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8" r:id="rId1"/>
    <p:sldMasterId id="2147484689" r:id="rId2"/>
    <p:sldMasterId id="2147484701" r:id="rId3"/>
    <p:sldMasterId id="2147484714" r:id="rId4"/>
    <p:sldMasterId id="2147484727" r:id="rId5"/>
    <p:sldMasterId id="2147484752" r:id="rId6"/>
    <p:sldMasterId id="2147484764" r:id="rId7"/>
    <p:sldMasterId id="2147484788" r:id="rId8"/>
    <p:sldMasterId id="2147484838" r:id="rId9"/>
  </p:sldMasterIdLst>
  <p:notesMasterIdLst>
    <p:notesMasterId r:id="rId102"/>
  </p:notesMasterIdLst>
  <p:sldIdLst>
    <p:sldId id="538" r:id="rId10"/>
    <p:sldId id="936" r:id="rId11"/>
    <p:sldId id="1061" r:id="rId12"/>
    <p:sldId id="1090" r:id="rId13"/>
    <p:sldId id="1152" r:id="rId14"/>
    <p:sldId id="1091" r:id="rId15"/>
    <p:sldId id="1161" r:id="rId16"/>
    <p:sldId id="1162" r:id="rId17"/>
    <p:sldId id="1153" r:id="rId18"/>
    <p:sldId id="1157" r:id="rId19"/>
    <p:sldId id="941" r:id="rId20"/>
    <p:sldId id="1092" r:id="rId21"/>
    <p:sldId id="945" r:id="rId22"/>
    <p:sldId id="1048" r:id="rId23"/>
    <p:sldId id="1037" r:id="rId24"/>
    <p:sldId id="1038" r:id="rId25"/>
    <p:sldId id="1053" r:id="rId26"/>
    <p:sldId id="937" r:id="rId27"/>
    <p:sldId id="939" r:id="rId28"/>
    <p:sldId id="992" r:id="rId29"/>
    <p:sldId id="993" r:id="rId30"/>
    <p:sldId id="995" r:id="rId31"/>
    <p:sldId id="997" r:id="rId32"/>
    <p:sldId id="1002" r:id="rId33"/>
    <p:sldId id="1003" r:id="rId34"/>
    <p:sldId id="940" r:id="rId35"/>
    <p:sldId id="1004" r:id="rId36"/>
    <p:sldId id="1012" r:id="rId37"/>
    <p:sldId id="1006" r:id="rId38"/>
    <p:sldId id="1093" r:id="rId39"/>
    <p:sldId id="933" r:id="rId40"/>
    <p:sldId id="1156" r:id="rId41"/>
    <p:sldId id="1047" r:id="rId42"/>
    <p:sldId id="971" r:id="rId43"/>
    <p:sldId id="1045" r:id="rId44"/>
    <p:sldId id="1141" r:id="rId45"/>
    <p:sldId id="1095" r:id="rId46"/>
    <p:sldId id="1055" r:id="rId47"/>
    <p:sldId id="1024" r:id="rId48"/>
    <p:sldId id="1088" r:id="rId49"/>
    <p:sldId id="1149" r:id="rId50"/>
    <p:sldId id="1154" r:id="rId51"/>
    <p:sldId id="1140" r:id="rId52"/>
    <p:sldId id="1105" r:id="rId53"/>
    <p:sldId id="1106" r:id="rId54"/>
    <p:sldId id="1103" r:id="rId55"/>
    <p:sldId id="1107" r:id="rId56"/>
    <p:sldId id="960" r:id="rId57"/>
    <p:sldId id="956" r:id="rId58"/>
    <p:sldId id="1084" r:id="rId59"/>
    <p:sldId id="1121" r:id="rId60"/>
    <p:sldId id="1011" r:id="rId61"/>
    <p:sldId id="1096" r:id="rId62"/>
    <p:sldId id="1146" r:id="rId63"/>
    <p:sldId id="1098" r:id="rId64"/>
    <p:sldId id="1099" r:id="rId65"/>
    <p:sldId id="1110" r:id="rId66"/>
    <p:sldId id="1151" r:id="rId67"/>
    <p:sldId id="1102" r:id="rId68"/>
    <p:sldId id="1125" r:id="rId69"/>
    <p:sldId id="1114" r:id="rId70"/>
    <p:sldId id="1150" r:id="rId71"/>
    <p:sldId id="1163" r:id="rId72"/>
    <p:sldId id="1108" r:id="rId73"/>
    <p:sldId id="1160" r:id="rId74"/>
    <p:sldId id="1155" r:id="rId75"/>
    <p:sldId id="1113" r:id="rId76"/>
    <p:sldId id="1148" r:id="rId77"/>
    <p:sldId id="1134" r:id="rId78"/>
    <p:sldId id="1145" r:id="rId79"/>
    <p:sldId id="1094" r:id="rId80"/>
    <p:sldId id="1015" r:id="rId81"/>
    <p:sldId id="1044" r:id="rId82"/>
    <p:sldId id="1035" r:id="rId83"/>
    <p:sldId id="1039" r:id="rId84"/>
    <p:sldId id="1062" r:id="rId85"/>
    <p:sldId id="1086" r:id="rId86"/>
    <p:sldId id="1089" r:id="rId87"/>
    <p:sldId id="934" r:id="rId88"/>
    <p:sldId id="1001" r:id="rId89"/>
    <p:sldId id="1016" r:id="rId90"/>
    <p:sldId id="952" r:id="rId91"/>
    <p:sldId id="1009" r:id="rId92"/>
    <p:sldId id="980" r:id="rId93"/>
    <p:sldId id="921" r:id="rId94"/>
    <p:sldId id="922" r:id="rId95"/>
    <p:sldId id="923" r:id="rId96"/>
    <p:sldId id="924" r:id="rId97"/>
    <p:sldId id="925" r:id="rId98"/>
    <p:sldId id="926" r:id="rId99"/>
    <p:sldId id="927" r:id="rId100"/>
    <p:sldId id="928" r:id="rId101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A50021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7155" autoAdjust="0"/>
    <p:restoredTop sz="86449" autoAdjust="0"/>
  </p:normalViewPr>
  <p:slideViewPr>
    <p:cSldViewPr snapToGrid="0">
      <p:cViewPr>
        <p:scale>
          <a:sx n="100" d="100"/>
          <a:sy n="100" d="100"/>
        </p:scale>
        <p:origin x="-444" y="-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5160"/>
    </p:cViewPr>
  </p:sorterViewPr>
  <p:notesViewPr>
    <p:cSldViewPr snapToGrid="0">
      <p:cViewPr varScale="1">
        <p:scale>
          <a:sx n="86" d="100"/>
          <a:sy n="86" d="100"/>
        </p:scale>
        <p:origin x="-3762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87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100" Type="http://schemas.openxmlformats.org/officeDocument/2006/relationships/slide" Target="slides/slide91.xml"/><Relationship Id="rId105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6" Type="http://schemas.openxmlformats.org/officeDocument/2006/relationships/tableStyles" Target="tableStyles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94" Type="http://schemas.openxmlformats.org/officeDocument/2006/relationships/slide" Target="slides/slide85.xml"/><Relationship Id="rId99" Type="http://schemas.openxmlformats.org/officeDocument/2006/relationships/slide" Target="slides/slide90.xml"/><Relationship Id="rId101" Type="http://schemas.openxmlformats.org/officeDocument/2006/relationships/slide" Target="slides/slide9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wmf"/><Relationship Id="rId1" Type="http://schemas.openxmlformats.org/officeDocument/2006/relationships/image" Target="../media/image8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image" Target="../media/image100.wmf"/><Relationship Id="rId1" Type="http://schemas.openxmlformats.org/officeDocument/2006/relationships/image" Target="../media/image99.wmf"/><Relationship Id="rId4" Type="http://schemas.openxmlformats.org/officeDocument/2006/relationships/image" Target="../media/image10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CEFB4A-E9E5-4D66-9A69-FD00FC9FE47C}" type="datetimeFigureOut">
              <a:rPr kumimoji="1" lang="ja-JP" altLang="en-US" smtClean="0"/>
              <a:t>2011/10/17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843F9E-F54B-432B-8C34-8C8B95DB60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4143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1D4417-6623-4109-9945-EB62B2994AFC}" type="slidenum">
              <a:rPr lang="en-US" altLang="ja-JP">
                <a:solidFill>
                  <a:prstClr val="black"/>
                </a:solidFill>
              </a:rPr>
              <a:pPr/>
              <a:t>1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4987906" name="Rectangle 614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6763" cy="3432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87907" name="Rectangle 614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458" y="4342939"/>
            <a:ext cx="5033085" cy="411600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892" tIns="42447" rIns="84892" bIns="42447"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fld id="{7DC30354-FB2B-40C8-88FE-3D4759152987}" type="slidenum">
              <a:rPr lang="en-US" altLang="ja-JP" sz="1200" smtClean="0">
                <a:solidFill>
                  <a:prstClr val="black"/>
                </a:solidFill>
              </a:rPr>
              <a:pPr eaLnBrk="1" hangingPunct="1"/>
              <a:t>20</a:t>
            </a:fld>
            <a:endParaRPr lang="en-US" altLang="ja-JP" sz="1200" smtClean="0">
              <a:solidFill>
                <a:prstClr val="black"/>
              </a:solidFill>
            </a:endParaRPr>
          </a:p>
        </p:txBody>
      </p:sp>
      <p:sp>
        <p:nvSpPr>
          <p:cNvPr id="13619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619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2" tIns="45712" rIns="91422" bIns="45712"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fld id="{A6CC0D50-D42B-46C8-A1A3-C5DB66EF9E3A}" type="slidenum">
              <a:rPr lang="en-US" altLang="ja-JP" sz="1200" smtClean="0">
                <a:solidFill>
                  <a:prstClr val="black"/>
                </a:solidFill>
              </a:rPr>
              <a:pPr eaLnBrk="1" hangingPunct="1"/>
              <a:t>21</a:t>
            </a:fld>
            <a:endParaRPr lang="en-US" altLang="ja-JP" sz="1200" smtClean="0">
              <a:solidFill>
                <a:prstClr val="black"/>
              </a:solidFill>
            </a:endParaRPr>
          </a:p>
        </p:txBody>
      </p:sp>
      <p:sp>
        <p:nvSpPr>
          <p:cNvPr id="13721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7220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2" tIns="45712" rIns="91422" bIns="45712"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fld id="{DCF8CEC0-2AF1-42DA-AE9E-E6FC031791BD}" type="slidenum">
              <a:rPr lang="en-US" altLang="ja-JP" sz="1200" smtClean="0">
                <a:solidFill>
                  <a:prstClr val="black"/>
                </a:solidFill>
              </a:rPr>
              <a:pPr eaLnBrk="1" hangingPunct="1"/>
              <a:t>22</a:t>
            </a:fld>
            <a:endParaRPr lang="en-US" altLang="ja-JP" sz="1200" smtClean="0">
              <a:solidFill>
                <a:prstClr val="black"/>
              </a:solidFill>
            </a:endParaRPr>
          </a:p>
        </p:txBody>
      </p:sp>
      <p:sp>
        <p:nvSpPr>
          <p:cNvPr id="14029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0292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1" tIns="45716" rIns="91431" bIns="45716"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fld id="{1DB24635-98FD-4233-8EE7-F7DBEE8A1A8F}" type="slidenum">
              <a:rPr lang="en-US" altLang="ja-JP" sz="1200" smtClean="0">
                <a:solidFill>
                  <a:prstClr val="black"/>
                </a:solidFill>
              </a:rPr>
              <a:pPr eaLnBrk="1" hangingPunct="1"/>
              <a:t>23</a:t>
            </a:fld>
            <a:endParaRPr lang="en-US" altLang="ja-JP" sz="1200" smtClean="0">
              <a:solidFill>
                <a:prstClr val="black"/>
              </a:solidFill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lIns="91422" tIns="45712" rIns="91422" bIns="45712"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4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458" y="4342939"/>
            <a:ext cx="5033085" cy="4114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1" tIns="45716" rIns="91431" bIns="45716"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7223C3-731C-4BC7-8CDD-2E499C6EEA96}" type="slidenum">
              <a:rPr lang="en-US" altLang="ja-JP"/>
              <a:pPr/>
              <a:t>26</a:t>
            </a:fld>
            <a:endParaRPr lang="en-US" altLang="ja-JP"/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88096" tIns="44048" rIns="88096" bIns="44048"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FE7FE1-410A-49E6-A8F6-61FBA6C89CAE}" type="slidenum">
              <a:rPr lang="en-US" altLang="ja-JP"/>
              <a:pPr/>
              <a:t>29</a:t>
            </a:fld>
            <a:endParaRPr lang="en-US" altLang="ja-JP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408" tIns="42204" rIns="84408" bIns="42204"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fld id="{6C15DF4F-545D-4EB6-A215-D4EA379095C6}" type="slidenum">
              <a:rPr lang="en-US" altLang="ja-JP" sz="1200" smtClean="0">
                <a:solidFill>
                  <a:prstClr val="black"/>
                </a:solidFill>
              </a:rPr>
              <a:pPr eaLnBrk="1" hangingPunct="1"/>
              <a:t>32</a:t>
            </a:fld>
            <a:endParaRPr lang="en-US" altLang="ja-JP" sz="1200" smtClean="0">
              <a:solidFill>
                <a:prstClr val="black"/>
              </a:solidFill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2000" cy="3429000"/>
          </a:xfrm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0D38DE-CCC0-4202-BE3C-BB9711612B2B}" type="slidenum">
              <a:rPr lang="en-US" altLang="ja-JP">
                <a:solidFill>
                  <a:prstClr val="black"/>
                </a:solidFill>
              </a:rPr>
              <a:pPr/>
              <a:t>34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1638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b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09613" indent="-2730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092200" indent="-219075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528763" indent="-219075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1965325" indent="-219075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422525" indent="-2190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879725" indent="-2190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336925" indent="-2190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794125" indent="-2190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104A1BE-16C1-4B9D-BA3A-460AF32D110F}" type="slidenum">
              <a:rPr lang="en-US" altLang="ja-JP" sz="1200" smtClean="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altLang="ja-JP" sz="1200" smtClean="0">
              <a:solidFill>
                <a:prstClr val="black"/>
              </a:solidFill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</p:spPr>
        <p:txBody>
          <a:bodyPr lIns="91422" tIns="45711" rIns="91422" bIns="45711"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ln/>
        </p:spPr>
      </p:sp>
      <p:sp>
        <p:nvSpPr>
          <p:cNvPr id="483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027" y="4342939"/>
            <a:ext cx="5483946" cy="4114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625" tIns="45812" rIns="91625" bIns="45812"/>
          <a:lstStyle/>
          <a:p>
            <a:pPr eaLnBrk="1" hangingPunct="1"/>
            <a:endParaRPr lang="ja-JP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fld id="{6C15DF4F-545D-4EB6-A215-D4EA379095C6}" type="slidenum">
              <a:rPr lang="en-US" altLang="ja-JP" sz="1200" smtClean="0">
                <a:solidFill>
                  <a:prstClr val="black"/>
                </a:solidFill>
              </a:rPr>
              <a:pPr eaLnBrk="1" hangingPunct="1"/>
              <a:t>2</a:t>
            </a:fld>
            <a:endParaRPr lang="en-US" altLang="ja-JP" sz="1200" smtClean="0">
              <a:solidFill>
                <a:prstClr val="black"/>
              </a:solidFill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2000" cy="3429000"/>
          </a:xfrm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C7590D-6F6F-4719-A3FD-D48C622C9AB4}" type="slidenum">
              <a:rPr lang="en-US" altLang="ja-JP">
                <a:solidFill>
                  <a:prstClr val="black"/>
                </a:solidFill>
              </a:rPr>
              <a:pPr/>
              <a:t>38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77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3885A7-6126-4710-8B5D-DC2844CB54E9}" type="slidenum">
              <a:rPr lang="en-US" altLang="ja-JP">
                <a:solidFill>
                  <a:prstClr val="black"/>
                </a:solidFill>
              </a:rPr>
              <a:pPr/>
              <a:t>45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9350" y="687388"/>
            <a:ext cx="4567238" cy="3425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7" tIns="45674" rIns="91347" bIns="45674"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fld id="{EA1FA701-2562-4D17-9CA2-ECBC6367876E}" type="slidenum">
              <a:rPr lang="en-US" altLang="ja-JP" sz="1200">
                <a:solidFill>
                  <a:prstClr val="black"/>
                </a:solidFill>
              </a:rPr>
              <a:pPr eaLnBrk="1" hangingPunct="1"/>
              <a:t>46</a:t>
            </a:fld>
            <a:endParaRPr lang="en-US" altLang="ja-JP" sz="1200">
              <a:solidFill>
                <a:prstClr val="black"/>
              </a:solidFill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28" tIns="49514" rIns="99028" bIns="49514"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fld id="{CF06ED08-D048-411D-97B2-D2942C4E5DD2}" type="slidenum">
              <a:rPr lang="en-US" altLang="ja-JP" sz="1200" smtClean="0">
                <a:solidFill>
                  <a:prstClr val="black"/>
                </a:solidFill>
              </a:rPr>
              <a:pPr eaLnBrk="1" hangingPunct="1"/>
              <a:t>49</a:t>
            </a:fld>
            <a:endParaRPr lang="en-US" altLang="ja-JP" sz="1200" smtClean="0">
              <a:solidFill>
                <a:prstClr val="black"/>
              </a:solidFill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392" tIns="42196" rIns="84392" bIns="42196"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37305" eaLnBrk="0" hangingPunct="0"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09890" indent="-273035" defTabSz="837305" eaLnBrk="0" hangingPunct="0"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092137" indent="-218428" defTabSz="837305" eaLnBrk="0" hangingPunct="0"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528992" indent="-218428" defTabSz="837305" eaLnBrk="0" hangingPunct="0"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1965848" indent="-218428" defTabSz="837305" eaLnBrk="0" hangingPunct="0"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402702" indent="-218428" defTabSz="837305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839557" indent="-218428" defTabSz="837305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276412" indent="-218428" defTabSz="837305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713268" indent="-218428" defTabSz="837305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fld id="{D9C9932D-4A57-4F22-9399-3AD7D4D15F8B}" type="slidenum">
              <a:rPr lang="en-US" altLang="ja-JP" sz="1100">
                <a:solidFill>
                  <a:prstClr val="black"/>
                </a:solidFill>
              </a:rPr>
              <a:pPr eaLnBrk="1" hangingPunct="1"/>
              <a:t>52</a:t>
            </a:fld>
            <a:endParaRPr lang="en-US" altLang="ja-JP" sz="1100">
              <a:solidFill>
                <a:prstClr val="black"/>
              </a:solidFill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9438" y="686421"/>
            <a:ext cx="5002324" cy="3426262"/>
          </a:xfrm>
          <a:solidFill>
            <a:srgbClr val="FFFFFF"/>
          </a:solidFill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7291" tIns="43646" rIns="87291" bIns="43646"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fld id="{D36ED06B-225A-4EE5-8ADA-02839FB1422D}" type="slidenum">
              <a:rPr lang="en-US" altLang="ja-JP" sz="1200">
                <a:solidFill>
                  <a:prstClr val="black"/>
                </a:solidFill>
              </a:rPr>
              <a:pPr eaLnBrk="1" hangingPunct="1"/>
              <a:t>55</a:t>
            </a:fld>
            <a:endParaRPr lang="en-US" altLang="ja-JP" sz="1200">
              <a:solidFill>
                <a:prstClr val="black"/>
              </a:solidFill>
            </a:endParaRPr>
          </a:p>
        </p:txBody>
      </p:sp>
      <p:sp>
        <p:nvSpPr>
          <p:cNvPr id="2253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6650AF8-F0FF-41FF-A32C-317826A01E15}" type="slidenum">
              <a:rPr lang="en-US" altLang="ja-JP" sz="1200" smtClean="0">
                <a:solidFill>
                  <a:prstClr val="black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altLang="ja-JP" sz="1200" smtClean="0">
              <a:solidFill>
                <a:prstClr val="black"/>
              </a:solidFill>
            </a:endParaRPr>
          </a:p>
        </p:txBody>
      </p:sp>
      <p:sp>
        <p:nvSpPr>
          <p:cNvPr id="22532" name="Rectangle 2"/>
          <p:cNvSpPr>
            <a:spLocks noChangeArrowheads="1"/>
          </p:cNvSpPr>
          <p:nvPr/>
        </p:nvSpPr>
        <p:spPr bwMode="auto">
          <a:xfrm>
            <a:off x="3884613" y="11113"/>
            <a:ext cx="2973387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408" tIns="42204" rIns="84408" bIns="42204" anchor="ctr"/>
          <a:lstStyle/>
          <a:p>
            <a:pPr defTabSz="844550" fontAlgn="base">
              <a:spcBef>
                <a:spcPct val="0"/>
              </a:spcBef>
              <a:spcAft>
                <a:spcPct val="0"/>
              </a:spcAft>
            </a:pPr>
            <a:endParaRPr lang="ja-JP" altLang="ja-JP" sz="2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33" name="Rectangle 3"/>
          <p:cNvSpPr>
            <a:spLocks noChangeArrowheads="1"/>
          </p:cNvSpPr>
          <p:nvPr/>
        </p:nvSpPr>
        <p:spPr bwMode="auto">
          <a:xfrm>
            <a:off x="3884613" y="8704263"/>
            <a:ext cx="2973387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262" tIns="0" rIns="19262" bIns="0" anchor="b"/>
          <a:lstStyle/>
          <a:p>
            <a:pPr algn="r" defTabSz="768350" fontAlgn="base" latinLnBrk="1">
              <a:spcBef>
                <a:spcPct val="0"/>
              </a:spcBef>
              <a:spcAft>
                <a:spcPct val="0"/>
              </a:spcAft>
            </a:pPr>
            <a:r>
              <a:rPr lang="ko-KR" altLang="en-US" sz="1000" i="1" smtClean="0">
                <a:solidFill>
                  <a:prstClr val="black"/>
                </a:solidFill>
                <a:latin typeface="DotumChe" pitchFamily="49" charset="-127"/>
                <a:ea typeface="DotumChe" pitchFamily="49" charset="-127"/>
              </a:rPr>
              <a:t>9</a:t>
            </a:r>
          </a:p>
        </p:txBody>
      </p:sp>
      <p:sp>
        <p:nvSpPr>
          <p:cNvPr id="22534" name="Rectangle 4"/>
          <p:cNvSpPr>
            <a:spLocks noChangeArrowheads="1"/>
          </p:cNvSpPr>
          <p:nvPr/>
        </p:nvSpPr>
        <p:spPr bwMode="auto">
          <a:xfrm>
            <a:off x="-1588" y="8704263"/>
            <a:ext cx="2971801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408" tIns="42204" rIns="84408" bIns="42204" anchor="ctr"/>
          <a:lstStyle/>
          <a:p>
            <a:pPr defTabSz="844550" fontAlgn="base">
              <a:spcBef>
                <a:spcPct val="0"/>
              </a:spcBef>
              <a:spcAft>
                <a:spcPct val="0"/>
              </a:spcAft>
            </a:pPr>
            <a:endParaRPr lang="ja-JP" altLang="ja-JP" sz="2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35" name="Rectangle 5"/>
          <p:cNvSpPr>
            <a:spLocks noChangeArrowheads="1"/>
          </p:cNvSpPr>
          <p:nvPr/>
        </p:nvSpPr>
        <p:spPr bwMode="auto">
          <a:xfrm>
            <a:off x="-1588" y="11113"/>
            <a:ext cx="2971801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408" tIns="42204" rIns="84408" bIns="42204" anchor="ctr"/>
          <a:lstStyle/>
          <a:p>
            <a:pPr defTabSz="844550" fontAlgn="base">
              <a:spcBef>
                <a:spcPct val="0"/>
              </a:spcBef>
              <a:spcAft>
                <a:spcPct val="0"/>
              </a:spcAft>
            </a:pPr>
            <a:endParaRPr lang="ja-JP" altLang="ja-JP" sz="2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36" name="Rectangle 6"/>
          <p:cNvSpPr>
            <a:spLocks noChangeArrowheads="1"/>
          </p:cNvSpPr>
          <p:nvPr/>
        </p:nvSpPr>
        <p:spPr bwMode="auto">
          <a:xfrm>
            <a:off x="3881438" y="6350"/>
            <a:ext cx="2976562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408" tIns="42204" rIns="84408" bIns="42204" anchor="ctr"/>
          <a:lstStyle/>
          <a:p>
            <a:pPr defTabSz="844550" fontAlgn="base">
              <a:spcBef>
                <a:spcPct val="0"/>
              </a:spcBef>
              <a:spcAft>
                <a:spcPct val="0"/>
              </a:spcAft>
            </a:pPr>
            <a:endParaRPr lang="ja-JP" altLang="ja-JP" sz="2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37" name="Rectangle 7"/>
          <p:cNvSpPr>
            <a:spLocks noChangeArrowheads="1"/>
          </p:cNvSpPr>
          <p:nvPr/>
        </p:nvSpPr>
        <p:spPr bwMode="auto">
          <a:xfrm>
            <a:off x="3881438" y="8704263"/>
            <a:ext cx="2976562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262" tIns="0" rIns="19262" bIns="0" anchor="b"/>
          <a:lstStyle/>
          <a:p>
            <a:pPr algn="r" defTabSz="768350" fontAlgn="base" latinLnBrk="1">
              <a:spcBef>
                <a:spcPct val="0"/>
              </a:spcBef>
              <a:spcAft>
                <a:spcPct val="0"/>
              </a:spcAft>
            </a:pPr>
            <a:r>
              <a:rPr lang="ko-KR" altLang="en-US" sz="1000" i="1" smtClean="0">
                <a:solidFill>
                  <a:prstClr val="black"/>
                </a:solidFill>
                <a:latin typeface="DotumChe" pitchFamily="49" charset="-127"/>
                <a:ea typeface="DotumChe" pitchFamily="49" charset="-127"/>
              </a:rPr>
              <a:t>11</a:t>
            </a:r>
          </a:p>
        </p:txBody>
      </p:sp>
      <p:sp>
        <p:nvSpPr>
          <p:cNvPr id="22538" name="Rectangle 8"/>
          <p:cNvSpPr>
            <a:spLocks noChangeArrowheads="1"/>
          </p:cNvSpPr>
          <p:nvPr/>
        </p:nvSpPr>
        <p:spPr bwMode="auto">
          <a:xfrm>
            <a:off x="-1588" y="8704263"/>
            <a:ext cx="2971801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408" tIns="42204" rIns="84408" bIns="42204" anchor="ctr"/>
          <a:lstStyle/>
          <a:p>
            <a:pPr defTabSz="844550" fontAlgn="base">
              <a:spcBef>
                <a:spcPct val="0"/>
              </a:spcBef>
              <a:spcAft>
                <a:spcPct val="0"/>
              </a:spcAft>
            </a:pPr>
            <a:endParaRPr lang="ja-JP" altLang="ja-JP" sz="2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39" name="Rectangle 9"/>
          <p:cNvSpPr>
            <a:spLocks noChangeArrowheads="1"/>
          </p:cNvSpPr>
          <p:nvPr/>
        </p:nvSpPr>
        <p:spPr bwMode="auto">
          <a:xfrm>
            <a:off x="-1588" y="6350"/>
            <a:ext cx="2971801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408" tIns="42204" rIns="84408" bIns="42204" anchor="ctr"/>
          <a:lstStyle/>
          <a:p>
            <a:pPr defTabSz="844550" fontAlgn="base">
              <a:spcBef>
                <a:spcPct val="0"/>
              </a:spcBef>
              <a:spcAft>
                <a:spcPct val="0"/>
              </a:spcAft>
            </a:pPr>
            <a:endParaRPr lang="ja-JP" altLang="ja-JP" sz="2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40" name="Rectangle 10"/>
          <p:cNvSpPr>
            <a:spLocks noChangeArrowheads="1"/>
          </p:cNvSpPr>
          <p:nvPr/>
        </p:nvSpPr>
        <p:spPr bwMode="auto">
          <a:xfrm>
            <a:off x="3881438" y="4763"/>
            <a:ext cx="2976562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408" tIns="42204" rIns="84408" bIns="42204" anchor="ctr"/>
          <a:lstStyle/>
          <a:p>
            <a:pPr defTabSz="844550" fontAlgn="base">
              <a:spcBef>
                <a:spcPct val="0"/>
              </a:spcBef>
              <a:spcAft>
                <a:spcPct val="0"/>
              </a:spcAft>
            </a:pPr>
            <a:endParaRPr lang="ja-JP" altLang="ja-JP" sz="2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41" name="Rectangle 11"/>
          <p:cNvSpPr>
            <a:spLocks noChangeArrowheads="1"/>
          </p:cNvSpPr>
          <p:nvPr/>
        </p:nvSpPr>
        <p:spPr bwMode="auto">
          <a:xfrm>
            <a:off x="3881438" y="8697913"/>
            <a:ext cx="2976562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262" tIns="0" rIns="19262" bIns="0" anchor="b"/>
          <a:lstStyle/>
          <a:p>
            <a:pPr algn="r" defTabSz="768350" fontAlgn="base" latinLnBrk="1">
              <a:spcBef>
                <a:spcPct val="0"/>
              </a:spcBef>
              <a:spcAft>
                <a:spcPct val="0"/>
              </a:spcAft>
            </a:pPr>
            <a:r>
              <a:rPr lang="ko-KR" altLang="en-US" sz="1000" i="1" smtClean="0">
                <a:solidFill>
                  <a:prstClr val="black"/>
                </a:solidFill>
                <a:latin typeface="Arial" pitchFamily="34" charset="0"/>
                <a:ea typeface="DotumChe" pitchFamily="49" charset="-127"/>
              </a:rPr>
              <a:t>9</a:t>
            </a:r>
          </a:p>
        </p:txBody>
      </p:sp>
      <p:sp>
        <p:nvSpPr>
          <p:cNvPr id="22542" name="Rectangle 12"/>
          <p:cNvSpPr>
            <a:spLocks noChangeArrowheads="1"/>
          </p:cNvSpPr>
          <p:nvPr/>
        </p:nvSpPr>
        <p:spPr bwMode="auto">
          <a:xfrm>
            <a:off x="-1588" y="8697913"/>
            <a:ext cx="2968626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408" tIns="42204" rIns="84408" bIns="42204" anchor="ctr"/>
          <a:lstStyle/>
          <a:p>
            <a:pPr defTabSz="844550" fontAlgn="base">
              <a:spcBef>
                <a:spcPct val="0"/>
              </a:spcBef>
              <a:spcAft>
                <a:spcPct val="0"/>
              </a:spcAft>
            </a:pPr>
            <a:endParaRPr lang="ja-JP" altLang="ja-JP" sz="2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43" name="Rectangle 13"/>
          <p:cNvSpPr>
            <a:spLocks noChangeArrowheads="1"/>
          </p:cNvSpPr>
          <p:nvPr/>
        </p:nvSpPr>
        <p:spPr bwMode="auto">
          <a:xfrm>
            <a:off x="-1588" y="4763"/>
            <a:ext cx="2968626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408" tIns="42204" rIns="84408" bIns="42204" anchor="ctr"/>
          <a:lstStyle/>
          <a:p>
            <a:pPr defTabSz="844550" fontAlgn="base">
              <a:spcBef>
                <a:spcPct val="0"/>
              </a:spcBef>
              <a:spcAft>
                <a:spcPct val="0"/>
              </a:spcAft>
            </a:pPr>
            <a:endParaRPr lang="ja-JP" altLang="ja-JP" sz="2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44" name="Rectangle 1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09700" y="755650"/>
            <a:ext cx="4033838" cy="3025775"/>
          </a:xfrm>
          <a:ln w="12700" cap="flat">
            <a:solidFill>
              <a:schemeClr val="tx1"/>
            </a:solidFill>
          </a:ln>
        </p:spPr>
      </p:sp>
      <p:sp>
        <p:nvSpPr>
          <p:cNvPr id="22545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909638" y="4349750"/>
            <a:ext cx="5029200" cy="3151188"/>
          </a:xfrm>
          <a:noFill/>
        </p:spPr>
        <p:txBody>
          <a:bodyPr lIns="93101" tIns="46551" rIns="93101" bIns="46551"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770" name="Rectangle 4098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30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0771" name="Rectangle 4099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525" y="4342939"/>
            <a:ext cx="5026951" cy="411600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8114" tIns="44058" rIns="88114" bIns="44058"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EFA7C5-311B-4D30-8BDC-8B789F3A73E3}" type="slidenum">
              <a:rPr lang="en-US" altLang="ja-JP">
                <a:solidFill>
                  <a:prstClr val="black"/>
                </a:solidFill>
              </a:rPr>
              <a:pPr/>
              <a:t>57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408" tIns="42204" rIns="84408" bIns="42204"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ノート プレースホルダー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ja-JP" altLang="en-US" smtClean="0"/>
              <a:t>そのようなことで、さまざまなディスプレイメーカーが開発を進めており、これまでに、１９インチの有機</a:t>
            </a:r>
            <a:r>
              <a:rPr lang="en-US" altLang="ja-JP" smtClean="0"/>
              <a:t>EL</a:t>
            </a:r>
            <a:r>
              <a:rPr lang="ja-JP" altLang="en-US" smtClean="0"/>
              <a:t>ディスプレイや３７インチの液晶ディスプレイが試作されています。</a:t>
            </a:r>
            <a:endParaRPr lang="en-US" altLang="ja-JP" smtClean="0"/>
          </a:p>
          <a:p>
            <a:pPr eaLnBrk="1" hangingPunct="1"/>
            <a:r>
              <a:rPr lang="ja-JP" altLang="en-US" smtClean="0"/>
              <a:t>昨年１１月には、</a:t>
            </a:r>
            <a:r>
              <a:rPr lang="en-US" altLang="ja-JP" smtClean="0"/>
              <a:t>Samsung</a:t>
            </a:r>
            <a:r>
              <a:rPr lang="ja-JP" altLang="en-US" smtClean="0"/>
              <a:t>電子が、７０インチで、超高解像度の３次元液晶テレビを報告しています。</a:t>
            </a:r>
          </a:p>
        </p:txBody>
      </p:sp>
      <p:sp>
        <p:nvSpPr>
          <p:cNvPr id="121860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09890" indent="-273035" eaLnBrk="0" hangingPunct="0"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092137" indent="-218428" eaLnBrk="0" hangingPunct="0"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528992" indent="-218428" eaLnBrk="0" hangingPunct="0"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1965848" indent="-218428" eaLnBrk="0" hangingPunct="0"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402702" indent="-218428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839557" indent="-218428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276412" indent="-218428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713268" indent="-218428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fld id="{748B35D5-91C7-4B66-8813-F78949B67CDE}" type="slidenum">
              <a:rPr lang="ja-JP" altLang="en-US" sz="1100">
                <a:solidFill>
                  <a:prstClr val="black"/>
                </a:solidFill>
              </a:rPr>
              <a:pPr eaLnBrk="1" hangingPunct="1"/>
              <a:t>59</a:t>
            </a:fld>
            <a:endParaRPr lang="ja-JP" altLang="en-US" sz="11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fld id="{DF862FA1-A707-4659-8225-2FEFE41EE12B}" type="slidenum">
              <a:rPr lang="en-US" altLang="ja-JP" sz="1200" smtClean="0">
                <a:solidFill>
                  <a:prstClr val="black"/>
                </a:solidFill>
              </a:rPr>
              <a:pPr eaLnBrk="1" hangingPunct="1"/>
              <a:t>60</a:t>
            </a:fld>
            <a:endParaRPr lang="en-US" altLang="ja-JP" sz="1200" smtClean="0">
              <a:solidFill>
                <a:prstClr val="black"/>
              </a:solidFill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392" tIns="42196" rIns="84392" bIns="42196"/>
          <a:lstStyle/>
          <a:p>
            <a:endParaRPr lang="ja-JP" altLang="ja-JP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7"/>
          <p:cNvSpPr txBox="1">
            <a:spLocks noGrp="1" noChangeArrowheads="1"/>
          </p:cNvSpPr>
          <p:nvPr/>
        </p:nvSpPr>
        <p:spPr bwMode="auto">
          <a:xfrm>
            <a:off x="3886200" y="8685214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096" tIns="44049" rIns="88096" bIns="44049" anchor="b"/>
          <a:lstStyle>
            <a:lvl1pPr defTabSz="881063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defTabSz="881063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defTabSz="881063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defTabSz="881063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defTabSz="881063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5A4BE66F-0985-4E93-8484-7F4AF930384E}" type="slidenum">
              <a:rPr lang="ja-JP" altLang="en-US" sz="1200">
                <a:solidFill>
                  <a:prstClr val="black"/>
                </a:solidFill>
                <a:latin typeface="Arial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ja-JP" altLang="en-US" sz="12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73411" name="Rectangle 7"/>
          <p:cNvSpPr txBox="1">
            <a:spLocks noGrp="1" noChangeArrowheads="1"/>
          </p:cNvSpPr>
          <p:nvPr/>
        </p:nvSpPr>
        <p:spPr bwMode="auto">
          <a:xfrm>
            <a:off x="3886200" y="8685214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9" tIns="45701" rIns="91399" bIns="45701" anchor="b"/>
          <a:lstStyle>
            <a:lvl1pPr defTabSz="8445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defTabSz="8445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defTabSz="8445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defTabSz="8445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defTabSz="8445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defTabSz="8445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defTabSz="8445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defTabSz="8445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defTabSz="8445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BED4DB5E-FC09-4EDC-9B08-9430C213EB6C}" type="slidenum">
              <a:rPr lang="ja-JP" altLang="en-US" sz="1200">
                <a:solidFill>
                  <a:srgbClr val="0000FF"/>
                </a:solidFill>
                <a:latin typeface="Arial" pitchFamily="34" charset="0"/>
                <a:ea typeface="HG丸ｺﾞｼｯｸM-PRO" pitchFamily="50" charset="-128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ja-JP" altLang="en-US" sz="1200">
              <a:solidFill>
                <a:srgbClr val="0000FF"/>
              </a:solidFill>
              <a:latin typeface="Arial" pitchFamily="34" charset="0"/>
              <a:ea typeface="HG丸ｺﾞｼｯｸM-PRO" pitchFamily="50" charset="-128"/>
            </a:endParaRPr>
          </a:p>
        </p:txBody>
      </p:sp>
      <p:sp>
        <p:nvSpPr>
          <p:cNvPr id="27341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5800"/>
            <a:ext cx="4573588" cy="3430588"/>
          </a:xfrm>
          <a:solidFill>
            <a:srgbClr val="FFFFFF"/>
          </a:solidFill>
          <a:ln/>
        </p:spPr>
      </p:sp>
      <p:sp>
        <p:nvSpPr>
          <p:cNvPr id="27341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058" tIns="44030" rIns="88058" bIns="44030"/>
          <a:lstStyle/>
          <a:p>
            <a:endParaRPr lang="ja-JP" altLang="ja-JP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 eaLnBrk="0" hangingPunct="0"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defTabSz="912813" eaLnBrk="0" hangingPunct="0"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defTabSz="912813" eaLnBrk="0" hangingPunct="0"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defTabSz="912813" eaLnBrk="0" hangingPunct="0"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defTabSz="912813" eaLnBrk="0" hangingPunct="0"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fld id="{3A415A5B-D2FE-4742-B6EB-D1F0D9F8CA41}" type="slidenum">
              <a:rPr lang="en-US" altLang="ja-JP" sz="1200" b="0">
                <a:solidFill>
                  <a:prstClr val="black"/>
                </a:solidFill>
              </a:rPr>
              <a:pPr eaLnBrk="1" hangingPunct="1"/>
              <a:t>62</a:t>
            </a:fld>
            <a:endParaRPr lang="en-US" altLang="ja-JP" sz="1200" b="0">
              <a:solidFill>
                <a:prstClr val="black"/>
              </a:solidFill>
            </a:endParaRPr>
          </a:p>
        </p:txBody>
      </p:sp>
      <p:sp>
        <p:nvSpPr>
          <p:cNvPr id="4710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1D4417-6623-4109-9945-EB62B2994AFC}" type="slidenum">
              <a:rPr lang="en-US" altLang="ja-JP">
                <a:solidFill>
                  <a:prstClr val="black"/>
                </a:solidFill>
              </a:rPr>
              <a:pPr/>
              <a:t>63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4987906" name="Rectangle 614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6763" cy="3432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87907" name="Rectangle 614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458" y="4342939"/>
            <a:ext cx="5033085" cy="411600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892" tIns="42447" rIns="84892" bIns="42447"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8465" y="686474"/>
            <a:ext cx="4939538" cy="342669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94" y="4342939"/>
            <a:ext cx="5487013" cy="4114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8084" tIns="44043" rIns="88084" bIns="44043"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738" name="Rectangle 7"/>
          <p:cNvSpPr txBox="1">
            <a:spLocks noGrp="1" noChangeArrowheads="1"/>
          </p:cNvSpPr>
          <p:nvPr/>
        </p:nvSpPr>
        <p:spPr bwMode="auto">
          <a:xfrm>
            <a:off x="3885996" y="8685878"/>
            <a:ext cx="2970471" cy="45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05" tIns="44054" rIns="88105" bIns="44054" anchor="b"/>
          <a:lstStyle>
            <a:lvl1pPr defTabSz="954088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1pPr>
            <a:lvl2pPr marL="742950" indent="-285750" defTabSz="954088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2pPr>
            <a:lvl3pPr marL="1143000" indent="-228600" defTabSz="954088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3pPr>
            <a:lvl4pPr marL="1598613" indent="-227013" defTabSz="954088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4pPr>
            <a:lvl5pPr marL="2057400" indent="-230188" defTabSz="954088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5pPr>
            <a:lvl6pPr marL="2514600" indent="-230188" defTabSz="954088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6pPr>
            <a:lvl7pPr marL="2971800" indent="-230188" defTabSz="954088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7pPr>
            <a:lvl8pPr marL="3429000" indent="-230188" defTabSz="954088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8pPr>
            <a:lvl9pPr marL="3886200" indent="-230188" defTabSz="954088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251F273F-096B-4AD5-A382-5A3AAC5EE51D}" type="slidenum">
              <a:rPr lang="ja-JP" altLang="en-US" sz="1200" baseline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ja-JP" altLang="en-US" sz="1200" baseline="0">
              <a:solidFill>
                <a:prstClr val="black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884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8464" y="686474"/>
            <a:ext cx="4944140" cy="34295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47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3960" y="4342939"/>
            <a:ext cx="5490081" cy="4114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8084" tIns="44042" rIns="88084" bIns="44042"/>
          <a:lstStyle/>
          <a:p>
            <a:endParaRPr lang="ja-JP" altLang="ja-JP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kumimoji="1" sz="22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685817" indent="-263776" defTabSz="914423" eaLnBrk="0" hangingPunct="0">
              <a:defRPr kumimoji="1" sz="22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055103" indent="-211021" defTabSz="914423" eaLnBrk="0" hangingPunct="0">
              <a:defRPr kumimoji="1" sz="22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477145" indent="-211021" defTabSz="914423" eaLnBrk="0" hangingPunct="0">
              <a:defRPr kumimoji="1" sz="22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1899186" indent="-211021" defTabSz="914423" eaLnBrk="0" hangingPunct="0">
              <a:defRPr kumimoji="1" sz="22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fld id="{98DA4D77-B7B0-458C-AD99-3A825DAAC3A0}" type="slidenum">
              <a:rPr lang="en-US" altLang="ja-JP" sz="1200" b="0">
                <a:solidFill>
                  <a:prstClr val="black"/>
                </a:solidFill>
              </a:rPr>
              <a:pPr eaLnBrk="1" hangingPunct="1"/>
              <a:t>73</a:t>
            </a:fld>
            <a:endParaRPr lang="en-US" altLang="ja-JP" sz="1200" b="0">
              <a:solidFill>
                <a:prstClr val="black"/>
              </a:solidFill>
            </a:endParaRPr>
          </a:p>
        </p:txBody>
      </p:sp>
      <p:sp>
        <p:nvSpPr>
          <p:cNvPr id="480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9998" y="686474"/>
            <a:ext cx="4939539" cy="3426695"/>
          </a:xfrm>
          <a:ln/>
        </p:spPr>
      </p:sp>
      <p:sp>
        <p:nvSpPr>
          <p:cNvPr id="480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027" y="4342939"/>
            <a:ext cx="5483946" cy="4114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692" tIns="41846" rIns="83692" bIns="41846"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9E0B0-70F7-4442-8313-8C373FC83C1B}" type="slidenum">
              <a:rPr lang="en-US" altLang="ja-JP"/>
              <a:pPr/>
              <a:t>75</a:t>
            </a:fld>
            <a:endParaRPr lang="en-US" altLang="ja-JP"/>
          </a:p>
        </p:txBody>
      </p:sp>
      <p:sp>
        <p:nvSpPr>
          <p:cNvPr id="114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4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3588" cy="3430588"/>
          </a:xfrm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083" tIns="44042" rIns="88083" bIns="44042"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6" name="Rectangle 7"/>
          <p:cNvSpPr txBox="1">
            <a:spLocks noGrp="1" noChangeArrowheads="1"/>
          </p:cNvSpPr>
          <p:nvPr/>
        </p:nvSpPr>
        <p:spPr bwMode="auto">
          <a:xfrm>
            <a:off x="3885996" y="8684460"/>
            <a:ext cx="2970471" cy="45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14" tIns="44058" rIns="88114" bIns="44058" anchor="b"/>
          <a:lstStyle>
            <a:lvl1pPr defTabSz="954088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1pPr>
            <a:lvl2pPr marL="742950" indent="-285750" defTabSz="954088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2pPr>
            <a:lvl3pPr marL="1143000" indent="-228600" defTabSz="954088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3pPr>
            <a:lvl4pPr marL="1600200" indent="-228600" defTabSz="954088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4pPr>
            <a:lvl5pPr marL="2057400" indent="-228600" defTabSz="954088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CE7206C9-E3B1-4E33-A690-A563C628A800}" type="slidenum">
              <a:rPr lang="en-US" altLang="ja-JP" sz="1200" baseline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lang="en-US" altLang="ja-JP" sz="1200" baseline="0">
              <a:solidFill>
                <a:prstClr val="black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64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6930" y="686474"/>
            <a:ext cx="4944140" cy="3429532"/>
          </a:xfrm>
          <a:solidFill>
            <a:srgbClr val="FFFFFF"/>
          </a:solidFill>
          <a:ln/>
        </p:spPr>
      </p:sp>
      <p:sp>
        <p:nvSpPr>
          <p:cNvPr id="64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960" y="4342939"/>
            <a:ext cx="5490081" cy="4114587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79" tIns="45689" rIns="91379" bIns="45689"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3CF7A7-E8E8-404A-9044-F0F89988140C}" type="slidenum">
              <a:rPr lang="en-US" altLang="ja-JP">
                <a:solidFill>
                  <a:prstClr val="black"/>
                </a:solidFill>
              </a:rPr>
              <a:pPr/>
              <a:t>82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74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ln/>
        </p:spPr>
      </p:sp>
      <p:sp>
        <p:nvSpPr>
          <p:cNvPr id="74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22" tIns="45712" rIns="91422" bIns="45712"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 txBox="1">
            <a:spLocks noGrp="1" noChangeArrowheads="1"/>
          </p:cNvSpPr>
          <p:nvPr/>
        </p:nvSpPr>
        <p:spPr bwMode="auto">
          <a:xfrm>
            <a:off x="3885608" y="8686579"/>
            <a:ext cx="2972393" cy="45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990" tIns="43995" rIns="87990" bIns="43995" anchor="b"/>
          <a:lstStyle>
            <a:lvl1pPr defTabSz="912813" eaLnBrk="0" hangingPunct="0"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defTabSz="912813" eaLnBrk="0" hangingPunct="0"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defTabSz="912813" eaLnBrk="0" hangingPunct="0"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defTabSz="912813" eaLnBrk="0" hangingPunct="0"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defTabSz="912813" eaLnBrk="0" hangingPunct="0"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2BAFF365-FA65-40A1-A94C-5FCFCFC25B67}" type="slidenum">
              <a:rPr lang="en-US" altLang="ja-JP" sz="1200" b="0">
                <a:solidFill>
                  <a:prstClr val="black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en-US" altLang="ja-JP" sz="1200" b="0">
              <a:solidFill>
                <a:prstClr val="black"/>
              </a:solidFill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6931" y="685056"/>
            <a:ext cx="4942606" cy="3428113"/>
          </a:xfrm>
          <a:solidFill>
            <a:srgbClr val="FFFFFF"/>
          </a:solidFill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316" y="4343290"/>
            <a:ext cx="5487370" cy="411531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4395" tIns="42198" rIns="84395" bIns="42198"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fld id="{6C15DF4F-545D-4EB6-A215-D4EA379095C6}" type="slidenum">
              <a:rPr lang="en-US" altLang="ja-JP" sz="1200" smtClean="0">
                <a:solidFill>
                  <a:prstClr val="black"/>
                </a:solidFill>
              </a:rPr>
              <a:pPr eaLnBrk="1" hangingPunct="1"/>
              <a:t>10</a:t>
            </a:fld>
            <a:endParaRPr lang="en-US" altLang="ja-JP" sz="1200" smtClean="0">
              <a:solidFill>
                <a:prstClr val="black"/>
              </a:solidFill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2000" cy="3429000"/>
          </a:xfrm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fld id="{E3EFBE46-400D-4907-AC70-DA9C2C54D135}" type="slidenum">
              <a:rPr lang="en-US" altLang="ja-JP" sz="1200">
                <a:solidFill>
                  <a:prstClr val="black"/>
                </a:solidFill>
              </a:rPr>
              <a:pPr eaLnBrk="1" hangingPunct="1"/>
              <a:t>84</a:t>
            </a:fld>
            <a:endParaRPr lang="en-US" altLang="ja-JP" sz="1200">
              <a:solidFill>
                <a:prstClr val="black"/>
              </a:solidFill>
            </a:endParaRPr>
          </a:p>
        </p:txBody>
      </p:sp>
      <p:sp>
        <p:nvSpPr>
          <p:cNvPr id="2867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2" rIns="91422" bIns="45712" anchor="b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88D4F28B-C30E-4F17-891D-3BBAA8DD6D8E}" type="slidenum">
              <a:rPr lang="en-US" altLang="ja-JP" sz="1200" smtClean="0">
                <a:solidFill>
                  <a:prstClr val="black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84</a:t>
            </a:fld>
            <a:endParaRPr lang="en-US" altLang="ja-JP" sz="1200" smtClean="0">
              <a:solidFill>
                <a:prstClr val="black"/>
              </a:solidFill>
            </a:endParaRPr>
          </a:p>
        </p:txBody>
      </p:sp>
      <p:sp>
        <p:nvSpPr>
          <p:cNvPr id="28676" name="Rectangle 2"/>
          <p:cNvSpPr>
            <a:spLocks noChangeArrowheads="1"/>
          </p:cNvSpPr>
          <p:nvPr/>
        </p:nvSpPr>
        <p:spPr bwMode="auto">
          <a:xfrm>
            <a:off x="3884613" y="11113"/>
            <a:ext cx="2973387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400" tIns="42200" rIns="84400" bIns="42200" anchor="ctr"/>
          <a:lstStyle/>
          <a:p>
            <a:pPr defTabSz="842963"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8677" name="Rectangle 3"/>
          <p:cNvSpPr>
            <a:spLocks noChangeArrowheads="1"/>
          </p:cNvSpPr>
          <p:nvPr/>
        </p:nvSpPr>
        <p:spPr bwMode="auto">
          <a:xfrm>
            <a:off x="3884613" y="8704263"/>
            <a:ext cx="2973387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260" tIns="0" rIns="19260" bIns="0" anchor="b"/>
          <a:lstStyle/>
          <a:p>
            <a:pPr algn="r" defTabSz="766763" fontAlgn="base" latinLnBrk="1">
              <a:spcBef>
                <a:spcPct val="0"/>
              </a:spcBef>
              <a:spcAft>
                <a:spcPct val="0"/>
              </a:spcAft>
            </a:pPr>
            <a:r>
              <a:rPr lang="ko-KR" altLang="en-US" sz="1000" i="1" smtClean="0">
                <a:solidFill>
                  <a:prstClr val="black"/>
                </a:solidFill>
                <a:latin typeface="DotumChe" pitchFamily="49" charset="-127"/>
                <a:ea typeface="DotumChe" pitchFamily="49" charset="-127"/>
              </a:rPr>
              <a:t>9</a:t>
            </a:r>
          </a:p>
        </p:txBody>
      </p:sp>
      <p:sp>
        <p:nvSpPr>
          <p:cNvPr id="28678" name="Rectangle 4"/>
          <p:cNvSpPr>
            <a:spLocks noChangeArrowheads="1"/>
          </p:cNvSpPr>
          <p:nvPr/>
        </p:nvSpPr>
        <p:spPr bwMode="auto">
          <a:xfrm>
            <a:off x="-1588" y="8704263"/>
            <a:ext cx="2971801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400" tIns="42200" rIns="84400" bIns="42200" anchor="ctr"/>
          <a:lstStyle/>
          <a:p>
            <a:pPr defTabSz="842963"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8679" name="Rectangle 5"/>
          <p:cNvSpPr>
            <a:spLocks noChangeArrowheads="1"/>
          </p:cNvSpPr>
          <p:nvPr/>
        </p:nvSpPr>
        <p:spPr bwMode="auto">
          <a:xfrm>
            <a:off x="-1588" y="11113"/>
            <a:ext cx="2971801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400" tIns="42200" rIns="84400" bIns="42200" anchor="ctr"/>
          <a:lstStyle/>
          <a:p>
            <a:pPr defTabSz="842963"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8680" name="Rectangle 6"/>
          <p:cNvSpPr>
            <a:spLocks noChangeArrowheads="1"/>
          </p:cNvSpPr>
          <p:nvPr/>
        </p:nvSpPr>
        <p:spPr bwMode="auto">
          <a:xfrm>
            <a:off x="3881438" y="6350"/>
            <a:ext cx="2976562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400" tIns="42200" rIns="84400" bIns="42200" anchor="ctr"/>
          <a:lstStyle/>
          <a:p>
            <a:pPr defTabSz="842963"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8681" name="Rectangle 7"/>
          <p:cNvSpPr>
            <a:spLocks noChangeArrowheads="1"/>
          </p:cNvSpPr>
          <p:nvPr/>
        </p:nvSpPr>
        <p:spPr bwMode="auto">
          <a:xfrm>
            <a:off x="3881438" y="8704263"/>
            <a:ext cx="2976562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260" tIns="0" rIns="19260" bIns="0" anchor="b"/>
          <a:lstStyle/>
          <a:p>
            <a:pPr algn="r" defTabSz="766763" fontAlgn="base" latinLnBrk="1">
              <a:spcBef>
                <a:spcPct val="0"/>
              </a:spcBef>
              <a:spcAft>
                <a:spcPct val="0"/>
              </a:spcAft>
            </a:pPr>
            <a:r>
              <a:rPr lang="ko-KR" altLang="en-US" sz="1000" i="1" smtClean="0">
                <a:solidFill>
                  <a:prstClr val="black"/>
                </a:solidFill>
                <a:latin typeface="DotumChe" pitchFamily="49" charset="-127"/>
                <a:ea typeface="DotumChe" pitchFamily="49" charset="-127"/>
              </a:rPr>
              <a:t>11</a:t>
            </a:r>
          </a:p>
        </p:txBody>
      </p:sp>
      <p:sp>
        <p:nvSpPr>
          <p:cNvPr id="28682" name="Rectangle 8"/>
          <p:cNvSpPr>
            <a:spLocks noChangeArrowheads="1"/>
          </p:cNvSpPr>
          <p:nvPr/>
        </p:nvSpPr>
        <p:spPr bwMode="auto">
          <a:xfrm>
            <a:off x="-1588" y="8704263"/>
            <a:ext cx="2971801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400" tIns="42200" rIns="84400" bIns="42200" anchor="ctr"/>
          <a:lstStyle/>
          <a:p>
            <a:pPr defTabSz="842963"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8683" name="Rectangle 9"/>
          <p:cNvSpPr>
            <a:spLocks noChangeArrowheads="1"/>
          </p:cNvSpPr>
          <p:nvPr/>
        </p:nvSpPr>
        <p:spPr bwMode="auto">
          <a:xfrm>
            <a:off x="-1588" y="6350"/>
            <a:ext cx="2971801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400" tIns="42200" rIns="84400" bIns="42200" anchor="ctr"/>
          <a:lstStyle/>
          <a:p>
            <a:pPr defTabSz="842963"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8684" name="Rectangle 10"/>
          <p:cNvSpPr>
            <a:spLocks noChangeArrowheads="1"/>
          </p:cNvSpPr>
          <p:nvPr/>
        </p:nvSpPr>
        <p:spPr bwMode="auto">
          <a:xfrm>
            <a:off x="3881438" y="4763"/>
            <a:ext cx="2976562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400" tIns="42200" rIns="84400" bIns="42200" anchor="ctr"/>
          <a:lstStyle/>
          <a:p>
            <a:pPr defTabSz="842963"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8685" name="Rectangle 11"/>
          <p:cNvSpPr>
            <a:spLocks noChangeArrowheads="1"/>
          </p:cNvSpPr>
          <p:nvPr/>
        </p:nvSpPr>
        <p:spPr bwMode="auto">
          <a:xfrm>
            <a:off x="3881438" y="8697913"/>
            <a:ext cx="2976562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260" tIns="0" rIns="19260" bIns="0" anchor="b"/>
          <a:lstStyle/>
          <a:p>
            <a:pPr algn="r" defTabSz="766763" fontAlgn="base" latinLnBrk="1">
              <a:spcBef>
                <a:spcPct val="0"/>
              </a:spcBef>
              <a:spcAft>
                <a:spcPct val="0"/>
              </a:spcAft>
            </a:pPr>
            <a:r>
              <a:rPr lang="ko-KR" altLang="en-US" sz="1000" i="1" smtClean="0">
                <a:solidFill>
                  <a:prstClr val="black"/>
                </a:solidFill>
                <a:latin typeface="Arial" pitchFamily="34" charset="0"/>
                <a:ea typeface="DotumChe" pitchFamily="49" charset="-127"/>
              </a:rPr>
              <a:t>9</a:t>
            </a:r>
          </a:p>
        </p:txBody>
      </p:sp>
      <p:sp>
        <p:nvSpPr>
          <p:cNvPr id="28686" name="Rectangle 12"/>
          <p:cNvSpPr>
            <a:spLocks noChangeArrowheads="1"/>
          </p:cNvSpPr>
          <p:nvPr/>
        </p:nvSpPr>
        <p:spPr bwMode="auto">
          <a:xfrm>
            <a:off x="-1588" y="8697913"/>
            <a:ext cx="2968626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400" tIns="42200" rIns="84400" bIns="42200" anchor="ctr"/>
          <a:lstStyle/>
          <a:p>
            <a:pPr defTabSz="842963"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8687" name="Rectangle 13"/>
          <p:cNvSpPr>
            <a:spLocks noChangeArrowheads="1"/>
          </p:cNvSpPr>
          <p:nvPr/>
        </p:nvSpPr>
        <p:spPr bwMode="auto">
          <a:xfrm>
            <a:off x="-1588" y="4763"/>
            <a:ext cx="2968626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400" tIns="42200" rIns="84400" bIns="42200" anchor="ctr"/>
          <a:lstStyle/>
          <a:p>
            <a:pPr defTabSz="842963"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8688" name="Rectangle 1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09700" y="755650"/>
            <a:ext cx="4033838" cy="3025775"/>
          </a:xfrm>
          <a:solidFill>
            <a:srgbClr val="FFFFFF"/>
          </a:solidFill>
          <a:ln w="12700" cap="flat">
            <a:solidFill>
              <a:schemeClr val="tx1"/>
            </a:solidFill>
          </a:ln>
        </p:spPr>
      </p:sp>
      <p:sp>
        <p:nvSpPr>
          <p:cNvPr id="28689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909638" y="4349750"/>
            <a:ext cx="5029200" cy="31511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092" tIns="46546" rIns="93092" bIns="46546"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fld id="{4B6F639B-ADE2-406F-AAFA-2FB3FAAC79D9}" type="slidenum">
              <a:rPr lang="en-US" altLang="ko-KR" sz="1200">
                <a:solidFill>
                  <a:prstClr val="black"/>
                </a:solidFill>
                <a:latin typeface="Gulim" pitchFamily="34" charset="-127"/>
                <a:ea typeface="Gulim" pitchFamily="34" charset="-127"/>
              </a:rPr>
              <a:pPr/>
              <a:t>85</a:t>
            </a:fld>
            <a:endParaRPr lang="en-US" altLang="ko-KR" sz="1200">
              <a:solidFill>
                <a:prstClr val="black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fld id="{E3E4B112-5024-42FA-A544-9D99633B4BFE}" type="slidenum">
              <a:rPr lang="en-US" altLang="ko-KR" sz="1200">
                <a:solidFill>
                  <a:prstClr val="black"/>
                </a:solidFill>
                <a:latin typeface="Gulim" pitchFamily="34" charset="-127"/>
                <a:ea typeface="Gulim" pitchFamily="34" charset="-127"/>
              </a:rPr>
              <a:pPr/>
              <a:t>86</a:t>
            </a:fld>
            <a:endParaRPr lang="en-US" altLang="ko-KR" sz="1200">
              <a:solidFill>
                <a:prstClr val="black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fld id="{18885165-F318-4BD8-9736-79A71C7459BE}" type="slidenum">
              <a:rPr lang="en-US" altLang="ko-KR" sz="1200">
                <a:solidFill>
                  <a:prstClr val="black"/>
                </a:solidFill>
                <a:latin typeface="Gulim" pitchFamily="34" charset="-127"/>
                <a:ea typeface="Gulim" pitchFamily="34" charset="-127"/>
              </a:rPr>
              <a:pPr/>
              <a:t>87</a:t>
            </a:fld>
            <a:endParaRPr lang="en-US" altLang="ko-KR" sz="1200">
              <a:solidFill>
                <a:prstClr val="black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fld id="{7BFB8752-CBE2-4135-9C7E-F19EA4D160B1}" type="slidenum">
              <a:rPr lang="en-US" altLang="ko-KR" sz="1200">
                <a:solidFill>
                  <a:prstClr val="black"/>
                </a:solidFill>
                <a:latin typeface="Gulim" pitchFamily="34" charset="-127"/>
                <a:ea typeface="Gulim" pitchFamily="34" charset="-127"/>
              </a:rPr>
              <a:pPr/>
              <a:t>90</a:t>
            </a:fld>
            <a:endParaRPr lang="en-US" altLang="ko-KR" sz="1200">
              <a:solidFill>
                <a:prstClr val="black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fld id="{B78DD539-393D-4FA1-A941-DA29A5F70005}" type="slidenum">
              <a:rPr lang="en-US" altLang="ko-KR" sz="1200">
                <a:solidFill>
                  <a:prstClr val="black"/>
                </a:solidFill>
                <a:latin typeface="Gulim" pitchFamily="34" charset="-127"/>
                <a:ea typeface="Gulim" pitchFamily="34" charset="-127"/>
              </a:rPr>
              <a:pPr/>
              <a:t>91</a:t>
            </a:fld>
            <a:endParaRPr lang="en-US" altLang="ko-KR" sz="1200">
              <a:solidFill>
                <a:prstClr val="black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fld id="{32E68011-A800-4333-8895-B0922FC7DA0B}" type="slidenum">
              <a:rPr lang="en-US" altLang="ko-KR" sz="1200">
                <a:latin typeface="Gulim" pitchFamily="34" charset="-127"/>
                <a:ea typeface="Gulim" pitchFamily="34" charset="-127"/>
              </a:rPr>
              <a:pPr/>
              <a:t>92</a:t>
            </a:fld>
            <a:endParaRPr lang="en-US" altLang="ko-KR" sz="1200"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fld id="{A02BE0C0-06C4-425E-9AC0-ACFBCCFDE8C9}" type="slidenum">
              <a:rPr lang="en-US" altLang="ja-JP" sz="1200" smtClean="0">
                <a:solidFill>
                  <a:prstClr val="black"/>
                </a:solidFill>
              </a:rPr>
              <a:pPr eaLnBrk="1" hangingPunct="1"/>
              <a:t>11</a:t>
            </a:fld>
            <a:endParaRPr lang="en-US" altLang="ja-JP" sz="1200" smtClean="0">
              <a:solidFill>
                <a:prstClr val="black"/>
              </a:solidFill>
            </a:endParaRPr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fld id="{7500BB8B-BA14-4C03-8B7E-21B94B7D717B}" type="slidenum">
              <a:rPr lang="en-US" altLang="ja-JP" sz="1200" smtClean="0">
                <a:solidFill>
                  <a:prstClr val="black"/>
                </a:solidFill>
              </a:rPr>
              <a:pPr eaLnBrk="1" hangingPunct="1"/>
              <a:t>13</a:t>
            </a:fld>
            <a:endParaRPr lang="en-US" altLang="ja-JP" sz="1200" smtClean="0">
              <a:solidFill>
                <a:prstClr val="black"/>
              </a:solidFill>
            </a:endParaRPr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8975"/>
            <a:ext cx="4565650" cy="3424238"/>
          </a:xfrm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1625"/>
          </a:xfrm>
          <a:noFill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FA081A-E9B0-4DB7-B392-2CDCBD9D9F2C}" type="slidenum">
              <a:rPr lang="en-US" altLang="ja-JP"/>
              <a:pPr/>
              <a:t>15</a:t>
            </a:fld>
            <a:endParaRPr lang="en-US" altLang="ja-JP"/>
          </a:p>
        </p:txBody>
      </p:sp>
      <p:sp>
        <p:nvSpPr>
          <p:cNvPr id="8243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432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738AEA-27AD-4980-B41D-218078AEB341}" type="slidenum">
              <a:rPr lang="en-US" altLang="ja-JP"/>
              <a:pPr/>
              <a:t>16</a:t>
            </a:fld>
            <a:endParaRPr lang="en-US" altLang="ja-JP"/>
          </a:p>
        </p:txBody>
      </p:sp>
      <p:sp>
        <p:nvSpPr>
          <p:cNvPr id="107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fld id="{CB05C820-D9CB-43A3-9C1C-1E66DCD58F6E}" type="slidenum">
              <a:rPr lang="en-US" altLang="ja-JP" sz="1200" smtClean="0">
                <a:solidFill>
                  <a:prstClr val="black"/>
                </a:solidFill>
              </a:rPr>
              <a:pPr eaLnBrk="1" hangingPunct="1"/>
              <a:t>19</a:t>
            </a:fld>
            <a:endParaRPr lang="en-US" altLang="ja-JP" sz="1200" smtClean="0">
              <a:solidFill>
                <a:prstClr val="black"/>
              </a:solidFill>
            </a:endParaRPr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6763" cy="3432175"/>
          </a:xfrm>
          <a:solidFill>
            <a:srgbClr val="FFFFFF"/>
          </a:solidFill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343400"/>
            <a:ext cx="502285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891" tIns="42446" rIns="84891" bIns="42446"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C5F7B3-F954-4925-9449-FC34E05E551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24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67FBB2-C253-4220-BD63-F7C0FC34555A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8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4568B46B-E5EF-4939-AD9A-5BCE825E6C6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6218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BC0C2E52-94F9-4AC9-9FD1-A52DB8CEB05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9504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38D2A534-5117-4C39-9CDA-430A1D97645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5083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2662844C-1117-4E05-9FE7-2CE4D06A03B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7760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DA2BAA-3A5E-4F81-A253-A768570EB683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04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9763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8644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55080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9597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5302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163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31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20483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12BBB9-3BB4-4135-BC3A-56DCD117BF2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74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57343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6552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4178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6030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7611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84366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2879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4174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2524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28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0CB2C-107B-410D-AA27-A70BD45CC12D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33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13729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03059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8931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3073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0966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76857-F6C4-4E06-8919-C6588AEA170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08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9F292-6D53-4925-9713-0FA2D02B931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35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0F762-8F9A-4D50-B903-62D913B158F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02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F8176F-A56E-41C1-9C9D-A0029FCD1A2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78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40850-60F4-4085-BAA0-8589B4AF7FB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44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B9B077-1B3F-4DF3-B243-010ADEE5DFB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6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C9AA9-2D70-4992-9A61-9659DC96D85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82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E5605-7C83-4150-A8EA-B1E6221C8A9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35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76D08-224E-4907-A21C-01113DD9C04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22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C1CFB-7B9E-4C2D-9A14-983E01501CD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13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8565C3-D66A-49B8-A157-AB73691D18C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27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B18E9-749C-409E-A6F1-77B60511B23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58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16A55-6F17-43E3-AB6B-35159CA2779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98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BA0F2-E8A6-4409-892A-B4986D707B5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04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EAC61-906E-49BD-A497-73BD6DF5B55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79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52946-621F-4A3E-9517-6D9955BB128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00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7A36BE-9E8C-4B5C-B40C-317BF170D5FF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63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2F16D-1507-4D7E-9A47-24D2973A6DE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98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39BD5-EBDD-486B-BF93-A86896AFFDF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34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A033F3-BCBD-47DC-B1E0-B3DE08551AD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08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42589-7B13-4EDB-806E-424BE994B17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74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EAC36-BE05-49F5-93C5-BF21291D13D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01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7CD1D-C5FF-4167-AE56-333497B29A6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63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C3521-4AAB-4DC7-89EA-7D79AB2E0D6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8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33D7C-7072-416E-8DDA-EC6F11AB089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62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832C5-23A3-46A1-9B11-3503D9BE319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49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2526A-AB2B-4506-935A-786CF6EF273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32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43796-4635-454B-9812-73676A667993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72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2639B-F004-47A6-9763-29DB1392BA3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66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61556-220C-4F2C-B27C-0F9A1DB4608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47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A4B36-61B6-4E79-B574-3E81FD30A02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5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17E60-D4B2-42E4-B5F8-559C47C89B9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52157-681A-4E8A-A62F-E39ECB0747F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3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02207-6598-4DF6-9B1C-4043607234A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53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EA563-DFA0-4C3D-8477-F1B5FAFCF50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80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528125-E81B-4355-A83A-E8EED14B20B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3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2F47A-432E-47D7-B427-1642F8B1B04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47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E1DE8-E2B5-41DE-9EB4-B7CA8C05B6B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30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824067-E7AF-41D9-93EA-7BF2E87F669B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3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2526A-AB2B-4506-935A-786CF6EF273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89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2639B-F004-47A6-9763-29DB1392BA3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69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61556-220C-4F2C-B27C-0F9A1DB4608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39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A4B36-61B6-4E79-B574-3E81FD30A02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87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17E60-D4B2-42E4-B5F8-559C47C89B9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86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52157-681A-4E8A-A62F-E39ECB0747F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05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02207-6598-4DF6-9B1C-4043607234A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1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EA563-DFA0-4C3D-8477-F1B5FAFCF50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47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528125-E81B-4355-A83A-E8EED14B20B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3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2F47A-432E-47D7-B427-1642F8B1B04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1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08DD2F-7B9D-4C59-88E6-3712133275A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02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E1DE8-E2B5-41DE-9EB4-B7CA8C05B6B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33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E6338C-E596-4C2C-A3EE-650B100B37D4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83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E80A64-9741-400A-8CC6-6233A60054DA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07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47002B-C604-4B88-A0F2-3836211AC929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67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AAB6B-1865-4EE2-858C-46F95FD4D1D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8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94A696-0720-4DA7-A36A-111FC6CBB14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87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006F2A-C7DC-4422-B798-24B0E7FFC9A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33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A225D0-82F2-4A8A-B199-4AD74D4AC693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15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DC5C33-E5FF-4DB9-B64E-82C450DA4BE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46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AC2277-CB2B-4EC8-B86E-13595C87CE03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38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8F6B83-CEBB-45EF-AB4E-FACD12C5C19F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8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824EC6-3201-4C3A-BF73-7630B251033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38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55FCD8-B64C-45EB-BCFE-B6260574E3B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24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939DBC30-D3D8-40A4-97C8-75FAED5409B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4005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7DCF5A17-694B-4F56-AB13-7A2974881BC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1189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1D4848AB-7581-4056-A05A-C3964FE2E6C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4812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0CC353F3-3FBC-44AD-8CA1-20E5BBA2ACD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2918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87A4FE95-C480-42E6-94EA-3A56D6D71A4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3088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7E0C7600-14BA-49C3-835D-18C7EF5E4DD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9131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73D88609-1296-4CA9-AC5C-9EC7C63A9CB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8839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E4A84400-B455-4BC3-A9DF-8A35C2DD3FD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5833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F611A90-D606-4FB0-94B4-045D20B5F4DE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95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0"/>
          <p:cNvSpPr>
            <a:spLocks noChangeArrowheads="1"/>
          </p:cNvSpPr>
          <p:nvPr userDrawn="1"/>
        </p:nvSpPr>
        <p:spPr bwMode="auto">
          <a:xfrm>
            <a:off x="0" y="838200"/>
            <a:ext cx="9144000" cy="74613"/>
          </a:xfrm>
          <a:prstGeom prst="rect">
            <a:avLst/>
          </a:prstGeom>
          <a:gradFill flip="none" rotWithShape="1">
            <a:gsLst>
              <a:gs pos="0">
                <a:srgbClr val="C0504D"/>
              </a:gs>
              <a:gs pos="100000">
                <a:srgbClr val="FFFFFF"/>
              </a:gs>
            </a:gsLst>
            <a:path path="rect">
              <a:fillToRect r="100000" b="100000"/>
            </a:path>
            <a:tileRect l="-100000" t="-10000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ＭＳ Ｐゴシック" charset="-128"/>
              <a:cs typeface="ＭＳ Ｐゴシック" charset="-128"/>
            </a:endParaRPr>
          </a:p>
        </p:txBody>
      </p:sp>
      <p:sp>
        <p:nvSpPr>
          <p:cNvPr id="9" name="Text Box 15"/>
          <p:cNvSpPr txBox="1">
            <a:spLocks noChangeArrowheads="1"/>
          </p:cNvSpPr>
          <p:nvPr userDrawn="1"/>
        </p:nvSpPr>
        <p:spPr bwMode="auto">
          <a:xfrm>
            <a:off x="4076700" y="6581775"/>
            <a:ext cx="990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algn="ctr" fontAlgn="base" latinLnBrk="1">
              <a:spcBef>
                <a:spcPct val="50000"/>
              </a:spcBef>
              <a:spcAft>
                <a:spcPct val="0"/>
              </a:spcAft>
            </a:pPr>
            <a:fld id="{B83657CE-B5A9-4170-8623-157218C78941}" type="slidenum">
              <a:rPr lang="en-US" altLang="ko-KR" sz="1200" smtClean="0">
                <a:solidFill>
                  <a:srgbClr val="000000"/>
                </a:solidFill>
                <a:latin typeface="Helvetica" charset="0"/>
              </a:rPr>
              <a:pPr algn="ctr" fontAlgn="base" latinLnBrk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r>
              <a:rPr lang="en-US" altLang="ko-KR" sz="1200" smtClean="0">
                <a:solidFill>
                  <a:srgbClr val="000000"/>
                </a:solidFill>
                <a:latin typeface="Helvetica" charset="0"/>
              </a:rPr>
              <a:t>/27</a:t>
            </a:r>
          </a:p>
        </p:txBody>
      </p:sp>
      <p:sp>
        <p:nvSpPr>
          <p:cNvPr id="10" name="テキスト ボックス 9"/>
          <p:cNvSpPr txBox="1"/>
          <p:nvPr userDrawn="1"/>
        </p:nvSpPr>
        <p:spPr>
          <a:xfrm>
            <a:off x="0" y="0"/>
            <a:ext cx="1371600" cy="24606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spcBef>
                <a:spcPct val="0"/>
              </a:spcBef>
              <a:spcAft>
                <a:spcPct val="0"/>
              </a:spcAft>
            </a:pPr>
            <a:r>
              <a:rPr lang="en-US" altLang="ja-JP" sz="1000" b="1" i="1" smtClean="0">
                <a:solidFill>
                  <a:srgbClr val="001A7E"/>
                </a:solidFill>
                <a:latin typeface="Times New Roman" pitchFamily="18" charset="0"/>
              </a:rPr>
              <a:t>Matsueda Consulting</a:t>
            </a:r>
            <a:endParaRPr lang="ja-JP" altLang="en-US" sz="1000" b="1" i="1" smtClean="0">
              <a:solidFill>
                <a:srgbClr val="001A7E"/>
              </a:solidFill>
              <a:latin typeface="Times New Roman" pitchFamily="18" charset="0"/>
            </a:endParaRPr>
          </a:p>
        </p:txBody>
      </p:sp>
      <p:sp>
        <p:nvSpPr>
          <p:cNvPr id="11" name="テキスト ボックス 10"/>
          <p:cNvSpPr txBox="1"/>
          <p:nvPr userDrawn="1"/>
        </p:nvSpPr>
        <p:spPr>
          <a:xfrm>
            <a:off x="6629400" y="0"/>
            <a:ext cx="2514600" cy="24606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algn="r" fontAlgn="base" latinLnBrk="1">
              <a:spcBef>
                <a:spcPct val="0"/>
              </a:spcBef>
              <a:spcAft>
                <a:spcPct val="0"/>
              </a:spcAft>
            </a:pPr>
            <a:r>
              <a:rPr lang="en-US" altLang="ja-JP" sz="1000" b="1" i="1" smtClean="0">
                <a:solidFill>
                  <a:srgbClr val="001A7E"/>
                </a:solidFill>
                <a:latin typeface="Times New Roman" pitchFamily="18" charset="0"/>
              </a:rPr>
              <a:t>Tokyo Institute of Technology  2010. 6. 10</a:t>
            </a:r>
            <a:endParaRPr lang="ja-JP" altLang="en-US" sz="1000" b="1" i="1" smtClean="0">
              <a:solidFill>
                <a:srgbClr val="001A7E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783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0" r:id="rId1"/>
    <p:sldLayoutId id="2147484691" r:id="rId2"/>
    <p:sldLayoutId id="2147484692" r:id="rId3"/>
    <p:sldLayoutId id="2147484693" r:id="rId4"/>
    <p:sldLayoutId id="2147484694" r:id="rId5"/>
    <p:sldLayoutId id="2147484695" r:id="rId6"/>
    <p:sldLayoutId id="2147484696" r:id="rId7"/>
    <p:sldLayoutId id="2147484697" r:id="rId8"/>
    <p:sldLayoutId id="2147484698" r:id="rId9"/>
    <p:sldLayoutId id="2147484699" r:id="rId10"/>
    <p:sldLayoutId id="214748470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fontAlgn="base" latinLnBrk="1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+mj-lt"/>
          <a:ea typeface="Malgun Gothic" pitchFamily="34" charset="-127"/>
          <a:cs typeface="맑은 고딕" charset="-128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Calibri" pitchFamily="-109" charset="0"/>
          <a:ea typeface="Malgun Gothic" pitchFamily="34" charset="-127"/>
          <a:cs typeface="맑은 고딕" charset="-128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Calibri" pitchFamily="-109" charset="0"/>
          <a:ea typeface="Malgun Gothic" pitchFamily="34" charset="-127"/>
          <a:cs typeface="맑은 고딕" charset="-128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Calibri" pitchFamily="-109" charset="0"/>
          <a:ea typeface="Malgun Gothic" pitchFamily="34" charset="-127"/>
          <a:cs typeface="맑은 고딕" charset="-128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Calibri" pitchFamily="-109" charset="0"/>
          <a:ea typeface="Malgun Gothic" pitchFamily="34" charset="-127"/>
          <a:cs typeface="맑은 고딕" charset="-128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굴림" pitchFamily="36" charset="-127"/>
          <a:ea typeface="굴림" pitchFamily="36" charset="-127"/>
          <a:cs typeface="굴림" pitchFamily="36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굴림" pitchFamily="36" charset="-127"/>
          <a:ea typeface="굴림" pitchFamily="36" charset="-127"/>
          <a:cs typeface="굴림" pitchFamily="36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굴림" pitchFamily="36" charset="-127"/>
          <a:ea typeface="굴림" pitchFamily="36" charset="-127"/>
          <a:cs typeface="굴림" pitchFamily="36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굴림" pitchFamily="36" charset="-127"/>
          <a:ea typeface="굴림" pitchFamily="36" charset="-127"/>
          <a:cs typeface="굴림" pitchFamily="36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2000" b="1">
          <a:solidFill>
            <a:schemeClr val="tx1"/>
          </a:solidFill>
          <a:latin typeface="+mn-lt"/>
          <a:ea typeface="Malgun Gothic" pitchFamily="34" charset="-127"/>
          <a:cs typeface="맑은 고딕" charset="-128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1600">
          <a:solidFill>
            <a:schemeClr val="tx1"/>
          </a:solidFill>
          <a:latin typeface="+mn-lt"/>
          <a:ea typeface="Malgun Gothic" pitchFamily="34" charset="-127"/>
          <a:cs typeface="맑은 고딕" charset="-128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Malgun Gothic" pitchFamily="34" charset="-127"/>
          <a:cs typeface="맑은 고딕" charset="-128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Malgun Gothic" pitchFamily="34" charset="-127"/>
          <a:cs typeface="맑은 고딕" charset="-128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Malgun Gothic" pitchFamily="34" charset="-127"/>
          <a:cs typeface="맑은 고딕" charset="-128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 userDrawn="1"/>
        </p:nvSpPr>
        <p:spPr bwMode="auto">
          <a:xfrm>
            <a:off x="0" y="838200"/>
            <a:ext cx="9144000" cy="74613"/>
          </a:xfrm>
          <a:prstGeom prst="rect">
            <a:avLst/>
          </a:prstGeom>
          <a:gradFill flip="none" rotWithShape="1">
            <a:gsLst>
              <a:gs pos="0">
                <a:srgbClr val="C0504D"/>
              </a:gs>
              <a:gs pos="100000">
                <a:srgbClr val="FFFFFF"/>
              </a:gs>
            </a:gsLst>
            <a:path path="rect">
              <a:fillToRect r="100000" b="100000"/>
            </a:path>
            <a:tileRect l="-100000" t="-10000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ＭＳ Ｐゴシック" charset="-128"/>
              <a:cs typeface="ＭＳ Ｐゴシック" charset="-128"/>
            </a:endParaRPr>
          </a:p>
        </p:txBody>
      </p:sp>
      <p:sp>
        <p:nvSpPr>
          <p:cNvPr id="5" name="Text Box 15"/>
          <p:cNvSpPr txBox="1">
            <a:spLocks noChangeArrowheads="1"/>
          </p:cNvSpPr>
          <p:nvPr userDrawn="1"/>
        </p:nvSpPr>
        <p:spPr bwMode="auto">
          <a:xfrm>
            <a:off x="4076700" y="6581775"/>
            <a:ext cx="990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algn="ctr" fontAlgn="base" latinLnBrk="1">
              <a:spcBef>
                <a:spcPct val="50000"/>
              </a:spcBef>
              <a:spcAft>
                <a:spcPct val="0"/>
              </a:spcAft>
            </a:pPr>
            <a:fld id="{D967871C-D53D-4DB1-B20A-9FE0B03AA351}" type="slidenum">
              <a:rPr lang="en-US" altLang="ko-KR" sz="1200" smtClean="0">
                <a:solidFill>
                  <a:srgbClr val="000000"/>
                </a:solidFill>
                <a:latin typeface="Helvetica" pitchFamily="-105" charset="0"/>
              </a:rPr>
              <a:pPr algn="ctr" fontAlgn="base" latinLnBrk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r>
              <a:rPr lang="en-US" altLang="ko-KR" sz="1200" smtClean="0">
                <a:solidFill>
                  <a:srgbClr val="000000"/>
                </a:solidFill>
                <a:latin typeface="Helvetica" pitchFamily="-105" charset="0"/>
              </a:rPr>
              <a:t>/52</a:t>
            </a:r>
          </a:p>
        </p:txBody>
      </p:sp>
      <p:sp>
        <p:nvSpPr>
          <p:cNvPr id="6" name="テキスト ボックス 5"/>
          <p:cNvSpPr txBox="1"/>
          <p:nvPr userDrawn="1"/>
        </p:nvSpPr>
        <p:spPr>
          <a:xfrm>
            <a:off x="0" y="0"/>
            <a:ext cx="1371600" cy="24606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spcBef>
                <a:spcPct val="0"/>
              </a:spcBef>
              <a:spcAft>
                <a:spcPct val="0"/>
              </a:spcAft>
            </a:pPr>
            <a:r>
              <a:rPr lang="en-US" altLang="ja-JP" sz="1000" b="1" i="1" smtClean="0">
                <a:solidFill>
                  <a:srgbClr val="001A7E"/>
                </a:solidFill>
                <a:latin typeface="Times New Roman" pitchFamily="18" charset="0"/>
              </a:rPr>
              <a:t>Matsueda Consulting</a:t>
            </a:r>
            <a:endParaRPr lang="ja-JP" altLang="en-US" sz="1000" b="1" i="1" smtClean="0">
              <a:solidFill>
                <a:srgbClr val="001A7E"/>
              </a:solidFill>
              <a:latin typeface="Times New Roman" pitchFamily="18" charset="0"/>
            </a:endParaRPr>
          </a:p>
        </p:txBody>
      </p:sp>
      <p:sp>
        <p:nvSpPr>
          <p:cNvPr id="7" name="テキスト ボックス 6"/>
          <p:cNvSpPr txBox="1"/>
          <p:nvPr userDrawn="1"/>
        </p:nvSpPr>
        <p:spPr>
          <a:xfrm>
            <a:off x="6629400" y="0"/>
            <a:ext cx="2514600" cy="24606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algn="r" fontAlgn="base" latinLnBrk="1">
              <a:spcBef>
                <a:spcPct val="0"/>
              </a:spcBef>
              <a:spcAft>
                <a:spcPct val="0"/>
              </a:spcAft>
            </a:pPr>
            <a:r>
              <a:rPr lang="en-US" altLang="ja-JP" sz="1000" b="1" i="1" smtClean="0">
                <a:solidFill>
                  <a:srgbClr val="001A7E"/>
                </a:solidFill>
                <a:latin typeface="Times New Roman" pitchFamily="18" charset="0"/>
              </a:rPr>
              <a:t>Tokyo Institute of Technology  2010. 6. 10</a:t>
            </a:r>
            <a:endParaRPr lang="ja-JP" altLang="en-US" sz="1000" b="1" i="1" smtClean="0">
              <a:solidFill>
                <a:srgbClr val="001A7E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34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2" r:id="rId1"/>
    <p:sldLayoutId id="2147484703" r:id="rId2"/>
    <p:sldLayoutId id="2147484704" r:id="rId3"/>
    <p:sldLayoutId id="2147484705" r:id="rId4"/>
    <p:sldLayoutId id="2147484706" r:id="rId5"/>
    <p:sldLayoutId id="2147484707" r:id="rId6"/>
    <p:sldLayoutId id="2147484708" r:id="rId7"/>
    <p:sldLayoutId id="2147484709" r:id="rId8"/>
    <p:sldLayoutId id="2147484710" r:id="rId9"/>
    <p:sldLayoutId id="2147484711" r:id="rId10"/>
    <p:sldLayoutId id="2147484712" r:id="rId11"/>
    <p:sldLayoutId id="214748471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fontAlgn="base" latinLnBrk="1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+mj-lt"/>
          <a:ea typeface="Malgun Gothic" pitchFamily="34" charset="-127"/>
          <a:cs typeface="맑은 고딕" charset="-128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Calibri" pitchFamily="-109" charset="0"/>
          <a:ea typeface="Malgun Gothic" pitchFamily="34" charset="-127"/>
          <a:cs typeface="맑은 고딕" charset="-128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Calibri" pitchFamily="-109" charset="0"/>
          <a:ea typeface="Malgun Gothic" pitchFamily="34" charset="-127"/>
          <a:cs typeface="맑은 고딕" charset="-128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Calibri" pitchFamily="-109" charset="0"/>
          <a:ea typeface="Malgun Gothic" pitchFamily="34" charset="-127"/>
          <a:cs typeface="맑은 고딕" charset="-128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Calibri" pitchFamily="-109" charset="0"/>
          <a:ea typeface="Malgun Gothic" pitchFamily="34" charset="-127"/>
          <a:cs typeface="맑은 고딕" charset="-128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굴림" pitchFamily="36" charset="-127"/>
          <a:ea typeface="굴림" pitchFamily="36" charset="-127"/>
          <a:cs typeface="굴림" pitchFamily="36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굴림" pitchFamily="36" charset="-127"/>
          <a:ea typeface="굴림" pitchFamily="36" charset="-127"/>
          <a:cs typeface="굴림" pitchFamily="36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굴림" pitchFamily="36" charset="-127"/>
          <a:ea typeface="굴림" pitchFamily="36" charset="-127"/>
          <a:cs typeface="굴림" pitchFamily="36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굴림" pitchFamily="36" charset="-127"/>
          <a:ea typeface="굴림" pitchFamily="36" charset="-127"/>
          <a:cs typeface="굴림" pitchFamily="36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2000" b="1">
          <a:solidFill>
            <a:schemeClr val="tx1"/>
          </a:solidFill>
          <a:latin typeface="+mn-lt"/>
          <a:ea typeface="Malgun Gothic" pitchFamily="34" charset="-127"/>
          <a:cs typeface="맑은 고딕" charset="-128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1600">
          <a:solidFill>
            <a:schemeClr val="tx1"/>
          </a:solidFill>
          <a:latin typeface="+mn-lt"/>
          <a:ea typeface="Malgun Gothic" pitchFamily="34" charset="-127"/>
          <a:cs typeface="맑은 고딕" charset="-128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Malgun Gothic" pitchFamily="34" charset="-127"/>
          <a:cs typeface="맑은 고딕" charset="-128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Malgun Gothic" pitchFamily="34" charset="-127"/>
          <a:cs typeface="맑은 고딕" charset="-128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Malgun Gothic" pitchFamily="34" charset="-127"/>
          <a:cs typeface="맑은 고딕" charset="-128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800070-F623-4A74-861E-A2893467A597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537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5" r:id="rId1"/>
    <p:sldLayoutId id="2147484716" r:id="rId2"/>
    <p:sldLayoutId id="2147484717" r:id="rId3"/>
    <p:sldLayoutId id="2147484718" r:id="rId4"/>
    <p:sldLayoutId id="2147484719" r:id="rId5"/>
    <p:sldLayoutId id="2147484720" r:id="rId6"/>
    <p:sldLayoutId id="2147484721" r:id="rId7"/>
    <p:sldLayoutId id="2147484722" r:id="rId8"/>
    <p:sldLayoutId id="2147484723" r:id="rId9"/>
    <p:sldLayoutId id="2147484724" r:id="rId10"/>
    <p:sldLayoutId id="2147484725" r:id="rId11"/>
    <p:sldLayoutId id="214748472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07CB99-E899-410F-9E26-DEB34F111307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508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8" r:id="rId1"/>
    <p:sldLayoutId id="2147484729" r:id="rId2"/>
    <p:sldLayoutId id="2147484730" r:id="rId3"/>
    <p:sldLayoutId id="2147484731" r:id="rId4"/>
    <p:sldLayoutId id="2147484732" r:id="rId5"/>
    <p:sldLayoutId id="2147484733" r:id="rId6"/>
    <p:sldLayoutId id="2147484734" r:id="rId7"/>
    <p:sldLayoutId id="2147484735" r:id="rId8"/>
    <p:sldLayoutId id="2147484736" r:id="rId9"/>
    <p:sldLayoutId id="2147484737" r:id="rId10"/>
    <p:sldLayoutId id="2147484738" r:id="rId11"/>
    <p:sldLayoutId id="214748473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A3340D-372E-41DA-BFD5-7A27824E35D2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044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3" r:id="rId1"/>
    <p:sldLayoutId id="2147484754" r:id="rId2"/>
    <p:sldLayoutId id="2147484755" r:id="rId3"/>
    <p:sldLayoutId id="2147484756" r:id="rId4"/>
    <p:sldLayoutId id="2147484757" r:id="rId5"/>
    <p:sldLayoutId id="2147484758" r:id="rId6"/>
    <p:sldLayoutId id="2147484759" r:id="rId7"/>
    <p:sldLayoutId id="2147484760" r:id="rId8"/>
    <p:sldLayoutId id="2147484761" r:id="rId9"/>
    <p:sldLayoutId id="2147484762" r:id="rId10"/>
    <p:sldLayoutId id="21474847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A3340D-372E-41DA-BFD5-7A27824E35D2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79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5" r:id="rId1"/>
    <p:sldLayoutId id="2147484766" r:id="rId2"/>
    <p:sldLayoutId id="2147484767" r:id="rId3"/>
    <p:sldLayoutId id="2147484768" r:id="rId4"/>
    <p:sldLayoutId id="2147484769" r:id="rId5"/>
    <p:sldLayoutId id="2147484770" r:id="rId6"/>
    <p:sldLayoutId id="2147484771" r:id="rId7"/>
    <p:sldLayoutId id="2147484772" r:id="rId8"/>
    <p:sldLayoutId id="2147484773" r:id="rId9"/>
    <p:sldLayoutId id="2147484774" r:id="rId10"/>
    <p:sldLayoutId id="214748477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C5F90EA-5569-48E3-898B-13DD05EA234E}" type="slidenum">
              <a:rPr lang="en-US" altLang="ja-JP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984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9" r:id="rId1"/>
    <p:sldLayoutId id="2147484790" r:id="rId2"/>
    <p:sldLayoutId id="2147484791" r:id="rId3"/>
    <p:sldLayoutId id="2147484792" r:id="rId4"/>
    <p:sldLayoutId id="2147484793" r:id="rId5"/>
    <p:sldLayoutId id="2147484794" r:id="rId6"/>
    <p:sldLayoutId id="2147484795" r:id="rId7"/>
    <p:sldLayoutId id="2147484796" r:id="rId8"/>
    <p:sldLayoutId id="2147484797" r:id="rId9"/>
    <p:sldLayoutId id="2147484798" r:id="rId10"/>
    <p:sldLayoutId id="214748479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662DC6-891C-4056-A254-755CBC73AFD0}" type="slidenum">
              <a:rPr lang="en-US" altLang="ja-JP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13350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9" r:id="rId1"/>
    <p:sldLayoutId id="2147484840" r:id="rId2"/>
    <p:sldLayoutId id="2147484841" r:id="rId3"/>
    <p:sldLayoutId id="2147484842" r:id="rId4"/>
    <p:sldLayoutId id="2147484843" r:id="rId5"/>
    <p:sldLayoutId id="2147484844" r:id="rId6"/>
    <p:sldLayoutId id="2147484845" r:id="rId7"/>
    <p:sldLayoutId id="2147484846" r:id="rId8"/>
    <p:sldLayoutId id="2147484847" r:id="rId9"/>
    <p:sldLayoutId id="2147484848" r:id="rId10"/>
    <p:sldLayoutId id="2147484849" r:id="rId11"/>
    <p:sldLayoutId id="214748485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hyperlink" Target="http://www.sharp.co.jp/products/menu/av/aquos/index.html" TargetMode="External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3.png"/><Relationship Id="rId7" Type="http://schemas.openxmlformats.org/officeDocument/2006/relationships/image" Target="../media/image42.wmf"/><Relationship Id="rId2" Type="http://schemas.openxmlformats.org/officeDocument/2006/relationships/slideLayout" Target="../slideLayouts/slideLayout7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1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emf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harp.co.jp/products/menu/av/aquos/index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11" Type="http://schemas.openxmlformats.org/officeDocument/2006/relationships/image" Target="../media/image67.jpeg"/><Relationship Id="rId5" Type="http://schemas.openxmlformats.org/officeDocument/2006/relationships/image" Target="../media/image62.jpeg"/><Relationship Id="rId10" Type="http://schemas.openxmlformats.org/officeDocument/2006/relationships/hyperlink" Target="http://upload.wikimedia.org/wikipedia/commons/4/4f/Hud_on_the_cat.jpg" TargetMode="External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4.png"/><Relationship Id="rId5" Type="http://schemas.openxmlformats.org/officeDocument/2006/relationships/image" Target="../media/image73.emf"/><Relationship Id="rId4" Type="http://schemas.openxmlformats.org/officeDocument/2006/relationships/package" Target="../embeddings/Microsoft_Excel_______1.xlsx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4.png"/><Relationship Id="rId7" Type="http://schemas.openxmlformats.org/officeDocument/2006/relationships/image" Target="../media/image81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78.png"/><Relationship Id="rId9" Type="http://schemas.openxmlformats.org/officeDocument/2006/relationships/image" Target="../media/image8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5.w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87.wmf"/><Relationship Id="rId4" Type="http://schemas.openxmlformats.org/officeDocument/2006/relationships/image" Target="../media/image88.png"/><Relationship Id="rId9" Type="http://schemas.openxmlformats.org/officeDocument/2006/relationships/oleObject" Target="../embeddings/oleObject7.bin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9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5.png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4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00.wmf"/><Relationship Id="rId2" Type="http://schemas.openxmlformats.org/officeDocument/2006/relationships/slideLayout" Target="../slideLayouts/slideLayout4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102.wmf"/><Relationship Id="rId5" Type="http://schemas.openxmlformats.org/officeDocument/2006/relationships/image" Target="../media/image99.wmf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101.w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3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jpeg"/><Relationship Id="rId4" Type="http://schemas.openxmlformats.org/officeDocument/2006/relationships/image" Target="../media/image10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10.jpe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12.png"/><Relationship Id="rId5" Type="http://schemas.openxmlformats.org/officeDocument/2006/relationships/image" Target="../media/image49.jpeg"/><Relationship Id="rId4" Type="http://schemas.openxmlformats.org/officeDocument/2006/relationships/image" Target="../media/image1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1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2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22.png"/><Relationship Id="rId2" Type="http://schemas.openxmlformats.org/officeDocument/2006/relationships/slideLayout" Target="../slideLayouts/slideLayout4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125.wmf"/><Relationship Id="rId4" Type="http://schemas.openxmlformats.org/officeDocument/2006/relationships/image" Target="../media/image121.png"/><Relationship Id="rId9" Type="http://schemas.openxmlformats.org/officeDocument/2006/relationships/image" Target="../media/image12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wmf"/><Relationship Id="rId2" Type="http://schemas.openxmlformats.org/officeDocument/2006/relationships/image" Target="../media/image126.wmf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29.png"/><Relationship Id="rId4" Type="http://schemas.openxmlformats.org/officeDocument/2006/relationships/image" Target="../media/image128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1.png"/><Relationship Id="rId7" Type="http://schemas.openxmlformats.org/officeDocument/2006/relationships/image" Target="../media/image134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0.png"/><Relationship Id="rId9" Type="http://schemas.openxmlformats.org/officeDocument/2006/relationships/image" Target="../media/image13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38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4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42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0.xml"/><Relationship Id="rId13" Type="http://schemas.openxmlformats.org/officeDocument/2006/relationships/image" Target="../media/image64.jpeg"/><Relationship Id="rId3" Type="http://schemas.microsoft.com/office/2007/relationships/media" Target="../media/media2.wmv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63.jpeg"/><Relationship Id="rId17" Type="http://schemas.openxmlformats.org/officeDocument/2006/relationships/image" Target="../media/image147.png"/><Relationship Id="rId2" Type="http://schemas.openxmlformats.org/officeDocument/2006/relationships/video" Target="../media/media1.wmv"/><Relationship Id="rId16" Type="http://schemas.openxmlformats.org/officeDocument/2006/relationships/image" Target="../media/image146.png"/><Relationship Id="rId1" Type="http://schemas.microsoft.com/office/2007/relationships/media" Target="../media/media1.wmv"/><Relationship Id="rId6" Type="http://schemas.openxmlformats.org/officeDocument/2006/relationships/video" Target="../media/media3.wmv"/><Relationship Id="rId11" Type="http://schemas.openxmlformats.org/officeDocument/2006/relationships/image" Target="../media/image62.jpeg"/><Relationship Id="rId5" Type="http://schemas.microsoft.com/office/2007/relationships/media" Target="../media/media3.wmv"/><Relationship Id="rId15" Type="http://schemas.openxmlformats.org/officeDocument/2006/relationships/image" Target="../media/image145.png"/><Relationship Id="rId10" Type="http://schemas.openxmlformats.org/officeDocument/2006/relationships/image" Target="../media/image143.png"/><Relationship Id="rId4" Type="http://schemas.openxmlformats.org/officeDocument/2006/relationships/video" Target="../media/media2.wmv"/><Relationship Id="rId9" Type="http://schemas.openxmlformats.org/officeDocument/2006/relationships/image" Target="../media/image61.png"/><Relationship Id="rId14" Type="http://schemas.openxmlformats.org/officeDocument/2006/relationships/image" Target="../media/image14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3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tiff"/><Relationship Id="rId2" Type="http://schemas.openxmlformats.org/officeDocument/2006/relationships/image" Target="../media/image157.tiff"/><Relationship Id="rId1" Type="http://schemas.openxmlformats.org/officeDocument/2006/relationships/slideLayout" Target="../slideLayouts/slideLayout36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84.jpeg"/><Relationship Id="rId5" Type="http://schemas.openxmlformats.org/officeDocument/2006/relationships/image" Target="../media/image80.jpeg"/><Relationship Id="rId4" Type="http://schemas.openxmlformats.org/officeDocument/2006/relationships/image" Target="../media/image82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3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2.xml"/><Relationship Id="rId5" Type="http://schemas.openxmlformats.org/officeDocument/2006/relationships/hyperlink" Target="http://jp.techcrunch.com/archives/0100127ipad-ibooks-500/" TargetMode="External"/><Relationship Id="rId4" Type="http://schemas.openxmlformats.org/officeDocument/2006/relationships/image" Target="../media/image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16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88.png"/><Relationship Id="rId4" Type="http://schemas.openxmlformats.org/officeDocument/2006/relationships/image" Target="../media/image9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37.png"/><Relationship Id="rId5" Type="http://schemas.openxmlformats.org/officeDocument/2006/relationships/image" Target="../media/image173.wmf"/><Relationship Id="rId4" Type="http://schemas.openxmlformats.org/officeDocument/2006/relationships/oleObject" Target="../embeddings/oleObject15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4">
            <a:lum bright="54000" contrast="-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7" y="-185407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86932" name="Rectangle 1076"/>
          <p:cNvSpPr>
            <a:spLocks noChangeArrowheads="1"/>
          </p:cNvSpPr>
          <p:nvPr/>
        </p:nvSpPr>
        <p:spPr bwMode="auto">
          <a:xfrm>
            <a:off x="0" y="609600"/>
            <a:ext cx="9144000" cy="1611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rgbClr val="FF0000"/>
                </a:solidFill>
                <a:latin typeface="Times New Roman" pitchFamily="18" charset="0"/>
              </a:rPr>
              <a:t>次世代ディスプレイや</a:t>
            </a:r>
            <a:r>
              <a:rPr lang="en-US" altLang="ja-JP" sz="4800" b="1" dirty="0">
                <a:solidFill>
                  <a:srgbClr val="FF0000"/>
                </a:solidFill>
                <a:latin typeface="Times New Roman" pitchFamily="18" charset="0"/>
              </a:rPr>
              <a:t>iPad3</a:t>
            </a:r>
            <a:r>
              <a:rPr lang="ja-JP" altLang="en-US" sz="4800" b="1" dirty="0" smtClean="0">
                <a:solidFill>
                  <a:srgbClr val="FF0000"/>
                </a:solidFill>
                <a:latin typeface="Times New Roman" pitchFamily="18" charset="0"/>
              </a:rPr>
              <a:t>は</a:t>
            </a:r>
            <a:r>
              <a:rPr lang="en-US" altLang="ja-JP" sz="4800" b="1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altLang="ja-JP" sz="48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ja-JP" altLang="en-US" sz="4800" b="1" dirty="0" smtClean="0">
                <a:solidFill>
                  <a:srgbClr val="FF0000"/>
                </a:solidFill>
                <a:latin typeface="Times New Roman" pitchFamily="18" charset="0"/>
              </a:rPr>
              <a:t>「</a:t>
            </a:r>
            <a:r>
              <a:rPr lang="ja-JP" altLang="en-US" sz="4800" b="1" dirty="0">
                <a:solidFill>
                  <a:srgbClr val="FF0000"/>
                </a:solidFill>
                <a:latin typeface="Times New Roman" pitchFamily="18" charset="0"/>
              </a:rPr>
              <a:t>ガラス半導体」で動く</a:t>
            </a:r>
          </a:p>
        </p:txBody>
      </p:sp>
      <p:sp>
        <p:nvSpPr>
          <p:cNvPr id="4986934" name="Text Box 1078"/>
          <p:cNvSpPr txBox="1">
            <a:spLocks noChangeArrowheads="1"/>
          </p:cNvSpPr>
          <p:nvPr/>
        </p:nvSpPr>
        <p:spPr bwMode="auto">
          <a:xfrm>
            <a:off x="1776009" y="2221064"/>
            <a:ext cx="718819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東京</a:t>
            </a:r>
            <a:r>
              <a:rPr lang="ja-JP" altLang="en-US" sz="2400" b="1" dirty="0">
                <a:solidFill>
                  <a:srgbClr val="000000"/>
                </a:solidFill>
                <a:latin typeface="Times New Roman" pitchFamily="18" charset="0"/>
              </a:rPr>
              <a:t>工業</a:t>
            </a:r>
            <a:r>
              <a:rPr lang="ja-JP" alt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大学</a:t>
            </a:r>
            <a:r>
              <a:rPr lang="ja-JP" alt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ja-JP" alt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応用</a:t>
            </a:r>
            <a:r>
              <a:rPr lang="ja-JP" altLang="en-US" sz="2400" b="1" dirty="0">
                <a:solidFill>
                  <a:srgbClr val="000000"/>
                </a:solidFill>
                <a:latin typeface="Times New Roman" pitchFamily="18" charset="0"/>
              </a:rPr>
              <a:t>セラミックス</a:t>
            </a:r>
            <a:r>
              <a:rPr lang="ja-JP" alt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研究所</a:t>
            </a:r>
            <a:r>
              <a:rPr lang="en-US" altLang="ja-JP" sz="2400" b="1" dirty="0" smtClean="0">
                <a:solidFill>
                  <a:srgbClr val="000000"/>
                </a:solidFill>
                <a:latin typeface="Times New Roman" pitchFamily="18" charset="0"/>
              </a:rPr>
              <a:t/>
            </a:r>
            <a:br>
              <a:rPr lang="en-US" altLang="ja-JP" sz="2400" b="1" dirty="0" smtClean="0">
                <a:solidFill>
                  <a:srgbClr val="000000"/>
                </a:solidFill>
                <a:latin typeface="Times New Roman" pitchFamily="18" charset="0"/>
              </a:rPr>
            </a:br>
            <a:r>
              <a:rPr lang="ja-JP" altLang="en-US" sz="2400" b="1" dirty="0">
                <a:solidFill>
                  <a:srgbClr val="000000"/>
                </a:solidFill>
                <a:latin typeface="Times New Roman" pitchFamily="18" charset="0"/>
              </a:rPr>
              <a:t>神谷</a:t>
            </a:r>
            <a:r>
              <a:rPr lang="ja-JP" alt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利夫</a:t>
            </a:r>
            <a:endParaRPr lang="en-US" altLang="ja-JP" sz="2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21" name="Object 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8954848"/>
              </p:ext>
            </p:extLst>
          </p:nvPr>
        </p:nvGraphicFramePr>
        <p:xfrm>
          <a:off x="142875" y="5014913"/>
          <a:ext cx="2114550" cy="169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89" name="Image" r:id="rId5" imgW="9993651" imgH="7987302" progId="Photoshop.Image.7">
                  <p:embed/>
                </p:oleObj>
              </mc:Choice>
              <mc:Fallback>
                <p:oleObj name="Image" r:id="rId5" imgW="9993651" imgH="7987302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" y="5014913"/>
                        <a:ext cx="2114550" cy="1690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71"/>
          <p:cNvSpPr>
            <a:spLocks noChangeArrowheads="1"/>
          </p:cNvSpPr>
          <p:nvPr/>
        </p:nvSpPr>
        <p:spPr bwMode="auto">
          <a:xfrm>
            <a:off x="219075" y="4492625"/>
            <a:ext cx="16049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CC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400" b="1" dirty="0" smtClean="0">
                <a:solidFill>
                  <a:srgbClr val="FF0000"/>
                </a:solidFill>
                <a:latin typeface="Times New Roman" pitchFamily="18" charset="0"/>
              </a:rPr>
              <a:t>透明で曲がる</a:t>
            </a:r>
            <a:r>
              <a:rPr lang="en-US" altLang="ja-JP" sz="1400" b="1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altLang="ja-JP" sz="14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ja-JP" altLang="en-US" sz="1400" b="1" dirty="0" smtClean="0">
                <a:solidFill>
                  <a:srgbClr val="FF0000"/>
                </a:solidFill>
                <a:latin typeface="Times New Roman" pitchFamily="18" charset="0"/>
              </a:rPr>
              <a:t>酸化物トランジスタ</a:t>
            </a:r>
            <a:endParaRPr lang="en-US" altLang="ja-JP" sz="1400" b="1" i="1" dirty="0">
              <a:solidFill>
                <a:srgbClr val="FF0000"/>
              </a:solidFill>
              <a:latin typeface="Times New Roman" pitchFamily="18" charset="0"/>
              <a:ea typeface="ＭＳ 明朝" pitchFamily="17" charset="-128"/>
            </a:endParaRPr>
          </a:p>
        </p:txBody>
      </p:sp>
      <p:sp>
        <p:nvSpPr>
          <p:cNvPr id="24" name="Line 72"/>
          <p:cNvSpPr>
            <a:spLocks noChangeShapeType="1"/>
          </p:cNvSpPr>
          <p:nvPr/>
        </p:nvSpPr>
        <p:spPr bwMode="auto">
          <a:xfrm>
            <a:off x="152400" y="4329113"/>
            <a:ext cx="8991600" cy="0"/>
          </a:xfrm>
          <a:prstGeom prst="line">
            <a:avLst/>
          </a:prstGeom>
          <a:noFill/>
          <a:ln w="38100" cmpd="dbl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" name="Rectangle 73"/>
          <p:cNvSpPr>
            <a:spLocks noChangeArrowheads="1"/>
          </p:cNvSpPr>
          <p:nvPr/>
        </p:nvSpPr>
        <p:spPr bwMode="auto">
          <a:xfrm>
            <a:off x="7162800" y="4400550"/>
            <a:ext cx="151996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CC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b="1" dirty="0">
                <a:solidFill>
                  <a:srgbClr val="FF0000"/>
                </a:solidFill>
                <a:latin typeface="Times New Roman" pitchFamily="18" charset="0"/>
              </a:rPr>
              <a:t>70</a:t>
            </a:r>
            <a:r>
              <a:rPr lang="ja-JP" altLang="en-US" sz="1400" b="1" dirty="0" smtClean="0">
                <a:solidFill>
                  <a:srgbClr val="FF0000"/>
                </a:solidFill>
                <a:latin typeface="Times New Roman" pitchFamily="18" charset="0"/>
              </a:rPr>
              <a:t>”液晶</a:t>
            </a:r>
            <a:r>
              <a:rPr lang="en-US" altLang="ja-JP" sz="1400" b="1" dirty="0" smtClean="0">
                <a:solidFill>
                  <a:srgbClr val="FF0000"/>
                </a:solidFill>
                <a:latin typeface="Times New Roman" pitchFamily="18" charset="0"/>
              </a:rPr>
              <a:t>TV</a:t>
            </a:r>
            <a:r>
              <a:rPr lang="en-US" altLang="ja-JP" sz="1400" b="1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altLang="ja-JP" sz="1400" b="1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altLang="ja-JP" sz="1400" b="1" dirty="0">
                <a:solidFill>
                  <a:srgbClr val="FF0000"/>
                </a:solidFill>
                <a:latin typeface="Times New Roman" pitchFamily="18" charset="0"/>
              </a:rPr>
              <a:t>3840</a:t>
            </a:r>
            <a:r>
              <a:rPr lang="en-US" altLang="ja-JP" sz="1400" b="1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</a:t>
            </a:r>
            <a:r>
              <a:rPr lang="en-US" altLang="ja-JP" sz="1400" b="1" dirty="0" smtClean="0">
                <a:solidFill>
                  <a:srgbClr val="FF0000"/>
                </a:solidFill>
                <a:latin typeface="Times New Roman" pitchFamily="18" charset="0"/>
              </a:rPr>
              <a:t>2160</a:t>
            </a:r>
            <a:endParaRPr lang="en-US" altLang="ja-JP" sz="1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b="1" dirty="0">
                <a:solidFill>
                  <a:srgbClr val="FF0000"/>
                </a:solidFill>
                <a:latin typeface="Times New Roman" pitchFamily="18" charset="0"/>
              </a:rPr>
              <a:t>(SEC, FPDI2010)</a:t>
            </a:r>
          </a:p>
        </p:txBody>
      </p:sp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4562475" y="4410075"/>
            <a:ext cx="162358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400" b="1" dirty="0">
                <a:solidFill>
                  <a:srgbClr val="FF0000"/>
                </a:solidFill>
              </a:rPr>
              <a:t>37</a:t>
            </a:r>
            <a:r>
              <a:rPr lang="ja-JP" altLang="en-US" sz="1400" b="1" dirty="0" smtClean="0">
                <a:solidFill>
                  <a:srgbClr val="FF0000"/>
                </a:solidFill>
              </a:rPr>
              <a:t>”液晶</a:t>
            </a:r>
            <a:r>
              <a:rPr lang="en-US" altLang="ja-JP" sz="1400" b="1" dirty="0" smtClean="0">
                <a:solidFill>
                  <a:srgbClr val="FF0000"/>
                </a:solidFill>
              </a:rPr>
              <a:t>TV</a:t>
            </a:r>
            <a:r>
              <a:rPr lang="en-US" altLang="ja-JP" sz="1400" b="1" dirty="0">
                <a:solidFill>
                  <a:srgbClr val="FF0000"/>
                </a:solidFill>
              </a:rPr>
              <a:t/>
            </a:r>
            <a:br>
              <a:rPr lang="en-US" altLang="ja-JP" sz="1400" b="1" dirty="0">
                <a:solidFill>
                  <a:srgbClr val="FF0000"/>
                </a:solidFill>
              </a:rPr>
            </a:br>
            <a:r>
              <a:rPr lang="en-US" altLang="ja-JP" sz="1400" b="1" dirty="0">
                <a:solidFill>
                  <a:srgbClr val="FF0000"/>
                </a:solidFill>
              </a:rPr>
              <a:t>1920</a:t>
            </a:r>
            <a:r>
              <a:rPr lang="en-US" altLang="ja-JP" sz="1400" b="1" dirty="0">
                <a:solidFill>
                  <a:srgbClr val="FF0000"/>
                </a:solidFill>
                <a:sym typeface="Symbol" pitchFamily="18" charset="2"/>
              </a:rPr>
              <a:t></a:t>
            </a:r>
            <a:r>
              <a:rPr lang="en-US" altLang="ja-JP" sz="1400" b="1" dirty="0">
                <a:solidFill>
                  <a:srgbClr val="FF0000"/>
                </a:solidFill>
              </a:rPr>
              <a:t>1080 </a:t>
            </a:r>
            <a:br>
              <a:rPr lang="en-US" altLang="ja-JP" sz="1400" b="1" dirty="0">
                <a:solidFill>
                  <a:srgbClr val="FF0000"/>
                </a:solidFill>
              </a:rPr>
            </a:br>
            <a:r>
              <a:rPr lang="en-US" altLang="ja-JP" sz="1400" b="1" dirty="0">
                <a:solidFill>
                  <a:srgbClr val="FF0000"/>
                </a:solidFill>
              </a:rPr>
              <a:t>(AUO, TAOS2010)</a:t>
            </a:r>
          </a:p>
        </p:txBody>
      </p:sp>
      <p:sp>
        <p:nvSpPr>
          <p:cNvPr id="29" name="Text Box 19"/>
          <p:cNvSpPr txBox="1">
            <a:spLocks noChangeArrowheads="1"/>
          </p:cNvSpPr>
          <p:nvPr/>
        </p:nvSpPr>
        <p:spPr bwMode="auto">
          <a:xfrm>
            <a:off x="2352675" y="4410075"/>
            <a:ext cx="156966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400" b="1" dirty="0">
                <a:solidFill>
                  <a:srgbClr val="FF0000"/>
                </a:solidFill>
              </a:rPr>
              <a:t>19</a:t>
            </a:r>
            <a:r>
              <a:rPr lang="ja-JP" altLang="en-US" sz="1400" b="1" dirty="0" smtClean="0">
                <a:solidFill>
                  <a:srgbClr val="FF0000"/>
                </a:solidFill>
              </a:rPr>
              <a:t>”有機</a:t>
            </a:r>
            <a:r>
              <a:rPr lang="en-US" altLang="ja-JP" sz="1400" b="1" dirty="0" smtClean="0">
                <a:solidFill>
                  <a:srgbClr val="FF0000"/>
                </a:solidFill>
              </a:rPr>
              <a:t>EL</a:t>
            </a:r>
            <a:r>
              <a:rPr lang="ja-JP" altLang="en-US" sz="14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1400" b="1" dirty="0" smtClean="0">
                <a:solidFill>
                  <a:srgbClr val="FF0000"/>
                </a:solidFill>
              </a:rPr>
              <a:t>TV</a:t>
            </a:r>
            <a:r>
              <a:rPr lang="en-US" altLang="ja-JP" sz="1400" b="1" dirty="0">
                <a:solidFill>
                  <a:srgbClr val="FF0000"/>
                </a:solidFill>
              </a:rPr>
              <a:t/>
            </a:r>
            <a:br>
              <a:rPr lang="en-US" altLang="ja-JP" sz="1400" b="1" dirty="0">
                <a:solidFill>
                  <a:srgbClr val="FF0000"/>
                </a:solidFill>
              </a:rPr>
            </a:br>
            <a:r>
              <a:rPr lang="en-US" altLang="ja-JP" sz="1400" b="1" dirty="0">
                <a:solidFill>
                  <a:srgbClr val="FF0000"/>
                </a:solidFill>
              </a:rPr>
              <a:t>960</a:t>
            </a:r>
            <a:r>
              <a:rPr lang="en-US" altLang="ja-JP" sz="1400" b="1" dirty="0">
                <a:solidFill>
                  <a:srgbClr val="FF0000"/>
                </a:solidFill>
                <a:sym typeface="Symbol" pitchFamily="18" charset="2"/>
              </a:rPr>
              <a:t></a:t>
            </a:r>
            <a:r>
              <a:rPr lang="en-US" altLang="ja-JP" sz="1400" b="1" dirty="0" smtClean="0">
                <a:solidFill>
                  <a:srgbClr val="FF0000"/>
                </a:solidFill>
              </a:rPr>
              <a:t>540</a:t>
            </a:r>
            <a:r>
              <a:rPr lang="en-US" altLang="ja-JP" sz="1400" b="1" dirty="0">
                <a:solidFill>
                  <a:srgbClr val="FF0000"/>
                </a:solidFill>
              </a:rPr>
              <a:t/>
            </a:r>
            <a:br>
              <a:rPr lang="en-US" altLang="ja-JP" sz="1400" b="1" dirty="0">
                <a:solidFill>
                  <a:srgbClr val="FF0000"/>
                </a:solidFill>
              </a:rPr>
            </a:br>
            <a:r>
              <a:rPr lang="en-US" altLang="ja-JP" sz="1400" b="1" dirty="0">
                <a:solidFill>
                  <a:srgbClr val="FF0000"/>
                </a:solidFill>
              </a:rPr>
              <a:t>(SMD, FPDI2009)</a:t>
            </a:r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650" y="5121275"/>
            <a:ext cx="20574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7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5121275"/>
            <a:ext cx="2133600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10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975" y="5195888"/>
            <a:ext cx="2211388" cy="143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952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83" name="Picture 11" descr="http://www.kyocera.co.jp/inamori/library/images/2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516" y="3903913"/>
            <a:ext cx="40957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3643812" y="6333444"/>
            <a:ext cx="26242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http://www.kyocera.co.jp/inamori/library/2_11.html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1489" name="Picture 17" descr="http://www.gintechenergy.com/jp/uploads/upload-images/mon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94" y="1300163"/>
            <a:ext cx="1766888" cy="176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3578263" y="3160905"/>
            <a:ext cx="247455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>
                <a:latin typeface="Times New Roman" pitchFamily="18" charset="0"/>
                <a:cs typeface="Times New Roman" pitchFamily="18" charset="0"/>
              </a:rPr>
              <a:t>http://www.gintechenergy.com/jp/index.php/products/douro-series/douro-monocrystalline-silicon-solar-cell</a:t>
            </a:r>
            <a:endParaRPr lang="ja-JP" altLang="en-US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1491" name="Picture 19" descr="http://image.www.rakuten.co.jp/yasukawa/img1062596965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6318" y="3954033"/>
            <a:ext cx="5239512" cy="256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正方形/長方形 8"/>
          <p:cNvSpPr/>
          <p:nvPr/>
        </p:nvSpPr>
        <p:spPr>
          <a:xfrm>
            <a:off x="377781" y="6309001"/>
            <a:ext cx="30925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http://plaza.rakuten.co.jp/breadvan/2005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1493" name="Picture 21" descr="http://image.alibaba.co.jp/img/product/50/53/16/5053167.jpg?tt=12556017570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411" y="1123647"/>
            <a:ext cx="2300440" cy="230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正方形/長方形 9"/>
          <p:cNvSpPr/>
          <p:nvPr/>
        </p:nvSpPr>
        <p:spPr>
          <a:xfrm>
            <a:off x="806960" y="3300977"/>
            <a:ext cx="32045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>
                <a:latin typeface="Times New Roman" pitchFamily="18" charset="0"/>
                <a:cs typeface="Times New Roman" pitchFamily="18" charset="0"/>
              </a:rPr>
              <a:t>http://www.alibaba.co.jp/pdetail-free/5053167.htm</a:t>
            </a:r>
            <a:endParaRPr lang="ja-JP" altLang="en-US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タイトル 10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9144000" cy="87111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ja-JP" alt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単結晶、多結晶、アモルファス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98425" y="756818"/>
            <a:ext cx="33730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単</a:t>
            </a:r>
            <a:r>
              <a:rPr lang="ja-JP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結晶シリコン太陽</a:t>
            </a:r>
            <a:r>
              <a:rPr lang="ja-JP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電池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-19050" y="3547198"/>
            <a:ext cx="33730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多結晶シリコン太陽</a:t>
            </a:r>
            <a:r>
              <a:rPr lang="ja-JP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電池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15" name="Picture 1026" descr="IBC1MW写真１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299" y="3585471"/>
            <a:ext cx="3300434" cy="247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1028"/>
          <p:cNvSpPr txBox="1">
            <a:spLocks noChangeArrowheads="1"/>
          </p:cNvSpPr>
          <p:nvPr/>
        </p:nvSpPr>
        <p:spPr bwMode="auto">
          <a:xfrm>
            <a:off x="6363948" y="6060346"/>
            <a:ext cx="2856252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ja-JP"/>
            </a:defPPr>
            <a:lvl1pPr>
              <a:defRPr sz="14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altLang="ja-JP" dirty="0"/>
              <a:t>INC-SOLAR AG</a:t>
            </a:r>
            <a:br>
              <a:rPr lang="en-US" altLang="ja-JP" dirty="0"/>
            </a:br>
            <a:r>
              <a:rPr lang="ja-JP" altLang="en-US" dirty="0"/>
              <a:t>出典：「</a:t>
            </a:r>
            <a:r>
              <a:rPr lang="en-US" altLang="ja-JP" dirty="0"/>
              <a:t>(</a:t>
            </a:r>
            <a:r>
              <a:rPr lang="ja-JP" altLang="en-US" dirty="0"/>
              <a:t>株</a:t>
            </a:r>
            <a:r>
              <a:rPr lang="en-US" altLang="ja-JP" dirty="0"/>
              <a:t>)</a:t>
            </a:r>
            <a:r>
              <a:rPr lang="ja-JP" altLang="en-US" dirty="0"/>
              <a:t>カネカのアモルファスシリコン太陽電池」海外カタログ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6059148" y="3528747"/>
            <a:ext cx="28328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アモルファスシリコン</a:t>
            </a:r>
            <a:r>
              <a:rPr lang="en-US" altLang="ja-JP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ja-JP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ja-JP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　　　　　　　太陽</a:t>
            </a:r>
            <a:r>
              <a:rPr lang="ja-JP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電池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18" name="Picture 2" descr="各種の口径のシリコン単結晶のインゴットとウェハ。直径300mm ウェハは、LP レコードと同じサイズ。「株式会社SUMCO（旧三菱住友シリコン株式会社）提供」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183" y="1224806"/>
            <a:ext cx="3097792" cy="199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正方形/長方形 18"/>
          <p:cNvSpPr/>
          <p:nvPr/>
        </p:nvSpPr>
        <p:spPr>
          <a:xfrm>
            <a:off x="6124575" y="3199005"/>
            <a:ext cx="2971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>
                <a:latin typeface="Times New Roman" pitchFamily="18" charset="0"/>
                <a:cs typeface="Times New Roman" pitchFamily="18" charset="0"/>
              </a:rPr>
              <a:t>http://semicon.jeita.or.jp/exposition/topics_03.html</a:t>
            </a:r>
            <a:endParaRPr lang="ja-JP" altLang="en-US" sz="1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29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894" y="1332015"/>
            <a:ext cx="3237706" cy="2344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95250" y="1719263"/>
            <a:ext cx="5650906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800" dirty="0">
                <a:solidFill>
                  <a:srgbClr val="000000"/>
                </a:solidFill>
                <a:latin typeface="Times New Roman" pitchFamily="18" charset="0"/>
                <a:ea typeface="ＨＧ丸ゴシックB" pitchFamily="49" charset="-128"/>
                <a:cs typeface="Times New Roman" pitchFamily="18" charset="0"/>
              </a:rPr>
              <a:t>ダイオード</a:t>
            </a:r>
            <a:br>
              <a:rPr lang="ja-JP" altLang="en-US" sz="2800" dirty="0">
                <a:solidFill>
                  <a:srgbClr val="000000"/>
                </a:solidFill>
                <a:latin typeface="Times New Roman" pitchFamily="18" charset="0"/>
                <a:ea typeface="ＨＧ丸ゴシックB" pitchFamily="49" charset="-128"/>
                <a:cs typeface="Times New Roman" pitchFamily="18" charset="0"/>
              </a:rPr>
            </a:br>
            <a:r>
              <a:rPr lang="ja-JP" altLang="en-US" sz="2800" dirty="0">
                <a:solidFill>
                  <a:srgbClr val="000000"/>
                </a:solidFill>
                <a:latin typeface="Times New Roman" pitchFamily="18" charset="0"/>
                <a:ea typeface="ＨＧ丸ゴシックB" pitchFamily="49" charset="-128"/>
                <a:cs typeface="Times New Roman" pitchFamily="18" charset="0"/>
              </a:rPr>
              <a:t>トランジスタ </a:t>
            </a:r>
            <a:r>
              <a:rPr lang="en-US" altLang="ja-JP" sz="2800" dirty="0">
                <a:solidFill>
                  <a:srgbClr val="000000"/>
                </a:solidFill>
                <a:latin typeface="Times New Roman" pitchFamily="18" charset="0"/>
                <a:ea typeface="ＨＧ丸ゴシックB" pitchFamily="49" charset="-128"/>
                <a:cs typeface="Times New Roman" pitchFamily="18" charset="0"/>
              </a:rPr>
              <a:t>(CPU, </a:t>
            </a:r>
            <a:r>
              <a:rPr lang="ja-JP" altLang="en-US" sz="2800" dirty="0">
                <a:solidFill>
                  <a:srgbClr val="000000"/>
                </a:solidFill>
                <a:latin typeface="Times New Roman" pitchFamily="18" charset="0"/>
                <a:ea typeface="ＨＧ丸ゴシックB" pitchFamily="49" charset="-128"/>
                <a:cs typeface="Times New Roman" pitchFamily="18" charset="0"/>
              </a:rPr>
              <a:t>メモリー</a:t>
            </a:r>
            <a:r>
              <a:rPr lang="en-US" altLang="ja-JP" sz="2800" dirty="0">
                <a:solidFill>
                  <a:srgbClr val="000000"/>
                </a:solidFill>
                <a:latin typeface="Times New Roman" pitchFamily="18" charset="0"/>
                <a:ea typeface="ＨＧ丸ゴシックB" pitchFamily="49" charset="-128"/>
                <a:cs typeface="Times New Roman" pitchFamily="18" charset="0"/>
              </a:rPr>
              <a:t>etc.)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800" dirty="0">
                <a:solidFill>
                  <a:srgbClr val="000000"/>
                </a:solidFill>
                <a:latin typeface="Times New Roman" pitchFamily="18" charset="0"/>
                <a:ea typeface="ＨＧ丸ゴシックB" pitchFamily="49" charset="-128"/>
                <a:cs typeface="Times New Roman" pitchFamily="18" charset="0"/>
              </a:rPr>
              <a:t>発光素子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800" dirty="0">
                <a:solidFill>
                  <a:srgbClr val="000000"/>
                </a:solidFill>
                <a:latin typeface="Times New Roman" pitchFamily="18" charset="0"/>
                <a:ea typeface="ＨＧ丸ゴシックB" pitchFamily="49" charset="-128"/>
                <a:cs typeface="Times New Roman" pitchFamily="18" charset="0"/>
              </a:rPr>
              <a:t>光センサー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800" dirty="0" smtClean="0">
                <a:solidFill>
                  <a:srgbClr val="000000"/>
                </a:solidFill>
                <a:latin typeface="Times New Roman" pitchFamily="18" charset="0"/>
                <a:ea typeface="ＨＧ丸ゴシックB" pitchFamily="49" charset="-128"/>
                <a:cs typeface="Times New Roman" pitchFamily="18" charset="0"/>
              </a:rPr>
              <a:t>太陽</a:t>
            </a:r>
            <a:r>
              <a:rPr lang="ja-JP" altLang="en-US" sz="2800" dirty="0">
                <a:solidFill>
                  <a:srgbClr val="000000"/>
                </a:solidFill>
                <a:latin typeface="Times New Roman" pitchFamily="18" charset="0"/>
                <a:ea typeface="ＨＧ丸ゴシックB" pitchFamily="49" charset="-128"/>
                <a:cs typeface="Times New Roman" pitchFamily="18" charset="0"/>
              </a:rPr>
              <a:t>電池</a:t>
            </a:r>
            <a:br>
              <a:rPr lang="ja-JP" altLang="en-US" sz="2800" dirty="0">
                <a:solidFill>
                  <a:srgbClr val="000000"/>
                </a:solidFill>
                <a:latin typeface="Times New Roman" pitchFamily="18" charset="0"/>
                <a:ea typeface="ＨＧ丸ゴシックB" pitchFamily="49" charset="-128"/>
                <a:cs typeface="Times New Roman" pitchFamily="18" charset="0"/>
              </a:rPr>
            </a:br>
            <a:endParaRPr lang="ja-JP" altLang="en-US" sz="2800" dirty="0">
              <a:solidFill>
                <a:srgbClr val="000000"/>
              </a:solidFill>
              <a:latin typeface="Times New Roman" pitchFamily="18" charset="0"/>
              <a:ea typeface="ＨＧ丸ゴシックB" pitchFamily="49" charset="-128"/>
              <a:cs typeface="Times New Roman" pitchFamily="18" charset="0"/>
            </a:endParaRPr>
          </a:p>
        </p:txBody>
      </p:sp>
      <p:pic>
        <p:nvPicPr>
          <p:cNvPr id="71684" name="Picture 4" descr="長く使うから、美しさにこだわりたい。">
            <a:hlinkClick r:id="rId4" tooltip="アクオス製品情報はこちら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4591050"/>
            <a:ext cx="75438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295650"/>
            <a:ext cx="1449388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3600450"/>
            <a:ext cx="16256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657850"/>
            <a:ext cx="295275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8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811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ja-JP" alt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ほとんどの電子デバイスは</a:t>
            </a:r>
            <a:r>
              <a:rPr lang="en-US" altLang="ja-JP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ja-JP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ja-JP" alt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シリコンや</a:t>
            </a:r>
            <a:r>
              <a:rPr lang="en-US" altLang="ja-JP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GaN</a:t>
            </a:r>
            <a:r>
              <a:rPr lang="ja-JP" alt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半導体</a:t>
            </a:r>
            <a:r>
              <a:rPr lang="ja-JP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を使って作られている</a:t>
            </a:r>
          </a:p>
        </p:txBody>
      </p:sp>
      <p:pic>
        <p:nvPicPr>
          <p:cNvPr id="71689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591050"/>
            <a:ext cx="4343400" cy="2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9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533900"/>
            <a:ext cx="147637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03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1109244"/>
            <a:ext cx="9144000" cy="57487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33756"/>
            <a:ext cx="9144000" cy="11430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ja-JP" alt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コンピュータは</a:t>
            </a:r>
            <a:r>
              <a:rPr lang="ja-JP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単結晶シリコンで作る</a:t>
            </a:r>
          </a:p>
        </p:txBody>
      </p:sp>
      <p:pic>
        <p:nvPicPr>
          <p:cNvPr id="257028" name="Picture 4" descr="Sandy Bridge Whole Waf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622588"/>
            <a:ext cx="6096000" cy="432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7030" name="Picture 6" descr="Sandy Bridge Desktop Chip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59381"/>
            <a:ext cx="3886200" cy="272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7032" name="Picture 8" descr="Sandy Bridge D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4085152"/>
            <a:ext cx="4000500" cy="266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3771900" y="1109244"/>
            <a:ext cx="53721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b="1" dirty="0" smtClean="0">
                <a:solidFill>
                  <a:schemeClr val="bg1"/>
                </a:solidFill>
                <a:latin typeface="+mj-lt"/>
              </a:rPr>
              <a:t>インテル </a:t>
            </a:r>
            <a:r>
              <a:rPr lang="en-US" altLang="ja-JP" sz="2400" b="1" dirty="0" smtClean="0">
                <a:solidFill>
                  <a:schemeClr val="bg1"/>
                </a:solidFill>
                <a:latin typeface="+mj-lt"/>
              </a:rPr>
              <a:t>Core</a:t>
            </a:r>
            <a:r>
              <a:rPr lang="ja-JP" altLang="en-US" sz="2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ja-JP" sz="2400" b="1" dirty="0" smtClean="0">
                <a:solidFill>
                  <a:schemeClr val="bg1"/>
                </a:solidFill>
                <a:latin typeface="+mj-lt"/>
              </a:rPr>
              <a:t>i7</a:t>
            </a:r>
            <a:br>
              <a:rPr lang="en-US" altLang="ja-JP" sz="2400" b="1" dirty="0" smtClean="0">
                <a:solidFill>
                  <a:schemeClr val="bg1"/>
                </a:solidFill>
                <a:latin typeface="+mj-lt"/>
              </a:rPr>
            </a:br>
            <a:r>
              <a:rPr lang="en-US" altLang="ja-JP" sz="1600" dirty="0" smtClean="0">
                <a:solidFill>
                  <a:schemeClr val="bg1"/>
                </a:solidFill>
                <a:latin typeface="+mj-lt"/>
              </a:rPr>
              <a:t>http</a:t>
            </a:r>
            <a:r>
              <a:rPr lang="en-US" altLang="ja-JP" sz="1600" dirty="0">
                <a:solidFill>
                  <a:schemeClr val="bg1"/>
                </a:solidFill>
                <a:latin typeface="+mj-lt"/>
              </a:rPr>
              <a:t>://www.pcgameshardware.de/aid,638219/Faszination-CPU-Wallpaper-Die-Shots-und-Wafer-von-Intel-CPUs-Update-Sandy-Bridge/Wallpaper/Download</a:t>
            </a:r>
            <a:r>
              <a:rPr lang="en-US" altLang="ja-JP" sz="1600" dirty="0" smtClean="0">
                <a:solidFill>
                  <a:schemeClr val="bg1"/>
                </a:solidFill>
                <a:latin typeface="+mj-lt"/>
              </a:rPr>
              <a:t>/</a:t>
            </a:r>
            <a:br>
              <a:rPr lang="en-US" altLang="ja-JP" sz="1600" dirty="0" smtClean="0">
                <a:solidFill>
                  <a:schemeClr val="bg1"/>
                </a:solidFill>
                <a:latin typeface="+mj-lt"/>
              </a:rPr>
            </a:br>
            <a:r>
              <a:rPr lang="en-US" altLang="ja-JP" sz="1600" dirty="0" err="1" smtClean="0">
                <a:solidFill>
                  <a:schemeClr val="bg1"/>
                </a:solidFill>
                <a:latin typeface="+mj-lt"/>
              </a:rPr>
              <a:t>bildergalerie</a:t>
            </a:r>
            <a:r>
              <a:rPr lang="en-US" altLang="ja-JP" sz="1600" dirty="0">
                <a:solidFill>
                  <a:schemeClr val="bg1"/>
                </a:solidFill>
                <a:latin typeface="+mj-lt"/>
              </a:rPr>
              <a:t>/?</a:t>
            </a:r>
            <a:r>
              <a:rPr lang="en-US" altLang="ja-JP" sz="1600" dirty="0" smtClean="0">
                <a:solidFill>
                  <a:schemeClr val="bg1"/>
                </a:solidFill>
                <a:latin typeface="+mj-lt"/>
              </a:rPr>
              <a:t>iid=1435859</a:t>
            </a:r>
          </a:p>
          <a:p>
            <a:r>
              <a:rPr lang="en-US" altLang="ja-JP" sz="16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en-US" altLang="ja-JP" sz="1600" dirty="0" smtClean="0">
                <a:solidFill>
                  <a:schemeClr val="bg1"/>
                </a:solidFill>
                <a:latin typeface="+mj-lt"/>
              </a:rPr>
            </a:br>
            <a:r>
              <a:rPr lang="ja-JP" altLang="en-US" sz="1600" dirty="0" smtClean="0">
                <a:solidFill>
                  <a:schemeClr val="bg1"/>
                </a:solidFill>
                <a:latin typeface="+mj-lt"/>
              </a:rPr>
              <a:t>　　</a:t>
            </a:r>
            <a:r>
              <a:rPr lang="ja-JP" altLang="en-US" sz="2400" b="1" dirty="0" smtClean="0">
                <a:solidFill>
                  <a:schemeClr val="bg1"/>
                </a:solidFill>
                <a:latin typeface="+mj-lt"/>
              </a:rPr>
              <a:t>直径</a:t>
            </a:r>
            <a:r>
              <a:rPr lang="en-US" altLang="ja-JP" sz="2400" b="1" dirty="0" smtClean="0">
                <a:solidFill>
                  <a:schemeClr val="bg1"/>
                </a:solidFill>
                <a:latin typeface="+mj-lt"/>
              </a:rPr>
              <a:t>30cm</a:t>
            </a:r>
            <a:endParaRPr lang="ja-JP" altLang="en-US" sz="2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0727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7271544" y="2679700"/>
            <a:ext cx="1871663" cy="2489200"/>
            <a:chOff x="450" y="1028"/>
            <a:chExt cx="1179" cy="1568"/>
          </a:xfrm>
        </p:grpSpPr>
        <p:pic>
          <p:nvPicPr>
            <p:cNvPr id="8" name="Picture 4" descr="単結晶 シリコン インゴット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" y="1028"/>
              <a:ext cx="1179" cy="1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450" y="2308"/>
              <a:ext cx="111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400" dirty="0">
                  <a:solidFill>
                    <a:srgbClr val="000000"/>
                  </a:solidFill>
                  <a:ea typeface="ＭＳ 明朝" pitchFamily="17" charset="-128"/>
                </a:rPr>
                <a:t>株式会社 新陽</a:t>
              </a:r>
              <a:br>
                <a:rPr lang="ja-JP" altLang="en-US" sz="1400" dirty="0">
                  <a:solidFill>
                    <a:srgbClr val="000000"/>
                  </a:solidFill>
                  <a:ea typeface="ＭＳ 明朝" pitchFamily="17" charset="-128"/>
                </a:rPr>
              </a:br>
              <a:r>
                <a:rPr lang="en-US" altLang="ja-JP" sz="1000" dirty="0">
                  <a:solidFill>
                    <a:srgbClr val="000000"/>
                  </a:solidFill>
                  <a:ea typeface="ＭＳ 明朝" pitchFamily="17" charset="-128"/>
                </a:rPr>
                <a:t>http://www.sinyo.jp/prod.html </a:t>
              </a:r>
            </a:p>
          </p:txBody>
        </p:sp>
      </p:grpSp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eaLnBrk="1" hangingPunct="1"/>
            <a:r>
              <a:rPr lang="ja-JP" alt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シリコン技術の限界</a:t>
            </a:r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1026251" y="953729"/>
            <a:ext cx="674493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ja-JP" altLang="en-US" sz="2800" dirty="0" smtClean="0">
                <a:solidFill>
                  <a:srgbClr val="000000"/>
                </a:solidFill>
                <a:latin typeface="Times New Roman" pitchFamily="18" charset="0"/>
                <a:ea typeface="ＨＧ丸ゴシックB" pitchFamily="49" charset="-128"/>
                <a:cs typeface="Times New Roman" pitchFamily="18" charset="0"/>
              </a:rPr>
              <a:t> リーク電流が大きい </a:t>
            </a:r>
            <a:r>
              <a:rPr lang="en-US" altLang="ja-JP" sz="2800" dirty="0" smtClean="0">
                <a:solidFill>
                  <a:srgbClr val="000000"/>
                </a:solidFill>
                <a:latin typeface="Times New Roman" pitchFamily="18" charset="0"/>
                <a:ea typeface="ＨＧ丸ゴシックB" pitchFamily="49" charset="-128"/>
                <a:cs typeface="Times New Roman" pitchFamily="18" charset="0"/>
              </a:rPr>
              <a:t>(</a:t>
            </a:r>
            <a:r>
              <a:rPr lang="ja-JP" altLang="en-US" sz="2800" dirty="0" smtClean="0">
                <a:solidFill>
                  <a:srgbClr val="000000"/>
                </a:solidFill>
                <a:latin typeface="Times New Roman" pitchFamily="18" charset="0"/>
                <a:ea typeface="ＨＧ丸ゴシックB" pitchFamily="49" charset="-128"/>
                <a:cs typeface="Times New Roman" pitchFamily="18" charset="0"/>
              </a:rPr>
              <a:t>消費電力、発熱</a:t>
            </a:r>
            <a:r>
              <a:rPr lang="en-US" altLang="ja-JP" sz="2800" dirty="0" smtClean="0">
                <a:solidFill>
                  <a:srgbClr val="000000"/>
                </a:solidFill>
                <a:latin typeface="Times New Roman" pitchFamily="18" charset="0"/>
                <a:ea typeface="ＨＧ丸ゴシックB" pitchFamily="49" charset="-128"/>
                <a:cs typeface="Times New Roman" pitchFamily="18" charset="0"/>
              </a:rPr>
              <a:t>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ja-JP" altLang="en-US" sz="2800" dirty="0" smtClean="0">
                <a:solidFill>
                  <a:srgbClr val="000000"/>
                </a:solidFill>
                <a:latin typeface="Times New Roman" pitchFamily="18" charset="0"/>
                <a:ea typeface="ＨＧ丸ゴシックB" pitchFamily="49" charset="-128"/>
                <a:cs typeface="Times New Roman" pitchFamily="18" charset="0"/>
              </a:rPr>
              <a:t> 発光素子 </a:t>
            </a:r>
            <a:r>
              <a:rPr lang="en-US" altLang="ja-JP" sz="2800" dirty="0" smtClean="0">
                <a:solidFill>
                  <a:srgbClr val="000000"/>
                </a:solidFill>
                <a:latin typeface="Times New Roman" pitchFamily="18" charset="0"/>
                <a:ea typeface="ＨＧ丸ゴシックB" pitchFamily="49" charset="-128"/>
                <a:cs typeface="Times New Roman" pitchFamily="18" charset="0"/>
              </a:rPr>
              <a:t>(LED)</a:t>
            </a:r>
            <a:r>
              <a:rPr lang="ja-JP" altLang="en-US" sz="2800" dirty="0" smtClean="0">
                <a:solidFill>
                  <a:srgbClr val="000000"/>
                </a:solidFill>
                <a:latin typeface="Times New Roman" pitchFamily="18" charset="0"/>
                <a:ea typeface="ＨＧ丸ゴシックB" pitchFamily="49" charset="-128"/>
                <a:cs typeface="Times New Roman" pitchFamily="18" charset="0"/>
              </a:rPr>
              <a:t> が作れない</a:t>
            </a:r>
            <a:endParaRPr lang="en-US" altLang="ja-JP" sz="2800" dirty="0" smtClean="0">
              <a:solidFill>
                <a:srgbClr val="000000"/>
              </a:solidFill>
              <a:latin typeface="Times New Roman" pitchFamily="18" charset="0"/>
              <a:ea typeface="ＨＧ丸ゴシックB" pitchFamily="49" charset="-128"/>
              <a:cs typeface="Times New Roman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ja-JP" altLang="en-US" sz="2800" dirty="0">
                <a:solidFill>
                  <a:srgbClr val="000000"/>
                </a:solidFill>
                <a:latin typeface="Times New Roman" pitchFamily="18" charset="0"/>
                <a:ea typeface="ＨＧ丸ゴシックB" pitchFamily="49" charset="-128"/>
                <a:cs typeface="Times New Roman" pitchFamily="18" charset="0"/>
              </a:rPr>
              <a:t> </a:t>
            </a:r>
            <a:r>
              <a:rPr lang="ja-JP" altLang="en-US" sz="2800" dirty="0" smtClean="0">
                <a:solidFill>
                  <a:srgbClr val="000000"/>
                </a:solidFill>
                <a:latin typeface="Times New Roman" pitchFamily="18" charset="0"/>
                <a:ea typeface="ＨＧ丸ゴシックB" pitchFamily="49" charset="-128"/>
                <a:cs typeface="Times New Roman" pitchFamily="18" charset="0"/>
              </a:rPr>
              <a:t>高温、高パワーで使えない</a:t>
            </a:r>
            <a:endParaRPr lang="en-US" altLang="ja-JP" sz="2800" dirty="0" smtClean="0">
              <a:solidFill>
                <a:srgbClr val="000000"/>
              </a:solidFill>
              <a:latin typeface="Times New Roman" pitchFamily="18" charset="0"/>
              <a:ea typeface="ＨＧ丸ゴシックB" pitchFamily="49" charset="-128"/>
              <a:cs typeface="Times New Roman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ja-JP" altLang="en-US" sz="2800" dirty="0">
                <a:solidFill>
                  <a:srgbClr val="000000"/>
                </a:solidFill>
                <a:latin typeface="Times New Roman" pitchFamily="18" charset="0"/>
                <a:ea typeface="ＨＧ丸ゴシックB" pitchFamily="49" charset="-128"/>
                <a:cs typeface="Times New Roman" pitchFamily="18" charset="0"/>
              </a:rPr>
              <a:t> </a:t>
            </a:r>
            <a:r>
              <a:rPr lang="ja-JP" altLang="en-US" sz="2800" dirty="0" smtClean="0">
                <a:solidFill>
                  <a:srgbClr val="000000"/>
                </a:solidFill>
                <a:latin typeface="Times New Roman" pitchFamily="18" charset="0"/>
                <a:ea typeface="ＨＧ丸ゴシックB" pitchFamily="49" charset="-128"/>
                <a:cs typeface="Times New Roman" pitchFamily="18" charset="0"/>
              </a:rPr>
              <a:t>光を通さない </a:t>
            </a:r>
            <a:r>
              <a:rPr lang="en-US" altLang="ja-JP" sz="2800" dirty="0" smtClean="0">
                <a:solidFill>
                  <a:srgbClr val="000000"/>
                </a:solidFill>
                <a:latin typeface="Times New Roman" pitchFamily="18" charset="0"/>
                <a:ea typeface="ＨＧ丸ゴシックB" pitchFamily="49" charset="-128"/>
                <a:cs typeface="Times New Roman" pitchFamily="18" charset="0"/>
              </a:rPr>
              <a:t>(</a:t>
            </a:r>
            <a:r>
              <a:rPr lang="ja-JP" altLang="en-US" sz="2800" dirty="0" smtClean="0">
                <a:solidFill>
                  <a:srgbClr val="000000"/>
                </a:solidFill>
                <a:latin typeface="Times New Roman" pitchFamily="18" charset="0"/>
                <a:ea typeface="ＨＧ丸ゴシックB" pitchFamily="49" charset="-128"/>
                <a:cs typeface="Times New Roman" pitchFamily="18" charset="0"/>
              </a:rPr>
              <a:t>不透明、灰銀色／黄色</a:t>
            </a:r>
            <a:r>
              <a:rPr lang="en-US" altLang="ja-JP" sz="2800" dirty="0" smtClean="0">
                <a:solidFill>
                  <a:srgbClr val="000000"/>
                </a:solidFill>
                <a:latin typeface="Times New Roman" pitchFamily="18" charset="0"/>
                <a:ea typeface="ＨＧ丸ゴシックB" pitchFamily="49" charset="-128"/>
                <a:cs typeface="Times New Roman" pitchFamily="18" charset="0"/>
              </a:rPr>
              <a:t>)</a:t>
            </a:r>
            <a:endParaRPr lang="ja-JP" altLang="en-US" sz="2800" dirty="0">
              <a:solidFill>
                <a:srgbClr val="000000"/>
              </a:solidFill>
              <a:latin typeface="Times New Roman" pitchFamily="18" charset="0"/>
              <a:ea typeface="ＨＧ丸ゴシックB" pitchFamily="49" charset="-128"/>
              <a:cs typeface="Times New Roman" pitchFamily="18" charset="0"/>
            </a:endParaRPr>
          </a:p>
        </p:txBody>
      </p:sp>
      <p:sp>
        <p:nvSpPr>
          <p:cNvPr id="93194" name="Rectangle 10"/>
          <p:cNvSpPr>
            <a:spLocks noChangeArrowheads="1"/>
          </p:cNvSpPr>
          <p:nvPr/>
        </p:nvSpPr>
        <p:spPr bwMode="auto">
          <a:xfrm>
            <a:off x="0" y="4829065"/>
            <a:ext cx="914399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4800" dirty="0">
                <a:solidFill>
                  <a:srgbClr val="FF0000"/>
                </a:solidFill>
                <a:latin typeface="Times New Roman" pitchFamily="18" charset="0"/>
                <a:ea typeface="ＨＧ丸ゴシックB" pitchFamily="49" charset="-128"/>
                <a:cs typeface="Times New Roman" pitchFamily="18" charset="0"/>
              </a:rPr>
              <a:t>新材料</a:t>
            </a:r>
            <a:r>
              <a:rPr lang="ja-JP" altLang="en-US" sz="4800" dirty="0" smtClean="0">
                <a:solidFill>
                  <a:srgbClr val="FF0000"/>
                </a:solidFill>
                <a:latin typeface="Times New Roman" pitchFamily="18" charset="0"/>
                <a:ea typeface="ＨＧ丸ゴシックB" pitchFamily="49" charset="-128"/>
                <a:cs typeface="Times New Roman" pitchFamily="18" charset="0"/>
              </a:rPr>
              <a:t>？</a:t>
            </a:r>
            <a:endParaRPr lang="en-US" altLang="ja-JP" sz="4800" dirty="0" smtClean="0">
              <a:solidFill>
                <a:srgbClr val="FF0000"/>
              </a:solidFill>
              <a:latin typeface="Times New Roman" pitchFamily="18" charset="0"/>
              <a:ea typeface="ＨＧ丸ゴシックB" pitchFamily="49" charset="-128"/>
              <a:cs typeface="Times New Roman" pitchFamily="18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4800" dirty="0">
                <a:solidFill>
                  <a:srgbClr val="FF0000"/>
                </a:solidFill>
                <a:latin typeface="Times New Roman" pitchFamily="18" charset="0"/>
                <a:ea typeface="ＨＧ丸ゴシックB" pitchFamily="49" charset="-128"/>
                <a:cs typeface="Times New Roman" pitchFamily="18" charset="0"/>
              </a:rPr>
              <a:t>酸化物</a:t>
            </a:r>
            <a:r>
              <a:rPr lang="ja-JP" altLang="en-US" sz="4800" dirty="0" smtClean="0">
                <a:solidFill>
                  <a:srgbClr val="FF0000"/>
                </a:solidFill>
                <a:latin typeface="Times New Roman" pitchFamily="18" charset="0"/>
                <a:ea typeface="ＨＧ丸ゴシックB" pitchFamily="49" charset="-128"/>
                <a:cs typeface="Times New Roman" pitchFamily="18" charset="0"/>
              </a:rPr>
              <a:t>で</a:t>
            </a:r>
            <a:r>
              <a:rPr lang="ja-JP" altLang="en-US" sz="4800" dirty="0">
                <a:solidFill>
                  <a:srgbClr val="FF0000"/>
                </a:solidFill>
                <a:latin typeface="Times New Roman" pitchFamily="18" charset="0"/>
                <a:ea typeface="ＨＧ丸ゴシックB" pitchFamily="49" charset="-128"/>
                <a:cs typeface="Times New Roman" pitchFamily="18" charset="0"/>
              </a:rPr>
              <a:t>何が</a:t>
            </a:r>
            <a:r>
              <a:rPr lang="ja-JP" altLang="en-US" sz="4800" dirty="0" smtClean="0">
                <a:solidFill>
                  <a:srgbClr val="FF0000"/>
                </a:solidFill>
                <a:latin typeface="Times New Roman" pitchFamily="18" charset="0"/>
                <a:ea typeface="ＨＧ丸ゴシックB" pitchFamily="49" charset="-128"/>
                <a:cs typeface="Times New Roman" pitchFamily="18" charset="0"/>
              </a:rPr>
              <a:t>できるか</a:t>
            </a:r>
            <a:endParaRPr lang="ja-JP" altLang="en-US" sz="4800" dirty="0">
              <a:solidFill>
                <a:srgbClr val="FF0000"/>
              </a:solidFill>
              <a:latin typeface="Times New Roman" pitchFamily="18" charset="0"/>
              <a:ea typeface="ＨＧ丸ゴシックB" pitchFamily="49" charset="-128"/>
              <a:cs typeface="Times New Roman" pitchFamily="18" charset="0"/>
            </a:endParaRPr>
          </a:p>
        </p:txBody>
      </p:sp>
      <p:sp>
        <p:nvSpPr>
          <p:cNvPr id="93195" name="AutoShape 11"/>
          <p:cNvSpPr>
            <a:spLocks noChangeArrowheads="1"/>
          </p:cNvSpPr>
          <p:nvPr/>
        </p:nvSpPr>
        <p:spPr bwMode="auto">
          <a:xfrm>
            <a:off x="3013584" y="3598898"/>
            <a:ext cx="2305666" cy="1178488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22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026"/>
          <p:cNvSpPr txBox="1">
            <a:spLocks noChangeArrowheads="1"/>
          </p:cNvSpPr>
          <p:nvPr/>
        </p:nvSpPr>
        <p:spPr bwMode="auto">
          <a:xfrm>
            <a:off x="6648450" y="304800"/>
            <a:ext cx="2495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200" smtClean="0">
                <a:solidFill>
                  <a:srgbClr val="000000"/>
                </a:solidFill>
              </a:rPr>
              <a:t>化学</a:t>
            </a:r>
            <a:r>
              <a:rPr lang="en-US" altLang="ja-JP" sz="1200" smtClean="0">
                <a:solidFill>
                  <a:srgbClr val="000000"/>
                </a:solidFill>
              </a:rPr>
              <a:t>I</a:t>
            </a:r>
            <a:r>
              <a:rPr lang="ja-JP" altLang="en-US" sz="1200" smtClean="0">
                <a:solidFill>
                  <a:srgbClr val="000000"/>
                </a:solidFill>
              </a:rPr>
              <a:t>、数件出版、平成</a:t>
            </a:r>
            <a:r>
              <a:rPr lang="en-US" altLang="ja-JP" sz="1200" smtClean="0">
                <a:solidFill>
                  <a:srgbClr val="000000"/>
                </a:solidFill>
              </a:rPr>
              <a:t>14</a:t>
            </a:r>
            <a:r>
              <a:rPr lang="ja-JP" altLang="en-US" sz="1200" smtClean="0">
                <a:solidFill>
                  <a:srgbClr val="000000"/>
                </a:solidFill>
              </a:rPr>
              <a:t>年</a:t>
            </a:r>
            <a:r>
              <a:rPr lang="en-US" altLang="ja-JP" sz="1200" smtClean="0">
                <a:solidFill>
                  <a:srgbClr val="000000"/>
                </a:solidFill>
              </a:rPr>
              <a:t>3</a:t>
            </a:r>
            <a:r>
              <a:rPr lang="ja-JP" altLang="en-US" sz="1200" smtClean="0">
                <a:solidFill>
                  <a:srgbClr val="000000"/>
                </a:solidFill>
              </a:rPr>
              <a:t>月検定</a:t>
            </a:r>
          </a:p>
        </p:txBody>
      </p:sp>
      <p:sp>
        <p:nvSpPr>
          <p:cNvPr id="31747" name="Rectangle 102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220200" cy="762000"/>
          </a:xfrm>
        </p:spPr>
        <p:txBody>
          <a:bodyPr/>
          <a:lstStyle/>
          <a:p>
            <a:pPr eaLnBrk="1" hangingPunct="1"/>
            <a:r>
              <a:rPr lang="ja-JP" altLang="en-US" sz="3600" b="1" dirty="0" smtClean="0">
                <a:solidFill>
                  <a:srgbClr val="0000FF"/>
                </a:solidFill>
                <a:ea typeface="ＨＧ丸ゴシックB" charset="-128"/>
              </a:rPr>
              <a:t>酸化物はどこに？</a:t>
            </a:r>
          </a:p>
        </p:txBody>
      </p:sp>
      <p:pic>
        <p:nvPicPr>
          <p:cNvPr id="31748" name="Picture 1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17538"/>
            <a:ext cx="8839200" cy="624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9" name="Rectangle 1029"/>
          <p:cNvSpPr>
            <a:spLocks noChangeArrowheads="1"/>
          </p:cNvSpPr>
          <p:nvPr/>
        </p:nvSpPr>
        <p:spPr bwMode="auto">
          <a:xfrm>
            <a:off x="2438400" y="1143000"/>
            <a:ext cx="1066800" cy="1295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31750" name="Rectangle 1030"/>
          <p:cNvSpPr>
            <a:spLocks noChangeArrowheads="1"/>
          </p:cNvSpPr>
          <p:nvPr/>
        </p:nvSpPr>
        <p:spPr bwMode="auto">
          <a:xfrm>
            <a:off x="3505200" y="1143000"/>
            <a:ext cx="1143000" cy="1600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31751" name="Rectangle 1031"/>
          <p:cNvSpPr>
            <a:spLocks noChangeArrowheads="1"/>
          </p:cNvSpPr>
          <p:nvPr/>
        </p:nvSpPr>
        <p:spPr bwMode="auto">
          <a:xfrm>
            <a:off x="4800600" y="4800600"/>
            <a:ext cx="1295400" cy="762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31752" name="Rectangle 1032"/>
          <p:cNvSpPr>
            <a:spLocks noChangeArrowheads="1"/>
          </p:cNvSpPr>
          <p:nvPr/>
        </p:nvSpPr>
        <p:spPr bwMode="auto">
          <a:xfrm>
            <a:off x="7620000" y="1143000"/>
            <a:ext cx="1219200" cy="2362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31753" name="Rectangle 1033"/>
          <p:cNvSpPr>
            <a:spLocks noChangeArrowheads="1"/>
          </p:cNvSpPr>
          <p:nvPr/>
        </p:nvSpPr>
        <p:spPr bwMode="auto">
          <a:xfrm>
            <a:off x="7391400" y="3657600"/>
            <a:ext cx="1447800" cy="16668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31754" name="Rectangle 1034"/>
          <p:cNvSpPr>
            <a:spLocks noChangeArrowheads="1"/>
          </p:cNvSpPr>
          <p:nvPr/>
        </p:nvSpPr>
        <p:spPr bwMode="auto">
          <a:xfrm>
            <a:off x="7467600" y="5410200"/>
            <a:ext cx="1447800" cy="13716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31755" name="Rectangle 1035"/>
          <p:cNvSpPr>
            <a:spLocks noChangeArrowheads="1"/>
          </p:cNvSpPr>
          <p:nvPr/>
        </p:nvSpPr>
        <p:spPr bwMode="auto">
          <a:xfrm>
            <a:off x="4800600" y="5638800"/>
            <a:ext cx="1323975" cy="1143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220200" cy="762000"/>
          </a:xfrm>
        </p:spPr>
        <p:txBody>
          <a:bodyPr/>
          <a:lstStyle/>
          <a:p>
            <a:r>
              <a:rPr lang="ja-JP" altLang="en-US" sz="3600" b="1" dirty="0" smtClean="0">
                <a:solidFill>
                  <a:srgbClr val="0000FF"/>
                </a:solidFill>
                <a:ea typeface="ＨＧ丸ゴシックB" charset="-128"/>
              </a:rPr>
              <a:t>宝石の多くも酸化物</a:t>
            </a:r>
            <a:endParaRPr lang="ja-JP" altLang="en-US" sz="3600" b="1" dirty="0">
              <a:solidFill>
                <a:srgbClr val="0000FF"/>
              </a:solidFill>
              <a:ea typeface="ＨＧ丸ゴシックB" charset="-128"/>
            </a:endParaRPr>
          </a:p>
        </p:txBody>
      </p:sp>
      <p:pic>
        <p:nvPicPr>
          <p:cNvPr id="723971" name="Picture 10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828800"/>
            <a:ext cx="2246313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3972" name="Rectangle 1028"/>
          <p:cNvSpPr>
            <a:spLocks noChangeArrowheads="1"/>
          </p:cNvSpPr>
          <p:nvPr/>
        </p:nvSpPr>
        <p:spPr bwMode="auto">
          <a:xfrm>
            <a:off x="3886200" y="4572000"/>
            <a:ext cx="3048000" cy="131445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1600" b="1">
                <a:latin typeface="ＭＳ 明朝" pitchFamily="17" charset="-128"/>
                <a:ea typeface="ＭＳ 明朝" pitchFamily="17" charset="-128"/>
              </a:rPr>
              <a:t>人工宝石</a:t>
            </a:r>
            <a:br>
              <a:rPr lang="ja-JP" altLang="en-US" sz="1600" b="1">
                <a:latin typeface="ＭＳ 明朝" pitchFamily="17" charset="-128"/>
                <a:ea typeface="ＭＳ 明朝" pitchFamily="17" charset="-128"/>
              </a:rPr>
            </a:br>
            <a:r>
              <a:rPr lang="ja-JP" altLang="en-US" sz="1600" b="1">
                <a:latin typeface="ＭＳ 明朝" pitchFamily="17" charset="-128"/>
                <a:ea typeface="ＭＳ 明朝" pitchFamily="17" charset="-128"/>
              </a:rPr>
              <a:t>　中央</a:t>
            </a:r>
            <a:r>
              <a:rPr lang="en-US" altLang="ja-JP" sz="1600" b="1">
                <a:latin typeface="ＭＳ 明朝" pitchFamily="17" charset="-128"/>
                <a:ea typeface="ＭＳ 明朝" pitchFamily="17" charset="-128"/>
              </a:rPr>
              <a:t>: </a:t>
            </a:r>
            <a:r>
              <a:rPr lang="ja-JP" altLang="en-US" sz="1600" b="1">
                <a:latin typeface="ＭＳ 明朝" pitchFamily="17" charset="-128"/>
                <a:ea typeface="ＭＳ 明朝" pitchFamily="17" charset="-128"/>
              </a:rPr>
              <a:t>ルビー</a:t>
            </a:r>
            <a:br>
              <a:rPr lang="ja-JP" altLang="en-US" sz="1600" b="1">
                <a:latin typeface="ＭＳ 明朝" pitchFamily="17" charset="-128"/>
                <a:ea typeface="ＭＳ 明朝" pitchFamily="17" charset="-128"/>
              </a:rPr>
            </a:br>
            <a:r>
              <a:rPr lang="ja-JP" altLang="en-US" sz="1600" b="1">
                <a:latin typeface="ＭＳ 明朝" pitchFamily="17" charset="-128"/>
                <a:ea typeface="ＭＳ 明朝" pitchFamily="17" charset="-128"/>
              </a:rPr>
              <a:t>　周囲：ルビー</a:t>
            </a:r>
            <a:r>
              <a:rPr lang="en-US" altLang="ja-JP" sz="1600" b="1">
                <a:latin typeface="ＭＳ 明朝" pitchFamily="17" charset="-128"/>
                <a:ea typeface="ＭＳ 明朝" pitchFamily="17" charset="-128"/>
              </a:rPr>
              <a:t>5</a:t>
            </a:r>
            <a:r>
              <a:rPr lang="ja-JP" altLang="en-US" sz="1600" b="1">
                <a:latin typeface="ＭＳ 明朝" pitchFamily="17" charset="-128"/>
                <a:ea typeface="ＭＳ 明朝" pitchFamily="17" charset="-128"/>
              </a:rPr>
              <a:t>個</a:t>
            </a:r>
            <a:br>
              <a:rPr lang="ja-JP" altLang="en-US" sz="1600" b="1">
                <a:latin typeface="ＭＳ 明朝" pitchFamily="17" charset="-128"/>
                <a:ea typeface="ＭＳ 明朝" pitchFamily="17" charset="-128"/>
              </a:rPr>
            </a:br>
            <a:r>
              <a:rPr lang="ja-JP" altLang="en-US" sz="1600" b="1">
                <a:latin typeface="ＭＳ 明朝" pitchFamily="17" charset="-128"/>
                <a:ea typeface="ＭＳ 明朝" pitchFamily="17" charset="-128"/>
              </a:rPr>
              <a:t>　　　　エメラルド</a:t>
            </a:r>
            <a:r>
              <a:rPr lang="en-US" altLang="ja-JP" sz="1600" b="1">
                <a:latin typeface="ＭＳ 明朝" pitchFamily="17" charset="-128"/>
                <a:ea typeface="ＭＳ 明朝" pitchFamily="17" charset="-128"/>
              </a:rPr>
              <a:t>2</a:t>
            </a:r>
            <a:r>
              <a:rPr lang="ja-JP" altLang="en-US" sz="1600" b="1">
                <a:latin typeface="ＭＳ 明朝" pitchFamily="17" charset="-128"/>
                <a:ea typeface="ＭＳ 明朝" pitchFamily="17" charset="-128"/>
              </a:rPr>
              <a:t>個</a:t>
            </a:r>
            <a:br>
              <a:rPr lang="ja-JP" altLang="en-US" sz="1600" b="1">
                <a:latin typeface="ＭＳ 明朝" pitchFamily="17" charset="-128"/>
                <a:ea typeface="ＭＳ 明朝" pitchFamily="17" charset="-128"/>
              </a:rPr>
            </a:br>
            <a:r>
              <a:rPr lang="ja-JP" altLang="en-US" sz="1600" b="1">
                <a:latin typeface="ＭＳ 明朝" pitchFamily="17" charset="-128"/>
                <a:ea typeface="ＭＳ 明朝" pitchFamily="17" charset="-128"/>
              </a:rPr>
              <a:t>　　　　擬似ダイアモンド</a:t>
            </a:r>
            <a:r>
              <a:rPr lang="en-US" altLang="ja-JP" sz="1600" b="1">
                <a:latin typeface="ＭＳ 明朝" pitchFamily="17" charset="-128"/>
                <a:ea typeface="ＭＳ 明朝" pitchFamily="17" charset="-128"/>
              </a:rPr>
              <a:t>3</a:t>
            </a:r>
            <a:r>
              <a:rPr lang="ja-JP" altLang="en-US" sz="1600" b="1">
                <a:latin typeface="ＭＳ 明朝" pitchFamily="17" charset="-128"/>
                <a:ea typeface="ＭＳ 明朝" pitchFamily="17" charset="-128"/>
              </a:rPr>
              <a:t>個</a:t>
            </a:r>
          </a:p>
        </p:txBody>
      </p:sp>
      <p:sp>
        <p:nvSpPr>
          <p:cNvPr id="723973" name="Rectangle 1029"/>
          <p:cNvSpPr>
            <a:spLocks noChangeArrowheads="1"/>
          </p:cNvSpPr>
          <p:nvPr/>
        </p:nvSpPr>
        <p:spPr bwMode="auto">
          <a:xfrm>
            <a:off x="190500" y="977900"/>
            <a:ext cx="3425938" cy="552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ja-JP" altLang="en-US" sz="2000" b="1" dirty="0">
                <a:latin typeface="Times New Roman" pitchFamily="18" charset="0"/>
                <a:cs typeface="Times New Roman" pitchFamily="18" charset="0"/>
              </a:rPr>
              <a:t>人工宝石</a:t>
            </a:r>
            <a:br>
              <a:rPr lang="ja-JP" altLang="en-US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ja-JP" altLang="en-US" sz="2000" b="1" dirty="0">
                <a:latin typeface="Times New Roman" pitchFamily="18" charset="0"/>
                <a:cs typeface="Times New Roman" pitchFamily="18" charset="0"/>
              </a:rPr>
              <a:t>　</a:t>
            </a:r>
            <a:r>
              <a:rPr lang="en-US" altLang="ja-JP" sz="2000" dirty="0">
                <a:latin typeface="Times New Roman" pitchFamily="18" charset="0"/>
                <a:cs typeface="Times New Roman" pitchFamily="18" charset="0"/>
              </a:rPr>
              <a:t>C</a:t>
            </a:r>
            <a:br>
              <a:rPr lang="en-US" altLang="ja-JP" sz="2000" dirty="0">
                <a:latin typeface="Times New Roman" pitchFamily="18" charset="0"/>
                <a:cs typeface="Times New Roman" pitchFamily="18" charset="0"/>
              </a:rPr>
            </a:br>
            <a:r>
              <a:rPr lang="ja-JP" altLang="en-US" sz="2000" dirty="0">
                <a:latin typeface="Times New Roman" pitchFamily="18" charset="0"/>
                <a:cs typeface="Times New Roman" pitchFamily="18" charset="0"/>
              </a:rPr>
              <a:t>　　</a:t>
            </a:r>
            <a:r>
              <a:rPr lang="ja-JP" altLang="en-US" sz="2000" b="1" dirty="0">
                <a:latin typeface="Times New Roman" pitchFamily="18" charset="0"/>
                <a:cs typeface="Times New Roman" pitchFamily="18" charset="0"/>
              </a:rPr>
              <a:t>ダイアモンド</a:t>
            </a:r>
            <a:r>
              <a:rPr lang="en-US" altLang="ja-JP" sz="20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ja-JP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ja-JP" altLang="en-US" sz="2000" dirty="0">
                <a:latin typeface="Times New Roman" pitchFamily="18" charset="0"/>
                <a:cs typeface="Times New Roman" pitchFamily="18" charset="0"/>
              </a:rPr>
              <a:t>無色透明</a:t>
            </a:r>
            <a:br>
              <a:rPr lang="ja-JP" altLang="en-US" sz="2000" dirty="0">
                <a:latin typeface="Times New Roman" pitchFamily="18" charset="0"/>
                <a:cs typeface="Times New Roman" pitchFamily="18" charset="0"/>
              </a:rPr>
            </a:br>
            <a:r>
              <a:rPr lang="ja-JP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　</a:t>
            </a:r>
            <a:r>
              <a:rPr lang="en-US" altLang="ja-JP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en-US" altLang="ja-JP" sz="20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ja-JP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altLang="ja-JP" sz="20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ja-JP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altLang="ja-JP" sz="20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altLang="ja-JP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ja-JP" sz="20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en-US" altLang="ja-JP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ja-JP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緑柱石</a:t>
            </a:r>
            <a:r>
              <a:rPr lang="en-US" altLang="ja-JP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beryl)</a:t>
            </a:r>
            <a:br>
              <a:rPr lang="en-US" altLang="ja-JP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ja-JP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　　</a:t>
            </a:r>
            <a:r>
              <a:rPr lang="ja-JP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エメラルド： </a:t>
            </a:r>
            <a:r>
              <a:rPr lang="ja-JP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海緑色</a:t>
            </a:r>
            <a:br>
              <a:rPr lang="ja-JP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ja-JP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　　</a:t>
            </a:r>
            <a:r>
              <a:rPr lang="ja-JP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アクアマリン：</a:t>
            </a:r>
            <a:r>
              <a:rPr lang="ja-JP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淡青色　 </a:t>
            </a:r>
            <a:br>
              <a:rPr lang="ja-JP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ja-JP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　</a:t>
            </a:r>
            <a:r>
              <a:rPr lang="en-US" altLang="ja-JP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altLang="ja-JP" sz="20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ja-JP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ja-JP" sz="20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ja-JP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ja-JP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ja-JP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　　</a:t>
            </a:r>
            <a:r>
              <a:rPr lang="ja-JP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ルビー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ja-JP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Cr</a:t>
            </a:r>
            <a:r>
              <a:rPr lang="en-US" altLang="ja-JP" sz="2000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3+</a:t>
            </a:r>
            <a:r>
              <a:rPr lang="en-US" altLang="ja-JP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0.01~3mol%</a:t>
            </a:r>
            <a:br>
              <a:rPr lang="en-US" altLang="ja-JP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ja-JP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　　　　　　赤色（紅玉）</a:t>
            </a:r>
          </a:p>
          <a:p>
            <a:pPr algn="l"/>
            <a:r>
              <a:rPr lang="ja-JP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　　</a:t>
            </a:r>
            <a:r>
              <a:rPr lang="ja-JP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サファイア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ja-JP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ja-JP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ja-JP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　　　　　　無色透明、他（鋼玉）</a:t>
            </a:r>
          </a:p>
          <a:p>
            <a:pPr algn="l"/>
            <a:r>
              <a:rPr lang="ja-JP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　</a:t>
            </a:r>
            <a:r>
              <a:rPr lang="en-US" altLang="ja-JP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altLang="ja-JP" sz="20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ja-JP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・</a:t>
            </a:r>
            <a:r>
              <a:rPr lang="en-US" altLang="ja-JP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ja-JP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ja-JP" sz="20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ja-JP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br>
              <a:rPr lang="en-US" altLang="ja-JP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ja-JP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　　</a:t>
            </a:r>
            <a:r>
              <a:rPr lang="ja-JP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オパール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ja-JP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ja-JP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蛋白石、蛋白光</a:t>
            </a:r>
          </a:p>
          <a:p>
            <a:pPr algn="l"/>
            <a:endParaRPr lang="ja-JP" altLang="en-US" sz="20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ja-JP" altLang="en-US" sz="2000" b="1" dirty="0">
                <a:latin typeface="Times New Roman" pitchFamily="18" charset="0"/>
                <a:cs typeface="Times New Roman" pitchFamily="18" charset="0"/>
              </a:rPr>
              <a:t>人造宝石</a:t>
            </a:r>
          </a:p>
          <a:p>
            <a:pPr algn="l"/>
            <a:r>
              <a:rPr lang="ja-JP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　 </a:t>
            </a:r>
            <a:r>
              <a:rPr lang="en-US" altLang="ja-JP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ZrO</a:t>
            </a:r>
            <a:r>
              <a:rPr lang="en-US" altLang="ja-JP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l"/>
            <a:r>
              <a:rPr lang="ja-JP" altLang="en-US" sz="20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　　　</a:t>
            </a:r>
            <a:r>
              <a:rPr lang="ja-JP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キュービックジルコニア</a:t>
            </a:r>
            <a:endParaRPr lang="ja-JP" alt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3974" name="Text Box 1030"/>
          <p:cNvSpPr txBox="1">
            <a:spLocks noChangeArrowheads="1"/>
          </p:cNvSpPr>
          <p:nvPr/>
        </p:nvSpPr>
        <p:spPr bwMode="auto">
          <a:xfrm>
            <a:off x="6256338" y="609600"/>
            <a:ext cx="29690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ja-JP" sz="1200" b="1" dirty="0">
                <a:latin typeface="Times New Roman" pitchFamily="18" charset="0"/>
                <a:cs typeface="Times New Roman" pitchFamily="18" charset="0"/>
              </a:rPr>
              <a:t>The Magic of Ceramics, D.W. </a:t>
            </a:r>
            <a:r>
              <a:rPr lang="en-US" altLang="ja-JP" sz="1200" b="1" dirty="0" err="1">
                <a:latin typeface="Times New Roman" pitchFamily="18" charset="0"/>
                <a:cs typeface="Times New Roman" pitchFamily="18" charset="0"/>
              </a:rPr>
              <a:t>Richerson</a:t>
            </a:r>
            <a:r>
              <a:rPr lang="en-US" altLang="ja-JP" sz="1200" b="1" dirty="0"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en-US" altLang="ja-JP" sz="1200" b="1" dirty="0">
                <a:latin typeface="Times New Roman" pitchFamily="18" charset="0"/>
                <a:cs typeface="Times New Roman" pitchFamily="18" charset="0"/>
              </a:rPr>
            </a:br>
            <a:r>
              <a:rPr lang="en-US" altLang="ja-JP" sz="1200" b="1" dirty="0">
                <a:latin typeface="Times New Roman" pitchFamily="18" charset="0"/>
                <a:cs typeface="Times New Roman" pitchFamily="18" charset="0"/>
              </a:rPr>
              <a:t>                          The Am. Ceram. Soc., 2000</a:t>
            </a:r>
          </a:p>
        </p:txBody>
      </p:sp>
    </p:spTree>
    <p:extLst>
      <p:ext uri="{BB962C8B-B14F-4D97-AF65-F5344CB8AC3E}">
        <p14:creationId xmlns:p14="http://schemas.microsoft.com/office/powerpoint/2010/main" val="5031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00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76400"/>
            <a:ext cx="3352800" cy="229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008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4191000" cy="226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008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419600"/>
            <a:ext cx="1722438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008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41825"/>
            <a:ext cx="1911350" cy="203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008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419600"/>
            <a:ext cx="2990850" cy="221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0087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ja-JP" altLang="en-US" sz="3600" b="1" dirty="0">
                <a:solidFill>
                  <a:srgbClr val="0000FF"/>
                </a:solidFill>
                <a:ea typeface="ＨＧ丸ゴシックB" charset="-128"/>
              </a:rPr>
              <a:t>酸化物はどこに？</a:t>
            </a:r>
            <a:endParaRPr lang="ja-JP" altLang="en-US" sz="3600" dirty="0"/>
          </a:p>
        </p:txBody>
      </p:sp>
      <p:sp>
        <p:nvSpPr>
          <p:cNvPr id="1070088" name="Text Box 8"/>
          <p:cNvSpPr txBox="1">
            <a:spLocks noChangeArrowheads="1"/>
          </p:cNvSpPr>
          <p:nvPr/>
        </p:nvSpPr>
        <p:spPr bwMode="auto">
          <a:xfrm>
            <a:off x="573088" y="946150"/>
            <a:ext cx="151515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ja-JP" altLang="en-US" sz="1400" b="1">
                <a:solidFill>
                  <a:srgbClr val="FF0000"/>
                </a:solidFill>
              </a:rPr>
              <a:t>電気炉</a:t>
            </a:r>
            <a:br>
              <a:rPr lang="ja-JP" altLang="en-US" sz="1400" b="1">
                <a:solidFill>
                  <a:srgbClr val="FF0000"/>
                </a:solidFill>
              </a:rPr>
            </a:br>
            <a:r>
              <a:rPr lang="ja-JP" altLang="en-US" sz="1400" b="1">
                <a:solidFill>
                  <a:srgbClr val="FF0000"/>
                </a:solidFill>
              </a:rPr>
              <a:t>炉心管</a:t>
            </a:r>
            <a:br>
              <a:rPr lang="ja-JP" altLang="en-US" sz="1400" b="1">
                <a:solidFill>
                  <a:srgbClr val="FF0000"/>
                </a:solidFill>
              </a:rPr>
            </a:br>
            <a:r>
              <a:rPr lang="ja-JP" altLang="en-US" sz="1400" b="1">
                <a:solidFill>
                  <a:srgbClr val="FF0000"/>
                </a:solidFill>
              </a:rPr>
              <a:t>酸化アルミニウム</a:t>
            </a:r>
          </a:p>
        </p:txBody>
      </p:sp>
      <p:sp>
        <p:nvSpPr>
          <p:cNvPr id="1070089" name="Text Box 9"/>
          <p:cNvSpPr txBox="1">
            <a:spLocks noChangeArrowheads="1"/>
          </p:cNvSpPr>
          <p:nvPr/>
        </p:nvSpPr>
        <p:spPr bwMode="auto">
          <a:xfrm>
            <a:off x="3651250" y="1158875"/>
            <a:ext cx="15103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ja-JP" altLang="en-US" sz="1400" b="1">
                <a:solidFill>
                  <a:srgbClr val="FF0000"/>
                </a:solidFill>
              </a:rPr>
              <a:t>ガラス</a:t>
            </a:r>
          </a:p>
          <a:p>
            <a:pPr algn="l"/>
            <a:r>
              <a:rPr lang="ja-JP" altLang="en-US" sz="1400" b="1">
                <a:solidFill>
                  <a:srgbClr val="FF0000"/>
                </a:solidFill>
              </a:rPr>
              <a:t>アモルファス</a:t>
            </a:r>
            <a:r>
              <a:rPr lang="en-US" altLang="ja-JP" sz="1400" b="1">
                <a:solidFill>
                  <a:srgbClr val="FF0000"/>
                </a:solidFill>
              </a:rPr>
              <a:t>SiO</a:t>
            </a:r>
            <a:r>
              <a:rPr lang="en-US" altLang="ja-JP" sz="1400" b="1" baseline="-250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70090" name="Text Box 10"/>
          <p:cNvSpPr txBox="1">
            <a:spLocks noChangeArrowheads="1"/>
          </p:cNvSpPr>
          <p:nvPr/>
        </p:nvSpPr>
        <p:spPr bwMode="auto">
          <a:xfrm>
            <a:off x="6197600" y="1158875"/>
            <a:ext cx="15151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ja-JP" altLang="en-US" sz="1400" b="1">
                <a:solidFill>
                  <a:srgbClr val="FF0000"/>
                </a:solidFill>
              </a:rPr>
              <a:t>るつぼ</a:t>
            </a:r>
          </a:p>
          <a:p>
            <a:pPr algn="l"/>
            <a:r>
              <a:rPr lang="ja-JP" altLang="en-US" sz="1400" b="1">
                <a:solidFill>
                  <a:srgbClr val="FF0000"/>
                </a:solidFill>
              </a:rPr>
              <a:t>酸化アルミニウム</a:t>
            </a:r>
          </a:p>
        </p:txBody>
      </p:sp>
      <p:sp>
        <p:nvSpPr>
          <p:cNvPr id="1070091" name="Text Box 11"/>
          <p:cNvSpPr txBox="1">
            <a:spLocks noChangeArrowheads="1"/>
          </p:cNvSpPr>
          <p:nvPr/>
        </p:nvSpPr>
        <p:spPr bwMode="auto">
          <a:xfrm>
            <a:off x="1828800" y="3962400"/>
            <a:ext cx="83548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ja-JP" altLang="en-US" sz="1400" b="1">
                <a:solidFill>
                  <a:srgbClr val="FF0000"/>
                </a:solidFill>
              </a:rPr>
              <a:t>ビーカー</a:t>
            </a:r>
          </a:p>
          <a:p>
            <a:pPr algn="l"/>
            <a:r>
              <a:rPr lang="ja-JP" altLang="en-US" sz="1400" b="1">
                <a:solidFill>
                  <a:srgbClr val="FF0000"/>
                </a:solidFill>
              </a:rPr>
              <a:t>ガラス</a:t>
            </a:r>
          </a:p>
        </p:txBody>
      </p:sp>
      <p:sp>
        <p:nvSpPr>
          <p:cNvPr id="1070092" name="Text Box 12"/>
          <p:cNvSpPr txBox="1">
            <a:spLocks noChangeArrowheads="1"/>
          </p:cNvSpPr>
          <p:nvPr/>
        </p:nvSpPr>
        <p:spPr bwMode="auto">
          <a:xfrm>
            <a:off x="4535488" y="4114800"/>
            <a:ext cx="8066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ja-JP" altLang="en-US" sz="1400" b="1">
                <a:solidFill>
                  <a:srgbClr val="FF0000"/>
                </a:solidFill>
              </a:rPr>
              <a:t>アクリル</a:t>
            </a:r>
          </a:p>
        </p:txBody>
      </p:sp>
      <p:sp>
        <p:nvSpPr>
          <p:cNvPr id="1070093" name="Text Box 13"/>
          <p:cNvSpPr txBox="1">
            <a:spLocks noChangeArrowheads="1"/>
          </p:cNvSpPr>
          <p:nvPr/>
        </p:nvSpPr>
        <p:spPr bwMode="auto">
          <a:xfrm>
            <a:off x="5983288" y="4114800"/>
            <a:ext cx="8066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ja-JP" altLang="en-US" sz="1400" b="1">
                <a:solidFill>
                  <a:srgbClr val="FF0000"/>
                </a:solidFill>
              </a:rPr>
              <a:t>アクリル</a:t>
            </a:r>
          </a:p>
        </p:txBody>
      </p:sp>
      <p:sp>
        <p:nvSpPr>
          <p:cNvPr id="1070094" name="Text Box 14"/>
          <p:cNvSpPr txBox="1">
            <a:spLocks noChangeArrowheads="1"/>
          </p:cNvSpPr>
          <p:nvPr/>
        </p:nvSpPr>
        <p:spPr bwMode="auto">
          <a:xfrm>
            <a:off x="2563813" y="1158875"/>
            <a:ext cx="9525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ja-JP" altLang="en-US" sz="1400" b="1">
                <a:solidFill>
                  <a:srgbClr val="FF0000"/>
                </a:solidFill>
              </a:rPr>
              <a:t>耐火煉瓦</a:t>
            </a:r>
          </a:p>
          <a:p>
            <a:pPr algn="l"/>
            <a:r>
              <a:rPr lang="ja-JP" altLang="en-US" sz="1400" b="1">
                <a:solidFill>
                  <a:srgbClr val="FF0000"/>
                </a:solidFill>
              </a:rPr>
              <a:t>ムライト？</a:t>
            </a:r>
            <a:endParaRPr lang="ja-JP" altLang="en-US" sz="1400" b="1" baseline="-25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37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67150"/>
            <a:ext cx="2916238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8915" name="Object 1027"/>
          <p:cNvGraphicFramePr>
            <a:graphicFrameLocks noChangeAspect="1"/>
          </p:cNvGraphicFramePr>
          <p:nvPr/>
        </p:nvGraphicFramePr>
        <p:xfrm>
          <a:off x="304800" y="1143000"/>
          <a:ext cx="2971800" cy="262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038" name="Picture Publisher ｲﾒｰｼﾞ" r:id="rId4" imgW="2857500" imgH="2524125" progId="PictPub.Image.7">
                  <p:embed/>
                </p:oleObj>
              </mc:Choice>
              <mc:Fallback>
                <p:oleObj name="Picture Publisher ｲﾒｰｼﾞ" r:id="rId4" imgW="2857500" imgH="2524125" progId="PictPub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143000"/>
                        <a:ext cx="2971800" cy="2627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6" name="Rectangle 102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220200" cy="762000"/>
          </a:xfrm>
        </p:spPr>
        <p:txBody>
          <a:bodyPr/>
          <a:lstStyle/>
          <a:p>
            <a:pPr eaLnBrk="1" hangingPunct="1"/>
            <a:r>
              <a:rPr lang="ja-JP" altLang="en-US" sz="3600" b="1" dirty="0" smtClean="0">
                <a:solidFill>
                  <a:srgbClr val="0000FF"/>
                </a:solidFill>
                <a:ea typeface="ＨＧ丸ゴシックB" charset="-128"/>
              </a:rPr>
              <a:t>原料は同じ </a:t>
            </a:r>
            <a:r>
              <a:rPr lang="en-US" altLang="ja-JP" sz="3600" b="1" dirty="0" smtClean="0">
                <a:solidFill>
                  <a:srgbClr val="0000FF"/>
                </a:solidFill>
                <a:ea typeface="ＨＧ丸ゴシックB" charset="-128"/>
              </a:rPr>
              <a:t>(</a:t>
            </a:r>
            <a:r>
              <a:rPr lang="ja-JP" altLang="en-US" sz="3600" b="1" dirty="0" smtClean="0">
                <a:solidFill>
                  <a:srgbClr val="0000FF"/>
                </a:solidFill>
                <a:ea typeface="ＨＧ丸ゴシックB" charset="-128"/>
              </a:rPr>
              <a:t>アルミの例</a:t>
            </a:r>
            <a:r>
              <a:rPr lang="en-US" altLang="ja-JP" sz="3600" b="1" dirty="0" smtClean="0">
                <a:solidFill>
                  <a:srgbClr val="0000FF"/>
                </a:solidFill>
                <a:ea typeface="ＨＧ丸ゴシックB" charset="-128"/>
              </a:rPr>
              <a:t>)</a:t>
            </a:r>
          </a:p>
        </p:txBody>
      </p:sp>
      <p:sp>
        <p:nvSpPr>
          <p:cNvPr id="38917" name="Text Box 1029"/>
          <p:cNvSpPr txBox="1">
            <a:spLocks noChangeArrowheads="1"/>
          </p:cNvSpPr>
          <p:nvPr/>
        </p:nvSpPr>
        <p:spPr bwMode="auto">
          <a:xfrm>
            <a:off x="2074863" y="800100"/>
            <a:ext cx="1277937" cy="365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900" smtClean="0">
                <a:solidFill>
                  <a:srgbClr val="000000"/>
                </a:solidFill>
              </a:rPr>
              <a:t>ニューセラミックス、</a:t>
            </a:r>
            <a:br>
              <a:rPr lang="ja-JP" altLang="en-US" sz="900" smtClean="0">
                <a:solidFill>
                  <a:srgbClr val="000000"/>
                </a:solidFill>
              </a:rPr>
            </a:br>
            <a:r>
              <a:rPr lang="ja-JP" altLang="en-US" sz="900" smtClean="0">
                <a:solidFill>
                  <a:srgbClr val="000000"/>
                </a:solidFill>
              </a:rPr>
              <a:t>坂野久夫著、パワー社</a:t>
            </a:r>
            <a:endParaRPr lang="ja-JP" altLang="en-US" sz="900" b="1" smtClean="0">
              <a:solidFill>
                <a:srgbClr val="000000"/>
              </a:solidFill>
              <a:ea typeface="ＭＳ 明朝" pitchFamily="17" charset="-128"/>
            </a:endParaRPr>
          </a:p>
        </p:txBody>
      </p:sp>
      <p:sp>
        <p:nvSpPr>
          <p:cNvPr id="38918" name="Text Box 1030"/>
          <p:cNvSpPr txBox="1">
            <a:spLocks noChangeArrowheads="1"/>
          </p:cNvSpPr>
          <p:nvPr/>
        </p:nvSpPr>
        <p:spPr bwMode="auto">
          <a:xfrm>
            <a:off x="457200" y="838200"/>
            <a:ext cx="1905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ja-JP" altLang="en-US" sz="1600" b="1" dirty="0" smtClean="0">
                <a:solidFill>
                  <a:srgbClr val="FF0000"/>
                </a:solidFill>
                <a:ea typeface="ＭＳ 明朝" pitchFamily="17" charset="-128"/>
              </a:rPr>
              <a:t>粉末</a:t>
            </a:r>
          </a:p>
        </p:txBody>
      </p:sp>
      <p:graphicFrame>
        <p:nvGraphicFramePr>
          <p:cNvPr id="38919" name="Object 1031"/>
          <p:cNvGraphicFramePr>
            <a:graphicFrameLocks noChangeAspect="1"/>
          </p:cNvGraphicFramePr>
          <p:nvPr/>
        </p:nvGraphicFramePr>
        <p:xfrm>
          <a:off x="3276600" y="3886200"/>
          <a:ext cx="2895600" cy="218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039" name="Picture Publisher ｲﾒｰｼﾞ" r:id="rId6" imgW="6877050" imgH="5191125" progId="PictPub.Image.7">
                  <p:embed/>
                </p:oleObj>
              </mc:Choice>
              <mc:Fallback>
                <p:oleObj name="Picture Publisher ｲﾒｰｼﾞ" r:id="rId6" imgW="6877050" imgH="5191125" progId="PictPub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886200"/>
                        <a:ext cx="2895600" cy="2185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0" name="Text Box 1032"/>
          <p:cNvSpPr txBox="1">
            <a:spLocks noChangeArrowheads="1"/>
          </p:cNvSpPr>
          <p:nvPr/>
        </p:nvSpPr>
        <p:spPr bwMode="auto">
          <a:xfrm>
            <a:off x="3276600" y="3581400"/>
            <a:ext cx="289560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ja-JP" altLang="en-US" sz="1600" b="1" smtClean="0">
                <a:solidFill>
                  <a:srgbClr val="FF0000"/>
                </a:solidFill>
                <a:ea typeface="ＭＳ 明朝" pitchFamily="17" charset="-128"/>
              </a:rPr>
              <a:t>単結晶酸化アルミニウム</a:t>
            </a:r>
          </a:p>
        </p:txBody>
      </p:sp>
      <p:pic>
        <p:nvPicPr>
          <p:cNvPr id="38921" name="Picture 103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514600"/>
            <a:ext cx="2824163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22" name="Rectangle 1034"/>
          <p:cNvSpPr>
            <a:spLocks noChangeArrowheads="1"/>
          </p:cNvSpPr>
          <p:nvPr/>
        </p:nvSpPr>
        <p:spPr bwMode="auto">
          <a:xfrm>
            <a:off x="6248400" y="5410200"/>
            <a:ext cx="3048000" cy="1314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600" b="1" dirty="0" smtClean="0">
                <a:solidFill>
                  <a:srgbClr val="000000"/>
                </a:solidFill>
                <a:latin typeface="ＭＳ 明朝" pitchFamily="17" charset="-128"/>
                <a:ea typeface="ＭＳ 明朝" pitchFamily="17" charset="-128"/>
              </a:rPr>
              <a:t>人工宝石</a:t>
            </a:r>
            <a:br>
              <a:rPr lang="ja-JP" altLang="en-US" sz="1600" b="1" dirty="0" smtClean="0">
                <a:solidFill>
                  <a:srgbClr val="000000"/>
                </a:solidFill>
                <a:latin typeface="ＭＳ 明朝" pitchFamily="17" charset="-128"/>
                <a:ea typeface="ＭＳ 明朝" pitchFamily="17" charset="-128"/>
              </a:rPr>
            </a:br>
            <a:r>
              <a:rPr lang="ja-JP" altLang="en-US" sz="1600" b="1" dirty="0" smtClean="0">
                <a:solidFill>
                  <a:srgbClr val="FF0000"/>
                </a:solidFill>
                <a:latin typeface="ＭＳ 明朝" pitchFamily="17" charset="-128"/>
                <a:ea typeface="ＭＳ 明朝" pitchFamily="17" charset="-128"/>
              </a:rPr>
              <a:t>　中央</a:t>
            </a:r>
            <a:r>
              <a:rPr lang="en-US" altLang="ja-JP" sz="1600" b="1" dirty="0" smtClean="0">
                <a:solidFill>
                  <a:srgbClr val="FF0000"/>
                </a:solidFill>
                <a:latin typeface="ＭＳ 明朝" pitchFamily="17" charset="-128"/>
                <a:ea typeface="ＭＳ 明朝" pitchFamily="17" charset="-128"/>
              </a:rPr>
              <a:t>: </a:t>
            </a:r>
            <a:r>
              <a:rPr lang="ja-JP" altLang="en-US" sz="1600" b="1" dirty="0" smtClean="0">
                <a:solidFill>
                  <a:srgbClr val="FF0000"/>
                </a:solidFill>
                <a:latin typeface="ＭＳ 明朝" pitchFamily="17" charset="-128"/>
                <a:ea typeface="ＭＳ 明朝" pitchFamily="17" charset="-128"/>
              </a:rPr>
              <a:t>ルビー</a:t>
            </a:r>
            <a:br>
              <a:rPr lang="ja-JP" altLang="en-US" sz="1600" b="1" dirty="0" smtClean="0">
                <a:solidFill>
                  <a:srgbClr val="FF0000"/>
                </a:solidFill>
                <a:latin typeface="ＭＳ 明朝" pitchFamily="17" charset="-128"/>
                <a:ea typeface="ＭＳ 明朝" pitchFamily="17" charset="-128"/>
              </a:rPr>
            </a:br>
            <a:r>
              <a:rPr lang="ja-JP" altLang="en-US" sz="1600" b="1" dirty="0" smtClean="0">
                <a:solidFill>
                  <a:srgbClr val="FF0000"/>
                </a:solidFill>
                <a:latin typeface="ＭＳ 明朝" pitchFamily="17" charset="-128"/>
                <a:ea typeface="ＭＳ 明朝" pitchFamily="17" charset="-128"/>
              </a:rPr>
              <a:t>　周囲：ルビー</a:t>
            </a:r>
            <a:r>
              <a:rPr lang="en-US" altLang="ja-JP" sz="1600" b="1" dirty="0" smtClean="0">
                <a:solidFill>
                  <a:srgbClr val="FF0000"/>
                </a:solidFill>
                <a:latin typeface="ＭＳ 明朝" pitchFamily="17" charset="-128"/>
                <a:ea typeface="ＭＳ 明朝" pitchFamily="17" charset="-128"/>
              </a:rPr>
              <a:t>5</a:t>
            </a:r>
            <a:r>
              <a:rPr lang="ja-JP" altLang="en-US" sz="1600" b="1" dirty="0" smtClean="0">
                <a:solidFill>
                  <a:srgbClr val="FF0000"/>
                </a:solidFill>
                <a:latin typeface="ＭＳ 明朝" pitchFamily="17" charset="-128"/>
                <a:ea typeface="ＭＳ 明朝" pitchFamily="17" charset="-128"/>
              </a:rPr>
              <a:t>個</a:t>
            </a:r>
            <a:br>
              <a:rPr lang="ja-JP" altLang="en-US" sz="1600" b="1" dirty="0" smtClean="0">
                <a:solidFill>
                  <a:srgbClr val="FF0000"/>
                </a:solidFill>
                <a:latin typeface="ＭＳ 明朝" pitchFamily="17" charset="-128"/>
                <a:ea typeface="ＭＳ 明朝" pitchFamily="17" charset="-128"/>
              </a:rPr>
            </a:br>
            <a:r>
              <a:rPr lang="ja-JP" altLang="en-US" sz="1600" dirty="0" smtClean="0">
                <a:solidFill>
                  <a:srgbClr val="000000"/>
                </a:solidFill>
                <a:latin typeface="ＭＳ 明朝" pitchFamily="17" charset="-128"/>
                <a:ea typeface="ＭＳ 明朝" pitchFamily="17" charset="-128"/>
              </a:rPr>
              <a:t>　　　　エメラルド</a:t>
            </a:r>
            <a:r>
              <a:rPr lang="en-US" altLang="ja-JP" sz="1600" dirty="0" smtClean="0">
                <a:solidFill>
                  <a:srgbClr val="000000"/>
                </a:solidFill>
                <a:latin typeface="ＭＳ 明朝" pitchFamily="17" charset="-128"/>
                <a:ea typeface="ＭＳ 明朝" pitchFamily="17" charset="-128"/>
              </a:rPr>
              <a:t>2</a:t>
            </a:r>
            <a:r>
              <a:rPr lang="ja-JP" altLang="en-US" sz="1600" dirty="0" smtClean="0">
                <a:solidFill>
                  <a:srgbClr val="000000"/>
                </a:solidFill>
                <a:latin typeface="ＭＳ 明朝" pitchFamily="17" charset="-128"/>
                <a:ea typeface="ＭＳ 明朝" pitchFamily="17" charset="-128"/>
              </a:rPr>
              <a:t>個</a:t>
            </a:r>
            <a:br>
              <a:rPr lang="ja-JP" altLang="en-US" sz="1600" dirty="0" smtClean="0">
                <a:solidFill>
                  <a:srgbClr val="000000"/>
                </a:solidFill>
                <a:latin typeface="ＭＳ 明朝" pitchFamily="17" charset="-128"/>
                <a:ea typeface="ＭＳ 明朝" pitchFamily="17" charset="-128"/>
              </a:rPr>
            </a:br>
            <a:r>
              <a:rPr lang="ja-JP" altLang="en-US" sz="1600" dirty="0" smtClean="0">
                <a:solidFill>
                  <a:srgbClr val="000000"/>
                </a:solidFill>
                <a:latin typeface="ＭＳ 明朝" pitchFamily="17" charset="-128"/>
                <a:ea typeface="ＭＳ 明朝" pitchFamily="17" charset="-128"/>
              </a:rPr>
              <a:t>　　　　擬似ダイアモンド</a:t>
            </a:r>
            <a:r>
              <a:rPr lang="en-US" altLang="ja-JP" sz="1600" dirty="0" smtClean="0">
                <a:solidFill>
                  <a:srgbClr val="000000"/>
                </a:solidFill>
                <a:latin typeface="ＭＳ 明朝" pitchFamily="17" charset="-128"/>
                <a:ea typeface="ＭＳ 明朝" pitchFamily="17" charset="-128"/>
              </a:rPr>
              <a:t>3</a:t>
            </a:r>
            <a:r>
              <a:rPr lang="ja-JP" altLang="en-US" sz="1600" dirty="0" smtClean="0">
                <a:solidFill>
                  <a:srgbClr val="000000"/>
                </a:solidFill>
                <a:latin typeface="ＭＳ 明朝" pitchFamily="17" charset="-128"/>
                <a:ea typeface="ＭＳ 明朝" pitchFamily="17" charset="-128"/>
              </a:rPr>
              <a:t>個</a:t>
            </a:r>
          </a:p>
        </p:txBody>
      </p:sp>
      <p:sp>
        <p:nvSpPr>
          <p:cNvPr id="38924" name="Text Box 1036"/>
          <p:cNvSpPr txBox="1">
            <a:spLocks noChangeArrowheads="1"/>
          </p:cNvSpPr>
          <p:nvPr/>
        </p:nvSpPr>
        <p:spPr bwMode="auto">
          <a:xfrm>
            <a:off x="3810000" y="6019800"/>
            <a:ext cx="2887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200" smtClean="0">
                <a:solidFill>
                  <a:srgbClr val="000000"/>
                </a:solidFill>
              </a:rPr>
              <a:t>The Magic of Ceramics, D.W. Richerson, </a:t>
            </a:r>
            <a:br>
              <a:rPr lang="en-US" altLang="ja-JP" sz="1200" smtClean="0">
                <a:solidFill>
                  <a:srgbClr val="000000"/>
                </a:solidFill>
              </a:rPr>
            </a:br>
            <a:r>
              <a:rPr lang="en-US" altLang="ja-JP" sz="1200" smtClean="0">
                <a:solidFill>
                  <a:srgbClr val="000000"/>
                </a:solidFill>
              </a:rPr>
              <a:t>                          The Am. Ceram. Soc., 2000</a:t>
            </a:r>
          </a:p>
        </p:txBody>
      </p:sp>
      <p:pic>
        <p:nvPicPr>
          <p:cNvPr id="38925" name="Picture 1037" descr="SAPPHAL 高純度アルミナセラミックス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447800"/>
            <a:ext cx="27432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6" name="Text Box 1038"/>
          <p:cNvSpPr txBox="1">
            <a:spLocks noChangeArrowheads="1"/>
          </p:cNvSpPr>
          <p:nvPr/>
        </p:nvSpPr>
        <p:spPr bwMode="auto">
          <a:xfrm>
            <a:off x="3429000" y="825500"/>
            <a:ext cx="5067300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1600" b="1" dirty="0" smtClean="0">
                <a:solidFill>
                  <a:srgbClr val="FF0000"/>
                </a:solidFill>
                <a:ea typeface="ＭＳ 明朝" pitchFamily="17" charset="-128"/>
              </a:rPr>
              <a:t>“SAPPAL”</a:t>
            </a:r>
            <a:r>
              <a:rPr lang="ja-JP" altLang="en-US" sz="1600" b="1" dirty="0" smtClean="0">
                <a:solidFill>
                  <a:srgbClr val="FF0000"/>
                </a:solidFill>
                <a:ea typeface="ＭＳ 明朝" pitchFamily="17" charset="-128"/>
              </a:rPr>
              <a:t>透光性アルミナ </a:t>
            </a:r>
            <a:r>
              <a:rPr lang="en-US" altLang="ja-JP" sz="1600" b="1" dirty="0" smtClean="0">
                <a:solidFill>
                  <a:srgbClr val="FF0000"/>
                </a:solidFill>
                <a:ea typeface="ＭＳ 明朝" pitchFamily="17" charset="-128"/>
              </a:rPr>
              <a:t>(</a:t>
            </a:r>
            <a:r>
              <a:rPr lang="ja-JP" altLang="en-US" sz="1600" b="1" dirty="0" smtClean="0">
                <a:solidFill>
                  <a:srgbClr val="FF0000"/>
                </a:solidFill>
                <a:ea typeface="ＭＳ 明朝" pitchFamily="17" charset="-128"/>
              </a:rPr>
              <a:t>高圧ナトリウムランプ</a:t>
            </a:r>
            <a:r>
              <a:rPr lang="en-US" altLang="ja-JP" sz="1600" b="1" dirty="0" smtClean="0">
                <a:solidFill>
                  <a:srgbClr val="FF0000"/>
                </a:solidFill>
                <a:ea typeface="ＭＳ 明朝" pitchFamily="17" charset="-128"/>
              </a:rPr>
              <a:t>)</a:t>
            </a:r>
            <a:endParaRPr lang="ja-JP" altLang="en-US" sz="1200" dirty="0" smtClean="0">
              <a:solidFill>
                <a:srgbClr val="FF0000"/>
              </a:solidFill>
              <a:ea typeface="ＭＳ 明朝" pitchFamily="17" charset="-128"/>
            </a:endParaRPr>
          </a:p>
        </p:txBody>
      </p:sp>
      <p:sp>
        <p:nvSpPr>
          <p:cNvPr id="38927" name="Rectangle 1039"/>
          <p:cNvSpPr>
            <a:spLocks noChangeArrowheads="1"/>
          </p:cNvSpPr>
          <p:nvPr/>
        </p:nvSpPr>
        <p:spPr bwMode="auto">
          <a:xfrm>
            <a:off x="3962400" y="1066800"/>
            <a:ext cx="28384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900" dirty="0" smtClean="0">
                <a:solidFill>
                  <a:srgbClr val="000000"/>
                </a:solidFill>
                <a:ea typeface="ＭＳ 明朝" pitchFamily="17" charset="-128"/>
              </a:rPr>
              <a:t>東芝セラミックス</a:t>
            </a:r>
            <a:br>
              <a:rPr lang="ja-JP" altLang="en-US" sz="900" dirty="0" smtClean="0">
                <a:solidFill>
                  <a:srgbClr val="000000"/>
                </a:solidFill>
                <a:ea typeface="ＭＳ 明朝" pitchFamily="17" charset="-128"/>
              </a:rPr>
            </a:br>
            <a:r>
              <a:rPr lang="en-US" altLang="ja-JP" sz="900" dirty="0" smtClean="0">
                <a:solidFill>
                  <a:srgbClr val="000000"/>
                </a:solidFill>
                <a:ea typeface="ＭＳ 明朝" pitchFamily="17" charset="-128"/>
              </a:rPr>
              <a:t>http://www.tocera.co.jp/ja/products/semicon/sapphal.html</a:t>
            </a:r>
          </a:p>
        </p:txBody>
      </p:sp>
      <p:sp>
        <p:nvSpPr>
          <p:cNvPr id="38928" name="Rectangle 1040"/>
          <p:cNvSpPr>
            <a:spLocks noChangeArrowheads="1"/>
          </p:cNvSpPr>
          <p:nvPr/>
        </p:nvSpPr>
        <p:spPr bwMode="auto">
          <a:xfrm>
            <a:off x="1143000" y="3549937"/>
            <a:ext cx="1295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38923" name="Text Box 1035"/>
          <p:cNvSpPr txBox="1">
            <a:spLocks noChangeArrowheads="1"/>
          </p:cNvSpPr>
          <p:nvPr/>
        </p:nvSpPr>
        <p:spPr bwMode="auto">
          <a:xfrm>
            <a:off x="228600" y="3562350"/>
            <a:ext cx="27178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ja-JP" altLang="en-US" sz="1600" b="1" dirty="0" smtClean="0">
                <a:solidFill>
                  <a:srgbClr val="FF0000"/>
                </a:solidFill>
                <a:ea typeface="ＭＳ 明朝" pitchFamily="17" charset="-128"/>
              </a:rPr>
              <a:t>焼結体 </a:t>
            </a:r>
            <a:r>
              <a:rPr lang="en-US" altLang="ja-JP" sz="1600" b="1" dirty="0" smtClean="0">
                <a:solidFill>
                  <a:srgbClr val="FF0000"/>
                </a:solidFill>
                <a:ea typeface="ＭＳ 明朝" pitchFamily="17" charset="-128"/>
              </a:rPr>
              <a:t>(</a:t>
            </a:r>
            <a:r>
              <a:rPr lang="ja-JP" altLang="en-US" sz="1600" b="1" dirty="0" smtClean="0">
                <a:solidFill>
                  <a:srgbClr val="FF0000"/>
                </a:solidFill>
                <a:ea typeface="ＭＳ 明朝" pitchFamily="17" charset="-128"/>
              </a:rPr>
              <a:t>細かい単結晶の塊</a:t>
            </a:r>
            <a:r>
              <a:rPr lang="en-US" altLang="ja-JP" sz="1600" b="1" dirty="0" smtClean="0">
                <a:solidFill>
                  <a:srgbClr val="FF0000"/>
                </a:solidFill>
                <a:ea typeface="ＭＳ 明朝" pitchFamily="17" charset="-128"/>
              </a:rPr>
              <a:t>)</a:t>
            </a:r>
            <a:endParaRPr lang="ja-JP" altLang="en-US" sz="1600" b="1" dirty="0" smtClean="0">
              <a:solidFill>
                <a:srgbClr val="FF0000"/>
              </a:solidFill>
              <a:ea typeface="ＭＳ 明朝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547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/>
            <a:r>
              <a:rPr lang="ja-JP" altLang="en-US" sz="3600" b="1" dirty="0">
                <a:solidFill>
                  <a:srgbClr val="0000FF"/>
                </a:solidFill>
                <a:latin typeface="Times New Roman" pitchFamily="18" charset="0"/>
                <a:ea typeface="ＨＧ丸ゴシックB" charset="-128"/>
                <a:cs typeface="Times New Roman" pitchFamily="18" charset="0"/>
              </a:rPr>
              <a:t>原料は同じ </a:t>
            </a:r>
            <a:r>
              <a:rPr lang="en-US" altLang="ja-JP" sz="3600" b="1" dirty="0" smtClean="0">
                <a:solidFill>
                  <a:srgbClr val="0000FF"/>
                </a:solidFill>
                <a:latin typeface="Times New Roman" pitchFamily="18" charset="0"/>
                <a:ea typeface="ＨＧ丸ゴシックB" charset="-128"/>
                <a:cs typeface="Times New Roman" pitchFamily="18" charset="0"/>
              </a:rPr>
              <a:t>(</a:t>
            </a:r>
            <a:r>
              <a:rPr lang="ja-JP" altLang="en-US" sz="3600" b="1" dirty="0" smtClean="0">
                <a:solidFill>
                  <a:srgbClr val="0000FF"/>
                </a:solidFill>
                <a:latin typeface="Times New Roman" pitchFamily="18" charset="0"/>
                <a:ea typeface="ＨＧ丸ゴシックB" charset="-128"/>
                <a:cs typeface="Times New Roman" pitchFamily="18" charset="0"/>
              </a:rPr>
              <a:t>シリコンの</a:t>
            </a:r>
            <a:r>
              <a:rPr lang="ja-JP" altLang="en-US" sz="3600" b="1" dirty="0">
                <a:solidFill>
                  <a:srgbClr val="0000FF"/>
                </a:solidFill>
                <a:latin typeface="Times New Roman" pitchFamily="18" charset="0"/>
                <a:ea typeface="ＨＧ丸ゴシックB" charset="-128"/>
                <a:cs typeface="Times New Roman" pitchFamily="18" charset="0"/>
              </a:rPr>
              <a:t>例</a:t>
            </a:r>
            <a:r>
              <a:rPr lang="en-US" altLang="ja-JP" sz="3600" b="1" dirty="0">
                <a:solidFill>
                  <a:srgbClr val="0000FF"/>
                </a:solidFill>
                <a:latin typeface="Times New Roman" pitchFamily="18" charset="0"/>
                <a:ea typeface="ＨＧ丸ゴシックB" charset="-128"/>
                <a:cs typeface="Times New Roman" pitchFamily="18" charset="0"/>
              </a:rPr>
              <a:t>)</a:t>
            </a:r>
            <a:endParaRPr lang="en-US" altLang="ja-JP" sz="3600" b="1" dirty="0" smtClean="0">
              <a:solidFill>
                <a:srgbClr val="0000FF"/>
              </a:solidFill>
              <a:latin typeface="Times New Roman" pitchFamily="18" charset="0"/>
              <a:ea typeface="ＨＧ丸ゴシックB" pitchFamily="49" charset="-128"/>
              <a:cs typeface="Times New Roman" pitchFamily="18" charset="0"/>
            </a:endParaRPr>
          </a:p>
        </p:txBody>
      </p:sp>
      <p:grpSp>
        <p:nvGrpSpPr>
          <p:cNvPr id="66563" name="Group 3"/>
          <p:cNvGrpSpPr>
            <a:grpSpLocks/>
          </p:cNvGrpSpPr>
          <p:nvPr/>
        </p:nvGrpSpPr>
        <p:grpSpPr bwMode="auto">
          <a:xfrm>
            <a:off x="76200" y="1181100"/>
            <a:ext cx="2674938" cy="2781300"/>
            <a:chOff x="48" y="840"/>
            <a:chExt cx="1685" cy="1752"/>
          </a:xfrm>
        </p:grpSpPr>
        <p:pic>
          <p:nvPicPr>
            <p:cNvPr id="66582" name="Picture 4" descr="単結晶 シリコン インゴット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840"/>
              <a:ext cx="1397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583" name="Text Box 5"/>
            <p:cNvSpPr txBox="1">
              <a:spLocks noChangeArrowheads="1"/>
            </p:cNvSpPr>
            <p:nvPr/>
          </p:nvSpPr>
          <p:spPr bwMode="auto">
            <a:xfrm>
              <a:off x="48" y="2304"/>
              <a:ext cx="111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400">
                  <a:solidFill>
                    <a:srgbClr val="000000"/>
                  </a:solidFill>
                  <a:ea typeface="ＭＳ 明朝" pitchFamily="17" charset="-128"/>
                  <a:cs typeface="Times New Roman" pitchFamily="18" charset="0"/>
                </a:rPr>
                <a:t>株式会社 新陽</a:t>
              </a:r>
              <a:br>
                <a:rPr lang="ja-JP" altLang="en-US" sz="1400">
                  <a:solidFill>
                    <a:srgbClr val="000000"/>
                  </a:solidFill>
                  <a:ea typeface="ＭＳ 明朝" pitchFamily="17" charset="-128"/>
                  <a:cs typeface="Times New Roman" pitchFamily="18" charset="0"/>
                </a:rPr>
              </a:br>
              <a:r>
                <a:rPr lang="en-US" altLang="ja-JP" sz="1000">
                  <a:solidFill>
                    <a:srgbClr val="000000"/>
                  </a:solidFill>
                  <a:ea typeface="ＭＳ 明朝" pitchFamily="17" charset="-128"/>
                  <a:cs typeface="Times New Roman" pitchFamily="18" charset="0"/>
                </a:rPr>
                <a:t>http://www.sinyo.jp/prod.html </a:t>
              </a:r>
            </a:p>
          </p:txBody>
        </p:sp>
      </p:grpSp>
      <p:grpSp>
        <p:nvGrpSpPr>
          <p:cNvPr id="66564" name="Group 6"/>
          <p:cNvGrpSpPr>
            <a:grpSpLocks/>
          </p:cNvGrpSpPr>
          <p:nvPr/>
        </p:nvGrpSpPr>
        <p:grpSpPr bwMode="auto">
          <a:xfrm>
            <a:off x="5181600" y="1181100"/>
            <a:ext cx="3886200" cy="2781300"/>
            <a:chOff x="3264" y="840"/>
            <a:chExt cx="2448" cy="1752"/>
          </a:xfrm>
        </p:grpSpPr>
        <p:pic>
          <p:nvPicPr>
            <p:cNvPr id="66580" name="Picture 7" descr="石英ガラス・硬質ガラス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840"/>
              <a:ext cx="1987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581" name="Text Box 8"/>
            <p:cNvSpPr txBox="1">
              <a:spLocks noChangeArrowheads="1"/>
            </p:cNvSpPr>
            <p:nvPr/>
          </p:nvSpPr>
          <p:spPr bwMode="auto">
            <a:xfrm>
              <a:off x="4602" y="2304"/>
              <a:ext cx="111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400">
                  <a:solidFill>
                    <a:srgbClr val="000000"/>
                  </a:solidFill>
                  <a:ea typeface="ＭＳ 明朝" pitchFamily="17" charset="-128"/>
                  <a:cs typeface="Times New Roman" pitchFamily="18" charset="0"/>
                </a:rPr>
                <a:t>株式会社 新陽</a:t>
              </a:r>
              <a:br>
                <a:rPr lang="ja-JP" altLang="en-US" sz="1400">
                  <a:solidFill>
                    <a:srgbClr val="000000"/>
                  </a:solidFill>
                  <a:ea typeface="ＭＳ 明朝" pitchFamily="17" charset="-128"/>
                  <a:cs typeface="Times New Roman" pitchFamily="18" charset="0"/>
                </a:rPr>
              </a:br>
              <a:r>
                <a:rPr lang="en-US" altLang="ja-JP" sz="1000">
                  <a:solidFill>
                    <a:srgbClr val="000000"/>
                  </a:solidFill>
                  <a:ea typeface="ＭＳ 明朝" pitchFamily="17" charset="-128"/>
                  <a:cs typeface="Times New Roman" pitchFamily="18" charset="0"/>
                </a:rPr>
                <a:t>http://www.sinyo.jp/prod.html </a:t>
              </a:r>
            </a:p>
          </p:txBody>
        </p:sp>
      </p:grpSp>
      <p:sp>
        <p:nvSpPr>
          <p:cNvPr id="66565" name="Rectangle 9"/>
          <p:cNvSpPr>
            <a:spLocks noChangeArrowheads="1"/>
          </p:cNvSpPr>
          <p:nvPr/>
        </p:nvSpPr>
        <p:spPr bwMode="auto">
          <a:xfrm>
            <a:off x="1219200" y="685800"/>
            <a:ext cx="2009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シリコン </a:t>
            </a:r>
            <a:r>
              <a:rPr lang="en-US" altLang="ja-JP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(Si) </a:t>
            </a:r>
            <a:r>
              <a:rPr lang="ja-JP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　</a:t>
            </a:r>
          </a:p>
        </p:txBody>
      </p:sp>
      <p:grpSp>
        <p:nvGrpSpPr>
          <p:cNvPr id="66566" name="Group 10"/>
          <p:cNvGrpSpPr>
            <a:grpSpLocks/>
          </p:cNvGrpSpPr>
          <p:nvPr/>
        </p:nvGrpSpPr>
        <p:grpSpPr bwMode="auto">
          <a:xfrm>
            <a:off x="533400" y="4376738"/>
            <a:ext cx="3552825" cy="2328862"/>
            <a:chOff x="336" y="2853"/>
            <a:chExt cx="2238" cy="1467"/>
          </a:xfrm>
        </p:grpSpPr>
        <p:sp>
          <p:nvSpPr>
            <p:cNvPr id="66575" name="Text Box 11"/>
            <p:cNvSpPr txBox="1">
              <a:spLocks noChangeArrowheads="1"/>
            </p:cNvSpPr>
            <p:nvPr/>
          </p:nvSpPr>
          <p:spPr bwMode="auto">
            <a:xfrm>
              <a:off x="1674" y="4005"/>
              <a:ext cx="9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400" dirty="0">
                  <a:solidFill>
                    <a:srgbClr val="000000"/>
                  </a:solidFill>
                  <a:ea typeface="ＭＳ 明朝" pitchFamily="17" charset="-128"/>
                  <a:cs typeface="Times New Roman" pitchFamily="18" charset="0"/>
                </a:rPr>
                <a:t>インテル博物館</a:t>
              </a:r>
              <a:endParaRPr lang="ja-JP" altLang="en-US" sz="1000" dirty="0">
                <a:solidFill>
                  <a:srgbClr val="000000"/>
                </a:solidFill>
                <a:ea typeface="ＭＳ 明朝" pitchFamily="17" charset="-128"/>
                <a:cs typeface="Times New Roman" pitchFamily="18" charset="0"/>
              </a:endParaRPr>
            </a:p>
          </p:txBody>
        </p:sp>
        <p:grpSp>
          <p:nvGrpSpPr>
            <p:cNvPr id="66576" name="Group 12"/>
            <p:cNvGrpSpPr>
              <a:grpSpLocks/>
            </p:cNvGrpSpPr>
            <p:nvPr/>
          </p:nvGrpSpPr>
          <p:grpSpPr bwMode="auto">
            <a:xfrm>
              <a:off x="336" y="2853"/>
              <a:ext cx="2004" cy="1467"/>
              <a:chOff x="336" y="2853"/>
              <a:chExt cx="2004" cy="1467"/>
            </a:xfrm>
          </p:grpSpPr>
          <p:pic>
            <p:nvPicPr>
              <p:cNvPr id="66577" name="Picture 1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4" y="3045"/>
                <a:ext cx="1296" cy="1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6578" name="Picture 1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8" y="3429"/>
                <a:ext cx="582" cy="6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6579" name="Rectangle 15"/>
              <p:cNvSpPr>
                <a:spLocks noChangeArrowheads="1"/>
              </p:cNvSpPr>
              <p:nvPr/>
            </p:nvSpPr>
            <p:spPr bwMode="auto">
              <a:xfrm>
                <a:off x="336" y="2853"/>
                <a:ext cx="175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ja-JP" altLang="en-US" b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コンピュータ</a:t>
                </a:r>
                <a:r>
                  <a:rPr lang="en-US" altLang="ja-JP" b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(CPU,</a:t>
                </a:r>
                <a:r>
                  <a:rPr lang="ja-JP" altLang="en-US" b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メモリー</a:t>
                </a:r>
                <a:r>
                  <a:rPr lang="en-US" altLang="ja-JP" b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</a:p>
            </p:txBody>
          </p:sp>
        </p:grpSp>
      </p:grpSp>
      <p:sp>
        <p:nvSpPr>
          <p:cNvPr id="66567" name="Rectangle 16"/>
          <p:cNvSpPr>
            <a:spLocks noChangeArrowheads="1"/>
          </p:cNvSpPr>
          <p:nvPr/>
        </p:nvSpPr>
        <p:spPr bwMode="auto">
          <a:xfrm>
            <a:off x="5057775" y="3810000"/>
            <a:ext cx="24749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窓ガラス、食器、装飾品</a:t>
            </a:r>
          </a:p>
        </p:txBody>
      </p:sp>
      <p:sp>
        <p:nvSpPr>
          <p:cNvPr id="66568" name="Rectangle 17"/>
          <p:cNvSpPr>
            <a:spLocks noChangeArrowheads="1"/>
          </p:cNvSpPr>
          <p:nvPr/>
        </p:nvSpPr>
        <p:spPr bwMode="auto">
          <a:xfrm>
            <a:off x="3124200" y="685800"/>
            <a:ext cx="1587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ja-JP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酸素</a:t>
            </a:r>
            <a:r>
              <a:rPr lang="en-US" altLang="ja-JP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(O</a:t>
            </a:r>
            <a:r>
              <a:rPr lang="en-US" altLang="ja-JP" sz="2400" b="1" baseline="-25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ja-JP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ja-JP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69" name="Rectangle 18"/>
          <p:cNvSpPr>
            <a:spLocks noChangeArrowheads="1"/>
          </p:cNvSpPr>
          <p:nvPr/>
        </p:nvSpPr>
        <p:spPr bwMode="auto">
          <a:xfrm>
            <a:off x="4775200" y="685800"/>
            <a:ext cx="24513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altLang="ja-JP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ja-JP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ガラス </a:t>
            </a:r>
            <a:r>
              <a:rPr lang="en-US" altLang="ja-JP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(SiO</a:t>
            </a:r>
            <a:r>
              <a:rPr lang="en-US" altLang="ja-JP" sz="24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ja-JP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pSp>
        <p:nvGrpSpPr>
          <p:cNvPr id="66570" name="Group 19"/>
          <p:cNvGrpSpPr>
            <a:grpSpLocks/>
          </p:cNvGrpSpPr>
          <p:nvPr/>
        </p:nvGrpSpPr>
        <p:grpSpPr bwMode="auto">
          <a:xfrm>
            <a:off x="5130800" y="4267200"/>
            <a:ext cx="3541713" cy="2438400"/>
            <a:chOff x="3232" y="2784"/>
            <a:chExt cx="2231" cy="1536"/>
          </a:xfrm>
        </p:grpSpPr>
        <p:grpSp>
          <p:nvGrpSpPr>
            <p:cNvPr id="66571" name="Group 20"/>
            <p:cNvGrpSpPr>
              <a:grpSpLocks/>
            </p:cNvGrpSpPr>
            <p:nvPr/>
          </p:nvGrpSpPr>
          <p:grpSpPr bwMode="auto">
            <a:xfrm>
              <a:off x="3232" y="2784"/>
              <a:ext cx="2231" cy="1528"/>
              <a:chOff x="3232" y="2784"/>
              <a:chExt cx="2231" cy="1528"/>
            </a:xfrm>
          </p:grpSpPr>
          <p:pic>
            <p:nvPicPr>
              <p:cNvPr id="66573" name="Picture 21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0" y="2991"/>
                <a:ext cx="2016" cy="13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6574" name="Rectangle 22"/>
              <p:cNvSpPr>
                <a:spLocks noChangeArrowheads="1"/>
              </p:cNvSpPr>
              <p:nvPr/>
            </p:nvSpPr>
            <p:spPr bwMode="auto">
              <a:xfrm>
                <a:off x="3232" y="2784"/>
                <a:ext cx="2231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ja-JP" altLang="en-US" b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光ファイバー </a:t>
                </a:r>
                <a:r>
                  <a:rPr lang="en-US" altLang="ja-JP" b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ja-JP" altLang="en-US" b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深紫外光ファイバー</a:t>
                </a:r>
                <a:r>
                  <a:rPr lang="en-US" altLang="ja-JP" b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</a:p>
            </p:txBody>
          </p:sp>
        </p:grpSp>
        <p:sp>
          <p:nvSpPr>
            <p:cNvPr id="66572" name="Rectangle 23"/>
            <p:cNvSpPr>
              <a:spLocks noChangeArrowheads="1"/>
            </p:cNvSpPr>
            <p:nvPr/>
          </p:nvSpPr>
          <p:spPr bwMode="auto">
            <a:xfrm>
              <a:off x="4128" y="4128"/>
              <a:ext cx="1236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400">
                  <a:solidFill>
                    <a:srgbClr val="000000"/>
                  </a:solidFill>
                  <a:latin typeface="Times New Roman" pitchFamily="18" charset="0"/>
                  <a:ea typeface="ＭＳ 明朝" pitchFamily="17" charset="-128"/>
                  <a:cs typeface="Times New Roman" pitchFamily="18" charset="0"/>
                </a:rPr>
                <a:t>昭和電線電纜株式会社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531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1752600" y="228600"/>
            <a:ext cx="67056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914400" y="762000"/>
            <a:ext cx="54102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</a:endParaRPr>
          </a:p>
        </p:txBody>
      </p:sp>
      <p:pic>
        <p:nvPicPr>
          <p:cNvPr id="69637" name="Picture 5" descr="長く使うから、美しさにこだわりたい。">
            <a:hlinkClick r:id="rId3" tooltip="アクオス製品情報はこちら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7352"/>
            <a:ext cx="89154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6" descr="040415-14565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33800"/>
            <a:ext cx="4267200" cy="289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327352"/>
            <a:ext cx="36576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40" name="Text Box 8"/>
          <p:cNvSpPr txBox="1">
            <a:spLocks noChangeArrowheads="1"/>
          </p:cNvSpPr>
          <p:nvPr/>
        </p:nvSpPr>
        <p:spPr bwMode="auto">
          <a:xfrm>
            <a:off x="914400" y="4205288"/>
            <a:ext cx="27543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800" i="1">
                <a:solidFill>
                  <a:srgbClr val="000000"/>
                </a:solidFill>
              </a:rPr>
              <a:t>産総研</a:t>
            </a:r>
            <a:r>
              <a:rPr lang="en-US" altLang="ja-JP" sz="1800" i="1">
                <a:solidFill>
                  <a:srgbClr val="000000"/>
                </a:solidFill>
              </a:rPr>
              <a:t>, </a:t>
            </a:r>
            <a:r>
              <a:rPr lang="ja-JP" altLang="en-US" sz="1800" i="1">
                <a:solidFill>
                  <a:srgbClr val="000000"/>
                </a:solidFill>
              </a:rPr>
              <a:t>メガソーラータウン</a:t>
            </a:r>
          </a:p>
        </p:txBody>
      </p:sp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1219200" y="5851525"/>
            <a:ext cx="1098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800" i="1">
                <a:solidFill>
                  <a:srgbClr val="FFFF00"/>
                </a:solidFill>
              </a:rPr>
              <a:t>三菱重工</a:t>
            </a:r>
            <a:br>
              <a:rPr lang="ja-JP" altLang="en-US" sz="1800" i="1">
                <a:solidFill>
                  <a:srgbClr val="FFFF00"/>
                </a:solidFill>
              </a:rPr>
            </a:br>
            <a:r>
              <a:rPr lang="en-US" altLang="ja-JP" sz="1800" i="1">
                <a:solidFill>
                  <a:srgbClr val="FFFF00"/>
                </a:solidFill>
              </a:rPr>
              <a:t>a-Si:H</a:t>
            </a:r>
          </a:p>
        </p:txBody>
      </p:sp>
      <p:sp>
        <p:nvSpPr>
          <p:cNvPr id="69642" name="Text Box 10"/>
          <p:cNvSpPr txBox="1">
            <a:spLocks noChangeArrowheads="1"/>
          </p:cNvSpPr>
          <p:nvPr/>
        </p:nvSpPr>
        <p:spPr bwMode="auto">
          <a:xfrm>
            <a:off x="0" y="1341640"/>
            <a:ext cx="730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 i="1">
                <a:solidFill>
                  <a:srgbClr val="000000"/>
                </a:solidFill>
              </a:rPr>
              <a:t>Sharp</a:t>
            </a:r>
          </a:p>
        </p:txBody>
      </p:sp>
      <p:sp>
        <p:nvSpPr>
          <p:cNvPr id="69643" name="Text Box 11"/>
          <p:cNvSpPr txBox="1">
            <a:spLocks noChangeArrowheads="1"/>
          </p:cNvSpPr>
          <p:nvPr/>
        </p:nvSpPr>
        <p:spPr bwMode="auto">
          <a:xfrm>
            <a:off x="1231900" y="852690"/>
            <a:ext cx="2349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b="1">
                <a:solidFill>
                  <a:srgbClr val="FF0000"/>
                </a:solidFill>
              </a:rPr>
              <a:t>平面ディスプレイ</a:t>
            </a:r>
          </a:p>
        </p:txBody>
      </p:sp>
      <p:sp>
        <p:nvSpPr>
          <p:cNvPr id="69644" name="Text Box 12"/>
          <p:cNvSpPr txBox="1">
            <a:spLocks noChangeArrowheads="1"/>
          </p:cNvSpPr>
          <p:nvPr/>
        </p:nvSpPr>
        <p:spPr bwMode="auto">
          <a:xfrm>
            <a:off x="5954713" y="849515"/>
            <a:ext cx="18208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b="1">
                <a:solidFill>
                  <a:srgbClr val="FF0000"/>
                </a:solidFill>
              </a:rPr>
              <a:t>タッチパネル</a:t>
            </a:r>
          </a:p>
        </p:txBody>
      </p:sp>
      <p:sp>
        <p:nvSpPr>
          <p:cNvPr id="69645" name="Rectangle 13"/>
          <p:cNvSpPr>
            <a:spLocks noChangeArrowheads="1"/>
          </p:cNvSpPr>
          <p:nvPr/>
        </p:nvSpPr>
        <p:spPr bwMode="auto">
          <a:xfrm>
            <a:off x="0" y="3581400"/>
            <a:ext cx="53340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69646" name="Text Box 14"/>
          <p:cNvSpPr txBox="1">
            <a:spLocks noChangeArrowheads="1"/>
          </p:cNvSpPr>
          <p:nvPr/>
        </p:nvSpPr>
        <p:spPr bwMode="auto">
          <a:xfrm>
            <a:off x="1600200" y="3789363"/>
            <a:ext cx="2022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b="1">
                <a:solidFill>
                  <a:srgbClr val="FF0000"/>
                </a:solidFill>
              </a:rPr>
              <a:t>薄膜太陽電池</a:t>
            </a:r>
          </a:p>
        </p:txBody>
      </p:sp>
      <p:sp>
        <p:nvSpPr>
          <p:cNvPr id="69647" name="Text Box 15"/>
          <p:cNvSpPr txBox="1">
            <a:spLocks noChangeArrowheads="1"/>
          </p:cNvSpPr>
          <p:nvPr/>
        </p:nvSpPr>
        <p:spPr bwMode="auto">
          <a:xfrm>
            <a:off x="5854700" y="5837440"/>
            <a:ext cx="25574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800" i="1">
                <a:solidFill>
                  <a:srgbClr val="000000"/>
                </a:solidFill>
              </a:rPr>
              <a:t>東急電鉄</a:t>
            </a:r>
            <a:r>
              <a:rPr lang="en-US" altLang="ja-JP" sz="1800" i="1">
                <a:solidFill>
                  <a:srgbClr val="000000"/>
                </a:solidFill>
              </a:rPr>
              <a:t>, </a:t>
            </a:r>
            <a:r>
              <a:rPr lang="ja-JP" altLang="en-US" sz="1800" i="1">
                <a:solidFill>
                  <a:srgbClr val="000000"/>
                </a:solidFill>
              </a:rPr>
              <a:t>すずかけ台駅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81548"/>
          </a:xfrm>
          <a:noFill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ja-JP" alt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電気を流す酸化物： 透明酸化物導電体</a:t>
            </a:r>
            <a:r>
              <a:rPr lang="en-US" altLang="ja-JP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(TCO)</a:t>
            </a:r>
          </a:p>
        </p:txBody>
      </p:sp>
    </p:spTree>
    <p:extLst>
      <p:ext uri="{BB962C8B-B14F-4D97-AF65-F5344CB8AC3E}">
        <p14:creationId xmlns:p14="http://schemas.microsoft.com/office/powerpoint/2010/main" val="333355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050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52475"/>
          </a:xfrm>
        </p:spPr>
        <p:txBody>
          <a:bodyPr/>
          <a:lstStyle/>
          <a:p>
            <a:pPr eaLnBrk="1" hangingPunct="1"/>
            <a:r>
              <a:rPr lang="ja-JP" altLang="en-US" sz="3200" b="1" dirty="0" smtClean="0">
                <a:solidFill>
                  <a:srgbClr val="0000FF"/>
                </a:solidFill>
              </a:rPr>
              <a:t>参考図書： 透明金属が拓く脅威の世界</a:t>
            </a:r>
          </a:p>
        </p:txBody>
      </p:sp>
      <p:pic>
        <p:nvPicPr>
          <p:cNvPr id="9219" name="Picture 20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752475"/>
            <a:ext cx="3836987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0" name="Text Box 2052"/>
          <p:cNvSpPr txBox="1">
            <a:spLocks noChangeArrowheads="1"/>
          </p:cNvSpPr>
          <p:nvPr/>
        </p:nvSpPr>
        <p:spPr bwMode="auto">
          <a:xfrm>
            <a:off x="4378325" y="981075"/>
            <a:ext cx="4446588" cy="558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800" b="1">
                <a:solidFill>
                  <a:srgbClr val="000000"/>
                </a:solidFill>
                <a:latin typeface="Arial" charset="0"/>
              </a:rPr>
              <a:t>第１章　プロローグ：材料研究が持つ可能性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ja-JP" altLang="en-US" sz="1800" b="1">
              <a:solidFill>
                <a:srgbClr val="000000"/>
              </a:solidFill>
              <a:latin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800" b="1">
                <a:solidFill>
                  <a:srgbClr val="000000"/>
                </a:solidFill>
                <a:latin typeface="Arial" charset="0"/>
              </a:rPr>
              <a:t>第２章　透明金属の用途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ja-JP" altLang="en-US" sz="1800" b="1">
              <a:solidFill>
                <a:srgbClr val="000000"/>
              </a:solidFill>
              <a:latin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800" b="1">
                <a:solidFill>
                  <a:srgbClr val="000000"/>
                </a:solidFill>
                <a:latin typeface="Arial" charset="0"/>
              </a:rPr>
              <a:t>第３章　透明ってどういうこと？　</a:t>
            </a:r>
            <a:br>
              <a:rPr lang="ja-JP" altLang="en-US" sz="1800" b="1">
                <a:solidFill>
                  <a:srgbClr val="000000"/>
                </a:solidFill>
                <a:latin typeface="Arial" charset="0"/>
              </a:rPr>
            </a:br>
            <a:r>
              <a:rPr lang="ja-JP" altLang="en-US" sz="1800" b="1">
                <a:solidFill>
                  <a:srgbClr val="000000"/>
                </a:solidFill>
                <a:latin typeface="Arial" charset="0"/>
              </a:rPr>
              <a:t>　　　　　金属と絶縁体の違いは何？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ja-JP" altLang="en-US" sz="1800" b="1">
              <a:solidFill>
                <a:srgbClr val="000000"/>
              </a:solidFill>
              <a:latin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800" b="1">
                <a:solidFill>
                  <a:srgbClr val="000000"/>
                </a:solidFill>
                <a:latin typeface="Arial" charset="0"/>
              </a:rPr>
              <a:t>第４章　電気を流すもの、流さないもの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ja-JP" altLang="en-US" sz="1800" b="1">
              <a:solidFill>
                <a:srgbClr val="000000"/>
              </a:solidFill>
              <a:latin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800" b="1">
                <a:solidFill>
                  <a:srgbClr val="000000"/>
                </a:solidFill>
                <a:latin typeface="Arial" charset="0"/>
              </a:rPr>
              <a:t>第５章　色と電気伝導度の関係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ja-JP" altLang="en-US" sz="1800" b="1">
              <a:solidFill>
                <a:srgbClr val="000000"/>
              </a:solidFill>
              <a:latin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800" b="1">
                <a:solidFill>
                  <a:srgbClr val="000000"/>
                </a:solidFill>
                <a:latin typeface="Arial" charset="0"/>
              </a:rPr>
              <a:t>第６章　新しい透明金属と応用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ja-JP" altLang="en-US" sz="1800" b="1">
              <a:solidFill>
                <a:srgbClr val="000000"/>
              </a:solidFill>
              <a:latin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800" b="1">
                <a:solidFill>
                  <a:srgbClr val="000000"/>
                </a:solidFill>
                <a:latin typeface="Arial" charset="0"/>
              </a:rPr>
              <a:t>第７章　ガラスが高性能の</a:t>
            </a:r>
            <a:br>
              <a:rPr lang="ja-JP" altLang="en-US" sz="1800" b="1">
                <a:solidFill>
                  <a:srgbClr val="000000"/>
                </a:solidFill>
                <a:latin typeface="Arial" charset="0"/>
              </a:rPr>
            </a:br>
            <a:r>
              <a:rPr lang="ja-JP" altLang="en-US" sz="1800" b="1">
                <a:solidFill>
                  <a:srgbClr val="000000"/>
                </a:solidFill>
                <a:latin typeface="Arial" charset="0"/>
              </a:rPr>
              <a:t>　　　　　透明トランジスタに変身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ja-JP" altLang="en-US" sz="1800" b="1">
              <a:solidFill>
                <a:srgbClr val="000000"/>
              </a:solidFill>
              <a:latin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800" b="1">
                <a:solidFill>
                  <a:srgbClr val="000000"/>
                </a:solidFill>
                <a:latin typeface="Arial" charset="0"/>
              </a:rPr>
              <a:t>第８章　セメントを透明な半導体、</a:t>
            </a:r>
            <a:br>
              <a:rPr lang="ja-JP" altLang="en-US" sz="1800" b="1">
                <a:solidFill>
                  <a:srgbClr val="000000"/>
                </a:solidFill>
                <a:latin typeface="Arial" charset="0"/>
              </a:rPr>
            </a:br>
            <a:r>
              <a:rPr lang="ja-JP" altLang="en-US" sz="1800" b="1">
                <a:solidFill>
                  <a:srgbClr val="000000"/>
                </a:solidFill>
                <a:latin typeface="Arial" charset="0"/>
              </a:rPr>
              <a:t>　　　　　さらに金属に変身させる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ja-JP" altLang="en-US" sz="1800" b="1">
              <a:solidFill>
                <a:srgbClr val="000000"/>
              </a:solidFill>
              <a:latin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800" b="1">
                <a:solidFill>
                  <a:srgbClr val="000000"/>
                </a:solidFill>
                <a:latin typeface="Arial" charset="0"/>
              </a:rPr>
              <a:t>第９章　エピローグ：材料科学への誘い</a:t>
            </a:r>
          </a:p>
        </p:txBody>
      </p:sp>
    </p:spTree>
    <p:extLst>
      <p:ext uri="{BB962C8B-B14F-4D97-AF65-F5344CB8AC3E}">
        <p14:creationId xmlns:p14="http://schemas.microsoft.com/office/powerpoint/2010/main" val="326035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/>
            <a:r>
              <a:rPr lang="ja-JP" altLang="en-US" sz="3600" b="1" smtClean="0">
                <a:solidFill>
                  <a:srgbClr val="0000FF"/>
                </a:solidFill>
                <a:latin typeface="ＭＳ Ｐゴシック" charset="-128"/>
              </a:rPr>
              <a:t>酸化物の特徴は</a:t>
            </a:r>
            <a:r>
              <a:rPr lang="en-US" altLang="ja-JP" sz="3600" b="1" smtClean="0">
                <a:solidFill>
                  <a:srgbClr val="0000FF"/>
                </a:solidFill>
                <a:latin typeface="ＭＳ Ｐゴシック" charset="-128"/>
              </a:rPr>
              <a:t>?</a:t>
            </a:r>
            <a:endParaRPr lang="en-US" altLang="ja-JP" smtClean="0">
              <a:latin typeface="ＭＳ Ｐゴシック" charset="-128"/>
            </a:endParaRPr>
          </a:p>
        </p:txBody>
      </p:sp>
      <p:sp>
        <p:nvSpPr>
          <p:cNvPr id="4099" name="Rectangle 11"/>
          <p:cNvSpPr>
            <a:spLocks noChangeArrowheads="1"/>
          </p:cNvSpPr>
          <p:nvPr/>
        </p:nvSpPr>
        <p:spPr bwMode="auto">
          <a:xfrm>
            <a:off x="304800" y="862013"/>
            <a:ext cx="8382000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ja-JP" altLang="en-US" sz="3200" b="1" dirty="0">
                <a:solidFill>
                  <a:srgbClr val="000000"/>
                </a:solidFill>
              </a:rPr>
              <a:t>セラミックス</a:t>
            </a:r>
            <a:r>
              <a:rPr lang="en-US" altLang="ja-JP" sz="3200" b="1" dirty="0">
                <a:solidFill>
                  <a:srgbClr val="000000"/>
                </a:solidFill>
              </a:rPr>
              <a:t>:</a:t>
            </a:r>
            <a:r>
              <a:rPr lang="ja-JP" altLang="en-US" sz="3200" b="1" dirty="0">
                <a:solidFill>
                  <a:srgbClr val="000000"/>
                </a:solidFill>
              </a:rPr>
              <a:t> セメント、ガラス、茶碗</a:t>
            </a:r>
            <a:endParaRPr lang="en-US" altLang="ja-JP" sz="3200" b="1" dirty="0">
              <a:solidFill>
                <a:srgbClr val="000000"/>
              </a:solidFill>
            </a:endParaRPr>
          </a:p>
          <a:p>
            <a:pPr marL="514350" indent="-514350"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ja-JP" altLang="en-US" sz="3200" b="1" dirty="0">
                <a:solidFill>
                  <a:srgbClr val="FF0000"/>
                </a:solidFill>
              </a:rPr>
              <a:t>脆い</a:t>
            </a:r>
            <a:endParaRPr lang="en-US" altLang="ja-JP" sz="3200" b="1" dirty="0">
              <a:solidFill>
                <a:srgbClr val="FF0000"/>
              </a:solidFill>
            </a:endParaRPr>
          </a:p>
          <a:p>
            <a:pPr marL="514350" indent="-514350"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ja-JP" altLang="en-US" sz="3200" b="1" dirty="0">
                <a:solidFill>
                  <a:srgbClr val="FF0000"/>
                </a:solidFill>
              </a:rPr>
              <a:t>電気を流さない</a:t>
            </a:r>
            <a:endParaRPr lang="en-US" altLang="ja-JP" sz="3200" b="1" dirty="0">
              <a:solidFill>
                <a:srgbClr val="FF0000"/>
              </a:solidFill>
            </a:endParaRPr>
          </a:p>
          <a:p>
            <a:pPr marL="514350" indent="-514350"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ja-JP" altLang="en-US" sz="3200" b="1" dirty="0">
                <a:solidFill>
                  <a:srgbClr val="FF0000"/>
                </a:solidFill>
              </a:rPr>
              <a:t>構造材料としてしか使えない</a:t>
            </a:r>
            <a:endParaRPr lang="en-US" altLang="ja-JP" sz="3200" b="1" dirty="0">
              <a:solidFill>
                <a:srgbClr val="FF0000"/>
              </a:solidFill>
            </a:endParaRPr>
          </a:p>
          <a:p>
            <a:pPr marL="514350" indent="-514350"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  <a:defRPr/>
            </a:pPr>
            <a:endParaRPr lang="ja-JP" altLang="en-US" sz="3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22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/>
            <a:r>
              <a:rPr lang="ja-JP" altLang="en-US" sz="3600" b="1" smtClean="0">
                <a:solidFill>
                  <a:srgbClr val="0000FF"/>
                </a:solidFill>
                <a:latin typeface="ＭＳ Ｐゴシック" charset="-128"/>
              </a:rPr>
              <a:t>酸化物の特徴は</a:t>
            </a:r>
            <a:r>
              <a:rPr lang="en-US" altLang="ja-JP" sz="3600" b="1" smtClean="0">
                <a:solidFill>
                  <a:srgbClr val="0000FF"/>
                </a:solidFill>
                <a:latin typeface="ＭＳ Ｐゴシック" charset="-128"/>
              </a:rPr>
              <a:t>?</a:t>
            </a:r>
            <a:endParaRPr lang="en-US" altLang="ja-JP" smtClean="0">
              <a:latin typeface="ＭＳ Ｐゴシック" charset="-128"/>
            </a:endParaRPr>
          </a:p>
        </p:txBody>
      </p:sp>
      <p:sp>
        <p:nvSpPr>
          <p:cNvPr id="14339" name="Rectangle 11"/>
          <p:cNvSpPr>
            <a:spLocks noChangeArrowheads="1"/>
          </p:cNvSpPr>
          <p:nvPr/>
        </p:nvSpPr>
        <p:spPr bwMode="auto">
          <a:xfrm>
            <a:off x="304800" y="762000"/>
            <a:ext cx="83820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14350" indent="-514350"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ja-JP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脆い</a:t>
            </a:r>
            <a:r>
              <a:rPr lang="en-US" altLang="ja-JP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ja-JP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ja-JP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曲がる酸化物はたくさんある</a:t>
            </a:r>
            <a:endParaRPr lang="en-US" altLang="ja-JP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ja-JP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電気を流さない</a:t>
            </a:r>
            <a:r>
              <a:rPr lang="en-US" altLang="ja-JP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ja-JP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ja-JP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電気を流す酸化物はたくさんある</a:t>
            </a:r>
            <a:r>
              <a:rPr lang="en-US" altLang="ja-JP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ja-JP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ja-JP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バンドギャップが大きいことは悪いことばかりではない</a:t>
            </a:r>
            <a:endParaRPr lang="en-US" altLang="ja-JP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ja-JP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構造材料としてしか使えない</a:t>
            </a:r>
            <a:r>
              <a:rPr lang="en-US" altLang="ja-JP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ja-JP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ja-JP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使い方によっては</a:t>
            </a:r>
            <a:r>
              <a:rPr lang="en-US" altLang="ja-JP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ja-JP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よりも優れた</a:t>
            </a:r>
            <a:r>
              <a:rPr lang="en-US" altLang="ja-JP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ja-JP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ja-JP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半導体デバイスを作れる</a:t>
            </a:r>
            <a:endParaRPr lang="ja-JP" altLang="en-US" sz="3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86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304800" y="2178050"/>
            <a:ext cx="8382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3200" b="1" dirty="0">
                <a:solidFill>
                  <a:srgbClr val="000000"/>
                </a:solidFill>
              </a:rPr>
              <a:t>2. </a:t>
            </a:r>
            <a:r>
              <a:rPr lang="ja-JP" altLang="en-US" sz="3200" b="1" dirty="0">
                <a:solidFill>
                  <a:srgbClr val="FF0000"/>
                </a:solidFill>
              </a:rPr>
              <a:t>構成元素</a:t>
            </a:r>
            <a:r>
              <a:rPr lang="ja-JP" altLang="en-US" sz="3200" b="1" dirty="0">
                <a:solidFill>
                  <a:srgbClr val="000000"/>
                </a:solidFill>
              </a:rPr>
              <a:t>が</a:t>
            </a:r>
            <a:r>
              <a:rPr lang="ja-JP" altLang="en-US" sz="3200" b="1" dirty="0" smtClean="0">
                <a:solidFill>
                  <a:srgbClr val="000000"/>
                </a:solidFill>
              </a:rPr>
              <a:t>多彩で選択肢が多い</a:t>
            </a:r>
            <a:endParaRPr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/>
            <a:r>
              <a:rPr lang="ja-JP" altLang="en-US" sz="3600" b="1" smtClean="0">
                <a:solidFill>
                  <a:srgbClr val="0000FF"/>
                </a:solidFill>
                <a:latin typeface="ＭＳ Ｐゴシック" charset="-128"/>
              </a:rPr>
              <a:t>酸化物の特徴は</a:t>
            </a:r>
            <a:r>
              <a:rPr lang="en-US" altLang="ja-JP" sz="3600" b="1" smtClean="0">
                <a:solidFill>
                  <a:srgbClr val="0000FF"/>
                </a:solidFill>
                <a:latin typeface="ＭＳ Ｐゴシック" charset="-128"/>
              </a:rPr>
              <a:t>?</a:t>
            </a:r>
            <a:endParaRPr lang="en-US" altLang="ja-JP" smtClean="0">
              <a:latin typeface="ＭＳ Ｐゴシック" charset="-128"/>
            </a:endParaRP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293813" y="5516563"/>
            <a:ext cx="78501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3200" dirty="0" smtClean="0">
                <a:solidFill>
                  <a:srgbClr val="0000FF"/>
                </a:solidFill>
              </a:rPr>
              <a:t>エレクトロニクス技術の</a:t>
            </a:r>
            <a:r>
              <a:rPr lang="ja-JP" altLang="en-US" sz="3200" dirty="0">
                <a:solidFill>
                  <a:srgbClr val="0000FF"/>
                </a:solidFill>
              </a:rPr>
              <a:t>常識では欠点</a:t>
            </a: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1219200" y="2800350"/>
            <a:ext cx="55322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800" dirty="0" smtClean="0">
                <a:solidFill>
                  <a:srgbClr val="000000"/>
                </a:solidFill>
              </a:rPr>
              <a:t>環境にやさしい、複雑で高度な機能</a:t>
            </a:r>
            <a:endParaRPr lang="ja-JP" altLang="en-US" sz="2800" dirty="0">
              <a:solidFill>
                <a:srgbClr val="000000"/>
              </a:solidFill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311150" y="3551238"/>
            <a:ext cx="51090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200" b="1" dirty="0">
                <a:solidFill>
                  <a:srgbClr val="000000"/>
                </a:solidFill>
              </a:rPr>
              <a:t>3. </a:t>
            </a:r>
            <a:r>
              <a:rPr lang="ja-JP" altLang="en-US" sz="3200" b="1" dirty="0">
                <a:solidFill>
                  <a:srgbClr val="FF0000"/>
                </a:solidFill>
              </a:rPr>
              <a:t>結晶構造</a:t>
            </a:r>
            <a:r>
              <a:rPr lang="ja-JP" altLang="en-US" sz="3200" b="1" dirty="0">
                <a:solidFill>
                  <a:srgbClr val="000000"/>
                </a:solidFill>
              </a:rPr>
              <a:t>が</a:t>
            </a:r>
            <a:r>
              <a:rPr lang="ja-JP" altLang="en-US" sz="3200" b="1" dirty="0" smtClean="0">
                <a:solidFill>
                  <a:srgbClr val="000000"/>
                </a:solidFill>
              </a:rPr>
              <a:t>多彩で面白い</a:t>
            </a:r>
            <a:endParaRPr lang="ja-JP" altLang="en-US" sz="3200" b="1" dirty="0">
              <a:solidFill>
                <a:srgbClr val="000000"/>
              </a:solidFill>
            </a:endParaRP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1243013" y="4189413"/>
            <a:ext cx="38459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800" dirty="0" smtClean="0">
                <a:solidFill>
                  <a:srgbClr val="000000"/>
                </a:solidFill>
              </a:rPr>
              <a:t>自然にナノ構造ができる</a:t>
            </a:r>
            <a:endParaRPr lang="en-US" altLang="ja-JP" sz="2800" dirty="0">
              <a:solidFill>
                <a:srgbClr val="000000"/>
              </a:solidFill>
            </a:endParaRPr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304800" y="4919663"/>
            <a:ext cx="8686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200" b="1">
                <a:solidFill>
                  <a:srgbClr val="000000"/>
                </a:solidFill>
              </a:rPr>
              <a:t>4. </a:t>
            </a:r>
            <a:r>
              <a:rPr lang="ja-JP" altLang="en-US" sz="3200" b="1" dirty="0">
                <a:solidFill>
                  <a:srgbClr val="000000"/>
                </a:solidFill>
              </a:rPr>
              <a:t>強いイオン性</a:t>
            </a:r>
            <a:endParaRPr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17417" name="Rectangle 11"/>
          <p:cNvSpPr>
            <a:spLocks noChangeArrowheads="1"/>
          </p:cNvSpPr>
          <p:nvPr/>
        </p:nvSpPr>
        <p:spPr bwMode="auto">
          <a:xfrm>
            <a:off x="304800" y="762000"/>
            <a:ext cx="8382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3200" b="1" dirty="0">
                <a:solidFill>
                  <a:srgbClr val="000000"/>
                </a:solidFill>
              </a:rPr>
              <a:t>1. </a:t>
            </a:r>
            <a:r>
              <a:rPr lang="ja-JP" altLang="en-US" sz="3200" b="1" dirty="0" smtClean="0">
                <a:solidFill>
                  <a:srgbClr val="FF0000"/>
                </a:solidFill>
              </a:rPr>
              <a:t>透明 </a:t>
            </a:r>
            <a:r>
              <a:rPr lang="en-US" altLang="ja-JP" sz="3200" b="1" dirty="0" smtClean="0">
                <a:solidFill>
                  <a:srgbClr val="FF0000"/>
                </a:solidFill>
              </a:rPr>
              <a:t>(</a:t>
            </a:r>
            <a:r>
              <a:rPr lang="ja-JP" altLang="en-US" sz="3200" b="1" dirty="0" smtClean="0">
                <a:solidFill>
                  <a:srgbClr val="FF0000"/>
                </a:solidFill>
              </a:rPr>
              <a:t>バンドギャップが多い</a:t>
            </a:r>
            <a:r>
              <a:rPr lang="en-US" altLang="ja-JP" sz="3200" b="1" dirty="0" smtClean="0">
                <a:solidFill>
                  <a:srgbClr val="FF0000"/>
                </a:solidFill>
              </a:rPr>
              <a:t>)</a:t>
            </a:r>
            <a:endParaRPr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17418" name="Rectangle 12"/>
          <p:cNvSpPr>
            <a:spLocks noChangeArrowheads="1"/>
          </p:cNvSpPr>
          <p:nvPr/>
        </p:nvSpPr>
        <p:spPr bwMode="auto">
          <a:xfrm>
            <a:off x="1219200" y="1349375"/>
            <a:ext cx="4267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3200" dirty="0" smtClean="0">
                <a:solidFill>
                  <a:srgbClr val="0000FF"/>
                </a:solidFill>
              </a:rPr>
              <a:t>電気絶縁体</a:t>
            </a:r>
            <a:endParaRPr lang="ja-JP" altLang="en-US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2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/>
            <a:r>
              <a:rPr lang="ja-JP" altLang="en-US" sz="3600" b="1" dirty="0" smtClean="0">
                <a:solidFill>
                  <a:srgbClr val="0000FF"/>
                </a:solidFill>
                <a:latin typeface="ＭＳ Ｐゴシック" charset="-128"/>
              </a:rPr>
              <a:t>ブレークスルーへ： 逆張りの発想</a:t>
            </a:r>
            <a:endParaRPr lang="ja-JP" altLang="en-US" dirty="0" smtClean="0">
              <a:latin typeface="ＭＳ Ｐゴシック" charset="-128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1293813" y="5232400"/>
            <a:ext cx="785018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2800">
                <a:solidFill>
                  <a:srgbClr val="000000"/>
                </a:solidFill>
              </a:rPr>
              <a:t>室温でも動く半導体デバイス</a:t>
            </a:r>
            <a:br>
              <a:rPr lang="ja-JP" altLang="en-US" sz="2800">
                <a:solidFill>
                  <a:srgbClr val="000000"/>
                </a:solidFill>
              </a:rPr>
            </a:br>
            <a:r>
              <a:rPr lang="ja-JP" altLang="en-US" sz="2800">
                <a:solidFill>
                  <a:srgbClr val="000000"/>
                </a:solidFill>
              </a:rPr>
              <a:t>アモルファス中でも大きい電子移動度</a:t>
            </a:r>
            <a:endParaRPr lang="ja-JP" altLang="en-US" sz="3200">
              <a:solidFill>
                <a:srgbClr val="0000FF"/>
              </a:solidFill>
            </a:endParaRP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311150" y="3429000"/>
            <a:ext cx="62840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200" b="1" dirty="0" smtClean="0">
                <a:solidFill>
                  <a:srgbClr val="000000"/>
                </a:solidFill>
              </a:rPr>
              <a:t>3. </a:t>
            </a:r>
            <a:r>
              <a:rPr lang="ja-JP" altLang="en-US" sz="3200" b="1" dirty="0">
                <a:solidFill>
                  <a:srgbClr val="000000"/>
                </a:solidFill>
              </a:rPr>
              <a:t>多彩な</a:t>
            </a:r>
            <a:r>
              <a:rPr lang="ja-JP" altLang="en-US" sz="3200" b="1" dirty="0">
                <a:solidFill>
                  <a:srgbClr val="FF0000"/>
                </a:solidFill>
              </a:rPr>
              <a:t>結晶構造</a:t>
            </a:r>
            <a:r>
              <a:rPr lang="ja-JP" altLang="en-US" sz="3200" b="1" dirty="0">
                <a:solidFill>
                  <a:srgbClr val="000000"/>
                </a:solidFill>
              </a:rPr>
              <a:t>を積極的に利用</a:t>
            </a:r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1243013" y="3962400"/>
            <a:ext cx="46458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800" dirty="0" smtClean="0">
                <a:solidFill>
                  <a:srgbClr val="000000"/>
                </a:solidFill>
              </a:rPr>
              <a:t>不安定</a:t>
            </a:r>
            <a:r>
              <a:rPr lang="ja-JP" altLang="en-US" sz="2800" dirty="0">
                <a:solidFill>
                  <a:srgbClr val="000000"/>
                </a:solidFill>
              </a:rPr>
              <a:t>な電子、正孔を安定化</a:t>
            </a: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304800" y="4681538"/>
            <a:ext cx="8686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200" b="1" dirty="0" smtClean="0">
                <a:solidFill>
                  <a:srgbClr val="000000"/>
                </a:solidFill>
              </a:rPr>
              <a:t>4. </a:t>
            </a:r>
            <a:r>
              <a:rPr lang="ja-JP" altLang="en-US" sz="3200" b="1" dirty="0">
                <a:solidFill>
                  <a:srgbClr val="FF0000"/>
                </a:solidFill>
              </a:rPr>
              <a:t>強いイオン性</a:t>
            </a:r>
            <a:r>
              <a:rPr lang="ja-JP" altLang="en-US" sz="3200" b="1" dirty="0">
                <a:solidFill>
                  <a:srgbClr val="000000"/>
                </a:solidFill>
              </a:rPr>
              <a:t>によって何が得られるか？</a:t>
            </a:r>
            <a:endParaRPr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304800" y="838200"/>
            <a:ext cx="8839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3200" b="1" dirty="0">
                <a:solidFill>
                  <a:srgbClr val="000000"/>
                </a:solidFill>
              </a:rPr>
              <a:t>1. </a:t>
            </a:r>
            <a:r>
              <a:rPr lang="ja-JP" altLang="en-US" sz="3200" b="1" dirty="0" smtClean="0">
                <a:solidFill>
                  <a:srgbClr val="FF0000"/>
                </a:solidFill>
              </a:rPr>
              <a:t>バンドギャップが大きい</a:t>
            </a:r>
            <a:endParaRPr lang="ja-JP" altLang="en-US" sz="3200" b="1" dirty="0">
              <a:solidFill>
                <a:srgbClr val="000000"/>
              </a:solidFill>
            </a:endParaRPr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1219200" y="1355725"/>
            <a:ext cx="53431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800" dirty="0" smtClean="0">
                <a:solidFill>
                  <a:srgbClr val="000000"/>
                </a:solidFill>
              </a:rPr>
              <a:t>絶縁体に電流を流せる電極になる</a:t>
            </a:r>
            <a:endParaRPr lang="ja-JP" altLang="en-US" sz="2800" dirty="0">
              <a:solidFill>
                <a:srgbClr val="000000"/>
              </a:solidFill>
            </a:endParaRPr>
          </a:p>
        </p:txBody>
      </p:sp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304800" y="2074863"/>
            <a:ext cx="59394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200" b="1" dirty="0" smtClean="0">
                <a:solidFill>
                  <a:srgbClr val="000000"/>
                </a:solidFill>
              </a:rPr>
              <a:t>2. </a:t>
            </a:r>
            <a:r>
              <a:rPr lang="ja-JP" altLang="en-US" sz="3200" b="1" dirty="0">
                <a:solidFill>
                  <a:srgbClr val="000000"/>
                </a:solidFill>
              </a:rPr>
              <a:t>顧みられることのなかった材料</a:t>
            </a:r>
          </a:p>
        </p:txBody>
      </p:sp>
      <p:sp>
        <p:nvSpPr>
          <p:cNvPr id="18444" name="Rectangle 12"/>
          <p:cNvSpPr>
            <a:spLocks noChangeArrowheads="1"/>
          </p:cNvSpPr>
          <p:nvPr/>
        </p:nvSpPr>
        <p:spPr bwMode="auto">
          <a:xfrm>
            <a:off x="1236663" y="2606675"/>
            <a:ext cx="57118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800">
                <a:solidFill>
                  <a:srgbClr val="000000"/>
                </a:solidFill>
              </a:rPr>
              <a:t>イオン性半導体、アモルファス酸化物</a:t>
            </a:r>
          </a:p>
        </p:txBody>
      </p:sp>
    </p:spTree>
    <p:extLst>
      <p:ext uri="{BB962C8B-B14F-4D97-AF65-F5344CB8AC3E}">
        <p14:creationId xmlns:p14="http://schemas.microsoft.com/office/powerpoint/2010/main" val="98230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ja-JP" altLang="en-US" sz="3600" b="1" dirty="0" smtClean="0">
                <a:solidFill>
                  <a:srgbClr val="0000FF"/>
                </a:solidFill>
                <a:latin typeface="Times New Roman" pitchFamily="18" charset="0"/>
                <a:ea typeface="ＨＧ丸ゴシックB" charset="-128"/>
              </a:rPr>
              <a:t>普通の半導体は単純な構造をしている</a:t>
            </a:r>
          </a:p>
        </p:txBody>
      </p:sp>
      <p:pic>
        <p:nvPicPr>
          <p:cNvPr id="8079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637" y="806245"/>
            <a:ext cx="30480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7940" name="Text Box 4"/>
          <p:cNvSpPr txBox="1">
            <a:spLocks noChangeArrowheads="1"/>
          </p:cNvSpPr>
          <p:nvPr/>
        </p:nvSpPr>
        <p:spPr bwMode="auto">
          <a:xfrm>
            <a:off x="2006318" y="2109839"/>
            <a:ext cx="18261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3200" baseline="0" dirty="0" smtClean="0">
                <a:solidFill>
                  <a:srgbClr val="FF0000"/>
                </a:solidFill>
              </a:rPr>
              <a:t>シリコン</a:t>
            </a:r>
          </a:p>
        </p:txBody>
      </p:sp>
      <p:sp>
        <p:nvSpPr>
          <p:cNvPr id="807943" name="Text Box 7"/>
          <p:cNvSpPr txBox="1">
            <a:spLocks noChangeArrowheads="1"/>
          </p:cNvSpPr>
          <p:nvPr/>
        </p:nvSpPr>
        <p:spPr bwMode="auto">
          <a:xfrm>
            <a:off x="0" y="3505200"/>
            <a:ext cx="401263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3200" b="1" baseline="0" dirty="0" smtClean="0">
                <a:solidFill>
                  <a:srgbClr val="FF0000"/>
                </a:solidFill>
              </a:rPr>
              <a:t>砒化ガリウム </a:t>
            </a:r>
            <a:r>
              <a:rPr lang="en-US" altLang="ja-JP" sz="3200" b="1" baseline="0" dirty="0" smtClean="0">
                <a:solidFill>
                  <a:srgbClr val="FF0000"/>
                </a:solidFill>
              </a:rPr>
              <a:t>(</a:t>
            </a:r>
            <a:r>
              <a:rPr lang="en-US" altLang="ja-JP" sz="3200" b="1" baseline="0" dirty="0" err="1" smtClean="0">
                <a:solidFill>
                  <a:srgbClr val="FF0000"/>
                </a:solidFill>
              </a:rPr>
              <a:t>GaAs</a:t>
            </a:r>
            <a:r>
              <a:rPr lang="en-US" altLang="ja-JP" sz="3200" b="1" baseline="0" dirty="0" smtClean="0">
                <a:solidFill>
                  <a:srgbClr val="FF0000"/>
                </a:solidFill>
              </a:rPr>
              <a:t>)</a:t>
            </a:r>
            <a:br>
              <a:rPr lang="en-US" altLang="ja-JP" sz="3200" b="1" baseline="0" dirty="0" smtClean="0">
                <a:solidFill>
                  <a:srgbClr val="FF0000"/>
                </a:solidFill>
              </a:rPr>
            </a:br>
            <a:r>
              <a:rPr lang="ja-JP" altLang="en-US" sz="3200" b="1" baseline="0" dirty="0" smtClean="0">
                <a:solidFill>
                  <a:srgbClr val="FF0000"/>
                </a:solidFill>
              </a:rPr>
              <a:t>窒化ガリウム </a:t>
            </a:r>
            <a:r>
              <a:rPr lang="en-US" altLang="ja-JP" sz="3200" b="1" baseline="0" dirty="0" smtClean="0">
                <a:solidFill>
                  <a:srgbClr val="FF0000"/>
                </a:solidFill>
              </a:rPr>
              <a:t>(</a:t>
            </a:r>
            <a:r>
              <a:rPr lang="en-US" altLang="ja-JP" sz="3200" b="1" baseline="0" dirty="0" err="1" smtClean="0">
                <a:solidFill>
                  <a:srgbClr val="FF0000"/>
                </a:solidFill>
              </a:rPr>
              <a:t>GaN</a:t>
            </a:r>
            <a:r>
              <a:rPr lang="en-US" altLang="ja-JP" sz="3200" b="1" baseline="0" dirty="0" smtClean="0">
                <a:solidFill>
                  <a:srgbClr val="FF0000"/>
                </a:solidFill>
              </a:rPr>
              <a:t>)</a:t>
            </a:r>
            <a:endParaRPr lang="ja-JP" altLang="en-US" sz="3200" b="1" baseline="0" dirty="0" smtClean="0">
              <a:solidFill>
                <a:srgbClr val="FF0000"/>
              </a:solidFill>
            </a:endParaRPr>
          </a:p>
        </p:txBody>
      </p:sp>
      <p:pic>
        <p:nvPicPr>
          <p:cNvPr id="80794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155" y="3668508"/>
            <a:ext cx="3048000" cy="287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02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538" name="Picture 10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820738"/>
            <a:ext cx="3276600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3539" name="Picture 10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54113"/>
            <a:ext cx="2655888" cy="265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3540" name="Text Box 1028"/>
          <p:cNvSpPr txBox="1">
            <a:spLocks noChangeArrowheads="1"/>
          </p:cNvSpPr>
          <p:nvPr/>
        </p:nvSpPr>
        <p:spPr bwMode="auto">
          <a:xfrm>
            <a:off x="1774825" y="771525"/>
            <a:ext cx="1054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mtClean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altLang="ja-JP" smtClean="0">
                <a:solidFill>
                  <a:srgbClr val="000000"/>
                </a:solidFill>
                <a:latin typeface="Times New Roman" pitchFamily="18" charset="0"/>
              </a:rPr>
              <a:t>Si,Al)O</a:t>
            </a:r>
            <a:r>
              <a:rPr lang="en-US" altLang="ja-JP" baseline="-25000" smtClean="0">
                <a:solidFill>
                  <a:srgbClr val="000000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833541" name="Text Box 1029"/>
          <p:cNvSpPr txBox="1">
            <a:spLocks noChangeArrowheads="1"/>
          </p:cNvSpPr>
          <p:nvPr/>
        </p:nvSpPr>
        <p:spPr bwMode="auto">
          <a:xfrm>
            <a:off x="2749550" y="1266825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mtClean="0">
                <a:solidFill>
                  <a:srgbClr val="000000"/>
                </a:solidFill>
                <a:latin typeface="Times New Roman" pitchFamily="18" charset="0"/>
              </a:rPr>
              <a:t>Zn</a:t>
            </a:r>
          </a:p>
        </p:txBody>
      </p:sp>
      <p:sp>
        <p:nvSpPr>
          <p:cNvPr id="833542" name="Text Box 1030"/>
          <p:cNvSpPr txBox="1">
            <a:spLocks noChangeArrowheads="1"/>
          </p:cNvSpPr>
          <p:nvPr/>
        </p:nvSpPr>
        <p:spPr bwMode="auto">
          <a:xfrm>
            <a:off x="0" y="760413"/>
            <a:ext cx="1468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b="1" smtClean="0">
                <a:solidFill>
                  <a:srgbClr val="FF0000"/>
                </a:solidFill>
                <a:latin typeface="Times New Roman" pitchFamily="18" charset="0"/>
              </a:rPr>
              <a:t>ゼオライト</a:t>
            </a:r>
          </a:p>
        </p:txBody>
      </p:sp>
      <p:sp>
        <p:nvSpPr>
          <p:cNvPr id="833543" name="Line 1031"/>
          <p:cNvSpPr>
            <a:spLocks noChangeShapeType="1"/>
          </p:cNvSpPr>
          <p:nvPr/>
        </p:nvSpPr>
        <p:spPr bwMode="auto">
          <a:xfrm flipV="1">
            <a:off x="1814513" y="1085850"/>
            <a:ext cx="252412" cy="285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pic>
        <p:nvPicPr>
          <p:cNvPr id="833544" name="Picture 103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88" y="1285875"/>
            <a:ext cx="2338387" cy="237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3545" name="Text Box 1033"/>
          <p:cNvSpPr txBox="1">
            <a:spLocks noChangeArrowheads="1"/>
          </p:cNvSpPr>
          <p:nvPr/>
        </p:nvSpPr>
        <p:spPr bwMode="auto">
          <a:xfrm>
            <a:off x="5588000" y="1516063"/>
            <a:ext cx="279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mtClean="0">
                <a:solidFill>
                  <a:srgbClr val="000000"/>
                </a:solidFill>
                <a:latin typeface="Times New Roman" pitchFamily="18" charset="0"/>
              </a:rPr>
              <a:t>R</a:t>
            </a:r>
          </a:p>
        </p:txBody>
      </p:sp>
      <p:sp>
        <p:nvSpPr>
          <p:cNvPr id="833546" name="Text Box 1034"/>
          <p:cNvSpPr txBox="1">
            <a:spLocks noChangeArrowheads="1"/>
          </p:cNvSpPr>
          <p:nvPr/>
        </p:nvSpPr>
        <p:spPr bwMode="auto">
          <a:xfrm>
            <a:off x="4459288" y="1133475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mtClean="0">
                <a:solidFill>
                  <a:srgbClr val="000000"/>
                </a:solidFill>
                <a:latin typeface="Times New Roman" pitchFamily="18" charset="0"/>
              </a:rPr>
              <a:t>O,F</a:t>
            </a:r>
          </a:p>
        </p:txBody>
      </p:sp>
      <p:sp>
        <p:nvSpPr>
          <p:cNvPr id="833547" name="Text Box 1035"/>
          <p:cNvSpPr txBox="1">
            <a:spLocks noChangeArrowheads="1"/>
          </p:cNvSpPr>
          <p:nvPr/>
        </p:nvSpPr>
        <p:spPr bwMode="auto">
          <a:xfrm>
            <a:off x="3363913" y="760413"/>
            <a:ext cx="827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smtClean="0">
                <a:solidFill>
                  <a:srgbClr val="FF0000"/>
                </a:solidFill>
                <a:latin typeface="Times New Roman" pitchFamily="18" charset="0"/>
              </a:rPr>
              <a:t>WO</a:t>
            </a:r>
            <a:r>
              <a:rPr lang="en-US" altLang="ja-JP" sz="2400" b="1" baseline="-2500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833548" name="Text Box 1036"/>
          <p:cNvSpPr txBox="1">
            <a:spLocks noChangeArrowheads="1"/>
          </p:cNvSpPr>
          <p:nvPr/>
        </p:nvSpPr>
        <p:spPr bwMode="auto">
          <a:xfrm>
            <a:off x="1025525" y="3810000"/>
            <a:ext cx="3387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b="1" smtClean="0">
                <a:solidFill>
                  <a:srgbClr val="FF0000"/>
                </a:solidFill>
                <a:latin typeface="Times New Roman" pitchFamily="18" charset="0"/>
              </a:rPr>
              <a:t>ナノポーラス結晶 </a:t>
            </a:r>
            <a:r>
              <a:rPr lang="en-US" altLang="ja-JP" sz="2400" b="1" smtClean="0">
                <a:solidFill>
                  <a:srgbClr val="FF0000"/>
                </a:solidFill>
                <a:latin typeface="Times New Roman" pitchFamily="18" charset="0"/>
              </a:rPr>
              <a:t>C12A7</a:t>
            </a:r>
            <a:endParaRPr lang="en-US" altLang="ja-JP" sz="2400" b="1" baseline="-2500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833549" name="Rectangle 1037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ja-JP" altLang="en-US" sz="3600" b="1" dirty="0" smtClean="0">
                <a:solidFill>
                  <a:srgbClr val="0000FF"/>
                </a:solidFill>
                <a:ea typeface="ＨＧ丸ゴシックB" charset="-128"/>
              </a:rPr>
              <a:t>酸化物には面白い構造のものがたくさん</a:t>
            </a:r>
            <a:endParaRPr lang="ja-JP" altLang="en-US" sz="3600" dirty="0" smtClean="0">
              <a:solidFill>
                <a:srgbClr val="0000FF"/>
              </a:solidFill>
              <a:ea typeface="ＨＧ丸ゴシックB" charset="-128"/>
            </a:endParaRPr>
          </a:p>
        </p:txBody>
      </p:sp>
      <p:pic>
        <p:nvPicPr>
          <p:cNvPr id="833550" name="Picture 1038" descr="C:\Documents and Settings\tkamiya\デスクトップ\C12A7-Cage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181600"/>
            <a:ext cx="1676400" cy="138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3551" name="Picture 1039" descr="C:\Documents and Settings\tkamiya\デスクトップ\C12A7-UnitCell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4191000"/>
            <a:ext cx="2674938" cy="268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3552" name="Freeform 1040"/>
          <p:cNvSpPr>
            <a:spLocks noChangeAspect="1"/>
          </p:cNvSpPr>
          <p:nvPr/>
        </p:nvSpPr>
        <p:spPr bwMode="auto">
          <a:xfrm>
            <a:off x="914400" y="5262563"/>
            <a:ext cx="1457325" cy="1103312"/>
          </a:xfrm>
          <a:custGeom>
            <a:avLst/>
            <a:gdLst>
              <a:gd name="T0" fmla="*/ 208 w 1097"/>
              <a:gd name="T1" fmla="*/ 9 h 832"/>
              <a:gd name="T2" fmla="*/ 0 w 1097"/>
              <a:gd name="T3" fmla="*/ 356 h 832"/>
              <a:gd name="T4" fmla="*/ 55 w 1097"/>
              <a:gd name="T5" fmla="*/ 612 h 832"/>
              <a:gd name="T6" fmla="*/ 229 w 1097"/>
              <a:gd name="T7" fmla="*/ 759 h 832"/>
              <a:gd name="T8" fmla="*/ 539 w 1097"/>
              <a:gd name="T9" fmla="*/ 832 h 832"/>
              <a:gd name="T10" fmla="*/ 859 w 1097"/>
              <a:gd name="T11" fmla="*/ 740 h 832"/>
              <a:gd name="T12" fmla="*/ 1015 w 1097"/>
              <a:gd name="T13" fmla="*/ 603 h 832"/>
              <a:gd name="T14" fmla="*/ 1097 w 1097"/>
              <a:gd name="T15" fmla="*/ 356 h 832"/>
              <a:gd name="T16" fmla="*/ 987 w 1097"/>
              <a:gd name="T17" fmla="*/ 183 h 832"/>
              <a:gd name="T18" fmla="*/ 887 w 1097"/>
              <a:gd name="T19" fmla="*/ 0 h 832"/>
              <a:gd name="T20" fmla="*/ 208 w 1097"/>
              <a:gd name="T21" fmla="*/ 9 h 8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97" h="832">
                <a:moveTo>
                  <a:pt x="208" y="9"/>
                </a:moveTo>
                <a:lnTo>
                  <a:pt x="0" y="356"/>
                </a:lnTo>
                <a:lnTo>
                  <a:pt x="55" y="612"/>
                </a:lnTo>
                <a:lnTo>
                  <a:pt x="229" y="759"/>
                </a:lnTo>
                <a:lnTo>
                  <a:pt x="539" y="832"/>
                </a:lnTo>
                <a:lnTo>
                  <a:pt x="859" y="740"/>
                </a:lnTo>
                <a:lnTo>
                  <a:pt x="1015" y="603"/>
                </a:lnTo>
                <a:lnTo>
                  <a:pt x="1097" y="356"/>
                </a:lnTo>
                <a:lnTo>
                  <a:pt x="987" y="183"/>
                </a:lnTo>
                <a:lnTo>
                  <a:pt x="887" y="0"/>
                </a:lnTo>
                <a:lnTo>
                  <a:pt x="208" y="9"/>
                </a:lnTo>
                <a:close/>
              </a:path>
            </a:pathLst>
          </a:cu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sp>
        <p:nvSpPr>
          <p:cNvPr id="833553" name="Rectangle 1041"/>
          <p:cNvSpPr>
            <a:spLocks noChangeAspect="1" noChangeArrowheads="1"/>
          </p:cNvSpPr>
          <p:nvPr/>
        </p:nvSpPr>
        <p:spPr bwMode="auto">
          <a:xfrm>
            <a:off x="2922588" y="5681663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O</a:t>
            </a:r>
          </a:p>
        </p:txBody>
      </p:sp>
      <p:sp>
        <p:nvSpPr>
          <p:cNvPr id="833554" name="Rectangle 1042"/>
          <p:cNvSpPr>
            <a:spLocks noChangeAspect="1" noChangeArrowheads="1"/>
          </p:cNvSpPr>
          <p:nvPr/>
        </p:nvSpPr>
        <p:spPr bwMode="auto">
          <a:xfrm>
            <a:off x="3044825" y="5986463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Al</a:t>
            </a:r>
          </a:p>
        </p:txBody>
      </p:sp>
      <p:sp>
        <p:nvSpPr>
          <p:cNvPr id="833555" name="Rectangle 1043"/>
          <p:cNvSpPr>
            <a:spLocks noChangeAspect="1" noChangeArrowheads="1"/>
          </p:cNvSpPr>
          <p:nvPr/>
        </p:nvSpPr>
        <p:spPr bwMode="auto">
          <a:xfrm>
            <a:off x="2946400" y="5287963"/>
            <a:ext cx="522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Ca</a:t>
            </a:r>
          </a:p>
        </p:txBody>
      </p:sp>
      <p:pic>
        <p:nvPicPr>
          <p:cNvPr id="833556" name="Picture 104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3981450"/>
            <a:ext cx="3919537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3557" name="Text Box 1045"/>
          <p:cNvSpPr txBox="1">
            <a:spLocks noChangeArrowheads="1"/>
          </p:cNvSpPr>
          <p:nvPr/>
        </p:nvSpPr>
        <p:spPr bwMode="auto">
          <a:xfrm>
            <a:off x="4802188" y="3810000"/>
            <a:ext cx="1979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i="1" smtClean="0">
                <a:solidFill>
                  <a:srgbClr val="FF0000"/>
                </a:solidFill>
                <a:latin typeface="Times New Roman" pitchFamily="18" charset="0"/>
              </a:rPr>
              <a:t>RM</a:t>
            </a:r>
            <a:r>
              <a:rPr lang="en-US" altLang="ja-JP" sz="2400" b="1" smtClean="0">
                <a:solidFill>
                  <a:srgbClr val="FF0000"/>
                </a:solidFill>
                <a:latin typeface="Times New Roman" pitchFamily="18" charset="0"/>
              </a:rPr>
              <a:t>O</a:t>
            </a:r>
            <a:r>
              <a:rPr lang="en-US" altLang="ja-JP" sz="2400" b="1" baseline="-2500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altLang="ja-JP" sz="2400" b="1" smtClean="0">
                <a:solidFill>
                  <a:srgbClr val="FF0000"/>
                </a:solidFill>
                <a:latin typeface="Times New Roman" pitchFamily="18" charset="0"/>
              </a:rPr>
              <a:t>(ZnO)</a:t>
            </a:r>
            <a:r>
              <a:rPr lang="en-US" altLang="ja-JP" sz="2400" b="1" baseline="-25000" smtClean="0">
                <a:solidFill>
                  <a:srgbClr val="FF0000"/>
                </a:solidFill>
                <a:latin typeface="Times New Roman" pitchFamily="18" charset="0"/>
              </a:rPr>
              <a:t>m</a:t>
            </a:r>
          </a:p>
        </p:txBody>
      </p:sp>
      <p:sp>
        <p:nvSpPr>
          <p:cNvPr id="833558" name="Rectangle 1046"/>
          <p:cNvSpPr>
            <a:spLocks noChangeArrowheads="1"/>
          </p:cNvSpPr>
          <p:nvPr/>
        </p:nvSpPr>
        <p:spPr bwMode="auto">
          <a:xfrm>
            <a:off x="6219825" y="857250"/>
            <a:ext cx="914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sp>
        <p:nvSpPr>
          <p:cNvPr id="833559" name="Text Box 1047"/>
          <p:cNvSpPr txBox="1">
            <a:spLocks noChangeArrowheads="1"/>
          </p:cNvSpPr>
          <p:nvPr/>
        </p:nvSpPr>
        <p:spPr bwMode="auto">
          <a:xfrm>
            <a:off x="6172200" y="762000"/>
            <a:ext cx="1312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i="1" smtClean="0">
                <a:solidFill>
                  <a:srgbClr val="FF0000"/>
                </a:solidFill>
                <a:latin typeface="Times New Roman" pitchFamily="18" charset="0"/>
              </a:rPr>
              <a:t>LnT</a:t>
            </a:r>
            <a:r>
              <a:rPr lang="en-US" altLang="ja-JP" sz="2400" b="1" i="1" baseline="-25000" smtClean="0">
                <a:solidFill>
                  <a:srgbClr val="FF0000"/>
                </a:solidFill>
                <a:latin typeface="Times New Roman" pitchFamily="18" charset="0"/>
              </a:rPr>
              <a:t>M</a:t>
            </a:r>
            <a:r>
              <a:rPr lang="en-US" altLang="ja-JP" sz="2400" b="1" i="1" smtClean="0">
                <a:solidFill>
                  <a:srgbClr val="FF0000"/>
                </a:solidFill>
                <a:latin typeface="Times New Roman" pitchFamily="18" charset="0"/>
              </a:rPr>
              <a:t>AX</a:t>
            </a:r>
            <a:endParaRPr lang="en-US" altLang="ja-JP" sz="2400" b="1" i="1" baseline="-2500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833560" name="Rectangle 1048"/>
          <p:cNvSpPr>
            <a:spLocks noChangeArrowheads="1"/>
          </p:cNvSpPr>
          <p:nvPr/>
        </p:nvSpPr>
        <p:spPr bwMode="auto">
          <a:xfrm>
            <a:off x="8210550" y="1066800"/>
            <a:ext cx="450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smtClean="0">
                <a:solidFill>
                  <a:srgbClr val="FF0000"/>
                </a:solidFill>
                <a:latin typeface="Times New Roman" pitchFamily="18" charset="0"/>
              </a:rPr>
              <a:t>La</a:t>
            </a:r>
          </a:p>
        </p:txBody>
      </p:sp>
    </p:spTree>
    <p:extLst>
      <p:ext uri="{BB962C8B-B14F-4D97-AF65-F5344CB8AC3E}">
        <p14:creationId xmlns:p14="http://schemas.microsoft.com/office/powerpoint/2010/main" val="71720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2" descr="http://www.nippon-seiki.co.jp/defi/product/concept/images/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28725"/>
            <a:ext cx="5791200" cy="159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36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7100"/>
            <a:ext cx="22352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83652" name="Group 4"/>
          <p:cNvGrpSpPr>
            <a:grpSpLocks/>
          </p:cNvGrpSpPr>
          <p:nvPr/>
        </p:nvGrpSpPr>
        <p:grpSpPr bwMode="auto">
          <a:xfrm>
            <a:off x="0" y="5143500"/>
            <a:ext cx="2303463" cy="1943100"/>
            <a:chOff x="3560" y="799"/>
            <a:chExt cx="1815" cy="1361"/>
          </a:xfrm>
        </p:grpSpPr>
        <p:pic>
          <p:nvPicPr>
            <p:cNvPr id="283653" name="Picture 5" descr="snap_img_2004-03-26_21-09-5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0" y="799"/>
              <a:ext cx="1814" cy="1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3654" name="Picture 6" descr="snap_img_2004-03-26_21-09-5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4" y="799"/>
              <a:ext cx="771" cy="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3655" name="Picture 7" descr="snap_img_2004-03-26_21-09-4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550" y="4043363"/>
            <a:ext cx="2736850" cy="205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3656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62000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ja-JP" altLang="en-US" sz="3800" b="1" dirty="0">
                <a:solidFill>
                  <a:srgbClr val="0000FF"/>
                </a:solidFill>
              </a:rPr>
              <a:t>透明</a:t>
            </a:r>
            <a:r>
              <a:rPr lang="ja-JP" altLang="en-US" sz="3800" b="1" dirty="0" smtClean="0">
                <a:solidFill>
                  <a:srgbClr val="0000FF"/>
                </a:solidFill>
              </a:rPr>
              <a:t>ディスプレイの実例</a:t>
            </a:r>
            <a:endParaRPr lang="ja-JP" altLang="en-US" sz="3800" b="1" dirty="0">
              <a:solidFill>
                <a:srgbClr val="0000FF"/>
              </a:solidFill>
            </a:endParaRPr>
          </a:p>
        </p:txBody>
      </p:sp>
      <p:pic>
        <p:nvPicPr>
          <p:cNvPr id="2836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86000"/>
            <a:ext cx="3657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CCFF">
                    <a:alpha val="7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3658" name="Rectangle 10"/>
          <p:cNvSpPr>
            <a:spLocks noChangeArrowheads="1"/>
          </p:cNvSpPr>
          <p:nvPr/>
        </p:nvSpPr>
        <p:spPr bwMode="auto">
          <a:xfrm>
            <a:off x="5410200" y="914400"/>
            <a:ext cx="3657600" cy="167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1600" b="1" smtClean="0">
              <a:solidFill>
                <a:srgbClr val="0000FF"/>
              </a:solidFill>
            </a:endParaRPr>
          </a:p>
        </p:txBody>
      </p:sp>
      <p:sp>
        <p:nvSpPr>
          <p:cNvPr id="283659" name="Text Box 11"/>
          <p:cNvSpPr txBox="1">
            <a:spLocks noChangeArrowheads="1"/>
          </p:cNvSpPr>
          <p:nvPr/>
        </p:nvSpPr>
        <p:spPr bwMode="auto">
          <a:xfrm>
            <a:off x="5791200" y="2292350"/>
            <a:ext cx="3013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CCFF">
                    <a:alpha val="7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i="1" smtClean="0">
                <a:solidFill>
                  <a:srgbClr val="000000"/>
                </a:solidFill>
                <a:ea typeface="ＭＳ 明朝" pitchFamily="17" charset="-128"/>
              </a:rPr>
              <a:t>Time Machine, 2002, Dreamworks</a:t>
            </a:r>
          </a:p>
        </p:txBody>
      </p:sp>
      <p:sp>
        <p:nvSpPr>
          <p:cNvPr id="283660" name="Rectangle 12"/>
          <p:cNvSpPr>
            <a:spLocks noChangeArrowheads="1"/>
          </p:cNvSpPr>
          <p:nvPr/>
        </p:nvSpPr>
        <p:spPr bwMode="auto">
          <a:xfrm>
            <a:off x="5334000" y="4400550"/>
            <a:ext cx="3810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1600" b="1" smtClean="0">
              <a:solidFill>
                <a:srgbClr val="0000FF"/>
              </a:solidFill>
            </a:endParaRPr>
          </a:p>
        </p:txBody>
      </p:sp>
      <p:pic>
        <p:nvPicPr>
          <p:cNvPr id="283661" name="Picture 13"/>
          <p:cNvPicPr>
            <a:picLocks noChangeAspect="1" noChangeArrowheads="1"/>
          </p:cNvPicPr>
          <p:nvPr/>
        </p:nvPicPr>
        <p:blipFill>
          <a:blip r:embed="rId9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495800"/>
            <a:ext cx="3657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CCFF">
                    <a:alpha val="7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3662" name="Rectangle 14"/>
          <p:cNvSpPr>
            <a:spLocks noChangeArrowheads="1"/>
          </p:cNvSpPr>
          <p:nvPr/>
        </p:nvSpPr>
        <p:spPr bwMode="auto">
          <a:xfrm>
            <a:off x="5257800" y="4418013"/>
            <a:ext cx="3810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1600" b="1" smtClean="0">
              <a:solidFill>
                <a:srgbClr val="0000FF"/>
              </a:solidFill>
            </a:endParaRPr>
          </a:p>
        </p:txBody>
      </p:sp>
      <p:sp>
        <p:nvSpPr>
          <p:cNvPr id="283663" name="Text Box 15"/>
          <p:cNvSpPr txBox="1">
            <a:spLocks noChangeArrowheads="1"/>
          </p:cNvSpPr>
          <p:nvPr/>
        </p:nvSpPr>
        <p:spPr bwMode="auto">
          <a:xfrm>
            <a:off x="5562600" y="4495800"/>
            <a:ext cx="33385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CCFF">
                    <a:alpha val="7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i="1" smtClean="0">
                <a:solidFill>
                  <a:srgbClr val="000000"/>
                </a:solidFill>
                <a:ea typeface="ＭＳ 明朝" pitchFamily="17" charset="-128"/>
              </a:rPr>
              <a:t>Minority Report, 2002, 20Century Fox</a:t>
            </a:r>
          </a:p>
        </p:txBody>
      </p:sp>
      <p:sp>
        <p:nvSpPr>
          <p:cNvPr id="283664" name="Rectangle 16"/>
          <p:cNvSpPr>
            <a:spLocks noChangeArrowheads="1"/>
          </p:cNvSpPr>
          <p:nvPr/>
        </p:nvSpPr>
        <p:spPr bwMode="auto">
          <a:xfrm>
            <a:off x="5410200" y="6619875"/>
            <a:ext cx="3733800" cy="1000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1600" b="1" smtClean="0">
              <a:solidFill>
                <a:srgbClr val="0000FF"/>
              </a:solidFill>
            </a:endParaRPr>
          </a:p>
        </p:txBody>
      </p:sp>
      <p:pic>
        <p:nvPicPr>
          <p:cNvPr id="283665" name="Picture 17" descr="画像:Hud on the cat.jpg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3666" name="Rectangle 18"/>
          <p:cNvSpPr>
            <a:spLocks noChangeArrowheads="1"/>
          </p:cNvSpPr>
          <p:nvPr/>
        </p:nvSpPr>
        <p:spPr bwMode="auto">
          <a:xfrm>
            <a:off x="0" y="2819400"/>
            <a:ext cx="29718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1600" b="1" smtClean="0">
              <a:solidFill>
                <a:srgbClr val="0000FF"/>
              </a:solidFill>
            </a:endParaRPr>
          </a:p>
        </p:txBody>
      </p:sp>
      <p:sp>
        <p:nvSpPr>
          <p:cNvPr id="283667" name="Text Box 19"/>
          <p:cNvSpPr txBox="1">
            <a:spLocks noChangeArrowheads="1"/>
          </p:cNvSpPr>
          <p:nvPr/>
        </p:nvSpPr>
        <p:spPr bwMode="auto">
          <a:xfrm>
            <a:off x="-76200" y="2743200"/>
            <a:ext cx="186621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i="1" dirty="0" smtClean="0">
                <a:solidFill>
                  <a:srgbClr val="000000"/>
                </a:solidFill>
              </a:rPr>
              <a:t>F/A-18C </a:t>
            </a:r>
            <a:r>
              <a:rPr lang="ja-JP" altLang="en-US" sz="1600" i="1" dirty="0" smtClean="0">
                <a:solidFill>
                  <a:srgbClr val="000000"/>
                </a:solidFill>
              </a:rPr>
              <a:t>ホーネット</a:t>
            </a:r>
            <a:r>
              <a:rPr lang="en-US" altLang="ja-JP" sz="1600" i="1" dirty="0" smtClean="0">
                <a:solidFill>
                  <a:srgbClr val="000000"/>
                </a:solidFill>
              </a:rPr>
              <a:t/>
            </a:r>
            <a:br>
              <a:rPr lang="en-US" altLang="ja-JP" sz="1600" i="1" dirty="0" smtClean="0">
                <a:solidFill>
                  <a:srgbClr val="000000"/>
                </a:solidFill>
              </a:rPr>
            </a:br>
            <a:r>
              <a:rPr lang="en-US" altLang="ja-JP" sz="1200" i="1" dirty="0" smtClean="0">
                <a:solidFill>
                  <a:srgbClr val="000000"/>
                </a:solidFill>
              </a:rPr>
              <a:t>Wikipedia, Japanese</a:t>
            </a:r>
            <a:br>
              <a:rPr lang="en-US" altLang="ja-JP" sz="1200" i="1" dirty="0" smtClean="0">
                <a:solidFill>
                  <a:srgbClr val="000000"/>
                </a:solidFill>
              </a:rPr>
            </a:br>
            <a:r>
              <a:rPr lang="en-US" altLang="ja-JP" sz="1200" i="1" dirty="0" smtClean="0">
                <a:solidFill>
                  <a:srgbClr val="000000"/>
                </a:solidFill>
              </a:rPr>
              <a:t>http://ja.wikipedia.org/</a:t>
            </a:r>
          </a:p>
        </p:txBody>
      </p:sp>
      <p:sp>
        <p:nvSpPr>
          <p:cNvPr id="283668" name="Text Box 20"/>
          <p:cNvSpPr txBox="1">
            <a:spLocks noChangeArrowheads="1"/>
          </p:cNvSpPr>
          <p:nvPr/>
        </p:nvSpPr>
        <p:spPr bwMode="auto">
          <a:xfrm>
            <a:off x="2209800" y="3560763"/>
            <a:ext cx="2655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b="1" smtClean="0">
                <a:solidFill>
                  <a:srgbClr val="FF0000"/>
                </a:solidFill>
              </a:rPr>
              <a:t>透明窓ディスプレイ</a:t>
            </a:r>
          </a:p>
        </p:txBody>
      </p:sp>
      <p:sp>
        <p:nvSpPr>
          <p:cNvPr id="283669" name="Text Box 21"/>
          <p:cNvSpPr txBox="1">
            <a:spLocks noChangeArrowheads="1"/>
          </p:cNvSpPr>
          <p:nvPr/>
        </p:nvSpPr>
        <p:spPr bwMode="auto">
          <a:xfrm>
            <a:off x="2895600" y="741363"/>
            <a:ext cx="3238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b="1" smtClean="0">
                <a:solidFill>
                  <a:srgbClr val="FF0000"/>
                </a:solidFill>
              </a:rPr>
              <a:t>ヘッドアップディスプレイ</a:t>
            </a:r>
          </a:p>
        </p:txBody>
      </p:sp>
      <p:sp>
        <p:nvSpPr>
          <p:cNvPr id="283670" name="Text Box 22"/>
          <p:cNvSpPr txBox="1">
            <a:spLocks noChangeArrowheads="1"/>
          </p:cNvSpPr>
          <p:nvPr/>
        </p:nvSpPr>
        <p:spPr bwMode="auto">
          <a:xfrm>
            <a:off x="2857500" y="2744788"/>
            <a:ext cx="258596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i="1" dirty="0" err="1" smtClean="0">
                <a:solidFill>
                  <a:srgbClr val="000000"/>
                </a:solidFill>
              </a:rPr>
              <a:t>Defi</a:t>
            </a:r>
            <a:r>
              <a:rPr lang="en-US" altLang="ja-JP" sz="1600" i="1" dirty="0" smtClean="0">
                <a:solidFill>
                  <a:srgbClr val="000000"/>
                </a:solidFill>
              </a:rPr>
              <a:t>-Link VSD CONCEPT </a:t>
            </a:r>
            <a:br>
              <a:rPr lang="en-US" altLang="ja-JP" sz="1600" i="1" dirty="0" smtClean="0">
                <a:solidFill>
                  <a:srgbClr val="000000"/>
                </a:solidFill>
              </a:rPr>
            </a:br>
            <a:r>
              <a:rPr lang="ja-JP" altLang="en-US" sz="1600" i="1" dirty="0" smtClean="0">
                <a:solidFill>
                  <a:srgbClr val="000000"/>
                </a:solidFill>
              </a:rPr>
              <a:t>日本精機</a:t>
            </a:r>
            <a:r>
              <a:rPr lang="en-US" altLang="ja-JP" sz="1600" i="1" dirty="0" smtClean="0">
                <a:solidFill>
                  <a:srgbClr val="000000"/>
                </a:solidFill>
              </a:rPr>
              <a:t/>
            </a:r>
            <a:br>
              <a:rPr lang="en-US" altLang="ja-JP" sz="1600" i="1" dirty="0" smtClean="0">
                <a:solidFill>
                  <a:srgbClr val="000000"/>
                </a:solidFill>
              </a:rPr>
            </a:br>
            <a:r>
              <a:rPr lang="en-US" altLang="ja-JP" sz="1200" i="1" dirty="0" smtClean="0">
                <a:solidFill>
                  <a:srgbClr val="000000"/>
                </a:solidFill>
              </a:rPr>
              <a:t>http://www.nippon-seiki.co.jp/defi/</a:t>
            </a:r>
          </a:p>
        </p:txBody>
      </p:sp>
      <p:sp>
        <p:nvSpPr>
          <p:cNvPr id="283671" name="Text Box 23"/>
          <p:cNvSpPr txBox="1">
            <a:spLocks noChangeArrowheads="1"/>
          </p:cNvSpPr>
          <p:nvPr/>
        </p:nvSpPr>
        <p:spPr bwMode="auto">
          <a:xfrm>
            <a:off x="5275263" y="1808163"/>
            <a:ext cx="3881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b="1" i="1" dirty="0" smtClean="0">
                <a:solidFill>
                  <a:srgbClr val="FF0000"/>
                </a:solidFill>
              </a:rPr>
              <a:t>映画の中の透明ディスプレイ</a:t>
            </a:r>
          </a:p>
        </p:txBody>
      </p:sp>
    </p:spTree>
    <p:extLst>
      <p:ext uri="{BB962C8B-B14F-4D97-AF65-F5344CB8AC3E}">
        <p14:creationId xmlns:p14="http://schemas.microsoft.com/office/powerpoint/2010/main" val="366187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63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ja-JP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透明液晶ディスプレイ </a:t>
            </a:r>
            <a:r>
              <a:rPr lang="en-US" altLang="ja-JP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ja-JP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タッチパネル内蔵</a:t>
            </a:r>
            <a:r>
              <a:rPr lang="en-US" altLang="ja-JP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ja-JP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56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4900"/>
            <a:ext cx="563880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57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628900"/>
            <a:ext cx="563880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5702" name="Rectangle 6"/>
          <p:cNvSpPr>
            <a:spLocks noChangeArrowheads="1"/>
          </p:cNvSpPr>
          <p:nvPr/>
        </p:nvSpPr>
        <p:spPr bwMode="auto">
          <a:xfrm>
            <a:off x="5707729" y="1535331"/>
            <a:ext cx="235192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46</a:t>
            </a:r>
            <a:r>
              <a:rPr lang="ja-JP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型液晶</a:t>
            </a:r>
            <a:r>
              <a:rPr lang="en-US" altLang="ja-JP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ja-JP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ja-JP" altLang="en-US" sz="3200" b="1" dirty="0">
                <a:solidFill>
                  <a:srgbClr val="FF0000"/>
                </a:solidFill>
                <a:latin typeface="Times New Roman" pitchFamily="18" charset="0"/>
                <a:ea typeface="ＭＳ ゴシック" pitchFamily="49" charset="-128"/>
              </a:rPr>
              <a:t>透過率 </a:t>
            </a:r>
            <a:r>
              <a:rPr lang="en-US" altLang="ja-JP" sz="3200" b="1" dirty="0" smtClean="0">
                <a:solidFill>
                  <a:srgbClr val="FF0000"/>
                </a:solidFill>
                <a:latin typeface="Times New Roman" pitchFamily="18" charset="0"/>
                <a:ea typeface="ＭＳ ゴシック" pitchFamily="49" charset="-128"/>
              </a:rPr>
              <a:t>~6</a:t>
            </a:r>
            <a:r>
              <a:rPr lang="ja-JP" altLang="en-US" sz="3200" b="1" dirty="0" smtClean="0">
                <a:solidFill>
                  <a:srgbClr val="FF0000"/>
                </a:solidFill>
                <a:latin typeface="Times New Roman" pitchFamily="18" charset="0"/>
                <a:ea typeface="ＭＳ ゴシック" pitchFamily="49" charset="-128"/>
              </a:rPr>
              <a:t>%</a:t>
            </a:r>
            <a:endParaRPr lang="ja-JP" alt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6159500" y="704334"/>
            <a:ext cx="29690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サムソン</a:t>
            </a:r>
            <a:r>
              <a:rPr lang="en-US" altLang="ja-JP" sz="2400" b="1" dirty="0" smtClean="0">
                <a:solidFill>
                  <a:srgbClr val="0000FF"/>
                </a:solidFill>
                <a:latin typeface="Times New Roman" pitchFamily="18" charset="0"/>
              </a:rPr>
              <a:t>LCD</a:t>
            </a:r>
            <a:r>
              <a:rPr lang="ja-JP" alt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（韓国）</a:t>
            </a:r>
            <a:r>
              <a:rPr lang="en-US" altLang="ja-JP" sz="2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br>
              <a:rPr lang="en-US" altLang="ja-JP" sz="2400" b="1" dirty="0" smtClean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altLang="ja-JP" sz="2400" b="1" dirty="0" smtClean="0">
                <a:solidFill>
                  <a:srgbClr val="0000FF"/>
                </a:solidFill>
                <a:latin typeface="Times New Roman" pitchFamily="18" charset="0"/>
              </a:rPr>
              <a:t>SID2010</a:t>
            </a:r>
            <a:endParaRPr lang="ja-JP" altLang="en-US" sz="2400" dirty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-43355" y="5535831"/>
            <a:ext cx="351512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2011</a:t>
            </a:r>
            <a:r>
              <a:rPr lang="ja-JP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年</a:t>
            </a:r>
            <a:r>
              <a:rPr lang="en-US" altLang="ja-JP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ja-JP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月から</a:t>
            </a:r>
            <a:r>
              <a:rPr lang="en-US" altLang="ja-JP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r>
              <a:rPr lang="ja-JP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型の</a:t>
            </a:r>
            <a:r>
              <a:rPr lang="en-US" altLang="ja-JP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ja-JP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ja-JP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量産を開始</a:t>
            </a:r>
          </a:p>
        </p:txBody>
      </p:sp>
    </p:spTree>
    <p:extLst>
      <p:ext uri="{BB962C8B-B14F-4D97-AF65-F5344CB8AC3E}">
        <p14:creationId xmlns:p14="http://schemas.microsoft.com/office/powerpoint/2010/main" val="181819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590800" y="1771650"/>
            <a:ext cx="6172200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CCFF">
                    <a:alpha val="7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ja-JP" altLang="en-US" sz="3800" b="1" dirty="0" smtClean="0">
                <a:solidFill>
                  <a:srgbClr val="0000FF"/>
                </a:solidFill>
                <a:latin typeface="Times New Roman" pitchFamily="18" charset="0"/>
              </a:rPr>
              <a:t>透明有機</a:t>
            </a:r>
            <a:r>
              <a:rPr lang="en-US" altLang="ja-JP" sz="3800" b="1" dirty="0" smtClean="0">
                <a:solidFill>
                  <a:srgbClr val="0000FF"/>
                </a:solidFill>
                <a:latin typeface="Times New Roman" pitchFamily="18" charset="0"/>
              </a:rPr>
              <a:t>EL</a:t>
            </a:r>
            <a:r>
              <a:rPr lang="ja-JP" altLang="en-US" sz="3800" b="1" dirty="0" smtClean="0">
                <a:solidFill>
                  <a:srgbClr val="0000FF"/>
                </a:solidFill>
                <a:latin typeface="Times New Roman" pitchFamily="18" charset="0"/>
              </a:rPr>
              <a:t>ディスプレイ</a:t>
            </a:r>
          </a:p>
        </p:txBody>
      </p:sp>
      <p:sp>
        <p:nvSpPr>
          <p:cNvPr id="675844" name="Text Box 4"/>
          <p:cNvSpPr txBox="1">
            <a:spLocks noChangeArrowheads="1"/>
          </p:cNvSpPr>
          <p:nvPr/>
        </p:nvSpPr>
        <p:spPr bwMode="auto">
          <a:xfrm>
            <a:off x="165100" y="838200"/>
            <a:ext cx="6400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CCFF">
                    <a:alpha val="7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3200" b="1" dirty="0" smtClean="0">
                <a:solidFill>
                  <a:srgbClr val="FF0000"/>
                </a:solidFill>
                <a:latin typeface="Times New Roman" pitchFamily="18" charset="0"/>
                <a:ea typeface="ＭＳ ゴシック" pitchFamily="49" charset="-128"/>
              </a:rPr>
              <a:t>透過率 30%</a:t>
            </a:r>
            <a:endParaRPr lang="en-US" altLang="ja-JP" sz="2000" dirty="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000" dirty="0" smtClean="0">
                <a:solidFill>
                  <a:srgbClr val="000000"/>
                </a:solidFill>
                <a:latin typeface="Times New Roman" pitchFamily="18" charset="0"/>
                <a:ea typeface="ＭＳ ゴシック" pitchFamily="49" charset="-128"/>
              </a:rPr>
              <a:t>透明電極を使用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000" dirty="0" smtClean="0">
                <a:solidFill>
                  <a:srgbClr val="000000"/>
                </a:solidFill>
                <a:latin typeface="Times New Roman" pitchFamily="18" charset="0"/>
                <a:ea typeface="ＭＳ ゴシック" pitchFamily="49" charset="-128"/>
              </a:rPr>
              <a:t>多結晶シリコン </a:t>
            </a:r>
            <a:r>
              <a:rPr lang="en-US" altLang="ja-JP" sz="2000" dirty="0" smtClean="0">
                <a:solidFill>
                  <a:srgbClr val="000000"/>
                </a:solidFill>
                <a:latin typeface="Times New Roman" pitchFamily="18" charset="0"/>
                <a:ea typeface="ＭＳ ゴシック" pitchFamily="49" charset="-128"/>
              </a:rPr>
              <a:t>TFT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5854700" y="704334"/>
            <a:ext cx="32960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 smtClean="0">
                <a:solidFill>
                  <a:srgbClr val="0000FF"/>
                </a:solidFill>
                <a:latin typeface="Times New Roman" pitchFamily="18" charset="0"/>
              </a:rPr>
              <a:t>LG</a:t>
            </a:r>
            <a:r>
              <a:rPr lang="ja-JP" alt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ディスプレイ（韓国）</a:t>
            </a:r>
            <a:r>
              <a:rPr lang="en-US" altLang="ja-JP" sz="2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br>
              <a:rPr lang="en-US" altLang="ja-JP" sz="2400" b="1" dirty="0" smtClean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altLang="ja-JP" sz="2400" b="1" dirty="0" smtClean="0">
                <a:solidFill>
                  <a:srgbClr val="0000FF"/>
                </a:solidFill>
                <a:latin typeface="Times New Roman" pitchFamily="18" charset="0"/>
              </a:rPr>
              <a:t>FPD</a:t>
            </a:r>
            <a:r>
              <a:rPr lang="ja-JP" alt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ja-JP" sz="2400" b="1" dirty="0" smtClean="0">
                <a:solidFill>
                  <a:srgbClr val="0000FF"/>
                </a:solidFill>
                <a:latin typeface="Times New Roman" pitchFamily="18" charset="0"/>
              </a:rPr>
              <a:t>International</a:t>
            </a:r>
            <a:r>
              <a:rPr lang="ja-JP" alt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ja-JP" sz="2400" b="1" dirty="0" smtClean="0">
                <a:solidFill>
                  <a:srgbClr val="0000FF"/>
                </a:solidFill>
                <a:latin typeface="Times New Roman" pitchFamily="18" charset="0"/>
              </a:rPr>
              <a:t>2010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18567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ja-JP" alt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透明有機</a:t>
            </a:r>
            <a:r>
              <a:rPr lang="en-US" altLang="ja-JP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EL</a:t>
            </a:r>
            <a:r>
              <a:rPr lang="ja-JP" alt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を使ったノート</a:t>
            </a:r>
            <a:r>
              <a:rPr lang="en-US" altLang="ja-JP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PC</a:t>
            </a:r>
            <a:endParaRPr lang="en-US" altLang="ja-JP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424815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4629150"/>
            <a:ext cx="43243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346700" y="2029936"/>
            <a:ext cx="36449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CCFF">
                    <a:alpha val="7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3200" b="1" dirty="0" smtClean="0">
                <a:solidFill>
                  <a:srgbClr val="FF0000"/>
                </a:solidFill>
                <a:latin typeface="Times New Roman" pitchFamily="18" charset="0"/>
                <a:ea typeface="ＭＳ ゴシック" pitchFamily="49" charset="-128"/>
              </a:rPr>
              <a:t>透過率 3</a:t>
            </a:r>
            <a:r>
              <a:rPr lang="en-US" altLang="ja-JP" sz="3200" b="1" dirty="0" smtClean="0">
                <a:solidFill>
                  <a:srgbClr val="FF0000"/>
                </a:solidFill>
                <a:latin typeface="Times New Roman" pitchFamily="18" charset="0"/>
                <a:ea typeface="ＭＳ ゴシック" pitchFamily="49" charset="-128"/>
              </a:rPr>
              <a:t>8</a:t>
            </a:r>
            <a:r>
              <a:rPr lang="ja-JP" altLang="en-US" sz="3200" b="1" dirty="0" smtClean="0">
                <a:solidFill>
                  <a:srgbClr val="FF0000"/>
                </a:solidFill>
                <a:latin typeface="Times New Roman" pitchFamily="18" charset="0"/>
                <a:ea typeface="ＭＳ ゴシック" pitchFamily="49" charset="-128"/>
              </a:rPr>
              <a:t>%</a:t>
            </a:r>
            <a:endParaRPr lang="en-US" altLang="ja-JP" sz="2000" dirty="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000" dirty="0" smtClean="0">
                <a:solidFill>
                  <a:srgbClr val="000000"/>
                </a:solidFill>
                <a:latin typeface="Times New Roman" pitchFamily="18" charset="0"/>
                <a:ea typeface="ＭＳ ゴシック" pitchFamily="49" charset="-128"/>
              </a:rPr>
              <a:t>多結晶シリコン </a:t>
            </a:r>
            <a:r>
              <a:rPr lang="en-US" altLang="ja-JP" sz="2000" dirty="0" smtClean="0">
                <a:solidFill>
                  <a:srgbClr val="000000"/>
                </a:solidFill>
                <a:latin typeface="Times New Roman" pitchFamily="18" charset="0"/>
                <a:ea typeface="ＭＳ ゴシック" pitchFamily="49" charset="-128"/>
              </a:rPr>
              <a:t>TFT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4900458" y="740370"/>
            <a:ext cx="42322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サムソンモバイルディスプレイ（韓国）</a:t>
            </a:r>
            <a:r>
              <a:rPr lang="en-US" altLang="ja-JP" sz="2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br>
              <a:rPr lang="en-US" altLang="ja-JP" sz="2000" b="1" dirty="0" smtClean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altLang="ja-JP" sz="2000" b="1" dirty="0" smtClean="0">
                <a:solidFill>
                  <a:srgbClr val="0000FF"/>
                </a:solidFill>
                <a:latin typeface="Times New Roman" pitchFamily="18" charset="0"/>
              </a:rPr>
              <a:t>SID2010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88838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14288" y="0"/>
            <a:ext cx="9161462" cy="620713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ja-JP" altLang="en-US" sz="3600" b="1" kern="1200" dirty="0" smtClean="0">
                <a:solidFill>
                  <a:srgbClr val="0000FF"/>
                </a:solidFill>
                <a:latin typeface="Times New Roman"/>
                <a:cs typeface="+mn-cs"/>
              </a:rPr>
              <a:t>タブレット、スマートフォンの時代に</a:t>
            </a:r>
            <a:endParaRPr lang="ja-JP" altLang="en-US" sz="3600" b="1" kern="1200" dirty="0">
              <a:solidFill>
                <a:srgbClr val="0000FF"/>
              </a:solidFill>
              <a:latin typeface="Times New Roman"/>
              <a:cs typeface="+mn-cs"/>
            </a:endParaRPr>
          </a:p>
        </p:txBody>
      </p:sp>
      <p:pic>
        <p:nvPicPr>
          <p:cNvPr id="2560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525" y="1869609"/>
            <a:ext cx="4609325" cy="3456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175360" y="702506"/>
            <a:ext cx="451918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latin typeface="Times New Roman" pitchFamily="18" charset="0"/>
                <a:cs typeface="Times New Roman" pitchFamily="18" charset="0"/>
              </a:rPr>
              <a:t>2010/1/28</a:t>
            </a:r>
          </a:p>
          <a:p>
            <a:r>
              <a:rPr lang="en-US" altLang="ja-JP" sz="2800" b="1" dirty="0" smtClean="0">
                <a:latin typeface="Times New Roman" pitchFamily="18" charset="0"/>
                <a:cs typeface="Times New Roman" pitchFamily="18" charset="0"/>
              </a:rPr>
              <a:t>Apple, Steve</a:t>
            </a:r>
            <a:r>
              <a:rPr lang="ja-JP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800" b="1" dirty="0" smtClean="0">
                <a:latin typeface="Times New Roman" pitchFamily="18" charset="0"/>
                <a:cs typeface="Times New Roman" pitchFamily="18" charset="0"/>
              </a:rPr>
              <a:t>Jobs:</a:t>
            </a:r>
            <a:r>
              <a:rPr lang="ja-JP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800" b="1" dirty="0" err="1" smtClean="0">
                <a:latin typeface="Times New Roman" pitchFamily="18" charset="0"/>
                <a:cs typeface="Times New Roman" pitchFamily="18" charset="0"/>
              </a:rPr>
              <a:t>iPad</a:t>
            </a:r>
            <a:r>
              <a:rPr lang="ja-JP" altLang="en-US" sz="2800" b="1" dirty="0" smtClean="0">
                <a:latin typeface="Times New Roman" pitchFamily="18" charset="0"/>
                <a:cs typeface="Times New Roman" pitchFamily="18" charset="0"/>
              </a:rPr>
              <a:t>発表</a:t>
            </a:r>
            <a:endParaRPr lang="ja-JP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60" y="2252737"/>
            <a:ext cx="407670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122546" y="551028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 smtClean="0"/>
              <a:t>YOUTUBE</a:t>
            </a:r>
            <a:r>
              <a:rPr lang="ja-JP" altLang="en-US" dirty="0" smtClean="0"/>
              <a:t> </a:t>
            </a:r>
            <a:r>
              <a:rPr lang="en-US" altLang="ja-JP" dirty="0" smtClean="0"/>
              <a:t>http</a:t>
            </a:r>
            <a:r>
              <a:rPr lang="en-US" altLang="ja-JP" dirty="0"/>
              <a:t>://d.hatena.ne.jp/video/youtube/OBhYxj2SvRI</a:t>
            </a:r>
            <a:endParaRPr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4606150" y="534565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/>
              <a:t>Apple</a:t>
            </a:r>
            <a:r>
              <a:rPr lang="ja-JP" altLang="en-US" dirty="0"/>
              <a:t>が</a:t>
            </a:r>
            <a:r>
              <a:rPr lang="en-US" altLang="ja-JP" dirty="0" err="1"/>
              <a:t>iPad</a:t>
            </a:r>
            <a:r>
              <a:rPr lang="ja-JP" altLang="en-US" dirty="0"/>
              <a:t>を</a:t>
            </a:r>
            <a:r>
              <a:rPr lang="ja-JP" altLang="en-US" dirty="0" smtClean="0"/>
              <a:t>発表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　</a:t>
            </a:r>
            <a:r>
              <a:rPr lang="en-US" altLang="ja-JP" dirty="0" smtClean="0"/>
              <a:t>―</a:t>
            </a:r>
            <a:r>
              <a:rPr lang="ja-JP" altLang="en-US" dirty="0"/>
              <a:t>目玉は</a:t>
            </a:r>
            <a:r>
              <a:rPr lang="en-US" altLang="ja-JP" dirty="0" err="1"/>
              <a:t>iBooks</a:t>
            </a:r>
            <a:r>
              <a:rPr lang="ja-JP" altLang="en-US" dirty="0" err="1"/>
              <a:t>、</a:t>
            </a:r>
            <a:r>
              <a:rPr lang="ja-JP" altLang="en-US" dirty="0"/>
              <a:t>価格は</a:t>
            </a:r>
            <a:r>
              <a:rPr lang="en-US" altLang="ja-JP" dirty="0"/>
              <a:t>$500</a:t>
            </a:r>
            <a:r>
              <a:rPr lang="ja-JP" altLang="en-US" dirty="0"/>
              <a:t>から</a:t>
            </a:r>
            <a:r>
              <a:rPr lang="en-US" altLang="ja-JP" dirty="0"/>
              <a:t>$</a:t>
            </a:r>
            <a:r>
              <a:rPr lang="en-US" altLang="ja-JP" dirty="0" smtClean="0"/>
              <a:t>830</a:t>
            </a:r>
          </a:p>
          <a:p>
            <a:r>
              <a:rPr lang="en-US" altLang="ja-JP" dirty="0"/>
              <a:t>http://jp.techcrunch.com/archives</a:t>
            </a:r>
            <a:r>
              <a:rPr lang="en-US" altLang="ja-JP" dirty="0" smtClean="0"/>
              <a:t>/</a:t>
            </a:r>
            <a:br>
              <a:rPr lang="en-US" altLang="ja-JP" dirty="0" smtClean="0"/>
            </a:br>
            <a:r>
              <a:rPr lang="en-US" altLang="ja-JP" dirty="0" smtClean="0"/>
              <a:t>0100127ipad-ibooks-500</a:t>
            </a:r>
            <a:r>
              <a:rPr lang="en-US" altLang="ja-JP" dirty="0"/>
              <a:t>/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9589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806" y="-4305718"/>
            <a:ext cx="9855605" cy="11123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3" name="正方形/長方形 5"/>
          <p:cNvSpPr>
            <a:spLocks noChangeArrowheads="1"/>
          </p:cNvSpPr>
          <p:nvPr/>
        </p:nvSpPr>
        <p:spPr bwMode="auto">
          <a:xfrm>
            <a:off x="0" y="-3078131"/>
            <a:ext cx="9391650" cy="3743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3494" name="正方形/長方形 1"/>
          <p:cNvSpPr>
            <a:spLocks noChangeArrowheads="1"/>
          </p:cNvSpPr>
          <p:nvPr/>
        </p:nvSpPr>
        <p:spPr bwMode="auto">
          <a:xfrm>
            <a:off x="3409950" y="1201992"/>
            <a:ext cx="5734050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Tech</a:t>
            </a:r>
            <a:r>
              <a:rPr lang="ja-JP" altLang="en-US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On!</a:t>
            </a:r>
            <a:br>
              <a:rPr lang="en-US" altLang="ja-JP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ja-JP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http</a:t>
            </a:r>
            <a:r>
              <a:rPr lang="en-US" altLang="ja-JP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://techon.nikkeibp.co.jp/article/NEWS/20110822/196371/#</a:t>
            </a:r>
          </a:p>
        </p:txBody>
      </p:sp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14288" y="0"/>
            <a:ext cx="9161462" cy="752475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ja-JP" sz="3600" b="1" kern="1200" dirty="0" smtClean="0">
                <a:solidFill>
                  <a:srgbClr val="0000FF"/>
                </a:solidFill>
                <a:latin typeface="Times New Roman"/>
                <a:cs typeface="+mn-cs"/>
              </a:rPr>
              <a:t>iPad3</a:t>
            </a:r>
            <a:r>
              <a:rPr lang="ja-JP" altLang="en-US" sz="3600" b="1" kern="1200" dirty="0" smtClean="0">
                <a:solidFill>
                  <a:srgbClr val="0000FF"/>
                </a:solidFill>
                <a:latin typeface="Times New Roman"/>
                <a:cs typeface="+mn-cs"/>
              </a:rPr>
              <a:t>へ酸化物トランジスタを使う予定</a:t>
            </a:r>
            <a:endParaRPr lang="ja-JP" altLang="en-US" sz="3600" b="1" kern="1200" dirty="0">
              <a:solidFill>
                <a:srgbClr val="0000FF"/>
              </a:solidFill>
              <a:latin typeface="Times New Roma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39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9817833"/>
              </p:ext>
            </p:extLst>
          </p:nvPr>
        </p:nvGraphicFramePr>
        <p:xfrm>
          <a:off x="223838" y="1487488"/>
          <a:ext cx="8712200" cy="391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448" name="ワークシート" r:id="rId4" imgW="4552821" imgH="2047950" progId="Excel.Sheet.12">
                  <p:embed/>
                </p:oleObj>
              </mc:Choice>
              <mc:Fallback>
                <p:oleObj name="ワークシート" r:id="rId4" imgW="4552821" imgH="204795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3838" y="1487488"/>
                        <a:ext cx="8712200" cy="3917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17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ja-JP" alt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なぜ酸化物トランジスタが必要とされるのか？</a:t>
            </a:r>
            <a:endParaRPr lang="ja-JP" alt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タイトル 4"/>
          <p:cNvSpPr txBox="1">
            <a:spLocks/>
          </p:cNvSpPr>
          <p:nvPr/>
        </p:nvSpPr>
        <p:spPr bwMode="auto">
          <a:xfrm>
            <a:off x="0" y="692150"/>
            <a:ext cx="914400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ja-JP" alt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ディスプレイの解像度</a:t>
            </a:r>
            <a:endParaRPr lang="ja-JP" alt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2" descr="http://www.sharp.co.jp/products/lcd/tech/image/p40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5384800"/>
            <a:ext cx="1411320" cy="147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正方形/長方形 1"/>
          <p:cNvSpPr/>
          <p:nvPr/>
        </p:nvSpPr>
        <p:spPr bwMode="auto">
          <a:xfrm>
            <a:off x="5778500" y="5549900"/>
            <a:ext cx="1155700" cy="1092200"/>
          </a:xfrm>
          <a:prstGeom prst="rect">
            <a:avLst/>
          </a:prstGeom>
          <a:noFill/>
          <a:ln w="476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250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41763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ja-JP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ジョルジュ・スーラ </a:t>
            </a:r>
            <a:r>
              <a:rPr lang="en-US" altLang="ja-JP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ja-JP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ja-JP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グランド・ジャット島の日曜日の午後</a:t>
            </a:r>
          </a:p>
        </p:txBody>
      </p:sp>
      <p:pic>
        <p:nvPicPr>
          <p:cNvPr id="360450" name="Picture 2" descr="http://upload.wikimedia.org/wikipedia/commons/2/20/Georges_Seurat_-_Un_dimanche_apr%C3%A8s-midi_%C3%A0_l%27%C3%8Ele_de_la_Grande_Jatte_v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2504"/>
            <a:ext cx="7518400" cy="512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452" name="Picture 4" descr="http://upload.wikimedia.org/wikipedia/commons/5/5d/Seurat-La_Parade_detai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121" y="1551810"/>
            <a:ext cx="2152879" cy="349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12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46893"/>
            <a:ext cx="8629650" cy="843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" name="Text Box 5"/>
          <p:cNvSpPr txBox="1">
            <a:spLocks noChangeArrowheads="1"/>
          </p:cNvSpPr>
          <p:nvPr/>
        </p:nvSpPr>
        <p:spPr bwMode="auto">
          <a:xfrm>
            <a:off x="6707188" y="5511005"/>
            <a:ext cx="1946367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ja-JP" altLang="en-US" sz="2800" b="1" dirty="0" smtClean="0">
                <a:solidFill>
                  <a:srgbClr val="FF0000"/>
                </a:solidFill>
              </a:rPr>
              <a:t>トランジスタ</a:t>
            </a:r>
            <a:endParaRPr lang="ja-JP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93" name="Picture 12" descr="http://www.sharp.co.jp/products/lcd/tech/image/p4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087" y="3255959"/>
            <a:ext cx="1882775" cy="19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グループ化 1"/>
          <p:cNvGrpSpPr/>
          <p:nvPr/>
        </p:nvGrpSpPr>
        <p:grpSpPr>
          <a:xfrm>
            <a:off x="190500" y="736600"/>
            <a:ext cx="2057400" cy="2057400"/>
            <a:chOff x="1676400" y="4648200"/>
            <a:chExt cx="2057400" cy="2057400"/>
          </a:xfrm>
        </p:grpSpPr>
        <p:grpSp>
          <p:nvGrpSpPr>
            <p:cNvPr id="2050" name="Group 22"/>
            <p:cNvGrpSpPr>
              <a:grpSpLocks/>
            </p:cNvGrpSpPr>
            <p:nvPr/>
          </p:nvGrpSpPr>
          <p:grpSpPr bwMode="auto">
            <a:xfrm>
              <a:off x="1676400" y="4648200"/>
              <a:ext cx="685800" cy="685800"/>
              <a:chOff x="816" y="672"/>
              <a:chExt cx="432" cy="432"/>
            </a:xfrm>
          </p:grpSpPr>
          <p:sp>
            <p:nvSpPr>
              <p:cNvPr id="2131" name="Rectangle 23"/>
              <p:cNvSpPr>
                <a:spLocks noChangeArrowheads="1"/>
              </p:cNvSpPr>
              <p:nvPr/>
            </p:nvSpPr>
            <p:spPr bwMode="auto">
              <a:xfrm>
                <a:off x="816" y="672"/>
                <a:ext cx="144" cy="14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32" name="Rectangle 24"/>
              <p:cNvSpPr>
                <a:spLocks noChangeArrowheads="1"/>
              </p:cNvSpPr>
              <p:nvPr/>
            </p:nvSpPr>
            <p:spPr bwMode="auto">
              <a:xfrm>
                <a:off x="1104" y="672"/>
                <a:ext cx="144" cy="144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33" name="Rectangle 25"/>
              <p:cNvSpPr>
                <a:spLocks noChangeArrowheads="1"/>
              </p:cNvSpPr>
              <p:nvPr/>
            </p:nvSpPr>
            <p:spPr bwMode="auto">
              <a:xfrm>
                <a:off x="960" y="672"/>
                <a:ext cx="144" cy="144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34" name="Rectangle 26"/>
              <p:cNvSpPr>
                <a:spLocks noChangeArrowheads="1"/>
              </p:cNvSpPr>
              <p:nvPr/>
            </p:nvSpPr>
            <p:spPr bwMode="auto">
              <a:xfrm>
                <a:off x="1104" y="816"/>
                <a:ext cx="144" cy="144"/>
              </a:xfrm>
              <a:prstGeom prst="rect">
                <a:avLst/>
              </a:prstGeom>
              <a:solidFill>
                <a:srgbClr val="F6FF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35" name="Rectangle 27"/>
              <p:cNvSpPr>
                <a:spLocks noChangeArrowheads="1"/>
              </p:cNvSpPr>
              <p:nvPr/>
            </p:nvSpPr>
            <p:spPr bwMode="auto">
              <a:xfrm>
                <a:off x="1104" y="960"/>
                <a:ext cx="144" cy="144"/>
              </a:xfrm>
              <a:prstGeom prst="rect">
                <a:avLst/>
              </a:prstGeom>
              <a:solidFill>
                <a:srgbClr val="BA4B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36" name="Rectangle 28"/>
              <p:cNvSpPr>
                <a:spLocks noChangeArrowheads="1"/>
              </p:cNvSpPr>
              <p:nvPr/>
            </p:nvSpPr>
            <p:spPr bwMode="auto">
              <a:xfrm>
                <a:off x="816" y="960"/>
                <a:ext cx="144" cy="144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37" name="Rectangle 29"/>
              <p:cNvSpPr>
                <a:spLocks noChangeArrowheads="1"/>
              </p:cNvSpPr>
              <p:nvPr/>
            </p:nvSpPr>
            <p:spPr bwMode="auto">
              <a:xfrm>
                <a:off x="960" y="960"/>
                <a:ext cx="144" cy="144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38" name="Rectangle 30"/>
              <p:cNvSpPr>
                <a:spLocks noChangeArrowheads="1"/>
              </p:cNvSpPr>
              <p:nvPr/>
            </p:nvSpPr>
            <p:spPr bwMode="auto">
              <a:xfrm>
                <a:off x="816" y="816"/>
                <a:ext cx="144" cy="14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051" name="Group 49"/>
            <p:cNvGrpSpPr>
              <a:grpSpLocks/>
            </p:cNvGrpSpPr>
            <p:nvPr/>
          </p:nvGrpSpPr>
          <p:grpSpPr bwMode="auto">
            <a:xfrm>
              <a:off x="1676400" y="5334000"/>
              <a:ext cx="685800" cy="685800"/>
              <a:chOff x="816" y="672"/>
              <a:chExt cx="432" cy="432"/>
            </a:xfrm>
          </p:grpSpPr>
          <p:sp>
            <p:nvSpPr>
              <p:cNvPr id="2123" name="Rectangle 50"/>
              <p:cNvSpPr>
                <a:spLocks noChangeArrowheads="1"/>
              </p:cNvSpPr>
              <p:nvPr/>
            </p:nvSpPr>
            <p:spPr bwMode="auto">
              <a:xfrm>
                <a:off x="816" y="672"/>
                <a:ext cx="144" cy="14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4" name="Rectangle 51"/>
              <p:cNvSpPr>
                <a:spLocks noChangeArrowheads="1"/>
              </p:cNvSpPr>
              <p:nvPr/>
            </p:nvSpPr>
            <p:spPr bwMode="auto">
              <a:xfrm>
                <a:off x="1104" y="672"/>
                <a:ext cx="144" cy="144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5" name="Rectangle 52"/>
              <p:cNvSpPr>
                <a:spLocks noChangeArrowheads="1"/>
              </p:cNvSpPr>
              <p:nvPr/>
            </p:nvSpPr>
            <p:spPr bwMode="auto">
              <a:xfrm>
                <a:off x="960" y="672"/>
                <a:ext cx="144" cy="144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6" name="Rectangle 53"/>
              <p:cNvSpPr>
                <a:spLocks noChangeArrowheads="1"/>
              </p:cNvSpPr>
              <p:nvPr/>
            </p:nvSpPr>
            <p:spPr bwMode="auto">
              <a:xfrm>
                <a:off x="1104" y="816"/>
                <a:ext cx="144" cy="144"/>
              </a:xfrm>
              <a:prstGeom prst="rect">
                <a:avLst/>
              </a:prstGeom>
              <a:solidFill>
                <a:srgbClr val="F6FF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7" name="Rectangle 54"/>
              <p:cNvSpPr>
                <a:spLocks noChangeArrowheads="1"/>
              </p:cNvSpPr>
              <p:nvPr/>
            </p:nvSpPr>
            <p:spPr bwMode="auto">
              <a:xfrm>
                <a:off x="1104" y="960"/>
                <a:ext cx="144" cy="144"/>
              </a:xfrm>
              <a:prstGeom prst="rect">
                <a:avLst/>
              </a:prstGeom>
              <a:solidFill>
                <a:srgbClr val="BA4B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8" name="Rectangle 55"/>
              <p:cNvSpPr>
                <a:spLocks noChangeArrowheads="1"/>
              </p:cNvSpPr>
              <p:nvPr/>
            </p:nvSpPr>
            <p:spPr bwMode="auto">
              <a:xfrm>
                <a:off x="816" y="960"/>
                <a:ext cx="144" cy="144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9" name="Rectangle 56"/>
              <p:cNvSpPr>
                <a:spLocks noChangeArrowheads="1"/>
              </p:cNvSpPr>
              <p:nvPr/>
            </p:nvSpPr>
            <p:spPr bwMode="auto">
              <a:xfrm>
                <a:off x="960" y="960"/>
                <a:ext cx="144" cy="144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30" name="Rectangle 57"/>
              <p:cNvSpPr>
                <a:spLocks noChangeArrowheads="1"/>
              </p:cNvSpPr>
              <p:nvPr/>
            </p:nvSpPr>
            <p:spPr bwMode="auto">
              <a:xfrm>
                <a:off x="816" y="816"/>
                <a:ext cx="144" cy="14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052" name="Group 76"/>
            <p:cNvGrpSpPr>
              <a:grpSpLocks/>
            </p:cNvGrpSpPr>
            <p:nvPr/>
          </p:nvGrpSpPr>
          <p:grpSpPr bwMode="auto">
            <a:xfrm>
              <a:off x="1676400" y="6019800"/>
              <a:ext cx="685800" cy="685800"/>
              <a:chOff x="816" y="672"/>
              <a:chExt cx="432" cy="432"/>
            </a:xfrm>
          </p:grpSpPr>
          <p:sp>
            <p:nvSpPr>
              <p:cNvPr id="2115" name="Rectangle 77"/>
              <p:cNvSpPr>
                <a:spLocks noChangeArrowheads="1"/>
              </p:cNvSpPr>
              <p:nvPr/>
            </p:nvSpPr>
            <p:spPr bwMode="auto">
              <a:xfrm>
                <a:off x="816" y="672"/>
                <a:ext cx="144" cy="14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16" name="Rectangle 78"/>
              <p:cNvSpPr>
                <a:spLocks noChangeArrowheads="1"/>
              </p:cNvSpPr>
              <p:nvPr/>
            </p:nvSpPr>
            <p:spPr bwMode="auto">
              <a:xfrm>
                <a:off x="1104" y="672"/>
                <a:ext cx="144" cy="144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17" name="Rectangle 79"/>
              <p:cNvSpPr>
                <a:spLocks noChangeArrowheads="1"/>
              </p:cNvSpPr>
              <p:nvPr/>
            </p:nvSpPr>
            <p:spPr bwMode="auto">
              <a:xfrm>
                <a:off x="960" y="672"/>
                <a:ext cx="144" cy="144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18" name="Rectangle 80"/>
              <p:cNvSpPr>
                <a:spLocks noChangeArrowheads="1"/>
              </p:cNvSpPr>
              <p:nvPr/>
            </p:nvSpPr>
            <p:spPr bwMode="auto">
              <a:xfrm>
                <a:off x="1104" y="816"/>
                <a:ext cx="144" cy="144"/>
              </a:xfrm>
              <a:prstGeom prst="rect">
                <a:avLst/>
              </a:prstGeom>
              <a:solidFill>
                <a:srgbClr val="F6FF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19" name="Rectangle 81"/>
              <p:cNvSpPr>
                <a:spLocks noChangeArrowheads="1"/>
              </p:cNvSpPr>
              <p:nvPr/>
            </p:nvSpPr>
            <p:spPr bwMode="auto">
              <a:xfrm>
                <a:off x="1104" y="960"/>
                <a:ext cx="144" cy="144"/>
              </a:xfrm>
              <a:prstGeom prst="rect">
                <a:avLst/>
              </a:prstGeom>
              <a:solidFill>
                <a:srgbClr val="BA4B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0" name="Rectangle 82"/>
              <p:cNvSpPr>
                <a:spLocks noChangeArrowheads="1"/>
              </p:cNvSpPr>
              <p:nvPr/>
            </p:nvSpPr>
            <p:spPr bwMode="auto">
              <a:xfrm>
                <a:off x="816" y="960"/>
                <a:ext cx="144" cy="144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1" name="Rectangle 83"/>
              <p:cNvSpPr>
                <a:spLocks noChangeArrowheads="1"/>
              </p:cNvSpPr>
              <p:nvPr/>
            </p:nvSpPr>
            <p:spPr bwMode="auto">
              <a:xfrm>
                <a:off x="960" y="960"/>
                <a:ext cx="144" cy="144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2" name="Rectangle 84"/>
              <p:cNvSpPr>
                <a:spLocks noChangeArrowheads="1"/>
              </p:cNvSpPr>
              <p:nvPr/>
            </p:nvSpPr>
            <p:spPr bwMode="auto">
              <a:xfrm>
                <a:off x="816" y="816"/>
                <a:ext cx="144" cy="14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053" name="Group 85"/>
            <p:cNvGrpSpPr>
              <a:grpSpLocks/>
            </p:cNvGrpSpPr>
            <p:nvPr/>
          </p:nvGrpSpPr>
          <p:grpSpPr bwMode="auto">
            <a:xfrm>
              <a:off x="2362200" y="4648200"/>
              <a:ext cx="685800" cy="685800"/>
              <a:chOff x="816" y="672"/>
              <a:chExt cx="432" cy="432"/>
            </a:xfrm>
          </p:grpSpPr>
          <p:sp>
            <p:nvSpPr>
              <p:cNvPr id="2107" name="Rectangle 86"/>
              <p:cNvSpPr>
                <a:spLocks noChangeArrowheads="1"/>
              </p:cNvSpPr>
              <p:nvPr/>
            </p:nvSpPr>
            <p:spPr bwMode="auto">
              <a:xfrm>
                <a:off x="816" y="672"/>
                <a:ext cx="144" cy="14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08" name="Rectangle 87"/>
              <p:cNvSpPr>
                <a:spLocks noChangeArrowheads="1"/>
              </p:cNvSpPr>
              <p:nvPr/>
            </p:nvSpPr>
            <p:spPr bwMode="auto">
              <a:xfrm>
                <a:off x="1104" y="672"/>
                <a:ext cx="144" cy="144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09" name="Rectangle 88"/>
              <p:cNvSpPr>
                <a:spLocks noChangeArrowheads="1"/>
              </p:cNvSpPr>
              <p:nvPr/>
            </p:nvSpPr>
            <p:spPr bwMode="auto">
              <a:xfrm>
                <a:off x="960" y="672"/>
                <a:ext cx="144" cy="144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10" name="Rectangle 89"/>
              <p:cNvSpPr>
                <a:spLocks noChangeArrowheads="1"/>
              </p:cNvSpPr>
              <p:nvPr/>
            </p:nvSpPr>
            <p:spPr bwMode="auto">
              <a:xfrm>
                <a:off x="1104" y="816"/>
                <a:ext cx="144" cy="144"/>
              </a:xfrm>
              <a:prstGeom prst="rect">
                <a:avLst/>
              </a:prstGeom>
              <a:solidFill>
                <a:srgbClr val="F6FF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11" name="Rectangle 90"/>
              <p:cNvSpPr>
                <a:spLocks noChangeArrowheads="1"/>
              </p:cNvSpPr>
              <p:nvPr/>
            </p:nvSpPr>
            <p:spPr bwMode="auto">
              <a:xfrm>
                <a:off x="1104" y="960"/>
                <a:ext cx="144" cy="144"/>
              </a:xfrm>
              <a:prstGeom prst="rect">
                <a:avLst/>
              </a:prstGeom>
              <a:solidFill>
                <a:srgbClr val="BA4B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12" name="Rectangle 91"/>
              <p:cNvSpPr>
                <a:spLocks noChangeArrowheads="1"/>
              </p:cNvSpPr>
              <p:nvPr/>
            </p:nvSpPr>
            <p:spPr bwMode="auto">
              <a:xfrm>
                <a:off x="816" y="960"/>
                <a:ext cx="144" cy="144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13" name="Rectangle 92"/>
              <p:cNvSpPr>
                <a:spLocks noChangeArrowheads="1"/>
              </p:cNvSpPr>
              <p:nvPr/>
            </p:nvSpPr>
            <p:spPr bwMode="auto">
              <a:xfrm>
                <a:off x="960" y="960"/>
                <a:ext cx="144" cy="144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14" name="Rectangle 93"/>
              <p:cNvSpPr>
                <a:spLocks noChangeArrowheads="1"/>
              </p:cNvSpPr>
              <p:nvPr/>
            </p:nvSpPr>
            <p:spPr bwMode="auto">
              <a:xfrm>
                <a:off x="816" y="816"/>
                <a:ext cx="144" cy="14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054" name="Group 94"/>
            <p:cNvGrpSpPr>
              <a:grpSpLocks/>
            </p:cNvGrpSpPr>
            <p:nvPr/>
          </p:nvGrpSpPr>
          <p:grpSpPr bwMode="auto">
            <a:xfrm>
              <a:off x="3048000" y="4648200"/>
              <a:ext cx="685800" cy="685800"/>
              <a:chOff x="816" y="672"/>
              <a:chExt cx="432" cy="432"/>
            </a:xfrm>
          </p:grpSpPr>
          <p:sp>
            <p:nvSpPr>
              <p:cNvPr id="2099" name="Rectangle 95"/>
              <p:cNvSpPr>
                <a:spLocks noChangeArrowheads="1"/>
              </p:cNvSpPr>
              <p:nvPr/>
            </p:nvSpPr>
            <p:spPr bwMode="auto">
              <a:xfrm>
                <a:off x="816" y="672"/>
                <a:ext cx="144" cy="14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00" name="Rectangle 96"/>
              <p:cNvSpPr>
                <a:spLocks noChangeArrowheads="1"/>
              </p:cNvSpPr>
              <p:nvPr/>
            </p:nvSpPr>
            <p:spPr bwMode="auto">
              <a:xfrm>
                <a:off x="1104" y="672"/>
                <a:ext cx="144" cy="144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01" name="Rectangle 97"/>
              <p:cNvSpPr>
                <a:spLocks noChangeArrowheads="1"/>
              </p:cNvSpPr>
              <p:nvPr/>
            </p:nvSpPr>
            <p:spPr bwMode="auto">
              <a:xfrm>
                <a:off x="960" y="672"/>
                <a:ext cx="144" cy="144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02" name="Rectangle 98"/>
              <p:cNvSpPr>
                <a:spLocks noChangeArrowheads="1"/>
              </p:cNvSpPr>
              <p:nvPr/>
            </p:nvSpPr>
            <p:spPr bwMode="auto">
              <a:xfrm>
                <a:off x="1104" y="816"/>
                <a:ext cx="144" cy="144"/>
              </a:xfrm>
              <a:prstGeom prst="rect">
                <a:avLst/>
              </a:prstGeom>
              <a:solidFill>
                <a:srgbClr val="F6FF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03" name="Rectangle 99"/>
              <p:cNvSpPr>
                <a:spLocks noChangeArrowheads="1"/>
              </p:cNvSpPr>
              <p:nvPr/>
            </p:nvSpPr>
            <p:spPr bwMode="auto">
              <a:xfrm>
                <a:off x="1104" y="960"/>
                <a:ext cx="144" cy="144"/>
              </a:xfrm>
              <a:prstGeom prst="rect">
                <a:avLst/>
              </a:prstGeom>
              <a:solidFill>
                <a:srgbClr val="BA4B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04" name="Rectangle 100"/>
              <p:cNvSpPr>
                <a:spLocks noChangeArrowheads="1"/>
              </p:cNvSpPr>
              <p:nvPr/>
            </p:nvSpPr>
            <p:spPr bwMode="auto">
              <a:xfrm>
                <a:off x="816" y="960"/>
                <a:ext cx="144" cy="144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05" name="Rectangle 101"/>
              <p:cNvSpPr>
                <a:spLocks noChangeArrowheads="1"/>
              </p:cNvSpPr>
              <p:nvPr/>
            </p:nvSpPr>
            <p:spPr bwMode="auto">
              <a:xfrm>
                <a:off x="960" y="960"/>
                <a:ext cx="144" cy="144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06" name="Rectangle 102"/>
              <p:cNvSpPr>
                <a:spLocks noChangeArrowheads="1"/>
              </p:cNvSpPr>
              <p:nvPr/>
            </p:nvSpPr>
            <p:spPr bwMode="auto">
              <a:xfrm>
                <a:off x="816" y="816"/>
                <a:ext cx="144" cy="14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055" name="Group 103"/>
            <p:cNvGrpSpPr>
              <a:grpSpLocks/>
            </p:cNvGrpSpPr>
            <p:nvPr/>
          </p:nvGrpSpPr>
          <p:grpSpPr bwMode="auto">
            <a:xfrm>
              <a:off x="2362200" y="5334000"/>
              <a:ext cx="685800" cy="685800"/>
              <a:chOff x="816" y="672"/>
              <a:chExt cx="432" cy="432"/>
            </a:xfrm>
          </p:grpSpPr>
          <p:sp>
            <p:nvSpPr>
              <p:cNvPr id="2091" name="Rectangle 104"/>
              <p:cNvSpPr>
                <a:spLocks noChangeArrowheads="1"/>
              </p:cNvSpPr>
              <p:nvPr/>
            </p:nvSpPr>
            <p:spPr bwMode="auto">
              <a:xfrm>
                <a:off x="816" y="672"/>
                <a:ext cx="144" cy="14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92" name="Rectangle 105"/>
              <p:cNvSpPr>
                <a:spLocks noChangeArrowheads="1"/>
              </p:cNvSpPr>
              <p:nvPr/>
            </p:nvSpPr>
            <p:spPr bwMode="auto">
              <a:xfrm>
                <a:off x="1104" y="672"/>
                <a:ext cx="144" cy="144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93" name="Rectangle 106"/>
              <p:cNvSpPr>
                <a:spLocks noChangeArrowheads="1"/>
              </p:cNvSpPr>
              <p:nvPr/>
            </p:nvSpPr>
            <p:spPr bwMode="auto">
              <a:xfrm>
                <a:off x="960" y="672"/>
                <a:ext cx="144" cy="144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94" name="Rectangle 107"/>
              <p:cNvSpPr>
                <a:spLocks noChangeArrowheads="1"/>
              </p:cNvSpPr>
              <p:nvPr/>
            </p:nvSpPr>
            <p:spPr bwMode="auto">
              <a:xfrm>
                <a:off x="1104" y="816"/>
                <a:ext cx="144" cy="144"/>
              </a:xfrm>
              <a:prstGeom prst="rect">
                <a:avLst/>
              </a:prstGeom>
              <a:solidFill>
                <a:srgbClr val="F6FF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95" name="Rectangle 108"/>
              <p:cNvSpPr>
                <a:spLocks noChangeArrowheads="1"/>
              </p:cNvSpPr>
              <p:nvPr/>
            </p:nvSpPr>
            <p:spPr bwMode="auto">
              <a:xfrm>
                <a:off x="1104" y="960"/>
                <a:ext cx="144" cy="144"/>
              </a:xfrm>
              <a:prstGeom prst="rect">
                <a:avLst/>
              </a:prstGeom>
              <a:solidFill>
                <a:srgbClr val="BA4B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96" name="Rectangle 109"/>
              <p:cNvSpPr>
                <a:spLocks noChangeArrowheads="1"/>
              </p:cNvSpPr>
              <p:nvPr/>
            </p:nvSpPr>
            <p:spPr bwMode="auto">
              <a:xfrm>
                <a:off x="816" y="960"/>
                <a:ext cx="144" cy="144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97" name="Rectangle 110"/>
              <p:cNvSpPr>
                <a:spLocks noChangeArrowheads="1"/>
              </p:cNvSpPr>
              <p:nvPr/>
            </p:nvSpPr>
            <p:spPr bwMode="auto">
              <a:xfrm>
                <a:off x="960" y="960"/>
                <a:ext cx="144" cy="144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98" name="Rectangle 111"/>
              <p:cNvSpPr>
                <a:spLocks noChangeArrowheads="1"/>
              </p:cNvSpPr>
              <p:nvPr/>
            </p:nvSpPr>
            <p:spPr bwMode="auto">
              <a:xfrm>
                <a:off x="816" y="816"/>
                <a:ext cx="144" cy="14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056" name="Group 112"/>
            <p:cNvGrpSpPr>
              <a:grpSpLocks/>
            </p:cNvGrpSpPr>
            <p:nvPr/>
          </p:nvGrpSpPr>
          <p:grpSpPr bwMode="auto">
            <a:xfrm>
              <a:off x="3048000" y="5334000"/>
              <a:ext cx="685800" cy="685800"/>
              <a:chOff x="816" y="672"/>
              <a:chExt cx="432" cy="432"/>
            </a:xfrm>
          </p:grpSpPr>
          <p:sp>
            <p:nvSpPr>
              <p:cNvPr id="2083" name="Rectangle 113"/>
              <p:cNvSpPr>
                <a:spLocks noChangeArrowheads="1"/>
              </p:cNvSpPr>
              <p:nvPr/>
            </p:nvSpPr>
            <p:spPr bwMode="auto">
              <a:xfrm>
                <a:off x="816" y="672"/>
                <a:ext cx="144" cy="14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84" name="Rectangle 114"/>
              <p:cNvSpPr>
                <a:spLocks noChangeArrowheads="1"/>
              </p:cNvSpPr>
              <p:nvPr/>
            </p:nvSpPr>
            <p:spPr bwMode="auto">
              <a:xfrm>
                <a:off x="1104" y="672"/>
                <a:ext cx="144" cy="144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85" name="Rectangle 115"/>
              <p:cNvSpPr>
                <a:spLocks noChangeArrowheads="1"/>
              </p:cNvSpPr>
              <p:nvPr/>
            </p:nvSpPr>
            <p:spPr bwMode="auto">
              <a:xfrm>
                <a:off x="960" y="672"/>
                <a:ext cx="144" cy="144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86" name="Rectangle 116"/>
              <p:cNvSpPr>
                <a:spLocks noChangeArrowheads="1"/>
              </p:cNvSpPr>
              <p:nvPr/>
            </p:nvSpPr>
            <p:spPr bwMode="auto">
              <a:xfrm>
                <a:off x="1104" y="816"/>
                <a:ext cx="144" cy="144"/>
              </a:xfrm>
              <a:prstGeom prst="rect">
                <a:avLst/>
              </a:prstGeom>
              <a:solidFill>
                <a:srgbClr val="F6FF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87" name="Rectangle 117"/>
              <p:cNvSpPr>
                <a:spLocks noChangeArrowheads="1"/>
              </p:cNvSpPr>
              <p:nvPr/>
            </p:nvSpPr>
            <p:spPr bwMode="auto">
              <a:xfrm>
                <a:off x="1104" y="960"/>
                <a:ext cx="144" cy="144"/>
              </a:xfrm>
              <a:prstGeom prst="rect">
                <a:avLst/>
              </a:prstGeom>
              <a:solidFill>
                <a:srgbClr val="BA4B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88" name="Rectangle 118"/>
              <p:cNvSpPr>
                <a:spLocks noChangeArrowheads="1"/>
              </p:cNvSpPr>
              <p:nvPr/>
            </p:nvSpPr>
            <p:spPr bwMode="auto">
              <a:xfrm>
                <a:off x="816" y="960"/>
                <a:ext cx="144" cy="144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89" name="Rectangle 119"/>
              <p:cNvSpPr>
                <a:spLocks noChangeArrowheads="1"/>
              </p:cNvSpPr>
              <p:nvPr/>
            </p:nvSpPr>
            <p:spPr bwMode="auto">
              <a:xfrm>
                <a:off x="960" y="960"/>
                <a:ext cx="144" cy="144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90" name="Rectangle 120"/>
              <p:cNvSpPr>
                <a:spLocks noChangeArrowheads="1"/>
              </p:cNvSpPr>
              <p:nvPr/>
            </p:nvSpPr>
            <p:spPr bwMode="auto">
              <a:xfrm>
                <a:off x="816" y="816"/>
                <a:ext cx="144" cy="14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057" name="Group 121"/>
            <p:cNvGrpSpPr>
              <a:grpSpLocks/>
            </p:cNvGrpSpPr>
            <p:nvPr/>
          </p:nvGrpSpPr>
          <p:grpSpPr bwMode="auto">
            <a:xfrm>
              <a:off x="2362200" y="6019800"/>
              <a:ext cx="685800" cy="685800"/>
              <a:chOff x="816" y="672"/>
              <a:chExt cx="432" cy="432"/>
            </a:xfrm>
          </p:grpSpPr>
          <p:sp>
            <p:nvSpPr>
              <p:cNvPr id="2075" name="Rectangle 122"/>
              <p:cNvSpPr>
                <a:spLocks noChangeArrowheads="1"/>
              </p:cNvSpPr>
              <p:nvPr/>
            </p:nvSpPr>
            <p:spPr bwMode="auto">
              <a:xfrm>
                <a:off x="816" y="672"/>
                <a:ext cx="144" cy="14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6" name="Rectangle 123"/>
              <p:cNvSpPr>
                <a:spLocks noChangeArrowheads="1"/>
              </p:cNvSpPr>
              <p:nvPr/>
            </p:nvSpPr>
            <p:spPr bwMode="auto">
              <a:xfrm>
                <a:off x="1104" y="672"/>
                <a:ext cx="144" cy="144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7" name="Rectangle 124"/>
              <p:cNvSpPr>
                <a:spLocks noChangeArrowheads="1"/>
              </p:cNvSpPr>
              <p:nvPr/>
            </p:nvSpPr>
            <p:spPr bwMode="auto">
              <a:xfrm>
                <a:off x="960" y="672"/>
                <a:ext cx="144" cy="144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8" name="Rectangle 125"/>
              <p:cNvSpPr>
                <a:spLocks noChangeArrowheads="1"/>
              </p:cNvSpPr>
              <p:nvPr/>
            </p:nvSpPr>
            <p:spPr bwMode="auto">
              <a:xfrm>
                <a:off x="1104" y="816"/>
                <a:ext cx="144" cy="144"/>
              </a:xfrm>
              <a:prstGeom prst="rect">
                <a:avLst/>
              </a:prstGeom>
              <a:solidFill>
                <a:srgbClr val="F6FF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9" name="Rectangle 126"/>
              <p:cNvSpPr>
                <a:spLocks noChangeArrowheads="1"/>
              </p:cNvSpPr>
              <p:nvPr/>
            </p:nvSpPr>
            <p:spPr bwMode="auto">
              <a:xfrm>
                <a:off x="1104" y="960"/>
                <a:ext cx="144" cy="144"/>
              </a:xfrm>
              <a:prstGeom prst="rect">
                <a:avLst/>
              </a:prstGeom>
              <a:solidFill>
                <a:srgbClr val="BA4B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80" name="Rectangle 127"/>
              <p:cNvSpPr>
                <a:spLocks noChangeArrowheads="1"/>
              </p:cNvSpPr>
              <p:nvPr/>
            </p:nvSpPr>
            <p:spPr bwMode="auto">
              <a:xfrm>
                <a:off x="816" y="960"/>
                <a:ext cx="144" cy="144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81" name="Rectangle 128"/>
              <p:cNvSpPr>
                <a:spLocks noChangeArrowheads="1"/>
              </p:cNvSpPr>
              <p:nvPr/>
            </p:nvSpPr>
            <p:spPr bwMode="auto">
              <a:xfrm>
                <a:off x="960" y="960"/>
                <a:ext cx="144" cy="144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82" name="Rectangle 129"/>
              <p:cNvSpPr>
                <a:spLocks noChangeArrowheads="1"/>
              </p:cNvSpPr>
              <p:nvPr/>
            </p:nvSpPr>
            <p:spPr bwMode="auto">
              <a:xfrm>
                <a:off x="816" y="816"/>
                <a:ext cx="144" cy="14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058" name="Group 130"/>
            <p:cNvGrpSpPr>
              <a:grpSpLocks/>
            </p:cNvGrpSpPr>
            <p:nvPr/>
          </p:nvGrpSpPr>
          <p:grpSpPr bwMode="auto">
            <a:xfrm>
              <a:off x="3048000" y="6019800"/>
              <a:ext cx="685800" cy="685800"/>
              <a:chOff x="816" y="672"/>
              <a:chExt cx="432" cy="432"/>
            </a:xfrm>
          </p:grpSpPr>
          <p:sp>
            <p:nvSpPr>
              <p:cNvPr id="2067" name="Rectangle 131"/>
              <p:cNvSpPr>
                <a:spLocks noChangeArrowheads="1"/>
              </p:cNvSpPr>
              <p:nvPr/>
            </p:nvSpPr>
            <p:spPr bwMode="auto">
              <a:xfrm>
                <a:off x="816" y="672"/>
                <a:ext cx="144" cy="14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68" name="Rectangle 132"/>
              <p:cNvSpPr>
                <a:spLocks noChangeArrowheads="1"/>
              </p:cNvSpPr>
              <p:nvPr/>
            </p:nvSpPr>
            <p:spPr bwMode="auto">
              <a:xfrm>
                <a:off x="1104" y="672"/>
                <a:ext cx="144" cy="144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69" name="Rectangle 133"/>
              <p:cNvSpPr>
                <a:spLocks noChangeArrowheads="1"/>
              </p:cNvSpPr>
              <p:nvPr/>
            </p:nvSpPr>
            <p:spPr bwMode="auto">
              <a:xfrm>
                <a:off x="960" y="672"/>
                <a:ext cx="144" cy="144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0" name="Rectangle 134"/>
              <p:cNvSpPr>
                <a:spLocks noChangeArrowheads="1"/>
              </p:cNvSpPr>
              <p:nvPr/>
            </p:nvSpPr>
            <p:spPr bwMode="auto">
              <a:xfrm>
                <a:off x="1104" y="816"/>
                <a:ext cx="144" cy="144"/>
              </a:xfrm>
              <a:prstGeom prst="rect">
                <a:avLst/>
              </a:prstGeom>
              <a:solidFill>
                <a:srgbClr val="F6FF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1" name="Rectangle 135"/>
              <p:cNvSpPr>
                <a:spLocks noChangeArrowheads="1"/>
              </p:cNvSpPr>
              <p:nvPr/>
            </p:nvSpPr>
            <p:spPr bwMode="auto">
              <a:xfrm>
                <a:off x="1104" y="960"/>
                <a:ext cx="144" cy="144"/>
              </a:xfrm>
              <a:prstGeom prst="rect">
                <a:avLst/>
              </a:prstGeom>
              <a:solidFill>
                <a:srgbClr val="BA4B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2" name="Rectangle 136"/>
              <p:cNvSpPr>
                <a:spLocks noChangeArrowheads="1"/>
              </p:cNvSpPr>
              <p:nvPr/>
            </p:nvSpPr>
            <p:spPr bwMode="auto">
              <a:xfrm>
                <a:off x="816" y="960"/>
                <a:ext cx="144" cy="144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3" name="Rectangle 137"/>
              <p:cNvSpPr>
                <a:spLocks noChangeArrowheads="1"/>
              </p:cNvSpPr>
              <p:nvPr/>
            </p:nvSpPr>
            <p:spPr bwMode="auto">
              <a:xfrm>
                <a:off x="960" y="960"/>
                <a:ext cx="144" cy="144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4" name="Rectangle 138"/>
              <p:cNvSpPr>
                <a:spLocks noChangeArrowheads="1"/>
              </p:cNvSpPr>
              <p:nvPr/>
            </p:nvSpPr>
            <p:spPr bwMode="auto">
              <a:xfrm>
                <a:off x="816" y="816"/>
                <a:ext cx="144" cy="14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2059" name="Picture 1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733" y="920750"/>
            <a:ext cx="2345267" cy="175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0" y="7086600"/>
            <a:ext cx="20574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0" y="5262700"/>
            <a:ext cx="20574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4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0300" y="3505200"/>
            <a:ext cx="20574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66" name="Rectangle 14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001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ja-JP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液晶</a:t>
            </a:r>
            <a:r>
              <a:rPr lang="en-US" altLang="ja-JP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TV</a:t>
            </a:r>
            <a:r>
              <a:rPr lang="ja-JP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を拡大すると・・・</a:t>
            </a:r>
            <a:endParaRPr lang="en-US" altLang="ja-JP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Text Box 5"/>
          <p:cNvSpPr txBox="1">
            <a:spLocks noChangeArrowheads="1"/>
          </p:cNvSpPr>
          <p:nvPr/>
        </p:nvSpPr>
        <p:spPr bwMode="auto">
          <a:xfrm>
            <a:off x="7515271" y="2449840"/>
            <a:ext cx="1696298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ja-JP" altLang="en-US" sz="2400" b="1" dirty="0" smtClean="0">
                <a:solidFill>
                  <a:srgbClr val="FF0000"/>
                </a:solidFill>
              </a:rPr>
              <a:t>トランジスタ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 bwMode="auto">
          <a:xfrm>
            <a:off x="1905000" y="6286500"/>
            <a:ext cx="8394700" cy="66040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pic>
        <p:nvPicPr>
          <p:cNvPr id="2061" name="Picture 14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2908300"/>
            <a:ext cx="20574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4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042567"/>
            <a:ext cx="20574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Text Box 5"/>
          <p:cNvSpPr txBox="1">
            <a:spLocks noChangeArrowheads="1"/>
          </p:cNvSpPr>
          <p:nvPr/>
        </p:nvSpPr>
        <p:spPr bwMode="auto">
          <a:xfrm>
            <a:off x="479275" y="2954982"/>
            <a:ext cx="803425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ja-JP" altLang="en-US" sz="2400" b="1" dirty="0" smtClean="0">
                <a:solidFill>
                  <a:srgbClr val="FF0000"/>
                </a:solidFill>
              </a:rPr>
              <a:t>白色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97" name="Text Box 5"/>
          <p:cNvSpPr txBox="1">
            <a:spLocks noChangeArrowheads="1"/>
          </p:cNvSpPr>
          <p:nvPr/>
        </p:nvSpPr>
        <p:spPr bwMode="auto">
          <a:xfrm>
            <a:off x="474587" y="4061766"/>
            <a:ext cx="803425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ja-JP" altLang="en-US" sz="2400" b="1" dirty="0" smtClean="0">
                <a:solidFill>
                  <a:srgbClr val="FF0000"/>
                </a:solidFill>
              </a:rPr>
              <a:t>青色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2063" name="Picture 14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5207000"/>
            <a:ext cx="20574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8" name="Text Box 5"/>
          <p:cNvSpPr txBox="1">
            <a:spLocks noChangeArrowheads="1"/>
          </p:cNvSpPr>
          <p:nvPr/>
        </p:nvSpPr>
        <p:spPr bwMode="auto">
          <a:xfrm>
            <a:off x="441175" y="5240982"/>
            <a:ext cx="803425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ja-JP" altLang="en-US" sz="2400" b="1" dirty="0" smtClean="0">
                <a:solidFill>
                  <a:srgbClr val="FF0000"/>
                </a:solidFill>
              </a:rPr>
              <a:t>緑色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84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Line 2"/>
          <p:cNvSpPr>
            <a:spLocks noChangeShapeType="1"/>
          </p:cNvSpPr>
          <p:nvPr/>
        </p:nvSpPr>
        <p:spPr bwMode="auto">
          <a:xfrm flipH="1">
            <a:off x="3825875" y="7343775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2819" name="Group 3"/>
          <p:cNvGrpSpPr>
            <a:grpSpLocks/>
          </p:cNvGrpSpPr>
          <p:nvPr/>
        </p:nvGrpSpPr>
        <p:grpSpPr bwMode="auto">
          <a:xfrm>
            <a:off x="396875" y="3429000"/>
            <a:ext cx="4657725" cy="619125"/>
            <a:chOff x="1488" y="1056"/>
            <a:chExt cx="2934" cy="390"/>
          </a:xfrm>
        </p:grpSpPr>
        <p:grpSp>
          <p:nvGrpSpPr>
            <p:cNvPr id="162820" name="Group 4"/>
            <p:cNvGrpSpPr>
              <a:grpSpLocks/>
            </p:cNvGrpSpPr>
            <p:nvPr/>
          </p:nvGrpSpPr>
          <p:grpSpPr bwMode="auto">
            <a:xfrm>
              <a:off x="2070" y="1056"/>
              <a:ext cx="2352" cy="384"/>
              <a:chOff x="-768" y="672"/>
              <a:chExt cx="2352" cy="384"/>
            </a:xfrm>
          </p:grpSpPr>
          <p:sp>
            <p:nvSpPr>
              <p:cNvPr id="162821" name="Freeform 5"/>
              <p:cNvSpPr>
                <a:spLocks/>
              </p:cNvSpPr>
              <p:nvPr/>
            </p:nvSpPr>
            <p:spPr bwMode="auto">
              <a:xfrm rot="-5374692">
                <a:off x="312" y="-264"/>
                <a:ext cx="288" cy="2256"/>
              </a:xfrm>
              <a:custGeom>
                <a:avLst/>
                <a:gdLst>
                  <a:gd name="T0" fmla="*/ 0 w 144"/>
                  <a:gd name="T1" fmla="*/ 0 h 1344"/>
                  <a:gd name="T2" fmla="*/ 288 w 144"/>
                  <a:gd name="T3" fmla="*/ 161 h 1344"/>
                  <a:gd name="T4" fmla="*/ 0 w 144"/>
                  <a:gd name="T5" fmla="*/ 322 h 1344"/>
                  <a:gd name="T6" fmla="*/ 288 w 144"/>
                  <a:gd name="T7" fmla="*/ 483 h 1344"/>
                  <a:gd name="T8" fmla="*/ 0 w 144"/>
                  <a:gd name="T9" fmla="*/ 645 h 1344"/>
                  <a:gd name="T10" fmla="*/ 288 w 144"/>
                  <a:gd name="T11" fmla="*/ 806 h 1344"/>
                  <a:gd name="T12" fmla="*/ 0 w 144"/>
                  <a:gd name="T13" fmla="*/ 967 h 1344"/>
                  <a:gd name="T14" fmla="*/ 288 w 144"/>
                  <a:gd name="T15" fmla="*/ 1128 h 1344"/>
                  <a:gd name="T16" fmla="*/ 0 w 144"/>
                  <a:gd name="T17" fmla="*/ 1289 h 1344"/>
                  <a:gd name="T18" fmla="*/ 288 w 144"/>
                  <a:gd name="T19" fmla="*/ 1450 h 1344"/>
                  <a:gd name="T20" fmla="*/ 0 w 144"/>
                  <a:gd name="T21" fmla="*/ 1611 h 1344"/>
                  <a:gd name="T22" fmla="*/ 288 w 144"/>
                  <a:gd name="T23" fmla="*/ 1773 h 1344"/>
                  <a:gd name="T24" fmla="*/ 0 w 144"/>
                  <a:gd name="T25" fmla="*/ 1934 h 1344"/>
                  <a:gd name="T26" fmla="*/ 288 w 144"/>
                  <a:gd name="T27" fmla="*/ 2095 h 1344"/>
                  <a:gd name="T28" fmla="*/ 0 w 144"/>
                  <a:gd name="T29" fmla="*/ 2256 h 134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44"/>
                  <a:gd name="T46" fmla="*/ 0 h 1344"/>
                  <a:gd name="T47" fmla="*/ 144 w 144"/>
                  <a:gd name="T48" fmla="*/ 1344 h 134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44" h="1344">
                    <a:moveTo>
                      <a:pt x="0" y="0"/>
                    </a:moveTo>
                    <a:cubicBezTo>
                      <a:pt x="72" y="32"/>
                      <a:pt x="144" y="64"/>
                      <a:pt x="144" y="96"/>
                    </a:cubicBezTo>
                    <a:cubicBezTo>
                      <a:pt x="144" y="128"/>
                      <a:pt x="0" y="160"/>
                      <a:pt x="0" y="192"/>
                    </a:cubicBezTo>
                    <a:cubicBezTo>
                      <a:pt x="0" y="224"/>
                      <a:pt x="144" y="256"/>
                      <a:pt x="144" y="288"/>
                    </a:cubicBezTo>
                    <a:cubicBezTo>
                      <a:pt x="144" y="320"/>
                      <a:pt x="0" y="352"/>
                      <a:pt x="0" y="384"/>
                    </a:cubicBezTo>
                    <a:cubicBezTo>
                      <a:pt x="0" y="416"/>
                      <a:pt x="144" y="448"/>
                      <a:pt x="144" y="480"/>
                    </a:cubicBezTo>
                    <a:cubicBezTo>
                      <a:pt x="144" y="512"/>
                      <a:pt x="0" y="544"/>
                      <a:pt x="0" y="576"/>
                    </a:cubicBezTo>
                    <a:cubicBezTo>
                      <a:pt x="0" y="608"/>
                      <a:pt x="144" y="640"/>
                      <a:pt x="144" y="672"/>
                    </a:cubicBezTo>
                    <a:cubicBezTo>
                      <a:pt x="144" y="704"/>
                      <a:pt x="0" y="736"/>
                      <a:pt x="0" y="768"/>
                    </a:cubicBezTo>
                    <a:cubicBezTo>
                      <a:pt x="0" y="800"/>
                      <a:pt x="144" y="832"/>
                      <a:pt x="144" y="864"/>
                    </a:cubicBezTo>
                    <a:cubicBezTo>
                      <a:pt x="144" y="896"/>
                      <a:pt x="0" y="928"/>
                      <a:pt x="0" y="960"/>
                    </a:cubicBezTo>
                    <a:cubicBezTo>
                      <a:pt x="0" y="992"/>
                      <a:pt x="144" y="1024"/>
                      <a:pt x="144" y="1056"/>
                    </a:cubicBezTo>
                    <a:cubicBezTo>
                      <a:pt x="144" y="1088"/>
                      <a:pt x="0" y="1120"/>
                      <a:pt x="0" y="1152"/>
                    </a:cubicBezTo>
                    <a:cubicBezTo>
                      <a:pt x="0" y="1184"/>
                      <a:pt x="144" y="1216"/>
                      <a:pt x="144" y="1248"/>
                    </a:cubicBezTo>
                    <a:cubicBezTo>
                      <a:pt x="144" y="1280"/>
                      <a:pt x="24" y="1328"/>
                      <a:pt x="0" y="1344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2822" name="Rectangle 6"/>
              <p:cNvSpPr>
                <a:spLocks noChangeArrowheads="1"/>
              </p:cNvSpPr>
              <p:nvPr/>
            </p:nvSpPr>
            <p:spPr bwMode="auto">
              <a:xfrm>
                <a:off x="-768" y="672"/>
                <a:ext cx="1632" cy="3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62823" name="Freeform 7"/>
            <p:cNvSpPr>
              <a:spLocks/>
            </p:cNvSpPr>
            <p:nvPr/>
          </p:nvSpPr>
          <p:spPr bwMode="auto">
            <a:xfrm>
              <a:off x="1512" y="1188"/>
              <a:ext cx="2208" cy="122"/>
            </a:xfrm>
            <a:custGeom>
              <a:avLst/>
              <a:gdLst>
                <a:gd name="T0" fmla="*/ 0 w 2208"/>
                <a:gd name="T1" fmla="*/ 108 h 230"/>
                <a:gd name="T2" fmla="*/ 174 w 2208"/>
                <a:gd name="T3" fmla="*/ 0 h 230"/>
                <a:gd name="T4" fmla="*/ 300 w 2208"/>
                <a:gd name="T5" fmla="*/ 108 h 230"/>
                <a:gd name="T6" fmla="*/ 534 w 2208"/>
                <a:gd name="T7" fmla="*/ 6 h 230"/>
                <a:gd name="T8" fmla="*/ 636 w 2208"/>
                <a:gd name="T9" fmla="*/ 118 h 230"/>
                <a:gd name="T10" fmla="*/ 816 w 2208"/>
                <a:gd name="T11" fmla="*/ 10 h 230"/>
                <a:gd name="T12" fmla="*/ 918 w 2208"/>
                <a:gd name="T13" fmla="*/ 115 h 230"/>
                <a:gd name="T14" fmla="*/ 1128 w 2208"/>
                <a:gd name="T15" fmla="*/ 6 h 230"/>
                <a:gd name="T16" fmla="*/ 1260 w 2208"/>
                <a:gd name="T17" fmla="*/ 121 h 230"/>
                <a:gd name="T18" fmla="*/ 1452 w 2208"/>
                <a:gd name="T19" fmla="*/ 6 h 230"/>
                <a:gd name="T20" fmla="*/ 1608 w 2208"/>
                <a:gd name="T21" fmla="*/ 115 h 230"/>
                <a:gd name="T22" fmla="*/ 1788 w 2208"/>
                <a:gd name="T23" fmla="*/ 3 h 230"/>
                <a:gd name="T24" fmla="*/ 1926 w 2208"/>
                <a:gd name="T25" fmla="*/ 121 h 230"/>
                <a:gd name="T26" fmla="*/ 2124 w 2208"/>
                <a:gd name="T27" fmla="*/ 10 h 230"/>
                <a:gd name="T28" fmla="*/ 2208 w 2208"/>
                <a:gd name="T29" fmla="*/ 118 h 23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208"/>
                <a:gd name="T46" fmla="*/ 0 h 230"/>
                <a:gd name="T47" fmla="*/ 2208 w 2208"/>
                <a:gd name="T48" fmla="*/ 230 h 23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208" h="230">
                  <a:moveTo>
                    <a:pt x="0" y="204"/>
                  </a:moveTo>
                  <a:cubicBezTo>
                    <a:pt x="27" y="170"/>
                    <a:pt x="124" y="0"/>
                    <a:pt x="174" y="0"/>
                  </a:cubicBezTo>
                  <a:cubicBezTo>
                    <a:pt x="224" y="0"/>
                    <a:pt x="240" y="202"/>
                    <a:pt x="300" y="204"/>
                  </a:cubicBezTo>
                  <a:cubicBezTo>
                    <a:pt x="360" y="206"/>
                    <a:pt x="478" y="9"/>
                    <a:pt x="534" y="12"/>
                  </a:cubicBezTo>
                  <a:cubicBezTo>
                    <a:pt x="590" y="15"/>
                    <a:pt x="589" y="221"/>
                    <a:pt x="636" y="222"/>
                  </a:cubicBezTo>
                  <a:cubicBezTo>
                    <a:pt x="683" y="223"/>
                    <a:pt x="769" y="19"/>
                    <a:pt x="816" y="18"/>
                  </a:cubicBezTo>
                  <a:cubicBezTo>
                    <a:pt x="863" y="17"/>
                    <a:pt x="866" y="217"/>
                    <a:pt x="918" y="216"/>
                  </a:cubicBezTo>
                  <a:cubicBezTo>
                    <a:pt x="970" y="215"/>
                    <a:pt x="1071" y="10"/>
                    <a:pt x="1128" y="12"/>
                  </a:cubicBezTo>
                  <a:cubicBezTo>
                    <a:pt x="1185" y="14"/>
                    <a:pt x="1206" y="228"/>
                    <a:pt x="1260" y="228"/>
                  </a:cubicBezTo>
                  <a:cubicBezTo>
                    <a:pt x="1314" y="228"/>
                    <a:pt x="1394" y="14"/>
                    <a:pt x="1452" y="12"/>
                  </a:cubicBezTo>
                  <a:cubicBezTo>
                    <a:pt x="1510" y="10"/>
                    <a:pt x="1552" y="217"/>
                    <a:pt x="1608" y="216"/>
                  </a:cubicBezTo>
                  <a:cubicBezTo>
                    <a:pt x="1664" y="215"/>
                    <a:pt x="1735" y="4"/>
                    <a:pt x="1788" y="6"/>
                  </a:cubicBezTo>
                  <a:cubicBezTo>
                    <a:pt x="1841" y="8"/>
                    <a:pt x="1870" y="226"/>
                    <a:pt x="1926" y="228"/>
                  </a:cubicBezTo>
                  <a:cubicBezTo>
                    <a:pt x="1982" y="230"/>
                    <a:pt x="2077" y="19"/>
                    <a:pt x="2124" y="18"/>
                  </a:cubicBezTo>
                  <a:cubicBezTo>
                    <a:pt x="2171" y="17"/>
                    <a:pt x="2191" y="180"/>
                    <a:pt x="2208" y="22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824" name="Rectangle 8"/>
            <p:cNvSpPr>
              <a:spLocks noChangeArrowheads="1"/>
            </p:cNvSpPr>
            <p:nvPr/>
          </p:nvSpPr>
          <p:spPr bwMode="auto">
            <a:xfrm>
              <a:off x="1488" y="1062"/>
              <a:ext cx="1488" cy="3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2825" name="Freeform 9"/>
          <p:cNvSpPr>
            <a:spLocks/>
          </p:cNvSpPr>
          <p:nvPr/>
        </p:nvSpPr>
        <p:spPr bwMode="auto">
          <a:xfrm>
            <a:off x="1158875" y="5486400"/>
            <a:ext cx="3505200" cy="193675"/>
          </a:xfrm>
          <a:custGeom>
            <a:avLst/>
            <a:gdLst>
              <a:gd name="T0" fmla="*/ 0 w 2208"/>
              <a:gd name="T1" fmla="*/ 171781 h 230"/>
              <a:gd name="T2" fmla="*/ 276225 w 2208"/>
              <a:gd name="T3" fmla="*/ 0 h 230"/>
              <a:gd name="T4" fmla="*/ 476250 w 2208"/>
              <a:gd name="T5" fmla="*/ 171781 h 230"/>
              <a:gd name="T6" fmla="*/ 847725 w 2208"/>
              <a:gd name="T7" fmla="*/ 10105 h 230"/>
              <a:gd name="T8" fmla="*/ 1009650 w 2208"/>
              <a:gd name="T9" fmla="*/ 186938 h 230"/>
              <a:gd name="T10" fmla="*/ 1295400 w 2208"/>
              <a:gd name="T11" fmla="*/ 15157 h 230"/>
              <a:gd name="T12" fmla="*/ 1457325 w 2208"/>
              <a:gd name="T13" fmla="*/ 181886 h 230"/>
              <a:gd name="T14" fmla="*/ 1790700 w 2208"/>
              <a:gd name="T15" fmla="*/ 10105 h 230"/>
              <a:gd name="T16" fmla="*/ 2000250 w 2208"/>
              <a:gd name="T17" fmla="*/ 191991 h 230"/>
              <a:gd name="T18" fmla="*/ 2305050 w 2208"/>
              <a:gd name="T19" fmla="*/ 10105 h 230"/>
              <a:gd name="T20" fmla="*/ 2552700 w 2208"/>
              <a:gd name="T21" fmla="*/ 181886 h 230"/>
              <a:gd name="T22" fmla="*/ 2838450 w 2208"/>
              <a:gd name="T23" fmla="*/ 5052 h 230"/>
              <a:gd name="T24" fmla="*/ 3057524 w 2208"/>
              <a:gd name="T25" fmla="*/ 191991 h 230"/>
              <a:gd name="T26" fmla="*/ 3371850 w 2208"/>
              <a:gd name="T27" fmla="*/ 15157 h 230"/>
              <a:gd name="T28" fmla="*/ 3505200 w 2208"/>
              <a:gd name="T29" fmla="*/ 186938 h 23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208"/>
              <a:gd name="T46" fmla="*/ 0 h 230"/>
              <a:gd name="T47" fmla="*/ 2208 w 2208"/>
              <a:gd name="T48" fmla="*/ 230 h 23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208" h="230">
                <a:moveTo>
                  <a:pt x="0" y="204"/>
                </a:moveTo>
                <a:cubicBezTo>
                  <a:pt x="27" y="170"/>
                  <a:pt x="124" y="0"/>
                  <a:pt x="174" y="0"/>
                </a:cubicBezTo>
                <a:cubicBezTo>
                  <a:pt x="224" y="0"/>
                  <a:pt x="240" y="202"/>
                  <a:pt x="300" y="204"/>
                </a:cubicBezTo>
                <a:cubicBezTo>
                  <a:pt x="360" y="206"/>
                  <a:pt x="478" y="9"/>
                  <a:pt x="534" y="12"/>
                </a:cubicBezTo>
                <a:cubicBezTo>
                  <a:pt x="590" y="15"/>
                  <a:pt x="589" y="221"/>
                  <a:pt x="636" y="222"/>
                </a:cubicBezTo>
                <a:cubicBezTo>
                  <a:pt x="683" y="223"/>
                  <a:pt x="769" y="19"/>
                  <a:pt x="816" y="18"/>
                </a:cubicBezTo>
                <a:cubicBezTo>
                  <a:pt x="863" y="17"/>
                  <a:pt x="866" y="217"/>
                  <a:pt x="918" y="216"/>
                </a:cubicBezTo>
                <a:cubicBezTo>
                  <a:pt x="970" y="215"/>
                  <a:pt x="1071" y="10"/>
                  <a:pt x="1128" y="12"/>
                </a:cubicBezTo>
                <a:cubicBezTo>
                  <a:pt x="1185" y="14"/>
                  <a:pt x="1206" y="228"/>
                  <a:pt x="1260" y="228"/>
                </a:cubicBezTo>
                <a:cubicBezTo>
                  <a:pt x="1314" y="228"/>
                  <a:pt x="1394" y="14"/>
                  <a:pt x="1452" y="12"/>
                </a:cubicBezTo>
                <a:cubicBezTo>
                  <a:pt x="1510" y="10"/>
                  <a:pt x="1552" y="217"/>
                  <a:pt x="1608" y="216"/>
                </a:cubicBezTo>
                <a:cubicBezTo>
                  <a:pt x="1664" y="215"/>
                  <a:pt x="1735" y="4"/>
                  <a:pt x="1788" y="6"/>
                </a:cubicBezTo>
                <a:cubicBezTo>
                  <a:pt x="1841" y="8"/>
                  <a:pt x="1870" y="226"/>
                  <a:pt x="1926" y="228"/>
                </a:cubicBezTo>
                <a:cubicBezTo>
                  <a:pt x="1982" y="230"/>
                  <a:pt x="2077" y="19"/>
                  <a:pt x="2124" y="18"/>
                </a:cubicBezTo>
                <a:cubicBezTo>
                  <a:pt x="2171" y="17"/>
                  <a:pt x="2191" y="180"/>
                  <a:pt x="2208" y="22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826" name="Rectangle 10"/>
          <p:cNvSpPr>
            <a:spLocks noChangeArrowheads="1"/>
          </p:cNvSpPr>
          <p:nvPr/>
        </p:nvSpPr>
        <p:spPr bwMode="auto">
          <a:xfrm>
            <a:off x="777875" y="5286375"/>
            <a:ext cx="22098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2827" name="Group 11"/>
          <p:cNvGrpSpPr>
            <a:grpSpLocks/>
          </p:cNvGrpSpPr>
          <p:nvPr/>
        </p:nvGrpSpPr>
        <p:grpSpPr bwMode="auto">
          <a:xfrm>
            <a:off x="-974725" y="5286375"/>
            <a:ext cx="3962400" cy="609600"/>
            <a:chOff x="0" y="48"/>
            <a:chExt cx="2496" cy="384"/>
          </a:xfrm>
        </p:grpSpPr>
        <p:sp>
          <p:nvSpPr>
            <p:cNvPr id="162828" name="Freeform 12"/>
            <p:cNvSpPr>
              <a:spLocks/>
            </p:cNvSpPr>
            <p:nvPr/>
          </p:nvSpPr>
          <p:spPr bwMode="auto">
            <a:xfrm rot="-5374692">
              <a:off x="1080" y="-888"/>
              <a:ext cx="288" cy="2256"/>
            </a:xfrm>
            <a:custGeom>
              <a:avLst/>
              <a:gdLst>
                <a:gd name="T0" fmla="*/ 0 w 144"/>
                <a:gd name="T1" fmla="*/ 0 h 1344"/>
                <a:gd name="T2" fmla="*/ 288 w 144"/>
                <a:gd name="T3" fmla="*/ 161 h 1344"/>
                <a:gd name="T4" fmla="*/ 0 w 144"/>
                <a:gd name="T5" fmla="*/ 322 h 1344"/>
                <a:gd name="T6" fmla="*/ 288 w 144"/>
                <a:gd name="T7" fmla="*/ 483 h 1344"/>
                <a:gd name="T8" fmla="*/ 0 w 144"/>
                <a:gd name="T9" fmla="*/ 645 h 1344"/>
                <a:gd name="T10" fmla="*/ 288 w 144"/>
                <a:gd name="T11" fmla="*/ 806 h 1344"/>
                <a:gd name="T12" fmla="*/ 0 w 144"/>
                <a:gd name="T13" fmla="*/ 967 h 1344"/>
                <a:gd name="T14" fmla="*/ 288 w 144"/>
                <a:gd name="T15" fmla="*/ 1128 h 1344"/>
                <a:gd name="T16" fmla="*/ 0 w 144"/>
                <a:gd name="T17" fmla="*/ 1289 h 1344"/>
                <a:gd name="T18" fmla="*/ 288 w 144"/>
                <a:gd name="T19" fmla="*/ 1450 h 1344"/>
                <a:gd name="T20" fmla="*/ 0 w 144"/>
                <a:gd name="T21" fmla="*/ 1611 h 1344"/>
                <a:gd name="T22" fmla="*/ 288 w 144"/>
                <a:gd name="T23" fmla="*/ 1773 h 1344"/>
                <a:gd name="T24" fmla="*/ 0 w 144"/>
                <a:gd name="T25" fmla="*/ 1934 h 1344"/>
                <a:gd name="T26" fmla="*/ 288 w 144"/>
                <a:gd name="T27" fmla="*/ 2095 h 1344"/>
                <a:gd name="T28" fmla="*/ 0 w 144"/>
                <a:gd name="T29" fmla="*/ 2256 h 13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44"/>
                <a:gd name="T46" fmla="*/ 0 h 1344"/>
                <a:gd name="T47" fmla="*/ 144 w 144"/>
                <a:gd name="T48" fmla="*/ 1344 h 13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44" h="1344">
                  <a:moveTo>
                    <a:pt x="0" y="0"/>
                  </a:moveTo>
                  <a:cubicBezTo>
                    <a:pt x="72" y="32"/>
                    <a:pt x="144" y="64"/>
                    <a:pt x="144" y="96"/>
                  </a:cubicBezTo>
                  <a:cubicBezTo>
                    <a:pt x="144" y="128"/>
                    <a:pt x="0" y="160"/>
                    <a:pt x="0" y="192"/>
                  </a:cubicBezTo>
                  <a:cubicBezTo>
                    <a:pt x="0" y="224"/>
                    <a:pt x="144" y="256"/>
                    <a:pt x="144" y="288"/>
                  </a:cubicBezTo>
                  <a:cubicBezTo>
                    <a:pt x="144" y="320"/>
                    <a:pt x="0" y="352"/>
                    <a:pt x="0" y="384"/>
                  </a:cubicBezTo>
                  <a:cubicBezTo>
                    <a:pt x="0" y="416"/>
                    <a:pt x="144" y="448"/>
                    <a:pt x="144" y="480"/>
                  </a:cubicBezTo>
                  <a:cubicBezTo>
                    <a:pt x="144" y="512"/>
                    <a:pt x="0" y="544"/>
                    <a:pt x="0" y="576"/>
                  </a:cubicBezTo>
                  <a:cubicBezTo>
                    <a:pt x="0" y="608"/>
                    <a:pt x="144" y="640"/>
                    <a:pt x="144" y="672"/>
                  </a:cubicBezTo>
                  <a:cubicBezTo>
                    <a:pt x="144" y="704"/>
                    <a:pt x="0" y="736"/>
                    <a:pt x="0" y="768"/>
                  </a:cubicBezTo>
                  <a:cubicBezTo>
                    <a:pt x="0" y="800"/>
                    <a:pt x="144" y="832"/>
                    <a:pt x="144" y="864"/>
                  </a:cubicBezTo>
                  <a:cubicBezTo>
                    <a:pt x="144" y="896"/>
                    <a:pt x="0" y="928"/>
                    <a:pt x="0" y="960"/>
                  </a:cubicBezTo>
                  <a:cubicBezTo>
                    <a:pt x="0" y="992"/>
                    <a:pt x="144" y="1024"/>
                    <a:pt x="144" y="1056"/>
                  </a:cubicBezTo>
                  <a:cubicBezTo>
                    <a:pt x="144" y="1088"/>
                    <a:pt x="0" y="1120"/>
                    <a:pt x="0" y="1152"/>
                  </a:cubicBezTo>
                  <a:cubicBezTo>
                    <a:pt x="0" y="1184"/>
                    <a:pt x="144" y="1216"/>
                    <a:pt x="144" y="1248"/>
                  </a:cubicBezTo>
                  <a:cubicBezTo>
                    <a:pt x="144" y="1280"/>
                    <a:pt x="24" y="1328"/>
                    <a:pt x="0" y="134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829" name="Line 13"/>
            <p:cNvSpPr>
              <a:spLocks noChangeShapeType="1"/>
            </p:cNvSpPr>
            <p:nvPr/>
          </p:nvSpPr>
          <p:spPr bwMode="auto">
            <a:xfrm>
              <a:off x="96" y="240"/>
              <a:ext cx="2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830" name="Freeform 14"/>
            <p:cNvSpPr>
              <a:spLocks/>
            </p:cNvSpPr>
            <p:nvPr/>
          </p:nvSpPr>
          <p:spPr bwMode="auto">
            <a:xfrm>
              <a:off x="192" y="174"/>
              <a:ext cx="2208" cy="122"/>
            </a:xfrm>
            <a:custGeom>
              <a:avLst/>
              <a:gdLst>
                <a:gd name="T0" fmla="*/ 0 w 2208"/>
                <a:gd name="T1" fmla="*/ 108 h 230"/>
                <a:gd name="T2" fmla="*/ 174 w 2208"/>
                <a:gd name="T3" fmla="*/ 0 h 230"/>
                <a:gd name="T4" fmla="*/ 300 w 2208"/>
                <a:gd name="T5" fmla="*/ 108 h 230"/>
                <a:gd name="T6" fmla="*/ 534 w 2208"/>
                <a:gd name="T7" fmla="*/ 6 h 230"/>
                <a:gd name="T8" fmla="*/ 636 w 2208"/>
                <a:gd name="T9" fmla="*/ 118 h 230"/>
                <a:gd name="T10" fmla="*/ 816 w 2208"/>
                <a:gd name="T11" fmla="*/ 10 h 230"/>
                <a:gd name="T12" fmla="*/ 918 w 2208"/>
                <a:gd name="T13" fmla="*/ 115 h 230"/>
                <a:gd name="T14" fmla="*/ 1128 w 2208"/>
                <a:gd name="T15" fmla="*/ 6 h 230"/>
                <a:gd name="T16" fmla="*/ 1260 w 2208"/>
                <a:gd name="T17" fmla="*/ 121 h 230"/>
                <a:gd name="T18" fmla="*/ 1452 w 2208"/>
                <a:gd name="T19" fmla="*/ 6 h 230"/>
                <a:gd name="T20" fmla="*/ 1608 w 2208"/>
                <a:gd name="T21" fmla="*/ 115 h 230"/>
                <a:gd name="T22" fmla="*/ 1788 w 2208"/>
                <a:gd name="T23" fmla="*/ 3 h 230"/>
                <a:gd name="T24" fmla="*/ 1926 w 2208"/>
                <a:gd name="T25" fmla="*/ 121 h 230"/>
                <a:gd name="T26" fmla="*/ 2124 w 2208"/>
                <a:gd name="T27" fmla="*/ 10 h 230"/>
                <a:gd name="T28" fmla="*/ 2208 w 2208"/>
                <a:gd name="T29" fmla="*/ 118 h 23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208"/>
                <a:gd name="T46" fmla="*/ 0 h 230"/>
                <a:gd name="T47" fmla="*/ 2208 w 2208"/>
                <a:gd name="T48" fmla="*/ 230 h 23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208" h="230">
                  <a:moveTo>
                    <a:pt x="0" y="204"/>
                  </a:moveTo>
                  <a:cubicBezTo>
                    <a:pt x="27" y="170"/>
                    <a:pt x="124" y="0"/>
                    <a:pt x="174" y="0"/>
                  </a:cubicBezTo>
                  <a:cubicBezTo>
                    <a:pt x="224" y="0"/>
                    <a:pt x="240" y="202"/>
                    <a:pt x="300" y="204"/>
                  </a:cubicBezTo>
                  <a:cubicBezTo>
                    <a:pt x="360" y="206"/>
                    <a:pt x="478" y="9"/>
                    <a:pt x="534" y="12"/>
                  </a:cubicBezTo>
                  <a:cubicBezTo>
                    <a:pt x="590" y="15"/>
                    <a:pt x="589" y="221"/>
                    <a:pt x="636" y="222"/>
                  </a:cubicBezTo>
                  <a:cubicBezTo>
                    <a:pt x="683" y="223"/>
                    <a:pt x="769" y="19"/>
                    <a:pt x="816" y="18"/>
                  </a:cubicBezTo>
                  <a:cubicBezTo>
                    <a:pt x="863" y="17"/>
                    <a:pt x="866" y="217"/>
                    <a:pt x="918" y="216"/>
                  </a:cubicBezTo>
                  <a:cubicBezTo>
                    <a:pt x="970" y="215"/>
                    <a:pt x="1071" y="10"/>
                    <a:pt x="1128" y="12"/>
                  </a:cubicBezTo>
                  <a:cubicBezTo>
                    <a:pt x="1185" y="14"/>
                    <a:pt x="1206" y="228"/>
                    <a:pt x="1260" y="228"/>
                  </a:cubicBezTo>
                  <a:cubicBezTo>
                    <a:pt x="1314" y="228"/>
                    <a:pt x="1394" y="14"/>
                    <a:pt x="1452" y="12"/>
                  </a:cubicBezTo>
                  <a:cubicBezTo>
                    <a:pt x="1510" y="10"/>
                    <a:pt x="1552" y="217"/>
                    <a:pt x="1608" y="216"/>
                  </a:cubicBezTo>
                  <a:cubicBezTo>
                    <a:pt x="1664" y="215"/>
                    <a:pt x="1735" y="4"/>
                    <a:pt x="1788" y="6"/>
                  </a:cubicBezTo>
                  <a:cubicBezTo>
                    <a:pt x="1841" y="8"/>
                    <a:pt x="1870" y="226"/>
                    <a:pt x="1926" y="228"/>
                  </a:cubicBezTo>
                  <a:cubicBezTo>
                    <a:pt x="1982" y="230"/>
                    <a:pt x="2077" y="19"/>
                    <a:pt x="2124" y="18"/>
                  </a:cubicBezTo>
                  <a:cubicBezTo>
                    <a:pt x="2171" y="17"/>
                    <a:pt x="2191" y="180"/>
                    <a:pt x="2208" y="22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831" name="Rectangle 15"/>
            <p:cNvSpPr>
              <a:spLocks noChangeArrowheads="1"/>
            </p:cNvSpPr>
            <p:nvPr/>
          </p:nvSpPr>
          <p:spPr bwMode="auto">
            <a:xfrm>
              <a:off x="0" y="48"/>
              <a:ext cx="1392" cy="3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2832" name="Line 16"/>
          <p:cNvSpPr>
            <a:spLocks noChangeShapeType="1"/>
          </p:cNvSpPr>
          <p:nvPr/>
        </p:nvSpPr>
        <p:spPr bwMode="auto">
          <a:xfrm>
            <a:off x="2911475" y="5591175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2833" name="Group 17"/>
          <p:cNvGrpSpPr>
            <a:grpSpLocks/>
          </p:cNvGrpSpPr>
          <p:nvPr/>
        </p:nvGrpSpPr>
        <p:grpSpPr bwMode="auto">
          <a:xfrm>
            <a:off x="-974725" y="3457575"/>
            <a:ext cx="3962400" cy="609600"/>
            <a:chOff x="0" y="48"/>
            <a:chExt cx="2496" cy="384"/>
          </a:xfrm>
        </p:grpSpPr>
        <p:sp>
          <p:nvSpPr>
            <p:cNvPr id="162834" name="Freeform 18"/>
            <p:cNvSpPr>
              <a:spLocks/>
            </p:cNvSpPr>
            <p:nvPr/>
          </p:nvSpPr>
          <p:spPr bwMode="auto">
            <a:xfrm rot="-5374692">
              <a:off x="1080" y="-888"/>
              <a:ext cx="288" cy="2256"/>
            </a:xfrm>
            <a:custGeom>
              <a:avLst/>
              <a:gdLst>
                <a:gd name="T0" fmla="*/ 0 w 144"/>
                <a:gd name="T1" fmla="*/ 0 h 1344"/>
                <a:gd name="T2" fmla="*/ 288 w 144"/>
                <a:gd name="T3" fmla="*/ 161 h 1344"/>
                <a:gd name="T4" fmla="*/ 0 w 144"/>
                <a:gd name="T5" fmla="*/ 322 h 1344"/>
                <a:gd name="T6" fmla="*/ 288 w 144"/>
                <a:gd name="T7" fmla="*/ 483 h 1344"/>
                <a:gd name="T8" fmla="*/ 0 w 144"/>
                <a:gd name="T9" fmla="*/ 645 h 1344"/>
                <a:gd name="T10" fmla="*/ 288 w 144"/>
                <a:gd name="T11" fmla="*/ 806 h 1344"/>
                <a:gd name="T12" fmla="*/ 0 w 144"/>
                <a:gd name="T13" fmla="*/ 967 h 1344"/>
                <a:gd name="T14" fmla="*/ 288 w 144"/>
                <a:gd name="T15" fmla="*/ 1128 h 1344"/>
                <a:gd name="T16" fmla="*/ 0 w 144"/>
                <a:gd name="T17" fmla="*/ 1289 h 1344"/>
                <a:gd name="T18" fmla="*/ 288 w 144"/>
                <a:gd name="T19" fmla="*/ 1450 h 1344"/>
                <a:gd name="T20" fmla="*/ 0 w 144"/>
                <a:gd name="T21" fmla="*/ 1611 h 1344"/>
                <a:gd name="T22" fmla="*/ 288 w 144"/>
                <a:gd name="T23" fmla="*/ 1773 h 1344"/>
                <a:gd name="T24" fmla="*/ 0 w 144"/>
                <a:gd name="T25" fmla="*/ 1934 h 1344"/>
                <a:gd name="T26" fmla="*/ 288 w 144"/>
                <a:gd name="T27" fmla="*/ 2095 h 1344"/>
                <a:gd name="T28" fmla="*/ 0 w 144"/>
                <a:gd name="T29" fmla="*/ 2256 h 13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44"/>
                <a:gd name="T46" fmla="*/ 0 h 1344"/>
                <a:gd name="T47" fmla="*/ 144 w 144"/>
                <a:gd name="T48" fmla="*/ 1344 h 13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44" h="1344">
                  <a:moveTo>
                    <a:pt x="0" y="0"/>
                  </a:moveTo>
                  <a:cubicBezTo>
                    <a:pt x="72" y="32"/>
                    <a:pt x="144" y="64"/>
                    <a:pt x="144" y="96"/>
                  </a:cubicBezTo>
                  <a:cubicBezTo>
                    <a:pt x="144" y="128"/>
                    <a:pt x="0" y="160"/>
                    <a:pt x="0" y="192"/>
                  </a:cubicBezTo>
                  <a:cubicBezTo>
                    <a:pt x="0" y="224"/>
                    <a:pt x="144" y="256"/>
                    <a:pt x="144" y="288"/>
                  </a:cubicBezTo>
                  <a:cubicBezTo>
                    <a:pt x="144" y="320"/>
                    <a:pt x="0" y="352"/>
                    <a:pt x="0" y="384"/>
                  </a:cubicBezTo>
                  <a:cubicBezTo>
                    <a:pt x="0" y="416"/>
                    <a:pt x="144" y="448"/>
                    <a:pt x="144" y="480"/>
                  </a:cubicBezTo>
                  <a:cubicBezTo>
                    <a:pt x="144" y="512"/>
                    <a:pt x="0" y="544"/>
                    <a:pt x="0" y="576"/>
                  </a:cubicBezTo>
                  <a:cubicBezTo>
                    <a:pt x="0" y="608"/>
                    <a:pt x="144" y="640"/>
                    <a:pt x="144" y="672"/>
                  </a:cubicBezTo>
                  <a:cubicBezTo>
                    <a:pt x="144" y="704"/>
                    <a:pt x="0" y="736"/>
                    <a:pt x="0" y="768"/>
                  </a:cubicBezTo>
                  <a:cubicBezTo>
                    <a:pt x="0" y="800"/>
                    <a:pt x="144" y="832"/>
                    <a:pt x="144" y="864"/>
                  </a:cubicBezTo>
                  <a:cubicBezTo>
                    <a:pt x="144" y="896"/>
                    <a:pt x="0" y="928"/>
                    <a:pt x="0" y="960"/>
                  </a:cubicBezTo>
                  <a:cubicBezTo>
                    <a:pt x="0" y="992"/>
                    <a:pt x="144" y="1024"/>
                    <a:pt x="144" y="1056"/>
                  </a:cubicBezTo>
                  <a:cubicBezTo>
                    <a:pt x="144" y="1088"/>
                    <a:pt x="0" y="1120"/>
                    <a:pt x="0" y="1152"/>
                  </a:cubicBezTo>
                  <a:cubicBezTo>
                    <a:pt x="0" y="1184"/>
                    <a:pt x="144" y="1216"/>
                    <a:pt x="144" y="1248"/>
                  </a:cubicBezTo>
                  <a:cubicBezTo>
                    <a:pt x="144" y="1280"/>
                    <a:pt x="24" y="1328"/>
                    <a:pt x="0" y="134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835" name="Line 19"/>
            <p:cNvSpPr>
              <a:spLocks noChangeShapeType="1"/>
            </p:cNvSpPr>
            <p:nvPr/>
          </p:nvSpPr>
          <p:spPr bwMode="auto">
            <a:xfrm>
              <a:off x="96" y="240"/>
              <a:ext cx="2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836" name="Freeform 20"/>
            <p:cNvSpPr>
              <a:spLocks/>
            </p:cNvSpPr>
            <p:nvPr/>
          </p:nvSpPr>
          <p:spPr bwMode="auto">
            <a:xfrm>
              <a:off x="192" y="174"/>
              <a:ext cx="2208" cy="122"/>
            </a:xfrm>
            <a:custGeom>
              <a:avLst/>
              <a:gdLst>
                <a:gd name="T0" fmla="*/ 0 w 2208"/>
                <a:gd name="T1" fmla="*/ 108 h 230"/>
                <a:gd name="T2" fmla="*/ 174 w 2208"/>
                <a:gd name="T3" fmla="*/ 0 h 230"/>
                <a:gd name="T4" fmla="*/ 300 w 2208"/>
                <a:gd name="T5" fmla="*/ 108 h 230"/>
                <a:gd name="T6" fmla="*/ 534 w 2208"/>
                <a:gd name="T7" fmla="*/ 6 h 230"/>
                <a:gd name="T8" fmla="*/ 636 w 2208"/>
                <a:gd name="T9" fmla="*/ 118 h 230"/>
                <a:gd name="T10" fmla="*/ 816 w 2208"/>
                <a:gd name="T11" fmla="*/ 10 h 230"/>
                <a:gd name="T12" fmla="*/ 918 w 2208"/>
                <a:gd name="T13" fmla="*/ 115 h 230"/>
                <a:gd name="T14" fmla="*/ 1128 w 2208"/>
                <a:gd name="T15" fmla="*/ 6 h 230"/>
                <a:gd name="T16" fmla="*/ 1260 w 2208"/>
                <a:gd name="T17" fmla="*/ 121 h 230"/>
                <a:gd name="T18" fmla="*/ 1452 w 2208"/>
                <a:gd name="T19" fmla="*/ 6 h 230"/>
                <a:gd name="T20" fmla="*/ 1608 w 2208"/>
                <a:gd name="T21" fmla="*/ 115 h 230"/>
                <a:gd name="T22" fmla="*/ 1788 w 2208"/>
                <a:gd name="T23" fmla="*/ 3 h 230"/>
                <a:gd name="T24" fmla="*/ 1926 w 2208"/>
                <a:gd name="T25" fmla="*/ 121 h 230"/>
                <a:gd name="T26" fmla="*/ 2124 w 2208"/>
                <a:gd name="T27" fmla="*/ 10 h 230"/>
                <a:gd name="T28" fmla="*/ 2208 w 2208"/>
                <a:gd name="T29" fmla="*/ 118 h 23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208"/>
                <a:gd name="T46" fmla="*/ 0 h 230"/>
                <a:gd name="T47" fmla="*/ 2208 w 2208"/>
                <a:gd name="T48" fmla="*/ 230 h 23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208" h="230">
                  <a:moveTo>
                    <a:pt x="0" y="204"/>
                  </a:moveTo>
                  <a:cubicBezTo>
                    <a:pt x="27" y="170"/>
                    <a:pt x="124" y="0"/>
                    <a:pt x="174" y="0"/>
                  </a:cubicBezTo>
                  <a:cubicBezTo>
                    <a:pt x="224" y="0"/>
                    <a:pt x="240" y="202"/>
                    <a:pt x="300" y="204"/>
                  </a:cubicBezTo>
                  <a:cubicBezTo>
                    <a:pt x="360" y="206"/>
                    <a:pt x="478" y="9"/>
                    <a:pt x="534" y="12"/>
                  </a:cubicBezTo>
                  <a:cubicBezTo>
                    <a:pt x="590" y="15"/>
                    <a:pt x="589" y="221"/>
                    <a:pt x="636" y="222"/>
                  </a:cubicBezTo>
                  <a:cubicBezTo>
                    <a:pt x="683" y="223"/>
                    <a:pt x="769" y="19"/>
                    <a:pt x="816" y="18"/>
                  </a:cubicBezTo>
                  <a:cubicBezTo>
                    <a:pt x="863" y="17"/>
                    <a:pt x="866" y="217"/>
                    <a:pt x="918" y="216"/>
                  </a:cubicBezTo>
                  <a:cubicBezTo>
                    <a:pt x="970" y="215"/>
                    <a:pt x="1071" y="10"/>
                    <a:pt x="1128" y="12"/>
                  </a:cubicBezTo>
                  <a:cubicBezTo>
                    <a:pt x="1185" y="14"/>
                    <a:pt x="1206" y="228"/>
                    <a:pt x="1260" y="228"/>
                  </a:cubicBezTo>
                  <a:cubicBezTo>
                    <a:pt x="1314" y="228"/>
                    <a:pt x="1394" y="14"/>
                    <a:pt x="1452" y="12"/>
                  </a:cubicBezTo>
                  <a:cubicBezTo>
                    <a:pt x="1510" y="10"/>
                    <a:pt x="1552" y="217"/>
                    <a:pt x="1608" y="216"/>
                  </a:cubicBezTo>
                  <a:cubicBezTo>
                    <a:pt x="1664" y="215"/>
                    <a:pt x="1735" y="4"/>
                    <a:pt x="1788" y="6"/>
                  </a:cubicBezTo>
                  <a:cubicBezTo>
                    <a:pt x="1841" y="8"/>
                    <a:pt x="1870" y="226"/>
                    <a:pt x="1926" y="228"/>
                  </a:cubicBezTo>
                  <a:cubicBezTo>
                    <a:pt x="1982" y="230"/>
                    <a:pt x="2077" y="19"/>
                    <a:pt x="2124" y="18"/>
                  </a:cubicBezTo>
                  <a:cubicBezTo>
                    <a:pt x="2171" y="17"/>
                    <a:pt x="2191" y="180"/>
                    <a:pt x="2208" y="22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837" name="Rectangle 21"/>
            <p:cNvSpPr>
              <a:spLocks noChangeArrowheads="1"/>
            </p:cNvSpPr>
            <p:nvPr/>
          </p:nvSpPr>
          <p:spPr bwMode="auto">
            <a:xfrm>
              <a:off x="0" y="48"/>
              <a:ext cx="1392" cy="3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2838" name="Group 22"/>
          <p:cNvGrpSpPr>
            <a:grpSpLocks/>
          </p:cNvGrpSpPr>
          <p:nvPr/>
        </p:nvGrpSpPr>
        <p:grpSpPr bwMode="auto">
          <a:xfrm>
            <a:off x="619125" y="3602038"/>
            <a:ext cx="615950" cy="838200"/>
            <a:chOff x="450" y="1392"/>
            <a:chExt cx="388" cy="528"/>
          </a:xfrm>
        </p:grpSpPr>
        <p:sp>
          <p:nvSpPr>
            <p:cNvPr id="162839" name="Oval 23"/>
            <p:cNvSpPr>
              <a:spLocks noChangeArrowheads="1"/>
            </p:cNvSpPr>
            <p:nvPr/>
          </p:nvSpPr>
          <p:spPr bwMode="auto">
            <a:xfrm>
              <a:off x="694" y="1392"/>
              <a:ext cx="14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840" name="Oval 24"/>
            <p:cNvSpPr>
              <a:spLocks noChangeArrowheads="1"/>
            </p:cNvSpPr>
            <p:nvPr/>
          </p:nvSpPr>
          <p:spPr bwMode="auto">
            <a:xfrm>
              <a:off x="450" y="1776"/>
              <a:ext cx="14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841" name="Line 25"/>
            <p:cNvSpPr>
              <a:spLocks noChangeShapeType="1"/>
            </p:cNvSpPr>
            <p:nvPr/>
          </p:nvSpPr>
          <p:spPr bwMode="auto">
            <a:xfrm flipH="1">
              <a:off x="456" y="1426"/>
              <a:ext cx="250" cy="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842" name="Line 26"/>
            <p:cNvSpPr>
              <a:spLocks noChangeShapeType="1"/>
            </p:cNvSpPr>
            <p:nvPr/>
          </p:nvSpPr>
          <p:spPr bwMode="auto">
            <a:xfrm flipH="1">
              <a:off x="582" y="1494"/>
              <a:ext cx="250" cy="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2843" name="Group 27"/>
          <p:cNvGrpSpPr>
            <a:grpSpLocks/>
          </p:cNvGrpSpPr>
          <p:nvPr/>
        </p:nvGrpSpPr>
        <p:grpSpPr bwMode="auto">
          <a:xfrm>
            <a:off x="609600" y="4279900"/>
            <a:ext cx="615950" cy="838200"/>
            <a:chOff x="450" y="1392"/>
            <a:chExt cx="388" cy="528"/>
          </a:xfrm>
        </p:grpSpPr>
        <p:sp>
          <p:nvSpPr>
            <p:cNvPr id="162844" name="Oval 28"/>
            <p:cNvSpPr>
              <a:spLocks noChangeArrowheads="1"/>
            </p:cNvSpPr>
            <p:nvPr/>
          </p:nvSpPr>
          <p:spPr bwMode="auto">
            <a:xfrm>
              <a:off x="694" y="1392"/>
              <a:ext cx="14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845" name="Oval 29"/>
            <p:cNvSpPr>
              <a:spLocks noChangeArrowheads="1"/>
            </p:cNvSpPr>
            <p:nvPr/>
          </p:nvSpPr>
          <p:spPr bwMode="auto">
            <a:xfrm>
              <a:off x="450" y="1776"/>
              <a:ext cx="14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846" name="Line 30"/>
            <p:cNvSpPr>
              <a:spLocks noChangeShapeType="1"/>
            </p:cNvSpPr>
            <p:nvPr/>
          </p:nvSpPr>
          <p:spPr bwMode="auto">
            <a:xfrm flipH="1">
              <a:off x="456" y="1426"/>
              <a:ext cx="250" cy="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847" name="Line 31"/>
            <p:cNvSpPr>
              <a:spLocks noChangeShapeType="1"/>
            </p:cNvSpPr>
            <p:nvPr/>
          </p:nvSpPr>
          <p:spPr bwMode="auto">
            <a:xfrm flipH="1">
              <a:off x="582" y="1494"/>
              <a:ext cx="250" cy="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2848" name="Group 32"/>
          <p:cNvGrpSpPr>
            <a:grpSpLocks/>
          </p:cNvGrpSpPr>
          <p:nvPr/>
        </p:nvGrpSpPr>
        <p:grpSpPr bwMode="auto">
          <a:xfrm>
            <a:off x="609600" y="4956175"/>
            <a:ext cx="615950" cy="838200"/>
            <a:chOff x="450" y="1392"/>
            <a:chExt cx="388" cy="528"/>
          </a:xfrm>
        </p:grpSpPr>
        <p:sp>
          <p:nvSpPr>
            <p:cNvPr id="162849" name="Oval 33"/>
            <p:cNvSpPr>
              <a:spLocks noChangeArrowheads="1"/>
            </p:cNvSpPr>
            <p:nvPr/>
          </p:nvSpPr>
          <p:spPr bwMode="auto">
            <a:xfrm>
              <a:off x="694" y="1392"/>
              <a:ext cx="14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850" name="Oval 34"/>
            <p:cNvSpPr>
              <a:spLocks noChangeArrowheads="1"/>
            </p:cNvSpPr>
            <p:nvPr/>
          </p:nvSpPr>
          <p:spPr bwMode="auto">
            <a:xfrm>
              <a:off x="450" y="1776"/>
              <a:ext cx="14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851" name="Line 35"/>
            <p:cNvSpPr>
              <a:spLocks noChangeShapeType="1"/>
            </p:cNvSpPr>
            <p:nvPr/>
          </p:nvSpPr>
          <p:spPr bwMode="auto">
            <a:xfrm flipH="1">
              <a:off x="456" y="1426"/>
              <a:ext cx="250" cy="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852" name="Line 36"/>
            <p:cNvSpPr>
              <a:spLocks noChangeShapeType="1"/>
            </p:cNvSpPr>
            <p:nvPr/>
          </p:nvSpPr>
          <p:spPr bwMode="auto">
            <a:xfrm flipH="1">
              <a:off x="582" y="1494"/>
              <a:ext cx="250" cy="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2853" name="Group 37"/>
          <p:cNvGrpSpPr>
            <a:grpSpLocks/>
          </p:cNvGrpSpPr>
          <p:nvPr/>
        </p:nvGrpSpPr>
        <p:grpSpPr bwMode="auto">
          <a:xfrm>
            <a:off x="609600" y="5634038"/>
            <a:ext cx="615950" cy="838200"/>
            <a:chOff x="450" y="1392"/>
            <a:chExt cx="388" cy="528"/>
          </a:xfrm>
        </p:grpSpPr>
        <p:sp>
          <p:nvSpPr>
            <p:cNvPr id="162854" name="Oval 38"/>
            <p:cNvSpPr>
              <a:spLocks noChangeArrowheads="1"/>
            </p:cNvSpPr>
            <p:nvPr/>
          </p:nvSpPr>
          <p:spPr bwMode="auto">
            <a:xfrm>
              <a:off x="694" y="1392"/>
              <a:ext cx="14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855" name="Oval 39"/>
            <p:cNvSpPr>
              <a:spLocks noChangeArrowheads="1"/>
            </p:cNvSpPr>
            <p:nvPr/>
          </p:nvSpPr>
          <p:spPr bwMode="auto">
            <a:xfrm>
              <a:off x="450" y="1776"/>
              <a:ext cx="14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856" name="Line 40"/>
            <p:cNvSpPr>
              <a:spLocks noChangeShapeType="1"/>
            </p:cNvSpPr>
            <p:nvPr/>
          </p:nvSpPr>
          <p:spPr bwMode="auto">
            <a:xfrm flipH="1">
              <a:off x="456" y="1426"/>
              <a:ext cx="250" cy="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857" name="Line 41"/>
            <p:cNvSpPr>
              <a:spLocks noChangeShapeType="1"/>
            </p:cNvSpPr>
            <p:nvPr/>
          </p:nvSpPr>
          <p:spPr bwMode="auto">
            <a:xfrm flipH="1">
              <a:off x="582" y="1494"/>
              <a:ext cx="250" cy="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2858" name="Group 42"/>
          <p:cNvGrpSpPr>
            <a:grpSpLocks/>
          </p:cNvGrpSpPr>
          <p:nvPr/>
        </p:nvGrpSpPr>
        <p:grpSpPr bwMode="auto">
          <a:xfrm>
            <a:off x="609600" y="2924175"/>
            <a:ext cx="615950" cy="838200"/>
            <a:chOff x="450" y="1392"/>
            <a:chExt cx="388" cy="528"/>
          </a:xfrm>
        </p:grpSpPr>
        <p:sp>
          <p:nvSpPr>
            <p:cNvPr id="162859" name="Oval 43"/>
            <p:cNvSpPr>
              <a:spLocks noChangeArrowheads="1"/>
            </p:cNvSpPr>
            <p:nvPr/>
          </p:nvSpPr>
          <p:spPr bwMode="auto">
            <a:xfrm>
              <a:off x="694" y="1392"/>
              <a:ext cx="14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860" name="Oval 44"/>
            <p:cNvSpPr>
              <a:spLocks noChangeArrowheads="1"/>
            </p:cNvSpPr>
            <p:nvPr/>
          </p:nvSpPr>
          <p:spPr bwMode="auto">
            <a:xfrm>
              <a:off x="450" y="1776"/>
              <a:ext cx="14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861" name="Line 45"/>
            <p:cNvSpPr>
              <a:spLocks noChangeShapeType="1"/>
            </p:cNvSpPr>
            <p:nvPr/>
          </p:nvSpPr>
          <p:spPr bwMode="auto">
            <a:xfrm flipH="1">
              <a:off x="456" y="1426"/>
              <a:ext cx="250" cy="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862" name="Line 46"/>
            <p:cNvSpPr>
              <a:spLocks noChangeShapeType="1"/>
            </p:cNvSpPr>
            <p:nvPr/>
          </p:nvSpPr>
          <p:spPr bwMode="auto">
            <a:xfrm flipH="1">
              <a:off x="582" y="1494"/>
              <a:ext cx="250" cy="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2863" name="Rectangle 47"/>
          <p:cNvSpPr>
            <a:spLocks noChangeArrowheads="1"/>
          </p:cNvSpPr>
          <p:nvPr/>
        </p:nvSpPr>
        <p:spPr bwMode="auto">
          <a:xfrm>
            <a:off x="962025" y="2771775"/>
            <a:ext cx="304800" cy="3276600"/>
          </a:xfrm>
          <a:prstGeom prst="rect">
            <a:avLst/>
          </a:prstGeom>
          <a:solidFill>
            <a:srgbClr val="33CCCC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864" name="Freeform 48"/>
          <p:cNvSpPr>
            <a:spLocks/>
          </p:cNvSpPr>
          <p:nvPr/>
        </p:nvSpPr>
        <p:spPr bwMode="auto">
          <a:xfrm>
            <a:off x="581025" y="2771775"/>
            <a:ext cx="685800" cy="609600"/>
          </a:xfrm>
          <a:custGeom>
            <a:avLst/>
            <a:gdLst>
              <a:gd name="T0" fmla="*/ 0 w 432"/>
              <a:gd name="T1" fmla="*/ 609600 h 384"/>
              <a:gd name="T2" fmla="*/ 304800 w 432"/>
              <a:gd name="T3" fmla="*/ 609600 h 384"/>
              <a:gd name="T4" fmla="*/ 685800 w 432"/>
              <a:gd name="T5" fmla="*/ 0 h 384"/>
              <a:gd name="T6" fmla="*/ 381000 w 432"/>
              <a:gd name="T7" fmla="*/ 0 h 384"/>
              <a:gd name="T8" fmla="*/ 0 w 432"/>
              <a:gd name="T9" fmla="*/ 609600 h 3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2"/>
              <a:gd name="T16" fmla="*/ 0 h 384"/>
              <a:gd name="T17" fmla="*/ 432 w 432"/>
              <a:gd name="T18" fmla="*/ 384 h 3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2" h="384">
                <a:moveTo>
                  <a:pt x="0" y="384"/>
                </a:moveTo>
                <a:lnTo>
                  <a:pt x="192" y="384"/>
                </a:lnTo>
                <a:lnTo>
                  <a:pt x="432" y="0"/>
                </a:lnTo>
                <a:lnTo>
                  <a:pt x="240" y="0"/>
                </a:lnTo>
                <a:lnTo>
                  <a:pt x="0" y="384"/>
                </a:lnTo>
                <a:close/>
              </a:path>
            </a:pathLst>
          </a:custGeom>
          <a:solidFill>
            <a:srgbClr val="33CCCC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865" name="Freeform 49"/>
          <p:cNvSpPr>
            <a:spLocks/>
          </p:cNvSpPr>
          <p:nvPr/>
        </p:nvSpPr>
        <p:spPr bwMode="auto">
          <a:xfrm>
            <a:off x="581025" y="6048375"/>
            <a:ext cx="685800" cy="609600"/>
          </a:xfrm>
          <a:custGeom>
            <a:avLst/>
            <a:gdLst>
              <a:gd name="T0" fmla="*/ 0 w 432"/>
              <a:gd name="T1" fmla="*/ 609600 h 384"/>
              <a:gd name="T2" fmla="*/ 304800 w 432"/>
              <a:gd name="T3" fmla="*/ 609600 h 384"/>
              <a:gd name="T4" fmla="*/ 685800 w 432"/>
              <a:gd name="T5" fmla="*/ 0 h 384"/>
              <a:gd name="T6" fmla="*/ 381000 w 432"/>
              <a:gd name="T7" fmla="*/ 0 h 384"/>
              <a:gd name="T8" fmla="*/ 0 w 432"/>
              <a:gd name="T9" fmla="*/ 609600 h 3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2"/>
              <a:gd name="T16" fmla="*/ 0 h 384"/>
              <a:gd name="T17" fmla="*/ 432 w 432"/>
              <a:gd name="T18" fmla="*/ 384 h 3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2" h="384">
                <a:moveTo>
                  <a:pt x="0" y="384"/>
                </a:moveTo>
                <a:lnTo>
                  <a:pt x="192" y="384"/>
                </a:lnTo>
                <a:lnTo>
                  <a:pt x="432" y="0"/>
                </a:lnTo>
                <a:lnTo>
                  <a:pt x="240" y="0"/>
                </a:lnTo>
                <a:lnTo>
                  <a:pt x="0" y="384"/>
                </a:lnTo>
                <a:close/>
              </a:path>
            </a:pathLst>
          </a:custGeom>
          <a:solidFill>
            <a:srgbClr val="33CCCC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866" name="Rectangle 50"/>
          <p:cNvSpPr>
            <a:spLocks noChangeArrowheads="1"/>
          </p:cNvSpPr>
          <p:nvPr/>
        </p:nvSpPr>
        <p:spPr bwMode="auto">
          <a:xfrm>
            <a:off x="581025" y="3381375"/>
            <a:ext cx="304800" cy="3276600"/>
          </a:xfrm>
          <a:prstGeom prst="rect">
            <a:avLst/>
          </a:prstGeom>
          <a:solidFill>
            <a:srgbClr val="33CCCC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867" name="Freeform 51"/>
          <p:cNvSpPr>
            <a:spLocks/>
          </p:cNvSpPr>
          <p:nvPr/>
        </p:nvSpPr>
        <p:spPr bwMode="auto">
          <a:xfrm>
            <a:off x="885825" y="2771775"/>
            <a:ext cx="381000" cy="3886200"/>
          </a:xfrm>
          <a:custGeom>
            <a:avLst/>
            <a:gdLst>
              <a:gd name="T0" fmla="*/ 0 w 240"/>
              <a:gd name="T1" fmla="*/ 609600 h 2448"/>
              <a:gd name="T2" fmla="*/ 381000 w 240"/>
              <a:gd name="T3" fmla="*/ 0 h 2448"/>
              <a:gd name="T4" fmla="*/ 381000 w 240"/>
              <a:gd name="T5" fmla="*/ 3276600 h 2448"/>
              <a:gd name="T6" fmla="*/ 0 w 240"/>
              <a:gd name="T7" fmla="*/ 3886200 h 2448"/>
              <a:gd name="T8" fmla="*/ 0 w 240"/>
              <a:gd name="T9" fmla="*/ 609600 h 24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0"/>
              <a:gd name="T16" fmla="*/ 0 h 2448"/>
              <a:gd name="T17" fmla="*/ 240 w 240"/>
              <a:gd name="T18" fmla="*/ 2448 h 24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0" h="2448">
                <a:moveTo>
                  <a:pt x="0" y="384"/>
                </a:moveTo>
                <a:lnTo>
                  <a:pt x="240" y="0"/>
                </a:lnTo>
                <a:lnTo>
                  <a:pt x="240" y="2064"/>
                </a:lnTo>
                <a:lnTo>
                  <a:pt x="0" y="2448"/>
                </a:lnTo>
                <a:lnTo>
                  <a:pt x="0" y="384"/>
                </a:lnTo>
                <a:close/>
              </a:path>
            </a:pathLst>
          </a:custGeom>
          <a:solidFill>
            <a:srgbClr val="33CCCC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868" name="Oval 52"/>
          <p:cNvSpPr>
            <a:spLocks noChangeArrowheads="1"/>
          </p:cNvSpPr>
          <p:nvPr/>
        </p:nvSpPr>
        <p:spPr bwMode="auto">
          <a:xfrm>
            <a:off x="609600" y="3535363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869" name="Oval 53"/>
          <p:cNvSpPr>
            <a:spLocks noChangeArrowheads="1"/>
          </p:cNvSpPr>
          <p:nvPr/>
        </p:nvSpPr>
        <p:spPr bwMode="auto">
          <a:xfrm>
            <a:off x="619125" y="4211638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870" name="Oval 54"/>
          <p:cNvSpPr>
            <a:spLocks noChangeArrowheads="1"/>
          </p:cNvSpPr>
          <p:nvPr/>
        </p:nvSpPr>
        <p:spPr bwMode="auto">
          <a:xfrm>
            <a:off x="609600" y="48895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871" name="Oval 55"/>
          <p:cNvSpPr>
            <a:spLocks noChangeArrowheads="1"/>
          </p:cNvSpPr>
          <p:nvPr/>
        </p:nvSpPr>
        <p:spPr bwMode="auto">
          <a:xfrm>
            <a:off x="609600" y="5567363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872" name="Oval 56"/>
          <p:cNvSpPr>
            <a:spLocks noChangeArrowheads="1"/>
          </p:cNvSpPr>
          <p:nvPr/>
        </p:nvSpPr>
        <p:spPr bwMode="auto">
          <a:xfrm>
            <a:off x="609600" y="6243638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873" name="Text Box 57"/>
          <p:cNvSpPr txBox="1">
            <a:spLocks noChangeArrowheads="1"/>
          </p:cNvSpPr>
          <p:nvPr/>
        </p:nvSpPr>
        <p:spPr bwMode="auto">
          <a:xfrm>
            <a:off x="450850" y="2320925"/>
            <a:ext cx="1171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600" b="1" smtClean="0">
                <a:solidFill>
                  <a:srgbClr val="000000"/>
                </a:solidFill>
                <a:cs typeface="Times New Roman" pitchFamily="18" charset="0"/>
              </a:rPr>
              <a:t>バックライト</a:t>
            </a:r>
          </a:p>
        </p:txBody>
      </p:sp>
      <p:sp>
        <p:nvSpPr>
          <p:cNvPr id="162874" name="AutoShape 58"/>
          <p:cNvSpPr>
            <a:spLocks noChangeArrowheads="1"/>
          </p:cNvSpPr>
          <p:nvPr/>
        </p:nvSpPr>
        <p:spPr bwMode="auto">
          <a:xfrm rot="13614">
            <a:off x="1266825" y="4676775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875" name="AutoShape 59"/>
          <p:cNvSpPr>
            <a:spLocks noChangeArrowheads="1"/>
          </p:cNvSpPr>
          <p:nvPr/>
        </p:nvSpPr>
        <p:spPr bwMode="auto">
          <a:xfrm rot="13614">
            <a:off x="1190625" y="4867275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876" name="AutoShape 60"/>
          <p:cNvSpPr>
            <a:spLocks noChangeArrowheads="1"/>
          </p:cNvSpPr>
          <p:nvPr/>
        </p:nvSpPr>
        <p:spPr bwMode="auto">
          <a:xfrm rot="13614">
            <a:off x="1114425" y="5057775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2877" name="Group 61"/>
          <p:cNvGrpSpPr>
            <a:grpSpLocks/>
          </p:cNvGrpSpPr>
          <p:nvPr/>
        </p:nvGrpSpPr>
        <p:grpSpPr bwMode="auto">
          <a:xfrm>
            <a:off x="2606675" y="2771775"/>
            <a:ext cx="457200" cy="3886200"/>
            <a:chOff x="2736" y="1200"/>
            <a:chExt cx="288" cy="2448"/>
          </a:xfrm>
        </p:grpSpPr>
        <p:grpSp>
          <p:nvGrpSpPr>
            <p:cNvPr id="162878" name="Group 62"/>
            <p:cNvGrpSpPr>
              <a:grpSpLocks/>
            </p:cNvGrpSpPr>
            <p:nvPr/>
          </p:nvGrpSpPr>
          <p:grpSpPr bwMode="auto">
            <a:xfrm>
              <a:off x="2736" y="1200"/>
              <a:ext cx="288" cy="2448"/>
              <a:chOff x="1296" y="1296"/>
              <a:chExt cx="288" cy="2448"/>
            </a:xfrm>
          </p:grpSpPr>
          <p:sp>
            <p:nvSpPr>
              <p:cNvPr id="162879" name="Freeform 63"/>
              <p:cNvSpPr>
                <a:spLocks/>
              </p:cNvSpPr>
              <p:nvPr/>
            </p:nvSpPr>
            <p:spPr bwMode="auto">
              <a:xfrm>
                <a:off x="1296" y="3360"/>
                <a:ext cx="288" cy="384"/>
              </a:xfrm>
              <a:custGeom>
                <a:avLst/>
                <a:gdLst>
                  <a:gd name="T0" fmla="*/ 48 w 288"/>
                  <a:gd name="T1" fmla="*/ 384 h 384"/>
                  <a:gd name="T2" fmla="*/ 288 w 288"/>
                  <a:gd name="T3" fmla="*/ 0 h 384"/>
                  <a:gd name="T4" fmla="*/ 240 w 288"/>
                  <a:gd name="T5" fmla="*/ 0 h 384"/>
                  <a:gd name="T6" fmla="*/ 0 w 288"/>
                  <a:gd name="T7" fmla="*/ 384 h 384"/>
                  <a:gd name="T8" fmla="*/ 48 w 288"/>
                  <a:gd name="T9" fmla="*/ 384 h 3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8"/>
                  <a:gd name="T16" fmla="*/ 0 h 384"/>
                  <a:gd name="T17" fmla="*/ 288 w 288"/>
                  <a:gd name="T18" fmla="*/ 384 h 3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8" h="384">
                    <a:moveTo>
                      <a:pt x="48" y="384"/>
                    </a:moveTo>
                    <a:lnTo>
                      <a:pt x="288" y="0"/>
                    </a:lnTo>
                    <a:lnTo>
                      <a:pt x="240" y="0"/>
                    </a:lnTo>
                    <a:lnTo>
                      <a:pt x="0" y="384"/>
                    </a:lnTo>
                    <a:lnTo>
                      <a:pt x="48" y="384"/>
                    </a:lnTo>
                    <a:close/>
                  </a:path>
                </a:pathLst>
              </a:custGeom>
              <a:solidFill>
                <a:srgbClr val="C0C0C0">
                  <a:alpha val="5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2880" name="Rectangle 64"/>
              <p:cNvSpPr>
                <a:spLocks noChangeArrowheads="1"/>
              </p:cNvSpPr>
              <p:nvPr/>
            </p:nvSpPr>
            <p:spPr bwMode="auto">
              <a:xfrm>
                <a:off x="1296" y="1680"/>
                <a:ext cx="48" cy="2064"/>
              </a:xfrm>
              <a:prstGeom prst="rect">
                <a:avLst/>
              </a:prstGeom>
              <a:solidFill>
                <a:srgbClr val="C0C0C0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2881" name="Rectangle 65"/>
              <p:cNvSpPr>
                <a:spLocks noChangeArrowheads="1"/>
              </p:cNvSpPr>
              <p:nvPr/>
            </p:nvSpPr>
            <p:spPr bwMode="auto">
              <a:xfrm>
                <a:off x="1536" y="1296"/>
                <a:ext cx="48" cy="2064"/>
              </a:xfrm>
              <a:prstGeom prst="rect">
                <a:avLst/>
              </a:prstGeom>
              <a:solidFill>
                <a:srgbClr val="C0C0C0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2882" name="Freeform 66"/>
              <p:cNvSpPr>
                <a:spLocks/>
              </p:cNvSpPr>
              <p:nvPr/>
            </p:nvSpPr>
            <p:spPr bwMode="auto">
              <a:xfrm>
                <a:off x="1296" y="1296"/>
                <a:ext cx="288" cy="384"/>
              </a:xfrm>
              <a:custGeom>
                <a:avLst/>
                <a:gdLst>
                  <a:gd name="T0" fmla="*/ 48 w 288"/>
                  <a:gd name="T1" fmla="*/ 384 h 384"/>
                  <a:gd name="T2" fmla="*/ 288 w 288"/>
                  <a:gd name="T3" fmla="*/ 0 h 384"/>
                  <a:gd name="T4" fmla="*/ 240 w 288"/>
                  <a:gd name="T5" fmla="*/ 0 h 384"/>
                  <a:gd name="T6" fmla="*/ 0 w 288"/>
                  <a:gd name="T7" fmla="*/ 384 h 384"/>
                  <a:gd name="T8" fmla="*/ 48 w 288"/>
                  <a:gd name="T9" fmla="*/ 384 h 3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8"/>
                  <a:gd name="T16" fmla="*/ 0 h 384"/>
                  <a:gd name="T17" fmla="*/ 288 w 288"/>
                  <a:gd name="T18" fmla="*/ 384 h 3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8" h="384">
                    <a:moveTo>
                      <a:pt x="48" y="384"/>
                    </a:moveTo>
                    <a:lnTo>
                      <a:pt x="288" y="0"/>
                    </a:lnTo>
                    <a:lnTo>
                      <a:pt x="240" y="0"/>
                    </a:lnTo>
                    <a:lnTo>
                      <a:pt x="0" y="384"/>
                    </a:lnTo>
                    <a:lnTo>
                      <a:pt x="48" y="384"/>
                    </a:lnTo>
                    <a:close/>
                  </a:path>
                </a:pathLst>
              </a:custGeom>
              <a:solidFill>
                <a:srgbClr val="C0C0C0">
                  <a:alpha val="5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2883" name="Freeform 67"/>
              <p:cNvSpPr>
                <a:spLocks/>
              </p:cNvSpPr>
              <p:nvPr/>
            </p:nvSpPr>
            <p:spPr bwMode="auto">
              <a:xfrm>
                <a:off x="1344" y="1296"/>
                <a:ext cx="240" cy="2448"/>
              </a:xfrm>
              <a:custGeom>
                <a:avLst/>
                <a:gdLst>
                  <a:gd name="T0" fmla="*/ 0 w 240"/>
                  <a:gd name="T1" fmla="*/ 384 h 2448"/>
                  <a:gd name="T2" fmla="*/ 240 w 240"/>
                  <a:gd name="T3" fmla="*/ 0 h 2448"/>
                  <a:gd name="T4" fmla="*/ 240 w 240"/>
                  <a:gd name="T5" fmla="*/ 2064 h 2448"/>
                  <a:gd name="T6" fmla="*/ 0 w 240"/>
                  <a:gd name="T7" fmla="*/ 2448 h 2448"/>
                  <a:gd name="T8" fmla="*/ 0 w 240"/>
                  <a:gd name="T9" fmla="*/ 384 h 24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0"/>
                  <a:gd name="T16" fmla="*/ 0 h 2448"/>
                  <a:gd name="T17" fmla="*/ 240 w 240"/>
                  <a:gd name="T18" fmla="*/ 2448 h 24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0" h="2448">
                    <a:moveTo>
                      <a:pt x="0" y="384"/>
                    </a:moveTo>
                    <a:lnTo>
                      <a:pt x="240" y="0"/>
                    </a:lnTo>
                    <a:lnTo>
                      <a:pt x="240" y="2064"/>
                    </a:lnTo>
                    <a:lnTo>
                      <a:pt x="0" y="2448"/>
                    </a:lnTo>
                    <a:lnTo>
                      <a:pt x="0" y="384"/>
                    </a:lnTo>
                    <a:close/>
                  </a:path>
                </a:pathLst>
              </a:custGeom>
              <a:solidFill>
                <a:srgbClr val="C0C0C0">
                  <a:alpha val="5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62884" name="Line 68"/>
            <p:cNvSpPr>
              <a:spLocks noChangeShapeType="1"/>
            </p:cNvSpPr>
            <p:nvPr/>
          </p:nvSpPr>
          <p:spPr bwMode="auto">
            <a:xfrm flipV="1">
              <a:off x="2784" y="1296"/>
              <a:ext cx="240" cy="38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885" name="Line 69"/>
            <p:cNvSpPr>
              <a:spLocks noChangeShapeType="1"/>
            </p:cNvSpPr>
            <p:nvPr/>
          </p:nvSpPr>
          <p:spPr bwMode="auto">
            <a:xfrm flipV="1">
              <a:off x="2784" y="1392"/>
              <a:ext cx="240" cy="38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886" name="Line 70"/>
            <p:cNvSpPr>
              <a:spLocks noChangeShapeType="1"/>
            </p:cNvSpPr>
            <p:nvPr/>
          </p:nvSpPr>
          <p:spPr bwMode="auto">
            <a:xfrm flipV="1">
              <a:off x="2784" y="1488"/>
              <a:ext cx="240" cy="38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887" name="Line 71"/>
            <p:cNvSpPr>
              <a:spLocks noChangeShapeType="1"/>
            </p:cNvSpPr>
            <p:nvPr/>
          </p:nvSpPr>
          <p:spPr bwMode="auto">
            <a:xfrm flipV="1">
              <a:off x="2784" y="1584"/>
              <a:ext cx="240" cy="38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888" name="Line 72"/>
            <p:cNvSpPr>
              <a:spLocks noChangeShapeType="1"/>
            </p:cNvSpPr>
            <p:nvPr/>
          </p:nvSpPr>
          <p:spPr bwMode="auto">
            <a:xfrm flipV="1">
              <a:off x="2784" y="1680"/>
              <a:ext cx="240" cy="38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889" name="Line 73"/>
            <p:cNvSpPr>
              <a:spLocks noChangeShapeType="1"/>
            </p:cNvSpPr>
            <p:nvPr/>
          </p:nvSpPr>
          <p:spPr bwMode="auto">
            <a:xfrm flipV="1">
              <a:off x="2784" y="1776"/>
              <a:ext cx="240" cy="38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890" name="Line 74"/>
            <p:cNvSpPr>
              <a:spLocks noChangeShapeType="1"/>
            </p:cNvSpPr>
            <p:nvPr/>
          </p:nvSpPr>
          <p:spPr bwMode="auto">
            <a:xfrm flipV="1">
              <a:off x="2784" y="1872"/>
              <a:ext cx="240" cy="38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891" name="Line 75"/>
            <p:cNvSpPr>
              <a:spLocks noChangeShapeType="1"/>
            </p:cNvSpPr>
            <p:nvPr/>
          </p:nvSpPr>
          <p:spPr bwMode="auto">
            <a:xfrm flipV="1">
              <a:off x="2784" y="1968"/>
              <a:ext cx="240" cy="38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892" name="Line 76"/>
            <p:cNvSpPr>
              <a:spLocks noChangeShapeType="1"/>
            </p:cNvSpPr>
            <p:nvPr/>
          </p:nvSpPr>
          <p:spPr bwMode="auto">
            <a:xfrm flipV="1">
              <a:off x="2784" y="2064"/>
              <a:ext cx="240" cy="38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893" name="Line 77"/>
            <p:cNvSpPr>
              <a:spLocks noChangeShapeType="1"/>
            </p:cNvSpPr>
            <p:nvPr/>
          </p:nvSpPr>
          <p:spPr bwMode="auto">
            <a:xfrm flipV="1">
              <a:off x="2784" y="2160"/>
              <a:ext cx="240" cy="38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894" name="Line 78"/>
            <p:cNvSpPr>
              <a:spLocks noChangeShapeType="1"/>
            </p:cNvSpPr>
            <p:nvPr/>
          </p:nvSpPr>
          <p:spPr bwMode="auto">
            <a:xfrm flipV="1">
              <a:off x="2784" y="2256"/>
              <a:ext cx="240" cy="38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895" name="Line 79"/>
            <p:cNvSpPr>
              <a:spLocks noChangeShapeType="1"/>
            </p:cNvSpPr>
            <p:nvPr/>
          </p:nvSpPr>
          <p:spPr bwMode="auto">
            <a:xfrm flipV="1">
              <a:off x="2784" y="2352"/>
              <a:ext cx="240" cy="38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896" name="Line 80"/>
            <p:cNvSpPr>
              <a:spLocks noChangeShapeType="1"/>
            </p:cNvSpPr>
            <p:nvPr/>
          </p:nvSpPr>
          <p:spPr bwMode="auto">
            <a:xfrm flipV="1">
              <a:off x="2784" y="2448"/>
              <a:ext cx="240" cy="38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897" name="Line 81"/>
            <p:cNvSpPr>
              <a:spLocks noChangeShapeType="1"/>
            </p:cNvSpPr>
            <p:nvPr/>
          </p:nvSpPr>
          <p:spPr bwMode="auto">
            <a:xfrm flipV="1">
              <a:off x="2784" y="2544"/>
              <a:ext cx="240" cy="38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898" name="Line 82"/>
            <p:cNvSpPr>
              <a:spLocks noChangeShapeType="1"/>
            </p:cNvSpPr>
            <p:nvPr/>
          </p:nvSpPr>
          <p:spPr bwMode="auto">
            <a:xfrm flipV="1">
              <a:off x="2784" y="2640"/>
              <a:ext cx="240" cy="38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899" name="Line 83"/>
            <p:cNvSpPr>
              <a:spLocks noChangeShapeType="1"/>
            </p:cNvSpPr>
            <p:nvPr/>
          </p:nvSpPr>
          <p:spPr bwMode="auto">
            <a:xfrm flipV="1">
              <a:off x="2784" y="2736"/>
              <a:ext cx="240" cy="38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900" name="Line 84"/>
            <p:cNvSpPr>
              <a:spLocks noChangeShapeType="1"/>
            </p:cNvSpPr>
            <p:nvPr/>
          </p:nvSpPr>
          <p:spPr bwMode="auto">
            <a:xfrm flipV="1">
              <a:off x="2784" y="2832"/>
              <a:ext cx="240" cy="38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901" name="Line 85"/>
            <p:cNvSpPr>
              <a:spLocks noChangeShapeType="1"/>
            </p:cNvSpPr>
            <p:nvPr/>
          </p:nvSpPr>
          <p:spPr bwMode="auto">
            <a:xfrm flipV="1">
              <a:off x="2784" y="2928"/>
              <a:ext cx="240" cy="38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902" name="Line 86"/>
            <p:cNvSpPr>
              <a:spLocks noChangeShapeType="1"/>
            </p:cNvSpPr>
            <p:nvPr/>
          </p:nvSpPr>
          <p:spPr bwMode="auto">
            <a:xfrm flipV="1">
              <a:off x="2784" y="3024"/>
              <a:ext cx="240" cy="38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903" name="Line 87"/>
            <p:cNvSpPr>
              <a:spLocks noChangeShapeType="1"/>
            </p:cNvSpPr>
            <p:nvPr/>
          </p:nvSpPr>
          <p:spPr bwMode="auto">
            <a:xfrm flipV="1">
              <a:off x="2784" y="3120"/>
              <a:ext cx="240" cy="38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904" name="Line 88"/>
            <p:cNvSpPr>
              <a:spLocks noChangeShapeType="1"/>
            </p:cNvSpPr>
            <p:nvPr/>
          </p:nvSpPr>
          <p:spPr bwMode="auto">
            <a:xfrm flipV="1">
              <a:off x="2784" y="3216"/>
              <a:ext cx="240" cy="38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2905" name="Group 89"/>
          <p:cNvGrpSpPr>
            <a:grpSpLocks/>
          </p:cNvGrpSpPr>
          <p:nvPr/>
        </p:nvGrpSpPr>
        <p:grpSpPr bwMode="auto">
          <a:xfrm>
            <a:off x="3292475" y="4676775"/>
            <a:ext cx="457200" cy="1981200"/>
            <a:chOff x="1872" y="2448"/>
            <a:chExt cx="288" cy="1248"/>
          </a:xfrm>
        </p:grpSpPr>
        <p:sp>
          <p:nvSpPr>
            <p:cNvPr id="162906" name="Rectangle 90"/>
            <p:cNvSpPr>
              <a:spLocks noChangeArrowheads="1"/>
            </p:cNvSpPr>
            <p:nvPr/>
          </p:nvSpPr>
          <p:spPr bwMode="auto">
            <a:xfrm>
              <a:off x="2112" y="2448"/>
              <a:ext cx="48" cy="864"/>
            </a:xfrm>
            <a:prstGeom prst="rect">
              <a:avLst/>
            </a:prstGeom>
            <a:solidFill>
              <a:srgbClr val="FFFF99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907" name="Freeform 91"/>
            <p:cNvSpPr>
              <a:spLocks/>
            </p:cNvSpPr>
            <p:nvPr/>
          </p:nvSpPr>
          <p:spPr bwMode="auto">
            <a:xfrm>
              <a:off x="1872" y="3312"/>
              <a:ext cx="288" cy="384"/>
            </a:xfrm>
            <a:custGeom>
              <a:avLst/>
              <a:gdLst>
                <a:gd name="T0" fmla="*/ 48 w 288"/>
                <a:gd name="T1" fmla="*/ 384 h 384"/>
                <a:gd name="T2" fmla="*/ 288 w 288"/>
                <a:gd name="T3" fmla="*/ 0 h 384"/>
                <a:gd name="T4" fmla="*/ 240 w 288"/>
                <a:gd name="T5" fmla="*/ 0 h 384"/>
                <a:gd name="T6" fmla="*/ 0 w 288"/>
                <a:gd name="T7" fmla="*/ 384 h 384"/>
                <a:gd name="T8" fmla="*/ 48 w 288"/>
                <a:gd name="T9" fmla="*/ 384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384"/>
                <a:gd name="T17" fmla="*/ 288 w 288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384">
                  <a:moveTo>
                    <a:pt x="48" y="384"/>
                  </a:moveTo>
                  <a:lnTo>
                    <a:pt x="288" y="0"/>
                  </a:lnTo>
                  <a:lnTo>
                    <a:pt x="240" y="0"/>
                  </a:lnTo>
                  <a:lnTo>
                    <a:pt x="0" y="384"/>
                  </a:lnTo>
                  <a:lnTo>
                    <a:pt x="48" y="384"/>
                  </a:lnTo>
                  <a:close/>
                </a:path>
              </a:pathLst>
            </a:custGeom>
            <a:solidFill>
              <a:srgbClr val="FFFF99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908" name="Freeform 92"/>
            <p:cNvSpPr>
              <a:spLocks/>
            </p:cNvSpPr>
            <p:nvPr/>
          </p:nvSpPr>
          <p:spPr bwMode="auto">
            <a:xfrm>
              <a:off x="1920" y="2448"/>
              <a:ext cx="240" cy="1248"/>
            </a:xfrm>
            <a:custGeom>
              <a:avLst/>
              <a:gdLst>
                <a:gd name="T0" fmla="*/ 0 w 240"/>
                <a:gd name="T1" fmla="*/ 1248 h 1248"/>
                <a:gd name="T2" fmla="*/ 240 w 240"/>
                <a:gd name="T3" fmla="*/ 864 h 1248"/>
                <a:gd name="T4" fmla="*/ 240 w 240"/>
                <a:gd name="T5" fmla="*/ 0 h 1248"/>
                <a:gd name="T6" fmla="*/ 0 w 240"/>
                <a:gd name="T7" fmla="*/ 384 h 1248"/>
                <a:gd name="T8" fmla="*/ 0 w 240"/>
                <a:gd name="T9" fmla="*/ 1248 h 12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0"/>
                <a:gd name="T16" fmla="*/ 0 h 1248"/>
                <a:gd name="T17" fmla="*/ 240 w 240"/>
                <a:gd name="T18" fmla="*/ 1248 h 12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0" h="1248">
                  <a:moveTo>
                    <a:pt x="0" y="1248"/>
                  </a:moveTo>
                  <a:lnTo>
                    <a:pt x="240" y="864"/>
                  </a:lnTo>
                  <a:lnTo>
                    <a:pt x="240" y="0"/>
                  </a:lnTo>
                  <a:lnTo>
                    <a:pt x="0" y="384"/>
                  </a:lnTo>
                  <a:lnTo>
                    <a:pt x="0" y="1248"/>
                  </a:lnTo>
                  <a:close/>
                </a:path>
              </a:pathLst>
            </a:custGeom>
            <a:solidFill>
              <a:srgbClr val="FFFF99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909" name="Rectangle 93"/>
            <p:cNvSpPr>
              <a:spLocks noChangeArrowheads="1"/>
            </p:cNvSpPr>
            <p:nvPr/>
          </p:nvSpPr>
          <p:spPr bwMode="auto">
            <a:xfrm>
              <a:off x="1872" y="2832"/>
              <a:ext cx="48" cy="864"/>
            </a:xfrm>
            <a:prstGeom prst="rect">
              <a:avLst/>
            </a:prstGeom>
            <a:solidFill>
              <a:srgbClr val="FFFF99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910" name="Freeform 94"/>
            <p:cNvSpPr>
              <a:spLocks/>
            </p:cNvSpPr>
            <p:nvPr/>
          </p:nvSpPr>
          <p:spPr bwMode="auto">
            <a:xfrm>
              <a:off x="1872" y="2448"/>
              <a:ext cx="288" cy="384"/>
            </a:xfrm>
            <a:custGeom>
              <a:avLst/>
              <a:gdLst>
                <a:gd name="T0" fmla="*/ 48 w 288"/>
                <a:gd name="T1" fmla="*/ 384 h 384"/>
                <a:gd name="T2" fmla="*/ 288 w 288"/>
                <a:gd name="T3" fmla="*/ 0 h 384"/>
                <a:gd name="T4" fmla="*/ 240 w 288"/>
                <a:gd name="T5" fmla="*/ 0 h 384"/>
                <a:gd name="T6" fmla="*/ 0 w 288"/>
                <a:gd name="T7" fmla="*/ 384 h 384"/>
                <a:gd name="T8" fmla="*/ 48 w 288"/>
                <a:gd name="T9" fmla="*/ 384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384"/>
                <a:gd name="T17" fmla="*/ 288 w 288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384">
                  <a:moveTo>
                    <a:pt x="48" y="384"/>
                  </a:moveTo>
                  <a:lnTo>
                    <a:pt x="288" y="0"/>
                  </a:lnTo>
                  <a:lnTo>
                    <a:pt x="240" y="0"/>
                  </a:lnTo>
                  <a:lnTo>
                    <a:pt x="0" y="384"/>
                  </a:lnTo>
                  <a:lnTo>
                    <a:pt x="48" y="384"/>
                  </a:lnTo>
                  <a:close/>
                </a:path>
              </a:pathLst>
            </a:custGeom>
            <a:solidFill>
              <a:srgbClr val="FFFF99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2911" name="Oval 95"/>
          <p:cNvSpPr>
            <a:spLocks noChangeArrowheads="1"/>
          </p:cNvSpPr>
          <p:nvPr/>
        </p:nvSpPr>
        <p:spPr bwMode="auto">
          <a:xfrm>
            <a:off x="3749675" y="4752975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12" name="Oval 96"/>
          <p:cNvSpPr>
            <a:spLocks noChangeArrowheads="1"/>
          </p:cNvSpPr>
          <p:nvPr/>
        </p:nvSpPr>
        <p:spPr bwMode="auto">
          <a:xfrm>
            <a:off x="3763963" y="4972050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13" name="Oval 97"/>
          <p:cNvSpPr>
            <a:spLocks noChangeArrowheads="1"/>
          </p:cNvSpPr>
          <p:nvPr/>
        </p:nvSpPr>
        <p:spPr bwMode="auto">
          <a:xfrm>
            <a:off x="3749675" y="5057775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14" name="Oval 98"/>
          <p:cNvSpPr>
            <a:spLocks noChangeArrowheads="1"/>
          </p:cNvSpPr>
          <p:nvPr/>
        </p:nvSpPr>
        <p:spPr bwMode="auto">
          <a:xfrm>
            <a:off x="3678238" y="5257800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15" name="Oval 99"/>
          <p:cNvSpPr>
            <a:spLocks noChangeArrowheads="1"/>
          </p:cNvSpPr>
          <p:nvPr/>
        </p:nvSpPr>
        <p:spPr bwMode="auto">
          <a:xfrm>
            <a:off x="3597275" y="5210175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16" name="Oval 100"/>
          <p:cNvSpPr>
            <a:spLocks noChangeArrowheads="1"/>
          </p:cNvSpPr>
          <p:nvPr/>
        </p:nvSpPr>
        <p:spPr bwMode="auto">
          <a:xfrm>
            <a:off x="3749675" y="5362575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17" name="Oval 101"/>
          <p:cNvSpPr>
            <a:spLocks noChangeArrowheads="1"/>
          </p:cNvSpPr>
          <p:nvPr/>
        </p:nvSpPr>
        <p:spPr bwMode="auto">
          <a:xfrm>
            <a:off x="3521075" y="5838825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18" name="Oval 102"/>
          <p:cNvSpPr>
            <a:spLocks noChangeArrowheads="1"/>
          </p:cNvSpPr>
          <p:nvPr/>
        </p:nvSpPr>
        <p:spPr bwMode="auto">
          <a:xfrm>
            <a:off x="3521075" y="5743575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19" name="Oval 103"/>
          <p:cNvSpPr>
            <a:spLocks noChangeArrowheads="1"/>
          </p:cNvSpPr>
          <p:nvPr/>
        </p:nvSpPr>
        <p:spPr bwMode="auto">
          <a:xfrm>
            <a:off x="3678238" y="4957763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20" name="Oval 104"/>
          <p:cNvSpPr>
            <a:spLocks noChangeArrowheads="1"/>
          </p:cNvSpPr>
          <p:nvPr/>
        </p:nvSpPr>
        <p:spPr bwMode="auto">
          <a:xfrm>
            <a:off x="3706813" y="5153025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21" name="Oval 105"/>
          <p:cNvSpPr>
            <a:spLocks noChangeArrowheads="1"/>
          </p:cNvSpPr>
          <p:nvPr/>
        </p:nvSpPr>
        <p:spPr bwMode="auto">
          <a:xfrm>
            <a:off x="3506788" y="5595938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22" name="Oval 106"/>
          <p:cNvSpPr>
            <a:spLocks noChangeArrowheads="1"/>
          </p:cNvSpPr>
          <p:nvPr/>
        </p:nvSpPr>
        <p:spPr bwMode="auto">
          <a:xfrm>
            <a:off x="3635375" y="5634038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23" name="Oval 107"/>
          <p:cNvSpPr>
            <a:spLocks noChangeArrowheads="1"/>
          </p:cNvSpPr>
          <p:nvPr/>
        </p:nvSpPr>
        <p:spPr bwMode="auto">
          <a:xfrm>
            <a:off x="3749675" y="5438775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24" name="Oval 108"/>
          <p:cNvSpPr>
            <a:spLocks noChangeArrowheads="1"/>
          </p:cNvSpPr>
          <p:nvPr/>
        </p:nvSpPr>
        <p:spPr bwMode="auto">
          <a:xfrm>
            <a:off x="3673475" y="5210175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25" name="Oval 109"/>
          <p:cNvSpPr>
            <a:spLocks noChangeArrowheads="1"/>
          </p:cNvSpPr>
          <p:nvPr/>
        </p:nvSpPr>
        <p:spPr bwMode="auto">
          <a:xfrm>
            <a:off x="3597275" y="5286375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26" name="Oval 110"/>
          <p:cNvSpPr>
            <a:spLocks noChangeArrowheads="1"/>
          </p:cNvSpPr>
          <p:nvPr/>
        </p:nvSpPr>
        <p:spPr bwMode="auto">
          <a:xfrm>
            <a:off x="3368675" y="5667375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27" name="Oval 111"/>
          <p:cNvSpPr>
            <a:spLocks noChangeArrowheads="1"/>
          </p:cNvSpPr>
          <p:nvPr/>
        </p:nvSpPr>
        <p:spPr bwMode="auto">
          <a:xfrm>
            <a:off x="3444875" y="5972175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28" name="Oval 112"/>
          <p:cNvSpPr>
            <a:spLocks noChangeArrowheads="1"/>
          </p:cNvSpPr>
          <p:nvPr/>
        </p:nvSpPr>
        <p:spPr bwMode="auto">
          <a:xfrm>
            <a:off x="3368675" y="6048375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29" name="Oval 113"/>
          <p:cNvSpPr>
            <a:spLocks noChangeArrowheads="1"/>
          </p:cNvSpPr>
          <p:nvPr/>
        </p:nvSpPr>
        <p:spPr bwMode="auto">
          <a:xfrm>
            <a:off x="3521075" y="6296025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30" name="Oval 114"/>
          <p:cNvSpPr>
            <a:spLocks noChangeArrowheads="1"/>
          </p:cNvSpPr>
          <p:nvPr/>
        </p:nvSpPr>
        <p:spPr bwMode="auto">
          <a:xfrm>
            <a:off x="3521075" y="6200775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31" name="Oval 115"/>
          <p:cNvSpPr>
            <a:spLocks noChangeArrowheads="1"/>
          </p:cNvSpPr>
          <p:nvPr/>
        </p:nvSpPr>
        <p:spPr bwMode="auto">
          <a:xfrm>
            <a:off x="3506788" y="6053138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32" name="Oval 116"/>
          <p:cNvSpPr>
            <a:spLocks noChangeArrowheads="1"/>
          </p:cNvSpPr>
          <p:nvPr/>
        </p:nvSpPr>
        <p:spPr bwMode="auto">
          <a:xfrm>
            <a:off x="3635375" y="6091238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33" name="Oval 117"/>
          <p:cNvSpPr>
            <a:spLocks noChangeArrowheads="1"/>
          </p:cNvSpPr>
          <p:nvPr/>
        </p:nvSpPr>
        <p:spPr bwMode="auto">
          <a:xfrm>
            <a:off x="3368675" y="6124575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34" name="Oval 118"/>
          <p:cNvSpPr>
            <a:spLocks noChangeArrowheads="1"/>
          </p:cNvSpPr>
          <p:nvPr/>
        </p:nvSpPr>
        <p:spPr bwMode="auto">
          <a:xfrm>
            <a:off x="3444875" y="6429375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35" name="Oval 119"/>
          <p:cNvSpPr>
            <a:spLocks noChangeArrowheads="1"/>
          </p:cNvSpPr>
          <p:nvPr/>
        </p:nvSpPr>
        <p:spPr bwMode="auto">
          <a:xfrm>
            <a:off x="3368675" y="6505575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36" name="Oval 120"/>
          <p:cNvSpPr>
            <a:spLocks noChangeArrowheads="1"/>
          </p:cNvSpPr>
          <p:nvPr/>
        </p:nvSpPr>
        <p:spPr bwMode="auto">
          <a:xfrm>
            <a:off x="3387725" y="5862638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37" name="Oval 121"/>
          <p:cNvSpPr>
            <a:spLocks noChangeArrowheads="1"/>
          </p:cNvSpPr>
          <p:nvPr/>
        </p:nvSpPr>
        <p:spPr bwMode="auto">
          <a:xfrm>
            <a:off x="3592513" y="6029325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38" name="Oval 122"/>
          <p:cNvSpPr>
            <a:spLocks noChangeArrowheads="1"/>
          </p:cNvSpPr>
          <p:nvPr/>
        </p:nvSpPr>
        <p:spPr bwMode="auto">
          <a:xfrm>
            <a:off x="3402013" y="6353175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39" name="Oval 123"/>
          <p:cNvSpPr>
            <a:spLocks noChangeArrowheads="1"/>
          </p:cNvSpPr>
          <p:nvPr/>
        </p:nvSpPr>
        <p:spPr bwMode="auto">
          <a:xfrm>
            <a:off x="3406775" y="6272213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40" name="Oval 124"/>
          <p:cNvSpPr>
            <a:spLocks noChangeArrowheads="1"/>
          </p:cNvSpPr>
          <p:nvPr/>
        </p:nvSpPr>
        <p:spPr bwMode="auto">
          <a:xfrm>
            <a:off x="3582988" y="4991100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41" name="Oval 125"/>
          <p:cNvSpPr>
            <a:spLocks noChangeArrowheads="1"/>
          </p:cNvSpPr>
          <p:nvPr/>
        </p:nvSpPr>
        <p:spPr bwMode="auto">
          <a:xfrm>
            <a:off x="3516313" y="6257925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42" name="Oval 126"/>
          <p:cNvSpPr>
            <a:spLocks noChangeArrowheads="1"/>
          </p:cNvSpPr>
          <p:nvPr/>
        </p:nvSpPr>
        <p:spPr bwMode="auto">
          <a:xfrm>
            <a:off x="3440113" y="6334125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43" name="Oval 127"/>
          <p:cNvSpPr>
            <a:spLocks noChangeArrowheads="1"/>
          </p:cNvSpPr>
          <p:nvPr/>
        </p:nvSpPr>
        <p:spPr bwMode="auto">
          <a:xfrm>
            <a:off x="3478213" y="5119688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44" name="Oval 128"/>
          <p:cNvSpPr>
            <a:spLocks noChangeArrowheads="1"/>
          </p:cNvSpPr>
          <p:nvPr/>
        </p:nvSpPr>
        <p:spPr bwMode="auto">
          <a:xfrm>
            <a:off x="3663950" y="4876800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45" name="Oval 129"/>
          <p:cNvSpPr>
            <a:spLocks noChangeArrowheads="1"/>
          </p:cNvSpPr>
          <p:nvPr/>
        </p:nvSpPr>
        <p:spPr bwMode="auto">
          <a:xfrm>
            <a:off x="3578225" y="5753100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46" name="Oval 130"/>
          <p:cNvSpPr>
            <a:spLocks noChangeArrowheads="1"/>
          </p:cNvSpPr>
          <p:nvPr/>
        </p:nvSpPr>
        <p:spPr bwMode="auto">
          <a:xfrm>
            <a:off x="3630613" y="5900738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47" name="Oval 131"/>
          <p:cNvSpPr>
            <a:spLocks noChangeArrowheads="1"/>
          </p:cNvSpPr>
          <p:nvPr/>
        </p:nvSpPr>
        <p:spPr bwMode="auto">
          <a:xfrm>
            <a:off x="3440113" y="5824538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48" name="Oval 132"/>
          <p:cNvSpPr>
            <a:spLocks noChangeArrowheads="1"/>
          </p:cNvSpPr>
          <p:nvPr/>
        </p:nvSpPr>
        <p:spPr bwMode="auto">
          <a:xfrm>
            <a:off x="3411538" y="5915025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49" name="Oval 133"/>
          <p:cNvSpPr>
            <a:spLocks noChangeArrowheads="1"/>
          </p:cNvSpPr>
          <p:nvPr/>
        </p:nvSpPr>
        <p:spPr bwMode="auto">
          <a:xfrm>
            <a:off x="3440113" y="6205538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50" name="Oval 134"/>
          <p:cNvSpPr>
            <a:spLocks noChangeArrowheads="1"/>
          </p:cNvSpPr>
          <p:nvPr/>
        </p:nvSpPr>
        <p:spPr bwMode="auto">
          <a:xfrm>
            <a:off x="3587750" y="5681663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51" name="Oval 135"/>
          <p:cNvSpPr>
            <a:spLocks noChangeArrowheads="1"/>
          </p:cNvSpPr>
          <p:nvPr/>
        </p:nvSpPr>
        <p:spPr bwMode="auto">
          <a:xfrm>
            <a:off x="3587750" y="5586413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52" name="Oval 136"/>
          <p:cNvSpPr>
            <a:spLocks noChangeArrowheads="1"/>
          </p:cNvSpPr>
          <p:nvPr/>
        </p:nvSpPr>
        <p:spPr bwMode="auto">
          <a:xfrm>
            <a:off x="3573463" y="5438775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53" name="Oval 137"/>
          <p:cNvSpPr>
            <a:spLocks noChangeArrowheads="1"/>
          </p:cNvSpPr>
          <p:nvPr/>
        </p:nvSpPr>
        <p:spPr bwMode="auto">
          <a:xfrm>
            <a:off x="3630613" y="5524500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54" name="Oval 138"/>
          <p:cNvSpPr>
            <a:spLocks noChangeArrowheads="1"/>
          </p:cNvSpPr>
          <p:nvPr/>
        </p:nvSpPr>
        <p:spPr bwMode="auto">
          <a:xfrm>
            <a:off x="3435350" y="5510213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55" name="Oval 139"/>
          <p:cNvSpPr>
            <a:spLocks noChangeArrowheads="1"/>
          </p:cNvSpPr>
          <p:nvPr/>
        </p:nvSpPr>
        <p:spPr bwMode="auto">
          <a:xfrm>
            <a:off x="3683000" y="4805363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56" name="Oval 140"/>
          <p:cNvSpPr>
            <a:spLocks noChangeArrowheads="1"/>
          </p:cNvSpPr>
          <p:nvPr/>
        </p:nvSpPr>
        <p:spPr bwMode="auto">
          <a:xfrm>
            <a:off x="3382963" y="5786438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57" name="Oval 141"/>
          <p:cNvSpPr>
            <a:spLocks noChangeArrowheads="1"/>
          </p:cNvSpPr>
          <p:nvPr/>
        </p:nvSpPr>
        <p:spPr bwMode="auto">
          <a:xfrm>
            <a:off x="3597275" y="5529263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58" name="Oval 142"/>
          <p:cNvSpPr>
            <a:spLocks noChangeArrowheads="1"/>
          </p:cNvSpPr>
          <p:nvPr/>
        </p:nvSpPr>
        <p:spPr bwMode="auto">
          <a:xfrm>
            <a:off x="3597275" y="5434013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59" name="Oval 143"/>
          <p:cNvSpPr>
            <a:spLocks noChangeArrowheads="1"/>
          </p:cNvSpPr>
          <p:nvPr/>
        </p:nvSpPr>
        <p:spPr bwMode="auto">
          <a:xfrm>
            <a:off x="3582988" y="5286375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60" name="Oval 144"/>
          <p:cNvSpPr>
            <a:spLocks noChangeArrowheads="1"/>
          </p:cNvSpPr>
          <p:nvPr/>
        </p:nvSpPr>
        <p:spPr bwMode="auto">
          <a:xfrm>
            <a:off x="3711575" y="5324475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61" name="Oval 145"/>
          <p:cNvSpPr>
            <a:spLocks noChangeArrowheads="1"/>
          </p:cNvSpPr>
          <p:nvPr/>
        </p:nvSpPr>
        <p:spPr bwMode="auto">
          <a:xfrm>
            <a:off x="3444875" y="5357813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62" name="Oval 146"/>
          <p:cNvSpPr>
            <a:spLocks noChangeArrowheads="1"/>
          </p:cNvSpPr>
          <p:nvPr/>
        </p:nvSpPr>
        <p:spPr bwMode="auto">
          <a:xfrm>
            <a:off x="3521075" y="5662613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63" name="Oval 147"/>
          <p:cNvSpPr>
            <a:spLocks noChangeArrowheads="1"/>
          </p:cNvSpPr>
          <p:nvPr/>
        </p:nvSpPr>
        <p:spPr bwMode="auto">
          <a:xfrm>
            <a:off x="3444875" y="5738813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64" name="Oval 148"/>
          <p:cNvSpPr>
            <a:spLocks noChangeArrowheads="1"/>
          </p:cNvSpPr>
          <p:nvPr/>
        </p:nvSpPr>
        <p:spPr bwMode="auto">
          <a:xfrm>
            <a:off x="3559175" y="5300663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65" name="Oval 149"/>
          <p:cNvSpPr>
            <a:spLocks noChangeArrowheads="1"/>
          </p:cNvSpPr>
          <p:nvPr/>
        </p:nvSpPr>
        <p:spPr bwMode="auto">
          <a:xfrm>
            <a:off x="3559175" y="5205413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66" name="Oval 150"/>
          <p:cNvSpPr>
            <a:spLocks noChangeArrowheads="1"/>
          </p:cNvSpPr>
          <p:nvPr/>
        </p:nvSpPr>
        <p:spPr bwMode="auto">
          <a:xfrm>
            <a:off x="3544888" y="5057775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67" name="Oval 151"/>
          <p:cNvSpPr>
            <a:spLocks noChangeArrowheads="1"/>
          </p:cNvSpPr>
          <p:nvPr/>
        </p:nvSpPr>
        <p:spPr bwMode="auto">
          <a:xfrm>
            <a:off x="3673475" y="5095875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68" name="Oval 152"/>
          <p:cNvSpPr>
            <a:spLocks noChangeArrowheads="1"/>
          </p:cNvSpPr>
          <p:nvPr/>
        </p:nvSpPr>
        <p:spPr bwMode="auto">
          <a:xfrm>
            <a:off x="3392488" y="5267325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69" name="Oval 153"/>
          <p:cNvSpPr>
            <a:spLocks noChangeArrowheads="1"/>
          </p:cNvSpPr>
          <p:nvPr/>
        </p:nvSpPr>
        <p:spPr bwMode="auto">
          <a:xfrm>
            <a:off x="3411538" y="5414963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70" name="Oval 154"/>
          <p:cNvSpPr>
            <a:spLocks noChangeArrowheads="1"/>
          </p:cNvSpPr>
          <p:nvPr/>
        </p:nvSpPr>
        <p:spPr bwMode="auto">
          <a:xfrm>
            <a:off x="3406775" y="5510213"/>
            <a:ext cx="3810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2971" name="Group 155"/>
          <p:cNvGrpSpPr>
            <a:grpSpLocks/>
          </p:cNvGrpSpPr>
          <p:nvPr/>
        </p:nvGrpSpPr>
        <p:grpSpPr bwMode="auto">
          <a:xfrm>
            <a:off x="3749675" y="4676775"/>
            <a:ext cx="457200" cy="1981200"/>
            <a:chOff x="1872" y="2448"/>
            <a:chExt cx="288" cy="1248"/>
          </a:xfrm>
        </p:grpSpPr>
        <p:sp>
          <p:nvSpPr>
            <p:cNvPr id="162972" name="Rectangle 156"/>
            <p:cNvSpPr>
              <a:spLocks noChangeArrowheads="1"/>
            </p:cNvSpPr>
            <p:nvPr/>
          </p:nvSpPr>
          <p:spPr bwMode="auto">
            <a:xfrm>
              <a:off x="2112" y="2448"/>
              <a:ext cx="48" cy="864"/>
            </a:xfrm>
            <a:prstGeom prst="rect">
              <a:avLst/>
            </a:prstGeom>
            <a:solidFill>
              <a:srgbClr val="FFFF99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973" name="Freeform 157"/>
            <p:cNvSpPr>
              <a:spLocks/>
            </p:cNvSpPr>
            <p:nvPr/>
          </p:nvSpPr>
          <p:spPr bwMode="auto">
            <a:xfrm>
              <a:off x="1872" y="3312"/>
              <a:ext cx="288" cy="384"/>
            </a:xfrm>
            <a:custGeom>
              <a:avLst/>
              <a:gdLst>
                <a:gd name="T0" fmla="*/ 48 w 288"/>
                <a:gd name="T1" fmla="*/ 384 h 384"/>
                <a:gd name="T2" fmla="*/ 288 w 288"/>
                <a:gd name="T3" fmla="*/ 0 h 384"/>
                <a:gd name="T4" fmla="*/ 240 w 288"/>
                <a:gd name="T5" fmla="*/ 0 h 384"/>
                <a:gd name="T6" fmla="*/ 0 w 288"/>
                <a:gd name="T7" fmla="*/ 384 h 384"/>
                <a:gd name="T8" fmla="*/ 48 w 288"/>
                <a:gd name="T9" fmla="*/ 384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384"/>
                <a:gd name="T17" fmla="*/ 288 w 288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384">
                  <a:moveTo>
                    <a:pt x="48" y="384"/>
                  </a:moveTo>
                  <a:lnTo>
                    <a:pt x="288" y="0"/>
                  </a:lnTo>
                  <a:lnTo>
                    <a:pt x="240" y="0"/>
                  </a:lnTo>
                  <a:lnTo>
                    <a:pt x="0" y="384"/>
                  </a:lnTo>
                  <a:lnTo>
                    <a:pt x="48" y="384"/>
                  </a:lnTo>
                  <a:close/>
                </a:path>
              </a:pathLst>
            </a:custGeom>
            <a:solidFill>
              <a:srgbClr val="FFFF99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974" name="Freeform 158"/>
            <p:cNvSpPr>
              <a:spLocks/>
            </p:cNvSpPr>
            <p:nvPr/>
          </p:nvSpPr>
          <p:spPr bwMode="auto">
            <a:xfrm>
              <a:off x="1920" y="2448"/>
              <a:ext cx="240" cy="1248"/>
            </a:xfrm>
            <a:custGeom>
              <a:avLst/>
              <a:gdLst>
                <a:gd name="T0" fmla="*/ 0 w 240"/>
                <a:gd name="T1" fmla="*/ 1248 h 1248"/>
                <a:gd name="T2" fmla="*/ 240 w 240"/>
                <a:gd name="T3" fmla="*/ 864 h 1248"/>
                <a:gd name="T4" fmla="*/ 240 w 240"/>
                <a:gd name="T5" fmla="*/ 0 h 1248"/>
                <a:gd name="T6" fmla="*/ 0 w 240"/>
                <a:gd name="T7" fmla="*/ 384 h 1248"/>
                <a:gd name="T8" fmla="*/ 0 w 240"/>
                <a:gd name="T9" fmla="*/ 1248 h 12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0"/>
                <a:gd name="T16" fmla="*/ 0 h 1248"/>
                <a:gd name="T17" fmla="*/ 240 w 240"/>
                <a:gd name="T18" fmla="*/ 1248 h 12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0" h="1248">
                  <a:moveTo>
                    <a:pt x="0" y="1248"/>
                  </a:moveTo>
                  <a:lnTo>
                    <a:pt x="240" y="864"/>
                  </a:lnTo>
                  <a:lnTo>
                    <a:pt x="240" y="0"/>
                  </a:lnTo>
                  <a:lnTo>
                    <a:pt x="0" y="384"/>
                  </a:lnTo>
                  <a:lnTo>
                    <a:pt x="0" y="1248"/>
                  </a:lnTo>
                  <a:close/>
                </a:path>
              </a:pathLst>
            </a:custGeom>
            <a:solidFill>
              <a:srgbClr val="FFFF99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975" name="Rectangle 159"/>
            <p:cNvSpPr>
              <a:spLocks noChangeArrowheads="1"/>
            </p:cNvSpPr>
            <p:nvPr/>
          </p:nvSpPr>
          <p:spPr bwMode="auto">
            <a:xfrm>
              <a:off x="1872" y="2832"/>
              <a:ext cx="48" cy="864"/>
            </a:xfrm>
            <a:prstGeom prst="rect">
              <a:avLst/>
            </a:prstGeom>
            <a:solidFill>
              <a:srgbClr val="FFFF99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976" name="Freeform 160"/>
            <p:cNvSpPr>
              <a:spLocks/>
            </p:cNvSpPr>
            <p:nvPr/>
          </p:nvSpPr>
          <p:spPr bwMode="auto">
            <a:xfrm>
              <a:off x="1872" y="2448"/>
              <a:ext cx="288" cy="384"/>
            </a:xfrm>
            <a:custGeom>
              <a:avLst/>
              <a:gdLst>
                <a:gd name="T0" fmla="*/ 48 w 288"/>
                <a:gd name="T1" fmla="*/ 384 h 384"/>
                <a:gd name="T2" fmla="*/ 288 w 288"/>
                <a:gd name="T3" fmla="*/ 0 h 384"/>
                <a:gd name="T4" fmla="*/ 240 w 288"/>
                <a:gd name="T5" fmla="*/ 0 h 384"/>
                <a:gd name="T6" fmla="*/ 0 w 288"/>
                <a:gd name="T7" fmla="*/ 384 h 384"/>
                <a:gd name="T8" fmla="*/ 48 w 288"/>
                <a:gd name="T9" fmla="*/ 384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384"/>
                <a:gd name="T17" fmla="*/ 288 w 288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384">
                  <a:moveTo>
                    <a:pt x="48" y="384"/>
                  </a:moveTo>
                  <a:lnTo>
                    <a:pt x="288" y="0"/>
                  </a:lnTo>
                  <a:lnTo>
                    <a:pt x="240" y="0"/>
                  </a:lnTo>
                  <a:lnTo>
                    <a:pt x="0" y="384"/>
                  </a:lnTo>
                  <a:lnTo>
                    <a:pt x="48" y="384"/>
                  </a:lnTo>
                  <a:close/>
                </a:path>
              </a:pathLst>
            </a:custGeom>
            <a:solidFill>
              <a:srgbClr val="FFFF99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2977" name="Rectangle 16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62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ja-JP" alt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液晶</a:t>
            </a:r>
            <a:r>
              <a:rPr lang="en-US" altLang="ja-JP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TV</a:t>
            </a:r>
            <a:r>
              <a:rPr lang="ja-JP" alt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の</a:t>
            </a:r>
            <a:r>
              <a:rPr lang="ja-JP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構造</a:t>
            </a:r>
          </a:p>
        </p:txBody>
      </p:sp>
      <p:sp>
        <p:nvSpPr>
          <p:cNvPr id="162978" name="Line 162"/>
          <p:cNvSpPr>
            <a:spLocks noChangeShapeType="1"/>
          </p:cNvSpPr>
          <p:nvPr/>
        </p:nvSpPr>
        <p:spPr bwMode="auto">
          <a:xfrm>
            <a:off x="2911475" y="3762375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79" name="AutoShape 163"/>
          <p:cNvSpPr>
            <a:spLocks noChangeArrowheads="1"/>
          </p:cNvSpPr>
          <p:nvPr/>
        </p:nvSpPr>
        <p:spPr bwMode="auto">
          <a:xfrm rot="13614">
            <a:off x="4054475" y="4829175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80" name="AutoShape 164"/>
          <p:cNvSpPr>
            <a:spLocks noChangeArrowheads="1"/>
          </p:cNvSpPr>
          <p:nvPr/>
        </p:nvSpPr>
        <p:spPr bwMode="auto">
          <a:xfrm rot="13614">
            <a:off x="3978275" y="5019675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81" name="AutoShape 165"/>
          <p:cNvSpPr>
            <a:spLocks noChangeArrowheads="1"/>
          </p:cNvSpPr>
          <p:nvPr/>
        </p:nvSpPr>
        <p:spPr bwMode="auto">
          <a:xfrm rot="13614">
            <a:off x="3902075" y="5210175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82" name="AutoShape 166"/>
          <p:cNvSpPr>
            <a:spLocks noChangeArrowheads="1"/>
          </p:cNvSpPr>
          <p:nvPr/>
        </p:nvSpPr>
        <p:spPr bwMode="auto">
          <a:xfrm rot="13614">
            <a:off x="4054475" y="2867025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83" name="AutoShape 167"/>
          <p:cNvSpPr>
            <a:spLocks noChangeArrowheads="1"/>
          </p:cNvSpPr>
          <p:nvPr/>
        </p:nvSpPr>
        <p:spPr bwMode="auto">
          <a:xfrm rot="13614">
            <a:off x="3978275" y="3057525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84" name="AutoShape 168"/>
          <p:cNvSpPr>
            <a:spLocks noChangeArrowheads="1"/>
          </p:cNvSpPr>
          <p:nvPr/>
        </p:nvSpPr>
        <p:spPr bwMode="auto">
          <a:xfrm rot="13614">
            <a:off x="3902075" y="3248025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85" name="AutoShape 169"/>
          <p:cNvSpPr>
            <a:spLocks noChangeArrowheads="1"/>
          </p:cNvSpPr>
          <p:nvPr/>
        </p:nvSpPr>
        <p:spPr bwMode="auto">
          <a:xfrm rot="13614">
            <a:off x="4816475" y="2867025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86" name="AutoShape 170"/>
          <p:cNvSpPr>
            <a:spLocks noChangeArrowheads="1"/>
          </p:cNvSpPr>
          <p:nvPr/>
        </p:nvSpPr>
        <p:spPr bwMode="auto">
          <a:xfrm rot="13614">
            <a:off x="4740275" y="3057525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987" name="AutoShape 171"/>
          <p:cNvSpPr>
            <a:spLocks noChangeArrowheads="1"/>
          </p:cNvSpPr>
          <p:nvPr/>
        </p:nvSpPr>
        <p:spPr bwMode="auto">
          <a:xfrm rot="13614">
            <a:off x="4664075" y="3248025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2988" name="Group 172"/>
          <p:cNvGrpSpPr>
            <a:grpSpLocks/>
          </p:cNvGrpSpPr>
          <p:nvPr/>
        </p:nvGrpSpPr>
        <p:grpSpPr bwMode="auto">
          <a:xfrm>
            <a:off x="4359275" y="2771775"/>
            <a:ext cx="457200" cy="3886200"/>
            <a:chOff x="2592" y="1392"/>
            <a:chExt cx="288" cy="2448"/>
          </a:xfrm>
        </p:grpSpPr>
        <p:grpSp>
          <p:nvGrpSpPr>
            <p:cNvPr id="162989" name="Group 173"/>
            <p:cNvGrpSpPr>
              <a:grpSpLocks/>
            </p:cNvGrpSpPr>
            <p:nvPr/>
          </p:nvGrpSpPr>
          <p:grpSpPr bwMode="auto">
            <a:xfrm>
              <a:off x="2592" y="1392"/>
              <a:ext cx="288" cy="2448"/>
              <a:chOff x="2496" y="1296"/>
              <a:chExt cx="288" cy="2448"/>
            </a:xfrm>
          </p:grpSpPr>
          <p:sp>
            <p:nvSpPr>
              <p:cNvPr id="162990" name="Freeform 174"/>
              <p:cNvSpPr>
                <a:spLocks/>
              </p:cNvSpPr>
              <p:nvPr/>
            </p:nvSpPr>
            <p:spPr bwMode="auto">
              <a:xfrm>
                <a:off x="2496" y="3360"/>
                <a:ext cx="288" cy="384"/>
              </a:xfrm>
              <a:custGeom>
                <a:avLst/>
                <a:gdLst>
                  <a:gd name="T0" fmla="*/ 48 w 288"/>
                  <a:gd name="T1" fmla="*/ 384 h 384"/>
                  <a:gd name="T2" fmla="*/ 288 w 288"/>
                  <a:gd name="T3" fmla="*/ 0 h 384"/>
                  <a:gd name="T4" fmla="*/ 240 w 288"/>
                  <a:gd name="T5" fmla="*/ 0 h 384"/>
                  <a:gd name="T6" fmla="*/ 0 w 288"/>
                  <a:gd name="T7" fmla="*/ 384 h 384"/>
                  <a:gd name="T8" fmla="*/ 48 w 288"/>
                  <a:gd name="T9" fmla="*/ 384 h 3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8"/>
                  <a:gd name="T16" fmla="*/ 0 h 384"/>
                  <a:gd name="T17" fmla="*/ 288 w 288"/>
                  <a:gd name="T18" fmla="*/ 384 h 3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8" h="384">
                    <a:moveTo>
                      <a:pt x="48" y="384"/>
                    </a:moveTo>
                    <a:lnTo>
                      <a:pt x="288" y="0"/>
                    </a:lnTo>
                    <a:lnTo>
                      <a:pt x="240" y="0"/>
                    </a:lnTo>
                    <a:lnTo>
                      <a:pt x="0" y="384"/>
                    </a:lnTo>
                    <a:lnTo>
                      <a:pt x="48" y="384"/>
                    </a:lnTo>
                    <a:close/>
                  </a:path>
                </a:pathLst>
              </a:custGeom>
              <a:solidFill>
                <a:srgbClr val="C0C0C0">
                  <a:alpha val="5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2991" name="Rectangle 175"/>
              <p:cNvSpPr>
                <a:spLocks noChangeArrowheads="1"/>
              </p:cNvSpPr>
              <p:nvPr/>
            </p:nvSpPr>
            <p:spPr bwMode="auto">
              <a:xfrm>
                <a:off x="2496" y="1680"/>
                <a:ext cx="48" cy="2064"/>
              </a:xfrm>
              <a:prstGeom prst="rect">
                <a:avLst/>
              </a:prstGeom>
              <a:solidFill>
                <a:srgbClr val="C0C0C0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2992" name="Rectangle 176"/>
              <p:cNvSpPr>
                <a:spLocks noChangeArrowheads="1"/>
              </p:cNvSpPr>
              <p:nvPr/>
            </p:nvSpPr>
            <p:spPr bwMode="auto">
              <a:xfrm>
                <a:off x="2736" y="1296"/>
                <a:ext cx="48" cy="2064"/>
              </a:xfrm>
              <a:prstGeom prst="rect">
                <a:avLst/>
              </a:prstGeom>
              <a:solidFill>
                <a:srgbClr val="C0C0C0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2993" name="Freeform 177"/>
              <p:cNvSpPr>
                <a:spLocks/>
              </p:cNvSpPr>
              <p:nvPr/>
            </p:nvSpPr>
            <p:spPr bwMode="auto">
              <a:xfrm>
                <a:off x="2496" y="1296"/>
                <a:ext cx="288" cy="384"/>
              </a:xfrm>
              <a:custGeom>
                <a:avLst/>
                <a:gdLst>
                  <a:gd name="T0" fmla="*/ 48 w 288"/>
                  <a:gd name="T1" fmla="*/ 384 h 384"/>
                  <a:gd name="T2" fmla="*/ 288 w 288"/>
                  <a:gd name="T3" fmla="*/ 0 h 384"/>
                  <a:gd name="T4" fmla="*/ 240 w 288"/>
                  <a:gd name="T5" fmla="*/ 0 h 384"/>
                  <a:gd name="T6" fmla="*/ 0 w 288"/>
                  <a:gd name="T7" fmla="*/ 384 h 384"/>
                  <a:gd name="T8" fmla="*/ 48 w 288"/>
                  <a:gd name="T9" fmla="*/ 384 h 3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8"/>
                  <a:gd name="T16" fmla="*/ 0 h 384"/>
                  <a:gd name="T17" fmla="*/ 288 w 288"/>
                  <a:gd name="T18" fmla="*/ 384 h 3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8" h="384">
                    <a:moveTo>
                      <a:pt x="48" y="384"/>
                    </a:moveTo>
                    <a:lnTo>
                      <a:pt x="288" y="0"/>
                    </a:lnTo>
                    <a:lnTo>
                      <a:pt x="240" y="0"/>
                    </a:lnTo>
                    <a:lnTo>
                      <a:pt x="0" y="384"/>
                    </a:lnTo>
                    <a:lnTo>
                      <a:pt x="48" y="384"/>
                    </a:lnTo>
                    <a:close/>
                  </a:path>
                </a:pathLst>
              </a:custGeom>
              <a:solidFill>
                <a:srgbClr val="C0C0C0">
                  <a:alpha val="5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2994" name="Freeform 178"/>
              <p:cNvSpPr>
                <a:spLocks/>
              </p:cNvSpPr>
              <p:nvPr/>
            </p:nvSpPr>
            <p:spPr bwMode="auto">
              <a:xfrm>
                <a:off x="2544" y="1296"/>
                <a:ext cx="240" cy="2448"/>
              </a:xfrm>
              <a:custGeom>
                <a:avLst/>
                <a:gdLst>
                  <a:gd name="T0" fmla="*/ 0 w 240"/>
                  <a:gd name="T1" fmla="*/ 384 h 2448"/>
                  <a:gd name="T2" fmla="*/ 240 w 240"/>
                  <a:gd name="T3" fmla="*/ 0 h 2448"/>
                  <a:gd name="T4" fmla="*/ 240 w 240"/>
                  <a:gd name="T5" fmla="*/ 2064 h 2448"/>
                  <a:gd name="T6" fmla="*/ 0 w 240"/>
                  <a:gd name="T7" fmla="*/ 2448 h 2448"/>
                  <a:gd name="T8" fmla="*/ 0 w 240"/>
                  <a:gd name="T9" fmla="*/ 384 h 24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0"/>
                  <a:gd name="T16" fmla="*/ 0 h 2448"/>
                  <a:gd name="T17" fmla="*/ 240 w 240"/>
                  <a:gd name="T18" fmla="*/ 2448 h 24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0" h="2448">
                    <a:moveTo>
                      <a:pt x="0" y="384"/>
                    </a:moveTo>
                    <a:lnTo>
                      <a:pt x="240" y="0"/>
                    </a:lnTo>
                    <a:lnTo>
                      <a:pt x="240" y="2064"/>
                    </a:lnTo>
                    <a:lnTo>
                      <a:pt x="0" y="2448"/>
                    </a:lnTo>
                    <a:lnTo>
                      <a:pt x="0" y="384"/>
                    </a:lnTo>
                    <a:close/>
                  </a:path>
                </a:pathLst>
              </a:custGeom>
              <a:solidFill>
                <a:srgbClr val="C0C0C0">
                  <a:alpha val="5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62995" name="Line 179"/>
            <p:cNvSpPr>
              <a:spLocks noChangeShapeType="1"/>
            </p:cNvSpPr>
            <p:nvPr/>
          </p:nvSpPr>
          <p:spPr bwMode="auto">
            <a:xfrm>
              <a:off x="2682" y="1713"/>
              <a:ext cx="0" cy="206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996" name="Line 180"/>
            <p:cNvSpPr>
              <a:spLocks noChangeShapeType="1"/>
            </p:cNvSpPr>
            <p:nvPr/>
          </p:nvSpPr>
          <p:spPr bwMode="auto">
            <a:xfrm>
              <a:off x="2730" y="1629"/>
              <a:ext cx="0" cy="206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997" name="Line 181"/>
            <p:cNvSpPr>
              <a:spLocks noChangeShapeType="1"/>
            </p:cNvSpPr>
            <p:nvPr/>
          </p:nvSpPr>
          <p:spPr bwMode="auto">
            <a:xfrm>
              <a:off x="2778" y="1560"/>
              <a:ext cx="0" cy="206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998" name="Line 182"/>
            <p:cNvSpPr>
              <a:spLocks noChangeShapeType="1"/>
            </p:cNvSpPr>
            <p:nvPr/>
          </p:nvSpPr>
          <p:spPr bwMode="auto">
            <a:xfrm>
              <a:off x="2826" y="1485"/>
              <a:ext cx="0" cy="206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2999" name="Group 183"/>
          <p:cNvGrpSpPr>
            <a:grpSpLocks/>
          </p:cNvGrpSpPr>
          <p:nvPr/>
        </p:nvGrpSpPr>
        <p:grpSpPr bwMode="auto">
          <a:xfrm>
            <a:off x="5045075" y="2771775"/>
            <a:ext cx="457200" cy="1981200"/>
            <a:chOff x="1872" y="1296"/>
            <a:chExt cx="288" cy="1248"/>
          </a:xfrm>
        </p:grpSpPr>
        <p:sp>
          <p:nvSpPr>
            <p:cNvPr id="163000" name="Freeform 184"/>
            <p:cNvSpPr>
              <a:spLocks/>
            </p:cNvSpPr>
            <p:nvPr/>
          </p:nvSpPr>
          <p:spPr bwMode="auto">
            <a:xfrm>
              <a:off x="1872" y="2160"/>
              <a:ext cx="288" cy="384"/>
            </a:xfrm>
            <a:custGeom>
              <a:avLst/>
              <a:gdLst>
                <a:gd name="T0" fmla="*/ 48 w 288"/>
                <a:gd name="T1" fmla="*/ 384 h 384"/>
                <a:gd name="T2" fmla="*/ 288 w 288"/>
                <a:gd name="T3" fmla="*/ 0 h 384"/>
                <a:gd name="T4" fmla="*/ 240 w 288"/>
                <a:gd name="T5" fmla="*/ 0 h 384"/>
                <a:gd name="T6" fmla="*/ 0 w 288"/>
                <a:gd name="T7" fmla="*/ 384 h 384"/>
                <a:gd name="T8" fmla="*/ 48 w 288"/>
                <a:gd name="T9" fmla="*/ 384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384"/>
                <a:gd name="T17" fmla="*/ 288 w 288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384">
                  <a:moveTo>
                    <a:pt x="48" y="384"/>
                  </a:moveTo>
                  <a:lnTo>
                    <a:pt x="288" y="0"/>
                  </a:lnTo>
                  <a:lnTo>
                    <a:pt x="240" y="0"/>
                  </a:lnTo>
                  <a:lnTo>
                    <a:pt x="0" y="384"/>
                  </a:lnTo>
                  <a:lnTo>
                    <a:pt x="48" y="384"/>
                  </a:ln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3001" name="Rectangle 185"/>
            <p:cNvSpPr>
              <a:spLocks noChangeArrowheads="1"/>
            </p:cNvSpPr>
            <p:nvPr/>
          </p:nvSpPr>
          <p:spPr bwMode="auto">
            <a:xfrm>
              <a:off x="2112" y="1296"/>
              <a:ext cx="48" cy="864"/>
            </a:xfrm>
            <a:prstGeom prst="rect">
              <a:avLst/>
            </a:prstGeom>
            <a:solidFill>
              <a:schemeClr val="accent2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3002" name="Freeform 186"/>
            <p:cNvSpPr>
              <a:spLocks/>
            </p:cNvSpPr>
            <p:nvPr/>
          </p:nvSpPr>
          <p:spPr bwMode="auto">
            <a:xfrm>
              <a:off x="1872" y="1296"/>
              <a:ext cx="288" cy="384"/>
            </a:xfrm>
            <a:custGeom>
              <a:avLst/>
              <a:gdLst>
                <a:gd name="T0" fmla="*/ 48 w 288"/>
                <a:gd name="T1" fmla="*/ 384 h 384"/>
                <a:gd name="T2" fmla="*/ 288 w 288"/>
                <a:gd name="T3" fmla="*/ 0 h 384"/>
                <a:gd name="T4" fmla="*/ 240 w 288"/>
                <a:gd name="T5" fmla="*/ 0 h 384"/>
                <a:gd name="T6" fmla="*/ 0 w 288"/>
                <a:gd name="T7" fmla="*/ 384 h 384"/>
                <a:gd name="T8" fmla="*/ 48 w 288"/>
                <a:gd name="T9" fmla="*/ 384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384"/>
                <a:gd name="T17" fmla="*/ 288 w 288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384">
                  <a:moveTo>
                    <a:pt x="48" y="384"/>
                  </a:moveTo>
                  <a:lnTo>
                    <a:pt x="288" y="0"/>
                  </a:lnTo>
                  <a:lnTo>
                    <a:pt x="240" y="0"/>
                  </a:lnTo>
                  <a:lnTo>
                    <a:pt x="0" y="384"/>
                  </a:lnTo>
                  <a:lnTo>
                    <a:pt x="48" y="384"/>
                  </a:ln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3003" name="Freeform 187"/>
            <p:cNvSpPr>
              <a:spLocks/>
            </p:cNvSpPr>
            <p:nvPr/>
          </p:nvSpPr>
          <p:spPr bwMode="auto">
            <a:xfrm>
              <a:off x="1920" y="1296"/>
              <a:ext cx="240" cy="1248"/>
            </a:xfrm>
            <a:custGeom>
              <a:avLst/>
              <a:gdLst>
                <a:gd name="T0" fmla="*/ 0 w 240"/>
                <a:gd name="T1" fmla="*/ 1248 h 1248"/>
                <a:gd name="T2" fmla="*/ 240 w 240"/>
                <a:gd name="T3" fmla="*/ 864 h 1248"/>
                <a:gd name="T4" fmla="*/ 240 w 240"/>
                <a:gd name="T5" fmla="*/ 0 h 1248"/>
                <a:gd name="T6" fmla="*/ 0 w 240"/>
                <a:gd name="T7" fmla="*/ 384 h 1248"/>
                <a:gd name="T8" fmla="*/ 0 w 240"/>
                <a:gd name="T9" fmla="*/ 1248 h 12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0"/>
                <a:gd name="T16" fmla="*/ 0 h 1248"/>
                <a:gd name="T17" fmla="*/ 240 w 240"/>
                <a:gd name="T18" fmla="*/ 1248 h 12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0" h="1248">
                  <a:moveTo>
                    <a:pt x="0" y="1248"/>
                  </a:moveTo>
                  <a:lnTo>
                    <a:pt x="240" y="864"/>
                  </a:lnTo>
                  <a:lnTo>
                    <a:pt x="240" y="0"/>
                  </a:lnTo>
                  <a:lnTo>
                    <a:pt x="0" y="384"/>
                  </a:lnTo>
                  <a:lnTo>
                    <a:pt x="0" y="1248"/>
                  </a:ln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3004" name="Rectangle 188"/>
            <p:cNvSpPr>
              <a:spLocks noChangeArrowheads="1"/>
            </p:cNvSpPr>
            <p:nvPr/>
          </p:nvSpPr>
          <p:spPr bwMode="auto">
            <a:xfrm>
              <a:off x="1872" y="1680"/>
              <a:ext cx="48" cy="864"/>
            </a:xfrm>
            <a:prstGeom prst="rect">
              <a:avLst/>
            </a:prstGeom>
            <a:solidFill>
              <a:schemeClr val="accent2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3005" name="Group 189"/>
          <p:cNvGrpSpPr>
            <a:grpSpLocks/>
          </p:cNvGrpSpPr>
          <p:nvPr/>
        </p:nvGrpSpPr>
        <p:grpSpPr bwMode="auto">
          <a:xfrm>
            <a:off x="5045075" y="4676775"/>
            <a:ext cx="457200" cy="1981200"/>
            <a:chOff x="1872" y="2448"/>
            <a:chExt cx="288" cy="1248"/>
          </a:xfrm>
        </p:grpSpPr>
        <p:sp>
          <p:nvSpPr>
            <p:cNvPr id="163006" name="Rectangle 190"/>
            <p:cNvSpPr>
              <a:spLocks noChangeArrowheads="1"/>
            </p:cNvSpPr>
            <p:nvPr/>
          </p:nvSpPr>
          <p:spPr bwMode="auto">
            <a:xfrm>
              <a:off x="2112" y="2448"/>
              <a:ext cx="48" cy="864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3007" name="Freeform 191"/>
            <p:cNvSpPr>
              <a:spLocks/>
            </p:cNvSpPr>
            <p:nvPr/>
          </p:nvSpPr>
          <p:spPr bwMode="auto">
            <a:xfrm>
              <a:off x="1872" y="3312"/>
              <a:ext cx="288" cy="384"/>
            </a:xfrm>
            <a:custGeom>
              <a:avLst/>
              <a:gdLst>
                <a:gd name="T0" fmla="*/ 48 w 288"/>
                <a:gd name="T1" fmla="*/ 384 h 384"/>
                <a:gd name="T2" fmla="*/ 288 w 288"/>
                <a:gd name="T3" fmla="*/ 0 h 384"/>
                <a:gd name="T4" fmla="*/ 240 w 288"/>
                <a:gd name="T5" fmla="*/ 0 h 384"/>
                <a:gd name="T6" fmla="*/ 0 w 288"/>
                <a:gd name="T7" fmla="*/ 384 h 384"/>
                <a:gd name="T8" fmla="*/ 48 w 288"/>
                <a:gd name="T9" fmla="*/ 384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384"/>
                <a:gd name="T17" fmla="*/ 288 w 288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384">
                  <a:moveTo>
                    <a:pt x="48" y="384"/>
                  </a:moveTo>
                  <a:lnTo>
                    <a:pt x="288" y="0"/>
                  </a:lnTo>
                  <a:lnTo>
                    <a:pt x="240" y="0"/>
                  </a:lnTo>
                  <a:lnTo>
                    <a:pt x="0" y="384"/>
                  </a:lnTo>
                  <a:lnTo>
                    <a:pt x="48" y="384"/>
                  </a:lnTo>
                  <a:close/>
                </a:path>
              </a:pathLst>
            </a:custGeom>
            <a:solidFill>
              <a:srgbClr val="FF0000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3008" name="Freeform 192"/>
            <p:cNvSpPr>
              <a:spLocks/>
            </p:cNvSpPr>
            <p:nvPr/>
          </p:nvSpPr>
          <p:spPr bwMode="auto">
            <a:xfrm>
              <a:off x="1920" y="2448"/>
              <a:ext cx="240" cy="1248"/>
            </a:xfrm>
            <a:custGeom>
              <a:avLst/>
              <a:gdLst>
                <a:gd name="T0" fmla="*/ 0 w 240"/>
                <a:gd name="T1" fmla="*/ 1248 h 1248"/>
                <a:gd name="T2" fmla="*/ 240 w 240"/>
                <a:gd name="T3" fmla="*/ 864 h 1248"/>
                <a:gd name="T4" fmla="*/ 240 w 240"/>
                <a:gd name="T5" fmla="*/ 0 h 1248"/>
                <a:gd name="T6" fmla="*/ 0 w 240"/>
                <a:gd name="T7" fmla="*/ 384 h 1248"/>
                <a:gd name="T8" fmla="*/ 0 w 240"/>
                <a:gd name="T9" fmla="*/ 1248 h 12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0"/>
                <a:gd name="T16" fmla="*/ 0 h 1248"/>
                <a:gd name="T17" fmla="*/ 240 w 240"/>
                <a:gd name="T18" fmla="*/ 1248 h 12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0" h="1248">
                  <a:moveTo>
                    <a:pt x="0" y="1248"/>
                  </a:moveTo>
                  <a:lnTo>
                    <a:pt x="240" y="864"/>
                  </a:lnTo>
                  <a:lnTo>
                    <a:pt x="240" y="0"/>
                  </a:lnTo>
                  <a:lnTo>
                    <a:pt x="0" y="384"/>
                  </a:lnTo>
                  <a:lnTo>
                    <a:pt x="0" y="1248"/>
                  </a:lnTo>
                  <a:close/>
                </a:path>
              </a:pathLst>
            </a:custGeom>
            <a:solidFill>
              <a:srgbClr val="FF0000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3009" name="Rectangle 193"/>
            <p:cNvSpPr>
              <a:spLocks noChangeArrowheads="1"/>
            </p:cNvSpPr>
            <p:nvPr/>
          </p:nvSpPr>
          <p:spPr bwMode="auto">
            <a:xfrm>
              <a:off x="1872" y="2832"/>
              <a:ext cx="48" cy="864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3010" name="Freeform 194"/>
            <p:cNvSpPr>
              <a:spLocks/>
            </p:cNvSpPr>
            <p:nvPr/>
          </p:nvSpPr>
          <p:spPr bwMode="auto">
            <a:xfrm>
              <a:off x="1872" y="2448"/>
              <a:ext cx="288" cy="384"/>
            </a:xfrm>
            <a:custGeom>
              <a:avLst/>
              <a:gdLst>
                <a:gd name="T0" fmla="*/ 48 w 288"/>
                <a:gd name="T1" fmla="*/ 384 h 384"/>
                <a:gd name="T2" fmla="*/ 288 w 288"/>
                <a:gd name="T3" fmla="*/ 0 h 384"/>
                <a:gd name="T4" fmla="*/ 240 w 288"/>
                <a:gd name="T5" fmla="*/ 0 h 384"/>
                <a:gd name="T6" fmla="*/ 0 w 288"/>
                <a:gd name="T7" fmla="*/ 384 h 384"/>
                <a:gd name="T8" fmla="*/ 48 w 288"/>
                <a:gd name="T9" fmla="*/ 384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384"/>
                <a:gd name="T17" fmla="*/ 288 w 288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384">
                  <a:moveTo>
                    <a:pt x="48" y="384"/>
                  </a:moveTo>
                  <a:lnTo>
                    <a:pt x="288" y="0"/>
                  </a:lnTo>
                  <a:lnTo>
                    <a:pt x="240" y="0"/>
                  </a:lnTo>
                  <a:lnTo>
                    <a:pt x="0" y="384"/>
                  </a:lnTo>
                  <a:lnTo>
                    <a:pt x="48" y="384"/>
                  </a:lnTo>
                  <a:close/>
                </a:path>
              </a:pathLst>
            </a:custGeom>
            <a:solidFill>
              <a:srgbClr val="FF0000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3011" name="AutoShape 195"/>
          <p:cNvSpPr>
            <a:spLocks noChangeArrowheads="1"/>
          </p:cNvSpPr>
          <p:nvPr/>
        </p:nvSpPr>
        <p:spPr bwMode="auto">
          <a:xfrm rot="13614">
            <a:off x="5578475" y="3533775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12" name="AutoShape 196"/>
          <p:cNvSpPr>
            <a:spLocks noChangeArrowheads="1"/>
          </p:cNvSpPr>
          <p:nvPr/>
        </p:nvSpPr>
        <p:spPr bwMode="auto">
          <a:xfrm rot="13614">
            <a:off x="1266825" y="3990975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13" name="AutoShape 197"/>
          <p:cNvSpPr>
            <a:spLocks noChangeArrowheads="1"/>
          </p:cNvSpPr>
          <p:nvPr/>
        </p:nvSpPr>
        <p:spPr bwMode="auto">
          <a:xfrm rot="13614">
            <a:off x="1190625" y="4181475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14" name="AutoShape 198"/>
          <p:cNvSpPr>
            <a:spLocks noChangeArrowheads="1"/>
          </p:cNvSpPr>
          <p:nvPr/>
        </p:nvSpPr>
        <p:spPr bwMode="auto">
          <a:xfrm rot="13614">
            <a:off x="1114425" y="4371975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3015" name="Group 199"/>
          <p:cNvGrpSpPr>
            <a:grpSpLocks/>
          </p:cNvGrpSpPr>
          <p:nvPr/>
        </p:nvGrpSpPr>
        <p:grpSpPr bwMode="auto">
          <a:xfrm>
            <a:off x="3162300" y="7153275"/>
            <a:ext cx="746125" cy="381000"/>
            <a:chOff x="172" y="3744"/>
            <a:chExt cx="470" cy="240"/>
          </a:xfrm>
        </p:grpSpPr>
        <p:grpSp>
          <p:nvGrpSpPr>
            <p:cNvPr id="163016" name="Group 200"/>
            <p:cNvGrpSpPr>
              <a:grpSpLocks/>
            </p:cNvGrpSpPr>
            <p:nvPr/>
          </p:nvGrpSpPr>
          <p:grpSpPr bwMode="auto">
            <a:xfrm>
              <a:off x="172" y="3744"/>
              <a:ext cx="470" cy="240"/>
              <a:chOff x="172" y="3744"/>
              <a:chExt cx="470" cy="240"/>
            </a:xfrm>
          </p:grpSpPr>
          <p:grpSp>
            <p:nvGrpSpPr>
              <p:cNvPr id="163017" name="Group 201"/>
              <p:cNvGrpSpPr>
                <a:grpSpLocks/>
              </p:cNvGrpSpPr>
              <p:nvPr/>
            </p:nvGrpSpPr>
            <p:grpSpPr bwMode="auto">
              <a:xfrm>
                <a:off x="172" y="3744"/>
                <a:ext cx="470" cy="240"/>
                <a:chOff x="172" y="3744"/>
                <a:chExt cx="470" cy="240"/>
              </a:xfrm>
            </p:grpSpPr>
            <p:sp>
              <p:nvSpPr>
                <p:cNvPr id="163018" name="Oval 202"/>
                <p:cNvSpPr>
                  <a:spLocks noChangeArrowheads="1"/>
                </p:cNvSpPr>
                <p:nvPr/>
              </p:nvSpPr>
              <p:spPr bwMode="auto">
                <a:xfrm>
                  <a:off x="498" y="3744"/>
                  <a:ext cx="144" cy="240"/>
                </a:xfrm>
                <a:prstGeom prst="ellipse">
                  <a:avLst/>
                </a:prstGeom>
                <a:solidFill>
                  <a:srgbClr val="FF6600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ja-JP" sz="2400" b="1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63019" name="Rectangle 203"/>
                <p:cNvSpPr>
                  <a:spLocks noChangeArrowheads="1"/>
                </p:cNvSpPr>
                <p:nvPr/>
              </p:nvSpPr>
              <p:spPr bwMode="auto">
                <a:xfrm>
                  <a:off x="240" y="3744"/>
                  <a:ext cx="336" cy="240"/>
                </a:xfrm>
                <a:prstGeom prst="rect">
                  <a:avLst/>
                </a:prstGeom>
                <a:solidFill>
                  <a:srgbClr val="FF6600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ja-JP" sz="2400" b="1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63020" name="Oval 204"/>
                <p:cNvSpPr>
                  <a:spLocks noChangeArrowheads="1"/>
                </p:cNvSpPr>
                <p:nvPr/>
              </p:nvSpPr>
              <p:spPr bwMode="auto">
                <a:xfrm>
                  <a:off x="172" y="3744"/>
                  <a:ext cx="144" cy="240"/>
                </a:xfrm>
                <a:prstGeom prst="ellipse">
                  <a:avLst/>
                </a:prstGeom>
                <a:solidFill>
                  <a:srgbClr val="FF6600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ja-JP" sz="2400" b="1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63021" name="Rectangle 205"/>
              <p:cNvSpPr>
                <a:spLocks noChangeArrowheads="1"/>
              </p:cNvSpPr>
              <p:nvPr/>
            </p:nvSpPr>
            <p:spPr bwMode="auto">
              <a:xfrm>
                <a:off x="528" y="3748"/>
                <a:ext cx="47" cy="231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63022" name="Group 206"/>
            <p:cNvGrpSpPr>
              <a:grpSpLocks/>
            </p:cNvGrpSpPr>
            <p:nvPr/>
          </p:nvGrpSpPr>
          <p:grpSpPr bwMode="auto">
            <a:xfrm>
              <a:off x="194" y="3840"/>
              <a:ext cx="53" cy="48"/>
              <a:chOff x="115" y="3648"/>
              <a:chExt cx="53" cy="48"/>
            </a:xfrm>
          </p:grpSpPr>
          <p:sp>
            <p:nvSpPr>
              <p:cNvPr id="163023" name="Oval 207"/>
              <p:cNvSpPr>
                <a:spLocks noChangeAspect="1" noChangeArrowheads="1"/>
              </p:cNvSpPr>
              <p:nvPr/>
            </p:nvSpPr>
            <p:spPr bwMode="auto">
              <a:xfrm>
                <a:off x="139" y="3648"/>
                <a:ext cx="29" cy="48"/>
              </a:xfrm>
              <a:prstGeom prst="ellipse">
                <a:avLst/>
              </a:prstGeom>
              <a:solidFill>
                <a:srgbClr val="FF66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3024" name="Rectangle 208"/>
              <p:cNvSpPr>
                <a:spLocks noChangeArrowheads="1"/>
              </p:cNvSpPr>
              <p:nvPr/>
            </p:nvSpPr>
            <p:spPr bwMode="auto">
              <a:xfrm>
                <a:off x="130" y="3648"/>
                <a:ext cx="23" cy="48"/>
              </a:xfrm>
              <a:prstGeom prst="rect">
                <a:avLst/>
              </a:prstGeom>
              <a:solidFill>
                <a:srgbClr val="FF660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3025" name="Oval 209"/>
              <p:cNvSpPr>
                <a:spLocks noChangeAspect="1" noChangeArrowheads="1"/>
              </p:cNvSpPr>
              <p:nvPr/>
            </p:nvSpPr>
            <p:spPr bwMode="auto">
              <a:xfrm>
                <a:off x="115" y="3648"/>
                <a:ext cx="29" cy="48"/>
              </a:xfrm>
              <a:prstGeom prst="ellipse">
                <a:avLst/>
              </a:prstGeom>
              <a:solidFill>
                <a:srgbClr val="FF66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3026" name="Rectangle 210"/>
              <p:cNvSpPr>
                <a:spLocks noChangeArrowheads="1"/>
              </p:cNvSpPr>
              <p:nvPr/>
            </p:nvSpPr>
            <p:spPr bwMode="auto">
              <a:xfrm>
                <a:off x="148" y="3653"/>
                <a:ext cx="5" cy="41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163027" name="Line 211"/>
          <p:cNvSpPr>
            <a:spLocks noChangeShapeType="1"/>
          </p:cNvSpPr>
          <p:nvPr/>
        </p:nvSpPr>
        <p:spPr bwMode="auto">
          <a:xfrm flipH="1">
            <a:off x="2971800" y="7343775"/>
            <a:ext cx="244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28" name="Line 212"/>
          <p:cNvSpPr>
            <a:spLocks noChangeShapeType="1"/>
          </p:cNvSpPr>
          <p:nvPr/>
        </p:nvSpPr>
        <p:spPr bwMode="auto">
          <a:xfrm>
            <a:off x="3292475" y="66579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29" name="Line 213"/>
          <p:cNvSpPr>
            <a:spLocks noChangeShapeType="1"/>
          </p:cNvSpPr>
          <p:nvPr/>
        </p:nvSpPr>
        <p:spPr bwMode="auto">
          <a:xfrm flipH="1">
            <a:off x="2530475" y="6886575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30" name="Line 214"/>
          <p:cNvSpPr>
            <a:spLocks noChangeShapeType="1"/>
          </p:cNvSpPr>
          <p:nvPr/>
        </p:nvSpPr>
        <p:spPr bwMode="auto">
          <a:xfrm>
            <a:off x="2530475" y="688657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31" name="Line 215"/>
          <p:cNvSpPr>
            <a:spLocks noChangeShapeType="1"/>
          </p:cNvSpPr>
          <p:nvPr/>
        </p:nvSpPr>
        <p:spPr bwMode="auto">
          <a:xfrm flipH="1">
            <a:off x="2530475" y="7343775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32" name="Oval 216"/>
          <p:cNvSpPr>
            <a:spLocks noChangeArrowheads="1"/>
          </p:cNvSpPr>
          <p:nvPr/>
        </p:nvSpPr>
        <p:spPr bwMode="auto">
          <a:xfrm>
            <a:off x="2667000" y="73088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33" name="Oval 217"/>
          <p:cNvSpPr>
            <a:spLocks noChangeArrowheads="1"/>
          </p:cNvSpPr>
          <p:nvPr/>
        </p:nvSpPr>
        <p:spPr bwMode="auto">
          <a:xfrm>
            <a:off x="2914650" y="73088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34" name="Line 218"/>
          <p:cNvSpPr>
            <a:spLocks noChangeShapeType="1"/>
          </p:cNvSpPr>
          <p:nvPr/>
        </p:nvSpPr>
        <p:spPr bwMode="auto">
          <a:xfrm flipH="1">
            <a:off x="2698750" y="7305675"/>
            <a:ext cx="365125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35" name="Line 219"/>
          <p:cNvSpPr>
            <a:spLocks noChangeShapeType="1"/>
          </p:cNvSpPr>
          <p:nvPr/>
        </p:nvSpPr>
        <p:spPr bwMode="auto">
          <a:xfrm>
            <a:off x="4054475" y="688657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36" name="Line 220"/>
          <p:cNvSpPr>
            <a:spLocks noChangeShapeType="1"/>
          </p:cNvSpPr>
          <p:nvPr/>
        </p:nvSpPr>
        <p:spPr bwMode="auto">
          <a:xfrm flipH="1">
            <a:off x="3825875" y="6886575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37" name="Line 221"/>
          <p:cNvSpPr>
            <a:spLocks noChangeShapeType="1"/>
          </p:cNvSpPr>
          <p:nvPr/>
        </p:nvSpPr>
        <p:spPr bwMode="auto">
          <a:xfrm>
            <a:off x="3825875" y="66579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38" name="Line 222"/>
          <p:cNvSpPr>
            <a:spLocks noChangeShapeType="1"/>
          </p:cNvSpPr>
          <p:nvPr/>
        </p:nvSpPr>
        <p:spPr bwMode="auto">
          <a:xfrm flipH="1">
            <a:off x="5029200" y="1476375"/>
            <a:ext cx="244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39" name="Line 223"/>
          <p:cNvSpPr>
            <a:spLocks noChangeShapeType="1"/>
          </p:cNvSpPr>
          <p:nvPr/>
        </p:nvSpPr>
        <p:spPr bwMode="auto">
          <a:xfrm flipH="1">
            <a:off x="4206875" y="1895475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40" name="Line 224"/>
          <p:cNvSpPr>
            <a:spLocks noChangeShapeType="1"/>
          </p:cNvSpPr>
          <p:nvPr/>
        </p:nvSpPr>
        <p:spPr bwMode="auto">
          <a:xfrm>
            <a:off x="3673475" y="1476375"/>
            <a:ext cx="0" cy="419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41" name="Line 225"/>
          <p:cNvSpPr>
            <a:spLocks noChangeShapeType="1"/>
          </p:cNvSpPr>
          <p:nvPr/>
        </p:nvSpPr>
        <p:spPr bwMode="auto">
          <a:xfrm flipH="1">
            <a:off x="4511675" y="1476375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42" name="Oval 226"/>
          <p:cNvSpPr>
            <a:spLocks noChangeArrowheads="1"/>
          </p:cNvSpPr>
          <p:nvPr/>
        </p:nvSpPr>
        <p:spPr bwMode="auto">
          <a:xfrm>
            <a:off x="4724400" y="14414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43" name="Oval 227"/>
          <p:cNvSpPr>
            <a:spLocks noChangeArrowheads="1"/>
          </p:cNvSpPr>
          <p:nvPr/>
        </p:nvSpPr>
        <p:spPr bwMode="auto">
          <a:xfrm>
            <a:off x="4972050" y="14414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44" name="Line 228"/>
          <p:cNvSpPr>
            <a:spLocks noChangeShapeType="1"/>
          </p:cNvSpPr>
          <p:nvPr/>
        </p:nvSpPr>
        <p:spPr bwMode="auto">
          <a:xfrm flipH="1">
            <a:off x="4756150" y="1362075"/>
            <a:ext cx="365125" cy="79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45" name="Line 229"/>
          <p:cNvSpPr>
            <a:spLocks noChangeShapeType="1"/>
          </p:cNvSpPr>
          <p:nvPr/>
        </p:nvSpPr>
        <p:spPr bwMode="auto">
          <a:xfrm>
            <a:off x="5273675" y="1476375"/>
            <a:ext cx="0" cy="419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46" name="Line 230"/>
          <p:cNvSpPr>
            <a:spLocks noChangeShapeType="1"/>
          </p:cNvSpPr>
          <p:nvPr/>
        </p:nvSpPr>
        <p:spPr bwMode="auto">
          <a:xfrm>
            <a:off x="3673475" y="1895475"/>
            <a:ext cx="0" cy="876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47" name="Line 231"/>
          <p:cNvSpPr>
            <a:spLocks noChangeShapeType="1"/>
          </p:cNvSpPr>
          <p:nvPr/>
        </p:nvSpPr>
        <p:spPr bwMode="auto">
          <a:xfrm>
            <a:off x="4206875" y="1895475"/>
            <a:ext cx="0" cy="876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48" name="Text Box 232"/>
          <p:cNvSpPr txBox="1">
            <a:spLocks noChangeArrowheads="1"/>
          </p:cNvSpPr>
          <p:nvPr/>
        </p:nvSpPr>
        <p:spPr bwMode="auto">
          <a:xfrm>
            <a:off x="3194050" y="928688"/>
            <a:ext cx="69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000" smtClean="0">
                <a:solidFill>
                  <a:srgbClr val="000000"/>
                </a:solidFill>
                <a:cs typeface="Times New Roman" pitchFamily="18" charset="0"/>
              </a:rPr>
              <a:t>電源</a:t>
            </a:r>
          </a:p>
        </p:txBody>
      </p:sp>
      <p:sp>
        <p:nvSpPr>
          <p:cNvPr id="163049" name="Text Box 233"/>
          <p:cNvSpPr txBox="1">
            <a:spLocks noChangeArrowheads="1"/>
          </p:cNvSpPr>
          <p:nvPr/>
        </p:nvSpPr>
        <p:spPr bwMode="auto">
          <a:xfrm>
            <a:off x="2301875" y="2460625"/>
            <a:ext cx="7985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600" b="1" smtClean="0">
                <a:solidFill>
                  <a:srgbClr val="000000"/>
                </a:solidFill>
                <a:cs typeface="Times New Roman" pitchFamily="18" charset="0"/>
              </a:rPr>
              <a:t>偏光板</a:t>
            </a:r>
          </a:p>
        </p:txBody>
      </p:sp>
      <p:sp>
        <p:nvSpPr>
          <p:cNvPr id="163050" name="Text Box 234"/>
          <p:cNvSpPr txBox="1">
            <a:spLocks noChangeArrowheads="1"/>
          </p:cNvSpPr>
          <p:nvPr/>
        </p:nvSpPr>
        <p:spPr bwMode="auto">
          <a:xfrm>
            <a:off x="5035550" y="2243138"/>
            <a:ext cx="10414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600" b="1" smtClean="0">
                <a:solidFill>
                  <a:srgbClr val="000000"/>
                </a:solidFill>
                <a:cs typeface="Times New Roman" pitchFamily="18" charset="0"/>
              </a:rPr>
              <a:t>カラー</a:t>
            </a:r>
            <a:br>
              <a:rPr lang="ja-JP" altLang="en-US" sz="1600" b="1" smtClean="0">
                <a:solidFill>
                  <a:srgbClr val="000000"/>
                </a:solidFill>
                <a:cs typeface="Times New Roman" pitchFamily="18" charset="0"/>
              </a:rPr>
            </a:br>
            <a:r>
              <a:rPr lang="ja-JP" altLang="en-US" sz="1600" b="1" smtClean="0">
                <a:solidFill>
                  <a:srgbClr val="000000"/>
                </a:solidFill>
                <a:cs typeface="Times New Roman" pitchFamily="18" charset="0"/>
              </a:rPr>
              <a:t>フィルター</a:t>
            </a:r>
          </a:p>
        </p:txBody>
      </p:sp>
      <p:sp>
        <p:nvSpPr>
          <p:cNvPr id="163051" name="Line 235"/>
          <p:cNvSpPr>
            <a:spLocks noChangeShapeType="1"/>
          </p:cNvSpPr>
          <p:nvPr/>
        </p:nvSpPr>
        <p:spPr bwMode="auto">
          <a:xfrm>
            <a:off x="2743200" y="1828800"/>
            <a:ext cx="854075" cy="1057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52" name="Line 236"/>
          <p:cNvSpPr>
            <a:spLocks noChangeShapeType="1"/>
          </p:cNvSpPr>
          <p:nvPr/>
        </p:nvSpPr>
        <p:spPr bwMode="auto">
          <a:xfrm>
            <a:off x="2819400" y="1905000"/>
            <a:ext cx="1235075" cy="981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53" name="Rectangle 237"/>
          <p:cNvSpPr>
            <a:spLocks noChangeArrowheads="1"/>
          </p:cNvSpPr>
          <p:nvPr/>
        </p:nvSpPr>
        <p:spPr bwMode="auto">
          <a:xfrm>
            <a:off x="2378075" y="7391400"/>
            <a:ext cx="1060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スイッチ</a:t>
            </a:r>
            <a:r>
              <a:rPr lang="en-US" altLang="ja-JP" sz="12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br>
              <a:rPr lang="en-US" altLang="ja-JP" sz="12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ja-JP" altLang="en-US" sz="12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（トランジスタ</a:t>
            </a:r>
            <a:r>
              <a:rPr lang="en-US" altLang="ja-JP" sz="12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63054" name="Rectangle 238"/>
          <p:cNvSpPr>
            <a:spLocks noChangeArrowheads="1"/>
          </p:cNvSpPr>
          <p:nvPr/>
        </p:nvSpPr>
        <p:spPr bwMode="auto">
          <a:xfrm>
            <a:off x="6264275" y="3571875"/>
            <a:ext cx="304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55" name="Rectangle 239"/>
          <p:cNvSpPr>
            <a:spLocks noChangeArrowheads="1"/>
          </p:cNvSpPr>
          <p:nvPr/>
        </p:nvSpPr>
        <p:spPr bwMode="auto">
          <a:xfrm>
            <a:off x="2225675" y="2209800"/>
            <a:ext cx="3505200" cy="4562475"/>
          </a:xfrm>
          <a:prstGeom prst="rect">
            <a:avLst/>
          </a:prstGeom>
          <a:noFill/>
          <a:ln w="38100" cmpd="dbl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57" name="Rectangle 241"/>
          <p:cNvSpPr>
            <a:spLocks noChangeArrowheads="1"/>
          </p:cNvSpPr>
          <p:nvPr/>
        </p:nvSpPr>
        <p:spPr bwMode="auto">
          <a:xfrm>
            <a:off x="2092325" y="7381875"/>
            <a:ext cx="43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⑦</a:t>
            </a:r>
          </a:p>
        </p:txBody>
      </p:sp>
      <p:grpSp>
        <p:nvGrpSpPr>
          <p:cNvPr id="163058" name="Group 242"/>
          <p:cNvGrpSpPr>
            <a:grpSpLocks/>
          </p:cNvGrpSpPr>
          <p:nvPr/>
        </p:nvGrpSpPr>
        <p:grpSpPr bwMode="auto">
          <a:xfrm>
            <a:off x="3292475" y="2733675"/>
            <a:ext cx="457200" cy="1981200"/>
            <a:chOff x="1872" y="1296"/>
            <a:chExt cx="288" cy="1248"/>
          </a:xfrm>
        </p:grpSpPr>
        <p:sp>
          <p:nvSpPr>
            <p:cNvPr id="163059" name="Freeform 243"/>
            <p:cNvSpPr>
              <a:spLocks/>
            </p:cNvSpPr>
            <p:nvPr/>
          </p:nvSpPr>
          <p:spPr bwMode="auto">
            <a:xfrm>
              <a:off x="1872" y="2160"/>
              <a:ext cx="288" cy="384"/>
            </a:xfrm>
            <a:custGeom>
              <a:avLst/>
              <a:gdLst>
                <a:gd name="T0" fmla="*/ 48 w 288"/>
                <a:gd name="T1" fmla="*/ 384 h 384"/>
                <a:gd name="T2" fmla="*/ 288 w 288"/>
                <a:gd name="T3" fmla="*/ 0 h 384"/>
                <a:gd name="T4" fmla="*/ 240 w 288"/>
                <a:gd name="T5" fmla="*/ 0 h 384"/>
                <a:gd name="T6" fmla="*/ 0 w 288"/>
                <a:gd name="T7" fmla="*/ 384 h 384"/>
                <a:gd name="T8" fmla="*/ 48 w 288"/>
                <a:gd name="T9" fmla="*/ 384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384"/>
                <a:gd name="T17" fmla="*/ 288 w 288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384">
                  <a:moveTo>
                    <a:pt x="48" y="384"/>
                  </a:moveTo>
                  <a:lnTo>
                    <a:pt x="288" y="0"/>
                  </a:lnTo>
                  <a:lnTo>
                    <a:pt x="240" y="0"/>
                  </a:lnTo>
                  <a:lnTo>
                    <a:pt x="0" y="384"/>
                  </a:lnTo>
                  <a:lnTo>
                    <a:pt x="48" y="384"/>
                  </a:lnTo>
                  <a:close/>
                </a:path>
              </a:pathLst>
            </a:custGeom>
            <a:solidFill>
              <a:srgbClr val="FFFF99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3060" name="Rectangle 244"/>
            <p:cNvSpPr>
              <a:spLocks noChangeArrowheads="1"/>
            </p:cNvSpPr>
            <p:nvPr/>
          </p:nvSpPr>
          <p:spPr bwMode="auto">
            <a:xfrm>
              <a:off x="2112" y="1296"/>
              <a:ext cx="48" cy="864"/>
            </a:xfrm>
            <a:prstGeom prst="rect">
              <a:avLst/>
            </a:prstGeom>
            <a:solidFill>
              <a:srgbClr val="FFFF99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3061" name="Freeform 245"/>
            <p:cNvSpPr>
              <a:spLocks/>
            </p:cNvSpPr>
            <p:nvPr/>
          </p:nvSpPr>
          <p:spPr bwMode="auto">
            <a:xfrm>
              <a:off x="1872" y="1296"/>
              <a:ext cx="288" cy="384"/>
            </a:xfrm>
            <a:custGeom>
              <a:avLst/>
              <a:gdLst>
                <a:gd name="T0" fmla="*/ 48 w 288"/>
                <a:gd name="T1" fmla="*/ 384 h 384"/>
                <a:gd name="T2" fmla="*/ 288 w 288"/>
                <a:gd name="T3" fmla="*/ 0 h 384"/>
                <a:gd name="T4" fmla="*/ 240 w 288"/>
                <a:gd name="T5" fmla="*/ 0 h 384"/>
                <a:gd name="T6" fmla="*/ 0 w 288"/>
                <a:gd name="T7" fmla="*/ 384 h 384"/>
                <a:gd name="T8" fmla="*/ 48 w 288"/>
                <a:gd name="T9" fmla="*/ 384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384"/>
                <a:gd name="T17" fmla="*/ 288 w 288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384">
                  <a:moveTo>
                    <a:pt x="48" y="384"/>
                  </a:moveTo>
                  <a:lnTo>
                    <a:pt x="288" y="0"/>
                  </a:lnTo>
                  <a:lnTo>
                    <a:pt x="240" y="0"/>
                  </a:lnTo>
                  <a:lnTo>
                    <a:pt x="0" y="384"/>
                  </a:lnTo>
                  <a:lnTo>
                    <a:pt x="48" y="384"/>
                  </a:lnTo>
                  <a:close/>
                </a:path>
              </a:pathLst>
            </a:custGeom>
            <a:solidFill>
              <a:srgbClr val="FFFF99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3062" name="Freeform 246"/>
            <p:cNvSpPr>
              <a:spLocks/>
            </p:cNvSpPr>
            <p:nvPr/>
          </p:nvSpPr>
          <p:spPr bwMode="auto">
            <a:xfrm>
              <a:off x="1920" y="1296"/>
              <a:ext cx="240" cy="1248"/>
            </a:xfrm>
            <a:custGeom>
              <a:avLst/>
              <a:gdLst>
                <a:gd name="T0" fmla="*/ 0 w 240"/>
                <a:gd name="T1" fmla="*/ 1248 h 1248"/>
                <a:gd name="T2" fmla="*/ 240 w 240"/>
                <a:gd name="T3" fmla="*/ 864 h 1248"/>
                <a:gd name="T4" fmla="*/ 240 w 240"/>
                <a:gd name="T5" fmla="*/ 0 h 1248"/>
                <a:gd name="T6" fmla="*/ 0 w 240"/>
                <a:gd name="T7" fmla="*/ 384 h 1248"/>
                <a:gd name="T8" fmla="*/ 0 w 240"/>
                <a:gd name="T9" fmla="*/ 1248 h 12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0"/>
                <a:gd name="T16" fmla="*/ 0 h 1248"/>
                <a:gd name="T17" fmla="*/ 240 w 240"/>
                <a:gd name="T18" fmla="*/ 1248 h 12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0" h="1248">
                  <a:moveTo>
                    <a:pt x="0" y="1248"/>
                  </a:moveTo>
                  <a:lnTo>
                    <a:pt x="240" y="864"/>
                  </a:lnTo>
                  <a:lnTo>
                    <a:pt x="240" y="0"/>
                  </a:lnTo>
                  <a:lnTo>
                    <a:pt x="0" y="384"/>
                  </a:lnTo>
                  <a:lnTo>
                    <a:pt x="0" y="1248"/>
                  </a:lnTo>
                  <a:close/>
                </a:path>
              </a:pathLst>
            </a:custGeom>
            <a:solidFill>
              <a:srgbClr val="FFFF99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3063" name="Rectangle 247"/>
            <p:cNvSpPr>
              <a:spLocks noChangeArrowheads="1"/>
            </p:cNvSpPr>
            <p:nvPr/>
          </p:nvSpPr>
          <p:spPr bwMode="auto">
            <a:xfrm>
              <a:off x="1872" y="1680"/>
              <a:ext cx="48" cy="864"/>
            </a:xfrm>
            <a:prstGeom prst="rect">
              <a:avLst/>
            </a:prstGeom>
            <a:solidFill>
              <a:srgbClr val="FFFF99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3064" name="Oval 248"/>
          <p:cNvSpPr>
            <a:spLocks noChangeArrowheads="1"/>
          </p:cNvSpPr>
          <p:nvPr/>
        </p:nvSpPr>
        <p:spPr bwMode="auto">
          <a:xfrm>
            <a:off x="3597275" y="347662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65" name="Oval 249"/>
          <p:cNvSpPr>
            <a:spLocks noChangeArrowheads="1"/>
          </p:cNvSpPr>
          <p:nvPr/>
        </p:nvSpPr>
        <p:spPr bwMode="auto">
          <a:xfrm>
            <a:off x="3606800" y="40290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66" name="Oval 250"/>
          <p:cNvSpPr>
            <a:spLocks noChangeArrowheads="1"/>
          </p:cNvSpPr>
          <p:nvPr/>
        </p:nvSpPr>
        <p:spPr bwMode="auto">
          <a:xfrm>
            <a:off x="3554413" y="36861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67" name="Oval 251"/>
          <p:cNvSpPr>
            <a:spLocks noChangeArrowheads="1"/>
          </p:cNvSpPr>
          <p:nvPr/>
        </p:nvSpPr>
        <p:spPr bwMode="auto">
          <a:xfrm>
            <a:off x="3597275" y="40290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68" name="Oval 252"/>
          <p:cNvSpPr>
            <a:spLocks noChangeArrowheads="1"/>
          </p:cNvSpPr>
          <p:nvPr/>
        </p:nvSpPr>
        <p:spPr bwMode="auto">
          <a:xfrm>
            <a:off x="3487738" y="41814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69" name="Oval 253"/>
          <p:cNvSpPr>
            <a:spLocks noChangeArrowheads="1"/>
          </p:cNvSpPr>
          <p:nvPr/>
        </p:nvSpPr>
        <p:spPr bwMode="auto">
          <a:xfrm>
            <a:off x="3640138" y="38766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70" name="Oval 254"/>
          <p:cNvSpPr>
            <a:spLocks noChangeArrowheads="1"/>
          </p:cNvSpPr>
          <p:nvPr/>
        </p:nvSpPr>
        <p:spPr bwMode="auto">
          <a:xfrm>
            <a:off x="3554413" y="33813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71" name="Oval 255"/>
          <p:cNvSpPr>
            <a:spLocks noChangeArrowheads="1"/>
          </p:cNvSpPr>
          <p:nvPr/>
        </p:nvSpPr>
        <p:spPr bwMode="auto">
          <a:xfrm>
            <a:off x="3640138" y="33432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72" name="Oval 256"/>
          <p:cNvSpPr>
            <a:spLocks noChangeArrowheads="1"/>
          </p:cNvSpPr>
          <p:nvPr/>
        </p:nvSpPr>
        <p:spPr bwMode="auto">
          <a:xfrm>
            <a:off x="3487738" y="33432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73" name="Oval 257"/>
          <p:cNvSpPr>
            <a:spLocks noChangeArrowheads="1"/>
          </p:cNvSpPr>
          <p:nvPr/>
        </p:nvSpPr>
        <p:spPr bwMode="auto">
          <a:xfrm>
            <a:off x="3540125" y="3886200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74" name="Oval 258"/>
          <p:cNvSpPr>
            <a:spLocks noChangeArrowheads="1"/>
          </p:cNvSpPr>
          <p:nvPr/>
        </p:nvSpPr>
        <p:spPr bwMode="auto">
          <a:xfrm>
            <a:off x="3478213" y="37623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75" name="Oval 259"/>
          <p:cNvSpPr>
            <a:spLocks noChangeArrowheads="1"/>
          </p:cNvSpPr>
          <p:nvPr/>
        </p:nvSpPr>
        <p:spPr bwMode="auto">
          <a:xfrm>
            <a:off x="3421063" y="3943350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76" name="Oval 260"/>
          <p:cNvSpPr>
            <a:spLocks noChangeArrowheads="1"/>
          </p:cNvSpPr>
          <p:nvPr/>
        </p:nvSpPr>
        <p:spPr bwMode="auto">
          <a:xfrm>
            <a:off x="3416300" y="3424238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77" name="Oval 261"/>
          <p:cNvSpPr>
            <a:spLocks noChangeArrowheads="1"/>
          </p:cNvSpPr>
          <p:nvPr/>
        </p:nvSpPr>
        <p:spPr bwMode="auto">
          <a:xfrm>
            <a:off x="3397250" y="3109913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78" name="Oval 262"/>
          <p:cNvSpPr>
            <a:spLocks noChangeArrowheads="1"/>
          </p:cNvSpPr>
          <p:nvPr/>
        </p:nvSpPr>
        <p:spPr bwMode="auto">
          <a:xfrm>
            <a:off x="3554413" y="3371850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79" name="Oval 263"/>
          <p:cNvSpPr>
            <a:spLocks noChangeArrowheads="1"/>
          </p:cNvSpPr>
          <p:nvPr/>
        </p:nvSpPr>
        <p:spPr bwMode="auto">
          <a:xfrm>
            <a:off x="3516313" y="3252788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80" name="Oval 264"/>
          <p:cNvSpPr>
            <a:spLocks noChangeArrowheads="1"/>
          </p:cNvSpPr>
          <p:nvPr/>
        </p:nvSpPr>
        <p:spPr bwMode="auto">
          <a:xfrm>
            <a:off x="3463925" y="3162300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81" name="Oval 265"/>
          <p:cNvSpPr>
            <a:spLocks noChangeArrowheads="1"/>
          </p:cNvSpPr>
          <p:nvPr/>
        </p:nvSpPr>
        <p:spPr bwMode="auto">
          <a:xfrm>
            <a:off x="3673475" y="2747963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ja-JP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82" name="Oval 266"/>
          <p:cNvSpPr>
            <a:spLocks noChangeArrowheads="1"/>
          </p:cNvSpPr>
          <p:nvPr/>
        </p:nvSpPr>
        <p:spPr bwMode="auto">
          <a:xfrm>
            <a:off x="3659188" y="3429000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83" name="Oval 267"/>
          <p:cNvSpPr>
            <a:spLocks noChangeArrowheads="1"/>
          </p:cNvSpPr>
          <p:nvPr/>
        </p:nvSpPr>
        <p:spPr bwMode="auto">
          <a:xfrm>
            <a:off x="3630613" y="313372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84" name="Oval 268"/>
          <p:cNvSpPr>
            <a:spLocks noChangeArrowheads="1"/>
          </p:cNvSpPr>
          <p:nvPr/>
        </p:nvSpPr>
        <p:spPr bwMode="auto">
          <a:xfrm>
            <a:off x="3630613" y="290512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85" name="Oval 269"/>
          <p:cNvSpPr>
            <a:spLocks noChangeArrowheads="1"/>
          </p:cNvSpPr>
          <p:nvPr/>
        </p:nvSpPr>
        <p:spPr bwMode="auto">
          <a:xfrm>
            <a:off x="3554413" y="2971800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86" name="Oval 270"/>
          <p:cNvSpPr>
            <a:spLocks noChangeArrowheads="1"/>
          </p:cNvSpPr>
          <p:nvPr/>
        </p:nvSpPr>
        <p:spPr bwMode="auto">
          <a:xfrm>
            <a:off x="3568700" y="305752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87" name="Oval 271"/>
          <p:cNvSpPr>
            <a:spLocks noChangeArrowheads="1"/>
          </p:cNvSpPr>
          <p:nvPr/>
        </p:nvSpPr>
        <p:spPr bwMode="auto">
          <a:xfrm>
            <a:off x="3487738" y="41814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88" name="Oval 272"/>
          <p:cNvSpPr>
            <a:spLocks noChangeArrowheads="1"/>
          </p:cNvSpPr>
          <p:nvPr/>
        </p:nvSpPr>
        <p:spPr bwMode="auto">
          <a:xfrm>
            <a:off x="3530600" y="3943350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89" name="Oval 273"/>
          <p:cNvSpPr>
            <a:spLocks noChangeArrowheads="1"/>
          </p:cNvSpPr>
          <p:nvPr/>
        </p:nvSpPr>
        <p:spPr bwMode="auto">
          <a:xfrm>
            <a:off x="3521075" y="4191000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90" name="Oval 274"/>
          <p:cNvSpPr>
            <a:spLocks noChangeArrowheads="1"/>
          </p:cNvSpPr>
          <p:nvPr/>
        </p:nvSpPr>
        <p:spPr bwMode="auto">
          <a:xfrm>
            <a:off x="3368675" y="4038600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91" name="Oval 275"/>
          <p:cNvSpPr>
            <a:spLocks noChangeArrowheads="1"/>
          </p:cNvSpPr>
          <p:nvPr/>
        </p:nvSpPr>
        <p:spPr bwMode="auto">
          <a:xfrm>
            <a:off x="3444875" y="4038600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92" name="Oval 276"/>
          <p:cNvSpPr>
            <a:spLocks noChangeArrowheads="1"/>
          </p:cNvSpPr>
          <p:nvPr/>
        </p:nvSpPr>
        <p:spPr bwMode="auto">
          <a:xfrm>
            <a:off x="3521075" y="4114800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93" name="Oval 277"/>
          <p:cNvSpPr>
            <a:spLocks noChangeArrowheads="1"/>
          </p:cNvSpPr>
          <p:nvPr/>
        </p:nvSpPr>
        <p:spPr bwMode="auto">
          <a:xfrm>
            <a:off x="3444875" y="4191000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94" name="Oval 278"/>
          <p:cNvSpPr>
            <a:spLocks noChangeArrowheads="1"/>
          </p:cNvSpPr>
          <p:nvPr/>
        </p:nvSpPr>
        <p:spPr bwMode="auto">
          <a:xfrm>
            <a:off x="3392488" y="4210050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95" name="Oval 279"/>
          <p:cNvSpPr>
            <a:spLocks noChangeArrowheads="1"/>
          </p:cNvSpPr>
          <p:nvPr/>
        </p:nvSpPr>
        <p:spPr bwMode="auto">
          <a:xfrm>
            <a:off x="3378200" y="35718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96" name="Oval 280"/>
          <p:cNvSpPr>
            <a:spLocks noChangeArrowheads="1"/>
          </p:cNvSpPr>
          <p:nvPr/>
        </p:nvSpPr>
        <p:spPr bwMode="auto">
          <a:xfrm>
            <a:off x="3559175" y="4038600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97" name="Oval 281"/>
          <p:cNvSpPr>
            <a:spLocks noChangeArrowheads="1"/>
          </p:cNvSpPr>
          <p:nvPr/>
        </p:nvSpPr>
        <p:spPr bwMode="auto">
          <a:xfrm>
            <a:off x="3630613" y="3162300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98" name="Oval 282"/>
          <p:cNvSpPr>
            <a:spLocks noChangeArrowheads="1"/>
          </p:cNvSpPr>
          <p:nvPr/>
        </p:nvSpPr>
        <p:spPr bwMode="auto">
          <a:xfrm>
            <a:off x="3597275" y="3448050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099" name="Oval 283"/>
          <p:cNvSpPr>
            <a:spLocks noChangeArrowheads="1"/>
          </p:cNvSpPr>
          <p:nvPr/>
        </p:nvSpPr>
        <p:spPr bwMode="auto">
          <a:xfrm>
            <a:off x="3511550" y="3314700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00" name="Oval 284"/>
          <p:cNvSpPr>
            <a:spLocks noChangeArrowheads="1"/>
          </p:cNvSpPr>
          <p:nvPr/>
        </p:nvSpPr>
        <p:spPr bwMode="auto">
          <a:xfrm>
            <a:off x="3587750" y="3695700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01" name="Oval 285"/>
          <p:cNvSpPr>
            <a:spLocks noChangeArrowheads="1"/>
          </p:cNvSpPr>
          <p:nvPr/>
        </p:nvSpPr>
        <p:spPr bwMode="auto">
          <a:xfrm>
            <a:off x="3587750" y="3619500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02" name="Oval 286"/>
          <p:cNvSpPr>
            <a:spLocks noChangeArrowheads="1"/>
          </p:cNvSpPr>
          <p:nvPr/>
        </p:nvSpPr>
        <p:spPr bwMode="auto">
          <a:xfrm>
            <a:off x="3625850" y="3543300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03" name="Oval 287"/>
          <p:cNvSpPr>
            <a:spLocks noChangeArrowheads="1"/>
          </p:cNvSpPr>
          <p:nvPr/>
        </p:nvSpPr>
        <p:spPr bwMode="auto">
          <a:xfrm>
            <a:off x="3354388" y="3338513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04" name="Oval 288"/>
          <p:cNvSpPr>
            <a:spLocks noChangeArrowheads="1"/>
          </p:cNvSpPr>
          <p:nvPr/>
        </p:nvSpPr>
        <p:spPr bwMode="auto">
          <a:xfrm>
            <a:off x="3368675" y="40290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05" name="Oval 289"/>
          <p:cNvSpPr>
            <a:spLocks noChangeArrowheads="1"/>
          </p:cNvSpPr>
          <p:nvPr/>
        </p:nvSpPr>
        <p:spPr bwMode="auto">
          <a:xfrm>
            <a:off x="3402013" y="38766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06" name="Oval 290"/>
          <p:cNvSpPr>
            <a:spLocks noChangeArrowheads="1"/>
          </p:cNvSpPr>
          <p:nvPr/>
        </p:nvSpPr>
        <p:spPr bwMode="auto">
          <a:xfrm>
            <a:off x="3444875" y="34956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07" name="Oval 291"/>
          <p:cNvSpPr>
            <a:spLocks noChangeArrowheads="1"/>
          </p:cNvSpPr>
          <p:nvPr/>
        </p:nvSpPr>
        <p:spPr bwMode="auto">
          <a:xfrm>
            <a:off x="3587750" y="3595688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08" name="Oval 292"/>
          <p:cNvSpPr>
            <a:spLocks noChangeArrowheads="1"/>
          </p:cNvSpPr>
          <p:nvPr/>
        </p:nvSpPr>
        <p:spPr bwMode="auto">
          <a:xfrm>
            <a:off x="3611563" y="3314700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09" name="Oval 293"/>
          <p:cNvSpPr>
            <a:spLocks noChangeArrowheads="1"/>
          </p:cNvSpPr>
          <p:nvPr/>
        </p:nvSpPr>
        <p:spPr bwMode="auto">
          <a:xfrm>
            <a:off x="3640138" y="38004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10" name="Oval 294"/>
          <p:cNvSpPr>
            <a:spLocks noChangeArrowheads="1"/>
          </p:cNvSpPr>
          <p:nvPr/>
        </p:nvSpPr>
        <p:spPr bwMode="auto">
          <a:xfrm>
            <a:off x="3597275" y="32670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11" name="Oval 295"/>
          <p:cNvSpPr>
            <a:spLocks noChangeArrowheads="1"/>
          </p:cNvSpPr>
          <p:nvPr/>
        </p:nvSpPr>
        <p:spPr bwMode="auto">
          <a:xfrm>
            <a:off x="3640138" y="2914650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12" name="Oval 296"/>
          <p:cNvSpPr>
            <a:spLocks noChangeArrowheads="1"/>
          </p:cNvSpPr>
          <p:nvPr/>
        </p:nvSpPr>
        <p:spPr bwMode="auto">
          <a:xfrm>
            <a:off x="3597275" y="38004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13" name="Oval 297"/>
          <p:cNvSpPr>
            <a:spLocks noChangeArrowheads="1"/>
          </p:cNvSpPr>
          <p:nvPr/>
        </p:nvSpPr>
        <p:spPr bwMode="auto">
          <a:xfrm>
            <a:off x="3630613" y="347662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14" name="Oval 298"/>
          <p:cNvSpPr>
            <a:spLocks noChangeArrowheads="1"/>
          </p:cNvSpPr>
          <p:nvPr/>
        </p:nvSpPr>
        <p:spPr bwMode="auto">
          <a:xfrm>
            <a:off x="3630613" y="347662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15" name="Oval 299"/>
          <p:cNvSpPr>
            <a:spLocks noChangeArrowheads="1"/>
          </p:cNvSpPr>
          <p:nvPr/>
        </p:nvSpPr>
        <p:spPr bwMode="auto">
          <a:xfrm>
            <a:off x="3597275" y="3352800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16" name="Oval 300"/>
          <p:cNvSpPr>
            <a:spLocks noChangeArrowheads="1"/>
          </p:cNvSpPr>
          <p:nvPr/>
        </p:nvSpPr>
        <p:spPr bwMode="auto">
          <a:xfrm>
            <a:off x="3673475" y="3848100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17" name="Oval 301"/>
          <p:cNvSpPr>
            <a:spLocks noChangeArrowheads="1"/>
          </p:cNvSpPr>
          <p:nvPr/>
        </p:nvSpPr>
        <p:spPr bwMode="auto">
          <a:xfrm>
            <a:off x="3597275" y="3657600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18" name="Oval 302"/>
          <p:cNvSpPr>
            <a:spLocks noChangeArrowheads="1"/>
          </p:cNvSpPr>
          <p:nvPr/>
        </p:nvSpPr>
        <p:spPr bwMode="auto">
          <a:xfrm>
            <a:off x="3673475" y="3810000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19" name="Oval 303"/>
          <p:cNvSpPr>
            <a:spLocks noChangeArrowheads="1"/>
          </p:cNvSpPr>
          <p:nvPr/>
        </p:nvSpPr>
        <p:spPr bwMode="auto">
          <a:xfrm>
            <a:off x="3606800" y="35718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20" name="Oval 304"/>
          <p:cNvSpPr>
            <a:spLocks noChangeArrowheads="1"/>
          </p:cNvSpPr>
          <p:nvPr/>
        </p:nvSpPr>
        <p:spPr bwMode="auto">
          <a:xfrm>
            <a:off x="3597275" y="33813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21" name="Oval 305"/>
          <p:cNvSpPr>
            <a:spLocks noChangeArrowheads="1"/>
          </p:cNvSpPr>
          <p:nvPr/>
        </p:nvSpPr>
        <p:spPr bwMode="auto">
          <a:xfrm rot="1140820">
            <a:off x="3894138" y="27336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22" name="Oval 306"/>
          <p:cNvSpPr>
            <a:spLocks noChangeArrowheads="1"/>
          </p:cNvSpPr>
          <p:nvPr/>
        </p:nvSpPr>
        <p:spPr bwMode="auto">
          <a:xfrm rot="1140820">
            <a:off x="3889375" y="28860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23" name="Oval 307"/>
          <p:cNvSpPr>
            <a:spLocks noChangeArrowheads="1"/>
          </p:cNvSpPr>
          <p:nvPr/>
        </p:nvSpPr>
        <p:spPr bwMode="auto">
          <a:xfrm rot="1140820">
            <a:off x="3875088" y="2997200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24" name="Oval 308"/>
          <p:cNvSpPr>
            <a:spLocks noChangeArrowheads="1"/>
          </p:cNvSpPr>
          <p:nvPr/>
        </p:nvSpPr>
        <p:spPr bwMode="auto">
          <a:xfrm rot="1140820">
            <a:off x="3889375" y="31146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25" name="Oval 309"/>
          <p:cNvSpPr>
            <a:spLocks noChangeArrowheads="1"/>
          </p:cNvSpPr>
          <p:nvPr/>
        </p:nvSpPr>
        <p:spPr bwMode="auto">
          <a:xfrm rot="1140820">
            <a:off x="3875088" y="3160713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26" name="Oval 310"/>
          <p:cNvSpPr>
            <a:spLocks noChangeArrowheads="1"/>
          </p:cNvSpPr>
          <p:nvPr/>
        </p:nvSpPr>
        <p:spPr bwMode="auto">
          <a:xfrm rot="1140820">
            <a:off x="3902075" y="3290888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27" name="Oval 311"/>
          <p:cNvSpPr>
            <a:spLocks noChangeArrowheads="1"/>
          </p:cNvSpPr>
          <p:nvPr/>
        </p:nvSpPr>
        <p:spPr bwMode="auto">
          <a:xfrm rot="1140820">
            <a:off x="3889375" y="34194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28" name="Oval 312"/>
          <p:cNvSpPr>
            <a:spLocks noChangeArrowheads="1"/>
          </p:cNvSpPr>
          <p:nvPr/>
        </p:nvSpPr>
        <p:spPr bwMode="auto">
          <a:xfrm rot="1140820">
            <a:off x="3832225" y="34956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29" name="Oval 313"/>
          <p:cNvSpPr>
            <a:spLocks noChangeArrowheads="1"/>
          </p:cNvSpPr>
          <p:nvPr/>
        </p:nvSpPr>
        <p:spPr bwMode="auto">
          <a:xfrm rot="1140820">
            <a:off x="3827463" y="36480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30" name="Oval 314"/>
          <p:cNvSpPr>
            <a:spLocks noChangeArrowheads="1"/>
          </p:cNvSpPr>
          <p:nvPr/>
        </p:nvSpPr>
        <p:spPr bwMode="auto">
          <a:xfrm rot="1140820">
            <a:off x="3813175" y="3759200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31" name="Oval 315"/>
          <p:cNvSpPr>
            <a:spLocks noChangeArrowheads="1"/>
          </p:cNvSpPr>
          <p:nvPr/>
        </p:nvSpPr>
        <p:spPr bwMode="auto">
          <a:xfrm rot="1140820">
            <a:off x="3827463" y="38766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32" name="Oval 316"/>
          <p:cNvSpPr>
            <a:spLocks noChangeArrowheads="1"/>
          </p:cNvSpPr>
          <p:nvPr/>
        </p:nvSpPr>
        <p:spPr bwMode="auto">
          <a:xfrm rot="1140820">
            <a:off x="3813175" y="3922713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33" name="Oval 317"/>
          <p:cNvSpPr>
            <a:spLocks noChangeArrowheads="1"/>
          </p:cNvSpPr>
          <p:nvPr/>
        </p:nvSpPr>
        <p:spPr bwMode="auto">
          <a:xfrm rot="1140820">
            <a:off x="3840163" y="4052888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34" name="Oval 318"/>
          <p:cNvSpPr>
            <a:spLocks noChangeArrowheads="1"/>
          </p:cNvSpPr>
          <p:nvPr/>
        </p:nvSpPr>
        <p:spPr bwMode="auto">
          <a:xfrm rot="1140820">
            <a:off x="3827463" y="41814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35" name="Oval 319"/>
          <p:cNvSpPr>
            <a:spLocks noChangeArrowheads="1"/>
          </p:cNvSpPr>
          <p:nvPr/>
        </p:nvSpPr>
        <p:spPr bwMode="auto">
          <a:xfrm rot="1140820">
            <a:off x="3827463" y="28098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36" name="Oval 320"/>
          <p:cNvSpPr>
            <a:spLocks noChangeArrowheads="1"/>
          </p:cNvSpPr>
          <p:nvPr/>
        </p:nvSpPr>
        <p:spPr bwMode="auto">
          <a:xfrm rot="1140820">
            <a:off x="3822700" y="29622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37" name="Oval 321"/>
          <p:cNvSpPr>
            <a:spLocks noChangeArrowheads="1"/>
          </p:cNvSpPr>
          <p:nvPr/>
        </p:nvSpPr>
        <p:spPr bwMode="auto">
          <a:xfrm rot="1140820">
            <a:off x="3808413" y="3073400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38" name="Oval 322"/>
          <p:cNvSpPr>
            <a:spLocks noChangeArrowheads="1"/>
          </p:cNvSpPr>
          <p:nvPr/>
        </p:nvSpPr>
        <p:spPr bwMode="auto">
          <a:xfrm rot="1140820">
            <a:off x="3822700" y="31908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39" name="Oval 323"/>
          <p:cNvSpPr>
            <a:spLocks noChangeArrowheads="1"/>
          </p:cNvSpPr>
          <p:nvPr/>
        </p:nvSpPr>
        <p:spPr bwMode="auto">
          <a:xfrm rot="1140820">
            <a:off x="3808413" y="3236913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40" name="Oval 324"/>
          <p:cNvSpPr>
            <a:spLocks noChangeArrowheads="1"/>
          </p:cNvSpPr>
          <p:nvPr/>
        </p:nvSpPr>
        <p:spPr bwMode="auto">
          <a:xfrm rot="1140820">
            <a:off x="3835400" y="3367088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41" name="Oval 325"/>
          <p:cNvSpPr>
            <a:spLocks noChangeArrowheads="1"/>
          </p:cNvSpPr>
          <p:nvPr/>
        </p:nvSpPr>
        <p:spPr bwMode="auto">
          <a:xfrm rot="1140820">
            <a:off x="3822700" y="34956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42" name="Oval 326"/>
          <p:cNvSpPr>
            <a:spLocks noChangeArrowheads="1"/>
          </p:cNvSpPr>
          <p:nvPr/>
        </p:nvSpPr>
        <p:spPr bwMode="auto">
          <a:xfrm rot="1140820">
            <a:off x="3765550" y="35718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43" name="Oval 327"/>
          <p:cNvSpPr>
            <a:spLocks noChangeArrowheads="1"/>
          </p:cNvSpPr>
          <p:nvPr/>
        </p:nvSpPr>
        <p:spPr bwMode="auto">
          <a:xfrm rot="1140820">
            <a:off x="3760788" y="37242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44" name="Oval 328"/>
          <p:cNvSpPr>
            <a:spLocks noChangeArrowheads="1"/>
          </p:cNvSpPr>
          <p:nvPr/>
        </p:nvSpPr>
        <p:spPr bwMode="auto">
          <a:xfrm rot="1140820">
            <a:off x="3746500" y="3835400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45" name="Oval 329"/>
          <p:cNvSpPr>
            <a:spLocks noChangeArrowheads="1"/>
          </p:cNvSpPr>
          <p:nvPr/>
        </p:nvSpPr>
        <p:spPr bwMode="auto">
          <a:xfrm rot="1140820">
            <a:off x="3760788" y="39528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46" name="Oval 330"/>
          <p:cNvSpPr>
            <a:spLocks noChangeArrowheads="1"/>
          </p:cNvSpPr>
          <p:nvPr/>
        </p:nvSpPr>
        <p:spPr bwMode="auto">
          <a:xfrm rot="1140820">
            <a:off x="3746500" y="3998913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47" name="Oval 331"/>
          <p:cNvSpPr>
            <a:spLocks noChangeArrowheads="1"/>
          </p:cNvSpPr>
          <p:nvPr/>
        </p:nvSpPr>
        <p:spPr bwMode="auto">
          <a:xfrm rot="1140820">
            <a:off x="3773488" y="4129088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48" name="Oval 332"/>
          <p:cNvSpPr>
            <a:spLocks noChangeArrowheads="1"/>
          </p:cNvSpPr>
          <p:nvPr/>
        </p:nvSpPr>
        <p:spPr bwMode="auto">
          <a:xfrm rot="1140820">
            <a:off x="3760788" y="42576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49" name="Oval 333"/>
          <p:cNvSpPr>
            <a:spLocks noChangeArrowheads="1"/>
          </p:cNvSpPr>
          <p:nvPr/>
        </p:nvSpPr>
        <p:spPr bwMode="auto">
          <a:xfrm rot="1140820">
            <a:off x="3754438" y="28860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50" name="Oval 334"/>
          <p:cNvSpPr>
            <a:spLocks noChangeArrowheads="1"/>
          </p:cNvSpPr>
          <p:nvPr/>
        </p:nvSpPr>
        <p:spPr bwMode="auto">
          <a:xfrm rot="1140820">
            <a:off x="3749675" y="30384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51" name="Oval 335"/>
          <p:cNvSpPr>
            <a:spLocks noChangeArrowheads="1"/>
          </p:cNvSpPr>
          <p:nvPr/>
        </p:nvSpPr>
        <p:spPr bwMode="auto">
          <a:xfrm rot="1140820">
            <a:off x="3735388" y="3149600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52" name="Oval 336"/>
          <p:cNvSpPr>
            <a:spLocks noChangeArrowheads="1"/>
          </p:cNvSpPr>
          <p:nvPr/>
        </p:nvSpPr>
        <p:spPr bwMode="auto">
          <a:xfrm rot="1140820">
            <a:off x="3749675" y="32670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53" name="Oval 337"/>
          <p:cNvSpPr>
            <a:spLocks noChangeArrowheads="1"/>
          </p:cNvSpPr>
          <p:nvPr/>
        </p:nvSpPr>
        <p:spPr bwMode="auto">
          <a:xfrm rot="1140820">
            <a:off x="3735388" y="3313113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54" name="Oval 338"/>
          <p:cNvSpPr>
            <a:spLocks noChangeArrowheads="1"/>
          </p:cNvSpPr>
          <p:nvPr/>
        </p:nvSpPr>
        <p:spPr bwMode="auto">
          <a:xfrm rot="1140820">
            <a:off x="3762375" y="3443288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55" name="Oval 339"/>
          <p:cNvSpPr>
            <a:spLocks noChangeArrowheads="1"/>
          </p:cNvSpPr>
          <p:nvPr/>
        </p:nvSpPr>
        <p:spPr bwMode="auto">
          <a:xfrm rot="1140820">
            <a:off x="3749675" y="35718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56" name="Oval 340"/>
          <p:cNvSpPr>
            <a:spLocks noChangeArrowheads="1"/>
          </p:cNvSpPr>
          <p:nvPr/>
        </p:nvSpPr>
        <p:spPr bwMode="auto">
          <a:xfrm rot="1140820">
            <a:off x="3692525" y="36480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57" name="Oval 341"/>
          <p:cNvSpPr>
            <a:spLocks noChangeArrowheads="1"/>
          </p:cNvSpPr>
          <p:nvPr/>
        </p:nvSpPr>
        <p:spPr bwMode="auto">
          <a:xfrm rot="1140820">
            <a:off x="3687763" y="38004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58" name="Oval 342"/>
          <p:cNvSpPr>
            <a:spLocks noChangeArrowheads="1"/>
          </p:cNvSpPr>
          <p:nvPr/>
        </p:nvSpPr>
        <p:spPr bwMode="auto">
          <a:xfrm rot="1140820">
            <a:off x="3673475" y="3911600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59" name="Oval 343"/>
          <p:cNvSpPr>
            <a:spLocks noChangeArrowheads="1"/>
          </p:cNvSpPr>
          <p:nvPr/>
        </p:nvSpPr>
        <p:spPr bwMode="auto">
          <a:xfrm rot="1140820">
            <a:off x="3687763" y="40290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60" name="Oval 344"/>
          <p:cNvSpPr>
            <a:spLocks noChangeArrowheads="1"/>
          </p:cNvSpPr>
          <p:nvPr/>
        </p:nvSpPr>
        <p:spPr bwMode="auto">
          <a:xfrm rot="1140820">
            <a:off x="3673475" y="4075113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61" name="Oval 345"/>
          <p:cNvSpPr>
            <a:spLocks noChangeArrowheads="1"/>
          </p:cNvSpPr>
          <p:nvPr/>
        </p:nvSpPr>
        <p:spPr bwMode="auto">
          <a:xfrm rot="1140820">
            <a:off x="3700463" y="4205288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62" name="Oval 346"/>
          <p:cNvSpPr>
            <a:spLocks noChangeArrowheads="1"/>
          </p:cNvSpPr>
          <p:nvPr/>
        </p:nvSpPr>
        <p:spPr bwMode="auto">
          <a:xfrm rot="1140820">
            <a:off x="3687763" y="43338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63" name="Oval 347"/>
          <p:cNvSpPr>
            <a:spLocks noChangeArrowheads="1"/>
          </p:cNvSpPr>
          <p:nvPr/>
        </p:nvSpPr>
        <p:spPr bwMode="auto">
          <a:xfrm rot="1140820">
            <a:off x="3665538" y="30384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64" name="Oval 348"/>
          <p:cNvSpPr>
            <a:spLocks noChangeArrowheads="1"/>
          </p:cNvSpPr>
          <p:nvPr/>
        </p:nvSpPr>
        <p:spPr bwMode="auto">
          <a:xfrm rot="1140820">
            <a:off x="3660775" y="31908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65" name="Oval 349"/>
          <p:cNvSpPr>
            <a:spLocks noChangeArrowheads="1"/>
          </p:cNvSpPr>
          <p:nvPr/>
        </p:nvSpPr>
        <p:spPr bwMode="auto">
          <a:xfrm rot="1140820">
            <a:off x="3646488" y="3302000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66" name="Oval 350"/>
          <p:cNvSpPr>
            <a:spLocks noChangeArrowheads="1"/>
          </p:cNvSpPr>
          <p:nvPr/>
        </p:nvSpPr>
        <p:spPr bwMode="auto">
          <a:xfrm rot="1140820">
            <a:off x="3660775" y="34194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67" name="Oval 351"/>
          <p:cNvSpPr>
            <a:spLocks noChangeArrowheads="1"/>
          </p:cNvSpPr>
          <p:nvPr/>
        </p:nvSpPr>
        <p:spPr bwMode="auto">
          <a:xfrm rot="1140820">
            <a:off x="3646488" y="3465513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68" name="Oval 352"/>
          <p:cNvSpPr>
            <a:spLocks noChangeArrowheads="1"/>
          </p:cNvSpPr>
          <p:nvPr/>
        </p:nvSpPr>
        <p:spPr bwMode="auto">
          <a:xfrm rot="1140820">
            <a:off x="3673475" y="3595688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69" name="Oval 353"/>
          <p:cNvSpPr>
            <a:spLocks noChangeArrowheads="1"/>
          </p:cNvSpPr>
          <p:nvPr/>
        </p:nvSpPr>
        <p:spPr bwMode="auto">
          <a:xfrm rot="1140820">
            <a:off x="3660775" y="37242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70" name="Oval 354"/>
          <p:cNvSpPr>
            <a:spLocks noChangeArrowheads="1"/>
          </p:cNvSpPr>
          <p:nvPr/>
        </p:nvSpPr>
        <p:spPr bwMode="auto">
          <a:xfrm rot="1140820">
            <a:off x="3603625" y="38004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71" name="Oval 355"/>
          <p:cNvSpPr>
            <a:spLocks noChangeArrowheads="1"/>
          </p:cNvSpPr>
          <p:nvPr/>
        </p:nvSpPr>
        <p:spPr bwMode="auto">
          <a:xfrm rot="1140820">
            <a:off x="3598863" y="39528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72" name="Oval 356"/>
          <p:cNvSpPr>
            <a:spLocks noChangeArrowheads="1"/>
          </p:cNvSpPr>
          <p:nvPr/>
        </p:nvSpPr>
        <p:spPr bwMode="auto">
          <a:xfrm rot="1140820">
            <a:off x="3584575" y="4064000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73" name="Oval 357"/>
          <p:cNvSpPr>
            <a:spLocks noChangeArrowheads="1"/>
          </p:cNvSpPr>
          <p:nvPr/>
        </p:nvSpPr>
        <p:spPr bwMode="auto">
          <a:xfrm rot="1140820">
            <a:off x="3598863" y="41814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74" name="Oval 358"/>
          <p:cNvSpPr>
            <a:spLocks noChangeArrowheads="1"/>
          </p:cNvSpPr>
          <p:nvPr/>
        </p:nvSpPr>
        <p:spPr bwMode="auto">
          <a:xfrm rot="1140820">
            <a:off x="3584575" y="4227513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75" name="Oval 359"/>
          <p:cNvSpPr>
            <a:spLocks noChangeArrowheads="1"/>
          </p:cNvSpPr>
          <p:nvPr/>
        </p:nvSpPr>
        <p:spPr bwMode="auto">
          <a:xfrm rot="1140820">
            <a:off x="3602038" y="30384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76" name="Oval 360"/>
          <p:cNvSpPr>
            <a:spLocks noChangeArrowheads="1"/>
          </p:cNvSpPr>
          <p:nvPr/>
        </p:nvSpPr>
        <p:spPr bwMode="auto">
          <a:xfrm rot="1140820">
            <a:off x="3597275" y="31908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77" name="Oval 361"/>
          <p:cNvSpPr>
            <a:spLocks noChangeArrowheads="1"/>
          </p:cNvSpPr>
          <p:nvPr/>
        </p:nvSpPr>
        <p:spPr bwMode="auto">
          <a:xfrm rot="1140820">
            <a:off x="3582988" y="3302000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78" name="Oval 362"/>
          <p:cNvSpPr>
            <a:spLocks noChangeArrowheads="1"/>
          </p:cNvSpPr>
          <p:nvPr/>
        </p:nvSpPr>
        <p:spPr bwMode="auto">
          <a:xfrm rot="1140820">
            <a:off x="3597275" y="34194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79" name="Oval 363"/>
          <p:cNvSpPr>
            <a:spLocks noChangeArrowheads="1"/>
          </p:cNvSpPr>
          <p:nvPr/>
        </p:nvSpPr>
        <p:spPr bwMode="auto">
          <a:xfrm rot="1140820">
            <a:off x="3582988" y="3465513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80" name="Oval 364"/>
          <p:cNvSpPr>
            <a:spLocks noChangeArrowheads="1"/>
          </p:cNvSpPr>
          <p:nvPr/>
        </p:nvSpPr>
        <p:spPr bwMode="auto">
          <a:xfrm rot="1140820">
            <a:off x="3609975" y="3595688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81" name="Oval 365"/>
          <p:cNvSpPr>
            <a:spLocks noChangeArrowheads="1"/>
          </p:cNvSpPr>
          <p:nvPr/>
        </p:nvSpPr>
        <p:spPr bwMode="auto">
          <a:xfrm rot="1140820">
            <a:off x="3597275" y="37242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82" name="Oval 366"/>
          <p:cNvSpPr>
            <a:spLocks noChangeArrowheads="1"/>
          </p:cNvSpPr>
          <p:nvPr/>
        </p:nvSpPr>
        <p:spPr bwMode="auto">
          <a:xfrm rot="1140820">
            <a:off x="3540125" y="38004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83" name="Oval 367"/>
          <p:cNvSpPr>
            <a:spLocks noChangeArrowheads="1"/>
          </p:cNvSpPr>
          <p:nvPr/>
        </p:nvSpPr>
        <p:spPr bwMode="auto">
          <a:xfrm rot="1140820">
            <a:off x="3535363" y="39528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84" name="Oval 368"/>
          <p:cNvSpPr>
            <a:spLocks noChangeArrowheads="1"/>
          </p:cNvSpPr>
          <p:nvPr/>
        </p:nvSpPr>
        <p:spPr bwMode="auto">
          <a:xfrm rot="1140820">
            <a:off x="3521075" y="4064000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85" name="Oval 369"/>
          <p:cNvSpPr>
            <a:spLocks noChangeArrowheads="1"/>
          </p:cNvSpPr>
          <p:nvPr/>
        </p:nvSpPr>
        <p:spPr bwMode="auto">
          <a:xfrm rot="1140820">
            <a:off x="3535363" y="4181475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86" name="Oval 370"/>
          <p:cNvSpPr>
            <a:spLocks noChangeArrowheads="1"/>
          </p:cNvSpPr>
          <p:nvPr/>
        </p:nvSpPr>
        <p:spPr bwMode="auto">
          <a:xfrm rot="1140820">
            <a:off x="3521075" y="4227513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187" name="Oval 371"/>
          <p:cNvSpPr>
            <a:spLocks noChangeArrowheads="1"/>
          </p:cNvSpPr>
          <p:nvPr/>
        </p:nvSpPr>
        <p:spPr bwMode="auto">
          <a:xfrm rot="1140820">
            <a:off x="3548063" y="4357688"/>
            <a:ext cx="762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3188" name="Group 372"/>
          <p:cNvGrpSpPr>
            <a:grpSpLocks/>
          </p:cNvGrpSpPr>
          <p:nvPr/>
        </p:nvGrpSpPr>
        <p:grpSpPr bwMode="auto">
          <a:xfrm>
            <a:off x="3821113" y="2733675"/>
            <a:ext cx="309562" cy="1524000"/>
            <a:chOff x="5181" y="3408"/>
            <a:chExt cx="195" cy="960"/>
          </a:xfrm>
        </p:grpSpPr>
        <p:sp>
          <p:nvSpPr>
            <p:cNvPr id="163189" name="Oval 373"/>
            <p:cNvSpPr>
              <a:spLocks noChangeArrowheads="1"/>
            </p:cNvSpPr>
            <p:nvPr/>
          </p:nvSpPr>
          <p:spPr bwMode="auto">
            <a:xfrm rot="1623453">
              <a:off x="5184" y="4128"/>
              <a:ext cx="48" cy="240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63190" name="Group 374"/>
            <p:cNvGrpSpPr>
              <a:grpSpLocks/>
            </p:cNvGrpSpPr>
            <p:nvPr/>
          </p:nvGrpSpPr>
          <p:grpSpPr bwMode="auto">
            <a:xfrm>
              <a:off x="5181" y="3408"/>
              <a:ext cx="195" cy="915"/>
              <a:chOff x="5136" y="3408"/>
              <a:chExt cx="195" cy="915"/>
            </a:xfrm>
          </p:grpSpPr>
          <p:sp>
            <p:nvSpPr>
              <p:cNvPr id="163191" name="Oval 375"/>
              <p:cNvSpPr>
                <a:spLocks noChangeArrowheads="1"/>
              </p:cNvSpPr>
              <p:nvPr/>
            </p:nvSpPr>
            <p:spPr bwMode="auto">
              <a:xfrm rot="1623453">
                <a:off x="5280" y="3504"/>
                <a:ext cx="48" cy="240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3192" name="Oval 376"/>
              <p:cNvSpPr>
                <a:spLocks noChangeArrowheads="1"/>
              </p:cNvSpPr>
              <p:nvPr/>
            </p:nvSpPr>
            <p:spPr bwMode="auto">
              <a:xfrm rot="1623453">
                <a:off x="5265" y="3723"/>
                <a:ext cx="48" cy="240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3193" name="Oval 377"/>
              <p:cNvSpPr>
                <a:spLocks noChangeArrowheads="1"/>
              </p:cNvSpPr>
              <p:nvPr/>
            </p:nvSpPr>
            <p:spPr bwMode="auto">
              <a:xfrm rot="1623453">
                <a:off x="5283" y="3589"/>
                <a:ext cx="48" cy="240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3194" name="Oval 378"/>
              <p:cNvSpPr>
                <a:spLocks noChangeArrowheads="1"/>
              </p:cNvSpPr>
              <p:nvPr/>
            </p:nvSpPr>
            <p:spPr bwMode="auto">
              <a:xfrm rot="1623453">
                <a:off x="5259" y="3843"/>
                <a:ext cx="48" cy="240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3195" name="Oval 379"/>
              <p:cNvSpPr>
                <a:spLocks noChangeArrowheads="1"/>
              </p:cNvSpPr>
              <p:nvPr/>
            </p:nvSpPr>
            <p:spPr bwMode="auto">
              <a:xfrm rot="1623453">
                <a:off x="5280" y="3936"/>
                <a:ext cx="48" cy="240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3196" name="Oval 380"/>
              <p:cNvSpPr>
                <a:spLocks noChangeArrowheads="1"/>
              </p:cNvSpPr>
              <p:nvPr/>
            </p:nvSpPr>
            <p:spPr bwMode="auto">
              <a:xfrm rot="1623453">
                <a:off x="5280" y="3408"/>
                <a:ext cx="48" cy="240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3197" name="Oval 381"/>
              <p:cNvSpPr>
                <a:spLocks noChangeArrowheads="1"/>
              </p:cNvSpPr>
              <p:nvPr/>
            </p:nvSpPr>
            <p:spPr bwMode="auto">
              <a:xfrm rot="1623453">
                <a:off x="5229" y="3606"/>
                <a:ext cx="48" cy="240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3198" name="Oval 382"/>
              <p:cNvSpPr>
                <a:spLocks noChangeArrowheads="1"/>
              </p:cNvSpPr>
              <p:nvPr/>
            </p:nvSpPr>
            <p:spPr bwMode="auto">
              <a:xfrm rot="1623453">
                <a:off x="5214" y="3825"/>
                <a:ext cx="48" cy="240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3199" name="Oval 383"/>
              <p:cNvSpPr>
                <a:spLocks noChangeArrowheads="1"/>
              </p:cNvSpPr>
              <p:nvPr/>
            </p:nvSpPr>
            <p:spPr bwMode="auto">
              <a:xfrm rot="1623453">
                <a:off x="5232" y="3691"/>
                <a:ext cx="48" cy="240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3200" name="Oval 384"/>
              <p:cNvSpPr>
                <a:spLocks noChangeArrowheads="1"/>
              </p:cNvSpPr>
              <p:nvPr/>
            </p:nvSpPr>
            <p:spPr bwMode="auto">
              <a:xfrm rot="1623453">
                <a:off x="5208" y="3945"/>
                <a:ext cx="48" cy="240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3201" name="Oval 385"/>
              <p:cNvSpPr>
                <a:spLocks noChangeArrowheads="1"/>
              </p:cNvSpPr>
              <p:nvPr/>
            </p:nvSpPr>
            <p:spPr bwMode="auto">
              <a:xfrm rot="1623453">
                <a:off x="5229" y="4038"/>
                <a:ext cx="48" cy="240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3202" name="Oval 386"/>
              <p:cNvSpPr>
                <a:spLocks noChangeArrowheads="1"/>
              </p:cNvSpPr>
              <p:nvPr/>
            </p:nvSpPr>
            <p:spPr bwMode="auto">
              <a:xfrm rot="1623453">
                <a:off x="5229" y="3510"/>
                <a:ext cx="48" cy="240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3203" name="Oval 387"/>
              <p:cNvSpPr>
                <a:spLocks noChangeArrowheads="1"/>
              </p:cNvSpPr>
              <p:nvPr/>
            </p:nvSpPr>
            <p:spPr bwMode="auto">
              <a:xfrm rot="1623453">
                <a:off x="5157" y="3744"/>
                <a:ext cx="48" cy="240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3204" name="Oval 388"/>
              <p:cNvSpPr>
                <a:spLocks noChangeArrowheads="1"/>
              </p:cNvSpPr>
              <p:nvPr/>
            </p:nvSpPr>
            <p:spPr bwMode="auto">
              <a:xfrm rot="1623453">
                <a:off x="5142" y="3963"/>
                <a:ext cx="48" cy="240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3205" name="Oval 389"/>
              <p:cNvSpPr>
                <a:spLocks noChangeArrowheads="1"/>
              </p:cNvSpPr>
              <p:nvPr/>
            </p:nvSpPr>
            <p:spPr bwMode="auto">
              <a:xfrm rot="1623453">
                <a:off x="5160" y="3829"/>
                <a:ext cx="48" cy="240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3206" name="Oval 390"/>
              <p:cNvSpPr>
                <a:spLocks noChangeArrowheads="1"/>
              </p:cNvSpPr>
              <p:nvPr/>
            </p:nvSpPr>
            <p:spPr bwMode="auto">
              <a:xfrm rot="1623453">
                <a:off x="5136" y="4083"/>
                <a:ext cx="48" cy="240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3207" name="Oval 391"/>
              <p:cNvSpPr>
                <a:spLocks noChangeArrowheads="1"/>
              </p:cNvSpPr>
              <p:nvPr/>
            </p:nvSpPr>
            <p:spPr bwMode="auto">
              <a:xfrm rot="1623453">
                <a:off x="5157" y="3648"/>
                <a:ext cx="48" cy="240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163208" name="Group 392"/>
          <p:cNvGrpSpPr>
            <a:grpSpLocks/>
          </p:cNvGrpSpPr>
          <p:nvPr/>
        </p:nvGrpSpPr>
        <p:grpSpPr bwMode="auto">
          <a:xfrm>
            <a:off x="3825875" y="3190875"/>
            <a:ext cx="309563" cy="1524000"/>
            <a:chOff x="5181" y="3408"/>
            <a:chExt cx="195" cy="960"/>
          </a:xfrm>
        </p:grpSpPr>
        <p:sp>
          <p:nvSpPr>
            <p:cNvPr id="163209" name="Oval 393"/>
            <p:cNvSpPr>
              <a:spLocks noChangeArrowheads="1"/>
            </p:cNvSpPr>
            <p:nvPr/>
          </p:nvSpPr>
          <p:spPr bwMode="auto">
            <a:xfrm rot="1623453">
              <a:off x="5184" y="4128"/>
              <a:ext cx="48" cy="240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63210" name="Group 394"/>
            <p:cNvGrpSpPr>
              <a:grpSpLocks/>
            </p:cNvGrpSpPr>
            <p:nvPr/>
          </p:nvGrpSpPr>
          <p:grpSpPr bwMode="auto">
            <a:xfrm>
              <a:off x="5181" y="3408"/>
              <a:ext cx="195" cy="915"/>
              <a:chOff x="5136" y="3408"/>
              <a:chExt cx="195" cy="915"/>
            </a:xfrm>
          </p:grpSpPr>
          <p:sp>
            <p:nvSpPr>
              <p:cNvPr id="163211" name="Oval 395"/>
              <p:cNvSpPr>
                <a:spLocks noChangeArrowheads="1"/>
              </p:cNvSpPr>
              <p:nvPr/>
            </p:nvSpPr>
            <p:spPr bwMode="auto">
              <a:xfrm rot="1623453">
                <a:off x="5280" y="3504"/>
                <a:ext cx="48" cy="240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3212" name="Oval 396"/>
              <p:cNvSpPr>
                <a:spLocks noChangeArrowheads="1"/>
              </p:cNvSpPr>
              <p:nvPr/>
            </p:nvSpPr>
            <p:spPr bwMode="auto">
              <a:xfrm rot="1623453">
                <a:off x="5265" y="3723"/>
                <a:ext cx="48" cy="240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3213" name="Oval 397"/>
              <p:cNvSpPr>
                <a:spLocks noChangeArrowheads="1"/>
              </p:cNvSpPr>
              <p:nvPr/>
            </p:nvSpPr>
            <p:spPr bwMode="auto">
              <a:xfrm rot="1623453">
                <a:off x="5283" y="3589"/>
                <a:ext cx="48" cy="240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3214" name="Oval 398"/>
              <p:cNvSpPr>
                <a:spLocks noChangeArrowheads="1"/>
              </p:cNvSpPr>
              <p:nvPr/>
            </p:nvSpPr>
            <p:spPr bwMode="auto">
              <a:xfrm rot="1623453">
                <a:off x="5259" y="3843"/>
                <a:ext cx="48" cy="240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3215" name="Oval 399"/>
              <p:cNvSpPr>
                <a:spLocks noChangeArrowheads="1"/>
              </p:cNvSpPr>
              <p:nvPr/>
            </p:nvSpPr>
            <p:spPr bwMode="auto">
              <a:xfrm rot="1623453">
                <a:off x="5280" y="3936"/>
                <a:ext cx="48" cy="240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3216" name="Oval 400"/>
              <p:cNvSpPr>
                <a:spLocks noChangeArrowheads="1"/>
              </p:cNvSpPr>
              <p:nvPr/>
            </p:nvSpPr>
            <p:spPr bwMode="auto">
              <a:xfrm rot="1623453">
                <a:off x="5280" y="3408"/>
                <a:ext cx="48" cy="240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3217" name="Oval 401"/>
              <p:cNvSpPr>
                <a:spLocks noChangeArrowheads="1"/>
              </p:cNvSpPr>
              <p:nvPr/>
            </p:nvSpPr>
            <p:spPr bwMode="auto">
              <a:xfrm rot="1623453">
                <a:off x="5229" y="3606"/>
                <a:ext cx="48" cy="240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3218" name="Oval 402"/>
              <p:cNvSpPr>
                <a:spLocks noChangeArrowheads="1"/>
              </p:cNvSpPr>
              <p:nvPr/>
            </p:nvSpPr>
            <p:spPr bwMode="auto">
              <a:xfrm rot="1623453">
                <a:off x="5214" y="3825"/>
                <a:ext cx="48" cy="240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3219" name="Oval 403"/>
              <p:cNvSpPr>
                <a:spLocks noChangeArrowheads="1"/>
              </p:cNvSpPr>
              <p:nvPr/>
            </p:nvSpPr>
            <p:spPr bwMode="auto">
              <a:xfrm rot="1623453">
                <a:off x="5232" y="3691"/>
                <a:ext cx="48" cy="240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3220" name="Oval 404"/>
              <p:cNvSpPr>
                <a:spLocks noChangeArrowheads="1"/>
              </p:cNvSpPr>
              <p:nvPr/>
            </p:nvSpPr>
            <p:spPr bwMode="auto">
              <a:xfrm rot="1623453">
                <a:off x="5208" y="3945"/>
                <a:ext cx="48" cy="240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3221" name="Oval 405"/>
              <p:cNvSpPr>
                <a:spLocks noChangeArrowheads="1"/>
              </p:cNvSpPr>
              <p:nvPr/>
            </p:nvSpPr>
            <p:spPr bwMode="auto">
              <a:xfrm rot="1623453">
                <a:off x="5229" y="4038"/>
                <a:ext cx="48" cy="240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3222" name="Oval 406"/>
              <p:cNvSpPr>
                <a:spLocks noChangeArrowheads="1"/>
              </p:cNvSpPr>
              <p:nvPr/>
            </p:nvSpPr>
            <p:spPr bwMode="auto">
              <a:xfrm rot="1623453">
                <a:off x="5229" y="3510"/>
                <a:ext cx="48" cy="240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3223" name="Oval 407"/>
              <p:cNvSpPr>
                <a:spLocks noChangeArrowheads="1"/>
              </p:cNvSpPr>
              <p:nvPr/>
            </p:nvSpPr>
            <p:spPr bwMode="auto">
              <a:xfrm rot="1623453">
                <a:off x="5157" y="3744"/>
                <a:ext cx="48" cy="240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3224" name="Oval 408"/>
              <p:cNvSpPr>
                <a:spLocks noChangeArrowheads="1"/>
              </p:cNvSpPr>
              <p:nvPr/>
            </p:nvSpPr>
            <p:spPr bwMode="auto">
              <a:xfrm rot="1623453">
                <a:off x="5142" y="3963"/>
                <a:ext cx="48" cy="240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3225" name="Oval 409"/>
              <p:cNvSpPr>
                <a:spLocks noChangeArrowheads="1"/>
              </p:cNvSpPr>
              <p:nvPr/>
            </p:nvSpPr>
            <p:spPr bwMode="auto">
              <a:xfrm rot="1623453">
                <a:off x="5160" y="3829"/>
                <a:ext cx="48" cy="240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3226" name="Oval 410"/>
              <p:cNvSpPr>
                <a:spLocks noChangeArrowheads="1"/>
              </p:cNvSpPr>
              <p:nvPr/>
            </p:nvSpPr>
            <p:spPr bwMode="auto">
              <a:xfrm rot="1623453">
                <a:off x="5136" y="4083"/>
                <a:ext cx="48" cy="240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3227" name="Oval 411"/>
              <p:cNvSpPr>
                <a:spLocks noChangeArrowheads="1"/>
              </p:cNvSpPr>
              <p:nvPr/>
            </p:nvSpPr>
            <p:spPr bwMode="auto">
              <a:xfrm rot="1623453">
                <a:off x="5157" y="3648"/>
                <a:ext cx="48" cy="240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163228" name="Group 412"/>
          <p:cNvGrpSpPr>
            <a:grpSpLocks/>
          </p:cNvGrpSpPr>
          <p:nvPr/>
        </p:nvGrpSpPr>
        <p:grpSpPr bwMode="auto">
          <a:xfrm>
            <a:off x="3825875" y="2733675"/>
            <a:ext cx="457200" cy="1981200"/>
            <a:chOff x="1872" y="1296"/>
            <a:chExt cx="288" cy="1248"/>
          </a:xfrm>
        </p:grpSpPr>
        <p:sp>
          <p:nvSpPr>
            <p:cNvPr id="163229" name="Freeform 413"/>
            <p:cNvSpPr>
              <a:spLocks/>
            </p:cNvSpPr>
            <p:nvPr/>
          </p:nvSpPr>
          <p:spPr bwMode="auto">
            <a:xfrm>
              <a:off x="1872" y="2160"/>
              <a:ext cx="288" cy="384"/>
            </a:xfrm>
            <a:custGeom>
              <a:avLst/>
              <a:gdLst>
                <a:gd name="T0" fmla="*/ 48 w 288"/>
                <a:gd name="T1" fmla="*/ 384 h 384"/>
                <a:gd name="T2" fmla="*/ 288 w 288"/>
                <a:gd name="T3" fmla="*/ 0 h 384"/>
                <a:gd name="T4" fmla="*/ 240 w 288"/>
                <a:gd name="T5" fmla="*/ 0 h 384"/>
                <a:gd name="T6" fmla="*/ 0 w 288"/>
                <a:gd name="T7" fmla="*/ 384 h 384"/>
                <a:gd name="T8" fmla="*/ 48 w 288"/>
                <a:gd name="T9" fmla="*/ 384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384"/>
                <a:gd name="T17" fmla="*/ 288 w 288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384">
                  <a:moveTo>
                    <a:pt x="48" y="384"/>
                  </a:moveTo>
                  <a:lnTo>
                    <a:pt x="288" y="0"/>
                  </a:lnTo>
                  <a:lnTo>
                    <a:pt x="240" y="0"/>
                  </a:lnTo>
                  <a:lnTo>
                    <a:pt x="0" y="384"/>
                  </a:lnTo>
                  <a:lnTo>
                    <a:pt x="48" y="384"/>
                  </a:lnTo>
                  <a:close/>
                </a:path>
              </a:pathLst>
            </a:custGeom>
            <a:solidFill>
              <a:srgbClr val="FFFF99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3230" name="Rectangle 414"/>
            <p:cNvSpPr>
              <a:spLocks noChangeArrowheads="1"/>
            </p:cNvSpPr>
            <p:nvPr/>
          </p:nvSpPr>
          <p:spPr bwMode="auto">
            <a:xfrm>
              <a:off x="2112" y="1296"/>
              <a:ext cx="48" cy="864"/>
            </a:xfrm>
            <a:prstGeom prst="rect">
              <a:avLst/>
            </a:prstGeom>
            <a:solidFill>
              <a:srgbClr val="FFFF99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3231" name="Freeform 415"/>
            <p:cNvSpPr>
              <a:spLocks/>
            </p:cNvSpPr>
            <p:nvPr/>
          </p:nvSpPr>
          <p:spPr bwMode="auto">
            <a:xfrm>
              <a:off x="1872" y="1296"/>
              <a:ext cx="288" cy="384"/>
            </a:xfrm>
            <a:custGeom>
              <a:avLst/>
              <a:gdLst>
                <a:gd name="T0" fmla="*/ 48 w 288"/>
                <a:gd name="T1" fmla="*/ 384 h 384"/>
                <a:gd name="T2" fmla="*/ 288 w 288"/>
                <a:gd name="T3" fmla="*/ 0 h 384"/>
                <a:gd name="T4" fmla="*/ 240 w 288"/>
                <a:gd name="T5" fmla="*/ 0 h 384"/>
                <a:gd name="T6" fmla="*/ 0 w 288"/>
                <a:gd name="T7" fmla="*/ 384 h 384"/>
                <a:gd name="T8" fmla="*/ 48 w 288"/>
                <a:gd name="T9" fmla="*/ 384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384"/>
                <a:gd name="T17" fmla="*/ 288 w 288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384">
                  <a:moveTo>
                    <a:pt x="48" y="384"/>
                  </a:moveTo>
                  <a:lnTo>
                    <a:pt x="288" y="0"/>
                  </a:lnTo>
                  <a:lnTo>
                    <a:pt x="240" y="0"/>
                  </a:lnTo>
                  <a:lnTo>
                    <a:pt x="0" y="384"/>
                  </a:lnTo>
                  <a:lnTo>
                    <a:pt x="48" y="384"/>
                  </a:lnTo>
                  <a:close/>
                </a:path>
              </a:pathLst>
            </a:custGeom>
            <a:solidFill>
              <a:srgbClr val="FFFF99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3232" name="Freeform 416"/>
            <p:cNvSpPr>
              <a:spLocks/>
            </p:cNvSpPr>
            <p:nvPr/>
          </p:nvSpPr>
          <p:spPr bwMode="auto">
            <a:xfrm>
              <a:off x="1920" y="1296"/>
              <a:ext cx="240" cy="1248"/>
            </a:xfrm>
            <a:custGeom>
              <a:avLst/>
              <a:gdLst>
                <a:gd name="T0" fmla="*/ 0 w 240"/>
                <a:gd name="T1" fmla="*/ 1248 h 1248"/>
                <a:gd name="T2" fmla="*/ 240 w 240"/>
                <a:gd name="T3" fmla="*/ 864 h 1248"/>
                <a:gd name="T4" fmla="*/ 240 w 240"/>
                <a:gd name="T5" fmla="*/ 0 h 1248"/>
                <a:gd name="T6" fmla="*/ 0 w 240"/>
                <a:gd name="T7" fmla="*/ 384 h 1248"/>
                <a:gd name="T8" fmla="*/ 0 w 240"/>
                <a:gd name="T9" fmla="*/ 1248 h 12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0"/>
                <a:gd name="T16" fmla="*/ 0 h 1248"/>
                <a:gd name="T17" fmla="*/ 240 w 240"/>
                <a:gd name="T18" fmla="*/ 1248 h 12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0" h="1248">
                  <a:moveTo>
                    <a:pt x="0" y="1248"/>
                  </a:moveTo>
                  <a:lnTo>
                    <a:pt x="240" y="864"/>
                  </a:lnTo>
                  <a:lnTo>
                    <a:pt x="240" y="0"/>
                  </a:lnTo>
                  <a:lnTo>
                    <a:pt x="0" y="384"/>
                  </a:lnTo>
                  <a:lnTo>
                    <a:pt x="0" y="1248"/>
                  </a:lnTo>
                  <a:close/>
                </a:path>
              </a:pathLst>
            </a:custGeom>
            <a:solidFill>
              <a:srgbClr val="FFFF99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3233" name="Rectangle 417"/>
            <p:cNvSpPr>
              <a:spLocks noChangeArrowheads="1"/>
            </p:cNvSpPr>
            <p:nvPr/>
          </p:nvSpPr>
          <p:spPr bwMode="auto">
            <a:xfrm>
              <a:off x="1872" y="1680"/>
              <a:ext cx="48" cy="864"/>
            </a:xfrm>
            <a:prstGeom prst="rect">
              <a:avLst/>
            </a:prstGeom>
            <a:solidFill>
              <a:srgbClr val="FFFF99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3234" name="Rectangle 418"/>
          <p:cNvSpPr>
            <a:spLocks noChangeArrowheads="1"/>
          </p:cNvSpPr>
          <p:nvPr/>
        </p:nvSpPr>
        <p:spPr bwMode="auto">
          <a:xfrm>
            <a:off x="1219200" y="1323975"/>
            <a:ext cx="15875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透明導電体</a:t>
            </a:r>
            <a:br>
              <a:rPr lang="ja-JP" alt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ja-JP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ja-JP" baseline="-25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ja-JP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ja-JP" baseline="-25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ja-JP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:Sn (ITO)</a:t>
            </a:r>
          </a:p>
        </p:txBody>
      </p:sp>
      <p:sp>
        <p:nvSpPr>
          <p:cNvPr id="163235" name="Text Box 419"/>
          <p:cNvSpPr txBox="1">
            <a:spLocks noChangeArrowheads="1"/>
          </p:cNvSpPr>
          <p:nvPr/>
        </p:nvSpPr>
        <p:spPr bwMode="auto">
          <a:xfrm>
            <a:off x="4359275" y="2460625"/>
            <a:ext cx="7985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600" b="1" smtClean="0">
                <a:solidFill>
                  <a:srgbClr val="000000"/>
                </a:solidFill>
                <a:cs typeface="Times New Roman" pitchFamily="18" charset="0"/>
              </a:rPr>
              <a:t>偏光板</a:t>
            </a:r>
          </a:p>
        </p:txBody>
      </p:sp>
      <p:sp>
        <p:nvSpPr>
          <p:cNvPr id="163236" name="Text Box 420"/>
          <p:cNvSpPr txBox="1">
            <a:spLocks noChangeArrowheads="1"/>
          </p:cNvSpPr>
          <p:nvPr/>
        </p:nvSpPr>
        <p:spPr bwMode="auto">
          <a:xfrm>
            <a:off x="3673475" y="2406650"/>
            <a:ext cx="593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600" b="1" smtClean="0">
                <a:solidFill>
                  <a:srgbClr val="000000"/>
                </a:solidFill>
                <a:cs typeface="Times New Roman" pitchFamily="18" charset="0"/>
              </a:rPr>
              <a:t>液晶</a:t>
            </a:r>
          </a:p>
        </p:txBody>
      </p:sp>
      <p:grpSp>
        <p:nvGrpSpPr>
          <p:cNvPr id="163237" name="Group 421"/>
          <p:cNvGrpSpPr>
            <a:grpSpLocks/>
          </p:cNvGrpSpPr>
          <p:nvPr/>
        </p:nvGrpSpPr>
        <p:grpSpPr bwMode="auto">
          <a:xfrm>
            <a:off x="3825875" y="1285875"/>
            <a:ext cx="746125" cy="381000"/>
            <a:chOff x="172" y="3744"/>
            <a:chExt cx="470" cy="240"/>
          </a:xfrm>
        </p:grpSpPr>
        <p:grpSp>
          <p:nvGrpSpPr>
            <p:cNvPr id="163238" name="Group 422"/>
            <p:cNvGrpSpPr>
              <a:grpSpLocks/>
            </p:cNvGrpSpPr>
            <p:nvPr/>
          </p:nvGrpSpPr>
          <p:grpSpPr bwMode="auto">
            <a:xfrm>
              <a:off x="172" y="3744"/>
              <a:ext cx="470" cy="240"/>
              <a:chOff x="172" y="3744"/>
              <a:chExt cx="470" cy="240"/>
            </a:xfrm>
          </p:grpSpPr>
          <p:grpSp>
            <p:nvGrpSpPr>
              <p:cNvPr id="163239" name="Group 423"/>
              <p:cNvGrpSpPr>
                <a:grpSpLocks/>
              </p:cNvGrpSpPr>
              <p:nvPr/>
            </p:nvGrpSpPr>
            <p:grpSpPr bwMode="auto">
              <a:xfrm>
                <a:off x="172" y="3744"/>
                <a:ext cx="470" cy="240"/>
                <a:chOff x="172" y="3744"/>
                <a:chExt cx="470" cy="240"/>
              </a:xfrm>
            </p:grpSpPr>
            <p:sp>
              <p:nvSpPr>
                <p:cNvPr id="163240" name="Oval 424"/>
                <p:cNvSpPr>
                  <a:spLocks noChangeArrowheads="1"/>
                </p:cNvSpPr>
                <p:nvPr/>
              </p:nvSpPr>
              <p:spPr bwMode="auto">
                <a:xfrm>
                  <a:off x="498" y="3744"/>
                  <a:ext cx="144" cy="240"/>
                </a:xfrm>
                <a:prstGeom prst="ellipse">
                  <a:avLst/>
                </a:prstGeom>
                <a:solidFill>
                  <a:srgbClr val="FF6600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ja-JP" sz="2400" b="1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63241" name="Rectangle 425"/>
                <p:cNvSpPr>
                  <a:spLocks noChangeArrowheads="1"/>
                </p:cNvSpPr>
                <p:nvPr/>
              </p:nvSpPr>
              <p:spPr bwMode="auto">
                <a:xfrm>
                  <a:off x="240" y="3744"/>
                  <a:ext cx="336" cy="240"/>
                </a:xfrm>
                <a:prstGeom prst="rect">
                  <a:avLst/>
                </a:prstGeom>
                <a:solidFill>
                  <a:srgbClr val="FF6600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ja-JP" sz="2400" b="1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63242" name="Oval 426"/>
                <p:cNvSpPr>
                  <a:spLocks noChangeArrowheads="1"/>
                </p:cNvSpPr>
                <p:nvPr/>
              </p:nvSpPr>
              <p:spPr bwMode="auto">
                <a:xfrm>
                  <a:off x="172" y="3744"/>
                  <a:ext cx="144" cy="240"/>
                </a:xfrm>
                <a:prstGeom prst="ellipse">
                  <a:avLst/>
                </a:prstGeom>
                <a:solidFill>
                  <a:srgbClr val="FF6600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ja-JP" sz="2400" b="1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63243" name="Rectangle 427"/>
              <p:cNvSpPr>
                <a:spLocks noChangeArrowheads="1"/>
              </p:cNvSpPr>
              <p:nvPr/>
            </p:nvSpPr>
            <p:spPr bwMode="auto">
              <a:xfrm>
                <a:off x="528" y="3748"/>
                <a:ext cx="47" cy="231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63244" name="Group 428"/>
            <p:cNvGrpSpPr>
              <a:grpSpLocks/>
            </p:cNvGrpSpPr>
            <p:nvPr/>
          </p:nvGrpSpPr>
          <p:grpSpPr bwMode="auto">
            <a:xfrm>
              <a:off x="194" y="3840"/>
              <a:ext cx="53" cy="48"/>
              <a:chOff x="115" y="3648"/>
              <a:chExt cx="53" cy="48"/>
            </a:xfrm>
          </p:grpSpPr>
          <p:sp>
            <p:nvSpPr>
              <p:cNvPr id="163245" name="Oval 429"/>
              <p:cNvSpPr>
                <a:spLocks noChangeAspect="1" noChangeArrowheads="1"/>
              </p:cNvSpPr>
              <p:nvPr/>
            </p:nvSpPr>
            <p:spPr bwMode="auto">
              <a:xfrm>
                <a:off x="139" y="3648"/>
                <a:ext cx="29" cy="48"/>
              </a:xfrm>
              <a:prstGeom prst="ellipse">
                <a:avLst/>
              </a:prstGeom>
              <a:solidFill>
                <a:srgbClr val="FF66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3246" name="Rectangle 430"/>
              <p:cNvSpPr>
                <a:spLocks noChangeArrowheads="1"/>
              </p:cNvSpPr>
              <p:nvPr/>
            </p:nvSpPr>
            <p:spPr bwMode="auto">
              <a:xfrm>
                <a:off x="130" y="3648"/>
                <a:ext cx="23" cy="48"/>
              </a:xfrm>
              <a:prstGeom prst="rect">
                <a:avLst/>
              </a:prstGeom>
              <a:solidFill>
                <a:srgbClr val="FF660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3247" name="Oval 431"/>
              <p:cNvSpPr>
                <a:spLocks noChangeAspect="1" noChangeArrowheads="1"/>
              </p:cNvSpPr>
              <p:nvPr/>
            </p:nvSpPr>
            <p:spPr bwMode="auto">
              <a:xfrm>
                <a:off x="115" y="3648"/>
                <a:ext cx="29" cy="48"/>
              </a:xfrm>
              <a:prstGeom prst="ellipse">
                <a:avLst/>
              </a:prstGeom>
              <a:solidFill>
                <a:srgbClr val="FF66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3248" name="Rectangle 432"/>
              <p:cNvSpPr>
                <a:spLocks noChangeArrowheads="1"/>
              </p:cNvSpPr>
              <p:nvPr/>
            </p:nvSpPr>
            <p:spPr bwMode="auto">
              <a:xfrm>
                <a:off x="148" y="3653"/>
                <a:ext cx="5" cy="41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163249" name="Line 433"/>
          <p:cNvSpPr>
            <a:spLocks noChangeShapeType="1"/>
          </p:cNvSpPr>
          <p:nvPr/>
        </p:nvSpPr>
        <p:spPr bwMode="auto">
          <a:xfrm flipH="1">
            <a:off x="3673475" y="1476375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250" name="Freeform 434"/>
          <p:cNvSpPr>
            <a:spLocks/>
          </p:cNvSpPr>
          <p:nvPr/>
        </p:nvSpPr>
        <p:spPr bwMode="auto">
          <a:xfrm>
            <a:off x="4640263" y="690563"/>
            <a:ext cx="4397375" cy="2241550"/>
          </a:xfrm>
          <a:custGeom>
            <a:avLst/>
            <a:gdLst>
              <a:gd name="T0" fmla="*/ 1065213 w 2770"/>
              <a:gd name="T1" fmla="*/ 1462087 h 1412"/>
              <a:gd name="T2" fmla="*/ 1465262 w 2770"/>
              <a:gd name="T3" fmla="*/ 2109788 h 1412"/>
              <a:gd name="T4" fmla="*/ 2941637 w 2770"/>
              <a:gd name="T5" fmla="*/ 2214563 h 1412"/>
              <a:gd name="T6" fmla="*/ 4094163 w 2770"/>
              <a:gd name="T7" fmla="*/ 2138363 h 1412"/>
              <a:gd name="T8" fmla="*/ 4389438 w 2770"/>
              <a:gd name="T9" fmla="*/ 1595437 h 1412"/>
              <a:gd name="T10" fmla="*/ 4141788 w 2770"/>
              <a:gd name="T11" fmla="*/ 614362 h 1412"/>
              <a:gd name="T12" fmla="*/ 3198812 w 2770"/>
              <a:gd name="T13" fmla="*/ 90487 h 1412"/>
              <a:gd name="T14" fmla="*/ 1389062 w 2770"/>
              <a:gd name="T15" fmla="*/ 71437 h 1412"/>
              <a:gd name="T16" fmla="*/ 217488 w 2770"/>
              <a:gd name="T17" fmla="*/ 290512 h 1412"/>
              <a:gd name="T18" fmla="*/ 85725 w 2770"/>
              <a:gd name="T19" fmla="*/ 960438 h 1412"/>
              <a:gd name="T20" fmla="*/ 733425 w 2770"/>
              <a:gd name="T21" fmla="*/ 1212850 h 1412"/>
              <a:gd name="T22" fmla="*/ 1065213 w 2770"/>
              <a:gd name="T23" fmla="*/ 1462087 h 141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770"/>
              <a:gd name="T37" fmla="*/ 0 h 1412"/>
              <a:gd name="T38" fmla="*/ 2770 w 2770"/>
              <a:gd name="T39" fmla="*/ 1412 h 141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770" h="1412">
                <a:moveTo>
                  <a:pt x="671" y="921"/>
                </a:moveTo>
                <a:cubicBezTo>
                  <a:pt x="748" y="1015"/>
                  <a:pt x="726" y="1250"/>
                  <a:pt x="923" y="1329"/>
                </a:cubicBezTo>
                <a:cubicBezTo>
                  <a:pt x="1120" y="1408"/>
                  <a:pt x="1577" y="1392"/>
                  <a:pt x="1853" y="1395"/>
                </a:cubicBezTo>
                <a:cubicBezTo>
                  <a:pt x="2129" y="1398"/>
                  <a:pt x="2427" y="1412"/>
                  <a:pt x="2579" y="1347"/>
                </a:cubicBezTo>
                <a:cubicBezTo>
                  <a:pt x="2731" y="1282"/>
                  <a:pt x="2760" y="1165"/>
                  <a:pt x="2765" y="1005"/>
                </a:cubicBezTo>
                <a:cubicBezTo>
                  <a:pt x="2770" y="845"/>
                  <a:pt x="2734" y="545"/>
                  <a:pt x="2609" y="387"/>
                </a:cubicBezTo>
                <a:cubicBezTo>
                  <a:pt x="2484" y="229"/>
                  <a:pt x="2304" y="114"/>
                  <a:pt x="2015" y="57"/>
                </a:cubicBezTo>
                <a:cubicBezTo>
                  <a:pt x="1726" y="0"/>
                  <a:pt x="1188" y="24"/>
                  <a:pt x="875" y="45"/>
                </a:cubicBezTo>
                <a:cubicBezTo>
                  <a:pt x="562" y="66"/>
                  <a:pt x="274" y="90"/>
                  <a:pt x="137" y="183"/>
                </a:cubicBezTo>
                <a:cubicBezTo>
                  <a:pt x="0" y="276"/>
                  <a:pt x="0" y="508"/>
                  <a:pt x="54" y="605"/>
                </a:cubicBezTo>
                <a:cubicBezTo>
                  <a:pt x="108" y="702"/>
                  <a:pt x="359" y="711"/>
                  <a:pt x="462" y="764"/>
                </a:cubicBezTo>
                <a:cubicBezTo>
                  <a:pt x="565" y="817"/>
                  <a:pt x="571" y="867"/>
                  <a:pt x="671" y="921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251" name="Rectangle 435"/>
          <p:cNvSpPr>
            <a:spLocks noChangeArrowheads="1"/>
          </p:cNvSpPr>
          <p:nvPr/>
        </p:nvSpPr>
        <p:spPr bwMode="auto">
          <a:xfrm>
            <a:off x="5715000" y="1928168"/>
            <a:ext cx="3155950" cy="46166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252" name="Text Box 436"/>
          <p:cNvSpPr txBox="1">
            <a:spLocks noChangeArrowheads="1"/>
          </p:cNvSpPr>
          <p:nvPr/>
        </p:nvSpPr>
        <p:spPr bwMode="auto">
          <a:xfrm>
            <a:off x="5791200" y="1905000"/>
            <a:ext cx="64135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1800" smtClean="0">
                <a:solidFill>
                  <a:srgbClr val="000000"/>
                </a:solidFill>
                <a:cs typeface="Times New Roman" pitchFamily="18" charset="0"/>
              </a:rPr>
              <a:t>glass</a:t>
            </a:r>
          </a:p>
        </p:txBody>
      </p:sp>
      <p:sp>
        <p:nvSpPr>
          <p:cNvPr id="163253" name="Freeform 437"/>
          <p:cNvSpPr>
            <a:spLocks/>
          </p:cNvSpPr>
          <p:nvPr/>
        </p:nvSpPr>
        <p:spPr bwMode="auto">
          <a:xfrm>
            <a:off x="6697663" y="1820863"/>
            <a:ext cx="1192212" cy="461665"/>
          </a:xfrm>
          <a:custGeom>
            <a:avLst/>
            <a:gdLst>
              <a:gd name="T0" fmla="*/ 140260 w 816"/>
              <a:gd name="T1" fmla="*/ 0 h 96"/>
              <a:gd name="T2" fmla="*/ 0 w 816"/>
              <a:gd name="T3" fmla="*/ 134937 h 96"/>
              <a:gd name="T4" fmla="*/ 1192212 w 816"/>
              <a:gd name="T5" fmla="*/ 134937 h 96"/>
              <a:gd name="T6" fmla="*/ 1051952 w 816"/>
              <a:gd name="T7" fmla="*/ 0 h 96"/>
              <a:gd name="T8" fmla="*/ 140260 w 816"/>
              <a:gd name="T9" fmla="*/ 0 h 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6"/>
              <a:gd name="T16" fmla="*/ 0 h 96"/>
              <a:gd name="T17" fmla="*/ 816 w 816"/>
              <a:gd name="T18" fmla="*/ 96 h 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6" h="96">
                <a:moveTo>
                  <a:pt x="96" y="0"/>
                </a:moveTo>
                <a:lnTo>
                  <a:pt x="0" y="96"/>
                </a:lnTo>
                <a:lnTo>
                  <a:pt x="816" y="96"/>
                </a:lnTo>
                <a:lnTo>
                  <a:pt x="720" y="0"/>
                </a:lnTo>
                <a:lnTo>
                  <a:pt x="96" y="0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254" name="Freeform 438"/>
          <p:cNvSpPr>
            <a:spLocks/>
          </p:cNvSpPr>
          <p:nvPr/>
        </p:nvSpPr>
        <p:spPr bwMode="auto">
          <a:xfrm>
            <a:off x="5715000" y="1617663"/>
            <a:ext cx="3155950" cy="461665"/>
          </a:xfrm>
          <a:custGeom>
            <a:avLst/>
            <a:gdLst>
              <a:gd name="T0" fmla="*/ 0 w 2160"/>
              <a:gd name="T1" fmla="*/ 338137 h 240"/>
              <a:gd name="T2" fmla="*/ 981851 w 2160"/>
              <a:gd name="T3" fmla="*/ 338137 h 240"/>
              <a:gd name="T4" fmla="*/ 1122115 w 2160"/>
              <a:gd name="T5" fmla="*/ 202882 h 240"/>
              <a:gd name="T6" fmla="*/ 2033834 w 2160"/>
              <a:gd name="T7" fmla="*/ 202882 h 240"/>
              <a:gd name="T8" fmla="*/ 2174099 w 2160"/>
              <a:gd name="T9" fmla="*/ 338137 h 240"/>
              <a:gd name="T10" fmla="*/ 3155950 w 2160"/>
              <a:gd name="T11" fmla="*/ 338137 h 240"/>
              <a:gd name="T12" fmla="*/ 3155950 w 2160"/>
              <a:gd name="T13" fmla="*/ 135255 h 240"/>
              <a:gd name="T14" fmla="*/ 2244231 w 2160"/>
              <a:gd name="T15" fmla="*/ 135255 h 240"/>
              <a:gd name="T16" fmla="*/ 2103966 w 2160"/>
              <a:gd name="T17" fmla="*/ 0 h 240"/>
              <a:gd name="T18" fmla="*/ 1051983 w 2160"/>
              <a:gd name="T19" fmla="*/ 0 h 240"/>
              <a:gd name="T20" fmla="*/ 911719 w 2160"/>
              <a:gd name="T21" fmla="*/ 135255 h 240"/>
              <a:gd name="T22" fmla="*/ 0 w 2160"/>
              <a:gd name="T23" fmla="*/ 135255 h 240"/>
              <a:gd name="T24" fmla="*/ 0 w 2160"/>
              <a:gd name="T25" fmla="*/ 338137 h 2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160"/>
              <a:gd name="T40" fmla="*/ 0 h 240"/>
              <a:gd name="T41" fmla="*/ 2160 w 2160"/>
              <a:gd name="T42" fmla="*/ 240 h 24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160" h="240">
                <a:moveTo>
                  <a:pt x="0" y="240"/>
                </a:moveTo>
                <a:lnTo>
                  <a:pt x="672" y="240"/>
                </a:lnTo>
                <a:lnTo>
                  <a:pt x="768" y="144"/>
                </a:lnTo>
                <a:lnTo>
                  <a:pt x="1392" y="144"/>
                </a:lnTo>
                <a:lnTo>
                  <a:pt x="1488" y="240"/>
                </a:lnTo>
                <a:lnTo>
                  <a:pt x="2160" y="240"/>
                </a:lnTo>
                <a:lnTo>
                  <a:pt x="2160" y="96"/>
                </a:lnTo>
                <a:lnTo>
                  <a:pt x="1536" y="96"/>
                </a:lnTo>
                <a:lnTo>
                  <a:pt x="1440" y="0"/>
                </a:lnTo>
                <a:lnTo>
                  <a:pt x="720" y="0"/>
                </a:lnTo>
                <a:lnTo>
                  <a:pt x="624" y="96"/>
                </a:lnTo>
                <a:lnTo>
                  <a:pt x="0" y="96"/>
                </a:lnTo>
                <a:lnTo>
                  <a:pt x="0" y="240"/>
                </a:lnTo>
                <a:close/>
              </a:path>
            </a:pathLst>
          </a:cu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255" name="Freeform 439"/>
          <p:cNvSpPr>
            <a:spLocks/>
          </p:cNvSpPr>
          <p:nvPr/>
        </p:nvSpPr>
        <p:spPr bwMode="auto">
          <a:xfrm>
            <a:off x="6486525" y="1482725"/>
            <a:ext cx="1612900" cy="461665"/>
          </a:xfrm>
          <a:custGeom>
            <a:avLst/>
            <a:gdLst>
              <a:gd name="T0" fmla="*/ 0 w 1104"/>
              <a:gd name="T1" fmla="*/ 271463 h 192"/>
              <a:gd name="T2" fmla="*/ 140252 w 1104"/>
              <a:gd name="T3" fmla="*/ 271463 h 192"/>
              <a:gd name="T4" fmla="*/ 280504 w 1104"/>
              <a:gd name="T5" fmla="*/ 135732 h 192"/>
              <a:gd name="T6" fmla="*/ 1332395 w 1104"/>
              <a:gd name="T7" fmla="*/ 135732 h 192"/>
              <a:gd name="T8" fmla="*/ 1472648 w 1104"/>
              <a:gd name="T9" fmla="*/ 271463 h 192"/>
              <a:gd name="T10" fmla="*/ 1612900 w 1104"/>
              <a:gd name="T11" fmla="*/ 271463 h 192"/>
              <a:gd name="T12" fmla="*/ 1612900 w 1104"/>
              <a:gd name="T13" fmla="*/ 135732 h 192"/>
              <a:gd name="T14" fmla="*/ 1463882 w 1104"/>
              <a:gd name="T15" fmla="*/ 135732 h 192"/>
              <a:gd name="T16" fmla="*/ 1341161 w 1104"/>
              <a:gd name="T17" fmla="*/ 0 h 192"/>
              <a:gd name="T18" fmla="*/ 280504 w 1104"/>
              <a:gd name="T19" fmla="*/ 0 h 192"/>
              <a:gd name="T20" fmla="*/ 140252 w 1104"/>
              <a:gd name="T21" fmla="*/ 135732 h 192"/>
              <a:gd name="T22" fmla="*/ 0 w 1104"/>
              <a:gd name="T23" fmla="*/ 135732 h 192"/>
              <a:gd name="T24" fmla="*/ 0 w 1104"/>
              <a:gd name="T25" fmla="*/ 271463 h 1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104"/>
              <a:gd name="T40" fmla="*/ 0 h 192"/>
              <a:gd name="T41" fmla="*/ 1104 w 1104"/>
              <a:gd name="T42" fmla="*/ 192 h 19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104" h="192">
                <a:moveTo>
                  <a:pt x="0" y="192"/>
                </a:moveTo>
                <a:lnTo>
                  <a:pt x="96" y="192"/>
                </a:lnTo>
                <a:lnTo>
                  <a:pt x="192" y="96"/>
                </a:lnTo>
                <a:lnTo>
                  <a:pt x="912" y="96"/>
                </a:lnTo>
                <a:lnTo>
                  <a:pt x="1008" y="192"/>
                </a:lnTo>
                <a:lnTo>
                  <a:pt x="1104" y="192"/>
                </a:lnTo>
                <a:lnTo>
                  <a:pt x="1104" y="96"/>
                </a:lnTo>
                <a:lnTo>
                  <a:pt x="1002" y="96"/>
                </a:lnTo>
                <a:lnTo>
                  <a:pt x="918" y="0"/>
                </a:lnTo>
                <a:lnTo>
                  <a:pt x="192" y="0"/>
                </a:lnTo>
                <a:lnTo>
                  <a:pt x="96" y="96"/>
                </a:lnTo>
                <a:lnTo>
                  <a:pt x="0" y="96"/>
                </a:lnTo>
                <a:lnTo>
                  <a:pt x="0" y="192"/>
                </a:lnTo>
                <a:close/>
              </a:path>
            </a:pathLst>
          </a:cu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256" name="Freeform 440"/>
          <p:cNvSpPr>
            <a:spLocks/>
          </p:cNvSpPr>
          <p:nvPr/>
        </p:nvSpPr>
        <p:spPr bwMode="auto">
          <a:xfrm>
            <a:off x="6486525" y="1414463"/>
            <a:ext cx="1612900" cy="461665"/>
          </a:xfrm>
          <a:custGeom>
            <a:avLst/>
            <a:gdLst>
              <a:gd name="T0" fmla="*/ 0 w 1104"/>
              <a:gd name="T1" fmla="*/ 203200 h 144"/>
              <a:gd name="T2" fmla="*/ 140252 w 1104"/>
              <a:gd name="T3" fmla="*/ 203200 h 144"/>
              <a:gd name="T4" fmla="*/ 280504 w 1104"/>
              <a:gd name="T5" fmla="*/ 67733 h 144"/>
              <a:gd name="T6" fmla="*/ 1332395 w 1104"/>
              <a:gd name="T7" fmla="*/ 67733 h 144"/>
              <a:gd name="T8" fmla="*/ 1472648 w 1104"/>
              <a:gd name="T9" fmla="*/ 203200 h 144"/>
              <a:gd name="T10" fmla="*/ 1612900 w 1104"/>
              <a:gd name="T11" fmla="*/ 203200 h 144"/>
              <a:gd name="T12" fmla="*/ 1612900 w 1104"/>
              <a:gd name="T13" fmla="*/ 135467 h 144"/>
              <a:gd name="T14" fmla="*/ 1472648 w 1104"/>
              <a:gd name="T15" fmla="*/ 135467 h 144"/>
              <a:gd name="T16" fmla="*/ 1332395 w 1104"/>
              <a:gd name="T17" fmla="*/ 0 h 144"/>
              <a:gd name="T18" fmla="*/ 280504 w 1104"/>
              <a:gd name="T19" fmla="*/ 0 h 144"/>
              <a:gd name="T20" fmla="*/ 140252 w 1104"/>
              <a:gd name="T21" fmla="*/ 135467 h 144"/>
              <a:gd name="T22" fmla="*/ 0 w 1104"/>
              <a:gd name="T23" fmla="*/ 135467 h 144"/>
              <a:gd name="T24" fmla="*/ 0 w 1104"/>
              <a:gd name="T25" fmla="*/ 203200 h 14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104"/>
              <a:gd name="T40" fmla="*/ 0 h 144"/>
              <a:gd name="T41" fmla="*/ 1104 w 1104"/>
              <a:gd name="T42" fmla="*/ 144 h 14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104" h="144">
                <a:moveTo>
                  <a:pt x="0" y="144"/>
                </a:moveTo>
                <a:lnTo>
                  <a:pt x="96" y="144"/>
                </a:lnTo>
                <a:lnTo>
                  <a:pt x="192" y="48"/>
                </a:lnTo>
                <a:lnTo>
                  <a:pt x="912" y="48"/>
                </a:lnTo>
                <a:lnTo>
                  <a:pt x="1008" y="144"/>
                </a:lnTo>
                <a:lnTo>
                  <a:pt x="1104" y="144"/>
                </a:lnTo>
                <a:lnTo>
                  <a:pt x="1104" y="96"/>
                </a:lnTo>
                <a:lnTo>
                  <a:pt x="1008" y="96"/>
                </a:lnTo>
                <a:lnTo>
                  <a:pt x="912" y="0"/>
                </a:lnTo>
                <a:lnTo>
                  <a:pt x="192" y="0"/>
                </a:lnTo>
                <a:lnTo>
                  <a:pt x="96" y="96"/>
                </a:lnTo>
                <a:lnTo>
                  <a:pt x="0" y="96"/>
                </a:lnTo>
                <a:lnTo>
                  <a:pt x="0" y="144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257" name="Freeform 441"/>
          <p:cNvSpPr>
            <a:spLocks/>
          </p:cNvSpPr>
          <p:nvPr/>
        </p:nvSpPr>
        <p:spPr bwMode="auto">
          <a:xfrm>
            <a:off x="5715000" y="1211263"/>
            <a:ext cx="1122363" cy="461665"/>
          </a:xfrm>
          <a:custGeom>
            <a:avLst/>
            <a:gdLst>
              <a:gd name="T0" fmla="*/ 0 w 768"/>
              <a:gd name="T1" fmla="*/ 542925 h 384"/>
              <a:gd name="T2" fmla="*/ 771625 w 768"/>
              <a:gd name="T3" fmla="*/ 542925 h 384"/>
              <a:gd name="T4" fmla="*/ 771625 w 768"/>
              <a:gd name="T5" fmla="*/ 339328 h 384"/>
              <a:gd name="T6" fmla="*/ 911920 w 768"/>
              <a:gd name="T7" fmla="*/ 339328 h 384"/>
              <a:gd name="T8" fmla="*/ 1052215 w 768"/>
              <a:gd name="T9" fmla="*/ 203597 h 384"/>
              <a:gd name="T10" fmla="*/ 1122363 w 768"/>
              <a:gd name="T11" fmla="*/ 203597 h 384"/>
              <a:gd name="T12" fmla="*/ 1122363 w 768"/>
              <a:gd name="T13" fmla="*/ 0 h 384"/>
              <a:gd name="T14" fmla="*/ 1052215 w 768"/>
              <a:gd name="T15" fmla="*/ 0 h 384"/>
              <a:gd name="T16" fmla="*/ 841772 w 768"/>
              <a:gd name="T17" fmla="*/ 203597 h 384"/>
              <a:gd name="T18" fmla="*/ 631329 w 768"/>
              <a:gd name="T19" fmla="*/ 203597 h 384"/>
              <a:gd name="T20" fmla="*/ 631329 w 768"/>
              <a:gd name="T21" fmla="*/ 407194 h 384"/>
              <a:gd name="T22" fmla="*/ 0 w 768"/>
              <a:gd name="T23" fmla="*/ 407194 h 384"/>
              <a:gd name="T24" fmla="*/ 0 w 768"/>
              <a:gd name="T25" fmla="*/ 542925 h 38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68"/>
              <a:gd name="T40" fmla="*/ 0 h 384"/>
              <a:gd name="T41" fmla="*/ 768 w 768"/>
              <a:gd name="T42" fmla="*/ 384 h 38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68" h="384">
                <a:moveTo>
                  <a:pt x="0" y="384"/>
                </a:moveTo>
                <a:lnTo>
                  <a:pt x="528" y="384"/>
                </a:lnTo>
                <a:lnTo>
                  <a:pt x="528" y="240"/>
                </a:lnTo>
                <a:lnTo>
                  <a:pt x="624" y="240"/>
                </a:lnTo>
                <a:lnTo>
                  <a:pt x="720" y="144"/>
                </a:lnTo>
                <a:lnTo>
                  <a:pt x="768" y="144"/>
                </a:lnTo>
                <a:lnTo>
                  <a:pt x="768" y="0"/>
                </a:lnTo>
                <a:lnTo>
                  <a:pt x="720" y="0"/>
                </a:lnTo>
                <a:lnTo>
                  <a:pt x="576" y="144"/>
                </a:lnTo>
                <a:lnTo>
                  <a:pt x="432" y="144"/>
                </a:lnTo>
                <a:lnTo>
                  <a:pt x="432" y="288"/>
                </a:lnTo>
                <a:lnTo>
                  <a:pt x="0" y="288"/>
                </a:lnTo>
                <a:lnTo>
                  <a:pt x="0" y="384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258" name="Freeform 442"/>
          <p:cNvSpPr>
            <a:spLocks/>
          </p:cNvSpPr>
          <p:nvPr/>
        </p:nvSpPr>
        <p:spPr bwMode="auto">
          <a:xfrm>
            <a:off x="7748588" y="1211263"/>
            <a:ext cx="1122362" cy="461665"/>
          </a:xfrm>
          <a:custGeom>
            <a:avLst/>
            <a:gdLst>
              <a:gd name="T0" fmla="*/ 1122362 w 768"/>
              <a:gd name="T1" fmla="*/ 542925 h 384"/>
              <a:gd name="T2" fmla="*/ 350738 w 768"/>
              <a:gd name="T3" fmla="*/ 542925 h 384"/>
              <a:gd name="T4" fmla="*/ 350738 w 768"/>
              <a:gd name="T5" fmla="*/ 339328 h 384"/>
              <a:gd name="T6" fmla="*/ 210443 w 768"/>
              <a:gd name="T7" fmla="*/ 339328 h 384"/>
              <a:gd name="T8" fmla="*/ 70148 w 768"/>
              <a:gd name="T9" fmla="*/ 203597 h 384"/>
              <a:gd name="T10" fmla="*/ 0 w 768"/>
              <a:gd name="T11" fmla="*/ 203597 h 384"/>
              <a:gd name="T12" fmla="*/ 0 w 768"/>
              <a:gd name="T13" fmla="*/ 0 h 384"/>
              <a:gd name="T14" fmla="*/ 70148 w 768"/>
              <a:gd name="T15" fmla="*/ 0 h 384"/>
              <a:gd name="T16" fmla="*/ 280591 w 768"/>
              <a:gd name="T17" fmla="*/ 203597 h 384"/>
              <a:gd name="T18" fmla="*/ 482265 w 768"/>
              <a:gd name="T19" fmla="*/ 203597 h 384"/>
              <a:gd name="T20" fmla="*/ 482265 w 768"/>
              <a:gd name="T21" fmla="*/ 407194 h 384"/>
              <a:gd name="T22" fmla="*/ 1122362 w 768"/>
              <a:gd name="T23" fmla="*/ 407194 h 384"/>
              <a:gd name="T24" fmla="*/ 1122362 w 768"/>
              <a:gd name="T25" fmla="*/ 542925 h 38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68"/>
              <a:gd name="T40" fmla="*/ 0 h 384"/>
              <a:gd name="T41" fmla="*/ 768 w 768"/>
              <a:gd name="T42" fmla="*/ 384 h 38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68" h="384">
                <a:moveTo>
                  <a:pt x="768" y="384"/>
                </a:moveTo>
                <a:lnTo>
                  <a:pt x="240" y="384"/>
                </a:lnTo>
                <a:lnTo>
                  <a:pt x="240" y="240"/>
                </a:lnTo>
                <a:lnTo>
                  <a:pt x="144" y="240"/>
                </a:lnTo>
                <a:lnTo>
                  <a:pt x="48" y="144"/>
                </a:lnTo>
                <a:lnTo>
                  <a:pt x="0" y="144"/>
                </a:lnTo>
                <a:lnTo>
                  <a:pt x="0" y="0"/>
                </a:lnTo>
                <a:lnTo>
                  <a:pt x="48" y="0"/>
                </a:lnTo>
                <a:lnTo>
                  <a:pt x="192" y="144"/>
                </a:lnTo>
                <a:lnTo>
                  <a:pt x="330" y="144"/>
                </a:lnTo>
                <a:lnTo>
                  <a:pt x="330" y="288"/>
                </a:lnTo>
                <a:lnTo>
                  <a:pt x="768" y="288"/>
                </a:lnTo>
                <a:lnTo>
                  <a:pt x="768" y="384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259" name="Rectangle 443"/>
          <p:cNvSpPr>
            <a:spLocks noChangeArrowheads="1"/>
          </p:cNvSpPr>
          <p:nvPr/>
        </p:nvSpPr>
        <p:spPr bwMode="auto">
          <a:xfrm>
            <a:off x="5168900" y="660400"/>
            <a:ext cx="2876108" cy="5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トランジスタ </a:t>
            </a:r>
            <a:r>
              <a:rPr lang="en-US" altLang="ja-JP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(a-Si)</a:t>
            </a:r>
          </a:p>
        </p:txBody>
      </p:sp>
      <p:sp>
        <p:nvSpPr>
          <p:cNvPr id="163260" name="Rectangle 444"/>
          <p:cNvSpPr>
            <a:spLocks noChangeArrowheads="1"/>
          </p:cNvSpPr>
          <p:nvPr/>
        </p:nvSpPr>
        <p:spPr bwMode="auto">
          <a:xfrm>
            <a:off x="5894388" y="1219200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163261" name="Rectangle 445"/>
          <p:cNvSpPr>
            <a:spLocks noChangeArrowheads="1"/>
          </p:cNvSpPr>
          <p:nvPr/>
        </p:nvSpPr>
        <p:spPr bwMode="auto">
          <a:xfrm>
            <a:off x="8281988" y="1219200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3262" name="Rectangle 446"/>
          <p:cNvSpPr>
            <a:spLocks noChangeArrowheads="1"/>
          </p:cNvSpPr>
          <p:nvPr/>
        </p:nvSpPr>
        <p:spPr bwMode="auto">
          <a:xfrm>
            <a:off x="6896100" y="1838325"/>
            <a:ext cx="809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Gate</a:t>
            </a:r>
          </a:p>
        </p:txBody>
      </p:sp>
      <p:sp>
        <p:nvSpPr>
          <p:cNvPr id="163263" name="Rectangle 447"/>
          <p:cNvSpPr>
            <a:spLocks noChangeArrowheads="1"/>
          </p:cNvSpPr>
          <p:nvPr/>
        </p:nvSpPr>
        <p:spPr bwMode="auto">
          <a:xfrm>
            <a:off x="6311900" y="2324100"/>
            <a:ext cx="19688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性能は低い</a:t>
            </a:r>
            <a:endParaRPr lang="en-US" altLang="ja-JP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163264" name="Picture 448" descr="http://www.sharp.co.jp/products/lcd/tech/image/p4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425" y="4435475"/>
            <a:ext cx="1882775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265" name="Rectangle 449"/>
          <p:cNvSpPr>
            <a:spLocks noChangeArrowheads="1"/>
          </p:cNvSpPr>
          <p:nvPr/>
        </p:nvSpPr>
        <p:spPr bwMode="auto">
          <a:xfrm>
            <a:off x="6629400" y="3810000"/>
            <a:ext cx="2286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シャープ</a:t>
            </a:r>
            <a:br>
              <a:rPr lang="ja-JP" altLang="en-US" sz="1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ja-JP" sz="1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http://www.sharp.co.jp/corporate/rd/28/28-3-2a.html</a:t>
            </a:r>
          </a:p>
        </p:txBody>
      </p:sp>
      <p:sp>
        <p:nvSpPr>
          <p:cNvPr id="2" name="正方形/長方形 1"/>
          <p:cNvSpPr/>
          <p:nvPr/>
        </p:nvSpPr>
        <p:spPr bwMode="auto">
          <a:xfrm>
            <a:off x="5651500" y="6472238"/>
            <a:ext cx="168275" cy="30003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63056" name="Text Box 240"/>
          <p:cNvSpPr txBox="1">
            <a:spLocks noChangeArrowheads="1"/>
          </p:cNvSpPr>
          <p:nvPr/>
        </p:nvSpPr>
        <p:spPr bwMode="auto">
          <a:xfrm>
            <a:off x="5334000" y="6400800"/>
            <a:ext cx="35573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000000"/>
                </a:solidFill>
                <a:cs typeface="Times New Roman" pitchFamily="18" charset="0"/>
              </a:rPr>
              <a:t>RGB</a:t>
            </a:r>
            <a:r>
              <a:rPr lang="ja-JP" altLang="en-US" b="1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ja-JP" b="1" dirty="0" smtClean="0">
                <a:solidFill>
                  <a:srgbClr val="000000"/>
                </a:solidFill>
                <a:cs typeface="Times New Roman" pitchFamily="18" charset="0"/>
              </a:rPr>
              <a:t>(</a:t>
            </a:r>
            <a:r>
              <a:rPr lang="ja-JP" altLang="en-US" b="1" dirty="0" smtClean="0">
                <a:solidFill>
                  <a:srgbClr val="000000"/>
                </a:solidFill>
                <a:cs typeface="Times New Roman" pitchFamily="18" charset="0"/>
              </a:rPr>
              <a:t>赤・緑・青</a:t>
            </a:r>
            <a:r>
              <a:rPr lang="en-US" altLang="ja-JP" b="1" dirty="0" smtClean="0">
                <a:solidFill>
                  <a:srgbClr val="000000"/>
                </a:solidFill>
                <a:cs typeface="Times New Roman" pitchFamily="18" charset="0"/>
              </a:rPr>
              <a:t>)</a:t>
            </a:r>
            <a:r>
              <a:rPr lang="ja-JP" altLang="en-US" b="1" dirty="0" smtClean="0">
                <a:solidFill>
                  <a:srgbClr val="000000"/>
                </a:solidFill>
                <a:cs typeface="Times New Roman" pitchFamily="18" charset="0"/>
              </a:rPr>
              <a:t> ピクセル</a:t>
            </a:r>
          </a:p>
        </p:txBody>
      </p:sp>
    </p:spTree>
    <p:extLst>
      <p:ext uri="{BB962C8B-B14F-4D97-AF65-F5344CB8AC3E}">
        <p14:creationId xmlns:p14="http://schemas.microsoft.com/office/powerpoint/2010/main" val="364697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/>
            <a:r>
              <a:rPr lang="ja-JP" altLang="en-US" sz="3600" b="1" dirty="0" smtClean="0">
                <a:solidFill>
                  <a:srgbClr val="0000FF"/>
                </a:solidFill>
                <a:cs typeface="Times New Roman" pitchFamily="18" charset="0"/>
              </a:rPr>
              <a:t>薄膜トランジスタの構造と動作</a:t>
            </a:r>
            <a:endParaRPr lang="en-US" altLang="ja-JP" sz="3600" b="1" dirty="0" smtClean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303108" name="Text Box 1028"/>
          <p:cNvSpPr txBox="1">
            <a:spLocks noChangeAspect="1" noChangeArrowheads="1"/>
          </p:cNvSpPr>
          <p:nvPr/>
        </p:nvSpPr>
        <p:spPr bwMode="auto">
          <a:xfrm>
            <a:off x="6455569" y="2141538"/>
            <a:ext cx="2338387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mtClean="0">
                <a:solidFill>
                  <a:srgbClr val="0000FF"/>
                </a:solidFill>
                <a:cs typeface="Times New Roman" pitchFamily="18" charset="0"/>
              </a:rPr>
              <a:t>半導体</a:t>
            </a:r>
            <a:r>
              <a:rPr lang="en-US" altLang="ja-JP" b="0" smtClean="0">
                <a:solidFill>
                  <a:srgbClr val="000000"/>
                </a:solidFill>
                <a:cs typeface="Times New Roman" pitchFamily="18" charset="0"/>
              </a:rPr>
              <a:t> (~30 nm)</a:t>
            </a:r>
          </a:p>
        </p:txBody>
      </p:sp>
      <p:sp>
        <p:nvSpPr>
          <p:cNvPr id="303109" name="Text Box 1029"/>
          <p:cNvSpPr txBox="1">
            <a:spLocks noChangeAspect="1" noChangeArrowheads="1"/>
          </p:cNvSpPr>
          <p:nvPr/>
        </p:nvSpPr>
        <p:spPr bwMode="auto">
          <a:xfrm>
            <a:off x="6644481" y="2892425"/>
            <a:ext cx="7874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b="0" smtClean="0">
                <a:solidFill>
                  <a:srgbClr val="000000"/>
                </a:solidFill>
                <a:cs typeface="Times New Roman" pitchFamily="18" charset="0"/>
              </a:rPr>
              <a:t>n</a:t>
            </a:r>
            <a:r>
              <a:rPr lang="en-US" altLang="ja-JP" b="0" baseline="30000" smtClean="0">
                <a:solidFill>
                  <a:srgbClr val="000000"/>
                </a:solidFill>
                <a:cs typeface="Times New Roman" pitchFamily="18" charset="0"/>
              </a:rPr>
              <a:t>+</a:t>
            </a:r>
            <a:r>
              <a:rPr lang="en-US" altLang="ja-JP" b="0" smtClean="0">
                <a:solidFill>
                  <a:srgbClr val="000000"/>
                </a:solidFill>
                <a:cs typeface="Times New Roman" pitchFamily="18" charset="0"/>
              </a:rPr>
              <a:t> Si</a:t>
            </a:r>
          </a:p>
        </p:txBody>
      </p:sp>
      <p:sp>
        <p:nvSpPr>
          <p:cNvPr id="303110" name="Text Box 1030"/>
          <p:cNvSpPr txBox="1">
            <a:spLocks noChangeAspect="1" noChangeArrowheads="1"/>
          </p:cNvSpPr>
          <p:nvPr/>
        </p:nvSpPr>
        <p:spPr bwMode="auto">
          <a:xfrm>
            <a:off x="2362994" y="1558925"/>
            <a:ext cx="14189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dirty="0" smtClean="0">
                <a:solidFill>
                  <a:srgbClr val="FF0000"/>
                </a:solidFill>
                <a:cs typeface="Times New Roman" pitchFamily="18" charset="0"/>
              </a:rPr>
              <a:t>ソース</a:t>
            </a:r>
            <a:r>
              <a:rPr lang="en-US" altLang="ja-JP" dirty="0" smtClean="0">
                <a:solidFill>
                  <a:srgbClr val="FF0000"/>
                </a:solidFill>
                <a:cs typeface="Times New Roman" pitchFamily="18" charset="0"/>
              </a:rPr>
              <a:t/>
            </a:r>
            <a:br>
              <a:rPr lang="en-US" altLang="ja-JP" dirty="0" smtClean="0">
                <a:solidFill>
                  <a:srgbClr val="FF0000"/>
                </a:solidFill>
                <a:cs typeface="Times New Roman" pitchFamily="18" charset="0"/>
              </a:rPr>
            </a:br>
            <a:r>
              <a:rPr lang="ja-JP" altLang="en-US" dirty="0" smtClean="0">
                <a:solidFill>
                  <a:srgbClr val="FF0000"/>
                </a:solidFill>
                <a:cs typeface="Times New Roman" pitchFamily="18" charset="0"/>
              </a:rPr>
              <a:t>　　　電極</a:t>
            </a:r>
            <a:endParaRPr lang="en-US" altLang="ja-JP" dirty="0" smtClean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303111" name="Text Box 1031"/>
          <p:cNvSpPr txBox="1">
            <a:spLocks noChangeAspect="1" noChangeArrowheads="1"/>
          </p:cNvSpPr>
          <p:nvPr/>
        </p:nvSpPr>
        <p:spPr bwMode="auto">
          <a:xfrm>
            <a:off x="5853906" y="1622425"/>
            <a:ext cx="18085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dirty="0" smtClean="0">
                <a:solidFill>
                  <a:srgbClr val="FF0000"/>
                </a:solidFill>
                <a:cs typeface="Times New Roman" pitchFamily="18" charset="0"/>
              </a:rPr>
              <a:t>ドレイン電極</a:t>
            </a:r>
            <a:endParaRPr lang="en-US" altLang="ja-JP" dirty="0" smtClean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303112" name="Rectangle 1032"/>
          <p:cNvSpPr>
            <a:spLocks noChangeAspect="1" noChangeArrowheads="1"/>
          </p:cNvSpPr>
          <p:nvPr/>
        </p:nvSpPr>
        <p:spPr bwMode="auto">
          <a:xfrm>
            <a:off x="4229894" y="234632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b="1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03113" name="Text Box 1033"/>
          <p:cNvSpPr txBox="1">
            <a:spLocks noChangeAspect="1" noChangeArrowheads="1"/>
          </p:cNvSpPr>
          <p:nvPr/>
        </p:nvSpPr>
        <p:spPr bwMode="auto">
          <a:xfrm>
            <a:off x="6568281" y="2532063"/>
            <a:ext cx="2146300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b="0" smtClean="0">
                <a:solidFill>
                  <a:srgbClr val="000000"/>
                </a:solidFill>
                <a:cs typeface="Times New Roman" pitchFamily="18" charset="0"/>
              </a:rPr>
              <a:t>SiO</a:t>
            </a:r>
            <a:r>
              <a:rPr lang="en-US" altLang="ja-JP" b="0" baseline="-25000" smtClean="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en-US" altLang="ja-JP" b="0" smtClean="0">
                <a:solidFill>
                  <a:srgbClr val="000000"/>
                </a:solidFill>
                <a:cs typeface="Times New Roman" pitchFamily="18" charset="0"/>
              </a:rPr>
              <a:t> (~150 nm)</a:t>
            </a:r>
          </a:p>
        </p:txBody>
      </p:sp>
      <p:pic>
        <p:nvPicPr>
          <p:cNvPr id="303114" name="Picture 1034" descr="Graph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00400"/>
            <a:ext cx="5257800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3115" name="Line 1035"/>
          <p:cNvSpPr>
            <a:spLocks noChangeShapeType="1"/>
          </p:cNvSpPr>
          <p:nvPr/>
        </p:nvSpPr>
        <p:spPr bwMode="auto">
          <a:xfrm>
            <a:off x="1234281" y="1673225"/>
            <a:ext cx="0" cy="1524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b="1" smtClean="0">
              <a:solidFill>
                <a:srgbClr val="000000"/>
              </a:solidFill>
            </a:endParaRPr>
          </a:p>
        </p:txBody>
      </p:sp>
      <p:sp>
        <p:nvSpPr>
          <p:cNvPr id="303116" name="Line 1036"/>
          <p:cNvSpPr>
            <a:spLocks noChangeShapeType="1"/>
          </p:cNvSpPr>
          <p:nvPr/>
        </p:nvSpPr>
        <p:spPr bwMode="auto">
          <a:xfrm flipH="1">
            <a:off x="1234281" y="3197225"/>
            <a:ext cx="533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b="1" smtClean="0">
              <a:solidFill>
                <a:srgbClr val="000000"/>
              </a:solidFill>
            </a:endParaRPr>
          </a:p>
        </p:txBody>
      </p:sp>
      <p:sp>
        <p:nvSpPr>
          <p:cNvPr id="303117" name="Line 1037"/>
          <p:cNvSpPr>
            <a:spLocks noChangeShapeType="1"/>
          </p:cNvSpPr>
          <p:nvPr/>
        </p:nvSpPr>
        <p:spPr bwMode="auto">
          <a:xfrm flipH="1">
            <a:off x="1234281" y="1673225"/>
            <a:ext cx="1143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b="1" smtClean="0">
              <a:solidFill>
                <a:srgbClr val="000000"/>
              </a:solidFill>
            </a:endParaRPr>
          </a:p>
        </p:txBody>
      </p:sp>
      <p:sp>
        <p:nvSpPr>
          <p:cNvPr id="303118" name="Line 1038"/>
          <p:cNvSpPr>
            <a:spLocks noChangeShapeType="1"/>
          </p:cNvSpPr>
          <p:nvPr/>
        </p:nvSpPr>
        <p:spPr bwMode="auto">
          <a:xfrm>
            <a:off x="2377281" y="1673225"/>
            <a:ext cx="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b="1" smtClean="0">
              <a:solidFill>
                <a:srgbClr val="000000"/>
              </a:solidFill>
            </a:endParaRPr>
          </a:p>
        </p:txBody>
      </p:sp>
      <p:grpSp>
        <p:nvGrpSpPr>
          <p:cNvPr id="303119" name="Group 1039"/>
          <p:cNvGrpSpPr>
            <a:grpSpLocks/>
          </p:cNvGrpSpPr>
          <p:nvPr/>
        </p:nvGrpSpPr>
        <p:grpSpPr bwMode="auto">
          <a:xfrm rot="-5400000">
            <a:off x="861218" y="2208213"/>
            <a:ext cx="746125" cy="381000"/>
            <a:chOff x="172" y="3744"/>
            <a:chExt cx="470" cy="240"/>
          </a:xfrm>
        </p:grpSpPr>
        <p:grpSp>
          <p:nvGrpSpPr>
            <p:cNvPr id="303153" name="Group 1040"/>
            <p:cNvGrpSpPr>
              <a:grpSpLocks/>
            </p:cNvGrpSpPr>
            <p:nvPr/>
          </p:nvGrpSpPr>
          <p:grpSpPr bwMode="auto">
            <a:xfrm>
              <a:off x="172" y="3744"/>
              <a:ext cx="470" cy="240"/>
              <a:chOff x="172" y="3744"/>
              <a:chExt cx="470" cy="240"/>
            </a:xfrm>
          </p:grpSpPr>
          <p:grpSp>
            <p:nvGrpSpPr>
              <p:cNvPr id="303159" name="Group 1041"/>
              <p:cNvGrpSpPr>
                <a:grpSpLocks/>
              </p:cNvGrpSpPr>
              <p:nvPr/>
            </p:nvGrpSpPr>
            <p:grpSpPr bwMode="auto">
              <a:xfrm>
                <a:off x="172" y="3744"/>
                <a:ext cx="470" cy="240"/>
                <a:chOff x="172" y="3744"/>
                <a:chExt cx="470" cy="240"/>
              </a:xfrm>
            </p:grpSpPr>
            <p:sp>
              <p:nvSpPr>
                <p:cNvPr id="303161" name="Oval 1042"/>
                <p:cNvSpPr>
                  <a:spLocks noChangeArrowheads="1"/>
                </p:cNvSpPr>
                <p:nvPr/>
              </p:nvSpPr>
              <p:spPr bwMode="auto">
                <a:xfrm>
                  <a:off x="498" y="3744"/>
                  <a:ext cx="144" cy="240"/>
                </a:xfrm>
                <a:prstGeom prst="ellipse">
                  <a:avLst/>
                </a:prstGeom>
                <a:solidFill>
                  <a:srgbClr val="FF6600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 sz="2400" b="1" smtClean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303162" name="Rectangle 1043"/>
                <p:cNvSpPr>
                  <a:spLocks noChangeArrowheads="1"/>
                </p:cNvSpPr>
                <p:nvPr/>
              </p:nvSpPr>
              <p:spPr bwMode="auto">
                <a:xfrm>
                  <a:off x="240" y="3744"/>
                  <a:ext cx="336" cy="240"/>
                </a:xfrm>
                <a:prstGeom prst="rect">
                  <a:avLst/>
                </a:prstGeom>
                <a:solidFill>
                  <a:srgbClr val="FF6600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 sz="2400" b="1" smtClean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303163" name="Oval 1044"/>
                <p:cNvSpPr>
                  <a:spLocks noChangeArrowheads="1"/>
                </p:cNvSpPr>
                <p:nvPr/>
              </p:nvSpPr>
              <p:spPr bwMode="auto">
                <a:xfrm>
                  <a:off x="172" y="3744"/>
                  <a:ext cx="144" cy="240"/>
                </a:xfrm>
                <a:prstGeom prst="ellipse">
                  <a:avLst/>
                </a:prstGeom>
                <a:solidFill>
                  <a:srgbClr val="FF6600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 sz="2400" b="1" smtClean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</p:grpSp>
          <p:sp>
            <p:nvSpPr>
              <p:cNvPr id="303160" name="Rectangle 1045"/>
              <p:cNvSpPr>
                <a:spLocks noChangeArrowheads="1"/>
              </p:cNvSpPr>
              <p:nvPr/>
            </p:nvSpPr>
            <p:spPr bwMode="auto">
              <a:xfrm>
                <a:off x="528" y="3748"/>
                <a:ext cx="47" cy="231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b="1" smtClean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</p:grpSp>
        <p:grpSp>
          <p:nvGrpSpPr>
            <p:cNvPr id="303154" name="Group 1046"/>
            <p:cNvGrpSpPr>
              <a:grpSpLocks/>
            </p:cNvGrpSpPr>
            <p:nvPr/>
          </p:nvGrpSpPr>
          <p:grpSpPr bwMode="auto">
            <a:xfrm>
              <a:off x="194" y="3840"/>
              <a:ext cx="53" cy="48"/>
              <a:chOff x="115" y="3648"/>
              <a:chExt cx="53" cy="48"/>
            </a:xfrm>
          </p:grpSpPr>
          <p:sp>
            <p:nvSpPr>
              <p:cNvPr id="303155" name="Oval 1047"/>
              <p:cNvSpPr>
                <a:spLocks noChangeAspect="1" noChangeArrowheads="1"/>
              </p:cNvSpPr>
              <p:nvPr/>
            </p:nvSpPr>
            <p:spPr bwMode="auto">
              <a:xfrm>
                <a:off x="139" y="3648"/>
                <a:ext cx="29" cy="48"/>
              </a:xfrm>
              <a:prstGeom prst="ellipse">
                <a:avLst/>
              </a:prstGeom>
              <a:solidFill>
                <a:srgbClr val="FF66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b="1" smtClean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03156" name="Rectangle 1048"/>
              <p:cNvSpPr>
                <a:spLocks noChangeArrowheads="1"/>
              </p:cNvSpPr>
              <p:nvPr/>
            </p:nvSpPr>
            <p:spPr bwMode="auto">
              <a:xfrm>
                <a:off x="130" y="3648"/>
                <a:ext cx="23" cy="48"/>
              </a:xfrm>
              <a:prstGeom prst="rect">
                <a:avLst/>
              </a:prstGeom>
              <a:solidFill>
                <a:srgbClr val="FF660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b="1" smtClean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03157" name="Oval 1049"/>
              <p:cNvSpPr>
                <a:spLocks noChangeAspect="1" noChangeArrowheads="1"/>
              </p:cNvSpPr>
              <p:nvPr/>
            </p:nvSpPr>
            <p:spPr bwMode="auto">
              <a:xfrm>
                <a:off x="115" y="3648"/>
                <a:ext cx="29" cy="48"/>
              </a:xfrm>
              <a:prstGeom prst="ellipse">
                <a:avLst/>
              </a:prstGeom>
              <a:solidFill>
                <a:srgbClr val="FF66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b="1" smtClean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03158" name="Rectangle 1050"/>
              <p:cNvSpPr>
                <a:spLocks noChangeArrowheads="1"/>
              </p:cNvSpPr>
              <p:nvPr/>
            </p:nvSpPr>
            <p:spPr bwMode="auto">
              <a:xfrm>
                <a:off x="148" y="3653"/>
                <a:ext cx="5" cy="41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b="1" smtClean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</p:grpSp>
      </p:grpSp>
      <p:sp>
        <p:nvSpPr>
          <p:cNvPr id="303120" name="Line 1051"/>
          <p:cNvSpPr>
            <a:spLocks noChangeShapeType="1"/>
          </p:cNvSpPr>
          <p:nvPr/>
        </p:nvSpPr>
        <p:spPr bwMode="auto">
          <a:xfrm>
            <a:off x="5882481" y="1673225"/>
            <a:ext cx="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b="1" smtClean="0">
              <a:solidFill>
                <a:srgbClr val="000000"/>
              </a:solidFill>
            </a:endParaRPr>
          </a:p>
        </p:txBody>
      </p:sp>
      <p:sp>
        <p:nvSpPr>
          <p:cNvPr id="303121" name="Line 1052"/>
          <p:cNvSpPr>
            <a:spLocks noChangeShapeType="1"/>
          </p:cNvSpPr>
          <p:nvPr/>
        </p:nvSpPr>
        <p:spPr bwMode="auto">
          <a:xfrm flipH="1">
            <a:off x="2377281" y="1673225"/>
            <a:ext cx="3505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b="1" smtClean="0">
              <a:solidFill>
                <a:srgbClr val="000000"/>
              </a:solidFill>
            </a:endParaRPr>
          </a:p>
        </p:txBody>
      </p:sp>
      <p:grpSp>
        <p:nvGrpSpPr>
          <p:cNvPr id="303122" name="Group 1053"/>
          <p:cNvGrpSpPr>
            <a:grpSpLocks/>
          </p:cNvGrpSpPr>
          <p:nvPr/>
        </p:nvGrpSpPr>
        <p:grpSpPr bwMode="auto">
          <a:xfrm rot="10800000">
            <a:off x="3672681" y="1492250"/>
            <a:ext cx="746125" cy="381000"/>
            <a:chOff x="172" y="3744"/>
            <a:chExt cx="470" cy="240"/>
          </a:xfrm>
        </p:grpSpPr>
        <p:grpSp>
          <p:nvGrpSpPr>
            <p:cNvPr id="303142" name="Group 1054"/>
            <p:cNvGrpSpPr>
              <a:grpSpLocks/>
            </p:cNvGrpSpPr>
            <p:nvPr/>
          </p:nvGrpSpPr>
          <p:grpSpPr bwMode="auto">
            <a:xfrm>
              <a:off x="172" y="3744"/>
              <a:ext cx="470" cy="240"/>
              <a:chOff x="172" y="3744"/>
              <a:chExt cx="470" cy="240"/>
            </a:xfrm>
          </p:grpSpPr>
          <p:grpSp>
            <p:nvGrpSpPr>
              <p:cNvPr id="303148" name="Group 1055"/>
              <p:cNvGrpSpPr>
                <a:grpSpLocks/>
              </p:cNvGrpSpPr>
              <p:nvPr/>
            </p:nvGrpSpPr>
            <p:grpSpPr bwMode="auto">
              <a:xfrm>
                <a:off x="172" y="3744"/>
                <a:ext cx="470" cy="240"/>
                <a:chOff x="172" y="3744"/>
                <a:chExt cx="470" cy="240"/>
              </a:xfrm>
            </p:grpSpPr>
            <p:sp>
              <p:nvSpPr>
                <p:cNvPr id="303150" name="Oval 1056"/>
                <p:cNvSpPr>
                  <a:spLocks noChangeArrowheads="1"/>
                </p:cNvSpPr>
                <p:nvPr/>
              </p:nvSpPr>
              <p:spPr bwMode="auto">
                <a:xfrm>
                  <a:off x="498" y="3744"/>
                  <a:ext cx="144" cy="240"/>
                </a:xfrm>
                <a:prstGeom prst="ellipse">
                  <a:avLst/>
                </a:prstGeom>
                <a:solidFill>
                  <a:srgbClr val="FF6600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 sz="2400" b="1" smtClean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303151" name="Rectangle 1057"/>
                <p:cNvSpPr>
                  <a:spLocks noChangeArrowheads="1"/>
                </p:cNvSpPr>
                <p:nvPr/>
              </p:nvSpPr>
              <p:spPr bwMode="auto">
                <a:xfrm>
                  <a:off x="240" y="3744"/>
                  <a:ext cx="336" cy="240"/>
                </a:xfrm>
                <a:prstGeom prst="rect">
                  <a:avLst/>
                </a:prstGeom>
                <a:solidFill>
                  <a:srgbClr val="FF6600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 sz="2400" b="1" smtClean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303152" name="Oval 1058"/>
                <p:cNvSpPr>
                  <a:spLocks noChangeArrowheads="1"/>
                </p:cNvSpPr>
                <p:nvPr/>
              </p:nvSpPr>
              <p:spPr bwMode="auto">
                <a:xfrm>
                  <a:off x="172" y="3744"/>
                  <a:ext cx="144" cy="240"/>
                </a:xfrm>
                <a:prstGeom prst="ellipse">
                  <a:avLst/>
                </a:prstGeom>
                <a:solidFill>
                  <a:srgbClr val="FF6600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 sz="2400" b="1" smtClean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</p:grpSp>
          <p:sp>
            <p:nvSpPr>
              <p:cNvPr id="303149" name="Rectangle 1059"/>
              <p:cNvSpPr>
                <a:spLocks noChangeArrowheads="1"/>
              </p:cNvSpPr>
              <p:nvPr/>
            </p:nvSpPr>
            <p:spPr bwMode="auto">
              <a:xfrm>
                <a:off x="528" y="3748"/>
                <a:ext cx="47" cy="231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b="1" smtClean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</p:grpSp>
        <p:grpSp>
          <p:nvGrpSpPr>
            <p:cNvPr id="303143" name="Group 1060"/>
            <p:cNvGrpSpPr>
              <a:grpSpLocks/>
            </p:cNvGrpSpPr>
            <p:nvPr/>
          </p:nvGrpSpPr>
          <p:grpSpPr bwMode="auto">
            <a:xfrm>
              <a:off x="194" y="3840"/>
              <a:ext cx="53" cy="48"/>
              <a:chOff x="115" y="3648"/>
              <a:chExt cx="53" cy="48"/>
            </a:xfrm>
          </p:grpSpPr>
          <p:sp>
            <p:nvSpPr>
              <p:cNvPr id="303144" name="Oval 1061"/>
              <p:cNvSpPr>
                <a:spLocks noChangeAspect="1" noChangeArrowheads="1"/>
              </p:cNvSpPr>
              <p:nvPr/>
            </p:nvSpPr>
            <p:spPr bwMode="auto">
              <a:xfrm>
                <a:off x="139" y="3648"/>
                <a:ext cx="29" cy="48"/>
              </a:xfrm>
              <a:prstGeom prst="ellipse">
                <a:avLst/>
              </a:prstGeom>
              <a:solidFill>
                <a:srgbClr val="FF66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b="1" smtClean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03145" name="Rectangle 1062"/>
              <p:cNvSpPr>
                <a:spLocks noChangeArrowheads="1"/>
              </p:cNvSpPr>
              <p:nvPr/>
            </p:nvSpPr>
            <p:spPr bwMode="auto">
              <a:xfrm>
                <a:off x="130" y="3648"/>
                <a:ext cx="23" cy="48"/>
              </a:xfrm>
              <a:prstGeom prst="rect">
                <a:avLst/>
              </a:prstGeom>
              <a:solidFill>
                <a:srgbClr val="FF660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b="1" smtClean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03146" name="Oval 1063"/>
              <p:cNvSpPr>
                <a:spLocks noChangeAspect="1" noChangeArrowheads="1"/>
              </p:cNvSpPr>
              <p:nvPr/>
            </p:nvSpPr>
            <p:spPr bwMode="auto">
              <a:xfrm>
                <a:off x="115" y="3648"/>
                <a:ext cx="29" cy="48"/>
              </a:xfrm>
              <a:prstGeom prst="ellipse">
                <a:avLst/>
              </a:prstGeom>
              <a:solidFill>
                <a:srgbClr val="FF66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b="1" smtClean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03147" name="Rectangle 1064"/>
              <p:cNvSpPr>
                <a:spLocks noChangeArrowheads="1"/>
              </p:cNvSpPr>
              <p:nvPr/>
            </p:nvSpPr>
            <p:spPr bwMode="auto">
              <a:xfrm>
                <a:off x="148" y="3653"/>
                <a:ext cx="5" cy="41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b="1" smtClean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</p:grpSp>
      </p:grpSp>
      <p:sp>
        <p:nvSpPr>
          <p:cNvPr id="303123" name="Line 1065"/>
          <p:cNvSpPr>
            <a:spLocks noChangeShapeType="1"/>
          </p:cNvSpPr>
          <p:nvPr/>
        </p:nvSpPr>
        <p:spPr bwMode="auto">
          <a:xfrm flipH="1">
            <a:off x="4348956" y="1673225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b="1" smtClean="0">
              <a:solidFill>
                <a:srgbClr val="000000"/>
              </a:solidFill>
            </a:endParaRPr>
          </a:p>
        </p:txBody>
      </p:sp>
      <p:sp>
        <p:nvSpPr>
          <p:cNvPr id="303124" name="Rectangle 1066"/>
          <p:cNvSpPr>
            <a:spLocks noChangeAspect="1" noChangeArrowheads="1"/>
          </p:cNvSpPr>
          <p:nvPr/>
        </p:nvSpPr>
        <p:spPr bwMode="auto">
          <a:xfrm>
            <a:off x="1732756" y="2882900"/>
            <a:ext cx="4821238" cy="369888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b="1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03125" name="Rectangle 1067"/>
          <p:cNvSpPr>
            <a:spLocks noChangeAspect="1" noChangeArrowheads="1"/>
          </p:cNvSpPr>
          <p:nvPr/>
        </p:nvSpPr>
        <p:spPr bwMode="auto">
          <a:xfrm>
            <a:off x="5212556" y="2036763"/>
            <a:ext cx="1341438" cy="3683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b="1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03126" name="Rectangle 1068"/>
          <p:cNvSpPr>
            <a:spLocks noChangeAspect="1" noChangeArrowheads="1"/>
          </p:cNvSpPr>
          <p:nvPr/>
        </p:nvSpPr>
        <p:spPr bwMode="auto">
          <a:xfrm>
            <a:off x="1732756" y="2036763"/>
            <a:ext cx="1265238" cy="3683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b="1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03127" name="Rectangle 1069"/>
          <p:cNvSpPr>
            <a:spLocks noChangeAspect="1" noChangeArrowheads="1"/>
          </p:cNvSpPr>
          <p:nvPr/>
        </p:nvSpPr>
        <p:spPr bwMode="auto">
          <a:xfrm>
            <a:off x="1732756" y="2524125"/>
            <a:ext cx="4821238" cy="369888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b="1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03128" name="Rectangle 1070"/>
          <p:cNvSpPr>
            <a:spLocks noChangeAspect="1" noChangeArrowheads="1"/>
          </p:cNvSpPr>
          <p:nvPr/>
        </p:nvSpPr>
        <p:spPr bwMode="auto">
          <a:xfrm>
            <a:off x="1732756" y="2309813"/>
            <a:ext cx="4821238" cy="3683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b="1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03129" name="Rectangle 1071"/>
          <p:cNvSpPr>
            <a:spLocks noChangeArrowheads="1"/>
          </p:cNvSpPr>
          <p:nvPr/>
        </p:nvSpPr>
        <p:spPr bwMode="auto">
          <a:xfrm>
            <a:off x="3245700" y="2863553"/>
            <a:ext cx="15969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b="1" dirty="0" smtClean="0">
                <a:solidFill>
                  <a:srgbClr val="FF0000"/>
                </a:solidFill>
                <a:cs typeface="Times New Roman" pitchFamily="18" charset="0"/>
              </a:rPr>
              <a:t>ゲート電極</a:t>
            </a:r>
            <a:endParaRPr lang="en-US" altLang="ja-JP" sz="2400" b="1" dirty="0" smtClean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303130" name="Line 1072"/>
          <p:cNvSpPr>
            <a:spLocks noChangeShapeType="1"/>
          </p:cNvSpPr>
          <p:nvPr/>
        </p:nvSpPr>
        <p:spPr bwMode="auto">
          <a:xfrm>
            <a:off x="1234281" y="2716213"/>
            <a:ext cx="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b="1" smtClean="0">
              <a:solidFill>
                <a:srgbClr val="000000"/>
              </a:solidFill>
            </a:endParaRPr>
          </a:p>
        </p:txBody>
      </p:sp>
      <p:sp>
        <p:nvSpPr>
          <p:cNvPr id="303131" name="Rectangle 1073"/>
          <p:cNvSpPr>
            <a:spLocks noChangeArrowheads="1"/>
          </p:cNvSpPr>
          <p:nvPr/>
        </p:nvSpPr>
        <p:spPr bwMode="auto">
          <a:xfrm>
            <a:off x="1691481" y="3705226"/>
            <a:ext cx="762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b="1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03132" name="Rectangle 1074"/>
          <p:cNvSpPr>
            <a:spLocks noChangeArrowheads="1"/>
          </p:cNvSpPr>
          <p:nvPr/>
        </p:nvSpPr>
        <p:spPr bwMode="auto">
          <a:xfrm>
            <a:off x="2819400" y="4648200"/>
            <a:ext cx="19812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b="1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03137" name="Rectangle 1079"/>
          <p:cNvSpPr>
            <a:spLocks noChangeArrowheads="1"/>
          </p:cNvSpPr>
          <p:nvPr/>
        </p:nvSpPr>
        <p:spPr bwMode="auto">
          <a:xfrm>
            <a:off x="1888331" y="2441575"/>
            <a:ext cx="4654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600" b="1" smtClean="0">
                <a:solidFill>
                  <a:srgbClr val="0000FF"/>
                </a:solidFill>
                <a:cs typeface="Times New Roman" pitchFamily="18" charset="0"/>
              </a:rPr>
              <a:t>–  –  –  –  –  –  –  –  –  –  –  –  –  –  –  –  –  –  –  –  –  –  </a:t>
            </a:r>
          </a:p>
        </p:txBody>
      </p:sp>
      <p:graphicFrame>
        <p:nvGraphicFramePr>
          <p:cNvPr id="30313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3644235"/>
              </p:ext>
            </p:extLst>
          </p:nvPr>
        </p:nvGraphicFramePr>
        <p:xfrm>
          <a:off x="164306" y="1939925"/>
          <a:ext cx="917575" cy="87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057" name="数式" r:id="rId5" imgW="241300" imgH="228600" progId="Equation.3">
                  <p:embed/>
                </p:oleObj>
              </mc:Choice>
              <mc:Fallback>
                <p:oleObj name="数式" r:id="rId5" imgW="2413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6" y="1939925"/>
                        <a:ext cx="917575" cy="871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313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0637069"/>
              </p:ext>
            </p:extLst>
          </p:nvPr>
        </p:nvGraphicFramePr>
        <p:xfrm>
          <a:off x="4846637" y="812007"/>
          <a:ext cx="917575" cy="87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058" name="数式" r:id="rId7" imgW="241300" imgH="228600" progId="Equation.3">
                  <p:embed/>
                </p:oleObj>
              </mc:Choice>
              <mc:Fallback>
                <p:oleObj name="数式" r:id="rId7" imgW="2413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6637" y="812007"/>
                        <a:ext cx="917575" cy="871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3140" name="Rectangle 1082"/>
          <p:cNvSpPr>
            <a:spLocks noChangeArrowheads="1"/>
          </p:cNvSpPr>
          <p:nvPr/>
        </p:nvSpPr>
        <p:spPr bwMode="auto">
          <a:xfrm>
            <a:off x="1843881" y="2182813"/>
            <a:ext cx="4641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b="1" smtClean="0">
                <a:solidFill>
                  <a:srgbClr val="0000FF"/>
                </a:solidFill>
                <a:cs typeface="Times New Roman" pitchFamily="18" charset="0"/>
              </a:rPr>
              <a:t>+ + + + + + + + + + + + + + + + + + + + + + + + </a:t>
            </a:r>
          </a:p>
        </p:txBody>
      </p:sp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6320134"/>
              </p:ext>
            </p:extLst>
          </p:nvPr>
        </p:nvGraphicFramePr>
        <p:xfrm>
          <a:off x="3618707" y="691852"/>
          <a:ext cx="917575" cy="87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059" name="数式" r:id="rId9" imgW="241200" imgH="228600" progId="Equation.3">
                  <p:embed/>
                </p:oleObj>
              </mc:Choice>
              <mc:Fallback>
                <p:oleObj name="数式" r:id="rId9" imgW="24120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8707" y="691852"/>
                        <a:ext cx="917575" cy="871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Rectangle 1071"/>
          <p:cNvSpPr>
            <a:spLocks noChangeArrowheads="1"/>
          </p:cNvSpPr>
          <p:nvPr/>
        </p:nvSpPr>
        <p:spPr bwMode="auto">
          <a:xfrm>
            <a:off x="5310310" y="4575601"/>
            <a:ext cx="348364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b="1" dirty="0" smtClean="0">
                <a:solidFill>
                  <a:srgbClr val="FF0000"/>
                </a:solidFill>
                <a:cs typeface="Times New Roman" pitchFamily="18" charset="0"/>
              </a:rPr>
              <a:t>ゲート電圧で</a:t>
            </a:r>
            <a:r>
              <a:rPr lang="en-US" altLang="ja-JP" sz="2400" b="1" dirty="0" smtClean="0">
                <a:solidFill>
                  <a:srgbClr val="FF0000"/>
                </a:solidFill>
                <a:cs typeface="Times New Roman" pitchFamily="18" charset="0"/>
              </a:rPr>
              <a:t/>
            </a:r>
            <a:br>
              <a:rPr lang="en-US" altLang="ja-JP" sz="2400" b="1" dirty="0" smtClean="0">
                <a:solidFill>
                  <a:srgbClr val="FF0000"/>
                </a:solidFill>
                <a:cs typeface="Times New Roman" pitchFamily="18" charset="0"/>
              </a:rPr>
            </a:br>
            <a:r>
              <a:rPr lang="ja-JP" altLang="en-US" sz="2400" b="1" dirty="0" smtClean="0">
                <a:solidFill>
                  <a:srgbClr val="FF0000"/>
                </a:solidFill>
                <a:cs typeface="Times New Roman" pitchFamily="18" charset="0"/>
              </a:rPr>
              <a:t>電流が</a:t>
            </a:r>
            <a:r>
              <a:rPr lang="en-US" altLang="ja-JP" sz="2400" b="1" dirty="0" smtClean="0">
                <a:solidFill>
                  <a:srgbClr val="FF0000"/>
                </a:solidFill>
                <a:cs typeface="Times New Roman" pitchFamily="18" charset="0"/>
              </a:rPr>
              <a:t>10</a:t>
            </a:r>
            <a:r>
              <a:rPr lang="ja-JP" altLang="en-US" sz="2400" b="1" dirty="0" smtClean="0">
                <a:solidFill>
                  <a:srgbClr val="FF0000"/>
                </a:solidFill>
                <a:cs typeface="Times New Roman" pitchFamily="18" charset="0"/>
              </a:rPr>
              <a:t>桁も変わる！！</a:t>
            </a:r>
            <a:endParaRPr lang="en-US" altLang="ja-JP" sz="2400" b="1" dirty="0" smtClean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23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102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62000"/>
          </a:xfrm>
          <a:noFill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ja-JP" altLang="en-US" sz="3800" b="1" dirty="0" smtClean="0">
                <a:solidFill>
                  <a:srgbClr val="0000FF"/>
                </a:solidFill>
              </a:rPr>
              <a:t>なぜ結晶よりアモルファスが良いのか？</a:t>
            </a:r>
          </a:p>
        </p:txBody>
      </p:sp>
      <p:sp>
        <p:nvSpPr>
          <p:cNvPr id="94212" name="Rectangle 1028"/>
          <p:cNvSpPr>
            <a:spLocks noChangeArrowheads="1"/>
          </p:cNvSpPr>
          <p:nvPr/>
        </p:nvSpPr>
        <p:spPr bwMode="auto">
          <a:xfrm>
            <a:off x="1482725" y="1093788"/>
            <a:ext cx="6223178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3600" b="1" dirty="0" smtClean="0">
                <a:solidFill>
                  <a:srgbClr val="FF0000"/>
                </a:solidFill>
              </a:rPr>
              <a:t>結晶</a:t>
            </a:r>
            <a:r>
              <a:rPr lang="ja-JP" altLang="en-US" sz="3600" b="1" dirty="0">
                <a:solidFill>
                  <a:srgbClr val="FF0000"/>
                </a:solidFill>
              </a:rPr>
              <a:t/>
            </a:r>
            <a:br>
              <a:rPr lang="ja-JP" altLang="en-US" sz="3600" b="1" dirty="0">
                <a:solidFill>
                  <a:srgbClr val="FF0000"/>
                </a:solidFill>
              </a:rPr>
            </a:br>
            <a:r>
              <a:rPr lang="ja-JP" altLang="en-US" sz="3600" b="1" dirty="0" smtClean="0">
                <a:solidFill>
                  <a:srgbClr val="000000"/>
                </a:solidFill>
              </a:rPr>
              <a:t>・高性能</a:t>
            </a:r>
            <a:r>
              <a:rPr lang="en-US" altLang="ja-JP" sz="3600" b="1" dirty="0" smtClean="0">
                <a:solidFill>
                  <a:srgbClr val="000000"/>
                </a:solidFill>
              </a:rPr>
              <a:t/>
            </a:r>
            <a:br>
              <a:rPr lang="en-US" altLang="ja-JP" sz="3600" b="1" dirty="0" smtClean="0">
                <a:solidFill>
                  <a:srgbClr val="000000"/>
                </a:solidFill>
              </a:rPr>
            </a:br>
            <a:r>
              <a:rPr lang="ja-JP" altLang="en-US" sz="3600" b="1" dirty="0" smtClean="0">
                <a:solidFill>
                  <a:srgbClr val="000000"/>
                </a:solidFill>
              </a:rPr>
              <a:t>・単結晶は大きくできない・高価</a:t>
            </a:r>
            <a:r>
              <a:rPr lang="en-US" altLang="ja-JP" sz="3600" b="1" dirty="0" smtClean="0">
                <a:solidFill>
                  <a:srgbClr val="000000"/>
                </a:solidFill>
              </a:rPr>
              <a:t/>
            </a:r>
            <a:br>
              <a:rPr lang="en-US" altLang="ja-JP" sz="3600" b="1" dirty="0" smtClean="0">
                <a:solidFill>
                  <a:srgbClr val="000000"/>
                </a:solidFill>
              </a:rPr>
            </a:br>
            <a:r>
              <a:rPr lang="ja-JP" altLang="en-US" sz="3600" b="1" dirty="0" smtClean="0">
                <a:solidFill>
                  <a:srgbClr val="000000"/>
                </a:solidFill>
              </a:rPr>
              <a:t>・多結晶は低性能、不透明</a:t>
            </a:r>
            <a:endParaRPr lang="en-US" altLang="ja-JP" sz="3600" b="1" dirty="0" smtClean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3600" b="1" dirty="0" smtClean="0">
                <a:solidFill>
                  <a:srgbClr val="FF0000"/>
                </a:solidFill>
              </a:rPr>
              <a:t>アモルファス</a:t>
            </a:r>
            <a:r>
              <a:rPr lang="ja-JP" altLang="en-US" sz="3600" b="1" dirty="0">
                <a:solidFill>
                  <a:srgbClr val="FF0000"/>
                </a:solidFill>
              </a:rPr>
              <a:t/>
            </a:r>
            <a:br>
              <a:rPr lang="ja-JP" altLang="en-US" sz="3600" b="1" dirty="0">
                <a:solidFill>
                  <a:srgbClr val="FF0000"/>
                </a:solidFill>
              </a:rPr>
            </a:br>
            <a:r>
              <a:rPr lang="ja-JP" altLang="en-US" sz="3600" b="1" dirty="0">
                <a:solidFill>
                  <a:srgbClr val="000000"/>
                </a:solidFill>
              </a:rPr>
              <a:t>・均一性が高い</a:t>
            </a:r>
            <a:br>
              <a:rPr lang="ja-JP" altLang="en-US" sz="3600" b="1" dirty="0">
                <a:solidFill>
                  <a:srgbClr val="000000"/>
                </a:solidFill>
              </a:rPr>
            </a:br>
            <a:r>
              <a:rPr lang="ja-JP" altLang="en-US" sz="3600" b="1" dirty="0" smtClean="0">
                <a:solidFill>
                  <a:srgbClr val="000000"/>
                </a:solidFill>
              </a:rPr>
              <a:t>・ガラス基板が使える</a:t>
            </a:r>
            <a:r>
              <a:rPr lang="en-US" altLang="ja-JP" sz="3600" b="1" dirty="0" smtClean="0">
                <a:solidFill>
                  <a:srgbClr val="000000"/>
                </a:solidFill>
              </a:rPr>
              <a:t/>
            </a:r>
            <a:br>
              <a:rPr lang="en-US" altLang="ja-JP" sz="3600" b="1" dirty="0" smtClean="0">
                <a:solidFill>
                  <a:srgbClr val="000000"/>
                </a:solidFill>
              </a:rPr>
            </a:br>
            <a:r>
              <a:rPr lang="ja-JP" altLang="en-US" sz="3600" b="1" dirty="0" smtClean="0">
                <a:solidFill>
                  <a:srgbClr val="000000"/>
                </a:solidFill>
              </a:rPr>
              <a:t>・大面積で作れる</a:t>
            </a:r>
            <a:r>
              <a:rPr lang="en-US" altLang="ja-JP" sz="3600" b="1" dirty="0" smtClean="0">
                <a:solidFill>
                  <a:srgbClr val="000000"/>
                </a:solidFill>
              </a:rPr>
              <a:t/>
            </a:r>
            <a:br>
              <a:rPr lang="en-US" altLang="ja-JP" sz="3600" b="1" dirty="0" smtClean="0">
                <a:solidFill>
                  <a:srgbClr val="000000"/>
                </a:solidFill>
              </a:rPr>
            </a:br>
            <a:r>
              <a:rPr lang="ja-JP" altLang="en-US" sz="3600" b="1" dirty="0" smtClean="0">
                <a:solidFill>
                  <a:srgbClr val="000000"/>
                </a:solidFill>
              </a:rPr>
              <a:t>・性能は低い？？？</a:t>
            </a:r>
            <a:endParaRPr lang="ja-JP" altLang="en-US" sz="3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61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1109244"/>
            <a:ext cx="9144000" cy="57487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33756"/>
            <a:ext cx="9144000" cy="11430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ja-JP" alt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単</a:t>
            </a:r>
            <a:r>
              <a:rPr lang="ja-JP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結晶</a:t>
            </a:r>
            <a:r>
              <a:rPr lang="ja-JP" alt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シリコンは</a:t>
            </a:r>
            <a:r>
              <a:rPr lang="en-US" altLang="ja-JP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~30cm</a:t>
            </a:r>
            <a:r>
              <a:rPr lang="ja-JP" alt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程度</a:t>
            </a:r>
            <a:endParaRPr lang="ja-JP" alt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7028" name="Picture 4" descr="Sandy Bridge Whole Waf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622588"/>
            <a:ext cx="6096000" cy="432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7030" name="Picture 6" descr="Sandy Bridge Desktop Chip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59381"/>
            <a:ext cx="3886200" cy="272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7032" name="Picture 8" descr="Sandy Bridge D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4085152"/>
            <a:ext cx="4000500" cy="266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3771900" y="1109244"/>
            <a:ext cx="53721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b="1" dirty="0" smtClean="0">
                <a:solidFill>
                  <a:schemeClr val="bg1"/>
                </a:solidFill>
                <a:latin typeface="+mj-lt"/>
              </a:rPr>
              <a:t>インテル </a:t>
            </a:r>
            <a:r>
              <a:rPr lang="en-US" altLang="ja-JP" sz="2400" b="1" dirty="0" smtClean="0">
                <a:solidFill>
                  <a:schemeClr val="bg1"/>
                </a:solidFill>
                <a:latin typeface="+mj-lt"/>
              </a:rPr>
              <a:t>Core</a:t>
            </a:r>
            <a:r>
              <a:rPr lang="ja-JP" altLang="en-US" sz="2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ja-JP" sz="2400" b="1" dirty="0" smtClean="0">
                <a:solidFill>
                  <a:schemeClr val="bg1"/>
                </a:solidFill>
                <a:latin typeface="+mj-lt"/>
              </a:rPr>
              <a:t>i7</a:t>
            </a:r>
            <a:br>
              <a:rPr lang="en-US" altLang="ja-JP" sz="2400" b="1" dirty="0" smtClean="0">
                <a:solidFill>
                  <a:schemeClr val="bg1"/>
                </a:solidFill>
                <a:latin typeface="+mj-lt"/>
              </a:rPr>
            </a:br>
            <a:r>
              <a:rPr lang="en-US" altLang="ja-JP" sz="1600" dirty="0" smtClean="0">
                <a:solidFill>
                  <a:schemeClr val="bg1"/>
                </a:solidFill>
                <a:latin typeface="+mj-lt"/>
              </a:rPr>
              <a:t>http</a:t>
            </a:r>
            <a:r>
              <a:rPr lang="en-US" altLang="ja-JP" sz="1600" dirty="0">
                <a:solidFill>
                  <a:schemeClr val="bg1"/>
                </a:solidFill>
                <a:latin typeface="+mj-lt"/>
              </a:rPr>
              <a:t>://www.pcgameshardware.de/aid,638219/Faszination-CPU-Wallpaper-Die-Shots-und-Wafer-von-Intel-CPUs-Update-Sandy-Bridge/Wallpaper/Download</a:t>
            </a:r>
            <a:r>
              <a:rPr lang="en-US" altLang="ja-JP" sz="1600" dirty="0" smtClean="0">
                <a:solidFill>
                  <a:schemeClr val="bg1"/>
                </a:solidFill>
                <a:latin typeface="+mj-lt"/>
              </a:rPr>
              <a:t>/</a:t>
            </a:r>
            <a:br>
              <a:rPr lang="en-US" altLang="ja-JP" sz="1600" dirty="0" smtClean="0">
                <a:solidFill>
                  <a:schemeClr val="bg1"/>
                </a:solidFill>
                <a:latin typeface="+mj-lt"/>
              </a:rPr>
            </a:br>
            <a:r>
              <a:rPr lang="en-US" altLang="ja-JP" sz="1600" dirty="0" err="1" smtClean="0">
                <a:solidFill>
                  <a:schemeClr val="bg1"/>
                </a:solidFill>
                <a:latin typeface="+mj-lt"/>
              </a:rPr>
              <a:t>bildergalerie</a:t>
            </a:r>
            <a:r>
              <a:rPr lang="en-US" altLang="ja-JP" sz="1600" dirty="0">
                <a:solidFill>
                  <a:schemeClr val="bg1"/>
                </a:solidFill>
                <a:latin typeface="+mj-lt"/>
              </a:rPr>
              <a:t>/?</a:t>
            </a:r>
            <a:r>
              <a:rPr lang="en-US" altLang="ja-JP" sz="1600" dirty="0" smtClean="0">
                <a:solidFill>
                  <a:schemeClr val="bg1"/>
                </a:solidFill>
                <a:latin typeface="+mj-lt"/>
              </a:rPr>
              <a:t>iid=1435859</a:t>
            </a:r>
          </a:p>
          <a:p>
            <a:r>
              <a:rPr lang="en-US" altLang="ja-JP" sz="16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en-US" altLang="ja-JP" sz="1600" dirty="0" smtClean="0">
                <a:solidFill>
                  <a:schemeClr val="bg1"/>
                </a:solidFill>
                <a:latin typeface="+mj-lt"/>
              </a:rPr>
            </a:br>
            <a:r>
              <a:rPr lang="ja-JP" altLang="en-US" sz="1600" dirty="0" smtClean="0">
                <a:solidFill>
                  <a:schemeClr val="bg1"/>
                </a:solidFill>
                <a:latin typeface="+mj-lt"/>
              </a:rPr>
              <a:t>　　</a:t>
            </a:r>
            <a:r>
              <a:rPr lang="ja-JP" altLang="en-US" sz="2400" b="1" dirty="0" smtClean="0">
                <a:solidFill>
                  <a:schemeClr val="bg1"/>
                </a:solidFill>
                <a:latin typeface="+mj-lt"/>
              </a:rPr>
              <a:t>直径</a:t>
            </a:r>
            <a:r>
              <a:rPr lang="en-US" altLang="ja-JP" sz="2400" b="1" dirty="0" smtClean="0">
                <a:solidFill>
                  <a:schemeClr val="bg1"/>
                </a:solidFill>
                <a:latin typeface="+mj-lt"/>
              </a:rPr>
              <a:t>30cm</a:t>
            </a:r>
            <a:endParaRPr lang="ja-JP" altLang="en-US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622972" y="6952773"/>
            <a:ext cx="32752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rgbClr val="3333FF"/>
                </a:solidFill>
              </a:rPr>
              <a:t>i7</a:t>
            </a:r>
            <a:r>
              <a:rPr lang="ja-JP" altLang="en-US" b="1" dirty="0">
                <a:solidFill>
                  <a:srgbClr val="3333FF"/>
                </a:solidFill>
              </a:rPr>
              <a:t> </a:t>
            </a:r>
            <a:r>
              <a:rPr lang="en-US" altLang="ja-JP" b="1" dirty="0">
                <a:solidFill>
                  <a:srgbClr val="3333FF"/>
                </a:solidFill>
              </a:rPr>
              <a:t>(</a:t>
            </a:r>
            <a:r>
              <a:rPr lang="ja-JP" altLang="en-US" b="1" dirty="0">
                <a:solidFill>
                  <a:srgbClr val="3333FF"/>
                </a:solidFill>
              </a:rPr>
              <a:t>トランジスタ数 </a:t>
            </a:r>
            <a:r>
              <a:rPr lang="en-US" altLang="ja-JP" b="1" dirty="0">
                <a:solidFill>
                  <a:srgbClr val="3333FF"/>
                </a:solidFill>
              </a:rPr>
              <a:t>9</a:t>
            </a:r>
            <a:r>
              <a:rPr lang="ja-JP" altLang="en-US" b="1" dirty="0">
                <a:solidFill>
                  <a:srgbClr val="3333FF"/>
                </a:solidFill>
              </a:rPr>
              <a:t>億</a:t>
            </a:r>
            <a:r>
              <a:rPr lang="en-US" altLang="ja-JP" b="1" dirty="0">
                <a:solidFill>
                  <a:srgbClr val="3333FF"/>
                </a:solidFill>
              </a:rPr>
              <a:t>9500</a:t>
            </a:r>
            <a:r>
              <a:rPr lang="ja-JP" altLang="en-US" b="1" dirty="0">
                <a:solidFill>
                  <a:srgbClr val="3333FF"/>
                </a:solidFill>
              </a:rPr>
              <a:t>万個</a:t>
            </a:r>
            <a:r>
              <a:rPr lang="en-US" altLang="ja-JP" b="1" dirty="0" smtClean="0">
                <a:solidFill>
                  <a:srgbClr val="3333FF"/>
                </a:solidFill>
              </a:rPr>
              <a:t>)</a:t>
            </a:r>
          </a:p>
          <a:p>
            <a:r>
              <a:rPr lang="ja-JP" altLang="en-US" b="1" dirty="0" smtClean="0">
                <a:solidFill>
                  <a:srgbClr val="3333FF"/>
                </a:solidFill>
              </a:rPr>
              <a:t>ダイサイズ</a:t>
            </a:r>
            <a:r>
              <a:rPr lang="en-US" altLang="ja-JP" b="1" dirty="0" smtClean="0">
                <a:solidFill>
                  <a:srgbClr val="3333FF"/>
                </a:solidFill>
              </a:rPr>
              <a:t>216</a:t>
            </a:r>
            <a:r>
              <a:rPr lang="en-US" altLang="ja-JP" b="1" dirty="0">
                <a:solidFill>
                  <a:srgbClr val="3333FF"/>
                </a:solidFill>
              </a:rPr>
              <a:t>mm</a:t>
            </a:r>
            <a:r>
              <a:rPr lang="en-US" altLang="ja-JP" b="1" baseline="30000" dirty="0">
                <a:solidFill>
                  <a:srgbClr val="3333FF"/>
                </a:solidFill>
              </a:rPr>
              <a:t>2</a:t>
            </a:r>
            <a:endParaRPr lang="ja-JP" alt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96838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498" name="Picture 2" descr="040415-14565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9144000" cy="621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64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14400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ja-JP" altLang="en-US" sz="3600" b="1" dirty="0" smtClean="0">
                <a:solidFill>
                  <a:srgbClr val="0000FF"/>
                </a:solidFill>
              </a:rPr>
              <a:t>薄膜太陽電池 は </a:t>
            </a:r>
            <a:r>
              <a:rPr lang="en-US" altLang="ja-JP" sz="3600" b="1" dirty="0" smtClean="0">
                <a:solidFill>
                  <a:srgbClr val="0000FF"/>
                </a:solidFill>
              </a:rPr>
              <a:t>1</a:t>
            </a:r>
            <a:r>
              <a:rPr lang="ja-JP" altLang="en-US" sz="36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3600" b="1" dirty="0" smtClean="0">
                <a:solidFill>
                  <a:srgbClr val="0000FF"/>
                </a:solidFill>
              </a:rPr>
              <a:t>m</a:t>
            </a:r>
            <a:r>
              <a:rPr lang="ja-JP" altLang="en-US" sz="3600" b="1" dirty="0" smtClean="0">
                <a:solidFill>
                  <a:srgbClr val="0000FF"/>
                </a:solidFill>
              </a:rPr>
              <a:t> 以上</a:t>
            </a:r>
            <a:endParaRPr lang="ja-JP" altLang="en-US" sz="3600" b="1" dirty="0">
              <a:solidFill>
                <a:srgbClr val="0000FF"/>
              </a:solidFill>
            </a:endParaRPr>
          </a:p>
        </p:txBody>
      </p:sp>
      <p:sp>
        <p:nvSpPr>
          <p:cNvPr id="746500" name="Text Box 4"/>
          <p:cNvSpPr txBox="1">
            <a:spLocks noChangeArrowheads="1"/>
          </p:cNvSpPr>
          <p:nvPr/>
        </p:nvSpPr>
        <p:spPr bwMode="auto">
          <a:xfrm>
            <a:off x="0" y="4983163"/>
            <a:ext cx="592662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dirty="0" err="1" smtClean="0">
                <a:solidFill>
                  <a:srgbClr val="FFFFFF"/>
                </a:solidFill>
              </a:rPr>
              <a:t>a-Si:H</a:t>
            </a:r>
            <a:r>
              <a:rPr lang="en-US" altLang="ja-JP" sz="2400" b="1" dirty="0" smtClean="0">
                <a:solidFill>
                  <a:srgbClr val="FFFFFF"/>
                </a:solidFill>
              </a:rPr>
              <a:t/>
            </a:r>
            <a:br>
              <a:rPr lang="en-US" altLang="ja-JP" sz="2400" b="1" dirty="0" smtClean="0">
                <a:solidFill>
                  <a:srgbClr val="FFFFFF"/>
                </a:solidFill>
              </a:rPr>
            </a:br>
            <a:r>
              <a:rPr lang="ja-JP" altLang="en-US" sz="2400" b="1" dirty="0" smtClean="0">
                <a:solidFill>
                  <a:srgbClr val="FFFFFF"/>
                </a:solidFill>
              </a:rPr>
              <a:t>三菱重工業のアモルファスシリコン太陽電池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152400" y="89439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sz="2400" b="1" dirty="0" smtClean="0">
                <a:solidFill>
                  <a:srgbClr val="FF0000"/>
                </a:solidFill>
              </a:rPr>
              <a:t>薄膜太陽</a:t>
            </a:r>
            <a:r>
              <a:rPr lang="ja-JP" altLang="en-US" sz="2400" b="1" dirty="0">
                <a:solidFill>
                  <a:srgbClr val="FF0000"/>
                </a:solidFill>
              </a:rPr>
              <a:t>電池用ガラス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基板</a:t>
            </a:r>
            <a:endParaRPr lang="en-US" altLang="ja-JP" sz="2400" b="1" dirty="0" smtClean="0">
              <a:solidFill>
                <a:srgbClr val="FF0000"/>
              </a:solidFill>
            </a:endParaRPr>
          </a:p>
          <a:p>
            <a:r>
              <a:rPr lang="en-US" altLang="ja-JP" sz="2400" b="1" dirty="0" smtClean="0">
                <a:solidFill>
                  <a:srgbClr val="FF0000"/>
                </a:solidFill>
              </a:rPr>
              <a:t>2011~2012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年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: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1.4</a:t>
            </a:r>
            <a:r>
              <a:rPr lang="en-US" altLang="ja-JP" sz="2400" b="1" dirty="0" smtClean="0">
                <a:solidFill>
                  <a:srgbClr val="FF0000"/>
                </a:solidFill>
                <a:sym typeface="Symbol"/>
              </a:rPr>
              <a:t>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2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m</a:t>
            </a:r>
            <a:r>
              <a:rPr lang="en-US" altLang="ja-JP" sz="2400" b="1" baseline="30000" dirty="0" smtClean="0">
                <a:solidFill>
                  <a:srgbClr val="FF0000"/>
                </a:solidFill>
              </a:rPr>
              <a:t>2</a:t>
            </a:r>
            <a:endParaRPr lang="en-US" altLang="ja-JP" sz="2400" b="1" dirty="0" smtClean="0">
              <a:solidFill>
                <a:srgbClr val="FF0000"/>
              </a:solidFill>
            </a:endParaRPr>
          </a:p>
          <a:p>
            <a:r>
              <a:rPr lang="en-US" altLang="ja-JP" sz="2400" b="1" dirty="0" smtClean="0">
                <a:solidFill>
                  <a:srgbClr val="FF0000"/>
                </a:solidFill>
              </a:rPr>
              <a:t>2013~2014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年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: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1.4</a:t>
            </a:r>
            <a:r>
              <a:rPr lang="en-US" altLang="ja-JP" sz="2400" b="1" dirty="0" smtClean="0">
                <a:solidFill>
                  <a:srgbClr val="FF0000"/>
                </a:solidFill>
                <a:sym typeface="Symbol"/>
              </a:rPr>
              <a:t>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4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m</a:t>
            </a:r>
            <a:r>
              <a:rPr lang="en-US" altLang="ja-JP" sz="2400" b="1" baseline="30000" dirty="0" smtClean="0">
                <a:solidFill>
                  <a:srgbClr val="FF0000"/>
                </a:solidFill>
              </a:rPr>
              <a:t>2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430530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l"/>
            <a:r>
              <a:rPr lang="ja-JP" altLang="en-US" sz="2400" b="1" dirty="0" smtClean="0">
                <a:solidFill>
                  <a:schemeClr val="bg1"/>
                </a:solidFill>
              </a:rPr>
              <a:t>産業技術総合研究所のメガソーラタウン</a:t>
            </a:r>
            <a:endParaRPr lang="ja-JP" altLang="en-US" sz="2400" b="1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998" y="2984500"/>
            <a:ext cx="722016" cy="223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206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7189" name="Picture 5" descr="C:\Users\tkamiya\Desktop\20100225ULVAC-IGZOターゲット写真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316865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97190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ja-JP" alt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液晶</a:t>
            </a:r>
            <a:r>
              <a:rPr lang="en-US" altLang="ja-JP" sz="3600" b="1" dirty="0" smtClean="0">
                <a:solidFill>
                  <a:srgbClr val="0000FF"/>
                </a:solidFill>
                <a:latin typeface="Times New Roman" pitchFamily="18" charset="0"/>
              </a:rPr>
              <a:t>TV</a:t>
            </a:r>
            <a:r>
              <a:rPr lang="ja-JP" alt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は </a:t>
            </a:r>
            <a:r>
              <a:rPr lang="en-US" altLang="ja-JP" sz="3600" b="1" dirty="0" smtClean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ja-JP" alt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ja-JP" sz="3600" b="1" dirty="0" smtClean="0">
                <a:solidFill>
                  <a:srgbClr val="0000FF"/>
                </a:solidFill>
                <a:latin typeface="Times New Roman" pitchFamily="18" charset="0"/>
              </a:rPr>
              <a:t>m</a:t>
            </a:r>
            <a:r>
              <a:rPr lang="ja-JP" alt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以上のガラスに作る</a:t>
            </a:r>
            <a:endParaRPr lang="en-US" altLang="ja-JP" sz="3600" b="1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239719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828800"/>
            <a:ext cx="5892800" cy="392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97195" name="Rectangle 11"/>
          <p:cNvSpPr>
            <a:spLocks noChangeArrowheads="1"/>
          </p:cNvSpPr>
          <p:nvPr/>
        </p:nvSpPr>
        <p:spPr bwMode="auto">
          <a:xfrm>
            <a:off x="1536014" y="762000"/>
            <a:ext cx="22429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アルバック</a:t>
            </a:r>
            <a:endParaRPr lang="ja-JP" altLang="en-US" sz="3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397196" name="Rectangle 12"/>
          <p:cNvSpPr>
            <a:spLocks noChangeArrowheads="1"/>
          </p:cNvSpPr>
          <p:nvPr/>
        </p:nvSpPr>
        <p:spPr bwMode="auto">
          <a:xfrm>
            <a:off x="5569257" y="1187450"/>
            <a:ext cx="2037737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日鉱金属</a:t>
            </a:r>
            <a:endParaRPr lang="ja-JP" altLang="en-US" sz="3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3473450" y="5892800"/>
            <a:ext cx="549275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r>
              <a:rPr lang="ja-JP" alt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第</a:t>
            </a:r>
            <a:r>
              <a:rPr lang="en-US" altLang="ja-JP" sz="3600" b="1" dirty="0" smtClean="0">
                <a:solidFill>
                  <a:srgbClr val="0000FF"/>
                </a:solidFill>
                <a:latin typeface="Times New Roman" pitchFamily="18" charset="0"/>
              </a:rPr>
              <a:t>8</a:t>
            </a:r>
            <a:r>
              <a:rPr lang="ja-JP" alt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世代</a:t>
            </a:r>
            <a:r>
              <a:rPr lang="en-US" altLang="ja-JP" sz="3600" b="1" dirty="0" smtClean="0">
                <a:solidFill>
                  <a:srgbClr val="0000FF"/>
                </a:solidFill>
                <a:latin typeface="Times New Roman" pitchFamily="18" charset="0"/>
              </a:rPr>
              <a:t> (2.1</a:t>
            </a:r>
            <a:r>
              <a:rPr lang="en-US" altLang="ja-JP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</a:t>
            </a:r>
            <a:r>
              <a:rPr lang="en-US" altLang="ja-JP" sz="3600" b="1" dirty="0" smtClean="0">
                <a:solidFill>
                  <a:srgbClr val="0000FF"/>
                </a:solidFill>
                <a:latin typeface="Times New Roman" pitchFamily="18" charset="0"/>
              </a:rPr>
              <a:t>2.40 m</a:t>
            </a:r>
            <a:r>
              <a:rPr lang="en-US" altLang="ja-JP" sz="3600" b="1" baseline="30000" dirty="0" smtClean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altLang="ja-JP" sz="3600" b="1" dirty="0" smtClean="0">
                <a:solidFill>
                  <a:srgbClr val="0000FF"/>
                </a:solidFill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0623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806" y="-4305718"/>
            <a:ext cx="9855605" cy="11123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3" name="正方形/長方形 5"/>
          <p:cNvSpPr>
            <a:spLocks noChangeArrowheads="1"/>
          </p:cNvSpPr>
          <p:nvPr/>
        </p:nvSpPr>
        <p:spPr bwMode="auto">
          <a:xfrm>
            <a:off x="0" y="-3078131"/>
            <a:ext cx="9391650" cy="3743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3494" name="正方形/長方形 1"/>
          <p:cNvSpPr>
            <a:spLocks noChangeArrowheads="1"/>
          </p:cNvSpPr>
          <p:nvPr/>
        </p:nvSpPr>
        <p:spPr bwMode="auto">
          <a:xfrm>
            <a:off x="3409950" y="1201992"/>
            <a:ext cx="5734050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Tech</a:t>
            </a:r>
            <a:r>
              <a:rPr lang="ja-JP" altLang="en-US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On!</a:t>
            </a:r>
            <a:br>
              <a:rPr lang="en-US" altLang="ja-JP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ja-JP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http</a:t>
            </a:r>
            <a:r>
              <a:rPr lang="en-US" altLang="ja-JP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://techon.nikkeibp.co.jp/article/NEWS/20110822/196371/#</a:t>
            </a:r>
          </a:p>
        </p:txBody>
      </p:sp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14288" y="0"/>
            <a:ext cx="9161462" cy="81915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ja-JP" sz="3600" b="1" kern="1200" dirty="0" smtClean="0">
                <a:solidFill>
                  <a:srgbClr val="0000FF"/>
                </a:solidFill>
                <a:latin typeface="Times New Roman"/>
                <a:cs typeface="+mn-cs"/>
              </a:rPr>
              <a:t>iPad3</a:t>
            </a:r>
            <a:r>
              <a:rPr lang="ja-JP" altLang="en-US" sz="3600" b="1" kern="1200" dirty="0" smtClean="0">
                <a:solidFill>
                  <a:srgbClr val="0000FF"/>
                </a:solidFill>
                <a:latin typeface="Times New Roman"/>
                <a:cs typeface="+mn-cs"/>
              </a:rPr>
              <a:t>へ酸化物トランジスタを使う予定</a:t>
            </a:r>
            <a:endParaRPr lang="ja-JP" altLang="en-US" sz="3600" b="1" kern="1200" dirty="0">
              <a:solidFill>
                <a:srgbClr val="0000FF"/>
              </a:solidFill>
              <a:latin typeface="Times New Roma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97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ChangeArrowheads="1"/>
          </p:cNvSpPr>
          <p:nvPr/>
        </p:nvSpPr>
        <p:spPr bwMode="auto">
          <a:xfrm>
            <a:off x="1130300" y="1143000"/>
            <a:ext cx="5973763" cy="53990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1130300" y="1360488"/>
            <a:ext cx="5632450" cy="5181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1130300" y="2582863"/>
            <a:ext cx="4498975" cy="39592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405" name="Rectangle 5"/>
          <p:cNvSpPr>
            <a:spLocks noChangeArrowheads="1"/>
          </p:cNvSpPr>
          <p:nvPr/>
        </p:nvSpPr>
        <p:spPr bwMode="auto">
          <a:xfrm>
            <a:off x="1130300" y="2655888"/>
            <a:ext cx="4425950" cy="3886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406" name="Rectangle 6"/>
          <p:cNvSpPr>
            <a:spLocks noChangeArrowheads="1"/>
          </p:cNvSpPr>
          <p:nvPr/>
        </p:nvSpPr>
        <p:spPr bwMode="auto">
          <a:xfrm>
            <a:off x="1130300" y="3033713"/>
            <a:ext cx="4048125" cy="35083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407" name="Rectangle 7"/>
          <p:cNvSpPr>
            <a:spLocks noChangeArrowheads="1"/>
          </p:cNvSpPr>
          <p:nvPr/>
        </p:nvSpPr>
        <p:spPr bwMode="auto">
          <a:xfrm>
            <a:off x="1130300" y="3176588"/>
            <a:ext cx="3959225" cy="33655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408" name="Rectangle 8"/>
          <p:cNvSpPr>
            <a:spLocks noChangeArrowheads="1"/>
          </p:cNvSpPr>
          <p:nvPr/>
        </p:nvSpPr>
        <p:spPr bwMode="auto">
          <a:xfrm>
            <a:off x="1130300" y="3843338"/>
            <a:ext cx="3328988" cy="26987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409" name="Rectangle 9"/>
          <p:cNvSpPr>
            <a:spLocks noChangeArrowheads="1"/>
          </p:cNvSpPr>
          <p:nvPr/>
        </p:nvSpPr>
        <p:spPr bwMode="auto">
          <a:xfrm>
            <a:off x="1130300" y="4562475"/>
            <a:ext cx="2339975" cy="19796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410" name="Rectangle 10"/>
          <p:cNvSpPr>
            <a:spLocks noChangeArrowheads="1"/>
          </p:cNvSpPr>
          <p:nvPr/>
        </p:nvSpPr>
        <p:spPr bwMode="auto">
          <a:xfrm>
            <a:off x="1130300" y="5229225"/>
            <a:ext cx="1655763" cy="13128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411" name="Rectangle 11"/>
          <p:cNvSpPr>
            <a:spLocks noChangeArrowheads="1"/>
          </p:cNvSpPr>
          <p:nvPr/>
        </p:nvSpPr>
        <p:spPr bwMode="auto">
          <a:xfrm>
            <a:off x="1130300" y="5318125"/>
            <a:ext cx="1582738" cy="12239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412" name="Rectangle 12"/>
          <p:cNvSpPr>
            <a:spLocks noChangeArrowheads="1"/>
          </p:cNvSpPr>
          <p:nvPr/>
        </p:nvSpPr>
        <p:spPr bwMode="auto">
          <a:xfrm>
            <a:off x="1130300" y="5553075"/>
            <a:ext cx="1169988" cy="9890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413" name="Rectangle 13"/>
          <p:cNvSpPr>
            <a:spLocks noChangeArrowheads="1"/>
          </p:cNvSpPr>
          <p:nvPr/>
        </p:nvSpPr>
        <p:spPr bwMode="auto">
          <a:xfrm>
            <a:off x="1130300" y="5876925"/>
            <a:ext cx="846138" cy="6651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414" name="Rectangle 14"/>
          <p:cNvSpPr>
            <a:spLocks noChangeArrowheads="1"/>
          </p:cNvSpPr>
          <p:nvPr/>
        </p:nvSpPr>
        <p:spPr bwMode="auto">
          <a:xfrm>
            <a:off x="1130300" y="6002338"/>
            <a:ext cx="719138" cy="5397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415" name="Text Box 15"/>
          <p:cNvSpPr txBox="1">
            <a:spLocks noChangeArrowheads="1"/>
          </p:cNvSpPr>
          <p:nvPr/>
        </p:nvSpPr>
        <p:spPr bwMode="auto">
          <a:xfrm>
            <a:off x="3590925" y="1295400"/>
            <a:ext cx="2263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</a:rPr>
              <a:t>G10    2.88</a:t>
            </a:r>
            <a:r>
              <a:rPr lang="en-US" altLang="ja-JP" b="1">
                <a:solidFill>
                  <a:srgbClr val="FF0000"/>
                </a:solidFill>
                <a:sym typeface="Symbol" pitchFamily="18" charset="2"/>
              </a:rPr>
              <a:t></a:t>
            </a:r>
            <a:r>
              <a:rPr lang="en-US" altLang="ja-JP" b="1">
                <a:solidFill>
                  <a:srgbClr val="FF0000"/>
                </a:solidFill>
              </a:rPr>
              <a:t>3.13</a:t>
            </a:r>
          </a:p>
        </p:txBody>
      </p:sp>
      <p:sp>
        <p:nvSpPr>
          <p:cNvPr id="102416" name="Text Box 16"/>
          <p:cNvSpPr txBox="1">
            <a:spLocks noChangeArrowheads="1"/>
          </p:cNvSpPr>
          <p:nvPr/>
        </p:nvSpPr>
        <p:spPr bwMode="auto">
          <a:xfrm>
            <a:off x="1103313" y="2185988"/>
            <a:ext cx="2111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</a:rPr>
              <a:t>G8.5 2.20</a:t>
            </a:r>
            <a:r>
              <a:rPr lang="en-US" altLang="ja-JP" b="1">
                <a:solidFill>
                  <a:srgbClr val="FF0000"/>
                </a:solidFill>
                <a:sym typeface="Symbol" pitchFamily="18" charset="2"/>
              </a:rPr>
              <a:t></a:t>
            </a:r>
            <a:r>
              <a:rPr lang="en-US" altLang="ja-JP" b="1">
                <a:solidFill>
                  <a:srgbClr val="FF0000"/>
                </a:solidFill>
              </a:rPr>
              <a:t>2.50</a:t>
            </a:r>
          </a:p>
        </p:txBody>
      </p:sp>
      <p:sp>
        <p:nvSpPr>
          <p:cNvPr id="102417" name="Text Box 17"/>
          <p:cNvSpPr txBox="1">
            <a:spLocks noChangeArrowheads="1"/>
          </p:cNvSpPr>
          <p:nvPr/>
        </p:nvSpPr>
        <p:spPr bwMode="auto">
          <a:xfrm>
            <a:off x="1103313" y="2565400"/>
            <a:ext cx="2111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</a:rPr>
              <a:t>G8    2.16</a:t>
            </a:r>
            <a:r>
              <a:rPr lang="en-US" altLang="ja-JP" b="1">
                <a:solidFill>
                  <a:srgbClr val="FF0000"/>
                </a:solidFill>
                <a:sym typeface="Symbol" pitchFamily="18" charset="2"/>
              </a:rPr>
              <a:t></a:t>
            </a:r>
            <a:r>
              <a:rPr lang="en-US" altLang="ja-JP" b="1">
                <a:solidFill>
                  <a:srgbClr val="FF0000"/>
                </a:solidFill>
              </a:rPr>
              <a:t>2.46</a:t>
            </a:r>
          </a:p>
        </p:txBody>
      </p:sp>
      <p:sp>
        <p:nvSpPr>
          <p:cNvPr id="102418" name="Text Box 18"/>
          <p:cNvSpPr txBox="1">
            <a:spLocks noChangeArrowheads="1"/>
          </p:cNvSpPr>
          <p:nvPr/>
        </p:nvSpPr>
        <p:spPr bwMode="auto">
          <a:xfrm>
            <a:off x="1128713" y="3100388"/>
            <a:ext cx="1958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</a:rPr>
              <a:t>G7    1.87</a:t>
            </a:r>
            <a:r>
              <a:rPr lang="en-US" altLang="ja-JP" b="1">
                <a:solidFill>
                  <a:srgbClr val="FF0000"/>
                </a:solidFill>
                <a:sym typeface="Symbol" pitchFamily="18" charset="2"/>
              </a:rPr>
              <a:t></a:t>
            </a:r>
            <a:r>
              <a:rPr lang="en-US" altLang="ja-JP" b="1">
                <a:solidFill>
                  <a:srgbClr val="FF0000"/>
                </a:solidFill>
              </a:rPr>
              <a:t>2.2</a:t>
            </a:r>
          </a:p>
        </p:txBody>
      </p:sp>
      <p:sp>
        <p:nvSpPr>
          <p:cNvPr id="102419" name="Text Box 19"/>
          <p:cNvSpPr txBox="1">
            <a:spLocks noChangeArrowheads="1"/>
          </p:cNvSpPr>
          <p:nvPr/>
        </p:nvSpPr>
        <p:spPr bwMode="auto">
          <a:xfrm>
            <a:off x="1103313" y="3746500"/>
            <a:ext cx="2111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</a:rPr>
              <a:t>G6    1.50</a:t>
            </a:r>
            <a:r>
              <a:rPr lang="en-US" altLang="ja-JP" b="1">
                <a:solidFill>
                  <a:srgbClr val="FF0000"/>
                </a:solidFill>
                <a:sym typeface="Symbol" pitchFamily="18" charset="2"/>
              </a:rPr>
              <a:t></a:t>
            </a:r>
            <a:r>
              <a:rPr lang="en-US" altLang="ja-JP" b="1">
                <a:solidFill>
                  <a:srgbClr val="FF0000"/>
                </a:solidFill>
              </a:rPr>
              <a:t>1.85</a:t>
            </a:r>
          </a:p>
        </p:txBody>
      </p:sp>
      <p:sp>
        <p:nvSpPr>
          <p:cNvPr id="102420" name="Text Box 20"/>
          <p:cNvSpPr txBox="1">
            <a:spLocks noChangeArrowheads="1"/>
          </p:cNvSpPr>
          <p:nvPr/>
        </p:nvSpPr>
        <p:spPr bwMode="auto">
          <a:xfrm>
            <a:off x="1103313" y="4178300"/>
            <a:ext cx="2111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</a:rPr>
              <a:t>G5    1.10</a:t>
            </a:r>
            <a:r>
              <a:rPr lang="en-US" altLang="ja-JP" b="1">
                <a:solidFill>
                  <a:srgbClr val="FF0000"/>
                </a:solidFill>
                <a:sym typeface="Symbol" pitchFamily="18" charset="2"/>
              </a:rPr>
              <a:t></a:t>
            </a:r>
            <a:r>
              <a:rPr lang="en-US" altLang="ja-JP" b="1">
                <a:solidFill>
                  <a:srgbClr val="FF0000"/>
                </a:solidFill>
              </a:rPr>
              <a:t>1.30</a:t>
            </a:r>
          </a:p>
        </p:txBody>
      </p:sp>
      <p:sp>
        <p:nvSpPr>
          <p:cNvPr id="102421" name="Text Box 21"/>
          <p:cNvSpPr txBox="1">
            <a:spLocks noChangeArrowheads="1"/>
          </p:cNvSpPr>
          <p:nvPr/>
        </p:nvSpPr>
        <p:spPr bwMode="auto">
          <a:xfrm>
            <a:off x="1103313" y="4865688"/>
            <a:ext cx="2111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</a:rPr>
              <a:t>G4    0.73</a:t>
            </a:r>
            <a:r>
              <a:rPr lang="en-US" altLang="ja-JP" b="1">
                <a:solidFill>
                  <a:srgbClr val="FF0000"/>
                </a:solidFill>
                <a:sym typeface="Symbol" pitchFamily="18" charset="2"/>
              </a:rPr>
              <a:t></a:t>
            </a:r>
            <a:r>
              <a:rPr lang="en-US" altLang="ja-JP" b="1">
                <a:solidFill>
                  <a:srgbClr val="FF0000"/>
                </a:solidFill>
              </a:rPr>
              <a:t>0.92</a:t>
            </a:r>
          </a:p>
        </p:txBody>
      </p:sp>
      <p:sp>
        <p:nvSpPr>
          <p:cNvPr id="102423" name="Rectangle 23"/>
          <p:cNvSpPr>
            <a:spLocks noChangeArrowheads="1"/>
          </p:cNvSpPr>
          <p:nvPr/>
        </p:nvSpPr>
        <p:spPr bwMode="auto">
          <a:xfrm>
            <a:off x="1739900" y="6096000"/>
            <a:ext cx="12192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424" name="Text Box 24"/>
          <p:cNvSpPr txBox="1">
            <a:spLocks noChangeArrowheads="1"/>
          </p:cNvSpPr>
          <p:nvPr/>
        </p:nvSpPr>
        <p:spPr bwMode="auto">
          <a:xfrm>
            <a:off x="1103313" y="5970588"/>
            <a:ext cx="1882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</a:rPr>
              <a:t>G1 0.30</a:t>
            </a:r>
            <a:r>
              <a:rPr lang="en-US" altLang="ja-JP" b="1">
                <a:solidFill>
                  <a:srgbClr val="FF0000"/>
                </a:solidFill>
                <a:sym typeface="Symbol" pitchFamily="18" charset="2"/>
              </a:rPr>
              <a:t></a:t>
            </a:r>
            <a:r>
              <a:rPr lang="en-US" altLang="ja-JP" b="1">
                <a:solidFill>
                  <a:srgbClr val="FF0000"/>
                </a:solidFill>
              </a:rPr>
              <a:t>0.40</a:t>
            </a:r>
          </a:p>
        </p:txBody>
      </p:sp>
      <p:sp>
        <p:nvSpPr>
          <p:cNvPr id="102425" name="Rectangle 25"/>
          <p:cNvSpPr>
            <a:spLocks noChangeArrowheads="1"/>
          </p:cNvSpPr>
          <p:nvPr/>
        </p:nvSpPr>
        <p:spPr bwMode="auto">
          <a:xfrm>
            <a:off x="1206500" y="1066800"/>
            <a:ext cx="25146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426" name="Text Box 26"/>
          <p:cNvSpPr txBox="1">
            <a:spLocks noChangeArrowheads="1"/>
          </p:cNvSpPr>
          <p:nvPr/>
        </p:nvSpPr>
        <p:spPr bwMode="auto">
          <a:xfrm>
            <a:off x="1143000" y="914400"/>
            <a:ext cx="2695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G11    3.00</a:t>
            </a:r>
            <a:r>
              <a:rPr lang="en-US" altLang="ja-JP" b="1" dirty="0">
                <a:solidFill>
                  <a:srgbClr val="FF0000"/>
                </a:solidFill>
                <a:sym typeface="Symbol" pitchFamily="18" charset="2"/>
              </a:rPr>
              <a:t></a:t>
            </a:r>
            <a:r>
              <a:rPr lang="en-US" altLang="ja-JP" b="1" dirty="0">
                <a:solidFill>
                  <a:srgbClr val="FF0000"/>
                </a:solidFill>
              </a:rPr>
              <a:t>3.32 m</a:t>
            </a:r>
            <a:r>
              <a:rPr lang="en-US" altLang="ja-JP" b="1" baseline="30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2427" name="Rectangle 27"/>
          <p:cNvSpPr>
            <a:spLocks noChangeArrowheads="1"/>
          </p:cNvSpPr>
          <p:nvPr/>
        </p:nvSpPr>
        <p:spPr bwMode="auto">
          <a:xfrm>
            <a:off x="3263900" y="2971800"/>
            <a:ext cx="20574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428" name="Text Box 28"/>
          <p:cNvSpPr txBox="1">
            <a:spLocks noChangeArrowheads="1"/>
          </p:cNvSpPr>
          <p:nvPr/>
        </p:nvSpPr>
        <p:spPr bwMode="auto">
          <a:xfrm>
            <a:off x="3209925" y="2743200"/>
            <a:ext cx="2111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</a:rPr>
              <a:t>G7.5 1.95</a:t>
            </a:r>
            <a:r>
              <a:rPr lang="en-US" altLang="ja-JP" b="1">
                <a:solidFill>
                  <a:srgbClr val="FF0000"/>
                </a:solidFill>
                <a:sym typeface="Symbol" pitchFamily="18" charset="2"/>
              </a:rPr>
              <a:t></a:t>
            </a:r>
            <a:r>
              <a:rPr lang="en-US" altLang="ja-JP" b="1">
                <a:solidFill>
                  <a:srgbClr val="FF0000"/>
                </a:solidFill>
              </a:rPr>
              <a:t>2.25</a:t>
            </a:r>
          </a:p>
        </p:txBody>
      </p:sp>
      <p:sp>
        <p:nvSpPr>
          <p:cNvPr id="102429" name="Rectangle 29"/>
          <p:cNvSpPr>
            <a:spLocks noChangeArrowheads="1"/>
          </p:cNvSpPr>
          <p:nvPr/>
        </p:nvSpPr>
        <p:spPr bwMode="auto">
          <a:xfrm>
            <a:off x="3340100" y="5029200"/>
            <a:ext cx="19050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430" name="Text Box 30"/>
          <p:cNvSpPr txBox="1">
            <a:spLocks noChangeArrowheads="1"/>
          </p:cNvSpPr>
          <p:nvPr/>
        </p:nvSpPr>
        <p:spPr bwMode="auto">
          <a:xfrm>
            <a:off x="3213100" y="4991100"/>
            <a:ext cx="2111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</a:rPr>
              <a:t>G3.5 0.68</a:t>
            </a:r>
            <a:r>
              <a:rPr lang="en-US" altLang="ja-JP" b="1">
                <a:solidFill>
                  <a:srgbClr val="FF0000"/>
                </a:solidFill>
                <a:sym typeface="Symbol" pitchFamily="18" charset="2"/>
              </a:rPr>
              <a:t></a:t>
            </a:r>
            <a:r>
              <a:rPr lang="en-US" altLang="ja-JP" b="1">
                <a:solidFill>
                  <a:srgbClr val="FF0000"/>
                </a:solidFill>
              </a:rPr>
              <a:t>0.88</a:t>
            </a:r>
          </a:p>
        </p:txBody>
      </p:sp>
      <p:sp>
        <p:nvSpPr>
          <p:cNvPr id="102431" name="Text Box 31"/>
          <p:cNvSpPr txBox="1">
            <a:spLocks noChangeArrowheads="1"/>
          </p:cNvSpPr>
          <p:nvPr/>
        </p:nvSpPr>
        <p:spPr bwMode="auto">
          <a:xfrm>
            <a:off x="3213100" y="5257800"/>
            <a:ext cx="2111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</a:rPr>
              <a:t>G3    0.55</a:t>
            </a:r>
            <a:r>
              <a:rPr lang="en-US" altLang="ja-JP" b="1">
                <a:solidFill>
                  <a:srgbClr val="FF0000"/>
                </a:solidFill>
                <a:sym typeface="Symbol" pitchFamily="18" charset="2"/>
              </a:rPr>
              <a:t></a:t>
            </a:r>
            <a:r>
              <a:rPr lang="en-US" altLang="ja-JP" b="1">
                <a:solidFill>
                  <a:srgbClr val="FF0000"/>
                </a:solidFill>
              </a:rPr>
              <a:t>0.65</a:t>
            </a:r>
          </a:p>
        </p:txBody>
      </p:sp>
      <p:sp>
        <p:nvSpPr>
          <p:cNvPr id="102432" name="Line 32"/>
          <p:cNvSpPr>
            <a:spLocks noChangeShapeType="1"/>
          </p:cNvSpPr>
          <p:nvPr/>
        </p:nvSpPr>
        <p:spPr bwMode="auto">
          <a:xfrm flipH="1">
            <a:off x="2692400" y="5257800"/>
            <a:ext cx="609600" cy="152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433" name="Line 33"/>
          <p:cNvSpPr>
            <a:spLocks noChangeShapeType="1"/>
          </p:cNvSpPr>
          <p:nvPr/>
        </p:nvSpPr>
        <p:spPr bwMode="auto">
          <a:xfrm flipH="1">
            <a:off x="2324100" y="5486400"/>
            <a:ext cx="914400" cy="76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434" name="Rectangle 34"/>
          <p:cNvSpPr>
            <a:spLocks noChangeArrowheads="1"/>
          </p:cNvSpPr>
          <p:nvPr/>
        </p:nvSpPr>
        <p:spPr bwMode="auto">
          <a:xfrm>
            <a:off x="2197100" y="5626100"/>
            <a:ext cx="914400" cy="241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435" name="Text Box 35"/>
          <p:cNvSpPr txBox="1">
            <a:spLocks noChangeArrowheads="1"/>
          </p:cNvSpPr>
          <p:nvPr/>
        </p:nvSpPr>
        <p:spPr bwMode="auto">
          <a:xfrm>
            <a:off x="1130300" y="5487988"/>
            <a:ext cx="1882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</a:rPr>
              <a:t>G2 0.37</a:t>
            </a:r>
            <a:r>
              <a:rPr lang="en-US" altLang="ja-JP" b="1">
                <a:solidFill>
                  <a:srgbClr val="FF0000"/>
                </a:solidFill>
                <a:sym typeface="Symbol" pitchFamily="18" charset="2"/>
              </a:rPr>
              <a:t></a:t>
            </a:r>
            <a:r>
              <a:rPr lang="en-US" altLang="ja-JP" b="1">
                <a:solidFill>
                  <a:srgbClr val="FF0000"/>
                </a:solidFill>
              </a:rPr>
              <a:t>0.47</a:t>
            </a:r>
          </a:p>
        </p:txBody>
      </p:sp>
      <p:sp>
        <p:nvSpPr>
          <p:cNvPr id="102436" name="Rectangle 3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09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ja-JP" altLang="en-US" sz="3600" b="1" dirty="0" smtClean="0">
                <a:solidFill>
                  <a:srgbClr val="0000FF"/>
                </a:solidFill>
              </a:rPr>
              <a:t>液晶</a:t>
            </a:r>
            <a:r>
              <a:rPr lang="en-US" altLang="ja-JP" sz="3600" b="1" dirty="0" smtClean="0">
                <a:solidFill>
                  <a:srgbClr val="0000FF"/>
                </a:solidFill>
              </a:rPr>
              <a:t>TV</a:t>
            </a:r>
            <a:r>
              <a:rPr lang="ja-JP" altLang="en-US" sz="3600" b="1" dirty="0" smtClean="0">
                <a:solidFill>
                  <a:srgbClr val="0000FF"/>
                </a:solidFill>
              </a:rPr>
              <a:t>用ガラスサイズはどんどん大きくなる</a:t>
            </a:r>
            <a:endParaRPr lang="en-US" altLang="ja-JP" sz="3600" b="1" dirty="0">
              <a:solidFill>
                <a:srgbClr val="0000FF"/>
              </a:solidFill>
            </a:endParaRPr>
          </a:p>
        </p:txBody>
      </p:sp>
      <p:pic>
        <p:nvPicPr>
          <p:cNvPr id="361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7" y="3557589"/>
            <a:ext cx="964569" cy="298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5" descr="C:\Users\tkamiya\Desktop\20100225ULVAC-IGZOターゲット写真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2565400"/>
            <a:ext cx="2240892" cy="39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44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457200" y="1360488"/>
            <a:ext cx="5632450" cy="5181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425" name="Rectangle 25"/>
          <p:cNvSpPr>
            <a:spLocks noChangeArrowheads="1"/>
          </p:cNvSpPr>
          <p:nvPr/>
        </p:nvSpPr>
        <p:spPr bwMode="auto">
          <a:xfrm>
            <a:off x="533400" y="1066800"/>
            <a:ext cx="25146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436" name="Rectangle 3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09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ja-JP" altLang="en-US" sz="3600" b="1" dirty="0" smtClean="0">
                <a:solidFill>
                  <a:srgbClr val="0000FF"/>
                </a:solidFill>
              </a:rPr>
              <a:t>なぜ大型ガラス基板を使う？</a:t>
            </a:r>
            <a:endParaRPr lang="en-US" altLang="ja-JP" sz="3600" b="1" dirty="0">
              <a:solidFill>
                <a:srgbClr val="0000FF"/>
              </a:solidFill>
            </a:endParaRPr>
          </a:p>
        </p:txBody>
      </p:sp>
      <p:sp>
        <p:nvSpPr>
          <p:cNvPr id="36" name="Text Box 26"/>
          <p:cNvSpPr txBox="1">
            <a:spLocks noChangeArrowheads="1"/>
          </p:cNvSpPr>
          <p:nvPr/>
        </p:nvSpPr>
        <p:spPr bwMode="auto">
          <a:xfrm>
            <a:off x="6184899" y="3014028"/>
            <a:ext cx="256993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1600" b="1" dirty="0" smtClean="0"/>
              <a:t>第</a:t>
            </a:r>
            <a:r>
              <a:rPr lang="en-US" altLang="ja-JP" sz="1600" b="1" dirty="0" smtClean="0"/>
              <a:t>3</a:t>
            </a:r>
            <a:r>
              <a:rPr lang="ja-JP" altLang="en-US" sz="1600" b="1" dirty="0" smtClean="0"/>
              <a:t>世代</a:t>
            </a:r>
            <a:r>
              <a:rPr lang="en-US" altLang="ja-JP" sz="1600" b="1" dirty="0"/>
              <a:t>:</a:t>
            </a:r>
            <a:r>
              <a:rPr lang="ja-JP" altLang="en-US" sz="1600" b="1" dirty="0"/>
              <a:t> </a:t>
            </a:r>
            <a:r>
              <a:rPr lang="en-US" altLang="ja-JP" sz="1600" b="1" dirty="0" smtClean="0"/>
              <a:t>550</a:t>
            </a:r>
            <a:r>
              <a:rPr lang="en-US" altLang="ja-JP" sz="1600" b="1" dirty="0" smtClean="0">
                <a:sym typeface="Symbol"/>
              </a:rPr>
              <a:t></a:t>
            </a:r>
            <a:r>
              <a:rPr lang="en-US" altLang="ja-JP" sz="1600" b="1" dirty="0" smtClean="0"/>
              <a:t>650</a:t>
            </a:r>
          </a:p>
          <a:p>
            <a:r>
              <a:rPr lang="ja-JP" altLang="en-US" sz="1600" b="1" dirty="0"/>
              <a:t>　</a:t>
            </a:r>
            <a:r>
              <a:rPr lang="ja-JP" altLang="en-US" sz="1600" b="1" dirty="0" smtClean="0"/>
              <a:t>　　　　　　　</a:t>
            </a:r>
            <a:r>
              <a:rPr lang="en-US" altLang="ja-JP" sz="1600" b="1" dirty="0" smtClean="0"/>
              <a:t>12.1</a:t>
            </a:r>
            <a:r>
              <a:rPr lang="ja-JP" altLang="en-US" sz="1600" b="1" dirty="0" smtClean="0"/>
              <a:t>型</a:t>
            </a:r>
            <a:r>
              <a:rPr lang="en-US" altLang="ja-JP" sz="1600" b="1" dirty="0" smtClean="0"/>
              <a:t>6</a:t>
            </a:r>
            <a:r>
              <a:rPr lang="ja-JP" altLang="en-US" sz="1600" b="1" dirty="0" smtClean="0"/>
              <a:t>面</a:t>
            </a:r>
            <a:r>
              <a:rPr lang="ja-JP" altLang="en-US" sz="1600" b="1" dirty="0"/>
              <a:t>取り</a:t>
            </a:r>
            <a:endParaRPr lang="en-US" altLang="ja-JP" sz="1600" b="1" dirty="0"/>
          </a:p>
          <a:p>
            <a:r>
              <a:rPr lang="ja-JP" altLang="en-US" sz="1600" b="1" dirty="0" smtClean="0"/>
              <a:t>第</a:t>
            </a:r>
            <a:r>
              <a:rPr lang="en-US" altLang="ja-JP" sz="1600" b="1" dirty="0" smtClean="0"/>
              <a:t>5</a:t>
            </a:r>
            <a:r>
              <a:rPr lang="ja-JP" altLang="en-US" sz="1600" b="1" dirty="0" smtClean="0"/>
              <a:t>世代</a:t>
            </a:r>
            <a:r>
              <a:rPr lang="en-US" altLang="ja-JP" sz="1600" b="1" dirty="0" smtClean="0"/>
              <a:t>:</a:t>
            </a:r>
            <a:r>
              <a:rPr lang="ja-JP" altLang="en-US" sz="1600" b="1" dirty="0" smtClean="0"/>
              <a:t> </a:t>
            </a:r>
            <a:r>
              <a:rPr lang="en-US" altLang="ja-JP" sz="1600" b="1" dirty="0" smtClean="0"/>
              <a:t>1000</a:t>
            </a:r>
            <a:r>
              <a:rPr lang="en-US" altLang="ja-JP" sz="1600" b="1" dirty="0">
                <a:sym typeface="Symbol"/>
              </a:rPr>
              <a:t>  </a:t>
            </a:r>
            <a:r>
              <a:rPr lang="en-US" altLang="ja-JP" sz="1600" b="1" dirty="0" smtClean="0"/>
              <a:t>1200</a:t>
            </a:r>
            <a:br>
              <a:rPr lang="en-US" altLang="ja-JP" sz="1600" b="1" dirty="0" smtClean="0"/>
            </a:br>
            <a:r>
              <a:rPr lang="ja-JP" altLang="en-US" sz="1600" b="1" dirty="0" smtClean="0"/>
              <a:t>　　　　　　　　</a:t>
            </a:r>
            <a:r>
              <a:rPr lang="en-US" altLang="ja-JP" sz="1600" b="1" dirty="0" smtClean="0"/>
              <a:t>40</a:t>
            </a:r>
            <a:r>
              <a:rPr lang="ja-JP" altLang="en-US" sz="1600" b="1" dirty="0" smtClean="0"/>
              <a:t>型</a:t>
            </a:r>
            <a:r>
              <a:rPr lang="en-US" altLang="ja-JP" sz="1600" b="1" dirty="0" smtClean="0"/>
              <a:t>2</a:t>
            </a:r>
            <a:r>
              <a:rPr lang="ja-JP" altLang="en-US" sz="1600" b="1" dirty="0" smtClean="0"/>
              <a:t>面取り</a:t>
            </a:r>
            <a:endParaRPr lang="en-US" altLang="ja-JP" sz="1600" b="1" dirty="0" smtClean="0"/>
          </a:p>
          <a:p>
            <a:r>
              <a:rPr lang="ja-JP" altLang="en-US" sz="1600" b="1" dirty="0" smtClean="0"/>
              <a:t>第</a:t>
            </a:r>
            <a:r>
              <a:rPr lang="en-US" altLang="ja-JP" sz="1600" b="1" dirty="0" smtClean="0"/>
              <a:t>6</a:t>
            </a:r>
            <a:r>
              <a:rPr lang="ja-JP" altLang="en-US" sz="1600" b="1" dirty="0" smtClean="0"/>
              <a:t>世代</a:t>
            </a:r>
            <a:r>
              <a:rPr lang="en-US" altLang="ja-JP" sz="1600" b="1" dirty="0"/>
              <a:t>:</a:t>
            </a:r>
            <a:r>
              <a:rPr lang="ja-JP" altLang="en-US" sz="1600" b="1" dirty="0"/>
              <a:t> </a:t>
            </a:r>
            <a:r>
              <a:rPr lang="en-US" altLang="ja-JP" sz="1600" b="1" dirty="0" smtClean="0"/>
              <a:t>1500</a:t>
            </a:r>
            <a:r>
              <a:rPr lang="en-US" altLang="ja-JP" sz="1600" b="1" dirty="0">
                <a:sym typeface="Symbol"/>
              </a:rPr>
              <a:t>  </a:t>
            </a:r>
            <a:r>
              <a:rPr lang="en-US" altLang="ja-JP" sz="1600" b="1" dirty="0" smtClean="0"/>
              <a:t>1800</a:t>
            </a:r>
          </a:p>
          <a:p>
            <a:r>
              <a:rPr lang="ja-JP" altLang="en-US" sz="1600" b="1" dirty="0"/>
              <a:t>　</a:t>
            </a:r>
            <a:r>
              <a:rPr lang="ja-JP" altLang="en-US" sz="1600" b="1" dirty="0" smtClean="0"/>
              <a:t>　　　　　　　</a:t>
            </a:r>
            <a:r>
              <a:rPr lang="en-US" altLang="ja-JP" sz="1600" b="1" dirty="0" smtClean="0"/>
              <a:t>40</a:t>
            </a:r>
            <a:r>
              <a:rPr lang="ja-JP" altLang="en-US" sz="1600" b="1" dirty="0" smtClean="0"/>
              <a:t>型</a:t>
            </a:r>
            <a:r>
              <a:rPr lang="en-US" altLang="ja-JP" sz="1600" b="1" dirty="0" smtClean="0"/>
              <a:t>3</a:t>
            </a:r>
            <a:r>
              <a:rPr lang="ja-JP" altLang="en-US" sz="1600" b="1" dirty="0" smtClean="0"/>
              <a:t>面</a:t>
            </a:r>
            <a:r>
              <a:rPr lang="ja-JP" altLang="en-US" sz="1600" b="1" dirty="0"/>
              <a:t>取り</a:t>
            </a:r>
            <a:endParaRPr lang="en-US" altLang="ja-JP" sz="1600" b="1" dirty="0"/>
          </a:p>
          <a:p>
            <a:r>
              <a:rPr lang="ja-JP" altLang="en-US" sz="1600" b="1" dirty="0" smtClean="0"/>
              <a:t>　テレビに使用開始したころ</a:t>
            </a:r>
            <a:endParaRPr lang="en-US" altLang="ja-JP" sz="1600" b="1" dirty="0" smtClean="0"/>
          </a:p>
          <a:p>
            <a:r>
              <a:rPr lang="ja-JP" altLang="en-US" sz="1600" b="1" dirty="0" smtClean="0"/>
              <a:t>第</a:t>
            </a:r>
            <a:r>
              <a:rPr lang="en-US" altLang="ja-JP" sz="1600" b="1" dirty="0" smtClean="0"/>
              <a:t>7</a:t>
            </a:r>
            <a:r>
              <a:rPr lang="ja-JP" altLang="en-US" sz="1600" b="1" dirty="0" smtClean="0"/>
              <a:t>世代</a:t>
            </a:r>
            <a:r>
              <a:rPr lang="en-US" altLang="ja-JP" sz="1600" b="1" dirty="0"/>
              <a:t>:</a:t>
            </a:r>
            <a:r>
              <a:rPr lang="ja-JP" altLang="en-US" sz="1600" b="1" dirty="0"/>
              <a:t> </a:t>
            </a:r>
            <a:r>
              <a:rPr lang="en-US" altLang="ja-JP" sz="1600" b="1" dirty="0" smtClean="0"/>
              <a:t>1870</a:t>
            </a:r>
            <a:r>
              <a:rPr lang="en-US" altLang="ja-JP" sz="1600" b="1" dirty="0">
                <a:sym typeface="Symbol"/>
              </a:rPr>
              <a:t>  </a:t>
            </a:r>
            <a:r>
              <a:rPr lang="en-US" altLang="ja-JP" sz="1600" b="1" dirty="0" smtClean="0"/>
              <a:t>2200</a:t>
            </a:r>
          </a:p>
          <a:p>
            <a:r>
              <a:rPr lang="ja-JP" altLang="en-US" sz="1600" b="1" dirty="0" smtClean="0"/>
              <a:t>　　　　　　　　</a:t>
            </a:r>
            <a:r>
              <a:rPr lang="en-US" altLang="ja-JP" sz="1600" b="1" dirty="0" smtClean="0"/>
              <a:t>40</a:t>
            </a:r>
            <a:r>
              <a:rPr lang="ja-JP" altLang="en-US" sz="1600" b="1" dirty="0" smtClean="0"/>
              <a:t>型</a:t>
            </a:r>
            <a:r>
              <a:rPr lang="en-US" altLang="ja-JP" sz="1600" b="1" dirty="0" smtClean="0"/>
              <a:t>6</a:t>
            </a:r>
            <a:r>
              <a:rPr lang="ja-JP" altLang="en-US" sz="1600" b="1" dirty="0" smtClean="0"/>
              <a:t>面取り</a:t>
            </a:r>
            <a:endParaRPr lang="en-US" altLang="ja-JP" sz="1600" b="1" dirty="0" smtClean="0"/>
          </a:p>
        </p:txBody>
      </p:sp>
      <p:cxnSp>
        <p:nvCxnSpPr>
          <p:cNvPr id="3" name="直線コネクタ 2"/>
          <p:cNvCxnSpPr/>
          <p:nvPr/>
        </p:nvCxnSpPr>
        <p:spPr>
          <a:xfrm flipV="1">
            <a:off x="3184525" y="1371600"/>
            <a:ext cx="0" cy="51577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 flipH="1">
            <a:off x="457201" y="3014028"/>
            <a:ext cx="563244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/>
        </p:nvCxnSpPr>
        <p:spPr>
          <a:xfrm flipH="1">
            <a:off x="457200" y="4741228"/>
            <a:ext cx="563244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15" name="Text Box 15"/>
          <p:cNvSpPr txBox="1">
            <a:spLocks noChangeArrowheads="1"/>
          </p:cNvSpPr>
          <p:nvPr/>
        </p:nvSpPr>
        <p:spPr bwMode="auto">
          <a:xfrm>
            <a:off x="300046" y="772180"/>
            <a:ext cx="60676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 b="1" dirty="0" smtClean="0">
                <a:solidFill>
                  <a:srgbClr val="FF0000"/>
                </a:solidFill>
              </a:rPr>
              <a:t>第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10</a:t>
            </a:r>
            <a:r>
              <a:rPr lang="ja-JP" altLang="en-US" sz="2800" b="1" dirty="0" smtClean="0">
                <a:solidFill>
                  <a:srgbClr val="FF0000"/>
                </a:solidFill>
              </a:rPr>
              <a:t>世代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 </a:t>
            </a:r>
            <a:r>
              <a:rPr lang="ja-JP" altLang="en-US" sz="2800" b="1" dirty="0" smtClean="0">
                <a:solidFill>
                  <a:srgbClr val="FF0000"/>
                </a:solidFill>
              </a:rPr>
              <a:t>ガラス基板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   2.88</a:t>
            </a:r>
            <a:r>
              <a:rPr lang="ja-JP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m</a:t>
            </a:r>
            <a:r>
              <a:rPr lang="ja-JP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800" b="1" dirty="0" smtClean="0">
                <a:solidFill>
                  <a:srgbClr val="FF0000"/>
                </a:solidFill>
                <a:sym typeface="Symbol" pitchFamily="18" charset="2"/>
              </a:rPr>
              <a:t></a:t>
            </a:r>
            <a:r>
              <a:rPr lang="ja-JP" altLang="en-US" sz="2800" b="1" dirty="0" smtClean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3.13</a:t>
            </a:r>
            <a:r>
              <a:rPr lang="ja-JP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m</a:t>
            </a:r>
            <a:endParaRPr lang="en-US" altLang="ja-JP" sz="2800" b="1" dirty="0">
              <a:solidFill>
                <a:srgbClr val="FF0000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627144" y="1655465"/>
            <a:ext cx="24208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</a:rPr>
              <a:t>72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型</a:t>
            </a:r>
            <a:endParaRPr lang="en-US" altLang="ja-JP" sz="2400" b="1" dirty="0" smtClean="0">
              <a:solidFill>
                <a:srgbClr val="FF0000"/>
              </a:solidFill>
            </a:endParaRPr>
          </a:p>
          <a:p>
            <a:r>
              <a:rPr lang="ja-JP" altLang="en-US" sz="2400" b="1" dirty="0">
                <a:solidFill>
                  <a:srgbClr val="FF0000"/>
                </a:solidFill>
              </a:rPr>
              <a:t>　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156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cm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400" b="1" dirty="0" smtClean="0">
                <a:solidFill>
                  <a:srgbClr val="FF0000"/>
                </a:solidFill>
                <a:latin typeface="Times New Roman"/>
                <a:cs typeface="Times New Roman"/>
                <a:sym typeface="Symbol"/>
              </a:rPr>
              <a:t>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96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cm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2602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5" name="Rectangle 25"/>
          <p:cNvSpPr>
            <a:spLocks noChangeArrowheads="1"/>
          </p:cNvSpPr>
          <p:nvPr/>
        </p:nvSpPr>
        <p:spPr bwMode="auto">
          <a:xfrm>
            <a:off x="533400" y="1066800"/>
            <a:ext cx="25146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436" name="Rectangle 3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09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ja-JP" altLang="en-US" sz="3600" b="1" dirty="0" smtClean="0">
                <a:solidFill>
                  <a:srgbClr val="0000FF"/>
                </a:solidFill>
              </a:rPr>
              <a:t>太陽電池や液晶の値段は？</a:t>
            </a:r>
            <a:endParaRPr lang="en-US" altLang="ja-JP" sz="3600" b="1" dirty="0">
              <a:solidFill>
                <a:srgbClr val="0000FF"/>
              </a:solidFill>
            </a:endParaRPr>
          </a:p>
        </p:txBody>
      </p:sp>
      <p:sp>
        <p:nvSpPr>
          <p:cNvPr id="102415" name="Text Box 15"/>
          <p:cNvSpPr txBox="1">
            <a:spLocks noChangeArrowheads="1"/>
          </p:cNvSpPr>
          <p:nvPr/>
        </p:nvSpPr>
        <p:spPr bwMode="auto">
          <a:xfrm>
            <a:off x="84146" y="1483380"/>
            <a:ext cx="9116535" cy="4544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 b="1" dirty="0" smtClean="0">
                <a:solidFill>
                  <a:srgbClr val="3333FF"/>
                </a:solidFill>
              </a:rPr>
              <a:t>単結晶シリコン</a:t>
            </a:r>
            <a:r>
              <a:rPr lang="en-US" altLang="ja-JP" sz="2800" b="1" dirty="0" smtClean="0">
                <a:solidFill>
                  <a:srgbClr val="3333FF"/>
                </a:solidFill>
              </a:rPr>
              <a:t>:</a:t>
            </a:r>
            <a:r>
              <a:rPr lang="ja-JP" altLang="en-US" sz="2800" b="1" dirty="0" smtClean="0">
                <a:solidFill>
                  <a:srgbClr val="3333FF"/>
                </a:solidFill>
              </a:rPr>
              <a:t> </a:t>
            </a:r>
            <a:r>
              <a:rPr lang="en-US" altLang="ja-JP" sz="2800" b="1" dirty="0" smtClean="0">
                <a:solidFill>
                  <a:srgbClr val="3333FF"/>
                </a:solidFill>
              </a:rPr>
              <a:t>Intel</a:t>
            </a:r>
            <a:r>
              <a:rPr lang="ja-JP" altLang="en-US" sz="2800" b="1" dirty="0" smtClean="0">
                <a:solidFill>
                  <a:srgbClr val="3333FF"/>
                </a:solidFill>
              </a:rPr>
              <a:t> </a:t>
            </a:r>
            <a:r>
              <a:rPr lang="en-US" altLang="ja-JP" sz="2800" b="1" dirty="0" smtClean="0">
                <a:solidFill>
                  <a:srgbClr val="3333FF"/>
                </a:solidFill>
              </a:rPr>
              <a:t>Core</a:t>
            </a:r>
            <a:r>
              <a:rPr lang="ja-JP" altLang="en-US" sz="2800" b="1" dirty="0" smtClean="0">
                <a:solidFill>
                  <a:srgbClr val="3333FF"/>
                </a:solidFill>
              </a:rPr>
              <a:t> </a:t>
            </a:r>
            <a:r>
              <a:rPr lang="en-US" altLang="ja-JP" sz="2800" b="1" dirty="0" smtClean="0">
                <a:solidFill>
                  <a:srgbClr val="3333FF"/>
                </a:solidFill>
              </a:rPr>
              <a:t>i7</a:t>
            </a:r>
            <a:r>
              <a:rPr lang="ja-JP" altLang="en-US" sz="2800" b="1" dirty="0" smtClean="0">
                <a:solidFill>
                  <a:srgbClr val="3333FF"/>
                </a:solidFill>
              </a:rPr>
              <a:t> </a:t>
            </a:r>
            <a:r>
              <a:rPr lang="en-US" altLang="ja-JP" sz="2800" b="1" dirty="0" smtClean="0">
                <a:solidFill>
                  <a:srgbClr val="3333FF"/>
                </a:solidFill>
              </a:rPr>
              <a:t>(</a:t>
            </a:r>
            <a:r>
              <a:rPr lang="ja-JP" altLang="en-US" sz="2800" b="1" dirty="0" smtClean="0">
                <a:solidFill>
                  <a:srgbClr val="3333FF"/>
                </a:solidFill>
              </a:rPr>
              <a:t>トランジスタ数 </a:t>
            </a:r>
            <a:r>
              <a:rPr lang="en-US" altLang="ja-JP" sz="2800" b="1" dirty="0" smtClean="0">
                <a:solidFill>
                  <a:srgbClr val="3333FF"/>
                </a:solidFill>
              </a:rPr>
              <a:t>9</a:t>
            </a:r>
            <a:r>
              <a:rPr lang="ja-JP" altLang="en-US" sz="2800" b="1" dirty="0" smtClean="0">
                <a:solidFill>
                  <a:srgbClr val="3333FF"/>
                </a:solidFill>
              </a:rPr>
              <a:t>億</a:t>
            </a:r>
            <a:r>
              <a:rPr lang="en-US" altLang="ja-JP" sz="2800" b="1" dirty="0" smtClean="0">
                <a:solidFill>
                  <a:srgbClr val="3333FF"/>
                </a:solidFill>
              </a:rPr>
              <a:t>9500</a:t>
            </a:r>
            <a:r>
              <a:rPr lang="ja-JP" altLang="en-US" sz="2800" b="1" dirty="0" smtClean="0">
                <a:solidFill>
                  <a:srgbClr val="3333FF"/>
                </a:solidFill>
              </a:rPr>
              <a:t>万個</a:t>
            </a:r>
            <a:r>
              <a:rPr lang="en-US" altLang="ja-JP" sz="2800" b="1" dirty="0" smtClean="0">
                <a:solidFill>
                  <a:srgbClr val="3333FF"/>
                </a:solidFill>
              </a:rPr>
              <a:t>)</a:t>
            </a:r>
          </a:p>
          <a:p>
            <a:r>
              <a:rPr lang="ja-JP" altLang="en-US" sz="2800" b="1" dirty="0">
                <a:solidFill>
                  <a:srgbClr val="FF0000"/>
                </a:solidFill>
              </a:rPr>
              <a:t>　</a:t>
            </a:r>
            <a:r>
              <a:rPr lang="ja-JP" altLang="en-US" sz="2800" b="1" dirty="0" smtClean="0">
                <a:solidFill>
                  <a:srgbClr val="FF0000"/>
                </a:solidFill>
              </a:rPr>
              <a:t>　</a:t>
            </a:r>
            <a:r>
              <a:rPr lang="en-US" altLang="ja-JP" sz="2800" b="1" dirty="0" smtClean="0"/>
              <a:t>200</a:t>
            </a:r>
            <a:r>
              <a:rPr lang="ja-JP" altLang="en-US" sz="2800" b="1" dirty="0" smtClean="0"/>
              <a:t>個</a:t>
            </a:r>
            <a:r>
              <a:rPr lang="en-US" altLang="ja-JP" sz="2800" b="1" dirty="0" smtClean="0"/>
              <a:t>/</a:t>
            </a:r>
            <a:r>
              <a:rPr lang="ja-JP" altLang="en-US" sz="2800" b="1" dirty="0" smtClean="0"/>
              <a:t>枚 </a:t>
            </a:r>
            <a:r>
              <a:rPr lang="en-US" altLang="ja-JP" sz="2800" b="1" dirty="0" smtClean="0">
                <a:latin typeface="Times New Roman"/>
                <a:cs typeface="Times New Roman"/>
                <a:sym typeface="Symbol"/>
              </a:rPr>
              <a:t></a:t>
            </a:r>
            <a:r>
              <a:rPr lang="ja-JP" altLang="en-US" sz="2800" b="1" dirty="0" smtClean="0">
                <a:latin typeface="Times New Roman"/>
                <a:cs typeface="Times New Roman"/>
                <a:sym typeface="Symbol"/>
              </a:rPr>
              <a:t> </a:t>
            </a:r>
            <a:r>
              <a:rPr lang="en-US" altLang="ja-JP" sz="2800" b="1" dirty="0" smtClean="0">
                <a:latin typeface="Times New Roman"/>
                <a:cs typeface="Times New Roman"/>
                <a:sym typeface="Symbol"/>
              </a:rPr>
              <a:t>3</a:t>
            </a:r>
            <a:r>
              <a:rPr lang="ja-JP" altLang="en-US" sz="2800" b="1" dirty="0" smtClean="0">
                <a:latin typeface="Times New Roman"/>
                <a:cs typeface="Times New Roman"/>
              </a:rPr>
              <a:t>万円 </a:t>
            </a:r>
            <a:r>
              <a:rPr lang="en-US" altLang="ja-JP" sz="2800" b="1" dirty="0" smtClean="0">
                <a:latin typeface="Times New Roman"/>
                <a:cs typeface="Times New Roman"/>
              </a:rPr>
              <a:t>=</a:t>
            </a:r>
            <a:r>
              <a:rPr lang="ja-JP" altLang="en-US" sz="2800" b="1" dirty="0" smtClean="0">
                <a:latin typeface="Times New Roman"/>
                <a:cs typeface="Times New Roman"/>
              </a:rPr>
              <a:t> </a:t>
            </a:r>
            <a:r>
              <a:rPr lang="en-US" altLang="ja-JP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600</a:t>
            </a:r>
            <a:r>
              <a:rPr lang="ja-JP" altLang="en-US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万円</a:t>
            </a:r>
            <a:r>
              <a:rPr lang="en-US" altLang="ja-JP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/</a:t>
            </a:r>
            <a:r>
              <a:rPr lang="ja-JP" altLang="en-US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直径</a:t>
            </a:r>
            <a:r>
              <a:rPr lang="en-US" altLang="ja-JP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30</a:t>
            </a:r>
            <a:r>
              <a:rPr lang="ja-JP" altLang="en-US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altLang="ja-JP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cm</a:t>
            </a:r>
          </a:p>
          <a:p>
            <a:endParaRPr lang="en-US" altLang="ja-JP" sz="28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ja-JP" altLang="en-US" sz="2800" b="1" dirty="0" smtClean="0">
                <a:solidFill>
                  <a:srgbClr val="3333FF"/>
                </a:solidFill>
              </a:rPr>
              <a:t>太陽電池</a:t>
            </a:r>
            <a:endParaRPr lang="en-US" altLang="ja-JP" sz="2800" b="1" dirty="0" smtClean="0">
              <a:solidFill>
                <a:srgbClr val="3333FF"/>
              </a:solidFill>
            </a:endParaRPr>
          </a:p>
          <a:p>
            <a:r>
              <a:rPr lang="ja-JP" altLang="en-US" sz="2800" b="1" dirty="0">
                <a:solidFill>
                  <a:srgbClr val="FF0000"/>
                </a:solidFill>
              </a:rPr>
              <a:t>　</a:t>
            </a:r>
            <a:r>
              <a:rPr lang="ja-JP" altLang="en-US" sz="2800" b="1" dirty="0" smtClean="0">
                <a:solidFill>
                  <a:srgbClr val="FF0000"/>
                </a:solidFill>
              </a:rPr>
              <a:t>　</a:t>
            </a:r>
            <a:r>
              <a:rPr lang="en-US" altLang="ja-JP" sz="2800" b="1" dirty="0" smtClean="0"/>
              <a:t>250</a:t>
            </a:r>
            <a:r>
              <a:rPr lang="ja-JP" altLang="en-US" sz="2800" b="1" dirty="0" smtClean="0"/>
              <a:t>万円</a:t>
            </a:r>
            <a:r>
              <a:rPr lang="en-US" altLang="ja-JP" sz="2800" b="1" dirty="0" smtClean="0"/>
              <a:t>/(4kW</a:t>
            </a:r>
            <a:r>
              <a:rPr lang="ja-JP" altLang="en-US" sz="2800" b="1" dirty="0" smtClean="0"/>
              <a:t>システム</a:t>
            </a:r>
            <a:r>
              <a:rPr lang="en-US" altLang="ja-JP" sz="2800" b="1" dirty="0" smtClean="0"/>
              <a:t>,20m</a:t>
            </a:r>
            <a:r>
              <a:rPr lang="en-US" altLang="ja-JP" sz="2800" b="1" baseline="30000" dirty="0" smtClean="0"/>
              <a:t>2</a:t>
            </a:r>
            <a:r>
              <a:rPr lang="en-US" altLang="ja-JP" sz="2800" b="1" dirty="0" smtClean="0"/>
              <a:t>)</a:t>
            </a:r>
            <a:r>
              <a:rPr lang="ja-JP" altLang="en-US" sz="2800" b="1" dirty="0" smtClean="0"/>
              <a:t> </a:t>
            </a:r>
            <a:r>
              <a:rPr lang="en-US" altLang="ja-JP" sz="2800" b="1" dirty="0">
                <a:cs typeface="Times New Roman"/>
                <a:sym typeface="Symbol"/>
              </a:rPr>
              <a:t> </a:t>
            </a:r>
            <a:r>
              <a:rPr lang="en-US" altLang="ja-JP" sz="2800" b="1" dirty="0" smtClean="0">
                <a:cs typeface="Times New Roman"/>
                <a:sym typeface="Symbol"/>
              </a:rPr>
              <a:t>(1/3)</a:t>
            </a:r>
            <a:r>
              <a:rPr lang="ja-JP" altLang="en-US" sz="2800" b="1" dirty="0" smtClean="0">
                <a:cs typeface="Times New Roman"/>
                <a:sym typeface="Symbol"/>
              </a:rPr>
              <a:t> </a:t>
            </a:r>
            <a:r>
              <a:rPr lang="en-US" altLang="ja-JP" sz="2800" b="1" dirty="0" smtClean="0">
                <a:cs typeface="Times New Roman"/>
                <a:sym typeface="Symbol"/>
              </a:rPr>
              <a:t>(</a:t>
            </a:r>
            <a:r>
              <a:rPr lang="ja-JP" altLang="en-US" sz="2800" b="1" dirty="0" smtClean="0">
                <a:cs typeface="Times New Roman"/>
                <a:sym typeface="Symbol"/>
              </a:rPr>
              <a:t>パネルの比率</a:t>
            </a:r>
            <a:r>
              <a:rPr lang="en-US" altLang="ja-JP" sz="2800" b="1" dirty="0" smtClean="0">
                <a:cs typeface="Times New Roman"/>
                <a:sym typeface="Symbol"/>
              </a:rPr>
              <a:t>)</a:t>
            </a:r>
            <a:br>
              <a:rPr lang="en-US" altLang="ja-JP" sz="2800" b="1" dirty="0" smtClean="0">
                <a:cs typeface="Times New Roman"/>
                <a:sym typeface="Symbol"/>
              </a:rPr>
            </a:br>
            <a:r>
              <a:rPr lang="ja-JP" altLang="en-US" sz="2800" b="1" dirty="0" smtClean="0">
                <a:cs typeface="Times New Roman"/>
                <a:sym typeface="Symbol"/>
              </a:rPr>
              <a:t>　　　　 </a:t>
            </a:r>
            <a:r>
              <a:rPr lang="en-US" altLang="ja-JP" sz="2800" b="1" dirty="0" smtClean="0"/>
              <a:t>=</a:t>
            </a:r>
            <a:r>
              <a:rPr lang="ja-JP" altLang="en-US" sz="2800" b="1" dirty="0" smtClean="0"/>
              <a:t> 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4</a:t>
            </a:r>
            <a:r>
              <a:rPr lang="ja-JP" altLang="en-US" sz="2800" b="1" dirty="0" smtClean="0">
                <a:solidFill>
                  <a:srgbClr val="FF0000"/>
                </a:solidFill>
              </a:rPr>
              <a:t>万円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/(</a:t>
            </a:r>
            <a:r>
              <a:rPr lang="ja-JP" altLang="en-US" sz="2800" b="1" dirty="0" smtClean="0">
                <a:solidFill>
                  <a:srgbClr val="FF0000"/>
                </a:solidFill>
              </a:rPr>
              <a:t>パネル</a:t>
            </a:r>
            <a:r>
              <a:rPr lang="ja-JP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m</a:t>
            </a:r>
            <a:r>
              <a:rPr lang="en-US" altLang="ja-JP" sz="2800" b="1" baseline="30000" dirty="0" smtClean="0">
                <a:solidFill>
                  <a:srgbClr val="FF0000"/>
                </a:solidFill>
              </a:rPr>
              <a:t>2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)</a:t>
            </a:r>
          </a:p>
          <a:p>
            <a:endParaRPr lang="en-US" altLang="ja-JP" sz="2800" b="1" baseline="30000" dirty="0" smtClean="0">
              <a:solidFill>
                <a:srgbClr val="FF0000"/>
              </a:solidFill>
            </a:endParaRPr>
          </a:p>
          <a:p>
            <a:r>
              <a:rPr lang="ja-JP" altLang="en-US" sz="2800" b="1" dirty="0" smtClean="0">
                <a:solidFill>
                  <a:srgbClr val="3333FF"/>
                </a:solidFill>
              </a:rPr>
              <a:t>液晶</a:t>
            </a:r>
            <a:r>
              <a:rPr lang="en-US" altLang="ja-JP" sz="2800" b="1" dirty="0" smtClean="0">
                <a:solidFill>
                  <a:srgbClr val="3333FF"/>
                </a:solidFill>
              </a:rPr>
              <a:t>TV</a:t>
            </a:r>
            <a:r>
              <a:rPr lang="ja-JP" altLang="en-US" sz="2800" b="1" dirty="0" smtClean="0">
                <a:solidFill>
                  <a:srgbClr val="3333FF"/>
                </a:solidFill>
              </a:rPr>
              <a:t> </a:t>
            </a:r>
            <a:r>
              <a:rPr lang="en-US" altLang="ja-JP" sz="2800" b="1" dirty="0" smtClean="0">
                <a:solidFill>
                  <a:srgbClr val="3333FF"/>
                </a:solidFill>
              </a:rPr>
              <a:t>(</a:t>
            </a:r>
            <a:r>
              <a:rPr lang="ja-JP" altLang="en-US" sz="2800" b="1" dirty="0" smtClean="0">
                <a:solidFill>
                  <a:srgbClr val="3333FF"/>
                </a:solidFill>
              </a:rPr>
              <a:t>トランジスタ数</a:t>
            </a:r>
            <a:r>
              <a:rPr lang="en-US" altLang="ja-JP" sz="2800" b="1" dirty="0" smtClean="0">
                <a:solidFill>
                  <a:srgbClr val="3333FF"/>
                </a:solidFill>
              </a:rPr>
              <a:t>600</a:t>
            </a:r>
            <a:r>
              <a:rPr lang="ja-JP" altLang="en-US" sz="2800" b="1" dirty="0" smtClean="0">
                <a:solidFill>
                  <a:srgbClr val="3333FF"/>
                </a:solidFill>
              </a:rPr>
              <a:t>万個</a:t>
            </a:r>
            <a:r>
              <a:rPr lang="en-US" altLang="ja-JP" sz="2800" b="1" dirty="0" smtClean="0">
                <a:solidFill>
                  <a:srgbClr val="3333FF"/>
                </a:solidFill>
              </a:rPr>
              <a:t>)</a:t>
            </a:r>
            <a:endParaRPr lang="en-US" altLang="ja-JP" sz="2800" b="1" dirty="0">
              <a:solidFill>
                <a:srgbClr val="3333FF"/>
              </a:solidFill>
            </a:endParaRPr>
          </a:p>
          <a:p>
            <a:r>
              <a:rPr lang="ja-JP" altLang="en-US" sz="2800" b="1" dirty="0">
                <a:solidFill>
                  <a:srgbClr val="FF0000"/>
                </a:solidFill>
              </a:rPr>
              <a:t>　　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TV:</a:t>
            </a:r>
            <a:r>
              <a:rPr lang="ja-JP" altLang="en-US" sz="2800" b="1" dirty="0" smtClean="0">
                <a:solidFill>
                  <a:srgbClr val="FF0000"/>
                </a:solidFill>
              </a:rPr>
              <a:t> 　　 </a:t>
            </a:r>
            <a:r>
              <a:rPr lang="en-US" altLang="ja-JP" sz="2800" b="1" dirty="0" smtClean="0"/>
              <a:t>3</a:t>
            </a:r>
            <a:r>
              <a:rPr lang="ja-JP" altLang="en-US" sz="2800" b="1" dirty="0" smtClean="0"/>
              <a:t>万円</a:t>
            </a:r>
            <a:r>
              <a:rPr lang="en-US" altLang="ja-JP" sz="2800" b="1" dirty="0" smtClean="0"/>
              <a:t>/30</a:t>
            </a:r>
            <a:r>
              <a:rPr lang="ja-JP" altLang="en-US" sz="2800" b="1" dirty="0" smtClean="0"/>
              <a:t>型 </a:t>
            </a:r>
            <a:r>
              <a:rPr lang="en-US" altLang="ja-JP" sz="2800" b="1" dirty="0" smtClean="0"/>
              <a:t>=</a:t>
            </a:r>
            <a:r>
              <a:rPr lang="ja-JP" altLang="en-US" sz="2800" b="1" dirty="0" smtClean="0"/>
              <a:t> </a:t>
            </a:r>
            <a:r>
              <a:rPr lang="en-US" altLang="ja-JP" sz="2800" b="1" dirty="0" smtClean="0"/>
              <a:t>3</a:t>
            </a:r>
            <a:r>
              <a:rPr lang="ja-JP" altLang="en-US" sz="2800" b="1" dirty="0" smtClean="0"/>
              <a:t>万円</a:t>
            </a:r>
            <a:r>
              <a:rPr lang="en-US" altLang="ja-JP" sz="2800" b="1" dirty="0" smtClean="0"/>
              <a:t>/0.05m</a:t>
            </a:r>
            <a:r>
              <a:rPr lang="en-US" altLang="ja-JP" sz="2800" b="1" baseline="30000" dirty="0" smtClean="0"/>
              <a:t>2</a:t>
            </a:r>
            <a:r>
              <a:rPr lang="ja-JP" altLang="en-US" sz="2800" b="1" dirty="0" smtClean="0"/>
              <a:t> </a:t>
            </a:r>
            <a:r>
              <a:rPr lang="en-US" altLang="ja-JP" sz="2800" b="1" dirty="0" smtClean="0"/>
              <a:t>=</a:t>
            </a:r>
            <a:r>
              <a:rPr lang="ja-JP" altLang="en-US" sz="2800" b="1" dirty="0" smtClean="0"/>
              <a:t> </a:t>
            </a:r>
            <a:r>
              <a:rPr lang="en-US" altLang="ja-JP" sz="2800" b="1" dirty="0" smtClean="0"/>
              <a:t>60</a:t>
            </a:r>
            <a:r>
              <a:rPr lang="ja-JP" altLang="en-US" sz="2800" b="1" dirty="0" smtClean="0"/>
              <a:t>万円</a:t>
            </a:r>
            <a:r>
              <a:rPr lang="en-US" altLang="ja-JP" sz="2800" b="1" dirty="0" smtClean="0"/>
              <a:t>/m</a:t>
            </a:r>
            <a:r>
              <a:rPr lang="en-US" altLang="ja-JP" sz="2800" b="1" baseline="30000" dirty="0" smtClean="0"/>
              <a:t>2</a:t>
            </a:r>
          </a:p>
          <a:p>
            <a:r>
              <a:rPr lang="ja-JP" altLang="en-US" sz="2800" b="1" dirty="0">
                <a:solidFill>
                  <a:srgbClr val="FF0000"/>
                </a:solidFill>
              </a:rPr>
              <a:t>　　</a:t>
            </a:r>
            <a:r>
              <a:rPr lang="ja-JP" altLang="en-US" sz="2800" b="1" dirty="0" smtClean="0">
                <a:solidFill>
                  <a:srgbClr val="FF0000"/>
                </a:solidFill>
              </a:rPr>
              <a:t>パネル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:</a:t>
            </a:r>
            <a:r>
              <a:rPr lang="ja-JP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800" b="1" dirty="0" smtClean="0"/>
              <a:t>5</a:t>
            </a:r>
            <a:r>
              <a:rPr lang="ja-JP" altLang="en-US" sz="2800" b="1" dirty="0" smtClean="0"/>
              <a:t>千円</a:t>
            </a:r>
            <a:r>
              <a:rPr lang="en-US" altLang="ja-JP" sz="2800" b="1" dirty="0" smtClean="0"/>
              <a:t>/30</a:t>
            </a:r>
            <a:r>
              <a:rPr lang="ja-JP" altLang="en-US" sz="2800" b="1" dirty="0"/>
              <a:t>型 </a:t>
            </a:r>
            <a:r>
              <a:rPr lang="en-US" altLang="ja-JP" sz="2800" b="1" dirty="0"/>
              <a:t>=</a:t>
            </a:r>
            <a:r>
              <a:rPr lang="ja-JP" altLang="en-US" sz="2800" b="1" dirty="0"/>
              <a:t> </a:t>
            </a:r>
            <a:r>
              <a:rPr lang="en-US" altLang="ja-JP" sz="2800" b="1" dirty="0" smtClean="0"/>
              <a:t>5</a:t>
            </a:r>
            <a:r>
              <a:rPr lang="ja-JP" altLang="en-US" sz="2800" b="1" dirty="0" smtClean="0"/>
              <a:t>千円</a:t>
            </a:r>
            <a:r>
              <a:rPr lang="en-US" altLang="ja-JP" sz="2800" b="1" dirty="0"/>
              <a:t>/0.05m</a:t>
            </a:r>
            <a:r>
              <a:rPr lang="en-US" altLang="ja-JP" sz="2800" b="1" baseline="30000" dirty="0"/>
              <a:t>2</a:t>
            </a:r>
            <a:r>
              <a:rPr lang="ja-JP" altLang="en-US" sz="2800" b="1" dirty="0"/>
              <a:t> </a:t>
            </a:r>
            <a:r>
              <a:rPr lang="en-US" altLang="ja-JP" sz="2800" b="1" dirty="0"/>
              <a:t>=</a:t>
            </a:r>
            <a:r>
              <a:rPr lang="ja-JP" altLang="en-US" sz="2800" b="1" dirty="0"/>
              <a:t> 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10</a:t>
            </a:r>
            <a:r>
              <a:rPr lang="ja-JP" altLang="en-US" sz="2800" b="1" dirty="0" smtClean="0">
                <a:solidFill>
                  <a:srgbClr val="FF0000"/>
                </a:solidFill>
              </a:rPr>
              <a:t>万</a:t>
            </a:r>
            <a:r>
              <a:rPr lang="ja-JP" altLang="en-US" sz="2800" b="1" dirty="0">
                <a:solidFill>
                  <a:srgbClr val="FF0000"/>
                </a:solidFill>
              </a:rPr>
              <a:t>円</a:t>
            </a:r>
            <a:r>
              <a:rPr lang="en-US" altLang="ja-JP" sz="2800" b="1" dirty="0">
                <a:solidFill>
                  <a:srgbClr val="FF0000"/>
                </a:solidFill>
              </a:rPr>
              <a:t>/m</a:t>
            </a:r>
            <a:r>
              <a:rPr lang="en-US" altLang="ja-JP" sz="2800" b="1" baseline="30000" dirty="0">
                <a:solidFill>
                  <a:srgbClr val="FF0000"/>
                </a:solidFill>
              </a:rPr>
              <a:t>2</a:t>
            </a:r>
          </a:p>
          <a:p>
            <a:endParaRPr lang="en-US" altLang="ja-JP" sz="2800" b="1" baseline="30000" dirty="0" smtClean="0">
              <a:solidFill>
                <a:srgbClr val="FF0000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33425" y="5867400"/>
            <a:ext cx="5934075" cy="92333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FF00"/>
                </a:solidFill>
              </a:rPr>
              <a:t>2011/10</a:t>
            </a:r>
            <a:r>
              <a:rPr kumimoji="1" lang="ja-JP" altLang="en-US" b="1" dirty="0" smtClean="0">
                <a:solidFill>
                  <a:srgbClr val="FFFF00"/>
                </a:solidFill>
              </a:rPr>
              <a:t>現在、</a:t>
            </a:r>
            <a:r>
              <a:rPr kumimoji="1" lang="en-US" altLang="ja-JP" b="1" dirty="0" smtClean="0">
                <a:solidFill>
                  <a:srgbClr val="FFFF00"/>
                </a:solidFill>
              </a:rPr>
              <a:t>32</a:t>
            </a:r>
            <a:r>
              <a:rPr kumimoji="1" lang="ja-JP" altLang="en-US" b="1" dirty="0" smtClean="0">
                <a:solidFill>
                  <a:srgbClr val="FFFF00"/>
                </a:solidFill>
              </a:rPr>
              <a:t>型</a:t>
            </a:r>
            <a:r>
              <a:rPr kumimoji="1" lang="en-US" altLang="ja-JP" b="1" dirty="0" smtClean="0">
                <a:solidFill>
                  <a:srgbClr val="FFFF00"/>
                </a:solidFill>
              </a:rPr>
              <a:t>TV</a:t>
            </a:r>
            <a:r>
              <a:rPr kumimoji="1" lang="ja-JP" altLang="en-US" b="1" dirty="0" smtClean="0">
                <a:solidFill>
                  <a:srgbClr val="FFFF00"/>
                </a:solidFill>
              </a:rPr>
              <a:t>で安いものは４万円弱</a:t>
            </a:r>
            <a:endParaRPr kumimoji="1" lang="en-US" altLang="ja-JP" b="1" dirty="0" smtClean="0">
              <a:solidFill>
                <a:srgbClr val="FFFF00"/>
              </a:solidFill>
            </a:endParaRPr>
          </a:p>
          <a:p>
            <a:r>
              <a:rPr lang="ja-JP" altLang="en-US" b="1" dirty="0">
                <a:solidFill>
                  <a:srgbClr val="FFFF00"/>
                </a:solidFill>
              </a:rPr>
              <a:t>また</a:t>
            </a:r>
            <a:r>
              <a:rPr lang="ja-JP" altLang="en-US" b="1" dirty="0" smtClean="0">
                <a:solidFill>
                  <a:srgbClr val="FFFF00"/>
                </a:solidFill>
              </a:rPr>
              <a:t>、液晶</a:t>
            </a:r>
            <a:r>
              <a:rPr lang="en-US" altLang="ja-JP" b="1" dirty="0" smtClean="0">
                <a:solidFill>
                  <a:srgbClr val="FFFF00"/>
                </a:solidFill>
              </a:rPr>
              <a:t>TV</a:t>
            </a:r>
            <a:r>
              <a:rPr lang="ja-JP" altLang="en-US" b="1" dirty="0" smtClean="0">
                <a:solidFill>
                  <a:srgbClr val="FFFF00"/>
                </a:solidFill>
              </a:rPr>
              <a:t>の</a:t>
            </a:r>
            <a:r>
              <a:rPr lang="en-US" altLang="ja-JP" b="1" dirty="0" smtClean="0">
                <a:solidFill>
                  <a:srgbClr val="FFFF00"/>
                </a:solidFill>
              </a:rPr>
              <a:t>60~70%</a:t>
            </a:r>
            <a:r>
              <a:rPr lang="ja-JP" altLang="en-US" b="1" dirty="0" smtClean="0">
                <a:solidFill>
                  <a:srgbClr val="FFFF00"/>
                </a:solidFill>
              </a:rPr>
              <a:t>が液晶パネルコストとの</a:t>
            </a:r>
            <a:r>
              <a:rPr lang="en-US" altLang="ja-JP" b="1" dirty="0" smtClean="0">
                <a:solidFill>
                  <a:srgbClr val="FFFF00"/>
                </a:solidFill>
              </a:rPr>
              <a:t>Web</a:t>
            </a:r>
            <a:r>
              <a:rPr lang="ja-JP" altLang="en-US" b="1" dirty="0" smtClean="0">
                <a:solidFill>
                  <a:srgbClr val="FFFF00"/>
                </a:solidFill>
              </a:rPr>
              <a:t>書き込みあり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95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AutoShape 5"/>
          <p:cNvSpPr>
            <a:spLocks noChangeArrowheads="1"/>
          </p:cNvSpPr>
          <p:nvPr/>
        </p:nvSpPr>
        <p:spPr bwMode="auto">
          <a:xfrm>
            <a:off x="4537075" y="1979613"/>
            <a:ext cx="4284663" cy="4537075"/>
          </a:xfrm>
          <a:prstGeom prst="roundRect">
            <a:avLst>
              <a:gd name="adj" fmla="val 5056"/>
            </a:avLst>
          </a:prstGeom>
          <a:solidFill>
            <a:srgbClr val="F8F8F8">
              <a:alpha val="50195"/>
            </a:srgbClr>
          </a:solidFill>
          <a:ln w="9525" algn="ctr">
            <a:solidFill>
              <a:srgbClr val="2B658D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lang="ja-JP" altLang="ja-JP" smtClean="0">
              <a:solidFill>
                <a:srgbClr val="000000"/>
              </a:solidFill>
              <a:ea typeface="+mj-ea"/>
            </a:endParaRPr>
          </a:p>
        </p:txBody>
      </p:sp>
      <p:sp>
        <p:nvSpPr>
          <p:cNvPr id="276483" name="AutoShape 6"/>
          <p:cNvSpPr>
            <a:spLocks noChangeArrowheads="1"/>
          </p:cNvSpPr>
          <p:nvPr/>
        </p:nvSpPr>
        <p:spPr bwMode="auto">
          <a:xfrm>
            <a:off x="107950" y="2016125"/>
            <a:ext cx="4284663" cy="4537075"/>
          </a:xfrm>
          <a:prstGeom prst="roundRect">
            <a:avLst>
              <a:gd name="adj" fmla="val 5056"/>
            </a:avLst>
          </a:prstGeom>
          <a:solidFill>
            <a:srgbClr val="F8F8F8">
              <a:alpha val="50195"/>
            </a:srgbClr>
          </a:solidFill>
          <a:ln w="9525" algn="ctr">
            <a:solidFill>
              <a:srgbClr val="2B658D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lang="ja-JP" altLang="ja-JP" smtClean="0">
              <a:solidFill>
                <a:srgbClr val="000000"/>
              </a:solidFill>
              <a:ea typeface="+mj-ea"/>
            </a:endParaRPr>
          </a:p>
        </p:txBody>
      </p:sp>
      <p:sp>
        <p:nvSpPr>
          <p:cNvPr id="276484" name="Line 7"/>
          <p:cNvSpPr>
            <a:spLocks noChangeShapeType="1"/>
          </p:cNvSpPr>
          <p:nvPr/>
        </p:nvSpPr>
        <p:spPr bwMode="auto">
          <a:xfrm flipV="1">
            <a:off x="841375" y="5665788"/>
            <a:ext cx="3346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ea typeface="+mj-ea"/>
            </a:endParaRPr>
          </a:p>
        </p:txBody>
      </p:sp>
      <p:sp>
        <p:nvSpPr>
          <p:cNvPr id="276485" name="Text Box 8"/>
          <p:cNvSpPr txBox="1">
            <a:spLocks noChangeArrowheads="1"/>
          </p:cNvSpPr>
          <p:nvPr/>
        </p:nvSpPr>
        <p:spPr bwMode="auto">
          <a:xfrm>
            <a:off x="3552245" y="5629275"/>
            <a:ext cx="4154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lang="en-US" altLang="ko-KR" sz="1200" b="1" smtClean="0">
                <a:solidFill>
                  <a:srgbClr val="000000"/>
                </a:solidFill>
                <a:latin typeface="+mn-lt"/>
                <a:ea typeface="+mj-ea"/>
              </a:rPr>
              <a:t>100</a:t>
            </a:r>
          </a:p>
        </p:txBody>
      </p:sp>
      <p:sp>
        <p:nvSpPr>
          <p:cNvPr id="276486" name="Text Box 9"/>
          <p:cNvSpPr txBox="1">
            <a:spLocks noChangeArrowheads="1"/>
          </p:cNvSpPr>
          <p:nvPr/>
        </p:nvSpPr>
        <p:spPr bwMode="auto">
          <a:xfrm>
            <a:off x="2136775" y="5629275"/>
            <a:ext cx="355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lang="en-US" altLang="ko-KR" sz="1200" b="1" smtClean="0">
                <a:solidFill>
                  <a:srgbClr val="000000"/>
                </a:solidFill>
                <a:latin typeface="+mn-lt"/>
                <a:ea typeface="+mj-ea"/>
              </a:rPr>
              <a:t>80</a:t>
            </a:r>
          </a:p>
        </p:txBody>
      </p:sp>
      <p:sp>
        <p:nvSpPr>
          <p:cNvPr id="276487" name="Text Box 10"/>
          <p:cNvSpPr txBox="1">
            <a:spLocks noChangeArrowheads="1"/>
          </p:cNvSpPr>
          <p:nvPr/>
        </p:nvSpPr>
        <p:spPr bwMode="auto">
          <a:xfrm>
            <a:off x="2846973" y="5629275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lang="en-US" altLang="ko-KR" sz="1200" b="1" smtClean="0">
                <a:solidFill>
                  <a:srgbClr val="000000"/>
                </a:solidFill>
                <a:latin typeface="+mn-lt"/>
                <a:ea typeface="+mj-ea"/>
              </a:rPr>
              <a:t>90</a:t>
            </a:r>
          </a:p>
        </p:txBody>
      </p:sp>
      <p:sp>
        <p:nvSpPr>
          <p:cNvPr id="276488" name="Text Box 11"/>
          <p:cNvSpPr txBox="1">
            <a:spLocks noChangeArrowheads="1"/>
          </p:cNvSpPr>
          <p:nvPr/>
        </p:nvSpPr>
        <p:spPr bwMode="auto">
          <a:xfrm>
            <a:off x="894232" y="5815013"/>
            <a:ext cx="28248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lang="ja-JP" altLang="en-US" sz="1800" b="1" dirty="0" smtClean="0">
                <a:solidFill>
                  <a:srgbClr val="000000"/>
                </a:solidFill>
                <a:latin typeface="+mn-lt"/>
                <a:ea typeface="+mj-ea"/>
              </a:rPr>
              <a:t>ディスプレイサイズ</a:t>
            </a:r>
            <a:r>
              <a:rPr lang="en-US" altLang="ko-KR" sz="1800" b="1" dirty="0" smtClean="0">
                <a:solidFill>
                  <a:srgbClr val="000000"/>
                </a:solidFill>
                <a:latin typeface="+mn-lt"/>
                <a:ea typeface="+mj-ea"/>
              </a:rPr>
              <a:t> (</a:t>
            </a:r>
            <a:r>
              <a:rPr lang="ja-JP" altLang="en-US" sz="1800" b="1" dirty="0" smtClean="0">
                <a:solidFill>
                  <a:srgbClr val="000000"/>
                </a:solidFill>
                <a:latin typeface="+mn-lt"/>
                <a:ea typeface="+mj-ea"/>
              </a:rPr>
              <a:t>インチ</a:t>
            </a:r>
            <a:r>
              <a:rPr lang="en-US" altLang="ko-KR" sz="1800" b="1" dirty="0" smtClean="0">
                <a:solidFill>
                  <a:srgbClr val="000000"/>
                </a:solidFill>
                <a:latin typeface="+mn-lt"/>
                <a:ea typeface="+mj-ea"/>
              </a:rPr>
              <a:t>)</a:t>
            </a:r>
          </a:p>
        </p:txBody>
      </p:sp>
      <p:sp>
        <p:nvSpPr>
          <p:cNvPr id="276489" name="Text Box 12"/>
          <p:cNvSpPr txBox="1">
            <a:spLocks noChangeArrowheads="1"/>
          </p:cNvSpPr>
          <p:nvPr/>
        </p:nvSpPr>
        <p:spPr bwMode="auto">
          <a:xfrm>
            <a:off x="428652" y="3333750"/>
            <a:ext cx="4539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lang="en-US" altLang="ko-KR" sz="1400" b="1" smtClean="0">
                <a:solidFill>
                  <a:srgbClr val="000000"/>
                </a:solidFill>
                <a:latin typeface="+mn-lt"/>
                <a:ea typeface="+mj-ea"/>
              </a:rPr>
              <a:t>120</a:t>
            </a:r>
          </a:p>
        </p:txBody>
      </p:sp>
      <p:sp>
        <p:nvSpPr>
          <p:cNvPr id="276490" name="Text Box 13"/>
          <p:cNvSpPr txBox="1">
            <a:spLocks noChangeArrowheads="1"/>
          </p:cNvSpPr>
          <p:nvPr/>
        </p:nvSpPr>
        <p:spPr bwMode="auto">
          <a:xfrm rot="-5400000">
            <a:off x="-439735" y="4319072"/>
            <a:ext cx="16081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lang="ja-JP" altLang="en-US" sz="1800" b="1" dirty="0" smtClean="0">
                <a:solidFill>
                  <a:srgbClr val="000000"/>
                </a:solidFill>
                <a:latin typeface="+mn-lt"/>
                <a:ea typeface="+mj-ea"/>
              </a:rPr>
              <a:t>動作速度</a:t>
            </a:r>
            <a:r>
              <a:rPr lang="en-US" altLang="ko-KR" sz="1800" b="1" dirty="0" smtClean="0">
                <a:solidFill>
                  <a:srgbClr val="000000"/>
                </a:solidFill>
                <a:latin typeface="+mn-lt"/>
                <a:ea typeface="+mj-ea"/>
              </a:rPr>
              <a:t> (Hz)</a:t>
            </a:r>
          </a:p>
        </p:txBody>
      </p:sp>
      <p:sp>
        <p:nvSpPr>
          <p:cNvPr id="276491" name="Freeform 14"/>
          <p:cNvSpPr>
            <a:spLocks/>
          </p:cNvSpPr>
          <p:nvPr/>
        </p:nvSpPr>
        <p:spPr bwMode="auto">
          <a:xfrm>
            <a:off x="841375" y="4910138"/>
            <a:ext cx="900113" cy="755650"/>
          </a:xfrm>
          <a:custGeom>
            <a:avLst/>
            <a:gdLst>
              <a:gd name="T0" fmla="*/ 0 w 567"/>
              <a:gd name="T1" fmla="*/ 0 h 476"/>
              <a:gd name="T2" fmla="*/ 2147483647 w 567"/>
              <a:gd name="T3" fmla="*/ 2147483647 h 476"/>
              <a:gd name="T4" fmla="*/ 2147483647 w 567"/>
              <a:gd name="T5" fmla="*/ 2147483647 h 476"/>
              <a:gd name="T6" fmla="*/ 2147483647 w 567"/>
              <a:gd name="T7" fmla="*/ 2147483647 h 476"/>
              <a:gd name="T8" fmla="*/ 0 60000 65536"/>
              <a:gd name="T9" fmla="*/ 0 60000 65536"/>
              <a:gd name="T10" fmla="*/ 0 60000 65536"/>
              <a:gd name="T11" fmla="*/ 0 60000 65536"/>
              <a:gd name="T12" fmla="*/ 0 w 567"/>
              <a:gd name="T13" fmla="*/ 0 h 476"/>
              <a:gd name="T14" fmla="*/ 567 w 567"/>
              <a:gd name="T15" fmla="*/ 476 h 47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67" h="476">
                <a:moveTo>
                  <a:pt x="0" y="0"/>
                </a:moveTo>
                <a:lnTo>
                  <a:pt x="158" y="226"/>
                </a:lnTo>
                <a:lnTo>
                  <a:pt x="204" y="295"/>
                </a:lnTo>
                <a:lnTo>
                  <a:pt x="567" y="476"/>
                </a:lnTo>
              </a:path>
            </a:pathLst>
          </a:custGeom>
          <a:noFill/>
          <a:ln w="3810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mtClean="0">
              <a:solidFill>
                <a:srgbClr val="000000"/>
              </a:solidFill>
              <a:ea typeface="+mj-ea"/>
            </a:endParaRPr>
          </a:p>
        </p:txBody>
      </p:sp>
      <p:sp>
        <p:nvSpPr>
          <p:cNvPr id="276492" name="Rectangle 15"/>
          <p:cNvSpPr>
            <a:spLocks noChangeArrowheads="1"/>
          </p:cNvSpPr>
          <p:nvPr/>
        </p:nvSpPr>
        <p:spPr bwMode="auto">
          <a:xfrm>
            <a:off x="841375" y="3468688"/>
            <a:ext cx="2951163" cy="21971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mtClean="0">
              <a:solidFill>
                <a:srgbClr val="000000"/>
              </a:solidFill>
              <a:ea typeface="+mj-ea"/>
            </a:endParaRPr>
          </a:p>
        </p:txBody>
      </p:sp>
      <p:sp>
        <p:nvSpPr>
          <p:cNvPr id="276493" name="Rectangle 16"/>
          <p:cNvSpPr>
            <a:spLocks noChangeArrowheads="1"/>
          </p:cNvSpPr>
          <p:nvPr/>
        </p:nvSpPr>
        <p:spPr bwMode="auto">
          <a:xfrm>
            <a:off x="841375" y="3468688"/>
            <a:ext cx="2159000" cy="21971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mtClean="0">
              <a:solidFill>
                <a:srgbClr val="000000"/>
              </a:solidFill>
              <a:ea typeface="+mj-ea"/>
            </a:endParaRPr>
          </a:p>
        </p:txBody>
      </p:sp>
      <p:sp>
        <p:nvSpPr>
          <p:cNvPr id="276494" name="Rectangle 17"/>
          <p:cNvSpPr>
            <a:spLocks noChangeArrowheads="1"/>
          </p:cNvSpPr>
          <p:nvPr/>
        </p:nvSpPr>
        <p:spPr bwMode="auto">
          <a:xfrm>
            <a:off x="841375" y="3468688"/>
            <a:ext cx="1439863" cy="21971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mtClean="0">
              <a:solidFill>
                <a:srgbClr val="000000"/>
              </a:solidFill>
              <a:ea typeface="+mj-ea"/>
            </a:endParaRPr>
          </a:p>
        </p:txBody>
      </p:sp>
      <p:sp>
        <p:nvSpPr>
          <p:cNvPr id="276495" name="Freeform 18" descr="밝은 하향 대각선"/>
          <p:cNvSpPr>
            <a:spLocks/>
          </p:cNvSpPr>
          <p:nvPr/>
        </p:nvSpPr>
        <p:spPr bwMode="auto">
          <a:xfrm>
            <a:off x="841375" y="4910138"/>
            <a:ext cx="900113" cy="755650"/>
          </a:xfrm>
          <a:custGeom>
            <a:avLst/>
            <a:gdLst>
              <a:gd name="T0" fmla="*/ 0 w 567"/>
              <a:gd name="T1" fmla="*/ 0 h 476"/>
              <a:gd name="T2" fmla="*/ 0 w 567"/>
              <a:gd name="T3" fmla="*/ 2147483647 h 476"/>
              <a:gd name="T4" fmla="*/ 2147483647 w 567"/>
              <a:gd name="T5" fmla="*/ 2147483647 h 476"/>
              <a:gd name="T6" fmla="*/ 2147483647 w 567"/>
              <a:gd name="T7" fmla="*/ 2147483647 h 476"/>
              <a:gd name="T8" fmla="*/ 0 w 567"/>
              <a:gd name="T9" fmla="*/ 0 h 4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7"/>
              <a:gd name="T16" fmla="*/ 0 h 476"/>
              <a:gd name="T17" fmla="*/ 567 w 567"/>
              <a:gd name="T18" fmla="*/ 476 h 4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7" h="476">
                <a:moveTo>
                  <a:pt x="0" y="0"/>
                </a:moveTo>
                <a:lnTo>
                  <a:pt x="0" y="476"/>
                </a:lnTo>
                <a:lnTo>
                  <a:pt x="567" y="476"/>
                </a:lnTo>
                <a:lnTo>
                  <a:pt x="204" y="295"/>
                </a:lnTo>
                <a:lnTo>
                  <a:pt x="0" y="0"/>
                </a:lnTo>
                <a:close/>
              </a:path>
            </a:pathLst>
          </a:custGeom>
          <a:pattFill prst="ltDnDiag">
            <a:fgClr>
              <a:srgbClr val="000000"/>
            </a:fgClr>
            <a:bgClr>
              <a:srgbClr val="FFFFFF"/>
            </a:bgClr>
          </a:pattFill>
          <a:ln w="12700">
            <a:solidFill>
              <a:srgbClr val="333399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mtClean="0">
              <a:solidFill>
                <a:srgbClr val="000000"/>
              </a:solidFill>
              <a:ea typeface="+mj-ea"/>
            </a:endParaRPr>
          </a:p>
        </p:txBody>
      </p:sp>
      <p:sp>
        <p:nvSpPr>
          <p:cNvPr id="276496" name="Rectangle 19"/>
          <p:cNvSpPr>
            <a:spLocks noChangeArrowheads="1"/>
          </p:cNvSpPr>
          <p:nvPr/>
        </p:nvSpPr>
        <p:spPr bwMode="auto">
          <a:xfrm>
            <a:off x="841375" y="3468688"/>
            <a:ext cx="719138" cy="21971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mtClean="0">
              <a:solidFill>
                <a:srgbClr val="000000"/>
              </a:solidFill>
              <a:ea typeface="+mj-ea"/>
            </a:endParaRPr>
          </a:p>
        </p:txBody>
      </p:sp>
      <p:grpSp>
        <p:nvGrpSpPr>
          <p:cNvPr id="276497" name="Group 20"/>
          <p:cNvGrpSpPr>
            <a:grpSpLocks/>
          </p:cNvGrpSpPr>
          <p:nvPr/>
        </p:nvGrpSpPr>
        <p:grpSpPr bwMode="auto">
          <a:xfrm>
            <a:off x="1116013" y="2087562"/>
            <a:ext cx="2339975" cy="1237249"/>
            <a:chOff x="431" y="2923"/>
            <a:chExt cx="2015" cy="1138"/>
          </a:xfrm>
        </p:grpSpPr>
        <p:sp>
          <p:nvSpPr>
            <p:cNvPr id="276498" name="Freeform 21"/>
            <p:cNvSpPr>
              <a:spLocks noChangeAspect="1"/>
            </p:cNvSpPr>
            <p:nvPr/>
          </p:nvSpPr>
          <p:spPr bwMode="auto">
            <a:xfrm>
              <a:off x="1684" y="2923"/>
              <a:ext cx="752" cy="490"/>
            </a:xfrm>
            <a:custGeom>
              <a:avLst/>
              <a:gdLst>
                <a:gd name="T0" fmla="*/ 0 w 835"/>
                <a:gd name="T1" fmla="*/ 16 h 544"/>
                <a:gd name="T2" fmla="*/ 0 w 835"/>
                <a:gd name="T3" fmla="*/ 0 h 544"/>
                <a:gd name="T4" fmla="*/ 143 w 835"/>
                <a:gd name="T5" fmla="*/ 0 h 544"/>
                <a:gd name="T6" fmla="*/ 187 w 835"/>
                <a:gd name="T7" fmla="*/ 116 h 544"/>
                <a:gd name="T8" fmla="*/ 202 w 835"/>
                <a:gd name="T9" fmla="*/ 116 h 544"/>
                <a:gd name="T10" fmla="*/ 241 w 835"/>
                <a:gd name="T11" fmla="*/ 5 h 544"/>
                <a:gd name="T12" fmla="*/ 293 w 835"/>
                <a:gd name="T13" fmla="*/ 5 h 544"/>
                <a:gd name="T14" fmla="*/ 292 w 835"/>
                <a:gd name="T15" fmla="*/ 53 h 544"/>
                <a:gd name="T16" fmla="*/ 207 w 835"/>
                <a:gd name="T17" fmla="*/ 191 h 544"/>
                <a:gd name="T18" fmla="*/ 16 w 835"/>
                <a:gd name="T19" fmla="*/ 95 h 544"/>
                <a:gd name="T20" fmla="*/ 0 w 835"/>
                <a:gd name="T21" fmla="*/ 16 h 5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35"/>
                <a:gd name="T34" fmla="*/ 0 h 544"/>
                <a:gd name="T35" fmla="*/ 835 w 835"/>
                <a:gd name="T36" fmla="*/ 544 h 54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35" h="544">
                  <a:moveTo>
                    <a:pt x="0" y="45"/>
                  </a:moveTo>
                  <a:lnTo>
                    <a:pt x="0" y="0"/>
                  </a:lnTo>
                  <a:lnTo>
                    <a:pt x="408" y="0"/>
                  </a:lnTo>
                  <a:lnTo>
                    <a:pt x="535" y="331"/>
                  </a:lnTo>
                  <a:lnTo>
                    <a:pt x="579" y="331"/>
                  </a:lnTo>
                  <a:lnTo>
                    <a:pt x="687" y="7"/>
                  </a:lnTo>
                  <a:lnTo>
                    <a:pt x="835" y="7"/>
                  </a:lnTo>
                  <a:lnTo>
                    <a:pt x="831" y="151"/>
                  </a:lnTo>
                  <a:lnTo>
                    <a:pt x="589" y="544"/>
                  </a:lnTo>
                  <a:lnTo>
                    <a:pt x="45" y="272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mtClean="0">
                <a:solidFill>
                  <a:srgbClr val="000000"/>
                </a:solidFill>
                <a:ea typeface="+mj-ea"/>
              </a:endParaRPr>
            </a:p>
          </p:txBody>
        </p:sp>
        <p:sp>
          <p:nvSpPr>
            <p:cNvPr id="276499" name="Freeform 22"/>
            <p:cNvSpPr>
              <a:spLocks noChangeAspect="1"/>
            </p:cNvSpPr>
            <p:nvPr/>
          </p:nvSpPr>
          <p:spPr bwMode="auto">
            <a:xfrm>
              <a:off x="433" y="2953"/>
              <a:ext cx="2010" cy="717"/>
            </a:xfrm>
            <a:custGeom>
              <a:avLst/>
              <a:gdLst>
                <a:gd name="T0" fmla="*/ 0 w 2204"/>
                <a:gd name="T1" fmla="*/ 460 h 736"/>
                <a:gd name="T2" fmla="*/ 0 w 2204"/>
                <a:gd name="T3" fmla="*/ 146 h 736"/>
                <a:gd name="T4" fmla="*/ 153 w 2204"/>
                <a:gd name="T5" fmla="*/ 145 h 736"/>
                <a:gd name="T6" fmla="*/ 176 w 2204"/>
                <a:gd name="T7" fmla="*/ 4 h 736"/>
                <a:gd name="T8" fmla="*/ 371 w 2204"/>
                <a:gd name="T9" fmla="*/ 4 h 736"/>
                <a:gd name="T10" fmla="*/ 402 w 2204"/>
                <a:gd name="T11" fmla="*/ 123 h 736"/>
                <a:gd name="T12" fmla="*/ 465 w 2204"/>
                <a:gd name="T13" fmla="*/ 123 h 736"/>
                <a:gd name="T14" fmla="*/ 496 w 2204"/>
                <a:gd name="T15" fmla="*/ 0 h 736"/>
                <a:gd name="T16" fmla="*/ 694 w 2204"/>
                <a:gd name="T17" fmla="*/ 4 h 736"/>
                <a:gd name="T18" fmla="*/ 747 w 2204"/>
                <a:gd name="T19" fmla="*/ 262 h 736"/>
                <a:gd name="T20" fmla="*/ 739 w 2204"/>
                <a:gd name="T21" fmla="*/ 277 h 736"/>
                <a:gd name="T22" fmla="*/ 780 w 2204"/>
                <a:gd name="T23" fmla="*/ 265 h 736"/>
                <a:gd name="T24" fmla="*/ 823 w 2204"/>
                <a:gd name="T25" fmla="*/ 4 h 736"/>
                <a:gd name="T26" fmla="*/ 875 w 2204"/>
                <a:gd name="T27" fmla="*/ 4 h 736"/>
                <a:gd name="T28" fmla="*/ 877 w 2204"/>
                <a:gd name="T29" fmla="*/ 566 h 736"/>
                <a:gd name="T30" fmla="*/ 0 w 2204"/>
                <a:gd name="T31" fmla="*/ 468 h 736"/>
                <a:gd name="T32" fmla="*/ 0 w 2204"/>
                <a:gd name="T33" fmla="*/ 146 h 7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04"/>
                <a:gd name="T52" fmla="*/ 0 h 736"/>
                <a:gd name="T53" fmla="*/ 2204 w 2204"/>
                <a:gd name="T54" fmla="*/ 736 h 7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04" h="736">
                  <a:moveTo>
                    <a:pt x="0" y="597"/>
                  </a:moveTo>
                  <a:lnTo>
                    <a:pt x="0" y="189"/>
                  </a:lnTo>
                  <a:lnTo>
                    <a:pt x="384" y="188"/>
                  </a:lnTo>
                  <a:lnTo>
                    <a:pt x="444" y="4"/>
                  </a:lnTo>
                  <a:lnTo>
                    <a:pt x="932" y="4"/>
                  </a:lnTo>
                  <a:lnTo>
                    <a:pt x="1012" y="160"/>
                  </a:lnTo>
                  <a:lnTo>
                    <a:pt x="1168" y="160"/>
                  </a:lnTo>
                  <a:lnTo>
                    <a:pt x="1244" y="0"/>
                  </a:lnTo>
                  <a:lnTo>
                    <a:pt x="1744" y="4"/>
                  </a:lnTo>
                  <a:lnTo>
                    <a:pt x="1876" y="340"/>
                  </a:lnTo>
                  <a:lnTo>
                    <a:pt x="1856" y="360"/>
                  </a:lnTo>
                  <a:lnTo>
                    <a:pt x="1960" y="344"/>
                  </a:lnTo>
                  <a:lnTo>
                    <a:pt x="2068" y="4"/>
                  </a:lnTo>
                  <a:lnTo>
                    <a:pt x="2200" y="4"/>
                  </a:lnTo>
                  <a:lnTo>
                    <a:pt x="2204" y="736"/>
                  </a:lnTo>
                  <a:lnTo>
                    <a:pt x="0" y="608"/>
                  </a:lnTo>
                  <a:lnTo>
                    <a:pt x="0" y="189"/>
                  </a:lnTo>
                </a:path>
              </a:pathLst>
            </a:custGeom>
            <a:solidFill>
              <a:srgbClr val="DD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mtClean="0">
                <a:solidFill>
                  <a:srgbClr val="000000"/>
                </a:solidFill>
                <a:ea typeface="+mj-ea"/>
              </a:endParaRPr>
            </a:p>
          </p:txBody>
        </p:sp>
        <p:sp>
          <p:nvSpPr>
            <p:cNvPr id="276500" name="Freeform 23"/>
            <p:cNvSpPr>
              <a:spLocks noChangeAspect="1"/>
            </p:cNvSpPr>
            <p:nvPr/>
          </p:nvSpPr>
          <p:spPr bwMode="auto">
            <a:xfrm>
              <a:off x="1593" y="3148"/>
              <a:ext cx="791" cy="425"/>
            </a:xfrm>
            <a:custGeom>
              <a:avLst/>
              <a:gdLst>
                <a:gd name="T0" fmla="*/ 0 w 868"/>
                <a:gd name="T1" fmla="*/ 137 h 435"/>
                <a:gd name="T2" fmla="*/ 33 w 868"/>
                <a:gd name="T3" fmla="*/ 0 h 435"/>
                <a:gd name="T4" fmla="*/ 150 w 868"/>
                <a:gd name="T5" fmla="*/ 0 h 435"/>
                <a:gd name="T6" fmla="*/ 180 w 868"/>
                <a:gd name="T7" fmla="*/ 101 h 435"/>
                <a:gd name="T8" fmla="*/ 303 w 868"/>
                <a:gd name="T9" fmla="*/ 101 h 435"/>
                <a:gd name="T10" fmla="*/ 344 w 868"/>
                <a:gd name="T11" fmla="*/ 277 h 435"/>
                <a:gd name="T12" fmla="*/ 56 w 868"/>
                <a:gd name="T13" fmla="*/ 345 h 435"/>
                <a:gd name="T14" fmla="*/ 0 w 868"/>
                <a:gd name="T15" fmla="*/ 137 h 4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68"/>
                <a:gd name="T25" fmla="*/ 0 h 435"/>
                <a:gd name="T26" fmla="*/ 868 w 868"/>
                <a:gd name="T27" fmla="*/ 435 h 43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68" h="435">
                  <a:moveTo>
                    <a:pt x="0" y="172"/>
                  </a:moveTo>
                  <a:lnTo>
                    <a:pt x="84" y="0"/>
                  </a:lnTo>
                  <a:lnTo>
                    <a:pt x="380" y="0"/>
                  </a:lnTo>
                  <a:lnTo>
                    <a:pt x="456" y="128"/>
                  </a:lnTo>
                  <a:lnTo>
                    <a:pt x="768" y="128"/>
                  </a:lnTo>
                  <a:lnTo>
                    <a:pt x="868" y="350"/>
                  </a:lnTo>
                  <a:lnTo>
                    <a:pt x="142" y="435"/>
                  </a:lnTo>
                  <a:lnTo>
                    <a:pt x="0" y="172"/>
                  </a:lnTo>
                  <a:close/>
                </a:path>
              </a:pathLst>
            </a:custGeom>
            <a:solidFill>
              <a:srgbClr val="0099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mtClean="0">
                <a:solidFill>
                  <a:srgbClr val="000000"/>
                </a:solidFill>
                <a:ea typeface="+mj-ea"/>
              </a:endParaRPr>
            </a:p>
          </p:txBody>
        </p:sp>
        <p:sp>
          <p:nvSpPr>
            <p:cNvPr id="276501" name="Freeform 24"/>
            <p:cNvSpPr>
              <a:spLocks noChangeAspect="1"/>
            </p:cNvSpPr>
            <p:nvPr/>
          </p:nvSpPr>
          <p:spPr bwMode="auto">
            <a:xfrm>
              <a:off x="642" y="3152"/>
              <a:ext cx="619" cy="360"/>
            </a:xfrm>
            <a:custGeom>
              <a:avLst/>
              <a:gdLst>
                <a:gd name="T0" fmla="*/ 0 w 681"/>
                <a:gd name="T1" fmla="*/ 248 h 368"/>
                <a:gd name="T2" fmla="*/ 23 w 681"/>
                <a:gd name="T3" fmla="*/ 103 h 368"/>
                <a:gd name="T4" fmla="*/ 110 w 681"/>
                <a:gd name="T5" fmla="*/ 103 h 368"/>
                <a:gd name="T6" fmla="*/ 128 w 681"/>
                <a:gd name="T7" fmla="*/ 0 h 368"/>
                <a:gd name="T8" fmla="*/ 228 w 681"/>
                <a:gd name="T9" fmla="*/ 0 h 368"/>
                <a:gd name="T10" fmla="*/ 262 w 681"/>
                <a:gd name="T11" fmla="*/ 142 h 368"/>
                <a:gd name="T12" fmla="*/ 225 w 681"/>
                <a:gd name="T13" fmla="*/ 295 h 368"/>
                <a:gd name="T14" fmla="*/ 0 w 681"/>
                <a:gd name="T15" fmla="*/ 248 h 3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81"/>
                <a:gd name="T25" fmla="*/ 0 h 368"/>
                <a:gd name="T26" fmla="*/ 681 w 681"/>
                <a:gd name="T27" fmla="*/ 368 h 36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81" h="368">
                  <a:moveTo>
                    <a:pt x="0" y="310"/>
                  </a:moveTo>
                  <a:lnTo>
                    <a:pt x="61" y="128"/>
                  </a:lnTo>
                  <a:lnTo>
                    <a:pt x="285" y="128"/>
                  </a:lnTo>
                  <a:lnTo>
                    <a:pt x="333" y="0"/>
                  </a:lnTo>
                  <a:lnTo>
                    <a:pt x="593" y="0"/>
                  </a:lnTo>
                  <a:lnTo>
                    <a:pt x="681" y="176"/>
                  </a:lnTo>
                  <a:lnTo>
                    <a:pt x="584" y="368"/>
                  </a:lnTo>
                  <a:lnTo>
                    <a:pt x="0" y="310"/>
                  </a:lnTo>
                  <a:close/>
                </a:path>
              </a:pathLst>
            </a:custGeom>
            <a:solidFill>
              <a:srgbClr val="0099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mtClean="0">
                <a:solidFill>
                  <a:srgbClr val="000000"/>
                </a:solidFill>
                <a:ea typeface="+mj-ea"/>
              </a:endParaRPr>
            </a:p>
          </p:txBody>
        </p:sp>
        <p:sp>
          <p:nvSpPr>
            <p:cNvPr id="276502" name="Freeform 25"/>
            <p:cNvSpPr>
              <a:spLocks noChangeAspect="1"/>
            </p:cNvSpPr>
            <p:nvPr/>
          </p:nvSpPr>
          <p:spPr bwMode="auto">
            <a:xfrm>
              <a:off x="433" y="3431"/>
              <a:ext cx="2013" cy="545"/>
            </a:xfrm>
            <a:custGeom>
              <a:avLst/>
              <a:gdLst>
                <a:gd name="T0" fmla="*/ 0 w 2204"/>
                <a:gd name="T1" fmla="*/ 0 h 559"/>
                <a:gd name="T2" fmla="*/ 891 w 2204"/>
                <a:gd name="T3" fmla="*/ 0 h 559"/>
                <a:gd name="T4" fmla="*/ 891 w 2204"/>
                <a:gd name="T5" fmla="*/ 434 h 559"/>
                <a:gd name="T6" fmla="*/ 876 w 2204"/>
                <a:gd name="T7" fmla="*/ 423 h 559"/>
                <a:gd name="T8" fmla="*/ 27 w 2204"/>
                <a:gd name="T9" fmla="*/ 423 h 559"/>
                <a:gd name="T10" fmla="*/ 0 w 2204"/>
                <a:gd name="T11" fmla="*/ 318 h 559"/>
                <a:gd name="T12" fmla="*/ 0 w 2204"/>
                <a:gd name="T13" fmla="*/ 0 h 5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04"/>
                <a:gd name="T22" fmla="*/ 0 h 559"/>
                <a:gd name="T23" fmla="*/ 2204 w 2204"/>
                <a:gd name="T24" fmla="*/ 559 h 55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04" h="559">
                  <a:moveTo>
                    <a:pt x="0" y="0"/>
                  </a:moveTo>
                  <a:lnTo>
                    <a:pt x="2204" y="0"/>
                  </a:lnTo>
                  <a:lnTo>
                    <a:pt x="2202" y="559"/>
                  </a:lnTo>
                  <a:lnTo>
                    <a:pt x="2170" y="545"/>
                  </a:lnTo>
                  <a:lnTo>
                    <a:pt x="68" y="545"/>
                  </a:lnTo>
                  <a:lnTo>
                    <a:pt x="0" y="4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mtClean="0">
                <a:solidFill>
                  <a:srgbClr val="000000"/>
                </a:solidFill>
                <a:ea typeface="+mj-ea"/>
              </a:endParaRPr>
            </a:p>
          </p:txBody>
        </p:sp>
        <p:sp>
          <p:nvSpPr>
            <p:cNvPr id="276503" name="AutoShape 26"/>
            <p:cNvSpPr>
              <a:spLocks noChangeAspect="1" noChangeArrowheads="1"/>
            </p:cNvSpPr>
            <p:nvPr/>
          </p:nvSpPr>
          <p:spPr bwMode="auto">
            <a:xfrm rot="10800000">
              <a:off x="1059" y="3623"/>
              <a:ext cx="785" cy="30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164 w 21600"/>
                <a:gd name="T13" fmla="*/ 3146 h 21600"/>
                <a:gd name="T14" fmla="*/ 18436 w 21600"/>
                <a:gd name="T15" fmla="*/ 1845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709" y="21600"/>
                  </a:lnTo>
                  <a:lnTo>
                    <a:pt x="188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9999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algn="ctr"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ja-JP" sz="1200" b="1" smtClean="0">
                <a:solidFill>
                  <a:srgbClr val="003399"/>
                </a:solidFill>
                <a:ea typeface="+mj-ea"/>
              </a:endParaRPr>
            </a:p>
          </p:txBody>
        </p:sp>
        <p:sp>
          <p:nvSpPr>
            <p:cNvPr id="276504" name="Rectangle 27"/>
            <p:cNvSpPr>
              <a:spLocks noChangeAspect="1" noChangeArrowheads="1"/>
            </p:cNvSpPr>
            <p:nvPr/>
          </p:nvSpPr>
          <p:spPr bwMode="auto">
            <a:xfrm>
              <a:off x="431" y="3758"/>
              <a:ext cx="2013" cy="26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ja-JP" sz="1400" b="1" smtClean="0">
                <a:solidFill>
                  <a:srgbClr val="000000"/>
                </a:solidFill>
                <a:ea typeface="+mj-ea"/>
              </a:endParaRPr>
            </a:p>
          </p:txBody>
        </p:sp>
        <p:sp>
          <p:nvSpPr>
            <p:cNvPr id="276505" name="Freeform 28"/>
            <p:cNvSpPr>
              <a:spLocks noChangeAspect="1"/>
            </p:cNvSpPr>
            <p:nvPr/>
          </p:nvSpPr>
          <p:spPr bwMode="auto">
            <a:xfrm>
              <a:off x="1015" y="3310"/>
              <a:ext cx="869" cy="129"/>
            </a:xfrm>
            <a:custGeom>
              <a:avLst/>
              <a:gdLst>
                <a:gd name="T0" fmla="*/ 0 w 953"/>
                <a:gd name="T1" fmla="*/ 0 h 136"/>
                <a:gd name="T2" fmla="*/ 108 w 953"/>
                <a:gd name="T3" fmla="*/ 0 h 136"/>
                <a:gd name="T4" fmla="*/ 109 w 953"/>
                <a:gd name="T5" fmla="*/ 38 h 136"/>
                <a:gd name="T6" fmla="*/ 252 w 953"/>
                <a:gd name="T7" fmla="*/ 38 h 136"/>
                <a:gd name="T8" fmla="*/ 253 w 953"/>
                <a:gd name="T9" fmla="*/ 0 h 136"/>
                <a:gd name="T10" fmla="*/ 378 w 953"/>
                <a:gd name="T11" fmla="*/ 0 h 136"/>
                <a:gd name="T12" fmla="*/ 378 w 953"/>
                <a:gd name="T13" fmla="*/ 80 h 136"/>
                <a:gd name="T14" fmla="*/ 0 w 953"/>
                <a:gd name="T15" fmla="*/ 80 h 136"/>
                <a:gd name="T16" fmla="*/ 0 w 953"/>
                <a:gd name="T17" fmla="*/ 0 h 1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53"/>
                <a:gd name="T28" fmla="*/ 0 h 136"/>
                <a:gd name="T29" fmla="*/ 953 w 953"/>
                <a:gd name="T30" fmla="*/ 136 h 1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53" h="136">
                  <a:moveTo>
                    <a:pt x="0" y="0"/>
                  </a:moveTo>
                  <a:lnTo>
                    <a:pt x="272" y="0"/>
                  </a:lnTo>
                  <a:lnTo>
                    <a:pt x="273" y="63"/>
                  </a:lnTo>
                  <a:lnTo>
                    <a:pt x="633" y="63"/>
                  </a:lnTo>
                  <a:lnTo>
                    <a:pt x="635" y="0"/>
                  </a:lnTo>
                  <a:lnTo>
                    <a:pt x="953" y="0"/>
                  </a:lnTo>
                  <a:lnTo>
                    <a:pt x="953" y="136"/>
                  </a:lnTo>
                  <a:lnTo>
                    <a:pt x="0" y="1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mtClean="0">
                <a:solidFill>
                  <a:srgbClr val="000000"/>
                </a:solidFill>
                <a:ea typeface="+mj-ea"/>
              </a:endParaRPr>
            </a:p>
          </p:txBody>
        </p:sp>
        <p:sp>
          <p:nvSpPr>
            <p:cNvPr id="276506" name="Text Box 29"/>
            <p:cNvSpPr txBox="1">
              <a:spLocks noChangeArrowheads="1"/>
            </p:cNvSpPr>
            <p:nvPr/>
          </p:nvSpPr>
          <p:spPr bwMode="auto">
            <a:xfrm>
              <a:off x="562" y="3297"/>
              <a:ext cx="67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1200" b="1" dirty="0" err="1" smtClean="0">
                  <a:solidFill>
                    <a:srgbClr val="000000"/>
                  </a:solidFill>
                  <a:latin typeface="+mn-lt"/>
                  <a:ea typeface="+mj-ea"/>
                </a:rPr>
                <a:t>MoAlMo</a:t>
              </a:r>
              <a:endParaRPr lang="en-US" altLang="ko-KR" sz="1200" b="1" dirty="0" smtClean="0">
                <a:solidFill>
                  <a:srgbClr val="000000"/>
                </a:solidFill>
                <a:latin typeface="+mn-lt"/>
                <a:ea typeface="+mj-ea"/>
              </a:endParaRPr>
            </a:p>
          </p:txBody>
        </p:sp>
        <p:sp>
          <p:nvSpPr>
            <p:cNvPr id="276507" name="Text Box 30"/>
            <p:cNvSpPr txBox="1">
              <a:spLocks noChangeArrowheads="1"/>
            </p:cNvSpPr>
            <p:nvPr/>
          </p:nvSpPr>
          <p:spPr bwMode="auto">
            <a:xfrm>
              <a:off x="1202" y="3609"/>
              <a:ext cx="67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1200" b="1" smtClean="0">
                  <a:solidFill>
                    <a:srgbClr val="000000"/>
                  </a:solidFill>
                  <a:latin typeface="+mn-lt"/>
                  <a:ea typeface="+mj-ea"/>
                </a:rPr>
                <a:t>MoAlMo</a:t>
              </a:r>
            </a:p>
          </p:txBody>
        </p:sp>
        <p:sp>
          <p:nvSpPr>
            <p:cNvPr id="276508" name="Text Box 31"/>
            <p:cNvSpPr txBox="1">
              <a:spLocks noChangeArrowheads="1"/>
            </p:cNvSpPr>
            <p:nvPr/>
          </p:nvSpPr>
          <p:spPr bwMode="auto">
            <a:xfrm>
              <a:off x="1255" y="3322"/>
              <a:ext cx="38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1200" b="1" dirty="0" smtClean="0">
                  <a:solidFill>
                    <a:srgbClr val="000000"/>
                  </a:solidFill>
                  <a:latin typeface="+mn-lt"/>
                  <a:ea typeface="+mj-ea"/>
                </a:rPr>
                <a:t>a-Si</a:t>
              </a:r>
            </a:p>
          </p:txBody>
        </p:sp>
        <p:sp>
          <p:nvSpPr>
            <p:cNvPr id="276509" name="Text Box 32"/>
            <p:cNvSpPr txBox="1">
              <a:spLocks noChangeArrowheads="1"/>
            </p:cNvSpPr>
            <p:nvPr/>
          </p:nvSpPr>
          <p:spPr bwMode="auto">
            <a:xfrm>
              <a:off x="1268" y="3806"/>
              <a:ext cx="467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1200" b="1" smtClean="0">
                  <a:solidFill>
                    <a:srgbClr val="000000"/>
                  </a:solidFill>
                  <a:latin typeface="+mn-lt"/>
                  <a:ea typeface="+mj-ea"/>
                </a:rPr>
                <a:t>Glass</a:t>
              </a:r>
            </a:p>
          </p:txBody>
        </p:sp>
        <p:sp>
          <p:nvSpPr>
            <p:cNvPr id="276510" name="Rectangle 33"/>
            <p:cNvSpPr>
              <a:spLocks noChangeArrowheads="1"/>
            </p:cNvSpPr>
            <p:nvPr/>
          </p:nvSpPr>
          <p:spPr bwMode="auto">
            <a:xfrm>
              <a:off x="1016" y="3262"/>
              <a:ext cx="247" cy="55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mtClean="0">
                <a:solidFill>
                  <a:srgbClr val="000000"/>
                </a:solidFill>
                <a:ea typeface="+mj-ea"/>
              </a:endParaRPr>
            </a:p>
          </p:txBody>
        </p:sp>
        <p:sp>
          <p:nvSpPr>
            <p:cNvPr id="276511" name="Rectangle 34"/>
            <p:cNvSpPr>
              <a:spLocks noChangeArrowheads="1"/>
            </p:cNvSpPr>
            <p:nvPr/>
          </p:nvSpPr>
          <p:spPr bwMode="auto">
            <a:xfrm>
              <a:off x="1596" y="3261"/>
              <a:ext cx="288" cy="54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mtClean="0">
                <a:solidFill>
                  <a:srgbClr val="000000"/>
                </a:solidFill>
                <a:ea typeface="+mj-ea"/>
              </a:endParaRPr>
            </a:p>
          </p:txBody>
        </p:sp>
      </p:grpSp>
      <p:sp>
        <p:nvSpPr>
          <p:cNvPr id="17443" name="AutoShape 35"/>
          <p:cNvSpPr>
            <a:spLocks noChangeArrowheads="1"/>
          </p:cNvSpPr>
          <p:nvPr/>
        </p:nvSpPr>
        <p:spPr bwMode="auto">
          <a:xfrm>
            <a:off x="828675" y="1397000"/>
            <a:ext cx="2771775" cy="395288"/>
          </a:xfrm>
          <a:prstGeom prst="roundRect">
            <a:avLst>
              <a:gd name="adj" fmla="val 26106"/>
            </a:avLst>
          </a:prstGeom>
          <a:gradFill rotWithShape="1">
            <a:gsLst>
              <a:gs pos="0">
                <a:srgbClr val="003366"/>
              </a:gs>
              <a:gs pos="50000">
                <a:srgbClr val="336699"/>
              </a:gs>
              <a:gs pos="100000">
                <a:srgbClr val="003366"/>
              </a:gs>
            </a:gsLst>
            <a:lin ang="0" scaled="1"/>
          </a:gradFill>
          <a:ln w="9525" algn="ctr">
            <a:solidFill>
              <a:srgbClr val="336699"/>
            </a:solidFill>
            <a:round/>
            <a:headEnd/>
            <a:tailEnd/>
          </a:ln>
          <a:effectLst>
            <a:outerShdw dist="53882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r>
              <a:rPr lang="ja-JP" altLang="en-US" dirty="0" smtClean="0">
                <a:solidFill>
                  <a:srgbClr val="FFFFFF"/>
                </a:solidFill>
                <a:ea typeface="+mj-ea"/>
              </a:rPr>
              <a:t>現在の</a:t>
            </a:r>
            <a:r>
              <a:rPr lang="en-US" altLang="ko-KR" dirty="0" smtClean="0">
                <a:solidFill>
                  <a:srgbClr val="FFFFFF"/>
                </a:solidFill>
                <a:ea typeface="+mj-ea"/>
              </a:rPr>
              <a:t> a-Si </a:t>
            </a:r>
            <a:r>
              <a:rPr lang="ja-JP" altLang="en-US" dirty="0" smtClean="0">
                <a:solidFill>
                  <a:srgbClr val="FFFFFF"/>
                </a:solidFill>
                <a:ea typeface="+mj-ea"/>
              </a:rPr>
              <a:t>トランジスタ</a:t>
            </a:r>
            <a:endParaRPr lang="en-US" altLang="ko-KR" dirty="0" smtClean="0">
              <a:solidFill>
                <a:srgbClr val="FFFFFF"/>
              </a:solidFill>
              <a:ea typeface="+mj-ea"/>
            </a:endParaRPr>
          </a:p>
        </p:txBody>
      </p:sp>
      <p:sp>
        <p:nvSpPr>
          <p:cNvPr id="276513" name="Text Box 36"/>
          <p:cNvSpPr txBox="1">
            <a:spLocks noChangeArrowheads="1"/>
          </p:cNvSpPr>
          <p:nvPr/>
        </p:nvSpPr>
        <p:spPr bwMode="auto">
          <a:xfrm>
            <a:off x="467186" y="5510213"/>
            <a:ext cx="3642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lang="en-US" altLang="ko-KR" sz="1400" b="1" smtClean="0">
                <a:solidFill>
                  <a:srgbClr val="000000"/>
                </a:solidFill>
                <a:latin typeface="+mn-lt"/>
                <a:ea typeface="+mj-ea"/>
              </a:rPr>
              <a:t>60</a:t>
            </a:r>
          </a:p>
        </p:txBody>
      </p:sp>
      <p:sp>
        <p:nvSpPr>
          <p:cNvPr id="276514" name="Text Box 37"/>
          <p:cNvSpPr txBox="1">
            <a:spLocks noChangeArrowheads="1"/>
          </p:cNvSpPr>
          <p:nvPr/>
        </p:nvSpPr>
        <p:spPr bwMode="auto">
          <a:xfrm>
            <a:off x="1384300" y="5624513"/>
            <a:ext cx="355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lang="en-US" altLang="ko-KR" sz="1200" b="1" smtClean="0">
                <a:solidFill>
                  <a:srgbClr val="000000"/>
                </a:solidFill>
                <a:latin typeface="+mn-lt"/>
                <a:ea typeface="+mj-ea"/>
              </a:rPr>
              <a:t>70</a:t>
            </a:r>
          </a:p>
        </p:txBody>
      </p:sp>
      <p:sp>
        <p:nvSpPr>
          <p:cNvPr id="276515" name="AutoShape 38"/>
          <p:cNvSpPr>
            <a:spLocks noChangeArrowheads="1"/>
          </p:cNvSpPr>
          <p:nvPr/>
        </p:nvSpPr>
        <p:spPr bwMode="auto">
          <a:xfrm rot="-1799394">
            <a:off x="1001713" y="4362450"/>
            <a:ext cx="1679575" cy="865188"/>
          </a:xfrm>
          <a:prstGeom prst="leftArrow">
            <a:avLst>
              <a:gd name="adj1" fmla="val 34593"/>
              <a:gd name="adj2" fmla="val 46878"/>
            </a:avLst>
          </a:prstGeom>
          <a:solidFill>
            <a:schemeClr val="bg1"/>
          </a:solidFill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lang="ja-JP" altLang="en-US" sz="1400" b="1" dirty="0" smtClean="0">
                <a:solidFill>
                  <a:srgbClr val="000000"/>
                </a:solidFill>
                <a:ea typeface="+mj-ea"/>
              </a:rPr>
              <a:t>動作限界</a:t>
            </a:r>
            <a:endParaRPr lang="en-US" altLang="ko-KR" sz="1400" b="1" dirty="0" smtClean="0">
              <a:solidFill>
                <a:srgbClr val="000000"/>
              </a:solidFill>
              <a:ea typeface="+mj-ea"/>
            </a:endParaRPr>
          </a:p>
        </p:txBody>
      </p:sp>
      <p:sp>
        <p:nvSpPr>
          <p:cNvPr id="276516" name="Line 39"/>
          <p:cNvSpPr>
            <a:spLocks noChangeShapeType="1"/>
          </p:cNvSpPr>
          <p:nvPr/>
        </p:nvSpPr>
        <p:spPr bwMode="auto">
          <a:xfrm flipV="1">
            <a:off x="5284788" y="3443288"/>
            <a:ext cx="0" cy="21542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ea typeface="+mj-ea"/>
            </a:endParaRPr>
          </a:p>
        </p:txBody>
      </p:sp>
      <p:sp>
        <p:nvSpPr>
          <p:cNvPr id="276517" name="Line 40"/>
          <p:cNvSpPr>
            <a:spLocks noChangeShapeType="1"/>
          </p:cNvSpPr>
          <p:nvPr/>
        </p:nvSpPr>
        <p:spPr bwMode="auto">
          <a:xfrm flipV="1">
            <a:off x="5284788" y="5594350"/>
            <a:ext cx="3060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ea typeface="+mj-ea"/>
            </a:endParaRPr>
          </a:p>
        </p:txBody>
      </p:sp>
      <p:sp>
        <p:nvSpPr>
          <p:cNvPr id="276518" name="Text Box 41"/>
          <p:cNvSpPr txBox="1">
            <a:spLocks noChangeArrowheads="1"/>
          </p:cNvSpPr>
          <p:nvPr/>
        </p:nvSpPr>
        <p:spPr bwMode="auto">
          <a:xfrm>
            <a:off x="5186948" y="5561013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lang="en-US" altLang="ko-KR" sz="1200" b="1" smtClean="0">
                <a:solidFill>
                  <a:srgbClr val="000000"/>
                </a:solidFill>
                <a:latin typeface="+mn-lt"/>
                <a:ea typeface="+mj-ea"/>
              </a:rPr>
              <a:t>60</a:t>
            </a:r>
          </a:p>
        </p:txBody>
      </p:sp>
      <p:sp>
        <p:nvSpPr>
          <p:cNvPr id="276519" name="Text Box 42"/>
          <p:cNvSpPr txBox="1">
            <a:spLocks noChangeArrowheads="1"/>
          </p:cNvSpPr>
          <p:nvPr/>
        </p:nvSpPr>
        <p:spPr bwMode="auto">
          <a:xfrm>
            <a:off x="5887036" y="5561013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lang="en-US" altLang="ko-KR" sz="1200" b="1" smtClean="0">
                <a:solidFill>
                  <a:srgbClr val="000000"/>
                </a:solidFill>
                <a:latin typeface="+mn-lt"/>
                <a:ea typeface="+mj-ea"/>
              </a:rPr>
              <a:t>70</a:t>
            </a:r>
          </a:p>
        </p:txBody>
      </p:sp>
      <p:sp>
        <p:nvSpPr>
          <p:cNvPr id="276520" name="Text Box 43"/>
          <p:cNvSpPr txBox="1">
            <a:spLocks noChangeArrowheads="1"/>
          </p:cNvSpPr>
          <p:nvPr/>
        </p:nvSpPr>
        <p:spPr bwMode="auto">
          <a:xfrm>
            <a:off x="7995657" y="5561013"/>
            <a:ext cx="4154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lang="en-US" altLang="ko-KR" sz="1200" b="1" smtClean="0">
                <a:solidFill>
                  <a:srgbClr val="000000"/>
                </a:solidFill>
                <a:latin typeface="+mn-lt"/>
                <a:ea typeface="+mj-ea"/>
              </a:rPr>
              <a:t>100</a:t>
            </a:r>
          </a:p>
        </p:txBody>
      </p:sp>
      <p:sp>
        <p:nvSpPr>
          <p:cNvPr id="276521" name="Text Box 44"/>
          <p:cNvSpPr txBox="1">
            <a:spLocks noChangeArrowheads="1"/>
          </p:cNvSpPr>
          <p:nvPr/>
        </p:nvSpPr>
        <p:spPr bwMode="auto">
          <a:xfrm>
            <a:off x="6580188" y="5561013"/>
            <a:ext cx="355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lang="en-US" altLang="ko-KR" sz="1200" b="1" smtClean="0">
                <a:solidFill>
                  <a:srgbClr val="000000"/>
                </a:solidFill>
                <a:latin typeface="+mn-lt"/>
                <a:ea typeface="+mj-ea"/>
              </a:rPr>
              <a:t>80</a:t>
            </a:r>
          </a:p>
        </p:txBody>
      </p:sp>
      <p:sp>
        <p:nvSpPr>
          <p:cNvPr id="276522" name="Text Box 45"/>
          <p:cNvSpPr txBox="1">
            <a:spLocks noChangeArrowheads="1"/>
          </p:cNvSpPr>
          <p:nvPr/>
        </p:nvSpPr>
        <p:spPr bwMode="auto">
          <a:xfrm>
            <a:off x="7290386" y="5561013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lang="en-US" altLang="ko-KR" sz="1200" b="1" smtClean="0">
                <a:solidFill>
                  <a:srgbClr val="000000"/>
                </a:solidFill>
                <a:latin typeface="+mn-lt"/>
                <a:ea typeface="+mj-ea"/>
              </a:rPr>
              <a:t>90</a:t>
            </a:r>
          </a:p>
        </p:txBody>
      </p:sp>
      <p:sp>
        <p:nvSpPr>
          <p:cNvPr id="276523" name="Text Box 46"/>
          <p:cNvSpPr txBox="1">
            <a:spLocks noChangeArrowheads="1"/>
          </p:cNvSpPr>
          <p:nvPr/>
        </p:nvSpPr>
        <p:spPr bwMode="auto">
          <a:xfrm>
            <a:off x="4874086" y="5418138"/>
            <a:ext cx="3642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lang="en-US" altLang="ko-KR" sz="1400" b="1" smtClean="0">
                <a:solidFill>
                  <a:srgbClr val="000000"/>
                </a:solidFill>
                <a:latin typeface="+mn-lt"/>
                <a:ea typeface="+mj-ea"/>
              </a:rPr>
              <a:t>60</a:t>
            </a:r>
          </a:p>
        </p:txBody>
      </p:sp>
      <p:sp>
        <p:nvSpPr>
          <p:cNvPr id="276524" name="Text Box 47"/>
          <p:cNvSpPr txBox="1">
            <a:spLocks noChangeArrowheads="1"/>
          </p:cNvSpPr>
          <p:nvPr/>
        </p:nvSpPr>
        <p:spPr bwMode="auto">
          <a:xfrm>
            <a:off x="4802215" y="3311525"/>
            <a:ext cx="4539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lang="en-US" altLang="ko-KR" sz="1400" b="1" smtClean="0">
                <a:solidFill>
                  <a:srgbClr val="000000"/>
                </a:solidFill>
                <a:latin typeface="+mn-lt"/>
                <a:ea typeface="+mj-ea"/>
              </a:rPr>
              <a:t>120</a:t>
            </a:r>
          </a:p>
        </p:txBody>
      </p:sp>
      <p:sp>
        <p:nvSpPr>
          <p:cNvPr id="276525" name="Rectangle 48"/>
          <p:cNvSpPr>
            <a:spLocks noChangeArrowheads="1"/>
          </p:cNvSpPr>
          <p:nvPr/>
        </p:nvSpPr>
        <p:spPr bwMode="auto">
          <a:xfrm>
            <a:off x="5284788" y="3570288"/>
            <a:ext cx="2159000" cy="2024062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mtClean="0">
              <a:solidFill>
                <a:srgbClr val="000000"/>
              </a:solidFill>
              <a:ea typeface="+mj-ea"/>
            </a:endParaRPr>
          </a:p>
        </p:txBody>
      </p:sp>
      <p:sp>
        <p:nvSpPr>
          <p:cNvPr id="276526" name="Rectangle 49"/>
          <p:cNvSpPr>
            <a:spLocks noChangeArrowheads="1"/>
          </p:cNvSpPr>
          <p:nvPr/>
        </p:nvSpPr>
        <p:spPr bwMode="auto">
          <a:xfrm>
            <a:off x="5284788" y="3570288"/>
            <a:ext cx="1439862" cy="2024062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mtClean="0">
              <a:solidFill>
                <a:srgbClr val="000000"/>
              </a:solidFill>
              <a:ea typeface="+mj-ea"/>
            </a:endParaRPr>
          </a:p>
        </p:txBody>
      </p:sp>
      <p:sp>
        <p:nvSpPr>
          <p:cNvPr id="276527" name="Rectangle 50"/>
          <p:cNvSpPr>
            <a:spLocks noChangeArrowheads="1"/>
          </p:cNvSpPr>
          <p:nvPr/>
        </p:nvSpPr>
        <p:spPr bwMode="auto">
          <a:xfrm>
            <a:off x="5284788" y="3570288"/>
            <a:ext cx="719137" cy="2024062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mtClean="0">
              <a:solidFill>
                <a:srgbClr val="000000"/>
              </a:solidFill>
              <a:ea typeface="+mj-ea"/>
            </a:endParaRPr>
          </a:p>
        </p:txBody>
      </p:sp>
      <p:sp>
        <p:nvSpPr>
          <p:cNvPr id="276528" name="Rectangle 51"/>
          <p:cNvSpPr>
            <a:spLocks noChangeArrowheads="1"/>
          </p:cNvSpPr>
          <p:nvPr/>
        </p:nvSpPr>
        <p:spPr bwMode="auto">
          <a:xfrm>
            <a:off x="5284788" y="3570288"/>
            <a:ext cx="2951162" cy="2024062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mtClean="0">
              <a:solidFill>
                <a:srgbClr val="000000"/>
              </a:solidFill>
              <a:ea typeface="+mj-ea"/>
            </a:endParaRPr>
          </a:p>
        </p:txBody>
      </p:sp>
      <p:sp>
        <p:nvSpPr>
          <p:cNvPr id="276529" name="Freeform 52"/>
          <p:cNvSpPr>
            <a:spLocks/>
          </p:cNvSpPr>
          <p:nvPr/>
        </p:nvSpPr>
        <p:spPr bwMode="auto">
          <a:xfrm>
            <a:off x="6721475" y="3573463"/>
            <a:ext cx="1524000" cy="1489075"/>
          </a:xfrm>
          <a:custGeom>
            <a:avLst/>
            <a:gdLst>
              <a:gd name="T0" fmla="*/ 0 w 1157"/>
              <a:gd name="T1" fmla="*/ 0 h 1157"/>
              <a:gd name="T2" fmla="*/ 2147483647 w 1157"/>
              <a:gd name="T3" fmla="*/ 2147483647 h 1157"/>
              <a:gd name="T4" fmla="*/ 2147483647 w 1157"/>
              <a:gd name="T5" fmla="*/ 2147483647 h 1157"/>
              <a:gd name="T6" fmla="*/ 2147483647 w 1157"/>
              <a:gd name="T7" fmla="*/ 2147483647 h 1157"/>
              <a:gd name="T8" fmla="*/ 0 60000 65536"/>
              <a:gd name="T9" fmla="*/ 0 60000 65536"/>
              <a:gd name="T10" fmla="*/ 0 60000 65536"/>
              <a:gd name="T11" fmla="*/ 0 60000 65536"/>
              <a:gd name="T12" fmla="*/ 0 w 1157"/>
              <a:gd name="T13" fmla="*/ 0 h 1157"/>
              <a:gd name="T14" fmla="*/ 1157 w 1157"/>
              <a:gd name="T15" fmla="*/ 1157 h 115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57" h="1157">
                <a:moveTo>
                  <a:pt x="0" y="0"/>
                </a:moveTo>
                <a:lnTo>
                  <a:pt x="250" y="363"/>
                </a:lnTo>
                <a:lnTo>
                  <a:pt x="681" y="794"/>
                </a:lnTo>
                <a:lnTo>
                  <a:pt x="1157" y="1157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mtClean="0">
              <a:solidFill>
                <a:srgbClr val="000000"/>
              </a:solidFill>
              <a:ea typeface="+mj-ea"/>
            </a:endParaRPr>
          </a:p>
        </p:txBody>
      </p:sp>
      <p:sp>
        <p:nvSpPr>
          <p:cNvPr id="276530" name="Text Box 53"/>
          <p:cNvSpPr txBox="1">
            <a:spLocks noChangeArrowheads="1"/>
          </p:cNvSpPr>
          <p:nvPr/>
        </p:nvSpPr>
        <p:spPr bwMode="auto">
          <a:xfrm>
            <a:off x="7253770" y="4546600"/>
            <a:ext cx="10166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lang="ja-JP" altLang="en-US" sz="1400" b="1" dirty="0" smtClean="0">
                <a:solidFill>
                  <a:srgbClr val="FF0033"/>
                </a:solidFill>
                <a:latin typeface="+mn-lt"/>
                <a:ea typeface="+mj-ea"/>
              </a:rPr>
              <a:t>移動度 </a:t>
            </a:r>
            <a:r>
              <a:rPr lang="en-US" altLang="ko-KR" sz="1400" b="1" dirty="0" smtClean="0">
                <a:solidFill>
                  <a:srgbClr val="FF0033"/>
                </a:solidFill>
                <a:latin typeface="+mn-lt"/>
                <a:ea typeface="+mj-ea"/>
              </a:rPr>
              <a:t>=</a:t>
            </a:r>
            <a:r>
              <a:rPr lang="ja-JP" altLang="en-US" sz="1400" b="1" dirty="0" smtClean="0">
                <a:solidFill>
                  <a:srgbClr val="FF0033"/>
                </a:solidFill>
                <a:latin typeface="+mn-lt"/>
                <a:ea typeface="+mj-ea"/>
              </a:rPr>
              <a:t> </a:t>
            </a:r>
            <a:r>
              <a:rPr lang="en-US" altLang="ko-KR" sz="1400" b="1" dirty="0" smtClean="0">
                <a:solidFill>
                  <a:srgbClr val="FF0033"/>
                </a:solidFill>
                <a:latin typeface="+mn-lt"/>
                <a:ea typeface="+mj-ea"/>
              </a:rPr>
              <a:t>1</a:t>
            </a:r>
          </a:p>
        </p:txBody>
      </p:sp>
      <p:grpSp>
        <p:nvGrpSpPr>
          <p:cNvPr id="276531" name="Group 54"/>
          <p:cNvGrpSpPr>
            <a:grpSpLocks/>
          </p:cNvGrpSpPr>
          <p:nvPr/>
        </p:nvGrpSpPr>
        <p:grpSpPr bwMode="auto">
          <a:xfrm>
            <a:off x="5580063" y="2051051"/>
            <a:ext cx="2124075" cy="1054101"/>
            <a:chOff x="3674" y="1684"/>
            <a:chExt cx="1338" cy="664"/>
          </a:xfrm>
        </p:grpSpPr>
        <p:sp>
          <p:nvSpPr>
            <p:cNvPr id="276532" name="Freeform 55"/>
            <p:cNvSpPr>
              <a:spLocks noChangeAspect="1"/>
            </p:cNvSpPr>
            <p:nvPr/>
          </p:nvSpPr>
          <p:spPr bwMode="auto">
            <a:xfrm>
              <a:off x="4506" y="1684"/>
              <a:ext cx="500" cy="291"/>
            </a:xfrm>
            <a:custGeom>
              <a:avLst/>
              <a:gdLst>
                <a:gd name="T0" fmla="*/ 0 w 835"/>
                <a:gd name="T1" fmla="*/ 1 h 544"/>
                <a:gd name="T2" fmla="*/ 0 w 835"/>
                <a:gd name="T3" fmla="*/ 0 h 544"/>
                <a:gd name="T4" fmla="*/ 2 w 835"/>
                <a:gd name="T5" fmla="*/ 0 h 544"/>
                <a:gd name="T6" fmla="*/ 3 w 835"/>
                <a:gd name="T7" fmla="*/ 1 h 544"/>
                <a:gd name="T8" fmla="*/ 4 w 835"/>
                <a:gd name="T9" fmla="*/ 1 h 544"/>
                <a:gd name="T10" fmla="*/ 4 w 835"/>
                <a:gd name="T11" fmla="*/ 1 h 544"/>
                <a:gd name="T12" fmla="*/ 5 w 835"/>
                <a:gd name="T13" fmla="*/ 1 h 544"/>
                <a:gd name="T14" fmla="*/ 5 w 835"/>
                <a:gd name="T15" fmla="*/ 1 h 544"/>
                <a:gd name="T16" fmla="*/ 4 w 835"/>
                <a:gd name="T17" fmla="*/ 1 h 544"/>
                <a:gd name="T18" fmla="*/ 1 w 835"/>
                <a:gd name="T19" fmla="*/ 1 h 544"/>
                <a:gd name="T20" fmla="*/ 0 w 835"/>
                <a:gd name="T21" fmla="*/ 1 h 5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35"/>
                <a:gd name="T34" fmla="*/ 0 h 544"/>
                <a:gd name="T35" fmla="*/ 835 w 835"/>
                <a:gd name="T36" fmla="*/ 544 h 54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35" h="544">
                  <a:moveTo>
                    <a:pt x="0" y="45"/>
                  </a:moveTo>
                  <a:lnTo>
                    <a:pt x="0" y="0"/>
                  </a:lnTo>
                  <a:lnTo>
                    <a:pt x="408" y="0"/>
                  </a:lnTo>
                  <a:lnTo>
                    <a:pt x="535" y="331"/>
                  </a:lnTo>
                  <a:lnTo>
                    <a:pt x="579" y="331"/>
                  </a:lnTo>
                  <a:lnTo>
                    <a:pt x="687" y="7"/>
                  </a:lnTo>
                  <a:lnTo>
                    <a:pt x="835" y="7"/>
                  </a:lnTo>
                  <a:lnTo>
                    <a:pt x="831" y="151"/>
                  </a:lnTo>
                  <a:lnTo>
                    <a:pt x="589" y="544"/>
                  </a:lnTo>
                  <a:lnTo>
                    <a:pt x="45" y="272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mtClean="0">
                <a:solidFill>
                  <a:srgbClr val="000000"/>
                </a:solidFill>
                <a:ea typeface="+mj-ea"/>
              </a:endParaRPr>
            </a:p>
          </p:txBody>
        </p:sp>
        <p:sp>
          <p:nvSpPr>
            <p:cNvPr id="276533" name="Freeform 56"/>
            <p:cNvSpPr>
              <a:spLocks noChangeAspect="1"/>
            </p:cNvSpPr>
            <p:nvPr/>
          </p:nvSpPr>
          <p:spPr bwMode="auto">
            <a:xfrm>
              <a:off x="3676" y="1702"/>
              <a:ext cx="1334" cy="426"/>
            </a:xfrm>
            <a:custGeom>
              <a:avLst/>
              <a:gdLst>
                <a:gd name="T0" fmla="*/ 0 w 2204"/>
                <a:gd name="T1" fmla="*/ 3 h 736"/>
                <a:gd name="T2" fmla="*/ 0 w 2204"/>
                <a:gd name="T3" fmla="*/ 1 h 736"/>
                <a:gd name="T4" fmla="*/ 2 w 2204"/>
                <a:gd name="T5" fmla="*/ 1 h 736"/>
                <a:gd name="T6" fmla="*/ 3 w 2204"/>
                <a:gd name="T7" fmla="*/ 1 h 736"/>
                <a:gd name="T8" fmla="*/ 6 w 2204"/>
                <a:gd name="T9" fmla="*/ 1 h 736"/>
                <a:gd name="T10" fmla="*/ 7 w 2204"/>
                <a:gd name="T11" fmla="*/ 1 h 736"/>
                <a:gd name="T12" fmla="*/ 8 w 2204"/>
                <a:gd name="T13" fmla="*/ 1 h 736"/>
                <a:gd name="T14" fmla="*/ 8 w 2204"/>
                <a:gd name="T15" fmla="*/ 0 h 736"/>
                <a:gd name="T16" fmla="*/ 11 w 2204"/>
                <a:gd name="T17" fmla="*/ 1 h 736"/>
                <a:gd name="T18" fmla="*/ 13 w 2204"/>
                <a:gd name="T19" fmla="*/ 2 h 736"/>
                <a:gd name="T20" fmla="*/ 12 w 2204"/>
                <a:gd name="T21" fmla="*/ 2 h 736"/>
                <a:gd name="T22" fmla="*/ 13 w 2204"/>
                <a:gd name="T23" fmla="*/ 2 h 736"/>
                <a:gd name="T24" fmla="*/ 14 w 2204"/>
                <a:gd name="T25" fmla="*/ 1 h 736"/>
                <a:gd name="T26" fmla="*/ 15 w 2204"/>
                <a:gd name="T27" fmla="*/ 1 h 736"/>
                <a:gd name="T28" fmla="*/ 15 w 2204"/>
                <a:gd name="T29" fmla="*/ 3 h 736"/>
                <a:gd name="T30" fmla="*/ 0 w 2204"/>
                <a:gd name="T31" fmla="*/ 3 h 736"/>
                <a:gd name="T32" fmla="*/ 0 w 2204"/>
                <a:gd name="T33" fmla="*/ 1 h 7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04"/>
                <a:gd name="T52" fmla="*/ 0 h 736"/>
                <a:gd name="T53" fmla="*/ 2204 w 2204"/>
                <a:gd name="T54" fmla="*/ 736 h 7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04" h="736">
                  <a:moveTo>
                    <a:pt x="0" y="597"/>
                  </a:moveTo>
                  <a:lnTo>
                    <a:pt x="0" y="189"/>
                  </a:lnTo>
                  <a:lnTo>
                    <a:pt x="384" y="188"/>
                  </a:lnTo>
                  <a:lnTo>
                    <a:pt x="444" y="4"/>
                  </a:lnTo>
                  <a:lnTo>
                    <a:pt x="932" y="4"/>
                  </a:lnTo>
                  <a:lnTo>
                    <a:pt x="1012" y="160"/>
                  </a:lnTo>
                  <a:lnTo>
                    <a:pt x="1168" y="160"/>
                  </a:lnTo>
                  <a:lnTo>
                    <a:pt x="1244" y="0"/>
                  </a:lnTo>
                  <a:lnTo>
                    <a:pt x="1744" y="4"/>
                  </a:lnTo>
                  <a:lnTo>
                    <a:pt x="1876" y="340"/>
                  </a:lnTo>
                  <a:lnTo>
                    <a:pt x="1856" y="360"/>
                  </a:lnTo>
                  <a:lnTo>
                    <a:pt x="1960" y="344"/>
                  </a:lnTo>
                  <a:lnTo>
                    <a:pt x="2068" y="4"/>
                  </a:lnTo>
                  <a:lnTo>
                    <a:pt x="2200" y="4"/>
                  </a:lnTo>
                  <a:lnTo>
                    <a:pt x="2204" y="736"/>
                  </a:lnTo>
                  <a:lnTo>
                    <a:pt x="0" y="608"/>
                  </a:lnTo>
                  <a:lnTo>
                    <a:pt x="0" y="189"/>
                  </a:lnTo>
                </a:path>
              </a:pathLst>
            </a:custGeom>
            <a:solidFill>
              <a:srgbClr val="DD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mtClean="0">
                <a:solidFill>
                  <a:srgbClr val="000000"/>
                </a:solidFill>
                <a:ea typeface="+mj-ea"/>
              </a:endParaRPr>
            </a:p>
          </p:txBody>
        </p:sp>
        <p:sp>
          <p:nvSpPr>
            <p:cNvPr id="276534" name="Freeform 57"/>
            <p:cNvSpPr>
              <a:spLocks noChangeAspect="1"/>
            </p:cNvSpPr>
            <p:nvPr/>
          </p:nvSpPr>
          <p:spPr bwMode="auto">
            <a:xfrm>
              <a:off x="4445" y="1818"/>
              <a:ext cx="526" cy="253"/>
            </a:xfrm>
            <a:custGeom>
              <a:avLst/>
              <a:gdLst>
                <a:gd name="T0" fmla="*/ 0 w 868"/>
                <a:gd name="T1" fmla="*/ 1 h 435"/>
                <a:gd name="T2" fmla="*/ 1 w 868"/>
                <a:gd name="T3" fmla="*/ 0 h 435"/>
                <a:gd name="T4" fmla="*/ 2 w 868"/>
                <a:gd name="T5" fmla="*/ 0 h 435"/>
                <a:gd name="T6" fmla="*/ 3 w 868"/>
                <a:gd name="T7" fmla="*/ 1 h 435"/>
                <a:gd name="T8" fmla="*/ 5 w 868"/>
                <a:gd name="T9" fmla="*/ 1 h 435"/>
                <a:gd name="T10" fmla="*/ 6 w 868"/>
                <a:gd name="T11" fmla="*/ 2 h 435"/>
                <a:gd name="T12" fmla="*/ 1 w 868"/>
                <a:gd name="T13" fmla="*/ 2 h 435"/>
                <a:gd name="T14" fmla="*/ 0 w 868"/>
                <a:gd name="T15" fmla="*/ 1 h 4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68"/>
                <a:gd name="T25" fmla="*/ 0 h 435"/>
                <a:gd name="T26" fmla="*/ 868 w 868"/>
                <a:gd name="T27" fmla="*/ 435 h 43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68" h="435">
                  <a:moveTo>
                    <a:pt x="0" y="172"/>
                  </a:moveTo>
                  <a:lnTo>
                    <a:pt x="84" y="0"/>
                  </a:lnTo>
                  <a:lnTo>
                    <a:pt x="380" y="0"/>
                  </a:lnTo>
                  <a:lnTo>
                    <a:pt x="456" y="128"/>
                  </a:lnTo>
                  <a:lnTo>
                    <a:pt x="768" y="128"/>
                  </a:lnTo>
                  <a:lnTo>
                    <a:pt x="868" y="350"/>
                  </a:lnTo>
                  <a:lnTo>
                    <a:pt x="142" y="435"/>
                  </a:lnTo>
                  <a:lnTo>
                    <a:pt x="0" y="172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mtClean="0">
                <a:solidFill>
                  <a:srgbClr val="000000"/>
                </a:solidFill>
                <a:ea typeface="+mj-ea"/>
              </a:endParaRPr>
            </a:p>
          </p:txBody>
        </p:sp>
        <p:sp>
          <p:nvSpPr>
            <p:cNvPr id="276535" name="Freeform 58"/>
            <p:cNvSpPr>
              <a:spLocks noChangeAspect="1"/>
            </p:cNvSpPr>
            <p:nvPr/>
          </p:nvSpPr>
          <p:spPr bwMode="auto">
            <a:xfrm>
              <a:off x="3814" y="1821"/>
              <a:ext cx="411" cy="214"/>
            </a:xfrm>
            <a:custGeom>
              <a:avLst/>
              <a:gdLst>
                <a:gd name="T0" fmla="*/ 0 w 681"/>
                <a:gd name="T1" fmla="*/ 1 h 368"/>
                <a:gd name="T2" fmla="*/ 1 w 681"/>
                <a:gd name="T3" fmla="*/ 1 h 368"/>
                <a:gd name="T4" fmla="*/ 2 w 681"/>
                <a:gd name="T5" fmla="*/ 1 h 368"/>
                <a:gd name="T6" fmla="*/ 2 w 681"/>
                <a:gd name="T7" fmla="*/ 0 h 368"/>
                <a:gd name="T8" fmla="*/ 4 w 681"/>
                <a:gd name="T9" fmla="*/ 0 h 368"/>
                <a:gd name="T10" fmla="*/ 4 w 681"/>
                <a:gd name="T11" fmla="*/ 1 h 368"/>
                <a:gd name="T12" fmla="*/ 4 w 681"/>
                <a:gd name="T13" fmla="*/ 2 h 368"/>
                <a:gd name="T14" fmla="*/ 0 w 681"/>
                <a:gd name="T15" fmla="*/ 1 h 3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81"/>
                <a:gd name="T25" fmla="*/ 0 h 368"/>
                <a:gd name="T26" fmla="*/ 681 w 681"/>
                <a:gd name="T27" fmla="*/ 368 h 36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81" h="368">
                  <a:moveTo>
                    <a:pt x="0" y="310"/>
                  </a:moveTo>
                  <a:lnTo>
                    <a:pt x="61" y="128"/>
                  </a:lnTo>
                  <a:lnTo>
                    <a:pt x="285" y="128"/>
                  </a:lnTo>
                  <a:lnTo>
                    <a:pt x="333" y="0"/>
                  </a:lnTo>
                  <a:lnTo>
                    <a:pt x="593" y="0"/>
                  </a:lnTo>
                  <a:lnTo>
                    <a:pt x="681" y="176"/>
                  </a:lnTo>
                  <a:lnTo>
                    <a:pt x="584" y="368"/>
                  </a:lnTo>
                  <a:lnTo>
                    <a:pt x="0" y="31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mtClean="0">
                <a:solidFill>
                  <a:srgbClr val="000000"/>
                </a:solidFill>
                <a:ea typeface="+mj-ea"/>
              </a:endParaRPr>
            </a:p>
          </p:txBody>
        </p:sp>
        <p:sp>
          <p:nvSpPr>
            <p:cNvPr id="276536" name="Freeform 59"/>
            <p:cNvSpPr>
              <a:spLocks noChangeAspect="1"/>
            </p:cNvSpPr>
            <p:nvPr/>
          </p:nvSpPr>
          <p:spPr bwMode="auto">
            <a:xfrm>
              <a:off x="3676" y="1987"/>
              <a:ext cx="1336" cy="324"/>
            </a:xfrm>
            <a:custGeom>
              <a:avLst/>
              <a:gdLst>
                <a:gd name="T0" fmla="*/ 0 w 2204"/>
                <a:gd name="T1" fmla="*/ 0 h 559"/>
                <a:gd name="T2" fmla="*/ 15 w 2204"/>
                <a:gd name="T3" fmla="*/ 0 h 559"/>
                <a:gd name="T4" fmla="*/ 15 w 2204"/>
                <a:gd name="T5" fmla="*/ 2 h 559"/>
                <a:gd name="T6" fmla="*/ 15 w 2204"/>
                <a:gd name="T7" fmla="*/ 2 h 559"/>
                <a:gd name="T8" fmla="*/ 1 w 2204"/>
                <a:gd name="T9" fmla="*/ 2 h 559"/>
                <a:gd name="T10" fmla="*/ 0 w 2204"/>
                <a:gd name="T11" fmla="*/ 2 h 559"/>
                <a:gd name="T12" fmla="*/ 0 w 2204"/>
                <a:gd name="T13" fmla="*/ 0 h 5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04"/>
                <a:gd name="T22" fmla="*/ 0 h 559"/>
                <a:gd name="T23" fmla="*/ 2204 w 2204"/>
                <a:gd name="T24" fmla="*/ 559 h 55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04" h="559">
                  <a:moveTo>
                    <a:pt x="0" y="0"/>
                  </a:moveTo>
                  <a:lnTo>
                    <a:pt x="2204" y="0"/>
                  </a:lnTo>
                  <a:lnTo>
                    <a:pt x="2202" y="559"/>
                  </a:lnTo>
                  <a:lnTo>
                    <a:pt x="2170" y="545"/>
                  </a:lnTo>
                  <a:lnTo>
                    <a:pt x="68" y="545"/>
                  </a:lnTo>
                  <a:lnTo>
                    <a:pt x="0" y="4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mtClean="0">
                <a:solidFill>
                  <a:srgbClr val="000000"/>
                </a:solidFill>
                <a:ea typeface="+mj-ea"/>
              </a:endParaRPr>
            </a:p>
          </p:txBody>
        </p:sp>
        <p:sp>
          <p:nvSpPr>
            <p:cNvPr id="276537" name="AutoShape 60"/>
            <p:cNvSpPr>
              <a:spLocks noChangeAspect="1" noChangeArrowheads="1"/>
            </p:cNvSpPr>
            <p:nvPr/>
          </p:nvSpPr>
          <p:spPr bwMode="auto">
            <a:xfrm rot="10800000">
              <a:off x="4091" y="2101"/>
              <a:ext cx="522" cy="1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145 w 21600"/>
                <a:gd name="T13" fmla="*/ 3170 h 21600"/>
                <a:gd name="T14" fmla="*/ 18455 w 21600"/>
                <a:gd name="T15" fmla="*/ 1843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709" y="21600"/>
                  </a:lnTo>
                  <a:lnTo>
                    <a:pt x="188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660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algn="ctr"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ja-JP" sz="1200" b="1" smtClean="0">
                <a:solidFill>
                  <a:srgbClr val="003399"/>
                </a:solidFill>
                <a:ea typeface="+mj-ea"/>
              </a:endParaRPr>
            </a:p>
          </p:txBody>
        </p:sp>
        <p:sp>
          <p:nvSpPr>
            <p:cNvPr id="276538" name="Rectangle 61"/>
            <p:cNvSpPr>
              <a:spLocks noChangeAspect="1" noChangeArrowheads="1"/>
            </p:cNvSpPr>
            <p:nvPr/>
          </p:nvSpPr>
          <p:spPr bwMode="auto">
            <a:xfrm>
              <a:off x="3674" y="2181"/>
              <a:ext cx="1336" cy="15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ja-JP" sz="1400" b="1" smtClean="0">
                <a:solidFill>
                  <a:srgbClr val="000000"/>
                </a:solidFill>
                <a:ea typeface="+mj-ea"/>
              </a:endParaRPr>
            </a:p>
          </p:txBody>
        </p:sp>
        <p:sp>
          <p:nvSpPr>
            <p:cNvPr id="276539" name="Freeform 62"/>
            <p:cNvSpPr>
              <a:spLocks noChangeAspect="1"/>
            </p:cNvSpPr>
            <p:nvPr/>
          </p:nvSpPr>
          <p:spPr bwMode="auto">
            <a:xfrm>
              <a:off x="4062" y="1914"/>
              <a:ext cx="576" cy="77"/>
            </a:xfrm>
            <a:custGeom>
              <a:avLst/>
              <a:gdLst>
                <a:gd name="T0" fmla="*/ 0 w 953"/>
                <a:gd name="T1" fmla="*/ 0 h 136"/>
                <a:gd name="T2" fmla="*/ 2 w 953"/>
                <a:gd name="T3" fmla="*/ 0 h 136"/>
                <a:gd name="T4" fmla="*/ 2 w 953"/>
                <a:gd name="T5" fmla="*/ 1 h 136"/>
                <a:gd name="T6" fmla="*/ 4 w 953"/>
                <a:gd name="T7" fmla="*/ 1 h 136"/>
                <a:gd name="T8" fmla="*/ 4 w 953"/>
                <a:gd name="T9" fmla="*/ 0 h 136"/>
                <a:gd name="T10" fmla="*/ 6 w 953"/>
                <a:gd name="T11" fmla="*/ 0 h 136"/>
                <a:gd name="T12" fmla="*/ 6 w 953"/>
                <a:gd name="T13" fmla="*/ 1 h 136"/>
                <a:gd name="T14" fmla="*/ 0 w 953"/>
                <a:gd name="T15" fmla="*/ 1 h 136"/>
                <a:gd name="T16" fmla="*/ 0 w 953"/>
                <a:gd name="T17" fmla="*/ 0 h 1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53"/>
                <a:gd name="T28" fmla="*/ 0 h 136"/>
                <a:gd name="T29" fmla="*/ 953 w 953"/>
                <a:gd name="T30" fmla="*/ 136 h 1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53" h="136">
                  <a:moveTo>
                    <a:pt x="0" y="0"/>
                  </a:moveTo>
                  <a:lnTo>
                    <a:pt x="272" y="0"/>
                  </a:lnTo>
                  <a:lnTo>
                    <a:pt x="273" y="63"/>
                  </a:lnTo>
                  <a:lnTo>
                    <a:pt x="633" y="63"/>
                  </a:lnTo>
                  <a:lnTo>
                    <a:pt x="635" y="0"/>
                  </a:lnTo>
                  <a:lnTo>
                    <a:pt x="953" y="0"/>
                  </a:lnTo>
                  <a:lnTo>
                    <a:pt x="953" y="136"/>
                  </a:lnTo>
                  <a:lnTo>
                    <a:pt x="0" y="1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mtClean="0">
                <a:solidFill>
                  <a:srgbClr val="000000"/>
                </a:solidFill>
                <a:ea typeface="+mj-ea"/>
              </a:endParaRPr>
            </a:p>
          </p:txBody>
        </p:sp>
        <p:sp>
          <p:nvSpPr>
            <p:cNvPr id="276540" name="Text Box 63"/>
            <p:cNvSpPr txBox="1">
              <a:spLocks noChangeArrowheads="1"/>
            </p:cNvSpPr>
            <p:nvPr/>
          </p:nvSpPr>
          <p:spPr bwMode="auto">
            <a:xfrm>
              <a:off x="3821" y="1856"/>
              <a:ext cx="24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1200" b="1" smtClean="0">
                  <a:solidFill>
                    <a:srgbClr val="000000"/>
                  </a:solidFill>
                  <a:latin typeface="+mn-lt"/>
                  <a:ea typeface="+mj-ea"/>
                </a:rPr>
                <a:t>Cu</a:t>
              </a:r>
            </a:p>
          </p:txBody>
        </p:sp>
        <p:sp>
          <p:nvSpPr>
            <p:cNvPr id="276541" name="Text Box 64"/>
            <p:cNvSpPr txBox="1">
              <a:spLocks noChangeArrowheads="1"/>
            </p:cNvSpPr>
            <p:nvPr/>
          </p:nvSpPr>
          <p:spPr bwMode="auto">
            <a:xfrm>
              <a:off x="4238" y="2050"/>
              <a:ext cx="24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1200" b="1" smtClean="0">
                  <a:solidFill>
                    <a:srgbClr val="000000"/>
                  </a:solidFill>
                  <a:latin typeface="+mn-lt"/>
                  <a:ea typeface="+mj-ea"/>
                </a:rPr>
                <a:t>Cu</a:t>
              </a:r>
            </a:p>
          </p:txBody>
        </p:sp>
        <p:sp>
          <p:nvSpPr>
            <p:cNvPr id="276542" name="Text Box 65"/>
            <p:cNvSpPr txBox="1">
              <a:spLocks noChangeArrowheads="1"/>
            </p:cNvSpPr>
            <p:nvPr/>
          </p:nvSpPr>
          <p:spPr bwMode="auto">
            <a:xfrm>
              <a:off x="4201" y="1879"/>
              <a:ext cx="37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1200" b="1" smtClean="0">
                  <a:solidFill>
                    <a:srgbClr val="000000"/>
                  </a:solidFill>
                  <a:latin typeface="+mn-lt"/>
                  <a:ea typeface="+mj-ea"/>
                </a:rPr>
                <a:t>GIZO</a:t>
              </a:r>
            </a:p>
          </p:txBody>
        </p:sp>
        <p:sp>
          <p:nvSpPr>
            <p:cNvPr id="276543" name="Text Box 66"/>
            <p:cNvSpPr txBox="1">
              <a:spLocks noChangeArrowheads="1"/>
            </p:cNvSpPr>
            <p:nvPr/>
          </p:nvSpPr>
          <p:spPr bwMode="auto">
            <a:xfrm>
              <a:off x="4161" y="2174"/>
              <a:ext cx="34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1200" b="1" smtClean="0">
                  <a:solidFill>
                    <a:srgbClr val="000000"/>
                  </a:solidFill>
                  <a:latin typeface="+mn-lt"/>
                  <a:ea typeface="+mj-ea"/>
                </a:rPr>
                <a:t>Glass</a:t>
              </a:r>
            </a:p>
          </p:txBody>
        </p:sp>
      </p:grpSp>
      <p:sp>
        <p:nvSpPr>
          <p:cNvPr id="17475" name="AutoShape 67"/>
          <p:cNvSpPr>
            <a:spLocks noChangeArrowheads="1"/>
          </p:cNvSpPr>
          <p:nvPr/>
        </p:nvSpPr>
        <p:spPr bwMode="auto">
          <a:xfrm>
            <a:off x="5256213" y="1433513"/>
            <a:ext cx="2771775" cy="395287"/>
          </a:xfrm>
          <a:prstGeom prst="roundRect">
            <a:avLst>
              <a:gd name="adj" fmla="val 16468"/>
            </a:avLst>
          </a:prstGeom>
          <a:gradFill rotWithShape="1">
            <a:gsLst>
              <a:gs pos="0">
                <a:srgbClr val="003366"/>
              </a:gs>
              <a:gs pos="50000">
                <a:srgbClr val="336699"/>
              </a:gs>
              <a:gs pos="100000">
                <a:srgbClr val="003366"/>
              </a:gs>
            </a:gsLst>
            <a:lin ang="0" scaled="1"/>
          </a:gradFill>
          <a:ln w="9525" algn="ctr">
            <a:solidFill>
              <a:srgbClr val="336699"/>
            </a:solidFill>
            <a:round/>
            <a:headEnd/>
            <a:tailEnd/>
          </a:ln>
          <a:effectLst>
            <a:outerShdw dist="53882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r>
              <a:rPr lang="ja-JP" altLang="en-US" dirty="0" smtClean="0">
                <a:solidFill>
                  <a:srgbClr val="FFFFFF"/>
                </a:solidFill>
                <a:ea typeface="+mj-ea"/>
              </a:rPr>
              <a:t>高性能トランジスタ</a:t>
            </a:r>
            <a:endParaRPr lang="en-US" altLang="ko-KR" dirty="0" smtClean="0">
              <a:solidFill>
                <a:srgbClr val="FFFFFF"/>
              </a:solidFill>
              <a:ea typeface="+mj-ea"/>
            </a:endParaRPr>
          </a:p>
        </p:txBody>
      </p:sp>
      <p:sp>
        <p:nvSpPr>
          <p:cNvPr id="276545" name="Freeform 68" descr="5%"/>
          <p:cNvSpPr>
            <a:spLocks/>
          </p:cNvSpPr>
          <p:nvPr/>
        </p:nvSpPr>
        <p:spPr bwMode="auto">
          <a:xfrm>
            <a:off x="5291138" y="4895850"/>
            <a:ext cx="909637" cy="695325"/>
          </a:xfrm>
          <a:custGeom>
            <a:avLst/>
            <a:gdLst>
              <a:gd name="T0" fmla="*/ 0 w 567"/>
              <a:gd name="T1" fmla="*/ 0 h 476"/>
              <a:gd name="T2" fmla="*/ 0 w 567"/>
              <a:gd name="T3" fmla="*/ 2147483647 h 476"/>
              <a:gd name="T4" fmla="*/ 2147483647 w 567"/>
              <a:gd name="T5" fmla="*/ 2147483647 h 476"/>
              <a:gd name="T6" fmla="*/ 2147483647 w 567"/>
              <a:gd name="T7" fmla="*/ 2147483647 h 476"/>
              <a:gd name="T8" fmla="*/ 0 w 567"/>
              <a:gd name="T9" fmla="*/ 0 h 4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7"/>
              <a:gd name="T16" fmla="*/ 0 h 476"/>
              <a:gd name="T17" fmla="*/ 567 w 567"/>
              <a:gd name="T18" fmla="*/ 476 h 4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7" h="476">
                <a:moveTo>
                  <a:pt x="0" y="0"/>
                </a:moveTo>
                <a:lnTo>
                  <a:pt x="0" y="476"/>
                </a:lnTo>
                <a:lnTo>
                  <a:pt x="567" y="476"/>
                </a:lnTo>
                <a:lnTo>
                  <a:pt x="204" y="295"/>
                </a:ln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000000"/>
            </a:fgClr>
            <a:bgClr>
              <a:srgbClr val="FFFFFF"/>
            </a:bgClr>
          </a:pattFill>
          <a:ln w="12700">
            <a:solidFill>
              <a:srgbClr val="333399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mtClean="0">
              <a:solidFill>
                <a:srgbClr val="000000"/>
              </a:solidFill>
              <a:ea typeface="+mj-ea"/>
            </a:endParaRPr>
          </a:p>
        </p:txBody>
      </p:sp>
      <p:sp>
        <p:nvSpPr>
          <p:cNvPr id="276546" name="Text Box 69"/>
          <p:cNvSpPr txBox="1">
            <a:spLocks noChangeArrowheads="1"/>
          </p:cNvSpPr>
          <p:nvPr/>
        </p:nvSpPr>
        <p:spPr bwMode="auto">
          <a:xfrm>
            <a:off x="5458294" y="5802313"/>
            <a:ext cx="28248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lang="ja-JP" altLang="en-US" sz="1800" b="1" dirty="0" smtClean="0">
                <a:solidFill>
                  <a:srgbClr val="000000"/>
                </a:solidFill>
                <a:latin typeface="+mn-lt"/>
                <a:ea typeface="+mj-ea"/>
              </a:rPr>
              <a:t>ディスプレイサイズ</a:t>
            </a:r>
            <a:r>
              <a:rPr lang="en-US" altLang="ko-KR" sz="1800" b="1" dirty="0" smtClean="0">
                <a:solidFill>
                  <a:srgbClr val="000000"/>
                </a:solidFill>
                <a:latin typeface="+mn-lt"/>
                <a:ea typeface="+mj-ea"/>
              </a:rPr>
              <a:t> (</a:t>
            </a:r>
            <a:r>
              <a:rPr lang="ja-JP" altLang="en-US" sz="1800" b="1" dirty="0" smtClean="0">
                <a:solidFill>
                  <a:srgbClr val="000000"/>
                </a:solidFill>
                <a:latin typeface="+mn-lt"/>
                <a:ea typeface="+mj-ea"/>
              </a:rPr>
              <a:t>インチ</a:t>
            </a:r>
            <a:r>
              <a:rPr lang="en-US" altLang="ko-KR" sz="1800" b="1" dirty="0" smtClean="0">
                <a:solidFill>
                  <a:srgbClr val="000000"/>
                </a:solidFill>
                <a:latin typeface="+mn-lt"/>
                <a:ea typeface="+mj-ea"/>
              </a:rPr>
              <a:t>)</a:t>
            </a:r>
          </a:p>
        </p:txBody>
      </p:sp>
      <p:sp>
        <p:nvSpPr>
          <p:cNvPr id="276547" name="Text Box 70"/>
          <p:cNvSpPr txBox="1">
            <a:spLocks noChangeArrowheads="1"/>
          </p:cNvSpPr>
          <p:nvPr/>
        </p:nvSpPr>
        <p:spPr bwMode="auto">
          <a:xfrm rot="-5400000">
            <a:off x="3952877" y="4452422"/>
            <a:ext cx="16081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lang="ja-JP" altLang="en-US" sz="1800" b="1" dirty="0" smtClean="0">
                <a:solidFill>
                  <a:srgbClr val="000000"/>
                </a:solidFill>
                <a:latin typeface="+mn-lt"/>
                <a:ea typeface="+mj-ea"/>
              </a:rPr>
              <a:t>動作速度</a:t>
            </a:r>
            <a:r>
              <a:rPr lang="en-US" altLang="ko-KR" sz="1800" b="1" dirty="0" smtClean="0">
                <a:solidFill>
                  <a:srgbClr val="000000"/>
                </a:solidFill>
                <a:latin typeface="+mn-lt"/>
                <a:ea typeface="+mj-ea"/>
              </a:rPr>
              <a:t> (Hz)</a:t>
            </a:r>
          </a:p>
        </p:txBody>
      </p:sp>
      <p:sp>
        <p:nvSpPr>
          <p:cNvPr id="276548" name="Line 71"/>
          <p:cNvSpPr>
            <a:spLocks noChangeShapeType="1"/>
          </p:cNvSpPr>
          <p:nvPr/>
        </p:nvSpPr>
        <p:spPr bwMode="auto">
          <a:xfrm flipV="1">
            <a:off x="828675" y="3311525"/>
            <a:ext cx="0" cy="233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ea typeface="+mj-ea"/>
            </a:endParaRPr>
          </a:p>
        </p:txBody>
      </p:sp>
      <p:sp>
        <p:nvSpPr>
          <p:cNvPr id="276549" name="Text Box 72"/>
          <p:cNvSpPr txBox="1">
            <a:spLocks noChangeArrowheads="1"/>
          </p:cNvSpPr>
          <p:nvPr/>
        </p:nvSpPr>
        <p:spPr bwMode="auto">
          <a:xfrm>
            <a:off x="7650188" y="3421744"/>
            <a:ext cx="10166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lang="ja-JP" altLang="en-US" sz="1400" b="1" dirty="0" smtClean="0">
                <a:solidFill>
                  <a:srgbClr val="FF0033"/>
                </a:solidFill>
                <a:latin typeface="+mn-lt"/>
                <a:ea typeface="+mj-ea"/>
              </a:rPr>
              <a:t>移動度 </a:t>
            </a:r>
            <a:r>
              <a:rPr lang="en-US" altLang="ko-KR" sz="1400" b="1" dirty="0" smtClean="0">
                <a:solidFill>
                  <a:srgbClr val="FF0033"/>
                </a:solidFill>
                <a:latin typeface="+mn-lt"/>
                <a:ea typeface="+mj-ea"/>
              </a:rPr>
              <a:t>=</a:t>
            </a:r>
            <a:r>
              <a:rPr lang="ja-JP" altLang="en-US" sz="1400" b="1" dirty="0" smtClean="0">
                <a:solidFill>
                  <a:srgbClr val="FF0033"/>
                </a:solidFill>
                <a:latin typeface="+mn-lt"/>
                <a:ea typeface="+mj-ea"/>
              </a:rPr>
              <a:t> </a:t>
            </a:r>
            <a:r>
              <a:rPr lang="en-US" altLang="ko-KR" sz="1400" b="1" dirty="0" smtClean="0">
                <a:solidFill>
                  <a:srgbClr val="FF0033"/>
                </a:solidFill>
                <a:latin typeface="+mn-lt"/>
                <a:ea typeface="+mj-ea"/>
              </a:rPr>
              <a:t>3</a:t>
            </a:r>
          </a:p>
        </p:txBody>
      </p:sp>
      <p:sp>
        <p:nvSpPr>
          <p:cNvPr id="276550" name="Text Box 73"/>
          <p:cNvSpPr txBox="1">
            <a:spLocks noChangeArrowheads="1"/>
          </p:cNvSpPr>
          <p:nvPr/>
        </p:nvSpPr>
        <p:spPr bwMode="auto">
          <a:xfrm>
            <a:off x="5289311" y="5267325"/>
            <a:ext cx="11657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lang="ja-JP" altLang="en-US" sz="1400" b="1" dirty="0" smtClean="0">
                <a:solidFill>
                  <a:srgbClr val="000000"/>
                </a:solidFill>
                <a:latin typeface="+mn-lt"/>
                <a:ea typeface="+mj-ea"/>
              </a:rPr>
              <a:t>移動度 </a:t>
            </a:r>
            <a:r>
              <a:rPr lang="en-US" altLang="ko-KR" sz="1400" b="1" dirty="0" smtClean="0">
                <a:solidFill>
                  <a:srgbClr val="000000"/>
                </a:solidFill>
                <a:latin typeface="+mn-lt"/>
                <a:ea typeface="+mj-ea"/>
              </a:rPr>
              <a:t>=</a:t>
            </a:r>
            <a:r>
              <a:rPr lang="ja-JP" altLang="en-US" sz="1400" b="1" dirty="0" smtClean="0">
                <a:solidFill>
                  <a:srgbClr val="000000"/>
                </a:solidFill>
                <a:latin typeface="+mn-lt"/>
                <a:ea typeface="+mj-ea"/>
              </a:rPr>
              <a:t> </a:t>
            </a:r>
            <a:r>
              <a:rPr lang="en-US" altLang="ko-KR" sz="1400" b="1" dirty="0" smtClean="0">
                <a:solidFill>
                  <a:srgbClr val="000000"/>
                </a:solidFill>
                <a:latin typeface="+mn-lt"/>
                <a:ea typeface="+mj-ea"/>
              </a:rPr>
              <a:t>0.5</a:t>
            </a:r>
          </a:p>
        </p:txBody>
      </p:sp>
      <p:sp>
        <p:nvSpPr>
          <p:cNvPr id="276551" name="Text Box 74"/>
          <p:cNvSpPr txBox="1">
            <a:spLocks noChangeArrowheads="1"/>
          </p:cNvSpPr>
          <p:nvPr/>
        </p:nvSpPr>
        <p:spPr bwMode="auto">
          <a:xfrm>
            <a:off x="5484813" y="1016000"/>
            <a:ext cx="32175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fontAlgn="base" latinLnBrk="1">
              <a:spcBef>
                <a:spcPct val="0"/>
              </a:spcBef>
              <a:spcAft>
                <a:spcPct val="0"/>
              </a:spcAft>
            </a:pPr>
            <a:r>
              <a:rPr lang="ja-JP" altLang="en-US" sz="1400" i="1" dirty="0" smtClean="0">
                <a:solidFill>
                  <a:srgbClr val="000000"/>
                </a:solidFill>
                <a:latin typeface="+mn-lt"/>
                <a:ea typeface="+mj-ea"/>
                <a:sym typeface="Wingdings 2" pitchFamily="18" charset="2"/>
              </a:rPr>
              <a:t>出典</a:t>
            </a:r>
            <a:r>
              <a:rPr lang="en-US" altLang="ko-KR" sz="1400" i="1" dirty="0" smtClean="0">
                <a:solidFill>
                  <a:srgbClr val="000000"/>
                </a:solidFill>
                <a:latin typeface="+mn-lt"/>
                <a:ea typeface="+mj-ea"/>
                <a:sym typeface="Wingdings 2" pitchFamily="18" charset="2"/>
              </a:rPr>
              <a:t>: Jang </a:t>
            </a:r>
            <a:r>
              <a:rPr lang="en-US" altLang="ko-KR" sz="1400" i="1" dirty="0" err="1" smtClean="0">
                <a:solidFill>
                  <a:srgbClr val="000000"/>
                </a:solidFill>
                <a:latin typeface="+mn-lt"/>
                <a:ea typeface="+mj-ea"/>
                <a:sym typeface="Wingdings 2" pitchFamily="18" charset="2"/>
              </a:rPr>
              <a:t>Yeon</a:t>
            </a:r>
            <a:r>
              <a:rPr lang="en-US" altLang="ko-KR" sz="1400" i="1" dirty="0" smtClean="0">
                <a:solidFill>
                  <a:srgbClr val="000000"/>
                </a:solidFill>
                <a:latin typeface="+mn-lt"/>
                <a:ea typeface="+mj-ea"/>
                <a:sym typeface="Wingdings 2" pitchFamily="18" charset="2"/>
              </a:rPr>
              <a:t> Kwon (SAIT), IDW 2007</a:t>
            </a:r>
          </a:p>
        </p:txBody>
      </p:sp>
      <p:sp>
        <p:nvSpPr>
          <p:cNvPr id="17483" name="AutoShape 75"/>
          <p:cNvSpPr>
            <a:spLocks noChangeArrowheads="1"/>
          </p:cNvSpPr>
          <p:nvPr/>
        </p:nvSpPr>
        <p:spPr bwMode="auto">
          <a:xfrm rot="-1800000">
            <a:off x="5700713" y="4155163"/>
            <a:ext cx="2016125" cy="733663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tint val="13725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srgbClr val="000000"/>
              </a:solidFill>
              <a:ea typeface="+mj-ea"/>
            </a:endParaRPr>
          </a:p>
        </p:txBody>
      </p:sp>
      <p:sp>
        <p:nvSpPr>
          <p:cNvPr id="276553" name="Rectangle 7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066800"/>
          </a:xfrm>
          <a:noFill/>
        </p:spPr>
        <p:txBody>
          <a:bodyPr/>
          <a:lstStyle/>
          <a:p>
            <a:r>
              <a:rPr lang="ja-JP" altLang="en-US" sz="3600" b="1" dirty="0" smtClean="0">
                <a:solidFill>
                  <a:srgbClr val="0000FF"/>
                </a:solidFill>
              </a:rPr>
              <a:t>液晶</a:t>
            </a:r>
            <a:r>
              <a:rPr lang="en-US" altLang="ja-JP" sz="3600" b="1" dirty="0" smtClean="0">
                <a:solidFill>
                  <a:srgbClr val="0000FF"/>
                </a:solidFill>
              </a:rPr>
              <a:t>TV</a:t>
            </a:r>
            <a:r>
              <a:rPr lang="ja-JP" altLang="en-US" sz="3600" b="1" dirty="0" smtClean="0">
                <a:solidFill>
                  <a:srgbClr val="0000FF"/>
                </a:solidFill>
              </a:rPr>
              <a:t>が大型化するとシリコンは使えない</a:t>
            </a:r>
            <a:endParaRPr lang="en-US" altLang="ja-JP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24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8034" name="Group 2"/>
          <p:cNvGrpSpPr>
            <a:grpSpLocks/>
          </p:cNvGrpSpPr>
          <p:nvPr/>
        </p:nvGrpSpPr>
        <p:grpSpPr bwMode="auto">
          <a:xfrm>
            <a:off x="5465763" y="1419225"/>
            <a:ext cx="3602037" cy="5122863"/>
            <a:chOff x="3443" y="750"/>
            <a:chExt cx="2269" cy="3227"/>
          </a:xfrm>
        </p:grpSpPr>
        <p:grpSp>
          <p:nvGrpSpPr>
            <p:cNvPr id="4122" name="Group 3"/>
            <p:cNvGrpSpPr>
              <a:grpSpLocks/>
            </p:cNvGrpSpPr>
            <p:nvPr/>
          </p:nvGrpSpPr>
          <p:grpSpPr bwMode="auto">
            <a:xfrm>
              <a:off x="3443" y="750"/>
              <a:ext cx="2269" cy="3227"/>
              <a:chOff x="3365" y="889"/>
              <a:chExt cx="2269" cy="3227"/>
            </a:xfrm>
          </p:grpSpPr>
          <p:sp>
            <p:nvSpPr>
              <p:cNvPr id="1068036" name="Rectangle 4"/>
              <p:cNvSpPr>
                <a:spLocks noChangeArrowheads="1"/>
              </p:cNvSpPr>
              <p:nvPr/>
            </p:nvSpPr>
            <p:spPr bwMode="auto">
              <a:xfrm>
                <a:off x="3365" y="889"/>
                <a:ext cx="2269" cy="32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ja-JP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MS UI Gothic" pitchFamily="50" charset="-128"/>
                  <a:ea typeface="MS UI Gothic" pitchFamily="50" charset="-128"/>
                </a:endParaRPr>
              </a:p>
            </p:txBody>
          </p:sp>
          <p:pic>
            <p:nvPicPr>
              <p:cNvPr id="4132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7" y="1050"/>
                <a:ext cx="1479" cy="13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133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2" y="2636"/>
                <a:ext cx="1577" cy="12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123" name="Rectangle 7"/>
            <p:cNvSpPr>
              <a:spLocks noChangeArrowheads="1"/>
            </p:cNvSpPr>
            <p:nvPr/>
          </p:nvSpPr>
          <p:spPr bwMode="auto">
            <a:xfrm>
              <a:off x="3776" y="1008"/>
              <a:ext cx="144" cy="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4124" name="Rectangle 8"/>
            <p:cNvSpPr>
              <a:spLocks noChangeArrowheads="1"/>
            </p:cNvSpPr>
            <p:nvPr/>
          </p:nvSpPr>
          <p:spPr bwMode="auto">
            <a:xfrm rot="-5400000">
              <a:off x="3224" y="1432"/>
              <a:ext cx="1200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400">
                  <a:solidFill>
                    <a:srgbClr val="000000"/>
                  </a:solidFill>
                  <a:ea typeface="ＭＳ 明朝" pitchFamily="17" charset="-128"/>
                </a:rPr>
                <a:t>ドレイン電流 </a:t>
              </a:r>
              <a:r>
                <a:rPr lang="en-US" altLang="ja-JP" sz="1400">
                  <a:solidFill>
                    <a:srgbClr val="000000"/>
                  </a:solidFill>
                  <a:ea typeface="ＭＳ 明朝" pitchFamily="17" charset="-128"/>
                </a:rPr>
                <a:t>I</a:t>
              </a:r>
              <a:r>
                <a:rPr lang="en-US" altLang="ja-JP" sz="1400" baseline="-25000">
                  <a:solidFill>
                    <a:srgbClr val="000000"/>
                  </a:solidFill>
                  <a:ea typeface="ＭＳ 明朝" pitchFamily="17" charset="-128"/>
                </a:rPr>
                <a:t>DS</a:t>
              </a:r>
              <a:r>
                <a:rPr lang="en-US" altLang="ja-JP" sz="1400">
                  <a:solidFill>
                    <a:srgbClr val="000000"/>
                  </a:solidFill>
                  <a:ea typeface="ＭＳ 明朝" pitchFamily="17" charset="-128"/>
                </a:rPr>
                <a:t> (mA)</a:t>
              </a:r>
            </a:p>
          </p:txBody>
        </p:sp>
        <p:sp>
          <p:nvSpPr>
            <p:cNvPr id="4125" name="Rectangle 9"/>
            <p:cNvSpPr>
              <a:spLocks noChangeArrowheads="1"/>
            </p:cNvSpPr>
            <p:nvPr/>
          </p:nvSpPr>
          <p:spPr bwMode="auto">
            <a:xfrm>
              <a:off x="3840" y="2592"/>
              <a:ext cx="144" cy="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4126" name="Rectangle 10"/>
            <p:cNvSpPr>
              <a:spLocks noChangeArrowheads="1"/>
            </p:cNvSpPr>
            <p:nvPr/>
          </p:nvSpPr>
          <p:spPr bwMode="auto">
            <a:xfrm rot="-5400000">
              <a:off x="3224" y="2872"/>
              <a:ext cx="1200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400">
                  <a:solidFill>
                    <a:srgbClr val="000000"/>
                  </a:solidFill>
                  <a:ea typeface="ＭＳ 明朝" pitchFamily="17" charset="-128"/>
                </a:rPr>
                <a:t>ドレイン電流 </a:t>
              </a:r>
              <a:r>
                <a:rPr lang="en-US" altLang="ja-JP" sz="1400">
                  <a:solidFill>
                    <a:srgbClr val="000000"/>
                  </a:solidFill>
                  <a:ea typeface="ＭＳ 明朝" pitchFamily="17" charset="-128"/>
                </a:rPr>
                <a:t>I</a:t>
              </a:r>
              <a:r>
                <a:rPr lang="en-US" altLang="ja-JP" sz="1400" baseline="-25000">
                  <a:solidFill>
                    <a:srgbClr val="000000"/>
                  </a:solidFill>
                  <a:ea typeface="ＭＳ 明朝" pitchFamily="17" charset="-128"/>
                </a:rPr>
                <a:t>DS</a:t>
              </a:r>
              <a:r>
                <a:rPr lang="en-US" altLang="ja-JP" sz="1400">
                  <a:solidFill>
                    <a:srgbClr val="000000"/>
                  </a:solidFill>
                  <a:ea typeface="ＭＳ 明朝" pitchFamily="17" charset="-128"/>
                </a:rPr>
                <a:t> (A)</a:t>
              </a:r>
            </a:p>
          </p:txBody>
        </p:sp>
        <p:sp>
          <p:nvSpPr>
            <p:cNvPr id="4127" name="Rectangle 11"/>
            <p:cNvSpPr>
              <a:spLocks noChangeArrowheads="1"/>
            </p:cNvSpPr>
            <p:nvPr/>
          </p:nvSpPr>
          <p:spPr bwMode="auto">
            <a:xfrm>
              <a:off x="4224" y="3648"/>
              <a:ext cx="864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4128" name="Rectangle 12"/>
            <p:cNvSpPr>
              <a:spLocks noChangeArrowheads="1"/>
            </p:cNvSpPr>
            <p:nvPr/>
          </p:nvSpPr>
          <p:spPr bwMode="auto">
            <a:xfrm>
              <a:off x="4080" y="3600"/>
              <a:ext cx="1152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400">
                  <a:solidFill>
                    <a:srgbClr val="000000"/>
                  </a:solidFill>
                  <a:ea typeface="ＭＳ 明朝" pitchFamily="17" charset="-128"/>
                </a:rPr>
                <a:t>ゲート電圧</a:t>
              </a:r>
              <a:r>
                <a:rPr lang="en-US" altLang="ja-JP" sz="1400">
                  <a:solidFill>
                    <a:srgbClr val="000000"/>
                  </a:solidFill>
                  <a:ea typeface="ＭＳ 明朝" pitchFamily="17" charset="-128"/>
                </a:rPr>
                <a:t>V</a:t>
              </a:r>
              <a:r>
                <a:rPr lang="en-US" altLang="ja-JP" sz="1400" baseline="-25000">
                  <a:solidFill>
                    <a:srgbClr val="000000"/>
                  </a:solidFill>
                  <a:ea typeface="ＭＳ 明朝" pitchFamily="17" charset="-128"/>
                </a:rPr>
                <a:t>GS</a:t>
              </a:r>
              <a:r>
                <a:rPr lang="en-US" altLang="ja-JP" sz="1400">
                  <a:solidFill>
                    <a:srgbClr val="000000"/>
                  </a:solidFill>
                  <a:ea typeface="ＭＳ 明朝" pitchFamily="17" charset="-128"/>
                </a:rPr>
                <a:t> (V)</a:t>
              </a:r>
            </a:p>
          </p:txBody>
        </p:sp>
        <p:sp>
          <p:nvSpPr>
            <p:cNvPr id="4129" name="Rectangle 13"/>
            <p:cNvSpPr>
              <a:spLocks noChangeArrowheads="1"/>
            </p:cNvSpPr>
            <p:nvPr/>
          </p:nvSpPr>
          <p:spPr bwMode="auto">
            <a:xfrm>
              <a:off x="4224" y="2160"/>
              <a:ext cx="864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4130" name="Rectangle 14"/>
            <p:cNvSpPr>
              <a:spLocks noChangeArrowheads="1"/>
            </p:cNvSpPr>
            <p:nvPr/>
          </p:nvSpPr>
          <p:spPr bwMode="auto">
            <a:xfrm>
              <a:off x="4080" y="2112"/>
              <a:ext cx="1152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400">
                  <a:solidFill>
                    <a:srgbClr val="000000"/>
                  </a:solidFill>
                  <a:ea typeface="ＭＳ 明朝" pitchFamily="17" charset="-128"/>
                </a:rPr>
                <a:t>ドレイン電圧</a:t>
              </a:r>
              <a:r>
                <a:rPr lang="en-US" altLang="ja-JP" sz="1400">
                  <a:solidFill>
                    <a:srgbClr val="000000"/>
                  </a:solidFill>
                  <a:ea typeface="ＭＳ 明朝" pitchFamily="17" charset="-128"/>
                </a:rPr>
                <a:t>V</a:t>
              </a:r>
              <a:r>
                <a:rPr lang="en-US" altLang="ja-JP" sz="1400" baseline="-25000">
                  <a:solidFill>
                    <a:srgbClr val="000000"/>
                  </a:solidFill>
                  <a:ea typeface="ＭＳ 明朝" pitchFamily="17" charset="-128"/>
                </a:rPr>
                <a:t>DS</a:t>
              </a:r>
              <a:r>
                <a:rPr lang="en-US" altLang="ja-JP" sz="1400">
                  <a:solidFill>
                    <a:srgbClr val="000000"/>
                  </a:solidFill>
                  <a:ea typeface="ＭＳ 明朝" pitchFamily="17" charset="-128"/>
                </a:rPr>
                <a:t> (V)</a:t>
              </a:r>
            </a:p>
          </p:txBody>
        </p:sp>
      </p:grpSp>
      <p:sp>
        <p:nvSpPr>
          <p:cNvPr id="4099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38200"/>
          </a:xfrm>
          <a:noFill/>
          <a:ln>
            <a:noFill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ja-JP" altLang="en-US" sz="3600" b="1" dirty="0">
                <a:solidFill>
                  <a:srgbClr val="0000FF"/>
                </a:solidFill>
              </a:rPr>
              <a:t>透明･フレキシブル･高性能トランジスタ</a:t>
            </a:r>
          </a:p>
        </p:txBody>
      </p:sp>
      <p:sp>
        <p:nvSpPr>
          <p:cNvPr id="1068048" name="Text Box 16"/>
          <p:cNvSpPr txBox="1">
            <a:spLocks noChangeArrowheads="1"/>
          </p:cNvSpPr>
          <p:nvPr/>
        </p:nvSpPr>
        <p:spPr bwMode="auto">
          <a:xfrm>
            <a:off x="658813" y="6338888"/>
            <a:ext cx="2946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CC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2800" b="1">
                <a:solidFill>
                  <a:srgbClr val="FF0000"/>
                </a:solidFill>
                <a:ea typeface="MS UI Gothic" pitchFamily="50" charset="-128"/>
                <a:sym typeface="Symbol" pitchFamily="18" charset="2"/>
              </a:rPr>
              <a:t>移動度 </a:t>
            </a:r>
            <a:r>
              <a:rPr lang="en-US" altLang="ja-JP" sz="2800" b="1">
                <a:solidFill>
                  <a:srgbClr val="FF0000"/>
                </a:solidFill>
                <a:ea typeface="MS UI Gothic" pitchFamily="50" charset="-128"/>
                <a:sym typeface="Symbol" pitchFamily="18" charset="2"/>
              </a:rPr>
              <a:t>8.3 cm</a:t>
            </a:r>
            <a:r>
              <a:rPr lang="en-US" altLang="ja-JP" sz="2800" b="1" baseline="30000">
                <a:solidFill>
                  <a:srgbClr val="FF0000"/>
                </a:solidFill>
                <a:ea typeface="MS UI Gothic" pitchFamily="50" charset="-128"/>
                <a:sym typeface="Symbol" pitchFamily="18" charset="2"/>
              </a:rPr>
              <a:t>2</a:t>
            </a:r>
            <a:r>
              <a:rPr lang="en-US" altLang="ja-JP" sz="2800" b="1">
                <a:solidFill>
                  <a:srgbClr val="FF0000"/>
                </a:solidFill>
                <a:ea typeface="MS UI Gothic" pitchFamily="50" charset="-128"/>
                <a:sym typeface="Symbol" pitchFamily="18" charset="2"/>
              </a:rPr>
              <a:t>/Vs</a:t>
            </a:r>
            <a:endParaRPr lang="en-US" altLang="ja-JP" sz="2800" b="1">
              <a:solidFill>
                <a:srgbClr val="000000"/>
              </a:solidFill>
              <a:ea typeface="MS UI Gothic" pitchFamily="50" charset="-128"/>
              <a:sym typeface="Symbol" pitchFamily="18" charset="2"/>
            </a:endParaRPr>
          </a:p>
        </p:txBody>
      </p:sp>
      <p:grpSp>
        <p:nvGrpSpPr>
          <p:cNvPr id="1068049" name="Group 17"/>
          <p:cNvGrpSpPr>
            <a:grpSpLocks/>
          </p:cNvGrpSpPr>
          <p:nvPr/>
        </p:nvGrpSpPr>
        <p:grpSpPr bwMode="auto">
          <a:xfrm>
            <a:off x="630238" y="1122363"/>
            <a:ext cx="2625725" cy="5075237"/>
            <a:chOff x="695" y="563"/>
            <a:chExt cx="1654" cy="3197"/>
          </a:xfrm>
        </p:grpSpPr>
        <p:pic>
          <p:nvPicPr>
            <p:cNvPr id="4119" name="Picture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" y="917"/>
              <a:ext cx="1478" cy="1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20" name="Picture 1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" y="2453"/>
              <a:ext cx="1571" cy="1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121" name="Rectangle 20"/>
            <p:cNvSpPr>
              <a:spLocks noChangeArrowheads="1"/>
            </p:cNvSpPr>
            <p:nvPr/>
          </p:nvSpPr>
          <p:spPr bwMode="auto">
            <a:xfrm>
              <a:off x="1152" y="563"/>
              <a:ext cx="1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CCFF">
                      <a:alpha val="7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>
                <a:solidFill>
                  <a:srgbClr val="FF0000"/>
                </a:solidFill>
                <a:latin typeface="Arial" pitchFamily="34" charset="0"/>
              </a:endParaRPr>
            </a:p>
          </p:txBody>
        </p:sp>
      </p:grpSp>
      <p:sp>
        <p:nvSpPr>
          <p:cNvPr id="1068053" name="Rectangle 21"/>
          <p:cNvSpPr>
            <a:spLocks noChangeArrowheads="1"/>
          </p:cNvSpPr>
          <p:nvPr/>
        </p:nvSpPr>
        <p:spPr bwMode="auto">
          <a:xfrm>
            <a:off x="6629400" y="1157288"/>
            <a:ext cx="15779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CC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800">
                <a:solidFill>
                  <a:srgbClr val="663300"/>
                </a:solidFill>
                <a:latin typeface="Arial" pitchFamily="34" charset="0"/>
              </a:rPr>
              <a:t>曲げた後</a:t>
            </a:r>
          </a:p>
        </p:txBody>
      </p:sp>
      <p:sp>
        <p:nvSpPr>
          <p:cNvPr id="1068054" name="Text Box 22"/>
          <p:cNvSpPr txBox="1">
            <a:spLocks noChangeArrowheads="1"/>
          </p:cNvSpPr>
          <p:nvPr/>
        </p:nvSpPr>
        <p:spPr bwMode="auto">
          <a:xfrm>
            <a:off x="6096000" y="6338888"/>
            <a:ext cx="26797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CC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2800" b="1">
                <a:solidFill>
                  <a:srgbClr val="FF0000"/>
                </a:solidFill>
                <a:ea typeface="MS UI Gothic" pitchFamily="50" charset="-128"/>
                <a:sym typeface="Symbol" pitchFamily="18" charset="2"/>
              </a:rPr>
              <a:t>移動度 </a:t>
            </a:r>
            <a:r>
              <a:rPr lang="en-US" altLang="ja-JP" sz="2800" b="1">
                <a:solidFill>
                  <a:srgbClr val="FF0000"/>
                </a:solidFill>
                <a:ea typeface="MS UI Gothic" pitchFamily="50" charset="-128"/>
                <a:sym typeface="Symbol" pitchFamily="18" charset="2"/>
              </a:rPr>
              <a:t>7 cm</a:t>
            </a:r>
            <a:r>
              <a:rPr lang="en-US" altLang="ja-JP" sz="2800" b="1" baseline="30000">
                <a:solidFill>
                  <a:srgbClr val="FF0000"/>
                </a:solidFill>
                <a:ea typeface="MS UI Gothic" pitchFamily="50" charset="-128"/>
                <a:sym typeface="Symbol" pitchFamily="18" charset="2"/>
              </a:rPr>
              <a:t>2</a:t>
            </a:r>
            <a:r>
              <a:rPr lang="en-US" altLang="ja-JP" sz="2800" b="1">
                <a:solidFill>
                  <a:srgbClr val="FF0000"/>
                </a:solidFill>
                <a:ea typeface="MS UI Gothic" pitchFamily="50" charset="-128"/>
                <a:sym typeface="Symbol" pitchFamily="18" charset="2"/>
              </a:rPr>
              <a:t>/Vs</a:t>
            </a:r>
          </a:p>
        </p:txBody>
      </p:sp>
      <p:sp>
        <p:nvSpPr>
          <p:cNvPr id="1068055" name="AutoShape 23"/>
          <p:cNvSpPr>
            <a:spLocks noChangeArrowheads="1"/>
          </p:cNvSpPr>
          <p:nvPr/>
        </p:nvSpPr>
        <p:spPr bwMode="auto">
          <a:xfrm>
            <a:off x="3248027" y="3856038"/>
            <a:ext cx="2667000" cy="533400"/>
          </a:xfrm>
          <a:prstGeom prst="rightArrow">
            <a:avLst>
              <a:gd name="adj1" fmla="val 50000"/>
              <a:gd name="adj2" fmla="val 125000"/>
            </a:avLst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1068057" name="Rectangle 25"/>
          <p:cNvSpPr>
            <a:spLocks noChangeArrowheads="1"/>
          </p:cNvSpPr>
          <p:nvPr/>
        </p:nvSpPr>
        <p:spPr bwMode="auto">
          <a:xfrm>
            <a:off x="1257300" y="1157288"/>
            <a:ext cx="15573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CC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800">
                <a:solidFill>
                  <a:srgbClr val="663300"/>
                </a:solidFill>
                <a:latin typeface="Arial" pitchFamily="34" charset="0"/>
              </a:rPr>
              <a:t>曲げる前</a:t>
            </a:r>
          </a:p>
        </p:txBody>
      </p:sp>
      <p:sp>
        <p:nvSpPr>
          <p:cNvPr id="4108" name="Rectangle 29"/>
          <p:cNvSpPr>
            <a:spLocks noChangeArrowheads="1"/>
          </p:cNvSpPr>
          <p:nvPr/>
        </p:nvSpPr>
        <p:spPr bwMode="auto">
          <a:xfrm>
            <a:off x="609600" y="1828800"/>
            <a:ext cx="228600" cy="1447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4109" name="Rectangle 30"/>
          <p:cNvSpPr>
            <a:spLocks noChangeArrowheads="1"/>
          </p:cNvSpPr>
          <p:nvPr/>
        </p:nvSpPr>
        <p:spPr bwMode="auto">
          <a:xfrm rot="-5400000">
            <a:off x="-215900" y="2501900"/>
            <a:ext cx="190500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400">
                <a:solidFill>
                  <a:srgbClr val="000000"/>
                </a:solidFill>
                <a:ea typeface="ＭＳ 明朝" pitchFamily="17" charset="-128"/>
              </a:rPr>
              <a:t>ドレイン電流 </a:t>
            </a:r>
            <a:r>
              <a:rPr lang="en-US" altLang="ja-JP" sz="1400">
                <a:solidFill>
                  <a:srgbClr val="000000"/>
                </a:solidFill>
                <a:ea typeface="ＭＳ 明朝" pitchFamily="17" charset="-128"/>
              </a:rPr>
              <a:t>I</a:t>
            </a:r>
            <a:r>
              <a:rPr lang="en-US" altLang="ja-JP" sz="1400" baseline="-25000">
                <a:solidFill>
                  <a:srgbClr val="000000"/>
                </a:solidFill>
                <a:ea typeface="ＭＳ 明朝" pitchFamily="17" charset="-128"/>
              </a:rPr>
              <a:t>DS</a:t>
            </a:r>
            <a:r>
              <a:rPr lang="en-US" altLang="ja-JP" sz="1400">
                <a:solidFill>
                  <a:srgbClr val="000000"/>
                </a:solidFill>
                <a:ea typeface="ＭＳ 明朝" pitchFamily="17" charset="-128"/>
              </a:rPr>
              <a:t> (mA)</a:t>
            </a:r>
          </a:p>
        </p:txBody>
      </p:sp>
      <p:sp>
        <p:nvSpPr>
          <p:cNvPr id="4110" name="Rectangle 31"/>
          <p:cNvSpPr>
            <a:spLocks noChangeArrowheads="1"/>
          </p:cNvSpPr>
          <p:nvPr/>
        </p:nvSpPr>
        <p:spPr bwMode="auto">
          <a:xfrm>
            <a:off x="1371600" y="3657600"/>
            <a:ext cx="1371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4111" name="Rectangle 32"/>
          <p:cNvSpPr>
            <a:spLocks noChangeArrowheads="1"/>
          </p:cNvSpPr>
          <p:nvPr/>
        </p:nvSpPr>
        <p:spPr bwMode="auto">
          <a:xfrm>
            <a:off x="1104900" y="3581400"/>
            <a:ext cx="182880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400">
                <a:solidFill>
                  <a:srgbClr val="000000"/>
                </a:solidFill>
                <a:ea typeface="ＭＳ 明朝" pitchFamily="17" charset="-128"/>
              </a:rPr>
              <a:t>ドレイン電圧</a:t>
            </a:r>
            <a:r>
              <a:rPr lang="en-US" altLang="ja-JP" sz="1400">
                <a:solidFill>
                  <a:srgbClr val="000000"/>
                </a:solidFill>
                <a:ea typeface="ＭＳ 明朝" pitchFamily="17" charset="-128"/>
              </a:rPr>
              <a:t>V</a:t>
            </a:r>
            <a:r>
              <a:rPr lang="en-US" altLang="ja-JP" sz="1400" baseline="-25000">
                <a:solidFill>
                  <a:srgbClr val="000000"/>
                </a:solidFill>
                <a:ea typeface="ＭＳ 明朝" pitchFamily="17" charset="-128"/>
              </a:rPr>
              <a:t>DS</a:t>
            </a:r>
            <a:r>
              <a:rPr lang="en-US" altLang="ja-JP" sz="1400">
                <a:solidFill>
                  <a:srgbClr val="000000"/>
                </a:solidFill>
                <a:ea typeface="ＭＳ 明朝" pitchFamily="17" charset="-128"/>
              </a:rPr>
              <a:t> (V)</a:t>
            </a:r>
          </a:p>
        </p:txBody>
      </p:sp>
      <p:sp>
        <p:nvSpPr>
          <p:cNvPr id="4112" name="Rectangle 33"/>
          <p:cNvSpPr>
            <a:spLocks noChangeArrowheads="1"/>
          </p:cNvSpPr>
          <p:nvPr/>
        </p:nvSpPr>
        <p:spPr bwMode="auto">
          <a:xfrm>
            <a:off x="1295400" y="5994400"/>
            <a:ext cx="1371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4113" name="Rectangle 34"/>
          <p:cNvSpPr>
            <a:spLocks noChangeArrowheads="1"/>
          </p:cNvSpPr>
          <p:nvPr/>
        </p:nvSpPr>
        <p:spPr bwMode="auto">
          <a:xfrm>
            <a:off x="1104900" y="5918200"/>
            <a:ext cx="182880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400">
                <a:solidFill>
                  <a:srgbClr val="000000"/>
                </a:solidFill>
                <a:ea typeface="ＭＳ 明朝" pitchFamily="17" charset="-128"/>
              </a:rPr>
              <a:t>ゲート電圧</a:t>
            </a:r>
            <a:r>
              <a:rPr lang="en-US" altLang="ja-JP" sz="1400">
                <a:solidFill>
                  <a:srgbClr val="000000"/>
                </a:solidFill>
                <a:ea typeface="ＭＳ 明朝" pitchFamily="17" charset="-128"/>
              </a:rPr>
              <a:t>V</a:t>
            </a:r>
            <a:r>
              <a:rPr lang="en-US" altLang="ja-JP" sz="1400" baseline="-25000">
                <a:solidFill>
                  <a:srgbClr val="000000"/>
                </a:solidFill>
                <a:ea typeface="ＭＳ 明朝" pitchFamily="17" charset="-128"/>
              </a:rPr>
              <a:t>GS</a:t>
            </a:r>
            <a:r>
              <a:rPr lang="en-US" altLang="ja-JP" sz="1400">
                <a:solidFill>
                  <a:srgbClr val="000000"/>
                </a:solidFill>
                <a:ea typeface="ＭＳ 明朝" pitchFamily="17" charset="-128"/>
              </a:rPr>
              <a:t> (V)</a:t>
            </a:r>
          </a:p>
        </p:txBody>
      </p:sp>
      <p:sp>
        <p:nvSpPr>
          <p:cNvPr id="4114" name="Rectangle 35"/>
          <p:cNvSpPr>
            <a:spLocks noChangeArrowheads="1"/>
          </p:cNvSpPr>
          <p:nvPr/>
        </p:nvSpPr>
        <p:spPr bwMode="auto">
          <a:xfrm>
            <a:off x="736600" y="4191000"/>
            <a:ext cx="228600" cy="1447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4115" name="Rectangle 36"/>
          <p:cNvSpPr>
            <a:spLocks noChangeArrowheads="1"/>
          </p:cNvSpPr>
          <p:nvPr/>
        </p:nvSpPr>
        <p:spPr bwMode="auto">
          <a:xfrm rot="-5400000">
            <a:off x="-215900" y="4787900"/>
            <a:ext cx="190500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400">
                <a:solidFill>
                  <a:srgbClr val="000000"/>
                </a:solidFill>
                <a:ea typeface="ＭＳ 明朝" pitchFamily="17" charset="-128"/>
              </a:rPr>
              <a:t>ドレイン電流 </a:t>
            </a:r>
            <a:r>
              <a:rPr lang="en-US" altLang="ja-JP" sz="1400">
                <a:solidFill>
                  <a:srgbClr val="000000"/>
                </a:solidFill>
                <a:ea typeface="ＭＳ 明朝" pitchFamily="17" charset="-128"/>
              </a:rPr>
              <a:t>I</a:t>
            </a:r>
            <a:r>
              <a:rPr lang="en-US" altLang="ja-JP" sz="1400" baseline="-25000">
                <a:solidFill>
                  <a:srgbClr val="000000"/>
                </a:solidFill>
                <a:ea typeface="ＭＳ 明朝" pitchFamily="17" charset="-128"/>
              </a:rPr>
              <a:t>DS</a:t>
            </a:r>
            <a:r>
              <a:rPr lang="en-US" altLang="ja-JP" sz="1400">
                <a:solidFill>
                  <a:srgbClr val="000000"/>
                </a:solidFill>
                <a:ea typeface="ＭＳ 明朝" pitchFamily="17" charset="-128"/>
              </a:rPr>
              <a:t> (A)</a:t>
            </a:r>
          </a:p>
        </p:txBody>
      </p:sp>
      <p:sp>
        <p:nvSpPr>
          <p:cNvPr id="4116" name="Rectangle 37"/>
          <p:cNvSpPr>
            <a:spLocks noChangeArrowheads="1"/>
          </p:cNvSpPr>
          <p:nvPr/>
        </p:nvSpPr>
        <p:spPr bwMode="auto">
          <a:xfrm>
            <a:off x="5715000" y="669925"/>
            <a:ext cx="3386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ja-JP" sz="2000">
                <a:solidFill>
                  <a:srgbClr val="000000"/>
                </a:solidFill>
              </a:rPr>
              <a:t>PLD, L / W = 50 </a:t>
            </a:r>
            <a:r>
              <a:rPr lang="en-US" altLang="ja-JP" sz="200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altLang="ja-JP" sz="2000">
                <a:solidFill>
                  <a:srgbClr val="000000"/>
                </a:solidFill>
              </a:rPr>
              <a:t>m / 200 </a:t>
            </a:r>
            <a:r>
              <a:rPr lang="en-US" altLang="ja-JP" sz="200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altLang="ja-JP" sz="2000">
                <a:solidFill>
                  <a:srgbClr val="000000"/>
                </a:solidFill>
              </a:rPr>
              <a:t>m</a:t>
            </a:r>
          </a:p>
        </p:txBody>
      </p:sp>
      <p:graphicFrame>
        <p:nvGraphicFramePr>
          <p:cNvPr id="3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8502922"/>
              </p:ext>
            </p:extLst>
          </p:nvPr>
        </p:nvGraphicFramePr>
        <p:xfrm>
          <a:off x="3187700" y="1176338"/>
          <a:ext cx="2679700" cy="267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304" name="ビットマップ イメージ" r:id="rId7" imgW="10723810" imgH="10723810" progId="Paint.Picture">
                  <p:embed/>
                </p:oleObj>
              </mc:Choice>
              <mc:Fallback>
                <p:oleObj name="ビットマップ イメージ" r:id="rId7" imgW="10723810" imgH="1072381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7700" y="1176338"/>
                        <a:ext cx="2679700" cy="267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7659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548571"/>
          </a:xfrm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ja-JP" altLang="en-US" sz="3600" b="1" dirty="0" smtClean="0">
                <a:solidFill>
                  <a:srgbClr val="0000FF"/>
                </a:solidFill>
              </a:rPr>
              <a:t>酸化物トランジスタは</a:t>
            </a:r>
            <a:r>
              <a:rPr lang="en-US" altLang="ja-JP" sz="3600" b="1" dirty="0" smtClean="0">
                <a:solidFill>
                  <a:srgbClr val="0000FF"/>
                </a:solidFill>
              </a:rPr>
              <a:t>100</a:t>
            </a:r>
            <a:r>
              <a:rPr lang="ja-JP" altLang="en-US" sz="3600" b="1" dirty="0" smtClean="0">
                <a:solidFill>
                  <a:srgbClr val="0000FF"/>
                </a:solidFill>
              </a:rPr>
              <a:t>倍の電流を流せる</a:t>
            </a:r>
            <a:endParaRPr lang="en-US" altLang="ja-JP" sz="3600" b="1" dirty="0">
              <a:solidFill>
                <a:srgbClr val="0000FF"/>
              </a:solidFill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ja-JP" sz="3600" b="1">
              <a:solidFill>
                <a:srgbClr val="0000FF"/>
              </a:solidFill>
              <a:ea typeface="ＨＧ丸ゴシックB" charset="-128"/>
            </a:endParaRPr>
          </a:p>
        </p:txBody>
      </p:sp>
      <p:graphicFrame>
        <p:nvGraphicFramePr>
          <p:cNvPr id="31748" name="Object 10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1357622"/>
              </p:ext>
            </p:extLst>
          </p:nvPr>
        </p:nvGraphicFramePr>
        <p:xfrm>
          <a:off x="1947863" y="1163638"/>
          <a:ext cx="3040062" cy="264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478" name="Stanford Graphics ｽﾗｲﾄﾞ" r:id="rId4" imgW="6293485" imgH="5474335" progId="StanfordGraphics">
                  <p:embed/>
                </p:oleObj>
              </mc:Choice>
              <mc:Fallback>
                <p:oleObj name="Stanford Graphics ｽﾗｲﾄﾞ" r:id="rId4" imgW="6293485" imgH="5474335" progId="StanfordGraphics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7863" y="1163638"/>
                        <a:ext cx="3040062" cy="2646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9" name="Object 10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9218021"/>
              </p:ext>
            </p:extLst>
          </p:nvPr>
        </p:nvGraphicFramePr>
        <p:xfrm>
          <a:off x="5357813" y="1066800"/>
          <a:ext cx="3275012" cy="271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479" name="Stanford Graphics ｽﾗｲﾄﾞ" r:id="rId6" imgW="6785610" imgH="5638165" progId="StanfordGraphics">
                  <p:embed/>
                </p:oleObj>
              </mc:Choice>
              <mc:Fallback>
                <p:oleObj name="Stanford Graphics ｽﾗｲﾄﾞ" r:id="rId6" imgW="6785610" imgH="5638165" progId="StanfordGraphics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7813" y="1066800"/>
                        <a:ext cx="3275012" cy="271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3" name="Rectangle 1048"/>
          <p:cNvSpPr>
            <a:spLocks noChangeAspect="1" noChangeArrowheads="1"/>
          </p:cNvSpPr>
          <p:nvPr/>
        </p:nvSpPr>
        <p:spPr bwMode="auto">
          <a:xfrm>
            <a:off x="6643688" y="3657600"/>
            <a:ext cx="10048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</a:rPr>
              <a:t>V</a:t>
            </a:r>
            <a:r>
              <a:rPr lang="en-US" altLang="ja-JP" sz="2000" b="1" baseline="-25000">
                <a:solidFill>
                  <a:srgbClr val="000000"/>
                </a:solidFill>
              </a:rPr>
              <a:t>GS</a:t>
            </a:r>
            <a:r>
              <a:rPr lang="en-US" altLang="ja-JP" sz="2000" b="1">
                <a:solidFill>
                  <a:srgbClr val="000000"/>
                </a:solidFill>
              </a:rPr>
              <a:t> (V)</a:t>
            </a:r>
          </a:p>
        </p:txBody>
      </p:sp>
      <p:sp>
        <p:nvSpPr>
          <p:cNvPr id="31754" name="Rectangle 1049"/>
          <p:cNvSpPr>
            <a:spLocks noChangeAspect="1" noChangeArrowheads="1"/>
          </p:cNvSpPr>
          <p:nvPr/>
        </p:nvSpPr>
        <p:spPr bwMode="auto">
          <a:xfrm>
            <a:off x="3216275" y="3676650"/>
            <a:ext cx="995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</a:rPr>
              <a:t>V</a:t>
            </a:r>
            <a:r>
              <a:rPr lang="en-US" altLang="ja-JP" sz="2000" b="1" baseline="-25000">
                <a:solidFill>
                  <a:srgbClr val="000000"/>
                </a:solidFill>
              </a:rPr>
              <a:t>DS</a:t>
            </a:r>
            <a:r>
              <a:rPr lang="en-US" altLang="ja-JP" sz="2000" b="1">
                <a:solidFill>
                  <a:srgbClr val="000000"/>
                </a:solidFill>
              </a:rPr>
              <a:t> (V)</a:t>
            </a:r>
          </a:p>
        </p:txBody>
      </p:sp>
      <p:sp>
        <p:nvSpPr>
          <p:cNvPr id="31755" name="Text Box 1050"/>
          <p:cNvSpPr txBox="1">
            <a:spLocks noChangeAspect="1" noChangeArrowheads="1"/>
          </p:cNvSpPr>
          <p:nvPr/>
        </p:nvSpPr>
        <p:spPr bwMode="auto">
          <a:xfrm>
            <a:off x="2562225" y="1392238"/>
            <a:ext cx="1425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</a:rPr>
              <a:t>V</a:t>
            </a:r>
            <a:r>
              <a:rPr lang="en-US" altLang="ja-JP" sz="2000" b="1" baseline="-25000">
                <a:solidFill>
                  <a:srgbClr val="000000"/>
                </a:solidFill>
              </a:rPr>
              <a:t>GS</a:t>
            </a:r>
            <a:r>
              <a:rPr lang="en-US" altLang="ja-JP" sz="2000" b="1">
                <a:solidFill>
                  <a:srgbClr val="000000"/>
                </a:solidFill>
              </a:rPr>
              <a:t>=0–15V</a:t>
            </a:r>
          </a:p>
        </p:txBody>
      </p:sp>
      <p:sp>
        <p:nvSpPr>
          <p:cNvPr id="31756" name="Rectangle 1051"/>
          <p:cNvSpPr>
            <a:spLocks noChangeAspect="1" noChangeArrowheads="1"/>
          </p:cNvSpPr>
          <p:nvPr/>
        </p:nvSpPr>
        <p:spPr bwMode="auto">
          <a:xfrm rot="16200000">
            <a:off x="1227138" y="2170113"/>
            <a:ext cx="1055687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</a:rPr>
              <a:t>I</a:t>
            </a:r>
            <a:r>
              <a:rPr lang="en-US" altLang="ja-JP" sz="2000" b="1" baseline="-25000">
                <a:solidFill>
                  <a:srgbClr val="000000"/>
                </a:solidFill>
              </a:rPr>
              <a:t>DS</a:t>
            </a:r>
            <a:r>
              <a:rPr lang="en-US" altLang="ja-JP" sz="2000" b="1">
                <a:solidFill>
                  <a:srgbClr val="000000"/>
                </a:solidFill>
              </a:rPr>
              <a:t> (</a:t>
            </a:r>
            <a:r>
              <a:rPr lang="en-US" altLang="ja-JP" sz="2000" b="1">
                <a:solidFill>
                  <a:srgbClr val="000000"/>
                </a:solidFill>
                <a:sym typeface="Symbol" pitchFamily="18" charset="2"/>
              </a:rPr>
              <a:t></a:t>
            </a:r>
            <a:r>
              <a:rPr lang="en-US" altLang="ja-JP" sz="2000" b="1">
                <a:solidFill>
                  <a:srgbClr val="000000"/>
                </a:solidFill>
              </a:rPr>
              <a:t>A)</a:t>
            </a:r>
          </a:p>
        </p:txBody>
      </p:sp>
      <p:sp>
        <p:nvSpPr>
          <p:cNvPr id="31757" name="Rectangle 62"/>
          <p:cNvSpPr>
            <a:spLocks noChangeAspect="1" noChangeArrowheads="1"/>
          </p:cNvSpPr>
          <p:nvPr/>
        </p:nvSpPr>
        <p:spPr bwMode="auto">
          <a:xfrm>
            <a:off x="5348288" y="1066800"/>
            <a:ext cx="477837" cy="26304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ja-JP" sz="2400">
              <a:solidFill>
                <a:srgbClr val="0000FF"/>
              </a:solidFill>
              <a:ea typeface="HG丸ｺﾞｼｯｸM-PRO" pitchFamily="50" charset="-128"/>
            </a:endParaRPr>
          </a:p>
        </p:txBody>
      </p:sp>
      <p:sp>
        <p:nvSpPr>
          <p:cNvPr id="31758" name="Text Box 63"/>
          <p:cNvSpPr txBox="1">
            <a:spLocks noChangeAspect="1" noChangeArrowheads="1"/>
          </p:cNvSpPr>
          <p:nvPr/>
        </p:nvSpPr>
        <p:spPr bwMode="auto">
          <a:xfrm>
            <a:off x="5273675" y="3398838"/>
            <a:ext cx="6588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</a:rPr>
              <a:t>10</a:t>
            </a:r>
            <a:r>
              <a:rPr lang="en-US" altLang="ja-JP" sz="2000" b="1" baseline="30000">
                <a:solidFill>
                  <a:srgbClr val="000000"/>
                </a:solidFill>
              </a:rPr>
              <a:t>-14</a:t>
            </a:r>
          </a:p>
        </p:txBody>
      </p:sp>
      <p:sp>
        <p:nvSpPr>
          <p:cNvPr id="31759" name="Text Box 64"/>
          <p:cNvSpPr txBox="1">
            <a:spLocks noChangeAspect="1" noChangeArrowheads="1"/>
          </p:cNvSpPr>
          <p:nvPr/>
        </p:nvSpPr>
        <p:spPr bwMode="auto">
          <a:xfrm>
            <a:off x="5273675" y="2952750"/>
            <a:ext cx="6588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</a:rPr>
              <a:t>10</a:t>
            </a:r>
            <a:r>
              <a:rPr lang="en-US" altLang="ja-JP" sz="2000" b="1" baseline="30000">
                <a:solidFill>
                  <a:srgbClr val="000000"/>
                </a:solidFill>
              </a:rPr>
              <a:t>-12</a:t>
            </a:r>
          </a:p>
        </p:txBody>
      </p:sp>
      <p:sp>
        <p:nvSpPr>
          <p:cNvPr id="31760" name="Text Box 65"/>
          <p:cNvSpPr txBox="1">
            <a:spLocks noChangeAspect="1" noChangeArrowheads="1"/>
          </p:cNvSpPr>
          <p:nvPr/>
        </p:nvSpPr>
        <p:spPr bwMode="auto">
          <a:xfrm>
            <a:off x="5273675" y="2501900"/>
            <a:ext cx="6588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</a:rPr>
              <a:t>10</a:t>
            </a:r>
            <a:r>
              <a:rPr lang="en-US" altLang="ja-JP" sz="2000" b="1" baseline="30000">
                <a:solidFill>
                  <a:srgbClr val="000000"/>
                </a:solidFill>
              </a:rPr>
              <a:t>-10</a:t>
            </a:r>
          </a:p>
        </p:txBody>
      </p:sp>
      <p:sp>
        <p:nvSpPr>
          <p:cNvPr id="31761" name="Text Box 66"/>
          <p:cNvSpPr txBox="1">
            <a:spLocks noChangeAspect="1" noChangeArrowheads="1"/>
          </p:cNvSpPr>
          <p:nvPr/>
        </p:nvSpPr>
        <p:spPr bwMode="auto">
          <a:xfrm>
            <a:off x="5338763" y="2081213"/>
            <a:ext cx="576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</a:rPr>
              <a:t>10</a:t>
            </a:r>
            <a:r>
              <a:rPr lang="en-US" altLang="ja-JP" sz="2000" b="1" baseline="30000">
                <a:solidFill>
                  <a:srgbClr val="000000"/>
                </a:solidFill>
              </a:rPr>
              <a:t>-8</a:t>
            </a:r>
          </a:p>
        </p:txBody>
      </p:sp>
      <p:sp>
        <p:nvSpPr>
          <p:cNvPr id="31762" name="Text Box 67"/>
          <p:cNvSpPr txBox="1">
            <a:spLocks noChangeAspect="1" noChangeArrowheads="1"/>
          </p:cNvSpPr>
          <p:nvPr/>
        </p:nvSpPr>
        <p:spPr bwMode="auto">
          <a:xfrm>
            <a:off x="5338763" y="1604963"/>
            <a:ext cx="576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</a:rPr>
              <a:t>10</a:t>
            </a:r>
            <a:r>
              <a:rPr lang="en-US" altLang="ja-JP" sz="2000" b="1" baseline="30000">
                <a:solidFill>
                  <a:srgbClr val="000000"/>
                </a:solidFill>
              </a:rPr>
              <a:t>-6</a:t>
            </a:r>
          </a:p>
        </p:txBody>
      </p:sp>
      <p:sp>
        <p:nvSpPr>
          <p:cNvPr id="31763" name="Text Box 68"/>
          <p:cNvSpPr txBox="1">
            <a:spLocks noChangeAspect="1" noChangeArrowheads="1"/>
          </p:cNvSpPr>
          <p:nvPr/>
        </p:nvSpPr>
        <p:spPr bwMode="auto">
          <a:xfrm>
            <a:off x="5338763" y="1160463"/>
            <a:ext cx="576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</a:rPr>
              <a:t>10</a:t>
            </a:r>
            <a:r>
              <a:rPr lang="en-US" altLang="ja-JP" sz="2000" b="1" baseline="30000">
                <a:solidFill>
                  <a:srgbClr val="000000"/>
                </a:solidFill>
              </a:rPr>
              <a:t>-4</a:t>
            </a:r>
          </a:p>
        </p:txBody>
      </p:sp>
      <p:graphicFrame>
        <p:nvGraphicFramePr>
          <p:cNvPr id="31764" name="Object 10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7832268"/>
              </p:ext>
            </p:extLst>
          </p:nvPr>
        </p:nvGraphicFramePr>
        <p:xfrm>
          <a:off x="2033588" y="4022725"/>
          <a:ext cx="3065462" cy="2544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480" name="Stanford Graphics ｽﾗｲﾄﾞ" r:id="rId8" imgW="6346825" imgH="5264785" progId="StanfordGraphics">
                  <p:embed/>
                </p:oleObj>
              </mc:Choice>
              <mc:Fallback>
                <p:oleObj name="Stanford Graphics ｽﾗｲﾄﾞ" r:id="rId8" imgW="6346825" imgH="5264785" progId="StanfordGraphics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3588" y="4022725"/>
                        <a:ext cx="3065462" cy="2544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65" name="Rectangle 1049"/>
          <p:cNvSpPr>
            <a:spLocks noChangeAspect="1" noChangeArrowheads="1"/>
          </p:cNvSpPr>
          <p:nvPr/>
        </p:nvSpPr>
        <p:spPr bwMode="auto">
          <a:xfrm>
            <a:off x="3228975" y="6461125"/>
            <a:ext cx="995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</a:rPr>
              <a:t>V</a:t>
            </a:r>
            <a:r>
              <a:rPr lang="en-US" altLang="ja-JP" sz="2000" b="1" baseline="-25000">
                <a:solidFill>
                  <a:srgbClr val="000000"/>
                </a:solidFill>
              </a:rPr>
              <a:t>DS</a:t>
            </a:r>
            <a:r>
              <a:rPr lang="en-US" altLang="ja-JP" sz="2000" b="1">
                <a:solidFill>
                  <a:srgbClr val="000000"/>
                </a:solidFill>
              </a:rPr>
              <a:t> (V)</a:t>
            </a:r>
          </a:p>
        </p:txBody>
      </p:sp>
      <p:sp>
        <p:nvSpPr>
          <p:cNvPr id="31766" name="Rectangle 1051"/>
          <p:cNvSpPr>
            <a:spLocks noChangeAspect="1" noChangeArrowheads="1"/>
          </p:cNvSpPr>
          <p:nvPr/>
        </p:nvSpPr>
        <p:spPr bwMode="auto">
          <a:xfrm rot="16200000">
            <a:off x="1356519" y="4988719"/>
            <a:ext cx="10556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</a:rPr>
              <a:t>I</a:t>
            </a:r>
            <a:r>
              <a:rPr lang="en-US" altLang="ja-JP" sz="2000" b="1" baseline="-25000">
                <a:solidFill>
                  <a:srgbClr val="000000"/>
                </a:solidFill>
              </a:rPr>
              <a:t>DS</a:t>
            </a:r>
            <a:r>
              <a:rPr lang="en-US" altLang="ja-JP" sz="2000" b="1">
                <a:solidFill>
                  <a:srgbClr val="000000"/>
                </a:solidFill>
              </a:rPr>
              <a:t> (</a:t>
            </a:r>
            <a:r>
              <a:rPr lang="en-US" altLang="ja-JP" sz="2000" b="1">
                <a:solidFill>
                  <a:srgbClr val="000000"/>
                </a:solidFill>
                <a:sym typeface="Symbol" pitchFamily="18" charset="2"/>
              </a:rPr>
              <a:t></a:t>
            </a:r>
            <a:r>
              <a:rPr lang="en-US" altLang="ja-JP" sz="2000" b="1">
                <a:solidFill>
                  <a:srgbClr val="000000"/>
                </a:solidFill>
              </a:rPr>
              <a:t>A)</a:t>
            </a:r>
          </a:p>
        </p:txBody>
      </p:sp>
      <p:sp>
        <p:nvSpPr>
          <p:cNvPr id="31767" name="Text Box 1050"/>
          <p:cNvSpPr txBox="1">
            <a:spLocks noChangeAspect="1" noChangeArrowheads="1"/>
          </p:cNvSpPr>
          <p:nvPr/>
        </p:nvSpPr>
        <p:spPr bwMode="auto">
          <a:xfrm>
            <a:off x="2562225" y="4343400"/>
            <a:ext cx="1427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</a:rPr>
              <a:t>V</a:t>
            </a:r>
            <a:r>
              <a:rPr lang="en-US" altLang="ja-JP" sz="2000" b="1" baseline="-25000">
                <a:solidFill>
                  <a:srgbClr val="000000"/>
                </a:solidFill>
              </a:rPr>
              <a:t>GS</a:t>
            </a:r>
            <a:r>
              <a:rPr lang="en-US" altLang="ja-JP" sz="2000" b="1">
                <a:solidFill>
                  <a:srgbClr val="000000"/>
                </a:solidFill>
              </a:rPr>
              <a:t>=2–20V</a:t>
            </a:r>
          </a:p>
        </p:txBody>
      </p:sp>
      <p:graphicFrame>
        <p:nvGraphicFramePr>
          <p:cNvPr id="31768" name="Object 10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5793298"/>
              </p:ext>
            </p:extLst>
          </p:nvPr>
        </p:nvGraphicFramePr>
        <p:xfrm>
          <a:off x="5418138" y="3843338"/>
          <a:ext cx="3263900" cy="2722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481" name="Stanford Graphics ｽﾗｲﾄﾞ" r:id="rId10" imgW="6758940" imgH="5644515" progId="StanfordGraphics">
                  <p:embed/>
                </p:oleObj>
              </mc:Choice>
              <mc:Fallback>
                <p:oleObj name="Stanford Graphics ｽﾗｲﾄﾞ" r:id="rId10" imgW="6758940" imgH="5644515" progId="StanfordGraphics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8138" y="3843338"/>
                        <a:ext cx="3263900" cy="2722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69" name="Text Box 1047"/>
          <p:cNvSpPr txBox="1">
            <a:spLocks noChangeAspect="1" noChangeArrowheads="1"/>
          </p:cNvSpPr>
          <p:nvPr/>
        </p:nvSpPr>
        <p:spPr bwMode="auto">
          <a:xfrm>
            <a:off x="6981825" y="4202113"/>
            <a:ext cx="1066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800" b="1">
                <a:solidFill>
                  <a:srgbClr val="000000"/>
                </a:solidFill>
              </a:rPr>
              <a:t>V</a:t>
            </a:r>
            <a:r>
              <a:rPr lang="en-US" altLang="ja-JP" sz="1800" b="1" baseline="-25000">
                <a:solidFill>
                  <a:srgbClr val="000000"/>
                </a:solidFill>
              </a:rPr>
              <a:t>DS</a:t>
            </a:r>
            <a:r>
              <a:rPr lang="en-US" altLang="ja-JP" sz="1800" b="1">
                <a:solidFill>
                  <a:srgbClr val="000000"/>
                </a:solidFill>
              </a:rPr>
              <a:t>=10V</a:t>
            </a:r>
          </a:p>
        </p:txBody>
      </p:sp>
      <p:sp>
        <p:nvSpPr>
          <p:cNvPr id="31770" name="Rectangle 1048"/>
          <p:cNvSpPr>
            <a:spLocks noChangeAspect="1" noChangeArrowheads="1"/>
          </p:cNvSpPr>
          <p:nvPr/>
        </p:nvSpPr>
        <p:spPr bwMode="auto">
          <a:xfrm>
            <a:off x="6961188" y="6473825"/>
            <a:ext cx="10048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</a:rPr>
              <a:t>V</a:t>
            </a:r>
            <a:r>
              <a:rPr lang="en-US" altLang="ja-JP" sz="2000" b="1" baseline="-25000">
                <a:solidFill>
                  <a:srgbClr val="000000"/>
                </a:solidFill>
              </a:rPr>
              <a:t>GS</a:t>
            </a:r>
            <a:r>
              <a:rPr lang="en-US" altLang="ja-JP" sz="2000" b="1">
                <a:solidFill>
                  <a:srgbClr val="000000"/>
                </a:solidFill>
              </a:rPr>
              <a:t> (V)</a:t>
            </a:r>
          </a:p>
        </p:txBody>
      </p:sp>
      <p:sp>
        <p:nvSpPr>
          <p:cNvPr id="31771" name="Rectangle 1052"/>
          <p:cNvSpPr>
            <a:spLocks noChangeAspect="1" noChangeArrowheads="1"/>
          </p:cNvSpPr>
          <p:nvPr/>
        </p:nvSpPr>
        <p:spPr bwMode="auto">
          <a:xfrm rot="16200000">
            <a:off x="4766469" y="4909344"/>
            <a:ext cx="9096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</a:rPr>
              <a:t>I</a:t>
            </a:r>
            <a:r>
              <a:rPr lang="en-US" altLang="ja-JP" sz="2000" b="1" baseline="-25000">
                <a:solidFill>
                  <a:srgbClr val="000000"/>
                </a:solidFill>
              </a:rPr>
              <a:t>DS</a:t>
            </a:r>
            <a:r>
              <a:rPr lang="en-US" altLang="ja-JP" sz="2000" b="1">
                <a:solidFill>
                  <a:srgbClr val="000000"/>
                </a:solidFill>
              </a:rPr>
              <a:t> (A)</a:t>
            </a:r>
          </a:p>
        </p:txBody>
      </p:sp>
      <p:sp>
        <p:nvSpPr>
          <p:cNvPr id="31772" name="Rectangle 1052"/>
          <p:cNvSpPr>
            <a:spLocks noChangeAspect="1" noChangeArrowheads="1"/>
          </p:cNvSpPr>
          <p:nvPr/>
        </p:nvSpPr>
        <p:spPr bwMode="auto">
          <a:xfrm rot="16200000">
            <a:off x="4744244" y="2166144"/>
            <a:ext cx="9096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</a:rPr>
              <a:t>I</a:t>
            </a:r>
            <a:r>
              <a:rPr lang="en-US" altLang="ja-JP" sz="2000" b="1" baseline="-25000">
                <a:solidFill>
                  <a:srgbClr val="000000"/>
                </a:solidFill>
              </a:rPr>
              <a:t>DS</a:t>
            </a:r>
            <a:r>
              <a:rPr lang="en-US" altLang="ja-JP" sz="2000" b="1">
                <a:solidFill>
                  <a:srgbClr val="000000"/>
                </a:solidFill>
              </a:rPr>
              <a:t> (A)</a:t>
            </a:r>
          </a:p>
        </p:txBody>
      </p:sp>
      <p:sp>
        <p:nvSpPr>
          <p:cNvPr id="31774" name="Rectangle 30"/>
          <p:cNvSpPr>
            <a:spLocks noChangeArrowheads="1"/>
          </p:cNvSpPr>
          <p:nvPr/>
        </p:nvSpPr>
        <p:spPr bwMode="auto">
          <a:xfrm>
            <a:off x="8429625" y="1752600"/>
            <a:ext cx="152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>
              <a:solidFill>
                <a:srgbClr val="0000FF"/>
              </a:solidFill>
              <a:ea typeface="HG丸ｺﾞｼｯｸM-PRO" pitchFamily="50" charset="-128"/>
            </a:endParaRPr>
          </a:p>
        </p:txBody>
      </p:sp>
      <p:sp>
        <p:nvSpPr>
          <p:cNvPr id="31775" name="Text Box 1047"/>
          <p:cNvSpPr txBox="1">
            <a:spLocks noChangeAspect="1" noChangeArrowheads="1"/>
          </p:cNvSpPr>
          <p:nvPr/>
        </p:nvSpPr>
        <p:spPr bwMode="auto">
          <a:xfrm>
            <a:off x="6981825" y="1690688"/>
            <a:ext cx="1752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800" b="1" dirty="0">
                <a:solidFill>
                  <a:srgbClr val="000000"/>
                </a:solidFill>
              </a:rPr>
              <a:t>V</a:t>
            </a:r>
            <a:r>
              <a:rPr lang="en-US" altLang="ja-JP" sz="1800" b="1" baseline="-25000" dirty="0">
                <a:solidFill>
                  <a:srgbClr val="000000"/>
                </a:solidFill>
              </a:rPr>
              <a:t>DS</a:t>
            </a:r>
            <a:r>
              <a:rPr lang="en-US" altLang="ja-JP" sz="1800" b="1" dirty="0">
                <a:solidFill>
                  <a:srgbClr val="000000"/>
                </a:solidFill>
              </a:rPr>
              <a:t>=2,4,6,8,10V</a:t>
            </a:r>
          </a:p>
        </p:txBody>
      </p:sp>
      <p:sp>
        <p:nvSpPr>
          <p:cNvPr id="31776" name="Rectangle 32"/>
          <p:cNvSpPr>
            <a:spLocks noChangeArrowheads="1"/>
          </p:cNvSpPr>
          <p:nvPr/>
        </p:nvSpPr>
        <p:spPr bwMode="auto">
          <a:xfrm>
            <a:off x="0" y="717848"/>
            <a:ext cx="64736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dirty="0">
                <a:solidFill>
                  <a:srgbClr val="000000"/>
                </a:solidFill>
                <a:ea typeface="ＭＳ 明朝" pitchFamily="17" charset="-128"/>
              </a:rPr>
              <a:t>a-IGZO: Top-contact, bottom gate 40nm-thick a-IGZO / 150nm-thick SiO</a:t>
            </a:r>
            <a:r>
              <a:rPr lang="en-US" altLang="ja-JP" sz="1200" baseline="-25000" dirty="0">
                <a:solidFill>
                  <a:srgbClr val="000000"/>
                </a:solidFill>
                <a:ea typeface="ＭＳ 明朝" pitchFamily="17" charset="-128"/>
              </a:rPr>
              <a:t>2</a:t>
            </a:r>
            <a:r>
              <a:rPr lang="en-US" altLang="ja-JP" sz="1200" dirty="0">
                <a:solidFill>
                  <a:srgbClr val="000000"/>
                </a:solidFill>
                <a:ea typeface="ＭＳ 明朝" pitchFamily="17" charset="-128"/>
              </a:rPr>
              <a:t> / c-Si, W/L = 300/50 (</a:t>
            </a:r>
            <a:r>
              <a:rPr lang="en-US" altLang="ja-JP" sz="1200" dirty="0">
                <a:solidFill>
                  <a:srgbClr val="000000"/>
                </a:solidFill>
                <a:ea typeface="ＭＳ 明朝" pitchFamily="17" charset="-128"/>
                <a:sym typeface="Symbol" pitchFamily="18" charset="2"/>
              </a:rPr>
              <a:t></a:t>
            </a:r>
            <a:r>
              <a:rPr lang="en-US" altLang="ja-JP" sz="1200" dirty="0">
                <a:solidFill>
                  <a:srgbClr val="000000"/>
                </a:solidFill>
                <a:ea typeface="ＭＳ 明朝" pitchFamily="17" charset="-128"/>
              </a:rPr>
              <a:t>m)</a:t>
            </a:r>
            <a:br>
              <a:rPr lang="en-US" altLang="ja-JP" sz="1200" dirty="0">
                <a:solidFill>
                  <a:srgbClr val="000000"/>
                </a:solidFill>
                <a:ea typeface="ＭＳ 明朝" pitchFamily="17" charset="-128"/>
              </a:rPr>
            </a:br>
            <a:r>
              <a:rPr lang="en-US" altLang="ja-JP" sz="1200" dirty="0" err="1">
                <a:solidFill>
                  <a:srgbClr val="000000"/>
                </a:solidFill>
                <a:ea typeface="ＭＳ 明朝" pitchFamily="17" charset="-128"/>
              </a:rPr>
              <a:t>a-Si:H</a:t>
            </a:r>
            <a:r>
              <a:rPr lang="en-US" altLang="ja-JP" sz="1200" dirty="0">
                <a:solidFill>
                  <a:srgbClr val="000000"/>
                </a:solidFill>
                <a:ea typeface="ＭＳ 明朝" pitchFamily="17" charset="-128"/>
              </a:rPr>
              <a:t>  : Inverted staggered          200nm-thick </a:t>
            </a:r>
            <a:r>
              <a:rPr lang="en-US" altLang="ja-JP" sz="1200" dirty="0" err="1">
                <a:solidFill>
                  <a:srgbClr val="000000"/>
                </a:solidFill>
                <a:ea typeface="ＭＳ 明朝" pitchFamily="17" charset="-128"/>
              </a:rPr>
              <a:t>a-Si:H</a:t>
            </a:r>
            <a:r>
              <a:rPr lang="en-US" altLang="ja-JP" sz="1200" dirty="0">
                <a:solidFill>
                  <a:srgbClr val="000000"/>
                </a:solidFill>
                <a:ea typeface="ＭＳ 明朝" pitchFamily="17" charset="-128"/>
              </a:rPr>
              <a:t> / 200nm-thick </a:t>
            </a:r>
            <a:r>
              <a:rPr lang="en-US" altLang="ja-JP" sz="1200" dirty="0" err="1">
                <a:solidFill>
                  <a:srgbClr val="000000"/>
                </a:solidFill>
                <a:ea typeface="ＭＳ 明朝" pitchFamily="17" charset="-128"/>
              </a:rPr>
              <a:t>SiN</a:t>
            </a:r>
            <a:r>
              <a:rPr lang="en-US" altLang="ja-JP" sz="1200" baseline="-25000" dirty="0" err="1">
                <a:solidFill>
                  <a:srgbClr val="000000"/>
                </a:solidFill>
                <a:ea typeface="ＭＳ 明朝" pitchFamily="17" charset="-128"/>
              </a:rPr>
              <a:t>x</a:t>
            </a:r>
            <a:r>
              <a:rPr lang="en-US" altLang="ja-JP" sz="1200" dirty="0">
                <a:solidFill>
                  <a:srgbClr val="000000"/>
                </a:solidFill>
                <a:ea typeface="ＭＳ 明朝" pitchFamily="17" charset="-128"/>
              </a:rPr>
              <a:t>, W/L = 28/6 (</a:t>
            </a:r>
            <a:r>
              <a:rPr lang="en-US" altLang="ja-JP" sz="1200" dirty="0">
                <a:solidFill>
                  <a:srgbClr val="000000"/>
                </a:solidFill>
                <a:ea typeface="ＭＳ 明朝" pitchFamily="17" charset="-128"/>
                <a:sym typeface="Symbol" pitchFamily="18" charset="2"/>
              </a:rPr>
              <a:t></a:t>
            </a:r>
            <a:r>
              <a:rPr lang="en-US" altLang="ja-JP" sz="1200" dirty="0">
                <a:solidFill>
                  <a:srgbClr val="000000"/>
                </a:solidFill>
                <a:ea typeface="ＭＳ 明朝" pitchFamily="17" charset="-128"/>
              </a:rPr>
              <a:t>m)</a:t>
            </a:r>
          </a:p>
        </p:txBody>
      </p:sp>
      <p:sp>
        <p:nvSpPr>
          <p:cNvPr id="31777" name="Rectangle 33"/>
          <p:cNvSpPr>
            <a:spLocks noChangeArrowheads="1"/>
          </p:cNvSpPr>
          <p:nvPr/>
        </p:nvSpPr>
        <p:spPr bwMode="auto">
          <a:xfrm>
            <a:off x="2311400" y="3371850"/>
            <a:ext cx="838200" cy="18573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>
              <a:solidFill>
                <a:srgbClr val="0000FF"/>
              </a:solidFill>
              <a:ea typeface="HG丸ｺﾞｼｯｸM-PRO" pitchFamily="50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4427984" y="426150"/>
            <a:ext cx="47280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 err="1" smtClean="0">
                <a:solidFill>
                  <a:srgbClr val="000000"/>
                </a:solidFill>
                <a:ea typeface="ＭＳ 明朝" pitchFamily="17" charset="-128"/>
              </a:rPr>
              <a:t>Kamiya</a:t>
            </a:r>
            <a:r>
              <a:rPr lang="en-US" altLang="ja-JP" sz="1600" dirty="0" smtClean="0">
                <a:solidFill>
                  <a:srgbClr val="000000"/>
                </a:solidFill>
                <a:ea typeface="ＭＳ 明朝" pitchFamily="17" charset="-128"/>
              </a:rPr>
              <a:t> et al., Sci. Technol. Adv. Mater. (2010) in print</a:t>
            </a:r>
            <a:endParaRPr lang="ja-JP" altLang="en-US" sz="1600" dirty="0">
              <a:solidFill>
                <a:srgbClr val="00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77199" y="2108756"/>
            <a:ext cx="15985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b="1" dirty="0" smtClean="0">
                <a:solidFill>
                  <a:srgbClr val="FF0000"/>
                </a:solidFill>
              </a:rPr>
              <a:t>a-IGZO</a:t>
            </a:r>
            <a:endParaRPr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229598" y="4894768"/>
            <a:ext cx="13227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b="1" dirty="0" err="1" smtClean="0">
                <a:solidFill>
                  <a:srgbClr val="FF0000"/>
                </a:solidFill>
              </a:rPr>
              <a:t>a-Si:H</a:t>
            </a:r>
            <a:endParaRPr lang="ja-JP" alt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57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ja-JP" altLang="en-US" sz="3600" b="1" smtClean="0">
                <a:solidFill>
                  <a:srgbClr val="0000FF"/>
                </a:solidFill>
                <a:latin typeface="+mn-lt"/>
              </a:rPr>
              <a:t>アモルファス酸化物半導体の特長</a:t>
            </a:r>
          </a:p>
        </p:txBody>
      </p:sp>
      <p:graphicFrame>
        <p:nvGraphicFramePr>
          <p:cNvPr id="186371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0938783"/>
              </p:ext>
            </p:extLst>
          </p:nvPr>
        </p:nvGraphicFramePr>
        <p:xfrm>
          <a:off x="152400" y="533400"/>
          <a:ext cx="8915400" cy="6355155"/>
        </p:xfrm>
        <a:graphic>
          <a:graphicData uri="http://schemas.openxmlformats.org/drawingml/2006/table">
            <a:tbl>
              <a:tblPr/>
              <a:tblGrid>
                <a:gridCol w="381000"/>
                <a:gridCol w="1219200"/>
                <a:gridCol w="2438400"/>
                <a:gridCol w="1066800"/>
                <a:gridCol w="1447800"/>
                <a:gridCol w="1295400"/>
                <a:gridCol w="1066800"/>
              </a:tblGrid>
              <a:tr h="7010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endParaRPr kumimoji="1" lang="ja-JP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50" charset="-128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endParaRPr kumimoji="1" lang="ja-JP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50" charset="-128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アモルファス酸化物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結晶酸化物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アモルファスシリコン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低温多結晶シリコン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有機半導体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148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成長温度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ja-JP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ea typeface="ＭＳ Ｐゴシック" pitchFamily="50" charset="-128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室温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◎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○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△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△ </a:t>
                      </a: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(</a:t>
                      </a:r>
                      <a:r>
                        <a:rPr kumimoji="1" lang="ja-JP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ドーパント活性化が高温）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◎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14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&lt;200</a:t>
                      </a:r>
                      <a:r>
                        <a:rPr kumimoji="1" lang="en-US" altLang="ja-JP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o</a:t>
                      </a: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C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◎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○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○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△</a:t>
                      </a:r>
                      <a:r>
                        <a:rPr kumimoji="1" lang="en-US" altLang="ja-JP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(</a:t>
                      </a:r>
                      <a:r>
                        <a:rPr kumimoji="1" lang="ja-JP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ドーパント活性化が高温）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◎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3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&lt;400</a:t>
                      </a:r>
                      <a:r>
                        <a:rPr kumimoji="1" lang="en-US" altLang="ja-JP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o</a:t>
                      </a: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C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◎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◎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◎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◎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×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3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性能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(</a:t>
                      </a: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移動度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)</a:t>
                      </a: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 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○</a:t>
                      </a: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10~30cm</a:t>
                      </a:r>
                      <a:r>
                        <a:rPr kumimoji="1" lang="en-US" altLang="ja-JP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2</a:t>
                      </a: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/</a:t>
                      </a:r>
                      <a:r>
                        <a:rPr kumimoji="1" lang="en-US" altLang="ja-JP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Vs</a:t>
                      </a: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ＭＳ Ｐゴシック" pitchFamily="50" charset="-128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△</a:t>
                      </a: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2~27(?)cm</a:t>
                      </a:r>
                      <a:r>
                        <a:rPr kumimoji="1" lang="en-US" altLang="ja-JP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2</a:t>
                      </a: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/</a:t>
                      </a:r>
                      <a:r>
                        <a:rPr kumimoji="1" lang="en-US" altLang="ja-JP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Vs</a:t>
                      </a: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50" charset="-128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×</a:t>
                      </a: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1cm</a:t>
                      </a:r>
                      <a:r>
                        <a:rPr kumimoji="1" lang="en-US" altLang="ja-JP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2</a:t>
                      </a: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/Vs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◎</a:t>
                      </a: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&gt;100cm</a:t>
                      </a:r>
                      <a:r>
                        <a:rPr kumimoji="1" lang="en-US" altLang="ja-JP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2</a:t>
                      </a: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/Vs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×</a:t>
                      </a: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1cm</a:t>
                      </a:r>
                      <a:r>
                        <a:rPr kumimoji="1" lang="en-US" altLang="ja-JP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2</a:t>
                      </a: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/Vs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5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特性均一性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◎</a:t>
                      </a:r>
                      <a:endParaRPr kumimoji="1" lang="en-US" altLang="ja-JP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ＭＳ Ｐゴシック" pitchFamily="50" charset="-128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×(?)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◎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×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？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3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長期安定性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◎</a:t>
                      </a: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（現状ではアニールが必要</a:t>
                      </a: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)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？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×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◎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×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5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作製コスト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○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○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△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×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○(◎)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1116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フレキシブル化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プラスチック上へ直接作製可能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プラスチック</a:t>
                      </a: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OK</a:t>
                      </a:r>
                      <a:endParaRPr kumimoji="1" lang="ja-JP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50" charset="-128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プラスチック</a:t>
                      </a: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OK</a:t>
                      </a:r>
                      <a:endParaRPr kumimoji="1" lang="ja-JP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50" charset="-128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転写法が主流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プラスチック</a:t>
                      </a: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OK</a:t>
                      </a:r>
                      <a:endParaRPr kumimoji="1" lang="ja-JP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50" charset="-128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5455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開発状況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・有機</a:t>
                      </a:r>
                      <a:r>
                        <a:rPr kumimoji="1" lang="en-US" altLang="ja-JP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EL</a:t>
                      </a:r>
                      <a:r>
                        <a:rPr kumimoji="1" lang="ja-JP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テレビの動画デモ</a:t>
                      </a:r>
                      <a:r>
                        <a:rPr kumimoji="1" lang="en-US" altLang="ja-JP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(LG)</a:t>
                      </a:r>
                      <a:br>
                        <a:rPr kumimoji="1" lang="en-US" altLang="ja-JP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</a:br>
                      <a:r>
                        <a:rPr kumimoji="1" lang="ja-JP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・フレキシブル電子ペーパー、カラー電子ペーパーの試作</a:t>
                      </a:r>
                      <a:r>
                        <a:rPr kumimoji="1" lang="en-US" altLang="ja-JP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(</a:t>
                      </a:r>
                      <a:r>
                        <a:rPr kumimoji="1" lang="ja-JP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凸版印刷</a:t>
                      </a:r>
                      <a:r>
                        <a:rPr kumimoji="1" lang="en-US" altLang="ja-JP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)</a:t>
                      </a:r>
                      <a:br>
                        <a:rPr kumimoji="1" lang="en-US" altLang="ja-JP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</a:br>
                      <a:r>
                        <a:rPr kumimoji="1" lang="ja-JP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・</a:t>
                      </a:r>
                      <a:r>
                        <a:rPr kumimoji="1" lang="en-US" altLang="ja-JP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5</a:t>
                      </a:r>
                      <a:r>
                        <a:rPr kumimoji="1" lang="ja-JP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段リング共振器で</a:t>
                      </a:r>
                      <a:r>
                        <a:rPr kumimoji="1" lang="en-US" altLang="ja-JP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410kHz</a:t>
                      </a:r>
                      <a:r>
                        <a:rPr kumimoji="1" lang="ja-JP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発振を実証</a:t>
                      </a:r>
                      <a:r>
                        <a:rPr kumimoji="1" lang="en-US" altLang="ja-JP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(</a:t>
                      </a:r>
                      <a:r>
                        <a:rPr kumimoji="1" lang="ja-JP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キャノン</a:t>
                      </a:r>
                      <a:r>
                        <a:rPr kumimoji="1" lang="en-US" altLang="ja-JP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)</a:t>
                      </a:r>
                      <a:br>
                        <a:rPr kumimoji="1" lang="en-US" altLang="ja-JP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</a:br>
                      <a:r>
                        <a:rPr kumimoji="1" lang="ja-JP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・複数企業により長期安定性が実証される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・カシオ、高知工科大により液晶</a:t>
                      </a: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TV</a:t>
                      </a:r>
                      <a:r>
                        <a:rPr kumimoji="1" lang="ja-JP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が試作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・液晶テレビで実用化、現在の主流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・複数企業により有機</a:t>
                      </a:r>
                      <a:r>
                        <a:rPr kumimoji="1" lang="en-US" altLang="ja-JP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EL</a:t>
                      </a:r>
                      <a:r>
                        <a:rPr kumimoji="1" lang="ja-JP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ディスプレイが試作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・小型</a:t>
                      </a: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(&lt;20“)</a:t>
                      </a:r>
                      <a:r>
                        <a:rPr kumimoji="1" lang="ja-JP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ディスプレイで実用化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・ソニーが</a:t>
                      </a: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11“</a:t>
                      </a:r>
                      <a:r>
                        <a:rPr kumimoji="1" lang="ja-JP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有機</a:t>
                      </a: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EL</a:t>
                      </a:r>
                      <a:r>
                        <a:rPr kumimoji="1" lang="ja-JP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テレビの年内量産をアナウンス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50" charset="-128"/>
                        </a:rPr>
                        <a:t>・複数企業が試作品をデモ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5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正方形/長方形 3"/>
          <p:cNvSpPr>
            <a:spLocks noChangeArrowheads="1"/>
          </p:cNvSpPr>
          <p:nvPr/>
        </p:nvSpPr>
        <p:spPr bwMode="auto">
          <a:xfrm>
            <a:off x="14288" y="10361"/>
            <a:ext cx="91297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一番大きい酸化物トランジスタ 液晶</a:t>
            </a:r>
            <a:r>
              <a:rPr lang="en-US" altLang="ja-JP" sz="3600" b="1" dirty="0" smtClean="0">
                <a:solidFill>
                  <a:srgbClr val="0000FF"/>
                </a:solidFill>
                <a:latin typeface="Times New Roman" pitchFamily="18" charset="0"/>
              </a:rPr>
              <a:t>TV</a:t>
            </a:r>
            <a:endParaRPr lang="ja-JP" altLang="en-US" sz="36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3093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3" y="1395144"/>
            <a:ext cx="6485578" cy="455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3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487" y="4238335"/>
            <a:ext cx="3181022" cy="2619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0" y="581779"/>
            <a:ext cx="91285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サムソン電子</a:t>
            </a:r>
            <a:r>
              <a:rPr lang="en-US" altLang="ja-JP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FPD International2010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70</a:t>
            </a:r>
            <a:r>
              <a:rPr lang="ja-JP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型</a:t>
            </a:r>
            <a:r>
              <a:rPr lang="en-US" altLang="ja-JP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ja-JP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240Hz, UD(3,840</a:t>
            </a:r>
            <a:r>
              <a:rPr lang="en-US" altLang="ja-JP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</a:t>
            </a:r>
            <a:r>
              <a:rPr lang="en-US" altLang="ja-JP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2,160</a:t>
            </a:r>
            <a:r>
              <a:rPr lang="en-US" altLang="ja-JP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RGB</a:t>
            </a:r>
            <a:r>
              <a:rPr lang="en-US" altLang="ja-JP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+ 3D</a:t>
            </a:r>
            <a:endParaRPr lang="ja-JP" alt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90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76872"/>
            <a:ext cx="4171764" cy="278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24757"/>
          </a:xfrm>
        </p:spPr>
        <p:txBody>
          <a:bodyPr/>
          <a:lstStyle/>
          <a:p>
            <a:pPr eaLnBrk="1" hangingPunct="1"/>
            <a:r>
              <a:rPr lang="ja-JP" altLang="en-US" sz="3600" b="1" dirty="0" smtClean="0">
                <a:solidFill>
                  <a:srgbClr val="0000FF"/>
                </a:solidFill>
              </a:rPr>
              <a:t>フレキシブル太陽電池・ディスプレイ</a:t>
            </a:r>
          </a:p>
        </p:txBody>
      </p:sp>
      <p:pic>
        <p:nvPicPr>
          <p:cNvPr id="40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239260"/>
            <a:ext cx="4788024" cy="336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0" y="6340474"/>
            <a:ext cx="8153400" cy="51752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>
                <a:solidFill>
                  <a:srgbClr val="000000"/>
                </a:solidFill>
              </a:rPr>
              <a:t>Y. </a:t>
            </a:r>
            <a:r>
              <a:rPr lang="en-US" altLang="ja-JP" sz="1400" dirty="0" err="1">
                <a:solidFill>
                  <a:srgbClr val="000000"/>
                </a:solidFill>
              </a:rPr>
              <a:t>Hamakawa</a:t>
            </a:r>
            <a:r>
              <a:rPr lang="en-US" altLang="ja-JP" sz="1400" dirty="0">
                <a:solidFill>
                  <a:srgbClr val="000000"/>
                </a:solidFill>
              </a:rPr>
              <a:t>: </a:t>
            </a:r>
            <a:r>
              <a:rPr lang="en-US" altLang="ja-JP" sz="1400" i="1" dirty="0">
                <a:solidFill>
                  <a:srgbClr val="000000"/>
                </a:solidFill>
              </a:rPr>
              <a:t>Recent advances in amorphous and </a:t>
            </a:r>
            <a:r>
              <a:rPr lang="en-US" altLang="ja-JP" sz="1400" i="1" dirty="0" err="1">
                <a:solidFill>
                  <a:srgbClr val="000000"/>
                </a:solidFill>
              </a:rPr>
              <a:t>microcrystallie</a:t>
            </a:r>
            <a:r>
              <a:rPr lang="en-US" altLang="ja-JP" sz="1400" i="1" dirty="0">
                <a:solidFill>
                  <a:srgbClr val="000000"/>
                </a:solidFill>
              </a:rPr>
              <a:t> silicon basis devices for optoelectronic applications</a:t>
            </a:r>
            <a:r>
              <a:rPr lang="en-US" altLang="ja-JP" sz="1400" dirty="0">
                <a:solidFill>
                  <a:srgbClr val="000000"/>
                </a:solidFill>
              </a:rPr>
              <a:t>; Applied Surface Science </a:t>
            </a:r>
            <a:r>
              <a:rPr lang="en-US" altLang="ja-JP" sz="1400" b="1" dirty="0">
                <a:solidFill>
                  <a:srgbClr val="000000"/>
                </a:solidFill>
              </a:rPr>
              <a:t>142</a:t>
            </a:r>
            <a:r>
              <a:rPr lang="en-US" altLang="ja-JP" sz="1400" dirty="0">
                <a:solidFill>
                  <a:srgbClr val="000000"/>
                </a:solidFill>
              </a:rPr>
              <a:t> (1999) 215.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005" y="2834968"/>
            <a:ext cx="2789312" cy="196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028"/>
          <p:cNvGrpSpPr>
            <a:grpSpLocks/>
          </p:cNvGrpSpPr>
          <p:nvPr/>
        </p:nvGrpSpPr>
        <p:grpSpPr bwMode="auto">
          <a:xfrm>
            <a:off x="4003427" y="332657"/>
            <a:ext cx="4800606" cy="2414588"/>
            <a:chOff x="48" y="2111"/>
            <a:chExt cx="3024" cy="1521"/>
          </a:xfrm>
        </p:grpSpPr>
        <p:sp>
          <p:nvSpPr>
            <p:cNvPr id="11" name="Text Box 1030"/>
            <p:cNvSpPr txBox="1">
              <a:spLocks noChangeArrowheads="1"/>
            </p:cNvSpPr>
            <p:nvPr/>
          </p:nvSpPr>
          <p:spPr bwMode="auto">
            <a:xfrm>
              <a:off x="361" y="3261"/>
              <a:ext cx="133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CCFF">
                      <a:alpha val="7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600" b="1" dirty="0" smtClean="0">
                  <a:solidFill>
                    <a:srgbClr val="000000"/>
                  </a:solidFill>
                  <a:ea typeface="ＭＳ 明朝" pitchFamily="17" charset="-128"/>
                </a:rPr>
                <a:t>フレキシブル有機</a:t>
              </a:r>
              <a:r>
                <a:rPr lang="en-US" altLang="ja-JP" sz="1600" b="1" dirty="0" smtClean="0">
                  <a:solidFill>
                    <a:srgbClr val="000000"/>
                  </a:solidFill>
                  <a:ea typeface="ＭＳ 明朝" pitchFamily="17" charset="-128"/>
                </a:rPr>
                <a:t>EL</a:t>
              </a:r>
              <a:br>
                <a:rPr lang="en-US" altLang="ja-JP" sz="1600" b="1" dirty="0" smtClean="0">
                  <a:solidFill>
                    <a:srgbClr val="000000"/>
                  </a:solidFill>
                  <a:ea typeface="ＭＳ 明朝" pitchFamily="17" charset="-128"/>
                </a:rPr>
              </a:br>
              <a:r>
                <a:rPr lang="en-US" altLang="ja-JP" sz="1600" b="1" dirty="0" smtClean="0">
                  <a:solidFill>
                    <a:srgbClr val="000000"/>
                  </a:solidFill>
                  <a:ea typeface="ＭＳ 明朝" pitchFamily="17" charset="-128"/>
                </a:rPr>
                <a:t>   </a:t>
              </a:r>
              <a:r>
                <a:rPr lang="ja-JP" altLang="en-US" sz="1600" b="1" dirty="0" smtClean="0">
                  <a:solidFill>
                    <a:srgbClr val="000000"/>
                  </a:solidFill>
                  <a:ea typeface="ＭＳ 明朝" pitchFamily="17" charset="-128"/>
                </a:rPr>
                <a:t>　　　　　ソニー</a:t>
              </a:r>
              <a:endParaRPr lang="en-US" altLang="ja-JP" sz="1600" b="1" dirty="0">
                <a:solidFill>
                  <a:srgbClr val="000000"/>
                </a:solidFill>
                <a:ea typeface="ＭＳ 明朝" pitchFamily="17" charset="-128"/>
              </a:endParaRPr>
            </a:p>
          </p:txBody>
        </p:sp>
        <p:pic>
          <p:nvPicPr>
            <p:cNvPr id="12" name="Picture 1031" descr="http://www.pioneer.co.jp/environment/report/img/film_dis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2418"/>
              <a:ext cx="1440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1032"/>
            <p:cNvSpPr txBox="1">
              <a:spLocks noChangeArrowheads="1"/>
            </p:cNvSpPr>
            <p:nvPr/>
          </p:nvSpPr>
          <p:spPr bwMode="auto">
            <a:xfrm>
              <a:off x="1632" y="3264"/>
              <a:ext cx="1289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CCFF">
                      <a:alpha val="7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600" b="1" dirty="0" smtClean="0">
                  <a:solidFill>
                    <a:srgbClr val="000000"/>
                  </a:solidFill>
                  <a:ea typeface="ＭＳ 明朝" pitchFamily="17" charset="-128"/>
                </a:rPr>
                <a:t>「着れる」有機</a:t>
              </a:r>
              <a:r>
                <a:rPr lang="en-US" altLang="ja-JP" sz="1600" b="1" dirty="0" smtClean="0">
                  <a:solidFill>
                    <a:srgbClr val="000000"/>
                  </a:solidFill>
                  <a:ea typeface="ＭＳ 明朝" pitchFamily="17" charset="-128"/>
                </a:rPr>
                <a:t>EL</a:t>
              </a:r>
              <a:br>
                <a:rPr lang="en-US" altLang="ja-JP" sz="1600" b="1" dirty="0" smtClean="0">
                  <a:solidFill>
                    <a:srgbClr val="000000"/>
                  </a:solidFill>
                  <a:ea typeface="ＭＳ 明朝" pitchFamily="17" charset="-128"/>
                </a:rPr>
              </a:br>
              <a:r>
                <a:rPr lang="ja-JP" altLang="en-US" sz="1600" b="1" dirty="0" smtClean="0">
                  <a:solidFill>
                    <a:srgbClr val="000000"/>
                  </a:solidFill>
                  <a:ea typeface="ＭＳ 明朝" pitchFamily="17" charset="-128"/>
                </a:rPr>
                <a:t>　　　　パイオニア</a:t>
              </a:r>
              <a:endParaRPr lang="ja-JP" altLang="en-US" sz="1600" b="1" dirty="0">
                <a:solidFill>
                  <a:srgbClr val="000000"/>
                </a:solidFill>
                <a:ea typeface="ＭＳ 明朝" pitchFamily="17" charset="-128"/>
              </a:endParaRPr>
            </a:p>
          </p:txBody>
        </p:sp>
        <p:sp>
          <p:nvSpPr>
            <p:cNvPr id="14" name="Text Box 1033"/>
            <p:cNvSpPr txBox="1">
              <a:spLocks noChangeArrowheads="1"/>
            </p:cNvSpPr>
            <p:nvPr/>
          </p:nvSpPr>
          <p:spPr bwMode="auto">
            <a:xfrm>
              <a:off x="48" y="2111"/>
              <a:ext cx="11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CCFF">
                      <a:alpha val="7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ja-JP" sz="3200" b="1" dirty="0">
                <a:solidFill>
                  <a:srgbClr val="FF0000"/>
                </a:solidFill>
                <a:ea typeface="MS UI Gothic" pitchFamily="50" charset="-128"/>
              </a:endParaRPr>
            </a:p>
          </p:txBody>
        </p:sp>
      </p:grpSp>
      <p:sp>
        <p:nvSpPr>
          <p:cNvPr id="2" name="正方形/長方形 1"/>
          <p:cNvSpPr/>
          <p:nvPr/>
        </p:nvSpPr>
        <p:spPr>
          <a:xfrm>
            <a:off x="2420516" y="764704"/>
            <a:ext cx="228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3200" b="1" dirty="0" smtClean="0">
                <a:solidFill>
                  <a:srgbClr val="FF0000"/>
                </a:solidFill>
                <a:ea typeface="MS UI Gothic" pitchFamily="50" charset="-128"/>
              </a:rPr>
              <a:t>ディスプレイ</a:t>
            </a:r>
            <a:endParaRPr lang="en-US" altLang="ja-JP" sz="3200" b="1" dirty="0">
              <a:solidFill>
                <a:srgbClr val="FF0000"/>
              </a:solidFill>
              <a:ea typeface="MS UI Gothic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305222" y="1764105"/>
            <a:ext cx="228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3200" b="1" dirty="0" smtClean="0">
                <a:solidFill>
                  <a:srgbClr val="FF0000"/>
                </a:solidFill>
                <a:ea typeface="MS UI Gothic" pitchFamily="50" charset="-128"/>
              </a:rPr>
              <a:t>太陽電池</a:t>
            </a:r>
            <a:endParaRPr lang="en-US" altLang="ja-JP" sz="3200" b="1" dirty="0">
              <a:solidFill>
                <a:srgbClr val="FF0000"/>
              </a:solidFill>
              <a:ea typeface="MS UI Gothic" pitchFamily="50" charset="-128"/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315" y="813785"/>
            <a:ext cx="1889770" cy="1335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470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/>
            <a:r>
              <a:rPr lang="ja-JP" altLang="en-US" sz="3600" b="1" dirty="0" smtClean="0">
                <a:solidFill>
                  <a:srgbClr val="0000FF"/>
                </a:solidFill>
                <a:cs typeface="Times New Roman" pitchFamily="18" charset="0"/>
              </a:rPr>
              <a:t>酸化物も曲がる</a:t>
            </a:r>
          </a:p>
        </p:txBody>
      </p:sp>
      <p:sp>
        <p:nvSpPr>
          <p:cNvPr id="3075" name="Rectangle 16"/>
          <p:cNvSpPr>
            <a:spLocks noChangeArrowheads="1"/>
          </p:cNvSpPr>
          <p:nvPr/>
        </p:nvSpPr>
        <p:spPr bwMode="auto">
          <a:xfrm>
            <a:off x="0" y="1408113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ja-JP" sz="2400">
              <a:solidFill>
                <a:srgbClr val="0000FF"/>
              </a:solidFill>
              <a:ea typeface="ＭＳ ゴシック" pitchFamily="49" charset="-128"/>
              <a:cs typeface="Times New Roman" pitchFamily="18" charset="0"/>
            </a:endParaRPr>
          </a:p>
        </p:txBody>
      </p:sp>
      <p:pic>
        <p:nvPicPr>
          <p:cNvPr id="3076" name="Picture 32" descr="http://www.idemitsu.co.jp/moconet/archives/spot/gangu/images/16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1238250"/>
            <a:ext cx="162718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33"/>
          <p:cNvSpPr>
            <a:spLocks noChangeArrowheads="1"/>
          </p:cNvSpPr>
          <p:nvPr/>
        </p:nvSpPr>
        <p:spPr bwMode="auto">
          <a:xfrm>
            <a:off x="6350" y="4133850"/>
            <a:ext cx="2590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>
                <a:solidFill>
                  <a:srgbClr val="0000FF"/>
                </a:solidFill>
                <a:ea typeface="ＭＳ ゴシック" pitchFamily="49" charset="-128"/>
                <a:cs typeface="Times New Roman" pitchFamily="18" charset="0"/>
              </a:rPr>
              <a:t>http://www.idemitsu.co.jp/moconet/archives/spot/gangu/line2.html</a:t>
            </a:r>
          </a:p>
        </p:txBody>
      </p:sp>
      <p:sp>
        <p:nvSpPr>
          <p:cNvPr id="3078" name="Rectangle 34"/>
          <p:cNvSpPr>
            <a:spLocks noChangeArrowheads="1"/>
          </p:cNvSpPr>
          <p:nvPr/>
        </p:nvSpPr>
        <p:spPr bwMode="auto">
          <a:xfrm>
            <a:off x="215900" y="796925"/>
            <a:ext cx="1733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000" b="1">
                <a:solidFill>
                  <a:srgbClr val="0000FF"/>
                </a:solidFill>
                <a:ea typeface="ＭＳ ゴシック" pitchFamily="49" charset="-128"/>
                <a:cs typeface="Times New Roman" pitchFamily="18" charset="0"/>
              </a:rPr>
              <a:t>長崎ポッペン</a:t>
            </a:r>
            <a:endParaRPr lang="en-US" altLang="ja-JP" sz="2000" b="1">
              <a:solidFill>
                <a:srgbClr val="0000FF"/>
              </a:solidFill>
              <a:ea typeface="ＭＳ ゴシック" pitchFamily="49" charset="-128"/>
              <a:cs typeface="Times New Roman" pitchFamily="18" charset="0"/>
            </a:endParaRPr>
          </a:p>
        </p:txBody>
      </p:sp>
      <p:pic>
        <p:nvPicPr>
          <p:cNvPr id="3079" name="Picture 35" descr="http://www.japan-fc.co.jp/products/ph/prd04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981200"/>
            <a:ext cx="28956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Rectangle 36"/>
          <p:cNvSpPr>
            <a:spLocks noChangeArrowheads="1"/>
          </p:cNvSpPr>
          <p:nvPr/>
        </p:nvSpPr>
        <p:spPr bwMode="auto">
          <a:xfrm>
            <a:off x="2655888" y="3276600"/>
            <a:ext cx="3533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>
                <a:solidFill>
                  <a:srgbClr val="0000FF"/>
                </a:solidFill>
                <a:ea typeface="ＭＳ ゴシック" pitchFamily="49" charset="-128"/>
                <a:cs typeface="Times New Roman" pitchFamily="18" charset="0"/>
              </a:rPr>
              <a:t>http://www.japan-fc.co.jp/products/pro_4.html</a:t>
            </a:r>
          </a:p>
        </p:txBody>
      </p:sp>
      <p:sp>
        <p:nvSpPr>
          <p:cNvPr id="3081" name="Rectangle 37"/>
          <p:cNvSpPr>
            <a:spLocks noChangeArrowheads="1"/>
          </p:cNvSpPr>
          <p:nvPr/>
        </p:nvSpPr>
        <p:spPr bwMode="auto">
          <a:xfrm>
            <a:off x="2524125" y="1050925"/>
            <a:ext cx="3451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000" b="1" dirty="0">
                <a:solidFill>
                  <a:srgbClr val="0000FF"/>
                </a:solidFill>
                <a:ea typeface="ＭＳ ゴシック" pitchFamily="49" charset="-128"/>
                <a:cs typeface="Times New Roman" pitchFamily="18" charset="0"/>
              </a:rPr>
              <a:t>セラフレックス </a:t>
            </a:r>
            <a:r>
              <a:rPr lang="en-US" altLang="ja-JP" sz="2000" b="1" dirty="0">
                <a:solidFill>
                  <a:srgbClr val="0000FF"/>
                </a:solidFill>
                <a:ea typeface="ＭＳ ゴシック" pitchFamily="49" charset="-128"/>
                <a:cs typeface="Times New Roman" pitchFamily="18" charset="0"/>
              </a:rPr>
              <a:t>(ZrO</a:t>
            </a:r>
            <a:r>
              <a:rPr lang="en-US" altLang="ja-JP" sz="2000" b="1" baseline="-25000" dirty="0">
                <a:solidFill>
                  <a:srgbClr val="0000FF"/>
                </a:solidFill>
                <a:ea typeface="ＭＳ ゴシック" pitchFamily="49" charset="-128"/>
                <a:cs typeface="Times New Roman" pitchFamily="18" charset="0"/>
              </a:rPr>
              <a:t>2</a:t>
            </a:r>
            <a:r>
              <a:rPr lang="en-US" altLang="ja-JP" sz="2000" b="1" dirty="0">
                <a:solidFill>
                  <a:srgbClr val="0000FF"/>
                </a:solidFill>
                <a:ea typeface="ＭＳ ゴシック" pitchFamily="49" charset="-128"/>
                <a:cs typeface="Times New Roman" pitchFamily="18" charset="0"/>
              </a:rPr>
              <a:t>)</a:t>
            </a:r>
            <a:br>
              <a:rPr lang="en-US" altLang="ja-JP" sz="2000" b="1" dirty="0">
                <a:solidFill>
                  <a:srgbClr val="0000FF"/>
                </a:solidFill>
                <a:ea typeface="ＭＳ ゴシック" pitchFamily="49" charset="-128"/>
                <a:cs typeface="Times New Roman" pitchFamily="18" charset="0"/>
              </a:rPr>
            </a:br>
            <a:r>
              <a:rPr lang="en-US" altLang="ja-JP" sz="2000" b="1" dirty="0">
                <a:solidFill>
                  <a:srgbClr val="0000FF"/>
                </a:solidFill>
                <a:ea typeface="ＭＳ ゴシック" pitchFamily="49" charset="-128"/>
                <a:cs typeface="Times New Roman" pitchFamily="18" charset="0"/>
              </a:rPr>
              <a:t>(</a:t>
            </a:r>
            <a:r>
              <a:rPr lang="ja-JP" altLang="en-US" sz="2000" b="1" dirty="0">
                <a:solidFill>
                  <a:srgbClr val="0000FF"/>
                </a:solidFill>
                <a:ea typeface="ＭＳ ゴシック" pitchFamily="49" charset="-128"/>
                <a:cs typeface="Times New Roman" pitchFamily="18" charset="0"/>
              </a:rPr>
              <a:t>日本ファインセラミックス</a:t>
            </a:r>
            <a:r>
              <a:rPr lang="en-US" altLang="ja-JP" sz="2000" b="1" dirty="0">
                <a:solidFill>
                  <a:srgbClr val="0000FF"/>
                </a:solidFill>
                <a:ea typeface="ＭＳ ゴシック" pitchFamily="49" charset="-128"/>
                <a:cs typeface="Times New Roman" pitchFamily="18" charset="0"/>
              </a:rPr>
              <a:t>)</a:t>
            </a:r>
          </a:p>
        </p:txBody>
      </p:sp>
      <p:pic>
        <p:nvPicPr>
          <p:cNvPr id="3082" name="Picture 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63" y="4191000"/>
            <a:ext cx="2895600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Rectangle 39"/>
          <p:cNvSpPr>
            <a:spLocks noChangeArrowheads="1"/>
          </p:cNvSpPr>
          <p:nvPr/>
        </p:nvSpPr>
        <p:spPr bwMode="auto">
          <a:xfrm>
            <a:off x="3074988" y="3821113"/>
            <a:ext cx="1984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000" b="1">
                <a:solidFill>
                  <a:srgbClr val="0000FF"/>
                </a:solidFill>
                <a:ea typeface="ＨＧ丸ゴシックB" charset="-128"/>
                <a:cs typeface="Times New Roman" pitchFamily="18" charset="0"/>
              </a:rPr>
              <a:t>ガラスファイバー</a:t>
            </a:r>
          </a:p>
        </p:txBody>
      </p:sp>
      <p:pic>
        <p:nvPicPr>
          <p:cNvPr id="3084" name="Picture 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414838"/>
            <a:ext cx="3048000" cy="236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AutoShape 42" descr="http://ne.nikkeibp.co.jp/device/2001/12/sharpsoffig1.jpg"/>
          <p:cNvSpPr>
            <a:spLocks noChangeAspect="1" noChangeArrowheads="1"/>
          </p:cNvSpPr>
          <p:nvPr/>
        </p:nvSpPr>
        <p:spPr bwMode="auto">
          <a:xfrm>
            <a:off x="8643938" y="4751388"/>
            <a:ext cx="296862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ja-JP" sz="2400">
              <a:solidFill>
                <a:srgbClr val="0000FF"/>
              </a:solidFill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3086" name="AutoShape 43" descr="http://ne.nikkeibp.co.jp/device/2001/12/sharpsoffig1.jpg"/>
          <p:cNvSpPr>
            <a:spLocks noChangeAspect="1" noChangeArrowheads="1"/>
          </p:cNvSpPr>
          <p:nvPr/>
        </p:nvSpPr>
        <p:spPr bwMode="auto">
          <a:xfrm>
            <a:off x="8643938" y="4751388"/>
            <a:ext cx="296862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ja-JP" sz="2400">
              <a:solidFill>
                <a:srgbClr val="0000FF"/>
              </a:solidFill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3087" name="Rectangle 44"/>
          <p:cNvSpPr>
            <a:spLocks noChangeArrowheads="1"/>
          </p:cNvSpPr>
          <p:nvPr/>
        </p:nvSpPr>
        <p:spPr bwMode="auto">
          <a:xfrm>
            <a:off x="5427663" y="3729038"/>
            <a:ext cx="34321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000" b="1">
                <a:solidFill>
                  <a:srgbClr val="0000FF"/>
                </a:solidFill>
                <a:ea typeface="ＨＧ丸ゴシックB" charset="-128"/>
                <a:cs typeface="Times New Roman" pitchFamily="18" charset="0"/>
              </a:rPr>
              <a:t>曲がっている液晶ディスプレイ</a:t>
            </a:r>
            <a:r>
              <a:rPr lang="en-US" altLang="ja-JP" sz="2000" b="1">
                <a:solidFill>
                  <a:srgbClr val="0000FF"/>
                </a:solidFill>
                <a:ea typeface="ＨＧ丸ゴシックB" charset="-128"/>
                <a:cs typeface="Times New Roman" pitchFamily="18" charset="0"/>
              </a:rPr>
              <a:t/>
            </a:r>
            <a:br>
              <a:rPr lang="en-US" altLang="ja-JP" sz="2000" b="1">
                <a:solidFill>
                  <a:srgbClr val="0000FF"/>
                </a:solidFill>
                <a:ea typeface="ＨＧ丸ゴシックB" charset="-128"/>
                <a:cs typeface="Times New Roman" pitchFamily="18" charset="0"/>
              </a:rPr>
            </a:br>
            <a:r>
              <a:rPr lang="en-US" altLang="ja-JP" sz="2000" b="1">
                <a:solidFill>
                  <a:srgbClr val="0000FF"/>
                </a:solidFill>
                <a:ea typeface="ＨＧ丸ゴシックB" charset="-128"/>
                <a:cs typeface="Times New Roman" pitchFamily="18" charset="0"/>
              </a:rPr>
              <a:t>(</a:t>
            </a:r>
            <a:r>
              <a:rPr lang="ja-JP" altLang="en-US" sz="2000" b="1">
                <a:solidFill>
                  <a:srgbClr val="0000FF"/>
                </a:solidFill>
                <a:ea typeface="ＨＧ丸ゴシックB" charset="-128"/>
                <a:cs typeface="Times New Roman" pitchFamily="18" charset="0"/>
              </a:rPr>
              <a:t>セイコーエプソン</a:t>
            </a:r>
            <a:r>
              <a:rPr lang="en-US" altLang="ja-JP" sz="2000" b="1">
                <a:solidFill>
                  <a:srgbClr val="0000FF"/>
                </a:solidFill>
                <a:ea typeface="ＨＧ丸ゴシックB" charset="-128"/>
                <a:cs typeface="Times New Roman" pitchFamily="18" charset="0"/>
              </a:rPr>
              <a:t>)</a:t>
            </a:r>
          </a:p>
        </p:txBody>
      </p:sp>
      <p:pic>
        <p:nvPicPr>
          <p:cNvPr id="3088" name="Picture 4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981200"/>
            <a:ext cx="1795463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9" name="Rectangle 46"/>
          <p:cNvSpPr>
            <a:spLocks noChangeArrowheads="1"/>
          </p:cNvSpPr>
          <p:nvPr/>
        </p:nvSpPr>
        <p:spPr bwMode="auto">
          <a:xfrm>
            <a:off x="6356350" y="1066800"/>
            <a:ext cx="2247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000" b="1">
                <a:solidFill>
                  <a:srgbClr val="0000FF"/>
                </a:solidFill>
                <a:ea typeface="ＭＳ ゴシック" pitchFamily="49" charset="-128"/>
                <a:cs typeface="Times New Roman" pitchFamily="18" charset="0"/>
              </a:rPr>
              <a:t>単結晶サファイア</a:t>
            </a:r>
            <a:br>
              <a:rPr lang="ja-JP" altLang="en-US" sz="2000" b="1">
                <a:solidFill>
                  <a:srgbClr val="0000FF"/>
                </a:solidFill>
                <a:ea typeface="ＭＳ ゴシック" pitchFamily="49" charset="-128"/>
                <a:cs typeface="Times New Roman" pitchFamily="18" charset="0"/>
              </a:rPr>
            </a:br>
            <a:r>
              <a:rPr lang="en-US" altLang="ja-JP" sz="2000" b="1">
                <a:solidFill>
                  <a:srgbClr val="0000FF"/>
                </a:solidFill>
                <a:ea typeface="ＭＳ ゴシック" pitchFamily="49" charset="-128"/>
                <a:cs typeface="Times New Roman" pitchFamily="18" charset="0"/>
              </a:rPr>
              <a:t>(</a:t>
            </a:r>
            <a:r>
              <a:rPr lang="ja-JP" altLang="en-US" sz="2000" b="1">
                <a:solidFill>
                  <a:srgbClr val="0000FF"/>
                </a:solidFill>
                <a:ea typeface="ＭＳ ゴシック" pitchFamily="49" charset="-128"/>
                <a:cs typeface="Times New Roman" pitchFamily="18" charset="0"/>
              </a:rPr>
              <a:t>京セラ</a:t>
            </a:r>
            <a:r>
              <a:rPr lang="en-US" altLang="ja-JP" sz="2000" b="1">
                <a:solidFill>
                  <a:srgbClr val="0000FF"/>
                </a:solidFill>
                <a:ea typeface="ＭＳ ゴシック" pitchFamily="49" charset="-128"/>
                <a:cs typeface="Times New Roman" pitchFamily="18" charset="0"/>
              </a:rPr>
              <a:t>)</a:t>
            </a:r>
          </a:p>
        </p:txBody>
      </p:sp>
      <p:pic>
        <p:nvPicPr>
          <p:cNvPr id="3090" name="Picture 4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905000"/>
            <a:ext cx="1905000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円/楕円 1"/>
          <p:cNvSpPr/>
          <p:nvPr/>
        </p:nvSpPr>
        <p:spPr>
          <a:xfrm>
            <a:off x="395288" y="3933825"/>
            <a:ext cx="647700" cy="1698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FFFFFF"/>
              </a:solidFill>
              <a:cs typeface="Times New Roman" pitchFamily="18" charset="0"/>
            </a:endParaRPr>
          </a:p>
        </p:txBody>
      </p:sp>
      <p:sp>
        <p:nvSpPr>
          <p:cNvPr id="20" name="円/楕円 19"/>
          <p:cNvSpPr/>
          <p:nvPr/>
        </p:nvSpPr>
        <p:spPr>
          <a:xfrm>
            <a:off x="1009650" y="3714750"/>
            <a:ext cx="1042988" cy="171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FFFF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4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806" y="-4305718"/>
            <a:ext cx="9855605" cy="11123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3" name="正方形/長方形 5"/>
          <p:cNvSpPr>
            <a:spLocks noChangeArrowheads="1"/>
          </p:cNvSpPr>
          <p:nvPr/>
        </p:nvSpPr>
        <p:spPr bwMode="auto">
          <a:xfrm>
            <a:off x="0" y="-3078131"/>
            <a:ext cx="9391650" cy="3743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3494" name="正方形/長方形 1"/>
          <p:cNvSpPr>
            <a:spLocks noChangeArrowheads="1"/>
          </p:cNvSpPr>
          <p:nvPr/>
        </p:nvSpPr>
        <p:spPr bwMode="auto">
          <a:xfrm>
            <a:off x="3409950" y="1201992"/>
            <a:ext cx="5734050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Tech</a:t>
            </a:r>
            <a:r>
              <a:rPr lang="ja-JP" altLang="en-US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On!</a:t>
            </a:r>
            <a:br>
              <a:rPr lang="en-US" altLang="ja-JP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ja-JP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http</a:t>
            </a:r>
            <a:r>
              <a:rPr lang="en-US" altLang="ja-JP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://techon.nikkeibp.co.jp/article/NEWS/20110822/196371/#</a:t>
            </a:r>
          </a:p>
        </p:txBody>
      </p:sp>
      <p:sp>
        <p:nvSpPr>
          <p:cNvPr id="2" name="正方形/長方形 1"/>
          <p:cNvSpPr/>
          <p:nvPr/>
        </p:nvSpPr>
        <p:spPr bwMode="auto">
          <a:xfrm>
            <a:off x="4695825" y="2336800"/>
            <a:ext cx="4016375" cy="292100"/>
          </a:xfrm>
          <a:prstGeom prst="rect">
            <a:avLst/>
          </a:prstGeom>
          <a:solidFill>
            <a:schemeClr val="accent6">
              <a:lumMod val="20000"/>
              <a:lumOff val="80000"/>
              <a:alpha val="32000"/>
            </a:scheme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 bwMode="auto">
          <a:xfrm>
            <a:off x="8661400" y="2222500"/>
            <a:ext cx="152400" cy="41910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 bwMode="auto">
          <a:xfrm>
            <a:off x="73025" y="2603500"/>
            <a:ext cx="638175" cy="292100"/>
          </a:xfrm>
          <a:prstGeom prst="rect">
            <a:avLst/>
          </a:prstGeom>
          <a:solidFill>
            <a:schemeClr val="accent6">
              <a:lumMod val="20000"/>
              <a:lumOff val="80000"/>
              <a:alpha val="32000"/>
            </a:scheme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 bwMode="auto">
          <a:xfrm>
            <a:off x="0" y="2527300"/>
            <a:ext cx="127000" cy="44450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 bwMode="auto">
          <a:xfrm>
            <a:off x="482600" y="2971800"/>
            <a:ext cx="8178800" cy="2552700"/>
          </a:xfrm>
          <a:prstGeom prst="rect">
            <a:avLst/>
          </a:prstGeom>
          <a:solidFill>
            <a:schemeClr val="accent6">
              <a:lumMod val="20000"/>
              <a:lumOff val="80000"/>
              <a:alpha val="94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ＭＳ Ｐゴシック" pitchFamily="50" charset="-128"/>
              </a:rPr>
              <a:t>TFT</a:t>
            </a:r>
            <a:r>
              <a:rPr kumimoji="1" lang="ja-JP" altLang="en-US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ＭＳ Ｐゴシック" pitchFamily="50" charset="-128"/>
              </a:rPr>
              <a:t> </a:t>
            </a:r>
            <a:r>
              <a:rPr kumimoji="1" lang="en-US" altLang="ja-JP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ＭＳ Ｐゴシック" pitchFamily="50" charset="-128"/>
              </a:rPr>
              <a:t>(</a:t>
            </a:r>
            <a:r>
              <a:rPr kumimoji="1" lang="ja-JP" altLang="en-US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ＭＳ Ｐゴシック" pitchFamily="50" charset="-128"/>
              </a:rPr>
              <a:t>トランジスタ</a:t>
            </a:r>
            <a:r>
              <a:rPr kumimoji="1" lang="en-US" altLang="ja-JP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ＭＳ Ｐゴシック" pitchFamily="50" charset="-128"/>
              </a:rPr>
              <a:t>)</a:t>
            </a:r>
            <a:r>
              <a:rPr lang="ja-JP" altLang="en-US" sz="4400" b="1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 </a:t>
            </a:r>
            <a:r>
              <a:rPr kumimoji="1" lang="ja-JP" altLang="en-US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ＭＳ Ｐゴシック" pitchFamily="50" charset="-128"/>
              </a:rPr>
              <a:t>に</a:t>
            </a:r>
            <a:r>
              <a:rPr lang="en-US" altLang="ja-JP" sz="44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IGZO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ＭＳ Ｐゴシック" pitchFamily="50" charset="-128"/>
              </a:rPr>
              <a:t/>
            </a:r>
            <a:br>
              <a:rPr kumimoji="1" lang="en-US" altLang="ja-JP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ＭＳ Ｐゴシック" pitchFamily="50" charset="-128"/>
              </a:rPr>
            </a:br>
            <a:r>
              <a:rPr kumimoji="1" lang="en-US" altLang="ja-JP" sz="42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ＭＳ Ｐゴシック" pitchFamily="50" charset="-128"/>
              </a:rPr>
              <a:t>IGZO:</a:t>
            </a:r>
            <a:r>
              <a:rPr kumimoji="1" lang="ja-JP" altLang="en-US" sz="42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ＭＳ Ｐゴシック" pitchFamily="50" charset="-128"/>
              </a:rPr>
              <a:t> </a:t>
            </a:r>
            <a:r>
              <a:rPr kumimoji="1" lang="en-US" altLang="ja-JP" sz="42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ＭＳ Ｐゴシック" pitchFamily="50" charset="-128"/>
              </a:rPr>
              <a:t>InGaZnO</a:t>
            </a:r>
            <a:r>
              <a:rPr kumimoji="1" lang="en-US" altLang="ja-JP" sz="4200" b="1" i="0" u="none" strike="noStrike" cap="none" normalizeH="0" baseline="-2500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ＭＳ Ｐゴシック" pitchFamily="50" charset="-128"/>
              </a:rPr>
              <a:t>4</a:t>
            </a:r>
            <a:r>
              <a:rPr kumimoji="1" lang="en-US" altLang="ja-JP" sz="42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ＭＳ Ｐゴシック" pitchFamily="50" charset="-128"/>
              </a:rPr>
              <a:t/>
            </a:r>
            <a:br>
              <a:rPr kumimoji="1" lang="en-US" altLang="ja-JP" sz="42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ＭＳ Ｐゴシック" pitchFamily="50" charset="-128"/>
              </a:rPr>
            </a:br>
            <a:r>
              <a:rPr kumimoji="1" lang="ja-JP" altLang="en-US" sz="42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ＭＳ Ｐゴシック" pitchFamily="50" charset="-128"/>
              </a:rPr>
              <a:t>アモルファス酸化物半導体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2" name="タイトル 4"/>
          <p:cNvSpPr txBox="1">
            <a:spLocks/>
          </p:cNvSpPr>
          <p:nvPr/>
        </p:nvSpPr>
        <p:spPr bwMode="auto">
          <a:xfrm>
            <a:off x="14288" y="0"/>
            <a:ext cx="9161462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3600" b="1" kern="1200" smtClean="0">
                <a:solidFill>
                  <a:srgbClr val="0000FF"/>
                </a:solidFill>
                <a:latin typeface="Times New Roman"/>
                <a:cs typeface="+mn-cs"/>
              </a:rPr>
              <a:t>iPad3</a:t>
            </a:r>
            <a:r>
              <a:rPr lang="ja-JP" altLang="en-US" sz="3600" b="1" kern="1200" smtClean="0">
                <a:solidFill>
                  <a:srgbClr val="0000FF"/>
                </a:solidFill>
                <a:latin typeface="Times New Roman"/>
                <a:cs typeface="+mn-cs"/>
              </a:rPr>
              <a:t>へ酸化物トランジスタを使う予定</a:t>
            </a:r>
            <a:endParaRPr lang="ja-JP" altLang="en-US" sz="3600" b="1" kern="1200" dirty="0">
              <a:solidFill>
                <a:srgbClr val="0000FF"/>
              </a:solidFill>
              <a:latin typeface="Times New Roma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68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テキスト ボックス 7"/>
          <p:cNvSpPr txBox="1">
            <a:spLocks noChangeArrowheads="1"/>
          </p:cNvSpPr>
          <p:nvPr/>
        </p:nvSpPr>
        <p:spPr bwMode="auto">
          <a:xfrm>
            <a:off x="193675" y="3292475"/>
            <a:ext cx="52927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600">
                <a:solidFill>
                  <a:srgbClr val="000000"/>
                </a:solidFill>
              </a:rPr>
              <a:t>2009/10/29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>
                <a:solidFill>
                  <a:srgbClr val="000000"/>
                </a:solidFill>
              </a:rPr>
              <a:t>http://techon.nikkeibp.co.jp/article/NEWS/20091029/177081/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>
                <a:solidFill>
                  <a:srgbClr val="000000"/>
                </a:solidFill>
              </a:rPr>
              <a:t>Green Device 2009 (10/28-30, </a:t>
            </a:r>
            <a:r>
              <a:rPr lang="ja-JP" altLang="en-US" sz="1600" dirty="0">
                <a:solidFill>
                  <a:srgbClr val="000000"/>
                </a:solidFill>
              </a:rPr>
              <a:t>パシフィコ横浜</a:t>
            </a:r>
            <a:r>
              <a:rPr lang="en-US" altLang="ja-JP" sz="1600" dirty="0">
                <a:solidFill>
                  <a:srgbClr val="000000"/>
                </a:solidFill>
              </a:rPr>
              <a:t>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600" dirty="0">
                <a:solidFill>
                  <a:srgbClr val="000000"/>
                </a:solidFill>
              </a:rPr>
              <a:t>厚さ</a:t>
            </a:r>
            <a:r>
              <a:rPr lang="en-US" altLang="ja-JP" sz="1600" dirty="0">
                <a:solidFill>
                  <a:srgbClr val="000000"/>
                </a:solidFill>
              </a:rPr>
              <a:t>100 </a:t>
            </a:r>
            <a:r>
              <a:rPr lang="en-US" altLang="ja-JP" sz="1600" dirty="0">
                <a:solidFill>
                  <a:srgbClr val="000000"/>
                </a:solidFill>
                <a:sym typeface="Symbol" pitchFamily="18" charset="2"/>
              </a:rPr>
              <a:t>m, </a:t>
            </a:r>
            <a:r>
              <a:rPr lang="ja-JP" altLang="en-US" sz="1600" dirty="0">
                <a:solidFill>
                  <a:srgbClr val="000000"/>
                </a:solidFill>
                <a:sym typeface="Symbol" pitchFamily="18" charset="2"/>
              </a:rPr>
              <a:t>長さ</a:t>
            </a:r>
            <a:r>
              <a:rPr lang="en-US" altLang="ja-JP" sz="1600" dirty="0">
                <a:solidFill>
                  <a:srgbClr val="000000"/>
                </a:solidFill>
                <a:sym typeface="Symbol" pitchFamily="18" charset="2"/>
              </a:rPr>
              <a:t>400 m,</a:t>
            </a:r>
            <a:r>
              <a:rPr lang="ja-JP" altLang="en-US" sz="1600" dirty="0">
                <a:solidFill>
                  <a:srgbClr val="000000"/>
                </a:solidFill>
                <a:sym typeface="Symbol" pitchFamily="18" charset="2"/>
              </a:rPr>
              <a:t> 無アルカリガラス</a:t>
            </a:r>
            <a:endParaRPr lang="en-US" altLang="ja-JP" sz="1600" dirty="0">
              <a:solidFill>
                <a:srgbClr val="000000"/>
              </a:solidFill>
              <a:sym typeface="Symbol" pitchFamily="18" charset="2"/>
            </a:endParaRPr>
          </a:p>
        </p:txBody>
      </p:sp>
      <p:pic>
        <p:nvPicPr>
          <p:cNvPr id="5124" name="Picture 9" descr="図2●横から見たところ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383088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正方形/長方形 8"/>
          <p:cNvSpPr>
            <a:spLocks noChangeArrowheads="1"/>
          </p:cNvSpPr>
          <p:nvPr/>
        </p:nvSpPr>
        <p:spPr bwMode="auto">
          <a:xfrm>
            <a:off x="107950" y="755997"/>
            <a:ext cx="5276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b="1" dirty="0">
                <a:solidFill>
                  <a:srgbClr val="000000"/>
                </a:solidFill>
              </a:rPr>
              <a:t>日本電気</a:t>
            </a:r>
            <a:r>
              <a:rPr lang="ja-JP" altLang="en-US" sz="2400" b="1" dirty="0" smtClean="0">
                <a:solidFill>
                  <a:srgbClr val="000000"/>
                </a:solidFill>
              </a:rPr>
              <a:t>硝子</a:t>
            </a:r>
            <a:endParaRPr lang="en-US" altLang="ja-JP" sz="2400" b="1" dirty="0">
              <a:solidFill>
                <a:srgbClr val="000000"/>
              </a:solidFill>
            </a:endParaRPr>
          </a:p>
        </p:txBody>
      </p:sp>
      <p:pic>
        <p:nvPicPr>
          <p:cNvPr id="5127" name="Picture 2" descr="図3●長さ150mのガラス基板を巻いたロールを積み重ねて展示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383088"/>
            <a:ext cx="281781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タイトル 1"/>
          <p:cNvSpPr>
            <a:spLocks noGrp="1"/>
          </p:cNvSpPr>
          <p:nvPr>
            <p:ph type="ctrTitle"/>
          </p:nvPr>
        </p:nvSpPr>
        <p:spPr>
          <a:xfrm>
            <a:off x="0" y="-12700"/>
            <a:ext cx="8959850" cy="704850"/>
          </a:xfrm>
        </p:spPr>
        <p:txBody>
          <a:bodyPr/>
          <a:lstStyle/>
          <a:p>
            <a:pPr eaLnBrk="1" hangingPunct="1"/>
            <a:r>
              <a:rPr lang="ja-JP" altLang="en-US" sz="3600" b="1" dirty="0" smtClean="0">
                <a:solidFill>
                  <a:srgbClr val="0000FF"/>
                </a:solidFill>
                <a:cs typeface="Times New Roman" pitchFamily="18" charset="0"/>
              </a:rPr>
              <a:t>曲がるガラス</a:t>
            </a:r>
            <a:endParaRPr lang="ja-JP" altLang="en-US" sz="3600" b="1" dirty="0" smtClean="0">
              <a:solidFill>
                <a:srgbClr val="0000FF"/>
              </a:solidFill>
              <a:ea typeface="ＭＳ ゴシック" pitchFamily="49" charset="-128"/>
            </a:endParaRPr>
          </a:p>
        </p:txBody>
      </p:sp>
      <p:pic>
        <p:nvPicPr>
          <p:cNvPr id="9" name="Picture 4" descr="しなやかな超薄板ガラス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73"/>
          <a:stretch/>
        </p:blipFill>
        <p:spPr bwMode="auto">
          <a:xfrm>
            <a:off x="2206529" y="937915"/>
            <a:ext cx="3589434" cy="224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70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7332" name="Picture 4" descr="曲げ 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27" y="927100"/>
            <a:ext cx="3349625" cy="446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7333" name="Text Box 5"/>
          <p:cNvSpPr txBox="1">
            <a:spLocks noChangeArrowheads="1"/>
          </p:cNvSpPr>
          <p:nvPr/>
        </p:nvSpPr>
        <p:spPr bwMode="auto">
          <a:xfrm>
            <a:off x="1093715" y="5381625"/>
            <a:ext cx="28813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厚さ</a:t>
            </a:r>
            <a:r>
              <a:rPr lang="en-US" altLang="ja-JP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 320 </a:t>
            </a:r>
            <a:r>
              <a:rPr lang="en-US" altLang="ja-JP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m</a:t>
            </a:r>
            <a:r>
              <a:rPr lang="en-US" altLang="ja-JP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重さ</a:t>
            </a:r>
            <a:r>
              <a:rPr lang="en-US" altLang="ja-JP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 7.7 g</a:t>
            </a:r>
          </a:p>
        </p:txBody>
      </p:sp>
      <p:pic>
        <p:nvPicPr>
          <p:cNvPr id="867349" name="Picture 21" descr="company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738" y="261938"/>
            <a:ext cx="796925" cy="13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240" y="31750"/>
            <a:ext cx="4827360" cy="682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タイトル 2"/>
          <p:cNvSpPr>
            <a:spLocks noGrp="1"/>
          </p:cNvSpPr>
          <p:nvPr>
            <p:ph type="ctrTitle"/>
          </p:nvPr>
        </p:nvSpPr>
        <p:spPr>
          <a:xfrm>
            <a:off x="-27062" y="1"/>
            <a:ext cx="9158361" cy="8128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ja-JP" altLang="en-US" sz="3600" b="1" dirty="0">
                <a:solidFill>
                  <a:srgbClr val="0000FF"/>
                </a:solidFill>
                <a:cs typeface="Times New Roman" pitchFamily="18" charset="0"/>
              </a:rPr>
              <a:t>曲がる電子ペーパー</a:t>
            </a:r>
          </a:p>
        </p:txBody>
      </p:sp>
    </p:spTree>
    <p:extLst>
      <p:ext uri="{BB962C8B-B14F-4D97-AF65-F5344CB8AC3E}">
        <p14:creationId xmlns:p14="http://schemas.microsoft.com/office/powerpoint/2010/main" val="376214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0"/>
          <p:cNvSpPr txBox="1">
            <a:spLocks noChangeArrowheads="1"/>
          </p:cNvSpPr>
          <p:nvPr/>
        </p:nvSpPr>
        <p:spPr bwMode="auto">
          <a:xfrm>
            <a:off x="34925" y="1060450"/>
            <a:ext cx="3128963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600" b="1" dirty="0" smtClean="0">
                <a:solidFill>
                  <a:srgbClr val="FF0000"/>
                </a:solidFill>
              </a:rPr>
              <a:t>透明・フレキシブル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TFT </a:t>
            </a:r>
            <a:r>
              <a:rPr lang="en-US" altLang="ja-JP" sz="1600" b="1" dirty="0">
                <a:solidFill>
                  <a:srgbClr val="FF0000"/>
                </a:solidFill>
              </a:rPr>
              <a:t/>
            </a:r>
            <a:br>
              <a:rPr lang="en-US" altLang="ja-JP" sz="1600" b="1" dirty="0">
                <a:solidFill>
                  <a:srgbClr val="FF0000"/>
                </a:solidFill>
              </a:rPr>
            </a:br>
            <a:r>
              <a:rPr lang="en-US" altLang="ja-JP" sz="1600" b="1" dirty="0" smtClean="0">
                <a:solidFill>
                  <a:srgbClr val="FF0000"/>
                </a:solidFill>
              </a:rPr>
              <a:t>(</a:t>
            </a:r>
            <a:r>
              <a:rPr lang="ja-JP" altLang="en-US" sz="1600" b="1" dirty="0" smtClean="0">
                <a:solidFill>
                  <a:srgbClr val="FF0000"/>
                </a:solidFill>
              </a:rPr>
              <a:t>東工大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, 2004</a:t>
            </a:r>
            <a:r>
              <a:rPr lang="ja-JP" altLang="en-US" sz="1600" b="1" dirty="0" smtClean="0">
                <a:solidFill>
                  <a:srgbClr val="FF0000"/>
                </a:solidFill>
              </a:rPr>
              <a:t>年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11</a:t>
            </a:r>
            <a:r>
              <a:rPr lang="ja-JP" altLang="en-US" sz="1600" b="1" dirty="0" smtClean="0">
                <a:solidFill>
                  <a:srgbClr val="FF0000"/>
                </a:solidFill>
              </a:rPr>
              <a:t>月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)</a:t>
            </a:r>
            <a:endParaRPr lang="en-US" altLang="ja-JP" sz="1600" b="1" dirty="0">
              <a:solidFill>
                <a:srgbClr val="FF0000"/>
              </a:solidFill>
            </a:endParaRPr>
          </a:p>
        </p:txBody>
      </p:sp>
      <p:sp>
        <p:nvSpPr>
          <p:cNvPr id="12291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-11113" y="0"/>
            <a:ext cx="9144001" cy="914400"/>
          </a:xfrm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ja-JP" altLang="en-US" sz="3600" b="1" dirty="0" smtClean="0">
                <a:solidFill>
                  <a:srgbClr val="0000FF"/>
                </a:solidFill>
                <a:cs typeface="Times New Roman" pitchFamily="18" charset="0"/>
              </a:rPr>
              <a:t>酸化物トランジスタを使ったﾌﾚｷｼﾌﾞﾙﾃﾞｨｽﾌﾟﾚｲ</a:t>
            </a:r>
            <a:endParaRPr lang="en-US" altLang="ja-JP" sz="3600" b="1" dirty="0" smtClean="0">
              <a:solidFill>
                <a:srgbClr val="0000FF"/>
              </a:solidFill>
              <a:cs typeface="Times New Roman" pitchFamily="18" charset="0"/>
            </a:endParaRPr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5" y="1674813"/>
            <a:ext cx="2816225" cy="211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293" name="Object 5"/>
          <p:cNvGraphicFramePr>
            <a:graphicFrameLocks noChangeAspect="1"/>
          </p:cNvGraphicFramePr>
          <p:nvPr/>
        </p:nvGraphicFramePr>
        <p:xfrm>
          <a:off x="139700" y="1616075"/>
          <a:ext cx="3024188" cy="2417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68" name="Image" r:id="rId5" imgW="9993651" imgH="7987302" progId="Photoshop.Image.7">
                  <p:embed/>
                </p:oleObj>
              </mc:Choice>
              <mc:Fallback>
                <p:oleObj name="Image" r:id="rId5" imgW="9993651" imgH="7987302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700" y="1616075"/>
                        <a:ext cx="3024188" cy="2417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4" name="Text Box 12"/>
          <p:cNvSpPr txBox="1">
            <a:spLocks noChangeArrowheads="1"/>
          </p:cNvSpPr>
          <p:nvPr/>
        </p:nvSpPr>
        <p:spPr bwMode="auto">
          <a:xfrm>
            <a:off x="2924175" y="803275"/>
            <a:ext cx="32353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600" b="1" dirty="0" smtClean="0">
                <a:solidFill>
                  <a:srgbClr val="FF0000"/>
                </a:solidFill>
              </a:rPr>
              <a:t>フレキシブル白黒電子ペーパー</a:t>
            </a:r>
            <a:r>
              <a:rPr lang="en-US" altLang="ja-JP" sz="1600" b="1" dirty="0">
                <a:solidFill>
                  <a:srgbClr val="FF0000"/>
                </a:solidFill>
              </a:rPr>
              <a:t/>
            </a:r>
            <a:br>
              <a:rPr lang="en-US" altLang="ja-JP" sz="1600" b="1" dirty="0">
                <a:solidFill>
                  <a:srgbClr val="FF0000"/>
                </a:solidFill>
              </a:rPr>
            </a:br>
            <a:r>
              <a:rPr lang="en-US" altLang="ja-JP" sz="1600" b="1" dirty="0">
                <a:solidFill>
                  <a:srgbClr val="FF0000"/>
                </a:solidFill>
              </a:rPr>
              <a:t>2”, 80</a:t>
            </a:r>
            <a:r>
              <a:rPr lang="en-US" altLang="ja-JP" sz="1600" b="1" dirty="0">
                <a:solidFill>
                  <a:srgbClr val="FF0000"/>
                </a:solidFill>
                <a:sym typeface="Symbol" pitchFamily="18" charset="2"/>
              </a:rPr>
              <a:t></a:t>
            </a:r>
            <a:r>
              <a:rPr lang="en-US" altLang="ja-JP" sz="1600" b="1" dirty="0">
                <a:solidFill>
                  <a:srgbClr val="FF0000"/>
                </a:solidFill>
              </a:rPr>
              <a:t>60, 50ppi (2005)</a:t>
            </a:r>
            <a:br>
              <a:rPr lang="en-US" altLang="ja-JP" sz="1600" b="1" dirty="0">
                <a:solidFill>
                  <a:srgbClr val="FF0000"/>
                </a:solidFill>
              </a:rPr>
            </a:br>
            <a:r>
              <a:rPr lang="en-US" altLang="ja-JP" sz="1600" b="1" dirty="0">
                <a:solidFill>
                  <a:srgbClr val="FF0000"/>
                </a:solidFill>
              </a:rPr>
              <a:t>2”, VGA, 400ppi (2009) 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(</a:t>
            </a:r>
            <a:r>
              <a:rPr lang="ja-JP" altLang="en-US" sz="1600" b="1" dirty="0" smtClean="0">
                <a:solidFill>
                  <a:srgbClr val="FF0000"/>
                </a:solidFill>
              </a:rPr>
              <a:t>凸版印刷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)</a:t>
            </a:r>
            <a:endParaRPr lang="en-US" altLang="ja-JP" sz="1600" b="1" dirty="0">
              <a:solidFill>
                <a:srgbClr val="FF0000"/>
              </a:solidFill>
            </a:endParaRPr>
          </a:p>
        </p:txBody>
      </p:sp>
      <p:pic>
        <p:nvPicPr>
          <p:cNvPr id="12295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838" y="1679575"/>
            <a:ext cx="2898775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Text Box 18"/>
          <p:cNvSpPr txBox="1">
            <a:spLocks noChangeArrowheads="1"/>
          </p:cNvSpPr>
          <p:nvPr/>
        </p:nvSpPr>
        <p:spPr bwMode="auto">
          <a:xfrm>
            <a:off x="6143625" y="873125"/>
            <a:ext cx="20409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600" b="1" dirty="0" smtClean="0">
                <a:solidFill>
                  <a:srgbClr val="FF0000"/>
                </a:solidFill>
              </a:rPr>
              <a:t>フレキシブル有機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EL</a:t>
            </a:r>
            <a:br>
              <a:rPr lang="en-US" altLang="ja-JP" sz="1600" b="1" dirty="0" smtClean="0">
                <a:solidFill>
                  <a:srgbClr val="FF0000"/>
                </a:solidFill>
              </a:rPr>
            </a:br>
            <a:r>
              <a:rPr lang="en-US" altLang="ja-JP" sz="1600" b="1" dirty="0" smtClean="0">
                <a:solidFill>
                  <a:srgbClr val="FF0000"/>
                </a:solidFill>
              </a:rPr>
              <a:t>3.5</a:t>
            </a:r>
            <a:r>
              <a:rPr lang="en-US" altLang="ja-JP" sz="1600" b="1" dirty="0">
                <a:solidFill>
                  <a:srgbClr val="FF0000"/>
                </a:solidFill>
              </a:rPr>
              <a:t>”, 176</a:t>
            </a:r>
            <a:r>
              <a:rPr lang="en-US" altLang="ja-JP" sz="1600" b="1" dirty="0">
                <a:solidFill>
                  <a:srgbClr val="FF0000"/>
                </a:solidFill>
                <a:sym typeface="Symbol" pitchFamily="18" charset="2"/>
              </a:rPr>
              <a:t></a:t>
            </a:r>
            <a:r>
              <a:rPr lang="en-US" altLang="ja-JP" sz="1600" b="1" dirty="0">
                <a:solidFill>
                  <a:srgbClr val="FF0000"/>
                </a:solidFill>
              </a:rPr>
              <a:t>220 QCIF*</a:t>
            </a:r>
            <a:br>
              <a:rPr lang="en-US" altLang="ja-JP" sz="1600" b="1" dirty="0">
                <a:solidFill>
                  <a:srgbClr val="FF0000"/>
                </a:solidFill>
              </a:rPr>
            </a:br>
            <a:r>
              <a:rPr lang="en-US" altLang="ja-JP" sz="1600" b="1" dirty="0">
                <a:solidFill>
                  <a:srgbClr val="FF0000"/>
                </a:solidFill>
              </a:rPr>
              <a:t>(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LG</a:t>
            </a:r>
            <a:r>
              <a:rPr lang="ja-JP" altLang="en-US" sz="1600" b="1" dirty="0" smtClean="0">
                <a:solidFill>
                  <a:srgbClr val="FF0000"/>
                </a:solidFill>
              </a:rPr>
              <a:t>電子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,</a:t>
            </a:r>
            <a:r>
              <a:rPr lang="en-US" altLang="ja-JP" sz="1600" b="1" dirty="0">
                <a:solidFill>
                  <a:srgbClr val="FF0000"/>
                </a:solidFill>
              </a:rPr>
              <a:t>2007)</a:t>
            </a:r>
          </a:p>
        </p:txBody>
      </p:sp>
      <p:sp>
        <p:nvSpPr>
          <p:cNvPr id="12297" name="Rectangle 20"/>
          <p:cNvSpPr>
            <a:spLocks noChangeArrowheads="1"/>
          </p:cNvSpPr>
          <p:nvPr/>
        </p:nvSpPr>
        <p:spPr bwMode="auto">
          <a:xfrm>
            <a:off x="34925" y="3663950"/>
            <a:ext cx="9109075" cy="736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ja-JP" sz="1600">
              <a:solidFill>
                <a:srgbClr val="0000FF"/>
              </a:solidFill>
              <a:ea typeface="HG丸ｺﾞｼｯｸM-PRO" pitchFamily="50" charset="-128"/>
            </a:endParaRPr>
          </a:p>
        </p:txBody>
      </p:sp>
      <p:pic>
        <p:nvPicPr>
          <p:cNvPr id="12298" name="Picture 1030"/>
          <p:cNvPicPr>
            <a:picLocks noChangeAspect="1" noChangeArrowheads="1"/>
          </p:cNvPicPr>
          <p:nvPr/>
        </p:nvPicPr>
        <p:blipFill>
          <a:blip r:embed="rId8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4400550"/>
            <a:ext cx="2952750" cy="234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9" name="Text Box 12"/>
          <p:cNvSpPr txBox="1">
            <a:spLocks noChangeArrowheads="1"/>
          </p:cNvSpPr>
          <p:nvPr/>
        </p:nvSpPr>
        <p:spPr bwMode="auto">
          <a:xfrm>
            <a:off x="107950" y="3621088"/>
            <a:ext cx="34591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ja-JP" altLang="en-US" sz="1600" b="1" dirty="0" smtClean="0">
                <a:solidFill>
                  <a:srgbClr val="FF0000"/>
                </a:solidFill>
              </a:rPr>
              <a:t>フレキシブル有機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EL</a:t>
            </a:r>
            <a:r>
              <a:rPr lang="en-US" altLang="ja-JP" sz="1600" b="1" dirty="0">
                <a:solidFill>
                  <a:srgbClr val="FF0000"/>
                </a:solidFill>
              </a:rPr>
              <a:t/>
            </a:r>
            <a:br>
              <a:rPr lang="en-US" altLang="ja-JP" sz="1600" b="1" dirty="0">
                <a:solidFill>
                  <a:srgbClr val="FF0000"/>
                </a:solidFill>
              </a:rPr>
            </a:br>
            <a:r>
              <a:rPr lang="en-US" altLang="ja-JP" sz="1600" b="1" dirty="0">
                <a:solidFill>
                  <a:srgbClr val="FF0000"/>
                </a:solidFill>
              </a:rPr>
              <a:t>6.5”, 160</a:t>
            </a:r>
            <a:r>
              <a:rPr lang="en-US" altLang="ja-JP" sz="1600" b="1" dirty="0">
                <a:solidFill>
                  <a:srgbClr val="FF0000"/>
                </a:solidFill>
                <a:sym typeface="Symbol" pitchFamily="18" charset="2"/>
              </a:rPr>
              <a:t></a:t>
            </a:r>
            <a:r>
              <a:rPr lang="en-US" altLang="ja-JP" sz="1600" b="1" dirty="0">
                <a:solidFill>
                  <a:srgbClr val="FF0000"/>
                </a:solidFill>
              </a:rPr>
              <a:t>272 (WQVGA, 85ppi)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dirty="0">
                <a:solidFill>
                  <a:srgbClr val="FF0000"/>
                </a:solidFill>
              </a:rPr>
              <a:t>(SMD, SID2010/APL2009)</a:t>
            </a:r>
          </a:p>
        </p:txBody>
      </p:sp>
      <p:pic>
        <p:nvPicPr>
          <p:cNvPr id="12300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3716338"/>
            <a:ext cx="2803525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4522788"/>
            <a:ext cx="2862262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2" name="Text Box 18"/>
          <p:cNvSpPr txBox="1">
            <a:spLocks noChangeArrowheads="1"/>
          </p:cNvSpPr>
          <p:nvPr/>
        </p:nvSpPr>
        <p:spPr bwMode="auto">
          <a:xfrm>
            <a:off x="6157913" y="3716338"/>
            <a:ext cx="273985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600" b="1" dirty="0" smtClean="0">
                <a:solidFill>
                  <a:srgbClr val="FF0000"/>
                </a:solidFill>
              </a:rPr>
              <a:t>フレキシブル集積回路</a:t>
            </a:r>
            <a:endParaRPr lang="en-US" altLang="ja-JP" sz="1600" b="1" dirty="0">
              <a:solidFill>
                <a:srgbClr val="FF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dirty="0">
                <a:solidFill>
                  <a:srgbClr val="FF0000"/>
                </a:solidFill>
              </a:rPr>
              <a:t>310 kHz </a:t>
            </a:r>
            <a:br>
              <a:rPr lang="en-US" altLang="ja-JP" sz="1600" b="1" dirty="0">
                <a:solidFill>
                  <a:srgbClr val="FF0000"/>
                </a:solidFill>
              </a:rPr>
            </a:br>
            <a:r>
              <a:rPr lang="en-US" altLang="ja-JP" sz="1600" b="1" dirty="0">
                <a:solidFill>
                  <a:srgbClr val="FF0000"/>
                </a:solidFill>
              </a:rPr>
              <a:t>(Taiwan </a:t>
            </a:r>
            <a:r>
              <a:rPr lang="en-US" altLang="ja-JP" sz="1600" b="1" dirty="0" err="1">
                <a:solidFill>
                  <a:srgbClr val="FF0000"/>
                </a:solidFill>
              </a:rPr>
              <a:t>Natl</a:t>
            </a:r>
            <a:r>
              <a:rPr lang="en-US" altLang="ja-JP" sz="1600" b="1" dirty="0">
                <a:solidFill>
                  <a:srgbClr val="FF0000"/>
                </a:solidFill>
              </a:rPr>
              <a:t> </a:t>
            </a:r>
            <a:r>
              <a:rPr lang="en-US" altLang="ja-JP" sz="1600" b="1" dirty="0" err="1">
                <a:solidFill>
                  <a:srgbClr val="FF0000"/>
                </a:solidFill>
              </a:rPr>
              <a:t>Univ</a:t>
            </a:r>
            <a:r>
              <a:rPr lang="en-US" altLang="ja-JP" sz="1600" b="1" dirty="0">
                <a:solidFill>
                  <a:srgbClr val="FF0000"/>
                </a:solidFill>
              </a:rPr>
              <a:t>, SID2008)</a:t>
            </a:r>
          </a:p>
        </p:txBody>
      </p:sp>
    </p:spTree>
    <p:extLst>
      <p:ext uri="{BB962C8B-B14F-4D97-AF65-F5344CB8AC3E}">
        <p14:creationId xmlns:p14="http://schemas.microsoft.com/office/powerpoint/2010/main" val="368572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9" y="4152275"/>
            <a:ext cx="953642" cy="2883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CC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7650"/>
            <a:ext cx="3744416" cy="2847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CC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-66675" y="4057650"/>
            <a:ext cx="5038725" cy="266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25" y="1743251"/>
            <a:ext cx="2946648" cy="220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696"/>
          </a:xfrm>
          <a:noFill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ja-JP" alt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実用化された有機</a:t>
            </a:r>
            <a:r>
              <a:rPr lang="en-US" altLang="ja-JP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EL</a:t>
            </a:r>
            <a:r>
              <a:rPr lang="ja-JP" alt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ディスプレイ</a:t>
            </a:r>
            <a:endParaRPr lang="en-US" altLang="ja-JP" sz="3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35496" y="534166"/>
            <a:ext cx="668875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CC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ソニー</a:t>
            </a:r>
            <a:r>
              <a:rPr lang="en-US" altLang="ja-JP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ja-JP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ja-JP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11</a:t>
            </a:r>
            <a:r>
              <a:rPr lang="ja-JP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型</a:t>
            </a:r>
            <a:r>
              <a:rPr lang="en-US" altLang="ja-JP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TV </a:t>
            </a:r>
            <a:r>
              <a:rPr lang="en-US" altLang="ja-JP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(XEL-1) </a:t>
            </a:r>
            <a:r>
              <a:rPr lang="ja-JP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ja-JP" alt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ja-JP" altLang="en-US" sz="2400" b="1" dirty="0">
                <a:solidFill>
                  <a:srgbClr val="000000"/>
                </a:solidFill>
                <a:latin typeface="Times New Roman" pitchFamily="18" charset="0"/>
              </a:rPr>
              <a:t>2007/12/1 </a:t>
            </a:r>
            <a:r>
              <a:rPr lang="en-US" altLang="ja-JP" sz="2400" b="1" dirty="0" smtClean="0">
                <a:solidFill>
                  <a:srgbClr val="000000"/>
                </a:solidFill>
                <a:latin typeface="Times New Roman" pitchFamily="18" charset="0"/>
              </a:rPr>
              <a:t>– 2010/2/16)</a:t>
            </a:r>
            <a:br>
              <a:rPr lang="en-US" altLang="ja-JP" sz="2400" b="1" dirty="0" smtClean="0">
                <a:solidFill>
                  <a:srgbClr val="000000"/>
                </a:solidFill>
                <a:latin typeface="Times New Roman" pitchFamily="18" charset="0"/>
              </a:rPr>
            </a:br>
            <a:r>
              <a:rPr lang="en-US" altLang="ja-JP" sz="2400" b="1" dirty="0" smtClean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altLang="ja-JP" sz="2400" b="1" dirty="0" smtClean="0">
                <a:solidFill>
                  <a:srgbClr val="0000FF"/>
                </a:solidFill>
                <a:latin typeface="Times New Roman" pitchFamily="18" charset="0"/>
              </a:rPr>
              <a:t>25</a:t>
            </a:r>
            <a:r>
              <a:rPr lang="ja-JP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型</a:t>
            </a:r>
            <a:r>
              <a:rPr lang="en-US" altLang="ja-JP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､</a:t>
            </a:r>
            <a:r>
              <a:rPr lang="en-US" altLang="ja-JP" sz="2400" b="1" dirty="0" smtClean="0">
                <a:solidFill>
                  <a:srgbClr val="0000FF"/>
                </a:solidFill>
                <a:latin typeface="Times New Roman" pitchFamily="18" charset="0"/>
              </a:rPr>
              <a:t> 17</a:t>
            </a:r>
            <a:r>
              <a:rPr lang="ja-JP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型 </a:t>
            </a:r>
            <a:r>
              <a:rPr lang="en-US" altLang="ja-JP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ja-JP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専門家向け</a:t>
            </a:r>
            <a:r>
              <a:rPr lang="en-US" altLang="ja-JP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ja-JP" sz="2400" b="1" dirty="0" smtClean="0">
                <a:solidFill>
                  <a:srgbClr val="000000"/>
                </a:solidFill>
                <a:latin typeface="Times New Roman" pitchFamily="18" charset="0"/>
              </a:rPr>
              <a:t> (2011/2/16</a:t>
            </a:r>
            <a:r>
              <a:rPr lang="ja-JP" alt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発表</a:t>
            </a:r>
            <a:r>
              <a:rPr lang="en-US" altLang="ja-JP" sz="2400" b="1" dirty="0" smtClean="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pic>
        <p:nvPicPr>
          <p:cNvPr id="552653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446074"/>
            <a:ext cx="2592288" cy="3367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正方形/長方形 9"/>
          <p:cNvSpPr/>
          <p:nvPr/>
        </p:nvSpPr>
        <p:spPr>
          <a:xfrm>
            <a:off x="4711824" y="2107332"/>
            <a:ext cx="45365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サムソン電子</a:t>
            </a:r>
            <a:r>
              <a:rPr lang="en-US" altLang="ja-JP" sz="2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ja-JP" sz="2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ja-JP" sz="2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Galaxy S     SC-02B (2010)</a:t>
            </a:r>
            <a:br>
              <a:rPr lang="en-US" altLang="ja-JP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ja-JP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Galaxy S II SC-02C (2011)</a:t>
            </a:r>
            <a:br>
              <a:rPr lang="en-US" altLang="ja-JP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ja-JP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4.3</a:t>
            </a:r>
            <a:r>
              <a:rPr lang="ja-JP" alt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型</a:t>
            </a:r>
            <a:endParaRPr lang="ja-JP" altLang="en-US" sz="2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4800600" y="4210049"/>
            <a:ext cx="323850" cy="2695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3726137" y="4246590"/>
            <a:ext cx="323850" cy="2695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/>
          <p:cNvSpPr/>
          <p:nvPr/>
        </p:nvSpPr>
        <p:spPr>
          <a:xfrm>
            <a:off x="35496" y="3933056"/>
            <a:ext cx="54966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LG</a:t>
            </a:r>
            <a:r>
              <a:rPr lang="ja-JP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ディスプレイ</a:t>
            </a:r>
            <a:r>
              <a:rPr lang="en-US" altLang="ja-JP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ja-JP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ja-JP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型</a:t>
            </a:r>
            <a:r>
              <a:rPr lang="en-US" altLang="ja-JP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TV </a:t>
            </a:r>
            <a:r>
              <a:rPr lang="en-US" altLang="ja-JP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(2009)</a:t>
            </a:r>
            <a:endParaRPr lang="ja-JP" altLang="en-US" sz="2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02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06500"/>
            <a:ext cx="8382000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00400"/>
            <a:ext cx="147955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13" y="3200400"/>
            <a:ext cx="1457325" cy="291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200400"/>
            <a:ext cx="1473200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925" y="3200400"/>
            <a:ext cx="1587500" cy="291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1" name="Rectangle 7"/>
          <p:cNvSpPr>
            <a:spLocks noChangeArrowheads="1"/>
          </p:cNvSpPr>
          <p:nvPr/>
        </p:nvSpPr>
        <p:spPr bwMode="auto">
          <a:xfrm flipH="1">
            <a:off x="144463" y="1219200"/>
            <a:ext cx="228600" cy="434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pic>
        <p:nvPicPr>
          <p:cNvPr id="11879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25" y="3200400"/>
            <a:ext cx="14509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8" y="3200400"/>
            <a:ext cx="150971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200400"/>
            <a:ext cx="1565275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5" name="Rectangle 11"/>
          <p:cNvSpPr>
            <a:spLocks noChangeArrowheads="1"/>
          </p:cNvSpPr>
          <p:nvPr/>
        </p:nvSpPr>
        <p:spPr bwMode="auto">
          <a:xfrm>
            <a:off x="34925" y="5457825"/>
            <a:ext cx="8991600" cy="7905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18796" name="Text Box 12"/>
          <p:cNvSpPr txBox="1">
            <a:spLocks noChangeArrowheads="1"/>
          </p:cNvSpPr>
          <p:nvPr/>
        </p:nvSpPr>
        <p:spPr bwMode="auto">
          <a:xfrm>
            <a:off x="388938" y="5381625"/>
            <a:ext cx="94138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 sz="1600" b="0">
                <a:solidFill>
                  <a:prstClr val="black"/>
                </a:solidFill>
              </a:rPr>
              <a:t>東芝</a:t>
            </a:r>
          </a:p>
          <a:p>
            <a:pPr eaLnBrk="1" hangingPunct="1"/>
            <a:r>
              <a:rPr lang="ja-JP" altLang="en-US" sz="1600" b="0">
                <a:solidFill>
                  <a:prstClr val="black"/>
                </a:solidFill>
              </a:rPr>
              <a:t>黄</a:t>
            </a:r>
          </a:p>
          <a:p>
            <a:pPr eaLnBrk="1" hangingPunct="1"/>
            <a:r>
              <a:rPr lang="en-US" altLang="ja-JP" sz="1600" b="0">
                <a:solidFill>
                  <a:prstClr val="black"/>
                </a:solidFill>
              </a:rPr>
              <a:t>5000mcd</a:t>
            </a:r>
          </a:p>
          <a:p>
            <a:pPr eaLnBrk="1" hangingPunct="1"/>
            <a:r>
              <a:rPr lang="en-US" altLang="ja-JP" sz="1600" b="0">
                <a:solidFill>
                  <a:prstClr val="black"/>
                </a:solidFill>
              </a:rPr>
              <a:t>20mA</a:t>
            </a:r>
          </a:p>
          <a:p>
            <a:pPr eaLnBrk="1" hangingPunct="1"/>
            <a:r>
              <a:rPr lang="en-US" altLang="ja-JP" sz="1600" b="0">
                <a:solidFill>
                  <a:prstClr val="black"/>
                </a:solidFill>
              </a:rPr>
              <a:t>1.9V </a:t>
            </a:r>
          </a:p>
        </p:txBody>
      </p:sp>
      <p:sp>
        <p:nvSpPr>
          <p:cNvPr id="118797" name="Text Box 13"/>
          <p:cNvSpPr txBox="1">
            <a:spLocks noChangeArrowheads="1"/>
          </p:cNvSpPr>
          <p:nvPr/>
        </p:nvSpPr>
        <p:spPr bwMode="auto">
          <a:xfrm>
            <a:off x="1524000" y="5381625"/>
            <a:ext cx="9969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 sz="1600" b="0">
                <a:solidFill>
                  <a:prstClr val="black"/>
                </a:solidFill>
              </a:rPr>
              <a:t>豊田合成</a:t>
            </a:r>
          </a:p>
          <a:p>
            <a:pPr eaLnBrk="1" hangingPunct="1"/>
            <a:r>
              <a:rPr lang="ja-JP" altLang="en-US" sz="1600" b="0">
                <a:solidFill>
                  <a:prstClr val="black"/>
                </a:solidFill>
              </a:rPr>
              <a:t>青</a:t>
            </a:r>
          </a:p>
          <a:p>
            <a:pPr eaLnBrk="1" hangingPunct="1"/>
            <a:r>
              <a:rPr lang="en-US" altLang="ja-JP" sz="1600" b="0">
                <a:solidFill>
                  <a:prstClr val="black"/>
                </a:solidFill>
              </a:rPr>
              <a:t>570mcd</a:t>
            </a:r>
          </a:p>
          <a:p>
            <a:pPr eaLnBrk="1" hangingPunct="1"/>
            <a:r>
              <a:rPr lang="en-US" altLang="ja-JP" sz="1600" b="0">
                <a:solidFill>
                  <a:prstClr val="black"/>
                </a:solidFill>
              </a:rPr>
              <a:t>20mA</a:t>
            </a:r>
          </a:p>
          <a:p>
            <a:pPr eaLnBrk="1" hangingPunct="1"/>
            <a:r>
              <a:rPr lang="en-US" altLang="ja-JP" sz="1600" b="0">
                <a:solidFill>
                  <a:prstClr val="black"/>
                </a:solidFill>
              </a:rPr>
              <a:t>3.5V </a:t>
            </a:r>
          </a:p>
        </p:txBody>
      </p:sp>
      <p:sp>
        <p:nvSpPr>
          <p:cNvPr id="118798" name="Text Box 14"/>
          <p:cNvSpPr txBox="1">
            <a:spLocks noChangeArrowheads="1"/>
          </p:cNvSpPr>
          <p:nvPr/>
        </p:nvSpPr>
        <p:spPr bwMode="auto">
          <a:xfrm>
            <a:off x="2813050" y="5381625"/>
            <a:ext cx="1042988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 sz="1600" b="0">
                <a:solidFill>
                  <a:prstClr val="black"/>
                </a:solidFill>
              </a:rPr>
              <a:t>東芝</a:t>
            </a:r>
          </a:p>
          <a:p>
            <a:pPr eaLnBrk="1" hangingPunct="1"/>
            <a:r>
              <a:rPr lang="ja-JP" altLang="en-US" sz="1600" b="0">
                <a:solidFill>
                  <a:prstClr val="black"/>
                </a:solidFill>
              </a:rPr>
              <a:t>橙</a:t>
            </a:r>
          </a:p>
          <a:p>
            <a:pPr eaLnBrk="1" hangingPunct="1"/>
            <a:r>
              <a:rPr lang="en-US" altLang="ja-JP" sz="1600" b="0">
                <a:solidFill>
                  <a:prstClr val="black"/>
                </a:solidFill>
              </a:rPr>
              <a:t>10000mcd</a:t>
            </a:r>
          </a:p>
          <a:p>
            <a:pPr eaLnBrk="1" hangingPunct="1"/>
            <a:r>
              <a:rPr lang="en-US" altLang="ja-JP" sz="1600" b="0">
                <a:solidFill>
                  <a:prstClr val="black"/>
                </a:solidFill>
              </a:rPr>
              <a:t>20mA</a:t>
            </a:r>
          </a:p>
          <a:p>
            <a:pPr eaLnBrk="1" hangingPunct="1"/>
            <a:r>
              <a:rPr lang="en-US" altLang="ja-JP" sz="1600" b="0">
                <a:solidFill>
                  <a:prstClr val="black"/>
                </a:solidFill>
              </a:rPr>
              <a:t>2.1V </a:t>
            </a:r>
          </a:p>
        </p:txBody>
      </p:sp>
      <p:sp>
        <p:nvSpPr>
          <p:cNvPr id="118799" name="Text Box 15"/>
          <p:cNvSpPr txBox="1">
            <a:spLocks noChangeArrowheads="1"/>
          </p:cNvSpPr>
          <p:nvPr/>
        </p:nvSpPr>
        <p:spPr bwMode="auto">
          <a:xfrm>
            <a:off x="3956050" y="5381625"/>
            <a:ext cx="941388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 sz="1600" b="0">
                <a:solidFill>
                  <a:prstClr val="black"/>
                </a:solidFill>
              </a:rPr>
              <a:t>東芝</a:t>
            </a:r>
          </a:p>
          <a:p>
            <a:pPr eaLnBrk="1" hangingPunct="1"/>
            <a:r>
              <a:rPr lang="ja-JP" altLang="en-US" sz="1600" b="0">
                <a:solidFill>
                  <a:prstClr val="black"/>
                </a:solidFill>
              </a:rPr>
              <a:t>赤</a:t>
            </a:r>
          </a:p>
          <a:p>
            <a:pPr eaLnBrk="1" hangingPunct="1"/>
            <a:r>
              <a:rPr lang="en-US" altLang="ja-JP" sz="1600" b="0">
                <a:solidFill>
                  <a:prstClr val="black"/>
                </a:solidFill>
              </a:rPr>
              <a:t>5000mcd</a:t>
            </a:r>
          </a:p>
          <a:p>
            <a:pPr eaLnBrk="1" hangingPunct="1"/>
            <a:r>
              <a:rPr lang="en-US" altLang="ja-JP" sz="1600" b="0">
                <a:solidFill>
                  <a:prstClr val="black"/>
                </a:solidFill>
              </a:rPr>
              <a:t>20mA</a:t>
            </a:r>
          </a:p>
          <a:p>
            <a:pPr eaLnBrk="1" hangingPunct="1"/>
            <a:r>
              <a:rPr lang="en-US" altLang="ja-JP" sz="1600" b="0">
                <a:solidFill>
                  <a:prstClr val="black"/>
                </a:solidFill>
              </a:rPr>
              <a:t>1.9V </a:t>
            </a:r>
          </a:p>
        </p:txBody>
      </p:sp>
      <p:sp>
        <p:nvSpPr>
          <p:cNvPr id="118800" name="Text Box 16"/>
          <p:cNvSpPr txBox="1">
            <a:spLocks noChangeArrowheads="1"/>
          </p:cNvSpPr>
          <p:nvPr/>
        </p:nvSpPr>
        <p:spPr bwMode="auto">
          <a:xfrm>
            <a:off x="5251450" y="5381625"/>
            <a:ext cx="9969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 sz="1600" b="0">
                <a:solidFill>
                  <a:prstClr val="black"/>
                </a:solidFill>
              </a:rPr>
              <a:t>豊田合成</a:t>
            </a:r>
          </a:p>
          <a:p>
            <a:pPr eaLnBrk="1" hangingPunct="1"/>
            <a:r>
              <a:rPr lang="ja-JP" altLang="en-US" sz="1600" b="0">
                <a:solidFill>
                  <a:prstClr val="black"/>
                </a:solidFill>
              </a:rPr>
              <a:t>緑</a:t>
            </a:r>
          </a:p>
          <a:p>
            <a:pPr eaLnBrk="1" hangingPunct="1"/>
            <a:r>
              <a:rPr lang="en-US" altLang="ja-JP" sz="1600" b="0">
                <a:solidFill>
                  <a:prstClr val="black"/>
                </a:solidFill>
              </a:rPr>
              <a:t>5600mcd</a:t>
            </a:r>
          </a:p>
          <a:p>
            <a:pPr eaLnBrk="1" hangingPunct="1"/>
            <a:r>
              <a:rPr lang="en-US" altLang="ja-JP" sz="1600" b="0">
                <a:solidFill>
                  <a:prstClr val="black"/>
                </a:solidFill>
              </a:rPr>
              <a:t>20mA</a:t>
            </a:r>
          </a:p>
          <a:p>
            <a:pPr eaLnBrk="1" hangingPunct="1"/>
            <a:r>
              <a:rPr lang="en-US" altLang="ja-JP" sz="1600" b="0">
                <a:solidFill>
                  <a:prstClr val="black"/>
                </a:solidFill>
              </a:rPr>
              <a:t>3.6V </a:t>
            </a:r>
          </a:p>
        </p:txBody>
      </p:sp>
      <p:sp>
        <p:nvSpPr>
          <p:cNvPr id="118801" name="Text Box 17"/>
          <p:cNvSpPr txBox="1">
            <a:spLocks noChangeArrowheads="1"/>
          </p:cNvSpPr>
          <p:nvPr/>
        </p:nvSpPr>
        <p:spPr bwMode="auto">
          <a:xfrm>
            <a:off x="6470650" y="5381625"/>
            <a:ext cx="9969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 sz="1600" b="0">
                <a:solidFill>
                  <a:prstClr val="black"/>
                </a:solidFill>
              </a:rPr>
              <a:t>日亜化学</a:t>
            </a:r>
          </a:p>
          <a:p>
            <a:pPr eaLnBrk="1" hangingPunct="1"/>
            <a:r>
              <a:rPr lang="ja-JP" altLang="en-US" sz="1600" b="0">
                <a:solidFill>
                  <a:prstClr val="black"/>
                </a:solidFill>
              </a:rPr>
              <a:t>白</a:t>
            </a:r>
          </a:p>
          <a:p>
            <a:pPr eaLnBrk="1" hangingPunct="1"/>
            <a:r>
              <a:rPr lang="en-US" altLang="ja-JP" sz="1600" b="0">
                <a:solidFill>
                  <a:prstClr val="black"/>
                </a:solidFill>
              </a:rPr>
              <a:t>5600mcd</a:t>
            </a:r>
          </a:p>
          <a:p>
            <a:pPr eaLnBrk="1" hangingPunct="1"/>
            <a:r>
              <a:rPr lang="en-US" altLang="ja-JP" sz="1600" b="0">
                <a:solidFill>
                  <a:prstClr val="black"/>
                </a:solidFill>
              </a:rPr>
              <a:t>20mA</a:t>
            </a:r>
          </a:p>
          <a:p>
            <a:pPr eaLnBrk="1" hangingPunct="1"/>
            <a:r>
              <a:rPr lang="en-US" altLang="ja-JP" sz="1600" b="0">
                <a:solidFill>
                  <a:prstClr val="black"/>
                </a:solidFill>
              </a:rPr>
              <a:t>3.6V </a:t>
            </a:r>
          </a:p>
        </p:txBody>
      </p:sp>
      <p:sp>
        <p:nvSpPr>
          <p:cNvPr id="118802" name="Text Box 18"/>
          <p:cNvSpPr txBox="1">
            <a:spLocks noChangeArrowheads="1"/>
          </p:cNvSpPr>
          <p:nvPr/>
        </p:nvSpPr>
        <p:spPr bwMode="auto">
          <a:xfrm>
            <a:off x="7766050" y="5381625"/>
            <a:ext cx="1370013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 sz="1600" b="0">
                <a:solidFill>
                  <a:prstClr val="black"/>
                </a:solidFill>
              </a:rPr>
              <a:t>豊田合成</a:t>
            </a:r>
          </a:p>
          <a:p>
            <a:pPr eaLnBrk="1" hangingPunct="1"/>
            <a:r>
              <a:rPr lang="ja-JP" altLang="en-US" sz="1600" b="0">
                <a:solidFill>
                  <a:prstClr val="black"/>
                </a:solidFill>
              </a:rPr>
              <a:t>青緑（信号機</a:t>
            </a:r>
            <a:r>
              <a:rPr lang="en-US" altLang="ja-JP" sz="1600" b="0">
                <a:solidFill>
                  <a:prstClr val="black"/>
                </a:solidFill>
              </a:rPr>
              <a:t>)</a:t>
            </a:r>
          </a:p>
          <a:p>
            <a:pPr eaLnBrk="1" hangingPunct="1"/>
            <a:r>
              <a:rPr lang="en-US" altLang="ja-JP" sz="1600" b="0">
                <a:solidFill>
                  <a:prstClr val="black"/>
                </a:solidFill>
              </a:rPr>
              <a:t>1530mcd</a:t>
            </a:r>
          </a:p>
          <a:p>
            <a:pPr eaLnBrk="1" hangingPunct="1"/>
            <a:r>
              <a:rPr lang="en-US" altLang="ja-JP" sz="1600" b="0">
                <a:solidFill>
                  <a:prstClr val="black"/>
                </a:solidFill>
              </a:rPr>
              <a:t>30mA</a:t>
            </a:r>
          </a:p>
          <a:p>
            <a:pPr eaLnBrk="1" hangingPunct="1"/>
            <a:r>
              <a:rPr lang="en-US" altLang="ja-JP" sz="1600" b="0">
                <a:solidFill>
                  <a:prstClr val="black"/>
                </a:solidFill>
              </a:rPr>
              <a:t>3.3V </a:t>
            </a:r>
          </a:p>
        </p:txBody>
      </p:sp>
      <p:sp>
        <p:nvSpPr>
          <p:cNvPr id="118803" name="Rectangle 19"/>
          <p:cNvSpPr>
            <a:spLocks noChangeArrowheads="1"/>
          </p:cNvSpPr>
          <p:nvPr/>
        </p:nvSpPr>
        <p:spPr bwMode="auto">
          <a:xfrm flipH="1">
            <a:off x="8763000" y="1143000"/>
            <a:ext cx="381000" cy="434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18804" name="Rectangle 20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38200"/>
          </a:xfrm>
          <a:noFill/>
        </p:spPr>
        <p:txBody>
          <a:bodyPr/>
          <a:lstStyle/>
          <a:p>
            <a:pPr eaLnBrk="1" hangingPunct="1"/>
            <a:r>
              <a:rPr lang="ja-JP" altLang="en-US" sz="3600" b="1" dirty="0" smtClean="0">
                <a:solidFill>
                  <a:srgbClr val="0000FF"/>
                </a:solidFill>
              </a:rPr>
              <a:t>発光ダイオード </a:t>
            </a:r>
            <a:r>
              <a:rPr lang="en-US" altLang="ja-JP" sz="3600" b="1" dirty="0" smtClean="0">
                <a:solidFill>
                  <a:srgbClr val="0000FF"/>
                </a:solidFill>
              </a:rPr>
              <a:t>(</a:t>
            </a:r>
            <a:r>
              <a:rPr lang="ja-JP" altLang="en-US" sz="3600" b="1" dirty="0" smtClean="0">
                <a:solidFill>
                  <a:srgbClr val="0000FF"/>
                </a:solidFill>
              </a:rPr>
              <a:t>単結晶に作る</a:t>
            </a:r>
            <a:r>
              <a:rPr lang="en-US" altLang="ja-JP" sz="3600" b="1" dirty="0" smtClean="0">
                <a:solidFill>
                  <a:srgbClr val="0000FF"/>
                </a:solidFill>
              </a:rPr>
              <a:t>)</a:t>
            </a:r>
            <a:endParaRPr lang="ja-JP" altLang="en-US" sz="3600" b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97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-1336675" y="2724150"/>
            <a:ext cx="1587" cy="1588"/>
          </a:xfrm>
          <a:prstGeom prst="rect">
            <a:avLst/>
          </a:prstGeom>
          <a:solidFill>
            <a:srgbClr val="F3A7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</a:endParaRP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-1336675" y="2724150"/>
            <a:ext cx="1587" cy="1588"/>
          </a:xfrm>
          <a:prstGeom prst="rect">
            <a:avLst/>
          </a:prstGeom>
          <a:solidFill>
            <a:srgbClr val="F3A7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</a:endParaRPr>
          </a:p>
        </p:txBody>
      </p:sp>
      <p:sp>
        <p:nvSpPr>
          <p:cNvPr id="8196" name="Freeform 4"/>
          <p:cNvSpPr>
            <a:spLocks/>
          </p:cNvSpPr>
          <p:nvPr/>
        </p:nvSpPr>
        <p:spPr bwMode="auto">
          <a:xfrm>
            <a:off x="1512888" y="1968500"/>
            <a:ext cx="1587" cy="1588"/>
          </a:xfrm>
          <a:custGeom>
            <a:avLst/>
            <a:gdLst>
              <a:gd name="T0" fmla="*/ 1587 w 1"/>
              <a:gd name="T1" fmla="*/ 1588 h 2"/>
              <a:gd name="T2" fmla="*/ 1587 w 1"/>
              <a:gd name="T3" fmla="*/ 0 h 2"/>
              <a:gd name="T4" fmla="*/ 0 w 1"/>
              <a:gd name="T5" fmla="*/ 1588 h 2"/>
              <a:gd name="T6" fmla="*/ 0 w 1"/>
              <a:gd name="T7" fmla="*/ 1588 h 2"/>
              <a:gd name="T8" fmla="*/ 1587 w 1"/>
              <a:gd name="T9" fmla="*/ 1588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" h="2">
                <a:moveTo>
                  <a:pt x="1" y="2"/>
                </a:moveTo>
                <a:lnTo>
                  <a:pt x="1" y="0"/>
                </a:lnTo>
                <a:lnTo>
                  <a:pt x="0" y="2"/>
                </a:lnTo>
                <a:lnTo>
                  <a:pt x="1" y="2"/>
                </a:lnTo>
                <a:close/>
              </a:path>
            </a:pathLst>
          </a:custGeom>
          <a:solidFill>
            <a:srgbClr val="F3A7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</a:endParaRPr>
          </a:p>
        </p:txBody>
      </p:sp>
      <p:sp>
        <p:nvSpPr>
          <p:cNvPr id="8197" name="Freeform 5"/>
          <p:cNvSpPr>
            <a:spLocks/>
          </p:cNvSpPr>
          <p:nvPr/>
        </p:nvSpPr>
        <p:spPr bwMode="auto">
          <a:xfrm>
            <a:off x="1512888" y="1968500"/>
            <a:ext cx="1587" cy="1588"/>
          </a:xfrm>
          <a:custGeom>
            <a:avLst/>
            <a:gdLst>
              <a:gd name="T0" fmla="*/ 1587 w 1"/>
              <a:gd name="T1" fmla="*/ 1588 h 2"/>
              <a:gd name="T2" fmla="*/ 1587 w 1"/>
              <a:gd name="T3" fmla="*/ 0 h 2"/>
              <a:gd name="T4" fmla="*/ 0 w 1"/>
              <a:gd name="T5" fmla="*/ 1588 h 2"/>
              <a:gd name="T6" fmla="*/ 0 w 1"/>
              <a:gd name="T7" fmla="*/ 1588 h 2"/>
              <a:gd name="T8" fmla="*/ 1587 w 1"/>
              <a:gd name="T9" fmla="*/ 1588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" h="2">
                <a:moveTo>
                  <a:pt x="1" y="2"/>
                </a:moveTo>
                <a:lnTo>
                  <a:pt x="1" y="0"/>
                </a:lnTo>
                <a:lnTo>
                  <a:pt x="0" y="2"/>
                </a:lnTo>
                <a:lnTo>
                  <a:pt x="1" y="2"/>
                </a:lnTo>
                <a:close/>
              </a:path>
            </a:pathLst>
          </a:custGeom>
          <a:solidFill>
            <a:srgbClr val="F3A7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</a:endParaRPr>
          </a:p>
        </p:txBody>
      </p:sp>
      <p:grpSp>
        <p:nvGrpSpPr>
          <p:cNvPr id="8198" name="Group 6"/>
          <p:cNvGrpSpPr>
            <a:grpSpLocks/>
          </p:cNvGrpSpPr>
          <p:nvPr/>
        </p:nvGrpSpPr>
        <p:grpSpPr bwMode="auto">
          <a:xfrm>
            <a:off x="228600" y="1008063"/>
            <a:ext cx="4645025" cy="2370138"/>
            <a:chOff x="336" y="635"/>
            <a:chExt cx="2926" cy="1493"/>
          </a:xfrm>
        </p:grpSpPr>
        <p:sp>
          <p:nvSpPr>
            <p:cNvPr id="8242" name="Rectangle 7"/>
            <p:cNvSpPr>
              <a:spLocks noChangeArrowheads="1"/>
            </p:cNvSpPr>
            <p:nvPr/>
          </p:nvSpPr>
          <p:spPr bwMode="auto">
            <a:xfrm>
              <a:off x="336" y="816"/>
              <a:ext cx="29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b="1" dirty="0" smtClean="0">
                  <a:solidFill>
                    <a:srgbClr val="000000"/>
                  </a:solidFill>
                </a:rPr>
                <a:t>電極</a:t>
              </a:r>
              <a:endParaRPr lang="en-US" altLang="ja-JP" b="1" dirty="0" smtClean="0">
                <a:solidFill>
                  <a:srgbClr val="000000"/>
                </a:solidFill>
              </a:endParaRPr>
            </a:p>
          </p:txBody>
        </p:sp>
        <p:sp>
          <p:nvSpPr>
            <p:cNvPr id="8243" name="Rectangle 8"/>
            <p:cNvSpPr>
              <a:spLocks noChangeArrowheads="1"/>
            </p:cNvSpPr>
            <p:nvPr/>
          </p:nvSpPr>
          <p:spPr bwMode="auto">
            <a:xfrm>
              <a:off x="400" y="1072"/>
              <a:ext cx="439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b="1" dirty="0" smtClean="0">
                  <a:solidFill>
                    <a:srgbClr val="000000"/>
                  </a:solidFill>
                </a:rPr>
                <a:t>有機</a:t>
              </a:r>
              <a:r>
                <a:rPr lang="en-US" altLang="ja-JP" b="1" dirty="0" smtClean="0">
                  <a:solidFill>
                    <a:srgbClr val="000000"/>
                  </a:solidFill>
                </a:rPr>
                <a:t/>
              </a:r>
              <a:br>
                <a:rPr lang="en-US" altLang="ja-JP" b="1" dirty="0" smtClean="0">
                  <a:solidFill>
                    <a:srgbClr val="000000"/>
                  </a:solidFill>
                </a:rPr>
              </a:br>
              <a:r>
                <a:rPr lang="ja-JP" altLang="en-US" b="1" dirty="0" smtClean="0">
                  <a:solidFill>
                    <a:srgbClr val="000000"/>
                  </a:solidFill>
                </a:rPr>
                <a:t>半導体</a:t>
              </a:r>
              <a:endParaRPr lang="en-US" altLang="ja-JP" b="1" dirty="0" smtClean="0">
                <a:solidFill>
                  <a:srgbClr val="000000"/>
                </a:solidFill>
              </a:endParaRPr>
            </a:p>
          </p:txBody>
        </p:sp>
        <p:sp>
          <p:nvSpPr>
            <p:cNvPr id="8244" name="Rectangle 9"/>
            <p:cNvSpPr>
              <a:spLocks noChangeArrowheads="1"/>
            </p:cNvSpPr>
            <p:nvPr/>
          </p:nvSpPr>
          <p:spPr bwMode="auto">
            <a:xfrm>
              <a:off x="496" y="1843"/>
              <a:ext cx="29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b="1" dirty="0" smtClean="0">
                  <a:solidFill>
                    <a:srgbClr val="000000"/>
                  </a:solidFill>
                </a:rPr>
                <a:t>電極</a:t>
              </a:r>
              <a:endParaRPr lang="en-US" altLang="ja-JP" b="1" dirty="0" smtClean="0">
                <a:solidFill>
                  <a:srgbClr val="000000"/>
                </a:solidFill>
              </a:endParaRPr>
            </a:p>
          </p:txBody>
        </p:sp>
        <p:sp>
          <p:nvSpPr>
            <p:cNvPr id="8245" name="Rectangle 10"/>
            <p:cNvSpPr>
              <a:spLocks noChangeArrowheads="1"/>
            </p:cNvSpPr>
            <p:nvPr/>
          </p:nvSpPr>
          <p:spPr bwMode="auto">
            <a:xfrm>
              <a:off x="2304" y="1954"/>
              <a:ext cx="385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b="1" dirty="0" smtClean="0">
                  <a:solidFill>
                    <a:srgbClr val="000000"/>
                  </a:solidFill>
                </a:rPr>
                <a:t>ガラス</a:t>
              </a:r>
              <a:endParaRPr lang="en-US" altLang="ja-JP" b="1" dirty="0" smtClean="0">
                <a:solidFill>
                  <a:srgbClr val="000000"/>
                </a:solidFill>
              </a:endParaRPr>
            </a:p>
          </p:txBody>
        </p:sp>
        <p:sp>
          <p:nvSpPr>
            <p:cNvPr id="8246" name="Rectangle 11"/>
            <p:cNvSpPr>
              <a:spLocks noChangeArrowheads="1"/>
            </p:cNvSpPr>
            <p:nvPr/>
          </p:nvSpPr>
          <p:spPr bwMode="auto">
            <a:xfrm>
              <a:off x="2547" y="1616"/>
              <a:ext cx="715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b="1" dirty="0" smtClean="0">
                  <a:solidFill>
                    <a:srgbClr val="FF0000"/>
                  </a:solidFill>
                </a:rPr>
                <a:t>トランジスタ</a:t>
              </a:r>
              <a:endParaRPr lang="en-US" altLang="ja-JP" b="1" dirty="0" smtClean="0">
                <a:solidFill>
                  <a:srgbClr val="FF0000"/>
                </a:solidFill>
              </a:endParaRPr>
            </a:p>
          </p:txBody>
        </p:sp>
        <p:sp>
          <p:nvSpPr>
            <p:cNvPr id="8247" name="Freeform 12"/>
            <p:cNvSpPr>
              <a:spLocks/>
            </p:cNvSpPr>
            <p:nvPr/>
          </p:nvSpPr>
          <p:spPr bwMode="auto">
            <a:xfrm>
              <a:off x="1162" y="1758"/>
              <a:ext cx="1038" cy="282"/>
            </a:xfrm>
            <a:custGeom>
              <a:avLst/>
              <a:gdLst>
                <a:gd name="T0" fmla="*/ 1015 w 1038"/>
                <a:gd name="T1" fmla="*/ 282 h 564"/>
                <a:gd name="T2" fmla="*/ 1038 w 1038"/>
                <a:gd name="T3" fmla="*/ 242 h 564"/>
                <a:gd name="T4" fmla="*/ 0 w 1038"/>
                <a:gd name="T5" fmla="*/ 0 h 564"/>
                <a:gd name="T6" fmla="*/ 0 w 1038"/>
                <a:gd name="T7" fmla="*/ 2 h 564"/>
                <a:gd name="T8" fmla="*/ 72 w 1038"/>
                <a:gd name="T9" fmla="*/ 18 h 564"/>
                <a:gd name="T10" fmla="*/ 144 w 1038"/>
                <a:gd name="T11" fmla="*/ 35 h 564"/>
                <a:gd name="T12" fmla="*/ 215 w 1038"/>
                <a:gd name="T13" fmla="*/ 53 h 564"/>
                <a:gd name="T14" fmla="*/ 284 w 1038"/>
                <a:gd name="T15" fmla="*/ 70 h 564"/>
                <a:gd name="T16" fmla="*/ 352 w 1038"/>
                <a:gd name="T17" fmla="*/ 86 h 564"/>
                <a:gd name="T18" fmla="*/ 419 w 1038"/>
                <a:gd name="T19" fmla="*/ 103 h 564"/>
                <a:gd name="T20" fmla="*/ 482 w 1038"/>
                <a:gd name="T21" fmla="*/ 120 h 564"/>
                <a:gd name="T22" fmla="*/ 544 w 1038"/>
                <a:gd name="T23" fmla="*/ 135 h 564"/>
                <a:gd name="T24" fmla="*/ 602 w 1038"/>
                <a:gd name="T25" fmla="*/ 150 h 564"/>
                <a:gd name="T26" fmla="*/ 657 w 1038"/>
                <a:gd name="T27" fmla="*/ 166 h 564"/>
                <a:gd name="T28" fmla="*/ 710 w 1038"/>
                <a:gd name="T29" fmla="*/ 180 h 564"/>
                <a:gd name="T30" fmla="*/ 758 w 1038"/>
                <a:gd name="T31" fmla="*/ 194 h 564"/>
                <a:gd name="T32" fmla="*/ 802 w 1038"/>
                <a:gd name="T33" fmla="*/ 206 h 564"/>
                <a:gd name="T34" fmla="*/ 841 w 1038"/>
                <a:gd name="T35" fmla="*/ 218 h 564"/>
                <a:gd name="T36" fmla="*/ 878 w 1038"/>
                <a:gd name="T37" fmla="*/ 229 h 564"/>
                <a:gd name="T38" fmla="*/ 908 w 1038"/>
                <a:gd name="T39" fmla="*/ 239 h 564"/>
                <a:gd name="T40" fmla="*/ 935 w 1038"/>
                <a:gd name="T41" fmla="*/ 248 h 564"/>
                <a:gd name="T42" fmla="*/ 956 w 1038"/>
                <a:gd name="T43" fmla="*/ 256 h 564"/>
                <a:gd name="T44" fmla="*/ 973 w 1038"/>
                <a:gd name="T45" fmla="*/ 263 h 564"/>
                <a:gd name="T46" fmla="*/ 984 w 1038"/>
                <a:gd name="T47" fmla="*/ 269 h 564"/>
                <a:gd name="T48" fmla="*/ 990 w 1038"/>
                <a:gd name="T49" fmla="*/ 273 h 564"/>
                <a:gd name="T50" fmla="*/ 991 w 1038"/>
                <a:gd name="T51" fmla="*/ 277 h 564"/>
                <a:gd name="T52" fmla="*/ 1015 w 1038"/>
                <a:gd name="T53" fmla="*/ 282 h 56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038" h="564">
                  <a:moveTo>
                    <a:pt x="1015" y="564"/>
                  </a:moveTo>
                  <a:lnTo>
                    <a:pt x="1038" y="483"/>
                  </a:lnTo>
                  <a:lnTo>
                    <a:pt x="0" y="0"/>
                  </a:lnTo>
                  <a:lnTo>
                    <a:pt x="0" y="3"/>
                  </a:lnTo>
                  <a:lnTo>
                    <a:pt x="72" y="36"/>
                  </a:lnTo>
                  <a:lnTo>
                    <a:pt x="144" y="70"/>
                  </a:lnTo>
                  <a:lnTo>
                    <a:pt x="215" y="105"/>
                  </a:lnTo>
                  <a:lnTo>
                    <a:pt x="284" y="139"/>
                  </a:lnTo>
                  <a:lnTo>
                    <a:pt x="352" y="172"/>
                  </a:lnTo>
                  <a:lnTo>
                    <a:pt x="419" y="206"/>
                  </a:lnTo>
                  <a:lnTo>
                    <a:pt x="482" y="239"/>
                  </a:lnTo>
                  <a:lnTo>
                    <a:pt x="544" y="269"/>
                  </a:lnTo>
                  <a:lnTo>
                    <a:pt x="602" y="300"/>
                  </a:lnTo>
                  <a:lnTo>
                    <a:pt x="657" y="331"/>
                  </a:lnTo>
                  <a:lnTo>
                    <a:pt x="710" y="360"/>
                  </a:lnTo>
                  <a:lnTo>
                    <a:pt x="758" y="387"/>
                  </a:lnTo>
                  <a:lnTo>
                    <a:pt x="802" y="412"/>
                  </a:lnTo>
                  <a:lnTo>
                    <a:pt x="841" y="436"/>
                  </a:lnTo>
                  <a:lnTo>
                    <a:pt x="878" y="458"/>
                  </a:lnTo>
                  <a:lnTo>
                    <a:pt x="908" y="478"/>
                  </a:lnTo>
                  <a:lnTo>
                    <a:pt x="935" y="496"/>
                  </a:lnTo>
                  <a:lnTo>
                    <a:pt x="956" y="512"/>
                  </a:lnTo>
                  <a:lnTo>
                    <a:pt x="973" y="526"/>
                  </a:lnTo>
                  <a:lnTo>
                    <a:pt x="984" y="537"/>
                  </a:lnTo>
                  <a:lnTo>
                    <a:pt x="990" y="546"/>
                  </a:lnTo>
                  <a:lnTo>
                    <a:pt x="991" y="554"/>
                  </a:lnTo>
                  <a:lnTo>
                    <a:pt x="1015" y="564"/>
                  </a:lnTo>
                  <a:close/>
                </a:path>
              </a:pathLst>
            </a:custGeom>
            <a:solidFill>
              <a:srgbClr val="057E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48" name="Freeform 13"/>
            <p:cNvSpPr>
              <a:spLocks/>
            </p:cNvSpPr>
            <p:nvPr/>
          </p:nvSpPr>
          <p:spPr bwMode="auto">
            <a:xfrm>
              <a:off x="1162" y="1760"/>
              <a:ext cx="991" cy="275"/>
            </a:xfrm>
            <a:custGeom>
              <a:avLst/>
              <a:gdLst>
                <a:gd name="T0" fmla="*/ 0 w 991"/>
                <a:gd name="T1" fmla="*/ 0 h 551"/>
                <a:gd name="T2" fmla="*/ 72 w 991"/>
                <a:gd name="T3" fmla="*/ 16 h 551"/>
                <a:gd name="T4" fmla="*/ 144 w 991"/>
                <a:gd name="T5" fmla="*/ 33 h 551"/>
                <a:gd name="T6" fmla="*/ 215 w 991"/>
                <a:gd name="T7" fmla="*/ 51 h 551"/>
                <a:gd name="T8" fmla="*/ 284 w 991"/>
                <a:gd name="T9" fmla="*/ 68 h 551"/>
                <a:gd name="T10" fmla="*/ 352 w 991"/>
                <a:gd name="T11" fmla="*/ 84 h 551"/>
                <a:gd name="T12" fmla="*/ 419 w 991"/>
                <a:gd name="T13" fmla="*/ 101 h 551"/>
                <a:gd name="T14" fmla="*/ 482 w 991"/>
                <a:gd name="T15" fmla="*/ 118 h 551"/>
                <a:gd name="T16" fmla="*/ 544 w 991"/>
                <a:gd name="T17" fmla="*/ 133 h 551"/>
                <a:gd name="T18" fmla="*/ 602 w 991"/>
                <a:gd name="T19" fmla="*/ 148 h 551"/>
                <a:gd name="T20" fmla="*/ 657 w 991"/>
                <a:gd name="T21" fmla="*/ 164 h 551"/>
                <a:gd name="T22" fmla="*/ 710 w 991"/>
                <a:gd name="T23" fmla="*/ 178 h 551"/>
                <a:gd name="T24" fmla="*/ 758 w 991"/>
                <a:gd name="T25" fmla="*/ 192 h 551"/>
                <a:gd name="T26" fmla="*/ 802 w 991"/>
                <a:gd name="T27" fmla="*/ 204 h 551"/>
                <a:gd name="T28" fmla="*/ 841 w 991"/>
                <a:gd name="T29" fmla="*/ 216 h 551"/>
                <a:gd name="T30" fmla="*/ 878 w 991"/>
                <a:gd name="T31" fmla="*/ 227 h 551"/>
                <a:gd name="T32" fmla="*/ 908 w 991"/>
                <a:gd name="T33" fmla="*/ 237 h 551"/>
                <a:gd name="T34" fmla="*/ 935 w 991"/>
                <a:gd name="T35" fmla="*/ 246 h 551"/>
                <a:gd name="T36" fmla="*/ 956 w 991"/>
                <a:gd name="T37" fmla="*/ 254 h 551"/>
                <a:gd name="T38" fmla="*/ 973 w 991"/>
                <a:gd name="T39" fmla="*/ 261 h 551"/>
                <a:gd name="T40" fmla="*/ 984 w 991"/>
                <a:gd name="T41" fmla="*/ 267 h 551"/>
                <a:gd name="T42" fmla="*/ 990 w 991"/>
                <a:gd name="T43" fmla="*/ 271 h 551"/>
                <a:gd name="T44" fmla="*/ 991 w 991"/>
                <a:gd name="T45" fmla="*/ 275 h 551"/>
                <a:gd name="T46" fmla="*/ 966 w 991"/>
                <a:gd name="T47" fmla="*/ 269 h 551"/>
                <a:gd name="T48" fmla="*/ 964 w 991"/>
                <a:gd name="T49" fmla="*/ 266 h 551"/>
                <a:gd name="T50" fmla="*/ 959 w 991"/>
                <a:gd name="T51" fmla="*/ 261 h 551"/>
                <a:gd name="T52" fmla="*/ 947 w 991"/>
                <a:gd name="T53" fmla="*/ 255 h 551"/>
                <a:gd name="T54" fmla="*/ 932 w 991"/>
                <a:gd name="T55" fmla="*/ 249 h 551"/>
                <a:gd name="T56" fmla="*/ 911 w 991"/>
                <a:gd name="T57" fmla="*/ 241 h 551"/>
                <a:gd name="T58" fmla="*/ 885 w 991"/>
                <a:gd name="T59" fmla="*/ 232 h 551"/>
                <a:gd name="T60" fmla="*/ 855 w 991"/>
                <a:gd name="T61" fmla="*/ 223 h 551"/>
                <a:gd name="T62" fmla="*/ 820 w 991"/>
                <a:gd name="T63" fmla="*/ 212 h 551"/>
                <a:gd name="T64" fmla="*/ 782 w 991"/>
                <a:gd name="T65" fmla="*/ 200 h 551"/>
                <a:gd name="T66" fmla="*/ 738 w 991"/>
                <a:gd name="T67" fmla="*/ 187 h 551"/>
                <a:gd name="T68" fmla="*/ 691 w 991"/>
                <a:gd name="T69" fmla="*/ 175 h 551"/>
                <a:gd name="T70" fmla="*/ 641 w 991"/>
                <a:gd name="T71" fmla="*/ 160 h 551"/>
                <a:gd name="T72" fmla="*/ 587 w 991"/>
                <a:gd name="T73" fmla="*/ 146 h 551"/>
                <a:gd name="T74" fmla="*/ 530 w 991"/>
                <a:gd name="T75" fmla="*/ 131 h 551"/>
                <a:gd name="T76" fmla="*/ 470 w 991"/>
                <a:gd name="T77" fmla="*/ 116 h 551"/>
                <a:gd name="T78" fmla="*/ 407 w 991"/>
                <a:gd name="T79" fmla="*/ 99 h 551"/>
                <a:gd name="T80" fmla="*/ 344 w 991"/>
                <a:gd name="T81" fmla="*/ 83 h 551"/>
                <a:gd name="T82" fmla="*/ 277 w 991"/>
                <a:gd name="T83" fmla="*/ 67 h 551"/>
                <a:gd name="T84" fmla="*/ 209 w 991"/>
                <a:gd name="T85" fmla="*/ 51 h 551"/>
                <a:gd name="T86" fmla="*/ 140 w 991"/>
                <a:gd name="T87" fmla="*/ 33 h 551"/>
                <a:gd name="T88" fmla="*/ 70 w 991"/>
                <a:gd name="T89" fmla="*/ 17 h 551"/>
                <a:gd name="T90" fmla="*/ 0 w 991"/>
                <a:gd name="T91" fmla="*/ 1 h 551"/>
                <a:gd name="T92" fmla="*/ 0 w 991"/>
                <a:gd name="T93" fmla="*/ 0 h 55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991" h="551">
                  <a:moveTo>
                    <a:pt x="0" y="0"/>
                  </a:moveTo>
                  <a:lnTo>
                    <a:pt x="72" y="33"/>
                  </a:lnTo>
                  <a:lnTo>
                    <a:pt x="144" y="67"/>
                  </a:lnTo>
                  <a:lnTo>
                    <a:pt x="215" y="102"/>
                  </a:lnTo>
                  <a:lnTo>
                    <a:pt x="284" y="136"/>
                  </a:lnTo>
                  <a:lnTo>
                    <a:pt x="352" y="169"/>
                  </a:lnTo>
                  <a:lnTo>
                    <a:pt x="419" y="203"/>
                  </a:lnTo>
                  <a:lnTo>
                    <a:pt x="482" y="236"/>
                  </a:lnTo>
                  <a:lnTo>
                    <a:pt x="544" y="266"/>
                  </a:lnTo>
                  <a:lnTo>
                    <a:pt x="602" y="297"/>
                  </a:lnTo>
                  <a:lnTo>
                    <a:pt x="657" y="328"/>
                  </a:lnTo>
                  <a:lnTo>
                    <a:pt x="710" y="357"/>
                  </a:lnTo>
                  <a:lnTo>
                    <a:pt x="758" y="384"/>
                  </a:lnTo>
                  <a:lnTo>
                    <a:pt x="802" y="409"/>
                  </a:lnTo>
                  <a:lnTo>
                    <a:pt x="841" y="433"/>
                  </a:lnTo>
                  <a:lnTo>
                    <a:pt x="878" y="455"/>
                  </a:lnTo>
                  <a:lnTo>
                    <a:pt x="908" y="475"/>
                  </a:lnTo>
                  <a:lnTo>
                    <a:pt x="935" y="493"/>
                  </a:lnTo>
                  <a:lnTo>
                    <a:pt x="956" y="509"/>
                  </a:lnTo>
                  <a:lnTo>
                    <a:pt x="973" y="523"/>
                  </a:lnTo>
                  <a:lnTo>
                    <a:pt x="984" y="534"/>
                  </a:lnTo>
                  <a:lnTo>
                    <a:pt x="990" y="543"/>
                  </a:lnTo>
                  <a:lnTo>
                    <a:pt x="991" y="551"/>
                  </a:lnTo>
                  <a:lnTo>
                    <a:pt x="966" y="538"/>
                  </a:lnTo>
                  <a:lnTo>
                    <a:pt x="964" y="532"/>
                  </a:lnTo>
                  <a:lnTo>
                    <a:pt x="959" y="523"/>
                  </a:lnTo>
                  <a:lnTo>
                    <a:pt x="947" y="511"/>
                  </a:lnTo>
                  <a:lnTo>
                    <a:pt x="932" y="498"/>
                  </a:lnTo>
                  <a:lnTo>
                    <a:pt x="911" y="482"/>
                  </a:lnTo>
                  <a:lnTo>
                    <a:pt x="885" y="465"/>
                  </a:lnTo>
                  <a:lnTo>
                    <a:pt x="855" y="446"/>
                  </a:lnTo>
                  <a:lnTo>
                    <a:pt x="820" y="424"/>
                  </a:lnTo>
                  <a:lnTo>
                    <a:pt x="782" y="400"/>
                  </a:lnTo>
                  <a:lnTo>
                    <a:pt x="738" y="375"/>
                  </a:lnTo>
                  <a:lnTo>
                    <a:pt x="691" y="350"/>
                  </a:lnTo>
                  <a:lnTo>
                    <a:pt x="641" y="321"/>
                  </a:lnTo>
                  <a:lnTo>
                    <a:pt x="587" y="292"/>
                  </a:lnTo>
                  <a:lnTo>
                    <a:pt x="530" y="263"/>
                  </a:lnTo>
                  <a:lnTo>
                    <a:pt x="470" y="232"/>
                  </a:lnTo>
                  <a:lnTo>
                    <a:pt x="407" y="199"/>
                  </a:lnTo>
                  <a:lnTo>
                    <a:pt x="344" y="167"/>
                  </a:lnTo>
                  <a:lnTo>
                    <a:pt x="277" y="134"/>
                  </a:lnTo>
                  <a:lnTo>
                    <a:pt x="209" y="102"/>
                  </a:lnTo>
                  <a:lnTo>
                    <a:pt x="140" y="67"/>
                  </a:lnTo>
                  <a:lnTo>
                    <a:pt x="70" y="35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83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49" name="Freeform 14"/>
            <p:cNvSpPr>
              <a:spLocks/>
            </p:cNvSpPr>
            <p:nvPr/>
          </p:nvSpPr>
          <p:spPr bwMode="auto">
            <a:xfrm>
              <a:off x="1161" y="1761"/>
              <a:ext cx="967" cy="267"/>
            </a:xfrm>
            <a:custGeom>
              <a:avLst/>
              <a:gdLst>
                <a:gd name="T0" fmla="*/ 967 w 967"/>
                <a:gd name="T1" fmla="*/ 267 h 536"/>
                <a:gd name="T2" fmla="*/ 965 w 967"/>
                <a:gd name="T3" fmla="*/ 264 h 536"/>
                <a:gd name="T4" fmla="*/ 960 w 967"/>
                <a:gd name="T5" fmla="*/ 260 h 536"/>
                <a:gd name="T6" fmla="*/ 948 w 967"/>
                <a:gd name="T7" fmla="*/ 254 h 536"/>
                <a:gd name="T8" fmla="*/ 933 w 967"/>
                <a:gd name="T9" fmla="*/ 247 h 536"/>
                <a:gd name="T10" fmla="*/ 912 w 967"/>
                <a:gd name="T11" fmla="*/ 239 h 536"/>
                <a:gd name="T12" fmla="*/ 886 w 967"/>
                <a:gd name="T13" fmla="*/ 231 h 536"/>
                <a:gd name="T14" fmla="*/ 856 w 967"/>
                <a:gd name="T15" fmla="*/ 221 h 536"/>
                <a:gd name="T16" fmla="*/ 821 w 967"/>
                <a:gd name="T17" fmla="*/ 210 h 536"/>
                <a:gd name="T18" fmla="*/ 783 w 967"/>
                <a:gd name="T19" fmla="*/ 198 h 536"/>
                <a:gd name="T20" fmla="*/ 739 w 967"/>
                <a:gd name="T21" fmla="*/ 186 h 536"/>
                <a:gd name="T22" fmla="*/ 692 w 967"/>
                <a:gd name="T23" fmla="*/ 173 h 536"/>
                <a:gd name="T24" fmla="*/ 642 w 967"/>
                <a:gd name="T25" fmla="*/ 159 h 536"/>
                <a:gd name="T26" fmla="*/ 588 w 967"/>
                <a:gd name="T27" fmla="*/ 144 h 536"/>
                <a:gd name="T28" fmla="*/ 531 w 967"/>
                <a:gd name="T29" fmla="*/ 130 h 536"/>
                <a:gd name="T30" fmla="*/ 471 w 967"/>
                <a:gd name="T31" fmla="*/ 115 h 536"/>
                <a:gd name="T32" fmla="*/ 408 w 967"/>
                <a:gd name="T33" fmla="*/ 98 h 536"/>
                <a:gd name="T34" fmla="*/ 345 w 967"/>
                <a:gd name="T35" fmla="*/ 82 h 536"/>
                <a:gd name="T36" fmla="*/ 278 w 967"/>
                <a:gd name="T37" fmla="*/ 66 h 536"/>
                <a:gd name="T38" fmla="*/ 210 w 967"/>
                <a:gd name="T39" fmla="*/ 50 h 536"/>
                <a:gd name="T40" fmla="*/ 141 w 967"/>
                <a:gd name="T41" fmla="*/ 32 h 536"/>
                <a:gd name="T42" fmla="*/ 71 w 967"/>
                <a:gd name="T43" fmla="*/ 16 h 536"/>
                <a:gd name="T44" fmla="*/ 1 w 967"/>
                <a:gd name="T45" fmla="*/ 0 h 536"/>
                <a:gd name="T46" fmla="*/ 0 w 967"/>
                <a:gd name="T47" fmla="*/ 1 h 536"/>
                <a:gd name="T48" fmla="*/ 69 w 967"/>
                <a:gd name="T49" fmla="*/ 17 h 536"/>
                <a:gd name="T50" fmla="*/ 137 w 967"/>
                <a:gd name="T51" fmla="*/ 32 h 536"/>
                <a:gd name="T52" fmla="*/ 203 w 967"/>
                <a:gd name="T53" fmla="*/ 49 h 536"/>
                <a:gd name="T54" fmla="*/ 270 w 967"/>
                <a:gd name="T55" fmla="*/ 65 h 536"/>
                <a:gd name="T56" fmla="*/ 335 w 967"/>
                <a:gd name="T57" fmla="*/ 81 h 536"/>
                <a:gd name="T58" fmla="*/ 397 w 967"/>
                <a:gd name="T59" fmla="*/ 97 h 536"/>
                <a:gd name="T60" fmla="*/ 458 w 967"/>
                <a:gd name="T61" fmla="*/ 112 h 536"/>
                <a:gd name="T62" fmla="*/ 516 w 967"/>
                <a:gd name="T63" fmla="*/ 127 h 536"/>
                <a:gd name="T64" fmla="*/ 571 w 967"/>
                <a:gd name="T65" fmla="*/ 141 h 536"/>
                <a:gd name="T66" fmla="*/ 625 w 967"/>
                <a:gd name="T67" fmla="*/ 156 h 536"/>
                <a:gd name="T68" fmla="*/ 673 w 967"/>
                <a:gd name="T69" fmla="*/ 169 h 536"/>
                <a:gd name="T70" fmla="*/ 719 w 967"/>
                <a:gd name="T71" fmla="*/ 182 h 536"/>
                <a:gd name="T72" fmla="*/ 760 w 967"/>
                <a:gd name="T73" fmla="*/ 194 h 536"/>
                <a:gd name="T74" fmla="*/ 798 w 967"/>
                <a:gd name="T75" fmla="*/ 206 h 536"/>
                <a:gd name="T76" fmla="*/ 832 w 967"/>
                <a:gd name="T77" fmla="*/ 216 h 536"/>
                <a:gd name="T78" fmla="*/ 862 w 967"/>
                <a:gd name="T79" fmla="*/ 226 h 536"/>
                <a:gd name="T80" fmla="*/ 886 w 967"/>
                <a:gd name="T81" fmla="*/ 234 h 536"/>
                <a:gd name="T82" fmla="*/ 906 w 967"/>
                <a:gd name="T83" fmla="*/ 242 h 536"/>
                <a:gd name="T84" fmla="*/ 921 w 967"/>
                <a:gd name="T85" fmla="*/ 248 h 536"/>
                <a:gd name="T86" fmla="*/ 933 w 967"/>
                <a:gd name="T87" fmla="*/ 254 h 536"/>
                <a:gd name="T88" fmla="*/ 938 w 967"/>
                <a:gd name="T89" fmla="*/ 258 h 536"/>
                <a:gd name="T90" fmla="*/ 940 w 967"/>
                <a:gd name="T91" fmla="*/ 261 h 536"/>
                <a:gd name="T92" fmla="*/ 967 w 967"/>
                <a:gd name="T93" fmla="*/ 267 h 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967" h="536">
                  <a:moveTo>
                    <a:pt x="967" y="536"/>
                  </a:moveTo>
                  <a:lnTo>
                    <a:pt x="965" y="530"/>
                  </a:lnTo>
                  <a:lnTo>
                    <a:pt x="960" y="521"/>
                  </a:lnTo>
                  <a:lnTo>
                    <a:pt x="948" y="509"/>
                  </a:lnTo>
                  <a:lnTo>
                    <a:pt x="933" y="496"/>
                  </a:lnTo>
                  <a:lnTo>
                    <a:pt x="912" y="480"/>
                  </a:lnTo>
                  <a:lnTo>
                    <a:pt x="886" y="463"/>
                  </a:lnTo>
                  <a:lnTo>
                    <a:pt x="856" y="444"/>
                  </a:lnTo>
                  <a:lnTo>
                    <a:pt x="821" y="422"/>
                  </a:lnTo>
                  <a:lnTo>
                    <a:pt x="783" y="398"/>
                  </a:lnTo>
                  <a:lnTo>
                    <a:pt x="739" y="373"/>
                  </a:lnTo>
                  <a:lnTo>
                    <a:pt x="692" y="348"/>
                  </a:lnTo>
                  <a:lnTo>
                    <a:pt x="642" y="319"/>
                  </a:lnTo>
                  <a:lnTo>
                    <a:pt x="588" y="290"/>
                  </a:lnTo>
                  <a:lnTo>
                    <a:pt x="531" y="261"/>
                  </a:lnTo>
                  <a:lnTo>
                    <a:pt x="471" y="230"/>
                  </a:lnTo>
                  <a:lnTo>
                    <a:pt x="408" y="197"/>
                  </a:lnTo>
                  <a:lnTo>
                    <a:pt x="345" y="165"/>
                  </a:lnTo>
                  <a:lnTo>
                    <a:pt x="278" y="132"/>
                  </a:lnTo>
                  <a:lnTo>
                    <a:pt x="210" y="100"/>
                  </a:lnTo>
                  <a:lnTo>
                    <a:pt x="141" y="65"/>
                  </a:lnTo>
                  <a:lnTo>
                    <a:pt x="71" y="33"/>
                  </a:lnTo>
                  <a:lnTo>
                    <a:pt x="1" y="0"/>
                  </a:lnTo>
                  <a:lnTo>
                    <a:pt x="0" y="2"/>
                  </a:lnTo>
                  <a:lnTo>
                    <a:pt x="69" y="34"/>
                  </a:lnTo>
                  <a:lnTo>
                    <a:pt x="137" y="65"/>
                  </a:lnTo>
                  <a:lnTo>
                    <a:pt x="203" y="98"/>
                  </a:lnTo>
                  <a:lnTo>
                    <a:pt x="270" y="130"/>
                  </a:lnTo>
                  <a:lnTo>
                    <a:pt x="335" y="163"/>
                  </a:lnTo>
                  <a:lnTo>
                    <a:pt x="397" y="194"/>
                  </a:lnTo>
                  <a:lnTo>
                    <a:pt x="458" y="225"/>
                  </a:lnTo>
                  <a:lnTo>
                    <a:pt x="516" y="255"/>
                  </a:lnTo>
                  <a:lnTo>
                    <a:pt x="571" y="284"/>
                  </a:lnTo>
                  <a:lnTo>
                    <a:pt x="625" y="313"/>
                  </a:lnTo>
                  <a:lnTo>
                    <a:pt x="673" y="340"/>
                  </a:lnTo>
                  <a:lnTo>
                    <a:pt x="719" y="366"/>
                  </a:lnTo>
                  <a:lnTo>
                    <a:pt x="760" y="389"/>
                  </a:lnTo>
                  <a:lnTo>
                    <a:pt x="798" y="413"/>
                  </a:lnTo>
                  <a:lnTo>
                    <a:pt x="832" y="433"/>
                  </a:lnTo>
                  <a:lnTo>
                    <a:pt x="862" y="453"/>
                  </a:lnTo>
                  <a:lnTo>
                    <a:pt x="886" y="469"/>
                  </a:lnTo>
                  <a:lnTo>
                    <a:pt x="906" y="485"/>
                  </a:lnTo>
                  <a:lnTo>
                    <a:pt x="921" y="498"/>
                  </a:lnTo>
                  <a:lnTo>
                    <a:pt x="933" y="509"/>
                  </a:lnTo>
                  <a:lnTo>
                    <a:pt x="938" y="518"/>
                  </a:lnTo>
                  <a:lnTo>
                    <a:pt x="940" y="523"/>
                  </a:lnTo>
                  <a:lnTo>
                    <a:pt x="967" y="536"/>
                  </a:lnTo>
                  <a:close/>
                </a:path>
              </a:pathLst>
            </a:custGeom>
            <a:solidFill>
              <a:srgbClr val="1589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50" name="Freeform 15"/>
            <p:cNvSpPr>
              <a:spLocks/>
            </p:cNvSpPr>
            <p:nvPr/>
          </p:nvSpPr>
          <p:spPr bwMode="auto">
            <a:xfrm>
              <a:off x="1161" y="1761"/>
              <a:ext cx="940" cy="261"/>
            </a:xfrm>
            <a:custGeom>
              <a:avLst/>
              <a:gdLst>
                <a:gd name="T0" fmla="*/ 0 w 940"/>
                <a:gd name="T1" fmla="*/ 0 h 521"/>
                <a:gd name="T2" fmla="*/ 69 w 940"/>
                <a:gd name="T3" fmla="*/ 16 h 521"/>
                <a:gd name="T4" fmla="*/ 137 w 940"/>
                <a:gd name="T5" fmla="*/ 32 h 521"/>
                <a:gd name="T6" fmla="*/ 203 w 940"/>
                <a:gd name="T7" fmla="*/ 48 h 521"/>
                <a:gd name="T8" fmla="*/ 270 w 940"/>
                <a:gd name="T9" fmla="*/ 64 h 521"/>
                <a:gd name="T10" fmla="*/ 335 w 940"/>
                <a:gd name="T11" fmla="*/ 81 h 521"/>
                <a:gd name="T12" fmla="*/ 397 w 940"/>
                <a:gd name="T13" fmla="*/ 96 h 521"/>
                <a:gd name="T14" fmla="*/ 458 w 940"/>
                <a:gd name="T15" fmla="*/ 112 h 521"/>
                <a:gd name="T16" fmla="*/ 516 w 940"/>
                <a:gd name="T17" fmla="*/ 127 h 521"/>
                <a:gd name="T18" fmla="*/ 571 w 940"/>
                <a:gd name="T19" fmla="*/ 141 h 521"/>
                <a:gd name="T20" fmla="*/ 625 w 940"/>
                <a:gd name="T21" fmla="*/ 156 h 521"/>
                <a:gd name="T22" fmla="*/ 673 w 940"/>
                <a:gd name="T23" fmla="*/ 169 h 521"/>
                <a:gd name="T24" fmla="*/ 719 w 940"/>
                <a:gd name="T25" fmla="*/ 182 h 521"/>
                <a:gd name="T26" fmla="*/ 760 w 940"/>
                <a:gd name="T27" fmla="*/ 194 h 521"/>
                <a:gd name="T28" fmla="*/ 798 w 940"/>
                <a:gd name="T29" fmla="*/ 206 h 521"/>
                <a:gd name="T30" fmla="*/ 832 w 940"/>
                <a:gd name="T31" fmla="*/ 216 h 521"/>
                <a:gd name="T32" fmla="*/ 862 w 940"/>
                <a:gd name="T33" fmla="*/ 226 h 521"/>
                <a:gd name="T34" fmla="*/ 886 w 940"/>
                <a:gd name="T35" fmla="*/ 234 h 521"/>
                <a:gd name="T36" fmla="*/ 906 w 940"/>
                <a:gd name="T37" fmla="*/ 242 h 521"/>
                <a:gd name="T38" fmla="*/ 921 w 940"/>
                <a:gd name="T39" fmla="*/ 248 h 521"/>
                <a:gd name="T40" fmla="*/ 933 w 940"/>
                <a:gd name="T41" fmla="*/ 254 h 521"/>
                <a:gd name="T42" fmla="*/ 938 w 940"/>
                <a:gd name="T43" fmla="*/ 258 h 521"/>
                <a:gd name="T44" fmla="*/ 940 w 940"/>
                <a:gd name="T45" fmla="*/ 261 h 521"/>
                <a:gd name="T46" fmla="*/ 912 w 940"/>
                <a:gd name="T47" fmla="*/ 255 h 521"/>
                <a:gd name="T48" fmla="*/ 910 w 940"/>
                <a:gd name="T49" fmla="*/ 252 h 521"/>
                <a:gd name="T50" fmla="*/ 904 w 940"/>
                <a:gd name="T51" fmla="*/ 247 h 521"/>
                <a:gd name="T52" fmla="*/ 893 w 940"/>
                <a:gd name="T53" fmla="*/ 241 h 521"/>
                <a:gd name="T54" fmla="*/ 876 w 940"/>
                <a:gd name="T55" fmla="*/ 235 h 521"/>
                <a:gd name="T56" fmla="*/ 855 w 940"/>
                <a:gd name="T57" fmla="*/ 226 h 521"/>
                <a:gd name="T58" fmla="*/ 828 w 940"/>
                <a:gd name="T59" fmla="*/ 217 h 521"/>
                <a:gd name="T60" fmla="*/ 797 w 940"/>
                <a:gd name="T61" fmla="*/ 207 h 521"/>
                <a:gd name="T62" fmla="*/ 760 w 940"/>
                <a:gd name="T63" fmla="*/ 197 h 521"/>
                <a:gd name="T64" fmla="*/ 721 w 940"/>
                <a:gd name="T65" fmla="*/ 185 h 521"/>
                <a:gd name="T66" fmla="*/ 677 w 940"/>
                <a:gd name="T67" fmla="*/ 172 h 521"/>
                <a:gd name="T68" fmla="*/ 629 w 940"/>
                <a:gd name="T69" fmla="*/ 159 h 521"/>
                <a:gd name="T70" fmla="*/ 577 w 940"/>
                <a:gd name="T71" fmla="*/ 144 h 521"/>
                <a:gd name="T72" fmla="*/ 521 w 940"/>
                <a:gd name="T73" fmla="*/ 130 h 521"/>
                <a:gd name="T74" fmla="*/ 463 w 940"/>
                <a:gd name="T75" fmla="*/ 114 h 521"/>
                <a:gd name="T76" fmla="*/ 403 w 940"/>
                <a:gd name="T77" fmla="*/ 99 h 521"/>
                <a:gd name="T78" fmla="*/ 339 w 940"/>
                <a:gd name="T79" fmla="*/ 83 h 521"/>
                <a:gd name="T80" fmla="*/ 274 w 940"/>
                <a:gd name="T81" fmla="*/ 67 h 521"/>
                <a:gd name="T82" fmla="*/ 206 w 940"/>
                <a:gd name="T83" fmla="*/ 50 h 521"/>
                <a:gd name="T84" fmla="*/ 138 w 940"/>
                <a:gd name="T85" fmla="*/ 34 h 521"/>
                <a:gd name="T86" fmla="*/ 69 w 940"/>
                <a:gd name="T87" fmla="*/ 17 h 521"/>
                <a:gd name="T88" fmla="*/ 0 w 940"/>
                <a:gd name="T89" fmla="*/ 1 h 521"/>
                <a:gd name="T90" fmla="*/ 0 w 940"/>
                <a:gd name="T91" fmla="*/ 0 h 52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940" h="521">
                  <a:moveTo>
                    <a:pt x="0" y="0"/>
                  </a:moveTo>
                  <a:lnTo>
                    <a:pt x="69" y="32"/>
                  </a:lnTo>
                  <a:lnTo>
                    <a:pt x="137" y="63"/>
                  </a:lnTo>
                  <a:lnTo>
                    <a:pt x="203" y="96"/>
                  </a:lnTo>
                  <a:lnTo>
                    <a:pt x="270" y="128"/>
                  </a:lnTo>
                  <a:lnTo>
                    <a:pt x="335" y="161"/>
                  </a:lnTo>
                  <a:lnTo>
                    <a:pt x="397" y="192"/>
                  </a:lnTo>
                  <a:lnTo>
                    <a:pt x="458" y="223"/>
                  </a:lnTo>
                  <a:lnTo>
                    <a:pt x="516" y="253"/>
                  </a:lnTo>
                  <a:lnTo>
                    <a:pt x="571" y="282"/>
                  </a:lnTo>
                  <a:lnTo>
                    <a:pt x="625" y="311"/>
                  </a:lnTo>
                  <a:lnTo>
                    <a:pt x="673" y="338"/>
                  </a:lnTo>
                  <a:lnTo>
                    <a:pt x="719" y="364"/>
                  </a:lnTo>
                  <a:lnTo>
                    <a:pt x="760" y="387"/>
                  </a:lnTo>
                  <a:lnTo>
                    <a:pt x="798" y="411"/>
                  </a:lnTo>
                  <a:lnTo>
                    <a:pt x="832" y="431"/>
                  </a:lnTo>
                  <a:lnTo>
                    <a:pt x="862" y="451"/>
                  </a:lnTo>
                  <a:lnTo>
                    <a:pt x="886" y="467"/>
                  </a:lnTo>
                  <a:lnTo>
                    <a:pt x="906" y="483"/>
                  </a:lnTo>
                  <a:lnTo>
                    <a:pt x="921" y="496"/>
                  </a:lnTo>
                  <a:lnTo>
                    <a:pt x="933" y="507"/>
                  </a:lnTo>
                  <a:lnTo>
                    <a:pt x="938" y="516"/>
                  </a:lnTo>
                  <a:lnTo>
                    <a:pt x="940" y="521"/>
                  </a:lnTo>
                  <a:lnTo>
                    <a:pt x="912" y="509"/>
                  </a:lnTo>
                  <a:lnTo>
                    <a:pt x="910" y="503"/>
                  </a:lnTo>
                  <a:lnTo>
                    <a:pt x="904" y="494"/>
                  </a:lnTo>
                  <a:lnTo>
                    <a:pt x="893" y="481"/>
                  </a:lnTo>
                  <a:lnTo>
                    <a:pt x="876" y="469"/>
                  </a:lnTo>
                  <a:lnTo>
                    <a:pt x="855" y="452"/>
                  </a:lnTo>
                  <a:lnTo>
                    <a:pt x="828" y="434"/>
                  </a:lnTo>
                  <a:lnTo>
                    <a:pt x="797" y="414"/>
                  </a:lnTo>
                  <a:lnTo>
                    <a:pt x="760" y="393"/>
                  </a:lnTo>
                  <a:lnTo>
                    <a:pt x="721" y="369"/>
                  </a:lnTo>
                  <a:lnTo>
                    <a:pt x="677" y="344"/>
                  </a:lnTo>
                  <a:lnTo>
                    <a:pt x="629" y="317"/>
                  </a:lnTo>
                  <a:lnTo>
                    <a:pt x="577" y="288"/>
                  </a:lnTo>
                  <a:lnTo>
                    <a:pt x="521" y="259"/>
                  </a:lnTo>
                  <a:lnTo>
                    <a:pt x="463" y="228"/>
                  </a:lnTo>
                  <a:lnTo>
                    <a:pt x="403" y="197"/>
                  </a:lnTo>
                  <a:lnTo>
                    <a:pt x="339" y="165"/>
                  </a:lnTo>
                  <a:lnTo>
                    <a:pt x="274" y="134"/>
                  </a:lnTo>
                  <a:lnTo>
                    <a:pt x="206" y="99"/>
                  </a:lnTo>
                  <a:lnTo>
                    <a:pt x="138" y="67"/>
                  </a:lnTo>
                  <a:lnTo>
                    <a:pt x="69" y="34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8F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51" name="Freeform 16"/>
            <p:cNvSpPr>
              <a:spLocks/>
            </p:cNvSpPr>
            <p:nvPr/>
          </p:nvSpPr>
          <p:spPr bwMode="auto">
            <a:xfrm>
              <a:off x="1159" y="1762"/>
              <a:ext cx="914" cy="254"/>
            </a:xfrm>
            <a:custGeom>
              <a:avLst/>
              <a:gdLst>
                <a:gd name="T0" fmla="*/ 914 w 914"/>
                <a:gd name="T1" fmla="*/ 254 h 507"/>
                <a:gd name="T2" fmla="*/ 912 w 914"/>
                <a:gd name="T3" fmla="*/ 251 h 507"/>
                <a:gd name="T4" fmla="*/ 906 w 914"/>
                <a:gd name="T5" fmla="*/ 246 h 507"/>
                <a:gd name="T6" fmla="*/ 895 w 914"/>
                <a:gd name="T7" fmla="*/ 240 h 507"/>
                <a:gd name="T8" fmla="*/ 878 w 914"/>
                <a:gd name="T9" fmla="*/ 234 h 507"/>
                <a:gd name="T10" fmla="*/ 857 w 914"/>
                <a:gd name="T11" fmla="*/ 225 h 507"/>
                <a:gd name="T12" fmla="*/ 830 w 914"/>
                <a:gd name="T13" fmla="*/ 216 h 507"/>
                <a:gd name="T14" fmla="*/ 799 w 914"/>
                <a:gd name="T15" fmla="*/ 206 h 507"/>
                <a:gd name="T16" fmla="*/ 762 w 914"/>
                <a:gd name="T17" fmla="*/ 196 h 507"/>
                <a:gd name="T18" fmla="*/ 723 w 914"/>
                <a:gd name="T19" fmla="*/ 184 h 507"/>
                <a:gd name="T20" fmla="*/ 679 w 914"/>
                <a:gd name="T21" fmla="*/ 171 h 507"/>
                <a:gd name="T22" fmla="*/ 631 w 914"/>
                <a:gd name="T23" fmla="*/ 158 h 507"/>
                <a:gd name="T24" fmla="*/ 579 w 914"/>
                <a:gd name="T25" fmla="*/ 143 h 507"/>
                <a:gd name="T26" fmla="*/ 523 w 914"/>
                <a:gd name="T27" fmla="*/ 129 h 507"/>
                <a:gd name="T28" fmla="*/ 465 w 914"/>
                <a:gd name="T29" fmla="*/ 113 h 507"/>
                <a:gd name="T30" fmla="*/ 405 w 914"/>
                <a:gd name="T31" fmla="*/ 98 h 507"/>
                <a:gd name="T32" fmla="*/ 341 w 914"/>
                <a:gd name="T33" fmla="*/ 82 h 507"/>
                <a:gd name="T34" fmla="*/ 276 w 914"/>
                <a:gd name="T35" fmla="*/ 66 h 507"/>
                <a:gd name="T36" fmla="*/ 208 w 914"/>
                <a:gd name="T37" fmla="*/ 49 h 507"/>
                <a:gd name="T38" fmla="*/ 140 w 914"/>
                <a:gd name="T39" fmla="*/ 33 h 507"/>
                <a:gd name="T40" fmla="*/ 71 w 914"/>
                <a:gd name="T41" fmla="*/ 16 h 507"/>
                <a:gd name="T42" fmla="*/ 2 w 914"/>
                <a:gd name="T43" fmla="*/ 0 h 507"/>
                <a:gd name="T44" fmla="*/ 0 w 914"/>
                <a:gd name="T45" fmla="*/ 1 h 507"/>
                <a:gd name="T46" fmla="*/ 68 w 914"/>
                <a:gd name="T47" fmla="*/ 17 h 507"/>
                <a:gd name="T48" fmla="*/ 135 w 914"/>
                <a:gd name="T49" fmla="*/ 33 h 507"/>
                <a:gd name="T50" fmla="*/ 201 w 914"/>
                <a:gd name="T51" fmla="*/ 49 h 507"/>
                <a:gd name="T52" fmla="*/ 266 w 914"/>
                <a:gd name="T53" fmla="*/ 65 h 507"/>
                <a:gd name="T54" fmla="*/ 330 w 914"/>
                <a:gd name="T55" fmla="*/ 81 h 507"/>
                <a:gd name="T56" fmla="*/ 391 w 914"/>
                <a:gd name="T57" fmla="*/ 96 h 507"/>
                <a:gd name="T58" fmla="*/ 450 w 914"/>
                <a:gd name="T59" fmla="*/ 111 h 507"/>
                <a:gd name="T60" fmla="*/ 506 w 914"/>
                <a:gd name="T61" fmla="*/ 126 h 507"/>
                <a:gd name="T62" fmla="*/ 560 w 914"/>
                <a:gd name="T63" fmla="*/ 140 h 507"/>
                <a:gd name="T64" fmla="*/ 610 w 914"/>
                <a:gd name="T65" fmla="*/ 154 h 507"/>
                <a:gd name="T66" fmla="*/ 656 w 914"/>
                <a:gd name="T67" fmla="*/ 167 h 507"/>
                <a:gd name="T68" fmla="*/ 699 w 914"/>
                <a:gd name="T69" fmla="*/ 179 h 507"/>
                <a:gd name="T70" fmla="*/ 738 w 914"/>
                <a:gd name="T71" fmla="*/ 190 h 507"/>
                <a:gd name="T72" fmla="*/ 774 w 914"/>
                <a:gd name="T73" fmla="*/ 201 h 507"/>
                <a:gd name="T74" fmla="*/ 803 w 914"/>
                <a:gd name="T75" fmla="*/ 211 h 507"/>
                <a:gd name="T76" fmla="*/ 829 w 914"/>
                <a:gd name="T77" fmla="*/ 219 h 507"/>
                <a:gd name="T78" fmla="*/ 850 w 914"/>
                <a:gd name="T79" fmla="*/ 227 h 507"/>
                <a:gd name="T80" fmla="*/ 865 w 914"/>
                <a:gd name="T81" fmla="*/ 234 h 507"/>
                <a:gd name="T82" fmla="*/ 877 w 914"/>
                <a:gd name="T83" fmla="*/ 239 h 507"/>
                <a:gd name="T84" fmla="*/ 882 w 914"/>
                <a:gd name="T85" fmla="*/ 244 h 507"/>
                <a:gd name="T86" fmla="*/ 884 w 914"/>
                <a:gd name="T87" fmla="*/ 247 h 507"/>
                <a:gd name="T88" fmla="*/ 914 w 914"/>
                <a:gd name="T89" fmla="*/ 254 h 50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914" h="507">
                  <a:moveTo>
                    <a:pt x="914" y="507"/>
                  </a:moveTo>
                  <a:lnTo>
                    <a:pt x="912" y="501"/>
                  </a:lnTo>
                  <a:lnTo>
                    <a:pt x="906" y="492"/>
                  </a:lnTo>
                  <a:lnTo>
                    <a:pt x="895" y="479"/>
                  </a:lnTo>
                  <a:lnTo>
                    <a:pt x="878" y="467"/>
                  </a:lnTo>
                  <a:lnTo>
                    <a:pt x="857" y="450"/>
                  </a:lnTo>
                  <a:lnTo>
                    <a:pt x="830" y="432"/>
                  </a:lnTo>
                  <a:lnTo>
                    <a:pt x="799" y="412"/>
                  </a:lnTo>
                  <a:lnTo>
                    <a:pt x="762" y="391"/>
                  </a:lnTo>
                  <a:lnTo>
                    <a:pt x="723" y="367"/>
                  </a:lnTo>
                  <a:lnTo>
                    <a:pt x="679" y="342"/>
                  </a:lnTo>
                  <a:lnTo>
                    <a:pt x="631" y="315"/>
                  </a:lnTo>
                  <a:lnTo>
                    <a:pt x="579" y="286"/>
                  </a:lnTo>
                  <a:lnTo>
                    <a:pt x="523" y="257"/>
                  </a:lnTo>
                  <a:lnTo>
                    <a:pt x="465" y="226"/>
                  </a:lnTo>
                  <a:lnTo>
                    <a:pt x="405" y="195"/>
                  </a:lnTo>
                  <a:lnTo>
                    <a:pt x="341" y="163"/>
                  </a:lnTo>
                  <a:lnTo>
                    <a:pt x="276" y="132"/>
                  </a:lnTo>
                  <a:lnTo>
                    <a:pt x="208" y="97"/>
                  </a:lnTo>
                  <a:lnTo>
                    <a:pt x="140" y="65"/>
                  </a:lnTo>
                  <a:lnTo>
                    <a:pt x="71" y="32"/>
                  </a:lnTo>
                  <a:lnTo>
                    <a:pt x="2" y="0"/>
                  </a:lnTo>
                  <a:lnTo>
                    <a:pt x="0" y="1"/>
                  </a:lnTo>
                  <a:lnTo>
                    <a:pt x="68" y="34"/>
                  </a:lnTo>
                  <a:lnTo>
                    <a:pt x="135" y="65"/>
                  </a:lnTo>
                  <a:lnTo>
                    <a:pt x="201" y="97"/>
                  </a:lnTo>
                  <a:lnTo>
                    <a:pt x="266" y="130"/>
                  </a:lnTo>
                  <a:lnTo>
                    <a:pt x="330" y="161"/>
                  </a:lnTo>
                  <a:lnTo>
                    <a:pt x="391" y="192"/>
                  </a:lnTo>
                  <a:lnTo>
                    <a:pt x="450" y="222"/>
                  </a:lnTo>
                  <a:lnTo>
                    <a:pt x="506" y="251"/>
                  </a:lnTo>
                  <a:lnTo>
                    <a:pt x="560" y="280"/>
                  </a:lnTo>
                  <a:lnTo>
                    <a:pt x="610" y="307"/>
                  </a:lnTo>
                  <a:lnTo>
                    <a:pt x="656" y="333"/>
                  </a:lnTo>
                  <a:lnTo>
                    <a:pt x="699" y="358"/>
                  </a:lnTo>
                  <a:lnTo>
                    <a:pt x="738" y="380"/>
                  </a:lnTo>
                  <a:lnTo>
                    <a:pt x="774" y="402"/>
                  </a:lnTo>
                  <a:lnTo>
                    <a:pt x="803" y="421"/>
                  </a:lnTo>
                  <a:lnTo>
                    <a:pt x="829" y="438"/>
                  </a:lnTo>
                  <a:lnTo>
                    <a:pt x="850" y="454"/>
                  </a:lnTo>
                  <a:lnTo>
                    <a:pt x="865" y="467"/>
                  </a:lnTo>
                  <a:lnTo>
                    <a:pt x="877" y="478"/>
                  </a:lnTo>
                  <a:lnTo>
                    <a:pt x="882" y="487"/>
                  </a:lnTo>
                  <a:lnTo>
                    <a:pt x="884" y="494"/>
                  </a:lnTo>
                  <a:lnTo>
                    <a:pt x="914" y="507"/>
                  </a:lnTo>
                  <a:close/>
                </a:path>
              </a:pathLst>
            </a:custGeom>
            <a:solidFill>
              <a:srgbClr val="2594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52" name="Freeform 17"/>
            <p:cNvSpPr>
              <a:spLocks/>
            </p:cNvSpPr>
            <p:nvPr/>
          </p:nvSpPr>
          <p:spPr bwMode="auto">
            <a:xfrm>
              <a:off x="1159" y="1763"/>
              <a:ext cx="884" cy="246"/>
            </a:xfrm>
            <a:custGeom>
              <a:avLst/>
              <a:gdLst>
                <a:gd name="T0" fmla="*/ 0 w 884"/>
                <a:gd name="T1" fmla="*/ 0 h 493"/>
                <a:gd name="T2" fmla="*/ 68 w 884"/>
                <a:gd name="T3" fmla="*/ 16 h 493"/>
                <a:gd name="T4" fmla="*/ 135 w 884"/>
                <a:gd name="T5" fmla="*/ 32 h 493"/>
                <a:gd name="T6" fmla="*/ 201 w 884"/>
                <a:gd name="T7" fmla="*/ 48 h 493"/>
                <a:gd name="T8" fmla="*/ 266 w 884"/>
                <a:gd name="T9" fmla="*/ 64 h 493"/>
                <a:gd name="T10" fmla="*/ 330 w 884"/>
                <a:gd name="T11" fmla="*/ 80 h 493"/>
                <a:gd name="T12" fmla="*/ 391 w 884"/>
                <a:gd name="T13" fmla="*/ 95 h 493"/>
                <a:gd name="T14" fmla="*/ 450 w 884"/>
                <a:gd name="T15" fmla="*/ 110 h 493"/>
                <a:gd name="T16" fmla="*/ 506 w 884"/>
                <a:gd name="T17" fmla="*/ 125 h 493"/>
                <a:gd name="T18" fmla="*/ 560 w 884"/>
                <a:gd name="T19" fmla="*/ 139 h 493"/>
                <a:gd name="T20" fmla="*/ 610 w 884"/>
                <a:gd name="T21" fmla="*/ 153 h 493"/>
                <a:gd name="T22" fmla="*/ 656 w 884"/>
                <a:gd name="T23" fmla="*/ 166 h 493"/>
                <a:gd name="T24" fmla="*/ 699 w 884"/>
                <a:gd name="T25" fmla="*/ 178 h 493"/>
                <a:gd name="T26" fmla="*/ 738 w 884"/>
                <a:gd name="T27" fmla="*/ 189 h 493"/>
                <a:gd name="T28" fmla="*/ 774 w 884"/>
                <a:gd name="T29" fmla="*/ 200 h 493"/>
                <a:gd name="T30" fmla="*/ 803 w 884"/>
                <a:gd name="T31" fmla="*/ 210 h 493"/>
                <a:gd name="T32" fmla="*/ 829 w 884"/>
                <a:gd name="T33" fmla="*/ 218 h 493"/>
                <a:gd name="T34" fmla="*/ 850 w 884"/>
                <a:gd name="T35" fmla="*/ 226 h 493"/>
                <a:gd name="T36" fmla="*/ 865 w 884"/>
                <a:gd name="T37" fmla="*/ 233 h 493"/>
                <a:gd name="T38" fmla="*/ 877 w 884"/>
                <a:gd name="T39" fmla="*/ 238 h 493"/>
                <a:gd name="T40" fmla="*/ 882 w 884"/>
                <a:gd name="T41" fmla="*/ 243 h 493"/>
                <a:gd name="T42" fmla="*/ 884 w 884"/>
                <a:gd name="T43" fmla="*/ 246 h 493"/>
                <a:gd name="T44" fmla="*/ 853 w 884"/>
                <a:gd name="T45" fmla="*/ 239 h 493"/>
                <a:gd name="T46" fmla="*/ 851 w 884"/>
                <a:gd name="T47" fmla="*/ 235 h 493"/>
                <a:gd name="T48" fmla="*/ 846 w 884"/>
                <a:gd name="T49" fmla="*/ 232 h 493"/>
                <a:gd name="T50" fmla="*/ 836 w 884"/>
                <a:gd name="T51" fmla="*/ 226 h 493"/>
                <a:gd name="T52" fmla="*/ 820 w 884"/>
                <a:gd name="T53" fmla="*/ 220 h 493"/>
                <a:gd name="T54" fmla="*/ 799 w 884"/>
                <a:gd name="T55" fmla="*/ 212 h 493"/>
                <a:gd name="T56" fmla="*/ 775 w 884"/>
                <a:gd name="T57" fmla="*/ 204 h 493"/>
                <a:gd name="T58" fmla="*/ 745 w 884"/>
                <a:gd name="T59" fmla="*/ 195 h 493"/>
                <a:gd name="T60" fmla="*/ 713 w 884"/>
                <a:gd name="T61" fmla="*/ 184 h 493"/>
                <a:gd name="T62" fmla="*/ 675 w 884"/>
                <a:gd name="T63" fmla="*/ 173 h 493"/>
                <a:gd name="T64" fmla="*/ 634 w 884"/>
                <a:gd name="T65" fmla="*/ 161 h 493"/>
                <a:gd name="T66" fmla="*/ 588 w 884"/>
                <a:gd name="T67" fmla="*/ 148 h 493"/>
                <a:gd name="T68" fmla="*/ 540 w 884"/>
                <a:gd name="T69" fmla="*/ 136 h 493"/>
                <a:gd name="T70" fmla="*/ 488 w 884"/>
                <a:gd name="T71" fmla="*/ 122 h 493"/>
                <a:gd name="T72" fmla="*/ 433 w 884"/>
                <a:gd name="T73" fmla="*/ 108 h 493"/>
                <a:gd name="T74" fmla="*/ 376 w 884"/>
                <a:gd name="T75" fmla="*/ 93 h 493"/>
                <a:gd name="T76" fmla="*/ 317 w 884"/>
                <a:gd name="T77" fmla="*/ 78 h 493"/>
                <a:gd name="T78" fmla="*/ 256 w 884"/>
                <a:gd name="T79" fmla="*/ 62 h 493"/>
                <a:gd name="T80" fmla="*/ 194 w 884"/>
                <a:gd name="T81" fmla="*/ 47 h 493"/>
                <a:gd name="T82" fmla="*/ 130 w 884"/>
                <a:gd name="T83" fmla="*/ 32 h 493"/>
                <a:gd name="T84" fmla="*/ 65 w 884"/>
                <a:gd name="T85" fmla="*/ 16 h 493"/>
                <a:gd name="T86" fmla="*/ 0 w 884"/>
                <a:gd name="T87" fmla="*/ 2 h 493"/>
                <a:gd name="T88" fmla="*/ 0 w 884"/>
                <a:gd name="T89" fmla="*/ 0 h 49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884" h="493">
                  <a:moveTo>
                    <a:pt x="0" y="0"/>
                  </a:moveTo>
                  <a:lnTo>
                    <a:pt x="68" y="33"/>
                  </a:lnTo>
                  <a:lnTo>
                    <a:pt x="135" y="64"/>
                  </a:lnTo>
                  <a:lnTo>
                    <a:pt x="201" y="96"/>
                  </a:lnTo>
                  <a:lnTo>
                    <a:pt x="266" y="129"/>
                  </a:lnTo>
                  <a:lnTo>
                    <a:pt x="330" y="160"/>
                  </a:lnTo>
                  <a:lnTo>
                    <a:pt x="391" y="191"/>
                  </a:lnTo>
                  <a:lnTo>
                    <a:pt x="450" y="221"/>
                  </a:lnTo>
                  <a:lnTo>
                    <a:pt x="506" y="250"/>
                  </a:lnTo>
                  <a:lnTo>
                    <a:pt x="560" y="279"/>
                  </a:lnTo>
                  <a:lnTo>
                    <a:pt x="610" y="306"/>
                  </a:lnTo>
                  <a:lnTo>
                    <a:pt x="656" y="332"/>
                  </a:lnTo>
                  <a:lnTo>
                    <a:pt x="699" y="357"/>
                  </a:lnTo>
                  <a:lnTo>
                    <a:pt x="738" y="379"/>
                  </a:lnTo>
                  <a:lnTo>
                    <a:pt x="774" y="401"/>
                  </a:lnTo>
                  <a:lnTo>
                    <a:pt x="803" y="420"/>
                  </a:lnTo>
                  <a:lnTo>
                    <a:pt x="829" y="437"/>
                  </a:lnTo>
                  <a:lnTo>
                    <a:pt x="850" y="453"/>
                  </a:lnTo>
                  <a:lnTo>
                    <a:pt x="865" y="466"/>
                  </a:lnTo>
                  <a:lnTo>
                    <a:pt x="877" y="477"/>
                  </a:lnTo>
                  <a:lnTo>
                    <a:pt x="882" y="486"/>
                  </a:lnTo>
                  <a:lnTo>
                    <a:pt x="884" y="493"/>
                  </a:lnTo>
                  <a:lnTo>
                    <a:pt x="853" y="478"/>
                  </a:lnTo>
                  <a:lnTo>
                    <a:pt x="851" y="471"/>
                  </a:lnTo>
                  <a:lnTo>
                    <a:pt x="846" y="464"/>
                  </a:lnTo>
                  <a:lnTo>
                    <a:pt x="836" y="453"/>
                  </a:lnTo>
                  <a:lnTo>
                    <a:pt x="820" y="440"/>
                  </a:lnTo>
                  <a:lnTo>
                    <a:pt x="799" y="424"/>
                  </a:lnTo>
                  <a:lnTo>
                    <a:pt x="775" y="408"/>
                  </a:lnTo>
                  <a:lnTo>
                    <a:pt x="745" y="390"/>
                  </a:lnTo>
                  <a:lnTo>
                    <a:pt x="713" y="368"/>
                  </a:lnTo>
                  <a:lnTo>
                    <a:pt x="675" y="346"/>
                  </a:lnTo>
                  <a:lnTo>
                    <a:pt x="634" y="323"/>
                  </a:lnTo>
                  <a:lnTo>
                    <a:pt x="588" y="297"/>
                  </a:lnTo>
                  <a:lnTo>
                    <a:pt x="540" y="272"/>
                  </a:lnTo>
                  <a:lnTo>
                    <a:pt x="488" y="245"/>
                  </a:lnTo>
                  <a:lnTo>
                    <a:pt x="433" y="216"/>
                  </a:lnTo>
                  <a:lnTo>
                    <a:pt x="376" y="187"/>
                  </a:lnTo>
                  <a:lnTo>
                    <a:pt x="317" y="156"/>
                  </a:lnTo>
                  <a:lnTo>
                    <a:pt x="256" y="125"/>
                  </a:lnTo>
                  <a:lnTo>
                    <a:pt x="194" y="95"/>
                  </a:lnTo>
                  <a:lnTo>
                    <a:pt x="130" y="64"/>
                  </a:lnTo>
                  <a:lnTo>
                    <a:pt x="65" y="33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D9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53" name="Freeform 18"/>
            <p:cNvSpPr>
              <a:spLocks/>
            </p:cNvSpPr>
            <p:nvPr/>
          </p:nvSpPr>
          <p:spPr bwMode="auto">
            <a:xfrm>
              <a:off x="1158" y="1765"/>
              <a:ext cx="854" cy="237"/>
            </a:xfrm>
            <a:custGeom>
              <a:avLst/>
              <a:gdLst>
                <a:gd name="T0" fmla="*/ 854 w 854"/>
                <a:gd name="T1" fmla="*/ 237 h 474"/>
                <a:gd name="T2" fmla="*/ 852 w 854"/>
                <a:gd name="T3" fmla="*/ 234 h 474"/>
                <a:gd name="T4" fmla="*/ 847 w 854"/>
                <a:gd name="T5" fmla="*/ 230 h 474"/>
                <a:gd name="T6" fmla="*/ 837 w 854"/>
                <a:gd name="T7" fmla="*/ 225 h 474"/>
                <a:gd name="T8" fmla="*/ 821 w 854"/>
                <a:gd name="T9" fmla="*/ 218 h 474"/>
                <a:gd name="T10" fmla="*/ 800 w 854"/>
                <a:gd name="T11" fmla="*/ 210 h 474"/>
                <a:gd name="T12" fmla="*/ 776 w 854"/>
                <a:gd name="T13" fmla="*/ 202 h 474"/>
                <a:gd name="T14" fmla="*/ 746 w 854"/>
                <a:gd name="T15" fmla="*/ 193 h 474"/>
                <a:gd name="T16" fmla="*/ 714 w 854"/>
                <a:gd name="T17" fmla="*/ 182 h 474"/>
                <a:gd name="T18" fmla="*/ 676 w 854"/>
                <a:gd name="T19" fmla="*/ 171 h 474"/>
                <a:gd name="T20" fmla="*/ 635 w 854"/>
                <a:gd name="T21" fmla="*/ 160 h 474"/>
                <a:gd name="T22" fmla="*/ 589 w 854"/>
                <a:gd name="T23" fmla="*/ 147 h 474"/>
                <a:gd name="T24" fmla="*/ 541 w 854"/>
                <a:gd name="T25" fmla="*/ 134 h 474"/>
                <a:gd name="T26" fmla="*/ 489 w 854"/>
                <a:gd name="T27" fmla="*/ 121 h 474"/>
                <a:gd name="T28" fmla="*/ 434 w 854"/>
                <a:gd name="T29" fmla="*/ 106 h 474"/>
                <a:gd name="T30" fmla="*/ 377 w 854"/>
                <a:gd name="T31" fmla="*/ 92 h 474"/>
                <a:gd name="T32" fmla="*/ 318 w 854"/>
                <a:gd name="T33" fmla="*/ 76 h 474"/>
                <a:gd name="T34" fmla="*/ 257 w 854"/>
                <a:gd name="T35" fmla="*/ 61 h 474"/>
                <a:gd name="T36" fmla="*/ 195 w 854"/>
                <a:gd name="T37" fmla="*/ 46 h 474"/>
                <a:gd name="T38" fmla="*/ 131 w 854"/>
                <a:gd name="T39" fmla="*/ 30 h 474"/>
                <a:gd name="T40" fmla="*/ 66 w 854"/>
                <a:gd name="T41" fmla="*/ 15 h 474"/>
                <a:gd name="T42" fmla="*/ 1 w 854"/>
                <a:gd name="T43" fmla="*/ 0 h 474"/>
                <a:gd name="T44" fmla="*/ 0 w 854"/>
                <a:gd name="T45" fmla="*/ 1 h 474"/>
                <a:gd name="T46" fmla="*/ 66 w 854"/>
                <a:gd name="T47" fmla="*/ 17 h 474"/>
                <a:gd name="T48" fmla="*/ 131 w 854"/>
                <a:gd name="T49" fmla="*/ 32 h 474"/>
                <a:gd name="T50" fmla="*/ 196 w 854"/>
                <a:gd name="T51" fmla="*/ 47 h 474"/>
                <a:gd name="T52" fmla="*/ 259 w 854"/>
                <a:gd name="T53" fmla="*/ 64 h 474"/>
                <a:gd name="T54" fmla="*/ 321 w 854"/>
                <a:gd name="T55" fmla="*/ 78 h 474"/>
                <a:gd name="T56" fmla="*/ 379 w 854"/>
                <a:gd name="T57" fmla="*/ 94 h 474"/>
                <a:gd name="T58" fmla="*/ 437 w 854"/>
                <a:gd name="T59" fmla="*/ 108 h 474"/>
                <a:gd name="T60" fmla="*/ 490 w 854"/>
                <a:gd name="T61" fmla="*/ 123 h 474"/>
                <a:gd name="T62" fmla="*/ 541 w 854"/>
                <a:gd name="T63" fmla="*/ 136 h 474"/>
                <a:gd name="T64" fmla="*/ 588 w 854"/>
                <a:gd name="T65" fmla="*/ 149 h 474"/>
                <a:gd name="T66" fmla="*/ 632 w 854"/>
                <a:gd name="T67" fmla="*/ 161 h 474"/>
                <a:gd name="T68" fmla="*/ 671 w 854"/>
                <a:gd name="T69" fmla="*/ 173 h 474"/>
                <a:gd name="T70" fmla="*/ 707 w 854"/>
                <a:gd name="T71" fmla="*/ 184 h 474"/>
                <a:gd name="T72" fmla="*/ 738 w 854"/>
                <a:gd name="T73" fmla="*/ 193 h 474"/>
                <a:gd name="T74" fmla="*/ 765 w 854"/>
                <a:gd name="T75" fmla="*/ 202 h 474"/>
                <a:gd name="T76" fmla="*/ 786 w 854"/>
                <a:gd name="T77" fmla="*/ 210 h 474"/>
                <a:gd name="T78" fmla="*/ 803 w 854"/>
                <a:gd name="T79" fmla="*/ 217 h 474"/>
                <a:gd name="T80" fmla="*/ 814 w 854"/>
                <a:gd name="T81" fmla="*/ 222 h 474"/>
                <a:gd name="T82" fmla="*/ 820 w 854"/>
                <a:gd name="T83" fmla="*/ 227 h 474"/>
                <a:gd name="T84" fmla="*/ 821 w 854"/>
                <a:gd name="T85" fmla="*/ 229 h 474"/>
                <a:gd name="T86" fmla="*/ 854 w 854"/>
                <a:gd name="T87" fmla="*/ 237 h 47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854" h="474">
                  <a:moveTo>
                    <a:pt x="854" y="474"/>
                  </a:moveTo>
                  <a:lnTo>
                    <a:pt x="852" y="467"/>
                  </a:lnTo>
                  <a:lnTo>
                    <a:pt x="847" y="460"/>
                  </a:lnTo>
                  <a:lnTo>
                    <a:pt x="837" y="449"/>
                  </a:lnTo>
                  <a:lnTo>
                    <a:pt x="821" y="436"/>
                  </a:lnTo>
                  <a:lnTo>
                    <a:pt x="800" y="420"/>
                  </a:lnTo>
                  <a:lnTo>
                    <a:pt x="776" y="404"/>
                  </a:lnTo>
                  <a:lnTo>
                    <a:pt x="746" y="386"/>
                  </a:lnTo>
                  <a:lnTo>
                    <a:pt x="714" y="364"/>
                  </a:lnTo>
                  <a:lnTo>
                    <a:pt x="676" y="342"/>
                  </a:lnTo>
                  <a:lnTo>
                    <a:pt x="635" y="319"/>
                  </a:lnTo>
                  <a:lnTo>
                    <a:pt x="589" y="293"/>
                  </a:lnTo>
                  <a:lnTo>
                    <a:pt x="541" y="268"/>
                  </a:lnTo>
                  <a:lnTo>
                    <a:pt x="489" y="241"/>
                  </a:lnTo>
                  <a:lnTo>
                    <a:pt x="434" y="212"/>
                  </a:lnTo>
                  <a:lnTo>
                    <a:pt x="377" y="183"/>
                  </a:lnTo>
                  <a:lnTo>
                    <a:pt x="318" y="152"/>
                  </a:lnTo>
                  <a:lnTo>
                    <a:pt x="257" y="121"/>
                  </a:lnTo>
                  <a:lnTo>
                    <a:pt x="195" y="91"/>
                  </a:lnTo>
                  <a:lnTo>
                    <a:pt x="131" y="60"/>
                  </a:lnTo>
                  <a:lnTo>
                    <a:pt x="66" y="29"/>
                  </a:lnTo>
                  <a:lnTo>
                    <a:pt x="1" y="0"/>
                  </a:lnTo>
                  <a:lnTo>
                    <a:pt x="0" y="2"/>
                  </a:lnTo>
                  <a:lnTo>
                    <a:pt x="66" y="33"/>
                  </a:lnTo>
                  <a:lnTo>
                    <a:pt x="131" y="63"/>
                  </a:lnTo>
                  <a:lnTo>
                    <a:pt x="196" y="94"/>
                  </a:lnTo>
                  <a:lnTo>
                    <a:pt x="259" y="127"/>
                  </a:lnTo>
                  <a:lnTo>
                    <a:pt x="321" y="156"/>
                  </a:lnTo>
                  <a:lnTo>
                    <a:pt x="379" y="187"/>
                  </a:lnTo>
                  <a:lnTo>
                    <a:pt x="437" y="216"/>
                  </a:lnTo>
                  <a:lnTo>
                    <a:pt x="490" y="245"/>
                  </a:lnTo>
                  <a:lnTo>
                    <a:pt x="541" y="272"/>
                  </a:lnTo>
                  <a:lnTo>
                    <a:pt x="588" y="297"/>
                  </a:lnTo>
                  <a:lnTo>
                    <a:pt x="632" y="322"/>
                  </a:lnTo>
                  <a:lnTo>
                    <a:pt x="671" y="346"/>
                  </a:lnTo>
                  <a:lnTo>
                    <a:pt x="707" y="368"/>
                  </a:lnTo>
                  <a:lnTo>
                    <a:pt x="738" y="386"/>
                  </a:lnTo>
                  <a:lnTo>
                    <a:pt x="765" y="404"/>
                  </a:lnTo>
                  <a:lnTo>
                    <a:pt x="786" y="420"/>
                  </a:lnTo>
                  <a:lnTo>
                    <a:pt x="803" y="433"/>
                  </a:lnTo>
                  <a:lnTo>
                    <a:pt x="814" y="444"/>
                  </a:lnTo>
                  <a:lnTo>
                    <a:pt x="820" y="453"/>
                  </a:lnTo>
                  <a:lnTo>
                    <a:pt x="821" y="458"/>
                  </a:lnTo>
                  <a:lnTo>
                    <a:pt x="854" y="474"/>
                  </a:lnTo>
                  <a:close/>
                </a:path>
              </a:pathLst>
            </a:custGeom>
            <a:solidFill>
              <a:srgbClr val="35A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54" name="Freeform 19"/>
            <p:cNvSpPr>
              <a:spLocks/>
            </p:cNvSpPr>
            <p:nvPr/>
          </p:nvSpPr>
          <p:spPr bwMode="auto">
            <a:xfrm>
              <a:off x="1158" y="1766"/>
              <a:ext cx="821" cy="228"/>
            </a:xfrm>
            <a:custGeom>
              <a:avLst/>
              <a:gdLst>
                <a:gd name="T0" fmla="*/ 0 w 821"/>
                <a:gd name="T1" fmla="*/ 0 h 456"/>
                <a:gd name="T2" fmla="*/ 66 w 821"/>
                <a:gd name="T3" fmla="*/ 16 h 456"/>
                <a:gd name="T4" fmla="*/ 131 w 821"/>
                <a:gd name="T5" fmla="*/ 31 h 456"/>
                <a:gd name="T6" fmla="*/ 196 w 821"/>
                <a:gd name="T7" fmla="*/ 46 h 456"/>
                <a:gd name="T8" fmla="*/ 259 w 821"/>
                <a:gd name="T9" fmla="*/ 63 h 456"/>
                <a:gd name="T10" fmla="*/ 321 w 821"/>
                <a:gd name="T11" fmla="*/ 77 h 456"/>
                <a:gd name="T12" fmla="*/ 379 w 821"/>
                <a:gd name="T13" fmla="*/ 93 h 456"/>
                <a:gd name="T14" fmla="*/ 437 w 821"/>
                <a:gd name="T15" fmla="*/ 107 h 456"/>
                <a:gd name="T16" fmla="*/ 490 w 821"/>
                <a:gd name="T17" fmla="*/ 122 h 456"/>
                <a:gd name="T18" fmla="*/ 541 w 821"/>
                <a:gd name="T19" fmla="*/ 135 h 456"/>
                <a:gd name="T20" fmla="*/ 588 w 821"/>
                <a:gd name="T21" fmla="*/ 148 h 456"/>
                <a:gd name="T22" fmla="*/ 632 w 821"/>
                <a:gd name="T23" fmla="*/ 160 h 456"/>
                <a:gd name="T24" fmla="*/ 671 w 821"/>
                <a:gd name="T25" fmla="*/ 172 h 456"/>
                <a:gd name="T26" fmla="*/ 707 w 821"/>
                <a:gd name="T27" fmla="*/ 183 h 456"/>
                <a:gd name="T28" fmla="*/ 738 w 821"/>
                <a:gd name="T29" fmla="*/ 192 h 456"/>
                <a:gd name="T30" fmla="*/ 765 w 821"/>
                <a:gd name="T31" fmla="*/ 201 h 456"/>
                <a:gd name="T32" fmla="*/ 786 w 821"/>
                <a:gd name="T33" fmla="*/ 209 h 456"/>
                <a:gd name="T34" fmla="*/ 803 w 821"/>
                <a:gd name="T35" fmla="*/ 216 h 456"/>
                <a:gd name="T36" fmla="*/ 814 w 821"/>
                <a:gd name="T37" fmla="*/ 221 h 456"/>
                <a:gd name="T38" fmla="*/ 820 w 821"/>
                <a:gd name="T39" fmla="*/ 226 h 456"/>
                <a:gd name="T40" fmla="*/ 821 w 821"/>
                <a:gd name="T41" fmla="*/ 228 h 456"/>
                <a:gd name="T42" fmla="*/ 787 w 821"/>
                <a:gd name="T43" fmla="*/ 220 h 456"/>
                <a:gd name="T44" fmla="*/ 786 w 821"/>
                <a:gd name="T45" fmla="*/ 217 h 456"/>
                <a:gd name="T46" fmla="*/ 780 w 821"/>
                <a:gd name="T47" fmla="*/ 213 h 456"/>
                <a:gd name="T48" fmla="*/ 769 w 821"/>
                <a:gd name="T49" fmla="*/ 208 h 456"/>
                <a:gd name="T50" fmla="*/ 753 w 821"/>
                <a:gd name="T51" fmla="*/ 202 h 456"/>
                <a:gd name="T52" fmla="*/ 732 w 821"/>
                <a:gd name="T53" fmla="*/ 194 h 456"/>
                <a:gd name="T54" fmla="*/ 707 w 821"/>
                <a:gd name="T55" fmla="*/ 186 h 456"/>
                <a:gd name="T56" fmla="*/ 677 w 821"/>
                <a:gd name="T57" fmla="*/ 177 h 456"/>
                <a:gd name="T58" fmla="*/ 643 w 821"/>
                <a:gd name="T59" fmla="*/ 166 h 456"/>
                <a:gd name="T60" fmla="*/ 605 w 821"/>
                <a:gd name="T61" fmla="*/ 155 h 456"/>
                <a:gd name="T62" fmla="*/ 564 w 821"/>
                <a:gd name="T63" fmla="*/ 143 h 456"/>
                <a:gd name="T64" fmla="*/ 519 w 821"/>
                <a:gd name="T65" fmla="*/ 131 h 456"/>
                <a:gd name="T66" fmla="*/ 469 w 821"/>
                <a:gd name="T67" fmla="*/ 118 h 456"/>
                <a:gd name="T68" fmla="*/ 417 w 821"/>
                <a:gd name="T69" fmla="*/ 104 h 456"/>
                <a:gd name="T70" fmla="*/ 363 w 821"/>
                <a:gd name="T71" fmla="*/ 90 h 456"/>
                <a:gd name="T72" fmla="*/ 307 w 821"/>
                <a:gd name="T73" fmla="*/ 75 h 456"/>
                <a:gd name="T74" fmla="*/ 247 w 821"/>
                <a:gd name="T75" fmla="*/ 61 h 456"/>
                <a:gd name="T76" fmla="*/ 187 w 821"/>
                <a:gd name="T77" fmla="*/ 46 h 456"/>
                <a:gd name="T78" fmla="*/ 126 w 821"/>
                <a:gd name="T79" fmla="*/ 31 h 456"/>
                <a:gd name="T80" fmla="*/ 62 w 821"/>
                <a:gd name="T81" fmla="*/ 17 h 456"/>
                <a:gd name="T82" fmla="*/ 0 w 821"/>
                <a:gd name="T83" fmla="*/ 1 h 456"/>
                <a:gd name="T84" fmla="*/ 0 w 821"/>
                <a:gd name="T85" fmla="*/ 0 h 4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21" h="456">
                  <a:moveTo>
                    <a:pt x="0" y="0"/>
                  </a:moveTo>
                  <a:lnTo>
                    <a:pt x="66" y="31"/>
                  </a:lnTo>
                  <a:lnTo>
                    <a:pt x="131" y="61"/>
                  </a:lnTo>
                  <a:lnTo>
                    <a:pt x="196" y="92"/>
                  </a:lnTo>
                  <a:lnTo>
                    <a:pt x="259" y="125"/>
                  </a:lnTo>
                  <a:lnTo>
                    <a:pt x="321" y="154"/>
                  </a:lnTo>
                  <a:lnTo>
                    <a:pt x="379" y="185"/>
                  </a:lnTo>
                  <a:lnTo>
                    <a:pt x="437" y="214"/>
                  </a:lnTo>
                  <a:lnTo>
                    <a:pt x="490" y="243"/>
                  </a:lnTo>
                  <a:lnTo>
                    <a:pt x="541" y="270"/>
                  </a:lnTo>
                  <a:lnTo>
                    <a:pt x="588" y="295"/>
                  </a:lnTo>
                  <a:lnTo>
                    <a:pt x="632" y="320"/>
                  </a:lnTo>
                  <a:lnTo>
                    <a:pt x="671" y="344"/>
                  </a:lnTo>
                  <a:lnTo>
                    <a:pt x="707" y="366"/>
                  </a:lnTo>
                  <a:lnTo>
                    <a:pt x="738" y="384"/>
                  </a:lnTo>
                  <a:lnTo>
                    <a:pt x="765" y="402"/>
                  </a:lnTo>
                  <a:lnTo>
                    <a:pt x="786" y="418"/>
                  </a:lnTo>
                  <a:lnTo>
                    <a:pt x="803" y="431"/>
                  </a:lnTo>
                  <a:lnTo>
                    <a:pt x="814" y="442"/>
                  </a:lnTo>
                  <a:lnTo>
                    <a:pt x="820" y="451"/>
                  </a:lnTo>
                  <a:lnTo>
                    <a:pt x="821" y="456"/>
                  </a:lnTo>
                  <a:lnTo>
                    <a:pt x="787" y="440"/>
                  </a:lnTo>
                  <a:lnTo>
                    <a:pt x="786" y="434"/>
                  </a:lnTo>
                  <a:lnTo>
                    <a:pt x="780" y="425"/>
                  </a:lnTo>
                  <a:lnTo>
                    <a:pt x="769" y="416"/>
                  </a:lnTo>
                  <a:lnTo>
                    <a:pt x="753" y="404"/>
                  </a:lnTo>
                  <a:lnTo>
                    <a:pt x="732" y="387"/>
                  </a:lnTo>
                  <a:lnTo>
                    <a:pt x="707" y="371"/>
                  </a:lnTo>
                  <a:lnTo>
                    <a:pt x="677" y="353"/>
                  </a:lnTo>
                  <a:lnTo>
                    <a:pt x="643" y="331"/>
                  </a:lnTo>
                  <a:lnTo>
                    <a:pt x="605" y="309"/>
                  </a:lnTo>
                  <a:lnTo>
                    <a:pt x="564" y="286"/>
                  </a:lnTo>
                  <a:lnTo>
                    <a:pt x="519" y="261"/>
                  </a:lnTo>
                  <a:lnTo>
                    <a:pt x="469" y="235"/>
                  </a:lnTo>
                  <a:lnTo>
                    <a:pt x="417" y="208"/>
                  </a:lnTo>
                  <a:lnTo>
                    <a:pt x="363" y="179"/>
                  </a:lnTo>
                  <a:lnTo>
                    <a:pt x="307" y="150"/>
                  </a:lnTo>
                  <a:lnTo>
                    <a:pt x="247" y="121"/>
                  </a:lnTo>
                  <a:lnTo>
                    <a:pt x="187" y="92"/>
                  </a:lnTo>
                  <a:lnTo>
                    <a:pt x="126" y="61"/>
                  </a:lnTo>
                  <a:lnTo>
                    <a:pt x="62" y="3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DA6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55" name="Freeform 20"/>
            <p:cNvSpPr>
              <a:spLocks/>
            </p:cNvSpPr>
            <p:nvPr/>
          </p:nvSpPr>
          <p:spPr bwMode="auto">
            <a:xfrm>
              <a:off x="1157" y="1767"/>
              <a:ext cx="788" cy="219"/>
            </a:xfrm>
            <a:custGeom>
              <a:avLst/>
              <a:gdLst>
                <a:gd name="T0" fmla="*/ 788 w 788"/>
                <a:gd name="T1" fmla="*/ 219 h 438"/>
                <a:gd name="T2" fmla="*/ 787 w 788"/>
                <a:gd name="T3" fmla="*/ 216 h 438"/>
                <a:gd name="T4" fmla="*/ 781 w 788"/>
                <a:gd name="T5" fmla="*/ 212 h 438"/>
                <a:gd name="T6" fmla="*/ 770 w 788"/>
                <a:gd name="T7" fmla="*/ 207 h 438"/>
                <a:gd name="T8" fmla="*/ 754 w 788"/>
                <a:gd name="T9" fmla="*/ 201 h 438"/>
                <a:gd name="T10" fmla="*/ 733 w 788"/>
                <a:gd name="T11" fmla="*/ 193 h 438"/>
                <a:gd name="T12" fmla="*/ 708 w 788"/>
                <a:gd name="T13" fmla="*/ 185 h 438"/>
                <a:gd name="T14" fmla="*/ 678 w 788"/>
                <a:gd name="T15" fmla="*/ 176 h 438"/>
                <a:gd name="T16" fmla="*/ 644 w 788"/>
                <a:gd name="T17" fmla="*/ 165 h 438"/>
                <a:gd name="T18" fmla="*/ 606 w 788"/>
                <a:gd name="T19" fmla="*/ 154 h 438"/>
                <a:gd name="T20" fmla="*/ 565 w 788"/>
                <a:gd name="T21" fmla="*/ 142 h 438"/>
                <a:gd name="T22" fmla="*/ 520 w 788"/>
                <a:gd name="T23" fmla="*/ 130 h 438"/>
                <a:gd name="T24" fmla="*/ 470 w 788"/>
                <a:gd name="T25" fmla="*/ 117 h 438"/>
                <a:gd name="T26" fmla="*/ 418 w 788"/>
                <a:gd name="T27" fmla="*/ 103 h 438"/>
                <a:gd name="T28" fmla="*/ 364 w 788"/>
                <a:gd name="T29" fmla="*/ 89 h 438"/>
                <a:gd name="T30" fmla="*/ 308 w 788"/>
                <a:gd name="T31" fmla="*/ 74 h 438"/>
                <a:gd name="T32" fmla="*/ 248 w 788"/>
                <a:gd name="T33" fmla="*/ 60 h 438"/>
                <a:gd name="T34" fmla="*/ 188 w 788"/>
                <a:gd name="T35" fmla="*/ 45 h 438"/>
                <a:gd name="T36" fmla="*/ 127 w 788"/>
                <a:gd name="T37" fmla="*/ 30 h 438"/>
                <a:gd name="T38" fmla="*/ 63 w 788"/>
                <a:gd name="T39" fmla="*/ 16 h 438"/>
                <a:gd name="T40" fmla="*/ 1 w 788"/>
                <a:gd name="T41" fmla="*/ 0 h 438"/>
                <a:gd name="T42" fmla="*/ 0 w 788"/>
                <a:gd name="T43" fmla="*/ 2 h 438"/>
                <a:gd name="T44" fmla="*/ 63 w 788"/>
                <a:gd name="T45" fmla="*/ 16 h 438"/>
                <a:gd name="T46" fmla="*/ 127 w 788"/>
                <a:gd name="T47" fmla="*/ 32 h 438"/>
                <a:gd name="T48" fmla="*/ 188 w 788"/>
                <a:gd name="T49" fmla="*/ 47 h 438"/>
                <a:gd name="T50" fmla="*/ 248 w 788"/>
                <a:gd name="T51" fmla="*/ 62 h 438"/>
                <a:gd name="T52" fmla="*/ 308 w 788"/>
                <a:gd name="T53" fmla="*/ 76 h 438"/>
                <a:gd name="T54" fmla="*/ 364 w 788"/>
                <a:gd name="T55" fmla="*/ 91 h 438"/>
                <a:gd name="T56" fmla="*/ 418 w 788"/>
                <a:gd name="T57" fmla="*/ 105 h 438"/>
                <a:gd name="T58" fmla="*/ 469 w 788"/>
                <a:gd name="T59" fmla="*/ 119 h 438"/>
                <a:gd name="T60" fmla="*/ 516 w 788"/>
                <a:gd name="T61" fmla="*/ 131 h 438"/>
                <a:gd name="T62" fmla="*/ 559 w 788"/>
                <a:gd name="T63" fmla="*/ 143 h 438"/>
                <a:gd name="T64" fmla="*/ 600 w 788"/>
                <a:gd name="T65" fmla="*/ 155 h 438"/>
                <a:gd name="T66" fmla="*/ 636 w 788"/>
                <a:gd name="T67" fmla="*/ 166 h 438"/>
                <a:gd name="T68" fmla="*/ 667 w 788"/>
                <a:gd name="T69" fmla="*/ 175 h 438"/>
                <a:gd name="T70" fmla="*/ 694 w 788"/>
                <a:gd name="T71" fmla="*/ 184 h 438"/>
                <a:gd name="T72" fmla="*/ 715 w 788"/>
                <a:gd name="T73" fmla="*/ 192 h 438"/>
                <a:gd name="T74" fmla="*/ 732 w 788"/>
                <a:gd name="T75" fmla="*/ 198 h 438"/>
                <a:gd name="T76" fmla="*/ 743 w 788"/>
                <a:gd name="T77" fmla="*/ 204 h 438"/>
                <a:gd name="T78" fmla="*/ 750 w 788"/>
                <a:gd name="T79" fmla="*/ 208 h 438"/>
                <a:gd name="T80" fmla="*/ 752 w 788"/>
                <a:gd name="T81" fmla="*/ 211 h 438"/>
                <a:gd name="T82" fmla="*/ 788 w 788"/>
                <a:gd name="T83" fmla="*/ 219 h 43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788" h="438">
                  <a:moveTo>
                    <a:pt x="788" y="438"/>
                  </a:moveTo>
                  <a:lnTo>
                    <a:pt x="787" y="432"/>
                  </a:lnTo>
                  <a:lnTo>
                    <a:pt x="781" y="423"/>
                  </a:lnTo>
                  <a:lnTo>
                    <a:pt x="770" y="414"/>
                  </a:lnTo>
                  <a:lnTo>
                    <a:pt x="754" y="402"/>
                  </a:lnTo>
                  <a:lnTo>
                    <a:pt x="733" y="385"/>
                  </a:lnTo>
                  <a:lnTo>
                    <a:pt x="708" y="369"/>
                  </a:lnTo>
                  <a:lnTo>
                    <a:pt x="678" y="351"/>
                  </a:lnTo>
                  <a:lnTo>
                    <a:pt x="644" y="329"/>
                  </a:lnTo>
                  <a:lnTo>
                    <a:pt x="606" y="307"/>
                  </a:lnTo>
                  <a:lnTo>
                    <a:pt x="565" y="284"/>
                  </a:lnTo>
                  <a:lnTo>
                    <a:pt x="520" y="259"/>
                  </a:lnTo>
                  <a:lnTo>
                    <a:pt x="470" y="233"/>
                  </a:lnTo>
                  <a:lnTo>
                    <a:pt x="418" y="206"/>
                  </a:lnTo>
                  <a:lnTo>
                    <a:pt x="364" y="177"/>
                  </a:lnTo>
                  <a:lnTo>
                    <a:pt x="308" y="148"/>
                  </a:lnTo>
                  <a:lnTo>
                    <a:pt x="248" y="119"/>
                  </a:lnTo>
                  <a:lnTo>
                    <a:pt x="188" y="90"/>
                  </a:lnTo>
                  <a:lnTo>
                    <a:pt x="127" y="59"/>
                  </a:lnTo>
                  <a:lnTo>
                    <a:pt x="63" y="31"/>
                  </a:lnTo>
                  <a:lnTo>
                    <a:pt x="1" y="0"/>
                  </a:lnTo>
                  <a:lnTo>
                    <a:pt x="0" y="3"/>
                  </a:lnTo>
                  <a:lnTo>
                    <a:pt x="63" y="32"/>
                  </a:lnTo>
                  <a:lnTo>
                    <a:pt x="127" y="63"/>
                  </a:lnTo>
                  <a:lnTo>
                    <a:pt x="188" y="94"/>
                  </a:lnTo>
                  <a:lnTo>
                    <a:pt x="248" y="123"/>
                  </a:lnTo>
                  <a:lnTo>
                    <a:pt x="308" y="152"/>
                  </a:lnTo>
                  <a:lnTo>
                    <a:pt x="364" y="181"/>
                  </a:lnTo>
                  <a:lnTo>
                    <a:pt x="418" y="210"/>
                  </a:lnTo>
                  <a:lnTo>
                    <a:pt x="469" y="237"/>
                  </a:lnTo>
                  <a:lnTo>
                    <a:pt x="516" y="262"/>
                  </a:lnTo>
                  <a:lnTo>
                    <a:pt x="559" y="286"/>
                  </a:lnTo>
                  <a:lnTo>
                    <a:pt x="600" y="309"/>
                  </a:lnTo>
                  <a:lnTo>
                    <a:pt x="636" y="331"/>
                  </a:lnTo>
                  <a:lnTo>
                    <a:pt x="667" y="349"/>
                  </a:lnTo>
                  <a:lnTo>
                    <a:pt x="694" y="367"/>
                  </a:lnTo>
                  <a:lnTo>
                    <a:pt x="715" y="384"/>
                  </a:lnTo>
                  <a:lnTo>
                    <a:pt x="732" y="396"/>
                  </a:lnTo>
                  <a:lnTo>
                    <a:pt x="743" y="407"/>
                  </a:lnTo>
                  <a:lnTo>
                    <a:pt x="750" y="416"/>
                  </a:lnTo>
                  <a:lnTo>
                    <a:pt x="752" y="422"/>
                  </a:lnTo>
                  <a:lnTo>
                    <a:pt x="788" y="438"/>
                  </a:lnTo>
                  <a:close/>
                </a:path>
              </a:pathLst>
            </a:custGeom>
            <a:solidFill>
              <a:srgbClr val="45A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56" name="Freeform 21"/>
            <p:cNvSpPr>
              <a:spLocks/>
            </p:cNvSpPr>
            <p:nvPr/>
          </p:nvSpPr>
          <p:spPr bwMode="auto">
            <a:xfrm>
              <a:off x="1157" y="1769"/>
              <a:ext cx="752" cy="209"/>
            </a:xfrm>
            <a:custGeom>
              <a:avLst/>
              <a:gdLst>
                <a:gd name="T0" fmla="*/ 0 w 752"/>
                <a:gd name="T1" fmla="*/ 0 h 419"/>
                <a:gd name="T2" fmla="*/ 63 w 752"/>
                <a:gd name="T3" fmla="*/ 14 h 419"/>
                <a:gd name="T4" fmla="*/ 127 w 752"/>
                <a:gd name="T5" fmla="*/ 30 h 419"/>
                <a:gd name="T6" fmla="*/ 188 w 752"/>
                <a:gd name="T7" fmla="*/ 45 h 419"/>
                <a:gd name="T8" fmla="*/ 248 w 752"/>
                <a:gd name="T9" fmla="*/ 60 h 419"/>
                <a:gd name="T10" fmla="*/ 308 w 752"/>
                <a:gd name="T11" fmla="*/ 74 h 419"/>
                <a:gd name="T12" fmla="*/ 364 w 752"/>
                <a:gd name="T13" fmla="*/ 89 h 419"/>
                <a:gd name="T14" fmla="*/ 418 w 752"/>
                <a:gd name="T15" fmla="*/ 103 h 419"/>
                <a:gd name="T16" fmla="*/ 469 w 752"/>
                <a:gd name="T17" fmla="*/ 117 h 419"/>
                <a:gd name="T18" fmla="*/ 516 w 752"/>
                <a:gd name="T19" fmla="*/ 129 h 419"/>
                <a:gd name="T20" fmla="*/ 559 w 752"/>
                <a:gd name="T21" fmla="*/ 141 h 419"/>
                <a:gd name="T22" fmla="*/ 600 w 752"/>
                <a:gd name="T23" fmla="*/ 153 h 419"/>
                <a:gd name="T24" fmla="*/ 636 w 752"/>
                <a:gd name="T25" fmla="*/ 164 h 419"/>
                <a:gd name="T26" fmla="*/ 667 w 752"/>
                <a:gd name="T27" fmla="*/ 173 h 419"/>
                <a:gd name="T28" fmla="*/ 694 w 752"/>
                <a:gd name="T29" fmla="*/ 182 h 419"/>
                <a:gd name="T30" fmla="*/ 715 w 752"/>
                <a:gd name="T31" fmla="*/ 190 h 419"/>
                <a:gd name="T32" fmla="*/ 732 w 752"/>
                <a:gd name="T33" fmla="*/ 196 h 419"/>
                <a:gd name="T34" fmla="*/ 743 w 752"/>
                <a:gd name="T35" fmla="*/ 202 h 419"/>
                <a:gd name="T36" fmla="*/ 750 w 752"/>
                <a:gd name="T37" fmla="*/ 206 h 419"/>
                <a:gd name="T38" fmla="*/ 752 w 752"/>
                <a:gd name="T39" fmla="*/ 209 h 419"/>
                <a:gd name="T40" fmla="*/ 713 w 752"/>
                <a:gd name="T41" fmla="*/ 200 h 419"/>
                <a:gd name="T42" fmla="*/ 712 w 752"/>
                <a:gd name="T43" fmla="*/ 197 h 419"/>
                <a:gd name="T44" fmla="*/ 706 w 752"/>
                <a:gd name="T45" fmla="*/ 193 h 419"/>
                <a:gd name="T46" fmla="*/ 695 w 752"/>
                <a:gd name="T47" fmla="*/ 188 h 419"/>
                <a:gd name="T48" fmla="*/ 678 w 752"/>
                <a:gd name="T49" fmla="*/ 182 h 419"/>
                <a:gd name="T50" fmla="*/ 658 w 752"/>
                <a:gd name="T51" fmla="*/ 175 h 419"/>
                <a:gd name="T52" fmla="*/ 633 w 752"/>
                <a:gd name="T53" fmla="*/ 166 h 419"/>
                <a:gd name="T54" fmla="*/ 603 w 752"/>
                <a:gd name="T55" fmla="*/ 157 h 419"/>
                <a:gd name="T56" fmla="*/ 569 w 752"/>
                <a:gd name="T57" fmla="*/ 147 h 419"/>
                <a:gd name="T58" fmla="*/ 531 w 752"/>
                <a:gd name="T59" fmla="*/ 136 h 419"/>
                <a:gd name="T60" fmla="*/ 489 w 752"/>
                <a:gd name="T61" fmla="*/ 124 h 419"/>
                <a:gd name="T62" fmla="*/ 443 w 752"/>
                <a:gd name="T63" fmla="*/ 112 h 419"/>
                <a:gd name="T64" fmla="*/ 395 w 752"/>
                <a:gd name="T65" fmla="*/ 99 h 419"/>
                <a:gd name="T66" fmla="*/ 344 w 752"/>
                <a:gd name="T67" fmla="*/ 86 h 419"/>
                <a:gd name="T68" fmla="*/ 291 w 752"/>
                <a:gd name="T69" fmla="*/ 72 h 419"/>
                <a:gd name="T70" fmla="*/ 236 w 752"/>
                <a:gd name="T71" fmla="*/ 58 h 419"/>
                <a:gd name="T72" fmla="*/ 178 w 752"/>
                <a:gd name="T73" fmla="*/ 44 h 419"/>
                <a:gd name="T74" fmla="*/ 118 w 752"/>
                <a:gd name="T75" fmla="*/ 30 h 419"/>
                <a:gd name="T76" fmla="*/ 59 w 752"/>
                <a:gd name="T77" fmla="*/ 15 h 419"/>
                <a:gd name="T78" fmla="*/ 0 w 752"/>
                <a:gd name="T79" fmla="*/ 2 h 419"/>
                <a:gd name="T80" fmla="*/ 0 w 752"/>
                <a:gd name="T81" fmla="*/ 0 h 4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752" h="419">
                  <a:moveTo>
                    <a:pt x="0" y="0"/>
                  </a:moveTo>
                  <a:lnTo>
                    <a:pt x="63" y="29"/>
                  </a:lnTo>
                  <a:lnTo>
                    <a:pt x="127" y="60"/>
                  </a:lnTo>
                  <a:lnTo>
                    <a:pt x="188" y="91"/>
                  </a:lnTo>
                  <a:lnTo>
                    <a:pt x="248" y="120"/>
                  </a:lnTo>
                  <a:lnTo>
                    <a:pt x="308" y="149"/>
                  </a:lnTo>
                  <a:lnTo>
                    <a:pt x="364" y="178"/>
                  </a:lnTo>
                  <a:lnTo>
                    <a:pt x="418" y="207"/>
                  </a:lnTo>
                  <a:lnTo>
                    <a:pt x="469" y="234"/>
                  </a:lnTo>
                  <a:lnTo>
                    <a:pt x="516" y="259"/>
                  </a:lnTo>
                  <a:lnTo>
                    <a:pt x="559" y="283"/>
                  </a:lnTo>
                  <a:lnTo>
                    <a:pt x="600" y="306"/>
                  </a:lnTo>
                  <a:lnTo>
                    <a:pt x="636" y="328"/>
                  </a:lnTo>
                  <a:lnTo>
                    <a:pt x="667" y="346"/>
                  </a:lnTo>
                  <a:lnTo>
                    <a:pt x="694" y="364"/>
                  </a:lnTo>
                  <a:lnTo>
                    <a:pt x="715" y="381"/>
                  </a:lnTo>
                  <a:lnTo>
                    <a:pt x="732" y="393"/>
                  </a:lnTo>
                  <a:lnTo>
                    <a:pt x="743" y="404"/>
                  </a:lnTo>
                  <a:lnTo>
                    <a:pt x="750" y="413"/>
                  </a:lnTo>
                  <a:lnTo>
                    <a:pt x="752" y="419"/>
                  </a:lnTo>
                  <a:lnTo>
                    <a:pt x="713" y="400"/>
                  </a:lnTo>
                  <a:lnTo>
                    <a:pt x="712" y="395"/>
                  </a:lnTo>
                  <a:lnTo>
                    <a:pt x="706" y="386"/>
                  </a:lnTo>
                  <a:lnTo>
                    <a:pt x="695" y="377"/>
                  </a:lnTo>
                  <a:lnTo>
                    <a:pt x="678" y="364"/>
                  </a:lnTo>
                  <a:lnTo>
                    <a:pt x="658" y="350"/>
                  </a:lnTo>
                  <a:lnTo>
                    <a:pt x="633" y="332"/>
                  </a:lnTo>
                  <a:lnTo>
                    <a:pt x="603" y="314"/>
                  </a:lnTo>
                  <a:lnTo>
                    <a:pt x="569" y="294"/>
                  </a:lnTo>
                  <a:lnTo>
                    <a:pt x="531" y="272"/>
                  </a:lnTo>
                  <a:lnTo>
                    <a:pt x="489" y="248"/>
                  </a:lnTo>
                  <a:lnTo>
                    <a:pt x="443" y="225"/>
                  </a:lnTo>
                  <a:lnTo>
                    <a:pt x="395" y="199"/>
                  </a:lnTo>
                  <a:lnTo>
                    <a:pt x="344" y="172"/>
                  </a:lnTo>
                  <a:lnTo>
                    <a:pt x="291" y="145"/>
                  </a:lnTo>
                  <a:lnTo>
                    <a:pt x="236" y="116"/>
                  </a:lnTo>
                  <a:lnTo>
                    <a:pt x="178" y="89"/>
                  </a:lnTo>
                  <a:lnTo>
                    <a:pt x="118" y="60"/>
                  </a:lnTo>
                  <a:lnTo>
                    <a:pt x="59" y="31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1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57" name="Freeform 22"/>
            <p:cNvSpPr>
              <a:spLocks/>
            </p:cNvSpPr>
            <p:nvPr/>
          </p:nvSpPr>
          <p:spPr bwMode="auto">
            <a:xfrm>
              <a:off x="1155" y="1770"/>
              <a:ext cx="715" cy="199"/>
            </a:xfrm>
            <a:custGeom>
              <a:avLst/>
              <a:gdLst>
                <a:gd name="T0" fmla="*/ 715 w 715"/>
                <a:gd name="T1" fmla="*/ 199 h 396"/>
                <a:gd name="T2" fmla="*/ 714 w 715"/>
                <a:gd name="T3" fmla="*/ 196 h 396"/>
                <a:gd name="T4" fmla="*/ 708 w 715"/>
                <a:gd name="T5" fmla="*/ 192 h 396"/>
                <a:gd name="T6" fmla="*/ 697 w 715"/>
                <a:gd name="T7" fmla="*/ 187 h 396"/>
                <a:gd name="T8" fmla="*/ 680 w 715"/>
                <a:gd name="T9" fmla="*/ 181 h 396"/>
                <a:gd name="T10" fmla="*/ 660 w 715"/>
                <a:gd name="T11" fmla="*/ 174 h 396"/>
                <a:gd name="T12" fmla="*/ 635 w 715"/>
                <a:gd name="T13" fmla="*/ 165 h 396"/>
                <a:gd name="T14" fmla="*/ 605 w 715"/>
                <a:gd name="T15" fmla="*/ 156 h 396"/>
                <a:gd name="T16" fmla="*/ 571 w 715"/>
                <a:gd name="T17" fmla="*/ 146 h 396"/>
                <a:gd name="T18" fmla="*/ 533 w 715"/>
                <a:gd name="T19" fmla="*/ 135 h 396"/>
                <a:gd name="T20" fmla="*/ 491 w 715"/>
                <a:gd name="T21" fmla="*/ 123 h 396"/>
                <a:gd name="T22" fmla="*/ 445 w 715"/>
                <a:gd name="T23" fmla="*/ 111 h 396"/>
                <a:gd name="T24" fmla="*/ 397 w 715"/>
                <a:gd name="T25" fmla="*/ 98 h 396"/>
                <a:gd name="T26" fmla="*/ 346 w 715"/>
                <a:gd name="T27" fmla="*/ 84 h 396"/>
                <a:gd name="T28" fmla="*/ 293 w 715"/>
                <a:gd name="T29" fmla="*/ 71 h 396"/>
                <a:gd name="T30" fmla="*/ 238 w 715"/>
                <a:gd name="T31" fmla="*/ 56 h 396"/>
                <a:gd name="T32" fmla="*/ 180 w 715"/>
                <a:gd name="T33" fmla="*/ 43 h 396"/>
                <a:gd name="T34" fmla="*/ 120 w 715"/>
                <a:gd name="T35" fmla="*/ 28 h 396"/>
                <a:gd name="T36" fmla="*/ 61 w 715"/>
                <a:gd name="T37" fmla="*/ 14 h 396"/>
                <a:gd name="T38" fmla="*/ 2 w 715"/>
                <a:gd name="T39" fmla="*/ 0 h 396"/>
                <a:gd name="T40" fmla="*/ 0 w 715"/>
                <a:gd name="T41" fmla="*/ 1 h 396"/>
                <a:gd name="T42" fmla="*/ 60 w 715"/>
                <a:gd name="T43" fmla="*/ 16 h 396"/>
                <a:gd name="T44" fmla="*/ 119 w 715"/>
                <a:gd name="T45" fmla="*/ 30 h 396"/>
                <a:gd name="T46" fmla="*/ 178 w 715"/>
                <a:gd name="T47" fmla="*/ 44 h 396"/>
                <a:gd name="T48" fmla="*/ 235 w 715"/>
                <a:gd name="T49" fmla="*/ 58 h 396"/>
                <a:gd name="T50" fmla="*/ 290 w 715"/>
                <a:gd name="T51" fmla="*/ 72 h 396"/>
                <a:gd name="T52" fmla="*/ 342 w 715"/>
                <a:gd name="T53" fmla="*/ 85 h 396"/>
                <a:gd name="T54" fmla="*/ 393 w 715"/>
                <a:gd name="T55" fmla="*/ 99 h 396"/>
                <a:gd name="T56" fmla="*/ 440 w 715"/>
                <a:gd name="T57" fmla="*/ 111 h 396"/>
                <a:gd name="T58" fmla="*/ 484 w 715"/>
                <a:gd name="T59" fmla="*/ 124 h 396"/>
                <a:gd name="T60" fmla="*/ 523 w 715"/>
                <a:gd name="T61" fmla="*/ 135 h 396"/>
                <a:gd name="T62" fmla="*/ 558 w 715"/>
                <a:gd name="T63" fmla="*/ 145 h 396"/>
                <a:gd name="T64" fmla="*/ 590 w 715"/>
                <a:gd name="T65" fmla="*/ 155 h 396"/>
                <a:gd name="T66" fmla="*/ 616 w 715"/>
                <a:gd name="T67" fmla="*/ 163 h 396"/>
                <a:gd name="T68" fmla="*/ 638 w 715"/>
                <a:gd name="T69" fmla="*/ 171 h 396"/>
                <a:gd name="T70" fmla="*/ 655 w 715"/>
                <a:gd name="T71" fmla="*/ 177 h 396"/>
                <a:gd name="T72" fmla="*/ 666 w 715"/>
                <a:gd name="T73" fmla="*/ 183 h 396"/>
                <a:gd name="T74" fmla="*/ 673 w 715"/>
                <a:gd name="T75" fmla="*/ 186 h 396"/>
                <a:gd name="T76" fmla="*/ 674 w 715"/>
                <a:gd name="T77" fmla="*/ 190 h 396"/>
                <a:gd name="T78" fmla="*/ 715 w 715"/>
                <a:gd name="T79" fmla="*/ 199 h 39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715" h="396">
                  <a:moveTo>
                    <a:pt x="715" y="396"/>
                  </a:moveTo>
                  <a:lnTo>
                    <a:pt x="714" y="391"/>
                  </a:lnTo>
                  <a:lnTo>
                    <a:pt x="708" y="382"/>
                  </a:lnTo>
                  <a:lnTo>
                    <a:pt x="697" y="373"/>
                  </a:lnTo>
                  <a:lnTo>
                    <a:pt x="680" y="360"/>
                  </a:lnTo>
                  <a:lnTo>
                    <a:pt x="660" y="346"/>
                  </a:lnTo>
                  <a:lnTo>
                    <a:pt x="635" y="328"/>
                  </a:lnTo>
                  <a:lnTo>
                    <a:pt x="605" y="310"/>
                  </a:lnTo>
                  <a:lnTo>
                    <a:pt x="571" y="290"/>
                  </a:lnTo>
                  <a:lnTo>
                    <a:pt x="533" y="268"/>
                  </a:lnTo>
                  <a:lnTo>
                    <a:pt x="491" y="244"/>
                  </a:lnTo>
                  <a:lnTo>
                    <a:pt x="445" y="221"/>
                  </a:lnTo>
                  <a:lnTo>
                    <a:pt x="397" y="195"/>
                  </a:lnTo>
                  <a:lnTo>
                    <a:pt x="346" y="168"/>
                  </a:lnTo>
                  <a:lnTo>
                    <a:pt x="293" y="141"/>
                  </a:lnTo>
                  <a:lnTo>
                    <a:pt x="238" y="112"/>
                  </a:lnTo>
                  <a:lnTo>
                    <a:pt x="180" y="85"/>
                  </a:lnTo>
                  <a:lnTo>
                    <a:pt x="120" y="56"/>
                  </a:lnTo>
                  <a:lnTo>
                    <a:pt x="61" y="27"/>
                  </a:lnTo>
                  <a:lnTo>
                    <a:pt x="2" y="0"/>
                  </a:lnTo>
                  <a:lnTo>
                    <a:pt x="0" y="2"/>
                  </a:lnTo>
                  <a:lnTo>
                    <a:pt x="60" y="31"/>
                  </a:lnTo>
                  <a:lnTo>
                    <a:pt x="119" y="60"/>
                  </a:lnTo>
                  <a:lnTo>
                    <a:pt x="178" y="87"/>
                  </a:lnTo>
                  <a:lnTo>
                    <a:pt x="235" y="116"/>
                  </a:lnTo>
                  <a:lnTo>
                    <a:pt x="290" y="143"/>
                  </a:lnTo>
                  <a:lnTo>
                    <a:pt x="342" y="170"/>
                  </a:lnTo>
                  <a:lnTo>
                    <a:pt x="393" y="197"/>
                  </a:lnTo>
                  <a:lnTo>
                    <a:pt x="440" y="221"/>
                  </a:lnTo>
                  <a:lnTo>
                    <a:pt x="484" y="246"/>
                  </a:lnTo>
                  <a:lnTo>
                    <a:pt x="523" y="268"/>
                  </a:lnTo>
                  <a:lnTo>
                    <a:pt x="558" y="288"/>
                  </a:lnTo>
                  <a:lnTo>
                    <a:pt x="590" y="308"/>
                  </a:lnTo>
                  <a:lnTo>
                    <a:pt x="616" y="324"/>
                  </a:lnTo>
                  <a:lnTo>
                    <a:pt x="638" y="340"/>
                  </a:lnTo>
                  <a:lnTo>
                    <a:pt x="655" y="353"/>
                  </a:lnTo>
                  <a:lnTo>
                    <a:pt x="666" y="364"/>
                  </a:lnTo>
                  <a:lnTo>
                    <a:pt x="673" y="371"/>
                  </a:lnTo>
                  <a:lnTo>
                    <a:pt x="674" y="378"/>
                  </a:lnTo>
                  <a:lnTo>
                    <a:pt x="715" y="396"/>
                  </a:lnTo>
                  <a:close/>
                </a:path>
              </a:pathLst>
            </a:custGeom>
            <a:solidFill>
              <a:srgbClr val="55B7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58" name="Freeform 23"/>
            <p:cNvSpPr>
              <a:spLocks/>
            </p:cNvSpPr>
            <p:nvPr/>
          </p:nvSpPr>
          <p:spPr bwMode="auto">
            <a:xfrm>
              <a:off x="1154" y="1771"/>
              <a:ext cx="675" cy="189"/>
            </a:xfrm>
            <a:custGeom>
              <a:avLst/>
              <a:gdLst>
                <a:gd name="T0" fmla="*/ 1 w 675"/>
                <a:gd name="T1" fmla="*/ 0 h 376"/>
                <a:gd name="T2" fmla="*/ 61 w 675"/>
                <a:gd name="T3" fmla="*/ 15 h 376"/>
                <a:gd name="T4" fmla="*/ 120 w 675"/>
                <a:gd name="T5" fmla="*/ 29 h 376"/>
                <a:gd name="T6" fmla="*/ 179 w 675"/>
                <a:gd name="T7" fmla="*/ 43 h 376"/>
                <a:gd name="T8" fmla="*/ 236 w 675"/>
                <a:gd name="T9" fmla="*/ 57 h 376"/>
                <a:gd name="T10" fmla="*/ 291 w 675"/>
                <a:gd name="T11" fmla="*/ 71 h 376"/>
                <a:gd name="T12" fmla="*/ 343 w 675"/>
                <a:gd name="T13" fmla="*/ 84 h 376"/>
                <a:gd name="T14" fmla="*/ 394 w 675"/>
                <a:gd name="T15" fmla="*/ 98 h 376"/>
                <a:gd name="T16" fmla="*/ 441 w 675"/>
                <a:gd name="T17" fmla="*/ 110 h 376"/>
                <a:gd name="T18" fmla="*/ 485 w 675"/>
                <a:gd name="T19" fmla="*/ 123 h 376"/>
                <a:gd name="T20" fmla="*/ 524 w 675"/>
                <a:gd name="T21" fmla="*/ 134 h 376"/>
                <a:gd name="T22" fmla="*/ 559 w 675"/>
                <a:gd name="T23" fmla="*/ 144 h 376"/>
                <a:gd name="T24" fmla="*/ 591 w 675"/>
                <a:gd name="T25" fmla="*/ 154 h 376"/>
                <a:gd name="T26" fmla="*/ 617 w 675"/>
                <a:gd name="T27" fmla="*/ 162 h 376"/>
                <a:gd name="T28" fmla="*/ 639 w 675"/>
                <a:gd name="T29" fmla="*/ 170 h 376"/>
                <a:gd name="T30" fmla="*/ 656 w 675"/>
                <a:gd name="T31" fmla="*/ 176 h 376"/>
                <a:gd name="T32" fmla="*/ 667 w 675"/>
                <a:gd name="T33" fmla="*/ 182 h 376"/>
                <a:gd name="T34" fmla="*/ 674 w 675"/>
                <a:gd name="T35" fmla="*/ 185 h 376"/>
                <a:gd name="T36" fmla="*/ 675 w 675"/>
                <a:gd name="T37" fmla="*/ 189 h 376"/>
                <a:gd name="T38" fmla="*/ 632 w 675"/>
                <a:gd name="T39" fmla="*/ 178 h 376"/>
                <a:gd name="T40" fmla="*/ 630 w 675"/>
                <a:gd name="T41" fmla="*/ 175 h 376"/>
                <a:gd name="T42" fmla="*/ 625 w 675"/>
                <a:gd name="T43" fmla="*/ 172 h 376"/>
                <a:gd name="T44" fmla="*/ 613 w 675"/>
                <a:gd name="T45" fmla="*/ 167 h 376"/>
                <a:gd name="T46" fmla="*/ 598 w 675"/>
                <a:gd name="T47" fmla="*/ 161 h 376"/>
                <a:gd name="T48" fmla="*/ 578 w 675"/>
                <a:gd name="T49" fmla="*/ 154 h 376"/>
                <a:gd name="T50" fmla="*/ 552 w 675"/>
                <a:gd name="T51" fmla="*/ 145 h 376"/>
                <a:gd name="T52" fmla="*/ 523 w 675"/>
                <a:gd name="T53" fmla="*/ 136 h 376"/>
                <a:gd name="T54" fmla="*/ 490 w 675"/>
                <a:gd name="T55" fmla="*/ 127 h 376"/>
                <a:gd name="T56" fmla="*/ 452 w 675"/>
                <a:gd name="T57" fmla="*/ 117 h 376"/>
                <a:gd name="T58" fmla="*/ 412 w 675"/>
                <a:gd name="T59" fmla="*/ 106 h 376"/>
                <a:gd name="T60" fmla="*/ 369 w 675"/>
                <a:gd name="T61" fmla="*/ 93 h 376"/>
                <a:gd name="T62" fmla="*/ 321 w 675"/>
                <a:gd name="T63" fmla="*/ 81 h 376"/>
                <a:gd name="T64" fmla="*/ 271 w 675"/>
                <a:gd name="T65" fmla="*/ 68 h 376"/>
                <a:gd name="T66" fmla="*/ 220 w 675"/>
                <a:gd name="T67" fmla="*/ 55 h 376"/>
                <a:gd name="T68" fmla="*/ 167 w 675"/>
                <a:gd name="T69" fmla="*/ 42 h 376"/>
                <a:gd name="T70" fmla="*/ 111 w 675"/>
                <a:gd name="T71" fmla="*/ 29 h 376"/>
                <a:gd name="T72" fmla="*/ 56 w 675"/>
                <a:gd name="T73" fmla="*/ 16 h 376"/>
                <a:gd name="T74" fmla="*/ 0 w 675"/>
                <a:gd name="T75" fmla="*/ 2 h 376"/>
                <a:gd name="T76" fmla="*/ 1 w 675"/>
                <a:gd name="T77" fmla="*/ 0 h 37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675" h="376">
                  <a:moveTo>
                    <a:pt x="1" y="0"/>
                  </a:moveTo>
                  <a:lnTo>
                    <a:pt x="61" y="29"/>
                  </a:lnTo>
                  <a:lnTo>
                    <a:pt x="120" y="58"/>
                  </a:lnTo>
                  <a:lnTo>
                    <a:pt x="179" y="85"/>
                  </a:lnTo>
                  <a:lnTo>
                    <a:pt x="236" y="114"/>
                  </a:lnTo>
                  <a:lnTo>
                    <a:pt x="291" y="141"/>
                  </a:lnTo>
                  <a:lnTo>
                    <a:pt x="343" y="168"/>
                  </a:lnTo>
                  <a:lnTo>
                    <a:pt x="394" y="195"/>
                  </a:lnTo>
                  <a:lnTo>
                    <a:pt x="441" y="219"/>
                  </a:lnTo>
                  <a:lnTo>
                    <a:pt x="485" y="244"/>
                  </a:lnTo>
                  <a:lnTo>
                    <a:pt x="524" y="266"/>
                  </a:lnTo>
                  <a:lnTo>
                    <a:pt x="559" y="286"/>
                  </a:lnTo>
                  <a:lnTo>
                    <a:pt x="591" y="306"/>
                  </a:lnTo>
                  <a:lnTo>
                    <a:pt x="617" y="322"/>
                  </a:lnTo>
                  <a:lnTo>
                    <a:pt x="639" y="338"/>
                  </a:lnTo>
                  <a:lnTo>
                    <a:pt x="656" y="351"/>
                  </a:lnTo>
                  <a:lnTo>
                    <a:pt x="667" y="362"/>
                  </a:lnTo>
                  <a:lnTo>
                    <a:pt x="674" y="369"/>
                  </a:lnTo>
                  <a:lnTo>
                    <a:pt x="675" y="376"/>
                  </a:lnTo>
                  <a:lnTo>
                    <a:pt x="632" y="355"/>
                  </a:lnTo>
                  <a:lnTo>
                    <a:pt x="630" y="349"/>
                  </a:lnTo>
                  <a:lnTo>
                    <a:pt x="625" y="342"/>
                  </a:lnTo>
                  <a:lnTo>
                    <a:pt x="613" y="333"/>
                  </a:lnTo>
                  <a:lnTo>
                    <a:pt x="598" y="320"/>
                  </a:lnTo>
                  <a:lnTo>
                    <a:pt x="578" y="306"/>
                  </a:lnTo>
                  <a:lnTo>
                    <a:pt x="552" y="289"/>
                  </a:lnTo>
                  <a:lnTo>
                    <a:pt x="523" y="271"/>
                  </a:lnTo>
                  <a:lnTo>
                    <a:pt x="490" y="253"/>
                  </a:lnTo>
                  <a:lnTo>
                    <a:pt x="452" y="232"/>
                  </a:lnTo>
                  <a:lnTo>
                    <a:pt x="412" y="210"/>
                  </a:lnTo>
                  <a:lnTo>
                    <a:pt x="369" y="186"/>
                  </a:lnTo>
                  <a:lnTo>
                    <a:pt x="321" y="161"/>
                  </a:lnTo>
                  <a:lnTo>
                    <a:pt x="271" y="136"/>
                  </a:lnTo>
                  <a:lnTo>
                    <a:pt x="220" y="110"/>
                  </a:lnTo>
                  <a:lnTo>
                    <a:pt x="167" y="83"/>
                  </a:lnTo>
                  <a:lnTo>
                    <a:pt x="111" y="58"/>
                  </a:lnTo>
                  <a:lnTo>
                    <a:pt x="56" y="31"/>
                  </a:lnTo>
                  <a:lnTo>
                    <a:pt x="0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DBD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59" name="Freeform 24"/>
            <p:cNvSpPr>
              <a:spLocks/>
            </p:cNvSpPr>
            <p:nvPr/>
          </p:nvSpPr>
          <p:spPr bwMode="auto">
            <a:xfrm>
              <a:off x="1154" y="1773"/>
              <a:ext cx="632" cy="176"/>
            </a:xfrm>
            <a:custGeom>
              <a:avLst/>
              <a:gdLst>
                <a:gd name="T0" fmla="*/ 632 w 632"/>
                <a:gd name="T1" fmla="*/ 176 h 352"/>
                <a:gd name="T2" fmla="*/ 630 w 632"/>
                <a:gd name="T3" fmla="*/ 173 h 352"/>
                <a:gd name="T4" fmla="*/ 625 w 632"/>
                <a:gd name="T5" fmla="*/ 170 h 352"/>
                <a:gd name="T6" fmla="*/ 613 w 632"/>
                <a:gd name="T7" fmla="*/ 165 h 352"/>
                <a:gd name="T8" fmla="*/ 598 w 632"/>
                <a:gd name="T9" fmla="*/ 159 h 352"/>
                <a:gd name="T10" fmla="*/ 578 w 632"/>
                <a:gd name="T11" fmla="*/ 152 h 352"/>
                <a:gd name="T12" fmla="*/ 552 w 632"/>
                <a:gd name="T13" fmla="*/ 143 h 352"/>
                <a:gd name="T14" fmla="*/ 523 w 632"/>
                <a:gd name="T15" fmla="*/ 134 h 352"/>
                <a:gd name="T16" fmla="*/ 490 w 632"/>
                <a:gd name="T17" fmla="*/ 125 h 352"/>
                <a:gd name="T18" fmla="*/ 452 w 632"/>
                <a:gd name="T19" fmla="*/ 115 h 352"/>
                <a:gd name="T20" fmla="*/ 412 w 632"/>
                <a:gd name="T21" fmla="*/ 104 h 352"/>
                <a:gd name="T22" fmla="*/ 369 w 632"/>
                <a:gd name="T23" fmla="*/ 92 h 352"/>
                <a:gd name="T24" fmla="*/ 321 w 632"/>
                <a:gd name="T25" fmla="*/ 79 h 352"/>
                <a:gd name="T26" fmla="*/ 271 w 632"/>
                <a:gd name="T27" fmla="*/ 67 h 352"/>
                <a:gd name="T28" fmla="*/ 220 w 632"/>
                <a:gd name="T29" fmla="*/ 54 h 352"/>
                <a:gd name="T30" fmla="*/ 167 w 632"/>
                <a:gd name="T31" fmla="*/ 40 h 352"/>
                <a:gd name="T32" fmla="*/ 111 w 632"/>
                <a:gd name="T33" fmla="*/ 28 h 352"/>
                <a:gd name="T34" fmla="*/ 56 w 632"/>
                <a:gd name="T35" fmla="*/ 14 h 352"/>
                <a:gd name="T36" fmla="*/ 0 w 632"/>
                <a:gd name="T37" fmla="*/ 0 h 352"/>
                <a:gd name="T38" fmla="*/ 0 w 632"/>
                <a:gd name="T39" fmla="*/ 2 h 352"/>
                <a:gd name="T40" fmla="*/ 55 w 632"/>
                <a:gd name="T41" fmla="*/ 16 h 352"/>
                <a:gd name="T42" fmla="*/ 109 w 632"/>
                <a:gd name="T43" fmla="*/ 29 h 352"/>
                <a:gd name="T44" fmla="*/ 162 w 632"/>
                <a:gd name="T45" fmla="*/ 42 h 352"/>
                <a:gd name="T46" fmla="*/ 215 w 632"/>
                <a:gd name="T47" fmla="*/ 55 h 352"/>
                <a:gd name="T48" fmla="*/ 265 w 632"/>
                <a:gd name="T49" fmla="*/ 67 h 352"/>
                <a:gd name="T50" fmla="*/ 314 w 632"/>
                <a:gd name="T51" fmla="*/ 79 h 352"/>
                <a:gd name="T52" fmla="*/ 357 w 632"/>
                <a:gd name="T53" fmla="*/ 92 h 352"/>
                <a:gd name="T54" fmla="*/ 400 w 632"/>
                <a:gd name="T55" fmla="*/ 103 h 352"/>
                <a:gd name="T56" fmla="*/ 438 w 632"/>
                <a:gd name="T57" fmla="*/ 114 h 352"/>
                <a:gd name="T58" fmla="*/ 472 w 632"/>
                <a:gd name="T59" fmla="*/ 124 h 352"/>
                <a:gd name="T60" fmla="*/ 503 w 632"/>
                <a:gd name="T61" fmla="*/ 133 h 352"/>
                <a:gd name="T62" fmla="*/ 528 w 632"/>
                <a:gd name="T63" fmla="*/ 141 h 352"/>
                <a:gd name="T64" fmla="*/ 550 w 632"/>
                <a:gd name="T65" fmla="*/ 148 h 352"/>
                <a:gd name="T66" fmla="*/ 567 w 632"/>
                <a:gd name="T67" fmla="*/ 154 h 352"/>
                <a:gd name="T68" fmla="*/ 578 w 632"/>
                <a:gd name="T69" fmla="*/ 159 h 352"/>
                <a:gd name="T70" fmla="*/ 585 w 632"/>
                <a:gd name="T71" fmla="*/ 163 h 352"/>
                <a:gd name="T72" fmla="*/ 586 w 632"/>
                <a:gd name="T73" fmla="*/ 166 h 352"/>
                <a:gd name="T74" fmla="*/ 632 w 632"/>
                <a:gd name="T75" fmla="*/ 176 h 35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632" h="352">
                  <a:moveTo>
                    <a:pt x="632" y="352"/>
                  </a:moveTo>
                  <a:lnTo>
                    <a:pt x="630" y="346"/>
                  </a:lnTo>
                  <a:lnTo>
                    <a:pt x="625" y="339"/>
                  </a:lnTo>
                  <a:lnTo>
                    <a:pt x="613" y="330"/>
                  </a:lnTo>
                  <a:lnTo>
                    <a:pt x="598" y="317"/>
                  </a:lnTo>
                  <a:lnTo>
                    <a:pt x="578" y="303"/>
                  </a:lnTo>
                  <a:lnTo>
                    <a:pt x="552" y="286"/>
                  </a:lnTo>
                  <a:lnTo>
                    <a:pt x="523" y="268"/>
                  </a:lnTo>
                  <a:lnTo>
                    <a:pt x="490" y="250"/>
                  </a:lnTo>
                  <a:lnTo>
                    <a:pt x="452" y="229"/>
                  </a:lnTo>
                  <a:lnTo>
                    <a:pt x="412" y="207"/>
                  </a:lnTo>
                  <a:lnTo>
                    <a:pt x="369" y="183"/>
                  </a:lnTo>
                  <a:lnTo>
                    <a:pt x="321" y="158"/>
                  </a:lnTo>
                  <a:lnTo>
                    <a:pt x="271" y="133"/>
                  </a:lnTo>
                  <a:lnTo>
                    <a:pt x="220" y="107"/>
                  </a:lnTo>
                  <a:lnTo>
                    <a:pt x="167" y="80"/>
                  </a:lnTo>
                  <a:lnTo>
                    <a:pt x="111" y="55"/>
                  </a:lnTo>
                  <a:lnTo>
                    <a:pt x="56" y="28"/>
                  </a:lnTo>
                  <a:lnTo>
                    <a:pt x="0" y="0"/>
                  </a:lnTo>
                  <a:lnTo>
                    <a:pt x="0" y="4"/>
                  </a:lnTo>
                  <a:lnTo>
                    <a:pt x="55" y="31"/>
                  </a:lnTo>
                  <a:lnTo>
                    <a:pt x="109" y="57"/>
                  </a:lnTo>
                  <a:lnTo>
                    <a:pt x="162" y="84"/>
                  </a:lnTo>
                  <a:lnTo>
                    <a:pt x="215" y="109"/>
                  </a:lnTo>
                  <a:lnTo>
                    <a:pt x="265" y="134"/>
                  </a:lnTo>
                  <a:lnTo>
                    <a:pt x="314" y="158"/>
                  </a:lnTo>
                  <a:lnTo>
                    <a:pt x="357" y="183"/>
                  </a:lnTo>
                  <a:lnTo>
                    <a:pt x="400" y="205"/>
                  </a:lnTo>
                  <a:lnTo>
                    <a:pt x="438" y="227"/>
                  </a:lnTo>
                  <a:lnTo>
                    <a:pt x="472" y="247"/>
                  </a:lnTo>
                  <a:lnTo>
                    <a:pt x="503" y="265"/>
                  </a:lnTo>
                  <a:lnTo>
                    <a:pt x="528" y="281"/>
                  </a:lnTo>
                  <a:lnTo>
                    <a:pt x="550" y="295"/>
                  </a:lnTo>
                  <a:lnTo>
                    <a:pt x="567" y="308"/>
                  </a:lnTo>
                  <a:lnTo>
                    <a:pt x="578" y="317"/>
                  </a:lnTo>
                  <a:lnTo>
                    <a:pt x="585" y="326"/>
                  </a:lnTo>
                  <a:lnTo>
                    <a:pt x="586" y="332"/>
                  </a:lnTo>
                  <a:lnTo>
                    <a:pt x="632" y="352"/>
                  </a:lnTo>
                  <a:close/>
                </a:path>
              </a:pathLst>
            </a:custGeom>
            <a:solidFill>
              <a:srgbClr val="65C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60" name="Freeform 25"/>
            <p:cNvSpPr>
              <a:spLocks/>
            </p:cNvSpPr>
            <p:nvPr/>
          </p:nvSpPr>
          <p:spPr bwMode="auto">
            <a:xfrm>
              <a:off x="1152" y="1775"/>
              <a:ext cx="588" cy="164"/>
            </a:xfrm>
            <a:custGeom>
              <a:avLst/>
              <a:gdLst>
                <a:gd name="T0" fmla="*/ 2 w 588"/>
                <a:gd name="T1" fmla="*/ 0 h 328"/>
                <a:gd name="T2" fmla="*/ 57 w 588"/>
                <a:gd name="T3" fmla="*/ 14 h 328"/>
                <a:gd name="T4" fmla="*/ 111 w 588"/>
                <a:gd name="T5" fmla="*/ 27 h 328"/>
                <a:gd name="T6" fmla="*/ 164 w 588"/>
                <a:gd name="T7" fmla="*/ 40 h 328"/>
                <a:gd name="T8" fmla="*/ 217 w 588"/>
                <a:gd name="T9" fmla="*/ 53 h 328"/>
                <a:gd name="T10" fmla="*/ 267 w 588"/>
                <a:gd name="T11" fmla="*/ 65 h 328"/>
                <a:gd name="T12" fmla="*/ 316 w 588"/>
                <a:gd name="T13" fmla="*/ 77 h 328"/>
                <a:gd name="T14" fmla="*/ 359 w 588"/>
                <a:gd name="T15" fmla="*/ 90 h 328"/>
                <a:gd name="T16" fmla="*/ 402 w 588"/>
                <a:gd name="T17" fmla="*/ 101 h 328"/>
                <a:gd name="T18" fmla="*/ 440 w 588"/>
                <a:gd name="T19" fmla="*/ 112 h 328"/>
                <a:gd name="T20" fmla="*/ 474 w 588"/>
                <a:gd name="T21" fmla="*/ 122 h 328"/>
                <a:gd name="T22" fmla="*/ 505 w 588"/>
                <a:gd name="T23" fmla="*/ 131 h 328"/>
                <a:gd name="T24" fmla="*/ 530 w 588"/>
                <a:gd name="T25" fmla="*/ 139 h 328"/>
                <a:gd name="T26" fmla="*/ 552 w 588"/>
                <a:gd name="T27" fmla="*/ 146 h 328"/>
                <a:gd name="T28" fmla="*/ 569 w 588"/>
                <a:gd name="T29" fmla="*/ 152 h 328"/>
                <a:gd name="T30" fmla="*/ 580 w 588"/>
                <a:gd name="T31" fmla="*/ 157 h 328"/>
                <a:gd name="T32" fmla="*/ 587 w 588"/>
                <a:gd name="T33" fmla="*/ 161 h 328"/>
                <a:gd name="T34" fmla="*/ 588 w 588"/>
                <a:gd name="T35" fmla="*/ 164 h 328"/>
                <a:gd name="T36" fmla="*/ 539 w 588"/>
                <a:gd name="T37" fmla="*/ 152 h 328"/>
                <a:gd name="T38" fmla="*/ 537 w 588"/>
                <a:gd name="T39" fmla="*/ 150 h 328"/>
                <a:gd name="T40" fmla="*/ 530 w 588"/>
                <a:gd name="T41" fmla="*/ 146 h 328"/>
                <a:gd name="T42" fmla="*/ 519 w 588"/>
                <a:gd name="T43" fmla="*/ 141 h 328"/>
                <a:gd name="T44" fmla="*/ 501 w 588"/>
                <a:gd name="T45" fmla="*/ 134 h 328"/>
                <a:gd name="T46" fmla="*/ 480 w 588"/>
                <a:gd name="T47" fmla="*/ 127 h 328"/>
                <a:gd name="T48" fmla="*/ 453 w 588"/>
                <a:gd name="T49" fmla="*/ 119 h 328"/>
                <a:gd name="T50" fmla="*/ 422 w 588"/>
                <a:gd name="T51" fmla="*/ 110 h 328"/>
                <a:gd name="T52" fmla="*/ 386 w 588"/>
                <a:gd name="T53" fmla="*/ 100 h 328"/>
                <a:gd name="T54" fmla="*/ 347 w 588"/>
                <a:gd name="T55" fmla="*/ 89 h 328"/>
                <a:gd name="T56" fmla="*/ 304 w 588"/>
                <a:gd name="T57" fmla="*/ 77 h 328"/>
                <a:gd name="T58" fmla="*/ 258 w 588"/>
                <a:gd name="T59" fmla="*/ 65 h 328"/>
                <a:gd name="T60" fmla="*/ 210 w 588"/>
                <a:gd name="T61" fmla="*/ 53 h 328"/>
                <a:gd name="T62" fmla="*/ 160 w 588"/>
                <a:gd name="T63" fmla="*/ 41 h 328"/>
                <a:gd name="T64" fmla="*/ 108 w 588"/>
                <a:gd name="T65" fmla="*/ 28 h 328"/>
                <a:gd name="T66" fmla="*/ 54 w 588"/>
                <a:gd name="T67" fmla="*/ 15 h 328"/>
                <a:gd name="T68" fmla="*/ 0 w 588"/>
                <a:gd name="T69" fmla="*/ 2 h 328"/>
                <a:gd name="T70" fmla="*/ 2 w 588"/>
                <a:gd name="T71" fmla="*/ 0 h 32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88" h="328">
                  <a:moveTo>
                    <a:pt x="2" y="0"/>
                  </a:moveTo>
                  <a:lnTo>
                    <a:pt x="57" y="27"/>
                  </a:lnTo>
                  <a:lnTo>
                    <a:pt x="111" y="53"/>
                  </a:lnTo>
                  <a:lnTo>
                    <a:pt x="164" y="80"/>
                  </a:lnTo>
                  <a:lnTo>
                    <a:pt x="217" y="105"/>
                  </a:lnTo>
                  <a:lnTo>
                    <a:pt x="267" y="130"/>
                  </a:lnTo>
                  <a:lnTo>
                    <a:pt x="316" y="154"/>
                  </a:lnTo>
                  <a:lnTo>
                    <a:pt x="359" y="179"/>
                  </a:lnTo>
                  <a:lnTo>
                    <a:pt x="402" y="201"/>
                  </a:lnTo>
                  <a:lnTo>
                    <a:pt x="440" y="223"/>
                  </a:lnTo>
                  <a:lnTo>
                    <a:pt x="474" y="243"/>
                  </a:lnTo>
                  <a:lnTo>
                    <a:pt x="505" y="261"/>
                  </a:lnTo>
                  <a:lnTo>
                    <a:pt x="530" y="277"/>
                  </a:lnTo>
                  <a:lnTo>
                    <a:pt x="552" y="291"/>
                  </a:lnTo>
                  <a:lnTo>
                    <a:pt x="569" y="304"/>
                  </a:lnTo>
                  <a:lnTo>
                    <a:pt x="580" y="313"/>
                  </a:lnTo>
                  <a:lnTo>
                    <a:pt x="587" y="322"/>
                  </a:lnTo>
                  <a:lnTo>
                    <a:pt x="588" y="328"/>
                  </a:lnTo>
                  <a:lnTo>
                    <a:pt x="539" y="304"/>
                  </a:lnTo>
                  <a:lnTo>
                    <a:pt x="537" y="299"/>
                  </a:lnTo>
                  <a:lnTo>
                    <a:pt x="530" y="291"/>
                  </a:lnTo>
                  <a:lnTo>
                    <a:pt x="519" y="281"/>
                  </a:lnTo>
                  <a:lnTo>
                    <a:pt x="501" y="268"/>
                  </a:lnTo>
                  <a:lnTo>
                    <a:pt x="480" y="253"/>
                  </a:lnTo>
                  <a:lnTo>
                    <a:pt x="453" y="237"/>
                  </a:lnTo>
                  <a:lnTo>
                    <a:pt x="422" y="219"/>
                  </a:lnTo>
                  <a:lnTo>
                    <a:pt x="386" y="199"/>
                  </a:lnTo>
                  <a:lnTo>
                    <a:pt x="347" y="177"/>
                  </a:lnTo>
                  <a:lnTo>
                    <a:pt x="304" y="154"/>
                  </a:lnTo>
                  <a:lnTo>
                    <a:pt x="258" y="130"/>
                  </a:lnTo>
                  <a:lnTo>
                    <a:pt x="210" y="105"/>
                  </a:lnTo>
                  <a:lnTo>
                    <a:pt x="160" y="81"/>
                  </a:lnTo>
                  <a:lnTo>
                    <a:pt x="108" y="56"/>
                  </a:lnTo>
                  <a:lnTo>
                    <a:pt x="54" y="29"/>
                  </a:lnTo>
                  <a:lnTo>
                    <a:pt x="0" y="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6DC8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61" name="Freeform 26"/>
            <p:cNvSpPr>
              <a:spLocks/>
            </p:cNvSpPr>
            <p:nvPr/>
          </p:nvSpPr>
          <p:spPr bwMode="auto">
            <a:xfrm>
              <a:off x="1151" y="1777"/>
              <a:ext cx="540" cy="150"/>
            </a:xfrm>
            <a:custGeom>
              <a:avLst/>
              <a:gdLst>
                <a:gd name="T0" fmla="*/ 540 w 540"/>
                <a:gd name="T1" fmla="*/ 150 h 300"/>
                <a:gd name="T2" fmla="*/ 538 w 540"/>
                <a:gd name="T3" fmla="*/ 148 h 300"/>
                <a:gd name="T4" fmla="*/ 531 w 540"/>
                <a:gd name="T5" fmla="*/ 144 h 300"/>
                <a:gd name="T6" fmla="*/ 520 w 540"/>
                <a:gd name="T7" fmla="*/ 139 h 300"/>
                <a:gd name="T8" fmla="*/ 502 w 540"/>
                <a:gd name="T9" fmla="*/ 132 h 300"/>
                <a:gd name="T10" fmla="*/ 481 w 540"/>
                <a:gd name="T11" fmla="*/ 125 h 300"/>
                <a:gd name="T12" fmla="*/ 454 w 540"/>
                <a:gd name="T13" fmla="*/ 117 h 300"/>
                <a:gd name="T14" fmla="*/ 423 w 540"/>
                <a:gd name="T15" fmla="*/ 108 h 300"/>
                <a:gd name="T16" fmla="*/ 387 w 540"/>
                <a:gd name="T17" fmla="*/ 98 h 300"/>
                <a:gd name="T18" fmla="*/ 348 w 540"/>
                <a:gd name="T19" fmla="*/ 87 h 300"/>
                <a:gd name="T20" fmla="*/ 305 w 540"/>
                <a:gd name="T21" fmla="*/ 75 h 300"/>
                <a:gd name="T22" fmla="*/ 259 w 540"/>
                <a:gd name="T23" fmla="*/ 63 h 300"/>
                <a:gd name="T24" fmla="*/ 211 w 540"/>
                <a:gd name="T25" fmla="*/ 51 h 300"/>
                <a:gd name="T26" fmla="*/ 161 w 540"/>
                <a:gd name="T27" fmla="*/ 39 h 300"/>
                <a:gd name="T28" fmla="*/ 109 w 540"/>
                <a:gd name="T29" fmla="*/ 26 h 300"/>
                <a:gd name="T30" fmla="*/ 55 w 540"/>
                <a:gd name="T31" fmla="*/ 13 h 300"/>
                <a:gd name="T32" fmla="*/ 1 w 540"/>
                <a:gd name="T33" fmla="*/ 0 h 300"/>
                <a:gd name="T34" fmla="*/ 0 w 540"/>
                <a:gd name="T35" fmla="*/ 3 h 300"/>
                <a:gd name="T36" fmla="*/ 48 w 540"/>
                <a:gd name="T37" fmla="*/ 14 h 300"/>
                <a:gd name="T38" fmla="*/ 97 w 540"/>
                <a:gd name="T39" fmla="*/ 25 h 300"/>
                <a:gd name="T40" fmla="*/ 144 w 540"/>
                <a:gd name="T41" fmla="*/ 37 h 300"/>
                <a:gd name="T42" fmla="*/ 189 w 540"/>
                <a:gd name="T43" fmla="*/ 48 h 300"/>
                <a:gd name="T44" fmla="*/ 233 w 540"/>
                <a:gd name="T45" fmla="*/ 60 h 300"/>
                <a:gd name="T46" fmla="*/ 274 w 540"/>
                <a:gd name="T47" fmla="*/ 71 h 300"/>
                <a:gd name="T48" fmla="*/ 314 w 540"/>
                <a:gd name="T49" fmla="*/ 81 h 300"/>
                <a:gd name="T50" fmla="*/ 349 w 540"/>
                <a:gd name="T51" fmla="*/ 91 h 300"/>
                <a:gd name="T52" fmla="*/ 382 w 540"/>
                <a:gd name="T53" fmla="*/ 100 h 300"/>
                <a:gd name="T54" fmla="*/ 410 w 540"/>
                <a:gd name="T55" fmla="*/ 108 h 300"/>
                <a:gd name="T56" fmla="*/ 434 w 540"/>
                <a:gd name="T57" fmla="*/ 115 h 300"/>
                <a:gd name="T58" fmla="*/ 454 w 540"/>
                <a:gd name="T59" fmla="*/ 121 h 300"/>
                <a:gd name="T60" fmla="*/ 469 w 540"/>
                <a:gd name="T61" fmla="*/ 128 h 300"/>
                <a:gd name="T62" fmla="*/ 479 w 540"/>
                <a:gd name="T63" fmla="*/ 132 h 300"/>
                <a:gd name="T64" fmla="*/ 486 w 540"/>
                <a:gd name="T65" fmla="*/ 136 h 300"/>
                <a:gd name="T66" fmla="*/ 488 w 540"/>
                <a:gd name="T67" fmla="*/ 138 h 300"/>
                <a:gd name="T68" fmla="*/ 540 w 540"/>
                <a:gd name="T69" fmla="*/ 150 h 3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540" h="300">
                  <a:moveTo>
                    <a:pt x="540" y="300"/>
                  </a:moveTo>
                  <a:lnTo>
                    <a:pt x="538" y="295"/>
                  </a:lnTo>
                  <a:lnTo>
                    <a:pt x="531" y="287"/>
                  </a:lnTo>
                  <a:lnTo>
                    <a:pt x="520" y="277"/>
                  </a:lnTo>
                  <a:lnTo>
                    <a:pt x="502" y="264"/>
                  </a:lnTo>
                  <a:lnTo>
                    <a:pt x="481" y="249"/>
                  </a:lnTo>
                  <a:lnTo>
                    <a:pt x="454" y="233"/>
                  </a:lnTo>
                  <a:lnTo>
                    <a:pt x="423" y="215"/>
                  </a:lnTo>
                  <a:lnTo>
                    <a:pt x="387" y="195"/>
                  </a:lnTo>
                  <a:lnTo>
                    <a:pt x="348" y="173"/>
                  </a:lnTo>
                  <a:lnTo>
                    <a:pt x="305" y="150"/>
                  </a:lnTo>
                  <a:lnTo>
                    <a:pt x="259" y="126"/>
                  </a:lnTo>
                  <a:lnTo>
                    <a:pt x="211" y="101"/>
                  </a:lnTo>
                  <a:lnTo>
                    <a:pt x="161" y="77"/>
                  </a:lnTo>
                  <a:lnTo>
                    <a:pt x="109" y="52"/>
                  </a:lnTo>
                  <a:lnTo>
                    <a:pt x="55" y="25"/>
                  </a:lnTo>
                  <a:lnTo>
                    <a:pt x="1" y="0"/>
                  </a:lnTo>
                  <a:lnTo>
                    <a:pt x="0" y="5"/>
                  </a:lnTo>
                  <a:lnTo>
                    <a:pt x="48" y="27"/>
                  </a:lnTo>
                  <a:lnTo>
                    <a:pt x="97" y="50"/>
                  </a:lnTo>
                  <a:lnTo>
                    <a:pt x="144" y="74"/>
                  </a:lnTo>
                  <a:lnTo>
                    <a:pt x="189" y="96"/>
                  </a:lnTo>
                  <a:lnTo>
                    <a:pt x="233" y="119"/>
                  </a:lnTo>
                  <a:lnTo>
                    <a:pt x="274" y="141"/>
                  </a:lnTo>
                  <a:lnTo>
                    <a:pt x="314" y="161"/>
                  </a:lnTo>
                  <a:lnTo>
                    <a:pt x="349" y="181"/>
                  </a:lnTo>
                  <a:lnTo>
                    <a:pt x="382" y="199"/>
                  </a:lnTo>
                  <a:lnTo>
                    <a:pt x="410" y="215"/>
                  </a:lnTo>
                  <a:lnTo>
                    <a:pt x="434" y="230"/>
                  </a:lnTo>
                  <a:lnTo>
                    <a:pt x="454" y="242"/>
                  </a:lnTo>
                  <a:lnTo>
                    <a:pt x="469" y="255"/>
                  </a:lnTo>
                  <a:lnTo>
                    <a:pt x="479" y="264"/>
                  </a:lnTo>
                  <a:lnTo>
                    <a:pt x="486" y="271"/>
                  </a:lnTo>
                  <a:lnTo>
                    <a:pt x="488" y="275"/>
                  </a:lnTo>
                  <a:lnTo>
                    <a:pt x="540" y="300"/>
                  </a:lnTo>
                  <a:close/>
                </a:path>
              </a:pathLst>
            </a:custGeom>
            <a:solidFill>
              <a:srgbClr val="76CE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62" name="Freeform 27"/>
            <p:cNvSpPr>
              <a:spLocks/>
            </p:cNvSpPr>
            <p:nvPr/>
          </p:nvSpPr>
          <p:spPr bwMode="auto">
            <a:xfrm>
              <a:off x="1150" y="1780"/>
              <a:ext cx="489" cy="134"/>
            </a:xfrm>
            <a:custGeom>
              <a:avLst/>
              <a:gdLst>
                <a:gd name="T0" fmla="*/ 1 w 489"/>
                <a:gd name="T1" fmla="*/ 0 h 270"/>
                <a:gd name="T2" fmla="*/ 49 w 489"/>
                <a:gd name="T3" fmla="*/ 11 h 270"/>
                <a:gd name="T4" fmla="*/ 98 w 489"/>
                <a:gd name="T5" fmla="*/ 22 h 270"/>
                <a:gd name="T6" fmla="*/ 145 w 489"/>
                <a:gd name="T7" fmla="*/ 34 h 270"/>
                <a:gd name="T8" fmla="*/ 190 w 489"/>
                <a:gd name="T9" fmla="*/ 45 h 270"/>
                <a:gd name="T10" fmla="*/ 234 w 489"/>
                <a:gd name="T11" fmla="*/ 57 h 270"/>
                <a:gd name="T12" fmla="*/ 275 w 489"/>
                <a:gd name="T13" fmla="*/ 67 h 270"/>
                <a:gd name="T14" fmla="*/ 315 w 489"/>
                <a:gd name="T15" fmla="*/ 77 h 270"/>
                <a:gd name="T16" fmla="*/ 350 w 489"/>
                <a:gd name="T17" fmla="*/ 87 h 270"/>
                <a:gd name="T18" fmla="*/ 383 w 489"/>
                <a:gd name="T19" fmla="*/ 96 h 270"/>
                <a:gd name="T20" fmla="*/ 411 w 489"/>
                <a:gd name="T21" fmla="*/ 104 h 270"/>
                <a:gd name="T22" fmla="*/ 435 w 489"/>
                <a:gd name="T23" fmla="*/ 112 h 270"/>
                <a:gd name="T24" fmla="*/ 455 w 489"/>
                <a:gd name="T25" fmla="*/ 118 h 270"/>
                <a:gd name="T26" fmla="*/ 470 w 489"/>
                <a:gd name="T27" fmla="*/ 124 h 270"/>
                <a:gd name="T28" fmla="*/ 480 w 489"/>
                <a:gd name="T29" fmla="*/ 129 h 270"/>
                <a:gd name="T30" fmla="*/ 487 w 489"/>
                <a:gd name="T31" fmla="*/ 132 h 270"/>
                <a:gd name="T32" fmla="*/ 489 w 489"/>
                <a:gd name="T33" fmla="*/ 134 h 270"/>
                <a:gd name="T34" fmla="*/ 432 w 489"/>
                <a:gd name="T35" fmla="*/ 121 h 270"/>
                <a:gd name="T36" fmla="*/ 431 w 489"/>
                <a:gd name="T37" fmla="*/ 119 h 270"/>
                <a:gd name="T38" fmla="*/ 425 w 489"/>
                <a:gd name="T39" fmla="*/ 116 h 270"/>
                <a:gd name="T40" fmla="*/ 414 w 489"/>
                <a:gd name="T41" fmla="*/ 111 h 270"/>
                <a:gd name="T42" fmla="*/ 398 w 489"/>
                <a:gd name="T43" fmla="*/ 105 h 270"/>
                <a:gd name="T44" fmla="*/ 378 w 489"/>
                <a:gd name="T45" fmla="*/ 99 h 270"/>
                <a:gd name="T46" fmla="*/ 353 w 489"/>
                <a:gd name="T47" fmla="*/ 92 h 270"/>
                <a:gd name="T48" fmla="*/ 325 w 489"/>
                <a:gd name="T49" fmla="*/ 83 h 270"/>
                <a:gd name="T50" fmla="*/ 294 w 489"/>
                <a:gd name="T51" fmla="*/ 74 h 270"/>
                <a:gd name="T52" fmla="*/ 258 w 489"/>
                <a:gd name="T53" fmla="*/ 66 h 270"/>
                <a:gd name="T54" fmla="*/ 220 w 489"/>
                <a:gd name="T55" fmla="*/ 56 h 270"/>
                <a:gd name="T56" fmla="*/ 179 w 489"/>
                <a:gd name="T57" fmla="*/ 45 h 270"/>
                <a:gd name="T58" fmla="*/ 135 w 489"/>
                <a:gd name="T59" fmla="*/ 34 h 270"/>
                <a:gd name="T60" fmla="*/ 91 w 489"/>
                <a:gd name="T61" fmla="*/ 23 h 270"/>
                <a:gd name="T62" fmla="*/ 46 w 489"/>
                <a:gd name="T63" fmla="*/ 12 h 270"/>
                <a:gd name="T64" fmla="*/ 0 w 489"/>
                <a:gd name="T65" fmla="*/ 2 h 270"/>
                <a:gd name="T66" fmla="*/ 1 w 489"/>
                <a:gd name="T67" fmla="*/ 0 h 2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9" h="270">
                  <a:moveTo>
                    <a:pt x="1" y="0"/>
                  </a:moveTo>
                  <a:lnTo>
                    <a:pt x="49" y="22"/>
                  </a:lnTo>
                  <a:lnTo>
                    <a:pt x="98" y="45"/>
                  </a:lnTo>
                  <a:lnTo>
                    <a:pt x="145" y="69"/>
                  </a:lnTo>
                  <a:lnTo>
                    <a:pt x="190" y="91"/>
                  </a:lnTo>
                  <a:lnTo>
                    <a:pt x="234" y="114"/>
                  </a:lnTo>
                  <a:lnTo>
                    <a:pt x="275" y="136"/>
                  </a:lnTo>
                  <a:lnTo>
                    <a:pt x="315" y="156"/>
                  </a:lnTo>
                  <a:lnTo>
                    <a:pt x="350" y="176"/>
                  </a:lnTo>
                  <a:lnTo>
                    <a:pt x="383" y="194"/>
                  </a:lnTo>
                  <a:lnTo>
                    <a:pt x="411" y="210"/>
                  </a:lnTo>
                  <a:lnTo>
                    <a:pt x="435" y="225"/>
                  </a:lnTo>
                  <a:lnTo>
                    <a:pt x="455" y="237"/>
                  </a:lnTo>
                  <a:lnTo>
                    <a:pt x="470" y="250"/>
                  </a:lnTo>
                  <a:lnTo>
                    <a:pt x="480" y="259"/>
                  </a:lnTo>
                  <a:lnTo>
                    <a:pt x="487" y="266"/>
                  </a:lnTo>
                  <a:lnTo>
                    <a:pt x="489" y="270"/>
                  </a:lnTo>
                  <a:lnTo>
                    <a:pt x="432" y="244"/>
                  </a:lnTo>
                  <a:lnTo>
                    <a:pt x="431" y="239"/>
                  </a:lnTo>
                  <a:lnTo>
                    <a:pt x="425" y="234"/>
                  </a:lnTo>
                  <a:lnTo>
                    <a:pt x="414" y="223"/>
                  </a:lnTo>
                  <a:lnTo>
                    <a:pt x="398" y="212"/>
                  </a:lnTo>
                  <a:lnTo>
                    <a:pt x="378" y="199"/>
                  </a:lnTo>
                  <a:lnTo>
                    <a:pt x="353" y="185"/>
                  </a:lnTo>
                  <a:lnTo>
                    <a:pt x="325" y="168"/>
                  </a:lnTo>
                  <a:lnTo>
                    <a:pt x="294" y="150"/>
                  </a:lnTo>
                  <a:lnTo>
                    <a:pt x="258" y="132"/>
                  </a:lnTo>
                  <a:lnTo>
                    <a:pt x="220" y="112"/>
                  </a:lnTo>
                  <a:lnTo>
                    <a:pt x="179" y="91"/>
                  </a:lnTo>
                  <a:lnTo>
                    <a:pt x="135" y="69"/>
                  </a:lnTo>
                  <a:lnTo>
                    <a:pt x="91" y="47"/>
                  </a:lnTo>
                  <a:lnTo>
                    <a:pt x="46" y="25"/>
                  </a:lnTo>
                  <a:lnTo>
                    <a:pt x="0" y="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ED4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63" name="Freeform 28"/>
            <p:cNvSpPr>
              <a:spLocks/>
            </p:cNvSpPr>
            <p:nvPr/>
          </p:nvSpPr>
          <p:spPr bwMode="auto">
            <a:xfrm>
              <a:off x="1148" y="1781"/>
              <a:ext cx="434" cy="121"/>
            </a:xfrm>
            <a:custGeom>
              <a:avLst/>
              <a:gdLst>
                <a:gd name="T0" fmla="*/ 434 w 434"/>
                <a:gd name="T1" fmla="*/ 121 h 240"/>
                <a:gd name="T2" fmla="*/ 433 w 434"/>
                <a:gd name="T3" fmla="*/ 118 h 240"/>
                <a:gd name="T4" fmla="*/ 427 w 434"/>
                <a:gd name="T5" fmla="*/ 116 h 240"/>
                <a:gd name="T6" fmla="*/ 416 w 434"/>
                <a:gd name="T7" fmla="*/ 110 h 240"/>
                <a:gd name="T8" fmla="*/ 400 w 434"/>
                <a:gd name="T9" fmla="*/ 105 h 240"/>
                <a:gd name="T10" fmla="*/ 380 w 434"/>
                <a:gd name="T11" fmla="*/ 98 h 240"/>
                <a:gd name="T12" fmla="*/ 355 w 434"/>
                <a:gd name="T13" fmla="*/ 91 h 240"/>
                <a:gd name="T14" fmla="*/ 327 w 434"/>
                <a:gd name="T15" fmla="*/ 83 h 240"/>
                <a:gd name="T16" fmla="*/ 296 w 434"/>
                <a:gd name="T17" fmla="*/ 74 h 240"/>
                <a:gd name="T18" fmla="*/ 260 w 434"/>
                <a:gd name="T19" fmla="*/ 65 h 240"/>
                <a:gd name="T20" fmla="*/ 222 w 434"/>
                <a:gd name="T21" fmla="*/ 54 h 240"/>
                <a:gd name="T22" fmla="*/ 181 w 434"/>
                <a:gd name="T23" fmla="*/ 44 h 240"/>
                <a:gd name="T24" fmla="*/ 137 w 434"/>
                <a:gd name="T25" fmla="*/ 33 h 240"/>
                <a:gd name="T26" fmla="*/ 93 w 434"/>
                <a:gd name="T27" fmla="*/ 22 h 240"/>
                <a:gd name="T28" fmla="*/ 48 w 434"/>
                <a:gd name="T29" fmla="*/ 11 h 240"/>
                <a:gd name="T30" fmla="*/ 2 w 434"/>
                <a:gd name="T31" fmla="*/ 0 h 240"/>
                <a:gd name="T32" fmla="*/ 0 w 434"/>
                <a:gd name="T33" fmla="*/ 3 h 240"/>
                <a:gd name="T34" fmla="*/ 43 w 434"/>
                <a:gd name="T35" fmla="*/ 13 h 240"/>
                <a:gd name="T36" fmla="*/ 85 w 434"/>
                <a:gd name="T37" fmla="*/ 23 h 240"/>
                <a:gd name="T38" fmla="*/ 126 w 434"/>
                <a:gd name="T39" fmla="*/ 33 h 240"/>
                <a:gd name="T40" fmla="*/ 165 w 434"/>
                <a:gd name="T41" fmla="*/ 43 h 240"/>
                <a:gd name="T42" fmla="*/ 202 w 434"/>
                <a:gd name="T43" fmla="*/ 53 h 240"/>
                <a:gd name="T44" fmla="*/ 236 w 434"/>
                <a:gd name="T45" fmla="*/ 62 h 240"/>
                <a:gd name="T46" fmla="*/ 267 w 434"/>
                <a:gd name="T47" fmla="*/ 70 h 240"/>
                <a:gd name="T48" fmla="*/ 296 w 434"/>
                <a:gd name="T49" fmla="*/ 78 h 240"/>
                <a:gd name="T50" fmla="*/ 320 w 434"/>
                <a:gd name="T51" fmla="*/ 86 h 240"/>
                <a:gd name="T52" fmla="*/ 339 w 434"/>
                <a:gd name="T53" fmla="*/ 92 h 240"/>
                <a:gd name="T54" fmla="*/ 355 w 434"/>
                <a:gd name="T55" fmla="*/ 97 h 240"/>
                <a:gd name="T56" fmla="*/ 366 w 434"/>
                <a:gd name="T57" fmla="*/ 101 h 240"/>
                <a:gd name="T58" fmla="*/ 372 w 434"/>
                <a:gd name="T59" fmla="*/ 105 h 240"/>
                <a:gd name="T60" fmla="*/ 373 w 434"/>
                <a:gd name="T61" fmla="*/ 107 h 240"/>
                <a:gd name="T62" fmla="*/ 434 w 434"/>
                <a:gd name="T63" fmla="*/ 121 h 24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34" h="240">
                  <a:moveTo>
                    <a:pt x="434" y="240"/>
                  </a:moveTo>
                  <a:lnTo>
                    <a:pt x="433" y="235"/>
                  </a:lnTo>
                  <a:lnTo>
                    <a:pt x="427" y="230"/>
                  </a:lnTo>
                  <a:lnTo>
                    <a:pt x="416" y="219"/>
                  </a:lnTo>
                  <a:lnTo>
                    <a:pt x="400" y="208"/>
                  </a:lnTo>
                  <a:lnTo>
                    <a:pt x="380" y="195"/>
                  </a:lnTo>
                  <a:lnTo>
                    <a:pt x="355" y="181"/>
                  </a:lnTo>
                  <a:lnTo>
                    <a:pt x="327" y="164"/>
                  </a:lnTo>
                  <a:lnTo>
                    <a:pt x="296" y="146"/>
                  </a:lnTo>
                  <a:lnTo>
                    <a:pt x="260" y="128"/>
                  </a:lnTo>
                  <a:lnTo>
                    <a:pt x="222" y="108"/>
                  </a:lnTo>
                  <a:lnTo>
                    <a:pt x="181" y="87"/>
                  </a:lnTo>
                  <a:lnTo>
                    <a:pt x="137" y="65"/>
                  </a:lnTo>
                  <a:lnTo>
                    <a:pt x="93" y="43"/>
                  </a:lnTo>
                  <a:lnTo>
                    <a:pt x="48" y="21"/>
                  </a:lnTo>
                  <a:lnTo>
                    <a:pt x="2" y="0"/>
                  </a:lnTo>
                  <a:lnTo>
                    <a:pt x="0" y="5"/>
                  </a:lnTo>
                  <a:lnTo>
                    <a:pt x="43" y="25"/>
                  </a:lnTo>
                  <a:lnTo>
                    <a:pt x="85" y="45"/>
                  </a:lnTo>
                  <a:lnTo>
                    <a:pt x="126" y="65"/>
                  </a:lnTo>
                  <a:lnTo>
                    <a:pt x="165" y="85"/>
                  </a:lnTo>
                  <a:lnTo>
                    <a:pt x="202" y="105"/>
                  </a:lnTo>
                  <a:lnTo>
                    <a:pt x="236" y="123"/>
                  </a:lnTo>
                  <a:lnTo>
                    <a:pt x="267" y="139"/>
                  </a:lnTo>
                  <a:lnTo>
                    <a:pt x="296" y="155"/>
                  </a:lnTo>
                  <a:lnTo>
                    <a:pt x="320" y="170"/>
                  </a:lnTo>
                  <a:lnTo>
                    <a:pt x="339" y="183"/>
                  </a:lnTo>
                  <a:lnTo>
                    <a:pt x="355" y="193"/>
                  </a:lnTo>
                  <a:lnTo>
                    <a:pt x="366" y="201"/>
                  </a:lnTo>
                  <a:lnTo>
                    <a:pt x="372" y="208"/>
                  </a:lnTo>
                  <a:lnTo>
                    <a:pt x="373" y="212"/>
                  </a:lnTo>
                  <a:lnTo>
                    <a:pt x="434" y="240"/>
                  </a:lnTo>
                  <a:close/>
                </a:path>
              </a:pathLst>
            </a:custGeom>
            <a:solidFill>
              <a:srgbClr val="86D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64" name="Freeform 29"/>
            <p:cNvSpPr>
              <a:spLocks/>
            </p:cNvSpPr>
            <p:nvPr/>
          </p:nvSpPr>
          <p:spPr bwMode="auto">
            <a:xfrm>
              <a:off x="1147" y="1784"/>
              <a:ext cx="374" cy="103"/>
            </a:xfrm>
            <a:custGeom>
              <a:avLst/>
              <a:gdLst>
                <a:gd name="T0" fmla="*/ 1 w 374"/>
                <a:gd name="T1" fmla="*/ 0 h 207"/>
                <a:gd name="T2" fmla="*/ 44 w 374"/>
                <a:gd name="T3" fmla="*/ 10 h 207"/>
                <a:gd name="T4" fmla="*/ 86 w 374"/>
                <a:gd name="T5" fmla="*/ 20 h 207"/>
                <a:gd name="T6" fmla="*/ 127 w 374"/>
                <a:gd name="T7" fmla="*/ 30 h 207"/>
                <a:gd name="T8" fmla="*/ 166 w 374"/>
                <a:gd name="T9" fmla="*/ 40 h 207"/>
                <a:gd name="T10" fmla="*/ 203 w 374"/>
                <a:gd name="T11" fmla="*/ 50 h 207"/>
                <a:gd name="T12" fmla="*/ 237 w 374"/>
                <a:gd name="T13" fmla="*/ 59 h 207"/>
                <a:gd name="T14" fmla="*/ 268 w 374"/>
                <a:gd name="T15" fmla="*/ 67 h 207"/>
                <a:gd name="T16" fmla="*/ 297 w 374"/>
                <a:gd name="T17" fmla="*/ 75 h 207"/>
                <a:gd name="T18" fmla="*/ 321 w 374"/>
                <a:gd name="T19" fmla="*/ 82 h 207"/>
                <a:gd name="T20" fmla="*/ 340 w 374"/>
                <a:gd name="T21" fmla="*/ 89 h 207"/>
                <a:gd name="T22" fmla="*/ 356 w 374"/>
                <a:gd name="T23" fmla="*/ 94 h 207"/>
                <a:gd name="T24" fmla="*/ 367 w 374"/>
                <a:gd name="T25" fmla="*/ 98 h 207"/>
                <a:gd name="T26" fmla="*/ 373 w 374"/>
                <a:gd name="T27" fmla="*/ 101 h 207"/>
                <a:gd name="T28" fmla="*/ 374 w 374"/>
                <a:gd name="T29" fmla="*/ 103 h 207"/>
                <a:gd name="T30" fmla="*/ 311 w 374"/>
                <a:gd name="T31" fmla="*/ 89 h 207"/>
                <a:gd name="T32" fmla="*/ 309 w 374"/>
                <a:gd name="T33" fmla="*/ 87 h 207"/>
                <a:gd name="T34" fmla="*/ 302 w 374"/>
                <a:gd name="T35" fmla="*/ 83 h 207"/>
                <a:gd name="T36" fmla="*/ 292 w 374"/>
                <a:gd name="T37" fmla="*/ 79 h 207"/>
                <a:gd name="T38" fmla="*/ 277 w 374"/>
                <a:gd name="T39" fmla="*/ 74 h 207"/>
                <a:gd name="T40" fmla="*/ 258 w 374"/>
                <a:gd name="T41" fmla="*/ 69 h 207"/>
                <a:gd name="T42" fmla="*/ 234 w 374"/>
                <a:gd name="T43" fmla="*/ 61 h 207"/>
                <a:gd name="T44" fmla="*/ 209 w 374"/>
                <a:gd name="T45" fmla="*/ 54 h 207"/>
                <a:gd name="T46" fmla="*/ 179 w 374"/>
                <a:gd name="T47" fmla="*/ 46 h 207"/>
                <a:gd name="T48" fmla="*/ 147 w 374"/>
                <a:gd name="T49" fmla="*/ 38 h 207"/>
                <a:gd name="T50" fmla="*/ 111 w 374"/>
                <a:gd name="T51" fmla="*/ 29 h 207"/>
                <a:gd name="T52" fmla="*/ 76 w 374"/>
                <a:gd name="T53" fmla="*/ 20 h 207"/>
                <a:gd name="T54" fmla="*/ 38 w 374"/>
                <a:gd name="T55" fmla="*/ 11 h 207"/>
                <a:gd name="T56" fmla="*/ 0 w 374"/>
                <a:gd name="T57" fmla="*/ 2 h 207"/>
                <a:gd name="T58" fmla="*/ 1 w 374"/>
                <a:gd name="T59" fmla="*/ 0 h 20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374" h="207">
                  <a:moveTo>
                    <a:pt x="1" y="0"/>
                  </a:moveTo>
                  <a:lnTo>
                    <a:pt x="44" y="20"/>
                  </a:lnTo>
                  <a:lnTo>
                    <a:pt x="86" y="40"/>
                  </a:lnTo>
                  <a:lnTo>
                    <a:pt x="127" y="60"/>
                  </a:lnTo>
                  <a:lnTo>
                    <a:pt x="166" y="80"/>
                  </a:lnTo>
                  <a:lnTo>
                    <a:pt x="203" y="100"/>
                  </a:lnTo>
                  <a:lnTo>
                    <a:pt x="237" y="118"/>
                  </a:lnTo>
                  <a:lnTo>
                    <a:pt x="268" y="134"/>
                  </a:lnTo>
                  <a:lnTo>
                    <a:pt x="297" y="150"/>
                  </a:lnTo>
                  <a:lnTo>
                    <a:pt x="321" y="165"/>
                  </a:lnTo>
                  <a:lnTo>
                    <a:pt x="340" y="178"/>
                  </a:lnTo>
                  <a:lnTo>
                    <a:pt x="356" y="188"/>
                  </a:lnTo>
                  <a:lnTo>
                    <a:pt x="367" y="196"/>
                  </a:lnTo>
                  <a:lnTo>
                    <a:pt x="373" y="203"/>
                  </a:lnTo>
                  <a:lnTo>
                    <a:pt x="374" y="207"/>
                  </a:lnTo>
                  <a:lnTo>
                    <a:pt x="311" y="178"/>
                  </a:lnTo>
                  <a:lnTo>
                    <a:pt x="309" y="174"/>
                  </a:lnTo>
                  <a:lnTo>
                    <a:pt x="302" y="167"/>
                  </a:lnTo>
                  <a:lnTo>
                    <a:pt x="292" y="159"/>
                  </a:lnTo>
                  <a:lnTo>
                    <a:pt x="277" y="149"/>
                  </a:lnTo>
                  <a:lnTo>
                    <a:pt x="258" y="138"/>
                  </a:lnTo>
                  <a:lnTo>
                    <a:pt x="234" y="123"/>
                  </a:lnTo>
                  <a:lnTo>
                    <a:pt x="209" y="109"/>
                  </a:lnTo>
                  <a:lnTo>
                    <a:pt x="179" y="92"/>
                  </a:lnTo>
                  <a:lnTo>
                    <a:pt x="147" y="76"/>
                  </a:lnTo>
                  <a:lnTo>
                    <a:pt x="111" y="58"/>
                  </a:lnTo>
                  <a:lnTo>
                    <a:pt x="76" y="40"/>
                  </a:lnTo>
                  <a:lnTo>
                    <a:pt x="38" y="22"/>
                  </a:lnTo>
                  <a:lnTo>
                    <a:pt x="0" y="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EE0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65" name="Freeform 30"/>
            <p:cNvSpPr>
              <a:spLocks/>
            </p:cNvSpPr>
            <p:nvPr/>
          </p:nvSpPr>
          <p:spPr bwMode="auto">
            <a:xfrm>
              <a:off x="1145" y="1786"/>
              <a:ext cx="313" cy="87"/>
            </a:xfrm>
            <a:custGeom>
              <a:avLst/>
              <a:gdLst>
                <a:gd name="T0" fmla="*/ 313 w 313"/>
                <a:gd name="T1" fmla="*/ 87 h 174"/>
                <a:gd name="T2" fmla="*/ 311 w 313"/>
                <a:gd name="T3" fmla="*/ 85 h 174"/>
                <a:gd name="T4" fmla="*/ 304 w 313"/>
                <a:gd name="T5" fmla="*/ 82 h 174"/>
                <a:gd name="T6" fmla="*/ 294 w 313"/>
                <a:gd name="T7" fmla="*/ 78 h 174"/>
                <a:gd name="T8" fmla="*/ 279 w 313"/>
                <a:gd name="T9" fmla="*/ 73 h 174"/>
                <a:gd name="T10" fmla="*/ 260 w 313"/>
                <a:gd name="T11" fmla="*/ 67 h 174"/>
                <a:gd name="T12" fmla="*/ 236 w 313"/>
                <a:gd name="T13" fmla="*/ 60 h 174"/>
                <a:gd name="T14" fmla="*/ 211 w 313"/>
                <a:gd name="T15" fmla="*/ 53 h 174"/>
                <a:gd name="T16" fmla="*/ 181 w 313"/>
                <a:gd name="T17" fmla="*/ 44 h 174"/>
                <a:gd name="T18" fmla="*/ 149 w 313"/>
                <a:gd name="T19" fmla="*/ 36 h 174"/>
                <a:gd name="T20" fmla="*/ 113 w 313"/>
                <a:gd name="T21" fmla="*/ 27 h 174"/>
                <a:gd name="T22" fmla="*/ 78 w 313"/>
                <a:gd name="T23" fmla="*/ 18 h 174"/>
                <a:gd name="T24" fmla="*/ 40 w 313"/>
                <a:gd name="T25" fmla="*/ 9 h 174"/>
                <a:gd name="T26" fmla="*/ 2 w 313"/>
                <a:gd name="T27" fmla="*/ 0 h 174"/>
                <a:gd name="T28" fmla="*/ 0 w 313"/>
                <a:gd name="T29" fmla="*/ 3 h 174"/>
                <a:gd name="T30" fmla="*/ 36 w 313"/>
                <a:gd name="T31" fmla="*/ 12 h 174"/>
                <a:gd name="T32" fmla="*/ 70 w 313"/>
                <a:gd name="T33" fmla="*/ 20 h 174"/>
                <a:gd name="T34" fmla="*/ 102 w 313"/>
                <a:gd name="T35" fmla="*/ 28 h 174"/>
                <a:gd name="T36" fmla="*/ 133 w 313"/>
                <a:gd name="T37" fmla="*/ 36 h 174"/>
                <a:gd name="T38" fmla="*/ 161 w 313"/>
                <a:gd name="T39" fmla="*/ 44 h 174"/>
                <a:gd name="T40" fmla="*/ 185 w 313"/>
                <a:gd name="T41" fmla="*/ 50 h 174"/>
                <a:gd name="T42" fmla="*/ 207 w 313"/>
                <a:gd name="T43" fmla="*/ 56 h 174"/>
                <a:gd name="T44" fmla="*/ 222 w 313"/>
                <a:gd name="T45" fmla="*/ 62 h 174"/>
                <a:gd name="T46" fmla="*/ 234 w 313"/>
                <a:gd name="T47" fmla="*/ 65 h 174"/>
                <a:gd name="T48" fmla="*/ 241 w 313"/>
                <a:gd name="T49" fmla="*/ 69 h 174"/>
                <a:gd name="T50" fmla="*/ 242 w 313"/>
                <a:gd name="T51" fmla="*/ 71 h 174"/>
                <a:gd name="T52" fmla="*/ 313 w 313"/>
                <a:gd name="T53" fmla="*/ 87 h 17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13" h="174">
                  <a:moveTo>
                    <a:pt x="313" y="174"/>
                  </a:moveTo>
                  <a:lnTo>
                    <a:pt x="311" y="170"/>
                  </a:lnTo>
                  <a:lnTo>
                    <a:pt x="304" y="163"/>
                  </a:lnTo>
                  <a:lnTo>
                    <a:pt x="294" y="155"/>
                  </a:lnTo>
                  <a:lnTo>
                    <a:pt x="279" y="145"/>
                  </a:lnTo>
                  <a:lnTo>
                    <a:pt x="260" y="134"/>
                  </a:lnTo>
                  <a:lnTo>
                    <a:pt x="236" y="119"/>
                  </a:lnTo>
                  <a:lnTo>
                    <a:pt x="211" y="105"/>
                  </a:lnTo>
                  <a:lnTo>
                    <a:pt x="181" y="88"/>
                  </a:lnTo>
                  <a:lnTo>
                    <a:pt x="149" y="72"/>
                  </a:lnTo>
                  <a:lnTo>
                    <a:pt x="113" y="54"/>
                  </a:lnTo>
                  <a:lnTo>
                    <a:pt x="78" y="36"/>
                  </a:lnTo>
                  <a:lnTo>
                    <a:pt x="40" y="18"/>
                  </a:lnTo>
                  <a:lnTo>
                    <a:pt x="2" y="0"/>
                  </a:lnTo>
                  <a:lnTo>
                    <a:pt x="0" y="5"/>
                  </a:lnTo>
                  <a:lnTo>
                    <a:pt x="36" y="23"/>
                  </a:lnTo>
                  <a:lnTo>
                    <a:pt x="70" y="40"/>
                  </a:lnTo>
                  <a:lnTo>
                    <a:pt x="102" y="56"/>
                  </a:lnTo>
                  <a:lnTo>
                    <a:pt x="133" y="72"/>
                  </a:lnTo>
                  <a:lnTo>
                    <a:pt x="161" y="87"/>
                  </a:lnTo>
                  <a:lnTo>
                    <a:pt x="185" y="99"/>
                  </a:lnTo>
                  <a:lnTo>
                    <a:pt x="207" y="112"/>
                  </a:lnTo>
                  <a:lnTo>
                    <a:pt x="222" y="123"/>
                  </a:lnTo>
                  <a:lnTo>
                    <a:pt x="234" y="130"/>
                  </a:lnTo>
                  <a:lnTo>
                    <a:pt x="241" y="137"/>
                  </a:lnTo>
                  <a:lnTo>
                    <a:pt x="242" y="141"/>
                  </a:lnTo>
                  <a:lnTo>
                    <a:pt x="313" y="174"/>
                  </a:lnTo>
                  <a:close/>
                </a:path>
              </a:pathLst>
            </a:custGeom>
            <a:solidFill>
              <a:srgbClr val="96E6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66" name="Freeform 31"/>
            <p:cNvSpPr>
              <a:spLocks/>
            </p:cNvSpPr>
            <p:nvPr/>
          </p:nvSpPr>
          <p:spPr bwMode="auto">
            <a:xfrm>
              <a:off x="1144" y="1789"/>
              <a:ext cx="243" cy="67"/>
            </a:xfrm>
            <a:custGeom>
              <a:avLst/>
              <a:gdLst>
                <a:gd name="T0" fmla="*/ 1 w 243"/>
                <a:gd name="T1" fmla="*/ 0 h 136"/>
                <a:gd name="T2" fmla="*/ 37 w 243"/>
                <a:gd name="T3" fmla="*/ 9 h 136"/>
                <a:gd name="T4" fmla="*/ 71 w 243"/>
                <a:gd name="T5" fmla="*/ 17 h 136"/>
                <a:gd name="T6" fmla="*/ 103 w 243"/>
                <a:gd name="T7" fmla="*/ 25 h 136"/>
                <a:gd name="T8" fmla="*/ 134 w 243"/>
                <a:gd name="T9" fmla="*/ 33 h 136"/>
                <a:gd name="T10" fmla="*/ 162 w 243"/>
                <a:gd name="T11" fmla="*/ 40 h 136"/>
                <a:gd name="T12" fmla="*/ 186 w 243"/>
                <a:gd name="T13" fmla="*/ 46 h 136"/>
                <a:gd name="T14" fmla="*/ 208 w 243"/>
                <a:gd name="T15" fmla="*/ 53 h 136"/>
                <a:gd name="T16" fmla="*/ 223 w 243"/>
                <a:gd name="T17" fmla="*/ 58 h 136"/>
                <a:gd name="T18" fmla="*/ 235 w 243"/>
                <a:gd name="T19" fmla="*/ 62 h 136"/>
                <a:gd name="T20" fmla="*/ 242 w 243"/>
                <a:gd name="T21" fmla="*/ 65 h 136"/>
                <a:gd name="T22" fmla="*/ 243 w 243"/>
                <a:gd name="T23" fmla="*/ 67 h 136"/>
                <a:gd name="T24" fmla="*/ 168 w 243"/>
                <a:gd name="T25" fmla="*/ 49 h 136"/>
                <a:gd name="T26" fmla="*/ 167 w 243"/>
                <a:gd name="T27" fmla="*/ 47 h 136"/>
                <a:gd name="T28" fmla="*/ 160 w 243"/>
                <a:gd name="T29" fmla="*/ 45 h 136"/>
                <a:gd name="T30" fmla="*/ 147 w 243"/>
                <a:gd name="T31" fmla="*/ 41 h 136"/>
                <a:gd name="T32" fmla="*/ 130 w 243"/>
                <a:gd name="T33" fmla="*/ 36 h 136"/>
                <a:gd name="T34" fmla="*/ 109 w 243"/>
                <a:gd name="T35" fmla="*/ 31 h 136"/>
                <a:gd name="T36" fmla="*/ 85 w 243"/>
                <a:gd name="T37" fmla="*/ 24 h 136"/>
                <a:gd name="T38" fmla="*/ 58 w 243"/>
                <a:gd name="T39" fmla="*/ 17 h 136"/>
                <a:gd name="T40" fmla="*/ 30 w 243"/>
                <a:gd name="T41" fmla="*/ 10 h 136"/>
                <a:gd name="T42" fmla="*/ 0 w 243"/>
                <a:gd name="T43" fmla="*/ 3 h 136"/>
                <a:gd name="T44" fmla="*/ 1 w 243"/>
                <a:gd name="T45" fmla="*/ 0 h 1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43" h="136">
                  <a:moveTo>
                    <a:pt x="1" y="0"/>
                  </a:moveTo>
                  <a:lnTo>
                    <a:pt x="37" y="18"/>
                  </a:lnTo>
                  <a:lnTo>
                    <a:pt x="71" y="35"/>
                  </a:lnTo>
                  <a:lnTo>
                    <a:pt x="103" y="51"/>
                  </a:lnTo>
                  <a:lnTo>
                    <a:pt x="134" y="67"/>
                  </a:lnTo>
                  <a:lnTo>
                    <a:pt x="162" y="82"/>
                  </a:lnTo>
                  <a:lnTo>
                    <a:pt x="186" y="94"/>
                  </a:lnTo>
                  <a:lnTo>
                    <a:pt x="208" y="107"/>
                  </a:lnTo>
                  <a:lnTo>
                    <a:pt x="223" y="118"/>
                  </a:lnTo>
                  <a:lnTo>
                    <a:pt x="235" y="125"/>
                  </a:lnTo>
                  <a:lnTo>
                    <a:pt x="242" y="132"/>
                  </a:lnTo>
                  <a:lnTo>
                    <a:pt x="243" y="136"/>
                  </a:lnTo>
                  <a:lnTo>
                    <a:pt x="168" y="100"/>
                  </a:lnTo>
                  <a:lnTo>
                    <a:pt x="167" y="96"/>
                  </a:lnTo>
                  <a:lnTo>
                    <a:pt x="160" y="91"/>
                  </a:lnTo>
                  <a:lnTo>
                    <a:pt x="147" y="83"/>
                  </a:lnTo>
                  <a:lnTo>
                    <a:pt x="130" y="73"/>
                  </a:lnTo>
                  <a:lnTo>
                    <a:pt x="109" y="62"/>
                  </a:lnTo>
                  <a:lnTo>
                    <a:pt x="85" y="49"/>
                  </a:lnTo>
                  <a:lnTo>
                    <a:pt x="58" y="35"/>
                  </a:lnTo>
                  <a:lnTo>
                    <a:pt x="30" y="20"/>
                  </a:lnTo>
                  <a:lnTo>
                    <a:pt x="0" y="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FE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67" name="Freeform 32"/>
            <p:cNvSpPr>
              <a:spLocks/>
            </p:cNvSpPr>
            <p:nvPr/>
          </p:nvSpPr>
          <p:spPr bwMode="auto">
            <a:xfrm>
              <a:off x="1142" y="1792"/>
              <a:ext cx="170" cy="46"/>
            </a:xfrm>
            <a:custGeom>
              <a:avLst/>
              <a:gdLst>
                <a:gd name="T0" fmla="*/ 170 w 170"/>
                <a:gd name="T1" fmla="*/ 46 h 93"/>
                <a:gd name="T2" fmla="*/ 169 w 170"/>
                <a:gd name="T3" fmla="*/ 44 h 93"/>
                <a:gd name="T4" fmla="*/ 162 w 170"/>
                <a:gd name="T5" fmla="*/ 42 h 93"/>
                <a:gd name="T6" fmla="*/ 149 w 170"/>
                <a:gd name="T7" fmla="*/ 38 h 93"/>
                <a:gd name="T8" fmla="*/ 132 w 170"/>
                <a:gd name="T9" fmla="*/ 33 h 93"/>
                <a:gd name="T10" fmla="*/ 111 w 170"/>
                <a:gd name="T11" fmla="*/ 27 h 93"/>
                <a:gd name="T12" fmla="*/ 87 w 170"/>
                <a:gd name="T13" fmla="*/ 21 h 93"/>
                <a:gd name="T14" fmla="*/ 60 w 170"/>
                <a:gd name="T15" fmla="*/ 14 h 93"/>
                <a:gd name="T16" fmla="*/ 32 w 170"/>
                <a:gd name="T17" fmla="*/ 6 h 93"/>
                <a:gd name="T18" fmla="*/ 2 w 170"/>
                <a:gd name="T19" fmla="*/ 0 h 93"/>
                <a:gd name="T20" fmla="*/ 0 w 170"/>
                <a:gd name="T21" fmla="*/ 3 h 93"/>
                <a:gd name="T22" fmla="*/ 20 w 170"/>
                <a:gd name="T23" fmla="*/ 7 h 93"/>
                <a:gd name="T24" fmla="*/ 39 w 170"/>
                <a:gd name="T25" fmla="*/ 13 h 93"/>
                <a:gd name="T26" fmla="*/ 56 w 170"/>
                <a:gd name="T27" fmla="*/ 17 h 93"/>
                <a:gd name="T28" fmla="*/ 70 w 170"/>
                <a:gd name="T29" fmla="*/ 21 h 93"/>
                <a:gd name="T30" fmla="*/ 80 w 170"/>
                <a:gd name="T31" fmla="*/ 23 h 93"/>
                <a:gd name="T32" fmla="*/ 87 w 170"/>
                <a:gd name="T33" fmla="*/ 26 h 93"/>
                <a:gd name="T34" fmla="*/ 88 w 170"/>
                <a:gd name="T35" fmla="*/ 27 h 93"/>
                <a:gd name="T36" fmla="*/ 170 w 170"/>
                <a:gd name="T37" fmla="*/ 46 h 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70" h="93">
                  <a:moveTo>
                    <a:pt x="170" y="93"/>
                  </a:moveTo>
                  <a:lnTo>
                    <a:pt x="169" y="89"/>
                  </a:lnTo>
                  <a:lnTo>
                    <a:pt x="162" y="84"/>
                  </a:lnTo>
                  <a:lnTo>
                    <a:pt x="149" y="76"/>
                  </a:lnTo>
                  <a:lnTo>
                    <a:pt x="132" y="66"/>
                  </a:lnTo>
                  <a:lnTo>
                    <a:pt x="111" y="55"/>
                  </a:lnTo>
                  <a:lnTo>
                    <a:pt x="87" y="42"/>
                  </a:lnTo>
                  <a:lnTo>
                    <a:pt x="60" y="28"/>
                  </a:lnTo>
                  <a:lnTo>
                    <a:pt x="32" y="13"/>
                  </a:lnTo>
                  <a:lnTo>
                    <a:pt x="2" y="0"/>
                  </a:lnTo>
                  <a:lnTo>
                    <a:pt x="0" y="6"/>
                  </a:lnTo>
                  <a:lnTo>
                    <a:pt x="20" y="15"/>
                  </a:lnTo>
                  <a:lnTo>
                    <a:pt x="39" y="26"/>
                  </a:lnTo>
                  <a:lnTo>
                    <a:pt x="56" y="35"/>
                  </a:lnTo>
                  <a:lnTo>
                    <a:pt x="70" y="42"/>
                  </a:lnTo>
                  <a:lnTo>
                    <a:pt x="80" y="47"/>
                  </a:lnTo>
                  <a:lnTo>
                    <a:pt x="87" y="53"/>
                  </a:lnTo>
                  <a:lnTo>
                    <a:pt x="88" y="55"/>
                  </a:lnTo>
                  <a:lnTo>
                    <a:pt x="170" y="93"/>
                  </a:lnTo>
                  <a:close/>
                </a:path>
              </a:pathLst>
            </a:custGeom>
            <a:solidFill>
              <a:srgbClr val="A7F1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68" name="Freeform 33"/>
            <p:cNvSpPr>
              <a:spLocks/>
            </p:cNvSpPr>
            <p:nvPr/>
          </p:nvSpPr>
          <p:spPr bwMode="auto">
            <a:xfrm>
              <a:off x="1140" y="1795"/>
              <a:ext cx="90" cy="24"/>
            </a:xfrm>
            <a:custGeom>
              <a:avLst/>
              <a:gdLst>
                <a:gd name="T0" fmla="*/ 2 w 90"/>
                <a:gd name="T1" fmla="*/ 0 h 49"/>
                <a:gd name="T2" fmla="*/ 22 w 90"/>
                <a:gd name="T3" fmla="*/ 4 h 49"/>
                <a:gd name="T4" fmla="*/ 41 w 90"/>
                <a:gd name="T5" fmla="*/ 10 h 49"/>
                <a:gd name="T6" fmla="*/ 58 w 90"/>
                <a:gd name="T7" fmla="*/ 14 h 49"/>
                <a:gd name="T8" fmla="*/ 72 w 90"/>
                <a:gd name="T9" fmla="*/ 18 h 49"/>
                <a:gd name="T10" fmla="*/ 82 w 90"/>
                <a:gd name="T11" fmla="*/ 20 h 49"/>
                <a:gd name="T12" fmla="*/ 89 w 90"/>
                <a:gd name="T13" fmla="*/ 23 h 49"/>
                <a:gd name="T14" fmla="*/ 90 w 90"/>
                <a:gd name="T15" fmla="*/ 24 h 49"/>
                <a:gd name="T16" fmla="*/ 1 w 90"/>
                <a:gd name="T17" fmla="*/ 3 h 49"/>
                <a:gd name="T18" fmla="*/ 0 w 90"/>
                <a:gd name="T19" fmla="*/ 3 h 49"/>
                <a:gd name="T20" fmla="*/ 2 w 90"/>
                <a:gd name="T21" fmla="*/ 0 h 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0" h="49">
                  <a:moveTo>
                    <a:pt x="2" y="0"/>
                  </a:moveTo>
                  <a:lnTo>
                    <a:pt x="22" y="9"/>
                  </a:lnTo>
                  <a:lnTo>
                    <a:pt x="41" y="20"/>
                  </a:lnTo>
                  <a:lnTo>
                    <a:pt x="58" y="29"/>
                  </a:lnTo>
                  <a:lnTo>
                    <a:pt x="72" y="36"/>
                  </a:lnTo>
                  <a:lnTo>
                    <a:pt x="82" y="41"/>
                  </a:lnTo>
                  <a:lnTo>
                    <a:pt x="89" y="47"/>
                  </a:lnTo>
                  <a:lnTo>
                    <a:pt x="90" y="49"/>
                  </a:lnTo>
                  <a:lnTo>
                    <a:pt x="1" y="7"/>
                  </a:lnTo>
                  <a:lnTo>
                    <a:pt x="0" y="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F7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69" name="Freeform 34"/>
            <p:cNvSpPr>
              <a:spLocks/>
            </p:cNvSpPr>
            <p:nvPr/>
          </p:nvSpPr>
          <p:spPr bwMode="auto">
            <a:xfrm>
              <a:off x="1140" y="1799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1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0F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70" name="Freeform 35"/>
            <p:cNvSpPr>
              <a:spLocks/>
            </p:cNvSpPr>
            <p:nvPr/>
          </p:nvSpPr>
          <p:spPr bwMode="auto">
            <a:xfrm>
              <a:off x="1162" y="1758"/>
              <a:ext cx="1015" cy="282"/>
            </a:xfrm>
            <a:custGeom>
              <a:avLst/>
              <a:gdLst>
                <a:gd name="T0" fmla="*/ 997 w 1015"/>
                <a:gd name="T1" fmla="*/ 233 h 564"/>
                <a:gd name="T2" fmla="*/ 0 w 1015"/>
                <a:gd name="T3" fmla="*/ 0 h 564"/>
                <a:gd name="T4" fmla="*/ 19 w 1015"/>
                <a:gd name="T5" fmla="*/ 51 h 564"/>
                <a:gd name="T6" fmla="*/ 1015 w 1015"/>
                <a:gd name="T7" fmla="*/ 282 h 564"/>
                <a:gd name="T8" fmla="*/ 997 w 1015"/>
                <a:gd name="T9" fmla="*/ 233 h 5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15" h="564">
                  <a:moveTo>
                    <a:pt x="997" y="465"/>
                  </a:moveTo>
                  <a:lnTo>
                    <a:pt x="0" y="0"/>
                  </a:lnTo>
                  <a:lnTo>
                    <a:pt x="19" y="101"/>
                  </a:lnTo>
                  <a:lnTo>
                    <a:pt x="1015" y="564"/>
                  </a:lnTo>
                  <a:lnTo>
                    <a:pt x="997" y="4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71" name="Freeform 36"/>
            <p:cNvSpPr>
              <a:spLocks/>
            </p:cNvSpPr>
            <p:nvPr/>
          </p:nvSpPr>
          <p:spPr bwMode="auto">
            <a:xfrm>
              <a:off x="1162" y="1758"/>
              <a:ext cx="1038" cy="282"/>
            </a:xfrm>
            <a:custGeom>
              <a:avLst/>
              <a:gdLst>
                <a:gd name="T0" fmla="*/ 1015 w 1038"/>
                <a:gd name="T1" fmla="*/ 282 h 564"/>
                <a:gd name="T2" fmla="*/ 1038 w 1038"/>
                <a:gd name="T3" fmla="*/ 242 h 564"/>
                <a:gd name="T4" fmla="*/ 0 w 1038"/>
                <a:gd name="T5" fmla="*/ 0 h 564"/>
                <a:gd name="T6" fmla="*/ 0 w 1038"/>
                <a:gd name="T7" fmla="*/ 2 h 564"/>
                <a:gd name="T8" fmla="*/ 72 w 1038"/>
                <a:gd name="T9" fmla="*/ 18 h 564"/>
                <a:gd name="T10" fmla="*/ 144 w 1038"/>
                <a:gd name="T11" fmla="*/ 35 h 564"/>
                <a:gd name="T12" fmla="*/ 215 w 1038"/>
                <a:gd name="T13" fmla="*/ 53 h 564"/>
                <a:gd name="T14" fmla="*/ 284 w 1038"/>
                <a:gd name="T15" fmla="*/ 70 h 564"/>
                <a:gd name="T16" fmla="*/ 352 w 1038"/>
                <a:gd name="T17" fmla="*/ 86 h 564"/>
                <a:gd name="T18" fmla="*/ 419 w 1038"/>
                <a:gd name="T19" fmla="*/ 103 h 564"/>
                <a:gd name="T20" fmla="*/ 482 w 1038"/>
                <a:gd name="T21" fmla="*/ 120 h 564"/>
                <a:gd name="T22" fmla="*/ 544 w 1038"/>
                <a:gd name="T23" fmla="*/ 135 h 564"/>
                <a:gd name="T24" fmla="*/ 602 w 1038"/>
                <a:gd name="T25" fmla="*/ 150 h 564"/>
                <a:gd name="T26" fmla="*/ 657 w 1038"/>
                <a:gd name="T27" fmla="*/ 166 h 564"/>
                <a:gd name="T28" fmla="*/ 710 w 1038"/>
                <a:gd name="T29" fmla="*/ 180 h 564"/>
                <a:gd name="T30" fmla="*/ 758 w 1038"/>
                <a:gd name="T31" fmla="*/ 194 h 564"/>
                <a:gd name="T32" fmla="*/ 802 w 1038"/>
                <a:gd name="T33" fmla="*/ 206 h 564"/>
                <a:gd name="T34" fmla="*/ 841 w 1038"/>
                <a:gd name="T35" fmla="*/ 218 h 564"/>
                <a:gd name="T36" fmla="*/ 878 w 1038"/>
                <a:gd name="T37" fmla="*/ 229 h 564"/>
                <a:gd name="T38" fmla="*/ 908 w 1038"/>
                <a:gd name="T39" fmla="*/ 239 h 564"/>
                <a:gd name="T40" fmla="*/ 935 w 1038"/>
                <a:gd name="T41" fmla="*/ 248 h 564"/>
                <a:gd name="T42" fmla="*/ 956 w 1038"/>
                <a:gd name="T43" fmla="*/ 256 h 564"/>
                <a:gd name="T44" fmla="*/ 973 w 1038"/>
                <a:gd name="T45" fmla="*/ 263 h 564"/>
                <a:gd name="T46" fmla="*/ 984 w 1038"/>
                <a:gd name="T47" fmla="*/ 269 h 564"/>
                <a:gd name="T48" fmla="*/ 990 w 1038"/>
                <a:gd name="T49" fmla="*/ 273 h 564"/>
                <a:gd name="T50" fmla="*/ 991 w 1038"/>
                <a:gd name="T51" fmla="*/ 277 h 564"/>
                <a:gd name="T52" fmla="*/ 1015 w 1038"/>
                <a:gd name="T53" fmla="*/ 282 h 56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038" h="564">
                  <a:moveTo>
                    <a:pt x="1015" y="564"/>
                  </a:moveTo>
                  <a:lnTo>
                    <a:pt x="1038" y="483"/>
                  </a:lnTo>
                  <a:lnTo>
                    <a:pt x="0" y="0"/>
                  </a:lnTo>
                  <a:lnTo>
                    <a:pt x="0" y="3"/>
                  </a:lnTo>
                  <a:lnTo>
                    <a:pt x="72" y="36"/>
                  </a:lnTo>
                  <a:lnTo>
                    <a:pt x="144" y="70"/>
                  </a:lnTo>
                  <a:lnTo>
                    <a:pt x="215" y="105"/>
                  </a:lnTo>
                  <a:lnTo>
                    <a:pt x="284" y="139"/>
                  </a:lnTo>
                  <a:lnTo>
                    <a:pt x="352" y="172"/>
                  </a:lnTo>
                  <a:lnTo>
                    <a:pt x="419" y="206"/>
                  </a:lnTo>
                  <a:lnTo>
                    <a:pt x="482" y="239"/>
                  </a:lnTo>
                  <a:lnTo>
                    <a:pt x="544" y="269"/>
                  </a:lnTo>
                  <a:lnTo>
                    <a:pt x="602" y="300"/>
                  </a:lnTo>
                  <a:lnTo>
                    <a:pt x="657" y="331"/>
                  </a:lnTo>
                  <a:lnTo>
                    <a:pt x="710" y="360"/>
                  </a:lnTo>
                  <a:lnTo>
                    <a:pt x="758" y="387"/>
                  </a:lnTo>
                  <a:lnTo>
                    <a:pt x="802" y="412"/>
                  </a:lnTo>
                  <a:lnTo>
                    <a:pt x="841" y="436"/>
                  </a:lnTo>
                  <a:lnTo>
                    <a:pt x="878" y="458"/>
                  </a:lnTo>
                  <a:lnTo>
                    <a:pt x="908" y="478"/>
                  </a:lnTo>
                  <a:lnTo>
                    <a:pt x="935" y="496"/>
                  </a:lnTo>
                  <a:lnTo>
                    <a:pt x="956" y="512"/>
                  </a:lnTo>
                  <a:lnTo>
                    <a:pt x="973" y="526"/>
                  </a:lnTo>
                  <a:lnTo>
                    <a:pt x="984" y="537"/>
                  </a:lnTo>
                  <a:lnTo>
                    <a:pt x="990" y="546"/>
                  </a:lnTo>
                  <a:lnTo>
                    <a:pt x="991" y="554"/>
                  </a:lnTo>
                  <a:lnTo>
                    <a:pt x="1015" y="564"/>
                  </a:lnTo>
                  <a:close/>
                </a:path>
              </a:pathLst>
            </a:custGeom>
            <a:solidFill>
              <a:srgbClr val="057E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72" name="Freeform 37"/>
            <p:cNvSpPr>
              <a:spLocks/>
            </p:cNvSpPr>
            <p:nvPr/>
          </p:nvSpPr>
          <p:spPr bwMode="auto">
            <a:xfrm>
              <a:off x="1162" y="1760"/>
              <a:ext cx="991" cy="275"/>
            </a:xfrm>
            <a:custGeom>
              <a:avLst/>
              <a:gdLst>
                <a:gd name="T0" fmla="*/ 0 w 991"/>
                <a:gd name="T1" fmla="*/ 0 h 551"/>
                <a:gd name="T2" fmla="*/ 72 w 991"/>
                <a:gd name="T3" fmla="*/ 16 h 551"/>
                <a:gd name="T4" fmla="*/ 144 w 991"/>
                <a:gd name="T5" fmla="*/ 33 h 551"/>
                <a:gd name="T6" fmla="*/ 215 w 991"/>
                <a:gd name="T7" fmla="*/ 51 h 551"/>
                <a:gd name="T8" fmla="*/ 284 w 991"/>
                <a:gd name="T9" fmla="*/ 68 h 551"/>
                <a:gd name="T10" fmla="*/ 352 w 991"/>
                <a:gd name="T11" fmla="*/ 84 h 551"/>
                <a:gd name="T12" fmla="*/ 419 w 991"/>
                <a:gd name="T13" fmla="*/ 101 h 551"/>
                <a:gd name="T14" fmla="*/ 482 w 991"/>
                <a:gd name="T15" fmla="*/ 118 h 551"/>
                <a:gd name="T16" fmla="*/ 544 w 991"/>
                <a:gd name="T17" fmla="*/ 133 h 551"/>
                <a:gd name="T18" fmla="*/ 602 w 991"/>
                <a:gd name="T19" fmla="*/ 148 h 551"/>
                <a:gd name="T20" fmla="*/ 657 w 991"/>
                <a:gd name="T21" fmla="*/ 164 h 551"/>
                <a:gd name="T22" fmla="*/ 710 w 991"/>
                <a:gd name="T23" fmla="*/ 178 h 551"/>
                <a:gd name="T24" fmla="*/ 758 w 991"/>
                <a:gd name="T25" fmla="*/ 192 h 551"/>
                <a:gd name="T26" fmla="*/ 802 w 991"/>
                <a:gd name="T27" fmla="*/ 204 h 551"/>
                <a:gd name="T28" fmla="*/ 841 w 991"/>
                <a:gd name="T29" fmla="*/ 216 h 551"/>
                <a:gd name="T30" fmla="*/ 878 w 991"/>
                <a:gd name="T31" fmla="*/ 227 h 551"/>
                <a:gd name="T32" fmla="*/ 908 w 991"/>
                <a:gd name="T33" fmla="*/ 237 h 551"/>
                <a:gd name="T34" fmla="*/ 935 w 991"/>
                <a:gd name="T35" fmla="*/ 246 h 551"/>
                <a:gd name="T36" fmla="*/ 956 w 991"/>
                <a:gd name="T37" fmla="*/ 254 h 551"/>
                <a:gd name="T38" fmla="*/ 973 w 991"/>
                <a:gd name="T39" fmla="*/ 261 h 551"/>
                <a:gd name="T40" fmla="*/ 984 w 991"/>
                <a:gd name="T41" fmla="*/ 267 h 551"/>
                <a:gd name="T42" fmla="*/ 990 w 991"/>
                <a:gd name="T43" fmla="*/ 271 h 551"/>
                <a:gd name="T44" fmla="*/ 991 w 991"/>
                <a:gd name="T45" fmla="*/ 275 h 551"/>
                <a:gd name="T46" fmla="*/ 966 w 991"/>
                <a:gd name="T47" fmla="*/ 269 h 551"/>
                <a:gd name="T48" fmla="*/ 964 w 991"/>
                <a:gd name="T49" fmla="*/ 266 h 551"/>
                <a:gd name="T50" fmla="*/ 959 w 991"/>
                <a:gd name="T51" fmla="*/ 261 h 551"/>
                <a:gd name="T52" fmla="*/ 947 w 991"/>
                <a:gd name="T53" fmla="*/ 255 h 551"/>
                <a:gd name="T54" fmla="*/ 932 w 991"/>
                <a:gd name="T55" fmla="*/ 249 h 551"/>
                <a:gd name="T56" fmla="*/ 911 w 991"/>
                <a:gd name="T57" fmla="*/ 241 h 551"/>
                <a:gd name="T58" fmla="*/ 885 w 991"/>
                <a:gd name="T59" fmla="*/ 232 h 551"/>
                <a:gd name="T60" fmla="*/ 855 w 991"/>
                <a:gd name="T61" fmla="*/ 223 h 551"/>
                <a:gd name="T62" fmla="*/ 820 w 991"/>
                <a:gd name="T63" fmla="*/ 212 h 551"/>
                <a:gd name="T64" fmla="*/ 782 w 991"/>
                <a:gd name="T65" fmla="*/ 200 h 551"/>
                <a:gd name="T66" fmla="*/ 738 w 991"/>
                <a:gd name="T67" fmla="*/ 187 h 551"/>
                <a:gd name="T68" fmla="*/ 691 w 991"/>
                <a:gd name="T69" fmla="*/ 175 h 551"/>
                <a:gd name="T70" fmla="*/ 641 w 991"/>
                <a:gd name="T71" fmla="*/ 160 h 551"/>
                <a:gd name="T72" fmla="*/ 587 w 991"/>
                <a:gd name="T73" fmla="*/ 146 h 551"/>
                <a:gd name="T74" fmla="*/ 530 w 991"/>
                <a:gd name="T75" fmla="*/ 131 h 551"/>
                <a:gd name="T76" fmla="*/ 470 w 991"/>
                <a:gd name="T77" fmla="*/ 116 h 551"/>
                <a:gd name="T78" fmla="*/ 407 w 991"/>
                <a:gd name="T79" fmla="*/ 99 h 551"/>
                <a:gd name="T80" fmla="*/ 344 w 991"/>
                <a:gd name="T81" fmla="*/ 83 h 551"/>
                <a:gd name="T82" fmla="*/ 277 w 991"/>
                <a:gd name="T83" fmla="*/ 67 h 551"/>
                <a:gd name="T84" fmla="*/ 209 w 991"/>
                <a:gd name="T85" fmla="*/ 51 h 551"/>
                <a:gd name="T86" fmla="*/ 140 w 991"/>
                <a:gd name="T87" fmla="*/ 33 h 551"/>
                <a:gd name="T88" fmla="*/ 70 w 991"/>
                <a:gd name="T89" fmla="*/ 17 h 551"/>
                <a:gd name="T90" fmla="*/ 0 w 991"/>
                <a:gd name="T91" fmla="*/ 1 h 551"/>
                <a:gd name="T92" fmla="*/ 0 w 991"/>
                <a:gd name="T93" fmla="*/ 0 h 55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991" h="551">
                  <a:moveTo>
                    <a:pt x="0" y="0"/>
                  </a:moveTo>
                  <a:lnTo>
                    <a:pt x="72" y="33"/>
                  </a:lnTo>
                  <a:lnTo>
                    <a:pt x="144" y="67"/>
                  </a:lnTo>
                  <a:lnTo>
                    <a:pt x="215" y="102"/>
                  </a:lnTo>
                  <a:lnTo>
                    <a:pt x="284" y="136"/>
                  </a:lnTo>
                  <a:lnTo>
                    <a:pt x="352" y="169"/>
                  </a:lnTo>
                  <a:lnTo>
                    <a:pt x="419" y="203"/>
                  </a:lnTo>
                  <a:lnTo>
                    <a:pt x="482" y="236"/>
                  </a:lnTo>
                  <a:lnTo>
                    <a:pt x="544" y="266"/>
                  </a:lnTo>
                  <a:lnTo>
                    <a:pt x="602" y="297"/>
                  </a:lnTo>
                  <a:lnTo>
                    <a:pt x="657" y="328"/>
                  </a:lnTo>
                  <a:lnTo>
                    <a:pt x="710" y="357"/>
                  </a:lnTo>
                  <a:lnTo>
                    <a:pt x="758" y="384"/>
                  </a:lnTo>
                  <a:lnTo>
                    <a:pt x="802" y="409"/>
                  </a:lnTo>
                  <a:lnTo>
                    <a:pt x="841" y="433"/>
                  </a:lnTo>
                  <a:lnTo>
                    <a:pt x="878" y="455"/>
                  </a:lnTo>
                  <a:lnTo>
                    <a:pt x="908" y="475"/>
                  </a:lnTo>
                  <a:lnTo>
                    <a:pt x="935" y="493"/>
                  </a:lnTo>
                  <a:lnTo>
                    <a:pt x="956" y="509"/>
                  </a:lnTo>
                  <a:lnTo>
                    <a:pt x="973" y="523"/>
                  </a:lnTo>
                  <a:lnTo>
                    <a:pt x="984" y="534"/>
                  </a:lnTo>
                  <a:lnTo>
                    <a:pt x="990" y="543"/>
                  </a:lnTo>
                  <a:lnTo>
                    <a:pt x="991" y="551"/>
                  </a:lnTo>
                  <a:lnTo>
                    <a:pt x="966" y="538"/>
                  </a:lnTo>
                  <a:lnTo>
                    <a:pt x="964" y="532"/>
                  </a:lnTo>
                  <a:lnTo>
                    <a:pt x="959" y="523"/>
                  </a:lnTo>
                  <a:lnTo>
                    <a:pt x="947" y="511"/>
                  </a:lnTo>
                  <a:lnTo>
                    <a:pt x="932" y="498"/>
                  </a:lnTo>
                  <a:lnTo>
                    <a:pt x="911" y="482"/>
                  </a:lnTo>
                  <a:lnTo>
                    <a:pt x="885" y="465"/>
                  </a:lnTo>
                  <a:lnTo>
                    <a:pt x="855" y="446"/>
                  </a:lnTo>
                  <a:lnTo>
                    <a:pt x="820" y="424"/>
                  </a:lnTo>
                  <a:lnTo>
                    <a:pt x="782" y="400"/>
                  </a:lnTo>
                  <a:lnTo>
                    <a:pt x="738" y="375"/>
                  </a:lnTo>
                  <a:lnTo>
                    <a:pt x="691" y="350"/>
                  </a:lnTo>
                  <a:lnTo>
                    <a:pt x="641" y="321"/>
                  </a:lnTo>
                  <a:lnTo>
                    <a:pt x="587" y="292"/>
                  </a:lnTo>
                  <a:lnTo>
                    <a:pt x="530" y="263"/>
                  </a:lnTo>
                  <a:lnTo>
                    <a:pt x="470" y="232"/>
                  </a:lnTo>
                  <a:lnTo>
                    <a:pt x="407" y="199"/>
                  </a:lnTo>
                  <a:lnTo>
                    <a:pt x="344" y="167"/>
                  </a:lnTo>
                  <a:lnTo>
                    <a:pt x="277" y="134"/>
                  </a:lnTo>
                  <a:lnTo>
                    <a:pt x="209" y="102"/>
                  </a:lnTo>
                  <a:lnTo>
                    <a:pt x="140" y="67"/>
                  </a:lnTo>
                  <a:lnTo>
                    <a:pt x="70" y="35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83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73" name="Freeform 38"/>
            <p:cNvSpPr>
              <a:spLocks/>
            </p:cNvSpPr>
            <p:nvPr/>
          </p:nvSpPr>
          <p:spPr bwMode="auto">
            <a:xfrm>
              <a:off x="1161" y="1761"/>
              <a:ext cx="967" cy="267"/>
            </a:xfrm>
            <a:custGeom>
              <a:avLst/>
              <a:gdLst>
                <a:gd name="T0" fmla="*/ 967 w 967"/>
                <a:gd name="T1" fmla="*/ 267 h 536"/>
                <a:gd name="T2" fmla="*/ 965 w 967"/>
                <a:gd name="T3" fmla="*/ 264 h 536"/>
                <a:gd name="T4" fmla="*/ 960 w 967"/>
                <a:gd name="T5" fmla="*/ 260 h 536"/>
                <a:gd name="T6" fmla="*/ 948 w 967"/>
                <a:gd name="T7" fmla="*/ 254 h 536"/>
                <a:gd name="T8" fmla="*/ 933 w 967"/>
                <a:gd name="T9" fmla="*/ 247 h 536"/>
                <a:gd name="T10" fmla="*/ 912 w 967"/>
                <a:gd name="T11" fmla="*/ 239 h 536"/>
                <a:gd name="T12" fmla="*/ 886 w 967"/>
                <a:gd name="T13" fmla="*/ 231 h 536"/>
                <a:gd name="T14" fmla="*/ 856 w 967"/>
                <a:gd name="T15" fmla="*/ 221 h 536"/>
                <a:gd name="T16" fmla="*/ 821 w 967"/>
                <a:gd name="T17" fmla="*/ 210 h 536"/>
                <a:gd name="T18" fmla="*/ 783 w 967"/>
                <a:gd name="T19" fmla="*/ 198 h 536"/>
                <a:gd name="T20" fmla="*/ 739 w 967"/>
                <a:gd name="T21" fmla="*/ 186 h 536"/>
                <a:gd name="T22" fmla="*/ 692 w 967"/>
                <a:gd name="T23" fmla="*/ 173 h 536"/>
                <a:gd name="T24" fmla="*/ 642 w 967"/>
                <a:gd name="T25" fmla="*/ 159 h 536"/>
                <a:gd name="T26" fmla="*/ 588 w 967"/>
                <a:gd name="T27" fmla="*/ 144 h 536"/>
                <a:gd name="T28" fmla="*/ 531 w 967"/>
                <a:gd name="T29" fmla="*/ 130 h 536"/>
                <a:gd name="T30" fmla="*/ 471 w 967"/>
                <a:gd name="T31" fmla="*/ 115 h 536"/>
                <a:gd name="T32" fmla="*/ 408 w 967"/>
                <a:gd name="T33" fmla="*/ 98 h 536"/>
                <a:gd name="T34" fmla="*/ 345 w 967"/>
                <a:gd name="T35" fmla="*/ 82 h 536"/>
                <a:gd name="T36" fmla="*/ 278 w 967"/>
                <a:gd name="T37" fmla="*/ 66 h 536"/>
                <a:gd name="T38" fmla="*/ 210 w 967"/>
                <a:gd name="T39" fmla="*/ 50 h 536"/>
                <a:gd name="T40" fmla="*/ 141 w 967"/>
                <a:gd name="T41" fmla="*/ 32 h 536"/>
                <a:gd name="T42" fmla="*/ 71 w 967"/>
                <a:gd name="T43" fmla="*/ 16 h 536"/>
                <a:gd name="T44" fmla="*/ 1 w 967"/>
                <a:gd name="T45" fmla="*/ 0 h 536"/>
                <a:gd name="T46" fmla="*/ 0 w 967"/>
                <a:gd name="T47" fmla="*/ 1 h 536"/>
                <a:gd name="T48" fmla="*/ 69 w 967"/>
                <a:gd name="T49" fmla="*/ 17 h 536"/>
                <a:gd name="T50" fmla="*/ 137 w 967"/>
                <a:gd name="T51" fmla="*/ 32 h 536"/>
                <a:gd name="T52" fmla="*/ 203 w 967"/>
                <a:gd name="T53" fmla="*/ 49 h 536"/>
                <a:gd name="T54" fmla="*/ 270 w 967"/>
                <a:gd name="T55" fmla="*/ 65 h 536"/>
                <a:gd name="T56" fmla="*/ 335 w 967"/>
                <a:gd name="T57" fmla="*/ 81 h 536"/>
                <a:gd name="T58" fmla="*/ 397 w 967"/>
                <a:gd name="T59" fmla="*/ 97 h 536"/>
                <a:gd name="T60" fmla="*/ 458 w 967"/>
                <a:gd name="T61" fmla="*/ 112 h 536"/>
                <a:gd name="T62" fmla="*/ 516 w 967"/>
                <a:gd name="T63" fmla="*/ 127 h 536"/>
                <a:gd name="T64" fmla="*/ 571 w 967"/>
                <a:gd name="T65" fmla="*/ 141 h 536"/>
                <a:gd name="T66" fmla="*/ 625 w 967"/>
                <a:gd name="T67" fmla="*/ 156 h 536"/>
                <a:gd name="T68" fmla="*/ 673 w 967"/>
                <a:gd name="T69" fmla="*/ 169 h 536"/>
                <a:gd name="T70" fmla="*/ 719 w 967"/>
                <a:gd name="T71" fmla="*/ 182 h 536"/>
                <a:gd name="T72" fmla="*/ 760 w 967"/>
                <a:gd name="T73" fmla="*/ 194 h 536"/>
                <a:gd name="T74" fmla="*/ 798 w 967"/>
                <a:gd name="T75" fmla="*/ 206 h 536"/>
                <a:gd name="T76" fmla="*/ 832 w 967"/>
                <a:gd name="T77" fmla="*/ 216 h 536"/>
                <a:gd name="T78" fmla="*/ 862 w 967"/>
                <a:gd name="T79" fmla="*/ 226 h 536"/>
                <a:gd name="T80" fmla="*/ 886 w 967"/>
                <a:gd name="T81" fmla="*/ 234 h 536"/>
                <a:gd name="T82" fmla="*/ 906 w 967"/>
                <a:gd name="T83" fmla="*/ 242 h 536"/>
                <a:gd name="T84" fmla="*/ 921 w 967"/>
                <a:gd name="T85" fmla="*/ 248 h 536"/>
                <a:gd name="T86" fmla="*/ 933 w 967"/>
                <a:gd name="T87" fmla="*/ 254 h 536"/>
                <a:gd name="T88" fmla="*/ 938 w 967"/>
                <a:gd name="T89" fmla="*/ 258 h 536"/>
                <a:gd name="T90" fmla="*/ 940 w 967"/>
                <a:gd name="T91" fmla="*/ 261 h 536"/>
                <a:gd name="T92" fmla="*/ 967 w 967"/>
                <a:gd name="T93" fmla="*/ 267 h 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967" h="536">
                  <a:moveTo>
                    <a:pt x="967" y="536"/>
                  </a:moveTo>
                  <a:lnTo>
                    <a:pt x="965" y="530"/>
                  </a:lnTo>
                  <a:lnTo>
                    <a:pt x="960" y="521"/>
                  </a:lnTo>
                  <a:lnTo>
                    <a:pt x="948" y="509"/>
                  </a:lnTo>
                  <a:lnTo>
                    <a:pt x="933" y="496"/>
                  </a:lnTo>
                  <a:lnTo>
                    <a:pt x="912" y="480"/>
                  </a:lnTo>
                  <a:lnTo>
                    <a:pt x="886" y="463"/>
                  </a:lnTo>
                  <a:lnTo>
                    <a:pt x="856" y="444"/>
                  </a:lnTo>
                  <a:lnTo>
                    <a:pt x="821" y="422"/>
                  </a:lnTo>
                  <a:lnTo>
                    <a:pt x="783" y="398"/>
                  </a:lnTo>
                  <a:lnTo>
                    <a:pt x="739" y="373"/>
                  </a:lnTo>
                  <a:lnTo>
                    <a:pt x="692" y="348"/>
                  </a:lnTo>
                  <a:lnTo>
                    <a:pt x="642" y="319"/>
                  </a:lnTo>
                  <a:lnTo>
                    <a:pt x="588" y="290"/>
                  </a:lnTo>
                  <a:lnTo>
                    <a:pt x="531" y="261"/>
                  </a:lnTo>
                  <a:lnTo>
                    <a:pt x="471" y="230"/>
                  </a:lnTo>
                  <a:lnTo>
                    <a:pt x="408" y="197"/>
                  </a:lnTo>
                  <a:lnTo>
                    <a:pt x="345" y="165"/>
                  </a:lnTo>
                  <a:lnTo>
                    <a:pt x="278" y="132"/>
                  </a:lnTo>
                  <a:lnTo>
                    <a:pt x="210" y="100"/>
                  </a:lnTo>
                  <a:lnTo>
                    <a:pt x="141" y="65"/>
                  </a:lnTo>
                  <a:lnTo>
                    <a:pt x="71" y="33"/>
                  </a:lnTo>
                  <a:lnTo>
                    <a:pt x="1" y="0"/>
                  </a:lnTo>
                  <a:lnTo>
                    <a:pt x="0" y="2"/>
                  </a:lnTo>
                  <a:lnTo>
                    <a:pt x="69" y="34"/>
                  </a:lnTo>
                  <a:lnTo>
                    <a:pt x="137" y="65"/>
                  </a:lnTo>
                  <a:lnTo>
                    <a:pt x="203" y="98"/>
                  </a:lnTo>
                  <a:lnTo>
                    <a:pt x="270" y="130"/>
                  </a:lnTo>
                  <a:lnTo>
                    <a:pt x="335" y="163"/>
                  </a:lnTo>
                  <a:lnTo>
                    <a:pt x="397" y="194"/>
                  </a:lnTo>
                  <a:lnTo>
                    <a:pt x="458" y="225"/>
                  </a:lnTo>
                  <a:lnTo>
                    <a:pt x="516" y="255"/>
                  </a:lnTo>
                  <a:lnTo>
                    <a:pt x="571" y="284"/>
                  </a:lnTo>
                  <a:lnTo>
                    <a:pt x="625" y="313"/>
                  </a:lnTo>
                  <a:lnTo>
                    <a:pt x="673" y="340"/>
                  </a:lnTo>
                  <a:lnTo>
                    <a:pt x="719" y="366"/>
                  </a:lnTo>
                  <a:lnTo>
                    <a:pt x="760" y="389"/>
                  </a:lnTo>
                  <a:lnTo>
                    <a:pt x="798" y="413"/>
                  </a:lnTo>
                  <a:lnTo>
                    <a:pt x="832" y="433"/>
                  </a:lnTo>
                  <a:lnTo>
                    <a:pt x="862" y="453"/>
                  </a:lnTo>
                  <a:lnTo>
                    <a:pt x="886" y="469"/>
                  </a:lnTo>
                  <a:lnTo>
                    <a:pt x="906" y="485"/>
                  </a:lnTo>
                  <a:lnTo>
                    <a:pt x="921" y="498"/>
                  </a:lnTo>
                  <a:lnTo>
                    <a:pt x="933" y="509"/>
                  </a:lnTo>
                  <a:lnTo>
                    <a:pt x="938" y="518"/>
                  </a:lnTo>
                  <a:lnTo>
                    <a:pt x="940" y="523"/>
                  </a:lnTo>
                  <a:lnTo>
                    <a:pt x="967" y="536"/>
                  </a:lnTo>
                  <a:close/>
                </a:path>
              </a:pathLst>
            </a:custGeom>
            <a:solidFill>
              <a:srgbClr val="1589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74" name="Freeform 39"/>
            <p:cNvSpPr>
              <a:spLocks/>
            </p:cNvSpPr>
            <p:nvPr/>
          </p:nvSpPr>
          <p:spPr bwMode="auto">
            <a:xfrm>
              <a:off x="1161" y="1761"/>
              <a:ext cx="940" cy="261"/>
            </a:xfrm>
            <a:custGeom>
              <a:avLst/>
              <a:gdLst>
                <a:gd name="T0" fmla="*/ 0 w 940"/>
                <a:gd name="T1" fmla="*/ 0 h 521"/>
                <a:gd name="T2" fmla="*/ 69 w 940"/>
                <a:gd name="T3" fmla="*/ 16 h 521"/>
                <a:gd name="T4" fmla="*/ 137 w 940"/>
                <a:gd name="T5" fmla="*/ 32 h 521"/>
                <a:gd name="T6" fmla="*/ 203 w 940"/>
                <a:gd name="T7" fmla="*/ 48 h 521"/>
                <a:gd name="T8" fmla="*/ 270 w 940"/>
                <a:gd name="T9" fmla="*/ 64 h 521"/>
                <a:gd name="T10" fmla="*/ 335 w 940"/>
                <a:gd name="T11" fmla="*/ 81 h 521"/>
                <a:gd name="T12" fmla="*/ 397 w 940"/>
                <a:gd name="T13" fmla="*/ 96 h 521"/>
                <a:gd name="T14" fmla="*/ 458 w 940"/>
                <a:gd name="T15" fmla="*/ 112 h 521"/>
                <a:gd name="T16" fmla="*/ 516 w 940"/>
                <a:gd name="T17" fmla="*/ 127 h 521"/>
                <a:gd name="T18" fmla="*/ 571 w 940"/>
                <a:gd name="T19" fmla="*/ 141 h 521"/>
                <a:gd name="T20" fmla="*/ 625 w 940"/>
                <a:gd name="T21" fmla="*/ 156 h 521"/>
                <a:gd name="T22" fmla="*/ 673 w 940"/>
                <a:gd name="T23" fmla="*/ 169 h 521"/>
                <a:gd name="T24" fmla="*/ 719 w 940"/>
                <a:gd name="T25" fmla="*/ 182 h 521"/>
                <a:gd name="T26" fmla="*/ 760 w 940"/>
                <a:gd name="T27" fmla="*/ 194 h 521"/>
                <a:gd name="T28" fmla="*/ 798 w 940"/>
                <a:gd name="T29" fmla="*/ 206 h 521"/>
                <a:gd name="T30" fmla="*/ 832 w 940"/>
                <a:gd name="T31" fmla="*/ 216 h 521"/>
                <a:gd name="T32" fmla="*/ 862 w 940"/>
                <a:gd name="T33" fmla="*/ 226 h 521"/>
                <a:gd name="T34" fmla="*/ 886 w 940"/>
                <a:gd name="T35" fmla="*/ 234 h 521"/>
                <a:gd name="T36" fmla="*/ 906 w 940"/>
                <a:gd name="T37" fmla="*/ 242 h 521"/>
                <a:gd name="T38" fmla="*/ 921 w 940"/>
                <a:gd name="T39" fmla="*/ 248 h 521"/>
                <a:gd name="T40" fmla="*/ 933 w 940"/>
                <a:gd name="T41" fmla="*/ 254 h 521"/>
                <a:gd name="T42" fmla="*/ 938 w 940"/>
                <a:gd name="T43" fmla="*/ 258 h 521"/>
                <a:gd name="T44" fmla="*/ 940 w 940"/>
                <a:gd name="T45" fmla="*/ 261 h 521"/>
                <a:gd name="T46" fmla="*/ 912 w 940"/>
                <a:gd name="T47" fmla="*/ 255 h 521"/>
                <a:gd name="T48" fmla="*/ 910 w 940"/>
                <a:gd name="T49" fmla="*/ 252 h 521"/>
                <a:gd name="T50" fmla="*/ 904 w 940"/>
                <a:gd name="T51" fmla="*/ 247 h 521"/>
                <a:gd name="T52" fmla="*/ 893 w 940"/>
                <a:gd name="T53" fmla="*/ 241 h 521"/>
                <a:gd name="T54" fmla="*/ 876 w 940"/>
                <a:gd name="T55" fmla="*/ 235 h 521"/>
                <a:gd name="T56" fmla="*/ 855 w 940"/>
                <a:gd name="T57" fmla="*/ 226 h 521"/>
                <a:gd name="T58" fmla="*/ 828 w 940"/>
                <a:gd name="T59" fmla="*/ 217 h 521"/>
                <a:gd name="T60" fmla="*/ 797 w 940"/>
                <a:gd name="T61" fmla="*/ 207 h 521"/>
                <a:gd name="T62" fmla="*/ 760 w 940"/>
                <a:gd name="T63" fmla="*/ 197 h 521"/>
                <a:gd name="T64" fmla="*/ 721 w 940"/>
                <a:gd name="T65" fmla="*/ 185 h 521"/>
                <a:gd name="T66" fmla="*/ 677 w 940"/>
                <a:gd name="T67" fmla="*/ 172 h 521"/>
                <a:gd name="T68" fmla="*/ 629 w 940"/>
                <a:gd name="T69" fmla="*/ 159 h 521"/>
                <a:gd name="T70" fmla="*/ 577 w 940"/>
                <a:gd name="T71" fmla="*/ 144 h 521"/>
                <a:gd name="T72" fmla="*/ 521 w 940"/>
                <a:gd name="T73" fmla="*/ 130 h 521"/>
                <a:gd name="T74" fmla="*/ 463 w 940"/>
                <a:gd name="T75" fmla="*/ 114 h 521"/>
                <a:gd name="T76" fmla="*/ 403 w 940"/>
                <a:gd name="T77" fmla="*/ 99 h 521"/>
                <a:gd name="T78" fmla="*/ 339 w 940"/>
                <a:gd name="T79" fmla="*/ 83 h 521"/>
                <a:gd name="T80" fmla="*/ 274 w 940"/>
                <a:gd name="T81" fmla="*/ 67 h 521"/>
                <a:gd name="T82" fmla="*/ 206 w 940"/>
                <a:gd name="T83" fmla="*/ 50 h 521"/>
                <a:gd name="T84" fmla="*/ 138 w 940"/>
                <a:gd name="T85" fmla="*/ 34 h 521"/>
                <a:gd name="T86" fmla="*/ 69 w 940"/>
                <a:gd name="T87" fmla="*/ 17 h 521"/>
                <a:gd name="T88" fmla="*/ 0 w 940"/>
                <a:gd name="T89" fmla="*/ 1 h 521"/>
                <a:gd name="T90" fmla="*/ 0 w 940"/>
                <a:gd name="T91" fmla="*/ 0 h 52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940" h="521">
                  <a:moveTo>
                    <a:pt x="0" y="0"/>
                  </a:moveTo>
                  <a:lnTo>
                    <a:pt x="69" y="32"/>
                  </a:lnTo>
                  <a:lnTo>
                    <a:pt x="137" y="63"/>
                  </a:lnTo>
                  <a:lnTo>
                    <a:pt x="203" y="96"/>
                  </a:lnTo>
                  <a:lnTo>
                    <a:pt x="270" y="128"/>
                  </a:lnTo>
                  <a:lnTo>
                    <a:pt x="335" y="161"/>
                  </a:lnTo>
                  <a:lnTo>
                    <a:pt x="397" y="192"/>
                  </a:lnTo>
                  <a:lnTo>
                    <a:pt x="458" y="223"/>
                  </a:lnTo>
                  <a:lnTo>
                    <a:pt x="516" y="253"/>
                  </a:lnTo>
                  <a:lnTo>
                    <a:pt x="571" y="282"/>
                  </a:lnTo>
                  <a:lnTo>
                    <a:pt x="625" y="311"/>
                  </a:lnTo>
                  <a:lnTo>
                    <a:pt x="673" y="338"/>
                  </a:lnTo>
                  <a:lnTo>
                    <a:pt x="719" y="364"/>
                  </a:lnTo>
                  <a:lnTo>
                    <a:pt x="760" y="387"/>
                  </a:lnTo>
                  <a:lnTo>
                    <a:pt x="798" y="411"/>
                  </a:lnTo>
                  <a:lnTo>
                    <a:pt x="832" y="431"/>
                  </a:lnTo>
                  <a:lnTo>
                    <a:pt x="862" y="451"/>
                  </a:lnTo>
                  <a:lnTo>
                    <a:pt x="886" y="467"/>
                  </a:lnTo>
                  <a:lnTo>
                    <a:pt x="906" y="483"/>
                  </a:lnTo>
                  <a:lnTo>
                    <a:pt x="921" y="496"/>
                  </a:lnTo>
                  <a:lnTo>
                    <a:pt x="933" y="507"/>
                  </a:lnTo>
                  <a:lnTo>
                    <a:pt x="938" y="516"/>
                  </a:lnTo>
                  <a:lnTo>
                    <a:pt x="940" y="521"/>
                  </a:lnTo>
                  <a:lnTo>
                    <a:pt x="912" y="509"/>
                  </a:lnTo>
                  <a:lnTo>
                    <a:pt x="910" y="503"/>
                  </a:lnTo>
                  <a:lnTo>
                    <a:pt x="904" y="494"/>
                  </a:lnTo>
                  <a:lnTo>
                    <a:pt x="893" y="481"/>
                  </a:lnTo>
                  <a:lnTo>
                    <a:pt x="876" y="469"/>
                  </a:lnTo>
                  <a:lnTo>
                    <a:pt x="855" y="452"/>
                  </a:lnTo>
                  <a:lnTo>
                    <a:pt x="828" y="434"/>
                  </a:lnTo>
                  <a:lnTo>
                    <a:pt x="797" y="414"/>
                  </a:lnTo>
                  <a:lnTo>
                    <a:pt x="760" y="393"/>
                  </a:lnTo>
                  <a:lnTo>
                    <a:pt x="721" y="369"/>
                  </a:lnTo>
                  <a:lnTo>
                    <a:pt x="677" y="344"/>
                  </a:lnTo>
                  <a:lnTo>
                    <a:pt x="629" y="317"/>
                  </a:lnTo>
                  <a:lnTo>
                    <a:pt x="577" y="288"/>
                  </a:lnTo>
                  <a:lnTo>
                    <a:pt x="521" y="259"/>
                  </a:lnTo>
                  <a:lnTo>
                    <a:pt x="463" y="228"/>
                  </a:lnTo>
                  <a:lnTo>
                    <a:pt x="403" y="197"/>
                  </a:lnTo>
                  <a:lnTo>
                    <a:pt x="339" y="165"/>
                  </a:lnTo>
                  <a:lnTo>
                    <a:pt x="274" y="134"/>
                  </a:lnTo>
                  <a:lnTo>
                    <a:pt x="206" y="99"/>
                  </a:lnTo>
                  <a:lnTo>
                    <a:pt x="138" y="67"/>
                  </a:lnTo>
                  <a:lnTo>
                    <a:pt x="69" y="34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8F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75" name="Freeform 40"/>
            <p:cNvSpPr>
              <a:spLocks/>
            </p:cNvSpPr>
            <p:nvPr/>
          </p:nvSpPr>
          <p:spPr bwMode="auto">
            <a:xfrm>
              <a:off x="1159" y="1762"/>
              <a:ext cx="914" cy="254"/>
            </a:xfrm>
            <a:custGeom>
              <a:avLst/>
              <a:gdLst>
                <a:gd name="T0" fmla="*/ 914 w 914"/>
                <a:gd name="T1" fmla="*/ 254 h 507"/>
                <a:gd name="T2" fmla="*/ 912 w 914"/>
                <a:gd name="T3" fmla="*/ 251 h 507"/>
                <a:gd name="T4" fmla="*/ 906 w 914"/>
                <a:gd name="T5" fmla="*/ 246 h 507"/>
                <a:gd name="T6" fmla="*/ 895 w 914"/>
                <a:gd name="T7" fmla="*/ 240 h 507"/>
                <a:gd name="T8" fmla="*/ 878 w 914"/>
                <a:gd name="T9" fmla="*/ 234 h 507"/>
                <a:gd name="T10" fmla="*/ 857 w 914"/>
                <a:gd name="T11" fmla="*/ 225 h 507"/>
                <a:gd name="T12" fmla="*/ 830 w 914"/>
                <a:gd name="T13" fmla="*/ 216 h 507"/>
                <a:gd name="T14" fmla="*/ 799 w 914"/>
                <a:gd name="T15" fmla="*/ 206 h 507"/>
                <a:gd name="T16" fmla="*/ 762 w 914"/>
                <a:gd name="T17" fmla="*/ 196 h 507"/>
                <a:gd name="T18" fmla="*/ 723 w 914"/>
                <a:gd name="T19" fmla="*/ 184 h 507"/>
                <a:gd name="T20" fmla="*/ 679 w 914"/>
                <a:gd name="T21" fmla="*/ 171 h 507"/>
                <a:gd name="T22" fmla="*/ 631 w 914"/>
                <a:gd name="T23" fmla="*/ 158 h 507"/>
                <a:gd name="T24" fmla="*/ 579 w 914"/>
                <a:gd name="T25" fmla="*/ 143 h 507"/>
                <a:gd name="T26" fmla="*/ 523 w 914"/>
                <a:gd name="T27" fmla="*/ 129 h 507"/>
                <a:gd name="T28" fmla="*/ 465 w 914"/>
                <a:gd name="T29" fmla="*/ 113 h 507"/>
                <a:gd name="T30" fmla="*/ 405 w 914"/>
                <a:gd name="T31" fmla="*/ 98 h 507"/>
                <a:gd name="T32" fmla="*/ 341 w 914"/>
                <a:gd name="T33" fmla="*/ 82 h 507"/>
                <a:gd name="T34" fmla="*/ 276 w 914"/>
                <a:gd name="T35" fmla="*/ 66 h 507"/>
                <a:gd name="T36" fmla="*/ 208 w 914"/>
                <a:gd name="T37" fmla="*/ 49 h 507"/>
                <a:gd name="T38" fmla="*/ 140 w 914"/>
                <a:gd name="T39" fmla="*/ 33 h 507"/>
                <a:gd name="T40" fmla="*/ 71 w 914"/>
                <a:gd name="T41" fmla="*/ 16 h 507"/>
                <a:gd name="T42" fmla="*/ 2 w 914"/>
                <a:gd name="T43" fmla="*/ 0 h 507"/>
                <a:gd name="T44" fmla="*/ 0 w 914"/>
                <a:gd name="T45" fmla="*/ 1 h 507"/>
                <a:gd name="T46" fmla="*/ 68 w 914"/>
                <a:gd name="T47" fmla="*/ 17 h 507"/>
                <a:gd name="T48" fmla="*/ 135 w 914"/>
                <a:gd name="T49" fmla="*/ 33 h 507"/>
                <a:gd name="T50" fmla="*/ 201 w 914"/>
                <a:gd name="T51" fmla="*/ 49 h 507"/>
                <a:gd name="T52" fmla="*/ 266 w 914"/>
                <a:gd name="T53" fmla="*/ 65 h 507"/>
                <a:gd name="T54" fmla="*/ 330 w 914"/>
                <a:gd name="T55" fmla="*/ 81 h 507"/>
                <a:gd name="T56" fmla="*/ 391 w 914"/>
                <a:gd name="T57" fmla="*/ 96 h 507"/>
                <a:gd name="T58" fmla="*/ 450 w 914"/>
                <a:gd name="T59" fmla="*/ 111 h 507"/>
                <a:gd name="T60" fmla="*/ 506 w 914"/>
                <a:gd name="T61" fmla="*/ 126 h 507"/>
                <a:gd name="T62" fmla="*/ 560 w 914"/>
                <a:gd name="T63" fmla="*/ 140 h 507"/>
                <a:gd name="T64" fmla="*/ 610 w 914"/>
                <a:gd name="T65" fmla="*/ 154 h 507"/>
                <a:gd name="T66" fmla="*/ 656 w 914"/>
                <a:gd name="T67" fmla="*/ 167 h 507"/>
                <a:gd name="T68" fmla="*/ 699 w 914"/>
                <a:gd name="T69" fmla="*/ 179 h 507"/>
                <a:gd name="T70" fmla="*/ 738 w 914"/>
                <a:gd name="T71" fmla="*/ 190 h 507"/>
                <a:gd name="T72" fmla="*/ 774 w 914"/>
                <a:gd name="T73" fmla="*/ 201 h 507"/>
                <a:gd name="T74" fmla="*/ 803 w 914"/>
                <a:gd name="T75" fmla="*/ 211 h 507"/>
                <a:gd name="T76" fmla="*/ 829 w 914"/>
                <a:gd name="T77" fmla="*/ 219 h 507"/>
                <a:gd name="T78" fmla="*/ 850 w 914"/>
                <a:gd name="T79" fmla="*/ 227 h 507"/>
                <a:gd name="T80" fmla="*/ 865 w 914"/>
                <a:gd name="T81" fmla="*/ 234 h 507"/>
                <a:gd name="T82" fmla="*/ 877 w 914"/>
                <a:gd name="T83" fmla="*/ 239 h 507"/>
                <a:gd name="T84" fmla="*/ 882 w 914"/>
                <a:gd name="T85" fmla="*/ 244 h 507"/>
                <a:gd name="T86" fmla="*/ 884 w 914"/>
                <a:gd name="T87" fmla="*/ 247 h 507"/>
                <a:gd name="T88" fmla="*/ 914 w 914"/>
                <a:gd name="T89" fmla="*/ 254 h 50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914" h="507">
                  <a:moveTo>
                    <a:pt x="914" y="507"/>
                  </a:moveTo>
                  <a:lnTo>
                    <a:pt x="912" y="501"/>
                  </a:lnTo>
                  <a:lnTo>
                    <a:pt x="906" y="492"/>
                  </a:lnTo>
                  <a:lnTo>
                    <a:pt x="895" y="479"/>
                  </a:lnTo>
                  <a:lnTo>
                    <a:pt x="878" y="467"/>
                  </a:lnTo>
                  <a:lnTo>
                    <a:pt x="857" y="450"/>
                  </a:lnTo>
                  <a:lnTo>
                    <a:pt x="830" y="432"/>
                  </a:lnTo>
                  <a:lnTo>
                    <a:pt x="799" y="412"/>
                  </a:lnTo>
                  <a:lnTo>
                    <a:pt x="762" y="391"/>
                  </a:lnTo>
                  <a:lnTo>
                    <a:pt x="723" y="367"/>
                  </a:lnTo>
                  <a:lnTo>
                    <a:pt x="679" y="342"/>
                  </a:lnTo>
                  <a:lnTo>
                    <a:pt x="631" y="315"/>
                  </a:lnTo>
                  <a:lnTo>
                    <a:pt x="579" y="286"/>
                  </a:lnTo>
                  <a:lnTo>
                    <a:pt x="523" y="257"/>
                  </a:lnTo>
                  <a:lnTo>
                    <a:pt x="465" y="226"/>
                  </a:lnTo>
                  <a:lnTo>
                    <a:pt x="405" y="195"/>
                  </a:lnTo>
                  <a:lnTo>
                    <a:pt x="341" y="163"/>
                  </a:lnTo>
                  <a:lnTo>
                    <a:pt x="276" y="132"/>
                  </a:lnTo>
                  <a:lnTo>
                    <a:pt x="208" y="97"/>
                  </a:lnTo>
                  <a:lnTo>
                    <a:pt x="140" y="65"/>
                  </a:lnTo>
                  <a:lnTo>
                    <a:pt x="71" y="32"/>
                  </a:lnTo>
                  <a:lnTo>
                    <a:pt x="2" y="0"/>
                  </a:lnTo>
                  <a:lnTo>
                    <a:pt x="0" y="1"/>
                  </a:lnTo>
                  <a:lnTo>
                    <a:pt x="68" y="34"/>
                  </a:lnTo>
                  <a:lnTo>
                    <a:pt x="135" y="65"/>
                  </a:lnTo>
                  <a:lnTo>
                    <a:pt x="201" y="97"/>
                  </a:lnTo>
                  <a:lnTo>
                    <a:pt x="266" y="130"/>
                  </a:lnTo>
                  <a:lnTo>
                    <a:pt x="330" y="161"/>
                  </a:lnTo>
                  <a:lnTo>
                    <a:pt x="391" y="192"/>
                  </a:lnTo>
                  <a:lnTo>
                    <a:pt x="450" y="222"/>
                  </a:lnTo>
                  <a:lnTo>
                    <a:pt x="506" y="251"/>
                  </a:lnTo>
                  <a:lnTo>
                    <a:pt x="560" y="280"/>
                  </a:lnTo>
                  <a:lnTo>
                    <a:pt x="610" y="307"/>
                  </a:lnTo>
                  <a:lnTo>
                    <a:pt x="656" y="333"/>
                  </a:lnTo>
                  <a:lnTo>
                    <a:pt x="699" y="358"/>
                  </a:lnTo>
                  <a:lnTo>
                    <a:pt x="738" y="380"/>
                  </a:lnTo>
                  <a:lnTo>
                    <a:pt x="774" y="402"/>
                  </a:lnTo>
                  <a:lnTo>
                    <a:pt x="803" y="421"/>
                  </a:lnTo>
                  <a:lnTo>
                    <a:pt x="829" y="438"/>
                  </a:lnTo>
                  <a:lnTo>
                    <a:pt x="850" y="454"/>
                  </a:lnTo>
                  <a:lnTo>
                    <a:pt x="865" y="467"/>
                  </a:lnTo>
                  <a:lnTo>
                    <a:pt x="877" y="478"/>
                  </a:lnTo>
                  <a:lnTo>
                    <a:pt x="882" y="487"/>
                  </a:lnTo>
                  <a:lnTo>
                    <a:pt x="884" y="494"/>
                  </a:lnTo>
                  <a:lnTo>
                    <a:pt x="914" y="507"/>
                  </a:lnTo>
                  <a:close/>
                </a:path>
              </a:pathLst>
            </a:custGeom>
            <a:solidFill>
              <a:srgbClr val="2594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76" name="Freeform 41"/>
            <p:cNvSpPr>
              <a:spLocks/>
            </p:cNvSpPr>
            <p:nvPr/>
          </p:nvSpPr>
          <p:spPr bwMode="auto">
            <a:xfrm>
              <a:off x="1159" y="1763"/>
              <a:ext cx="884" cy="246"/>
            </a:xfrm>
            <a:custGeom>
              <a:avLst/>
              <a:gdLst>
                <a:gd name="T0" fmla="*/ 0 w 884"/>
                <a:gd name="T1" fmla="*/ 0 h 493"/>
                <a:gd name="T2" fmla="*/ 68 w 884"/>
                <a:gd name="T3" fmla="*/ 16 h 493"/>
                <a:gd name="T4" fmla="*/ 135 w 884"/>
                <a:gd name="T5" fmla="*/ 32 h 493"/>
                <a:gd name="T6" fmla="*/ 201 w 884"/>
                <a:gd name="T7" fmla="*/ 48 h 493"/>
                <a:gd name="T8" fmla="*/ 266 w 884"/>
                <a:gd name="T9" fmla="*/ 64 h 493"/>
                <a:gd name="T10" fmla="*/ 330 w 884"/>
                <a:gd name="T11" fmla="*/ 80 h 493"/>
                <a:gd name="T12" fmla="*/ 391 w 884"/>
                <a:gd name="T13" fmla="*/ 95 h 493"/>
                <a:gd name="T14" fmla="*/ 450 w 884"/>
                <a:gd name="T15" fmla="*/ 110 h 493"/>
                <a:gd name="T16" fmla="*/ 506 w 884"/>
                <a:gd name="T17" fmla="*/ 125 h 493"/>
                <a:gd name="T18" fmla="*/ 560 w 884"/>
                <a:gd name="T19" fmla="*/ 139 h 493"/>
                <a:gd name="T20" fmla="*/ 610 w 884"/>
                <a:gd name="T21" fmla="*/ 153 h 493"/>
                <a:gd name="T22" fmla="*/ 656 w 884"/>
                <a:gd name="T23" fmla="*/ 166 h 493"/>
                <a:gd name="T24" fmla="*/ 699 w 884"/>
                <a:gd name="T25" fmla="*/ 178 h 493"/>
                <a:gd name="T26" fmla="*/ 738 w 884"/>
                <a:gd name="T27" fmla="*/ 189 h 493"/>
                <a:gd name="T28" fmla="*/ 774 w 884"/>
                <a:gd name="T29" fmla="*/ 200 h 493"/>
                <a:gd name="T30" fmla="*/ 803 w 884"/>
                <a:gd name="T31" fmla="*/ 210 h 493"/>
                <a:gd name="T32" fmla="*/ 829 w 884"/>
                <a:gd name="T33" fmla="*/ 218 h 493"/>
                <a:gd name="T34" fmla="*/ 850 w 884"/>
                <a:gd name="T35" fmla="*/ 226 h 493"/>
                <a:gd name="T36" fmla="*/ 865 w 884"/>
                <a:gd name="T37" fmla="*/ 233 h 493"/>
                <a:gd name="T38" fmla="*/ 877 w 884"/>
                <a:gd name="T39" fmla="*/ 238 h 493"/>
                <a:gd name="T40" fmla="*/ 882 w 884"/>
                <a:gd name="T41" fmla="*/ 243 h 493"/>
                <a:gd name="T42" fmla="*/ 884 w 884"/>
                <a:gd name="T43" fmla="*/ 246 h 493"/>
                <a:gd name="T44" fmla="*/ 853 w 884"/>
                <a:gd name="T45" fmla="*/ 239 h 493"/>
                <a:gd name="T46" fmla="*/ 851 w 884"/>
                <a:gd name="T47" fmla="*/ 235 h 493"/>
                <a:gd name="T48" fmla="*/ 846 w 884"/>
                <a:gd name="T49" fmla="*/ 232 h 493"/>
                <a:gd name="T50" fmla="*/ 836 w 884"/>
                <a:gd name="T51" fmla="*/ 226 h 493"/>
                <a:gd name="T52" fmla="*/ 820 w 884"/>
                <a:gd name="T53" fmla="*/ 220 h 493"/>
                <a:gd name="T54" fmla="*/ 799 w 884"/>
                <a:gd name="T55" fmla="*/ 212 h 493"/>
                <a:gd name="T56" fmla="*/ 775 w 884"/>
                <a:gd name="T57" fmla="*/ 204 h 493"/>
                <a:gd name="T58" fmla="*/ 745 w 884"/>
                <a:gd name="T59" fmla="*/ 195 h 493"/>
                <a:gd name="T60" fmla="*/ 713 w 884"/>
                <a:gd name="T61" fmla="*/ 184 h 493"/>
                <a:gd name="T62" fmla="*/ 675 w 884"/>
                <a:gd name="T63" fmla="*/ 173 h 493"/>
                <a:gd name="T64" fmla="*/ 634 w 884"/>
                <a:gd name="T65" fmla="*/ 161 h 493"/>
                <a:gd name="T66" fmla="*/ 588 w 884"/>
                <a:gd name="T67" fmla="*/ 148 h 493"/>
                <a:gd name="T68" fmla="*/ 540 w 884"/>
                <a:gd name="T69" fmla="*/ 136 h 493"/>
                <a:gd name="T70" fmla="*/ 488 w 884"/>
                <a:gd name="T71" fmla="*/ 122 h 493"/>
                <a:gd name="T72" fmla="*/ 433 w 884"/>
                <a:gd name="T73" fmla="*/ 108 h 493"/>
                <a:gd name="T74" fmla="*/ 376 w 884"/>
                <a:gd name="T75" fmla="*/ 93 h 493"/>
                <a:gd name="T76" fmla="*/ 317 w 884"/>
                <a:gd name="T77" fmla="*/ 78 h 493"/>
                <a:gd name="T78" fmla="*/ 256 w 884"/>
                <a:gd name="T79" fmla="*/ 62 h 493"/>
                <a:gd name="T80" fmla="*/ 194 w 884"/>
                <a:gd name="T81" fmla="*/ 47 h 493"/>
                <a:gd name="T82" fmla="*/ 130 w 884"/>
                <a:gd name="T83" fmla="*/ 32 h 493"/>
                <a:gd name="T84" fmla="*/ 65 w 884"/>
                <a:gd name="T85" fmla="*/ 16 h 493"/>
                <a:gd name="T86" fmla="*/ 0 w 884"/>
                <a:gd name="T87" fmla="*/ 2 h 493"/>
                <a:gd name="T88" fmla="*/ 0 w 884"/>
                <a:gd name="T89" fmla="*/ 0 h 49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884" h="493">
                  <a:moveTo>
                    <a:pt x="0" y="0"/>
                  </a:moveTo>
                  <a:lnTo>
                    <a:pt x="68" y="33"/>
                  </a:lnTo>
                  <a:lnTo>
                    <a:pt x="135" y="64"/>
                  </a:lnTo>
                  <a:lnTo>
                    <a:pt x="201" y="96"/>
                  </a:lnTo>
                  <a:lnTo>
                    <a:pt x="266" y="129"/>
                  </a:lnTo>
                  <a:lnTo>
                    <a:pt x="330" y="160"/>
                  </a:lnTo>
                  <a:lnTo>
                    <a:pt x="391" y="191"/>
                  </a:lnTo>
                  <a:lnTo>
                    <a:pt x="450" y="221"/>
                  </a:lnTo>
                  <a:lnTo>
                    <a:pt x="506" y="250"/>
                  </a:lnTo>
                  <a:lnTo>
                    <a:pt x="560" y="279"/>
                  </a:lnTo>
                  <a:lnTo>
                    <a:pt x="610" y="306"/>
                  </a:lnTo>
                  <a:lnTo>
                    <a:pt x="656" y="332"/>
                  </a:lnTo>
                  <a:lnTo>
                    <a:pt x="699" y="357"/>
                  </a:lnTo>
                  <a:lnTo>
                    <a:pt x="738" y="379"/>
                  </a:lnTo>
                  <a:lnTo>
                    <a:pt x="774" y="401"/>
                  </a:lnTo>
                  <a:lnTo>
                    <a:pt x="803" y="420"/>
                  </a:lnTo>
                  <a:lnTo>
                    <a:pt x="829" y="437"/>
                  </a:lnTo>
                  <a:lnTo>
                    <a:pt x="850" y="453"/>
                  </a:lnTo>
                  <a:lnTo>
                    <a:pt x="865" y="466"/>
                  </a:lnTo>
                  <a:lnTo>
                    <a:pt x="877" y="477"/>
                  </a:lnTo>
                  <a:lnTo>
                    <a:pt x="882" y="486"/>
                  </a:lnTo>
                  <a:lnTo>
                    <a:pt x="884" y="493"/>
                  </a:lnTo>
                  <a:lnTo>
                    <a:pt x="853" y="478"/>
                  </a:lnTo>
                  <a:lnTo>
                    <a:pt x="851" y="471"/>
                  </a:lnTo>
                  <a:lnTo>
                    <a:pt x="846" y="464"/>
                  </a:lnTo>
                  <a:lnTo>
                    <a:pt x="836" y="453"/>
                  </a:lnTo>
                  <a:lnTo>
                    <a:pt x="820" y="440"/>
                  </a:lnTo>
                  <a:lnTo>
                    <a:pt x="799" y="424"/>
                  </a:lnTo>
                  <a:lnTo>
                    <a:pt x="775" y="408"/>
                  </a:lnTo>
                  <a:lnTo>
                    <a:pt x="745" y="390"/>
                  </a:lnTo>
                  <a:lnTo>
                    <a:pt x="713" y="368"/>
                  </a:lnTo>
                  <a:lnTo>
                    <a:pt x="675" y="346"/>
                  </a:lnTo>
                  <a:lnTo>
                    <a:pt x="634" y="323"/>
                  </a:lnTo>
                  <a:lnTo>
                    <a:pt x="588" y="297"/>
                  </a:lnTo>
                  <a:lnTo>
                    <a:pt x="540" y="272"/>
                  </a:lnTo>
                  <a:lnTo>
                    <a:pt x="488" y="245"/>
                  </a:lnTo>
                  <a:lnTo>
                    <a:pt x="433" y="216"/>
                  </a:lnTo>
                  <a:lnTo>
                    <a:pt x="376" y="187"/>
                  </a:lnTo>
                  <a:lnTo>
                    <a:pt x="317" y="156"/>
                  </a:lnTo>
                  <a:lnTo>
                    <a:pt x="256" y="125"/>
                  </a:lnTo>
                  <a:lnTo>
                    <a:pt x="194" y="95"/>
                  </a:lnTo>
                  <a:lnTo>
                    <a:pt x="130" y="64"/>
                  </a:lnTo>
                  <a:lnTo>
                    <a:pt x="65" y="33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D9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77" name="Freeform 42"/>
            <p:cNvSpPr>
              <a:spLocks/>
            </p:cNvSpPr>
            <p:nvPr/>
          </p:nvSpPr>
          <p:spPr bwMode="auto">
            <a:xfrm>
              <a:off x="1158" y="1765"/>
              <a:ext cx="854" cy="237"/>
            </a:xfrm>
            <a:custGeom>
              <a:avLst/>
              <a:gdLst>
                <a:gd name="T0" fmla="*/ 854 w 854"/>
                <a:gd name="T1" fmla="*/ 237 h 474"/>
                <a:gd name="T2" fmla="*/ 852 w 854"/>
                <a:gd name="T3" fmla="*/ 234 h 474"/>
                <a:gd name="T4" fmla="*/ 847 w 854"/>
                <a:gd name="T5" fmla="*/ 230 h 474"/>
                <a:gd name="T6" fmla="*/ 837 w 854"/>
                <a:gd name="T7" fmla="*/ 225 h 474"/>
                <a:gd name="T8" fmla="*/ 821 w 854"/>
                <a:gd name="T9" fmla="*/ 218 h 474"/>
                <a:gd name="T10" fmla="*/ 800 w 854"/>
                <a:gd name="T11" fmla="*/ 210 h 474"/>
                <a:gd name="T12" fmla="*/ 776 w 854"/>
                <a:gd name="T13" fmla="*/ 202 h 474"/>
                <a:gd name="T14" fmla="*/ 746 w 854"/>
                <a:gd name="T15" fmla="*/ 193 h 474"/>
                <a:gd name="T16" fmla="*/ 714 w 854"/>
                <a:gd name="T17" fmla="*/ 182 h 474"/>
                <a:gd name="T18" fmla="*/ 676 w 854"/>
                <a:gd name="T19" fmla="*/ 171 h 474"/>
                <a:gd name="T20" fmla="*/ 635 w 854"/>
                <a:gd name="T21" fmla="*/ 160 h 474"/>
                <a:gd name="T22" fmla="*/ 589 w 854"/>
                <a:gd name="T23" fmla="*/ 147 h 474"/>
                <a:gd name="T24" fmla="*/ 541 w 854"/>
                <a:gd name="T25" fmla="*/ 134 h 474"/>
                <a:gd name="T26" fmla="*/ 489 w 854"/>
                <a:gd name="T27" fmla="*/ 121 h 474"/>
                <a:gd name="T28" fmla="*/ 434 w 854"/>
                <a:gd name="T29" fmla="*/ 106 h 474"/>
                <a:gd name="T30" fmla="*/ 377 w 854"/>
                <a:gd name="T31" fmla="*/ 92 h 474"/>
                <a:gd name="T32" fmla="*/ 318 w 854"/>
                <a:gd name="T33" fmla="*/ 76 h 474"/>
                <a:gd name="T34" fmla="*/ 257 w 854"/>
                <a:gd name="T35" fmla="*/ 61 h 474"/>
                <a:gd name="T36" fmla="*/ 195 w 854"/>
                <a:gd name="T37" fmla="*/ 46 h 474"/>
                <a:gd name="T38" fmla="*/ 131 w 854"/>
                <a:gd name="T39" fmla="*/ 30 h 474"/>
                <a:gd name="T40" fmla="*/ 66 w 854"/>
                <a:gd name="T41" fmla="*/ 15 h 474"/>
                <a:gd name="T42" fmla="*/ 1 w 854"/>
                <a:gd name="T43" fmla="*/ 0 h 474"/>
                <a:gd name="T44" fmla="*/ 0 w 854"/>
                <a:gd name="T45" fmla="*/ 1 h 474"/>
                <a:gd name="T46" fmla="*/ 66 w 854"/>
                <a:gd name="T47" fmla="*/ 17 h 474"/>
                <a:gd name="T48" fmla="*/ 131 w 854"/>
                <a:gd name="T49" fmla="*/ 32 h 474"/>
                <a:gd name="T50" fmla="*/ 196 w 854"/>
                <a:gd name="T51" fmla="*/ 47 h 474"/>
                <a:gd name="T52" fmla="*/ 259 w 854"/>
                <a:gd name="T53" fmla="*/ 64 h 474"/>
                <a:gd name="T54" fmla="*/ 321 w 854"/>
                <a:gd name="T55" fmla="*/ 78 h 474"/>
                <a:gd name="T56" fmla="*/ 379 w 854"/>
                <a:gd name="T57" fmla="*/ 94 h 474"/>
                <a:gd name="T58" fmla="*/ 437 w 854"/>
                <a:gd name="T59" fmla="*/ 108 h 474"/>
                <a:gd name="T60" fmla="*/ 490 w 854"/>
                <a:gd name="T61" fmla="*/ 123 h 474"/>
                <a:gd name="T62" fmla="*/ 541 w 854"/>
                <a:gd name="T63" fmla="*/ 136 h 474"/>
                <a:gd name="T64" fmla="*/ 588 w 854"/>
                <a:gd name="T65" fmla="*/ 149 h 474"/>
                <a:gd name="T66" fmla="*/ 632 w 854"/>
                <a:gd name="T67" fmla="*/ 161 h 474"/>
                <a:gd name="T68" fmla="*/ 671 w 854"/>
                <a:gd name="T69" fmla="*/ 173 h 474"/>
                <a:gd name="T70" fmla="*/ 707 w 854"/>
                <a:gd name="T71" fmla="*/ 184 h 474"/>
                <a:gd name="T72" fmla="*/ 738 w 854"/>
                <a:gd name="T73" fmla="*/ 193 h 474"/>
                <a:gd name="T74" fmla="*/ 765 w 854"/>
                <a:gd name="T75" fmla="*/ 202 h 474"/>
                <a:gd name="T76" fmla="*/ 786 w 854"/>
                <a:gd name="T77" fmla="*/ 210 h 474"/>
                <a:gd name="T78" fmla="*/ 803 w 854"/>
                <a:gd name="T79" fmla="*/ 217 h 474"/>
                <a:gd name="T80" fmla="*/ 814 w 854"/>
                <a:gd name="T81" fmla="*/ 222 h 474"/>
                <a:gd name="T82" fmla="*/ 820 w 854"/>
                <a:gd name="T83" fmla="*/ 227 h 474"/>
                <a:gd name="T84" fmla="*/ 821 w 854"/>
                <a:gd name="T85" fmla="*/ 229 h 474"/>
                <a:gd name="T86" fmla="*/ 854 w 854"/>
                <a:gd name="T87" fmla="*/ 237 h 47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854" h="474">
                  <a:moveTo>
                    <a:pt x="854" y="474"/>
                  </a:moveTo>
                  <a:lnTo>
                    <a:pt x="852" y="467"/>
                  </a:lnTo>
                  <a:lnTo>
                    <a:pt x="847" y="460"/>
                  </a:lnTo>
                  <a:lnTo>
                    <a:pt x="837" y="449"/>
                  </a:lnTo>
                  <a:lnTo>
                    <a:pt x="821" y="436"/>
                  </a:lnTo>
                  <a:lnTo>
                    <a:pt x="800" y="420"/>
                  </a:lnTo>
                  <a:lnTo>
                    <a:pt x="776" y="404"/>
                  </a:lnTo>
                  <a:lnTo>
                    <a:pt x="746" y="386"/>
                  </a:lnTo>
                  <a:lnTo>
                    <a:pt x="714" y="364"/>
                  </a:lnTo>
                  <a:lnTo>
                    <a:pt x="676" y="342"/>
                  </a:lnTo>
                  <a:lnTo>
                    <a:pt x="635" y="319"/>
                  </a:lnTo>
                  <a:lnTo>
                    <a:pt x="589" y="293"/>
                  </a:lnTo>
                  <a:lnTo>
                    <a:pt x="541" y="268"/>
                  </a:lnTo>
                  <a:lnTo>
                    <a:pt x="489" y="241"/>
                  </a:lnTo>
                  <a:lnTo>
                    <a:pt x="434" y="212"/>
                  </a:lnTo>
                  <a:lnTo>
                    <a:pt x="377" y="183"/>
                  </a:lnTo>
                  <a:lnTo>
                    <a:pt x="318" y="152"/>
                  </a:lnTo>
                  <a:lnTo>
                    <a:pt x="257" y="121"/>
                  </a:lnTo>
                  <a:lnTo>
                    <a:pt x="195" y="91"/>
                  </a:lnTo>
                  <a:lnTo>
                    <a:pt x="131" y="60"/>
                  </a:lnTo>
                  <a:lnTo>
                    <a:pt x="66" y="29"/>
                  </a:lnTo>
                  <a:lnTo>
                    <a:pt x="1" y="0"/>
                  </a:lnTo>
                  <a:lnTo>
                    <a:pt x="0" y="2"/>
                  </a:lnTo>
                  <a:lnTo>
                    <a:pt x="66" y="33"/>
                  </a:lnTo>
                  <a:lnTo>
                    <a:pt x="131" y="63"/>
                  </a:lnTo>
                  <a:lnTo>
                    <a:pt x="196" y="94"/>
                  </a:lnTo>
                  <a:lnTo>
                    <a:pt x="259" y="127"/>
                  </a:lnTo>
                  <a:lnTo>
                    <a:pt x="321" y="156"/>
                  </a:lnTo>
                  <a:lnTo>
                    <a:pt x="379" y="187"/>
                  </a:lnTo>
                  <a:lnTo>
                    <a:pt x="437" y="216"/>
                  </a:lnTo>
                  <a:lnTo>
                    <a:pt x="490" y="245"/>
                  </a:lnTo>
                  <a:lnTo>
                    <a:pt x="541" y="272"/>
                  </a:lnTo>
                  <a:lnTo>
                    <a:pt x="588" y="297"/>
                  </a:lnTo>
                  <a:lnTo>
                    <a:pt x="632" y="322"/>
                  </a:lnTo>
                  <a:lnTo>
                    <a:pt x="671" y="346"/>
                  </a:lnTo>
                  <a:lnTo>
                    <a:pt x="707" y="368"/>
                  </a:lnTo>
                  <a:lnTo>
                    <a:pt x="738" y="386"/>
                  </a:lnTo>
                  <a:lnTo>
                    <a:pt x="765" y="404"/>
                  </a:lnTo>
                  <a:lnTo>
                    <a:pt x="786" y="420"/>
                  </a:lnTo>
                  <a:lnTo>
                    <a:pt x="803" y="433"/>
                  </a:lnTo>
                  <a:lnTo>
                    <a:pt x="814" y="444"/>
                  </a:lnTo>
                  <a:lnTo>
                    <a:pt x="820" y="453"/>
                  </a:lnTo>
                  <a:lnTo>
                    <a:pt x="821" y="458"/>
                  </a:lnTo>
                  <a:lnTo>
                    <a:pt x="854" y="474"/>
                  </a:lnTo>
                  <a:close/>
                </a:path>
              </a:pathLst>
            </a:custGeom>
            <a:solidFill>
              <a:srgbClr val="35A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78" name="Freeform 43"/>
            <p:cNvSpPr>
              <a:spLocks/>
            </p:cNvSpPr>
            <p:nvPr/>
          </p:nvSpPr>
          <p:spPr bwMode="auto">
            <a:xfrm>
              <a:off x="1158" y="1766"/>
              <a:ext cx="821" cy="228"/>
            </a:xfrm>
            <a:custGeom>
              <a:avLst/>
              <a:gdLst>
                <a:gd name="T0" fmla="*/ 0 w 821"/>
                <a:gd name="T1" fmla="*/ 0 h 456"/>
                <a:gd name="T2" fmla="*/ 66 w 821"/>
                <a:gd name="T3" fmla="*/ 16 h 456"/>
                <a:gd name="T4" fmla="*/ 131 w 821"/>
                <a:gd name="T5" fmla="*/ 31 h 456"/>
                <a:gd name="T6" fmla="*/ 196 w 821"/>
                <a:gd name="T7" fmla="*/ 46 h 456"/>
                <a:gd name="T8" fmla="*/ 259 w 821"/>
                <a:gd name="T9" fmla="*/ 63 h 456"/>
                <a:gd name="T10" fmla="*/ 321 w 821"/>
                <a:gd name="T11" fmla="*/ 77 h 456"/>
                <a:gd name="T12" fmla="*/ 379 w 821"/>
                <a:gd name="T13" fmla="*/ 93 h 456"/>
                <a:gd name="T14" fmla="*/ 437 w 821"/>
                <a:gd name="T15" fmla="*/ 107 h 456"/>
                <a:gd name="T16" fmla="*/ 490 w 821"/>
                <a:gd name="T17" fmla="*/ 122 h 456"/>
                <a:gd name="T18" fmla="*/ 541 w 821"/>
                <a:gd name="T19" fmla="*/ 135 h 456"/>
                <a:gd name="T20" fmla="*/ 588 w 821"/>
                <a:gd name="T21" fmla="*/ 148 h 456"/>
                <a:gd name="T22" fmla="*/ 632 w 821"/>
                <a:gd name="T23" fmla="*/ 160 h 456"/>
                <a:gd name="T24" fmla="*/ 671 w 821"/>
                <a:gd name="T25" fmla="*/ 172 h 456"/>
                <a:gd name="T26" fmla="*/ 707 w 821"/>
                <a:gd name="T27" fmla="*/ 183 h 456"/>
                <a:gd name="T28" fmla="*/ 738 w 821"/>
                <a:gd name="T29" fmla="*/ 192 h 456"/>
                <a:gd name="T30" fmla="*/ 765 w 821"/>
                <a:gd name="T31" fmla="*/ 201 h 456"/>
                <a:gd name="T32" fmla="*/ 786 w 821"/>
                <a:gd name="T33" fmla="*/ 209 h 456"/>
                <a:gd name="T34" fmla="*/ 803 w 821"/>
                <a:gd name="T35" fmla="*/ 216 h 456"/>
                <a:gd name="T36" fmla="*/ 814 w 821"/>
                <a:gd name="T37" fmla="*/ 221 h 456"/>
                <a:gd name="T38" fmla="*/ 820 w 821"/>
                <a:gd name="T39" fmla="*/ 226 h 456"/>
                <a:gd name="T40" fmla="*/ 821 w 821"/>
                <a:gd name="T41" fmla="*/ 228 h 456"/>
                <a:gd name="T42" fmla="*/ 787 w 821"/>
                <a:gd name="T43" fmla="*/ 220 h 456"/>
                <a:gd name="T44" fmla="*/ 786 w 821"/>
                <a:gd name="T45" fmla="*/ 217 h 456"/>
                <a:gd name="T46" fmla="*/ 780 w 821"/>
                <a:gd name="T47" fmla="*/ 213 h 456"/>
                <a:gd name="T48" fmla="*/ 769 w 821"/>
                <a:gd name="T49" fmla="*/ 208 h 456"/>
                <a:gd name="T50" fmla="*/ 753 w 821"/>
                <a:gd name="T51" fmla="*/ 202 h 456"/>
                <a:gd name="T52" fmla="*/ 732 w 821"/>
                <a:gd name="T53" fmla="*/ 194 h 456"/>
                <a:gd name="T54" fmla="*/ 707 w 821"/>
                <a:gd name="T55" fmla="*/ 186 h 456"/>
                <a:gd name="T56" fmla="*/ 677 w 821"/>
                <a:gd name="T57" fmla="*/ 177 h 456"/>
                <a:gd name="T58" fmla="*/ 643 w 821"/>
                <a:gd name="T59" fmla="*/ 166 h 456"/>
                <a:gd name="T60" fmla="*/ 605 w 821"/>
                <a:gd name="T61" fmla="*/ 155 h 456"/>
                <a:gd name="T62" fmla="*/ 564 w 821"/>
                <a:gd name="T63" fmla="*/ 143 h 456"/>
                <a:gd name="T64" fmla="*/ 519 w 821"/>
                <a:gd name="T65" fmla="*/ 131 h 456"/>
                <a:gd name="T66" fmla="*/ 469 w 821"/>
                <a:gd name="T67" fmla="*/ 118 h 456"/>
                <a:gd name="T68" fmla="*/ 417 w 821"/>
                <a:gd name="T69" fmla="*/ 104 h 456"/>
                <a:gd name="T70" fmla="*/ 363 w 821"/>
                <a:gd name="T71" fmla="*/ 90 h 456"/>
                <a:gd name="T72" fmla="*/ 307 w 821"/>
                <a:gd name="T73" fmla="*/ 75 h 456"/>
                <a:gd name="T74" fmla="*/ 247 w 821"/>
                <a:gd name="T75" fmla="*/ 61 h 456"/>
                <a:gd name="T76" fmla="*/ 187 w 821"/>
                <a:gd name="T77" fmla="*/ 46 h 456"/>
                <a:gd name="T78" fmla="*/ 126 w 821"/>
                <a:gd name="T79" fmla="*/ 31 h 456"/>
                <a:gd name="T80" fmla="*/ 62 w 821"/>
                <a:gd name="T81" fmla="*/ 17 h 456"/>
                <a:gd name="T82" fmla="*/ 0 w 821"/>
                <a:gd name="T83" fmla="*/ 1 h 456"/>
                <a:gd name="T84" fmla="*/ 0 w 821"/>
                <a:gd name="T85" fmla="*/ 0 h 4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21" h="456">
                  <a:moveTo>
                    <a:pt x="0" y="0"/>
                  </a:moveTo>
                  <a:lnTo>
                    <a:pt x="66" y="31"/>
                  </a:lnTo>
                  <a:lnTo>
                    <a:pt x="131" y="61"/>
                  </a:lnTo>
                  <a:lnTo>
                    <a:pt x="196" y="92"/>
                  </a:lnTo>
                  <a:lnTo>
                    <a:pt x="259" y="125"/>
                  </a:lnTo>
                  <a:lnTo>
                    <a:pt x="321" y="154"/>
                  </a:lnTo>
                  <a:lnTo>
                    <a:pt x="379" y="185"/>
                  </a:lnTo>
                  <a:lnTo>
                    <a:pt x="437" y="214"/>
                  </a:lnTo>
                  <a:lnTo>
                    <a:pt x="490" y="243"/>
                  </a:lnTo>
                  <a:lnTo>
                    <a:pt x="541" y="270"/>
                  </a:lnTo>
                  <a:lnTo>
                    <a:pt x="588" y="295"/>
                  </a:lnTo>
                  <a:lnTo>
                    <a:pt x="632" y="320"/>
                  </a:lnTo>
                  <a:lnTo>
                    <a:pt x="671" y="344"/>
                  </a:lnTo>
                  <a:lnTo>
                    <a:pt x="707" y="366"/>
                  </a:lnTo>
                  <a:lnTo>
                    <a:pt x="738" y="384"/>
                  </a:lnTo>
                  <a:lnTo>
                    <a:pt x="765" y="402"/>
                  </a:lnTo>
                  <a:lnTo>
                    <a:pt x="786" y="418"/>
                  </a:lnTo>
                  <a:lnTo>
                    <a:pt x="803" y="431"/>
                  </a:lnTo>
                  <a:lnTo>
                    <a:pt x="814" y="442"/>
                  </a:lnTo>
                  <a:lnTo>
                    <a:pt x="820" y="451"/>
                  </a:lnTo>
                  <a:lnTo>
                    <a:pt x="821" y="456"/>
                  </a:lnTo>
                  <a:lnTo>
                    <a:pt x="787" y="440"/>
                  </a:lnTo>
                  <a:lnTo>
                    <a:pt x="786" y="434"/>
                  </a:lnTo>
                  <a:lnTo>
                    <a:pt x="780" y="425"/>
                  </a:lnTo>
                  <a:lnTo>
                    <a:pt x="769" y="416"/>
                  </a:lnTo>
                  <a:lnTo>
                    <a:pt x="753" y="404"/>
                  </a:lnTo>
                  <a:lnTo>
                    <a:pt x="732" y="387"/>
                  </a:lnTo>
                  <a:lnTo>
                    <a:pt x="707" y="371"/>
                  </a:lnTo>
                  <a:lnTo>
                    <a:pt x="677" y="353"/>
                  </a:lnTo>
                  <a:lnTo>
                    <a:pt x="643" y="331"/>
                  </a:lnTo>
                  <a:lnTo>
                    <a:pt x="605" y="309"/>
                  </a:lnTo>
                  <a:lnTo>
                    <a:pt x="564" y="286"/>
                  </a:lnTo>
                  <a:lnTo>
                    <a:pt x="519" y="261"/>
                  </a:lnTo>
                  <a:lnTo>
                    <a:pt x="469" y="235"/>
                  </a:lnTo>
                  <a:lnTo>
                    <a:pt x="417" y="208"/>
                  </a:lnTo>
                  <a:lnTo>
                    <a:pt x="363" y="179"/>
                  </a:lnTo>
                  <a:lnTo>
                    <a:pt x="307" y="150"/>
                  </a:lnTo>
                  <a:lnTo>
                    <a:pt x="247" y="121"/>
                  </a:lnTo>
                  <a:lnTo>
                    <a:pt x="187" y="92"/>
                  </a:lnTo>
                  <a:lnTo>
                    <a:pt x="126" y="61"/>
                  </a:lnTo>
                  <a:lnTo>
                    <a:pt x="62" y="3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DA6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79" name="Freeform 44"/>
            <p:cNvSpPr>
              <a:spLocks/>
            </p:cNvSpPr>
            <p:nvPr/>
          </p:nvSpPr>
          <p:spPr bwMode="auto">
            <a:xfrm>
              <a:off x="1157" y="1767"/>
              <a:ext cx="788" cy="219"/>
            </a:xfrm>
            <a:custGeom>
              <a:avLst/>
              <a:gdLst>
                <a:gd name="T0" fmla="*/ 788 w 788"/>
                <a:gd name="T1" fmla="*/ 219 h 438"/>
                <a:gd name="T2" fmla="*/ 787 w 788"/>
                <a:gd name="T3" fmla="*/ 216 h 438"/>
                <a:gd name="T4" fmla="*/ 781 w 788"/>
                <a:gd name="T5" fmla="*/ 212 h 438"/>
                <a:gd name="T6" fmla="*/ 770 w 788"/>
                <a:gd name="T7" fmla="*/ 207 h 438"/>
                <a:gd name="T8" fmla="*/ 754 w 788"/>
                <a:gd name="T9" fmla="*/ 201 h 438"/>
                <a:gd name="T10" fmla="*/ 733 w 788"/>
                <a:gd name="T11" fmla="*/ 193 h 438"/>
                <a:gd name="T12" fmla="*/ 708 w 788"/>
                <a:gd name="T13" fmla="*/ 185 h 438"/>
                <a:gd name="T14" fmla="*/ 678 w 788"/>
                <a:gd name="T15" fmla="*/ 176 h 438"/>
                <a:gd name="T16" fmla="*/ 644 w 788"/>
                <a:gd name="T17" fmla="*/ 165 h 438"/>
                <a:gd name="T18" fmla="*/ 606 w 788"/>
                <a:gd name="T19" fmla="*/ 154 h 438"/>
                <a:gd name="T20" fmla="*/ 565 w 788"/>
                <a:gd name="T21" fmla="*/ 142 h 438"/>
                <a:gd name="T22" fmla="*/ 520 w 788"/>
                <a:gd name="T23" fmla="*/ 130 h 438"/>
                <a:gd name="T24" fmla="*/ 470 w 788"/>
                <a:gd name="T25" fmla="*/ 117 h 438"/>
                <a:gd name="T26" fmla="*/ 418 w 788"/>
                <a:gd name="T27" fmla="*/ 103 h 438"/>
                <a:gd name="T28" fmla="*/ 364 w 788"/>
                <a:gd name="T29" fmla="*/ 89 h 438"/>
                <a:gd name="T30" fmla="*/ 308 w 788"/>
                <a:gd name="T31" fmla="*/ 74 h 438"/>
                <a:gd name="T32" fmla="*/ 248 w 788"/>
                <a:gd name="T33" fmla="*/ 60 h 438"/>
                <a:gd name="T34" fmla="*/ 188 w 788"/>
                <a:gd name="T35" fmla="*/ 45 h 438"/>
                <a:gd name="T36" fmla="*/ 127 w 788"/>
                <a:gd name="T37" fmla="*/ 30 h 438"/>
                <a:gd name="T38" fmla="*/ 63 w 788"/>
                <a:gd name="T39" fmla="*/ 16 h 438"/>
                <a:gd name="T40" fmla="*/ 1 w 788"/>
                <a:gd name="T41" fmla="*/ 0 h 438"/>
                <a:gd name="T42" fmla="*/ 0 w 788"/>
                <a:gd name="T43" fmla="*/ 2 h 438"/>
                <a:gd name="T44" fmla="*/ 63 w 788"/>
                <a:gd name="T45" fmla="*/ 16 h 438"/>
                <a:gd name="T46" fmla="*/ 127 w 788"/>
                <a:gd name="T47" fmla="*/ 32 h 438"/>
                <a:gd name="T48" fmla="*/ 188 w 788"/>
                <a:gd name="T49" fmla="*/ 47 h 438"/>
                <a:gd name="T50" fmla="*/ 248 w 788"/>
                <a:gd name="T51" fmla="*/ 62 h 438"/>
                <a:gd name="T52" fmla="*/ 308 w 788"/>
                <a:gd name="T53" fmla="*/ 76 h 438"/>
                <a:gd name="T54" fmla="*/ 364 w 788"/>
                <a:gd name="T55" fmla="*/ 91 h 438"/>
                <a:gd name="T56" fmla="*/ 418 w 788"/>
                <a:gd name="T57" fmla="*/ 105 h 438"/>
                <a:gd name="T58" fmla="*/ 469 w 788"/>
                <a:gd name="T59" fmla="*/ 119 h 438"/>
                <a:gd name="T60" fmla="*/ 516 w 788"/>
                <a:gd name="T61" fmla="*/ 131 h 438"/>
                <a:gd name="T62" fmla="*/ 559 w 788"/>
                <a:gd name="T63" fmla="*/ 143 h 438"/>
                <a:gd name="T64" fmla="*/ 600 w 788"/>
                <a:gd name="T65" fmla="*/ 155 h 438"/>
                <a:gd name="T66" fmla="*/ 636 w 788"/>
                <a:gd name="T67" fmla="*/ 166 h 438"/>
                <a:gd name="T68" fmla="*/ 667 w 788"/>
                <a:gd name="T69" fmla="*/ 175 h 438"/>
                <a:gd name="T70" fmla="*/ 694 w 788"/>
                <a:gd name="T71" fmla="*/ 184 h 438"/>
                <a:gd name="T72" fmla="*/ 715 w 788"/>
                <a:gd name="T73" fmla="*/ 192 h 438"/>
                <a:gd name="T74" fmla="*/ 732 w 788"/>
                <a:gd name="T75" fmla="*/ 198 h 438"/>
                <a:gd name="T76" fmla="*/ 743 w 788"/>
                <a:gd name="T77" fmla="*/ 204 h 438"/>
                <a:gd name="T78" fmla="*/ 750 w 788"/>
                <a:gd name="T79" fmla="*/ 208 h 438"/>
                <a:gd name="T80" fmla="*/ 752 w 788"/>
                <a:gd name="T81" fmla="*/ 211 h 438"/>
                <a:gd name="T82" fmla="*/ 788 w 788"/>
                <a:gd name="T83" fmla="*/ 219 h 43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788" h="438">
                  <a:moveTo>
                    <a:pt x="788" y="438"/>
                  </a:moveTo>
                  <a:lnTo>
                    <a:pt x="787" y="432"/>
                  </a:lnTo>
                  <a:lnTo>
                    <a:pt x="781" y="423"/>
                  </a:lnTo>
                  <a:lnTo>
                    <a:pt x="770" y="414"/>
                  </a:lnTo>
                  <a:lnTo>
                    <a:pt x="754" y="402"/>
                  </a:lnTo>
                  <a:lnTo>
                    <a:pt x="733" y="385"/>
                  </a:lnTo>
                  <a:lnTo>
                    <a:pt x="708" y="369"/>
                  </a:lnTo>
                  <a:lnTo>
                    <a:pt x="678" y="351"/>
                  </a:lnTo>
                  <a:lnTo>
                    <a:pt x="644" y="329"/>
                  </a:lnTo>
                  <a:lnTo>
                    <a:pt x="606" y="307"/>
                  </a:lnTo>
                  <a:lnTo>
                    <a:pt x="565" y="284"/>
                  </a:lnTo>
                  <a:lnTo>
                    <a:pt x="520" y="259"/>
                  </a:lnTo>
                  <a:lnTo>
                    <a:pt x="470" y="233"/>
                  </a:lnTo>
                  <a:lnTo>
                    <a:pt x="418" y="206"/>
                  </a:lnTo>
                  <a:lnTo>
                    <a:pt x="364" y="177"/>
                  </a:lnTo>
                  <a:lnTo>
                    <a:pt x="308" y="148"/>
                  </a:lnTo>
                  <a:lnTo>
                    <a:pt x="248" y="119"/>
                  </a:lnTo>
                  <a:lnTo>
                    <a:pt x="188" y="90"/>
                  </a:lnTo>
                  <a:lnTo>
                    <a:pt x="127" y="59"/>
                  </a:lnTo>
                  <a:lnTo>
                    <a:pt x="63" y="31"/>
                  </a:lnTo>
                  <a:lnTo>
                    <a:pt x="1" y="0"/>
                  </a:lnTo>
                  <a:lnTo>
                    <a:pt x="0" y="3"/>
                  </a:lnTo>
                  <a:lnTo>
                    <a:pt x="63" y="32"/>
                  </a:lnTo>
                  <a:lnTo>
                    <a:pt x="127" y="63"/>
                  </a:lnTo>
                  <a:lnTo>
                    <a:pt x="188" y="94"/>
                  </a:lnTo>
                  <a:lnTo>
                    <a:pt x="248" y="123"/>
                  </a:lnTo>
                  <a:lnTo>
                    <a:pt x="308" y="152"/>
                  </a:lnTo>
                  <a:lnTo>
                    <a:pt x="364" y="181"/>
                  </a:lnTo>
                  <a:lnTo>
                    <a:pt x="418" y="210"/>
                  </a:lnTo>
                  <a:lnTo>
                    <a:pt x="469" y="237"/>
                  </a:lnTo>
                  <a:lnTo>
                    <a:pt x="516" y="262"/>
                  </a:lnTo>
                  <a:lnTo>
                    <a:pt x="559" y="286"/>
                  </a:lnTo>
                  <a:lnTo>
                    <a:pt x="600" y="309"/>
                  </a:lnTo>
                  <a:lnTo>
                    <a:pt x="636" y="331"/>
                  </a:lnTo>
                  <a:lnTo>
                    <a:pt x="667" y="349"/>
                  </a:lnTo>
                  <a:lnTo>
                    <a:pt x="694" y="367"/>
                  </a:lnTo>
                  <a:lnTo>
                    <a:pt x="715" y="384"/>
                  </a:lnTo>
                  <a:lnTo>
                    <a:pt x="732" y="396"/>
                  </a:lnTo>
                  <a:lnTo>
                    <a:pt x="743" y="407"/>
                  </a:lnTo>
                  <a:lnTo>
                    <a:pt x="750" y="416"/>
                  </a:lnTo>
                  <a:lnTo>
                    <a:pt x="752" y="422"/>
                  </a:lnTo>
                  <a:lnTo>
                    <a:pt x="788" y="438"/>
                  </a:lnTo>
                  <a:close/>
                </a:path>
              </a:pathLst>
            </a:custGeom>
            <a:solidFill>
              <a:srgbClr val="45A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80" name="Freeform 45"/>
            <p:cNvSpPr>
              <a:spLocks/>
            </p:cNvSpPr>
            <p:nvPr/>
          </p:nvSpPr>
          <p:spPr bwMode="auto">
            <a:xfrm>
              <a:off x="1157" y="1769"/>
              <a:ext cx="752" cy="209"/>
            </a:xfrm>
            <a:custGeom>
              <a:avLst/>
              <a:gdLst>
                <a:gd name="T0" fmla="*/ 0 w 752"/>
                <a:gd name="T1" fmla="*/ 0 h 419"/>
                <a:gd name="T2" fmla="*/ 63 w 752"/>
                <a:gd name="T3" fmla="*/ 14 h 419"/>
                <a:gd name="T4" fmla="*/ 127 w 752"/>
                <a:gd name="T5" fmla="*/ 30 h 419"/>
                <a:gd name="T6" fmla="*/ 188 w 752"/>
                <a:gd name="T7" fmla="*/ 45 h 419"/>
                <a:gd name="T8" fmla="*/ 248 w 752"/>
                <a:gd name="T9" fmla="*/ 60 h 419"/>
                <a:gd name="T10" fmla="*/ 308 w 752"/>
                <a:gd name="T11" fmla="*/ 74 h 419"/>
                <a:gd name="T12" fmla="*/ 364 w 752"/>
                <a:gd name="T13" fmla="*/ 89 h 419"/>
                <a:gd name="T14" fmla="*/ 418 w 752"/>
                <a:gd name="T15" fmla="*/ 103 h 419"/>
                <a:gd name="T16" fmla="*/ 469 w 752"/>
                <a:gd name="T17" fmla="*/ 117 h 419"/>
                <a:gd name="T18" fmla="*/ 516 w 752"/>
                <a:gd name="T19" fmla="*/ 129 h 419"/>
                <a:gd name="T20" fmla="*/ 559 w 752"/>
                <a:gd name="T21" fmla="*/ 141 h 419"/>
                <a:gd name="T22" fmla="*/ 600 w 752"/>
                <a:gd name="T23" fmla="*/ 153 h 419"/>
                <a:gd name="T24" fmla="*/ 636 w 752"/>
                <a:gd name="T25" fmla="*/ 164 h 419"/>
                <a:gd name="T26" fmla="*/ 667 w 752"/>
                <a:gd name="T27" fmla="*/ 173 h 419"/>
                <a:gd name="T28" fmla="*/ 694 w 752"/>
                <a:gd name="T29" fmla="*/ 182 h 419"/>
                <a:gd name="T30" fmla="*/ 715 w 752"/>
                <a:gd name="T31" fmla="*/ 190 h 419"/>
                <a:gd name="T32" fmla="*/ 732 w 752"/>
                <a:gd name="T33" fmla="*/ 196 h 419"/>
                <a:gd name="T34" fmla="*/ 743 w 752"/>
                <a:gd name="T35" fmla="*/ 202 h 419"/>
                <a:gd name="T36" fmla="*/ 750 w 752"/>
                <a:gd name="T37" fmla="*/ 206 h 419"/>
                <a:gd name="T38" fmla="*/ 752 w 752"/>
                <a:gd name="T39" fmla="*/ 209 h 419"/>
                <a:gd name="T40" fmla="*/ 713 w 752"/>
                <a:gd name="T41" fmla="*/ 200 h 419"/>
                <a:gd name="T42" fmla="*/ 712 w 752"/>
                <a:gd name="T43" fmla="*/ 197 h 419"/>
                <a:gd name="T44" fmla="*/ 706 w 752"/>
                <a:gd name="T45" fmla="*/ 193 h 419"/>
                <a:gd name="T46" fmla="*/ 695 w 752"/>
                <a:gd name="T47" fmla="*/ 188 h 419"/>
                <a:gd name="T48" fmla="*/ 678 w 752"/>
                <a:gd name="T49" fmla="*/ 182 h 419"/>
                <a:gd name="T50" fmla="*/ 658 w 752"/>
                <a:gd name="T51" fmla="*/ 175 h 419"/>
                <a:gd name="T52" fmla="*/ 633 w 752"/>
                <a:gd name="T53" fmla="*/ 166 h 419"/>
                <a:gd name="T54" fmla="*/ 603 w 752"/>
                <a:gd name="T55" fmla="*/ 157 h 419"/>
                <a:gd name="T56" fmla="*/ 569 w 752"/>
                <a:gd name="T57" fmla="*/ 147 h 419"/>
                <a:gd name="T58" fmla="*/ 531 w 752"/>
                <a:gd name="T59" fmla="*/ 136 h 419"/>
                <a:gd name="T60" fmla="*/ 489 w 752"/>
                <a:gd name="T61" fmla="*/ 124 h 419"/>
                <a:gd name="T62" fmla="*/ 443 w 752"/>
                <a:gd name="T63" fmla="*/ 112 h 419"/>
                <a:gd name="T64" fmla="*/ 395 w 752"/>
                <a:gd name="T65" fmla="*/ 99 h 419"/>
                <a:gd name="T66" fmla="*/ 344 w 752"/>
                <a:gd name="T67" fmla="*/ 86 h 419"/>
                <a:gd name="T68" fmla="*/ 291 w 752"/>
                <a:gd name="T69" fmla="*/ 72 h 419"/>
                <a:gd name="T70" fmla="*/ 236 w 752"/>
                <a:gd name="T71" fmla="*/ 58 h 419"/>
                <a:gd name="T72" fmla="*/ 178 w 752"/>
                <a:gd name="T73" fmla="*/ 44 h 419"/>
                <a:gd name="T74" fmla="*/ 118 w 752"/>
                <a:gd name="T75" fmla="*/ 30 h 419"/>
                <a:gd name="T76" fmla="*/ 59 w 752"/>
                <a:gd name="T77" fmla="*/ 15 h 419"/>
                <a:gd name="T78" fmla="*/ 0 w 752"/>
                <a:gd name="T79" fmla="*/ 2 h 419"/>
                <a:gd name="T80" fmla="*/ 0 w 752"/>
                <a:gd name="T81" fmla="*/ 0 h 4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752" h="419">
                  <a:moveTo>
                    <a:pt x="0" y="0"/>
                  </a:moveTo>
                  <a:lnTo>
                    <a:pt x="63" y="29"/>
                  </a:lnTo>
                  <a:lnTo>
                    <a:pt x="127" y="60"/>
                  </a:lnTo>
                  <a:lnTo>
                    <a:pt x="188" y="91"/>
                  </a:lnTo>
                  <a:lnTo>
                    <a:pt x="248" y="120"/>
                  </a:lnTo>
                  <a:lnTo>
                    <a:pt x="308" y="149"/>
                  </a:lnTo>
                  <a:lnTo>
                    <a:pt x="364" y="178"/>
                  </a:lnTo>
                  <a:lnTo>
                    <a:pt x="418" y="207"/>
                  </a:lnTo>
                  <a:lnTo>
                    <a:pt x="469" y="234"/>
                  </a:lnTo>
                  <a:lnTo>
                    <a:pt x="516" y="259"/>
                  </a:lnTo>
                  <a:lnTo>
                    <a:pt x="559" y="283"/>
                  </a:lnTo>
                  <a:lnTo>
                    <a:pt x="600" y="306"/>
                  </a:lnTo>
                  <a:lnTo>
                    <a:pt x="636" y="328"/>
                  </a:lnTo>
                  <a:lnTo>
                    <a:pt x="667" y="346"/>
                  </a:lnTo>
                  <a:lnTo>
                    <a:pt x="694" y="364"/>
                  </a:lnTo>
                  <a:lnTo>
                    <a:pt x="715" y="381"/>
                  </a:lnTo>
                  <a:lnTo>
                    <a:pt x="732" y="393"/>
                  </a:lnTo>
                  <a:lnTo>
                    <a:pt x="743" y="404"/>
                  </a:lnTo>
                  <a:lnTo>
                    <a:pt x="750" y="413"/>
                  </a:lnTo>
                  <a:lnTo>
                    <a:pt x="752" y="419"/>
                  </a:lnTo>
                  <a:lnTo>
                    <a:pt x="713" y="400"/>
                  </a:lnTo>
                  <a:lnTo>
                    <a:pt x="712" y="395"/>
                  </a:lnTo>
                  <a:lnTo>
                    <a:pt x="706" y="386"/>
                  </a:lnTo>
                  <a:lnTo>
                    <a:pt x="695" y="377"/>
                  </a:lnTo>
                  <a:lnTo>
                    <a:pt x="678" y="364"/>
                  </a:lnTo>
                  <a:lnTo>
                    <a:pt x="658" y="350"/>
                  </a:lnTo>
                  <a:lnTo>
                    <a:pt x="633" y="332"/>
                  </a:lnTo>
                  <a:lnTo>
                    <a:pt x="603" y="314"/>
                  </a:lnTo>
                  <a:lnTo>
                    <a:pt x="569" y="294"/>
                  </a:lnTo>
                  <a:lnTo>
                    <a:pt x="531" y="272"/>
                  </a:lnTo>
                  <a:lnTo>
                    <a:pt x="489" y="248"/>
                  </a:lnTo>
                  <a:lnTo>
                    <a:pt x="443" y="225"/>
                  </a:lnTo>
                  <a:lnTo>
                    <a:pt x="395" y="199"/>
                  </a:lnTo>
                  <a:lnTo>
                    <a:pt x="344" y="172"/>
                  </a:lnTo>
                  <a:lnTo>
                    <a:pt x="291" y="145"/>
                  </a:lnTo>
                  <a:lnTo>
                    <a:pt x="236" y="116"/>
                  </a:lnTo>
                  <a:lnTo>
                    <a:pt x="178" y="89"/>
                  </a:lnTo>
                  <a:lnTo>
                    <a:pt x="118" y="60"/>
                  </a:lnTo>
                  <a:lnTo>
                    <a:pt x="59" y="31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1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81" name="Freeform 46"/>
            <p:cNvSpPr>
              <a:spLocks/>
            </p:cNvSpPr>
            <p:nvPr/>
          </p:nvSpPr>
          <p:spPr bwMode="auto">
            <a:xfrm>
              <a:off x="1155" y="1770"/>
              <a:ext cx="715" cy="199"/>
            </a:xfrm>
            <a:custGeom>
              <a:avLst/>
              <a:gdLst>
                <a:gd name="T0" fmla="*/ 715 w 715"/>
                <a:gd name="T1" fmla="*/ 199 h 396"/>
                <a:gd name="T2" fmla="*/ 714 w 715"/>
                <a:gd name="T3" fmla="*/ 196 h 396"/>
                <a:gd name="T4" fmla="*/ 708 w 715"/>
                <a:gd name="T5" fmla="*/ 192 h 396"/>
                <a:gd name="T6" fmla="*/ 697 w 715"/>
                <a:gd name="T7" fmla="*/ 187 h 396"/>
                <a:gd name="T8" fmla="*/ 680 w 715"/>
                <a:gd name="T9" fmla="*/ 181 h 396"/>
                <a:gd name="T10" fmla="*/ 660 w 715"/>
                <a:gd name="T11" fmla="*/ 174 h 396"/>
                <a:gd name="T12" fmla="*/ 635 w 715"/>
                <a:gd name="T13" fmla="*/ 165 h 396"/>
                <a:gd name="T14" fmla="*/ 605 w 715"/>
                <a:gd name="T15" fmla="*/ 156 h 396"/>
                <a:gd name="T16" fmla="*/ 571 w 715"/>
                <a:gd name="T17" fmla="*/ 146 h 396"/>
                <a:gd name="T18" fmla="*/ 533 w 715"/>
                <a:gd name="T19" fmla="*/ 135 h 396"/>
                <a:gd name="T20" fmla="*/ 491 w 715"/>
                <a:gd name="T21" fmla="*/ 123 h 396"/>
                <a:gd name="T22" fmla="*/ 445 w 715"/>
                <a:gd name="T23" fmla="*/ 111 h 396"/>
                <a:gd name="T24" fmla="*/ 397 w 715"/>
                <a:gd name="T25" fmla="*/ 98 h 396"/>
                <a:gd name="T26" fmla="*/ 346 w 715"/>
                <a:gd name="T27" fmla="*/ 84 h 396"/>
                <a:gd name="T28" fmla="*/ 293 w 715"/>
                <a:gd name="T29" fmla="*/ 71 h 396"/>
                <a:gd name="T30" fmla="*/ 238 w 715"/>
                <a:gd name="T31" fmla="*/ 56 h 396"/>
                <a:gd name="T32" fmla="*/ 180 w 715"/>
                <a:gd name="T33" fmla="*/ 43 h 396"/>
                <a:gd name="T34" fmla="*/ 120 w 715"/>
                <a:gd name="T35" fmla="*/ 28 h 396"/>
                <a:gd name="T36" fmla="*/ 61 w 715"/>
                <a:gd name="T37" fmla="*/ 14 h 396"/>
                <a:gd name="T38" fmla="*/ 2 w 715"/>
                <a:gd name="T39" fmla="*/ 0 h 396"/>
                <a:gd name="T40" fmla="*/ 0 w 715"/>
                <a:gd name="T41" fmla="*/ 1 h 396"/>
                <a:gd name="T42" fmla="*/ 60 w 715"/>
                <a:gd name="T43" fmla="*/ 16 h 396"/>
                <a:gd name="T44" fmla="*/ 119 w 715"/>
                <a:gd name="T45" fmla="*/ 30 h 396"/>
                <a:gd name="T46" fmla="*/ 178 w 715"/>
                <a:gd name="T47" fmla="*/ 44 h 396"/>
                <a:gd name="T48" fmla="*/ 235 w 715"/>
                <a:gd name="T49" fmla="*/ 58 h 396"/>
                <a:gd name="T50" fmla="*/ 290 w 715"/>
                <a:gd name="T51" fmla="*/ 72 h 396"/>
                <a:gd name="T52" fmla="*/ 342 w 715"/>
                <a:gd name="T53" fmla="*/ 85 h 396"/>
                <a:gd name="T54" fmla="*/ 393 w 715"/>
                <a:gd name="T55" fmla="*/ 99 h 396"/>
                <a:gd name="T56" fmla="*/ 440 w 715"/>
                <a:gd name="T57" fmla="*/ 111 h 396"/>
                <a:gd name="T58" fmla="*/ 484 w 715"/>
                <a:gd name="T59" fmla="*/ 124 h 396"/>
                <a:gd name="T60" fmla="*/ 523 w 715"/>
                <a:gd name="T61" fmla="*/ 135 h 396"/>
                <a:gd name="T62" fmla="*/ 558 w 715"/>
                <a:gd name="T63" fmla="*/ 145 h 396"/>
                <a:gd name="T64" fmla="*/ 590 w 715"/>
                <a:gd name="T65" fmla="*/ 155 h 396"/>
                <a:gd name="T66" fmla="*/ 616 w 715"/>
                <a:gd name="T67" fmla="*/ 163 h 396"/>
                <a:gd name="T68" fmla="*/ 638 w 715"/>
                <a:gd name="T69" fmla="*/ 171 h 396"/>
                <a:gd name="T70" fmla="*/ 655 w 715"/>
                <a:gd name="T71" fmla="*/ 177 h 396"/>
                <a:gd name="T72" fmla="*/ 666 w 715"/>
                <a:gd name="T73" fmla="*/ 183 h 396"/>
                <a:gd name="T74" fmla="*/ 673 w 715"/>
                <a:gd name="T75" fmla="*/ 186 h 396"/>
                <a:gd name="T76" fmla="*/ 674 w 715"/>
                <a:gd name="T77" fmla="*/ 190 h 396"/>
                <a:gd name="T78" fmla="*/ 715 w 715"/>
                <a:gd name="T79" fmla="*/ 199 h 39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715" h="396">
                  <a:moveTo>
                    <a:pt x="715" y="396"/>
                  </a:moveTo>
                  <a:lnTo>
                    <a:pt x="714" y="391"/>
                  </a:lnTo>
                  <a:lnTo>
                    <a:pt x="708" y="382"/>
                  </a:lnTo>
                  <a:lnTo>
                    <a:pt x="697" y="373"/>
                  </a:lnTo>
                  <a:lnTo>
                    <a:pt x="680" y="360"/>
                  </a:lnTo>
                  <a:lnTo>
                    <a:pt x="660" y="346"/>
                  </a:lnTo>
                  <a:lnTo>
                    <a:pt x="635" y="328"/>
                  </a:lnTo>
                  <a:lnTo>
                    <a:pt x="605" y="310"/>
                  </a:lnTo>
                  <a:lnTo>
                    <a:pt x="571" y="290"/>
                  </a:lnTo>
                  <a:lnTo>
                    <a:pt x="533" y="268"/>
                  </a:lnTo>
                  <a:lnTo>
                    <a:pt x="491" y="244"/>
                  </a:lnTo>
                  <a:lnTo>
                    <a:pt x="445" y="221"/>
                  </a:lnTo>
                  <a:lnTo>
                    <a:pt x="397" y="195"/>
                  </a:lnTo>
                  <a:lnTo>
                    <a:pt x="346" y="168"/>
                  </a:lnTo>
                  <a:lnTo>
                    <a:pt x="293" y="141"/>
                  </a:lnTo>
                  <a:lnTo>
                    <a:pt x="238" y="112"/>
                  </a:lnTo>
                  <a:lnTo>
                    <a:pt x="180" y="85"/>
                  </a:lnTo>
                  <a:lnTo>
                    <a:pt x="120" y="56"/>
                  </a:lnTo>
                  <a:lnTo>
                    <a:pt x="61" y="27"/>
                  </a:lnTo>
                  <a:lnTo>
                    <a:pt x="2" y="0"/>
                  </a:lnTo>
                  <a:lnTo>
                    <a:pt x="0" y="2"/>
                  </a:lnTo>
                  <a:lnTo>
                    <a:pt x="60" y="31"/>
                  </a:lnTo>
                  <a:lnTo>
                    <a:pt x="119" y="60"/>
                  </a:lnTo>
                  <a:lnTo>
                    <a:pt x="178" y="87"/>
                  </a:lnTo>
                  <a:lnTo>
                    <a:pt x="235" y="116"/>
                  </a:lnTo>
                  <a:lnTo>
                    <a:pt x="290" y="143"/>
                  </a:lnTo>
                  <a:lnTo>
                    <a:pt x="342" y="170"/>
                  </a:lnTo>
                  <a:lnTo>
                    <a:pt x="393" y="197"/>
                  </a:lnTo>
                  <a:lnTo>
                    <a:pt x="440" y="221"/>
                  </a:lnTo>
                  <a:lnTo>
                    <a:pt x="484" y="246"/>
                  </a:lnTo>
                  <a:lnTo>
                    <a:pt x="523" y="268"/>
                  </a:lnTo>
                  <a:lnTo>
                    <a:pt x="558" y="288"/>
                  </a:lnTo>
                  <a:lnTo>
                    <a:pt x="590" y="308"/>
                  </a:lnTo>
                  <a:lnTo>
                    <a:pt x="616" y="324"/>
                  </a:lnTo>
                  <a:lnTo>
                    <a:pt x="638" y="340"/>
                  </a:lnTo>
                  <a:lnTo>
                    <a:pt x="655" y="353"/>
                  </a:lnTo>
                  <a:lnTo>
                    <a:pt x="666" y="364"/>
                  </a:lnTo>
                  <a:lnTo>
                    <a:pt x="673" y="371"/>
                  </a:lnTo>
                  <a:lnTo>
                    <a:pt x="674" y="378"/>
                  </a:lnTo>
                  <a:lnTo>
                    <a:pt x="715" y="396"/>
                  </a:lnTo>
                  <a:close/>
                </a:path>
              </a:pathLst>
            </a:custGeom>
            <a:solidFill>
              <a:srgbClr val="55B7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82" name="Freeform 47"/>
            <p:cNvSpPr>
              <a:spLocks/>
            </p:cNvSpPr>
            <p:nvPr/>
          </p:nvSpPr>
          <p:spPr bwMode="auto">
            <a:xfrm>
              <a:off x="1154" y="1771"/>
              <a:ext cx="675" cy="189"/>
            </a:xfrm>
            <a:custGeom>
              <a:avLst/>
              <a:gdLst>
                <a:gd name="T0" fmla="*/ 1 w 675"/>
                <a:gd name="T1" fmla="*/ 0 h 376"/>
                <a:gd name="T2" fmla="*/ 61 w 675"/>
                <a:gd name="T3" fmla="*/ 15 h 376"/>
                <a:gd name="T4" fmla="*/ 120 w 675"/>
                <a:gd name="T5" fmla="*/ 29 h 376"/>
                <a:gd name="T6" fmla="*/ 179 w 675"/>
                <a:gd name="T7" fmla="*/ 43 h 376"/>
                <a:gd name="T8" fmla="*/ 236 w 675"/>
                <a:gd name="T9" fmla="*/ 57 h 376"/>
                <a:gd name="T10" fmla="*/ 291 w 675"/>
                <a:gd name="T11" fmla="*/ 71 h 376"/>
                <a:gd name="T12" fmla="*/ 343 w 675"/>
                <a:gd name="T13" fmla="*/ 84 h 376"/>
                <a:gd name="T14" fmla="*/ 394 w 675"/>
                <a:gd name="T15" fmla="*/ 98 h 376"/>
                <a:gd name="T16" fmla="*/ 441 w 675"/>
                <a:gd name="T17" fmla="*/ 110 h 376"/>
                <a:gd name="T18" fmla="*/ 485 w 675"/>
                <a:gd name="T19" fmla="*/ 123 h 376"/>
                <a:gd name="T20" fmla="*/ 524 w 675"/>
                <a:gd name="T21" fmla="*/ 134 h 376"/>
                <a:gd name="T22" fmla="*/ 559 w 675"/>
                <a:gd name="T23" fmla="*/ 144 h 376"/>
                <a:gd name="T24" fmla="*/ 591 w 675"/>
                <a:gd name="T25" fmla="*/ 154 h 376"/>
                <a:gd name="T26" fmla="*/ 617 w 675"/>
                <a:gd name="T27" fmla="*/ 162 h 376"/>
                <a:gd name="T28" fmla="*/ 639 w 675"/>
                <a:gd name="T29" fmla="*/ 170 h 376"/>
                <a:gd name="T30" fmla="*/ 656 w 675"/>
                <a:gd name="T31" fmla="*/ 176 h 376"/>
                <a:gd name="T32" fmla="*/ 667 w 675"/>
                <a:gd name="T33" fmla="*/ 182 h 376"/>
                <a:gd name="T34" fmla="*/ 674 w 675"/>
                <a:gd name="T35" fmla="*/ 185 h 376"/>
                <a:gd name="T36" fmla="*/ 675 w 675"/>
                <a:gd name="T37" fmla="*/ 189 h 376"/>
                <a:gd name="T38" fmla="*/ 632 w 675"/>
                <a:gd name="T39" fmla="*/ 178 h 376"/>
                <a:gd name="T40" fmla="*/ 630 w 675"/>
                <a:gd name="T41" fmla="*/ 175 h 376"/>
                <a:gd name="T42" fmla="*/ 625 w 675"/>
                <a:gd name="T43" fmla="*/ 172 h 376"/>
                <a:gd name="T44" fmla="*/ 613 w 675"/>
                <a:gd name="T45" fmla="*/ 167 h 376"/>
                <a:gd name="T46" fmla="*/ 598 w 675"/>
                <a:gd name="T47" fmla="*/ 161 h 376"/>
                <a:gd name="T48" fmla="*/ 578 w 675"/>
                <a:gd name="T49" fmla="*/ 154 h 376"/>
                <a:gd name="T50" fmla="*/ 552 w 675"/>
                <a:gd name="T51" fmla="*/ 145 h 376"/>
                <a:gd name="T52" fmla="*/ 523 w 675"/>
                <a:gd name="T53" fmla="*/ 136 h 376"/>
                <a:gd name="T54" fmla="*/ 490 w 675"/>
                <a:gd name="T55" fmla="*/ 127 h 376"/>
                <a:gd name="T56" fmla="*/ 452 w 675"/>
                <a:gd name="T57" fmla="*/ 117 h 376"/>
                <a:gd name="T58" fmla="*/ 412 w 675"/>
                <a:gd name="T59" fmla="*/ 106 h 376"/>
                <a:gd name="T60" fmla="*/ 369 w 675"/>
                <a:gd name="T61" fmla="*/ 93 h 376"/>
                <a:gd name="T62" fmla="*/ 321 w 675"/>
                <a:gd name="T63" fmla="*/ 81 h 376"/>
                <a:gd name="T64" fmla="*/ 271 w 675"/>
                <a:gd name="T65" fmla="*/ 68 h 376"/>
                <a:gd name="T66" fmla="*/ 220 w 675"/>
                <a:gd name="T67" fmla="*/ 55 h 376"/>
                <a:gd name="T68" fmla="*/ 167 w 675"/>
                <a:gd name="T69" fmla="*/ 42 h 376"/>
                <a:gd name="T70" fmla="*/ 111 w 675"/>
                <a:gd name="T71" fmla="*/ 29 h 376"/>
                <a:gd name="T72" fmla="*/ 56 w 675"/>
                <a:gd name="T73" fmla="*/ 16 h 376"/>
                <a:gd name="T74" fmla="*/ 0 w 675"/>
                <a:gd name="T75" fmla="*/ 2 h 376"/>
                <a:gd name="T76" fmla="*/ 1 w 675"/>
                <a:gd name="T77" fmla="*/ 0 h 37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675" h="376">
                  <a:moveTo>
                    <a:pt x="1" y="0"/>
                  </a:moveTo>
                  <a:lnTo>
                    <a:pt x="61" y="29"/>
                  </a:lnTo>
                  <a:lnTo>
                    <a:pt x="120" y="58"/>
                  </a:lnTo>
                  <a:lnTo>
                    <a:pt x="179" y="85"/>
                  </a:lnTo>
                  <a:lnTo>
                    <a:pt x="236" y="114"/>
                  </a:lnTo>
                  <a:lnTo>
                    <a:pt x="291" y="141"/>
                  </a:lnTo>
                  <a:lnTo>
                    <a:pt x="343" y="168"/>
                  </a:lnTo>
                  <a:lnTo>
                    <a:pt x="394" y="195"/>
                  </a:lnTo>
                  <a:lnTo>
                    <a:pt x="441" y="219"/>
                  </a:lnTo>
                  <a:lnTo>
                    <a:pt x="485" y="244"/>
                  </a:lnTo>
                  <a:lnTo>
                    <a:pt x="524" y="266"/>
                  </a:lnTo>
                  <a:lnTo>
                    <a:pt x="559" y="286"/>
                  </a:lnTo>
                  <a:lnTo>
                    <a:pt x="591" y="306"/>
                  </a:lnTo>
                  <a:lnTo>
                    <a:pt x="617" y="322"/>
                  </a:lnTo>
                  <a:lnTo>
                    <a:pt x="639" y="338"/>
                  </a:lnTo>
                  <a:lnTo>
                    <a:pt x="656" y="351"/>
                  </a:lnTo>
                  <a:lnTo>
                    <a:pt x="667" y="362"/>
                  </a:lnTo>
                  <a:lnTo>
                    <a:pt x="674" y="369"/>
                  </a:lnTo>
                  <a:lnTo>
                    <a:pt x="675" y="376"/>
                  </a:lnTo>
                  <a:lnTo>
                    <a:pt x="632" y="355"/>
                  </a:lnTo>
                  <a:lnTo>
                    <a:pt x="630" y="349"/>
                  </a:lnTo>
                  <a:lnTo>
                    <a:pt x="625" y="342"/>
                  </a:lnTo>
                  <a:lnTo>
                    <a:pt x="613" y="333"/>
                  </a:lnTo>
                  <a:lnTo>
                    <a:pt x="598" y="320"/>
                  </a:lnTo>
                  <a:lnTo>
                    <a:pt x="578" y="306"/>
                  </a:lnTo>
                  <a:lnTo>
                    <a:pt x="552" y="289"/>
                  </a:lnTo>
                  <a:lnTo>
                    <a:pt x="523" y="271"/>
                  </a:lnTo>
                  <a:lnTo>
                    <a:pt x="490" y="253"/>
                  </a:lnTo>
                  <a:lnTo>
                    <a:pt x="452" y="232"/>
                  </a:lnTo>
                  <a:lnTo>
                    <a:pt x="412" y="210"/>
                  </a:lnTo>
                  <a:lnTo>
                    <a:pt x="369" y="186"/>
                  </a:lnTo>
                  <a:lnTo>
                    <a:pt x="321" y="161"/>
                  </a:lnTo>
                  <a:lnTo>
                    <a:pt x="271" y="136"/>
                  </a:lnTo>
                  <a:lnTo>
                    <a:pt x="220" y="110"/>
                  </a:lnTo>
                  <a:lnTo>
                    <a:pt x="167" y="83"/>
                  </a:lnTo>
                  <a:lnTo>
                    <a:pt x="111" y="58"/>
                  </a:lnTo>
                  <a:lnTo>
                    <a:pt x="56" y="31"/>
                  </a:lnTo>
                  <a:lnTo>
                    <a:pt x="0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DBD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83" name="Freeform 48"/>
            <p:cNvSpPr>
              <a:spLocks/>
            </p:cNvSpPr>
            <p:nvPr/>
          </p:nvSpPr>
          <p:spPr bwMode="auto">
            <a:xfrm>
              <a:off x="1154" y="1773"/>
              <a:ext cx="632" cy="176"/>
            </a:xfrm>
            <a:custGeom>
              <a:avLst/>
              <a:gdLst>
                <a:gd name="T0" fmla="*/ 632 w 632"/>
                <a:gd name="T1" fmla="*/ 176 h 352"/>
                <a:gd name="T2" fmla="*/ 630 w 632"/>
                <a:gd name="T3" fmla="*/ 173 h 352"/>
                <a:gd name="T4" fmla="*/ 625 w 632"/>
                <a:gd name="T5" fmla="*/ 170 h 352"/>
                <a:gd name="T6" fmla="*/ 613 w 632"/>
                <a:gd name="T7" fmla="*/ 165 h 352"/>
                <a:gd name="T8" fmla="*/ 598 w 632"/>
                <a:gd name="T9" fmla="*/ 159 h 352"/>
                <a:gd name="T10" fmla="*/ 578 w 632"/>
                <a:gd name="T11" fmla="*/ 152 h 352"/>
                <a:gd name="T12" fmla="*/ 552 w 632"/>
                <a:gd name="T13" fmla="*/ 143 h 352"/>
                <a:gd name="T14" fmla="*/ 523 w 632"/>
                <a:gd name="T15" fmla="*/ 134 h 352"/>
                <a:gd name="T16" fmla="*/ 490 w 632"/>
                <a:gd name="T17" fmla="*/ 125 h 352"/>
                <a:gd name="T18" fmla="*/ 452 w 632"/>
                <a:gd name="T19" fmla="*/ 115 h 352"/>
                <a:gd name="T20" fmla="*/ 412 w 632"/>
                <a:gd name="T21" fmla="*/ 104 h 352"/>
                <a:gd name="T22" fmla="*/ 369 w 632"/>
                <a:gd name="T23" fmla="*/ 92 h 352"/>
                <a:gd name="T24" fmla="*/ 321 w 632"/>
                <a:gd name="T25" fmla="*/ 79 h 352"/>
                <a:gd name="T26" fmla="*/ 271 w 632"/>
                <a:gd name="T27" fmla="*/ 67 h 352"/>
                <a:gd name="T28" fmla="*/ 220 w 632"/>
                <a:gd name="T29" fmla="*/ 54 h 352"/>
                <a:gd name="T30" fmla="*/ 167 w 632"/>
                <a:gd name="T31" fmla="*/ 40 h 352"/>
                <a:gd name="T32" fmla="*/ 111 w 632"/>
                <a:gd name="T33" fmla="*/ 28 h 352"/>
                <a:gd name="T34" fmla="*/ 56 w 632"/>
                <a:gd name="T35" fmla="*/ 14 h 352"/>
                <a:gd name="T36" fmla="*/ 0 w 632"/>
                <a:gd name="T37" fmla="*/ 0 h 352"/>
                <a:gd name="T38" fmla="*/ 0 w 632"/>
                <a:gd name="T39" fmla="*/ 2 h 352"/>
                <a:gd name="T40" fmla="*/ 55 w 632"/>
                <a:gd name="T41" fmla="*/ 16 h 352"/>
                <a:gd name="T42" fmla="*/ 109 w 632"/>
                <a:gd name="T43" fmla="*/ 29 h 352"/>
                <a:gd name="T44" fmla="*/ 162 w 632"/>
                <a:gd name="T45" fmla="*/ 42 h 352"/>
                <a:gd name="T46" fmla="*/ 215 w 632"/>
                <a:gd name="T47" fmla="*/ 55 h 352"/>
                <a:gd name="T48" fmla="*/ 265 w 632"/>
                <a:gd name="T49" fmla="*/ 67 h 352"/>
                <a:gd name="T50" fmla="*/ 314 w 632"/>
                <a:gd name="T51" fmla="*/ 79 h 352"/>
                <a:gd name="T52" fmla="*/ 357 w 632"/>
                <a:gd name="T53" fmla="*/ 92 h 352"/>
                <a:gd name="T54" fmla="*/ 400 w 632"/>
                <a:gd name="T55" fmla="*/ 103 h 352"/>
                <a:gd name="T56" fmla="*/ 438 w 632"/>
                <a:gd name="T57" fmla="*/ 114 h 352"/>
                <a:gd name="T58" fmla="*/ 472 w 632"/>
                <a:gd name="T59" fmla="*/ 124 h 352"/>
                <a:gd name="T60" fmla="*/ 503 w 632"/>
                <a:gd name="T61" fmla="*/ 133 h 352"/>
                <a:gd name="T62" fmla="*/ 528 w 632"/>
                <a:gd name="T63" fmla="*/ 141 h 352"/>
                <a:gd name="T64" fmla="*/ 550 w 632"/>
                <a:gd name="T65" fmla="*/ 148 h 352"/>
                <a:gd name="T66" fmla="*/ 567 w 632"/>
                <a:gd name="T67" fmla="*/ 154 h 352"/>
                <a:gd name="T68" fmla="*/ 578 w 632"/>
                <a:gd name="T69" fmla="*/ 159 h 352"/>
                <a:gd name="T70" fmla="*/ 585 w 632"/>
                <a:gd name="T71" fmla="*/ 163 h 352"/>
                <a:gd name="T72" fmla="*/ 586 w 632"/>
                <a:gd name="T73" fmla="*/ 166 h 352"/>
                <a:gd name="T74" fmla="*/ 632 w 632"/>
                <a:gd name="T75" fmla="*/ 176 h 35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632" h="352">
                  <a:moveTo>
                    <a:pt x="632" y="352"/>
                  </a:moveTo>
                  <a:lnTo>
                    <a:pt x="630" y="346"/>
                  </a:lnTo>
                  <a:lnTo>
                    <a:pt x="625" y="339"/>
                  </a:lnTo>
                  <a:lnTo>
                    <a:pt x="613" y="330"/>
                  </a:lnTo>
                  <a:lnTo>
                    <a:pt x="598" y="317"/>
                  </a:lnTo>
                  <a:lnTo>
                    <a:pt x="578" y="303"/>
                  </a:lnTo>
                  <a:lnTo>
                    <a:pt x="552" y="286"/>
                  </a:lnTo>
                  <a:lnTo>
                    <a:pt x="523" y="268"/>
                  </a:lnTo>
                  <a:lnTo>
                    <a:pt x="490" y="250"/>
                  </a:lnTo>
                  <a:lnTo>
                    <a:pt x="452" y="229"/>
                  </a:lnTo>
                  <a:lnTo>
                    <a:pt x="412" y="207"/>
                  </a:lnTo>
                  <a:lnTo>
                    <a:pt x="369" y="183"/>
                  </a:lnTo>
                  <a:lnTo>
                    <a:pt x="321" y="158"/>
                  </a:lnTo>
                  <a:lnTo>
                    <a:pt x="271" y="133"/>
                  </a:lnTo>
                  <a:lnTo>
                    <a:pt x="220" y="107"/>
                  </a:lnTo>
                  <a:lnTo>
                    <a:pt x="167" y="80"/>
                  </a:lnTo>
                  <a:lnTo>
                    <a:pt x="111" y="55"/>
                  </a:lnTo>
                  <a:lnTo>
                    <a:pt x="56" y="28"/>
                  </a:lnTo>
                  <a:lnTo>
                    <a:pt x="0" y="0"/>
                  </a:lnTo>
                  <a:lnTo>
                    <a:pt x="0" y="4"/>
                  </a:lnTo>
                  <a:lnTo>
                    <a:pt x="55" y="31"/>
                  </a:lnTo>
                  <a:lnTo>
                    <a:pt x="109" y="57"/>
                  </a:lnTo>
                  <a:lnTo>
                    <a:pt x="162" y="84"/>
                  </a:lnTo>
                  <a:lnTo>
                    <a:pt x="215" y="109"/>
                  </a:lnTo>
                  <a:lnTo>
                    <a:pt x="265" y="134"/>
                  </a:lnTo>
                  <a:lnTo>
                    <a:pt x="314" y="158"/>
                  </a:lnTo>
                  <a:lnTo>
                    <a:pt x="357" y="183"/>
                  </a:lnTo>
                  <a:lnTo>
                    <a:pt x="400" y="205"/>
                  </a:lnTo>
                  <a:lnTo>
                    <a:pt x="438" y="227"/>
                  </a:lnTo>
                  <a:lnTo>
                    <a:pt x="472" y="247"/>
                  </a:lnTo>
                  <a:lnTo>
                    <a:pt x="503" y="265"/>
                  </a:lnTo>
                  <a:lnTo>
                    <a:pt x="528" y="281"/>
                  </a:lnTo>
                  <a:lnTo>
                    <a:pt x="550" y="295"/>
                  </a:lnTo>
                  <a:lnTo>
                    <a:pt x="567" y="308"/>
                  </a:lnTo>
                  <a:lnTo>
                    <a:pt x="578" y="317"/>
                  </a:lnTo>
                  <a:lnTo>
                    <a:pt x="585" y="326"/>
                  </a:lnTo>
                  <a:lnTo>
                    <a:pt x="586" y="332"/>
                  </a:lnTo>
                  <a:lnTo>
                    <a:pt x="632" y="352"/>
                  </a:lnTo>
                  <a:close/>
                </a:path>
              </a:pathLst>
            </a:custGeom>
            <a:solidFill>
              <a:srgbClr val="65C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84" name="Freeform 49"/>
            <p:cNvSpPr>
              <a:spLocks/>
            </p:cNvSpPr>
            <p:nvPr/>
          </p:nvSpPr>
          <p:spPr bwMode="auto">
            <a:xfrm>
              <a:off x="1152" y="1775"/>
              <a:ext cx="588" cy="164"/>
            </a:xfrm>
            <a:custGeom>
              <a:avLst/>
              <a:gdLst>
                <a:gd name="T0" fmla="*/ 2 w 588"/>
                <a:gd name="T1" fmla="*/ 0 h 328"/>
                <a:gd name="T2" fmla="*/ 57 w 588"/>
                <a:gd name="T3" fmla="*/ 14 h 328"/>
                <a:gd name="T4" fmla="*/ 111 w 588"/>
                <a:gd name="T5" fmla="*/ 27 h 328"/>
                <a:gd name="T6" fmla="*/ 164 w 588"/>
                <a:gd name="T7" fmla="*/ 40 h 328"/>
                <a:gd name="T8" fmla="*/ 217 w 588"/>
                <a:gd name="T9" fmla="*/ 53 h 328"/>
                <a:gd name="T10" fmla="*/ 267 w 588"/>
                <a:gd name="T11" fmla="*/ 65 h 328"/>
                <a:gd name="T12" fmla="*/ 316 w 588"/>
                <a:gd name="T13" fmla="*/ 77 h 328"/>
                <a:gd name="T14" fmla="*/ 359 w 588"/>
                <a:gd name="T15" fmla="*/ 90 h 328"/>
                <a:gd name="T16" fmla="*/ 402 w 588"/>
                <a:gd name="T17" fmla="*/ 101 h 328"/>
                <a:gd name="T18" fmla="*/ 440 w 588"/>
                <a:gd name="T19" fmla="*/ 112 h 328"/>
                <a:gd name="T20" fmla="*/ 474 w 588"/>
                <a:gd name="T21" fmla="*/ 122 h 328"/>
                <a:gd name="T22" fmla="*/ 505 w 588"/>
                <a:gd name="T23" fmla="*/ 131 h 328"/>
                <a:gd name="T24" fmla="*/ 530 w 588"/>
                <a:gd name="T25" fmla="*/ 139 h 328"/>
                <a:gd name="T26" fmla="*/ 552 w 588"/>
                <a:gd name="T27" fmla="*/ 146 h 328"/>
                <a:gd name="T28" fmla="*/ 569 w 588"/>
                <a:gd name="T29" fmla="*/ 152 h 328"/>
                <a:gd name="T30" fmla="*/ 580 w 588"/>
                <a:gd name="T31" fmla="*/ 157 h 328"/>
                <a:gd name="T32" fmla="*/ 587 w 588"/>
                <a:gd name="T33" fmla="*/ 161 h 328"/>
                <a:gd name="T34" fmla="*/ 588 w 588"/>
                <a:gd name="T35" fmla="*/ 164 h 328"/>
                <a:gd name="T36" fmla="*/ 539 w 588"/>
                <a:gd name="T37" fmla="*/ 152 h 328"/>
                <a:gd name="T38" fmla="*/ 537 w 588"/>
                <a:gd name="T39" fmla="*/ 150 h 328"/>
                <a:gd name="T40" fmla="*/ 530 w 588"/>
                <a:gd name="T41" fmla="*/ 146 h 328"/>
                <a:gd name="T42" fmla="*/ 519 w 588"/>
                <a:gd name="T43" fmla="*/ 141 h 328"/>
                <a:gd name="T44" fmla="*/ 501 w 588"/>
                <a:gd name="T45" fmla="*/ 134 h 328"/>
                <a:gd name="T46" fmla="*/ 480 w 588"/>
                <a:gd name="T47" fmla="*/ 127 h 328"/>
                <a:gd name="T48" fmla="*/ 453 w 588"/>
                <a:gd name="T49" fmla="*/ 119 h 328"/>
                <a:gd name="T50" fmla="*/ 422 w 588"/>
                <a:gd name="T51" fmla="*/ 110 h 328"/>
                <a:gd name="T52" fmla="*/ 386 w 588"/>
                <a:gd name="T53" fmla="*/ 100 h 328"/>
                <a:gd name="T54" fmla="*/ 347 w 588"/>
                <a:gd name="T55" fmla="*/ 89 h 328"/>
                <a:gd name="T56" fmla="*/ 304 w 588"/>
                <a:gd name="T57" fmla="*/ 77 h 328"/>
                <a:gd name="T58" fmla="*/ 258 w 588"/>
                <a:gd name="T59" fmla="*/ 65 h 328"/>
                <a:gd name="T60" fmla="*/ 210 w 588"/>
                <a:gd name="T61" fmla="*/ 53 h 328"/>
                <a:gd name="T62" fmla="*/ 160 w 588"/>
                <a:gd name="T63" fmla="*/ 41 h 328"/>
                <a:gd name="T64" fmla="*/ 108 w 588"/>
                <a:gd name="T65" fmla="*/ 28 h 328"/>
                <a:gd name="T66" fmla="*/ 54 w 588"/>
                <a:gd name="T67" fmla="*/ 15 h 328"/>
                <a:gd name="T68" fmla="*/ 0 w 588"/>
                <a:gd name="T69" fmla="*/ 2 h 328"/>
                <a:gd name="T70" fmla="*/ 2 w 588"/>
                <a:gd name="T71" fmla="*/ 0 h 32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88" h="328">
                  <a:moveTo>
                    <a:pt x="2" y="0"/>
                  </a:moveTo>
                  <a:lnTo>
                    <a:pt x="57" y="27"/>
                  </a:lnTo>
                  <a:lnTo>
                    <a:pt x="111" y="53"/>
                  </a:lnTo>
                  <a:lnTo>
                    <a:pt x="164" y="80"/>
                  </a:lnTo>
                  <a:lnTo>
                    <a:pt x="217" y="105"/>
                  </a:lnTo>
                  <a:lnTo>
                    <a:pt x="267" y="130"/>
                  </a:lnTo>
                  <a:lnTo>
                    <a:pt x="316" y="154"/>
                  </a:lnTo>
                  <a:lnTo>
                    <a:pt x="359" y="179"/>
                  </a:lnTo>
                  <a:lnTo>
                    <a:pt x="402" y="201"/>
                  </a:lnTo>
                  <a:lnTo>
                    <a:pt x="440" y="223"/>
                  </a:lnTo>
                  <a:lnTo>
                    <a:pt x="474" y="243"/>
                  </a:lnTo>
                  <a:lnTo>
                    <a:pt x="505" y="261"/>
                  </a:lnTo>
                  <a:lnTo>
                    <a:pt x="530" y="277"/>
                  </a:lnTo>
                  <a:lnTo>
                    <a:pt x="552" y="291"/>
                  </a:lnTo>
                  <a:lnTo>
                    <a:pt x="569" y="304"/>
                  </a:lnTo>
                  <a:lnTo>
                    <a:pt x="580" y="313"/>
                  </a:lnTo>
                  <a:lnTo>
                    <a:pt x="587" y="322"/>
                  </a:lnTo>
                  <a:lnTo>
                    <a:pt x="588" y="328"/>
                  </a:lnTo>
                  <a:lnTo>
                    <a:pt x="539" y="304"/>
                  </a:lnTo>
                  <a:lnTo>
                    <a:pt x="537" y="299"/>
                  </a:lnTo>
                  <a:lnTo>
                    <a:pt x="530" y="291"/>
                  </a:lnTo>
                  <a:lnTo>
                    <a:pt x="519" y="281"/>
                  </a:lnTo>
                  <a:lnTo>
                    <a:pt x="501" y="268"/>
                  </a:lnTo>
                  <a:lnTo>
                    <a:pt x="480" y="253"/>
                  </a:lnTo>
                  <a:lnTo>
                    <a:pt x="453" y="237"/>
                  </a:lnTo>
                  <a:lnTo>
                    <a:pt x="422" y="219"/>
                  </a:lnTo>
                  <a:lnTo>
                    <a:pt x="386" y="199"/>
                  </a:lnTo>
                  <a:lnTo>
                    <a:pt x="347" y="177"/>
                  </a:lnTo>
                  <a:lnTo>
                    <a:pt x="304" y="154"/>
                  </a:lnTo>
                  <a:lnTo>
                    <a:pt x="258" y="130"/>
                  </a:lnTo>
                  <a:lnTo>
                    <a:pt x="210" y="105"/>
                  </a:lnTo>
                  <a:lnTo>
                    <a:pt x="160" y="81"/>
                  </a:lnTo>
                  <a:lnTo>
                    <a:pt x="108" y="56"/>
                  </a:lnTo>
                  <a:lnTo>
                    <a:pt x="54" y="29"/>
                  </a:lnTo>
                  <a:lnTo>
                    <a:pt x="0" y="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6DC8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85" name="Freeform 50"/>
            <p:cNvSpPr>
              <a:spLocks/>
            </p:cNvSpPr>
            <p:nvPr/>
          </p:nvSpPr>
          <p:spPr bwMode="auto">
            <a:xfrm>
              <a:off x="1151" y="1777"/>
              <a:ext cx="540" cy="150"/>
            </a:xfrm>
            <a:custGeom>
              <a:avLst/>
              <a:gdLst>
                <a:gd name="T0" fmla="*/ 540 w 540"/>
                <a:gd name="T1" fmla="*/ 150 h 300"/>
                <a:gd name="T2" fmla="*/ 538 w 540"/>
                <a:gd name="T3" fmla="*/ 148 h 300"/>
                <a:gd name="T4" fmla="*/ 531 w 540"/>
                <a:gd name="T5" fmla="*/ 144 h 300"/>
                <a:gd name="T6" fmla="*/ 520 w 540"/>
                <a:gd name="T7" fmla="*/ 139 h 300"/>
                <a:gd name="T8" fmla="*/ 502 w 540"/>
                <a:gd name="T9" fmla="*/ 132 h 300"/>
                <a:gd name="T10" fmla="*/ 481 w 540"/>
                <a:gd name="T11" fmla="*/ 125 h 300"/>
                <a:gd name="T12" fmla="*/ 454 w 540"/>
                <a:gd name="T13" fmla="*/ 117 h 300"/>
                <a:gd name="T14" fmla="*/ 423 w 540"/>
                <a:gd name="T15" fmla="*/ 108 h 300"/>
                <a:gd name="T16" fmla="*/ 387 w 540"/>
                <a:gd name="T17" fmla="*/ 98 h 300"/>
                <a:gd name="T18" fmla="*/ 348 w 540"/>
                <a:gd name="T19" fmla="*/ 87 h 300"/>
                <a:gd name="T20" fmla="*/ 305 w 540"/>
                <a:gd name="T21" fmla="*/ 75 h 300"/>
                <a:gd name="T22" fmla="*/ 259 w 540"/>
                <a:gd name="T23" fmla="*/ 63 h 300"/>
                <a:gd name="T24" fmla="*/ 211 w 540"/>
                <a:gd name="T25" fmla="*/ 51 h 300"/>
                <a:gd name="T26" fmla="*/ 161 w 540"/>
                <a:gd name="T27" fmla="*/ 39 h 300"/>
                <a:gd name="T28" fmla="*/ 109 w 540"/>
                <a:gd name="T29" fmla="*/ 26 h 300"/>
                <a:gd name="T30" fmla="*/ 55 w 540"/>
                <a:gd name="T31" fmla="*/ 13 h 300"/>
                <a:gd name="T32" fmla="*/ 1 w 540"/>
                <a:gd name="T33" fmla="*/ 0 h 300"/>
                <a:gd name="T34" fmla="*/ 0 w 540"/>
                <a:gd name="T35" fmla="*/ 3 h 300"/>
                <a:gd name="T36" fmla="*/ 48 w 540"/>
                <a:gd name="T37" fmla="*/ 14 h 300"/>
                <a:gd name="T38" fmla="*/ 97 w 540"/>
                <a:gd name="T39" fmla="*/ 25 h 300"/>
                <a:gd name="T40" fmla="*/ 144 w 540"/>
                <a:gd name="T41" fmla="*/ 37 h 300"/>
                <a:gd name="T42" fmla="*/ 189 w 540"/>
                <a:gd name="T43" fmla="*/ 48 h 300"/>
                <a:gd name="T44" fmla="*/ 233 w 540"/>
                <a:gd name="T45" fmla="*/ 60 h 300"/>
                <a:gd name="T46" fmla="*/ 274 w 540"/>
                <a:gd name="T47" fmla="*/ 71 h 300"/>
                <a:gd name="T48" fmla="*/ 314 w 540"/>
                <a:gd name="T49" fmla="*/ 81 h 300"/>
                <a:gd name="T50" fmla="*/ 349 w 540"/>
                <a:gd name="T51" fmla="*/ 91 h 300"/>
                <a:gd name="T52" fmla="*/ 382 w 540"/>
                <a:gd name="T53" fmla="*/ 100 h 300"/>
                <a:gd name="T54" fmla="*/ 410 w 540"/>
                <a:gd name="T55" fmla="*/ 108 h 300"/>
                <a:gd name="T56" fmla="*/ 434 w 540"/>
                <a:gd name="T57" fmla="*/ 115 h 300"/>
                <a:gd name="T58" fmla="*/ 454 w 540"/>
                <a:gd name="T59" fmla="*/ 121 h 300"/>
                <a:gd name="T60" fmla="*/ 469 w 540"/>
                <a:gd name="T61" fmla="*/ 128 h 300"/>
                <a:gd name="T62" fmla="*/ 479 w 540"/>
                <a:gd name="T63" fmla="*/ 132 h 300"/>
                <a:gd name="T64" fmla="*/ 486 w 540"/>
                <a:gd name="T65" fmla="*/ 136 h 300"/>
                <a:gd name="T66" fmla="*/ 488 w 540"/>
                <a:gd name="T67" fmla="*/ 138 h 300"/>
                <a:gd name="T68" fmla="*/ 540 w 540"/>
                <a:gd name="T69" fmla="*/ 150 h 3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540" h="300">
                  <a:moveTo>
                    <a:pt x="540" y="300"/>
                  </a:moveTo>
                  <a:lnTo>
                    <a:pt x="538" y="295"/>
                  </a:lnTo>
                  <a:lnTo>
                    <a:pt x="531" y="287"/>
                  </a:lnTo>
                  <a:lnTo>
                    <a:pt x="520" y="277"/>
                  </a:lnTo>
                  <a:lnTo>
                    <a:pt x="502" y="264"/>
                  </a:lnTo>
                  <a:lnTo>
                    <a:pt x="481" y="249"/>
                  </a:lnTo>
                  <a:lnTo>
                    <a:pt x="454" y="233"/>
                  </a:lnTo>
                  <a:lnTo>
                    <a:pt x="423" y="215"/>
                  </a:lnTo>
                  <a:lnTo>
                    <a:pt x="387" y="195"/>
                  </a:lnTo>
                  <a:lnTo>
                    <a:pt x="348" y="173"/>
                  </a:lnTo>
                  <a:lnTo>
                    <a:pt x="305" y="150"/>
                  </a:lnTo>
                  <a:lnTo>
                    <a:pt x="259" y="126"/>
                  </a:lnTo>
                  <a:lnTo>
                    <a:pt x="211" y="101"/>
                  </a:lnTo>
                  <a:lnTo>
                    <a:pt x="161" y="77"/>
                  </a:lnTo>
                  <a:lnTo>
                    <a:pt x="109" y="52"/>
                  </a:lnTo>
                  <a:lnTo>
                    <a:pt x="55" y="25"/>
                  </a:lnTo>
                  <a:lnTo>
                    <a:pt x="1" y="0"/>
                  </a:lnTo>
                  <a:lnTo>
                    <a:pt x="0" y="5"/>
                  </a:lnTo>
                  <a:lnTo>
                    <a:pt x="48" y="27"/>
                  </a:lnTo>
                  <a:lnTo>
                    <a:pt x="97" y="50"/>
                  </a:lnTo>
                  <a:lnTo>
                    <a:pt x="144" y="74"/>
                  </a:lnTo>
                  <a:lnTo>
                    <a:pt x="189" y="96"/>
                  </a:lnTo>
                  <a:lnTo>
                    <a:pt x="233" y="119"/>
                  </a:lnTo>
                  <a:lnTo>
                    <a:pt x="274" y="141"/>
                  </a:lnTo>
                  <a:lnTo>
                    <a:pt x="314" y="161"/>
                  </a:lnTo>
                  <a:lnTo>
                    <a:pt x="349" y="181"/>
                  </a:lnTo>
                  <a:lnTo>
                    <a:pt x="382" y="199"/>
                  </a:lnTo>
                  <a:lnTo>
                    <a:pt x="410" y="215"/>
                  </a:lnTo>
                  <a:lnTo>
                    <a:pt x="434" y="230"/>
                  </a:lnTo>
                  <a:lnTo>
                    <a:pt x="454" y="242"/>
                  </a:lnTo>
                  <a:lnTo>
                    <a:pt x="469" y="255"/>
                  </a:lnTo>
                  <a:lnTo>
                    <a:pt x="479" y="264"/>
                  </a:lnTo>
                  <a:lnTo>
                    <a:pt x="486" y="271"/>
                  </a:lnTo>
                  <a:lnTo>
                    <a:pt x="488" y="275"/>
                  </a:lnTo>
                  <a:lnTo>
                    <a:pt x="540" y="300"/>
                  </a:lnTo>
                  <a:close/>
                </a:path>
              </a:pathLst>
            </a:custGeom>
            <a:solidFill>
              <a:srgbClr val="76CE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86" name="Freeform 51"/>
            <p:cNvSpPr>
              <a:spLocks/>
            </p:cNvSpPr>
            <p:nvPr/>
          </p:nvSpPr>
          <p:spPr bwMode="auto">
            <a:xfrm>
              <a:off x="1150" y="1780"/>
              <a:ext cx="489" cy="134"/>
            </a:xfrm>
            <a:custGeom>
              <a:avLst/>
              <a:gdLst>
                <a:gd name="T0" fmla="*/ 1 w 489"/>
                <a:gd name="T1" fmla="*/ 0 h 270"/>
                <a:gd name="T2" fmla="*/ 49 w 489"/>
                <a:gd name="T3" fmla="*/ 11 h 270"/>
                <a:gd name="T4" fmla="*/ 98 w 489"/>
                <a:gd name="T5" fmla="*/ 22 h 270"/>
                <a:gd name="T6" fmla="*/ 145 w 489"/>
                <a:gd name="T7" fmla="*/ 34 h 270"/>
                <a:gd name="T8" fmla="*/ 190 w 489"/>
                <a:gd name="T9" fmla="*/ 45 h 270"/>
                <a:gd name="T10" fmla="*/ 234 w 489"/>
                <a:gd name="T11" fmla="*/ 57 h 270"/>
                <a:gd name="T12" fmla="*/ 275 w 489"/>
                <a:gd name="T13" fmla="*/ 67 h 270"/>
                <a:gd name="T14" fmla="*/ 315 w 489"/>
                <a:gd name="T15" fmla="*/ 77 h 270"/>
                <a:gd name="T16" fmla="*/ 350 w 489"/>
                <a:gd name="T17" fmla="*/ 87 h 270"/>
                <a:gd name="T18" fmla="*/ 383 w 489"/>
                <a:gd name="T19" fmla="*/ 96 h 270"/>
                <a:gd name="T20" fmla="*/ 411 w 489"/>
                <a:gd name="T21" fmla="*/ 104 h 270"/>
                <a:gd name="T22" fmla="*/ 435 w 489"/>
                <a:gd name="T23" fmla="*/ 112 h 270"/>
                <a:gd name="T24" fmla="*/ 455 w 489"/>
                <a:gd name="T25" fmla="*/ 118 h 270"/>
                <a:gd name="T26" fmla="*/ 470 w 489"/>
                <a:gd name="T27" fmla="*/ 124 h 270"/>
                <a:gd name="T28" fmla="*/ 480 w 489"/>
                <a:gd name="T29" fmla="*/ 129 h 270"/>
                <a:gd name="T30" fmla="*/ 487 w 489"/>
                <a:gd name="T31" fmla="*/ 132 h 270"/>
                <a:gd name="T32" fmla="*/ 489 w 489"/>
                <a:gd name="T33" fmla="*/ 134 h 270"/>
                <a:gd name="T34" fmla="*/ 432 w 489"/>
                <a:gd name="T35" fmla="*/ 121 h 270"/>
                <a:gd name="T36" fmla="*/ 431 w 489"/>
                <a:gd name="T37" fmla="*/ 119 h 270"/>
                <a:gd name="T38" fmla="*/ 425 w 489"/>
                <a:gd name="T39" fmla="*/ 116 h 270"/>
                <a:gd name="T40" fmla="*/ 414 w 489"/>
                <a:gd name="T41" fmla="*/ 111 h 270"/>
                <a:gd name="T42" fmla="*/ 398 w 489"/>
                <a:gd name="T43" fmla="*/ 105 h 270"/>
                <a:gd name="T44" fmla="*/ 378 w 489"/>
                <a:gd name="T45" fmla="*/ 99 h 270"/>
                <a:gd name="T46" fmla="*/ 353 w 489"/>
                <a:gd name="T47" fmla="*/ 92 h 270"/>
                <a:gd name="T48" fmla="*/ 325 w 489"/>
                <a:gd name="T49" fmla="*/ 83 h 270"/>
                <a:gd name="T50" fmla="*/ 294 w 489"/>
                <a:gd name="T51" fmla="*/ 74 h 270"/>
                <a:gd name="T52" fmla="*/ 258 w 489"/>
                <a:gd name="T53" fmla="*/ 66 h 270"/>
                <a:gd name="T54" fmla="*/ 220 w 489"/>
                <a:gd name="T55" fmla="*/ 56 h 270"/>
                <a:gd name="T56" fmla="*/ 179 w 489"/>
                <a:gd name="T57" fmla="*/ 45 h 270"/>
                <a:gd name="T58" fmla="*/ 135 w 489"/>
                <a:gd name="T59" fmla="*/ 34 h 270"/>
                <a:gd name="T60" fmla="*/ 91 w 489"/>
                <a:gd name="T61" fmla="*/ 23 h 270"/>
                <a:gd name="T62" fmla="*/ 46 w 489"/>
                <a:gd name="T63" fmla="*/ 12 h 270"/>
                <a:gd name="T64" fmla="*/ 0 w 489"/>
                <a:gd name="T65" fmla="*/ 2 h 270"/>
                <a:gd name="T66" fmla="*/ 1 w 489"/>
                <a:gd name="T67" fmla="*/ 0 h 2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9" h="270">
                  <a:moveTo>
                    <a:pt x="1" y="0"/>
                  </a:moveTo>
                  <a:lnTo>
                    <a:pt x="49" y="22"/>
                  </a:lnTo>
                  <a:lnTo>
                    <a:pt x="98" y="45"/>
                  </a:lnTo>
                  <a:lnTo>
                    <a:pt x="145" y="69"/>
                  </a:lnTo>
                  <a:lnTo>
                    <a:pt x="190" y="91"/>
                  </a:lnTo>
                  <a:lnTo>
                    <a:pt x="234" y="114"/>
                  </a:lnTo>
                  <a:lnTo>
                    <a:pt x="275" y="136"/>
                  </a:lnTo>
                  <a:lnTo>
                    <a:pt x="315" y="156"/>
                  </a:lnTo>
                  <a:lnTo>
                    <a:pt x="350" y="176"/>
                  </a:lnTo>
                  <a:lnTo>
                    <a:pt x="383" y="194"/>
                  </a:lnTo>
                  <a:lnTo>
                    <a:pt x="411" y="210"/>
                  </a:lnTo>
                  <a:lnTo>
                    <a:pt x="435" y="225"/>
                  </a:lnTo>
                  <a:lnTo>
                    <a:pt x="455" y="237"/>
                  </a:lnTo>
                  <a:lnTo>
                    <a:pt x="470" y="250"/>
                  </a:lnTo>
                  <a:lnTo>
                    <a:pt x="480" y="259"/>
                  </a:lnTo>
                  <a:lnTo>
                    <a:pt x="487" y="266"/>
                  </a:lnTo>
                  <a:lnTo>
                    <a:pt x="489" y="270"/>
                  </a:lnTo>
                  <a:lnTo>
                    <a:pt x="432" y="244"/>
                  </a:lnTo>
                  <a:lnTo>
                    <a:pt x="431" y="239"/>
                  </a:lnTo>
                  <a:lnTo>
                    <a:pt x="425" y="234"/>
                  </a:lnTo>
                  <a:lnTo>
                    <a:pt x="414" y="223"/>
                  </a:lnTo>
                  <a:lnTo>
                    <a:pt x="398" y="212"/>
                  </a:lnTo>
                  <a:lnTo>
                    <a:pt x="378" y="199"/>
                  </a:lnTo>
                  <a:lnTo>
                    <a:pt x="353" y="185"/>
                  </a:lnTo>
                  <a:lnTo>
                    <a:pt x="325" y="168"/>
                  </a:lnTo>
                  <a:lnTo>
                    <a:pt x="294" y="150"/>
                  </a:lnTo>
                  <a:lnTo>
                    <a:pt x="258" y="132"/>
                  </a:lnTo>
                  <a:lnTo>
                    <a:pt x="220" y="112"/>
                  </a:lnTo>
                  <a:lnTo>
                    <a:pt x="179" y="91"/>
                  </a:lnTo>
                  <a:lnTo>
                    <a:pt x="135" y="69"/>
                  </a:lnTo>
                  <a:lnTo>
                    <a:pt x="91" y="47"/>
                  </a:lnTo>
                  <a:lnTo>
                    <a:pt x="46" y="25"/>
                  </a:lnTo>
                  <a:lnTo>
                    <a:pt x="0" y="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ED4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87" name="Freeform 52"/>
            <p:cNvSpPr>
              <a:spLocks/>
            </p:cNvSpPr>
            <p:nvPr/>
          </p:nvSpPr>
          <p:spPr bwMode="auto">
            <a:xfrm>
              <a:off x="1148" y="1781"/>
              <a:ext cx="434" cy="121"/>
            </a:xfrm>
            <a:custGeom>
              <a:avLst/>
              <a:gdLst>
                <a:gd name="T0" fmla="*/ 434 w 434"/>
                <a:gd name="T1" fmla="*/ 121 h 240"/>
                <a:gd name="T2" fmla="*/ 433 w 434"/>
                <a:gd name="T3" fmla="*/ 118 h 240"/>
                <a:gd name="T4" fmla="*/ 427 w 434"/>
                <a:gd name="T5" fmla="*/ 116 h 240"/>
                <a:gd name="T6" fmla="*/ 416 w 434"/>
                <a:gd name="T7" fmla="*/ 110 h 240"/>
                <a:gd name="T8" fmla="*/ 400 w 434"/>
                <a:gd name="T9" fmla="*/ 105 h 240"/>
                <a:gd name="T10" fmla="*/ 380 w 434"/>
                <a:gd name="T11" fmla="*/ 98 h 240"/>
                <a:gd name="T12" fmla="*/ 355 w 434"/>
                <a:gd name="T13" fmla="*/ 91 h 240"/>
                <a:gd name="T14" fmla="*/ 327 w 434"/>
                <a:gd name="T15" fmla="*/ 83 h 240"/>
                <a:gd name="T16" fmla="*/ 296 w 434"/>
                <a:gd name="T17" fmla="*/ 74 h 240"/>
                <a:gd name="T18" fmla="*/ 260 w 434"/>
                <a:gd name="T19" fmla="*/ 65 h 240"/>
                <a:gd name="T20" fmla="*/ 222 w 434"/>
                <a:gd name="T21" fmla="*/ 54 h 240"/>
                <a:gd name="T22" fmla="*/ 181 w 434"/>
                <a:gd name="T23" fmla="*/ 44 h 240"/>
                <a:gd name="T24" fmla="*/ 137 w 434"/>
                <a:gd name="T25" fmla="*/ 33 h 240"/>
                <a:gd name="T26" fmla="*/ 93 w 434"/>
                <a:gd name="T27" fmla="*/ 22 h 240"/>
                <a:gd name="T28" fmla="*/ 48 w 434"/>
                <a:gd name="T29" fmla="*/ 11 h 240"/>
                <a:gd name="T30" fmla="*/ 2 w 434"/>
                <a:gd name="T31" fmla="*/ 0 h 240"/>
                <a:gd name="T32" fmla="*/ 0 w 434"/>
                <a:gd name="T33" fmla="*/ 3 h 240"/>
                <a:gd name="T34" fmla="*/ 43 w 434"/>
                <a:gd name="T35" fmla="*/ 13 h 240"/>
                <a:gd name="T36" fmla="*/ 85 w 434"/>
                <a:gd name="T37" fmla="*/ 23 h 240"/>
                <a:gd name="T38" fmla="*/ 126 w 434"/>
                <a:gd name="T39" fmla="*/ 33 h 240"/>
                <a:gd name="T40" fmla="*/ 165 w 434"/>
                <a:gd name="T41" fmla="*/ 43 h 240"/>
                <a:gd name="T42" fmla="*/ 202 w 434"/>
                <a:gd name="T43" fmla="*/ 53 h 240"/>
                <a:gd name="T44" fmla="*/ 236 w 434"/>
                <a:gd name="T45" fmla="*/ 62 h 240"/>
                <a:gd name="T46" fmla="*/ 267 w 434"/>
                <a:gd name="T47" fmla="*/ 70 h 240"/>
                <a:gd name="T48" fmla="*/ 296 w 434"/>
                <a:gd name="T49" fmla="*/ 78 h 240"/>
                <a:gd name="T50" fmla="*/ 320 w 434"/>
                <a:gd name="T51" fmla="*/ 86 h 240"/>
                <a:gd name="T52" fmla="*/ 339 w 434"/>
                <a:gd name="T53" fmla="*/ 92 h 240"/>
                <a:gd name="T54" fmla="*/ 355 w 434"/>
                <a:gd name="T55" fmla="*/ 97 h 240"/>
                <a:gd name="T56" fmla="*/ 366 w 434"/>
                <a:gd name="T57" fmla="*/ 101 h 240"/>
                <a:gd name="T58" fmla="*/ 372 w 434"/>
                <a:gd name="T59" fmla="*/ 105 h 240"/>
                <a:gd name="T60" fmla="*/ 373 w 434"/>
                <a:gd name="T61" fmla="*/ 107 h 240"/>
                <a:gd name="T62" fmla="*/ 434 w 434"/>
                <a:gd name="T63" fmla="*/ 121 h 24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34" h="240">
                  <a:moveTo>
                    <a:pt x="434" y="240"/>
                  </a:moveTo>
                  <a:lnTo>
                    <a:pt x="433" y="235"/>
                  </a:lnTo>
                  <a:lnTo>
                    <a:pt x="427" y="230"/>
                  </a:lnTo>
                  <a:lnTo>
                    <a:pt x="416" y="219"/>
                  </a:lnTo>
                  <a:lnTo>
                    <a:pt x="400" y="208"/>
                  </a:lnTo>
                  <a:lnTo>
                    <a:pt x="380" y="195"/>
                  </a:lnTo>
                  <a:lnTo>
                    <a:pt x="355" y="181"/>
                  </a:lnTo>
                  <a:lnTo>
                    <a:pt x="327" y="164"/>
                  </a:lnTo>
                  <a:lnTo>
                    <a:pt x="296" y="146"/>
                  </a:lnTo>
                  <a:lnTo>
                    <a:pt x="260" y="128"/>
                  </a:lnTo>
                  <a:lnTo>
                    <a:pt x="222" y="108"/>
                  </a:lnTo>
                  <a:lnTo>
                    <a:pt x="181" y="87"/>
                  </a:lnTo>
                  <a:lnTo>
                    <a:pt x="137" y="65"/>
                  </a:lnTo>
                  <a:lnTo>
                    <a:pt x="93" y="43"/>
                  </a:lnTo>
                  <a:lnTo>
                    <a:pt x="48" y="21"/>
                  </a:lnTo>
                  <a:lnTo>
                    <a:pt x="2" y="0"/>
                  </a:lnTo>
                  <a:lnTo>
                    <a:pt x="0" y="5"/>
                  </a:lnTo>
                  <a:lnTo>
                    <a:pt x="43" y="25"/>
                  </a:lnTo>
                  <a:lnTo>
                    <a:pt x="85" y="45"/>
                  </a:lnTo>
                  <a:lnTo>
                    <a:pt x="126" y="65"/>
                  </a:lnTo>
                  <a:lnTo>
                    <a:pt x="165" y="85"/>
                  </a:lnTo>
                  <a:lnTo>
                    <a:pt x="202" y="105"/>
                  </a:lnTo>
                  <a:lnTo>
                    <a:pt x="236" y="123"/>
                  </a:lnTo>
                  <a:lnTo>
                    <a:pt x="267" y="139"/>
                  </a:lnTo>
                  <a:lnTo>
                    <a:pt x="296" y="155"/>
                  </a:lnTo>
                  <a:lnTo>
                    <a:pt x="320" y="170"/>
                  </a:lnTo>
                  <a:lnTo>
                    <a:pt x="339" y="183"/>
                  </a:lnTo>
                  <a:lnTo>
                    <a:pt x="355" y="193"/>
                  </a:lnTo>
                  <a:lnTo>
                    <a:pt x="366" y="201"/>
                  </a:lnTo>
                  <a:lnTo>
                    <a:pt x="372" y="208"/>
                  </a:lnTo>
                  <a:lnTo>
                    <a:pt x="373" y="212"/>
                  </a:lnTo>
                  <a:lnTo>
                    <a:pt x="434" y="240"/>
                  </a:lnTo>
                  <a:close/>
                </a:path>
              </a:pathLst>
            </a:custGeom>
            <a:solidFill>
              <a:srgbClr val="86D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88" name="Freeform 53"/>
            <p:cNvSpPr>
              <a:spLocks/>
            </p:cNvSpPr>
            <p:nvPr/>
          </p:nvSpPr>
          <p:spPr bwMode="auto">
            <a:xfrm>
              <a:off x="1147" y="1784"/>
              <a:ext cx="374" cy="103"/>
            </a:xfrm>
            <a:custGeom>
              <a:avLst/>
              <a:gdLst>
                <a:gd name="T0" fmla="*/ 1 w 374"/>
                <a:gd name="T1" fmla="*/ 0 h 207"/>
                <a:gd name="T2" fmla="*/ 44 w 374"/>
                <a:gd name="T3" fmla="*/ 10 h 207"/>
                <a:gd name="T4" fmla="*/ 86 w 374"/>
                <a:gd name="T5" fmla="*/ 20 h 207"/>
                <a:gd name="T6" fmla="*/ 127 w 374"/>
                <a:gd name="T7" fmla="*/ 30 h 207"/>
                <a:gd name="T8" fmla="*/ 166 w 374"/>
                <a:gd name="T9" fmla="*/ 40 h 207"/>
                <a:gd name="T10" fmla="*/ 203 w 374"/>
                <a:gd name="T11" fmla="*/ 50 h 207"/>
                <a:gd name="T12" fmla="*/ 237 w 374"/>
                <a:gd name="T13" fmla="*/ 59 h 207"/>
                <a:gd name="T14" fmla="*/ 268 w 374"/>
                <a:gd name="T15" fmla="*/ 67 h 207"/>
                <a:gd name="T16" fmla="*/ 297 w 374"/>
                <a:gd name="T17" fmla="*/ 75 h 207"/>
                <a:gd name="T18" fmla="*/ 321 w 374"/>
                <a:gd name="T19" fmla="*/ 82 h 207"/>
                <a:gd name="T20" fmla="*/ 340 w 374"/>
                <a:gd name="T21" fmla="*/ 89 h 207"/>
                <a:gd name="T22" fmla="*/ 356 w 374"/>
                <a:gd name="T23" fmla="*/ 94 h 207"/>
                <a:gd name="T24" fmla="*/ 367 w 374"/>
                <a:gd name="T25" fmla="*/ 98 h 207"/>
                <a:gd name="T26" fmla="*/ 373 w 374"/>
                <a:gd name="T27" fmla="*/ 101 h 207"/>
                <a:gd name="T28" fmla="*/ 374 w 374"/>
                <a:gd name="T29" fmla="*/ 103 h 207"/>
                <a:gd name="T30" fmla="*/ 311 w 374"/>
                <a:gd name="T31" fmla="*/ 89 h 207"/>
                <a:gd name="T32" fmla="*/ 309 w 374"/>
                <a:gd name="T33" fmla="*/ 87 h 207"/>
                <a:gd name="T34" fmla="*/ 302 w 374"/>
                <a:gd name="T35" fmla="*/ 83 h 207"/>
                <a:gd name="T36" fmla="*/ 292 w 374"/>
                <a:gd name="T37" fmla="*/ 79 h 207"/>
                <a:gd name="T38" fmla="*/ 277 w 374"/>
                <a:gd name="T39" fmla="*/ 74 h 207"/>
                <a:gd name="T40" fmla="*/ 258 w 374"/>
                <a:gd name="T41" fmla="*/ 69 h 207"/>
                <a:gd name="T42" fmla="*/ 234 w 374"/>
                <a:gd name="T43" fmla="*/ 61 h 207"/>
                <a:gd name="T44" fmla="*/ 209 w 374"/>
                <a:gd name="T45" fmla="*/ 54 h 207"/>
                <a:gd name="T46" fmla="*/ 179 w 374"/>
                <a:gd name="T47" fmla="*/ 46 h 207"/>
                <a:gd name="T48" fmla="*/ 147 w 374"/>
                <a:gd name="T49" fmla="*/ 38 h 207"/>
                <a:gd name="T50" fmla="*/ 111 w 374"/>
                <a:gd name="T51" fmla="*/ 29 h 207"/>
                <a:gd name="T52" fmla="*/ 76 w 374"/>
                <a:gd name="T53" fmla="*/ 20 h 207"/>
                <a:gd name="T54" fmla="*/ 38 w 374"/>
                <a:gd name="T55" fmla="*/ 11 h 207"/>
                <a:gd name="T56" fmla="*/ 0 w 374"/>
                <a:gd name="T57" fmla="*/ 2 h 207"/>
                <a:gd name="T58" fmla="*/ 1 w 374"/>
                <a:gd name="T59" fmla="*/ 0 h 20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374" h="207">
                  <a:moveTo>
                    <a:pt x="1" y="0"/>
                  </a:moveTo>
                  <a:lnTo>
                    <a:pt x="44" y="20"/>
                  </a:lnTo>
                  <a:lnTo>
                    <a:pt x="86" y="40"/>
                  </a:lnTo>
                  <a:lnTo>
                    <a:pt x="127" y="60"/>
                  </a:lnTo>
                  <a:lnTo>
                    <a:pt x="166" y="80"/>
                  </a:lnTo>
                  <a:lnTo>
                    <a:pt x="203" y="100"/>
                  </a:lnTo>
                  <a:lnTo>
                    <a:pt x="237" y="118"/>
                  </a:lnTo>
                  <a:lnTo>
                    <a:pt x="268" y="134"/>
                  </a:lnTo>
                  <a:lnTo>
                    <a:pt x="297" y="150"/>
                  </a:lnTo>
                  <a:lnTo>
                    <a:pt x="321" y="165"/>
                  </a:lnTo>
                  <a:lnTo>
                    <a:pt x="340" y="178"/>
                  </a:lnTo>
                  <a:lnTo>
                    <a:pt x="356" y="188"/>
                  </a:lnTo>
                  <a:lnTo>
                    <a:pt x="367" y="196"/>
                  </a:lnTo>
                  <a:lnTo>
                    <a:pt x="373" y="203"/>
                  </a:lnTo>
                  <a:lnTo>
                    <a:pt x="374" y="207"/>
                  </a:lnTo>
                  <a:lnTo>
                    <a:pt x="311" y="178"/>
                  </a:lnTo>
                  <a:lnTo>
                    <a:pt x="309" y="174"/>
                  </a:lnTo>
                  <a:lnTo>
                    <a:pt x="302" y="167"/>
                  </a:lnTo>
                  <a:lnTo>
                    <a:pt x="292" y="159"/>
                  </a:lnTo>
                  <a:lnTo>
                    <a:pt x="277" y="149"/>
                  </a:lnTo>
                  <a:lnTo>
                    <a:pt x="258" y="138"/>
                  </a:lnTo>
                  <a:lnTo>
                    <a:pt x="234" y="123"/>
                  </a:lnTo>
                  <a:lnTo>
                    <a:pt x="209" y="109"/>
                  </a:lnTo>
                  <a:lnTo>
                    <a:pt x="179" y="92"/>
                  </a:lnTo>
                  <a:lnTo>
                    <a:pt x="147" y="76"/>
                  </a:lnTo>
                  <a:lnTo>
                    <a:pt x="111" y="58"/>
                  </a:lnTo>
                  <a:lnTo>
                    <a:pt x="76" y="40"/>
                  </a:lnTo>
                  <a:lnTo>
                    <a:pt x="38" y="22"/>
                  </a:lnTo>
                  <a:lnTo>
                    <a:pt x="0" y="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EE0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89" name="Freeform 54"/>
            <p:cNvSpPr>
              <a:spLocks/>
            </p:cNvSpPr>
            <p:nvPr/>
          </p:nvSpPr>
          <p:spPr bwMode="auto">
            <a:xfrm>
              <a:off x="1145" y="1786"/>
              <a:ext cx="313" cy="87"/>
            </a:xfrm>
            <a:custGeom>
              <a:avLst/>
              <a:gdLst>
                <a:gd name="T0" fmla="*/ 313 w 313"/>
                <a:gd name="T1" fmla="*/ 87 h 174"/>
                <a:gd name="T2" fmla="*/ 311 w 313"/>
                <a:gd name="T3" fmla="*/ 85 h 174"/>
                <a:gd name="T4" fmla="*/ 304 w 313"/>
                <a:gd name="T5" fmla="*/ 82 h 174"/>
                <a:gd name="T6" fmla="*/ 294 w 313"/>
                <a:gd name="T7" fmla="*/ 78 h 174"/>
                <a:gd name="T8" fmla="*/ 279 w 313"/>
                <a:gd name="T9" fmla="*/ 73 h 174"/>
                <a:gd name="T10" fmla="*/ 260 w 313"/>
                <a:gd name="T11" fmla="*/ 67 h 174"/>
                <a:gd name="T12" fmla="*/ 236 w 313"/>
                <a:gd name="T13" fmla="*/ 60 h 174"/>
                <a:gd name="T14" fmla="*/ 211 w 313"/>
                <a:gd name="T15" fmla="*/ 53 h 174"/>
                <a:gd name="T16" fmla="*/ 181 w 313"/>
                <a:gd name="T17" fmla="*/ 44 h 174"/>
                <a:gd name="T18" fmla="*/ 149 w 313"/>
                <a:gd name="T19" fmla="*/ 36 h 174"/>
                <a:gd name="T20" fmla="*/ 113 w 313"/>
                <a:gd name="T21" fmla="*/ 27 h 174"/>
                <a:gd name="T22" fmla="*/ 78 w 313"/>
                <a:gd name="T23" fmla="*/ 18 h 174"/>
                <a:gd name="T24" fmla="*/ 40 w 313"/>
                <a:gd name="T25" fmla="*/ 9 h 174"/>
                <a:gd name="T26" fmla="*/ 2 w 313"/>
                <a:gd name="T27" fmla="*/ 0 h 174"/>
                <a:gd name="T28" fmla="*/ 0 w 313"/>
                <a:gd name="T29" fmla="*/ 3 h 174"/>
                <a:gd name="T30" fmla="*/ 36 w 313"/>
                <a:gd name="T31" fmla="*/ 12 h 174"/>
                <a:gd name="T32" fmla="*/ 70 w 313"/>
                <a:gd name="T33" fmla="*/ 20 h 174"/>
                <a:gd name="T34" fmla="*/ 102 w 313"/>
                <a:gd name="T35" fmla="*/ 28 h 174"/>
                <a:gd name="T36" fmla="*/ 133 w 313"/>
                <a:gd name="T37" fmla="*/ 36 h 174"/>
                <a:gd name="T38" fmla="*/ 161 w 313"/>
                <a:gd name="T39" fmla="*/ 44 h 174"/>
                <a:gd name="T40" fmla="*/ 185 w 313"/>
                <a:gd name="T41" fmla="*/ 50 h 174"/>
                <a:gd name="T42" fmla="*/ 207 w 313"/>
                <a:gd name="T43" fmla="*/ 56 h 174"/>
                <a:gd name="T44" fmla="*/ 222 w 313"/>
                <a:gd name="T45" fmla="*/ 62 h 174"/>
                <a:gd name="T46" fmla="*/ 234 w 313"/>
                <a:gd name="T47" fmla="*/ 65 h 174"/>
                <a:gd name="T48" fmla="*/ 241 w 313"/>
                <a:gd name="T49" fmla="*/ 69 h 174"/>
                <a:gd name="T50" fmla="*/ 242 w 313"/>
                <a:gd name="T51" fmla="*/ 71 h 174"/>
                <a:gd name="T52" fmla="*/ 313 w 313"/>
                <a:gd name="T53" fmla="*/ 87 h 17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13" h="174">
                  <a:moveTo>
                    <a:pt x="313" y="174"/>
                  </a:moveTo>
                  <a:lnTo>
                    <a:pt x="311" y="170"/>
                  </a:lnTo>
                  <a:lnTo>
                    <a:pt x="304" y="163"/>
                  </a:lnTo>
                  <a:lnTo>
                    <a:pt x="294" y="155"/>
                  </a:lnTo>
                  <a:lnTo>
                    <a:pt x="279" y="145"/>
                  </a:lnTo>
                  <a:lnTo>
                    <a:pt x="260" y="134"/>
                  </a:lnTo>
                  <a:lnTo>
                    <a:pt x="236" y="119"/>
                  </a:lnTo>
                  <a:lnTo>
                    <a:pt x="211" y="105"/>
                  </a:lnTo>
                  <a:lnTo>
                    <a:pt x="181" y="88"/>
                  </a:lnTo>
                  <a:lnTo>
                    <a:pt x="149" y="72"/>
                  </a:lnTo>
                  <a:lnTo>
                    <a:pt x="113" y="54"/>
                  </a:lnTo>
                  <a:lnTo>
                    <a:pt x="78" y="36"/>
                  </a:lnTo>
                  <a:lnTo>
                    <a:pt x="40" y="18"/>
                  </a:lnTo>
                  <a:lnTo>
                    <a:pt x="2" y="0"/>
                  </a:lnTo>
                  <a:lnTo>
                    <a:pt x="0" y="5"/>
                  </a:lnTo>
                  <a:lnTo>
                    <a:pt x="36" y="23"/>
                  </a:lnTo>
                  <a:lnTo>
                    <a:pt x="70" y="40"/>
                  </a:lnTo>
                  <a:lnTo>
                    <a:pt x="102" y="56"/>
                  </a:lnTo>
                  <a:lnTo>
                    <a:pt x="133" y="72"/>
                  </a:lnTo>
                  <a:lnTo>
                    <a:pt x="161" y="87"/>
                  </a:lnTo>
                  <a:lnTo>
                    <a:pt x="185" y="99"/>
                  </a:lnTo>
                  <a:lnTo>
                    <a:pt x="207" y="112"/>
                  </a:lnTo>
                  <a:lnTo>
                    <a:pt x="222" y="123"/>
                  </a:lnTo>
                  <a:lnTo>
                    <a:pt x="234" y="130"/>
                  </a:lnTo>
                  <a:lnTo>
                    <a:pt x="241" y="137"/>
                  </a:lnTo>
                  <a:lnTo>
                    <a:pt x="242" y="141"/>
                  </a:lnTo>
                  <a:lnTo>
                    <a:pt x="313" y="174"/>
                  </a:lnTo>
                  <a:close/>
                </a:path>
              </a:pathLst>
            </a:custGeom>
            <a:solidFill>
              <a:srgbClr val="96E6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90" name="Freeform 55"/>
            <p:cNvSpPr>
              <a:spLocks/>
            </p:cNvSpPr>
            <p:nvPr/>
          </p:nvSpPr>
          <p:spPr bwMode="auto">
            <a:xfrm>
              <a:off x="1144" y="1789"/>
              <a:ext cx="243" cy="67"/>
            </a:xfrm>
            <a:custGeom>
              <a:avLst/>
              <a:gdLst>
                <a:gd name="T0" fmla="*/ 1 w 243"/>
                <a:gd name="T1" fmla="*/ 0 h 136"/>
                <a:gd name="T2" fmla="*/ 37 w 243"/>
                <a:gd name="T3" fmla="*/ 9 h 136"/>
                <a:gd name="T4" fmla="*/ 71 w 243"/>
                <a:gd name="T5" fmla="*/ 17 h 136"/>
                <a:gd name="T6" fmla="*/ 103 w 243"/>
                <a:gd name="T7" fmla="*/ 25 h 136"/>
                <a:gd name="T8" fmla="*/ 134 w 243"/>
                <a:gd name="T9" fmla="*/ 33 h 136"/>
                <a:gd name="T10" fmla="*/ 162 w 243"/>
                <a:gd name="T11" fmla="*/ 40 h 136"/>
                <a:gd name="T12" fmla="*/ 186 w 243"/>
                <a:gd name="T13" fmla="*/ 46 h 136"/>
                <a:gd name="T14" fmla="*/ 208 w 243"/>
                <a:gd name="T15" fmla="*/ 53 h 136"/>
                <a:gd name="T16" fmla="*/ 223 w 243"/>
                <a:gd name="T17" fmla="*/ 58 h 136"/>
                <a:gd name="T18" fmla="*/ 235 w 243"/>
                <a:gd name="T19" fmla="*/ 62 h 136"/>
                <a:gd name="T20" fmla="*/ 242 w 243"/>
                <a:gd name="T21" fmla="*/ 65 h 136"/>
                <a:gd name="T22" fmla="*/ 243 w 243"/>
                <a:gd name="T23" fmla="*/ 67 h 136"/>
                <a:gd name="T24" fmla="*/ 168 w 243"/>
                <a:gd name="T25" fmla="*/ 49 h 136"/>
                <a:gd name="T26" fmla="*/ 167 w 243"/>
                <a:gd name="T27" fmla="*/ 47 h 136"/>
                <a:gd name="T28" fmla="*/ 160 w 243"/>
                <a:gd name="T29" fmla="*/ 45 h 136"/>
                <a:gd name="T30" fmla="*/ 147 w 243"/>
                <a:gd name="T31" fmla="*/ 41 h 136"/>
                <a:gd name="T32" fmla="*/ 130 w 243"/>
                <a:gd name="T33" fmla="*/ 36 h 136"/>
                <a:gd name="T34" fmla="*/ 109 w 243"/>
                <a:gd name="T35" fmla="*/ 31 h 136"/>
                <a:gd name="T36" fmla="*/ 85 w 243"/>
                <a:gd name="T37" fmla="*/ 24 h 136"/>
                <a:gd name="T38" fmla="*/ 58 w 243"/>
                <a:gd name="T39" fmla="*/ 17 h 136"/>
                <a:gd name="T40" fmla="*/ 30 w 243"/>
                <a:gd name="T41" fmla="*/ 10 h 136"/>
                <a:gd name="T42" fmla="*/ 0 w 243"/>
                <a:gd name="T43" fmla="*/ 3 h 136"/>
                <a:gd name="T44" fmla="*/ 1 w 243"/>
                <a:gd name="T45" fmla="*/ 0 h 1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43" h="136">
                  <a:moveTo>
                    <a:pt x="1" y="0"/>
                  </a:moveTo>
                  <a:lnTo>
                    <a:pt x="37" y="18"/>
                  </a:lnTo>
                  <a:lnTo>
                    <a:pt x="71" y="35"/>
                  </a:lnTo>
                  <a:lnTo>
                    <a:pt x="103" y="51"/>
                  </a:lnTo>
                  <a:lnTo>
                    <a:pt x="134" y="67"/>
                  </a:lnTo>
                  <a:lnTo>
                    <a:pt x="162" y="82"/>
                  </a:lnTo>
                  <a:lnTo>
                    <a:pt x="186" y="94"/>
                  </a:lnTo>
                  <a:lnTo>
                    <a:pt x="208" y="107"/>
                  </a:lnTo>
                  <a:lnTo>
                    <a:pt x="223" y="118"/>
                  </a:lnTo>
                  <a:lnTo>
                    <a:pt x="235" y="125"/>
                  </a:lnTo>
                  <a:lnTo>
                    <a:pt x="242" y="132"/>
                  </a:lnTo>
                  <a:lnTo>
                    <a:pt x="243" y="136"/>
                  </a:lnTo>
                  <a:lnTo>
                    <a:pt x="168" y="100"/>
                  </a:lnTo>
                  <a:lnTo>
                    <a:pt x="167" y="96"/>
                  </a:lnTo>
                  <a:lnTo>
                    <a:pt x="160" y="91"/>
                  </a:lnTo>
                  <a:lnTo>
                    <a:pt x="147" y="83"/>
                  </a:lnTo>
                  <a:lnTo>
                    <a:pt x="130" y="73"/>
                  </a:lnTo>
                  <a:lnTo>
                    <a:pt x="109" y="62"/>
                  </a:lnTo>
                  <a:lnTo>
                    <a:pt x="85" y="49"/>
                  </a:lnTo>
                  <a:lnTo>
                    <a:pt x="58" y="35"/>
                  </a:lnTo>
                  <a:lnTo>
                    <a:pt x="30" y="20"/>
                  </a:lnTo>
                  <a:lnTo>
                    <a:pt x="0" y="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FE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91" name="Freeform 56"/>
            <p:cNvSpPr>
              <a:spLocks/>
            </p:cNvSpPr>
            <p:nvPr/>
          </p:nvSpPr>
          <p:spPr bwMode="auto">
            <a:xfrm>
              <a:off x="1142" y="1792"/>
              <a:ext cx="170" cy="46"/>
            </a:xfrm>
            <a:custGeom>
              <a:avLst/>
              <a:gdLst>
                <a:gd name="T0" fmla="*/ 170 w 170"/>
                <a:gd name="T1" fmla="*/ 46 h 93"/>
                <a:gd name="T2" fmla="*/ 169 w 170"/>
                <a:gd name="T3" fmla="*/ 44 h 93"/>
                <a:gd name="T4" fmla="*/ 162 w 170"/>
                <a:gd name="T5" fmla="*/ 42 h 93"/>
                <a:gd name="T6" fmla="*/ 149 w 170"/>
                <a:gd name="T7" fmla="*/ 38 h 93"/>
                <a:gd name="T8" fmla="*/ 132 w 170"/>
                <a:gd name="T9" fmla="*/ 33 h 93"/>
                <a:gd name="T10" fmla="*/ 111 w 170"/>
                <a:gd name="T11" fmla="*/ 27 h 93"/>
                <a:gd name="T12" fmla="*/ 87 w 170"/>
                <a:gd name="T13" fmla="*/ 21 h 93"/>
                <a:gd name="T14" fmla="*/ 60 w 170"/>
                <a:gd name="T15" fmla="*/ 14 h 93"/>
                <a:gd name="T16" fmla="*/ 32 w 170"/>
                <a:gd name="T17" fmla="*/ 6 h 93"/>
                <a:gd name="T18" fmla="*/ 2 w 170"/>
                <a:gd name="T19" fmla="*/ 0 h 93"/>
                <a:gd name="T20" fmla="*/ 0 w 170"/>
                <a:gd name="T21" fmla="*/ 3 h 93"/>
                <a:gd name="T22" fmla="*/ 20 w 170"/>
                <a:gd name="T23" fmla="*/ 7 h 93"/>
                <a:gd name="T24" fmla="*/ 39 w 170"/>
                <a:gd name="T25" fmla="*/ 13 h 93"/>
                <a:gd name="T26" fmla="*/ 56 w 170"/>
                <a:gd name="T27" fmla="*/ 17 h 93"/>
                <a:gd name="T28" fmla="*/ 70 w 170"/>
                <a:gd name="T29" fmla="*/ 21 h 93"/>
                <a:gd name="T30" fmla="*/ 80 w 170"/>
                <a:gd name="T31" fmla="*/ 23 h 93"/>
                <a:gd name="T32" fmla="*/ 87 w 170"/>
                <a:gd name="T33" fmla="*/ 26 h 93"/>
                <a:gd name="T34" fmla="*/ 88 w 170"/>
                <a:gd name="T35" fmla="*/ 27 h 93"/>
                <a:gd name="T36" fmla="*/ 170 w 170"/>
                <a:gd name="T37" fmla="*/ 46 h 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70" h="93">
                  <a:moveTo>
                    <a:pt x="170" y="93"/>
                  </a:moveTo>
                  <a:lnTo>
                    <a:pt x="169" y="89"/>
                  </a:lnTo>
                  <a:lnTo>
                    <a:pt x="162" y="84"/>
                  </a:lnTo>
                  <a:lnTo>
                    <a:pt x="149" y="76"/>
                  </a:lnTo>
                  <a:lnTo>
                    <a:pt x="132" y="66"/>
                  </a:lnTo>
                  <a:lnTo>
                    <a:pt x="111" y="55"/>
                  </a:lnTo>
                  <a:lnTo>
                    <a:pt x="87" y="42"/>
                  </a:lnTo>
                  <a:lnTo>
                    <a:pt x="60" y="28"/>
                  </a:lnTo>
                  <a:lnTo>
                    <a:pt x="32" y="13"/>
                  </a:lnTo>
                  <a:lnTo>
                    <a:pt x="2" y="0"/>
                  </a:lnTo>
                  <a:lnTo>
                    <a:pt x="0" y="6"/>
                  </a:lnTo>
                  <a:lnTo>
                    <a:pt x="20" y="15"/>
                  </a:lnTo>
                  <a:lnTo>
                    <a:pt x="39" y="26"/>
                  </a:lnTo>
                  <a:lnTo>
                    <a:pt x="56" y="35"/>
                  </a:lnTo>
                  <a:lnTo>
                    <a:pt x="70" y="42"/>
                  </a:lnTo>
                  <a:lnTo>
                    <a:pt x="80" y="47"/>
                  </a:lnTo>
                  <a:lnTo>
                    <a:pt x="87" y="53"/>
                  </a:lnTo>
                  <a:lnTo>
                    <a:pt x="88" y="55"/>
                  </a:lnTo>
                  <a:lnTo>
                    <a:pt x="170" y="93"/>
                  </a:lnTo>
                  <a:close/>
                </a:path>
              </a:pathLst>
            </a:custGeom>
            <a:solidFill>
              <a:srgbClr val="A7F1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92" name="Freeform 57"/>
            <p:cNvSpPr>
              <a:spLocks/>
            </p:cNvSpPr>
            <p:nvPr/>
          </p:nvSpPr>
          <p:spPr bwMode="auto">
            <a:xfrm>
              <a:off x="1140" y="1795"/>
              <a:ext cx="90" cy="24"/>
            </a:xfrm>
            <a:custGeom>
              <a:avLst/>
              <a:gdLst>
                <a:gd name="T0" fmla="*/ 2 w 90"/>
                <a:gd name="T1" fmla="*/ 0 h 49"/>
                <a:gd name="T2" fmla="*/ 22 w 90"/>
                <a:gd name="T3" fmla="*/ 4 h 49"/>
                <a:gd name="T4" fmla="*/ 41 w 90"/>
                <a:gd name="T5" fmla="*/ 10 h 49"/>
                <a:gd name="T6" fmla="*/ 58 w 90"/>
                <a:gd name="T7" fmla="*/ 14 h 49"/>
                <a:gd name="T8" fmla="*/ 72 w 90"/>
                <a:gd name="T9" fmla="*/ 18 h 49"/>
                <a:gd name="T10" fmla="*/ 82 w 90"/>
                <a:gd name="T11" fmla="*/ 20 h 49"/>
                <a:gd name="T12" fmla="*/ 89 w 90"/>
                <a:gd name="T13" fmla="*/ 23 h 49"/>
                <a:gd name="T14" fmla="*/ 90 w 90"/>
                <a:gd name="T15" fmla="*/ 24 h 49"/>
                <a:gd name="T16" fmla="*/ 1 w 90"/>
                <a:gd name="T17" fmla="*/ 3 h 49"/>
                <a:gd name="T18" fmla="*/ 0 w 90"/>
                <a:gd name="T19" fmla="*/ 3 h 49"/>
                <a:gd name="T20" fmla="*/ 2 w 90"/>
                <a:gd name="T21" fmla="*/ 0 h 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0" h="49">
                  <a:moveTo>
                    <a:pt x="2" y="0"/>
                  </a:moveTo>
                  <a:lnTo>
                    <a:pt x="22" y="9"/>
                  </a:lnTo>
                  <a:lnTo>
                    <a:pt x="41" y="20"/>
                  </a:lnTo>
                  <a:lnTo>
                    <a:pt x="58" y="29"/>
                  </a:lnTo>
                  <a:lnTo>
                    <a:pt x="72" y="36"/>
                  </a:lnTo>
                  <a:lnTo>
                    <a:pt x="82" y="41"/>
                  </a:lnTo>
                  <a:lnTo>
                    <a:pt x="89" y="47"/>
                  </a:lnTo>
                  <a:lnTo>
                    <a:pt x="90" y="49"/>
                  </a:lnTo>
                  <a:lnTo>
                    <a:pt x="1" y="7"/>
                  </a:lnTo>
                  <a:lnTo>
                    <a:pt x="0" y="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F7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93" name="Freeform 58"/>
            <p:cNvSpPr>
              <a:spLocks/>
            </p:cNvSpPr>
            <p:nvPr/>
          </p:nvSpPr>
          <p:spPr bwMode="auto">
            <a:xfrm>
              <a:off x="1140" y="1799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1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0F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94" name="Freeform 59"/>
            <p:cNvSpPr>
              <a:spLocks/>
            </p:cNvSpPr>
            <p:nvPr/>
          </p:nvSpPr>
          <p:spPr bwMode="auto">
            <a:xfrm>
              <a:off x="1162" y="1758"/>
              <a:ext cx="1015" cy="282"/>
            </a:xfrm>
            <a:custGeom>
              <a:avLst/>
              <a:gdLst>
                <a:gd name="T0" fmla="*/ 997 w 1015"/>
                <a:gd name="T1" fmla="*/ 233 h 564"/>
                <a:gd name="T2" fmla="*/ 0 w 1015"/>
                <a:gd name="T3" fmla="*/ 0 h 564"/>
                <a:gd name="T4" fmla="*/ 19 w 1015"/>
                <a:gd name="T5" fmla="*/ 51 h 564"/>
                <a:gd name="T6" fmla="*/ 1015 w 1015"/>
                <a:gd name="T7" fmla="*/ 282 h 564"/>
                <a:gd name="T8" fmla="*/ 997 w 1015"/>
                <a:gd name="T9" fmla="*/ 233 h 5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15" h="564">
                  <a:moveTo>
                    <a:pt x="997" y="465"/>
                  </a:moveTo>
                  <a:lnTo>
                    <a:pt x="0" y="0"/>
                  </a:lnTo>
                  <a:lnTo>
                    <a:pt x="19" y="101"/>
                  </a:lnTo>
                  <a:lnTo>
                    <a:pt x="1015" y="564"/>
                  </a:lnTo>
                  <a:lnTo>
                    <a:pt x="997" y="465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95" name="Freeform 60"/>
            <p:cNvSpPr>
              <a:spLocks/>
            </p:cNvSpPr>
            <p:nvPr/>
          </p:nvSpPr>
          <p:spPr bwMode="auto">
            <a:xfrm>
              <a:off x="2176" y="1384"/>
              <a:ext cx="369" cy="656"/>
            </a:xfrm>
            <a:custGeom>
              <a:avLst/>
              <a:gdLst>
                <a:gd name="T0" fmla="*/ 1 w 369"/>
                <a:gd name="T1" fmla="*/ 656 h 1312"/>
                <a:gd name="T2" fmla="*/ 369 w 369"/>
                <a:gd name="T3" fmla="*/ 10 h 1312"/>
                <a:gd name="T4" fmla="*/ 328 w 369"/>
                <a:gd name="T5" fmla="*/ 0 h 1312"/>
                <a:gd name="T6" fmla="*/ 319 w 369"/>
                <a:gd name="T7" fmla="*/ 16 h 1312"/>
                <a:gd name="T8" fmla="*/ 321 w 369"/>
                <a:gd name="T9" fmla="*/ 18 h 1312"/>
                <a:gd name="T10" fmla="*/ 321 w 369"/>
                <a:gd name="T11" fmla="*/ 24 h 1312"/>
                <a:gd name="T12" fmla="*/ 319 w 369"/>
                <a:gd name="T13" fmla="*/ 32 h 1312"/>
                <a:gd name="T14" fmla="*/ 315 w 369"/>
                <a:gd name="T15" fmla="*/ 44 h 1312"/>
                <a:gd name="T16" fmla="*/ 311 w 369"/>
                <a:gd name="T17" fmla="*/ 59 h 1312"/>
                <a:gd name="T18" fmla="*/ 304 w 369"/>
                <a:gd name="T19" fmla="*/ 76 h 1312"/>
                <a:gd name="T20" fmla="*/ 294 w 369"/>
                <a:gd name="T21" fmla="*/ 97 h 1312"/>
                <a:gd name="T22" fmla="*/ 284 w 369"/>
                <a:gd name="T23" fmla="*/ 121 h 1312"/>
                <a:gd name="T24" fmla="*/ 271 w 369"/>
                <a:gd name="T25" fmla="*/ 147 h 1312"/>
                <a:gd name="T26" fmla="*/ 257 w 369"/>
                <a:gd name="T27" fmla="*/ 176 h 1312"/>
                <a:gd name="T28" fmla="*/ 241 w 369"/>
                <a:gd name="T29" fmla="*/ 208 h 1312"/>
                <a:gd name="T30" fmla="*/ 224 w 369"/>
                <a:gd name="T31" fmla="*/ 241 h 1312"/>
                <a:gd name="T32" fmla="*/ 207 w 369"/>
                <a:gd name="T33" fmla="*/ 276 h 1312"/>
                <a:gd name="T34" fmla="*/ 188 w 369"/>
                <a:gd name="T35" fmla="*/ 313 h 1312"/>
                <a:gd name="T36" fmla="*/ 166 w 369"/>
                <a:gd name="T37" fmla="*/ 352 h 1312"/>
                <a:gd name="T38" fmla="*/ 145 w 369"/>
                <a:gd name="T39" fmla="*/ 393 h 1312"/>
                <a:gd name="T40" fmla="*/ 123 w 369"/>
                <a:gd name="T41" fmla="*/ 436 h 1312"/>
                <a:gd name="T42" fmla="*/ 100 w 369"/>
                <a:gd name="T43" fmla="*/ 478 h 1312"/>
                <a:gd name="T44" fmla="*/ 75 w 369"/>
                <a:gd name="T45" fmla="*/ 522 h 1312"/>
                <a:gd name="T46" fmla="*/ 51 w 369"/>
                <a:gd name="T47" fmla="*/ 567 h 1312"/>
                <a:gd name="T48" fmla="*/ 25 w 369"/>
                <a:gd name="T49" fmla="*/ 611 h 1312"/>
                <a:gd name="T50" fmla="*/ 0 w 369"/>
                <a:gd name="T51" fmla="*/ 656 h 1312"/>
                <a:gd name="T52" fmla="*/ 1 w 369"/>
                <a:gd name="T53" fmla="*/ 656 h 131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69" h="1312">
                  <a:moveTo>
                    <a:pt x="1" y="1312"/>
                  </a:moveTo>
                  <a:lnTo>
                    <a:pt x="369" y="20"/>
                  </a:lnTo>
                  <a:lnTo>
                    <a:pt x="328" y="0"/>
                  </a:lnTo>
                  <a:lnTo>
                    <a:pt x="319" y="31"/>
                  </a:lnTo>
                  <a:lnTo>
                    <a:pt x="321" y="36"/>
                  </a:lnTo>
                  <a:lnTo>
                    <a:pt x="321" y="47"/>
                  </a:lnTo>
                  <a:lnTo>
                    <a:pt x="319" y="63"/>
                  </a:lnTo>
                  <a:lnTo>
                    <a:pt x="315" y="87"/>
                  </a:lnTo>
                  <a:lnTo>
                    <a:pt x="311" y="118"/>
                  </a:lnTo>
                  <a:lnTo>
                    <a:pt x="304" y="152"/>
                  </a:lnTo>
                  <a:lnTo>
                    <a:pt x="294" y="194"/>
                  </a:lnTo>
                  <a:lnTo>
                    <a:pt x="284" y="241"/>
                  </a:lnTo>
                  <a:lnTo>
                    <a:pt x="271" y="293"/>
                  </a:lnTo>
                  <a:lnTo>
                    <a:pt x="257" y="351"/>
                  </a:lnTo>
                  <a:lnTo>
                    <a:pt x="241" y="415"/>
                  </a:lnTo>
                  <a:lnTo>
                    <a:pt x="224" y="482"/>
                  </a:lnTo>
                  <a:lnTo>
                    <a:pt x="207" y="552"/>
                  </a:lnTo>
                  <a:lnTo>
                    <a:pt x="188" y="626"/>
                  </a:lnTo>
                  <a:lnTo>
                    <a:pt x="166" y="704"/>
                  </a:lnTo>
                  <a:lnTo>
                    <a:pt x="145" y="786"/>
                  </a:lnTo>
                  <a:lnTo>
                    <a:pt x="123" y="871"/>
                  </a:lnTo>
                  <a:lnTo>
                    <a:pt x="100" y="956"/>
                  </a:lnTo>
                  <a:lnTo>
                    <a:pt x="75" y="1043"/>
                  </a:lnTo>
                  <a:lnTo>
                    <a:pt x="51" y="1133"/>
                  </a:lnTo>
                  <a:lnTo>
                    <a:pt x="25" y="1222"/>
                  </a:lnTo>
                  <a:lnTo>
                    <a:pt x="0" y="1312"/>
                  </a:lnTo>
                  <a:lnTo>
                    <a:pt x="1" y="1312"/>
                  </a:lnTo>
                  <a:close/>
                </a:path>
              </a:pathLst>
            </a:custGeom>
            <a:solidFill>
              <a:srgbClr val="057E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96" name="Freeform 61"/>
            <p:cNvSpPr>
              <a:spLocks/>
            </p:cNvSpPr>
            <p:nvPr/>
          </p:nvSpPr>
          <p:spPr bwMode="auto">
            <a:xfrm>
              <a:off x="2174" y="1399"/>
              <a:ext cx="323" cy="641"/>
            </a:xfrm>
            <a:custGeom>
              <a:avLst/>
              <a:gdLst>
                <a:gd name="T0" fmla="*/ 321 w 323"/>
                <a:gd name="T1" fmla="*/ 0 h 1281"/>
                <a:gd name="T2" fmla="*/ 323 w 323"/>
                <a:gd name="T3" fmla="*/ 3 h 1281"/>
                <a:gd name="T4" fmla="*/ 323 w 323"/>
                <a:gd name="T5" fmla="*/ 8 h 1281"/>
                <a:gd name="T6" fmla="*/ 321 w 323"/>
                <a:gd name="T7" fmla="*/ 16 h 1281"/>
                <a:gd name="T8" fmla="*/ 317 w 323"/>
                <a:gd name="T9" fmla="*/ 28 h 1281"/>
                <a:gd name="T10" fmla="*/ 313 w 323"/>
                <a:gd name="T11" fmla="*/ 44 h 1281"/>
                <a:gd name="T12" fmla="*/ 306 w 323"/>
                <a:gd name="T13" fmla="*/ 61 h 1281"/>
                <a:gd name="T14" fmla="*/ 296 w 323"/>
                <a:gd name="T15" fmla="*/ 82 h 1281"/>
                <a:gd name="T16" fmla="*/ 286 w 323"/>
                <a:gd name="T17" fmla="*/ 105 h 1281"/>
                <a:gd name="T18" fmla="*/ 273 w 323"/>
                <a:gd name="T19" fmla="*/ 131 h 1281"/>
                <a:gd name="T20" fmla="*/ 259 w 323"/>
                <a:gd name="T21" fmla="*/ 160 h 1281"/>
                <a:gd name="T22" fmla="*/ 243 w 323"/>
                <a:gd name="T23" fmla="*/ 192 h 1281"/>
                <a:gd name="T24" fmla="*/ 226 w 323"/>
                <a:gd name="T25" fmla="*/ 226 h 1281"/>
                <a:gd name="T26" fmla="*/ 209 w 323"/>
                <a:gd name="T27" fmla="*/ 261 h 1281"/>
                <a:gd name="T28" fmla="*/ 190 w 323"/>
                <a:gd name="T29" fmla="*/ 298 h 1281"/>
                <a:gd name="T30" fmla="*/ 168 w 323"/>
                <a:gd name="T31" fmla="*/ 337 h 1281"/>
                <a:gd name="T32" fmla="*/ 147 w 323"/>
                <a:gd name="T33" fmla="*/ 378 h 1281"/>
                <a:gd name="T34" fmla="*/ 125 w 323"/>
                <a:gd name="T35" fmla="*/ 420 h 1281"/>
                <a:gd name="T36" fmla="*/ 102 w 323"/>
                <a:gd name="T37" fmla="*/ 463 h 1281"/>
                <a:gd name="T38" fmla="*/ 77 w 323"/>
                <a:gd name="T39" fmla="*/ 506 h 1281"/>
                <a:gd name="T40" fmla="*/ 53 w 323"/>
                <a:gd name="T41" fmla="*/ 551 h 1281"/>
                <a:gd name="T42" fmla="*/ 27 w 323"/>
                <a:gd name="T43" fmla="*/ 596 h 1281"/>
                <a:gd name="T44" fmla="*/ 2 w 323"/>
                <a:gd name="T45" fmla="*/ 641 h 1281"/>
                <a:gd name="T46" fmla="*/ 0 w 323"/>
                <a:gd name="T47" fmla="*/ 641 h 1281"/>
                <a:gd name="T48" fmla="*/ 26 w 323"/>
                <a:gd name="T49" fmla="*/ 597 h 1281"/>
                <a:gd name="T50" fmla="*/ 50 w 323"/>
                <a:gd name="T51" fmla="*/ 553 h 1281"/>
                <a:gd name="T52" fmla="*/ 74 w 323"/>
                <a:gd name="T53" fmla="*/ 510 h 1281"/>
                <a:gd name="T54" fmla="*/ 98 w 323"/>
                <a:gd name="T55" fmla="*/ 467 h 1281"/>
                <a:gd name="T56" fmla="*/ 120 w 323"/>
                <a:gd name="T57" fmla="*/ 425 h 1281"/>
                <a:gd name="T58" fmla="*/ 143 w 323"/>
                <a:gd name="T59" fmla="*/ 384 h 1281"/>
                <a:gd name="T60" fmla="*/ 164 w 323"/>
                <a:gd name="T61" fmla="*/ 345 h 1281"/>
                <a:gd name="T62" fmla="*/ 184 w 323"/>
                <a:gd name="T63" fmla="*/ 306 h 1281"/>
                <a:gd name="T64" fmla="*/ 202 w 323"/>
                <a:gd name="T65" fmla="*/ 270 h 1281"/>
                <a:gd name="T66" fmla="*/ 221 w 323"/>
                <a:gd name="T67" fmla="*/ 235 h 1281"/>
                <a:gd name="T68" fmla="*/ 236 w 323"/>
                <a:gd name="T69" fmla="*/ 203 h 1281"/>
                <a:gd name="T70" fmla="*/ 252 w 323"/>
                <a:gd name="T71" fmla="*/ 172 h 1281"/>
                <a:gd name="T72" fmla="*/ 266 w 323"/>
                <a:gd name="T73" fmla="*/ 144 h 1281"/>
                <a:gd name="T74" fmla="*/ 277 w 323"/>
                <a:gd name="T75" fmla="*/ 119 h 1281"/>
                <a:gd name="T76" fmla="*/ 287 w 323"/>
                <a:gd name="T77" fmla="*/ 96 h 1281"/>
                <a:gd name="T78" fmla="*/ 296 w 323"/>
                <a:gd name="T79" fmla="*/ 75 h 1281"/>
                <a:gd name="T80" fmla="*/ 303 w 323"/>
                <a:gd name="T81" fmla="*/ 58 h 1281"/>
                <a:gd name="T82" fmla="*/ 308 w 323"/>
                <a:gd name="T83" fmla="*/ 44 h 1281"/>
                <a:gd name="T84" fmla="*/ 313 w 323"/>
                <a:gd name="T85" fmla="*/ 32 h 1281"/>
                <a:gd name="T86" fmla="*/ 314 w 323"/>
                <a:gd name="T87" fmla="*/ 24 h 1281"/>
                <a:gd name="T88" fmla="*/ 314 w 323"/>
                <a:gd name="T89" fmla="*/ 18 h 1281"/>
                <a:gd name="T90" fmla="*/ 311 w 323"/>
                <a:gd name="T91" fmla="*/ 16 h 1281"/>
                <a:gd name="T92" fmla="*/ 321 w 323"/>
                <a:gd name="T93" fmla="*/ 0 h 128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323" h="1281">
                  <a:moveTo>
                    <a:pt x="321" y="0"/>
                  </a:moveTo>
                  <a:lnTo>
                    <a:pt x="323" y="5"/>
                  </a:lnTo>
                  <a:lnTo>
                    <a:pt x="323" y="16"/>
                  </a:lnTo>
                  <a:lnTo>
                    <a:pt x="321" y="32"/>
                  </a:lnTo>
                  <a:lnTo>
                    <a:pt x="317" y="56"/>
                  </a:lnTo>
                  <a:lnTo>
                    <a:pt x="313" y="87"/>
                  </a:lnTo>
                  <a:lnTo>
                    <a:pt x="306" y="121"/>
                  </a:lnTo>
                  <a:lnTo>
                    <a:pt x="296" y="163"/>
                  </a:lnTo>
                  <a:lnTo>
                    <a:pt x="286" y="210"/>
                  </a:lnTo>
                  <a:lnTo>
                    <a:pt x="273" y="262"/>
                  </a:lnTo>
                  <a:lnTo>
                    <a:pt x="259" y="320"/>
                  </a:lnTo>
                  <a:lnTo>
                    <a:pt x="243" y="384"/>
                  </a:lnTo>
                  <a:lnTo>
                    <a:pt x="226" y="451"/>
                  </a:lnTo>
                  <a:lnTo>
                    <a:pt x="209" y="521"/>
                  </a:lnTo>
                  <a:lnTo>
                    <a:pt x="190" y="595"/>
                  </a:lnTo>
                  <a:lnTo>
                    <a:pt x="168" y="673"/>
                  </a:lnTo>
                  <a:lnTo>
                    <a:pt x="147" y="755"/>
                  </a:lnTo>
                  <a:lnTo>
                    <a:pt x="125" y="840"/>
                  </a:lnTo>
                  <a:lnTo>
                    <a:pt x="102" y="925"/>
                  </a:lnTo>
                  <a:lnTo>
                    <a:pt x="77" y="1012"/>
                  </a:lnTo>
                  <a:lnTo>
                    <a:pt x="53" y="1102"/>
                  </a:lnTo>
                  <a:lnTo>
                    <a:pt x="27" y="1191"/>
                  </a:lnTo>
                  <a:lnTo>
                    <a:pt x="2" y="1281"/>
                  </a:lnTo>
                  <a:lnTo>
                    <a:pt x="0" y="1281"/>
                  </a:lnTo>
                  <a:lnTo>
                    <a:pt x="26" y="1193"/>
                  </a:lnTo>
                  <a:lnTo>
                    <a:pt x="50" y="1106"/>
                  </a:lnTo>
                  <a:lnTo>
                    <a:pt x="74" y="1019"/>
                  </a:lnTo>
                  <a:lnTo>
                    <a:pt x="98" y="934"/>
                  </a:lnTo>
                  <a:lnTo>
                    <a:pt x="120" y="849"/>
                  </a:lnTo>
                  <a:lnTo>
                    <a:pt x="143" y="767"/>
                  </a:lnTo>
                  <a:lnTo>
                    <a:pt x="164" y="689"/>
                  </a:lnTo>
                  <a:lnTo>
                    <a:pt x="184" y="612"/>
                  </a:lnTo>
                  <a:lnTo>
                    <a:pt x="202" y="539"/>
                  </a:lnTo>
                  <a:lnTo>
                    <a:pt x="221" y="470"/>
                  </a:lnTo>
                  <a:lnTo>
                    <a:pt x="236" y="405"/>
                  </a:lnTo>
                  <a:lnTo>
                    <a:pt x="252" y="344"/>
                  </a:lnTo>
                  <a:lnTo>
                    <a:pt x="266" y="288"/>
                  </a:lnTo>
                  <a:lnTo>
                    <a:pt x="277" y="237"/>
                  </a:lnTo>
                  <a:lnTo>
                    <a:pt x="287" y="192"/>
                  </a:lnTo>
                  <a:lnTo>
                    <a:pt x="296" y="150"/>
                  </a:lnTo>
                  <a:lnTo>
                    <a:pt x="303" y="116"/>
                  </a:lnTo>
                  <a:lnTo>
                    <a:pt x="308" y="87"/>
                  </a:lnTo>
                  <a:lnTo>
                    <a:pt x="313" y="63"/>
                  </a:lnTo>
                  <a:lnTo>
                    <a:pt x="314" y="47"/>
                  </a:lnTo>
                  <a:lnTo>
                    <a:pt x="314" y="36"/>
                  </a:lnTo>
                  <a:lnTo>
                    <a:pt x="311" y="32"/>
                  </a:lnTo>
                  <a:lnTo>
                    <a:pt x="321" y="0"/>
                  </a:lnTo>
                  <a:close/>
                </a:path>
              </a:pathLst>
            </a:custGeom>
            <a:solidFill>
              <a:srgbClr val="0D83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97" name="Freeform 62"/>
            <p:cNvSpPr>
              <a:spLocks/>
            </p:cNvSpPr>
            <p:nvPr/>
          </p:nvSpPr>
          <p:spPr bwMode="auto">
            <a:xfrm>
              <a:off x="2174" y="1416"/>
              <a:ext cx="314" cy="624"/>
            </a:xfrm>
            <a:custGeom>
              <a:avLst/>
              <a:gdLst>
                <a:gd name="T0" fmla="*/ 0 w 314"/>
                <a:gd name="T1" fmla="*/ 624 h 1249"/>
                <a:gd name="T2" fmla="*/ 26 w 314"/>
                <a:gd name="T3" fmla="*/ 580 h 1249"/>
                <a:gd name="T4" fmla="*/ 50 w 314"/>
                <a:gd name="T5" fmla="*/ 537 h 1249"/>
                <a:gd name="T6" fmla="*/ 74 w 314"/>
                <a:gd name="T7" fmla="*/ 493 h 1249"/>
                <a:gd name="T8" fmla="*/ 98 w 314"/>
                <a:gd name="T9" fmla="*/ 451 h 1249"/>
                <a:gd name="T10" fmla="*/ 120 w 314"/>
                <a:gd name="T11" fmla="*/ 408 h 1249"/>
                <a:gd name="T12" fmla="*/ 143 w 314"/>
                <a:gd name="T13" fmla="*/ 367 h 1249"/>
                <a:gd name="T14" fmla="*/ 164 w 314"/>
                <a:gd name="T15" fmla="*/ 328 h 1249"/>
                <a:gd name="T16" fmla="*/ 184 w 314"/>
                <a:gd name="T17" fmla="*/ 290 h 1249"/>
                <a:gd name="T18" fmla="*/ 202 w 314"/>
                <a:gd name="T19" fmla="*/ 253 h 1249"/>
                <a:gd name="T20" fmla="*/ 221 w 314"/>
                <a:gd name="T21" fmla="*/ 219 h 1249"/>
                <a:gd name="T22" fmla="*/ 236 w 314"/>
                <a:gd name="T23" fmla="*/ 186 h 1249"/>
                <a:gd name="T24" fmla="*/ 252 w 314"/>
                <a:gd name="T25" fmla="*/ 156 h 1249"/>
                <a:gd name="T26" fmla="*/ 266 w 314"/>
                <a:gd name="T27" fmla="*/ 128 h 1249"/>
                <a:gd name="T28" fmla="*/ 277 w 314"/>
                <a:gd name="T29" fmla="*/ 102 h 1249"/>
                <a:gd name="T30" fmla="*/ 287 w 314"/>
                <a:gd name="T31" fmla="*/ 80 h 1249"/>
                <a:gd name="T32" fmla="*/ 296 w 314"/>
                <a:gd name="T33" fmla="*/ 59 h 1249"/>
                <a:gd name="T34" fmla="*/ 303 w 314"/>
                <a:gd name="T35" fmla="*/ 42 h 1249"/>
                <a:gd name="T36" fmla="*/ 308 w 314"/>
                <a:gd name="T37" fmla="*/ 27 h 1249"/>
                <a:gd name="T38" fmla="*/ 313 w 314"/>
                <a:gd name="T39" fmla="*/ 15 h 1249"/>
                <a:gd name="T40" fmla="*/ 314 w 314"/>
                <a:gd name="T41" fmla="*/ 7 h 1249"/>
                <a:gd name="T42" fmla="*/ 314 w 314"/>
                <a:gd name="T43" fmla="*/ 2 h 1249"/>
                <a:gd name="T44" fmla="*/ 311 w 314"/>
                <a:gd name="T45" fmla="*/ 0 h 1249"/>
                <a:gd name="T46" fmla="*/ 303 w 314"/>
                <a:gd name="T47" fmla="*/ 16 h 1249"/>
                <a:gd name="T48" fmla="*/ 304 w 314"/>
                <a:gd name="T49" fmla="*/ 19 h 1249"/>
                <a:gd name="T50" fmla="*/ 304 w 314"/>
                <a:gd name="T51" fmla="*/ 24 h 1249"/>
                <a:gd name="T52" fmla="*/ 303 w 314"/>
                <a:gd name="T53" fmla="*/ 33 h 1249"/>
                <a:gd name="T54" fmla="*/ 299 w 314"/>
                <a:gd name="T55" fmla="*/ 45 h 1249"/>
                <a:gd name="T56" fmla="*/ 293 w 314"/>
                <a:gd name="T57" fmla="*/ 61 h 1249"/>
                <a:gd name="T58" fmla="*/ 284 w 314"/>
                <a:gd name="T59" fmla="*/ 80 h 1249"/>
                <a:gd name="T60" fmla="*/ 276 w 314"/>
                <a:gd name="T61" fmla="*/ 101 h 1249"/>
                <a:gd name="T62" fmla="*/ 265 w 314"/>
                <a:gd name="T63" fmla="*/ 126 h 1249"/>
                <a:gd name="T64" fmla="*/ 252 w 314"/>
                <a:gd name="T65" fmla="*/ 152 h 1249"/>
                <a:gd name="T66" fmla="*/ 238 w 314"/>
                <a:gd name="T67" fmla="*/ 182 h 1249"/>
                <a:gd name="T68" fmla="*/ 221 w 314"/>
                <a:gd name="T69" fmla="*/ 214 h 1249"/>
                <a:gd name="T70" fmla="*/ 204 w 314"/>
                <a:gd name="T71" fmla="*/ 249 h 1249"/>
                <a:gd name="T72" fmla="*/ 185 w 314"/>
                <a:gd name="T73" fmla="*/ 285 h 1249"/>
                <a:gd name="T74" fmla="*/ 164 w 314"/>
                <a:gd name="T75" fmla="*/ 323 h 1249"/>
                <a:gd name="T76" fmla="*/ 143 w 314"/>
                <a:gd name="T77" fmla="*/ 363 h 1249"/>
                <a:gd name="T78" fmla="*/ 122 w 314"/>
                <a:gd name="T79" fmla="*/ 405 h 1249"/>
                <a:gd name="T80" fmla="*/ 98 w 314"/>
                <a:gd name="T81" fmla="*/ 447 h 1249"/>
                <a:gd name="T82" fmla="*/ 75 w 314"/>
                <a:gd name="T83" fmla="*/ 491 h 1249"/>
                <a:gd name="T84" fmla="*/ 50 w 314"/>
                <a:gd name="T85" fmla="*/ 535 h 1249"/>
                <a:gd name="T86" fmla="*/ 26 w 314"/>
                <a:gd name="T87" fmla="*/ 579 h 1249"/>
                <a:gd name="T88" fmla="*/ 0 w 314"/>
                <a:gd name="T89" fmla="*/ 624 h 1249"/>
                <a:gd name="T90" fmla="*/ 0 w 314"/>
                <a:gd name="T91" fmla="*/ 624 h 124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314" h="1249">
                  <a:moveTo>
                    <a:pt x="0" y="1249"/>
                  </a:moveTo>
                  <a:lnTo>
                    <a:pt x="26" y="1161"/>
                  </a:lnTo>
                  <a:lnTo>
                    <a:pt x="50" y="1074"/>
                  </a:lnTo>
                  <a:lnTo>
                    <a:pt x="74" y="987"/>
                  </a:lnTo>
                  <a:lnTo>
                    <a:pt x="98" y="902"/>
                  </a:lnTo>
                  <a:lnTo>
                    <a:pt x="120" y="817"/>
                  </a:lnTo>
                  <a:lnTo>
                    <a:pt x="143" y="735"/>
                  </a:lnTo>
                  <a:lnTo>
                    <a:pt x="164" y="657"/>
                  </a:lnTo>
                  <a:lnTo>
                    <a:pt x="184" y="580"/>
                  </a:lnTo>
                  <a:lnTo>
                    <a:pt x="202" y="507"/>
                  </a:lnTo>
                  <a:lnTo>
                    <a:pt x="221" y="438"/>
                  </a:lnTo>
                  <a:lnTo>
                    <a:pt x="236" y="373"/>
                  </a:lnTo>
                  <a:lnTo>
                    <a:pt x="252" y="312"/>
                  </a:lnTo>
                  <a:lnTo>
                    <a:pt x="266" y="256"/>
                  </a:lnTo>
                  <a:lnTo>
                    <a:pt x="277" y="205"/>
                  </a:lnTo>
                  <a:lnTo>
                    <a:pt x="287" y="160"/>
                  </a:lnTo>
                  <a:lnTo>
                    <a:pt x="296" y="118"/>
                  </a:lnTo>
                  <a:lnTo>
                    <a:pt x="303" y="84"/>
                  </a:lnTo>
                  <a:lnTo>
                    <a:pt x="308" y="55"/>
                  </a:lnTo>
                  <a:lnTo>
                    <a:pt x="313" y="31"/>
                  </a:lnTo>
                  <a:lnTo>
                    <a:pt x="314" y="15"/>
                  </a:lnTo>
                  <a:lnTo>
                    <a:pt x="314" y="4"/>
                  </a:lnTo>
                  <a:lnTo>
                    <a:pt x="311" y="0"/>
                  </a:lnTo>
                  <a:lnTo>
                    <a:pt x="303" y="33"/>
                  </a:lnTo>
                  <a:lnTo>
                    <a:pt x="304" y="38"/>
                  </a:lnTo>
                  <a:lnTo>
                    <a:pt x="304" y="49"/>
                  </a:lnTo>
                  <a:lnTo>
                    <a:pt x="303" y="67"/>
                  </a:lnTo>
                  <a:lnTo>
                    <a:pt x="299" y="91"/>
                  </a:lnTo>
                  <a:lnTo>
                    <a:pt x="293" y="122"/>
                  </a:lnTo>
                  <a:lnTo>
                    <a:pt x="284" y="160"/>
                  </a:lnTo>
                  <a:lnTo>
                    <a:pt x="276" y="203"/>
                  </a:lnTo>
                  <a:lnTo>
                    <a:pt x="265" y="252"/>
                  </a:lnTo>
                  <a:lnTo>
                    <a:pt x="252" y="304"/>
                  </a:lnTo>
                  <a:lnTo>
                    <a:pt x="238" y="364"/>
                  </a:lnTo>
                  <a:lnTo>
                    <a:pt x="221" y="429"/>
                  </a:lnTo>
                  <a:lnTo>
                    <a:pt x="204" y="498"/>
                  </a:lnTo>
                  <a:lnTo>
                    <a:pt x="185" y="571"/>
                  </a:lnTo>
                  <a:lnTo>
                    <a:pt x="164" y="647"/>
                  </a:lnTo>
                  <a:lnTo>
                    <a:pt x="143" y="726"/>
                  </a:lnTo>
                  <a:lnTo>
                    <a:pt x="122" y="810"/>
                  </a:lnTo>
                  <a:lnTo>
                    <a:pt x="98" y="895"/>
                  </a:lnTo>
                  <a:lnTo>
                    <a:pt x="75" y="982"/>
                  </a:lnTo>
                  <a:lnTo>
                    <a:pt x="50" y="1070"/>
                  </a:lnTo>
                  <a:lnTo>
                    <a:pt x="26" y="1159"/>
                  </a:lnTo>
                  <a:lnTo>
                    <a:pt x="0" y="1248"/>
                  </a:lnTo>
                  <a:lnTo>
                    <a:pt x="0" y="1249"/>
                  </a:lnTo>
                  <a:close/>
                </a:path>
              </a:pathLst>
            </a:custGeom>
            <a:solidFill>
              <a:srgbClr val="1589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98" name="Freeform 63"/>
            <p:cNvSpPr>
              <a:spLocks/>
            </p:cNvSpPr>
            <p:nvPr/>
          </p:nvSpPr>
          <p:spPr bwMode="auto">
            <a:xfrm>
              <a:off x="2173" y="1432"/>
              <a:ext cx="305" cy="607"/>
            </a:xfrm>
            <a:custGeom>
              <a:avLst/>
              <a:gdLst>
                <a:gd name="T0" fmla="*/ 304 w 305"/>
                <a:gd name="T1" fmla="*/ 0 h 1215"/>
                <a:gd name="T2" fmla="*/ 305 w 305"/>
                <a:gd name="T3" fmla="*/ 2 h 1215"/>
                <a:gd name="T4" fmla="*/ 305 w 305"/>
                <a:gd name="T5" fmla="*/ 8 h 1215"/>
                <a:gd name="T6" fmla="*/ 304 w 305"/>
                <a:gd name="T7" fmla="*/ 17 h 1215"/>
                <a:gd name="T8" fmla="*/ 300 w 305"/>
                <a:gd name="T9" fmla="*/ 29 h 1215"/>
                <a:gd name="T10" fmla="*/ 294 w 305"/>
                <a:gd name="T11" fmla="*/ 44 h 1215"/>
                <a:gd name="T12" fmla="*/ 285 w 305"/>
                <a:gd name="T13" fmla="*/ 63 h 1215"/>
                <a:gd name="T14" fmla="*/ 277 w 305"/>
                <a:gd name="T15" fmla="*/ 85 h 1215"/>
                <a:gd name="T16" fmla="*/ 266 w 305"/>
                <a:gd name="T17" fmla="*/ 109 h 1215"/>
                <a:gd name="T18" fmla="*/ 253 w 305"/>
                <a:gd name="T19" fmla="*/ 135 h 1215"/>
                <a:gd name="T20" fmla="*/ 239 w 305"/>
                <a:gd name="T21" fmla="*/ 165 h 1215"/>
                <a:gd name="T22" fmla="*/ 222 w 305"/>
                <a:gd name="T23" fmla="*/ 198 h 1215"/>
                <a:gd name="T24" fmla="*/ 205 w 305"/>
                <a:gd name="T25" fmla="*/ 232 h 1215"/>
                <a:gd name="T26" fmla="*/ 186 w 305"/>
                <a:gd name="T27" fmla="*/ 269 h 1215"/>
                <a:gd name="T28" fmla="*/ 165 w 305"/>
                <a:gd name="T29" fmla="*/ 307 h 1215"/>
                <a:gd name="T30" fmla="*/ 144 w 305"/>
                <a:gd name="T31" fmla="*/ 346 h 1215"/>
                <a:gd name="T32" fmla="*/ 123 w 305"/>
                <a:gd name="T33" fmla="*/ 388 h 1215"/>
                <a:gd name="T34" fmla="*/ 99 w 305"/>
                <a:gd name="T35" fmla="*/ 431 h 1215"/>
                <a:gd name="T36" fmla="*/ 76 w 305"/>
                <a:gd name="T37" fmla="*/ 474 h 1215"/>
                <a:gd name="T38" fmla="*/ 51 w 305"/>
                <a:gd name="T39" fmla="*/ 518 h 1215"/>
                <a:gd name="T40" fmla="*/ 27 w 305"/>
                <a:gd name="T41" fmla="*/ 563 h 1215"/>
                <a:gd name="T42" fmla="*/ 1 w 305"/>
                <a:gd name="T43" fmla="*/ 607 h 1215"/>
                <a:gd name="T44" fmla="*/ 0 w 305"/>
                <a:gd name="T45" fmla="*/ 607 h 1215"/>
                <a:gd name="T46" fmla="*/ 24 w 305"/>
                <a:gd name="T47" fmla="*/ 564 h 1215"/>
                <a:gd name="T48" fmla="*/ 48 w 305"/>
                <a:gd name="T49" fmla="*/ 520 h 1215"/>
                <a:gd name="T50" fmla="*/ 72 w 305"/>
                <a:gd name="T51" fmla="*/ 478 h 1215"/>
                <a:gd name="T52" fmla="*/ 96 w 305"/>
                <a:gd name="T53" fmla="*/ 435 h 1215"/>
                <a:gd name="T54" fmla="*/ 119 w 305"/>
                <a:gd name="T55" fmla="*/ 394 h 1215"/>
                <a:gd name="T56" fmla="*/ 140 w 305"/>
                <a:gd name="T57" fmla="*/ 354 h 1215"/>
                <a:gd name="T58" fmla="*/ 160 w 305"/>
                <a:gd name="T59" fmla="*/ 316 h 1215"/>
                <a:gd name="T60" fmla="*/ 179 w 305"/>
                <a:gd name="T61" fmla="*/ 278 h 1215"/>
                <a:gd name="T62" fmla="*/ 198 w 305"/>
                <a:gd name="T63" fmla="*/ 243 h 1215"/>
                <a:gd name="T64" fmla="*/ 215 w 305"/>
                <a:gd name="T65" fmla="*/ 210 h 1215"/>
                <a:gd name="T66" fmla="*/ 230 w 305"/>
                <a:gd name="T67" fmla="*/ 178 h 1215"/>
                <a:gd name="T68" fmla="*/ 244 w 305"/>
                <a:gd name="T69" fmla="*/ 149 h 1215"/>
                <a:gd name="T70" fmla="*/ 257 w 305"/>
                <a:gd name="T71" fmla="*/ 123 h 1215"/>
                <a:gd name="T72" fmla="*/ 267 w 305"/>
                <a:gd name="T73" fmla="*/ 99 h 1215"/>
                <a:gd name="T74" fmla="*/ 277 w 305"/>
                <a:gd name="T75" fmla="*/ 78 h 1215"/>
                <a:gd name="T76" fmla="*/ 284 w 305"/>
                <a:gd name="T77" fmla="*/ 60 h 1215"/>
                <a:gd name="T78" fmla="*/ 290 w 305"/>
                <a:gd name="T79" fmla="*/ 46 h 1215"/>
                <a:gd name="T80" fmla="*/ 294 w 305"/>
                <a:gd name="T81" fmla="*/ 34 h 1215"/>
                <a:gd name="T82" fmla="*/ 295 w 305"/>
                <a:gd name="T83" fmla="*/ 25 h 1215"/>
                <a:gd name="T84" fmla="*/ 295 w 305"/>
                <a:gd name="T85" fmla="*/ 20 h 1215"/>
                <a:gd name="T86" fmla="*/ 294 w 305"/>
                <a:gd name="T87" fmla="*/ 17 h 1215"/>
                <a:gd name="T88" fmla="*/ 304 w 305"/>
                <a:gd name="T89" fmla="*/ 0 h 121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05" h="1215">
                  <a:moveTo>
                    <a:pt x="304" y="0"/>
                  </a:moveTo>
                  <a:lnTo>
                    <a:pt x="305" y="5"/>
                  </a:lnTo>
                  <a:lnTo>
                    <a:pt x="305" y="16"/>
                  </a:lnTo>
                  <a:lnTo>
                    <a:pt x="304" y="34"/>
                  </a:lnTo>
                  <a:lnTo>
                    <a:pt x="300" y="58"/>
                  </a:lnTo>
                  <a:lnTo>
                    <a:pt x="294" y="89"/>
                  </a:lnTo>
                  <a:lnTo>
                    <a:pt x="285" y="127"/>
                  </a:lnTo>
                  <a:lnTo>
                    <a:pt x="277" y="170"/>
                  </a:lnTo>
                  <a:lnTo>
                    <a:pt x="266" y="219"/>
                  </a:lnTo>
                  <a:lnTo>
                    <a:pt x="253" y="271"/>
                  </a:lnTo>
                  <a:lnTo>
                    <a:pt x="239" y="331"/>
                  </a:lnTo>
                  <a:lnTo>
                    <a:pt x="222" y="396"/>
                  </a:lnTo>
                  <a:lnTo>
                    <a:pt x="205" y="465"/>
                  </a:lnTo>
                  <a:lnTo>
                    <a:pt x="186" y="538"/>
                  </a:lnTo>
                  <a:lnTo>
                    <a:pt x="165" y="614"/>
                  </a:lnTo>
                  <a:lnTo>
                    <a:pt x="144" y="693"/>
                  </a:lnTo>
                  <a:lnTo>
                    <a:pt x="123" y="777"/>
                  </a:lnTo>
                  <a:lnTo>
                    <a:pt x="99" y="862"/>
                  </a:lnTo>
                  <a:lnTo>
                    <a:pt x="76" y="949"/>
                  </a:lnTo>
                  <a:lnTo>
                    <a:pt x="51" y="1037"/>
                  </a:lnTo>
                  <a:lnTo>
                    <a:pt x="27" y="1126"/>
                  </a:lnTo>
                  <a:lnTo>
                    <a:pt x="1" y="1215"/>
                  </a:lnTo>
                  <a:lnTo>
                    <a:pt x="0" y="1215"/>
                  </a:lnTo>
                  <a:lnTo>
                    <a:pt x="24" y="1128"/>
                  </a:lnTo>
                  <a:lnTo>
                    <a:pt x="48" y="1041"/>
                  </a:lnTo>
                  <a:lnTo>
                    <a:pt x="72" y="956"/>
                  </a:lnTo>
                  <a:lnTo>
                    <a:pt x="96" y="871"/>
                  </a:lnTo>
                  <a:lnTo>
                    <a:pt x="119" y="789"/>
                  </a:lnTo>
                  <a:lnTo>
                    <a:pt x="140" y="708"/>
                  </a:lnTo>
                  <a:lnTo>
                    <a:pt x="160" y="632"/>
                  </a:lnTo>
                  <a:lnTo>
                    <a:pt x="179" y="557"/>
                  </a:lnTo>
                  <a:lnTo>
                    <a:pt x="198" y="487"/>
                  </a:lnTo>
                  <a:lnTo>
                    <a:pt x="215" y="420"/>
                  </a:lnTo>
                  <a:lnTo>
                    <a:pt x="230" y="357"/>
                  </a:lnTo>
                  <a:lnTo>
                    <a:pt x="244" y="299"/>
                  </a:lnTo>
                  <a:lnTo>
                    <a:pt x="257" y="246"/>
                  </a:lnTo>
                  <a:lnTo>
                    <a:pt x="267" y="199"/>
                  </a:lnTo>
                  <a:lnTo>
                    <a:pt x="277" y="157"/>
                  </a:lnTo>
                  <a:lnTo>
                    <a:pt x="284" y="121"/>
                  </a:lnTo>
                  <a:lnTo>
                    <a:pt x="290" y="92"/>
                  </a:lnTo>
                  <a:lnTo>
                    <a:pt x="294" y="69"/>
                  </a:lnTo>
                  <a:lnTo>
                    <a:pt x="295" y="51"/>
                  </a:lnTo>
                  <a:lnTo>
                    <a:pt x="295" y="40"/>
                  </a:lnTo>
                  <a:lnTo>
                    <a:pt x="294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1D8F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99" name="Freeform 64"/>
            <p:cNvSpPr>
              <a:spLocks/>
            </p:cNvSpPr>
            <p:nvPr/>
          </p:nvSpPr>
          <p:spPr bwMode="auto">
            <a:xfrm>
              <a:off x="2171" y="1449"/>
              <a:ext cx="297" cy="590"/>
            </a:xfrm>
            <a:custGeom>
              <a:avLst/>
              <a:gdLst>
                <a:gd name="T0" fmla="*/ 2 w 297"/>
                <a:gd name="T1" fmla="*/ 590 h 1181"/>
                <a:gd name="T2" fmla="*/ 26 w 297"/>
                <a:gd name="T3" fmla="*/ 547 h 1181"/>
                <a:gd name="T4" fmla="*/ 50 w 297"/>
                <a:gd name="T5" fmla="*/ 503 h 1181"/>
                <a:gd name="T6" fmla="*/ 74 w 297"/>
                <a:gd name="T7" fmla="*/ 461 h 1181"/>
                <a:gd name="T8" fmla="*/ 98 w 297"/>
                <a:gd name="T9" fmla="*/ 418 h 1181"/>
                <a:gd name="T10" fmla="*/ 121 w 297"/>
                <a:gd name="T11" fmla="*/ 377 h 1181"/>
                <a:gd name="T12" fmla="*/ 142 w 297"/>
                <a:gd name="T13" fmla="*/ 337 h 1181"/>
                <a:gd name="T14" fmla="*/ 162 w 297"/>
                <a:gd name="T15" fmla="*/ 299 h 1181"/>
                <a:gd name="T16" fmla="*/ 181 w 297"/>
                <a:gd name="T17" fmla="*/ 261 h 1181"/>
                <a:gd name="T18" fmla="*/ 200 w 297"/>
                <a:gd name="T19" fmla="*/ 226 h 1181"/>
                <a:gd name="T20" fmla="*/ 217 w 297"/>
                <a:gd name="T21" fmla="*/ 193 h 1181"/>
                <a:gd name="T22" fmla="*/ 232 w 297"/>
                <a:gd name="T23" fmla="*/ 161 h 1181"/>
                <a:gd name="T24" fmla="*/ 246 w 297"/>
                <a:gd name="T25" fmla="*/ 132 h 1181"/>
                <a:gd name="T26" fmla="*/ 259 w 297"/>
                <a:gd name="T27" fmla="*/ 106 h 1181"/>
                <a:gd name="T28" fmla="*/ 269 w 297"/>
                <a:gd name="T29" fmla="*/ 82 h 1181"/>
                <a:gd name="T30" fmla="*/ 279 w 297"/>
                <a:gd name="T31" fmla="*/ 61 h 1181"/>
                <a:gd name="T32" fmla="*/ 286 w 297"/>
                <a:gd name="T33" fmla="*/ 43 h 1181"/>
                <a:gd name="T34" fmla="*/ 292 w 297"/>
                <a:gd name="T35" fmla="*/ 29 h 1181"/>
                <a:gd name="T36" fmla="*/ 296 w 297"/>
                <a:gd name="T37" fmla="*/ 17 h 1181"/>
                <a:gd name="T38" fmla="*/ 297 w 297"/>
                <a:gd name="T39" fmla="*/ 8 h 1181"/>
                <a:gd name="T40" fmla="*/ 297 w 297"/>
                <a:gd name="T41" fmla="*/ 3 h 1181"/>
                <a:gd name="T42" fmla="*/ 296 w 297"/>
                <a:gd name="T43" fmla="*/ 0 h 1181"/>
                <a:gd name="T44" fmla="*/ 285 w 297"/>
                <a:gd name="T45" fmla="*/ 19 h 1181"/>
                <a:gd name="T46" fmla="*/ 287 w 297"/>
                <a:gd name="T47" fmla="*/ 21 h 1181"/>
                <a:gd name="T48" fmla="*/ 287 w 297"/>
                <a:gd name="T49" fmla="*/ 26 h 1181"/>
                <a:gd name="T50" fmla="*/ 285 w 297"/>
                <a:gd name="T51" fmla="*/ 34 h 1181"/>
                <a:gd name="T52" fmla="*/ 282 w 297"/>
                <a:gd name="T53" fmla="*/ 46 h 1181"/>
                <a:gd name="T54" fmla="*/ 276 w 297"/>
                <a:gd name="T55" fmla="*/ 61 h 1181"/>
                <a:gd name="T56" fmla="*/ 269 w 297"/>
                <a:gd name="T57" fmla="*/ 78 h 1181"/>
                <a:gd name="T58" fmla="*/ 261 w 297"/>
                <a:gd name="T59" fmla="*/ 99 h 1181"/>
                <a:gd name="T60" fmla="*/ 249 w 297"/>
                <a:gd name="T61" fmla="*/ 121 h 1181"/>
                <a:gd name="T62" fmla="*/ 238 w 297"/>
                <a:gd name="T63" fmla="*/ 147 h 1181"/>
                <a:gd name="T64" fmla="*/ 224 w 297"/>
                <a:gd name="T65" fmla="*/ 175 h 1181"/>
                <a:gd name="T66" fmla="*/ 208 w 297"/>
                <a:gd name="T67" fmla="*/ 204 h 1181"/>
                <a:gd name="T68" fmla="*/ 193 w 297"/>
                <a:gd name="T69" fmla="*/ 237 h 1181"/>
                <a:gd name="T70" fmla="*/ 174 w 297"/>
                <a:gd name="T71" fmla="*/ 271 h 1181"/>
                <a:gd name="T72" fmla="*/ 156 w 297"/>
                <a:gd name="T73" fmla="*/ 308 h 1181"/>
                <a:gd name="T74" fmla="*/ 136 w 297"/>
                <a:gd name="T75" fmla="*/ 345 h 1181"/>
                <a:gd name="T76" fmla="*/ 115 w 297"/>
                <a:gd name="T77" fmla="*/ 384 h 1181"/>
                <a:gd name="T78" fmla="*/ 94 w 297"/>
                <a:gd name="T79" fmla="*/ 424 h 1181"/>
                <a:gd name="T80" fmla="*/ 71 w 297"/>
                <a:gd name="T81" fmla="*/ 464 h 1181"/>
                <a:gd name="T82" fmla="*/ 49 w 297"/>
                <a:gd name="T83" fmla="*/ 506 h 1181"/>
                <a:gd name="T84" fmla="*/ 24 w 297"/>
                <a:gd name="T85" fmla="*/ 548 h 1181"/>
                <a:gd name="T86" fmla="*/ 0 w 297"/>
                <a:gd name="T87" fmla="*/ 590 h 1181"/>
                <a:gd name="T88" fmla="*/ 2 w 297"/>
                <a:gd name="T89" fmla="*/ 590 h 118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97" h="1181">
                  <a:moveTo>
                    <a:pt x="2" y="1181"/>
                  </a:moveTo>
                  <a:lnTo>
                    <a:pt x="26" y="1094"/>
                  </a:lnTo>
                  <a:lnTo>
                    <a:pt x="50" y="1007"/>
                  </a:lnTo>
                  <a:lnTo>
                    <a:pt x="74" y="922"/>
                  </a:lnTo>
                  <a:lnTo>
                    <a:pt x="98" y="837"/>
                  </a:lnTo>
                  <a:lnTo>
                    <a:pt x="121" y="755"/>
                  </a:lnTo>
                  <a:lnTo>
                    <a:pt x="142" y="674"/>
                  </a:lnTo>
                  <a:lnTo>
                    <a:pt x="162" y="598"/>
                  </a:lnTo>
                  <a:lnTo>
                    <a:pt x="181" y="523"/>
                  </a:lnTo>
                  <a:lnTo>
                    <a:pt x="200" y="453"/>
                  </a:lnTo>
                  <a:lnTo>
                    <a:pt x="217" y="386"/>
                  </a:lnTo>
                  <a:lnTo>
                    <a:pt x="232" y="323"/>
                  </a:lnTo>
                  <a:lnTo>
                    <a:pt x="246" y="265"/>
                  </a:lnTo>
                  <a:lnTo>
                    <a:pt x="259" y="212"/>
                  </a:lnTo>
                  <a:lnTo>
                    <a:pt x="269" y="165"/>
                  </a:lnTo>
                  <a:lnTo>
                    <a:pt x="279" y="123"/>
                  </a:lnTo>
                  <a:lnTo>
                    <a:pt x="286" y="87"/>
                  </a:lnTo>
                  <a:lnTo>
                    <a:pt x="292" y="58"/>
                  </a:lnTo>
                  <a:lnTo>
                    <a:pt x="296" y="35"/>
                  </a:lnTo>
                  <a:lnTo>
                    <a:pt x="297" y="17"/>
                  </a:lnTo>
                  <a:lnTo>
                    <a:pt x="297" y="6"/>
                  </a:lnTo>
                  <a:lnTo>
                    <a:pt x="296" y="0"/>
                  </a:lnTo>
                  <a:lnTo>
                    <a:pt x="285" y="38"/>
                  </a:lnTo>
                  <a:lnTo>
                    <a:pt x="287" y="42"/>
                  </a:lnTo>
                  <a:lnTo>
                    <a:pt x="287" y="53"/>
                  </a:lnTo>
                  <a:lnTo>
                    <a:pt x="285" y="69"/>
                  </a:lnTo>
                  <a:lnTo>
                    <a:pt x="282" y="93"/>
                  </a:lnTo>
                  <a:lnTo>
                    <a:pt x="276" y="122"/>
                  </a:lnTo>
                  <a:lnTo>
                    <a:pt x="269" y="156"/>
                  </a:lnTo>
                  <a:lnTo>
                    <a:pt x="261" y="198"/>
                  </a:lnTo>
                  <a:lnTo>
                    <a:pt x="249" y="243"/>
                  </a:lnTo>
                  <a:lnTo>
                    <a:pt x="238" y="294"/>
                  </a:lnTo>
                  <a:lnTo>
                    <a:pt x="224" y="350"/>
                  </a:lnTo>
                  <a:lnTo>
                    <a:pt x="208" y="409"/>
                  </a:lnTo>
                  <a:lnTo>
                    <a:pt x="193" y="475"/>
                  </a:lnTo>
                  <a:lnTo>
                    <a:pt x="174" y="543"/>
                  </a:lnTo>
                  <a:lnTo>
                    <a:pt x="156" y="616"/>
                  </a:lnTo>
                  <a:lnTo>
                    <a:pt x="136" y="690"/>
                  </a:lnTo>
                  <a:lnTo>
                    <a:pt x="115" y="768"/>
                  </a:lnTo>
                  <a:lnTo>
                    <a:pt x="94" y="848"/>
                  </a:lnTo>
                  <a:lnTo>
                    <a:pt x="71" y="929"/>
                  </a:lnTo>
                  <a:lnTo>
                    <a:pt x="49" y="1012"/>
                  </a:lnTo>
                  <a:lnTo>
                    <a:pt x="24" y="1096"/>
                  </a:lnTo>
                  <a:lnTo>
                    <a:pt x="0" y="1181"/>
                  </a:lnTo>
                  <a:lnTo>
                    <a:pt x="2" y="1181"/>
                  </a:lnTo>
                  <a:close/>
                </a:path>
              </a:pathLst>
            </a:custGeom>
            <a:solidFill>
              <a:srgbClr val="2594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00" name="Freeform 65"/>
            <p:cNvSpPr>
              <a:spLocks/>
            </p:cNvSpPr>
            <p:nvPr/>
          </p:nvSpPr>
          <p:spPr bwMode="auto">
            <a:xfrm>
              <a:off x="2170" y="1468"/>
              <a:ext cx="288" cy="571"/>
            </a:xfrm>
            <a:custGeom>
              <a:avLst/>
              <a:gdLst>
                <a:gd name="T0" fmla="*/ 286 w 288"/>
                <a:gd name="T1" fmla="*/ 0 h 1143"/>
                <a:gd name="T2" fmla="*/ 288 w 288"/>
                <a:gd name="T3" fmla="*/ 2 h 1143"/>
                <a:gd name="T4" fmla="*/ 288 w 288"/>
                <a:gd name="T5" fmla="*/ 7 h 1143"/>
                <a:gd name="T6" fmla="*/ 286 w 288"/>
                <a:gd name="T7" fmla="*/ 15 h 1143"/>
                <a:gd name="T8" fmla="*/ 283 w 288"/>
                <a:gd name="T9" fmla="*/ 27 h 1143"/>
                <a:gd name="T10" fmla="*/ 277 w 288"/>
                <a:gd name="T11" fmla="*/ 42 h 1143"/>
                <a:gd name="T12" fmla="*/ 270 w 288"/>
                <a:gd name="T13" fmla="*/ 59 h 1143"/>
                <a:gd name="T14" fmla="*/ 262 w 288"/>
                <a:gd name="T15" fmla="*/ 80 h 1143"/>
                <a:gd name="T16" fmla="*/ 250 w 288"/>
                <a:gd name="T17" fmla="*/ 102 h 1143"/>
                <a:gd name="T18" fmla="*/ 239 w 288"/>
                <a:gd name="T19" fmla="*/ 128 h 1143"/>
                <a:gd name="T20" fmla="*/ 225 w 288"/>
                <a:gd name="T21" fmla="*/ 156 h 1143"/>
                <a:gd name="T22" fmla="*/ 209 w 288"/>
                <a:gd name="T23" fmla="*/ 185 h 1143"/>
                <a:gd name="T24" fmla="*/ 194 w 288"/>
                <a:gd name="T25" fmla="*/ 218 h 1143"/>
                <a:gd name="T26" fmla="*/ 175 w 288"/>
                <a:gd name="T27" fmla="*/ 252 h 1143"/>
                <a:gd name="T28" fmla="*/ 157 w 288"/>
                <a:gd name="T29" fmla="*/ 289 h 1143"/>
                <a:gd name="T30" fmla="*/ 137 w 288"/>
                <a:gd name="T31" fmla="*/ 326 h 1143"/>
                <a:gd name="T32" fmla="*/ 116 w 288"/>
                <a:gd name="T33" fmla="*/ 365 h 1143"/>
                <a:gd name="T34" fmla="*/ 95 w 288"/>
                <a:gd name="T35" fmla="*/ 405 h 1143"/>
                <a:gd name="T36" fmla="*/ 72 w 288"/>
                <a:gd name="T37" fmla="*/ 445 h 1143"/>
                <a:gd name="T38" fmla="*/ 50 w 288"/>
                <a:gd name="T39" fmla="*/ 487 h 1143"/>
                <a:gd name="T40" fmla="*/ 25 w 288"/>
                <a:gd name="T41" fmla="*/ 529 h 1143"/>
                <a:gd name="T42" fmla="*/ 1 w 288"/>
                <a:gd name="T43" fmla="*/ 571 h 1143"/>
                <a:gd name="T44" fmla="*/ 0 w 288"/>
                <a:gd name="T45" fmla="*/ 570 h 1143"/>
                <a:gd name="T46" fmla="*/ 24 w 288"/>
                <a:gd name="T47" fmla="*/ 528 h 1143"/>
                <a:gd name="T48" fmla="*/ 48 w 288"/>
                <a:gd name="T49" fmla="*/ 485 h 1143"/>
                <a:gd name="T50" fmla="*/ 72 w 288"/>
                <a:gd name="T51" fmla="*/ 443 h 1143"/>
                <a:gd name="T52" fmla="*/ 95 w 288"/>
                <a:gd name="T53" fmla="*/ 402 h 1143"/>
                <a:gd name="T54" fmla="*/ 116 w 288"/>
                <a:gd name="T55" fmla="*/ 362 h 1143"/>
                <a:gd name="T56" fmla="*/ 137 w 288"/>
                <a:gd name="T57" fmla="*/ 323 h 1143"/>
                <a:gd name="T58" fmla="*/ 157 w 288"/>
                <a:gd name="T59" fmla="*/ 285 h 1143"/>
                <a:gd name="T60" fmla="*/ 175 w 288"/>
                <a:gd name="T61" fmla="*/ 250 h 1143"/>
                <a:gd name="T62" fmla="*/ 192 w 288"/>
                <a:gd name="T63" fmla="*/ 215 h 1143"/>
                <a:gd name="T64" fmla="*/ 209 w 288"/>
                <a:gd name="T65" fmla="*/ 184 h 1143"/>
                <a:gd name="T66" fmla="*/ 223 w 288"/>
                <a:gd name="T67" fmla="*/ 155 h 1143"/>
                <a:gd name="T68" fmla="*/ 236 w 288"/>
                <a:gd name="T69" fmla="*/ 128 h 1143"/>
                <a:gd name="T70" fmla="*/ 247 w 288"/>
                <a:gd name="T71" fmla="*/ 103 h 1143"/>
                <a:gd name="T72" fmla="*/ 257 w 288"/>
                <a:gd name="T73" fmla="*/ 81 h 1143"/>
                <a:gd name="T74" fmla="*/ 264 w 288"/>
                <a:gd name="T75" fmla="*/ 63 h 1143"/>
                <a:gd name="T76" fmla="*/ 270 w 288"/>
                <a:gd name="T77" fmla="*/ 48 h 1143"/>
                <a:gd name="T78" fmla="*/ 274 w 288"/>
                <a:gd name="T79" fmla="*/ 36 h 1143"/>
                <a:gd name="T80" fmla="*/ 277 w 288"/>
                <a:gd name="T81" fmla="*/ 27 h 1143"/>
                <a:gd name="T82" fmla="*/ 277 w 288"/>
                <a:gd name="T83" fmla="*/ 22 h 1143"/>
                <a:gd name="T84" fmla="*/ 276 w 288"/>
                <a:gd name="T85" fmla="*/ 19 h 1143"/>
                <a:gd name="T86" fmla="*/ 286 w 288"/>
                <a:gd name="T87" fmla="*/ 0 h 114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88" h="1143">
                  <a:moveTo>
                    <a:pt x="286" y="0"/>
                  </a:moveTo>
                  <a:lnTo>
                    <a:pt x="288" y="4"/>
                  </a:lnTo>
                  <a:lnTo>
                    <a:pt x="288" y="15"/>
                  </a:lnTo>
                  <a:lnTo>
                    <a:pt x="286" y="31"/>
                  </a:lnTo>
                  <a:lnTo>
                    <a:pt x="283" y="55"/>
                  </a:lnTo>
                  <a:lnTo>
                    <a:pt x="277" y="84"/>
                  </a:lnTo>
                  <a:lnTo>
                    <a:pt x="270" y="118"/>
                  </a:lnTo>
                  <a:lnTo>
                    <a:pt x="262" y="160"/>
                  </a:lnTo>
                  <a:lnTo>
                    <a:pt x="250" y="205"/>
                  </a:lnTo>
                  <a:lnTo>
                    <a:pt x="239" y="256"/>
                  </a:lnTo>
                  <a:lnTo>
                    <a:pt x="225" y="312"/>
                  </a:lnTo>
                  <a:lnTo>
                    <a:pt x="209" y="371"/>
                  </a:lnTo>
                  <a:lnTo>
                    <a:pt x="194" y="437"/>
                  </a:lnTo>
                  <a:lnTo>
                    <a:pt x="175" y="505"/>
                  </a:lnTo>
                  <a:lnTo>
                    <a:pt x="157" y="578"/>
                  </a:lnTo>
                  <a:lnTo>
                    <a:pt x="137" y="652"/>
                  </a:lnTo>
                  <a:lnTo>
                    <a:pt x="116" y="730"/>
                  </a:lnTo>
                  <a:lnTo>
                    <a:pt x="95" y="810"/>
                  </a:lnTo>
                  <a:lnTo>
                    <a:pt x="72" y="891"/>
                  </a:lnTo>
                  <a:lnTo>
                    <a:pt x="50" y="974"/>
                  </a:lnTo>
                  <a:lnTo>
                    <a:pt x="25" y="1058"/>
                  </a:lnTo>
                  <a:lnTo>
                    <a:pt x="1" y="1143"/>
                  </a:lnTo>
                  <a:lnTo>
                    <a:pt x="0" y="1141"/>
                  </a:lnTo>
                  <a:lnTo>
                    <a:pt x="24" y="1056"/>
                  </a:lnTo>
                  <a:lnTo>
                    <a:pt x="48" y="971"/>
                  </a:lnTo>
                  <a:lnTo>
                    <a:pt x="72" y="887"/>
                  </a:lnTo>
                  <a:lnTo>
                    <a:pt x="95" y="804"/>
                  </a:lnTo>
                  <a:lnTo>
                    <a:pt x="116" y="724"/>
                  </a:lnTo>
                  <a:lnTo>
                    <a:pt x="137" y="647"/>
                  </a:lnTo>
                  <a:lnTo>
                    <a:pt x="157" y="571"/>
                  </a:lnTo>
                  <a:lnTo>
                    <a:pt x="175" y="500"/>
                  </a:lnTo>
                  <a:lnTo>
                    <a:pt x="192" y="431"/>
                  </a:lnTo>
                  <a:lnTo>
                    <a:pt x="209" y="368"/>
                  </a:lnTo>
                  <a:lnTo>
                    <a:pt x="223" y="310"/>
                  </a:lnTo>
                  <a:lnTo>
                    <a:pt x="236" y="256"/>
                  </a:lnTo>
                  <a:lnTo>
                    <a:pt x="247" y="207"/>
                  </a:lnTo>
                  <a:lnTo>
                    <a:pt x="257" y="163"/>
                  </a:lnTo>
                  <a:lnTo>
                    <a:pt x="264" y="127"/>
                  </a:lnTo>
                  <a:lnTo>
                    <a:pt x="270" y="96"/>
                  </a:lnTo>
                  <a:lnTo>
                    <a:pt x="274" y="73"/>
                  </a:lnTo>
                  <a:lnTo>
                    <a:pt x="277" y="55"/>
                  </a:lnTo>
                  <a:lnTo>
                    <a:pt x="277" y="44"/>
                  </a:lnTo>
                  <a:lnTo>
                    <a:pt x="276" y="3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2D9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01" name="Freeform 66"/>
            <p:cNvSpPr>
              <a:spLocks/>
            </p:cNvSpPr>
            <p:nvPr/>
          </p:nvSpPr>
          <p:spPr bwMode="auto">
            <a:xfrm>
              <a:off x="2169" y="1487"/>
              <a:ext cx="278" cy="551"/>
            </a:xfrm>
            <a:custGeom>
              <a:avLst/>
              <a:gdLst>
                <a:gd name="T0" fmla="*/ 1 w 278"/>
                <a:gd name="T1" fmla="*/ 551 h 1103"/>
                <a:gd name="T2" fmla="*/ 25 w 278"/>
                <a:gd name="T3" fmla="*/ 509 h 1103"/>
                <a:gd name="T4" fmla="*/ 49 w 278"/>
                <a:gd name="T5" fmla="*/ 466 h 1103"/>
                <a:gd name="T6" fmla="*/ 73 w 278"/>
                <a:gd name="T7" fmla="*/ 424 h 1103"/>
                <a:gd name="T8" fmla="*/ 96 w 278"/>
                <a:gd name="T9" fmla="*/ 383 h 1103"/>
                <a:gd name="T10" fmla="*/ 117 w 278"/>
                <a:gd name="T11" fmla="*/ 343 h 1103"/>
                <a:gd name="T12" fmla="*/ 138 w 278"/>
                <a:gd name="T13" fmla="*/ 304 h 1103"/>
                <a:gd name="T14" fmla="*/ 158 w 278"/>
                <a:gd name="T15" fmla="*/ 266 h 1103"/>
                <a:gd name="T16" fmla="*/ 176 w 278"/>
                <a:gd name="T17" fmla="*/ 231 h 1103"/>
                <a:gd name="T18" fmla="*/ 193 w 278"/>
                <a:gd name="T19" fmla="*/ 196 h 1103"/>
                <a:gd name="T20" fmla="*/ 210 w 278"/>
                <a:gd name="T21" fmla="*/ 165 h 1103"/>
                <a:gd name="T22" fmla="*/ 224 w 278"/>
                <a:gd name="T23" fmla="*/ 136 h 1103"/>
                <a:gd name="T24" fmla="*/ 237 w 278"/>
                <a:gd name="T25" fmla="*/ 109 h 1103"/>
                <a:gd name="T26" fmla="*/ 248 w 278"/>
                <a:gd name="T27" fmla="*/ 84 h 1103"/>
                <a:gd name="T28" fmla="*/ 258 w 278"/>
                <a:gd name="T29" fmla="*/ 62 h 1103"/>
                <a:gd name="T30" fmla="*/ 265 w 278"/>
                <a:gd name="T31" fmla="*/ 44 h 1103"/>
                <a:gd name="T32" fmla="*/ 271 w 278"/>
                <a:gd name="T33" fmla="*/ 29 h 1103"/>
                <a:gd name="T34" fmla="*/ 275 w 278"/>
                <a:gd name="T35" fmla="*/ 17 h 1103"/>
                <a:gd name="T36" fmla="*/ 278 w 278"/>
                <a:gd name="T37" fmla="*/ 8 h 1103"/>
                <a:gd name="T38" fmla="*/ 278 w 278"/>
                <a:gd name="T39" fmla="*/ 3 h 1103"/>
                <a:gd name="T40" fmla="*/ 277 w 278"/>
                <a:gd name="T41" fmla="*/ 0 h 1103"/>
                <a:gd name="T42" fmla="*/ 264 w 278"/>
                <a:gd name="T43" fmla="*/ 21 h 1103"/>
                <a:gd name="T44" fmla="*/ 267 w 278"/>
                <a:gd name="T45" fmla="*/ 23 h 1103"/>
                <a:gd name="T46" fmla="*/ 265 w 278"/>
                <a:gd name="T47" fmla="*/ 28 h 1103"/>
                <a:gd name="T48" fmla="*/ 264 w 278"/>
                <a:gd name="T49" fmla="*/ 36 h 1103"/>
                <a:gd name="T50" fmla="*/ 260 w 278"/>
                <a:gd name="T51" fmla="*/ 48 h 1103"/>
                <a:gd name="T52" fmla="*/ 254 w 278"/>
                <a:gd name="T53" fmla="*/ 63 h 1103"/>
                <a:gd name="T54" fmla="*/ 247 w 278"/>
                <a:gd name="T55" fmla="*/ 80 h 1103"/>
                <a:gd name="T56" fmla="*/ 238 w 278"/>
                <a:gd name="T57" fmla="*/ 101 h 1103"/>
                <a:gd name="T58" fmla="*/ 227 w 278"/>
                <a:gd name="T59" fmla="*/ 125 h 1103"/>
                <a:gd name="T60" fmla="*/ 214 w 278"/>
                <a:gd name="T61" fmla="*/ 151 h 1103"/>
                <a:gd name="T62" fmla="*/ 200 w 278"/>
                <a:gd name="T63" fmla="*/ 179 h 1103"/>
                <a:gd name="T64" fmla="*/ 185 w 278"/>
                <a:gd name="T65" fmla="*/ 210 h 1103"/>
                <a:gd name="T66" fmla="*/ 169 w 278"/>
                <a:gd name="T67" fmla="*/ 243 h 1103"/>
                <a:gd name="T68" fmla="*/ 151 w 278"/>
                <a:gd name="T69" fmla="*/ 277 h 1103"/>
                <a:gd name="T70" fmla="*/ 131 w 278"/>
                <a:gd name="T71" fmla="*/ 313 h 1103"/>
                <a:gd name="T72" fmla="*/ 111 w 278"/>
                <a:gd name="T73" fmla="*/ 350 h 1103"/>
                <a:gd name="T74" fmla="*/ 90 w 278"/>
                <a:gd name="T75" fmla="*/ 389 h 1103"/>
                <a:gd name="T76" fmla="*/ 69 w 278"/>
                <a:gd name="T77" fmla="*/ 429 h 1103"/>
                <a:gd name="T78" fmla="*/ 46 w 278"/>
                <a:gd name="T79" fmla="*/ 470 h 1103"/>
                <a:gd name="T80" fmla="*/ 24 w 278"/>
                <a:gd name="T81" fmla="*/ 510 h 1103"/>
                <a:gd name="T82" fmla="*/ 0 w 278"/>
                <a:gd name="T83" fmla="*/ 551 h 1103"/>
                <a:gd name="T84" fmla="*/ 1 w 278"/>
                <a:gd name="T85" fmla="*/ 551 h 110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78" h="1103">
                  <a:moveTo>
                    <a:pt x="1" y="1103"/>
                  </a:moveTo>
                  <a:lnTo>
                    <a:pt x="25" y="1018"/>
                  </a:lnTo>
                  <a:lnTo>
                    <a:pt x="49" y="933"/>
                  </a:lnTo>
                  <a:lnTo>
                    <a:pt x="73" y="849"/>
                  </a:lnTo>
                  <a:lnTo>
                    <a:pt x="96" y="766"/>
                  </a:lnTo>
                  <a:lnTo>
                    <a:pt x="117" y="686"/>
                  </a:lnTo>
                  <a:lnTo>
                    <a:pt x="138" y="609"/>
                  </a:lnTo>
                  <a:lnTo>
                    <a:pt x="158" y="533"/>
                  </a:lnTo>
                  <a:lnTo>
                    <a:pt x="176" y="462"/>
                  </a:lnTo>
                  <a:lnTo>
                    <a:pt x="193" y="393"/>
                  </a:lnTo>
                  <a:lnTo>
                    <a:pt x="210" y="330"/>
                  </a:lnTo>
                  <a:lnTo>
                    <a:pt x="224" y="272"/>
                  </a:lnTo>
                  <a:lnTo>
                    <a:pt x="237" y="218"/>
                  </a:lnTo>
                  <a:lnTo>
                    <a:pt x="248" y="169"/>
                  </a:lnTo>
                  <a:lnTo>
                    <a:pt x="258" y="125"/>
                  </a:lnTo>
                  <a:lnTo>
                    <a:pt x="265" y="89"/>
                  </a:lnTo>
                  <a:lnTo>
                    <a:pt x="271" y="58"/>
                  </a:lnTo>
                  <a:lnTo>
                    <a:pt x="275" y="35"/>
                  </a:lnTo>
                  <a:lnTo>
                    <a:pt x="278" y="17"/>
                  </a:lnTo>
                  <a:lnTo>
                    <a:pt x="278" y="6"/>
                  </a:lnTo>
                  <a:lnTo>
                    <a:pt x="277" y="0"/>
                  </a:lnTo>
                  <a:lnTo>
                    <a:pt x="264" y="42"/>
                  </a:lnTo>
                  <a:lnTo>
                    <a:pt x="267" y="46"/>
                  </a:lnTo>
                  <a:lnTo>
                    <a:pt x="265" y="56"/>
                  </a:lnTo>
                  <a:lnTo>
                    <a:pt x="264" y="73"/>
                  </a:lnTo>
                  <a:lnTo>
                    <a:pt x="260" y="96"/>
                  </a:lnTo>
                  <a:lnTo>
                    <a:pt x="254" y="127"/>
                  </a:lnTo>
                  <a:lnTo>
                    <a:pt x="247" y="161"/>
                  </a:lnTo>
                  <a:lnTo>
                    <a:pt x="238" y="203"/>
                  </a:lnTo>
                  <a:lnTo>
                    <a:pt x="227" y="250"/>
                  </a:lnTo>
                  <a:lnTo>
                    <a:pt x="214" y="303"/>
                  </a:lnTo>
                  <a:lnTo>
                    <a:pt x="200" y="359"/>
                  </a:lnTo>
                  <a:lnTo>
                    <a:pt x="185" y="420"/>
                  </a:lnTo>
                  <a:lnTo>
                    <a:pt x="169" y="486"/>
                  </a:lnTo>
                  <a:lnTo>
                    <a:pt x="151" y="554"/>
                  </a:lnTo>
                  <a:lnTo>
                    <a:pt x="131" y="627"/>
                  </a:lnTo>
                  <a:lnTo>
                    <a:pt x="111" y="701"/>
                  </a:lnTo>
                  <a:lnTo>
                    <a:pt x="90" y="779"/>
                  </a:lnTo>
                  <a:lnTo>
                    <a:pt x="69" y="858"/>
                  </a:lnTo>
                  <a:lnTo>
                    <a:pt x="46" y="940"/>
                  </a:lnTo>
                  <a:lnTo>
                    <a:pt x="24" y="1021"/>
                  </a:lnTo>
                  <a:lnTo>
                    <a:pt x="0" y="1103"/>
                  </a:lnTo>
                  <a:lnTo>
                    <a:pt x="1" y="1103"/>
                  </a:lnTo>
                  <a:close/>
                </a:path>
              </a:pathLst>
            </a:custGeom>
            <a:solidFill>
              <a:srgbClr val="35A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02" name="Freeform 67"/>
            <p:cNvSpPr>
              <a:spLocks/>
            </p:cNvSpPr>
            <p:nvPr/>
          </p:nvSpPr>
          <p:spPr bwMode="auto">
            <a:xfrm>
              <a:off x="2167" y="1508"/>
              <a:ext cx="269" cy="530"/>
            </a:xfrm>
            <a:custGeom>
              <a:avLst/>
              <a:gdLst>
                <a:gd name="T0" fmla="*/ 266 w 269"/>
                <a:gd name="T1" fmla="*/ 0 h 1061"/>
                <a:gd name="T2" fmla="*/ 269 w 269"/>
                <a:gd name="T3" fmla="*/ 2 h 1061"/>
                <a:gd name="T4" fmla="*/ 267 w 269"/>
                <a:gd name="T5" fmla="*/ 7 h 1061"/>
                <a:gd name="T6" fmla="*/ 266 w 269"/>
                <a:gd name="T7" fmla="*/ 15 h 1061"/>
                <a:gd name="T8" fmla="*/ 262 w 269"/>
                <a:gd name="T9" fmla="*/ 27 h 1061"/>
                <a:gd name="T10" fmla="*/ 256 w 269"/>
                <a:gd name="T11" fmla="*/ 42 h 1061"/>
                <a:gd name="T12" fmla="*/ 249 w 269"/>
                <a:gd name="T13" fmla="*/ 59 h 1061"/>
                <a:gd name="T14" fmla="*/ 240 w 269"/>
                <a:gd name="T15" fmla="*/ 80 h 1061"/>
                <a:gd name="T16" fmla="*/ 229 w 269"/>
                <a:gd name="T17" fmla="*/ 104 h 1061"/>
                <a:gd name="T18" fmla="*/ 216 w 269"/>
                <a:gd name="T19" fmla="*/ 130 h 1061"/>
                <a:gd name="T20" fmla="*/ 202 w 269"/>
                <a:gd name="T21" fmla="*/ 158 h 1061"/>
                <a:gd name="T22" fmla="*/ 187 w 269"/>
                <a:gd name="T23" fmla="*/ 189 h 1061"/>
                <a:gd name="T24" fmla="*/ 171 w 269"/>
                <a:gd name="T25" fmla="*/ 222 h 1061"/>
                <a:gd name="T26" fmla="*/ 153 w 269"/>
                <a:gd name="T27" fmla="*/ 256 h 1061"/>
                <a:gd name="T28" fmla="*/ 133 w 269"/>
                <a:gd name="T29" fmla="*/ 292 h 1061"/>
                <a:gd name="T30" fmla="*/ 113 w 269"/>
                <a:gd name="T31" fmla="*/ 329 h 1061"/>
                <a:gd name="T32" fmla="*/ 92 w 269"/>
                <a:gd name="T33" fmla="*/ 368 h 1061"/>
                <a:gd name="T34" fmla="*/ 71 w 269"/>
                <a:gd name="T35" fmla="*/ 408 h 1061"/>
                <a:gd name="T36" fmla="*/ 48 w 269"/>
                <a:gd name="T37" fmla="*/ 449 h 1061"/>
                <a:gd name="T38" fmla="*/ 26 w 269"/>
                <a:gd name="T39" fmla="*/ 489 h 1061"/>
                <a:gd name="T40" fmla="*/ 2 w 269"/>
                <a:gd name="T41" fmla="*/ 530 h 1061"/>
                <a:gd name="T42" fmla="*/ 0 w 269"/>
                <a:gd name="T43" fmla="*/ 530 h 1061"/>
                <a:gd name="T44" fmla="*/ 23 w 269"/>
                <a:gd name="T45" fmla="*/ 490 h 1061"/>
                <a:gd name="T46" fmla="*/ 45 w 269"/>
                <a:gd name="T47" fmla="*/ 451 h 1061"/>
                <a:gd name="T48" fmla="*/ 67 w 269"/>
                <a:gd name="T49" fmla="*/ 412 h 1061"/>
                <a:gd name="T50" fmla="*/ 88 w 269"/>
                <a:gd name="T51" fmla="*/ 374 h 1061"/>
                <a:gd name="T52" fmla="*/ 108 w 269"/>
                <a:gd name="T53" fmla="*/ 337 h 1061"/>
                <a:gd name="T54" fmla="*/ 127 w 269"/>
                <a:gd name="T55" fmla="*/ 301 h 1061"/>
                <a:gd name="T56" fmla="*/ 144 w 269"/>
                <a:gd name="T57" fmla="*/ 267 h 1061"/>
                <a:gd name="T58" fmla="*/ 163 w 269"/>
                <a:gd name="T59" fmla="*/ 233 h 1061"/>
                <a:gd name="T60" fmla="*/ 178 w 269"/>
                <a:gd name="T61" fmla="*/ 202 h 1061"/>
                <a:gd name="T62" fmla="*/ 192 w 269"/>
                <a:gd name="T63" fmla="*/ 173 h 1061"/>
                <a:gd name="T64" fmla="*/ 207 w 269"/>
                <a:gd name="T65" fmla="*/ 145 h 1061"/>
                <a:gd name="T66" fmla="*/ 218 w 269"/>
                <a:gd name="T67" fmla="*/ 121 h 1061"/>
                <a:gd name="T68" fmla="*/ 229 w 269"/>
                <a:gd name="T69" fmla="*/ 98 h 1061"/>
                <a:gd name="T70" fmla="*/ 238 w 269"/>
                <a:gd name="T71" fmla="*/ 78 h 1061"/>
                <a:gd name="T72" fmla="*/ 245 w 269"/>
                <a:gd name="T73" fmla="*/ 62 h 1061"/>
                <a:gd name="T74" fmla="*/ 250 w 269"/>
                <a:gd name="T75" fmla="*/ 48 h 1061"/>
                <a:gd name="T76" fmla="*/ 253 w 269"/>
                <a:gd name="T77" fmla="*/ 36 h 1061"/>
                <a:gd name="T78" fmla="*/ 256 w 269"/>
                <a:gd name="T79" fmla="*/ 28 h 1061"/>
                <a:gd name="T80" fmla="*/ 256 w 269"/>
                <a:gd name="T81" fmla="*/ 23 h 1061"/>
                <a:gd name="T82" fmla="*/ 255 w 269"/>
                <a:gd name="T83" fmla="*/ 21 h 1061"/>
                <a:gd name="T84" fmla="*/ 266 w 269"/>
                <a:gd name="T85" fmla="*/ 0 h 106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69" h="1061">
                  <a:moveTo>
                    <a:pt x="266" y="0"/>
                  </a:moveTo>
                  <a:lnTo>
                    <a:pt x="269" y="4"/>
                  </a:lnTo>
                  <a:lnTo>
                    <a:pt x="267" y="14"/>
                  </a:lnTo>
                  <a:lnTo>
                    <a:pt x="266" y="31"/>
                  </a:lnTo>
                  <a:lnTo>
                    <a:pt x="262" y="54"/>
                  </a:lnTo>
                  <a:lnTo>
                    <a:pt x="256" y="85"/>
                  </a:lnTo>
                  <a:lnTo>
                    <a:pt x="249" y="119"/>
                  </a:lnTo>
                  <a:lnTo>
                    <a:pt x="240" y="161"/>
                  </a:lnTo>
                  <a:lnTo>
                    <a:pt x="229" y="208"/>
                  </a:lnTo>
                  <a:lnTo>
                    <a:pt x="216" y="261"/>
                  </a:lnTo>
                  <a:lnTo>
                    <a:pt x="202" y="317"/>
                  </a:lnTo>
                  <a:lnTo>
                    <a:pt x="187" y="378"/>
                  </a:lnTo>
                  <a:lnTo>
                    <a:pt x="171" y="444"/>
                  </a:lnTo>
                  <a:lnTo>
                    <a:pt x="153" y="512"/>
                  </a:lnTo>
                  <a:lnTo>
                    <a:pt x="133" y="585"/>
                  </a:lnTo>
                  <a:lnTo>
                    <a:pt x="113" y="659"/>
                  </a:lnTo>
                  <a:lnTo>
                    <a:pt x="92" y="737"/>
                  </a:lnTo>
                  <a:lnTo>
                    <a:pt x="71" y="816"/>
                  </a:lnTo>
                  <a:lnTo>
                    <a:pt x="48" y="898"/>
                  </a:lnTo>
                  <a:lnTo>
                    <a:pt x="26" y="979"/>
                  </a:lnTo>
                  <a:lnTo>
                    <a:pt x="2" y="1061"/>
                  </a:lnTo>
                  <a:lnTo>
                    <a:pt x="0" y="1061"/>
                  </a:lnTo>
                  <a:lnTo>
                    <a:pt x="23" y="981"/>
                  </a:lnTo>
                  <a:lnTo>
                    <a:pt x="45" y="903"/>
                  </a:lnTo>
                  <a:lnTo>
                    <a:pt x="67" y="825"/>
                  </a:lnTo>
                  <a:lnTo>
                    <a:pt x="88" y="749"/>
                  </a:lnTo>
                  <a:lnTo>
                    <a:pt x="108" y="675"/>
                  </a:lnTo>
                  <a:lnTo>
                    <a:pt x="127" y="603"/>
                  </a:lnTo>
                  <a:lnTo>
                    <a:pt x="144" y="534"/>
                  </a:lnTo>
                  <a:lnTo>
                    <a:pt x="163" y="467"/>
                  </a:lnTo>
                  <a:lnTo>
                    <a:pt x="178" y="405"/>
                  </a:lnTo>
                  <a:lnTo>
                    <a:pt x="192" y="346"/>
                  </a:lnTo>
                  <a:lnTo>
                    <a:pt x="207" y="291"/>
                  </a:lnTo>
                  <a:lnTo>
                    <a:pt x="218" y="243"/>
                  </a:lnTo>
                  <a:lnTo>
                    <a:pt x="229" y="197"/>
                  </a:lnTo>
                  <a:lnTo>
                    <a:pt x="238" y="157"/>
                  </a:lnTo>
                  <a:lnTo>
                    <a:pt x="245" y="125"/>
                  </a:lnTo>
                  <a:lnTo>
                    <a:pt x="250" y="96"/>
                  </a:lnTo>
                  <a:lnTo>
                    <a:pt x="253" y="72"/>
                  </a:lnTo>
                  <a:lnTo>
                    <a:pt x="256" y="56"/>
                  </a:lnTo>
                  <a:lnTo>
                    <a:pt x="256" y="47"/>
                  </a:lnTo>
                  <a:lnTo>
                    <a:pt x="255" y="42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3DA6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03" name="Freeform 68"/>
            <p:cNvSpPr>
              <a:spLocks/>
            </p:cNvSpPr>
            <p:nvPr/>
          </p:nvSpPr>
          <p:spPr bwMode="auto">
            <a:xfrm>
              <a:off x="2166" y="1529"/>
              <a:ext cx="257" cy="509"/>
            </a:xfrm>
            <a:custGeom>
              <a:avLst/>
              <a:gdLst>
                <a:gd name="T0" fmla="*/ 1 w 257"/>
                <a:gd name="T1" fmla="*/ 509 h 1019"/>
                <a:gd name="T2" fmla="*/ 24 w 257"/>
                <a:gd name="T3" fmla="*/ 469 h 1019"/>
                <a:gd name="T4" fmla="*/ 46 w 257"/>
                <a:gd name="T5" fmla="*/ 430 h 1019"/>
                <a:gd name="T6" fmla="*/ 68 w 257"/>
                <a:gd name="T7" fmla="*/ 391 h 1019"/>
                <a:gd name="T8" fmla="*/ 89 w 257"/>
                <a:gd name="T9" fmla="*/ 353 h 1019"/>
                <a:gd name="T10" fmla="*/ 109 w 257"/>
                <a:gd name="T11" fmla="*/ 316 h 1019"/>
                <a:gd name="T12" fmla="*/ 128 w 257"/>
                <a:gd name="T13" fmla="*/ 280 h 1019"/>
                <a:gd name="T14" fmla="*/ 145 w 257"/>
                <a:gd name="T15" fmla="*/ 246 h 1019"/>
                <a:gd name="T16" fmla="*/ 164 w 257"/>
                <a:gd name="T17" fmla="*/ 212 h 1019"/>
                <a:gd name="T18" fmla="*/ 179 w 257"/>
                <a:gd name="T19" fmla="*/ 181 h 1019"/>
                <a:gd name="T20" fmla="*/ 193 w 257"/>
                <a:gd name="T21" fmla="*/ 152 h 1019"/>
                <a:gd name="T22" fmla="*/ 208 w 257"/>
                <a:gd name="T23" fmla="*/ 124 h 1019"/>
                <a:gd name="T24" fmla="*/ 219 w 257"/>
                <a:gd name="T25" fmla="*/ 100 h 1019"/>
                <a:gd name="T26" fmla="*/ 230 w 257"/>
                <a:gd name="T27" fmla="*/ 77 h 1019"/>
                <a:gd name="T28" fmla="*/ 239 w 257"/>
                <a:gd name="T29" fmla="*/ 57 h 1019"/>
                <a:gd name="T30" fmla="*/ 246 w 257"/>
                <a:gd name="T31" fmla="*/ 41 h 1019"/>
                <a:gd name="T32" fmla="*/ 251 w 257"/>
                <a:gd name="T33" fmla="*/ 27 h 1019"/>
                <a:gd name="T34" fmla="*/ 254 w 257"/>
                <a:gd name="T35" fmla="*/ 15 h 1019"/>
                <a:gd name="T36" fmla="*/ 257 w 257"/>
                <a:gd name="T37" fmla="*/ 7 h 1019"/>
                <a:gd name="T38" fmla="*/ 257 w 257"/>
                <a:gd name="T39" fmla="*/ 2 h 1019"/>
                <a:gd name="T40" fmla="*/ 256 w 257"/>
                <a:gd name="T41" fmla="*/ 0 h 1019"/>
                <a:gd name="T42" fmla="*/ 243 w 257"/>
                <a:gd name="T43" fmla="*/ 22 h 1019"/>
                <a:gd name="T44" fmla="*/ 244 w 257"/>
                <a:gd name="T45" fmla="*/ 25 h 1019"/>
                <a:gd name="T46" fmla="*/ 243 w 257"/>
                <a:gd name="T47" fmla="*/ 30 h 1019"/>
                <a:gd name="T48" fmla="*/ 241 w 257"/>
                <a:gd name="T49" fmla="*/ 38 h 1019"/>
                <a:gd name="T50" fmla="*/ 237 w 257"/>
                <a:gd name="T51" fmla="*/ 51 h 1019"/>
                <a:gd name="T52" fmla="*/ 232 w 257"/>
                <a:gd name="T53" fmla="*/ 66 h 1019"/>
                <a:gd name="T54" fmla="*/ 225 w 257"/>
                <a:gd name="T55" fmla="*/ 84 h 1019"/>
                <a:gd name="T56" fmla="*/ 215 w 257"/>
                <a:gd name="T57" fmla="*/ 105 h 1019"/>
                <a:gd name="T58" fmla="*/ 203 w 257"/>
                <a:gd name="T59" fmla="*/ 128 h 1019"/>
                <a:gd name="T60" fmla="*/ 191 w 257"/>
                <a:gd name="T61" fmla="*/ 153 h 1019"/>
                <a:gd name="T62" fmla="*/ 176 w 257"/>
                <a:gd name="T63" fmla="*/ 182 h 1019"/>
                <a:gd name="T64" fmla="*/ 161 w 257"/>
                <a:gd name="T65" fmla="*/ 213 h 1019"/>
                <a:gd name="T66" fmla="*/ 144 w 257"/>
                <a:gd name="T67" fmla="*/ 246 h 1019"/>
                <a:gd name="T68" fmla="*/ 126 w 257"/>
                <a:gd name="T69" fmla="*/ 280 h 1019"/>
                <a:gd name="T70" fmla="*/ 107 w 257"/>
                <a:gd name="T71" fmla="*/ 315 h 1019"/>
                <a:gd name="T72" fmla="*/ 87 w 257"/>
                <a:gd name="T73" fmla="*/ 353 h 1019"/>
                <a:gd name="T74" fmla="*/ 66 w 257"/>
                <a:gd name="T75" fmla="*/ 391 h 1019"/>
                <a:gd name="T76" fmla="*/ 45 w 257"/>
                <a:gd name="T77" fmla="*/ 430 h 1019"/>
                <a:gd name="T78" fmla="*/ 22 w 257"/>
                <a:gd name="T79" fmla="*/ 469 h 1019"/>
                <a:gd name="T80" fmla="*/ 0 w 257"/>
                <a:gd name="T81" fmla="*/ 508 h 1019"/>
                <a:gd name="T82" fmla="*/ 1 w 257"/>
                <a:gd name="T83" fmla="*/ 509 h 101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57" h="1019">
                  <a:moveTo>
                    <a:pt x="1" y="1019"/>
                  </a:moveTo>
                  <a:lnTo>
                    <a:pt x="24" y="939"/>
                  </a:lnTo>
                  <a:lnTo>
                    <a:pt x="46" y="861"/>
                  </a:lnTo>
                  <a:lnTo>
                    <a:pt x="68" y="783"/>
                  </a:lnTo>
                  <a:lnTo>
                    <a:pt x="89" y="707"/>
                  </a:lnTo>
                  <a:lnTo>
                    <a:pt x="109" y="633"/>
                  </a:lnTo>
                  <a:lnTo>
                    <a:pt x="128" y="561"/>
                  </a:lnTo>
                  <a:lnTo>
                    <a:pt x="145" y="492"/>
                  </a:lnTo>
                  <a:lnTo>
                    <a:pt x="164" y="425"/>
                  </a:lnTo>
                  <a:lnTo>
                    <a:pt x="179" y="363"/>
                  </a:lnTo>
                  <a:lnTo>
                    <a:pt x="193" y="304"/>
                  </a:lnTo>
                  <a:lnTo>
                    <a:pt x="208" y="249"/>
                  </a:lnTo>
                  <a:lnTo>
                    <a:pt x="219" y="201"/>
                  </a:lnTo>
                  <a:lnTo>
                    <a:pt x="230" y="155"/>
                  </a:lnTo>
                  <a:lnTo>
                    <a:pt x="239" y="115"/>
                  </a:lnTo>
                  <a:lnTo>
                    <a:pt x="246" y="83"/>
                  </a:lnTo>
                  <a:lnTo>
                    <a:pt x="251" y="54"/>
                  </a:lnTo>
                  <a:lnTo>
                    <a:pt x="254" y="30"/>
                  </a:lnTo>
                  <a:lnTo>
                    <a:pt x="257" y="14"/>
                  </a:lnTo>
                  <a:lnTo>
                    <a:pt x="257" y="5"/>
                  </a:lnTo>
                  <a:lnTo>
                    <a:pt x="256" y="0"/>
                  </a:lnTo>
                  <a:lnTo>
                    <a:pt x="243" y="45"/>
                  </a:lnTo>
                  <a:lnTo>
                    <a:pt x="244" y="50"/>
                  </a:lnTo>
                  <a:lnTo>
                    <a:pt x="243" y="61"/>
                  </a:lnTo>
                  <a:lnTo>
                    <a:pt x="241" y="77"/>
                  </a:lnTo>
                  <a:lnTo>
                    <a:pt x="237" y="103"/>
                  </a:lnTo>
                  <a:lnTo>
                    <a:pt x="232" y="132"/>
                  </a:lnTo>
                  <a:lnTo>
                    <a:pt x="225" y="168"/>
                  </a:lnTo>
                  <a:lnTo>
                    <a:pt x="215" y="210"/>
                  </a:lnTo>
                  <a:lnTo>
                    <a:pt x="203" y="257"/>
                  </a:lnTo>
                  <a:lnTo>
                    <a:pt x="191" y="307"/>
                  </a:lnTo>
                  <a:lnTo>
                    <a:pt x="176" y="365"/>
                  </a:lnTo>
                  <a:lnTo>
                    <a:pt x="161" y="427"/>
                  </a:lnTo>
                  <a:lnTo>
                    <a:pt x="144" y="492"/>
                  </a:lnTo>
                  <a:lnTo>
                    <a:pt x="126" y="561"/>
                  </a:lnTo>
                  <a:lnTo>
                    <a:pt x="107" y="631"/>
                  </a:lnTo>
                  <a:lnTo>
                    <a:pt x="87" y="706"/>
                  </a:lnTo>
                  <a:lnTo>
                    <a:pt x="66" y="782"/>
                  </a:lnTo>
                  <a:lnTo>
                    <a:pt x="45" y="860"/>
                  </a:lnTo>
                  <a:lnTo>
                    <a:pt x="22" y="939"/>
                  </a:lnTo>
                  <a:lnTo>
                    <a:pt x="0" y="1017"/>
                  </a:lnTo>
                  <a:lnTo>
                    <a:pt x="1" y="1019"/>
                  </a:lnTo>
                  <a:close/>
                </a:path>
              </a:pathLst>
            </a:custGeom>
            <a:solidFill>
              <a:srgbClr val="45A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04" name="Freeform 69"/>
            <p:cNvSpPr>
              <a:spLocks/>
            </p:cNvSpPr>
            <p:nvPr/>
          </p:nvSpPr>
          <p:spPr bwMode="auto">
            <a:xfrm>
              <a:off x="2164" y="1551"/>
              <a:ext cx="246" cy="487"/>
            </a:xfrm>
            <a:custGeom>
              <a:avLst/>
              <a:gdLst>
                <a:gd name="T0" fmla="*/ 245 w 246"/>
                <a:gd name="T1" fmla="*/ 0 h 972"/>
                <a:gd name="T2" fmla="*/ 246 w 246"/>
                <a:gd name="T3" fmla="*/ 3 h 972"/>
                <a:gd name="T4" fmla="*/ 245 w 246"/>
                <a:gd name="T5" fmla="*/ 8 h 972"/>
                <a:gd name="T6" fmla="*/ 243 w 246"/>
                <a:gd name="T7" fmla="*/ 16 h 972"/>
                <a:gd name="T8" fmla="*/ 239 w 246"/>
                <a:gd name="T9" fmla="*/ 29 h 972"/>
                <a:gd name="T10" fmla="*/ 234 w 246"/>
                <a:gd name="T11" fmla="*/ 44 h 972"/>
                <a:gd name="T12" fmla="*/ 227 w 246"/>
                <a:gd name="T13" fmla="*/ 62 h 972"/>
                <a:gd name="T14" fmla="*/ 217 w 246"/>
                <a:gd name="T15" fmla="*/ 83 h 972"/>
                <a:gd name="T16" fmla="*/ 205 w 246"/>
                <a:gd name="T17" fmla="*/ 106 h 972"/>
                <a:gd name="T18" fmla="*/ 193 w 246"/>
                <a:gd name="T19" fmla="*/ 131 h 972"/>
                <a:gd name="T20" fmla="*/ 178 w 246"/>
                <a:gd name="T21" fmla="*/ 160 h 972"/>
                <a:gd name="T22" fmla="*/ 163 w 246"/>
                <a:gd name="T23" fmla="*/ 191 h 972"/>
                <a:gd name="T24" fmla="*/ 146 w 246"/>
                <a:gd name="T25" fmla="*/ 224 h 972"/>
                <a:gd name="T26" fmla="*/ 128 w 246"/>
                <a:gd name="T27" fmla="*/ 259 h 972"/>
                <a:gd name="T28" fmla="*/ 109 w 246"/>
                <a:gd name="T29" fmla="*/ 294 h 972"/>
                <a:gd name="T30" fmla="*/ 89 w 246"/>
                <a:gd name="T31" fmla="*/ 331 h 972"/>
                <a:gd name="T32" fmla="*/ 68 w 246"/>
                <a:gd name="T33" fmla="*/ 369 h 972"/>
                <a:gd name="T34" fmla="*/ 47 w 246"/>
                <a:gd name="T35" fmla="*/ 408 h 972"/>
                <a:gd name="T36" fmla="*/ 24 w 246"/>
                <a:gd name="T37" fmla="*/ 448 h 972"/>
                <a:gd name="T38" fmla="*/ 2 w 246"/>
                <a:gd name="T39" fmla="*/ 487 h 972"/>
                <a:gd name="T40" fmla="*/ 0 w 246"/>
                <a:gd name="T41" fmla="*/ 487 h 972"/>
                <a:gd name="T42" fmla="*/ 22 w 246"/>
                <a:gd name="T43" fmla="*/ 449 h 972"/>
                <a:gd name="T44" fmla="*/ 43 w 246"/>
                <a:gd name="T45" fmla="*/ 412 h 972"/>
                <a:gd name="T46" fmla="*/ 64 w 246"/>
                <a:gd name="T47" fmla="*/ 375 h 972"/>
                <a:gd name="T48" fmla="*/ 84 w 246"/>
                <a:gd name="T49" fmla="*/ 338 h 972"/>
                <a:gd name="T50" fmla="*/ 102 w 246"/>
                <a:gd name="T51" fmla="*/ 303 h 972"/>
                <a:gd name="T52" fmla="*/ 121 w 246"/>
                <a:gd name="T53" fmla="*/ 270 h 972"/>
                <a:gd name="T54" fmla="*/ 137 w 246"/>
                <a:gd name="T55" fmla="*/ 236 h 972"/>
                <a:gd name="T56" fmla="*/ 153 w 246"/>
                <a:gd name="T57" fmla="*/ 206 h 972"/>
                <a:gd name="T58" fmla="*/ 169 w 246"/>
                <a:gd name="T59" fmla="*/ 177 h 972"/>
                <a:gd name="T60" fmla="*/ 181 w 246"/>
                <a:gd name="T61" fmla="*/ 150 h 972"/>
                <a:gd name="T62" fmla="*/ 194 w 246"/>
                <a:gd name="T63" fmla="*/ 124 h 972"/>
                <a:gd name="T64" fmla="*/ 204 w 246"/>
                <a:gd name="T65" fmla="*/ 102 h 972"/>
                <a:gd name="T66" fmla="*/ 214 w 246"/>
                <a:gd name="T67" fmla="*/ 83 h 972"/>
                <a:gd name="T68" fmla="*/ 221 w 246"/>
                <a:gd name="T69" fmla="*/ 65 h 972"/>
                <a:gd name="T70" fmla="*/ 227 w 246"/>
                <a:gd name="T71" fmla="*/ 51 h 972"/>
                <a:gd name="T72" fmla="*/ 229 w 246"/>
                <a:gd name="T73" fmla="*/ 40 h 972"/>
                <a:gd name="T74" fmla="*/ 232 w 246"/>
                <a:gd name="T75" fmla="*/ 32 h 972"/>
                <a:gd name="T76" fmla="*/ 232 w 246"/>
                <a:gd name="T77" fmla="*/ 26 h 972"/>
                <a:gd name="T78" fmla="*/ 231 w 246"/>
                <a:gd name="T79" fmla="*/ 25 h 972"/>
                <a:gd name="T80" fmla="*/ 245 w 246"/>
                <a:gd name="T81" fmla="*/ 0 h 97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46" h="972">
                  <a:moveTo>
                    <a:pt x="245" y="0"/>
                  </a:moveTo>
                  <a:lnTo>
                    <a:pt x="246" y="5"/>
                  </a:lnTo>
                  <a:lnTo>
                    <a:pt x="245" y="16"/>
                  </a:lnTo>
                  <a:lnTo>
                    <a:pt x="243" y="32"/>
                  </a:lnTo>
                  <a:lnTo>
                    <a:pt x="239" y="58"/>
                  </a:lnTo>
                  <a:lnTo>
                    <a:pt x="234" y="87"/>
                  </a:lnTo>
                  <a:lnTo>
                    <a:pt x="227" y="123"/>
                  </a:lnTo>
                  <a:lnTo>
                    <a:pt x="217" y="165"/>
                  </a:lnTo>
                  <a:lnTo>
                    <a:pt x="205" y="212"/>
                  </a:lnTo>
                  <a:lnTo>
                    <a:pt x="193" y="262"/>
                  </a:lnTo>
                  <a:lnTo>
                    <a:pt x="178" y="320"/>
                  </a:lnTo>
                  <a:lnTo>
                    <a:pt x="163" y="382"/>
                  </a:lnTo>
                  <a:lnTo>
                    <a:pt x="146" y="447"/>
                  </a:lnTo>
                  <a:lnTo>
                    <a:pt x="128" y="516"/>
                  </a:lnTo>
                  <a:lnTo>
                    <a:pt x="109" y="586"/>
                  </a:lnTo>
                  <a:lnTo>
                    <a:pt x="89" y="661"/>
                  </a:lnTo>
                  <a:lnTo>
                    <a:pt x="68" y="737"/>
                  </a:lnTo>
                  <a:lnTo>
                    <a:pt x="47" y="815"/>
                  </a:lnTo>
                  <a:lnTo>
                    <a:pt x="24" y="894"/>
                  </a:lnTo>
                  <a:lnTo>
                    <a:pt x="2" y="972"/>
                  </a:lnTo>
                  <a:lnTo>
                    <a:pt x="0" y="972"/>
                  </a:lnTo>
                  <a:lnTo>
                    <a:pt x="22" y="896"/>
                  </a:lnTo>
                  <a:lnTo>
                    <a:pt x="43" y="822"/>
                  </a:lnTo>
                  <a:lnTo>
                    <a:pt x="64" y="748"/>
                  </a:lnTo>
                  <a:lnTo>
                    <a:pt x="84" y="675"/>
                  </a:lnTo>
                  <a:lnTo>
                    <a:pt x="102" y="605"/>
                  </a:lnTo>
                  <a:lnTo>
                    <a:pt x="121" y="538"/>
                  </a:lnTo>
                  <a:lnTo>
                    <a:pt x="137" y="472"/>
                  </a:lnTo>
                  <a:lnTo>
                    <a:pt x="153" y="411"/>
                  </a:lnTo>
                  <a:lnTo>
                    <a:pt x="169" y="353"/>
                  </a:lnTo>
                  <a:lnTo>
                    <a:pt x="181" y="299"/>
                  </a:lnTo>
                  <a:lnTo>
                    <a:pt x="194" y="248"/>
                  </a:lnTo>
                  <a:lnTo>
                    <a:pt x="204" y="204"/>
                  </a:lnTo>
                  <a:lnTo>
                    <a:pt x="214" y="165"/>
                  </a:lnTo>
                  <a:lnTo>
                    <a:pt x="221" y="130"/>
                  </a:lnTo>
                  <a:lnTo>
                    <a:pt x="227" y="101"/>
                  </a:lnTo>
                  <a:lnTo>
                    <a:pt x="229" y="80"/>
                  </a:lnTo>
                  <a:lnTo>
                    <a:pt x="232" y="63"/>
                  </a:lnTo>
                  <a:lnTo>
                    <a:pt x="232" y="52"/>
                  </a:lnTo>
                  <a:lnTo>
                    <a:pt x="231" y="49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4DB1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05" name="Freeform 70"/>
            <p:cNvSpPr>
              <a:spLocks/>
            </p:cNvSpPr>
            <p:nvPr/>
          </p:nvSpPr>
          <p:spPr bwMode="auto">
            <a:xfrm>
              <a:off x="2163" y="1576"/>
              <a:ext cx="233" cy="462"/>
            </a:xfrm>
            <a:custGeom>
              <a:avLst/>
              <a:gdLst>
                <a:gd name="T0" fmla="*/ 1 w 233"/>
                <a:gd name="T1" fmla="*/ 462 h 923"/>
                <a:gd name="T2" fmla="*/ 23 w 233"/>
                <a:gd name="T3" fmla="*/ 424 h 923"/>
                <a:gd name="T4" fmla="*/ 44 w 233"/>
                <a:gd name="T5" fmla="*/ 387 h 923"/>
                <a:gd name="T6" fmla="*/ 65 w 233"/>
                <a:gd name="T7" fmla="*/ 350 h 923"/>
                <a:gd name="T8" fmla="*/ 85 w 233"/>
                <a:gd name="T9" fmla="*/ 313 h 923"/>
                <a:gd name="T10" fmla="*/ 103 w 233"/>
                <a:gd name="T11" fmla="*/ 278 h 923"/>
                <a:gd name="T12" fmla="*/ 122 w 233"/>
                <a:gd name="T13" fmla="*/ 245 h 923"/>
                <a:gd name="T14" fmla="*/ 138 w 233"/>
                <a:gd name="T15" fmla="*/ 212 h 923"/>
                <a:gd name="T16" fmla="*/ 154 w 233"/>
                <a:gd name="T17" fmla="*/ 181 h 923"/>
                <a:gd name="T18" fmla="*/ 170 w 233"/>
                <a:gd name="T19" fmla="*/ 152 h 923"/>
                <a:gd name="T20" fmla="*/ 182 w 233"/>
                <a:gd name="T21" fmla="*/ 125 h 923"/>
                <a:gd name="T22" fmla="*/ 195 w 233"/>
                <a:gd name="T23" fmla="*/ 100 h 923"/>
                <a:gd name="T24" fmla="*/ 205 w 233"/>
                <a:gd name="T25" fmla="*/ 78 h 923"/>
                <a:gd name="T26" fmla="*/ 215 w 233"/>
                <a:gd name="T27" fmla="*/ 58 h 923"/>
                <a:gd name="T28" fmla="*/ 222 w 233"/>
                <a:gd name="T29" fmla="*/ 41 h 923"/>
                <a:gd name="T30" fmla="*/ 228 w 233"/>
                <a:gd name="T31" fmla="*/ 26 h 923"/>
                <a:gd name="T32" fmla="*/ 230 w 233"/>
                <a:gd name="T33" fmla="*/ 16 h 923"/>
                <a:gd name="T34" fmla="*/ 233 w 233"/>
                <a:gd name="T35" fmla="*/ 7 h 923"/>
                <a:gd name="T36" fmla="*/ 233 w 233"/>
                <a:gd name="T37" fmla="*/ 2 h 923"/>
                <a:gd name="T38" fmla="*/ 232 w 233"/>
                <a:gd name="T39" fmla="*/ 0 h 923"/>
                <a:gd name="T40" fmla="*/ 218 w 233"/>
                <a:gd name="T41" fmla="*/ 25 h 923"/>
                <a:gd name="T42" fmla="*/ 219 w 233"/>
                <a:gd name="T43" fmla="*/ 27 h 923"/>
                <a:gd name="T44" fmla="*/ 218 w 233"/>
                <a:gd name="T45" fmla="*/ 33 h 923"/>
                <a:gd name="T46" fmla="*/ 216 w 233"/>
                <a:gd name="T47" fmla="*/ 42 h 923"/>
                <a:gd name="T48" fmla="*/ 212 w 233"/>
                <a:gd name="T49" fmla="*/ 54 h 923"/>
                <a:gd name="T50" fmla="*/ 206 w 233"/>
                <a:gd name="T51" fmla="*/ 68 h 923"/>
                <a:gd name="T52" fmla="*/ 198 w 233"/>
                <a:gd name="T53" fmla="*/ 86 h 923"/>
                <a:gd name="T54" fmla="*/ 188 w 233"/>
                <a:gd name="T55" fmla="*/ 107 h 923"/>
                <a:gd name="T56" fmla="*/ 178 w 233"/>
                <a:gd name="T57" fmla="*/ 130 h 923"/>
                <a:gd name="T58" fmla="*/ 165 w 233"/>
                <a:gd name="T59" fmla="*/ 156 h 923"/>
                <a:gd name="T60" fmla="*/ 151 w 233"/>
                <a:gd name="T61" fmla="*/ 184 h 923"/>
                <a:gd name="T62" fmla="*/ 136 w 233"/>
                <a:gd name="T63" fmla="*/ 214 h 923"/>
                <a:gd name="T64" fmla="*/ 119 w 233"/>
                <a:gd name="T65" fmla="*/ 245 h 923"/>
                <a:gd name="T66" fmla="*/ 100 w 233"/>
                <a:gd name="T67" fmla="*/ 279 h 923"/>
                <a:gd name="T68" fmla="*/ 82 w 233"/>
                <a:gd name="T69" fmla="*/ 314 h 923"/>
                <a:gd name="T70" fmla="*/ 62 w 233"/>
                <a:gd name="T71" fmla="*/ 350 h 923"/>
                <a:gd name="T72" fmla="*/ 42 w 233"/>
                <a:gd name="T73" fmla="*/ 387 h 923"/>
                <a:gd name="T74" fmla="*/ 21 w 233"/>
                <a:gd name="T75" fmla="*/ 424 h 923"/>
                <a:gd name="T76" fmla="*/ 0 w 233"/>
                <a:gd name="T77" fmla="*/ 462 h 923"/>
                <a:gd name="T78" fmla="*/ 1 w 233"/>
                <a:gd name="T79" fmla="*/ 462 h 92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33" h="923">
                  <a:moveTo>
                    <a:pt x="1" y="923"/>
                  </a:moveTo>
                  <a:lnTo>
                    <a:pt x="23" y="847"/>
                  </a:lnTo>
                  <a:lnTo>
                    <a:pt x="44" y="773"/>
                  </a:lnTo>
                  <a:lnTo>
                    <a:pt x="65" y="699"/>
                  </a:lnTo>
                  <a:lnTo>
                    <a:pt x="85" y="626"/>
                  </a:lnTo>
                  <a:lnTo>
                    <a:pt x="103" y="556"/>
                  </a:lnTo>
                  <a:lnTo>
                    <a:pt x="122" y="489"/>
                  </a:lnTo>
                  <a:lnTo>
                    <a:pt x="138" y="423"/>
                  </a:lnTo>
                  <a:lnTo>
                    <a:pt x="154" y="362"/>
                  </a:lnTo>
                  <a:lnTo>
                    <a:pt x="170" y="304"/>
                  </a:lnTo>
                  <a:lnTo>
                    <a:pt x="182" y="250"/>
                  </a:lnTo>
                  <a:lnTo>
                    <a:pt x="195" y="199"/>
                  </a:lnTo>
                  <a:lnTo>
                    <a:pt x="205" y="155"/>
                  </a:lnTo>
                  <a:lnTo>
                    <a:pt x="215" y="116"/>
                  </a:lnTo>
                  <a:lnTo>
                    <a:pt x="222" y="81"/>
                  </a:lnTo>
                  <a:lnTo>
                    <a:pt x="228" y="52"/>
                  </a:lnTo>
                  <a:lnTo>
                    <a:pt x="230" y="31"/>
                  </a:lnTo>
                  <a:lnTo>
                    <a:pt x="233" y="14"/>
                  </a:lnTo>
                  <a:lnTo>
                    <a:pt x="233" y="3"/>
                  </a:lnTo>
                  <a:lnTo>
                    <a:pt x="232" y="0"/>
                  </a:lnTo>
                  <a:lnTo>
                    <a:pt x="218" y="50"/>
                  </a:lnTo>
                  <a:lnTo>
                    <a:pt x="219" y="54"/>
                  </a:lnTo>
                  <a:lnTo>
                    <a:pt x="218" y="65"/>
                  </a:lnTo>
                  <a:lnTo>
                    <a:pt x="216" y="83"/>
                  </a:lnTo>
                  <a:lnTo>
                    <a:pt x="212" y="107"/>
                  </a:lnTo>
                  <a:lnTo>
                    <a:pt x="206" y="136"/>
                  </a:lnTo>
                  <a:lnTo>
                    <a:pt x="198" y="172"/>
                  </a:lnTo>
                  <a:lnTo>
                    <a:pt x="188" y="213"/>
                  </a:lnTo>
                  <a:lnTo>
                    <a:pt x="178" y="259"/>
                  </a:lnTo>
                  <a:lnTo>
                    <a:pt x="165" y="311"/>
                  </a:lnTo>
                  <a:lnTo>
                    <a:pt x="151" y="367"/>
                  </a:lnTo>
                  <a:lnTo>
                    <a:pt x="136" y="427"/>
                  </a:lnTo>
                  <a:lnTo>
                    <a:pt x="119" y="490"/>
                  </a:lnTo>
                  <a:lnTo>
                    <a:pt x="100" y="557"/>
                  </a:lnTo>
                  <a:lnTo>
                    <a:pt x="82" y="628"/>
                  </a:lnTo>
                  <a:lnTo>
                    <a:pt x="62" y="700"/>
                  </a:lnTo>
                  <a:lnTo>
                    <a:pt x="42" y="773"/>
                  </a:lnTo>
                  <a:lnTo>
                    <a:pt x="21" y="847"/>
                  </a:lnTo>
                  <a:lnTo>
                    <a:pt x="0" y="923"/>
                  </a:lnTo>
                  <a:lnTo>
                    <a:pt x="1" y="923"/>
                  </a:lnTo>
                  <a:close/>
                </a:path>
              </a:pathLst>
            </a:custGeom>
            <a:solidFill>
              <a:srgbClr val="55B7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06" name="Freeform 71"/>
            <p:cNvSpPr>
              <a:spLocks/>
            </p:cNvSpPr>
            <p:nvPr/>
          </p:nvSpPr>
          <p:spPr bwMode="auto">
            <a:xfrm>
              <a:off x="2162" y="1601"/>
              <a:ext cx="220" cy="437"/>
            </a:xfrm>
            <a:custGeom>
              <a:avLst/>
              <a:gdLst>
                <a:gd name="T0" fmla="*/ 219 w 220"/>
                <a:gd name="T1" fmla="*/ 0 h 873"/>
                <a:gd name="T2" fmla="*/ 220 w 220"/>
                <a:gd name="T3" fmla="*/ 2 h 873"/>
                <a:gd name="T4" fmla="*/ 219 w 220"/>
                <a:gd name="T5" fmla="*/ 8 h 873"/>
                <a:gd name="T6" fmla="*/ 217 w 220"/>
                <a:gd name="T7" fmla="*/ 17 h 873"/>
                <a:gd name="T8" fmla="*/ 213 w 220"/>
                <a:gd name="T9" fmla="*/ 29 h 873"/>
                <a:gd name="T10" fmla="*/ 207 w 220"/>
                <a:gd name="T11" fmla="*/ 43 h 873"/>
                <a:gd name="T12" fmla="*/ 199 w 220"/>
                <a:gd name="T13" fmla="*/ 61 h 873"/>
                <a:gd name="T14" fmla="*/ 189 w 220"/>
                <a:gd name="T15" fmla="*/ 82 h 873"/>
                <a:gd name="T16" fmla="*/ 179 w 220"/>
                <a:gd name="T17" fmla="*/ 105 h 873"/>
                <a:gd name="T18" fmla="*/ 166 w 220"/>
                <a:gd name="T19" fmla="*/ 131 h 873"/>
                <a:gd name="T20" fmla="*/ 152 w 220"/>
                <a:gd name="T21" fmla="*/ 159 h 873"/>
                <a:gd name="T22" fmla="*/ 137 w 220"/>
                <a:gd name="T23" fmla="*/ 189 h 873"/>
                <a:gd name="T24" fmla="*/ 120 w 220"/>
                <a:gd name="T25" fmla="*/ 220 h 873"/>
                <a:gd name="T26" fmla="*/ 101 w 220"/>
                <a:gd name="T27" fmla="*/ 254 h 873"/>
                <a:gd name="T28" fmla="*/ 83 w 220"/>
                <a:gd name="T29" fmla="*/ 289 h 873"/>
                <a:gd name="T30" fmla="*/ 63 w 220"/>
                <a:gd name="T31" fmla="*/ 325 h 873"/>
                <a:gd name="T32" fmla="*/ 43 w 220"/>
                <a:gd name="T33" fmla="*/ 362 h 873"/>
                <a:gd name="T34" fmla="*/ 22 w 220"/>
                <a:gd name="T35" fmla="*/ 399 h 873"/>
                <a:gd name="T36" fmla="*/ 1 w 220"/>
                <a:gd name="T37" fmla="*/ 437 h 873"/>
                <a:gd name="T38" fmla="*/ 0 w 220"/>
                <a:gd name="T39" fmla="*/ 436 h 873"/>
                <a:gd name="T40" fmla="*/ 19 w 220"/>
                <a:gd name="T41" fmla="*/ 401 h 873"/>
                <a:gd name="T42" fmla="*/ 39 w 220"/>
                <a:gd name="T43" fmla="*/ 366 h 873"/>
                <a:gd name="T44" fmla="*/ 58 w 220"/>
                <a:gd name="T45" fmla="*/ 332 h 873"/>
                <a:gd name="T46" fmla="*/ 76 w 220"/>
                <a:gd name="T47" fmla="*/ 298 h 873"/>
                <a:gd name="T48" fmla="*/ 94 w 220"/>
                <a:gd name="T49" fmla="*/ 266 h 873"/>
                <a:gd name="T50" fmla="*/ 110 w 220"/>
                <a:gd name="T51" fmla="*/ 234 h 873"/>
                <a:gd name="T52" fmla="*/ 127 w 220"/>
                <a:gd name="T53" fmla="*/ 204 h 873"/>
                <a:gd name="T54" fmla="*/ 141 w 220"/>
                <a:gd name="T55" fmla="*/ 176 h 873"/>
                <a:gd name="T56" fmla="*/ 154 w 220"/>
                <a:gd name="T57" fmla="*/ 150 h 873"/>
                <a:gd name="T58" fmla="*/ 166 w 220"/>
                <a:gd name="T59" fmla="*/ 125 h 873"/>
                <a:gd name="T60" fmla="*/ 176 w 220"/>
                <a:gd name="T61" fmla="*/ 104 h 873"/>
                <a:gd name="T62" fmla="*/ 185 w 220"/>
                <a:gd name="T63" fmla="*/ 85 h 873"/>
                <a:gd name="T64" fmla="*/ 192 w 220"/>
                <a:gd name="T65" fmla="*/ 67 h 873"/>
                <a:gd name="T66" fmla="*/ 197 w 220"/>
                <a:gd name="T67" fmla="*/ 54 h 873"/>
                <a:gd name="T68" fmla="*/ 202 w 220"/>
                <a:gd name="T69" fmla="*/ 43 h 873"/>
                <a:gd name="T70" fmla="*/ 205 w 220"/>
                <a:gd name="T71" fmla="*/ 35 h 873"/>
                <a:gd name="T72" fmla="*/ 205 w 220"/>
                <a:gd name="T73" fmla="*/ 29 h 873"/>
                <a:gd name="T74" fmla="*/ 203 w 220"/>
                <a:gd name="T75" fmla="*/ 28 h 873"/>
                <a:gd name="T76" fmla="*/ 219 w 220"/>
                <a:gd name="T77" fmla="*/ 0 h 87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20" h="873">
                  <a:moveTo>
                    <a:pt x="219" y="0"/>
                  </a:moveTo>
                  <a:lnTo>
                    <a:pt x="220" y="4"/>
                  </a:lnTo>
                  <a:lnTo>
                    <a:pt x="219" y="15"/>
                  </a:lnTo>
                  <a:lnTo>
                    <a:pt x="217" y="33"/>
                  </a:lnTo>
                  <a:lnTo>
                    <a:pt x="213" y="57"/>
                  </a:lnTo>
                  <a:lnTo>
                    <a:pt x="207" y="86"/>
                  </a:lnTo>
                  <a:lnTo>
                    <a:pt x="199" y="122"/>
                  </a:lnTo>
                  <a:lnTo>
                    <a:pt x="189" y="163"/>
                  </a:lnTo>
                  <a:lnTo>
                    <a:pt x="179" y="209"/>
                  </a:lnTo>
                  <a:lnTo>
                    <a:pt x="166" y="261"/>
                  </a:lnTo>
                  <a:lnTo>
                    <a:pt x="152" y="317"/>
                  </a:lnTo>
                  <a:lnTo>
                    <a:pt x="137" y="377"/>
                  </a:lnTo>
                  <a:lnTo>
                    <a:pt x="120" y="440"/>
                  </a:lnTo>
                  <a:lnTo>
                    <a:pt x="101" y="507"/>
                  </a:lnTo>
                  <a:lnTo>
                    <a:pt x="83" y="578"/>
                  </a:lnTo>
                  <a:lnTo>
                    <a:pt x="63" y="650"/>
                  </a:lnTo>
                  <a:lnTo>
                    <a:pt x="43" y="723"/>
                  </a:lnTo>
                  <a:lnTo>
                    <a:pt x="22" y="797"/>
                  </a:lnTo>
                  <a:lnTo>
                    <a:pt x="1" y="873"/>
                  </a:lnTo>
                  <a:lnTo>
                    <a:pt x="0" y="871"/>
                  </a:lnTo>
                  <a:lnTo>
                    <a:pt x="19" y="801"/>
                  </a:lnTo>
                  <a:lnTo>
                    <a:pt x="39" y="732"/>
                  </a:lnTo>
                  <a:lnTo>
                    <a:pt x="58" y="663"/>
                  </a:lnTo>
                  <a:lnTo>
                    <a:pt x="76" y="596"/>
                  </a:lnTo>
                  <a:lnTo>
                    <a:pt x="94" y="531"/>
                  </a:lnTo>
                  <a:lnTo>
                    <a:pt x="110" y="468"/>
                  </a:lnTo>
                  <a:lnTo>
                    <a:pt x="127" y="408"/>
                  </a:lnTo>
                  <a:lnTo>
                    <a:pt x="141" y="352"/>
                  </a:lnTo>
                  <a:lnTo>
                    <a:pt x="154" y="299"/>
                  </a:lnTo>
                  <a:lnTo>
                    <a:pt x="166" y="250"/>
                  </a:lnTo>
                  <a:lnTo>
                    <a:pt x="176" y="207"/>
                  </a:lnTo>
                  <a:lnTo>
                    <a:pt x="185" y="169"/>
                  </a:lnTo>
                  <a:lnTo>
                    <a:pt x="192" y="134"/>
                  </a:lnTo>
                  <a:lnTo>
                    <a:pt x="197" y="107"/>
                  </a:lnTo>
                  <a:lnTo>
                    <a:pt x="202" y="86"/>
                  </a:lnTo>
                  <a:lnTo>
                    <a:pt x="205" y="69"/>
                  </a:lnTo>
                  <a:lnTo>
                    <a:pt x="205" y="58"/>
                  </a:lnTo>
                  <a:lnTo>
                    <a:pt x="203" y="55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rgbClr val="5DBD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07" name="Freeform 72"/>
            <p:cNvSpPr>
              <a:spLocks/>
            </p:cNvSpPr>
            <p:nvPr/>
          </p:nvSpPr>
          <p:spPr bwMode="auto">
            <a:xfrm>
              <a:off x="2160" y="1628"/>
              <a:ext cx="207" cy="409"/>
            </a:xfrm>
            <a:custGeom>
              <a:avLst/>
              <a:gdLst>
                <a:gd name="T0" fmla="*/ 2 w 207"/>
                <a:gd name="T1" fmla="*/ 409 h 816"/>
                <a:gd name="T2" fmla="*/ 21 w 207"/>
                <a:gd name="T3" fmla="*/ 374 h 816"/>
                <a:gd name="T4" fmla="*/ 41 w 207"/>
                <a:gd name="T5" fmla="*/ 339 h 816"/>
                <a:gd name="T6" fmla="*/ 60 w 207"/>
                <a:gd name="T7" fmla="*/ 305 h 816"/>
                <a:gd name="T8" fmla="*/ 78 w 207"/>
                <a:gd name="T9" fmla="*/ 271 h 816"/>
                <a:gd name="T10" fmla="*/ 96 w 207"/>
                <a:gd name="T11" fmla="*/ 239 h 816"/>
                <a:gd name="T12" fmla="*/ 112 w 207"/>
                <a:gd name="T13" fmla="*/ 207 h 816"/>
                <a:gd name="T14" fmla="*/ 129 w 207"/>
                <a:gd name="T15" fmla="*/ 177 h 816"/>
                <a:gd name="T16" fmla="*/ 143 w 207"/>
                <a:gd name="T17" fmla="*/ 149 h 816"/>
                <a:gd name="T18" fmla="*/ 156 w 207"/>
                <a:gd name="T19" fmla="*/ 122 h 816"/>
                <a:gd name="T20" fmla="*/ 168 w 207"/>
                <a:gd name="T21" fmla="*/ 98 h 816"/>
                <a:gd name="T22" fmla="*/ 178 w 207"/>
                <a:gd name="T23" fmla="*/ 76 h 816"/>
                <a:gd name="T24" fmla="*/ 187 w 207"/>
                <a:gd name="T25" fmla="*/ 57 h 816"/>
                <a:gd name="T26" fmla="*/ 194 w 207"/>
                <a:gd name="T27" fmla="*/ 40 h 816"/>
                <a:gd name="T28" fmla="*/ 199 w 207"/>
                <a:gd name="T29" fmla="*/ 26 h 816"/>
                <a:gd name="T30" fmla="*/ 204 w 207"/>
                <a:gd name="T31" fmla="*/ 16 h 816"/>
                <a:gd name="T32" fmla="*/ 207 w 207"/>
                <a:gd name="T33" fmla="*/ 7 h 816"/>
                <a:gd name="T34" fmla="*/ 207 w 207"/>
                <a:gd name="T35" fmla="*/ 2 h 816"/>
                <a:gd name="T36" fmla="*/ 205 w 207"/>
                <a:gd name="T37" fmla="*/ 0 h 816"/>
                <a:gd name="T38" fmla="*/ 188 w 207"/>
                <a:gd name="T39" fmla="*/ 29 h 816"/>
                <a:gd name="T40" fmla="*/ 190 w 207"/>
                <a:gd name="T41" fmla="*/ 31 h 816"/>
                <a:gd name="T42" fmla="*/ 190 w 207"/>
                <a:gd name="T43" fmla="*/ 36 h 816"/>
                <a:gd name="T44" fmla="*/ 187 w 207"/>
                <a:gd name="T45" fmla="*/ 44 h 816"/>
                <a:gd name="T46" fmla="*/ 182 w 207"/>
                <a:gd name="T47" fmla="*/ 56 h 816"/>
                <a:gd name="T48" fmla="*/ 177 w 207"/>
                <a:gd name="T49" fmla="*/ 71 h 816"/>
                <a:gd name="T50" fmla="*/ 170 w 207"/>
                <a:gd name="T51" fmla="*/ 88 h 816"/>
                <a:gd name="T52" fmla="*/ 160 w 207"/>
                <a:gd name="T53" fmla="*/ 108 h 816"/>
                <a:gd name="T54" fmla="*/ 149 w 207"/>
                <a:gd name="T55" fmla="*/ 130 h 816"/>
                <a:gd name="T56" fmla="*/ 137 w 207"/>
                <a:gd name="T57" fmla="*/ 155 h 816"/>
                <a:gd name="T58" fmla="*/ 123 w 207"/>
                <a:gd name="T59" fmla="*/ 182 h 816"/>
                <a:gd name="T60" fmla="*/ 108 w 207"/>
                <a:gd name="T61" fmla="*/ 211 h 816"/>
                <a:gd name="T62" fmla="*/ 92 w 207"/>
                <a:gd name="T63" fmla="*/ 241 h 816"/>
                <a:gd name="T64" fmla="*/ 75 w 207"/>
                <a:gd name="T65" fmla="*/ 273 h 816"/>
                <a:gd name="T66" fmla="*/ 57 w 207"/>
                <a:gd name="T67" fmla="*/ 306 h 816"/>
                <a:gd name="T68" fmla="*/ 38 w 207"/>
                <a:gd name="T69" fmla="*/ 340 h 816"/>
                <a:gd name="T70" fmla="*/ 19 w 207"/>
                <a:gd name="T71" fmla="*/ 374 h 816"/>
                <a:gd name="T72" fmla="*/ 0 w 207"/>
                <a:gd name="T73" fmla="*/ 409 h 816"/>
                <a:gd name="T74" fmla="*/ 2 w 207"/>
                <a:gd name="T75" fmla="*/ 409 h 81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07" h="816">
                  <a:moveTo>
                    <a:pt x="2" y="816"/>
                  </a:moveTo>
                  <a:lnTo>
                    <a:pt x="21" y="746"/>
                  </a:lnTo>
                  <a:lnTo>
                    <a:pt x="41" y="677"/>
                  </a:lnTo>
                  <a:lnTo>
                    <a:pt x="60" y="608"/>
                  </a:lnTo>
                  <a:lnTo>
                    <a:pt x="78" y="541"/>
                  </a:lnTo>
                  <a:lnTo>
                    <a:pt x="96" y="476"/>
                  </a:lnTo>
                  <a:lnTo>
                    <a:pt x="112" y="413"/>
                  </a:lnTo>
                  <a:lnTo>
                    <a:pt x="129" y="353"/>
                  </a:lnTo>
                  <a:lnTo>
                    <a:pt x="143" y="297"/>
                  </a:lnTo>
                  <a:lnTo>
                    <a:pt x="156" y="244"/>
                  </a:lnTo>
                  <a:lnTo>
                    <a:pt x="168" y="195"/>
                  </a:lnTo>
                  <a:lnTo>
                    <a:pt x="178" y="152"/>
                  </a:lnTo>
                  <a:lnTo>
                    <a:pt x="187" y="114"/>
                  </a:lnTo>
                  <a:lnTo>
                    <a:pt x="194" y="79"/>
                  </a:lnTo>
                  <a:lnTo>
                    <a:pt x="199" y="52"/>
                  </a:lnTo>
                  <a:lnTo>
                    <a:pt x="204" y="31"/>
                  </a:lnTo>
                  <a:lnTo>
                    <a:pt x="207" y="14"/>
                  </a:lnTo>
                  <a:lnTo>
                    <a:pt x="207" y="3"/>
                  </a:lnTo>
                  <a:lnTo>
                    <a:pt x="205" y="0"/>
                  </a:lnTo>
                  <a:lnTo>
                    <a:pt x="188" y="58"/>
                  </a:lnTo>
                  <a:lnTo>
                    <a:pt x="190" y="61"/>
                  </a:lnTo>
                  <a:lnTo>
                    <a:pt x="190" y="72"/>
                  </a:lnTo>
                  <a:lnTo>
                    <a:pt x="187" y="88"/>
                  </a:lnTo>
                  <a:lnTo>
                    <a:pt x="182" y="112"/>
                  </a:lnTo>
                  <a:lnTo>
                    <a:pt x="177" y="141"/>
                  </a:lnTo>
                  <a:lnTo>
                    <a:pt x="170" y="175"/>
                  </a:lnTo>
                  <a:lnTo>
                    <a:pt x="160" y="215"/>
                  </a:lnTo>
                  <a:lnTo>
                    <a:pt x="149" y="259"/>
                  </a:lnTo>
                  <a:lnTo>
                    <a:pt x="137" y="309"/>
                  </a:lnTo>
                  <a:lnTo>
                    <a:pt x="123" y="364"/>
                  </a:lnTo>
                  <a:lnTo>
                    <a:pt x="108" y="420"/>
                  </a:lnTo>
                  <a:lnTo>
                    <a:pt x="92" y="481"/>
                  </a:lnTo>
                  <a:lnTo>
                    <a:pt x="75" y="545"/>
                  </a:lnTo>
                  <a:lnTo>
                    <a:pt x="57" y="610"/>
                  </a:lnTo>
                  <a:lnTo>
                    <a:pt x="38" y="679"/>
                  </a:lnTo>
                  <a:lnTo>
                    <a:pt x="19" y="747"/>
                  </a:lnTo>
                  <a:lnTo>
                    <a:pt x="0" y="816"/>
                  </a:lnTo>
                  <a:lnTo>
                    <a:pt x="2" y="816"/>
                  </a:lnTo>
                  <a:close/>
                </a:path>
              </a:pathLst>
            </a:custGeom>
            <a:solidFill>
              <a:srgbClr val="65C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08" name="Freeform 73"/>
            <p:cNvSpPr>
              <a:spLocks/>
            </p:cNvSpPr>
            <p:nvPr/>
          </p:nvSpPr>
          <p:spPr bwMode="auto">
            <a:xfrm>
              <a:off x="2157" y="1657"/>
              <a:ext cx="193" cy="380"/>
            </a:xfrm>
            <a:custGeom>
              <a:avLst/>
              <a:gdLst>
                <a:gd name="T0" fmla="*/ 191 w 193"/>
                <a:gd name="T1" fmla="*/ 0 h 758"/>
                <a:gd name="T2" fmla="*/ 193 w 193"/>
                <a:gd name="T3" fmla="*/ 2 h 758"/>
                <a:gd name="T4" fmla="*/ 193 w 193"/>
                <a:gd name="T5" fmla="*/ 7 h 758"/>
                <a:gd name="T6" fmla="*/ 190 w 193"/>
                <a:gd name="T7" fmla="*/ 15 h 758"/>
                <a:gd name="T8" fmla="*/ 185 w 193"/>
                <a:gd name="T9" fmla="*/ 27 h 758"/>
                <a:gd name="T10" fmla="*/ 180 w 193"/>
                <a:gd name="T11" fmla="*/ 42 h 758"/>
                <a:gd name="T12" fmla="*/ 173 w 193"/>
                <a:gd name="T13" fmla="*/ 59 h 758"/>
                <a:gd name="T14" fmla="*/ 163 w 193"/>
                <a:gd name="T15" fmla="*/ 79 h 758"/>
                <a:gd name="T16" fmla="*/ 152 w 193"/>
                <a:gd name="T17" fmla="*/ 101 h 758"/>
                <a:gd name="T18" fmla="*/ 140 w 193"/>
                <a:gd name="T19" fmla="*/ 126 h 758"/>
                <a:gd name="T20" fmla="*/ 126 w 193"/>
                <a:gd name="T21" fmla="*/ 153 h 758"/>
                <a:gd name="T22" fmla="*/ 111 w 193"/>
                <a:gd name="T23" fmla="*/ 181 h 758"/>
                <a:gd name="T24" fmla="*/ 95 w 193"/>
                <a:gd name="T25" fmla="*/ 212 h 758"/>
                <a:gd name="T26" fmla="*/ 78 w 193"/>
                <a:gd name="T27" fmla="*/ 244 h 758"/>
                <a:gd name="T28" fmla="*/ 60 w 193"/>
                <a:gd name="T29" fmla="*/ 277 h 758"/>
                <a:gd name="T30" fmla="*/ 41 w 193"/>
                <a:gd name="T31" fmla="*/ 311 h 758"/>
                <a:gd name="T32" fmla="*/ 22 w 193"/>
                <a:gd name="T33" fmla="*/ 345 h 758"/>
                <a:gd name="T34" fmla="*/ 3 w 193"/>
                <a:gd name="T35" fmla="*/ 380 h 758"/>
                <a:gd name="T36" fmla="*/ 0 w 193"/>
                <a:gd name="T37" fmla="*/ 379 h 758"/>
                <a:gd name="T38" fmla="*/ 20 w 193"/>
                <a:gd name="T39" fmla="*/ 345 h 758"/>
                <a:gd name="T40" fmla="*/ 38 w 193"/>
                <a:gd name="T41" fmla="*/ 312 h 758"/>
                <a:gd name="T42" fmla="*/ 57 w 193"/>
                <a:gd name="T43" fmla="*/ 279 h 758"/>
                <a:gd name="T44" fmla="*/ 74 w 193"/>
                <a:gd name="T45" fmla="*/ 248 h 758"/>
                <a:gd name="T46" fmla="*/ 91 w 193"/>
                <a:gd name="T47" fmla="*/ 217 h 758"/>
                <a:gd name="T48" fmla="*/ 105 w 193"/>
                <a:gd name="T49" fmla="*/ 187 h 758"/>
                <a:gd name="T50" fmla="*/ 119 w 193"/>
                <a:gd name="T51" fmla="*/ 159 h 758"/>
                <a:gd name="T52" fmla="*/ 132 w 193"/>
                <a:gd name="T53" fmla="*/ 134 h 758"/>
                <a:gd name="T54" fmla="*/ 143 w 193"/>
                <a:gd name="T55" fmla="*/ 111 h 758"/>
                <a:gd name="T56" fmla="*/ 153 w 193"/>
                <a:gd name="T57" fmla="*/ 91 h 758"/>
                <a:gd name="T58" fmla="*/ 161 w 193"/>
                <a:gd name="T59" fmla="*/ 73 h 758"/>
                <a:gd name="T60" fmla="*/ 167 w 193"/>
                <a:gd name="T61" fmla="*/ 58 h 758"/>
                <a:gd name="T62" fmla="*/ 171 w 193"/>
                <a:gd name="T63" fmla="*/ 46 h 758"/>
                <a:gd name="T64" fmla="*/ 174 w 193"/>
                <a:gd name="T65" fmla="*/ 38 h 758"/>
                <a:gd name="T66" fmla="*/ 176 w 193"/>
                <a:gd name="T67" fmla="*/ 33 h 758"/>
                <a:gd name="T68" fmla="*/ 174 w 193"/>
                <a:gd name="T69" fmla="*/ 30 h 758"/>
                <a:gd name="T70" fmla="*/ 191 w 193"/>
                <a:gd name="T71" fmla="*/ 0 h 75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93" h="758">
                  <a:moveTo>
                    <a:pt x="191" y="0"/>
                  </a:moveTo>
                  <a:lnTo>
                    <a:pt x="193" y="3"/>
                  </a:lnTo>
                  <a:lnTo>
                    <a:pt x="193" y="14"/>
                  </a:lnTo>
                  <a:lnTo>
                    <a:pt x="190" y="30"/>
                  </a:lnTo>
                  <a:lnTo>
                    <a:pt x="185" y="54"/>
                  </a:lnTo>
                  <a:lnTo>
                    <a:pt x="180" y="83"/>
                  </a:lnTo>
                  <a:lnTo>
                    <a:pt x="173" y="117"/>
                  </a:lnTo>
                  <a:lnTo>
                    <a:pt x="163" y="157"/>
                  </a:lnTo>
                  <a:lnTo>
                    <a:pt x="152" y="201"/>
                  </a:lnTo>
                  <a:lnTo>
                    <a:pt x="140" y="251"/>
                  </a:lnTo>
                  <a:lnTo>
                    <a:pt x="126" y="306"/>
                  </a:lnTo>
                  <a:lnTo>
                    <a:pt x="111" y="362"/>
                  </a:lnTo>
                  <a:lnTo>
                    <a:pt x="95" y="423"/>
                  </a:lnTo>
                  <a:lnTo>
                    <a:pt x="78" y="487"/>
                  </a:lnTo>
                  <a:lnTo>
                    <a:pt x="60" y="552"/>
                  </a:lnTo>
                  <a:lnTo>
                    <a:pt x="41" y="621"/>
                  </a:lnTo>
                  <a:lnTo>
                    <a:pt x="22" y="689"/>
                  </a:lnTo>
                  <a:lnTo>
                    <a:pt x="3" y="758"/>
                  </a:lnTo>
                  <a:lnTo>
                    <a:pt x="0" y="756"/>
                  </a:lnTo>
                  <a:lnTo>
                    <a:pt x="20" y="689"/>
                  </a:lnTo>
                  <a:lnTo>
                    <a:pt x="38" y="622"/>
                  </a:lnTo>
                  <a:lnTo>
                    <a:pt x="57" y="557"/>
                  </a:lnTo>
                  <a:lnTo>
                    <a:pt x="74" y="494"/>
                  </a:lnTo>
                  <a:lnTo>
                    <a:pt x="91" y="432"/>
                  </a:lnTo>
                  <a:lnTo>
                    <a:pt x="105" y="374"/>
                  </a:lnTo>
                  <a:lnTo>
                    <a:pt x="119" y="318"/>
                  </a:lnTo>
                  <a:lnTo>
                    <a:pt x="132" y="268"/>
                  </a:lnTo>
                  <a:lnTo>
                    <a:pt x="143" y="222"/>
                  </a:lnTo>
                  <a:lnTo>
                    <a:pt x="153" y="181"/>
                  </a:lnTo>
                  <a:lnTo>
                    <a:pt x="161" y="146"/>
                  </a:lnTo>
                  <a:lnTo>
                    <a:pt x="167" y="116"/>
                  </a:lnTo>
                  <a:lnTo>
                    <a:pt x="171" y="92"/>
                  </a:lnTo>
                  <a:lnTo>
                    <a:pt x="174" y="76"/>
                  </a:lnTo>
                  <a:lnTo>
                    <a:pt x="176" y="65"/>
                  </a:lnTo>
                  <a:lnTo>
                    <a:pt x="174" y="59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rgbClr val="6DC8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09" name="Freeform 74"/>
            <p:cNvSpPr>
              <a:spLocks/>
            </p:cNvSpPr>
            <p:nvPr/>
          </p:nvSpPr>
          <p:spPr bwMode="auto">
            <a:xfrm>
              <a:off x="2156" y="1687"/>
              <a:ext cx="177" cy="349"/>
            </a:xfrm>
            <a:custGeom>
              <a:avLst/>
              <a:gdLst>
                <a:gd name="T0" fmla="*/ 1 w 177"/>
                <a:gd name="T1" fmla="*/ 349 h 697"/>
                <a:gd name="T2" fmla="*/ 21 w 177"/>
                <a:gd name="T3" fmla="*/ 315 h 697"/>
                <a:gd name="T4" fmla="*/ 39 w 177"/>
                <a:gd name="T5" fmla="*/ 282 h 697"/>
                <a:gd name="T6" fmla="*/ 58 w 177"/>
                <a:gd name="T7" fmla="*/ 249 h 697"/>
                <a:gd name="T8" fmla="*/ 75 w 177"/>
                <a:gd name="T9" fmla="*/ 218 h 697"/>
                <a:gd name="T10" fmla="*/ 92 w 177"/>
                <a:gd name="T11" fmla="*/ 187 h 697"/>
                <a:gd name="T12" fmla="*/ 106 w 177"/>
                <a:gd name="T13" fmla="*/ 158 h 697"/>
                <a:gd name="T14" fmla="*/ 120 w 177"/>
                <a:gd name="T15" fmla="*/ 130 h 697"/>
                <a:gd name="T16" fmla="*/ 133 w 177"/>
                <a:gd name="T17" fmla="*/ 105 h 697"/>
                <a:gd name="T18" fmla="*/ 144 w 177"/>
                <a:gd name="T19" fmla="*/ 82 h 697"/>
                <a:gd name="T20" fmla="*/ 154 w 177"/>
                <a:gd name="T21" fmla="*/ 61 h 697"/>
                <a:gd name="T22" fmla="*/ 162 w 177"/>
                <a:gd name="T23" fmla="*/ 44 h 697"/>
                <a:gd name="T24" fmla="*/ 168 w 177"/>
                <a:gd name="T25" fmla="*/ 29 h 697"/>
                <a:gd name="T26" fmla="*/ 172 w 177"/>
                <a:gd name="T27" fmla="*/ 17 h 697"/>
                <a:gd name="T28" fmla="*/ 175 w 177"/>
                <a:gd name="T29" fmla="*/ 9 h 697"/>
                <a:gd name="T30" fmla="*/ 177 w 177"/>
                <a:gd name="T31" fmla="*/ 3 h 697"/>
                <a:gd name="T32" fmla="*/ 175 w 177"/>
                <a:gd name="T33" fmla="*/ 0 h 697"/>
                <a:gd name="T34" fmla="*/ 157 w 177"/>
                <a:gd name="T35" fmla="*/ 33 h 697"/>
                <a:gd name="T36" fmla="*/ 158 w 177"/>
                <a:gd name="T37" fmla="*/ 36 h 697"/>
                <a:gd name="T38" fmla="*/ 157 w 177"/>
                <a:gd name="T39" fmla="*/ 40 h 697"/>
                <a:gd name="T40" fmla="*/ 154 w 177"/>
                <a:gd name="T41" fmla="*/ 48 h 697"/>
                <a:gd name="T42" fmla="*/ 151 w 177"/>
                <a:gd name="T43" fmla="*/ 59 h 697"/>
                <a:gd name="T44" fmla="*/ 145 w 177"/>
                <a:gd name="T45" fmla="*/ 72 h 697"/>
                <a:gd name="T46" fmla="*/ 137 w 177"/>
                <a:gd name="T47" fmla="*/ 88 h 697"/>
                <a:gd name="T48" fmla="*/ 129 w 177"/>
                <a:gd name="T49" fmla="*/ 107 h 697"/>
                <a:gd name="T50" fmla="*/ 119 w 177"/>
                <a:gd name="T51" fmla="*/ 128 h 697"/>
                <a:gd name="T52" fmla="*/ 107 w 177"/>
                <a:gd name="T53" fmla="*/ 151 h 697"/>
                <a:gd name="T54" fmla="*/ 95 w 177"/>
                <a:gd name="T55" fmla="*/ 175 h 697"/>
                <a:gd name="T56" fmla="*/ 80 w 177"/>
                <a:gd name="T57" fmla="*/ 201 h 697"/>
                <a:gd name="T58" fmla="*/ 66 w 177"/>
                <a:gd name="T59" fmla="*/ 229 h 697"/>
                <a:gd name="T60" fmla="*/ 49 w 177"/>
                <a:gd name="T61" fmla="*/ 258 h 697"/>
                <a:gd name="T62" fmla="*/ 34 w 177"/>
                <a:gd name="T63" fmla="*/ 288 h 697"/>
                <a:gd name="T64" fmla="*/ 17 w 177"/>
                <a:gd name="T65" fmla="*/ 318 h 697"/>
                <a:gd name="T66" fmla="*/ 0 w 177"/>
                <a:gd name="T67" fmla="*/ 349 h 697"/>
                <a:gd name="T68" fmla="*/ 1 w 177"/>
                <a:gd name="T69" fmla="*/ 349 h 69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77" h="697">
                  <a:moveTo>
                    <a:pt x="1" y="697"/>
                  </a:moveTo>
                  <a:lnTo>
                    <a:pt x="21" y="630"/>
                  </a:lnTo>
                  <a:lnTo>
                    <a:pt x="39" y="563"/>
                  </a:lnTo>
                  <a:lnTo>
                    <a:pt x="58" y="498"/>
                  </a:lnTo>
                  <a:lnTo>
                    <a:pt x="75" y="435"/>
                  </a:lnTo>
                  <a:lnTo>
                    <a:pt x="92" y="373"/>
                  </a:lnTo>
                  <a:lnTo>
                    <a:pt x="106" y="315"/>
                  </a:lnTo>
                  <a:lnTo>
                    <a:pt x="120" y="259"/>
                  </a:lnTo>
                  <a:lnTo>
                    <a:pt x="133" y="209"/>
                  </a:lnTo>
                  <a:lnTo>
                    <a:pt x="144" y="163"/>
                  </a:lnTo>
                  <a:lnTo>
                    <a:pt x="154" y="122"/>
                  </a:lnTo>
                  <a:lnTo>
                    <a:pt x="162" y="87"/>
                  </a:lnTo>
                  <a:lnTo>
                    <a:pt x="168" y="57"/>
                  </a:lnTo>
                  <a:lnTo>
                    <a:pt x="172" y="33"/>
                  </a:lnTo>
                  <a:lnTo>
                    <a:pt x="175" y="17"/>
                  </a:lnTo>
                  <a:lnTo>
                    <a:pt x="177" y="6"/>
                  </a:lnTo>
                  <a:lnTo>
                    <a:pt x="175" y="0"/>
                  </a:lnTo>
                  <a:lnTo>
                    <a:pt x="157" y="66"/>
                  </a:lnTo>
                  <a:lnTo>
                    <a:pt x="158" y="71"/>
                  </a:lnTo>
                  <a:lnTo>
                    <a:pt x="157" y="80"/>
                  </a:lnTo>
                  <a:lnTo>
                    <a:pt x="154" y="96"/>
                  </a:lnTo>
                  <a:lnTo>
                    <a:pt x="151" y="118"/>
                  </a:lnTo>
                  <a:lnTo>
                    <a:pt x="145" y="143"/>
                  </a:lnTo>
                  <a:lnTo>
                    <a:pt x="137" y="176"/>
                  </a:lnTo>
                  <a:lnTo>
                    <a:pt x="129" y="214"/>
                  </a:lnTo>
                  <a:lnTo>
                    <a:pt x="119" y="256"/>
                  </a:lnTo>
                  <a:lnTo>
                    <a:pt x="107" y="301"/>
                  </a:lnTo>
                  <a:lnTo>
                    <a:pt x="95" y="350"/>
                  </a:lnTo>
                  <a:lnTo>
                    <a:pt x="80" y="402"/>
                  </a:lnTo>
                  <a:lnTo>
                    <a:pt x="66" y="458"/>
                  </a:lnTo>
                  <a:lnTo>
                    <a:pt x="49" y="516"/>
                  </a:lnTo>
                  <a:lnTo>
                    <a:pt x="34" y="576"/>
                  </a:lnTo>
                  <a:lnTo>
                    <a:pt x="17" y="636"/>
                  </a:lnTo>
                  <a:lnTo>
                    <a:pt x="0" y="697"/>
                  </a:lnTo>
                  <a:lnTo>
                    <a:pt x="1" y="697"/>
                  </a:lnTo>
                  <a:close/>
                </a:path>
              </a:pathLst>
            </a:custGeom>
            <a:solidFill>
              <a:srgbClr val="76CE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10" name="Freeform 75"/>
            <p:cNvSpPr>
              <a:spLocks/>
            </p:cNvSpPr>
            <p:nvPr/>
          </p:nvSpPr>
          <p:spPr bwMode="auto">
            <a:xfrm>
              <a:off x="2153" y="1720"/>
              <a:ext cx="161" cy="316"/>
            </a:xfrm>
            <a:custGeom>
              <a:avLst/>
              <a:gdLst>
                <a:gd name="T0" fmla="*/ 160 w 161"/>
                <a:gd name="T1" fmla="*/ 0 h 631"/>
                <a:gd name="T2" fmla="*/ 161 w 161"/>
                <a:gd name="T3" fmla="*/ 3 h 631"/>
                <a:gd name="T4" fmla="*/ 160 w 161"/>
                <a:gd name="T5" fmla="*/ 7 h 631"/>
                <a:gd name="T6" fmla="*/ 157 w 161"/>
                <a:gd name="T7" fmla="*/ 15 h 631"/>
                <a:gd name="T8" fmla="*/ 154 w 161"/>
                <a:gd name="T9" fmla="*/ 26 h 631"/>
                <a:gd name="T10" fmla="*/ 148 w 161"/>
                <a:gd name="T11" fmla="*/ 39 h 631"/>
                <a:gd name="T12" fmla="*/ 140 w 161"/>
                <a:gd name="T13" fmla="*/ 55 h 631"/>
                <a:gd name="T14" fmla="*/ 132 w 161"/>
                <a:gd name="T15" fmla="*/ 74 h 631"/>
                <a:gd name="T16" fmla="*/ 122 w 161"/>
                <a:gd name="T17" fmla="*/ 95 h 631"/>
                <a:gd name="T18" fmla="*/ 110 w 161"/>
                <a:gd name="T19" fmla="*/ 118 h 631"/>
                <a:gd name="T20" fmla="*/ 98 w 161"/>
                <a:gd name="T21" fmla="*/ 142 h 631"/>
                <a:gd name="T22" fmla="*/ 83 w 161"/>
                <a:gd name="T23" fmla="*/ 168 h 631"/>
                <a:gd name="T24" fmla="*/ 69 w 161"/>
                <a:gd name="T25" fmla="*/ 196 h 631"/>
                <a:gd name="T26" fmla="*/ 52 w 161"/>
                <a:gd name="T27" fmla="*/ 225 h 631"/>
                <a:gd name="T28" fmla="*/ 37 w 161"/>
                <a:gd name="T29" fmla="*/ 255 h 631"/>
                <a:gd name="T30" fmla="*/ 20 w 161"/>
                <a:gd name="T31" fmla="*/ 285 h 631"/>
                <a:gd name="T32" fmla="*/ 3 w 161"/>
                <a:gd name="T33" fmla="*/ 316 h 631"/>
                <a:gd name="T34" fmla="*/ 0 w 161"/>
                <a:gd name="T35" fmla="*/ 315 h 631"/>
                <a:gd name="T36" fmla="*/ 17 w 161"/>
                <a:gd name="T37" fmla="*/ 286 h 631"/>
                <a:gd name="T38" fmla="*/ 33 w 161"/>
                <a:gd name="T39" fmla="*/ 258 h 631"/>
                <a:gd name="T40" fmla="*/ 48 w 161"/>
                <a:gd name="T41" fmla="*/ 230 h 631"/>
                <a:gd name="T42" fmla="*/ 62 w 161"/>
                <a:gd name="T43" fmla="*/ 203 h 631"/>
                <a:gd name="T44" fmla="*/ 76 w 161"/>
                <a:gd name="T45" fmla="*/ 177 h 631"/>
                <a:gd name="T46" fmla="*/ 89 w 161"/>
                <a:gd name="T47" fmla="*/ 152 h 631"/>
                <a:gd name="T48" fmla="*/ 100 w 161"/>
                <a:gd name="T49" fmla="*/ 129 h 631"/>
                <a:gd name="T50" fmla="*/ 112 w 161"/>
                <a:gd name="T51" fmla="*/ 109 h 631"/>
                <a:gd name="T52" fmla="*/ 120 w 161"/>
                <a:gd name="T53" fmla="*/ 91 h 631"/>
                <a:gd name="T54" fmla="*/ 127 w 161"/>
                <a:gd name="T55" fmla="*/ 74 h 631"/>
                <a:gd name="T56" fmla="*/ 133 w 161"/>
                <a:gd name="T57" fmla="*/ 61 h 631"/>
                <a:gd name="T58" fmla="*/ 137 w 161"/>
                <a:gd name="T59" fmla="*/ 50 h 631"/>
                <a:gd name="T60" fmla="*/ 140 w 161"/>
                <a:gd name="T61" fmla="*/ 43 h 631"/>
                <a:gd name="T62" fmla="*/ 140 w 161"/>
                <a:gd name="T63" fmla="*/ 37 h 631"/>
                <a:gd name="T64" fmla="*/ 140 w 161"/>
                <a:gd name="T65" fmla="*/ 35 h 631"/>
                <a:gd name="T66" fmla="*/ 160 w 161"/>
                <a:gd name="T67" fmla="*/ 0 h 63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61" h="631">
                  <a:moveTo>
                    <a:pt x="160" y="0"/>
                  </a:moveTo>
                  <a:lnTo>
                    <a:pt x="161" y="5"/>
                  </a:lnTo>
                  <a:lnTo>
                    <a:pt x="160" y="14"/>
                  </a:lnTo>
                  <a:lnTo>
                    <a:pt x="157" y="30"/>
                  </a:lnTo>
                  <a:lnTo>
                    <a:pt x="154" y="52"/>
                  </a:lnTo>
                  <a:lnTo>
                    <a:pt x="148" y="77"/>
                  </a:lnTo>
                  <a:lnTo>
                    <a:pt x="140" y="110"/>
                  </a:lnTo>
                  <a:lnTo>
                    <a:pt x="132" y="148"/>
                  </a:lnTo>
                  <a:lnTo>
                    <a:pt x="122" y="190"/>
                  </a:lnTo>
                  <a:lnTo>
                    <a:pt x="110" y="235"/>
                  </a:lnTo>
                  <a:lnTo>
                    <a:pt x="98" y="284"/>
                  </a:lnTo>
                  <a:lnTo>
                    <a:pt x="83" y="336"/>
                  </a:lnTo>
                  <a:lnTo>
                    <a:pt x="69" y="392"/>
                  </a:lnTo>
                  <a:lnTo>
                    <a:pt x="52" y="450"/>
                  </a:lnTo>
                  <a:lnTo>
                    <a:pt x="37" y="510"/>
                  </a:lnTo>
                  <a:lnTo>
                    <a:pt x="20" y="570"/>
                  </a:lnTo>
                  <a:lnTo>
                    <a:pt x="3" y="631"/>
                  </a:lnTo>
                  <a:lnTo>
                    <a:pt x="0" y="630"/>
                  </a:lnTo>
                  <a:lnTo>
                    <a:pt x="17" y="572"/>
                  </a:lnTo>
                  <a:lnTo>
                    <a:pt x="33" y="516"/>
                  </a:lnTo>
                  <a:lnTo>
                    <a:pt x="48" y="459"/>
                  </a:lnTo>
                  <a:lnTo>
                    <a:pt x="62" y="405"/>
                  </a:lnTo>
                  <a:lnTo>
                    <a:pt x="76" y="353"/>
                  </a:lnTo>
                  <a:lnTo>
                    <a:pt x="89" y="304"/>
                  </a:lnTo>
                  <a:lnTo>
                    <a:pt x="100" y="258"/>
                  </a:lnTo>
                  <a:lnTo>
                    <a:pt x="112" y="217"/>
                  </a:lnTo>
                  <a:lnTo>
                    <a:pt x="120" y="181"/>
                  </a:lnTo>
                  <a:lnTo>
                    <a:pt x="127" y="148"/>
                  </a:lnTo>
                  <a:lnTo>
                    <a:pt x="133" y="121"/>
                  </a:lnTo>
                  <a:lnTo>
                    <a:pt x="137" y="99"/>
                  </a:lnTo>
                  <a:lnTo>
                    <a:pt x="140" y="85"/>
                  </a:lnTo>
                  <a:lnTo>
                    <a:pt x="140" y="74"/>
                  </a:lnTo>
                  <a:lnTo>
                    <a:pt x="140" y="70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7ED4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11" name="Freeform 76"/>
            <p:cNvSpPr>
              <a:spLocks/>
            </p:cNvSpPr>
            <p:nvPr/>
          </p:nvSpPr>
          <p:spPr bwMode="auto">
            <a:xfrm>
              <a:off x="2152" y="1755"/>
              <a:ext cx="141" cy="280"/>
            </a:xfrm>
            <a:custGeom>
              <a:avLst/>
              <a:gdLst>
                <a:gd name="T0" fmla="*/ 1 w 141"/>
                <a:gd name="T1" fmla="*/ 280 h 560"/>
                <a:gd name="T2" fmla="*/ 18 w 141"/>
                <a:gd name="T3" fmla="*/ 251 h 560"/>
                <a:gd name="T4" fmla="*/ 34 w 141"/>
                <a:gd name="T5" fmla="*/ 223 h 560"/>
                <a:gd name="T6" fmla="*/ 49 w 141"/>
                <a:gd name="T7" fmla="*/ 195 h 560"/>
                <a:gd name="T8" fmla="*/ 63 w 141"/>
                <a:gd name="T9" fmla="*/ 168 h 560"/>
                <a:gd name="T10" fmla="*/ 77 w 141"/>
                <a:gd name="T11" fmla="*/ 142 h 560"/>
                <a:gd name="T12" fmla="*/ 90 w 141"/>
                <a:gd name="T13" fmla="*/ 117 h 560"/>
                <a:gd name="T14" fmla="*/ 101 w 141"/>
                <a:gd name="T15" fmla="*/ 94 h 560"/>
                <a:gd name="T16" fmla="*/ 113 w 141"/>
                <a:gd name="T17" fmla="*/ 74 h 560"/>
                <a:gd name="T18" fmla="*/ 121 w 141"/>
                <a:gd name="T19" fmla="*/ 56 h 560"/>
                <a:gd name="T20" fmla="*/ 128 w 141"/>
                <a:gd name="T21" fmla="*/ 39 h 560"/>
                <a:gd name="T22" fmla="*/ 134 w 141"/>
                <a:gd name="T23" fmla="*/ 26 h 560"/>
                <a:gd name="T24" fmla="*/ 138 w 141"/>
                <a:gd name="T25" fmla="*/ 15 h 560"/>
                <a:gd name="T26" fmla="*/ 141 w 141"/>
                <a:gd name="T27" fmla="*/ 8 h 560"/>
                <a:gd name="T28" fmla="*/ 141 w 141"/>
                <a:gd name="T29" fmla="*/ 2 h 560"/>
                <a:gd name="T30" fmla="*/ 141 w 141"/>
                <a:gd name="T31" fmla="*/ 0 h 560"/>
                <a:gd name="T32" fmla="*/ 120 w 141"/>
                <a:gd name="T33" fmla="*/ 38 h 560"/>
                <a:gd name="T34" fmla="*/ 120 w 141"/>
                <a:gd name="T35" fmla="*/ 40 h 560"/>
                <a:gd name="T36" fmla="*/ 120 w 141"/>
                <a:gd name="T37" fmla="*/ 45 h 560"/>
                <a:gd name="T38" fmla="*/ 117 w 141"/>
                <a:gd name="T39" fmla="*/ 53 h 560"/>
                <a:gd name="T40" fmla="*/ 113 w 141"/>
                <a:gd name="T41" fmla="*/ 63 h 560"/>
                <a:gd name="T42" fmla="*/ 107 w 141"/>
                <a:gd name="T43" fmla="*/ 76 h 560"/>
                <a:gd name="T44" fmla="*/ 99 w 141"/>
                <a:gd name="T45" fmla="*/ 92 h 560"/>
                <a:gd name="T46" fmla="*/ 90 w 141"/>
                <a:gd name="T47" fmla="*/ 110 h 560"/>
                <a:gd name="T48" fmla="*/ 80 w 141"/>
                <a:gd name="T49" fmla="*/ 131 h 560"/>
                <a:gd name="T50" fmla="*/ 69 w 141"/>
                <a:gd name="T51" fmla="*/ 152 h 560"/>
                <a:gd name="T52" fmla="*/ 56 w 141"/>
                <a:gd name="T53" fmla="*/ 176 h 560"/>
                <a:gd name="T54" fmla="*/ 43 w 141"/>
                <a:gd name="T55" fmla="*/ 200 h 560"/>
                <a:gd name="T56" fmla="*/ 29 w 141"/>
                <a:gd name="T57" fmla="*/ 227 h 560"/>
                <a:gd name="T58" fmla="*/ 14 w 141"/>
                <a:gd name="T59" fmla="*/ 253 h 560"/>
                <a:gd name="T60" fmla="*/ 0 w 141"/>
                <a:gd name="T61" fmla="*/ 279 h 560"/>
                <a:gd name="T62" fmla="*/ 1 w 141"/>
                <a:gd name="T63" fmla="*/ 280 h 56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41" h="560">
                  <a:moveTo>
                    <a:pt x="1" y="560"/>
                  </a:moveTo>
                  <a:lnTo>
                    <a:pt x="18" y="502"/>
                  </a:lnTo>
                  <a:lnTo>
                    <a:pt x="34" y="446"/>
                  </a:lnTo>
                  <a:lnTo>
                    <a:pt x="49" y="389"/>
                  </a:lnTo>
                  <a:lnTo>
                    <a:pt x="63" y="335"/>
                  </a:lnTo>
                  <a:lnTo>
                    <a:pt x="77" y="283"/>
                  </a:lnTo>
                  <a:lnTo>
                    <a:pt x="90" y="234"/>
                  </a:lnTo>
                  <a:lnTo>
                    <a:pt x="101" y="188"/>
                  </a:lnTo>
                  <a:lnTo>
                    <a:pt x="113" y="147"/>
                  </a:lnTo>
                  <a:lnTo>
                    <a:pt x="121" y="111"/>
                  </a:lnTo>
                  <a:lnTo>
                    <a:pt x="128" y="78"/>
                  </a:lnTo>
                  <a:lnTo>
                    <a:pt x="134" y="51"/>
                  </a:lnTo>
                  <a:lnTo>
                    <a:pt x="138" y="29"/>
                  </a:lnTo>
                  <a:lnTo>
                    <a:pt x="141" y="15"/>
                  </a:lnTo>
                  <a:lnTo>
                    <a:pt x="141" y="4"/>
                  </a:lnTo>
                  <a:lnTo>
                    <a:pt x="141" y="0"/>
                  </a:lnTo>
                  <a:lnTo>
                    <a:pt x="120" y="76"/>
                  </a:lnTo>
                  <a:lnTo>
                    <a:pt x="120" y="80"/>
                  </a:lnTo>
                  <a:lnTo>
                    <a:pt x="120" y="89"/>
                  </a:lnTo>
                  <a:lnTo>
                    <a:pt x="117" y="105"/>
                  </a:lnTo>
                  <a:lnTo>
                    <a:pt x="113" y="125"/>
                  </a:lnTo>
                  <a:lnTo>
                    <a:pt x="107" y="152"/>
                  </a:lnTo>
                  <a:lnTo>
                    <a:pt x="99" y="183"/>
                  </a:lnTo>
                  <a:lnTo>
                    <a:pt x="90" y="219"/>
                  </a:lnTo>
                  <a:lnTo>
                    <a:pt x="80" y="261"/>
                  </a:lnTo>
                  <a:lnTo>
                    <a:pt x="69" y="304"/>
                  </a:lnTo>
                  <a:lnTo>
                    <a:pt x="56" y="351"/>
                  </a:lnTo>
                  <a:lnTo>
                    <a:pt x="43" y="400"/>
                  </a:lnTo>
                  <a:lnTo>
                    <a:pt x="29" y="453"/>
                  </a:lnTo>
                  <a:lnTo>
                    <a:pt x="14" y="505"/>
                  </a:lnTo>
                  <a:lnTo>
                    <a:pt x="0" y="558"/>
                  </a:lnTo>
                  <a:lnTo>
                    <a:pt x="1" y="560"/>
                  </a:lnTo>
                  <a:close/>
                </a:path>
              </a:pathLst>
            </a:custGeom>
            <a:solidFill>
              <a:srgbClr val="86D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12" name="Freeform 77"/>
            <p:cNvSpPr>
              <a:spLocks/>
            </p:cNvSpPr>
            <p:nvPr/>
          </p:nvSpPr>
          <p:spPr bwMode="auto">
            <a:xfrm>
              <a:off x="2149" y="1793"/>
              <a:ext cx="123" cy="241"/>
            </a:xfrm>
            <a:custGeom>
              <a:avLst/>
              <a:gdLst>
                <a:gd name="T0" fmla="*/ 123 w 123"/>
                <a:gd name="T1" fmla="*/ 0 h 482"/>
                <a:gd name="T2" fmla="*/ 123 w 123"/>
                <a:gd name="T3" fmla="*/ 2 h 482"/>
                <a:gd name="T4" fmla="*/ 123 w 123"/>
                <a:gd name="T5" fmla="*/ 7 h 482"/>
                <a:gd name="T6" fmla="*/ 120 w 123"/>
                <a:gd name="T7" fmla="*/ 15 h 482"/>
                <a:gd name="T8" fmla="*/ 116 w 123"/>
                <a:gd name="T9" fmla="*/ 25 h 482"/>
                <a:gd name="T10" fmla="*/ 110 w 123"/>
                <a:gd name="T11" fmla="*/ 38 h 482"/>
                <a:gd name="T12" fmla="*/ 102 w 123"/>
                <a:gd name="T13" fmla="*/ 54 h 482"/>
                <a:gd name="T14" fmla="*/ 93 w 123"/>
                <a:gd name="T15" fmla="*/ 72 h 482"/>
                <a:gd name="T16" fmla="*/ 83 w 123"/>
                <a:gd name="T17" fmla="*/ 93 h 482"/>
                <a:gd name="T18" fmla="*/ 72 w 123"/>
                <a:gd name="T19" fmla="*/ 114 h 482"/>
                <a:gd name="T20" fmla="*/ 59 w 123"/>
                <a:gd name="T21" fmla="*/ 138 h 482"/>
                <a:gd name="T22" fmla="*/ 46 w 123"/>
                <a:gd name="T23" fmla="*/ 162 h 482"/>
                <a:gd name="T24" fmla="*/ 32 w 123"/>
                <a:gd name="T25" fmla="*/ 189 h 482"/>
                <a:gd name="T26" fmla="*/ 17 w 123"/>
                <a:gd name="T27" fmla="*/ 215 h 482"/>
                <a:gd name="T28" fmla="*/ 3 w 123"/>
                <a:gd name="T29" fmla="*/ 241 h 482"/>
                <a:gd name="T30" fmla="*/ 0 w 123"/>
                <a:gd name="T31" fmla="*/ 241 h 482"/>
                <a:gd name="T32" fmla="*/ 14 w 123"/>
                <a:gd name="T33" fmla="*/ 215 h 482"/>
                <a:gd name="T34" fmla="*/ 28 w 123"/>
                <a:gd name="T35" fmla="*/ 190 h 482"/>
                <a:gd name="T36" fmla="*/ 42 w 123"/>
                <a:gd name="T37" fmla="*/ 165 h 482"/>
                <a:gd name="T38" fmla="*/ 54 w 123"/>
                <a:gd name="T39" fmla="*/ 142 h 482"/>
                <a:gd name="T40" fmla="*/ 65 w 123"/>
                <a:gd name="T41" fmla="*/ 120 h 482"/>
                <a:gd name="T42" fmla="*/ 75 w 123"/>
                <a:gd name="T43" fmla="*/ 100 h 482"/>
                <a:gd name="T44" fmla="*/ 83 w 123"/>
                <a:gd name="T45" fmla="*/ 83 h 482"/>
                <a:gd name="T46" fmla="*/ 90 w 123"/>
                <a:gd name="T47" fmla="*/ 68 h 482"/>
                <a:gd name="T48" fmla="*/ 96 w 123"/>
                <a:gd name="T49" fmla="*/ 56 h 482"/>
                <a:gd name="T50" fmla="*/ 99 w 123"/>
                <a:gd name="T51" fmla="*/ 47 h 482"/>
                <a:gd name="T52" fmla="*/ 100 w 123"/>
                <a:gd name="T53" fmla="*/ 42 h 482"/>
                <a:gd name="T54" fmla="*/ 99 w 123"/>
                <a:gd name="T55" fmla="*/ 40 h 482"/>
                <a:gd name="T56" fmla="*/ 123 w 123"/>
                <a:gd name="T57" fmla="*/ 0 h 48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23" h="482">
                  <a:moveTo>
                    <a:pt x="123" y="0"/>
                  </a:moveTo>
                  <a:lnTo>
                    <a:pt x="123" y="4"/>
                  </a:lnTo>
                  <a:lnTo>
                    <a:pt x="123" y="13"/>
                  </a:lnTo>
                  <a:lnTo>
                    <a:pt x="120" y="29"/>
                  </a:lnTo>
                  <a:lnTo>
                    <a:pt x="116" y="49"/>
                  </a:lnTo>
                  <a:lnTo>
                    <a:pt x="110" y="76"/>
                  </a:lnTo>
                  <a:lnTo>
                    <a:pt x="102" y="107"/>
                  </a:lnTo>
                  <a:lnTo>
                    <a:pt x="93" y="143"/>
                  </a:lnTo>
                  <a:lnTo>
                    <a:pt x="83" y="185"/>
                  </a:lnTo>
                  <a:lnTo>
                    <a:pt x="72" y="228"/>
                  </a:lnTo>
                  <a:lnTo>
                    <a:pt x="59" y="275"/>
                  </a:lnTo>
                  <a:lnTo>
                    <a:pt x="46" y="324"/>
                  </a:lnTo>
                  <a:lnTo>
                    <a:pt x="32" y="377"/>
                  </a:lnTo>
                  <a:lnTo>
                    <a:pt x="17" y="429"/>
                  </a:lnTo>
                  <a:lnTo>
                    <a:pt x="3" y="482"/>
                  </a:lnTo>
                  <a:lnTo>
                    <a:pt x="0" y="482"/>
                  </a:lnTo>
                  <a:lnTo>
                    <a:pt x="14" y="429"/>
                  </a:lnTo>
                  <a:lnTo>
                    <a:pt x="28" y="379"/>
                  </a:lnTo>
                  <a:lnTo>
                    <a:pt x="42" y="330"/>
                  </a:lnTo>
                  <a:lnTo>
                    <a:pt x="54" y="283"/>
                  </a:lnTo>
                  <a:lnTo>
                    <a:pt x="65" y="239"/>
                  </a:lnTo>
                  <a:lnTo>
                    <a:pt x="75" y="199"/>
                  </a:lnTo>
                  <a:lnTo>
                    <a:pt x="83" y="165"/>
                  </a:lnTo>
                  <a:lnTo>
                    <a:pt x="90" y="136"/>
                  </a:lnTo>
                  <a:lnTo>
                    <a:pt x="96" y="112"/>
                  </a:lnTo>
                  <a:lnTo>
                    <a:pt x="99" y="94"/>
                  </a:lnTo>
                  <a:lnTo>
                    <a:pt x="100" y="84"/>
                  </a:lnTo>
                  <a:lnTo>
                    <a:pt x="99" y="8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8EE0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13" name="Freeform 78"/>
            <p:cNvSpPr>
              <a:spLocks/>
            </p:cNvSpPr>
            <p:nvPr/>
          </p:nvSpPr>
          <p:spPr bwMode="auto">
            <a:xfrm>
              <a:off x="2146" y="1833"/>
              <a:ext cx="103" cy="201"/>
            </a:xfrm>
            <a:custGeom>
              <a:avLst/>
              <a:gdLst>
                <a:gd name="T0" fmla="*/ 3 w 103"/>
                <a:gd name="T1" fmla="*/ 201 h 402"/>
                <a:gd name="T2" fmla="*/ 17 w 103"/>
                <a:gd name="T3" fmla="*/ 175 h 402"/>
                <a:gd name="T4" fmla="*/ 31 w 103"/>
                <a:gd name="T5" fmla="*/ 150 h 402"/>
                <a:gd name="T6" fmla="*/ 45 w 103"/>
                <a:gd name="T7" fmla="*/ 125 h 402"/>
                <a:gd name="T8" fmla="*/ 57 w 103"/>
                <a:gd name="T9" fmla="*/ 102 h 402"/>
                <a:gd name="T10" fmla="*/ 68 w 103"/>
                <a:gd name="T11" fmla="*/ 80 h 402"/>
                <a:gd name="T12" fmla="*/ 78 w 103"/>
                <a:gd name="T13" fmla="*/ 60 h 402"/>
                <a:gd name="T14" fmla="*/ 86 w 103"/>
                <a:gd name="T15" fmla="*/ 43 h 402"/>
                <a:gd name="T16" fmla="*/ 93 w 103"/>
                <a:gd name="T17" fmla="*/ 28 h 402"/>
                <a:gd name="T18" fmla="*/ 99 w 103"/>
                <a:gd name="T19" fmla="*/ 16 h 402"/>
                <a:gd name="T20" fmla="*/ 102 w 103"/>
                <a:gd name="T21" fmla="*/ 7 h 402"/>
                <a:gd name="T22" fmla="*/ 103 w 103"/>
                <a:gd name="T23" fmla="*/ 2 h 402"/>
                <a:gd name="T24" fmla="*/ 102 w 103"/>
                <a:gd name="T25" fmla="*/ 0 h 402"/>
                <a:gd name="T26" fmla="*/ 78 w 103"/>
                <a:gd name="T27" fmla="*/ 44 h 402"/>
                <a:gd name="T28" fmla="*/ 78 w 103"/>
                <a:gd name="T29" fmla="*/ 45 h 402"/>
                <a:gd name="T30" fmla="*/ 76 w 103"/>
                <a:gd name="T31" fmla="*/ 51 h 402"/>
                <a:gd name="T32" fmla="*/ 74 w 103"/>
                <a:gd name="T33" fmla="*/ 59 h 402"/>
                <a:gd name="T34" fmla="*/ 69 w 103"/>
                <a:gd name="T35" fmla="*/ 70 h 402"/>
                <a:gd name="T36" fmla="*/ 62 w 103"/>
                <a:gd name="T37" fmla="*/ 83 h 402"/>
                <a:gd name="T38" fmla="*/ 55 w 103"/>
                <a:gd name="T39" fmla="*/ 99 h 402"/>
                <a:gd name="T40" fmla="*/ 45 w 103"/>
                <a:gd name="T41" fmla="*/ 117 h 402"/>
                <a:gd name="T42" fmla="*/ 35 w 103"/>
                <a:gd name="T43" fmla="*/ 136 h 402"/>
                <a:gd name="T44" fmla="*/ 24 w 103"/>
                <a:gd name="T45" fmla="*/ 157 h 402"/>
                <a:gd name="T46" fmla="*/ 13 w 103"/>
                <a:gd name="T47" fmla="*/ 179 h 402"/>
                <a:gd name="T48" fmla="*/ 0 w 103"/>
                <a:gd name="T49" fmla="*/ 200 h 402"/>
                <a:gd name="T50" fmla="*/ 3 w 103"/>
                <a:gd name="T51" fmla="*/ 201 h 40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03" h="402">
                  <a:moveTo>
                    <a:pt x="3" y="402"/>
                  </a:moveTo>
                  <a:lnTo>
                    <a:pt x="17" y="349"/>
                  </a:lnTo>
                  <a:lnTo>
                    <a:pt x="31" y="299"/>
                  </a:lnTo>
                  <a:lnTo>
                    <a:pt x="45" y="250"/>
                  </a:lnTo>
                  <a:lnTo>
                    <a:pt x="57" y="203"/>
                  </a:lnTo>
                  <a:lnTo>
                    <a:pt x="68" y="159"/>
                  </a:lnTo>
                  <a:lnTo>
                    <a:pt x="78" y="119"/>
                  </a:lnTo>
                  <a:lnTo>
                    <a:pt x="86" y="85"/>
                  </a:lnTo>
                  <a:lnTo>
                    <a:pt x="93" y="56"/>
                  </a:lnTo>
                  <a:lnTo>
                    <a:pt x="99" y="32"/>
                  </a:lnTo>
                  <a:lnTo>
                    <a:pt x="102" y="14"/>
                  </a:lnTo>
                  <a:lnTo>
                    <a:pt x="103" y="4"/>
                  </a:lnTo>
                  <a:lnTo>
                    <a:pt x="102" y="0"/>
                  </a:lnTo>
                  <a:lnTo>
                    <a:pt x="78" y="87"/>
                  </a:lnTo>
                  <a:lnTo>
                    <a:pt x="78" y="90"/>
                  </a:lnTo>
                  <a:lnTo>
                    <a:pt x="76" y="101"/>
                  </a:lnTo>
                  <a:lnTo>
                    <a:pt x="74" y="118"/>
                  </a:lnTo>
                  <a:lnTo>
                    <a:pt x="69" y="139"/>
                  </a:lnTo>
                  <a:lnTo>
                    <a:pt x="62" y="165"/>
                  </a:lnTo>
                  <a:lnTo>
                    <a:pt x="55" y="197"/>
                  </a:lnTo>
                  <a:lnTo>
                    <a:pt x="45" y="233"/>
                  </a:lnTo>
                  <a:lnTo>
                    <a:pt x="35" y="271"/>
                  </a:lnTo>
                  <a:lnTo>
                    <a:pt x="24" y="313"/>
                  </a:lnTo>
                  <a:lnTo>
                    <a:pt x="13" y="357"/>
                  </a:lnTo>
                  <a:lnTo>
                    <a:pt x="0" y="400"/>
                  </a:lnTo>
                  <a:lnTo>
                    <a:pt x="3" y="402"/>
                  </a:lnTo>
                  <a:close/>
                </a:path>
              </a:pathLst>
            </a:custGeom>
            <a:solidFill>
              <a:srgbClr val="96E6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14" name="Freeform 79"/>
            <p:cNvSpPr>
              <a:spLocks/>
            </p:cNvSpPr>
            <p:nvPr/>
          </p:nvSpPr>
          <p:spPr bwMode="auto">
            <a:xfrm>
              <a:off x="2143" y="1876"/>
              <a:ext cx="81" cy="157"/>
            </a:xfrm>
            <a:custGeom>
              <a:avLst/>
              <a:gdLst>
                <a:gd name="T0" fmla="*/ 81 w 81"/>
                <a:gd name="T1" fmla="*/ 0 h 313"/>
                <a:gd name="T2" fmla="*/ 81 w 81"/>
                <a:gd name="T3" fmla="*/ 2 h 313"/>
                <a:gd name="T4" fmla="*/ 79 w 81"/>
                <a:gd name="T5" fmla="*/ 7 h 313"/>
                <a:gd name="T6" fmla="*/ 77 w 81"/>
                <a:gd name="T7" fmla="*/ 16 h 313"/>
                <a:gd name="T8" fmla="*/ 72 w 81"/>
                <a:gd name="T9" fmla="*/ 26 h 313"/>
                <a:gd name="T10" fmla="*/ 65 w 81"/>
                <a:gd name="T11" fmla="*/ 39 h 313"/>
                <a:gd name="T12" fmla="*/ 58 w 81"/>
                <a:gd name="T13" fmla="*/ 55 h 313"/>
                <a:gd name="T14" fmla="*/ 48 w 81"/>
                <a:gd name="T15" fmla="*/ 73 h 313"/>
                <a:gd name="T16" fmla="*/ 38 w 81"/>
                <a:gd name="T17" fmla="*/ 92 h 313"/>
                <a:gd name="T18" fmla="*/ 27 w 81"/>
                <a:gd name="T19" fmla="*/ 113 h 313"/>
                <a:gd name="T20" fmla="*/ 16 w 81"/>
                <a:gd name="T21" fmla="*/ 135 h 313"/>
                <a:gd name="T22" fmla="*/ 3 w 81"/>
                <a:gd name="T23" fmla="*/ 157 h 313"/>
                <a:gd name="T24" fmla="*/ 0 w 81"/>
                <a:gd name="T25" fmla="*/ 156 h 313"/>
                <a:gd name="T26" fmla="*/ 10 w 81"/>
                <a:gd name="T27" fmla="*/ 138 h 313"/>
                <a:gd name="T28" fmla="*/ 20 w 81"/>
                <a:gd name="T29" fmla="*/ 120 h 313"/>
                <a:gd name="T30" fmla="*/ 30 w 81"/>
                <a:gd name="T31" fmla="*/ 102 h 313"/>
                <a:gd name="T32" fmla="*/ 37 w 81"/>
                <a:gd name="T33" fmla="*/ 87 h 313"/>
                <a:gd name="T34" fmla="*/ 44 w 81"/>
                <a:gd name="T35" fmla="*/ 73 h 313"/>
                <a:gd name="T36" fmla="*/ 50 w 81"/>
                <a:gd name="T37" fmla="*/ 63 h 313"/>
                <a:gd name="T38" fmla="*/ 52 w 81"/>
                <a:gd name="T39" fmla="*/ 54 h 313"/>
                <a:gd name="T40" fmla="*/ 54 w 81"/>
                <a:gd name="T41" fmla="*/ 49 h 313"/>
                <a:gd name="T42" fmla="*/ 54 w 81"/>
                <a:gd name="T43" fmla="*/ 47 h 313"/>
                <a:gd name="T44" fmla="*/ 81 w 81"/>
                <a:gd name="T45" fmla="*/ 0 h 31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81" h="313">
                  <a:moveTo>
                    <a:pt x="81" y="0"/>
                  </a:moveTo>
                  <a:lnTo>
                    <a:pt x="81" y="3"/>
                  </a:lnTo>
                  <a:lnTo>
                    <a:pt x="79" y="14"/>
                  </a:lnTo>
                  <a:lnTo>
                    <a:pt x="77" y="31"/>
                  </a:lnTo>
                  <a:lnTo>
                    <a:pt x="72" y="52"/>
                  </a:lnTo>
                  <a:lnTo>
                    <a:pt x="65" y="78"/>
                  </a:lnTo>
                  <a:lnTo>
                    <a:pt x="58" y="110"/>
                  </a:lnTo>
                  <a:lnTo>
                    <a:pt x="48" y="146"/>
                  </a:lnTo>
                  <a:lnTo>
                    <a:pt x="38" y="184"/>
                  </a:lnTo>
                  <a:lnTo>
                    <a:pt x="27" y="226"/>
                  </a:lnTo>
                  <a:lnTo>
                    <a:pt x="16" y="270"/>
                  </a:lnTo>
                  <a:lnTo>
                    <a:pt x="3" y="313"/>
                  </a:lnTo>
                  <a:lnTo>
                    <a:pt x="0" y="311"/>
                  </a:lnTo>
                  <a:lnTo>
                    <a:pt x="10" y="275"/>
                  </a:lnTo>
                  <a:lnTo>
                    <a:pt x="20" y="239"/>
                  </a:lnTo>
                  <a:lnTo>
                    <a:pt x="30" y="204"/>
                  </a:lnTo>
                  <a:lnTo>
                    <a:pt x="37" y="174"/>
                  </a:lnTo>
                  <a:lnTo>
                    <a:pt x="44" y="146"/>
                  </a:lnTo>
                  <a:lnTo>
                    <a:pt x="50" y="125"/>
                  </a:lnTo>
                  <a:lnTo>
                    <a:pt x="52" y="108"/>
                  </a:lnTo>
                  <a:lnTo>
                    <a:pt x="54" y="98"/>
                  </a:lnTo>
                  <a:lnTo>
                    <a:pt x="54" y="94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9FE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15" name="Freeform 80"/>
            <p:cNvSpPr>
              <a:spLocks/>
            </p:cNvSpPr>
            <p:nvPr/>
          </p:nvSpPr>
          <p:spPr bwMode="auto">
            <a:xfrm>
              <a:off x="2139" y="1923"/>
              <a:ext cx="58" cy="109"/>
            </a:xfrm>
            <a:custGeom>
              <a:avLst/>
              <a:gdLst>
                <a:gd name="T0" fmla="*/ 4 w 58"/>
                <a:gd name="T1" fmla="*/ 109 h 217"/>
                <a:gd name="T2" fmla="*/ 14 w 58"/>
                <a:gd name="T3" fmla="*/ 91 h 217"/>
                <a:gd name="T4" fmla="*/ 24 w 58"/>
                <a:gd name="T5" fmla="*/ 73 h 217"/>
                <a:gd name="T6" fmla="*/ 34 w 58"/>
                <a:gd name="T7" fmla="*/ 55 h 217"/>
                <a:gd name="T8" fmla="*/ 41 w 58"/>
                <a:gd name="T9" fmla="*/ 40 h 217"/>
                <a:gd name="T10" fmla="*/ 48 w 58"/>
                <a:gd name="T11" fmla="*/ 26 h 217"/>
                <a:gd name="T12" fmla="*/ 54 w 58"/>
                <a:gd name="T13" fmla="*/ 16 h 217"/>
                <a:gd name="T14" fmla="*/ 56 w 58"/>
                <a:gd name="T15" fmla="*/ 7 h 217"/>
                <a:gd name="T16" fmla="*/ 58 w 58"/>
                <a:gd name="T17" fmla="*/ 2 h 217"/>
                <a:gd name="T18" fmla="*/ 58 w 58"/>
                <a:gd name="T19" fmla="*/ 0 h 217"/>
                <a:gd name="T20" fmla="*/ 30 w 58"/>
                <a:gd name="T21" fmla="*/ 51 h 217"/>
                <a:gd name="T22" fmla="*/ 30 w 58"/>
                <a:gd name="T23" fmla="*/ 53 h 217"/>
                <a:gd name="T24" fmla="*/ 27 w 58"/>
                <a:gd name="T25" fmla="*/ 57 h 217"/>
                <a:gd name="T26" fmla="*/ 24 w 58"/>
                <a:gd name="T27" fmla="*/ 64 h 217"/>
                <a:gd name="T28" fmla="*/ 20 w 58"/>
                <a:gd name="T29" fmla="*/ 74 h 217"/>
                <a:gd name="T30" fmla="*/ 14 w 58"/>
                <a:gd name="T31" fmla="*/ 83 h 217"/>
                <a:gd name="T32" fmla="*/ 7 w 58"/>
                <a:gd name="T33" fmla="*/ 96 h 217"/>
                <a:gd name="T34" fmla="*/ 0 w 58"/>
                <a:gd name="T35" fmla="*/ 109 h 217"/>
                <a:gd name="T36" fmla="*/ 4 w 58"/>
                <a:gd name="T37" fmla="*/ 109 h 2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8" h="217">
                  <a:moveTo>
                    <a:pt x="4" y="217"/>
                  </a:moveTo>
                  <a:lnTo>
                    <a:pt x="14" y="181"/>
                  </a:lnTo>
                  <a:lnTo>
                    <a:pt x="24" y="145"/>
                  </a:lnTo>
                  <a:lnTo>
                    <a:pt x="34" y="110"/>
                  </a:lnTo>
                  <a:lnTo>
                    <a:pt x="41" y="80"/>
                  </a:lnTo>
                  <a:lnTo>
                    <a:pt x="48" y="52"/>
                  </a:lnTo>
                  <a:lnTo>
                    <a:pt x="54" y="31"/>
                  </a:lnTo>
                  <a:lnTo>
                    <a:pt x="56" y="14"/>
                  </a:lnTo>
                  <a:lnTo>
                    <a:pt x="58" y="4"/>
                  </a:lnTo>
                  <a:lnTo>
                    <a:pt x="58" y="0"/>
                  </a:lnTo>
                  <a:lnTo>
                    <a:pt x="30" y="101"/>
                  </a:lnTo>
                  <a:lnTo>
                    <a:pt x="30" y="105"/>
                  </a:lnTo>
                  <a:lnTo>
                    <a:pt x="27" y="114"/>
                  </a:lnTo>
                  <a:lnTo>
                    <a:pt x="24" y="128"/>
                  </a:lnTo>
                  <a:lnTo>
                    <a:pt x="20" y="147"/>
                  </a:lnTo>
                  <a:lnTo>
                    <a:pt x="14" y="166"/>
                  </a:lnTo>
                  <a:lnTo>
                    <a:pt x="7" y="192"/>
                  </a:lnTo>
                  <a:lnTo>
                    <a:pt x="0" y="217"/>
                  </a:lnTo>
                  <a:lnTo>
                    <a:pt x="4" y="217"/>
                  </a:lnTo>
                  <a:close/>
                </a:path>
              </a:pathLst>
            </a:custGeom>
            <a:solidFill>
              <a:srgbClr val="A7F1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16" name="Freeform 81"/>
            <p:cNvSpPr>
              <a:spLocks/>
            </p:cNvSpPr>
            <p:nvPr/>
          </p:nvSpPr>
          <p:spPr bwMode="auto">
            <a:xfrm>
              <a:off x="2136" y="1974"/>
              <a:ext cx="33" cy="58"/>
            </a:xfrm>
            <a:custGeom>
              <a:avLst/>
              <a:gdLst>
                <a:gd name="T0" fmla="*/ 33 w 33"/>
                <a:gd name="T1" fmla="*/ 0 h 116"/>
                <a:gd name="T2" fmla="*/ 33 w 33"/>
                <a:gd name="T3" fmla="*/ 2 h 116"/>
                <a:gd name="T4" fmla="*/ 30 w 33"/>
                <a:gd name="T5" fmla="*/ 7 h 116"/>
                <a:gd name="T6" fmla="*/ 27 w 33"/>
                <a:gd name="T7" fmla="*/ 14 h 116"/>
                <a:gd name="T8" fmla="*/ 23 w 33"/>
                <a:gd name="T9" fmla="*/ 23 h 116"/>
                <a:gd name="T10" fmla="*/ 17 w 33"/>
                <a:gd name="T11" fmla="*/ 33 h 116"/>
                <a:gd name="T12" fmla="*/ 10 w 33"/>
                <a:gd name="T13" fmla="*/ 46 h 116"/>
                <a:gd name="T14" fmla="*/ 3 w 33"/>
                <a:gd name="T15" fmla="*/ 58 h 116"/>
                <a:gd name="T16" fmla="*/ 0 w 33"/>
                <a:gd name="T17" fmla="*/ 57 h 116"/>
                <a:gd name="T18" fmla="*/ 0 w 33"/>
                <a:gd name="T19" fmla="*/ 57 h 116"/>
                <a:gd name="T20" fmla="*/ 33 w 33"/>
                <a:gd name="T21" fmla="*/ 0 h 11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" h="116">
                  <a:moveTo>
                    <a:pt x="33" y="0"/>
                  </a:moveTo>
                  <a:lnTo>
                    <a:pt x="33" y="4"/>
                  </a:lnTo>
                  <a:lnTo>
                    <a:pt x="30" y="13"/>
                  </a:lnTo>
                  <a:lnTo>
                    <a:pt x="27" y="27"/>
                  </a:lnTo>
                  <a:lnTo>
                    <a:pt x="23" y="46"/>
                  </a:lnTo>
                  <a:lnTo>
                    <a:pt x="17" y="65"/>
                  </a:lnTo>
                  <a:lnTo>
                    <a:pt x="10" y="91"/>
                  </a:lnTo>
                  <a:lnTo>
                    <a:pt x="3" y="116"/>
                  </a:lnTo>
                  <a:lnTo>
                    <a:pt x="0" y="114"/>
                  </a:lnTo>
                  <a:lnTo>
                    <a:pt x="0" y="11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AFF7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17" name="Freeform 82"/>
            <p:cNvSpPr>
              <a:spLocks/>
            </p:cNvSpPr>
            <p:nvPr/>
          </p:nvSpPr>
          <p:spPr bwMode="auto">
            <a:xfrm>
              <a:off x="2136" y="2030"/>
              <a:ext cx="1" cy="1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1 h 1"/>
                <a:gd name="T8" fmla="*/ 0 w 1"/>
                <a:gd name="T9" fmla="*/ 1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F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18" name="Freeform 83"/>
            <p:cNvSpPr>
              <a:spLocks/>
            </p:cNvSpPr>
            <p:nvPr/>
          </p:nvSpPr>
          <p:spPr bwMode="auto">
            <a:xfrm>
              <a:off x="2159" y="1384"/>
              <a:ext cx="363" cy="656"/>
            </a:xfrm>
            <a:custGeom>
              <a:avLst/>
              <a:gdLst>
                <a:gd name="T0" fmla="*/ 18 w 363"/>
                <a:gd name="T1" fmla="*/ 656 h 1312"/>
                <a:gd name="T2" fmla="*/ 0 w 363"/>
                <a:gd name="T3" fmla="*/ 607 h 1312"/>
                <a:gd name="T4" fmla="*/ 345 w 363"/>
                <a:gd name="T5" fmla="*/ 0 h 1312"/>
                <a:gd name="T6" fmla="*/ 363 w 363"/>
                <a:gd name="T7" fmla="*/ 51 h 1312"/>
                <a:gd name="T8" fmla="*/ 18 w 363"/>
                <a:gd name="T9" fmla="*/ 656 h 13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3" h="1312">
                  <a:moveTo>
                    <a:pt x="18" y="1312"/>
                  </a:moveTo>
                  <a:lnTo>
                    <a:pt x="0" y="1213"/>
                  </a:lnTo>
                  <a:lnTo>
                    <a:pt x="345" y="0"/>
                  </a:lnTo>
                  <a:lnTo>
                    <a:pt x="363" y="101"/>
                  </a:lnTo>
                  <a:lnTo>
                    <a:pt x="18" y="13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19" name="Freeform 84"/>
            <p:cNvSpPr>
              <a:spLocks/>
            </p:cNvSpPr>
            <p:nvPr/>
          </p:nvSpPr>
          <p:spPr bwMode="auto">
            <a:xfrm>
              <a:off x="2176" y="1384"/>
              <a:ext cx="369" cy="656"/>
            </a:xfrm>
            <a:custGeom>
              <a:avLst/>
              <a:gdLst>
                <a:gd name="T0" fmla="*/ 1 w 369"/>
                <a:gd name="T1" fmla="*/ 656 h 1312"/>
                <a:gd name="T2" fmla="*/ 369 w 369"/>
                <a:gd name="T3" fmla="*/ 10 h 1312"/>
                <a:gd name="T4" fmla="*/ 328 w 369"/>
                <a:gd name="T5" fmla="*/ 0 h 1312"/>
                <a:gd name="T6" fmla="*/ 319 w 369"/>
                <a:gd name="T7" fmla="*/ 16 h 1312"/>
                <a:gd name="T8" fmla="*/ 321 w 369"/>
                <a:gd name="T9" fmla="*/ 18 h 1312"/>
                <a:gd name="T10" fmla="*/ 321 w 369"/>
                <a:gd name="T11" fmla="*/ 24 h 1312"/>
                <a:gd name="T12" fmla="*/ 319 w 369"/>
                <a:gd name="T13" fmla="*/ 32 h 1312"/>
                <a:gd name="T14" fmla="*/ 315 w 369"/>
                <a:gd name="T15" fmla="*/ 44 h 1312"/>
                <a:gd name="T16" fmla="*/ 311 w 369"/>
                <a:gd name="T17" fmla="*/ 59 h 1312"/>
                <a:gd name="T18" fmla="*/ 304 w 369"/>
                <a:gd name="T19" fmla="*/ 76 h 1312"/>
                <a:gd name="T20" fmla="*/ 294 w 369"/>
                <a:gd name="T21" fmla="*/ 97 h 1312"/>
                <a:gd name="T22" fmla="*/ 284 w 369"/>
                <a:gd name="T23" fmla="*/ 121 h 1312"/>
                <a:gd name="T24" fmla="*/ 271 w 369"/>
                <a:gd name="T25" fmla="*/ 147 h 1312"/>
                <a:gd name="T26" fmla="*/ 257 w 369"/>
                <a:gd name="T27" fmla="*/ 176 h 1312"/>
                <a:gd name="T28" fmla="*/ 241 w 369"/>
                <a:gd name="T29" fmla="*/ 208 h 1312"/>
                <a:gd name="T30" fmla="*/ 224 w 369"/>
                <a:gd name="T31" fmla="*/ 241 h 1312"/>
                <a:gd name="T32" fmla="*/ 207 w 369"/>
                <a:gd name="T33" fmla="*/ 276 h 1312"/>
                <a:gd name="T34" fmla="*/ 188 w 369"/>
                <a:gd name="T35" fmla="*/ 313 h 1312"/>
                <a:gd name="T36" fmla="*/ 166 w 369"/>
                <a:gd name="T37" fmla="*/ 352 h 1312"/>
                <a:gd name="T38" fmla="*/ 145 w 369"/>
                <a:gd name="T39" fmla="*/ 393 h 1312"/>
                <a:gd name="T40" fmla="*/ 123 w 369"/>
                <a:gd name="T41" fmla="*/ 436 h 1312"/>
                <a:gd name="T42" fmla="*/ 100 w 369"/>
                <a:gd name="T43" fmla="*/ 478 h 1312"/>
                <a:gd name="T44" fmla="*/ 75 w 369"/>
                <a:gd name="T45" fmla="*/ 522 h 1312"/>
                <a:gd name="T46" fmla="*/ 51 w 369"/>
                <a:gd name="T47" fmla="*/ 567 h 1312"/>
                <a:gd name="T48" fmla="*/ 25 w 369"/>
                <a:gd name="T49" fmla="*/ 611 h 1312"/>
                <a:gd name="T50" fmla="*/ 0 w 369"/>
                <a:gd name="T51" fmla="*/ 656 h 1312"/>
                <a:gd name="T52" fmla="*/ 1 w 369"/>
                <a:gd name="T53" fmla="*/ 656 h 131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69" h="1312">
                  <a:moveTo>
                    <a:pt x="1" y="1312"/>
                  </a:moveTo>
                  <a:lnTo>
                    <a:pt x="369" y="20"/>
                  </a:lnTo>
                  <a:lnTo>
                    <a:pt x="328" y="0"/>
                  </a:lnTo>
                  <a:lnTo>
                    <a:pt x="319" y="31"/>
                  </a:lnTo>
                  <a:lnTo>
                    <a:pt x="321" y="36"/>
                  </a:lnTo>
                  <a:lnTo>
                    <a:pt x="321" y="47"/>
                  </a:lnTo>
                  <a:lnTo>
                    <a:pt x="319" y="63"/>
                  </a:lnTo>
                  <a:lnTo>
                    <a:pt x="315" y="87"/>
                  </a:lnTo>
                  <a:lnTo>
                    <a:pt x="311" y="118"/>
                  </a:lnTo>
                  <a:lnTo>
                    <a:pt x="304" y="152"/>
                  </a:lnTo>
                  <a:lnTo>
                    <a:pt x="294" y="194"/>
                  </a:lnTo>
                  <a:lnTo>
                    <a:pt x="284" y="241"/>
                  </a:lnTo>
                  <a:lnTo>
                    <a:pt x="271" y="293"/>
                  </a:lnTo>
                  <a:lnTo>
                    <a:pt x="257" y="351"/>
                  </a:lnTo>
                  <a:lnTo>
                    <a:pt x="241" y="415"/>
                  </a:lnTo>
                  <a:lnTo>
                    <a:pt x="224" y="482"/>
                  </a:lnTo>
                  <a:lnTo>
                    <a:pt x="207" y="552"/>
                  </a:lnTo>
                  <a:lnTo>
                    <a:pt x="188" y="626"/>
                  </a:lnTo>
                  <a:lnTo>
                    <a:pt x="166" y="704"/>
                  </a:lnTo>
                  <a:lnTo>
                    <a:pt x="145" y="786"/>
                  </a:lnTo>
                  <a:lnTo>
                    <a:pt x="123" y="871"/>
                  </a:lnTo>
                  <a:lnTo>
                    <a:pt x="100" y="956"/>
                  </a:lnTo>
                  <a:lnTo>
                    <a:pt x="75" y="1043"/>
                  </a:lnTo>
                  <a:lnTo>
                    <a:pt x="51" y="1133"/>
                  </a:lnTo>
                  <a:lnTo>
                    <a:pt x="25" y="1222"/>
                  </a:lnTo>
                  <a:lnTo>
                    <a:pt x="0" y="1312"/>
                  </a:lnTo>
                  <a:lnTo>
                    <a:pt x="1" y="1312"/>
                  </a:lnTo>
                  <a:close/>
                </a:path>
              </a:pathLst>
            </a:custGeom>
            <a:solidFill>
              <a:srgbClr val="057E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20" name="Freeform 85"/>
            <p:cNvSpPr>
              <a:spLocks/>
            </p:cNvSpPr>
            <p:nvPr/>
          </p:nvSpPr>
          <p:spPr bwMode="auto">
            <a:xfrm>
              <a:off x="2174" y="1399"/>
              <a:ext cx="323" cy="641"/>
            </a:xfrm>
            <a:custGeom>
              <a:avLst/>
              <a:gdLst>
                <a:gd name="T0" fmla="*/ 321 w 323"/>
                <a:gd name="T1" fmla="*/ 0 h 1281"/>
                <a:gd name="T2" fmla="*/ 323 w 323"/>
                <a:gd name="T3" fmla="*/ 3 h 1281"/>
                <a:gd name="T4" fmla="*/ 323 w 323"/>
                <a:gd name="T5" fmla="*/ 8 h 1281"/>
                <a:gd name="T6" fmla="*/ 321 w 323"/>
                <a:gd name="T7" fmla="*/ 16 h 1281"/>
                <a:gd name="T8" fmla="*/ 317 w 323"/>
                <a:gd name="T9" fmla="*/ 28 h 1281"/>
                <a:gd name="T10" fmla="*/ 313 w 323"/>
                <a:gd name="T11" fmla="*/ 44 h 1281"/>
                <a:gd name="T12" fmla="*/ 306 w 323"/>
                <a:gd name="T13" fmla="*/ 61 h 1281"/>
                <a:gd name="T14" fmla="*/ 296 w 323"/>
                <a:gd name="T15" fmla="*/ 82 h 1281"/>
                <a:gd name="T16" fmla="*/ 286 w 323"/>
                <a:gd name="T17" fmla="*/ 105 h 1281"/>
                <a:gd name="T18" fmla="*/ 273 w 323"/>
                <a:gd name="T19" fmla="*/ 131 h 1281"/>
                <a:gd name="T20" fmla="*/ 259 w 323"/>
                <a:gd name="T21" fmla="*/ 160 h 1281"/>
                <a:gd name="T22" fmla="*/ 243 w 323"/>
                <a:gd name="T23" fmla="*/ 192 h 1281"/>
                <a:gd name="T24" fmla="*/ 226 w 323"/>
                <a:gd name="T25" fmla="*/ 226 h 1281"/>
                <a:gd name="T26" fmla="*/ 209 w 323"/>
                <a:gd name="T27" fmla="*/ 261 h 1281"/>
                <a:gd name="T28" fmla="*/ 190 w 323"/>
                <a:gd name="T29" fmla="*/ 298 h 1281"/>
                <a:gd name="T30" fmla="*/ 168 w 323"/>
                <a:gd name="T31" fmla="*/ 337 h 1281"/>
                <a:gd name="T32" fmla="*/ 147 w 323"/>
                <a:gd name="T33" fmla="*/ 378 h 1281"/>
                <a:gd name="T34" fmla="*/ 125 w 323"/>
                <a:gd name="T35" fmla="*/ 420 h 1281"/>
                <a:gd name="T36" fmla="*/ 102 w 323"/>
                <a:gd name="T37" fmla="*/ 463 h 1281"/>
                <a:gd name="T38" fmla="*/ 77 w 323"/>
                <a:gd name="T39" fmla="*/ 506 h 1281"/>
                <a:gd name="T40" fmla="*/ 53 w 323"/>
                <a:gd name="T41" fmla="*/ 551 h 1281"/>
                <a:gd name="T42" fmla="*/ 27 w 323"/>
                <a:gd name="T43" fmla="*/ 596 h 1281"/>
                <a:gd name="T44" fmla="*/ 2 w 323"/>
                <a:gd name="T45" fmla="*/ 641 h 1281"/>
                <a:gd name="T46" fmla="*/ 0 w 323"/>
                <a:gd name="T47" fmla="*/ 641 h 1281"/>
                <a:gd name="T48" fmla="*/ 26 w 323"/>
                <a:gd name="T49" fmla="*/ 597 h 1281"/>
                <a:gd name="T50" fmla="*/ 50 w 323"/>
                <a:gd name="T51" fmla="*/ 553 h 1281"/>
                <a:gd name="T52" fmla="*/ 74 w 323"/>
                <a:gd name="T53" fmla="*/ 510 h 1281"/>
                <a:gd name="T54" fmla="*/ 98 w 323"/>
                <a:gd name="T55" fmla="*/ 467 h 1281"/>
                <a:gd name="T56" fmla="*/ 120 w 323"/>
                <a:gd name="T57" fmla="*/ 425 h 1281"/>
                <a:gd name="T58" fmla="*/ 143 w 323"/>
                <a:gd name="T59" fmla="*/ 384 h 1281"/>
                <a:gd name="T60" fmla="*/ 164 w 323"/>
                <a:gd name="T61" fmla="*/ 345 h 1281"/>
                <a:gd name="T62" fmla="*/ 184 w 323"/>
                <a:gd name="T63" fmla="*/ 306 h 1281"/>
                <a:gd name="T64" fmla="*/ 202 w 323"/>
                <a:gd name="T65" fmla="*/ 270 h 1281"/>
                <a:gd name="T66" fmla="*/ 221 w 323"/>
                <a:gd name="T67" fmla="*/ 235 h 1281"/>
                <a:gd name="T68" fmla="*/ 236 w 323"/>
                <a:gd name="T69" fmla="*/ 203 h 1281"/>
                <a:gd name="T70" fmla="*/ 252 w 323"/>
                <a:gd name="T71" fmla="*/ 172 h 1281"/>
                <a:gd name="T72" fmla="*/ 266 w 323"/>
                <a:gd name="T73" fmla="*/ 144 h 1281"/>
                <a:gd name="T74" fmla="*/ 277 w 323"/>
                <a:gd name="T75" fmla="*/ 119 h 1281"/>
                <a:gd name="T76" fmla="*/ 287 w 323"/>
                <a:gd name="T77" fmla="*/ 96 h 1281"/>
                <a:gd name="T78" fmla="*/ 296 w 323"/>
                <a:gd name="T79" fmla="*/ 75 h 1281"/>
                <a:gd name="T80" fmla="*/ 303 w 323"/>
                <a:gd name="T81" fmla="*/ 58 h 1281"/>
                <a:gd name="T82" fmla="*/ 308 w 323"/>
                <a:gd name="T83" fmla="*/ 44 h 1281"/>
                <a:gd name="T84" fmla="*/ 313 w 323"/>
                <a:gd name="T85" fmla="*/ 32 h 1281"/>
                <a:gd name="T86" fmla="*/ 314 w 323"/>
                <a:gd name="T87" fmla="*/ 24 h 1281"/>
                <a:gd name="T88" fmla="*/ 314 w 323"/>
                <a:gd name="T89" fmla="*/ 18 h 1281"/>
                <a:gd name="T90" fmla="*/ 311 w 323"/>
                <a:gd name="T91" fmla="*/ 16 h 1281"/>
                <a:gd name="T92" fmla="*/ 321 w 323"/>
                <a:gd name="T93" fmla="*/ 0 h 128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323" h="1281">
                  <a:moveTo>
                    <a:pt x="321" y="0"/>
                  </a:moveTo>
                  <a:lnTo>
                    <a:pt x="323" y="5"/>
                  </a:lnTo>
                  <a:lnTo>
                    <a:pt x="323" y="16"/>
                  </a:lnTo>
                  <a:lnTo>
                    <a:pt x="321" y="32"/>
                  </a:lnTo>
                  <a:lnTo>
                    <a:pt x="317" y="56"/>
                  </a:lnTo>
                  <a:lnTo>
                    <a:pt x="313" y="87"/>
                  </a:lnTo>
                  <a:lnTo>
                    <a:pt x="306" y="121"/>
                  </a:lnTo>
                  <a:lnTo>
                    <a:pt x="296" y="163"/>
                  </a:lnTo>
                  <a:lnTo>
                    <a:pt x="286" y="210"/>
                  </a:lnTo>
                  <a:lnTo>
                    <a:pt x="273" y="262"/>
                  </a:lnTo>
                  <a:lnTo>
                    <a:pt x="259" y="320"/>
                  </a:lnTo>
                  <a:lnTo>
                    <a:pt x="243" y="384"/>
                  </a:lnTo>
                  <a:lnTo>
                    <a:pt x="226" y="451"/>
                  </a:lnTo>
                  <a:lnTo>
                    <a:pt x="209" y="521"/>
                  </a:lnTo>
                  <a:lnTo>
                    <a:pt x="190" y="595"/>
                  </a:lnTo>
                  <a:lnTo>
                    <a:pt x="168" y="673"/>
                  </a:lnTo>
                  <a:lnTo>
                    <a:pt x="147" y="755"/>
                  </a:lnTo>
                  <a:lnTo>
                    <a:pt x="125" y="840"/>
                  </a:lnTo>
                  <a:lnTo>
                    <a:pt x="102" y="925"/>
                  </a:lnTo>
                  <a:lnTo>
                    <a:pt x="77" y="1012"/>
                  </a:lnTo>
                  <a:lnTo>
                    <a:pt x="53" y="1102"/>
                  </a:lnTo>
                  <a:lnTo>
                    <a:pt x="27" y="1191"/>
                  </a:lnTo>
                  <a:lnTo>
                    <a:pt x="2" y="1281"/>
                  </a:lnTo>
                  <a:lnTo>
                    <a:pt x="0" y="1281"/>
                  </a:lnTo>
                  <a:lnTo>
                    <a:pt x="26" y="1193"/>
                  </a:lnTo>
                  <a:lnTo>
                    <a:pt x="50" y="1106"/>
                  </a:lnTo>
                  <a:lnTo>
                    <a:pt x="74" y="1019"/>
                  </a:lnTo>
                  <a:lnTo>
                    <a:pt x="98" y="934"/>
                  </a:lnTo>
                  <a:lnTo>
                    <a:pt x="120" y="849"/>
                  </a:lnTo>
                  <a:lnTo>
                    <a:pt x="143" y="767"/>
                  </a:lnTo>
                  <a:lnTo>
                    <a:pt x="164" y="689"/>
                  </a:lnTo>
                  <a:lnTo>
                    <a:pt x="184" y="612"/>
                  </a:lnTo>
                  <a:lnTo>
                    <a:pt x="202" y="539"/>
                  </a:lnTo>
                  <a:lnTo>
                    <a:pt x="221" y="470"/>
                  </a:lnTo>
                  <a:lnTo>
                    <a:pt x="236" y="405"/>
                  </a:lnTo>
                  <a:lnTo>
                    <a:pt x="252" y="344"/>
                  </a:lnTo>
                  <a:lnTo>
                    <a:pt x="266" y="288"/>
                  </a:lnTo>
                  <a:lnTo>
                    <a:pt x="277" y="237"/>
                  </a:lnTo>
                  <a:lnTo>
                    <a:pt x="287" y="192"/>
                  </a:lnTo>
                  <a:lnTo>
                    <a:pt x="296" y="150"/>
                  </a:lnTo>
                  <a:lnTo>
                    <a:pt x="303" y="116"/>
                  </a:lnTo>
                  <a:lnTo>
                    <a:pt x="308" y="87"/>
                  </a:lnTo>
                  <a:lnTo>
                    <a:pt x="313" y="63"/>
                  </a:lnTo>
                  <a:lnTo>
                    <a:pt x="314" y="47"/>
                  </a:lnTo>
                  <a:lnTo>
                    <a:pt x="314" y="36"/>
                  </a:lnTo>
                  <a:lnTo>
                    <a:pt x="311" y="32"/>
                  </a:lnTo>
                  <a:lnTo>
                    <a:pt x="321" y="0"/>
                  </a:lnTo>
                  <a:close/>
                </a:path>
              </a:pathLst>
            </a:custGeom>
            <a:solidFill>
              <a:srgbClr val="0D83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21" name="Freeform 86"/>
            <p:cNvSpPr>
              <a:spLocks/>
            </p:cNvSpPr>
            <p:nvPr/>
          </p:nvSpPr>
          <p:spPr bwMode="auto">
            <a:xfrm>
              <a:off x="2174" y="1416"/>
              <a:ext cx="314" cy="624"/>
            </a:xfrm>
            <a:custGeom>
              <a:avLst/>
              <a:gdLst>
                <a:gd name="T0" fmla="*/ 0 w 314"/>
                <a:gd name="T1" fmla="*/ 624 h 1249"/>
                <a:gd name="T2" fmla="*/ 26 w 314"/>
                <a:gd name="T3" fmla="*/ 580 h 1249"/>
                <a:gd name="T4" fmla="*/ 50 w 314"/>
                <a:gd name="T5" fmla="*/ 537 h 1249"/>
                <a:gd name="T6" fmla="*/ 74 w 314"/>
                <a:gd name="T7" fmla="*/ 493 h 1249"/>
                <a:gd name="T8" fmla="*/ 98 w 314"/>
                <a:gd name="T9" fmla="*/ 451 h 1249"/>
                <a:gd name="T10" fmla="*/ 120 w 314"/>
                <a:gd name="T11" fmla="*/ 408 h 1249"/>
                <a:gd name="T12" fmla="*/ 143 w 314"/>
                <a:gd name="T13" fmla="*/ 367 h 1249"/>
                <a:gd name="T14" fmla="*/ 164 w 314"/>
                <a:gd name="T15" fmla="*/ 328 h 1249"/>
                <a:gd name="T16" fmla="*/ 184 w 314"/>
                <a:gd name="T17" fmla="*/ 290 h 1249"/>
                <a:gd name="T18" fmla="*/ 202 w 314"/>
                <a:gd name="T19" fmla="*/ 253 h 1249"/>
                <a:gd name="T20" fmla="*/ 221 w 314"/>
                <a:gd name="T21" fmla="*/ 219 h 1249"/>
                <a:gd name="T22" fmla="*/ 236 w 314"/>
                <a:gd name="T23" fmla="*/ 186 h 1249"/>
                <a:gd name="T24" fmla="*/ 252 w 314"/>
                <a:gd name="T25" fmla="*/ 156 h 1249"/>
                <a:gd name="T26" fmla="*/ 266 w 314"/>
                <a:gd name="T27" fmla="*/ 128 h 1249"/>
                <a:gd name="T28" fmla="*/ 277 w 314"/>
                <a:gd name="T29" fmla="*/ 102 h 1249"/>
                <a:gd name="T30" fmla="*/ 287 w 314"/>
                <a:gd name="T31" fmla="*/ 80 h 1249"/>
                <a:gd name="T32" fmla="*/ 296 w 314"/>
                <a:gd name="T33" fmla="*/ 59 h 1249"/>
                <a:gd name="T34" fmla="*/ 303 w 314"/>
                <a:gd name="T35" fmla="*/ 42 h 1249"/>
                <a:gd name="T36" fmla="*/ 308 w 314"/>
                <a:gd name="T37" fmla="*/ 27 h 1249"/>
                <a:gd name="T38" fmla="*/ 313 w 314"/>
                <a:gd name="T39" fmla="*/ 15 h 1249"/>
                <a:gd name="T40" fmla="*/ 314 w 314"/>
                <a:gd name="T41" fmla="*/ 7 h 1249"/>
                <a:gd name="T42" fmla="*/ 314 w 314"/>
                <a:gd name="T43" fmla="*/ 2 h 1249"/>
                <a:gd name="T44" fmla="*/ 311 w 314"/>
                <a:gd name="T45" fmla="*/ 0 h 1249"/>
                <a:gd name="T46" fmla="*/ 303 w 314"/>
                <a:gd name="T47" fmla="*/ 16 h 1249"/>
                <a:gd name="T48" fmla="*/ 304 w 314"/>
                <a:gd name="T49" fmla="*/ 19 h 1249"/>
                <a:gd name="T50" fmla="*/ 304 w 314"/>
                <a:gd name="T51" fmla="*/ 24 h 1249"/>
                <a:gd name="T52" fmla="*/ 303 w 314"/>
                <a:gd name="T53" fmla="*/ 33 h 1249"/>
                <a:gd name="T54" fmla="*/ 299 w 314"/>
                <a:gd name="T55" fmla="*/ 45 h 1249"/>
                <a:gd name="T56" fmla="*/ 293 w 314"/>
                <a:gd name="T57" fmla="*/ 61 h 1249"/>
                <a:gd name="T58" fmla="*/ 284 w 314"/>
                <a:gd name="T59" fmla="*/ 80 h 1249"/>
                <a:gd name="T60" fmla="*/ 276 w 314"/>
                <a:gd name="T61" fmla="*/ 101 h 1249"/>
                <a:gd name="T62" fmla="*/ 265 w 314"/>
                <a:gd name="T63" fmla="*/ 126 h 1249"/>
                <a:gd name="T64" fmla="*/ 252 w 314"/>
                <a:gd name="T65" fmla="*/ 152 h 1249"/>
                <a:gd name="T66" fmla="*/ 238 w 314"/>
                <a:gd name="T67" fmla="*/ 182 h 1249"/>
                <a:gd name="T68" fmla="*/ 221 w 314"/>
                <a:gd name="T69" fmla="*/ 214 h 1249"/>
                <a:gd name="T70" fmla="*/ 204 w 314"/>
                <a:gd name="T71" fmla="*/ 249 h 1249"/>
                <a:gd name="T72" fmla="*/ 185 w 314"/>
                <a:gd name="T73" fmla="*/ 285 h 1249"/>
                <a:gd name="T74" fmla="*/ 164 w 314"/>
                <a:gd name="T75" fmla="*/ 323 h 1249"/>
                <a:gd name="T76" fmla="*/ 143 w 314"/>
                <a:gd name="T77" fmla="*/ 363 h 1249"/>
                <a:gd name="T78" fmla="*/ 122 w 314"/>
                <a:gd name="T79" fmla="*/ 405 h 1249"/>
                <a:gd name="T80" fmla="*/ 98 w 314"/>
                <a:gd name="T81" fmla="*/ 447 h 1249"/>
                <a:gd name="T82" fmla="*/ 75 w 314"/>
                <a:gd name="T83" fmla="*/ 491 h 1249"/>
                <a:gd name="T84" fmla="*/ 50 w 314"/>
                <a:gd name="T85" fmla="*/ 535 h 1249"/>
                <a:gd name="T86" fmla="*/ 26 w 314"/>
                <a:gd name="T87" fmla="*/ 579 h 1249"/>
                <a:gd name="T88" fmla="*/ 0 w 314"/>
                <a:gd name="T89" fmla="*/ 624 h 1249"/>
                <a:gd name="T90" fmla="*/ 0 w 314"/>
                <a:gd name="T91" fmla="*/ 624 h 124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314" h="1249">
                  <a:moveTo>
                    <a:pt x="0" y="1249"/>
                  </a:moveTo>
                  <a:lnTo>
                    <a:pt x="26" y="1161"/>
                  </a:lnTo>
                  <a:lnTo>
                    <a:pt x="50" y="1074"/>
                  </a:lnTo>
                  <a:lnTo>
                    <a:pt x="74" y="987"/>
                  </a:lnTo>
                  <a:lnTo>
                    <a:pt x="98" y="902"/>
                  </a:lnTo>
                  <a:lnTo>
                    <a:pt x="120" y="817"/>
                  </a:lnTo>
                  <a:lnTo>
                    <a:pt x="143" y="735"/>
                  </a:lnTo>
                  <a:lnTo>
                    <a:pt x="164" y="657"/>
                  </a:lnTo>
                  <a:lnTo>
                    <a:pt x="184" y="580"/>
                  </a:lnTo>
                  <a:lnTo>
                    <a:pt x="202" y="507"/>
                  </a:lnTo>
                  <a:lnTo>
                    <a:pt x="221" y="438"/>
                  </a:lnTo>
                  <a:lnTo>
                    <a:pt x="236" y="373"/>
                  </a:lnTo>
                  <a:lnTo>
                    <a:pt x="252" y="312"/>
                  </a:lnTo>
                  <a:lnTo>
                    <a:pt x="266" y="256"/>
                  </a:lnTo>
                  <a:lnTo>
                    <a:pt x="277" y="205"/>
                  </a:lnTo>
                  <a:lnTo>
                    <a:pt x="287" y="160"/>
                  </a:lnTo>
                  <a:lnTo>
                    <a:pt x="296" y="118"/>
                  </a:lnTo>
                  <a:lnTo>
                    <a:pt x="303" y="84"/>
                  </a:lnTo>
                  <a:lnTo>
                    <a:pt x="308" y="55"/>
                  </a:lnTo>
                  <a:lnTo>
                    <a:pt x="313" y="31"/>
                  </a:lnTo>
                  <a:lnTo>
                    <a:pt x="314" y="15"/>
                  </a:lnTo>
                  <a:lnTo>
                    <a:pt x="314" y="4"/>
                  </a:lnTo>
                  <a:lnTo>
                    <a:pt x="311" y="0"/>
                  </a:lnTo>
                  <a:lnTo>
                    <a:pt x="303" y="33"/>
                  </a:lnTo>
                  <a:lnTo>
                    <a:pt x="304" y="38"/>
                  </a:lnTo>
                  <a:lnTo>
                    <a:pt x="304" y="49"/>
                  </a:lnTo>
                  <a:lnTo>
                    <a:pt x="303" y="67"/>
                  </a:lnTo>
                  <a:lnTo>
                    <a:pt x="299" y="91"/>
                  </a:lnTo>
                  <a:lnTo>
                    <a:pt x="293" y="122"/>
                  </a:lnTo>
                  <a:lnTo>
                    <a:pt x="284" y="160"/>
                  </a:lnTo>
                  <a:lnTo>
                    <a:pt x="276" y="203"/>
                  </a:lnTo>
                  <a:lnTo>
                    <a:pt x="265" y="252"/>
                  </a:lnTo>
                  <a:lnTo>
                    <a:pt x="252" y="304"/>
                  </a:lnTo>
                  <a:lnTo>
                    <a:pt x="238" y="364"/>
                  </a:lnTo>
                  <a:lnTo>
                    <a:pt x="221" y="429"/>
                  </a:lnTo>
                  <a:lnTo>
                    <a:pt x="204" y="498"/>
                  </a:lnTo>
                  <a:lnTo>
                    <a:pt x="185" y="571"/>
                  </a:lnTo>
                  <a:lnTo>
                    <a:pt x="164" y="647"/>
                  </a:lnTo>
                  <a:lnTo>
                    <a:pt x="143" y="726"/>
                  </a:lnTo>
                  <a:lnTo>
                    <a:pt x="122" y="810"/>
                  </a:lnTo>
                  <a:lnTo>
                    <a:pt x="98" y="895"/>
                  </a:lnTo>
                  <a:lnTo>
                    <a:pt x="75" y="982"/>
                  </a:lnTo>
                  <a:lnTo>
                    <a:pt x="50" y="1070"/>
                  </a:lnTo>
                  <a:lnTo>
                    <a:pt x="26" y="1159"/>
                  </a:lnTo>
                  <a:lnTo>
                    <a:pt x="0" y="1248"/>
                  </a:lnTo>
                  <a:lnTo>
                    <a:pt x="0" y="1249"/>
                  </a:lnTo>
                  <a:close/>
                </a:path>
              </a:pathLst>
            </a:custGeom>
            <a:solidFill>
              <a:srgbClr val="1589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22" name="Freeform 87"/>
            <p:cNvSpPr>
              <a:spLocks/>
            </p:cNvSpPr>
            <p:nvPr/>
          </p:nvSpPr>
          <p:spPr bwMode="auto">
            <a:xfrm>
              <a:off x="2173" y="1432"/>
              <a:ext cx="305" cy="607"/>
            </a:xfrm>
            <a:custGeom>
              <a:avLst/>
              <a:gdLst>
                <a:gd name="T0" fmla="*/ 304 w 305"/>
                <a:gd name="T1" fmla="*/ 0 h 1215"/>
                <a:gd name="T2" fmla="*/ 305 w 305"/>
                <a:gd name="T3" fmla="*/ 2 h 1215"/>
                <a:gd name="T4" fmla="*/ 305 w 305"/>
                <a:gd name="T5" fmla="*/ 8 h 1215"/>
                <a:gd name="T6" fmla="*/ 304 w 305"/>
                <a:gd name="T7" fmla="*/ 17 h 1215"/>
                <a:gd name="T8" fmla="*/ 300 w 305"/>
                <a:gd name="T9" fmla="*/ 29 h 1215"/>
                <a:gd name="T10" fmla="*/ 294 w 305"/>
                <a:gd name="T11" fmla="*/ 44 h 1215"/>
                <a:gd name="T12" fmla="*/ 285 w 305"/>
                <a:gd name="T13" fmla="*/ 63 h 1215"/>
                <a:gd name="T14" fmla="*/ 277 w 305"/>
                <a:gd name="T15" fmla="*/ 85 h 1215"/>
                <a:gd name="T16" fmla="*/ 266 w 305"/>
                <a:gd name="T17" fmla="*/ 109 h 1215"/>
                <a:gd name="T18" fmla="*/ 253 w 305"/>
                <a:gd name="T19" fmla="*/ 135 h 1215"/>
                <a:gd name="T20" fmla="*/ 239 w 305"/>
                <a:gd name="T21" fmla="*/ 165 h 1215"/>
                <a:gd name="T22" fmla="*/ 222 w 305"/>
                <a:gd name="T23" fmla="*/ 198 h 1215"/>
                <a:gd name="T24" fmla="*/ 205 w 305"/>
                <a:gd name="T25" fmla="*/ 232 h 1215"/>
                <a:gd name="T26" fmla="*/ 186 w 305"/>
                <a:gd name="T27" fmla="*/ 269 h 1215"/>
                <a:gd name="T28" fmla="*/ 165 w 305"/>
                <a:gd name="T29" fmla="*/ 307 h 1215"/>
                <a:gd name="T30" fmla="*/ 144 w 305"/>
                <a:gd name="T31" fmla="*/ 346 h 1215"/>
                <a:gd name="T32" fmla="*/ 123 w 305"/>
                <a:gd name="T33" fmla="*/ 388 h 1215"/>
                <a:gd name="T34" fmla="*/ 99 w 305"/>
                <a:gd name="T35" fmla="*/ 431 h 1215"/>
                <a:gd name="T36" fmla="*/ 76 w 305"/>
                <a:gd name="T37" fmla="*/ 474 h 1215"/>
                <a:gd name="T38" fmla="*/ 51 w 305"/>
                <a:gd name="T39" fmla="*/ 518 h 1215"/>
                <a:gd name="T40" fmla="*/ 27 w 305"/>
                <a:gd name="T41" fmla="*/ 563 h 1215"/>
                <a:gd name="T42" fmla="*/ 1 w 305"/>
                <a:gd name="T43" fmla="*/ 607 h 1215"/>
                <a:gd name="T44" fmla="*/ 0 w 305"/>
                <a:gd name="T45" fmla="*/ 607 h 1215"/>
                <a:gd name="T46" fmla="*/ 24 w 305"/>
                <a:gd name="T47" fmla="*/ 564 h 1215"/>
                <a:gd name="T48" fmla="*/ 48 w 305"/>
                <a:gd name="T49" fmla="*/ 520 h 1215"/>
                <a:gd name="T50" fmla="*/ 72 w 305"/>
                <a:gd name="T51" fmla="*/ 478 h 1215"/>
                <a:gd name="T52" fmla="*/ 96 w 305"/>
                <a:gd name="T53" fmla="*/ 435 h 1215"/>
                <a:gd name="T54" fmla="*/ 119 w 305"/>
                <a:gd name="T55" fmla="*/ 394 h 1215"/>
                <a:gd name="T56" fmla="*/ 140 w 305"/>
                <a:gd name="T57" fmla="*/ 354 h 1215"/>
                <a:gd name="T58" fmla="*/ 160 w 305"/>
                <a:gd name="T59" fmla="*/ 316 h 1215"/>
                <a:gd name="T60" fmla="*/ 179 w 305"/>
                <a:gd name="T61" fmla="*/ 278 h 1215"/>
                <a:gd name="T62" fmla="*/ 198 w 305"/>
                <a:gd name="T63" fmla="*/ 243 h 1215"/>
                <a:gd name="T64" fmla="*/ 215 w 305"/>
                <a:gd name="T65" fmla="*/ 210 h 1215"/>
                <a:gd name="T66" fmla="*/ 230 w 305"/>
                <a:gd name="T67" fmla="*/ 178 h 1215"/>
                <a:gd name="T68" fmla="*/ 244 w 305"/>
                <a:gd name="T69" fmla="*/ 149 h 1215"/>
                <a:gd name="T70" fmla="*/ 257 w 305"/>
                <a:gd name="T71" fmla="*/ 123 h 1215"/>
                <a:gd name="T72" fmla="*/ 267 w 305"/>
                <a:gd name="T73" fmla="*/ 99 h 1215"/>
                <a:gd name="T74" fmla="*/ 277 w 305"/>
                <a:gd name="T75" fmla="*/ 78 h 1215"/>
                <a:gd name="T76" fmla="*/ 284 w 305"/>
                <a:gd name="T77" fmla="*/ 60 h 1215"/>
                <a:gd name="T78" fmla="*/ 290 w 305"/>
                <a:gd name="T79" fmla="*/ 46 h 1215"/>
                <a:gd name="T80" fmla="*/ 294 w 305"/>
                <a:gd name="T81" fmla="*/ 34 h 1215"/>
                <a:gd name="T82" fmla="*/ 295 w 305"/>
                <a:gd name="T83" fmla="*/ 25 h 1215"/>
                <a:gd name="T84" fmla="*/ 295 w 305"/>
                <a:gd name="T85" fmla="*/ 20 h 1215"/>
                <a:gd name="T86" fmla="*/ 294 w 305"/>
                <a:gd name="T87" fmla="*/ 17 h 1215"/>
                <a:gd name="T88" fmla="*/ 304 w 305"/>
                <a:gd name="T89" fmla="*/ 0 h 121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05" h="1215">
                  <a:moveTo>
                    <a:pt x="304" y="0"/>
                  </a:moveTo>
                  <a:lnTo>
                    <a:pt x="305" y="5"/>
                  </a:lnTo>
                  <a:lnTo>
                    <a:pt x="305" y="16"/>
                  </a:lnTo>
                  <a:lnTo>
                    <a:pt x="304" y="34"/>
                  </a:lnTo>
                  <a:lnTo>
                    <a:pt x="300" y="58"/>
                  </a:lnTo>
                  <a:lnTo>
                    <a:pt x="294" y="89"/>
                  </a:lnTo>
                  <a:lnTo>
                    <a:pt x="285" y="127"/>
                  </a:lnTo>
                  <a:lnTo>
                    <a:pt x="277" y="170"/>
                  </a:lnTo>
                  <a:lnTo>
                    <a:pt x="266" y="219"/>
                  </a:lnTo>
                  <a:lnTo>
                    <a:pt x="253" y="271"/>
                  </a:lnTo>
                  <a:lnTo>
                    <a:pt x="239" y="331"/>
                  </a:lnTo>
                  <a:lnTo>
                    <a:pt x="222" y="396"/>
                  </a:lnTo>
                  <a:lnTo>
                    <a:pt x="205" y="465"/>
                  </a:lnTo>
                  <a:lnTo>
                    <a:pt x="186" y="538"/>
                  </a:lnTo>
                  <a:lnTo>
                    <a:pt x="165" y="614"/>
                  </a:lnTo>
                  <a:lnTo>
                    <a:pt x="144" y="693"/>
                  </a:lnTo>
                  <a:lnTo>
                    <a:pt x="123" y="777"/>
                  </a:lnTo>
                  <a:lnTo>
                    <a:pt x="99" y="862"/>
                  </a:lnTo>
                  <a:lnTo>
                    <a:pt x="76" y="949"/>
                  </a:lnTo>
                  <a:lnTo>
                    <a:pt x="51" y="1037"/>
                  </a:lnTo>
                  <a:lnTo>
                    <a:pt x="27" y="1126"/>
                  </a:lnTo>
                  <a:lnTo>
                    <a:pt x="1" y="1215"/>
                  </a:lnTo>
                  <a:lnTo>
                    <a:pt x="0" y="1215"/>
                  </a:lnTo>
                  <a:lnTo>
                    <a:pt x="24" y="1128"/>
                  </a:lnTo>
                  <a:lnTo>
                    <a:pt x="48" y="1041"/>
                  </a:lnTo>
                  <a:lnTo>
                    <a:pt x="72" y="956"/>
                  </a:lnTo>
                  <a:lnTo>
                    <a:pt x="96" y="871"/>
                  </a:lnTo>
                  <a:lnTo>
                    <a:pt x="119" y="789"/>
                  </a:lnTo>
                  <a:lnTo>
                    <a:pt x="140" y="708"/>
                  </a:lnTo>
                  <a:lnTo>
                    <a:pt x="160" y="632"/>
                  </a:lnTo>
                  <a:lnTo>
                    <a:pt x="179" y="557"/>
                  </a:lnTo>
                  <a:lnTo>
                    <a:pt x="198" y="487"/>
                  </a:lnTo>
                  <a:lnTo>
                    <a:pt x="215" y="420"/>
                  </a:lnTo>
                  <a:lnTo>
                    <a:pt x="230" y="357"/>
                  </a:lnTo>
                  <a:lnTo>
                    <a:pt x="244" y="299"/>
                  </a:lnTo>
                  <a:lnTo>
                    <a:pt x="257" y="246"/>
                  </a:lnTo>
                  <a:lnTo>
                    <a:pt x="267" y="199"/>
                  </a:lnTo>
                  <a:lnTo>
                    <a:pt x="277" y="157"/>
                  </a:lnTo>
                  <a:lnTo>
                    <a:pt x="284" y="121"/>
                  </a:lnTo>
                  <a:lnTo>
                    <a:pt x="290" y="92"/>
                  </a:lnTo>
                  <a:lnTo>
                    <a:pt x="294" y="69"/>
                  </a:lnTo>
                  <a:lnTo>
                    <a:pt x="295" y="51"/>
                  </a:lnTo>
                  <a:lnTo>
                    <a:pt x="295" y="40"/>
                  </a:lnTo>
                  <a:lnTo>
                    <a:pt x="294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1D8F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23" name="Freeform 88"/>
            <p:cNvSpPr>
              <a:spLocks/>
            </p:cNvSpPr>
            <p:nvPr/>
          </p:nvSpPr>
          <p:spPr bwMode="auto">
            <a:xfrm>
              <a:off x="2171" y="1449"/>
              <a:ext cx="297" cy="590"/>
            </a:xfrm>
            <a:custGeom>
              <a:avLst/>
              <a:gdLst>
                <a:gd name="T0" fmla="*/ 2 w 297"/>
                <a:gd name="T1" fmla="*/ 590 h 1181"/>
                <a:gd name="T2" fmla="*/ 26 w 297"/>
                <a:gd name="T3" fmla="*/ 547 h 1181"/>
                <a:gd name="T4" fmla="*/ 50 w 297"/>
                <a:gd name="T5" fmla="*/ 503 h 1181"/>
                <a:gd name="T6" fmla="*/ 74 w 297"/>
                <a:gd name="T7" fmla="*/ 461 h 1181"/>
                <a:gd name="T8" fmla="*/ 98 w 297"/>
                <a:gd name="T9" fmla="*/ 418 h 1181"/>
                <a:gd name="T10" fmla="*/ 121 w 297"/>
                <a:gd name="T11" fmla="*/ 377 h 1181"/>
                <a:gd name="T12" fmla="*/ 142 w 297"/>
                <a:gd name="T13" fmla="*/ 337 h 1181"/>
                <a:gd name="T14" fmla="*/ 162 w 297"/>
                <a:gd name="T15" fmla="*/ 299 h 1181"/>
                <a:gd name="T16" fmla="*/ 181 w 297"/>
                <a:gd name="T17" fmla="*/ 261 h 1181"/>
                <a:gd name="T18" fmla="*/ 200 w 297"/>
                <a:gd name="T19" fmla="*/ 226 h 1181"/>
                <a:gd name="T20" fmla="*/ 217 w 297"/>
                <a:gd name="T21" fmla="*/ 193 h 1181"/>
                <a:gd name="T22" fmla="*/ 232 w 297"/>
                <a:gd name="T23" fmla="*/ 161 h 1181"/>
                <a:gd name="T24" fmla="*/ 246 w 297"/>
                <a:gd name="T25" fmla="*/ 132 h 1181"/>
                <a:gd name="T26" fmla="*/ 259 w 297"/>
                <a:gd name="T27" fmla="*/ 106 h 1181"/>
                <a:gd name="T28" fmla="*/ 269 w 297"/>
                <a:gd name="T29" fmla="*/ 82 h 1181"/>
                <a:gd name="T30" fmla="*/ 279 w 297"/>
                <a:gd name="T31" fmla="*/ 61 h 1181"/>
                <a:gd name="T32" fmla="*/ 286 w 297"/>
                <a:gd name="T33" fmla="*/ 43 h 1181"/>
                <a:gd name="T34" fmla="*/ 292 w 297"/>
                <a:gd name="T35" fmla="*/ 29 h 1181"/>
                <a:gd name="T36" fmla="*/ 296 w 297"/>
                <a:gd name="T37" fmla="*/ 17 h 1181"/>
                <a:gd name="T38" fmla="*/ 297 w 297"/>
                <a:gd name="T39" fmla="*/ 8 h 1181"/>
                <a:gd name="T40" fmla="*/ 297 w 297"/>
                <a:gd name="T41" fmla="*/ 3 h 1181"/>
                <a:gd name="T42" fmla="*/ 296 w 297"/>
                <a:gd name="T43" fmla="*/ 0 h 1181"/>
                <a:gd name="T44" fmla="*/ 285 w 297"/>
                <a:gd name="T45" fmla="*/ 19 h 1181"/>
                <a:gd name="T46" fmla="*/ 287 w 297"/>
                <a:gd name="T47" fmla="*/ 21 h 1181"/>
                <a:gd name="T48" fmla="*/ 287 w 297"/>
                <a:gd name="T49" fmla="*/ 26 h 1181"/>
                <a:gd name="T50" fmla="*/ 285 w 297"/>
                <a:gd name="T51" fmla="*/ 34 h 1181"/>
                <a:gd name="T52" fmla="*/ 282 w 297"/>
                <a:gd name="T53" fmla="*/ 46 h 1181"/>
                <a:gd name="T54" fmla="*/ 276 w 297"/>
                <a:gd name="T55" fmla="*/ 61 h 1181"/>
                <a:gd name="T56" fmla="*/ 269 w 297"/>
                <a:gd name="T57" fmla="*/ 78 h 1181"/>
                <a:gd name="T58" fmla="*/ 261 w 297"/>
                <a:gd name="T59" fmla="*/ 99 h 1181"/>
                <a:gd name="T60" fmla="*/ 249 w 297"/>
                <a:gd name="T61" fmla="*/ 121 h 1181"/>
                <a:gd name="T62" fmla="*/ 238 w 297"/>
                <a:gd name="T63" fmla="*/ 147 h 1181"/>
                <a:gd name="T64" fmla="*/ 224 w 297"/>
                <a:gd name="T65" fmla="*/ 175 h 1181"/>
                <a:gd name="T66" fmla="*/ 208 w 297"/>
                <a:gd name="T67" fmla="*/ 204 h 1181"/>
                <a:gd name="T68" fmla="*/ 193 w 297"/>
                <a:gd name="T69" fmla="*/ 237 h 1181"/>
                <a:gd name="T70" fmla="*/ 174 w 297"/>
                <a:gd name="T71" fmla="*/ 271 h 1181"/>
                <a:gd name="T72" fmla="*/ 156 w 297"/>
                <a:gd name="T73" fmla="*/ 308 h 1181"/>
                <a:gd name="T74" fmla="*/ 136 w 297"/>
                <a:gd name="T75" fmla="*/ 345 h 1181"/>
                <a:gd name="T76" fmla="*/ 115 w 297"/>
                <a:gd name="T77" fmla="*/ 384 h 1181"/>
                <a:gd name="T78" fmla="*/ 94 w 297"/>
                <a:gd name="T79" fmla="*/ 424 h 1181"/>
                <a:gd name="T80" fmla="*/ 71 w 297"/>
                <a:gd name="T81" fmla="*/ 464 h 1181"/>
                <a:gd name="T82" fmla="*/ 49 w 297"/>
                <a:gd name="T83" fmla="*/ 506 h 1181"/>
                <a:gd name="T84" fmla="*/ 24 w 297"/>
                <a:gd name="T85" fmla="*/ 548 h 1181"/>
                <a:gd name="T86" fmla="*/ 0 w 297"/>
                <a:gd name="T87" fmla="*/ 590 h 1181"/>
                <a:gd name="T88" fmla="*/ 2 w 297"/>
                <a:gd name="T89" fmla="*/ 590 h 118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97" h="1181">
                  <a:moveTo>
                    <a:pt x="2" y="1181"/>
                  </a:moveTo>
                  <a:lnTo>
                    <a:pt x="26" y="1094"/>
                  </a:lnTo>
                  <a:lnTo>
                    <a:pt x="50" y="1007"/>
                  </a:lnTo>
                  <a:lnTo>
                    <a:pt x="74" y="922"/>
                  </a:lnTo>
                  <a:lnTo>
                    <a:pt x="98" y="837"/>
                  </a:lnTo>
                  <a:lnTo>
                    <a:pt x="121" y="755"/>
                  </a:lnTo>
                  <a:lnTo>
                    <a:pt x="142" y="674"/>
                  </a:lnTo>
                  <a:lnTo>
                    <a:pt x="162" y="598"/>
                  </a:lnTo>
                  <a:lnTo>
                    <a:pt x="181" y="523"/>
                  </a:lnTo>
                  <a:lnTo>
                    <a:pt x="200" y="453"/>
                  </a:lnTo>
                  <a:lnTo>
                    <a:pt x="217" y="386"/>
                  </a:lnTo>
                  <a:lnTo>
                    <a:pt x="232" y="323"/>
                  </a:lnTo>
                  <a:lnTo>
                    <a:pt x="246" y="265"/>
                  </a:lnTo>
                  <a:lnTo>
                    <a:pt x="259" y="212"/>
                  </a:lnTo>
                  <a:lnTo>
                    <a:pt x="269" y="165"/>
                  </a:lnTo>
                  <a:lnTo>
                    <a:pt x="279" y="123"/>
                  </a:lnTo>
                  <a:lnTo>
                    <a:pt x="286" y="87"/>
                  </a:lnTo>
                  <a:lnTo>
                    <a:pt x="292" y="58"/>
                  </a:lnTo>
                  <a:lnTo>
                    <a:pt x="296" y="35"/>
                  </a:lnTo>
                  <a:lnTo>
                    <a:pt x="297" y="17"/>
                  </a:lnTo>
                  <a:lnTo>
                    <a:pt x="297" y="6"/>
                  </a:lnTo>
                  <a:lnTo>
                    <a:pt x="296" y="0"/>
                  </a:lnTo>
                  <a:lnTo>
                    <a:pt x="285" y="38"/>
                  </a:lnTo>
                  <a:lnTo>
                    <a:pt x="287" y="42"/>
                  </a:lnTo>
                  <a:lnTo>
                    <a:pt x="287" y="53"/>
                  </a:lnTo>
                  <a:lnTo>
                    <a:pt x="285" y="69"/>
                  </a:lnTo>
                  <a:lnTo>
                    <a:pt x="282" y="93"/>
                  </a:lnTo>
                  <a:lnTo>
                    <a:pt x="276" y="122"/>
                  </a:lnTo>
                  <a:lnTo>
                    <a:pt x="269" y="156"/>
                  </a:lnTo>
                  <a:lnTo>
                    <a:pt x="261" y="198"/>
                  </a:lnTo>
                  <a:lnTo>
                    <a:pt x="249" y="243"/>
                  </a:lnTo>
                  <a:lnTo>
                    <a:pt x="238" y="294"/>
                  </a:lnTo>
                  <a:lnTo>
                    <a:pt x="224" y="350"/>
                  </a:lnTo>
                  <a:lnTo>
                    <a:pt x="208" y="409"/>
                  </a:lnTo>
                  <a:lnTo>
                    <a:pt x="193" y="475"/>
                  </a:lnTo>
                  <a:lnTo>
                    <a:pt x="174" y="543"/>
                  </a:lnTo>
                  <a:lnTo>
                    <a:pt x="156" y="616"/>
                  </a:lnTo>
                  <a:lnTo>
                    <a:pt x="136" y="690"/>
                  </a:lnTo>
                  <a:lnTo>
                    <a:pt x="115" y="768"/>
                  </a:lnTo>
                  <a:lnTo>
                    <a:pt x="94" y="848"/>
                  </a:lnTo>
                  <a:lnTo>
                    <a:pt x="71" y="929"/>
                  </a:lnTo>
                  <a:lnTo>
                    <a:pt x="49" y="1012"/>
                  </a:lnTo>
                  <a:lnTo>
                    <a:pt x="24" y="1096"/>
                  </a:lnTo>
                  <a:lnTo>
                    <a:pt x="0" y="1181"/>
                  </a:lnTo>
                  <a:lnTo>
                    <a:pt x="2" y="1181"/>
                  </a:lnTo>
                  <a:close/>
                </a:path>
              </a:pathLst>
            </a:custGeom>
            <a:solidFill>
              <a:srgbClr val="2594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24" name="Freeform 89"/>
            <p:cNvSpPr>
              <a:spLocks/>
            </p:cNvSpPr>
            <p:nvPr/>
          </p:nvSpPr>
          <p:spPr bwMode="auto">
            <a:xfrm>
              <a:off x="2170" y="1468"/>
              <a:ext cx="288" cy="571"/>
            </a:xfrm>
            <a:custGeom>
              <a:avLst/>
              <a:gdLst>
                <a:gd name="T0" fmla="*/ 286 w 288"/>
                <a:gd name="T1" fmla="*/ 0 h 1143"/>
                <a:gd name="T2" fmla="*/ 288 w 288"/>
                <a:gd name="T3" fmla="*/ 2 h 1143"/>
                <a:gd name="T4" fmla="*/ 288 w 288"/>
                <a:gd name="T5" fmla="*/ 7 h 1143"/>
                <a:gd name="T6" fmla="*/ 286 w 288"/>
                <a:gd name="T7" fmla="*/ 15 h 1143"/>
                <a:gd name="T8" fmla="*/ 283 w 288"/>
                <a:gd name="T9" fmla="*/ 27 h 1143"/>
                <a:gd name="T10" fmla="*/ 277 w 288"/>
                <a:gd name="T11" fmla="*/ 42 h 1143"/>
                <a:gd name="T12" fmla="*/ 270 w 288"/>
                <a:gd name="T13" fmla="*/ 59 h 1143"/>
                <a:gd name="T14" fmla="*/ 262 w 288"/>
                <a:gd name="T15" fmla="*/ 80 h 1143"/>
                <a:gd name="T16" fmla="*/ 250 w 288"/>
                <a:gd name="T17" fmla="*/ 102 h 1143"/>
                <a:gd name="T18" fmla="*/ 239 w 288"/>
                <a:gd name="T19" fmla="*/ 128 h 1143"/>
                <a:gd name="T20" fmla="*/ 225 w 288"/>
                <a:gd name="T21" fmla="*/ 156 h 1143"/>
                <a:gd name="T22" fmla="*/ 209 w 288"/>
                <a:gd name="T23" fmla="*/ 185 h 1143"/>
                <a:gd name="T24" fmla="*/ 194 w 288"/>
                <a:gd name="T25" fmla="*/ 218 h 1143"/>
                <a:gd name="T26" fmla="*/ 175 w 288"/>
                <a:gd name="T27" fmla="*/ 252 h 1143"/>
                <a:gd name="T28" fmla="*/ 157 w 288"/>
                <a:gd name="T29" fmla="*/ 289 h 1143"/>
                <a:gd name="T30" fmla="*/ 137 w 288"/>
                <a:gd name="T31" fmla="*/ 326 h 1143"/>
                <a:gd name="T32" fmla="*/ 116 w 288"/>
                <a:gd name="T33" fmla="*/ 365 h 1143"/>
                <a:gd name="T34" fmla="*/ 95 w 288"/>
                <a:gd name="T35" fmla="*/ 405 h 1143"/>
                <a:gd name="T36" fmla="*/ 72 w 288"/>
                <a:gd name="T37" fmla="*/ 445 h 1143"/>
                <a:gd name="T38" fmla="*/ 50 w 288"/>
                <a:gd name="T39" fmla="*/ 487 h 1143"/>
                <a:gd name="T40" fmla="*/ 25 w 288"/>
                <a:gd name="T41" fmla="*/ 529 h 1143"/>
                <a:gd name="T42" fmla="*/ 1 w 288"/>
                <a:gd name="T43" fmla="*/ 571 h 1143"/>
                <a:gd name="T44" fmla="*/ 0 w 288"/>
                <a:gd name="T45" fmla="*/ 570 h 1143"/>
                <a:gd name="T46" fmla="*/ 24 w 288"/>
                <a:gd name="T47" fmla="*/ 528 h 1143"/>
                <a:gd name="T48" fmla="*/ 48 w 288"/>
                <a:gd name="T49" fmla="*/ 485 h 1143"/>
                <a:gd name="T50" fmla="*/ 72 w 288"/>
                <a:gd name="T51" fmla="*/ 443 h 1143"/>
                <a:gd name="T52" fmla="*/ 95 w 288"/>
                <a:gd name="T53" fmla="*/ 402 h 1143"/>
                <a:gd name="T54" fmla="*/ 116 w 288"/>
                <a:gd name="T55" fmla="*/ 362 h 1143"/>
                <a:gd name="T56" fmla="*/ 137 w 288"/>
                <a:gd name="T57" fmla="*/ 323 h 1143"/>
                <a:gd name="T58" fmla="*/ 157 w 288"/>
                <a:gd name="T59" fmla="*/ 285 h 1143"/>
                <a:gd name="T60" fmla="*/ 175 w 288"/>
                <a:gd name="T61" fmla="*/ 250 h 1143"/>
                <a:gd name="T62" fmla="*/ 192 w 288"/>
                <a:gd name="T63" fmla="*/ 215 h 1143"/>
                <a:gd name="T64" fmla="*/ 209 w 288"/>
                <a:gd name="T65" fmla="*/ 184 h 1143"/>
                <a:gd name="T66" fmla="*/ 223 w 288"/>
                <a:gd name="T67" fmla="*/ 155 h 1143"/>
                <a:gd name="T68" fmla="*/ 236 w 288"/>
                <a:gd name="T69" fmla="*/ 128 h 1143"/>
                <a:gd name="T70" fmla="*/ 247 w 288"/>
                <a:gd name="T71" fmla="*/ 103 h 1143"/>
                <a:gd name="T72" fmla="*/ 257 w 288"/>
                <a:gd name="T73" fmla="*/ 81 h 1143"/>
                <a:gd name="T74" fmla="*/ 264 w 288"/>
                <a:gd name="T75" fmla="*/ 63 h 1143"/>
                <a:gd name="T76" fmla="*/ 270 w 288"/>
                <a:gd name="T77" fmla="*/ 48 h 1143"/>
                <a:gd name="T78" fmla="*/ 274 w 288"/>
                <a:gd name="T79" fmla="*/ 36 h 1143"/>
                <a:gd name="T80" fmla="*/ 277 w 288"/>
                <a:gd name="T81" fmla="*/ 27 h 1143"/>
                <a:gd name="T82" fmla="*/ 277 w 288"/>
                <a:gd name="T83" fmla="*/ 22 h 1143"/>
                <a:gd name="T84" fmla="*/ 276 w 288"/>
                <a:gd name="T85" fmla="*/ 19 h 1143"/>
                <a:gd name="T86" fmla="*/ 286 w 288"/>
                <a:gd name="T87" fmla="*/ 0 h 114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88" h="1143">
                  <a:moveTo>
                    <a:pt x="286" y="0"/>
                  </a:moveTo>
                  <a:lnTo>
                    <a:pt x="288" y="4"/>
                  </a:lnTo>
                  <a:lnTo>
                    <a:pt x="288" y="15"/>
                  </a:lnTo>
                  <a:lnTo>
                    <a:pt x="286" y="31"/>
                  </a:lnTo>
                  <a:lnTo>
                    <a:pt x="283" y="55"/>
                  </a:lnTo>
                  <a:lnTo>
                    <a:pt x="277" y="84"/>
                  </a:lnTo>
                  <a:lnTo>
                    <a:pt x="270" y="118"/>
                  </a:lnTo>
                  <a:lnTo>
                    <a:pt x="262" y="160"/>
                  </a:lnTo>
                  <a:lnTo>
                    <a:pt x="250" y="205"/>
                  </a:lnTo>
                  <a:lnTo>
                    <a:pt x="239" y="256"/>
                  </a:lnTo>
                  <a:lnTo>
                    <a:pt x="225" y="312"/>
                  </a:lnTo>
                  <a:lnTo>
                    <a:pt x="209" y="371"/>
                  </a:lnTo>
                  <a:lnTo>
                    <a:pt x="194" y="437"/>
                  </a:lnTo>
                  <a:lnTo>
                    <a:pt x="175" y="505"/>
                  </a:lnTo>
                  <a:lnTo>
                    <a:pt x="157" y="578"/>
                  </a:lnTo>
                  <a:lnTo>
                    <a:pt x="137" y="652"/>
                  </a:lnTo>
                  <a:lnTo>
                    <a:pt x="116" y="730"/>
                  </a:lnTo>
                  <a:lnTo>
                    <a:pt x="95" y="810"/>
                  </a:lnTo>
                  <a:lnTo>
                    <a:pt x="72" y="891"/>
                  </a:lnTo>
                  <a:lnTo>
                    <a:pt x="50" y="974"/>
                  </a:lnTo>
                  <a:lnTo>
                    <a:pt x="25" y="1058"/>
                  </a:lnTo>
                  <a:lnTo>
                    <a:pt x="1" y="1143"/>
                  </a:lnTo>
                  <a:lnTo>
                    <a:pt x="0" y="1141"/>
                  </a:lnTo>
                  <a:lnTo>
                    <a:pt x="24" y="1056"/>
                  </a:lnTo>
                  <a:lnTo>
                    <a:pt x="48" y="971"/>
                  </a:lnTo>
                  <a:lnTo>
                    <a:pt x="72" y="887"/>
                  </a:lnTo>
                  <a:lnTo>
                    <a:pt x="95" y="804"/>
                  </a:lnTo>
                  <a:lnTo>
                    <a:pt x="116" y="724"/>
                  </a:lnTo>
                  <a:lnTo>
                    <a:pt x="137" y="647"/>
                  </a:lnTo>
                  <a:lnTo>
                    <a:pt x="157" y="571"/>
                  </a:lnTo>
                  <a:lnTo>
                    <a:pt x="175" y="500"/>
                  </a:lnTo>
                  <a:lnTo>
                    <a:pt x="192" y="431"/>
                  </a:lnTo>
                  <a:lnTo>
                    <a:pt x="209" y="368"/>
                  </a:lnTo>
                  <a:lnTo>
                    <a:pt x="223" y="310"/>
                  </a:lnTo>
                  <a:lnTo>
                    <a:pt x="236" y="256"/>
                  </a:lnTo>
                  <a:lnTo>
                    <a:pt x="247" y="207"/>
                  </a:lnTo>
                  <a:lnTo>
                    <a:pt x="257" y="163"/>
                  </a:lnTo>
                  <a:lnTo>
                    <a:pt x="264" y="127"/>
                  </a:lnTo>
                  <a:lnTo>
                    <a:pt x="270" y="96"/>
                  </a:lnTo>
                  <a:lnTo>
                    <a:pt x="274" y="73"/>
                  </a:lnTo>
                  <a:lnTo>
                    <a:pt x="277" y="55"/>
                  </a:lnTo>
                  <a:lnTo>
                    <a:pt x="277" y="44"/>
                  </a:lnTo>
                  <a:lnTo>
                    <a:pt x="276" y="3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2D9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25" name="Freeform 90"/>
            <p:cNvSpPr>
              <a:spLocks/>
            </p:cNvSpPr>
            <p:nvPr/>
          </p:nvSpPr>
          <p:spPr bwMode="auto">
            <a:xfrm>
              <a:off x="2169" y="1487"/>
              <a:ext cx="278" cy="551"/>
            </a:xfrm>
            <a:custGeom>
              <a:avLst/>
              <a:gdLst>
                <a:gd name="T0" fmla="*/ 1 w 278"/>
                <a:gd name="T1" fmla="*/ 551 h 1103"/>
                <a:gd name="T2" fmla="*/ 25 w 278"/>
                <a:gd name="T3" fmla="*/ 509 h 1103"/>
                <a:gd name="T4" fmla="*/ 49 w 278"/>
                <a:gd name="T5" fmla="*/ 466 h 1103"/>
                <a:gd name="T6" fmla="*/ 73 w 278"/>
                <a:gd name="T7" fmla="*/ 424 h 1103"/>
                <a:gd name="T8" fmla="*/ 96 w 278"/>
                <a:gd name="T9" fmla="*/ 383 h 1103"/>
                <a:gd name="T10" fmla="*/ 117 w 278"/>
                <a:gd name="T11" fmla="*/ 343 h 1103"/>
                <a:gd name="T12" fmla="*/ 138 w 278"/>
                <a:gd name="T13" fmla="*/ 304 h 1103"/>
                <a:gd name="T14" fmla="*/ 158 w 278"/>
                <a:gd name="T15" fmla="*/ 266 h 1103"/>
                <a:gd name="T16" fmla="*/ 176 w 278"/>
                <a:gd name="T17" fmla="*/ 231 h 1103"/>
                <a:gd name="T18" fmla="*/ 193 w 278"/>
                <a:gd name="T19" fmla="*/ 196 h 1103"/>
                <a:gd name="T20" fmla="*/ 210 w 278"/>
                <a:gd name="T21" fmla="*/ 165 h 1103"/>
                <a:gd name="T22" fmla="*/ 224 w 278"/>
                <a:gd name="T23" fmla="*/ 136 h 1103"/>
                <a:gd name="T24" fmla="*/ 237 w 278"/>
                <a:gd name="T25" fmla="*/ 109 h 1103"/>
                <a:gd name="T26" fmla="*/ 248 w 278"/>
                <a:gd name="T27" fmla="*/ 84 h 1103"/>
                <a:gd name="T28" fmla="*/ 258 w 278"/>
                <a:gd name="T29" fmla="*/ 62 h 1103"/>
                <a:gd name="T30" fmla="*/ 265 w 278"/>
                <a:gd name="T31" fmla="*/ 44 h 1103"/>
                <a:gd name="T32" fmla="*/ 271 w 278"/>
                <a:gd name="T33" fmla="*/ 29 h 1103"/>
                <a:gd name="T34" fmla="*/ 275 w 278"/>
                <a:gd name="T35" fmla="*/ 17 h 1103"/>
                <a:gd name="T36" fmla="*/ 278 w 278"/>
                <a:gd name="T37" fmla="*/ 8 h 1103"/>
                <a:gd name="T38" fmla="*/ 278 w 278"/>
                <a:gd name="T39" fmla="*/ 3 h 1103"/>
                <a:gd name="T40" fmla="*/ 277 w 278"/>
                <a:gd name="T41" fmla="*/ 0 h 1103"/>
                <a:gd name="T42" fmla="*/ 264 w 278"/>
                <a:gd name="T43" fmla="*/ 21 h 1103"/>
                <a:gd name="T44" fmla="*/ 267 w 278"/>
                <a:gd name="T45" fmla="*/ 23 h 1103"/>
                <a:gd name="T46" fmla="*/ 265 w 278"/>
                <a:gd name="T47" fmla="*/ 28 h 1103"/>
                <a:gd name="T48" fmla="*/ 264 w 278"/>
                <a:gd name="T49" fmla="*/ 36 h 1103"/>
                <a:gd name="T50" fmla="*/ 260 w 278"/>
                <a:gd name="T51" fmla="*/ 48 h 1103"/>
                <a:gd name="T52" fmla="*/ 254 w 278"/>
                <a:gd name="T53" fmla="*/ 63 h 1103"/>
                <a:gd name="T54" fmla="*/ 247 w 278"/>
                <a:gd name="T55" fmla="*/ 80 h 1103"/>
                <a:gd name="T56" fmla="*/ 238 w 278"/>
                <a:gd name="T57" fmla="*/ 101 h 1103"/>
                <a:gd name="T58" fmla="*/ 227 w 278"/>
                <a:gd name="T59" fmla="*/ 125 h 1103"/>
                <a:gd name="T60" fmla="*/ 214 w 278"/>
                <a:gd name="T61" fmla="*/ 151 h 1103"/>
                <a:gd name="T62" fmla="*/ 200 w 278"/>
                <a:gd name="T63" fmla="*/ 179 h 1103"/>
                <a:gd name="T64" fmla="*/ 185 w 278"/>
                <a:gd name="T65" fmla="*/ 210 h 1103"/>
                <a:gd name="T66" fmla="*/ 169 w 278"/>
                <a:gd name="T67" fmla="*/ 243 h 1103"/>
                <a:gd name="T68" fmla="*/ 151 w 278"/>
                <a:gd name="T69" fmla="*/ 277 h 1103"/>
                <a:gd name="T70" fmla="*/ 131 w 278"/>
                <a:gd name="T71" fmla="*/ 313 h 1103"/>
                <a:gd name="T72" fmla="*/ 111 w 278"/>
                <a:gd name="T73" fmla="*/ 350 h 1103"/>
                <a:gd name="T74" fmla="*/ 90 w 278"/>
                <a:gd name="T75" fmla="*/ 389 h 1103"/>
                <a:gd name="T76" fmla="*/ 69 w 278"/>
                <a:gd name="T77" fmla="*/ 429 h 1103"/>
                <a:gd name="T78" fmla="*/ 46 w 278"/>
                <a:gd name="T79" fmla="*/ 470 h 1103"/>
                <a:gd name="T80" fmla="*/ 24 w 278"/>
                <a:gd name="T81" fmla="*/ 510 h 1103"/>
                <a:gd name="T82" fmla="*/ 0 w 278"/>
                <a:gd name="T83" fmla="*/ 551 h 1103"/>
                <a:gd name="T84" fmla="*/ 1 w 278"/>
                <a:gd name="T85" fmla="*/ 551 h 110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78" h="1103">
                  <a:moveTo>
                    <a:pt x="1" y="1103"/>
                  </a:moveTo>
                  <a:lnTo>
                    <a:pt x="25" y="1018"/>
                  </a:lnTo>
                  <a:lnTo>
                    <a:pt x="49" y="933"/>
                  </a:lnTo>
                  <a:lnTo>
                    <a:pt x="73" y="849"/>
                  </a:lnTo>
                  <a:lnTo>
                    <a:pt x="96" y="766"/>
                  </a:lnTo>
                  <a:lnTo>
                    <a:pt x="117" y="686"/>
                  </a:lnTo>
                  <a:lnTo>
                    <a:pt x="138" y="609"/>
                  </a:lnTo>
                  <a:lnTo>
                    <a:pt x="158" y="533"/>
                  </a:lnTo>
                  <a:lnTo>
                    <a:pt x="176" y="462"/>
                  </a:lnTo>
                  <a:lnTo>
                    <a:pt x="193" y="393"/>
                  </a:lnTo>
                  <a:lnTo>
                    <a:pt x="210" y="330"/>
                  </a:lnTo>
                  <a:lnTo>
                    <a:pt x="224" y="272"/>
                  </a:lnTo>
                  <a:lnTo>
                    <a:pt x="237" y="218"/>
                  </a:lnTo>
                  <a:lnTo>
                    <a:pt x="248" y="169"/>
                  </a:lnTo>
                  <a:lnTo>
                    <a:pt x="258" y="125"/>
                  </a:lnTo>
                  <a:lnTo>
                    <a:pt x="265" y="89"/>
                  </a:lnTo>
                  <a:lnTo>
                    <a:pt x="271" y="58"/>
                  </a:lnTo>
                  <a:lnTo>
                    <a:pt x="275" y="35"/>
                  </a:lnTo>
                  <a:lnTo>
                    <a:pt x="278" y="17"/>
                  </a:lnTo>
                  <a:lnTo>
                    <a:pt x="278" y="6"/>
                  </a:lnTo>
                  <a:lnTo>
                    <a:pt x="277" y="0"/>
                  </a:lnTo>
                  <a:lnTo>
                    <a:pt x="264" y="42"/>
                  </a:lnTo>
                  <a:lnTo>
                    <a:pt x="267" y="46"/>
                  </a:lnTo>
                  <a:lnTo>
                    <a:pt x="265" y="56"/>
                  </a:lnTo>
                  <a:lnTo>
                    <a:pt x="264" y="73"/>
                  </a:lnTo>
                  <a:lnTo>
                    <a:pt x="260" y="96"/>
                  </a:lnTo>
                  <a:lnTo>
                    <a:pt x="254" y="127"/>
                  </a:lnTo>
                  <a:lnTo>
                    <a:pt x="247" y="161"/>
                  </a:lnTo>
                  <a:lnTo>
                    <a:pt x="238" y="203"/>
                  </a:lnTo>
                  <a:lnTo>
                    <a:pt x="227" y="250"/>
                  </a:lnTo>
                  <a:lnTo>
                    <a:pt x="214" y="303"/>
                  </a:lnTo>
                  <a:lnTo>
                    <a:pt x="200" y="359"/>
                  </a:lnTo>
                  <a:lnTo>
                    <a:pt x="185" y="420"/>
                  </a:lnTo>
                  <a:lnTo>
                    <a:pt x="169" y="486"/>
                  </a:lnTo>
                  <a:lnTo>
                    <a:pt x="151" y="554"/>
                  </a:lnTo>
                  <a:lnTo>
                    <a:pt x="131" y="627"/>
                  </a:lnTo>
                  <a:lnTo>
                    <a:pt x="111" y="701"/>
                  </a:lnTo>
                  <a:lnTo>
                    <a:pt x="90" y="779"/>
                  </a:lnTo>
                  <a:lnTo>
                    <a:pt x="69" y="858"/>
                  </a:lnTo>
                  <a:lnTo>
                    <a:pt x="46" y="940"/>
                  </a:lnTo>
                  <a:lnTo>
                    <a:pt x="24" y="1021"/>
                  </a:lnTo>
                  <a:lnTo>
                    <a:pt x="0" y="1103"/>
                  </a:lnTo>
                  <a:lnTo>
                    <a:pt x="1" y="1103"/>
                  </a:lnTo>
                  <a:close/>
                </a:path>
              </a:pathLst>
            </a:custGeom>
            <a:solidFill>
              <a:srgbClr val="35A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26" name="Freeform 91"/>
            <p:cNvSpPr>
              <a:spLocks/>
            </p:cNvSpPr>
            <p:nvPr/>
          </p:nvSpPr>
          <p:spPr bwMode="auto">
            <a:xfrm>
              <a:off x="2167" y="1508"/>
              <a:ext cx="269" cy="530"/>
            </a:xfrm>
            <a:custGeom>
              <a:avLst/>
              <a:gdLst>
                <a:gd name="T0" fmla="*/ 266 w 269"/>
                <a:gd name="T1" fmla="*/ 0 h 1061"/>
                <a:gd name="T2" fmla="*/ 269 w 269"/>
                <a:gd name="T3" fmla="*/ 2 h 1061"/>
                <a:gd name="T4" fmla="*/ 267 w 269"/>
                <a:gd name="T5" fmla="*/ 7 h 1061"/>
                <a:gd name="T6" fmla="*/ 266 w 269"/>
                <a:gd name="T7" fmla="*/ 15 h 1061"/>
                <a:gd name="T8" fmla="*/ 262 w 269"/>
                <a:gd name="T9" fmla="*/ 27 h 1061"/>
                <a:gd name="T10" fmla="*/ 256 w 269"/>
                <a:gd name="T11" fmla="*/ 42 h 1061"/>
                <a:gd name="T12" fmla="*/ 249 w 269"/>
                <a:gd name="T13" fmla="*/ 59 h 1061"/>
                <a:gd name="T14" fmla="*/ 240 w 269"/>
                <a:gd name="T15" fmla="*/ 80 h 1061"/>
                <a:gd name="T16" fmla="*/ 229 w 269"/>
                <a:gd name="T17" fmla="*/ 104 h 1061"/>
                <a:gd name="T18" fmla="*/ 216 w 269"/>
                <a:gd name="T19" fmla="*/ 130 h 1061"/>
                <a:gd name="T20" fmla="*/ 202 w 269"/>
                <a:gd name="T21" fmla="*/ 158 h 1061"/>
                <a:gd name="T22" fmla="*/ 187 w 269"/>
                <a:gd name="T23" fmla="*/ 189 h 1061"/>
                <a:gd name="T24" fmla="*/ 171 w 269"/>
                <a:gd name="T25" fmla="*/ 222 h 1061"/>
                <a:gd name="T26" fmla="*/ 153 w 269"/>
                <a:gd name="T27" fmla="*/ 256 h 1061"/>
                <a:gd name="T28" fmla="*/ 133 w 269"/>
                <a:gd name="T29" fmla="*/ 292 h 1061"/>
                <a:gd name="T30" fmla="*/ 113 w 269"/>
                <a:gd name="T31" fmla="*/ 329 h 1061"/>
                <a:gd name="T32" fmla="*/ 92 w 269"/>
                <a:gd name="T33" fmla="*/ 368 h 1061"/>
                <a:gd name="T34" fmla="*/ 71 w 269"/>
                <a:gd name="T35" fmla="*/ 408 h 1061"/>
                <a:gd name="T36" fmla="*/ 48 w 269"/>
                <a:gd name="T37" fmla="*/ 449 h 1061"/>
                <a:gd name="T38" fmla="*/ 26 w 269"/>
                <a:gd name="T39" fmla="*/ 489 h 1061"/>
                <a:gd name="T40" fmla="*/ 2 w 269"/>
                <a:gd name="T41" fmla="*/ 530 h 1061"/>
                <a:gd name="T42" fmla="*/ 0 w 269"/>
                <a:gd name="T43" fmla="*/ 530 h 1061"/>
                <a:gd name="T44" fmla="*/ 23 w 269"/>
                <a:gd name="T45" fmla="*/ 490 h 1061"/>
                <a:gd name="T46" fmla="*/ 45 w 269"/>
                <a:gd name="T47" fmla="*/ 451 h 1061"/>
                <a:gd name="T48" fmla="*/ 67 w 269"/>
                <a:gd name="T49" fmla="*/ 412 h 1061"/>
                <a:gd name="T50" fmla="*/ 88 w 269"/>
                <a:gd name="T51" fmla="*/ 374 h 1061"/>
                <a:gd name="T52" fmla="*/ 108 w 269"/>
                <a:gd name="T53" fmla="*/ 337 h 1061"/>
                <a:gd name="T54" fmla="*/ 127 w 269"/>
                <a:gd name="T55" fmla="*/ 301 h 1061"/>
                <a:gd name="T56" fmla="*/ 144 w 269"/>
                <a:gd name="T57" fmla="*/ 267 h 1061"/>
                <a:gd name="T58" fmla="*/ 163 w 269"/>
                <a:gd name="T59" fmla="*/ 233 h 1061"/>
                <a:gd name="T60" fmla="*/ 178 w 269"/>
                <a:gd name="T61" fmla="*/ 202 h 1061"/>
                <a:gd name="T62" fmla="*/ 192 w 269"/>
                <a:gd name="T63" fmla="*/ 173 h 1061"/>
                <a:gd name="T64" fmla="*/ 207 w 269"/>
                <a:gd name="T65" fmla="*/ 145 h 1061"/>
                <a:gd name="T66" fmla="*/ 218 w 269"/>
                <a:gd name="T67" fmla="*/ 121 h 1061"/>
                <a:gd name="T68" fmla="*/ 229 w 269"/>
                <a:gd name="T69" fmla="*/ 98 h 1061"/>
                <a:gd name="T70" fmla="*/ 238 w 269"/>
                <a:gd name="T71" fmla="*/ 78 h 1061"/>
                <a:gd name="T72" fmla="*/ 245 w 269"/>
                <a:gd name="T73" fmla="*/ 62 h 1061"/>
                <a:gd name="T74" fmla="*/ 250 w 269"/>
                <a:gd name="T75" fmla="*/ 48 h 1061"/>
                <a:gd name="T76" fmla="*/ 253 w 269"/>
                <a:gd name="T77" fmla="*/ 36 h 1061"/>
                <a:gd name="T78" fmla="*/ 256 w 269"/>
                <a:gd name="T79" fmla="*/ 28 h 1061"/>
                <a:gd name="T80" fmla="*/ 256 w 269"/>
                <a:gd name="T81" fmla="*/ 23 h 1061"/>
                <a:gd name="T82" fmla="*/ 255 w 269"/>
                <a:gd name="T83" fmla="*/ 21 h 1061"/>
                <a:gd name="T84" fmla="*/ 266 w 269"/>
                <a:gd name="T85" fmla="*/ 0 h 106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69" h="1061">
                  <a:moveTo>
                    <a:pt x="266" y="0"/>
                  </a:moveTo>
                  <a:lnTo>
                    <a:pt x="269" y="4"/>
                  </a:lnTo>
                  <a:lnTo>
                    <a:pt x="267" y="14"/>
                  </a:lnTo>
                  <a:lnTo>
                    <a:pt x="266" y="31"/>
                  </a:lnTo>
                  <a:lnTo>
                    <a:pt x="262" y="54"/>
                  </a:lnTo>
                  <a:lnTo>
                    <a:pt x="256" y="85"/>
                  </a:lnTo>
                  <a:lnTo>
                    <a:pt x="249" y="119"/>
                  </a:lnTo>
                  <a:lnTo>
                    <a:pt x="240" y="161"/>
                  </a:lnTo>
                  <a:lnTo>
                    <a:pt x="229" y="208"/>
                  </a:lnTo>
                  <a:lnTo>
                    <a:pt x="216" y="261"/>
                  </a:lnTo>
                  <a:lnTo>
                    <a:pt x="202" y="317"/>
                  </a:lnTo>
                  <a:lnTo>
                    <a:pt x="187" y="378"/>
                  </a:lnTo>
                  <a:lnTo>
                    <a:pt x="171" y="444"/>
                  </a:lnTo>
                  <a:lnTo>
                    <a:pt x="153" y="512"/>
                  </a:lnTo>
                  <a:lnTo>
                    <a:pt x="133" y="585"/>
                  </a:lnTo>
                  <a:lnTo>
                    <a:pt x="113" y="659"/>
                  </a:lnTo>
                  <a:lnTo>
                    <a:pt x="92" y="737"/>
                  </a:lnTo>
                  <a:lnTo>
                    <a:pt x="71" y="816"/>
                  </a:lnTo>
                  <a:lnTo>
                    <a:pt x="48" y="898"/>
                  </a:lnTo>
                  <a:lnTo>
                    <a:pt x="26" y="979"/>
                  </a:lnTo>
                  <a:lnTo>
                    <a:pt x="2" y="1061"/>
                  </a:lnTo>
                  <a:lnTo>
                    <a:pt x="0" y="1061"/>
                  </a:lnTo>
                  <a:lnTo>
                    <a:pt x="23" y="981"/>
                  </a:lnTo>
                  <a:lnTo>
                    <a:pt x="45" y="903"/>
                  </a:lnTo>
                  <a:lnTo>
                    <a:pt x="67" y="825"/>
                  </a:lnTo>
                  <a:lnTo>
                    <a:pt x="88" y="749"/>
                  </a:lnTo>
                  <a:lnTo>
                    <a:pt x="108" y="675"/>
                  </a:lnTo>
                  <a:lnTo>
                    <a:pt x="127" y="603"/>
                  </a:lnTo>
                  <a:lnTo>
                    <a:pt x="144" y="534"/>
                  </a:lnTo>
                  <a:lnTo>
                    <a:pt x="163" y="467"/>
                  </a:lnTo>
                  <a:lnTo>
                    <a:pt x="178" y="405"/>
                  </a:lnTo>
                  <a:lnTo>
                    <a:pt x="192" y="346"/>
                  </a:lnTo>
                  <a:lnTo>
                    <a:pt x="207" y="291"/>
                  </a:lnTo>
                  <a:lnTo>
                    <a:pt x="218" y="243"/>
                  </a:lnTo>
                  <a:lnTo>
                    <a:pt x="229" y="197"/>
                  </a:lnTo>
                  <a:lnTo>
                    <a:pt x="238" y="157"/>
                  </a:lnTo>
                  <a:lnTo>
                    <a:pt x="245" y="125"/>
                  </a:lnTo>
                  <a:lnTo>
                    <a:pt x="250" y="96"/>
                  </a:lnTo>
                  <a:lnTo>
                    <a:pt x="253" y="72"/>
                  </a:lnTo>
                  <a:lnTo>
                    <a:pt x="256" y="56"/>
                  </a:lnTo>
                  <a:lnTo>
                    <a:pt x="256" y="47"/>
                  </a:lnTo>
                  <a:lnTo>
                    <a:pt x="255" y="42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3DA6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27" name="Freeform 92"/>
            <p:cNvSpPr>
              <a:spLocks/>
            </p:cNvSpPr>
            <p:nvPr/>
          </p:nvSpPr>
          <p:spPr bwMode="auto">
            <a:xfrm>
              <a:off x="2166" y="1529"/>
              <a:ext cx="257" cy="509"/>
            </a:xfrm>
            <a:custGeom>
              <a:avLst/>
              <a:gdLst>
                <a:gd name="T0" fmla="*/ 1 w 257"/>
                <a:gd name="T1" fmla="*/ 509 h 1019"/>
                <a:gd name="T2" fmla="*/ 24 w 257"/>
                <a:gd name="T3" fmla="*/ 469 h 1019"/>
                <a:gd name="T4" fmla="*/ 46 w 257"/>
                <a:gd name="T5" fmla="*/ 430 h 1019"/>
                <a:gd name="T6" fmla="*/ 68 w 257"/>
                <a:gd name="T7" fmla="*/ 391 h 1019"/>
                <a:gd name="T8" fmla="*/ 89 w 257"/>
                <a:gd name="T9" fmla="*/ 353 h 1019"/>
                <a:gd name="T10" fmla="*/ 109 w 257"/>
                <a:gd name="T11" fmla="*/ 316 h 1019"/>
                <a:gd name="T12" fmla="*/ 128 w 257"/>
                <a:gd name="T13" fmla="*/ 280 h 1019"/>
                <a:gd name="T14" fmla="*/ 145 w 257"/>
                <a:gd name="T15" fmla="*/ 246 h 1019"/>
                <a:gd name="T16" fmla="*/ 164 w 257"/>
                <a:gd name="T17" fmla="*/ 212 h 1019"/>
                <a:gd name="T18" fmla="*/ 179 w 257"/>
                <a:gd name="T19" fmla="*/ 181 h 1019"/>
                <a:gd name="T20" fmla="*/ 193 w 257"/>
                <a:gd name="T21" fmla="*/ 152 h 1019"/>
                <a:gd name="T22" fmla="*/ 208 w 257"/>
                <a:gd name="T23" fmla="*/ 124 h 1019"/>
                <a:gd name="T24" fmla="*/ 219 w 257"/>
                <a:gd name="T25" fmla="*/ 100 h 1019"/>
                <a:gd name="T26" fmla="*/ 230 w 257"/>
                <a:gd name="T27" fmla="*/ 77 h 1019"/>
                <a:gd name="T28" fmla="*/ 239 w 257"/>
                <a:gd name="T29" fmla="*/ 57 h 1019"/>
                <a:gd name="T30" fmla="*/ 246 w 257"/>
                <a:gd name="T31" fmla="*/ 41 h 1019"/>
                <a:gd name="T32" fmla="*/ 251 w 257"/>
                <a:gd name="T33" fmla="*/ 27 h 1019"/>
                <a:gd name="T34" fmla="*/ 254 w 257"/>
                <a:gd name="T35" fmla="*/ 15 h 1019"/>
                <a:gd name="T36" fmla="*/ 257 w 257"/>
                <a:gd name="T37" fmla="*/ 7 h 1019"/>
                <a:gd name="T38" fmla="*/ 257 w 257"/>
                <a:gd name="T39" fmla="*/ 2 h 1019"/>
                <a:gd name="T40" fmla="*/ 256 w 257"/>
                <a:gd name="T41" fmla="*/ 0 h 1019"/>
                <a:gd name="T42" fmla="*/ 243 w 257"/>
                <a:gd name="T43" fmla="*/ 22 h 1019"/>
                <a:gd name="T44" fmla="*/ 244 w 257"/>
                <a:gd name="T45" fmla="*/ 25 h 1019"/>
                <a:gd name="T46" fmla="*/ 243 w 257"/>
                <a:gd name="T47" fmla="*/ 30 h 1019"/>
                <a:gd name="T48" fmla="*/ 241 w 257"/>
                <a:gd name="T49" fmla="*/ 38 h 1019"/>
                <a:gd name="T50" fmla="*/ 237 w 257"/>
                <a:gd name="T51" fmla="*/ 51 h 1019"/>
                <a:gd name="T52" fmla="*/ 232 w 257"/>
                <a:gd name="T53" fmla="*/ 66 h 1019"/>
                <a:gd name="T54" fmla="*/ 225 w 257"/>
                <a:gd name="T55" fmla="*/ 84 h 1019"/>
                <a:gd name="T56" fmla="*/ 215 w 257"/>
                <a:gd name="T57" fmla="*/ 105 h 1019"/>
                <a:gd name="T58" fmla="*/ 203 w 257"/>
                <a:gd name="T59" fmla="*/ 128 h 1019"/>
                <a:gd name="T60" fmla="*/ 191 w 257"/>
                <a:gd name="T61" fmla="*/ 153 h 1019"/>
                <a:gd name="T62" fmla="*/ 176 w 257"/>
                <a:gd name="T63" fmla="*/ 182 h 1019"/>
                <a:gd name="T64" fmla="*/ 161 w 257"/>
                <a:gd name="T65" fmla="*/ 213 h 1019"/>
                <a:gd name="T66" fmla="*/ 144 w 257"/>
                <a:gd name="T67" fmla="*/ 246 h 1019"/>
                <a:gd name="T68" fmla="*/ 126 w 257"/>
                <a:gd name="T69" fmla="*/ 280 h 1019"/>
                <a:gd name="T70" fmla="*/ 107 w 257"/>
                <a:gd name="T71" fmla="*/ 315 h 1019"/>
                <a:gd name="T72" fmla="*/ 87 w 257"/>
                <a:gd name="T73" fmla="*/ 353 h 1019"/>
                <a:gd name="T74" fmla="*/ 66 w 257"/>
                <a:gd name="T75" fmla="*/ 391 h 1019"/>
                <a:gd name="T76" fmla="*/ 45 w 257"/>
                <a:gd name="T77" fmla="*/ 430 h 1019"/>
                <a:gd name="T78" fmla="*/ 22 w 257"/>
                <a:gd name="T79" fmla="*/ 469 h 1019"/>
                <a:gd name="T80" fmla="*/ 0 w 257"/>
                <a:gd name="T81" fmla="*/ 508 h 1019"/>
                <a:gd name="T82" fmla="*/ 1 w 257"/>
                <a:gd name="T83" fmla="*/ 509 h 101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57" h="1019">
                  <a:moveTo>
                    <a:pt x="1" y="1019"/>
                  </a:moveTo>
                  <a:lnTo>
                    <a:pt x="24" y="939"/>
                  </a:lnTo>
                  <a:lnTo>
                    <a:pt x="46" y="861"/>
                  </a:lnTo>
                  <a:lnTo>
                    <a:pt x="68" y="783"/>
                  </a:lnTo>
                  <a:lnTo>
                    <a:pt x="89" y="707"/>
                  </a:lnTo>
                  <a:lnTo>
                    <a:pt x="109" y="633"/>
                  </a:lnTo>
                  <a:lnTo>
                    <a:pt x="128" y="561"/>
                  </a:lnTo>
                  <a:lnTo>
                    <a:pt x="145" y="492"/>
                  </a:lnTo>
                  <a:lnTo>
                    <a:pt x="164" y="425"/>
                  </a:lnTo>
                  <a:lnTo>
                    <a:pt x="179" y="363"/>
                  </a:lnTo>
                  <a:lnTo>
                    <a:pt x="193" y="304"/>
                  </a:lnTo>
                  <a:lnTo>
                    <a:pt x="208" y="249"/>
                  </a:lnTo>
                  <a:lnTo>
                    <a:pt x="219" y="201"/>
                  </a:lnTo>
                  <a:lnTo>
                    <a:pt x="230" y="155"/>
                  </a:lnTo>
                  <a:lnTo>
                    <a:pt x="239" y="115"/>
                  </a:lnTo>
                  <a:lnTo>
                    <a:pt x="246" y="83"/>
                  </a:lnTo>
                  <a:lnTo>
                    <a:pt x="251" y="54"/>
                  </a:lnTo>
                  <a:lnTo>
                    <a:pt x="254" y="30"/>
                  </a:lnTo>
                  <a:lnTo>
                    <a:pt x="257" y="14"/>
                  </a:lnTo>
                  <a:lnTo>
                    <a:pt x="257" y="5"/>
                  </a:lnTo>
                  <a:lnTo>
                    <a:pt x="256" y="0"/>
                  </a:lnTo>
                  <a:lnTo>
                    <a:pt x="243" y="45"/>
                  </a:lnTo>
                  <a:lnTo>
                    <a:pt x="244" y="50"/>
                  </a:lnTo>
                  <a:lnTo>
                    <a:pt x="243" y="61"/>
                  </a:lnTo>
                  <a:lnTo>
                    <a:pt x="241" y="77"/>
                  </a:lnTo>
                  <a:lnTo>
                    <a:pt x="237" y="103"/>
                  </a:lnTo>
                  <a:lnTo>
                    <a:pt x="232" y="132"/>
                  </a:lnTo>
                  <a:lnTo>
                    <a:pt x="225" y="168"/>
                  </a:lnTo>
                  <a:lnTo>
                    <a:pt x="215" y="210"/>
                  </a:lnTo>
                  <a:lnTo>
                    <a:pt x="203" y="257"/>
                  </a:lnTo>
                  <a:lnTo>
                    <a:pt x="191" y="307"/>
                  </a:lnTo>
                  <a:lnTo>
                    <a:pt x="176" y="365"/>
                  </a:lnTo>
                  <a:lnTo>
                    <a:pt x="161" y="427"/>
                  </a:lnTo>
                  <a:lnTo>
                    <a:pt x="144" y="492"/>
                  </a:lnTo>
                  <a:lnTo>
                    <a:pt x="126" y="561"/>
                  </a:lnTo>
                  <a:lnTo>
                    <a:pt x="107" y="631"/>
                  </a:lnTo>
                  <a:lnTo>
                    <a:pt x="87" y="706"/>
                  </a:lnTo>
                  <a:lnTo>
                    <a:pt x="66" y="782"/>
                  </a:lnTo>
                  <a:lnTo>
                    <a:pt x="45" y="860"/>
                  </a:lnTo>
                  <a:lnTo>
                    <a:pt x="22" y="939"/>
                  </a:lnTo>
                  <a:lnTo>
                    <a:pt x="0" y="1017"/>
                  </a:lnTo>
                  <a:lnTo>
                    <a:pt x="1" y="1019"/>
                  </a:lnTo>
                  <a:close/>
                </a:path>
              </a:pathLst>
            </a:custGeom>
            <a:solidFill>
              <a:srgbClr val="45A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28" name="Freeform 93"/>
            <p:cNvSpPr>
              <a:spLocks/>
            </p:cNvSpPr>
            <p:nvPr/>
          </p:nvSpPr>
          <p:spPr bwMode="auto">
            <a:xfrm>
              <a:off x="2164" y="1551"/>
              <a:ext cx="246" cy="487"/>
            </a:xfrm>
            <a:custGeom>
              <a:avLst/>
              <a:gdLst>
                <a:gd name="T0" fmla="*/ 245 w 246"/>
                <a:gd name="T1" fmla="*/ 0 h 972"/>
                <a:gd name="T2" fmla="*/ 246 w 246"/>
                <a:gd name="T3" fmla="*/ 3 h 972"/>
                <a:gd name="T4" fmla="*/ 245 w 246"/>
                <a:gd name="T5" fmla="*/ 8 h 972"/>
                <a:gd name="T6" fmla="*/ 243 w 246"/>
                <a:gd name="T7" fmla="*/ 16 h 972"/>
                <a:gd name="T8" fmla="*/ 239 w 246"/>
                <a:gd name="T9" fmla="*/ 29 h 972"/>
                <a:gd name="T10" fmla="*/ 234 w 246"/>
                <a:gd name="T11" fmla="*/ 44 h 972"/>
                <a:gd name="T12" fmla="*/ 227 w 246"/>
                <a:gd name="T13" fmla="*/ 62 h 972"/>
                <a:gd name="T14" fmla="*/ 217 w 246"/>
                <a:gd name="T15" fmla="*/ 83 h 972"/>
                <a:gd name="T16" fmla="*/ 205 w 246"/>
                <a:gd name="T17" fmla="*/ 106 h 972"/>
                <a:gd name="T18" fmla="*/ 193 w 246"/>
                <a:gd name="T19" fmla="*/ 131 h 972"/>
                <a:gd name="T20" fmla="*/ 178 w 246"/>
                <a:gd name="T21" fmla="*/ 160 h 972"/>
                <a:gd name="T22" fmla="*/ 163 w 246"/>
                <a:gd name="T23" fmla="*/ 191 h 972"/>
                <a:gd name="T24" fmla="*/ 146 w 246"/>
                <a:gd name="T25" fmla="*/ 224 h 972"/>
                <a:gd name="T26" fmla="*/ 128 w 246"/>
                <a:gd name="T27" fmla="*/ 259 h 972"/>
                <a:gd name="T28" fmla="*/ 109 w 246"/>
                <a:gd name="T29" fmla="*/ 294 h 972"/>
                <a:gd name="T30" fmla="*/ 89 w 246"/>
                <a:gd name="T31" fmla="*/ 331 h 972"/>
                <a:gd name="T32" fmla="*/ 68 w 246"/>
                <a:gd name="T33" fmla="*/ 369 h 972"/>
                <a:gd name="T34" fmla="*/ 47 w 246"/>
                <a:gd name="T35" fmla="*/ 408 h 972"/>
                <a:gd name="T36" fmla="*/ 24 w 246"/>
                <a:gd name="T37" fmla="*/ 448 h 972"/>
                <a:gd name="T38" fmla="*/ 2 w 246"/>
                <a:gd name="T39" fmla="*/ 487 h 972"/>
                <a:gd name="T40" fmla="*/ 0 w 246"/>
                <a:gd name="T41" fmla="*/ 487 h 972"/>
                <a:gd name="T42" fmla="*/ 22 w 246"/>
                <a:gd name="T43" fmla="*/ 449 h 972"/>
                <a:gd name="T44" fmla="*/ 43 w 246"/>
                <a:gd name="T45" fmla="*/ 412 h 972"/>
                <a:gd name="T46" fmla="*/ 64 w 246"/>
                <a:gd name="T47" fmla="*/ 375 h 972"/>
                <a:gd name="T48" fmla="*/ 84 w 246"/>
                <a:gd name="T49" fmla="*/ 338 h 972"/>
                <a:gd name="T50" fmla="*/ 102 w 246"/>
                <a:gd name="T51" fmla="*/ 303 h 972"/>
                <a:gd name="T52" fmla="*/ 121 w 246"/>
                <a:gd name="T53" fmla="*/ 270 h 972"/>
                <a:gd name="T54" fmla="*/ 137 w 246"/>
                <a:gd name="T55" fmla="*/ 236 h 972"/>
                <a:gd name="T56" fmla="*/ 153 w 246"/>
                <a:gd name="T57" fmla="*/ 206 h 972"/>
                <a:gd name="T58" fmla="*/ 169 w 246"/>
                <a:gd name="T59" fmla="*/ 177 h 972"/>
                <a:gd name="T60" fmla="*/ 181 w 246"/>
                <a:gd name="T61" fmla="*/ 150 h 972"/>
                <a:gd name="T62" fmla="*/ 194 w 246"/>
                <a:gd name="T63" fmla="*/ 124 h 972"/>
                <a:gd name="T64" fmla="*/ 204 w 246"/>
                <a:gd name="T65" fmla="*/ 102 h 972"/>
                <a:gd name="T66" fmla="*/ 214 w 246"/>
                <a:gd name="T67" fmla="*/ 83 h 972"/>
                <a:gd name="T68" fmla="*/ 221 w 246"/>
                <a:gd name="T69" fmla="*/ 65 h 972"/>
                <a:gd name="T70" fmla="*/ 227 w 246"/>
                <a:gd name="T71" fmla="*/ 51 h 972"/>
                <a:gd name="T72" fmla="*/ 229 w 246"/>
                <a:gd name="T73" fmla="*/ 40 h 972"/>
                <a:gd name="T74" fmla="*/ 232 w 246"/>
                <a:gd name="T75" fmla="*/ 32 h 972"/>
                <a:gd name="T76" fmla="*/ 232 w 246"/>
                <a:gd name="T77" fmla="*/ 26 h 972"/>
                <a:gd name="T78" fmla="*/ 231 w 246"/>
                <a:gd name="T79" fmla="*/ 25 h 972"/>
                <a:gd name="T80" fmla="*/ 245 w 246"/>
                <a:gd name="T81" fmla="*/ 0 h 97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46" h="972">
                  <a:moveTo>
                    <a:pt x="245" y="0"/>
                  </a:moveTo>
                  <a:lnTo>
                    <a:pt x="246" y="5"/>
                  </a:lnTo>
                  <a:lnTo>
                    <a:pt x="245" y="16"/>
                  </a:lnTo>
                  <a:lnTo>
                    <a:pt x="243" y="32"/>
                  </a:lnTo>
                  <a:lnTo>
                    <a:pt x="239" y="58"/>
                  </a:lnTo>
                  <a:lnTo>
                    <a:pt x="234" y="87"/>
                  </a:lnTo>
                  <a:lnTo>
                    <a:pt x="227" y="123"/>
                  </a:lnTo>
                  <a:lnTo>
                    <a:pt x="217" y="165"/>
                  </a:lnTo>
                  <a:lnTo>
                    <a:pt x="205" y="212"/>
                  </a:lnTo>
                  <a:lnTo>
                    <a:pt x="193" y="262"/>
                  </a:lnTo>
                  <a:lnTo>
                    <a:pt x="178" y="320"/>
                  </a:lnTo>
                  <a:lnTo>
                    <a:pt x="163" y="382"/>
                  </a:lnTo>
                  <a:lnTo>
                    <a:pt x="146" y="447"/>
                  </a:lnTo>
                  <a:lnTo>
                    <a:pt x="128" y="516"/>
                  </a:lnTo>
                  <a:lnTo>
                    <a:pt x="109" y="586"/>
                  </a:lnTo>
                  <a:lnTo>
                    <a:pt x="89" y="661"/>
                  </a:lnTo>
                  <a:lnTo>
                    <a:pt x="68" y="737"/>
                  </a:lnTo>
                  <a:lnTo>
                    <a:pt x="47" y="815"/>
                  </a:lnTo>
                  <a:lnTo>
                    <a:pt x="24" y="894"/>
                  </a:lnTo>
                  <a:lnTo>
                    <a:pt x="2" y="972"/>
                  </a:lnTo>
                  <a:lnTo>
                    <a:pt x="0" y="972"/>
                  </a:lnTo>
                  <a:lnTo>
                    <a:pt x="22" y="896"/>
                  </a:lnTo>
                  <a:lnTo>
                    <a:pt x="43" y="822"/>
                  </a:lnTo>
                  <a:lnTo>
                    <a:pt x="64" y="748"/>
                  </a:lnTo>
                  <a:lnTo>
                    <a:pt x="84" y="675"/>
                  </a:lnTo>
                  <a:lnTo>
                    <a:pt x="102" y="605"/>
                  </a:lnTo>
                  <a:lnTo>
                    <a:pt x="121" y="538"/>
                  </a:lnTo>
                  <a:lnTo>
                    <a:pt x="137" y="472"/>
                  </a:lnTo>
                  <a:lnTo>
                    <a:pt x="153" y="411"/>
                  </a:lnTo>
                  <a:lnTo>
                    <a:pt x="169" y="353"/>
                  </a:lnTo>
                  <a:lnTo>
                    <a:pt x="181" y="299"/>
                  </a:lnTo>
                  <a:lnTo>
                    <a:pt x="194" y="248"/>
                  </a:lnTo>
                  <a:lnTo>
                    <a:pt x="204" y="204"/>
                  </a:lnTo>
                  <a:lnTo>
                    <a:pt x="214" y="165"/>
                  </a:lnTo>
                  <a:lnTo>
                    <a:pt x="221" y="130"/>
                  </a:lnTo>
                  <a:lnTo>
                    <a:pt x="227" y="101"/>
                  </a:lnTo>
                  <a:lnTo>
                    <a:pt x="229" y="80"/>
                  </a:lnTo>
                  <a:lnTo>
                    <a:pt x="232" y="63"/>
                  </a:lnTo>
                  <a:lnTo>
                    <a:pt x="232" y="52"/>
                  </a:lnTo>
                  <a:lnTo>
                    <a:pt x="231" y="49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4DB1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29" name="Freeform 94"/>
            <p:cNvSpPr>
              <a:spLocks/>
            </p:cNvSpPr>
            <p:nvPr/>
          </p:nvSpPr>
          <p:spPr bwMode="auto">
            <a:xfrm>
              <a:off x="2163" y="1576"/>
              <a:ext cx="233" cy="462"/>
            </a:xfrm>
            <a:custGeom>
              <a:avLst/>
              <a:gdLst>
                <a:gd name="T0" fmla="*/ 1 w 233"/>
                <a:gd name="T1" fmla="*/ 462 h 923"/>
                <a:gd name="T2" fmla="*/ 23 w 233"/>
                <a:gd name="T3" fmla="*/ 424 h 923"/>
                <a:gd name="T4" fmla="*/ 44 w 233"/>
                <a:gd name="T5" fmla="*/ 387 h 923"/>
                <a:gd name="T6" fmla="*/ 65 w 233"/>
                <a:gd name="T7" fmla="*/ 350 h 923"/>
                <a:gd name="T8" fmla="*/ 85 w 233"/>
                <a:gd name="T9" fmla="*/ 313 h 923"/>
                <a:gd name="T10" fmla="*/ 103 w 233"/>
                <a:gd name="T11" fmla="*/ 278 h 923"/>
                <a:gd name="T12" fmla="*/ 122 w 233"/>
                <a:gd name="T13" fmla="*/ 245 h 923"/>
                <a:gd name="T14" fmla="*/ 138 w 233"/>
                <a:gd name="T15" fmla="*/ 212 h 923"/>
                <a:gd name="T16" fmla="*/ 154 w 233"/>
                <a:gd name="T17" fmla="*/ 181 h 923"/>
                <a:gd name="T18" fmla="*/ 170 w 233"/>
                <a:gd name="T19" fmla="*/ 152 h 923"/>
                <a:gd name="T20" fmla="*/ 182 w 233"/>
                <a:gd name="T21" fmla="*/ 125 h 923"/>
                <a:gd name="T22" fmla="*/ 195 w 233"/>
                <a:gd name="T23" fmla="*/ 100 h 923"/>
                <a:gd name="T24" fmla="*/ 205 w 233"/>
                <a:gd name="T25" fmla="*/ 78 h 923"/>
                <a:gd name="T26" fmla="*/ 215 w 233"/>
                <a:gd name="T27" fmla="*/ 58 h 923"/>
                <a:gd name="T28" fmla="*/ 222 w 233"/>
                <a:gd name="T29" fmla="*/ 41 h 923"/>
                <a:gd name="T30" fmla="*/ 228 w 233"/>
                <a:gd name="T31" fmla="*/ 26 h 923"/>
                <a:gd name="T32" fmla="*/ 230 w 233"/>
                <a:gd name="T33" fmla="*/ 16 h 923"/>
                <a:gd name="T34" fmla="*/ 233 w 233"/>
                <a:gd name="T35" fmla="*/ 7 h 923"/>
                <a:gd name="T36" fmla="*/ 233 w 233"/>
                <a:gd name="T37" fmla="*/ 2 h 923"/>
                <a:gd name="T38" fmla="*/ 232 w 233"/>
                <a:gd name="T39" fmla="*/ 0 h 923"/>
                <a:gd name="T40" fmla="*/ 218 w 233"/>
                <a:gd name="T41" fmla="*/ 25 h 923"/>
                <a:gd name="T42" fmla="*/ 219 w 233"/>
                <a:gd name="T43" fmla="*/ 27 h 923"/>
                <a:gd name="T44" fmla="*/ 218 w 233"/>
                <a:gd name="T45" fmla="*/ 33 h 923"/>
                <a:gd name="T46" fmla="*/ 216 w 233"/>
                <a:gd name="T47" fmla="*/ 42 h 923"/>
                <a:gd name="T48" fmla="*/ 212 w 233"/>
                <a:gd name="T49" fmla="*/ 54 h 923"/>
                <a:gd name="T50" fmla="*/ 206 w 233"/>
                <a:gd name="T51" fmla="*/ 68 h 923"/>
                <a:gd name="T52" fmla="*/ 198 w 233"/>
                <a:gd name="T53" fmla="*/ 86 h 923"/>
                <a:gd name="T54" fmla="*/ 188 w 233"/>
                <a:gd name="T55" fmla="*/ 107 h 923"/>
                <a:gd name="T56" fmla="*/ 178 w 233"/>
                <a:gd name="T57" fmla="*/ 130 h 923"/>
                <a:gd name="T58" fmla="*/ 165 w 233"/>
                <a:gd name="T59" fmla="*/ 156 h 923"/>
                <a:gd name="T60" fmla="*/ 151 w 233"/>
                <a:gd name="T61" fmla="*/ 184 h 923"/>
                <a:gd name="T62" fmla="*/ 136 w 233"/>
                <a:gd name="T63" fmla="*/ 214 h 923"/>
                <a:gd name="T64" fmla="*/ 119 w 233"/>
                <a:gd name="T65" fmla="*/ 245 h 923"/>
                <a:gd name="T66" fmla="*/ 100 w 233"/>
                <a:gd name="T67" fmla="*/ 279 h 923"/>
                <a:gd name="T68" fmla="*/ 82 w 233"/>
                <a:gd name="T69" fmla="*/ 314 h 923"/>
                <a:gd name="T70" fmla="*/ 62 w 233"/>
                <a:gd name="T71" fmla="*/ 350 h 923"/>
                <a:gd name="T72" fmla="*/ 42 w 233"/>
                <a:gd name="T73" fmla="*/ 387 h 923"/>
                <a:gd name="T74" fmla="*/ 21 w 233"/>
                <a:gd name="T75" fmla="*/ 424 h 923"/>
                <a:gd name="T76" fmla="*/ 0 w 233"/>
                <a:gd name="T77" fmla="*/ 462 h 923"/>
                <a:gd name="T78" fmla="*/ 1 w 233"/>
                <a:gd name="T79" fmla="*/ 462 h 92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33" h="923">
                  <a:moveTo>
                    <a:pt x="1" y="923"/>
                  </a:moveTo>
                  <a:lnTo>
                    <a:pt x="23" y="847"/>
                  </a:lnTo>
                  <a:lnTo>
                    <a:pt x="44" y="773"/>
                  </a:lnTo>
                  <a:lnTo>
                    <a:pt x="65" y="699"/>
                  </a:lnTo>
                  <a:lnTo>
                    <a:pt x="85" y="626"/>
                  </a:lnTo>
                  <a:lnTo>
                    <a:pt x="103" y="556"/>
                  </a:lnTo>
                  <a:lnTo>
                    <a:pt x="122" y="489"/>
                  </a:lnTo>
                  <a:lnTo>
                    <a:pt x="138" y="423"/>
                  </a:lnTo>
                  <a:lnTo>
                    <a:pt x="154" y="362"/>
                  </a:lnTo>
                  <a:lnTo>
                    <a:pt x="170" y="304"/>
                  </a:lnTo>
                  <a:lnTo>
                    <a:pt x="182" y="250"/>
                  </a:lnTo>
                  <a:lnTo>
                    <a:pt x="195" y="199"/>
                  </a:lnTo>
                  <a:lnTo>
                    <a:pt x="205" y="155"/>
                  </a:lnTo>
                  <a:lnTo>
                    <a:pt x="215" y="116"/>
                  </a:lnTo>
                  <a:lnTo>
                    <a:pt x="222" y="81"/>
                  </a:lnTo>
                  <a:lnTo>
                    <a:pt x="228" y="52"/>
                  </a:lnTo>
                  <a:lnTo>
                    <a:pt x="230" y="31"/>
                  </a:lnTo>
                  <a:lnTo>
                    <a:pt x="233" y="14"/>
                  </a:lnTo>
                  <a:lnTo>
                    <a:pt x="233" y="3"/>
                  </a:lnTo>
                  <a:lnTo>
                    <a:pt x="232" y="0"/>
                  </a:lnTo>
                  <a:lnTo>
                    <a:pt x="218" y="50"/>
                  </a:lnTo>
                  <a:lnTo>
                    <a:pt x="219" y="54"/>
                  </a:lnTo>
                  <a:lnTo>
                    <a:pt x="218" y="65"/>
                  </a:lnTo>
                  <a:lnTo>
                    <a:pt x="216" y="83"/>
                  </a:lnTo>
                  <a:lnTo>
                    <a:pt x="212" y="107"/>
                  </a:lnTo>
                  <a:lnTo>
                    <a:pt x="206" y="136"/>
                  </a:lnTo>
                  <a:lnTo>
                    <a:pt x="198" y="172"/>
                  </a:lnTo>
                  <a:lnTo>
                    <a:pt x="188" y="213"/>
                  </a:lnTo>
                  <a:lnTo>
                    <a:pt x="178" y="259"/>
                  </a:lnTo>
                  <a:lnTo>
                    <a:pt x="165" y="311"/>
                  </a:lnTo>
                  <a:lnTo>
                    <a:pt x="151" y="367"/>
                  </a:lnTo>
                  <a:lnTo>
                    <a:pt x="136" y="427"/>
                  </a:lnTo>
                  <a:lnTo>
                    <a:pt x="119" y="490"/>
                  </a:lnTo>
                  <a:lnTo>
                    <a:pt x="100" y="557"/>
                  </a:lnTo>
                  <a:lnTo>
                    <a:pt x="82" y="628"/>
                  </a:lnTo>
                  <a:lnTo>
                    <a:pt x="62" y="700"/>
                  </a:lnTo>
                  <a:lnTo>
                    <a:pt x="42" y="773"/>
                  </a:lnTo>
                  <a:lnTo>
                    <a:pt x="21" y="847"/>
                  </a:lnTo>
                  <a:lnTo>
                    <a:pt x="0" y="923"/>
                  </a:lnTo>
                  <a:lnTo>
                    <a:pt x="1" y="923"/>
                  </a:lnTo>
                  <a:close/>
                </a:path>
              </a:pathLst>
            </a:custGeom>
            <a:solidFill>
              <a:srgbClr val="55B7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30" name="Freeform 95"/>
            <p:cNvSpPr>
              <a:spLocks/>
            </p:cNvSpPr>
            <p:nvPr/>
          </p:nvSpPr>
          <p:spPr bwMode="auto">
            <a:xfrm>
              <a:off x="2162" y="1601"/>
              <a:ext cx="220" cy="437"/>
            </a:xfrm>
            <a:custGeom>
              <a:avLst/>
              <a:gdLst>
                <a:gd name="T0" fmla="*/ 219 w 220"/>
                <a:gd name="T1" fmla="*/ 0 h 873"/>
                <a:gd name="T2" fmla="*/ 220 w 220"/>
                <a:gd name="T3" fmla="*/ 2 h 873"/>
                <a:gd name="T4" fmla="*/ 219 w 220"/>
                <a:gd name="T5" fmla="*/ 8 h 873"/>
                <a:gd name="T6" fmla="*/ 217 w 220"/>
                <a:gd name="T7" fmla="*/ 17 h 873"/>
                <a:gd name="T8" fmla="*/ 213 w 220"/>
                <a:gd name="T9" fmla="*/ 29 h 873"/>
                <a:gd name="T10" fmla="*/ 207 w 220"/>
                <a:gd name="T11" fmla="*/ 43 h 873"/>
                <a:gd name="T12" fmla="*/ 199 w 220"/>
                <a:gd name="T13" fmla="*/ 61 h 873"/>
                <a:gd name="T14" fmla="*/ 189 w 220"/>
                <a:gd name="T15" fmla="*/ 82 h 873"/>
                <a:gd name="T16" fmla="*/ 179 w 220"/>
                <a:gd name="T17" fmla="*/ 105 h 873"/>
                <a:gd name="T18" fmla="*/ 166 w 220"/>
                <a:gd name="T19" fmla="*/ 131 h 873"/>
                <a:gd name="T20" fmla="*/ 152 w 220"/>
                <a:gd name="T21" fmla="*/ 159 h 873"/>
                <a:gd name="T22" fmla="*/ 137 w 220"/>
                <a:gd name="T23" fmla="*/ 189 h 873"/>
                <a:gd name="T24" fmla="*/ 120 w 220"/>
                <a:gd name="T25" fmla="*/ 220 h 873"/>
                <a:gd name="T26" fmla="*/ 101 w 220"/>
                <a:gd name="T27" fmla="*/ 254 h 873"/>
                <a:gd name="T28" fmla="*/ 83 w 220"/>
                <a:gd name="T29" fmla="*/ 289 h 873"/>
                <a:gd name="T30" fmla="*/ 63 w 220"/>
                <a:gd name="T31" fmla="*/ 325 h 873"/>
                <a:gd name="T32" fmla="*/ 43 w 220"/>
                <a:gd name="T33" fmla="*/ 362 h 873"/>
                <a:gd name="T34" fmla="*/ 22 w 220"/>
                <a:gd name="T35" fmla="*/ 399 h 873"/>
                <a:gd name="T36" fmla="*/ 1 w 220"/>
                <a:gd name="T37" fmla="*/ 437 h 873"/>
                <a:gd name="T38" fmla="*/ 0 w 220"/>
                <a:gd name="T39" fmla="*/ 436 h 873"/>
                <a:gd name="T40" fmla="*/ 19 w 220"/>
                <a:gd name="T41" fmla="*/ 401 h 873"/>
                <a:gd name="T42" fmla="*/ 39 w 220"/>
                <a:gd name="T43" fmla="*/ 366 h 873"/>
                <a:gd name="T44" fmla="*/ 58 w 220"/>
                <a:gd name="T45" fmla="*/ 332 h 873"/>
                <a:gd name="T46" fmla="*/ 76 w 220"/>
                <a:gd name="T47" fmla="*/ 298 h 873"/>
                <a:gd name="T48" fmla="*/ 94 w 220"/>
                <a:gd name="T49" fmla="*/ 266 h 873"/>
                <a:gd name="T50" fmla="*/ 110 w 220"/>
                <a:gd name="T51" fmla="*/ 234 h 873"/>
                <a:gd name="T52" fmla="*/ 127 w 220"/>
                <a:gd name="T53" fmla="*/ 204 h 873"/>
                <a:gd name="T54" fmla="*/ 141 w 220"/>
                <a:gd name="T55" fmla="*/ 176 h 873"/>
                <a:gd name="T56" fmla="*/ 154 w 220"/>
                <a:gd name="T57" fmla="*/ 150 h 873"/>
                <a:gd name="T58" fmla="*/ 166 w 220"/>
                <a:gd name="T59" fmla="*/ 125 h 873"/>
                <a:gd name="T60" fmla="*/ 176 w 220"/>
                <a:gd name="T61" fmla="*/ 104 h 873"/>
                <a:gd name="T62" fmla="*/ 185 w 220"/>
                <a:gd name="T63" fmla="*/ 85 h 873"/>
                <a:gd name="T64" fmla="*/ 192 w 220"/>
                <a:gd name="T65" fmla="*/ 67 h 873"/>
                <a:gd name="T66" fmla="*/ 197 w 220"/>
                <a:gd name="T67" fmla="*/ 54 h 873"/>
                <a:gd name="T68" fmla="*/ 202 w 220"/>
                <a:gd name="T69" fmla="*/ 43 h 873"/>
                <a:gd name="T70" fmla="*/ 205 w 220"/>
                <a:gd name="T71" fmla="*/ 35 h 873"/>
                <a:gd name="T72" fmla="*/ 205 w 220"/>
                <a:gd name="T73" fmla="*/ 29 h 873"/>
                <a:gd name="T74" fmla="*/ 203 w 220"/>
                <a:gd name="T75" fmla="*/ 28 h 873"/>
                <a:gd name="T76" fmla="*/ 219 w 220"/>
                <a:gd name="T77" fmla="*/ 0 h 87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20" h="873">
                  <a:moveTo>
                    <a:pt x="219" y="0"/>
                  </a:moveTo>
                  <a:lnTo>
                    <a:pt x="220" y="4"/>
                  </a:lnTo>
                  <a:lnTo>
                    <a:pt x="219" y="15"/>
                  </a:lnTo>
                  <a:lnTo>
                    <a:pt x="217" y="33"/>
                  </a:lnTo>
                  <a:lnTo>
                    <a:pt x="213" y="57"/>
                  </a:lnTo>
                  <a:lnTo>
                    <a:pt x="207" y="86"/>
                  </a:lnTo>
                  <a:lnTo>
                    <a:pt x="199" y="122"/>
                  </a:lnTo>
                  <a:lnTo>
                    <a:pt x="189" y="163"/>
                  </a:lnTo>
                  <a:lnTo>
                    <a:pt x="179" y="209"/>
                  </a:lnTo>
                  <a:lnTo>
                    <a:pt x="166" y="261"/>
                  </a:lnTo>
                  <a:lnTo>
                    <a:pt x="152" y="317"/>
                  </a:lnTo>
                  <a:lnTo>
                    <a:pt x="137" y="377"/>
                  </a:lnTo>
                  <a:lnTo>
                    <a:pt x="120" y="440"/>
                  </a:lnTo>
                  <a:lnTo>
                    <a:pt x="101" y="507"/>
                  </a:lnTo>
                  <a:lnTo>
                    <a:pt x="83" y="578"/>
                  </a:lnTo>
                  <a:lnTo>
                    <a:pt x="63" y="650"/>
                  </a:lnTo>
                  <a:lnTo>
                    <a:pt x="43" y="723"/>
                  </a:lnTo>
                  <a:lnTo>
                    <a:pt x="22" y="797"/>
                  </a:lnTo>
                  <a:lnTo>
                    <a:pt x="1" y="873"/>
                  </a:lnTo>
                  <a:lnTo>
                    <a:pt x="0" y="871"/>
                  </a:lnTo>
                  <a:lnTo>
                    <a:pt x="19" y="801"/>
                  </a:lnTo>
                  <a:lnTo>
                    <a:pt x="39" y="732"/>
                  </a:lnTo>
                  <a:lnTo>
                    <a:pt x="58" y="663"/>
                  </a:lnTo>
                  <a:lnTo>
                    <a:pt x="76" y="596"/>
                  </a:lnTo>
                  <a:lnTo>
                    <a:pt x="94" y="531"/>
                  </a:lnTo>
                  <a:lnTo>
                    <a:pt x="110" y="468"/>
                  </a:lnTo>
                  <a:lnTo>
                    <a:pt x="127" y="408"/>
                  </a:lnTo>
                  <a:lnTo>
                    <a:pt x="141" y="352"/>
                  </a:lnTo>
                  <a:lnTo>
                    <a:pt x="154" y="299"/>
                  </a:lnTo>
                  <a:lnTo>
                    <a:pt x="166" y="250"/>
                  </a:lnTo>
                  <a:lnTo>
                    <a:pt x="176" y="207"/>
                  </a:lnTo>
                  <a:lnTo>
                    <a:pt x="185" y="169"/>
                  </a:lnTo>
                  <a:lnTo>
                    <a:pt x="192" y="134"/>
                  </a:lnTo>
                  <a:lnTo>
                    <a:pt x="197" y="107"/>
                  </a:lnTo>
                  <a:lnTo>
                    <a:pt x="202" y="86"/>
                  </a:lnTo>
                  <a:lnTo>
                    <a:pt x="205" y="69"/>
                  </a:lnTo>
                  <a:lnTo>
                    <a:pt x="205" y="58"/>
                  </a:lnTo>
                  <a:lnTo>
                    <a:pt x="203" y="55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rgbClr val="5DBD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31" name="Freeform 96"/>
            <p:cNvSpPr>
              <a:spLocks/>
            </p:cNvSpPr>
            <p:nvPr/>
          </p:nvSpPr>
          <p:spPr bwMode="auto">
            <a:xfrm>
              <a:off x="2160" y="1628"/>
              <a:ext cx="207" cy="409"/>
            </a:xfrm>
            <a:custGeom>
              <a:avLst/>
              <a:gdLst>
                <a:gd name="T0" fmla="*/ 2 w 207"/>
                <a:gd name="T1" fmla="*/ 409 h 816"/>
                <a:gd name="T2" fmla="*/ 21 w 207"/>
                <a:gd name="T3" fmla="*/ 374 h 816"/>
                <a:gd name="T4" fmla="*/ 41 w 207"/>
                <a:gd name="T5" fmla="*/ 339 h 816"/>
                <a:gd name="T6" fmla="*/ 60 w 207"/>
                <a:gd name="T7" fmla="*/ 305 h 816"/>
                <a:gd name="T8" fmla="*/ 78 w 207"/>
                <a:gd name="T9" fmla="*/ 271 h 816"/>
                <a:gd name="T10" fmla="*/ 96 w 207"/>
                <a:gd name="T11" fmla="*/ 239 h 816"/>
                <a:gd name="T12" fmla="*/ 112 w 207"/>
                <a:gd name="T13" fmla="*/ 207 h 816"/>
                <a:gd name="T14" fmla="*/ 129 w 207"/>
                <a:gd name="T15" fmla="*/ 177 h 816"/>
                <a:gd name="T16" fmla="*/ 143 w 207"/>
                <a:gd name="T17" fmla="*/ 149 h 816"/>
                <a:gd name="T18" fmla="*/ 156 w 207"/>
                <a:gd name="T19" fmla="*/ 122 h 816"/>
                <a:gd name="T20" fmla="*/ 168 w 207"/>
                <a:gd name="T21" fmla="*/ 98 h 816"/>
                <a:gd name="T22" fmla="*/ 178 w 207"/>
                <a:gd name="T23" fmla="*/ 76 h 816"/>
                <a:gd name="T24" fmla="*/ 187 w 207"/>
                <a:gd name="T25" fmla="*/ 57 h 816"/>
                <a:gd name="T26" fmla="*/ 194 w 207"/>
                <a:gd name="T27" fmla="*/ 40 h 816"/>
                <a:gd name="T28" fmla="*/ 199 w 207"/>
                <a:gd name="T29" fmla="*/ 26 h 816"/>
                <a:gd name="T30" fmla="*/ 204 w 207"/>
                <a:gd name="T31" fmla="*/ 16 h 816"/>
                <a:gd name="T32" fmla="*/ 207 w 207"/>
                <a:gd name="T33" fmla="*/ 7 h 816"/>
                <a:gd name="T34" fmla="*/ 207 w 207"/>
                <a:gd name="T35" fmla="*/ 2 h 816"/>
                <a:gd name="T36" fmla="*/ 205 w 207"/>
                <a:gd name="T37" fmla="*/ 0 h 816"/>
                <a:gd name="T38" fmla="*/ 188 w 207"/>
                <a:gd name="T39" fmla="*/ 29 h 816"/>
                <a:gd name="T40" fmla="*/ 190 w 207"/>
                <a:gd name="T41" fmla="*/ 31 h 816"/>
                <a:gd name="T42" fmla="*/ 190 w 207"/>
                <a:gd name="T43" fmla="*/ 36 h 816"/>
                <a:gd name="T44" fmla="*/ 187 w 207"/>
                <a:gd name="T45" fmla="*/ 44 h 816"/>
                <a:gd name="T46" fmla="*/ 182 w 207"/>
                <a:gd name="T47" fmla="*/ 56 h 816"/>
                <a:gd name="T48" fmla="*/ 177 w 207"/>
                <a:gd name="T49" fmla="*/ 71 h 816"/>
                <a:gd name="T50" fmla="*/ 170 w 207"/>
                <a:gd name="T51" fmla="*/ 88 h 816"/>
                <a:gd name="T52" fmla="*/ 160 w 207"/>
                <a:gd name="T53" fmla="*/ 108 h 816"/>
                <a:gd name="T54" fmla="*/ 149 w 207"/>
                <a:gd name="T55" fmla="*/ 130 h 816"/>
                <a:gd name="T56" fmla="*/ 137 w 207"/>
                <a:gd name="T57" fmla="*/ 155 h 816"/>
                <a:gd name="T58" fmla="*/ 123 w 207"/>
                <a:gd name="T59" fmla="*/ 182 h 816"/>
                <a:gd name="T60" fmla="*/ 108 w 207"/>
                <a:gd name="T61" fmla="*/ 211 h 816"/>
                <a:gd name="T62" fmla="*/ 92 w 207"/>
                <a:gd name="T63" fmla="*/ 241 h 816"/>
                <a:gd name="T64" fmla="*/ 75 w 207"/>
                <a:gd name="T65" fmla="*/ 273 h 816"/>
                <a:gd name="T66" fmla="*/ 57 w 207"/>
                <a:gd name="T67" fmla="*/ 306 h 816"/>
                <a:gd name="T68" fmla="*/ 38 w 207"/>
                <a:gd name="T69" fmla="*/ 340 h 816"/>
                <a:gd name="T70" fmla="*/ 19 w 207"/>
                <a:gd name="T71" fmla="*/ 374 h 816"/>
                <a:gd name="T72" fmla="*/ 0 w 207"/>
                <a:gd name="T73" fmla="*/ 409 h 816"/>
                <a:gd name="T74" fmla="*/ 2 w 207"/>
                <a:gd name="T75" fmla="*/ 409 h 81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07" h="816">
                  <a:moveTo>
                    <a:pt x="2" y="816"/>
                  </a:moveTo>
                  <a:lnTo>
                    <a:pt x="21" y="746"/>
                  </a:lnTo>
                  <a:lnTo>
                    <a:pt x="41" y="677"/>
                  </a:lnTo>
                  <a:lnTo>
                    <a:pt x="60" y="608"/>
                  </a:lnTo>
                  <a:lnTo>
                    <a:pt x="78" y="541"/>
                  </a:lnTo>
                  <a:lnTo>
                    <a:pt x="96" y="476"/>
                  </a:lnTo>
                  <a:lnTo>
                    <a:pt x="112" y="413"/>
                  </a:lnTo>
                  <a:lnTo>
                    <a:pt x="129" y="353"/>
                  </a:lnTo>
                  <a:lnTo>
                    <a:pt x="143" y="297"/>
                  </a:lnTo>
                  <a:lnTo>
                    <a:pt x="156" y="244"/>
                  </a:lnTo>
                  <a:lnTo>
                    <a:pt x="168" y="195"/>
                  </a:lnTo>
                  <a:lnTo>
                    <a:pt x="178" y="152"/>
                  </a:lnTo>
                  <a:lnTo>
                    <a:pt x="187" y="114"/>
                  </a:lnTo>
                  <a:lnTo>
                    <a:pt x="194" y="79"/>
                  </a:lnTo>
                  <a:lnTo>
                    <a:pt x="199" y="52"/>
                  </a:lnTo>
                  <a:lnTo>
                    <a:pt x="204" y="31"/>
                  </a:lnTo>
                  <a:lnTo>
                    <a:pt x="207" y="14"/>
                  </a:lnTo>
                  <a:lnTo>
                    <a:pt x="207" y="3"/>
                  </a:lnTo>
                  <a:lnTo>
                    <a:pt x="205" y="0"/>
                  </a:lnTo>
                  <a:lnTo>
                    <a:pt x="188" y="58"/>
                  </a:lnTo>
                  <a:lnTo>
                    <a:pt x="190" y="61"/>
                  </a:lnTo>
                  <a:lnTo>
                    <a:pt x="190" y="72"/>
                  </a:lnTo>
                  <a:lnTo>
                    <a:pt x="187" y="88"/>
                  </a:lnTo>
                  <a:lnTo>
                    <a:pt x="182" y="112"/>
                  </a:lnTo>
                  <a:lnTo>
                    <a:pt x="177" y="141"/>
                  </a:lnTo>
                  <a:lnTo>
                    <a:pt x="170" y="175"/>
                  </a:lnTo>
                  <a:lnTo>
                    <a:pt x="160" y="215"/>
                  </a:lnTo>
                  <a:lnTo>
                    <a:pt x="149" y="259"/>
                  </a:lnTo>
                  <a:lnTo>
                    <a:pt x="137" y="309"/>
                  </a:lnTo>
                  <a:lnTo>
                    <a:pt x="123" y="364"/>
                  </a:lnTo>
                  <a:lnTo>
                    <a:pt x="108" y="420"/>
                  </a:lnTo>
                  <a:lnTo>
                    <a:pt x="92" y="481"/>
                  </a:lnTo>
                  <a:lnTo>
                    <a:pt x="75" y="545"/>
                  </a:lnTo>
                  <a:lnTo>
                    <a:pt x="57" y="610"/>
                  </a:lnTo>
                  <a:lnTo>
                    <a:pt x="38" y="679"/>
                  </a:lnTo>
                  <a:lnTo>
                    <a:pt x="19" y="747"/>
                  </a:lnTo>
                  <a:lnTo>
                    <a:pt x="0" y="816"/>
                  </a:lnTo>
                  <a:lnTo>
                    <a:pt x="2" y="816"/>
                  </a:lnTo>
                  <a:close/>
                </a:path>
              </a:pathLst>
            </a:custGeom>
            <a:solidFill>
              <a:srgbClr val="65C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32" name="Freeform 97"/>
            <p:cNvSpPr>
              <a:spLocks/>
            </p:cNvSpPr>
            <p:nvPr/>
          </p:nvSpPr>
          <p:spPr bwMode="auto">
            <a:xfrm>
              <a:off x="2157" y="1657"/>
              <a:ext cx="193" cy="380"/>
            </a:xfrm>
            <a:custGeom>
              <a:avLst/>
              <a:gdLst>
                <a:gd name="T0" fmla="*/ 191 w 193"/>
                <a:gd name="T1" fmla="*/ 0 h 758"/>
                <a:gd name="T2" fmla="*/ 193 w 193"/>
                <a:gd name="T3" fmla="*/ 2 h 758"/>
                <a:gd name="T4" fmla="*/ 193 w 193"/>
                <a:gd name="T5" fmla="*/ 7 h 758"/>
                <a:gd name="T6" fmla="*/ 190 w 193"/>
                <a:gd name="T7" fmla="*/ 15 h 758"/>
                <a:gd name="T8" fmla="*/ 185 w 193"/>
                <a:gd name="T9" fmla="*/ 27 h 758"/>
                <a:gd name="T10" fmla="*/ 180 w 193"/>
                <a:gd name="T11" fmla="*/ 42 h 758"/>
                <a:gd name="T12" fmla="*/ 173 w 193"/>
                <a:gd name="T13" fmla="*/ 59 h 758"/>
                <a:gd name="T14" fmla="*/ 163 w 193"/>
                <a:gd name="T15" fmla="*/ 79 h 758"/>
                <a:gd name="T16" fmla="*/ 152 w 193"/>
                <a:gd name="T17" fmla="*/ 101 h 758"/>
                <a:gd name="T18" fmla="*/ 140 w 193"/>
                <a:gd name="T19" fmla="*/ 126 h 758"/>
                <a:gd name="T20" fmla="*/ 126 w 193"/>
                <a:gd name="T21" fmla="*/ 153 h 758"/>
                <a:gd name="T22" fmla="*/ 111 w 193"/>
                <a:gd name="T23" fmla="*/ 181 h 758"/>
                <a:gd name="T24" fmla="*/ 95 w 193"/>
                <a:gd name="T25" fmla="*/ 212 h 758"/>
                <a:gd name="T26" fmla="*/ 78 w 193"/>
                <a:gd name="T27" fmla="*/ 244 h 758"/>
                <a:gd name="T28" fmla="*/ 60 w 193"/>
                <a:gd name="T29" fmla="*/ 277 h 758"/>
                <a:gd name="T30" fmla="*/ 41 w 193"/>
                <a:gd name="T31" fmla="*/ 311 h 758"/>
                <a:gd name="T32" fmla="*/ 22 w 193"/>
                <a:gd name="T33" fmla="*/ 345 h 758"/>
                <a:gd name="T34" fmla="*/ 3 w 193"/>
                <a:gd name="T35" fmla="*/ 380 h 758"/>
                <a:gd name="T36" fmla="*/ 0 w 193"/>
                <a:gd name="T37" fmla="*/ 379 h 758"/>
                <a:gd name="T38" fmla="*/ 20 w 193"/>
                <a:gd name="T39" fmla="*/ 345 h 758"/>
                <a:gd name="T40" fmla="*/ 38 w 193"/>
                <a:gd name="T41" fmla="*/ 312 h 758"/>
                <a:gd name="T42" fmla="*/ 57 w 193"/>
                <a:gd name="T43" fmla="*/ 279 h 758"/>
                <a:gd name="T44" fmla="*/ 74 w 193"/>
                <a:gd name="T45" fmla="*/ 248 h 758"/>
                <a:gd name="T46" fmla="*/ 91 w 193"/>
                <a:gd name="T47" fmla="*/ 217 h 758"/>
                <a:gd name="T48" fmla="*/ 105 w 193"/>
                <a:gd name="T49" fmla="*/ 187 h 758"/>
                <a:gd name="T50" fmla="*/ 119 w 193"/>
                <a:gd name="T51" fmla="*/ 159 h 758"/>
                <a:gd name="T52" fmla="*/ 132 w 193"/>
                <a:gd name="T53" fmla="*/ 134 h 758"/>
                <a:gd name="T54" fmla="*/ 143 w 193"/>
                <a:gd name="T55" fmla="*/ 111 h 758"/>
                <a:gd name="T56" fmla="*/ 153 w 193"/>
                <a:gd name="T57" fmla="*/ 91 h 758"/>
                <a:gd name="T58" fmla="*/ 161 w 193"/>
                <a:gd name="T59" fmla="*/ 73 h 758"/>
                <a:gd name="T60" fmla="*/ 167 w 193"/>
                <a:gd name="T61" fmla="*/ 58 h 758"/>
                <a:gd name="T62" fmla="*/ 171 w 193"/>
                <a:gd name="T63" fmla="*/ 46 h 758"/>
                <a:gd name="T64" fmla="*/ 174 w 193"/>
                <a:gd name="T65" fmla="*/ 38 h 758"/>
                <a:gd name="T66" fmla="*/ 176 w 193"/>
                <a:gd name="T67" fmla="*/ 33 h 758"/>
                <a:gd name="T68" fmla="*/ 174 w 193"/>
                <a:gd name="T69" fmla="*/ 30 h 758"/>
                <a:gd name="T70" fmla="*/ 191 w 193"/>
                <a:gd name="T71" fmla="*/ 0 h 75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93" h="758">
                  <a:moveTo>
                    <a:pt x="191" y="0"/>
                  </a:moveTo>
                  <a:lnTo>
                    <a:pt x="193" y="3"/>
                  </a:lnTo>
                  <a:lnTo>
                    <a:pt x="193" y="14"/>
                  </a:lnTo>
                  <a:lnTo>
                    <a:pt x="190" y="30"/>
                  </a:lnTo>
                  <a:lnTo>
                    <a:pt x="185" y="54"/>
                  </a:lnTo>
                  <a:lnTo>
                    <a:pt x="180" y="83"/>
                  </a:lnTo>
                  <a:lnTo>
                    <a:pt x="173" y="117"/>
                  </a:lnTo>
                  <a:lnTo>
                    <a:pt x="163" y="157"/>
                  </a:lnTo>
                  <a:lnTo>
                    <a:pt x="152" y="201"/>
                  </a:lnTo>
                  <a:lnTo>
                    <a:pt x="140" y="251"/>
                  </a:lnTo>
                  <a:lnTo>
                    <a:pt x="126" y="306"/>
                  </a:lnTo>
                  <a:lnTo>
                    <a:pt x="111" y="362"/>
                  </a:lnTo>
                  <a:lnTo>
                    <a:pt x="95" y="423"/>
                  </a:lnTo>
                  <a:lnTo>
                    <a:pt x="78" y="487"/>
                  </a:lnTo>
                  <a:lnTo>
                    <a:pt x="60" y="552"/>
                  </a:lnTo>
                  <a:lnTo>
                    <a:pt x="41" y="621"/>
                  </a:lnTo>
                  <a:lnTo>
                    <a:pt x="22" y="689"/>
                  </a:lnTo>
                  <a:lnTo>
                    <a:pt x="3" y="758"/>
                  </a:lnTo>
                  <a:lnTo>
                    <a:pt x="0" y="756"/>
                  </a:lnTo>
                  <a:lnTo>
                    <a:pt x="20" y="689"/>
                  </a:lnTo>
                  <a:lnTo>
                    <a:pt x="38" y="622"/>
                  </a:lnTo>
                  <a:lnTo>
                    <a:pt x="57" y="557"/>
                  </a:lnTo>
                  <a:lnTo>
                    <a:pt x="74" y="494"/>
                  </a:lnTo>
                  <a:lnTo>
                    <a:pt x="91" y="432"/>
                  </a:lnTo>
                  <a:lnTo>
                    <a:pt x="105" y="374"/>
                  </a:lnTo>
                  <a:lnTo>
                    <a:pt x="119" y="318"/>
                  </a:lnTo>
                  <a:lnTo>
                    <a:pt x="132" y="268"/>
                  </a:lnTo>
                  <a:lnTo>
                    <a:pt x="143" y="222"/>
                  </a:lnTo>
                  <a:lnTo>
                    <a:pt x="153" y="181"/>
                  </a:lnTo>
                  <a:lnTo>
                    <a:pt x="161" y="146"/>
                  </a:lnTo>
                  <a:lnTo>
                    <a:pt x="167" y="116"/>
                  </a:lnTo>
                  <a:lnTo>
                    <a:pt x="171" y="92"/>
                  </a:lnTo>
                  <a:lnTo>
                    <a:pt x="174" y="76"/>
                  </a:lnTo>
                  <a:lnTo>
                    <a:pt x="176" y="65"/>
                  </a:lnTo>
                  <a:lnTo>
                    <a:pt x="174" y="59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rgbClr val="6DC8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33" name="Freeform 98"/>
            <p:cNvSpPr>
              <a:spLocks/>
            </p:cNvSpPr>
            <p:nvPr/>
          </p:nvSpPr>
          <p:spPr bwMode="auto">
            <a:xfrm>
              <a:off x="2156" y="1687"/>
              <a:ext cx="177" cy="349"/>
            </a:xfrm>
            <a:custGeom>
              <a:avLst/>
              <a:gdLst>
                <a:gd name="T0" fmla="*/ 1 w 177"/>
                <a:gd name="T1" fmla="*/ 349 h 697"/>
                <a:gd name="T2" fmla="*/ 21 w 177"/>
                <a:gd name="T3" fmla="*/ 315 h 697"/>
                <a:gd name="T4" fmla="*/ 39 w 177"/>
                <a:gd name="T5" fmla="*/ 282 h 697"/>
                <a:gd name="T6" fmla="*/ 58 w 177"/>
                <a:gd name="T7" fmla="*/ 249 h 697"/>
                <a:gd name="T8" fmla="*/ 75 w 177"/>
                <a:gd name="T9" fmla="*/ 218 h 697"/>
                <a:gd name="T10" fmla="*/ 92 w 177"/>
                <a:gd name="T11" fmla="*/ 187 h 697"/>
                <a:gd name="T12" fmla="*/ 106 w 177"/>
                <a:gd name="T13" fmla="*/ 158 h 697"/>
                <a:gd name="T14" fmla="*/ 120 w 177"/>
                <a:gd name="T15" fmla="*/ 130 h 697"/>
                <a:gd name="T16" fmla="*/ 133 w 177"/>
                <a:gd name="T17" fmla="*/ 105 h 697"/>
                <a:gd name="T18" fmla="*/ 144 w 177"/>
                <a:gd name="T19" fmla="*/ 82 h 697"/>
                <a:gd name="T20" fmla="*/ 154 w 177"/>
                <a:gd name="T21" fmla="*/ 61 h 697"/>
                <a:gd name="T22" fmla="*/ 162 w 177"/>
                <a:gd name="T23" fmla="*/ 44 h 697"/>
                <a:gd name="T24" fmla="*/ 168 w 177"/>
                <a:gd name="T25" fmla="*/ 29 h 697"/>
                <a:gd name="T26" fmla="*/ 172 w 177"/>
                <a:gd name="T27" fmla="*/ 17 h 697"/>
                <a:gd name="T28" fmla="*/ 175 w 177"/>
                <a:gd name="T29" fmla="*/ 9 h 697"/>
                <a:gd name="T30" fmla="*/ 177 w 177"/>
                <a:gd name="T31" fmla="*/ 3 h 697"/>
                <a:gd name="T32" fmla="*/ 175 w 177"/>
                <a:gd name="T33" fmla="*/ 0 h 697"/>
                <a:gd name="T34" fmla="*/ 157 w 177"/>
                <a:gd name="T35" fmla="*/ 33 h 697"/>
                <a:gd name="T36" fmla="*/ 158 w 177"/>
                <a:gd name="T37" fmla="*/ 36 h 697"/>
                <a:gd name="T38" fmla="*/ 157 w 177"/>
                <a:gd name="T39" fmla="*/ 40 h 697"/>
                <a:gd name="T40" fmla="*/ 154 w 177"/>
                <a:gd name="T41" fmla="*/ 48 h 697"/>
                <a:gd name="T42" fmla="*/ 151 w 177"/>
                <a:gd name="T43" fmla="*/ 59 h 697"/>
                <a:gd name="T44" fmla="*/ 145 w 177"/>
                <a:gd name="T45" fmla="*/ 72 h 697"/>
                <a:gd name="T46" fmla="*/ 137 w 177"/>
                <a:gd name="T47" fmla="*/ 88 h 697"/>
                <a:gd name="T48" fmla="*/ 129 w 177"/>
                <a:gd name="T49" fmla="*/ 107 h 697"/>
                <a:gd name="T50" fmla="*/ 119 w 177"/>
                <a:gd name="T51" fmla="*/ 128 h 697"/>
                <a:gd name="T52" fmla="*/ 107 w 177"/>
                <a:gd name="T53" fmla="*/ 151 h 697"/>
                <a:gd name="T54" fmla="*/ 95 w 177"/>
                <a:gd name="T55" fmla="*/ 175 h 697"/>
                <a:gd name="T56" fmla="*/ 80 w 177"/>
                <a:gd name="T57" fmla="*/ 201 h 697"/>
                <a:gd name="T58" fmla="*/ 66 w 177"/>
                <a:gd name="T59" fmla="*/ 229 h 697"/>
                <a:gd name="T60" fmla="*/ 49 w 177"/>
                <a:gd name="T61" fmla="*/ 258 h 697"/>
                <a:gd name="T62" fmla="*/ 34 w 177"/>
                <a:gd name="T63" fmla="*/ 288 h 697"/>
                <a:gd name="T64" fmla="*/ 17 w 177"/>
                <a:gd name="T65" fmla="*/ 318 h 697"/>
                <a:gd name="T66" fmla="*/ 0 w 177"/>
                <a:gd name="T67" fmla="*/ 349 h 697"/>
                <a:gd name="T68" fmla="*/ 1 w 177"/>
                <a:gd name="T69" fmla="*/ 349 h 69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77" h="697">
                  <a:moveTo>
                    <a:pt x="1" y="697"/>
                  </a:moveTo>
                  <a:lnTo>
                    <a:pt x="21" y="630"/>
                  </a:lnTo>
                  <a:lnTo>
                    <a:pt x="39" y="563"/>
                  </a:lnTo>
                  <a:lnTo>
                    <a:pt x="58" y="498"/>
                  </a:lnTo>
                  <a:lnTo>
                    <a:pt x="75" y="435"/>
                  </a:lnTo>
                  <a:lnTo>
                    <a:pt x="92" y="373"/>
                  </a:lnTo>
                  <a:lnTo>
                    <a:pt x="106" y="315"/>
                  </a:lnTo>
                  <a:lnTo>
                    <a:pt x="120" y="259"/>
                  </a:lnTo>
                  <a:lnTo>
                    <a:pt x="133" y="209"/>
                  </a:lnTo>
                  <a:lnTo>
                    <a:pt x="144" y="163"/>
                  </a:lnTo>
                  <a:lnTo>
                    <a:pt x="154" y="122"/>
                  </a:lnTo>
                  <a:lnTo>
                    <a:pt x="162" y="87"/>
                  </a:lnTo>
                  <a:lnTo>
                    <a:pt x="168" y="57"/>
                  </a:lnTo>
                  <a:lnTo>
                    <a:pt x="172" y="33"/>
                  </a:lnTo>
                  <a:lnTo>
                    <a:pt x="175" y="17"/>
                  </a:lnTo>
                  <a:lnTo>
                    <a:pt x="177" y="6"/>
                  </a:lnTo>
                  <a:lnTo>
                    <a:pt x="175" y="0"/>
                  </a:lnTo>
                  <a:lnTo>
                    <a:pt x="157" y="66"/>
                  </a:lnTo>
                  <a:lnTo>
                    <a:pt x="158" y="71"/>
                  </a:lnTo>
                  <a:lnTo>
                    <a:pt x="157" y="80"/>
                  </a:lnTo>
                  <a:lnTo>
                    <a:pt x="154" y="96"/>
                  </a:lnTo>
                  <a:lnTo>
                    <a:pt x="151" y="118"/>
                  </a:lnTo>
                  <a:lnTo>
                    <a:pt x="145" y="143"/>
                  </a:lnTo>
                  <a:lnTo>
                    <a:pt x="137" y="176"/>
                  </a:lnTo>
                  <a:lnTo>
                    <a:pt x="129" y="214"/>
                  </a:lnTo>
                  <a:lnTo>
                    <a:pt x="119" y="256"/>
                  </a:lnTo>
                  <a:lnTo>
                    <a:pt x="107" y="301"/>
                  </a:lnTo>
                  <a:lnTo>
                    <a:pt x="95" y="350"/>
                  </a:lnTo>
                  <a:lnTo>
                    <a:pt x="80" y="402"/>
                  </a:lnTo>
                  <a:lnTo>
                    <a:pt x="66" y="458"/>
                  </a:lnTo>
                  <a:lnTo>
                    <a:pt x="49" y="516"/>
                  </a:lnTo>
                  <a:lnTo>
                    <a:pt x="34" y="576"/>
                  </a:lnTo>
                  <a:lnTo>
                    <a:pt x="17" y="636"/>
                  </a:lnTo>
                  <a:lnTo>
                    <a:pt x="0" y="697"/>
                  </a:lnTo>
                  <a:lnTo>
                    <a:pt x="1" y="697"/>
                  </a:lnTo>
                  <a:close/>
                </a:path>
              </a:pathLst>
            </a:custGeom>
            <a:solidFill>
              <a:srgbClr val="76CE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34" name="Freeform 99"/>
            <p:cNvSpPr>
              <a:spLocks/>
            </p:cNvSpPr>
            <p:nvPr/>
          </p:nvSpPr>
          <p:spPr bwMode="auto">
            <a:xfrm>
              <a:off x="2153" y="1720"/>
              <a:ext cx="161" cy="316"/>
            </a:xfrm>
            <a:custGeom>
              <a:avLst/>
              <a:gdLst>
                <a:gd name="T0" fmla="*/ 160 w 161"/>
                <a:gd name="T1" fmla="*/ 0 h 631"/>
                <a:gd name="T2" fmla="*/ 161 w 161"/>
                <a:gd name="T3" fmla="*/ 3 h 631"/>
                <a:gd name="T4" fmla="*/ 160 w 161"/>
                <a:gd name="T5" fmla="*/ 7 h 631"/>
                <a:gd name="T6" fmla="*/ 157 w 161"/>
                <a:gd name="T7" fmla="*/ 15 h 631"/>
                <a:gd name="T8" fmla="*/ 154 w 161"/>
                <a:gd name="T9" fmla="*/ 26 h 631"/>
                <a:gd name="T10" fmla="*/ 148 w 161"/>
                <a:gd name="T11" fmla="*/ 39 h 631"/>
                <a:gd name="T12" fmla="*/ 140 w 161"/>
                <a:gd name="T13" fmla="*/ 55 h 631"/>
                <a:gd name="T14" fmla="*/ 132 w 161"/>
                <a:gd name="T15" fmla="*/ 74 h 631"/>
                <a:gd name="T16" fmla="*/ 122 w 161"/>
                <a:gd name="T17" fmla="*/ 95 h 631"/>
                <a:gd name="T18" fmla="*/ 110 w 161"/>
                <a:gd name="T19" fmla="*/ 118 h 631"/>
                <a:gd name="T20" fmla="*/ 98 w 161"/>
                <a:gd name="T21" fmla="*/ 142 h 631"/>
                <a:gd name="T22" fmla="*/ 83 w 161"/>
                <a:gd name="T23" fmla="*/ 168 h 631"/>
                <a:gd name="T24" fmla="*/ 69 w 161"/>
                <a:gd name="T25" fmla="*/ 196 h 631"/>
                <a:gd name="T26" fmla="*/ 52 w 161"/>
                <a:gd name="T27" fmla="*/ 225 h 631"/>
                <a:gd name="T28" fmla="*/ 37 w 161"/>
                <a:gd name="T29" fmla="*/ 255 h 631"/>
                <a:gd name="T30" fmla="*/ 20 w 161"/>
                <a:gd name="T31" fmla="*/ 285 h 631"/>
                <a:gd name="T32" fmla="*/ 3 w 161"/>
                <a:gd name="T33" fmla="*/ 316 h 631"/>
                <a:gd name="T34" fmla="*/ 0 w 161"/>
                <a:gd name="T35" fmla="*/ 315 h 631"/>
                <a:gd name="T36" fmla="*/ 17 w 161"/>
                <a:gd name="T37" fmla="*/ 286 h 631"/>
                <a:gd name="T38" fmla="*/ 33 w 161"/>
                <a:gd name="T39" fmla="*/ 258 h 631"/>
                <a:gd name="T40" fmla="*/ 48 w 161"/>
                <a:gd name="T41" fmla="*/ 230 h 631"/>
                <a:gd name="T42" fmla="*/ 62 w 161"/>
                <a:gd name="T43" fmla="*/ 203 h 631"/>
                <a:gd name="T44" fmla="*/ 76 w 161"/>
                <a:gd name="T45" fmla="*/ 177 h 631"/>
                <a:gd name="T46" fmla="*/ 89 w 161"/>
                <a:gd name="T47" fmla="*/ 152 h 631"/>
                <a:gd name="T48" fmla="*/ 100 w 161"/>
                <a:gd name="T49" fmla="*/ 129 h 631"/>
                <a:gd name="T50" fmla="*/ 112 w 161"/>
                <a:gd name="T51" fmla="*/ 109 h 631"/>
                <a:gd name="T52" fmla="*/ 120 w 161"/>
                <a:gd name="T53" fmla="*/ 91 h 631"/>
                <a:gd name="T54" fmla="*/ 127 w 161"/>
                <a:gd name="T55" fmla="*/ 74 h 631"/>
                <a:gd name="T56" fmla="*/ 133 w 161"/>
                <a:gd name="T57" fmla="*/ 61 h 631"/>
                <a:gd name="T58" fmla="*/ 137 w 161"/>
                <a:gd name="T59" fmla="*/ 50 h 631"/>
                <a:gd name="T60" fmla="*/ 140 w 161"/>
                <a:gd name="T61" fmla="*/ 43 h 631"/>
                <a:gd name="T62" fmla="*/ 140 w 161"/>
                <a:gd name="T63" fmla="*/ 37 h 631"/>
                <a:gd name="T64" fmla="*/ 140 w 161"/>
                <a:gd name="T65" fmla="*/ 35 h 631"/>
                <a:gd name="T66" fmla="*/ 160 w 161"/>
                <a:gd name="T67" fmla="*/ 0 h 63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61" h="631">
                  <a:moveTo>
                    <a:pt x="160" y="0"/>
                  </a:moveTo>
                  <a:lnTo>
                    <a:pt x="161" y="5"/>
                  </a:lnTo>
                  <a:lnTo>
                    <a:pt x="160" y="14"/>
                  </a:lnTo>
                  <a:lnTo>
                    <a:pt x="157" y="30"/>
                  </a:lnTo>
                  <a:lnTo>
                    <a:pt x="154" y="52"/>
                  </a:lnTo>
                  <a:lnTo>
                    <a:pt x="148" y="77"/>
                  </a:lnTo>
                  <a:lnTo>
                    <a:pt x="140" y="110"/>
                  </a:lnTo>
                  <a:lnTo>
                    <a:pt x="132" y="148"/>
                  </a:lnTo>
                  <a:lnTo>
                    <a:pt x="122" y="190"/>
                  </a:lnTo>
                  <a:lnTo>
                    <a:pt x="110" y="235"/>
                  </a:lnTo>
                  <a:lnTo>
                    <a:pt x="98" y="284"/>
                  </a:lnTo>
                  <a:lnTo>
                    <a:pt x="83" y="336"/>
                  </a:lnTo>
                  <a:lnTo>
                    <a:pt x="69" y="392"/>
                  </a:lnTo>
                  <a:lnTo>
                    <a:pt x="52" y="450"/>
                  </a:lnTo>
                  <a:lnTo>
                    <a:pt x="37" y="510"/>
                  </a:lnTo>
                  <a:lnTo>
                    <a:pt x="20" y="570"/>
                  </a:lnTo>
                  <a:lnTo>
                    <a:pt x="3" y="631"/>
                  </a:lnTo>
                  <a:lnTo>
                    <a:pt x="0" y="630"/>
                  </a:lnTo>
                  <a:lnTo>
                    <a:pt x="17" y="572"/>
                  </a:lnTo>
                  <a:lnTo>
                    <a:pt x="33" y="516"/>
                  </a:lnTo>
                  <a:lnTo>
                    <a:pt x="48" y="459"/>
                  </a:lnTo>
                  <a:lnTo>
                    <a:pt x="62" y="405"/>
                  </a:lnTo>
                  <a:lnTo>
                    <a:pt x="76" y="353"/>
                  </a:lnTo>
                  <a:lnTo>
                    <a:pt x="89" y="304"/>
                  </a:lnTo>
                  <a:lnTo>
                    <a:pt x="100" y="258"/>
                  </a:lnTo>
                  <a:lnTo>
                    <a:pt x="112" y="217"/>
                  </a:lnTo>
                  <a:lnTo>
                    <a:pt x="120" y="181"/>
                  </a:lnTo>
                  <a:lnTo>
                    <a:pt x="127" y="148"/>
                  </a:lnTo>
                  <a:lnTo>
                    <a:pt x="133" y="121"/>
                  </a:lnTo>
                  <a:lnTo>
                    <a:pt x="137" y="99"/>
                  </a:lnTo>
                  <a:lnTo>
                    <a:pt x="140" y="85"/>
                  </a:lnTo>
                  <a:lnTo>
                    <a:pt x="140" y="74"/>
                  </a:lnTo>
                  <a:lnTo>
                    <a:pt x="140" y="70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7ED4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35" name="Freeform 100"/>
            <p:cNvSpPr>
              <a:spLocks/>
            </p:cNvSpPr>
            <p:nvPr/>
          </p:nvSpPr>
          <p:spPr bwMode="auto">
            <a:xfrm>
              <a:off x="2152" y="1755"/>
              <a:ext cx="141" cy="280"/>
            </a:xfrm>
            <a:custGeom>
              <a:avLst/>
              <a:gdLst>
                <a:gd name="T0" fmla="*/ 1 w 141"/>
                <a:gd name="T1" fmla="*/ 280 h 560"/>
                <a:gd name="T2" fmla="*/ 18 w 141"/>
                <a:gd name="T3" fmla="*/ 251 h 560"/>
                <a:gd name="T4" fmla="*/ 34 w 141"/>
                <a:gd name="T5" fmla="*/ 223 h 560"/>
                <a:gd name="T6" fmla="*/ 49 w 141"/>
                <a:gd name="T7" fmla="*/ 195 h 560"/>
                <a:gd name="T8" fmla="*/ 63 w 141"/>
                <a:gd name="T9" fmla="*/ 168 h 560"/>
                <a:gd name="T10" fmla="*/ 77 w 141"/>
                <a:gd name="T11" fmla="*/ 142 h 560"/>
                <a:gd name="T12" fmla="*/ 90 w 141"/>
                <a:gd name="T13" fmla="*/ 117 h 560"/>
                <a:gd name="T14" fmla="*/ 101 w 141"/>
                <a:gd name="T15" fmla="*/ 94 h 560"/>
                <a:gd name="T16" fmla="*/ 113 w 141"/>
                <a:gd name="T17" fmla="*/ 74 h 560"/>
                <a:gd name="T18" fmla="*/ 121 w 141"/>
                <a:gd name="T19" fmla="*/ 56 h 560"/>
                <a:gd name="T20" fmla="*/ 128 w 141"/>
                <a:gd name="T21" fmla="*/ 39 h 560"/>
                <a:gd name="T22" fmla="*/ 134 w 141"/>
                <a:gd name="T23" fmla="*/ 26 h 560"/>
                <a:gd name="T24" fmla="*/ 138 w 141"/>
                <a:gd name="T25" fmla="*/ 15 h 560"/>
                <a:gd name="T26" fmla="*/ 141 w 141"/>
                <a:gd name="T27" fmla="*/ 8 h 560"/>
                <a:gd name="T28" fmla="*/ 141 w 141"/>
                <a:gd name="T29" fmla="*/ 2 h 560"/>
                <a:gd name="T30" fmla="*/ 141 w 141"/>
                <a:gd name="T31" fmla="*/ 0 h 560"/>
                <a:gd name="T32" fmla="*/ 120 w 141"/>
                <a:gd name="T33" fmla="*/ 38 h 560"/>
                <a:gd name="T34" fmla="*/ 120 w 141"/>
                <a:gd name="T35" fmla="*/ 40 h 560"/>
                <a:gd name="T36" fmla="*/ 120 w 141"/>
                <a:gd name="T37" fmla="*/ 45 h 560"/>
                <a:gd name="T38" fmla="*/ 117 w 141"/>
                <a:gd name="T39" fmla="*/ 53 h 560"/>
                <a:gd name="T40" fmla="*/ 113 w 141"/>
                <a:gd name="T41" fmla="*/ 63 h 560"/>
                <a:gd name="T42" fmla="*/ 107 w 141"/>
                <a:gd name="T43" fmla="*/ 76 h 560"/>
                <a:gd name="T44" fmla="*/ 99 w 141"/>
                <a:gd name="T45" fmla="*/ 92 h 560"/>
                <a:gd name="T46" fmla="*/ 90 w 141"/>
                <a:gd name="T47" fmla="*/ 110 h 560"/>
                <a:gd name="T48" fmla="*/ 80 w 141"/>
                <a:gd name="T49" fmla="*/ 131 h 560"/>
                <a:gd name="T50" fmla="*/ 69 w 141"/>
                <a:gd name="T51" fmla="*/ 152 h 560"/>
                <a:gd name="T52" fmla="*/ 56 w 141"/>
                <a:gd name="T53" fmla="*/ 176 h 560"/>
                <a:gd name="T54" fmla="*/ 43 w 141"/>
                <a:gd name="T55" fmla="*/ 200 h 560"/>
                <a:gd name="T56" fmla="*/ 29 w 141"/>
                <a:gd name="T57" fmla="*/ 227 h 560"/>
                <a:gd name="T58" fmla="*/ 14 w 141"/>
                <a:gd name="T59" fmla="*/ 253 h 560"/>
                <a:gd name="T60" fmla="*/ 0 w 141"/>
                <a:gd name="T61" fmla="*/ 279 h 560"/>
                <a:gd name="T62" fmla="*/ 1 w 141"/>
                <a:gd name="T63" fmla="*/ 280 h 56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41" h="560">
                  <a:moveTo>
                    <a:pt x="1" y="560"/>
                  </a:moveTo>
                  <a:lnTo>
                    <a:pt x="18" y="502"/>
                  </a:lnTo>
                  <a:lnTo>
                    <a:pt x="34" y="446"/>
                  </a:lnTo>
                  <a:lnTo>
                    <a:pt x="49" y="389"/>
                  </a:lnTo>
                  <a:lnTo>
                    <a:pt x="63" y="335"/>
                  </a:lnTo>
                  <a:lnTo>
                    <a:pt x="77" y="283"/>
                  </a:lnTo>
                  <a:lnTo>
                    <a:pt x="90" y="234"/>
                  </a:lnTo>
                  <a:lnTo>
                    <a:pt x="101" y="188"/>
                  </a:lnTo>
                  <a:lnTo>
                    <a:pt x="113" y="147"/>
                  </a:lnTo>
                  <a:lnTo>
                    <a:pt x="121" y="111"/>
                  </a:lnTo>
                  <a:lnTo>
                    <a:pt x="128" y="78"/>
                  </a:lnTo>
                  <a:lnTo>
                    <a:pt x="134" y="51"/>
                  </a:lnTo>
                  <a:lnTo>
                    <a:pt x="138" y="29"/>
                  </a:lnTo>
                  <a:lnTo>
                    <a:pt x="141" y="15"/>
                  </a:lnTo>
                  <a:lnTo>
                    <a:pt x="141" y="4"/>
                  </a:lnTo>
                  <a:lnTo>
                    <a:pt x="141" y="0"/>
                  </a:lnTo>
                  <a:lnTo>
                    <a:pt x="120" y="76"/>
                  </a:lnTo>
                  <a:lnTo>
                    <a:pt x="120" y="80"/>
                  </a:lnTo>
                  <a:lnTo>
                    <a:pt x="120" y="89"/>
                  </a:lnTo>
                  <a:lnTo>
                    <a:pt x="117" y="105"/>
                  </a:lnTo>
                  <a:lnTo>
                    <a:pt x="113" y="125"/>
                  </a:lnTo>
                  <a:lnTo>
                    <a:pt x="107" y="152"/>
                  </a:lnTo>
                  <a:lnTo>
                    <a:pt x="99" y="183"/>
                  </a:lnTo>
                  <a:lnTo>
                    <a:pt x="90" y="219"/>
                  </a:lnTo>
                  <a:lnTo>
                    <a:pt x="80" y="261"/>
                  </a:lnTo>
                  <a:lnTo>
                    <a:pt x="69" y="304"/>
                  </a:lnTo>
                  <a:lnTo>
                    <a:pt x="56" y="351"/>
                  </a:lnTo>
                  <a:lnTo>
                    <a:pt x="43" y="400"/>
                  </a:lnTo>
                  <a:lnTo>
                    <a:pt x="29" y="453"/>
                  </a:lnTo>
                  <a:lnTo>
                    <a:pt x="14" y="505"/>
                  </a:lnTo>
                  <a:lnTo>
                    <a:pt x="0" y="558"/>
                  </a:lnTo>
                  <a:lnTo>
                    <a:pt x="1" y="560"/>
                  </a:lnTo>
                  <a:close/>
                </a:path>
              </a:pathLst>
            </a:custGeom>
            <a:solidFill>
              <a:srgbClr val="86D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36" name="Freeform 101"/>
            <p:cNvSpPr>
              <a:spLocks/>
            </p:cNvSpPr>
            <p:nvPr/>
          </p:nvSpPr>
          <p:spPr bwMode="auto">
            <a:xfrm>
              <a:off x="2149" y="1793"/>
              <a:ext cx="123" cy="241"/>
            </a:xfrm>
            <a:custGeom>
              <a:avLst/>
              <a:gdLst>
                <a:gd name="T0" fmla="*/ 123 w 123"/>
                <a:gd name="T1" fmla="*/ 0 h 482"/>
                <a:gd name="T2" fmla="*/ 123 w 123"/>
                <a:gd name="T3" fmla="*/ 2 h 482"/>
                <a:gd name="T4" fmla="*/ 123 w 123"/>
                <a:gd name="T5" fmla="*/ 7 h 482"/>
                <a:gd name="T6" fmla="*/ 120 w 123"/>
                <a:gd name="T7" fmla="*/ 15 h 482"/>
                <a:gd name="T8" fmla="*/ 116 w 123"/>
                <a:gd name="T9" fmla="*/ 25 h 482"/>
                <a:gd name="T10" fmla="*/ 110 w 123"/>
                <a:gd name="T11" fmla="*/ 38 h 482"/>
                <a:gd name="T12" fmla="*/ 102 w 123"/>
                <a:gd name="T13" fmla="*/ 54 h 482"/>
                <a:gd name="T14" fmla="*/ 93 w 123"/>
                <a:gd name="T15" fmla="*/ 72 h 482"/>
                <a:gd name="T16" fmla="*/ 83 w 123"/>
                <a:gd name="T17" fmla="*/ 93 h 482"/>
                <a:gd name="T18" fmla="*/ 72 w 123"/>
                <a:gd name="T19" fmla="*/ 114 h 482"/>
                <a:gd name="T20" fmla="*/ 59 w 123"/>
                <a:gd name="T21" fmla="*/ 138 h 482"/>
                <a:gd name="T22" fmla="*/ 46 w 123"/>
                <a:gd name="T23" fmla="*/ 162 h 482"/>
                <a:gd name="T24" fmla="*/ 32 w 123"/>
                <a:gd name="T25" fmla="*/ 189 h 482"/>
                <a:gd name="T26" fmla="*/ 17 w 123"/>
                <a:gd name="T27" fmla="*/ 215 h 482"/>
                <a:gd name="T28" fmla="*/ 3 w 123"/>
                <a:gd name="T29" fmla="*/ 241 h 482"/>
                <a:gd name="T30" fmla="*/ 0 w 123"/>
                <a:gd name="T31" fmla="*/ 241 h 482"/>
                <a:gd name="T32" fmla="*/ 14 w 123"/>
                <a:gd name="T33" fmla="*/ 215 h 482"/>
                <a:gd name="T34" fmla="*/ 28 w 123"/>
                <a:gd name="T35" fmla="*/ 190 h 482"/>
                <a:gd name="T36" fmla="*/ 42 w 123"/>
                <a:gd name="T37" fmla="*/ 165 h 482"/>
                <a:gd name="T38" fmla="*/ 54 w 123"/>
                <a:gd name="T39" fmla="*/ 142 h 482"/>
                <a:gd name="T40" fmla="*/ 65 w 123"/>
                <a:gd name="T41" fmla="*/ 120 h 482"/>
                <a:gd name="T42" fmla="*/ 75 w 123"/>
                <a:gd name="T43" fmla="*/ 100 h 482"/>
                <a:gd name="T44" fmla="*/ 83 w 123"/>
                <a:gd name="T45" fmla="*/ 83 h 482"/>
                <a:gd name="T46" fmla="*/ 90 w 123"/>
                <a:gd name="T47" fmla="*/ 68 h 482"/>
                <a:gd name="T48" fmla="*/ 96 w 123"/>
                <a:gd name="T49" fmla="*/ 56 h 482"/>
                <a:gd name="T50" fmla="*/ 99 w 123"/>
                <a:gd name="T51" fmla="*/ 47 h 482"/>
                <a:gd name="T52" fmla="*/ 100 w 123"/>
                <a:gd name="T53" fmla="*/ 42 h 482"/>
                <a:gd name="T54" fmla="*/ 99 w 123"/>
                <a:gd name="T55" fmla="*/ 40 h 482"/>
                <a:gd name="T56" fmla="*/ 123 w 123"/>
                <a:gd name="T57" fmla="*/ 0 h 48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23" h="482">
                  <a:moveTo>
                    <a:pt x="123" y="0"/>
                  </a:moveTo>
                  <a:lnTo>
                    <a:pt x="123" y="4"/>
                  </a:lnTo>
                  <a:lnTo>
                    <a:pt x="123" y="13"/>
                  </a:lnTo>
                  <a:lnTo>
                    <a:pt x="120" y="29"/>
                  </a:lnTo>
                  <a:lnTo>
                    <a:pt x="116" y="49"/>
                  </a:lnTo>
                  <a:lnTo>
                    <a:pt x="110" y="76"/>
                  </a:lnTo>
                  <a:lnTo>
                    <a:pt x="102" y="107"/>
                  </a:lnTo>
                  <a:lnTo>
                    <a:pt x="93" y="143"/>
                  </a:lnTo>
                  <a:lnTo>
                    <a:pt x="83" y="185"/>
                  </a:lnTo>
                  <a:lnTo>
                    <a:pt x="72" y="228"/>
                  </a:lnTo>
                  <a:lnTo>
                    <a:pt x="59" y="275"/>
                  </a:lnTo>
                  <a:lnTo>
                    <a:pt x="46" y="324"/>
                  </a:lnTo>
                  <a:lnTo>
                    <a:pt x="32" y="377"/>
                  </a:lnTo>
                  <a:lnTo>
                    <a:pt x="17" y="429"/>
                  </a:lnTo>
                  <a:lnTo>
                    <a:pt x="3" y="482"/>
                  </a:lnTo>
                  <a:lnTo>
                    <a:pt x="0" y="482"/>
                  </a:lnTo>
                  <a:lnTo>
                    <a:pt x="14" y="429"/>
                  </a:lnTo>
                  <a:lnTo>
                    <a:pt x="28" y="379"/>
                  </a:lnTo>
                  <a:lnTo>
                    <a:pt x="42" y="330"/>
                  </a:lnTo>
                  <a:lnTo>
                    <a:pt x="54" y="283"/>
                  </a:lnTo>
                  <a:lnTo>
                    <a:pt x="65" y="239"/>
                  </a:lnTo>
                  <a:lnTo>
                    <a:pt x="75" y="199"/>
                  </a:lnTo>
                  <a:lnTo>
                    <a:pt x="83" y="165"/>
                  </a:lnTo>
                  <a:lnTo>
                    <a:pt x="90" y="136"/>
                  </a:lnTo>
                  <a:lnTo>
                    <a:pt x="96" y="112"/>
                  </a:lnTo>
                  <a:lnTo>
                    <a:pt x="99" y="94"/>
                  </a:lnTo>
                  <a:lnTo>
                    <a:pt x="100" y="84"/>
                  </a:lnTo>
                  <a:lnTo>
                    <a:pt x="99" y="8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8EE0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37" name="Freeform 102"/>
            <p:cNvSpPr>
              <a:spLocks/>
            </p:cNvSpPr>
            <p:nvPr/>
          </p:nvSpPr>
          <p:spPr bwMode="auto">
            <a:xfrm>
              <a:off x="2146" y="1833"/>
              <a:ext cx="103" cy="201"/>
            </a:xfrm>
            <a:custGeom>
              <a:avLst/>
              <a:gdLst>
                <a:gd name="T0" fmla="*/ 3 w 103"/>
                <a:gd name="T1" fmla="*/ 201 h 402"/>
                <a:gd name="T2" fmla="*/ 17 w 103"/>
                <a:gd name="T3" fmla="*/ 175 h 402"/>
                <a:gd name="T4" fmla="*/ 31 w 103"/>
                <a:gd name="T5" fmla="*/ 150 h 402"/>
                <a:gd name="T6" fmla="*/ 45 w 103"/>
                <a:gd name="T7" fmla="*/ 125 h 402"/>
                <a:gd name="T8" fmla="*/ 57 w 103"/>
                <a:gd name="T9" fmla="*/ 102 h 402"/>
                <a:gd name="T10" fmla="*/ 68 w 103"/>
                <a:gd name="T11" fmla="*/ 80 h 402"/>
                <a:gd name="T12" fmla="*/ 78 w 103"/>
                <a:gd name="T13" fmla="*/ 60 h 402"/>
                <a:gd name="T14" fmla="*/ 86 w 103"/>
                <a:gd name="T15" fmla="*/ 43 h 402"/>
                <a:gd name="T16" fmla="*/ 93 w 103"/>
                <a:gd name="T17" fmla="*/ 28 h 402"/>
                <a:gd name="T18" fmla="*/ 99 w 103"/>
                <a:gd name="T19" fmla="*/ 16 h 402"/>
                <a:gd name="T20" fmla="*/ 102 w 103"/>
                <a:gd name="T21" fmla="*/ 7 h 402"/>
                <a:gd name="T22" fmla="*/ 103 w 103"/>
                <a:gd name="T23" fmla="*/ 2 h 402"/>
                <a:gd name="T24" fmla="*/ 102 w 103"/>
                <a:gd name="T25" fmla="*/ 0 h 402"/>
                <a:gd name="T26" fmla="*/ 78 w 103"/>
                <a:gd name="T27" fmla="*/ 44 h 402"/>
                <a:gd name="T28" fmla="*/ 78 w 103"/>
                <a:gd name="T29" fmla="*/ 45 h 402"/>
                <a:gd name="T30" fmla="*/ 76 w 103"/>
                <a:gd name="T31" fmla="*/ 51 h 402"/>
                <a:gd name="T32" fmla="*/ 74 w 103"/>
                <a:gd name="T33" fmla="*/ 59 h 402"/>
                <a:gd name="T34" fmla="*/ 69 w 103"/>
                <a:gd name="T35" fmla="*/ 70 h 402"/>
                <a:gd name="T36" fmla="*/ 62 w 103"/>
                <a:gd name="T37" fmla="*/ 83 h 402"/>
                <a:gd name="T38" fmla="*/ 55 w 103"/>
                <a:gd name="T39" fmla="*/ 99 h 402"/>
                <a:gd name="T40" fmla="*/ 45 w 103"/>
                <a:gd name="T41" fmla="*/ 117 h 402"/>
                <a:gd name="T42" fmla="*/ 35 w 103"/>
                <a:gd name="T43" fmla="*/ 136 h 402"/>
                <a:gd name="T44" fmla="*/ 24 w 103"/>
                <a:gd name="T45" fmla="*/ 157 h 402"/>
                <a:gd name="T46" fmla="*/ 13 w 103"/>
                <a:gd name="T47" fmla="*/ 179 h 402"/>
                <a:gd name="T48" fmla="*/ 0 w 103"/>
                <a:gd name="T49" fmla="*/ 200 h 402"/>
                <a:gd name="T50" fmla="*/ 3 w 103"/>
                <a:gd name="T51" fmla="*/ 201 h 40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03" h="402">
                  <a:moveTo>
                    <a:pt x="3" y="402"/>
                  </a:moveTo>
                  <a:lnTo>
                    <a:pt x="17" y="349"/>
                  </a:lnTo>
                  <a:lnTo>
                    <a:pt x="31" y="299"/>
                  </a:lnTo>
                  <a:lnTo>
                    <a:pt x="45" y="250"/>
                  </a:lnTo>
                  <a:lnTo>
                    <a:pt x="57" y="203"/>
                  </a:lnTo>
                  <a:lnTo>
                    <a:pt x="68" y="159"/>
                  </a:lnTo>
                  <a:lnTo>
                    <a:pt x="78" y="119"/>
                  </a:lnTo>
                  <a:lnTo>
                    <a:pt x="86" y="85"/>
                  </a:lnTo>
                  <a:lnTo>
                    <a:pt x="93" y="56"/>
                  </a:lnTo>
                  <a:lnTo>
                    <a:pt x="99" y="32"/>
                  </a:lnTo>
                  <a:lnTo>
                    <a:pt x="102" y="14"/>
                  </a:lnTo>
                  <a:lnTo>
                    <a:pt x="103" y="4"/>
                  </a:lnTo>
                  <a:lnTo>
                    <a:pt x="102" y="0"/>
                  </a:lnTo>
                  <a:lnTo>
                    <a:pt x="78" y="87"/>
                  </a:lnTo>
                  <a:lnTo>
                    <a:pt x="78" y="90"/>
                  </a:lnTo>
                  <a:lnTo>
                    <a:pt x="76" y="101"/>
                  </a:lnTo>
                  <a:lnTo>
                    <a:pt x="74" y="118"/>
                  </a:lnTo>
                  <a:lnTo>
                    <a:pt x="69" y="139"/>
                  </a:lnTo>
                  <a:lnTo>
                    <a:pt x="62" y="165"/>
                  </a:lnTo>
                  <a:lnTo>
                    <a:pt x="55" y="197"/>
                  </a:lnTo>
                  <a:lnTo>
                    <a:pt x="45" y="233"/>
                  </a:lnTo>
                  <a:lnTo>
                    <a:pt x="35" y="271"/>
                  </a:lnTo>
                  <a:lnTo>
                    <a:pt x="24" y="313"/>
                  </a:lnTo>
                  <a:lnTo>
                    <a:pt x="13" y="357"/>
                  </a:lnTo>
                  <a:lnTo>
                    <a:pt x="0" y="400"/>
                  </a:lnTo>
                  <a:lnTo>
                    <a:pt x="3" y="402"/>
                  </a:lnTo>
                  <a:close/>
                </a:path>
              </a:pathLst>
            </a:custGeom>
            <a:solidFill>
              <a:srgbClr val="96E6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38" name="Freeform 103"/>
            <p:cNvSpPr>
              <a:spLocks/>
            </p:cNvSpPr>
            <p:nvPr/>
          </p:nvSpPr>
          <p:spPr bwMode="auto">
            <a:xfrm>
              <a:off x="2143" y="1876"/>
              <a:ext cx="81" cy="157"/>
            </a:xfrm>
            <a:custGeom>
              <a:avLst/>
              <a:gdLst>
                <a:gd name="T0" fmla="*/ 81 w 81"/>
                <a:gd name="T1" fmla="*/ 0 h 313"/>
                <a:gd name="T2" fmla="*/ 81 w 81"/>
                <a:gd name="T3" fmla="*/ 2 h 313"/>
                <a:gd name="T4" fmla="*/ 79 w 81"/>
                <a:gd name="T5" fmla="*/ 7 h 313"/>
                <a:gd name="T6" fmla="*/ 77 w 81"/>
                <a:gd name="T7" fmla="*/ 16 h 313"/>
                <a:gd name="T8" fmla="*/ 72 w 81"/>
                <a:gd name="T9" fmla="*/ 26 h 313"/>
                <a:gd name="T10" fmla="*/ 65 w 81"/>
                <a:gd name="T11" fmla="*/ 39 h 313"/>
                <a:gd name="T12" fmla="*/ 58 w 81"/>
                <a:gd name="T13" fmla="*/ 55 h 313"/>
                <a:gd name="T14" fmla="*/ 48 w 81"/>
                <a:gd name="T15" fmla="*/ 73 h 313"/>
                <a:gd name="T16" fmla="*/ 38 w 81"/>
                <a:gd name="T17" fmla="*/ 92 h 313"/>
                <a:gd name="T18" fmla="*/ 27 w 81"/>
                <a:gd name="T19" fmla="*/ 113 h 313"/>
                <a:gd name="T20" fmla="*/ 16 w 81"/>
                <a:gd name="T21" fmla="*/ 135 h 313"/>
                <a:gd name="T22" fmla="*/ 3 w 81"/>
                <a:gd name="T23" fmla="*/ 157 h 313"/>
                <a:gd name="T24" fmla="*/ 0 w 81"/>
                <a:gd name="T25" fmla="*/ 156 h 313"/>
                <a:gd name="T26" fmla="*/ 10 w 81"/>
                <a:gd name="T27" fmla="*/ 138 h 313"/>
                <a:gd name="T28" fmla="*/ 20 w 81"/>
                <a:gd name="T29" fmla="*/ 120 h 313"/>
                <a:gd name="T30" fmla="*/ 30 w 81"/>
                <a:gd name="T31" fmla="*/ 102 h 313"/>
                <a:gd name="T32" fmla="*/ 37 w 81"/>
                <a:gd name="T33" fmla="*/ 87 h 313"/>
                <a:gd name="T34" fmla="*/ 44 w 81"/>
                <a:gd name="T35" fmla="*/ 73 h 313"/>
                <a:gd name="T36" fmla="*/ 50 w 81"/>
                <a:gd name="T37" fmla="*/ 63 h 313"/>
                <a:gd name="T38" fmla="*/ 52 w 81"/>
                <a:gd name="T39" fmla="*/ 54 h 313"/>
                <a:gd name="T40" fmla="*/ 54 w 81"/>
                <a:gd name="T41" fmla="*/ 49 h 313"/>
                <a:gd name="T42" fmla="*/ 54 w 81"/>
                <a:gd name="T43" fmla="*/ 47 h 313"/>
                <a:gd name="T44" fmla="*/ 81 w 81"/>
                <a:gd name="T45" fmla="*/ 0 h 31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81" h="313">
                  <a:moveTo>
                    <a:pt x="81" y="0"/>
                  </a:moveTo>
                  <a:lnTo>
                    <a:pt x="81" y="3"/>
                  </a:lnTo>
                  <a:lnTo>
                    <a:pt x="79" y="14"/>
                  </a:lnTo>
                  <a:lnTo>
                    <a:pt x="77" y="31"/>
                  </a:lnTo>
                  <a:lnTo>
                    <a:pt x="72" y="52"/>
                  </a:lnTo>
                  <a:lnTo>
                    <a:pt x="65" y="78"/>
                  </a:lnTo>
                  <a:lnTo>
                    <a:pt x="58" y="110"/>
                  </a:lnTo>
                  <a:lnTo>
                    <a:pt x="48" y="146"/>
                  </a:lnTo>
                  <a:lnTo>
                    <a:pt x="38" y="184"/>
                  </a:lnTo>
                  <a:lnTo>
                    <a:pt x="27" y="226"/>
                  </a:lnTo>
                  <a:lnTo>
                    <a:pt x="16" y="270"/>
                  </a:lnTo>
                  <a:lnTo>
                    <a:pt x="3" y="313"/>
                  </a:lnTo>
                  <a:lnTo>
                    <a:pt x="0" y="311"/>
                  </a:lnTo>
                  <a:lnTo>
                    <a:pt x="10" y="275"/>
                  </a:lnTo>
                  <a:lnTo>
                    <a:pt x="20" y="239"/>
                  </a:lnTo>
                  <a:lnTo>
                    <a:pt x="30" y="204"/>
                  </a:lnTo>
                  <a:lnTo>
                    <a:pt x="37" y="174"/>
                  </a:lnTo>
                  <a:lnTo>
                    <a:pt x="44" y="146"/>
                  </a:lnTo>
                  <a:lnTo>
                    <a:pt x="50" y="125"/>
                  </a:lnTo>
                  <a:lnTo>
                    <a:pt x="52" y="108"/>
                  </a:lnTo>
                  <a:lnTo>
                    <a:pt x="54" y="98"/>
                  </a:lnTo>
                  <a:lnTo>
                    <a:pt x="54" y="94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9FE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39" name="Freeform 104"/>
            <p:cNvSpPr>
              <a:spLocks/>
            </p:cNvSpPr>
            <p:nvPr/>
          </p:nvSpPr>
          <p:spPr bwMode="auto">
            <a:xfrm>
              <a:off x="2139" y="1923"/>
              <a:ext cx="58" cy="109"/>
            </a:xfrm>
            <a:custGeom>
              <a:avLst/>
              <a:gdLst>
                <a:gd name="T0" fmla="*/ 4 w 58"/>
                <a:gd name="T1" fmla="*/ 109 h 217"/>
                <a:gd name="T2" fmla="*/ 14 w 58"/>
                <a:gd name="T3" fmla="*/ 91 h 217"/>
                <a:gd name="T4" fmla="*/ 24 w 58"/>
                <a:gd name="T5" fmla="*/ 73 h 217"/>
                <a:gd name="T6" fmla="*/ 34 w 58"/>
                <a:gd name="T7" fmla="*/ 55 h 217"/>
                <a:gd name="T8" fmla="*/ 41 w 58"/>
                <a:gd name="T9" fmla="*/ 40 h 217"/>
                <a:gd name="T10" fmla="*/ 48 w 58"/>
                <a:gd name="T11" fmla="*/ 26 h 217"/>
                <a:gd name="T12" fmla="*/ 54 w 58"/>
                <a:gd name="T13" fmla="*/ 16 h 217"/>
                <a:gd name="T14" fmla="*/ 56 w 58"/>
                <a:gd name="T15" fmla="*/ 7 h 217"/>
                <a:gd name="T16" fmla="*/ 58 w 58"/>
                <a:gd name="T17" fmla="*/ 2 h 217"/>
                <a:gd name="T18" fmla="*/ 58 w 58"/>
                <a:gd name="T19" fmla="*/ 0 h 217"/>
                <a:gd name="T20" fmla="*/ 30 w 58"/>
                <a:gd name="T21" fmla="*/ 51 h 217"/>
                <a:gd name="T22" fmla="*/ 30 w 58"/>
                <a:gd name="T23" fmla="*/ 53 h 217"/>
                <a:gd name="T24" fmla="*/ 27 w 58"/>
                <a:gd name="T25" fmla="*/ 57 h 217"/>
                <a:gd name="T26" fmla="*/ 24 w 58"/>
                <a:gd name="T27" fmla="*/ 64 h 217"/>
                <a:gd name="T28" fmla="*/ 20 w 58"/>
                <a:gd name="T29" fmla="*/ 74 h 217"/>
                <a:gd name="T30" fmla="*/ 14 w 58"/>
                <a:gd name="T31" fmla="*/ 83 h 217"/>
                <a:gd name="T32" fmla="*/ 7 w 58"/>
                <a:gd name="T33" fmla="*/ 96 h 217"/>
                <a:gd name="T34" fmla="*/ 0 w 58"/>
                <a:gd name="T35" fmla="*/ 109 h 217"/>
                <a:gd name="T36" fmla="*/ 4 w 58"/>
                <a:gd name="T37" fmla="*/ 109 h 2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8" h="217">
                  <a:moveTo>
                    <a:pt x="4" y="217"/>
                  </a:moveTo>
                  <a:lnTo>
                    <a:pt x="14" y="181"/>
                  </a:lnTo>
                  <a:lnTo>
                    <a:pt x="24" y="145"/>
                  </a:lnTo>
                  <a:lnTo>
                    <a:pt x="34" y="110"/>
                  </a:lnTo>
                  <a:lnTo>
                    <a:pt x="41" y="80"/>
                  </a:lnTo>
                  <a:lnTo>
                    <a:pt x="48" y="52"/>
                  </a:lnTo>
                  <a:lnTo>
                    <a:pt x="54" y="31"/>
                  </a:lnTo>
                  <a:lnTo>
                    <a:pt x="56" y="14"/>
                  </a:lnTo>
                  <a:lnTo>
                    <a:pt x="58" y="4"/>
                  </a:lnTo>
                  <a:lnTo>
                    <a:pt x="58" y="0"/>
                  </a:lnTo>
                  <a:lnTo>
                    <a:pt x="30" y="101"/>
                  </a:lnTo>
                  <a:lnTo>
                    <a:pt x="30" y="105"/>
                  </a:lnTo>
                  <a:lnTo>
                    <a:pt x="27" y="114"/>
                  </a:lnTo>
                  <a:lnTo>
                    <a:pt x="24" y="128"/>
                  </a:lnTo>
                  <a:lnTo>
                    <a:pt x="20" y="147"/>
                  </a:lnTo>
                  <a:lnTo>
                    <a:pt x="14" y="166"/>
                  </a:lnTo>
                  <a:lnTo>
                    <a:pt x="7" y="192"/>
                  </a:lnTo>
                  <a:lnTo>
                    <a:pt x="0" y="217"/>
                  </a:lnTo>
                  <a:lnTo>
                    <a:pt x="4" y="217"/>
                  </a:lnTo>
                  <a:close/>
                </a:path>
              </a:pathLst>
            </a:custGeom>
            <a:solidFill>
              <a:srgbClr val="A7F1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40" name="Freeform 105"/>
            <p:cNvSpPr>
              <a:spLocks/>
            </p:cNvSpPr>
            <p:nvPr/>
          </p:nvSpPr>
          <p:spPr bwMode="auto">
            <a:xfrm>
              <a:off x="2136" y="1974"/>
              <a:ext cx="33" cy="58"/>
            </a:xfrm>
            <a:custGeom>
              <a:avLst/>
              <a:gdLst>
                <a:gd name="T0" fmla="*/ 33 w 33"/>
                <a:gd name="T1" fmla="*/ 0 h 116"/>
                <a:gd name="T2" fmla="*/ 33 w 33"/>
                <a:gd name="T3" fmla="*/ 2 h 116"/>
                <a:gd name="T4" fmla="*/ 30 w 33"/>
                <a:gd name="T5" fmla="*/ 7 h 116"/>
                <a:gd name="T6" fmla="*/ 27 w 33"/>
                <a:gd name="T7" fmla="*/ 14 h 116"/>
                <a:gd name="T8" fmla="*/ 23 w 33"/>
                <a:gd name="T9" fmla="*/ 23 h 116"/>
                <a:gd name="T10" fmla="*/ 17 w 33"/>
                <a:gd name="T11" fmla="*/ 33 h 116"/>
                <a:gd name="T12" fmla="*/ 10 w 33"/>
                <a:gd name="T13" fmla="*/ 46 h 116"/>
                <a:gd name="T14" fmla="*/ 3 w 33"/>
                <a:gd name="T15" fmla="*/ 58 h 116"/>
                <a:gd name="T16" fmla="*/ 0 w 33"/>
                <a:gd name="T17" fmla="*/ 57 h 116"/>
                <a:gd name="T18" fmla="*/ 0 w 33"/>
                <a:gd name="T19" fmla="*/ 57 h 116"/>
                <a:gd name="T20" fmla="*/ 33 w 33"/>
                <a:gd name="T21" fmla="*/ 0 h 11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" h="116">
                  <a:moveTo>
                    <a:pt x="33" y="0"/>
                  </a:moveTo>
                  <a:lnTo>
                    <a:pt x="33" y="4"/>
                  </a:lnTo>
                  <a:lnTo>
                    <a:pt x="30" y="13"/>
                  </a:lnTo>
                  <a:lnTo>
                    <a:pt x="27" y="27"/>
                  </a:lnTo>
                  <a:lnTo>
                    <a:pt x="23" y="46"/>
                  </a:lnTo>
                  <a:lnTo>
                    <a:pt x="17" y="65"/>
                  </a:lnTo>
                  <a:lnTo>
                    <a:pt x="10" y="91"/>
                  </a:lnTo>
                  <a:lnTo>
                    <a:pt x="3" y="116"/>
                  </a:lnTo>
                  <a:lnTo>
                    <a:pt x="0" y="114"/>
                  </a:lnTo>
                  <a:lnTo>
                    <a:pt x="0" y="11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AFF7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41" name="Freeform 106"/>
            <p:cNvSpPr>
              <a:spLocks/>
            </p:cNvSpPr>
            <p:nvPr/>
          </p:nvSpPr>
          <p:spPr bwMode="auto">
            <a:xfrm>
              <a:off x="2136" y="2030"/>
              <a:ext cx="1" cy="1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1 h 1"/>
                <a:gd name="T8" fmla="*/ 0 w 1"/>
                <a:gd name="T9" fmla="*/ 1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F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42" name="Freeform 107"/>
            <p:cNvSpPr>
              <a:spLocks/>
            </p:cNvSpPr>
            <p:nvPr/>
          </p:nvSpPr>
          <p:spPr bwMode="auto">
            <a:xfrm>
              <a:off x="2159" y="1384"/>
              <a:ext cx="363" cy="656"/>
            </a:xfrm>
            <a:custGeom>
              <a:avLst/>
              <a:gdLst>
                <a:gd name="T0" fmla="*/ 18 w 363"/>
                <a:gd name="T1" fmla="*/ 656 h 1312"/>
                <a:gd name="T2" fmla="*/ 0 w 363"/>
                <a:gd name="T3" fmla="*/ 607 h 1312"/>
                <a:gd name="T4" fmla="*/ 345 w 363"/>
                <a:gd name="T5" fmla="*/ 0 h 1312"/>
                <a:gd name="T6" fmla="*/ 363 w 363"/>
                <a:gd name="T7" fmla="*/ 51 h 1312"/>
                <a:gd name="T8" fmla="*/ 18 w 363"/>
                <a:gd name="T9" fmla="*/ 656 h 13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3" h="1312">
                  <a:moveTo>
                    <a:pt x="18" y="1312"/>
                  </a:moveTo>
                  <a:lnTo>
                    <a:pt x="0" y="1213"/>
                  </a:lnTo>
                  <a:lnTo>
                    <a:pt x="345" y="0"/>
                  </a:lnTo>
                  <a:lnTo>
                    <a:pt x="363" y="101"/>
                  </a:lnTo>
                  <a:lnTo>
                    <a:pt x="18" y="1312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43" name="Freeform 108"/>
            <p:cNvSpPr>
              <a:spLocks/>
            </p:cNvSpPr>
            <p:nvPr/>
          </p:nvSpPr>
          <p:spPr bwMode="auto">
            <a:xfrm>
              <a:off x="1499" y="1152"/>
              <a:ext cx="1005" cy="838"/>
            </a:xfrm>
            <a:custGeom>
              <a:avLst/>
              <a:gdLst>
                <a:gd name="T0" fmla="*/ 660 w 1005"/>
                <a:gd name="T1" fmla="*/ 838 h 1676"/>
                <a:gd name="T2" fmla="*/ 1005 w 1005"/>
                <a:gd name="T3" fmla="*/ 232 h 1676"/>
                <a:gd name="T4" fmla="*/ 8 w 1005"/>
                <a:gd name="T5" fmla="*/ 0 h 1676"/>
                <a:gd name="T6" fmla="*/ 0 w 1005"/>
                <a:gd name="T7" fmla="*/ 15 h 1676"/>
                <a:gd name="T8" fmla="*/ 69 w 1005"/>
                <a:gd name="T9" fmla="*/ 32 h 1676"/>
                <a:gd name="T10" fmla="*/ 135 w 1005"/>
                <a:gd name="T11" fmla="*/ 53 h 1676"/>
                <a:gd name="T12" fmla="*/ 199 w 1005"/>
                <a:gd name="T13" fmla="*/ 76 h 1676"/>
                <a:gd name="T14" fmla="*/ 261 w 1005"/>
                <a:gd name="T15" fmla="*/ 102 h 1676"/>
                <a:gd name="T16" fmla="*/ 319 w 1005"/>
                <a:gd name="T17" fmla="*/ 130 h 1676"/>
                <a:gd name="T18" fmla="*/ 374 w 1005"/>
                <a:gd name="T19" fmla="*/ 162 h 1676"/>
                <a:gd name="T20" fmla="*/ 425 w 1005"/>
                <a:gd name="T21" fmla="*/ 196 h 1676"/>
                <a:gd name="T22" fmla="*/ 473 w 1005"/>
                <a:gd name="T23" fmla="*/ 231 h 1676"/>
                <a:gd name="T24" fmla="*/ 516 w 1005"/>
                <a:gd name="T25" fmla="*/ 268 h 1676"/>
                <a:gd name="T26" fmla="*/ 555 w 1005"/>
                <a:gd name="T27" fmla="*/ 307 h 1676"/>
                <a:gd name="T28" fmla="*/ 589 w 1005"/>
                <a:gd name="T29" fmla="*/ 348 h 1676"/>
                <a:gd name="T30" fmla="*/ 619 w 1005"/>
                <a:gd name="T31" fmla="*/ 390 h 1676"/>
                <a:gd name="T32" fmla="*/ 644 w 1005"/>
                <a:gd name="T33" fmla="*/ 433 h 1676"/>
                <a:gd name="T34" fmla="*/ 664 w 1005"/>
                <a:gd name="T35" fmla="*/ 477 h 1676"/>
                <a:gd name="T36" fmla="*/ 680 w 1005"/>
                <a:gd name="T37" fmla="*/ 521 h 1676"/>
                <a:gd name="T38" fmla="*/ 688 w 1005"/>
                <a:gd name="T39" fmla="*/ 567 h 1676"/>
                <a:gd name="T40" fmla="*/ 692 w 1005"/>
                <a:gd name="T41" fmla="*/ 612 h 1676"/>
                <a:gd name="T42" fmla="*/ 692 w 1005"/>
                <a:gd name="T43" fmla="*/ 657 h 1676"/>
                <a:gd name="T44" fmla="*/ 687 w 1005"/>
                <a:gd name="T45" fmla="*/ 702 h 1676"/>
                <a:gd name="T46" fmla="*/ 675 w 1005"/>
                <a:gd name="T47" fmla="*/ 746 h 1676"/>
                <a:gd name="T48" fmla="*/ 658 w 1005"/>
                <a:gd name="T49" fmla="*/ 790 h 1676"/>
                <a:gd name="T50" fmla="*/ 637 w 1005"/>
                <a:gd name="T51" fmla="*/ 833 h 1676"/>
                <a:gd name="T52" fmla="*/ 660 w 1005"/>
                <a:gd name="T53" fmla="*/ 838 h 167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005" h="1676">
                  <a:moveTo>
                    <a:pt x="660" y="1676"/>
                  </a:moveTo>
                  <a:lnTo>
                    <a:pt x="1005" y="463"/>
                  </a:lnTo>
                  <a:lnTo>
                    <a:pt x="8" y="0"/>
                  </a:lnTo>
                  <a:lnTo>
                    <a:pt x="0" y="29"/>
                  </a:lnTo>
                  <a:lnTo>
                    <a:pt x="69" y="63"/>
                  </a:lnTo>
                  <a:lnTo>
                    <a:pt x="135" y="105"/>
                  </a:lnTo>
                  <a:lnTo>
                    <a:pt x="199" y="152"/>
                  </a:lnTo>
                  <a:lnTo>
                    <a:pt x="261" y="204"/>
                  </a:lnTo>
                  <a:lnTo>
                    <a:pt x="319" y="260"/>
                  </a:lnTo>
                  <a:lnTo>
                    <a:pt x="374" y="324"/>
                  </a:lnTo>
                  <a:lnTo>
                    <a:pt x="425" y="391"/>
                  </a:lnTo>
                  <a:lnTo>
                    <a:pt x="473" y="461"/>
                  </a:lnTo>
                  <a:lnTo>
                    <a:pt x="516" y="535"/>
                  </a:lnTo>
                  <a:lnTo>
                    <a:pt x="555" y="613"/>
                  </a:lnTo>
                  <a:lnTo>
                    <a:pt x="589" y="695"/>
                  </a:lnTo>
                  <a:lnTo>
                    <a:pt x="619" y="780"/>
                  </a:lnTo>
                  <a:lnTo>
                    <a:pt x="644" y="865"/>
                  </a:lnTo>
                  <a:lnTo>
                    <a:pt x="664" y="954"/>
                  </a:lnTo>
                  <a:lnTo>
                    <a:pt x="680" y="1042"/>
                  </a:lnTo>
                  <a:lnTo>
                    <a:pt x="688" y="1133"/>
                  </a:lnTo>
                  <a:lnTo>
                    <a:pt x="692" y="1223"/>
                  </a:lnTo>
                  <a:lnTo>
                    <a:pt x="692" y="1314"/>
                  </a:lnTo>
                  <a:lnTo>
                    <a:pt x="687" y="1403"/>
                  </a:lnTo>
                  <a:lnTo>
                    <a:pt x="675" y="1491"/>
                  </a:lnTo>
                  <a:lnTo>
                    <a:pt x="658" y="1580"/>
                  </a:lnTo>
                  <a:lnTo>
                    <a:pt x="637" y="1665"/>
                  </a:lnTo>
                  <a:lnTo>
                    <a:pt x="660" y="1676"/>
                  </a:lnTo>
                  <a:close/>
                </a:path>
              </a:pathLst>
            </a:custGeom>
            <a:solidFill>
              <a:srgbClr val="057E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44" name="Freeform 109"/>
            <p:cNvSpPr>
              <a:spLocks/>
            </p:cNvSpPr>
            <p:nvPr/>
          </p:nvSpPr>
          <p:spPr bwMode="auto">
            <a:xfrm>
              <a:off x="1490" y="1167"/>
              <a:ext cx="701" cy="818"/>
            </a:xfrm>
            <a:custGeom>
              <a:avLst/>
              <a:gdLst>
                <a:gd name="T0" fmla="*/ 9 w 701"/>
                <a:gd name="T1" fmla="*/ 0 h 1636"/>
                <a:gd name="T2" fmla="*/ 78 w 701"/>
                <a:gd name="T3" fmla="*/ 17 h 1636"/>
                <a:gd name="T4" fmla="*/ 144 w 701"/>
                <a:gd name="T5" fmla="*/ 38 h 1636"/>
                <a:gd name="T6" fmla="*/ 208 w 701"/>
                <a:gd name="T7" fmla="*/ 62 h 1636"/>
                <a:gd name="T8" fmla="*/ 270 w 701"/>
                <a:gd name="T9" fmla="*/ 88 h 1636"/>
                <a:gd name="T10" fmla="*/ 328 w 701"/>
                <a:gd name="T11" fmla="*/ 116 h 1636"/>
                <a:gd name="T12" fmla="*/ 383 w 701"/>
                <a:gd name="T13" fmla="*/ 148 h 1636"/>
                <a:gd name="T14" fmla="*/ 434 w 701"/>
                <a:gd name="T15" fmla="*/ 181 h 1636"/>
                <a:gd name="T16" fmla="*/ 482 w 701"/>
                <a:gd name="T17" fmla="*/ 216 h 1636"/>
                <a:gd name="T18" fmla="*/ 525 w 701"/>
                <a:gd name="T19" fmla="*/ 253 h 1636"/>
                <a:gd name="T20" fmla="*/ 564 w 701"/>
                <a:gd name="T21" fmla="*/ 292 h 1636"/>
                <a:gd name="T22" fmla="*/ 598 w 701"/>
                <a:gd name="T23" fmla="*/ 333 h 1636"/>
                <a:gd name="T24" fmla="*/ 628 w 701"/>
                <a:gd name="T25" fmla="*/ 376 h 1636"/>
                <a:gd name="T26" fmla="*/ 653 w 701"/>
                <a:gd name="T27" fmla="*/ 418 h 1636"/>
                <a:gd name="T28" fmla="*/ 673 w 701"/>
                <a:gd name="T29" fmla="*/ 463 h 1636"/>
                <a:gd name="T30" fmla="*/ 689 w 701"/>
                <a:gd name="T31" fmla="*/ 507 h 1636"/>
                <a:gd name="T32" fmla="*/ 697 w 701"/>
                <a:gd name="T33" fmla="*/ 552 h 1636"/>
                <a:gd name="T34" fmla="*/ 701 w 701"/>
                <a:gd name="T35" fmla="*/ 597 h 1636"/>
                <a:gd name="T36" fmla="*/ 701 w 701"/>
                <a:gd name="T37" fmla="*/ 643 h 1636"/>
                <a:gd name="T38" fmla="*/ 696 w 701"/>
                <a:gd name="T39" fmla="*/ 687 h 1636"/>
                <a:gd name="T40" fmla="*/ 684 w 701"/>
                <a:gd name="T41" fmla="*/ 731 h 1636"/>
                <a:gd name="T42" fmla="*/ 667 w 701"/>
                <a:gd name="T43" fmla="*/ 776 h 1636"/>
                <a:gd name="T44" fmla="*/ 646 w 701"/>
                <a:gd name="T45" fmla="*/ 818 h 1636"/>
                <a:gd name="T46" fmla="*/ 621 w 701"/>
                <a:gd name="T47" fmla="*/ 813 h 1636"/>
                <a:gd name="T48" fmla="*/ 643 w 701"/>
                <a:gd name="T49" fmla="*/ 768 h 1636"/>
                <a:gd name="T50" fmla="*/ 659 w 701"/>
                <a:gd name="T51" fmla="*/ 724 h 1636"/>
                <a:gd name="T52" fmla="*/ 670 w 701"/>
                <a:gd name="T53" fmla="*/ 679 h 1636"/>
                <a:gd name="T54" fmla="*/ 676 w 701"/>
                <a:gd name="T55" fmla="*/ 633 h 1636"/>
                <a:gd name="T56" fmla="*/ 676 w 701"/>
                <a:gd name="T57" fmla="*/ 587 h 1636"/>
                <a:gd name="T58" fmla="*/ 670 w 701"/>
                <a:gd name="T59" fmla="*/ 540 h 1636"/>
                <a:gd name="T60" fmla="*/ 657 w 701"/>
                <a:gd name="T61" fmla="*/ 494 h 1636"/>
                <a:gd name="T62" fmla="*/ 640 w 701"/>
                <a:gd name="T63" fmla="*/ 449 h 1636"/>
                <a:gd name="T64" fmla="*/ 619 w 701"/>
                <a:gd name="T65" fmla="*/ 405 h 1636"/>
                <a:gd name="T66" fmla="*/ 591 w 701"/>
                <a:gd name="T67" fmla="*/ 361 h 1636"/>
                <a:gd name="T68" fmla="*/ 558 w 701"/>
                <a:gd name="T69" fmla="*/ 319 h 1636"/>
                <a:gd name="T70" fmla="*/ 520 w 701"/>
                <a:gd name="T71" fmla="*/ 278 h 1636"/>
                <a:gd name="T72" fmla="*/ 478 w 701"/>
                <a:gd name="T73" fmla="*/ 239 h 1636"/>
                <a:gd name="T74" fmla="*/ 431 w 701"/>
                <a:gd name="T75" fmla="*/ 203 h 1636"/>
                <a:gd name="T76" fmla="*/ 380 w 701"/>
                <a:gd name="T77" fmla="*/ 167 h 1636"/>
                <a:gd name="T78" fmla="*/ 324 w 701"/>
                <a:gd name="T79" fmla="*/ 135 h 1636"/>
                <a:gd name="T80" fmla="*/ 266 w 701"/>
                <a:gd name="T81" fmla="*/ 105 h 1636"/>
                <a:gd name="T82" fmla="*/ 204 w 701"/>
                <a:gd name="T83" fmla="*/ 78 h 1636"/>
                <a:gd name="T84" fmla="*/ 139 w 701"/>
                <a:gd name="T85" fmla="*/ 54 h 1636"/>
                <a:gd name="T86" fmla="*/ 71 w 701"/>
                <a:gd name="T87" fmla="*/ 33 h 1636"/>
                <a:gd name="T88" fmla="*/ 0 w 701"/>
                <a:gd name="T89" fmla="*/ 14 h 1636"/>
                <a:gd name="T90" fmla="*/ 9 w 701"/>
                <a:gd name="T91" fmla="*/ 0 h 16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701" h="1636">
                  <a:moveTo>
                    <a:pt x="9" y="0"/>
                  </a:moveTo>
                  <a:lnTo>
                    <a:pt x="78" y="34"/>
                  </a:lnTo>
                  <a:lnTo>
                    <a:pt x="144" y="76"/>
                  </a:lnTo>
                  <a:lnTo>
                    <a:pt x="208" y="123"/>
                  </a:lnTo>
                  <a:lnTo>
                    <a:pt x="270" y="175"/>
                  </a:lnTo>
                  <a:lnTo>
                    <a:pt x="328" y="231"/>
                  </a:lnTo>
                  <a:lnTo>
                    <a:pt x="383" y="295"/>
                  </a:lnTo>
                  <a:lnTo>
                    <a:pt x="434" y="362"/>
                  </a:lnTo>
                  <a:lnTo>
                    <a:pt x="482" y="432"/>
                  </a:lnTo>
                  <a:lnTo>
                    <a:pt x="525" y="506"/>
                  </a:lnTo>
                  <a:lnTo>
                    <a:pt x="564" y="584"/>
                  </a:lnTo>
                  <a:lnTo>
                    <a:pt x="598" y="666"/>
                  </a:lnTo>
                  <a:lnTo>
                    <a:pt x="628" y="751"/>
                  </a:lnTo>
                  <a:lnTo>
                    <a:pt x="653" y="836"/>
                  </a:lnTo>
                  <a:lnTo>
                    <a:pt x="673" y="925"/>
                  </a:lnTo>
                  <a:lnTo>
                    <a:pt x="689" y="1013"/>
                  </a:lnTo>
                  <a:lnTo>
                    <a:pt x="697" y="1104"/>
                  </a:lnTo>
                  <a:lnTo>
                    <a:pt x="701" y="1194"/>
                  </a:lnTo>
                  <a:lnTo>
                    <a:pt x="701" y="1285"/>
                  </a:lnTo>
                  <a:lnTo>
                    <a:pt x="696" y="1374"/>
                  </a:lnTo>
                  <a:lnTo>
                    <a:pt x="684" y="1462"/>
                  </a:lnTo>
                  <a:lnTo>
                    <a:pt x="667" y="1551"/>
                  </a:lnTo>
                  <a:lnTo>
                    <a:pt x="646" y="1636"/>
                  </a:lnTo>
                  <a:lnTo>
                    <a:pt x="621" y="1625"/>
                  </a:lnTo>
                  <a:lnTo>
                    <a:pt x="643" y="1536"/>
                  </a:lnTo>
                  <a:lnTo>
                    <a:pt x="659" y="1448"/>
                  </a:lnTo>
                  <a:lnTo>
                    <a:pt x="670" y="1357"/>
                  </a:lnTo>
                  <a:lnTo>
                    <a:pt x="676" y="1265"/>
                  </a:lnTo>
                  <a:lnTo>
                    <a:pt x="676" y="1173"/>
                  </a:lnTo>
                  <a:lnTo>
                    <a:pt x="670" y="1080"/>
                  </a:lnTo>
                  <a:lnTo>
                    <a:pt x="657" y="988"/>
                  </a:lnTo>
                  <a:lnTo>
                    <a:pt x="640" y="897"/>
                  </a:lnTo>
                  <a:lnTo>
                    <a:pt x="619" y="809"/>
                  </a:lnTo>
                  <a:lnTo>
                    <a:pt x="591" y="722"/>
                  </a:lnTo>
                  <a:lnTo>
                    <a:pt x="558" y="637"/>
                  </a:lnTo>
                  <a:lnTo>
                    <a:pt x="520" y="555"/>
                  </a:lnTo>
                  <a:lnTo>
                    <a:pt x="478" y="477"/>
                  </a:lnTo>
                  <a:lnTo>
                    <a:pt x="431" y="405"/>
                  </a:lnTo>
                  <a:lnTo>
                    <a:pt x="380" y="334"/>
                  </a:lnTo>
                  <a:lnTo>
                    <a:pt x="324" y="269"/>
                  </a:lnTo>
                  <a:lnTo>
                    <a:pt x="266" y="210"/>
                  </a:lnTo>
                  <a:lnTo>
                    <a:pt x="204" y="155"/>
                  </a:lnTo>
                  <a:lnTo>
                    <a:pt x="139" y="108"/>
                  </a:lnTo>
                  <a:lnTo>
                    <a:pt x="71" y="65"/>
                  </a:lnTo>
                  <a:lnTo>
                    <a:pt x="0" y="2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D83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45" name="Freeform 110"/>
            <p:cNvSpPr>
              <a:spLocks/>
            </p:cNvSpPr>
            <p:nvPr/>
          </p:nvSpPr>
          <p:spPr bwMode="auto">
            <a:xfrm>
              <a:off x="1482" y="1181"/>
              <a:ext cx="684" cy="799"/>
            </a:xfrm>
            <a:custGeom>
              <a:avLst/>
              <a:gdLst>
                <a:gd name="T0" fmla="*/ 629 w 684"/>
                <a:gd name="T1" fmla="*/ 799 h 1597"/>
                <a:gd name="T2" fmla="*/ 651 w 684"/>
                <a:gd name="T3" fmla="*/ 754 h 1597"/>
                <a:gd name="T4" fmla="*/ 667 w 684"/>
                <a:gd name="T5" fmla="*/ 710 h 1597"/>
                <a:gd name="T6" fmla="*/ 678 w 684"/>
                <a:gd name="T7" fmla="*/ 665 h 1597"/>
                <a:gd name="T8" fmla="*/ 684 w 684"/>
                <a:gd name="T9" fmla="*/ 619 h 1597"/>
                <a:gd name="T10" fmla="*/ 684 w 684"/>
                <a:gd name="T11" fmla="*/ 573 h 1597"/>
                <a:gd name="T12" fmla="*/ 678 w 684"/>
                <a:gd name="T13" fmla="*/ 526 h 1597"/>
                <a:gd name="T14" fmla="*/ 665 w 684"/>
                <a:gd name="T15" fmla="*/ 480 h 1597"/>
                <a:gd name="T16" fmla="*/ 648 w 684"/>
                <a:gd name="T17" fmla="*/ 435 h 1597"/>
                <a:gd name="T18" fmla="*/ 627 w 684"/>
                <a:gd name="T19" fmla="*/ 391 h 1597"/>
                <a:gd name="T20" fmla="*/ 599 w 684"/>
                <a:gd name="T21" fmla="*/ 347 h 1597"/>
                <a:gd name="T22" fmla="*/ 566 w 684"/>
                <a:gd name="T23" fmla="*/ 305 h 1597"/>
                <a:gd name="T24" fmla="*/ 528 w 684"/>
                <a:gd name="T25" fmla="*/ 264 h 1597"/>
                <a:gd name="T26" fmla="*/ 486 w 684"/>
                <a:gd name="T27" fmla="*/ 225 h 1597"/>
                <a:gd name="T28" fmla="*/ 439 w 684"/>
                <a:gd name="T29" fmla="*/ 189 h 1597"/>
                <a:gd name="T30" fmla="*/ 388 w 684"/>
                <a:gd name="T31" fmla="*/ 153 h 1597"/>
                <a:gd name="T32" fmla="*/ 332 w 684"/>
                <a:gd name="T33" fmla="*/ 121 h 1597"/>
                <a:gd name="T34" fmla="*/ 274 w 684"/>
                <a:gd name="T35" fmla="*/ 91 h 1597"/>
                <a:gd name="T36" fmla="*/ 212 w 684"/>
                <a:gd name="T37" fmla="*/ 64 h 1597"/>
                <a:gd name="T38" fmla="*/ 147 w 684"/>
                <a:gd name="T39" fmla="*/ 40 h 1597"/>
                <a:gd name="T40" fmla="*/ 79 w 684"/>
                <a:gd name="T41" fmla="*/ 19 h 1597"/>
                <a:gd name="T42" fmla="*/ 8 w 684"/>
                <a:gd name="T43" fmla="*/ 0 h 1597"/>
                <a:gd name="T44" fmla="*/ 0 w 684"/>
                <a:gd name="T45" fmla="*/ 16 h 1597"/>
                <a:gd name="T46" fmla="*/ 68 w 684"/>
                <a:gd name="T47" fmla="*/ 34 h 1597"/>
                <a:gd name="T48" fmla="*/ 134 w 684"/>
                <a:gd name="T49" fmla="*/ 55 h 1597"/>
                <a:gd name="T50" fmla="*/ 198 w 684"/>
                <a:gd name="T51" fmla="*/ 78 h 1597"/>
                <a:gd name="T52" fmla="*/ 258 w 684"/>
                <a:gd name="T53" fmla="*/ 105 h 1597"/>
                <a:gd name="T54" fmla="*/ 315 w 684"/>
                <a:gd name="T55" fmla="*/ 134 h 1597"/>
                <a:gd name="T56" fmla="*/ 369 w 684"/>
                <a:gd name="T57" fmla="*/ 165 h 1597"/>
                <a:gd name="T58" fmla="*/ 418 w 684"/>
                <a:gd name="T59" fmla="*/ 199 h 1597"/>
                <a:gd name="T60" fmla="*/ 465 w 684"/>
                <a:gd name="T61" fmla="*/ 235 h 1597"/>
                <a:gd name="T62" fmla="*/ 506 w 684"/>
                <a:gd name="T63" fmla="*/ 273 h 1597"/>
                <a:gd name="T64" fmla="*/ 542 w 684"/>
                <a:gd name="T65" fmla="*/ 312 h 1597"/>
                <a:gd name="T66" fmla="*/ 574 w 684"/>
                <a:gd name="T67" fmla="*/ 353 h 1597"/>
                <a:gd name="T68" fmla="*/ 602 w 684"/>
                <a:gd name="T69" fmla="*/ 396 h 1597"/>
                <a:gd name="T70" fmla="*/ 623 w 684"/>
                <a:gd name="T71" fmla="*/ 439 h 1597"/>
                <a:gd name="T72" fmla="*/ 640 w 684"/>
                <a:gd name="T73" fmla="*/ 483 h 1597"/>
                <a:gd name="T74" fmla="*/ 651 w 684"/>
                <a:gd name="T75" fmla="*/ 527 h 1597"/>
                <a:gd name="T76" fmla="*/ 657 w 684"/>
                <a:gd name="T77" fmla="*/ 573 h 1597"/>
                <a:gd name="T78" fmla="*/ 657 w 684"/>
                <a:gd name="T79" fmla="*/ 618 h 1597"/>
                <a:gd name="T80" fmla="*/ 651 w 684"/>
                <a:gd name="T81" fmla="*/ 662 h 1597"/>
                <a:gd name="T82" fmla="*/ 641 w 684"/>
                <a:gd name="T83" fmla="*/ 707 h 1597"/>
                <a:gd name="T84" fmla="*/ 624 w 684"/>
                <a:gd name="T85" fmla="*/ 750 h 1597"/>
                <a:gd name="T86" fmla="*/ 603 w 684"/>
                <a:gd name="T87" fmla="*/ 792 h 1597"/>
                <a:gd name="T88" fmla="*/ 629 w 684"/>
                <a:gd name="T89" fmla="*/ 799 h 159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684" h="1597">
                  <a:moveTo>
                    <a:pt x="629" y="1597"/>
                  </a:moveTo>
                  <a:lnTo>
                    <a:pt x="651" y="1508"/>
                  </a:lnTo>
                  <a:lnTo>
                    <a:pt x="667" y="1420"/>
                  </a:lnTo>
                  <a:lnTo>
                    <a:pt x="678" y="1329"/>
                  </a:lnTo>
                  <a:lnTo>
                    <a:pt x="684" y="1237"/>
                  </a:lnTo>
                  <a:lnTo>
                    <a:pt x="684" y="1145"/>
                  </a:lnTo>
                  <a:lnTo>
                    <a:pt x="678" y="1052"/>
                  </a:lnTo>
                  <a:lnTo>
                    <a:pt x="665" y="960"/>
                  </a:lnTo>
                  <a:lnTo>
                    <a:pt x="648" y="869"/>
                  </a:lnTo>
                  <a:lnTo>
                    <a:pt x="627" y="781"/>
                  </a:lnTo>
                  <a:lnTo>
                    <a:pt x="599" y="694"/>
                  </a:lnTo>
                  <a:lnTo>
                    <a:pt x="566" y="609"/>
                  </a:lnTo>
                  <a:lnTo>
                    <a:pt x="528" y="527"/>
                  </a:lnTo>
                  <a:lnTo>
                    <a:pt x="486" y="449"/>
                  </a:lnTo>
                  <a:lnTo>
                    <a:pt x="439" y="377"/>
                  </a:lnTo>
                  <a:lnTo>
                    <a:pt x="388" y="306"/>
                  </a:lnTo>
                  <a:lnTo>
                    <a:pt x="332" y="241"/>
                  </a:lnTo>
                  <a:lnTo>
                    <a:pt x="274" y="182"/>
                  </a:lnTo>
                  <a:lnTo>
                    <a:pt x="212" y="127"/>
                  </a:lnTo>
                  <a:lnTo>
                    <a:pt x="147" y="80"/>
                  </a:lnTo>
                  <a:lnTo>
                    <a:pt x="79" y="37"/>
                  </a:lnTo>
                  <a:lnTo>
                    <a:pt x="8" y="0"/>
                  </a:lnTo>
                  <a:lnTo>
                    <a:pt x="0" y="31"/>
                  </a:lnTo>
                  <a:lnTo>
                    <a:pt x="68" y="67"/>
                  </a:lnTo>
                  <a:lnTo>
                    <a:pt x="134" y="109"/>
                  </a:lnTo>
                  <a:lnTo>
                    <a:pt x="198" y="156"/>
                  </a:lnTo>
                  <a:lnTo>
                    <a:pt x="258" y="209"/>
                  </a:lnTo>
                  <a:lnTo>
                    <a:pt x="315" y="267"/>
                  </a:lnTo>
                  <a:lnTo>
                    <a:pt x="369" y="330"/>
                  </a:lnTo>
                  <a:lnTo>
                    <a:pt x="418" y="397"/>
                  </a:lnTo>
                  <a:lnTo>
                    <a:pt x="465" y="469"/>
                  </a:lnTo>
                  <a:lnTo>
                    <a:pt x="506" y="545"/>
                  </a:lnTo>
                  <a:lnTo>
                    <a:pt x="542" y="623"/>
                  </a:lnTo>
                  <a:lnTo>
                    <a:pt x="574" y="706"/>
                  </a:lnTo>
                  <a:lnTo>
                    <a:pt x="602" y="792"/>
                  </a:lnTo>
                  <a:lnTo>
                    <a:pt x="623" y="877"/>
                  </a:lnTo>
                  <a:lnTo>
                    <a:pt x="640" y="965"/>
                  </a:lnTo>
                  <a:lnTo>
                    <a:pt x="651" y="1054"/>
                  </a:lnTo>
                  <a:lnTo>
                    <a:pt x="657" y="1145"/>
                  </a:lnTo>
                  <a:lnTo>
                    <a:pt x="657" y="1235"/>
                  </a:lnTo>
                  <a:lnTo>
                    <a:pt x="651" y="1324"/>
                  </a:lnTo>
                  <a:lnTo>
                    <a:pt x="641" y="1413"/>
                  </a:lnTo>
                  <a:lnTo>
                    <a:pt x="624" y="1499"/>
                  </a:lnTo>
                  <a:lnTo>
                    <a:pt x="603" y="1584"/>
                  </a:lnTo>
                  <a:lnTo>
                    <a:pt x="629" y="1597"/>
                  </a:lnTo>
                  <a:close/>
                </a:path>
              </a:pathLst>
            </a:custGeom>
            <a:solidFill>
              <a:srgbClr val="1589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46" name="Freeform 111"/>
            <p:cNvSpPr>
              <a:spLocks/>
            </p:cNvSpPr>
            <p:nvPr/>
          </p:nvSpPr>
          <p:spPr bwMode="auto">
            <a:xfrm>
              <a:off x="1473" y="1197"/>
              <a:ext cx="666" cy="776"/>
            </a:xfrm>
            <a:custGeom>
              <a:avLst/>
              <a:gdLst>
                <a:gd name="T0" fmla="*/ 9 w 666"/>
                <a:gd name="T1" fmla="*/ 0 h 1553"/>
                <a:gd name="T2" fmla="*/ 77 w 666"/>
                <a:gd name="T3" fmla="*/ 18 h 1553"/>
                <a:gd name="T4" fmla="*/ 143 w 666"/>
                <a:gd name="T5" fmla="*/ 39 h 1553"/>
                <a:gd name="T6" fmla="*/ 207 w 666"/>
                <a:gd name="T7" fmla="*/ 62 h 1553"/>
                <a:gd name="T8" fmla="*/ 267 w 666"/>
                <a:gd name="T9" fmla="*/ 89 h 1553"/>
                <a:gd name="T10" fmla="*/ 324 w 666"/>
                <a:gd name="T11" fmla="*/ 118 h 1553"/>
                <a:gd name="T12" fmla="*/ 378 w 666"/>
                <a:gd name="T13" fmla="*/ 149 h 1553"/>
                <a:gd name="T14" fmla="*/ 427 w 666"/>
                <a:gd name="T15" fmla="*/ 183 h 1553"/>
                <a:gd name="T16" fmla="*/ 474 w 666"/>
                <a:gd name="T17" fmla="*/ 219 h 1553"/>
                <a:gd name="T18" fmla="*/ 515 w 666"/>
                <a:gd name="T19" fmla="*/ 257 h 1553"/>
                <a:gd name="T20" fmla="*/ 551 w 666"/>
                <a:gd name="T21" fmla="*/ 296 h 1553"/>
                <a:gd name="T22" fmla="*/ 583 w 666"/>
                <a:gd name="T23" fmla="*/ 337 h 1553"/>
                <a:gd name="T24" fmla="*/ 611 w 666"/>
                <a:gd name="T25" fmla="*/ 380 h 1553"/>
                <a:gd name="T26" fmla="*/ 632 w 666"/>
                <a:gd name="T27" fmla="*/ 423 h 1553"/>
                <a:gd name="T28" fmla="*/ 649 w 666"/>
                <a:gd name="T29" fmla="*/ 467 h 1553"/>
                <a:gd name="T30" fmla="*/ 660 w 666"/>
                <a:gd name="T31" fmla="*/ 511 h 1553"/>
                <a:gd name="T32" fmla="*/ 666 w 666"/>
                <a:gd name="T33" fmla="*/ 557 h 1553"/>
                <a:gd name="T34" fmla="*/ 666 w 666"/>
                <a:gd name="T35" fmla="*/ 602 h 1553"/>
                <a:gd name="T36" fmla="*/ 660 w 666"/>
                <a:gd name="T37" fmla="*/ 646 h 1553"/>
                <a:gd name="T38" fmla="*/ 650 w 666"/>
                <a:gd name="T39" fmla="*/ 691 h 1553"/>
                <a:gd name="T40" fmla="*/ 633 w 666"/>
                <a:gd name="T41" fmla="*/ 734 h 1553"/>
                <a:gd name="T42" fmla="*/ 612 w 666"/>
                <a:gd name="T43" fmla="*/ 776 h 1553"/>
                <a:gd name="T44" fmla="*/ 585 w 666"/>
                <a:gd name="T45" fmla="*/ 770 h 1553"/>
                <a:gd name="T46" fmla="*/ 607 w 666"/>
                <a:gd name="T47" fmla="*/ 729 h 1553"/>
                <a:gd name="T48" fmla="*/ 622 w 666"/>
                <a:gd name="T49" fmla="*/ 687 h 1553"/>
                <a:gd name="T50" fmla="*/ 632 w 666"/>
                <a:gd name="T51" fmla="*/ 643 h 1553"/>
                <a:gd name="T52" fmla="*/ 638 w 666"/>
                <a:gd name="T53" fmla="*/ 600 h 1553"/>
                <a:gd name="T54" fmla="*/ 636 w 666"/>
                <a:gd name="T55" fmla="*/ 557 h 1553"/>
                <a:gd name="T56" fmla="*/ 631 w 666"/>
                <a:gd name="T57" fmla="*/ 513 h 1553"/>
                <a:gd name="T58" fmla="*/ 621 w 666"/>
                <a:gd name="T59" fmla="*/ 470 h 1553"/>
                <a:gd name="T60" fmla="*/ 604 w 666"/>
                <a:gd name="T61" fmla="*/ 427 h 1553"/>
                <a:gd name="T62" fmla="*/ 584 w 666"/>
                <a:gd name="T63" fmla="*/ 385 h 1553"/>
                <a:gd name="T64" fmla="*/ 557 w 666"/>
                <a:gd name="T65" fmla="*/ 344 h 1553"/>
                <a:gd name="T66" fmla="*/ 526 w 666"/>
                <a:gd name="T67" fmla="*/ 304 h 1553"/>
                <a:gd name="T68" fmla="*/ 491 w 666"/>
                <a:gd name="T69" fmla="*/ 266 h 1553"/>
                <a:gd name="T70" fmla="*/ 450 w 666"/>
                <a:gd name="T71" fmla="*/ 229 h 1553"/>
                <a:gd name="T72" fmla="*/ 406 w 666"/>
                <a:gd name="T73" fmla="*/ 194 h 1553"/>
                <a:gd name="T74" fmla="*/ 358 w 666"/>
                <a:gd name="T75" fmla="*/ 161 h 1553"/>
                <a:gd name="T76" fmla="*/ 306 w 666"/>
                <a:gd name="T77" fmla="*/ 130 h 1553"/>
                <a:gd name="T78" fmla="*/ 250 w 666"/>
                <a:gd name="T79" fmla="*/ 102 h 1553"/>
                <a:gd name="T80" fmla="*/ 191 w 666"/>
                <a:gd name="T81" fmla="*/ 77 h 1553"/>
                <a:gd name="T82" fmla="*/ 130 w 666"/>
                <a:gd name="T83" fmla="*/ 53 h 1553"/>
                <a:gd name="T84" fmla="*/ 65 w 666"/>
                <a:gd name="T85" fmla="*/ 33 h 1553"/>
                <a:gd name="T86" fmla="*/ 0 w 666"/>
                <a:gd name="T87" fmla="*/ 16 h 1553"/>
                <a:gd name="T88" fmla="*/ 9 w 666"/>
                <a:gd name="T89" fmla="*/ 0 h 155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666" h="1553">
                  <a:moveTo>
                    <a:pt x="9" y="0"/>
                  </a:moveTo>
                  <a:lnTo>
                    <a:pt x="77" y="36"/>
                  </a:lnTo>
                  <a:lnTo>
                    <a:pt x="143" y="78"/>
                  </a:lnTo>
                  <a:lnTo>
                    <a:pt x="207" y="125"/>
                  </a:lnTo>
                  <a:lnTo>
                    <a:pt x="267" y="178"/>
                  </a:lnTo>
                  <a:lnTo>
                    <a:pt x="324" y="236"/>
                  </a:lnTo>
                  <a:lnTo>
                    <a:pt x="378" y="299"/>
                  </a:lnTo>
                  <a:lnTo>
                    <a:pt x="427" y="366"/>
                  </a:lnTo>
                  <a:lnTo>
                    <a:pt x="474" y="438"/>
                  </a:lnTo>
                  <a:lnTo>
                    <a:pt x="515" y="514"/>
                  </a:lnTo>
                  <a:lnTo>
                    <a:pt x="551" y="592"/>
                  </a:lnTo>
                  <a:lnTo>
                    <a:pt x="583" y="675"/>
                  </a:lnTo>
                  <a:lnTo>
                    <a:pt x="611" y="761"/>
                  </a:lnTo>
                  <a:lnTo>
                    <a:pt x="632" y="846"/>
                  </a:lnTo>
                  <a:lnTo>
                    <a:pt x="649" y="934"/>
                  </a:lnTo>
                  <a:lnTo>
                    <a:pt x="660" y="1023"/>
                  </a:lnTo>
                  <a:lnTo>
                    <a:pt x="666" y="1114"/>
                  </a:lnTo>
                  <a:lnTo>
                    <a:pt x="666" y="1204"/>
                  </a:lnTo>
                  <a:lnTo>
                    <a:pt x="660" y="1293"/>
                  </a:lnTo>
                  <a:lnTo>
                    <a:pt x="650" y="1382"/>
                  </a:lnTo>
                  <a:lnTo>
                    <a:pt x="633" y="1468"/>
                  </a:lnTo>
                  <a:lnTo>
                    <a:pt x="612" y="1553"/>
                  </a:lnTo>
                  <a:lnTo>
                    <a:pt x="585" y="1541"/>
                  </a:lnTo>
                  <a:lnTo>
                    <a:pt x="607" y="1459"/>
                  </a:lnTo>
                  <a:lnTo>
                    <a:pt x="622" y="1374"/>
                  </a:lnTo>
                  <a:lnTo>
                    <a:pt x="632" y="1287"/>
                  </a:lnTo>
                  <a:lnTo>
                    <a:pt x="638" y="1200"/>
                  </a:lnTo>
                  <a:lnTo>
                    <a:pt x="636" y="1114"/>
                  </a:lnTo>
                  <a:lnTo>
                    <a:pt x="631" y="1027"/>
                  </a:lnTo>
                  <a:lnTo>
                    <a:pt x="621" y="940"/>
                  </a:lnTo>
                  <a:lnTo>
                    <a:pt x="604" y="855"/>
                  </a:lnTo>
                  <a:lnTo>
                    <a:pt x="584" y="770"/>
                  </a:lnTo>
                  <a:lnTo>
                    <a:pt x="557" y="688"/>
                  </a:lnTo>
                  <a:lnTo>
                    <a:pt x="526" y="609"/>
                  </a:lnTo>
                  <a:lnTo>
                    <a:pt x="491" y="532"/>
                  </a:lnTo>
                  <a:lnTo>
                    <a:pt x="450" y="458"/>
                  </a:lnTo>
                  <a:lnTo>
                    <a:pt x="406" y="388"/>
                  </a:lnTo>
                  <a:lnTo>
                    <a:pt x="358" y="322"/>
                  </a:lnTo>
                  <a:lnTo>
                    <a:pt x="306" y="261"/>
                  </a:lnTo>
                  <a:lnTo>
                    <a:pt x="250" y="205"/>
                  </a:lnTo>
                  <a:lnTo>
                    <a:pt x="191" y="154"/>
                  </a:lnTo>
                  <a:lnTo>
                    <a:pt x="130" y="107"/>
                  </a:lnTo>
                  <a:lnTo>
                    <a:pt x="65" y="67"/>
                  </a:lnTo>
                  <a:lnTo>
                    <a:pt x="0" y="3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D8F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47" name="Freeform 112"/>
            <p:cNvSpPr>
              <a:spLocks/>
            </p:cNvSpPr>
            <p:nvPr/>
          </p:nvSpPr>
          <p:spPr bwMode="auto">
            <a:xfrm>
              <a:off x="1463" y="1213"/>
              <a:ext cx="648" cy="754"/>
            </a:xfrm>
            <a:custGeom>
              <a:avLst/>
              <a:gdLst>
                <a:gd name="T0" fmla="*/ 595 w 648"/>
                <a:gd name="T1" fmla="*/ 754 h 1508"/>
                <a:gd name="T2" fmla="*/ 617 w 648"/>
                <a:gd name="T3" fmla="*/ 713 h 1508"/>
                <a:gd name="T4" fmla="*/ 632 w 648"/>
                <a:gd name="T5" fmla="*/ 671 h 1508"/>
                <a:gd name="T6" fmla="*/ 642 w 648"/>
                <a:gd name="T7" fmla="*/ 627 h 1508"/>
                <a:gd name="T8" fmla="*/ 648 w 648"/>
                <a:gd name="T9" fmla="*/ 584 h 1508"/>
                <a:gd name="T10" fmla="*/ 646 w 648"/>
                <a:gd name="T11" fmla="*/ 541 h 1508"/>
                <a:gd name="T12" fmla="*/ 641 w 648"/>
                <a:gd name="T13" fmla="*/ 497 h 1508"/>
                <a:gd name="T14" fmla="*/ 631 w 648"/>
                <a:gd name="T15" fmla="*/ 454 h 1508"/>
                <a:gd name="T16" fmla="*/ 614 w 648"/>
                <a:gd name="T17" fmla="*/ 411 h 1508"/>
                <a:gd name="T18" fmla="*/ 594 w 648"/>
                <a:gd name="T19" fmla="*/ 369 h 1508"/>
                <a:gd name="T20" fmla="*/ 567 w 648"/>
                <a:gd name="T21" fmla="*/ 328 h 1508"/>
                <a:gd name="T22" fmla="*/ 536 w 648"/>
                <a:gd name="T23" fmla="*/ 288 h 1508"/>
                <a:gd name="T24" fmla="*/ 501 w 648"/>
                <a:gd name="T25" fmla="*/ 250 h 1508"/>
                <a:gd name="T26" fmla="*/ 460 w 648"/>
                <a:gd name="T27" fmla="*/ 213 h 1508"/>
                <a:gd name="T28" fmla="*/ 416 w 648"/>
                <a:gd name="T29" fmla="*/ 178 h 1508"/>
                <a:gd name="T30" fmla="*/ 368 w 648"/>
                <a:gd name="T31" fmla="*/ 145 h 1508"/>
                <a:gd name="T32" fmla="*/ 316 w 648"/>
                <a:gd name="T33" fmla="*/ 114 h 1508"/>
                <a:gd name="T34" fmla="*/ 260 w 648"/>
                <a:gd name="T35" fmla="*/ 86 h 1508"/>
                <a:gd name="T36" fmla="*/ 201 w 648"/>
                <a:gd name="T37" fmla="*/ 61 h 1508"/>
                <a:gd name="T38" fmla="*/ 140 w 648"/>
                <a:gd name="T39" fmla="*/ 37 h 1508"/>
                <a:gd name="T40" fmla="*/ 75 w 648"/>
                <a:gd name="T41" fmla="*/ 17 h 1508"/>
                <a:gd name="T42" fmla="*/ 10 w 648"/>
                <a:gd name="T43" fmla="*/ 0 h 1508"/>
                <a:gd name="T44" fmla="*/ 0 w 648"/>
                <a:gd name="T45" fmla="*/ 17 h 1508"/>
                <a:gd name="T46" fmla="*/ 64 w 648"/>
                <a:gd name="T47" fmla="*/ 35 h 1508"/>
                <a:gd name="T48" fmla="*/ 126 w 648"/>
                <a:gd name="T49" fmla="*/ 54 h 1508"/>
                <a:gd name="T50" fmla="*/ 185 w 648"/>
                <a:gd name="T51" fmla="*/ 76 h 1508"/>
                <a:gd name="T52" fmla="*/ 242 w 648"/>
                <a:gd name="T53" fmla="*/ 101 h 1508"/>
                <a:gd name="T54" fmla="*/ 296 w 648"/>
                <a:gd name="T55" fmla="*/ 128 h 1508"/>
                <a:gd name="T56" fmla="*/ 347 w 648"/>
                <a:gd name="T57" fmla="*/ 158 h 1508"/>
                <a:gd name="T58" fmla="*/ 393 w 648"/>
                <a:gd name="T59" fmla="*/ 189 h 1508"/>
                <a:gd name="T60" fmla="*/ 436 w 648"/>
                <a:gd name="T61" fmla="*/ 224 h 1508"/>
                <a:gd name="T62" fmla="*/ 475 w 648"/>
                <a:gd name="T63" fmla="*/ 259 h 1508"/>
                <a:gd name="T64" fmla="*/ 509 w 648"/>
                <a:gd name="T65" fmla="*/ 296 h 1508"/>
                <a:gd name="T66" fmla="*/ 540 w 648"/>
                <a:gd name="T67" fmla="*/ 335 h 1508"/>
                <a:gd name="T68" fmla="*/ 566 w 648"/>
                <a:gd name="T69" fmla="*/ 375 h 1508"/>
                <a:gd name="T70" fmla="*/ 585 w 648"/>
                <a:gd name="T71" fmla="*/ 416 h 1508"/>
                <a:gd name="T72" fmla="*/ 601 w 648"/>
                <a:gd name="T73" fmla="*/ 456 h 1508"/>
                <a:gd name="T74" fmla="*/ 611 w 648"/>
                <a:gd name="T75" fmla="*/ 499 h 1508"/>
                <a:gd name="T76" fmla="*/ 617 w 648"/>
                <a:gd name="T77" fmla="*/ 541 h 1508"/>
                <a:gd name="T78" fmla="*/ 617 w 648"/>
                <a:gd name="T79" fmla="*/ 583 h 1508"/>
                <a:gd name="T80" fmla="*/ 612 w 648"/>
                <a:gd name="T81" fmla="*/ 626 h 1508"/>
                <a:gd name="T82" fmla="*/ 602 w 648"/>
                <a:gd name="T83" fmla="*/ 666 h 1508"/>
                <a:gd name="T84" fmla="*/ 587 w 648"/>
                <a:gd name="T85" fmla="*/ 708 h 1508"/>
                <a:gd name="T86" fmla="*/ 567 w 648"/>
                <a:gd name="T87" fmla="*/ 748 h 1508"/>
                <a:gd name="T88" fmla="*/ 595 w 648"/>
                <a:gd name="T89" fmla="*/ 754 h 150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648" h="1508">
                  <a:moveTo>
                    <a:pt x="595" y="1508"/>
                  </a:moveTo>
                  <a:lnTo>
                    <a:pt x="617" y="1426"/>
                  </a:lnTo>
                  <a:lnTo>
                    <a:pt x="632" y="1341"/>
                  </a:lnTo>
                  <a:lnTo>
                    <a:pt x="642" y="1254"/>
                  </a:lnTo>
                  <a:lnTo>
                    <a:pt x="648" y="1167"/>
                  </a:lnTo>
                  <a:lnTo>
                    <a:pt x="646" y="1081"/>
                  </a:lnTo>
                  <a:lnTo>
                    <a:pt x="641" y="994"/>
                  </a:lnTo>
                  <a:lnTo>
                    <a:pt x="631" y="907"/>
                  </a:lnTo>
                  <a:lnTo>
                    <a:pt x="614" y="822"/>
                  </a:lnTo>
                  <a:lnTo>
                    <a:pt x="594" y="737"/>
                  </a:lnTo>
                  <a:lnTo>
                    <a:pt x="567" y="655"/>
                  </a:lnTo>
                  <a:lnTo>
                    <a:pt x="536" y="576"/>
                  </a:lnTo>
                  <a:lnTo>
                    <a:pt x="501" y="499"/>
                  </a:lnTo>
                  <a:lnTo>
                    <a:pt x="460" y="425"/>
                  </a:lnTo>
                  <a:lnTo>
                    <a:pt x="416" y="355"/>
                  </a:lnTo>
                  <a:lnTo>
                    <a:pt x="368" y="289"/>
                  </a:lnTo>
                  <a:lnTo>
                    <a:pt x="316" y="228"/>
                  </a:lnTo>
                  <a:lnTo>
                    <a:pt x="260" y="172"/>
                  </a:lnTo>
                  <a:lnTo>
                    <a:pt x="201" y="121"/>
                  </a:lnTo>
                  <a:lnTo>
                    <a:pt x="140" y="74"/>
                  </a:lnTo>
                  <a:lnTo>
                    <a:pt x="75" y="34"/>
                  </a:lnTo>
                  <a:lnTo>
                    <a:pt x="10" y="0"/>
                  </a:lnTo>
                  <a:lnTo>
                    <a:pt x="0" y="34"/>
                  </a:lnTo>
                  <a:lnTo>
                    <a:pt x="64" y="69"/>
                  </a:lnTo>
                  <a:lnTo>
                    <a:pt x="126" y="107"/>
                  </a:lnTo>
                  <a:lnTo>
                    <a:pt x="185" y="152"/>
                  </a:lnTo>
                  <a:lnTo>
                    <a:pt x="242" y="201"/>
                  </a:lnTo>
                  <a:lnTo>
                    <a:pt x="296" y="255"/>
                  </a:lnTo>
                  <a:lnTo>
                    <a:pt x="347" y="315"/>
                  </a:lnTo>
                  <a:lnTo>
                    <a:pt x="393" y="378"/>
                  </a:lnTo>
                  <a:lnTo>
                    <a:pt x="436" y="447"/>
                  </a:lnTo>
                  <a:lnTo>
                    <a:pt x="475" y="518"/>
                  </a:lnTo>
                  <a:lnTo>
                    <a:pt x="509" y="592"/>
                  </a:lnTo>
                  <a:lnTo>
                    <a:pt x="540" y="670"/>
                  </a:lnTo>
                  <a:lnTo>
                    <a:pt x="566" y="749"/>
                  </a:lnTo>
                  <a:lnTo>
                    <a:pt x="585" y="831"/>
                  </a:lnTo>
                  <a:lnTo>
                    <a:pt x="601" y="912"/>
                  </a:lnTo>
                  <a:lnTo>
                    <a:pt x="611" y="997"/>
                  </a:lnTo>
                  <a:lnTo>
                    <a:pt x="617" y="1081"/>
                  </a:lnTo>
                  <a:lnTo>
                    <a:pt x="617" y="1166"/>
                  </a:lnTo>
                  <a:lnTo>
                    <a:pt x="612" y="1251"/>
                  </a:lnTo>
                  <a:lnTo>
                    <a:pt x="602" y="1332"/>
                  </a:lnTo>
                  <a:lnTo>
                    <a:pt x="587" y="1415"/>
                  </a:lnTo>
                  <a:lnTo>
                    <a:pt x="567" y="1495"/>
                  </a:lnTo>
                  <a:lnTo>
                    <a:pt x="595" y="1508"/>
                  </a:lnTo>
                  <a:close/>
                </a:path>
              </a:pathLst>
            </a:custGeom>
            <a:solidFill>
              <a:srgbClr val="2594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48" name="Freeform 113"/>
            <p:cNvSpPr>
              <a:spLocks/>
            </p:cNvSpPr>
            <p:nvPr/>
          </p:nvSpPr>
          <p:spPr bwMode="auto">
            <a:xfrm>
              <a:off x="1452" y="1230"/>
              <a:ext cx="628" cy="731"/>
            </a:xfrm>
            <a:custGeom>
              <a:avLst/>
              <a:gdLst>
                <a:gd name="T0" fmla="*/ 11 w 628"/>
                <a:gd name="T1" fmla="*/ 0 h 1461"/>
                <a:gd name="T2" fmla="*/ 75 w 628"/>
                <a:gd name="T3" fmla="*/ 18 h 1461"/>
                <a:gd name="T4" fmla="*/ 137 w 628"/>
                <a:gd name="T5" fmla="*/ 37 h 1461"/>
                <a:gd name="T6" fmla="*/ 196 w 628"/>
                <a:gd name="T7" fmla="*/ 59 h 1461"/>
                <a:gd name="T8" fmla="*/ 253 w 628"/>
                <a:gd name="T9" fmla="*/ 84 h 1461"/>
                <a:gd name="T10" fmla="*/ 307 w 628"/>
                <a:gd name="T11" fmla="*/ 111 h 1461"/>
                <a:gd name="T12" fmla="*/ 358 w 628"/>
                <a:gd name="T13" fmla="*/ 141 h 1461"/>
                <a:gd name="T14" fmla="*/ 404 w 628"/>
                <a:gd name="T15" fmla="*/ 172 h 1461"/>
                <a:gd name="T16" fmla="*/ 447 w 628"/>
                <a:gd name="T17" fmla="*/ 207 h 1461"/>
                <a:gd name="T18" fmla="*/ 486 w 628"/>
                <a:gd name="T19" fmla="*/ 242 h 1461"/>
                <a:gd name="T20" fmla="*/ 520 w 628"/>
                <a:gd name="T21" fmla="*/ 279 h 1461"/>
                <a:gd name="T22" fmla="*/ 551 w 628"/>
                <a:gd name="T23" fmla="*/ 318 h 1461"/>
                <a:gd name="T24" fmla="*/ 577 w 628"/>
                <a:gd name="T25" fmla="*/ 358 h 1461"/>
                <a:gd name="T26" fmla="*/ 596 w 628"/>
                <a:gd name="T27" fmla="*/ 399 h 1461"/>
                <a:gd name="T28" fmla="*/ 612 w 628"/>
                <a:gd name="T29" fmla="*/ 439 h 1461"/>
                <a:gd name="T30" fmla="*/ 622 w 628"/>
                <a:gd name="T31" fmla="*/ 482 h 1461"/>
                <a:gd name="T32" fmla="*/ 628 w 628"/>
                <a:gd name="T33" fmla="*/ 524 h 1461"/>
                <a:gd name="T34" fmla="*/ 628 w 628"/>
                <a:gd name="T35" fmla="*/ 566 h 1461"/>
                <a:gd name="T36" fmla="*/ 623 w 628"/>
                <a:gd name="T37" fmla="*/ 609 h 1461"/>
                <a:gd name="T38" fmla="*/ 613 w 628"/>
                <a:gd name="T39" fmla="*/ 649 h 1461"/>
                <a:gd name="T40" fmla="*/ 598 w 628"/>
                <a:gd name="T41" fmla="*/ 691 h 1461"/>
                <a:gd name="T42" fmla="*/ 578 w 628"/>
                <a:gd name="T43" fmla="*/ 731 h 1461"/>
                <a:gd name="T44" fmla="*/ 548 w 628"/>
                <a:gd name="T45" fmla="*/ 724 h 1461"/>
                <a:gd name="T46" fmla="*/ 568 w 628"/>
                <a:gd name="T47" fmla="*/ 683 h 1461"/>
                <a:gd name="T48" fmla="*/ 584 w 628"/>
                <a:gd name="T49" fmla="*/ 641 h 1461"/>
                <a:gd name="T50" fmla="*/ 594 w 628"/>
                <a:gd name="T51" fmla="*/ 600 h 1461"/>
                <a:gd name="T52" fmla="*/ 596 w 628"/>
                <a:gd name="T53" fmla="*/ 557 h 1461"/>
                <a:gd name="T54" fmla="*/ 595 w 628"/>
                <a:gd name="T55" fmla="*/ 514 h 1461"/>
                <a:gd name="T56" fmla="*/ 589 w 628"/>
                <a:gd name="T57" fmla="*/ 471 h 1461"/>
                <a:gd name="T58" fmla="*/ 577 w 628"/>
                <a:gd name="T59" fmla="*/ 429 h 1461"/>
                <a:gd name="T60" fmla="*/ 558 w 628"/>
                <a:gd name="T61" fmla="*/ 387 h 1461"/>
                <a:gd name="T62" fmla="*/ 536 w 628"/>
                <a:gd name="T63" fmla="*/ 346 h 1461"/>
                <a:gd name="T64" fmla="*/ 507 w 628"/>
                <a:gd name="T65" fmla="*/ 306 h 1461"/>
                <a:gd name="T66" fmla="*/ 475 w 628"/>
                <a:gd name="T67" fmla="*/ 267 h 1461"/>
                <a:gd name="T68" fmla="*/ 438 w 628"/>
                <a:gd name="T69" fmla="*/ 231 h 1461"/>
                <a:gd name="T70" fmla="*/ 396 w 628"/>
                <a:gd name="T71" fmla="*/ 196 h 1461"/>
                <a:gd name="T72" fmla="*/ 349 w 628"/>
                <a:gd name="T73" fmla="*/ 163 h 1461"/>
                <a:gd name="T74" fmla="*/ 300 w 628"/>
                <a:gd name="T75" fmla="*/ 133 h 1461"/>
                <a:gd name="T76" fmla="*/ 245 w 628"/>
                <a:gd name="T77" fmla="*/ 104 h 1461"/>
                <a:gd name="T78" fmla="*/ 188 w 628"/>
                <a:gd name="T79" fmla="*/ 78 h 1461"/>
                <a:gd name="T80" fmla="*/ 129 w 628"/>
                <a:gd name="T81" fmla="*/ 56 h 1461"/>
                <a:gd name="T82" fmla="*/ 65 w 628"/>
                <a:gd name="T83" fmla="*/ 36 h 1461"/>
                <a:gd name="T84" fmla="*/ 0 w 628"/>
                <a:gd name="T85" fmla="*/ 18 h 1461"/>
                <a:gd name="T86" fmla="*/ 11 w 628"/>
                <a:gd name="T87" fmla="*/ 0 h 146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628" h="1461">
                  <a:moveTo>
                    <a:pt x="11" y="0"/>
                  </a:moveTo>
                  <a:lnTo>
                    <a:pt x="75" y="35"/>
                  </a:lnTo>
                  <a:lnTo>
                    <a:pt x="137" y="73"/>
                  </a:lnTo>
                  <a:lnTo>
                    <a:pt x="196" y="118"/>
                  </a:lnTo>
                  <a:lnTo>
                    <a:pt x="253" y="167"/>
                  </a:lnTo>
                  <a:lnTo>
                    <a:pt x="307" y="221"/>
                  </a:lnTo>
                  <a:lnTo>
                    <a:pt x="358" y="281"/>
                  </a:lnTo>
                  <a:lnTo>
                    <a:pt x="404" y="344"/>
                  </a:lnTo>
                  <a:lnTo>
                    <a:pt x="447" y="413"/>
                  </a:lnTo>
                  <a:lnTo>
                    <a:pt x="486" y="484"/>
                  </a:lnTo>
                  <a:lnTo>
                    <a:pt x="520" y="558"/>
                  </a:lnTo>
                  <a:lnTo>
                    <a:pt x="551" y="636"/>
                  </a:lnTo>
                  <a:lnTo>
                    <a:pt x="577" y="715"/>
                  </a:lnTo>
                  <a:lnTo>
                    <a:pt x="596" y="797"/>
                  </a:lnTo>
                  <a:lnTo>
                    <a:pt x="612" y="878"/>
                  </a:lnTo>
                  <a:lnTo>
                    <a:pt x="622" y="963"/>
                  </a:lnTo>
                  <a:lnTo>
                    <a:pt x="628" y="1047"/>
                  </a:lnTo>
                  <a:lnTo>
                    <a:pt x="628" y="1132"/>
                  </a:lnTo>
                  <a:lnTo>
                    <a:pt x="623" y="1217"/>
                  </a:lnTo>
                  <a:lnTo>
                    <a:pt x="613" y="1298"/>
                  </a:lnTo>
                  <a:lnTo>
                    <a:pt x="598" y="1381"/>
                  </a:lnTo>
                  <a:lnTo>
                    <a:pt x="578" y="1461"/>
                  </a:lnTo>
                  <a:lnTo>
                    <a:pt x="548" y="1447"/>
                  </a:lnTo>
                  <a:lnTo>
                    <a:pt x="568" y="1365"/>
                  </a:lnTo>
                  <a:lnTo>
                    <a:pt x="584" y="1282"/>
                  </a:lnTo>
                  <a:lnTo>
                    <a:pt x="594" y="1199"/>
                  </a:lnTo>
                  <a:lnTo>
                    <a:pt x="596" y="1114"/>
                  </a:lnTo>
                  <a:lnTo>
                    <a:pt x="595" y="1027"/>
                  </a:lnTo>
                  <a:lnTo>
                    <a:pt x="589" y="942"/>
                  </a:lnTo>
                  <a:lnTo>
                    <a:pt x="577" y="857"/>
                  </a:lnTo>
                  <a:lnTo>
                    <a:pt x="558" y="773"/>
                  </a:lnTo>
                  <a:lnTo>
                    <a:pt x="536" y="692"/>
                  </a:lnTo>
                  <a:lnTo>
                    <a:pt x="507" y="612"/>
                  </a:lnTo>
                  <a:lnTo>
                    <a:pt x="475" y="534"/>
                  </a:lnTo>
                  <a:lnTo>
                    <a:pt x="438" y="462"/>
                  </a:lnTo>
                  <a:lnTo>
                    <a:pt x="396" y="391"/>
                  </a:lnTo>
                  <a:lnTo>
                    <a:pt x="349" y="326"/>
                  </a:lnTo>
                  <a:lnTo>
                    <a:pt x="300" y="265"/>
                  </a:lnTo>
                  <a:lnTo>
                    <a:pt x="245" y="208"/>
                  </a:lnTo>
                  <a:lnTo>
                    <a:pt x="188" y="156"/>
                  </a:lnTo>
                  <a:lnTo>
                    <a:pt x="129" y="111"/>
                  </a:lnTo>
                  <a:lnTo>
                    <a:pt x="65" y="71"/>
                  </a:lnTo>
                  <a:lnTo>
                    <a:pt x="0" y="36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2D9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49" name="Freeform 114"/>
            <p:cNvSpPr>
              <a:spLocks/>
            </p:cNvSpPr>
            <p:nvPr/>
          </p:nvSpPr>
          <p:spPr bwMode="auto">
            <a:xfrm>
              <a:off x="1442" y="1248"/>
              <a:ext cx="606" cy="705"/>
            </a:xfrm>
            <a:custGeom>
              <a:avLst/>
              <a:gdLst>
                <a:gd name="T0" fmla="*/ 558 w 606"/>
                <a:gd name="T1" fmla="*/ 705 h 1411"/>
                <a:gd name="T2" fmla="*/ 578 w 606"/>
                <a:gd name="T3" fmla="*/ 664 h 1411"/>
                <a:gd name="T4" fmla="*/ 594 w 606"/>
                <a:gd name="T5" fmla="*/ 623 h 1411"/>
                <a:gd name="T6" fmla="*/ 604 w 606"/>
                <a:gd name="T7" fmla="*/ 581 h 1411"/>
                <a:gd name="T8" fmla="*/ 606 w 606"/>
                <a:gd name="T9" fmla="*/ 539 h 1411"/>
                <a:gd name="T10" fmla="*/ 605 w 606"/>
                <a:gd name="T11" fmla="*/ 495 h 1411"/>
                <a:gd name="T12" fmla="*/ 599 w 606"/>
                <a:gd name="T13" fmla="*/ 453 h 1411"/>
                <a:gd name="T14" fmla="*/ 587 w 606"/>
                <a:gd name="T15" fmla="*/ 410 h 1411"/>
                <a:gd name="T16" fmla="*/ 568 w 606"/>
                <a:gd name="T17" fmla="*/ 368 h 1411"/>
                <a:gd name="T18" fmla="*/ 546 w 606"/>
                <a:gd name="T19" fmla="*/ 328 h 1411"/>
                <a:gd name="T20" fmla="*/ 517 w 606"/>
                <a:gd name="T21" fmla="*/ 288 h 1411"/>
                <a:gd name="T22" fmla="*/ 485 w 606"/>
                <a:gd name="T23" fmla="*/ 249 h 1411"/>
                <a:gd name="T24" fmla="*/ 448 w 606"/>
                <a:gd name="T25" fmla="*/ 213 h 1411"/>
                <a:gd name="T26" fmla="*/ 406 w 606"/>
                <a:gd name="T27" fmla="*/ 177 h 1411"/>
                <a:gd name="T28" fmla="*/ 359 w 606"/>
                <a:gd name="T29" fmla="*/ 145 h 1411"/>
                <a:gd name="T30" fmla="*/ 310 w 606"/>
                <a:gd name="T31" fmla="*/ 114 h 1411"/>
                <a:gd name="T32" fmla="*/ 255 w 606"/>
                <a:gd name="T33" fmla="*/ 86 h 1411"/>
                <a:gd name="T34" fmla="*/ 198 w 606"/>
                <a:gd name="T35" fmla="*/ 60 h 1411"/>
                <a:gd name="T36" fmla="*/ 139 w 606"/>
                <a:gd name="T37" fmla="*/ 37 h 1411"/>
                <a:gd name="T38" fmla="*/ 75 w 606"/>
                <a:gd name="T39" fmla="*/ 17 h 1411"/>
                <a:gd name="T40" fmla="*/ 10 w 606"/>
                <a:gd name="T41" fmla="*/ 0 h 1411"/>
                <a:gd name="T42" fmla="*/ 0 w 606"/>
                <a:gd name="T43" fmla="*/ 19 h 1411"/>
                <a:gd name="T44" fmla="*/ 62 w 606"/>
                <a:gd name="T45" fmla="*/ 35 h 1411"/>
                <a:gd name="T46" fmla="*/ 122 w 606"/>
                <a:gd name="T47" fmla="*/ 55 h 1411"/>
                <a:gd name="T48" fmla="*/ 180 w 606"/>
                <a:gd name="T49" fmla="*/ 77 h 1411"/>
                <a:gd name="T50" fmla="*/ 235 w 606"/>
                <a:gd name="T51" fmla="*/ 101 h 1411"/>
                <a:gd name="T52" fmla="*/ 287 w 606"/>
                <a:gd name="T53" fmla="*/ 129 h 1411"/>
                <a:gd name="T54" fmla="*/ 335 w 606"/>
                <a:gd name="T55" fmla="*/ 158 h 1411"/>
                <a:gd name="T56" fmla="*/ 380 w 606"/>
                <a:gd name="T57" fmla="*/ 190 h 1411"/>
                <a:gd name="T58" fmla="*/ 420 w 606"/>
                <a:gd name="T59" fmla="*/ 224 h 1411"/>
                <a:gd name="T60" fmla="*/ 457 w 606"/>
                <a:gd name="T61" fmla="*/ 259 h 1411"/>
                <a:gd name="T62" fmla="*/ 488 w 606"/>
                <a:gd name="T63" fmla="*/ 296 h 1411"/>
                <a:gd name="T64" fmla="*/ 515 w 606"/>
                <a:gd name="T65" fmla="*/ 334 h 1411"/>
                <a:gd name="T66" fmla="*/ 537 w 606"/>
                <a:gd name="T67" fmla="*/ 374 h 1411"/>
                <a:gd name="T68" fmla="*/ 554 w 606"/>
                <a:gd name="T69" fmla="*/ 414 h 1411"/>
                <a:gd name="T70" fmla="*/ 565 w 606"/>
                <a:gd name="T71" fmla="*/ 454 h 1411"/>
                <a:gd name="T72" fmla="*/ 573 w 606"/>
                <a:gd name="T73" fmla="*/ 496 h 1411"/>
                <a:gd name="T74" fmla="*/ 574 w 606"/>
                <a:gd name="T75" fmla="*/ 537 h 1411"/>
                <a:gd name="T76" fmla="*/ 570 w 606"/>
                <a:gd name="T77" fmla="*/ 578 h 1411"/>
                <a:gd name="T78" fmla="*/ 561 w 606"/>
                <a:gd name="T79" fmla="*/ 619 h 1411"/>
                <a:gd name="T80" fmla="*/ 547 w 606"/>
                <a:gd name="T81" fmla="*/ 659 h 1411"/>
                <a:gd name="T82" fmla="*/ 527 w 606"/>
                <a:gd name="T83" fmla="*/ 698 h 1411"/>
                <a:gd name="T84" fmla="*/ 558 w 606"/>
                <a:gd name="T85" fmla="*/ 705 h 141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06" h="1411">
                  <a:moveTo>
                    <a:pt x="558" y="1411"/>
                  </a:moveTo>
                  <a:lnTo>
                    <a:pt x="578" y="1329"/>
                  </a:lnTo>
                  <a:lnTo>
                    <a:pt x="594" y="1246"/>
                  </a:lnTo>
                  <a:lnTo>
                    <a:pt x="604" y="1163"/>
                  </a:lnTo>
                  <a:lnTo>
                    <a:pt x="606" y="1078"/>
                  </a:lnTo>
                  <a:lnTo>
                    <a:pt x="605" y="991"/>
                  </a:lnTo>
                  <a:lnTo>
                    <a:pt x="599" y="906"/>
                  </a:lnTo>
                  <a:lnTo>
                    <a:pt x="587" y="821"/>
                  </a:lnTo>
                  <a:lnTo>
                    <a:pt x="568" y="737"/>
                  </a:lnTo>
                  <a:lnTo>
                    <a:pt x="546" y="656"/>
                  </a:lnTo>
                  <a:lnTo>
                    <a:pt x="517" y="576"/>
                  </a:lnTo>
                  <a:lnTo>
                    <a:pt x="485" y="498"/>
                  </a:lnTo>
                  <a:lnTo>
                    <a:pt x="448" y="426"/>
                  </a:lnTo>
                  <a:lnTo>
                    <a:pt x="406" y="355"/>
                  </a:lnTo>
                  <a:lnTo>
                    <a:pt x="359" y="290"/>
                  </a:lnTo>
                  <a:lnTo>
                    <a:pt x="310" y="229"/>
                  </a:lnTo>
                  <a:lnTo>
                    <a:pt x="255" y="172"/>
                  </a:lnTo>
                  <a:lnTo>
                    <a:pt x="198" y="120"/>
                  </a:lnTo>
                  <a:lnTo>
                    <a:pt x="139" y="75"/>
                  </a:lnTo>
                  <a:lnTo>
                    <a:pt x="75" y="35"/>
                  </a:lnTo>
                  <a:lnTo>
                    <a:pt x="10" y="0"/>
                  </a:lnTo>
                  <a:lnTo>
                    <a:pt x="0" y="38"/>
                  </a:lnTo>
                  <a:lnTo>
                    <a:pt x="62" y="71"/>
                  </a:lnTo>
                  <a:lnTo>
                    <a:pt x="122" y="111"/>
                  </a:lnTo>
                  <a:lnTo>
                    <a:pt x="180" y="154"/>
                  </a:lnTo>
                  <a:lnTo>
                    <a:pt x="235" y="203"/>
                  </a:lnTo>
                  <a:lnTo>
                    <a:pt x="287" y="258"/>
                  </a:lnTo>
                  <a:lnTo>
                    <a:pt x="335" y="317"/>
                  </a:lnTo>
                  <a:lnTo>
                    <a:pt x="380" y="381"/>
                  </a:lnTo>
                  <a:lnTo>
                    <a:pt x="420" y="448"/>
                  </a:lnTo>
                  <a:lnTo>
                    <a:pt x="457" y="518"/>
                  </a:lnTo>
                  <a:lnTo>
                    <a:pt x="488" y="592"/>
                  </a:lnTo>
                  <a:lnTo>
                    <a:pt x="515" y="668"/>
                  </a:lnTo>
                  <a:lnTo>
                    <a:pt x="537" y="748"/>
                  </a:lnTo>
                  <a:lnTo>
                    <a:pt x="554" y="828"/>
                  </a:lnTo>
                  <a:lnTo>
                    <a:pt x="565" y="909"/>
                  </a:lnTo>
                  <a:lnTo>
                    <a:pt x="573" y="992"/>
                  </a:lnTo>
                  <a:lnTo>
                    <a:pt x="574" y="1074"/>
                  </a:lnTo>
                  <a:lnTo>
                    <a:pt x="570" y="1157"/>
                  </a:lnTo>
                  <a:lnTo>
                    <a:pt x="561" y="1239"/>
                  </a:lnTo>
                  <a:lnTo>
                    <a:pt x="547" y="1318"/>
                  </a:lnTo>
                  <a:lnTo>
                    <a:pt x="527" y="1396"/>
                  </a:lnTo>
                  <a:lnTo>
                    <a:pt x="558" y="1411"/>
                  </a:lnTo>
                  <a:close/>
                </a:path>
              </a:pathLst>
            </a:custGeom>
            <a:solidFill>
              <a:srgbClr val="35A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50" name="Freeform 115"/>
            <p:cNvSpPr>
              <a:spLocks/>
            </p:cNvSpPr>
            <p:nvPr/>
          </p:nvSpPr>
          <p:spPr bwMode="auto">
            <a:xfrm>
              <a:off x="1431" y="1267"/>
              <a:ext cx="585" cy="679"/>
            </a:xfrm>
            <a:custGeom>
              <a:avLst/>
              <a:gdLst>
                <a:gd name="T0" fmla="*/ 11 w 585"/>
                <a:gd name="T1" fmla="*/ 0 h 1358"/>
                <a:gd name="T2" fmla="*/ 73 w 585"/>
                <a:gd name="T3" fmla="*/ 17 h 1358"/>
                <a:gd name="T4" fmla="*/ 133 w 585"/>
                <a:gd name="T5" fmla="*/ 37 h 1358"/>
                <a:gd name="T6" fmla="*/ 191 w 585"/>
                <a:gd name="T7" fmla="*/ 58 h 1358"/>
                <a:gd name="T8" fmla="*/ 246 w 585"/>
                <a:gd name="T9" fmla="*/ 83 h 1358"/>
                <a:gd name="T10" fmla="*/ 298 w 585"/>
                <a:gd name="T11" fmla="*/ 110 h 1358"/>
                <a:gd name="T12" fmla="*/ 346 w 585"/>
                <a:gd name="T13" fmla="*/ 140 h 1358"/>
                <a:gd name="T14" fmla="*/ 391 w 585"/>
                <a:gd name="T15" fmla="*/ 172 h 1358"/>
                <a:gd name="T16" fmla="*/ 431 w 585"/>
                <a:gd name="T17" fmla="*/ 205 h 1358"/>
                <a:gd name="T18" fmla="*/ 468 w 585"/>
                <a:gd name="T19" fmla="*/ 240 h 1358"/>
                <a:gd name="T20" fmla="*/ 499 w 585"/>
                <a:gd name="T21" fmla="*/ 277 h 1358"/>
                <a:gd name="T22" fmla="*/ 526 w 585"/>
                <a:gd name="T23" fmla="*/ 315 h 1358"/>
                <a:gd name="T24" fmla="*/ 548 w 585"/>
                <a:gd name="T25" fmla="*/ 355 h 1358"/>
                <a:gd name="T26" fmla="*/ 565 w 585"/>
                <a:gd name="T27" fmla="*/ 395 h 1358"/>
                <a:gd name="T28" fmla="*/ 576 w 585"/>
                <a:gd name="T29" fmla="*/ 436 h 1358"/>
                <a:gd name="T30" fmla="*/ 584 w 585"/>
                <a:gd name="T31" fmla="*/ 477 h 1358"/>
                <a:gd name="T32" fmla="*/ 585 w 585"/>
                <a:gd name="T33" fmla="*/ 518 h 1358"/>
                <a:gd name="T34" fmla="*/ 581 w 585"/>
                <a:gd name="T35" fmla="*/ 560 h 1358"/>
                <a:gd name="T36" fmla="*/ 572 w 585"/>
                <a:gd name="T37" fmla="*/ 601 h 1358"/>
                <a:gd name="T38" fmla="*/ 558 w 585"/>
                <a:gd name="T39" fmla="*/ 640 h 1358"/>
                <a:gd name="T40" fmla="*/ 538 w 585"/>
                <a:gd name="T41" fmla="*/ 679 h 1358"/>
                <a:gd name="T42" fmla="*/ 506 w 585"/>
                <a:gd name="T43" fmla="*/ 672 h 1358"/>
                <a:gd name="T44" fmla="*/ 524 w 585"/>
                <a:gd name="T45" fmla="*/ 632 h 1358"/>
                <a:gd name="T46" fmla="*/ 538 w 585"/>
                <a:gd name="T47" fmla="*/ 592 h 1358"/>
                <a:gd name="T48" fmla="*/ 547 w 585"/>
                <a:gd name="T49" fmla="*/ 551 h 1358"/>
                <a:gd name="T50" fmla="*/ 550 w 585"/>
                <a:gd name="T51" fmla="*/ 509 h 1358"/>
                <a:gd name="T52" fmla="*/ 547 w 585"/>
                <a:gd name="T53" fmla="*/ 468 h 1358"/>
                <a:gd name="T54" fmla="*/ 540 w 585"/>
                <a:gd name="T55" fmla="*/ 426 h 1358"/>
                <a:gd name="T56" fmla="*/ 526 w 585"/>
                <a:gd name="T57" fmla="*/ 385 h 1358"/>
                <a:gd name="T58" fmla="*/ 506 w 585"/>
                <a:gd name="T59" fmla="*/ 344 h 1358"/>
                <a:gd name="T60" fmla="*/ 482 w 585"/>
                <a:gd name="T61" fmla="*/ 306 h 1358"/>
                <a:gd name="T62" fmla="*/ 452 w 585"/>
                <a:gd name="T63" fmla="*/ 267 h 1358"/>
                <a:gd name="T64" fmla="*/ 418 w 585"/>
                <a:gd name="T65" fmla="*/ 231 h 1358"/>
                <a:gd name="T66" fmla="*/ 379 w 585"/>
                <a:gd name="T67" fmla="*/ 196 h 1358"/>
                <a:gd name="T68" fmla="*/ 335 w 585"/>
                <a:gd name="T69" fmla="*/ 163 h 1358"/>
                <a:gd name="T70" fmla="*/ 287 w 585"/>
                <a:gd name="T71" fmla="*/ 133 h 1358"/>
                <a:gd name="T72" fmla="*/ 236 w 585"/>
                <a:gd name="T73" fmla="*/ 105 h 1358"/>
                <a:gd name="T74" fmla="*/ 181 w 585"/>
                <a:gd name="T75" fmla="*/ 80 h 1358"/>
                <a:gd name="T76" fmla="*/ 123 w 585"/>
                <a:gd name="T77" fmla="*/ 58 h 1358"/>
                <a:gd name="T78" fmla="*/ 62 w 585"/>
                <a:gd name="T79" fmla="*/ 38 h 1358"/>
                <a:gd name="T80" fmla="*/ 0 w 585"/>
                <a:gd name="T81" fmla="*/ 21 h 1358"/>
                <a:gd name="T82" fmla="*/ 11 w 585"/>
                <a:gd name="T83" fmla="*/ 0 h 135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85" h="1358">
                  <a:moveTo>
                    <a:pt x="11" y="0"/>
                  </a:moveTo>
                  <a:lnTo>
                    <a:pt x="73" y="33"/>
                  </a:lnTo>
                  <a:lnTo>
                    <a:pt x="133" y="73"/>
                  </a:lnTo>
                  <a:lnTo>
                    <a:pt x="191" y="116"/>
                  </a:lnTo>
                  <a:lnTo>
                    <a:pt x="246" y="165"/>
                  </a:lnTo>
                  <a:lnTo>
                    <a:pt x="298" y="220"/>
                  </a:lnTo>
                  <a:lnTo>
                    <a:pt x="346" y="279"/>
                  </a:lnTo>
                  <a:lnTo>
                    <a:pt x="391" y="343"/>
                  </a:lnTo>
                  <a:lnTo>
                    <a:pt x="431" y="410"/>
                  </a:lnTo>
                  <a:lnTo>
                    <a:pt x="468" y="480"/>
                  </a:lnTo>
                  <a:lnTo>
                    <a:pt x="499" y="554"/>
                  </a:lnTo>
                  <a:lnTo>
                    <a:pt x="526" y="630"/>
                  </a:lnTo>
                  <a:lnTo>
                    <a:pt x="548" y="710"/>
                  </a:lnTo>
                  <a:lnTo>
                    <a:pt x="565" y="790"/>
                  </a:lnTo>
                  <a:lnTo>
                    <a:pt x="576" y="871"/>
                  </a:lnTo>
                  <a:lnTo>
                    <a:pt x="584" y="954"/>
                  </a:lnTo>
                  <a:lnTo>
                    <a:pt x="585" y="1036"/>
                  </a:lnTo>
                  <a:lnTo>
                    <a:pt x="581" y="1119"/>
                  </a:lnTo>
                  <a:lnTo>
                    <a:pt x="572" y="1201"/>
                  </a:lnTo>
                  <a:lnTo>
                    <a:pt x="558" y="1280"/>
                  </a:lnTo>
                  <a:lnTo>
                    <a:pt x="538" y="1358"/>
                  </a:lnTo>
                  <a:lnTo>
                    <a:pt x="506" y="1344"/>
                  </a:lnTo>
                  <a:lnTo>
                    <a:pt x="524" y="1264"/>
                  </a:lnTo>
                  <a:lnTo>
                    <a:pt x="538" y="1183"/>
                  </a:lnTo>
                  <a:lnTo>
                    <a:pt x="547" y="1101"/>
                  </a:lnTo>
                  <a:lnTo>
                    <a:pt x="550" y="1018"/>
                  </a:lnTo>
                  <a:lnTo>
                    <a:pt x="547" y="935"/>
                  </a:lnTo>
                  <a:lnTo>
                    <a:pt x="540" y="851"/>
                  </a:lnTo>
                  <a:lnTo>
                    <a:pt x="526" y="770"/>
                  </a:lnTo>
                  <a:lnTo>
                    <a:pt x="506" y="688"/>
                  </a:lnTo>
                  <a:lnTo>
                    <a:pt x="482" y="611"/>
                  </a:lnTo>
                  <a:lnTo>
                    <a:pt x="452" y="534"/>
                  </a:lnTo>
                  <a:lnTo>
                    <a:pt x="418" y="462"/>
                  </a:lnTo>
                  <a:lnTo>
                    <a:pt x="379" y="391"/>
                  </a:lnTo>
                  <a:lnTo>
                    <a:pt x="335" y="326"/>
                  </a:lnTo>
                  <a:lnTo>
                    <a:pt x="287" y="265"/>
                  </a:lnTo>
                  <a:lnTo>
                    <a:pt x="236" y="210"/>
                  </a:lnTo>
                  <a:lnTo>
                    <a:pt x="181" y="160"/>
                  </a:lnTo>
                  <a:lnTo>
                    <a:pt x="123" y="115"/>
                  </a:lnTo>
                  <a:lnTo>
                    <a:pt x="62" y="75"/>
                  </a:lnTo>
                  <a:lnTo>
                    <a:pt x="0" y="4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3DA6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51" name="Freeform 116"/>
            <p:cNvSpPr>
              <a:spLocks/>
            </p:cNvSpPr>
            <p:nvPr/>
          </p:nvSpPr>
          <p:spPr bwMode="auto">
            <a:xfrm>
              <a:off x="1418" y="1288"/>
              <a:ext cx="563" cy="651"/>
            </a:xfrm>
            <a:custGeom>
              <a:avLst/>
              <a:gdLst>
                <a:gd name="T0" fmla="*/ 519 w 563"/>
                <a:gd name="T1" fmla="*/ 651 h 1302"/>
                <a:gd name="T2" fmla="*/ 537 w 563"/>
                <a:gd name="T3" fmla="*/ 611 h 1302"/>
                <a:gd name="T4" fmla="*/ 551 w 563"/>
                <a:gd name="T5" fmla="*/ 571 h 1302"/>
                <a:gd name="T6" fmla="*/ 560 w 563"/>
                <a:gd name="T7" fmla="*/ 530 h 1302"/>
                <a:gd name="T8" fmla="*/ 563 w 563"/>
                <a:gd name="T9" fmla="*/ 488 h 1302"/>
                <a:gd name="T10" fmla="*/ 560 w 563"/>
                <a:gd name="T11" fmla="*/ 447 h 1302"/>
                <a:gd name="T12" fmla="*/ 553 w 563"/>
                <a:gd name="T13" fmla="*/ 405 h 1302"/>
                <a:gd name="T14" fmla="*/ 539 w 563"/>
                <a:gd name="T15" fmla="*/ 364 h 1302"/>
                <a:gd name="T16" fmla="*/ 519 w 563"/>
                <a:gd name="T17" fmla="*/ 323 h 1302"/>
                <a:gd name="T18" fmla="*/ 495 w 563"/>
                <a:gd name="T19" fmla="*/ 285 h 1302"/>
                <a:gd name="T20" fmla="*/ 465 w 563"/>
                <a:gd name="T21" fmla="*/ 246 h 1302"/>
                <a:gd name="T22" fmla="*/ 431 w 563"/>
                <a:gd name="T23" fmla="*/ 210 h 1302"/>
                <a:gd name="T24" fmla="*/ 392 w 563"/>
                <a:gd name="T25" fmla="*/ 175 h 1302"/>
                <a:gd name="T26" fmla="*/ 348 w 563"/>
                <a:gd name="T27" fmla="*/ 142 h 1302"/>
                <a:gd name="T28" fmla="*/ 300 w 563"/>
                <a:gd name="T29" fmla="*/ 112 h 1302"/>
                <a:gd name="T30" fmla="*/ 249 w 563"/>
                <a:gd name="T31" fmla="*/ 84 h 1302"/>
                <a:gd name="T32" fmla="*/ 194 w 563"/>
                <a:gd name="T33" fmla="*/ 59 h 1302"/>
                <a:gd name="T34" fmla="*/ 136 w 563"/>
                <a:gd name="T35" fmla="*/ 37 h 1302"/>
                <a:gd name="T36" fmla="*/ 75 w 563"/>
                <a:gd name="T37" fmla="*/ 17 h 1302"/>
                <a:gd name="T38" fmla="*/ 13 w 563"/>
                <a:gd name="T39" fmla="*/ 0 h 1302"/>
                <a:gd name="T40" fmla="*/ 0 w 563"/>
                <a:gd name="T41" fmla="*/ 21 h 1302"/>
                <a:gd name="T42" fmla="*/ 61 w 563"/>
                <a:gd name="T43" fmla="*/ 37 h 1302"/>
                <a:gd name="T44" fmla="*/ 119 w 563"/>
                <a:gd name="T45" fmla="*/ 56 h 1302"/>
                <a:gd name="T46" fmla="*/ 174 w 563"/>
                <a:gd name="T47" fmla="*/ 77 h 1302"/>
                <a:gd name="T48" fmla="*/ 226 w 563"/>
                <a:gd name="T49" fmla="*/ 102 h 1302"/>
                <a:gd name="T50" fmla="*/ 276 w 563"/>
                <a:gd name="T51" fmla="*/ 128 h 1302"/>
                <a:gd name="T52" fmla="*/ 321 w 563"/>
                <a:gd name="T53" fmla="*/ 158 h 1302"/>
                <a:gd name="T54" fmla="*/ 362 w 563"/>
                <a:gd name="T55" fmla="*/ 189 h 1302"/>
                <a:gd name="T56" fmla="*/ 400 w 563"/>
                <a:gd name="T57" fmla="*/ 222 h 1302"/>
                <a:gd name="T58" fmla="*/ 433 w 563"/>
                <a:gd name="T59" fmla="*/ 256 h 1302"/>
                <a:gd name="T60" fmla="*/ 461 w 563"/>
                <a:gd name="T61" fmla="*/ 293 h 1302"/>
                <a:gd name="T62" fmla="*/ 485 w 563"/>
                <a:gd name="T63" fmla="*/ 331 h 1302"/>
                <a:gd name="T64" fmla="*/ 502 w 563"/>
                <a:gd name="T65" fmla="*/ 369 h 1302"/>
                <a:gd name="T66" fmla="*/ 516 w 563"/>
                <a:gd name="T67" fmla="*/ 408 h 1302"/>
                <a:gd name="T68" fmla="*/ 523 w 563"/>
                <a:gd name="T69" fmla="*/ 447 h 1302"/>
                <a:gd name="T70" fmla="*/ 526 w 563"/>
                <a:gd name="T71" fmla="*/ 487 h 1302"/>
                <a:gd name="T72" fmla="*/ 523 w 563"/>
                <a:gd name="T73" fmla="*/ 527 h 1302"/>
                <a:gd name="T74" fmla="*/ 515 w 563"/>
                <a:gd name="T75" fmla="*/ 566 h 1302"/>
                <a:gd name="T76" fmla="*/ 502 w 563"/>
                <a:gd name="T77" fmla="*/ 605 h 1302"/>
                <a:gd name="T78" fmla="*/ 483 w 563"/>
                <a:gd name="T79" fmla="*/ 643 h 1302"/>
                <a:gd name="T80" fmla="*/ 519 w 563"/>
                <a:gd name="T81" fmla="*/ 651 h 130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563" h="1302">
                  <a:moveTo>
                    <a:pt x="519" y="1302"/>
                  </a:moveTo>
                  <a:lnTo>
                    <a:pt x="537" y="1222"/>
                  </a:lnTo>
                  <a:lnTo>
                    <a:pt x="551" y="1141"/>
                  </a:lnTo>
                  <a:lnTo>
                    <a:pt x="560" y="1059"/>
                  </a:lnTo>
                  <a:lnTo>
                    <a:pt x="563" y="976"/>
                  </a:lnTo>
                  <a:lnTo>
                    <a:pt x="560" y="893"/>
                  </a:lnTo>
                  <a:lnTo>
                    <a:pt x="553" y="809"/>
                  </a:lnTo>
                  <a:lnTo>
                    <a:pt x="539" y="728"/>
                  </a:lnTo>
                  <a:lnTo>
                    <a:pt x="519" y="646"/>
                  </a:lnTo>
                  <a:lnTo>
                    <a:pt x="495" y="569"/>
                  </a:lnTo>
                  <a:lnTo>
                    <a:pt x="465" y="492"/>
                  </a:lnTo>
                  <a:lnTo>
                    <a:pt x="431" y="420"/>
                  </a:lnTo>
                  <a:lnTo>
                    <a:pt x="392" y="349"/>
                  </a:lnTo>
                  <a:lnTo>
                    <a:pt x="348" y="284"/>
                  </a:lnTo>
                  <a:lnTo>
                    <a:pt x="300" y="223"/>
                  </a:lnTo>
                  <a:lnTo>
                    <a:pt x="249" y="168"/>
                  </a:lnTo>
                  <a:lnTo>
                    <a:pt x="194" y="118"/>
                  </a:lnTo>
                  <a:lnTo>
                    <a:pt x="136" y="73"/>
                  </a:lnTo>
                  <a:lnTo>
                    <a:pt x="75" y="33"/>
                  </a:lnTo>
                  <a:lnTo>
                    <a:pt x="13" y="0"/>
                  </a:lnTo>
                  <a:lnTo>
                    <a:pt x="0" y="42"/>
                  </a:lnTo>
                  <a:lnTo>
                    <a:pt x="61" y="74"/>
                  </a:lnTo>
                  <a:lnTo>
                    <a:pt x="119" y="111"/>
                  </a:lnTo>
                  <a:lnTo>
                    <a:pt x="174" y="154"/>
                  </a:lnTo>
                  <a:lnTo>
                    <a:pt x="226" y="203"/>
                  </a:lnTo>
                  <a:lnTo>
                    <a:pt x="276" y="255"/>
                  </a:lnTo>
                  <a:lnTo>
                    <a:pt x="321" y="315"/>
                  </a:lnTo>
                  <a:lnTo>
                    <a:pt x="362" y="377"/>
                  </a:lnTo>
                  <a:lnTo>
                    <a:pt x="400" y="444"/>
                  </a:lnTo>
                  <a:lnTo>
                    <a:pt x="433" y="512"/>
                  </a:lnTo>
                  <a:lnTo>
                    <a:pt x="461" y="585"/>
                  </a:lnTo>
                  <a:lnTo>
                    <a:pt x="485" y="661"/>
                  </a:lnTo>
                  <a:lnTo>
                    <a:pt x="502" y="737"/>
                  </a:lnTo>
                  <a:lnTo>
                    <a:pt x="516" y="815"/>
                  </a:lnTo>
                  <a:lnTo>
                    <a:pt x="523" y="894"/>
                  </a:lnTo>
                  <a:lnTo>
                    <a:pt x="526" y="974"/>
                  </a:lnTo>
                  <a:lnTo>
                    <a:pt x="523" y="1054"/>
                  </a:lnTo>
                  <a:lnTo>
                    <a:pt x="515" y="1132"/>
                  </a:lnTo>
                  <a:lnTo>
                    <a:pt x="502" y="1209"/>
                  </a:lnTo>
                  <a:lnTo>
                    <a:pt x="483" y="1285"/>
                  </a:lnTo>
                  <a:lnTo>
                    <a:pt x="519" y="1302"/>
                  </a:lnTo>
                  <a:close/>
                </a:path>
              </a:pathLst>
            </a:custGeom>
            <a:solidFill>
              <a:srgbClr val="45A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52" name="Freeform 117"/>
            <p:cNvSpPr>
              <a:spLocks/>
            </p:cNvSpPr>
            <p:nvPr/>
          </p:nvSpPr>
          <p:spPr bwMode="auto">
            <a:xfrm>
              <a:off x="1405" y="1309"/>
              <a:ext cx="539" cy="622"/>
            </a:xfrm>
            <a:custGeom>
              <a:avLst/>
              <a:gdLst>
                <a:gd name="T0" fmla="*/ 13 w 539"/>
                <a:gd name="T1" fmla="*/ 0 h 1243"/>
                <a:gd name="T2" fmla="*/ 74 w 539"/>
                <a:gd name="T3" fmla="*/ 16 h 1243"/>
                <a:gd name="T4" fmla="*/ 132 w 539"/>
                <a:gd name="T5" fmla="*/ 35 h 1243"/>
                <a:gd name="T6" fmla="*/ 187 w 539"/>
                <a:gd name="T7" fmla="*/ 56 h 1243"/>
                <a:gd name="T8" fmla="*/ 239 w 539"/>
                <a:gd name="T9" fmla="*/ 81 h 1243"/>
                <a:gd name="T10" fmla="*/ 289 w 539"/>
                <a:gd name="T11" fmla="*/ 107 h 1243"/>
                <a:gd name="T12" fmla="*/ 334 w 539"/>
                <a:gd name="T13" fmla="*/ 137 h 1243"/>
                <a:gd name="T14" fmla="*/ 375 w 539"/>
                <a:gd name="T15" fmla="*/ 168 h 1243"/>
                <a:gd name="T16" fmla="*/ 413 w 539"/>
                <a:gd name="T17" fmla="*/ 201 h 1243"/>
                <a:gd name="T18" fmla="*/ 446 w 539"/>
                <a:gd name="T19" fmla="*/ 235 h 1243"/>
                <a:gd name="T20" fmla="*/ 474 w 539"/>
                <a:gd name="T21" fmla="*/ 272 h 1243"/>
                <a:gd name="T22" fmla="*/ 498 w 539"/>
                <a:gd name="T23" fmla="*/ 310 h 1243"/>
                <a:gd name="T24" fmla="*/ 515 w 539"/>
                <a:gd name="T25" fmla="*/ 348 h 1243"/>
                <a:gd name="T26" fmla="*/ 529 w 539"/>
                <a:gd name="T27" fmla="*/ 387 h 1243"/>
                <a:gd name="T28" fmla="*/ 536 w 539"/>
                <a:gd name="T29" fmla="*/ 426 h 1243"/>
                <a:gd name="T30" fmla="*/ 539 w 539"/>
                <a:gd name="T31" fmla="*/ 466 h 1243"/>
                <a:gd name="T32" fmla="*/ 536 w 539"/>
                <a:gd name="T33" fmla="*/ 506 h 1243"/>
                <a:gd name="T34" fmla="*/ 528 w 539"/>
                <a:gd name="T35" fmla="*/ 545 h 1243"/>
                <a:gd name="T36" fmla="*/ 515 w 539"/>
                <a:gd name="T37" fmla="*/ 584 h 1243"/>
                <a:gd name="T38" fmla="*/ 496 w 539"/>
                <a:gd name="T39" fmla="*/ 622 h 1243"/>
                <a:gd name="T40" fmla="*/ 460 w 539"/>
                <a:gd name="T41" fmla="*/ 613 h 1243"/>
                <a:gd name="T42" fmla="*/ 477 w 539"/>
                <a:gd name="T43" fmla="*/ 578 h 1243"/>
                <a:gd name="T44" fmla="*/ 489 w 539"/>
                <a:gd name="T45" fmla="*/ 540 h 1243"/>
                <a:gd name="T46" fmla="*/ 498 w 539"/>
                <a:gd name="T47" fmla="*/ 503 h 1243"/>
                <a:gd name="T48" fmla="*/ 499 w 539"/>
                <a:gd name="T49" fmla="*/ 465 h 1243"/>
                <a:gd name="T50" fmla="*/ 498 w 539"/>
                <a:gd name="T51" fmla="*/ 428 h 1243"/>
                <a:gd name="T52" fmla="*/ 489 w 539"/>
                <a:gd name="T53" fmla="*/ 390 h 1243"/>
                <a:gd name="T54" fmla="*/ 478 w 539"/>
                <a:gd name="T55" fmla="*/ 353 h 1243"/>
                <a:gd name="T56" fmla="*/ 460 w 539"/>
                <a:gd name="T57" fmla="*/ 316 h 1243"/>
                <a:gd name="T58" fmla="*/ 439 w 539"/>
                <a:gd name="T59" fmla="*/ 281 h 1243"/>
                <a:gd name="T60" fmla="*/ 412 w 539"/>
                <a:gd name="T61" fmla="*/ 246 h 1243"/>
                <a:gd name="T62" fmla="*/ 381 w 539"/>
                <a:gd name="T63" fmla="*/ 213 h 1243"/>
                <a:gd name="T64" fmla="*/ 344 w 539"/>
                <a:gd name="T65" fmla="*/ 182 h 1243"/>
                <a:gd name="T66" fmla="*/ 304 w 539"/>
                <a:gd name="T67" fmla="*/ 152 h 1243"/>
                <a:gd name="T68" fmla="*/ 262 w 539"/>
                <a:gd name="T69" fmla="*/ 124 h 1243"/>
                <a:gd name="T70" fmla="*/ 215 w 539"/>
                <a:gd name="T71" fmla="*/ 99 h 1243"/>
                <a:gd name="T72" fmla="*/ 166 w 539"/>
                <a:gd name="T73" fmla="*/ 76 h 1243"/>
                <a:gd name="T74" fmla="*/ 112 w 539"/>
                <a:gd name="T75" fmla="*/ 55 h 1243"/>
                <a:gd name="T76" fmla="*/ 57 w 539"/>
                <a:gd name="T77" fmla="*/ 38 h 1243"/>
                <a:gd name="T78" fmla="*/ 0 w 539"/>
                <a:gd name="T79" fmla="*/ 23 h 1243"/>
                <a:gd name="T80" fmla="*/ 13 w 539"/>
                <a:gd name="T81" fmla="*/ 0 h 124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539" h="1243">
                  <a:moveTo>
                    <a:pt x="13" y="0"/>
                  </a:moveTo>
                  <a:lnTo>
                    <a:pt x="74" y="32"/>
                  </a:lnTo>
                  <a:lnTo>
                    <a:pt x="132" y="69"/>
                  </a:lnTo>
                  <a:lnTo>
                    <a:pt x="187" y="112"/>
                  </a:lnTo>
                  <a:lnTo>
                    <a:pt x="239" y="161"/>
                  </a:lnTo>
                  <a:lnTo>
                    <a:pt x="289" y="213"/>
                  </a:lnTo>
                  <a:lnTo>
                    <a:pt x="334" y="273"/>
                  </a:lnTo>
                  <a:lnTo>
                    <a:pt x="375" y="335"/>
                  </a:lnTo>
                  <a:lnTo>
                    <a:pt x="413" y="402"/>
                  </a:lnTo>
                  <a:lnTo>
                    <a:pt x="446" y="470"/>
                  </a:lnTo>
                  <a:lnTo>
                    <a:pt x="474" y="543"/>
                  </a:lnTo>
                  <a:lnTo>
                    <a:pt x="498" y="619"/>
                  </a:lnTo>
                  <a:lnTo>
                    <a:pt x="515" y="695"/>
                  </a:lnTo>
                  <a:lnTo>
                    <a:pt x="529" y="773"/>
                  </a:lnTo>
                  <a:lnTo>
                    <a:pt x="536" y="852"/>
                  </a:lnTo>
                  <a:lnTo>
                    <a:pt x="539" y="932"/>
                  </a:lnTo>
                  <a:lnTo>
                    <a:pt x="536" y="1012"/>
                  </a:lnTo>
                  <a:lnTo>
                    <a:pt x="528" y="1090"/>
                  </a:lnTo>
                  <a:lnTo>
                    <a:pt x="515" y="1167"/>
                  </a:lnTo>
                  <a:lnTo>
                    <a:pt x="496" y="1243"/>
                  </a:lnTo>
                  <a:lnTo>
                    <a:pt x="460" y="1225"/>
                  </a:lnTo>
                  <a:lnTo>
                    <a:pt x="477" y="1155"/>
                  </a:lnTo>
                  <a:lnTo>
                    <a:pt x="489" y="1080"/>
                  </a:lnTo>
                  <a:lnTo>
                    <a:pt x="498" y="1006"/>
                  </a:lnTo>
                  <a:lnTo>
                    <a:pt x="499" y="930"/>
                  </a:lnTo>
                  <a:lnTo>
                    <a:pt x="498" y="856"/>
                  </a:lnTo>
                  <a:lnTo>
                    <a:pt x="489" y="780"/>
                  </a:lnTo>
                  <a:lnTo>
                    <a:pt x="478" y="706"/>
                  </a:lnTo>
                  <a:lnTo>
                    <a:pt x="460" y="632"/>
                  </a:lnTo>
                  <a:lnTo>
                    <a:pt x="439" y="561"/>
                  </a:lnTo>
                  <a:lnTo>
                    <a:pt x="412" y="492"/>
                  </a:lnTo>
                  <a:lnTo>
                    <a:pt x="381" y="425"/>
                  </a:lnTo>
                  <a:lnTo>
                    <a:pt x="344" y="364"/>
                  </a:lnTo>
                  <a:lnTo>
                    <a:pt x="304" y="304"/>
                  </a:lnTo>
                  <a:lnTo>
                    <a:pt x="262" y="248"/>
                  </a:lnTo>
                  <a:lnTo>
                    <a:pt x="215" y="197"/>
                  </a:lnTo>
                  <a:lnTo>
                    <a:pt x="166" y="152"/>
                  </a:lnTo>
                  <a:lnTo>
                    <a:pt x="112" y="110"/>
                  </a:lnTo>
                  <a:lnTo>
                    <a:pt x="57" y="76"/>
                  </a:lnTo>
                  <a:lnTo>
                    <a:pt x="0" y="4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4DB1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53" name="Freeform 118"/>
            <p:cNvSpPr>
              <a:spLocks/>
            </p:cNvSpPr>
            <p:nvPr/>
          </p:nvSpPr>
          <p:spPr bwMode="auto">
            <a:xfrm>
              <a:off x="1391" y="1331"/>
              <a:ext cx="513" cy="591"/>
            </a:xfrm>
            <a:custGeom>
              <a:avLst/>
              <a:gdLst>
                <a:gd name="T0" fmla="*/ 474 w 513"/>
                <a:gd name="T1" fmla="*/ 591 h 1180"/>
                <a:gd name="T2" fmla="*/ 491 w 513"/>
                <a:gd name="T3" fmla="*/ 556 h 1180"/>
                <a:gd name="T4" fmla="*/ 503 w 513"/>
                <a:gd name="T5" fmla="*/ 518 h 1180"/>
                <a:gd name="T6" fmla="*/ 512 w 513"/>
                <a:gd name="T7" fmla="*/ 481 h 1180"/>
                <a:gd name="T8" fmla="*/ 513 w 513"/>
                <a:gd name="T9" fmla="*/ 443 h 1180"/>
                <a:gd name="T10" fmla="*/ 512 w 513"/>
                <a:gd name="T11" fmla="*/ 406 h 1180"/>
                <a:gd name="T12" fmla="*/ 503 w 513"/>
                <a:gd name="T13" fmla="*/ 368 h 1180"/>
                <a:gd name="T14" fmla="*/ 492 w 513"/>
                <a:gd name="T15" fmla="*/ 331 h 1180"/>
                <a:gd name="T16" fmla="*/ 474 w 513"/>
                <a:gd name="T17" fmla="*/ 294 h 1180"/>
                <a:gd name="T18" fmla="*/ 453 w 513"/>
                <a:gd name="T19" fmla="*/ 258 h 1180"/>
                <a:gd name="T20" fmla="*/ 426 w 513"/>
                <a:gd name="T21" fmla="*/ 224 h 1180"/>
                <a:gd name="T22" fmla="*/ 395 w 513"/>
                <a:gd name="T23" fmla="*/ 190 h 1180"/>
                <a:gd name="T24" fmla="*/ 358 w 513"/>
                <a:gd name="T25" fmla="*/ 160 h 1180"/>
                <a:gd name="T26" fmla="*/ 318 w 513"/>
                <a:gd name="T27" fmla="*/ 130 h 1180"/>
                <a:gd name="T28" fmla="*/ 276 w 513"/>
                <a:gd name="T29" fmla="*/ 102 h 1180"/>
                <a:gd name="T30" fmla="*/ 229 w 513"/>
                <a:gd name="T31" fmla="*/ 76 h 1180"/>
                <a:gd name="T32" fmla="*/ 180 w 513"/>
                <a:gd name="T33" fmla="*/ 54 h 1180"/>
                <a:gd name="T34" fmla="*/ 126 w 513"/>
                <a:gd name="T35" fmla="*/ 33 h 1180"/>
                <a:gd name="T36" fmla="*/ 71 w 513"/>
                <a:gd name="T37" fmla="*/ 16 h 1180"/>
                <a:gd name="T38" fmla="*/ 14 w 513"/>
                <a:gd name="T39" fmla="*/ 0 h 1180"/>
                <a:gd name="T40" fmla="*/ 0 w 513"/>
                <a:gd name="T41" fmla="*/ 24 h 1180"/>
                <a:gd name="T42" fmla="*/ 58 w 513"/>
                <a:gd name="T43" fmla="*/ 39 h 1180"/>
                <a:gd name="T44" fmla="*/ 112 w 513"/>
                <a:gd name="T45" fmla="*/ 57 h 1180"/>
                <a:gd name="T46" fmla="*/ 164 w 513"/>
                <a:gd name="T47" fmla="*/ 78 h 1180"/>
                <a:gd name="T48" fmla="*/ 214 w 513"/>
                <a:gd name="T49" fmla="*/ 102 h 1180"/>
                <a:gd name="T50" fmla="*/ 259 w 513"/>
                <a:gd name="T51" fmla="*/ 127 h 1180"/>
                <a:gd name="T52" fmla="*/ 301 w 513"/>
                <a:gd name="T53" fmla="*/ 155 h 1180"/>
                <a:gd name="T54" fmla="*/ 339 w 513"/>
                <a:gd name="T55" fmla="*/ 186 h 1180"/>
                <a:gd name="T56" fmla="*/ 373 w 513"/>
                <a:gd name="T57" fmla="*/ 217 h 1180"/>
                <a:gd name="T58" fmla="*/ 402 w 513"/>
                <a:gd name="T59" fmla="*/ 251 h 1180"/>
                <a:gd name="T60" fmla="*/ 426 w 513"/>
                <a:gd name="T61" fmla="*/ 286 h 1180"/>
                <a:gd name="T62" fmla="*/ 445 w 513"/>
                <a:gd name="T63" fmla="*/ 323 h 1180"/>
                <a:gd name="T64" fmla="*/ 460 w 513"/>
                <a:gd name="T65" fmla="*/ 360 h 1180"/>
                <a:gd name="T66" fmla="*/ 468 w 513"/>
                <a:gd name="T67" fmla="*/ 397 h 1180"/>
                <a:gd name="T68" fmla="*/ 472 w 513"/>
                <a:gd name="T69" fmla="*/ 434 h 1180"/>
                <a:gd name="T70" fmla="*/ 471 w 513"/>
                <a:gd name="T71" fmla="*/ 472 h 1180"/>
                <a:gd name="T72" fmla="*/ 464 w 513"/>
                <a:gd name="T73" fmla="*/ 509 h 1180"/>
                <a:gd name="T74" fmla="*/ 451 w 513"/>
                <a:gd name="T75" fmla="*/ 547 h 1180"/>
                <a:gd name="T76" fmla="*/ 434 w 513"/>
                <a:gd name="T77" fmla="*/ 582 h 1180"/>
                <a:gd name="T78" fmla="*/ 474 w 513"/>
                <a:gd name="T79" fmla="*/ 591 h 118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13" h="1180">
                  <a:moveTo>
                    <a:pt x="474" y="1180"/>
                  </a:moveTo>
                  <a:lnTo>
                    <a:pt x="491" y="1110"/>
                  </a:lnTo>
                  <a:lnTo>
                    <a:pt x="503" y="1035"/>
                  </a:lnTo>
                  <a:lnTo>
                    <a:pt x="512" y="961"/>
                  </a:lnTo>
                  <a:lnTo>
                    <a:pt x="513" y="885"/>
                  </a:lnTo>
                  <a:lnTo>
                    <a:pt x="512" y="811"/>
                  </a:lnTo>
                  <a:lnTo>
                    <a:pt x="503" y="735"/>
                  </a:lnTo>
                  <a:lnTo>
                    <a:pt x="492" y="661"/>
                  </a:lnTo>
                  <a:lnTo>
                    <a:pt x="474" y="587"/>
                  </a:lnTo>
                  <a:lnTo>
                    <a:pt x="453" y="516"/>
                  </a:lnTo>
                  <a:lnTo>
                    <a:pt x="426" y="447"/>
                  </a:lnTo>
                  <a:lnTo>
                    <a:pt x="395" y="380"/>
                  </a:lnTo>
                  <a:lnTo>
                    <a:pt x="358" y="319"/>
                  </a:lnTo>
                  <a:lnTo>
                    <a:pt x="318" y="259"/>
                  </a:lnTo>
                  <a:lnTo>
                    <a:pt x="276" y="203"/>
                  </a:lnTo>
                  <a:lnTo>
                    <a:pt x="229" y="152"/>
                  </a:lnTo>
                  <a:lnTo>
                    <a:pt x="180" y="107"/>
                  </a:lnTo>
                  <a:lnTo>
                    <a:pt x="126" y="65"/>
                  </a:lnTo>
                  <a:lnTo>
                    <a:pt x="71" y="31"/>
                  </a:lnTo>
                  <a:lnTo>
                    <a:pt x="14" y="0"/>
                  </a:lnTo>
                  <a:lnTo>
                    <a:pt x="0" y="47"/>
                  </a:lnTo>
                  <a:lnTo>
                    <a:pt x="58" y="78"/>
                  </a:lnTo>
                  <a:lnTo>
                    <a:pt x="112" y="114"/>
                  </a:lnTo>
                  <a:lnTo>
                    <a:pt x="164" y="156"/>
                  </a:lnTo>
                  <a:lnTo>
                    <a:pt x="214" y="203"/>
                  </a:lnTo>
                  <a:lnTo>
                    <a:pt x="259" y="253"/>
                  </a:lnTo>
                  <a:lnTo>
                    <a:pt x="301" y="310"/>
                  </a:lnTo>
                  <a:lnTo>
                    <a:pt x="339" y="371"/>
                  </a:lnTo>
                  <a:lnTo>
                    <a:pt x="373" y="434"/>
                  </a:lnTo>
                  <a:lnTo>
                    <a:pt x="402" y="501"/>
                  </a:lnTo>
                  <a:lnTo>
                    <a:pt x="426" y="572"/>
                  </a:lnTo>
                  <a:lnTo>
                    <a:pt x="445" y="644"/>
                  </a:lnTo>
                  <a:lnTo>
                    <a:pt x="460" y="719"/>
                  </a:lnTo>
                  <a:lnTo>
                    <a:pt x="468" y="793"/>
                  </a:lnTo>
                  <a:lnTo>
                    <a:pt x="472" y="867"/>
                  </a:lnTo>
                  <a:lnTo>
                    <a:pt x="471" y="943"/>
                  </a:lnTo>
                  <a:lnTo>
                    <a:pt x="464" y="1017"/>
                  </a:lnTo>
                  <a:lnTo>
                    <a:pt x="451" y="1092"/>
                  </a:lnTo>
                  <a:lnTo>
                    <a:pt x="434" y="1162"/>
                  </a:lnTo>
                  <a:lnTo>
                    <a:pt x="474" y="1180"/>
                  </a:lnTo>
                  <a:close/>
                </a:path>
              </a:pathLst>
            </a:custGeom>
            <a:solidFill>
              <a:srgbClr val="55B7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54" name="Freeform 119"/>
            <p:cNvSpPr>
              <a:spLocks/>
            </p:cNvSpPr>
            <p:nvPr/>
          </p:nvSpPr>
          <p:spPr bwMode="auto">
            <a:xfrm>
              <a:off x="1377" y="1355"/>
              <a:ext cx="486" cy="558"/>
            </a:xfrm>
            <a:custGeom>
              <a:avLst/>
              <a:gdLst>
                <a:gd name="T0" fmla="*/ 14 w 486"/>
                <a:gd name="T1" fmla="*/ 0 h 1115"/>
                <a:gd name="T2" fmla="*/ 72 w 486"/>
                <a:gd name="T3" fmla="*/ 16 h 1115"/>
                <a:gd name="T4" fmla="*/ 126 w 486"/>
                <a:gd name="T5" fmla="*/ 34 h 1115"/>
                <a:gd name="T6" fmla="*/ 178 w 486"/>
                <a:gd name="T7" fmla="*/ 55 h 1115"/>
                <a:gd name="T8" fmla="*/ 228 w 486"/>
                <a:gd name="T9" fmla="*/ 78 h 1115"/>
                <a:gd name="T10" fmla="*/ 273 w 486"/>
                <a:gd name="T11" fmla="*/ 103 h 1115"/>
                <a:gd name="T12" fmla="*/ 315 w 486"/>
                <a:gd name="T13" fmla="*/ 132 h 1115"/>
                <a:gd name="T14" fmla="*/ 353 w 486"/>
                <a:gd name="T15" fmla="*/ 162 h 1115"/>
                <a:gd name="T16" fmla="*/ 387 w 486"/>
                <a:gd name="T17" fmla="*/ 194 h 1115"/>
                <a:gd name="T18" fmla="*/ 416 w 486"/>
                <a:gd name="T19" fmla="*/ 227 h 1115"/>
                <a:gd name="T20" fmla="*/ 440 w 486"/>
                <a:gd name="T21" fmla="*/ 263 h 1115"/>
                <a:gd name="T22" fmla="*/ 459 w 486"/>
                <a:gd name="T23" fmla="*/ 299 h 1115"/>
                <a:gd name="T24" fmla="*/ 474 w 486"/>
                <a:gd name="T25" fmla="*/ 336 h 1115"/>
                <a:gd name="T26" fmla="*/ 482 w 486"/>
                <a:gd name="T27" fmla="*/ 373 h 1115"/>
                <a:gd name="T28" fmla="*/ 486 w 486"/>
                <a:gd name="T29" fmla="*/ 410 h 1115"/>
                <a:gd name="T30" fmla="*/ 485 w 486"/>
                <a:gd name="T31" fmla="*/ 448 h 1115"/>
                <a:gd name="T32" fmla="*/ 478 w 486"/>
                <a:gd name="T33" fmla="*/ 485 h 1115"/>
                <a:gd name="T34" fmla="*/ 465 w 486"/>
                <a:gd name="T35" fmla="*/ 523 h 1115"/>
                <a:gd name="T36" fmla="*/ 448 w 486"/>
                <a:gd name="T37" fmla="*/ 558 h 1115"/>
                <a:gd name="T38" fmla="*/ 406 w 486"/>
                <a:gd name="T39" fmla="*/ 548 h 1115"/>
                <a:gd name="T40" fmla="*/ 424 w 486"/>
                <a:gd name="T41" fmla="*/ 513 h 1115"/>
                <a:gd name="T42" fmla="*/ 435 w 486"/>
                <a:gd name="T43" fmla="*/ 476 h 1115"/>
                <a:gd name="T44" fmla="*/ 441 w 486"/>
                <a:gd name="T45" fmla="*/ 439 h 1115"/>
                <a:gd name="T46" fmla="*/ 442 w 486"/>
                <a:gd name="T47" fmla="*/ 402 h 1115"/>
                <a:gd name="T48" fmla="*/ 437 w 486"/>
                <a:gd name="T49" fmla="*/ 365 h 1115"/>
                <a:gd name="T50" fmla="*/ 427 w 486"/>
                <a:gd name="T51" fmla="*/ 328 h 1115"/>
                <a:gd name="T52" fmla="*/ 410 w 486"/>
                <a:gd name="T53" fmla="*/ 292 h 1115"/>
                <a:gd name="T54" fmla="*/ 389 w 486"/>
                <a:gd name="T55" fmla="*/ 256 h 1115"/>
                <a:gd name="T56" fmla="*/ 362 w 486"/>
                <a:gd name="T57" fmla="*/ 222 h 1115"/>
                <a:gd name="T58" fmla="*/ 331 w 486"/>
                <a:gd name="T59" fmla="*/ 189 h 1115"/>
                <a:gd name="T60" fmla="*/ 296 w 486"/>
                <a:gd name="T61" fmla="*/ 159 h 1115"/>
                <a:gd name="T62" fmla="*/ 255 w 486"/>
                <a:gd name="T63" fmla="*/ 130 h 1115"/>
                <a:gd name="T64" fmla="*/ 211 w 486"/>
                <a:gd name="T65" fmla="*/ 103 h 1115"/>
                <a:gd name="T66" fmla="*/ 163 w 486"/>
                <a:gd name="T67" fmla="*/ 80 h 1115"/>
                <a:gd name="T68" fmla="*/ 110 w 486"/>
                <a:gd name="T69" fmla="*/ 59 h 1115"/>
                <a:gd name="T70" fmla="*/ 57 w 486"/>
                <a:gd name="T71" fmla="*/ 41 h 1115"/>
                <a:gd name="T72" fmla="*/ 0 w 486"/>
                <a:gd name="T73" fmla="*/ 26 h 1115"/>
                <a:gd name="T74" fmla="*/ 14 w 486"/>
                <a:gd name="T75" fmla="*/ 0 h 111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86" h="1115">
                  <a:moveTo>
                    <a:pt x="14" y="0"/>
                  </a:moveTo>
                  <a:lnTo>
                    <a:pt x="72" y="31"/>
                  </a:lnTo>
                  <a:lnTo>
                    <a:pt x="126" y="67"/>
                  </a:lnTo>
                  <a:lnTo>
                    <a:pt x="178" y="109"/>
                  </a:lnTo>
                  <a:lnTo>
                    <a:pt x="228" y="156"/>
                  </a:lnTo>
                  <a:lnTo>
                    <a:pt x="273" y="206"/>
                  </a:lnTo>
                  <a:lnTo>
                    <a:pt x="315" y="263"/>
                  </a:lnTo>
                  <a:lnTo>
                    <a:pt x="353" y="324"/>
                  </a:lnTo>
                  <a:lnTo>
                    <a:pt x="387" y="387"/>
                  </a:lnTo>
                  <a:lnTo>
                    <a:pt x="416" y="454"/>
                  </a:lnTo>
                  <a:lnTo>
                    <a:pt x="440" y="525"/>
                  </a:lnTo>
                  <a:lnTo>
                    <a:pt x="459" y="597"/>
                  </a:lnTo>
                  <a:lnTo>
                    <a:pt x="474" y="672"/>
                  </a:lnTo>
                  <a:lnTo>
                    <a:pt x="482" y="746"/>
                  </a:lnTo>
                  <a:lnTo>
                    <a:pt x="486" y="820"/>
                  </a:lnTo>
                  <a:lnTo>
                    <a:pt x="485" y="896"/>
                  </a:lnTo>
                  <a:lnTo>
                    <a:pt x="478" y="970"/>
                  </a:lnTo>
                  <a:lnTo>
                    <a:pt x="465" y="1045"/>
                  </a:lnTo>
                  <a:lnTo>
                    <a:pt x="448" y="1115"/>
                  </a:lnTo>
                  <a:lnTo>
                    <a:pt x="406" y="1095"/>
                  </a:lnTo>
                  <a:lnTo>
                    <a:pt x="424" y="1025"/>
                  </a:lnTo>
                  <a:lnTo>
                    <a:pt x="435" y="952"/>
                  </a:lnTo>
                  <a:lnTo>
                    <a:pt x="441" y="878"/>
                  </a:lnTo>
                  <a:lnTo>
                    <a:pt x="442" y="804"/>
                  </a:lnTo>
                  <a:lnTo>
                    <a:pt x="437" y="730"/>
                  </a:lnTo>
                  <a:lnTo>
                    <a:pt x="427" y="655"/>
                  </a:lnTo>
                  <a:lnTo>
                    <a:pt x="410" y="583"/>
                  </a:lnTo>
                  <a:lnTo>
                    <a:pt x="389" y="512"/>
                  </a:lnTo>
                  <a:lnTo>
                    <a:pt x="362" y="444"/>
                  </a:lnTo>
                  <a:lnTo>
                    <a:pt x="331" y="378"/>
                  </a:lnTo>
                  <a:lnTo>
                    <a:pt x="296" y="317"/>
                  </a:lnTo>
                  <a:lnTo>
                    <a:pt x="255" y="259"/>
                  </a:lnTo>
                  <a:lnTo>
                    <a:pt x="211" y="206"/>
                  </a:lnTo>
                  <a:lnTo>
                    <a:pt x="163" y="159"/>
                  </a:lnTo>
                  <a:lnTo>
                    <a:pt x="110" y="118"/>
                  </a:lnTo>
                  <a:lnTo>
                    <a:pt x="57" y="82"/>
                  </a:lnTo>
                  <a:lnTo>
                    <a:pt x="0" y="5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5DBD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55" name="Freeform 120"/>
            <p:cNvSpPr>
              <a:spLocks/>
            </p:cNvSpPr>
            <p:nvPr/>
          </p:nvSpPr>
          <p:spPr bwMode="auto">
            <a:xfrm>
              <a:off x="1362" y="1380"/>
              <a:ext cx="457" cy="523"/>
            </a:xfrm>
            <a:custGeom>
              <a:avLst/>
              <a:gdLst>
                <a:gd name="T0" fmla="*/ 421 w 457"/>
                <a:gd name="T1" fmla="*/ 523 h 1044"/>
                <a:gd name="T2" fmla="*/ 439 w 457"/>
                <a:gd name="T3" fmla="*/ 488 h 1044"/>
                <a:gd name="T4" fmla="*/ 450 w 457"/>
                <a:gd name="T5" fmla="*/ 451 h 1044"/>
                <a:gd name="T6" fmla="*/ 456 w 457"/>
                <a:gd name="T7" fmla="*/ 414 h 1044"/>
                <a:gd name="T8" fmla="*/ 457 w 457"/>
                <a:gd name="T9" fmla="*/ 377 h 1044"/>
                <a:gd name="T10" fmla="*/ 452 w 457"/>
                <a:gd name="T11" fmla="*/ 340 h 1044"/>
                <a:gd name="T12" fmla="*/ 442 w 457"/>
                <a:gd name="T13" fmla="*/ 303 h 1044"/>
                <a:gd name="T14" fmla="*/ 425 w 457"/>
                <a:gd name="T15" fmla="*/ 267 h 1044"/>
                <a:gd name="T16" fmla="*/ 404 w 457"/>
                <a:gd name="T17" fmla="*/ 231 h 1044"/>
                <a:gd name="T18" fmla="*/ 377 w 457"/>
                <a:gd name="T19" fmla="*/ 197 h 1044"/>
                <a:gd name="T20" fmla="*/ 346 w 457"/>
                <a:gd name="T21" fmla="*/ 164 h 1044"/>
                <a:gd name="T22" fmla="*/ 311 w 457"/>
                <a:gd name="T23" fmla="*/ 133 h 1044"/>
                <a:gd name="T24" fmla="*/ 270 w 457"/>
                <a:gd name="T25" fmla="*/ 104 h 1044"/>
                <a:gd name="T26" fmla="*/ 226 w 457"/>
                <a:gd name="T27" fmla="*/ 78 h 1044"/>
                <a:gd name="T28" fmla="*/ 178 w 457"/>
                <a:gd name="T29" fmla="*/ 54 h 1044"/>
                <a:gd name="T30" fmla="*/ 125 w 457"/>
                <a:gd name="T31" fmla="*/ 34 h 1044"/>
                <a:gd name="T32" fmla="*/ 72 w 457"/>
                <a:gd name="T33" fmla="*/ 16 h 1044"/>
                <a:gd name="T34" fmla="*/ 15 w 457"/>
                <a:gd name="T35" fmla="*/ 0 h 1044"/>
                <a:gd name="T36" fmla="*/ 0 w 457"/>
                <a:gd name="T37" fmla="*/ 27 h 1044"/>
                <a:gd name="T38" fmla="*/ 52 w 457"/>
                <a:gd name="T39" fmla="*/ 42 h 1044"/>
                <a:gd name="T40" fmla="*/ 103 w 457"/>
                <a:gd name="T41" fmla="*/ 58 h 1044"/>
                <a:gd name="T42" fmla="*/ 151 w 457"/>
                <a:gd name="T43" fmla="*/ 78 h 1044"/>
                <a:gd name="T44" fmla="*/ 195 w 457"/>
                <a:gd name="T45" fmla="*/ 100 h 1044"/>
                <a:gd name="T46" fmla="*/ 236 w 457"/>
                <a:gd name="T47" fmla="*/ 124 h 1044"/>
                <a:gd name="T48" fmla="*/ 274 w 457"/>
                <a:gd name="T49" fmla="*/ 150 h 1044"/>
                <a:gd name="T50" fmla="*/ 308 w 457"/>
                <a:gd name="T51" fmla="*/ 179 h 1044"/>
                <a:gd name="T52" fmla="*/ 336 w 457"/>
                <a:gd name="T53" fmla="*/ 209 h 1044"/>
                <a:gd name="T54" fmla="*/ 361 w 457"/>
                <a:gd name="T55" fmla="*/ 241 h 1044"/>
                <a:gd name="T56" fmla="*/ 381 w 457"/>
                <a:gd name="T57" fmla="*/ 274 h 1044"/>
                <a:gd name="T58" fmla="*/ 395 w 457"/>
                <a:gd name="T59" fmla="*/ 308 h 1044"/>
                <a:gd name="T60" fmla="*/ 405 w 457"/>
                <a:gd name="T61" fmla="*/ 343 h 1044"/>
                <a:gd name="T62" fmla="*/ 409 w 457"/>
                <a:gd name="T63" fmla="*/ 377 h 1044"/>
                <a:gd name="T64" fmla="*/ 409 w 457"/>
                <a:gd name="T65" fmla="*/ 412 h 1044"/>
                <a:gd name="T66" fmla="*/ 404 w 457"/>
                <a:gd name="T67" fmla="*/ 446 h 1044"/>
                <a:gd name="T68" fmla="*/ 392 w 457"/>
                <a:gd name="T69" fmla="*/ 479 h 1044"/>
                <a:gd name="T70" fmla="*/ 377 w 457"/>
                <a:gd name="T71" fmla="*/ 513 h 1044"/>
                <a:gd name="T72" fmla="*/ 421 w 457"/>
                <a:gd name="T73" fmla="*/ 523 h 104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57" h="1044">
                  <a:moveTo>
                    <a:pt x="421" y="1044"/>
                  </a:moveTo>
                  <a:lnTo>
                    <a:pt x="439" y="974"/>
                  </a:lnTo>
                  <a:lnTo>
                    <a:pt x="450" y="901"/>
                  </a:lnTo>
                  <a:lnTo>
                    <a:pt x="456" y="827"/>
                  </a:lnTo>
                  <a:lnTo>
                    <a:pt x="457" y="753"/>
                  </a:lnTo>
                  <a:lnTo>
                    <a:pt x="452" y="679"/>
                  </a:lnTo>
                  <a:lnTo>
                    <a:pt x="442" y="604"/>
                  </a:lnTo>
                  <a:lnTo>
                    <a:pt x="425" y="532"/>
                  </a:lnTo>
                  <a:lnTo>
                    <a:pt x="404" y="461"/>
                  </a:lnTo>
                  <a:lnTo>
                    <a:pt x="377" y="393"/>
                  </a:lnTo>
                  <a:lnTo>
                    <a:pt x="346" y="327"/>
                  </a:lnTo>
                  <a:lnTo>
                    <a:pt x="311" y="266"/>
                  </a:lnTo>
                  <a:lnTo>
                    <a:pt x="270" y="208"/>
                  </a:lnTo>
                  <a:lnTo>
                    <a:pt x="226" y="155"/>
                  </a:lnTo>
                  <a:lnTo>
                    <a:pt x="178" y="108"/>
                  </a:lnTo>
                  <a:lnTo>
                    <a:pt x="125" y="67"/>
                  </a:lnTo>
                  <a:lnTo>
                    <a:pt x="72" y="31"/>
                  </a:lnTo>
                  <a:lnTo>
                    <a:pt x="15" y="0"/>
                  </a:lnTo>
                  <a:lnTo>
                    <a:pt x="0" y="54"/>
                  </a:lnTo>
                  <a:lnTo>
                    <a:pt x="52" y="83"/>
                  </a:lnTo>
                  <a:lnTo>
                    <a:pt x="103" y="116"/>
                  </a:lnTo>
                  <a:lnTo>
                    <a:pt x="151" y="155"/>
                  </a:lnTo>
                  <a:lnTo>
                    <a:pt x="195" y="199"/>
                  </a:lnTo>
                  <a:lnTo>
                    <a:pt x="236" y="248"/>
                  </a:lnTo>
                  <a:lnTo>
                    <a:pt x="274" y="300"/>
                  </a:lnTo>
                  <a:lnTo>
                    <a:pt x="308" y="358"/>
                  </a:lnTo>
                  <a:lnTo>
                    <a:pt x="336" y="418"/>
                  </a:lnTo>
                  <a:lnTo>
                    <a:pt x="361" y="481"/>
                  </a:lnTo>
                  <a:lnTo>
                    <a:pt x="381" y="546"/>
                  </a:lnTo>
                  <a:lnTo>
                    <a:pt x="395" y="615"/>
                  </a:lnTo>
                  <a:lnTo>
                    <a:pt x="405" y="684"/>
                  </a:lnTo>
                  <a:lnTo>
                    <a:pt x="409" y="753"/>
                  </a:lnTo>
                  <a:lnTo>
                    <a:pt x="409" y="822"/>
                  </a:lnTo>
                  <a:lnTo>
                    <a:pt x="404" y="890"/>
                  </a:lnTo>
                  <a:lnTo>
                    <a:pt x="392" y="957"/>
                  </a:lnTo>
                  <a:lnTo>
                    <a:pt x="377" y="1024"/>
                  </a:lnTo>
                  <a:lnTo>
                    <a:pt x="421" y="1044"/>
                  </a:lnTo>
                  <a:close/>
                </a:path>
              </a:pathLst>
            </a:custGeom>
            <a:solidFill>
              <a:srgbClr val="65C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56" name="Freeform 121"/>
            <p:cNvSpPr>
              <a:spLocks/>
            </p:cNvSpPr>
            <p:nvPr/>
          </p:nvSpPr>
          <p:spPr bwMode="auto">
            <a:xfrm>
              <a:off x="1346" y="1408"/>
              <a:ext cx="425" cy="485"/>
            </a:xfrm>
            <a:custGeom>
              <a:avLst/>
              <a:gdLst>
                <a:gd name="T0" fmla="*/ 16 w 425"/>
                <a:gd name="T1" fmla="*/ 0 h 970"/>
                <a:gd name="T2" fmla="*/ 68 w 425"/>
                <a:gd name="T3" fmla="*/ 15 h 970"/>
                <a:gd name="T4" fmla="*/ 119 w 425"/>
                <a:gd name="T5" fmla="*/ 31 h 970"/>
                <a:gd name="T6" fmla="*/ 167 w 425"/>
                <a:gd name="T7" fmla="*/ 51 h 970"/>
                <a:gd name="T8" fmla="*/ 211 w 425"/>
                <a:gd name="T9" fmla="*/ 73 h 970"/>
                <a:gd name="T10" fmla="*/ 252 w 425"/>
                <a:gd name="T11" fmla="*/ 97 h 970"/>
                <a:gd name="T12" fmla="*/ 290 w 425"/>
                <a:gd name="T13" fmla="*/ 123 h 970"/>
                <a:gd name="T14" fmla="*/ 324 w 425"/>
                <a:gd name="T15" fmla="*/ 152 h 970"/>
                <a:gd name="T16" fmla="*/ 352 w 425"/>
                <a:gd name="T17" fmla="*/ 182 h 970"/>
                <a:gd name="T18" fmla="*/ 377 w 425"/>
                <a:gd name="T19" fmla="*/ 214 h 970"/>
                <a:gd name="T20" fmla="*/ 397 w 425"/>
                <a:gd name="T21" fmla="*/ 246 h 970"/>
                <a:gd name="T22" fmla="*/ 411 w 425"/>
                <a:gd name="T23" fmla="*/ 281 h 970"/>
                <a:gd name="T24" fmla="*/ 421 w 425"/>
                <a:gd name="T25" fmla="*/ 315 h 970"/>
                <a:gd name="T26" fmla="*/ 425 w 425"/>
                <a:gd name="T27" fmla="*/ 350 h 970"/>
                <a:gd name="T28" fmla="*/ 425 w 425"/>
                <a:gd name="T29" fmla="*/ 384 h 970"/>
                <a:gd name="T30" fmla="*/ 420 w 425"/>
                <a:gd name="T31" fmla="*/ 418 h 970"/>
                <a:gd name="T32" fmla="*/ 408 w 425"/>
                <a:gd name="T33" fmla="*/ 452 h 970"/>
                <a:gd name="T34" fmla="*/ 393 w 425"/>
                <a:gd name="T35" fmla="*/ 485 h 970"/>
                <a:gd name="T36" fmla="*/ 346 w 425"/>
                <a:gd name="T37" fmla="*/ 475 h 970"/>
                <a:gd name="T38" fmla="*/ 362 w 425"/>
                <a:gd name="T39" fmla="*/ 442 h 970"/>
                <a:gd name="T40" fmla="*/ 372 w 425"/>
                <a:gd name="T41" fmla="*/ 409 h 970"/>
                <a:gd name="T42" fmla="*/ 376 w 425"/>
                <a:gd name="T43" fmla="*/ 376 h 970"/>
                <a:gd name="T44" fmla="*/ 376 w 425"/>
                <a:gd name="T45" fmla="*/ 342 h 970"/>
                <a:gd name="T46" fmla="*/ 369 w 425"/>
                <a:gd name="T47" fmla="*/ 308 h 970"/>
                <a:gd name="T48" fmla="*/ 359 w 425"/>
                <a:gd name="T49" fmla="*/ 275 h 970"/>
                <a:gd name="T50" fmla="*/ 342 w 425"/>
                <a:gd name="T51" fmla="*/ 242 h 970"/>
                <a:gd name="T52" fmla="*/ 321 w 425"/>
                <a:gd name="T53" fmla="*/ 210 h 970"/>
                <a:gd name="T54" fmla="*/ 294 w 425"/>
                <a:gd name="T55" fmla="*/ 180 h 970"/>
                <a:gd name="T56" fmla="*/ 263 w 425"/>
                <a:gd name="T57" fmla="*/ 152 h 970"/>
                <a:gd name="T58" fmla="*/ 228 w 425"/>
                <a:gd name="T59" fmla="*/ 125 h 970"/>
                <a:gd name="T60" fmla="*/ 188 w 425"/>
                <a:gd name="T61" fmla="*/ 101 h 970"/>
                <a:gd name="T62" fmla="*/ 146 w 425"/>
                <a:gd name="T63" fmla="*/ 79 h 970"/>
                <a:gd name="T64" fmla="*/ 99 w 425"/>
                <a:gd name="T65" fmla="*/ 59 h 970"/>
                <a:gd name="T66" fmla="*/ 51 w 425"/>
                <a:gd name="T67" fmla="*/ 43 h 970"/>
                <a:gd name="T68" fmla="*/ 0 w 425"/>
                <a:gd name="T69" fmla="*/ 29 h 970"/>
                <a:gd name="T70" fmla="*/ 16 w 425"/>
                <a:gd name="T71" fmla="*/ 0 h 97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25" h="970">
                  <a:moveTo>
                    <a:pt x="16" y="0"/>
                  </a:moveTo>
                  <a:lnTo>
                    <a:pt x="68" y="29"/>
                  </a:lnTo>
                  <a:lnTo>
                    <a:pt x="119" y="62"/>
                  </a:lnTo>
                  <a:lnTo>
                    <a:pt x="167" y="101"/>
                  </a:lnTo>
                  <a:lnTo>
                    <a:pt x="211" y="145"/>
                  </a:lnTo>
                  <a:lnTo>
                    <a:pt x="252" y="194"/>
                  </a:lnTo>
                  <a:lnTo>
                    <a:pt x="290" y="246"/>
                  </a:lnTo>
                  <a:lnTo>
                    <a:pt x="324" y="304"/>
                  </a:lnTo>
                  <a:lnTo>
                    <a:pt x="352" y="364"/>
                  </a:lnTo>
                  <a:lnTo>
                    <a:pt x="377" y="427"/>
                  </a:lnTo>
                  <a:lnTo>
                    <a:pt x="397" y="492"/>
                  </a:lnTo>
                  <a:lnTo>
                    <a:pt x="411" y="561"/>
                  </a:lnTo>
                  <a:lnTo>
                    <a:pt x="421" y="630"/>
                  </a:lnTo>
                  <a:lnTo>
                    <a:pt x="425" y="699"/>
                  </a:lnTo>
                  <a:lnTo>
                    <a:pt x="425" y="768"/>
                  </a:lnTo>
                  <a:lnTo>
                    <a:pt x="420" y="836"/>
                  </a:lnTo>
                  <a:lnTo>
                    <a:pt x="408" y="903"/>
                  </a:lnTo>
                  <a:lnTo>
                    <a:pt x="393" y="970"/>
                  </a:lnTo>
                  <a:lnTo>
                    <a:pt x="346" y="949"/>
                  </a:lnTo>
                  <a:lnTo>
                    <a:pt x="362" y="883"/>
                  </a:lnTo>
                  <a:lnTo>
                    <a:pt x="372" y="818"/>
                  </a:lnTo>
                  <a:lnTo>
                    <a:pt x="376" y="751"/>
                  </a:lnTo>
                  <a:lnTo>
                    <a:pt x="376" y="683"/>
                  </a:lnTo>
                  <a:lnTo>
                    <a:pt x="369" y="616"/>
                  </a:lnTo>
                  <a:lnTo>
                    <a:pt x="359" y="549"/>
                  </a:lnTo>
                  <a:lnTo>
                    <a:pt x="342" y="483"/>
                  </a:lnTo>
                  <a:lnTo>
                    <a:pt x="321" y="420"/>
                  </a:lnTo>
                  <a:lnTo>
                    <a:pt x="294" y="360"/>
                  </a:lnTo>
                  <a:lnTo>
                    <a:pt x="263" y="304"/>
                  </a:lnTo>
                  <a:lnTo>
                    <a:pt x="228" y="250"/>
                  </a:lnTo>
                  <a:lnTo>
                    <a:pt x="188" y="201"/>
                  </a:lnTo>
                  <a:lnTo>
                    <a:pt x="146" y="158"/>
                  </a:lnTo>
                  <a:lnTo>
                    <a:pt x="99" y="118"/>
                  </a:lnTo>
                  <a:lnTo>
                    <a:pt x="51" y="85"/>
                  </a:lnTo>
                  <a:lnTo>
                    <a:pt x="0" y="58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6DC8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57" name="Freeform 122"/>
            <p:cNvSpPr>
              <a:spLocks/>
            </p:cNvSpPr>
            <p:nvPr/>
          </p:nvSpPr>
          <p:spPr bwMode="auto">
            <a:xfrm>
              <a:off x="1329" y="1436"/>
              <a:ext cx="393" cy="446"/>
            </a:xfrm>
            <a:custGeom>
              <a:avLst/>
              <a:gdLst>
                <a:gd name="T0" fmla="*/ 363 w 393"/>
                <a:gd name="T1" fmla="*/ 446 h 891"/>
                <a:gd name="T2" fmla="*/ 379 w 393"/>
                <a:gd name="T3" fmla="*/ 413 h 891"/>
                <a:gd name="T4" fmla="*/ 389 w 393"/>
                <a:gd name="T5" fmla="*/ 380 h 891"/>
                <a:gd name="T6" fmla="*/ 393 w 393"/>
                <a:gd name="T7" fmla="*/ 347 h 891"/>
                <a:gd name="T8" fmla="*/ 393 w 393"/>
                <a:gd name="T9" fmla="*/ 313 h 891"/>
                <a:gd name="T10" fmla="*/ 386 w 393"/>
                <a:gd name="T11" fmla="*/ 279 h 891"/>
                <a:gd name="T12" fmla="*/ 376 w 393"/>
                <a:gd name="T13" fmla="*/ 246 h 891"/>
                <a:gd name="T14" fmla="*/ 359 w 393"/>
                <a:gd name="T15" fmla="*/ 213 h 891"/>
                <a:gd name="T16" fmla="*/ 338 w 393"/>
                <a:gd name="T17" fmla="*/ 181 h 891"/>
                <a:gd name="T18" fmla="*/ 311 w 393"/>
                <a:gd name="T19" fmla="*/ 151 h 891"/>
                <a:gd name="T20" fmla="*/ 280 w 393"/>
                <a:gd name="T21" fmla="*/ 123 h 891"/>
                <a:gd name="T22" fmla="*/ 245 w 393"/>
                <a:gd name="T23" fmla="*/ 96 h 891"/>
                <a:gd name="T24" fmla="*/ 205 w 393"/>
                <a:gd name="T25" fmla="*/ 72 h 891"/>
                <a:gd name="T26" fmla="*/ 163 w 393"/>
                <a:gd name="T27" fmla="*/ 50 h 891"/>
                <a:gd name="T28" fmla="*/ 116 w 393"/>
                <a:gd name="T29" fmla="*/ 30 h 891"/>
                <a:gd name="T30" fmla="*/ 68 w 393"/>
                <a:gd name="T31" fmla="*/ 14 h 891"/>
                <a:gd name="T32" fmla="*/ 17 w 393"/>
                <a:gd name="T33" fmla="*/ 0 h 891"/>
                <a:gd name="T34" fmla="*/ 0 w 393"/>
                <a:gd name="T35" fmla="*/ 31 h 891"/>
                <a:gd name="T36" fmla="*/ 48 w 393"/>
                <a:gd name="T37" fmla="*/ 44 h 891"/>
                <a:gd name="T38" fmla="*/ 95 w 393"/>
                <a:gd name="T39" fmla="*/ 60 h 891"/>
                <a:gd name="T40" fmla="*/ 139 w 393"/>
                <a:gd name="T41" fmla="*/ 80 h 891"/>
                <a:gd name="T42" fmla="*/ 180 w 393"/>
                <a:gd name="T43" fmla="*/ 102 h 891"/>
                <a:gd name="T44" fmla="*/ 216 w 393"/>
                <a:gd name="T45" fmla="*/ 125 h 891"/>
                <a:gd name="T46" fmla="*/ 249 w 393"/>
                <a:gd name="T47" fmla="*/ 152 h 891"/>
                <a:gd name="T48" fmla="*/ 277 w 393"/>
                <a:gd name="T49" fmla="*/ 180 h 891"/>
                <a:gd name="T50" fmla="*/ 300 w 393"/>
                <a:gd name="T51" fmla="*/ 210 h 891"/>
                <a:gd name="T52" fmla="*/ 318 w 393"/>
                <a:gd name="T53" fmla="*/ 241 h 891"/>
                <a:gd name="T54" fmla="*/ 331 w 393"/>
                <a:gd name="T55" fmla="*/ 273 h 891"/>
                <a:gd name="T56" fmla="*/ 338 w 393"/>
                <a:gd name="T57" fmla="*/ 305 h 891"/>
                <a:gd name="T58" fmla="*/ 341 w 393"/>
                <a:gd name="T59" fmla="*/ 338 h 891"/>
                <a:gd name="T60" fmla="*/ 336 w 393"/>
                <a:gd name="T61" fmla="*/ 370 h 891"/>
                <a:gd name="T62" fmla="*/ 327 w 393"/>
                <a:gd name="T63" fmla="*/ 402 h 891"/>
                <a:gd name="T64" fmla="*/ 312 w 393"/>
                <a:gd name="T65" fmla="*/ 434 h 891"/>
                <a:gd name="T66" fmla="*/ 363 w 393"/>
                <a:gd name="T67" fmla="*/ 446 h 89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93" h="891">
                  <a:moveTo>
                    <a:pt x="363" y="891"/>
                  </a:moveTo>
                  <a:lnTo>
                    <a:pt x="379" y="825"/>
                  </a:lnTo>
                  <a:lnTo>
                    <a:pt x="389" y="760"/>
                  </a:lnTo>
                  <a:lnTo>
                    <a:pt x="393" y="693"/>
                  </a:lnTo>
                  <a:lnTo>
                    <a:pt x="393" y="625"/>
                  </a:lnTo>
                  <a:lnTo>
                    <a:pt x="386" y="558"/>
                  </a:lnTo>
                  <a:lnTo>
                    <a:pt x="376" y="491"/>
                  </a:lnTo>
                  <a:lnTo>
                    <a:pt x="359" y="425"/>
                  </a:lnTo>
                  <a:lnTo>
                    <a:pt x="338" y="362"/>
                  </a:lnTo>
                  <a:lnTo>
                    <a:pt x="311" y="302"/>
                  </a:lnTo>
                  <a:lnTo>
                    <a:pt x="280" y="246"/>
                  </a:lnTo>
                  <a:lnTo>
                    <a:pt x="245" y="192"/>
                  </a:lnTo>
                  <a:lnTo>
                    <a:pt x="205" y="143"/>
                  </a:lnTo>
                  <a:lnTo>
                    <a:pt x="163" y="100"/>
                  </a:lnTo>
                  <a:lnTo>
                    <a:pt x="116" y="60"/>
                  </a:lnTo>
                  <a:lnTo>
                    <a:pt x="68" y="27"/>
                  </a:lnTo>
                  <a:lnTo>
                    <a:pt x="17" y="0"/>
                  </a:lnTo>
                  <a:lnTo>
                    <a:pt x="0" y="62"/>
                  </a:lnTo>
                  <a:lnTo>
                    <a:pt x="48" y="87"/>
                  </a:lnTo>
                  <a:lnTo>
                    <a:pt x="95" y="119"/>
                  </a:lnTo>
                  <a:lnTo>
                    <a:pt x="139" y="159"/>
                  </a:lnTo>
                  <a:lnTo>
                    <a:pt x="180" y="203"/>
                  </a:lnTo>
                  <a:lnTo>
                    <a:pt x="216" y="250"/>
                  </a:lnTo>
                  <a:lnTo>
                    <a:pt x="249" y="304"/>
                  </a:lnTo>
                  <a:lnTo>
                    <a:pt x="277" y="360"/>
                  </a:lnTo>
                  <a:lnTo>
                    <a:pt x="300" y="420"/>
                  </a:lnTo>
                  <a:lnTo>
                    <a:pt x="318" y="482"/>
                  </a:lnTo>
                  <a:lnTo>
                    <a:pt x="331" y="545"/>
                  </a:lnTo>
                  <a:lnTo>
                    <a:pt x="338" y="610"/>
                  </a:lnTo>
                  <a:lnTo>
                    <a:pt x="341" y="675"/>
                  </a:lnTo>
                  <a:lnTo>
                    <a:pt x="336" y="740"/>
                  </a:lnTo>
                  <a:lnTo>
                    <a:pt x="327" y="804"/>
                  </a:lnTo>
                  <a:lnTo>
                    <a:pt x="312" y="867"/>
                  </a:lnTo>
                  <a:lnTo>
                    <a:pt x="363" y="891"/>
                  </a:lnTo>
                  <a:close/>
                </a:path>
              </a:pathLst>
            </a:custGeom>
            <a:solidFill>
              <a:srgbClr val="76CE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58" name="Freeform 123"/>
            <p:cNvSpPr>
              <a:spLocks/>
            </p:cNvSpPr>
            <p:nvPr/>
          </p:nvSpPr>
          <p:spPr bwMode="auto">
            <a:xfrm>
              <a:off x="1309" y="1467"/>
              <a:ext cx="361" cy="403"/>
            </a:xfrm>
            <a:custGeom>
              <a:avLst/>
              <a:gdLst>
                <a:gd name="T0" fmla="*/ 20 w 361"/>
                <a:gd name="T1" fmla="*/ 0 h 805"/>
                <a:gd name="T2" fmla="*/ 68 w 361"/>
                <a:gd name="T3" fmla="*/ 13 h 805"/>
                <a:gd name="T4" fmla="*/ 115 w 361"/>
                <a:gd name="T5" fmla="*/ 29 h 805"/>
                <a:gd name="T6" fmla="*/ 159 w 361"/>
                <a:gd name="T7" fmla="*/ 49 h 805"/>
                <a:gd name="T8" fmla="*/ 200 w 361"/>
                <a:gd name="T9" fmla="*/ 71 h 805"/>
                <a:gd name="T10" fmla="*/ 236 w 361"/>
                <a:gd name="T11" fmla="*/ 94 h 805"/>
                <a:gd name="T12" fmla="*/ 269 w 361"/>
                <a:gd name="T13" fmla="*/ 121 h 805"/>
                <a:gd name="T14" fmla="*/ 297 w 361"/>
                <a:gd name="T15" fmla="*/ 149 h 805"/>
                <a:gd name="T16" fmla="*/ 320 w 361"/>
                <a:gd name="T17" fmla="*/ 179 h 805"/>
                <a:gd name="T18" fmla="*/ 338 w 361"/>
                <a:gd name="T19" fmla="*/ 210 h 805"/>
                <a:gd name="T20" fmla="*/ 351 w 361"/>
                <a:gd name="T21" fmla="*/ 242 h 805"/>
                <a:gd name="T22" fmla="*/ 358 w 361"/>
                <a:gd name="T23" fmla="*/ 274 h 805"/>
                <a:gd name="T24" fmla="*/ 361 w 361"/>
                <a:gd name="T25" fmla="*/ 307 h 805"/>
                <a:gd name="T26" fmla="*/ 356 w 361"/>
                <a:gd name="T27" fmla="*/ 339 h 805"/>
                <a:gd name="T28" fmla="*/ 347 w 361"/>
                <a:gd name="T29" fmla="*/ 371 h 805"/>
                <a:gd name="T30" fmla="*/ 332 w 361"/>
                <a:gd name="T31" fmla="*/ 403 h 805"/>
                <a:gd name="T32" fmla="*/ 279 w 361"/>
                <a:gd name="T33" fmla="*/ 390 h 805"/>
                <a:gd name="T34" fmla="*/ 291 w 361"/>
                <a:gd name="T35" fmla="*/ 362 h 805"/>
                <a:gd name="T36" fmla="*/ 300 w 361"/>
                <a:gd name="T37" fmla="*/ 334 h 805"/>
                <a:gd name="T38" fmla="*/ 303 w 361"/>
                <a:gd name="T39" fmla="*/ 305 h 805"/>
                <a:gd name="T40" fmla="*/ 301 w 361"/>
                <a:gd name="T41" fmla="*/ 276 h 805"/>
                <a:gd name="T42" fmla="*/ 296 w 361"/>
                <a:gd name="T43" fmla="*/ 247 h 805"/>
                <a:gd name="T44" fmla="*/ 284 w 361"/>
                <a:gd name="T45" fmla="*/ 219 h 805"/>
                <a:gd name="T46" fmla="*/ 267 w 361"/>
                <a:gd name="T47" fmla="*/ 192 h 805"/>
                <a:gd name="T48" fmla="*/ 248 w 361"/>
                <a:gd name="T49" fmla="*/ 166 h 805"/>
                <a:gd name="T50" fmla="*/ 222 w 361"/>
                <a:gd name="T51" fmla="*/ 140 h 805"/>
                <a:gd name="T52" fmla="*/ 194 w 361"/>
                <a:gd name="T53" fmla="*/ 117 h 805"/>
                <a:gd name="T54" fmla="*/ 161 w 361"/>
                <a:gd name="T55" fmla="*/ 95 h 805"/>
                <a:gd name="T56" fmla="*/ 125 w 361"/>
                <a:gd name="T57" fmla="*/ 76 h 805"/>
                <a:gd name="T58" fmla="*/ 86 w 361"/>
                <a:gd name="T59" fmla="*/ 59 h 805"/>
                <a:gd name="T60" fmla="*/ 44 w 361"/>
                <a:gd name="T61" fmla="*/ 44 h 805"/>
                <a:gd name="T62" fmla="*/ 0 w 361"/>
                <a:gd name="T63" fmla="*/ 33 h 805"/>
                <a:gd name="T64" fmla="*/ 20 w 361"/>
                <a:gd name="T65" fmla="*/ 0 h 80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1" h="805">
                  <a:moveTo>
                    <a:pt x="20" y="0"/>
                  </a:moveTo>
                  <a:lnTo>
                    <a:pt x="68" y="25"/>
                  </a:lnTo>
                  <a:lnTo>
                    <a:pt x="115" y="57"/>
                  </a:lnTo>
                  <a:lnTo>
                    <a:pt x="159" y="97"/>
                  </a:lnTo>
                  <a:lnTo>
                    <a:pt x="200" y="141"/>
                  </a:lnTo>
                  <a:lnTo>
                    <a:pt x="236" y="188"/>
                  </a:lnTo>
                  <a:lnTo>
                    <a:pt x="269" y="242"/>
                  </a:lnTo>
                  <a:lnTo>
                    <a:pt x="297" y="298"/>
                  </a:lnTo>
                  <a:lnTo>
                    <a:pt x="320" y="358"/>
                  </a:lnTo>
                  <a:lnTo>
                    <a:pt x="338" y="420"/>
                  </a:lnTo>
                  <a:lnTo>
                    <a:pt x="351" y="483"/>
                  </a:lnTo>
                  <a:lnTo>
                    <a:pt x="358" y="548"/>
                  </a:lnTo>
                  <a:lnTo>
                    <a:pt x="361" y="613"/>
                  </a:lnTo>
                  <a:lnTo>
                    <a:pt x="356" y="678"/>
                  </a:lnTo>
                  <a:lnTo>
                    <a:pt x="347" y="742"/>
                  </a:lnTo>
                  <a:lnTo>
                    <a:pt x="332" y="805"/>
                  </a:lnTo>
                  <a:lnTo>
                    <a:pt x="279" y="780"/>
                  </a:lnTo>
                  <a:lnTo>
                    <a:pt x="291" y="724"/>
                  </a:lnTo>
                  <a:lnTo>
                    <a:pt x="300" y="668"/>
                  </a:lnTo>
                  <a:lnTo>
                    <a:pt x="303" y="610"/>
                  </a:lnTo>
                  <a:lnTo>
                    <a:pt x="301" y="552"/>
                  </a:lnTo>
                  <a:lnTo>
                    <a:pt x="296" y="494"/>
                  </a:lnTo>
                  <a:lnTo>
                    <a:pt x="284" y="438"/>
                  </a:lnTo>
                  <a:lnTo>
                    <a:pt x="267" y="383"/>
                  </a:lnTo>
                  <a:lnTo>
                    <a:pt x="248" y="331"/>
                  </a:lnTo>
                  <a:lnTo>
                    <a:pt x="222" y="280"/>
                  </a:lnTo>
                  <a:lnTo>
                    <a:pt x="194" y="233"/>
                  </a:lnTo>
                  <a:lnTo>
                    <a:pt x="161" y="190"/>
                  </a:lnTo>
                  <a:lnTo>
                    <a:pt x="125" y="152"/>
                  </a:lnTo>
                  <a:lnTo>
                    <a:pt x="86" y="117"/>
                  </a:lnTo>
                  <a:lnTo>
                    <a:pt x="44" y="88"/>
                  </a:lnTo>
                  <a:lnTo>
                    <a:pt x="0" y="65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7ED4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59" name="Freeform 124"/>
            <p:cNvSpPr>
              <a:spLocks/>
            </p:cNvSpPr>
            <p:nvPr/>
          </p:nvSpPr>
          <p:spPr bwMode="auto">
            <a:xfrm>
              <a:off x="1289" y="1500"/>
              <a:ext cx="323" cy="357"/>
            </a:xfrm>
            <a:custGeom>
              <a:avLst/>
              <a:gdLst>
                <a:gd name="T0" fmla="*/ 299 w 323"/>
                <a:gd name="T1" fmla="*/ 357 h 715"/>
                <a:gd name="T2" fmla="*/ 311 w 323"/>
                <a:gd name="T3" fmla="*/ 329 h 715"/>
                <a:gd name="T4" fmla="*/ 320 w 323"/>
                <a:gd name="T5" fmla="*/ 301 h 715"/>
                <a:gd name="T6" fmla="*/ 323 w 323"/>
                <a:gd name="T7" fmla="*/ 272 h 715"/>
                <a:gd name="T8" fmla="*/ 321 w 323"/>
                <a:gd name="T9" fmla="*/ 243 h 715"/>
                <a:gd name="T10" fmla="*/ 316 w 323"/>
                <a:gd name="T11" fmla="*/ 214 h 715"/>
                <a:gd name="T12" fmla="*/ 304 w 323"/>
                <a:gd name="T13" fmla="*/ 186 h 715"/>
                <a:gd name="T14" fmla="*/ 287 w 323"/>
                <a:gd name="T15" fmla="*/ 159 h 715"/>
                <a:gd name="T16" fmla="*/ 268 w 323"/>
                <a:gd name="T17" fmla="*/ 133 h 715"/>
                <a:gd name="T18" fmla="*/ 242 w 323"/>
                <a:gd name="T19" fmla="*/ 107 h 715"/>
                <a:gd name="T20" fmla="*/ 214 w 323"/>
                <a:gd name="T21" fmla="*/ 84 h 715"/>
                <a:gd name="T22" fmla="*/ 181 w 323"/>
                <a:gd name="T23" fmla="*/ 62 h 715"/>
                <a:gd name="T24" fmla="*/ 145 w 323"/>
                <a:gd name="T25" fmla="*/ 43 h 715"/>
                <a:gd name="T26" fmla="*/ 106 w 323"/>
                <a:gd name="T27" fmla="*/ 26 h 715"/>
                <a:gd name="T28" fmla="*/ 64 w 323"/>
                <a:gd name="T29" fmla="*/ 11 h 715"/>
                <a:gd name="T30" fmla="*/ 20 w 323"/>
                <a:gd name="T31" fmla="*/ 0 h 715"/>
                <a:gd name="T32" fmla="*/ 0 w 323"/>
                <a:gd name="T33" fmla="*/ 35 h 715"/>
                <a:gd name="T34" fmla="*/ 41 w 323"/>
                <a:gd name="T35" fmla="*/ 46 h 715"/>
                <a:gd name="T36" fmla="*/ 80 w 323"/>
                <a:gd name="T37" fmla="*/ 59 h 715"/>
                <a:gd name="T38" fmla="*/ 115 w 323"/>
                <a:gd name="T39" fmla="*/ 76 h 715"/>
                <a:gd name="T40" fmla="*/ 147 w 323"/>
                <a:gd name="T41" fmla="*/ 94 h 715"/>
                <a:gd name="T42" fmla="*/ 177 w 323"/>
                <a:gd name="T43" fmla="*/ 115 h 715"/>
                <a:gd name="T44" fmla="*/ 201 w 323"/>
                <a:gd name="T45" fmla="*/ 137 h 715"/>
                <a:gd name="T46" fmla="*/ 222 w 323"/>
                <a:gd name="T47" fmla="*/ 161 h 715"/>
                <a:gd name="T48" fmla="*/ 239 w 323"/>
                <a:gd name="T49" fmla="*/ 186 h 715"/>
                <a:gd name="T50" fmla="*/ 252 w 323"/>
                <a:gd name="T51" fmla="*/ 211 h 715"/>
                <a:gd name="T52" fmla="*/ 259 w 323"/>
                <a:gd name="T53" fmla="*/ 239 h 715"/>
                <a:gd name="T54" fmla="*/ 262 w 323"/>
                <a:gd name="T55" fmla="*/ 265 h 715"/>
                <a:gd name="T56" fmla="*/ 259 w 323"/>
                <a:gd name="T57" fmla="*/ 292 h 715"/>
                <a:gd name="T58" fmla="*/ 252 w 323"/>
                <a:gd name="T59" fmla="*/ 318 h 715"/>
                <a:gd name="T60" fmla="*/ 241 w 323"/>
                <a:gd name="T61" fmla="*/ 344 h 715"/>
                <a:gd name="T62" fmla="*/ 299 w 323"/>
                <a:gd name="T63" fmla="*/ 357 h 71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23" h="715">
                  <a:moveTo>
                    <a:pt x="299" y="715"/>
                  </a:moveTo>
                  <a:lnTo>
                    <a:pt x="311" y="659"/>
                  </a:lnTo>
                  <a:lnTo>
                    <a:pt x="320" y="603"/>
                  </a:lnTo>
                  <a:lnTo>
                    <a:pt x="323" y="545"/>
                  </a:lnTo>
                  <a:lnTo>
                    <a:pt x="321" y="487"/>
                  </a:lnTo>
                  <a:lnTo>
                    <a:pt x="316" y="429"/>
                  </a:lnTo>
                  <a:lnTo>
                    <a:pt x="304" y="373"/>
                  </a:lnTo>
                  <a:lnTo>
                    <a:pt x="287" y="318"/>
                  </a:lnTo>
                  <a:lnTo>
                    <a:pt x="268" y="266"/>
                  </a:lnTo>
                  <a:lnTo>
                    <a:pt x="242" y="215"/>
                  </a:lnTo>
                  <a:lnTo>
                    <a:pt x="214" y="168"/>
                  </a:lnTo>
                  <a:lnTo>
                    <a:pt x="181" y="125"/>
                  </a:lnTo>
                  <a:lnTo>
                    <a:pt x="145" y="87"/>
                  </a:lnTo>
                  <a:lnTo>
                    <a:pt x="106" y="52"/>
                  </a:lnTo>
                  <a:lnTo>
                    <a:pt x="64" y="23"/>
                  </a:lnTo>
                  <a:lnTo>
                    <a:pt x="20" y="0"/>
                  </a:lnTo>
                  <a:lnTo>
                    <a:pt x="0" y="70"/>
                  </a:lnTo>
                  <a:lnTo>
                    <a:pt x="41" y="92"/>
                  </a:lnTo>
                  <a:lnTo>
                    <a:pt x="80" y="119"/>
                  </a:lnTo>
                  <a:lnTo>
                    <a:pt x="115" y="152"/>
                  </a:lnTo>
                  <a:lnTo>
                    <a:pt x="147" y="188"/>
                  </a:lnTo>
                  <a:lnTo>
                    <a:pt x="177" y="230"/>
                  </a:lnTo>
                  <a:lnTo>
                    <a:pt x="201" y="275"/>
                  </a:lnTo>
                  <a:lnTo>
                    <a:pt x="222" y="322"/>
                  </a:lnTo>
                  <a:lnTo>
                    <a:pt x="239" y="373"/>
                  </a:lnTo>
                  <a:lnTo>
                    <a:pt x="252" y="423"/>
                  </a:lnTo>
                  <a:lnTo>
                    <a:pt x="259" y="478"/>
                  </a:lnTo>
                  <a:lnTo>
                    <a:pt x="262" y="530"/>
                  </a:lnTo>
                  <a:lnTo>
                    <a:pt x="259" y="584"/>
                  </a:lnTo>
                  <a:lnTo>
                    <a:pt x="252" y="637"/>
                  </a:lnTo>
                  <a:lnTo>
                    <a:pt x="241" y="688"/>
                  </a:lnTo>
                  <a:lnTo>
                    <a:pt x="299" y="715"/>
                  </a:lnTo>
                  <a:close/>
                </a:path>
              </a:pathLst>
            </a:custGeom>
            <a:solidFill>
              <a:srgbClr val="86D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60" name="Freeform 125"/>
            <p:cNvSpPr>
              <a:spLocks/>
            </p:cNvSpPr>
            <p:nvPr/>
          </p:nvSpPr>
          <p:spPr bwMode="auto">
            <a:xfrm>
              <a:off x="1268" y="1535"/>
              <a:ext cx="283" cy="309"/>
            </a:xfrm>
            <a:custGeom>
              <a:avLst/>
              <a:gdLst>
                <a:gd name="T0" fmla="*/ 21 w 283"/>
                <a:gd name="T1" fmla="*/ 0 h 618"/>
                <a:gd name="T2" fmla="*/ 62 w 283"/>
                <a:gd name="T3" fmla="*/ 11 h 618"/>
                <a:gd name="T4" fmla="*/ 101 w 283"/>
                <a:gd name="T5" fmla="*/ 25 h 618"/>
                <a:gd name="T6" fmla="*/ 136 w 283"/>
                <a:gd name="T7" fmla="*/ 41 h 618"/>
                <a:gd name="T8" fmla="*/ 168 w 283"/>
                <a:gd name="T9" fmla="*/ 59 h 618"/>
                <a:gd name="T10" fmla="*/ 198 w 283"/>
                <a:gd name="T11" fmla="*/ 80 h 618"/>
                <a:gd name="T12" fmla="*/ 222 w 283"/>
                <a:gd name="T13" fmla="*/ 103 h 618"/>
                <a:gd name="T14" fmla="*/ 243 w 283"/>
                <a:gd name="T15" fmla="*/ 126 h 618"/>
                <a:gd name="T16" fmla="*/ 260 w 283"/>
                <a:gd name="T17" fmla="*/ 152 h 618"/>
                <a:gd name="T18" fmla="*/ 273 w 283"/>
                <a:gd name="T19" fmla="*/ 177 h 618"/>
                <a:gd name="T20" fmla="*/ 280 w 283"/>
                <a:gd name="T21" fmla="*/ 204 h 618"/>
                <a:gd name="T22" fmla="*/ 283 w 283"/>
                <a:gd name="T23" fmla="*/ 230 h 618"/>
                <a:gd name="T24" fmla="*/ 280 w 283"/>
                <a:gd name="T25" fmla="*/ 257 h 618"/>
                <a:gd name="T26" fmla="*/ 273 w 283"/>
                <a:gd name="T27" fmla="*/ 284 h 618"/>
                <a:gd name="T28" fmla="*/ 262 w 283"/>
                <a:gd name="T29" fmla="*/ 309 h 618"/>
                <a:gd name="T30" fmla="*/ 200 w 283"/>
                <a:gd name="T31" fmla="*/ 295 h 618"/>
                <a:gd name="T32" fmla="*/ 211 w 283"/>
                <a:gd name="T33" fmla="*/ 270 h 618"/>
                <a:gd name="T34" fmla="*/ 217 w 283"/>
                <a:gd name="T35" fmla="*/ 244 h 618"/>
                <a:gd name="T36" fmla="*/ 217 w 283"/>
                <a:gd name="T37" fmla="*/ 219 h 618"/>
                <a:gd name="T38" fmla="*/ 211 w 283"/>
                <a:gd name="T39" fmla="*/ 192 h 618"/>
                <a:gd name="T40" fmla="*/ 201 w 283"/>
                <a:gd name="T41" fmla="*/ 167 h 618"/>
                <a:gd name="T42" fmla="*/ 185 w 283"/>
                <a:gd name="T43" fmla="*/ 143 h 618"/>
                <a:gd name="T44" fmla="*/ 164 w 283"/>
                <a:gd name="T45" fmla="*/ 120 h 618"/>
                <a:gd name="T46" fmla="*/ 139 w 283"/>
                <a:gd name="T47" fmla="*/ 98 h 618"/>
                <a:gd name="T48" fmla="*/ 109 w 283"/>
                <a:gd name="T49" fmla="*/ 79 h 618"/>
                <a:gd name="T50" fmla="*/ 75 w 283"/>
                <a:gd name="T51" fmla="*/ 63 h 618"/>
                <a:gd name="T52" fmla="*/ 38 w 283"/>
                <a:gd name="T53" fmla="*/ 49 h 618"/>
                <a:gd name="T54" fmla="*/ 0 w 283"/>
                <a:gd name="T55" fmla="*/ 38 h 618"/>
                <a:gd name="T56" fmla="*/ 21 w 283"/>
                <a:gd name="T57" fmla="*/ 0 h 61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83" h="618">
                  <a:moveTo>
                    <a:pt x="21" y="0"/>
                  </a:moveTo>
                  <a:lnTo>
                    <a:pt x="62" y="22"/>
                  </a:lnTo>
                  <a:lnTo>
                    <a:pt x="101" y="49"/>
                  </a:lnTo>
                  <a:lnTo>
                    <a:pt x="136" y="82"/>
                  </a:lnTo>
                  <a:lnTo>
                    <a:pt x="168" y="118"/>
                  </a:lnTo>
                  <a:lnTo>
                    <a:pt x="198" y="160"/>
                  </a:lnTo>
                  <a:lnTo>
                    <a:pt x="222" y="205"/>
                  </a:lnTo>
                  <a:lnTo>
                    <a:pt x="243" y="252"/>
                  </a:lnTo>
                  <a:lnTo>
                    <a:pt x="260" y="303"/>
                  </a:lnTo>
                  <a:lnTo>
                    <a:pt x="273" y="353"/>
                  </a:lnTo>
                  <a:lnTo>
                    <a:pt x="280" y="408"/>
                  </a:lnTo>
                  <a:lnTo>
                    <a:pt x="283" y="460"/>
                  </a:lnTo>
                  <a:lnTo>
                    <a:pt x="280" y="514"/>
                  </a:lnTo>
                  <a:lnTo>
                    <a:pt x="273" y="567"/>
                  </a:lnTo>
                  <a:lnTo>
                    <a:pt x="262" y="618"/>
                  </a:lnTo>
                  <a:lnTo>
                    <a:pt x="200" y="589"/>
                  </a:lnTo>
                  <a:lnTo>
                    <a:pt x="211" y="540"/>
                  </a:lnTo>
                  <a:lnTo>
                    <a:pt x="217" y="487"/>
                  </a:lnTo>
                  <a:lnTo>
                    <a:pt x="217" y="437"/>
                  </a:lnTo>
                  <a:lnTo>
                    <a:pt x="211" y="384"/>
                  </a:lnTo>
                  <a:lnTo>
                    <a:pt x="201" y="333"/>
                  </a:lnTo>
                  <a:lnTo>
                    <a:pt x="185" y="285"/>
                  </a:lnTo>
                  <a:lnTo>
                    <a:pt x="164" y="239"/>
                  </a:lnTo>
                  <a:lnTo>
                    <a:pt x="139" y="196"/>
                  </a:lnTo>
                  <a:lnTo>
                    <a:pt x="109" y="158"/>
                  </a:lnTo>
                  <a:lnTo>
                    <a:pt x="75" y="125"/>
                  </a:lnTo>
                  <a:lnTo>
                    <a:pt x="38" y="98"/>
                  </a:lnTo>
                  <a:lnTo>
                    <a:pt x="0" y="76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8EE0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61" name="Freeform 126"/>
            <p:cNvSpPr>
              <a:spLocks/>
            </p:cNvSpPr>
            <p:nvPr/>
          </p:nvSpPr>
          <p:spPr bwMode="auto">
            <a:xfrm>
              <a:off x="1246" y="1573"/>
              <a:ext cx="239" cy="256"/>
            </a:xfrm>
            <a:custGeom>
              <a:avLst/>
              <a:gdLst>
                <a:gd name="T0" fmla="*/ 222 w 239"/>
                <a:gd name="T1" fmla="*/ 256 h 513"/>
                <a:gd name="T2" fmla="*/ 233 w 239"/>
                <a:gd name="T3" fmla="*/ 232 h 513"/>
                <a:gd name="T4" fmla="*/ 239 w 239"/>
                <a:gd name="T5" fmla="*/ 205 h 513"/>
                <a:gd name="T6" fmla="*/ 239 w 239"/>
                <a:gd name="T7" fmla="*/ 180 h 513"/>
                <a:gd name="T8" fmla="*/ 233 w 239"/>
                <a:gd name="T9" fmla="*/ 154 h 513"/>
                <a:gd name="T10" fmla="*/ 223 w 239"/>
                <a:gd name="T11" fmla="*/ 128 h 513"/>
                <a:gd name="T12" fmla="*/ 207 w 239"/>
                <a:gd name="T13" fmla="*/ 104 h 513"/>
                <a:gd name="T14" fmla="*/ 186 w 239"/>
                <a:gd name="T15" fmla="*/ 81 h 513"/>
                <a:gd name="T16" fmla="*/ 161 w 239"/>
                <a:gd name="T17" fmla="*/ 60 h 513"/>
                <a:gd name="T18" fmla="*/ 131 w 239"/>
                <a:gd name="T19" fmla="*/ 41 h 513"/>
                <a:gd name="T20" fmla="*/ 97 w 239"/>
                <a:gd name="T21" fmla="*/ 24 h 513"/>
                <a:gd name="T22" fmla="*/ 60 w 239"/>
                <a:gd name="T23" fmla="*/ 11 h 513"/>
                <a:gd name="T24" fmla="*/ 22 w 239"/>
                <a:gd name="T25" fmla="*/ 0 h 513"/>
                <a:gd name="T26" fmla="*/ 0 w 239"/>
                <a:gd name="T27" fmla="*/ 41 h 513"/>
                <a:gd name="T28" fmla="*/ 32 w 239"/>
                <a:gd name="T29" fmla="*/ 50 h 513"/>
                <a:gd name="T30" fmla="*/ 63 w 239"/>
                <a:gd name="T31" fmla="*/ 61 h 513"/>
                <a:gd name="T32" fmla="*/ 90 w 239"/>
                <a:gd name="T33" fmla="*/ 77 h 513"/>
                <a:gd name="T34" fmla="*/ 114 w 239"/>
                <a:gd name="T35" fmla="*/ 93 h 513"/>
                <a:gd name="T36" fmla="*/ 135 w 239"/>
                <a:gd name="T37" fmla="*/ 112 h 513"/>
                <a:gd name="T38" fmla="*/ 151 w 239"/>
                <a:gd name="T39" fmla="*/ 132 h 513"/>
                <a:gd name="T40" fmla="*/ 161 w 239"/>
                <a:gd name="T41" fmla="*/ 154 h 513"/>
                <a:gd name="T42" fmla="*/ 168 w 239"/>
                <a:gd name="T43" fmla="*/ 176 h 513"/>
                <a:gd name="T44" fmla="*/ 168 w 239"/>
                <a:gd name="T45" fmla="*/ 197 h 513"/>
                <a:gd name="T46" fmla="*/ 164 w 239"/>
                <a:gd name="T47" fmla="*/ 219 h 513"/>
                <a:gd name="T48" fmla="*/ 155 w 239"/>
                <a:gd name="T49" fmla="*/ 241 h 513"/>
                <a:gd name="T50" fmla="*/ 222 w 239"/>
                <a:gd name="T51" fmla="*/ 256 h 51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39" h="513">
                  <a:moveTo>
                    <a:pt x="222" y="513"/>
                  </a:moveTo>
                  <a:lnTo>
                    <a:pt x="233" y="464"/>
                  </a:lnTo>
                  <a:lnTo>
                    <a:pt x="239" y="411"/>
                  </a:lnTo>
                  <a:lnTo>
                    <a:pt x="239" y="361"/>
                  </a:lnTo>
                  <a:lnTo>
                    <a:pt x="233" y="308"/>
                  </a:lnTo>
                  <a:lnTo>
                    <a:pt x="223" y="257"/>
                  </a:lnTo>
                  <a:lnTo>
                    <a:pt x="207" y="209"/>
                  </a:lnTo>
                  <a:lnTo>
                    <a:pt x="186" y="163"/>
                  </a:lnTo>
                  <a:lnTo>
                    <a:pt x="161" y="120"/>
                  </a:lnTo>
                  <a:lnTo>
                    <a:pt x="131" y="82"/>
                  </a:lnTo>
                  <a:lnTo>
                    <a:pt x="97" y="49"/>
                  </a:lnTo>
                  <a:lnTo>
                    <a:pt x="60" y="22"/>
                  </a:lnTo>
                  <a:lnTo>
                    <a:pt x="22" y="0"/>
                  </a:lnTo>
                  <a:lnTo>
                    <a:pt x="0" y="82"/>
                  </a:lnTo>
                  <a:lnTo>
                    <a:pt x="32" y="100"/>
                  </a:lnTo>
                  <a:lnTo>
                    <a:pt x="63" y="123"/>
                  </a:lnTo>
                  <a:lnTo>
                    <a:pt x="90" y="154"/>
                  </a:lnTo>
                  <a:lnTo>
                    <a:pt x="114" y="187"/>
                  </a:lnTo>
                  <a:lnTo>
                    <a:pt x="135" y="225"/>
                  </a:lnTo>
                  <a:lnTo>
                    <a:pt x="151" y="265"/>
                  </a:lnTo>
                  <a:lnTo>
                    <a:pt x="161" y="308"/>
                  </a:lnTo>
                  <a:lnTo>
                    <a:pt x="168" y="352"/>
                  </a:lnTo>
                  <a:lnTo>
                    <a:pt x="168" y="395"/>
                  </a:lnTo>
                  <a:lnTo>
                    <a:pt x="164" y="438"/>
                  </a:lnTo>
                  <a:lnTo>
                    <a:pt x="155" y="482"/>
                  </a:lnTo>
                  <a:lnTo>
                    <a:pt x="222" y="513"/>
                  </a:lnTo>
                  <a:close/>
                </a:path>
              </a:pathLst>
            </a:custGeom>
            <a:solidFill>
              <a:srgbClr val="96E6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grpSp>
          <p:nvGrpSpPr>
            <p:cNvPr id="8362" name="Group 127"/>
            <p:cNvGrpSpPr>
              <a:grpSpLocks/>
            </p:cNvGrpSpPr>
            <p:nvPr/>
          </p:nvGrpSpPr>
          <p:grpSpPr bwMode="auto">
            <a:xfrm>
              <a:off x="1145" y="1165"/>
              <a:ext cx="1342" cy="838"/>
              <a:chOff x="1145" y="1165"/>
              <a:chExt cx="1342" cy="838"/>
            </a:xfrm>
          </p:grpSpPr>
          <p:sp>
            <p:nvSpPr>
              <p:cNvPr id="9311" name="Freeform 128"/>
              <p:cNvSpPr>
                <a:spLocks/>
              </p:cNvSpPr>
              <p:nvPr/>
            </p:nvSpPr>
            <p:spPr bwMode="auto">
              <a:xfrm>
                <a:off x="1203" y="1627"/>
                <a:ext cx="194" cy="200"/>
              </a:xfrm>
              <a:custGeom>
                <a:avLst/>
                <a:gdLst>
                  <a:gd name="T0" fmla="*/ 26 w 194"/>
                  <a:gd name="T1" fmla="*/ 0 h 400"/>
                  <a:gd name="T2" fmla="*/ 58 w 194"/>
                  <a:gd name="T3" fmla="*/ 9 h 400"/>
                  <a:gd name="T4" fmla="*/ 89 w 194"/>
                  <a:gd name="T5" fmla="*/ 21 h 400"/>
                  <a:gd name="T6" fmla="*/ 116 w 194"/>
                  <a:gd name="T7" fmla="*/ 36 h 400"/>
                  <a:gd name="T8" fmla="*/ 140 w 194"/>
                  <a:gd name="T9" fmla="*/ 53 h 400"/>
                  <a:gd name="T10" fmla="*/ 161 w 194"/>
                  <a:gd name="T11" fmla="*/ 72 h 400"/>
                  <a:gd name="T12" fmla="*/ 177 w 194"/>
                  <a:gd name="T13" fmla="*/ 92 h 400"/>
                  <a:gd name="T14" fmla="*/ 187 w 194"/>
                  <a:gd name="T15" fmla="*/ 113 h 400"/>
                  <a:gd name="T16" fmla="*/ 194 w 194"/>
                  <a:gd name="T17" fmla="*/ 135 h 400"/>
                  <a:gd name="T18" fmla="*/ 194 w 194"/>
                  <a:gd name="T19" fmla="*/ 157 h 400"/>
                  <a:gd name="T20" fmla="*/ 190 w 194"/>
                  <a:gd name="T21" fmla="*/ 178 h 400"/>
                  <a:gd name="T22" fmla="*/ 181 w 194"/>
                  <a:gd name="T23" fmla="*/ 200 h 400"/>
                  <a:gd name="T24" fmla="*/ 108 w 194"/>
                  <a:gd name="T25" fmla="*/ 183 h 400"/>
                  <a:gd name="T26" fmla="*/ 116 w 194"/>
                  <a:gd name="T27" fmla="*/ 165 h 400"/>
                  <a:gd name="T28" fmla="*/ 118 w 194"/>
                  <a:gd name="T29" fmla="*/ 146 h 400"/>
                  <a:gd name="T30" fmla="*/ 115 w 194"/>
                  <a:gd name="T31" fmla="*/ 128 h 400"/>
                  <a:gd name="T32" fmla="*/ 106 w 194"/>
                  <a:gd name="T33" fmla="*/ 110 h 400"/>
                  <a:gd name="T34" fmla="*/ 93 w 194"/>
                  <a:gd name="T35" fmla="*/ 92 h 400"/>
                  <a:gd name="T36" fmla="*/ 75 w 194"/>
                  <a:gd name="T37" fmla="*/ 77 h 400"/>
                  <a:gd name="T38" fmla="*/ 52 w 194"/>
                  <a:gd name="T39" fmla="*/ 64 h 400"/>
                  <a:gd name="T40" fmla="*/ 28 w 194"/>
                  <a:gd name="T41" fmla="*/ 52 h 400"/>
                  <a:gd name="T42" fmla="*/ 0 w 194"/>
                  <a:gd name="T43" fmla="*/ 44 h 400"/>
                  <a:gd name="T44" fmla="*/ 26 w 194"/>
                  <a:gd name="T45" fmla="*/ 0 h 40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94" h="400">
                    <a:moveTo>
                      <a:pt x="26" y="0"/>
                    </a:moveTo>
                    <a:lnTo>
                      <a:pt x="58" y="18"/>
                    </a:lnTo>
                    <a:lnTo>
                      <a:pt x="89" y="41"/>
                    </a:lnTo>
                    <a:lnTo>
                      <a:pt x="116" y="72"/>
                    </a:lnTo>
                    <a:lnTo>
                      <a:pt x="140" y="105"/>
                    </a:lnTo>
                    <a:lnTo>
                      <a:pt x="161" y="143"/>
                    </a:lnTo>
                    <a:lnTo>
                      <a:pt x="177" y="183"/>
                    </a:lnTo>
                    <a:lnTo>
                      <a:pt x="187" y="226"/>
                    </a:lnTo>
                    <a:lnTo>
                      <a:pt x="194" y="270"/>
                    </a:lnTo>
                    <a:lnTo>
                      <a:pt x="194" y="313"/>
                    </a:lnTo>
                    <a:lnTo>
                      <a:pt x="190" y="356"/>
                    </a:lnTo>
                    <a:lnTo>
                      <a:pt x="181" y="400"/>
                    </a:lnTo>
                    <a:lnTo>
                      <a:pt x="108" y="365"/>
                    </a:lnTo>
                    <a:lnTo>
                      <a:pt x="116" y="329"/>
                    </a:lnTo>
                    <a:lnTo>
                      <a:pt x="118" y="291"/>
                    </a:lnTo>
                    <a:lnTo>
                      <a:pt x="115" y="255"/>
                    </a:lnTo>
                    <a:lnTo>
                      <a:pt x="106" y="219"/>
                    </a:lnTo>
                    <a:lnTo>
                      <a:pt x="93" y="184"/>
                    </a:lnTo>
                    <a:lnTo>
                      <a:pt x="75" y="154"/>
                    </a:lnTo>
                    <a:lnTo>
                      <a:pt x="52" y="127"/>
                    </a:lnTo>
                    <a:lnTo>
                      <a:pt x="28" y="103"/>
                    </a:lnTo>
                    <a:lnTo>
                      <a:pt x="0" y="87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9FE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12" name="Freeform 129"/>
              <p:cNvSpPr>
                <a:spLocks/>
              </p:cNvSpPr>
              <p:nvPr/>
            </p:nvSpPr>
            <p:spPr bwMode="auto">
              <a:xfrm>
                <a:off x="1176" y="1670"/>
                <a:ext cx="145" cy="140"/>
              </a:xfrm>
              <a:custGeom>
                <a:avLst/>
                <a:gdLst>
                  <a:gd name="T0" fmla="*/ 135 w 145"/>
                  <a:gd name="T1" fmla="*/ 140 h 278"/>
                  <a:gd name="T2" fmla="*/ 143 w 145"/>
                  <a:gd name="T3" fmla="*/ 122 h 278"/>
                  <a:gd name="T4" fmla="*/ 145 w 145"/>
                  <a:gd name="T5" fmla="*/ 103 h 278"/>
                  <a:gd name="T6" fmla="*/ 142 w 145"/>
                  <a:gd name="T7" fmla="*/ 85 h 278"/>
                  <a:gd name="T8" fmla="*/ 133 w 145"/>
                  <a:gd name="T9" fmla="*/ 66 h 278"/>
                  <a:gd name="T10" fmla="*/ 120 w 145"/>
                  <a:gd name="T11" fmla="*/ 49 h 278"/>
                  <a:gd name="T12" fmla="*/ 102 w 145"/>
                  <a:gd name="T13" fmla="*/ 34 h 278"/>
                  <a:gd name="T14" fmla="*/ 79 w 145"/>
                  <a:gd name="T15" fmla="*/ 20 h 278"/>
                  <a:gd name="T16" fmla="*/ 55 w 145"/>
                  <a:gd name="T17" fmla="*/ 8 h 278"/>
                  <a:gd name="T18" fmla="*/ 27 w 145"/>
                  <a:gd name="T19" fmla="*/ 0 h 278"/>
                  <a:gd name="T20" fmla="*/ 0 w 145"/>
                  <a:gd name="T21" fmla="*/ 48 h 278"/>
                  <a:gd name="T22" fmla="*/ 19 w 145"/>
                  <a:gd name="T23" fmla="*/ 54 h 278"/>
                  <a:gd name="T24" fmla="*/ 34 w 145"/>
                  <a:gd name="T25" fmla="*/ 63 h 278"/>
                  <a:gd name="T26" fmla="*/ 47 w 145"/>
                  <a:gd name="T27" fmla="*/ 73 h 278"/>
                  <a:gd name="T28" fmla="*/ 57 w 145"/>
                  <a:gd name="T29" fmla="*/ 85 h 278"/>
                  <a:gd name="T30" fmla="*/ 61 w 145"/>
                  <a:gd name="T31" fmla="*/ 97 h 278"/>
                  <a:gd name="T32" fmla="*/ 61 w 145"/>
                  <a:gd name="T33" fmla="*/ 109 h 278"/>
                  <a:gd name="T34" fmla="*/ 57 w 145"/>
                  <a:gd name="T35" fmla="*/ 122 h 278"/>
                  <a:gd name="T36" fmla="*/ 135 w 145"/>
                  <a:gd name="T37" fmla="*/ 140 h 27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45" h="278">
                    <a:moveTo>
                      <a:pt x="135" y="278"/>
                    </a:moveTo>
                    <a:lnTo>
                      <a:pt x="143" y="242"/>
                    </a:lnTo>
                    <a:lnTo>
                      <a:pt x="145" y="204"/>
                    </a:lnTo>
                    <a:lnTo>
                      <a:pt x="142" y="168"/>
                    </a:lnTo>
                    <a:lnTo>
                      <a:pt x="133" y="132"/>
                    </a:lnTo>
                    <a:lnTo>
                      <a:pt x="120" y="97"/>
                    </a:lnTo>
                    <a:lnTo>
                      <a:pt x="102" y="67"/>
                    </a:lnTo>
                    <a:lnTo>
                      <a:pt x="79" y="40"/>
                    </a:lnTo>
                    <a:lnTo>
                      <a:pt x="55" y="16"/>
                    </a:lnTo>
                    <a:lnTo>
                      <a:pt x="27" y="0"/>
                    </a:lnTo>
                    <a:lnTo>
                      <a:pt x="0" y="96"/>
                    </a:lnTo>
                    <a:lnTo>
                      <a:pt x="19" y="108"/>
                    </a:lnTo>
                    <a:lnTo>
                      <a:pt x="34" y="125"/>
                    </a:lnTo>
                    <a:lnTo>
                      <a:pt x="47" y="145"/>
                    </a:lnTo>
                    <a:lnTo>
                      <a:pt x="57" y="168"/>
                    </a:lnTo>
                    <a:lnTo>
                      <a:pt x="61" y="192"/>
                    </a:lnTo>
                    <a:lnTo>
                      <a:pt x="61" y="217"/>
                    </a:lnTo>
                    <a:lnTo>
                      <a:pt x="57" y="242"/>
                    </a:lnTo>
                    <a:lnTo>
                      <a:pt x="135" y="278"/>
                    </a:lnTo>
                    <a:close/>
                  </a:path>
                </a:pathLst>
              </a:custGeom>
              <a:solidFill>
                <a:srgbClr val="A7F1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13" name="Freeform 130"/>
              <p:cNvSpPr>
                <a:spLocks/>
              </p:cNvSpPr>
              <p:nvPr/>
            </p:nvSpPr>
            <p:spPr bwMode="auto">
              <a:xfrm>
                <a:off x="1147" y="1718"/>
                <a:ext cx="90" cy="74"/>
              </a:xfrm>
              <a:custGeom>
                <a:avLst/>
                <a:gdLst>
                  <a:gd name="T0" fmla="*/ 29 w 90"/>
                  <a:gd name="T1" fmla="*/ 0 h 146"/>
                  <a:gd name="T2" fmla="*/ 48 w 90"/>
                  <a:gd name="T3" fmla="*/ 6 h 146"/>
                  <a:gd name="T4" fmla="*/ 63 w 90"/>
                  <a:gd name="T5" fmla="*/ 15 h 146"/>
                  <a:gd name="T6" fmla="*/ 76 w 90"/>
                  <a:gd name="T7" fmla="*/ 25 h 146"/>
                  <a:gd name="T8" fmla="*/ 86 w 90"/>
                  <a:gd name="T9" fmla="*/ 36 h 146"/>
                  <a:gd name="T10" fmla="*/ 90 w 90"/>
                  <a:gd name="T11" fmla="*/ 49 h 146"/>
                  <a:gd name="T12" fmla="*/ 90 w 90"/>
                  <a:gd name="T13" fmla="*/ 61 h 146"/>
                  <a:gd name="T14" fmla="*/ 86 w 90"/>
                  <a:gd name="T15" fmla="*/ 74 h 146"/>
                  <a:gd name="T16" fmla="*/ 0 w 90"/>
                  <a:gd name="T17" fmla="*/ 54 h 146"/>
                  <a:gd name="T18" fmla="*/ 0 w 90"/>
                  <a:gd name="T19" fmla="*/ 53 h 146"/>
                  <a:gd name="T20" fmla="*/ 29 w 90"/>
                  <a:gd name="T21" fmla="*/ 0 h 14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0" h="146">
                    <a:moveTo>
                      <a:pt x="29" y="0"/>
                    </a:moveTo>
                    <a:lnTo>
                      <a:pt x="48" y="12"/>
                    </a:lnTo>
                    <a:lnTo>
                      <a:pt x="63" y="29"/>
                    </a:lnTo>
                    <a:lnTo>
                      <a:pt x="76" y="49"/>
                    </a:lnTo>
                    <a:lnTo>
                      <a:pt x="86" y="72"/>
                    </a:lnTo>
                    <a:lnTo>
                      <a:pt x="90" y="96"/>
                    </a:lnTo>
                    <a:lnTo>
                      <a:pt x="90" y="121"/>
                    </a:lnTo>
                    <a:lnTo>
                      <a:pt x="86" y="146"/>
                    </a:lnTo>
                    <a:lnTo>
                      <a:pt x="0" y="106"/>
                    </a:lnTo>
                    <a:lnTo>
                      <a:pt x="0" y="105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AFF7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14" name="Freeform 131"/>
              <p:cNvSpPr>
                <a:spLocks/>
              </p:cNvSpPr>
              <p:nvPr/>
            </p:nvSpPr>
            <p:spPr bwMode="auto">
              <a:xfrm>
                <a:off x="1145" y="177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0 w 2"/>
                  <a:gd name="T7" fmla="*/ 0 h 1"/>
                  <a:gd name="T8" fmla="*/ 2 w 2"/>
                  <a:gd name="T9" fmla="*/ 1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B0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15" name="Freeform 132"/>
              <p:cNvSpPr>
                <a:spLocks/>
              </p:cNvSpPr>
              <p:nvPr/>
            </p:nvSpPr>
            <p:spPr bwMode="auto">
              <a:xfrm>
                <a:off x="1145" y="1165"/>
                <a:ext cx="1342" cy="838"/>
              </a:xfrm>
              <a:custGeom>
                <a:avLst/>
                <a:gdLst>
                  <a:gd name="T0" fmla="*/ 997 w 1342"/>
                  <a:gd name="T1" fmla="*/ 838 h 1676"/>
                  <a:gd name="T2" fmla="*/ 0 w 1342"/>
                  <a:gd name="T3" fmla="*/ 606 h 1676"/>
                  <a:gd name="T4" fmla="*/ 345 w 1342"/>
                  <a:gd name="T5" fmla="*/ 0 h 1676"/>
                  <a:gd name="T6" fmla="*/ 1342 w 1342"/>
                  <a:gd name="T7" fmla="*/ 232 h 1676"/>
                  <a:gd name="T8" fmla="*/ 997 w 1342"/>
                  <a:gd name="T9" fmla="*/ 838 h 16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42" h="1676">
                    <a:moveTo>
                      <a:pt x="997" y="1676"/>
                    </a:moveTo>
                    <a:lnTo>
                      <a:pt x="0" y="1211"/>
                    </a:lnTo>
                    <a:lnTo>
                      <a:pt x="345" y="0"/>
                    </a:lnTo>
                    <a:lnTo>
                      <a:pt x="1342" y="463"/>
                    </a:lnTo>
                    <a:lnTo>
                      <a:pt x="997" y="167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16" name="Freeform 133"/>
              <p:cNvSpPr>
                <a:spLocks/>
              </p:cNvSpPr>
              <p:nvPr/>
            </p:nvSpPr>
            <p:spPr bwMode="auto">
              <a:xfrm>
                <a:off x="1482" y="1165"/>
                <a:ext cx="1005" cy="838"/>
              </a:xfrm>
              <a:custGeom>
                <a:avLst/>
                <a:gdLst>
                  <a:gd name="T0" fmla="*/ 660 w 1005"/>
                  <a:gd name="T1" fmla="*/ 838 h 1676"/>
                  <a:gd name="T2" fmla="*/ 1005 w 1005"/>
                  <a:gd name="T3" fmla="*/ 232 h 1676"/>
                  <a:gd name="T4" fmla="*/ 8 w 1005"/>
                  <a:gd name="T5" fmla="*/ 0 h 1676"/>
                  <a:gd name="T6" fmla="*/ 0 w 1005"/>
                  <a:gd name="T7" fmla="*/ 15 h 1676"/>
                  <a:gd name="T8" fmla="*/ 69 w 1005"/>
                  <a:gd name="T9" fmla="*/ 32 h 1676"/>
                  <a:gd name="T10" fmla="*/ 135 w 1005"/>
                  <a:gd name="T11" fmla="*/ 53 h 1676"/>
                  <a:gd name="T12" fmla="*/ 199 w 1005"/>
                  <a:gd name="T13" fmla="*/ 76 h 1676"/>
                  <a:gd name="T14" fmla="*/ 261 w 1005"/>
                  <a:gd name="T15" fmla="*/ 102 h 1676"/>
                  <a:gd name="T16" fmla="*/ 319 w 1005"/>
                  <a:gd name="T17" fmla="*/ 130 h 1676"/>
                  <a:gd name="T18" fmla="*/ 374 w 1005"/>
                  <a:gd name="T19" fmla="*/ 162 h 1676"/>
                  <a:gd name="T20" fmla="*/ 425 w 1005"/>
                  <a:gd name="T21" fmla="*/ 196 h 1676"/>
                  <a:gd name="T22" fmla="*/ 473 w 1005"/>
                  <a:gd name="T23" fmla="*/ 231 h 1676"/>
                  <a:gd name="T24" fmla="*/ 516 w 1005"/>
                  <a:gd name="T25" fmla="*/ 268 h 1676"/>
                  <a:gd name="T26" fmla="*/ 555 w 1005"/>
                  <a:gd name="T27" fmla="*/ 307 h 1676"/>
                  <a:gd name="T28" fmla="*/ 589 w 1005"/>
                  <a:gd name="T29" fmla="*/ 348 h 1676"/>
                  <a:gd name="T30" fmla="*/ 619 w 1005"/>
                  <a:gd name="T31" fmla="*/ 390 h 1676"/>
                  <a:gd name="T32" fmla="*/ 644 w 1005"/>
                  <a:gd name="T33" fmla="*/ 433 h 1676"/>
                  <a:gd name="T34" fmla="*/ 664 w 1005"/>
                  <a:gd name="T35" fmla="*/ 477 h 1676"/>
                  <a:gd name="T36" fmla="*/ 680 w 1005"/>
                  <a:gd name="T37" fmla="*/ 521 h 1676"/>
                  <a:gd name="T38" fmla="*/ 688 w 1005"/>
                  <a:gd name="T39" fmla="*/ 567 h 1676"/>
                  <a:gd name="T40" fmla="*/ 692 w 1005"/>
                  <a:gd name="T41" fmla="*/ 612 h 1676"/>
                  <a:gd name="T42" fmla="*/ 692 w 1005"/>
                  <a:gd name="T43" fmla="*/ 657 h 1676"/>
                  <a:gd name="T44" fmla="*/ 687 w 1005"/>
                  <a:gd name="T45" fmla="*/ 702 h 1676"/>
                  <a:gd name="T46" fmla="*/ 675 w 1005"/>
                  <a:gd name="T47" fmla="*/ 746 h 1676"/>
                  <a:gd name="T48" fmla="*/ 658 w 1005"/>
                  <a:gd name="T49" fmla="*/ 790 h 1676"/>
                  <a:gd name="T50" fmla="*/ 637 w 1005"/>
                  <a:gd name="T51" fmla="*/ 833 h 1676"/>
                  <a:gd name="T52" fmla="*/ 660 w 1005"/>
                  <a:gd name="T53" fmla="*/ 838 h 167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05" h="1676">
                    <a:moveTo>
                      <a:pt x="660" y="1676"/>
                    </a:moveTo>
                    <a:lnTo>
                      <a:pt x="1005" y="463"/>
                    </a:lnTo>
                    <a:lnTo>
                      <a:pt x="8" y="0"/>
                    </a:lnTo>
                    <a:lnTo>
                      <a:pt x="0" y="29"/>
                    </a:lnTo>
                    <a:lnTo>
                      <a:pt x="69" y="63"/>
                    </a:lnTo>
                    <a:lnTo>
                      <a:pt x="135" y="105"/>
                    </a:lnTo>
                    <a:lnTo>
                      <a:pt x="199" y="152"/>
                    </a:lnTo>
                    <a:lnTo>
                      <a:pt x="261" y="204"/>
                    </a:lnTo>
                    <a:lnTo>
                      <a:pt x="319" y="260"/>
                    </a:lnTo>
                    <a:lnTo>
                      <a:pt x="374" y="324"/>
                    </a:lnTo>
                    <a:lnTo>
                      <a:pt x="425" y="391"/>
                    </a:lnTo>
                    <a:lnTo>
                      <a:pt x="473" y="461"/>
                    </a:lnTo>
                    <a:lnTo>
                      <a:pt x="516" y="535"/>
                    </a:lnTo>
                    <a:lnTo>
                      <a:pt x="555" y="613"/>
                    </a:lnTo>
                    <a:lnTo>
                      <a:pt x="589" y="695"/>
                    </a:lnTo>
                    <a:lnTo>
                      <a:pt x="619" y="780"/>
                    </a:lnTo>
                    <a:lnTo>
                      <a:pt x="644" y="865"/>
                    </a:lnTo>
                    <a:lnTo>
                      <a:pt x="664" y="954"/>
                    </a:lnTo>
                    <a:lnTo>
                      <a:pt x="680" y="1042"/>
                    </a:lnTo>
                    <a:lnTo>
                      <a:pt x="688" y="1133"/>
                    </a:lnTo>
                    <a:lnTo>
                      <a:pt x="692" y="1223"/>
                    </a:lnTo>
                    <a:lnTo>
                      <a:pt x="692" y="1314"/>
                    </a:lnTo>
                    <a:lnTo>
                      <a:pt x="687" y="1403"/>
                    </a:lnTo>
                    <a:lnTo>
                      <a:pt x="675" y="1491"/>
                    </a:lnTo>
                    <a:lnTo>
                      <a:pt x="658" y="1580"/>
                    </a:lnTo>
                    <a:lnTo>
                      <a:pt x="637" y="1665"/>
                    </a:lnTo>
                    <a:lnTo>
                      <a:pt x="660" y="1676"/>
                    </a:lnTo>
                    <a:close/>
                  </a:path>
                </a:pathLst>
              </a:custGeom>
              <a:solidFill>
                <a:srgbClr val="057E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17" name="Freeform 134"/>
              <p:cNvSpPr>
                <a:spLocks/>
              </p:cNvSpPr>
              <p:nvPr/>
            </p:nvSpPr>
            <p:spPr bwMode="auto">
              <a:xfrm>
                <a:off x="1473" y="1180"/>
                <a:ext cx="701" cy="818"/>
              </a:xfrm>
              <a:custGeom>
                <a:avLst/>
                <a:gdLst>
                  <a:gd name="T0" fmla="*/ 9 w 701"/>
                  <a:gd name="T1" fmla="*/ 0 h 1636"/>
                  <a:gd name="T2" fmla="*/ 78 w 701"/>
                  <a:gd name="T3" fmla="*/ 17 h 1636"/>
                  <a:gd name="T4" fmla="*/ 144 w 701"/>
                  <a:gd name="T5" fmla="*/ 38 h 1636"/>
                  <a:gd name="T6" fmla="*/ 208 w 701"/>
                  <a:gd name="T7" fmla="*/ 62 h 1636"/>
                  <a:gd name="T8" fmla="*/ 270 w 701"/>
                  <a:gd name="T9" fmla="*/ 88 h 1636"/>
                  <a:gd name="T10" fmla="*/ 328 w 701"/>
                  <a:gd name="T11" fmla="*/ 116 h 1636"/>
                  <a:gd name="T12" fmla="*/ 383 w 701"/>
                  <a:gd name="T13" fmla="*/ 148 h 1636"/>
                  <a:gd name="T14" fmla="*/ 434 w 701"/>
                  <a:gd name="T15" fmla="*/ 181 h 1636"/>
                  <a:gd name="T16" fmla="*/ 482 w 701"/>
                  <a:gd name="T17" fmla="*/ 216 h 1636"/>
                  <a:gd name="T18" fmla="*/ 525 w 701"/>
                  <a:gd name="T19" fmla="*/ 253 h 1636"/>
                  <a:gd name="T20" fmla="*/ 564 w 701"/>
                  <a:gd name="T21" fmla="*/ 292 h 1636"/>
                  <a:gd name="T22" fmla="*/ 598 w 701"/>
                  <a:gd name="T23" fmla="*/ 333 h 1636"/>
                  <a:gd name="T24" fmla="*/ 628 w 701"/>
                  <a:gd name="T25" fmla="*/ 376 h 1636"/>
                  <a:gd name="T26" fmla="*/ 653 w 701"/>
                  <a:gd name="T27" fmla="*/ 418 h 1636"/>
                  <a:gd name="T28" fmla="*/ 673 w 701"/>
                  <a:gd name="T29" fmla="*/ 463 h 1636"/>
                  <a:gd name="T30" fmla="*/ 689 w 701"/>
                  <a:gd name="T31" fmla="*/ 507 h 1636"/>
                  <a:gd name="T32" fmla="*/ 697 w 701"/>
                  <a:gd name="T33" fmla="*/ 552 h 1636"/>
                  <a:gd name="T34" fmla="*/ 701 w 701"/>
                  <a:gd name="T35" fmla="*/ 597 h 1636"/>
                  <a:gd name="T36" fmla="*/ 701 w 701"/>
                  <a:gd name="T37" fmla="*/ 643 h 1636"/>
                  <a:gd name="T38" fmla="*/ 696 w 701"/>
                  <a:gd name="T39" fmla="*/ 687 h 1636"/>
                  <a:gd name="T40" fmla="*/ 684 w 701"/>
                  <a:gd name="T41" fmla="*/ 731 h 1636"/>
                  <a:gd name="T42" fmla="*/ 667 w 701"/>
                  <a:gd name="T43" fmla="*/ 776 h 1636"/>
                  <a:gd name="T44" fmla="*/ 646 w 701"/>
                  <a:gd name="T45" fmla="*/ 818 h 1636"/>
                  <a:gd name="T46" fmla="*/ 621 w 701"/>
                  <a:gd name="T47" fmla="*/ 813 h 1636"/>
                  <a:gd name="T48" fmla="*/ 643 w 701"/>
                  <a:gd name="T49" fmla="*/ 768 h 1636"/>
                  <a:gd name="T50" fmla="*/ 659 w 701"/>
                  <a:gd name="T51" fmla="*/ 724 h 1636"/>
                  <a:gd name="T52" fmla="*/ 670 w 701"/>
                  <a:gd name="T53" fmla="*/ 679 h 1636"/>
                  <a:gd name="T54" fmla="*/ 676 w 701"/>
                  <a:gd name="T55" fmla="*/ 633 h 1636"/>
                  <a:gd name="T56" fmla="*/ 676 w 701"/>
                  <a:gd name="T57" fmla="*/ 587 h 1636"/>
                  <a:gd name="T58" fmla="*/ 670 w 701"/>
                  <a:gd name="T59" fmla="*/ 540 h 1636"/>
                  <a:gd name="T60" fmla="*/ 657 w 701"/>
                  <a:gd name="T61" fmla="*/ 494 h 1636"/>
                  <a:gd name="T62" fmla="*/ 640 w 701"/>
                  <a:gd name="T63" fmla="*/ 449 h 1636"/>
                  <a:gd name="T64" fmla="*/ 619 w 701"/>
                  <a:gd name="T65" fmla="*/ 405 h 1636"/>
                  <a:gd name="T66" fmla="*/ 591 w 701"/>
                  <a:gd name="T67" fmla="*/ 361 h 1636"/>
                  <a:gd name="T68" fmla="*/ 558 w 701"/>
                  <a:gd name="T69" fmla="*/ 319 h 1636"/>
                  <a:gd name="T70" fmla="*/ 520 w 701"/>
                  <a:gd name="T71" fmla="*/ 278 h 1636"/>
                  <a:gd name="T72" fmla="*/ 478 w 701"/>
                  <a:gd name="T73" fmla="*/ 239 h 1636"/>
                  <a:gd name="T74" fmla="*/ 431 w 701"/>
                  <a:gd name="T75" fmla="*/ 203 h 1636"/>
                  <a:gd name="T76" fmla="*/ 380 w 701"/>
                  <a:gd name="T77" fmla="*/ 167 h 1636"/>
                  <a:gd name="T78" fmla="*/ 324 w 701"/>
                  <a:gd name="T79" fmla="*/ 135 h 1636"/>
                  <a:gd name="T80" fmla="*/ 266 w 701"/>
                  <a:gd name="T81" fmla="*/ 105 h 1636"/>
                  <a:gd name="T82" fmla="*/ 204 w 701"/>
                  <a:gd name="T83" fmla="*/ 78 h 1636"/>
                  <a:gd name="T84" fmla="*/ 139 w 701"/>
                  <a:gd name="T85" fmla="*/ 54 h 1636"/>
                  <a:gd name="T86" fmla="*/ 71 w 701"/>
                  <a:gd name="T87" fmla="*/ 33 h 1636"/>
                  <a:gd name="T88" fmla="*/ 0 w 701"/>
                  <a:gd name="T89" fmla="*/ 14 h 1636"/>
                  <a:gd name="T90" fmla="*/ 9 w 701"/>
                  <a:gd name="T91" fmla="*/ 0 h 16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701" h="1636">
                    <a:moveTo>
                      <a:pt x="9" y="0"/>
                    </a:moveTo>
                    <a:lnTo>
                      <a:pt x="78" y="34"/>
                    </a:lnTo>
                    <a:lnTo>
                      <a:pt x="144" y="76"/>
                    </a:lnTo>
                    <a:lnTo>
                      <a:pt x="208" y="123"/>
                    </a:lnTo>
                    <a:lnTo>
                      <a:pt x="270" y="175"/>
                    </a:lnTo>
                    <a:lnTo>
                      <a:pt x="328" y="231"/>
                    </a:lnTo>
                    <a:lnTo>
                      <a:pt x="383" y="295"/>
                    </a:lnTo>
                    <a:lnTo>
                      <a:pt x="434" y="362"/>
                    </a:lnTo>
                    <a:lnTo>
                      <a:pt x="482" y="432"/>
                    </a:lnTo>
                    <a:lnTo>
                      <a:pt x="525" y="506"/>
                    </a:lnTo>
                    <a:lnTo>
                      <a:pt x="564" y="584"/>
                    </a:lnTo>
                    <a:lnTo>
                      <a:pt x="598" y="666"/>
                    </a:lnTo>
                    <a:lnTo>
                      <a:pt x="628" y="751"/>
                    </a:lnTo>
                    <a:lnTo>
                      <a:pt x="653" y="836"/>
                    </a:lnTo>
                    <a:lnTo>
                      <a:pt x="673" y="925"/>
                    </a:lnTo>
                    <a:lnTo>
                      <a:pt x="689" y="1013"/>
                    </a:lnTo>
                    <a:lnTo>
                      <a:pt x="697" y="1104"/>
                    </a:lnTo>
                    <a:lnTo>
                      <a:pt x="701" y="1194"/>
                    </a:lnTo>
                    <a:lnTo>
                      <a:pt x="701" y="1285"/>
                    </a:lnTo>
                    <a:lnTo>
                      <a:pt x="696" y="1374"/>
                    </a:lnTo>
                    <a:lnTo>
                      <a:pt x="684" y="1462"/>
                    </a:lnTo>
                    <a:lnTo>
                      <a:pt x="667" y="1551"/>
                    </a:lnTo>
                    <a:lnTo>
                      <a:pt x="646" y="1636"/>
                    </a:lnTo>
                    <a:lnTo>
                      <a:pt x="621" y="1625"/>
                    </a:lnTo>
                    <a:lnTo>
                      <a:pt x="643" y="1536"/>
                    </a:lnTo>
                    <a:lnTo>
                      <a:pt x="659" y="1448"/>
                    </a:lnTo>
                    <a:lnTo>
                      <a:pt x="670" y="1357"/>
                    </a:lnTo>
                    <a:lnTo>
                      <a:pt x="676" y="1265"/>
                    </a:lnTo>
                    <a:lnTo>
                      <a:pt x="676" y="1173"/>
                    </a:lnTo>
                    <a:lnTo>
                      <a:pt x="670" y="1080"/>
                    </a:lnTo>
                    <a:lnTo>
                      <a:pt x="657" y="988"/>
                    </a:lnTo>
                    <a:lnTo>
                      <a:pt x="640" y="897"/>
                    </a:lnTo>
                    <a:lnTo>
                      <a:pt x="619" y="809"/>
                    </a:lnTo>
                    <a:lnTo>
                      <a:pt x="591" y="722"/>
                    </a:lnTo>
                    <a:lnTo>
                      <a:pt x="558" y="637"/>
                    </a:lnTo>
                    <a:lnTo>
                      <a:pt x="520" y="555"/>
                    </a:lnTo>
                    <a:lnTo>
                      <a:pt x="478" y="477"/>
                    </a:lnTo>
                    <a:lnTo>
                      <a:pt x="431" y="405"/>
                    </a:lnTo>
                    <a:lnTo>
                      <a:pt x="380" y="334"/>
                    </a:lnTo>
                    <a:lnTo>
                      <a:pt x="324" y="269"/>
                    </a:lnTo>
                    <a:lnTo>
                      <a:pt x="266" y="210"/>
                    </a:lnTo>
                    <a:lnTo>
                      <a:pt x="204" y="155"/>
                    </a:lnTo>
                    <a:lnTo>
                      <a:pt x="139" y="108"/>
                    </a:lnTo>
                    <a:lnTo>
                      <a:pt x="71" y="65"/>
                    </a:lnTo>
                    <a:lnTo>
                      <a:pt x="0" y="2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D83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18" name="Freeform 135"/>
              <p:cNvSpPr>
                <a:spLocks/>
              </p:cNvSpPr>
              <p:nvPr/>
            </p:nvSpPr>
            <p:spPr bwMode="auto">
              <a:xfrm>
                <a:off x="1465" y="1194"/>
                <a:ext cx="684" cy="799"/>
              </a:xfrm>
              <a:custGeom>
                <a:avLst/>
                <a:gdLst>
                  <a:gd name="T0" fmla="*/ 629 w 684"/>
                  <a:gd name="T1" fmla="*/ 799 h 1597"/>
                  <a:gd name="T2" fmla="*/ 651 w 684"/>
                  <a:gd name="T3" fmla="*/ 754 h 1597"/>
                  <a:gd name="T4" fmla="*/ 667 w 684"/>
                  <a:gd name="T5" fmla="*/ 710 h 1597"/>
                  <a:gd name="T6" fmla="*/ 678 w 684"/>
                  <a:gd name="T7" fmla="*/ 665 h 1597"/>
                  <a:gd name="T8" fmla="*/ 684 w 684"/>
                  <a:gd name="T9" fmla="*/ 619 h 1597"/>
                  <a:gd name="T10" fmla="*/ 684 w 684"/>
                  <a:gd name="T11" fmla="*/ 573 h 1597"/>
                  <a:gd name="T12" fmla="*/ 678 w 684"/>
                  <a:gd name="T13" fmla="*/ 526 h 1597"/>
                  <a:gd name="T14" fmla="*/ 665 w 684"/>
                  <a:gd name="T15" fmla="*/ 480 h 1597"/>
                  <a:gd name="T16" fmla="*/ 648 w 684"/>
                  <a:gd name="T17" fmla="*/ 435 h 1597"/>
                  <a:gd name="T18" fmla="*/ 627 w 684"/>
                  <a:gd name="T19" fmla="*/ 391 h 1597"/>
                  <a:gd name="T20" fmla="*/ 599 w 684"/>
                  <a:gd name="T21" fmla="*/ 347 h 1597"/>
                  <a:gd name="T22" fmla="*/ 566 w 684"/>
                  <a:gd name="T23" fmla="*/ 305 h 1597"/>
                  <a:gd name="T24" fmla="*/ 528 w 684"/>
                  <a:gd name="T25" fmla="*/ 264 h 1597"/>
                  <a:gd name="T26" fmla="*/ 486 w 684"/>
                  <a:gd name="T27" fmla="*/ 225 h 1597"/>
                  <a:gd name="T28" fmla="*/ 439 w 684"/>
                  <a:gd name="T29" fmla="*/ 189 h 1597"/>
                  <a:gd name="T30" fmla="*/ 388 w 684"/>
                  <a:gd name="T31" fmla="*/ 153 h 1597"/>
                  <a:gd name="T32" fmla="*/ 332 w 684"/>
                  <a:gd name="T33" fmla="*/ 121 h 1597"/>
                  <a:gd name="T34" fmla="*/ 274 w 684"/>
                  <a:gd name="T35" fmla="*/ 91 h 1597"/>
                  <a:gd name="T36" fmla="*/ 212 w 684"/>
                  <a:gd name="T37" fmla="*/ 64 h 1597"/>
                  <a:gd name="T38" fmla="*/ 147 w 684"/>
                  <a:gd name="T39" fmla="*/ 40 h 1597"/>
                  <a:gd name="T40" fmla="*/ 79 w 684"/>
                  <a:gd name="T41" fmla="*/ 19 h 1597"/>
                  <a:gd name="T42" fmla="*/ 8 w 684"/>
                  <a:gd name="T43" fmla="*/ 0 h 1597"/>
                  <a:gd name="T44" fmla="*/ 0 w 684"/>
                  <a:gd name="T45" fmla="*/ 16 h 1597"/>
                  <a:gd name="T46" fmla="*/ 68 w 684"/>
                  <a:gd name="T47" fmla="*/ 34 h 1597"/>
                  <a:gd name="T48" fmla="*/ 134 w 684"/>
                  <a:gd name="T49" fmla="*/ 55 h 1597"/>
                  <a:gd name="T50" fmla="*/ 198 w 684"/>
                  <a:gd name="T51" fmla="*/ 78 h 1597"/>
                  <a:gd name="T52" fmla="*/ 258 w 684"/>
                  <a:gd name="T53" fmla="*/ 105 h 1597"/>
                  <a:gd name="T54" fmla="*/ 315 w 684"/>
                  <a:gd name="T55" fmla="*/ 134 h 1597"/>
                  <a:gd name="T56" fmla="*/ 369 w 684"/>
                  <a:gd name="T57" fmla="*/ 165 h 1597"/>
                  <a:gd name="T58" fmla="*/ 418 w 684"/>
                  <a:gd name="T59" fmla="*/ 199 h 1597"/>
                  <a:gd name="T60" fmla="*/ 465 w 684"/>
                  <a:gd name="T61" fmla="*/ 235 h 1597"/>
                  <a:gd name="T62" fmla="*/ 506 w 684"/>
                  <a:gd name="T63" fmla="*/ 273 h 1597"/>
                  <a:gd name="T64" fmla="*/ 542 w 684"/>
                  <a:gd name="T65" fmla="*/ 312 h 1597"/>
                  <a:gd name="T66" fmla="*/ 574 w 684"/>
                  <a:gd name="T67" fmla="*/ 353 h 1597"/>
                  <a:gd name="T68" fmla="*/ 602 w 684"/>
                  <a:gd name="T69" fmla="*/ 396 h 1597"/>
                  <a:gd name="T70" fmla="*/ 623 w 684"/>
                  <a:gd name="T71" fmla="*/ 439 h 1597"/>
                  <a:gd name="T72" fmla="*/ 640 w 684"/>
                  <a:gd name="T73" fmla="*/ 483 h 1597"/>
                  <a:gd name="T74" fmla="*/ 651 w 684"/>
                  <a:gd name="T75" fmla="*/ 527 h 1597"/>
                  <a:gd name="T76" fmla="*/ 657 w 684"/>
                  <a:gd name="T77" fmla="*/ 573 h 1597"/>
                  <a:gd name="T78" fmla="*/ 657 w 684"/>
                  <a:gd name="T79" fmla="*/ 618 h 1597"/>
                  <a:gd name="T80" fmla="*/ 651 w 684"/>
                  <a:gd name="T81" fmla="*/ 662 h 1597"/>
                  <a:gd name="T82" fmla="*/ 641 w 684"/>
                  <a:gd name="T83" fmla="*/ 707 h 1597"/>
                  <a:gd name="T84" fmla="*/ 624 w 684"/>
                  <a:gd name="T85" fmla="*/ 750 h 1597"/>
                  <a:gd name="T86" fmla="*/ 603 w 684"/>
                  <a:gd name="T87" fmla="*/ 792 h 1597"/>
                  <a:gd name="T88" fmla="*/ 629 w 684"/>
                  <a:gd name="T89" fmla="*/ 799 h 159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684" h="1597">
                    <a:moveTo>
                      <a:pt x="629" y="1597"/>
                    </a:moveTo>
                    <a:lnTo>
                      <a:pt x="651" y="1508"/>
                    </a:lnTo>
                    <a:lnTo>
                      <a:pt x="667" y="1420"/>
                    </a:lnTo>
                    <a:lnTo>
                      <a:pt x="678" y="1329"/>
                    </a:lnTo>
                    <a:lnTo>
                      <a:pt x="684" y="1237"/>
                    </a:lnTo>
                    <a:lnTo>
                      <a:pt x="684" y="1145"/>
                    </a:lnTo>
                    <a:lnTo>
                      <a:pt x="678" y="1052"/>
                    </a:lnTo>
                    <a:lnTo>
                      <a:pt x="665" y="960"/>
                    </a:lnTo>
                    <a:lnTo>
                      <a:pt x="648" y="869"/>
                    </a:lnTo>
                    <a:lnTo>
                      <a:pt x="627" y="781"/>
                    </a:lnTo>
                    <a:lnTo>
                      <a:pt x="599" y="694"/>
                    </a:lnTo>
                    <a:lnTo>
                      <a:pt x="566" y="609"/>
                    </a:lnTo>
                    <a:lnTo>
                      <a:pt x="528" y="527"/>
                    </a:lnTo>
                    <a:lnTo>
                      <a:pt x="486" y="449"/>
                    </a:lnTo>
                    <a:lnTo>
                      <a:pt x="439" y="377"/>
                    </a:lnTo>
                    <a:lnTo>
                      <a:pt x="388" y="306"/>
                    </a:lnTo>
                    <a:lnTo>
                      <a:pt x="332" y="241"/>
                    </a:lnTo>
                    <a:lnTo>
                      <a:pt x="274" y="182"/>
                    </a:lnTo>
                    <a:lnTo>
                      <a:pt x="212" y="127"/>
                    </a:lnTo>
                    <a:lnTo>
                      <a:pt x="147" y="80"/>
                    </a:lnTo>
                    <a:lnTo>
                      <a:pt x="79" y="37"/>
                    </a:lnTo>
                    <a:lnTo>
                      <a:pt x="8" y="0"/>
                    </a:lnTo>
                    <a:lnTo>
                      <a:pt x="0" y="31"/>
                    </a:lnTo>
                    <a:lnTo>
                      <a:pt x="68" y="67"/>
                    </a:lnTo>
                    <a:lnTo>
                      <a:pt x="134" y="109"/>
                    </a:lnTo>
                    <a:lnTo>
                      <a:pt x="198" y="156"/>
                    </a:lnTo>
                    <a:lnTo>
                      <a:pt x="258" y="209"/>
                    </a:lnTo>
                    <a:lnTo>
                      <a:pt x="315" y="267"/>
                    </a:lnTo>
                    <a:lnTo>
                      <a:pt x="369" y="330"/>
                    </a:lnTo>
                    <a:lnTo>
                      <a:pt x="418" y="397"/>
                    </a:lnTo>
                    <a:lnTo>
                      <a:pt x="465" y="469"/>
                    </a:lnTo>
                    <a:lnTo>
                      <a:pt x="506" y="545"/>
                    </a:lnTo>
                    <a:lnTo>
                      <a:pt x="542" y="623"/>
                    </a:lnTo>
                    <a:lnTo>
                      <a:pt x="574" y="706"/>
                    </a:lnTo>
                    <a:lnTo>
                      <a:pt x="602" y="792"/>
                    </a:lnTo>
                    <a:lnTo>
                      <a:pt x="623" y="877"/>
                    </a:lnTo>
                    <a:lnTo>
                      <a:pt x="640" y="965"/>
                    </a:lnTo>
                    <a:lnTo>
                      <a:pt x="651" y="1054"/>
                    </a:lnTo>
                    <a:lnTo>
                      <a:pt x="657" y="1145"/>
                    </a:lnTo>
                    <a:lnTo>
                      <a:pt x="657" y="1235"/>
                    </a:lnTo>
                    <a:lnTo>
                      <a:pt x="651" y="1324"/>
                    </a:lnTo>
                    <a:lnTo>
                      <a:pt x="641" y="1413"/>
                    </a:lnTo>
                    <a:lnTo>
                      <a:pt x="624" y="1499"/>
                    </a:lnTo>
                    <a:lnTo>
                      <a:pt x="603" y="1584"/>
                    </a:lnTo>
                    <a:lnTo>
                      <a:pt x="629" y="1597"/>
                    </a:lnTo>
                    <a:close/>
                  </a:path>
                </a:pathLst>
              </a:custGeom>
              <a:solidFill>
                <a:srgbClr val="1589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19" name="Freeform 136"/>
              <p:cNvSpPr>
                <a:spLocks/>
              </p:cNvSpPr>
              <p:nvPr/>
            </p:nvSpPr>
            <p:spPr bwMode="auto">
              <a:xfrm>
                <a:off x="1456" y="1210"/>
                <a:ext cx="666" cy="776"/>
              </a:xfrm>
              <a:custGeom>
                <a:avLst/>
                <a:gdLst>
                  <a:gd name="T0" fmla="*/ 9 w 666"/>
                  <a:gd name="T1" fmla="*/ 0 h 1553"/>
                  <a:gd name="T2" fmla="*/ 77 w 666"/>
                  <a:gd name="T3" fmla="*/ 18 h 1553"/>
                  <a:gd name="T4" fmla="*/ 143 w 666"/>
                  <a:gd name="T5" fmla="*/ 39 h 1553"/>
                  <a:gd name="T6" fmla="*/ 207 w 666"/>
                  <a:gd name="T7" fmla="*/ 62 h 1553"/>
                  <a:gd name="T8" fmla="*/ 267 w 666"/>
                  <a:gd name="T9" fmla="*/ 89 h 1553"/>
                  <a:gd name="T10" fmla="*/ 324 w 666"/>
                  <a:gd name="T11" fmla="*/ 118 h 1553"/>
                  <a:gd name="T12" fmla="*/ 378 w 666"/>
                  <a:gd name="T13" fmla="*/ 149 h 1553"/>
                  <a:gd name="T14" fmla="*/ 427 w 666"/>
                  <a:gd name="T15" fmla="*/ 183 h 1553"/>
                  <a:gd name="T16" fmla="*/ 474 w 666"/>
                  <a:gd name="T17" fmla="*/ 219 h 1553"/>
                  <a:gd name="T18" fmla="*/ 515 w 666"/>
                  <a:gd name="T19" fmla="*/ 257 h 1553"/>
                  <a:gd name="T20" fmla="*/ 551 w 666"/>
                  <a:gd name="T21" fmla="*/ 296 h 1553"/>
                  <a:gd name="T22" fmla="*/ 583 w 666"/>
                  <a:gd name="T23" fmla="*/ 337 h 1553"/>
                  <a:gd name="T24" fmla="*/ 611 w 666"/>
                  <a:gd name="T25" fmla="*/ 380 h 1553"/>
                  <a:gd name="T26" fmla="*/ 632 w 666"/>
                  <a:gd name="T27" fmla="*/ 423 h 1553"/>
                  <a:gd name="T28" fmla="*/ 649 w 666"/>
                  <a:gd name="T29" fmla="*/ 467 h 1553"/>
                  <a:gd name="T30" fmla="*/ 660 w 666"/>
                  <a:gd name="T31" fmla="*/ 511 h 1553"/>
                  <a:gd name="T32" fmla="*/ 666 w 666"/>
                  <a:gd name="T33" fmla="*/ 557 h 1553"/>
                  <a:gd name="T34" fmla="*/ 666 w 666"/>
                  <a:gd name="T35" fmla="*/ 602 h 1553"/>
                  <a:gd name="T36" fmla="*/ 660 w 666"/>
                  <a:gd name="T37" fmla="*/ 646 h 1553"/>
                  <a:gd name="T38" fmla="*/ 650 w 666"/>
                  <a:gd name="T39" fmla="*/ 691 h 1553"/>
                  <a:gd name="T40" fmla="*/ 633 w 666"/>
                  <a:gd name="T41" fmla="*/ 734 h 1553"/>
                  <a:gd name="T42" fmla="*/ 612 w 666"/>
                  <a:gd name="T43" fmla="*/ 776 h 1553"/>
                  <a:gd name="T44" fmla="*/ 585 w 666"/>
                  <a:gd name="T45" fmla="*/ 770 h 1553"/>
                  <a:gd name="T46" fmla="*/ 607 w 666"/>
                  <a:gd name="T47" fmla="*/ 729 h 1553"/>
                  <a:gd name="T48" fmla="*/ 622 w 666"/>
                  <a:gd name="T49" fmla="*/ 687 h 1553"/>
                  <a:gd name="T50" fmla="*/ 632 w 666"/>
                  <a:gd name="T51" fmla="*/ 643 h 1553"/>
                  <a:gd name="T52" fmla="*/ 638 w 666"/>
                  <a:gd name="T53" fmla="*/ 600 h 1553"/>
                  <a:gd name="T54" fmla="*/ 636 w 666"/>
                  <a:gd name="T55" fmla="*/ 557 h 1553"/>
                  <a:gd name="T56" fmla="*/ 631 w 666"/>
                  <a:gd name="T57" fmla="*/ 513 h 1553"/>
                  <a:gd name="T58" fmla="*/ 621 w 666"/>
                  <a:gd name="T59" fmla="*/ 470 h 1553"/>
                  <a:gd name="T60" fmla="*/ 604 w 666"/>
                  <a:gd name="T61" fmla="*/ 427 h 1553"/>
                  <a:gd name="T62" fmla="*/ 584 w 666"/>
                  <a:gd name="T63" fmla="*/ 385 h 1553"/>
                  <a:gd name="T64" fmla="*/ 557 w 666"/>
                  <a:gd name="T65" fmla="*/ 344 h 1553"/>
                  <a:gd name="T66" fmla="*/ 526 w 666"/>
                  <a:gd name="T67" fmla="*/ 304 h 1553"/>
                  <a:gd name="T68" fmla="*/ 491 w 666"/>
                  <a:gd name="T69" fmla="*/ 266 h 1553"/>
                  <a:gd name="T70" fmla="*/ 450 w 666"/>
                  <a:gd name="T71" fmla="*/ 229 h 1553"/>
                  <a:gd name="T72" fmla="*/ 406 w 666"/>
                  <a:gd name="T73" fmla="*/ 194 h 1553"/>
                  <a:gd name="T74" fmla="*/ 358 w 666"/>
                  <a:gd name="T75" fmla="*/ 161 h 1553"/>
                  <a:gd name="T76" fmla="*/ 306 w 666"/>
                  <a:gd name="T77" fmla="*/ 130 h 1553"/>
                  <a:gd name="T78" fmla="*/ 250 w 666"/>
                  <a:gd name="T79" fmla="*/ 102 h 1553"/>
                  <a:gd name="T80" fmla="*/ 191 w 666"/>
                  <a:gd name="T81" fmla="*/ 77 h 1553"/>
                  <a:gd name="T82" fmla="*/ 130 w 666"/>
                  <a:gd name="T83" fmla="*/ 53 h 1553"/>
                  <a:gd name="T84" fmla="*/ 65 w 666"/>
                  <a:gd name="T85" fmla="*/ 33 h 1553"/>
                  <a:gd name="T86" fmla="*/ 0 w 666"/>
                  <a:gd name="T87" fmla="*/ 16 h 1553"/>
                  <a:gd name="T88" fmla="*/ 9 w 666"/>
                  <a:gd name="T89" fmla="*/ 0 h 155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666" h="1553">
                    <a:moveTo>
                      <a:pt x="9" y="0"/>
                    </a:moveTo>
                    <a:lnTo>
                      <a:pt x="77" y="36"/>
                    </a:lnTo>
                    <a:lnTo>
                      <a:pt x="143" y="78"/>
                    </a:lnTo>
                    <a:lnTo>
                      <a:pt x="207" y="125"/>
                    </a:lnTo>
                    <a:lnTo>
                      <a:pt x="267" y="178"/>
                    </a:lnTo>
                    <a:lnTo>
                      <a:pt x="324" y="236"/>
                    </a:lnTo>
                    <a:lnTo>
                      <a:pt x="378" y="299"/>
                    </a:lnTo>
                    <a:lnTo>
                      <a:pt x="427" y="366"/>
                    </a:lnTo>
                    <a:lnTo>
                      <a:pt x="474" y="438"/>
                    </a:lnTo>
                    <a:lnTo>
                      <a:pt x="515" y="514"/>
                    </a:lnTo>
                    <a:lnTo>
                      <a:pt x="551" y="592"/>
                    </a:lnTo>
                    <a:lnTo>
                      <a:pt x="583" y="675"/>
                    </a:lnTo>
                    <a:lnTo>
                      <a:pt x="611" y="761"/>
                    </a:lnTo>
                    <a:lnTo>
                      <a:pt x="632" y="846"/>
                    </a:lnTo>
                    <a:lnTo>
                      <a:pt x="649" y="934"/>
                    </a:lnTo>
                    <a:lnTo>
                      <a:pt x="660" y="1023"/>
                    </a:lnTo>
                    <a:lnTo>
                      <a:pt x="666" y="1114"/>
                    </a:lnTo>
                    <a:lnTo>
                      <a:pt x="666" y="1204"/>
                    </a:lnTo>
                    <a:lnTo>
                      <a:pt x="660" y="1293"/>
                    </a:lnTo>
                    <a:lnTo>
                      <a:pt x="650" y="1382"/>
                    </a:lnTo>
                    <a:lnTo>
                      <a:pt x="633" y="1468"/>
                    </a:lnTo>
                    <a:lnTo>
                      <a:pt x="612" y="1553"/>
                    </a:lnTo>
                    <a:lnTo>
                      <a:pt x="585" y="1541"/>
                    </a:lnTo>
                    <a:lnTo>
                      <a:pt x="607" y="1459"/>
                    </a:lnTo>
                    <a:lnTo>
                      <a:pt x="622" y="1374"/>
                    </a:lnTo>
                    <a:lnTo>
                      <a:pt x="632" y="1287"/>
                    </a:lnTo>
                    <a:lnTo>
                      <a:pt x="638" y="1200"/>
                    </a:lnTo>
                    <a:lnTo>
                      <a:pt x="636" y="1114"/>
                    </a:lnTo>
                    <a:lnTo>
                      <a:pt x="631" y="1027"/>
                    </a:lnTo>
                    <a:lnTo>
                      <a:pt x="621" y="940"/>
                    </a:lnTo>
                    <a:lnTo>
                      <a:pt x="604" y="855"/>
                    </a:lnTo>
                    <a:lnTo>
                      <a:pt x="584" y="770"/>
                    </a:lnTo>
                    <a:lnTo>
                      <a:pt x="557" y="688"/>
                    </a:lnTo>
                    <a:lnTo>
                      <a:pt x="526" y="609"/>
                    </a:lnTo>
                    <a:lnTo>
                      <a:pt x="491" y="532"/>
                    </a:lnTo>
                    <a:lnTo>
                      <a:pt x="450" y="458"/>
                    </a:lnTo>
                    <a:lnTo>
                      <a:pt x="406" y="388"/>
                    </a:lnTo>
                    <a:lnTo>
                      <a:pt x="358" y="322"/>
                    </a:lnTo>
                    <a:lnTo>
                      <a:pt x="306" y="261"/>
                    </a:lnTo>
                    <a:lnTo>
                      <a:pt x="250" y="205"/>
                    </a:lnTo>
                    <a:lnTo>
                      <a:pt x="191" y="154"/>
                    </a:lnTo>
                    <a:lnTo>
                      <a:pt x="130" y="107"/>
                    </a:lnTo>
                    <a:lnTo>
                      <a:pt x="65" y="67"/>
                    </a:lnTo>
                    <a:lnTo>
                      <a:pt x="0" y="3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1D8F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20" name="Freeform 137"/>
              <p:cNvSpPr>
                <a:spLocks/>
              </p:cNvSpPr>
              <p:nvPr/>
            </p:nvSpPr>
            <p:spPr bwMode="auto">
              <a:xfrm>
                <a:off x="1446" y="1226"/>
                <a:ext cx="648" cy="754"/>
              </a:xfrm>
              <a:custGeom>
                <a:avLst/>
                <a:gdLst>
                  <a:gd name="T0" fmla="*/ 595 w 648"/>
                  <a:gd name="T1" fmla="*/ 754 h 1508"/>
                  <a:gd name="T2" fmla="*/ 617 w 648"/>
                  <a:gd name="T3" fmla="*/ 713 h 1508"/>
                  <a:gd name="T4" fmla="*/ 632 w 648"/>
                  <a:gd name="T5" fmla="*/ 671 h 1508"/>
                  <a:gd name="T6" fmla="*/ 642 w 648"/>
                  <a:gd name="T7" fmla="*/ 627 h 1508"/>
                  <a:gd name="T8" fmla="*/ 648 w 648"/>
                  <a:gd name="T9" fmla="*/ 584 h 1508"/>
                  <a:gd name="T10" fmla="*/ 646 w 648"/>
                  <a:gd name="T11" fmla="*/ 541 h 1508"/>
                  <a:gd name="T12" fmla="*/ 641 w 648"/>
                  <a:gd name="T13" fmla="*/ 497 h 1508"/>
                  <a:gd name="T14" fmla="*/ 631 w 648"/>
                  <a:gd name="T15" fmla="*/ 454 h 1508"/>
                  <a:gd name="T16" fmla="*/ 614 w 648"/>
                  <a:gd name="T17" fmla="*/ 411 h 1508"/>
                  <a:gd name="T18" fmla="*/ 594 w 648"/>
                  <a:gd name="T19" fmla="*/ 369 h 1508"/>
                  <a:gd name="T20" fmla="*/ 567 w 648"/>
                  <a:gd name="T21" fmla="*/ 328 h 1508"/>
                  <a:gd name="T22" fmla="*/ 536 w 648"/>
                  <a:gd name="T23" fmla="*/ 288 h 1508"/>
                  <a:gd name="T24" fmla="*/ 501 w 648"/>
                  <a:gd name="T25" fmla="*/ 250 h 1508"/>
                  <a:gd name="T26" fmla="*/ 460 w 648"/>
                  <a:gd name="T27" fmla="*/ 213 h 1508"/>
                  <a:gd name="T28" fmla="*/ 416 w 648"/>
                  <a:gd name="T29" fmla="*/ 178 h 1508"/>
                  <a:gd name="T30" fmla="*/ 368 w 648"/>
                  <a:gd name="T31" fmla="*/ 145 h 1508"/>
                  <a:gd name="T32" fmla="*/ 316 w 648"/>
                  <a:gd name="T33" fmla="*/ 114 h 1508"/>
                  <a:gd name="T34" fmla="*/ 260 w 648"/>
                  <a:gd name="T35" fmla="*/ 86 h 1508"/>
                  <a:gd name="T36" fmla="*/ 201 w 648"/>
                  <a:gd name="T37" fmla="*/ 61 h 1508"/>
                  <a:gd name="T38" fmla="*/ 140 w 648"/>
                  <a:gd name="T39" fmla="*/ 37 h 1508"/>
                  <a:gd name="T40" fmla="*/ 75 w 648"/>
                  <a:gd name="T41" fmla="*/ 17 h 1508"/>
                  <a:gd name="T42" fmla="*/ 10 w 648"/>
                  <a:gd name="T43" fmla="*/ 0 h 1508"/>
                  <a:gd name="T44" fmla="*/ 0 w 648"/>
                  <a:gd name="T45" fmla="*/ 17 h 1508"/>
                  <a:gd name="T46" fmla="*/ 64 w 648"/>
                  <a:gd name="T47" fmla="*/ 35 h 1508"/>
                  <a:gd name="T48" fmla="*/ 126 w 648"/>
                  <a:gd name="T49" fmla="*/ 54 h 1508"/>
                  <a:gd name="T50" fmla="*/ 185 w 648"/>
                  <a:gd name="T51" fmla="*/ 76 h 1508"/>
                  <a:gd name="T52" fmla="*/ 242 w 648"/>
                  <a:gd name="T53" fmla="*/ 101 h 1508"/>
                  <a:gd name="T54" fmla="*/ 296 w 648"/>
                  <a:gd name="T55" fmla="*/ 128 h 1508"/>
                  <a:gd name="T56" fmla="*/ 347 w 648"/>
                  <a:gd name="T57" fmla="*/ 158 h 1508"/>
                  <a:gd name="T58" fmla="*/ 393 w 648"/>
                  <a:gd name="T59" fmla="*/ 189 h 1508"/>
                  <a:gd name="T60" fmla="*/ 436 w 648"/>
                  <a:gd name="T61" fmla="*/ 224 h 1508"/>
                  <a:gd name="T62" fmla="*/ 475 w 648"/>
                  <a:gd name="T63" fmla="*/ 259 h 1508"/>
                  <a:gd name="T64" fmla="*/ 509 w 648"/>
                  <a:gd name="T65" fmla="*/ 296 h 1508"/>
                  <a:gd name="T66" fmla="*/ 540 w 648"/>
                  <a:gd name="T67" fmla="*/ 335 h 1508"/>
                  <a:gd name="T68" fmla="*/ 566 w 648"/>
                  <a:gd name="T69" fmla="*/ 375 h 1508"/>
                  <a:gd name="T70" fmla="*/ 585 w 648"/>
                  <a:gd name="T71" fmla="*/ 416 h 1508"/>
                  <a:gd name="T72" fmla="*/ 601 w 648"/>
                  <a:gd name="T73" fmla="*/ 456 h 1508"/>
                  <a:gd name="T74" fmla="*/ 611 w 648"/>
                  <a:gd name="T75" fmla="*/ 499 h 1508"/>
                  <a:gd name="T76" fmla="*/ 617 w 648"/>
                  <a:gd name="T77" fmla="*/ 541 h 1508"/>
                  <a:gd name="T78" fmla="*/ 617 w 648"/>
                  <a:gd name="T79" fmla="*/ 583 h 1508"/>
                  <a:gd name="T80" fmla="*/ 612 w 648"/>
                  <a:gd name="T81" fmla="*/ 626 h 1508"/>
                  <a:gd name="T82" fmla="*/ 602 w 648"/>
                  <a:gd name="T83" fmla="*/ 666 h 1508"/>
                  <a:gd name="T84" fmla="*/ 587 w 648"/>
                  <a:gd name="T85" fmla="*/ 708 h 1508"/>
                  <a:gd name="T86" fmla="*/ 567 w 648"/>
                  <a:gd name="T87" fmla="*/ 748 h 1508"/>
                  <a:gd name="T88" fmla="*/ 595 w 648"/>
                  <a:gd name="T89" fmla="*/ 754 h 150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648" h="1508">
                    <a:moveTo>
                      <a:pt x="595" y="1508"/>
                    </a:moveTo>
                    <a:lnTo>
                      <a:pt x="617" y="1426"/>
                    </a:lnTo>
                    <a:lnTo>
                      <a:pt x="632" y="1341"/>
                    </a:lnTo>
                    <a:lnTo>
                      <a:pt x="642" y="1254"/>
                    </a:lnTo>
                    <a:lnTo>
                      <a:pt x="648" y="1167"/>
                    </a:lnTo>
                    <a:lnTo>
                      <a:pt x="646" y="1081"/>
                    </a:lnTo>
                    <a:lnTo>
                      <a:pt x="641" y="994"/>
                    </a:lnTo>
                    <a:lnTo>
                      <a:pt x="631" y="907"/>
                    </a:lnTo>
                    <a:lnTo>
                      <a:pt x="614" y="822"/>
                    </a:lnTo>
                    <a:lnTo>
                      <a:pt x="594" y="737"/>
                    </a:lnTo>
                    <a:lnTo>
                      <a:pt x="567" y="655"/>
                    </a:lnTo>
                    <a:lnTo>
                      <a:pt x="536" y="576"/>
                    </a:lnTo>
                    <a:lnTo>
                      <a:pt x="501" y="499"/>
                    </a:lnTo>
                    <a:lnTo>
                      <a:pt x="460" y="425"/>
                    </a:lnTo>
                    <a:lnTo>
                      <a:pt x="416" y="355"/>
                    </a:lnTo>
                    <a:lnTo>
                      <a:pt x="368" y="289"/>
                    </a:lnTo>
                    <a:lnTo>
                      <a:pt x="316" y="228"/>
                    </a:lnTo>
                    <a:lnTo>
                      <a:pt x="260" y="172"/>
                    </a:lnTo>
                    <a:lnTo>
                      <a:pt x="201" y="121"/>
                    </a:lnTo>
                    <a:lnTo>
                      <a:pt x="140" y="74"/>
                    </a:lnTo>
                    <a:lnTo>
                      <a:pt x="75" y="34"/>
                    </a:lnTo>
                    <a:lnTo>
                      <a:pt x="10" y="0"/>
                    </a:lnTo>
                    <a:lnTo>
                      <a:pt x="0" y="34"/>
                    </a:lnTo>
                    <a:lnTo>
                      <a:pt x="64" y="69"/>
                    </a:lnTo>
                    <a:lnTo>
                      <a:pt x="126" y="107"/>
                    </a:lnTo>
                    <a:lnTo>
                      <a:pt x="185" y="152"/>
                    </a:lnTo>
                    <a:lnTo>
                      <a:pt x="242" y="201"/>
                    </a:lnTo>
                    <a:lnTo>
                      <a:pt x="296" y="255"/>
                    </a:lnTo>
                    <a:lnTo>
                      <a:pt x="347" y="315"/>
                    </a:lnTo>
                    <a:lnTo>
                      <a:pt x="393" y="378"/>
                    </a:lnTo>
                    <a:lnTo>
                      <a:pt x="436" y="447"/>
                    </a:lnTo>
                    <a:lnTo>
                      <a:pt x="475" y="518"/>
                    </a:lnTo>
                    <a:lnTo>
                      <a:pt x="509" y="592"/>
                    </a:lnTo>
                    <a:lnTo>
                      <a:pt x="540" y="670"/>
                    </a:lnTo>
                    <a:lnTo>
                      <a:pt x="566" y="749"/>
                    </a:lnTo>
                    <a:lnTo>
                      <a:pt x="585" y="831"/>
                    </a:lnTo>
                    <a:lnTo>
                      <a:pt x="601" y="912"/>
                    </a:lnTo>
                    <a:lnTo>
                      <a:pt x="611" y="997"/>
                    </a:lnTo>
                    <a:lnTo>
                      <a:pt x="617" y="1081"/>
                    </a:lnTo>
                    <a:lnTo>
                      <a:pt x="617" y="1166"/>
                    </a:lnTo>
                    <a:lnTo>
                      <a:pt x="612" y="1251"/>
                    </a:lnTo>
                    <a:lnTo>
                      <a:pt x="602" y="1332"/>
                    </a:lnTo>
                    <a:lnTo>
                      <a:pt x="587" y="1415"/>
                    </a:lnTo>
                    <a:lnTo>
                      <a:pt x="567" y="1495"/>
                    </a:lnTo>
                    <a:lnTo>
                      <a:pt x="595" y="1508"/>
                    </a:lnTo>
                    <a:close/>
                  </a:path>
                </a:pathLst>
              </a:custGeom>
              <a:solidFill>
                <a:srgbClr val="2594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21" name="Freeform 138"/>
              <p:cNvSpPr>
                <a:spLocks/>
              </p:cNvSpPr>
              <p:nvPr/>
            </p:nvSpPr>
            <p:spPr bwMode="auto">
              <a:xfrm>
                <a:off x="1435" y="1243"/>
                <a:ext cx="628" cy="731"/>
              </a:xfrm>
              <a:custGeom>
                <a:avLst/>
                <a:gdLst>
                  <a:gd name="T0" fmla="*/ 11 w 628"/>
                  <a:gd name="T1" fmla="*/ 0 h 1461"/>
                  <a:gd name="T2" fmla="*/ 75 w 628"/>
                  <a:gd name="T3" fmla="*/ 18 h 1461"/>
                  <a:gd name="T4" fmla="*/ 137 w 628"/>
                  <a:gd name="T5" fmla="*/ 37 h 1461"/>
                  <a:gd name="T6" fmla="*/ 196 w 628"/>
                  <a:gd name="T7" fmla="*/ 59 h 1461"/>
                  <a:gd name="T8" fmla="*/ 253 w 628"/>
                  <a:gd name="T9" fmla="*/ 84 h 1461"/>
                  <a:gd name="T10" fmla="*/ 307 w 628"/>
                  <a:gd name="T11" fmla="*/ 111 h 1461"/>
                  <a:gd name="T12" fmla="*/ 358 w 628"/>
                  <a:gd name="T13" fmla="*/ 141 h 1461"/>
                  <a:gd name="T14" fmla="*/ 404 w 628"/>
                  <a:gd name="T15" fmla="*/ 172 h 1461"/>
                  <a:gd name="T16" fmla="*/ 447 w 628"/>
                  <a:gd name="T17" fmla="*/ 207 h 1461"/>
                  <a:gd name="T18" fmla="*/ 486 w 628"/>
                  <a:gd name="T19" fmla="*/ 242 h 1461"/>
                  <a:gd name="T20" fmla="*/ 520 w 628"/>
                  <a:gd name="T21" fmla="*/ 279 h 1461"/>
                  <a:gd name="T22" fmla="*/ 551 w 628"/>
                  <a:gd name="T23" fmla="*/ 318 h 1461"/>
                  <a:gd name="T24" fmla="*/ 577 w 628"/>
                  <a:gd name="T25" fmla="*/ 358 h 1461"/>
                  <a:gd name="T26" fmla="*/ 596 w 628"/>
                  <a:gd name="T27" fmla="*/ 399 h 1461"/>
                  <a:gd name="T28" fmla="*/ 612 w 628"/>
                  <a:gd name="T29" fmla="*/ 439 h 1461"/>
                  <a:gd name="T30" fmla="*/ 622 w 628"/>
                  <a:gd name="T31" fmla="*/ 482 h 1461"/>
                  <a:gd name="T32" fmla="*/ 628 w 628"/>
                  <a:gd name="T33" fmla="*/ 524 h 1461"/>
                  <a:gd name="T34" fmla="*/ 628 w 628"/>
                  <a:gd name="T35" fmla="*/ 566 h 1461"/>
                  <a:gd name="T36" fmla="*/ 623 w 628"/>
                  <a:gd name="T37" fmla="*/ 609 h 1461"/>
                  <a:gd name="T38" fmla="*/ 613 w 628"/>
                  <a:gd name="T39" fmla="*/ 649 h 1461"/>
                  <a:gd name="T40" fmla="*/ 598 w 628"/>
                  <a:gd name="T41" fmla="*/ 691 h 1461"/>
                  <a:gd name="T42" fmla="*/ 578 w 628"/>
                  <a:gd name="T43" fmla="*/ 731 h 1461"/>
                  <a:gd name="T44" fmla="*/ 548 w 628"/>
                  <a:gd name="T45" fmla="*/ 724 h 1461"/>
                  <a:gd name="T46" fmla="*/ 568 w 628"/>
                  <a:gd name="T47" fmla="*/ 683 h 1461"/>
                  <a:gd name="T48" fmla="*/ 584 w 628"/>
                  <a:gd name="T49" fmla="*/ 641 h 1461"/>
                  <a:gd name="T50" fmla="*/ 594 w 628"/>
                  <a:gd name="T51" fmla="*/ 600 h 1461"/>
                  <a:gd name="T52" fmla="*/ 596 w 628"/>
                  <a:gd name="T53" fmla="*/ 557 h 1461"/>
                  <a:gd name="T54" fmla="*/ 595 w 628"/>
                  <a:gd name="T55" fmla="*/ 514 h 1461"/>
                  <a:gd name="T56" fmla="*/ 589 w 628"/>
                  <a:gd name="T57" fmla="*/ 471 h 1461"/>
                  <a:gd name="T58" fmla="*/ 577 w 628"/>
                  <a:gd name="T59" fmla="*/ 429 h 1461"/>
                  <a:gd name="T60" fmla="*/ 558 w 628"/>
                  <a:gd name="T61" fmla="*/ 387 h 1461"/>
                  <a:gd name="T62" fmla="*/ 536 w 628"/>
                  <a:gd name="T63" fmla="*/ 346 h 1461"/>
                  <a:gd name="T64" fmla="*/ 507 w 628"/>
                  <a:gd name="T65" fmla="*/ 306 h 1461"/>
                  <a:gd name="T66" fmla="*/ 475 w 628"/>
                  <a:gd name="T67" fmla="*/ 267 h 1461"/>
                  <a:gd name="T68" fmla="*/ 438 w 628"/>
                  <a:gd name="T69" fmla="*/ 231 h 1461"/>
                  <a:gd name="T70" fmla="*/ 396 w 628"/>
                  <a:gd name="T71" fmla="*/ 196 h 1461"/>
                  <a:gd name="T72" fmla="*/ 349 w 628"/>
                  <a:gd name="T73" fmla="*/ 163 h 1461"/>
                  <a:gd name="T74" fmla="*/ 300 w 628"/>
                  <a:gd name="T75" fmla="*/ 133 h 1461"/>
                  <a:gd name="T76" fmla="*/ 245 w 628"/>
                  <a:gd name="T77" fmla="*/ 104 h 1461"/>
                  <a:gd name="T78" fmla="*/ 188 w 628"/>
                  <a:gd name="T79" fmla="*/ 78 h 1461"/>
                  <a:gd name="T80" fmla="*/ 129 w 628"/>
                  <a:gd name="T81" fmla="*/ 56 h 1461"/>
                  <a:gd name="T82" fmla="*/ 65 w 628"/>
                  <a:gd name="T83" fmla="*/ 36 h 1461"/>
                  <a:gd name="T84" fmla="*/ 0 w 628"/>
                  <a:gd name="T85" fmla="*/ 18 h 1461"/>
                  <a:gd name="T86" fmla="*/ 11 w 628"/>
                  <a:gd name="T87" fmla="*/ 0 h 146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628" h="1461">
                    <a:moveTo>
                      <a:pt x="11" y="0"/>
                    </a:moveTo>
                    <a:lnTo>
                      <a:pt x="75" y="35"/>
                    </a:lnTo>
                    <a:lnTo>
                      <a:pt x="137" y="73"/>
                    </a:lnTo>
                    <a:lnTo>
                      <a:pt x="196" y="118"/>
                    </a:lnTo>
                    <a:lnTo>
                      <a:pt x="253" y="167"/>
                    </a:lnTo>
                    <a:lnTo>
                      <a:pt x="307" y="221"/>
                    </a:lnTo>
                    <a:lnTo>
                      <a:pt x="358" y="281"/>
                    </a:lnTo>
                    <a:lnTo>
                      <a:pt x="404" y="344"/>
                    </a:lnTo>
                    <a:lnTo>
                      <a:pt x="447" y="413"/>
                    </a:lnTo>
                    <a:lnTo>
                      <a:pt x="486" y="484"/>
                    </a:lnTo>
                    <a:lnTo>
                      <a:pt x="520" y="558"/>
                    </a:lnTo>
                    <a:lnTo>
                      <a:pt x="551" y="636"/>
                    </a:lnTo>
                    <a:lnTo>
                      <a:pt x="577" y="715"/>
                    </a:lnTo>
                    <a:lnTo>
                      <a:pt x="596" y="797"/>
                    </a:lnTo>
                    <a:lnTo>
                      <a:pt x="612" y="878"/>
                    </a:lnTo>
                    <a:lnTo>
                      <a:pt x="622" y="963"/>
                    </a:lnTo>
                    <a:lnTo>
                      <a:pt x="628" y="1047"/>
                    </a:lnTo>
                    <a:lnTo>
                      <a:pt x="628" y="1132"/>
                    </a:lnTo>
                    <a:lnTo>
                      <a:pt x="623" y="1217"/>
                    </a:lnTo>
                    <a:lnTo>
                      <a:pt x="613" y="1298"/>
                    </a:lnTo>
                    <a:lnTo>
                      <a:pt x="598" y="1381"/>
                    </a:lnTo>
                    <a:lnTo>
                      <a:pt x="578" y="1461"/>
                    </a:lnTo>
                    <a:lnTo>
                      <a:pt x="548" y="1447"/>
                    </a:lnTo>
                    <a:lnTo>
                      <a:pt x="568" y="1365"/>
                    </a:lnTo>
                    <a:lnTo>
                      <a:pt x="584" y="1282"/>
                    </a:lnTo>
                    <a:lnTo>
                      <a:pt x="594" y="1199"/>
                    </a:lnTo>
                    <a:lnTo>
                      <a:pt x="596" y="1114"/>
                    </a:lnTo>
                    <a:lnTo>
                      <a:pt x="595" y="1027"/>
                    </a:lnTo>
                    <a:lnTo>
                      <a:pt x="589" y="942"/>
                    </a:lnTo>
                    <a:lnTo>
                      <a:pt x="577" y="857"/>
                    </a:lnTo>
                    <a:lnTo>
                      <a:pt x="558" y="773"/>
                    </a:lnTo>
                    <a:lnTo>
                      <a:pt x="536" y="692"/>
                    </a:lnTo>
                    <a:lnTo>
                      <a:pt x="507" y="612"/>
                    </a:lnTo>
                    <a:lnTo>
                      <a:pt x="475" y="534"/>
                    </a:lnTo>
                    <a:lnTo>
                      <a:pt x="438" y="462"/>
                    </a:lnTo>
                    <a:lnTo>
                      <a:pt x="396" y="391"/>
                    </a:lnTo>
                    <a:lnTo>
                      <a:pt x="349" y="326"/>
                    </a:lnTo>
                    <a:lnTo>
                      <a:pt x="300" y="265"/>
                    </a:lnTo>
                    <a:lnTo>
                      <a:pt x="245" y="208"/>
                    </a:lnTo>
                    <a:lnTo>
                      <a:pt x="188" y="156"/>
                    </a:lnTo>
                    <a:lnTo>
                      <a:pt x="129" y="111"/>
                    </a:lnTo>
                    <a:lnTo>
                      <a:pt x="65" y="71"/>
                    </a:lnTo>
                    <a:lnTo>
                      <a:pt x="0" y="36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2D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22" name="Freeform 139"/>
              <p:cNvSpPr>
                <a:spLocks/>
              </p:cNvSpPr>
              <p:nvPr/>
            </p:nvSpPr>
            <p:spPr bwMode="auto">
              <a:xfrm>
                <a:off x="1425" y="1261"/>
                <a:ext cx="606" cy="705"/>
              </a:xfrm>
              <a:custGeom>
                <a:avLst/>
                <a:gdLst>
                  <a:gd name="T0" fmla="*/ 558 w 606"/>
                  <a:gd name="T1" fmla="*/ 705 h 1411"/>
                  <a:gd name="T2" fmla="*/ 578 w 606"/>
                  <a:gd name="T3" fmla="*/ 664 h 1411"/>
                  <a:gd name="T4" fmla="*/ 594 w 606"/>
                  <a:gd name="T5" fmla="*/ 623 h 1411"/>
                  <a:gd name="T6" fmla="*/ 604 w 606"/>
                  <a:gd name="T7" fmla="*/ 581 h 1411"/>
                  <a:gd name="T8" fmla="*/ 606 w 606"/>
                  <a:gd name="T9" fmla="*/ 539 h 1411"/>
                  <a:gd name="T10" fmla="*/ 605 w 606"/>
                  <a:gd name="T11" fmla="*/ 495 h 1411"/>
                  <a:gd name="T12" fmla="*/ 599 w 606"/>
                  <a:gd name="T13" fmla="*/ 453 h 1411"/>
                  <a:gd name="T14" fmla="*/ 587 w 606"/>
                  <a:gd name="T15" fmla="*/ 410 h 1411"/>
                  <a:gd name="T16" fmla="*/ 568 w 606"/>
                  <a:gd name="T17" fmla="*/ 368 h 1411"/>
                  <a:gd name="T18" fmla="*/ 546 w 606"/>
                  <a:gd name="T19" fmla="*/ 328 h 1411"/>
                  <a:gd name="T20" fmla="*/ 517 w 606"/>
                  <a:gd name="T21" fmla="*/ 288 h 1411"/>
                  <a:gd name="T22" fmla="*/ 485 w 606"/>
                  <a:gd name="T23" fmla="*/ 249 h 1411"/>
                  <a:gd name="T24" fmla="*/ 448 w 606"/>
                  <a:gd name="T25" fmla="*/ 213 h 1411"/>
                  <a:gd name="T26" fmla="*/ 406 w 606"/>
                  <a:gd name="T27" fmla="*/ 177 h 1411"/>
                  <a:gd name="T28" fmla="*/ 359 w 606"/>
                  <a:gd name="T29" fmla="*/ 145 h 1411"/>
                  <a:gd name="T30" fmla="*/ 310 w 606"/>
                  <a:gd name="T31" fmla="*/ 114 h 1411"/>
                  <a:gd name="T32" fmla="*/ 255 w 606"/>
                  <a:gd name="T33" fmla="*/ 86 h 1411"/>
                  <a:gd name="T34" fmla="*/ 198 w 606"/>
                  <a:gd name="T35" fmla="*/ 60 h 1411"/>
                  <a:gd name="T36" fmla="*/ 139 w 606"/>
                  <a:gd name="T37" fmla="*/ 37 h 1411"/>
                  <a:gd name="T38" fmla="*/ 75 w 606"/>
                  <a:gd name="T39" fmla="*/ 17 h 1411"/>
                  <a:gd name="T40" fmla="*/ 10 w 606"/>
                  <a:gd name="T41" fmla="*/ 0 h 1411"/>
                  <a:gd name="T42" fmla="*/ 0 w 606"/>
                  <a:gd name="T43" fmla="*/ 19 h 1411"/>
                  <a:gd name="T44" fmla="*/ 62 w 606"/>
                  <a:gd name="T45" fmla="*/ 35 h 1411"/>
                  <a:gd name="T46" fmla="*/ 122 w 606"/>
                  <a:gd name="T47" fmla="*/ 55 h 1411"/>
                  <a:gd name="T48" fmla="*/ 180 w 606"/>
                  <a:gd name="T49" fmla="*/ 77 h 1411"/>
                  <a:gd name="T50" fmla="*/ 235 w 606"/>
                  <a:gd name="T51" fmla="*/ 101 h 1411"/>
                  <a:gd name="T52" fmla="*/ 287 w 606"/>
                  <a:gd name="T53" fmla="*/ 129 h 1411"/>
                  <a:gd name="T54" fmla="*/ 335 w 606"/>
                  <a:gd name="T55" fmla="*/ 158 h 1411"/>
                  <a:gd name="T56" fmla="*/ 380 w 606"/>
                  <a:gd name="T57" fmla="*/ 190 h 1411"/>
                  <a:gd name="T58" fmla="*/ 420 w 606"/>
                  <a:gd name="T59" fmla="*/ 224 h 1411"/>
                  <a:gd name="T60" fmla="*/ 457 w 606"/>
                  <a:gd name="T61" fmla="*/ 259 h 1411"/>
                  <a:gd name="T62" fmla="*/ 488 w 606"/>
                  <a:gd name="T63" fmla="*/ 296 h 1411"/>
                  <a:gd name="T64" fmla="*/ 515 w 606"/>
                  <a:gd name="T65" fmla="*/ 334 h 1411"/>
                  <a:gd name="T66" fmla="*/ 537 w 606"/>
                  <a:gd name="T67" fmla="*/ 374 h 1411"/>
                  <a:gd name="T68" fmla="*/ 554 w 606"/>
                  <a:gd name="T69" fmla="*/ 414 h 1411"/>
                  <a:gd name="T70" fmla="*/ 565 w 606"/>
                  <a:gd name="T71" fmla="*/ 454 h 1411"/>
                  <a:gd name="T72" fmla="*/ 573 w 606"/>
                  <a:gd name="T73" fmla="*/ 496 h 1411"/>
                  <a:gd name="T74" fmla="*/ 574 w 606"/>
                  <a:gd name="T75" fmla="*/ 537 h 1411"/>
                  <a:gd name="T76" fmla="*/ 570 w 606"/>
                  <a:gd name="T77" fmla="*/ 578 h 1411"/>
                  <a:gd name="T78" fmla="*/ 561 w 606"/>
                  <a:gd name="T79" fmla="*/ 619 h 1411"/>
                  <a:gd name="T80" fmla="*/ 547 w 606"/>
                  <a:gd name="T81" fmla="*/ 659 h 1411"/>
                  <a:gd name="T82" fmla="*/ 527 w 606"/>
                  <a:gd name="T83" fmla="*/ 698 h 1411"/>
                  <a:gd name="T84" fmla="*/ 558 w 606"/>
                  <a:gd name="T85" fmla="*/ 705 h 141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606" h="1411">
                    <a:moveTo>
                      <a:pt x="558" y="1411"/>
                    </a:moveTo>
                    <a:lnTo>
                      <a:pt x="578" y="1329"/>
                    </a:lnTo>
                    <a:lnTo>
                      <a:pt x="594" y="1246"/>
                    </a:lnTo>
                    <a:lnTo>
                      <a:pt x="604" y="1163"/>
                    </a:lnTo>
                    <a:lnTo>
                      <a:pt x="606" y="1078"/>
                    </a:lnTo>
                    <a:lnTo>
                      <a:pt x="605" y="991"/>
                    </a:lnTo>
                    <a:lnTo>
                      <a:pt x="599" y="906"/>
                    </a:lnTo>
                    <a:lnTo>
                      <a:pt x="587" y="821"/>
                    </a:lnTo>
                    <a:lnTo>
                      <a:pt x="568" y="737"/>
                    </a:lnTo>
                    <a:lnTo>
                      <a:pt x="546" y="656"/>
                    </a:lnTo>
                    <a:lnTo>
                      <a:pt x="517" y="576"/>
                    </a:lnTo>
                    <a:lnTo>
                      <a:pt x="485" y="498"/>
                    </a:lnTo>
                    <a:lnTo>
                      <a:pt x="448" y="426"/>
                    </a:lnTo>
                    <a:lnTo>
                      <a:pt x="406" y="355"/>
                    </a:lnTo>
                    <a:lnTo>
                      <a:pt x="359" y="290"/>
                    </a:lnTo>
                    <a:lnTo>
                      <a:pt x="310" y="229"/>
                    </a:lnTo>
                    <a:lnTo>
                      <a:pt x="255" y="172"/>
                    </a:lnTo>
                    <a:lnTo>
                      <a:pt x="198" y="120"/>
                    </a:lnTo>
                    <a:lnTo>
                      <a:pt x="139" y="75"/>
                    </a:lnTo>
                    <a:lnTo>
                      <a:pt x="75" y="35"/>
                    </a:lnTo>
                    <a:lnTo>
                      <a:pt x="10" y="0"/>
                    </a:lnTo>
                    <a:lnTo>
                      <a:pt x="0" y="38"/>
                    </a:lnTo>
                    <a:lnTo>
                      <a:pt x="62" y="71"/>
                    </a:lnTo>
                    <a:lnTo>
                      <a:pt x="122" y="111"/>
                    </a:lnTo>
                    <a:lnTo>
                      <a:pt x="180" y="154"/>
                    </a:lnTo>
                    <a:lnTo>
                      <a:pt x="235" y="203"/>
                    </a:lnTo>
                    <a:lnTo>
                      <a:pt x="287" y="258"/>
                    </a:lnTo>
                    <a:lnTo>
                      <a:pt x="335" y="317"/>
                    </a:lnTo>
                    <a:lnTo>
                      <a:pt x="380" y="381"/>
                    </a:lnTo>
                    <a:lnTo>
                      <a:pt x="420" y="448"/>
                    </a:lnTo>
                    <a:lnTo>
                      <a:pt x="457" y="518"/>
                    </a:lnTo>
                    <a:lnTo>
                      <a:pt x="488" y="592"/>
                    </a:lnTo>
                    <a:lnTo>
                      <a:pt x="515" y="668"/>
                    </a:lnTo>
                    <a:lnTo>
                      <a:pt x="537" y="748"/>
                    </a:lnTo>
                    <a:lnTo>
                      <a:pt x="554" y="828"/>
                    </a:lnTo>
                    <a:lnTo>
                      <a:pt x="565" y="909"/>
                    </a:lnTo>
                    <a:lnTo>
                      <a:pt x="573" y="992"/>
                    </a:lnTo>
                    <a:lnTo>
                      <a:pt x="574" y="1074"/>
                    </a:lnTo>
                    <a:lnTo>
                      <a:pt x="570" y="1157"/>
                    </a:lnTo>
                    <a:lnTo>
                      <a:pt x="561" y="1239"/>
                    </a:lnTo>
                    <a:lnTo>
                      <a:pt x="547" y="1318"/>
                    </a:lnTo>
                    <a:lnTo>
                      <a:pt x="527" y="1396"/>
                    </a:lnTo>
                    <a:lnTo>
                      <a:pt x="558" y="1411"/>
                    </a:lnTo>
                    <a:close/>
                  </a:path>
                </a:pathLst>
              </a:custGeom>
              <a:solidFill>
                <a:srgbClr val="35A0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23" name="Freeform 140"/>
              <p:cNvSpPr>
                <a:spLocks/>
              </p:cNvSpPr>
              <p:nvPr/>
            </p:nvSpPr>
            <p:spPr bwMode="auto">
              <a:xfrm>
                <a:off x="1414" y="1280"/>
                <a:ext cx="585" cy="679"/>
              </a:xfrm>
              <a:custGeom>
                <a:avLst/>
                <a:gdLst>
                  <a:gd name="T0" fmla="*/ 11 w 585"/>
                  <a:gd name="T1" fmla="*/ 0 h 1358"/>
                  <a:gd name="T2" fmla="*/ 73 w 585"/>
                  <a:gd name="T3" fmla="*/ 17 h 1358"/>
                  <a:gd name="T4" fmla="*/ 133 w 585"/>
                  <a:gd name="T5" fmla="*/ 37 h 1358"/>
                  <a:gd name="T6" fmla="*/ 191 w 585"/>
                  <a:gd name="T7" fmla="*/ 58 h 1358"/>
                  <a:gd name="T8" fmla="*/ 246 w 585"/>
                  <a:gd name="T9" fmla="*/ 83 h 1358"/>
                  <a:gd name="T10" fmla="*/ 298 w 585"/>
                  <a:gd name="T11" fmla="*/ 110 h 1358"/>
                  <a:gd name="T12" fmla="*/ 346 w 585"/>
                  <a:gd name="T13" fmla="*/ 140 h 1358"/>
                  <a:gd name="T14" fmla="*/ 391 w 585"/>
                  <a:gd name="T15" fmla="*/ 172 h 1358"/>
                  <a:gd name="T16" fmla="*/ 431 w 585"/>
                  <a:gd name="T17" fmla="*/ 205 h 1358"/>
                  <a:gd name="T18" fmla="*/ 468 w 585"/>
                  <a:gd name="T19" fmla="*/ 240 h 1358"/>
                  <a:gd name="T20" fmla="*/ 499 w 585"/>
                  <a:gd name="T21" fmla="*/ 277 h 1358"/>
                  <a:gd name="T22" fmla="*/ 526 w 585"/>
                  <a:gd name="T23" fmla="*/ 315 h 1358"/>
                  <a:gd name="T24" fmla="*/ 548 w 585"/>
                  <a:gd name="T25" fmla="*/ 355 h 1358"/>
                  <a:gd name="T26" fmla="*/ 565 w 585"/>
                  <a:gd name="T27" fmla="*/ 395 h 1358"/>
                  <a:gd name="T28" fmla="*/ 576 w 585"/>
                  <a:gd name="T29" fmla="*/ 436 h 1358"/>
                  <a:gd name="T30" fmla="*/ 584 w 585"/>
                  <a:gd name="T31" fmla="*/ 477 h 1358"/>
                  <a:gd name="T32" fmla="*/ 585 w 585"/>
                  <a:gd name="T33" fmla="*/ 518 h 1358"/>
                  <a:gd name="T34" fmla="*/ 581 w 585"/>
                  <a:gd name="T35" fmla="*/ 560 h 1358"/>
                  <a:gd name="T36" fmla="*/ 572 w 585"/>
                  <a:gd name="T37" fmla="*/ 601 h 1358"/>
                  <a:gd name="T38" fmla="*/ 558 w 585"/>
                  <a:gd name="T39" fmla="*/ 640 h 1358"/>
                  <a:gd name="T40" fmla="*/ 538 w 585"/>
                  <a:gd name="T41" fmla="*/ 679 h 1358"/>
                  <a:gd name="T42" fmla="*/ 506 w 585"/>
                  <a:gd name="T43" fmla="*/ 672 h 1358"/>
                  <a:gd name="T44" fmla="*/ 524 w 585"/>
                  <a:gd name="T45" fmla="*/ 632 h 1358"/>
                  <a:gd name="T46" fmla="*/ 538 w 585"/>
                  <a:gd name="T47" fmla="*/ 592 h 1358"/>
                  <a:gd name="T48" fmla="*/ 547 w 585"/>
                  <a:gd name="T49" fmla="*/ 551 h 1358"/>
                  <a:gd name="T50" fmla="*/ 550 w 585"/>
                  <a:gd name="T51" fmla="*/ 509 h 1358"/>
                  <a:gd name="T52" fmla="*/ 547 w 585"/>
                  <a:gd name="T53" fmla="*/ 468 h 1358"/>
                  <a:gd name="T54" fmla="*/ 540 w 585"/>
                  <a:gd name="T55" fmla="*/ 426 h 1358"/>
                  <a:gd name="T56" fmla="*/ 526 w 585"/>
                  <a:gd name="T57" fmla="*/ 385 h 1358"/>
                  <a:gd name="T58" fmla="*/ 506 w 585"/>
                  <a:gd name="T59" fmla="*/ 344 h 1358"/>
                  <a:gd name="T60" fmla="*/ 482 w 585"/>
                  <a:gd name="T61" fmla="*/ 306 h 1358"/>
                  <a:gd name="T62" fmla="*/ 452 w 585"/>
                  <a:gd name="T63" fmla="*/ 267 h 1358"/>
                  <a:gd name="T64" fmla="*/ 418 w 585"/>
                  <a:gd name="T65" fmla="*/ 231 h 1358"/>
                  <a:gd name="T66" fmla="*/ 379 w 585"/>
                  <a:gd name="T67" fmla="*/ 196 h 1358"/>
                  <a:gd name="T68" fmla="*/ 335 w 585"/>
                  <a:gd name="T69" fmla="*/ 163 h 1358"/>
                  <a:gd name="T70" fmla="*/ 287 w 585"/>
                  <a:gd name="T71" fmla="*/ 133 h 1358"/>
                  <a:gd name="T72" fmla="*/ 236 w 585"/>
                  <a:gd name="T73" fmla="*/ 105 h 1358"/>
                  <a:gd name="T74" fmla="*/ 181 w 585"/>
                  <a:gd name="T75" fmla="*/ 80 h 1358"/>
                  <a:gd name="T76" fmla="*/ 123 w 585"/>
                  <a:gd name="T77" fmla="*/ 58 h 1358"/>
                  <a:gd name="T78" fmla="*/ 62 w 585"/>
                  <a:gd name="T79" fmla="*/ 38 h 1358"/>
                  <a:gd name="T80" fmla="*/ 0 w 585"/>
                  <a:gd name="T81" fmla="*/ 21 h 1358"/>
                  <a:gd name="T82" fmla="*/ 11 w 585"/>
                  <a:gd name="T83" fmla="*/ 0 h 135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585" h="1358">
                    <a:moveTo>
                      <a:pt x="11" y="0"/>
                    </a:moveTo>
                    <a:lnTo>
                      <a:pt x="73" y="33"/>
                    </a:lnTo>
                    <a:lnTo>
                      <a:pt x="133" y="73"/>
                    </a:lnTo>
                    <a:lnTo>
                      <a:pt x="191" y="116"/>
                    </a:lnTo>
                    <a:lnTo>
                      <a:pt x="246" y="165"/>
                    </a:lnTo>
                    <a:lnTo>
                      <a:pt x="298" y="220"/>
                    </a:lnTo>
                    <a:lnTo>
                      <a:pt x="346" y="279"/>
                    </a:lnTo>
                    <a:lnTo>
                      <a:pt x="391" y="343"/>
                    </a:lnTo>
                    <a:lnTo>
                      <a:pt x="431" y="410"/>
                    </a:lnTo>
                    <a:lnTo>
                      <a:pt x="468" y="480"/>
                    </a:lnTo>
                    <a:lnTo>
                      <a:pt x="499" y="554"/>
                    </a:lnTo>
                    <a:lnTo>
                      <a:pt x="526" y="630"/>
                    </a:lnTo>
                    <a:lnTo>
                      <a:pt x="548" y="710"/>
                    </a:lnTo>
                    <a:lnTo>
                      <a:pt x="565" y="790"/>
                    </a:lnTo>
                    <a:lnTo>
                      <a:pt x="576" y="871"/>
                    </a:lnTo>
                    <a:lnTo>
                      <a:pt x="584" y="954"/>
                    </a:lnTo>
                    <a:lnTo>
                      <a:pt x="585" y="1036"/>
                    </a:lnTo>
                    <a:lnTo>
                      <a:pt x="581" y="1119"/>
                    </a:lnTo>
                    <a:lnTo>
                      <a:pt x="572" y="1201"/>
                    </a:lnTo>
                    <a:lnTo>
                      <a:pt x="558" y="1280"/>
                    </a:lnTo>
                    <a:lnTo>
                      <a:pt x="538" y="1358"/>
                    </a:lnTo>
                    <a:lnTo>
                      <a:pt x="506" y="1344"/>
                    </a:lnTo>
                    <a:lnTo>
                      <a:pt x="524" y="1264"/>
                    </a:lnTo>
                    <a:lnTo>
                      <a:pt x="538" y="1183"/>
                    </a:lnTo>
                    <a:lnTo>
                      <a:pt x="547" y="1101"/>
                    </a:lnTo>
                    <a:lnTo>
                      <a:pt x="550" y="1018"/>
                    </a:lnTo>
                    <a:lnTo>
                      <a:pt x="547" y="935"/>
                    </a:lnTo>
                    <a:lnTo>
                      <a:pt x="540" y="851"/>
                    </a:lnTo>
                    <a:lnTo>
                      <a:pt x="526" y="770"/>
                    </a:lnTo>
                    <a:lnTo>
                      <a:pt x="506" y="688"/>
                    </a:lnTo>
                    <a:lnTo>
                      <a:pt x="482" y="611"/>
                    </a:lnTo>
                    <a:lnTo>
                      <a:pt x="452" y="534"/>
                    </a:lnTo>
                    <a:lnTo>
                      <a:pt x="418" y="462"/>
                    </a:lnTo>
                    <a:lnTo>
                      <a:pt x="379" y="391"/>
                    </a:lnTo>
                    <a:lnTo>
                      <a:pt x="335" y="326"/>
                    </a:lnTo>
                    <a:lnTo>
                      <a:pt x="287" y="265"/>
                    </a:lnTo>
                    <a:lnTo>
                      <a:pt x="236" y="210"/>
                    </a:lnTo>
                    <a:lnTo>
                      <a:pt x="181" y="160"/>
                    </a:lnTo>
                    <a:lnTo>
                      <a:pt x="123" y="115"/>
                    </a:lnTo>
                    <a:lnTo>
                      <a:pt x="62" y="75"/>
                    </a:lnTo>
                    <a:lnTo>
                      <a:pt x="0" y="4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3DA6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24" name="Freeform 141"/>
              <p:cNvSpPr>
                <a:spLocks/>
              </p:cNvSpPr>
              <p:nvPr/>
            </p:nvSpPr>
            <p:spPr bwMode="auto">
              <a:xfrm>
                <a:off x="1401" y="1301"/>
                <a:ext cx="563" cy="651"/>
              </a:xfrm>
              <a:custGeom>
                <a:avLst/>
                <a:gdLst>
                  <a:gd name="T0" fmla="*/ 519 w 563"/>
                  <a:gd name="T1" fmla="*/ 651 h 1302"/>
                  <a:gd name="T2" fmla="*/ 537 w 563"/>
                  <a:gd name="T3" fmla="*/ 611 h 1302"/>
                  <a:gd name="T4" fmla="*/ 551 w 563"/>
                  <a:gd name="T5" fmla="*/ 571 h 1302"/>
                  <a:gd name="T6" fmla="*/ 560 w 563"/>
                  <a:gd name="T7" fmla="*/ 530 h 1302"/>
                  <a:gd name="T8" fmla="*/ 563 w 563"/>
                  <a:gd name="T9" fmla="*/ 488 h 1302"/>
                  <a:gd name="T10" fmla="*/ 560 w 563"/>
                  <a:gd name="T11" fmla="*/ 447 h 1302"/>
                  <a:gd name="T12" fmla="*/ 553 w 563"/>
                  <a:gd name="T13" fmla="*/ 405 h 1302"/>
                  <a:gd name="T14" fmla="*/ 539 w 563"/>
                  <a:gd name="T15" fmla="*/ 364 h 1302"/>
                  <a:gd name="T16" fmla="*/ 519 w 563"/>
                  <a:gd name="T17" fmla="*/ 323 h 1302"/>
                  <a:gd name="T18" fmla="*/ 495 w 563"/>
                  <a:gd name="T19" fmla="*/ 285 h 1302"/>
                  <a:gd name="T20" fmla="*/ 465 w 563"/>
                  <a:gd name="T21" fmla="*/ 246 h 1302"/>
                  <a:gd name="T22" fmla="*/ 431 w 563"/>
                  <a:gd name="T23" fmla="*/ 210 h 1302"/>
                  <a:gd name="T24" fmla="*/ 392 w 563"/>
                  <a:gd name="T25" fmla="*/ 175 h 1302"/>
                  <a:gd name="T26" fmla="*/ 348 w 563"/>
                  <a:gd name="T27" fmla="*/ 142 h 1302"/>
                  <a:gd name="T28" fmla="*/ 300 w 563"/>
                  <a:gd name="T29" fmla="*/ 112 h 1302"/>
                  <a:gd name="T30" fmla="*/ 249 w 563"/>
                  <a:gd name="T31" fmla="*/ 84 h 1302"/>
                  <a:gd name="T32" fmla="*/ 194 w 563"/>
                  <a:gd name="T33" fmla="*/ 59 h 1302"/>
                  <a:gd name="T34" fmla="*/ 136 w 563"/>
                  <a:gd name="T35" fmla="*/ 37 h 1302"/>
                  <a:gd name="T36" fmla="*/ 75 w 563"/>
                  <a:gd name="T37" fmla="*/ 17 h 1302"/>
                  <a:gd name="T38" fmla="*/ 13 w 563"/>
                  <a:gd name="T39" fmla="*/ 0 h 1302"/>
                  <a:gd name="T40" fmla="*/ 0 w 563"/>
                  <a:gd name="T41" fmla="*/ 21 h 1302"/>
                  <a:gd name="T42" fmla="*/ 61 w 563"/>
                  <a:gd name="T43" fmla="*/ 37 h 1302"/>
                  <a:gd name="T44" fmla="*/ 119 w 563"/>
                  <a:gd name="T45" fmla="*/ 56 h 1302"/>
                  <a:gd name="T46" fmla="*/ 174 w 563"/>
                  <a:gd name="T47" fmla="*/ 77 h 1302"/>
                  <a:gd name="T48" fmla="*/ 226 w 563"/>
                  <a:gd name="T49" fmla="*/ 102 h 1302"/>
                  <a:gd name="T50" fmla="*/ 276 w 563"/>
                  <a:gd name="T51" fmla="*/ 128 h 1302"/>
                  <a:gd name="T52" fmla="*/ 321 w 563"/>
                  <a:gd name="T53" fmla="*/ 158 h 1302"/>
                  <a:gd name="T54" fmla="*/ 362 w 563"/>
                  <a:gd name="T55" fmla="*/ 189 h 1302"/>
                  <a:gd name="T56" fmla="*/ 400 w 563"/>
                  <a:gd name="T57" fmla="*/ 222 h 1302"/>
                  <a:gd name="T58" fmla="*/ 433 w 563"/>
                  <a:gd name="T59" fmla="*/ 256 h 1302"/>
                  <a:gd name="T60" fmla="*/ 461 w 563"/>
                  <a:gd name="T61" fmla="*/ 293 h 1302"/>
                  <a:gd name="T62" fmla="*/ 485 w 563"/>
                  <a:gd name="T63" fmla="*/ 331 h 1302"/>
                  <a:gd name="T64" fmla="*/ 502 w 563"/>
                  <a:gd name="T65" fmla="*/ 369 h 1302"/>
                  <a:gd name="T66" fmla="*/ 516 w 563"/>
                  <a:gd name="T67" fmla="*/ 408 h 1302"/>
                  <a:gd name="T68" fmla="*/ 523 w 563"/>
                  <a:gd name="T69" fmla="*/ 447 h 1302"/>
                  <a:gd name="T70" fmla="*/ 526 w 563"/>
                  <a:gd name="T71" fmla="*/ 487 h 1302"/>
                  <a:gd name="T72" fmla="*/ 523 w 563"/>
                  <a:gd name="T73" fmla="*/ 527 h 1302"/>
                  <a:gd name="T74" fmla="*/ 515 w 563"/>
                  <a:gd name="T75" fmla="*/ 566 h 1302"/>
                  <a:gd name="T76" fmla="*/ 502 w 563"/>
                  <a:gd name="T77" fmla="*/ 605 h 1302"/>
                  <a:gd name="T78" fmla="*/ 483 w 563"/>
                  <a:gd name="T79" fmla="*/ 643 h 1302"/>
                  <a:gd name="T80" fmla="*/ 519 w 563"/>
                  <a:gd name="T81" fmla="*/ 651 h 130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563" h="1302">
                    <a:moveTo>
                      <a:pt x="519" y="1302"/>
                    </a:moveTo>
                    <a:lnTo>
                      <a:pt x="537" y="1222"/>
                    </a:lnTo>
                    <a:lnTo>
                      <a:pt x="551" y="1141"/>
                    </a:lnTo>
                    <a:lnTo>
                      <a:pt x="560" y="1059"/>
                    </a:lnTo>
                    <a:lnTo>
                      <a:pt x="563" y="976"/>
                    </a:lnTo>
                    <a:lnTo>
                      <a:pt x="560" y="893"/>
                    </a:lnTo>
                    <a:lnTo>
                      <a:pt x="553" y="809"/>
                    </a:lnTo>
                    <a:lnTo>
                      <a:pt x="539" y="728"/>
                    </a:lnTo>
                    <a:lnTo>
                      <a:pt x="519" y="646"/>
                    </a:lnTo>
                    <a:lnTo>
                      <a:pt x="495" y="569"/>
                    </a:lnTo>
                    <a:lnTo>
                      <a:pt x="465" y="492"/>
                    </a:lnTo>
                    <a:lnTo>
                      <a:pt x="431" y="420"/>
                    </a:lnTo>
                    <a:lnTo>
                      <a:pt x="392" y="349"/>
                    </a:lnTo>
                    <a:lnTo>
                      <a:pt x="348" y="284"/>
                    </a:lnTo>
                    <a:lnTo>
                      <a:pt x="300" y="223"/>
                    </a:lnTo>
                    <a:lnTo>
                      <a:pt x="249" y="168"/>
                    </a:lnTo>
                    <a:lnTo>
                      <a:pt x="194" y="118"/>
                    </a:lnTo>
                    <a:lnTo>
                      <a:pt x="136" y="73"/>
                    </a:lnTo>
                    <a:lnTo>
                      <a:pt x="75" y="33"/>
                    </a:lnTo>
                    <a:lnTo>
                      <a:pt x="13" y="0"/>
                    </a:lnTo>
                    <a:lnTo>
                      <a:pt x="0" y="42"/>
                    </a:lnTo>
                    <a:lnTo>
                      <a:pt x="61" y="74"/>
                    </a:lnTo>
                    <a:lnTo>
                      <a:pt x="119" y="111"/>
                    </a:lnTo>
                    <a:lnTo>
                      <a:pt x="174" y="154"/>
                    </a:lnTo>
                    <a:lnTo>
                      <a:pt x="226" y="203"/>
                    </a:lnTo>
                    <a:lnTo>
                      <a:pt x="276" y="255"/>
                    </a:lnTo>
                    <a:lnTo>
                      <a:pt x="321" y="315"/>
                    </a:lnTo>
                    <a:lnTo>
                      <a:pt x="362" y="377"/>
                    </a:lnTo>
                    <a:lnTo>
                      <a:pt x="400" y="444"/>
                    </a:lnTo>
                    <a:lnTo>
                      <a:pt x="433" y="512"/>
                    </a:lnTo>
                    <a:lnTo>
                      <a:pt x="461" y="585"/>
                    </a:lnTo>
                    <a:lnTo>
                      <a:pt x="485" y="661"/>
                    </a:lnTo>
                    <a:lnTo>
                      <a:pt x="502" y="737"/>
                    </a:lnTo>
                    <a:lnTo>
                      <a:pt x="516" y="815"/>
                    </a:lnTo>
                    <a:lnTo>
                      <a:pt x="523" y="894"/>
                    </a:lnTo>
                    <a:lnTo>
                      <a:pt x="526" y="974"/>
                    </a:lnTo>
                    <a:lnTo>
                      <a:pt x="523" y="1054"/>
                    </a:lnTo>
                    <a:lnTo>
                      <a:pt x="515" y="1132"/>
                    </a:lnTo>
                    <a:lnTo>
                      <a:pt x="502" y="1209"/>
                    </a:lnTo>
                    <a:lnTo>
                      <a:pt x="483" y="1285"/>
                    </a:lnTo>
                    <a:lnTo>
                      <a:pt x="519" y="1302"/>
                    </a:lnTo>
                    <a:close/>
                  </a:path>
                </a:pathLst>
              </a:custGeom>
              <a:solidFill>
                <a:srgbClr val="45AB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25" name="Freeform 142"/>
              <p:cNvSpPr>
                <a:spLocks/>
              </p:cNvSpPr>
              <p:nvPr/>
            </p:nvSpPr>
            <p:spPr bwMode="auto">
              <a:xfrm>
                <a:off x="1388" y="1322"/>
                <a:ext cx="539" cy="622"/>
              </a:xfrm>
              <a:custGeom>
                <a:avLst/>
                <a:gdLst>
                  <a:gd name="T0" fmla="*/ 13 w 539"/>
                  <a:gd name="T1" fmla="*/ 0 h 1243"/>
                  <a:gd name="T2" fmla="*/ 74 w 539"/>
                  <a:gd name="T3" fmla="*/ 16 h 1243"/>
                  <a:gd name="T4" fmla="*/ 132 w 539"/>
                  <a:gd name="T5" fmla="*/ 35 h 1243"/>
                  <a:gd name="T6" fmla="*/ 187 w 539"/>
                  <a:gd name="T7" fmla="*/ 56 h 1243"/>
                  <a:gd name="T8" fmla="*/ 239 w 539"/>
                  <a:gd name="T9" fmla="*/ 81 h 1243"/>
                  <a:gd name="T10" fmla="*/ 289 w 539"/>
                  <a:gd name="T11" fmla="*/ 107 h 1243"/>
                  <a:gd name="T12" fmla="*/ 334 w 539"/>
                  <a:gd name="T13" fmla="*/ 137 h 1243"/>
                  <a:gd name="T14" fmla="*/ 375 w 539"/>
                  <a:gd name="T15" fmla="*/ 168 h 1243"/>
                  <a:gd name="T16" fmla="*/ 413 w 539"/>
                  <a:gd name="T17" fmla="*/ 201 h 1243"/>
                  <a:gd name="T18" fmla="*/ 446 w 539"/>
                  <a:gd name="T19" fmla="*/ 235 h 1243"/>
                  <a:gd name="T20" fmla="*/ 474 w 539"/>
                  <a:gd name="T21" fmla="*/ 272 h 1243"/>
                  <a:gd name="T22" fmla="*/ 498 w 539"/>
                  <a:gd name="T23" fmla="*/ 310 h 1243"/>
                  <a:gd name="T24" fmla="*/ 515 w 539"/>
                  <a:gd name="T25" fmla="*/ 348 h 1243"/>
                  <a:gd name="T26" fmla="*/ 529 w 539"/>
                  <a:gd name="T27" fmla="*/ 387 h 1243"/>
                  <a:gd name="T28" fmla="*/ 536 w 539"/>
                  <a:gd name="T29" fmla="*/ 426 h 1243"/>
                  <a:gd name="T30" fmla="*/ 539 w 539"/>
                  <a:gd name="T31" fmla="*/ 466 h 1243"/>
                  <a:gd name="T32" fmla="*/ 536 w 539"/>
                  <a:gd name="T33" fmla="*/ 506 h 1243"/>
                  <a:gd name="T34" fmla="*/ 528 w 539"/>
                  <a:gd name="T35" fmla="*/ 545 h 1243"/>
                  <a:gd name="T36" fmla="*/ 515 w 539"/>
                  <a:gd name="T37" fmla="*/ 584 h 1243"/>
                  <a:gd name="T38" fmla="*/ 496 w 539"/>
                  <a:gd name="T39" fmla="*/ 622 h 1243"/>
                  <a:gd name="T40" fmla="*/ 460 w 539"/>
                  <a:gd name="T41" fmla="*/ 613 h 1243"/>
                  <a:gd name="T42" fmla="*/ 477 w 539"/>
                  <a:gd name="T43" fmla="*/ 578 h 1243"/>
                  <a:gd name="T44" fmla="*/ 489 w 539"/>
                  <a:gd name="T45" fmla="*/ 540 h 1243"/>
                  <a:gd name="T46" fmla="*/ 498 w 539"/>
                  <a:gd name="T47" fmla="*/ 503 h 1243"/>
                  <a:gd name="T48" fmla="*/ 499 w 539"/>
                  <a:gd name="T49" fmla="*/ 465 h 1243"/>
                  <a:gd name="T50" fmla="*/ 498 w 539"/>
                  <a:gd name="T51" fmla="*/ 428 h 1243"/>
                  <a:gd name="T52" fmla="*/ 489 w 539"/>
                  <a:gd name="T53" fmla="*/ 390 h 1243"/>
                  <a:gd name="T54" fmla="*/ 478 w 539"/>
                  <a:gd name="T55" fmla="*/ 353 h 1243"/>
                  <a:gd name="T56" fmla="*/ 460 w 539"/>
                  <a:gd name="T57" fmla="*/ 316 h 1243"/>
                  <a:gd name="T58" fmla="*/ 439 w 539"/>
                  <a:gd name="T59" fmla="*/ 281 h 1243"/>
                  <a:gd name="T60" fmla="*/ 412 w 539"/>
                  <a:gd name="T61" fmla="*/ 246 h 1243"/>
                  <a:gd name="T62" fmla="*/ 381 w 539"/>
                  <a:gd name="T63" fmla="*/ 213 h 1243"/>
                  <a:gd name="T64" fmla="*/ 344 w 539"/>
                  <a:gd name="T65" fmla="*/ 182 h 1243"/>
                  <a:gd name="T66" fmla="*/ 304 w 539"/>
                  <a:gd name="T67" fmla="*/ 152 h 1243"/>
                  <a:gd name="T68" fmla="*/ 262 w 539"/>
                  <a:gd name="T69" fmla="*/ 124 h 1243"/>
                  <a:gd name="T70" fmla="*/ 215 w 539"/>
                  <a:gd name="T71" fmla="*/ 99 h 1243"/>
                  <a:gd name="T72" fmla="*/ 166 w 539"/>
                  <a:gd name="T73" fmla="*/ 76 h 1243"/>
                  <a:gd name="T74" fmla="*/ 112 w 539"/>
                  <a:gd name="T75" fmla="*/ 55 h 1243"/>
                  <a:gd name="T76" fmla="*/ 57 w 539"/>
                  <a:gd name="T77" fmla="*/ 38 h 1243"/>
                  <a:gd name="T78" fmla="*/ 0 w 539"/>
                  <a:gd name="T79" fmla="*/ 23 h 1243"/>
                  <a:gd name="T80" fmla="*/ 13 w 539"/>
                  <a:gd name="T81" fmla="*/ 0 h 124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539" h="1243">
                    <a:moveTo>
                      <a:pt x="13" y="0"/>
                    </a:moveTo>
                    <a:lnTo>
                      <a:pt x="74" y="32"/>
                    </a:lnTo>
                    <a:lnTo>
                      <a:pt x="132" y="69"/>
                    </a:lnTo>
                    <a:lnTo>
                      <a:pt x="187" y="112"/>
                    </a:lnTo>
                    <a:lnTo>
                      <a:pt x="239" y="161"/>
                    </a:lnTo>
                    <a:lnTo>
                      <a:pt x="289" y="213"/>
                    </a:lnTo>
                    <a:lnTo>
                      <a:pt x="334" y="273"/>
                    </a:lnTo>
                    <a:lnTo>
                      <a:pt x="375" y="335"/>
                    </a:lnTo>
                    <a:lnTo>
                      <a:pt x="413" y="402"/>
                    </a:lnTo>
                    <a:lnTo>
                      <a:pt x="446" y="470"/>
                    </a:lnTo>
                    <a:lnTo>
                      <a:pt x="474" y="543"/>
                    </a:lnTo>
                    <a:lnTo>
                      <a:pt x="498" y="619"/>
                    </a:lnTo>
                    <a:lnTo>
                      <a:pt x="515" y="695"/>
                    </a:lnTo>
                    <a:lnTo>
                      <a:pt x="529" y="773"/>
                    </a:lnTo>
                    <a:lnTo>
                      <a:pt x="536" y="852"/>
                    </a:lnTo>
                    <a:lnTo>
                      <a:pt x="539" y="932"/>
                    </a:lnTo>
                    <a:lnTo>
                      <a:pt x="536" y="1012"/>
                    </a:lnTo>
                    <a:lnTo>
                      <a:pt x="528" y="1090"/>
                    </a:lnTo>
                    <a:lnTo>
                      <a:pt x="515" y="1167"/>
                    </a:lnTo>
                    <a:lnTo>
                      <a:pt x="496" y="1243"/>
                    </a:lnTo>
                    <a:lnTo>
                      <a:pt x="460" y="1225"/>
                    </a:lnTo>
                    <a:lnTo>
                      <a:pt x="477" y="1155"/>
                    </a:lnTo>
                    <a:lnTo>
                      <a:pt x="489" y="1080"/>
                    </a:lnTo>
                    <a:lnTo>
                      <a:pt x="498" y="1006"/>
                    </a:lnTo>
                    <a:lnTo>
                      <a:pt x="499" y="930"/>
                    </a:lnTo>
                    <a:lnTo>
                      <a:pt x="498" y="856"/>
                    </a:lnTo>
                    <a:lnTo>
                      <a:pt x="489" y="780"/>
                    </a:lnTo>
                    <a:lnTo>
                      <a:pt x="478" y="706"/>
                    </a:lnTo>
                    <a:lnTo>
                      <a:pt x="460" y="632"/>
                    </a:lnTo>
                    <a:lnTo>
                      <a:pt x="439" y="561"/>
                    </a:lnTo>
                    <a:lnTo>
                      <a:pt x="412" y="492"/>
                    </a:lnTo>
                    <a:lnTo>
                      <a:pt x="381" y="425"/>
                    </a:lnTo>
                    <a:lnTo>
                      <a:pt x="344" y="364"/>
                    </a:lnTo>
                    <a:lnTo>
                      <a:pt x="304" y="304"/>
                    </a:lnTo>
                    <a:lnTo>
                      <a:pt x="262" y="248"/>
                    </a:lnTo>
                    <a:lnTo>
                      <a:pt x="215" y="197"/>
                    </a:lnTo>
                    <a:lnTo>
                      <a:pt x="166" y="152"/>
                    </a:lnTo>
                    <a:lnTo>
                      <a:pt x="112" y="110"/>
                    </a:lnTo>
                    <a:lnTo>
                      <a:pt x="57" y="76"/>
                    </a:lnTo>
                    <a:lnTo>
                      <a:pt x="0" y="45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4DB1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26" name="Freeform 143"/>
              <p:cNvSpPr>
                <a:spLocks/>
              </p:cNvSpPr>
              <p:nvPr/>
            </p:nvSpPr>
            <p:spPr bwMode="auto">
              <a:xfrm>
                <a:off x="1374" y="1344"/>
                <a:ext cx="513" cy="591"/>
              </a:xfrm>
              <a:custGeom>
                <a:avLst/>
                <a:gdLst>
                  <a:gd name="T0" fmla="*/ 474 w 513"/>
                  <a:gd name="T1" fmla="*/ 591 h 1180"/>
                  <a:gd name="T2" fmla="*/ 491 w 513"/>
                  <a:gd name="T3" fmla="*/ 556 h 1180"/>
                  <a:gd name="T4" fmla="*/ 503 w 513"/>
                  <a:gd name="T5" fmla="*/ 518 h 1180"/>
                  <a:gd name="T6" fmla="*/ 512 w 513"/>
                  <a:gd name="T7" fmla="*/ 481 h 1180"/>
                  <a:gd name="T8" fmla="*/ 513 w 513"/>
                  <a:gd name="T9" fmla="*/ 443 h 1180"/>
                  <a:gd name="T10" fmla="*/ 512 w 513"/>
                  <a:gd name="T11" fmla="*/ 406 h 1180"/>
                  <a:gd name="T12" fmla="*/ 503 w 513"/>
                  <a:gd name="T13" fmla="*/ 368 h 1180"/>
                  <a:gd name="T14" fmla="*/ 492 w 513"/>
                  <a:gd name="T15" fmla="*/ 331 h 1180"/>
                  <a:gd name="T16" fmla="*/ 474 w 513"/>
                  <a:gd name="T17" fmla="*/ 294 h 1180"/>
                  <a:gd name="T18" fmla="*/ 453 w 513"/>
                  <a:gd name="T19" fmla="*/ 258 h 1180"/>
                  <a:gd name="T20" fmla="*/ 426 w 513"/>
                  <a:gd name="T21" fmla="*/ 224 h 1180"/>
                  <a:gd name="T22" fmla="*/ 395 w 513"/>
                  <a:gd name="T23" fmla="*/ 190 h 1180"/>
                  <a:gd name="T24" fmla="*/ 358 w 513"/>
                  <a:gd name="T25" fmla="*/ 160 h 1180"/>
                  <a:gd name="T26" fmla="*/ 318 w 513"/>
                  <a:gd name="T27" fmla="*/ 130 h 1180"/>
                  <a:gd name="T28" fmla="*/ 276 w 513"/>
                  <a:gd name="T29" fmla="*/ 102 h 1180"/>
                  <a:gd name="T30" fmla="*/ 229 w 513"/>
                  <a:gd name="T31" fmla="*/ 76 h 1180"/>
                  <a:gd name="T32" fmla="*/ 180 w 513"/>
                  <a:gd name="T33" fmla="*/ 54 h 1180"/>
                  <a:gd name="T34" fmla="*/ 126 w 513"/>
                  <a:gd name="T35" fmla="*/ 33 h 1180"/>
                  <a:gd name="T36" fmla="*/ 71 w 513"/>
                  <a:gd name="T37" fmla="*/ 16 h 1180"/>
                  <a:gd name="T38" fmla="*/ 14 w 513"/>
                  <a:gd name="T39" fmla="*/ 0 h 1180"/>
                  <a:gd name="T40" fmla="*/ 0 w 513"/>
                  <a:gd name="T41" fmla="*/ 24 h 1180"/>
                  <a:gd name="T42" fmla="*/ 58 w 513"/>
                  <a:gd name="T43" fmla="*/ 39 h 1180"/>
                  <a:gd name="T44" fmla="*/ 112 w 513"/>
                  <a:gd name="T45" fmla="*/ 57 h 1180"/>
                  <a:gd name="T46" fmla="*/ 164 w 513"/>
                  <a:gd name="T47" fmla="*/ 78 h 1180"/>
                  <a:gd name="T48" fmla="*/ 214 w 513"/>
                  <a:gd name="T49" fmla="*/ 102 h 1180"/>
                  <a:gd name="T50" fmla="*/ 259 w 513"/>
                  <a:gd name="T51" fmla="*/ 127 h 1180"/>
                  <a:gd name="T52" fmla="*/ 301 w 513"/>
                  <a:gd name="T53" fmla="*/ 155 h 1180"/>
                  <a:gd name="T54" fmla="*/ 339 w 513"/>
                  <a:gd name="T55" fmla="*/ 186 h 1180"/>
                  <a:gd name="T56" fmla="*/ 373 w 513"/>
                  <a:gd name="T57" fmla="*/ 217 h 1180"/>
                  <a:gd name="T58" fmla="*/ 402 w 513"/>
                  <a:gd name="T59" fmla="*/ 251 h 1180"/>
                  <a:gd name="T60" fmla="*/ 426 w 513"/>
                  <a:gd name="T61" fmla="*/ 286 h 1180"/>
                  <a:gd name="T62" fmla="*/ 445 w 513"/>
                  <a:gd name="T63" fmla="*/ 323 h 1180"/>
                  <a:gd name="T64" fmla="*/ 460 w 513"/>
                  <a:gd name="T65" fmla="*/ 360 h 1180"/>
                  <a:gd name="T66" fmla="*/ 468 w 513"/>
                  <a:gd name="T67" fmla="*/ 397 h 1180"/>
                  <a:gd name="T68" fmla="*/ 472 w 513"/>
                  <a:gd name="T69" fmla="*/ 434 h 1180"/>
                  <a:gd name="T70" fmla="*/ 471 w 513"/>
                  <a:gd name="T71" fmla="*/ 472 h 1180"/>
                  <a:gd name="T72" fmla="*/ 464 w 513"/>
                  <a:gd name="T73" fmla="*/ 509 h 1180"/>
                  <a:gd name="T74" fmla="*/ 451 w 513"/>
                  <a:gd name="T75" fmla="*/ 547 h 1180"/>
                  <a:gd name="T76" fmla="*/ 434 w 513"/>
                  <a:gd name="T77" fmla="*/ 582 h 1180"/>
                  <a:gd name="T78" fmla="*/ 474 w 513"/>
                  <a:gd name="T79" fmla="*/ 591 h 11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513" h="1180">
                    <a:moveTo>
                      <a:pt x="474" y="1180"/>
                    </a:moveTo>
                    <a:lnTo>
                      <a:pt x="491" y="1110"/>
                    </a:lnTo>
                    <a:lnTo>
                      <a:pt x="503" y="1035"/>
                    </a:lnTo>
                    <a:lnTo>
                      <a:pt x="512" y="961"/>
                    </a:lnTo>
                    <a:lnTo>
                      <a:pt x="513" y="885"/>
                    </a:lnTo>
                    <a:lnTo>
                      <a:pt x="512" y="811"/>
                    </a:lnTo>
                    <a:lnTo>
                      <a:pt x="503" y="735"/>
                    </a:lnTo>
                    <a:lnTo>
                      <a:pt x="492" y="661"/>
                    </a:lnTo>
                    <a:lnTo>
                      <a:pt x="474" y="587"/>
                    </a:lnTo>
                    <a:lnTo>
                      <a:pt x="453" y="516"/>
                    </a:lnTo>
                    <a:lnTo>
                      <a:pt x="426" y="447"/>
                    </a:lnTo>
                    <a:lnTo>
                      <a:pt x="395" y="380"/>
                    </a:lnTo>
                    <a:lnTo>
                      <a:pt x="358" y="319"/>
                    </a:lnTo>
                    <a:lnTo>
                      <a:pt x="318" y="259"/>
                    </a:lnTo>
                    <a:lnTo>
                      <a:pt x="276" y="203"/>
                    </a:lnTo>
                    <a:lnTo>
                      <a:pt x="229" y="152"/>
                    </a:lnTo>
                    <a:lnTo>
                      <a:pt x="180" y="107"/>
                    </a:lnTo>
                    <a:lnTo>
                      <a:pt x="126" y="65"/>
                    </a:lnTo>
                    <a:lnTo>
                      <a:pt x="71" y="31"/>
                    </a:lnTo>
                    <a:lnTo>
                      <a:pt x="14" y="0"/>
                    </a:lnTo>
                    <a:lnTo>
                      <a:pt x="0" y="47"/>
                    </a:lnTo>
                    <a:lnTo>
                      <a:pt x="58" y="78"/>
                    </a:lnTo>
                    <a:lnTo>
                      <a:pt x="112" y="114"/>
                    </a:lnTo>
                    <a:lnTo>
                      <a:pt x="164" y="156"/>
                    </a:lnTo>
                    <a:lnTo>
                      <a:pt x="214" y="203"/>
                    </a:lnTo>
                    <a:lnTo>
                      <a:pt x="259" y="253"/>
                    </a:lnTo>
                    <a:lnTo>
                      <a:pt x="301" y="310"/>
                    </a:lnTo>
                    <a:lnTo>
                      <a:pt x="339" y="371"/>
                    </a:lnTo>
                    <a:lnTo>
                      <a:pt x="373" y="434"/>
                    </a:lnTo>
                    <a:lnTo>
                      <a:pt x="402" y="501"/>
                    </a:lnTo>
                    <a:lnTo>
                      <a:pt x="426" y="572"/>
                    </a:lnTo>
                    <a:lnTo>
                      <a:pt x="445" y="644"/>
                    </a:lnTo>
                    <a:lnTo>
                      <a:pt x="460" y="719"/>
                    </a:lnTo>
                    <a:lnTo>
                      <a:pt x="468" y="793"/>
                    </a:lnTo>
                    <a:lnTo>
                      <a:pt x="472" y="867"/>
                    </a:lnTo>
                    <a:lnTo>
                      <a:pt x="471" y="943"/>
                    </a:lnTo>
                    <a:lnTo>
                      <a:pt x="464" y="1017"/>
                    </a:lnTo>
                    <a:lnTo>
                      <a:pt x="451" y="1092"/>
                    </a:lnTo>
                    <a:lnTo>
                      <a:pt x="434" y="1162"/>
                    </a:lnTo>
                    <a:lnTo>
                      <a:pt x="474" y="1180"/>
                    </a:lnTo>
                    <a:close/>
                  </a:path>
                </a:pathLst>
              </a:custGeom>
              <a:solidFill>
                <a:srgbClr val="55B7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27" name="Freeform 144"/>
              <p:cNvSpPr>
                <a:spLocks/>
              </p:cNvSpPr>
              <p:nvPr/>
            </p:nvSpPr>
            <p:spPr bwMode="auto">
              <a:xfrm>
                <a:off x="1360" y="1368"/>
                <a:ext cx="486" cy="558"/>
              </a:xfrm>
              <a:custGeom>
                <a:avLst/>
                <a:gdLst>
                  <a:gd name="T0" fmla="*/ 14 w 486"/>
                  <a:gd name="T1" fmla="*/ 0 h 1115"/>
                  <a:gd name="T2" fmla="*/ 72 w 486"/>
                  <a:gd name="T3" fmla="*/ 16 h 1115"/>
                  <a:gd name="T4" fmla="*/ 126 w 486"/>
                  <a:gd name="T5" fmla="*/ 34 h 1115"/>
                  <a:gd name="T6" fmla="*/ 178 w 486"/>
                  <a:gd name="T7" fmla="*/ 55 h 1115"/>
                  <a:gd name="T8" fmla="*/ 228 w 486"/>
                  <a:gd name="T9" fmla="*/ 78 h 1115"/>
                  <a:gd name="T10" fmla="*/ 273 w 486"/>
                  <a:gd name="T11" fmla="*/ 103 h 1115"/>
                  <a:gd name="T12" fmla="*/ 315 w 486"/>
                  <a:gd name="T13" fmla="*/ 132 h 1115"/>
                  <a:gd name="T14" fmla="*/ 353 w 486"/>
                  <a:gd name="T15" fmla="*/ 162 h 1115"/>
                  <a:gd name="T16" fmla="*/ 387 w 486"/>
                  <a:gd name="T17" fmla="*/ 194 h 1115"/>
                  <a:gd name="T18" fmla="*/ 416 w 486"/>
                  <a:gd name="T19" fmla="*/ 227 h 1115"/>
                  <a:gd name="T20" fmla="*/ 440 w 486"/>
                  <a:gd name="T21" fmla="*/ 263 h 1115"/>
                  <a:gd name="T22" fmla="*/ 459 w 486"/>
                  <a:gd name="T23" fmla="*/ 299 h 1115"/>
                  <a:gd name="T24" fmla="*/ 474 w 486"/>
                  <a:gd name="T25" fmla="*/ 336 h 1115"/>
                  <a:gd name="T26" fmla="*/ 482 w 486"/>
                  <a:gd name="T27" fmla="*/ 373 h 1115"/>
                  <a:gd name="T28" fmla="*/ 486 w 486"/>
                  <a:gd name="T29" fmla="*/ 410 h 1115"/>
                  <a:gd name="T30" fmla="*/ 485 w 486"/>
                  <a:gd name="T31" fmla="*/ 448 h 1115"/>
                  <a:gd name="T32" fmla="*/ 478 w 486"/>
                  <a:gd name="T33" fmla="*/ 485 h 1115"/>
                  <a:gd name="T34" fmla="*/ 465 w 486"/>
                  <a:gd name="T35" fmla="*/ 523 h 1115"/>
                  <a:gd name="T36" fmla="*/ 448 w 486"/>
                  <a:gd name="T37" fmla="*/ 558 h 1115"/>
                  <a:gd name="T38" fmla="*/ 406 w 486"/>
                  <a:gd name="T39" fmla="*/ 548 h 1115"/>
                  <a:gd name="T40" fmla="*/ 424 w 486"/>
                  <a:gd name="T41" fmla="*/ 513 h 1115"/>
                  <a:gd name="T42" fmla="*/ 435 w 486"/>
                  <a:gd name="T43" fmla="*/ 476 h 1115"/>
                  <a:gd name="T44" fmla="*/ 441 w 486"/>
                  <a:gd name="T45" fmla="*/ 439 h 1115"/>
                  <a:gd name="T46" fmla="*/ 442 w 486"/>
                  <a:gd name="T47" fmla="*/ 402 h 1115"/>
                  <a:gd name="T48" fmla="*/ 437 w 486"/>
                  <a:gd name="T49" fmla="*/ 365 h 1115"/>
                  <a:gd name="T50" fmla="*/ 427 w 486"/>
                  <a:gd name="T51" fmla="*/ 328 h 1115"/>
                  <a:gd name="T52" fmla="*/ 410 w 486"/>
                  <a:gd name="T53" fmla="*/ 292 h 1115"/>
                  <a:gd name="T54" fmla="*/ 389 w 486"/>
                  <a:gd name="T55" fmla="*/ 256 h 1115"/>
                  <a:gd name="T56" fmla="*/ 362 w 486"/>
                  <a:gd name="T57" fmla="*/ 222 h 1115"/>
                  <a:gd name="T58" fmla="*/ 331 w 486"/>
                  <a:gd name="T59" fmla="*/ 189 h 1115"/>
                  <a:gd name="T60" fmla="*/ 296 w 486"/>
                  <a:gd name="T61" fmla="*/ 159 h 1115"/>
                  <a:gd name="T62" fmla="*/ 255 w 486"/>
                  <a:gd name="T63" fmla="*/ 130 h 1115"/>
                  <a:gd name="T64" fmla="*/ 211 w 486"/>
                  <a:gd name="T65" fmla="*/ 103 h 1115"/>
                  <a:gd name="T66" fmla="*/ 163 w 486"/>
                  <a:gd name="T67" fmla="*/ 80 h 1115"/>
                  <a:gd name="T68" fmla="*/ 110 w 486"/>
                  <a:gd name="T69" fmla="*/ 59 h 1115"/>
                  <a:gd name="T70" fmla="*/ 57 w 486"/>
                  <a:gd name="T71" fmla="*/ 41 h 1115"/>
                  <a:gd name="T72" fmla="*/ 0 w 486"/>
                  <a:gd name="T73" fmla="*/ 26 h 1115"/>
                  <a:gd name="T74" fmla="*/ 14 w 486"/>
                  <a:gd name="T75" fmla="*/ 0 h 111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486" h="1115">
                    <a:moveTo>
                      <a:pt x="14" y="0"/>
                    </a:moveTo>
                    <a:lnTo>
                      <a:pt x="72" y="31"/>
                    </a:lnTo>
                    <a:lnTo>
                      <a:pt x="126" y="67"/>
                    </a:lnTo>
                    <a:lnTo>
                      <a:pt x="178" y="109"/>
                    </a:lnTo>
                    <a:lnTo>
                      <a:pt x="228" y="156"/>
                    </a:lnTo>
                    <a:lnTo>
                      <a:pt x="273" y="206"/>
                    </a:lnTo>
                    <a:lnTo>
                      <a:pt x="315" y="263"/>
                    </a:lnTo>
                    <a:lnTo>
                      <a:pt x="353" y="324"/>
                    </a:lnTo>
                    <a:lnTo>
                      <a:pt x="387" y="387"/>
                    </a:lnTo>
                    <a:lnTo>
                      <a:pt x="416" y="454"/>
                    </a:lnTo>
                    <a:lnTo>
                      <a:pt x="440" y="525"/>
                    </a:lnTo>
                    <a:lnTo>
                      <a:pt x="459" y="597"/>
                    </a:lnTo>
                    <a:lnTo>
                      <a:pt x="474" y="672"/>
                    </a:lnTo>
                    <a:lnTo>
                      <a:pt x="482" y="746"/>
                    </a:lnTo>
                    <a:lnTo>
                      <a:pt x="486" y="820"/>
                    </a:lnTo>
                    <a:lnTo>
                      <a:pt x="485" y="896"/>
                    </a:lnTo>
                    <a:lnTo>
                      <a:pt x="478" y="970"/>
                    </a:lnTo>
                    <a:lnTo>
                      <a:pt x="465" y="1045"/>
                    </a:lnTo>
                    <a:lnTo>
                      <a:pt x="448" y="1115"/>
                    </a:lnTo>
                    <a:lnTo>
                      <a:pt x="406" y="1095"/>
                    </a:lnTo>
                    <a:lnTo>
                      <a:pt x="424" y="1025"/>
                    </a:lnTo>
                    <a:lnTo>
                      <a:pt x="435" y="952"/>
                    </a:lnTo>
                    <a:lnTo>
                      <a:pt x="441" y="878"/>
                    </a:lnTo>
                    <a:lnTo>
                      <a:pt x="442" y="804"/>
                    </a:lnTo>
                    <a:lnTo>
                      <a:pt x="437" y="730"/>
                    </a:lnTo>
                    <a:lnTo>
                      <a:pt x="427" y="655"/>
                    </a:lnTo>
                    <a:lnTo>
                      <a:pt x="410" y="583"/>
                    </a:lnTo>
                    <a:lnTo>
                      <a:pt x="389" y="512"/>
                    </a:lnTo>
                    <a:lnTo>
                      <a:pt x="362" y="444"/>
                    </a:lnTo>
                    <a:lnTo>
                      <a:pt x="331" y="378"/>
                    </a:lnTo>
                    <a:lnTo>
                      <a:pt x="296" y="317"/>
                    </a:lnTo>
                    <a:lnTo>
                      <a:pt x="255" y="259"/>
                    </a:lnTo>
                    <a:lnTo>
                      <a:pt x="211" y="206"/>
                    </a:lnTo>
                    <a:lnTo>
                      <a:pt x="163" y="159"/>
                    </a:lnTo>
                    <a:lnTo>
                      <a:pt x="110" y="118"/>
                    </a:lnTo>
                    <a:lnTo>
                      <a:pt x="57" y="82"/>
                    </a:lnTo>
                    <a:lnTo>
                      <a:pt x="0" y="5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5DBD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28" name="Freeform 145"/>
              <p:cNvSpPr>
                <a:spLocks/>
              </p:cNvSpPr>
              <p:nvPr/>
            </p:nvSpPr>
            <p:spPr bwMode="auto">
              <a:xfrm>
                <a:off x="1345" y="1393"/>
                <a:ext cx="457" cy="523"/>
              </a:xfrm>
              <a:custGeom>
                <a:avLst/>
                <a:gdLst>
                  <a:gd name="T0" fmla="*/ 421 w 457"/>
                  <a:gd name="T1" fmla="*/ 523 h 1044"/>
                  <a:gd name="T2" fmla="*/ 439 w 457"/>
                  <a:gd name="T3" fmla="*/ 488 h 1044"/>
                  <a:gd name="T4" fmla="*/ 450 w 457"/>
                  <a:gd name="T5" fmla="*/ 451 h 1044"/>
                  <a:gd name="T6" fmla="*/ 456 w 457"/>
                  <a:gd name="T7" fmla="*/ 414 h 1044"/>
                  <a:gd name="T8" fmla="*/ 457 w 457"/>
                  <a:gd name="T9" fmla="*/ 377 h 1044"/>
                  <a:gd name="T10" fmla="*/ 452 w 457"/>
                  <a:gd name="T11" fmla="*/ 340 h 1044"/>
                  <a:gd name="T12" fmla="*/ 442 w 457"/>
                  <a:gd name="T13" fmla="*/ 303 h 1044"/>
                  <a:gd name="T14" fmla="*/ 425 w 457"/>
                  <a:gd name="T15" fmla="*/ 267 h 1044"/>
                  <a:gd name="T16" fmla="*/ 404 w 457"/>
                  <a:gd name="T17" fmla="*/ 231 h 1044"/>
                  <a:gd name="T18" fmla="*/ 377 w 457"/>
                  <a:gd name="T19" fmla="*/ 197 h 1044"/>
                  <a:gd name="T20" fmla="*/ 346 w 457"/>
                  <a:gd name="T21" fmla="*/ 164 h 1044"/>
                  <a:gd name="T22" fmla="*/ 311 w 457"/>
                  <a:gd name="T23" fmla="*/ 133 h 1044"/>
                  <a:gd name="T24" fmla="*/ 270 w 457"/>
                  <a:gd name="T25" fmla="*/ 104 h 1044"/>
                  <a:gd name="T26" fmla="*/ 226 w 457"/>
                  <a:gd name="T27" fmla="*/ 78 h 1044"/>
                  <a:gd name="T28" fmla="*/ 178 w 457"/>
                  <a:gd name="T29" fmla="*/ 54 h 1044"/>
                  <a:gd name="T30" fmla="*/ 125 w 457"/>
                  <a:gd name="T31" fmla="*/ 34 h 1044"/>
                  <a:gd name="T32" fmla="*/ 72 w 457"/>
                  <a:gd name="T33" fmla="*/ 16 h 1044"/>
                  <a:gd name="T34" fmla="*/ 15 w 457"/>
                  <a:gd name="T35" fmla="*/ 0 h 1044"/>
                  <a:gd name="T36" fmla="*/ 0 w 457"/>
                  <a:gd name="T37" fmla="*/ 27 h 1044"/>
                  <a:gd name="T38" fmla="*/ 52 w 457"/>
                  <a:gd name="T39" fmla="*/ 42 h 1044"/>
                  <a:gd name="T40" fmla="*/ 103 w 457"/>
                  <a:gd name="T41" fmla="*/ 58 h 1044"/>
                  <a:gd name="T42" fmla="*/ 151 w 457"/>
                  <a:gd name="T43" fmla="*/ 78 h 1044"/>
                  <a:gd name="T44" fmla="*/ 195 w 457"/>
                  <a:gd name="T45" fmla="*/ 100 h 1044"/>
                  <a:gd name="T46" fmla="*/ 236 w 457"/>
                  <a:gd name="T47" fmla="*/ 124 h 1044"/>
                  <a:gd name="T48" fmla="*/ 274 w 457"/>
                  <a:gd name="T49" fmla="*/ 150 h 1044"/>
                  <a:gd name="T50" fmla="*/ 308 w 457"/>
                  <a:gd name="T51" fmla="*/ 179 h 1044"/>
                  <a:gd name="T52" fmla="*/ 336 w 457"/>
                  <a:gd name="T53" fmla="*/ 209 h 1044"/>
                  <a:gd name="T54" fmla="*/ 361 w 457"/>
                  <a:gd name="T55" fmla="*/ 241 h 1044"/>
                  <a:gd name="T56" fmla="*/ 381 w 457"/>
                  <a:gd name="T57" fmla="*/ 274 h 1044"/>
                  <a:gd name="T58" fmla="*/ 395 w 457"/>
                  <a:gd name="T59" fmla="*/ 308 h 1044"/>
                  <a:gd name="T60" fmla="*/ 405 w 457"/>
                  <a:gd name="T61" fmla="*/ 343 h 1044"/>
                  <a:gd name="T62" fmla="*/ 409 w 457"/>
                  <a:gd name="T63" fmla="*/ 377 h 1044"/>
                  <a:gd name="T64" fmla="*/ 409 w 457"/>
                  <a:gd name="T65" fmla="*/ 412 h 1044"/>
                  <a:gd name="T66" fmla="*/ 404 w 457"/>
                  <a:gd name="T67" fmla="*/ 446 h 1044"/>
                  <a:gd name="T68" fmla="*/ 392 w 457"/>
                  <a:gd name="T69" fmla="*/ 479 h 1044"/>
                  <a:gd name="T70" fmla="*/ 377 w 457"/>
                  <a:gd name="T71" fmla="*/ 513 h 1044"/>
                  <a:gd name="T72" fmla="*/ 421 w 457"/>
                  <a:gd name="T73" fmla="*/ 523 h 104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57" h="1044">
                    <a:moveTo>
                      <a:pt x="421" y="1044"/>
                    </a:moveTo>
                    <a:lnTo>
                      <a:pt x="439" y="974"/>
                    </a:lnTo>
                    <a:lnTo>
                      <a:pt x="450" y="901"/>
                    </a:lnTo>
                    <a:lnTo>
                      <a:pt x="456" y="827"/>
                    </a:lnTo>
                    <a:lnTo>
                      <a:pt x="457" y="753"/>
                    </a:lnTo>
                    <a:lnTo>
                      <a:pt x="452" y="679"/>
                    </a:lnTo>
                    <a:lnTo>
                      <a:pt x="442" y="604"/>
                    </a:lnTo>
                    <a:lnTo>
                      <a:pt x="425" y="532"/>
                    </a:lnTo>
                    <a:lnTo>
                      <a:pt x="404" y="461"/>
                    </a:lnTo>
                    <a:lnTo>
                      <a:pt x="377" y="393"/>
                    </a:lnTo>
                    <a:lnTo>
                      <a:pt x="346" y="327"/>
                    </a:lnTo>
                    <a:lnTo>
                      <a:pt x="311" y="266"/>
                    </a:lnTo>
                    <a:lnTo>
                      <a:pt x="270" y="208"/>
                    </a:lnTo>
                    <a:lnTo>
                      <a:pt x="226" y="155"/>
                    </a:lnTo>
                    <a:lnTo>
                      <a:pt x="178" y="108"/>
                    </a:lnTo>
                    <a:lnTo>
                      <a:pt x="125" y="67"/>
                    </a:lnTo>
                    <a:lnTo>
                      <a:pt x="72" y="31"/>
                    </a:lnTo>
                    <a:lnTo>
                      <a:pt x="15" y="0"/>
                    </a:lnTo>
                    <a:lnTo>
                      <a:pt x="0" y="54"/>
                    </a:lnTo>
                    <a:lnTo>
                      <a:pt x="52" y="83"/>
                    </a:lnTo>
                    <a:lnTo>
                      <a:pt x="103" y="116"/>
                    </a:lnTo>
                    <a:lnTo>
                      <a:pt x="151" y="155"/>
                    </a:lnTo>
                    <a:lnTo>
                      <a:pt x="195" y="199"/>
                    </a:lnTo>
                    <a:lnTo>
                      <a:pt x="236" y="248"/>
                    </a:lnTo>
                    <a:lnTo>
                      <a:pt x="274" y="300"/>
                    </a:lnTo>
                    <a:lnTo>
                      <a:pt x="308" y="358"/>
                    </a:lnTo>
                    <a:lnTo>
                      <a:pt x="336" y="418"/>
                    </a:lnTo>
                    <a:lnTo>
                      <a:pt x="361" y="481"/>
                    </a:lnTo>
                    <a:lnTo>
                      <a:pt x="381" y="546"/>
                    </a:lnTo>
                    <a:lnTo>
                      <a:pt x="395" y="615"/>
                    </a:lnTo>
                    <a:lnTo>
                      <a:pt x="405" y="684"/>
                    </a:lnTo>
                    <a:lnTo>
                      <a:pt x="409" y="753"/>
                    </a:lnTo>
                    <a:lnTo>
                      <a:pt x="409" y="822"/>
                    </a:lnTo>
                    <a:lnTo>
                      <a:pt x="404" y="890"/>
                    </a:lnTo>
                    <a:lnTo>
                      <a:pt x="392" y="957"/>
                    </a:lnTo>
                    <a:lnTo>
                      <a:pt x="377" y="1024"/>
                    </a:lnTo>
                    <a:lnTo>
                      <a:pt x="421" y="1044"/>
                    </a:lnTo>
                    <a:close/>
                  </a:path>
                </a:pathLst>
              </a:custGeom>
              <a:solidFill>
                <a:srgbClr val="65C3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29" name="Freeform 146"/>
              <p:cNvSpPr>
                <a:spLocks/>
              </p:cNvSpPr>
              <p:nvPr/>
            </p:nvSpPr>
            <p:spPr bwMode="auto">
              <a:xfrm>
                <a:off x="1329" y="1421"/>
                <a:ext cx="425" cy="485"/>
              </a:xfrm>
              <a:custGeom>
                <a:avLst/>
                <a:gdLst>
                  <a:gd name="T0" fmla="*/ 16 w 425"/>
                  <a:gd name="T1" fmla="*/ 0 h 970"/>
                  <a:gd name="T2" fmla="*/ 68 w 425"/>
                  <a:gd name="T3" fmla="*/ 15 h 970"/>
                  <a:gd name="T4" fmla="*/ 119 w 425"/>
                  <a:gd name="T5" fmla="*/ 31 h 970"/>
                  <a:gd name="T6" fmla="*/ 167 w 425"/>
                  <a:gd name="T7" fmla="*/ 51 h 970"/>
                  <a:gd name="T8" fmla="*/ 211 w 425"/>
                  <a:gd name="T9" fmla="*/ 73 h 970"/>
                  <a:gd name="T10" fmla="*/ 252 w 425"/>
                  <a:gd name="T11" fmla="*/ 97 h 970"/>
                  <a:gd name="T12" fmla="*/ 290 w 425"/>
                  <a:gd name="T13" fmla="*/ 123 h 970"/>
                  <a:gd name="T14" fmla="*/ 324 w 425"/>
                  <a:gd name="T15" fmla="*/ 152 h 970"/>
                  <a:gd name="T16" fmla="*/ 352 w 425"/>
                  <a:gd name="T17" fmla="*/ 182 h 970"/>
                  <a:gd name="T18" fmla="*/ 377 w 425"/>
                  <a:gd name="T19" fmla="*/ 214 h 970"/>
                  <a:gd name="T20" fmla="*/ 397 w 425"/>
                  <a:gd name="T21" fmla="*/ 246 h 970"/>
                  <a:gd name="T22" fmla="*/ 411 w 425"/>
                  <a:gd name="T23" fmla="*/ 281 h 970"/>
                  <a:gd name="T24" fmla="*/ 421 w 425"/>
                  <a:gd name="T25" fmla="*/ 315 h 970"/>
                  <a:gd name="T26" fmla="*/ 425 w 425"/>
                  <a:gd name="T27" fmla="*/ 350 h 970"/>
                  <a:gd name="T28" fmla="*/ 425 w 425"/>
                  <a:gd name="T29" fmla="*/ 384 h 970"/>
                  <a:gd name="T30" fmla="*/ 420 w 425"/>
                  <a:gd name="T31" fmla="*/ 418 h 970"/>
                  <a:gd name="T32" fmla="*/ 408 w 425"/>
                  <a:gd name="T33" fmla="*/ 452 h 970"/>
                  <a:gd name="T34" fmla="*/ 393 w 425"/>
                  <a:gd name="T35" fmla="*/ 485 h 970"/>
                  <a:gd name="T36" fmla="*/ 346 w 425"/>
                  <a:gd name="T37" fmla="*/ 475 h 970"/>
                  <a:gd name="T38" fmla="*/ 362 w 425"/>
                  <a:gd name="T39" fmla="*/ 442 h 970"/>
                  <a:gd name="T40" fmla="*/ 372 w 425"/>
                  <a:gd name="T41" fmla="*/ 409 h 970"/>
                  <a:gd name="T42" fmla="*/ 376 w 425"/>
                  <a:gd name="T43" fmla="*/ 376 h 970"/>
                  <a:gd name="T44" fmla="*/ 376 w 425"/>
                  <a:gd name="T45" fmla="*/ 342 h 970"/>
                  <a:gd name="T46" fmla="*/ 369 w 425"/>
                  <a:gd name="T47" fmla="*/ 308 h 970"/>
                  <a:gd name="T48" fmla="*/ 359 w 425"/>
                  <a:gd name="T49" fmla="*/ 275 h 970"/>
                  <a:gd name="T50" fmla="*/ 342 w 425"/>
                  <a:gd name="T51" fmla="*/ 242 h 970"/>
                  <a:gd name="T52" fmla="*/ 321 w 425"/>
                  <a:gd name="T53" fmla="*/ 210 h 970"/>
                  <a:gd name="T54" fmla="*/ 294 w 425"/>
                  <a:gd name="T55" fmla="*/ 180 h 970"/>
                  <a:gd name="T56" fmla="*/ 263 w 425"/>
                  <a:gd name="T57" fmla="*/ 152 h 970"/>
                  <a:gd name="T58" fmla="*/ 228 w 425"/>
                  <a:gd name="T59" fmla="*/ 125 h 970"/>
                  <a:gd name="T60" fmla="*/ 188 w 425"/>
                  <a:gd name="T61" fmla="*/ 101 h 970"/>
                  <a:gd name="T62" fmla="*/ 146 w 425"/>
                  <a:gd name="T63" fmla="*/ 79 h 970"/>
                  <a:gd name="T64" fmla="*/ 99 w 425"/>
                  <a:gd name="T65" fmla="*/ 59 h 970"/>
                  <a:gd name="T66" fmla="*/ 51 w 425"/>
                  <a:gd name="T67" fmla="*/ 43 h 970"/>
                  <a:gd name="T68" fmla="*/ 0 w 425"/>
                  <a:gd name="T69" fmla="*/ 29 h 970"/>
                  <a:gd name="T70" fmla="*/ 16 w 425"/>
                  <a:gd name="T71" fmla="*/ 0 h 97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25" h="970">
                    <a:moveTo>
                      <a:pt x="16" y="0"/>
                    </a:moveTo>
                    <a:lnTo>
                      <a:pt x="68" y="29"/>
                    </a:lnTo>
                    <a:lnTo>
                      <a:pt x="119" y="62"/>
                    </a:lnTo>
                    <a:lnTo>
                      <a:pt x="167" y="101"/>
                    </a:lnTo>
                    <a:lnTo>
                      <a:pt x="211" y="145"/>
                    </a:lnTo>
                    <a:lnTo>
                      <a:pt x="252" y="194"/>
                    </a:lnTo>
                    <a:lnTo>
                      <a:pt x="290" y="246"/>
                    </a:lnTo>
                    <a:lnTo>
                      <a:pt x="324" y="304"/>
                    </a:lnTo>
                    <a:lnTo>
                      <a:pt x="352" y="364"/>
                    </a:lnTo>
                    <a:lnTo>
                      <a:pt x="377" y="427"/>
                    </a:lnTo>
                    <a:lnTo>
                      <a:pt x="397" y="492"/>
                    </a:lnTo>
                    <a:lnTo>
                      <a:pt x="411" y="561"/>
                    </a:lnTo>
                    <a:lnTo>
                      <a:pt x="421" y="630"/>
                    </a:lnTo>
                    <a:lnTo>
                      <a:pt x="425" y="699"/>
                    </a:lnTo>
                    <a:lnTo>
                      <a:pt x="425" y="768"/>
                    </a:lnTo>
                    <a:lnTo>
                      <a:pt x="420" y="836"/>
                    </a:lnTo>
                    <a:lnTo>
                      <a:pt x="408" y="903"/>
                    </a:lnTo>
                    <a:lnTo>
                      <a:pt x="393" y="970"/>
                    </a:lnTo>
                    <a:lnTo>
                      <a:pt x="346" y="949"/>
                    </a:lnTo>
                    <a:lnTo>
                      <a:pt x="362" y="883"/>
                    </a:lnTo>
                    <a:lnTo>
                      <a:pt x="372" y="818"/>
                    </a:lnTo>
                    <a:lnTo>
                      <a:pt x="376" y="751"/>
                    </a:lnTo>
                    <a:lnTo>
                      <a:pt x="376" y="683"/>
                    </a:lnTo>
                    <a:lnTo>
                      <a:pt x="369" y="616"/>
                    </a:lnTo>
                    <a:lnTo>
                      <a:pt x="359" y="549"/>
                    </a:lnTo>
                    <a:lnTo>
                      <a:pt x="342" y="483"/>
                    </a:lnTo>
                    <a:lnTo>
                      <a:pt x="321" y="420"/>
                    </a:lnTo>
                    <a:lnTo>
                      <a:pt x="294" y="360"/>
                    </a:lnTo>
                    <a:lnTo>
                      <a:pt x="263" y="304"/>
                    </a:lnTo>
                    <a:lnTo>
                      <a:pt x="228" y="250"/>
                    </a:lnTo>
                    <a:lnTo>
                      <a:pt x="188" y="201"/>
                    </a:lnTo>
                    <a:lnTo>
                      <a:pt x="146" y="158"/>
                    </a:lnTo>
                    <a:lnTo>
                      <a:pt x="99" y="118"/>
                    </a:lnTo>
                    <a:lnTo>
                      <a:pt x="51" y="85"/>
                    </a:lnTo>
                    <a:lnTo>
                      <a:pt x="0" y="5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6DC8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30" name="Freeform 147"/>
              <p:cNvSpPr>
                <a:spLocks/>
              </p:cNvSpPr>
              <p:nvPr/>
            </p:nvSpPr>
            <p:spPr bwMode="auto">
              <a:xfrm>
                <a:off x="1312" y="1449"/>
                <a:ext cx="393" cy="446"/>
              </a:xfrm>
              <a:custGeom>
                <a:avLst/>
                <a:gdLst>
                  <a:gd name="T0" fmla="*/ 363 w 393"/>
                  <a:gd name="T1" fmla="*/ 446 h 891"/>
                  <a:gd name="T2" fmla="*/ 379 w 393"/>
                  <a:gd name="T3" fmla="*/ 413 h 891"/>
                  <a:gd name="T4" fmla="*/ 389 w 393"/>
                  <a:gd name="T5" fmla="*/ 380 h 891"/>
                  <a:gd name="T6" fmla="*/ 393 w 393"/>
                  <a:gd name="T7" fmla="*/ 347 h 891"/>
                  <a:gd name="T8" fmla="*/ 393 w 393"/>
                  <a:gd name="T9" fmla="*/ 313 h 891"/>
                  <a:gd name="T10" fmla="*/ 386 w 393"/>
                  <a:gd name="T11" fmla="*/ 279 h 891"/>
                  <a:gd name="T12" fmla="*/ 376 w 393"/>
                  <a:gd name="T13" fmla="*/ 246 h 891"/>
                  <a:gd name="T14" fmla="*/ 359 w 393"/>
                  <a:gd name="T15" fmla="*/ 213 h 891"/>
                  <a:gd name="T16" fmla="*/ 338 w 393"/>
                  <a:gd name="T17" fmla="*/ 181 h 891"/>
                  <a:gd name="T18" fmla="*/ 311 w 393"/>
                  <a:gd name="T19" fmla="*/ 151 h 891"/>
                  <a:gd name="T20" fmla="*/ 280 w 393"/>
                  <a:gd name="T21" fmla="*/ 123 h 891"/>
                  <a:gd name="T22" fmla="*/ 245 w 393"/>
                  <a:gd name="T23" fmla="*/ 96 h 891"/>
                  <a:gd name="T24" fmla="*/ 205 w 393"/>
                  <a:gd name="T25" fmla="*/ 72 h 891"/>
                  <a:gd name="T26" fmla="*/ 163 w 393"/>
                  <a:gd name="T27" fmla="*/ 50 h 891"/>
                  <a:gd name="T28" fmla="*/ 116 w 393"/>
                  <a:gd name="T29" fmla="*/ 30 h 891"/>
                  <a:gd name="T30" fmla="*/ 68 w 393"/>
                  <a:gd name="T31" fmla="*/ 14 h 891"/>
                  <a:gd name="T32" fmla="*/ 17 w 393"/>
                  <a:gd name="T33" fmla="*/ 0 h 891"/>
                  <a:gd name="T34" fmla="*/ 0 w 393"/>
                  <a:gd name="T35" fmla="*/ 31 h 891"/>
                  <a:gd name="T36" fmla="*/ 48 w 393"/>
                  <a:gd name="T37" fmla="*/ 44 h 891"/>
                  <a:gd name="T38" fmla="*/ 95 w 393"/>
                  <a:gd name="T39" fmla="*/ 60 h 891"/>
                  <a:gd name="T40" fmla="*/ 139 w 393"/>
                  <a:gd name="T41" fmla="*/ 80 h 891"/>
                  <a:gd name="T42" fmla="*/ 180 w 393"/>
                  <a:gd name="T43" fmla="*/ 102 h 891"/>
                  <a:gd name="T44" fmla="*/ 216 w 393"/>
                  <a:gd name="T45" fmla="*/ 125 h 891"/>
                  <a:gd name="T46" fmla="*/ 249 w 393"/>
                  <a:gd name="T47" fmla="*/ 152 h 891"/>
                  <a:gd name="T48" fmla="*/ 277 w 393"/>
                  <a:gd name="T49" fmla="*/ 180 h 891"/>
                  <a:gd name="T50" fmla="*/ 300 w 393"/>
                  <a:gd name="T51" fmla="*/ 210 h 891"/>
                  <a:gd name="T52" fmla="*/ 318 w 393"/>
                  <a:gd name="T53" fmla="*/ 241 h 891"/>
                  <a:gd name="T54" fmla="*/ 331 w 393"/>
                  <a:gd name="T55" fmla="*/ 273 h 891"/>
                  <a:gd name="T56" fmla="*/ 338 w 393"/>
                  <a:gd name="T57" fmla="*/ 305 h 891"/>
                  <a:gd name="T58" fmla="*/ 341 w 393"/>
                  <a:gd name="T59" fmla="*/ 338 h 891"/>
                  <a:gd name="T60" fmla="*/ 336 w 393"/>
                  <a:gd name="T61" fmla="*/ 370 h 891"/>
                  <a:gd name="T62" fmla="*/ 327 w 393"/>
                  <a:gd name="T63" fmla="*/ 402 h 891"/>
                  <a:gd name="T64" fmla="*/ 312 w 393"/>
                  <a:gd name="T65" fmla="*/ 434 h 891"/>
                  <a:gd name="T66" fmla="*/ 363 w 393"/>
                  <a:gd name="T67" fmla="*/ 446 h 89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93" h="891">
                    <a:moveTo>
                      <a:pt x="363" y="891"/>
                    </a:moveTo>
                    <a:lnTo>
                      <a:pt x="379" y="825"/>
                    </a:lnTo>
                    <a:lnTo>
                      <a:pt x="389" y="760"/>
                    </a:lnTo>
                    <a:lnTo>
                      <a:pt x="393" y="693"/>
                    </a:lnTo>
                    <a:lnTo>
                      <a:pt x="393" y="625"/>
                    </a:lnTo>
                    <a:lnTo>
                      <a:pt x="386" y="558"/>
                    </a:lnTo>
                    <a:lnTo>
                      <a:pt x="376" y="491"/>
                    </a:lnTo>
                    <a:lnTo>
                      <a:pt x="359" y="425"/>
                    </a:lnTo>
                    <a:lnTo>
                      <a:pt x="338" y="362"/>
                    </a:lnTo>
                    <a:lnTo>
                      <a:pt x="311" y="302"/>
                    </a:lnTo>
                    <a:lnTo>
                      <a:pt x="280" y="246"/>
                    </a:lnTo>
                    <a:lnTo>
                      <a:pt x="245" y="192"/>
                    </a:lnTo>
                    <a:lnTo>
                      <a:pt x="205" y="143"/>
                    </a:lnTo>
                    <a:lnTo>
                      <a:pt x="163" y="100"/>
                    </a:lnTo>
                    <a:lnTo>
                      <a:pt x="116" y="60"/>
                    </a:lnTo>
                    <a:lnTo>
                      <a:pt x="68" y="27"/>
                    </a:lnTo>
                    <a:lnTo>
                      <a:pt x="17" y="0"/>
                    </a:lnTo>
                    <a:lnTo>
                      <a:pt x="0" y="62"/>
                    </a:lnTo>
                    <a:lnTo>
                      <a:pt x="48" y="87"/>
                    </a:lnTo>
                    <a:lnTo>
                      <a:pt x="95" y="119"/>
                    </a:lnTo>
                    <a:lnTo>
                      <a:pt x="139" y="159"/>
                    </a:lnTo>
                    <a:lnTo>
                      <a:pt x="180" y="203"/>
                    </a:lnTo>
                    <a:lnTo>
                      <a:pt x="216" y="250"/>
                    </a:lnTo>
                    <a:lnTo>
                      <a:pt x="249" y="304"/>
                    </a:lnTo>
                    <a:lnTo>
                      <a:pt x="277" y="360"/>
                    </a:lnTo>
                    <a:lnTo>
                      <a:pt x="300" y="420"/>
                    </a:lnTo>
                    <a:lnTo>
                      <a:pt x="318" y="482"/>
                    </a:lnTo>
                    <a:lnTo>
                      <a:pt x="331" y="545"/>
                    </a:lnTo>
                    <a:lnTo>
                      <a:pt x="338" y="610"/>
                    </a:lnTo>
                    <a:lnTo>
                      <a:pt x="341" y="675"/>
                    </a:lnTo>
                    <a:lnTo>
                      <a:pt x="336" y="740"/>
                    </a:lnTo>
                    <a:lnTo>
                      <a:pt x="327" y="804"/>
                    </a:lnTo>
                    <a:lnTo>
                      <a:pt x="312" y="867"/>
                    </a:lnTo>
                    <a:lnTo>
                      <a:pt x="363" y="891"/>
                    </a:lnTo>
                    <a:close/>
                  </a:path>
                </a:pathLst>
              </a:custGeom>
              <a:solidFill>
                <a:srgbClr val="76C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31" name="Freeform 148"/>
              <p:cNvSpPr>
                <a:spLocks/>
              </p:cNvSpPr>
              <p:nvPr/>
            </p:nvSpPr>
            <p:spPr bwMode="auto">
              <a:xfrm>
                <a:off x="1292" y="1480"/>
                <a:ext cx="361" cy="403"/>
              </a:xfrm>
              <a:custGeom>
                <a:avLst/>
                <a:gdLst>
                  <a:gd name="T0" fmla="*/ 20 w 361"/>
                  <a:gd name="T1" fmla="*/ 0 h 805"/>
                  <a:gd name="T2" fmla="*/ 68 w 361"/>
                  <a:gd name="T3" fmla="*/ 13 h 805"/>
                  <a:gd name="T4" fmla="*/ 115 w 361"/>
                  <a:gd name="T5" fmla="*/ 29 h 805"/>
                  <a:gd name="T6" fmla="*/ 159 w 361"/>
                  <a:gd name="T7" fmla="*/ 49 h 805"/>
                  <a:gd name="T8" fmla="*/ 200 w 361"/>
                  <a:gd name="T9" fmla="*/ 71 h 805"/>
                  <a:gd name="T10" fmla="*/ 236 w 361"/>
                  <a:gd name="T11" fmla="*/ 94 h 805"/>
                  <a:gd name="T12" fmla="*/ 269 w 361"/>
                  <a:gd name="T13" fmla="*/ 121 h 805"/>
                  <a:gd name="T14" fmla="*/ 297 w 361"/>
                  <a:gd name="T15" fmla="*/ 149 h 805"/>
                  <a:gd name="T16" fmla="*/ 320 w 361"/>
                  <a:gd name="T17" fmla="*/ 179 h 805"/>
                  <a:gd name="T18" fmla="*/ 338 w 361"/>
                  <a:gd name="T19" fmla="*/ 210 h 805"/>
                  <a:gd name="T20" fmla="*/ 351 w 361"/>
                  <a:gd name="T21" fmla="*/ 242 h 805"/>
                  <a:gd name="T22" fmla="*/ 358 w 361"/>
                  <a:gd name="T23" fmla="*/ 274 h 805"/>
                  <a:gd name="T24" fmla="*/ 361 w 361"/>
                  <a:gd name="T25" fmla="*/ 307 h 805"/>
                  <a:gd name="T26" fmla="*/ 356 w 361"/>
                  <a:gd name="T27" fmla="*/ 339 h 805"/>
                  <a:gd name="T28" fmla="*/ 347 w 361"/>
                  <a:gd name="T29" fmla="*/ 371 h 805"/>
                  <a:gd name="T30" fmla="*/ 332 w 361"/>
                  <a:gd name="T31" fmla="*/ 403 h 805"/>
                  <a:gd name="T32" fmla="*/ 279 w 361"/>
                  <a:gd name="T33" fmla="*/ 390 h 805"/>
                  <a:gd name="T34" fmla="*/ 291 w 361"/>
                  <a:gd name="T35" fmla="*/ 362 h 805"/>
                  <a:gd name="T36" fmla="*/ 300 w 361"/>
                  <a:gd name="T37" fmla="*/ 334 h 805"/>
                  <a:gd name="T38" fmla="*/ 303 w 361"/>
                  <a:gd name="T39" fmla="*/ 305 h 805"/>
                  <a:gd name="T40" fmla="*/ 301 w 361"/>
                  <a:gd name="T41" fmla="*/ 276 h 805"/>
                  <a:gd name="T42" fmla="*/ 296 w 361"/>
                  <a:gd name="T43" fmla="*/ 247 h 805"/>
                  <a:gd name="T44" fmla="*/ 284 w 361"/>
                  <a:gd name="T45" fmla="*/ 219 h 805"/>
                  <a:gd name="T46" fmla="*/ 267 w 361"/>
                  <a:gd name="T47" fmla="*/ 192 h 805"/>
                  <a:gd name="T48" fmla="*/ 248 w 361"/>
                  <a:gd name="T49" fmla="*/ 166 h 805"/>
                  <a:gd name="T50" fmla="*/ 222 w 361"/>
                  <a:gd name="T51" fmla="*/ 140 h 805"/>
                  <a:gd name="T52" fmla="*/ 194 w 361"/>
                  <a:gd name="T53" fmla="*/ 117 h 805"/>
                  <a:gd name="T54" fmla="*/ 161 w 361"/>
                  <a:gd name="T55" fmla="*/ 95 h 805"/>
                  <a:gd name="T56" fmla="*/ 125 w 361"/>
                  <a:gd name="T57" fmla="*/ 76 h 805"/>
                  <a:gd name="T58" fmla="*/ 86 w 361"/>
                  <a:gd name="T59" fmla="*/ 59 h 805"/>
                  <a:gd name="T60" fmla="*/ 44 w 361"/>
                  <a:gd name="T61" fmla="*/ 44 h 805"/>
                  <a:gd name="T62" fmla="*/ 0 w 361"/>
                  <a:gd name="T63" fmla="*/ 33 h 805"/>
                  <a:gd name="T64" fmla="*/ 20 w 361"/>
                  <a:gd name="T65" fmla="*/ 0 h 80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61" h="805">
                    <a:moveTo>
                      <a:pt x="20" y="0"/>
                    </a:moveTo>
                    <a:lnTo>
                      <a:pt x="68" y="25"/>
                    </a:lnTo>
                    <a:lnTo>
                      <a:pt x="115" y="57"/>
                    </a:lnTo>
                    <a:lnTo>
                      <a:pt x="159" y="97"/>
                    </a:lnTo>
                    <a:lnTo>
                      <a:pt x="200" y="141"/>
                    </a:lnTo>
                    <a:lnTo>
                      <a:pt x="236" y="188"/>
                    </a:lnTo>
                    <a:lnTo>
                      <a:pt x="269" y="242"/>
                    </a:lnTo>
                    <a:lnTo>
                      <a:pt x="297" y="298"/>
                    </a:lnTo>
                    <a:lnTo>
                      <a:pt x="320" y="358"/>
                    </a:lnTo>
                    <a:lnTo>
                      <a:pt x="338" y="420"/>
                    </a:lnTo>
                    <a:lnTo>
                      <a:pt x="351" y="483"/>
                    </a:lnTo>
                    <a:lnTo>
                      <a:pt x="358" y="548"/>
                    </a:lnTo>
                    <a:lnTo>
                      <a:pt x="361" y="613"/>
                    </a:lnTo>
                    <a:lnTo>
                      <a:pt x="356" y="678"/>
                    </a:lnTo>
                    <a:lnTo>
                      <a:pt x="347" y="742"/>
                    </a:lnTo>
                    <a:lnTo>
                      <a:pt x="332" y="805"/>
                    </a:lnTo>
                    <a:lnTo>
                      <a:pt x="279" y="780"/>
                    </a:lnTo>
                    <a:lnTo>
                      <a:pt x="291" y="724"/>
                    </a:lnTo>
                    <a:lnTo>
                      <a:pt x="300" y="668"/>
                    </a:lnTo>
                    <a:lnTo>
                      <a:pt x="303" y="610"/>
                    </a:lnTo>
                    <a:lnTo>
                      <a:pt x="301" y="552"/>
                    </a:lnTo>
                    <a:lnTo>
                      <a:pt x="296" y="494"/>
                    </a:lnTo>
                    <a:lnTo>
                      <a:pt x="284" y="438"/>
                    </a:lnTo>
                    <a:lnTo>
                      <a:pt x="267" y="383"/>
                    </a:lnTo>
                    <a:lnTo>
                      <a:pt x="248" y="331"/>
                    </a:lnTo>
                    <a:lnTo>
                      <a:pt x="222" y="280"/>
                    </a:lnTo>
                    <a:lnTo>
                      <a:pt x="194" y="233"/>
                    </a:lnTo>
                    <a:lnTo>
                      <a:pt x="161" y="190"/>
                    </a:lnTo>
                    <a:lnTo>
                      <a:pt x="125" y="152"/>
                    </a:lnTo>
                    <a:lnTo>
                      <a:pt x="86" y="117"/>
                    </a:lnTo>
                    <a:lnTo>
                      <a:pt x="44" y="88"/>
                    </a:lnTo>
                    <a:lnTo>
                      <a:pt x="0" y="65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7ED4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32" name="Freeform 149"/>
              <p:cNvSpPr>
                <a:spLocks/>
              </p:cNvSpPr>
              <p:nvPr/>
            </p:nvSpPr>
            <p:spPr bwMode="auto">
              <a:xfrm>
                <a:off x="1272" y="1513"/>
                <a:ext cx="323" cy="357"/>
              </a:xfrm>
              <a:custGeom>
                <a:avLst/>
                <a:gdLst>
                  <a:gd name="T0" fmla="*/ 299 w 323"/>
                  <a:gd name="T1" fmla="*/ 357 h 715"/>
                  <a:gd name="T2" fmla="*/ 311 w 323"/>
                  <a:gd name="T3" fmla="*/ 329 h 715"/>
                  <a:gd name="T4" fmla="*/ 320 w 323"/>
                  <a:gd name="T5" fmla="*/ 301 h 715"/>
                  <a:gd name="T6" fmla="*/ 323 w 323"/>
                  <a:gd name="T7" fmla="*/ 272 h 715"/>
                  <a:gd name="T8" fmla="*/ 321 w 323"/>
                  <a:gd name="T9" fmla="*/ 243 h 715"/>
                  <a:gd name="T10" fmla="*/ 316 w 323"/>
                  <a:gd name="T11" fmla="*/ 214 h 715"/>
                  <a:gd name="T12" fmla="*/ 304 w 323"/>
                  <a:gd name="T13" fmla="*/ 186 h 715"/>
                  <a:gd name="T14" fmla="*/ 287 w 323"/>
                  <a:gd name="T15" fmla="*/ 159 h 715"/>
                  <a:gd name="T16" fmla="*/ 268 w 323"/>
                  <a:gd name="T17" fmla="*/ 133 h 715"/>
                  <a:gd name="T18" fmla="*/ 242 w 323"/>
                  <a:gd name="T19" fmla="*/ 107 h 715"/>
                  <a:gd name="T20" fmla="*/ 214 w 323"/>
                  <a:gd name="T21" fmla="*/ 84 h 715"/>
                  <a:gd name="T22" fmla="*/ 181 w 323"/>
                  <a:gd name="T23" fmla="*/ 62 h 715"/>
                  <a:gd name="T24" fmla="*/ 145 w 323"/>
                  <a:gd name="T25" fmla="*/ 43 h 715"/>
                  <a:gd name="T26" fmla="*/ 106 w 323"/>
                  <a:gd name="T27" fmla="*/ 26 h 715"/>
                  <a:gd name="T28" fmla="*/ 64 w 323"/>
                  <a:gd name="T29" fmla="*/ 11 h 715"/>
                  <a:gd name="T30" fmla="*/ 20 w 323"/>
                  <a:gd name="T31" fmla="*/ 0 h 715"/>
                  <a:gd name="T32" fmla="*/ 0 w 323"/>
                  <a:gd name="T33" fmla="*/ 35 h 715"/>
                  <a:gd name="T34" fmla="*/ 41 w 323"/>
                  <a:gd name="T35" fmla="*/ 46 h 715"/>
                  <a:gd name="T36" fmla="*/ 80 w 323"/>
                  <a:gd name="T37" fmla="*/ 59 h 715"/>
                  <a:gd name="T38" fmla="*/ 115 w 323"/>
                  <a:gd name="T39" fmla="*/ 76 h 715"/>
                  <a:gd name="T40" fmla="*/ 147 w 323"/>
                  <a:gd name="T41" fmla="*/ 94 h 715"/>
                  <a:gd name="T42" fmla="*/ 177 w 323"/>
                  <a:gd name="T43" fmla="*/ 115 h 715"/>
                  <a:gd name="T44" fmla="*/ 201 w 323"/>
                  <a:gd name="T45" fmla="*/ 137 h 715"/>
                  <a:gd name="T46" fmla="*/ 222 w 323"/>
                  <a:gd name="T47" fmla="*/ 161 h 715"/>
                  <a:gd name="T48" fmla="*/ 239 w 323"/>
                  <a:gd name="T49" fmla="*/ 186 h 715"/>
                  <a:gd name="T50" fmla="*/ 252 w 323"/>
                  <a:gd name="T51" fmla="*/ 211 h 715"/>
                  <a:gd name="T52" fmla="*/ 259 w 323"/>
                  <a:gd name="T53" fmla="*/ 239 h 715"/>
                  <a:gd name="T54" fmla="*/ 262 w 323"/>
                  <a:gd name="T55" fmla="*/ 265 h 715"/>
                  <a:gd name="T56" fmla="*/ 259 w 323"/>
                  <a:gd name="T57" fmla="*/ 292 h 715"/>
                  <a:gd name="T58" fmla="*/ 252 w 323"/>
                  <a:gd name="T59" fmla="*/ 318 h 715"/>
                  <a:gd name="T60" fmla="*/ 241 w 323"/>
                  <a:gd name="T61" fmla="*/ 344 h 715"/>
                  <a:gd name="T62" fmla="*/ 299 w 323"/>
                  <a:gd name="T63" fmla="*/ 357 h 71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23" h="715">
                    <a:moveTo>
                      <a:pt x="299" y="715"/>
                    </a:moveTo>
                    <a:lnTo>
                      <a:pt x="311" y="659"/>
                    </a:lnTo>
                    <a:lnTo>
                      <a:pt x="320" y="603"/>
                    </a:lnTo>
                    <a:lnTo>
                      <a:pt x="323" y="545"/>
                    </a:lnTo>
                    <a:lnTo>
                      <a:pt x="321" y="487"/>
                    </a:lnTo>
                    <a:lnTo>
                      <a:pt x="316" y="429"/>
                    </a:lnTo>
                    <a:lnTo>
                      <a:pt x="304" y="373"/>
                    </a:lnTo>
                    <a:lnTo>
                      <a:pt x="287" y="318"/>
                    </a:lnTo>
                    <a:lnTo>
                      <a:pt x="268" y="266"/>
                    </a:lnTo>
                    <a:lnTo>
                      <a:pt x="242" y="215"/>
                    </a:lnTo>
                    <a:lnTo>
                      <a:pt x="214" y="168"/>
                    </a:lnTo>
                    <a:lnTo>
                      <a:pt x="181" y="125"/>
                    </a:lnTo>
                    <a:lnTo>
                      <a:pt x="145" y="87"/>
                    </a:lnTo>
                    <a:lnTo>
                      <a:pt x="106" y="52"/>
                    </a:lnTo>
                    <a:lnTo>
                      <a:pt x="64" y="23"/>
                    </a:lnTo>
                    <a:lnTo>
                      <a:pt x="20" y="0"/>
                    </a:lnTo>
                    <a:lnTo>
                      <a:pt x="0" y="70"/>
                    </a:lnTo>
                    <a:lnTo>
                      <a:pt x="41" y="92"/>
                    </a:lnTo>
                    <a:lnTo>
                      <a:pt x="80" y="119"/>
                    </a:lnTo>
                    <a:lnTo>
                      <a:pt x="115" y="152"/>
                    </a:lnTo>
                    <a:lnTo>
                      <a:pt x="147" y="188"/>
                    </a:lnTo>
                    <a:lnTo>
                      <a:pt x="177" y="230"/>
                    </a:lnTo>
                    <a:lnTo>
                      <a:pt x="201" y="275"/>
                    </a:lnTo>
                    <a:lnTo>
                      <a:pt x="222" y="322"/>
                    </a:lnTo>
                    <a:lnTo>
                      <a:pt x="239" y="373"/>
                    </a:lnTo>
                    <a:lnTo>
                      <a:pt x="252" y="423"/>
                    </a:lnTo>
                    <a:lnTo>
                      <a:pt x="259" y="478"/>
                    </a:lnTo>
                    <a:lnTo>
                      <a:pt x="262" y="530"/>
                    </a:lnTo>
                    <a:lnTo>
                      <a:pt x="259" y="584"/>
                    </a:lnTo>
                    <a:lnTo>
                      <a:pt x="252" y="637"/>
                    </a:lnTo>
                    <a:lnTo>
                      <a:pt x="241" y="688"/>
                    </a:lnTo>
                    <a:lnTo>
                      <a:pt x="299" y="715"/>
                    </a:lnTo>
                    <a:close/>
                  </a:path>
                </a:pathLst>
              </a:custGeom>
              <a:solidFill>
                <a:srgbClr val="86DA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33" name="Freeform 150"/>
              <p:cNvSpPr>
                <a:spLocks/>
              </p:cNvSpPr>
              <p:nvPr/>
            </p:nvSpPr>
            <p:spPr bwMode="auto">
              <a:xfrm>
                <a:off x="1251" y="1548"/>
                <a:ext cx="283" cy="309"/>
              </a:xfrm>
              <a:custGeom>
                <a:avLst/>
                <a:gdLst>
                  <a:gd name="T0" fmla="*/ 21 w 283"/>
                  <a:gd name="T1" fmla="*/ 0 h 618"/>
                  <a:gd name="T2" fmla="*/ 62 w 283"/>
                  <a:gd name="T3" fmla="*/ 11 h 618"/>
                  <a:gd name="T4" fmla="*/ 101 w 283"/>
                  <a:gd name="T5" fmla="*/ 25 h 618"/>
                  <a:gd name="T6" fmla="*/ 136 w 283"/>
                  <a:gd name="T7" fmla="*/ 41 h 618"/>
                  <a:gd name="T8" fmla="*/ 168 w 283"/>
                  <a:gd name="T9" fmla="*/ 59 h 618"/>
                  <a:gd name="T10" fmla="*/ 198 w 283"/>
                  <a:gd name="T11" fmla="*/ 80 h 618"/>
                  <a:gd name="T12" fmla="*/ 222 w 283"/>
                  <a:gd name="T13" fmla="*/ 103 h 618"/>
                  <a:gd name="T14" fmla="*/ 243 w 283"/>
                  <a:gd name="T15" fmla="*/ 126 h 618"/>
                  <a:gd name="T16" fmla="*/ 260 w 283"/>
                  <a:gd name="T17" fmla="*/ 152 h 618"/>
                  <a:gd name="T18" fmla="*/ 273 w 283"/>
                  <a:gd name="T19" fmla="*/ 177 h 618"/>
                  <a:gd name="T20" fmla="*/ 280 w 283"/>
                  <a:gd name="T21" fmla="*/ 204 h 618"/>
                  <a:gd name="T22" fmla="*/ 283 w 283"/>
                  <a:gd name="T23" fmla="*/ 230 h 618"/>
                  <a:gd name="T24" fmla="*/ 280 w 283"/>
                  <a:gd name="T25" fmla="*/ 257 h 618"/>
                  <a:gd name="T26" fmla="*/ 273 w 283"/>
                  <a:gd name="T27" fmla="*/ 284 h 618"/>
                  <a:gd name="T28" fmla="*/ 262 w 283"/>
                  <a:gd name="T29" fmla="*/ 309 h 618"/>
                  <a:gd name="T30" fmla="*/ 200 w 283"/>
                  <a:gd name="T31" fmla="*/ 295 h 618"/>
                  <a:gd name="T32" fmla="*/ 211 w 283"/>
                  <a:gd name="T33" fmla="*/ 270 h 618"/>
                  <a:gd name="T34" fmla="*/ 217 w 283"/>
                  <a:gd name="T35" fmla="*/ 244 h 618"/>
                  <a:gd name="T36" fmla="*/ 217 w 283"/>
                  <a:gd name="T37" fmla="*/ 219 h 618"/>
                  <a:gd name="T38" fmla="*/ 211 w 283"/>
                  <a:gd name="T39" fmla="*/ 192 h 618"/>
                  <a:gd name="T40" fmla="*/ 201 w 283"/>
                  <a:gd name="T41" fmla="*/ 167 h 618"/>
                  <a:gd name="T42" fmla="*/ 185 w 283"/>
                  <a:gd name="T43" fmla="*/ 143 h 618"/>
                  <a:gd name="T44" fmla="*/ 164 w 283"/>
                  <a:gd name="T45" fmla="*/ 120 h 618"/>
                  <a:gd name="T46" fmla="*/ 139 w 283"/>
                  <a:gd name="T47" fmla="*/ 98 h 618"/>
                  <a:gd name="T48" fmla="*/ 109 w 283"/>
                  <a:gd name="T49" fmla="*/ 79 h 618"/>
                  <a:gd name="T50" fmla="*/ 75 w 283"/>
                  <a:gd name="T51" fmla="*/ 63 h 618"/>
                  <a:gd name="T52" fmla="*/ 38 w 283"/>
                  <a:gd name="T53" fmla="*/ 49 h 618"/>
                  <a:gd name="T54" fmla="*/ 0 w 283"/>
                  <a:gd name="T55" fmla="*/ 38 h 618"/>
                  <a:gd name="T56" fmla="*/ 21 w 283"/>
                  <a:gd name="T57" fmla="*/ 0 h 61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283" h="618">
                    <a:moveTo>
                      <a:pt x="21" y="0"/>
                    </a:moveTo>
                    <a:lnTo>
                      <a:pt x="62" y="22"/>
                    </a:lnTo>
                    <a:lnTo>
                      <a:pt x="101" y="49"/>
                    </a:lnTo>
                    <a:lnTo>
                      <a:pt x="136" y="82"/>
                    </a:lnTo>
                    <a:lnTo>
                      <a:pt x="168" y="118"/>
                    </a:lnTo>
                    <a:lnTo>
                      <a:pt x="198" y="160"/>
                    </a:lnTo>
                    <a:lnTo>
                      <a:pt x="222" y="205"/>
                    </a:lnTo>
                    <a:lnTo>
                      <a:pt x="243" y="252"/>
                    </a:lnTo>
                    <a:lnTo>
                      <a:pt x="260" y="303"/>
                    </a:lnTo>
                    <a:lnTo>
                      <a:pt x="273" y="353"/>
                    </a:lnTo>
                    <a:lnTo>
                      <a:pt x="280" y="408"/>
                    </a:lnTo>
                    <a:lnTo>
                      <a:pt x="283" y="460"/>
                    </a:lnTo>
                    <a:lnTo>
                      <a:pt x="280" y="514"/>
                    </a:lnTo>
                    <a:lnTo>
                      <a:pt x="273" y="567"/>
                    </a:lnTo>
                    <a:lnTo>
                      <a:pt x="262" y="618"/>
                    </a:lnTo>
                    <a:lnTo>
                      <a:pt x="200" y="589"/>
                    </a:lnTo>
                    <a:lnTo>
                      <a:pt x="211" y="540"/>
                    </a:lnTo>
                    <a:lnTo>
                      <a:pt x="217" y="487"/>
                    </a:lnTo>
                    <a:lnTo>
                      <a:pt x="217" y="437"/>
                    </a:lnTo>
                    <a:lnTo>
                      <a:pt x="211" y="384"/>
                    </a:lnTo>
                    <a:lnTo>
                      <a:pt x="201" y="333"/>
                    </a:lnTo>
                    <a:lnTo>
                      <a:pt x="185" y="285"/>
                    </a:lnTo>
                    <a:lnTo>
                      <a:pt x="164" y="239"/>
                    </a:lnTo>
                    <a:lnTo>
                      <a:pt x="139" y="196"/>
                    </a:lnTo>
                    <a:lnTo>
                      <a:pt x="109" y="158"/>
                    </a:lnTo>
                    <a:lnTo>
                      <a:pt x="75" y="125"/>
                    </a:lnTo>
                    <a:lnTo>
                      <a:pt x="38" y="98"/>
                    </a:lnTo>
                    <a:lnTo>
                      <a:pt x="0" y="76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8EE0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34" name="Freeform 151"/>
              <p:cNvSpPr>
                <a:spLocks/>
              </p:cNvSpPr>
              <p:nvPr/>
            </p:nvSpPr>
            <p:spPr bwMode="auto">
              <a:xfrm>
                <a:off x="1229" y="1586"/>
                <a:ext cx="239" cy="256"/>
              </a:xfrm>
              <a:custGeom>
                <a:avLst/>
                <a:gdLst>
                  <a:gd name="T0" fmla="*/ 222 w 239"/>
                  <a:gd name="T1" fmla="*/ 256 h 513"/>
                  <a:gd name="T2" fmla="*/ 233 w 239"/>
                  <a:gd name="T3" fmla="*/ 232 h 513"/>
                  <a:gd name="T4" fmla="*/ 239 w 239"/>
                  <a:gd name="T5" fmla="*/ 205 h 513"/>
                  <a:gd name="T6" fmla="*/ 239 w 239"/>
                  <a:gd name="T7" fmla="*/ 180 h 513"/>
                  <a:gd name="T8" fmla="*/ 233 w 239"/>
                  <a:gd name="T9" fmla="*/ 154 h 513"/>
                  <a:gd name="T10" fmla="*/ 223 w 239"/>
                  <a:gd name="T11" fmla="*/ 128 h 513"/>
                  <a:gd name="T12" fmla="*/ 207 w 239"/>
                  <a:gd name="T13" fmla="*/ 104 h 513"/>
                  <a:gd name="T14" fmla="*/ 186 w 239"/>
                  <a:gd name="T15" fmla="*/ 81 h 513"/>
                  <a:gd name="T16" fmla="*/ 161 w 239"/>
                  <a:gd name="T17" fmla="*/ 60 h 513"/>
                  <a:gd name="T18" fmla="*/ 131 w 239"/>
                  <a:gd name="T19" fmla="*/ 41 h 513"/>
                  <a:gd name="T20" fmla="*/ 97 w 239"/>
                  <a:gd name="T21" fmla="*/ 24 h 513"/>
                  <a:gd name="T22" fmla="*/ 60 w 239"/>
                  <a:gd name="T23" fmla="*/ 11 h 513"/>
                  <a:gd name="T24" fmla="*/ 22 w 239"/>
                  <a:gd name="T25" fmla="*/ 0 h 513"/>
                  <a:gd name="T26" fmla="*/ 0 w 239"/>
                  <a:gd name="T27" fmla="*/ 41 h 513"/>
                  <a:gd name="T28" fmla="*/ 32 w 239"/>
                  <a:gd name="T29" fmla="*/ 50 h 513"/>
                  <a:gd name="T30" fmla="*/ 63 w 239"/>
                  <a:gd name="T31" fmla="*/ 61 h 513"/>
                  <a:gd name="T32" fmla="*/ 90 w 239"/>
                  <a:gd name="T33" fmla="*/ 77 h 513"/>
                  <a:gd name="T34" fmla="*/ 114 w 239"/>
                  <a:gd name="T35" fmla="*/ 93 h 513"/>
                  <a:gd name="T36" fmla="*/ 135 w 239"/>
                  <a:gd name="T37" fmla="*/ 112 h 513"/>
                  <a:gd name="T38" fmla="*/ 151 w 239"/>
                  <a:gd name="T39" fmla="*/ 132 h 513"/>
                  <a:gd name="T40" fmla="*/ 161 w 239"/>
                  <a:gd name="T41" fmla="*/ 154 h 513"/>
                  <a:gd name="T42" fmla="*/ 168 w 239"/>
                  <a:gd name="T43" fmla="*/ 176 h 513"/>
                  <a:gd name="T44" fmla="*/ 168 w 239"/>
                  <a:gd name="T45" fmla="*/ 197 h 513"/>
                  <a:gd name="T46" fmla="*/ 164 w 239"/>
                  <a:gd name="T47" fmla="*/ 219 h 513"/>
                  <a:gd name="T48" fmla="*/ 155 w 239"/>
                  <a:gd name="T49" fmla="*/ 241 h 513"/>
                  <a:gd name="T50" fmla="*/ 222 w 239"/>
                  <a:gd name="T51" fmla="*/ 256 h 51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39" h="513">
                    <a:moveTo>
                      <a:pt x="222" y="513"/>
                    </a:moveTo>
                    <a:lnTo>
                      <a:pt x="233" y="464"/>
                    </a:lnTo>
                    <a:lnTo>
                      <a:pt x="239" y="411"/>
                    </a:lnTo>
                    <a:lnTo>
                      <a:pt x="239" y="361"/>
                    </a:lnTo>
                    <a:lnTo>
                      <a:pt x="233" y="308"/>
                    </a:lnTo>
                    <a:lnTo>
                      <a:pt x="223" y="257"/>
                    </a:lnTo>
                    <a:lnTo>
                      <a:pt x="207" y="209"/>
                    </a:lnTo>
                    <a:lnTo>
                      <a:pt x="186" y="163"/>
                    </a:lnTo>
                    <a:lnTo>
                      <a:pt x="161" y="120"/>
                    </a:lnTo>
                    <a:lnTo>
                      <a:pt x="131" y="82"/>
                    </a:lnTo>
                    <a:lnTo>
                      <a:pt x="97" y="49"/>
                    </a:lnTo>
                    <a:lnTo>
                      <a:pt x="60" y="22"/>
                    </a:lnTo>
                    <a:lnTo>
                      <a:pt x="22" y="0"/>
                    </a:lnTo>
                    <a:lnTo>
                      <a:pt x="0" y="82"/>
                    </a:lnTo>
                    <a:lnTo>
                      <a:pt x="32" y="100"/>
                    </a:lnTo>
                    <a:lnTo>
                      <a:pt x="63" y="123"/>
                    </a:lnTo>
                    <a:lnTo>
                      <a:pt x="90" y="154"/>
                    </a:lnTo>
                    <a:lnTo>
                      <a:pt x="114" y="187"/>
                    </a:lnTo>
                    <a:lnTo>
                      <a:pt x="135" y="225"/>
                    </a:lnTo>
                    <a:lnTo>
                      <a:pt x="151" y="265"/>
                    </a:lnTo>
                    <a:lnTo>
                      <a:pt x="161" y="308"/>
                    </a:lnTo>
                    <a:lnTo>
                      <a:pt x="168" y="352"/>
                    </a:lnTo>
                    <a:lnTo>
                      <a:pt x="168" y="395"/>
                    </a:lnTo>
                    <a:lnTo>
                      <a:pt x="164" y="438"/>
                    </a:lnTo>
                    <a:lnTo>
                      <a:pt x="155" y="482"/>
                    </a:lnTo>
                    <a:lnTo>
                      <a:pt x="222" y="513"/>
                    </a:lnTo>
                    <a:close/>
                  </a:path>
                </a:pathLst>
              </a:custGeom>
              <a:solidFill>
                <a:srgbClr val="96E6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35" name="Freeform 152"/>
              <p:cNvSpPr>
                <a:spLocks/>
              </p:cNvSpPr>
              <p:nvPr/>
            </p:nvSpPr>
            <p:spPr bwMode="auto">
              <a:xfrm>
                <a:off x="1203" y="1627"/>
                <a:ext cx="194" cy="200"/>
              </a:xfrm>
              <a:custGeom>
                <a:avLst/>
                <a:gdLst>
                  <a:gd name="T0" fmla="*/ 26 w 194"/>
                  <a:gd name="T1" fmla="*/ 0 h 400"/>
                  <a:gd name="T2" fmla="*/ 58 w 194"/>
                  <a:gd name="T3" fmla="*/ 9 h 400"/>
                  <a:gd name="T4" fmla="*/ 89 w 194"/>
                  <a:gd name="T5" fmla="*/ 21 h 400"/>
                  <a:gd name="T6" fmla="*/ 116 w 194"/>
                  <a:gd name="T7" fmla="*/ 36 h 400"/>
                  <a:gd name="T8" fmla="*/ 140 w 194"/>
                  <a:gd name="T9" fmla="*/ 53 h 400"/>
                  <a:gd name="T10" fmla="*/ 161 w 194"/>
                  <a:gd name="T11" fmla="*/ 72 h 400"/>
                  <a:gd name="T12" fmla="*/ 177 w 194"/>
                  <a:gd name="T13" fmla="*/ 92 h 400"/>
                  <a:gd name="T14" fmla="*/ 187 w 194"/>
                  <a:gd name="T15" fmla="*/ 113 h 400"/>
                  <a:gd name="T16" fmla="*/ 194 w 194"/>
                  <a:gd name="T17" fmla="*/ 135 h 400"/>
                  <a:gd name="T18" fmla="*/ 194 w 194"/>
                  <a:gd name="T19" fmla="*/ 157 h 400"/>
                  <a:gd name="T20" fmla="*/ 190 w 194"/>
                  <a:gd name="T21" fmla="*/ 178 h 400"/>
                  <a:gd name="T22" fmla="*/ 181 w 194"/>
                  <a:gd name="T23" fmla="*/ 200 h 400"/>
                  <a:gd name="T24" fmla="*/ 108 w 194"/>
                  <a:gd name="T25" fmla="*/ 183 h 400"/>
                  <a:gd name="T26" fmla="*/ 116 w 194"/>
                  <a:gd name="T27" fmla="*/ 165 h 400"/>
                  <a:gd name="T28" fmla="*/ 118 w 194"/>
                  <a:gd name="T29" fmla="*/ 146 h 400"/>
                  <a:gd name="T30" fmla="*/ 115 w 194"/>
                  <a:gd name="T31" fmla="*/ 128 h 400"/>
                  <a:gd name="T32" fmla="*/ 106 w 194"/>
                  <a:gd name="T33" fmla="*/ 110 h 400"/>
                  <a:gd name="T34" fmla="*/ 93 w 194"/>
                  <a:gd name="T35" fmla="*/ 92 h 400"/>
                  <a:gd name="T36" fmla="*/ 75 w 194"/>
                  <a:gd name="T37" fmla="*/ 77 h 400"/>
                  <a:gd name="T38" fmla="*/ 52 w 194"/>
                  <a:gd name="T39" fmla="*/ 64 h 400"/>
                  <a:gd name="T40" fmla="*/ 28 w 194"/>
                  <a:gd name="T41" fmla="*/ 52 h 400"/>
                  <a:gd name="T42" fmla="*/ 0 w 194"/>
                  <a:gd name="T43" fmla="*/ 44 h 400"/>
                  <a:gd name="T44" fmla="*/ 26 w 194"/>
                  <a:gd name="T45" fmla="*/ 0 h 40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94" h="400">
                    <a:moveTo>
                      <a:pt x="26" y="0"/>
                    </a:moveTo>
                    <a:lnTo>
                      <a:pt x="58" y="18"/>
                    </a:lnTo>
                    <a:lnTo>
                      <a:pt x="89" y="41"/>
                    </a:lnTo>
                    <a:lnTo>
                      <a:pt x="116" y="72"/>
                    </a:lnTo>
                    <a:lnTo>
                      <a:pt x="140" y="105"/>
                    </a:lnTo>
                    <a:lnTo>
                      <a:pt x="161" y="143"/>
                    </a:lnTo>
                    <a:lnTo>
                      <a:pt x="177" y="183"/>
                    </a:lnTo>
                    <a:lnTo>
                      <a:pt x="187" y="226"/>
                    </a:lnTo>
                    <a:lnTo>
                      <a:pt x="194" y="270"/>
                    </a:lnTo>
                    <a:lnTo>
                      <a:pt x="194" y="313"/>
                    </a:lnTo>
                    <a:lnTo>
                      <a:pt x="190" y="356"/>
                    </a:lnTo>
                    <a:lnTo>
                      <a:pt x="181" y="400"/>
                    </a:lnTo>
                    <a:lnTo>
                      <a:pt x="108" y="365"/>
                    </a:lnTo>
                    <a:lnTo>
                      <a:pt x="116" y="329"/>
                    </a:lnTo>
                    <a:lnTo>
                      <a:pt x="118" y="291"/>
                    </a:lnTo>
                    <a:lnTo>
                      <a:pt x="115" y="255"/>
                    </a:lnTo>
                    <a:lnTo>
                      <a:pt x="106" y="219"/>
                    </a:lnTo>
                    <a:lnTo>
                      <a:pt x="93" y="184"/>
                    </a:lnTo>
                    <a:lnTo>
                      <a:pt x="75" y="154"/>
                    </a:lnTo>
                    <a:lnTo>
                      <a:pt x="52" y="127"/>
                    </a:lnTo>
                    <a:lnTo>
                      <a:pt x="28" y="103"/>
                    </a:lnTo>
                    <a:lnTo>
                      <a:pt x="0" y="87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9FE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36" name="Freeform 153"/>
              <p:cNvSpPr>
                <a:spLocks/>
              </p:cNvSpPr>
              <p:nvPr/>
            </p:nvSpPr>
            <p:spPr bwMode="auto">
              <a:xfrm>
                <a:off x="1176" y="1670"/>
                <a:ext cx="145" cy="140"/>
              </a:xfrm>
              <a:custGeom>
                <a:avLst/>
                <a:gdLst>
                  <a:gd name="T0" fmla="*/ 135 w 145"/>
                  <a:gd name="T1" fmla="*/ 140 h 278"/>
                  <a:gd name="T2" fmla="*/ 143 w 145"/>
                  <a:gd name="T3" fmla="*/ 122 h 278"/>
                  <a:gd name="T4" fmla="*/ 145 w 145"/>
                  <a:gd name="T5" fmla="*/ 103 h 278"/>
                  <a:gd name="T6" fmla="*/ 142 w 145"/>
                  <a:gd name="T7" fmla="*/ 85 h 278"/>
                  <a:gd name="T8" fmla="*/ 133 w 145"/>
                  <a:gd name="T9" fmla="*/ 66 h 278"/>
                  <a:gd name="T10" fmla="*/ 120 w 145"/>
                  <a:gd name="T11" fmla="*/ 49 h 278"/>
                  <a:gd name="T12" fmla="*/ 102 w 145"/>
                  <a:gd name="T13" fmla="*/ 34 h 278"/>
                  <a:gd name="T14" fmla="*/ 79 w 145"/>
                  <a:gd name="T15" fmla="*/ 20 h 278"/>
                  <a:gd name="T16" fmla="*/ 55 w 145"/>
                  <a:gd name="T17" fmla="*/ 8 h 278"/>
                  <a:gd name="T18" fmla="*/ 27 w 145"/>
                  <a:gd name="T19" fmla="*/ 0 h 278"/>
                  <a:gd name="T20" fmla="*/ 0 w 145"/>
                  <a:gd name="T21" fmla="*/ 48 h 278"/>
                  <a:gd name="T22" fmla="*/ 19 w 145"/>
                  <a:gd name="T23" fmla="*/ 54 h 278"/>
                  <a:gd name="T24" fmla="*/ 34 w 145"/>
                  <a:gd name="T25" fmla="*/ 63 h 278"/>
                  <a:gd name="T26" fmla="*/ 47 w 145"/>
                  <a:gd name="T27" fmla="*/ 73 h 278"/>
                  <a:gd name="T28" fmla="*/ 57 w 145"/>
                  <a:gd name="T29" fmla="*/ 85 h 278"/>
                  <a:gd name="T30" fmla="*/ 61 w 145"/>
                  <a:gd name="T31" fmla="*/ 97 h 278"/>
                  <a:gd name="T32" fmla="*/ 61 w 145"/>
                  <a:gd name="T33" fmla="*/ 109 h 278"/>
                  <a:gd name="T34" fmla="*/ 57 w 145"/>
                  <a:gd name="T35" fmla="*/ 122 h 278"/>
                  <a:gd name="T36" fmla="*/ 135 w 145"/>
                  <a:gd name="T37" fmla="*/ 140 h 27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45" h="278">
                    <a:moveTo>
                      <a:pt x="135" y="278"/>
                    </a:moveTo>
                    <a:lnTo>
                      <a:pt x="143" y="242"/>
                    </a:lnTo>
                    <a:lnTo>
                      <a:pt x="145" y="204"/>
                    </a:lnTo>
                    <a:lnTo>
                      <a:pt x="142" y="168"/>
                    </a:lnTo>
                    <a:lnTo>
                      <a:pt x="133" y="132"/>
                    </a:lnTo>
                    <a:lnTo>
                      <a:pt x="120" y="97"/>
                    </a:lnTo>
                    <a:lnTo>
                      <a:pt x="102" y="67"/>
                    </a:lnTo>
                    <a:lnTo>
                      <a:pt x="79" y="40"/>
                    </a:lnTo>
                    <a:lnTo>
                      <a:pt x="55" y="16"/>
                    </a:lnTo>
                    <a:lnTo>
                      <a:pt x="27" y="0"/>
                    </a:lnTo>
                    <a:lnTo>
                      <a:pt x="0" y="96"/>
                    </a:lnTo>
                    <a:lnTo>
                      <a:pt x="19" y="108"/>
                    </a:lnTo>
                    <a:lnTo>
                      <a:pt x="34" y="125"/>
                    </a:lnTo>
                    <a:lnTo>
                      <a:pt x="47" y="145"/>
                    </a:lnTo>
                    <a:lnTo>
                      <a:pt x="57" y="168"/>
                    </a:lnTo>
                    <a:lnTo>
                      <a:pt x="61" y="192"/>
                    </a:lnTo>
                    <a:lnTo>
                      <a:pt x="61" y="217"/>
                    </a:lnTo>
                    <a:lnTo>
                      <a:pt x="57" y="242"/>
                    </a:lnTo>
                    <a:lnTo>
                      <a:pt x="135" y="278"/>
                    </a:lnTo>
                    <a:close/>
                  </a:path>
                </a:pathLst>
              </a:custGeom>
              <a:solidFill>
                <a:srgbClr val="A7F1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37" name="Freeform 154"/>
              <p:cNvSpPr>
                <a:spLocks/>
              </p:cNvSpPr>
              <p:nvPr/>
            </p:nvSpPr>
            <p:spPr bwMode="auto">
              <a:xfrm>
                <a:off x="1147" y="1718"/>
                <a:ext cx="90" cy="74"/>
              </a:xfrm>
              <a:custGeom>
                <a:avLst/>
                <a:gdLst>
                  <a:gd name="T0" fmla="*/ 29 w 90"/>
                  <a:gd name="T1" fmla="*/ 0 h 146"/>
                  <a:gd name="T2" fmla="*/ 48 w 90"/>
                  <a:gd name="T3" fmla="*/ 6 h 146"/>
                  <a:gd name="T4" fmla="*/ 63 w 90"/>
                  <a:gd name="T5" fmla="*/ 15 h 146"/>
                  <a:gd name="T6" fmla="*/ 76 w 90"/>
                  <a:gd name="T7" fmla="*/ 25 h 146"/>
                  <a:gd name="T8" fmla="*/ 86 w 90"/>
                  <a:gd name="T9" fmla="*/ 36 h 146"/>
                  <a:gd name="T10" fmla="*/ 90 w 90"/>
                  <a:gd name="T11" fmla="*/ 49 h 146"/>
                  <a:gd name="T12" fmla="*/ 90 w 90"/>
                  <a:gd name="T13" fmla="*/ 61 h 146"/>
                  <a:gd name="T14" fmla="*/ 86 w 90"/>
                  <a:gd name="T15" fmla="*/ 74 h 146"/>
                  <a:gd name="T16" fmla="*/ 0 w 90"/>
                  <a:gd name="T17" fmla="*/ 54 h 146"/>
                  <a:gd name="T18" fmla="*/ 0 w 90"/>
                  <a:gd name="T19" fmla="*/ 53 h 146"/>
                  <a:gd name="T20" fmla="*/ 29 w 90"/>
                  <a:gd name="T21" fmla="*/ 0 h 14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0" h="146">
                    <a:moveTo>
                      <a:pt x="29" y="0"/>
                    </a:moveTo>
                    <a:lnTo>
                      <a:pt x="48" y="12"/>
                    </a:lnTo>
                    <a:lnTo>
                      <a:pt x="63" y="29"/>
                    </a:lnTo>
                    <a:lnTo>
                      <a:pt x="76" y="49"/>
                    </a:lnTo>
                    <a:lnTo>
                      <a:pt x="86" y="72"/>
                    </a:lnTo>
                    <a:lnTo>
                      <a:pt x="90" y="96"/>
                    </a:lnTo>
                    <a:lnTo>
                      <a:pt x="90" y="121"/>
                    </a:lnTo>
                    <a:lnTo>
                      <a:pt x="86" y="146"/>
                    </a:lnTo>
                    <a:lnTo>
                      <a:pt x="0" y="106"/>
                    </a:lnTo>
                    <a:lnTo>
                      <a:pt x="0" y="105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AFF7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38" name="Freeform 155"/>
              <p:cNvSpPr>
                <a:spLocks/>
              </p:cNvSpPr>
              <p:nvPr/>
            </p:nvSpPr>
            <p:spPr bwMode="auto">
              <a:xfrm>
                <a:off x="1145" y="177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0 w 2"/>
                  <a:gd name="T7" fmla="*/ 0 h 1"/>
                  <a:gd name="T8" fmla="*/ 2 w 2"/>
                  <a:gd name="T9" fmla="*/ 1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B0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39" name="Freeform 156"/>
              <p:cNvSpPr>
                <a:spLocks/>
              </p:cNvSpPr>
              <p:nvPr/>
            </p:nvSpPr>
            <p:spPr bwMode="auto">
              <a:xfrm>
                <a:off x="1145" y="1165"/>
                <a:ext cx="1342" cy="838"/>
              </a:xfrm>
              <a:custGeom>
                <a:avLst/>
                <a:gdLst>
                  <a:gd name="T0" fmla="*/ 997 w 1342"/>
                  <a:gd name="T1" fmla="*/ 838 h 1676"/>
                  <a:gd name="T2" fmla="*/ 0 w 1342"/>
                  <a:gd name="T3" fmla="*/ 606 h 1676"/>
                  <a:gd name="T4" fmla="*/ 345 w 1342"/>
                  <a:gd name="T5" fmla="*/ 0 h 1676"/>
                  <a:gd name="T6" fmla="*/ 1342 w 1342"/>
                  <a:gd name="T7" fmla="*/ 232 h 1676"/>
                  <a:gd name="T8" fmla="*/ 997 w 1342"/>
                  <a:gd name="T9" fmla="*/ 838 h 16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42" h="1676">
                    <a:moveTo>
                      <a:pt x="997" y="1676"/>
                    </a:moveTo>
                    <a:lnTo>
                      <a:pt x="0" y="1211"/>
                    </a:lnTo>
                    <a:lnTo>
                      <a:pt x="345" y="0"/>
                    </a:lnTo>
                    <a:lnTo>
                      <a:pt x="1342" y="463"/>
                    </a:lnTo>
                    <a:lnTo>
                      <a:pt x="997" y="1676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40" name="Line 157"/>
              <p:cNvSpPr>
                <a:spLocks noChangeShapeType="1"/>
              </p:cNvSpPr>
              <p:nvPr/>
            </p:nvSpPr>
            <p:spPr bwMode="auto">
              <a:xfrm flipH="1">
                <a:off x="1357" y="1214"/>
                <a:ext cx="345" cy="61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41" name="Line 158"/>
              <p:cNvSpPr>
                <a:spLocks noChangeShapeType="1"/>
              </p:cNvSpPr>
              <p:nvPr/>
            </p:nvSpPr>
            <p:spPr bwMode="auto">
              <a:xfrm flipH="1">
                <a:off x="1370" y="1222"/>
                <a:ext cx="345" cy="61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42" name="Line 159"/>
              <p:cNvSpPr>
                <a:spLocks noChangeShapeType="1"/>
              </p:cNvSpPr>
              <p:nvPr/>
            </p:nvSpPr>
            <p:spPr bwMode="auto">
              <a:xfrm flipH="1">
                <a:off x="1343" y="1206"/>
                <a:ext cx="345" cy="61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43" name="Line 160"/>
              <p:cNvSpPr>
                <a:spLocks noChangeShapeType="1"/>
              </p:cNvSpPr>
              <p:nvPr/>
            </p:nvSpPr>
            <p:spPr bwMode="auto">
              <a:xfrm flipH="1">
                <a:off x="1384" y="1222"/>
                <a:ext cx="344" cy="61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44" name="Line 161"/>
              <p:cNvSpPr>
                <a:spLocks noChangeShapeType="1"/>
              </p:cNvSpPr>
              <p:nvPr/>
            </p:nvSpPr>
            <p:spPr bwMode="auto">
              <a:xfrm flipH="1">
                <a:off x="1767" y="1307"/>
                <a:ext cx="345" cy="61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45" name="Line 162"/>
              <p:cNvSpPr>
                <a:spLocks noChangeShapeType="1"/>
              </p:cNvSpPr>
              <p:nvPr/>
            </p:nvSpPr>
            <p:spPr bwMode="auto">
              <a:xfrm flipH="1">
                <a:off x="1781" y="1316"/>
                <a:ext cx="345" cy="61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46" name="Line 163"/>
              <p:cNvSpPr>
                <a:spLocks noChangeShapeType="1"/>
              </p:cNvSpPr>
              <p:nvPr/>
            </p:nvSpPr>
            <p:spPr bwMode="auto">
              <a:xfrm flipH="1">
                <a:off x="1754" y="1299"/>
                <a:ext cx="345" cy="61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47" name="Line 164"/>
              <p:cNvSpPr>
                <a:spLocks noChangeShapeType="1"/>
              </p:cNvSpPr>
              <p:nvPr/>
            </p:nvSpPr>
            <p:spPr bwMode="auto">
              <a:xfrm flipH="1">
                <a:off x="1794" y="1316"/>
                <a:ext cx="345" cy="61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48" name="Line 165"/>
              <p:cNvSpPr>
                <a:spLocks noChangeShapeType="1"/>
              </p:cNvSpPr>
              <p:nvPr/>
            </p:nvSpPr>
            <p:spPr bwMode="auto">
              <a:xfrm flipH="1">
                <a:off x="1974" y="1353"/>
                <a:ext cx="344" cy="61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49" name="Line 166"/>
              <p:cNvSpPr>
                <a:spLocks noChangeShapeType="1"/>
              </p:cNvSpPr>
              <p:nvPr/>
            </p:nvSpPr>
            <p:spPr bwMode="auto">
              <a:xfrm flipH="1">
                <a:off x="1986" y="1362"/>
                <a:ext cx="345" cy="61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50" name="Line 167"/>
              <p:cNvSpPr>
                <a:spLocks noChangeShapeType="1"/>
              </p:cNvSpPr>
              <p:nvPr/>
            </p:nvSpPr>
            <p:spPr bwMode="auto">
              <a:xfrm flipH="1">
                <a:off x="1959" y="1344"/>
                <a:ext cx="345" cy="61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51" name="Line 168"/>
              <p:cNvSpPr>
                <a:spLocks noChangeShapeType="1"/>
              </p:cNvSpPr>
              <p:nvPr/>
            </p:nvSpPr>
            <p:spPr bwMode="auto">
              <a:xfrm flipH="1">
                <a:off x="2000" y="1362"/>
                <a:ext cx="344" cy="61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52" name="Line 169"/>
              <p:cNvSpPr>
                <a:spLocks noChangeShapeType="1"/>
              </p:cNvSpPr>
              <p:nvPr/>
            </p:nvSpPr>
            <p:spPr bwMode="auto">
              <a:xfrm flipH="1">
                <a:off x="1569" y="1259"/>
                <a:ext cx="345" cy="61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53" name="Line 170"/>
              <p:cNvSpPr>
                <a:spLocks noChangeShapeType="1"/>
              </p:cNvSpPr>
              <p:nvPr/>
            </p:nvSpPr>
            <p:spPr bwMode="auto">
              <a:xfrm flipH="1">
                <a:off x="1582" y="1268"/>
                <a:ext cx="345" cy="61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54" name="Line 171"/>
              <p:cNvSpPr>
                <a:spLocks noChangeShapeType="1"/>
              </p:cNvSpPr>
              <p:nvPr/>
            </p:nvSpPr>
            <p:spPr bwMode="auto">
              <a:xfrm flipH="1">
                <a:off x="1555" y="1251"/>
                <a:ext cx="345" cy="61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55" name="Line 172"/>
              <p:cNvSpPr>
                <a:spLocks noChangeShapeType="1"/>
              </p:cNvSpPr>
              <p:nvPr/>
            </p:nvSpPr>
            <p:spPr bwMode="auto">
              <a:xfrm flipH="1">
                <a:off x="1596" y="1268"/>
                <a:ext cx="344" cy="61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56" name="Freeform 173"/>
              <p:cNvSpPr>
                <a:spLocks/>
              </p:cNvSpPr>
              <p:nvPr/>
            </p:nvSpPr>
            <p:spPr bwMode="auto">
              <a:xfrm>
                <a:off x="1181" y="1688"/>
                <a:ext cx="1013" cy="236"/>
              </a:xfrm>
              <a:custGeom>
                <a:avLst/>
                <a:gdLst>
                  <a:gd name="T0" fmla="*/ 0 w 1013"/>
                  <a:gd name="T1" fmla="*/ 13 h 471"/>
                  <a:gd name="T2" fmla="*/ 7 w 1013"/>
                  <a:gd name="T3" fmla="*/ 0 h 471"/>
                  <a:gd name="T4" fmla="*/ 1013 w 1013"/>
                  <a:gd name="T5" fmla="*/ 236 h 471"/>
                  <a:gd name="T6" fmla="*/ 1012 w 1013"/>
                  <a:gd name="T7" fmla="*/ 236 h 471"/>
                  <a:gd name="T8" fmla="*/ 25 w 1013"/>
                  <a:gd name="T9" fmla="*/ 5 h 471"/>
                  <a:gd name="T10" fmla="*/ 19 w 1013"/>
                  <a:gd name="T11" fmla="*/ 17 h 471"/>
                  <a:gd name="T12" fmla="*/ 0 w 1013"/>
                  <a:gd name="T13" fmla="*/ 13 h 4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13" h="471">
                    <a:moveTo>
                      <a:pt x="0" y="25"/>
                    </a:moveTo>
                    <a:lnTo>
                      <a:pt x="7" y="0"/>
                    </a:lnTo>
                    <a:lnTo>
                      <a:pt x="1013" y="471"/>
                    </a:lnTo>
                    <a:lnTo>
                      <a:pt x="1012" y="471"/>
                    </a:lnTo>
                    <a:lnTo>
                      <a:pt x="25" y="9"/>
                    </a:lnTo>
                    <a:lnTo>
                      <a:pt x="19" y="34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57" name="Freeform 174"/>
              <p:cNvSpPr>
                <a:spLocks/>
              </p:cNvSpPr>
              <p:nvPr/>
            </p:nvSpPr>
            <p:spPr bwMode="auto">
              <a:xfrm>
                <a:off x="1200" y="1693"/>
                <a:ext cx="993" cy="231"/>
              </a:xfrm>
              <a:custGeom>
                <a:avLst/>
                <a:gdLst>
                  <a:gd name="T0" fmla="*/ 0 w 993"/>
                  <a:gd name="T1" fmla="*/ 13 h 462"/>
                  <a:gd name="T2" fmla="*/ 6 w 993"/>
                  <a:gd name="T3" fmla="*/ 0 h 462"/>
                  <a:gd name="T4" fmla="*/ 993 w 993"/>
                  <a:gd name="T5" fmla="*/ 231 h 462"/>
                  <a:gd name="T6" fmla="*/ 993 w 993"/>
                  <a:gd name="T7" fmla="*/ 231 h 462"/>
                  <a:gd name="T8" fmla="*/ 26 w 993"/>
                  <a:gd name="T9" fmla="*/ 5 h 462"/>
                  <a:gd name="T10" fmla="*/ 20 w 993"/>
                  <a:gd name="T11" fmla="*/ 17 h 462"/>
                  <a:gd name="T12" fmla="*/ 0 w 993"/>
                  <a:gd name="T13" fmla="*/ 13 h 4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462">
                    <a:moveTo>
                      <a:pt x="0" y="25"/>
                    </a:moveTo>
                    <a:lnTo>
                      <a:pt x="6" y="0"/>
                    </a:lnTo>
                    <a:lnTo>
                      <a:pt x="993" y="462"/>
                    </a:lnTo>
                    <a:lnTo>
                      <a:pt x="26" y="9"/>
                    </a:lnTo>
                    <a:lnTo>
                      <a:pt x="20" y="34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58" name="Freeform 175"/>
              <p:cNvSpPr>
                <a:spLocks/>
              </p:cNvSpPr>
              <p:nvPr/>
            </p:nvSpPr>
            <p:spPr bwMode="auto">
              <a:xfrm>
                <a:off x="1220" y="1697"/>
                <a:ext cx="973" cy="227"/>
              </a:xfrm>
              <a:custGeom>
                <a:avLst/>
                <a:gdLst>
                  <a:gd name="T0" fmla="*/ 0 w 973"/>
                  <a:gd name="T1" fmla="*/ 13 h 453"/>
                  <a:gd name="T2" fmla="*/ 6 w 973"/>
                  <a:gd name="T3" fmla="*/ 0 h 453"/>
                  <a:gd name="T4" fmla="*/ 973 w 973"/>
                  <a:gd name="T5" fmla="*/ 227 h 453"/>
                  <a:gd name="T6" fmla="*/ 973 w 973"/>
                  <a:gd name="T7" fmla="*/ 227 h 453"/>
                  <a:gd name="T8" fmla="*/ 26 w 973"/>
                  <a:gd name="T9" fmla="*/ 6 h 453"/>
                  <a:gd name="T10" fmla="*/ 20 w 973"/>
                  <a:gd name="T11" fmla="*/ 17 h 453"/>
                  <a:gd name="T12" fmla="*/ 0 w 973"/>
                  <a:gd name="T13" fmla="*/ 13 h 45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73" h="453">
                    <a:moveTo>
                      <a:pt x="0" y="25"/>
                    </a:moveTo>
                    <a:lnTo>
                      <a:pt x="6" y="0"/>
                    </a:lnTo>
                    <a:lnTo>
                      <a:pt x="973" y="453"/>
                    </a:lnTo>
                    <a:lnTo>
                      <a:pt x="26" y="11"/>
                    </a:lnTo>
                    <a:lnTo>
                      <a:pt x="20" y="34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59" name="Freeform 176"/>
              <p:cNvSpPr>
                <a:spLocks/>
              </p:cNvSpPr>
              <p:nvPr/>
            </p:nvSpPr>
            <p:spPr bwMode="auto">
              <a:xfrm>
                <a:off x="1240" y="1703"/>
                <a:ext cx="953" cy="222"/>
              </a:xfrm>
              <a:custGeom>
                <a:avLst/>
                <a:gdLst>
                  <a:gd name="T0" fmla="*/ 0 w 953"/>
                  <a:gd name="T1" fmla="*/ 12 h 443"/>
                  <a:gd name="T2" fmla="*/ 6 w 953"/>
                  <a:gd name="T3" fmla="*/ 0 h 443"/>
                  <a:gd name="T4" fmla="*/ 953 w 953"/>
                  <a:gd name="T5" fmla="*/ 221 h 443"/>
                  <a:gd name="T6" fmla="*/ 953 w 953"/>
                  <a:gd name="T7" fmla="*/ 222 h 443"/>
                  <a:gd name="T8" fmla="*/ 25 w 953"/>
                  <a:gd name="T9" fmla="*/ 5 h 443"/>
                  <a:gd name="T10" fmla="*/ 20 w 953"/>
                  <a:gd name="T11" fmla="*/ 16 h 443"/>
                  <a:gd name="T12" fmla="*/ 0 w 953"/>
                  <a:gd name="T13" fmla="*/ 12 h 44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53" h="443">
                    <a:moveTo>
                      <a:pt x="0" y="23"/>
                    </a:moveTo>
                    <a:lnTo>
                      <a:pt x="6" y="0"/>
                    </a:lnTo>
                    <a:lnTo>
                      <a:pt x="953" y="442"/>
                    </a:lnTo>
                    <a:lnTo>
                      <a:pt x="953" y="443"/>
                    </a:lnTo>
                    <a:lnTo>
                      <a:pt x="25" y="9"/>
                    </a:lnTo>
                    <a:lnTo>
                      <a:pt x="20" y="3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B8B8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60" name="Freeform 177"/>
              <p:cNvSpPr>
                <a:spLocks/>
              </p:cNvSpPr>
              <p:nvPr/>
            </p:nvSpPr>
            <p:spPr bwMode="auto">
              <a:xfrm>
                <a:off x="1260" y="1707"/>
                <a:ext cx="933" cy="218"/>
              </a:xfrm>
              <a:custGeom>
                <a:avLst/>
                <a:gdLst>
                  <a:gd name="T0" fmla="*/ 0 w 933"/>
                  <a:gd name="T1" fmla="*/ 12 h 434"/>
                  <a:gd name="T2" fmla="*/ 5 w 933"/>
                  <a:gd name="T3" fmla="*/ 0 h 434"/>
                  <a:gd name="T4" fmla="*/ 933 w 933"/>
                  <a:gd name="T5" fmla="*/ 218 h 434"/>
                  <a:gd name="T6" fmla="*/ 933 w 933"/>
                  <a:gd name="T7" fmla="*/ 218 h 434"/>
                  <a:gd name="T8" fmla="*/ 25 w 933"/>
                  <a:gd name="T9" fmla="*/ 6 h 434"/>
                  <a:gd name="T10" fmla="*/ 20 w 933"/>
                  <a:gd name="T11" fmla="*/ 16 h 434"/>
                  <a:gd name="T12" fmla="*/ 0 w 933"/>
                  <a:gd name="T13" fmla="*/ 12 h 4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33" h="434">
                    <a:moveTo>
                      <a:pt x="0" y="23"/>
                    </a:moveTo>
                    <a:lnTo>
                      <a:pt x="5" y="0"/>
                    </a:lnTo>
                    <a:lnTo>
                      <a:pt x="933" y="434"/>
                    </a:lnTo>
                    <a:lnTo>
                      <a:pt x="25" y="11"/>
                    </a:lnTo>
                    <a:lnTo>
                      <a:pt x="20" y="3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BABA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61" name="Freeform 178"/>
              <p:cNvSpPr>
                <a:spLocks/>
              </p:cNvSpPr>
              <p:nvPr/>
            </p:nvSpPr>
            <p:spPr bwMode="auto">
              <a:xfrm>
                <a:off x="1280" y="1713"/>
                <a:ext cx="913" cy="212"/>
              </a:xfrm>
              <a:custGeom>
                <a:avLst/>
                <a:gdLst>
                  <a:gd name="T0" fmla="*/ 0 w 913"/>
                  <a:gd name="T1" fmla="*/ 11 h 423"/>
                  <a:gd name="T2" fmla="*/ 5 w 913"/>
                  <a:gd name="T3" fmla="*/ 0 h 423"/>
                  <a:gd name="T4" fmla="*/ 913 w 913"/>
                  <a:gd name="T5" fmla="*/ 212 h 423"/>
                  <a:gd name="T6" fmla="*/ 913 w 913"/>
                  <a:gd name="T7" fmla="*/ 212 h 423"/>
                  <a:gd name="T8" fmla="*/ 25 w 913"/>
                  <a:gd name="T9" fmla="*/ 5 h 423"/>
                  <a:gd name="T10" fmla="*/ 19 w 913"/>
                  <a:gd name="T11" fmla="*/ 16 h 423"/>
                  <a:gd name="T12" fmla="*/ 0 w 913"/>
                  <a:gd name="T13" fmla="*/ 11 h 4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13" h="423">
                    <a:moveTo>
                      <a:pt x="0" y="21"/>
                    </a:moveTo>
                    <a:lnTo>
                      <a:pt x="5" y="0"/>
                    </a:lnTo>
                    <a:lnTo>
                      <a:pt x="913" y="423"/>
                    </a:lnTo>
                    <a:lnTo>
                      <a:pt x="25" y="9"/>
                    </a:lnTo>
                    <a:lnTo>
                      <a:pt x="19" y="3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BC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62" name="Freeform 179"/>
              <p:cNvSpPr>
                <a:spLocks/>
              </p:cNvSpPr>
              <p:nvPr/>
            </p:nvSpPr>
            <p:spPr bwMode="auto">
              <a:xfrm>
                <a:off x="1299" y="1717"/>
                <a:ext cx="894" cy="208"/>
              </a:xfrm>
              <a:custGeom>
                <a:avLst/>
                <a:gdLst>
                  <a:gd name="T0" fmla="*/ 0 w 894"/>
                  <a:gd name="T1" fmla="*/ 11 h 414"/>
                  <a:gd name="T2" fmla="*/ 6 w 894"/>
                  <a:gd name="T3" fmla="*/ 0 h 414"/>
                  <a:gd name="T4" fmla="*/ 894 w 894"/>
                  <a:gd name="T5" fmla="*/ 208 h 414"/>
                  <a:gd name="T6" fmla="*/ 894 w 894"/>
                  <a:gd name="T7" fmla="*/ 208 h 414"/>
                  <a:gd name="T8" fmla="*/ 26 w 894"/>
                  <a:gd name="T9" fmla="*/ 5 h 414"/>
                  <a:gd name="T10" fmla="*/ 20 w 894"/>
                  <a:gd name="T11" fmla="*/ 16 h 414"/>
                  <a:gd name="T12" fmla="*/ 0 w 894"/>
                  <a:gd name="T13" fmla="*/ 11 h 4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94" h="414">
                    <a:moveTo>
                      <a:pt x="0" y="22"/>
                    </a:moveTo>
                    <a:lnTo>
                      <a:pt x="6" y="0"/>
                    </a:lnTo>
                    <a:lnTo>
                      <a:pt x="894" y="414"/>
                    </a:lnTo>
                    <a:lnTo>
                      <a:pt x="26" y="9"/>
                    </a:lnTo>
                    <a:lnTo>
                      <a:pt x="20" y="31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BEBE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63" name="Freeform 180"/>
              <p:cNvSpPr>
                <a:spLocks/>
              </p:cNvSpPr>
              <p:nvPr/>
            </p:nvSpPr>
            <p:spPr bwMode="auto">
              <a:xfrm>
                <a:off x="1319" y="1722"/>
                <a:ext cx="874" cy="204"/>
              </a:xfrm>
              <a:custGeom>
                <a:avLst/>
                <a:gdLst>
                  <a:gd name="T0" fmla="*/ 0 w 874"/>
                  <a:gd name="T1" fmla="*/ 11 h 407"/>
                  <a:gd name="T2" fmla="*/ 6 w 874"/>
                  <a:gd name="T3" fmla="*/ 0 h 407"/>
                  <a:gd name="T4" fmla="*/ 874 w 874"/>
                  <a:gd name="T5" fmla="*/ 203 h 407"/>
                  <a:gd name="T6" fmla="*/ 874 w 874"/>
                  <a:gd name="T7" fmla="*/ 204 h 407"/>
                  <a:gd name="T8" fmla="*/ 27 w 874"/>
                  <a:gd name="T9" fmla="*/ 6 h 407"/>
                  <a:gd name="T10" fmla="*/ 21 w 874"/>
                  <a:gd name="T11" fmla="*/ 16 h 407"/>
                  <a:gd name="T12" fmla="*/ 0 w 874"/>
                  <a:gd name="T13" fmla="*/ 11 h 40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74" h="407">
                    <a:moveTo>
                      <a:pt x="0" y="22"/>
                    </a:moveTo>
                    <a:lnTo>
                      <a:pt x="6" y="0"/>
                    </a:lnTo>
                    <a:lnTo>
                      <a:pt x="874" y="405"/>
                    </a:lnTo>
                    <a:lnTo>
                      <a:pt x="874" y="407"/>
                    </a:lnTo>
                    <a:lnTo>
                      <a:pt x="27" y="11"/>
                    </a:lnTo>
                    <a:lnTo>
                      <a:pt x="21" y="32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64" name="Freeform 181"/>
              <p:cNvSpPr>
                <a:spLocks/>
              </p:cNvSpPr>
              <p:nvPr/>
            </p:nvSpPr>
            <p:spPr bwMode="auto">
              <a:xfrm>
                <a:off x="1340" y="1727"/>
                <a:ext cx="853" cy="199"/>
              </a:xfrm>
              <a:custGeom>
                <a:avLst/>
                <a:gdLst>
                  <a:gd name="T0" fmla="*/ 0 w 853"/>
                  <a:gd name="T1" fmla="*/ 11 h 396"/>
                  <a:gd name="T2" fmla="*/ 6 w 853"/>
                  <a:gd name="T3" fmla="*/ 0 h 396"/>
                  <a:gd name="T4" fmla="*/ 853 w 853"/>
                  <a:gd name="T5" fmla="*/ 199 h 396"/>
                  <a:gd name="T6" fmla="*/ 853 w 853"/>
                  <a:gd name="T7" fmla="*/ 199 h 396"/>
                  <a:gd name="T8" fmla="*/ 27 w 853"/>
                  <a:gd name="T9" fmla="*/ 6 h 396"/>
                  <a:gd name="T10" fmla="*/ 22 w 853"/>
                  <a:gd name="T11" fmla="*/ 16 h 396"/>
                  <a:gd name="T12" fmla="*/ 0 w 853"/>
                  <a:gd name="T13" fmla="*/ 11 h 3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53" h="396">
                    <a:moveTo>
                      <a:pt x="0" y="21"/>
                    </a:moveTo>
                    <a:lnTo>
                      <a:pt x="6" y="0"/>
                    </a:lnTo>
                    <a:lnTo>
                      <a:pt x="853" y="396"/>
                    </a:lnTo>
                    <a:lnTo>
                      <a:pt x="27" y="11"/>
                    </a:lnTo>
                    <a:lnTo>
                      <a:pt x="22" y="3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C1C1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65" name="Freeform 182"/>
              <p:cNvSpPr>
                <a:spLocks/>
              </p:cNvSpPr>
              <p:nvPr/>
            </p:nvSpPr>
            <p:spPr bwMode="auto">
              <a:xfrm>
                <a:off x="1362" y="1733"/>
                <a:ext cx="831" cy="193"/>
              </a:xfrm>
              <a:custGeom>
                <a:avLst/>
                <a:gdLst>
                  <a:gd name="T0" fmla="*/ 0 w 831"/>
                  <a:gd name="T1" fmla="*/ 10 h 385"/>
                  <a:gd name="T2" fmla="*/ 5 w 831"/>
                  <a:gd name="T3" fmla="*/ 0 h 385"/>
                  <a:gd name="T4" fmla="*/ 831 w 831"/>
                  <a:gd name="T5" fmla="*/ 193 h 385"/>
                  <a:gd name="T6" fmla="*/ 829 w 831"/>
                  <a:gd name="T7" fmla="*/ 193 h 385"/>
                  <a:gd name="T8" fmla="*/ 26 w 831"/>
                  <a:gd name="T9" fmla="*/ 5 h 385"/>
                  <a:gd name="T10" fmla="*/ 21 w 831"/>
                  <a:gd name="T11" fmla="*/ 15 h 385"/>
                  <a:gd name="T12" fmla="*/ 0 w 831"/>
                  <a:gd name="T13" fmla="*/ 10 h 38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31" h="385">
                    <a:moveTo>
                      <a:pt x="0" y="20"/>
                    </a:moveTo>
                    <a:lnTo>
                      <a:pt x="5" y="0"/>
                    </a:lnTo>
                    <a:lnTo>
                      <a:pt x="831" y="385"/>
                    </a:lnTo>
                    <a:lnTo>
                      <a:pt x="829" y="385"/>
                    </a:lnTo>
                    <a:lnTo>
                      <a:pt x="26" y="10"/>
                    </a:lnTo>
                    <a:lnTo>
                      <a:pt x="21" y="3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C2C2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66" name="Freeform 183"/>
              <p:cNvSpPr>
                <a:spLocks/>
              </p:cNvSpPr>
              <p:nvPr/>
            </p:nvSpPr>
            <p:spPr bwMode="auto">
              <a:xfrm>
                <a:off x="1383" y="1738"/>
                <a:ext cx="808" cy="188"/>
              </a:xfrm>
              <a:custGeom>
                <a:avLst/>
                <a:gdLst>
                  <a:gd name="T0" fmla="*/ 0 w 808"/>
                  <a:gd name="T1" fmla="*/ 10 h 375"/>
                  <a:gd name="T2" fmla="*/ 5 w 808"/>
                  <a:gd name="T3" fmla="*/ 0 h 375"/>
                  <a:gd name="T4" fmla="*/ 808 w 808"/>
                  <a:gd name="T5" fmla="*/ 188 h 375"/>
                  <a:gd name="T6" fmla="*/ 808 w 808"/>
                  <a:gd name="T7" fmla="*/ 188 h 375"/>
                  <a:gd name="T8" fmla="*/ 28 w 808"/>
                  <a:gd name="T9" fmla="*/ 6 h 375"/>
                  <a:gd name="T10" fmla="*/ 22 w 808"/>
                  <a:gd name="T11" fmla="*/ 16 h 375"/>
                  <a:gd name="T12" fmla="*/ 0 w 808"/>
                  <a:gd name="T13" fmla="*/ 10 h 3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08" h="375">
                    <a:moveTo>
                      <a:pt x="0" y="20"/>
                    </a:moveTo>
                    <a:lnTo>
                      <a:pt x="5" y="0"/>
                    </a:lnTo>
                    <a:lnTo>
                      <a:pt x="808" y="375"/>
                    </a:lnTo>
                    <a:lnTo>
                      <a:pt x="28" y="11"/>
                    </a:lnTo>
                    <a:lnTo>
                      <a:pt x="22" y="31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C4C4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67" name="Freeform 184"/>
              <p:cNvSpPr>
                <a:spLocks/>
              </p:cNvSpPr>
              <p:nvPr/>
            </p:nvSpPr>
            <p:spPr bwMode="auto">
              <a:xfrm>
                <a:off x="1405" y="1744"/>
                <a:ext cx="786" cy="183"/>
              </a:xfrm>
              <a:custGeom>
                <a:avLst/>
                <a:gdLst>
                  <a:gd name="T0" fmla="*/ 0 w 786"/>
                  <a:gd name="T1" fmla="*/ 10 h 366"/>
                  <a:gd name="T2" fmla="*/ 6 w 786"/>
                  <a:gd name="T3" fmla="*/ 0 h 366"/>
                  <a:gd name="T4" fmla="*/ 786 w 786"/>
                  <a:gd name="T5" fmla="*/ 182 h 366"/>
                  <a:gd name="T6" fmla="*/ 786 w 786"/>
                  <a:gd name="T7" fmla="*/ 183 h 366"/>
                  <a:gd name="T8" fmla="*/ 30 w 786"/>
                  <a:gd name="T9" fmla="*/ 6 h 366"/>
                  <a:gd name="T10" fmla="*/ 24 w 786"/>
                  <a:gd name="T11" fmla="*/ 16 h 366"/>
                  <a:gd name="T12" fmla="*/ 0 w 786"/>
                  <a:gd name="T13" fmla="*/ 10 h 3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86" h="366">
                    <a:moveTo>
                      <a:pt x="0" y="20"/>
                    </a:moveTo>
                    <a:lnTo>
                      <a:pt x="6" y="0"/>
                    </a:lnTo>
                    <a:lnTo>
                      <a:pt x="786" y="364"/>
                    </a:lnTo>
                    <a:lnTo>
                      <a:pt x="786" y="366"/>
                    </a:lnTo>
                    <a:lnTo>
                      <a:pt x="30" y="11"/>
                    </a:lnTo>
                    <a:lnTo>
                      <a:pt x="24" y="31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68" name="Freeform 185"/>
              <p:cNvSpPr>
                <a:spLocks/>
              </p:cNvSpPr>
              <p:nvPr/>
            </p:nvSpPr>
            <p:spPr bwMode="auto">
              <a:xfrm>
                <a:off x="1429" y="1749"/>
                <a:ext cx="762" cy="178"/>
              </a:xfrm>
              <a:custGeom>
                <a:avLst/>
                <a:gdLst>
                  <a:gd name="T0" fmla="*/ 0 w 762"/>
                  <a:gd name="T1" fmla="*/ 10 h 355"/>
                  <a:gd name="T2" fmla="*/ 6 w 762"/>
                  <a:gd name="T3" fmla="*/ 0 h 355"/>
                  <a:gd name="T4" fmla="*/ 762 w 762"/>
                  <a:gd name="T5" fmla="*/ 178 h 355"/>
                  <a:gd name="T6" fmla="*/ 762 w 762"/>
                  <a:gd name="T7" fmla="*/ 178 h 355"/>
                  <a:gd name="T8" fmla="*/ 30 w 762"/>
                  <a:gd name="T9" fmla="*/ 7 h 355"/>
                  <a:gd name="T10" fmla="*/ 24 w 762"/>
                  <a:gd name="T11" fmla="*/ 16 h 355"/>
                  <a:gd name="T12" fmla="*/ 0 w 762"/>
                  <a:gd name="T13" fmla="*/ 10 h 3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62" h="355">
                    <a:moveTo>
                      <a:pt x="0" y="20"/>
                    </a:moveTo>
                    <a:lnTo>
                      <a:pt x="6" y="0"/>
                    </a:lnTo>
                    <a:lnTo>
                      <a:pt x="762" y="355"/>
                    </a:lnTo>
                    <a:lnTo>
                      <a:pt x="30" y="13"/>
                    </a:lnTo>
                    <a:lnTo>
                      <a:pt x="24" y="31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69" name="Freeform 186"/>
              <p:cNvSpPr>
                <a:spLocks/>
              </p:cNvSpPr>
              <p:nvPr/>
            </p:nvSpPr>
            <p:spPr bwMode="auto">
              <a:xfrm>
                <a:off x="1453" y="1755"/>
                <a:ext cx="738" cy="172"/>
              </a:xfrm>
              <a:custGeom>
                <a:avLst/>
                <a:gdLst>
                  <a:gd name="T0" fmla="*/ 0 w 738"/>
                  <a:gd name="T1" fmla="*/ 9 h 342"/>
                  <a:gd name="T2" fmla="*/ 6 w 738"/>
                  <a:gd name="T3" fmla="*/ 0 h 342"/>
                  <a:gd name="T4" fmla="*/ 738 w 738"/>
                  <a:gd name="T5" fmla="*/ 172 h 342"/>
                  <a:gd name="T6" fmla="*/ 738 w 738"/>
                  <a:gd name="T7" fmla="*/ 172 h 342"/>
                  <a:gd name="T8" fmla="*/ 31 w 738"/>
                  <a:gd name="T9" fmla="*/ 7 h 342"/>
                  <a:gd name="T10" fmla="*/ 26 w 738"/>
                  <a:gd name="T11" fmla="*/ 15 h 342"/>
                  <a:gd name="T12" fmla="*/ 0 w 738"/>
                  <a:gd name="T13" fmla="*/ 9 h 3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38" h="342">
                    <a:moveTo>
                      <a:pt x="0" y="18"/>
                    </a:moveTo>
                    <a:lnTo>
                      <a:pt x="6" y="0"/>
                    </a:lnTo>
                    <a:lnTo>
                      <a:pt x="738" y="342"/>
                    </a:lnTo>
                    <a:lnTo>
                      <a:pt x="31" y="13"/>
                    </a:lnTo>
                    <a:lnTo>
                      <a:pt x="26" y="29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C9C9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70" name="Freeform 187"/>
              <p:cNvSpPr>
                <a:spLocks/>
              </p:cNvSpPr>
              <p:nvPr/>
            </p:nvSpPr>
            <p:spPr bwMode="auto">
              <a:xfrm>
                <a:off x="1479" y="1762"/>
                <a:ext cx="712" cy="165"/>
              </a:xfrm>
              <a:custGeom>
                <a:avLst/>
                <a:gdLst>
                  <a:gd name="T0" fmla="*/ 0 w 712"/>
                  <a:gd name="T1" fmla="*/ 8 h 331"/>
                  <a:gd name="T2" fmla="*/ 5 w 712"/>
                  <a:gd name="T3" fmla="*/ 0 h 331"/>
                  <a:gd name="T4" fmla="*/ 712 w 712"/>
                  <a:gd name="T5" fmla="*/ 164 h 331"/>
                  <a:gd name="T6" fmla="*/ 712 w 712"/>
                  <a:gd name="T7" fmla="*/ 165 h 331"/>
                  <a:gd name="T8" fmla="*/ 31 w 712"/>
                  <a:gd name="T9" fmla="*/ 6 h 331"/>
                  <a:gd name="T10" fmla="*/ 27 w 712"/>
                  <a:gd name="T11" fmla="*/ 14 h 331"/>
                  <a:gd name="T12" fmla="*/ 0 w 712"/>
                  <a:gd name="T13" fmla="*/ 8 h 3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12" h="331">
                    <a:moveTo>
                      <a:pt x="0" y="16"/>
                    </a:moveTo>
                    <a:lnTo>
                      <a:pt x="5" y="0"/>
                    </a:lnTo>
                    <a:lnTo>
                      <a:pt x="712" y="329"/>
                    </a:lnTo>
                    <a:lnTo>
                      <a:pt x="712" y="331"/>
                    </a:lnTo>
                    <a:lnTo>
                      <a:pt x="31" y="12"/>
                    </a:lnTo>
                    <a:lnTo>
                      <a:pt x="27" y="2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71" name="Freeform 188"/>
              <p:cNvSpPr>
                <a:spLocks/>
              </p:cNvSpPr>
              <p:nvPr/>
            </p:nvSpPr>
            <p:spPr bwMode="auto">
              <a:xfrm>
                <a:off x="1506" y="1768"/>
                <a:ext cx="685" cy="159"/>
              </a:xfrm>
              <a:custGeom>
                <a:avLst/>
                <a:gdLst>
                  <a:gd name="T0" fmla="*/ 0 w 685"/>
                  <a:gd name="T1" fmla="*/ 8 h 319"/>
                  <a:gd name="T2" fmla="*/ 4 w 685"/>
                  <a:gd name="T3" fmla="*/ 0 h 319"/>
                  <a:gd name="T4" fmla="*/ 685 w 685"/>
                  <a:gd name="T5" fmla="*/ 159 h 319"/>
                  <a:gd name="T6" fmla="*/ 685 w 685"/>
                  <a:gd name="T7" fmla="*/ 159 h 319"/>
                  <a:gd name="T8" fmla="*/ 32 w 685"/>
                  <a:gd name="T9" fmla="*/ 6 h 319"/>
                  <a:gd name="T10" fmla="*/ 27 w 685"/>
                  <a:gd name="T11" fmla="*/ 14 h 319"/>
                  <a:gd name="T12" fmla="*/ 0 w 685"/>
                  <a:gd name="T13" fmla="*/ 8 h 3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85" h="319">
                    <a:moveTo>
                      <a:pt x="0" y="16"/>
                    </a:moveTo>
                    <a:lnTo>
                      <a:pt x="4" y="0"/>
                    </a:lnTo>
                    <a:lnTo>
                      <a:pt x="685" y="319"/>
                    </a:lnTo>
                    <a:lnTo>
                      <a:pt x="32" y="13"/>
                    </a:lnTo>
                    <a:lnTo>
                      <a:pt x="27" y="29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72" name="Freeform 189"/>
              <p:cNvSpPr>
                <a:spLocks/>
              </p:cNvSpPr>
              <p:nvPr/>
            </p:nvSpPr>
            <p:spPr bwMode="auto">
              <a:xfrm>
                <a:off x="1533" y="1774"/>
                <a:ext cx="658" cy="153"/>
              </a:xfrm>
              <a:custGeom>
                <a:avLst/>
                <a:gdLst>
                  <a:gd name="T0" fmla="*/ 0 w 658"/>
                  <a:gd name="T1" fmla="*/ 8 h 306"/>
                  <a:gd name="T2" fmla="*/ 5 w 658"/>
                  <a:gd name="T3" fmla="*/ 0 h 306"/>
                  <a:gd name="T4" fmla="*/ 658 w 658"/>
                  <a:gd name="T5" fmla="*/ 153 h 306"/>
                  <a:gd name="T6" fmla="*/ 658 w 658"/>
                  <a:gd name="T7" fmla="*/ 153 h 306"/>
                  <a:gd name="T8" fmla="*/ 33 w 658"/>
                  <a:gd name="T9" fmla="*/ 7 h 306"/>
                  <a:gd name="T10" fmla="*/ 29 w 658"/>
                  <a:gd name="T11" fmla="*/ 16 h 306"/>
                  <a:gd name="T12" fmla="*/ 0 w 658"/>
                  <a:gd name="T13" fmla="*/ 8 h 30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8" h="306">
                    <a:moveTo>
                      <a:pt x="0" y="16"/>
                    </a:moveTo>
                    <a:lnTo>
                      <a:pt x="5" y="0"/>
                    </a:lnTo>
                    <a:lnTo>
                      <a:pt x="658" y="306"/>
                    </a:lnTo>
                    <a:lnTo>
                      <a:pt x="33" y="14"/>
                    </a:lnTo>
                    <a:lnTo>
                      <a:pt x="29" y="31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73" name="Freeform 190"/>
              <p:cNvSpPr>
                <a:spLocks/>
              </p:cNvSpPr>
              <p:nvPr/>
            </p:nvSpPr>
            <p:spPr bwMode="auto">
              <a:xfrm>
                <a:off x="1562" y="1782"/>
                <a:ext cx="629" cy="146"/>
              </a:xfrm>
              <a:custGeom>
                <a:avLst/>
                <a:gdLst>
                  <a:gd name="T0" fmla="*/ 0 w 629"/>
                  <a:gd name="T1" fmla="*/ 8 h 294"/>
                  <a:gd name="T2" fmla="*/ 4 w 629"/>
                  <a:gd name="T3" fmla="*/ 0 h 294"/>
                  <a:gd name="T4" fmla="*/ 629 w 629"/>
                  <a:gd name="T5" fmla="*/ 145 h 294"/>
                  <a:gd name="T6" fmla="*/ 628 w 629"/>
                  <a:gd name="T7" fmla="*/ 146 h 294"/>
                  <a:gd name="T8" fmla="*/ 34 w 629"/>
                  <a:gd name="T9" fmla="*/ 7 h 294"/>
                  <a:gd name="T10" fmla="*/ 30 w 629"/>
                  <a:gd name="T11" fmla="*/ 14 h 294"/>
                  <a:gd name="T12" fmla="*/ 0 w 629"/>
                  <a:gd name="T13" fmla="*/ 8 h 29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29" h="294">
                    <a:moveTo>
                      <a:pt x="0" y="17"/>
                    </a:moveTo>
                    <a:lnTo>
                      <a:pt x="4" y="0"/>
                    </a:lnTo>
                    <a:lnTo>
                      <a:pt x="629" y="292"/>
                    </a:lnTo>
                    <a:lnTo>
                      <a:pt x="628" y="294"/>
                    </a:lnTo>
                    <a:lnTo>
                      <a:pt x="34" y="15"/>
                    </a:lnTo>
                    <a:lnTo>
                      <a:pt x="30" y="29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74" name="Freeform 191"/>
              <p:cNvSpPr>
                <a:spLocks/>
              </p:cNvSpPr>
              <p:nvPr/>
            </p:nvSpPr>
            <p:spPr bwMode="auto">
              <a:xfrm>
                <a:off x="1592" y="1789"/>
                <a:ext cx="598" cy="139"/>
              </a:xfrm>
              <a:custGeom>
                <a:avLst/>
                <a:gdLst>
                  <a:gd name="T0" fmla="*/ 0 w 598"/>
                  <a:gd name="T1" fmla="*/ 7 h 279"/>
                  <a:gd name="T2" fmla="*/ 4 w 598"/>
                  <a:gd name="T3" fmla="*/ 0 h 279"/>
                  <a:gd name="T4" fmla="*/ 598 w 598"/>
                  <a:gd name="T5" fmla="*/ 139 h 279"/>
                  <a:gd name="T6" fmla="*/ 598 w 598"/>
                  <a:gd name="T7" fmla="*/ 139 h 279"/>
                  <a:gd name="T8" fmla="*/ 35 w 598"/>
                  <a:gd name="T9" fmla="*/ 8 h 279"/>
                  <a:gd name="T10" fmla="*/ 31 w 598"/>
                  <a:gd name="T11" fmla="*/ 14 h 279"/>
                  <a:gd name="T12" fmla="*/ 0 w 598"/>
                  <a:gd name="T13" fmla="*/ 7 h 27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98" h="279">
                    <a:moveTo>
                      <a:pt x="0" y="14"/>
                    </a:moveTo>
                    <a:lnTo>
                      <a:pt x="4" y="0"/>
                    </a:lnTo>
                    <a:lnTo>
                      <a:pt x="598" y="279"/>
                    </a:lnTo>
                    <a:lnTo>
                      <a:pt x="35" y="16"/>
                    </a:lnTo>
                    <a:lnTo>
                      <a:pt x="31" y="29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75" name="Freeform 192"/>
              <p:cNvSpPr>
                <a:spLocks/>
              </p:cNvSpPr>
              <p:nvPr/>
            </p:nvSpPr>
            <p:spPr bwMode="auto">
              <a:xfrm>
                <a:off x="1623" y="1797"/>
                <a:ext cx="567" cy="132"/>
              </a:xfrm>
              <a:custGeom>
                <a:avLst/>
                <a:gdLst>
                  <a:gd name="T0" fmla="*/ 0 w 567"/>
                  <a:gd name="T1" fmla="*/ 7 h 264"/>
                  <a:gd name="T2" fmla="*/ 4 w 567"/>
                  <a:gd name="T3" fmla="*/ 0 h 264"/>
                  <a:gd name="T4" fmla="*/ 567 w 567"/>
                  <a:gd name="T5" fmla="*/ 132 h 264"/>
                  <a:gd name="T6" fmla="*/ 567 w 567"/>
                  <a:gd name="T7" fmla="*/ 132 h 264"/>
                  <a:gd name="T8" fmla="*/ 37 w 567"/>
                  <a:gd name="T9" fmla="*/ 8 h 264"/>
                  <a:gd name="T10" fmla="*/ 33 w 567"/>
                  <a:gd name="T11" fmla="*/ 15 h 264"/>
                  <a:gd name="T12" fmla="*/ 0 w 567"/>
                  <a:gd name="T13" fmla="*/ 7 h 2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67" h="264">
                    <a:moveTo>
                      <a:pt x="0" y="13"/>
                    </a:moveTo>
                    <a:lnTo>
                      <a:pt x="4" y="0"/>
                    </a:lnTo>
                    <a:lnTo>
                      <a:pt x="567" y="263"/>
                    </a:lnTo>
                    <a:lnTo>
                      <a:pt x="567" y="264"/>
                    </a:lnTo>
                    <a:lnTo>
                      <a:pt x="37" y="15"/>
                    </a:lnTo>
                    <a:lnTo>
                      <a:pt x="33" y="29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76" name="Freeform 193"/>
              <p:cNvSpPr>
                <a:spLocks/>
              </p:cNvSpPr>
              <p:nvPr/>
            </p:nvSpPr>
            <p:spPr bwMode="auto">
              <a:xfrm>
                <a:off x="1656" y="1804"/>
                <a:ext cx="534" cy="125"/>
              </a:xfrm>
              <a:custGeom>
                <a:avLst/>
                <a:gdLst>
                  <a:gd name="T0" fmla="*/ 0 w 534"/>
                  <a:gd name="T1" fmla="*/ 7 h 249"/>
                  <a:gd name="T2" fmla="*/ 4 w 534"/>
                  <a:gd name="T3" fmla="*/ 0 h 249"/>
                  <a:gd name="T4" fmla="*/ 534 w 534"/>
                  <a:gd name="T5" fmla="*/ 125 h 249"/>
                  <a:gd name="T6" fmla="*/ 534 w 534"/>
                  <a:gd name="T7" fmla="*/ 125 h 249"/>
                  <a:gd name="T8" fmla="*/ 36 w 534"/>
                  <a:gd name="T9" fmla="*/ 9 h 249"/>
                  <a:gd name="T10" fmla="*/ 33 w 534"/>
                  <a:gd name="T11" fmla="*/ 15 h 249"/>
                  <a:gd name="T12" fmla="*/ 0 w 534"/>
                  <a:gd name="T13" fmla="*/ 7 h 2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4" h="249">
                    <a:moveTo>
                      <a:pt x="0" y="14"/>
                    </a:moveTo>
                    <a:lnTo>
                      <a:pt x="4" y="0"/>
                    </a:lnTo>
                    <a:lnTo>
                      <a:pt x="534" y="249"/>
                    </a:lnTo>
                    <a:lnTo>
                      <a:pt x="36" y="18"/>
                    </a:lnTo>
                    <a:lnTo>
                      <a:pt x="33" y="3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77" name="Freeform 194"/>
              <p:cNvSpPr>
                <a:spLocks/>
              </p:cNvSpPr>
              <p:nvPr/>
            </p:nvSpPr>
            <p:spPr bwMode="auto">
              <a:xfrm>
                <a:off x="1689" y="1813"/>
                <a:ext cx="501" cy="117"/>
              </a:xfrm>
              <a:custGeom>
                <a:avLst/>
                <a:gdLst>
                  <a:gd name="T0" fmla="*/ 0 w 501"/>
                  <a:gd name="T1" fmla="*/ 6 h 233"/>
                  <a:gd name="T2" fmla="*/ 3 w 501"/>
                  <a:gd name="T3" fmla="*/ 0 h 233"/>
                  <a:gd name="T4" fmla="*/ 501 w 501"/>
                  <a:gd name="T5" fmla="*/ 116 h 233"/>
                  <a:gd name="T6" fmla="*/ 501 w 501"/>
                  <a:gd name="T7" fmla="*/ 117 h 233"/>
                  <a:gd name="T8" fmla="*/ 40 w 501"/>
                  <a:gd name="T9" fmla="*/ 8 h 233"/>
                  <a:gd name="T10" fmla="*/ 36 w 501"/>
                  <a:gd name="T11" fmla="*/ 15 h 233"/>
                  <a:gd name="T12" fmla="*/ 0 w 501"/>
                  <a:gd name="T13" fmla="*/ 6 h 2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01" h="233">
                    <a:moveTo>
                      <a:pt x="0" y="12"/>
                    </a:moveTo>
                    <a:lnTo>
                      <a:pt x="3" y="0"/>
                    </a:lnTo>
                    <a:lnTo>
                      <a:pt x="501" y="231"/>
                    </a:lnTo>
                    <a:lnTo>
                      <a:pt x="501" y="233"/>
                    </a:lnTo>
                    <a:lnTo>
                      <a:pt x="40" y="16"/>
                    </a:lnTo>
                    <a:lnTo>
                      <a:pt x="36" y="29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D6D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78" name="Freeform 195"/>
              <p:cNvSpPr>
                <a:spLocks/>
              </p:cNvSpPr>
              <p:nvPr/>
            </p:nvSpPr>
            <p:spPr bwMode="auto">
              <a:xfrm>
                <a:off x="1725" y="1822"/>
                <a:ext cx="465" cy="108"/>
              </a:xfrm>
              <a:custGeom>
                <a:avLst/>
                <a:gdLst>
                  <a:gd name="T0" fmla="*/ 0 w 465"/>
                  <a:gd name="T1" fmla="*/ 6 h 217"/>
                  <a:gd name="T2" fmla="*/ 4 w 465"/>
                  <a:gd name="T3" fmla="*/ 0 h 217"/>
                  <a:gd name="T4" fmla="*/ 465 w 465"/>
                  <a:gd name="T5" fmla="*/ 108 h 217"/>
                  <a:gd name="T6" fmla="*/ 465 w 465"/>
                  <a:gd name="T7" fmla="*/ 108 h 217"/>
                  <a:gd name="T8" fmla="*/ 41 w 465"/>
                  <a:gd name="T9" fmla="*/ 10 h 217"/>
                  <a:gd name="T10" fmla="*/ 38 w 465"/>
                  <a:gd name="T11" fmla="*/ 14 h 217"/>
                  <a:gd name="T12" fmla="*/ 0 w 465"/>
                  <a:gd name="T13" fmla="*/ 6 h 2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5" h="217">
                    <a:moveTo>
                      <a:pt x="0" y="13"/>
                    </a:moveTo>
                    <a:lnTo>
                      <a:pt x="4" y="0"/>
                    </a:lnTo>
                    <a:lnTo>
                      <a:pt x="465" y="217"/>
                    </a:lnTo>
                    <a:lnTo>
                      <a:pt x="41" y="20"/>
                    </a:lnTo>
                    <a:lnTo>
                      <a:pt x="38" y="29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D7D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79" name="Freeform 196"/>
              <p:cNvSpPr>
                <a:spLocks/>
              </p:cNvSpPr>
              <p:nvPr/>
            </p:nvSpPr>
            <p:spPr bwMode="auto">
              <a:xfrm>
                <a:off x="1763" y="1831"/>
                <a:ext cx="427" cy="100"/>
              </a:xfrm>
              <a:custGeom>
                <a:avLst/>
                <a:gdLst>
                  <a:gd name="T0" fmla="*/ 0 w 427"/>
                  <a:gd name="T1" fmla="*/ 5 h 199"/>
                  <a:gd name="T2" fmla="*/ 3 w 427"/>
                  <a:gd name="T3" fmla="*/ 0 h 199"/>
                  <a:gd name="T4" fmla="*/ 427 w 427"/>
                  <a:gd name="T5" fmla="*/ 99 h 199"/>
                  <a:gd name="T6" fmla="*/ 425 w 427"/>
                  <a:gd name="T7" fmla="*/ 100 h 199"/>
                  <a:gd name="T8" fmla="*/ 41 w 427"/>
                  <a:gd name="T9" fmla="*/ 9 h 199"/>
                  <a:gd name="T10" fmla="*/ 38 w 427"/>
                  <a:gd name="T11" fmla="*/ 15 h 199"/>
                  <a:gd name="T12" fmla="*/ 0 w 427"/>
                  <a:gd name="T13" fmla="*/ 5 h 19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27" h="199">
                    <a:moveTo>
                      <a:pt x="0" y="9"/>
                    </a:moveTo>
                    <a:lnTo>
                      <a:pt x="3" y="0"/>
                    </a:lnTo>
                    <a:lnTo>
                      <a:pt x="427" y="197"/>
                    </a:lnTo>
                    <a:lnTo>
                      <a:pt x="425" y="199"/>
                    </a:lnTo>
                    <a:lnTo>
                      <a:pt x="41" y="18"/>
                    </a:lnTo>
                    <a:lnTo>
                      <a:pt x="38" y="2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80" name="Freeform 197"/>
              <p:cNvSpPr>
                <a:spLocks/>
              </p:cNvSpPr>
              <p:nvPr/>
            </p:nvSpPr>
            <p:spPr bwMode="auto">
              <a:xfrm>
                <a:off x="1801" y="1841"/>
                <a:ext cx="387" cy="90"/>
              </a:xfrm>
              <a:custGeom>
                <a:avLst/>
                <a:gdLst>
                  <a:gd name="T0" fmla="*/ 0 w 387"/>
                  <a:gd name="T1" fmla="*/ 5 h 181"/>
                  <a:gd name="T2" fmla="*/ 3 w 387"/>
                  <a:gd name="T3" fmla="*/ 0 h 181"/>
                  <a:gd name="T4" fmla="*/ 387 w 387"/>
                  <a:gd name="T5" fmla="*/ 90 h 181"/>
                  <a:gd name="T6" fmla="*/ 387 w 387"/>
                  <a:gd name="T7" fmla="*/ 90 h 181"/>
                  <a:gd name="T8" fmla="*/ 44 w 387"/>
                  <a:gd name="T9" fmla="*/ 10 h 181"/>
                  <a:gd name="T10" fmla="*/ 42 w 387"/>
                  <a:gd name="T11" fmla="*/ 14 h 181"/>
                  <a:gd name="T12" fmla="*/ 0 w 387"/>
                  <a:gd name="T13" fmla="*/ 5 h 18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87" h="181">
                    <a:moveTo>
                      <a:pt x="0" y="11"/>
                    </a:moveTo>
                    <a:lnTo>
                      <a:pt x="3" y="0"/>
                    </a:lnTo>
                    <a:lnTo>
                      <a:pt x="387" y="181"/>
                    </a:lnTo>
                    <a:lnTo>
                      <a:pt x="44" y="20"/>
                    </a:lnTo>
                    <a:lnTo>
                      <a:pt x="42" y="29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81" name="Freeform 198"/>
              <p:cNvSpPr>
                <a:spLocks/>
              </p:cNvSpPr>
              <p:nvPr/>
            </p:nvSpPr>
            <p:spPr bwMode="auto">
              <a:xfrm>
                <a:off x="1843" y="1850"/>
                <a:ext cx="345" cy="82"/>
              </a:xfrm>
              <a:custGeom>
                <a:avLst/>
                <a:gdLst>
                  <a:gd name="T0" fmla="*/ 0 w 345"/>
                  <a:gd name="T1" fmla="*/ 5 h 163"/>
                  <a:gd name="T2" fmla="*/ 2 w 345"/>
                  <a:gd name="T3" fmla="*/ 0 h 163"/>
                  <a:gd name="T4" fmla="*/ 345 w 345"/>
                  <a:gd name="T5" fmla="*/ 81 h 163"/>
                  <a:gd name="T6" fmla="*/ 345 w 345"/>
                  <a:gd name="T7" fmla="*/ 82 h 163"/>
                  <a:gd name="T8" fmla="*/ 46 w 345"/>
                  <a:gd name="T9" fmla="*/ 11 h 163"/>
                  <a:gd name="T10" fmla="*/ 43 w 345"/>
                  <a:gd name="T11" fmla="*/ 15 h 163"/>
                  <a:gd name="T12" fmla="*/ 0 w 345"/>
                  <a:gd name="T13" fmla="*/ 5 h 16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5" h="163">
                    <a:moveTo>
                      <a:pt x="0" y="9"/>
                    </a:moveTo>
                    <a:lnTo>
                      <a:pt x="2" y="0"/>
                    </a:lnTo>
                    <a:lnTo>
                      <a:pt x="345" y="161"/>
                    </a:lnTo>
                    <a:lnTo>
                      <a:pt x="345" y="163"/>
                    </a:lnTo>
                    <a:lnTo>
                      <a:pt x="46" y="22"/>
                    </a:lnTo>
                    <a:lnTo>
                      <a:pt x="43" y="2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82" name="Freeform 199"/>
              <p:cNvSpPr>
                <a:spLocks/>
              </p:cNvSpPr>
              <p:nvPr/>
            </p:nvSpPr>
            <p:spPr bwMode="auto">
              <a:xfrm>
                <a:off x="1886" y="1861"/>
                <a:ext cx="302" cy="71"/>
              </a:xfrm>
              <a:custGeom>
                <a:avLst/>
                <a:gdLst>
                  <a:gd name="T0" fmla="*/ 0 w 302"/>
                  <a:gd name="T1" fmla="*/ 4 h 141"/>
                  <a:gd name="T2" fmla="*/ 3 w 302"/>
                  <a:gd name="T3" fmla="*/ 0 h 141"/>
                  <a:gd name="T4" fmla="*/ 302 w 302"/>
                  <a:gd name="T5" fmla="*/ 71 h 141"/>
                  <a:gd name="T6" fmla="*/ 302 w 302"/>
                  <a:gd name="T7" fmla="*/ 71 h 141"/>
                  <a:gd name="T8" fmla="*/ 48 w 302"/>
                  <a:gd name="T9" fmla="*/ 11 h 141"/>
                  <a:gd name="T10" fmla="*/ 45 w 302"/>
                  <a:gd name="T11" fmla="*/ 15 h 141"/>
                  <a:gd name="T12" fmla="*/ 0 w 302"/>
                  <a:gd name="T13" fmla="*/ 4 h 1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2" h="141">
                    <a:moveTo>
                      <a:pt x="0" y="7"/>
                    </a:moveTo>
                    <a:lnTo>
                      <a:pt x="3" y="0"/>
                    </a:lnTo>
                    <a:lnTo>
                      <a:pt x="302" y="141"/>
                    </a:lnTo>
                    <a:lnTo>
                      <a:pt x="48" y="21"/>
                    </a:lnTo>
                    <a:lnTo>
                      <a:pt x="45" y="2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DE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83" name="Freeform 200"/>
              <p:cNvSpPr>
                <a:spLocks/>
              </p:cNvSpPr>
              <p:nvPr/>
            </p:nvSpPr>
            <p:spPr bwMode="auto">
              <a:xfrm>
                <a:off x="1931" y="1872"/>
                <a:ext cx="257" cy="61"/>
              </a:xfrm>
              <a:custGeom>
                <a:avLst/>
                <a:gdLst>
                  <a:gd name="T0" fmla="*/ 0 w 257"/>
                  <a:gd name="T1" fmla="*/ 4 h 122"/>
                  <a:gd name="T2" fmla="*/ 3 w 257"/>
                  <a:gd name="T3" fmla="*/ 0 h 122"/>
                  <a:gd name="T4" fmla="*/ 257 w 257"/>
                  <a:gd name="T5" fmla="*/ 60 h 122"/>
                  <a:gd name="T6" fmla="*/ 257 w 257"/>
                  <a:gd name="T7" fmla="*/ 61 h 122"/>
                  <a:gd name="T8" fmla="*/ 50 w 257"/>
                  <a:gd name="T9" fmla="*/ 12 h 122"/>
                  <a:gd name="T10" fmla="*/ 48 w 257"/>
                  <a:gd name="T11" fmla="*/ 15 h 122"/>
                  <a:gd name="T12" fmla="*/ 0 w 257"/>
                  <a:gd name="T13" fmla="*/ 4 h 1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7" h="122">
                    <a:moveTo>
                      <a:pt x="0" y="8"/>
                    </a:moveTo>
                    <a:lnTo>
                      <a:pt x="3" y="0"/>
                    </a:lnTo>
                    <a:lnTo>
                      <a:pt x="257" y="120"/>
                    </a:lnTo>
                    <a:lnTo>
                      <a:pt x="257" y="122"/>
                    </a:lnTo>
                    <a:lnTo>
                      <a:pt x="50" y="24"/>
                    </a:lnTo>
                    <a:lnTo>
                      <a:pt x="48" y="29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DFD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84" name="Freeform 201"/>
              <p:cNvSpPr>
                <a:spLocks/>
              </p:cNvSpPr>
              <p:nvPr/>
            </p:nvSpPr>
            <p:spPr bwMode="auto">
              <a:xfrm>
                <a:off x="1979" y="1884"/>
                <a:ext cx="209" cy="49"/>
              </a:xfrm>
              <a:custGeom>
                <a:avLst/>
                <a:gdLst>
                  <a:gd name="T0" fmla="*/ 0 w 209"/>
                  <a:gd name="T1" fmla="*/ 3 h 98"/>
                  <a:gd name="T2" fmla="*/ 2 w 209"/>
                  <a:gd name="T3" fmla="*/ 0 h 98"/>
                  <a:gd name="T4" fmla="*/ 209 w 209"/>
                  <a:gd name="T5" fmla="*/ 49 h 98"/>
                  <a:gd name="T6" fmla="*/ 208 w 209"/>
                  <a:gd name="T7" fmla="*/ 49 h 98"/>
                  <a:gd name="T8" fmla="*/ 52 w 209"/>
                  <a:gd name="T9" fmla="*/ 13 h 98"/>
                  <a:gd name="T10" fmla="*/ 51 w 209"/>
                  <a:gd name="T11" fmla="*/ 15 h 98"/>
                  <a:gd name="T12" fmla="*/ 0 w 209"/>
                  <a:gd name="T13" fmla="*/ 3 h 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9" h="98">
                    <a:moveTo>
                      <a:pt x="0" y="5"/>
                    </a:moveTo>
                    <a:lnTo>
                      <a:pt x="2" y="0"/>
                    </a:lnTo>
                    <a:lnTo>
                      <a:pt x="209" y="98"/>
                    </a:lnTo>
                    <a:lnTo>
                      <a:pt x="208" y="98"/>
                    </a:lnTo>
                    <a:lnTo>
                      <a:pt x="52" y="25"/>
                    </a:lnTo>
                    <a:lnTo>
                      <a:pt x="51" y="29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E1E1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85" name="Freeform 202"/>
              <p:cNvSpPr>
                <a:spLocks/>
              </p:cNvSpPr>
              <p:nvPr/>
            </p:nvSpPr>
            <p:spPr bwMode="auto">
              <a:xfrm>
                <a:off x="2030" y="1897"/>
                <a:ext cx="157" cy="37"/>
              </a:xfrm>
              <a:custGeom>
                <a:avLst/>
                <a:gdLst>
                  <a:gd name="T0" fmla="*/ 0 w 157"/>
                  <a:gd name="T1" fmla="*/ 2 h 74"/>
                  <a:gd name="T2" fmla="*/ 1 w 157"/>
                  <a:gd name="T3" fmla="*/ 0 h 74"/>
                  <a:gd name="T4" fmla="*/ 157 w 157"/>
                  <a:gd name="T5" fmla="*/ 37 h 74"/>
                  <a:gd name="T6" fmla="*/ 157 w 157"/>
                  <a:gd name="T7" fmla="*/ 37 h 74"/>
                  <a:gd name="T8" fmla="*/ 55 w 157"/>
                  <a:gd name="T9" fmla="*/ 14 h 74"/>
                  <a:gd name="T10" fmla="*/ 54 w 157"/>
                  <a:gd name="T11" fmla="*/ 15 h 74"/>
                  <a:gd name="T12" fmla="*/ 0 w 157"/>
                  <a:gd name="T13" fmla="*/ 2 h 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7" h="74">
                    <a:moveTo>
                      <a:pt x="0" y="4"/>
                    </a:moveTo>
                    <a:lnTo>
                      <a:pt x="1" y="0"/>
                    </a:lnTo>
                    <a:lnTo>
                      <a:pt x="157" y="73"/>
                    </a:lnTo>
                    <a:lnTo>
                      <a:pt x="157" y="74"/>
                    </a:lnTo>
                    <a:lnTo>
                      <a:pt x="55" y="27"/>
                    </a:lnTo>
                    <a:lnTo>
                      <a:pt x="54" y="29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3E3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86" name="Freeform 203"/>
              <p:cNvSpPr>
                <a:spLocks/>
              </p:cNvSpPr>
              <p:nvPr/>
            </p:nvSpPr>
            <p:spPr bwMode="auto">
              <a:xfrm>
                <a:off x="2084" y="1910"/>
                <a:ext cx="103" cy="25"/>
              </a:xfrm>
              <a:custGeom>
                <a:avLst/>
                <a:gdLst>
                  <a:gd name="T0" fmla="*/ 0 w 103"/>
                  <a:gd name="T1" fmla="*/ 1 h 49"/>
                  <a:gd name="T2" fmla="*/ 1 w 103"/>
                  <a:gd name="T3" fmla="*/ 0 h 49"/>
                  <a:gd name="T4" fmla="*/ 103 w 103"/>
                  <a:gd name="T5" fmla="*/ 24 h 49"/>
                  <a:gd name="T6" fmla="*/ 103 w 103"/>
                  <a:gd name="T7" fmla="*/ 25 h 49"/>
                  <a:gd name="T8" fmla="*/ 56 w 103"/>
                  <a:gd name="T9" fmla="*/ 14 h 49"/>
                  <a:gd name="T10" fmla="*/ 56 w 103"/>
                  <a:gd name="T11" fmla="*/ 15 h 49"/>
                  <a:gd name="T12" fmla="*/ 0 w 103"/>
                  <a:gd name="T13" fmla="*/ 1 h 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3" h="49">
                    <a:moveTo>
                      <a:pt x="0" y="2"/>
                    </a:moveTo>
                    <a:lnTo>
                      <a:pt x="1" y="0"/>
                    </a:lnTo>
                    <a:lnTo>
                      <a:pt x="103" y="47"/>
                    </a:lnTo>
                    <a:lnTo>
                      <a:pt x="103" y="49"/>
                    </a:lnTo>
                    <a:lnTo>
                      <a:pt x="56" y="28"/>
                    </a:lnTo>
                    <a:lnTo>
                      <a:pt x="56" y="29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87" name="Freeform 204"/>
              <p:cNvSpPr>
                <a:spLocks/>
              </p:cNvSpPr>
              <p:nvPr/>
            </p:nvSpPr>
            <p:spPr bwMode="auto">
              <a:xfrm>
                <a:off x="2140" y="1924"/>
                <a:ext cx="47" cy="12"/>
              </a:xfrm>
              <a:custGeom>
                <a:avLst/>
                <a:gdLst>
                  <a:gd name="T0" fmla="*/ 0 w 47"/>
                  <a:gd name="T1" fmla="*/ 1 h 23"/>
                  <a:gd name="T2" fmla="*/ 0 w 47"/>
                  <a:gd name="T3" fmla="*/ 0 h 23"/>
                  <a:gd name="T4" fmla="*/ 47 w 47"/>
                  <a:gd name="T5" fmla="*/ 11 h 23"/>
                  <a:gd name="T6" fmla="*/ 47 w 47"/>
                  <a:gd name="T7" fmla="*/ 12 h 23"/>
                  <a:gd name="T8" fmla="*/ 47 w 47"/>
                  <a:gd name="T9" fmla="*/ 12 h 23"/>
                  <a:gd name="T10" fmla="*/ 47 w 47"/>
                  <a:gd name="T11" fmla="*/ 12 h 23"/>
                  <a:gd name="T12" fmla="*/ 0 w 47"/>
                  <a:gd name="T13" fmla="*/ 1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7" h="23">
                    <a:moveTo>
                      <a:pt x="0" y="1"/>
                    </a:moveTo>
                    <a:lnTo>
                      <a:pt x="0" y="0"/>
                    </a:lnTo>
                    <a:lnTo>
                      <a:pt x="47" y="21"/>
                    </a:lnTo>
                    <a:lnTo>
                      <a:pt x="47" y="2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88" name="Freeform 205"/>
              <p:cNvSpPr>
                <a:spLocks/>
              </p:cNvSpPr>
              <p:nvPr/>
            </p:nvSpPr>
            <p:spPr bwMode="auto">
              <a:xfrm>
                <a:off x="1188" y="1688"/>
                <a:ext cx="999" cy="248"/>
              </a:xfrm>
              <a:custGeom>
                <a:avLst/>
                <a:gdLst>
                  <a:gd name="T0" fmla="*/ 996 w 999"/>
                  <a:gd name="T1" fmla="*/ 233 h 494"/>
                  <a:gd name="T2" fmla="*/ 0 w 999"/>
                  <a:gd name="T3" fmla="*/ 0 h 494"/>
                  <a:gd name="T4" fmla="*/ 2 w 999"/>
                  <a:gd name="T5" fmla="*/ 15 h 494"/>
                  <a:gd name="T6" fmla="*/ 999 w 999"/>
                  <a:gd name="T7" fmla="*/ 248 h 494"/>
                  <a:gd name="T8" fmla="*/ 996 w 999"/>
                  <a:gd name="T9" fmla="*/ 233 h 4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9" h="494">
                    <a:moveTo>
                      <a:pt x="996" y="465"/>
                    </a:moveTo>
                    <a:lnTo>
                      <a:pt x="0" y="0"/>
                    </a:lnTo>
                    <a:lnTo>
                      <a:pt x="2" y="29"/>
                    </a:lnTo>
                    <a:lnTo>
                      <a:pt x="999" y="494"/>
                    </a:lnTo>
                    <a:lnTo>
                      <a:pt x="996" y="46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89" name="Freeform 206"/>
              <p:cNvSpPr>
                <a:spLocks/>
              </p:cNvSpPr>
              <p:nvPr/>
            </p:nvSpPr>
            <p:spPr bwMode="auto">
              <a:xfrm>
                <a:off x="1181" y="1688"/>
                <a:ext cx="1013" cy="236"/>
              </a:xfrm>
              <a:custGeom>
                <a:avLst/>
                <a:gdLst>
                  <a:gd name="T0" fmla="*/ 0 w 1013"/>
                  <a:gd name="T1" fmla="*/ 13 h 471"/>
                  <a:gd name="T2" fmla="*/ 7 w 1013"/>
                  <a:gd name="T3" fmla="*/ 0 h 471"/>
                  <a:gd name="T4" fmla="*/ 1013 w 1013"/>
                  <a:gd name="T5" fmla="*/ 236 h 471"/>
                  <a:gd name="T6" fmla="*/ 1012 w 1013"/>
                  <a:gd name="T7" fmla="*/ 236 h 471"/>
                  <a:gd name="T8" fmla="*/ 25 w 1013"/>
                  <a:gd name="T9" fmla="*/ 5 h 471"/>
                  <a:gd name="T10" fmla="*/ 19 w 1013"/>
                  <a:gd name="T11" fmla="*/ 17 h 471"/>
                  <a:gd name="T12" fmla="*/ 0 w 1013"/>
                  <a:gd name="T13" fmla="*/ 13 h 4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13" h="471">
                    <a:moveTo>
                      <a:pt x="0" y="25"/>
                    </a:moveTo>
                    <a:lnTo>
                      <a:pt x="7" y="0"/>
                    </a:lnTo>
                    <a:lnTo>
                      <a:pt x="1013" y="471"/>
                    </a:lnTo>
                    <a:lnTo>
                      <a:pt x="1012" y="471"/>
                    </a:lnTo>
                    <a:lnTo>
                      <a:pt x="25" y="9"/>
                    </a:lnTo>
                    <a:lnTo>
                      <a:pt x="19" y="34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90" name="Freeform 207"/>
              <p:cNvSpPr>
                <a:spLocks/>
              </p:cNvSpPr>
              <p:nvPr/>
            </p:nvSpPr>
            <p:spPr bwMode="auto">
              <a:xfrm>
                <a:off x="1200" y="1693"/>
                <a:ext cx="993" cy="231"/>
              </a:xfrm>
              <a:custGeom>
                <a:avLst/>
                <a:gdLst>
                  <a:gd name="T0" fmla="*/ 0 w 993"/>
                  <a:gd name="T1" fmla="*/ 13 h 462"/>
                  <a:gd name="T2" fmla="*/ 6 w 993"/>
                  <a:gd name="T3" fmla="*/ 0 h 462"/>
                  <a:gd name="T4" fmla="*/ 993 w 993"/>
                  <a:gd name="T5" fmla="*/ 231 h 462"/>
                  <a:gd name="T6" fmla="*/ 993 w 993"/>
                  <a:gd name="T7" fmla="*/ 231 h 462"/>
                  <a:gd name="T8" fmla="*/ 26 w 993"/>
                  <a:gd name="T9" fmla="*/ 5 h 462"/>
                  <a:gd name="T10" fmla="*/ 20 w 993"/>
                  <a:gd name="T11" fmla="*/ 17 h 462"/>
                  <a:gd name="T12" fmla="*/ 0 w 993"/>
                  <a:gd name="T13" fmla="*/ 13 h 4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462">
                    <a:moveTo>
                      <a:pt x="0" y="25"/>
                    </a:moveTo>
                    <a:lnTo>
                      <a:pt x="6" y="0"/>
                    </a:lnTo>
                    <a:lnTo>
                      <a:pt x="993" y="462"/>
                    </a:lnTo>
                    <a:lnTo>
                      <a:pt x="26" y="9"/>
                    </a:lnTo>
                    <a:lnTo>
                      <a:pt x="20" y="34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91" name="Freeform 208"/>
              <p:cNvSpPr>
                <a:spLocks/>
              </p:cNvSpPr>
              <p:nvPr/>
            </p:nvSpPr>
            <p:spPr bwMode="auto">
              <a:xfrm>
                <a:off x="1220" y="1697"/>
                <a:ext cx="973" cy="227"/>
              </a:xfrm>
              <a:custGeom>
                <a:avLst/>
                <a:gdLst>
                  <a:gd name="T0" fmla="*/ 0 w 973"/>
                  <a:gd name="T1" fmla="*/ 13 h 453"/>
                  <a:gd name="T2" fmla="*/ 6 w 973"/>
                  <a:gd name="T3" fmla="*/ 0 h 453"/>
                  <a:gd name="T4" fmla="*/ 973 w 973"/>
                  <a:gd name="T5" fmla="*/ 227 h 453"/>
                  <a:gd name="T6" fmla="*/ 973 w 973"/>
                  <a:gd name="T7" fmla="*/ 227 h 453"/>
                  <a:gd name="T8" fmla="*/ 26 w 973"/>
                  <a:gd name="T9" fmla="*/ 6 h 453"/>
                  <a:gd name="T10" fmla="*/ 20 w 973"/>
                  <a:gd name="T11" fmla="*/ 17 h 453"/>
                  <a:gd name="T12" fmla="*/ 0 w 973"/>
                  <a:gd name="T13" fmla="*/ 13 h 45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73" h="453">
                    <a:moveTo>
                      <a:pt x="0" y="25"/>
                    </a:moveTo>
                    <a:lnTo>
                      <a:pt x="6" y="0"/>
                    </a:lnTo>
                    <a:lnTo>
                      <a:pt x="973" y="453"/>
                    </a:lnTo>
                    <a:lnTo>
                      <a:pt x="26" y="11"/>
                    </a:lnTo>
                    <a:lnTo>
                      <a:pt x="20" y="34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92" name="Freeform 209"/>
              <p:cNvSpPr>
                <a:spLocks/>
              </p:cNvSpPr>
              <p:nvPr/>
            </p:nvSpPr>
            <p:spPr bwMode="auto">
              <a:xfrm>
                <a:off x="1240" y="1703"/>
                <a:ext cx="953" cy="222"/>
              </a:xfrm>
              <a:custGeom>
                <a:avLst/>
                <a:gdLst>
                  <a:gd name="T0" fmla="*/ 0 w 953"/>
                  <a:gd name="T1" fmla="*/ 12 h 443"/>
                  <a:gd name="T2" fmla="*/ 6 w 953"/>
                  <a:gd name="T3" fmla="*/ 0 h 443"/>
                  <a:gd name="T4" fmla="*/ 953 w 953"/>
                  <a:gd name="T5" fmla="*/ 221 h 443"/>
                  <a:gd name="T6" fmla="*/ 953 w 953"/>
                  <a:gd name="T7" fmla="*/ 222 h 443"/>
                  <a:gd name="T8" fmla="*/ 25 w 953"/>
                  <a:gd name="T9" fmla="*/ 5 h 443"/>
                  <a:gd name="T10" fmla="*/ 20 w 953"/>
                  <a:gd name="T11" fmla="*/ 16 h 443"/>
                  <a:gd name="T12" fmla="*/ 0 w 953"/>
                  <a:gd name="T13" fmla="*/ 12 h 44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53" h="443">
                    <a:moveTo>
                      <a:pt x="0" y="23"/>
                    </a:moveTo>
                    <a:lnTo>
                      <a:pt x="6" y="0"/>
                    </a:lnTo>
                    <a:lnTo>
                      <a:pt x="953" y="442"/>
                    </a:lnTo>
                    <a:lnTo>
                      <a:pt x="953" y="443"/>
                    </a:lnTo>
                    <a:lnTo>
                      <a:pt x="25" y="9"/>
                    </a:lnTo>
                    <a:lnTo>
                      <a:pt x="20" y="3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B8B8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93" name="Freeform 210"/>
              <p:cNvSpPr>
                <a:spLocks/>
              </p:cNvSpPr>
              <p:nvPr/>
            </p:nvSpPr>
            <p:spPr bwMode="auto">
              <a:xfrm>
                <a:off x="1260" y="1707"/>
                <a:ext cx="933" cy="218"/>
              </a:xfrm>
              <a:custGeom>
                <a:avLst/>
                <a:gdLst>
                  <a:gd name="T0" fmla="*/ 0 w 933"/>
                  <a:gd name="T1" fmla="*/ 12 h 434"/>
                  <a:gd name="T2" fmla="*/ 5 w 933"/>
                  <a:gd name="T3" fmla="*/ 0 h 434"/>
                  <a:gd name="T4" fmla="*/ 933 w 933"/>
                  <a:gd name="T5" fmla="*/ 218 h 434"/>
                  <a:gd name="T6" fmla="*/ 933 w 933"/>
                  <a:gd name="T7" fmla="*/ 218 h 434"/>
                  <a:gd name="T8" fmla="*/ 25 w 933"/>
                  <a:gd name="T9" fmla="*/ 6 h 434"/>
                  <a:gd name="T10" fmla="*/ 20 w 933"/>
                  <a:gd name="T11" fmla="*/ 16 h 434"/>
                  <a:gd name="T12" fmla="*/ 0 w 933"/>
                  <a:gd name="T13" fmla="*/ 12 h 4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33" h="434">
                    <a:moveTo>
                      <a:pt x="0" y="23"/>
                    </a:moveTo>
                    <a:lnTo>
                      <a:pt x="5" y="0"/>
                    </a:lnTo>
                    <a:lnTo>
                      <a:pt x="933" y="434"/>
                    </a:lnTo>
                    <a:lnTo>
                      <a:pt x="25" y="11"/>
                    </a:lnTo>
                    <a:lnTo>
                      <a:pt x="20" y="3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BABA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94" name="Freeform 211"/>
              <p:cNvSpPr>
                <a:spLocks/>
              </p:cNvSpPr>
              <p:nvPr/>
            </p:nvSpPr>
            <p:spPr bwMode="auto">
              <a:xfrm>
                <a:off x="1280" y="1713"/>
                <a:ext cx="913" cy="212"/>
              </a:xfrm>
              <a:custGeom>
                <a:avLst/>
                <a:gdLst>
                  <a:gd name="T0" fmla="*/ 0 w 913"/>
                  <a:gd name="T1" fmla="*/ 11 h 423"/>
                  <a:gd name="T2" fmla="*/ 5 w 913"/>
                  <a:gd name="T3" fmla="*/ 0 h 423"/>
                  <a:gd name="T4" fmla="*/ 913 w 913"/>
                  <a:gd name="T5" fmla="*/ 212 h 423"/>
                  <a:gd name="T6" fmla="*/ 913 w 913"/>
                  <a:gd name="T7" fmla="*/ 212 h 423"/>
                  <a:gd name="T8" fmla="*/ 25 w 913"/>
                  <a:gd name="T9" fmla="*/ 5 h 423"/>
                  <a:gd name="T10" fmla="*/ 19 w 913"/>
                  <a:gd name="T11" fmla="*/ 16 h 423"/>
                  <a:gd name="T12" fmla="*/ 0 w 913"/>
                  <a:gd name="T13" fmla="*/ 11 h 4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13" h="423">
                    <a:moveTo>
                      <a:pt x="0" y="21"/>
                    </a:moveTo>
                    <a:lnTo>
                      <a:pt x="5" y="0"/>
                    </a:lnTo>
                    <a:lnTo>
                      <a:pt x="913" y="423"/>
                    </a:lnTo>
                    <a:lnTo>
                      <a:pt x="25" y="9"/>
                    </a:lnTo>
                    <a:lnTo>
                      <a:pt x="19" y="3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BC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95" name="Freeform 212"/>
              <p:cNvSpPr>
                <a:spLocks/>
              </p:cNvSpPr>
              <p:nvPr/>
            </p:nvSpPr>
            <p:spPr bwMode="auto">
              <a:xfrm>
                <a:off x="1299" y="1717"/>
                <a:ext cx="894" cy="208"/>
              </a:xfrm>
              <a:custGeom>
                <a:avLst/>
                <a:gdLst>
                  <a:gd name="T0" fmla="*/ 0 w 894"/>
                  <a:gd name="T1" fmla="*/ 11 h 414"/>
                  <a:gd name="T2" fmla="*/ 6 w 894"/>
                  <a:gd name="T3" fmla="*/ 0 h 414"/>
                  <a:gd name="T4" fmla="*/ 894 w 894"/>
                  <a:gd name="T5" fmla="*/ 208 h 414"/>
                  <a:gd name="T6" fmla="*/ 894 w 894"/>
                  <a:gd name="T7" fmla="*/ 208 h 414"/>
                  <a:gd name="T8" fmla="*/ 26 w 894"/>
                  <a:gd name="T9" fmla="*/ 5 h 414"/>
                  <a:gd name="T10" fmla="*/ 20 w 894"/>
                  <a:gd name="T11" fmla="*/ 16 h 414"/>
                  <a:gd name="T12" fmla="*/ 0 w 894"/>
                  <a:gd name="T13" fmla="*/ 11 h 4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94" h="414">
                    <a:moveTo>
                      <a:pt x="0" y="22"/>
                    </a:moveTo>
                    <a:lnTo>
                      <a:pt x="6" y="0"/>
                    </a:lnTo>
                    <a:lnTo>
                      <a:pt x="894" y="414"/>
                    </a:lnTo>
                    <a:lnTo>
                      <a:pt x="26" y="9"/>
                    </a:lnTo>
                    <a:lnTo>
                      <a:pt x="20" y="31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BEBE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96" name="Freeform 213"/>
              <p:cNvSpPr>
                <a:spLocks/>
              </p:cNvSpPr>
              <p:nvPr/>
            </p:nvSpPr>
            <p:spPr bwMode="auto">
              <a:xfrm>
                <a:off x="1319" y="1722"/>
                <a:ext cx="874" cy="204"/>
              </a:xfrm>
              <a:custGeom>
                <a:avLst/>
                <a:gdLst>
                  <a:gd name="T0" fmla="*/ 0 w 874"/>
                  <a:gd name="T1" fmla="*/ 11 h 407"/>
                  <a:gd name="T2" fmla="*/ 6 w 874"/>
                  <a:gd name="T3" fmla="*/ 0 h 407"/>
                  <a:gd name="T4" fmla="*/ 874 w 874"/>
                  <a:gd name="T5" fmla="*/ 203 h 407"/>
                  <a:gd name="T6" fmla="*/ 874 w 874"/>
                  <a:gd name="T7" fmla="*/ 204 h 407"/>
                  <a:gd name="T8" fmla="*/ 27 w 874"/>
                  <a:gd name="T9" fmla="*/ 6 h 407"/>
                  <a:gd name="T10" fmla="*/ 21 w 874"/>
                  <a:gd name="T11" fmla="*/ 16 h 407"/>
                  <a:gd name="T12" fmla="*/ 0 w 874"/>
                  <a:gd name="T13" fmla="*/ 11 h 40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74" h="407">
                    <a:moveTo>
                      <a:pt x="0" y="22"/>
                    </a:moveTo>
                    <a:lnTo>
                      <a:pt x="6" y="0"/>
                    </a:lnTo>
                    <a:lnTo>
                      <a:pt x="874" y="405"/>
                    </a:lnTo>
                    <a:lnTo>
                      <a:pt x="874" y="407"/>
                    </a:lnTo>
                    <a:lnTo>
                      <a:pt x="27" y="11"/>
                    </a:lnTo>
                    <a:lnTo>
                      <a:pt x="21" y="32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97" name="Freeform 214"/>
              <p:cNvSpPr>
                <a:spLocks/>
              </p:cNvSpPr>
              <p:nvPr/>
            </p:nvSpPr>
            <p:spPr bwMode="auto">
              <a:xfrm>
                <a:off x="1340" y="1727"/>
                <a:ext cx="853" cy="199"/>
              </a:xfrm>
              <a:custGeom>
                <a:avLst/>
                <a:gdLst>
                  <a:gd name="T0" fmla="*/ 0 w 853"/>
                  <a:gd name="T1" fmla="*/ 11 h 396"/>
                  <a:gd name="T2" fmla="*/ 6 w 853"/>
                  <a:gd name="T3" fmla="*/ 0 h 396"/>
                  <a:gd name="T4" fmla="*/ 853 w 853"/>
                  <a:gd name="T5" fmla="*/ 199 h 396"/>
                  <a:gd name="T6" fmla="*/ 853 w 853"/>
                  <a:gd name="T7" fmla="*/ 199 h 396"/>
                  <a:gd name="T8" fmla="*/ 27 w 853"/>
                  <a:gd name="T9" fmla="*/ 6 h 396"/>
                  <a:gd name="T10" fmla="*/ 22 w 853"/>
                  <a:gd name="T11" fmla="*/ 16 h 396"/>
                  <a:gd name="T12" fmla="*/ 0 w 853"/>
                  <a:gd name="T13" fmla="*/ 11 h 3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53" h="396">
                    <a:moveTo>
                      <a:pt x="0" y="21"/>
                    </a:moveTo>
                    <a:lnTo>
                      <a:pt x="6" y="0"/>
                    </a:lnTo>
                    <a:lnTo>
                      <a:pt x="853" y="396"/>
                    </a:lnTo>
                    <a:lnTo>
                      <a:pt x="27" y="11"/>
                    </a:lnTo>
                    <a:lnTo>
                      <a:pt x="22" y="3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C1C1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98" name="Freeform 215"/>
              <p:cNvSpPr>
                <a:spLocks/>
              </p:cNvSpPr>
              <p:nvPr/>
            </p:nvSpPr>
            <p:spPr bwMode="auto">
              <a:xfrm>
                <a:off x="1362" y="1733"/>
                <a:ext cx="831" cy="193"/>
              </a:xfrm>
              <a:custGeom>
                <a:avLst/>
                <a:gdLst>
                  <a:gd name="T0" fmla="*/ 0 w 831"/>
                  <a:gd name="T1" fmla="*/ 10 h 385"/>
                  <a:gd name="T2" fmla="*/ 5 w 831"/>
                  <a:gd name="T3" fmla="*/ 0 h 385"/>
                  <a:gd name="T4" fmla="*/ 831 w 831"/>
                  <a:gd name="T5" fmla="*/ 193 h 385"/>
                  <a:gd name="T6" fmla="*/ 829 w 831"/>
                  <a:gd name="T7" fmla="*/ 193 h 385"/>
                  <a:gd name="T8" fmla="*/ 26 w 831"/>
                  <a:gd name="T9" fmla="*/ 5 h 385"/>
                  <a:gd name="T10" fmla="*/ 21 w 831"/>
                  <a:gd name="T11" fmla="*/ 15 h 385"/>
                  <a:gd name="T12" fmla="*/ 0 w 831"/>
                  <a:gd name="T13" fmla="*/ 10 h 38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31" h="385">
                    <a:moveTo>
                      <a:pt x="0" y="20"/>
                    </a:moveTo>
                    <a:lnTo>
                      <a:pt x="5" y="0"/>
                    </a:lnTo>
                    <a:lnTo>
                      <a:pt x="831" y="385"/>
                    </a:lnTo>
                    <a:lnTo>
                      <a:pt x="829" y="385"/>
                    </a:lnTo>
                    <a:lnTo>
                      <a:pt x="26" y="10"/>
                    </a:lnTo>
                    <a:lnTo>
                      <a:pt x="21" y="3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C2C2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99" name="Freeform 216"/>
              <p:cNvSpPr>
                <a:spLocks/>
              </p:cNvSpPr>
              <p:nvPr/>
            </p:nvSpPr>
            <p:spPr bwMode="auto">
              <a:xfrm>
                <a:off x="1383" y="1738"/>
                <a:ext cx="808" cy="188"/>
              </a:xfrm>
              <a:custGeom>
                <a:avLst/>
                <a:gdLst>
                  <a:gd name="T0" fmla="*/ 0 w 808"/>
                  <a:gd name="T1" fmla="*/ 10 h 375"/>
                  <a:gd name="T2" fmla="*/ 5 w 808"/>
                  <a:gd name="T3" fmla="*/ 0 h 375"/>
                  <a:gd name="T4" fmla="*/ 808 w 808"/>
                  <a:gd name="T5" fmla="*/ 188 h 375"/>
                  <a:gd name="T6" fmla="*/ 808 w 808"/>
                  <a:gd name="T7" fmla="*/ 188 h 375"/>
                  <a:gd name="T8" fmla="*/ 28 w 808"/>
                  <a:gd name="T9" fmla="*/ 6 h 375"/>
                  <a:gd name="T10" fmla="*/ 22 w 808"/>
                  <a:gd name="T11" fmla="*/ 16 h 375"/>
                  <a:gd name="T12" fmla="*/ 0 w 808"/>
                  <a:gd name="T13" fmla="*/ 10 h 3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08" h="375">
                    <a:moveTo>
                      <a:pt x="0" y="20"/>
                    </a:moveTo>
                    <a:lnTo>
                      <a:pt x="5" y="0"/>
                    </a:lnTo>
                    <a:lnTo>
                      <a:pt x="808" y="375"/>
                    </a:lnTo>
                    <a:lnTo>
                      <a:pt x="28" y="11"/>
                    </a:lnTo>
                    <a:lnTo>
                      <a:pt x="22" y="31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C4C4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00" name="Freeform 217"/>
              <p:cNvSpPr>
                <a:spLocks/>
              </p:cNvSpPr>
              <p:nvPr/>
            </p:nvSpPr>
            <p:spPr bwMode="auto">
              <a:xfrm>
                <a:off x="1405" y="1744"/>
                <a:ext cx="786" cy="183"/>
              </a:xfrm>
              <a:custGeom>
                <a:avLst/>
                <a:gdLst>
                  <a:gd name="T0" fmla="*/ 0 w 786"/>
                  <a:gd name="T1" fmla="*/ 10 h 366"/>
                  <a:gd name="T2" fmla="*/ 6 w 786"/>
                  <a:gd name="T3" fmla="*/ 0 h 366"/>
                  <a:gd name="T4" fmla="*/ 786 w 786"/>
                  <a:gd name="T5" fmla="*/ 182 h 366"/>
                  <a:gd name="T6" fmla="*/ 786 w 786"/>
                  <a:gd name="T7" fmla="*/ 183 h 366"/>
                  <a:gd name="T8" fmla="*/ 30 w 786"/>
                  <a:gd name="T9" fmla="*/ 6 h 366"/>
                  <a:gd name="T10" fmla="*/ 24 w 786"/>
                  <a:gd name="T11" fmla="*/ 16 h 366"/>
                  <a:gd name="T12" fmla="*/ 0 w 786"/>
                  <a:gd name="T13" fmla="*/ 10 h 3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86" h="366">
                    <a:moveTo>
                      <a:pt x="0" y="20"/>
                    </a:moveTo>
                    <a:lnTo>
                      <a:pt x="6" y="0"/>
                    </a:lnTo>
                    <a:lnTo>
                      <a:pt x="786" y="364"/>
                    </a:lnTo>
                    <a:lnTo>
                      <a:pt x="786" y="366"/>
                    </a:lnTo>
                    <a:lnTo>
                      <a:pt x="30" y="11"/>
                    </a:lnTo>
                    <a:lnTo>
                      <a:pt x="24" y="31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01" name="Freeform 218"/>
              <p:cNvSpPr>
                <a:spLocks/>
              </p:cNvSpPr>
              <p:nvPr/>
            </p:nvSpPr>
            <p:spPr bwMode="auto">
              <a:xfrm>
                <a:off x="1429" y="1749"/>
                <a:ext cx="762" cy="178"/>
              </a:xfrm>
              <a:custGeom>
                <a:avLst/>
                <a:gdLst>
                  <a:gd name="T0" fmla="*/ 0 w 762"/>
                  <a:gd name="T1" fmla="*/ 10 h 355"/>
                  <a:gd name="T2" fmla="*/ 6 w 762"/>
                  <a:gd name="T3" fmla="*/ 0 h 355"/>
                  <a:gd name="T4" fmla="*/ 762 w 762"/>
                  <a:gd name="T5" fmla="*/ 178 h 355"/>
                  <a:gd name="T6" fmla="*/ 762 w 762"/>
                  <a:gd name="T7" fmla="*/ 178 h 355"/>
                  <a:gd name="T8" fmla="*/ 30 w 762"/>
                  <a:gd name="T9" fmla="*/ 7 h 355"/>
                  <a:gd name="T10" fmla="*/ 24 w 762"/>
                  <a:gd name="T11" fmla="*/ 16 h 355"/>
                  <a:gd name="T12" fmla="*/ 0 w 762"/>
                  <a:gd name="T13" fmla="*/ 10 h 3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62" h="355">
                    <a:moveTo>
                      <a:pt x="0" y="20"/>
                    </a:moveTo>
                    <a:lnTo>
                      <a:pt x="6" y="0"/>
                    </a:lnTo>
                    <a:lnTo>
                      <a:pt x="762" y="355"/>
                    </a:lnTo>
                    <a:lnTo>
                      <a:pt x="30" y="13"/>
                    </a:lnTo>
                    <a:lnTo>
                      <a:pt x="24" y="31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02" name="Freeform 219"/>
              <p:cNvSpPr>
                <a:spLocks/>
              </p:cNvSpPr>
              <p:nvPr/>
            </p:nvSpPr>
            <p:spPr bwMode="auto">
              <a:xfrm>
                <a:off x="1453" y="1755"/>
                <a:ext cx="738" cy="172"/>
              </a:xfrm>
              <a:custGeom>
                <a:avLst/>
                <a:gdLst>
                  <a:gd name="T0" fmla="*/ 0 w 738"/>
                  <a:gd name="T1" fmla="*/ 9 h 342"/>
                  <a:gd name="T2" fmla="*/ 6 w 738"/>
                  <a:gd name="T3" fmla="*/ 0 h 342"/>
                  <a:gd name="T4" fmla="*/ 738 w 738"/>
                  <a:gd name="T5" fmla="*/ 172 h 342"/>
                  <a:gd name="T6" fmla="*/ 738 w 738"/>
                  <a:gd name="T7" fmla="*/ 172 h 342"/>
                  <a:gd name="T8" fmla="*/ 31 w 738"/>
                  <a:gd name="T9" fmla="*/ 7 h 342"/>
                  <a:gd name="T10" fmla="*/ 26 w 738"/>
                  <a:gd name="T11" fmla="*/ 15 h 342"/>
                  <a:gd name="T12" fmla="*/ 0 w 738"/>
                  <a:gd name="T13" fmla="*/ 9 h 3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38" h="342">
                    <a:moveTo>
                      <a:pt x="0" y="18"/>
                    </a:moveTo>
                    <a:lnTo>
                      <a:pt x="6" y="0"/>
                    </a:lnTo>
                    <a:lnTo>
                      <a:pt x="738" y="342"/>
                    </a:lnTo>
                    <a:lnTo>
                      <a:pt x="31" y="13"/>
                    </a:lnTo>
                    <a:lnTo>
                      <a:pt x="26" y="29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C9C9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03" name="Freeform 220"/>
              <p:cNvSpPr>
                <a:spLocks/>
              </p:cNvSpPr>
              <p:nvPr/>
            </p:nvSpPr>
            <p:spPr bwMode="auto">
              <a:xfrm>
                <a:off x="1479" y="1762"/>
                <a:ext cx="712" cy="165"/>
              </a:xfrm>
              <a:custGeom>
                <a:avLst/>
                <a:gdLst>
                  <a:gd name="T0" fmla="*/ 0 w 712"/>
                  <a:gd name="T1" fmla="*/ 8 h 331"/>
                  <a:gd name="T2" fmla="*/ 5 w 712"/>
                  <a:gd name="T3" fmla="*/ 0 h 331"/>
                  <a:gd name="T4" fmla="*/ 712 w 712"/>
                  <a:gd name="T5" fmla="*/ 164 h 331"/>
                  <a:gd name="T6" fmla="*/ 712 w 712"/>
                  <a:gd name="T7" fmla="*/ 165 h 331"/>
                  <a:gd name="T8" fmla="*/ 31 w 712"/>
                  <a:gd name="T9" fmla="*/ 6 h 331"/>
                  <a:gd name="T10" fmla="*/ 27 w 712"/>
                  <a:gd name="T11" fmla="*/ 14 h 331"/>
                  <a:gd name="T12" fmla="*/ 0 w 712"/>
                  <a:gd name="T13" fmla="*/ 8 h 3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12" h="331">
                    <a:moveTo>
                      <a:pt x="0" y="16"/>
                    </a:moveTo>
                    <a:lnTo>
                      <a:pt x="5" y="0"/>
                    </a:lnTo>
                    <a:lnTo>
                      <a:pt x="712" y="329"/>
                    </a:lnTo>
                    <a:lnTo>
                      <a:pt x="712" y="331"/>
                    </a:lnTo>
                    <a:lnTo>
                      <a:pt x="31" y="12"/>
                    </a:lnTo>
                    <a:lnTo>
                      <a:pt x="27" y="2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04" name="Freeform 221"/>
              <p:cNvSpPr>
                <a:spLocks/>
              </p:cNvSpPr>
              <p:nvPr/>
            </p:nvSpPr>
            <p:spPr bwMode="auto">
              <a:xfrm>
                <a:off x="1506" y="1768"/>
                <a:ext cx="685" cy="159"/>
              </a:xfrm>
              <a:custGeom>
                <a:avLst/>
                <a:gdLst>
                  <a:gd name="T0" fmla="*/ 0 w 685"/>
                  <a:gd name="T1" fmla="*/ 8 h 319"/>
                  <a:gd name="T2" fmla="*/ 4 w 685"/>
                  <a:gd name="T3" fmla="*/ 0 h 319"/>
                  <a:gd name="T4" fmla="*/ 685 w 685"/>
                  <a:gd name="T5" fmla="*/ 159 h 319"/>
                  <a:gd name="T6" fmla="*/ 685 w 685"/>
                  <a:gd name="T7" fmla="*/ 159 h 319"/>
                  <a:gd name="T8" fmla="*/ 32 w 685"/>
                  <a:gd name="T9" fmla="*/ 6 h 319"/>
                  <a:gd name="T10" fmla="*/ 27 w 685"/>
                  <a:gd name="T11" fmla="*/ 14 h 319"/>
                  <a:gd name="T12" fmla="*/ 0 w 685"/>
                  <a:gd name="T13" fmla="*/ 8 h 3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85" h="319">
                    <a:moveTo>
                      <a:pt x="0" y="16"/>
                    </a:moveTo>
                    <a:lnTo>
                      <a:pt x="4" y="0"/>
                    </a:lnTo>
                    <a:lnTo>
                      <a:pt x="685" y="319"/>
                    </a:lnTo>
                    <a:lnTo>
                      <a:pt x="32" y="13"/>
                    </a:lnTo>
                    <a:lnTo>
                      <a:pt x="27" y="29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05" name="Freeform 222"/>
              <p:cNvSpPr>
                <a:spLocks/>
              </p:cNvSpPr>
              <p:nvPr/>
            </p:nvSpPr>
            <p:spPr bwMode="auto">
              <a:xfrm>
                <a:off x="1533" y="1774"/>
                <a:ext cx="658" cy="153"/>
              </a:xfrm>
              <a:custGeom>
                <a:avLst/>
                <a:gdLst>
                  <a:gd name="T0" fmla="*/ 0 w 658"/>
                  <a:gd name="T1" fmla="*/ 8 h 306"/>
                  <a:gd name="T2" fmla="*/ 5 w 658"/>
                  <a:gd name="T3" fmla="*/ 0 h 306"/>
                  <a:gd name="T4" fmla="*/ 658 w 658"/>
                  <a:gd name="T5" fmla="*/ 153 h 306"/>
                  <a:gd name="T6" fmla="*/ 658 w 658"/>
                  <a:gd name="T7" fmla="*/ 153 h 306"/>
                  <a:gd name="T8" fmla="*/ 33 w 658"/>
                  <a:gd name="T9" fmla="*/ 7 h 306"/>
                  <a:gd name="T10" fmla="*/ 29 w 658"/>
                  <a:gd name="T11" fmla="*/ 16 h 306"/>
                  <a:gd name="T12" fmla="*/ 0 w 658"/>
                  <a:gd name="T13" fmla="*/ 8 h 30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8" h="306">
                    <a:moveTo>
                      <a:pt x="0" y="16"/>
                    </a:moveTo>
                    <a:lnTo>
                      <a:pt x="5" y="0"/>
                    </a:lnTo>
                    <a:lnTo>
                      <a:pt x="658" y="306"/>
                    </a:lnTo>
                    <a:lnTo>
                      <a:pt x="33" y="14"/>
                    </a:lnTo>
                    <a:lnTo>
                      <a:pt x="29" y="31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06" name="Freeform 223"/>
              <p:cNvSpPr>
                <a:spLocks/>
              </p:cNvSpPr>
              <p:nvPr/>
            </p:nvSpPr>
            <p:spPr bwMode="auto">
              <a:xfrm>
                <a:off x="1562" y="1782"/>
                <a:ext cx="629" cy="146"/>
              </a:xfrm>
              <a:custGeom>
                <a:avLst/>
                <a:gdLst>
                  <a:gd name="T0" fmla="*/ 0 w 629"/>
                  <a:gd name="T1" fmla="*/ 8 h 294"/>
                  <a:gd name="T2" fmla="*/ 4 w 629"/>
                  <a:gd name="T3" fmla="*/ 0 h 294"/>
                  <a:gd name="T4" fmla="*/ 629 w 629"/>
                  <a:gd name="T5" fmla="*/ 145 h 294"/>
                  <a:gd name="T6" fmla="*/ 628 w 629"/>
                  <a:gd name="T7" fmla="*/ 146 h 294"/>
                  <a:gd name="T8" fmla="*/ 34 w 629"/>
                  <a:gd name="T9" fmla="*/ 7 h 294"/>
                  <a:gd name="T10" fmla="*/ 30 w 629"/>
                  <a:gd name="T11" fmla="*/ 14 h 294"/>
                  <a:gd name="T12" fmla="*/ 0 w 629"/>
                  <a:gd name="T13" fmla="*/ 8 h 29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29" h="294">
                    <a:moveTo>
                      <a:pt x="0" y="17"/>
                    </a:moveTo>
                    <a:lnTo>
                      <a:pt x="4" y="0"/>
                    </a:lnTo>
                    <a:lnTo>
                      <a:pt x="629" y="292"/>
                    </a:lnTo>
                    <a:lnTo>
                      <a:pt x="628" y="294"/>
                    </a:lnTo>
                    <a:lnTo>
                      <a:pt x="34" y="15"/>
                    </a:lnTo>
                    <a:lnTo>
                      <a:pt x="30" y="29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07" name="Freeform 224"/>
              <p:cNvSpPr>
                <a:spLocks/>
              </p:cNvSpPr>
              <p:nvPr/>
            </p:nvSpPr>
            <p:spPr bwMode="auto">
              <a:xfrm>
                <a:off x="1592" y="1789"/>
                <a:ext cx="598" cy="139"/>
              </a:xfrm>
              <a:custGeom>
                <a:avLst/>
                <a:gdLst>
                  <a:gd name="T0" fmla="*/ 0 w 598"/>
                  <a:gd name="T1" fmla="*/ 7 h 279"/>
                  <a:gd name="T2" fmla="*/ 4 w 598"/>
                  <a:gd name="T3" fmla="*/ 0 h 279"/>
                  <a:gd name="T4" fmla="*/ 598 w 598"/>
                  <a:gd name="T5" fmla="*/ 139 h 279"/>
                  <a:gd name="T6" fmla="*/ 598 w 598"/>
                  <a:gd name="T7" fmla="*/ 139 h 279"/>
                  <a:gd name="T8" fmla="*/ 35 w 598"/>
                  <a:gd name="T9" fmla="*/ 8 h 279"/>
                  <a:gd name="T10" fmla="*/ 31 w 598"/>
                  <a:gd name="T11" fmla="*/ 14 h 279"/>
                  <a:gd name="T12" fmla="*/ 0 w 598"/>
                  <a:gd name="T13" fmla="*/ 7 h 27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98" h="279">
                    <a:moveTo>
                      <a:pt x="0" y="14"/>
                    </a:moveTo>
                    <a:lnTo>
                      <a:pt x="4" y="0"/>
                    </a:lnTo>
                    <a:lnTo>
                      <a:pt x="598" y="279"/>
                    </a:lnTo>
                    <a:lnTo>
                      <a:pt x="35" y="16"/>
                    </a:lnTo>
                    <a:lnTo>
                      <a:pt x="31" y="29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08" name="Freeform 225"/>
              <p:cNvSpPr>
                <a:spLocks/>
              </p:cNvSpPr>
              <p:nvPr/>
            </p:nvSpPr>
            <p:spPr bwMode="auto">
              <a:xfrm>
                <a:off x="1623" y="1797"/>
                <a:ext cx="567" cy="132"/>
              </a:xfrm>
              <a:custGeom>
                <a:avLst/>
                <a:gdLst>
                  <a:gd name="T0" fmla="*/ 0 w 567"/>
                  <a:gd name="T1" fmla="*/ 7 h 264"/>
                  <a:gd name="T2" fmla="*/ 4 w 567"/>
                  <a:gd name="T3" fmla="*/ 0 h 264"/>
                  <a:gd name="T4" fmla="*/ 567 w 567"/>
                  <a:gd name="T5" fmla="*/ 132 h 264"/>
                  <a:gd name="T6" fmla="*/ 567 w 567"/>
                  <a:gd name="T7" fmla="*/ 132 h 264"/>
                  <a:gd name="T8" fmla="*/ 37 w 567"/>
                  <a:gd name="T9" fmla="*/ 8 h 264"/>
                  <a:gd name="T10" fmla="*/ 33 w 567"/>
                  <a:gd name="T11" fmla="*/ 15 h 264"/>
                  <a:gd name="T12" fmla="*/ 0 w 567"/>
                  <a:gd name="T13" fmla="*/ 7 h 2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67" h="264">
                    <a:moveTo>
                      <a:pt x="0" y="13"/>
                    </a:moveTo>
                    <a:lnTo>
                      <a:pt x="4" y="0"/>
                    </a:lnTo>
                    <a:lnTo>
                      <a:pt x="567" y="263"/>
                    </a:lnTo>
                    <a:lnTo>
                      <a:pt x="567" y="264"/>
                    </a:lnTo>
                    <a:lnTo>
                      <a:pt x="37" y="15"/>
                    </a:lnTo>
                    <a:lnTo>
                      <a:pt x="33" y="29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09" name="Freeform 226"/>
              <p:cNvSpPr>
                <a:spLocks/>
              </p:cNvSpPr>
              <p:nvPr/>
            </p:nvSpPr>
            <p:spPr bwMode="auto">
              <a:xfrm>
                <a:off x="1656" y="1804"/>
                <a:ext cx="534" cy="125"/>
              </a:xfrm>
              <a:custGeom>
                <a:avLst/>
                <a:gdLst>
                  <a:gd name="T0" fmla="*/ 0 w 534"/>
                  <a:gd name="T1" fmla="*/ 7 h 249"/>
                  <a:gd name="T2" fmla="*/ 4 w 534"/>
                  <a:gd name="T3" fmla="*/ 0 h 249"/>
                  <a:gd name="T4" fmla="*/ 534 w 534"/>
                  <a:gd name="T5" fmla="*/ 125 h 249"/>
                  <a:gd name="T6" fmla="*/ 534 w 534"/>
                  <a:gd name="T7" fmla="*/ 125 h 249"/>
                  <a:gd name="T8" fmla="*/ 36 w 534"/>
                  <a:gd name="T9" fmla="*/ 9 h 249"/>
                  <a:gd name="T10" fmla="*/ 33 w 534"/>
                  <a:gd name="T11" fmla="*/ 15 h 249"/>
                  <a:gd name="T12" fmla="*/ 0 w 534"/>
                  <a:gd name="T13" fmla="*/ 7 h 2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4" h="249">
                    <a:moveTo>
                      <a:pt x="0" y="14"/>
                    </a:moveTo>
                    <a:lnTo>
                      <a:pt x="4" y="0"/>
                    </a:lnTo>
                    <a:lnTo>
                      <a:pt x="534" y="249"/>
                    </a:lnTo>
                    <a:lnTo>
                      <a:pt x="36" y="18"/>
                    </a:lnTo>
                    <a:lnTo>
                      <a:pt x="33" y="3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10" name="Freeform 227"/>
              <p:cNvSpPr>
                <a:spLocks/>
              </p:cNvSpPr>
              <p:nvPr/>
            </p:nvSpPr>
            <p:spPr bwMode="auto">
              <a:xfrm>
                <a:off x="1689" y="1813"/>
                <a:ext cx="501" cy="117"/>
              </a:xfrm>
              <a:custGeom>
                <a:avLst/>
                <a:gdLst>
                  <a:gd name="T0" fmla="*/ 0 w 501"/>
                  <a:gd name="T1" fmla="*/ 6 h 233"/>
                  <a:gd name="T2" fmla="*/ 3 w 501"/>
                  <a:gd name="T3" fmla="*/ 0 h 233"/>
                  <a:gd name="T4" fmla="*/ 501 w 501"/>
                  <a:gd name="T5" fmla="*/ 116 h 233"/>
                  <a:gd name="T6" fmla="*/ 501 w 501"/>
                  <a:gd name="T7" fmla="*/ 117 h 233"/>
                  <a:gd name="T8" fmla="*/ 40 w 501"/>
                  <a:gd name="T9" fmla="*/ 8 h 233"/>
                  <a:gd name="T10" fmla="*/ 36 w 501"/>
                  <a:gd name="T11" fmla="*/ 15 h 233"/>
                  <a:gd name="T12" fmla="*/ 0 w 501"/>
                  <a:gd name="T13" fmla="*/ 6 h 2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01" h="233">
                    <a:moveTo>
                      <a:pt x="0" y="12"/>
                    </a:moveTo>
                    <a:lnTo>
                      <a:pt x="3" y="0"/>
                    </a:lnTo>
                    <a:lnTo>
                      <a:pt x="501" y="231"/>
                    </a:lnTo>
                    <a:lnTo>
                      <a:pt x="501" y="233"/>
                    </a:lnTo>
                    <a:lnTo>
                      <a:pt x="40" y="16"/>
                    </a:lnTo>
                    <a:lnTo>
                      <a:pt x="36" y="29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D6D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11" name="Freeform 228"/>
              <p:cNvSpPr>
                <a:spLocks/>
              </p:cNvSpPr>
              <p:nvPr/>
            </p:nvSpPr>
            <p:spPr bwMode="auto">
              <a:xfrm>
                <a:off x="1725" y="1822"/>
                <a:ext cx="465" cy="108"/>
              </a:xfrm>
              <a:custGeom>
                <a:avLst/>
                <a:gdLst>
                  <a:gd name="T0" fmla="*/ 0 w 465"/>
                  <a:gd name="T1" fmla="*/ 6 h 217"/>
                  <a:gd name="T2" fmla="*/ 4 w 465"/>
                  <a:gd name="T3" fmla="*/ 0 h 217"/>
                  <a:gd name="T4" fmla="*/ 465 w 465"/>
                  <a:gd name="T5" fmla="*/ 108 h 217"/>
                  <a:gd name="T6" fmla="*/ 465 w 465"/>
                  <a:gd name="T7" fmla="*/ 108 h 217"/>
                  <a:gd name="T8" fmla="*/ 41 w 465"/>
                  <a:gd name="T9" fmla="*/ 10 h 217"/>
                  <a:gd name="T10" fmla="*/ 38 w 465"/>
                  <a:gd name="T11" fmla="*/ 14 h 217"/>
                  <a:gd name="T12" fmla="*/ 0 w 465"/>
                  <a:gd name="T13" fmla="*/ 6 h 2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5" h="217">
                    <a:moveTo>
                      <a:pt x="0" y="13"/>
                    </a:moveTo>
                    <a:lnTo>
                      <a:pt x="4" y="0"/>
                    </a:lnTo>
                    <a:lnTo>
                      <a:pt x="465" y="217"/>
                    </a:lnTo>
                    <a:lnTo>
                      <a:pt x="41" y="20"/>
                    </a:lnTo>
                    <a:lnTo>
                      <a:pt x="38" y="29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D7D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12" name="Freeform 229"/>
              <p:cNvSpPr>
                <a:spLocks/>
              </p:cNvSpPr>
              <p:nvPr/>
            </p:nvSpPr>
            <p:spPr bwMode="auto">
              <a:xfrm>
                <a:off x="1763" y="1831"/>
                <a:ext cx="427" cy="100"/>
              </a:xfrm>
              <a:custGeom>
                <a:avLst/>
                <a:gdLst>
                  <a:gd name="T0" fmla="*/ 0 w 427"/>
                  <a:gd name="T1" fmla="*/ 5 h 199"/>
                  <a:gd name="T2" fmla="*/ 3 w 427"/>
                  <a:gd name="T3" fmla="*/ 0 h 199"/>
                  <a:gd name="T4" fmla="*/ 427 w 427"/>
                  <a:gd name="T5" fmla="*/ 99 h 199"/>
                  <a:gd name="T6" fmla="*/ 425 w 427"/>
                  <a:gd name="T7" fmla="*/ 100 h 199"/>
                  <a:gd name="T8" fmla="*/ 41 w 427"/>
                  <a:gd name="T9" fmla="*/ 9 h 199"/>
                  <a:gd name="T10" fmla="*/ 38 w 427"/>
                  <a:gd name="T11" fmla="*/ 15 h 199"/>
                  <a:gd name="T12" fmla="*/ 0 w 427"/>
                  <a:gd name="T13" fmla="*/ 5 h 19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27" h="199">
                    <a:moveTo>
                      <a:pt x="0" y="9"/>
                    </a:moveTo>
                    <a:lnTo>
                      <a:pt x="3" y="0"/>
                    </a:lnTo>
                    <a:lnTo>
                      <a:pt x="427" y="197"/>
                    </a:lnTo>
                    <a:lnTo>
                      <a:pt x="425" y="199"/>
                    </a:lnTo>
                    <a:lnTo>
                      <a:pt x="41" y="18"/>
                    </a:lnTo>
                    <a:lnTo>
                      <a:pt x="38" y="2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13" name="Freeform 230"/>
              <p:cNvSpPr>
                <a:spLocks/>
              </p:cNvSpPr>
              <p:nvPr/>
            </p:nvSpPr>
            <p:spPr bwMode="auto">
              <a:xfrm>
                <a:off x="1801" y="1841"/>
                <a:ext cx="387" cy="90"/>
              </a:xfrm>
              <a:custGeom>
                <a:avLst/>
                <a:gdLst>
                  <a:gd name="T0" fmla="*/ 0 w 387"/>
                  <a:gd name="T1" fmla="*/ 5 h 181"/>
                  <a:gd name="T2" fmla="*/ 3 w 387"/>
                  <a:gd name="T3" fmla="*/ 0 h 181"/>
                  <a:gd name="T4" fmla="*/ 387 w 387"/>
                  <a:gd name="T5" fmla="*/ 90 h 181"/>
                  <a:gd name="T6" fmla="*/ 387 w 387"/>
                  <a:gd name="T7" fmla="*/ 90 h 181"/>
                  <a:gd name="T8" fmla="*/ 44 w 387"/>
                  <a:gd name="T9" fmla="*/ 10 h 181"/>
                  <a:gd name="T10" fmla="*/ 42 w 387"/>
                  <a:gd name="T11" fmla="*/ 14 h 181"/>
                  <a:gd name="T12" fmla="*/ 0 w 387"/>
                  <a:gd name="T13" fmla="*/ 5 h 18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87" h="181">
                    <a:moveTo>
                      <a:pt x="0" y="11"/>
                    </a:moveTo>
                    <a:lnTo>
                      <a:pt x="3" y="0"/>
                    </a:lnTo>
                    <a:lnTo>
                      <a:pt x="387" y="181"/>
                    </a:lnTo>
                    <a:lnTo>
                      <a:pt x="44" y="20"/>
                    </a:lnTo>
                    <a:lnTo>
                      <a:pt x="42" y="29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14" name="Freeform 231"/>
              <p:cNvSpPr>
                <a:spLocks/>
              </p:cNvSpPr>
              <p:nvPr/>
            </p:nvSpPr>
            <p:spPr bwMode="auto">
              <a:xfrm>
                <a:off x="1843" y="1850"/>
                <a:ext cx="345" cy="82"/>
              </a:xfrm>
              <a:custGeom>
                <a:avLst/>
                <a:gdLst>
                  <a:gd name="T0" fmla="*/ 0 w 345"/>
                  <a:gd name="T1" fmla="*/ 5 h 163"/>
                  <a:gd name="T2" fmla="*/ 2 w 345"/>
                  <a:gd name="T3" fmla="*/ 0 h 163"/>
                  <a:gd name="T4" fmla="*/ 345 w 345"/>
                  <a:gd name="T5" fmla="*/ 81 h 163"/>
                  <a:gd name="T6" fmla="*/ 345 w 345"/>
                  <a:gd name="T7" fmla="*/ 82 h 163"/>
                  <a:gd name="T8" fmla="*/ 46 w 345"/>
                  <a:gd name="T9" fmla="*/ 11 h 163"/>
                  <a:gd name="T10" fmla="*/ 43 w 345"/>
                  <a:gd name="T11" fmla="*/ 15 h 163"/>
                  <a:gd name="T12" fmla="*/ 0 w 345"/>
                  <a:gd name="T13" fmla="*/ 5 h 16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5" h="163">
                    <a:moveTo>
                      <a:pt x="0" y="9"/>
                    </a:moveTo>
                    <a:lnTo>
                      <a:pt x="2" y="0"/>
                    </a:lnTo>
                    <a:lnTo>
                      <a:pt x="345" y="161"/>
                    </a:lnTo>
                    <a:lnTo>
                      <a:pt x="345" y="163"/>
                    </a:lnTo>
                    <a:lnTo>
                      <a:pt x="46" y="22"/>
                    </a:lnTo>
                    <a:lnTo>
                      <a:pt x="43" y="2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15" name="Freeform 232"/>
              <p:cNvSpPr>
                <a:spLocks/>
              </p:cNvSpPr>
              <p:nvPr/>
            </p:nvSpPr>
            <p:spPr bwMode="auto">
              <a:xfrm>
                <a:off x="1886" y="1861"/>
                <a:ext cx="302" cy="71"/>
              </a:xfrm>
              <a:custGeom>
                <a:avLst/>
                <a:gdLst>
                  <a:gd name="T0" fmla="*/ 0 w 302"/>
                  <a:gd name="T1" fmla="*/ 4 h 141"/>
                  <a:gd name="T2" fmla="*/ 3 w 302"/>
                  <a:gd name="T3" fmla="*/ 0 h 141"/>
                  <a:gd name="T4" fmla="*/ 302 w 302"/>
                  <a:gd name="T5" fmla="*/ 71 h 141"/>
                  <a:gd name="T6" fmla="*/ 302 w 302"/>
                  <a:gd name="T7" fmla="*/ 71 h 141"/>
                  <a:gd name="T8" fmla="*/ 48 w 302"/>
                  <a:gd name="T9" fmla="*/ 11 h 141"/>
                  <a:gd name="T10" fmla="*/ 45 w 302"/>
                  <a:gd name="T11" fmla="*/ 15 h 141"/>
                  <a:gd name="T12" fmla="*/ 0 w 302"/>
                  <a:gd name="T13" fmla="*/ 4 h 1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2" h="141">
                    <a:moveTo>
                      <a:pt x="0" y="7"/>
                    </a:moveTo>
                    <a:lnTo>
                      <a:pt x="3" y="0"/>
                    </a:lnTo>
                    <a:lnTo>
                      <a:pt x="302" y="141"/>
                    </a:lnTo>
                    <a:lnTo>
                      <a:pt x="48" y="21"/>
                    </a:lnTo>
                    <a:lnTo>
                      <a:pt x="45" y="2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DE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16" name="Freeform 233"/>
              <p:cNvSpPr>
                <a:spLocks/>
              </p:cNvSpPr>
              <p:nvPr/>
            </p:nvSpPr>
            <p:spPr bwMode="auto">
              <a:xfrm>
                <a:off x="1931" y="1872"/>
                <a:ext cx="257" cy="61"/>
              </a:xfrm>
              <a:custGeom>
                <a:avLst/>
                <a:gdLst>
                  <a:gd name="T0" fmla="*/ 0 w 257"/>
                  <a:gd name="T1" fmla="*/ 4 h 122"/>
                  <a:gd name="T2" fmla="*/ 3 w 257"/>
                  <a:gd name="T3" fmla="*/ 0 h 122"/>
                  <a:gd name="T4" fmla="*/ 257 w 257"/>
                  <a:gd name="T5" fmla="*/ 60 h 122"/>
                  <a:gd name="T6" fmla="*/ 257 w 257"/>
                  <a:gd name="T7" fmla="*/ 61 h 122"/>
                  <a:gd name="T8" fmla="*/ 50 w 257"/>
                  <a:gd name="T9" fmla="*/ 12 h 122"/>
                  <a:gd name="T10" fmla="*/ 48 w 257"/>
                  <a:gd name="T11" fmla="*/ 15 h 122"/>
                  <a:gd name="T12" fmla="*/ 0 w 257"/>
                  <a:gd name="T13" fmla="*/ 4 h 1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7" h="122">
                    <a:moveTo>
                      <a:pt x="0" y="8"/>
                    </a:moveTo>
                    <a:lnTo>
                      <a:pt x="3" y="0"/>
                    </a:lnTo>
                    <a:lnTo>
                      <a:pt x="257" y="120"/>
                    </a:lnTo>
                    <a:lnTo>
                      <a:pt x="257" y="122"/>
                    </a:lnTo>
                    <a:lnTo>
                      <a:pt x="50" y="24"/>
                    </a:lnTo>
                    <a:lnTo>
                      <a:pt x="48" y="29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DFD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17" name="Freeform 234"/>
              <p:cNvSpPr>
                <a:spLocks/>
              </p:cNvSpPr>
              <p:nvPr/>
            </p:nvSpPr>
            <p:spPr bwMode="auto">
              <a:xfrm>
                <a:off x="1979" y="1884"/>
                <a:ext cx="209" cy="49"/>
              </a:xfrm>
              <a:custGeom>
                <a:avLst/>
                <a:gdLst>
                  <a:gd name="T0" fmla="*/ 0 w 209"/>
                  <a:gd name="T1" fmla="*/ 3 h 98"/>
                  <a:gd name="T2" fmla="*/ 2 w 209"/>
                  <a:gd name="T3" fmla="*/ 0 h 98"/>
                  <a:gd name="T4" fmla="*/ 209 w 209"/>
                  <a:gd name="T5" fmla="*/ 49 h 98"/>
                  <a:gd name="T6" fmla="*/ 208 w 209"/>
                  <a:gd name="T7" fmla="*/ 49 h 98"/>
                  <a:gd name="T8" fmla="*/ 52 w 209"/>
                  <a:gd name="T9" fmla="*/ 13 h 98"/>
                  <a:gd name="T10" fmla="*/ 51 w 209"/>
                  <a:gd name="T11" fmla="*/ 15 h 98"/>
                  <a:gd name="T12" fmla="*/ 0 w 209"/>
                  <a:gd name="T13" fmla="*/ 3 h 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9" h="98">
                    <a:moveTo>
                      <a:pt x="0" y="5"/>
                    </a:moveTo>
                    <a:lnTo>
                      <a:pt x="2" y="0"/>
                    </a:lnTo>
                    <a:lnTo>
                      <a:pt x="209" y="98"/>
                    </a:lnTo>
                    <a:lnTo>
                      <a:pt x="208" y="98"/>
                    </a:lnTo>
                    <a:lnTo>
                      <a:pt x="52" y="25"/>
                    </a:lnTo>
                    <a:lnTo>
                      <a:pt x="51" y="29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E1E1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18" name="Freeform 235"/>
              <p:cNvSpPr>
                <a:spLocks/>
              </p:cNvSpPr>
              <p:nvPr/>
            </p:nvSpPr>
            <p:spPr bwMode="auto">
              <a:xfrm>
                <a:off x="2030" y="1897"/>
                <a:ext cx="157" cy="37"/>
              </a:xfrm>
              <a:custGeom>
                <a:avLst/>
                <a:gdLst>
                  <a:gd name="T0" fmla="*/ 0 w 157"/>
                  <a:gd name="T1" fmla="*/ 2 h 74"/>
                  <a:gd name="T2" fmla="*/ 1 w 157"/>
                  <a:gd name="T3" fmla="*/ 0 h 74"/>
                  <a:gd name="T4" fmla="*/ 157 w 157"/>
                  <a:gd name="T5" fmla="*/ 37 h 74"/>
                  <a:gd name="T6" fmla="*/ 157 w 157"/>
                  <a:gd name="T7" fmla="*/ 37 h 74"/>
                  <a:gd name="T8" fmla="*/ 55 w 157"/>
                  <a:gd name="T9" fmla="*/ 14 h 74"/>
                  <a:gd name="T10" fmla="*/ 54 w 157"/>
                  <a:gd name="T11" fmla="*/ 15 h 74"/>
                  <a:gd name="T12" fmla="*/ 0 w 157"/>
                  <a:gd name="T13" fmla="*/ 2 h 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7" h="74">
                    <a:moveTo>
                      <a:pt x="0" y="4"/>
                    </a:moveTo>
                    <a:lnTo>
                      <a:pt x="1" y="0"/>
                    </a:lnTo>
                    <a:lnTo>
                      <a:pt x="157" y="73"/>
                    </a:lnTo>
                    <a:lnTo>
                      <a:pt x="157" y="74"/>
                    </a:lnTo>
                    <a:lnTo>
                      <a:pt x="55" y="27"/>
                    </a:lnTo>
                    <a:lnTo>
                      <a:pt x="54" y="29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3E3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19" name="Freeform 236"/>
              <p:cNvSpPr>
                <a:spLocks/>
              </p:cNvSpPr>
              <p:nvPr/>
            </p:nvSpPr>
            <p:spPr bwMode="auto">
              <a:xfrm>
                <a:off x="2084" y="1910"/>
                <a:ext cx="103" cy="25"/>
              </a:xfrm>
              <a:custGeom>
                <a:avLst/>
                <a:gdLst>
                  <a:gd name="T0" fmla="*/ 0 w 103"/>
                  <a:gd name="T1" fmla="*/ 1 h 49"/>
                  <a:gd name="T2" fmla="*/ 1 w 103"/>
                  <a:gd name="T3" fmla="*/ 0 h 49"/>
                  <a:gd name="T4" fmla="*/ 103 w 103"/>
                  <a:gd name="T5" fmla="*/ 24 h 49"/>
                  <a:gd name="T6" fmla="*/ 103 w 103"/>
                  <a:gd name="T7" fmla="*/ 25 h 49"/>
                  <a:gd name="T8" fmla="*/ 56 w 103"/>
                  <a:gd name="T9" fmla="*/ 14 h 49"/>
                  <a:gd name="T10" fmla="*/ 56 w 103"/>
                  <a:gd name="T11" fmla="*/ 15 h 49"/>
                  <a:gd name="T12" fmla="*/ 0 w 103"/>
                  <a:gd name="T13" fmla="*/ 1 h 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3" h="49">
                    <a:moveTo>
                      <a:pt x="0" y="2"/>
                    </a:moveTo>
                    <a:lnTo>
                      <a:pt x="1" y="0"/>
                    </a:lnTo>
                    <a:lnTo>
                      <a:pt x="103" y="47"/>
                    </a:lnTo>
                    <a:lnTo>
                      <a:pt x="103" y="49"/>
                    </a:lnTo>
                    <a:lnTo>
                      <a:pt x="56" y="28"/>
                    </a:lnTo>
                    <a:lnTo>
                      <a:pt x="56" y="29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20" name="Freeform 237"/>
              <p:cNvSpPr>
                <a:spLocks/>
              </p:cNvSpPr>
              <p:nvPr/>
            </p:nvSpPr>
            <p:spPr bwMode="auto">
              <a:xfrm>
                <a:off x="2140" y="1924"/>
                <a:ext cx="47" cy="12"/>
              </a:xfrm>
              <a:custGeom>
                <a:avLst/>
                <a:gdLst>
                  <a:gd name="T0" fmla="*/ 0 w 47"/>
                  <a:gd name="T1" fmla="*/ 1 h 23"/>
                  <a:gd name="T2" fmla="*/ 0 w 47"/>
                  <a:gd name="T3" fmla="*/ 0 h 23"/>
                  <a:gd name="T4" fmla="*/ 47 w 47"/>
                  <a:gd name="T5" fmla="*/ 11 h 23"/>
                  <a:gd name="T6" fmla="*/ 47 w 47"/>
                  <a:gd name="T7" fmla="*/ 12 h 23"/>
                  <a:gd name="T8" fmla="*/ 47 w 47"/>
                  <a:gd name="T9" fmla="*/ 12 h 23"/>
                  <a:gd name="T10" fmla="*/ 47 w 47"/>
                  <a:gd name="T11" fmla="*/ 12 h 23"/>
                  <a:gd name="T12" fmla="*/ 0 w 47"/>
                  <a:gd name="T13" fmla="*/ 1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7" h="23">
                    <a:moveTo>
                      <a:pt x="0" y="1"/>
                    </a:moveTo>
                    <a:lnTo>
                      <a:pt x="0" y="0"/>
                    </a:lnTo>
                    <a:lnTo>
                      <a:pt x="47" y="21"/>
                    </a:lnTo>
                    <a:lnTo>
                      <a:pt x="47" y="2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21" name="Freeform 238"/>
              <p:cNvSpPr>
                <a:spLocks/>
              </p:cNvSpPr>
              <p:nvPr/>
            </p:nvSpPr>
            <p:spPr bwMode="auto">
              <a:xfrm>
                <a:off x="1188" y="1688"/>
                <a:ext cx="999" cy="248"/>
              </a:xfrm>
              <a:custGeom>
                <a:avLst/>
                <a:gdLst>
                  <a:gd name="T0" fmla="*/ 996 w 999"/>
                  <a:gd name="T1" fmla="*/ 233 h 494"/>
                  <a:gd name="T2" fmla="*/ 0 w 999"/>
                  <a:gd name="T3" fmla="*/ 0 h 494"/>
                  <a:gd name="T4" fmla="*/ 2 w 999"/>
                  <a:gd name="T5" fmla="*/ 15 h 494"/>
                  <a:gd name="T6" fmla="*/ 999 w 999"/>
                  <a:gd name="T7" fmla="*/ 248 h 494"/>
                  <a:gd name="T8" fmla="*/ 996 w 999"/>
                  <a:gd name="T9" fmla="*/ 233 h 4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9" h="494">
                    <a:moveTo>
                      <a:pt x="996" y="465"/>
                    </a:moveTo>
                    <a:lnTo>
                      <a:pt x="0" y="0"/>
                    </a:lnTo>
                    <a:lnTo>
                      <a:pt x="2" y="29"/>
                    </a:lnTo>
                    <a:lnTo>
                      <a:pt x="999" y="494"/>
                    </a:lnTo>
                    <a:lnTo>
                      <a:pt x="996" y="465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22" name="Freeform 239"/>
              <p:cNvSpPr>
                <a:spLocks/>
              </p:cNvSpPr>
              <p:nvPr/>
            </p:nvSpPr>
            <p:spPr bwMode="auto">
              <a:xfrm>
                <a:off x="2177" y="1881"/>
                <a:ext cx="40" cy="52"/>
              </a:xfrm>
              <a:custGeom>
                <a:avLst/>
                <a:gdLst>
                  <a:gd name="T0" fmla="*/ 0 w 40"/>
                  <a:gd name="T1" fmla="*/ 52 h 104"/>
                  <a:gd name="T2" fmla="*/ 28 w 40"/>
                  <a:gd name="T3" fmla="*/ 0 h 104"/>
                  <a:gd name="T4" fmla="*/ 40 w 40"/>
                  <a:gd name="T5" fmla="*/ 3 h 104"/>
                  <a:gd name="T6" fmla="*/ 38 w 40"/>
                  <a:gd name="T7" fmla="*/ 3 h 104"/>
                  <a:gd name="T8" fmla="*/ 27 w 40"/>
                  <a:gd name="T9" fmla="*/ 0 h 104"/>
                  <a:gd name="T10" fmla="*/ 0 w 40"/>
                  <a:gd name="T11" fmla="*/ 52 h 104"/>
                  <a:gd name="T12" fmla="*/ 0 w 40"/>
                  <a:gd name="T13" fmla="*/ 52 h 10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0" h="104">
                    <a:moveTo>
                      <a:pt x="0" y="104"/>
                    </a:moveTo>
                    <a:lnTo>
                      <a:pt x="28" y="0"/>
                    </a:lnTo>
                    <a:lnTo>
                      <a:pt x="40" y="6"/>
                    </a:lnTo>
                    <a:lnTo>
                      <a:pt x="38" y="6"/>
                    </a:lnTo>
                    <a:lnTo>
                      <a:pt x="27" y="0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23" name="Freeform 240"/>
              <p:cNvSpPr>
                <a:spLocks/>
              </p:cNvSpPr>
              <p:nvPr/>
            </p:nvSpPr>
            <p:spPr bwMode="auto">
              <a:xfrm>
                <a:off x="2177" y="1881"/>
                <a:ext cx="38" cy="52"/>
              </a:xfrm>
              <a:custGeom>
                <a:avLst/>
                <a:gdLst>
                  <a:gd name="T0" fmla="*/ 0 w 38"/>
                  <a:gd name="T1" fmla="*/ 52 h 104"/>
                  <a:gd name="T2" fmla="*/ 27 w 38"/>
                  <a:gd name="T3" fmla="*/ 0 h 104"/>
                  <a:gd name="T4" fmla="*/ 38 w 38"/>
                  <a:gd name="T5" fmla="*/ 3 h 104"/>
                  <a:gd name="T6" fmla="*/ 38 w 38"/>
                  <a:gd name="T7" fmla="*/ 4 h 104"/>
                  <a:gd name="T8" fmla="*/ 27 w 38"/>
                  <a:gd name="T9" fmla="*/ 1 h 104"/>
                  <a:gd name="T10" fmla="*/ 0 w 38"/>
                  <a:gd name="T11" fmla="*/ 52 h 104"/>
                  <a:gd name="T12" fmla="*/ 0 w 38"/>
                  <a:gd name="T13" fmla="*/ 52 h 10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8" h="104">
                    <a:moveTo>
                      <a:pt x="0" y="104"/>
                    </a:moveTo>
                    <a:lnTo>
                      <a:pt x="27" y="0"/>
                    </a:lnTo>
                    <a:lnTo>
                      <a:pt x="38" y="6"/>
                    </a:lnTo>
                    <a:lnTo>
                      <a:pt x="38" y="8"/>
                    </a:lnTo>
                    <a:lnTo>
                      <a:pt x="27" y="2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B4B4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24" name="Freeform 241"/>
              <p:cNvSpPr>
                <a:spLocks/>
              </p:cNvSpPr>
              <p:nvPr/>
            </p:nvSpPr>
            <p:spPr bwMode="auto">
              <a:xfrm>
                <a:off x="2177" y="1882"/>
                <a:ext cx="38" cy="51"/>
              </a:xfrm>
              <a:custGeom>
                <a:avLst/>
                <a:gdLst>
                  <a:gd name="T0" fmla="*/ 0 w 38"/>
                  <a:gd name="T1" fmla="*/ 51 h 102"/>
                  <a:gd name="T2" fmla="*/ 27 w 38"/>
                  <a:gd name="T3" fmla="*/ 0 h 102"/>
                  <a:gd name="T4" fmla="*/ 38 w 38"/>
                  <a:gd name="T5" fmla="*/ 3 h 102"/>
                  <a:gd name="T6" fmla="*/ 37 w 38"/>
                  <a:gd name="T7" fmla="*/ 4 h 102"/>
                  <a:gd name="T8" fmla="*/ 27 w 38"/>
                  <a:gd name="T9" fmla="*/ 1 h 102"/>
                  <a:gd name="T10" fmla="*/ 0 w 38"/>
                  <a:gd name="T11" fmla="*/ 51 h 102"/>
                  <a:gd name="T12" fmla="*/ 0 w 38"/>
                  <a:gd name="T13" fmla="*/ 51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8" h="102">
                    <a:moveTo>
                      <a:pt x="0" y="102"/>
                    </a:moveTo>
                    <a:lnTo>
                      <a:pt x="27" y="0"/>
                    </a:lnTo>
                    <a:lnTo>
                      <a:pt x="38" y="6"/>
                    </a:lnTo>
                    <a:lnTo>
                      <a:pt x="37" y="8"/>
                    </a:lnTo>
                    <a:lnTo>
                      <a:pt x="27" y="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25" name="Freeform 242"/>
              <p:cNvSpPr>
                <a:spLocks/>
              </p:cNvSpPr>
              <p:nvPr/>
            </p:nvSpPr>
            <p:spPr bwMode="auto">
              <a:xfrm>
                <a:off x="2177" y="1883"/>
                <a:ext cx="37" cy="50"/>
              </a:xfrm>
              <a:custGeom>
                <a:avLst/>
                <a:gdLst>
                  <a:gd name="T0" fmla="*/ 0 w 37"/>
                  <a:gd name="T1" fmla="*/ 50 h 100"/>
                  <a:gd name="T2" fmla="*/ 27 w 37"/>
                  <a:gd name="T3" fmla="*/ 0 h 100"/>
                  <a:gd name="T4" fmla="*/ 37 w 37"/>
                  <a:gd name="T5" fmla="*/ 3 h 100"/>
                  <a:gd name="T6" fmla="*/ 37 w 37"/>
                  <a:gd name="T7" fmla="*/ 4 h 100"/>
                  <a:gd name="T8" fmla="*/ 27 w 37"/>
                  <a:gd name="T9" fmla="*/ 2 h 100"/>
                  <a:gd name="T10" fmla="*/ 0 w 37"/>
                  <a:gd name="T11" fmla="*/ 50 h 100"/>
                  <a:gd name="T12" fmla="*/ 0 w 37"/>
                  <a:gd name="T13" fmla="*/ 50 h 1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7" h="100">
                    <a:moveTo>
                      <a:pt x="0" y="100"/>
                    </a:moveTo>
                    <a:lnTo>
                      <a:pt x="27" y="0"/>
                    </a:lnTo>
                    <a:lnTo>
                      <a:pt x="37" y="6"/>
                    </a:lnTo>
                    <a:lnTo>
                      <a:pt x="37" y="7"/>
                    </a:lnTo>
                    <a:lnTo>
                      <a:pt x="27" y="4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26" name="Freeform 243"/>
              <p:cNvSpPr>
                <a:spLocks/>
              </p:cNvSpPr>
              <p:nvPr/>
            </p:nvSpPr>
            <p:spPr bwMode="auto">
              <a:xfrm>
                <a:off x="2177" y="1885"/>
                <a:ext cx="37" cy="48"/>
              </a:xfrm>
              <a:custGeom>
                <a:avLst/>
                <a:gdLst>
                  <a:gd name="T0" fmla="*/ 0 w 37"/>
                  <a:gd name="T1" fmla="*/ 48 h 96"/>
                  <a:gd name="T2" fmla="*/ 27 w 37"/>
                  <a:gd name="T3" fmla="*/ 0 h 96"/>
                  <a:gd name="T4" fmla="*/ 37 w 37"/>
                  <a:gd name="T5" fmla="*/ 2 h 96"/>
                  <a:gd name="T6" fmla="*/ 37 w 37"/>
                  <a:gd name="T7" fmla="*/ 3 h 96"/>
                  <a:gd name="T8" fmla="*/ 26 w 37"/>
                  <a:gd name="T9" fmla="*/ 1 h 96"/>
                  <a:gd name="T10" fmla="*/ 0 w 37"/>
                  <a:gd name="T11" fmla="*/ 48 h 96"/>
                  <a:gd name="T12" fmla="*/ 0 w 37"/>
                  <a:gd name="T13" fmla="*/ 48 h 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7" h="96">
                    <a:moveTo>
                      <a:pt x="0" y="96"/>
                    </a:moveTo>
                    <a:lnTo>
                      <a:pt x="27" y="0"/>
                    </a:lnTo>
                    <a:lnTo>
                      <a:pt x="37" y="3"/>
                    </a:lnTo>
                    <a:lnTo>
                      <a:pt x="37" y="5"/>
                    </a:lnTo>
                    <a:lnTo>
                      <a:pt x="26" y="2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27" name="Freeform 244"/>
              <p:cNvSpPr>
                <a:spLocks/>
              </p:cNvSpPr>
              <p:nvPr/>
            </p:nvSpPr>
            <p:spPr bwMode="auto">
              <a:xfrm>
                <a:off x="2177" y="1886"/>
                <a:ext cx="37" cy="47"/>
              </a:xfrm>
              <a:custGeom>
                <a:avLst/>
                <a:gdLst>
                  <a:gd name="T0" fmla="*/ 0 w 37"/>
                  <a:gd name="T1" fmla="*/ 47 h 94"/>
                  <a:gd name="T2" fmla="*/ 26 w 37"/>
                  <a:gd name="T3" fmla="*/ 0 h 94"/>
                  <a:gd name="T4" fmla="*/ 37 w 37"/>
                  <a:gd name="T5" fmla="*/ 2 h 94"/>
                  <a:gd name="T6" fmla="*/ 35 w 37"/>
                  <a:gd name="T7" fmla="*/ 3 h 94"/>
                  <a:gd name="T8" fmla="*/ 26 w 37"/>
                  <a:gd name="T9" fmla="*/ 1 h 94"/>
                  <a:gd name="T10" fmla="*/ 0 w 37"/>
                  <a:gd name="T11" fmla="*/ 47 h 94"/>
                  <a:gd name="T12" fmla="*/ 0 w 37"/>
                  <a:gd name="T13" fmla="*/ 47 h 9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7" h="94">
                    <a:moveTo>
                      <a:pt x="0" y="94"/>
                    </a:moveTo>
                    <a:lnTo>
                      <a:pt x="26" y="0"/>
                    </a:lnTo>
                    <a:lnTo>
                      <a:pt x="37" y="3"/>
                    </a:lnTo>
                    <a:lnTo>
                      <a:pt x="35" y="5"/>
                    </a:lnTo>
                    <a:lnTo>
                      <a:pt x="26" y="1"/>
                    </a:lnTo>
                    <a:lnTo>
                      <a:pt x="0" y="94"/>
                    </a:lnTo>
                    <a:close/>
                  </a:path>
                </a:pathLst>
              </a:custGeom>
              <a:solidFill>
                <a:srgbClr val="BBBB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28" name="Freeform 245"/>
              <p:cNvSpPr>
                <a:spLocks/>
              </p:cNvSpPr>
              <p:nvPr/>
            </p:nvSpPr>
            <p:spPr bwMode="auto">
              <a:xfrm>
                <a:off x="2177" y="1887"/>
                <a:ext cx="35" cy="46"/>
              </a:xfrm>
              <a:custGeom>
                <a:avLst/>
                <a:gdLst>
                  <a:gd name="T0" fmla="*/ 0 w 35"/>
                  <a:gd name="T1" fmla="*/ 46 h 93"/>
                  <a:gd name="T2" fmla="*/ 26 w 35"/>
                  <a:gd name="T3" fmla="*/ 0 h 93"/>
                  <a:gd name="T4" fmla="*/ 35 w 35"/>
                  <a:gd name="T5" fmla="*/ 2 h 93"/>
                  <a:gd name="T6" fmla="*/ 35 w 35"/>
                  <a:gd name="T7" fmla="*/ 3 h 93"/>
                  <a:gd name="T8" fmla="*/ 26 w 35"/>
                  <a:gd name="T9" fmla="*/ 1 h 93"/>
                  <a:gd name="T10" fmla="*/ 0 w 35"/>
                  <a:gd name="T11" fmla="*/ 46 h 93"/>
                  <a:gd name="T12" fmla="*/ 0 w 35"/>
                  <a:gd name="T13" fmla="*/ 46 h 9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" h="93">
                    <a:moveTo>
                      <a:pt x="0" y="93"/>
                    </a:moveTo>
                    <a:lnTo>
                      <a:pt x="26" y="0"/>
                    </a:lnTo>
                    <a:lnTo>
                      <a:pt x="35" y="4"/>
                    </a:lnTo>
                    <a:lnTo>
                      <a:pt x="35" y="6"/>
                    </a:lnTo>
                    <a:lnTo>
                      <a:pt x="26" y="2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C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29" name="Freeform 246"/>
              <p:cNvSpPr>
                <a:spLocks/>
              </p:cNvSpPr>
              <p:nvPr/>
            </p:nvSpPr>
            <p:spPr bwMode="auto">
              <a:xfrm>
                <a:off x="2177" y="1888"/>
                <a:ext cx="35" cy="45"/>
              </a:xfrm>
              <a:custGeom>
                <a:avLst/>
                <a:gdLst>
                  <a:gd name="T0" fmla="*/ 0 w 35"/>
                  <a:gd name="T1" fmla="*/ 45 h 91"/>
                  <a:gd name="T2" fmla="*/ 26 w 35"/>
                  <a:gd name="T3" fmla="*/ 0 h 91"/>
                  <a:gd name="T4" fmla="*/ 35 w 35"/>
                  <a:gd name="T5" fmla="*/ 2 h 91"/>
                  <a:gd name="T6" fmla="*/ 35 w 35"/>
                  <a:gd name="T7" fmla="*/ 3 h 91"/>
                  <a:gd name="T8" fmla="*/ 26 w 35"/>
                  <a:gd name="T9" fmla="*/ 1 h 91"/>
                  <a:gd name="T10" fmla="*/ 0 w 35"/>
                  <a:gd name="T11" fmla="*/ 45 h 91"/>
                  <a:gd name="T12" fmla="*/ 0 w 35"/>
                  <a:gd name="T13" fmla="*/ 45 h 9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" h="91">
                    <a:moveTo>
                      <a:pt x="0" y="91"/>
                    </a:moveTo>
                    <a:lnTo>
                      <a:pt x="26" y="0"/>
                    </a:lnTo>
                    <a:lnTo>
                      <a:pt x="35" y="4"/>
                    </a:lnTo>
                    <a:lnTo>
                      <a:pt x="35" y="7"/>
                    </a:lnTo>
                    <a:lnTo>
                      <a:pt x="26" y="2"/>
                    </a:lnTo>
                    <a:lnTo>
                      <a:pt x="0" y="91"/>
                    </a:lnTo>
                    <a:close/>
                  </a:path>
                </a:pathLst>
              </a:custGeom>
              <a:solidFill>
                <a:srgbClr val="BEBE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30" name="Freeform 247"/>
              <p:cNvSpPr>
                <a:spLocks/>
              </p:cNvSpPr>
              <p:nvPr/>
            </p:nvSpPr>
            <p:spPr bwMode="auto">
              <a:xfrm>
                <a:off x="2177" y="1888"/>
                <a:ext cx="35" cy="45"/>
              </a:xfrm>
              <a:custGeom>
                <a:avLst/>
                <a:gdLst>
                  <a:gd name="T0" fmla="*/ 0 w 35"/>
                  <a:gd name="T1" fmla="*/ 45 h 89"/>
                  <a:gd name="T2" fmla="*/ 26 w 35"/>
                  <a:gd name="T3" fmla="*/ 0 h 89"/>
                  <a:gd name="T4" fmla="*/ 35 w 35"/>
                  <a:gd name="T5" fmla="*/ 3 h 89"/>
                  <a:gd name="T6" fmla="*/ 34 w 35"/>
                  <a:gd name="T7" fmla="*/ 4 h 89"/>
                  <a:gd name="T8" fmla="*/ 24 w 35"/>
                  <a:gd name="T9" fmla="*/ 1 h 89"/>
                  <a:gd name="T10" fmla="*/ 1 w 35"/>
                  <a:gd name="T11" fmla="*/ 45 h 89"/>
                  <a:gd name="T12" fmla="*/ 0 w 35"/>
                  <a:gd name="T13" fmla="*/ 45 h 8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" h="89">
                    <a:moveTo>
                      <a:pt x="0" y="89"/>
                    </a:moveTo>
                    <a:lnTo>
                      <a:pt x="26" y="0"/>
                    </a:lnTo>
                    <a:lnTo>
                      <a:pt x="35" y="5"/>
                    </a:lnTo>
                    <a:lnTo>
                      <a:pt x="34" y="7"/>
                    </a:lnTo>
                    <a:lnTo>
                      <a:pt x="24" y="2"/>
                    </a:lnTo>
                    <a:lnTo>
                      <a:pt x="1" y="89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31" name="Freeform 248"/>
              <p:cNvSpPr>
                <a:spLocks/>
              </p:cNvSpPr>
              <p:nvPr/>
            </p:nvSpPr>
            <p:spPr bwMode="auto">
              <a:xfrm>
                <a:off x="2178" y="1889"/>
                <a:ext cx="33" cy="44"/>
              </a:xfrm>
              <a:custGeom>
                <a:avLst/>
                <a:gdLst>
                  <a:gd name="T0" fmla="*/ 0 w 33"/>
                  <a:gd name="T1" fmla="*/ 44 h 87"/>
                  <a:gd name="T2" fmla="*/ 23 w 33"/>
                  <a:gd name="T3" fmla="*/ 0 h 87"/>
                  <a:gd name="T4" fmla="*/ 33 w 33"/>
                  <a:gd name="T5" fmla="*/ 3 h 87"/>
                  <a:gd name="T6" fmla="*/ 33 w 33"/>
                  <a:gd name="T7" fmla="*/ 4 h 87"/>
                  <a:gd name="T8" fmla="*/ 23 w 33"/>
                  <a:gd name="T9" fmla="*/ 1 h 87"/>
                  <a:gd name="T10" fmla="*/ 0 w 33"/>
                  <a:gd name="T11" fmla="*/ 44 h 87"/>
                  <a:gd name="T12" fmla="*/ 0 w 33"/>
                  <a:gd name="T13" fmla="*/ 44 h 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3" h="87">
                    <a:moveTo>
                      <a:pt x="0" y="87"/>
                    </a:moveTo>
                    <a:lnTo>
                      <a:pt x="23" y="0"/>
                    </a:lnTo>
                    <a:lnTo>
                      <a:pt x="33" y="5"/>
                    </a:lnTo>
                    <a:lnTo>
                      <a:pt x="33" y="7"/>
                    </a:lnTo>
                    <a:lnTo>
                      <a:pt x="23" y="2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C1C1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32" name="Freeform 249"/>
              <p:cNvSpPr>
                <a:spLocks/>
              </p:cNvSpPr>
              <p:nvPr/>
            </p:nvSpPr>
            <p:spPr bwMode="auto">
              <a:xfrm>
                <a:off x="2178" y="1890"/>
                <a:ext cx="33" cy="43"/>
              </a:xfrm>
              <a:custGeom>
                <a:avLst/>
                <a:gdLst>
                  <a:gd name="T0" fmla="*/ 0 w 33"/>
                  <a:gd name="T1" fmla="*/ 43 h 85"/>
                  <a:gd name="T2" fmla="*/ 23 w 33"/>
                  <a:gd name="T3" fmla="*/ 0 h 85"/>
                  <a:gd name="T4" fmla="*/ 33 w 33"/>
                  <a:gd name="T5" fmla="*/ 3 h 85"/>
                  <a:gd name="T6" fmla="*/ 32 w 33"/>
                  <a:gd name="T7" fmla="*/ 4 h 85"/>
                  <a:gd name="T8" fmla="*/ 23 w 33"/>
                  <a:gd name="T9" fmla="*/ 2 h 85"/>
                  <a:gd name="T10" fmla="*/ 0 w 33"/>
                  <a:gd name="T11" fmla="*/ 43 h 85"/>
                  <a:gd name="T12" fmla="*/ 0 w 33"/>
                  <a:gd name="T13" fmla="*/ 43 h 8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3" h="85">
                    <a:moveTo>
                      <a:pt x="0" y="85"/>
                    </a:moveTo>
                    <a:lnTo>
                      <a:pt x="23" y="0"/>
                    </a:lnTo>
                    <a:lnTo>
                      <a:pt x="33" y="5"/>
                    </a:lnTo>
                    <a:lnTo>
                      <a:pt x="32" y="7"/>
                    </a:lnTo>
                    <a:lnTo>
                      <a:pt x="23" y="3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C3C3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33" name="Freeform 250"/>
              <p:cNvSpPr>
                <a:spLocks/>
              </p:cNvSpPr>
              <p:nvPr/>
            </p:nvSpPr>
            <p:spPr bwMode="auto">
              <a:xfrm>
                <a:off x="2178" y="1892"/>
                <a:ext cx="32" cy="41"/>
              </a:xfrm>
              <a:custGeom>
                <a:avLst/>
                <a:gdLst>
                  <a:gd name="T0" fmla="*/ 0 w 32"/>
                  <a:gd name="T1" fmla="*/ 41 h 82"/>
                  <a:gd name="T2" fmla="*/ 23 w 32"/>
                  <a:gd name="T3" fmla="*/ 0 h 82"/>
                  <a:gd name="T4" fmla="*/ 32 w 32"/>
                  <a:gd name="T5" fmla="*/ 2 h 82"/>
                  <a:gd name="T6" fmla="*/ 32 w 32"/>
                  <a:gd name="T7" fmla="*/ 3 h 82"/>
                  <a:gd name="T8" fmla="*/ 23 w 32"/>
                  <a:gd name="T9" fmla="*/ 1 h 82"/>
                  <a:gd name="T10" fmla="*/ 0 w 32"/>
                  <a:gd name="T11" fmla="*/ 41 h 82"/>
                  <a:gd name="T12" fmla="*/ 0 w 32"/>
                  <a:gd name="T13" fmla="*/ 41 h 8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2" h="82">
                    <a:moveTo>
                      <a:pt x="0" y="82"/>
                    </a:moveTo>
                    <a:lnTo>
                      <a:pt x="23" y="0"/>
                    </a:lnTo>
                    <a:lnTo>
                      <a:pt x="32" y="4"/>
                    </a:lnTo>
                    <a:lnTo>
                      <a:pt x="32" y="6"/>
                    </a:lnTo>
                    <a:lnTo>
                      <a:pt x="23" y="2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C4C4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34" name="Freeform 251"/>
              <p:cNvSpPr>
                <a:spLocks/>
              </p:cNvSpPr>
              <p:nvPr/>
            </p:nvSpPr>
            <p:spPr bwMode="auto">
              <a:xfrm>
                <a:off x="2178" y="1893"/>
                <a:ext cx="32" cy="40"/>
              </a:xfrm>
              <a:custGeom>
                <a:avLst/>
                <a:gdLst>
                  <a:gd name="T0" fmla="*/ 0 w 32"/>
                  <a:gd name="T1" fmla="*/ 40 h 80"/>
                  <a:gd name="T2" fmla="*/ 23 w 32"/>
                  <a:gd name="T3" fmla="*/ 0 h 80"/>
                  <a:gd name="T4" fmla="*/ 32 w 32"/>
                  <a:gd name="T5" fmla="*/ 2 h 80"/>
                  <a:gd name="T6" fmla="*/ 30 w 32"/>
                  <a:gd name="T7" fmla="*/ 4 h 80"/>
                  <a:gd name="T8" fmla="*/ 22 w 32"/>
                  <a:gd name="T9" fmla="*/ 2 h 80"/>
                  <a:gd name="T10" fmla="*/ 0 w 32"/>
                  <a:gd name="T11" fmla="*/ 40 h 80"/>
                  <a:gd name="T12" fmla="*/ 0 w 32"/>
                  <a:gd name="T13" fmla="*/ 40 h 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2" h="80">
                    <a:moveTo>
                      <a:pt x="0" y="80"/>
                    </a:moveTo>
                    <a:lnTo>
                      <a:pt x="23" y="0"/>
                    </a:lnTo>
                    <a:lnTo>
                      <a:pt x="32" y="4"/>
                    </a:lnTo>
                    <a:lnTo>
                      <a:pt x="30" y="7"/>
                    </a:lnTo>
                    <a:lnTo>
                      <a:pt x="22" y="4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35" name="Freeform 252"/>
              <p:cNvSpPr>
                <a:spLocks/>
              </p:cNvSpPr>
              <p:nvPr/>
            </p:nvSpPr>
            <p:spPr bwMode="auto">
              <a:xfrm>
                <a:off x="2178" y="1895"/>
                <a:ext cx="30" cy="38"/>
              </a:xfrm>
              <a:custGeom>
                <a:avLst/>
                <a:gdLst>
                  <a:gd name="T0" fmla="*/ 0 w 30"/>
                  <a:gd name="T1" fmla="*/ 38 h 76"/>
                  <a:gd name="T2" fmla="*/ 22 w 30"/>
                  <a:gd name="T3" fmla="*/ 0 h 76"/>
                  <a:gd name="T4" fmla="*/ 30 w 30"/>
                  <a:gd name="T5" fmla="*/ 2 h 76"/>
                  <a:gd name="T6" fmla="*/ 30 w 30"/>
                  <a:gd name="T7" fmla="*/ 3 h 76"/>
                  <a:gd name="T8" fmla="*/ 22 w 30"/>
                  <a:gd name="T9" fmla="*/ 1 h 76"/>
                  <a:gd name="T10" fmla="*/ 0 w 30"/>
                  <a:gd name="T11" fmla="*/ 38 h 76"/>
                  <a:gd name="T12" fmla="*/ 0 w 30"/>
                  <a:gd name="T13" fmla="*/ 38 h 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76">
                    <a:moveTo>
                      <a:pt x="0" y="76"/>
                    </a:moveTo>
                    <a:lnTo>
                      <a:pt x="22" y="0"/>
                    </a:lnTo>
                    <a:lnTo>
                      <a:pt x="30" y="3"/>
                    </a:lnTo>
                    <a:lnTo>
                      <a:pt x="30" y="5"/>
                    </a:lnTo>
                    <a:lnTo>
                      <a:pt x="22" y="1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36" name="Freeform 253"/>
              <p:cNvSpPr>
                <a:spLocks/>
              </p:cNvSpPr>
              <p:nvPr/>
            </p:nvSpPr>
            <p:spPr bwMode="auto">
              <a:xfrm>
                <a:off x="2178" y="1896"/>
                <a:ext cx="30" cy="37"/>
              </a:xfrm>
              <a:custGeom>
                <a:avLst/>
                <a:gdLst>
                  <a:gd name="T0" fmla="*/ 0 w 30"/>
                  <a:gd name="T1" fmla="*/ 37 h 75"/>
                  <a:gd name="T2" fmla="*/ 22 w 30"/>
                  <a:gd name="T3" fmla="*/ 0 h 75"/>
                  <a:gd name="T4" fmla="*/ 30 w 30"/>
                  <a:gd name="T5" fmla="*/ 2 h 75"/>
                  <a:gd name="T6" fmla="*/ 29 w 30"/>
                  <a:gd name="T7" fmla="*/ 4 h 75"/>
                  <a:gd name="T8" fmla="*/ 22 w 30"/>
                  <a:gd name="T9" fmla="*/ 2 h 75"/>
                  <a:gd name="T10" fmla="*/ 2 w 30"/>
                  <a:gd name="T11" fmla="*/ 37 h 75"/>
                  <a:gd name="T12" fmla="*/ 0 w 30"/>
                  <a:gd name="T13" fmla="*/ 37 h 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75">
                    <a:moveTo>
                      <a:pt x="0" y="75"/>
                    </a:moveTo>
                    <a:lnTo>
                      <a:pt x="22" y="0"/>
                    </a:lnTo>
                    <a:lnTo>
                      <a:pt x="30" y="4"/>
                    </a:lnTo>
                    <a:lnTo>
                      <a:pt x="29" y="8"/>
                    </a:lnTo>
                    <a:lnTo>
                      <a:pt x="22" y="4"/>
                    </a:lnTo>
                    <a:lnTo>
                      <a:pt x="2" y="75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C9C9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37" name="Freeform 254"/>
              <p:cNvSpPr>
                <a:spLocks/>
              </p:cNvSpPr>
              <p:nvPr/>
            </p:nvSpPr>
            <p:spPr bwMode="auto">
              <a:xfrm>
                <a:off x="2180" y="1898"/>
                <a:ext cx="27" cy="35"/>
              </a:xfrm>
              <a:custGeom>
                <a:avLst/>
                <a:gdLst>
                  <a:gd name="T0" fmla="*/ 0 w 27"/>
                  <a:gd name="T1" fmla="*/ 35 h 71"/>
                  <a:gd name="T2" fmla="*/ 20 w 27"/>
                  <a:gd name="T3" fmla="*/ 0 h 71"/>
                  <a:gd name="T4" fmla="*/ 27 w 27"/>
                  <a:gd name="T5" fmla="*/ 2 h 71"/>
                  <a:gd name="T6" fmla="*/ 27 w 27"/>
                  <a:gd name="T7" fmla="*/ 3 h 71"/>
                  <a:gd name="T8" fmla="*/ 18 w 27"/>
                  <a:gd name="T9" fmla="*/ 1 h 71"/>
                  <a:gd name="T10" fmla="*/ 0 w 27"/>
                  <a:gd name="T11" fmla="*/ 35 h 71"/>
                  <a:gd name="T12" fmla="*/ 0 w 27"/>
                  <a:gd name="T13" fmla="*/ 35 h 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7" h="71">
                    <a:moveTo>
                      <a:pt x="0" y="71"/>
                    </a:moveTo>
                    <a:lnTo>
                      <a:pt x="20" y="0"/>
                    </a:lnTo>
                    <a:lnTo>
                      <a:pt x="27" y="4"/>
                    </a:lnTo>
                    <a:lnTo>
                      <a:pt x="27" y="6"/>
                    </a:lnTo>
                    <a:lnTo>
                      <a:pt x="18" y="2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38" name="Freeform 255"/>
              <p:cNvSpPr>
                <a:spLocks/>
              </p:cNvSpPr>
              <p:nvPr/>
            </p:nvSpPr>
            <p:spPr bwMode="auto">
              <a:xfrm>
                <a:off x="2180" y="1898"/>
                <a:ext cx="27" cy="36"/>
              </a:xfrm>
              <a:custGeom>
                <a:avLst/>
                <a:gdLst>
                  <a:gd name="T0" fmla="*/ 0 w 27"/>
                  <a:gd name="T1" fmla="*/ 35 h 70"/>
                  <a:gd name="T2" fmla="*/ 18 w 27"/>
                  <a:gd name="T3" fmla="*/ 0 h 70"/>
                  <a:gd name="T4" fmla="*/ 27 w 27"/>
                  <a:gd name="T5" fmla="*/ 2 h 70"/>
                  <a:gd name="T6" fmla="*/ 25 w 27"/>
                  <a:gd name="T7" fmla="*/ 4 h 70"/>
                  <a:gd name="T8" fmla="*/ 18 w 27"/>
                  <a:gd name="T9" fmla="*/ 2 h 70"/>
                  <a:gd name="T10" fmla="*/ 0 w 27"/>
                  <a:gd name="T11" fmla="*/ 36 h 70"/>
                  <a:gd name="T12" fmla="*/ 0 w 27"/>
                  <a:gd name="T13" fmla="*/ 35 h 7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7" h="70">
                    <a:moveTo>
                      <a:pt x="0" y="69"/>
                    </a:moveTo>
                    <a:lnTo>
                      <a:pt x="18" y="0"/>
                    </a:lnTo>
                    <a:lnTo>
                      <a:pt x="27" y="4"/>
                    </a:lnTo>
                    <a:lnTo>
                      <a:pt x="25" y="7"/>
                    </a:lnTo>
                    <a:lnTo>
                      <a:pt x="18" y="4"/>
                    </a:lnTo>
                    <a:lnTo>
                      <a:pt x="0" y="7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39" name="Freeform 256"/>
              <p:cNvSpPr>
                <a:spLocks/>
              </p:cNvSpPr>
              <p:nvPr/>
            </p:nvSpPr>
            <p:spPr bwMode="auto">
              <a:xfrm>
                <a:off x="2180" y="1900"/>
                <a:ext cx="25" cy="34"/>
              </a:xfrm>
              <a:custGeom>
                <a:avLst/>
                <a:gdLst>
                  <a:gd name="T0" fmla="*/ 0 w 25"/>
                  <a:gd name="T1" fmla="*/ 34 h 66"/>
                  <a:gd name="T2" fmla="*/ 18 w 25"/>
                  <a:gd name="T3" fmla="*/ 0 h 66"/>
                  <a:gd name="T4" fmla="*/ 25 w 25"/>
                  <a:gd name="T5" fmla="*/ 2 h 66"/>
                  <a:gd name="T6" fmla="*/ 24 w 25"/>
                  <a:gd name="T7" fmla="*/ 3 h 66"/>
                  <a:gd name="T8" fmla="*/ 18 w 25"/>
                  <a:gd name="T9" fmla="*/ 2 h 66"/>
                  <a:gd name="T10" fmla="*/ 0 w 25"/>
                  <a:gd name="T11" fmla="*/ 34 h 66"/>
                  <a:gd name="T12" fmla="*/ 0 w 25"/>
                  <a:gd name="T13" fmla="*/ 34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66">
                    <a:moveTo>
                      <a:pt x="0" y="66"/>
                    </a:moveTo>
                    <a:lnTo>
                      <a:pt x="18" y="0"/>
                    </a:lnTo>
                    <a:lnTo>
                      <a:pt x="25" y="3"/>
                    </a:lnTo>
                    <a:lnTo>
                      <a:pt x="24" y="5"/>
                    </a:lnTo>
                    <a:lnTo>
                      <a:pt x="18" y="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40" name="Freeform 257"/>
              <p:cNvSpPr>
                <a:spLocks/>
              </p:cNvSpPr>
              <p:nvPr/>
            </p:nvSpPr>
            <p:spPr bwMode="auto">
              <a:xfrm>
                <a:off x="2180" y="1902"/>
                <a:ext cx="24" cy="32"/>
              </a:xfrm>
              <a:custGeom>
                <a:avLst/>
                <a:gdLst>
                  <a:gd name="T0" fmla="*/ 0 w 24"/>
                  <a:gd name="T1" fmla="*/ 32 h 63"/>
                  <a:gd name="T2" fmla="*/ 18 w 24"/>
                  <a:gd name="T3" fmla="*/ 0 h 63"/>
                  <a:gd name="T4" fmla="*/ 24 w 24"/>
                  <a:gd name="T5" fmla="*/ 1 h 63"/>
                  <a:gd name="T6" fmla="*/ 24 w 24"/>
                  <a:gd name="T7" fmla="*/ 3 h 63"/>
                  <a:gd name="T8" fmla="*/ 17 w 24"/>
                  <a:gd name="T9" fmla="*/ 1 h 63"/>
                  <a:gd name="T10" fmla="*/ 0 w 24"/>
                  <a:gd name="T11" fmla="*/ 32 h 63"/>
                  <a:gd name="T12" fmla="*/ 0 w 24"/>
                  <a:gd name="T13" fmla="*/ 32 h 6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" h="63">
                    <a:moveTo>
                      <a:pt x="0" y="63"/>
                    </a:moveTo>
                    <a:lnTo>
                      <a:pt x="18" y="0"/>
                    </a:lnTo>
                    <a:lnTo>
                      <a:pt x="24" y="2"/>
                    </a:lnTo>
                    <a:lnTo>
                      <a:pt x="24" y="6"/>
                    </a:lnTo>
                    <a:lnTo>
                      <a:pt x="17" y="2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41" name="Freeform 258"/>
              <p:cNvSpPr>
                <a:spLocks/>
              </p:cNvSpPr>
              <p:nvPr/>
            </p:nvSpPr>
            <p:spPr bwMode="auto">
              <a:xfrm>
                <a:off x="2180" y="1903"/>
                <a:ext cx="24" cy="31"/>
              </a:xfrm>
              <a:custGeom>
                <a:avLst/>
                <a:gdLst>
                  <a:gd name="T0" fmla="*/ 0 w 24"/>
                  <a:gd name="T1" fmla="*/ 31 h 61"/>
                  <a:gd name="T2" fmla="*/ 17 w 24"/>
                  <a:gd name="T3" fmla="*/ 0 h 61"/>
                  <a:gd name="T4" fmla="*/ 24 w 24"/>
                  <a:gd name="T5" fmla="*/ 2 h 61"/>
                  <a:gd name="T6" fmla="*/ 23 w 24"/>
                  <a:gd name="T7" fmla="*/ 4 h 61"/>
                  <a:gd name="T8" fmla="*/ 17 w 24"/>
                  <a:gd name="T9" fmla="*/ 2 h 61"/>
                  <a:gd name="T10" fmla="*/ 1 w 24"/>
                  <a:gd name="T11" fmla="*/ 31 h 61"/>
                  <a:gd name="T12" fmla="*/ 0 w 24"/>
                  <a:gd name="T13" fmla="*/ 31 h 6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" h="61">
                    <a:moveTo>
                      <a:pt x="0" y="61"/>
                    </a:moveTo>
                    <a:lnTo>
                      <a:pt x="17" y="0"/>
                    </a:lnTo>
                    <a:lnTo>
                      <a:pt x="24" y="4"/>
                    </a:lnTo>
                    <a:lnTo>
                      <a:pt x="23" y="7"/>
                    </a:lnTo>
                    <a:lnTo>
                      <a:pt x="17" y="4"/>
                    </a:lnTo>
                    <a:lnTo>
                      <a:pt x="1" y="61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42" name="Freeform 259"/>
              <p:cNvSpPr>
                <a:spLocks/>
              </p:cNvSpPr>
              <p:nvPr/>
            </p:nvSpPr>
            <p:spPr bwMode="auto">
              <a:xfrm>
                <a:off x="2181" y="1905"/>
                <a:ext cx="22" cy="29"/>
              </a:xfrm>
              <a:custGeom>
                <a:avLst/>
                <a:gdLst>
                  <a:gd name="T0" fmla="*/ 0 w 22"/>
                  <a:gd name="T1" fmla="*/ 29 h 57"/>
                  <a:gd name="T2" fmla="*/ 16 w 22"/>
                  <a:gd name="T3" fmla="*/ 0 h 57"/>
                  <a:gd name="T4" fmla="*/ 22 w 22"/>
                  <a:gd name="T5" fmla="*/ 2 h 57"/>
                  <a:gd name="T6" fmla="*/ 20 w 22"/>
                  <a:gd name="T7" fmla="*/ 4 h 57"/>
                  <a:gd name="T8" fmla="*/ 14 w 22"/>
                  <a:gd name="T9" fmla="*/ 2 h 57"/>
                  <a:gd name="T10" fmla="*/ 0 w 22"/>
                  <a:gd name="T11" fmla="*/ 29 h 57"/>
                  <a:gd name="T12" fmla="*/ 0 w 22"/>
                  <a:gd name="T13" fmla="*/ 29 h 5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2" h="57">
                    <a:moveTo>
                      <a:pt x="0" y="57"/>
                    </a:moveTo>
                    <a:lnTo>
                      <a:pt x="16" y="0"/>
                    </a:lnTo>
                    <a:lnTo>
                      <a:pt x="22" y="3"/>
                    </a:lnTo>
                    <a:lnTo>
                      <a:pt x="20" y="7"/>
                    </a:lnTo>
                    <a:lnTo>
                      <a:pt x="14" y="3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D3D3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43" name="Freeform 260"/>
              <p:cNvSpPr>
                <a:spLocks/>
              </p:cNvSpPr>
              <p:nvPr/>
            </p:nvSpPr>
            <p:spPr bwMode="auto">
              <a:xfrm>
                <a:off x="2181" y="1907"/>
                <a:ext cx="20" cy="27"/>
              </a:xfrm>
              <a:custGeom>
                <a:avLst/>
                <a:gdLst>
                  <a:gd name="T0" fmla="*/ 0 w 20"/>
                  <a:gd name="T1" fmla="*/ 27 h 54"/>
                  <a:gd name="T2" fmla="*/ 14 w 20"/>
                  <a:gd name="T3" fmla="*/ 0 h 54"/>
                  <a:gd name="T4" fmla="*/ 20 w 20"/>
                  <a:gd name="T5" fmla="*/ 2 h 54"/>
                  <a:gd name="T6" fmla="*/ 20 w 20"/>
                  <a:gd name="T7" fmla="*/ 4 h 54"/>
                  <a:gd name="T8" fmla="*/ 14 w 20"/>
                  <a:gd name="T9" fmla="*/ 2 h 54"/>
                  <a:gd name="T10" fmla="*/ 0 w 20"/>
                  <a:gd name="T11" fmla="*/ 27 h 54"/>
                  <a:gd name="T12" fmla="*/ 0 w 20"/>
                  <a:gd name="T13" fmla="*/ 27 h 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" h="54">
                    <a:moveTo>
                      <a:pt x="0" y="54"/>
                    </a:moveTo>
                    <a:lnTo>
                      <a:pt x="14" y="0"/>
                    </a:lnTo>
                    <a:lnTo>
                      <a:pt x="20" y="4"/>
                    </a:lnTo>
                    <a:lnTo>
                      <a:pt x="20" y="7"/>
                    </a:lnTo>
                    <a:lnTo>
                      <a:pt x="14" y="4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44" name="Freeform 261"/>
              <p:cNvSpPr>
                <a:spLocks/>
              </p:cNvSpPr>
              <p:nvPr/>
            </p:nvSpPr>
            <p:spPr bwMode="auto">
              <a:xfrm>
                <a:off x="2181" y="1908"/>
                <a:ext cx="20" cy="26"/>
              </a:xfrm>
              <a:custGeom>
                <a:avLst/>
                <a:gdLst>
                  <a:gd name="T0" fmla="*/ 0 w 20"/>
                  <a:gd name="T1" fmla="*/ 26 h 50"/>
                  <a:gd name="T2" fmla="*/ 14 w 20"/>
                  <a:gd name="T3" fmla="*/ 0 h 50"/>
                  <a:gd name="T4" fmla="*/ 20 w 20"/>
                  <a:gd name="T5" fmla="*/ 2 h 50"/>
                  <a:gd name="T6" fmla="*/ 19 w 20"/>
                  <a:gd name="T7" fmla="*/ 4 h 50"/>
                  <a:gd name="T8" fmla="*/ 13 w 20"/>
                  <a:gd name="T9" fmla="*/ 2 h 50"/>
                  <a:gd name="T10" fmla="*/ 0 w 20"/>
                  <a:gd name="T11" fmla="*/ 26 h 50"/>
                  <a:gd name="T12" fmla="*/ 0 w 20"/>
                  <a:gd name="T13" fmla="*/ 26 h 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" h="50">
                    <a:moveTo>
                      <a:pt x="0" y="50"/>
                    </a:moveTo>
                    <a:lnTo>
                      <a:pt x="14" y="0"/>
                    </a:lnTo>
                    <a:lnTo>
                      <a:pt x="20" y="3"/>
                    </a:lnTo>
                    <a:lnTo>
                      <a:pt x="19" y="7"/>
                    </a:lnTo>
                    <a:lnTo>
                      <a:pt x="13" y="3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D6D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45" name="Freeform 262"/>
              <p:cNvSpPr>
                <a:spLocks/>
              </p:cNvSpPr>
              <p:nvPr/>
            </p:nvSpPr>
            <p:spPr bwMode="auto">
              <a:xfrm>
                <a:off x="2181" y="1910"/>
                <a:ext cx="19" cy="24"/>
              </a:xfrm>
              <a:custGeom>
                <a:avLst/>
                <a:gdLst>
                  <a:gd name="T0" fmla="*/ 0 w 19"/>
                  <a:gd name="T1" fmla="*/ 24 h 47"/>
                  <a:gd name="T2" fmla="*/ 13 w 19"/>
                  <a:gd name="T3" fmla="*/ 0 h 47"/>
                  <a:gd name="T4" fmla="*/ 19 w 19"/>
                  <a:gd name="T5" fmla="*/ 2 h 47"/>
                  <a:gd name="T6" fmla="*/ 17 w 19"/>
                  <a:gd name="T7" fmla="*/ 4 h 47"/>
                  <a:gd name="T8" fmla="*/ 13 w 19"/>
                  <a:gd name="T9" fmla="*/ 3 h 47"/>
                  <a:gd name="T10" fmla="*/ 2 w 19"/>
                  <a:gd name="T11" fmla="*/ 24 h 47"/>
                  <a:gd name="T12" fmla="*/ 0 w 19"/>
                  <a:gd name="T13" fmla="*/ 24 h 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" h="47">
                    <a:moveTo>
                      <a:pt x="0" y="47"/>
                    </a:moveTo>
                    <a:lnTo>
                      <a:pt x="13" y="0"/>
                    </a:lnTo>
                    <a:lnTo>
                      <a:pt x="19" y="4"/>
                    </a:lnTo>
                    <a:lnTo>
                      <a:pt x="17" y="8"/>
                    </a:lnTo>
                    <a:lnTo>
                      <a:pt x="13" y="6"/>
                    </a:lnTo>
                    <a:lnTo>
                      <a:pt x="2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D7D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46" name="Freeform 263"/>
              <p:cNvSpPr>
                <a:spLocks/>
              </p:cNvSpPr>
              <p:nvPr/>
            </p:nvSpPr>
            <p:spPr bwMode="auto">
              <a:xfrm>
                <a:off x="2183" y="1913"/>
                <a:ext cx="15" cy="21"/>
              </a:xfrm>
              <a:custGeom>
                <a:avLst/>
                <a:gdLst>
                  <a:gd name="T0" fmla="*/ 0 w 15"/>
                  <a:gd name="T1" fmla="*/ 21 h 41"/>
                  <a:gd name="T2" fmla="*/ 11 w 15"/>
                  <a:gd name="T3" fmla="*/ 0 h 41"/>
                  <a:gd name="T4" fmla="*/ 15 w 15"/>
                  <a:gd name="T5" fmla="*/ 1 h 41"/>
                  <a:gd name="T6" fmla="*/ 14 w 15"/>
                  <a:gd name="T7" fmla="*/ 3 h 41"/>
                  <a:gd name="T8" fmla="*/ 10 w 15"/>
                  <a:gd name="T9" fmla="*/ 2 h 41"/>
                  <a:gd name="T10" fmla="*/ 0 w 15"/>
                  <a:gd name="T11" fmla="*/ 21 h 41"/>
                  <a:gd name="T12" fmla="*/ 0 w 15"/>
                  <a:gd name="T13" fmla="*/ 21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" h="41">
                    <a:moveTo>
                      <a:pt x="0" y="41"/>
                    </a:moveTo>
                    <a:lnTo>
                      <a:pt x="11" y="0"/>
                    </a:lnTo>
                    <a:lnTo>
                      <a:pt x="15" y="2"/>
                    </a:lnTo>
                    <a:lnTo>
                      <a:pt x="14" y="5"/>
                    </a:lnTo>
                    <a:lnTo>
                      <a:pt x="10" y="3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47" name="Freeform 264"/>
              <p:cNvSpPr>
                <a:spLocks/>
              </p:cNvSpPr>
              <p:nvPr/>
            </p:nvSpPr>
            <p:spPr bwMode="auto">
              <a:xfrm>
                <a:off x="2183" y="1915"/>
                <a:ext cx="14" cy="19"/>
              </a:xfrm>
              <a:custGeom>
                <a:avLst/>
                <a:gdLst>
                  <a:gd name="T0" fmla="*/ 0 w 14"/>
                  <a:gd name="T1" fmla="*/ 19 h 38"/>
                  <a:gd name="T2" fmla="*/ 10 w 14"/>
                  <a:gd name="T3" fmla="*/ 0 h 38"/>
                  <a:gd name="T4" fmla="*/ 14 w 14"/>
                  <a:gd name="T5" fmla="*/ 1 h 38"/>
                  <a:gd name="T6" fmla="*/ 14 w 14"/>
                  <a:gd name="T7" fmla="*/ 3 h 38"/>
                  <a:gd name="T8" fmla="*/ 10 w 14"/>
                  <a:gd name="T9" fmla="*/ 2 h 38"/>
                  <a:gd name="T10" fmla="*/ 0 w 14"/>
                  <a:gd name="T11" fmla="*/ 19 h 38"/>
                  <a:gd name="T12" fmla="*/ 0 w 14"/>
                  <a:gd name="T13" fmla="*/ 19 h 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" h="38">
                    <a:moveTo>
                      <a:pt x="0" y="38"/>
                    </a:moveTo>
                    <a:lnTo>
                      <a:pt x="10" y="0"/>
                    </a:lnTo>
                    <a:lnTo>
                      <a:pt x="14" y="2"/>
                    </a:lnTo>
                    <a:lnTo>
                      <a:pt x="14" y="6"/>
                    </a:lnTo>
                    <a:lnTo>
                      <a:pt x="10" y="4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48" name="Freeform 265"/>
              <p:cNvSpPr>
                <a:spLocks/>
              </p:cNvSpPr>
              <p:nvPr/>
            </p:nvSpPr>
            <p:spPr bwMode="auto">
              <a:xfrm>
                <a:off x="2183" y="1917"/>
                <a:ext cx="14" cy="18"/>
              </a:xfrm>
              <a:custGeom>
                <a:avLst/>
                <a:gdLst>
                  <a:gd name="T0" fmla="*/ 0 w 14"/>
                  <a:gd name="T1" fmla="*/ 17 h 36"/>
                  <a:gd name="T2" fmla="*/ 10 w 14"/>
                  <a:gd name="T3" fmla="*/ 0 h 36"/>
                  <a:gd name="T4" fmla="*/ 14 w 14"/>
                  <a:gd name="T5" fmla="*/ 1 h 36"/>
                  <a:gd name="T6" fmla="*/ 12 w 14"/>
                  <a:gd name="T7" fmla="*/ 4 h 36"/>
                  <a:gd name="T8" fmla="*/ 8 w 14"/>
                  <a:gd name="T9" fmla="*/ 3 h 36"/>
                  <a:gd name="T10" fmla="*/ 0 w 14"/>
                  <a:gd name="T11" fmla="*/ 18 h 36"/>
                  <a:gd name="T12" fmla="*/ 0 w 14"/>
                  <a:gd name="T13" fmla="*/ 17 h 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" h="36">
                    <a:moveTo>
                      <a:pt x="0" y="34"/>
                    </a:moveTo>
                    <a:lnTo>
                      <a:pt x="10" y="0"/>
                    </a:lnTo>
                    <a:lnTo>
                      <a:pt x="14" y="2"/>
                    </a:lnTo>
                    <a:lnTo>
                      <a:pt x="12" y="7"/>
                    </a:lnTo>
                    <a:lnTo>
                      <a:pt x="8" y="6"/>
                    </a:lnTo>
                    <a:lnTo>
                      <a:pt x="0" y="36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49" name="Freeform 266"/>
              <p:cNvSpPr>
                <a:spLocks/>
              </p:cNvSpPr>
              <p:nvPr/>
            </p:nvSpPr>
            <p:spPr bwMode="auto">
              <a:xfrm>
                <a:off x="2183" y="1919"/>
                <a:ext cx="12" cy="16"/>
              </a:xfrm>
              <a:custGeom>
                <a:avLst/>
                <a:gdLst>
                  <a:gd name="T0" fmla="*/ 0 w 12"/>
                  <a:gd name="T1" fmla="*/ 16 h 30"/>
                  <a:gd name="T2" fmla="*/ 8 w 12"/>
                  <a:gd name="T3" fmla="*/ 0 h 30"/>
                  <a:gd name="T4" fmla="*/ 12 w 12"/>
                  <a:gd name="T5" fmla="*/ 1 h 30"/>
                  <a:gd name="T6" fmla="*/ 11 w 12"/>
                  <a:gd name="T7" fmla="*/ 3 h 30"/>
                  <a:gd name="T8" fmla="*/ 8 w 12"/>
                  <a:gd name="T9" fmla="*/ 3 h 30"/>
                  <a:gd name="T10" fmla="*/ 1 w 12"/>
                  <a:gd name="T11" fmla="*/ 16 h 30"/>
                  <a:gd name="T12" fmla="*/ 0 w 12"/>
                  <a:gd name="T13" fmla="*/ 16 h 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" h="30">
                    <a:moveTo>
                      <a:pt x="0" y="30"/>
                    </a:moveTo>
                    <a:lnTo>
                      <a:pt x="8" y="0"/>
                    </a:lnTo>
                    <a:lnTo>
                      <a:pt x="12" y="1"/>
                    </a:lnTo>
                    <a:lnTo>
                      <a:pt x="11" y="5"/>
                    </a:lnTo>
                    <a:lnTo>
                      <a:pt x="8" y="5"/>
                    </a:lnTo>
                    <a:lnTo>
                      <a:pt x="1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DE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50" name="Freeform 267"/>
              <p:cNvSpPr>
                <a:spLocks/>
              </p:cNvSpPr>
              <p:nvPr/>
            </p:nvSpPr>
            <p:spPr bwMode="auto">
              <a:xfrm>
                <a:off x="2184" y="1922"/>
                <a:ext cx="10" cy="13"/>
              </a:xfrm>
              <a:custGeom>
                <a:avLst/>
                <a:gdLst>
                  <a:gd name="T0" fmla="*/ 0 w 10"/>
                  <a:gd name="T1" fmla="*/ 13 h 25"/>
                  <a:gd name="T2" fmla="*/ 7 w 10"/>
                  <a:gd name="T3" fmla="*/ 0 h 25"/>
                  <a:gd name="T4" fmla="*/ 10 w 10"/>
                  <a:gd name="T5" fmla="*/ 0 h 25"/>
                  <a:gd name="T6" fmla="*/ 9 w 10"/>
                  <a:gd name="T7" fmla="*/ 3 h 25"/>
                  <a:gd name="T8" fmla="*/ 6 w 10"/>
                  <a:gd name="T9" fmla="*/ 3 h 25"/>
                  <a:gd name="T10" fmla="*/ 0 w 10"/>
                  <a:gd name="T11" fmla="*/ 13 h 25"/>
                  <a:gd name="T12" fmla="*/ 0 w 10"/>
                  <a:gd name="T13" fmla="*/ 13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" h="25">
                    <a:moveTo>
                      <a:pt x="0" y="25"/>
                    </a:moveTo>
                    <a:lnTo>
                      <a:pt x="7" y="0"/>
                    </a:lnTo>
                    <a:lnTo>
                      <a:pt x="10" y="0"/>
                    </a:lnTo>
                    <a:lnTo>
                      <a:pt x="9" y="5"/>
                    </a:lnTo>
                    <a:lnTo>
                      <a:pt x="6" y="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51" name="Freeform 268"/>
              <p:cNvSpPr>
                <a:spLocks/>
              </p:cNvSpPr>
              <p:nvPr/>
            </p:nvSpPr>
            <p:spPr bwMode="auto">
              <a:xfrm>
                <a:off x="2184" y="1925"/>
                <a:ext cx="9" cy="10"/>
              </a:xfrm>
              <a:custGeom>
                <a:avLst/>
                <a:gdLst>
                  <a:gd name="T0" fmla="*/ 0 w 9"/>
                  <a:gd name="T1" fmla="*/ 10 h 20"/>
                  <a:gd name="T2" fmla="*/ 6 w 9"/>
                  <a:gd name="T3" fmla="*/ 0 h 20"/>
                  <a:gd name="T4" fmla="*/ 9 w 9"/>
                  <a:gd name="T5" fmla="*/ 0 h 20"/>
                  <a:gd name="T6" fmla="*/ 7 w 9"/>
                  <a:gd name="T7" fmla="*/ 3 h 20"/>
                  <a:gd name="T8" fmla="*/ 4 w 9"/>
                  <a:gd name="T9" fmla="*/ 3 h 20"/>
                  <a:gd name="T10" fmla="*/ 0 w 9"/>
                  <a:gd name="T11" fmla="*/ 10 h 20"/>
                  <a:gd name="T12" fmla="*/ 0 w 9"/>
                  <a:gd name="T13" fmla="*/ 1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" h="20">
                    <a:moveTo>
                      <a:pt x="0" y="20"/>
                    </a:moveTo>
                    <a:lnTo>
                      <a:pt x="6" y="0"/>
                    </a:lnTo>
                    <a:lnTo>
                      <a:pt x="9" y="0"/>
                    </a:lnTo>
                    <a:lnTo>
                      <a:pt x="7" y="6"/>
                    </a:lnTo>
                    <a:lnTo>
                      <a:pt x="4" y="6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E1E1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52" name="Freeform 269"/>
              <p:cNvSpPr>
                <a:spLocks/>
              </p:cNvSpPr>
              <p:nvPr/>
            </p:nvSpPr>
            <p:spPr bwMode="auto">
              <a:xfrm>
                <a:off x="2184" y="1927"/>
                <a:ext cx="7" cy="8"/>
              </a:xfrm>
              <a:custGeom>
                <a:avLst/>
                <a:gdLst>
                  <a:gd name="T0" fmla="*/ 0 w 7"/>
                  <a:gd name="T1" fmla="*/ 8 h 14"/>
                  <a:gd name="T2" fmla="*/ 4 w 7"/>
                  <a:gd name="T3" fmla="*/ 0 h 14"/>
                  <a:gd name="T4" fmla="*/ 7 w 7"/>
                  <a:gd name="T5" fmla="*/ 0 h 14"/>
                  <a:gd name="T6" fmla="*/ 4 w 7"/>
                  <a:gd name="T7" fmla="*/ 3 h 14"/>
                  <a:gd name="T8" fmla="*/ 4 w 7"/>
                  <a:gd name="T9" fmla="*/ 3 h 14"/>
                  <a:gd name="T10" fmla="*/ 2 w 7"/>
                  <a:gd name="T11" fmla="*/ 8 h 14"/>
                  <a:gd name="T12" fmla="*/ 0 w 7"/>
                  <a:gd name="T13" fmla="*/ 8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14">
                    <a:moveTo>
                      <a:pt x="0" y="14"/>
                    </a:moveTo>
                    <a:lnTo>
                      <a:pt x="4" y="0"/>
                    </a:lnTo>
                    <a:lnTo>
                      <a:pt x="7" y="0"/>
                    </a:lnTo>
                    <a:lnTo>
                      <a:pt x="4" y="5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E3E3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53" name="Freeform 270"/>
              <p:cNvSpPr>
                <a:spLocks/>
              </p:cNvSpPr>
              <p:nvPr/>
            </p:nvSpPr>
            <p:spPr bwMode="auto">
              <a:xfrm>
                <a:off x="2186" y="1930"/>
                <a:ext cx="2" cy="5"/>
              </a:xfrm>
              <a:custGeom>
                <a:avLst/>
                <a:gdLst>
                  <a:gd name="T0" fmla="*/ 0 w 2"/>
                  <a:gd name="T1" fmla="*/ 5 h 9"/>
                  <a:gd name="T2" fmla="*/ 2 w 2"/>
                  <a:gd name="T3" fmla="*/ 0 h 9"/>
                  <a:gd name="T4" fmla="*/ 2 w 2"/>
                  <a:gd name="T5" fmla="*/ 0 h 9"/>
                  <a:gd name="T6" fmla="*/ 1 w 2"/>
                  <a:gd name="T7" fmla="*/ 3 h 9"/>
                  <a:gd name="T8" fmla="*/ 1 w 2"/>
                  <a:gd name="T9" fmla="*/ 3 h 9"/>
                  <a:gd name="T10" fmla="*/ 0 w 2"/>
                  <a:gd name="T11" fmla="*/ 5 h 9"/>
                  <a:gd name="T12" fmla="*/ 0 w 2"/>
                  <a:gd name="T13" fmla="*/ 5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" h="9">
                    <a:moveTo>
                      <a:pt x="0" y="9"/>
                    </a:moveTo>
                    <a:lnTo>
                      <a:pt x="2" y="0"/>
                    </a:lnTo>
                    <a:lnTo>
                      <a:pt x="1" y="6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54" name="Freeform 271"/>
              <p:cNvSpPr>
                <a:spLocks/>
              </p:cNvSpPr>
              <p:nvPr/>
            </p:nvSpPr>
            <p:spPr bwMode="auto">
              <a:xfrm>
                <a:off x="2186" y="1933"/>
                <a:ext cx="1" cy="3"/>
              </a:xfrm>
              <a:custGeom>
                <a:avLst/>
                <a:gdLst>
                  <a:gd name="T0" fmla="*/ 0 w 1"/>
                  <a:gd name="T1" fmla="*/ 2 h 5"/>
                  <a:gd name="T2" fmla="*/ 1 w 1"/>
                  <a:gd name="T3" fmla="*/ 0 h 5"/>
                  <a:gd name="T4" fmla="*/ 1 w 1"/>
                  <a:gd name="T5" fmla="*/ 0 h 5"/>
                  <a:gd name="T6" fmla="*/ 1 w 1"/>
                  <a:gd name="T7" fmla="*/ 3 h 5"/>
                  <a:gd name="T8" fmla="*/ 1 w 1"/>
                  <a:gd name="T9" fmla="*/ 3 h 5"/>
                  <a:gd name="T10" fmla="*/ 1 w 1"/>
                  <a:gd name="T11" fmla="*/ 3 h 5"/>
                  <a:gd name="T12" fmla="*/ 0 w 1"/>
                  <a:gd name="T13" fmla="*/ 2 h 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" h="5">
                    <a:moveTo>
                      <a:pt x="0" y="3"/>
                    </a:moveTo>
                    <a:lnTo>
                      <a:pt x="1" y="0"/>
                    </a:lnTo>
                    <a:lnTo>
                      <a:pt x="1" y="5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55" name="Freeform 272"/>
              <p:cNvSpPr>
                <a:spLocks/>
              </p:cNvSpPr>
              <p:nvPr/>
            </p:nvSpPr>
            <p:spPr bwMode="auto">
              <a:xfrm>
                <a:off x="2184" y="1881"/>
                <a:ext cx="26" cy="55"/>
              </a:xfrm>
              <a:custGeom>
                <a:avLst/>
                <a:gdLst>
                  <a:gd name="T0" fmla="*/ 3 w 26"/>
                  <a:gd name="T1" fmla="*/ 55 h 109"/>
                  <a:gd name="T2" fmla="*/ 0 w 26"/>
                  <a:gd name="T3" fmla="*/ 40 h 109"/>
                  <a:gd name="T4" fmla="*/ 21 w 26"/>
                  <a:gd name="T5" fmla="*/ 0 h 109"/>
                  <a:gd name="T6" fmla="*/ 26 w 26"/>
                  <a:gd name="T7" fmla="*/ 15 h 109"/>
                  <a:gd name="T8" fmla="*/ 3 w 26"/>
                  <a:gd name="T9" fmla="*/ 55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" h="109">
                    <a:moveTo>
                      <a:pt x="3" y="109"/>
                    </a:moveTo>
                    <a:lnTo>
                      <a:pt x="0" y="80"/>
                    </a:lnTo>
                    <a:lnTo>
                      <a:pt x="21" y="0"/>
                    </a:lnTo>
                    <a:lnTo>
                      <a:pt x="26" y="29"/>
                    </a:lnTo>
                    <a:lnTo>
                      <a:pt x="3" y="10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56" name="Freeform 273"/>
              <p:cNvSpPr>
                <a:spLocks/>
              </p:cNvSpPr>
              <p:nvPr/>
            </p:nvSpPr>
            <p:spPr bwMode="auto">
              <a:xfrm>
                <a:off x="2177" y="1881"/>
                <a:ext cx="40" cy="52"/>
              </a:xfrm>
              <a:custGeom>
                <a:avLst/>
                <a:gdLst>
                  <a:gd name="T0" fmla="*/ 0 w 40"/>
                  <a:gd name="T1" fmla="*/ 52 h 104"/>
                  <a:gd name="T2" fmla="*/ 28 w 40"/>
                  <a:gd name="T3" fmla="*/ 0 h 104"/>
                  <a:gd name="T4" fmla="*/ 40 w 40"/>
                  <a:gd name="T5" fmla="*/ 3 h 104"/>
                  <a:gd name="T6" fmla="*/ 38 w 40"/>
                  <a:gd name="T7" fmla="*/ 3 h 104"/>
                  <a:gd name="T8" fmla="*/ 27 w 40"/>
                  <a:gd name="T9" fmla="*/ 0 h 104"/>
                  <a:gd name="T10" fmla="*/ 0 w 40"/>
                  <a:gd name="T11" fmla="*/ 52 h 104"/>
                  <a:gd name="T12" fmla="*/ 0 w 40"/>
                  <a:gd name="T13" fmla="*/ 52 h 10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0" h="104">
                    <a:moveTo>
                      <a:pt x="0" y="104"/>
                    </a:moveTo>
                    <a:lnTo>
                      <a:pt x="28" y="0"/>
                    </a:lnTo>
                    <a:lnTo>
                      <a:pt x="40" y="6"/>
                    </a:lnTo>
                    <a:lnTo>
                      <a:pt x="38" y="6"/>
                    </a:lnTo>
                    <a:lnTo>
                      <a:pt x="27" y="0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57" name="Freeform 274"/>
              <p:cNvSpPr>
                <a:spLocks/>
              </p:cNvSpPr>
              <p:nvPr/>
            </p:nvSpPr>
            <p:spPr bwMode="auto">
              <a:xfrm>
                <a:off x="2177" y="1881"/>
                <a:ext cx="38" cy="52"/>
              </a:xfrm>
              <a:custGeom>
                <a:avLst/>
                <a:gdLst>
                  <a:gd name="T0" fmla="*/ 0 w 38"/>
                  <a:gd name="T1" fmla="*/ 52 h 104"/>
                  <a:gd name="T2" fmla="*/ 27 w 38"/>
                  <a:gd name="T3" fmla="*/ 0 h 104"/>
                  <a:gd name="T4" fmla="*/ 38 w 38"/>
                  <a:gd name="T5" fmla="*/ 3 h 104"/>
                  <a:gd name="T6" fmla="*/ 38 w 38"/>
                  <a:gd name="T7" fmla="*/ 4 h 104"/>
                  <a:gd name="T8" fmla="*/ 27 w 38"/>
                  <a:gd name="T9" fmla="*/ 1 h 104"/>
                  <a:gd name="T10" fmla="*/ 0 w 38"/>
                  <a:gd name="T11" fmla="*/ 52 h 104"/>
                  <a:gd name="T12" fmla="*/ 0 w 38"/>
                  <a:gd name="T13" fmla="*/ 52 h 10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8" h="104">
                    <a:moveTo>
                      <a:pt x="0" y="104"/>
                    </a:moveTo>
                    <a:lnTo>
                      <a:pt x="27" y="0"/>
                    </a:lnTo>
                    <a:lnTo>
                      <a:pt x="38" y="6"/>
                    </a:lnTo>
                    <a:lnTo>
                      <a:pt x="38" y="8"/>
                    </a:lnTo>
                    <a:lnTo>
                      <a:pt x="27" y="2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B4B4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58" name="Freeform 275"/>
              <p:cNvSpPr>
                <a:spLocks/>
              </p:cNvSpPr>
              <p:nvPr/>
            </p:nvSpPr>
            <p:spPr bwMode="auto">
              <a:xfrm>
                <a:off x="2177" y="1882"/>
                <a:ext cx="38" cy="51"/>
              </a:xfrm>
              <a:custGeom>
                <a:avLst/>
                <a:gdLst>
                  <a:gd name="T0" fmla="*/ 0 w 38"/>
                  <a:gd name="T1" fmla="*/ 51 h 102"/>
                  <a:gd name="T2" fmla="*/ 27 w 38"/>
                  <a:gd name="T3" fmla="*/ 0 h 102"/>
                  <a:gd name="T4" fmla="*/ 38 w 38"/>
                  <a:gd name="T5" fmla="*/ 3 h 102"/>
                  <a:gd name="T6" fmla="*/ 37 w 38"/>
                  <a:gd name="T7" fmla="*/ 4 h 102"/>
                  <a:gd name="T8" fmla="*/ 27 w 38"/>
                  <a:gd name="T9" fmla="*/ 1 h 102"/>
                  <a:gd name="T10" fmla="*/ 0 w 38"/>
                  <a:gd name="T11" fmla="*/ 51 h 102"/>
                  <a:gd name="T12" fmla="*/ 0 w 38"/>
                  <a:gd name="T13" fmla="*/ 51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8" h="102">
                    <a:moveTo>
                      <a:pt x="0" y="102"/>
                    </a:moveTo>
                    <a:lnTo>
                      <a:pt x="27" y="0"/>
                    </a:lnTo>
                    <a:lnTo>
                      <a:pt x="38" y="6"/>
                    </a:lnTo>
                    <a:lnTo>
                      <a:pt x="37" y="8"/>
                    </a:lnTo>
                    <a:lnTo>
                      <a:pt x="27" y="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59" name="Freeform 276"/>
              <p:cNvSpPr>
                <a:spLocks/>
              </p:cNvSpPr>
              <p:nvPr/>
            </p:nvSpPr>
            <p:spPr bwMode="auto">
              <a:xfrm>
                <a:off x="2177" y="1883"/>
                <a:ext cx="37" cy="50"/>
              </a:xfrm>
              <a:custGeom>
                <a:avLst/>
                <a:gdLst>
                  <a:gd name="T0" fmla="*/ 0 w 37"/>
                  <a:gd name="T1" fmla="*/ 50 h 100"/>
                  <a:gd name="T2" fmla="*/ 27 w 37"/>
                  <a:gd name="T3" fmla="*/ 0 h 100"/>
                  <a:gd name="T4" fmla="*/ 37 w 37"/>
                  <a:gd name="T5" fmla="*/ 3 h 100"/>
                  <a:gd name="T6" fmla="*/ 37 w 37"/>
                  <a:gd name="T7" fmla="*/ 4 h 100"/>
                  <a:gd name="T8" fmla="*/ 27 w 37"/>
                  <a:gd name="T9" fmla="*/ 2 h 100"/>
                  <a:gd name="T10" fmla="*/ 0 w 37"/>
                  <a:gd name="T11" fmla="*/ 50 h 100"/>
                  <a:gd name="T12" fmla="*/ 0 w 37"/>
                  <a:gd name="T13" fmla="*/ 50 h 1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7" h="100">
                    <a:moveTo>
                      <a:pt x="0" y="100"/>
                    </a:moveTo>
                    <a:lnTo>
                      <a:pt x="27" y="0"/>
                    </a:lnTo>
                    <a:lnTo>
                      <a:pt x="37" y="6"/>
                    </a:lnTo>
                    <a:lnTo>
                      <a:pt x="37" y="7"/>
                    </a:lnTo>
                    <a:lnTo>
                      <a:pt x="27" y="4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60" name="Freeform 277"/>
              <p:cNvSpPr>
                <a:spLocks/>
              </p:cNvSpPr>
              <p:nvPr/>
            </p:nvSpPr>
            <p:spPr bwMode="auto">
              <a:xfrm>
                <a:off x="2177" y="1885"/>
                <a:ext cx="37" cy="48"/>
              </a:xfrm>
              <a:custGeom>
                <a:avLst/>
                <a:gdLst>
                  <a:gd name="T0" fmla="*/ 0 w 37"/>
                  <a:gd name="T1" fmla="*/ 48 h 96"/>
                  <a:gd name="T2" fmla="*/ 27 w 37"/>
                  <a:gd name="T3" fmla="*/ 0 h 96"/>
                  <a:gd name="T4" fmla="*/ 37 w 37"/>
                  <a:gd name="T5" fmla="*/ 2 h 96"/>
                  <a:gd name="T6" fmla="*/ 37 w 37"/>
                  <a:gd name="T7" fmla="*/ 3 h 96"/>
                  <a:gd name="T8" fmla="*/ 26 w 37"/>
                  <a:gd name="T9" fmla="*/ 1 h 96"/>
                  <a:gd name="T10" fmla="*/ 0 w 37"/>
                  <a:gd name="T11" fmla="*/ 48 h 96"/>
                  <a:gd name="T12" fmla="*/ 0 w 37"/>
                  <a:gd name="T13" fmla="*/ 48 h 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7" h="96">
                    <a:moveTo>
                      <a:pt x="0" y="96"/>
                    </a:moveTo>
                    <a:lnTo>
                      <a:pt x="27" y="0"/>
                    </a:lnTo>
                    <a:lnTo>
                      <a:pt x="37" y="3"/>
                    </a:lnTo>
                    <a:lnTo>
                      <a:pt x="37" y="5"/>
                    </a:lnTo>
                    <a:lnTo>
                      <a:pt x="26" y="2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61" name="Freeform 278"/>
              <p:cNvSpPr>
                <a:spLocks/>
              </p:cNvSpPr>
              <p:nvPr/>
            </p:nvSpPr>
            <p:spPr bwMode="auto">
              <a:xfrm>
                <a:off x="2177" y="1886"/>
                <a:ext cx="37" cy="47"/>
              </a:xfrm>
              <a:custGeom>
                <a:avLst/>
                <a:gdLst>
                  <a:gd name="T0" fmla="*/ 0 w 37"/>
                  <a:gd name="T1" fmla="*/ 47 h 94"/>
                  <a:gd name="T2" fmla="*/ 26 w 37"/>
                  <a:gd name="T3" fmla="*/ 0 h 94"/>
                  <a:gd name="T4" fmla="*/ 37 w 37"/>
                  <a:gd name="T5" fmla="*/ 2 h 94"/>
                  <a:gd name="T6" fmla="*/ 35 w 37"/>
                  <a:gd name="T7" fmla="*/ 3 h 94"/>
                  <a:gd name="T8" fmla="*/ 26 w 37"/>
                  <a:gd name="T9" fmla="*/ 1 h 94"/>
                  <a:gd name="T10" fmla="*/ 0 w 37"/>
                  <a:gd name="T11" fmla="*/ 47 h 94"/>
                  <a:gd name="T12" fmla="*/ 0 w 37"/>
                  <a:gd name="T13" fmla="*/ 47 h 9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7" h="94">
                    <a:moveTo>
                      <a:pt x="0" y="94"/>
                    </a:moveTo>
                    <a:lnTo>
                      <a:pt x="26" y="0"/>
                    </a:lnTo>
                    <a:lnTo>
                      <a:pt x="37" y="3"/>
                    </a:lnTo>
                    <a:lnTo>
                      <a:pt x="35" y="5"/>
                    </a:lnTo>
                    <a:lnTo>
                      <a:pt x="26" y="1"/>
                    </a:lnTo>
                    <a:lnTo>
                      <a:pt x="0" y="94"/>
                    </a:lnTo>
                    <a:close/>
                  </a:path>
                </a:pathLst>
              </a:custGeom>
              <a:solidFill>
                <a:srgbClr val="BBBB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62" name="Freeform 279"/>
              <p:cNvSpPr>
                <a:spLocks/>
              </p:cNvSpPr>
              <p:nvPr/>
            </p:nvSpPr>
            <p:spPr bwMode="auto">
              <a:xfrm>
                <a:off x="2177" y="1887"/>
                <a:ext cx="35" cy="46"/>
              </a:xfrm>
              <a:custGeom>
                <a:avLst/>
                <a:gdLst>
                  <a:gd name="T0" fmla="*/ 0 w 35"/>
                  <a:gd name="T1" fmla="*/ 46 h 93"/>
                  <a:gd name="T2" fmla="*/ 26 w 35"/>
                  <a:gd name="T3" fmla="*/ 0 h 93"/>
                  <a:gd name="T4" fmla="*/ 35 w 35"/>
                  <a:gd name="T5" fmla="*/ 2 h 93"/>
                  <a:gd name="T6" fmla="*/ 35 w 35"/>
                  <a:gd name="T7" fmla="*/ 3 h 93"/>
                  <a:gd name="T8" fmla="*/ 26 w 35"/>
                  <a:gd name="T9" fmla="*/ 1 h 93"/>
                  <a:gd name="T10" fmla="*/ 0 w 35"/>
                  <a:gd name="T11" fmla="*/ 46 h 93"/>
                  <a:gd name="T12" fmla="*/ 0 w 35"/>
                  <a:gd name="T13" fmla="*/ 46 h 9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" h="93">
                    <a:moveTo>
                      <a:pt x="0" y="93"/>
                    </a:moveTo>
                    <a:lnTo>
                      <a:pt x="26" y="0"/>
                    </a:lnTo>
                    <a:lnTo>
                      <a:pt x="35" y="4"/>
                    </a:lnTo>
                    <a:lnTo>
                      <a:pt x="35" y="6"/>
                    </a:lnTo>
                    <a:lnTo>
                      <a:pt x="26" y="2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C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63" name="Freeform 280"/>
              <p:cNvSpPr>
                <a:spLocks/>
              </p:cNvSpPr>
              <p:nvPr/>
            </p:nvSpPr>
            <p:spPr bwMode="auto">
              <a:xfrm>
                <a:off x="2177" y="1888"/>
                <a:ext cx="35" cy="45"/>
              </a:xfrm>
              <a:custGeom>
                <a:avLst/>
                <a:gdLst>
                  <a:gd name="T0" fmla="*/ 0 w 35"/>
                  <a:gd name="T1" fmla="*/ 45 h 91"/>
                  <a:gd name="T2" fmla="*/ 26 w 35"/>
                  <a:gd name="T3" fmla="*/ 0 h 91"/>
                  <a:gd name="T4" fmla="*/ 35 w 35"/>
                  <a:gd name="T5" fmla="*/ 2 h 91"/>
                  <a:gd name="T6" fmla="*/ 35 w 35"/>
                  <a:gd name="T7" fmla="*/ 3 h 91"/>
                  <a:gd name="T8" fmla="*/ 26 w 35"/>
                  <a:gd name="T9" fmla="*/ 1 h 91"/>
                  <a:gd name="T10" fmla="*/ 0 w 35"/>
                  <a:gd name="T11" fmla="*/ 45 h 91"/>
                  <a:gd name="T12" fmla="*/ 0 w 35"/>
                  <a:gd name="T13" fmla="*/ 45 h 9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" h="91">
                    <a:moveTo>
                      <a:pt x="0" y="91"/>
                    </a:moveTo>
                    <a:lnTo>
                      <a:pt x="26" y="0"/>
                    </a:lnTo>
                    <a:lnTo>
                      <a:pt x="35" y="4"/>
                    </a:lnTo>
                    <a:lnTo>
                      <a:pt x="35" y="7"/>
                    </a:lnTo>
                    <a:lnTo>
                      <a:pt x="26" y="2"/>
                    </a:lnTo>
                    <a:lnTo>
                      <a:pt x="0" y="91"/>
                    </a:lnTo>
                    <a:close/>
                  </a:path>
                </a:pathLst>
              </a:custGeom>
              <a:solidFill>
                <a:srgbClr val="BEBE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64" name="Freeform 281"/>
              <p:cNvSpPr>
                <a:spLocks/>
              </p:cNvSpPr>
              <p:nvPr/>
            </p:nvSpPr>
            <p:spPr bwMode="auto">
              <a:xfrm>
                <a:off x="2177" y="1888"/>
                <a:ext cx="35" cy="45"/>
              </a:xfrm>
              <a:custGeom>
                <a:avLst/>
                <a:gdLst>
                  <a:gd name="T0" fmla="*/ 0 w 35"/>
                  <a:gd name="T1" fmla="*/ 45 h 89"/>
                  <a:gd name="T2" fmla="*/ 26 w 35"/>
                  <a:gd name="T3" fmla="*/ 0 h 89"/>
                  <a:gd name="T4" fmla="*/ 35 w 35"/>
                  <a:gd name="T5" fmla="*/ 3 h 89"/>
                  <a:gd name="T6" fmla="*/ 34 w 35"/>
                  <a:gd name="T7" fmla="*/ 4 h 89"/>
                  <a:gd name="T8" fmla="*/ 24 w 35"/>
                  <a:gd name="T9" fmla="*/ 1 h 89"/>
                  <a:gd name="T10" fmla="*/ 1 w 35"/>
                  <a:gd name="T11" fmla="*/ 45 h 89"/>
                  <a:gd name="T12" fmla="*/ 0 w 35"/>
                  <a:gd name="T13" fmla="*/ 45 h 8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" h="89">
                    <a:moveTo>
                      <a:pt x="0" y="89"/>
                    </a:moveTo>
                    <a:lnTo>
                      <a:pt x="26" y="0"/>
                    </a:lnTo>
                    <a:lnTo>
                      <a:pt x="35" y="5"/>
                    </a:lnTo>
                    <a:lnTo>
                      <a:pt x="34" y="7"/>
                    </a:lnTo>
                    <a:lnTo>
                      <a:pt x="24" y="2"/>
                    </a:lnTo>
                    <a:lnTo>
                      <a:pt x="1" y="89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65" name="Freeform 282"/>
              <p:cNvSpPr>
                <a:spLocks/>
              </p:cNvSpPr>
              <p:nvPr/>
            </p:nvSpPr>
            <p:spPr bwMode="auto">
              <a:xfrm>
                <a:off x="2178" y="1889"/>
                <a:ext cx="33" cy="44"/>
              </a:xfrm>
              <a:custGeom>
                <a:avLst/>
                <a:gdLst>
                  <a:gd name="T0" fmla="*/ 0 w 33"/>
                  <a:gd name="T1" fmla="*/ 44 h 87"/>
                  <a:gd name="T2" fmla="*/ 23 w 33"/>
                  <a:gd name="T3" fmla="*/ 0 h 87"/>
                  <a:gd name="T4" fmla="*/ 33 w 33"/>
                  <a:gd name="T5" fmla="*/ 3 h 87"/>
                  <a:gd name="T6" fmla="*/ 33 w 33"/>
                  <a:gd name="T7" fmla="*/ 4 h 87"/>
                  <a:gd name="T8" fmla="*/ 23 w 33"/>
                  <a:gd name="T9" fmla="*/ 1 h 87"/>
                  <a:gd name="T10" fmla="*/ 0 w 33"/>
                  <a:gd name="T11" fmla="*/ 44 h 87"/>
                  <a:gd name="T12" fmla="*/ 0 w 33"/>
                  <a:gd name="T13" fmla="*/ 44 h 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3" h="87">
                    <a:moveTo>
                      <a:pt x="0" y="87"/>
                    </a:moveTo>
                    <a:lnTo>
                      <a:pt x="23" y="0"/>
                    </a:lnTo>
                    <a:lnTo>
                      <a:pt x="33" y="5"/>
                    </a:lnTo>
                    <a:lnTo>
                      <a:pt x="33" y="7"/>
                    </a:lnTo>
                    <a:lnTo>
                      <a:pt x="23" y="2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C1C1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66" name="Freeform 283"/>
              <p:cNvSpPr>
                <a:spLocks/>
              </p:cNvSpPr>
              <p:nvPr/>
            </p:nvSpPr>
            <p:spPr bwMode="auto">
              <a:xfrm>
                <a:off x="2178" y="1890"/>
                <a:ext cx="33" cy="43"/>
              </a:xfrm>
              <a:custGeom>
                <a:avLst/>
                <a:gdLst>
                  <a:gd name="T0" fmla="*/ 0 w 33"/>
                  <a:gd name="T1" fmla="*/ 43 h 85"/>
                  <a:gd name="T2" fmla="*/ 23 w 33"/>
                  <a:gd name="T3" fmla="*/ 0 h 85"/>
                  <a:gd name="T4" fmla="*/ 33 w 33"/>
                  <a:gd name="T5" fmla="*/ 3 h 85"/>
                  <a:gd name="T6" fmla="*/ 32 w 33"/>
                  <a:gd name="T7" fmla="*/ 4 h 85"/>
                  <a:gd name="T8" fmla="*/ 23 w 33"/>
                  <a:gd name="T9" fmla="*/ 2 h 85"/>
                  <a:gd name="T10" fmla="*/ 0 w 33"/>
                  <a:gd name="T11" fmla="*/ 43 h 85"/>
                  <a:gd name="T12" fmla="*/ 0 w 33"/>
                  <a:gd name="T13" fmla="*/ 43 h 8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3" h="85">
                    <a:moveTo>
                      <a:pt x="0" y="85"/>
                    </a:moveTo>
                    <a:lnTo>
                      <a:pt x="23" y="0"/>
                    </a:lnTo>
                    <a:lnTo>
                      <a:pt x="33" y="5"/>
                    </a:lnTo>
                    <a:lnTo>
                      <a:pt x="32" y="7"/>
                    </a:lnTo>
                    <a:lnTo>
                      <a:pt x="23" y="3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C3C3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67" name="Freeform 284"/>
              <p:cNvSpPr>
                <a:spLocks/>
              </p:cNvSpPr>
              <p:nvPr/>
            </p:nvSpPr>
            <p:spPr bwMode="auto">
              <a:xfrm>
                <a:off x="2178" y="1892"/>
                <a:ext cx="32" cy="41"/>
              </a:xfrm>
              <a:custGeom>
                <a:avLst/>
                <a:gdLst>
                  <a:gd name="T0" fmla="*/ 0 w 32"/>
                  <a:gd name="T1" fmla="*/ 41 h 82"/>
                  <a:gd name="T2" fmla="*/ 23 w 32"/>
                  <a:gd name="T3" fmla="*/ 0 h 82"/>
                  <a:gd name="T4" fmla="*/ 32 w 32"/>
                  <a:gd name="T5" fmla="*/ 2 h 82"/>
                  <a:gd name="T6" fmla="*/ 32 w 32"/>
                  <a:gd name="T7" fmla="*/ 3 h 82"/>
                  <a:gd name="T8" fmla="*/ 23 w 32"/>
                  <a:gd name="T9" fmla="*/ 1 h 82"/>
                  <a:gd name="T10" fmla="*/ 0 w 32"/>
                  <a:gd name="T11" fmla="*/ 41 h 82"/>
                  <a:gd name="T12" fmla="*/ 0 w 32"/>
                  <a:gd name="T13" fmla="*/ 41 h 8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2" h="82">
                    <a:moveTo>
                      <a:pt x="0" y="82"/>
                    </a:moveTo>
                    <a:lnTo>
                      <a:pt x="23" y="0"/>
                    </a:lnTo>
                    <a:lnTo>
                      <a:pt x="32" y="4"/>
                    </a:lnTo>
                    <a:lnTo>
                      <a:pt x="32" y="6"/>
                    </a:lnTo>
                    <a:lnTo>
                      <a:pt x="23" y="2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C4C4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68" name="Freeform 285"/>
              <p:cNvSpPr>
                <a:spLocks/>
              </p:cNvSpPr>
              <p:nvPr/>
            </p:nvSpPr>
            <p:spPr bwMode="auto">
              <a:xfrm>
                <a:off x="2178" y="1893"/>
                <a:ext cx="32" cy="40"/>
              </a:xfrm>
              <a:custGeom>
                <a:avLst/>
                <a:gdLst>
                  <a:gd name="T0" fmla="*/ 0 w 32"/>
                  <a:gd name="T1" fmla="*/ 40 h 80"/>
                  <a:gd name="T2" fmla="*/ 23 w 32"/>
                  <a:gd name="T3" fmla="*/ 0 h 80"/>
                  <a:gd name="T4" fmla="*/ 32 w 32"/>
                  <a:gd name="T5" fmla="*/ 2 h 80"/>
                  <a:gd name="T6" fmla="*/ 30 w 32"/>
                  <a:gd name="T7" fmla="*/ 4 h 80"/>
                  <a:gd name="T8" fmla="*/ 22 w 32"/>
                  <a:gd name="T9" fmla="*/ 2 h 80"/>
                  <a:gd name="T10" fmla="*/ 0 w 32"/>
                  <a:gd name="T11" fmla="*/ 40 h 80"/>
                  <a:gd name="T12" fmla="*/ 0 w 32"/>
                  <a:gd name="T13" fmla="*/ 40 h 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2" h="80">
                    <a:moveTo>
                      <a:pt x="0" y="80"/>
                    </a:moveTo>
                    <a:lnTo>
                      <a:pt x="23" y="0"/>
                    </a:lnTo>
                    <a:lnTo>
                      <a:pt x="32" y="4"/>
                    </a:lnTo>
                    <a:lnTo>
                      <a:pt x="30" y="7"/>
                    </a:lnTo>
                    <a:lnTo>
                      <a:pt x="22" y="4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69" name="Freeform 286"/>
              <p:cNvSpPr>
                <a:spLocks/>
              </p:cNvSpPr>
              <p:nvPr/>
            </p:nvSpPr>
            <p:spPr bwMode="auto">
              <a:xfrm>
                <a:off x="2178" y="1895"/>
                <a:ext cx="30" cy="38"/>
              </a:xfrm>
              <a:custGeom>
                <a:avLst/>
                <a:gdLst>
                  <a:gd name="T0" fmla="*/ 0 w 30"/>
                  <a:gd name="T1" fmla="*/ 38 h 76"/>
                  <a:gd name="T2" fmla="*/ 22 w 30"/>
                  <a:gd name="T3" fmla="*/ 0 h 76"/>
                  <a:gd name="T4" fmla="*/ 30 w 30"/>
                  <a:gd name="T5" fmla="*/ 2 h 76"/>
                  <a:gd name="T6" fmla="*/ 30 w 30"/>
                  <a:gd name="T7" fmla="*/ 3 h 76"/>
                  <a:gd name="T8" fmla="*/ 22 w 30"/>
                  <a:gd name="T9" fmla="*/ 1 h 76"/>
                  <a:gd name="T10" fmla="*/ 0 w 30"/>
                  <a:gd name="T11" fmla="*/ 38 h 76"/>
                  <a:gd name="T12" fmla="*/ 0 w 30"/>
                  <a:gd name="T13" fmla="*/ 38 h 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76">
                    <a:moveTo>
                      <a:pt x="0" y="76"/>
                    </a:moveTo>
                    <a:lnTo>
                      <a:pt x="22" y="0"/>
                    </a:lnTo>
                    <a:lnTo>
                      <a:pt x="30" y="3"/>
                    </a:lnTo>
                    <a:lnTo>
                      <a:pt x="30" y="5"/>
                    </a:lnTo>
                    <a:lnTo>
                      <a:pt x="22" y="1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70" name="Freeform 287"/>
              <p:cNvSpPr>
                <a:spLocks/>
              </p:cNvSpPr>
              <p:nvPr/>
            </p:nvSpPr>
            <p:spPr bwMode="auto">
              <a:xfrm>
                <a:off x="2178" y="1896"/>
                <a:ext cx="30" cy="37"/>
              </a:xfrm>
              <a:custGeom>
                <a:avLst/>
                <a:gdLst>
                  <a:gd name="T0" fmla="*/ 0 w 30"/>
                  <a:gd name="T1" fmla="*/ 37 h 75"/>
                  <a:gd name="T2" fmla="*/ 22 w 30"/>
                  <a:gd name="T3" fmla="*/ 0 h 75"/>
                  <a:gd name="T4" fmla="*/ 30 w 30"/>
                  <a:gd name="T5" fmla="*/ 2 h 75"/>
                  <a:gd name="T6" fmla="*/ 29 w 30"/>
                  <a:gd name="T7" fmla="*/ 4 h 75"/>
                  <a:gd name="T8" fmla="*/ 22 w 30"/>
                  <a:gd name="T9" fmla="*/ 2 h 75"/>
                  <a:gd name="T10" fmla="*/ 2 w 30"/>
                  <a:gd name="T11" fmla="*/ 37 h 75"/>
                  <a:gd name="T12" fmla="*/ 0 w 30"/>
                  <a:gd name="T13" fmla="*/ 37 h 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75">
                    <a:moveTo>
                      <a:pt x="0" y="75"/>
                    </a:moveTo>
                    <a:lnTo>
                      <a:pt x="22" y="0"/>
                    </a:lnTo>
                    <a:lnTo>
                      <a:pt x="30" y="4"/>
                    </a:lnTo>
                    <a:lnTo>
                      <a:pt x="29" y="8"/>
                    </a:lnTo>
                    <a:lnTo>
                      <a:pt x="22" y="4"/>
                    </a:lnTo>
                    <a:lnTo>
                      <a:pt x="2" y="75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C9C9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71" name="Freeform 288"/>
              <p:cNvSpPr>
                <a:spLocks/>
              </p:cNvSpPr>
              <p:nvPr/>
            </p:nvSpPr>
            <p:spPr bwMode="auto">
              <a:xfrm>
                <a:off x="2180" y="1898"/>
                <a:ext cx="27" cy="35"/>
              </a:xfrm>
              <a:custGeom>
                <a:avLst/>
                <a:gdLst>
                  <a:gd name="T0" fmla="*/ 0 w 27"/>
                  <a:gd name="T1" fmla="*/ 35 h 71"/>
                  <a:gd name="T2" fmla="*/ 20 w 27"/>
                  <a:gd name="T3" fmla="*/ 0 h 71"/>
                  <a:gd name="T4" fmla="*/ 27 w 27"/>
                  <a:gd name="T5" fmla="*/ 2 h 71"/>
                  <a:gd name="T6" fmla="*/ 27 w 27"/>
                  <a:gd name="T7" fmla="*/ 3 h 71"/>
                  <a:gd name="T8" fmla="*/ 18 w 27"/>
                  <a:gd name="T9" fmla="*/ 1 h 71"/>
                  <a:gd name="T10" fmla="*/ 0 w 27"/>
                  <a:gd name="T11" fmla="*/ 35 h 71"/>
                  <a:gd name="T12" fmla="*/ 0 w 27"/>
                  <a:gd name="T13" fmla="*/ 35 h 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7" h="71">
                    <a:moveTo>
                      <a:pt x="0" y="71"/>
                    </a:moveTo>
                    <a:lnTo>
                      <a:pt x="20" y="0"/>
                    </a:lnTo>
                    <a:lnTo>
                      <a:pt x="27" y="4"/>
                    </a:lnTo>
                    <a:lnTo>
                      <a:pt x="27" y="6"/>
                    </a:lnTo>
                    <a:lnTo>
                      <a:pt x="18" y="2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72" name="Freeform 289"/>
              <p:cNvSpPr>
                <a:spLocks/>
              </p:cNvSpPr>
              <p:nvPr/>
            </p:nvSpPr>
            <p:spPr bwMode="auto">
              <a:xfrm>
                <a:off x="2180" y="1898"/>
                <a:ext cx="27" cy="36"/>
              </a:xfrm>
              <a:custGeom>
                <a:avLst/>
                <a:gdLst>
                  <a:gd name="T0" fmla="*/ 0 w 27"/>
                  <a:gd name="T1" fmla="*/ 35 h 70"/>
                  <a:gd name="T2" fmla="*/ 18 w 27"/>
                  <a:gd name="T3" fmla="*/ 0 h 70"/>
                  <a:gd name="T4" fmla="*/ 27 w 27"/>
                  <a:gd name="T5" fmla="*/ 2 h 70"/>
                  <a:gd name="T6" fmla="*/ 25 w 27"/>
                  <a:gd name="T7" fmla="*/ 4 h 70"/>
                  <a:gd name="T8" fmla="*/ 18 w 27"/>
                  <a:gd name="T9" fmla="*/ 2 h 70"/>
                  <a:gd name="T10" fmla="*/ 0 w 27"/>
                  <a:gd name="T11" fmla="*/ 36 h 70"/>
                  <a:gd name="T12" fmla="*/ 0 w 27"/>
                  <a:gd name="T13" fmla="*/ 35 h 7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7" h="70">
                    <a:moveTo>
                      <a:pt x="0" y="69"/>
                    </a:moveTo>
                    <a:lnTo>
                      <a:pt x="18" y="0"/>
                    </a:lnTo>
                    <a:lnTo>
                      <a:pt x="27" y="4"/>
                    </a:lnTo>
                    <a:lnTo>
                      <a:pt x="25" y="7"/>
                    </a:lnTo>
                    <a:lnTo>
                      <a:pt x="18" y="4"/>
                    </a:lnTo>
                    <a:lnTo>
                      <a:pt x="0" y="7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73" name="Freeform 290"/>
              <p:cNvSpPr>
                <a:spLocks/>
              </p:cNvSpPr>
              <p:nvPr/>
            </p:nvSpPr>
            <p:spPr bwMode="auto">
              <a:xfrm>
                <a:off x="2180" y="1900"/>
                <a:ext cx="25" cy="34"/>
              </a:xfrm>
              <a:custGeom>
                <a:avLst/>
                <a:gdLst>
                  <a:gd name="T0" fmla="*/ 0 w 25"/>
                  <a:gd name="T1" fmla="*/ 34 h 66"/>
                  <a:gd name="T2" fmla="*/ 18 w 25"/>
                  <a:gd name="T3" fmla="*/ 0 h 66"/>
                  <a:gd name="T4" fmla="*/ 25 w 25"/>
                  <a:gd name="T5" fmla="*/ 2 h 66"/>
                  <a:gd name="T6" fmla="*/ 24 w 25"/>
                  <a:gd name="T7" fmla="*/ 3 h 66"/>
                  <a:gd name="T8" fmla="*/ 18 w 25"/>
                  <a:gd name="T9" fmla="*/ 2 h 66"/>
                  <a:gd name="T10" fmla="*/ 0 w 25"/>
                  <a:gd name="T11" fmla="*/ 34 h 66"/>
                  <a:gd name="T12" fmla="*/ 0 w 25"/>
                  <a:gd name="T13" fmla="*/ 34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66">
                    <a:moveTo>
                      <a:pt x="0" y="66"/>
                    </a:moveTo>
                    <a:lnTo>
                      <a:pt x="18" y="0"/>
                    </a:lnTo>
                    <a:lnTo>
                      <a:pt x="25" y="3"/>
                    </a:lnTo>
                    <a:lnTo>
                      <a:pt x="24" y="5"/>
                    </a:lnTo>
                    <a:lnTo>
                      <a:pt x="18" y="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74" name="Freeform 291"/>
              <p:cNvSpPr>
                <a:spLocks/>
              </p:cNvSpPr>
              <p:nvPr/>
            </p:nvSpPr>
            <p:spPr bwMode="auto">
              <a:xfrm>
                <a:off x="2180" y="1902"/>
                <a:ext cx="24" cy="32"/>
              </a:xfrm>
              <a:custGeom>
                <a:avLst/>
                <a:gdLst>
                  <a:gd name="T0" fmla="*/ 0 w 24"/>
                  <a:gd name="T1" fmla="*/ 32 h 63"/>
                  <a:gd name="T2" fmla="*/ 18 w 24"/>
                  <a:gd name="T3" fmla="*/ 0 h 63"/>
                  <a:gd name="T4" fmla="*/ 24 w 24"/>
                  <a:gd name="T5" fmla="*/ 1 h 63"/>
                  <a:gd name="T6" fmla="*/ 24 w 24"/>
                  <a:gd name="T7" fmla="*/ 3 h 63"/>
                  <a:gd name="T8" fmla="*/ 17 w 24"/>
                  <a:gd name="T9" fmla="*/ 1 h 63"/>
                  <a:gd name="T10" fmla="*/ 0 w 24"/>
                  <a:gd name="T11" fmla="*/ 32 h 63"/>
                  <a:gd name="T12" fmla="*/ 0 w 24"/>
                  <a:gd name="T13" fmla="*/ 32 h 6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" h="63">
                    <a:moveTo>
                      <a:pt x="0" y="63"/>
                    </a:moveTo>
                    <a:lnTo>
                      <a:pt x="18" y="0"/>
                    </a:lnTo>
                    <a:lnTo>
                      <a:pt x="24" y="2"/>
                    </a:lnTo>
                    <a:lnTo>
                      <a:pt x="24" y="6"/>
                    </a:lnTo>
                    <a:lnTo>
                      <a:pt x="17" y="2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75" name="Freeform 292"/>
              <p:cNvSpPr>
                <a:spLocks/>
              </p:cNvSpPr>
              <p:nvPr/>
            </p:nvSpPr>
            <p:spPr bwMode="auto">
              <a:xfrm>
                <a:off x="2180" y="1903"/>
                <a:ext cx="24" cy="31"/>
              </a:xfrm>
              <a:custGeom>
                <a:avLst/>
                <a:gdLst>
                  <a:gd name="T0" fmla="*/ 0 w 24"/>
                  <a:gd name="T1" fmla="*/ 31 h 61"/>
                  <a:gd name="T2" fmla="*/ 17 w 24"/>
                  <a:gd name="T3" fmla="*/ 0 h 61"/>
                  <a:gd name="T4" fmla="*/ 24 w 24"/>
                  <a:gd name="T5" fmla="*/ 2 h 61"/>
                  <a:gd name="T6" fmla="*/ 23 w 24"/>
                  <a:gd name="T7" fmla="*/ 4 h 61"/>
                  <a:gd name="T8" fmla="*/ 17 w 24"/>
                  <a:gd name="T9" fmla="*/ 2 h 61"/>
                  <a:gd name="T10" fmla="*/ 1 w 24"/>
                  <a:gd name="T11" fmla="*/ 31 h 61"/>
                  <a:gd name="T12" fmla="*/ 0 w 24"/>
                  <a:gd name="T13" fmla="*/ 31 h 6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" h="61">
                    <a:moveTo>
                      <a:pt x="0" y="61"/>
                    </a:moveTo>
                    <a:lnTo>
                      <a:pt x="17" y="0"/>
                    </a:lnTo>
                    <a:lnTo>
                      <a:pt x="24" y="4"/>
                    </a:lnTo>
                    <a:lnTo>
                      <a:pt x="23" y="7"/>
                    </a:lnTo>
                    <a:lnTo>
                      <a:pt x="17" y="4"/>
                    </a:lnTo>
                    <a:lnTo>
                      <a:pt x="1" y="61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76" name="Freeform 293"/>
              <p:cNvSpPr>
                <a:spLocks/>
              </p:cNvSpPr>
              <p:nvPr/>
            </p:nvSpPr>
            <p:spPr bwMode="auto">
              <a:xfrm>
                <a:off x="2181" y="1905"/>
                <a:ext cx="22" cy="29"/>
              </a:xfrm>
              <a:custGeom>
                <a:avLst/>
                <a:gdLst>
                  <a:gd name="T0" fmla="*/ 0 w 22"/>
                  <a:gd name="T1" fmla="*/ 29 h 57"/>
                  <a:gd name="T2" fmla="*/ 16 w 22"/>
                  <a:gd name="T3" fmla="*/ 0 h 57"/>
                  <a:gd name="T4" fmla="*/ 22 w 22"/>
                  <a:gd name="T5" fmla="*/ 2 h 57"/>
                  <a:gd name="T6" fmla="*/ 20 w 22"/>
                  <a:gd name="T7" fmla="*/ 4 h 57"/>
                  <a:gd name="T8" fmla="*/ 14 w 22"/>
                  <a:gd name="T9" fmla="*/ 2 h 57"/>
                  <a:gd name="T10" fmla="*/ 0 w 22"/>
                  <a:gd name="T11" fmla="*/ 29 h 57"/>
                  <a:gd name="T12" fmla="*/ 0 w 22"/>
                  <a:gd name="T13" fmla="*/ 29 h 5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2" h="57">
                    <a:moveTo>
                      <a:pt x="0" y="57"/>
                    </a:moveTo>
                    <a:lnTo>
                      <a:pt x="16" y="0"/>
                    </a:lnTo>
                    <a:lnTo>
                      <a:pt x="22" y="3"/>
                    </a:lnTo>
                    <a:lnTo>
                      <a:pt x="20" y="7"/>
                    </a:lnTo>
                    <a:lnTo>
                      <a:pt x="14" y="3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D3D3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77" name="Freeform 294"/>
              <p:cNvSpPr>
                <a:spLocks/>
              </p:cNvSpPr>
              <p:nvPr/>
            </p:nvSpPr>
            <p:spPr bwMode="auto">
              <a:xfrm>
                <a:off x="2181" y="1907"/>
                <a:ext cx="20" cy="27"/>
              </a:xfrm>
              <a:custGeom>
                <a:avLst/>
                <a:gdLst>
                  <a:gd name="T0" fmla="*/ 0 w 20"/>
                  <a:gd name="T1" fmla="*/ 27 h 54"/>
                  <a:gd name="T2" fmla="*/ 14 w 20"/>
                  <a:gd name="T3" fmla="*/ 0 h 54"/>
                  <a:gd name="T4" fmla="*/ 20 w 20"/>
                  <a:gd name="T5" fmla="*/ 2 h 54"/>
                  <a:gd name="T6" fmla="*/ 20 w 20"/>
                  <a:gd name="T7" fmla="*/ 4 h 54"/>
                  <a:gd name="T8" fmla="*/ 14 w 20"/>
                  <a:gd name="T9" fmla="*/ 2 h 54"/>
                  <a:gd name="T10" fmla="*/ 0 w 20"/>
                  <a:gd name="T11" fmla="*/ 27 h 54"/>
                  <a:gd name="T12" fmla="*/ 0 w 20"/>
                  <a:gd name="T13" fmla="*/ 27 h 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" h="54">
                    <a:moveTo>
                      <a:pt x="0" y="54"/>
                    </a:moveTo>
                    <a:lnTo>
                      <a:pt x="14" y="0"/>
                    </a:lnTo>
                    <a:lnTo>
                      <a:pt x="20" y="4"/>
                    </a:lnTo>
                    <a:lnTo>
                      <a:pt x="20" y="7"/>
                    </a:lnTo>
                    <a:lnTo>
                      <a:pt x="14" y="4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78" name="Freeform 295"/>
              <p:cNvSpPr>
                <a:spLocks/>
              </p:cNvSpPr>
              <p:nvPr/>
            </p:nvSpPr>
            <p:spPr bwMode="auto">
              <a:xfrm>
                <a:off x="2181" y="1908"/>
                <a:ext cx="20" cy="26"/>
              </a:xfrm>
              <a:custGeom>
                <a:avLst/>
                <a:gdLst>
                  <a:gd name="T0" fmla="*/ 0 w 20"/>
                  <a:gd name="T1" fmla="*/ 26 h 50"/>
                  <a:gd name="T2" fmla="*/ 14 w 20"/>
                  <a:gd name="T3" fmla="*/ 0 h 50"/>
                  <a:gd name="T4" fmla="*/ 20 w 20"/>
                  <a:gd name="T5" fmla="*/ 2 h 50"/>
                  <a:gd name="T6" fmla="*/ 19 w 20"/>
                  <a:gd name="T7" fmla="*/ 4 h 50"/>
                  <a:gd name="T8" fmla="*/ 13 w 20"/>
                  <a:gd name="T9" fmla="*/ 2 h 50"/>
                  <a:gd name="T10" fmla="*/ 0 w 20"/>
                  <a:gd name="T11" fmla="*/ 26 h 50"/>
                  <a:gd name="T12" fmla="*/ 0 w 20"/>
                  <a:gd name="T13" fmla="*/ 26 h 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" h="50">
                    <a:moveTo>
                      <a:pt x="0" y="50"/>
                    </a:moveTo>
                    <a:lnTo>
                      <a:pt x="14" y="0"/>
                    </a:lnTo>
                    <a:lnTo>
                      <a:pt x="20" y="3"/>
                    </a:lnTo>
                    <a:lnTo>
                      <a:pt x="19" y="7"/>
                    </a:lnTo>
                    <a:lnTo>
                      <a:pt x="13" y="3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D6D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79" name="Freeform 296"/>
              <p:cNvSpPr>
                <a:spLocks/>
              </p:cNvSpPr>
              <p:nvPr/>
            </p:nvSpPr>
            <p:spPr bwMode="auto">
              <a:xfrm>
                <a:off x="2181" y="1910"/>
                <a:ext cx="19" cy="24"/>
              </a:xfrm>
              <a:custGeom>
                <a:avLst/>
                <a:gdLst>
                  <a:gd name="T0" fmla="*/ 0 w 19"/>
                  <a:gd name="T1" fmla="*/ 24 h 47"/>
                  <a:gd name="T2" fmla="*/ 13 w 19"/>
                  <a:gd name="T3" fmla="*/ 0 h 47"/>
                  <a:gd name="T4" fmla="*/ 19 w 19"/>
                  <a:gd name="T5" fmla="*/ 2 h 47"/>
                  <a:gd name="T6" fmla="*/ 17 w 19"/>
                  <a:gd name="T7" fmla="*/ 4 h 47"/>
                  <a:gd name="T8" fmla="*/ 13 w 19"/>
                  <a:gd name="T9" fmla="*/ 3 h 47"/>
                  <a:gd name="T10" fmla="*/ 2 w 19"/>
                  <a:gd name="T11" fmla="*/ 24 h 47"/>
                  <a:gd name="T12" fmla="*/ 0 w 19"/>
                  <a:gd name="T13" fmla="*/ 24 h 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" h="47">
                    <a:moveTo>
                      <a:pt x="0" y="47"/>
                    </a:moveTo>
                    <a:lnTo>
                      <a:pt x="13" y="0"/>
                    </a:lnTo>
                    <a:lnTo>
                      <a:pt x="19" y="4"/>
                    </a:lnTo>
                    <a:lnTo>
                      <a:pt x="17" y="8"/>
                    </a:lnTo>
                    <a:lnTo>
                      <a:pt x="13" y="6"/>
                    </a:lnTo>
                    <a:lnTo>
                      <a:pt x="2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D7D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80" name="Freeform 297"/>
              <p:cNvSpPr>
                <a:spLocks/>
              </p:cNvSpPr>
              <p:nvPr/>
            </p:nvSpPr>
            <p:spPr bwMode="auto">
              <a:xfrm>
                <a:off x="2183" y="1913"/>
                <a:ext cx="15" cy="21"/>
              </a:xfrm>
              <a:custGeom>
                <a:avLst/>
                <a:gdLst>
                  <a:gd name="T0" fmla="*/ 0 w 15"/>
                  <a:gd name="T1" fmla="*/ 21 h 41"/>
                  <a:gd name="T2" fmla="*/ 11 w 15"/>
                  <a:gd name="T3" fmla="*/ 0 h 41"/>
                  <a:gd name="T4" fmla="*/ 15 w 15"/>
                  <a:gd name="T5" fmla="*/ 1 h 41"/>
                  <a:gd name="T6" fmla="*/ 14 w 15"/>
                  <a:gd name="T7" fmla="*/ 3 h 41"/>
                  <a:gd name="T8" fmla="*/ 10 w 15"/>
                  <a:gd name="T9" fmla="*/ 2 h 41"/>
                  <a:gd name="T10" fmla="*/ 0 w 15"/>
                  <a:gd name="T11" fmla="*/ 21 h 41"/>
                  <a:gd name="T12" fmla="*/ 0 w 15"/>
                  <a:gd name="T13" fmla="*/ 21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" h="41">
                    <a:moveTo>
                      <a:pt x="0" y="41"/>
                    </a:moveTo>
                    <a:lnTo>
                      <a:pt x="11" y="0"/>
                    </a:lnTo>
                    <a:lnTo>
                      <a:pt x="15" y="2"/>
                    </a:lnTo>
                    <a:lnTo>
                      <a:pt x="14" y="5"/>
                    </a:lnTo>
                    <a:lnTo>
                      <a:pt x="10" y="3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81" name="Freeform 298"/>
              <p:cNvSpPr>
                <a:spLocks/>
              </p:cNvSpPr>
              <p:nvPr/>
            </p:nvSpPr>
            <p:spPr bwMode="auto">
              <a:xfrm>
                <a:off x="2183" y="1915"/>
                <a:ext cx="14" cy="19"/>
              </a:xfrm>
              <a:custGeom>
                <a:avLst/>
                <a:gdLst>
                  <a:gd name="T0" fmla="*/ 0 w 14"/>
                  <a:gd name="T1" fmla="*/ 19 h 38"/>
                  <a:gd name="T2" fmla="*/ 10 w 14"/>
                  <a:gd name="T3" fmla="*/ 0 h 38"/>
                  <a:gd name="T4" fmla="*/ 14 w 14"/>
                  <a:gd name="T5" fmla="*/ 1 h 38"/>
                  <a:gd name="T6" fmla="*/ 14 w 14"/>
                  <a:gd name="T7" fmla="*/ 3 h 38"/>
                  <a:gd name="T8" fmla="*/ 10 w 14"/>
                  <a:gd name="T9" fmla="*/ 2 h 38"/>
                  <a:gd name="T10" fmla="*/ 0 w 14"/>
                  <a:gd name="T11" fmla="*/ 19 h 38"/>
                  <a:gd name="T12" fmla="*/ 0 w 14"/>
                  <a:gd name="T13" fmla="*/ 19 h 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" h="38">
                    <a:moveTo>
                      <a:pt x="0" y="38"/>
                    </a:moveTo>
                    <a:lnTo>
                      <a:pt x="10" y="0"/>
                    </a:lnTo>
                    <a:lnTo>
                      <a:pt x="14" y="2"/>
                    </a:lnTo>
                    <a:lnTo>
                      <a:pt x="14" y="6"/>
                    </a:lnTo>
                    <a:lnTo>
                      <a:pt x="10" y="4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82" name="Freeform 299"/>
              <p:cNvSpPr>
                <a:spLocks/>
              </p:cNvSpPr>
              <p:nvPr/>
            </p:nvSpPr>
            <p:spPr bwMode="auto">
              <a:xfrm>
                <a:off x="2183" y="1917"/>
                <a:ext cx="14" cy="18"/>
              </a:xfrm>
              <a:custGeom>
                <a:avLst/>
                <a:gdLst>
                  <a:gd name="T0" fmla="*/ 0 w 14"/>
                  <a:gd name="T1" fmla="*/ 17 h 36"/>
                  <a:gd name="T2" fmla="*/ 10 w 14"/>
                  <a:gd name="T3" fmla="*/ 0 h 36"/>
                  <a:gd name="T4" fmla="*/ 14 w 14"/>
                  <a:gd name="T5" fmla="*/ 1 h 36"/>
                  <a:gd name="T6" fmla="*/ 12 w 14"/>
                  <a:gd name="T7" fmla="*/ 4 h 36"/>
                  <a:gd name="T8" fmla="*/ 8 w 14"/>
                  <a:gd name="T9" fmla="*/ 3 h 36"/>
                  <a:gd name="T10" fmla="*/ 0 w 14"/>
                  <a:gd name="T11" fmla="*/ 18 h 36"/>
                  <a:gd name="T12" fmla="*/ 0 w 14"/>
                  <a:gd name="T13" fmla="*/ 17 h 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" h="36">
                    <a:moveTo>
                      <a:pt x="0" y="34"/>
                    </a:moveTo>
                    <a:lnTo>
                      <a:pt x="10" y="0"/>
                    </a:lnTo>
                    <a:lnTo>
                      <a:pt x="14" y="2"/>
                    </a:lnTo>
                    <a:lnTo>
                      <a:pt x="12" y="7"/>
                    </a:lnTo>
                    <a:lnTo>
                      <a:pt x="8" y="6"/>
                    </a:lnTo>
                    <a:lnTo>
                      <a:pt x="0" y="36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83" name="Freeform 300"/>
              <p:cNvSpPr>
                <a:spLocks/>
              </p:cNvSpPr>
              <p:nvPr/>
            </p:nvSpPr>
            <p:spPr bwMode="auto">
              <a:xfrm>
                <a:off x="2183" y="1919"/>
                <a:ext cx="12" cy="16"/>
              </a:xfrm>
              <a:custGeom>
                <a:avLst/>
                <a:gdLst>
                  <a:gd name="T0" fmla="*/ 0 w 12"/>
                  <a:gd name="T1" fmla="*/ 16 h 30"/>
                  <a:gd name="T2" fmla="*/ 8 w 12"/>
                  <a:gd name="T3" fmla="*/ 0 h 30"/>
                  <a:gd name="T4" fmla="*/ 12 w 12"/>
                  <a:gd name="T5" fmla="*/ 1 h 30"/>
                  <a:gd name="T6" fmla="*/ 11 w 12"/>
                  <a:gd name="T7" fmla="*/ 3 h 30"/>
                  <a:gd name="T8" fmla="*/ 8 w 12"/>
                  <a:gd name="T9" fmla="*/ 3 h 30"/>
                  <a:gd name="T10" fmla="*/ 1 w 12"/>
                  <a:gd name="T11" fmla="*/ 16 h 30"/>
                  <a:gd name="T12" fmla="*/ 0 w 12"/>
                  <a:gd name="T13" fmla="*/ 16 h 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" h="30">
                    <a:moveTo>
                      <a:pt x="0" y="30"/>
                    </a:moveTo>
                    <a:lnTo>
                      <a:pt x="8" y="0"/>
                    </a:lnTo>
                    <a:lnTo>
                      <a:pt x="12" y="1"/>
                    </a:lnTo>
                    <a:lnTo>
                      <a:pt x="11" y="5"/>
                    </a:lnTo>
                    <a:lnTo>
                      <a:pt x="8" y="5"/>
                    </a:lnTo>
                    <a:lnTo>
                      <a:pt x="1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DE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84" name="Freeform 301"/>
              <p:cNvSpPr>
                <a:spLocks/>
              </p:cNvSpPr>
              <p:nvPr/>
            </p:nvSpPr>
            <p:spPr bwMode="auto">
              <a:xfrm>
                <a:off x="2184" y="1922"/>
                <a:ext cx="10" cy="13"/>
              </a:xfrm>
              <a:custGeom>
                <a:avLst/>
                <a:gdLst>
                  <a:gd name="T0" fmla="*/ 0 w 10"/>
                  <a:gd name="T1" fmla="*/ 13 h 25"/>
                  <a:gd name="T2" fmla="*/ 7 w 10"/>
                  <a:gd name="T3" fmla="*/ 0 h 25"/>
                  <a:gd name="T4" fmla="*/ 10 w 10"/>
                  <a:gd name="T5" fmla="*/ 0 h 25"/>
                  <a:gd name="T6" fmla="*/ 9 w 10"/>
                  <a:gd name="T7" fmla="*/ 3 h 25"/>
                  <a:gd name="T8" fmla="*/ 6 w 10"/>
                  <a:gd name="T9" fmla="*/ 3 h 25"/>
                  <a:gd name="T10" fmla="*/ 0 w 10"/>
                  <a:gd name="T11" fmla="*/ 13 h 25"/>
                  <a:gd name="T12" fmla="*/ 0 w 10"/>
                  <a:gd name="T13" fmla="*/ 13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" h="25">
                    <a:moveTo>
                      <a:pt x="0" y="25"/>
                    </a:moveTo>
                    <a:lnTo>
                      <a:pt x="7" y="0"/>
                    </a:lnTo>
                    <a:lnTo>
                      <a:pt x="10" y="0"/>
                    </a:lnTo>
                    <a:lnTo>
                      <a:pt x="9" y="5"/>
                    </a:lnTo>
                    <a:lnTo>
                      <a:pt x="6" y="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85" name="Freeform 302"/>
              <p:cNvSpPr>
                <a:spLocks/>
              </p:cNvSpPr>
              <p:nvPr/>
            </p:nvSpPr>
            <p:spPr bwMode="auto">
              <a:xfrm>
                <a:off x="2184" y="1925"/>
                <a:ext cx="9" cy="10"/>
              </a:xfrm>
              <a:custGeom>
                <a:avLst/>
                <a:gdLst>
                  <a:gd name="T0" fmla="*/ 0 w 9"/>
                  <a:gd name="T1" fmla="*/ 10 h 20"/>
                  <a:gd name="T2" fmla="*/ 6 w 9"/>
                  <a:gd name="T3" fmla="*/ 0 h 20"/>
                  <a:gd name="T4" fmla="*/ 9 w 9"/>
                  <a:gd name="T5" fmla="*/ 0 h 20"/>
                  <a:gd name="T6" fmla="*/ 7 w 9"/>
                  <a:gd name="T7" fmla="*/ 3 h 20"/>
                  <a:gd name="T8" fmla="*/ 4 w 9"/>
                  <a:gd name="T9" fmla="*/ 3 h 20"/>
                  <a:gd name="T10" fmla="*/ 0 w 9"/>
                  <a:gd name="T11" fmla="*/ 10 h 20"/>
                  <a:gd name="T12" fmla="*/ 0 w 9"/>
                  <a:gd name="T13" fmla="*/ 1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" h="20">
                    <a:moveTo>
                      <a:pt x="0" y="20"/>
                    </a:moveTo>
                    <a:lnTo>
                      <a:pt x="6" y="0"/>
                    </a:lnTo>
                    <a:lnTo>
                      <a:pt x="9" y="0"/>
                    </a:lnTo>
                    <a:lnTo>
                      <a:pt x="7" y="6"/>
                    </a:lnTo>
                    <a:lnTo>
                      <a:pt x="4" y="6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E1E1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86" name="Freeform 303"/>
              <p:cNvSpPr>
                <a:spLocks/>
              </p:cNvSpPr>
              <p:nvPr/>
            </p:nvSpPr>
            <p:spPr bwMode="auto">
              <a:xfrm>
                <a:off x="2184" y="1927"/>
                <a:ext cx="7" cy="8"/>
              </a:xfrm>
              <a:custGeom>
                <a:avLst/>
                <a:gdLst>
                  <a:gd name="T0" fmla="*/ 0 w 7"/>
                  <a:gd name="T1" fmla="*/ 8 h 14"/>
                  <a:gd name="T2" fmla="*/ 4 w 7"/>
                  <a:gd name="T3" fmla="*/ 0 h 14"/>
                  <a:gd name="T4" fmla="*/ 7 w 7"/>
                  <a:gd name="T5" fmla="*/ 0 h 14"/>
                  <a:gd name="T6" fmla="*/ 4 w 7"/>
                  <a:gd name="T7" fmla="*/ 3 h 14"/>
                  <a:gd name="T8" fmla="*/ 4 w 7"/>
                  <a:gd name="T9" fmla="*/ 3 h 14"/>
                  <a:gd name="T10" fmla="*/ 2 w 7"/>
                  <a:gd name="T11" fmla="*/ 8 h 14"/>
                  <a:gd name="T12" fmla="*/ 0 w 7"/>
                  <a:gd name="T13" fmla="*/ 8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14">
                    <a:moveTo>
                      <a:pt x="0" y="14"/>
                    </a:moveTo>
                    <a:lnTo>
                      <a:pt x="4" y="0"/>
                    </a:lnTo>
                    <a:lnTo>
                      <a:pt x="7" y="0"/>
                    </a:lnTo>
                    <a:lnTo>
                      <a:pt x="4" y="5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E3E3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87" name="Freeform 304"/>
              <p:cNvSpPr>
                <a:spLocks/>
              </p:cNvSpPr>
              <p:nvPr/>
            </p:nvSpPr>
            <p:spPr bwMode="auto">
              <a:xfrm>
                <a:off x="2186" y="1930"/>
                <a:ext cx="2" cy="5"/>
              </a:xfrm>
              <a:custGeom>
                <a:avLst/>
                <a:gdLst>
                  <a:gd name="T0" fmla="*/ 0 w 2"/>
                  <a:gd name="T1" fmla="*/ 5 h 9"/>
                  <a:gd name="T2" fmla="*/ 2 w 2"/>
                  <a:gd name="T3" fmla="*/ 0 h 9"/>
                  <a:gd name="T4" fmla="*/ 2 w 2"/>
                  <a:gd name="T5" fmla="*/ 0 h 9"/>
                  <a:gd name="T6" fmla="*/ 1 w 2"/>
                  <a:gd name="T7" fmla="*/ 3 h 9"/>
                  <a:gd name="T8" fmla="*/ 1 w 2"/>
                  <a:gd name="T9" fmla="*/ 3 h 9"/>
                  <a:gd name="T10" fmla="*/ 0 w 2"/>
                  <a:gd name="T11" fmla="*/ 5 h 9"/>
                  <a:gd name="T12" fmla="*/ 0 w 2"/>
                  <a:gd name="T13" fmla="*/ 5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" h="9">
                    <a:moveTo>
                      <a:pt x="0" y="9"/>
                    </a:moveTo>
                    <a:lnTo>
                      <a:pt x="2" y="0"/>
                    </a:lnTo>
                    <a:lnTo>
                      <a:pt x="1" y="6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88" name="Freeform 305"/>
              <p:cNvSpPr>
                <a:spLocks/>
              </p:cNvSpPr>
              <p:nvPr/>
            </p:nvSpPr>
            <p:spPr bwMode="auto">
              <a:xfrm>
                <a:off x="2186" y="1933"/>
                <a:ext cx="1" cy="3"/>
              </a:xfrm>
              <a:custGeom>
                <a:avLst/>
                <a:gdLst>
                  <a:gd name="T0" fmla="*/ 0 w 1"/>
                  <a:gd name="T1" fmla="*/ 2 h 5"/>
                  <a:gd name="T2" fmla="*/ 1 w 1"/>
                  <a:gd name="T3" fmla="*/ 0 h 5"/>
                  <a:gd name="T4" fmla="*/ 1 w 1"/>
                  <a:gd name="T5" fmla="*/ 0 h 5"/>
                  <a:gd name="T6" fmla="*/ 1 w 1"/>
                  <a:gd name="T7" fmla="*/ 3 h 5"/>
                  <a:gd name="T8" fmla="*/ 1 w 1"/>
                  <a:gd name="T9" fmla="*/ 3 h 5"/>
                  <a:gd name="T10" fmla="*/ 1 w 1"/>
                  <a:gd name="T11" fmla="*/ 3 h 5"/>
                  <a:gd name="T12" fmla="*/ 0 w 1"/>
                  <a:gd name="T13" fmla="*/ 2 h 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" h="5">
                    <a:moveTo>
                      <a:pt x="0" y="3"/>
                    </a:moveTo>
                    <a:lnTo>
                      <a:pt x="1" y="0"/>
                    </a:lnTo>
                    <a:lnTo>
                      <a:pt x="1" y="5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89" name="Freeform 306"/>
              <p:cNvSpPr>
                <a:spLocks/>
              </p:cNvSpPr>
              <p:nvPr/>
            </p:nvSpPr>
            <p:spPr bwMode="auto">
              <a:xfrm>
                <a:off x="2184" y="1881"/>
                <a:ext cx="26" cy="55"/>
              </a:xfrm>
              <a:custGeom>
                <a:avLst/>
                <a:gdLst>
                  <a:gd name="T0" fmla="*/ 3 w 26"/>
                  <a:gd name="T1" fmla="*/ 55 h 109"/>
                  <a:gd name="T2" fmla="*/ 0 w 26"/>
                  <a:gd name="T3" fmla="*/ 40 h 109"/>
                  <a:gd name="T4" fmla="*/ 21 w 26"/>
                  <a:gd name="T5" fmla="*/ 0 h 109"/>
                  <a:gd name="T6" fmla="*/ 26 w 26"/>
                  <a:gd name="T7" fmla="*/ 15 h 109"/>
                  <a:gd name="T8" fmla="*/ 3 w 26"/>
                  <a:gd name="T9" fmla="*/ 55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" h="109">
                    <a:moveTo>
                      <a:pt x="3" y="109"/>
                    </a:moveTo>
                    <a:lnTo>
                      <a:pt x="0" y="80"/>
                    </a:lnTo>
                    <a:lnTo>
                      <a:pt x="21" y="0"/>
                    </a:lnTo>
                    <a:lnTo>
                      <a:pt x="26" y="29"/>
                    </a:lnTo>
                    <a:lnTo>
                      <a:pt x="3" y="109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90" name="Freeform 307"/>
              <p:cNvSpPr>
                <a:spLocks/>
              </p:cNvSpPr>
              <p:nvPr/>
            </p:nvSpPr>
            <p:spPr bwMode="auto">
              <a:xfrm>
                <a:off x="1209" y="1650"/>
                <a:ext cx="996" cy="271"/>
              </a:xfrm>
              <a:custGeom>
                <a:avLst/>
                <a:gdLst>
                  <a:gd name="T0" fmla="*/ 975 w 996"/>
                  <a:gd name="T1" fmla="*/ 271 h 543"/>
                  <a:gd name="T2" fmla="*/ 996 w 996"/>
                  <a:gd name="T3" fmla="*/ 231 h 543"/>
                  <a:gd name="T4" fmla="*/ 1 w 996"/>
                  <a:gd name="T5" fmla="*/ 0 h 543"/>
                  <a:gd name="T6" fmla="*/ 0 w 996"/>
                  <a:gd name="T7" fmla="*/ 1 h 543"/>
                  <a:gd name="T8" fmla="*/ 69 w 996"/>
                  <a:gd name="T9" fmla="*/ 17 h 543"/>
                  <a:gd name="T10" fmla="*/ 138 w 996"/>
                  <a:gd name="T11" fmla="*/ 33 h 543"/>
                  <a:gd name="T12" fmla="*/ 206 w 996"/>
                  <a:gd name="T13" fmla="*/ 50 h 543"/>
                  <a:gd name="T14" fmla="*/ 274 w 996"/>
                  <a:gd name="T15" fmla="*/ 66 h 543"/>
                  <a:gd name="T16" fmla="*/ 339 w 996"/>
                  <a:gd name="T17" fmla="*/ 82 h 543"/>
                  <a:gd name="T18" fmla="*/ 403 w 996"/>
                  <a:gd name="T19" fmla="*/ 98 h 543"/>
                  <a:gd name="T20" fmla="*/ 463 w 996"/>
                  <a:gd name="T21" fmla="*/ 114 h 543"/>
                  <a:gd name="T22" fmla="*/ 523 w 996"/>
                  <a:gd name="T23" fmla="*/ 129 h 543"/>
                  <a:gd name="T24" fmla="*/ 579 w 996"/>
                  <a:gd name="T25" fmla="*/ 144 h 543"/>
                  <a:gd name="T26" fmla="*/ 632 w 996"/>
                  <a:gd name="T27" fmla="*/ 158 h 543"/>
                  <a:gd name="T28" fmla="*/ 681 w 996"/>
                  <a:gd name="T29" fmla="*/ 172 h 543"/>
                  <a:gd name="T30" fmla="*/ 728 w 996"/>
                  <a:gd name="T31" fmla="*/ 185 h 543"/>
                  <a:gd name="T32" fmla="*/ 770 w 996"/>
                  <a:gd name="T33" fmla="*/ 197 h 543"/>
                  <a:gd name="T34" fmla="*/ 808 w 996"/>
                  <a:gd name="T35" fmla="*/ 209 h 543"/>
                  <a:gd name="T36" fmla="*/ 842 w 996"/>
                  <a:gd name="T37" fmla="*/ 220 h 543"/>
                  <a:gd name="T38" fmla="*/ 872 w 996"/>
                  <a:gd name="T39" fmla="*/ 230 h 543"/>
                  <a:gd name="T40" fmla="*/ 897 w 996"/>
                  <a:gd name="T41" fmla="*/ 238 h 543"/>
                  <a:gd name="T42" fmla="*/ 919 w 996"/>
                  <a:gd name="T43" fmla="*/ 246 h 543"/>
                  <a:gd name="T44" fmla="*/ 934 w 996"/>
                  <a:gd name="T45" fmla="*/ 252 h 543"/>
                  <a:gd name="T46" fmla="*/ 944 w 996"/>
                  <a:gd name="T47" fmla="*/ 258 h 543"/>
                  <a:gd name="T48" fmla="*/ 950 w 996"/>
                  <a:gd name="T49" fmla="*/ 262 h 543"/>
                  <a:gd name="T50" fmla="*/ 951 w 996"/>
                  <a:gd name="T51" fmla="*/ 266 h 543"/>
                  <a:gd name="T52" fmla="*/ 975 w 996"/>
                  <a:gd name="T53" fmla="*/ 271 h 54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96" h="543">
                    <a:moveTo>
                      <a:pt x="975" y="543"/>
                    </a:moveTo>
                    <a:lnTo>
                      <a:pt x="996" y="463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69" y="34"/>
                    </a:lnTo>
                    <a:lnTo>
                      <a:pt x="138" y="67"/>
                    </a:lnTo>
                    <a:lnTo>
                      <a:pt x="206" y="100"/>
                    </a:lnTo>
                    <a:lnTo>
                      <a:pt x="274" y="132"/>
                    </a:lnTo>
                    <a:lnTo>
                      <a:pt x="339" y="165"/>
                    </a:lnTo>
                    <a:lnTo>
                      <a:pt x="403" y="197"/>
                    </a:lnTo>
                    <a:lnTo>
                      <a:pt x="463" y="228"/>
                    </a:lnTo>
                    <a:lnTo>
                      <a:pt x="523" y="259"/>
                    </a:lnTo>
                    <a:lnTo>
                      <a:pt x="579" y="288"/>
                    </a:lnTo>
                    <a:lnTo>
                      <a:pt x="632" y="317"/>
                    </a:lnTo>
                    <a:lnTo>
                      <a:pt x="681" y="344"/>
                    </a:lnTo>
                    <a:lnTo>
                      <a:pt x="728" y="371"/>
                    </a:lnTo>
                    <a:lnTo>
                      <a:pt x="770" y="395"/>
                    </a:lnTo>
                    <a:lnTo>
                      <a:pt x="808" y="418"/>
                    </a:lnTo>
                    <a:lnTo>
                      <a:pt x="842" y="440"/>
                    </a:lnTo>
                    <a:lnTo>
                      <a:pt x="872" y="460"/>
                    </a:lnTo>
                    <a:lnTo>
                      <a:pt x="897" y="476"/>
                    </a:lnTo>
                    <a:lnTo>
                      <a:pt x="919" y="492"/>
                    </a:lnTo>
                    <a:lnTo>
                      <a:pt x="934" y="505"/>
                    </a:lnTo>
                    <a:lnTo>
                      <a:pt x="944" y="516"/>
                    </a:lnTo>
                    <a:lnTo>
                      <a:pt x="950" y="525"/>
                    </a:lnTo>
                    <a:lnTo>
                      <a:pt x="951" y="532"/>
                    </a:lnTo>
                    <a:lnTo>
                      <a:pt x="975" y="543"/>
                    </a:lnTo>
                    <a:close/>
                  </a:path>
                </a:pathLst>
              </a:custGeom>
              <a:solidFill>
                <a:srgbClr val="B5B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91" name="Freeform 308"/>
              <p:cNvSpPr>
                <a:spLocks/>
              </p:cNvSpPr>
              <p:nvPr/>
            </p:nvSpPr>
            <p:spPr bwMode="auto">
              <a:xfrm>
                <a:off x="1209" y="1650"/>
                <a:ext cx="951" cy="266"/>
              </a:xfrm>
              <a:custGeom>
                <a:avLst/>
                <a:gdLst>
                  <a:gd name="T0" fmla="*/ 0 w 951"/>
                  <a:gd name="T1" fmla="*/ 0 h 530"/>
                  <a:gd name="T2" fmla="*/ 69 w 951"/>
                  <a:gd name="T3" fmla="*/ 16 h 530"/>
                  <a:gd name="T4" fmla="*/ 138 w 951"/>
                  <a:gd name="T5" fmla="*/ 33 h 530"/>
                  <a:gd name="T6" fmla="*/ 206 w 951"/>
                  <a:gd name="T7" fmla="*/ 49 h 530"/>
                  <a:gd name="T8" fmla="*/ 274 w 951"/>
                  <a:gd name="T9" fmla="*/ 65 h 530"/>
                  <a:gd name="T10" fmla="*/ 339 w 951"/>
                  <a:gd name="T11" fmla="*/ 82 h 530"/>
                  <a:gd name="T12" fmla="*/ 403 w 951"/>
                  <a:gd name="T13" fmla="*/ 98 h 530"/>
                  <a:gd name="T14" fmla="*/ 463 w 951"/>
                  <a:gd name="T15" fmla="*/ 113 h 530"/>
                  <a:gd name="T16" fmla="*/ 523 w 951"/>
                  <a:gd name="T17" fmla="*/ 129 h 530"/>
                  <a:gd name="T18" fmla="*/ 579 w 951"/>
                  <a:gd name="T19" fmla="*/ 144 h 530"/>
                  <a:gd name="T20" fmla="*/ 632 w 951"/>
                  <a:gd name="T21" fmla="*/ 158 h 530"/>
                  <a:gd name="T22" fmla="*/ 681 w 951"/>
                  <a:gd name="T23" fmla="*/ 172 h 530"/>
                  <a:gd name="T24" fmla="*/ 728 w 951"/>
                  <a:gd name="T25" fmla="*/ 185 h 530"/>
                  <a:gd name="T26" fmla="*/ 770 w 951"/>
                  <a:gd name="T27" fmla="*/ 197 h 530"/>
                  <a:gd name="T28" fmla="*/ 808 w 951"/>
                  <a:gd name="T29" fmla="*/ 209 h 530"/>
                  <a:gd name="T30" fmla="*/ 842 w 951"/>
                  <a:gd name="T31" fmla="*/ 220 h 530"/>
                  <a:gd name="T32" fmla="*/ 872 w 951"/>
                  <a:gd name="T33" fmla="*/ 230 h 530"/>
                  <a:gd name="T34" fmla="*/ 897 w 951"/>
                  <a:gd name="T35" fmla="*/ 238 h 530"/>
                  <a:gd name="T36" fmla="*/ 919 w 951"/>
                  <a:gd name="T37" fmla="*/ 246 h 530"/>
                  <a:gd name="T38" fmla="*/ 934 w 951"/>
                  <a:gd name="T39" fmla="*/ 252 h 530"/>
                  <a:gd name="T40" fmla="*/ 944 w 951"/>
                  <a:gd name="T41" fmla="*/ 258 h 530"/>
                  <a:gd name="T42" fmla="*/ 950 w 951"/>
                  <a:gd name="T43" fmla="*/ 262 h 530"/>
                  <a:gd name="T44" fmla="*/ 951 w 951"/>
                  <a:gd name="T45" fmla="*/ 266 h 530"/>
                  <a:gd name="T46" fmla="*/ 927 w 951"/>
                  <a:gd name="T47" fmla="*/ 260 h 530"/>
                  <a:gd name="T48" fmla="*/ 926 w 951"/>
                  <a:gd name="T49" fmla="*/ 257 h 530"/>
                  <a:gd name="T50" fmla="*/ 920 w 951"/>
                  <a:gd name="T51" fmla="*/ 252 h 530"/>
                  <a:gd name="T52" fmla="*/ 907 w 951"/>
                  <a:gd name="T53" fmla="*/ 246 h 530"/>
                  <a:gd name="T54" fmla="*/ 890 w 951"/>
                  <a:gd name="T55" fmla="*/ 239 h 530"/>
                  <a:gd name="T56" fmla="*/ 869 w 951"/>
                  <a:gd name="T57" fmla="*/ 231 h 530"/>
                  <a:gd name="T58" fmla="*/ 842 w 951"/>
                  <a:gd name="T59" fmla="*/ 222 h 530"/>
                  <a:gd name="T60" fmla="*/ 810 w 951"/>
                  <a:gd name="T61" fmla="*/ 212 h 530"/>
                  <a:gd name="T62" fmla="*/ 774 w 951"/>
                  <a:gd name="T63" fmla="*/ 201 h 530"/>
                  <a:gd name="T64" fmla="*/ 733 w 951"/>
                  <a:gd name="T65" fmla="*/ 188 h 530"/>
                  <a:gd name="T66" fmla="*/ 688 w 951"/>
                  <a:gd name="T67" fmla="*/ 175 h 530"/>
                  <a:gd name="T68" fmla="*/ 639 w 951"/>
                  <a:gd name="T69" fmla="*/ 162 h 530"/>
                  <a:gd name="T70" fmla="*/ 586 w 951"/>
                  <a:gd name="T71" fmla="*/ 147 h 530"/>
                  <a:gd name="T72" fmla="*/ 530 w 951"/>
                  <a:gd name="T73" fmla="*/ 132 h 530"/>
                  <a:gd name="T74" fmla="*/ 471 w 951"/>
                  <a:gd name="T75" fmla="*/ 117 h 530"/>
                  <a:gd name="T76" fmla="*/ 410 w 951"/>
                  <a:gd name="T77" fmla="*/ 101 h 530"/>
                  <a:gd name="T78" fmla="*/ 345 w 951"/>
                  <a:gd name="T79" fmla="*/ 84 h 530"/>
                  <a:gd name="T80" fmla="*/ 278 w 951"/>
                  <a:gd name="T81" fmla="*/ 68 h 530"/>
                  <a:gd name="T82" fmla="*/ 210 w 951"/>
                  <a:gd name="T83" fmla="*/ 51 h 530"/>
                  <a:gd name="T84" fmla="*/ 141 w 951"/>
                  <a:gd name="T85" fmla="*/ 35 h 530"/>
                  <a:gd name="T86" fmla="*/ 71 w 951"/>
                  <a:gd name="T87" fmla="*/ 17 h 530"/>
                  <a:gd name="T88" fmla="*/ 0 w 951"/>
                  <a:gd name="T89" fmla="*/ 1 h 530"/>
                  <a:gd name="T90" fmla="*/ 0 w 951"/>
                  <a:gd name="T91" fmla="*/ 0 h 53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951" h="530">
                    <a:moveTo>
                      <a:pt x="0" y="0"/>
                    </a:moveTo>
                    <a:lnTo>
                      <a:pt x="69" y="32"/>
                    </a:lnTo>
                    <a:lnTo>
                      <a:pt x="138" y="65"/>
                    </a:lnTo>
                    <a:lnTo>
                      <a:pt x="206" y="98"/>
                    </a:lnTo>
                    <a:lnTo>
                      <a:pt x="274" y="130"/>
                    </a:lnTo>
                    <a:lnTo>
                      <a:pt x="339" y="163"/>
                    </a:lnTo>
                    <a:lnTo>
                      <a:pt x="403" y="195"/>
                    </a:lnTo>
                    <a:lnTo>
                      <a:pt x="463" y="226"/>
                    </a:lnTo>
                    <a:lnTo>
                      <a:pt x="523" y="257"/>
                    </a:lnTo>
                    <a:lnTo>
                      <a:pt x="579" y="286"/>
                    </a:lnTo>
                    <a:lnTo>
                      <a:pt x="632" y="315"/>
                    </a:lnTo>
                    <a:lnTo>
                      <a:pt x="681" y="342"/>
                    </a:lnTo>
                    <a:lnTo>
                      <a:pt x="728" y="369"/>
                    </a:lnTo>
                    <a:lnTo>
                      <a:pt x="770" y="393"/>
                    </a:lnTo>
                    <a:lnTo>
                      <a:pt x="808" y="416"/>
                    </a:lnTo>
                    <a:lnTo>
                      <a:pt x="842" y="438"/>
                    </a:lnTo>
                    <a:lnTo>
                      <a:pt x="872" y="458"/>
                    </a:lnTo>
                    <a:lnTo>
                      <a:pt x="897" y="474"/>
                    </a:lnTo>
                    <a:lnTo>
                      <a:pt x="919" y="490"/>
                    </a:lnTo>
                    <a:lnTo>
                      <a:pt x="934" y="503"/>
                    </a:lnTo>
                    <a:lnTo>
                      <a:pt x="944" y="514"/>
                    </a:lnTo>
                    <a:lnTo>
                      <a:pt x="950" y="523"/>
                    </a:lnTo>
                    <a:lnTo>
                      <a:pt x="951" y="530"/>
                    </a:lnTo>
                    <a:lnTo>
                      <a:pt x="927" y="519"/>
                    </a:lnTo>
                    <a:lnTo>
                      <a:pt x="926" y="512"/>
                    </a:lnTo>
                    <a:lnTo>
                      <a:pt x="920" y="503"/>
                    </a:lnTo>
                    <a:lnTo>
                      <a:pt x="907" y="490"/>
                    </a:lnTo>
                    <a:lnTo>
                      <a:pt x="890" y="476"/>
                    </a:lnTo>
                    <a:lnTo>
                      <a:pt x="869" y="461"/>
                    </a:lnTo>
                    <a:lnTo>
                      <a:pt x="842" y="442"/>
                    </a:lnTo>
                    <a:lnTo>
                      <a:pt x="810" y="422"/>
                    </a:lnTo>
                    <a:lnTo>
                      <a:pt x="774" y="400"/>
                    </a:lnTo>
                    <a:lnTo>
                      <a:pt x="733" y="375"/>
                    </a:lnTo>
                    <a:lnTo>
                      <a:pt x="688" y="349"/>
                    </a:lnTo>
                    <a:lnTo>
                      <a:pt x="639" y="322"/>
                    </a:lnTo>
                    <a:lnTo>
                      <a:pt x="586" y="293"/>
                    </a:lnTo>
                    <a:lnTo>
                      <a:pt x="530" y="264"/>
                    </a:lnTo>
                    <a:lnTo>
                      <a:pt x="471" y="233"/>
                    </a:lnTo>
                    <a:lnTo>
                      <a:pt x="410" y="201"/>
                    </a:lnTo>
                    <a:lnTo>
                      <a:pt x="345" y="168"/>
                    </a:lnTo>
                    <a:lnTo>
                      <a:pt x="278" y="136"/>
                    </a:lnTo>
                    <a:lnTo>
                      <a:pt x="210" y="101"/>
                    </a:lnTo>
                    <a:lnTo>
                      <a:pt x="141" y="69"/>
                    </a:lnTo>
                    <a:lnTo>
                      <a:pt x="71" y="34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4B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92" name="Freeform 309"/>
              <p:cNvSpPr>
                <a:spLocks/>
              </p:cNvSpPr>
              <p:nvPr/>
            </p:nvSpPr>
            <p:spPr bwMode="auto">
              <a:xfrm>
                <a:off x="1209" y="1651"/>
                <a:ext cx="927" cy="259"/>
              </a:xfrm>
              <a:custGeom>
                <a:avLst/>
                <a:gdLst>
                  <a:gd name="T0" fmla="*/ 927 w 927"/>
                  <a:gd name="T1" fmla="*/ 259 h 517"/>
                  <a:gd name="T2" fmla="*/ 926 w 927"/>
                  <a:gd name="T3" fmla="*/ 255 h 517"/>
                  <a:gd name="T4" fmla="*/ 920 w 927"/>
                  <a:gd name="T5" fmla="*/ 251 h 517"/>
                  <a:gd name="T6" fmla="*/ 907 w 927"/>
                  <a:gd name="T7" fmla="*/ 244 h 517"/>
                  <a:gd name="T8" fmla="*/ 890 w 927"/>
                  <a:gd name="T9" fmla="*/ 237 h 517"/>
                  <a:gd name="T10" fmla="*/ 869 w 927"/>
                  <a:gd name="T11" fmla="*/ 230 h 517"/>
                  <a:gd name="T12" fmla="*/ 842 w 927"/>
                  <a:gd name="T13" fmla="*/ 220 h 517"/>
                  <a:gd name="T14" fmla="*/ 810 w 927"/>
                  <a:gd name="T15" fmla="*/ 210 h 517"/>
                  <a:gd name="T16" fmla="*/ 774 w 927"/>
                  <a:gd name="T17" fmla="*/ 199 h 517"/>
                  <a:gd name="T18" fmla="*/ 733 w 927"/>
                  <a:gd name="T19" fmla="*/ 187 h 517"/>
                  <a:gd name="T20" fmla="*/ 688 w 927"/>
                  <a:gd name="T21" fmla="*/ 174 h 517"/>
                  <a:gd name="T22" fmla="*/ 639 w 927"/>
                  <a:gd name="T23" fmla="*/ 160 h 517"/>
                  <a:gd name="T24" fmla="*/ 586 w 927"/>
                  <a:gd name="T25" fmla="*/ 146 h 517"/>
                  <a:gd name="T26" fmla="*/ 530 w 927"/>
                  <a:gd name="T27" fmla="*/ 131 h 517"/>
                  <a:gd name="T28" fmla="*/ 471 w 927"/>
                  <a:gd name="T29" fmla="*/ 116 h 517"/>
                  <a:gd name="T30" fmla="*/ 410 w 927"/>
                  <a:gd name="T31" fmla="*/ 100 h 517"/>
                  <a:gd name="T32" fmla="*/ 345 w 927"/>
                  <a:gd name="T33" fmla="*/ 83 h 517"/>
                  <a:gd name="T34" fmla="*/ 278 w 927"/>
                  <a:gd name="T35" fmla="*/ 67 h 517"/>
                  <a:gd name="T36" fmla="*/ 210 w 927"/>
                  <a:gd name="T37" fmla="*/ 50 h 517"/>
                  <a:gd name="T38" fmla="*/ 141 w 927"/>
                  <a:gd name="T39" fmla="*/ 34 h 517"/>
                  <a:gd name="T40" fmla="*/ 71 w 927"/>
                  <a:gd name="T41" fmla="*/ 16 h 517"/>
                  <a:gd name="T42" fmla="*/ 0 w 927"/>
                  <a:gd name="T43" fmla="*/ 0 h 517"/>
                  <a:gd name="T44" fmla="*/ 0 w 927"/>
                  <a:gd name="T45" fmla="*/ 1 h 517"/>
                  <a:gd name="T46" fmla="*/ 68 w 927"/>
                  <a:gd name="T47" fmla="*/ 17 h 517"/>
                  <a:gd name="T48" fmla="*/ 137 w 927"/>
                  <a:gd name="T49" fmla="*/ 34 h 517"/>
                  <a:gd name="T50" fmla="*/ 203 w 927"/>
                  <a:gd name="T51" fmla="*/ 50 h 517"/>
                  <a:gd name="T52" fmla="*/ 270 w 927"/>
                  <a:gd name="T53" fmla="*/ 66 h 517"/>
                  <a:gd name="T54" fmla="*/ 335 w 927"/>
                  <a:gd name="T55" fmla="*/ 82 h 517"/>
                  <a:gd name="T56" fmla="*/ 397 w 927"/>
                  <a:gd name="T57" fmla="*/ 98 h 517"/>
                  <a:gd name="T58" fmla="*/ 458 w 927"/>
                  <a:gd name="T59" fmla="*/ 113 h 517"/>
                  <a:gd name="T60" fmla="*/ 516 w 927"/>
                  <a:gd name="T61" fmla="*/ 129 h 517"/>
                  <a:gd name="T62" fmla="*/ 569 w 927"/>
                  <a:gd name="T63" fmla="*/ 143 h 517"/>
                  <a:gd name="T64" fmla="*/ 622 w 927"/>
                  <a:gd name="T65" fmla="*/ 157 h 517"/>
                  <a:gd name="T66" fmla="*/ 668 w 927"/>
                  <a:gd name="T67" fmla="*/ 170 h 517"/>
                  <a:gd name="T68" fmla="*/ 712 w 927"/>
                  <a:gd name="T69" fmla="*/ 183 h 517"/>
                  <a:gd name="T70" fmla="*/ 753 w 927"/>
                  <a:gd name="T71" fmla="*/ 195 h 517"/>
                  <a:gd name="T72" fmla="*/ 789 w 927"/>
                  <a:gd name="T73" fmla="*/ 206 h 517"/>
                  <a:gd name="T74" fmla="*/ 818 w 927"/>
                  <a:gd name="T75" fmla="*/ 216 h 517"/>
                  <a:gd name="T76" fmla="*/ 845 w 927"/>
                  <a:gd name="T77" fmla="*/ 225 h 517"/>
                  <a:gd name="T78" fmla="*/ 866 w 927"/>
                  <a:gd name="T79" fmla="*/ 233 h 517"/>
                  <a:gd name="T80" fmla="*/ 883 w 927"/>
                  <a:gd name="T81" fmla="*/ 239 h 517"/>
                  <a:gd name="T82" fmla="*/ 895 w 927"/>
                  <a:gd name="T83" fmla="*/ 244 h 517"/>
                  <a:gd name="T84" fmla="*/ 900 w 927"/>
                  <a:gd name="T85" fmla="*/ 249 h 517"/>
                  <a:gd name="T86" fmla="*/ 902 w 927"/>
                  <a:gd name="T87" fmla="*/ 253 h 517"/>
                  <a:gd name="T88" fmla="*/ 927 w 927"/>
                  <a:gd name="T89" fmla="*/ 259 h 51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927" h="517">
                    <a:moveTo>
                      <a:pt x="927" y="517"/>
                    </a:moveTo>
                    <a:lnTo>
                      <a:pt x="926" y="510"/>
                    </a:lnTo>
                    <a:lnTo>
                      <a:pt x="920" y="501"/>
                    </a:lnTo>
                    <a:lnTo>
                      <a:pt x="907" y="488"/>
                    </a:lnTo>
                    <a:lnTo>
                      <a:pt x="890" y="474"/>
                    </a:lnTo>
                    <a:lnTo>
                      <a:pt x="869" y="459"/>
                    </a:lnTo>
                    <a:lnTo>
                      <a:pt x="842" y="440"/>
                    </a:lnTo>
                    <a:lnTo>
                      <a:pt x="810" y="420"/>
                    </a:lnTo>
                    <a:lnTo>
                      <a:pt x="774" y="398"/>
                    </a:lnTo>
                    <a:lnTo>
                      <a:pt x="733" y="373"/>
                    </a:lnTo>
                    <a:lnTo>
                      <a:pt x="688" y="347"/>
                    </a:lnTo>
                    <a:lnTo>
                      <a:pt x="639" y="320"/>
                    </a:lnTo>
                    <a:lnTo>
                      <a:pt x="586" y="291"/>
                    </a:lnTo>
                    <a:lnTo>
                      <a:pt x="530" y="262"/>
                    </a:lnTo>
                    <a:lnTo>
                      <a:pt x="471" y="231"/>
                    </a:lnTo>
                    <a:lnTo>
                      <a:pt x="410" y="199"/>
                    </a:lnTo>
                    <a:lnTo>
                      <a:pt x="345" y="166"/>
                    </a:lnTo>
                    <a:lnTo>
                      <a:pt x="278" y="134"/>
                    </a:lnTo>
                    <a:lnTo>
                      <a:pt x="210" y="99"/>
                    </a:lnTo>
                    <a:lnTo>
                      <a:pt x="141" y="67"/>
                    </a:lnTo>
                    <a:lnTo>
                      <a:pt x="71" y="32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68" y="34"/>
                    </a:lnTo>
                    <a:lnTo>
                      <a:pt x="137" y="67"/>
                    </a:lnTo>
                    <a:lnTo>
                      <a:pt x="203" y="99"/>
                    </a:lnTo>
                    <a:lnTo>
                      <a:pt x="270" y="132"/>
                    </a:lnTo>
                    <a:lnTo>
                      <a:pt x="335" y="164"/>
                    </a:lnTo>
                    <a:lnTo>
                      <a:pt x="397" y="195"/>
                    </a:lnTo>
                    <a:lnTo>
                      <a:pt x="458" y="226"/>
                    </a:lnTo>
                    <a:lnTo>
                      <a:pt x="516" y="257"/>
                    </a:lnTo>
                    <a:lnTo>
                      <a:pt x="569" y="286"/>
                    </a:lnTo>
                    <a:lnTo>
                      <a:pt x="622" y="313"/>
                    </a:lnTo>
                    <a:lnTo>
                      <a:pt x="668" y="340"/>
                    </a:lnTo>
                    <a:lnTo>
                      <a:pt x="712" y="365"/>
                    </a:lnTo>
                    <a:lnTo>
                      <a:pt x="753" y="389"/>
                    </a:lnTo>
                    <a:lnTo>
                      <a:pt x="789" y="411"/>
                    </a:lnTo>
                    <a:lnTo>
                      <a:pt x="818" y="431"/>
                    </a:lnTo>
                    <a:lnTo>
                      <a:pt x="845" y="449"/>
                    </a:lnTo>
                    <a:lnTo>
                      <a:pt x="866" y="465"/>
                    </a:lnTo>
                    <a:lnTo>
                      <a:pt x="883" y="478"/>
                    </a:lnTo>
                    <a:lnTo>
                      <a:pt x="895" y="488"/>
                    </a:lnTo>
                    <a:lnTo>
                      <a:pt x="900" y="498"/>
                    </a:lnTo>
                    <a:lnTo>
                      <a:pt x="902" y="505"/>
                    </a:lnTo>
                    <a:lnTo>
                      <a:pt x="927" y="517"/>
                    </a:lnTo>
                    <a:close/>
                  </a:path>
                </a:pathLst>
              </a:custGeom>
              <a:solidFill>
                <a:srgbClr val="B4B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93" name="Freeform 310"/>
              <p:cNvSpPr>
                <a:spLocks/>
              </p:cNvSpPr>
              <p:nvPr/>
            </p:nvSpPr>
            <p:spPr bwMode="auto">
              <a:xfrm>
                <a:off x="1207" y="1652"/>
                <a:ext cx="904" cy="252"/>
              </a:xfrm>
              <a:custGeom>
                <a:avLst/>
                <a:gdLst>
                  <a:gd name="T0" fmla="*/ 2 w 904"/>
                  <a:gd name="T1" fmla="*/ 0 h 504"/>
                  <a:gd name="T2" fmla="*/ 70 w 904"/>
                  <a:gd name="T3" fmla="*/ 17 h 504"/>
                  <a:gd name="T4" fmla="*/ 139 w 904"/>
                  <a:gd name="T5" fmla="*/ 33 h 504"/>
                  <a:gd name="T6" fmla="*/ 205 w 904"/>
                  <a:gd name="T7" fmla="*/ 49 h 504"/>
                  <a:gd name="T8" fmla="*/ 272 w 904"/>
                  <a:gd name="T9" fmla="*/ 66 h 504"/>
                  <a:gd name="T10" fmla="*/ 337 w 904"/>
                  <a:gd name="T11" fmla="*/ 82 h 504"/>
                  <a:gd name="T12" fmla="*/ 399 w 904"/>
                  <a:gd name="T13" fmla="*/ 97 h 504"/>
                  <a:gd name="T14" fmla="*/ 460 w 904"/>
                  <a:gd name="T15" fmla="*/ 113 h 504"/>
                  <a:gd name="T16" fmla="*/ 518 w 904"/>
                  <a:gd name="T17" fmla="*/ 128 h 504"/>
                  <a:gd name="T18" fmla="*/ 571 w 904"/>
                  <a:gd name="T19" fmla="*/ 143 h 504"/>
                  <a:gd name="T20" fmla="*/ 624 w 904"/>
                  <a:gd name="T21" fmla="*/ 156 h 504"/>
                  <a:gd name="T22" fmla="*/ 670 w 904"/>
                  <a:gd name="T23" fmla="*/ 170 h 504"/>
                  <a:gd name="T24" fmla="*/ 714 w 904"/>
                  <a:gd name="T25" fmla="*/ 182 h 504"/>
                  <a:gd name="T26" fmla="*/ 755 w 904"/>
                  <a:gd name="T27" fmla="*/ 194 h 504"/>
                  <a:gd name="T28" fmla="*/ 791 w 904"/>
                  <a:gd name="T29" fmla="*/ 205 h 504"/>
                  <a:gd name="T30" fmla="*/ 820 w 904"/>
                  <a:gd name="T31" fmla="*/ 215 h 504"/>
                  <a:gd name="T32" fmla="*/ 847 w 904"/>
                  <a:gd name="T33" fmla="*/ 224 h 504"/>
                  <a:gd name="T34" fmla="*/ 868 w 904"/>
                  <a:gd name="T35" fmla="*/ 232 h 504"/>
                  <a:gd name="T36" fmla="*/ 885 w 904"/>
                  <a:gd name="T37" fmla="*/ 239 h 504"/>
                  <a:gd name="T38" fmla="*/ 897 w 904"/>
                  <a:gd name="T39" fmla="*/ 244 h 504"/>
                  <a:gd name="T40" fmla="*/ 902 w 904"/>
                  <a:gd name="T41" fmla="*/ 249 h 504"/>
                  <a:gd name="T42" fmla="*/ 904 w 904"/>
                  <a:gd name="T43" fmla="*/ 252 h 504"/>
                  <a:gd name="T44" fmla="*/ 877 w 904"/>
                  <a:gd name="T45" fmla="*/ 246 h 504"/>
                  <a:gd name="T46" fmla="*/ 875 w 904"/>
                  <a:gd name="T47" fmla="*/ 242 h 504"/>
                  <a:gd name="T48" fmla="*/ 870 w 904"/>
                  <a:gd name="T49" fmla="*/ 239 h 504"/>
                  <a:gd name="T50" fmla="*/ 858 w 904"/>
                  <a:gd name="T51" fmla="*/ 233 h 504"/>
                  <a:gd name="T52" fmla="*/ 843 w 904"/>
                  <a:gd name="T53" fmla="*/ 226 h 504"/>
                  <a:gd name="T54" fmla="*/ 822 w 904"/>
                  <a:gd name="T55" fmla="*/ 219 h 504"/>
                  <a:gd name="T56" fmla="*/ 796 w 904"/>
                  <a:gd name="T57" fmla="*/ 210 h 504"/>
                  <a:gd name="T58" fmla="*/ 767 w 904"/>
                  <a:gd name="T59" fmla="*/ 201 h 504"/>
                  <a:gd name="T60" fmla="*/ 733 w 904"/>
                  <a:gd name="T61" fmla="*/ 190 h 504"/>
                  <a:gd name="T62" fmla="*/ 693 w 904"/>
                  <a:gd name="T63" fmla="*/ 178 h 504"/>
                  <a:gd name="T64" fmla="*/ 651 w 904"/>
                  <a:gd name="T65" fmla="*/ 166 h 504"/>
                  <a:gd name="T66" fmla="*/ 604 w 904"/>
                  <a:gd name="T67" fmla="*/ 153 h 504"/>
                  <a:gd name="T68" fmla="*/ 555 w 904"/>
                  <a:gd name="T69" fmla="*/ 140 h 504"/>
                  <a:gd name="T70" fmla="*/ 502 w 904"/>
                  <a:gd name="T71" fmla="*/ 125 h 504"/>
                  <a:gd name="T72" fmla="*/ 446 w 904"/>
                  <a:gd name="T73" fmla="*/ 111 h 504"/>
                  <a:gd name="T74" fmla="*/ 388 w 904"/>
                  <a:gd name="T75" fmla="*/ 96 h 504"/>
                  <a:gd name="T76" fmla="*/ 327 w 904"/>
                  <a:gd name="T77" fmla="*/ 80 h 504"/>
                  <a:gd name="T78" fmla="*/ 263 w 904"/>
                  <a:gd name="T79" fmla="*/ 65 h 504"/>
                  <a:gd name="T80" fmla="*/ 200 w 904"/>
                  <a:gd name="T81" fmla="*/ 48 h 504"/>
                  <a:gd name="T82" fmla="*/ 133 w 904"/>
                  <a:gd name="T83" fmla="*/ 33 h 504"/>
                  <a:gd name="T84" fmla="*/ 67 w 904"/>
                  <a:gd name="T85" fmla="*/ 17 h 504"/>
                  <a:gd name="T86" fmla="*/ 0 w 904"/>
                  <a:gd name="T87" fmla="*/ 1 h 504"/>
                  <a:gd name="T88" fmla="*/ 2 w 904"/>
                  <a:gd name="T89" fmla="*/ 0 h 50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904" h="504">
                    <a:moveTo>
                      <a:pt x="2" y="0"/>
                    </a:moveTo>
                    <a:lnTo>
                      <a:pt x="70" y="33"/>
                    </a:lnTo>
                    <a:lnTo>
                      <a:pt x="139" y="66"/>
                    </a:lnTo>
                    <a:lnTo>
                      <a:pt x="205" y="98"/>
                    </a:lnTo>
                    <a:lnTo>
                      <a:pt x="272" y="131"/>
                    </a:lnTo>
                    <a:lnTo>
                      <a:pt x="337" y="163"/>
                    </a:lnTo>
                    <a:lnTo>
                      <a:pt x="399" y="194"/>
                    </a:lnTo>
                    <a:lnTo>
                      <a:pt x="460" y="225"/>
                    </a:lnTo>
                    <a:lnTo>
                      <a:pt x="518" y="256"/>
                    </a:lnTo>
                    <a:lnTo>
                      <a:pt x="571" y="285"/>
                    </a:lnTo>
                    <a:lnTo>
                      <a:pt x="624" y="312"/>
                    </a:lnTo>
                    <a:lnTo>
                      <a:pt x="670" y="339"/>
                    </a:lnTo>
                    <a:lnTo>
                      <a:pt x="714" y="364"/>
                    </a:lnTo>
                    <a:lnTo>
                      <a:pt x="755" y="388"/>
                    </a:lnTo>
                    <a:lnTo>
                      <a:pt x="791" y="410"/>
                    </a:lnTo>
                    <a:lnTo>
                      <a:pt x="820" y="430"/>
                    </a:lnTo>
                    <a:lnTo>
                      <a:pt x="847" y="448"/>
                    </a:lnTo>
                    <a:lnTo>
                      <a:pt x="868" y="464"/>
                    </a:lnTo>
                    <a:lnTo>
                      <a:pt x="885" y="477"/>
                    </a:lnTo>
                    <a:lnTo>
                      <a:pt x="897" y="487"/>
                    </a:lnTo>
                    <a:lnTo>
                      <a:pt x="902" y="497"/>
                    </a:lnTo>
                    <a:lnTo>
                      <a:pt x="904" y="504"/>
                    </a:lnTo>
                    <a:lnTo>
                      <a:pt x="877" y="491"/>
                    </a:lnTo>
                    <a:lnTo>
                      <a:pt x="875" y="484"/>
                    </a:lnTo>
                    <a:lnTo>
                      <a:pt x="870" y="477"/>
                    </a:lnTo>
                    <a:lnTo>
                      <a:pt x="858" y="466"/>
                    </a:lnTo>
                    <a:lnTo>
                      <a:pt x="843" y="451"/>
                    </a:lnTo>
                    <a:lnTo>
                      <a:pt x="822" y="437"/>
                    </a:lnTo>
                    <a:lnTo>
                      <a:pt x="796" y="419"/>
                    </a:lnTo>
                    <a:lnTo>
                      <a:pt x="767" y="401"/>
                    </a:lnTo>
                    <a:lnTo>
                      <a:pt x="733" y="379"/>
                    </a:lnTo>
                    <a:lnTo>
                      <a:pt x="693" y="355"/>
                    </a:lnTo>
                    <a:lnTo>
                      <a:pt x="651" y="332"/>
                    </a:lnTo>
                    <a:lnTo>
                      <a:pt x="604" y="306"/>
                    </a:lnTo>
                    <a:lnTo>
                      <a:pt x="555" y="279"/>
                    </a:lnTo>
                    <a:lnTo>
                      <a:pt x="502" y="250"/>
                    </a:lnTo>
                    <a:lnTo>
                      <a:pt x="446" y="221"/>
                    </a:lnTo>
                    <a:lnTo>
                      <a:pt x="388" y="191"/>
                    </a:lnTo>
                    <a:lnTo>
                      <a:pt x="327" y="160"/>
                    </a:lnTo>
                    <a:lnTo>
                      <a:pt x="263" y="129"/>
                    </a:lnTo>
                    <a:lnTo>
                      <a:pt x="200" y="96"/>
                    </a:lnTo>
                    <a:lnTo>
                      <a:pt x="133" y="66"/>
                    </a:lnTo>
                    <a:lnTo>
                      <a:pt x="67" y="33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B4B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94" name="Freeform 311"/>
              <p:cNvSpPr>
                <a:spLocks/>
              </p:cNvSpPr>
              <p:nvPr/>
            </p:nvSpPr>
            <p:spPr bwMode="auto">
              <a:xfrm>
                <a:off x="1207" y="1653"/>
                <a:ext cx="877" cy="245"/>
              </a:xfrm>
              <a:custGeom>
                <a:avLst/>
                <a:gdLst>
                  <a:gd name="T0" fmla="*/ 877 w 877"/>
                  <a:gd name="T1" fmla="*/ 245 h 489"/>
                  <a:gd name="T2" fmla="*/ 875 w 877"/>
                  <a:gd name="T3" fmla="*/ 241 h 489"/>
                  <a:gd name="T4" fmla="*/ 870 w 877"/>
                  <a:gd name="T5" fmla="*/ 238 h 489"/>
                  <a:gd name="T6" fmla="*/ 858 w 877"/>
                  <a:gd name="T7" fmla="*/ 232 h 489"/>
                  <a:gd name="T8" fmla="*/ 843 w 877"/>
                  <a:gd name="T9" fmla="*/ 225 h 489"/>
                  <a:gd name="T10" fmla="*/ 822 w 877"/>
                  <a:gd name="T11" fmla="*/ 218 h 489"/>
                  <a:gd name="T12" fmla="*/ 796 w 877"/>
                  <a:gd name="T13" fmla="*/ 209 h 489"/>
                  <a:gd name="T14" fmla="*/ 767 w 877"/>
                  <a:gd name="T15" fmla="*/ 200 h 489"/>
                  <a:gd name="T16" fmla="*/ 733 w 877"/>
                  <a:gd name="T17" fmla="*/ 189 h 489"/>
                  <a:gd name="T18" fmla="*/ 693 w 877"/>
                  <a:gd name="T19" fmla="*/ 177 h 489"/>
                  <a:gd name="T20" fmla="*/ 651 w 877"/>
                  <a:gd name="T21" fmla="*/ 165 h 489"/>
                  <a:gd name="T22" fmla="*/ 604 w 877"/>
                  <a:gd name="T23" fmla="*/ 152 h 489"/>
                  <a:gd name="T24" fmla="*/ 555 w 877"/>
                  <a:gd name="T25" fmla="*/ 139 h 489"/>
                  <a:gd name="T26" fmla="*/ 502 w 877"/>
                  <a:gd name="T27" fmla="*/ 124 h 489"/>
                  <a:gd name="T28" fmla="*/ 446 w 877"/>
                  <a:gd name="T29" fmla="*/ 110 h 489"/>
                  <a:gd name="T30" fmla="*/ 388 w 877"/>
                  <a:gd name="T31" fmla="*/ 95 h 489"/>
                  <a:gd name="T32" fmla="*/ 327 w 877"/>
                  <a:gd name="T33" fmla="*/ 79 h 489"/>
                  <a:gd name="T34" fmla="*/ 263 w 877"/>
                  <a:gd name="T35" fmla="*/ 64 h 489"/>
                  <a:gd name="T36" fmla="*/ 200 w 877"/>
                  <a:gd name="T37" fmla="*/ 47 h 489"/>
                  <a:gd name="T38" fmla="*/ 133 w 877"/>
                  <a:gd name="T39" fmla="*/ 32 h 489"/>
                  <a:gd name="T40" fmla="*/ 67 w 877"/>
                  <a:gd name="T41" fmla="*/ 16 h 489"/>
                  <a:gd name="T42" fmla="*/ 0 w 877"/>
                  <a:gd name="T43" fmla="*/ 0 h 489"/>
                  <a:gd name="T44" fmla="*/ 0 w 877"/>
                  <a:gd name="T45" fmla="*/ 1 h 489"/>
                  <a:gd name="T46" fmla="*/ 64 w 877"/>
                  <a:gd name="T47" fmla="*/ 17 h 489"/>
                  <a:gd name="T48" fmla="*/ 129 w 877"/>
                  <a:gd name="T49" fmla="*/ 32 h 489"/>
                  <a:gd name="T50" fmla="*/ 193 w 877"/>
                  <a:gd name="T51" fmla="*/ 47 h 489"/>
                  <a:gd name="T52" fmla="*/ 255 w 877"/>
                  <a:gd name="T53" fmla="*/ 63 h 489"/>
                  <a:gd name="T54" fmla="*/ 316 w 877"/>
                  <a:gd name="T55" fmla="*/ 78 h 489"/>
                  <a:gd name="T56" fmla="*/ 375 w 877"/>
                  <a:gd name="T57" fmla="*/ 93 h 489"/>
                  <a:gd name="T58" fmla="*/ 432 w 877"/>
                  <a:gd name="T59" fmla="*/ 107 h 489"/>
                  <a:gd name="T60" fmla="*/ 485 w 877"/>
                  <a:gd name="T61" fmla="*/ 122 h 489"/>
                  <a:gd name="T62" fmla="*/ 536 w 877"/>
                  <a:gd name="T63" fmla="*/ 135 h 489"/>
                  <a:gd name="T64" fmla="*/ 584 w 877"/>
                  <a:gd name="T65" fmla="*/ 148 h 489"/>
                  <a:gd name="T66" fmla="*/ 629 w 877"/>
                  <a:gd name="T67" fmla="*/ 161 h 489"/>
                  <a:gd name="T68" fmla="*/ 670 w 877"/>
                  <a:gd name="T69" fmla="*/ 172 h 489"/>
                  <a:gd name="T70" fmla="*/ 709 w 877"/>
                  <a:gd name="T71" fmla="*/ 184 h 489"/>
                  <a:gd name="T72" fmla="*/ 741 w 877"/>
                  <a:gd name="T73" fmla="*/ 194 h 489"/>
                  <a:gd name="T74" fmla="*/ 771 w 877"/>
                  <a:gd name="T75" fmla="*/ 203 h 489"/>
                  <a:gd name="T76" fmla="*/ 795 w 877"/>
                  <a:gd name="T77" fmla="*/ 211 h 489"/>
                  <a:gd name="T78" fmla="*/ 815 w 877"/>
                  <a:gd name="T79" fmla="*/ 219 h 489"/>
                  <a:gd name="T80" fmla="*/ 830 w 877"/>
                  <a:gd name="T81" fmla="*/ 226 h 489"/>
                  <a:gd name="T82" fmla="*/ 841 w 877"/>
                  <a:gd name="T83" fmla="*/ 231 h 489"/>
                  <a:gd name="T84" fmla="*/ 847 w 877"/>
                  <a:gd name="T85" fmla="*/ 235 h 489"/>
                  <a:gd name="T86" fmla="*/ 849 w 877"/>
                  <a:gd name="T87" fmla="*/ 238 h 489"/>
                  <a:gd name="T88" fmla="*/ 877 w 877"/>
                  <a:gd name="T89" fmla="*/ 245 h 48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877" h="489">
                    <a:moveTo>
                      <a:pt x="877" y="489"/>
                    </a:moveTo>
                    <a:lnTo>
                      <a:pt x="875" y="482"/>
                    </a:lnTo>
                    <a:lnTo>
                      <a:pt x="870" y="475"/>
                    </a:lnTo>
                    <a:lnTo>
                      <a:pt x="858" y="464"/>
                    </a:lnTo>
                    <a:lnTo>
                      <a:pt x="843" y="449"/>
                    </a:lnTo>
                    <a:lnTo>
                      <a:pt x="822" y="435"/>
                    </a:lnTo>
                    <a:lnTo>
                      <a:pt x="796" y="417"/>
                    </a:lnTo>
                    <a:lnTo>
                      <a:pt x="767" y="399"/>
                    </a:lnTo>
                    <a:lnTo>
                      <a:pt x="733" y="377"/>
                    </a:lnTo>
                    <a:lnTo>
                      <a:pt x="693" y="353"/>
                    </a:lnTo>
                    <a:lnTo>
                      <a:pt x="651" y="330"/>
                    </a:lnTo>
                    <a:lnTo>
                      <a:pt x="604" y="304"/>
                    </a:lnTo>
                    <a:lnTo>
                      <a:pt x="555" y="277"/>
                    </a:lnTo>
                    <a:lnTo>
                      <a:pt x="502" y="248"/>
                    </a:lnTo>
                    <a:lnTo>
                      <a:pt x="446" y="219"/>
                    </a:lnTo>
                    <a:lnTo>
                      <a:pt x="388" y="189"/>
                    </a:lnTo>
                    <a:lnTo>
                      <a:pt x="327" y="158"/>
                    </a:lnTo>
                    <a:lnTo>
                      <a:pt x="263" y="127"/>
                    </a:lnTo>
                    <a:lnTo>
                      <a:pt x="200" y="94"/>
                    </a:lnTo>
                    <a:lnTo>
                      <a:pt x="133" y="64"/>
                    </a:lnTo>
                    <a:lnTo>
                      <a:pt x="67" y="3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64" y="33"/>
                    </a:lnTo>
                    <a:lnTo>
                      <a:pt x="129" y="64"/>
                    </a:lnTo>
                    <a:lnTo>
                      <a:pt x="193" y="94"/>
                    </a:lnTo>
                    <a:lnTo>
                      <a:pt x="255" y="125"/>
                    </a:lnTo>
                    <a:lnTo>
                      <a:pt x="316" y="156"/>
                    </a:lnTo>
                    <a:lnTo>
                      <a:pt x="375" y="185"/>
                    </a:lnTo>
                    <a:lnTo>
                      <a:pt x="432" y="214"/>
                    </a:lnTo>
                    <a:lnTo>
                      <a:pt x="485" y="243"/>
                    </a:lnTo>
                    <a:lnTo>
                      <a:pt x="536" y="270"/>
                    </a:lnTo>
                    <a:lnTo>
                      <a:pt x="584" y="295"/>
                    </a:lnTo>
                    <a:lnTo>
                      <a:pt x="629" y="321"/>
                    </a:lnTo>
                    <a:lnTo>
                      <a:pt x="670" y="344"/>
                    </a:lnTo>
                    <a:lnTo>
                      <a:pt x="709" y="368"/>
                    </a:lnTo>
                    <a:lnTo>
                      <a:pt x="741" y="388"/>
                    </a:lnTo>
                    <a:lnTo>
                      <a:pt x="771" y="406"/>
                    </a:lnTo>
                    <a:lnTo>
                      <a:pt x="795" y="422"/>
                    </a:lnTo>
                    <a:lnTo>
                      <a:pt x="815" y="438"/>
                    </a:lnTo>
                    <a:lnTo>
                      <a:pt x="830" y="451"/>
                    </a:lnTo>
                    <a:lnTo>
                      <a:pt x="841" y="462"/>
                    </a:lnTo>
                    <a:lnTo>
                      <a:pt x="847" y="469"/>
                    </a:lnTo>
                    <a:lnTo>
                      <a:pt x="849" y="476"/>
                    </a:lnTo>
                    <a:lnTo>
                      <a:pt x="877" y="489"/>
                    </a:lnTo>
                    <a:close/>
                  </a:path>
                </a:pathLst>
              </a:custGeom>
              <a:solidFill>
                <a:srgbClr val="B4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95" name="Freeform 312"/>
              <p:cNvSpPr>
                <a:spLocks/>
              </p:cNvSpPr>
              <p:nvPr/>
            </p:nvSpPr>
            <p:spPr bwMode="auto">
              <a:xfrm>
                <a:off x="1206" y="1654"/>
                <a:ext cx="850" cy="237"/>
              </a:xfrm>
              <a:custGeom>
                <a:avLst/>
                <a:gdLst>
                  <a:gd name="T0" fmla="*/ 1 w 850"/>
                  <a:gd name="T1" fmla="*/ 0 h 474"/>
                  <a:gd name="T2" fmla="*/ 65 w 850"/>
                  <a:gd name="T3" fmla="*/ 16 h 474"/>
                  <a:gd name="T4" fmla="*/ 130 w 850"/>
                  <a:gd name="T5" fmla="*/ 31 h 474"/>
                  <a:gd name="T6" fmla="*/ 194 w 850"/>
                  <a:gd name="T7" fmla="*/ 46 h 474"/>
                  <a:gd name="T8" fmla="*/ 256 w 850"/>
                  <a:gd name="T9" fmla="*/ 62 h 474"/>
                  <a:gd name="T10" fmla="*/ 317 w 850"/>
                  <a:gd name="T11" fmla="*/ 77 h 474"/>
                  <a:gd name="T12" fmla="*/ 376 w 850"/>
                  <a:gd name="T13" fmla="*/ 92 h 474"/>
                  <a:gd name="T14" fmla="*/ 433 w 850"/>
                  <a:gd name="T15" fmla="*/ 106 h 474"/>
                  <a:gd name="T16" fmla="*/ 486 w 850"/>
                  <a:gd name="T17" fmla="*/ 121 h 474"/>
                  <a:gd name="T18" fmla="*/ 537 w 850"/>
                  <a:gd name="T19" fmla="*/ 134 h 474"/>
                  <a:gd name="T20" fmla="*/ 585 w 850"/>
                  <a:gd name="T21" fmla="*/ 147 h 474"/>
                  <a:gd name="T22" fmla="*/ 630 w 850"/>
                  <a:gd name="T23" fmla="*/ 160 h 474"/>
                  <a:gd name="T24" fmla="*/ 671 w 850"/>
                  <a:gd name="T25" fmla="*/ 171 h 474"/>
                  <a:gd name="T26" fmla="*/ 710 w 850"/>
                  <a:gd name="T27" fmla="*/ 183 h 474"/>
                  <a:gd name="T28" fmla="*/ 742 w 850"/>
                  <a:gd name="T29" fmla="*/ 193 h 474"/>
                  <a:gd name="T30" fmla="*/ 772 w 850"/>
                  <a:gd name="T31" fmla="*/ 202 h 474"/>
                  <a:gd name="T32" fmla="*/ 796 w 850"/>
                  <a:gd name="T33" fmla="*/ 210 h 474"/>
                  <a:gd name="T34" fmla="*/ 816 w 850"/>
                  <a:gd name="T35" fmla="*/ 218 h 474"/>
                  <a:gd name="T36" fmla="*/ 831 w 850"/>
                  <a:gd name="T37" fmla="*/ 225 h 474"/>
                  <a:gd name="T38" fmla="*/ 842 w 850"/>
                  <a:gd name="T39" fmla="*/ 230 h 474"/>
                  <a:gd name="T40" fmla="*/ 848 w 850"/>
                  <a:gd name="T41" fmla="*/ 234 h 474"/>
                  <a:gd name="T42" fmla="*/ 850 w 850"/>
                  <a:gd name="T43" fmla="*/ 237 h 474"/>
                  <a:gd name="T44" fmla="*/ 820 w 850"/>
                  <a:gd name="T45" fmla="*/ 230 h 474"/>
                  <a:gd name="T46" fmla="*/ 818 w 850"/>
                  <a:gd name="T47" fmla="*/ 227 h 474"/>
                  <a:gd name="T48" fmla="*/ 811 w 850"/>
                  <a:gd name="T49" fmla="*/ 223 h 474"/>
                  <a:gd name="T50" fmla="*/ 800 w 850"/>
                  <a:gd name="T51" fmla="*/ 218 h 474"/>
                  <a:gd name="T52" fmla="*/ 784 w 850"/>
                  <a:gd name="T53" fmla="*/ 210 h 474"/>
                  <a:gd name="T54" fmla="*/ 763 w 850"/>
                  <a:gd name="T55" fmla="*/ 203 h 474"/>
                  <a:gd name="T56" fmla="*/ 736 w 850"/>
                  <a:gd name="T57" fmla="*/ 194 h 474"/>
                  <a:gd name="T58" fmla="*/ 705 w 850"/>
                  <a:gd name="T59" fmla="*/ 184 h 474"/>
                  <a:gd name="T60" fmla="*/ 670 w 850"/>
                  <a:gd name="T61" fmla="*/ 173 h 474"/>
                  <a:gd name="T62" fmla="*/ 630 w 850"/>
                  <a:gd name="T63" fmla="*/ 162 h 474"/>
                  <a:gd name="T64" fmla="*/ 587 w 850"/>
                  <a:gd name="T65" fmla="*/ 150 h 474"/>
                  <a:gd name="T66" fmla="*/ 540 w 850"/>
                  <a:gd name="T67" fmla="*/ 137 h 474"/>
                  <a:gd name="T68" fmla="*/ 489 w 850"/>
                  <a:gd name="T69" fmla="*/ 122 h 474"/>
                  <a:gd name="T70" fmla="*/ 435 w 850"/>
                  <a:gd name="T71" fmla="*/ 109 h 474"/>
                  <a:gd name="T72" fmla="*/ 379 w 850"/>
                  <a:gd name="T73" fmla="*/ 94 h 474"/>
                  <a:gd name="T74" fmla="*/ 319 w 850"/>
                  <a:gd name="T75" fmla="*/ 79 h 474"/>
                  <a:gd name="T76" fmla="*/ 259 w 850"/>
                  <a:gd name="T77" fmla="*/ 64 h 474"/>
                  <a:gd name="T78" fmla="*/ 195 w 850"/>
                  <a:gd name="T79" fmla="*/ 48 h 474"/>
                  <a:gd name="T80" fmla="*/ 131 w 850"/>
                  <a:gd name="T81" fmla="*/ 33 h 474"/>
                  <a:gd name="T82" fmla="*/ 66 w 850"/>
                  <a:gd name="T83" fmla="*/ 18 h 474"/>
                  <a:gd name="T84" fmla="*/ 0 w 850"/>
                  <a:gd name="T85" fmla="*/ 2 h 474"/>
                  <a:gd name="T86" fmla="*/ 1 w 850"/>
                  <a:gd name="T87" fmla="*/ 0 h 47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850" h="474">
                    <a:moveTo>
                      <a:pt x="1" y="0"/>
                    </a:moveTo>
                    <a:lnTo>
                      <a:pt x="65" y="31"/>
                    </a:lnTo>
                    <a:lnTo>
                      <a:pt x="130" y="62"/>
                    </a:lnTo>
                    <a:lnTo>
                      <a:pt x="194" y="92"/>
                    </a:lnTo>
                    <a:lnTo>
                      <a:pt x="256" y="123"/>
                    </a:lnTo>
                    <a:lnTo>
                      <a:pt x="317" y="154"/>
                    </a:lnTo>
                    <a:lnTo>
                      <a:pt x="376" y="183"/>
                    </a:lnTo>
                    <a:lnTo>
                      <a:pt x="433" y="212"/>
                    </a:lnTo>
                    <a:lnTo>
                      <a:pt x="486" y="241"/>
                    </a:lnTo>
                    <a:lnTo>
                      <a:pt x="537" y="268"/>
                    </a:lnTo>
                    <a:lnTo>
                      <a:pt x="585" y="293"/>
                    </a:lnTo>
                    <a:lnTo>
                      <a:pt x="630" y="319"/>
                    </a:lnTo>
                    <a:lnTo>
                      <a:pt x="671" y="342"/>
                    </a:lnTo>
                    <a:lnTo>
                      <a:pt x="710" y="366"/>
                    </a:lnTo>
                    <a:lnTo>
                      <a:pt x="742" y="386"/>
                    </a:lnTo>
                    <a:lnTo>
                      <a:pt x="772" y="404"/>
                    </a:lnTo>
                    <a:lnTo>
                      <a:pt x="796" y="420"/>
                    </a:lnTo>
                    <a:lnTo>
                      <a:pt x="816" y="436"/>
                    </a:lnTo>
                    <a:lnTo>
                      <a:pt x="831" y="449"/>
                    </a:lnTo>
                    <a:lnTo>
                      <a:pt x="842" y="460"/>
                    </a:lnTo>
                    <a:lnTo>
                      <a:pt x="848" y="467"/>
                    </a:lnTo>
                    <a:lnTo>
                      <a:pt x="850" y="474"/>
                    </a:lnTo>
                    <a:lnTo>
                      <a:pt x="820" y="460"/>
                    </a:lnTo>
                    <a:lnTo>
                      <a:pt x="818" y="454"/>
                    </a:lnTo>
                    <a:lnTo>
                      <a:pt x="811" y="445"/>
                    </a:lnTo>
                    <a:lnTo>
                      <a:pt x="800" y="435"/>
                    </a:lnTo>
                    <a:lnTo>
                      <a:pt x="784" y="420"/>
                    </a:lnTo>
                    <a:lnTo>
                      <a:pt x="763" y="406"/>
                    </a:lnTo>
                    <a:lnTo>
                      <a:pt x="736" y="388"/>
                    </a:lnTo>
                    <a:lnTo>
                      <a:pt x="705" y="368"/>
                    </a:lnTo>
                    <a:lnTo>
                      <a:pt x="670" y="346"/>
                    </a:lnTo>
                    <a:lnTo>
                      <a:pt x="630" y="324"/>
                    </a:lnTo>
                    <a:lnTo>
                      <a:pt x="587" y="299"/>
                    </a:lnTo>
                    <a:lnTo>
                      <a:pt x="540" y="273"/>
                    </a:lnTo>
                    <a:lnTo>
                      <a:pt x="489" y="244"/>
                    </a:lnTo>
                    <a:lnTo>
                      <a:pt x="435" y="217"/>
                    </a:lnTo>
                    <a:lnTo>
                      <a:pt x="379" y="188"/>
                    </a:lnTo>
                    <a:lnTo>
                      <a:pt x="319" y="158"/>
                    </a:lnTo>
                    <a:lnTo>
                      <a:pt x="259" y="127"/>
                    </a:lnTo>
                    <a:lnTo>
                      <a:pt x="195" y="96"/>
                    </a:lnTo>
                    <a:lnTo>
                      <a:pt x="131" y="65"/>
                    </a:lnTo>
                    <a:lnTo>
                      <a:pt x="66" y="35"/>
                    </a:lnTo>
                    <a:lnTo>
                      <a:pt x="0" y="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3C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96" name="Freeform 313"/>
              <p:cNvSpPr>
                <a:spLocks/>
              </p:cNvSpPr>
              <p:nvPr/>
            </p:nvSpPr>
            <p:spPr bwMode="auto">
              <a:xfrm>
                <a:off x="1206" y="1656"/>
                <a:ext cx="820" cy="228"/>
              </a:xfrm>
              <a:custGeom>
                <a:avLst/>
                <a:gdLst>
                  <a:gd name="T0" fmla="*/ 820 w 820"/>
                  <a:gd name="T1" fmla="*/ 228 h 456"/>
                  <a:gd name="T2" fmla="*/ 818 w 820"/>
                  <a:gd name="T3" fmla="*/ 225 h 456"/>
                  <a:gd name="T4" fmla="*/ 811 w 820"/>
                  <a:gd name="T5" fmla="*/ 221 h 456"/>
                  <a:gd name="T6" fmla="*/ 800 w 820"/>
                  <a:gd name="T7" fmla="*/ 216 h 456"/>
                  <a:gd name="T8" fmla="*/ 784 w 820"/>
                  <a:gd name="T9" fmla="*/ 208 h 456"/>
                  <a:gd name="T10" fmla="*/ 763 w 820"/>
                  <a:gd name="T11" fmla="*/ 201 h 456"/>
                  <a:gd name="T12" fmla="*/ 736 w 820"/>
                  <a:gd name="T13" fmla="*/ 192 h 456"/>
                  <a:gd name="T14" fmla="*/ 705 w 820"/>
                  <a:gd name="T15" fmla="*/ 182 h 456"/>
                  <a:gd name="T16" fmla="*/ 670 w 820"/>
                  <a:gd name="T17" fmla="*/ 171 h 456"/>
                  <a:gd name="T18" fmla="*/ 630 w 820"/>
                  <a:gd name="T19" fmla="*/ 160 h 456"/>
                  <a:gd name="T20" fmla="*/ 587 w 820"/>
                  <a:gd name="T21" fmla="*/ 148 h 456"/>
                  <a:gd name="T22" fmla="*/ 540 w 820"/>
                  <a:gd name="T23" fmla="*/ 135 h 456"/>
                  <a:gd name="T24" fmla="*/ 489 w 820"/>
                  <a:gd name="T25" fmla="*/ 120 h 456"/>
                  <a:gd name="T26" fmla="*/ 435 w 820"/>
                  <a:gd name="T27" fmla="*/ 107 h 456"/>
                  <a:gd name="T28" fmla="*/ 379 w 820"/>
                  <a:gd name="T29" fmla="*/ 92 h 456"/>
                  <a:gd name="T30" fmla="*/ 319 w 820"/>
                  <a:gd name="T31" fmla="*/ 77 h 456"/>
                  <a:gd name="T32" fmla="*/ 259 w 820"/>
                  <a:gd name="T33" fmla="*/ 62 h 456"/>
                  <a:gd name="T34" fmla="*/ 195 w 820"/>
                  <a:gd name="T35" fmla="*/ 46 h 456"/>
                  <a:gd name="T36" fmla="*/ 131 w 820"/>
                  <a:gd name="T37" fmla="*/ 31 h 456"/>
                  <a:gd name="T38" fmla="*/ 66 w 820"/>
                  <a:gd name="T39" fmla="*/ 16 h 456"/>
                  <a:gd name="T40" fmla="*/ 0 w 820"/>
                  <a:gd name="T41" fmla="*/ 0 h 456"/>
                  <a:gd name="T42" fmla="*/ 0 w 820"/>
                  <a:gd name="T43" fmla="*/ 1 h 456"/>
                  <a:gd name="T44" fmla="*/ 62 w 820"/>
                  <a:gd name="T45" fmla="*/ 16 h 456"/>
                  <a:gd name="T46" fmla="*/ 126 w 820"/>
                  <a:gd name="T47" fmla="*/ 31 h 456"/>
                  <a:gd name="T48" fmla="*/ 188 w 820"/>
                  <a:gd name="T49" fmla="*/ 46 h 456"/>
                  <a:gd name="T50" fmla="*/ 247 w 820"/>
                  <a:gd name="T51" fmla="*/ 61 h 456"/>
                  <a:gd name="T52" fmla="*/ 307 w 820"/>
                  <a:gd name="T53" fmla="*/ 75 h 456"/>
                  <a:gd name="T54" fmla="*/ 363 w 820"/>
                  <a:gd name="T55" fmla="*/ 90 h 456"/>
                  <a:gd name="T56" fmla="*/ 418 w 820"/>
                  <a:gd name="T57" fmla="*/ 104 h 456"/>
                  <a:gd name="T58" fmla="*/ 471 w 820"/>
                  <a:gd name="T59" fmla="*/ 118 h 456"/>
                  <a:gd name="T60" fmla="*/ 519 w 820"/>
                  <a:gd name="T61" fmla="*/ 130 h 456"/>
                  <a:gd name="T62" fmla="*/ 564 w 820"/>
                  <a:gd name="T63" fmla="*/ 143 h 456"/>
                  <a:gd name="T64" fmla="*/ 606 w 820"/>
                  <a:gd name="T65" fmla="*/ 155 h 456"/>
                  <a:gd name="T66" fmla="*/ 645 w 820"/>
                  <a:gd name="T67" fmla="*/ 167 h 456"/>
                  <a:gd name="T68" fmla="*/ 678 w 820"/>
                  <a:gd name="T69" fmla="*/ 177 h 456"/>
                  <a:gd name="T70" fmla="*/ 708 w 820"/>
                  <a:gd name="T71" fmla="*/ 186 h 456"/>
                  <a:gd name="T72" fmla="*/ 734 w 820"/>
                  <a:gd name="T73" fmla="*/ 195 h 456"/>
                  <a:gd name="T74" fmla="*/ 753 w 820"/>
                  <a:gd name="T75" fmla="*/ 202 h 456"/>
                  <a:gd name="T76" fmla="*/ 770 w 820"/>
                  <a:gd name="T77" fmla="*/ 208 h 456"/>
                  <a:gd name="T78" fmla="*/ 780 w 820"/>
                  <a:gd name="T79" fmla="*/ 214 h 456"/>
                  <a:gd name="T80" fmla="*/ 787 w 820"/>
                  <a:gd name="T81" fmla="*/ 218 h 456"/>
                  <a:gd name="T82" fmla="*/ 787 w 820"/>
                  <a:gd name="T83" fmla="*/ 221 h 456"/>
                  <a:gd name="T84" fmla="*/ 820 w 820"/>
                  <a:gd name="T85" fmla="*/ 228 h 45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820" h="456">
                    <a:moveTo>
                      <a:pt x="820" y="456"/>
                    </a:moveTo>
                    <a:lnTo>
                      <a:pt x="818" y="450"/>
                    </a:lnTo>
                    <a:lnTo>
                      <a:pt x="811" y="441"/>
                    </a:lnTo>
                    <a:lnTo>
                      <a:pt x="800" y="431"/>
                    </a:lnTo>
                    <a:lnTo>
                      <a:pt x="784" y="416"/>
                    </a:lnTo>
                    <a:lnTo>
                      <a:pt x="763" y="402"/>
                    </a:lnTo>
                    <a:lnTo>
                      <a:pt x="736" y="384"/>
                    </a:lnTo>
                    <a:lnTo>
                      <a:pt x="705" y="364"/>
                    </a:lnTo>
                    <a:lnTo>
                      <a:pt x="670" y="342"/>
                    </a:lnTo>
                    <a:lnTo>
                      <a:pt x="630" y="320"/>
                    </a:lnTo>
                    <a:lnTo>
                      <a:pt x="587" y="295"/>
                    </a:lnTo>
                    <a:lnTo>
                      <a:pt x="540" y="269"/>
                    </a:lnTo>
                    <a:lnTo>
                      <a:pt x="489" y="240"/>
                    </a:lnTo>
                    <a:lnTo>
                      <a:pt x="435" y="213"/>
                    </a:lnTo>
                    <a:lnTo>
                      <a:pt x="379" y="184"/>
                    </a:lnTo>
                    <a:lnTo>
                      <a:pt x="319" y="154"/>
                    </a:lnTo>
                    <a:lnTo>
                      <a:pt x="259" y="123"/>
                    </a:lnTo>
                    <a:lnTo>
                      <a:pt x="195" y="92"/>
                    </a:lnTo>
                    <a:lnTo>
                      <a:pt x="131" y="61"/>
                    </a:lnTo>
                    <a:lnTo>
                      <a:pt x="66" y="3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62" y="31"/>
                    </a:lnTo>
                    <a:lnTo>
                      <a:pt x="126" y="61"/>
                    </a:lnTo>
                    <a:lnTo>
                      <a:pt x="188" y="92"/>
                    </a:lnTo>
                    <a:lnTo>
                      <a:pt x="247" y="121"/>
                    </a:lnTo>
                    <a:lnTo>
                      <a:pt x="307" y="150"/>
                    </a:lnTo>
                    <a:lnTo>
                      <a:pt x="363" y="179"/>
                    </a:lnTo>
                    <a:lnTo>
                      <a:pt x="418" y="208"/>
                    </a:lnTo>
                    <a:lnTo>
                      <a:pt x="471" y="235"/>
                    </a:lnTo>
                    <a:lnTo>
                      <a:pt x="519" y="260"/>
                    </a:lnTo>
                    <a:lnTo>
                      <a:pt x="564" y="286"/>
                    </a:lnTo>
                    <a:lnTo>
                      <a:pt x="606" y="309"/>
                    </a:lnTo>
                    <a:lnTo>
                      <a:pt x="645" y="333"/>
                    </a:lnTo>
                    <a:lnTo>
                      <a:pt x="678" y="353"/>
                    </a:lnTo>
                    <a:lnTo>
                      <a:pt x="708" y="371"/>
                    </a:lnTo>
                    <a:lnTo>
                      <a:pt x="734" y="389"/>
                    </a:lnTo>
                    <a:lnTo>
                      <a:pt x="753" y="403"/>
                    </a:lnTo>
                    <a:lnTo>
                      <a:pt x="770" y="416"/>
                    </a:lnTo>
                    <a:lnTo>
                      <a:pt x="780" y="427"/>
                    </a:lnTo>
                    <a:lnTo>
                      <a:pt x="787" y="436"/>
                    </a:lnTo>
                    <a:lnTo>
                      <a:pt x="787" y="441"/>
                    </a:lnTo>
                    <a:lnTo>
                      <a:pt x="820" y="456"/>
                    </a:lnTo>
                    <a:close/>
                  </a:path>
                </a:pathLst>
              </a:custGeom>
              <a:solidFill>
                <a:srgbClr val="B3C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97" name="Freeform 314"/>
              <p:cNvSpPr>
                <a:spLocks/>
              </p:cNvSpPr>
              <p:nvPr/>
            </p:nvSpPr>
            <p:spPr bwMode="auto">
              <a:xfrm>
                <a:off x="1205" y="1657"/>
                <a:ext cx="788" cy="220"/>
              </a:xfrm>
              <a:custGeom>
                <a:avLst/>
                <a:gdLst>
                  <a:gd name="T0" fmla="*/ 1 w 788"/>
                  <a:gd name="T1" fmla="*/ 0 h 439"/>
                  <a:gd name="T2" fmla="*/ 63 w 788"/>
                  <a:gd name="T3" fmla="*/ 15 h 439"/>
                  <a:gd name="T4" fmla="*/ 127 w 788"/>
                  <a:gd name="T5" fmla="*/ 30 h 439"/>
                  <a:gd name="T6" fmla="*/ 189 w 788"/>
                  <a:gd name="T7" fmla="*/ 45 h 439"/>
                  <a:gd name="T8" fmla="*/ 248 w 788"/>
                  <a:gd name="T9" fmla="*/ 60 h 439"/>
                  <a:gd name="T10" fmla="*/ 308 w 788"/>
                  <a:gd name="T11" fmla="*/ 74 h 439"/>
                  <a:gd name="T12" fmla="*/ 364 w 788"/>
                  <a:gd name="T13" fmla="*/ 89 h 439"/>
                  <a:gd name="T14" fmla="*/ 419 w 788"/>
                  <a:gd name="T15" fmla="*/ 103 h 439"/>
                  <a:gd name="T16" fmla="*/ 472 w 788"/>
                  <a:gd name="T17" fmla="*/ 117 h 439"/>
                  <a:gd name="T18" fmla="*/ 520 w 788"/>
                  <a:gd name="T19" fmla="*/ 129 h 439"/>
                  <a:gd name="T20" fmla="*/ 565 w 788"/>
                  <a:gd name="T21" fmla="*/ 142 h 439"/>
                  <a:gd name="T22" fmla="*/ 607 w 788"/>
                  <a:gd name="T23" fmla="*/ 154 h 439"/>
                  <a:gd name="T24" fmla="*/ 646 w 788"/>
                  <a:gd name="T25" fmla="*/ 166 h 439"/>
                  <a:gd name="T26" fmla="*/ 679 w 788"/>
                  <a:gd name="T27" fmla="*/ 176 h 439"/>
                  <a:gd name="T28" fmla="*/ 709 w 788"/>
                  <a:gd name="T29" fmla="*/ 185 h 439"/>
                  <a:gd name="T30" fmla="*/ 735 w 788"/>
                  <a:gd name="T31" fmla="*/ 194 h 439"/>
                  <a:gd name="T32" fmla="*/ 754 w 788"/>
                  <a:gd name="T33" fmla="*/ 201 h 439"/>
                  <a:gd name="T34" fmla="*/ 771 w 788"/>
                  <a:gd name="T35" fmla="*/ 207 h 439"/>
                  <a:gd name="T36" fmla="*/ 781 w 788"/>
                  <a:gd name="T37" fmla="*/ 213 h 439"/>
                  <a:gd name="T38" fmla="*/ 788 w 788"/>
                  <a:gd name="T39" fmla="*/ 217 h 439"/>
                  <a:gd name="T40" fmla="*/ 788 w 788"/>
                  <a:gd name="T41" fmla="*/ 220 h 439"/>
                  <a:gd name="T42" fmla="*/ 756 w 788"/>
                  <a:gd name="T43" fmla="*/ 212 h 439"/>
                  <a:gd name="T44" fmla="*/ 754 w 788"/>
                  <a:gd name="T45" fmla="*/ 209 h 439"/>
                  <a:gd name="T46" fmla="*/ 749 w 788"/>
                  <a:gd name="T47" fmla="*/ 205 h 439"/>
                  <a:gd name="T48" fmla="*/ 736 w 788"/>
                  <a:gd name="T49" fmla="*/ 199 h 439"/>
                  <a:gd name="T50" fmla="*/ 719 w 788"/>
                  <a:gd name="T51" fmla="*/ 193 h 439"/>
                  <a:gd name="T52" fmla="*/ 698 w 788"/>
                  <a:gd name="T53" fmla="*/ 185 h 439"/>
                  <a:gd name="T54" fmla="*/ 671 w 788"/>
                  <a:gd name="T55" fmla="*/ 176 h 439"/>
                  <a:gd name="T56" fmla="*/ 640 w 788"/>
                  <a:gd name="T57" fmla="*/ 167 h 439"/>
                  <a:gd name="T58" fmla="*/ 603 w 788"/>
                  <a:gd name="T59" fmla="*/ 156 h 439"/>
                  <a:gd name="T60" fmla="*/ 564 w 788"/>
                  <a:gd name="T61" fmla="*/ 144 h 439"/>
                  <a:gd name="T62" fmla="*/ 518 w 788"/>
                  <a:gd name="T63" fmla="*/ 131 h 439"/>
                  <a:gd name="T64" fmla="*/ 472 w 788"/>
                  <a:gd name="T65" fmla="*/ 119 h 439"/>
                  <a:gd name="T66" fmla="*/ 419 w 788"/>
                  <a:gd name="T67" fmla="*/ 105 h 439"/>
                  <a:gd name="T68" fmla="*/ 366 w 788"/>
                  <a:gd name="T69" fmla="*/ 91 h 439"/>
                  <a:gd name="T70" fmla="*/ 309 w 788"/>
                  <a:gd name="T71" fmla="*/ 76 h 439"/>
                  <a:gd name="T72" fmla="*/ 250 w 788"/>
                  <a:gd name="T73" fmla="*/ 62 h 439"/>
                  <a:gd name="T74" fmla="*/ 189 w 788"/>
                  <a:gd name="T75" fmla="*/ 46 h 439"/>
                  <a:gd name="T76" fmla="*/ 127 w 788"/>
                  <a:gd name="T77" fmla="*/ 32 h 439"/>
                  <a:gd name="T78" fmla="*/ 63 w 788"/>
                  <a:gd name="T79" fmla="*/ 16 h 439"/>
                  <a:gd name="T80" fmla="*/ 0 w 788"/>
                  <a:gd name="T81" fmla="*/ 2 h 439"/>
                  <a:gd name="T82" fmla="*/ 1 w 788"/>
                  <a:gd name="T83" fmla="*/ 0 h 43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788" h="439">
                    <a:moveTo>
                      <a:pt x="1" y="0"/>
                    </a:moveTo>
                    <a:lnTo>
                      <a:pt x="63" y="29"/>
                    </a:lnTo>
                    <a:lnTo>
                      <a:pt x="127" y="59"/>
                    </a:lnTo>
                    <a:lnTo>
                      <a:pt x="189" y="90"/>
                    </a:lnTo>
                    <a:lnTo>
                      <a:pt x="248" y="119"/>
                    </a:lnTo>
                    <a:lnTo>
                      <a:pt x="308" y="148"/>
                    </a:lnTo>
                    <a:lnTo>
                      <a:pt x="364" y="177"/>
                    </a:lnTo>
                    <a:lnTo>
                      <a:pt x="419" y="206"/>
                    </a:lnTo>
                    <a:lnTo>
                      <a:pt x="472" y="233"/>
                    </a:lnTo>
                    <a:lnTo>
                      <a:pt x="520" y="258"/>
                    </a:lnTo>
                    <a:lnTo>
                      <a:pt x="565" y="284"/>
                    </a:lnTo>
                    <a:lnTo>
                      <a:pt x="607" y="307"/>
                    </a:lnTo>
                    <a:lnTo>
                      <a:pt x="646" y="331"/>
                    </a:lnTo>
                    <a:lnTo>
                      <a:pt x="679" y="351"/>
                    </a:lnTo>
                    <a:lnTo>
                      <a:pt x="709" y="369"/>
                    </a:lnTo>
                    <a:lnTo>
                      <a:pt x="735" y="387"/>
                    </a:lnTo>
                    <a:lnTo>
                      <a:pt x="754" y="401"/>
                    </a:lnTo>
                    <a:lnTo>
                      <a:pt x="771" y="414"/>
                    </a:lnTo>
                    <a:lnTo>
                      <a:pt x="781" y="425"/>
                    </a:lnTo>
                    <a:lnTo>
                      <a:pt x="788" y="434"/>
                    </a:lnTo>
                    <a:lnTo>
                      <a:pt x="788" y="439"/>
                    </a:lnTo>
                    <a:lnTo>
                      <a:pt x="756" y="423"/>
                    </a:lnTo>
                    <a:lnTo>
                      <a:pt x="754" y="418"/>
                    </a:lnTo>
                    <a:lnTo>
                      <a:pt x="749" y="409"/>
                    </a:lnTo>
                    <a:lnTo>
                      <a:pt x="736" y="398"/>
                    </a:lnTo>
                    <a:lnTo>
                      <a:pt x="719" y="385"/>
                    </a:lnTo>
                    <a:lnTo>
                      <a:pt x="698" y="369"/>
                    </a:lnTo>
                    <a:lnTo>
                      <a:pt x="671" y="351"/>
                    </a:lnTo>
                    <a:lnTo>
                      <a:pt x="640" y="333"/>
                    </a:lnTo>
                    <a:lnTo>
                      <a:pt x="603" y="311"/>
                    </a:lnTo>
                    <a:lnTo>
                      <a:pt x="564" y="287"/>
                    </a:lnTo>
                    <a:lnTo>
                      <a:pt x="518" y="262"/>
                    </a:lnTo>
                    <a:lnTo>
                      <a:pt x="472" y="237"/>
                    </a:lnTo>
                    <a:lnTo>
                      <a:pt x="419" y="210"/>
                    </a:lnTo>
                    <a:lnTo>
                      <a:pt x="366" y="181"/>
                    </a:lnTo>
                    <a:lnTo>
                      <a:pt x="309" y="152"/>
                    </a:lnTo>
                    <a:lnTo>
                      <a:pt x="250" y="123"/>
                    </a:lnTo>
                    <a:lnTo>
                      <a:pt x="189" y="92"/>
                    </a:lnTo>
                    <a:lnTo>
                      <a:pt x="127" y="63"/>
                    </a:lnTo>
                    <a:lnTo>
                      <a:pt x="63" y="32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3C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98" name="Freeform 315"/>
              <p:cNvSpPr>
                <a:spLocks/>
              </p:cNvSpPr>
              <p:nvPr/>
            </p:nvSpPr>
            <p:spPr bwMode="auto">
              <a:xfrm>
                <a:off x="1205" y="1659"/>
                <a:ext cx="756" cy="210"/>
              </a:xfrm>
              <a:custGeom>
                <a:avLst/>
                <a:gdLst>
                  <a:gd name="T0" fmla="*/ 756 w 756"/>
                  <a:gd name="T1" fmla="*/ 210 h 420"/>
                  <a:gd name="T2" fmla="*/ 754 w 756"/>
                  <a:gd name="T3" fmla="*/ 208 h 420"/>
                  <a:gd name="T4" fmla="*/ 749 w 756"/>
                  <a:gd name="T5" fmla="*/ 203 h 420"/>
                  <a:gd name="T6" fmla="*/ 736 w 756"/>
                  <a:gd name="T7" fmla="*/ 198 h 420"/>
                  <a:gd name="T8" fmla="*/ 719 w 756"/>
                  <a:gd name="T9" fmla="*/ 191 h 420"/>
                  <a:gd name="T10" fmla="*/ 698 w 756"/>
                  <a:gd name="T11" fmla="*/ 183 h 420"/>
                  <a:gd name="T12" fmla="*/ 671 w 756"/>
                  <a:gd name="T13" fmla="*/ 174 h 420"/>
                  <a:gd name="T14" fmla="*/ 640 w 756"/>
                  <a:gd name="T15" fmla="*/ 165 h 420"/>
                  <a:gd name="T16" fmla="*/ 603 w 756"/>
                  <a:gd name="T17" fmla="*/ 154 h 420"/>
                  <a:gd name="T18" fmla="*/ 564 w 756"/>
                  <a:gd name="T19" fmla="*/ 142 h 420"/>
                  <a:gd name="T20" fmla="*/ 518 w 756"/>
                  <a:gd name="T21" fmla="*/ 130 h 420"/>
                  <a:gd name="T22" fmla="*/ 472 w 756"/>
                  <a:gd name="T23" fmla="*/ 117 h 420"/>
                  <a:gd name="T24" fmla="*/ 419 w 756"/>
                  <a:gd name="T25" fmla="*/ 104 h 420"/>
                  <a:gd name="T26" fmla="*/ 366 w 756"/>
                  <a:gd name="T27" fmla="*/ 89 h 420"/>
                  <a:gd name="T28" fmla="*/ 309 w 756"/>
                  <a:gd name="T29" fmla="*/ 75 h 420"/>
                  <a:gd name="T30" fmla="*/ 250 w 756"/>
                  <a:gd name="T31" fmla="*/ 60 h 420"/>
                  <a:gd name="T32" fmla="*/ 189 w 756"/>
                  <a:gd name="T33" fmla="*/ 45 h 420"/>
                  <a:gd name="T34" fmla="*/ 127 w 756"/>
                  <a:gd name="T35" fmla="*/ 30 h 420"/>
                  <a:gd name="T36" fmla="*/ 63 w 756"/>
                  <a:gd name="T37" fmla="*/ 15 h 420"/>
                  <a:gd name="T38" fmla="*/ 0 w 756"/>
                  <a:gd name="T39" fmla="*/ 0 h 420"/>
                  <a:gd name="T40" fmla="*/ 0 w 756"/>
                  <a:gd name="T41" fmla="*/ 1 h 420"/>
                  <a:gd name="T42" fmla="*/ 60 w 756"/>
                  <a:gd name="T43" fmla="*/ 16 h 420"/>
                  <a:gd name="T44" fmla="*/ 120 w 756"/>
                  <a:gd name="T45" fmla="*/ 30 h 420"/>
                  <a:gd name="T46" fmla="*/ 179 w 756"/>
                  <a:gd name="T47" fmla="*/ 45 h 420"/>
                  <a:gd name="T48" fmla="*/ 238 w 756"/>
                  <a:gd name="T49" fmla="*/ 59 h 420"/>
                  <a:gd name="T50" fmla="*/ 294 w 756"/>
                  <a:gd name="T51" fmla="*/ 73 h 420"/>
                  <a:gd name="T52" fmla="*/ 349 w 756"/>
                  <a:gd name="T53" fmla="*/ 86 h 420"/>
                  <a:gd name="T54" fmla="*/ 400 w 756"/>
                  <a:gd name="T55" fmla="*/ 100 h 420"/>
                  <a:gd name="T56" fmla="*/ 449 w 756"/>
                  <a:gd name="T57" fmla="*/ 113 h 420"/>
                  <a:gd name="T58" fmla="*/ 494 w 756"/>
                  <a:gd name="T59" fmla="*/ 125 h 420"/>
                  <a:gd name="T60" fmla="*/ 537 w 756"/>
                  <a:gd name="T61" fmla="*/ 137 h 420"/>
                  <a:gd name="T62" fmla="*/ 575 w 756"/>
                  <a:gd name="T63" fmla="*/ 149 h 420"/>
                  <a:gd name="T64" fmla="*/ 610 w 756"/>
                  <a:gd name="T65" fmla="*/ 159 h 420"/>
                  <a:gd name="T66" fmla="*/ 640 w 756"/>
                  <a:gd name="T67" fmla="*/ 168 h 420"/>
                  <a:gd name="T68" fmla="*/ 665 w 756"/>
                  <a:gd name="T69" fmla="*/ 176 h 420"/>
                  <a:gd name="T70" fmla="*/ 687 w 756"/>
                  <a:gd name="T71" fmla="*/ 184 h 420"/>
                  <a:gd name="T72" fmla="*/ 702 w 756"/>
                  <a:gd name="T73" fmla="*/ 190 h 420"/>
                  <a:gd name="T74" fmla="*/ 713 w 756"/>
                  <a:gd name="T75" fmla="*/ 196 h 420"/>
                  <a:gd name="T76" fmla="*/ 719 w 756"/>
                  <a:gd name="T77" fmla="*/ 199 h 420"/>
                  <a:gd name="T78" fmla="*/ 720 w 756"/>
                  <a:gd name="T79" fmla="*/ 202 h 420"/>
                  <a:gd name="T80" fmla="*/ 756 w 756"/>
                  <a:gd name="T81" fmla="*/ 210 h 42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756" h="420">
                    <a:moveTo>
                      <a:pt x="756" y="420"/>
                    </a:moveTo>
                    <a:lnTo>
                      <a:pt x="754" y="415"/>
                    </a:lnTo>
                    <a:lnTo>
                      <a:pt x="749" y="406"/>
                    </a:lnTo>
                    <a:lnTo>
                      <a:pt x="736" y="395"/>
                    </a:lnTo>
                    <a:lnTo>
                      <a:pt x="719" y="382"/>
                    </a:lnTo>
                    <a:lnTo>
                      <a:pt x="698" y="366"/>
                    </a:lnTo>
                    <a:lnTo>
                      <a:pt x="671" y="348"/>
                    </a:lnTo>
                    <a:lnTo>
                      <a:pt x="640" y="330"/>
                    </a:lnTo>
                    <a:lnTo>
                      <a:pt x="603" y="308"/>
                    </a:lnTo>
                    <a:lnTo>
                      <a:pt x="564" y="284"/>
                    </a:lnTo>
                    <a:lnTo>
                      <a:pt x="518" y="259"/>
                    </a:lnTo>
                    <a:lnTo>
                      <a:pt x="472" y="234"/>
                    </a:lnTo>
                    <a:lnTo>
                      <a:pt x="419" y="207"/>
                    </a:lnTo>
                    <a:lnTo>
                      <a:pt x="366" y="178"/>
                    </a:lnTo>
                    <a:lnTo>
                      <a:pt x="309" y="149"/>
                    </a:lnTo>
                    <a:lnTo>
                      <a:pt x="250" y="120"/>
                    </a:lnTo>
                    <a:lnTo>
                      <a:pt x="189" y="89"/>
                    </a:lnTo>
                    <a:lnTo>
                      <a:pt x="127" y="60"/>
                    </a:lnTo>
                    <a:lnTo>
                      <a:pt x="63" y="29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60" y="31"/>
                    </a:lnTo>
                    <a:lnTo>
                      <a:pt x="120" y="60"/>
                    </a:lnTo>
                    <a:lnTo>
                      <a:pt x="179" y="89"/>
                    </a:lnTo>
                    <a:lnTo>
                      <a:pt x="238" y="118"/>
                    </a:lnTo>
                    <a:lnTo>
                      <a:pt x="294" y="145"/>
                    </a:lnTo>
                    <a:lnTo>
                      <a:pt x="349" y="172"/>
                    </a:lnTo>
                    <a:lnTo>
                      <a:pt x="400" y="199"/>
                    </a:lnTo>
                    <a:lnTo>
                      <a:pt x="449" y="226"/>
                    </a:lnTo>
                    <a:lnTo>
                      <a:pt x="494" y="250"/>
                    </a:lnTo>
                    <a:lnTo>
                      <a:pt x="537" y="274"/>
                    </a:lnTo>
                    <a:lnTo>
                      <a:pt x="575" y="297"/>
                    </a:lnTo>
                    <a:lnTo>
                      <a:pt x="610" y="317"/>
                    </a:lnTo>
                    <a:lnTo>
                      <a:pt x="640" y="335"/>
                    </a:lnTo>
                    <a:lnTo>
                      <a:pt x="665" y="351"/>
                    </a:lnTo>
                    <a:lnTo>
                      <a:pt x="687" y="368"/>
                    </a:lnTo>
                    <a:lnTo>
                      <a:pt x="702" y="380"/>
                    </a:lnTo>
                    <a:lnTo>
                      <a:pt x="713" y="391"/>
                    </a:lnTo>
                    <a:lnTo>
                      <a:pt x="719" y="398"/>
                    </a:lnTo>
                    <a:lnTo>
                      <a:pt x="720" y="404"/>
                    </a:lnTo>
                    <a:lnTo>
                      <a:pt x="756" y="420"/>
                    </a:lnTo>
                    <a:close/>
                  </a:path>
                </a:pathLst>
              </a:custGeom>
              <a:solidFill>
                <a:srgbClr val="B3C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99" name="Freeform 316"/>
              <p:cNvSpPr>
                <a:spLocks/>
              </p:cNvSpPr>
              <p:nvPr/>
            </p:nvSpPr>
            <p:spPr bwMode="auto">
              <a:xfrm>
                <a:off x="1203" y="1659"/>
                <a:ext cx="722" cy="201"/>
              </a:xfrm>
              <a:custGeom>
                <a:avLst/>
                <a:gdLst>
                  <a:gd name="T0" fmla="*/ 2 w 722"/>
                  <a:gd name="T1" fmla="*/ 0 h 402"/>
                  <a:gd name="T2" fmla="*/ 62 w 722"/>
                  <a:gd name="T3" fmla="*/ 15 h 402"/>
                  <a:gd name="T4" fmla="*/ 122 w 722"/>
                  <a:gd name="T5" fmla="*/ 29 h 402"/>
                  <a:gd name="T6" fmla="*/ 181 w 722"/>
                  <a:gd name="T7" fmla="*/ 44 h 402"/>
                  <a:gd name="T8" fmla="*/ 240 w 722"/>
                  <a:gd name="T9" fmla="*/ 58 h 402"/>
                  <a:gd name="T10" fmla="*/ 296 w 722"/>
                  <a:gd name="T11" fmla="*/ 72 h 402"/>
                  <a:gd name="T12" fmla="*/ 351 w 722"/>
                  <a:gd name="T13" fmla="*/ 85 h 402"/>
                  <a:gd name="T14" fmla="*/ 402 w 722"/>
                  <a:gd name="T15" fmla="*/ 99 h 402"/>
                  <a:gd name="T16" fmla="*/ 451 w 722"/>
                  <a:gd name="T17" fmla="*/ 112 h 402"/>
                  <a:gd name="T18" fmla="*/ 496 w 722"/>
                  <a:gd name="T19" fmla="*/ 124 h 402"/>
                  <a:gd name="T20" fmla="*/ 539 w 722"/>
                  <a:gd name="T21" fmla="*/ 136 h 402"/>
                  <a:gd name="T22" fmla="*/ 577 w 722"/>
                  <a:gd name="T23" fmla="*/ 148 h 402"/>
                  <a:gd name="T24" fmla="*/ 612 w 722"/>
                  <a:gd name="T25" fmla="*/ 158 h 402"/>
                  <a:gd name="T26" fmla="*/ 642 w 722"/>
                  <a:gd name="T27" fmla="*/ 167 h 402"/>
                  <a:gd name="T28" fmla="*/ 667 w 722"/>
                  <a:gd name="T29" fmla="*/ 175 h 402"/>
                  <a:gd name="T30" fmla="*/ 689 w 722"/>
                  <a:gd name="T31" fmla="*/ 183 h 402"/>
                  <a:gd name="T32" fmla="*/ 704 w 722"/>
                  <a:gd name="T33" fmla="*/ 189 h 402"/>
                  <a:gd name="T34" fmla="*/ 715 w 722"/>
                  <a:gd name="T35" fmla="*/ 195 h 402"/>
                  <a:gd name="T36" fmla="*/ 721 w 722"/>
                  <a:gd name="T37" fmla="*/ 198 h 402"/>
                  <a:gd name="T38" fmla="*/ 722 w 722"/>
                  <a:gd name="T39" fmla="*/ 201 h 402"/>
                  <a:gd name="T40" fmla="*/ 686 w 722"/>
                  <a:gd name="T41" fmla="*/ 193 h 402"/>
                  <a:gd name="T42" fmla="*/ 684 w 722"/>
                  <a:gd name="T43" fmla="*/ 190 h 402"/>
                  <a:gd name="T44" fmla="*/ 679 w 722"/>
                  <a:gd name="T45" fmla="*/ 186 h 402"/>
                  <a:gd name="T46" fmla="*/ 669 w 722"/>
                  <a:gd name="T47" fmla="*/ 181 h 402"/>
                  <a:gd name="T48" fmla="*/ 653 w 722"/>
                  <a:gd name="T49" fmla="*/ 175 h 402"/>
                  <a:gd name="T50" fmla="*/ 633 w 722"/>
                  <a:gd name="T51" fmla="*/ 168 h 402"/>
                  <a:gd name="T52" fmla="*/ 609 w 722"/>
                  <a:gd name="T53" fmla="*/ 160 h 402"/>
                  <a:gd name="T54" fmla="*/ 580 w 722"/>
                  <a:gd name="T55" fmla="*/ 151 h 402"/>
                  <a:gd name="T56" fmla="*/ 547 w 722"/>
                  <a:gd name="T57" fmla="*/ 141 h 402"/>
                  <a:gd name="T58" fmla="*/ 510 w 722"/>
                  <a:gd name="T59" fmla="*/ 131 h 402"/>
                  <a:gd name="T60" fmla="*/ 471 w 722"/>
                  <a:gd name="T61" fmla="*/ 120 h 402"/>
                  <a:gd name="T62" fmla="*/ 427 w 722"/>
                  <a:gd name="T63" fmla="*/ 108 h 402"/>
                  <a:gd name="T64" fmla="*/ 382 w 722"/>
                  <a:gd name="T65" fmla="*/ 95 h 402"/>
                  <a:gd name="T66" fmla="*/ 332 w 722"/>
                  <a:gd name="T67" fmla="*/ 83 h 402"/>
                  <a:gd name="T68" fmla="*/ 280 w 722"/>
                  <a:gd name="T69" fmla="*/ 70 h 402"/>
                  <a:gd name="T70" fmla="*/ 228 w 722"/>
                  <a:gd name="T71" fmla="*/ 56 h 402"/>
                  <a:gd name="T72" fmla="*/ 171 w 722"/>
                  <a:gd name="T73" fmla="*/ 43 h 402"/>
                  <a:gd name="T74" fmla="*/ 116 w 722"/>
                  <a:gd name="T75" fmla="*/ 29 h 402"/>
                  <a:gd name="T76" fmla="*/ 58 w 722"/>
                  <a:gd name="T77" fmla="*/ 16 h 402"/>
                  <a:gd name="T78" fmla="*/ 0 w 722"/>
                  <a:gd name="T79" fmla="*/ 2 h 402"/>
                  <a:gd name="T80" fmla="*/ 2 w 722"/>
                  <a:gd name="T81" fmla="*/ 0 h 40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722" h="402">
                    <a:moveTo>
                      <a:pt x="2" y="0"/>
                    </a:moveTo>
                    <a:lnTo>
                      <a:pt x="62" y="29"/>
                    </a:lnTo>
                    <a:lnTo>
                      <a:pt x="122" y="58"/>
                    </a:lnTo>
                    <a:lnTo>
                      <a:pt x="181" y="87"/>
                    </a:lnTo>
                    <a:lnTo>
                      <a:pt x="240" y="116"/>
                    </a:lnTo>
                    <a:lnTo>
                      <a:pt x="296" y="143"/>
                    </a:lnTo>
                    <a:lnTo>
                      <a:pt x="351" y="170"/>
                    </a:lnTo>
                    <a:lnTo>
                      <a:pt x="402" y="197"/>
                    </a:lnTo>
                    <a:lnTo>
                      <a:pt x="451" y="224"/>
                    </a:lnTo>
                    <a:lnTo>
                      <a:pt x="496" y="248"/>
                    </a:lnTo>
                    <a:lnTo>
                      <a:pt x="539" y="272"/>
                    </a:lnTo>
                    <a:lnTo>
                      <a:pt x="577" y="295"/>
                    </a:lnTo>
                    <a:lnTo>
                      <a:pt x="612" y="315"/>
                    </a:lnTo>
                    <a:lnTo>
                      <a:pt x="642" y="333"/>
                    </a:lnTo>
                    <a:lnTo>
                      <a:pt x="667" y="349"/>
                    </a:lnTo>
                    <a:lnTo>
                      <a:pt x="689" y="366"/>
                    </a:lnTo>
                    <a:lnTo>
                      <a:pt x="704" y="378"/>
                    </a:lnTo>
                    <a:lnTo>
                      <a:pt x="715" y="389"/>
                    </a:lnTo>
                    <a:lnTo>
                      <a:pt x="721" y="396"/>
                    </a:lnTo>
                    <a:lnTo>
                      <a:pt x="722" y="402"/>
                    </a:lnTo>
                    <a:lnTo>
                      <a:pt x="686" y="386"/>
                    </a:lnTo>
                    <a:lnTo>
                      <a:pt x="684" y="380"/>
                    </a:lnTo>
                    <a:lnTo>
                      <a:pt x="679" y="371"/>
                    </a:lnTo>
                    <a:lnTo>
                      <a:pt x="669" y="362"/>
                    </a:lnTo>
                    <a:lnTo>
                      <a:pt x="653" y="349"/>
                    </a:lnTo>
                    <a:lnTo>
                      <a:pt x="633" y="335"/>
                    </a:lnTo>
                    <a:lnTo>
                      <a:pt x="609" y="320"/>
                    </a:lnTo>
                    <a:lnTo>
                      <a:pt x="580" y="302"/>
                    </a:lnTo>
                    <a:lnTo>
                      <a:pt x="547" y="282"/>
                    </a:lnTo>
                    <a:lnTo>
                      <a:pt x="510" y="261"/>
                    </a:lnTo>
                    <a:lnTo>
                      <a:pt x="471" y="239"/>
                    </a:lnTo>
                    <a:lnTo>
                      <a:pt x="427" y="215"/>
                    </a:lnTo>
                    <a:lnTo>
                      <a:pt x="382" y="190"/>
                    </a:lnTo>
                    <a:lnTo>
                      <a:pt x="332" y="165"/>
                    </a:lnTo>
                    <a:lnTo>
                      <a:pt x="280" y="139"/>
                    </a:lnTo>
                    <a:lnTo>
                      <a:pt x="228" y="112"/>
                    </a:lnTo>
                    <a:lnTo>
                      <a:pt x="171" y="85"/>
                    </a:lnTo>
                    <a:lnTo>
                      <a:pt x="116" y="58"/>
                    </a:lnTo>
                    <a:lnTo>
                      <a:pt x="58" y="31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B2D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500" name="Freeform 317"/>
              <p:cNvSpPr>
                <a:spLocks/>
              </p:cNvSpPr>
              <p:nvPr/>
            </p:nvSpPr>
            <p:spPr bwMode="auto">
              <a:xfrm>
                <a:off x="1202" y="1661"/>
                <a:ext cx="687" cy="191"/>
              </a:xfrm>
              <a:custGeom>
                <a:avLst/>
                <a:gdLst>
                  <a:gd name="T0" fmla="*/ 687 w 687"/>
                  <a:gd name="T1" fmla="*/ 191 h 382"/>
                  <a:gd name="T2" fmla="*/ 685 w 687"/>
                  <a:gd name="T3" fmla="*/ 188 h 382"/>
                  <a:gd name="T4" fmla="*/ 680 w 687"/>
                  <a:gd name="T5" fmla="*/ 184 h 382"/>
                  <a:gd name="T6" fmla="*/ 670 w 687"/>
                  <a:gd name="T7" fmla="*/ 179 h 382"/>
                  <a:gd name="T8" fmla="*/ 654 w 687"/>
                  <a:gd name="T9" fmla="*/ 173 h 382"/>
                  <a:gd name="T10" fmla="*/ 634 w 687"/>
                  <a:gd name="T11" fmla="*/ 166 h 382"/>
                  <a:gd name="T12" fmla="*/ 610 w 687"/>
                  <a:gd name="T13" fmla="*/ 158 h 382"/>
                  <a:gd name="T14" fmla="*/ 581 w 687"/>
                  <a:gd name="T15" fmla="*/ 149 h 382"/>
                  <a:gd name="T16" fmla="*/ 548 w 687"/>
                  <a:gd name="T17" fmla="*/ 139 h 382"/>
                  <a:gd name="T18" fmla="*/ 511 w 687"/>
                  <a:gd name="T19" fmla="*/ 129 h 382"/>
                  <a:gd name="T20" fmla="*/ 472 w 687"/>
                  <a:gd name="T21" fmla="*/ 118 h 382"/>
                  <a:gd name="T22" fmla="*/ 428 w 687"/>
                  <a:gd name="T23" fmla="*/ 106 h 382"/>
                  <a:gd name="T24" fmla="*/ 383 w 687"/>
                  <a:gd name="T25" fmla="*/ 93 h 382"/>
                  <a:gd name="T26" fmla="*/ 333 w 687"/>
                  <a:gd name="T27" fmla="*/ 81 h 382"/>
                  <a:gd name="T28" fmla="*/ 281 w 687"/>
                  <a:gd name="T29" fmla="*/ 68 h 382"/>
                  <a:gd name="T30" fmla="*/ 229 w 687"/>
                  <a:gd name="T31" fmla="*/ 54 h 382"/>
                  <a:gd name="T32" fmla="*/ 172 w 687"/>
                  <a:gd name="T33" fmla="*/ 41 h 382"/>
                  <a:gd name="T34" fmla="*/ 117 w 687"/>
                  <a:gd name="T35" fmla="*/ 27 h 382"/>
                  <a:gd name="T36" fmla="*/ 59 w 687"/>
                  <a:gd name="T37" fmla="*/ 14 h 382"/>
                  <a:gd name="T38" fmla="*/ 1 w 687"/>
                  <a:gd name="T39" fmla="*/ 0 h 382"/>
                  <a:gd name="T40" fmla="*/ 0 w 687"/>
                  <a:gd name="T41" fmla="*/ 1 h 382"/>
                  <a:gd name="T42" fmla="*/ 58 w 687"/>
                  <a:gd name="T43" fmla="*/ 15 h 382"/>
                  <a:gd name="T44" fmla="*/ 116 w 687"/>
                  <a:gd name="T45" fmla="*/ 28 h 382"/>
                  <a:gd name="T46" fmla="*/ 171 w 687"/>
                  <a:gd name="T47" fmla="*/ 42 h 382"/>
                  <a:gd name="T48" fmla="*/ 226 w 687"/>
                  <a:gd name="T49" fmla="*/ 55 h 382"/>
                  <a:gd name="T50" fmla="*/ 278 w 687"/>
                  <a:gd name="T51" fmla="*/ 69 h 382"/>
                  <a:gd name="T52" fmla="*/ 329 w 687"/>
                  <a:gd name="T53" fmla="*/ 82 h 382"/>
                  <a:gd name="T54" fmla="*/ 377 w 687"/>
                  <a:gd name="T55" fmla="*/ 94 h 382"/>
                  <a:gd name="T56" fmla="*/ 422 w 687"/>
                  <a:gd name="T57" fmla="*/ 107 h 382"/>
                  <a:gd name="T58" fmla="*/ 465 w 687"/>
                  <a:gd name="T59" fmla="*/ 118 h 382"/>
                  <a:gd name="T60" fmla="*/ 502 w 687"/>
                  <a:gd name="T61" fmla="*/ 129 h 382"/>
                  <a:gd name="T62" fmla="*/ 537 w 687"/>
                  <a:gd name="T63" fmla="*/ 139 h 382"/>
                  <a:gd name="T64" fmla="*/ 567 w 687"/>
                  <a:gd name="T65" fmla="*/ 148 h 382"/>
                  <a:gd name="T66" fmla="*/ 592 w 687"/>
                  <a:gd name="T67" fmla="*/ 157 h 382"/>
                  <a:gd name="T68" fmla="*/ 613 w 687"/>
                  <a:gd name="T69" fmla="*/ 164 h 382"/>
                  <a:gd name="T70" fmla="*/ 629 w 687"/>
                  <a:gd name="T71" fmla="*/ 170 h 382"/>
                  <a:gd name="T72" fmla="*/ 640 w 687"/>
                  <a:gd name="T73" fmla="*/ 175 h 382"/>
                  <a:gd name="T74" fmla="*/ 646 w 687"/>
                  <a:gd name="T75" fmla="*/ 179 h 382"/>
                  <a:gd name="T76" fmla="*/ 647 w 687"/>
                  <a:gd name="T77" fmla="*/ 182 h 382"/>
                  <a:gd name="T78" fmla="*/ 687 w 687"/>
                  <a:gd name="T79" fmla="*/ 191 h 38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687" h="382">
                    <a:moveTo>
                      <a:pt x="687" y="382"/>
                    </a:moveTo>
                    <a:lnTo>
                      <a:pt x="685" y="376"/>
                    </a:lnTo>
                    <a:lnTo>
                      <a:pt x="680" y="367"/>
                    </a:lnTo>
                    <a:lnTo>
                      <a:pt x="670" y="358"/>
                    </a:lnTo>
                    <a:lnTo>
                      <a:pt x="654" y="345"/>
                    </a:lnTo>
                    <a:lnTo>
                      <a:pt x="634" y="331"/>
                    </a:lnTo>
                    <a:lnTo>
                      <a:pt x="610" y="316"/>
                    </a:lnTo>
                    <a:lnTo>
                      <a:pt x="581" y="298"/>
                    </a:lnTo>
                    <a:lnTo>
                      <a:pt x="548" y="278"/>
                    </a:lnTo>
                    <a:lnTo>
                      <a:pt x="511" y="257"/>
                    </a:lnTo>
                    <a:lnTo>
                      <a:pt x="472" y="235"/>
                    </a:lnTo>
                    <a:lnTo>
                      <a:pt x="428" y="211"/>
                    </a:lnTo>
                    <a:lnTo>
                      <a:pt x="383" y="186"/>
                    </a:lnTo>
                    <a:lnTo>
                      <a:pt x="333" y="161"/>
                    </a:lnTo>
                    <a:lnTo>
                      <a:pt x="281" y="135"/>
                    </a:lnTo>
                    <a:lnTo>
                      <a:pt x="229" y="108"/>
                    </a:lnTo>
                    <a:lnTo>
                      <a:pt x="172" y="81"/>
                    </a:lnTo>
                    <a:lnTo>
                      <a:pt x="117" y="54"/>
                    </a:lnTo>
                    <a:lnTo>
                      <a:pt x="59" y="27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58" y="29"/>
                    </a:lnTo>
                    <a:lnTo>
                      <a:pt x="116" y="56"/>
                    </a:lnTo>
                    <a:lnTo>
                      <a:pt x="171" y="83"/>
                    </a:lnTo>
                    <a:lnTo>
                      <a:pt x="226" y="110"/>
                    </a:lnTo>
                    <a:lnTo>
                      <a:pt x="278" y="137"/>
                    </a:lnTo>
                    <a:lnTo>
                      <a:pt x="329" y="164"/>
                    </a:lnTo>
                    <a:lnTo>
                      <a:pt x="377" y="188"/>
                    </a:lnTo>
                    <a:lnTo>
                      <a:pt x="422" y="213"/>
                    </a:lnTo>
                    <a:lnTo>
                      <a:pt x="465" y="235"/>
                    </a:lnTo>
                    <a:lnTo>
                      <a:pt x="502" y="257"/>
                    </a:lnTo>
                    <a:lnTo>
                      <a:pt x="537" y="277"/>
                    </a:lnTo>
                    <a:lnTo>
                      <a:pt x="567" y="296"/>
                    </a:lnTo>
                    <a:lnTo>
                      <a:pt x="592" y="313"/>
                    </a:lnTo>
                    <a:lnTo>
                      <a:pt x="613" y="327"/>
                    </a:lnTo>
                    <a:lnTo>
                      <a:pt x="629" y="340"/>
                    </a:lnTo>
                    <a:lnTo>
                      <a:pt x="640" y="349"/>
                    </a:lnTo>
                    <a:lnTo>
                      <a:pt x="646" y="358"/>
                    </a:lnTo>
                    <a:lnTo>
                      <a:pt x="647" y="363"/>
                    </a:lnTo>
                    <a:lnTo>
                      <a:pt x="687" y="382"/>
                    </a:lnTo>
                    <a:close/>
                  </a:path>
                </a:pathLst>
              </a:custGeom>
              <a:solidFill>
                <a:srgbClr val="B2D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501" name="Freeform 318"/>
              <p:cNvSpPr>
                <a:spLocks/>
              </p:cNvSpPr>
              <p:nvPr/>
            </p:nvSpPr>
            <p:spPr bwMode="auto">
              <a:xfrm>
                <a:off x="1202" y="1662"/>
                <a:ext cx="647" cy="181"/>
              </a:xfrm>
              <a:custGeom>
                <a:avLst/>
                <a:gdLst>
                  <a:gd name="T0" fmla="*/ 0 w 647"/>
                  <a:gd name="T1" fmla="*/ 0 h 362"/>
                  <a:gd name="T2" fmla="*/ 58 w 647"/>
                  <a:gd name="T3" fmla="*/ 14 h 362"/>
                  <a:gd name="T4" fmla="*/ 116 w 647"/>
                  <a:gd name="T5" fmla="*/ 28 h 362"/>
                  <a:gd name="T6" fmla="*/ 171 w 647"/>
                  <a:gd name="T7" fmla="*/ 41 h 362"/>
                  <a:gd name="T8" fmla="*/ 226 w 647"/>
                  <a:gd name="T9" fmla="*/ 55 h 362"/>
                  <a:gd name="T10" fmla="*/ 278 w 647"/>
                  <a:gd name="T11" fmla="*/ 68 h 362"/>
                  <a:gd name="T12" fmla="*/ 329 w 647"/>
                  <a:gd name="T13" fmla="*/ 82 h 362"/>
                  <a:gd name="T14" fmla="*/ 377 w 647"/>
                  <a:gd name="T15" fmla="*/ 94 h 362"/>
                  <a:gd name="T16" fmla="*/ 422 w 647"/>
                  <a:gd name="T17" fmla="*/ 106 h 362"/>
                  <a:gd name="T18" fmla="*/ 465 w 647"/>
                  <a:gd name="T19" fmla="*/ 117 h 362"/>
                  <a:gd name="T20" fmla="*/ 502 w 647"/>
                  <a:gd name="T21" fmla="*/ 128 h 362"/>
                  <a:gd name="T22" fmla="*/ 537 w 647"/>
                  <a:gd name="T23" fmla="*/ 138 h 362"/>
                  <a:gd name="T24" fmla="*/ 567 w 647"/>
                  <a:gd name="T25" fmla="*/ 148 h 362"/>
                  <a:gd name="T26" fmla="*/ 592 w 647"/>
                  <a:gd name="T27" fmla="*/ 156 h 362"/>
                  <a:gd name="T28" fmla="*/ 613 w 647"/>
                  <a:gd name="T29" fmla="*/ 163 h 362"/>
                  <a:gd name="T30" fmla="*/ 629 w 647"/>
                  <a:gd name="T31" fmla="*/ 170 h 362"/>
                  <a:gd name="T32" fmla="*/ 640 w 647"/>
                  <a:gd name="T33" fmla="*/ 174 h 362"/>
                  <a:gd name="T34" fmla="*/ 646 w 647"/>
                  <a:gd name="T35" fmla="*/ 179 h 362"/>
                  <a:gd name="T36" fmla="*/ 647 w 647"/>
                  <a:gd name="T37" fmla="*/ 181 h 362"/>
                  <a:gd name="T38" fmla="*/ 606 w 647"/>
                  <a:gd name="T39" fmla="*/ 172 h 362"/>
                  <a:gd name="T40" fmla="*/ 605 w 647"/>
                  <a:gd name="T41" fmla="*/ 169 h 362"/>
                  <a:gd name="T42" fmla="*/ 598 w 647"/>
                  <a:gd name="T43" fmla="*/ 164 h 362"/>
                  <a:gd name="T44" fmla="*/ 586 w 647"/>
                  <a:gd name="T45" fmla="*/ 160 h 362"/>
                  <a:gd name="T46" fmla="*/ 569 w 647"/>
                  <a:gd name="T47" fmla="*/ 153 h 362"/>
                  <a:gd name="T48" fmla="*/ 547 w 647"/>
                  <a:gd name="T49" fmla="*/ 145 h 362"/>
                  <a:gd name="T50" fmla="*/ 520 w 647"/>
                  <a:gd name="T51" fmla="*/ 137 h 362"/>
                  <a:gd name="T52" fmla="*/ 489 w 647"/>
                  <a:gd name="T53" fmla="*/ 127 h 362"/>
                  <a:gd name="T54" fmla="*/ 454 w 647"/>
                  <a:gd name="T55" fmla="*/ 117 h 362"/>
                  <a:gd name="T56" fmla="*/ 414 w 647"/>
                  <a:gd name="T57" fmla="*/ 106 h 362"/>
                  <a:gd name="T58" fmla="*/ 370 w 647"/>
                  <a:gd name="T59" fmla="*/ 95 h 362"/>
                  <a:gd name="T60" fmla="*/ 323 w 647"/>
                  <a:gd name="T61" fmla="*/ 82 h 362"/>
                  <a:gd name="T62" fmla="*/ 274 w 647"/>
                  <a:gd name="T63" fmla="*/ 69 h 362"/>
                  <a:gd name="T64" fmla="*/ 223 w 647"/>
                  <a:gd name="T65" fmla="*/ 57 h 362"/>
                  <a:gd name="T66" fmla="*/ 168 w 647"/>
                  <a:gd name="T67" fmla="*/ 43 h 362"/>
                  <a:gd name="T68" fmla="*/ 113 w 647"/>
                  <a:gd name="T69" fmla="*/ 29 h 362"/>
                  <a:gd name="T70" fmla="*/ 56 w 647"/>
                  <a:gd name="T71" fmla="*/ 16 h 362"/>
                  <a:gd name="T72" fmla="*/ 0 w 647"/>
                  <a:gd name="T73" fmla="*/ 2 h 362"/>
                  <a:gd name="T74" fmla="*/ 0 w 647"/>
                  <a:gd name="T75" fmla="*/ 0 h 36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647" h="362">
                    <a:moveTo>
                      <a:pt x="0" y="0"/>
                    </a:moveTo>
                    <a:lnTo>
                      <a:pt x="58" y="28"/>
                    </a:lnTo>
                    <a:lnTo>
                      <a:pt x="116" y="55"/>
                    </a:lnTo>
                    <a:lnTo>
                      <a:pt x="171" y="82"/>
                    </a:lnTo>
                    <a:lnTo>
                      <a:pt x="226" y="109"/>
                    </a:lnTo>
                    <a:lnTo>
                      <a:pt x="278" y="136"/>
                    </a:lnTo>
                    <a:lnTo>
                      <a:pt x="329" y="163"/>
                    </a:lnTo>
                    <a:lnTo>
                      <a:pt x="377" y="187"/>
                    </a:lnTo>
                    <a:lnTo>
                      <a:pt x="422" y="212"/>
                    </a:lnTo>
                    <a:lnTo>
                      <a:pt x="465" y="234"/>
                    </a:lnTo>
                    <a:lnTo>
                      <a:pt x="502" y="256"/>
                    </a:lnTo>
                    <a:lnTo>
                      <a:pt x="537" y="276"/>
                    </a:lnTo>
                    <a:lnTo>
                      <a:pt x="567" y="295"/>
                    </a:lnTo>
                    <a:lnTo>
                      <a:pt x="592" y="312"/>
                    </a:lnTo>
                    <a:lnTo>
                      <a:pt x="613" y="326"/>
                    </a:lnTo>
                    <a:lnTo>
                      <a:pt x="629" y="339"/>
                    </a:lnTo>
                    <a:lnTo>
                      <a:pt x="640" y="348"/>
                    </a:lnTo>
                    <a:lnTo>
                      <a:pt x="646" y="357"/>
                    </a:lnTo>
                    <a:lnTo>
                      <a:pt x="647" y="362"/>
                    </a:lnTo>
                    <a:lnTo>
                      <a:pt x="606" y="343"/>
                    </a:lnTo>
                    <a:lnTo>
                      <a:pt x="605" y="337"/>
                    </a:lnTo>
                    <a:lnTo>
                      <a:pt x="598" y="328"/>
                    </a:lnTo>
                    <a:lnTo>
                      <a:pt x="586" y="319"/>
                    </a:lnTo>
                    <a:lnTo>
                      <a:pt x="569" y="306"/>
                    </a:lnTo>
                    <a:lnTo>
                      <a:pt x="547" y="290"/>
                    </a:lnTo>
                    <a:lnTo>
                      <a:pt x="520" y="274"/>
                    </a:lnTo>
                    <a:lnTo>
                      <a:pt x="489" y="254"/>
                    </a:lnTo>
                    <a:lnTo>
                      <a:pt x="454" y="234"/>
                    </a:lnTo>
                    <a:lnTo>
                      <a:pt x="414" y="212"/>
                    </a:lnTo>
                    <a:lnTo>
                      <a:pt x="370" y="189"/>
                    </a:lnTo>
                    <a:lnTo>
                      <a:pt x="323" y="163"/>
                    </a:lnTo>
                    <a:lnTo>
                      <a:pt x="274" y="138"/>
                    </a:lnTo>
                    <a:lnTo>
                      <a:pt x="223" y="113"/>
                    </a:lnTo>
                    <a:lnTo>
                      <a:pt x="168" y="85"/>
                    </a:lnTo>
                    <a:lnTo>
                      <a:pt x="113" y="58"/>
                    </a:lnTo>
                    <a:lnTo>
                      <a:pt x="56" y="31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D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502" name="Freeform 319"/>
              <p:cNvSpPr>
                <a:spLocks/>
              </p:cNvSpPr>
              <p:nvPr/>
            </p:nvSpPr>
            <p:spPr bwMode="auto">
              <a:xfrm>
                <a:off x="1200" y="1664"/>
                <a:ext cx="608" cy="169"/>
              </a:xfrm>
              <a:custGeom>
                <a:avLst/>
                <a:gdLst>
                  <a:gd name="T0" fmla="*/ 608 w 608"/>
                  <a:gd name="T1" fmla="*/ 169 h 339"/>
                  <a:gd name="T2" fmla="*/ 607 w 608"/>
                  <a:gd name="T3" fmla="*/ 166 h 339"/>
                  <a:gd name="T4" fmla="*/ 600 w 608"/>
                  <a:gd name="T5" fmla="*/ 162 h 339"/>
                  <a:gd name="T6" fmla="*/ 588 w 608"/>
                  <a:gd name="T7" fmla="*/ 157 h 339"/>
                  <a:gd name="T8" fmla="*/ 571 w 608"/>
                  <a:gd name="T9" fmla="*/ 151 h 339"/>
                  <a:gd name="T10" fmla="*/ 549 w 608"/>
                  <a:gd name="T11" fmla="*/ 143 h 339"/>
                  <a:gd name="T12" fmla="*/ 522 w 608"/>
                  <a:gd name="T13" fmla="*/ 135 h 339"/>
                  <a:gd name="T14" fmla="*/ 491 w 608"/>
                  <a:gd name="T15" fmla="*/ 125 h 339"/>
                  <a:gd name="T16" fmla="*/ 456 w 608"/>
                  <a:gd name="T17" fmla="*/ 115 h 339"/>
                  <a:gd name="T18" fmla="*/ 416 w 608"/>
                  <a:gd name="T19" fmla="*/ 104 h 339"/>
                  <a:gd name="T20" fmla="*/ 372 w 608"/>
                  <a:gd name="T21" fmla="*/ 92 h 339"/>
                  <a:gd name="T22" fmla="*/ 325 w 608"/>
                  <a:gd name="T23" fmla="*/ 79 h 339"/>
                  <a:gd name="T24" fmla="*/ 276 w 608"/>
                  <a:gd name="T25" fmla="*/ 67 h 339"/>
                  <a:gd name="T26" fmla="*/ 225 w 608"/>
                  <a:gd name="T27" fmla="*/ 54 h 339"/>
                  <a:gd name="T28" fmla="*/ 170 w 608"/>
                  <a:gd name="T29" fmla="*/ 40 h 339"/>
                  <a:gd name="T30" fmla="*/ 115 w 608"/>
                  <a:gd name="T31" fmla="*/ 27 h 339"/>
                  <a:gd name="T32" fmla="*/ 58 w 608"/>
                  <a:gd name="T33" fmla="*/ 13 h 339"/>
                  <a:gd name="T34" fmla="*/ 2 w 608"/>
                  <a:gd name="T35" fmla="*/ 0 h 339"/>
                  <a:gd name="T36" fmla="*/ 0 w 608"/>
                  <a:gd name="T37" fmla="*/ 2 h 339"/>
                  <a:gd name="T38" fmla="*/ 54 w 608"/>
                  <a:gd name="T39" fmla="*/ 14 h 339"/>
                  <a:gd name="T40" fmla="*/ 106 w 608"/>
                  <a:gd name="T41" fmla="*/ 27 h 339"/>
                  <a:gd name="T42" fmla="*/ 157 w 608"/>
                  <a:gd name="T43" fmla="*/ 40 h 339"/>
                  <a:gd name="T44" fmla="*/ 208 w 608"/>
                  <a:gd name="T45" fmla="*/ 51 h 339"/>
                  <a:gd name="T46" fmla="*/ 256 w 608"/>
                  <a:gd name="T47" fmla="*/ 64 h 339"/>
                  <a:gd name="T48" fmla="*/ 301 w 608"/>
                  <a:gd name="T49" fmla="*/ 76 h 339"/>
                  <a:gd name="T50" fmla="*/ 345 w 608"/>
                  <a:gd name="T51" fmla="*/ 88 h 339"/>
                  <a:gd name="T52" fmla="*/ 385 w 608"/>
                  <a:gd name="T53" fmla="*/ 98 h 339"/>
                  <a:gd name="T54" fmla="*/ 422 w 608"/>
                  <a:gd name="T55" fmla="*/ 108 h 339"/>
                  <a:gd name="T56" fmla="*/ 456 w 608"/>
                  <a:gd name="T57" fmla="*/ 118 h 339"/>
                  <a:gd name="T58" fmla="*/ 484 w 608"/>
                  <a:gd name="T59" fmla="*/ 126 h 339"/>
                  <a:gd name="T60" fmla="*/ 509 w 608"/>
                  <a:gd name="T61" fmla="*/ 135 h 339"/>
                  <a:gd name="T62" fmla="*/ 529 w 608"/>
                  <a:gd name="T63" fmla="*/ 142 h 339"/>
                  <a:gd name="T64" fmla="*/ 545 w 608"/>
                  <a:gd name="T65" fmla="*/ 147 h 339"/>
                  <a:gd name="T66" fmla="*/ 556 w 608"/>
                  <a:gd name="T67" fmla="*/ 153 h 339"/>
                  <a:gd name="T68" fmla="*/ 563 w 608"/>
                  <a:gd name="T69" fmla="*/ 156 h 339"/>
                  <a:gd name="T70" fmla="*/ 564 w 608"/>
                  <a:gd name="T71" fmla="*/ 159 h 339"/>
                  <a:gd name="T72" fmla="*/ 608 w 608"/>
                  <a:gd name="T73" fmla="*/ 169 h 33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608" h="339">
                    <a:moveTo>
                      <a:pt x="608" y="339"/>
                    </a:moveTo>
                    <a:lnTo>
                      <a:pt x="607" y="333"/>
                    </a:lnTo>
                    <a:lnTo>
                      <a:pt x="600" y="324"/>
                    </a:lnTo>
                    <a:lnTo>
                      <a:pt x="588" y="315"/>
                    </a:lnTo>
                    <a:lnTo>
                      <a:pt x="571" y="302"/>
                    </a:lnTo>
                    <a:lnTo>
                      <a:pt x="549" y="286"/>
                    </a:lnTo>
                    <a:lnTo>
                      <a:pt x="522" y="270"/>
                    </a:lnTo>
                    <a:lnTo>
                      <a:pt x="491" y="250"/>
                    </a:lnTo>
                    <a:lnTo>
                      <a:pt x="456" y="230"/>
                    </a:lnTo>
                    <a:lnTo>
                      <a:pt x="416" y="208"/>
                    </a:lnTo>
                    <a:lnTo>
                      <a:pt x="372" y="185"/>
                    </a:lnTo>
                    <a:lnTo>
                      <a:pt x="325" y="159"/>
                    </a:lnTo>
                    <a:lnTo>
                      <a:pt x="276" y="134"/>
                    </a:lnTo>
                    <a:lnTo>
                      <a:pt x="225" y="109"/>
                    </a:lnTo>
                    <a:lnTo>
                      <a:pt x="170" y="81"/>
                    </a:lnTo>
                    <a:lnTo>
                      <a:pt x="115" y="54"/>
                    </a:lnTo>
                    <a:lnTo>
                      <a:pt x="58" y="27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54" y="29"/>
                    </a:lnTo>
                    <a:lnTo>
                      <a:pt x="106" y="54"/>
                    </a:lnTo>
                    <a:lnTo>
                      <a:pt x="157" y="80"/>
                    </a:lnTo>
                    <a:lnTo>
                      <a:pt x="208" y="103"/>
                    </a:lnTo>
                    <a:lnTo>
                      <a:pt x="256" y="129"/>
                    </a:lnTo>
                    <a:lnTo>
                      <a:pt x="301" y="152"/>
                    </a:lnTo>
                    <a:lnTo>
                      <a:pt x="345" y="176"/>
                    </a:lnTo>
                    <a:lnTo>
                      <a:pt x="385" y="197"/>
                    </a:lnTo>
                    <a:lnTo>
                      <a:pt x="422" y="217"/>
                    </a:lnTo>
                    <a:lnTo>
                      <a:pt x="456" y="237"/>
                    </a:lnTo>
                    <a:lnTo>
                      <a:pt x="484" y="253"/>
                    </a:lnTo>
                    <a:lnTo>
                      <a:pt x="509" y="270"/>
                    </a:lnTo>
                    <a:lnTo>
                      <a:pt x="529" y="284"/>
                    </a:lnTo>
                    <a:lnTo>
                      <a:pt x="545" y="295"/>
                    </a:lnTo>
                    <a:lnTo>
                      <a:pt x="556" y="306"/>
                    </a:lnTo>
                    <a:lnTo>
                      <a:pt x="563" y="313"/>
                    </a:lnTo>
                    <a:lnTo>
                      <a:pt x="564" y="319"/>
                    </a:lnTo>
                    <a:lnTo>
                      <a:pt x="608" y="339"/>
                    </a:lnTo>
                    <a:close/>
                  </a:path>
                </a:pathLst>
              </a:custGeom>
              <a:solidFill>
                <a:srgbClr val="B2D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503" name="Freeform 320"/>
              <p:cNvSpPr>
                <a:spLocks/>
              </p:cNvSpPr>
              <p:nvPr/>
            </p:nvSpPr>
            <p:spPr bwMode="auto">
              <a:xfrm>
                <a:off x="1199" y="1666"/>
                <a:ext cx="565" cy="157"/>
              </a:xfrm>
              <a:custGeom>
                <a:avLst/>
                <a:gdLst>
                  <a:gd name="T0" fmla="*/ 1 w 565"/>
                  <a:gd name="T1" fmla="*/ 0 h 315"/>
                  <a:gd name="T2" fmla="*/ 55 w 565"/>
                  <a:gd name="T3" fmla="*/ 12 h 315"/>
                  <a:gd name="T4" fmla="*/ 107 w 565"/>
                  <a:gd name="T5" fmla="*/ 25 h 315"/>
                  <a:gd name="T6" fmla="*/ 158 w 565"/>
                  <a:gd name="T7" fmla="*/ 38 h 315"/>
                  <a:gd name="T8" fmla="*/ 209 w 565"/>
                  <a:gd name="T9" fmla="*/ 49 h 315"/>
                  <a:gd name="T10" fmla="*/ 257 w 565"/>
                  <a:gd name="T11" fmla="*/ 62 h 315"/>
                  <a:gd name="T12" fmla="*/ 302 w 565"/>
                  <a:gd name="T13" fmla="*/ 74 h 315"/>
                  <a:gd name="T14" fmla="*/ 346 w 565"/>
                  <a:gd name="T15" fmla="*/ 86 h 315"/>
                  <a:gd name="T16" fmla="*/ 386 w 565"/>
                  <a:gd name="T17" fmla="*/ 96 h 315"/>
                  <a:gd name="T18" fmla="*/ 423 w 565"/>
                  <a:gd name="T19" fmla="*/ 106 h 315"/>
                  <a:gd name="T20" fmla="*/ 457 w 565"/>
                  <a:gd name="T21" fmla="*/ 116 h 315"/>
                  <a:gd name="T22" fmla="*/ 485 w 565"/>
                  <a:gd name="T23" fmla="*/ 124 h 315"/>
                  <a:gd name="T24" fmla="*/ 510 w 565"/>
                  <a:gd name="T25" fmla="*/ 133 h 315"/>
                  <a:gd name="T26" fmla="*/ 530 w 565"/>
                  <a:gd name="T27" fmla="*/ 140 h 315"/>
                  <a:gd name="T28" fmla="*/ 546 w 565"/>
                  <a:gd name="T29" fmla="*/ 145 h 315"/>
                  <a:gd name="T30" fmla="*/ 557 w 565"/>
                  <a:gd name="T31" fmla="*/ 151 h 315"/>
                  <a:gd name="T32" fmla="*/ 564 w 565"/>
                  <a:gd name="T33" fmla="*/ 154 h 315"/>
                  <a:gd name="T34" fmla="*/ 565 w 565"/>
                  <a:gd name="T35" fmla="*/ 157 h 315"/>
                  <a:gd name="T36" fmla="*/ 517 w 565"/>
                  <a:gd name="T37" fmla="*/ 146 h 315"/>
                  <a:gd name="T38" fmla="*/ 516 w 565"/>
                  <a:gd name="T39" fmla="*/ 143 h 315"/>
                  <a:gd name="T40" fmla="*/ 510 w 565"/>
                  <a:gd name="T41" fmla="*/ 139 h 315"/>
                  <a:gd name="T42" fmla="*/ 497 w 565"/>
                  <a:gd name="T43" fmla="*/ 134 h 315"/>
                  <a:gd name="T44" fmla="*/ 482 w 565"/>
                  <a:gd name="T45" fmla="*/ 128 h 315"/>
                  <a:gd name="T46" fmla="*/ 461 w 565"/>
                  <a:gd name="T47" fmla="*/ 122 h 315"/>
                  <a:gd name="T48" fmla="*/ 435 w 565"/>
                  <a:gd name="T49" fmla="*/ 114 h 315"/>
                  <a:gd name="T50" fmla="*/ 406 w 565"/>
                  <a:gd name="T51" fmla="*/ 105 h 315"/>
                  <a:gd name="T52" fmla="*/ 370 w 565"/>
                  <a:gd name="T53" fmla="*/ 95 h 315"/>
                  <a:gd name="T54" fmla="*/ 334 w 565"/>
                  <a:gd name="T55" fmla="*/ 85 h 315"/>
                  <a:gd name="T56" fmla="*/ 293 w 565"/>
                  <a:gd name="T57" fmla="*/ 74 h 315"/>
                  <a:gd name="T58" fmla="*/ 249 w 565"/>
                  <a:gd name="T59" fmla="*/ 62 h 315"/>
                  <a:gd name="T60" fmla="*/ 202 w 565"/>
                  <a:gd name="T61" fmla="*/ 50 h 315"/>
                  <a:gd name="T62" fmla="*/ 154 w 565"/>
                  <a:gd name="T63" fmla="*/ 38 h 315"/>
                  <a:gd name="T64" fmla="*/ 103 w 565"/>
                  <a:gd name="T65" fmla="*/ 26 h 315"/>
                  <a:gd name="T66" fmla="*/ 52 w 565"/>
                  <a:gd name="T67" fmla="*/ 14 h 315"/>
                  <a:gd name="T68" fmla="*/ 0 w 565"/>
                  <a:gd name="T69" fmla="*/ 1 h 315"/>
                  <a:gd name="T70" fmla="*/ 1 w 565"/>
                  <a:gd name="T71" fmla="*/ 0 h 31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65" h="315">
                    <a:moveTo>
                      <a:pt x="1" y="0"/>
                    </a:moveTo>
                    <a:lnTo>
                      <a:pt x="55" y="25"/>
                    </a:lnTo>
                    <a:lnTo>
                      <a:pt x="107" y="50"/>
                    </a:lnTo>
                    <a:lnTo>
                      <a:pt x="158" y="76"/>
                    </a:lnTo>
                    <a:lnTo>
                      <a:pt x="209" y="99"/>
                    </a:lnTo>
                    <a:lnTo>
                      <a:pt x="257" y="125"/>
                    </a:lnTo>
                    <a:lnTo>
                      <a:pt x="302" y="148"/>
                    </a:lnTo>
                    <a:lnTo>
                      <a:pt x="346" y="172"/>
                    </a:lnTo>
                    <a:lnTo>
                      <a:pt x="386" y="193"/>
                    </a:lnTo>
                    <a:lnTo>
                      <a:pt x="423" y="213"/>
                    </a:lnTo>
                    <a:lnTo>
                      <a:pt x="457" y="233"/>
                    </a:lnTo>
                    <a:lnTo>
                      <a:pt x="485" y="249"/>
                    </a:lnTo>
                    <a:lnTo>
                      <a:pt x="510" y="266"/>
                    </a:lnTo>
                    <a:lnTo>
                      <a:pt x="530" y="280"/>
                    </a:lnTo>
                    <a:lnTo>
                      <a:pt x="546" y="291"/>
                    </a:lnTo>
                    <a:lnTo>
                      <a:pt x="557" y="302"/>
                    </a:lnTo>
                    <a:lnTo>
                      <a:pt x="564" y="309"/>
                    </a:lnTo>
                    <a:lnTo>
                      <a:pt x="565" y="315"/>
                    </a:lnTo>
                    <a:lnTo>
                      <a:pt x="517" y="293"/>
                    </a:lnTo>
                    <a:lnTo>
                      <a:pt x="516" y="287"/>
                    </a:lnTo>
                    <a:lnTo>
                      <a:pt x="510" y="278"/>
                    </a:lnTo>
                    <a:lnTo>
                      <a:pt x="497" y="269"/>
                    </a:lnTo>
                    <a:lnTo>
                      <a:pt x="482" y="257"/>
                    </a:lnTo>
                    <a:lnTo>
                      <a:pt x="461" y="244"/>
                    </a:lnTo>
                    <a:lnTo>
                      <a:pt x="435" y="228"/>
                    </a:lnTo>
                    <a:lnTo>
                      <a:pt x="406" y="210"/>
                    </a:lnTo>
                    <a:lnTo>
                      <a:pt x="370" y="190"/>
                    </a:lnTo>
                    <a:lnTo>
                      <a:pt x="334" y="170"/>
                    </a:lnTo>
                    <a:lnTo>
                      <a:pt x="293" y="148"/>
                    </a:lnTo>
                    <a:lnTo>
                      <a:pt x="249" y="125"/>
                    </a:lnTo>
                    <a:lnTo>
                      <a:pt x="202" y="101"/>
                    </a:lnTo>
                    <a:lnTo>
                      <a:pt x="154" y="77"/>
                    </a:lnTo>
                    <a:lnTo>
                      <a:pt x="103" y="52"/>
                    </a:lnTo>
                    <a:lnTo>
                      <a:pt x="52" y="29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D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504" name="Freeform 321"/>
              <p:cNvSpPr>
                <a:spLocks/>
              </p:cNvSpPr>
              <p:nvPr/>
            </p:nvSpPr>
            <p:spPr bwMode="auto">
              <a:xfrm>
                <a:off x="1198" y="1668"/>
                <a:ext cx="518" cy="144"/>
              </a:xfrm>
              <a:custGeom>
                <a:avLst/>
                <a:gdLst>
                  <a:gd name="T0" fmla="*/ 518 w 518"/>
                  <a:gd name="T1" fmla="*/ 144 h 290"/>
                  <a:gd name="T2" fmla="*/ 517 w 518"/>
                  <a:gd name="T3" fmla="*/ 141 h 290"/>
                  <a:gd name="T4" fmla="*/ 511 w 518"/>
                  <a:gd name="T5" fmla="*/ 137 h 290"/>
                  <a:gd name="T6" fmla="*/ 498 w 518"/>
                  <a:gd name="T7" fmla="*/ 132 h 290"/>
                  <a:gd name="T8" fmla="*/ 483 w 518"/>
                  <a:gd name="T9" fmla="*/ 126 h 290"/>
                  <a:gd name="T10" fmla="*/ 462 w 518"/>
                  <a:gd name="T11" fmla="*/ 120 h 290"/>
                  <a:gd name="T12" fmla="*/ 436 w 518"/>
                  <a:gd name="T13" fmla="*/ 112 h 290"/>
                  <a:gd name="T14" fmla="*/ 407 w 518"/>
                  <a:gd name="T15" fmla="*/ 103 h 290"/>
                  <a:gd name="T16" fmla="*/ 371 w 518"/>
                  <a:gd name="T17" fmla="*/ 93 h 290"/>
                  <a:gd name="T18" fmla="*/ 335 w 518"/>
                  <a:gd name="T19" fmla="*/ 83 h 290"/>
                  <a:gd name="T20" fmla="*/ 294 w 518"/>
                  <a:gd name="T21" fmla="*/ 72 h 290"/>
                  <a:gd name="T22" fmla="*/ 250 w 518"/>
                  <a:gd name="T23" fmla="*/ 61 h 290"/>
                  <a:gd name="T24" fmla="*/ 203 w 518"/>
                  <a:gd name="T25" fmla="*/ 49 h 290"/>
                  <a:gd name="T26" fmla="*/ 155 w 518"/>
                  <a:gd name="T27" fmla="*/ 37 h 290"/>
                  <a:gd name="T28" fmla="*/ 104 w 518"/>
                  <a:gd name="T29" fmla="*/ 24 h 290"/>
                  <a:gd name="T30" fmla="*/ 53 w 518"/>
                  <a:gd name="T31" fmla="*/ 13 h 290"/>
                  <a:gd name="T32" fmla="*/ 1 w 518"/>
                  <a:gd name="T33" fmla="*/ 0 h 290"/>
                  <a:gd name="T34" fmla="*/ 0 w 518"/>
                  <a:gd name="T35" fmla="*/ 2 h 290"/>
                  <a:gd name="T36" fmla="*/ 50 w 518"/>
                  <a:gd name="T37" fmla="*/ 13 h 290"/>
                  <a:gd name="T38" fmla="*/ 100 w 518"/>
                  <a:gd name="T39" fmla="*/ 25 h 290"/>
                  <a:gd name="T40" fmla="*/ 148 w 518"/>
                  <a:gd name="T41" fmla="*/ 38 h 290"/>
                  <a:gd name="T42" fmla="*/ 195 w 518"/>
                  <a:gd name="T43" fmla="*/ 49 h 290"/>
                  <a:gd name="T44" fmla="*/ 238 w 518"/>
                  <a:gd name="T45" fmla="*/ 61 h 290"/>
                  <a:gd name="T46" fmla="*/ 279 w 518"/>
                  <a:gd name="T47" fmla="*/ 71 h 290"/>
                  <a:gd name="T48" fmla="*/ 318 w 518"/>
                  <a:gd name="T49" fmla="*/ 81 h 290"/>
                  <a:gd name="T50" fmla="*/ 353 w 518"/>
                  <a:gd name="T51" fmla="*/ 91 h 290"/>
                  <a:gd name="T52" fmla="*/ 383 w 518"/>
                  <a:gd name="T53" fmla="*/ 100 h 290"/>
                  <a:gd name="T54" fmla="*/ 409 w 518"/>
                  <a:gd name="T55" fmla="*/ 108 h 290"/>
                  <a:gd name="T56" fmla="*/ 431 w 518"/>
                  <a:gd name="T57" fmla="*/ 114 h 290"/>
                  <a:gd name="T58" fmla="*/ 448 w 518"/>
                  <a:gd name="T59" fmla="*/ 121 h 290"/>
                  <a:gd name="T60" fmla="*/ 460 w 518"/>
                  <a:gd name="T61" fmla="*/ 126 h 290"/>
                  <a:gd name="T62" fmla="*/ 466 w 518"/>
                  <a:gd name="T63" fmla="*/ 130 h 290"/>
                  <a:gd name="T64" fmla="*/ 467 w 518"/>
                  <a:gd name="T65" fmla="*/ 132 h 290"/>
                  <a:gd name="T66" fmla="*/ 518 w 518"/>
                  <a:gd name="T67" fmla="*/ 144 h 29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518" h="290">
                    <a:moveTo>
                      <a:pt x="518" y="290"/>
                    </a:moveTo>
                    <a:lnTo>
                      <a:pt x="517" y="284"/>
                    </a:lnTo>
                    <a:lnTo>
                      <a:pt x="511" y="275"/>
                    </a:lnTo>
                    <a:lnTo>
                      <a:pt x="498" y="266"/>
                    </a:lnTo>
                    <a:lnTo>
                      <a:pt x="483" y="254"/>
                    </a:lnTo>
                    <a:lnTo>
                      <a:pt x="462" y="241"/>
                    </a:lnTo>
                    <a:lnTo>
                      <a:pt x="436" y="225"/>
                    </a:lnTo>
                    <a:lnTo>
                      <a:pt x="407" y="207"/>
                    </a:lnTo>
                    <a:lnTo>
                      <a:pt x="371" y="187"/>
                    </a:lnTo>
                    <a:lnTo>
                      <a:pt x="335" y="167"/>
                    </a:lnTo>
                    <a:lnTo>
                      <a:pt x="294" y="145"/>
                    </a:lnTo>
                    <a:lnTo>
                      <a:pt x="250" y="122"/>
                    </a:lnTo>
                    <a:lnTo>
                      <a:pt x="203" y="98"/>
                    </a:lnTo>
                    <a:lnTo>
                      <a:pt x="155" y="74"/>
                    </a:lnTo>
                    <a:lnTo>
                      <a:pt x="104" y="49"/>
                    </a:lnTo>
                    <a:lnTo>
                      <a:pt x="53" y="26"/>
                    </a:lnTo>
                    <a:lnTo>
                      <a:pt x="1" y="0"/>
                    </a:lnTo>
                    <a:lnTo>
                      <a:pt x="0" y="4"/>
                    </a:lnTo>
                    <a:lnTo>
                      <a:pt x="50" y="27"/>
                    </a:lnTo>
                    <a:lnTo>
                      <a:pt x="100" y="51"/>
                    </a:lnTo>
                    <a:lnTo>
                      <a:pt x="148" y="76"/>
                    </a:lnTo>
                    <a:lnTo>
                      <a:pt x="195" y="98"/>
                    </a:lnTo>
                    <a:lnTo>
                      <a:pt x="238" y="122"/>
                    </a:lnTo>
                    <a:lnTo>
                      <a:pt x="279" y="143"/>
                    </a:lnTo>
                    <a:lnTo>
                      <a:pt x="318" y="163"/>
                    </a:lnTo>
                    <a:lnTo>
                      <a:pt x="353" y="183"/>
                    </a:lnTo>
                    <a:lnTo>
                      <a:pt x="383" y="201"/>
                    </a:lnTo>
                    <a:lnTo>
                      <a:pt x="409" y="217"/>
                    </a:lnTo>
                    <a:lnTo>
                      <a:pt x="431" y="230"/>
                    </a:lnTo>
                    <a:lnTo>
                      <a:pt x="448" y="243"/>
                    </a:lnTo>
                    <a:lnTo>
                      <a:pt x="460" y="254"/>
                    </a:lnTo>
                    <a:lnTo>
                      <a:pt x="466" y="261"/>
                    </a:lnTo>
                    <a:lnTo>
                      <a:pt x="467" y="266"/>
                    </a:lnTo>
                    <a:lnTo>
                      <a:pt x="518" y="290"/>
                    </a:lnTo>
                    <a:close/>
                  </a:path>
                </a:pathLst>
              </a:custGeom>
              <a:solidFill>
                <a:srgbClr val="B1E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505" name="Freeform 322"/>
              <p:cNvSpPr>
                <a:spLocks/>
              </p:cNvSpPr>
              <p:nvPr/>
            </p:nvSpPr>
            <p:spPr bwMode="auto">
              <a:xfrm>
                <a:off x="1198" y="1669"/>
                <a:ext cx="467" cy="132"/>
              </a:xfrm>
              <a:custGeom>
                <a:avLst/>
                <a:gdLst>
                  <a:gd name="T0" fmla="*/ 0 w 467"/>
                  <a:gd name="T1" fmla="*/ 0 h 262"/>
                  <a:gd name="T2" fmla="*/ 50 w 467"/>
                  <a:gd name="T3" fmla="*/ 12 h 262"/>
                  <a:gd name="T4" fmla="*/ 100 w 467"/>
                  <a:gd name="T5" fmla="*/ 24 h 262"/>
                  <a:gd name="T6" fmla="*/ 148 w 467"/>
                  <a:gd name="T7" fmla="*/ 36 h 262"/>
                  <a:gd name="T8" fmla="*/ 195 w 467"/>
                  <a:gd name="T9" fmla="*/ 47 h 262"/>
                  <a:gd name="T10" fmla="*/ 238 w 467"/>
                  <a:gd name="T11" fmla="*/ 59 h 262"/>
                  <a:gd name="T12" fmla="*/ 279 w 467"/>
                  <a:gd name="T13" fmla="*/ 70 h 262"/>
                  <a:gd name="T14" fmla="*/ 318 w 467"/>
                  <a:gd name="T15" fmla="*/ 80 h 262"/>
                  <a:gd name="T16" fmla="*/ 353 w 467"/>
                  <a:gd name="T17" fmla="*/ 90 h 262"/>
                  <a:gd name="T18" fmla="*/ 383 w 467"/>
                  <a:gd name="T19" fmla="*/ 99 h 262"/>
                  <a:gd name="T20" fmla="*/ 409 w 467"/>
                  <a:gd name="T21" fmla="*/ 107 h 262"/>
                  <a:gd name="T22" fmla="*/ 431 w 467"/>
                  <a:gd name="T23" fmla="*/ 114 h 262"/>
                  <a:gd name="T24" fmla="*/ 448 w 467"/>
                  <a:gd name="T25" fmla="*/ 120 h 262"/>
                  <a:gd name="T26" fmla="*/ 460 w 467"/>
                  <a:gd name="T27" fmla="*/ 126 h 262"/>
                  <a:gd name="T28" fmla="*/ 466 w 467"/>
                  <a:gd name="T29" fmla="*/ 129 h 262"/>
                  <a:gd name="T30" fmla="*/ 467 w 467"/>
                  <a:gd name="T31" fmla="*/ 132 h 262"/>
                  <a:gd name="T32" fmla="*/ 414 w 467"/>
                  <a:gd name="T33" fmla="*/ 119 h 262"/>
                  <a:gd name="T34" fmla="*/ 412 w 467"/>
                  <a:gd name="T35" fmla="*/ 117 h 262"/>
                  <a:gd name="T36" fmla="*/ 407 w 467"/>
                  <a:gd name="T37" fmla="*/ 113 h 262"/>
                  <a:gd name="T38" fmla="*/ 397 w 467"/>
                  <a:gd name="T39" fmla="*/ 109 h 262"/>
                  <a:gd name="T40" fmla="*/ 381 w 467"/>
                  <a:gd name="T41" fmla="*/ 104 h 262"/>
                  <a:gd name="T42" fmla="*/ 361 w 467"/>
                  <a:gd name="T43" fmla="*/ 98 h 262"/>
                  <a:gd name="T44" fmla="*/ 339 w 467"/>
                  <a:gd name="T45" fmla="*/ 90 h 262"/>
                  <a:gd name="T46" fmla="*/ 312 w 467"/>
                  <a:gd name="T47" fmla="*/ 82 h 262"/>
                  <a:gd name="T48" fmla="*/ 281 w 467"/>
                  <a:gd name="T49" fmla="*/ 74 h 262"/>
                  <a:gd name="T50" fmla="*/ 247 w 467"/>
                  <a:gd name="T51" fmla="*/ 64 h 262"/>
                  <a:gd name="T52" fmla="*/ 210 w 467"/>
                  <a:gd name="T53" fmla="*/ 54 h 262"/>
                  <a:gd name="T54" fmla="*/ 171 w 467"/>
                  <a:gd name="T55" fmla="*/ 45 h 262"/>
                  <a:gd name="T56" fmla="*/ 130 w 467"/>
                  <a:gd name="T57" fmla="*/ 34 h 262"/>
                  <a:gd name="T58" fmla="*/ 87 w 467"/>
                  <a:gd name="T59" fmla="*/ 24 h 262"/>
                  <a:gd name="T60" fmla="*/ 43 w 467"/>
                  <a:gd name="T61" fmla="*/ 13 h 262"/>
                  <a:gd name="T62" fmla="*/ 0 w 467"/>
                  <a:gd name="T63" fmla="*/ 3 h 262"/>
                  <a:gd name="T64" fmla="*/ 0 w 467"/>
                  <a:gd name="T65" fmla="*/ 0 h 26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67" h="262">
                    <a:moveTo>
                      <a:pt x="0" y="0"/>
                    </a:moveTo>
                    <a:lnTo>
                      <a:pt x="50" y="23"/>
                    </a:lnTo>
                    <a:lnTo>
                      <a:pt x="100" y="47"/>
                    </a:lnTo>
                    <a:lnTo>
                      <a:pt x="148" y="72"/>
                    </a:lnTo>
                    <a:lnTo>
                      <a:pt x="195" y="94"/>
                    </a:lnTo>
                    <a:lnTo>
                      <a:pt x="238" y="118"/>
                    </a:lnTo>
                    <a:lnTo>
                      <a:pt x="279" y="139"/>
                    </a:lnTo>
                    <a:lnTo>
                      <a:pt x="318" y="159"/>
                    </a:lnTo>
                    <a:lnTo>
                      <a:pt x="353" y="179"/>
                    </a:lnTo>
                    <a:lnTo>
                      <a:pt x="383" y="197"/>
                    </a:lnTo>
                    <a:lnTo>
                      <a:pt x="409" y="213"/>
                    </a:lnTo>
                    <a:lnTo>
                      <a:pt x="431" y="226"/>
                    </a:lnTo>
                    <a:lnTo>
                      <a:pt x="448" y="239"/>
                    </a:lnTo>
                    <a:lnTo>
                      <a:pt x="460" y="250"/>
                    </a:lnTo>
                    <a:lnTo>
                      <a:pt x="466" y="257"/>
                    </a:lnTo>
                    <a:lnTo>
                      <a:pt x="467" y="262"/>
                    </a:lnTo>
                    <a:lnTo>
                      <a:pt x="414" y="237"/>
                    </a:lnTo>
                    <a:lnTo>
                      <a:pt x="412" y="232"/>
                    </a:lnTo>
                    <a:lnTo>
                      <a:pt x="407" y="224"/>
                    </a:lnTo>
                    <a:lnTo>
                      <a:pt x="397" y="217"/>
                    </a:lnTo>
                    <a:lnTo>
                      <a:pt x="381" y="206"/>
                    </a:lnTo>
                    <a:lnTo>
                      <a:pt x="361" y="194"/>
                    </a:lnTo>
                    <a:lnTo>
                      <a:pt x="339" y="179"/>
                    </a:lnTo>
                    <a:lnTo>
                      <a:pt x="312" y="163"/>
                    </a:lnTo>
                    <a:lnTo>
                      <a:pt x="281" y="147"/>
                    </a:lnTo>
                    <a:lnTo>
                      <a:pt x="247" y="128"/>
                    </a:lnTo>
                    <a:lnTo>
                      <a:pt x="210" y="108"/>
                    </a:lnTo>
                    <a:lnTo>
                      <a:pt x="171" y="89"/>
                    </a:lnTo>
                    <a:lnTo>
                      <a:pt x="130" y="67"/>
                    </a:lnTo>
                    <a:lnTo>
                      <a:pt x="87" y="47"/>
                    </a:lnTo>
                    <a:lnTo>
                      <a:pt x="43" y="2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1E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506" name="Freeform 323"/>
              <p:cNvSpPr>
                <a:spLocks/>
              </p:cNvSpPr>
              <p:nvPr/>
            </p:nvSpPr>
            <p:spPr bwMode="auto">
              <a:xfrm>
                <a:off x="1196" y="1672"/>
                <a:ext cx="416" cy="116"/>
              </a:xfrm>
              <a:custGeom>
                <a:avLst/>
                <a:gdLst>
                  <a:gd name="T0" fmla="*/ 416 w 416"/>
                  <a:gd name="T1" fmla="*/ 116 h 232"/>
                  <a:gd name="T2" fmla="*/ 414 w 416"/>
                  <a:gd name="T3" fmla="*/ 114 h 232"/>
                  <a:gd name="T4" fmla="*/ 409 w 416"/>
                  <a:gd name="T5" fmla="*/ 110 h 232"/>
                  <a:gd name="T6" fmla="*/ 399 w 416"/>
                  <a:gd name="T7" fmla="*/ 106 h 232"/>
                  <a:gd name="T8" fmla="*/ 383 w 416"/>
                  <a:gd name="T9" fmla="*/ 101 h 232"/>
                  <a:gd name="T10" fmla="*/ 363 w 416"/>
                  <a:gd name="T11" fmla="*/ 95 h 232"/>
                  <a:gd name="T12" fmla="*/ 341 w 416"/>
                  <a:gd name="T13" fmla="*/ 87 h 232"/>
                  <a:gd name="T14" fmla="*/ 314 w 416"/>
                  <a:gd name="T15" fmla="*/ 79 h 232"/>
                  <a:gd name="T16" fmla="*/ 283 w 416"/>
                  <a:gd name="T17" fmla="*/ 71 h 232"/>
                  <a:gd name="T18" fmla="*/ 249 w 416"/>
                  <a:gd name="T19" fmla="*/ 62 h 232"/>
                  <a:gd name="T20" fmla="*/ 212 w 416"/>
                  <a:gd name="T21" fmla="*/ 52 h 232"/>
                  <a:gd name="T22" fmla="*/ 173 w 416"/>
                  <a:gd name="T23" fmla="*/ 42 h 232"/>
                  <a:gd name="T24" fmla="*/ 132 w 416"/>
                  <a:gd name="T25" fmla="*/ 31 h 232"/>
                  <a:gd name="T26" fmla="*/ 89 w 416"/>
                  <a:gd name="T27" fmla="*/ 21 h 232"/>
                  <a:gd name="T28" fmla="*/ 45 w 416"/>
                  <a:gd name="T29" fmla="*/ 10 h 232"/>
                  <a:gd name="T30" fmla="*/ 2 w 416"/>
                  <a:gd name="T31" fmla="*/ 0 h 232"/>
                  <a:gd name="T32" fmla="*/ 0 w 416"/>
                  <a:gd name="T33" fmla="*/ 2 h 232"/>
                  <a:gd name="T34" fmla="*/ 41 w 416"/>
                  <a:gd name="T35" fmla="*/ 12 h 232"/>
                  <a:gd name="T36" fmla="*/ 81 w 416"/>
                  <a:gd name="T37" fmla="*/ 22 h 232"/>
                  <a:gd name="T38" fmla="*/ 120 w 416"/>
                  <a:gd name="T39" fmla="*/ 31 h 232"/>
                  <a:gd name="T40" fmla="*/ 158 w 416"/>
                  <a:gd name="T41" fmla="*/ 41 h 232"/>
                  <a:gd name="T42" fmla="*/ 194 w 416"/>
                  <a:gd name="T43" fmla="*/ 50 h 232"/>
                  <a:gd name="T44" fmla="*/ 226 w 416"/>
                  <a:gd name="T45" fmla="*/ 59 h 232"/>
                  <a:gd name="T46" fmla="*/ 257 w 416"/>
                  <a:gd name="T47" fmla="*/ 67 h 232"/>
                  <a:gd name="T48" fmla="*/ 283 w 416"/>
                  <a:gd name="T49" fmla="*/ 75 h 232"/>
                  <a:gd name="T50" fmla="*/ 307 w 416"/>
                  <a:gd name="T51" fmla="*/ 82 h 232"/>
                  <a:gd name="T52" fmla="*/ 325 w 416"/>
                  <a:gd name="T53" fmla="*/ 88 h 232"/>
                  <a:gd name="T54" fmla="*/ 341 w 416"/>
                  <a:gd name="T55" fmla="*/ 93 h 232"/>
                  <a:gd name="T56" fmla="*/ 351 w 416"/>
                  <a:gd name="T57" fmla="*/ 97 h 232"/>
                  <a:gd name="T58" fmla="*/ 356 w 416"/>
                  <a:gd name="T59" fmla="*/ 100 h 232"/>
                  <a:gd name="T60" fmla="*/ 358 w 416"/>
                  <a:gd name="T61" fmla="*/ 103 h 232"/>
                  <a:gd name="T62" fmla="*/ 416 w 416"/>
                  <a:gd name="T63" fmla="*/ 116 h 23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416" h="232">
                    <a:moveTo>
                      <a:pt x="416" y="232"/>
                    </a:moveTo>
                    <a:lnTo>
                      <a:pt x="414" y="227"/>
                    </a:lnTo>
                    <a:lnTo>
                      <a:pt x="409" y="219"/>
                    </a:lnTo>
                    <a:lnTo>
                      <a:pt x="399" y="212"/>
                    </a:lnTo>
                    <a:lnTo>
                      <a:pt x="383" y="201"/>
                    </a:lnTo>
                    <a:lnTo>
                      <a:pt x="363" y="189"/>
                    </a:lnTo>
                    <a:lnTo>
                      <a:pt x="341" y="174"/>
                    </a:lnTo>
                    <a:lnTo>
                      <a:pt x="314" y="158"/>
                    </a:lnTo>
                    <a:lnTo>
                      <a:pt x="283" y="142"/>
                    </a:lnTo>
                    <a:lnTo>
                      <a:pt x="249" y="123"/>
                    </a:lnTo>
                    <a:lnTo>
                      <a:pt x="212" y="103"/>
                    </a:lnTo>
                    <a:lnTo>
                      <a:pt x="173" y="84"/>
                    </a:lnTo>
                    <a:lnTo>
                      <a:pt x="132" y="62"/>
                    </a:lnTo>
                    <a:lnTo>
                      <a:pt x="89" y="42"/>
                    </a:lnTo>
                    <a:lnTo>
                      <a:pt x="45" y="2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41" y="24"/>
                    </a:lnTo>
                    <a:lnTo>
                      <a:pt x="81" y="44"/>
                    </a:lnTo>
                    <a:lnTo>
                      <a:pt x="120" y="62"/>
                    </a:lnTo>
                    <a:lnTo>
                      <a:pt x="158" y="82"/>
                    </a:lnTo>
                    <a:lnTo>
                      <a:pt x="194" y="100"/>
                    </a:lnTo>
                    <a:lnTo>
                      <a:pt x="226" y="118"/>
                    </a:lnTo>
                    <a:lnTo>
                      <a:pt x="257" y="134"/>
                    </a:lnTo>
                    <a:lnTo>
                      <a:pt x="283" y="149"/>
                    </a:lnTo>
                    <a:lnTo>
                      <a:pt x="307" y="163"/>
                    </a:lnTo>
                    <a:lnTo>
                      <a:pt x="325" y="176"/>
                    </a:lnTo>
                    <a:lnTo>
                      <a:pt x="341" y="185"/>
                    </a:lnTo>
                    <a:lnTo>
                      <a:pt x="351" y="194"/>
                    </a:lnTo>
                    <a:lnTo>
                      <a:pt x="356" y="199"/>
                    </a:lnTo>
                    <a:lnTo>
                      <a:pt x="358" y="205"/>
                    </a:lnTo>
                    <a:lnTo>
                      <a:pt x="416" y="232"/>
                    </a:lnTo>
                    <a:close/>
                  </a:path>
                </a:pathLst>
              </a:custGeom>
              <a:solidFill>
                <a:srgbClr val="B1E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507" name="Freeform 324"/>
              <p:cNvSpPr>
                <a:spLocks/>
              </p:cNvSpPr>
              <p:nvPr/>
            </p:nvSpPr>
            <p:spPr bwMode="auto">
              <a:xfrm>
                <a:off x="1195" y="1674"/>
                <a:ext cx="359" cy="100"/>
              </a:xfrm>
              <a:custGeom>
                <a:avLst/>
                <a:gdLst>
                  <a:gd name="T0" fmla="*/ 1 w 359"/>
                  <a:gd name="T1" fmla="*/ 0 h 201"/>
                  <a:gd name="T2" fmla="*/ 42 w 359"/>
                  <a:gd name="T3" fmla="*/ 10 h 201"/>
                  <a:gd name="T4" fmla="*/ 82 w 359"/>
                  <a:gd name="T5" fmla="*/ 20 h 201"/>
                  <a:gd name="T6" fmla="*/ 121 w 359"/>
                  <a:gd name="T7" fmla="*/ 29 h 201"/>
                  <a:gd name="T8" fmla="*/ 159 w 359"/>
                  <a:gd name="T9" fmla="*/ 39 h 201"/>
                  <a:gd name="T10" fmla="*/ 195 w 359"/>
                  <a:gd name="T11" fmla="*/ 48 h 201"/>
                  <a:gd name="T12" fmla="*/ 227 w 359"/>
                  <a:gd name="T13" fmla="*/ 57 h 201"/>
                  <a:gd name="T14" fmla="*/ 258 w 359"/>
                  <a:gd name="T15" fmla="*/ 65 h 201"/>
                  <a:gd name="T16" fmla="*/ 284 w 359"/>
                  <a:gd name="T17" fmla="*/ 72 h 201"/>
                  <a:gd name="T18" fmla="*/ 308 w 359"/>
                  <a:gd name="T19" fmla="*/ 79 h 201"/>
                  <a:gd name="T20" fmla="*/ 326 w 359"/>
                  <a:gd name="T21" fmla="*/ 86 h 201"/>
                  <a:gd name="T22" fmla="*/ 342 w 359"/>
                  <a:gd name="T23" fmla="*/ 90 h 201"/>
                  <a:gd name="T24" fmla="*/ 352 w 359"/>
                  <a:gd name="T25" fmla="*/ 95 h 201"/>
                  <a:gd name="T26" fmla="*/ 357 w 359"/>
                  <a:gd name="T27" fmla="*/ 97 h 201"/>
                  <a:gd name="T28" fmla="*/ 359 w 359"/>
                  <a:gd name="T29" fmla="*/ 100 h 201"/>
                  <a:gd name="T30" fmla="*/ 297 w 359"/>
                  <a:gd name="T31" fmla="*/ 86 h 201"/>
                  <a:gd name="T32" fmla="*/ 295 w 359"/>
                  <a:gd name="T33" fmla="*/ 83 h 201"/>
                  <a:gd name="T34" fmla="*/ 288 w 359"/>
                  <a:gd name="T35" fmla="*/ 80 h 201"/>
                  <a:gd name="T36" fmla="*/ 277 w 359"/>
                  <a:gd name="T37" fmla="*/ 76 h 201"/>
                  <a:gd name="T38" fmla="*/ 260 w 359"/>
                  <a:gd name="T39" fmla="*/ 70 h 201"/>
                  <a:gd name="T40" fmla="*/ 239 w 359"/>
                  <a:gd name="T41" fmla="*/ 64 h 201"/>
                  <a:gd name="T42" fmla="*/ 213 w 359"/>
                  <a:gd name="T43" fmla="*/ 56 h 201"/>
                  <a:gd name="T44" fmla="*/ 183 w 359"/>
                  <a:gd name="T45" fmla="*/ 49 h 201"/>
                  <a:gd name="T46" fmla="*/ 151 w 359"/>
                  <a:gd name="T47" fmla="*/ 40 h 201"/>
                  <a:gd name="T48" fmla="*/ 116 w 359"/>
                  <a:gd name="T49" fmla="*/ 30 h 201"/>
                  <a:gd name="T50" fmla="*/ 77 w 359"/>
                  <a:gd name="T51" fmla="*/ 21 h 201"/>
                  <a:gd name="T52" fmla="*/ 39 w 359"/>
                  <a:gd name="T53" fmla="*/ 11 h 201"/>
                  <a:gd name="T54" fmla="*/ 0 w 359"/>
                  <a:gd name="T55" fmla="*/ 2 h 201"/>
                  <a:gd name="T56" fmla="*/ 1 w 359"/>
                  <a:gd name="T57" fmla="*/ 0 h 201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59" h="201">
                    <a:moveTo>
                      <a:pt x="1" y="0"/>
                    </a:moveTo>
                    <a:lnTo>
                      <a:pt x="42" y="20"/>
                    </a:lnTo>
                    <a:lnTo>
                      <a:pt x="82" y="40"/>
                    </a:lnTo>
                    <a:lnTo>
                      <a:pt x="121" y="58"/>
                    </a:lnTo>
                    <a:lnTo>
                      <a:pt x="159" y="78"/>
                    </a:lnTo>
                    <a:lnTo>
                      <a:pt x="195" y="96"/>
                    </a:lnTo>
                    <a:lnTo>
                      <a:pt x="227" y="114"/>
                    </a:lnTo>
                    <a:lnTo>
                      <a:pt x="258" y="130"/>
                    </a:lnTo>
                    <a:lnTo>
                      <a:pt x="284" y="145"/>
                    </a:lnTo>
                    <a:lnTo>
                      <a:pt x="308" y="159"/>
                    </a:lnTo>
                    <a:lnTo>
                      <a:pt x="326" y="172"/>
                    </a:lnTo>
                    <a:lnTo>
                      <a:pt x="342" y="181"/>
                    </a:lnTo>
                    <a:lnTo>
                      <a:pt x="352" y="190"/>
                    </a:lnTo>
                    <a:lnTo>
                      <a:pt x="357" y="195"/>
                    </a:lnTo>
                    <a:lnTo>
                      <a:pt x="359" y="201"/>
                    </a:lnTo>
                    <a:lnTo>
                      <a:pt x="297" y="172"/>
                    </a:lnTo>
                    <a:lnTo>
                      <a:pt x="295" y="166"/>
                    </a:lnTo>
                    <a:lnTo>
                      <a:pt x="288" y="161"/>
                    </a:lnTo>
                    <a:lnTo>
                      <a:pt x="277" y="152"/>
                    </a:lnTo>
                    <a:lnTo>
                      <a:pt x="260" y="141"/>
                    </a:lnTo>
                    <a:lnTo>
                      <a:pt x="239" y="128"/>
                    </a:lnTo>
                    <a:lnTo>
                      <a:pt x="213" y="112"/>
                    </a:lnTo>
                    <a:lnTo>
                      <a:pt x="183" y="98"/>
                    </a:lnTo>
                    <a:lnTo>
                      <a:pt x="151" y="80"/>
                    </a:lnTo>
                    <a:lnTo>
                      <a:pt x="116" y="61"/>
                    </a:lnTo>
                    <a:lnTo>
                      <a:pt x="77" y="43"/>
                    </a:lnTo>
                    <a:lnTo>
                      <a:pt x="39" y="23"/>
                    </a:lnTo>
                    <a:lnTo>
                      <a:pt x="0" y="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0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508" name="Freeform 325"/>
              <p:cNvSpPr>
                <a:spLocks/>
              </p:cNvSpPr>
              <p:nvPr/>
            </p:nvSpPr>
            <p:spPr bwMode="auto">
              <a:xfrm>
                <a:off x="1193" y="1677"/>
                <a:ext cx="299" cy="83"/>
              </a:xfrm>
              <a:custGeom>
                <a:avLst/>
                <a:gdLst>
                  <a:gd name="T0" fmla="*/ 299 w 299"/>
                  <a:gd name="T1" fmla="*/ 83 h 167"/>
                  <a:gd name="T2" fmla="*/ 297 w 299"/>
                  <a:gd name="T3" fmla="*/ 80 h 167"/>
                  <a:gd name="T4" fmla="*/ 290 w 299"/>
                  <a:gd name="T5" fmla="*/ 78 h 167"/>
                  <a:gd name="T6" fmla="*/ 279 w 299"/>
                  <a:gd name="T7" fmla="*/ 73 h 167"/>
                  <a:gd name="T8" fmla="*/ 262 w 299"/>
                  <a:gd name="T9" fmla="*/ 68 h 167"/>
                  <a:gd name="T10" fmla="*/ 241 w 299"/>
                  <a:gd name="T11" fmla="*/ 61 h 167"/>
                  <a:gd name="T12" fmla="*/ 215 w 299"/>
                  <a:gd name="T13" fmla="*/ 53 h 167"/>
                  <a:gd name="T14" fmla="*/ 185 w 299"/>
                  <a:gd name="T15" fmla="*/ 46 h 167"/>
                  <a:gd name="T16" fmla="*/ 153 w 299"/>
                  <a:gd name="T17" fmla="*/ 37 h 167"/>
                  <a:gd name="T18" fmla="*/ 118 w 299"/>
                  <a:gd name="T19" fmla="*/ 28 h 167"/>
                  <a:gd name="T20" fmla="*/ 79 w 299"/>
                  <a:gd name="T21" fmla="*/ 19 h 167"/>
                  <a:gd name="T22" fmla="*/ 41 w 299"/>
                  <a:gd name="T23" fmla="*/ 9 h 167"/>
                  <a:gd name="T24" fmla="*/ 2 w 299"/>
                  <a:gd name="T25" fmla="*/ 0 h 167"/>
                  <a:gd name="T26" fmla="*/ 0 w 299"/>
                  <a:gd name="T27" fmla="*/ 3 h 167"/>
                  <a:gd name="T28" fmla="*/ 34 w 299"/>
                  <a:gd name="T29" fmla="*/ 11 h 167"/>
                  <a:gd name="T30" fmla="*/ 67 w 299"/>
                  <a:gd name="T31" fmla="*/ 19 h 167"/>
                  <a:gd name="T32" fmla="*/ 98 w 299"/>
                  <a:gd name="T33" fmla="*/ 26 h 167"/>
                  <a:gd name="T34" fmla="*/ 128 w 299"/>
                  <a:gd name="T35" fmla="*/ 34 h 167"/>
                  <a:gd name="T36" fmla="*/ 154 w 299"/>
                  <a:gd name="T37" fmla="*/ 42 h 167"/>
                  <a:gd name="T38" fmla="*/ 177 w 299"/>
                  <a:gd name="T39" fmla="*/ 48 h 167"/>
                  <a:gd name="T40" fmla="*/ 197 w 299"/>
                  <a:gd name="T41" fmla="*/ 53 h 167"/>
                  <a:gd name="T42" fmla="*/ 212 w 299"/>
                  <a:gd name="T43" fmla="*/ 59 h 167"/>
                  <a:gd name="T44" fmla="*/ 224 w 299"/>
                  <a:gd name="T45" fmla="*/ 62 h 167"/>
                  <a:gd name="T46" fmla="*/ 231 w 299"/>
                  <a:gd name="T47" fmla="*/ 65 h 167"/>
                  <a:gd name="T48" fmla="*/ 232 w 299"/>
                  <a:gd name="T49" fmla="*/ 68 h 167"/>
                  <a:gd name="T50" fmla="*/ 299 w 299"/>
                  <a:gd name="T51" fmla="*/ 83 h 16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99" h="167">
                    <a:moveTo>
                      <a:pt x="299" y="167"/>
                    </a:moveTo>
                    <a:lnTo>
                      <a:pt x="297" y="161"/>
                    </a:lnTo>
                    <a:lnTo>
                      <a:pt x="290" y="156"/>
                    </a:lnTo>
                    <a:lnTo>
                      <a:pt x="279" y="147"/>
                    </a:lnTo>
                    <a:lnTo>
                      <a:pt x="262" y="136"/>
                    </a:lnTo>
                    <a:lnTo>
                      <a:pt x="241" y="123"/>
                    </a:lnTo>
                    <a:lnTo>
                      <a:pt x="215" y="107"/>
                    </a:lnTo>
                    <a:lnTo>
                      <a:pt x="185" y="93"/>
                    </a:lnTo>
                    <a:lnTo>
                      <a:pt x="153" y="75"/>
                    </a:lnTo>
                    <a:lnTo>
                      <a:pt x="118" y="56"/>
                    </a:lnTo>
                    <a:lnTo>
                      <a:pt x="79" y="38"/>
                    </a:lnTo>
                    <a:lnTo>
                      <a:pt x="41" y="18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34" y="22"/>
                    </a:lnTo>
                    <a:lnTo>
                      <a:pt x="67" y="38"/>
                    </a:lnTo>
                    <a:lnTo>
                      <a:pt x="98" y="53"/>
                    </a:lnTo>
                    <a:lnTo>
                      <a:pt x="128" y="69"/>
                    </a:lnTo>
                    <a:lnTo>
                      <a:pt x="154" y="84"/>
                    </a:lnTo>
                    <a:lnTo>
                      <a:pt x="177" y="96"/>
                    </a:lnTo>
                    <a:lnTo>
                      <a:pt x="197" y="107"/>
                    </a:lnTo>
                    <a:lnTo>
                      <a:pt x="212" y="118"/>
                    </a:lnTo>
                    <a:lnTo>
                      <a:pt x="224" y="125"/>
                    </a:lnTo>
                    <a:lnTo>
                      <a:pt x="231" y="131"/>
                    </a:lnTo>
                    <a:lnTo>
                      <a:pt x="232" y="136"/>
                    </a:lnTo>
                    <a:lnTo>
                      <a:pt x="299" y="167"/>
                    </a:lnTo>
                    <a:close/>
                  </a:path>
                </a:pathLst>
              </a:custGeom>
              <a:solidFill>
                <a:srgbClr val="B0E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509" name="Freeform 326"/>
              <p:cNvSpPr>
                <a:spLocks/>
              </p:cNvSpPr>
              <p:nvPr/>
            </p:nvSpPr>
            <p:spPr bwMode="auto">
              <a:xfrm>
                <a:off x="1190" y="1679"/>
                <a:ext cx="235" cy="66"/>
              </a:xfrm>
              <a:custGeom>
                <a:avLst/>
                <a:gdLst>
                  <a:gd name="T0" fmla="*/ 3 w 235"/>
                  <a:gd name="T1" fmla="*/ 0 h 130"/>
                  <a:gd name="T2" fmla="*/ 37 w 235"/>
                  <a:gd name="T3" fmla="*/ 8 h 130"/>
                  <a:gd name="T4" fmla="*/ 70 w 235"/>
                  <a:gd name="T5" fmla="*/ 16 h 130"/>
                  <a:gd name="T6" fmla="*/ 101 w 235"/>
                  <a:gd name="T7" fmla="*/ 24 h 130"/>
                  <a:gd name="T8" fmla="*/ 131 w 235"/>
                  <a:gd name="T9" fmla="*/ 32 h 130"/>
                  <a:gd name="T10" fmla="*/ 157 w 235"/>
                  <a:gd name="T11" fmla="*/ 40 h 130"/>
                  <a:gd name="T12" fmla="*/ 180 w 235"/>
                  <a:gd name="T13" fmla="*/ 46 h 130"/>
                  <a:gd name="T14" fmla="*/ 200 w 235"/>
                  <a:gd name="T15" fmla="*/ 51 h 130"/>
                  <a:gd name="T16" fmla="*/ 215 w 235"/>
                  <a:gd name="T17" fmla="*/ 57 h 130"/>
                  <a:gd name="T18" fmla="*/ 227 w 235"/>
                  <a:gd name="T19" fmla="*/ 60 h 130"/>
                  <a:gd name="T20" fmla="*/ 234 w 235"/>
                  <a:gd name="T21" fmla="*/ 63 h 130"/>
                  <a:gd name="T22" fmla="*/ 235 w 235"/>
                  <a:gd name="T23" fmla="*/ 66 h 130"/>
                  <a:gd name="T24" fmla="*/ 163 w 235"/>
                  <a:gd name="T25" fmla="*/ 49 h 130"/>
                  <a:gd name="T26" fmla="*/ 160 w 235"/>
                  <a:gd name="T27" fmla="*/ 47 h 130"/>
                  <a:gd name="T28" fmla="*/ 155 w 235"/>
                  <a:gd name="T29" fmla="*/ 44 h 130"/>
                  <a:gd name="T30" fmla="*/ 142 w 235"/>
                  <a:gd name="T31" fmla="*/ 40 h 130"/>
                  <a:gd name="T32" fmla="*/ 126 w 235"/>
                  <a:gd name="T33" fmla="*/ 35 h 130"/>
                  <a:gd name="T34" fmla="*/ 106 w 235"/>
                  <a:gd name="T35" fmla="*/ 29 h 130"/>
                  <a:gd name="T36" fmla="*/ 84 w 235"/>
                  <a:gd name="T37" fmla="*/ 23 h 130"/>
                  <a:gd name="T38" fmla="*/ 57 w 235"/>
                  <a:gd name="T39" fmla="*/ 16 h 130"/>
                  <a:gd name="T40" fmla="*/ 30 w 235"/>
                  <a:gd name="T41" fmla="*/ 10 h 130"/>
                  <a:gd name="T42" fmla="*/ 0 w 235"/>
                  <a:gd name="T43" fmla="*/ 3 h 130"/>
                  <a:gd name="T44" fmla="*/ 3 w 235"/>
                  <a:gd name="T45" fmla="*/ 0 h 13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35" h="130">
                    <a:moveTo>
                      <a:pt x="3" y="0"/>
                    </a:moveTo>
                    <a:lnTo>
                      <a:pt x="37" y="16"/>
                    </a:lnTo>
                    <a:lnTo>
                      <a:pt x="70" y="32"/>
                    </a:lnTo>
                    <a:lnTo>
                      <a:pt x="101" y="47"/>
                    </a:lnTo>
                    <a:lnTo>
                      <a:pt x="131" y="63"/>
                    </a:lnTo>
                    <a:lnTo>
                      <a:pt x="157" y="78"/>
                    </a:lnTo>
                    <a:lnTo>
                      <a:pt x="180" y="90"/>
                    </a:lnTo>
                    <a:lnTo>
                      <a:pt x="200" y="101"/>
                    </a:lnTo>
                    <a:lnTo>
                      <a:pt x="215" y="112"/>
                    </a:lnTo>
                    <a:lnTo>
                      <a:pt x="227" y="119"/>
                    </a:lnTo>
                    <a:lnTo>
                      <a:pt x="234" y="125"/>
                    </a:lnTo>
                    <a:lnTo>
                      <a:pt x="235" y="130"/>
                    </a:lnTo>
                    <a:lnTo>
                      <a:pt x="163" y="96"/>
                    </a:lnTo>
                    <a:lnTo>
                      <a:pt x="160" y="92"/>
                    </a:lnTo>
                    <a:lnTo>
                      <a:pt x="155" y="87"/>
                    </a:lnTo>
                    <a:lnTo>
                      <a:pt x="142" y="79"/>
                    </a:lnTo>
                    <a:lnTo>
                      <a:pt x="126" y="69"/>
                    </a:lnTo>
                    <a:lnTo>
                      <a:pt x="106" y="58"/>
                    </a:lnTo>
                    <a:lnTo>
                      <a:pt x="84" y="45"/>
                    </a:lnTo>
                    <a:lnTo>
                      <a:pt x="57" y="32"/>
                    </a:lnTo>
                    <a:lnTo>
                      <a:pt x="30" y="20"/>
                    </a:lnTo>
                    <a:lnTo>
                      <a:pt x="0" y="5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B0F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510" name="Freeform 327"/>
              <p:cNvSpPr>
                <a:spLocks/>
              </p:cNvSpPr>
              <p:nvPr/>
            </p:nvSpPr>
            <p:spPr bwMode="auto">
              <a:xfrm>
                <a:off x="1189" y="1682"/>
                <a:ext cx="164" cy="45"/>
              </a:xfrm>
              <a:custGeom>
                <a:avLst/>
                <a:gdLst>
                  <a:gd name="T0" fmla="*/ 164 w 164"/>
                  <a:gd name="T1" fmla="*/ 45 h 91"/>
                  <a:gd name="T2" fmla="*/ 161 w 164"/>
                  <a:gd name="T3" fmla="*/ 43 h 91"/>
                  <a:gd name="T4" fmla="*/ 156 w 164"/>
                  <a:gd name="T5" fmla="*/ 41 h 91"/>
                  <a:gd name="T6" fmla="*/ 143 w 164"/>
                  <a:gd name="T7" fmla="*/ 37 h 91"/>
                  <a:gd name="T8" fmla="*/ 127 w 164"/>
                  <a:gd name="T9" fmla="*/ 32 h 91"/>
                  <a:gd name="T10" fmla="*/ 107 w 164"/>
                  <a:gd name="T11" fmla="*/ 26 h 91"/>
                  <a:gd name="T12" fmla="*/ 85 w 164"/>
                  <a:gd name="T13" fmla="*/ 20 h 91"/>
                  <a:gd name="T14" fmla="*/ 58 w 164"/>
                  <a:gd name="T15" fmla="*/ 13 h 91"/>
                  <a:gd name="T16" fmla="*/ 31 w 164"/>
                  <a:gd name="T17" fmla="*/ 7 h 91"/>
                  <a:gd name="T18" fmla="*/ 1 w 164"/>
                  <a:gd name="T19" fmla="*/ 0 h 91"/>
                  <a:gd name="T20" fmla="*/ 0 w 164"/>
                  <a:gd name="T21" fmla="*/ 3 h 91"/>
                  <a:gd name="T22" fmla="*/ 20 w 164"/>
                  <a:gd name="T23" fmla="*/ 8 h 91"/>
                  <a:gd name="T24" fmla="*/ 38 w 164"/>
                  <a:gd name="T25" fmla="*/ 13 h 91"/>
                  <a:gd name="T26" fmla="*/ 54 w 164"/>
                  <a:gd name="T27" fmla="*/ 16 h 91"/>
                  <a:gd name="T28" fmla="*/ 68 w 164"/>
                  <a:gd name="T29" fmla="*/ 20 h 91"/>
                  <a:gd name="T30" fmla="*/ 78 w 164"/>
                  <a:gd name="T31" fmla="*/ 23 h 91"/>
                  <a:gd name="T32" fmla="*/ 83 w 164"/>
                  <a:gd name="T33" fmla="*/ 25 h 91"/>
                  <a:gd name="T34" fmla="*/ 85 w 164"/>
                  <a:gd name="T35" fmla="*/ 27 h 91"/>
                  <a:gd name="T36" fmla="*/ 164 w 164"/>
                  <a:gd name="T37" fmla="*/ 45 h 9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64" h="91">
                    <a:moveTo>
                      <a:pt x="164" y="91"/>
                    </a:moveTo>
                    <a:lnTo>
                      <a:pt x="161" y="87"/>
                    </a:lnTo>
                    <a:lnTo>
                      <a:pt x="156" y="82"/>
                    </a:lnTo>
                    <a:lnTo>
                      <a:pt x="143" y="74"/>
                    </a:lnTo>
                    <a:lnTo>
                      <a:pt x="127" y="64"/>
                    </a:lnTo>
                    <a:lnTo>
                      <a:pt x="107" y="53"/>
                    </a:lnTo>
                    <a:lnTo>
                      <a:pt x="85" y="40"/>
                    </a:lnTo>
                    <a:lnTo>
                      <a:pt x="58" y="27"/>
                    </a:lnTo>
                    <a:lnTo>
                      <a:pt x="31" y="15"/>
                    </a:lnTo>
                    <a:lnTo>
                      <a:pt x="1" y="0"/>
                    </a:lnTo>
                    <a:lnTo>
                      <a:pt x="0" y="7"/>
                    </a:lnTo>
                    <a:lnTo>
                      <a:pt x="20" y="17"/>
                    </a:lnTo>
                    <a:lnTo>
                      <a:pt x="38" y="26"/>
                    </a:lnTo>
                    <a:lnTo>
                      <a:pt x="54" y="33"/>
                    </a:lnTo>
                    <a:lnTo>
                      <a:pt x="68" y="40"/>
                    </a:lnTo>
                    <a:lnTo>
                      <a:pt x="78" y="47"/>
                    </a:lnTo>
                    <a:lnTo>
                      <a:pt x="83" y="51"/>
                    </a:lnTo>
                    <a:lnTo>
                      <a:pt x="85" y="55"/>
                    </a:lnTo>
                    <a:lnTo>
                      <a:pt x="164" y="91"/>
                    </a:lnTo>
                    <a:close/>
                  </a:path>
                </a:pathLst>
              </a:custGeom>
              <a:solidFill>
                <a:srgbClr val="B0F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363" name="Group 328"/>
            <p:cNvGrpSpPr>
              <a:grpSpLocks/>
            </p:cNvGrpSpPr>
            <p:nvPr/>
          </p:nvGrpSpPr>
          <p:grpSpPr bwMode="auto">
            <a:xfrm>
              <a:off x="1188" y="1378"/>
              <a:ext cx="1180" cy="543"/>
              <a:chOff x="1188" y="1378"/>
              <a:chExt cx="1180" cy="543"/>
            </a:xfrm>
          </p:grpSpPr>
          <p:sp>
            <p:nvSpPr>
              <p:cNvPr id="9111" name="Freeform 329"/>
              <p:cNvSpPr>
                <a:spLocks/>
              </p:cNvSpPr>
              <p:nvPr/>
            </p:nvSpPr>
            <p:spPr bwMode="auto">
              <a:xfrm>
                <a:off x="1188" y="1686"/>
                <a:ext cx="86" cy="23"/>
              </a:xfrm>
              <a:custGeom>
                <a:avLst/>
                <a:gdLst>
                  <a:gd name="T0" fmla="*/ 1 w 86"/>
                  <a:gd name="T1" fmla="*/ 0 h 48"/>
                  <a:gd name="T2" fmla="*/ 21 w 86"/>
                  <a:gd name="T3" fmla="*/ 5 h 48"/>
                  <a:gd name="T4" fmla="*/ 39 w 86"/>
                  <a:gd name="T5" fmla="*/ 9 h 48"/>
                  <a:gd name="T6" fmla="*/ 55 w 86"/>
                  <a:gd name="T7" fmla="*/ 12 h 48"/>
                  <a:gd name="T8" fmla="*/ 69 w 86"/>
                  <a:gd name="T9" fmla="*/ 16 h 48"/>
                  <a:gd name="T10" fmla="*/ 79 w 86"/>
                  <a:gd name="T11" fmla="*/ 19 h 48"/>
                  <a:gd name="T12" fmla="*/ 84 w 86"/>
                  <a:gd name="T13" fmla="*/ 21 h 48"/>
                  <a:gd name="T14" fmla="*/ 86 w 86"/>
                  <a:gd name="T15" fmla="*/ 23 h 48"/>
                  <a:gd name="T16" fmla="*/ 1 w 86"/>
                  <a:gd name="T17" fmla="*/ 4 h 48"/>
                  <a:gd name="T18" fmla="*/ 0 w 86"/>
                  <a:gd name="T19" fmla="*/ 3 h 48"/>
                  <a:gd name="T20" fmla="*/ 1 w 86"/>
                  <a:gd name="T21" fmla="*/ 0 h 4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86" h="48">
                    <a:moveTo>
                      <a:pt x="1" y="0"/>
                    </a:moveTo>
                    <a:lnTo>
                      <a:pt x="21" y="10"/>
                    </a:lnTo>
                    <a:lnTo>
                      <a:pt x="39" y="19"/>
                    </a:lnTo>
                    <a:lnTo>
                      <a:pt x="55" y="26"/>
                    </a:lnTo>
                    <a:lnTo>
                      <a:pt x="69" y="33"/>
                    </a:lnTo>
                    <a:lnTo>
                      <a:pt x="79" y="40"/>
                    </a:lnTo>
                    <a:lnTo>
                      <a:pt x="84" y="44"/>
                    </a:lnTo>
                    <a:lnTo>
                      <a:pt x="86" y="48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0F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12" name="Freeform 330"/>
              <p:cNvSpPr>
                <a:spLocks/>
              </p:cNvSpPr>
              <p:nvPr/>
            </p:nvSpPr>
            <p:spPr bwMode="auto">
              <a:xfrm>
                <a:off x="1188" y="1688"/>
                <a:ext cx="1" cy="1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0 h 2"/>
                  <a:gd name="T6" fmla="*/ 0 w 1"/>
                  <a:gd name="T7" fmla="*/ 0 h 2"/>
                  <a:gd name="T8" fmla="*/ 1 w 1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B0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13" name="Freeform 331"/>
              <p:cNvSpPr>
                <a:spLocks/>
              </p:cNvSpPr>
              <p:nvPr/>
            </p:nvSpPr>
            <p:spPr bwMode="auto">
              <a:xfrm>
                <a:off x="1188" y="1650"/>
                <a:ext cx="1017" cy="271"/>
              </a:xfrm>
              <a:custGeom>
                <a:avLst/>
                <a:gdLst>
                  <a:gd name="T0" fmla="*/ 996 w 1017"/>
                  <a:gd name="T1" fmla="*/ 271 h 543"/>
                  <a:gd name="T2" fmla="*/ 0 w 1017"/>
                  <a:gd name="T3" fmla="*/ 39 h 543"/>
                  <a:gd name="T4" fmla="*/ 22 w 1017"/>
                  <a:gd name="T5" fmla="*/ 0 h 543"/>
                  <a:gd name="T6" fmla="*/ 1017 w 1017"/>
                  <a:gd name="T7" fmla="*/ 231 h 543"/>
                  <a:gd name="T8" fmla="*/ 996 w 1017"/>
                  <a:gd name="T9" fmla="*/ 271 h 5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17" h="543">
                    <a:moveTo>
                      <a:pt x="996" y="543"/>
                    </a:moveTo>
                    <a:lnTo>
                      <a:pt x="0" y="78"/>
                    </a:lnTo>
                    <a:lnTo>
                      <a:pt x="22" y="0"/>
                    </a:lnTo>
                    <a:lnTo>
                      <a:pt x="1017" y="463"/>
                    </a:lnTo>
                    <a:lnTo>
                      <a:pt x="996" y="54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14" name="Freeform 332"/>
              <p:cNvSpPr>
                <a:spLocks/>
              </p:cNvSpPr>
              <p:nvPr/>
            </p:nvSpPr>
            <p:spPr bwMode="auto">
              <a:xfrm>
                <a:off x="1209" y="1650"/>
                <a:ext cx="996" cy="271"/>
              </a:xfrm>
              <a:custGeom>
                <a:avLst/>
                <a:gdLst>
                  <a:gd name="T0" fmla="*/ 975 w 996"/>
                  <a:gd name="T1" fmla="*/ 271 h 543"/>
                  <a:gd name="T2" fmla="*/ 996 w 996"/>
                  <a:gd name="T3" fmla="*/ 231 h 543"/>
                  <a:gd name="T4" fmla="*/ 1 w 996"/>
                  <a:gd name="T5" fmla="*/ 0 h 543"/>
                  <a:gd name="T6" fmla="*/ 0 w 996"/>
                  <a:gd name="T7" fmla="*/ 1 h 543"/>
                  <a:gd name="T8" fmla="*/ 69 w 996"/>
                  <a:gd name="T9" fmla="*/ 17 h 543"/>
                  <a:gd name="T10" fmla="*/ 138 w 996"/>
                  <a:gd name="T11" fmla="*/ 33 h 543"/>
                  <a:gd name="T12" fmla="*/ 206 w 996"/>
                  <a:gd name="T13" fmla="*/ 50 h 543"/>
                  <a:gd name="T14" fmla="*/ 274 w 996"/>
                  <a:gd name="T15" fmla="*/ 66 h 543"/>
                  <a:gd name="T16" fmla="*/ 339 w 996"/>
                  <a:gd name="T17" fmla="*/ 82 h 543"/>
                  <a:gd name="T18" fmla="*/ 403 w 996"/>
                  <a:gd name="T19" fmla="*/ 98 h 543"/>
                  <a:gd name="T20" fmla="*/ 463 w 996"/>
                  <a:gd name="T21" fmla="*/ 114 h 543"/>
                  <a:gd name="T22" fmla="*/ 523 w 996"/>
                  <a:gd name="T23" fmla="*/ 129 h 543"/>
                  <a:gd name="T24" fmla="*/ 579 w 996"/>
                  <a:gd name="T25" fmla="*/ 144 h 543"/>
                  <a:gd name="T26" fmla="*/ 632 w 996"/>
                  <a:gd name="T27" fmla="*/ 158 h 543"/>
                  <a:gd name="T28" fmla="*/ 681 w 996"/>
                  <a:gd name="T29" fmla="*/ 172 h 543"/>
                  <a:gd name="T30" fmla="*/ 728 w 996"/>
                  <a:gd name="T31" fmla="*/ 185 h 543"/>
                  <a:gd name="T32" fmla="*/ 770 w 996"/>
                  <a:gd name="T33" fmla="*/ 197 h 543"/>
                  <a:gd name="T34" fmla="*/ 808 w 996"/>
                  <a:gd name="T35" fmla="*/ 209 h 543"/>
                  <a:gd name="T36" fmla="*/ 842 w 996"/>
                  <a:gd name="T37" fmla="*/ 220 h 543"/>
                  <a:gd name="T38" fmla="*/ 872 w 996"/>
                  <a:gd name="T39" fmla="*/ 230 h 543"/>
                  <a:gd name="T40" fmla="*/ 897 w 996"/>
                  <a:gd name="T41" fmla="*/ 238 h 543"/>
                  <a:gd name="T42" fmla="*/ 919 w 996"/>
                  <a:gd name="T43" fmla="*/ 246 h 543"/>
                  <a:gd name="T44" fmla="*/ 934 w 996"/>
                  <a:gd name="T45" fmla="*/ 252 h 543"/>
                  <a:gd name="T46" fmla="*/ 944 w 996"/>
                  <a:gd name="T47" fmla="*/ 258 h 543"/>
                  <a:gd name="T48" fmla="*/ 950 w 996"/>
                  <a:gd name="T49" fmla="*/ 262 h 543"/>
                  <a:gd name="T50" fmla="*/ 951 w 996"/>
                  <a:gd name="T51" fmla="*/ 266 h 543"/>
                  <a:gd name="T52" fmla="*/ 975 w 996"/>
                  <a:gd name="T53" fmla="*/ 271 h 54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96" h="543">
                    <a:moveTo>
                      <a:pt x="975" y="543"/>
                    </a:moveTo>
                    <a:lnTo>
                      <a:pt x="996" y="463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69" y="34"/>
                    </a:lnTo>
                    <a:lnTo>
                      <a:pt x="138" y="67"/>
                    </a:lnTo>
                    <a:lnTo>
                      <a:pt x="206" y="100"/>
                    </a:lnTo>
                    <a:lnTo>
                      <a:pt x="274" y="132"/>
                    </a:lnTo>
                    <a:lnTo>
                      <a:pt x="339" y="165"/>
                    </a:lnTo>
                    <a:lnTo>
                      <a:pt x="403" y="197"/>
                    </a:lnTo>
                    <a:lnTo>
                      <a:pt x="463" y="228"/>
                    </a:lnTo>
                    <a:lnTo>
                      <a:pt x="523" y="259"/>
                    </a:lnTo>
                    <a:lnTo>
                      <a:pt x="579" y="288"/>
                    </a:lnTo>
                    <a:lnTo>
                      <a:pt x="632" y="317"/>
                    </a:lnTo>
                    <a:lnTo>
                      <a:pt x="681" y="344"/>
                    </a:lnTo>
                    <a:lnTo>
                      <a:pt x="728" y="371"/>
                    </a:lnTo>
                    <a:lnTo>
                      <a:pt x="770" y="395"/>
                    </a:lnTo>
                    <a:lnTo>
                      <a:pt x="808" y="418"/>
                    </a:lnTo>
                    <a:lnTo>
                      <a:pt x="842" y="440"/>
                    </a:lnTo>
                    <a:lnTo>
                      <a:pt x="872" y="460"/>
                    </a:lnTo>
                    <a:lnTo>
                      <a:pt x="897" y="476"/>
                    </a:lnTo>
                    <a:lnTo>
                      <a:pt x="919" y="492"/>
                    </a:lnTo>
                    <a:lnTo>
                      <a:pt x="934" y="505"/>
                    </a:lnTo>
                    <a:lnTo>
                      <a:pt x="944" y="516"/>
                    </a:lnTo>
                    <a:lnTo>
                      <a:pt x="950" y="525"/>
                    </a:lnTo>
                    <a:lnTo>
                      <a:pt x="951" y="532"/>
                    </a:lnTo>
                    <a:lnTo>
                      <a:pt x="975" y="543"/>
                    </a:lnTo>
                    <a:close/>
                  </a:path>
                </a:pathLst>
              </a:custGeom>
              <a:solidFill>
                <a:srgbClr val="B5B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15" name="Freeform 333"/>
              <p:cNvSpPr>
                <a:spLocks/>
              </p:cNvSpPr>
              <p:nvPr/>
            </p:nvSpPr>
            <p:spPr bwMode="auto">
              <a:xfrm>
                <a:off x="1209" y="1650"/>
                <a:ext cx="951" cy="266"/>
              </a:xfrm>
              <a:custGeom>
                <a:avLst/>
                <a:gdLst>
                  <a:gd name="T0" fmla="*/ 0 w 951"/>
                  <a:gd name="T1" fmla="*/ 0 h 530"/>
                  <a:gd name="T2" fmla="*/ 69 w 951"/>
                  <a:gd name="T3" fmla="*/ 16 h 530"/>
                  <a:gd name="T4" fmla="*/ 138 w 951"/>
                  <a:gd name="T5" fmla="*/ 33 h 530"/>
                  <a:gd name="T6" fmla="*/ 206 w 951"/>
                  <a:gd name="T7" fmla="*/ 49 h 530"/>
                  <a:gd name="T8" fmla="*/ 274 w 951"/>
                  <a:gd name="T9" fmla="*/ 65 h 530"/>
                  <a:gd name="T10" fmla="*/ 339 w 951"/>
                  <a:gd name="T11" fmla="*/ 82 h 530"/>
                  <a:gd name="T12" fmla="*/ 403 w 951"/>
                  <a:gd name="T13" fmla="*/ 98 h 530"/>
                  <a:gd name="T14" fmla="*/ 463 w 951"/>
                  <a:gd name="T15" fmla="*/ 113 h 530"/>
                  <a:gd name="T16" fmla="*/ 523 w 951"/>
                  <a:gd name="T17" fmla="*/ 129 h 530"/>
                  <a:gd name="T18" fmla="*/ 579 w 951"/>
                  <a:gd name="T19" fmla="*/ 144 h 530"/>
                  <a:gd name="T20" fmla="*/ 632 w 951"/>
                  <a:gd name="T21" fmla="*/ 158 h 530"/>
                  <a:gd name="T22" fmla="*/ 681 w 951"/>
                  <a:gd name="T23" fmla="*/ 172 h 530"/>
                  <a:gd name="T24" fmla="*/ 728 w 951"/>
                  <a:gd name="T25" fmla="*/ 185 h 530"/>
                  <a:gd name="T26" fmla="*/ 770 w 951"/>
                  <a:gd name="T27" fmla="*/ 197 h 530"/>
                  <a:gd name="T28" fmla="*/ 808 w 951"/>
                  <a:gd name="T29" fmla="*/ 209 h 530"/>
                  <a:gd name="T30" fmla="*/ 842 w 951"/>
                  <a:gd name="T31" fmla="*/ 220 h 530"/>
                  <a:gd name="T32" fmla="*/ 872 w 951"/>
                  <a:gd name="T33" fmla="*/ 230 h 530"/>
                  <a:gd name="T34" fmla="*/ 897 w 951"/>
                  <a:gd name="T35" fmla="*/ 238 h 530"/>
                  <a:gd name="T36" fmla="*/ 919 w 951"/>
                  <a:gd name="T37" fmla="*/ 246 h 530"/>
                  <a:gd name="T38" fmla="*/ 934 w 951"/>
                  <a:gd name="T39" fmla="*/ 252 h 530"/>
                  <a:gd name="T40" fmla="*/ 944 w 951"/>
                  <a:gd name="T41" fmla="*/ 258 h 530"/>
                  <a:gd name="T42" fmla="*/ 950 w 951"/>
                  <a:gd name="T43" fmla="*/ 262 h 530"/>
                  <a:gd name="T44" fmla="*/ 951 w 951"/>
                  <a:gd name="T45" fmla="*/ 266 h 530"/>
                  <a:gd name="T46" fmla="*/ 927 w 951"/>
                  <a:gd name="T47" fmla="*/ 260 h 530"/>
                  <a:gd name="T48" fmla="*/ 926 w 951"/>
                  <a:gd name="T49" fmla="*/ 257 h 530"/>
                  <a:gd name="T50" fmla="*/ 920 w 951"/>
                  <a:gd name="T51" fmla="*/ 252 h 530"/>
                  <a:gd name="T52" fmla="*/ 907 w 951"/>
                  <a:gd name="T53" fmla="*/ 246 h 530"/>
                  <a:gd name="T54" fmla="*/ 890 w 951"/>
                  <a:gd name="T55" fmla="*/ 239 h 530"/>
                  <a:gd name="T56" fmla="*/ 869 w 951"/>
                  <a:gd name="T57" fmla="*/ 231 h 530"/>
                  <a:gd name="T58" fmla="*/ 842 w 951"/>
                  <a:gd name="T59" fmla="*/ 222 h 530"/>
                  <a:gd name="T60" fmla="*/ 810 w 951"/>
                  <a:gd name="T61" fmla="*/ 212 h 530"/>
                  <a:gd name="T62" fmla="*/ 774 w 951"/>
                  <a:gd name="T63" fmla="*/ 201 h 530"/>
                  <a:gd name="T64" fmla="*/ 733 w 951"/>
                  <a:gd name="T65" fmla="*/ 188 h 530"/>
                  <a:gd name="T66" fmla="*/ 688 w 951"/>
                  <a:gd name="T67" fmla="*/ 175 h 530"/>
                  <a:gd name="T68" fmla="*/ 639 w 951"/>
                  <a:gd name="T69" fmla="*/ 162 h 530"/>
                  <a:gd name="T70" fmla="*/ 586 w 951"/>
                  <a:gd name="T71" fmla="*/ 147 h 530"/>
                  <a:gd name="T72" fmla="*/ 530 w 951"/>
                  <a:gd name="T73" fmla="*/ 132 h 530"/>
                  <a:gd name="T74" fmla="*/ 471 w 951"/>
                  <a:gd name="T75" fmla="*/ 117 h 530"/>
                  <a:gd name="T76" fmla="*/ 410 w 951"/>
                  <a:gd name="T77" fmla="*/ 101 h 530"/>
                  <a:gd name="T78" fmla="*/ 345 w 951"/>
                  <a:gd name="T79" fmla="*/ 84 h 530"/>
                  <a:gd name="T80" fmla="*/ 278 w 951"/>
                  <a:gd name="T81" fmla="*/ 68 h 530"/>
                  <a:gd name="T82" fmla="*/ 210 w 951"/>
                  <a:gd name="T83" fmla="*/ 51 h 530"/>
                  <a:gd name="T84" fmla="*/ 141 w 951"/>
                  <a:gd name="T85" fmla="*/ 35 h 530"/>
                  <a:gd name="T86" fmla="*/ 71 w 951"/>
                  <a:gd name="T87" fmla="*/ 17 h 530"/>
                  <a:gd name="T88" fmla="*/ 0 w 951"/>
                  <a:gd name="T89" fmla="*/ 1 h 530"/>
                  <a:gd name="T90" fmla="*/ 0 w 951"/>
                  <a:gd name="T91" fmla="*/ 0 h 53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951" h="530">
                    <a:moveTo>
                      <a:pt x="0" y="0"/>
                    </a:moveTo>
                    <a:lnTo>
                      <a:pt x="69" y="32"/>
                    </a:lnTo>
                    <a:lnTo>
                      <a:pt x="138" y="65"/>
                    </a:lnTo>
                    <a:lnTo>
                      <a:pt x="206" y="98"/>
                    </a:lnTo>
                    <a:lnTo>
                      <a:pt x="274" y="130"/>
                    </a:lnTo>
                    <a:lnTo>
                      <a:pt x="339" y="163"/>
                    </a:lnTo>
                    <a:lnTo>
                      <a:pt x="403" y="195"/>
                    </a:lnTo>
                    <a:lnTo>
                      <a:pt x="463" y="226"/>
                    </a:lnTo>
                    <a:lnTo>
                      <a:pt x="523" y="257"/>
                    </a:lnTo>
                    <a:lnTo>
                      <a:pt x="579" y="286"/>
                    </a:lnTo>
                    <a:lnTo>
                      <a:pt x="632" y="315"/>
                    </a:lnTo>
                    <a:lnTo>
                      <a:pt x="681" y="342"/>
                    </a:lnTo>
                    <a:lnTo>
                      <a:pt x="728" y="369"/>
                    </a:lnTo>
                    <a:lnTo>
                      <a:pt x="770" y="393"/>
                    </a:lnTo>
                    <a:lnTo>
                      <a:pt x="808" y="416"/>
                    </a:lnTo>
                    <a:lnTo>
                      <a:pt x="842" y="438"/>
                    </a:lnTo>
                    <a:lnTo>
                      <a:pt x="872" y="458"/>
                    </a:lnTo>
                    <a:lnTo>
                      <a:pt x="897" y="474"/>
                    </a:lnTo>
                    <a:lnTo>
                      <a:pt x="919" y="490"/>
                    </a:lnTo>
                    <a:lnTo>
                      <a:pt x="934" y="503"/>
                    </a:lnTo>
                    <a:lnTo>
                      <a:pt x="944" y="514"/>
                    </a:lnTo>
                    <a:lnTo>
                      <a:pt x="950" y="523"/>
                    </a:lnTo>
                    <a:lnTo>
                      <a:pt x="951" y="530"/>
                    </a:lnTo>
                    <a:lnTo>
                      <a:pt x="927" y="519"/>
                    </a:lnTo>
                    <a:lnTo>
                      <a:pt x="926" y="512"/>
                    </a:lnTo>
                    <a:lnTo>
                      <a:pt x="920" y="503"/>
                    </a:lnTo>
                    <a:lnTo>
                      <a:pt x="907" y="490"/>
                    </a:lnTo>
                    <a:lnTo>
                      <a:pt x="890" y="476"/>
                    </a:lnTo>
                    <a:lnTo>
                      <a:pt x="869" y="461"/>
                    </a:lnTo>
                    <a:lnTo>
                      <a:pt x="842" y="442"/>
                    </a:lnTo>
                    <a:lnTo>
                      <a:pt x="810" y="422"/>
                    </a:lnTo>
                    <a:lnTo>
                      <a:pt x="774" y="400"/>
                    </a:lnTo>
                    <a:lnTo>
                      <a:pt x="733" y="375"/>
                    </a:lnTo>
                    <a:lnTo>
                      <a:pt x="688" y="349"/>
                    </a:lnTo>
                    <a:lnTo>
                      <a:pt x="639" y="322"/>
                    </a:lnTo>
                    <a:lnTo>
                      <a:pt x="586" y="293"/>
                    </a:lnTo>
                    <a:lnTo>
                      <a:pt x="530" y="264"/>
                    </a:lnTo>
                    <a:lnTo>
                      <a:pt x="471" y="233"/>
                    </a:lnTo>
                    <a:lnTo>
                      <a:pt x="410" y="201"/>
                    </a:lnTo>
                    <a:lnTo>
                      <a:pt x="345" y="168"/>
                    </a:lnTo>
                    <a:lnTo>
                      <a:pt x="278" y="136"/>
                    </a:lnTo>
                    <a:lnTo>
                      <a:pt x="210" y="101"/>
                    </a:lnTo>
                    <a:lnTo>
                      <a:pt x="141" y="69"/>
                    </a:lnTo>
                    <a:lnTo>
                      <a:pt x="71" y="34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4B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16" name="Freeform 334"/>
              <p:cNvSpPr>
                <a:spLocks/>
              </p:cNvSpPr>
              <p:nvPr/>
            </p:nvSpPr>
            <p:spPr bwMode="auto">
              <a:xfrm>
                <a:off x="1209" y="1651"/>
                <a:ext cx="927" cy="259"/>
              </a:xfrm>
              <a:custGeom>
                <a:avLst/>
                <a:gdLst>
                  <a:gd name="T0" fmla="*/ 927 w 927"/>
                  <a:gd name="T1" fmla="*/ 259 h 517"/>
                  <a:gd name="T2" fmla="*/ 926 w 927"/>
                  <a:gd name="T3" fmla="*/ 255 h 517"/>
                  <a:gd name="T4" fmla="*/ 920 w 927"/>
                  <a:gd name="T5" fmla="*/ 251 h 517"/>
                  <a:gd name="T6" fmla="*/ 907 w 927"/>
                  <a:gd name="T7" fmla="*/ 244 h 517"/>
                  <a:gd name="T8" fmla="*/ 890 w 927"/>
                  <a:gd name="T9" fmla="*/ 237 h 517"/>
                  <a:gd name="T10" fmla="*/ 869 w 927"/>
                  <a:gd name="T11" fmla="*/ 230 h 517"/>
                  <a:gd name="T12" fmla="*/ 842 w 927"/>
                  <a:gd name="T13" fmla="*/ 220 h 517"/>
                  <a:gd name="T14" fmla="*/ 810 w 927"/>
                  <a:gd name="T15" fmla="*/ 210 h 517"/>
                  <a:gd name="T16" fmla="*/ 774 w 927"/>
                  <a:gd name="T17" fmla="*/ 199 h 517"/>
                  <a:gd name="T18" fmla="*/ 733 w 927"/>
                  <a:gd name="T19" fmla="*/ 187 h 517"/>
                  <a:gd name="T20" fmla="*/ 688 w 927"/>
                  <a:gd name="T21" fmla="*/ 174 h 517"/>
                  <a:gd name="T22" fmla="*/ 639 w 927"/>
                  <a:gd name="T23" fmla="*/ 160 h 517"/>
                  <a:gd name="T24" fmla="*/ 586 w 927"/>
                  <a:gd name="T25" fmla="*/ 146 h 517"/>
                  <a:gd name="T26" fmla="*/ 530 w 927"/>
                  <a:gd name="T27" fmla="*/ 131 h 517"/>
                  <a:gd name="T28" fmla="*/ 471 w 927"/>
                  <a:gd name="T29" fmla="*/ 116 h 517"/>
                  <a:gd name="T30" fmla="*/ 410 w 927"/>
                  <a:gd name="T31" fmla="*/ 100 h 517"/>
                  <a:gd name="T32" fmla="*/ 345 w 927"/>
                  <a:gd name="T33" fmla="*/ 83 h 517"/>
                  <a:gd name="T34" fmla="*/ 278 w 927"/>
                  <a:gd name="T35" fmla="*/ 67 h 517"/>
                  <a:gd name="T36" fmla="*/ 210 w 927"/>
                  <a:gd name="T37" fmla="*/ 50 h 517"/>
                  <a:gd name="T38" fmla="*/ 141 w 927"/>
                  <a:gd name="T39" fmla="*/ 34 h 517"/>
                  <a:gd name="T40" fmla="*/ 71 w 927"/>
                  <a:gd name="T41" fmla="*/ 16 h 517"/>
                  <a:gd name="T42" fmla="*/ 0 w 927"/>
                  <a:gd name="T43" fmla="*/ 0 h 517"/>
                  <a:gd name="T44" fmla="*/ 0 w 927"/>
                  <a:gd name="T45" fmla="*/ 1 h 517"/>
                  <a:gd name="T46" fmla="*/ 68 w 927"/>
                  <a:gd name="T47" fmla="*/ 17 h 517"/>
                  <a:gd name="T48" fmla="*/ 137 w 927"/>
                  <a:gd name="T49" fmla="*/ 34 h 517"/>
                  <a:gd name="T50" fmla="*/ 203 w 927"/>
                  <a:gd name="T51" fmla="*/ 50 h 517"/>
                  <a:gd name="T52" fmla="*/ 270 w 927"/>
                  <a:gd name="T53" fmla="*/ 66 h 517"/>
                  <a:gd name="T54" fmla="*/ 335 w 927"/>
                  <a:gd name="T55" fmla="*/ 82 h 517"/>
                  <a:gd name="T56" fmla="*/ 397 w 927"/>
                  <a:gd name="T57" fmla="*/ 98 h 517"/>
                  <a:gd name="T58" fmla="*/ 458 w 927"/>
                  <a:gd name="T59" fmla="*/ 113 h 517"/>
                  <a:gd name="T60" fmla="*/ 516 w 927"/>
                  <a:gd name="T61" fmla="*/ 129 h 517"/>
                  <a:gd name="T62" fmla="*/ 569 w 927"/>
                  <a:gd name="T63" fmla="*/ 143 h 517"/>
                  <a:gd name="T64" fmla="*/ 622 w 927"/>
                  <a:gd name="T65" fmla="*/ 157 h 517"/>
                  <a:gd name="T66" fmla="*/ 668 w 927"/>
                  <a:gd name="T67" fmla="*/ 170 h 517"/>
                  <a:gd name="T68" fmla="*/ 712 w 927"/>
                  <a:gd name="T69" fmla="*/ 183 h 517"/>
                  <a:gd name="T70" fmla="*/ 753 w 927"/>
                  <a:gd name="T71" fmla="*/ 195 h 517"/>
                  <a:gd name="T72" fmla="*/ 789 w 927"/>
                  <a:gd name="T73" fmla="*/ 206 h 517"/>
                  <a:gd name="T74" fmla="*/ 818 w 927"/>
                  <a:gd name="T75" fmla="*/ 216 h 517"/>
                  <a:gd name="T76" fmla="*/ 845 w 927"/>
                  <a:gd name="T77" fmla="*/ 225 h 517"/>
                  <a:gd name="T78" fmla="*/ 866 w 927"/>
                  <a:gd name="T79" fmla="*/ 233 h 517"/>
                  <a:gd name="T80" fmla="*/ 883 w 927"/>
                  <a:gd name="T81" fmla="*/ 239 h 517"/>
                  <a:gd name="T82" fmla="*/ 895 w 927"/>
                  <a:gd name="T83" fmla="*/ 244 h 517"/>
                  <a:gd name="T84" fmla="*/ 900 w 927"/>
                  <a:gd name="T85" fmla="*/ 249 h 517"/>
                  <a:gd name="T86" fmla="*/ 902 w 927"/>
                  <a:gd name="T87" fmla="*/ 253 h 517"/>
                  <a:gd name="T88" fmla="*/ 927 w 927"/>
                  <a:gd name="T89" fmla="*/ 259 h 51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927" h="517">
                    <a:moveTo>
                      <a:pt x="927" y="517"/>
                    </a:moveTo>
                    <a:lnTo>
                      <a:pt x="926" y="510"/>
                    </a:lnTo>
                    <a:lnTo>
                      <a:pt x="920" y="501"/>
                    </a:lnTo>
                    <a:lnTo>
                      <a:pt x="907" y="488"/>
                    </a:lnTo>
                    <a:lnTo>
                      <a:pt x="890" y="474"/>
                    </a:lnTo>
                    <a:lnTo>
                      <a:pt x="869" y="459"/>
                    </a:lnTo>
                    <a:lnTo>
                      <a:pt x="842" y="440"/>
                    </a:lnTo>
                    <a:lnTo>
                      <a:pt x="810" y="420"/>
                    </a:lnTo>
                    <a:lnTo>
                      <a:pt x="774" y="398"/>
                    </a:lnTo>
                    <a:lnTo>
                      <a:pt x="733" y="373"/>
                    </a:lnTo>
                    <a:lnTo>
                      <a:pt x="688" y="347"/>
                    </a:lnTo>
                    <a:lnTo>
                      <a:pt x="639" y="320"/>
                    </a:lnTo>
                    <a:lnTo>
                      <a:pt x="586" y="291"/>
                    </a:lnTo>
                    <a:lnTo>
                      <a:pt x="530" y="262"/>
                    </a:lnTo>
                    <a:lnTo>
                      <a:pt x="471" y="231"/>
                    </a:lnTo>
                    <a:lnTo>
                      <a:pt x="410" y="199"/>
                    </a:lnTo>
                    <a:lnTo>
                      <a:pt x="345" y="166"/>
                    </a:lnTo>
                    <a:lnTo>
                      <a:pt x="278" y="134"/>
                    </a:lnTo>
                    <a:lnTo>
                      <a:pt x="210" y="99"/>
                    </a:lnTo>
                    <a:lnTo>
                      <a:pt x="141" y="67"/>
                    </a:lnTo>
                    <a:lnTo>
                      <a:pt x="71" y="32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68" y="34"/>
                    </a:lnTo>
                    <a:lnTo>
                      <a:pt x="137" y="67"/>
                    </a:lnTo>
                    <a:lnTo>
                      <a:pt x="203" y="99"/>
                    </a:lnTo>
                    <a:lnTo>
                      <a:pt x="270" y="132"/>
                    </a:lnTo>
                    <a:lnTo>
                      <a:pt x="335" y="164"/>
                    </a:lnTo>
                    <a:lnTo>
                      <a:pt x="397" y="195"/>
                    </a:lnTo>
                    <a:lnTo>
                      <a:pt x="458" y="226"/>
                    </a:lnTo>
                    <a:lnTo>
                      <a:pt x="516" y="257"/>
                    </a:lnTo>
                    <a:lnTo>
                      <a:pt x="569" y="286"/>
                    </a:lnTo>
                    <a:lnTo>
                      <a:pt x="622" y="313"/>
                    </a:lnTo>
                    <a:lnTo>
                      <a:pt x="668" y="340"/>
                    </a:lnTo>
                    <a:lnTo>
                      <a:pt x="712" y="365"/>
                    </a:lnTo>
                    <a:lnTo>
                      <a:pt x="753" y="389"/>
                    </a:lnTo>
                    <a:lnTo>
                      <a:pt x="789" y="411"/>
                    </a:lnTo>
                    <a:lnTo>
                      <a:pt x="818" y="431"/>
                    </a:lnTo>
                    <a:lnTo>
                      <a:pt x="845" y="449"/>
                    </a:lnTo>
                    <a:lnTo>
                      <a:pt x="866" y="465"/>
                    </a:lnTo>
                    <a:lnTo>
                      <a:pt x="883" y="478"/>
                    </a:lnTo>
                    <a:lnTo>
                      <a:pt x="895" y="488"/>
                    </a:lnTo>
                    <a:lnTo>
                      <a:pt x="900" y="498"/>
                    </a:lnTo>
                    <a:lnTo>
                      <a:pt x="902" y="505"/>
                    </a:lnTo>
                    <a:lnTo>
                      <a:pt x="927" y="517"/>
                    </a:lnTo>
                    <a:close/>
                  </a:path>
                </a:pathLst>
              </a:custGeom>
              <a:solidFill>
                <a:srgbClr val="B4B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17" name="Freeform 335"/>
              <p:cNvSpPr>
                <a:spLocks/>
              </p:cNvSpPr>
              <p:nvPr/>
            </p:nvSpPr>
            <p:spPr bwMode="auto">
              <a:xfrm>
                <a:off x="1207" y="1652"/>
                <a:ext cx="904" cy="252"/>
              </a:xfrm>
              <a:custGeom>
                <a:avLst/>
                <a:gdLst>
                  <a:gd name="T0" fmla="*/ 2 w 904"/>
                  <a:gd name="T1" fmla="*/ 0 h 504"/>
                  <a:gd name="T2" fmla="*/ 70 w 904"/>
                  <a:gd name="T3" fmla="*/ 17 h 504"/>
                  <a:gd name="T4" fmla="*/ 139 w 904"/>
                  <a:gd name="T5" fmla="*/ 33 h 504"/>
                  <a:gd name="T6" fmla="*/ 205 w 904"/>
                  <a:gd name="T7" fmla="*/ 49 h 504"/>
                  <a:gd name="T8" fmla="*/ 272 w 904"/>
                  <a:gd name="T9" fmla="*/ 66 h 504"/>
                  <a:gd name="T10" fmla="*/ 337 w 904"/>
                  <a:gd name="T11" fmla="*/ 82 h 504"/>
                  <a:gd name="T12" fmla="*/ 399 w 904"/>
                  <a:gd name="T13" fmla="*/ 97 h 504"/>
                  <a:gd name="T14" fmla="*/ 460 w 904"/>
                  <a:gd name="T15" fmla="*/ 113 h 504"/>
                  <a:gd name="T16" fmla="*/ 518 w 904"/>
                  <a:gd name="T17" fmla="*/ 128 h 504"/>
                  <a:gd name="T18" fmla="*/ 571 w 904"/>
                  <a:gd name="T19" fmla="*/ 143 h 504"/>
                  <a:gd name="T20" fmla="*/ 624 w 904"/>
                  <a:gd name="T21" fmla="*/ 156 h 504"/>
                  <a:gd name="T22" fmla="*/ 670 w 904"/>
                  <a:gd name="T23" fmla="*/ 170 h 504"/>
                  <a:gd name="T24" fmla="*/ 714 w 904"/>
                  <a:gd name="T25" fmla="*/ 182 h 504"/>
                  <a:gd name="T26" fmla="*/ 755 w 904"/>
                  <a:gd name="T27" fmla="*/ 194 h 504"/>
                  <a:gd name="T28" fmla="*/ 791 w 904"/>
                  <a:gd name="T29" fmla="*/ 205 h 504"/>
                  <a:gd name="T30" fmla="*/ 820 w 904"/>
                  <a:gd name="T31" fmla="*/ 215 h 504"/>
                  <a:gd name="T32" fmla="*/ 847 w 904"/>
                  <a:gd name="T33" fmla="*/ 224 h 504"/>
                  <a:gd name="T34" fmla="*/ 868 w 904"/>
                  <a:gd name="T35" fmla="*/ 232 h 504"/>
                  <a:gd name="T36" fmla="*/ 885 w 904"/>
                  <a:gd name="T37" fmla="*/ 239 h 504"/>
                  <a:gd name="T38" fmla="*/ 897 w 904"/>
                  <a:gd name="T39" fmla="*/ 244 h 504"/>
                  <a:gd name="T40" fmla="*/ 902 w 904"/>
                  <a:gd name="T41" fmla="*/ 249 h 504"/>
                  <a:gd name="T42" fmla="*/ 904 w 904"/>
                  <a:gd name="T43" fmla="*/ 252 h 504"/>
                  <a:gd name="T44" fmla="*/ 877 w 904"/>
                  <a:gd name="T45" fmla="*/ 246 h 504"/>
                  <a:gd name="T46" fmla="*/ 875 w 904"/>
                  <a:gd name="T47" fmla="*/ 242 h 504"/>
                  <a:gd name="T48" fmla="*/ 870 w 904"/>
                  <a:gd name="T49" fmla="*/ 239 h 504"/>
                  <a:gd name="T50" fmla="*/ 858 w 904"/>
                  <a:gd name="T51" fmla="*/ 233 h 504"/>
                  <a:gd name="T52" fmla="*/ 843 w 904"/>
                  <a:gd name="T53" fmla="*/ 226 h 504"/>
                  <a:gd name="T54" fmla="*/ 822 w 904"/>
                  <a:gd name="T55" fmla="*/ 219 h 504"/>
                  <a:gd name="T56" fmla="*/ 796 w 904"/>
                  <a:gd name="T57" fmla="*/ 210 h 504"/>
                  <a:gd name="T58" fmla="*/ 767 w 904"/>
                  <a:gd name="T59" fmla="*/ 201 h 504"/>
                  <a:gd name="T60" fmla="*/ 733 w 904"/>
                  <a:gd name="T61" fmla="*/ 190 h 504"/>
                  <a:gd name="T62" fmla="*/ 693 w 904"/>
                  <a:gd name="T63" fmla="*/ 178 h 504"/>
                  <a:gd name="T64" fmla="*/ 651 w 904"/>
                  <a:gd name="T65" fmla="*/ 166 h 504"/>
                  <a:gd name="T66" fmla="*/ 604 w 904"/>
                  <a:gd name="T67" fmla="*/ 153 h 504"/>
                  <a:gd name="T68" fmla="*/ 555 w 904"/>
                  <a:gd name="T69" fmla="*/ 140 h 504"/>
                  <a:gd name="T70" fmla="*/ 502 w 904"/>
                  <a:gd name="T71" fmla="*/ 125 h 504"/>
                  <a:gd name="T72" fmla="*/ 446 w 904"/>
                  <a:gd name="T73" fmla="*/ 111 h 504"/>
                  <a:gd name="T74" fmla="*/ 388 w 904"/>
                  <a:gd name="T75" fmla="*/ 96 h 504"/>
                  <a:gd name="T76" fmla="*/ 327 w 904"/>
                  <a:gd name="T77" fmla="*/ 80 h 504"/>
                  <a:gd name="T78" fmla="*/ 263 w 904"/>
                  <a:gd name="T79" fmla="*/ 65 h 504"/>
                  <a:gd name="T80" fmla="*/ 200 w 904"/>
                  <a:gd name="T81" fmla="*/ 48 h 504"/>
                  <a:gd name="T82" fmla="*/ 133 w 904"/>
                  <a:gd name="T83" fmla="*/ 33 h 504"/>
                  <a:gd name="T84" fmla="*/ 67 w 904"/>
                  <a:gd name="T85" fmla="*/ 17 h 504"/>
                  <a:gd name="T86" fmla="*/ 0 w 904"/>
                  <a:gd name="T87" fmla="*/ 1 h 504"/>
                  <a:gd name="T88" fmla="*/ 2 w 904"/>
                  <a:gd name="T89" fmla="*/ 0 h 50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904" h="504">
                    <a:moveTo>
                      <a:pt x="2" y="0"/>
                    </a:moveTo>
                    <a:lnTo>
                      <a:pt x="70" y="33"/>
                    </a:lnTo>
                    <a:lnTo>
                      <a:pt x="139" y="66"/>
                    </a:lnTo>
                    <a:lnTo>
                      <a:pt x="205" y="98"/>
                    </a:lnTo>
                    <a:lnTo>
                      <a:pt x="272" y="131"/>
                    </a:lnTo>
                    <a:lnTo>
                      <a:pt x="337" y="163"/>
                    </a:lnTo>
                    <a:lnTo>
                      <a:pt x="399" y="194"/>
                    </a:lnTo>
                    <a:lnTo>
                      <a:pt x="460" y="225"/>
                    </a:lnTo>
                    <a:lnTo>
                      <a:pt x="518" y="256"/>
                    </a:lnTo>
                    <a:lnTo>
                      <a:pt x="571" y="285"/>
                    </a:lnTo>
                    <a:lnTo>
                      <a:pt x="624" y="312"/>
                    </a:lnTo>
                    <a:lnTo>
                      <a:pt x="670" y="339"/>
                    </a:lnTo>
                    <a:lnTo>
                      <a:pt x="714" y="364"/>
                    </a:lnTo>
                    <a:lnTo>
                      <a:pt x="755" y="388"/>
                    </a:lnTo>
                    <a:lnTo>
                      <a:pt x="791" y="410"/>
                    </a:lnTo>
                    <a:lnTo>
                      <a:pt x="820" y="430"/>
                    </a:lnTo>
                    <a:lnTo>
                      <a:pt x="847" y="448"/>
                    </a:lnTo>
                    <a:lnTo>
                      <a:pt x="868" y="464"/>
                    </a:lnTo>
                    <a:lnTo>
                      <a:pt x="885" y="477"/>
                    </a:lnTo>
                    <a:lnTo>
                      <a:pt x="897" y="487"/>
                    </a:lnTo>
                    <a:lnTo>
                      <a:pt x="902" y="497"/>
                    </a:lnTo>
                    <a:lnTo>
                      <a:pt x="904" y="504"/>
                    </a:lnTo>
                    <a:lnTo>
                      <a:pt x="877" y="491"/>
                    </a:lnTo>
                    <a:lnTo>
                      <a:pt x="875" y="484"/>
                    </a:lnTo>
                    <a:lnTo>
                      <a:pt x="870" y="477"/>
                    </a:lnTo>
                    <a:lnTo>
                      <a:pt x="858" y="466"/>
                    </a:lnTo>
                    <a:lnTo>
                      <a:pt x="843" y="451"/>
                    </a:lnTo>
                    <a:lnTo>
                      <a:pt x="822" y="437"/>
                    </a:lnTo>
                    <a:lnTo>
                      <a:pt x="796" y="419"/>
                    </a:lnTo>
                    <a:lnTo>
                      <a:pt x="767" y="401"/>
                    </a:lnTo>
                    <a:lnTo>
                      <a:pt x="733" y="379"/>
                    </a:lnTo>
                    <a:lnTo>
                      <a:pt x="693" y="355"/>
                    </a:lnTo>
                    <a:lnTo>
                      <a:pt x="651" y="332"/>
                    </a:lnTo>
                    <a:lnTo>
                      <a:pt x="604" y="306"/>
                    </a:lnTo>
                    <a:lnTo>
                      <a:pt x="555" y="279"/>
                    </a:lnTo>
                    <a:lnTo>
                      <a:pt x="502" y="250"/>
                    </a:lnTo>
                    <a:lnTo>
                      <a:pt x="446" y="221"/>
                    </a:lnTo>
                    <a:lnTo>
                      <a:pt x="388" y="191"/>
                    </a:lnTo>
                    <a:lnTo>
                      <a:pt x="327" y="160"/>
                    </a:lnTo>
                    <a:lnTo>
                      <a:pt x="263" y="129"/>
                    </a:lnTo>
                    <a:lnTo>
                      <a:pt x="200" y="96"/>
                    </a:lnTo>
                    <a:lnTo>
                      <a:pt x="133" y="66"/>
                    </a:lnTo>
                    <a:lnTo>
                      <a:pt x="67" y="33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B4B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18" name="Freeform 336"/>
              <p:cNvSpPr>
                <a:spLocks/>
              </p:cNvSpPr>
              <p:nvPr/>
            </p:nvSpPr>
            <p:spPr bwMode="auto">
              <a:xfrm>
                <a:off x="1207" y="1653"/>
                <a:ext cx="877" cy="245"/>
              </a:xfrm>
              <a:custGeom>
                <a:avLst/>
                <a:gdLst>
                  <a:gd name="T0" fmla="*/ 877 w 877"/>
                  <a:gd name="T1" fmla="*/ 245 h 489"/>
                  <a:gd name="T2" fmla="*/ 875 w 877"/>
                  <a:gd name="T3" fmla="*/ 241 h 489"/>
                  <a:gd name="T4" fmla="*/ 870 w 877"/>
                  <a:gd name="T5" fmla="*/ 238 h 489"/>
                  <a:gd name="T6" fmla="*/ 858 w 877"/>
                  <a:gd name="T7" fmla="*/ 232 h 489"/>
                  <a:gd name="T8" fmla="*/ 843 w 877"/>
                  <a:gd name="T9" fmla="*/ 225 h 489"/>
                  <a:gd name="T10" fmla="*/ 822 w 877"/>
                  <a:gd name="T11" fmla="*/ 218 h 489"/>
                  <a:gd name="T12" fmla="*/ 796 w 877"/>
                  <a:gd name="T13" fmla="*/ 209 h 489"/>
                  <a:gd name="T14" fmla="*/ 767 w 877"/>
                  <a:gd name="T15" fmla="*/ 200 h 489"/>
                  <a:gd name="T16" fmla="*/ 733 w 877"/>
                  <a:gd name="T17" fmla="*/ 189 h 489"/>
                  <a:gd name="T18" fmla="*/ 693 w 877"/>
                  <a:gd name="T19" fmla="*/ 177 h 489"/>
                  <a:gd name="T20" fmla="*/ 651 w 877"/>
                  <a:gd name="T21" fmla="*/ 165 h 489"/>
                  <a:gd name="T22" fmla="*/ 604 w 877"/>
                  <a:gd name="T23" fmla="*/ 152 h 489"/>
                  <a:gd name="T24" fmla="*/ 555 w 877"/>
                  <a:gd name="T25" fmla="*/ 139 h 489"/>
                  <a:gd name="T26" fmla="*/ 502 w 877"/>
                  <a:gd name="T27" fmla="*/ 124 h 489"/>
                  <a:gd name="T28" fmla="*/ 446 w 877"/>
                  <a:gd name="T29" fmla="*/ 110 h 489"/>
                  <a:gd name="T30" fmla="*/ 388 w 877"/>
                  <a:gd name="T31" fmla="*/ 95 h 489"/>
                  <a:gd name="T32" fmla="*/ 327 w 877"/>
                  <a:gd name="T33" fmla="*/ 79 h 489"/>
                  <a:gd name="T34" fmla="*/ 263 w 877"/>
                  <a:gd name="T35" fmla="*/ 64 h 489"/>
                  <a:gd name="T36" fmla="*/ 200 w 877"/>
                  <a:gd name="T37" fmla="*/ 47 h 489"/>
                  <a:gd name="T38" fmla="*/ 133 w 877"/>
                  <a:gd name="T39" fmla="*/ 32 h 489"/>
                  <a:gd name="T40" fmla="*/ 67 w 877"/>
                  <a:gd name="T41" fmla="*/ 16 h 489"/>
                  <a:gd name="T42" fmla="*/ 0 w 877"/>
                  <a:gd name="T43" fmla="*/ 0 h 489"/>
                  <a:gd name="T44" fmla="*/ 0 w 877"/>
                  <a:gd name="T45" fmla="*/ 1 h 489"/>
                  <a:gd name="T46" fmla="*/ 64 w 877"/>
                  <a:gd name="T47" fmla="*/ 17 h 489"/>
                  <a:gd name="T48" fmla="*/ 129 w 877"/>
                  <a:gd name="T49" fmla="*/ 32 h 489"/>
                  <a:gd name="T50" fmla="*/ 193 w 877"/>
                  <a:gd name="T51" fmla="*/ 47 h 489"/>
                  <a:gd name="T52" fmla="*/ 255 w 877"/>
                  <a:gd name="T53" fmla="*/ 63 h 489"/>
                  <a:gd name="T54" fmla="*/ 316 w 877"/>
                  <a:gd name="T55" fmla="*/ 78 h 489"/>
                  <a:gd name="T56" fmla="*/ 375 w 877"/>
                  <a:gd name="T57" fmla="*/ 93 h 489"/>
                  <a:gd name="T58" fmla="*/ 432 w 877"/>
                  <a:gd name="T59" fmla="*/ 107 h 489"/>
                  <a:gd name="T60" fmla="*/ 485 w 877"/>
                  <a:gd name="T61" fmla="*/ 122 h 489"/>
                  <a:gd name="T62" fmla="*/ 536 w 877"/>
                  <a:gd name="T63" fmla="*/ 135 h 489"/>
                  <a:gd name="T64" fmla="*/ 584 w 877"/>
                  <a:gd name="T65" fmla="*/ 148 h 489"/>
                  <a:gd name="T66" fmla="*/ 629 w 877"/>
                  <a:gd name="T67" fmla="*/ 161 h 489"/>
                  <a:gd name="T68" fmla="*/ 670 w 877"/>
                  <a:gd name="T69" fmla="*/ 172 h 489"/>
                  <a:gd name="T70" fmla="*/ 709 w 877"/>
                  <a:gd name="T71" fmla="*/ 184 h 489"/>
                  <a:gd name="T72" fmla="*/ 741 w 877"/>
                  <a:gd name="T73" fmla="*/ 194 h 489"/>
                  <a:gd name="T74" fmla="*/ 771 w 877"/>
                  <a:gd name="T75" fmla="*/ 203 h 489"/>
                  <a:gd name="T76" fmla="*/ 795 w 877"/>
                  <a:gd name="T77" fmla="*/ 211 h 489"/>
                  <a:gd name="T78" fmla="*/ 815 w 877"/>
                  <a:gd name="T79" fmla="*/ 219 h 489"/>
                  <a:gd name="T80" fmla="*/ 830 w 877"/>
                  <a:gd name="T81" fmla="*/ 226 h 489"/>
                  <a:gd name="T82" fmla="*/ 841 w 877"/>
                  <a:gd name="T83" fmla="*/ 231 h 489"/>
                  <a:gd name="T84" fmla="*/ 847 w 877"/>
                  <a:gd name="T85" fmla="*/ 235 h 489"/>
                  <a:gd name="T86" fmla="*/ 849 w 877"/>
                  <a:gd name="T87" fmla="*/ 238 h 489"/>
                  <a:gd name="T88" fmla="*/ 877 w 877"/>
                  <a:gd name="T89" fmla="*/ 245 h 48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877" h="489">
                    <a:moveTo>
                      <a:pt x="877" y="489"/>
                    </a:moveTo>
                    <a:lnTo>
                      <a:pt x="875" y="482"/>
                    </a:lnTo>
                    <a:lnTo>
                      <a:pt x="870" y="475"/>
                    </a:lnTo>
                    <a:lnTo>
                      <a:pt x="858" y="464"/>
                    </a:lnTo>
                    <a:lnTo>
                      <a:pt x="843" y="449"/>
                    </a:lnTo>
                    <a:lnTo>
                      <a:pt x="822" y="435"/>
                    </a:lnTo>
                    <a:lnTo>
                      <a:pt x="796" y="417"/>
                    </a:lnTo>
                    <a:lnTo>
                      <a:pt x="767" y="399"/>
                    </a:lnTo>
                    <a:lnTo>
                      <a:pt x="733" y="377"/>
                    </a:lnTo>
                    <a:lnTo>
                      <a:pt x="693" y="353"/>
                    </a:lnTo>
                    <a:lnTo>
                      <a:pt x="651" y="330"/>
                    </a:lnTo>
                    <a:lnTo>
                      <a:pt x="604" y="304"/>
                    </a:lnTo>
                    <a:lnTo>
                      <a:pt x="555" y="277"/>
                    </a:lnTo>
                    <a:lnTo>
                      <a:pt x="502" y="248"/>
                    </a:lnTo>
                    <a:lnTo>
                      <a:pt x="446" y="219"/>
                    </a:lnTo>
                    <a:lnTo>
                      <a:pt x="388" y="189"/>
                    </a:lnTo>
                    <a:lnTo>
                      <a:pt x="327" y="158"/>
                    </a:lnTo>
                    <a:lnTo>
                      <a:pt x="263" y="127"/>
                    </a:lnTo>
                    <a:lnTo>
                      <a:pt x="200" y="94"/>
                    </a:lnTo>
                    <a:lnTo>
                      <a:pt x="133" y="64"/>
                    </a:lnTo>
                    <a:lnTo>
                      <a:pt x="67" y="3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64" y="33"/>
                    </a:lnTo>
                    <a:lnTo>
                      <a:pt x="129" y="64"/>
                    </a:lnTo>
                    <a:lnTo>
                      <a:pt x="193" y="94"/>
                    </a:lnTo>
                    <a:lnTo>
                      <a:pt x="255" y="125"/>
                    </a:lnTo>
                    <a:lnTo>
                      <a:pt x="316" y="156"/>
                    </a:lnTo>
                    <a:lnTo>
                      <a:pt x="375" y="185"/>
                    </a:lnTo>
                    <a:lnTo>
                      <a:pt x="432" y="214"/>
                    </a:lnTo>
                    <a:lnTo>
                      <a:pt x="485" y="243"/>
                    </a:lnTo>
                    <a:lnTo>
                      <a:pt x="536" y="270"/>
                    </a:lnTo>
                    <a:lnTo>
                      <a:pt x="584" y="295"/>
                    </a:lnTo>
                    <a:lnTo>
                      <a:pt x="629" y="321"/>
                    </a:lnTo>
                    <a:lnTo>
                      <a:pt x="670" y="344"/>
                    </a:lnTo>
                    <a:lnTo>
                      <a:pt x="709" y="368"/>
                    </a:lnTo>
                    <a:lnTo>
                      <a:pt x="741" y="388"/>
                    </a:lnTo>
                    <a:lnTo>
                      <a:pt x="771" y="406"/>
                    </a:lnTo>
                    <a:lnTo>
                      <a:pt x="795" y="422"/>
                    </a:lnTo>
                    <a:lnTo>
                      <a:pt x="815" y="438"/>
                    </a:lnTo>
                    <a:lnTo>
                      <a:pt x="830" y="451"/>
                    </a:lnTo>
                    <a:lnTo>
                      <a:pt x="841" y="462"/>
                    </a:lnTo>
                    <a:lnTo>
                      <a:pt x="847" y="469"/>
                    </a:lnTo>
                    <a:lnTo>
                      <a:pt x="849" y="476"/>
                    </a:lnTo>
                    <a:lnTo>
                      <a:pt x="877" y="489"/>
                    </a:lnTo>
                    <a:close/>
                  </a:path>
                </a:pathLst>
              </a:custGeom>
              <a:solidFill>
                <a:srgbClr val="B4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19" name="Freeform 337"/>
              <p:cNvSpPr>
                <a:spLocks/>
              </p:cNvSpPr>
              <p:nvPr/>
            </p:nvSpPr>
            <p:spPr bwMode="auto">
              <a:xfrm>
                <a:off x="1206" y="1654"/>
                <a:ext cx="850" cy="237"/>
              </a:xfrm>
              <a:custGeom>
                <a:avLst/>
                <a:gdLst>
                  <a:gd name="T0" fmla="*/ 1 w 850"/>
                  <a:gd name="T1" fmla="*/ 0 h 474"/>
                  <a:gd name="T2" fmla="*/ 65 w 850"/>
                  <a:gd name="T3" fmla="*/ 16 h 474"/>
                  <a:gd name="T4" fmla="*/ 130 w 850"/>
                  <a:gd name="T5" fmla="*/ 31 h 474"/>
                  <a:gd name="T6" fmla="*/ 194 w 850"/>
                  <a:gd name="T7" fmla="*/ 46 h 474"/>
                  <a:gd name="T8" fmla="*/ 256 w 850"/>
                  <a:gd name="T9" fmla="*/ 62 h 474"/>
                  <a:gd name="T10" fmla="*/ 317 w 850"/>
                  <a:gd name="T11" fmla="*/ 77 h 474"/>
                  <a:gd name="T12" fmla="*/ 376 w 850"/>
                  <a:gd name="T13" fmla="*/ 92 h 474"/>
                  <a:gd name="T14" fmla="*/ 433 w 850"/>
                  <a:gd name="T15" fmla="*/ 106 h 474"/>
                  <a:gd name="T16" fmla="*/ 486 w 850"/>
                  <a:gd name="T17" fmla="*/ 121 h 474"/>
                  <a:gd name="T18" fmla="*/ 537 w 850"/>
                  <a:gd name="T19" fmla="*/ 134 h 474"/>
                  <a:gd name="T20" fmla="*/ 585 w 850"/>
                  <a:gd name="T21" fmla="*/ 147 h 474"/>
                  <a:gd name="T22" fmla="*/ 630 w 850"/>
                  <a:gd name="T23" fmla="*/ 160 h 474"/>
                  <a:gd name="T24" fmla="*/ 671 w 850"/>
                  <a:gd name="T25" fmla="*/ 171 h 474"/>
                  <a:gd name="T26" fmla="*/ 710 w 850"/>
                  <a:gd name="T27" fmla="*/ 183 h 474"/>
                  <a:gd name="T28" fmla="*/ 742 w 850"/>
                  <a:gd name="T29" fmla="*/ 193 h 474"/>
                  <a:gd name="T30" fmla="*/ 772 w 850"/>
                  <a:gd name="T31" fmla="*/ 202 h 474"/>
                  <a:gd name="T32" fmla="*/ 796 w 850"/>
                  <a:gd name="T33" fmla="*/ 210 h 474"/>
                  <a:gd name="T34" fmla="*/ 816 w 850"/>
                  <a:gd name="T35" fmla="*/ 218 h 474"/>
                  <a:gd name="T36" fmla="*/ 831 w 850"/>
                  <a:gd name="T37" fmla="*/ 225 h 474"/>
                  <a:gd name="T38" fmla="*/ 842 w 850"/>
                  <a:gd name="T39" fmla="*/ 230 h 474"/>
                  <a:gd name="T40" fmla="*/ 848 w 850"/>
                  <a:gd name="T41" fmla="*/ 234 h 474"/>
                  <a:gd name="T42" fmla="*/ 850 w 850"/>
                  <a:gd name="T43" fmla="*/ 237 h 474"/>
                  <a:gd name="T44" fmla="*/ 820 w 850"/>
                  <a:gd name="T45" fmla="*/ 230 h 474"/>
                  <a:gd name="T46" fmla="*/ 818 w 850"/>
                  <a:gd name="T47" fmla="*/ 227 h 474"/>
                  <a:gd name="T48" fmla="*/ 811 w 850"/>
                  <a:gd name="T49" fmla="*/ 223 h 474"/>
                  <a:gd name="T50" fmla="*/ 800 w 850"/>
                  <a:gd name="T51" fmla="*/ 218 h 474"/>
                  <a:gd name="T52" fmla="*/ 784 w 850"/>
                  <a:gd name="T53" fmla="*/ 210 h 474"/>
                  <a:gd name="T54" fmla="*/ 763 w 850"/>
                  <a:gd name="T55" fmla="*/ 203 h 474"/>
                  <a:gd name="T56" fmla="*/ 736 w 850"/>
                  <a:gd name="T57" fmla="*/ 194 h 474"/>
                  <a:gd name="T58" fmla="*/ 705 w 850"/>
                  <a:gd name="T59" fmla="*/ 184 h 474"/>
                  <a:gd name="T60" fmla="*/ 670 w 850"/>
                  <a:gd name="T61" fmla="*/ 173 h 474"/>
                  <a:gd name="T62" fmla="*/ 630 w 850"/>
                  <a:gd name="T63" fmla="*/ 162 h 474"/>
                  <a:gd name="T64" fmla="*/ 587 w 850"/>
                  <a:gd name="T65" fmla="*/ 150 h 474"/>
                  <a:gd name="T66" fmla="*/ 540 w 850"/>
                  <a:gd name="T67" fmla="*/ 137 h 474"/>
                  <a:gd name="T68" fmla="*/ 489 w 850"/>
                  <a:gd name="T69" fmla="*/ 122 h 474"/>
                  <a:gd name="T70" fmla="*/ 435 w 850"/>
                  <a:gd name="T71" fmla="*/ 109 h 474"/>
                  <a:gd name="T72" fmla="*/ 379 w 850"/>
                  <a:gd name="T73" fmla="*/ 94 h 474"/>
                  <a:gd name="T74" fmla="*/ 319 w 850"/>
                  <a:gd name="T75" fmla="*/ 79 h 474"/>
                  <a:gd name="T76" fmla="*/ 259 w 850"/>
                  <a:gd name="T77" fmla="*/ 64 h 474"/>
                  <a:gd name="T78" fmla="*/ 195 w 850"/>
                  <a:gd name="T79" fmla="*/ 48 h 474"/>
                  <a:gd name="T80" fmla="*/ 131 w 850"/>
                  <a:gd name="T81" fmla="*/ 33 h 474"/>
                  <a:gd name="T82" fmla="*/ 66 w 850"/>
                  <a:gd name="T83" fmla="*/ 18 h 474"/>
                  <a:gd name="T84" fmla="*/ 0 w 850"/>
                  <a:gd name="T85" fmla="*/ 2 h 474"/>
                  <a:gd name="T86" fmla="*/ 1 w 850"/>
                  <a:gd name="T87" fmla="*/ 0 h 47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850" h="474">
                    <a:moveTo>
                      <a:pt x="1" y="0"/>
                    </a:moveTo>
                    <a:lnTo>
                      <a:pt x="65" y="31"/>
                    </a:lnTo>
                    <a:lnTo>
                      <a:pt x="130" y="62"/>
                    </a:lnTo>
                    <a:lnTo>
                      <a:pt x="194" y="92"/>
                    </a:lnTo>
                    <a:lnTo>
                      <a:pt x="256" y="123"/>
                    </a:lnTo>
                    <a:lnTo>
                      <a:pt x="317" y="154"/>
                    </a:lnTo>
                    <a:lnTo>
                      <a:pt x="376" y="183"/>
                    </a:lnTo>
                    <a:lnTo>
                      <a:pt x="433" y="212"/>
                    </a:lnTo>
                    <a:lnTo>
                      <a:pt x="486" y="241"/>
                    </a:lnTo>
                    <a:lnTo>
                      <a:pt x="537" y="268"/>
                    </a:lnTo>
                    <a:lnTo>
                      <a:pt x="585" y="293"/>
                    </a:lnTo>
                    <a:lnTo>
                      <a:pt x="630" y="319"/>
                    </a:lnTo>
                    <a:lnTo>
                      <a:pt x="671" y="342"/>
                    </a:lnTo>
                    <a:lnTo>
                      <a:pt x="710" y="366"/>
                    </a:lnTo>
                    <a:lnTo>
                      <a:pt x="742" y="386"/>
                    </a:lnTo>
                    <a:lnTo>
                      <a:pt x="772" y="404"/>
                    </a:lnTo>
                    <a:lnTo>
                      <a:pt x="796" y="420"/>
                    </a:lnTo>
                    <a:lnTo>
                      <a:pt x="816" y="436"/>
                    </a:lnTo>
                    <a:lnTo>
                      <a:pt x="831" y="449"/>
                    </a:lnTo>
                    <a:lnTo>
                      <a:pt x="842" y="460"/>
                    </a:lnTo>
                    <a:lnTo>
                      <a:pt x="848" y="467"/>
                    </a:lnTo>
                    <a:lnTo>
                      <a:pt x="850" y="474"/>
                    </a:lnTo>
                    <a:lnTo>
                      <a:pt x="820" y="460"/>
                    </a:lnTo>
                    <a:lnTo>
                      <a:pt x="818" y="454"/>
                    </a:lnTo>
                    <a:lnTo>
                      <a:pt x="811" y="445"/>
                    </a:lnTo>
                    <a:lnTo>
                      <a:pt x="800" y="435"/>
                    </a:lnTo>
                    <a:lnTo>
                      <a:pt x="784" y="420"/>
                    </a:lnTo>
                    <a:lnTo>
                      <a:pt x="763" y="406"/>
                    </a:lnTo>
                    <a:lnTo>
                      <a:pt x="736" y="388"/>
                    </a:lnTo>
                    <a:lnTo>
                      <a:pt x="705" y="368"/>
                    </a:lnTo>
                    <a:lnTo>
                      <a:pt x="670" y="346"/>
                    </a:lnTo>
                    <a:lnTo>
                      <a:pt x="630" y="324"/>
                    </a:lnTo>
                    <a:lnTo>
                      <a:pt x="587" y="299"/>
                    </a:lnTo>
                    <a:lnTo>
                      <a:pt x="540" y="273"/>
                    </a:lnTo>
                    <a:lnTo>
                      <a:pt x="489" y="244"/>
                    </a:lnTo>
                    <a:lnTo>
                      <a:pt x="435" y="217"/>
                    </a:lnTo>
                    <a:lnTo>
                      <a:pt x="379" y="188"/>
                    </a:lnTo>
                    <a:lnTo>
                      <a:pt x="319" y="158"/>
                    </a:lnTo>
                    <a:lnTo>
                      <a:pt x="259" y="127"/>
                    </a:lnTo>
                    <a:lnTo>
                      <a:pt x="195" y="96"/>
                    </a:lnTo>
                    <a:lnTo>
                      <a:pt x="131" y="65"/>
                    </a:lnTo>
                    <a:lnTo>
                      <a:pt x="66" y="35"/>
                    </a:lnTo>
                    <a:lnTo>
                      <a:pt x="0" y="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3C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20" name="Freeform 338"/>
              <p:cNvSpPr>
                <a:spLocks/>
              </p:cNvSpPr>
              <p:nvPr/>
            </p:nvSpPr>
            <p:spPr bwMode="auto">
              <a:xfrm>
                <a:off x="1206" y="1656"/>
                <a:ext cx="820" cy="228"/>
              </a:xfrm>
              <a:custGeom>
                <a:avLst/>
                <a:gdLst>
                  <a:gd name="T0" fmla="*/ 820 w 820"/>
                  <a:gd name="T1" fmla="*/ 228 h 456"/>
                  <a:gd name="T2" fmla="*/ 818 w 820"/>
                  <a:gd name="T3" fmla="*/ 225 h 456"/>
                  <a:gd name="T4" fmla="*/ 811 w 820"/>
                  <a:gd name="T5" fmla="*/ 221 h 456"/>
                  <a:gd name="T6" fmla="*/ 800 w 820"/>
                  <a:gd name="T7" fmla="*/ 216 h 456"/>
                  <a:gd name="T8" fmla="*/ 784 w 820"/>
                  <a:gd name="T9" fmla="*/ 208 h 456"/>
                  <a:gd name="T10" fmla="*/ 763 w 820"/>
                  <a:gd name="T11" fmla="*/ 201 h 456"/>
                  <a:gd name="T12" fmla="*/ 736 w 820"/>
                  <a:gd name="T13" fmla="*/ 192 h 456"/>
                  <a:gd name="T14" fmla="*/ 705 w 820"/>
                  <a:gd name="T15" fmla="*/ 182 h 456"/>
                  <a:gd name="T16" fmla="*/ 670 w 820"/>
                  <a:gd name="T17" fmla="*/ 171 h 456"/>
                  <a:gd name="T18" fmla="*/ 630 w 820"/>
                  <a:gd name="T19" fmla="*/ 160 h 456"/>
                  <a:gd name="T20" fmla="*/ 587 w 820"/>
                  <a:gd name="T21" fmla="*/ 148 h 456"/>
                  <a:gd name="T22" fmla="*/ 540 w 820"/>
                  <a:gd name="T23" fmla="*/ 135 h 456"/>
                  <a:gd name="T24" fmla="*/ 489 w 820"/>
                  <a:gd name="T25" fmla="*/ 120 h 456"/>
                  <a:gd name="T26" fmla="*/ 435 w 820"/>
                  <a:gd name="T27" fmla="*/ 107 h 456"/>
                  <a:gd name="T28" fmla="*/ 379 w 820"/>
                  <a:gd name="T29" fmla="*/ 92 h 456"/>
                  <a:gd name="T30" fmla="*/ 319 w 820"/>
                  <a:gd name="T31" fmla="*/ 77 h 456"/>
                  <a:gd name="T32" fmla="*/ 259 w 820"/>
                  <a:gd name="T33" fmla="*/ 62 h 456"/>
                  <a:gd name="T34" fmla="*/ 195 w 820"/>
                  <a:gd name="T35" fmla="*/ 46 h 456"/>
                  <a:gd name="T36" fmla="*/ 131 w 820"/>
                  <a:gd name="T37" fmla="*/ 31 h 456"/>
                  <a:gd name="T38" fmla="*/ 66 w 820"/>
                  <a:gd name="T39" fmla="*/ 16 h 456"/>
                  <a:gd name="T40" fmla="*/ 0 w 820"/>
                  <a:gd name="T41" fmla="*/ 0 h 456"/>
                  <a:gd name="T42" fmla="*/ 0 w 820"/>
                  <a:gd name="T43" fmla="*/ 1 h 456"/>
                  <a:gd name="T44" fmla="*/ 62 w 820"/>
                  <a:gd name="T45" fmla="*/ 16 h 456"/>
                  <a:gd name="T46" fmla="*/ 126 w 820"/>
                  <a:gd name="T47" fmla="*/ 31 h 456"/>
                  <a:gd name="T48" fmla="*/ 188 w 820"/>
                  <a:gd name="T49" fmla="*/ 46 h 456"/>
                  <a:gd name="T50" fmla="*/ 247 w 820"/>
                  <a:gd name="T51" fmla="*/ 61 h 456"/>
                  <a:gd name="T52" fmla="*/ 307 w 820"/>
                  <a:gd name="T53" fmla="*/ 75 h 456"/>
                  <a:gd name="T54" fmla="*/ 363 w 820"/>
                  <a:gd name="T55" fmla="*/ 90 h 456"/>
                  <a:gd name="T56" fmla="*/ 418 w 820"/>
                  <a:gd name="T57" fmla="*/ 104 h 456"/>
                  <a:gd name="T58" fmla="*/ 471 w 820"/>
                  <a:gd name="T59" fmla="*/ 118 h 456"/>
                  <a:gd name="T60" fmla="*/ 519 w 820"/>
                  <a:gd name="T61" fmla="*/ 130 h 456"/>
                  <a:gd name="T62" fmla="*/ 564 w 820"/>
                  <a:gd name="T63" fmla="*/ 143 h 456"/>
                  <a:gd name="T64" fmla="*/ 606 w 820"/>
                  <a:gd name="T65" fmla="*/ 155 h 456"/>
                  <a:gd name="T66" fmla="*/ 645 w 820"/>
                  <a:gd name="T67" fmla="*/ 167 h 456"/>
                  <a:gd name="T68" fmla="*/ 678 w 820"/>
                  <a:gd name="T69" fmla="*/ 177 h 456"/>
                  <a:gd name="T70" fmla="*/ 708 w 820"/>
                  <a:gd name="T71" fmla="*/ 186 h 456"/>
                  <a:gd name="T72" fmla="*/ 734 w 820"/>
                  <a:gd name="T73" fmla="*/ 195 h 456"/>
                  <a:gd name="T74" fmla="*/ 753 w 820"/>
                  <a:gd name="T75" fmla="*/ 202 h 456"/>
                  <a:gd name="T76" fmla="*/ 770 w 820"/>
                  <a:gd name="T77" fmla="*/ 208 h 456"/>
                  <a:gd name="T78" fmla="*/ 780 w 820"/>
                  <a:gd name="T79" fmla="*/ 214 h 456"/>
                  <a:gd name="T80" fmla="*/ 787 w 820"/>
                  <a:gd name="T81" fmla="*/ 218 h 456"/>
                  <a:gd name="T82" fmla="*/ 787 w 820"/>
                  <a:gd name="T83" fmla="*/ 221 h 456"/>
                  <a:gd name="T84" fmla="*/ 820 w 820"/>
                  <a:gd name="T85" fmla="*/ 228 h 45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820" h="456">
                    <a:moveTo>
                      <a:pt x="820" y="456"/>
                    </a:moveTo>
                    <a:lnTo>
                      <a:pt x="818" y="450"/>
                    </a:lnTo>
                    <a:lnTo>
                      <a:pt x="811" y="441"/>
                    </a:lnTo>
                    <a:lnTo>
                      <a:pt x="800" y="431"/>
                    </a:lnTo>
                    <a:lnTo>
                      <a:pt x="784" y="416"/>
                    </a:lnTo>
                    <a:lnTo>
                      <a:pt x="763" y="402"/>
                    </a:lnTo>
                    <a:lnTo>
                      <a:pt x="736" y="384"/>
                    </a:lnTo>
                    <a:lnTo>
                      <a:pt x="705" y="364"/>
                    </a:lnTo>
                    <a:lnTo>
                      <a:pt x="670" y="342"/>
                    </a:lnTo>
                    <a:lnTo>
                      <a:pt x="630" y="320"/>
                    </a:lnTo>
                    <a:lnTo>
                      <a:pt x="587" y="295"/>
                    </a:lnTo>
                    <a:lnTo>
                      <a:pt x="540" y="269"/>
                    </a:lnTo>
                    <a:lnTo>
                      <a:pt x="489" y="240"/>
                    </a:lnTo>
                    <a:lnTo>
                      <a:pt x="435" y="213"/>
                    </a:lnTo>
                    <a:lnTo>
                      <a:pt x="379" y="184"/>
                    </a:lnTo>
                    <a:lnTo>
                      <a:pt x="319" y="154"/>
                    </a:lnTo>
                    <a:lnTo>
                      <a:pt x="259" y="123"/>
                    </a:lnTo>
                    <a:lnTo>
                      <a:pt x="195" y="92"/>
                    </a:lnTo>
                    <a:lnTo>
                      <a:pt x="131" y="61"/>
                    </a:lnTo>
                    <a:lnTo>
                      <a:pt x="66" y="3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62" y="31"/>
                    </a:lnTo>
                    <a:lnTo>
                      <a:pt x="126" y="61"/>
                    </a:lnTo>
                    <a:lnTo>
                      <a:pt x="188" y="92"/>
                    </a:lnTo>
                    <a:lnTo>
                      <a:pt x="247" y="121"/>
                    </a:lnTo>
                    <a:lnTo>
                      <a:pt x="307" y="150"/>
                    </a:lnTo>
                    <a:lnTo>
                      <a:pt x="363" y="179"/>
                    </a:lnTo>
                    <a:lnTo>
                      <a:pt x="418" y="208"/>
                    </a:lnTo>
                    <a:lnTo>
                      <a:pt x="471" y="235"/>
                    </a:lnTo>
                    <a:lnTo>
                      <a:pt x="519" y="260"/>
                    </a:lnTo>
                    <a:lnTo>
                      <a:pt x="564" y="286"/>
                    </a:lnTo>
                    <a:lnTo>
                      <a:pt x="606" y="309"/>
                    </a:lnTo>
                    <a:lnTo>
                      <a:pt x="645" y="333"/>
                    </a:lnTo>
                    <a:lnTo>
                      <a:pt x="678" y="353"/>
                    </a:lnTo>
                    <a:lnTo>
                      <a:pt x="708" y="371"/>
                    </a:lnTo>
                    <a:lnTo>
                      <a:pt x="734" y="389"/>
                    </a:lnTo>
                    <a:lnTo>
                      <a:pt x="753" y="403"/>
                    </a:lnTo>
                    <a:lnTo>
                      <a:pt x="770" y="416"/>
                    </a:lnTo>
                    <a:lnTo>
                      <a:pt x="780" y="427"/>
                    </a:lnTo>
                    <a:lnTo>
                      <a:pt x="787" y="436"/>
                    </a:lnTo>
                    <a:lnTo>
                      <a:pt x="787" y="441"/>
                    </a:lnTo>
                    <a:lnTo>
                      <a:pt x="820" y="456"/>
                    </a:lnTo>
                    <a:close/>
                  </a:path>
                </a:pathLst>
              </a:custGeom>
              <a:solidFill>
                <a:srgbClr val="B3C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21" name="Freeform 339"/>
              <p:cNvSpPr>
                <a:spLocks/>
              </p:cNvSpPr>
              <p:nvPr/>
            </p:nvSpPr>
            <p:spPr bwMode="auto">
              <a:xfrm>
                <a:off x="1205" y="1657"/>
                <a:ext cx="788" cy="220"/>
              </a:xfrm>
              <a:custGeom>
                <a:avLst/>
                <a:gdLst>
                  <a:gd name="T0" fmla="*/ 1 w 788"/>
                  <a:gd name="T1" fmla="*/ 0 h 439"/>
                  <a:gd name="T2" fmla="*/ 63 w 788"/>
                  <a:gd name="T3" fmla="*/ 15 h 439"/>
                  <a:gd name="T4" fmla="*/ 127 w 788"/>
                  <a:gd name="T5" fmla="*/ 30 h 439"/>
                  <a:gd name="T6" fmla="*/ 189 w 788"/>
                  <a:gd name="T7" fmla="*/ 45 h 439"/>
                  <a:gd name="T8" fmla="*/ 248 w 788"/>
                  <a:gd name="T9" fmla="*/ 60 h 439"/>
                  <a:gd name="T10" fmla="*/ 308 w 788"/>
                  <a:gd name="T11" fmla="*/ 74 h 439"/>
                  <a:gd name="T12" fmla="*/ 364 w 788"/>
                  <a:gd name="T13" fmla="*/ 89 h 439"/>
                  <a:gd name="T14" fmla="*/ 419 w 788"/>
                  <a:gd name="T15" fmla="*/ 103 h 439"/>
                  <a:gd name="T16" fmla="*/ 472 w 788"/>
                  <a:gd name="T17" fmla="*/ 117 h 439"/>
                  <a:gd name="T18" fmla="*/ 520 w 788"/>
                  <a:gd name="T19" fmla="*/ 129 h 439"/>
                  <a:gd name="T20" fmla="*/ 565 w 788"/>
                  <a:gd name="T21" fmla="*/ 142 h 439"/>
                  <a:gd name="T22" fmla="*/ 607 w 788"/>
                  <a:gd name="T23" fmla="*/ 154 h 439"/>
                  <a:gd name="T24" fmla="*/ 646 w 788"/>
                  <a:gd name="T25" fmla="*/ 166 h 439"/>
                  <a:gd name="T26" fmla="*/ 679 w 788"/>
                  <a:gd name="T27" fmla="*/ 176 h 439"/>
                  <a:gd name="T28" fmla="*/ 709 w 788"/>
                  <a:gd name="T29" fmla="*/ 185 h 439"/>
                  <a:gd name="T30" fmla="*/ 735 w 788"/>
                  <a:gd name="T31" fmla="*/ 194 h 439"/>
                  <a:gd name="T32" fmla="*/ 754 w 788"/>
                  <a:gd name="T33" fmla="*/ 201 h 439"/>
                  <a:gd name="T34" fmla="*/ 771 w 788"/>
                  <a:gd name="T35" fmla="*/ 207 h 439"/>
                  <a:gd name="T36" fmla="*/ 781 w 788"/>
                  <a:gd name="T37" fmla="*/ 213 h 439"/>
                  <a:gd name="T38" fmla="*/ 788 w 788"/>
                  <a:gd name="T39" fmla="*/ 217 h 439"/>
                  <a:gd name="T40" fmla="*/ 788 w 788"/>
                  <a:gd name="T41" fmla="*/ 220 h 439"/>
                  <a:gd name="T42" fmla="*/ 756 w 788"/>
                  <a:gd name="T43" fmla="*/ 212 h 439"/>
                  <a:gd name="T44" fmla="*/ 754 w 788"/>
                  <a:gd name="T45" fmla="*/ 209 h 439"/>
                  <a:gd name="T46" fmla="*/ 749 w 788"/>
                  <a:gd name="T47" fmla="*/ 205 h 439"/>
                  <a:gd name="T48" fmla="*/ 736 w 788"/>
                  <a:gd name="T49" fmla="*/ 199 h 439"/>
                  <a:gd name="T50" fmla="*/ 719 w 788"/>
                  <a:gd name="T51" fmla="*/ 193 h 439"/>
                  <a:gd name="T52" fmla="*/ 698 w 788"/>
                  <a:gd name="T53" fmla="*/ 185 h 439"/>
                  <a:gd name="T54" fmla="*/ 671 w 788"/>
                  <a:gd name="T55" fmla="*/ 176 h 439"/>
                  <a:gd name="T56" fmla="*/ 640 w 788"/>
                  <a:gd name="T57" fmla="*/ 167 h 439"/>
                  <a:gd name="T58" fmla="*/ 603 w 788"/>
                  <a:gd name="T59" fmla="*/ 156 h 439"/>
                  <a:gd name="T60" fmla="*/ 564 w 788"/>
                  <a:gd name="T61" fmla="*/ 144 h 439"/>
                  <a:gd name="T62" fmla="*/ 518 w 788"/>
                  <a:gd name="T63" fmla="*/ 131 h 439"/>
                  <a:gd name="T64" fmla="*/ 472 w 788"/>
                  <a:gd name="T65" fmla="*/ 119 h 439"/>
                  <a:gd name="T66" fmla="*/ 419 w 788"/>
                  <a:gd name="T67" fmla="*/ 105 h 439"/>
                  <a:gd name="T68" fmla="*/ 366 w 788"/>
                  <a:gd name="T69" fmla="*/ 91 h 439"/>
                  <a:gd name="T70" fmla="*/ 309 w 788"/>
                  <a:gd name="T71" fmla="*/ 76 h 439"/>
                  <a:gd name="T72" fmla="*/ 250 w 788"/>
                  <a:gd name="T73" fmla="*/ 62 h 439"/>
                  <a:gd name="T74" fmla="*/ 189 w 788"/>
                  <a:gd name="T75" fmla="*/ 46 h 439"/>
                  <a:gd name="T76" fmla="*/ 127 w 788"/>
                  <a:gd name="T77" fmla="*/ 32 h 439"/>
                  <a:gd name="T78" fmla="*/ 63 w 788"/>
                  <a:gd name="T79" fmla="*/ 16 h 439"/>
                  <a:gd name="T80" fmla="*/ 0 w 788"/>
                  <a:gd name="T81" fmla="*/ 2 h 439"/>
                  <a:gd name="T82" fmla="*/ 1 w 788"/>
                  <a:gd name="T83" fmla="*/ 0 h 43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788" h="439">
                    <a:moveTo>
                      <a:pt x="1" y="0"/>
                    </a:moveTo>
                    <a:lnTo>
                      <a:pt x="63" y="29"/>
                    </a:lnTo>
                    <a:lnTo>
                      <a:pt x="127" y="59"/>
                    </a:lnTo>
                    <a:lnTo>
                      <a:pt x="189" y="90"/>
                    </a:lnTo>
                    <a:lnTo>
                      <a:pt x="248" y="119"/>
                    </a:lnTo>
                    <a:lnTo>
                      <a:pt x="308" y="148"/>
                    </a:lnTo>
                    <a:lnTo>
                      <a:pt x="364" y="177"/>
                    </a:lnTo>
                    <a:lnTo>
                      <a:pt x="419" y="206"/>
                    </a:lnTo>
                    <a:lnTo>
                      <a:pt x="472" y="233"/>
                    </a:lnTo>
                    <a:lnTo>
                      <a:pt x="520" y="258"/>
                    </a:lnTo>
                    <a:lnTo>
                      <a:pt x="565" y="284"/>
                    </a:lnTo>
                    <a:lnTo>
                      <a:pt x="607" y="307"/>
                    </a:lnTo>
                    <a:lnTo>
                      <a:pt x="646" y="331"/>
                    </a:lnTo>
                    <a:lnTo>
                      <a:pt x="679" y="351"/>
                    </a:lnTo>
                    <a:lnTo>
                      <a:pt x="709" y="369"/>
                    </a:lnTo>
                    <a:lnTo>
                      <a:pt x="735" y="387"/>
                    </a:lnTo>
                    <a:lnTo>
                      <a:pt x="754" y="401"/>
                    </a:lnTo>
                    <a:lnTo>
                      <a:pt x="771" y="414"/>
                    </a:lnTo>
                    <a:lnTo>
                      <a:pt x="781" y="425"/>
                    </a:lnTo>
                    <a:lnTo>
                      <a:pt x="788" y="434"/>
                    </a:lnTo>
                    <a:lnTo>
                      <a:pt x="788" y="439"/>
                    </a:lnTo>
                    <a:lnTo>
                      <a:pt x="756" y="423"/>
                    </a:lnTo>
                    <a:lnTo>
                      <a:pt x="754" y="418"/>
                    </a:lnTo>
                    <a:lnTo>
                      <a:pt x="749" y="409"/>
                    </a:lnTo>
                    <a:lnTo>
                      <a:pt x="736" y="398"/>
                    </a:lnTo>
                    <a:lnTo>
                      <a:pt x="719" y="385"/>
                    </a:lnTo>
                    <a:lnTo>
                      <a:pt x="698" y="369"/>
                    </a:lnTo>
                    <a:lnTo>
                      <a:pt x="671" y="351"/>
                    </a:lnTo>
                    <a:lnTo>
                      <a:pt x="640" y="333"/>
                    </a:lnTo>
                    <a:lnTo>
                      <a:pt x="603" y="311"/>
                    </a:lnTo>
                    <a:lnTo>
                      <a:pt x="564" y="287"/>
                    </a:lnTo>
                    <a:lnTo>
                      <a:pt x="518" y="262"/>
                    </a:lnTo>
                    <a:lnTo>
                      <a:pt x="472" y="237"/>
                    </a:lnTo>
                    <a:lnTo>
                      <a:pt x="419" y="210"/>
                    </a:lnTo>
                    <a:lnTo>
                      <a:pt x="366" y="181"/>
                    </a:lnTo>
                    <a:lnTo>
                      <a:pt x="309" y="152"/>
                    </a:lnTo>
                    <a:lnTo>
                      <a:pt x="250" y="123"/>
                    </a:lnTo>
                    <a:lnTo>
                      <a:pt x="189" y="92"/>
                    </a:lnTo>
                    <a:lnTo>
                      <a:pt x="127" y="63"/>
                    </a:lnTo>
                    <a:lnTo>
                      <a:pt x="63" y="32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3C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22" name="Freeform 340"/>
              <p:cNvSpPr>
                <a:spLocks/>
              </p:cNvSpPr>
              <p:nvPr/>
            </p:nvSpPr>
            <p:spPr bwMode="auto">
              <a:xfrm>
                <a:off x="1205" y="1659"/>
                <a:ext cx="756" cy="210"/>
              </a:xfrm>
              <a:custGeom>
                <a:avLst/>
                <a:gdLst>
                  <a:gd name="T0" fmla="*/ 756 w 756"/>
                  <a:gd name="T1" fmla="*/ 210 h 420"/>
                  <a:gd name="T2" fmla="*/ 754 w 756"/>
                  <a:gd name="T3" fmla="*/ 208 h 420"/>
                  <a:gd name="T4" fmla="*/ 749 w 756"/>
                  <a:gd name="T5" fmla="*/ 203 h 420"/>
                  <a:gd name="T6" fmla="*/ 736 w 756"/>
                  <a:gd name="T7" fmla="*/ 198 h 420"/>
                  <a:gd name="T8" fmla="*/ 719 w 756"/>
                  <a:gd name="T9" fmla="*/ 191 h 420"/>
                  <a:gd name="T10" fmla="*/ 698 w 756"/>
                  <a:gd name="T11" fmla="*/ 183 h 420"/>
                  <a:gd name="T12" fmla="*/ 671 w 756"/>
                  <a:gd name="T13" fmla="*/ 174 h 420"/>
                  <a:gd name="T14" fmla="*/ 640 w 756"/>
                  <a:gd name="T15" fmla="*/ 165 h 420"/>
                  <a:gd name="T16" fmla="*/ 603 w 756"/>
                  <a:gd name="T17" fmla="*/ 154 h 420"/>
                  <a:gd name="T18" fmla="*/ 564 w 756"/>
                  <a:gd name="T19" fmla="*/ 142 h 420"/>
                  <a:gd name="T20" fmla="*/ 518 w 756"/>
                  <a:gd name="T21" fmla="*/ 130 h 420"/>
                  <a:gd name="T22" fmla="*/ 472 w 756"/>
                  <a:gd name="T23" fmla="*/ 117 h 420"/>
                  <a:gd name="T24" fmla="*/ 419 w 756"/>
                  <a:gd name="T25" fmla="*/ 104 h 420"/>
                  <a:gd name="T26" fmla="*/ 366 w 756"/>
                  <a:gd name="T27" fmla="*/ 89 h 420"/>
                  <a:gd name="T28" fmla="*/ 309 w 756"/>
                  <a:gd name="T29" fmla="*/ 75 h 420"/>
                  <a:gd name="T30" fmla="*/ 250 w 756"/>
                  <a:gd name="T31" fmla="*/ 60 h 420"/>
                  <a:gd name="T32" fmla="*/ 189 w 756"/>
                  <a:gd name="T33" fmla="*/ 45 h 420"/>
                  <a:gd name="T34" fmla="*/ 127 w 756"/>
                  <a:gd name="T35" fmla="*/ 30 h 420"/>
                  <a:gd name="T36" fmla="*/ 63 w 756"/>
                  <a:gd name="T37" fmla="*/ 15 h 420"/>
                  <a:gd name="T38" fmla="*/ 0 w 756"/>
                  <a:gd name="T39" fmla="*/ 0 h 420"/>
                  <a:gd name="T40" fmla="*/ 0 w 756"/>
                  <a:gd name="T41" fmla="*/ 1 h 420"/>
                  <a:gd name="T42" fmla="*/ 60 w 756"/>
                  <a:gd name="T43" fmla="*/ 16 h 420"/>
                  <a:gd name="T44" fmla="*/ 120 w 756"/>
                  <a:gd name="T45" fmla="*/ 30 h 420"/>
                  <a:gd name="T46" fmla="*/ 179 w 756"/>
                  <a:gd name="T47" fmla="*/ 45 h 420"/>
                  <a:gd name="T48" fmla="*/ 238 w 756"/>
                  <a:gd name="T49" fmla="*/ 59 h 420"/>
                  <a:gd name="T50" fmla="*/ 294 w 756"/>
                  <a:gd name="T51" fmla="*/ 73 h 420"/>
                  <a:gd name="T52" fmla="*/ 349 w 756"/>
                  <a:gd name="T53" fmla="*/ 86 h 420"/>
                  <a:gd name="T54" fmla="*/ 400 w 756"/>
                  <a:gd name="T55" fmla="*/ 100 h 420"/>
                  <a:gd name="T56" fmla="*/ 449 w 756"/>
                  <a:gd name="T57" fmla="*/ 113 h 420"/>
                  <a:gd name="T58" fmla="*/ 494 w 756"/>
                  <a:gd name="T59" fmla="*/ 125 h 420"/>
                  <a:gd name="T60" fmla="*/ 537 w 756"/>
                  <a:gd name="T61" fmla="*/ 137 h 420"/>
                  <a:gd name="T62" fmla="*/ 575 w 756"/>
                  <a:gd name="T63" fmla="*/ 149 h 420"/>
                  <a:gd name="T64" fmla="*/ 610 w 756"/>
                  <a:gd name="T65" fmla="*/ 159 h 420"/>
                  <a:gd name="T66" fmla="*/ 640 w 756"/>
                  <a:gd name="T67" fmla="*/ 168 h 420"/>
                  <a:gd name="T68" fmla="*/ 665 w 756"/>
                  <a:gd name="T69" fmla="*/ 176 h 420"/>
                  <a:gd name="T70" fmla="*/ 687 w 756"/>
                  <a:gd name="T71" fmla="*/ 184 h 420"/>
                  <a:gd name="T72" fmla="*/ 702 w 756"/>
                  <a:gd name="T73" fmla="*/ 190 h 420"/>
                  <a:gd name="T74" fmla="*/ 713 w 756"/>
                  <a:gd name="T75" fmla="*/ 196 h 420"/>
                  <a:gd name="T76" fmla="*/ 719 w 756"/>
                  <a:gd name="T77" fmla="*/ 199 h 420"/>
                  <a:gd name="T78" fmla="*/ 720 w 756"/>
                  <a:gd name="T79" fmla="*/ 202 h 420"/>
                  <a:gd name="T80" fmla="*/ 756 w 756"/>
                  <a:gd name="T81" fmla="*/ 210 h 42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756" h="420">
                    <a:moveTo>
                      <a:pt x="756" y="420"/>
                    </a:moveTo>
                    <a:lnTo>
                      <a:pt x="754" y="415"/>
                    </a:lnTo>
                    <a:lnTo>
                      <a:pt x="749" y="406"/>
                    </a:lnTo>
                    <a:lnTo>
                      <a:pt x="736" y="395"/>
                    </a:lnTo>
                    <a:lnTo>
                      <a:pt x="719" y="382"/>
                    </a:lnTo>
                    <a:lnTo>
                      <a:pt x="698" y="366"/>
                    </a:lnTo>
                    <a:lnTo>
                      <a:pt x="671" y="348"/>
                    </a:lnTo>
                    <a:lnTo>
                      <a:pt x="640" y="330"/>
                    </a:lnTo>
                    <a:lnTo>
                      <a:pt x="603" y="308"/>
                    </a:lnTo>
                    <a:lnTo>
                      <a:pt x="564" y="284"/>
                    </a:lnTo>
                    <a:lnTo>
                      <a:pt x="518" y="259"/>
                    </a:lnTo>
                    <a:lnTo>
                      <a:pt x="472" y="234"/>
                    </a:lnTo>
                    <a:lnTo>
                      <a:pt x="419" y="207"/>
                    </a:lnTo>
                    <a:lnTo>
                      <a:pt x="366" y="178"/>
                    </a:lnTo>
                    <a:lnTo>
                      <a:pt x="309" y="149"/>
                    </a:lnTo>
                    <a:lnTo>
                      <a:pt x="250" y="120"/>
                    </a:lnTo>
                    <a:lnTo>
                      <a:pt x="189" y="89"/>
                    </a:lnTo>
                    <a:lnTo>
                      <a:pt x="127" y="60"/>
                    </a:lnTo>
                    <a:lnTo>
                      <a:pt x="63" y="29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60" y="31"/>
                    </a:lnTo>
                    <a:lnTo>
                      <a:pt x="120" y="60"/>
                    </a:lnTo>
                    <a:lnTo>
                      <a:pt x="179" y="89"/>
                    </a:lnTo>
                    <a:lnTo>
                      <a:pt x="238" y="118"/>
                    </a:lnTo>
                    <a:lnTo>
                      <a:pt x="294" y="145"/>
                    </a:lnTo>
                    <a:lnTo>
                      <a:pt x="349" y="172"/>
                    </a:lnTo>
                    <a:lnTo>
                      <a:pt x="400" y="199"/>
                    </a:lnTo>
                    <a:lnTo>
                      <a:pt x="449" y="226"/>
                    </a:lnTo>
                    <a:lnTo>
                      <a:pt x="494" y="250"/>
                    </a:lnTo>
                    <a:lnTo>
                      <a:pt x="537" y="274"/>
                    </a:lnTo>
                    <a:lnTo>
                      <a:pt x="575" y="297"/>
                    </a:lnTo>
                    <a:lnTo>
                      <a:pt x="610" y="317"/>
                    </a:lnTo>
                    <a:lnTo>
                      <a:pt x="640" y="335"/>
                    </a:lnTo>
                    <a:lnTo>
                      <a:pt x="665" y="351"/>
                    </a:lnTo>
                    <a:lnTo>
                      <a:pt x="687" y="368"/>
                    </a:lnTo>
                    <a:lnTo>
                      <a:pt x="702" y="380"/>
                    </a:lnTo>
                    <a:lnTo>
                      <a:pt x="713" y="391"/>
                    </a:lnTo>
                    <a:lnTo>
                      <a:pt x="719" y="398"/>
                    </a:lnTo>
                    <a:lnTo>
                      <a:pt x="720" y="404"/>
                    </a:lnTo>
                    <a:lnTo>
                      <a:pt x="756" y="420"/>
                    </a:lnTo>
                    <a:close/>
                  </a:path>
                </a:pathLst>
              </a:custGeom>
              <a:solidFill>
                <a:srgbClr val="B3C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23" name="Freeform 341"/>
              <p:cNvSpPr>
                <a:spLocks/>
              </p:cNvSpPr>
              <p:nvPr/>
            </p:nvSpPr>
            <p:spPr bwMode="auto">
              <a:xfrm>
                <a:off x="1203" y="1659"/>
                <a:ext cx="722" cy="201"/>
              </a:xfrm>
              <a:custGeom>
                <a:avLst/>
                <a:gdLst>
                  <a:gd name="T0" fmla="*/ 2 w 722"/>
                  <a:gd name="T1" fmla="*/ 0 h 402"/>
                  <a:gd name="T2" fmla="*/ 62 w 722"/>
                  <a:gd name="T3" fmla="*/ 15 h 402"/>
                  <a:gd name="T4" fmla="*/ 122 w 722"/>
                  <a:gd name="T5" fmla="*/ 29 h 402"/>
                  <a:gd name="T6" fmla="*/ 181 w 722"/>
                  <a:gd name="T7" fmla="*/ 44 h 402"/>
                  <a:gd name="T8" fmla="*/ 240 w 722"/>
                  <a:gd name="T9" fmla="*/ 58 h 402"/>
                  <a:gd name="T10" fmla="*/ 296 w 722"/>
                  <a:gd name="T11" fmla="*/ 72 h 402"/>
                  <a:gd name="T12" fmla="*/ 351 w 722"/>
                  <a:gd name="T13" fmla="*/ 85 h 402"/>
                  <a:gd name="T14" fmla="*/ 402 w 722"/>
                  <a:gd name="T15" fmla="*/ 99 h 402"/>
                  <a:gd name="T16" fmla="*/ 451 w 722"/>
                  <a:gd name="T17" fmla="*/ 112 h 402"/>
                  <a:gd name="T18" fmla="*/ 496 w 722"/>
                  <a:gd name="T19" fmla="*/ 124 h 402"/>
                  <a:gd name="T20" fmla="*/ 539 w 722"/>
                  <a:gd name="T21" fmla="*/ 136 h 402"/>
                  <a:gd name="T22" fmla="*/ 577 w 722"/>
                  <a:gd name="T23" fmla="*/ 148 h 402"/>
                  <a:gd name="T24" fmla="*/ 612 w 722"/>
                  <a:gd name="T25" fmla="*/ 158 h 402"/>
                  <a:gd name="T26" fmla="*/ 642 w 722"/>
                  <a:gd name="T27" fmla="*/ 167 h 402"/>
                  <a:gd name="T28" fmla="*/ 667 w 722"/>
                  <a:gd name="T29" fmla="*/ 175 h 402"/>
                  <a:gd name="T30" fmla="*/ 689 w 722"/>
                  <a:gd name="T31" fmla="*/ 183 h 402"/>
                  <a:gd name="T32" fmla="*/ 704 w 722"/>
                  <a:gd name="T33" fmla="*/ 189 h 402"/>
                  <a:gd name="T34" fmla="*/ 715 w 722"/>
                  <a:gd name="T35" fmla="*/ 195 h 402"/>
                  <a:gd name="T36" fmla="*/ 721 w 722"/>
                  <a:gd name="T37" fmla="*/ 198 h 402"/>
                  <a:gd name="T38" fmla="*/ 722 w 722"/>
                  <a:gd name="T39" fmla="*/ 201 h 402"/>
                  <a:gd name="T40" fmla="*/ 686 w 722"/>
                  <a:gd name="T41" fmla="*/ 193 h 402"/>
                  <a:gd name="T42" fmla="*/ 684 w 722"/>
                  <a:gd name="T43" fmla="*/ 190 h 402"/>
                  <a:gd name="T44" fmla="*/ 679 w 722"/>
                  <a:gd name="T45" fmla="*/ 186 h 402"/>
                  <a:gd name="T46" fmla="*/ 669 w 722"/>
                  <a:gd name="T47" fmla="*/ 181 h 402"/>
                  <a:gd name="T48" fmla="*/ 653 w 722"/>
                  <a:gd name="T49" fmla="*/ 175 h 402"/>
                  <a:gd name="T50" fmla="*/ 633 w 722"/>
                  <a:gd name="T51" fmla="*/ 168 h 402"/>
                  <a:gd name="T52" fmla="*/ 609 w 722"/>
                  <a:gd name="T53" fmla="*/ 160 h 402"/>
                  <a:gd name="T54" fmla="*/ 580 w 722"/>
                  <a:gd name="T55" fmla="*/ 151 h 402"/>
                  <a:gd name="T56" fmla="*/ 547 w 722"/>
                  <a:gd name="T57" fmla="*/ 141 h 402"/>
                  <a:gd name="T58" fmla="*/ 510 w 722"/>
                  <a:gd name="T59" fmla="*/ 131 h 402"/>
                  <a:gd name="T60" fmla="*/ 471 w 722"/>
                  <a:gd name="T61" fmla="*/ 120 h 402"/>
                  <a:gd name="T62" fmla="*/ 427 w 722"/>
                  <a:gd name="T63" fmla="*/ 108 h 402"/>
                  <a:gd name="T64" fmla="*/ 382 w 722"/>
                  <a:gd name="T65" fmla="*/ 95 h 402"/>
                  <a:gd name="T66" fmla="*/ 332 w 722"/>
                  <a:gd name="T67" fmla="*/ 83 h 402"/>
                  <a:gd name="T68" fmla="*/ 280 w 722"/>
                  <a:gd name="T69" fmla="*/ 70 h 402"/>
                  <a:gd name="T70" fmla="*/ 228 w 722"/>
                  <a:gd name="T71" fmla="*/ 56 h 402"/>
                  <a:gd name="T72" fmla="*/ 171 w 722"/>
                  <a:gd name="T73" fmla="*/ 43 h 402"/>
                  <a:gd name="T74" fmla="*/ 116 w 722"/>
                  <a:gd name="T75" fmla="*/ 29 h 402"/>
                  <a:gd name="T76" fmla="*/ 58 w 722"/>
                  <a:gd name="T77" fmla="*/ 16 h 402"/>
                  <a:gd name="T78" fmla="*/ 0 w 722"/>
                  <a:gd name="T79" fmla="*/ 2 h 402"/>
                  <a:gd name="T80" fmla="*/ 2 w 722"/>
                  <a:gd name="T81" fmla="*/ 0 h 40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722" h="402">
                    <a:moveTo>
                      <a:pt x="2" y="0"/>
                    </a:moveTo>
                    <a:lnTo>
                      <a:pt x="62" y="29"/>
                    </a:lnTo>
                    <a:lnTo>
                      <a:pt x="122" y="58"/>
                    </a:lnTo>
                    <a:lnTo>
                      <a:pt x="181" y="87"/>
                    </a:lnTo>
                    <a:lnTo>
                      <a:pt x="240" y="116"/>
                    </a:lnTo>
                    <a:lnTo>
                      <a:pt x="296" y="143"/>
                    </a:lnTo>
                    <a:lnTo>
                      <a:pt x="351" y="170"/>
                    </a:lnTo>
                    <a:lnTo>
                      <a:pt x="402" y="197"/>
                    </a:lnTo>
                    <a:lnTo>
                      <a:pt x="451" y="224"/>
                    </a:lnTo>
                    <a:lnTo>
                      <a:pt x="496" y="248"/>
                    </a:lnTo>
                    <a:lnTo>
                      <a:pt x="539" y="272"/>
                    </a:lnTo>
                    <a:lnTo>
                      <a:pt x="577" y="295"/>
                    </a:lnTo>
                    <a:lnTo>
                      <a:pt x="612" y="315"/>
                    </a:lnTo>
                    <a:lnTo>
                      <a:pt x="642" y="333"/>
                    </a:lnTo>
                    <a:lnTo>
                      <a:pt x="667" y="349"/>
                    </a:lnTo>
                    <a:lnTo>
                      <a:pt x="689" y="366"/>
                    </a:lnTo>
                    <a:lnTo>
                      <a:pt x="704" y="378"/>
                    </a:lnTo>
                    <a:lnTo>
                      <a:pt x="715" y="389"/>
                    </a:lnTo>
                    <a:lnTo>
                      <a:pt x="721" y="396"/>
                    </a:lnTo>
                    <a:lnTo>
                      <a:pt x="722" y="402"/>
                    </a:lnTo>
                    <a:lnTo>
                      <a:pt x="686" y="386"/>
                    </a:lnTo>
                    <a:lnTo>
                      <a:pt x="684" y="380"/>
                    </a:lnTo>
                    <a:lnTo>
                      <a:pt x="679" y="371"/>
                    </a:lnTo>
                    <a:lnTo>
                      <a:pt x="669" y="362"/>
                    </a:lnTo>
                    <a:lnTo>
                      <a:pt x="653" y="349"/>
                    </a:lnTo>
                    <a:lnTo>
                      <a:pt x="633" y="335"/>
                    </a:lnTo>
                    <a:lnTo>
                      <a:pt x="609" y="320"/>
                    </a:lnTo>
                    <a:lnTo>
                      <a:pt x="580" y="302"/>
                    </a:lnTo>
                    <a:lnTo>
                      <a:pt x="547" y="282"/>
                    </a:lnTo>
                    <a:lnTo>
                      <a:pt x="510" y="261"/>
                    </a:lnTo>
                    <a:lnTo>
                      <a:pt x="471" y="239"/>
                    </a:lnTo>
                    <a:lnTo>
                      <a:pt x="427" y="215"/>
                    </a:lnTo>
                    <a:lnTo>
                      <a:pt x="382" y="190"/>
                    </a:lnTo>
                    <a:lnTo>
                      <a:pt x="332" y="165"/>
                    </a:lnTo>
                    <a:lnTo>
                      <a:pt x="280" y="139"/>
                    </a:lnTo>
                    <a:lnTo>
                      <a:pt x="228" y="112"/>
                    </a:lnTo>
                    <a:lnTo>
                      <a:pt x="171" y="85"/>
                    </a:lnTo>
                    <a:lnTo>
                      <a:pt x="116" y="58"/>
                    </a:lnTo>
                    <a:lnTo>
                      <a:pt x="58" y="31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B2D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24" name="Freeform 342"/>
              <p:cNvSpPr>
                <a:spLocks/>
              </p:cNvSpPr>
              <p:nvPr/>
            </p:nvSpPr>
            <p:spPr bwMode="auto">
              <a:xfrm>
                <a:off x="1202" y="1661"/>
                <a:ext cx="687" cy="191"/>
              </a:xfrm>
              <a:custGeom>
                <a:avLst/>
                <a:gdLst>
                  <a:gd name="T0" fmla="*/ 687 w 687"/>
                  <a:gd name="T1" fmla="*/ 191 h 382"/>
                  <a:gd name="T2" fmla="*/ 685 w 687"/>
                  <a:gd name="T3" fmla="*/ 188 h 382"/>
                  <a:gd name="T4" fmla="*/ 680 w 687"/>
                  <a:gd name="T5" fmla="*/ 184 h 382"/>
                  <a:gd name="T6" fmla="*/ 670 w 687"/>
                  <a:gd name="T7" fmla="*/ 179 h 382"/>
                  <a:gd name="T8" fmla="*/ 654 w 687"/>
                  <a:gd name="T9" fmla="*/ 173 h 382"/>
                  <a:gd name="T10" fmla="*/ 634 w 687"/>
                  <a:gd name="T11" fmla="*/ 166 h 382"/>
                  <a:gd name="T12" fmla="*/ 610 w 687"/>
                  <a:gd name="T13" fmla="*/ 158 h 382"/>
                  <a:gd name="T14" fmla="*/ 581 w 687"/>
                  <a:gd name="T15" fmla="*/ 149 h 382"/>
                  <a:gd name="T16" fmla="*/ 548 w 687"/>
                  <a:gd name="T17" fmla="*/ 139 h 382"/>
                  <a:gd name="T18" fmla="*/ 511 w 687"/>
                  <a:gd name="T19" fmla="*/ 129 h 382"/>
                  <a:gd name="T20" fmla="*/ 472 w 687"/>
                  <a:gd name="T21" fmla="*/ 118 h 382"/>
                  <a:gd name="T22" fmla="*/ 428 w 687"/>
                  <a:gd name="T23" fmla="*/ 106 h 382"/>
                  <a:gd name="T24" fmla="*/ 383 w 687"/>
                  <a:gd name="T25" fmla="*/ 93 h 382"/>
                  <a:gd name="T26" fmla="*/ 333 w 687"/>
                  <a:gd name="T27" fmla="*/ 81 h 382"/>
                  <a:gd name="T28" fmla="*/ 281 w 687"/>
                  <a:gd name="T29" fmla="*/ 68 h 382"/>
                  <a:gd name="T30" fmla="*/ 229 w 687"/>
                  <a:gd name="T31" fmla="*/ 54 h 382"/>
                  <a:gd name="T32" fmla="*/ 172 w 687"/>
                  <a:gd name="T33" fmla="*/ 41 h 382"/>
                  <a:gd name="T34" fmla="*/ 117 w 687"/>
                  <a:gd name="T35" fmla="*/ 27 h 382"/>
                  <a:gd name="T36" fmla="*/ 59 w 687"/>
                  <a:gd name="T37" fmla="*/ 14 h 382"/>
                  <a:gd name="T38" fmla="*/ 1 w 687"/>
                  <a:gd name="T39" fmla="*/ 0 h 382"/>
                  <a:gd name="T40" fmla="*/ 0 w 687"/>
                  <a:gd name="T41" fmla="*/ 1 h 382"/>
                  <a:gd name="T42" fmla="*/ 58 w 687"/>
                  <a:gd name="T43" fmla="*/ 15 h 382"/>
                  <a:gd name="T44" fmla="*/ 116 w 687"/>
                  <a:gd name="T45" fmla="*/ 28 h 382"/>
                  <a:gd name="T46" fmla="*/ 171 w 687"/>
                  <a:gd name="T47" fmla="*/ 42 h 382"/>
                  <a:gd name="T48" fmla="*/ 226 w 687"/>
                  <a:gd name="T49" fmla="*/ 55 h 382"/>
                  <a:gd name="T50" fmla="*/ 278 w 687"/>
                  <a:gd name="T51" fmla="*/ 69 h 382"/>
                  <a:gd name="T52" fmla="*/ 329 w 687"/>
                  <a:gd name="T53" fmla="*/ 82 h 382"/>
                  <a:gd name="T54" fmla="*/ 377 w 687"/>
                  <a:gd name="T55" fmla="*/ 94 h 382"/>
                  <a:gd name="T56" fmla="*/ 422 w 687"/>
                  <a:gd name="T57" fmla="*/ 107 h 382"/>
                  <a:gd name="T58" fmla="*/ 465 w 687"/>
                  <a:gd name="T59" fmla="*/ 118 h 382"/>
                  <a:gd name="T60" fmla="*/ 502 w 687"/>
                  <a:gd name="T61" fmla="*/ 129 h 382"/>
                  <a:gd name="T62" fmla="*/ 537 w 687"/>
                  <a:gd name="T63" fmla="*/ 139 h 382"/>
                  <a:gd name="T64" fmla="*/ 567 w 687"/>
                  <a:gd name="T65" fmla="*/ 148 h 382"/>
                  <a:gd name="T66" fmla="*/ 592 w 687"/>
                  <a:gd name="T67" fmla="*/ 157 h 382"/>
                  <a:gd name="T68" fmla="*/ 613 w 687"/>
                  <a:gd name="T69" fmla="*/ 164 h 382"/>
                  <a:gd name="T70" fmla="*/ 629 w 687"/>
                  <a:gd name="T71" fmla="*/ 170 h 382"/>
                  <a:gd name="T72" fmla="*/ 640 w 687"/>
                  <a:gd name="T73" fmla="*/ 175 h 382"/>
                  <a:gd name="T74" fmla="*/ 646 w 687"/>
                  <a:gd name="T75" fmla="*/ 179 h 382"/>
                  <a:gd name="T76" fmla="*/ 647 w 687"/>
                  <a:gd name="T77" fmla="*/ 182 h 382"/>
                  <a:gd name="T78" fmla="*/ 687 w 687"/>
                  <a:gd name="T79" fmla="*/ 191 h 38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687" h="382">
                    <a:moveTo>
                      <a:pt x="687" y="382"/>
                    </a:moveTo>
                    <a:lnTo>
                      <a:pt x="685" y="376"/>
                    </a:lnTo>
                    <a:lnTo>
                      <a:pt x="680" y="367"/>
                    </a:lnTo>
                    <a:lnTo>
                      <a:pt x="670" y="358"/>
                    </a:lnTo>
                    <a:lnTo>
                      <a:pt x="654" y="345"/>
                    </a:lnTo>
                    <a:lnTo>
                      <a:pt x="634" y="331"/>
                    </a:lnTo>
                    <a:lnTo>
                      <a:pt x="610" y="316"/>
                    </a:lnTo>
                    <a:lnTo>
                      <a:pt x="581" y="298"/>
                    </a:lnTo>
                    <a:lnTo>
                      <a:pt x="548" y="278"/>
                    </a:lnTo>
                    <a:lnTo>
                      <a:pt x="511" y="257"/>
                    </a:lnTo>
                    <a:lnTo>
                      <a:pt x="472" y="235"/>
                    </a:lnTo>
                    <a:lnTo>
                      <a:pt x="428" y="211"/>
                    </a:lnTo>
                    <a:lnTo>
                      <a:pt x="383" y="186"/>
                    </a:lnTo>
                    <a:lnTo>
                      <a:pt x="333" y="161"/>
                    </a:lnTo>
                    <a:lnTo>
                      <a:pt x="281" y="135"/>
                    </a:lnTo>
                    <a:lnTo>
                      <a:pt x="229" y="108"/>
                    </a:lnTo>
                    <a:lnTo>
                      <a:pt x="172" y="81"/>
                    </a:lnTo>
                    <a:lnTo>
                      <a:pt x="117" y="54"/>
                    </a:lnTo>
                    <a:lnTo>
                      <a:pt x="59" y="27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58" y="29"/>
                    </a:lnTo>
                    <a:lnTo>
                      <a:pt x="116" y="56"/>
                    </a:lnTo>
                    <a:lnTo>
                      <a:pt x="171" y="83"/>
                    </a:lnTo>
                    <a:lnTo>
                      <a:pt x="226" y="110"/>
                    </a:lnTo>
                    <a:lnTo>
                      <a:pt x="278" y="137"/>
                    </a:lnTo>
                    <a:lnTo>
                      <a:pt x="329" y="164"/>
                    </a:lnTo>
                    <a:lnTo>
                      <a:pt x="377" y="188"/>
                    </a:lnTo>
                    <a:lnTo>
                      <a:pt x="422" y="213"/>
                    </a:lnTo>
                    <a:lnTo>
                      <a:pt x="465" y="235"/>
                    </a:lnTo>
                    <a:lnTo>
                      <a:pt x="502" y="257"/>
                    </a:lnTo>
                    <a:lnTo>
                      <a:pt x="537" y="277"/>
                    </a:lnTo>
                    <a:lnTo>
                      <a:pt x="567" y="296"/>
                    </a:lnTo>
                    <a:lnTo>
                      <a:pt x="592" y="313"/>
                    </a:lnTo>
                    <a:lnTo>
                      <a:pt x="613" y="327"/>
                    </a:lnTo>
                    <a:lnTo>
                      <a:pt x="629" y="340"/>
                    </a:lnTo>
                    <a:lnTo>
                      <a:pt x="640" y="349"/>
                    </a:lnTo>
                    <a:lnTo>
                      <a:pt x="646" y="358"/>
                    </a:lnTo>
                    <a:lnTo>
                      <a:pt x="647" y="363"/>
                    </a:lnTo>
                    <a:lnTo>
                      <a:pt x="687" y="382"/>
                    </a:lnTo>
                    <a:close/>
                  </a:path>
                </a:pathLst>
              </a:custGeom>
              <a:solidFill>
                <a:srgbClr val="B2D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25" name="Freeform 343"/>
              <p:cNvSpPr>
                <a:spLocks/>
              </p:cNvSpPr>
              <p:nvPr/>
            </p:nvSpPr>
            <p:spPr bwMode="auto">
              <a:xfrm>
                <a:off x="1202" y="1662"/>
                <a:ext cx="647" cy="181"/>
              </a:xfrm>
              <a:custGeom>
                <a:avLst/>
                <a:gdLst>
                  <a:gd name="T0" fmla="*/ 0 w 647"/>
                  <a:gd name="T1" fmla="*/ 0 h 362"/>
                  <a:gd name="T2" fmla="*/ 58 w 647"/>
                  <a:gd name="T3" fmla="*/ 14 h 362"/>
                  <a:gd name="T4" fmla="*/ 116 w 647"/>
                  <a:gd name="T5" fmla="*/ 28 h 362"/>
                  <a:gd name="T6" fmla="*/ 171 w 647"/>
                  <a:gd name="T7" fmla="*/ 41 h 362"/>
                  <a:gd name="T8" fmla="*/ 226 w 647"/>
                  <a:gd name="T9" fmla="*/ 55 h 362"/>
                  <a:gd name="T10" fmla="*/ 278 w 647"/>
                  <a:gd name="T11" fmla="*/ 68 h 362"/>
                  <a:gd name="T12" fmla="*/ 329 w 647"/>
                  <a:gd name="T13" fmla="*/ 82 h 362"/>
                  <a:gd name="T14" fmla="*/ 377 w 647"/>
                  <a:gd name="T15" fmla="*/ 94 h 362"/>
                  <a:gd name="T16" fmla="*/ 422 w 647"/>
                  <a:gd name="T17" fmla="*/ 106 h 362"/>
                  <a:gd name="T18" fmla="*/ 465 w 647"/>
                  <a:gd name="T19" fmla="*/ 117 h 362"/>
                  <a:gd name="T20" fmla="*/ 502 w 647"/>
                  <a:gd name="T21" fmla="*/ 128 h 362"/>
                  <a:gd name="T22" fmla="*/ 537 w 647"/>
                  <a:gd name="T23" fmla="*/ 138 h 362"/>
                  <a:gd name="T24" fmla="*/ 567 w 647"/>
                  <a:gd name="T25" fmla="*/ 148 h 362"/>
                  <a:gd name="T26" fmla="*/ 592 w 647"/>
                  <a:gd name="T27" fmla="*/ 156 h 362"/>
                  <a:gd name="T28" fmla="*/ 613 w 647"/>
                  <a:gd name="T29" fmla="*/ 163 h 362"/>
                  <a:gd name="T30" fmla="*/ 629 w 647"/>
                  <a:gd name="T31" fmla="*/ 170 h 362"/>
                  <a:gd name="T32" fmla="*/ 640 w 647"/>
                  <a:gd name="T33" fmla="*/ 174 h 362"/>
                  <a:gd name="T34" fmla="*/ 646 w 647"/>
                  <a:gd name="T35" fmla="*/ 179 h 362"/>
                  <a:gd name="T36" fmla="*/ 647 w 647"/>
                  <a:gd name="T37" fmla="*/ 181 h 362"/>
                  <a:gd name="T38" fmla="*/ 606 w 647"/>
                  <a:gd name="T39" fmla="*/ 172 h 362"/>
                  <a:gd name="T40" fmla="*/ 605 w 647"/>
                  <a:gd name="T41" fmla="*/ 169 h 362"/>
                  <a:gd name="T42" fmla="*/ 598 w 647"/>
                  <a:gd name="T43" fmla="*/ 164 h 362"/>
                  <a:gd name="T44" fmla="*/ 586 w 647"/>
                  <a:gd name="T45" fmla="*/ 160 h 362"/>
                  <a:gd name="T46" fmla="*/ 569 w 647"/>
                  <a:gd name="T47" fmla="*/ 153 h 362"/>
                  <a:gd name="T48" fmla="*/ 547 w 647"/>
                  <a:gd name="T49" fmla="*/ 145 h 362"/>
                  <a:gd name="T50" fmla="*/ 520 w 647"/>
                  <a:gd name="T51" fmla="*/ 137 h 362"/>
                  <a:gd name="T52" fmla="*/ 489 w 647"/>
                  <a:gd name="T53" fmla="*/ 127 h 362"/>
                  <a:gd name="T54" fmla="*/ 454 w 647"/>
                  <a:gd name="T55" fmla="*/ 117 h 362"/>
                  <a:gd name="T56" fmla="*/ 414 w 647"/>
                  <a:gd name="T57" fmla="*/ 106 h 362"/>
                  <a:gd name="T58" fmla="*/ 370 w 647"/>
                  <a:gd name="T59" fmla="*/ 95 h 362"/>
                  <a:gd name="T60" fmla="*/ 323 w 647"/>
                  <a:gd name="T61" fmla="*/ 82 h 362"/>
                  <a:gd name="T62" fmla="*/ 274 w 647"/>
                  <a:gd name="T63" fmla="*/ 69 h 362"/>
                  <a:gd name="T64" fmla="*/ 223 w 647"/>
                  <a:gd name="T65" fmla="*/ 57 h 362"/>
                  <a:gd name="T66" fmla="*/ 168 w 647"/>
                  <a:gd name="T67" fmla="*/ 43 h 362"/>
                  <a:gd name="T68" fmla="*/ 113 w 647"/>
                  <a:gd name="T69" fmla="*/ 29 h 362"/>
                  <a:gd name="T70" fmla="*/ 56 w 647"/>
                  <a:gd name="T71" fmla="*/ 16 h 362"/>
                  <a:gd name="T72" fmla="*/ 0 w 647"/>
                  <a:gd name="T73" fmla="*/ 2 h 362"/>
                  <a:gd name="T74" fmla="*/ 0 w 647"/>
                  <a:gd name="T75" fmla="*/ 0 h 36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647" h="362">
                    <a:moveTo>
                      <a:pt x="0" y="0"/>
                    </a:moveTo>
                    <a:lnTo>
                      <a:pt x="58" y="28"/>
                    </a:lnTo>
                    <a:lnTo>
                      <a:pt x="116" y="55"/>
                    </a:lnTo>
                    <a:lnTo>
                      <a:pt x="171" y="82"/>
                    </a:lnTo>
                    <a:lnTo>
                      <a:pt x="226" y="109"/>
                    </a:lnTo>
                    <a:lnTo>
                      <a:pt x="278" y="136"/>
                    </a:lnTo>
                    <a:lnTo>
                      <a:pt x="329" y="163"/>
                    </a:lnTo>
                    <a:lnTo>
                      <a:pt x="377" y="187"/>
                    </a:lnTo>
                    <a:lnTo>
                      <a:pt x="422" y="212"/>
                    </a:lnTo>
                    <a:lnTo>
                      <a:pt x="465" y="234"/>
                    </a:lnTo>
                    <a:lnTo>
                      <a:pt x="502" y="256"/>
                    </a:lnTo>
                    <a:lnTo>
                      <a:pt x="537" y="276"/>
                    </a:lnTo>
                    <a:lnTo>
                      <a:pt x="567" y="295"/>
                    </a:lnTo>
                    <a:lnTo>
                      <a:pt x="592" y="312"/>
                    </a:lnTo>
                    <a:lnTo>
                      <a:pt x="613" y="326"/>
                    </a:lnTo>
                    <a:lnTo>
                      <a:pt x="629" y="339"/>
                    </a:lnTo>
                    <a:lnTo>
                      <a:pt x="640" y="348"/>
                    </a:lnTo>
                    <a:lnTo>
                      <a:pt x="646" y="357"/>
                    </a:lnTo>
                    <a:lnTo>
                      <a:pt x="647" y="362"/>
                    </a:lnTo>
                    <a:lnTo>
                      <a:pt x="606" y="343"/>
                    </a:lnTo>
                    <a:lnTo>
                      <a:pt x="605" y="337"/>
                    </a:lnTo>
                    <a:lnTo>
                      <a:pt x="598" y="328"/>
                    </a:lnTo>
                    <a:lnTo>
                      <a:pt x="586" y="319"/>
                    </a:lnTo>
                    <a:lnTo>
                      <a:pt x="569" y="306"/>
                    </a:lnTo>
                    <a:lnTo>
                      <a:pt x="547" y="290"/>
                    </a:lnTo>
                    <a:lnTo>
                      <a:pt x="520" y="274"/>
                    </a:lnTo>
                    <a:lnTo>
                      <a:pt x="489" y="254"/>
                    </a:lnTo>
                    <a:lnTo>
                      <a:pt x="454" y="234"/>
                    </a:lnTo>
                    <a:lnTo>
                      <a:pt x="414" y="212"/>
                    </a:lnTo>
                    <a:lnTo>
                      <a:pt x="370" y="189"/>
                    </a:lnTo>
                    <a:lnTo>
                      <a:pt x="323" y="163"/>
                    </a:lnTo>
                    <a:lnTo>
                      <a:pt x="274" y="138"/>
                    </a:lnTo>
                    <a:lnTo>
                      <a:pt x="223" y="113"/>
                    </a:lnTo>
                    <a:lnTo>
                      <a:pt x="168" y="85"/>
                    </a:lnTo>
                    <a:lnTo>
                      <a:pt x="113" y="58"/>
                    </a:lnTo>
                    <a:lnTo>
                      <a:pt x="56" y="31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D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26" name="Freeform 344"/>
              <p:cNvSpPr>
                <a:spLocks/>
              </p:cNvSpPr>
              <p:nvPr/>
            </p:nvSpPr>
            <p:spPr bwMode="auto">
              <a:xfrm>
                <a:off x="1200" y="1664"/>
                <a:ext cx="608" cy="169"/>
              </a:xfrm>
              <a:custGeom>
                <a:avLst/>
                <a:gdLst>
                  <a:gd name="T0" fmla="*/ 608 w 608"/>
                  <a:gd name="T1" fmla="*/ 169 h 339"/>
                  <a:gd name="T2" fmla="*/ 607 w 608"/>
                  <a:gd name="T3" fmla="*/ 166 h 339"/>
                  <a:gd name="T4" fmla="*/ 600 w 608"/>
                  <a:gd name="T5" fmla="*/ 162 h 339"/>
                  <a:gd name="T6" fmla="*/ 588 w 608"/>
                  <a:gd name="T7" fmla="*/ 157 h 339"/>
                  <a:gd name="T8" fmla="*/ 571 w 608"/>
                  <a:gd name="T9" fmla="*/ 151 h 339"/>
                  <a:gd name="T10" fmla="*/ 549 w 608"/>
                  <a:gd name="T11" fmla="*/ 143 h 339"/>
                  <a:gd name="T12" fmla="*/ 522 w 608"/>
                  <a:gd name="T13" fmla="*/ 135 h 339"/>
                  <a:gd name="T14" fmla="*/ 491 w 608"/>
                  <a:gd name="T15" fmla="*/ 125 h 339"/>
                  <a:gd name="T16" fmla="*/ 456 w 608"/>
                  <a:gd name="T17" fmla="*/ 115 h 339"/>
                  <a:gd name="T18" fmla="*/ 416 w 608"/>
                  <a:gd name="T19" fmla="*/ 104 h 339"/>
                  <a:gd name="T20" fmla="*/ 372 w 608"/>
                  <a:gd name="T21" fmla="*/ 92 h 339"/>
                  <a:gd name="T22" fmla="*/ 325 w 608"/>
                  <a:gd name="T23" fmla="*/ 79 h 339"/>
                  <a:gd name="T24" fmla="*/ 276 w 608"/>
                  <a:gd name="T25" fmla="*/ 67 h 339"/>
                  <a:gd name="T26" fmla="*/ 225 w 608"/>
                  <a:gd name="T27" fmla="*/ 54 h 339"/>
                  <a:gd name="T28" fmla="*/ 170 w 608"/>
                  <a:gd name="T29" fmla="*/ 40 h 339"/>
                  <a:gd name="T30" fmla="*/ 115 w 608"/>
                  <a:gd name="T31" fmla="*/ 27 h 339"/>
                  <a:gd name="T32" fmla="*/ 58 w 608"/>
                  <a:gd name="T33" fmla="*/ 13 h 339"/>
                  <a:gd name="T34" fmla="*/ 2 w 608"/>
                  <a:gd name="T35" fmla="*/ 0 h 339"/>
                  <a:gd name="T36" fmla="*/ 0 w 608"/>
                  <a:gd name="T37" fmla="*/ 2 h 339"/>
                  <a:gd name="T38" fmla="*/ 54 w 608"/>
                  <a:gd name="T39" fmla="*/ 14 h 339"/>
                  <a:gd name="T40" fmla="*/ 106 w 608"/>
                  <a:gd name="T41" fmla="*/ 27 h 339"/>
                  <a:gd name="T42" fmla="*/ 157 w 608"/>
                  <a:gd name="T43" fmla="*/ 40 h 339"/>
                  <a:gd name="T44" fmla="*/ 208 w 608"/>
                  <a:gd name="T45" fmla="*/ 51 h 339"/>
                  <a:gd name="T46" fmla="*/ 256 w 608"/>
                  <a:gd name="T47" fmla="*/ 64 h 339"/>
                  <a:gd name="T48" fmla="*/ 301 w 608"/>
                  <a:gd name="T49" fmla="*/ 76 h 339"/>
                  <a:gd name="T50" fmla="*/ 345 w 608"/>
                  <a:gd name="T51" fmla="*/ 88 h 339"/>
                  <a:gd name="T52" fmla="*/ 385 w 608"/>
                  <a:gd name="T53" fmla="*/ 98 h 339"/>
                  <a:gd name="T54" fmla="*/ 422 w 608"/>
                  <a:gd name="T55" fmla="*/ 108 h 339"/>
                  <a:gd name="T56" fmla="*/ 456 w 608"/>
                  <a:gd name="T57" fmla="*/ 118 h 339"/>
                  <a:gd name="T58" fmla="*/ 484 w 608"/>
                  <a:gd name="T59" fmla="*/ 126 h 339"/>
                  <a:gd name="T60" fmla="*/ 509 w 608"/>
                  <a:gd name="T61" fmla="*/ 135 h 339"/>
                  <a:gd name="T62" fmla="*/ 529 w 608"/>
                  <a:gd name="T63" fmla="*/ 142 h 339"/>
                  <a:gd name="T64" fmla="*/ 545 w 608"/>
                  <a:gd name="T65" fmla="*/ 147 h 339"/>
                  <a:gd name="T66" fmla="*/ 556 w 608"/>
                  <a:gd name="T67" fmla="*/ 153 h 339"/>
                  <a:gd name="T68" fmla="*/ 563 w 608"/>
                  <a:gd name="T69" fmla="*/ 156 h 339"/>
                  <a:gd name="T70" fmla="*/ 564 w 608"/>
                  <a:gd name="T71" fmla="*/ 159 h 339"/>
                  <a:gd name="T72" fmla="*/ 608 w 608"/>
                  <a:gd name="T73" fmla="*/ 169 h 33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608" h="339">
                    <a:moveTo>
                      <a:pt x="608" y="339"/>
                    </a:moveTo>
                    <a:lnTo>
                      <a:pt x="607" y="333"/>
                    </a:lnTo>
                    <a:lnTo>
                      <a:pt x="600" y="324"/>
                    </a:lnTo>
                    <a:lnTo>
                      <a:pt x="588" y="315"/>
                    </a:lnTo>
                    <a:lnTo>
                      <a:pt x="571" y="302"/>
                    </a:lnTo>
                    <a:lnTo>
                      <a:pt x="549" y="286"/>
                    </a:lnTo>
                    <a:lnTo>
                      <a:pt x="522" y="270"/>
                    </a:lnTo>
                    <a:lnTo>
                      <a:pt x="491" y="250"/>
                    </a:lnTo>
                    <a:lnTo>
                      <a:pt x="456" y="230"/>
                    </a:lnTo>
                    <a:lnTo>
                      <a:pt x="416" y="208"/>
                    </a:lnTo>
                    <a:lnTo>
                      <a:pt x="372" y="185"/>
                    </a:lnTo>
                    <a:lnTo>
                      <a:pt x="325" y="159"/>
                    </a:lnTo>
                    <a:lnTo>
                      <a:pt x="276" y="134"/>
                    </a:lnTo>
                    <a:lnTo>
                      <a:pt x="225" y="109"/>
                    </a:lnTo>
                    <a:lnTo>
                      <a:pt x="170" y="81"/>
                    </a:lnTo>
                    <a:lnTo>
                      <a:pt x="115" y="54"/>
                    </a:lnTo>
                    <a:lnTo>
                      <a:pt x="58" y="27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54" y="29"/>
                    </a:lnTo>
                    <a:lnTo>
                      <a:pt x="106" y="54"/>
                    </a:lnTo>
                    <a:lnTo>
                      <a:pt x="157" y="80"/>
                    </a:lnTo>
                    <a:lnTo>
                      <a:pt x="208" y="103"/>
                    </a:lnTo>
                    <a:lnTo>
                      <a:pt x="256" y="129"/>
                    </a:lnTo>
                    <a:lnTo>
                      <a:pt x="301" y="152"/>
                    </a:lnTo>
                    <a:lnTo>
                      <a:pt x="345" y="176"/>
                    </a:lnTo>
                    <a:lnTo>
                      <a:pt x="385" y="197"/>
                    </a:lnTo>
                    <a:lnTo>
                      <a:pt x="422" y="217"/>
                    </a:lnTo>
                    <a:lnTo>
                      <a:pt x="456" y="237"/>
                    </a:lnTo>
                    <a:lnTo>
                      <a:pt x="484" y="253"/>
                    </a:lnTo>
                    <a:lnTo>
                      <a:pt x="509" y="270"/>
                    </a:lnTo>
                    <a:lnTo>
                      <a:pt x="529" y="284"/>
                    </a:lnTo>
                    <a:lnTo>
                      <a:pt x="545" y="295"/>
                    </a:lnTo>
                    <a:lnTo>
                      <a:pt x="556" y="306"/>
                    </a:lnTo>
                    <a:lnTo>
                      <a:pt x="563" y="313"/>
                    </a:lnTo>
                    <a:lnTo>
                      <a:pt x="564" y="319"/>
                    </a:lnTo>
                    <a:lnTo>
                      <a:pt x="608" y="339"/>
                    </a:lnTo>
                    <a:close/>
                  </a:path>
                </a:pathLst>
              </a:custGeom>
              <a:solidFill>
                <a:srgbClr val="B2D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27" name="Freeform 345"/>
              <p:cNvSpPr>
                <a:spLocks/>
              </p:cNvSpPr>
              <p:nvPr/>
            </p:nvSpPr>
            <p:spPr bwMode="auto">
              <a:xfrm>
                <a:off x="1199" y="1666"/>
                <a:ext cx="565" cy="157"/>
              </a:xfrm>
              <a:custGeom>
                <a:avLst/>
                <a:gdLst>
                  <a:gd name="T0" fmla="*/ 1 w 565"/>
                  <a:gd name="T1" fmla="*/ 0 h 315"/>
                  <a:gd name="T2" fmla="*/ 55 w 565"/>
                  <a:gd name="T3" fmla="*/ 12 h 315"/>
                  <a:gd name="T4" fmla="*/ 107 w 565"/>
                  <a:gd name="T5" fmla="*/ 25 h 315"/>
                  <a:gd name="T6" fmla="*/ 158 w 565"/>
                  <a:gd name="T7" fmla="*/ 38 h 315"/>
                  <a:gd name="T8" fmla="*/ 209 w 565"/>
                  <a:gd name="T9" fmla="*/ 49 h 315"/>
                  <a:gd name="T10" fmla="*/ 257 w 565"/>
                  <a:gd name="T11" fmla="*/ 62 h 315"/>
                  <a:gd name="T12" fmla="*/ 302 w 565"/>
                  <a:gd name="T13" fmla="*/ 74 h 315"/>
                  <a:gd name="T14" fmla="*/ 346 w 565"/>
                  <a:gd name="T15" fmla="*/ 86 h 315"/>
                  <a:gd name="T16" fmla="*/ 386 w 565"/>
                  <a:gd name="T17" fmla="*/ 96 h 315"/>
                  <a:gd name="T18" fmla="*/ 423 w 565"/>
                  <a:gd name="T19" fmla="*/ 106 h 315"/>
                  <a:gd name="T20" fmla="*/ 457 w 565"/>
                  <a:gd name="T21" fmla="*/ 116 h 315"/>
                  <a:gd name="T22" fmla="*/ 485 w 565"/>
                  <a:gd name="T23" fmla="*/ 124 h 315"/>
                  <a:gd name="T24" fmla="*/ 510 w 565"/>
                  <a:gd name="T25" fmla="*/ 133 h 315"/>
                  <a:gd name="T26" fmla="*/ 530 w 565"/>
                  <a:gd name="T27" fmla="*/ 140 h 315"/>
                  <a:gd name="T28" fmla="*/ 546 w 565"/>
                  <a:gd name="T29" fmla="*/ 145 h 315"/>
                  <a:gd name="T30" fmla="*/ 557 w 565"/>
                  <a:gd name="T31" fmla="*/ 151 h 315"/>
                  <a:gd name="T32" fmla="*/ 564 w 565"/>
                  <a:gd name="T33" fmla="*/ 154 h 315"/>
                  <a:gd name="T34" fmla="*/ 565 w 565"/>
                  <a:gd name="T35" fmla="*/ 157 h 315"/>
                  <a:gd name="T36" fmla="*/ 517 w 565"/>
                  <a:gd name="T37" fmla="*/ 146 h 315"/>
                  <a:gd name="T38" fmla="*/ 516 w 565"/>
                  <a:gd name="T39" fmla="*/ 143 h 315"/>
                  <a:gd name="T40" fmla="*/ 510 w 565"/>
                  <a:gd name="T41" fmla="*/ 139 h 315"/>
                  <a:gd name="T42" fmla="*/ 497 w 565"/>
                  <a:gd name="T43" fmla="*/ 134 h 315"/>
                  <a:gd name="T44" fmla="*/ 482 w 565"/>
                  <a:gd name="T45" fmla="*/ 128 h 315"/>
                  <a:gd name="T46" fmla="*/ 461 w 565"/>
                  <a:gd name="T47" fmla="*/ 122 h 315"/>
                  <a:gd name="T48" fmla="*/ 435 w 565"/>
                  <a:gd name="T49" fmla="*/ 114 h 315"/>
                  <a:gd name="T50" fmla="*/ 406 w 565"/>
                  <a:gd name="T51" fmla="*/ 105 h 315"/>
                  <a:gd name="T52" fmla="*/ 370 w 565"/>
                  <a:gd name="T53" fmla="*/ 95 h 315"/>
                  <a:gd name="T54" fmla="*/ 334 w 565"/>
                  <a:gd name="T55" fmla="*/ 85 h 315"/>
                  <a:gd name="T56" fmla="*/ 293 w 565"/>
                  <a:gd name="T57" fmla="*/ 74 h 315"/>
                  <a:gd name="T58" fmla="*/ 249 w 565"/>
                  <a:gd name="T59" fmla="*/ 62 h 315"/>
                  <a:gd name="T60" fmla="*/ 202 w 565"/>
                  <a:gd name="T61" fmla="*/ 50 h 315"/>
                  <a:gd name="T62" fmla="*/ 154 w 565"/>
                  <a:gd name="T63" fmla="*/ 38 h 315"/>
                  <a:gd name="T64" fmla="*/ 103 w 565"/>
                  <a:gd name="T65" fmla="*/ 26 h 315"/>
                  <a:gd name="T66" fmla="*/ 52 w 565"/>
                  <a:gd name="T67" fmla="*/ 14 h 315"/>
                  <a:gd name="T68" fmla="*/ 0 w 565"/>
                  <a:gd name="T69" fmla="*/ 1 h 315"/>
                  <a:gd name="T70" fmla="*/ 1 w 565"/>
                  <a:gd name="T71" fmla="*/ 0 h 31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65" h="315">
                    <a:moveTo>
                      <a:pt x="1" y="0"/>
                    </a:moveTo>
                    <a:lnTo>
                      <a:pt x="55" y="25"/>
                    </a:lnTo>
                    <a:lnTo>
                      <a:pt x="107" y="50"/>
                    </a:lnTo>
                    <a:lnTo>
                      <a:pt x="158" y="76"/>
                    </a:lnTo>
                    <a:lnTo>
                      <a:pt x="209" y="99"/>
                    </a:lnTo>
                    <a:lnTo>
                      <a:pt x="257" y="125"/>
                    </a:lnTo>
                    <a:lnTo>
                      <a:pt x="302" y="148"/>
                    </a:lnTo>
                    <a:lnTo>
                      <a:pt x="346" y="172"/>
                    </a:lnTo>
                    <a:lnTo>
                      <a:pt x="386" y="193"/>
                    </a:lnTo>
                    <a:lnTo>
                      <a:pt x="423" y="213"/>
                    </a:lnTo>
                    <a:lnTo>
                      <a:pt x="457" y="233"/>
                    </a:lnTo>
                    <a:lnTo>
                      <a:pt x="485" y="249"/>
                    </a:lnTo>
                    <a:lnTo>
                      <a:pt x="510" y="266"/>
                    </a:lnTo>
                    <a:lnTo>
                      <a:pt x="530" y="280"/>
                    </a:lnTo>
                    <a:lnTo>
                      <a:pt x="546" y="291"/>
                    </a:lnTo>
                    <a:lnTo>
                      <a:pt x="557" y="302"/>
                    </a:lnTo>
                    <a:lnTo>
                      <a:pt x="564" y="309"/>
                    </a:lnTo>
                    <a:lnTo>
                      <a:pt x="565" y="315"/>
                    </a:lnTo>
                    <a:lnTo>
                      <a:pt x="517" y="293"/>
                    </a:lnTo>
                    <a:lnTo>
                      <a:pt x="516" y="287"/>
                    </a:lnTo>
                    <a:lnTo>
                      <a:pt x="510" y="278"/>
                    </a:lnTo>
                    <a:lnTo>
                      <a:pt x="497" y="269"/>
                    </a:lnTo>
                    <a:lnTo>
                      <a:pt x="482" y="257"/>
                    </a:lnTo>
                    <a:lnTo>
                      <a:pt x="461" y="244"/>
                    </a:lnTo>
                    <a:lnTo>
                      <a:pt x="435" y="228"/>
                    </a:lnTo>
                    <a:lnTo>
                      <a:pt x="406" y="210"/>
                    </a:lnTo>
                    <a:lnTo>
                      <a:pt x="370" y="190"/>
                    </a:lnTo>
                    <a:lnTo>
                      <a:pt x="334" y="170"/>
                    </a:lnTo>
                    <a:lnTo>
                      <a:pt x="293" y="148"/>
                    </a:lnTo>
                    <a:lnTo>
                      <a:pt x="249" y="125"/>
                    </a:lnTo>
                    <a:lnTo>
                      <a:pt x="202" y="101"/>
                    </a:lnTo>
                    <a:lnTo>
                      <a:pt x="154" y="77"/>
                    </a:lnTo>
                    <a:lnTo>
                      <a:pt x="103" y="52"/>
                    </a:lnTo>
                    <a:lnTo>
                      <a:pt x="52" y="29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D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28" name="Freeform 346"/>
              <p:cNvSpPr>
                <a:spLocks/>
              </p:cNvSpPr>
              <p:nvPr/>
            </p:nvSpPr>
            <p:spPr bwMode="auto">
              <a:xfrm>
                <a:off x="1198" y="1668"/>
                <a:ext cx="518" cy="144"/>
              </a:xfrm>
              <a:custGeom>
                <a:avLst/>
                <a:gdLst>
                  <a:gd name="T0" fmla="*/ 518 w 518"/>
                  <a:gd name="T1" fmla="*/ 144 h 290"/>
                  <a:gd name="T2" fmla="*/ 517 w 518"/>
                  <a:gd name="T3" fmla="*/ 141 h 290"/>
                  <a:gd name="T4" fmla="*/ 511 w 518"/>
                  <a:gd name="T5" fmla="*/ 137 h 290"/>
                  <a:gd name="T6" fmla="*/ 498 w 518"/>
                  <a:gd name="T7" fmla="*/ 132 h 290"/>
                  <a:gd name="T8" fmla="*/ 483 w 518"/>
                  <a:gd name="T9" fmla="*/ 126 h 290"/>
                  <a:gd name="T10" fmla="*/ 462 w 518"/>
                  <a:gd name="T11" fmla="*/ 120 h 290"/>
                  <a:gd name="T12" fmla="*/ 436 w 518"/>
                  <a:gd name="T13" fmla="*/ 112 h 290"/>
                  <a:gd name="T14" fmla="*/ 407 w 518"/>
                  <a:gd name="T15" fmla="*/ 103 h 290"/>
                  <a:gd name="T16" fmla="*/ 371 w 518"/>
                  <a:gd name="T17" fmla="*/ 93 h 290"/>
                  <a:gd name="T18" fmla="*/ 335 w 518"/>
                  <a:gd name="T19" fmla="*/ 83 h 290"/>
                  <a:gd name="T20" fmla="*/ 294 w 518"/>
                  <a:gd name="T21" fmla="*/ 72 h 290"/>
                  <a:gd name="T22" fmla="*/ 250 w 518"/>
                  <a:gd name="T23" fmla="*/ 61 h 290"/>
                  <a:gd name="T24" fmla="*/ 203 w 518"/>
                  <a:gd name="T25" fmla="*/ 49 h 290"/>
                  <a:gd name="T26" fmla="*/ 155 w 518"/>
                  <a:gd name="T27" fmla="*/ 37 h 290"/>
                  <a:gd name="T28" fmla="*/ 104 w 518"/>
                  <a:gd name="T29" fmla="*/ 24 h 290"/>
                  <a:gd name="T30" fmla="*/ 53 w 518"/>
                  <a:gd name="T31" fmla="*/ 13 h 290"/>
                  <a:gd name="T32" fmla="*/ 1 w 518"/>
                  <a:gd name="T33" fmla="*/ 0 h 290"/>
                  <a:gd name="T34" fmla="*/ 0 w 518"/>
                  <a:gd name="T35" fmla="*/ 2 h 290"/>
                  <a:gd name="T36" fmla="*/ 50 w 518"/>
                  <a:gd name="T37" fmla="*/ 13 h 290"/>
                  <a:gd name="T38" fmla="*/ 100 w 518"/>
                  <a:gd name="T39" fmla="*/ 25 h 290"/>
                  <a:gd name="T40" fmla="*/ 148 w 518"/>
                  <a:gd name="T41" fmla="*/ 38 h 290"/>
                  <a:gd name="T42" fmla="*/ 195 w 518"/>
                  <a:gd name="T43" fmla="*/ 49 h 290"/>
                  <a:gd name="T44" fmla="*/ 238 w 518"/>
                  <a:gd name="T45" fmla="*/ 61 h 290"/>
                  <a:gd name="T46" fmla="*/ 279 w 518"/>
                  <a:gd name="T47" fmla="*/ 71 h 290"/>
                  <a:gd name="T48" fmla="*/ 318 w 518"/>
                  <a:gd name="T49" fmla="*/ 81 h 290"/>
                  <a:gd name="T50" fmla="*/ 353 w 518"/>
                  <a:gd name="T51" fmla="*/ 91 h 290"/>
                  <a:gd name="T52" fmla="*/ 383 w 518"/>
                  <a:gd name="T53" fmla="*/ 100 h 290"/>
                  <a:gd name="T54" fmla="*/ 409 w 518"/>
                  <a:gd name="T55" fmla="*/ 108 h 290"/>
                  <a:gd name="T56" fmla="*/ 431 w 518"/>
                  <a:gd name="T57" fmla="*/ 114 h 290"/>
                  <a:gd name="T58" fmla="*/ 448 w 518"/>
                  <a:gd name="T59" fmla="*/ 121 h 290"/>
                  <a:gd name="T60" fmla="*/ 460 w 518"/>
                  <a:gd name="T61" fmla="*/ 126 h 290"/>
                  <a:gd name="T62" fmla="*/ 466 w 518"/>
                  <a:gd name="T63" fmla="*/ 130 h 290"/>
                  <a:gd name="T64" fmla="*/ 467 w 518"/>
                  <a:gd name="T65" fmla="*/ 132 h 290"/>
                  <a:gd name="T66" fmla="*/ 518 w 518"/>
                  <a:gd name="T67" fmla="*/ 144 h 29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518" h="290">
                    <a:moveTo>
                      <a:pt x="518" y="290"/>
                    </a:moveTo>
                    <a:lnTo>
                      <a:pt x="517" y="284"/>
                    </a:lnTo>
                    <a:lnTo>
                      <a:pt x="511" y="275"/>
                    </a:lnTo>
                    <a:lnTo>
                      <a:pt x="498" y="266"/>
                    </a:lnTo>
                    <a:lnTo>
                      <a:pt x="483" y="254"/>
                    </a:lnTo>
                    <a:lnTo>
                      <a:pt x="462" y="241"/>
                    </a:lnTo>
                    <a:lnTo>
                      <a:pt x="436" y="225"/>
                    </a:lnTo>
                    <a:lnTo>
                      <a:pt x="407" y="207"/>
                    </a:lnTo>
                    <a:lnTo>
                      <a:pt x="371" y="187"/>
                    </a:lnTo>
                    <a:lnTo>
                      <a:pt x="335" y="167"/>
                    </a:lnTo>
                    <a:lnTo>
                      <a:pt x="294" y="145"/>
                    </a:lnTo>
                    <a:lnTo>
                      <a:pt x="250" y="122"/>
                    </a:lnTo>
                    <a:lnTo>
                      <a:pt x="203" y="98"/>
                    </a:lnTo>
                    <a:lnTo>
                      <a:pt x="155" y="74"/>
                    </a:lnTo>
                    <a:lnTo>
                      <a:pt x="104" y="49"/>
                    </a:lnTo>
                    <a:lnTo>
                      <a:pt x="53" y="26"/>
                    </a:lnTo>
                    <a:lnTo>
                      <a:pt x="1" y="0"/>
                    </a:lnTo>
                    <a:lnTo>
                      <a:pt x="0" y="4"/>
                    </a:lnTo>
                    <a:lnTo>
                      <a:pt x="50" y="27"/>
                    </a:lnTo>
                    <a:lnTo>
                      <a:pt x="100" y="51"/>
                    </a:lnTo>
                    <a:lnTo>
                      <a:pt x="148" y="76"/>
                    </a:lnTo>
                    <a:lnTo>
                      <a:pt x="195" y="98"/>
                    </a:lnTo>
                    <a:lnTo>
                      <a:pt x="238" y="122"/>
                    </a:lnTo>
                    <a:lnTo>
                      <a:pt x="279" y="143"/>
                    </a:lnTo>
                    <a:lnTo>
                      <a:pt x="318" y="163"/>
                    </a:lnTo>
                    <a:lnTo>
                      <a:pt x="353" y="183"/>
                    </a:lnTo>
                    <a:lnTo>
                      <a:pt x="383" y="201"/>
                    </a:lnTo>
                    <a:lnTo>
                      <a:pt x="409" y="217"/>
                    </a:lnTo>
                    <a:lnTo>
                      <a:pt x="431" y="230"/>
                    </a:lnTo>
                    <a:lnTo>
                      <a:pt x="448" y="243"/>
                    </a:lnTo>
                    <a:lnTo>
                      <a:pt x="460" y="254"/>
                    </a:lnTo>
                    <a:lnTo>
                      <a:pt x="466" y="261"/>
                    </a:lnTo>
                    <a:lnTo>
                      <a:pt x="467" y="266"/>
                    </a:lnTo>
                    <a:lnTo>
                      <a:pt x="518" y="290"/>
                    </a:lnTo>
                    <a:close/>
                  </a:path>
                </a:pathLst>
              </a:custGeom>
              <a:solidFill>
                <a:srgbClr val="B1E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29" name="Freeform 347"/>
              <p:cNvSpPr>
                <a:spLocks/>
              </p:cNvSpPr>
              <p:nvPr/>
            </p:nvSpPr>
            <p:spPr bwMode="auto">
              <a:xfrm>
                <a:off x="1198" y="1669"/>
                <a:ext cx="467" cy="132"/>
              </a:xfrm>
              <a:custGeom>
                <a:avLst/>
                <a:gdLst>
                  <a:gd name="T0" fmla="*/ 0 w 467"/>
                  <a:gd name="T1" fmla="*/ 0 h 262"/>
                  <a:gd name="T2" fmla="*/ 50 w 467"/>
                  <a:gd name="T3" fmla="*/ 12 h 262"/>
                  <a:gd name="T4" fmla="*/ 100 w 467"/>
                  <a:gd name="T5" fmla="*/ 24 h 262"/>
                  <a:gd name="T6" fmla="*/ 148 w 467"/>
                  <a:gd name="T7" fmla="*/ 36 h 262"/>
                  <a:gd name="T8" fmla="*/ 195 w 467"/>
                  <a:gd name="T9" fmla="*/ 47 h 262"/>
                  <a:gd name="T10" fmla="*/ 238 w 467"/>
                  <a:gd name="T11" fmla="*/ 59 h 262"/>
                  <a:gd name="T12" fmla="*/ 279 w 467"/>
                  <a:gd name="T13" fmla="*/ 70 h 262"/>
                  <a:gd name="T14" fmla="*/ 318 w 467"/>
                  <a:gd name="T15" fmla="*/ 80 h 262"/>
                  <a:gd name="T16" fmla="*/ 353 w 467"/>
                  <a:gd name="T17" fmla="*/ 90 h 262"/>
                  <a:gd name="T18" fmla="*/ 383 w 467"/>
                  <a:gd name="T19" fmla="*/ 99 h 262"/>
                  <a:gd name="T20" fmla="*/ 409 w 467"/>
                  <a:gd name="T21" fmla="*/ 107 h 262"/>
                  <a:gd name="T22" fmla="*/ 431 w 467"/>
                  <a:gd name="T23" fmla="*/ 114 h 262"/>
                  <a:gd name="T24" fmla="*/ 448 w 467"/>
                  <a:gd name="T25" fmla="*/ 120 h 262"/>
                  <a:gd name="T26" fmla="*/ 460 w 467"/>
                  <a:gd name="T27" fmla="*/ 126 h 262"/>
                  <a:gd name="T28" fmla="*/ 466 w 467"/>
                  <a:gd name="T29" fmla="*/ 129 h 262"/>
                  <a:gd name="T30" fmla="*/ 467 w 467"/>
                  <a:gd name="T31" fmla="*/ 132 h 262"/>
                  <a:gd name="T32" fmla="*/ 414 w 467"/>
                  <a:gd name="T33" fmla="*/ 119 h 262"/>
                  <a:gd name="T34" fmla="*/ 412 w 467"/>
                  <a:gd name="T35" fmla="*/ 117 h 262"/>
                  <a:gd name="T36" fmla="*/ 407 w 467"/>
                  <a:gd name="T37" fmla="*/ 113 h 262"/>
                  <a:gd name="T38" fmla="*/ 397 w 467"/>
                  <a:gd name="T39" fmla="*/ 109 h 262"/>
                  <a:gd name="T40" fmla="*/ 381 w 467"/>
                  <a:gd name="T41" fmla="*/ 104 h 262"/>
                  <a:gd name="T42" fmla="*/ 361 w 467"/>
                  <a:gd name="T43" fmla="*/ 98 h 262"/>
                  <a:gd name="T44" fmla="*/ 339 w 467"/>
                  <a:gd name="T45" fmla="*/ 90 h 262"/>
                  <a:gd name="T46" fmla="*/ 312 w 467"/>
                  <a:gd name="T47" fmla="*/ 82 h 262"/>
                  <a:gd name="T48" fmla="*/ 281 w 467"/>
                  <a:gd name="T49" fmla="*/ 74 h 262"/>
                  <a:gd name="T50" fmla="*/ 247 w 467"/>
                  <a:gd name="T51" fmla="*/ 64 h 262"/>
                  <a:gd name="T52" fmla="*/ 210 w 467"/>
                  <a:gd name="T53" fmla="*/ 54 h 262"/>
                  <a:gd name="T54" fmla="*/ 171 w 467"/>
                  <a:gd name="T55" fmla="*/ 45 h 262"/>
                  <a:gd name="T56" fmla="*/ 130 w 467"/>
                  <a:gd name="T57" fmla="*/ 34 h 262"/>
                  <a:gd name="T58" fmla="*/ 87 w 467"/>
                  <a:gd name="T59" fmla="*/ 24 h 262"/>
                  <a:gd name="T60" fmla="*/ 43 w 467"/>
                  <a:gd name="T61" fmla="*/ 13 h 262"/>
                  <a:gd name="T62" fmla="*/ 0 w 467"/>
                  <a:gd name="T63" fmla="*/ 3 h 262"/>
                  <a:gd name="T64" fmla="*/ 0 w 467"/>
                  <a:gd name="T65" fmla="*/ 0 h 26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67" h="262">
                    <a:moveTo>
                      <a:pt x="0" y="0"/>
                    </a:moveTo>
                    <a:lnTo>
                      <a:pt x="50" y="23"/>
                    </a:lnTo>
                    <a:lnTo>
                      <a:pt x="100" y="47"/>
                    </a:lnTo>
                    <a:lnTo>
                      <a:pt x="148" y="72"/>
                    </a:lnTo>
                    <a:lnTo>
                      <a:pt x="195" y="94"/>
                    </a:lnTo>
                    <a:lnTo>
                      <a:pt x="238" y="118"/>
                    </a:lnTo>
                    <a:lnTo>
                      <a:pt x="279" y="139"/>
                    </a:lnTo>
                    <a:lnTo>
                      <a:pt x="318" y="159"/>
                    </a:lnTo>
                    <a:lnTo>
                      <a:pt x="353" y="179"/>
                    </a:lnTo>
                    <a:lnTo>
                      <a:pt x="383" y="197"/>
                    </a:lnTo>
                    <a:lnTo>
                      <a:pt x="409" y="213"/>
                    </a:lnTo>
                    <a:lnTo>
                      <a:pt x="431" y="226"/>
                    </a:lnTo>
                    <a:lnTo>
                      <a:pt x="448" y="239"/>
                    </a:lnTo>
                    <a:lnTo>
                      <a:pt x="460" y="250"/>
                    </a:lnTo>
                    <a:lnTo>
                      <a:pt x="466" y="257"/>
                    </a:lnTo>
                    <a:lnTo>
                      <a:pt x="467" y="262"/>
                    </a:lnTo>
                    <a:lnTo>
                      <a:pt x="414" y="237"/>
                    </a:lnTo>
                    <a:lnTo>
                      <a:pt x="412" y="232"/>
                    </a:lnTo>
                    <a:lnTo>
                      <a:pt x="407" y="224"/>
                    </a:lnTo>
                    <a:lnTo>
                      <a:pt x="397" y="217"/>
                    </a:lnTo>
                    <a:lnTo>
                      <a:pt x="381" y="206"/>
                    </a:lnTo>
                    <a:lnTo>
                      <a:pt x="361" y="194"/>
                    </a:lnTo>
                    <a:lnTo>
                      <a:pt x="339" y="179"/>
                    </a:lnTo>
                    <a:lnTo>
                      <a:pt x="312" y="163"/>
                    </a:lnTo>
                    <a:lnTo>
                      <a:pt x="281" y="147"/>
                    </a:lnTo>
                    <a:lnTo>
                      <a:pt x="247" y="128"/>
                    </a:lnTo>
                    <a:lnTo>
                      <a:pt x="210" y="108"/>
                    </a:lnTo>
                    <a:lnTo>
                      <a:pt x="171" y="89"/>
                    </a:lnTo>
                    <a:lnTo>
                      <a:pt x="130" y="67"/>
                    </a:lnTo>
                    <a:lnTo>
                      <a:pt x="87" y="47"/>
                    </a:lnTo>
                    <a:lnTo>
                      <a:pt x="43" y="2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1E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30" name="Freeform 348"/>
              <p:cNvSpPr>
                <a:spLocks/>
              </p:cNvSpPr>
              <p:nvPr/>
            </p:nvSpPr>
            <p:spPr bwMode="auto">
              <a:xfrm>
                <a:off x="1196" y="1672"/>
                <a:ext cx="416" cy="116"/>
              </a:xfrm>
              <a:custGeom>
                <a:avLst/>
                <a:gdLst>
                  <a:gd name="T0" fmla="*/ 416 w 416"/>
                  <a:gd name="T1" fmla="*/ 116 h 232"/>
                  <a:gd name="T2" fmla="*/ 414 w 416"/>
                  <a:gd name="T3" fmla="*/ 114 h 232"/>
                  <a:gd name="T4" fmla="*/ 409 w 416"/>
                  <a:gd name="T5" fmla="*/ 110 h 232"/>
                  <a:gd name="T6" fmla="*/ 399 w 416"/>
                  <a:gd name="T7" fmla="*/ 106 h 232"/>
                  <a:gd name="T8" fmla="*/ 383 w 416"/>
                  <a:gd name="T9" fmla="*/ 101 h 232"/>
                  <a:gd name="T10" fmla="*/ 363 w 416"/>
                  <a:gd name="T11" fmla="*/ 95 h 232"/>
                  <a:gd name="T12" fmla="*/ 341 w 416"/>
                  <a:gd name="T13" fmla="*/ 87 h 232"/>
                  <a:gd name="T14" fmla="*/ 314 w 416"/>
                  <a:gd name="T15" fmla="*/ 79 h 232"/>
                  <a:gd name="T16" fmla="*/ 283 w 416"/>
                  <a:gd name="T17" fmla="*/ 71 h 232"/>
                  <a:gd name="T18" fmla="*/ 249 w 416"/>
                  <a:gd name="T19" fmla="*/ 62 h 232"/>
                  <a:gd name="T20" fmla="*/ 212 w 416"/>
                  <a:gd name="T21" fmla="*/ 52 h 232"/>
                  <a:gd name="T22" fmla="*/ 173 w 416"/>
                  <a:gd name="T23" fmla="*/ 42 h 232"/>
                  <a:gd name="T24" fmla="*/ 132 w 416"/>
                  <a:gd name="T25" fmla="*/ 31 h 232"/>
                  <a:gd name="T26" fmla="*/ 89 w 416"/>
                  <a:gd name="T27" fmla="*/ 21 h 232"/>
                  <a:gd name="T28" fmla="*/ 45 w 416"/>
                  <a:gd name="T29" fmla="*/ 10 h 232"/>
                  <a:gd name="T30" fmla="*/ 2 w 416"/>
                  <a:gd name="T31" fmla="*/ 0 h 232"/>
                  <a:gd name="T32" fmla="*/ 0 w 416"/>
                  <a:gd name="T33" fmla="*/ 2 h 232"/>
                  <a:gd name="T34" fmla="*/ 41 w 416"/>
                  <a:gd name="T35" fmla="*/ 12 h 232"/>
                  <a:gd name="T36" fmla="*/ 81 w 416"/>
                  <a:gd name="T37" fmla="*/ 22 h 232"/>
                  <a:gd name="T38" fmla="*/ 120 w 416"/>
                  <a:gd name="T39" fmla="*/ 31 h 232"/>
                  <a:gd name="T40" fmla="*/ 158 w 416"/>
                  <a:gd name="T41" fmla="*/ 41 h 232"/>
                  <a:gd name="T42" fmla="*/ 194 w 416"/>
                  <a:gd name="T43" fmla="*/ 50 h 232"/>
                  <a:gd name="T44" fmla="*/ 226 w 416"/>
                  <a:gd name="T45" fmla="*/ 59 h 232"/>
                  <a:gd name="T46" fmla="*/ 257 w 416"/>
                  <a:gd name="T47" fmla="*/ 67 h 232"/>
                  <a:gd name="T48" fmla="*/ 283 w 416"/>
                  <a:gd name="T49" fmla="*/ 75 h 232"/>
                  <a:gd name="T50" fmla="*/ 307 w 416"/>
                  <a:gd name="T51" fmla="*/ 82 h 232"/>
                  <a:gd name="T52" fmla="*/ 325 w 416"/>
                  <a:gd name="T53" fmla="*/ 88 h 232"/>
                  <a:gd name="T54" fmla="*/ 341 w 416"/>
                  <a:gd name="T55" fmla="*/ 93 h 232"/>
                  <a:gd name="T56" fmla="*/ 351 w 416"/>
                  <a:gd name="T57" fmla="*/ 97 h 232"/>
                  <a:gd name="T58" fmla="*/ 356 w 416"/>
                  <a:gd name="T59" fmla="*/ 100 h 232"/>
                  <a:gd name="T60" fmla="*/ 358 w 416"/>
                  <a:gd name="T61" fmla="*/ 103 h 232"/>
                  <a:gd name="T62" fmla="*/ 416 w 416"/>
                  <a:gd name="T63" fmla="*/ 116 h 23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416" h="232">
                    <a:moveTo>
                      <a:pt x="416" y="232"/>
                    </a:moveTo>
                    <a:lnTo>
                      <a:pt x="414" y="227"/>
                    </a:lnTo>
                    <a:lnTo>
                      <a:pt x="409" y="219"/>
                    </a:lnTo>
                    <a:lnTo>
                      <a:pt x="399" y="212"/>
                    </a:lnTo>
                    <a:lnTo>
                      <a:pt x="383" y="201"/>
                    </a:lnTo>
                    <a:lnTo>
                      <a:pt x="363" y="189"/>
                    </a:lnTo>
                    <a:lnTo>
                      <a:pt x="341" y="174"/>
                    </a:lnTo>
                    <a:lnTo>
                      <a:pt x="314" y="158"/>
                    </a:lnTo>
                    <a:lnTo>
                      <a:pt x="283" y="142"/>
                    </a:lnTo>
                    <a:lnTo>
                      <a:pt x="249" y="123"/>
                    </a:lnTo>
                    <a:lnTo>
                      <a:pt x="212" y="103"/>
                    </a:lnTo>
                    <a:lnTo>
                      <a:pt x="173" y="84"/>
                    </a:lnTo>
                    <a:lnTo>
                      <a:pt x="132" y="62"/>
                    </a:lnTo>
                    <a:lnTo>
                      <a:pt x="89" y="42"/>
                    </a:lnTo>
                    <a:lnTo>
                      <a:pt x="45" y="2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41" y="24"/>
                    </a:lnTo>
                    <a:lnTo>
                      <a:pt x="81" y="44"/>
                    </a:lnTo>
                    <a:lnTo>
                      <a:pt x="120" y="62"/>
                    </a:lnTo>
                    <a:lnTo>
                      <a:pt x="158" y="82"/>
                    </a:lnTo>
                    <a:lnTo>
                      <a:pt x="194" y="100"/>
                    </a:lnTo>
                    <a:lnTo>
                      <a:pt x="226" y="118"/>
                    </a:lnTo>
                    <a:lnTo>
                      <a:pt x="257" y="134"/>
                    </a:lnTo>
                    <a:lnTo>
                      <a:pt x="283" y="149"/>
                    </a:lnTo>
                    <a:lnTo>
                      <a:pt x="307" y="163"/>
                    </a:lnTo>
                    <a:lnTo>
                      <a:pt x="325" y="176"/>
                    </a:lnTo>
                    <a:lnTo>
                      <a:pt x="341" y="185"/>
                    </a:lnTo>
                    <a:lnTo>
                      <a:pt x="351" y="194"/>
                    </a:lnTo>
                    <a:lnTo>
                      <a:pt x="356" y="199"/>
                    </a:lnTo>
                    <a:lnTo>
                      <a:pt x="358" y="205"/>
                    </a:lnTo>
                    <a:lnTo>
                      <a:pt x="416" y="232"/>
                    </a:lnTo>
                    <a:close/>
                  </a:path>
                </a:pathLst>
              </a:custGeom>
              <a:solidFill>
                <a:srgbClr val="B1E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31" name="Freeform 349"/>
              <p:cNvSpPr>
                <a:spLocks/>
              </p:cNvSpPr>
              <p:nvPr/>
            </p:nvSpPr>
            <p:spPr bwMode="auto">
              <a:xfrm>
                <a:off x="1195" y="1674"/>
                <a:ext cx="359" cy="100"/>
              </a:xfrm>
              <a:custGeom>
                <a:avLst/>
                <a:gdLst>
                  <a:gd name="T0" fmla="*/ 1 w 359"/>
                  <a:gd name="T1" fmla="*/ 0 h 201"/>
                  <a:gd name="T2" fmla="*/ 42 w 359"/>
                  <a:gd name="T3" fmla="*/ 10 h 201"/>
                  <a:gd name="T4" fmla="*/ 82 w 359"/>
                  <a:gd name="T5" fmla="*/ 20 h 201"/>
                  <a:gd name="T6" fmla="*/ 121 w 359"/>
                  <a:gd name="T7" fmla="*/ 29 h 201"/>
                  <a:gd name="T8" fmla="*/ 159 w 359"/>
                  <a:gd name="T9" fmla="*/ 39 h 201"/>
                  <a:gd name="T10" fmla="*/ 195 w 359"/>
                  <a:gd name="T11" fmla="*/ 48 h 201"/>
                  <a:gd name="T12" fmla="*/ 227 w 359"/>
                  <a:gd name="T13" fmla="*/ 57 h 201"/>
                  <a:gd name="T14" fmla="*/ 258 w 359"/>
                  <a:gd name="T15" fmla="*/ 65 h 201"/>
                  <a:gd name="T16" fmla="*/ 284 w 359"/>
                  <a:gd name="T17" fmla="*/ 72 h 201"/>
                  <a:gd name="T18" fmla="*/ 308 w 359"/>
                  <a:gd name="T19" fmla="*/ 79 h 201"/>
                  <a:gd name="T20" fmla="*/ 326 w 359"/>
                  <a:gd name="T21" fmla="*/ 86 h 201"/>
                  <a:gd name="T22" fmla="*/ 342 w 359"/>
                  <a:gd name="T23" fmla="*/ 90 h 201"/>
                  <a:gd name="T24" fmla="*/ 352 w 359"/>
                  <a:gd name="T25" fmla="*/ 95 h 201"/>
                  <a:gd name="T26" fmla="*/ 357 w 359"/>
                  <a:gd name="T27" fmla="*/ 97 h 201"/>
                  <a:gd name="T28" fmla="*/ 359 w 359"/>
                  <a:gd name="T29" fmla="*/ 100 h 201"/>
                  <a:gd name="T30" fmla="*/ 297 w 359"/>
                  <a:gd name="T31" fmla="*/ 86 h 201"/>
                  <a:gd name="T32" fmla="*/ 295 w 359"/>
                  <a:gd name="T33" fmla="*/ 83 h 201"/>
                  <a:gd name="T34" fmla="*/ 288 w 359"/>
                  <a:gd name="T35" fmla="*/ 80 h 201"/>
                  <a:gd name="T36" fmla="*/ 277 w 359"/>
                  <a:gd name="T37" fmla="*/ 76 h 201"/>
                  <a:gd name="T38" fmla="*/ 260 w 359"/>
                  <a:gd name="T39" fmla="*/ 70 h 201"/>
                  <a:gd name="T40" fmla="*/ 239 w 359"/>
                  <a:gd name="T41" fmla="*/ 64 h 201"/>
                  <a:gd name="T42" fmla="*/ 213 w 359"/>
                  <a:gd name="T43" fmla="*/ 56 h 201"/>
                  <a:gd name="T44" fmla="*/ 183 w 359"/>
                  <a:gd name="T45" fmla="*/ 49 h 201"/>
                  <a:gd name="T46" fmla="*/ 151 w 359"/>
                  <a:gd name="T47" fmla="*/ 40 h 201"/>
                  <a:gd name="T48" fmla="*/ 116 w 359"/>
                  <a:gd name="T49" fmla="*/ 30 h 201"/>
                  <a:gd name="T50" fmla="*/ 77 w 359"/>
                  <a:gd name="T51" fmla="*/ 21 h 201"/>
                  <a:gd name="T52" fmla="*/ 39 w 359"/>
                  <a:gd name="T53" fmla="*/ 11 h 201"/>
                  <a:gd name="T54" fmla="*/ 0 w 359"/>
                  <a:gd name="T55" fmla="*/ 2 h 201"/>
                  <a:gd name="T56" fmla="*/ 1 w 359"/>
                  <a:gd name="T57" fmla="*/ 0 h 201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59" h="201">
                    <a:moveTo>
                      <a:pt x="1" y="0"/>
                    </a:moveTo>
                    <a:lnTo>
                      <a:pt x="42" y="20"/>
                    </a:lnTo>
                    <a:lnTo>
                      <a:pt x="82" y="40"/>
                    </a:lnTo>
                    <a:lnTo>
                      <a:pt x="121" y="58"/>
                    </a:lnTo>
                    <a:lnTo>
                      <a:pt x="159" y="78"/>
                    </a:lnTo>
                    <a:lnTo>
                      <a:pt x="195" y="96"/>
                    </a:lnTo>
                    <a:lnTo>
                      <a:pt x="227" y="114"/>
                    </a:lnTo>
                    <a:lnTo>
                      <a:pt x="258" y="130"/>
                    </a:lnTo>
                    <a:lnTo>
                      <a:pt x="284" y="145"/>
                    </a:lnTo>
                    <a:lnTo>
                      <a:pt x="308" y="159"/>
                    </a:lnTo>
                    <a:lnTo>
                      <a:pt x="326" y="172"/>
                    </a:lnTo>
                    <a:lnTo>
                      <a:pt x="342" y="181"/>
                    </a:lnTo>
                    <a:lnTo>
                      <a:pt x="352" y="190"/>
                    </a:lnTo>
                    <a:lnTo>
                      <a:pt x="357" y="195"/>
                    </a:lnTo>
                    <a:lnTo>
                      <a:pt x="359" y="201"/>
                    </a:lnTo>
                    <a:lnTo>
                      <a:pt x="297" y="172"/>
                    </a:lnTo>
                    <a:lnTo>
                      <a:pt x="295" y="166"/>
                    </a:lnTo>
                    <a:lnTo>
                      <a:pt x="288" y="161"/>
                    </a:lnTo>
                    <a:lnTo>
                      <a:pt x="277" y="152"/>
                    </a:lnTo>
                    <a:lnTo>
                      <a:pt x="260" y="141"/>
                    </a:lnTo>
                    <a:lnTo>
                      <a:pt x="239" y="128"/>
                    </a:lnTo>
                    <a:lnTo>
                      <a:pt x="213" y="112"/>
                    </a:lnTo>
                    <a:lnTo>
                      <a:pt x="183" y="98"/>
                    </a:lnTo>
                    <a:lnTo>
                      <a:pt x="151" y="80"/>
                    </a:lnTo>
                    <a:lnTo>
                      <a:pt x="116" y="61"/>
                    </a:lnTo>
                    <a:lnTo>
                      <a:pt x="77" y="43"/>
                    </a:lnTo>
                    <a:lnTo>
                      <a:pt x="39" y="23"/>
                    </a:lnTo>
                    <a:lnTo>
                      <a:pt x="0" y="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0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32" name="Freeform 350"/>
              <p:cNvSpPr>
                <a:spLocks/>
              </p:cNvSpPr>
              <p:nvPr/>
            </p:nvSpPr>
            <p:spPr bwMode="auto">
              <a:xfrm>
                <a:off x="1193" y="1677"/>
                <a:ext cx="299" cy="83"/>
              </a:xfrm>
              <a:custGeom>
                <a:avLst/>
                <a:gdLst>
                  <a:gd name="T0" fmla="*/ 299 w 299"/>
                  <a:gd name="T1" fmla="*/ 83 h 167"/>
                  <a:gd name="T2" fmla="*/ 297 w 299"/>
                  <a:gd name="T3" fmla="*/ 80 h 167"/>
                  <a:gd name="T4" fmla="*/ 290 w 299"/>
                  <a:gd name="T5" fmla="*/ 78 h 167"/>
                  <a:gd name="T6" fmla="*/ 279 w 299"/>
                  <a:gd name="T7" fmla="*/ 73 h 167"/>
                  <a:gd name="T8" fmla="*/ 262 w 299"/>
                  <a:gd name="T9" fmla="*/ 68 h 167"/>
                  <a:gd name="T10" fmla="*/ 241 w 299"/>
                  <a:gd name="T11" fmla="*/ 61 h 167"/>
                  <a:gd name="T12" fmla="*/ 215 w 299"/>
                  <a:gd name="T13" fmla="*/ 53 h 167"/>
                  <a:gd name="T14" fmla="*/ 185 w 299"/>
                  <a:gd name="T15" fmla="*/ 46 h 167"/>
                  <a:gd name="T16" fmla="*/ 153 w 299"/>
                  <a:gd name="T17" fmla="*/ 37 h 167"/>
                  <a:gd name="T18" fmla="*/ 118 w 299"/>
                  <a:gd name="T19" fmla="*/ 28 h 167"/>
                  <a:gd name="T20" fmla="*/ 79 w 299"/>
                  <a:gd name="T21" fmla="*/ 19 h 167"/>
                  <a:gd name="T22" fmla="*/ 41 w 299"/>
                  <a:gd name="T23" fmla="*/ 9 h 167"/>
                  <a:gd name="T24" fmla="*/ 2 w 299"/>
                  <a:gd name="T25" fmla="*/ 0 h 167"/>
                  <a:gd name="T26" fmla="*/ 0 w 299"/>
                  <a:gd name="T27" fmla="*/ 3 h 167"/>
                  <a:gd name="T28" fmla="*/ 34 w 299"/>
                  <a:gd name="T29" fmla="*/ 11 h 167"/>
                  <a:gd name="T30" fmla="*/ 67 w 299"/>
                  <a:gd name="T31" fmla="*/ 19 h 167"/>
                  <a:gd name="T32" fmla="*/ 98 w 299"/>
                  <a:gd name="T33" fmla="*/ 26 h 167"/>
                  <a:gd name="T34" fmla="*/ 128 w 299"/>
                  <a:gd name="T35" fmla="*/ 34 h 167"/>
                  <a:gd name="T36" fmla="*/ 154 w 299"/>
                  <a:gd name="T37" fmla="*/ 42 h 167"/>
                  <a:gd name="T38" fmla="*/ 177 w 299"/>
                  <a:gd name="T39" fmla="*/ 48 h 167"/>
                  <a:gd name="T40" fmla="*/ 197 w 299"/>
                  <a:gd name="T41" fmla="*/ 53 h 167"/>
                  <a:gd name="T42" fmla="*/ 212 w 299"/>
                  <a:gd name="T43" fmla="*/ 59 h 167"/>
                  <a:gd name="T44" fmla="*/ 224 w 299"/>
                  <a:gd name="T45" fmla="*/ 62 h 167"/>
                  <a:gd name="T46" fmla="*/ 231 w 299"/>
                  <a:gd name="T47" fmla="*/ 65 h 167"/>
                  <a:gd name="T48" fmla="*/ 232 w 299"/>
                  <a:gd name="T49" fmla="*/ 68 h 167"/>
                  <a:gd name="T50" fmla="*/ 299 w 299"/>
                  <a:gd name="T51" fmla="*/ 83 h 16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99" h="167">
                    <a:moveTo>
                      <a:pt x="299" y="167"/>
                    </a:moveTo>
                    <a:lnTo>
                      <a:pt x="297" y="161"/>
                    </a:lnTo>
                    <a:lnTo>
                      <a:pt x="290" y="156"/>
                    </a:lnTo>
                    <a:lnTo>
                      <a:pt x="279" y="147"/>
                    </a:lnTo>
                    <a:lnTo>
                      <a:pt x="262" y="136"/>
                    </a:lnTo>
                    <a:lnTo>
                      <a:pt x="241" y="123"/>
                    </a:lnTo>
                    <a:lnTo>
                      <a:pt x="215" y="107"/>
                    </a:lnTo>
                    <a:lnTo>
                      <a:pt x="185" y="93"/>
                    </a:lnTo>
                    <a:lnTo>
                      <a:pt x="153" y="75"/>
                    </a:lnTo>
                    <a:lnTo>
                      <a:pt x="118" y="56"/>
                    </a:lnTo>
                    <a:lnTo>
                      <a:pt x="79" y="38"/>
                    </a:lnTo>
                    <a:lnTo>
                      <a:pt x="41" y="18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34" y="22"/>
                    </a:lnTo>
                    <a:lnTo>
                      <a:pt x="67" y="38"/>
                    </a:lnTo>
                    <a:lnTo>
                      <a:pt x="98" y="53"/>
                    </a:lnTo>
                    <a:lnTo>
                      <a:pt x="128" y="69"/>
                    </a:lnTo>
                    <a:lnTo>
                      <a:pt x="154" y="84"/>
                    </a:lnTo>
                    <a:lnTo>
                      <a:pt x="177" y="96"/>
                    </a:lnTo>
                    <a:lnTo>
                      <a:pt x="197" y="107"/>
                    </a:lnTo>
                    <a:lnTo>
                      <a:pt x="212" y="118"/>
                    </a:lnTo>
                    <a:lnTo>
                      <a:pt x="224" y="125"/>
                    </a:lnTo>
                    <a:lnTo>
                      <a:pt x="231" y="131"/>
                    </a:lnTo>
                    <a:lnTo>
                      <a:pt x="232" y="136"/>
                    </a:lnTo>
                    <a:lnTo>
                      <a:pt x="299" y="167"/>
                    </a:lnTo>
                    <a:close/>
                  </a:path>
                </a:pathLst>
              </a:custGeom>
              <a:solidFill>
                <a:srgbClr val="B0E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33" name="Freeform 351"/>
              <p:cNvSpPr>
                <a:spLocks/>
              </p:cNvSpPr>
              <p:nvPr/>
            </p:nvSpPr>
            <p:spPr bwMode="auto">
              <a:xfrm>
                <a:off x="1190" y="1679"/>
                <a:ext cx="235" cy="66"/>
              </a:xfrm>
              <a:custGeom>
                <a:avLst/>
                <a:gdLst>
                  <a:gd name="T0" fmla="*/ 3 w 235"/>
                  <a:gd name="T1" fmla="*/ 0 h 130"/>
                  <a:gd name="T2" fmla="*/ 37 w 235"/>
                  <a:gd name="T3" fmla="*/ 8 h 130"/>
                  <a:gd name="T4" fmla="*/ 70 w 235"/>
                  <a:gd name="T5" fmla="*/ 16 h 130"/>
                  <a:gd name="T6" fmla="*/ 101 w 235"/>
                  <a:gd name="T7" fmla="*/ 24 h 130"/>
                  <a:gd name="T8" fmla="*/ 131 w 235"/>
                  <a:gd name="T9" fmla="*/ 32 h 130"/>
                  <a:gd name="T10" fmla="*/ 157 w 235"/>
                  <a:gd name="T11" fmla="*/ 40 h 130"/>
                  <a:gd name="T12" fmla="*/ 180 w 235"/>
                  <a:gd name="T13" fmla="*/ 46 h 130"/>
                  <a:gd name="T14" fmla="*/ 200 w 235"/>
                  <a:gd name="T15" fmla="*/ 51 h 130"/>
                  <a:gd name="T16" fmla="*/ 215 w 235"/>
                  <a:gd name="T17" fmla="*/ 57 h 130"/>
                  <a:gd name="T18" fmla="*/ 227 w 235"/>
                  <a:gd name="T19" fmla="*/ 60 h 130"/>
                  <a:gd name="T20" fmla="*/ 234 w 235"/>
                  <a:gd name="T21" fmla="*/ 63 h 130"/>
                  <a:gd name="T22" fmla="*/ 235 w 235"/>
                  <a:gd name="T23" fmla="*/ 66 h 130"/>
                  <a:gd name="T24" fmla="*/ 163 w 235"/>
                  <a:gd name="T25" fmla="*/ 49 h 130"/>
                  <a:gd name="T26" fmla="*/ 160 w 235"/>
                  <a:gd name="T27" fmla="*/ 47 h 130"/>
                  <a:gd name="T28" fmla="*/ 155 w 235"/>
                  <a:gd name="T29" fmla="*/ 44 h 130"/>
                  <a:gd name="T30" fmla="*/ 142 w 235"/>
                  <a:gd name="T31" fmla="*/ 40 h 130"/>
                  <a:gd name="T32" fmla="*/ 126 w 235"/>
                  <a:gd name="T33" fmla="*/ 35 h 130"/>
                  <a:gd name="T34" fmla="*/ 106 w 235"/>
                  <a:gd name="T35" fmla="*/ 29 h 130"/>
                  <a:gd name="T36" fmla="*/ 84 w 235"/>
                  <a:gd name="T37" fmla="*/ 23 h 130"/>
                  <a:gd name="T38" fmla="*/ 57 w 235"/>
                  <a:gd name="T39" fmla="*/ 16 h 130"/>
                  <a:gd name="T40" fmla="*/ 30 w 235"/>
                  <a:gd name="T41" fmla="*/ 10 h 130"/>
                  <a:gd name="T42" fmla="*/ 0 w 235"/>
                  <a:gd name="T43" fmla="*/ 3 h 130"/>
                  <a:gd name="T44" fmla="*/ 3 w 235"/>
                  <a:gd name="T45" fmla="*/ 0 h 13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35" h="130">
                    <a:moveTo>
                      <a:pt x="3" y="0"/>
                    </a:moveTo>
                    <a:lnTo>
                      <a:pt x="37" y="16"/>
                    </a:lnTo>
                    <a:lnTo>
                      <a:pt x="70" y="32"/>
                    </a:lnTo>
                    <a:lnTo>
                      <a:pt x="101" y="47"/>
                    </a:lnTo>
                    <a:lnTo>
                      <a:pt x="131" y="63"/>
                    </a:lnTo>
                    <a:lnTo>
                      <a:pt x="157" y="78"/>
                    </a:lnTo>
                    <a:lnTo>
                      <a:pt x="180" y="90"/>
                    </a:lnTo>
                    <a:lnTo>
                      <a:pt x="200" y="101"/>
                    </a:lnTo>
                    <a:lnTo>
                      <a:pt x="215" y="112"/>
                    </a:lnTo>
                    <a:lnTo>
                      <a:pt x="227" y="119"/>
                    </a:lnTo>
                    <a:lnTo>
                      <a:pt x="234" y="125"/>
                    </a:lnTo>
                    <a:lnTo>
                      <a:pt x="235" y="130"/>
                    </a:lnTo>
                    <a:lnTo>
                      <a:pt x="163" y="96"/>
                    </a:lnTo>
                    <a:lnTo>
                      <a:pt x="160" y="92"/>
                    </a:lnTo>
                    <a:lnTo>
                      <a:pt x="155" y="87"/>
                    </a:lnTo>
                    <a:lnTo>
                      <a:pt x="142" y="79"/>
                    </a:lnTo>
                    <a:lnTo>
                      <a:pt x="126" y="69"/>
                    </a:lnTo>
                    <a:lnTo>
                      <a:pt x="106" y="58"/>
                    </a:lnTo>
                    <a:lnTo>
                      <a:pt x="84" y="45"/>
                    </a:lnTo>
                    <a:lnTo>
                      <a:pt x="57" y="32"/>
                    </a:lnTo>
                    <a:lnTo>
                      <a:pt x="30" y="20"/>
                    </a:lnTo>
                    <a:lnTo>
                      <a:pt x="0" y="5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B0F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34" name="Freeform 352"/>
              <p:cNvSpPr>
                <a:spLocks/>
              </p:cNvSpPr>
              <p:nvPr/>
            </p:nvSpPr>
            <p:spPr bwMode="auto">
              <a:xfrm>
                <a:off x="1189" y="1682"/>
                <a:ext cx="164" cy="45"/>
              </a:xfrm>
              <a:custGeom>
                <a:avLst/>
                <a:gdLst>
                  <a:gd name="T0" fmla="*/ 164 w 164"/>
                  <a:gd name="T1" fmla="*/ 45 h 91"/>
                  <a:gd name="T2" fmla="*/ 161 w 164"/>
                  <a:gd name="T3" fmla="*/ 43 h 91"/>
                  <a:gd name="T4" fmla="*/ 156 w 164"/>
                  <a:gd name="T5" fmla="*/ 41 h 91"/>
                  <a:gd name="T6" fmla="*/ 143 w 164"/>
                  <a:gd name="T7" fmla="*/ 37 h 91"/>
                  <a:gd name="T8" fmla="*/ 127 w 164"/>
                  <a:gd name="T9" fmla="*/ 32 h 91"/>
                  <a:gd name="T10" fmla="*/ 107 w 164"/>
                  <a:gd name="T11" fmla="*/ 26 h 91"/>
                  <a:gd name="T12" fmla="*/ 85 w 164"/>
                  <a:gd name="T13" fmla="*/ 20 h 91"/>
                  <a:gd name="T14" fmla="*/ 58 w 164"/>
                  <a:gd name="T15" fmla="*/ 13 h 91"/>
                  <a:gd name="T16" fmla="*/ 31 w 164"/>
                  <a:gd name="T17" fmla="*/ 7 h 91"/>
                  <a:gd name="T18" fmla="*/ 1 w 164"/>
                  <a:gd name="T19" fmla="*/ 0 h 91"/>
                  <a:gd name="T20" fmla="*/ 0 w 164"/>
                  <a:gd name="T21" fmla="*/ 3 h 91"/>
                  <a:gd name="T22" fmla="*/ 20 w 164"/>
                  <a:gd name="T23" fmla="*/ 8 h 91"/>
                  <a:gd name="T24" fmla="*/ 38 w 164"/>
                  <a:gd name="T25" fmla="*/ 13 h 91"/>
                  <a:gd name="T26" fmla="*/ 54 w 164"/>
                  <a:gd name="T27" fmla="*/ 16 h 91"/>
                  <a:gd name="T28" fmla="*/ 68 w 164"/>
                  <a:gd name="T29" fmla="*/ 20 h 91"/>
                  <a:gd name="T30" fmla="*/ 78 w 164"/>
                  <a:gd name="T31" fmla="*/ 23 h 91"/>
                  <a:gd name="T32" fmla="*/ 83 w 164"/>
                  <a:gd name="T33" fmla="*/ 25 h 91"/>
                  <a:gd name="T34" fmla="*/ 85 w 164"/>
                  <a:gd name="T35" fmla="*/ 27 h 91"/>
                  <a:gd name="T36" fmla="*/ 164 w 164"/>
                  <a:gd name="T37" fmla="*/ 45 h 9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64" h="91">
                    <a:moveTo>
                      <a:pt x="164" y="91"/>
                    </a:moveTo>
                    <a:lnTo>
                      <a:pt x="161" y="87"/>
                    </a:lnTo>
                    <a:lnTo>
                      <a:pt x="156" y="82"/>
                    </a:lnTo>
                    <a:lnTo>
                      <a:pt x="143" y="74"/>
                    </a:lnTo>
                    <a:lnTo>
                      <a:pt x="127" y="64"/>
                    </a:lnTo>
                    <a:lnTo>
                      <a:pt x="107" y="53"/>
                    </a:lnTo>
                    <a:lnTo>
                      <a:pt x="85" y="40"/>
                    </a:lnTo>
                    <a:lnTo>
                      <a:pt x="58" y="27"/>
                    </a:lnTo>
                    <a:lnTo>
                      <a:pt x="31" y="15"/>
                    </a:lnTo>
                    <a:lnTo>
                      <a:pt x="1" y="0"/>
                    </a:lnTo>
                    <a:lnTo>
                      <a:pt x="0" y="7"/>
                    </a:lnTo>
                    <a:lnTo>
                      <a:pt x="20" y="17"/>
                    </a:lnTo>
                    <a:lnTo>
                      <a:pt x="38" y="26"/>
                    </a:lnTo>
                    <a:lnTo>
                      <a:pt x="54" y="33"/>
                    </a:lnTo>
                    <a:lnTo>
                      <a:pt x="68" y="40"/>
                    </a:lnTo>
                    <a:lnTo>
                      <a:pt x="78" y="47"/>
                    </a:lnTo>
                    <a:lnTo>
                      <a:pt x="83" y="51"/>
                    </a:lnTo>
                    <a:lnTo>
                      <a:pt x="85" y="55"/>
                    </a:lnTo>
                    <a:lnTo>
                      <a:pt x="164" y="91"/>
                    </a:lnTo>
                    <a:close/>
                  </a:path>
                </a:pathLst>
              </a:custGeom>
              <a:solidFill>
                <a:srgbClr val="B0F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35" name="Freeform 353"/>
              <p:cNvSpPr>
                <a:spLocks/>
              </p:cNvSpPr>
              <p:nvPr/>
            </p:nvSpPr>
            <p:spPr bwMode="auto">
              <a:xfrm>
                <a:off x="1188" y="1686"/>
                <a:ext cx="86" cy="23"/>
              </a:xfrm>
              <a:custGeom>
                <a:avLst/>
                <a:gdLst>
                  <a:gd name="T0" fmla="*/ 1 w 86"/>
                  <a:gd name="T1" fmla="*/ 0 h 48"/>
                  <a:gd name="T2" fmla="*/ 21 w 86"/>
                  <a:gd name="T3" fmla="*/ 5 h 48"/>
                  <a:gd name="T4" fmla="*/ 39 w 86"/>
                  <a:gd name="T5" fmla="*/ 9 h 48"/>
                  <a:gd name="T6" fmla="*/ 55 w 86"/>
                  <a:gd name="T7" fmla="*/ 12 h 48"/>
                  <a:gd name="T8" fmla="*/ 69 w 86"/>
                  <a:gd name="T9" fmla="*/ 16 h 48"/>
                  <a:gd name="T10" fmla="*/ 79 w 86"/>
                  <a:gd name="T11" fmla="*/ 19 h 48"/>
                  <a:gd name="T12" fmla="*/ 84 w 86"/>
                  <a:gd name="T13" fmla="*/ 21 h 48"/>
                  <a:gd name="T14" fmla="*/ 86 w 86"/>
                  <a:gd name="T15" fmla="*/ 23 h 48"/>
                  <a:gd name="T16" fmla="*/ 1 w 86"/>
                  <a:gd name="T17" fmla="*/ 4 h 48"/>
                  <a:gd name="T18" fmla="*/ 0 w 86"/>
                  <a:gd name="T19" fmla="*/ 3 h 48"/>
                  <a:gd name="T20" fmla="*/ 1 w 86"/>
                  <a:gd name="T21" fmla="*/ 0 h 4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86" h="48">
                    <a:moveTo>
                      <a:pt x="1" y="0"/>
                    </a:moveTo>
                    <a:lnTo>
                      <a:pt x="21" y="10"/>
                    </a:lnTo>
                    <a:lnTo>
                      <a:pt x="39" y="19"/>
                    </a:lnTo>
                    <a:lnTo>
                      <a:pt x="55" y="26"/>
                    </a:lnTo>
                    <a:lnTo>
                      <a:pt x="69" y="33"/>
                    </a:lnTo>
                    <a:lnTo>
                      <a:pt x="79" y="40"/>
                    </a:lnTo>
                    <a:lnTo>
                      <a:pt x="84" y="44"/>
                    </a:lnTo>
                    <a:lnTo>
                      <a:pt x="86" y="48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0F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36" name="Freeform 354"/>
              <p:cNvSpPr>
                <a:spLocks/>
              </p:cNvSpPr>
              <p:nvPr/>
            </p:nvSpPr>
            <p:spPr bwMode="auto">
              <a:xfrm>
                <a:off x="1188" y="1688"/>
                <a:ext cx="1" cy="1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0 h 2"/>
                  <a:gd name="T6" fmla="*/ 0 w 1"/>
                  <a:gd name="T7" fmla="*/ 0 h 2"/>
                  <a:gd name="T8" fmla="*/ 1 w 1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B0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37" name="Freeform 355"/>
              <p:cNvSpPr>
                <a:spLocks/>
              </p:cNvSpPr>
              <p:nvPr/>
            </p:nvSpPr>
            <p:spPr bwMode="auto">
              <a:xfrm>
                <a:off x="1188" y="1650"/>
                <a:ext cx="1017" cy="271"/>
              </a:xfrm>
              <a:custGeom>
                <a:avLst/>
                <a:gdLst>
                  <a:gd name="T0" fmla="*/ 996 w 1017"/>
                  <a:gd name="T1" fmla="*/ 271 h 543"/>
                  <a:gd name="T2" fmla="*/ 0 w 1017"/>
                  <a:gd name="T3" fmla="*/ 39 h 543"/>
                  <a:gd name="T4" fmla="*/ 22 w 1017"/>
                  <a:gd name="T5" fmla="*/ 0 h 543"/>
                  <a:gd name="T6" fmla="*/ 1017 w 1017"/>
                  <a:gd name="T7" fmla="*/ 231 h 543"/>
                  <a:gd name="T8" fmla="*/ 996 w 1017"/>
                  <a:gd name="T9" fmla="*/ 271 h 5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17" h="543">
                    <a:moveTo>
                      <a:pt x="996" y="543"/>
                    </a:moveTo>
                    <a:lnTo>
                      <a:pt x="0" y="78"/>
                    </a:lnTo>
                    <a:lnTo>
                      <a:pt x="22" y="0"/>
                    </a:lnTo>
                    <a:lnTo>
                      <a:pt x="1017" y="463"/>
                    </a:lnTo>
                    <a:lnTo>
                      <a:pt x="996" y="543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38" name="Freeform 356"/>
              <p:cNvSpPr>
                <a:spLocks/>
              </p:cNvSpPr>
              <p:nvPr/>
            </p:nvSpPr>
            <p:spPr bwMode="auto">
              <a:xfrm>
                <a:off x="1332" y="1417"/>
                <a:ext cx="1013" cy="235"/>
              </a:xfrm>
              <a:custGeom>
                <a:avLst/>
                <a:gdLst>
                  <a:gd name="T0" fmla="*/ 0 w 1013"/>
                  <a:gd name="T1" fmla="*/ 13 h 470"/>
                  <a:gd name="T2" fmla="*/ 7 w 1013"/>
                  <a:gd name="T3" fmla="*/ 0 h 470"/>
                  <a:gd name="T4" fmla="*/ 1013 w 1013"/>
                  <a:gd name="T5" fmla="*/ 235 h 470"/>
                  <a:gd name="T6" fmla="*/ 1012 w 1013"/>
                  <a:gd name="T7" fmla="*/ 235 h 470"/>
                  <a:gd name="T8" fmla="*/ 25 w 1013"/>
                  <a:gd name="T9" fmla="*/ 5 h 470"/>
                  <a:gd name="T10" fmla="*/ 20 w 1013"/>
                  <a:gd name="T11" fmla="*/ 17 h 470"/>
                  <a:gd name="T12" fmla="*/ 0 w 1013"/>
                  <a:gd name="T13" fmla="*/ 13 h 47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13" h="470">
                    <a:moveTo>
                      <a:pt x="0" y="25"/>
                    </a:moveTo>
                    <a:lnTo>
                      <a:pt x="7" y="0"/>
                    </a:lnTo>
                    <a:lnTo>
                      <a:pt x="1013" y="470"/>
                    </a:lnTo>
                    <a:lnTo>
                      <a:pt x="1012" y="470"/>
                    </a:lnTo>
                    <a:lnTo>
                      <a:pt x="25" y="9"/>
                    </a:lnTo>
                    <a:lnTo>
                      <a:pt x="20" y="34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39" name="Freeform 357"/>
              <p:cNvSpPr>
                <a:spLocks/>
              </p:cNvSpPr>
              <p:nvPr/>
            </p:nvSpPr>
            <p:spPr bwMode="auto">
              <a:xfrm>
                <a:off x="1352" y="1421"/>
                <a:ext cx="992" cy="231"/>
              </a:xfrm>
              <a:custGeom>
                <a:avLst/>
                <a:gdLst>
                  <a:gd name="T0" fmla="*/ 0 w 992"/>
                  <a:gd name="T1" fmla="*/ 13 h 461"/>
                  <a:gd name="T2" fmla="*/ 5 w 992"/>
                  <a:gd name="T3" fmla="*/ 0 h 461"/>
                  <a:gd name="T4" fmla="*/ 992 w 992"/>
                  <a:gd name="T5" fmla="*/ 231 h 461"/>
                  <a:gd name="T6" fmla="*/ 992 w 992"/>
                  <a:gd name="T7" fmla="*/ 231 h 461"/>
                  <a:gd name="T8" fmla="*/ 25 w 992"/>
                  <a:gd name="T9" fmla="*/ 5 h 461"/>
                  <a:gd name="T10" fmla="*/ 19 w 992"/>
                  <a:gd name="T11" fmla="*/ 17 h 461"/>
                  <a:gd name="T12" fmla="*/ 0 w 992"/>
                  <a:gd name="T13" fmla="*/ 13 h 46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2" h="461">
                    <a:moveTo>
                      <a:pt x="0" y="25"/>
                    </a:moveTo>
                    <a:lnTo>
                      <a:pt x="5" y="0"/>
                    </a:lnTo>
                    <a:lnTo>
                      <a:pt x="992" y="461"/>
                    </a:lnTo>
                    <a:lnTo>
                      <a:pt x="25" y="9"/>
                    </a:lnTo>
                    <a:lnTo>
                      <a:pt x="19" y="34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40" name="Freeform 358"/>
              <p:cNvSpPr>
                <a:spLocks/>
              </p:cNvSpPr>
              <p:nvPr/>
            </p:nvSpPr>
            <p:spPr bwMode="auto">
              <a:xfrm>
                <a:off x="1371" y="1426"/>
                <a:ext cx="973" cy="226"/>
              </a:xfrm>
              <a:custGeom>
                <a:avLst/>
                <a:gdLst>
                  <a:gd name="T0" fmla="*/ 0 w 973"/>
                  <a:gd name="T1" fmla="*/ 13 h 452"/>
                  <a:gd name="T2" fmla="*/ 6 w 973"/>
                  <a:gd name="T3" fmla="*/ 0 h 452"/>
                  <a:gd name="T4" fmla="*/ 973 w 973"/>
                  <a:gd name="T5" fmla="*/ 226 h 452"/>
                  <a:gd name="T6" fmla="*/ 973 w 973"/>
                  <a:gd name="T7" fmla="*/ 226 h 452"/>
                  <a:gd name="T8" fmla="*/ 26 w 973"/>
                  <a:gd name="T9" fmla="*/ 6 h 452"/>
                  <a:gd name="T10" fmla="*/ 20 w 973"/>
                  <a:gd name="T11" fmla="*/ 17 h 452"/>
                  <a:gd name="T12" fmla="*/ 0 w 973"/>
                  <a:gd name="T13" fmla="*/ 13 h 4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73" h="452">
                    <a:moveTo>
                      <a:pt x="0" y="25"/>
                    </a:moveTo>
                    <a:lnTo>
                      <a:pt x="6" y="0"/>
                    </a:lnTo>
                    <a:lnTo>
                      <a:pt x="973" y="452"/>
                    </a:lnTo>
                    <a:lnTo>
                      <a:pt x="26" y="11"/>
                    </a:lnTo>
                    <a:lnTo>
                      <a:pt x="20" y="34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41" name="Freeform 359"/>
              <p:cNvSpPr>
                <a:spLocks/>
              </p:cNvSpPr>
              <p:nvPr/>
            </p:nvSpPr>
            <p:spPr bwMode="auto">
              <a:xfrm>
                <a:off x="1391" y="1431"/>
                <a:ext cx="953" cy="222"/>
              </a:xfrm>
              <a:custGeom>
                <a:avLst/>
                <a:gdLst>
                  <a:gd name="T0" fmla="*/ 0 w 953"/>
                  <a:gd name="T1" fmla="*/ 12 h 443"/>
                  <a:gd name="T2" fmla="*/ 6 w 953"/>
                  <a:gd name="T3" fmla="*/ 0 h 443"/>
                  <a:gd name="T4" fmla="*/ 953 w 953"/>
                  <a:gd name="T5" fmla="*/ 221 h 443"/>
                  <a:gd name="T6" fmla="*/ 953 w 953"/>
                  <a:gd name="T7" fmla="*/ 222 h 443"/>
                  <a:gd name="T8" fmla="*/ 26 w 953"/>
                  <a:gd name="T9" fmla="*/ 5 h 443"/>
                  <a:gd name="T10" fmla="*/ 20 w 953"/>
                  <a:gd name="T11" fmla="*/ 16 h 443"/>
                  <a:gd name="T12" fmla="*/ 0 w 953"/>
                  <a:gd name="T13" fmla="*/ 12 h 44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53" h="443">
                    <a:moveTo>
                      <a:pt x="0" y="23"/>
                    </a:moveTo>
                    <a:lnTo>
                      <a:pt x="6" y="0"/>
                    </a:lnTo>
                    <a:lnTo>
                      <a:pt x="953" y="441"/>
                    </a:lnTo>
                    <a:lnTo>
                      <a:pt x="953" y="443"/>
                    </a:lnTo>
                    <a:lnTo>
                      <a:pt x="26" y="9"/>
                    </a:lnTo>
                    <a:lnTo>
                      <a:pt x="20" y="3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B8B8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42" name="Freeform 360"/>
              <p:cNvSpPr>
                <a:spLocks/>
              </p:cNvSpPr>
              <p:nvPr/>
            </p:nvSpPr>
            <p:spPr bwMode="auto">
              <a:xfrm>
                <a:off x="1411" y="1436"/>
                <a:ext cx="933" cy="217"/>
              </a:xfrm>
              <a:custGeom>
                <a:avLst/>
                <a:gdLst>
                  <a:gd name="T0" fmla="*/ 0 w 933"/>
                  <a:gd name="T1" fmla="*/ 12 h 434"/>
                  <a:gd name="T2" fmla="*/ 6 w 933"/>
                  <a:gd name="T3" fmla="*/ 0 h 434"/>
                  <a:gd name="T4" fmla="*/ 933 w 933"/>
                  <a:gd name="T5" fmla="*/ 217 h 434"/>
                  <a:gd name="T6" fmla="*/ 933 w 933"/>
                  <a:gd name="T7" fmla="*/ 217 h 434"/>
                  <a:gd name="T8" fmla="*/ 25 w 933"/>
                  <a:gd name="T9" fmla="*/ 6 h 434"/>
                  <a:gd name="T10" fmla="*/ 20 w 933"/>
                  <a:gd name="T11" fmla="*/ 16 h 434"/>
                  <a:gd name="T12" fmla="*/ 0 w 933"/>
                  <a:gd name="T13" fmla="*/ 12 h 4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33" h="434">
                    <a:moveTo>
                      <a:pt x="0" y="23"/>
                    </a:moveTo>
                    <a:lnTo>
                      <a:pt x="6" y="0"/>
                    </a:lnTo>
                    <a:lnTo>
                      <a:pt x="933" y="434"/>
                    </a:lnTo>
                    <a:lnTo>
                      <a:pt x="25" y="11"/>
                    </a:lnTo>
                    <a:lnTo>
                      <a:pt x="20" y="3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BABA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43" name="Freeform 361"/>
              <p:cNvSpPr>
                <a:spLocks/>
              </p:cNvSpPr>
              <p:nvPr/>
            </p:nvSpPr>
            <p:spPr bwMode="auto">
              <a:xfrm>
                <a:off x="1431" y="1441"/>
                <a:ext cx="913" cy="212"/>
              </a:xfrm>
              <a:custGeom>
                <a:avLst/>
                <a:gdLst>
                  <a:gd name="T0" fmla="*/ 0 w 913"/>
                  <a:gd name="T1" fmla="*/ 11 h 423"/>
                  <a:gd name="T2" fmla="*/ 5 w 913"/>
                  <a:gd name="T3" fmla="*/ 0 h 423"/>
                  <a:gd name="T4" fmla="*/ 913 w 913"/>
                  <a:gd name="T5" fmla="*/ 212 h 423"/>
                  <a:gd name="T6" fmla="*/ 913 w 913"/>
                  <a:gd name="T7" fmla="*/ 212 h 423"/>
                  <a:gd name="T8" fmla="*/ 25 w 913"/>
                  <a:gd name="T9" fmla="*/ 5 h 423"/>
                  <a:gd name="T10" fmla="*/ 20 w 913"/>
                  <a:gd name="T11" fmla="*/ 15 h 423"/>
                  <a:gd name="T12" fmla="*/ 0 w 913"/>
                  <a:gd name="T13" fmla="*/ 11 h 4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13" h="423">
                    <a:moveTo>
                      <a:pt x="0" y="21"/>
                    </a:moveTo>
                    <a:lnTo>
                      <a:pt x="5" y="0"/>
                    </a:lnTo>
                    <a:lnTo>
                      <a:pt x="913" y="423"/>
                    </a:lnTo>
                    <a:lnTo>
                      <a:pt x="25" y="9"/>
                    </a:lnTo>
                    <a:lnTo>
                      <a:pt x="20" y="3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BC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44" name="Freeform 362"/>
              <p:cNvSpPr>
                <a:spLocks/>
              </p:cNvSpPr>
              <p:nvPr/>
            </p:nvSpPr>
            <p:spPr bwMode="auto">
              <a:xfrm>
                <a:off x="1451" y="1446"/>
                <a:ext cx="893" cy="207"/>
              </a:xfrm>
              <a:custGeom>
                <a:avLst/>
                <a:gdLst>
                  <a:gd name="T0" fmla="*/ 0 w 893"/>
                  <a:gd name="T1" fmla="*/ 11 h 414"/>
                  <a:gd name="T2" fmla="*/ 5 w 893"/>
                  <a:gd name="T3" fmla="*/ 0 h 414"/>
                  <a:gd name="T4" fmla="*/ 893 w 893"/>
                  <a:gd name="T5" fmla="*/ 207 h 414"/>
                  <a:gd name="T6" fmla="*/ 893 w 893"/>
                  <a:gd name="T7" fmla="*/ 207 h 414"/>
                  <a:gd name="T8" fmla="*/ 25 w 893"/>
                  <a:gd name="T9" fmla="*/ 5 h 414"/>
                  <a:gd name="T10" fmla="*/ 19 w 893"/>
                  <a:gd name="T11" fmla="*/ 16 h 414"/>
                  <a:gd name="T12" fmla="*/ 0 w 893"/>
                  <a:gd name="T13" fmla="*/ 11 h 4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93" h="414">
                    <a:moveTo>
                      <a:pt x="0" y="21"/>
                    </a:moveTo>
                    <a:lnTo>
                      <a:pt x="5" y="0"/>
                    </a:lnTo>
                    <a:lnTo>
                      <a:pt x="893" y="414"/>
                    </a:lnTo>
                    <a:lnTo>
                      <a:pt x="25" y="9"/>
                    </a:lnTo>
                    <a:lnTo>
                      <a:pt x="19" y="3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BEBE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45" name="Freeform 363"/>
              <p:cNvSpPr>
                <a:spLocks/>
              </p:cNvSpPr>
              <p:nvPr/>
            </p:nvSpPr>
            <p:spPr bwMode="auto">
              <a:xfrm>
                <a:off x="1470" y="1450"/>
                <a:ext cx="874" cy="204"/>
              </a:xfrm>
              <a:custGeom>
                <a:avLst/>
                <a:gdLst>
                  <a:gd name="T0" fmla="*/ 0 w 874"/>
                  <a:gd name="T1" fmla="*/ 11 h 407"/>
                  <a:gd name="T2" fmla="*/ 6 w 874"/>
                  <a:gd name="T3" fmla="*/ 0 h 407"/>
                  <a:gd name="T4" fmla="*/ 874 w 874"/>
                  <a:gd name="T5" fmla="*/ 203 h 407"/>
                  <a:gd name="T6" fmla="*/ 874 w 874"/>
                  <a:gd name="T7" fmla="*/ 204 h 407"/>
                  <a:gd name="T8" fmla="*/ 27 w 874"/>
                  <a:gd name="T9" fmla="*/ 6 h 407"/>
                  <a:gd name="T10" fmla="*/ 22 w 874"/>
                  <a:gd name="T11" fmla="*/ 16 h 407"/>
                  <a:gd name="T12" fmla="*/ 0 w 874"/>
                  <a:gd name="T13" fmla="*/ 11 h 40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74" h="407">
                    <a:moveTo>
                      <a:pt x="0" y="22"/>
                    </a:moveTo>
                    <a:lnTo>
                      <a:pt x="6" y="0"/>
                    </a:lnTo>
                    <a:lnTo>
                      <a:pt x="874" y="405"/>
                    </a:lnTo>
                    <a:lnTo>
                      <a:pt x="874" y="407"/>
                    </a:lnTo>
                    <a:lnTo>
                      <a:pt x="27" y="11"/>
                    </a:lnTo>
                    <a:lnTo>
                      <a:pt x="22" y="32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46" name="Freeform 364"/>
              <p:cNvSpPr>
                <a:spLocks/>
              </p:cNvSpPr>
              <p:nvPr/>
            </p:nvSpPr>
            <p:spPr bwMode="auto">
              <a:xfrm>
                <a:off x="1492" y="1456"/>
                <a:ext cx="852" cy="198"/>
              </a:xfrm>
              <a:custGeom>
                <a:avLst/>
                <a:gdLst>
                  <a:gd name="T0" fmla="*/ 0 w 852"/>
                  <a:gd name="T1" fmla="*/ 11 h 396"/>
                  <a:gd name="T2" fmla="*/ 5 w 852"/>
                  <a:gd name="T3" fmla="*/ 0 h 396"/>
                  <a:gd name="T4" fmla="*/ 852 w 852"/>
                  <a:gd name="T5" fmla="*/ 198 h 396"/>
                  <a:gd name="T6" fmla="*/ 852 w 852"/>
                  <a:gd name="T7" fmla="*/ 198 h 396"/>
                  <a:gd name="T8" fmla="*/ 26 w 852"/>
                  <a:gd name="T9" fmla="*/ 6 h 396"/>
                  <a:gd name="T10" fmla="*/ 21 w 852"/>
                  <a:gd name="T11" fmla="*/ 15 h 396"/>
                  <a:gd name="T12" fmla="*/ 0 w 852"/>
                  <a:gd name="T13" fmla="*/ 11 h 3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52" h="396">
                    <a:moveTo>
                      <a:pt x="0" y="21"/>
                    </a:moveTo>
                    <a:lnTo>
                      <a:pt x="5" y="0"/>
                    </a:lnTo>
                    <a:lnTo>
                      <a:pt x="852" y="396"/>
                    </a:lnTo>
                    <a:lnTo>
                      <a:pt x="26" y="11"/>
                    </a:lnTo>
                    <a:lnTo>
                      <a:pt x="21" y="3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C1C1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47" name="Freeform 365"/>
              <p:cNvSpPr>
                <a:spLocks/>
              </p:cNvSpPr>
              <p:nvPr/>
            </p:nvSpPr>
            <p:spPr bwMode="auto">
              <a:xfrm>
                <a:off x="1513" y="1461"/>
                <a:ext cx="831" cy="193"/>
              </a:xfrm>
              <a:custGeom>
                <a:avLst/>
                <a:gdLst>
                  <a:gd name="T0" fmla="*/ 0 w 831"/>
                  <a:gd name="T1" fmla="*/ 10 h 385"/>
                  <a:gd name="T2" fmla="*/ 5 w 831"/>
                  <a:gd name="T3" fmla="*/ 0 h 385"/>
                  <a:gd name="T4" fmla="*/ 831 w 831"/>
                  <a:gd name="T5" fmla="*/ 193 h 385"/>
                  <a:gd name="T6" fmla="*/ 829 w 831"/>
                  <a:gd name="T7" fmla="*/ 193 h 385"/>
                  <a:gd name="T8" fmla="*/ 27 w 831"/>
                  <a:gd name="T9" fmla="*/ 5 h 385"/>
                  <a:gd name="T10" fmla="*/ 21 w 831"/>
                  <a:gd name="T11" fmla="*/ 15 h 385"/>
                  <a:gd name="T12" fmla="*/ 0 w 831"/>
                  <a:gd name="T13" fmla="*/ 10 h 38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31" h="385">
                    <a:moveTo>
                      <a:pt x="0" y="19"/>
                    </a:moveTo>
                    <a:lnTo>
                      <a:pt x="5" y="0"/>
                    </a:lnTo>
                    <a:lnTo>
                      <a:pt x="831" y="385"/>
                    </a:lnTo>
                    <a:lnTo>
                      <a:pt x="829" y="385"/>
                    </a:lnTo>
                    <a:lnTo>
                      <a:pt x="27" y="10"/>
                    </a:lnTo>
                    <a:lnTo>
                      <a:pt x="21" y="3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C2C2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48" name="Freeform 366"/>
              <p:cNvSpPr>
                <a:spLocks/>
              </p:cNvSpPr>
              <p:nvPr/>
            </p:nvSpPr>
            <p:spPr bwMode="auto">
              <a:xfrm>
                <a:off x="1534" y="1467"/>
                <a:ext cx="808" cy="187"/>
              </a:xfrm>
              <a:custGeom>
                <a:avLst/>
                <a:gdLst>
                  <a:gd name="T0" fmla="*/ 0 w 808"/>
                  <a:gd name="T1" fmla="*/ 10 h 375"/>
                  <a:gd name="T2" fmla="*/ 6 w 808"/>
                  <a:gd name="T3" fmla="*/ 0 h 375"/>
                  <a:gd name="T4" fmla="*/ 808 w 808"/>
                  <a:gd name="T5" fmla="*/ 187 h 375"/>
                  <a:gd name="T6" fmla="*/ 808 w 808"/>
                  <a:gd name="T7" fmla="*/ 187 h 375"/>
                  <a:gd name="T8" fmla="*/ 28 w 808"/>
                  <a:gd name="T9" fmla="*/ 5 h 375"/>
                  <a:gd name="T10" fmla="*/ 23 w 808"/>
                  <a:gd name="T11" fmla="*/ 15 h 375"/>
                  <a:gd name="T12" fmla="*/ 0 w 808"/>
                  <a:gd name="T13" fmla="*/ 10 h 3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08" h="375">
                    <a:moveTo>
                      <a:pt x="0" y="20"/>
                    </a:moveTo>
                    <a:lnTo>
                      <a:pt x="6" y="0"/>
                    </a:lnTo>
                    <a:lnTo>
                      <a:pt x="808" y="375"/>
                    </a:lnTo>
                    <a:lnTo>
                      <a:pt x="28" y="11"/>
                    </a:lnTo>
                    <a:lnTo>
                      <a:pt x="23" y="31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C4C4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49" name="Freeform 367"/>
              <p:cNvSpPr>
                <a:spLocks/>
              </p:cNvSpPr>
              <p:nvPr/>
            </p:nvSpPr>
            <p:spPr bwMode="auto">
              <a:xfrm>
                <a:off x="1557" y="1472"/>
                <a:ext cx="785" cy="183"/>
              </a:xfrm>
              <a:custGeom>
                <a:avLst/>
                <a:gdLst>
                  <a:gd name="T0" fmla="*/ 0 w 785"/>
                  <a:gd name="T1" fmla="*/ 10 h 366"/>
                  <a:gd name="T2" fmla="*/ 5 w 785"/>
                  <a:gd name="T3" fmla="*/ 0 h 366"/>
                  <a:gd name="T4" fmla="*/ 785 w 785"/>
                  <a:gd name="T5" fmla="*/ 182 h 366"/>
                  <a:gd name="T6" fmla="*/ 785 w 785"/>
                  <a:gd name="T7" fmla="*/ 183 h 366"/>
                  <a:gd name="T8" fmla="*/ 29 w 785"/>
                  <a:gd name="T9" fmla="*/ 6 h 366"/>
                  <a:gd name="T10" fmla="*/ 24 w 785"/>
                  <a:gd name="T11" fmla="*/ 16 h 366"/>
                  <a:gd name="T12" fmla="*/ 0 w 785"/>
                  <a:gd name="T13" fmla="*/ 10 h 3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85" h="366">
                    <a:moveTo>
                      <a:pt x="0" y="20"/>
                    </a:moveTo>
                    <a:lnTo>
                      <a:pt x="5" y="0"/>
                    </a:lnTo>
                    <a:lnTo>
                      <a:pt x="785" y="364"/>
                    </a:lnTo>
                    <a:lnTo>
                      <a:pt x="785" y="366"/>
                    </a:lnTo>
                    <a:lnTo>
                      <a:pt x="29" y="11"/>
                    </a:lnTo>
                    <a:lnTo>
                      <a:pt x="24" y="31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50" name="Freeform 368"/>
              <p:cNvSpPr>
                <a:spLocks/>
              </p:cNvSpPr>
              <p:nvPr/>
            </p:nvSpPr>
            <p:spPr bwMode="auto">
              <a:xfrm>
                <a:off x="1581" y="1478"/>
                <a:ext cx="761" cy="177"/>
              </a:xfrm>
              <a:custGeom>
                <a:avLst/>
                <a:gdLst>
                  <a:gd name="T0" fmla="*/ 0 w 761"/>
                  <a:gd name="T1" fmla="*/ 10 h 355"/>
                  <a:gd name="T2" fmla="*/ 5 w 761"/>
                  <a:gd name="T3" fmla="*/ 0 h 355"/>
                  <a:gd name="T4" fmla="*/ 761 w 761"/>
                  <a:gd name="T5" fmla="*/ 177 h 355"/>
                  <a:gd name="T6" fmla="*/ 761 w 761"/>
                  <a:gd name="T7" fmla="*/ 177 h 355"/>
                  <a:gd name="T8" fmla="*/ 29 w 761"/>
                  <a:gd name="T9" fmla="*/ 6 h 355"/>
                  <a:gd name="T10" fmla="*/ 24 w 761"/>
                  <a:gd name="T11" fmla="*/ 15 h 355"/>
                  <a:gd name="T12" fmla="*/ 0 w 761"/>
                  <a:gd name="T13" fmla="*/ 10 h 3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61" h="355">
                    <a:moveTo>
                      <a:pt x="0" y="20"/>
                    </a:moveTo>
                    <a:lnTo>
                      <a:pt x="5" y="0"/>
                    </a:lnTo>
                    <a:lnTo>
                      <a:pt x="761" y="355"/>
                    </a:lnTo>
                    <a:lnTo>
                      <a:pt x="29" y="13"/>
                    </a:lnTo>
                    <a:lnTo>
                      <a:pt x="24" y="31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51" name="Freeform 369"/>
              <p:cNvSpPr>
                <a:spLocks/>
              </p:cNvSpPr>
              <p:nvPr/>
            </p:nvSpPr>
            <p:spPr bwMode="auto">
              <a:xfrm>
                <a:off x="1605" y="1484"/>
                <a:ext cx="737" cy="171"/>
              </a:xfrm>
              <a:custGeom>
                <a:avLst/>
                <a:gdLst>
                  <a:gd name="T0" fmla="*/ 0 w 737"/>
                  <a:gd name="T1" fmla="*/ 9 h 342"/>
                  <a:gd name="T2" fmla="*/ 5 w 737"/>
                  <a:gd name="T3" fmla="*/ 0 h 342"/>
                  <a:gd name="T4" fmla="*/ 737 w 737"/>
                  <a:gd name="T5" fmla="*/ 171 h 342"/>
                  <a:gd name="T6" fmla="*/ 737 w 737"/>
                  <a:gd name="T7" fmla="*/ 171 h 342"/>
                  <a:gd name="T8" fmla="*/ 31 w 737"/>
                  <a:gd name="T9" fmla="*/ 6 h 342"/>
                  <a:gd name="T10" fmla="*/ 25 w 737"/>
                  <a:gd name="T11" fmla="*/ 15 h 342"/>
                  <a:gd name="T12" fmla="*/ 0 w 737"/>
                  <a:gd name="T13" fmla="*/ 9 h 3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37" h="342">
                    <a:moveTo>
                      <a:pt x="0" y="18"/>
                    </a:moveTo>
                    <a:lnTo>
                      <a:pt x="5" y="0"/>
                    </a:lnTo>
                    <a:lnTo>
                      <a:pt x="737" y="342"/>
                    </a:lnTo>
                    <a:lnTo>
                      <a:pt x="31" y="12"/>
                    </a:lnTo>
                    <a:lnTo>
                      <a:pt x="25" y="29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C9C9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52" name="Freeform 370"/>
              <p:cNvSpPr>
                <a:spLocks/>
              </p:cNvSpPr>
              <p:nvPr/>
            </p:nvSpPr>
            <p:spPr bwMode="auto">
              <a:xfrm>
                <a:off x="1630" y="1490"/>
                <a:ext cx="712" cy="166"/>
              </a:xfrm>
              <a:custGeom>
                <a:avLst/>
                <a:gdLst>
                  <a:gd name="T0" fmla="*/ 0 w 712"/>
                  <a:gd name="T1" fmla="*/ 9 h 332"/>
                  <a:gd name="T2" fmla="*/ 6 w 712"/>
                  <a:gd name="T3" fmla="*/ 0 h 332"/>
                  <a:gd name="T4" fmla="*/ 712 w 712"/>
                  <a:gd name="T5" fmla="*/ 165 h 332"/>
                  <a:gd name="T6" fmla="*/ 712 w 712"/>
                  <a:gd name="T7" fmla="*/ 166 h 332"/>
                  <a:gd name="T8" fmla="*/ 31 w 712"/>
                  <a:gd name="T9" fmla="*/ 7 h 332"/>
                  <a:gd name="T10" fmla="*/ 27 w 712"/>
                  <a:gd name="T11" fmla="*/ 15 h 332"/>
                  <a:gd name="T12" fmla="*/ 0 w 712"/>
                  <a:gd name="T13" fmla="*/ 9 h 3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12" h="332">
                    <a:moveTo>
                      <a:pt x="0" y="17"/>
                    </a:moveTo>
                    <a:lnTo>
                      <a:pt x="6" y="0"/>
                    </a:lnTo>
                    <a:lnTo>
                      <a:pt x="712" y="330"/>
                    </a:lnTo>
                    <a:lnTo>
                      <a:pt x="712" y="332"/>
                    </a:lnTo>
                    <a:lnTo>
                      <a:pt x="31" y="13"/>
                    </a:lnTo>
                    <a:lnTo>
                      <a:pt x="27" y="29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53" name="Freeform 371"/>
              <p:cNvSpPr>
                <a:spLocks/>
              </p:cNvSpPr>
              <p:nvPr/>
            </p:nvSpPr>
            <p:spPr bwMode="auto">
              <a:xfrm>
                <a:off x="1657" y="1497"/>
                <a:ext cx="685" cy="159"/>
              </a:xfrm>
              <a:custGeom>
                <a:avLst/>
                <a:gdLst>
                  <a:gd name="T0" fmla="*/ 0 w 685"/>
                  <a:gd name="T1" fmla="*/ 8 h 319"/>
                  <a:gd name="T2" fmla="*/ 4 w 685"/>
                  <a:gd name="T3" fmla="*/ 0 h 319"/>
                  <a:gd name="T4" fmla="*/ 685 w 685"/>
                  <a:gd name="T5" fmla="*/ 159 h 319"/>
                  <a:gd name="T6" fmla="*/ 685 w 685"/>
                  <a:gd name="T7" fmla="*/ 159 h 319"/>
                  <a:gd name="T8" fmla="*/ 32 w 685"/>
                  <a:gd name="T9" fmla="*/ 6 h 319"/>
                  <a:gd name="T10" fmla="*/ 27 w 685"/>
                  <a:gd name="T11" fmla="*/ 14 h 319"/>
                  <a:gd name="T12" fmla="*/ 0 w 685"/>
                  <a:gd name="T13" fmla="*/ 8 h 3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85" h="319">
                    <a:moveTo>
                      <a:pt x="0" y="16"/>
                    </a:moveTo>
                    <a:lnTo>
                      <a:pt x="4" y="0"/>
                    </a:lnTo>
                    <a:lnTo>
                      <a:pt x="685" y="319"/>
                    </a:lnTo>
                    <a:lnTo>
                      <a:pt x="32" y="13"/>
                    </a:lnTo>
                    <a:lnTo>
                      <a:pt x="27" y="29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54" name="Freeform 372"/>
              <p:cNvSpPr>
                <a:spLocks/>
              </p:cNvSpPr>
              <p:nvPr/>
            </p:nvSpPr>
            <p:spPr bwMode="auto">
              <a:xfrm>
                <a:off x="1684" y="1503"/>
                <a:ext cx="658" cy="153"/>
              </a:xfrm>
              <a:custGeom>
                <a:avLst/>
                <a:gdLst>
                  <a:gd name="T0" fmla="*/ 0 w 658"/>
                  <a:gd name="T1" fmla="*/ 8 h 306"/>
                  <a:gd name="T2" fmla="*/ 5 w 658"/>
                  <a:gd name="T3" fmla="*/ 0 h 306"/>
                  <a:gd name="T4" fmla="*/ 658 w 658"/>
                  <a:gd name="T5" fmla="*/ 153 h 306"/>
                  <a:gd name="T6" fmla="*/ 658 w 658"/>
                  <a:gd name="T7" fmla="*/ 153 h 306"/>
                  <a:gd name="T8" fmla="*/ 34 w 658"/>
                  <a:gd name="T9" fmla="*/ 7 h 306"/>
                  <a:gd name="T10" fmla="*/ 29 w 658"/>
                  <a:gd name="T11" fmla="*/ 16 h 306"/>
                  <a:gd name="T12" fmla="*/ 0 w 658"/>
                  <a:gd name="T13" fmla="*/ 8 h 30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8" h="306">
                    <a:moveTo>
                      <a:pt x="0" y="16"/>
                    </a:moveTo>
                    <a:lnTo>
                      <a:pt x="5" y="0"/>
                    </a:lnTo>
                    <a:lnTo>
                      <a:pt x="658" y="306"/>
                    </a:lnTo>
                    <a:lnTo>
                      <a:pt x="34" y="14"/>
                    </a:lnTo>
                    <a:lnTo>
                      <a:pt x="29" y="31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55" name="Freeform 373"/>
              <p:cNvSpPr>
                <a:spLocks/>
              </p:cNvSpPr>
              <p:nvPr/>
            </p:nvSpPr>
            <p:spPr bwMode="auto">
              <a:xfrm>
                <a:off x="1713" y="1510"/>
                <a:ext cx="629" cy="147"/>
              </a:xfrm>
              <a:custGeom>
                <a:avLst/>
                <a:gdLst>
                  <a:gd name="T0" fmla="*/ 0 w 629"/>
                  <a:gd name="T1" fmla="*/ 9 h 294"/>
                  <a:gd name="T2" fmla="*/ 5 w 629"/>
                  <a:gd name="T3" fmla="*/ 0 h 294"/>
                  <a:gd name="T4" fmla="*/ 629 w 629"/>
                  <a:gd name="T5" fmla="*/ 146 h 294"/>
                  <a:gd name="T6" fmla="*/ 628 w 629"/>
                  <a:gd name="T7" fmla="*/ 147 h 294"/>
                  <a:gd name="T8" fmla="*/ 34 w 629"/>
                  <a:gd name="T9" fmla="*/ 8 h 294"/>
                  <a:gd name="T10" fmla="*/ 30 w 629"/>
                  <a:gd name="T11" fmla="*/ 15 h 294"/>
                  <a:gd name="T12" fmla="*/ 0 w 629"/>
                  <a:gd name="T13" fmla="*/ 9 h 29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29" h="294">
                    <a:moveTo>
                      <a:pt x="0" y="17"/>
                    </a:moveTo>
                    <a:lnTo>
                      <a:pt x="5" y="0"/>
                    </a:lnTo>
                    <a:lnTo>
                      <a:pt x="629" y="292"/>
                    </a:lnTo>
                    <a:lnTo>
                      <a:pt x="628" y="294"/>
                    </a:lnTo>
                    <a:lnTo>
                      <a:pt x="34" y="15"/>
                    </a:lnTo>
                    <a:lnTo>
                      <a:pt x="30" y="29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56" name="Freeform 374"/>
              <p:cNvSpPr>
                <a:spLocks/>
              </p:cNvSpPr>
              <p:nvPr/>
            </p:nvSpPr>
            <p:spPr bwMode="auto">
              <a:xfrm>
                <a:off x="1743" y="1517"/>
                <a:ext cx="598" cy="140"/>
              </a:xfrm>
              <a:custGeom>
                <a:avLst/>
                <a:gdLst>
                  <a:gd name="T0" fmla="*/ 0 w 598"/>
                  <a:gd name="T1" fmla="*/ 7 h 279"/>
                  <a:gd name="T2" fmla="*/ 4 w 598"/>
                  <a:gd name="T3" fmla="*/ 0 h 279"/>
                  <a:gd name="T4" fmla="*/ 598 w 598"/>
                  <a:gd name="T5" fmla="*/ 140 h 279"/>
                  <a:gd name="T6" fmla="*/ 598 w 598"/>
                  <a:gd name="T7" fmla="*/ 140 h 279"/>
                  <a:gd name="T8" fmla="*/ 35 w 598"/>
                  <a:gd name="T9" fmla="*/ 8 h 279"/>
                  <a:gd name="T10" fmla="*/ 31 w 598"/>
                  <a:gd name="T11" fmla="*/ 15 h 279"/>
                  <a:gd name="T12" fmla="*/ 0 w 598"/>
                  <a:gd name="T13" fmla="*/ 7 h 27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98" h="279">
                    <a:moveTo>
                      <a:pt x="0" y="14"/>
                    </a:moveTo>
                    <a:lnTo>
                      <a:pt x="4" y="0"/>
                    </a:lnTo>
                    <a:lnTo>
                      <a:pt x="598" y="279"/>
                    </a:lnTo>
                    <a:lnTo>
                      <a:pt x="35" y="16"/>
                    </a:lnTo>
                    <a:lnTo>
                      <a:pt x="31" y="29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57" name="Freeform 375"/>
              <p:cNvSpPr>
                <a:spLocks/>
              </p:cNvSpPr>
              <p:nvPr/>
            </p:nvSpPr>
            <p:spPr bwMode="auto">
              <a:xfrm>
                <a:off x="1774" y="1526"/>
                <a:ext cx="567" cy="132"/>
              </a:xfrm>
              <a:custGeom>
                <a:avLst/>
                <a:gdLst>
                  <a:gd name="T0" fmla="*/ 0 w 567"/>
                  <a:gd name="T1" fmla="*/ 7 h 264"/>
                  <a:gd name="T2" fmla="*/ 4 w 567"/>
                  <a:gd name="T3" fmla="*/ 0 h 264"/>
                  <a:gd name="T4" fmla="*/ 567 w 567"/>
                  <a:gd name="T5" fmla="*/ 132 h 264"/>
                  <a:gd name="T6" fmla="*/ 567 w 567"/>
                  <a:gd name="T7" fmla="*/ 132 h 264"/>
                  <a:gd name="T8" fmla="*/ 37 w 567"/>
                  <a:gd name="T9" fmla="*/ 8 h 264"/>
                  <a:gd name="T10" fmla="*/ 33 w 567"/>
                  <a:gd name="T11" fmla="*/ 15 h 264"/>
                  <a:gd name="T12" fmla="*/ 0 w 567"/>
                  <a:gd name="T13" fmla="*/ 7 h 2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67" h="264">
                    <a:moveTo>
                      <a:pt x="0" y="13"/>
                    </a:moveTo>
                    <a:lnTo>
                      <a:pt x="4" y="0"/>
                    </a:lnTo>
                    <a:lnTo>
                      <a:pt x="567" y="263"/>
                    </a:lnTo>
                    <a:lnTo>
                      <a:pt x="567" y="264"/>
                    </a:lnTo>
                    <a:lnTo>
                      <a:pt x="37" y="15"/>
                    </a:lnTo>
                    <a:lnTo>
                      <a:pt x="33" y="29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58" name="Freeform 376"/>
              <p:cNvSpPr>
                <a:spLocks/>
              </p:cNvSpPr>
              <p:nvPr/>
            </p:nvSpPr>
            <p:spPr bwMode="auto">
              <a:xfrm>
                <a:off x="1807" y="1533"/>
                <a:ext cx="534" cy="125"/>
              </a:xfrm>
              <a:custGeom>
                <a:avLst/>
                <a:gdLst>
                  <a:gd name="T0" fmla="*/ 0 w 534"/>
                  <a:gd name="T1" fmla="*/ 7 h 249"/>
                  <a:gd name="T2" fmla="*/ 4 w 534"/>
                  <a:gd name="T3" fmla="*/ 0 h 249"/>
                  <a:gd name="T4" fmla="*/ 534 w 534"/>
                  <a:gd name="T5" fmla="*/ 125 h 249"/>
                  <a:gd name="T6" fmla="*/ 534 w 534"/>
                  <a:gd name="T7" fmla="*/ 125 h 249"/>
                  <a:gd name="T8" fmla="*/ 36 w 534"/>
                  <a:gd name="T9" fmla="*/ 9 h 249"/>
                  <a:gd name="T10" fmla="*/ 34 w 534"/>
                  <a:gd name="T11" fmla="*/ 15 h 249"/>
                  <a:gd name="T12" fmla="*/ 0 w 534"/>
                  <a:gd name="T13" fmla="*/ 7 h 2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4" h="249">
                    <a:moveTo>
                      <a:pt x="0" y="14"/>
                    </a:moveTo>
                    <a:lnTo>
                      <a:pt x="4" y="0"/>
                    </a:lnTo>
                    <a:lnTo>
                      <a:pt x="534" y="249"/>
                    </a:lnTo>
                    <a:lnTo>
                      <a:pt x="36" y="18"/>
                    </a:lnTo>
                    <a:lnTo>
                      <a:pt x="34" y="3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59" name="Freeform 377"/>
              <p:cNvSpPr>
                <a:spLocks/>
              </p:cNvSpPr>
              <p:nvPr/>
            </p:nvSpPr>
            <p:spPr bwMode="auto">
              <a:xfrm>
                <a:off x="1841" y="1542"/>
                <a:ext cx="500" cy="117"/>
              </a:xfrm>
              <a:custGeom>
                <a:avLst/>
                <a:gdLst>
                  <a:gd name="T0" fmla="*/ 0 w 500"/>
                  <a:gd name="T1" fmla="*/ 6 h 233"/>
                  <a:gd name="T2" fmla="*/ 2 w 500"/>
                  <a:gd name="T3" fmla="*/ 0 h 233"/>
                  <a:gd name="T4" fmla="*/ 500 w 500"/>
                  <a:gd name="T5" fmla="*/ 116 h 233"/>
                  <a:gd name="T6" fmla="*/ 500 w 500"/>
                  <a:gd name="T7" fmla="*/ 117 h 233"/>
                  <a:gd name="T8" fmla="*/ 39 w 500"/>
                  <a:gd name="T9" fmla="*/ 8 h 233"/>
                  <a:gd name="T10" fmla="*/ 35 w 500"/>
                  <a:gd name="T11" fmla="*/ 15 h 233"/>
                  <a:gd name="T12" fmla="*/ 0 w 500"/>
                  <a:gd name="T13" fmla="*/ 6 h 2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00" h="233">
                    <a:moveTo>
                      <a:pt x="0" y="12"/>
                    </a:moveTo>
                    <a:lnTo>
                      <a:pt x="2" y="0"/>
                    </a:lnTo>
                    <a:lnTo>
                      <a:pt x="500" y="231"/>
                    </a:lnTo>
                    <a:lnTo>
                      <a:pt x="500" y="233"/>
                    </a:lnTo>
                    <a:lnTo>
                      <a:pt x="39" y="16"/>
                    </a:lnTo>
                    <a:lnTo>
                      <a:pt x="35" y="29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D6D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60" name="Freeform 378"/>
              <p:cNvSpPr>
                <a:spLocks/>
              </p:cNvSpPr>
              <p:nvPr/>
            </p:nvSpPr>
            <p:spPr bwMode="auto">
              <a:xfrm>
                <a:off x="1876" y="1550"/>
                <a:ext cx="465" cy="109"/>
              </a:xfrm>
              <a:custGeom>
                <a:avLst/>
                <a:gdLst>
                  <a:gd name="T0" fmla="*/ 0 w 465"/>
                  <a:gd name="T1" fmla="*/ 7 h 217"/>
                  <a:gd name="T2" fmla="*/ 4 w 465"/>
                  <a:gd name="T3" fmla="*/ 0 h 217"/>
                  <a:gd name="T4" fmla="*/ 465 w 465"/>
                  <a:gd name="T5" fmla="*/ 109 h 217"/>
                  <a:gd name="T6" fmla="*/ 465 w 465"/>
                  <a:gd name="T7" fmla="*/ 109 h 217"/>
                  <a:gd name="T8" fmla="*/ 41 w 465"/>
                  <a:gd name="T9" fmla="*/ 10 h 217"/>
                  <a:gd name="T10" fmla="*/ 38 w 465"/>
                  <a:gd name="T11" fmla="*/ 15 h 217"/>
                  <a:gd name="T12" fmla="*/ 0 w 465"/>
                  <a:gd name="T13" fmla="*/ 7 h 2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5" h="217">
                    <a:moveTo>
                      <a:pt x="0" y="13"/>
                    </a:moveTo>
                    <a:lnTo>
                      <a:pt x="4" y="0"/>
                    </a:lnTo>
                    <a:lnTo>
                      <a:pt x="465" y="217"/>
                    </a:lnTo>
                    <a:lnTo>
                      <a:pt x="41" y="20"/>
                    </a:lnTo>
                    <a:lnTo>
                      <a:pt x="38" y="29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D7D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61" name="Freeform 379"/>
              <p:cNvSpPr>
                <a:spLocks/>
              </p:cNvSpPr>
              <p:nvPr/>
            </p:nvSpPr>
            <p:spPr bwMode="auto">
              <a:xfrm>
                <a:off x="1914" y="1560"/>
                <a:ext cx="427" cy="99"/>
              </a:xfrm>
              <a:custGeom>
                <a:avLst/>
                <a:gdLst>
                  <a:gd name="T0" fmla="*/ 0 w 427"/>
                  <a:gd name="T1" fmla="*/ 4 h 199"/>
                  <a:gd name="T2" fmla="*/ 3 w 427"/>
                  <a:gd name="T3" fmla="*/ 0 h 199"/>
                  <a:gd name="T4" fmla="*/ 427 w 427"/>
                  <a:gd name="T5" fmla="*/ 98 h 199"/>
                  <a:gd name="T6" fmla="*/ 426 w 427"/>
                  <a:gd name="T7" fmla="*/ 99 h 199"/>
                  <a:gd name="T8" fmla="*/ 41 w 427"/>
                  <a:gd name="T9" fmla="*/ 9 h 199"/>
                  <a:gd name="T10" fmla="*/ 38 w 427"/>
                  <a:gd name="T11" fmla="*/ 14 h 199"/>
                  <a:gd name="T12" fmla="*/ 0 w 427"/>
                  <a:gd name="T13" fmla="*/ 4 h 19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27" h="199">
                    <a:moveTo>
                      <a:pt x="0" y="9"/>
                    </a:moveTo>
                    <a:lnTo>
                      <a:pt x="3" y="0"/>
                    </a:lnTo>
                    <a:lnTo>
                      <a:pt x="427" y="197"/>
                    </a:lnTo>
                    <a:lnTo>
                      <a:pt x="426" y="199"/>
                    </a:lnTo>
                    <a:lnTo>
                      <a:pt x="41" y="18"/>
                    </a:lnTo>
                    <a:lnTo>
                      <a:pt x="38" y="2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62" name="Freeform 380"/>
              <p:cNvSpPr>
                <a:spLocks/>
              </p:cNvSpPr>
              <p:nvPr/>
            </p:nvSpPr>
            <p:spPr bwMode="auto">
              <a:xfrm>
                <a:off x="1952" y="1569"/>
                <a:ext cx="388" cy="90"/>
              </a:xfrm>
              <a:custGeom>
                <a:avLst/>
                <a:gdLst>
                  <a:gd name="T0" fmla="*/ 0 w 388"/>
                  <a:gd name="T1" fmla="*/ 5 h 181"/>
                  <a:gd name="T2" fmla="*/ 3 w 388"/>
                  <a:gd name="T3" fmla="*/ 0 h 181"/>
                  <a:gd name="T4" fmla="*/ 388 w 388"/>
                  <a:gd name="T5" fmla="*/ 90 h 181"/>
                  <a:gd name="T6" fmla="*/ 388 w 388"/>
                  <a:gd name="T7" fmla="*/ 90 h 181"/>
                  <a:gd name="T8" fmla="*/ 44 w 388"/>
                  <a:gd name="T9" fmla="*/ 10 h 181"/>
                  <a:gd name="T10" fmla="*/ 43 w 388"/>
                  <a:gd name="T11" fmla="*/ 14 h 181"/>
                  <a:gd name="T12" fmla="*/ 0 w 388"/>
                  <a:gd name="T13" fmla="*/ 5 h 18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88" h="181">
                    <a:moveTo>
                      <a:pt x="0" y="11"/>
                    </a:moveTo>
                    <a:lnTo>
                      <a:pt x="3" y="0"/>
                    </a:lnTo>
                    <a:lnTo>
                      <a:pt x="388" y="181"/>
                    </a:lnTo>
                    <a:lnTo>
                      <a:pt x="44" y="20"/>
                    </a:lnTo>
                    <a:lnTo>
                      <a:pt x="43" y="29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63" name="Freeform 381"/>
              <p:cNvSpPr>
                <a:spLocks/>
              </p:cNvSpPr>
              <p:nvPr/>
            </p:nvSpPr>
            <p:spPr bwMode="auto">
              <a:xfrm>
                <a:off x="1995" y="1579"/>
                <a:ext cx="345" cy="81"/>
              </a:xfrm>
              <a:custGeom>
                <a:avLst/>
                <a:gdLst>
                  <a:gd name="T0" fmla="*/ 0 w 345"/>
                  <a:gd name="T1" fmla="*/ 4 h 163"/>
                  <a:gd name="T2" fmla="*/ 1 w 345"/>
                  <a:gd name="T3" fmla="*/ 0 h 163"/>
                  <a:gd name="T4" fmla="*/ 345 w 345"/>
                  <a:gd name="T5" fmla="*/ 80 h 163"/>
                  <a:gd name="T6" fmla="*/ 345 w 345"/>
                  <a:gd name="T7" fmla="*/ 81 h 163"/>
                  <a:gd name="T8" fmla="*/ 45 w 345"/>
                  <a:gd name="T9" fmla="*/ 11 h 163"/>
                  <a:gd name="T10" fmla="*/ 42 w 345"/>
                  <a:gd name="T11" fmla="*/ 14 h 163"/>
                  <a:gd name="T12" fmla="*/ 0 w 345"/>
                  <a:gd name="T13" fmla="*/ 4 h 16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5" h="163">
                    <a:moveTo>
                      <a:pt x="0" y="9"/>
                    </a:moveTo>
                    <a:lnTo>
                      <a:pt x="1" y="0"/>
                    </a:lnTo>
                    <a:lnTo>
                      <a:pt x="345" y="161"/>
                    </a:lnTo>
                    <a:lnTo>
                      <a:pt x="345" y="163"/>
                    </a:lnTo>
                    <a:lnTo>
                      <a:pt x="45" y="22"/>
                    </a:lnTo>
                    <a:lnTo>
                      <a:pt x="42" y="2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64" name="Freeform 382"/>
              <p:cNvSpPr>
                <a:spLocks/>
              </p:cNvSpPr>
              <p:nvPr/>
            </p:nvSpPr>
            <p:spPr bwMode="auto">
              <a:xfrm>
                <a:off x="2037" y="1590"/>
                <a:ext cx="303" cy="70"/>
              </a:xfrm>
              <a:custGeom>
                <a:avLst/>
                <a:gdLst>
                  <a:gd name="T0" fmla="*/ 0 w 303"/>
                  <a:gd name="T1" fmla="*/ 3 h 141"/>
                  <a:gd name="T2" fmla="*/ 3 w 303"/>
                  <a:gd name="T3" fmla="*/ 0 h 141"/>
                  <a:gd name="T4" fmla="*/ 303 w 303"/>
                  <a:gd name="T5" fmla="*/ 70 h 141"/>
                  <a:gd name="T6" fmla="*/ 303 w 303"/>
                  <a:gd name="T7" fmla="*/ 70 h 141"/>
                  <a:gd name="T8" fmla="*/ 48 w 303"/>
                  <a:gd name="T9" fmla="*/ 10 h 141"/>
                  <a:gd name="T10" fmla="*/ 45 w 303"/>
                  <a:gd name="T11" fmla="*/ 14 h 141"/>
                  <a:gd name="T12" fmla="*/ 0 w 303"/>
                  <a:gd name="T13" fmla="*/ 3 h 1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3" h="141">
                    <a:moveTo>
                      <a:pt x="0" y="7"/>
                    </a:moveTo>
                    <a:lnTo>
                      <a:pt x="3" y="0"/>
                    </a:lnTo>
                    <a:lnTo>
                      <a:pt x="303" y="141"/>
                    </a:lnTo>
                    <a:lnTo>
                      <a:pt x="48" y="21"/>
                    </a:lnTo>
                    <a:lnTo>
                      <a:pt x="45" y="2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DE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65" name="Freeform 383"/>
              <p:cNvSpPr>
                <a:spLocks/>
              </p:cNvSpPr>
              <p:nvPr/>
            </p:nvSpPr>
            <p:spPr bwMode="auto">
              <a:xfrm>
                <a:off x="2082" y="1601"/>
                <a:ext cx="258" cy="60"/>
              </a:xfrm>
              <a:custGeom>
                <a:avLst/>
                <a:gdLst>
                  <a:gd name="T0" fmla="*/ 0 w 258"/>
                  <a:gd name="T1" fmla="*/ 4 h 122"/>
                  <a:gd name="T2" fmla="*/ 3 w 258"/>
                  <a:gd name="T3" fmla="*/ 0 h 122"/>
                  <a:gd name="T4" fmla="*/ 258 w 258"/>
                  <a:gd name="T5" fmla="*/ 59 h 122"/>
                  <a:gd name="T6" fmla="*/ 258 w 258"/>
                  <a:gd name="T7" fmla="*/ 60 h 122"/>
                  <a:gd name="T8" fmla="*/ 50 w 258"/>
                  <a:gd name="T9" fmla="*/ 12 h 122"/>
                  <a:gd name="T10" fmla="*/ 48 w 258"/>
                  <a:gd name="T11" fmla="*/ 14 h 122"/>
                  <a:gd name="T12" fmla="*/ 0 w 258"/>
                  <a:gd name="T13" fmla="*/ 4 h 1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8" h="122">
                    <a:moveTo>
                      <a:pt x="0" y="8"/>
                    </a:moveTo>
                    <a:lnTo>
                      <a:pt x="3" y="0"/>
                    </a:lnTo>
                    <a:lnTo>
                      <a:pt x="258" y="120"/>
                    </a:lnTo>
                    <a:lnTo>
                      <a:pt x="258" y="122"/>
                    </a:lnTo>
                    <a:lnTo>
                      <a:pt x="50" y="24"/>
                    </a:lnTo>
                    <a:lnTo>
                      <a:pt x="48" y="29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DFD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66" name="Freeform 384"/>
              <p:cNvSpPr>
                <a:spLocks/>
              </p:cNvSpPr>
              <p:nvPr/>
            </p:nvSpPr>
            <p:spPr bwMode="auto">
              <a:xfrm>
                <a:off x="2130" y="1612"/>
                <a:ext cx="210" cy="49"/>
              </a:xfrm>
              <a:custGeom>
                <a:avLst/>
                <a:gdLst>
                  <a:gd name="T0" fmla="*/ 0 w 210"/>
                  <a:gd name="T1" fmla="*/ 3 h 98"/>
                  <a:gd name="T2" fmla="*/ 2 w 210"/>
                  <a:gd name="T3" fmla="*/ 0 h 98"/>
                  <a:gd name="T4" fmla="*/ 210 w 210"/>
                  <a:gd name="T5" fmla="*/ 49 h 98"/>
                  <a:gd name="T6" fmla="*/ 208 w 210"/>
                  <a:gd name="T7" fmla="*/ 49 h 98"/>
                  <a:gd name="T8" fmla="*/ 53 w 210"/>
                  <a:gd name="T9" fmla="*/ 13 h 98"/>
                  <a:gd name="T10" fmla="*/ 51 w 210"/>
                  <a:gd name="T11" fmla="*/ 15 h 98"/>
                  <a:gd name="T12" fmla="*/ 0 w 210"/>
                  <a:gd name="T13" fmla="*/ 3 h 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0" h="98">
                    <a:moveTo>
                      <a:pt x="0" y="5"/>
                    </a:moveTo>
                    <a:lnTo>
                      <a:pt x="2" y="0"/>
                    </a:lnTo>
                    <a:lnTo>
                      <a:pt x="210" y="98"/>
                    </a:lnTo>
                    <a:lnTo>
                      <a:pt x="208" y="98"/>
                    </a:lnTo>
                    <a:lnTo>
                      <a:pt x="53" y="25"/>
                    </a:lnTo>
                    <a:lnTo>
                      <a:pt x="51" y="29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E1E1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67" name="Freeform 385"/>
              <p:cNvSpPr>
                <a:spLocks/>
              </p:cNvSpPr>
              <p:nvPr/>
            </p:nvSpPr>
            <p:spPr bwMode="auto">
              <a:xfrm>
                <a:off x="2181" y="1625"/>
                <a:ext cx="157" cy="37"/>
              </a:xfrm>
              <a:custGeom>
                <a:avLst/>
                <a:gdLst>
                  <a:gd name="T0" fmla="*/ 0 w 157"/>
                  <a:gd name="T1" fmla="*/ 2 h 74"/>
                  <a:gd name="T2" fmla="*/ 2 w 157"/>
                  <a:gd name="T3" fmla="*/ 0 h 74"/>
                  <a:gd name="T4" fmla="*/ 157 w 157"/>
                  <a:gd name="T5" fmla="*/ 37 h 74"/>
                  <a:gd name="T6" fmla="*/ 157 w 157"/>
                  <a:gd name="T7" fmla="*/ 37 h 74"/>
                  <a:gd name="T8" fmla="*/ 55 w 157"/>
                  <a:gd name="T9" fmla="*/ 14 h 74"/>
                  <a:gd name="T10" fmla="*/ 54 w 157"/>
                  <a:gd name="T11" fmla="*/ 15 h 74"/>
                  <a:gd name="T12" fmla="*/ 0 w 157"/>
                  <a:gd name="T13" fmla="*/ 2 h 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7" h="74">
                    <a:moveTo>
                      <a:pt x="0" y="4"/>
                    </a:moveTo>
                    <a:lnTo>
                      <a:pt x="2" y="0"/>
                    </a:lnTo>
                    <a:lnTo>
                      <a:pt x="157" y="73"/>
                    </a:lnTo>
                    <a:lnTo>
                      <a:pt x="157" y="74"/>
                    </a:lnTo>
                    <a:lnTo>
                      <a:pt x="55" y="27"/>
                    </a:lnTo>
                    <a:lnTo>
                      <a:pt x="54" y="29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3E3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68" name="Freeform 386"/>
              <p:cNvSpPr>
                <a:spLocks/>
              </p:cNvSpPr>
              <p:nvPr/>
            </p:nvSpPr>
            <p:spPr bwMode="auto">
              <a:xfrm>
                <a:off x="2235" y="1639"/>
                <a:ext cx="103" cy="24"/>
              </a:xfrm>
              <a:custGeom>
                <a:avLst/>
                <a:gdLst>
                  <a:gd name="T0" fmla="*/ 0 w 103"/>
                  <a:gd name="T1" fmla="*/ 1 h 49"/>
                  <a:gd name="T2" fmla="*/ 1 w 103"/>
                  <a:gd name="T3" fmla="*/ 0 h 49"/>
                  <a:gd name="T4" fmla="*/ 103 w 103"/>
                  <a:gd name="T5" fmla="*/ 23 h 49"/>
                  <a:gd name="T6" fmla="*/ 103 w 103"/>
                  <a:gd name="T7" fmla="*/ 24 h 49"/>
                  <a:gd name="T8" fmla="*/ 57 w 103"/>
                  <a:gd name="T9" fmla="*/ 13 h 49"/>
                  <a:gd name="T10" fmla="*/ 57 w 103"/>
                  <a:gd name="T11" fmla="*/ 14 h 49"/>
                  <a:gd name="T12" fmla="*/ 0 w 103"/>
                  <a:gd name="T13" fmla="*/ 1 h 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3" h="49">
                    <a:moveTo>
                      <a:pt x="0" y="2"/>
                    </a:moveTo>
                    <a:lnTo>
                      <a:pt x="1" y="0"/>
                    </a:lnTo>
                    <a:lnTo>
                      <a:pt x="103" y="47"/>
                    </a:lnTo>
                    <a:lnTo>
                      <a:pt x="103" y="49"/>
                    </a:lnTo>
                    <a:lnTo>
                      <a:pt x="57" y="27"/>
                    </a:lnTo>
                    <a:lnTo>
                      <a:pt x="57" y="29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69" name="Freeform 387"/>
              <p:cNvSpPr>
                <a:spLocks/>
              </p:cNvSpPr>
              <p:nvPr/>
            </p:nvSpPr>
            <p:spPr bwMode="auto">
              <a:xfrm>
                <a:off x="2292" y="1652"/>
                <a:ext cx="46" cy="12"/>
              </a:xfrm>
              <a:custGeom>
                <a:avLst/>
                <a:gdLst>
                  <a:gd name="T0" fmla="*/ 0 w 46"/>
                  <a:gd name="T1" fmla="*/ 1 h 24"/>
                  <a:gd name="T2" fmla="*/ 0 w 46"/>
                  <a:gd name="T3" fmla="*/ 0 h 24"/>
                  <a:gd name="T4" fmla="*/ 46 w 46"/>
                  <a:gd name="T5" fmla="*/ 11 h 24"/>
                  <a:gd name="T6" fmla="*/ 46 w 46"/>
                  <a:gd name="T7" fmla="*/ 12 h 24"/>
                  <a:gd name="T8" fmla="*/ 46 w 46"/>
                  <a:gd name="T9" fmla="*/ 12 h 24"/>
                  <a:gd name="T10" fmla="*/ 46 w 46"/>
                  <a:gd name="T11" fmla="*/ 12 h 24"/>
                  <a:gd name="T12" fmla="*/ 0 w 46"/>
                  <a:gd name="T13" fmla="*/ 1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" h="24">
                    <a:moveTo>
                      <a:pt x="0" y="2"/>
                    </a:moveTo>
                    <a:lnTo>
                      <a:pt x="0" y="0"/>
                    </a:lnTo>
                    <a:lnTo>
                      <a:pt x="46" y="22"/>
                    </a:lnTo>
                    <a:lnTo>
                      <a:pt x="46" y="2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70" name="Freeform 388"/>
              <p:cNvSpPr>
                <a:spLocks/>
              </p:cNvSpPr>
              <p:nvPr/>
            </p:nvSpPr>
            <p:spPr bwMode="auto">
              <a:xfrm>
                <a:off x="1339" y="1417"/>
                <a:ext cx="999" cy="247"/>
              </a:xfrm>
              <a:custGeom>
                <a:avLst/>
                <a:gdLst>
                  <a:gd name="T0" fmla="*/ 996 w 999"/>
                  <a:gd name="T1" fmla="*/ 233 h 494"/>
                  <a:gd name="T2" fmla="*/ 0 w 999"/>
                  <a:gd name="T3" fmla="*/ 0 h 494"/>
                  <a:gd name="T4" fmla="*/ 3 w 999"/>
                  <a:gd name="T5" fmla="*/ 15 h 494"/>
                  <a:gd name="T6" fmla="*/ 999 w 999"/>
                  <a:gd name="T7" fmla="*/ 247 h 494"/>
                  <a:gd name="T8" fmla="*/ 996 w 999"/>
                  <a:gd name="T9" fmla="*/ 233 h 4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9" h="494">
                    <a:moveTo>
                      <a:pt x="996" y="465"/>
                    </a:moveTo>
                    <a:lnTo>
                      <a:pt x="0" y="0"/>
                    </a:lnTo>
                    <a:lnTo>
                      <a:pt x="3" y="29"/>
                    </a:lnTo>
                    <a:lnTo>
                      <a:pt x="999" y="494"/>
                    </a:lnTo>
                    <a:lnTo>
                      <a:pt x="996" y="46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71" name="Freeform 389"/>
              <p:cNvSpPr>
                <a:spLocks/>
              </p:cNvSpPr>
              <p:nvPr/>
            </p:nvSpPr>
            <p:spPr bwMode="auto">
              <a:xfrm>
                <a:off x="1332" y="1417"/>
                <a:ext cx="1013" cy="235"/>
              </a:xfrm>
              <a:custGeom>
                <a:avLst/>
                <a:gdLst>
                  <a:gd name="T0" fmla="*/ 0 w 1013"/>
                  <a:gd name="T1" fmla="*/ 13 h 470"/>
                  <a:gd name="T2" fmla="*/ 7 w 1013"/>
                  <a:gd name="T3" fmla="*/ 0 h 470"/>
                  <a:gd name="T4" fmla="*/ 1013 w 1013"/>
                  <a:gd name="T5" fmla="*/ 235 h 470"/>
                  <a:gd name="T6" fmla="*/ 1012 w 1013"/>
                  <a:gd name="T7" fmla="*/ 235 h 470"/>
                  <a:gd name="T8" fmla="*/ 25 w 1013"/>
                  <a:gd name="T9" fmla="*/ 5 h 470"/>
                  <a:gd name="T10" fmla="*/ 20 w 1013"/>
                  <a:gd name="T11" fmla="*/ 17 h 470"/>
                  <a:gd name="T12" fmla="*/ 0 w 1013"/>
                  <a:gd name="T13" fmla="*/ 13 h 47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13" h="470">
                    <a:moveTo>
                      <a:pt x="0" y="25"/>
                    </a:moveTo>
                    <a:lnTo>
                      <a:pt x="7" y="0"/>
                    </a:lnTo>
                    <a:lnTo>
                      <a:pt x="1013" y="470"/>
                    </a:lnTo>
                    <a:lnTo>
                      <a:pt x="1012" y="470"/>
                    </a:lnTo>
                    <a:lnTo>
                      <a:pt x="25" y="9"/>
                    </a:lnTo>
                    <a:lnTo>
                      <a:pt x="20" y="34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72" name="Freeform 390"/>
              <p:cNvSpPr>
                <a:spLocks/>
              </p:cNvSpPr>
              <p:nvPr/>
            </p:nvSpPr>
            <p:spPr bwMode="auto">
              <a:xfrm>
                <a:off x="1352" y="1421"/>
                <a:ext cx="992" cy="231"/>
              </a:xfrm>
              <a:custGeom>
                <a:avLst/>
                <a:gdLst>
                  <a:gd name="T0" fmla="*/ 0 w 992"/>
                  <a:gd name="T1" fmla="*/ 13 h 461"/>
                  <a:gd name="T2" fmla="*/ 5 w 992"/>
                  <a:gd name="T3" fmla="*/ 0 h 461"/>
                  <a:gd name="T4" fmla="*/ 992 w 992"/>
                  <a:gd name="T5" fmla="*/ 231 h 461"/>
                  <a:gd name="T6" fmla="*/ 992 w 992"/>
                  <a:gd name="T7" fmla="*/ 231 h 461"/>
                  <a:gd name="T8" fmla="*/ 25 w 992"/>
                  <a:gd name="T9" fmla="*/ 5 h 461"/>
                  <a:gd name="T10" fmla="*/ 19 w 992"/>
                  <a:gd name="T11" fmla="*/ 17 h 461"/>
                  <a:gd name="T12" fmla="*/ 0 w 992"/>
                  <a:gd name="T13" fmla="*/ 13 h 46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2" h="461">
                    <a:moveTo>
                      <a:pt x="0" y="25"/>
                    </a:moveTo>
                    <a:lnTo>
                      <a:pt x="5" y="0"/>
                    </a:lnTo>
                    <a:lnTo>
                      <a:pt x="992" y="461"/>
                    </a:lnTo>
                    <a:lnTo>
                      <a:pt x="25" y="9"/>
                    </a:lnTo>
                    <a:lnTo>
                      <a:pt x="19" y="34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73" name="Freeform 391"/>
              <p:cNvSpPr>
                <a:spLocks/>
              </p:cNvSpPr>
              <p:nvPr/>
            </p:nvSpPr>
            <p:spPr bwMode="auto">
              <a:xfrm>
                <a:off x="1371" y="1426"/>
                <a:ext cx="973" cy="226"/>
              </a:xfrm>
              <a:custGeom>
                <a:avLst/>
                <a:gdLst>
                  <a:gd name="T0" fmla="*/ 0 w 973"/>
                  <a:gd name="T1" fmla="*/ 13 h 452"/>
                  <a:gd name="T2" fmla="*/ 6 w 973"/>
                  <a:gd name="T3" fmla="*/ 0 h 452"/>
                  <a:gd name="T4" fmla="*/ 973 w 973"/>
                  <a:gd name="T5" fmla="*/ 226 h 452"/>
                  <a:gd name="T6" fmla="*/ 973 w 973"/>
                  <a:gd name="T7" fmla="*/ 226 h 452"/>
                  <a:gd name="T8" fmla="*/ 26 w 973"/>
                  <a:gd name="T9" fmla="*/ 6 h 452"/>
                  <a:gd name="T10" fmla="*/ 20 w 973"/>
                  <a:gd name="T11" fmla="*/ 17 h 452"/>
                  <a:gd name="T12" fmla="*/ 0 w 973"/>
                  <a:gd name="T13" fmla="*/ 13 h 4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73" h="452">
                    <a:moveTo>
                      <a:pt x="0" y="25"/>
                    </a:moveTo>
                    <a:lnTo>
                      <a:pt x="6" y="0"/>
                    </a:lnTo>
                    <a:lnTo>
                      <a:pt x="973" y="452"/>
                    </a:lnTo>
                    <a:lnTo>
                      <a:pt x="26" y="11"/>
                    </a:lnTo>
                    <a:lnTo>
                      <a:pt x="20" y="34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74" name="Freeform 392"/>
              <p:cNvSpPr>
                <a:spLocks/>
              </p:cNvSpPr>
              <p:nvPr/>
            </p:nvSpPr>
            <p:spPr bwMode="auto">
              <a:xfrm>
                <a:off x="1391" y="1431"/>
                <a:ext cx="953" cy="222"/>
              </a:xfrm>
              <a:custGeom>
                <a:avLst/>
                <a:gdLst>
                  <a:gd name="T0" fmla="*/ 0 w 953"/>
                  <a:gd name="T1" fmla="*/ 12 h 443"/>
                  <a:gd name="T2" fmla="*/ 6 w 953"/>
                  <a:gd name="T3" fmla="*/ 0 h 443"/>
                  <a:gd name="T4" fmla="*/ 953 w 953"/>
                  <a:gd name="T5" fmla="*/ 221 h 443"/>
                  <a:gd name="T6" fmla="*/ 953 w 953"/>
                  <a:gd name="T7" fmla="*/ 222 h 443"/>
                  <a:gd name="T8" fmla="*/ 26 w 953"/>
                  <a:gd name="T9" fmla="*/ 5 h 443"/>
                  <a:gd name="T10" fmla="*/ 20 w 953"/>
                  <a:gd name="T11" fmla="*/ 16 h 443"/>
                  <a:gd name="T12" fmla="*/ 0 w 953"/>
                  <a:gd name="T13" fmla="*/ 12 h 44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53" h="443">
                    <a:moveTo>
                      <a:pt x="0" y="23"/>
                    </a:moveTo>
                    <a:lnTo>
                      <a:pt x="6" y="0"/>
                    </a:lnTo>
                    <a:lnTo>
                      <a:pt x="953" y="441"/>
                    </a:lnTo>
                    <a:lnTo>
                      <a:pt x="953" y="443"/>
                    </a:lnTo>
                    <a:lnTo>
                      <a:pt x="26" y="9"/>
                    </a:lnTo>
                    <a:lnTo>
                      <a:pt x="20" y="3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B8B8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75" name="Freeform 393"/>
              <p:cNvSpPr>
                <a:spLocks/>
              </p:cNvSpPr>
              <p:nvPr/>
            </p:nvSpPr>
            <p:spPr bwMode="auto">
              <a:xfrm>
                <a:off x="1411" y="1436"/>
                <a:ext cx="933" cy="217"/>
              </a:xfrm>
              <a:custGeom>
                <a:avLst/>
                <a:gdLst>
                  <a:gd name="T0" fmla="*/ 0 w 933"/>
                  <a:gd name="T1" fmla="*/ 12 h 434"/>
                  <a:gd name="T2" fmla="*/ 6 w 933"/>
                  <a:gd name="T3" fmla="*/ 0 h 434"/>
                  <a:gd name="T4" fmla="*/ 933 w 933"/>
                  <a:gd name="T5" fmla="*/ 217 h 434"/>
                  <a:gd name="T6" fmla="*/ 933 w 933"/>
                  <a:gd name="T7" fmla="*/ 217 h 434"/>
                  <a:gd name="T8" fmla="*/ 25 w 933"/>
                  <a:gd name="T9" fmla="*/ 6 h 434"/>
                  <a:gd name="T10" fmla="*/ 20 w 933"/>
                  <a:gd name="T11" fmla="*/ 16 h 434"/>
                  <a:gd name="T12" fmla="*/ 0 w 933"/>
                  <a:gd name="T13" fmla="*/ 12 h 4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33" h="434">
                    <a:moveTo>
                      <a:pt x="0" y="23"/>
                    </a:moveTo>
                    <a:lnTo>
                      <a:pt x="6" y="0"/>
                    </a:lnTo>
                    <a:lnTo>
                      <a:pt x="933" y="434"/>
                    </a:lnTo>
                    <a:lnTo>
                      <a:pt x="25" y="11"/>
                    </a:lnTo>
                    <a:lnTo>
                      <a:pt x="20" y="3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BABA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76" name="Freeform 394"/>
              <p:cNvSpPr>
                <a:spLocks/>
              </p:cNvSpPr>
              <p:nvPr/>
            </p:nvSpPr>
            <p:spPr bwMode="auto">
              <a:xfrm>
                <a:off x="1431" y="1441"/>
                <a:ext cx="913" cy="212"/>
              </a:xfrm>
              <a:custGeom>
                <a:avLst/>
                <a:gdLst>
                  <a:gd name="T0" fmla="*/ 0 w 913"/>
                  <a:gd name="T1" fmla="*/ 11 h 423"/>
                  <a:gd name="T2" fmla="*/ 5 w 913"/>
                  <a:gd name="T3" fmla="*/ 0 h 423"/>
                  <a:gd name="T4" fmla="*/ 913 w 913"/>
                  <a:gd name="T5" fmla="*/ 212 h 423"/>
                  <a:gd name="T6" fmla="*/ 913 w 913"/>
                  <a:gd name="T7" fmla="*/ 212 h 423"/>
                  <a:gd name="T8" fmla="*/ 25 w 913"/>
                  <a:gd name="T9" fmla="*/ 5 h 423"/>
                  <a:gd name="T10" fmla="*/ 20 w 913"/>
                  <a:gd name="T11" fmla="*/ 15 h 423"/>
                  <a:gd name="T12" fmla="*/ 0 w 913"/>
                  <a:gd name="T13" fmla="*/ 11 h 4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13" h="423">
                    <a:moveTo>
                      <a:pt x="0" y="21"/>
                    </a:moveTo>
                    <a:lnTo>
                      <a:pt x="5" y="0"/>
                    </a:lnTo>
                    <a:lnTo>
                      <a:pt x="913" y="423"/>
                    </a:lnTo>
                    <a:lnTo>
                      <a:pt x="25" y="9"/>
                    </a:lnTo>
                    <a:lnTo>
                      <a:pt x="20" y="3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BC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77" name="Freeform 395"/>
              <p:cNvSpPr>
                <a:spLocks/>
              </p:cNvSpPr>
              <p:nvPr/>
            </p:nvSpPr>
            <p:spPr bwMode="auto">
              <a:xfrm>
                <a:off x="1451" y="1446"/>
                <a:ext cx="893" cy="207"/>
              </a:xfrm>
              <a:custGeom>
                <a:avLst/>
                <a:gdLst>
                  <a:gd name="T0" fmla="*/ 0 w 893"/>
                  <a:gd name="T1" fmla="*/ 11 h 414"/>
                  <a:gd name="T2" fmla="*/ 5 w 893"/>
                  <a:gd name="T3" fmla="*/ 0 h 414"/>
                  <a:gd name="T4" fmla="*/ 893 w 893"/>
                  <a:gd name="T5" fmla="*/ 207 h 414"/>
                  <a:gd name="T6" fmla="*/ 893 w 893"/>
                  <a:gd name="T7" fmla="*/ 207 h 414"/>
                  <a:gd name="T8" fmla="*/ 25 w 893"/>
                  <a:gd name="T9" fmla="*/ 5 h 414"/>
                  <a:gd name="T10" fmla="*/ 19 w 893"/>
                  <a:gd name="T11" fmla="*/ 16 h 414"/>
                  <a:gd name="T12" fmla="*/ 0 w 893"/>
                  <a:gd name="T13" fmla="*/ 11 h 4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93" h="414">
                    <a:moveTo>
                      <a:pt x="0" y="21"/>
                    </a:moveTo>
                    <a:lnTo>
                      <a:pt x="5" y="0"/>
                    </a:lnTo>
                    <a:lnTo>
                      <a:pt x="893" y="414"/>
                    </a:lnTo>
                    <a:lnTo>
                      <a:pt x="25" y="9"/>
                    </a:lnTo>
                    <a:lnTo>
                      <a:pt x="19" y="3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BEBE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78" name="Freeform 396"/>
              <p:cNvSpPr>
                <a:spLocks/>
              </p:cNvSpPr>
              <p:nvPr/>
            </p:nvSpPr>
            <p:spPr bwMode="auto">
              <a:xfrm>
                <a:off x="1470" y="1450"/>
                <a:ext cx="874" cy="204"/>
              </a:xfrm>
              <a:custGeom>
                <a:avLst/>
                <a:gdLst>
                  <a:gd name="T0" fmla="*/ 0 w 874"/>
                  <a:gd name="T1" fmla="*/ 11 h 407"/>
                  <a:gd name="T2" fmla="*/ 6 w 874"/>
                  <a:gd name="T3" fmla="*/ 0 h 407"/>
                  <a:gd name="T4" fmla="*/ 874 w 874"/>
                  <a:gd name="T5" fmla="*/ 203 h 407"/>
                  <a:gd name="T6" fmla="*/ 874 w 874"/>
                  <a:gd name="T7" fmla="*/ 204 h 407"/>
                  <a:gd name="T8" fmla="*/ 27 w 874"/>
                  <a:gd name="T9" fmla="*/ 6 h 407"/>
                  <a:gd name="T10" fmla="*/ 22 w 874"/>
                  <a:gd name="T11" fmla="*/ 16 h 407"/>
                  <a:gd name="T12" fmla="*/ 0 w 874"/>
                  <a:gd name="T13" fmla="*/ 11 h 40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74" h="407">
                    <a:moveTo>
                      <a:pt x="0" y="22"/>
                    </a:moveTo>
                    <a:lnTo>
                      <a:pt x="6" y="0"/>
                    </a:lnTo>
                    <a:lnTo>
                      <a:pt x="874" y="405"/>
                    </a:lnTo>
                    <a:lnTo>
                      <a:pt x="874" y="407"/>
                    </a:lnTo>
                    <a:lnTo>
                      <a:pt x="27" y="11"/>
                    </a:lnTo>
                    <a:lnTo>
                      <a:pt x="22" y="32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79" name="Freeform 397"/>
              <p:cNvSpPr>
                <a:spLocks/>
              </p:cNvSpPr>
              <p:nvPr/>
            </p:nvSpPr>
            <p:spPr bwMode="auto">
              <a:xfrm>
                <a:off x="1492" y="1456"/>
                <a:ext cx="852" cy="198"/>
              </a:xfrm>
              <a:custGeom>
                <a:avLst/>
                <a:gdLst>
                  <a:gd name="T0" fmla="*/ 0 w 852"/>
                  <a:gd name="T1" fmla="*/ 11 h 396"/>
                  <a:gd name="T2" fmla="*/ 5 w 852"/>
                  <a:gd name="T3" fmla="*/ 0 h 396"/>
                  <a:gd name="T4" fmla="*/ 852 w 852"/>
                  <a:gd name="T5" fmla="*/ 198 h 396"/>
                  <a:gd name="T6" fmla="*/ 852 w 852"/>
                  <a:gd name="T7" fmla="*/ 198 h 396"/>
                  <a:gd name="T8" fmla="*/ 26 w 852"/>
                  <a:gd name="T9" fmla="*/ 6 h 396"/>
                  <a:gd name="T10" fmla="*/ 21 w 852"/>
                  <a:gd name="T11" fmla="*/ 15 h 396"/>
                  <a:gd name="T12" fmla="*/ 0 w 852"/>
                  <a:gd name="T13" fmla="*/ 11 h 3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52" h="396">
                    <a:moveTo>
                      <a:pt x="0" y="21"/>
                    </a:moveTo>
                    <a:lnTo>
                      <a:pt x="5" y="0"/>
                    </a:lnTo>
                    <a:lnTo>
                      <a:pt x="852" y="396"/>
                    </a:lnTo>
                    <a:lnTo>
                      <a:pt x="26" y="11"/>
                    </a:lnTo>
                    <a:lnTo>
                      <a:pt x="21" y="3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C1C1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80" name="Freeform 398"/>
              <p:cNvSpPr>
                <a:spLocks/>
              </p:cNvSpPr>
              <p:nvPr/>
            </p:nvSpPr>
            <p:spPr bwMode="auto">
              <a:xfrm>
                <a:off x="1513" y="1461"/>
                <a:ext cx="831" cy="193"/>
              </a:xfrm>
              <a:custGeom>
                <a:avLst/>
                <a:gdLst>
                  <a:gd name="T0" fmla="*/ 0 w 831"/>
                  <a:gd name="T1" fmla="*/ 10 h 385"/>
                  <a:gd name="T2" fmla="*/ 5 w 831"/>
                  <a:gd name="T3" fmla="*/ 0 h 385"/>
                  <a:gd name="T4" fmla="*/ 831 w 831"/>
                  <a:gd name="T5" fmla="*/ 193 h 385"/>
                  <a:gd name="T6" fmla="*/ 829 w 831"/>
                  <a:gd name="T7" fmla="*/ 193 h 385"/>
                  <a:gd name="T8" fmla="*/ 27 w 831"/>
                  <a:gd name="T9" fmla="*/ 5 h 385"/>
                  <a:gd name="T10" fmla="*/ 21 w 831"/>
                  <a:gd name="T11" fmla="*/ 15 h 385"/>
                  <a:gd name="T12" fmla="*/ 0 w 831"/>
                  <a:gd name="T13" fmla="*/ 10 h 38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31" h="385">
                    <a:moveTo>
                      <a:pt x="0" y="19"/>
                    </a:moveTo>
                    <a:lnTo>
                      <a:pt x="5" y="0"/>
                    </a:lnTo>
                    <a:lnTo>
                      <a:pt x="831" y="385"/>
                    </a:lnTo>
                    <a:lnTo>
                      <a:pt x="829" y="385"/>
                    </a:lnTo>
                    <a:lnTo>
                      <a:pt x="27" y="10"/>
                    </a:lnTo>
                    <a:lnTo>
                      <a:pt x="21" y="3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C2C2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81" name="Freeform 399"/>
              <p:cNvSpPr>
                <a:spLocks/>
              </p:cNvSpPr>
              <p:nvPr/>
            </p:nvSpPr>
            <p:spPr bwMode="auto">
              <a:xfrm>
                <a:off x="1534" y="1467"/>
                <a:ext cx="808" cy="187"/>
              </a:xfrm>
              <a:custGeom>
                <a:avLst/>
                <a:gdLst>
                  <a:gd name="T0" fmla="*/ 0 w 808"/>
                  <a:gd name="T1" fmla="*/ 10 h 375"/>
                  <a:gd name="T2" fmla="*/ 6 w 808"/>
                  <a:gd name="T3" fmla="*/ 0 h 375"/>
                  <a:gd name="T4" fmla="*/ 808 w 808"/>
                  <a:gd name="T5" fmla="*/ 187 h 375"/>
                  <a:gd name="T6" fmla="*/ 808 w 808"/>
                  <a:gd name="T7" fmla="*/ 187 h 375"/>
                  <a:gd name="T8" fmla="*/ 28 w 808"/>
                  <a:gd name="T9" fmla="*/ 5 h 375"/>
                  <a:gd name="T10" fmla="*/ 23 w 808"/>
                  <a:gd name="T11" fmla="*/ 15 h 375"/>
                  <a:gd name="T12" fmla="*/ 0 w 808"/>
                  <a:gd name="T13" fmla="*/ 10 h 3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08" h="375">
                    <a:moveTo>
                      <a:pt x="0" y="20"/>
                    </a:moveTo>
                    <a:lnTo>
                      <a:pt x="6" y="0"/>
                    </a:lnTo>
                    <a:lnTo>
                      <a:pt x="808" y="375"/>
                    </a:lnTo>
                    <a:lnTo>
                      <a:pt x="28" y="11"/>
                    </a:lnTo>
                    <a:lnTo>
                      <a:pt x="23" y="31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C4C4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82" name="Freeform 400"/>
              <p:cNvSpPr>
                <a:spLocks/>
              </p:cNvSpPr>
              <p:nvPr/>
            </p:nvSpPr>
            <p:spPr bwMode="auto">
              <a:xfrm>
                <a:off x="1557" y="1472"/>
                <a:ext cx="785" cy="183"/>
              </a:xfrm>
              <a:custGeom>
                <a:avLst/>
                <a:gdLst>
                  <a:gd name="T0" fmla="*/ 0 w 785"/>
                  <a:gd name="T1" fmla="*/ 10 h 366"/>
                  <a:gd name="T2" fmla="*/ 5 w 785"/>
                  <a:gd name="T3" fmla="*/ 0 h 366"/>
                  <a:gd name="T4" fmla="*/ 785 w 785"/>
                  <a:gd name="T5" fmla="*/ 182 h 366"/>
                  <a:gd name="T6" fmla="*/ 785 w 785"/>
                  <a:gd name="T7" fmla="*/ 183 h 366"/>
                  <a:gd name="T8" fmla="*/ 29 w 785"/>
                  <a:gd name="T9" fmla="*/ 6 h 366"/>
                  <a:gd name="T10" fmla="*/ 24 w 785"/>
                  <a:gd name="T11" fmla="*/ 16 h 366"/>
                  <a:gd name="T12" fmla="*/ 0 w 785"/>
                  <a:gd name="T13" fmla="*/ 10 h 3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85" h="366">
                    <a:moveTo>
                      <a:pt x="0" y="20"/>
                    </a:moveTo>
                    <a:lnTo>
                      <a:pt x="5" y="0"/>
                    </a:lnTo>
                    <a:lnTo>
                      <a:pt x="785" y="364"/>
                    </a:lnTo>
                    <a:lnTo>
                      <a:pt x="785" y="366"/>
                    </a:lnTo>
                    <a:lnTo>
                      <a:pt x="29" y="11"/>
                    </a:lnTo>
                    <a:lnTo>
                      <a:pt x="24" y="31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83" name="Freeform 401"/>
              <p:cNvSpPr>
                <a:spLocks/>
              </p:cNvSpPr>
              <p:nvPr/>
            </p:nvSpPr>
            <p:spPr bwMode="auto">
              <a:xfrm>
                <a:off x="1581" y="1478"/>
                <a:ext cx="761" cy="177"/>
              </a:xfrm>
              <a:custGeom>
                <a:avLst/>
                <a:gdLst>
                  <a:gd name="T0" fmla="*/ 0 w 761"/>
                  <a:gd name="T1" fmla="*/ 10 h 355"/>
                  <a:gd name="T2" fmla="*/ 5 w 761"/>
                  <a:gd name="T3" fmla="*/ 0 h 355"/>
                  <a:gd name="T4" fmla="*/ 761 w 761"/>
                  <a:gd name="T5" fmla="*/ 177 h 355"/>
                  <a:gd name="T6" fmla="*/ 761 w 761"/>
                  <a:gd name="T7" fmla="*/ 177 h 355"/>
                  <a:gd name="T8" fmla="*/ 29 w 761"/>
                  <a:gd name="T9" fmla="*/ 6 h 355"/>
                  <a:gd name="T10" fmla="*/ 24 w 761"/>
                  <a:gd name="T11" fmla="*/ 15 h 355"/>
                  <a:gd name="T12" fmla="*/ 0 w 761"/>
                  <a:gd name="T13" fmla="*/ 10 h 3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61" h="355">
                    <a:moveTo>
                      <a:pt x="0" y="20"/>
                    </a:moveTo>
                    <a:lnTo>
                      <a:pt x="5" y="0"/>
                    </a:lnTo>
                    <a:lnTo>
                      <a:pt x="761" y="355"/>
                    </a:lnTo>
                    <a:lnTo>
                      <a:pt x="29" y="13"/>
                    </a:lnTo>
                    <a:lnTo>
                      <a:pt x="24" y="31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84" name="Freeform 402"/>
              <p:cNvSpPr>
                <a:spLocks/>
              </p:cNvSpPr>
              <p:nvPr/>
            </p:nvSpPr>
            <p:spPr bwMode="auto">
              <a:xfrm>
                <a:off x="1605" y="1484"/>
                <a:ext cx="737" cy="171"/>
              </a:xfrm>
              <a:custGeom>
                <a:avLst/>
                <a:gdLst>
                  <a:gd name="T0" fmla="*/ 0 w 737"/>
                  <a:gd name="T1" fmla="*/ 9 h 342"/>
                  <a:gd name="T2" fmla="*/ 5 w 737"/>
                  <a:gd name="T3" fmla="*/ 0 h 342"/>
                  <a:gd name="T4" fmla="*/ 737 w 737"/>
                  <a:gd name="T5" fmla="*/ 171 h 342"/>
                  <a:gd name="T6" fmla="*/ 737 w 737"/>
                  <a:gd name="T7" fmla="*/ 171 h 342"/>
                  <a:gd name="T8" fmla="*/ 31 w 737"/>
                  <a:gd name="T9" fmla="*/ 6 h 342"/>
                  <a:gd name="T10" fmla="*/ 25 w 737"/>
                  <a:gd name="T11" fmla="*/ 15 h 342"/>
                  <a:gd name="T12" fmla="*/ 0 w 737"/>
                  <a:gd name="T13" fmla="*/ 9 h 3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37" h="342">
                    <a:moveTo>
                      <a:pt x="0" y="18"/>
                    </a:moveTo>
                    <a:lnTo>
                      <a:pt x="5" y="0"/>
                    </a:lnTo>
                    <a:lnTo>
                      <a:pt x="737" y="342"/>
                    </a:lnTo>
                    <a:lnTo>
                      <a:pt x="31" y="12"/>
                    </a:lnTo>
                    <a:lnTo>
                      <a:pt x="25" y="29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C9C9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85" name="Freeform 403"/>
              <p:cNvSpPr>
                <a:spLocks/>
              </p:cNvSpPr>
              <p:nvPr/>
            </p:nvSpPr>
            <p:spPr bwMode="auto">
              <a:xfrm>
                <a:off x="1630" y="1490"/>
                <a:ext cx="712" cy="166"/>
              </a:xfrm>
              <a:custGeom>
                <a:avLst/>
                <a:gdLst>
                  <a:gd name="T0" fmla="*/ 0 w 712"/>
                  <a:gd name="T1" fmla="*/ 9 h 332"/>
                  <a:gd name="T2" fmla="*/ 6 w 712"/>
                  <a:gd name="T3" fmla="*/ 0 h 332"/>
                  <a:gd name="T4" fmla="*/ 712 w 712"/>
                  <a:gd name="T5" fmla="*/ 165 h 332"/>
                  <a:gd name="T6" fmla="*/ 712 w 712"/>
                  <a:gd name="T7" fmla="*/ 166 h 332"/>
                  <a:gd name="T8" fmla="*/ 31 w 712"/>
                  <a:gd name="T9" fmla="*/ 7 h 332"/>
                  <a:gd name="T10" fmla="*/ 27 w 712"/>
                  <a:gd name="T11" fmla="*/ 15 h 332"/>
                  <a:gd name="T12" fmla="*/ 0 w 712"/>
                  <a:gd name="T13" fmla="*/ 9 h 3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12" h="332">
                    <a:moveTo>
                      <a:pt x="0" y="17"/>
                    </a:moveTo>
                    <a:lnTo>
                      <a:pt x="6" y="0"/>
                    </a:lnTo>
                    <a:lnTo>
                      <a:pt x="712" y="330"/>
                    </a:lnTo>
                    <a:lnTo>
                      <a:pt x="712" y="332"/>
                    </a:lnTo>
                    <a:lnTo>
                      <a:pt x="31" y="13"/>
                    </a:lnTo>
                    <a:lnTo>
                      <a:pt x="27" y="29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86" name="Freeform 404"/>
              <p:cNvSpPr>
                <a:spLocks/>
              </p:cNvSpPr>
              <p:nvPr/>
            </p:nvSpPr>
            <p:spPr bwMode="auto">
              <a:xfrm>
                <a:off x="1657" y="1497"/>
                <a:ext cx="685" cy="159"/>
              </a:xfrm>
              <a:custGeom>
                <a:avLst/>
                <a:gdLst>
                  <a:gd name="T0" fmla="*/ 0 w 685"/>
                  <a:gd name="T1" fmla="*/ 8 h 319"/>
                  <a:gd name="T2" fmla="*/ 4 w 685"/>
                  <a:gd name="T3" fmla="*/ 0 h 319"/>
                  <a:gd name="T4" fmla="*/ 685 w 685"/>
                  <a:gd name="T5" fmla="*/ 159 h 319"/>
                  <a:gd name="T6" fmla="*/ 685 w 685"/>
                  <a:gd name="T7" fmla="*/ 159 h 319"/>
                  <a:gd name="T8" fmla="*/ 32 w 685"/>
                  <a:gd name="T9" fmla="*/ 6 h 319"/>
                  <a:gd name="T10" fmla="*/ 27 w 685"/>
                  <a:gd name="T11" fmla="*/ 14 h 319"/>
                  <a:gd name="T12" fmla="*/ 0 w 685"/>
                  <a:gd name="T13" fmla="*/ 8 h 3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85" h="319">
                    <a:moveTo>
                      <a:pt x="0" y="16"/>
                    </a:moveTo>
                    <a:lnTo>
                      <a:pt x="4" y="0"/>
                    </a:lnTo>
                    <a:lnTo>
                      <a:pt x="685" y="319"/>
                    </a:lnTo>
                    <a:lnTo>
                      <a:pt x="32" y="13"/>
                    </a:lnTo>
                    <a:lnTo>
                      <a:pt x="27" y="29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87" name="Freeform 405"/>
              <p:cNvSpPr>
                <a:spLocks/>
              </p:cNvSpPr>
              <p:nvPr/>
            </p:nvSpPr>
            <p:spPr bwMode="auto">
              <a:xfrm>
                <a:off x="1684" y="1503"/>
                <a:ext cx="658" cy="153"/>
              </a:xfrm>
              <a:custGeom>
                <a:avLst/>
                <a:gdLst>
                  <a:gd name="T0" fmla="*/ 0 w 658"/>
                  <a:gd name="T1" fmla="*/ 8 h 306"/>
                  <a:gd name="T2" fmla="*/ 5 w 658"/>
                  <a:gd name="T3" fmla="*/ 0 h 306"/>
                  <a:gd name="T4" fmla="*/ 658 w 658"/>
                  <a:gd name="T5" fmla="*/ 153 h 306"/>
                  <a:gd name="T6" fmla="*/ 658 w 658"/>
                  <a:gd name="T7" fmla="*/ 153 h 306"/>
                  <a:gd name="T8" fmla="*/ 34 w 658"/>
                  <a:gd name="T9" fmla="*/ 7 h 306"/>
                  <a:gd name="T10" fmla="*/ 29 w 658"/>
                  <a:gd name="T11" fmla="*/ 16 h 306"/>
                  <a:gd name="T12" fmla="*/ 0 w 658"/>
                  <a:gd name="T13" fmla="*/ 8 h 30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8" h="306">
                    <a:moveTo>
                      <a:pt x="0" y="16"/>
                    </a:moveTo>
                    <a:lnTo>
                      <a:pt x="5" y="0"/>
                    </a:lnTo>
                    <a:lnTo>
                      <a:pt x="658" y="306"/>
                    </a:lnTo>
                    <a:lnTo>
                      <a:pt x="34" y="14"/>
                    </a:lnTo>
                    <a:lnTo>
                      <a:pt x="29" y="31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88" name="Freeform 406"/>
              <p:cNvSpPr>
                <a:spLocks/>
              </p:cNvSpPr>
              <p:nvPr/>
            </p:nvSpPr>
            <p:spPr bwMode="auto">
              <a:xfrm>
                <a:off x="1713" y="1510"/>
                <a:ext cx="629" cy="147"/>
              </a:xfrm>
              <a:custGeom>
                <a:avLst/>
                <a:gdLst>
                  <a:gd name="T0" fmla="*/ 0 w 629"/>
                  <a:gd name="T1" fmla="*/ 9 h 294"/>
                  <a:gd name="T2" fmla="*/ 5 w 629"/>
                  <a:gd name="T3" fmla="*/ 0 h 294"/>
                  <a:gd name="T4" fmla="*/ 629 w 629"/>
                  <a:gd name="T5" fmla="*/ 146 h 294"/>
                  <a:gd name="T6" fmla="*/ 628 w 629"/>
                  <a:gd name="T7" fmla="*/ 147 h 294"/>
                  <a:gd name="T8" fmla="*/ 34 w 629"/>
                  <a:gd name="T9" fmla="*/ 8 h 294"/>
                  <a:gd name="T10" fmla="*/ 30 w 629"/>
                  <a:gd name="T11" fmla="*/ 15 h 294"/>
                  <a:gd name="T12" fmla="*/ 0 w 629"/>
                  <a:gd name="T13" fmla="*/ 9 h 29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29" h="294">
                    <a:moveTo>
                      <a:pt x="0" y="17"/>
                    </a:moveTo>
                    <a:lnTo>
                      <a:pt x="5" y="0"/>
                    </a:lnTo>
                    <a:lnTo>
                      <a:pt x="629" y="292"/>
                    </a:lnTo>
                    <a:lnTo>
                      <a:pt x="628" y="294"/>
                    </a:lnTo>
                    <a:lnTo>
                      <a:pt x="34" y="15"/>
                    </a:lnTo>
                    <a:lnTo>
                      <a:pt x="30" y="29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89" name="Freeform 407"/>
              <p:cNvSpPr>
                <a:spLocks/>
              </p:cNvSpPr>
              <p:nvPr/>
            </p:nvSpPr>
            <p:spPr bwMode="auto">
              <a:xfrm>
                <a:off x="1743" y="1517"/>
                <a:ext cx="598" cy="140"/>
              </a:xfrm>
              <a:custGeom>
                <a:avLst/>
                <a:gdLst>
                  <a:gd name="T0" fmla="*/ 0 w 598"/>
                  <a:gd name="T1" fmla="*/ 7 h 279"/>
                  <a:gd name="T2" fmla="*/ 4 w 598"/>
                  <a:gd name="T3" fmla="*/ 0 h 279"/>
                  <a:gd name="T4" fmla="*/ 598 w 598"/>
                  <a:gd name="T5" fmla="*/ 140 h 279"/>
                  <a:gd name="T6" fmla="*/ 598 w 598"/>
                  <a:gd name="T7" fmla="*/ 140 h 279"/>
                  <a:gd name="T8" fmla="*/ 35 w 598"/>
                  <a:gd name="T9" fmla="*/ 8 h 279"/>
                  <a:gd name="T10" fmla="*/ 31 w 598"/>
                  <a:gd name="T11" fmla="*/ 15 h 279"/>
                  <a:gd name="T12" fmla="*/ 0 w 598"/>
                  <a:gd name="T13" fmla="*/ 7 h 27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98" h="279">
                    <a:moveTo>
                      <a:pt x="0" y="14"/>
                    </a:moveTo>
                    <a:lnTo>
                      <a:pt x="4" y="0"/>
                    </a:lnTo>
                    <a:lnTo>
                      <a:pt x="598" y="279"/>
                    </a:lnTo>
                    <a:lnTo>
                      <a:pt x="35" y="16"/>
                    </a:lnTo>
                    <a:lnTo>
                      <a:pt x="31" y="29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90" name="Freeform 408"/>
              <p:cNvSpPr>
                <a:spLocks/>
              </p:cNvSpPr>
              <p:nvPr/>
            </p:nvSpPr>
            <p:spPr bwMode="auto">
              <a:xfrm>
                <a:off x="1774" y="1526"/>
                <a:ext cx="567" cy="132"/>
              </a:xfrm>
              <a:custGeom>
                <a:avLst/>
                <a:gdLst>
                  <a:gd name="T0" fmla="*/ 0 w 567"/>
                  <a:gd name="T1" fmla="*/ 7 h 264"/>
                  <a:gd name="T2" fmla="*/ 4 w 567"/>
                  <a:gd name="T3" fmla="*/ 0 h 264"/>
                  <a:gd name="T4" fmla="*/ 567 w 567"/>
                  <a:gd name="T5" fmla="*/ 132 h 264"/>
                  <a:gd name="T6" fmla="*/ 567 w 567"/>
                  <a:gd name="T7" fmla="*/ 132 h 264"/>
                  <a:gd name="T8" fmla="*/ 37 w 567"/>
                  <a:gd name="T9" fmla="*/ 8 h 264"/>
                  <a:gd name="T10" fmla="*/ 33 w 567"/>
                  <a:gd name="T11" fmla="*/ 15 h 264"/>
                  <a:gd name="T12" fmla="*/ 0 w 567"/>
                  <a:gd name="T13" fmla="*/ 7 h 2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67" h="264">
                    <a:moveTo>
                      <a:pt x="0" y="13"/>
                    </a:moveTo>
                    <a:lnTo>
                      <a:pt x="4" y="0"/>
                    </a:lnTo>
                    <a:lnTo>
                      <a:pt x="567" y="263"/>
                    </a:lnTo>
                    <a:lnTo>
                      <a:pt x="567" y="264"/>
                    </a:lnTo>
                    <a:lnTo>
                      <a:pt x="37" y="15"/>
                    </a:lnTo>
                    <a:lnTo>
                      <a:pt x="33" y="29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91" name="Freeform 409"/>
              <p:cNvSpPr>
                <a:spLocks/>
              </p:cNvSpPr>
              <p:nvPr/>
            </p:nvSpPr>
            <p:spPr bwMode="auto">
              <a:xfrm>
                <a:off x="1807" y="1533"/>
                <a:ext cx="534" cy="125"/>
              </a:xfrm>
              <a:custGeom>
                <a:avLst/>
                <a:gdLst>
                  <a:gd name="T0" fmla="*/ 0 w 534"/>
                  <a:gd name="T1" fmla="*/ 7 h 249"/>
                  <a:gd name="T2" fmla="*/ 4 w 534"/>
                  <a:gd name="T3" fmla="*/ 0 h 249"/>
                  <a:gd name="T4" fmla="*/ 534 w 534"/>
                  <a:gd name="T5" fmla="*/ 125 h 249"/>
                  <a:gd name="T6" fmla="*/ 534 w 534"/>
                  <a:gd name="T7" fmla="*/ 125 h 249"/>
                  <a:gd name="T8" fmla="*/ 36 w 534"/>
                  <a:gd name="T9" fmla="*/ 9 h 249"/>
                  <a:gd name="T10" fmla="*/ 34 w 534"/>
                  <a:gd name="T11" fmla="*/ 15 h 249"/>
                  <a:gd name="T12" fmla="*/ 0 w 534"/>
                  <a:gd name="T13" fmla="*/ 7 h 2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4" h="249">
                    <a:moveTo>
                      <a:pt x="0" y="14"/>
                    </a:moveTo>
                    <a:lnTo>
                      <a:pt x="4" y="0"/>
                    </a:lnTo>
                    <a:lnTo>
                      <a:pt x="534" y="249"/>
                    </a:lnTo>
                    <a:lnTo>
                      <a:pt x="36" y="18"/>
                    </a:lnTo>
                    <a:lnTo>
                      <a:pt x="34" y="3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92" name="Freeform 410"/>
              <p:cNvSpPr>
                <a:spLocks/>
              </p:cNvSpPr>
              <p:nvPr/>
            </p:nvSpPr>
            <p:spPr bwMode="auto">
              <a:xfrm>
                <a:off x="1841" y="1542"/>
                <a:ext cx="500" cy="117"/>
              </a:xfrm>
              <a:custGeom>
                <a:avLst/>
                <a:gdLst>
                  <a:gd name="T0" fmla="*/ 0 w 500"/>
                  <a:gd name="T1" fmla="*/ 6 h 233"/>
                  <a:gd name="T2" fmla="*/ 2 w 500"/>
                  <a:gd name="T3" fmla="*/ 0 h 233"/>
                  <a:gd name="T4" fmla="*/ 500 w 500"/>
                  <a:gd name="T5" fmla="*/ 116 h 233"/>
                  <a:gd name="T6" fmla="*/ 500 w 500"/>
                  <a:gd name="T7" fmla="*/ 117 h 233"/>
                  <a:gd name="T8" fmla="*/ 39 w 500"/>
                  <a:gd name="T9" fmla="*/ 8 h 233"/>
                  <a:gd name="T10" fmla="*/ 35 w 500"/>
                  <a:gd name="T11" fmla="*/ 15 h 233"/>
                  <a:gd name="T12" fmla="*/ 0 w 500"/>
                  <a:gd name="T13" fmla="*/ 6 h 2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00" h="233">
                    <a:moveTo>
                      <a:pt x="0" y="12"/>
                    </a:moveTo>
                    <a:lnTo>
                      <a:pt x="2" y="0"/>
                    </a:lnTo>
                    <a:lnTo>
                      <a:pt x="500" y="231"/>
                    </a:lnTo>
                    <a:lnTo>
                      <a:pt x="500" y="233"/>
                    </a:lnTo>
                    <a:lnTo>
                      <a:pt x="39" y="16"/>
                    </a:lnTo>
                    <a:lnTo>
                      <a:pt x="35" y="29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D6D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93" name="Freeform 411"/>
              <p:cNvSpPr>
                <a:spLocks/>
              </p:cNvSpPr>
              <p:nvPr/>
            </p:nvSpPr>
            <p:spPr bwMode="auto">
              <a:xfrm>
                <a:off x="1876" y="1550"/>
                <a:ext cx="465" cy="109"/>
              </a:xfrm>
              <a:custGeom>
                <a:avLst/>
                <a:gdLst>
                  <a:gd name="T0" fmla="*/ 0 w 465"/>
                  <a:gd name="T1" fmla="*/ 7 h 217"/>
                  <a:gd name="T2" fmla="*/ 4 w 465"/>
                  <a:gd name="T3" fmla="*/ 0 h 217"/>
                  <a:gd name="T4" fmla="*/ 465 w 465"/>
                  <a:gd name="T5" fmla="*/ 109 h 217"/>
                  <a:gd name="T6" fmla="*/ 465 w 465"/>
                  <a:gd name="T7" fmla="*/ 109 h 217"/>
                  <a:gd name="T8" fmla="*/ 41 w 465"/>
                  <a:gd name="T9" fmla="*/ 10 h 217"/>
                  <a:gd name="T10" fmla="*/ 38 w 465"/>
                  <a:gd name="T11" fmla="*/ 15 h 217"/>
                  <a:gd name="T12" fmla="*/ 0 w 465"/>
                  <a:gd name="T13" fmla="*/ 7 h 2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5" h="217">
                    <a:moveTo>
                      <a:pt x="0" y="13"/>
                    </a:moveTo>
                    <a:lnTo>
                      <a:pt x="4" y="0"/>
                    </a:lnTo>
                    <a:lnTo>
                      <a:pt x="465" y="217"/>
                    </a:lnTo>
                    <a:lnTo>
                      <a:pt x="41" y="20"/>
                    </a:lnTo>
                    <a:lnTo>
                      <a:pt x="38" y="29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D7D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94" name="Freeform 412"/>
              <p:cNvSpPr>
                <a:spLocks/>
              </p:cNvSpPr>
              <p:nvPr/>
            </p:nvSpPr>
            <p:spPr bwMode="auto">
              <a:xfrm>
                <a:off x="1914" y="1560"/>
                <a:ext cx="427" cy="99"/>
              </a:xfrm>
              <a:custGeom>
                <a:avLst/>
                <a:gdLst>
                  <a:gd name="T0" fmla="*/ 0 w 427"/>
                  <a:gd name="T1" fmla="*/ 4 h 199"/>
                  <a:gd name="T2" fmla="*/ 3 w 427"/>
                  <a:gd name="T3" fmla="*/ 0 h 199"/>
                  <a:gd name="T4" fmla="*/ 427 w 427"/>
                  <a:gd name="T5" fmla="*/ 98 h 199"/>
                  <a:gd name="T6" fmla="*/ 426 w 427"/>
                  <a:gd name="T7" fmla="*/ 99 h 199"/>
                  <a:gd name="T8" fmla="*/ 41 w 427"/>
                  <a:gd name="T9" fmla="*/ 9 h 199"/>
                  <a:gd name="T10" fmla="*/ 38 w 427"/>
                  <a:gd name="T11" fmla="*/ 14 h 199"/>
                  <a:gd name="T12" fmla="*/ 0 w 427"/>
                  <a:gd name="T13" fmla="*/ 4 h 19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27" h="199">
                    <a:moveTo>
                      <a:pt x="0" y="9"/>
                    </a:moveTo>
                    <a:lnTo>
                      <a:pt x="3" y="0"/>
                    </a:lnTo>
                    <a:lnTo>
                      <a:pt x="427" y="197"/>
                    </a:lnTo>
                    <a:lnTo>
                      <a:pt x="426" y="199"/>
                    </a:lnTo>
                    <a:lnTo>
                      <a:pt x="41" y="18"/>
                    </a:lnTo>
                    <a:lnTo>
                      <a:pt x="38" y="2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95" name="Freeform 413"/>
              <p:cNvSpPr>
                <a:spLocks/>
              </p:cNvSpPr>
              <p:nvPr/>
            </p:nvSpPr>
            <p:spPr bwMode="auto">
              <a:xfrm>
                <a:off x="1952" y="1569"/>
                <a:ext cx="388" cy="90"/>
              </a:xfrm>
              <a:custGeom>
                <a:avLst/>
                <a:gdLst>
                  <a:gd name="T0" fmla="*/ 0 w 388"/>
                  <a:gd name="T1" fmla="*/ 5 h 181"/>
                  <a:gd name="T2" fmla="*/ 3 w 388"/>
                  <a:gd name="T3" fmla="*/ 0 h 181"/>
                  <a:gd name="T4" fmla="*/ 388 w 388"/>
                  <a:gd name="T5" fmla="*/ 90 h 181"/>
                  <a:gd name="T6" fmla="*/ 388 w 388"/>
                  <a:gd name="T7" fmla="*/ 90 h 181"/>
                  <a:gd name="T8" fmla="*/ 44 w 388"/>
                  <a:gd name="T9" fmla="*/ 10 h 181"/>
                  <a:gd name="T10" fmla="*/ 43 w 388"/>
                  <a:gd name="T11" fmla="*/ 14 h 181"/>
                  <a:gd name="T12" fmla="*/ 0 w 388"/>
                  <a:gd name="T13" fmla="*/ 5 h 18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88" h="181">
                    <a:moveTo>
                      <a:pt x="0" y="11"/>
                    </a:moveTo>
                    <a:lnTo>
                      <a:pt x="3" y="0"/>
                    </a:lnTo>
                    <a:lnTo>
                      <a:pt x="388" y="181"/>
                    </a:lnTo>
                    <a:lnTo>
                      <a:pt x="44" y="20"/>
                    </a:lnTo>
                    <a:lnTo>
                      <a:pt x="43" y="29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96" name="Freeform 414"/>
              <p:cNvSpPr>
                <a:spLocks/>
              </p:cNvSpPr>
              <p:nvPr/>
            </p:nvSpPr>
            <p:spPr bwMode="auto">
              <a:xfrm>
                <a:off x="1995" y="1579"/>
                <a:ext cx="345" cy="81"/>
              </a:xfrm>
              <a:custGeom>
                <a:avLst/>
                <a:gdLst>
                  <a:gd name="T0" fmla="*/ 0 w 345"/>
                  <a:gd name="T1" fmla="*/ 4 h 163"/>
                  <a:gd name="T2" fmla="*/ 1 w 345"/>
                  <a:gd name="T3" fmla="*/ 0 h 163"/>
                  <a:gd name="T4" fmla="*/ 345 w 345"/>
                  <a:gd name="T5" fmla="*/ 80 h 163"/>
                  <a:gd name="T6" fmla="*/ 345 w 345"/>
                  <a:gd name="T7" fmla="*/ 81 h 163"/>
                  <a:gd name="T8" fmla="*/ 45 w 345"/>
                  <a:gd name="T9" fmla="*/ 11 h 163"/>
                  <a:gd name="T10" fmla="*/ 42 w 345"/>
                  <a:gd name="T11" fmla="*/ 14 h 163"/>
                  <a:gd name="T12" fmla="*/ 0 w 345"/>
                  <a:gd name="T13" fmla="*/ 4 h 16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5" h="163">
                    <a:moveTo>
                      <a:pt x="0" y="9"/>
                    </a:moveTo>
                    <a:lnTo>
                      <a:pt x="1" y="0"/>
                    </a:lnTo>
                    <a:lnTo>
                      <a:pt x="345" y="161"/>
                    </a:lnTo>
                    <a:lnTo>
                      <a:pt x="345" y="163"/>
                    </a:lnTo>
                    <a:lnTo>
                      <a:pt x="45" y="22"/>
                    </a:lnTo>
                    <a:lnTo>
                      <a:pt x="42" y="2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97" name="Freeform 415"/>
              <p:cNvSpPr>
                <a:spLocks/>
              </p:cNvSpPr>
              <p:nvPr/>
            </p:nvSpPr>
            <p:spPr bwMode="auto">
              <a:xfrm>
                <a:off x="2037" y="1590"/>
                <a:ext cx="303" cy="70"/>
              </a:xfrm>
              <a:custGeom>
                <a:avLst/>
                <a:gdLst>
                  <a:gd name="T0" fmla="*/ 0 w 303"/>
                  <a:gd name="T1" fmla="*/ 3 h 141"/>
                  <a:gd name="T2" fmla="*/ 3 w 303"/>
                  <a:gd name="T3" fmla="*/ 0 h 141"/>
                  <a:gd name="T4" fmla="*/ 303 w 303"/>
                  <a:gd name="T5" fmla="*/ 70 h 141"/>
                  <a:gd name="T6" fmla="*/ 303 w 303"/>
                  <a:gd name="T7" fmla="*/ 70 h 141"/>
                  <a:gd name="T8" fmla="*/ 48 w 303"/>
                  <a:gd name="T9" fmla="*/ 10 h 141"/>
                  <a:gd name="T10" fmla="*/ 45 w 303"/>
                  <a:gd name="T11" fmla="*/ 14 h 141"/>
                  <a:gd name="T12" fmla="*/ 0 w 303"/>
                  <a:gd name="T13" fmla="*/ 3 h 1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3" h="141">
                    <a:moveTo>
                      <a:pt x="0" y="7"/>
                    </a:moveTo>
                    <a:lnTo>
                      <a:pt x="3" y="0"/>
                    </a:lnTo>
                    <a:lnTo>
                      <a:pt x="303" y="141"/>
                    </a:lnTo>
                    <a:lnTo>
                      <a:pt x="48" y="21"/>
                    </a:lnTo>
                    <a:lnTo>
                      <a:pt x="45" y="2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DE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98" name="Freeform 416"/>
              <p:cNvSpPr>
                <a:spLocks/>
              </p:cNvSpPr>
              <p:nvPr/>
            </p:nvSpPr>
            <p:spPr bwMode="auto">
              <a:xfrm>
                <a:off x="2082" y="1601"/>
                <a:ext cx="258" cy="60"/>
              </a:xfrm>
              <a:custGeom>
                <a:avLst/>
                <a:gdLst>
                  <a:gd name="T0" fmla="*/ 0 w 258"/>
                  <a:gd name="T1" fmla="*/ 4 h 122"/>
                  <a:gd name="T2" fmla="*/ 3 w 258"/>
                  <a:gd name="T3" fmla="*/ 0 h 122"/>
                  <a:gd name="T4" fmla="*/ 258 w 258"/>
                  <a:gd name="T5" fmla="*/ 59 h 122"/>
                  <a:gd name="T6" fmla="*/ 258 w 258"/>
                  <a:gd name="T7" fmla="*/ 60 h 122"/>
                  <a:gd name="T8" fmla="*/ 50 w 258"/>
                  <a:gd name="T9" fmla="*/ 12 h 122"/>
                  <a:gd name="T10" fmla="*/ 48 w 258"/>
                  <a:gd name="T11" fmla="*/ 14 h 122"/>
                  <a:gd name="T12" fmla="*/ 0 w 258"/>
                  <a:gd name="T13" fmla="*/ 4 h 1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8" h="122">
                    <a:moveTo>
                      <a:pt x="0" y="8"/>
                    </a:moveTo>
                    <a:lnTo>
                      <a:pt x="3" y="0"/>
                    </a:lnTo>
                    <a:lnTo>
                      <a:pt x="258" y="120"/>
                    </a:lnTo>
                    <a:lnTo>
                      <a:pt x="258" y="122"/>
                    </a:lnTo>
                    <a:lnTo>
                      <a:pt x="50" y="24"/>
                    </a:lnTo>
                    <a:lnTo>
                      <a:pt x="48" y="29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DFD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99" name="Freeform 417"/>
              <p:cNvSpPr>
                <a:spLocks/>
              </p:cNvSpPr>
              <p:nvPr/>
            </p:nvSpPr>
            <p:spPr bwMode="auto">
              <a:xfrm>
                <a:off x="2130" y="1612"/>
                <a:ext cx="210" cy="49"/>
              </a:xfrm>
              <a:custGeom>
                <a:avLst/>
                <a:gdLst>
                  <a:gd name="T0" fmla="*/ 0 w 210"/>
                  <a:gd name="T1" fmla="*/ 3 h 98"/>
                  <a:gd name="T2" fmla="*/ 2 w 210"/>
                  <a:gd name="T3" fmla="*/ 0 h 98"/>
                  <a:gd name="T4" fmla="*/ 210 w 210"/>
                  <a:gd name="T5" fmla="*/ 49 h 98"/>
                  <a:gd name="T6" fmla="*/ 208 w 210"/>
                  <a:gd name="T7" fmla="*/ 49 h 98"/>
                  <a:gd name="T8" fmla="*/ 53 w 210"/>
                  <a:gd name="T9" fmla="*/ 13 h 98"/>
                  <a:gd name="T10" fmla="*/ 51 w 210"/>
                  <a:gd name="T11" fmla="*/ 15 h 98"/>
                  <a:gd name="T12" fmla="*/ 0 w 210"/>
                  <a:gd name="T13" fmla="*/ 3 h 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0" h="98">
                    <a:moveTo>
                      <a:pt x="0" y="5"/>
                    </a:moveTo>
                    <a:lnTo>
                      <a:pt x="2" y="0"/>
                    </a:lnTo>
                    <a:lnTo>
                      <a:pt x="210" y="98"/>
                    </a:lnTo>
                    <a:lnTo>
                      <a:pt x="208" y="98"/>
                    </a:lnTo>
                    <a:lnTo>
                      <a:pt x="53" y="25"/>
                    </a:lnTo>
                    <a:lnTo>
                      <a:pt x="51" y="29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E1E1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00" name="Freeform 418"/>
              <p:cNvSpPr>
                <a:spLocks/>
              </p:cNvSpPr>
              <p:nvPr/>
            </p:nvSpPr>
            <p:spPr bwMode="auto">
              <a:xfrm>
                <a:off x="2181" y="1625"/>
                <a:ext cx="157" cy="37"/>
              </a:xfrm>
              <a:custGeom>
                <a:avLst/>
                <a:gdLst>
                  <a:gd name="T0" fmla="*/ 0 w 157"/>
                  <a:gd name="T1" fmla="*/ 2 h 74"/>
                  <a:gd name="T2" fmla="*/ 2 w 157"/>
                  <a:gd name="T3" fmla="*/ 0 h 74"/>
                  <a:gd name="T4" fmla="*/ 157 w 157"/>
                  <a:gd name="T5" fmla="*/ 37 h 74"/>
                  <a:gd name="T6" fmla="*/ 157 w 157"/>
                  <a:gd name="T7" fmla="*/ 37 h 74"/>
                  <a:gd name="T8" fmla="*/ 55 w 157"/>
                  <a:gd name="T9" fmla="*/ 14 h 74"/>
                  <a:gd name="T10" fmla="*/ 54 w 157"/>
                  <a:gd name="T11" fmla="*/ 15 h 74"/>
                  <a:gd name="T12" fmla="*/ 0 w 157"/>
                  <a:gd name="T13" fmla="*/ 2 h 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7" h="74">
                    <a:moveTo>
                      <a:pt x="0" y="4"/>
                    </a:moveTo>
                    <a:lnTo>
                      <a:pt x="2" y="0"/>
                    </a:lnTo>
                    <a:lnTo>
                      <a:pt x="157" y="73"/>
                    </a:lnTo>
                    <a:lnTo>
                      <a:pt x="157" y="74"/>
                    </a:lnTo>
                    <a:lnTo>
                      <a:pt x="55" y="27"/>
                    </a:lnTo>
                    <a:lnTo>
                      <a:pt x="54" y="29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3E3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01" name="Freeform 419"/>
              <p:cNvSpPr>
                <a:spLocks/>
              </p:cNvSpPr>
              <p:nvPr/>
            </p:nvSpPr>
            <p:spPr bwMode="auto">
              <a:xfrm>
                <a:off x="2235" y="1639"/>
                <a:ext cx="103" cy="24"/>
              </a:xfrm>
              <a:custGeom>
                <a:avLst/>
                <a:gdLst>
                  <a:gd name="T0" fmla="*/ 0 w 103"/>
                  <a:gd name="T1" fmla="*/ 1 h 49"/>
                  <a:gd name="T2" fmla="*/ 1 w 103"/>
                  <a:gd name="T3" fmla="*/ 0 h 49"/>
                  <a:gd name="T4" fmla="*/ 103 w 103"/>
                  <a:gd name="T5" fmla="*/ 23 h 49"/>
                  <a:gd name="T6" fmla="*/ 103 w 103"/>
                  <a:gd name="T7" fmla="*/ 24 h 49"/>
                  <a:gd name="T8" fmla="*/ 57 w 103"/>
                  <a:gd name="T9" fmla="*/ 13 h 49"/>
                  <a:gd name="T10" fmla="*/ 57 w 103"/>
                  <a:gd name="T11" fmla="*/ 14 h 49"/>
                  <a:gd name="T12" fmla="*/ 0 w 103"/>
                  <a:gd name="T13" fmla="*/ 1 h 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3" h="49">
                    <a:moveTo>
                      <a:pt x="0" y="2"/>
                    </a:moveTo>
                    <a:lnTo>
                      <a:pt x="1" y="0"/>
                    </a:lnTo>
                    <a:lnTo>
                      <a:pt x="103" y="47"/>
                    </a:lnTo>
                    <a:lnTo>
                      <a:pt x="103" y="49"/>
                    </a:lnTo>
                    <a:lnTo>
                      <a:pt x="57" y="27"/>
                    </a:lnTo>
                    <a:lnTo>
                      <a:pt x="57" y="29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02" name="Freeform 420"/>
              <p:cNvSpPr>
                <a:spLocks/>
              </p:cNvSpPr>
              <p:nvPr/>
            </p:nvSpPr>
            <p:spPr bwMode="auto">
              <a:xfrm>
                <a:off x="2292" y="1652"/>
                <a:ext cx="46" cy="12"/>
              </a:xfrm>
              <a:custGeom>
                <a:avLst/>
                <a:gdLst>
                  <a:gd name="T0" fmla="*/ 0 w 46"/>
                  <a:gd name="T1" fmla="*/ 1 h 24"/>
                  <a:gd name="T2" fmla="*/ 0 w 46"/>
                  <a:gd name="T3" fmla="*/ 0 h 24"/>
                  <a:gd name="T4" fmla="*/ 46 w 46"/>
                  <a:gd name="T5" fmla="*/ 11 h 24"/>
                  <a:gd name="T6" fmla="*/ 46 w 46"/>
                  <a:gd name="T7" fmla="*/ 12 h 24"/>
                  <a:gd name="T8" fmla="*/ 46 w 46"/>
                  <a:gd name="T9" fmla="*/ 12 h 24"/>
                  <a:gd name="T10" fmla="*/ 46 w 46"/>
                  <a:gd name="T11" fmla="*/ 12 h 24"/>
                  <a:gd name="T12" fmla="*/ 0 w 46"/>
                  <a:gd name="T13" fmla="*/ 1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" h="24">
                    <a:moveTo>
                      <a:pt x="0" y="2"/>
                    </a:moveTo>
                    <a:lnTo>
                      <a:pt x="0" y="0"/>
                    </a:lnTo>
                    <a:lnTo>
                      <a:pt x="46" y="22"/>
                    </a:lnTo>
                    <a:lnTo>
                      <a:pt x="46" y="2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03" name="Freeform 421"/>
              <p:cNvSpPr>
                <a:spLocks/>
              </p:cNvSpPr>
              <p:nvPr/>
            </p:nvSpPr>
            <p:spPr bwMode="auto">
              <a:xfrm>
                <a:off x="1339" y="1417"/>
                <a:ext cx="999" cy="247"/>
              </a:xfrm>
              <a:custGeom>
                <a:avLst/>
                <a:gdLst>
                  <a:gd name="T0" fmla="*/ 996 w 999"/>
                  <a:gd name="T1" fmla="*/ 233 h 494"/>
                  <a:gd name="T2" fmla="*/ 0 w 999"/>
                  <a:gd name="T3" fmla="*/ 0 h 494"/>
                  <a:gd name="T4" fmla="*/ 3 w 999"/>
                  <a:gd name="T5" fmla="*/ 15 h 494"/>
                  <a:gd name="T6" fmla="*/ 999 w 999"/>
                  <a:gd name="T7" fmla="*/ 247 h 494"/>
                  <a:gd name="T8" fmla="*/ 996 w 999"/>
                  <a:gd name="T9" fmla="*/ 233 h 4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9" h="494">
                    <a:moveTo>
                      <a:pt x="996" y="465"/>
                    </a:moveTo>
                    <a:lnTo>
                      <a:pt x="0" y="0"/>
                    </a:lnTo>
                    <a:lnTo>
                      <a:pt x="3" y="29"/>
                    </a:lnTo>
                    <a:lnTo>
                      <a:pt x="999" y="494"/>
                    </a:lnTo>
                    <a:lnTo>
                      <a:pt x="996" y="465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04" name="Freeform 422"/>
              <p:cNvSpPr>
                <a:spLocks/>
              </p:cNvSpPr>
              <p:nvPr/>
            </p:nvSpPr>
            <p:spPr bwMode="auto">
              <a:xfrm>
                <a:off x="2328" y="1610"/>
                <a:ext cx="40" cy="51"/>
              </a:xfrm>
              <a:custGeom>
                <a:avLst/>
                <a:gdLst>
                  <a:gd name="T0" fmla="*/ 0 w 40"/>
                  <a:gd name="T1" fmla="*/ 51 h 104"/>
                  <a:gd name="T2" fmla="*/ 30 w 40"/>
                  <a:gd name="T3" fmla="*/ 0 h 104"/>
                  <a:gd name="T4" fmla="*/ 40 w 40"/>
                  <a:gd name="T5" fmla="*/ 3 h 104"/>
                  <a:gd name="T6" fmla="*/ 38 w 40"/>
                  <a:gd name="T7" fmla="*/ 3 h 104"/>
                  <a:gd name="T8" fmla="*/ 29 w 40"/>
                  <a:gd name="T9" fmla="*/ 0 h 104"/>
                  <a:gd name="T10" fmla="*/ 0 w 40"/>
                  <a:gd name="T11" fmla="*/ 51 h 104"/>
                  <a:gd name="T12" fmla="*/ 0 w 40"/>
                  <a:gd name="T13" fmla="*/ 51 h 10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0" h="104">
                    <a:moveTo>
                      <a:pt x="0" y="104"/>
                    </a:moveTo>
                    <a:lnTo>
                      <a:pt x="30" y="0"/>
                    </a:lnTo>
                    <a:lnTo>
                      <a:pt x="40" y="6"/>
                    </a:lnTo>
                    <a:lnTo>
                      <a:pt x="38" y="6"/>
                    </a:lnTo>
                    <a:lnTo>
                      <a:pt x="29" y="0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05" name="Freeform 423"/>
              <p:cNvSpPr>
                <a:spLocks/>
              </p:cNvSpPr>
              <p:nvPr/>
            </p:nvSpPr>
            <p:spPr bwMode="auto">
              <a:xfrm>
                <a:off x="2328" y="1610"/>
                <a:ext cx="38" cy="51"/>
              </a:xfrm>
              <a:custGeom>
                <a:avLst/>
                <a:gdLst>
                  <a:gd name="T0" fmla="*/ 0 w 38"/>
                  <a:gd name="T1" fmla="*/ 51 h 104"/>
                  <a:gd name="T2" fmla="*/ 29 w 38"/>
                  <a:gd name="T3" fmla="*/ 0 h 104"/>
                  <a:gd name="T4" fmla="*/ 38 w 38"/>
                  <a:gd name="T5" fmla="*/ 3 h 104"/>
                  <a:gd name="T6" fmla="*/ 38 w 38"/>
                  <a:gd name="T7" fmla="*/ 4 h 104"/>
                  <a:gd name="T8" fmla="*/ 29 w 38"/>
                  <a:gd name="T9" fmla="*/ 1 h 104"/>
                  <a:gd name="T10" fmla="*/ 0 w 38"/>
                  <a:gd name="T11" fmla="*/ 51 h 104"/>
                  <a:gd name="T12" fmla="*/ 0 w 38"/>
                  <a:gd name="T13" fmla="*/ 51 h 10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8" h="104">
                    <a:moveTo>
                      <a:pt x="0" y="104"/>
                    </a:moveTo>
                    <a:lnTo>
                      <a:pt x="29" y="0"/>
                    </a:lnTo>
                    <a:lnTo>
                      <a:pt x="38" y="6"/>
                    </a:lnTo>
                    <a:lnTo>
                      <a:pt x="38" y="8"/>
                    </a:lnTo>
                    <a:lnTo>
                      <a:pt x="29" y="2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B4B4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06" name="Freeform 424"/>
              <p:cNvSpPr>
                <a:spLocks/>
              </p:cNvSpPr>
              <p:nvPr/>
            </p:nvSpPr>
            <p:spPr bwMode="auto">
              <a:xfrm>
                <a:off x="2328" y="1611"/>
                <a:ext cx="38" cy="50"/>
              </a:xfrm>
              <a:custGeom>
                <a:avLst/>
                <a:gdLst>
                  <a:gd name="T0" fmla="*/ 0 w 38"/>
                  <a:gd name="T1" fmla="*/ 50 h 102"/>
                  <a:gd name="T2" fmla="*/ 29 w 38"/>
                  <a:gd name="T3" fmla="*/ 0 h 102"/>
                  <a:gd name="T4" fmla="*/ 38 w 38"/>
                  <a:gd name="T5" fmla="*/ 3 h 102"/>
                  <a:gd name="T6" fmla="*/ 37 w 38"/>
                  <a:gd name="T7" fmla="*/ 3 h 102"/>
                  <a:gd name="T8" fmla="*/ 29 w 38"/>
                  <a:gd name="T9" fmla="*/ 1 h 102"/>
                  <a:gd name="T10" fmla="*/ 0 w 38"/>
                  <a:gd name="T11" fmla="*/ 50 h 102"/>
                  <a:gd name="T12" fmla="*/ 0 w 38"/>
                  <a:gd name="T13" fmla="*/ 50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8" h="102">
                    <a:moveTo>
                      <a:pt x="0" y="102"/>
                    </a:moveTo>
                    <a:lnTo>
                      <a:pt x="29" y="0"/>
                    </a:lnTo>
                    <a:lnTo>
                      <a:pt x="38" y="6"/>
                    </a:lnTo>
                    <a:lnTo>
                      <a:pt x="37" y="7"/>
                    </a:lnTo>
                    <a:lnTo>
                      <a:pt x="29" y="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07" name="Freeform 425"/>
              <p:cNvSpPr>
                <a:spLocks/>
              </p:cNvSpPr>
              <p:nvPr/>
            </p:nvSpPr>
            <p:spPr bwMode="auto">
              <a:xfrm>
                <a:off x="2328" y="1612"/>
                <a:ext cx="37" cy="49"/>
              </a:xfrm>
              <a:custGeom>
                <a:avLst/>
                <a:gdLst>
                  <a:gd name="T0" fmla="*/ 0 w 37"/>
                  <a:gd name="T1" fmla="*/ 49 h 100"/>
                  <a:gd name="T2" fmla="*/ 29 w 37"/>
                  <a:gd name="T3" fmla="*/ 0 h 100"/>
                  <a:gd name="T4" fmla="*/ 37 w 37"/>
                  <a:gd name="T5" fmla="*/ 2 h 100"/>
                  <a:gd name="T6" fmla="*/ 37 w 37"/>
                  <a:gd name="T7" fmla="*/ 3 h 100"/>
                  <a:gd name="T8" fmla="*/ 29 w 37"/>
                  <a:gd name="T9" fmla="*/ 2 h 100"/>
                  <a:gd name="T10" fmla="*/ 0 w 37"/>
                  <a:gd name="T11" fmla="*/ 49 h 100"/>
                  <a:gd name="T12" fmla="*/ 0 w 37"/>
                  <a:gd name="T13" fmla="*/ 49 h 1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7" h="100">
                    <a:moveTo>
                      <a:pt x="0" y="100"/>
                    </a:moveTo>
                    <a:lnTo>
                      <a:pt x="29" y="0"/>
                    </a:lnTo>
                    <a:lnTo>
                      <a:pt x="37" y="5"/>
                    </a:lnTo>
                    <a:lnTo>
                      <a:pt x="37" y="7"/>
                    </a:lnTo>
                    <a:lnTo>
                      <a:pt x="29" y="4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08" name="Freeform 426"/>
              <p:cNvSpPr>
                <a:spLocks/>
              </p:cNvSpPr>
              <p:nvPr/>
            </p:nvSpPr>
            <p:spPr bwMode="auto">
              <a:xfrm>
                <a:off x="2328" y="1613"/>
                <a:ext cx="37" cy="48"/>
              </a:xfrm>
              <a:custGeom>
                <a:avLst/>
                <a:gdLst>
                  <a:gd name="T0" fmla="*/ 0 w 37"/>
                  <a:gd name="T1" fmla="*/ 48 h 96"/>
                  <a:gd name="T2" fmla="*/ 29 w 37"/>
                  <a:gd name="T3" fmla="*/ 0 h 96"/>
                  <a:gd name="T4" fmla="*/ 37 w 37"/>
                  <a:gd name="T5" fmla="*/ 2 h 96"/>
                  <a:gd name="T6" fmla="*/ 37 w 37"/>
                  <a:gd name="T7" fmla="*/ 3 h 96"/>
                  <a:gd name="T8" fmla="*/ 27 w 37"/>
                  <a:gd name="T9" fmla="*/ 1 h 96"/>
                  <a:gd name="T10" fmla="*/ 0 w 37"/>
                  <a:gd name="T11" fmla="*/ 48 h 96"/>
                  <a:gd name="T12" fmla="*/ 0 w 37"/>
                  <a:gd name="T13" fmla="*/ 48 h 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7" h="96">
                    <a:moveTo>
                      <a:pt x="0" y="96"/>
                    </a:moveTo>
                    <a:lnTo>
                      <a:pt x="29" y="0"/>
                    </a:lnTo>
                    <a:lnTo>
                      <a:pt x="37" y="3"/>
                    </a:lnTo>
                    <a:lnTo>
                      <a:pt x="37" y="5"/>
                    </a:lnTo>
                    <a:lnTo>
                      <a:pt x="27" y="1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09" name="Freeform 427"/>
              <p:cNvSpPr>
                <a:spLocks/>
              </p:cNvSpPr>
              <p:nvPr/>
            </p:nvSpPr>
            <p:spPr bwMode="auto">
              <a:xfrm>
                <a:off x="2328" y="1614"/>
                <a:ext cx="37" cy="47"/>
              </a:xfrm>
              <a:custGeom>
                <a:avLst/>
                <a:gdLst>
                  <a:gd name="T0" fmla="*/ 0 w 37"/>
                  <a:gd name="T1" fmla="*/ 47 h 95"/>
                  <a:gd name="T2" fmla="*/ 27 w 37"/>
                  <a:gd name="T3" fmla="*/ 0 h 95"/>
                  <a:gd name="T4" fmla="*/ 37 w 37"/>
                  <a:gd name="T5" fmla="*/ 2 h 95"/>
                  <a:gd name="T6" fmla="*/ 36 w 37"/>
                  <a:gd name="T7" fmla="*/ 3 h 95"/>
                  <a:gd name="T8" fmla="*/ 27 w 37"/>
                  <a:gd name="T9" fmla="*/ 1 h 95"/>
                  <a:gd name="T10" fmla="*/ 0 w 37"/>
                  <a:gd name="T11" fmla="*/ 47 h 95"/>
                  <a:gd name="T12" fmla="*/ 0 w 37"/>
                  <a:gd name="T13" fmla="*/ 47 h 9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7" h="95">
                    <a:moveTo>
                      <a:pt x="0" y="95"/>
                    </a:moveTo>
                    <a:lnTo>
                      <a:pt x="27" y="0"/>
                    </a:lnTo>
                    <a:lnTo>
                      <a:pt x="37" y="4"/>
                    </a:lnTo>
                    <a:lnTo>
                      <a:pt x="36" y="6"/>
                    </a:lnTo>
                    <a:lnTo>
                      <a:pt x="27" y="2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BBBB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10" name="Freeform 428"/>
              <p:cNvSpPr>
                <a:spLocks/>
              </p:cNvSpPr>
              <p:nvPr/>
            </p:nvSpPr>
            <p:spPr bwMode="auto">
              <a:xfrm>
                <a:off x="2328" y="1615"/>
                <a:ext cx="36" cy="46"/>
              </a:xfrm>
              <a:custGeom>
                <a:avLst/>
                <a:gdLst>
                  <a:gd name="T0" fmla="*/ 0 w 36"/>
                  <a:gd name="T1" fmla="*/ 46 h 93"/>
                  <a:gd name="T2" fmla="*/ 27 w 36"/>
                  <a:gd name="T3" fmla="*/ 0 h 93"/>
                  <a:gd name="T4" fmla="*/ 36 w 36"/>
                  <a:gd name="T5" fmla="*/ 2 h 93"/>
                  <a:gd name="T6" fmla="*/ 36 w 36"/>
                  <a:gd name="T7" fmla="*/ 3 h 93"/>
                  <a:gd name="T8" fmla="*/ 27 w 36"/>
                  <a:gd name="T9" fmla="*/ 1 h 93"/>
                  <a:gd name="T10" fmla="*/ 0 w 36"/>
                  <a:gd name="T11" fmla="*/ 46 h 93"/>
                  <a:gd name="T12" fmla="*/ 0 w 36"/>
                  <a:gd name="T13" fmla="*/ 46 h 9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93">
                    <a:moveTo>
                      <a:pt x="0" y="93"/>
                    </a:moveTo>
                    <a:lnTo>
                      <a:pt x="27" y="0"/>
                    </a:lnTo>
                    <a:lnTo>
                      <a:pt x="36" y="4"/>
                    </a:lnTo>
                    <a:lnTo>
                      <a:pt x="36" y="6"/>
                    </a:lnTo>
                    <a:lnTo>
                      <a:pt x="27" y="2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C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11" name="Freeform 429"/>
              <p:cNvSpPr>
                <a:spLocks/>
              </p:cNvSpPr>
              <p:nvPr/>
            </p:nvSpPr>
            <p:spPr bwMode="auto">
              <a:xfrm>
                <a:off x="2328" y="1616"/>
                <a:ext cx="36" cy="45"/>
              </a:xfrm>
              <a:custGeom>
                <a:avLst/>
                <a:gdLst>
                  <a:gd name="T0" fmla="*/ 0 w 36"/>
                  <a:gd name="T1" fmla="*/ 45 h 91"/>
                  <a:gd name="T2" fmla="*/ 27 w 36"/>
                  <a:gd name="T3" fmla="*/ 0 h 91"/>
                  <a:gd name="T4" fmla="*/ 36 w 36"/>
                  <a:gd name="T5" fmla="*/ 2 h 91"/>
                  <a:gd name="T6" fmla="*/ 36 w 36"/>
                  <a:gd name="T7" fmla="*/ 3 h 91"/>
                  <a:gd name="T8" fmla="*/ 27 w 36"/>
                  <a:gd name="T9" fmla="*/ 1 h 91"/>
                  <a:gd name="T10" fmla="*/ 0 w 36"/>
                  <a:gd name="T11" fmla="*/ 45 h 91"/>
                  <a:gd name="T12" fmla="*/ 0 w 36"/>
                  <a:gd name="T13" fmla="*/ 45 h 9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91">
                    <a:moveTo>
                      <a:pt x="0" y="91"/>
                    </a:moveTo>
                    <a:lnTo>
                      <a:pt x="27" y="0"/>
                    </a:lnTo>
                    <a:lnTo>
                      <a:pt x="36" y="4"/>
                    </a:lnTo>
                    <a:lnTo>
                      <a:pt x="36" y="7"/>
                    </a:lnTo>
                    <a:lnTo>
                      <a:pt x="27" y="2"/>
                    </a:lnTo>
                    <a:lnTo>
                      <a:pt x="0" y="91"/>
                    </a:lnTo>
                    <a:close/>
                  </a:path>
                </a:pathLst>
              </a:custGeom>
              <a:solidFill>
                <a:srgbClr val="BEBE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12" name="Freeform 430"/>
              <p:cNvSpPr>
                <a:spLocks/>
              </p:cNvSpPr>
              <p:nvPr/>
            </p:nvSpPr>
            <p:spPr bwMode="auto">
              <a:xfrm>
                <a:off x="2328" y="1617"/>
                <a:ext cx="36" cy="44"/>
              </a:xfrm>
              <a:custGeom>
                <a:avLst/>
                <a:gdLst>
                  <a:gd name="T0" fmla="*/ 0 w 36"/>
                  <a:gd name="T1" fmla="*/ 44 h 89"/>
                  <a:gd name="T2" fmla="*/ 27 w 36"/>
                  <a:gd name="T3" fmla="*/ 0 h 89"/>
                  <a:gd name="T4" fmla="*/ 36 w 36"/>
                  <a:gd name="T5" fmla="*/ 2 h 89"/>
                  <a:gd name="T6" fmla="*/ 34 w 36"/>
                  <a:gd name="T7" fmla="*/ 3 h 89"/>
                  <a:gd name="T8" fmla="*/ 26 w 36"/>
                  <a:gd name="T9" fmla="*/ 1 h 89"/>
                  <a:gd name="T10" fmla="*/ 2 w 36"/>
                  <a:gd name="T11" fmla="*/ 44 h 89"/>
                  <a:gd name="T12" fmla="*/ 0 w 36"/>
                  <a:gd name="T13" fmla="*/ 44 h 8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89">
                    <a:moveTo>
                      <a:pt x="0" y="89"/>
                    </a:moveTo>
                    <a:lnTo>
                      <a:pt x="27" y="0"/>
                    </a:lnTo>
                    <a:lnTo>
                      <a:pt x="36" y="5"/>
                    </a:lnTo>
                    <a:lnTo>
                      <a:pt x="34" y="7"/>
                    </a:lnTo>
                    <a:lnTo>
                      <a:pt x="26" y="2"/>
                    </a:lnTo>
                    <a:lnTo>
                      <a:pt x="2" y="89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13" name="Freeform 431"/>
              <p:cNvSpPr>
                <a:spLocks/>
              </p:cNvSpPr>
              <p:nvPr/>
            </p:nvSpPr>
            <p:spPr bwMode="auto">
              <a:xfrm>
                <a:off x="2330" y="1618"/>
                <a:ext cx="32" cy="43"/>
              </a:xfrm>
              <a:custGeom>
                <a:avLst/>
                <a:gdLst>
                  <a:gd name="T0" fmla="*/ 0 w 32"/>
                  <a:gd name="T1" fmla="*/ 43 h 87"/>
                  <a:gd name="T2" fmla="*/ 24 w 32"/>
                  <a:gd name="T3" fmla="*/ 0 h 87"/>
                  <a:gd name="T4" fmla="*/ 32 w 32"/>
                  <a:gd name="T5" fmla="*/ 2 h 87"/>
                  <a:gd name="T6" fmla="*/ 32 w 32"/>
                  <a:gd name="T7" fmla="*/ 3 h 87"/>
                  <a:gd name="T8" fmla="*/ 24 w 32"/>
                  <a:gd name="T9" fmla="*/ 1 h 87"/>
                  <a:gd name="T10" fmla="*/ 0 w 32"/>
                  <a:gd name="T11" fmla="*/ 43 h 87"/>
                  <a:gd name="T12" fmla="*/ 0 w 32"/>
                  <a:gd name="T13" fmla="*/ 43 h 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2" h="87">
                    <a:moveTo>
                      <a:pt x="0" y="87"/>
                    </a:moveTo>
                    <a:lnTo>
                      <a:pt x="24" y="0"/>
                    </a:lnTo>
                    <a:lnTo>
                      <a:pt x="32" y="5"/>
                    </a:lnTo>
                    <a:lnTo>
                      <a:pt x="32" y="7"/>
                    </a:lnTo>
                    <a:lnTo>
                      <a:pt x="24" y="2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C1C1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14" name="Freeform 432"/>
              <p:cNvSpPr>
                <a:spLocks/>
              </p:cNvSpPr>
              <p:nvPr/>
            </p:nvSpPr>
            <p:spPr bwMode="auto">
              <a:xfrm>
                <a:off x="2330" y="1619"/>
                <a:ext cx="32" cy="42"/>
              </a:xfrm>
              <a:custGeom>
                <a:avLst/>
                <a:gdLst>
                  <a:gd name="T0" fmla="*/ 0 w 32"/>
                  <a:gd name="T1" fmla="*/ 42 h 85"/>
                  <a:gd name="T2" fmla="*/ 24 w 32"/>
                  <a:gd name="T3" fmla="*/ 0 h 85"/>
                  <a:gd name="T4" fmla="*/ 32 w 32"/>
                  <a:gd name="T5" fmla="*/ 2 h 85"/>
                  <a:gd name="T6" fmla="*/ 31 w 32"/>
                  <a:gd name="T7" fmla="*/ 3 h 85"/>
                  <a:gd name="T8" fmla="*/ 24 w 32"/>
                  <a:gd name="T9" fmla="*/ 1 h 85"/>
                  <a:gd name="T10" fmla="*/ 0 w 32"/>
                  <a:gd name="T11" fmla="*/ 42 h 85"/>
                  <a:gd name="T12" fmla="*/ 0 w 32"/>
                  <a:gd name="T13" fmla="*/ 42 h 8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2" h="85">
                    <a:moveTo>
                      <a:pt x="0" y="85"/>
                    </a:moveTo>
                    <a:lnTo>
                      <a:pt x="24" y="0"/>
                    </a:lnTo>
                    <a:lnTo>
                      <a:pt x="32" y="5"/>
                    </a:lnTo>
                    <a:lnTo>
                      <a:pt x="31" y="7"/>
                    </a:lnTo>
                    <a:lnTo>
                      <a:pt x="24" y="3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C3C3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15" name="Freeform 433"/>
              <p:cNvSpPr>
                <a:spLocks/>
              </p:cNvSpPr>
              <p:nvPr/>
            </p:nvSpPr>
            <p:spPr bwMode="auto">
              <a:xfrm>
                <a:off x="2330" y="1621"/>
                <a:ext cx="31" cy="40"/>
              </a:xfrm>
              <a:custGeom>
                <a:avLst/>
                <a:gdLst>
                  <a:gd name="T0" fmla="*/ 0 w 31"/>
                  <a:gd name="T1" fmla="*/ 40 h 82"/>
                  <a:gd name="T2" fmla="*/ 24 w 31"/>
                  <a:gd name="T3" fmla="*/ 0 h 82"/>
                  <a:gd name="T4" fmla="*/ 31 w 31"/>
                  <a:gd name="T5" fmla="*/ 2 h 82"/>
                  <a:gd name="T6" fmla="*/ 31 w 31"/>
                  <a:gd name="T7" fmla="*/ 3 h 82"/>
                  <a:gd name="T8" fmla="*/ 22 w 31"/>
                  <a:gd name="T9" fmla="*/ 1 h 82"/>
                  <a:gd name="T10" fmla="*/ 0 w 31"/>
                  <a:gd name="T11" fmla="*/ 40 h 82"/>
                  <a:gd name="T12" fmla="*/ 0 w 31"/>
                  <a:gd name="T13" fmla="*/ 40 h 8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" h="82">
                    <a:moveTo>
                      <a:pt x="0" y="82"/>
                    </a:moveTo>
                    <a:lnTo>
                      <a:pt x="24" y="0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22" y="2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C4C4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16" name="Freeform 434"/>
              <p:cNvSpPr>
                <a:spLocks/>
              </p:cNvSpPr>
              <p:nvPr/>
            </p:nvSpPr>
            <p:spPr bwMode="auto">
              <a:xfrm>
                <a:off x="2330" y="1621"/>
                <a:ext cx="31" cy="40"/>
              </a:xfrm>
              <a:custGeom>
                <a:avLst/>
                <a:gdLst>
                  <a:gd name="T0" fmla="*/ 0 w 31"/>
                  <a:gd name="T1" fmla="*/ 40 h 80"/>
                  <a:gd name="T2" fmla="*/ 22 w 31"/>
                  <a:gd name="T3" fmla="*/ 0 h 80"/>
                  <a:gd name="T4" fmla="*/ 31 w 31"/>
                  <a:gd name="T5" fmla="*/ 2 h 80"/>
                  <a:gd name="T6" fmla="*/ 29 w 31"/>
                  <a:gd name="T7" fmla="*/ 4 h 80"/>
                  <a:gd name="T8" fmla="*/ 22 w 31"/>
                  <a:gd name="T9" fmla="*/ 2 h 80"/>
                  <a:gd name="T10" fmla="*/ 0 w 31"/>
                  <a:gd name="T11" fmla="*/ 40 h 80"/>
                  <a:gd name="T12" fmla="*/ 0 w 31"/>
                  <a:gd name="T13" fmla="*/ 40 h 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" h="80">
                    <a:moveTo>
                      <a:pt x="0" y="80"/>
                    </a:moveTo>
                    <a:lnTo>
                      <a:pt x="22" y="0"/>
                    </a:lnTo>
                    <a:lnTo>
                      <a:pt x="31" y="4"/>
                    </a:lnTo>
                    <a:lnTo>
                      <a:pt x="29" y="7"/>
                    </a:lnTo>
                    <a:lnTo>
                      <a:pt x="22" y="4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17" name="Freeform 435"/>
              <p:cNvSpPr>
                <a:spLocks/>
              </p:cNvSpPr>
              <p:nvPr/>
            </p:nvSpPr>
            <p:spPr bwMode="auto">
              <a:xfrm>
                <a:off x="2330" y="1623"/>
                <a:ext cx="29" cy="38"/>
              </a:xfrm>
              <a:custGeom>
                <a:avLst/>
                <a:gdLst>
                  <a:gd name="T0" fmla="*/ 0 w 29"/>
                  <a:gd name="T1" fmla="*/ 38 h 76"/>
                  <a:gd name="T2" fmla="*/ 22 w 29"/>
                  <a:gd name="T3" fmla="*/ 0 h 76"/>
                  <a:gd name="T4" fmla="*/ 29 w 29"/>
                  <a:gd name="T5" fmla="*/ 2 h 76"/>
                  <a:gd name="T6" fmla="*/ 29 w 29"/>
                  <a:gd name="T7" fmla="*/ 3 h 76"/>
                  <a:gd name="T8" fmla="*/ 22 w 29"/>
                  <a:gd name="T9" fmla="*/ 1 h 76"/>
                  <a:gd name="T10" fmla="*/ 0 w 29"/>
                  <a:gd name="T11" fmla="*/ 38 h 76"/>
                  <a:gd name="T12" fmla="*/ 0 w 29"/>
                  <a:gd name="T13" fmla="*/ 38 h 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9" h="76">
                    <a:moveTo>
                      <a:pt x="0" y="76"/>
                    </a:moveTo>
                    <a:lnTo>
                      <a:pt x="22" y="0"/>
                    </a:lnTo>
                    <a:lnTo>
                      <a:pt x="29" y="3"/>
                    </a:lnTo>
                    <a:lnTo>
                      <a:pt x="29" y="5"/>
                    </a:lnTo>
                    <a:lnTo>
                      <a:pt x="22" y="1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18" name="Freeform 436"/>
              <p:cNvSpPr>
                <a:spLocks/>
              </p:cNvSpPr>
              <p:nvPr/>
            </p:nvSpPr>
            <p:spPr bwMode="auto">
              <a:xfrm>
                <a:off x="2330" y="1624"/>
                <a:ext cx="29" cy="37"/>
              </a:xfrm>
              <a:custGeom>
                <a:avLst/>
                <a:gdLst>
                  <a:gd name="T0" fmla="*/ 0 w 29"/>
                  <a:gd name="T1" fmla="*/ 37 h 75"/>
                  <a:gd name="T2" fmla="*/ 22 w 29"/>
                  <a:gd name="T3" fmla="*/ 0 h 75"/>
                  <a:gd name="T4" fmla="*/ 29 w 29"/>
                  <a:gd name="T5" fmla="*/ 2 h 75"/>
                  <a:gd name="T6" fmla="*/ 28 w 29"/>
                  <a:gd name="T7" fmla="*/ 4 h 75"/>
                  <a:gd name="T8" fmla="*/ 21 w 29"/>
                  <a:gd name="T9" fmla="*/ 2 h 75"/>
                  <a:gd name="T10" fmla="*/ 1 w 29"/>
                  <a:gd name="T11" fmla="*/ 37 h 75"/>
                  <a:gd name="T12" fmla="*/ 0 w 29"/>
                  <a:gd name="T13" fmla="*/ 37 h 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9" h="75">
                    <a:moveTo>
                      <a:pt x="0" y="75"/>
                    </a:moveTo>
                    <a:lnTo>
                      <a:pt x="22" y="0"/>
                    </a:lnTo>
                    <a:lnTo>
                      <a:pt x="29" y="4"/>
                    </a:lnTo>
                    <a:lnTo>
                      <a:pt x="28" y="8"/>
                    </a:lnTo>
                    <a:lnTo>
                      <a:pt x="21" y="4"/>
                    </a:lnTo>
                    <a:lnTo>
                      <a:pt x="1" y="75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C9C9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19" name="Freeform 437"/>
              <p:cNvSpPr>
                <a:spLocks/>
              </p:cNvSpPr>
              <p:nvPr/>
            </p:nvSpPr>
            <p:spPr bwMode="auto">
              <a:xfrm>
                <a:off x="2331" y="1626"/>
                <a:ext cx="27" cy="35"/>
              </a:xfrm>
              <a:custGeom>
                <a:avLst/>
                <a:gdLst>
                  <a:gd name="T0" fmla="*/ 0 w 27"/>
                  <a:gd name="T1" fmla="*/ 35 h 71"/>
                  <a:gd name="T2" fmla="*/ 20 w 27"/>
                  <a:gd name="T3" fmla="*/ 0 h 71"/>
                  <a:gd name="T4" fmla="*/ 27 w 27"/>
                  <a:gd name="T5" fmla="*/ 2 h 71"/>
                  <a:gd name="T6" fmla="*/ 27 w 27"/>
                  <a:gd name="T7" fmla="*/ 2 h 71"/>
                  <a:gd name="T8" fmla="*/ 20 w 27"/>
                  <a:gd name="T9" fmla="*/ 1 h 71"/>
                  <a:gd name="T10" fmla="*/ 0 w 27"/>
                  <a:gd name="T11" fmla="*/ 35 h 71"/>
                  <a:gd name="T12" fmla="*/ 0 w 27"/>
                  <a:gd name="T13" fmla="*/ 35 h 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7" h="71">
                    <a:moveTo>
                      <a:pt x="0" y="71"/>
                    </a:moveTo>
                    <a:lnTo>
                      <a:pt x="20" y="0"/>
                    </a:lnTo>
                    <a:lnTo>
                      <a:pt x="27" y="4"/>
                    </a:lnTo>
                    <a:lnTo>
                      <a:pt x="27" y="5"/>
                    </a:lnTo>
                    <a:lnTo>
                      <a:pt x="20" y="2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20" name="Freeform 438"/>
              <p:cNvSpPr>
                <a:spLocks/>
              </p:cNvSpPr>
              <p:nvPr/>
            </p:nvSpPr>
            <p:spPr bwMode="auto">
              <a:xfrm>
                <a:off x="2331" y="1627"/>
                <a:ext cx="27" cy="35"/>
              </a:xfrm>
              <a:custGeom>
                <a:avLst/>
                <a:gdLst>
                  <a:gd name="T0" fmla="*/ 0 w 27"/>
                  <a:gd name="T1" fmla="*/ 35 h 70"/>
                  <a:gd name="T2" fmla="*/ 20 w 27"/>
                  <a:gd name="T3" fmla="*/ 0 h 70"/>
                  <a:gd name="T4" fmla="*/ 27 w 27"/>
                  <a:gd name="T5" fmla="*/ 2 h 70"/>
                  <a:gd name="T6" fmla="*/ 26 w 27"/>
                  <a:gd name="T7" fmla="*/ 4 h 70"/>
                  <a:gd name="T8" fmla="*/ 20 w 27"/>
                  <a:gd name="T9" fmla="*/ 2 h 70"/>
                  <a:gd name="T10" fmla="*/ 0 w 27"/>
                  <a:gd name="T11" fmla="*/ 35 h 70"/>
                  <a:gd name="T12" fmla="*/ 0 w 27"/>
                  <a:gd name="T13" fmla="*/ 35 h 7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7" h="70">
                    <a:moveTo>
                      <a:pt x="0" y="69"/>
                    </a:moveTo>
                    <a:lnTo>
                      <a:pt x="20" y="0"/>
                    </a:lnTo>
                    <a:lnTo>
                      <a:pt x="27" y="3"/>
                    </a:lnTo>
                    <a:lnTo>
                      <a:pt x="26" y="7"/>
                    </a:lnTo>
                    <a:lnTo>
                      <a:pt x="20" y="3"/>
                    </a:lnTo>
                    <a:lnTo>
                      <a:pt x="0" y="7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21" name="Freeform 439"/>
              <p:cNvSpPr>
                <a:spLocks/>
              </p:cNvSpPr>
              <p:nvPr/>
            </p:nvSpPr>
            <p:spPr bwMode="auto">
              <a:xfrm>
                <a:off x="2331" y="1629"/>
                <a:ext cx="26" cy="33"/>
              </a:xfrm>
              <a:custGeom>
                <a:avLst/>
                <a:gdLst>
                  <a:gd name="T0" fmla="*/ 0 w 26"/>
                  <a:gd name="T1" fmla="*/ 33 h 67"/>
                  <a:gd name="T2" fmla="*/ 20 w 26"/>
                  <a:gd name="T3" fmla="*/ 0 h 67"/>
                  <a:gd name="T4" fmla="*/ 26 w 26"/>
                  <a:gd name="T5" fmla="*/ 2 h 67"/>
                  <a:gd name="T6" fmla="*/ 24 w 26"/>
                  <a:gd name="T7" fmla="*/ 3 h 67"/>
                  <a:gd name="T8" fmla="*/ 19 w 26"/>
                  <a:gd name="T9" fmla="*/ 2 h 67"/>
                  <a:gd name="T10" fmla="*/ 0 w 26"/>
                  <a:gd name="T11" fmla="*/ 33 h 67"/>
                  <a:gd name="T12" fmla="*/ 0 w 26"/>
                  <a:gd name="T13" fmla="*/ 33 h 6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" h="67">
                    <a:moveTo>
                      <a:pt x="0" y="67"/>
                    </a:moveTo>
                    <a:lnTo>
                      <a:pt x="20" y="0"/>
                    </a:lnTo>
                    <a:lnTo>
                      <a:pt x="26" y="4"/>
                    </a:lnTo>
                    <a:lnTo>
                      <a:pt x="24" y="6"/>
                    </a:lnTo>
                    <a:lnTo>
                      <a:pt x="19" y="4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22" name="Freeform 440"/>
              <p:cNvSpPr>
                <a:spLocks/>
              </p:cNvSpPr>
              <p:nvPr/>
            </p:nvSpPr>
            <p:spPr bwMode="auto">
              <a:xfrm>
                <a:off x="2331" y="1631"/>
                <a:ext cx="24" cy="31"/>
              </a:xfrm>
              <a:custGeom>
                <a:avLst/>
                <a:gdLst>
                  <a:gd name="T0" fmla="*/ 0 w 24"/>
                  <a:gd name="T1" fmla="*/ 31 h 63"/>
                  <a:gd name="T2" fmla="*/ 19 w 24"/>
                  <a:gd name="T3" fmla="*/ 0 h 63"/>
                  <a:gd name="T4" fmla="*/ 24 w 24"/>
                  <a:gd name="T5" fmla="*/ 1 h 63"/>
                  <a:gd name="T6" fmla="*/ 24 w 24"/>
                  <a:gd name="T7" fmla="*/ 2 h 63"/>
                  <a:gd name="T8" fmla="*/ 19 w 24"/>
                  <a:gd name="T9" fmla="*/ 1 h 63"/>
                  <a:gd name="T10" fmla="*/ 0 w 24"/>
                  <a:gd name="T11" fmla="*/ 31 h 63"/>
                  <a:gd name="T12" fmla="*/ 0 w 24"/>
                  <a:gd name="T13" fmla="*/ 31 h 6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" h="63">
                    <a:moveTo>
                      <a:pt x="0" y="63"/>
                    </a:moveTo>
                    <a:lnTo>
                      <a:pt x="19" y="0"/>
                    </a:lnTo>
                    <a:lnTo>
                      <a:pt x="24" y="2"/>
                    </a:lnTo>
                    <a:lnTo>
                      <a:pt x="24" y="5"/>
                    </a:lnTo>
                    <a:lnTo>
                      <a:pt x="19" y="2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23" name="Freeform 441"/>
              <p:cNvSpPr>
                <a:spLocks/>
              </p:cNvSpPr>
              <p:nvPr/>
            </p:nvSpPr>
            <p:spPr bwMode="auto">
              <a:xfrm>
                <a:off x="2331" y="1631"/>
                <a:ext cx="24" cy="31"/>
              </a:xfrm>
              <a:custGeom>
                <a:avLst/>
                <a:gdLst>
                  <a:gd name="T0" fmla="*/ 0 w 24"/>
                  <a:gd name="T1" fmla="*/ 31 h 61"/>
                  <a:gd name="T2" fmla="*/ 19 w 24"/>
                  <a:gd name="T3" fmla="*/ 0 h 61"/>
                  <a:gd name="T4" fmla="*/ 24 w 24"/>
                  <a:gd name="T5" fmla="*/ 2 h 61"/>
                  <a:gd name="T6" fmla="*/ 23 w 24"/>
                  <a:gd name="T7" fmla="*/ 4 h 61"/>
                  <a:gd name="T8" fmla="*/ 17 w 24"/>
                  <a:gd name="T9" fmla="*/ 2 h 61"/>
                  <a:gd name="T10" fmla="*/ 2 w 24"/>
                  <a:gd name="T11" fmla="*/ 31 h 61"/>
                  <a:gd name="T12" fmla="*/ 0 w 24"/>
                  <a:gd name="T13" fmla="*/ 31 h 6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" h="61">
                    <a:moveTo>
                      <a:pt x="0" y="61"/>
                    </a:moveTo>
                    <a:lnTo>
                      <a:pt x="19" y="0"/>
                    </a:lnTo>
                    <a:lnTo>
                      <a:pt x="24" y="3"/>
                    </a:lnTo>
                    <a:lnTo>
                      <a:pt x="23" y="7"/>
                    </a:lnTo>
                    <a:lnTo>
                      <a:pt x="17" y="3"/>
                    </a:lnTo>
                    <a:lnTo>
                      <a:pt x="2" y="61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24" name="Freeform 442"/>
              <p:cNvSpPr>
                <a:spLocks/>
              </p:cNvSpPr>
              <p:nvPr/>
            </p:nvSpPr>
            <p:spPr bwMode="auto">
              <a:xfrm>
                <a:off x="2333" y="1633"/>
                <a:ext cx="21" cy="29"/>
              </a:xfrm>
              <a:custGeom>
                <a:avLst/>
                <a:gdLst>
                  <a:gd name="T0" fmla="*/ 0 w 21"/>
                  <a:gd name="T1" fmla="*/ 29 h 58"/>
                  <a:gd name="T2" fmla="*/ 15 w 21"/>
                  <a:gd name="T3" fmla="*/ 0 h 58"/>
                  <a:gd name="T4" fmla="*/ 21 w 21"/>
                  <a:gd name="T5" fmla="*/ 2 h 58"/>
                  <a:gd name="T6" fmla="*/ 19 w 21"/>
                  <a:gd name="T7" fmla="*/ 4 h 58"/>
                  <a:gd name="T8" fmla="*/ 15 w 21"/>
                  <a:gd name="T9" fmla="*/ 2 h 58"/>
                  <a:gd name="T10" fmla="*/ 0 w 21"/>
                  <a:gd name="T11" fmla="*/ 29 h 58"/>
                  <a:gd name="T12" fmla="*/ 0 w 21"/>
                  <a:gd name="T13" fmla="*/ 29 h 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" h="58">
                    <a:moveTo>
                      <a:pt x="0" y="58"/>
                    </a:moveTo>
                    <a:lnTo>
                      <a:pt x="15" y="0"/>
                    </a:lnTo>
                    <a:lnTo>
                      <a:pt x="21" y="4"/>
                    </a:lnTo>
                    <a:lnTo>
                      <a:pt x="19" y="8"/>
                    </a:lnTo>
                    <a:lnTo>
                      <a:pt x="15" y="4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D3D3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25" name="Freeform 443"/>
              <p:cNvSpPr>
                <a:spLocks/>
              </p:cNvSpPr>
              <p:nvPr/>
            </p:nvSpPr>
            <p:spPr bwMode="auto">
              <a:xfrm>
                <a:off x="2333" y="1635"/>
                <a:ext cx="19" cy="27"/>
              </a:xfrm>
              <a:custGeom>
                <a:avLst/>
                <a:gdLst>
                  <a:gd name="T0" fmla="*/ 0 w 19"/>
                  <a:gd name="T1" fmla="*/ 27 h 54"/>
                  <a:gd name="T2" fmla="*/ 15 w 19"/>
                  <a:gd name="T3" fmla="*/ 0 h 54"/>
                  <a:gd name="T4" fmla="*/ 19 w 19"/>
                  <a:gd name="T5" fmla="*/ 2 h 54"/>
                  <a:gd name="T6" fmla="*/ 19 w 19"/>
                  <a:gd name="T7" fmla="*/ 4 h 54"/>
                  <a:gd name="T8" fmla="*/ 14 w 19"/>
                  <a:gd name="T9" fmla="*/ 2 h 54"/>
                  <a:gd name="T10" fmla="*/ 0 w 19"/>
                  <a:gd name="T11" fmla="*/ 27 h 54"/>
                  <a:gd name="T12" fmla="*/ 0 w 19"/>
                  <a:gd name="T13" fmla="*/ 27 h 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" h="54">
                    <a:moveTo>
                      <a:pt x="0" y="54"/>
                    </a:moveTo>
                    <a:lnTo>
                      <a:pt x="15" y="0"/>
                    </a:lnTo>
                    <a:lnTo>
                      <a:pt x="19" y="4"/>
                    </a:lnTo>
                    <a:lnTo>
                      <a:pt x="19" y="7"/>
                    </a:lnTo>
                    <a:lnTo>
                      <a:pt x="14" y="4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26" name="Freeform 444"/>
              <p:cNvSpPr>
                <a:spLocks/>
              </p:cNvSpPr>
              <p:nvPr/>
            </p:nvSpPr>
            <p:spPr bwMode="auto">
              <a:xfrm>
                <a:off x="2333" y="1637"/>
                <a:ext cx="19" cy="25"/>
              </a:xfrm>
              <a:custGeom>
                <a:avLst/>
                <a:gdLst>
                  <a:gd name="T0" fmla="*/ 0 w 19"/>
                  <a:gd name="T1" fmla="*/ 25 h 50"/>
                  <a:gd name="T2" fmla="*/ 14 w 19"/>
                  <a:gd name="T3" fmla="*/ 0 h 50"/>
                  <a:gd name="T4" fmla="*/ 19 w 19"/>
                  <a:gd name="T5" fmla="*/ 2 h 50"/>
                  <a:gd name="T6" fmla="*/ 18 w 19"/>
                  <a:gd name="T7" fmla="*/ 4 h 50"/>
                  <a:gd name="T8" fmla="*/ 14 w 19"/>
                  <a:gd name="T9" fmla="*/ 2 h 50"/>
                  <a:gd name="T10" fmla="*/ 0 w 19"/>
                  <a:gd name="T11" fmla="*/ 25 h 50"/>
                  <a:gd name="T12" fmla="*/ 0 w 19"/>
                  <a:gd name="T13" fmla="*/ 25 h 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" h="50">
                    <a:moveTo>
                      <a:pt x="0" y="50"/>
                    </a:moveTo>
                    <a:lnTo>
                      <a:pt x="14" y="0"/>
                    </a:lnTo>
                    <a:lnTo>
                      <a:pt x="19" y="3"/>
                    </a:lnTo>
                    <a:lnTo>
                      <a:pt x="18" y="7"/>
                    </a:lnTo>
                    <a:lnTo>
                      <a:pt x="14" y="3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D6D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27" name="Freeform 445"/>
              <p:cNvSpPr>
                <a:spLocks/>
              </p:cNvSpPr>
              <p:nvPr/>
            </p:nvSpPr>
            <p:spPr bwMode="auto">
              <a:xfrm>
                <a:off x="2333" y="1639"/>
                <a:ext cx="18" cy="23"/>
              </a:xfrm>
              <a:custGeom>
                <a:avLst/>
                <a:gdLst>
                  <a:gd name="T0" fmla="*/ 0 w 18"/>
                  <a:gd name="T1" fmla="*/ 23 h 47"/>
                  <a:gd name="T2" fmla="*/ 14 w 18"/>
                  <a:gd name="T3" fmla="*/ 0 h 47"/>
                  <a:gd name="T4" fmla="*/ 18 w 18"/>
                  <a:gd name="T5" fmla="*/ 2 h 47"/>
                  <a:gd name="T6" fmla="*/ 17 w 18"/>
                  <a:gd name="T7" fmla="*/ 4 h 47"/>
                  <a:gd name="T8" fmla="*/ 12 w 18"/>
                  <a:gd name="T9" fmla="*/ 3 h 47"/>
                  <a:gd name="T10" fmla="*/ 1 w 18"/>
                  <a:gd name="T11" fmla="*/ 23 h 47"/>
                  <a:gd name="T12" fmla="*/ 0 w 18"/>
                  <a:gd name="T13" fmla="*/ 23 h 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" h="47">
                    <a:moveTo>
                      <a:pt x="0" y="47"/>
                    </a:moveTo>
                    <a:lnTo>
                      <a:pt x="14" y="0"/>
                    </a:lnTo>
                    <a:lnTo>
                      <a:pt x="18" y="4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1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D7D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28" name="Freeform 446"/>
              <p:cNvSpPr>
                <a:spLocks/>
              </p:cNvSpPr>
              <p:nvPr/>
            </p:nvSpPr>
            <p:spPr bwMode="auto">
              <a:xfrm>
                <a:off x="2334" y="1641"/>
                <a:ext cx="16" cy="21"/>
              </a:xfrm>
              <a:custGeom>
                <a:avLst/>
                <a:gdLst>
                  <a:gd name="T0" fmla="*/ 0 w 16"/>
                  <a:gd name="T1" fmla="*/ 21 h 41"/>
                  <a:gd name="T2" fmla="*/ 11 w 16"/>
                  <a:gd name="T3" fmla="*/ 0 h 41"/>
                  <a:gd name="T4" fmla="*/ 16 w 16"/>
                  <a:gd name="T5" fmla="*/ 1 h 41"/>
                  <a:gd name="T6" fmla="*/ 14 w 16"/>
                  <a:gd name="T7" fmla="*/ 3 h 41"/>
                  <a:gd name="T8" fmla="*/ 11 w 16"/>
                  <a:gd name="T9" fmla="*/ 2 h 41"/>
                  <a:gd name="T10" fmla="*/ 0 w 16"/>
                  <a:gd name="T11" fmla="*/ 21 h 41"/>
                  <a:gd name="T12" fmla="*/ 0 w 16"/>
                  <a:gd name="T13" fmla="*/ 21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" h="41">
                    <a:moveTo>
                      <a:pt x="0" y="41"/>
                    </a:moveTo>
                    <a:lnTo>
                      <a:pt x="11" y="0"/>
                    </a:lnTo>
                    <a:lnTo>
                      <a:pt x="16" y="2"/>
                    </a:lnTo>
                    <a:lnTo>
                      <a:pt x="14" y="5"/>
                    </a:lnTo>
                    <a:lnTo>
                      <a:pt x="11" y="3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29" name="Freeform 447"/>
              <p:cNvSpPr>
                <a:spLocks/>
              </p:cNvSpPr>
              <p:nvPr/>
            </p:nvSpPr>
            <p:spPr bwMode="auto">
              <a:xfrm>
                <a:off x="2334" y="1643"/>
                <a:ext cx="14" cy="19"/>
              </a:xfrm>
              <a:custGeom>
                <a:avLst/>
                <a:gdLst>
                  <a:gd name="T0" fmla="*/ 0 w 14"/>
                  <a:gd name="T1" fmla="*/ 19 h 38"/>
                  <a:gd name="T2" fmla="*/ 11 w 14"/>
                  <a:gd name="T3" fmla="*/ 0 h 38"/>
                  <a:gd name="T4" fmla="*/ 14 w 14"/>
                  <a:gd name="T5" fmla="*/ 1 h 38"/>
                  <a:gd name="T6" fmla="*/ 14 w 14"/>
                  <a:gd name="T7" fmla="*/ 3 h 38"/>
                  <a:gd name="T8" fmla="*/ 10 w 14"/>
                  <a:gd name="T9" fmla="*/ 2 h 38"/>
                  <a:gd name="T10" fmla="*/ 0 w 14"/>
                  <a:gd name="T11" fmla="*/ 19 h 38"/>
                  <a:gd name="T12" fmla="*/ 0 w 14"/>
                  <a:gd name="T13" fmla="*/ 19 h 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" h="38">
                    <a:moveTo>
                      <a:pt x="0" y="38"/>
                    </a:moveTo>
                    <a:lnTo>
                      <a:pt x="11" y="0"/>
                    </a:lnTo>
                    <a:lnTo>
                      <a:pt x="14" y="2"/>
                    </a:lnTo>
                    <a:lnTo>
                      <a:pt x="14" y="6"/>
                    </a:lnTo>
                    <a:lnTo>
                      <a:pt x="10" y="4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30" name="Freeform 448"/>
              <p:cNvSpPr>
                <a:spLocks/>
              </p:cNvSpPr>
              <p:nvPr/>
            </p:nvSpPr>
            <p:spPr bwMode="auto">
              <a:xfrm>
                <a:off x="2334" y="1645"/>
                <a:ext cx="14" cy="18"/>
              </a:xfrm>
              <a:custGeom>
                <a:avLst/>
                <a:gdLst>
                  <a:gd name="T0" fmla="*/ 0 w 14"/>
                  <a:gd name="T1" fmla="*/ 17 h 36"/>
                  <a:gd name="T2" fmla="*/ 10 w 14"/>
                  <a:gd name="T3" fmla="*/ 0 h 36"/>
                  <a:gd name="T4" fmla="*/ 14 w 14"/>
                  <a:gd name="T5" fmla="*/ 1 h 36"/>
                  <a:gd name="T6" fmla="*/ 13 w 14"/>
                  <a:gd name="T7" fmla="*/ 4 h 36"/>
                  <a:gd name="T8" fmla="*/ 10 w 14"/>
                  <a:gd name="T9" fmla="*/ 3 h 36"/>
                  <a:gd name="T10" fmla="*/ 0 w 14"/>
                  <a:gd name="T11" fmla="*/ 18 h 36"/>
                  <a:gd name="T12" fmla="*/ 0 w 14"/>
                  <a:gd name="T13" fmla="*/ 17 h 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" h="36">
                    <a:moveTo>
                      <a:pt x="0" y="34"/>
                    </a:moveTo>
                    <a:lnTo>
                      <a:pt x="10" y="0"/>
                    </a:lnTo>
                    <a:lnTo>
                      <a:pt x="14" y="2"/>
                    </a:lnTo>
                    <a:lnTo>
                      <a:pt x="13" y="7"/>
                    </a:lnTo>
                    <a:lnTo>
                      <a:pt x="10" y="5"/>
                    </a:lnTo>
                    <a:lnTo>
                      <a:pt x="0" y="36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31" name="Freeform 449"/>
              <p:cNvSpPr>
                <a:spLocks/>
              </p:cNvSpPr>
              <p:nvPr/>
            </p:nvSpPr>
            <p:spPr bwMode="auto">
              <a:xfrm>
                <a:off x="2334" y="1648"/>
                <a:ext cx="13" cy="15"/>
              </a:xfrm>
              <a:custGeom>
                <a:avLst/>
                <a:gdLst>
                  <a:gd name="T0" fmla="*/ 0 w 13"/>
                  <a:gd name="T1" fmla="*/ 15 h 31"/>
                  <a:gd name="T2" fmla="*/ 10 w 13"/>
                  <a:gd name="T3" fmla="*/ 0 h 31"/>
                  <a:gd name="T4" fmla="*/ 13 w 13"/>
                  <a:gd name="T5" fmla="*/ 1 h 31"/>
                  <a:gd name="T6" fmla="*/ 11 w 13"/>
                  <a:gd name="T7" fmla="*/ 3 h 31"/>
                  <a:gd name="T8" fmla="*/ 8 w 13"/>
                  <a:gd name="T9" fmla="*/ 3 h 31"/>
                  <a:gd name="T10" fmla="*/ 1 w 13"/>
                  <a:gd name="T11" fmla="*/ 15 h 31"/>
                  <a:gd name="T12" fmla="*/ 0 w 13"/>
                  <a:gd name="T13" fmla="*/ 15 h 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" h="31">
                    <a:moveTo>
                      <a:pt x="0" y="31"/>
                    </a:moveTo>
                    <a:lnTo>
                      <a:pt x="10" y="0"/>
                    </a:lnTo>
                    <a:lnTo>
                      <a:pt x="13" y="2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1" y="31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DE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32" name="Freeform 450"/>
              <p:cNvSpPr>
                <a:spLocks/>
              </p:cNvSpPr>
              <p:nvPr/>
            </p:nvSpPr>
            <p:spPr bwMode="auto">
              <a:xfrm>
                <a:off x="2335" y="1650"/>
                <a:ext cx="10" cy="13"/>
              </a:xfrm>
              <a:custGeom>
                <a:avLst/>
                <a:gdLst>
                  <a:gd name="T0" fmla="*/ 0 w 10"/>
                  <a:gd name="T1" fmla="*/ 13 h 25"/>
                  <a:gd name="T2" fmla="*/ 7 w 10"/>
                  <a:gd name="T3" fmla="*/ 0 h 25"/>
                  <a:gd name="T4" fmla="*/ 10 w 10"/>
                  <a:gd name="T5" fmla="*/ 0 h 25"/>
                  <a:gd name="T6" fmla="*/ 9 w 10"/>
                  <a:gd name="T7" fmla="*/ 3 h 25"/>
                  <a:gd name="T8" fmla="*/ 6 w 10"/>
                  <a:gd name="T9" fmla="*/ 3 h 25"/>
                  <a:gd name="T10" fmla="*/ 0 w 10"/>
                  <a:gd name="T11" fmla="*/ 13 h 25"/>
                  <a:gd name="T12" fmla="*/ 0 w 10"/>
                  <a:gd name="T13" fmla="*/ 13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" h="25">
                    <a:moveTo>
                      <a:pt x="0" y="25"/>
                    </a:moveTo>
                    <a:lnTo>
                      <a:pt x="7" y="0"/>
                    </a:lnTo>
                    <a:lnTo>
                      <a:pt x="10" y="0"/>
                    </a:lnTo>
                    <a:lnTo>
                      <a:pt x="9" y="5"/>
                    </a:lnTo>
                    <a:lnTo>
                      <a:pt x="6" y="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33" name="Freeform 451"/>
              <p:cNvSpPr>
                <a:spLocks/>
              </p:cNvSpPr>
              <p:nvPr/>
            </p:nvSpPr>
            <p:spPr bwMode="auto">
              <a:xfrm>
                <a:off x="2335" y="1653"/>
                <a:ext cx="9" cy="10"/>
              </a:xfrm>
              <a:custGeom>
                <a:avLst/>
                <a:gdLst>
                  <a:gd name="T0" fmla="*/ 0 w 9"/>
                  <a:gd name="T1" fmla="*/ 10 h 20"/>
                  <a:gd name="T2" fmla="*/ 6 w 9"/>
                  <a:gd name="T3" fmla="*/ 0 h 20"/>
                  <a:gd name="T4" fmla="*/ 9 w 9"/>
                  <a:gd name="T5" fmla="*/ 0 h 20"/>
                  <a:gd name="T6" fmla="*/ 7 w 9"/>
                  <a:gd name="T7" fmla="*/ 3 h 20"/>
                  <a:gd name="T8" fmla="*/ 6 w 9"/>
                  <a:gd name="T9" fmla="*/ 3 h 20"/>
                  <a:gd name="T10" fmla="*/ 0 w 9"/>
                  <a:gd name="T11" fmla="*/ 10 h 20"/>
                  <a:gd name="T12" fmla="*/ 0 w 9"/>
                  <a:gd name="T13" fmla="*/ 1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" h="20">
                    <a:moveTo>
                      <a:pt x="0" y="20"/>
                    </a:moveTo>
                    <a:lnTo>
                      <a:pt x="6" y="0"/>
                    </a:lnTo>
                    <a:lnTo>
                      <a:pt x="9" y="0"/>
                    </a:lnTo>
                    <a:lnTo>
                      <a:pt x="7" y="6"/>
                    </a:lnTo>
                    <a:lnTo>
                      <a:pt x="6" y="6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E1E1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34" name="Freeform 452"/>
              <p:cNvSpPr>
                <a:spLocks/>
              </p:cNvSpPr>
              <p:nvPr/>
            </p:nvSpPr>
            <p:spPr bwMode="auto">
              <a:xfrm>
                <a:off x="2335" y="1656"/>
                <a:ext cx="7" cy="7"/>
              </a:xfrm>
              <a:custGeom>
                <a:avLst/>
                <a:gdLst>
                  <a:gd name="T0" fmla="*/ 0 w 7"/>
                  <a:gd name="T1" fmla="*/ 7 h 14"/>
                  <a:gd name="T2" fmla="*/ 6 w 7"/>
                  <a:gd name="T3" fmla="*/ 0 h 14"/>
                  <a:gd name="T4" fmla="*/ 7 w 7"/>
                  <a:gd name="T5" fmla="*/ 0 h 14"/>
                  <a:gd name="T6" fmla="*/ 5 w 7"/>
                  <a:gd name="T7" fmla="*/ 3 h 14"/>
                  <a:gd name="T8" fmla="*/ 5 w 7"/>
                  <a:gd name="T9" fmla="*/ 3 h 14"/>
                  <a:gd name="T10" fmla="*/ 2 w 7"/>
                  <a:gd name="T11" fmla="*/ 7 h 14"/>
                  <a:gd name="T12" fmla="*/ 0 w 7"/>
                  <a:gd name="T13" fmla="*/ 7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14">
                    <a:moveTo>
                      <a:pt x="0" y="14"/>
                    </a:moveTo>
                    <a:lnTo>
                      <a:pt x="6" y="0"/>
                    </a:lnTo>
                    <a:lnTo>
                      <a:pt x="7" y="0"/>
                    </a:lnTo>
                    <a:lnTo>
                      <a:pt x="5" y="5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E3E3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35" name="Freeform 453"/>
              <p:cNvSpPr>
                <a:spLocks/>
              </p:cNvSpPr>
              <p:nvPr/>
            </p:nvSpPr>
            <p:spPr bwMode="auto">
              <a:xfrm>
                <a:off x="2337" y="1659"/>
                <a:ext cx="3" cy="4"/>
              </a:xfrm>
              <a:custGeom>
                <a:avLst/>
                <a:gdLst>
                  <a:gd name="T0" fmla="*/ 0 w 3"/>
                  <a:gd name="T1" fmla="*/ 4 h 9"/>
                  <a:gd name="T2" fmla="*/ 3 w 3"/>
                  <a:gd name="T3" fmla="*/ 0 h 9"/>
                  <a:gd name="T4" fmla="*/ 3 w 3"/>
                  <a:gd name="T5" fmla="*/ 0 h 9"/>
                  <a:gd name="T6" fmla="*/ 1 w 3"/>
                  <a:gd name="T7" fmla="*/ 3 h 9"/>
                  <a:gd name="T8" fmla="*/ 1 w 3"/>
                  <a:gd name="T9" fmla="*/ 3 h 9"/>
                  <a:gd name="T10" fmla="*/ 0 w 3"/>
                  <a:gd name="T11" fmla="*/ 4 h 9"/>
                  <a:gd name="T12" fmla="*/ 0 w 3"/>
                  <a:gd name="T13" fmla="*/ 4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" h="9">
                    <a:moveTo>
                      <a:pt x="0" y="9"/>
                    </a:moveTo>
                    <a:lnTo>
                      <a:pt x="3" y="0"/>
                    </a:lnTo>
                    <a:lnTo>
                      <a:pt x="1" y="6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36" name="Freeform 454"/>
              <p:cNvSpPr>
                <a:spLocks/>
              </p:cNvSpPr>
              <p:nvPr/>
            </p:nvSpPr>
            <p:spPr bwMode="auto">
              <a:xfrm>
                <a:off x="2337" y="1661"/>
                <a:ext cx="1" cy="3"/>
              </a:xfrm>
              <a:custGeom>
                <a:avLst/>
                <a:gdLst>
                  <a:gd name="T0" fmla="*/ 0 w 1"/>
                  <a:gd name="T1" fmla="*/ 2 h 5"/>
                  <a:gd name="T2" fmla="*/ 1 w 1"/>
                  <a:gd name="T3" fmla="*/ 0 h 5"/>
                  <a:gd name="T4" fmla="*/ 1 w 1"/>
                  <a:gd name="T5" fmla="*/ 0 h 5"/>
                  <a:gd name="T6" fmla="*/ 1 w 1"/>
                  <a:gd name="T7" fmla="*/ 3 h 5"/>
                  <a:gd name="T8" fmla="*/ 1 w 1"/>
                  <a:gd name="T9" fmla="*/ 3 h 5"/>
                  <a:gd name="T10" fmla="*/ 1 w 1"/>
                  <a:gd name="T11" fmla="*/ 3 h 5"/>
                  <a:gd name="T12" fmla="*/ 0 w 1"/>
                  <a:gd name="T13" fmla="*/ 2 h 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" h="5">
                    <a:moveTo>
                      <a:pt x="0" y="3"/>
                    </a:moveTo>
                    <a:lnTo>
                      <a:pt x="1" y="0"/>
                    </a:lnTo>
                    <a:lnTo>
                      <a:pt x="1" y="5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37" name="Freeform 455"/>
              <p:cNvSpPr>
                <a:spLocks/>
              </p:cNvSpPr>
              <p:nvPr/>
            </p:nvSpPr>
            <p:spPr bwMode="auto">
              <a:xfrm>
                <a:off x="2335" y="1610"/>
                <a:ext cx="26" cy="54"/>
              </a:xfrm>
              <a:custGeom>
                <a:avLst/>
                <a:gdLst>
                  <a:gd name="T0" fmla="*/ 3 w 26"/>
                  <a:gd name="T1" fmla="*/ 54 h 109"/>
                  <a:gd name="T2" fmla="*/ 0 w 26"/>
                  <a:gd name="T3" fmla="*/ 40 h 109"/>
                  <a:gd name="T4" fmla="*/ 23 w 26"/>
                  <a:gd name="T5" fmla="*/ 0 h 109"/>
                  <a:gd name="T6" fmla="*/ 26 w 26"/>
                  <a:gd name="T7" fmla="*/ 14 h 109"/>
                  <a:gd name="T8" fmla="*/ 3 w 26"/>
                  <a:gd name="T9" fmla="*/ 54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" h="109">
                    <a:moveTo>
                      <a:pt x="3" y="109"/>
                    </a:moveTo>
                    <a:lnTo>
                      <a:pt x="0" y="80"/>
                    </a:lnTo>
                    <a:lnTo>
                      <a:pt x="23" y="0"/>
                    </a:lnTo>
                    <a:lnTo>
                      <a:pt x="26" y="29"/>
                    </a:lnTo>
                    <a:lnTo>
                      <a:pt x="3" y="10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38" name="Freeform 456"/>
              <p:cNvSpPr>
                <a:spLocks/>
              </p:cNvSpPr>
              <p:nvPr/>
            </p:nvSpPr>
            <p:spPr bwMode="auto">
              <a:xfrm>
                <a:off x="2328" y="1610"/>
                <a:ext cx="40" cy="51"/>
              </a:xfrm>
              <a:custGeom>
                <a:avLst/>
                <a:gdLst>
                  <a:gd name="T0" fmla="*/ 0 w 40"/>
                  <a:gd name="T1" fmla="*/ 51 h 104"/>
                  <a:gd name="T2" fmla="*/ 30 w 40"/>
                  <a:gd name="T3" fmla="*/ 0 h 104"/>
                  <a:gd name="T4" fmla="*/ 40 w 40"/>
                  <a:gd name="T5" fmla="*/ 3 h 104"/>
                  <a:gd name="T6" fmla="*/ 38 w 40"/>
                  <a:gd name="T7" fmla="*/ 3 h 104"/>
                  <a:gd name="T8" fmla="*/ 29 w 40"/>
                  <a:gd name="T9" fmla="*/ 0 h 104"/>
                  <a:gd name="T10" fmla="*/ 0 w 40"/>
                  <a:gd name="T11" fmla="*/ 51 h 104"/>
                  <a:gd name="T12" fmla="*/ 0 w 40"/>
                  <a:gd name="T13" fmla="*/ 51 h 10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0" h="104">
                    <a:moveTo>
                      <a:pt x="0" y="104"/>
                    </a:moveTo>
                    <a:lnTo>
                      <a:pt x="30" y="0"/>
                    </a:lnTo>
                    <a:lnTo>
                      <a:pt x="40" y="6"/>
                    </a:lnTo>
                    <a:lnTo>
                      <a:pt x="38" y="6"/>
                    </a:lnTo>
                    <a:lnTo>
                      <a:pt x="29" y="0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39" name="Freeform 457"/>
              <p:cNvSpPr>
                <a:spLocks/>
              </p:cNvSpPr>
              <p:nvPr/>
            </p:nvSpPr>
            <p:spPr bwMode="auto">
              <a:xfrm>
                <a:off x="2328" y="1610"/>
                <a:ext cx="38" cy="51"/>
              </a:xfrm>
              <a:custGeom>
                <a:avLst/>
                <a:gdLst>
                  <a:gd name="T0" fmla="*/ 0 w 38"/>
                  <a:gd name="T1" fmla="*/ 51 h 104"/>
                  <a:gd name="T2" fmla="*/ 29 w 38"/>
                  <a:gd name="T3" fmla="*/ 0 h 104"/>
                  <a:gd name="T4" fmla="*/ 38 w 38"/>
                  <a:gd name="T5" fmla="*/ 3 h 104"/>
                  <a:gd name="T6" fmla="*/ 38 w 38"/>
                  <a:gd name="T7" fmla="*/ 4 h 104"/>
                  <a:gd name="T8" fmla="*/ 29 w 38"/>
                  <a:gd name="T9" fmla="*/ 1 h 104"/>
                  <a:gd name="T10" fmla="*/ 0 w 38"/>
                  <a:gd name="T11" fmla="*/ 51 h 104"/>
                  <a:gd name="T12" fmla="*/ 0 w 38"/>
                  <a:gd name="T13" fmla="*/ 51 h 10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8" h="104">
                    <a:moveTo>
                      <a:pt x="0" y="104"/>
                    </a:moveTo>
                    <a:lnTo>
                      <a:pt x="29" y="0"/>
                    </a:lnTo>
                    <a:lnTo>
                      <a:pt x="38" y="6"/>
                    </a:lnTo>
                    <a:lnTo>
                      <a:pt x="38" y="8"/>
                    </a:lnTo>
                    <a:lnTo>
                      <a:pt x="29" y="2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B4B4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40" name="Freeform 458"/>
              <p:cNvSpPr>
                <a:spLocks/>
              </p:cNvSpPr>
              <p:nvPr/>
            </p:nvSpPr>
            <p:spPr bwMode="auto">
              <a:xfrm>
                <a:off x="2328" y="1611"/>
                <a:ext cx="38" cy="50"/>
              </a:xfrm>
              <a:custGeom>
                <a:avLst/>
                <a:gdLst>
                  <a:gd name="T0" fmla="*/ 0 w 38"/>
                  <a:gd name="T1" fmla="*/ 50 h 102"/>
                  <a:gd name="T2" fmla="*/ 29 w 38"/>
                  <a:gd name="T3" fmla="*/ 0 h 102"/>
                  <a:gd name="T4" fmla="*/ 38 w 38"/>
                  <a:gd name="T5" fmla="*/ 3 h 102"/>
                  <a:gd name="T6" fmla="*/ 37 w 38"/>
                  <a:gd name="T7" fmla="*/ 3 h 102"/>
                  <a:gd name="T8" fmla="*/ 29 w 38"/>
                  <a:gd name="T9" fmla="*/ 1 h 102"/>
                  <a:gd name="T10" fmla="*/ 0 w 38"/>
                  <a:gd name="T11" fmla="*/ 50 h 102"/>
                  <a:gd name="T12" fmla="*/ 0 w 38"/>
                  <a:gd name="T13" fmla="*/ 50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8" h="102">
                    <a:moveTo>
                      <a:pt x="0" y="102"/>
                    </a:moveTo>
                    <a:lnTo>
                      <a:pt x="29" y="0"/>
                    </a:lnTo>
                    <a:lnTo>
                      <a:pt x="38" y="6"/>
                    </a:lnTo>
                    <a:lnTo>
                      <a:pt x="37" y="7"/>
                    </a:lnTo>
                    <a:lnTo>
                      <a:pt x="29" y="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41" name="Freeform 459"/>
              <p:cNvSpPr>
                <a:spLocks/>
              </p:cNvSpPr>
              <p:nvPr/>
            </p:nvSpPr>
            <p:spPr bwMode="auto">
              <a:xfrm>
                <a:off x="2328" y="1612"/>
                <a:ext cx="37" cy="49"/>
              </a:xfrm>
              <a:custGeom>
                <a:avLst/>
                <a:gdLst>
                  <a:gd name="T0" fmla="*/ 0 w 37"/>
                  <a:gd name="T1" fmla="*/ 49 h 100"/>
                  <a:gd name="T2" fmla="*/ 29 w 37"/>
                  <a:gd name="T3" fmla="*/ 0 h 100"/>
                  <a:gd name="T4" fmla="*/ 37 w 37"/>
                  <a:gd name="T5" fmla="*/ 2 h 100"/>
                  <a:gd name="T6" fmla="*/ 37 w 37"/>
                  <a:gd name="T7" fmla="*/ 3 h 100"/>
                  <a:gd name="T8" fmla="*/ 29 w 37"/>
                  <a:gd name="T9" fmla="*/ 2 h 100"/>
                  <a:gd name="T10" fmla="*/ 0 w 37"/>
                  <a:gd name="T11" fmla="*/ 49 h 100"/>
                  <a:gd name="T12" fmla="*/ 0 w 37"/>
                  <a:gd name="T13" fmla="*/ 49 h 1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7" h="100">
                    <a:moveTo>
                      <a:pt x="0" y="100"/>
                    </a:moveTo>
                    <a:lnTo>
                      <a:pt x="29" y="0"/>
                    </a:lnTo>
                    <a:lnTo>
                      <a:pt x="37" y="5"/>
                    </a:lnTo>
                    <a:lnTo>
                      <a:pt x="37" y="7"/>
                    </a:lnTo>
                    <a:lnTo>
                      <a:pt x="29" y="4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42" name="Freeform 460"/>
              <p:cNvSpPr>
                <a:spLocks/>
              </p:cNvSpPr>
              <p:nvPr/>
            </p:nvSpPr>
            <p:spPr bwMode="auto">
              <a:xfrm>
                <a:off x="2328" y="1613"/>
                <a:ext cx="37" cy="48"/>
              </a:xfrm>
              <a:custGeom>
                <a:avLst/>
                <a:gdLst>
                  <a:gd name="T0" fmla="*/ 0 w 37"/>
                  <a:gd name="T1" fmla="*/ 48 h 96"/>
                  <a:gd name="T2" fmla="*/ 29 w 37"/>
                  <a:gd name="T3" fmla="*/ 0 h 96"/>
                  <a:gd name="T4" fmla="*/ 37 w 37"/>
                  <a:gd name="T5" fmla="*/ 2 h 96"/>
                  <a:gd name="T6" fmla="*/ 37 w 37"/>
                  <a:gd name="T7" fmla="*/ 3 h 96"/>
                  <a:gd name="T8" fmla="*/ 27 w 37"/>
                  <a:gd name="T9" fmla="*/ 1 h 96"/>
                  <a:gd name="T10" fmla="*/ 0 w 37"/>
                  <a:gd name="T11" fmla="*/ 48 h 96"/>
                  <a:gd name="T12" fmla="*/ 0 w 37"/>
                  <a:gd name="T13" fmla="*/ 48 h 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7" h="96">
                    <a:moveTo>
                      <a:pt x="0" y="96"/>
                    </a:moveTo>
                    <a:lnTo>
                      <a:pt x="29" y="0"/>
                    </a:lnTo>
                    <a:lnTo>
                      <a:pt x="37" y="3"/>
                    </a:lnTo>
                    <a:lnTo>
                      <a:pt x="37" y="5"/>
                    </a:lnTo>
                    <a:lnTo>
                      <a:pt x="27" y="1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43" name="Freeform 461"/>
              <p:cNvSpPr>
                <a:spLocks/>
              </p:cNvSpPr>
              <p:nvPr/>
            </p:nvSpPr>
            <p:spPr bwMode="auto">
              <a:xfrm>
                <a:off x="2328" y="1614"/>
                <a:ext cx="37" cy="47"/>
              </a:xfrm>
              <a:custGeom>
                <a:avLst/>
                <a:gdLst>
                  <a:gd name="T0" fmla="*/ 0 w 37"/>
                  <a:gd name="T1" fmla="*/ 47 h 95"/>
                  <a:gd name="T2" fmla="*/ 27 w 37"/>
                  <a:gd name="T3" fmla="*/ 0 h 95"/>
                  <a:gd name="T4" fmla="*/ 37 w 37"/>
                  <a:gd name="T5" fmla="*/ 2 h 95"/>
                  <a:gd name="T6" fmla="*/ 36 w 37"/>
                  <a:gd name="T7" fmla="*/ 3 h 95"/>
                  <a:gd name="T8" fmla="*/ 27 w 37"/>
                  <a:gd name="T9" fmla="*/ 1 h 95"/>
                  <a:gd name="T10" fmla="*/ 0 w 37"/>
                  <a:gd name="T11" fmla="*/ 47 h 95"/>
                  <a:gd name="T12" fmla="*/ 0 w 37"/>
                  <a:gd name="T13" fmla="*/ 47 h 9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7" h="95">
                    <a:moveTo>
                      <a:pt x="0" y="95"/>
                    </a:moveTo>
                    <a:lnTo>
                      <a:pt x="27" y="0"/>
                    </a:lnTo>
                    <a:lnTo>
                      <a:pt x="37" y="4"/>
                    </a:lnTo>
                    <a:lnTo>
                      <a:pt x="36" y="6"/>
                    </a:lnTo>
                    <a:lnTo>
                      <a:pt x="27" y="2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BBBB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44" name="Freeform 462"/>
              <p:cNvSpPr>
                <a:spLocks/>
              </p:cNvSpPr>
              <p:nvPr/>
            </p:nvSpPr>
            <p:spPr bwMode="auto">
              <a:xfrm>
                <a:off x="2328" y="1615"/>
                <a:ext cx="36" cy="46"/>
              </a:xfrm>
              <a:custGeom>
                <a:avLst/>
                <a:gdLst>
                  <a:gd name="T0" fmla="*/ 0 w 36"/>
                  <a:gd name="T1" fmla="*/ 46 h 93"/>
                  <a:gd name="T2" fmla="*/ 27 w 36"/>
                  <a:gd name="T3" fmla="*/ 0 h 93"/>
                  <a:gd name="T4" fmla="*/ 36 w 36"/>
                  <a:gd name="T5" fmla="*/ 2 h 93"/>
                  <a:gd name="T6" fmla="*/ 36 w 36"/>
                  <a:gd name="T7" fmla="*/ 3 h 93"/>
                  <a:gd name="T8" fmla="*/ 27 w 36"/>
                  <a:gd name="T9" fmla="*/ 1 h 93"/>
                  <a:gd name="T10" fmla="*/ 0 w 36"/>
                  <a:gd name="T11" fmla="*/ 46 h 93"/>
                  <a:gd name="T12" fmla="*/ 0 w 36"/>
                  <a:gd name="T13" fmla="*/ 46 h 9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93">
                    <a:moveTo>
                      <a:pt x="0" y="93"/>
                    </a:moveTo>
                    <a:lnTo>
                      <a:pt x="27" y="0"/>
                    </a:lnTo>
                    <a:lnTo>
                      <a:pt x="36" y="4"/>
                    </a:lnTo>
                    <a:lnTo>
                      <a:pt x="36" y="6"/>
                    </a:lnTo>
                    <a:lnTo>
                      <a:pt x="27" y="2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C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45" name="Freeform 463"/>
              <p:cNvSpPr>
                <a:spLocks/>
              </p:cNvSpPr>
              <p:nvPr/>
            </p:nvSpPr>
            <p:spPr bwMode="auto">
              <a:xfrm>
                <a:off x="2328" y="1616"/>
                <a:ext cx="36" cy="45"/>
              </a:xfrm>
              <a:custGeom>
                <a:avLst/>
                <a:gdLst>
                  <a:gd name="T0" fmla="*/ 0 w 36"/>
                  <a:gd name="T1" fmla="*/ 45 h 91"/>
                  <a:gd name="T2" fmla="*/ 27 w 36"/>
                  <a:gd name="T3" fmla="*/ 0 h 91"/>
                  <a:gd name="T4" fmla="*/ 36 w 36"/>
                  <a:gd name="T5" fmla="*/ 2 h 91"/>
                  <a:gd name="T6" fmla="*/ 36 w 36"/>
                  <a:gd name="T7" fmla="*/ 3 h 91"/>
                  <a:gd name="T8" fmla="*/ 27 w 36"/>
                  <a:gd name="T9" fmla="*/ 1 h 91"/>
                  <a:gd name="T10" fmla="*/ 0 w 36"/>
                  <a:gd name="T11" fmla="*/ 45 h 91"/>
                  <a:gd name="T12" fmla="*/ 0 w 36"/>
                  <a:gd name="T13" fmla="*/ 45 h 9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91">
                    <a:moveTo>
                      <a:pt x="0" y="91"/>
                    </a:moveTo>
                    <a:lnTo>
                      <a:pt x="27" y="0"/>
                    </a:lnTo>
                    <a:lnTo>
                      <a:pt x="36" y="4"/>
                    </a:lnTo>
                    <a:lnTo>
                      <a:pt x="36" y="7"/>
                    </a:lnTo>
                    <a:lnTo>
                      <a:pt x="27" y="2"/>
                    </a:lnTo>
                    <a:lnTo>
                      <a:pt x="0" y="91"/>
                    </a:lnTo>
                    <a:close/>
                  </a:path>
                </a:pathLst>
              </a:custGeom>
              <a:solidFill>
                <a:srgbClr val="BEBE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46" name="Freeform 464"/>
              <p:cNvSpPr>
                <a:spLocks/>
              </p:cNvSpPr>
              <p:nvPr/>
            </p:nvSpPr>
            <p:spPr bwMode="auto">
              <a:xfrm>
                <a:off x="2328" y="1617"/>
                <a:ext cx="36" cy="44"/>
              </a:xfrm>
              <a:custGeom>
                <a:avLst/>
                <a:gdLst>
                  <a:gd name="T0" fmla="*/ 0 w 36"/>
                  <a:gd name="T1" fmla="*/ 44 h 89"/>
                  <a:gd name="T2" fmla="*/ 27 w 36"/>
                  <a:gd name="T3" fmla="*/ 0 h 89"/>
                  <a:gd name="T4" fmla="*/ 36 w 36"/>
                  <a:gd name="T5" fmla="*/ 2 h 89"/>
                  <a:gd name="T6" fmla="*/ 34 w 36"/>
                  <a:gd name="T7" fmla="*/ 3 h 89"/>
                  <a:gd name="T8" fmla="*/ 26 w 36"/>
                  <a:gd name="T9" fmla="*/ 1 h 89"/>
                  <a:gd name="T10" fmla="*/ 2 w 36"/>
                  <a:gd name="T11" fmla="*/ 44 h 89"/>
                  <a:gd name="T12" fmla="*/ 0 w 36"/>
                  <a:gd name="T13" fmla="*/ 44 h 8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89">
                    <a:moveTo>
                      <a:pt x="0" y="89"/>
                    </a:moveTo>
                    <a:lnTo>
                      <a:pt x="27" y="0"/>
                    </a:lnTo>
                    <a:lnTo>
                      <a:pt x="36" y="5"/>
                    </a:lnTo>
                    <a:lnTo>
                      <a:pt x="34" y="7"/>
                    </a:lnTo>
                    <a:lnTo>
                      <a:pt x="26" y="2"/>
                    </a:lnTo>
                    <a:lnTo>
                      <a:pt x="2" y="89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47" name="Freeform 465"/>
              <p:cNvSpPr>
                <a:spLocks/>
              </p:cNvSpPr>
              <p:nvPr/>
            </p:nvSpPr>
            <p:spPr bwMode="auto">
              <a:xfrm>
                <a:off x="2330" y="1618"/>
                <a:ext cx="32" cy="43"/>
              </a:xfrm>
              <a:custGeom>
                <a:avLst/>
                <a:gdLst>
                  <a:gd name="T0" fmla="*/ 0 w 32"/>
                  <a:gd name="T1" fmla="*/ 43 h 87"/>
                  <a:gd name="T2" fmla="*/ 24 w 32"/>
                  <a:gd name="T3" fmla="*/ 0 h 87"/>
                  <a:gd name="T4" fmla="*/ 32 w 32"/>
                  <a:gd name="T5" fmla="*/ 2 h 87"/>
                  <a:gd name="T6" fmla="*/ 32 w 32"/>
                  <a:gd name="T7" fmla="*/ 3 h 87"/>
                  <a:gd name="T8" fmla="*/ 24 w 32"/>
                  <a:gd name="T9" fmla="*/ 1 h 87"/>
                  <a:gd name="T10" fmla="*/ 0 w 32"/>
                  <a:gd name="T11" fmla="*/ 43 h 87"/>
                  <a:gd name="T12" fmla="*/ 0 w 32"/>
                  <a:gd name="T13" fmla="*/ 43 h 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2" h="87">
                    <a:moveTo>
                      <a:pt x="0" y="87"/>
                    </a:moveTo>
                    <a:lnTo>
                      <a:pt x="24" y="0"/>
                    </a:lnTo>
                    <a:lnTo>
                      <a:pt x="32" y="5"/>
                    </a:lnTo>
                    <a:lnTo>
                      <a:pt x="32" y="7"/>
                    </a:lnTo>
                    <a:lnTo>
                      <a:pt x="24" y="2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C1C1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48" name="Freeform 466"/>
              <p:cNvSpPr>
                <a:spLocks/>
              </p:cNvSpPr>
              <p:nvPr/>
            </p:nvSpPr>
            <p:spPr bwMode="auto">
              <a:xfrm>
                <a:off x="2330" y="1619"/>
                <a:ext cx="32" cy="42"/>
              </a:xfrm>
              <a:custGeom>
                <a:avLst/>
                <a:gdLst>
                  <a:gd name="T0" fmla="*/ 0 w 32"/>
                  <a:gd name="T1" fmla="*/ 42 h 85"/>
                  <a:gd name="T2" fmla="*/ 24 w 32"/>
                  <a:gd name="T3" fmla="*/ 0 h 85"/>
                  <a:gd name="T4" fmla="*/ 32 w 32"/>
                  <a:gd name="T5" fmla="*/ 2 h 85"/>
                  <a:gd name="T6" fmla="*/ 31 w 32"/>
                  <a:gd name="T7" fmla="*/ 3 h 85"/>
                  <a:gd name="T8" fmla="*/ 24 w 32"/>
                  <a:gd name="T9" fmla="*/ 1 h 85"/>
                  <a:gd name="T10" fmla="*/ 0 w 32"/>
                  <a:gd name="T11" fmla="*/ 42 h 85"/>
                  <a:gd name="T12" fmla="*/ 0 w 32"/>
                  <a:gd name="T13" fmla="*/ 42 h 8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2" h="85">
                    <a:moveTo>
                      <a:pt x="0" y="85"/>
                    </a:moveTo>
                    <a:lnTo>
                      <a:pt x="24" y="0"/>
                    </a:lnTo>
                    <a:lnTo>
                      <a:pt x="32" y="5"/>
                    </a:lnTo>
                    <a:lnTo>
                      <a:pt x="31" y="7"/>
                    </a:lnTo>
                    <a:lnTo>
                      <a:pt x="24" y="3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C3C3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49" name="Freeform 467"/>
              <p:cNvSpPr>
                <a:spLocks/>
              </p:cNvSpPr>
              <p:nvPr/>
            </p:nvSpPr>
            <p:spPr bwMode="auto">
              <a:xfrm>
                <a:off x="2330" y="1621"/>
                <a:ext cx="31" cy="40"/>
              </a:xfrm>
              <a:custGeom>
                <a:avLst/>
                <a:gdLst>
                  <a:gd name="T0" fmla="*/ 0 w 31"/>
                  <a:gd name="T1" fmla="*/ 40 h 82"/>
                  <a:gd name="T2" fmla="*/ 24 w 31"/>
                  <a:gd name="T3" fmla="*/ 0 h 82"/>
                  <a:gd name="T4" fmla="*/ 31 w 31"/>
                  <a:gd name="T5" fmla="*/ 2 h 82"/>
                  <a:gd name="T6" fmla="*/ 31 w 31"/>
                  <a:gd name="T7" fmla="*/ 3 h 82"/>
                  <a:gd name="T8" fmla="*/ 22 w 31"/>
                  <a:gd name="T9" fmla="*/ 1 h 82"/>
                  <a:gd name="T10" fmla="*/ 0 w 31"/>
                  <a:gd name="T11" fmla="*/ 40 h 82"/>
                  <a:gd name="T12" fmla="*/ 0 w 31"/>
                  <a:gd name="T13" fmla="*/ 40 h 8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" h="82">
                    <a:moveTo>
                      <a:pt x="0" y="82"/>
                    </a:moveTo>
                    <a:lnTo>
                      <a:pt x="24" y="0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22" y="2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C4C4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50" name="Freeform 468"/>
              <p:cNvSpPr>
                <a:spLocks/>
              </p:cNvSpPr>
              <p:nvPr/>
            </p:nvSpPr>
            <p:spPr bwMode="auto">
              <a:xfrm>
                <a:off x="2330" y="1621"/>
                <a:ext cx="31" cy="40"/>
              </a:xfrm>
              <a:custGeom>
                <a:avLst/>
                <a:gdLst>
                  <a:gd name="T0" fmla="*/ 0 w 31"/>
                  <a:gd name="T1" fmla="*/ 40 h 80"/>
                  <a:gd name="T2" fmla="*/ 22 w 31"/>
                  <a:gd name="T3" fmla="*/ 0 h 80"/>
                  <a:gd name="T4" fmla="*/ 31 w 31"/>
                  <a:gd name="T5" fmla="*/ 2 h 80"/>
                  <a:gd name="T6" fmla="*/ 29 w 31"/>
                  <a:gd name="T7" fmla="*/ 4 h 80"/>
                  <a:gd name="T8" fmla="*/ 22 w 31"/>
                  <a:gd name="T9" fmla="*/ 2 h 80"/>
                  <a:gd name="T10" fmla="*/ 0 w 31"/>
                  <a:gd name="T11" fmla="*/ 40 h 80"/>
                  <a:gd name="T12" fmla="*/ 0 w 31"/>
                  <a:gd name="T13" fmla="*/ 40 h 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" h="80">
                    <a:moveTo>
                      <a:pt x="0" y="80"/>
                    </a:moveTo>
                    <a:lnTo>
                      <a:pt x="22" y="0"/>
                    </a:lnTo>
                    <a:lnTo>
                      <a:pt x="31" y="4"/>
                    </a:lnTo>
                    <a:lnTo>
                      <a:pt x="29" y="7"/>
                    </a:lnTo>
                    <a:lnTo>
                      <a:pt x="22" y="4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51" name="Freeform 469"/>
              <p:cNvSpPr>
                <a:spLocks/>
              </p:cNvSpPr>
              <p:nvPr/>
            </p:nvSpPr>
            <p:spPr bwMode="auto">
              <a:xfrm>
                <a:off x="2330" y="1623"/>
                <a:ext cx="29" cy="38"/>
              </a:xfrm>
              <a:custGeom>
                <a:avLst/>
                <a:gdLst>
                  <a:gd name="T0" fmla="*/ 0 w 29"/>
                  <a:gd name="T1" fmla="*/ 38 h 76"/>
                  <a:gd name="T2" fmla="*/ 22 w 29"/>
                  <a:gd name="T3" fmla="*/ 0 h 76"/>
                  <a:gd name="T4" fmla="*/ 29 w 29"/>
                  <a:gd name="T5" fmla="*/ 2 h 76"/>
                  <a:gd name="T6" fmla="*/ 29 w 29"/>
                  <a:gd name="T7" fmla="*/ 3 h 76"/>
                  <a:gd name="T8" fmla="*/ 22 w 29"/>
                  <a:gd name="T9" fmla="*/ 1 h 76"/>
                  <a:gd name="T10" fmla="*/ 0 w 29"/>
                  <a:gd name="T11" fmla="*/ 38 h 76"/>
                  <a:gd name="T12" fmla="*/ 0 w 29"/>
                  <a:gd name="T13" fmla="*/ 38 h 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9" h="76">
                    <a:moveTo>
                      <a:pt x="0" y="76"/>
                    </a:moveTo>
                    <a:lnTo>
                      <a:pt x="22" y="0"/>
                    </a:lnTo>
                    <a:lnTo>
                      <a:pt x="29" y="3"/>
                    </a:lnTo>
                    <a:lnTo>
                      <a:pt x="29" y="5"/>
                    </a:lnTo>
                    <a:lnTo>
                      <a:pt x="22" y="1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52" name="Freeform 470"/>
              <p:cNvSpPr>
                <a:spLocks/>
              </p:cNvSpPr>
              <p:nvPr/>
            </p:nvSpPr>
            <p:spPr bwMode="auto">
              <a:xfrm>
                <a:off x="2330" y="1624"/>
                <a:ext cx="29" cy="37"/>
              </a:xfrm>
              <a:custGeom>
                <a:avLst/>
                <a:gdLst>
                  <a:gd name="T0" fmla="*/ 0 w 29"/>
                  <a:gd name="T1" fmla="*/ 37 h 75"/>
                  <a:gd name="T2" fmla="*/ 22 w 29"/>
                  <a:gd name="T3" fmla="*/ 0 h 75"/>
                  <a:gd name="T4" fmla="*/ 29 w 29"/>
                  <a:gd name="T5" fmla="*/ 2 h 75"/>
                  <a:gd name="T6" fmla="*/ 28 w 29"/>
                  <a:gd name="T7" fmla="*/ 4 h 75"/>
                  <a:gd name="T8" fmla="*/ 21 w 29"/>
                  <a:gd name="T9" fmla="*/ 2 h 75"/>
                  <a:gd name="T10" fmla="*/ 1 w 29"/>
                  <a:gd name="T11" fmla="*/ 37 h 75"/>
                  <a:gd name="T12" fmla="*/ 0 w 29"/>
                  <a:gd name="T13" fmla="*/ 37 h 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9" h="75">
                    <a:moveTo>
                      <a:pt x="0" y="75"/>
                    </a:moveTo>
                    <a:lnTo>
                      <a:pt x="22" y="0"/>
                    </a:lnTo>
                    <a:lnTo>
                      <a:pt x="29" y="4"/>
                    </a:lnTo>
                    <a:lnTo>
                      <a:pt x="28" y="8"/>
                    </a:lnTo>
                    <a:lnTo>
                      <a:pt x="21" y="4"/>
                    </a:lnTo>
                    <a:lnTo>
                      <a:pt x="1" y="75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C9C9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53" name="Freeform 471"/>
              <p:cNvSpPr>
                <a:spLocks/>
              </p:cNvSpPr>
              <p:nvPr/>
            </p:nvSpPr>
            <p:spPr bwMode="auto">
              <a:xfrm>
                <a:off x="2331" y="1626"/>
                <a:ext cx="27" cy="35"/>
              </a:xfrm>
              <a:custGeom>
                <a:avLst/>
                <a:gdLst>
                  <a:gd name="T0" fmla="*/ 0 w 27"/>
                  <a:gd name="T1" fmla="*/ 35 h 71"/>
                  <a:gd name="T2" fmla="*/ 20 w 27"/>
                  <a:gd name="T3" fmla="*/ 0 h 71"/>
                  <a:gd name="T4" fmla="*/ 27 w 27"/>
                  <a:gd name="T5" fmla="*/ 2 h 71"/>
                  <a:gd name="T6" fmla="*/ 27 w 27"/>
                  <a:gd name="T7" fmla="*/ 2 h 71"/>
                  <a:gd name="T8" fmla="*/ 20 w 27"/>
                  <a:gd name="T9" fmla="*/ 1 h 71"/>
                  <a:gd name="T10" fmla="*/ 0 w 27"/>
                  <a:gd name="T11" fmla="*/ 35 h 71"/>
                  <a:gd name="T12" fmla="*/ 0 w 27"/>
                  <a:gd name="T13" fmla="*/ 35 h 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7" h="71">
                    <a:moveTo>
                      <a:pt x="0" y="71"/>
                    </a:moveTo>
                    <a:lnTo>
                      <a:pt x="20" y="0"/>
                    </a:lnTo>
                    <a:lnTo>
                      <a:pt x="27" y="4"/>
                    </a:lnTo>
                    <a:lnTo>
                      <a:pt x="27" y="5"/>
                    </a:lnTo>
                    <a:lnTo>
                      <a:pt x="20" y="2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54" name="Freeform 472"/>
              <p:cNvSpPr>
                <a:spLocks/>
              </p:cNvSpPr>
              <p:nvPr/>
            </p:nvSpPr>
            <p:spPr bwMode="auto">
              <a:xfrm>
                <a:off x="2331" y="1627"/>
                <a:ext cx="27" cy="35"/>
              </a:xfrm>
              <a:custGeom>
                <a:avLst/>
                <a:gdLst>
                  <a:gd name="T0" fmla="*/ 0 w 27"/>
                  <a:gd name="T1" fmla="*/ 35 h 70"/>
                  <a:gd name="T2" fmla="*/ 20 w 27"/>
                  <a:gd name="T3" fmla="*/ 0 h 70"/>
                  <a:gd name="T4" fmla="*/ 27 w 27"/>
                  <a:gd name="T5" fmla="*/ 2 h 70"/>
                  <a:gd name="T6" fmla="*/ 26 w 27"/>
                  <a:gd name="T7" fmla="*/ 4 h 70"/>
                  <a:gd name="T8" fmla="*/ 20 w 27"/>
                  <a:gd name="T9" fmla="*/ 2 h 70"/>
                  <a:gd name="T10" fmla="*/ 0 w 27"/>
                  <a:gd name="T11" fmla="*/ 35 h 70"/>
                  <a:gd name="T12" fmla="*/ 0 w 27"/>
                  <a:gd name="T13" fmla="*/ 35 h 7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7" h="70">
                    <a:moveTo>
                      <a:pt x="0" y="69"/>
                    </a:moveTo>
                    <a:lnTo>
                      <a:pt x="20" y="0"/>
                    </a:lnTo>
                    <a:lnTo>
                      <a:pt x="27" y="3"/>
                    </a:lnTo>
                    <a:lnTo>
                      <a:pt x="26" y="7"/>
                    </a:lnTo>
                    <a:lnTo>
                      <a:pt x="20" y="3"/>
                    </a:lnTo>
                    <a:lnTo>
                      <a:pt x="0" y="7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55" name="Freeform 473"/>
              <p:cNvSpPr>
                <a:spLocks/>
              </p:cNvSpPr>
              <p:nvPr/>
            </p:nvSpPr>
            <p:spPr bwMode="auto">
              <a:xfrm>
                <a:off x="2331" y="1629"/>
                <a:ext cx="26" cy="33"/>
              </a:xfrm>
              <a:custGeom>
                <a:avLst/>
                <a:gdLst>
                  <a:gd name="T0" fmla="*/ 0 w 26"/>
                  <a:gd name="T1" fmla="*/ 33 h 67"/>
                  <a:gd name="T2" fmla="*/ 20 w 26"/>
                  <a:gd name="T3" fmla="*/ 0 h 67"/>
                  <a:gd name="T4" fmla="*/ 26 w 26"/>
                  <a:gd name="T5" fmla="*/ 2 h 67"/>
                  <a:gd name="T6" fmla="*/ 24 w 26"/>
                  <a:gd name="T7" fmla="*/ 3 h 67"/>
                  <a:gd name="T8" fmla="*/ 19 w 26"/>
                  <a:gd name="T9" fmla="*/ 2 h 67"/>
                  <a:gd name="T10" fmla="*/ 0 w 26"/>
                  <a:gd name="T11" fmla="*/ 33 h 67"/>
                  <a:gd name="T12" fmla="*/ 0 w 26"/>
                  <a:gd name="T13" fmla="*/ 33 h 6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" h="67">
                    <a:moveTo>
                      <a:pt x="0" y="67"/>
                    </a:moveTo>
                    <a:lnTo>
                      <a:pt x="20" y="0"/>
                    </a:lnTo>
                    <a:lnTo>
                      <a:pt x="26" y="4"/>
                    </a:lnTo>
                    <a:lnTo>
                      <a:pt x="24" y="6"/>
                    </a:lnTo>
                    <a:lnTo>
                      <a:pt x="19" y="4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56" name="Freeform 474"/>
              <p:cNvSpPr>
                <a:spLocks/>
              </p:cNvSpPr>
              <p:nvPr/>
            </p:nvSpPr>
            <p:spPr bwMode="auto">
              <a:xfrm>
                <a:off x="2331" y="1631"/>
                <a:ext cx="24" cy="31"/>
              </a:xfrm>
              <a:custGeom>
                <a:avLst/>
                <a:gdLst>
                  <a:gd name="T0" fmla="*/ 0 w 24"/>
                  <a:gd name="T1" fmla="*/ 31 h 63"/>
                  <a:gd name="T2" fmla="*/ 19 w 24"/>
                  <a:gd name="T3" fmla="*/ 0 h 63"/>
                  <a:gd name="T4" fmla="*/ 24 w 24"/>
                  <a:gd name="T5" fmla="*/ 1 h 63"/>
                  <a:gd name="T6" fmla="*/ 24 w 24"/>
                  <a:gd name="T7" fmla="*/ 2 h 63"/>
                  <a:gd name="T8" fmla="*/ 19 w 24"/>
                  <a:gd name="T9" fmla="*/ 1 h 63"/>
                  <a:gd name="T10" fmla="*/ 0 w 24"/>
                  <a:gd name="T11" fmla="*/ 31 h 63"/>
                  <a:gd name="T12" fmla="*/ 0 w 24"/>
                  <a:gd name="T13" fmla="*/ 31 h 6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" h="63">
                    <a:moveTo>
                      <a:pt x="0" y="63"/>
                    </a:moveTo>
                    <a:lnTo>
                      <a:pt x="19" y="0"/>
                    </a:lnTo>
                    <a:lnTo>
                      <a:pt x="24" y="2"/>
                    </a:lnTo>
                    <a:lnTo>
                      <a:pt x="24" y="5"/>
                    </a:lnTo>
                    <a:lnTo>
                      <a:pt x="19" y="2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57" name="Freeform 475"/>
              <p:cNvSpPr>
                <a:spLocks/>
              </p:cNvSpPr>
              <p:nvPr/>
            </p:nvSpPr>
            <p:spPr bwMode="auto">
              <a:xfrm>
                <a:off x="2331" y="1631"/>
                <a:ext cx="24" cy="31"/>
              </a:xfrm>
              <a:custGeom>
                <a:avLst/>
                <a:gdLst>
                  <a:gd name="T0" fmla="*/ 0 w 24"/>
                  <a:gd name="T1" fmla="*/ 31 h 61"/>
                  <a:gd name="T2" fmla="*/ 19 w 24"/>
                  <a:gd name="T3" fmla="*/ 0 h 61"/>
                  <a:gd name="T4" fmla="*/ 24 w 24"/>
                  <a:gd name="T5" fmla="*/ 2 h 61"/>
                  <a:gd name="T6" fmla="*/ 23 w 24"/>
                  <a:gd name="T7" fmla="*/ 4 h 61"/>
                  <a:gd name="T8" fmla="*/ 17 w 24"/>
                  <a:gd name="T9" fmla="*/ 2 h 61"/>
                  <a:gd name="T10" fmla="*/ 2 w 24"/>
                  <a:gd name="T11" fmla="*/ 31 h 61"/>
                  <a:gd name="T12" fmla="*/ 0 w 24"/>
                  <a:gd name="T13" fmla="*/ 31 h 6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" h="61">
                    <a:moveTo>
                      <a:pt x="0" y="61"/>
                    </a:moveTo>
                    <a:lnTo>
                      <a:pt x="19" y="0"/>
                    </a:lnTo>
                    <a:lnTo>
                      <a:pt x="24" y="3"/>
                    </a:lnTo>
                    <a:lnTo>
                      <a:pt x="23" y="7"/>
                    </a:lnTo>
                    <a:lnTo>
                      <a:pt x="17" y="3"/>
                    </a:lnTo>
                    <a:lnTo>
                      <a:pt x="2" y="61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58" name="Freeform 476"/>
              <p:cNvSpPr>
                <a:spLocks/>
              </p:cNvSpPr>
              <p:nvPr/>
            </p:nvSpPr>
            <p:spPr bwMode="auto">
              <a:xfrm>
                <a:off x="2333" y="1633"/>
                <a:ext cx="21" cy="29"/>
              </a:xfrm>
              <a:custGeom>
                <a:avLst/>
                <a:gdLst>
                  <a:gd name="T0" fmla="*/ 0 w 21"/>
                  <a:gd name="T1" fmla="*/ 29 h 58"/>
                  <a:gd name="T2" fmla="*/ 15 w 21"/>
                  <a:gd name="T3" fmla="*/ 0 h 58"/>
                  <a:gd name="T4" fmla="*/ 21 w 21"/>
                  <a:gd name="T5" fmla="*/ 2 h 58"/>
                  <a:gd name="T6" fmla="*/ 19 w 21"/>
                  <a:gd name="T7" fmla="*/ 4 h 58"/>
                  <a:gd name="T8" fmla="*/ 15 w 21"/>
                  <a:gd name="T9" fmla="*/ 2 h 58"/>
                  <a:gd name="T10" fmla="*/ 0 w 21"/>
                  <a:gd name="T11" fmla="*/ 29 h 58"/>
                  <a:gd name="T12" fmla="*/ 0 w 21"/>
                  <a:gd name="T13" fmla="*/ 29 h 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" h="58">
                    <a:moveTo>
                      <a:pt x="0" y="58"/>
                    </a:moveTo>
                    <a:lnTo>
                      <a:pt x="15" y="0"/>
                    </a:lnTo>
                    <a:lnTo>
                      <a:pt x="21" y="4"/>
                    </a:lnTo>
                    <a:lnTo>
                      <a:pt x="19" y="8"/>
                    </a:lnTo>
                    <a:lnTo>
                      <a:pt x="15" y="4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D3D3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59" name="Freeform 477"/>
              <p:cNvSpPr>
                <a:spLocks/>
              </p:cNvSpPr>
              <p:nvPr/>
            </p:nvSpPr>
            <p:spPr bwMode="auto">
              <a:xfrm>
                <a:off x="2333" y="1635"/>
                <a:ext cx="19" cy="27"/>
              </a:xfrm>
              <a:custGeom>
                <a:avLst/>
                <a:gdLst>
                  <a:gd name="T0" fmla="*/ 0 w 19"/>
                  <a:gd name="T1" fmla="*/ 27 h 54"/>
                  <a:gd name="T2" fmla="*/ 15 w 19"/>
                  <a:gd name="T3" fmla="*/ 0 h 54"/>
                  <a:gd name="T4" fmla="*/ 19 w 19"/>
                  <a:gd name="T5" fmla="*/ 2 h 54"/>
                  <a:gd name="T6" fmla="*/ 19 w 19"/>
                  <a:gd name="T7" fmla="*/ 4 h 54"/>
                  <a:gd name="T8" fmla="*/ 14 w 19"/>
                  <a:gd name="T9" fmla="*/ 2 h 54"/>
                  <a:gd name="T10" fmla="*/ 0 w 19"/>
                  <a:gd name="T11" fmla="*/ 27 h 54"/>
                  <a:gd name="T12" fmla="*/ 0 w 19"/>
                  <a:gd name="T13" fmla="*/ 27 h 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" h="54">
                    <a:moveTo>
                      <a:pt x="0" y="54"/>
                    </a:moveTo>
                    <a:lnTo>
                      <a:pt x="15" y="0"/>
                    </a:lnTo>
                    <a:lnTo>
                      <a:pt x="19" y="4"/>
                    </a:lnTo>
                    <a:lnTo>
                      <a:pt x="19" y="7"/>
                    </a:lnTo>
                    <a:lnTo>
                      <a:pt x="14" y="4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60" name="Freeform 478"/>
              <p:cNvSpPr>
                <a:spLocks/>
              </p:cNvSpPr>
              <p:nvPr/>
            </p:nvSpPr>
            <p:spPr bwMode="auto">
              <a:xfrm>
                <a:off x="2333" y="1637"/>
                <a:ext cx="19" cy="25"/>
              </a:xfrm>
              <a:custGeom>
                <a:avLst/>
                <a:gdLst>
                  <a:gd name="T0" fmla="*/ 0 w 19"/>
                  <a:gd name="T1" fmla="*/ 25 h 50"/>
                  <a:gd name="T2" fmla="*/ 14 w 19"/>
                  <a:gd name="T3" fmla="*/ 0 h 50"/>
                  <a:gd name="T4" fmla="*/ 19 w 19"/>
                  <a:gd name="T5" fmla="*/ 2 h 50"/>
                  <a:gd name="T6" fmla="*/ 18 w 19"/>
                  <a:gd name="T7" fmla="*/ 4 h 50"/>
                  <a:gd name="T8" fmla="*/ 14 w 19"/>
                  <a:gd name="T9" fmla="*/ 2 h 50"/>
                  <a:gd name="T10" fmla="*/ 0 w 19"/>
                  <a:gd name="T11" fmla="*/ 25 h 50"/>
                  <a:gd name="T12" fmla="*/ 0 w 19"/>
                  <a:gd name="T13" fmla="*/ 25 h 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" h="50">
                    <a:moveTo>
                      <a:pt x="0" y="50"/>
                    </a:moveTo>
                    <a:lnTo>
                      <a:pt x="14" y="0"/>
                    </a:lnTo>
                    <a:lnTo>
                      <a:pt x="19" y="3"/>
                    </a:lnTo>
                    <a:lnTo>
                      <a:pt x="18" y="7"/>
                    </a:lnTo>
                    <a:lnTo>
                      <a:pt x="14" y="3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D6D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61" name="Freeform 479"/>
              <p:cNvSpPr>
                <a:spLocks/>
              </p:cNvSpPr>
              <p:nvPr/>
            </p:nvSpPr>
            <p:spPr bwMode="auto">
              <a:xfrm>
                <a:off x="2333" y="1639"/>
                <a:ext cx="18" cy="23"/>
              </a:xfrm>
              <a:custGeom>
                <a:avLst/>
                <a:gdLst>
                  <a:gd name="T0" fmla="*/ 0 w 18"/>
                  <a:gd name="T1" fmla="*/ 23 h 47"/>
                  <a:gd name="T2" fmla="*/ 14 w 18"/>
                  <a:gd name="T3" fmla="*/ 0 h 47"/>
                  <a:gd name="T4" fmla="*/ 18 w 18"/>
                  <a:gd name="T5" fmla="*/ 2 h 47"/>
                  <a:gd name="T6" fmla="*/ 17 w 18"/>
                  <a:gd name="T7" fmla="*/ 4 h 47"/>
                  <a:gd name="T8" fmla="*/ 12 w 18"/>
                  <a:gd name="T9" fmla="*/ 3 h 47"/>
                  <a:gd name="T10" fmla="*/ 1 w 18"/>
                  <a:gd name="T11" fmla="*/ 23 h 47"/>
                  <a:gd name="T12" fmla="*/ 0 w 18"/>
                  <a:gd name="T13" fmla="*/ 23 h 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" h="47">
                    <a:moveTo>
                      <a:pt x="0" y="47"/>
                    </a:moveTo>
                    <a:lnTo>
                      <a:pt x="14" y="0"/>
                    </a:lnTo>
                    <a:lnTo>
                      <a:pt x="18" y="4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1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D7D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62" name="Freeform 480"/>
              <p:cNvSpPr>
                <a:spLocks/>
              </p:cNvSpPr>
              <p:nvPr/>
            </p:nvSpPr>
            <p:spPr bwMode="auto">
              <a:xfrm>
                <a:off x="2334" y="1641"/>
                <a:ext cx="16" cy="21"/>
              </a:xfrm>
              <a:custGeom>
                <a:avLst/>
                <a:gdLst>
                  <a:gd name="T0" fmla="*/ 0 w 16"/>
                  <a:gd name="T1" fmla="*/ 21 h 41"/>
                  <a:gd name="T2" fmla="*/ 11 w 16"/>
                  <a:gd name="T3" fmla="*/ 0 h 41"/>
                  <a:gd name="T4" fmla="*/ 16 w 16"/>
                  <a:gd name="T5" fmla="*/ 1 h 41"/>
                  <a:gd name="T6" fmla="*/ 14 w 16"/>
                  <a:gd name="T7" fmla="*/ 3 h 41"/>
                  <a:gd name="T8" fmla="*/ 11 w 16"/>
                  <a:gd name="T9" fmla="*/ 2 h 41"/>
                  <a:gd name="T10" fmla="*/ 0 w 16"/>
                  <a:gd name="T11" fmla="*/ 21 h 41"/>
                  <a:gd name="T12" fmla="*/ 0 w 16"/>
                  <a:gd name="T13" fmla="*/ 21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" h="41">
                    <a:moveTo>
                      <a:pt x="0" y="41"/>
                    </a:moveTo>
                    <a:lnTo>
                      <a:pt x="11" y="0"/>
                    </a:lnTo>
                    <a:lnTo>
                      <a:pt x="16" y="2"/>
                    </a:lnTo>
                    <a:lnTo>
                      <a:pt x="14" y="5"/>
                    </a:lnTo>
                    <a:lnTo>
                      <a:pt x="11" y="3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63" name="Freeform 481"/>
              <p:cNvSpPr>
                <a:spLocks/>
              </p:cNvSpPr>
              <p:nvPr/>
            </p:nvSpPr>
            <p:spPr bwMode="auto">
              <a:xfrm>
                <a:off x="2334" y="1643"/>
                <a:ext cx="14" cy="19"/>
              </a:xfrm>
              <a:custGeom>
                <a:avLst/>
                <a:gdLst>
                  <a:gd name="T0" fmla="*/ 0 w 14"/>
                  <a:gd name="T1" fmla="*/ 19 h 38"/>
                  <a:gd name="T2" fmla="*/ 11 w 14"/>
                  <a:gd name="T3" fmla="*/ 0 h 38"/>
                  <a:gd name="T4" fmla="*/ 14 w 14"/>
                  <a:gd name="T5" fmla="*/ 1 h 38"/>
                  <a:gd name="T6" fmla="*/ 14 w 14"/>
                  <a:gd name="T7" fmla="*/ 3 h 38"/>
                  <a:gd name="T8" fmla="*/ 10 w 14"/>
                  <a:gd name="T9" fmla="*/ 2 h 38"/>
                  <a:gd name="T10" fmla="*/ 0 w 14"/>
                  <a:gd name="T11" fmla="*/ 19 h 38"/>
                  <a:gd name="T12" fmla="*/ 0 w 14"/>
                  <a:gd name="T13" fmla="*/ 19 h 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" h="38">
                    <a:moveTo>
                      <a:pt x="0" y="38"/>
                    </a:moveTo>
                    <a:lnTo>
                      <a:pt x="11" y="0"/>
                    </a:lnTo>
                    <a:lnTo>
                      <a:pt x="14" y="2"/>
                    </a:lnTo>
                    <a:lnTo>
                      <a:pt x="14" y="6"/>
                    </a:lnTo>
                    <a:lnTo>
                      <a:pt x="10" y="4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64" name="Freeform 482"/>
              <p:cNvSpPr>
                <a:spLocks/>
              </p:cNvSpPr>
              <p:nvPr/>
            </p:nvSpPr>
            <p:spPr bwMode="auto">
              <a:xfrm>
                <a:off x="2334" y="1645"/>
                <a:ext cx="14" cy="18"/>
              </a:xfrm>
              <a:custGeom>
                <a:avLst/>
                <a:gdLst>
                  <a:gd name="T0" fmla="*/ 0 w 14"/>
                  <a:gd name="T1" fmla="*/ 17 h 36"/>
                  <a:gd name="T2" fmla="*/ 10 w 14"/>
                  <a:gd name="T3" fmla="*/ 0 h 36"/>
                  <a:gd name="T4" fmla="*/ 14 w 14"/>
                  <a:gd name="T5" fmla="*/ 1 h 36"/>
                  <a:gd name="T6" fmla="*/ 13 w 14"/>
                  <a:gd name="T7" fmla="*/ 4 h 36"/>
                  <a:gd name="T8" fmla="*/ 10 w 14"/>
                  <a:gd name="T9" fmla="*/ 3 h 36"/>
                  <a:gd name="T10" fmla="*/ 0 w 14"/>
                  <a:gd name="T11" fmla="*/ 18 h 36"/>
                  <a:gd name="T12" fmla="*/ 0 w 14"/>
                  <a:gd name="T13" fmla="*/ 17 h 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" h="36">
                    <a:moveTo>
                      <a:pt x="0" y="34"/>
                    </a:moveTo>
                    <a:lnTo>
                      <a:pt x="10" y="0"/>
                    </a:lnTo>
                    <a:lnTo>
                      <a:pt x="14" y="2"/>
                    </a:lnTo>
                    <a:lnTo>
                      <a:pt x="13" y="7"/>
                    </a:lnTo>
                    <a:lnTo>
                      <a:pt x="10" y="5"/>
                    </a:lnTo>
                    <a:lnTo>
                      <a:pt x="0" y="36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65" name="Freeform 483"/>
              <p:cNvSpPr>
                <a:spLocks/>
              </p:cNvSpPr>
              <p:nvPr/>
            </p:nvSpPr>
            <p:spPr bwMode="auto">
              <a:xfrm>
                <a:off x="2334" y="1648"/>
                <a:ext cx="13" cy="15"/>
              </a:xfrm>
              <a:custGeom>
                <a:avLst/>
                <a:gdLst>
                  <a:gd name="T0" fmla="*/ 0 w 13"/>
                  <a:gd name="T1" fmla="*/ 15 h 31"/>
                  <a:gd name="T2" fmla="*/ 10 w 13"/>
                  <a:gd name="T3" fmla="*/ 0 h 31"/>
                  <a:gd name="T4" fmla="*/ 13 w 13"/>
                  <a:gd name="T5" fmla="*/ 1 h 31"/>
                  <a:gd name="T6" fmla="*/ 11 w 13"/>
                  <a:gd name="T7" fmla="*/ 3 h 31"/>
                  <a:gd name="T8" fmla="*/ 8 w 13"/>
                  <a:gd name="T9" fmla="*/ 3 h 31"/>
                  <a:gd name="T10" fmla="*/ 1 w 13"/>
                  <a:gd name="T11" fmla="*/ 15 h 31"/>
                  <a:gd name="T12" fmla="*/ 0 w 13"/>
                  <a:gd name="T13" fmla="*/ 15 h 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" h="31">
                    <a:moveTo>
                      <a:pt x="0" y="31"/>
                    </a:moveTo>
                    <a:lnTo>
                      <a:pt x="10" y="0"/>
                    </a:lnTo>
                    <a:lnTo>
                      <a:pt x="13" y="2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1" y="31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DE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66" name="Freeform 484"/>
              <p:cNvSpPr>
                <a:spLocks/>
              </p:cNvSpPr>
              <p:nvPr/>
            </p:nvSpPr>
            <p:spPr bwMode="auto">
              <a:xfrm>
                <a:off x="2335" y="1650"/>
                <a:ext cx="10" cy="13"/>
              </a:xfrm>
              <a:custGeom>
                <a:avLst/>
                <a:gdLst>
                  <a:gd name="T0" fmla="*/ 0 w 10"/>
                  <a:gd name="T1" fmla="*/ 13 h 25"/>
                  <a:gd name="T2" fmla="*/ 7 w 10"/>
                  <a:gd name="T3" fmla="*/ 0 h 25"/>
                  <a:gd name="T4" fmla="*/ 10 w 10"/>
                  <a:gd name="T5" fmla="*/ 0 h 25"/>
                  <a:gd name="T6" fmla="*/ 9 w 10"/>
                  <a:gd name="T7" fmla="*/ 3 h 25"/>
                  <a:gd name="T8" fmla="*/ 6 w 10"/>
                  <a:gd name="T9" fmla="*/ 3 h 25"/>
                  <a:gd name="T10" fmla="*/ 0 w 10"/>
                  <a:gd name="T11" fmla="*/ 13 h 25"/>
                  <a:gd name="T12" fmla="*/ 0 w 10"/>
                  <a:gd name="T13" fmla="*/ 13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" h="25">
                    <a:moveTo>
                      <a:pt x="0" y="25"/>
                    </a:moveTo>
                    <a:lnTo>
                      <a:pt x="7" y="0"/>
                    </a:lnTo>
                    <a:lnTo>
                      <a:pt x="10" y="0"/>
                    </a:lnTo>
                    <a:lnTo>
                      <a:pt x="9" y="5"/>
                    </a:lnTo>
                    <a:lnTo>
                      <a:pt x="6" y="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67" name="Freeform 485"/>
              <p:cNvSpPr>
                <a:spLocks/>
              </p:cNvSpPr>
              <p:nvPr/>
            </p:nvSpPr>
            <p:spPr bwMode="auto">
              <a:xfrm>
                <a:off x="2335" y="1653"/>
                <a:ext cx="9" cy="10"/>
              </a:xfrm>
              <a:custGeom>
                <a:avLst/>
                <a:gdLst>
                  <a:gd name="T0" fmla="*/ 0 w 9"/>
                  <a:gd name="T1" fmla="*/ 10 h 20"/>
                  <a:gd name="T2" fmla="*/ 6 w 9"/>
                  <a:gd name="T3" fmla="*/ 0 h 20"/>
                  <a:gd name="T4" fmla="*/ 9 w 9"/>
                  <a:gd name="T5" fmla="*/ 0 h 20"/>
                  <a:gd name="T6" fmla="*/ 7 w 9"/>
                  <a:gd name="T7" fmla="*/ 3 h 20"/>
                  <a:gd name="T8" fmla="*/ 6 w 9"/>
                  <a:gd name="T9" fmla="*/ 3 h 20"/>
                  <a:gd name="T10" fmla="*/ 0 w 9"/>
                  <a:gd name="T11" fmla="*/ 10 h 20"/>
                  <a:gd name="T12" fmla="*/ 0 w 9"/>
                  <a:gd name="T13" fmla="*/ 1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" h="20">
                    <a:moveTo>
                      <a:pt x="0" y="20"/>
                    </a:moveTo>
                    <a:lnTo>
                      <a:pt x="6" y="0"/>
                    </a:lnTo>
                    <a:lnTo>
                      <a:pt x="9" y="0"/>
                    </a:lnTo>
                    <a:lnTo>
                      <a:pt x="7" y="6"/>
                    </a:lnTo>
                    <a:lnTo>
                      <a:pt x="6" y="6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E1E1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68" name="Freeform 486"/>
              <p:cNvSpPr>
                <a:spLocks/>
              </p:cNvSpPr>
              <p:nvPr/>
            </p:nvSpPr>
            <p:spPr bwMode="auto">
              <a:xfrm>
                <a:off x="2335" y="1656"/>
                <a:ext cx="7" cy="7"/>
              </a:xfrm>
              <a:custGeom>
                <a:avLst/>
                <a:gdLst>
                  <a:gd name="T0" fmla="*/ 0 w 7"/>
                  <a:gd name="T1" fmla="*/ 7 h 14"/>
                  <a:gd name="T2" fmla="*/ 6 w 7"/>
                  <a:gd name="T3" fmla="*/ 0 h 14"/>
                  <a:gd name="T4" fmla="*/ 7 w 7"/>
                  <a:gd name="T5" fmla="*/ 0 h 14"/>
                  <a:gd name="T6" fmla="*/ 5 w 7"/>
                  <a:gd name="T7" fmla="*/ 3 h 14"/>
                  <a:gd name="T8" fmla="*/ 5 w 7"/>
                  <a:gd name="T9" fmla="*/ 3 h 14"/>
                  <a:gd name="T10" fmla="*/ 2 w 7"/>
                  <a:gd name="T11" fmla="*/ 7 h 14"/>
                  <a:gd name="T12" fmla="*/ 0 w 7"/>
                  <a:gd name="T13" fmla="*/ 7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14">
                    <a:moveTo>
                      <a:pt x="0" y="14"/>
                    </a:moveTo>
                    <a:lnTo>
                      <a:pt x="6" y="0"/>
                    </a:lnTo>
                    <a:lnTo>
                      <a:pt x="7" y="0"/>
                    </a:lnTo>
                    <a:lnTo>
                      <a:pt x="5" y="5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E3E3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69" name="Freeform 487"/>
              <p:cNvSpPr>
                <a:spLocks/>
              </p:cNvSpPr>
              <p:nvPr/>
            </p:nvSpPr>
            <p:spPr bwMode="auto">
              <a:xfrm>
                <a:off x="2337" y="1659"/>
                <a:ext cx="3" cy="4"/>
              </a:xfrm>
              <a:custGeom>
                <a:avLst/>
                <a:gdLst>
                  <a:gd name="T0" fmla="*/ 0 w 3"/>
                  <a:gd name="T1" fmla="*/ 4 h 9"/>
                  <a:gd name="T2" fmla="*/ 3 w 3"/>
                  <a:gd name="T3" fmla="*/ 0 h 9"/>
                  <a:gd name="T4" fmla="*/ 3 w 3"/>
                  <a:gd name="T5" fmla="*/ 0 h 9"/>
                  <a:gd name="T6" fmla="*/ 1 w 3"/>
                  <a:gd name="T7" fmla="*/ 3 h 9"/>
                  <a:gd name="T8" fmla="*/ 1 w 3"/>
                  <a:gd name="T9" fmla="*/ 3 h 9"/>
                  <a:gd name="T10" fmla="*/ 0 w 3"/>
                  <a:gd name="T11" fmla="*/ 4 h 9"/>
                  <a:gd name="T12" fmla="*/ 0 w 3"/>
                  <a:gd name="T13" fmla="*/ 4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" h="9">
                    <a:moveTo>
                      <a:pt x="0" y="9"/>
                    </a:moveTo>
                    <a:lnTo>
                      <a:pt x="3" y="0"/>
                    </a:lnTo>
                    <a:lnTo>
                      <a:pt x="1" y="6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70" name="Freeform 488"/>
              <p:cNvSpPr>
                <a:spLocks/>
              </p:cNvSpPr>
              <p:nvPr/>
            </p:nvSpPr>
            <p:spPr bwMode="auto">
              <a:xfrm>
                <a:off x="2337" y="1661"/>
                <a:ext cx="1" cy="3"/>
              </a:xfrm>
              <a:custGeom>
                <a:avLst/>
                <a:gdLst>
                  <a:gd name="T0" fmla="*/ 0 w 1"/>
                  <a:gd name="T1" fmla="*/ 2 h 5"/>
                  <a:gd name="T2" fmla="*/ 1 w 1"/>
                  <a:gd name="T3" fmla="*/ 0 h 5"/>
                  <a:gd name="T4" fmla="*/ 1 w 1"/>
                  <a:gd name="T5" fmla="*/ 0 h 5"/>
                  <a:gd name="T6" fmla="*/ 1 w 1"/>
                  <a:gd name="T7" fmla="*/ 3 h 5"/>
                  <a:gd name="T8" fmla="*/ 1 w 1"/>
                  <a:gd name="T9" fmla="*/ 3 h 5"/>
                  <a:gd name="T10" fmla="*/ 1 w 1"/>
                  <a:gd name="T11" fmla="*/ 3 h 5"/>
                  <a:gd name="T12" fmla="*/ 0 w 1"/>
                  <a:gd name="T13" fmla="*/ 2 h 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" h="5">
                    <a:moveTo>
                      <a:pt x="0" y="3"/>
                    </a:moveTo>
                    <a:lnTo>
                      <a:pt x="1" y="0"/>
                    </a:lnTo>
                    <a:lnTo>
                      <a:pt x="1" y="5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71" name="Freeform 489"/>
              <p:cNvSpPr>
                <a:spLocks/>
              </p:cNvSpPr>
              <p:nvPr/>
            </p:nvSpPr>
            <p:spPr bwMode="auto">
              <a:xfrm>
                <a:off x="2335" y="1610"/>
                <a:ext cx="26" cy="54"/>
              </a:xfrm>
              <a:custGeom>
                <a:avLst/>
                <a:gdLst>
                  <a:gd name="T0" fmla="*/ 3 w 26"/>
                  <a:gd name="T1" fmla="*/ 54 h 109"/>
                  <a:gd name="T2" fmla="*/ 0 w 26"/>
                  <a:gd name="T3" fmla="*/ 40 h 109"/>
                  <a:gd name="T4" fmla="*/ 23 w 26"/>
                  <a:gd name="T5" fmla="*/ 0 h 109"/>
                  <a:gd name="T6" fmla="*/ 26 w 26"/>
                  <a:gd name="T7" fmla="*/ 14 h 109"/>
                  <a:gd name="T8" fmla="*/ 3 w 26"/>
                  <a:gd name="T9" fmla="*/ 54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" h="109">
                    <a:moveTo>
                      <a:pt x="3" y="109"/>
                    </a:moveTo>
                    <a:lnTo>
                      <a:pt x="0" y="80"/>
                    </a:lnTo>
                    <a:lnTo>
                      <a:pt x="23" y="0"/>
                    </a:lnTo>
                    <a:lnTo>
                      <a:pt x="26" y="29"/>
                    </a:lnTo>
                    <a:lnTo>
                      <a:pt x="3" y="109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72" name="Freeform 490"/>
              <p:cNvSpPr>
                <a:spLocks/>
              </p:cNvSpPr>
              <p:nvPr/>
            </p:nvSpPr>
            <p:spPr bwMode="auto">
              <a:xfrm>
                <a:off x="1362" y="1378"/>
                <a:ext cx="996" cy="272"/>
              </a:xfrm>
              <a:custGeom>
                <a:avLst/>
                <a:gdLst>
                  <a:gd name="T0" fmla="*/ 973 w 996"/>
                  <a:gd name="T1" fmla="*/ 272 h 543"/>
                  <a:gd name="T2" fmla="*/ 996 w 996"/>
                  <a:gd name="T3" fmla="*/ 232 h 543"/>
                  <a:gd name="T4" fmla="*/ 0 w 996"/>
                  <a:gd name="T5" fmla="*/ 0 h 543"/>
                  <a:gd name="T6" fmla="*/ 0 w 996"/>
                  <a:gd name="T7" fmla="*/ 1 h 543"/>
                  <a:gd name="T8" fmla="*/ 69 w 996"/>
                  <a:gd name="T9" fmla="*/ 17 h 543"/>
                  <a:gd name="T10" fmla="*/ 137 w 996"/>
                  <a:gd name="T11" fmla="*/ 34 h 543"/>
                  <a:gd name="T12" fmla="*/ 206 w 996"/>
                  <a:gd name="T13" fmla="*/ 50 h 543"/>
                  <a:gd name="T14" fmla="*/ 272 w 996"/>
                  <a:gd name="T15" fmla="*/ 66 h 543"/>
                  <a:gd name="T16" fmla="*/ 337 w 996"/>
                  <a:gd name="T17" fmla="*/ 83 h 543"/>
                  <a:gd name="T18" fmla="*/ 401 w 996"/>
                  <a:gd name="T19" fmla="*/ 99 h 543"/>
                  <a:gd name="T20" fmla="*/ 463 w 996"/>
                  <a:gd name="T21" fmla="*/ 114 h 543"/>
                  <a:gd name="T22" fmla="*/ 521 w 996"/>
                  <a:gd name="T23" fmla="*/ 130 h 543"/>
                  <a:gd name="T24" fmla="*/ 578 w 996"/>
                  <a:gd name="T25" fmla="*/ 144 h 543"/>
                  <a:gd name="T26" fmla="*/ 631 w 996"/>
                  <a:gd name="T27" fmla="*/ 159 h 543"/>
                  <a:gd name="T28" fmla="*/ 681 w 996"/>
                  <a:gd name="T29" fmla="*/ 172 h 543"/>
                  <a:gd name="T30" fmla="*/ 726 w 996"/>
                  <a:gd name="T31" fmla="*/ 186 h 543"/>
                  <a:gd name="T32" fmla="*/ 768 w 996"/>
                  <a:gd name="T33" fmla="*/ 198 h 543"/>
                  <a:gd name="T34" fmla="*/ 807 w 996"/>
                  <a:gd name="T35" fmla="*/ 209 h 543"/>
                  <a:gd name="T36" fmla="*/ 842 w 996"/>
                  <a:gd name="T37" fmla="*/ 220 h 543"/>
                  <a:gd name="T38" fmla="*/ 872 w 996"/>
                  <a:gd name="T39" fmla="*/ 230 h 543"/>
                  <a:gd name="T40" fmla="*/ 896 w 996"/>
                  <a:gd name="T41" fmla="*/ 238 h 543"/>
                  <a:gd name="T42" fmla="*/ 917 w 996"/>
                  <a:gd name="T43" fmla="*/ 246 h 543"/>
                  <a:gd name="T44" fmla="*/ 932 w 996"/>
                  <a:gd name="T45" fmla="*/ 253 h 543"/>
                  <a:gd name="T46" fmla="*/ 944 w 996"/>
                  <a:gd name="T47" fmla="*/ 258 h 543"/>
                  <a:gd name="T48" fmla="*/ 949 w 996"/>
                  <a:gd name="T49" fmla="*/ 263 h 543"/>
                  <a:gd name="T50" fmla="*/ 949 w 996"/>
                  <a:gd name="T51" fmla="*/ 266 h 543"/>
                  <a:gd name="T52" fmla="*/ 973 w 996"/>
                  <a:gd name="T53" fmla="*/ 272 h 54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96" h="543">
                    <a:moveTo>
                      <a:pt x="973" y="543"/>
                    </a:moveTo>
                    <a:lnTo>
                      <a:pt x="996" y="46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69" y="34"/>
                    </a:lnTo>
                    <a:lnTo>
                      <a:pt x="137" y="67"/>
                    </a:lnTo>
                    <a:lnTo>
                      <a:pt x="206" y="100"/>
                    </a:lnTo>
                    <a:lnTo>
                      <a:pt x="272" y="132"/>
                    </a:lnTo>
                    <a:lnTo>
                      <a:pt x="337" y="165"/>
                    </a:lnTo>
                    <a:lnTo>
                      <a:pt x="401" y="197"/>
                    </a:lnTo>
                    <a:lnTo>
                      <a:pt x="463" y="228"/>
                    </a:lnTo>
                    <a:lnTo>
                      <a:pt x="521" y="259"/>
                    </a:lnTo>
                    <a:lnTo>
                      <a:pt x="578" y="288"/>
                    </a:lnTo>
                    <a:lnTo>
                      <a:pt x="631" y="317"/>
                    </a:lnTo>
                    <a:lnTo>
                      <a:pt x="681" y="344"/>
                    </a:lnTo>
                    <a:lnTo>
                      <a:pt x="726" y="371"/>
                    </a:lnTo>
                    <a:lnTo>
                      <a:pt x="768" y="395"/>
                    </a:lnTo>
                    <a:lnTo>
                      <a:pt x="807" y="418"/>
                    </a:lnTo>
                    <a:lnTo>
                      <a:pt x="842" y="440"/>
                    </a:lnTo>
                    <a:lnTo>
                      <a:pt x="872" y="460"/>
                    </a:lnTo>
                    <a:lnTo>
                      <a:pt x="896" y="476"/>
                    </a:lnTo>
                    <a:lnTo>
                      <a:pt x="917" y="492"/>
                    </a:lnTo>
                    <a:lnTo>
                      <a:pt x="932" y="505"/>
                    </a:lnTo>
                    <a:lnTo>
                      <a:pt x="944" y="516"/>
                    </a:lnTo>
                    <a:lnTo>
                      <a:pt x="949" y="525"/>
                    </a:lnTo>
                    <a:lnTo>
                      <a:pt x="949" y="532"/>
                    </a:lnTo>
                    <a:lnTo>
                      <a:pt x="973" y="543"/>
                    </a:lnTo>
                    <a:close/>
                  </a:path>
                </a:pathLst>
              </a:custGeom>
              <a:solidFill>
                <a:srgbClr val="B5B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73" name="Freeform 491"/>
              <p:cNvSpPr>
                <a:spLocks/>
              </p:cNvSpPr>
              <p:nvPr/>
            </p:nvSpPr>
            <p:spPr bwMode="auto">
              <a:xfrm>
                <a:off x="1360" y="1379"/>
                <a:ext cx="951" cy="265"/>
              </a:xfrm>
              <a:custGeom>
                <a:avLst/>
                <a:gdLst>
                  <a:gd name="T0" fmla="*/ 2 w 951"/>
                  <a:gd name="T1" fmla="*/ 0 h 530"/>
                  <a:gd name="T2" fmla="*/ 71 w 951"/>
                  <a:gd name="T3" fmla="*/ 16 h 530"/>
                  <a:gd name="T4" fmla="*/ 139 w 951"/>
                  <a:gd name="T5" fmla="*/ 33 h 530"/>
                  <a:gd name="T6" fmla="*/ 208 w 951"/>
                  <a:gd name="T7" fmla="*/ 49 h 530"/>
                  <a:gd name="T8" fmla="*/ 274 w 951"/>
                  <a:gd name="T9" fmla="*/ 65 h 530"/>
                  <a:gd name="T10" fmla="*/ 339 w 951"/>
                  <a:gd name="T11" fmla="*/ 82 h 530"/>
                  <a:gd name="T12" fmla="*/ 403 w 951"/>
                  <a:gd name="T13" fmla="*/ 98 h 530"/>
                  <a:gd name="T14" fmla="*/ 465 w 951"/>
                  <a:gd name="T15" fmla="*/ 113 h 530"/>
                  <a:gd name="T16" fmla="*/ 523 w 951"/>
                  <a:gd name="T17" fmla="*/ 129 h 530"/>
                  <a:gd name="T18" fmla="*/ 580 w 951"/>
                  <a:gd name="T19" fmla="*/ 143 h 530"/>
                  <a:gd name="T20" fmla="*/ 633 w 951"/>
                  <a:gd name="T21" fmla="*/ 158 h 530"/>
                  <a:gd name="T22" fmla="*/ 683 w 951"/>
                  <a:gd name="T23" fmla="*/ 171 h 530"/>
                  <a:gd name="T24" fmla="*/ 728 w 951"/>
                  <a:gd name="T25" fmla="*/ 185 h 530"/>
                  <a:gd name="T26" fmla="*/ 770 w 951"/>
                  <a:gd name="T27" fmla="*/ 197 h 530"/>
                  <a:gd name="T28" fmla="*/ 809 w 951"/>
                  <a:gd name="T29" fmla="*/ 208 h 530"/>
                  <a:gd name="T30" fmla="*/ 844 w 951"/>
                  <a:gd name="T31" fmla="*/ 219 h 530"/>
                  <a:gd name="T32" fmla="*/ 874 w 951"/>
                  <a:gd name="T33" fmla="*/ 229 h 530"/>
                  <a:gd name="T34" fmla="*/ 898 w 951"/>
                  <a:gd name="T35" fmla="*/ 237 h 530"/>
                  <a:gd name="T36" fmla="*/ 919 w 951"/>
                  <a:gd name="T37" fmla="*/ 245 h 530"/>
                  <a:gd name="T38" fmla="*/ 934 w 951"/>
                  <a:gd name="T39" fmla="*/ 252 h 530"/>
                  <a:gd name="T40" fmla="*/ 946 w 951"/>
                  <a:gd name="T41" fmla="*/ 257 h 530"/>
                  <a:gd name="T42" fmla="*/ 951 w 951"/>
                  <a:gd name="T43" fmla="*/ 262 h 530"/>
                  <a:gd name="T44" fmla="*/ 951 w 951"/>
                  <a:gd name="T45" fmla="*/ 265 h 530"/>
                  <a:gd name="T46" fmla="*/ 927 w 951"/>
                  <a:gd name="T47" fmla="*/ 260 h 530"/>
                  <a:gd name="T48" fmla="*/ 926 w 951"/>
                  <a:gd name="T49" fmla="*/ 256 h 530"/>
                  <a:gd name="T50" fmla="*/ 920 w 951"/>
                  <a:gd name="T51" fmla="*/ 252 h 530"/>
                  <a:gd name="T52" fmla="*/ 909 w 951"/>
                  <a:gd name="T53" fmla="*/ 245 h 530"/>
                  <a:gd name="T54" fmla="*/ 892 w 951"/>
                  <a:gd name="T55" fmla="*/ 238 h 530"/>
                  <a:gd name="T56" fmla="*/ 869 w 951"/>
                  <a:gd name="T57" fmla="*/ 231 h 530"/>
                  <a:gd name="T58" fmla="*/ 843 w 951"/>
                  <a:gd name="T59" fmla="*/ 221 h 530"/>
                  <a:gd name="T60" fmla="*/ 811 w 951"/>
                  <a:gd name="T61" fmla="*/ 211 h 530"/>
                  <a:gd name="T62" fmla="*/ 775 w 951"/>
                  <a:gd name="T63" fmla="*/ 200 h 530"/>
                  <a:gd name="T64" fmla="*/ 734 w 951"/>
                  <a:gd name="T65" fmla="*/ 188 h 530"/>
                  <a:gd name="T66" fmla="*/ 688 w 951"/>
                  <a:gd name="T67" fmla="*/ 175 h 530"/>
                  <a:gd name="T68" fmla="*/ 640 w 951"/>
                  <a:gd name="T69" fmla="*/ 161 h 530"/>
                  <a:gd name="T70" fmla="*/ 587 w 951"/>
                  <a:gd name="T71" fmla="*/ 147 h 530"/>
                  <a:gd name="T72" fmla="*/ 532 w 951"/>
                  <a:gd name="T73" fmla="*/ 132 h 530"/>
                  <a:gd name="T74" fmla="*/ 472 w 951"/>
                  <a:gd name="T75" fmla="*/ 117 h 530"/>
                  <a:gd name="T76" fmla="*/ 410 w 951"/>
                  <a:gd name="T77" fmla="*/ 101 h 530"/>
                  <a:gd name="T78" fmla="*/ 345 w 951"/>
                  <a:gd name="T79" fmla="*/ 84 h 530"/>
                  <a:gd name="T80" fmla="*/ 279 w 951"/>
                  <a:gd name="T81" fmla="*/ 68 h 530"/>
                  <a:gd name="T82" fmla="*/ 211 w 951"/>
                  <a:gd name="T83" fmla="*/ 51 h 530"/>
                  <a:gd name="T84" fmla="*/ 141 w 951"/>
                  <a:gd name="T85" fmla="*/ 35 h 530"/>
                  <a:gd name="T86" fmla="*/ 71 w 951"/>
                  <a:gd name="T87" fmla="*/ 17 h 530"/>
                  <a:gd name="T88" fmla="*/ 0 w 951"/>
                  <a:gd name="T89" fmla="*/ 1 h 530"/>
                  <a:gd name="T90" fmla="*/ 2 w 951"/>
                  <a:gd name="T91" fmla="*/ 0 h 53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951" h="530">
                    <a:moveTo>
                      <a:pt x="2" y="0"/>
                    </a:moveTo>
                    <a:lnTo>
                      <a:pt x="71" y="32"/>
                    </a:lnTo>
                    <a:lnTo>
                      <a:pt x="139" y="65"/>
                    </a:lnTo>
                    <a:lnTo>
                      <a:pt x="208" y="98"/>
                    </a:lnTo>
                    <a:lnTo>
                      <a:pt x="274" y="130"/>
                    </a:lnTo>
                    <a:lnTo>
                      <a:pt x="339" y="163"/>
                    </a:lnTo>
                    <a:lnTo>
                      <a:pt x="403" y="195"/>
                    </a:lnTo>
                    <a:lnTo>
                      <a:pt x="465" y="226"/>
                    </a:lnTo>
                    <a:lnTo>
                      <a:pt x="523" y="257"/>
                    </a:lnTo>
                    <a:lnTo>
                      <a:pt x="580" y="286"/>
                    </a:lnTo>
                    <a:lnTo>
                      <a:pt x="633" y="315"/>
                    </a:lnTo>
                    <a:lnTo>
                      <a:pt x="683" y="342"/>
                    </a:lnTo>
                    <a:lnTo>
                      <a:pt x="728" y="369"/>
                    </a:lnTo>
                    <a:lnTo>
                      <a:pt x="770" y="393"/>
                    </a:lnTo>
                    <a:lnTo>
                      <a:pt x="809" y="416"/>
                    </a:lnTo>
                    <a:lnTo>
                      <a:pt x="844" y="438"/>
                    </a:lnTo>
                    <a:lnTo>
                      <a:pt x="874" y="458"/>
                    </a:lnTo>
                    <a:lnTo>
                      <a:pt x="898" y="474"/>
                    </a:lnTo>
                    <a:lnTo>
                      <a:pt x="919" y="490"/>
                    </a:lnTo>
                    <a:lnTo>
                      <a:pt x="934" y="503"/>
                    </a:lnTo>
                    <a:lnTo>
                      <a:pt x="946" y="514"/>
                    </a:lnTo>
                    <a:lnTo>
                      <a:pt x="951" y="523"/>
                    </a:lnTo>
                    <a:lnTo>
                      <a:pt x="951" y="530"/>
                    </a:lnTo>
                    <a:lnTo>
                      <a:pt x="927" y="519"/>
                    </a:lnTo>
                    <a:lnTo>
                      <a:pt x="926" y="512"/>
                    </a:lnTo>
                    <a:lnTo>
                      <a:pt x="920" y="503"/>
                    </a:lnTo>
                    <a:lnTo>
                      <a:pt x="909" y="490"/>
                    </a:lnTo>
                    <a:lnTo>
                      <a:pt x="892" y="476"/>
                    </a:lnTo>
                    <a:lnTo>
                      <a:pt x="869" y="461"/>
                    </a:lnTo>
                    <a:lnTo>
                      <a:pt x="843" y="441"/>
                    </a:lnTo>
                    <a:lnTo>
                      <a:pt x="811" y="422"/>
                    </a:lnTo>
                    <a:lnTo>
                      <a:pt x="775" y="400"/>
                    </a:lnTo>
                    <a:lnTo>
                      <a:pt x="734" y="375"/>
                    </a:lnTo>
                    <a:lnTo>
                      <a:pt x="688" y="349"/>
                    </a:lnTo>
                    <a:lnTo>
                      <a:pt x="640" y="322"/>
                    </a:lnTo>
                    <a:lnTo>
                      <a:pt x="587" y="293"/>
                    </a:lnTo>
                    <a:lnTo>
                      <a:pt x="532" y="264"/>
                    </a:lnTo>
                    <a:lnTo>
                      <a:pt x="472" y="233"/>
                    </a:lnTo>
                    <a:lnTo>
                      <a:pt x="410" y="201"/>
                    </a:lnTo>
                    <a:lnTo>
                      <a:pt x="345" y="168"/>
                    </a:lnTo>
                    <a:lnTo>
                      <a:pt x="279" y="136"/>
                    </a:lnTo>
                    <a:lnTo>
                      <a:pt x="211" y="101"/>
                    </a:lnTo>
                    <a:lnTo>
                      <a:pt x="141" y="69"/>
                    </a:lnTo>
                    <a:lnTo>
                      <a:pt x="71" y="34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B4B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74" name="Freeform 492"/>
              <p:cNvSpPr>
                <a:spLocks/>
              </p:cNvSpPr>
              <p:nvPr/>
            </p:nvSpPr>
            <p:spPr bwMode="auto">
              <a:xfrm>
                <a:off x="1360" y="1380"/>
                <a:ext cx="927" cy="259"/>
              </a:xfrm>
              <a:custGeom>
                <a:avLst/>
                <a:gdLst>
                  <a:gd name="T0" fmla="*/ 927 w 927"/>
                  <a:gd name="T1" fmla="*/ 259 h 517"/>
                  <a:gd name="T2" fmla="*/ 926 w 927"/>
                  <a:gd name="T3" fmla="*/ 255 h 517"/>
                  <a:gd name="T4" fmla="*/ 920 w 927"/>
                  <a:gd name="T5" fmla="*/ 251 h 517"/>
                  <a:gd name="T6" fmla="*/ 909 w 927"/>
                  <a:gd name="T7" fmla="*/ 244 h 517"/>
                  <a:gd name="T8" fmla="*/ 892 w 927"/>
                  <a:gd name="T9" fmla="*/ 237 h 517"/>
                  <a:gd name="T10" fmla="*/ 869 w 927"/>
                  <a:gd name="T11" fmla="*/ 230 h 517"/>
                  <a:gd name="T12" fmla="*/ 843 w 927"/>
                  <a:gd name="T13" fmla="*/ 220 h 517"/>
                  <a:gd name="T14" fmla="*/ 811 w 927"/>
                  <a:gd name="T15" fmla="*/ 210 h 517"/>
                  <a:gd name="T16" fmla="*/ 775 w 927"/>
                  <a:gd name="T17" fmla="*/ 199 h 517"/>
                  <a:gd name="T18" fmla="*/ 734 w 927"/>
                  <a:gd name="T19" fmla="*/ 187 h 517"/>
                  <a:gd name="T20" fmla="*/ 688 w 927"/>
                  <a:gd name="T21" fmla="*/ 174 h 517"/>
                  <a:gd name="T22" fmla="*/ 640 w 927"/>
                  <a:gd name="T23" fmla="*/ 160 h 517"/>
                  <a:gd name="T24" fmla="*/ 587 w 927"/>
                  <a:gd name="T25" fmla="*/ 146 h 517"/>
                  <a:gd name="T26" fmla="*/ 532 w 927"/>
                  <a:gd name="T27" fmla="*/ 131 h 517"/>
                  <a:gd name="T28" fmla="*/ 472 w 927"/>
                  <a:gd name="T29" fmla="*/ 116 h 517"/>
                  <a:gd name="T30" fmla="*/ 410 w 927"/>
                  <a:gd name="T31" fmla="*/ 100 h 517"/>
                  <a:gd name="T32" fmla="*/ 345 w 927"/>
                  <a:gd name="T33" fmla="*/ 83 h 517"/>
                  <a:gd name="T34" fmla="*/ 279 w 927"/>
                  <a:gd name="T35" fmla="*/ 67 h 517"/>
                  <a:gd name="T36" fmla="*/ 211 w 927"/>
                  <a:gd name="T37" fmla="*/ 50 h 517"/>
                  <a:gd name="T38" fmla="*/ 141 w 927"/>
                  <a:gd name="T39" fmla="*/ 34 h 517"/>
                  <a:gd name="T40" fmla="*/ 71 w 927"/>
                  <a:gd name="T41" fmla="*/ 16 h 517"/>
                  <a:gd name="T42" fmla="*/ 0 w 927"/>
                  <a:gd name="T43" fmla="*/ 0 h 517"/>
                  <a:gd name="T44" fmla="*/ 0 w 927"/>
                  <a:gd name="T45" fmla="*/ 1 h 517"/>
                  <a:gd name="T46" fmla="*/ 69 w 927"/>
                  <a:gd name="T47" fmla="*/ 17 h 517"/>
                  <a:gd name="T48" fmla="*/ 137 w 927"/>
                  <a:gd name="T49" fmla="*/ 34 h 517"/>
                  <a:gd name="T50" fmla="*/ 205 w 927"/>
                  <a:gd name="T51" fmla="*/ 50 h 517"/>
                  <a:gd name="T52" fmla="*/ 271 w 927"/>
                  <a:gd name="T53" fmla="*/ 66 h 517"/>
                  <a:gd name="T54" fmla="*/ 335 w 927"/>
                  <a:gd name="T55" fmla="*/ 82 h 517"/>
                  <a:gd name="T56" fmla="*/ 399 w 927"/>
                  <a:gd name="T57" fmla="*/ 98 h 517"/>
                  <a:gd name="T58" fmla="*/ 458 w 927"/>
                  <a:gd name="T59" fmla="*/ 113 h 517"/>
                  <a:gd name="T60" fmla="*/ 516 w 927"/>
                  <a:gd name="T61" fmla="*/ 129 h 517"/>
                  <a:gd name="T62" fmla="*/ 571 w 927"/>
                  <a:gd name="T63" fmla="*/ 143 h 517"/>
                  <a:gd name="T64" fmla="*/ 622 w 927"/>
                  <a:gd name="T65" fmla="*/ 157 h 517"/>
                  <a:gd name="T66" fmla="*/ 670 w 927"/>
                  <a:gd name="T67" fmla="*/ 170 h 517"/>
                  <a:gd name="T68" fmla="*/ 714 w 927"/>
                  <a:gd name="T69" fmla="*/ 183 h 517"/>
                  <a:gd name="T70" fmla="*/ 753 w 927"/>
                  <a:gd name="T71" fmla="*/ 195 h 517"/>
                  <a:gd name="T72" fmla="*/ 789 w 927"/>
                  <a:gd name="T73" fmla="*/ 206 h 517"/>
                  <a:gd name="T74" fmla="*/ 820 w 927"/>
                  <a:gd name="T75" fmla="*/ 215 h 517"/>
                  <a:gd name="T76" fmla="*/ 845 w 927"/>
                  <a:gd name="T77" fmla="*/ 225 h 517"/>
                  <a:gd name="T78" fmla="*/ 867 w 927"/>
                  <a:gd name="T79" fmla="*/ 233 h 517"/>
                  <a:gd name="T80" fmla="*/ 883 w 927"/>
                  <a:gd name="T81" fmla="*/ 239 h 517"/>
                  <a:gd name="T82" fmla="*/ 895 w 927"/>
                  <a:gd name="T83" fmla="*/ 244 h 517"/>
                  <a:gd name="T84" fmla="*/ 900 w 927"/>
                  <a:gd name="T85" fmla="*/ 249 h 517"/>
                  <a:gd name="T86" fmla="*/ 902 w 927"/>
                  <a:gd name="T87" fmla="*/ 253 h 517"/>
                  <a:gd name="T88" fmla="*/ 927 w 927"/>
                  <a:gd name="T89" fmla="*/ 259 h 51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927" h="517">
                    <a:moveTo>
                      <a:pt x="927" y="517"/>
                    </a:moveTo>
                    <a:lnTo>
                      <a:pt x="926" y="510"/>
                    </a:lnTo>
                    <a:lnTo>
                      <a:pt x="920" y="501"/>
                    </a:lnTo>
                    <a:lnTo>
                      <a:pt x="909" y="488"/>
                    </a:lnTo>
                    <a:lnTo>
                      <a:pt x="892" y="474"/>
                    </a:lnTo>
                    <a:lnTo>
                      <a:pt x="869" y="459"/>
                    </a:lnTo>
                    <a:lnTo>
                      <a:pt x="843" y="439"/>
                    </a:lnTo>
                    <a:lnTo>
                      <a:pt x="811" y="420"/>
                    </a:lnTo>
                    <a:lnTo>
                      <a:pt x="775" y="398"/>
                    </a:lnTo>
                    <a:lnTo>
                      <a:pt x="734" y="373"/>
                    </a:lnTo>
                    <a:lnTo>
                      <a:pt x="688" y="347"/>
                    </a:lnTo>
                    <a:lnTo>
                      <a:pt x="640" y="320"/>
                    </a:lnTo>
                    <a:lnTo>
                      <a:pt x="587" y="291"/>
                    </a:lnTo>
                    <a:lnTo>
                      <a:pt x="532" y="262"/>
                    </a:lnTo>
                    <a:lnTo>
                      <a:pt x="472" y="231"/>
                    </a:lnTo>
                    <a:lnTo>
                      <a:pt x="410" y="199"/>
                    </a:lnTo>
                    <a:lnTo>
                      <a:pt x="345" y="166"/>
                    </a:lnTo>
                    <a:lnTo>
                      <a:pt x="279" y="134"/>
                    </a:lnTo>
                    <a:lnTo>
                      <a:pt x="211" y="99"/>
                    </a:lnTo>
                    <a:lnTo>
                      <a:pt x="141" y="67"/>
                    </a:lnTo>
                    <a:lnTo>
                      <a:pt x="71" y="32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69" y="34"/>
                    </a:lnTo>
                    <a:lnTo>
                      <a:pt x="137" y="67"/>
                    </a:lnTo>
                    <a:lnTo>
                      <a:pt x="205" y="99"/>
                    </a:lnTo>
                    <a:lnTo>
                      <a:pt x="271" y="132"/>
                    </a:lnTo>
                    <a:lnTo>
                      <a:pt x="335" y="164"/>
                    </a:lnTo>
                    <a:lnTo>
                      <a:pt x="399" y="195"/>
                    </a:lnTo>
                    <a:lnTo>
                      <a:pt x="458" y="226"/>
                    </a:lnTo>
                    <a:lnTo>
                      <a:pt x="516" y="257"/>
                    </a:lnTo>
                    <a:lnTo>
                      <a:pt x="571" y="286"/>
                    </a:lnTo>
                    <a:lnTo>
                      <a:pt x="622" y="313"/>
                    </a:lnTo>
                    <a:lnTo>
                      <a:pt x="670" y="340"/>
                    </a:lnTo>
                    <a:lnTo>
                      <a:pt x="714" y="365"/>
                    </a:lnTo>
                    <a:lnTo>
                      <a:pt x="753" y="389"/>
                    </a:lnTo>
                    <a:lnTo>
                      <a:pt x="789" y="411"/>
                    </a:lnTo>
                    <a:lnTo>
                      <a:pt x="820" y="430"/>
                    </a:lnTo>
                    <a:lnTo>
                      <a:pt x="845" y="449"/>
                    </a:lnTo>
                    <a:lnTo>
                      <a:pt x="867" y="465"/>
                    </a:lnTo>
                    <a:lnTo>
                      <a:pt x="883" y="478"/>
                    </a:lnTo>
                    <a:lnTo>
                      <a:pt x="895" y="488"/>
                    </a:lnTo>
                    <a:lnTo>
                      <a:pt x="900" y="497"/>
                    </a:lnTo>
                    <a:lnTo>
                      <a:pt x="902" y="505"/>
                    </a:lnTo>
                    <a:lnTo>
                      <a:pt x="927" y="517"/>
                    </a:lnTo>
                    <a:close/>
                  </a:path>
                </a:pathLst>
              </a:custGeom>
              <a:solidFill>
                <a:srgbClr val="B4B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75" name="Freeform 493"/>
              <p:cNvSpPr>
                <a:spLocks/>
              </p:cNvSpPr>
              <p:nvPr/>
            </p:nvSpPr>
            <p:spPr bwMode="auto">
              <a:xfrm>
                <a:off x="1359" y="1381"/>
                <a:ext cx="903" cy="251"/>
              </a:xfrm>
              <a:custGeom>
                <a:avLst/>
                <a:gdLst>
                  <a:gd name="T0" fmla="*/ 1 w 903"/>
                  <a:gd name="T1" fmla="*/ 0 h 504"/>
                  <a:gd name="T2" fmla="*/ 70 w 903"/>
                  <a:gd name="T3" fmla="*/ 16 h 504"/>
                  <a:gd name="T4" fmla="*/ 138 w 903"/>
                  <a:gd name="T5" fmla="*/ 33 h 504"/>
                  <a:gd name="T6" fmla="*/ 206 w 903"/>
                  <a:gd name="T7" fmla="*/ 49 h 504"/>
                  <a:gd name="T8" fmla="*/ 272 w 903"/>
                  <a:gd name="T9" fmla="*/ 65 h 504"/>
                  <a:gd name="T10" fmla="*/ 336 w 903"/>
                  <a:gd name="T11" fmla="*/ 81 h 504"/>
                  <a:gd name="T12" fmla="*/ 400 w 903"/>
                  <a:gd name="T13" fmla="*/ 97 h 504"/>
                  <a:gd name="T14" fmla="*/ 459 w 903"/>
                  <a:gd name="T15" fmla="*/ 112 h 504"/>
                  <a:gd name="T16" fmla="*/ 517 w 903"/>
                  <a:gd name="T17" fmla="*/ 127 h 504"/>
                  <a:gd name="T18" fmla="*/ 572 w 903"/>
                  <a:gd name="T19" fmla="*/ 142 h 504"/>
                  <a:gd name="T20" fmla="*/ 623 w 903"/>
                  <a:gd name="T21" fmla="*/ 155 h 504"/>
                  <a:gd name="T22" fmla="*/ 671 w 903"/>
                  <a:gd name="T23" fmla="*/ 169 h 504"/>
                  <a:gd name="T24" fmla="*/ 715 w 903"/>
                  <a:gd name="T25" fmla="*/ 181 h 504"/>
                  <a:gd name="T26" fmla="*/ 754 w 903"/>
                  <a:gd name="T27" fmla="*/ 193 h 504"/>
                  <a:gd name="T28" fmla="*/ 790 w 903"/>
                  <a:gd name="T29" fmla="*/ 204 h 504"/>
                  <a:gd name="T30" fmla="*/ 821 w 903"/>
                  <a:gd name="T31" fmla="*/ 214 h 504"/>
                  <a:gd name="T32" fmla="*/ 846 w 903"/>
                  <a:gd name="T33" fmla="*/ 223 h 504"/>
                  <a:gd name="T34" fmla="*/ 868 w 903"/>
                  <a:gd name="T35" fmla="*/ 231 h 504"/>
                  <a:gd name="T36" fmla="*/ 884 w 903"/>
                  <a:gd name="T37" fmla="*/ 238 h 504"/>
                  <a:gd name="T38" fmla="*/ 896 w 903"/>
                  <a:gd name="T39" fmla="*/ 243 h 504"/>
                  <a:gd name="T40" fmla="*/ 901 w 903"/>
                  <a:gd name="T41" fmla="*/ 247 h 504"/>
                  <a:gd name="T42" fmla="*/ 903 w 903"/>
                  <a:gd name="T43" fmla="*/ 251 h 504"/>
                  <a:gd name="T44" fmla="*/ 876 w 903"/>
                  <a:gd name="T45" fmla="*/ 245 h 504"/>
                  <a:gd name="T46" fmla="*/ 875 w 903"/>
                  <a:gd name="T47" fmla="*/ 241 h 504"/>
                  <a:gd name="T48" fmla="*/ 869 w 903"/>
                  <a:gd name="T49" fmla="*/ 238 h 504"/>
                  <a:gd name="T50" fmla="*/ 858 w 903"/>
                  <a:gd name="T51" fmla="*/ 232 h 504"/>
                  <a:gd name="T52" fmla="*/ 842 w 903"/>
                  <a:gd name="T53" fmla="*/ 225 h 504"/>
                  <a:gd name="T54" fmla="*/ 821 w 903"/>
                  <a:gd name="T55" fmla="*/ 218 h 504"/>
                  <a:gd name="T56" fmla="*/ 795 w 903"/>
                  <a:gd name="T57" fmla="*/ 209 h 504"/>
                  <a:gd name="T58" fmla="*/ 766 w 903"/>
                  <a:gd name="T59" fmla="*/ 199 h 504"/>
                  <a:gd name="T60" fmla="*/ 732 w 903"/>
                  <a:gd name="T61" fmla="*/ 189 h 504"/>
                  <a:gd name="T62" fmla="*/ 694 w 903"/>
                  <a:gd name="T63" fmla="*/ 177 h 504"/>
                  <a:gd name="T64" fmla="*/ 650 w 903"/>
                  <a:gd name="T65" fmla="*/ 165 h 504"/>
                  <a:gd name="T66" fmla="*/ 605 w 903"/>
                  <a:gd name="T67" fmla="*/ 152 h 504"/>
                  <a:gd name="T68" fmla="*/ 554 w 903"/>
                  <a:gd name="T69" fmla="*/ 139 h 504"/>
                  <a:gd name="T70" fmla="*/ 501 w 903"/>
                  <a:gd name="T71" fmla="*/ 125 h 504"/>
                  <a:gd name="T72" fmla="*/ 445 w 903"/>
                  <a:gd name="T73" fmla="*/ 110 h 504"/>
                  <a:gd name="T74" fmla="*/ 387 w 903"/>
                  <a:gd name="T75" fmla="*/ 95 h 504"/>
                  <a:gd name="T76" fmla="*/ 326 w 903"/>
                  <a:gd name="T77" fmla="*/ 80 h 504"/>
                  <a:gd name="T78" fmla="*/ 264 w 903"/>
                  <a:gd name="T79" fmla="*/ 64 h 504"/>
                  <a:gd name="T80" fmla="*/ 199 w 903"/>
                  <a:gd name="T81" fmla="*/ 48 h 504"/>
                  <a:gd name="T82" fmla="*/ 134 w 903"/>
                  <a:gd name="T83" fmla="*/ 33 h 504"/>
                  <a:gd name="T84" fmla="*/ 68 w 903"/>
                  <a:gd name="T85" fmla="*/ 16 h 504"/>
                  <a:gd name="T86" fmla="*/ 0 w 903"/>
                  <a:gd name="T87" fmla="*/ 1 h 504"/>
                  <a:gd name="T88" fmla="*/ 1 w 903"/>
                  <a:gd name="T89" fmla="*/ 0 h 50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903" h="504">
                    <a:moveTo>
                      <a:pt x="1" y="0"/>
                    </a:moveTo>
                    <a:lnTo>
                      <a:pt x="70" y="33"/>
                    </a:lnTo>
                    <a:lnTo>
                      <a:pt x="138" y="66"/>
                    </a:lnTo>
                    <a:lnTo>
                      <a:pt x="206" y="98"/>
                    </a:lnTo>
                    <a:lnTo>
                      <a:pt x="272" y="131"/>
                    </a:lnTo>
                    <a:lnTo>
                      <a:pt x="336" y="163"/>
                    </a:lnTo>
                    <a:lnTo>
                      <a:pt x="400" y="194"/>
                    </a:lnTo>
                    <a:lnTo>
                      <a:pt x="459" y="225"/>
                    </a:lnTo>
                    <a:lnTo>
                      <a:pt x="517" y="256"/>
                    </a:lnTo>
                    <a:lnTo>
                      <a:pt x="572" y="285"/>
                    </a:lnTo>
                    <a:lnTo>
                      <a:pt x="623" y="312"/>
                    </a:lnTo>
                    <a:lnTo>
                      <a:pt x="671" y="339"/>
                    </a:lnTo>
                    <a:lnTo>
                      <a:pt x="715" y="364"/>
                    </a:lnTo>
                    <a:lnTo>
                      <a:pt x="754" y="388"/>
                    </a:lnTo>
                    <a:lnTo>
                      <a:pt x="790" y="410"/>
                    </a:lnTo>
                    <a:lnTo>
                      <a:pt x="821" y="429"/>
                    </a:lnTo>
                    <a:lnTo>
                      <a:pt x="846" y="448"/>
                    </a:lnTo>
                    <a:lnTo>
                      <a:pt x="868" y="464"/>
                    </a:lnTo>
                    <a:lnTo>
                      <a:pt x="884" y="477"/>
                    </a:lnTo>
                    <a:lnTo>
                      <a:pt x="896" y="487"/>
                    </a:lnTo>
                    <a:lnTo>
                      <a:pt x="901" y="496"/>
                    </a:lnTo>
                    <a:lnTo>
                      <a:pt x="903" y="504"/>
                    </a:lnTo>
                    <a:lnTo>
                      <a:pt x="876" y="491"/>
                    </a:lnTo>
                    <a:lnTo>
                      <a:pt x="875" y="484"/>
                    </a:lnTo>
                    <a:lnTo>
                      <a:pt x="869" y="477"/>
                    </a:lnTo>
                    <a:lnTo>
                      <a:pt x="858" y="466"/>
                    </a:lnTo>
                    <a:lnTo>
                      <a:pt x="842" y="451"/>
                    </a:lnTo>
                    <a:lnTo>
                      <a:pt x="821" y="437"/>
                    </a:lnTo>
                    <a:lnTo>
                      <a:pt x="795" y="419"/>
                    </a:lnTo>
                    <a:lnTo>
                      <a:pt x="766" y="400"/>
                    </a:lnTo>
                    <a:lnTo>
                      <a:pt x="732" y="379"/>
                    </a:lnTo>
                    <a:lnTo>
                      <a:pt x="694" y="355"/>
                    </a:lnTo>
                    <a:lnTo>
                      <a:pt x="650" y="332"/>
                    </a:lnTo>
                    <a:lnTo>
                      <a:pt x="605" y="306"/>
                    </a:lnTo>
                    <a:lnTo>
                      <a:pt x="554" y="279"/>
                    </a:lnTo>
                    <a:lnTo>
                      <a:pt x="501" y="250"/>
                    </a:lnTo>
                    <a:lnTo>
                      <a:pt x="445" y="221"/>
                    </a:lnTo>
                    <a:lnTo>
                      <a:pt x="387" y="190"/>
                    </a:lnTo>
                    <a:lnTo>
                      <a:pt x="326" y="160"/>
                    </a:lnTo>
                    <a:lnTo>
                      <a:pt x="264" y="129"/>
                    </a:lnTo>
                    <a:lnTo>
                      <a:pt x="199" y="96"/>
                    </a:lnTo>
                    <a:lnTo>
                      <a:pt x="134" y="66"/>
                    </a:lnTo>
                    <a:lnTo>
                      <a:pt x="68" y="33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4B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76" name="Freeform 494"/>
              <p:cNvSpPr>
                <a:spLocks/>
              </p:cNvSpPr>
              <p:nvPr/>
            </p:nvSpPr>
            <p:spPr bwMode="auto">
              <a:xfrm>
                <a:off x="1359" y="1382"/>
                <a:ext cx="876" cy="244"/>
              </a:xfrm>
              <a:custGeom>
                <a:avLst/>
                <a:gdLst>
                  <a:gd name="T0" fmla="*/ 876 w 876"/>
                  <a:gd name="T1" fmla="*/ 244 h 489"/>
                  <a:gd name="T2" fmla="*/ 875 w 876"/>
                  <a:gd name="T3" fmla="*/ 241 h 489"/>
                  <a:gd name="T4" fmla="*/ 869 w 876"/>
                  <a:gd name="T5" fmla="*/ 237 h 489"/>
                  <a:gd name="T6" fmla="*/ 858 w 876"/>
                  <a:gd name="T7" fmla="*/ 232 h 489"/>
                  <a:gd name="T8" fmla="*/ 842 w 876"/>
                  <a:gd name="T9" fmla="*/ 224 h 489"/>
                  <a:gd name="T10" fmla="*/ 821 w 876"/>
                  <a:gd name="T11" fmla="*/ 217 h 489"/>
                  <a:gd name="T12" fmla="*/ 795 w 876"/>
                  <a:gd name="T13" fmla="*/ 208 h 489"/>
                  <a:gd name="T14" fmla="*/ 766 w 876"/>
                  <a:gd name="T15" fmla="*/ 199 h 489"/>
                  <a:gd name="T16" fmla="*/ 732 w 876"/>
                  <a:gd name="T17" fmla="*/ 188 h 489"/>
                  <a:gd name="T18" fmla="*/ 694 w 876"/>
                  <a:gd name="T19" fmla="*/ 176 h 489"/>
                  <a:gd name="T20" fmla="*/ 650 w 876"/>
                  <a:gd name="T21" fmla="*/ 165 h 489"/>
                  <a:gd name="T22" fmla="*/ 605 w 876"/>
                  <a:gd name="T23" fmla="*/ 152 h 489"/>
                  <a:gd name="T24" fmla="*/ 554 w 876"/>
                  <a:gd name="T25" fmla="*/ 138 h 489"/>
                  <a:gd name="T26" fmla="*/ 501 w 876"/>
                  <a:gd name="T27" fmla="*/ 124 h 489"/>
                  <a:gd name="T28" fmla="*/ 445 w 876"/>
                  <a:gd name="T29" fmla="*/ 109 h 489"/>
                  <a:gd name="T30" fmla="*/ 387 w 876"/>
                  <a:gd name="T31" fmla="*/ 94 h 489"/>
                  <a:gd name="T32" fmla="*/ 326 w 876"/>
                  <a:gd name="T33" fmla="*/ 79 h 489"/>
                  <a:gd name="T34" fmla="*/ 264 w 876"/>
                  <a:gd name="T35" fmla="*/ 63 h 489"/>
                  <a:gd name="T36" fmla="*/ 199 w 876"/>
                  <a:gd name="T37" fmla="*/ 47 h 489"/>
                  <a:gd name="T38" fmla="*/ 134 w 876"/>
                  <a:gd name="T39" fmla="*/ 32 h 489"/>
                  <a:gd name="T40" fmla="*/ 68 w 876"/>
                  <a:gd name="T41" fmla="*/ 15 h 489"/>
                  <a:gd name="T42" fmla="*/ 0 w 876"/>
                  <a:gd name="T43" fmla="*/ 0 h 489"/>
                  <a:gd name="T44" fmla="*/ 0 w 876"/>
                  <a:gd name="T45" fmla="*/ 1 h 489"/>
                  <a:gd name="T46" fmla="*/ 65 w 876"/>
                  <a:gd name="T47" fmla="*/ 16 h 489"/>
                  <a:gd name="T48" fmla="*/ 128 w 876"/>
                  <a:gd name="T49" fmla="*/ 32 h 489"/>
                  <a:gd name="T50" fmla="*/ 192 w 876"/>
                  <a:gd name="T51" fmla="*/ 47 h 489"/>
                  <a:gd name="T52" fmla="*/ 254 w 876"/>
                  <a:gd name="T53" fmla="*/ 62 h 489"/>
                  <a:gd name="T54" fmla="*/ 315 w 876"/>
                  <a:gd name="T55" fmla="*/ 78 h 489"/>
                  <a:gd name="T56" fmla="*/ 374 w 876"/>
                  <a:gd name="T57" fmla="*/ 92 h 489"/>
                  <a:gd name="T58" fmla="*/ 431 w 876"/>
                  <a:gd name="T59" fmla="*/ 107 h 489"/>
                  <a:gd name="T60" fmla="*/ 484 w 876"/>
                  <a:gd name="T61" fmla="*/ 121 h 489"/>
                  <a:gd name="T62" fmla="*/ 537 w 876"/>
                  <a:gd name="T63" fmla="*/ 135 h 489"/>
                  <a:gd name="T64" fmla="*/ 585 w 876"/>
                  <a:gd name="T65" fmla="*/ 147 h 489"/>
                  <a:gd name="T66" fmla="*/ 629 w 876"/>
                  <a:gd name="T67" fmla="*/ 160 h 489"/>
                  <a:gd name="T68" fmla="*/ 671 w 876"/>
                  <a:gd name="T69" fmla="*/ 172 h 489"/>
                  <a:gd name="T70" fmla="*/ 708 w 876"/>
                  <a:gd name="T71" fmla="*/ 184 h 489"/>
                  <a:gd name="T72" fmla="*/ 742 w 876"/>
                  <a:gd name="T73" fmla="*/ 194 h 489"/>
                  <a:gd name="T74" fmla="*/ 770 w 876"/>
                  <a:gd name="T75" fmla="*/ 203 h 489"/>
                  <a:gd name="T76" fmla="*/ 794 w 876"/>
                  <a:gd name="T77" fmla="*/ 211 h 489"/>
                  <a:gd name="T78" fmla="*/ 815 w 876"/>
                  <a:gd name="T79" fmla="*/ 219 h 489"/>
                  <a:gd name="T80" fmla="*/ 831 w 876"/>
                  <a:gd name="T81" fmla="*/ 225 h 489"/>
                  <a:gd name="T82" fmla="*/ 841 w 876"/>
                  <a:gd name="T83" fmla="*/ 231 h 489"/>
                  <a:gd name="T84" fmla="*/ 846 w 876"/>
                  <a:gd name="T85" fmla="*/ 234 h 489"/>
                  <a:gd name="T86" fmla="*/ 848 w 876"/>
                  <a:gd name="T87" fmla="*/ 238 h 489"/>
                  <a:gd name="T88" fmla="*/ 876 w 876"/>
                  <a:gd name="T89" fmla="*/ 244 h 48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876" h="489">
                    <a:moveTo>
                      <a:pt x="876" y="489"/>
                    </a:moveTo>
                    <a:lnTo>
                      <a:pt x="875" y="482"/>
                    </a:lnTo>
                    <a:lnTo>
                      <a:pt x="869" y="475"/>
                    </a:lnTo>
                    <a:lnTo>
                      <a:pt x="858" y="464"/>
                    </a:lnTo>
                    <a:lnTo>
                      <a:pt x="842" y="449"/>
                    </a:lnTo>
                    <a:lnTo>
                      <a:pt x="821" y="435"/>
                    </a:lnTo>
                    <a:lnTo>
                      <a:pt x="795" y="417"/>
                    </a:lnTo>
                    <a:lnTo>
                      <a:pt x="766" y="398"/>
                    </a:lnTo>
                    <a:lnTo>
                      <a:pt x="732" y="377"/>
                    </a:lnTo>
                    <a:lnTo>
                      <a:pt x="694" y="353"/>
                    </a:lnTo>
                    <a:lnTo>
                      <a:pt x="650" y="330"/>
                    </a:lnTo>
                    <a:lnTo>
                      <a:pt x="605" y="304"/>
                    </a:lnTo>
                    <a:lnTo>
                      <a:pt x="554" y="277"/>
                    </a:lnTo>
                    <a:lnTo>
                      <a:pt x="501" y="248"/>
                    </a:lnTo>
                    <a:lnTo>
                      <a:pt x="445" y="219"/>
                    </a:lnTo>
                    <a:lnTo>
                      <a:pt x="387" y="188"/>
                    </a:lnTo>
                    <a:lnTo>
                      <a:pt x="326" y="158"/>
                    </a:lnTo>
                    <a:lnTo>
                      <a:pt x="264" y="127"/>
                    </a:lnTo>
                    <a:lnTo>
                      <a:pt x="199" y="94"/>
                    </a:lnTo>
                    <a:lnTo>
                      <a:pt x="134" y="64"/>
                    </a:lnTo>
                    <a:lnTo>
                      <a:pt x="68" y="3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65" y="33"/>
                    </a:lnTo>
                    <a:lnTo>
                      <a:pt x="128" y="64"/>
                    </a:lnTo>
                    <a:lnTo>
                      <a:pt x="192" y="94"/>
                    </a:lnTo>
                    <a:lnTo>
                      <a:pt x="254" y="125"/>
                    </a:lnTo>
                    <a:lnTo>
                      <a:pt x="315" y="156"/>
                    </a:lnTo>
                    <a:lnTo>
                      <a:pt x="374" y="185"/>
                    </a:lnTo>
                    <a:lnTo>
                      <a:pt x="431" y="214"/>
                    </a:lnTo>
                    <a:lnTo>
                      <a:pt x="484" y="243"/>
                    </a:lnTo>
                    <a:lnTo>
                      <a:pt x="537" y="270"/>
                    </a:lnTo>
                    <a:lnTo>
                      <a:pt x="585" y="295"/>
                    </a:lnTo>
                    <a:lnTo>
                      <a:pt x="629" y="321"/>
                    </a:lnTo>
                    <a:lnTo>
                      <a:pt x="671" y="344"/>
                    </a:lnTo>
                    <a:lnTo>
                      <a:pt x="708" y="368"/>
                    </a:lnTo>
                    <a:lnTo>
                      <a:pt x="742" y="388"/>
                    </a:lnTo>
                    <a:lnTo>
                      <a:pt x="770" y="406"/>
                    </a:lnTo>
                    <a:lnTo>
                      <a:pt x="794" y="422"/>
                    </a:lnTo>
                    <a:lnTo>
                      <a:pt x="815" y="438"/>
                    </a:lnTo>
                    <a:lnTo>
                      <a:pt x="831" y="451"/>
                    </a:lnTo>
                    <a:lnTo>
                      <a:pt x="841" y="462"/>
                    </a:lnTo>
                    <a:lnTo>
                      <a:pt x="846" y="469"/>
                    </a:lnTo>
                    <a:lnTo>
                      <a:pt x="848" y="476"/>
                    </a:lnTo>
                    <a:lnTo>
                      <a:pt x="876" y="489"/>
                    </a:lnTo>
                    <a:close/>
                  </a:path>
                </a:pathLst>
              </a:custGeom>
              <a:solidFill>
                <a:srgbClr val="B4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77" name="Freeform 495"/>
              <p:cNvSpPr>
                <a:spLocks/>
              </p:cNvSpPr>
              <p:nvPr/>
            </p:nvSpPr>
            <p:spPr bwMode="auto">
              <a:xfrm>
                <a:off x="1357" y="1383"/>
                <a:ext cx="850" cy="237"/>
              </a:xfrm>
              <a:custGeom>
                <a:avLst/>
                <a:gdLst>
                  <a:gd name="T0" fmla="*/ 2 w 850"/>
                  <a:gd name="T1" fmla="*/ 0 h 474"/>
                  <a:gd name="T2" fmla="*/ 67 w 850"/>
                  <a:gd name="T3" fmla="*/ 16 h 474"/>
                  <a:gd name="T4" fmla="*/ 130 w 850"/>
                  <a:gd name="T5" fmla="*/ 31 h 474"/>
                  <a:gd name="T6" fmla="*/ 194 w 850"/>
                  <a:gd name="T7" fmla="*/ 46 h 474"/>
                  <a:gd name="T8" fmla="*/ 256 w 850"/>
                  <a:gd name="T9" fmla="*/ 62 h 474"/>
                  <a:gd name="T10" fmla="*/ 317 w 850"/>
                  <a:gd name="T11" fmla="*/ 77 h 474"/>
                  <a:gd name="T12" fmla="*/ 376 w 850"/>
                  <a:gd name="T13" fmla="*/ 92 h 474"/>
                  <a:gd name="T14" fmla="*/ 433 w 850"/>
                  <a:gd name="T15" fmla="*/ 106 h 474"/>
                  <a:gd name="T16" fmla="*/ 486 w 850"/>
                  <a:gd name="T17" fmla="*/ 121 h 474"/>
                  <a:gd name="T18" fmla="*/ 539 w 850"/>
                  <a:gd name="T19" fmla="*/ 134 h 474"/>
                  <a:gd name="T20" fmla="*/ 587 w 850"/>
                  <a:gd name="T21" fmla="*/ 147 h 474"/>
                  <a:gd name="T22" fmla="*/ 631 w 850"/>
                  <a:gd name="T23" fmla="*/ 160 h 474"/>
                  <a:gd name="T24" fmla="*/ 673 w 850"/>
                  <a:gd name="T25" fmla="*/ 171 h 474"/>
                  <a:gd name="T26" fmla="*/ 710 w 850"/>
                  <a:gd name="T27" fmla="*/ 183 h 474"/>
                  <a:gd name="T28" fmla="*/ 744 w 850"/>
                  <a:gd name="T29" fmla="*/ 193 h 474"/>
                  <a:gd name="T30" fmla="*/ 772 w 850"/>
                  <a:gd name="T31" fmla="*/ 202 h 474"/>
                  <a:gd name="T32" fmla="*/ 796 w 850"/>
                  <a:gd name="T33" fmla="*/ 210 h 474"/>
                  <a:gd name="T34" fmla="*/ 817 w 850"/>
                  <a:gd name="T35" fmla="*/ 218 h 474"/>
                  <a:gd name="T36" fmla="*/ 833 w 850"/>
                  <a:gd name="T37" fmla="*/ 225 h 474"/>
                  <a:gd name="T38" fmla="*/ 843 w 850"/>
                  <a:gd name="T39" fmla="*/ 230 h 474"/>
                  <a:gd name="T40" fmla="*/ 848 w 850"/>
                  <a:gd name="T41" fmla="*/ 234 h 474"/>
                  <a:gd name="T42" fmla="*/ 850 w 850"/>
                  <a:gd name="T43" fmla="*/ 237 h 474"/>
                  <a:gd name="T44" fmla="*/ 820 w 850"/>
                  <a:gd name="T45" fmla="*/ 230 h 474"/>
                  <a:gd name="T46" fmla="*/ 819 w 850"/>
                  <a:gd name="T47" fmla="*/ 227 h 474"/>
                  <a:gd name="T48" fmla="*/ 813 w 850"/>
                  <a:gd name="T49" fmla="*/ 223 h 474"/>
                  <a:gd name="T50" fmla="*/ 802 w 850"/>
                  <a:gd name="T51" fmla="*/ 217 h 474"/>
                  <a:gd name="T52" fmla="*/ 785 w 850"/>
                  <a:gd name="T53" fmla="*/ 210 h 474"/>
                  <a:gd name="T54" fmla="*/ 764 w 850"/>
                  <a:gd name="T55" fmla="*/ 203 h 474"/>
                  <a:gd name="T56" fmla="*/ 737 w 850"/>
                  <a:gd name="T57" fmla="*/ 194 h 474"/>
                  <a:gd name="T58" fmla="*/ 706 w 850"/>
                  <a:gd name="T59" fmla="*/ 184 h 474"/>
                  <a:gd name="T60" fmla="*/ 670 w 850"/>
                  <a:gd name="T61" fmla="*/ 173 h 474"/>
                  <a:gd name="T62" fmla="*/ 631 w 850"/>
                  <a:gd name="T63" fmla="*/ 162 h 474"/>
                  <a:gd name="T64" fmla="*/ 588 w 850"/>
                  <a:gd name="T65" fmla="*/ 150 h 474"/>
                  <a:gd name="T66" fmla="*/ 540 w 850"/>
                  <a:gd name="T67" fmla="*/ 137 h 474"/>
                  <a:gd name="T68" fmla="*/ 489 w 850"/>
                  <a:gd name="T69" fmla="*/ 122 h 474"/>
                  <a:gd name="T70" fmla="*/ 436 w 850"/>
                  <a:gd name="T71" fmla="*/ 109 h 474"/>
                  <a:gd name="T72" fmla="*/ 379 w 850"/>
                  <a:gd name="T73" fmla="*/ 94 h 474"/>
                  <a:gd name="T74" fmla="*/ 320 w 850"/>
                  <a:gd name="T75" fmla="*/ 79 h 474"/>
                  <a:gd name="T76" fmla="*/ 259 w 850"/>
                  <a:gd name="T77" fmla="*/ 64 h 474"/>
                  <a:gd name="T78" fmla="*/ 195 w 850"/>
                  <a:gd name="T79" fmla="*/ 48 h 474"/>
                  <a:gd name="T80" fmla="*/ 132 w 850"/>
                  <a:gd name="T81" fmla="*/ 33 h 474"/>
                  <a:gd name="T82" fmla="*/ 67 w 850"/>
                  <a:gd name="T83" fmla="*/ 17 h 474"/>
                  <a:gd name="T84" fmla="*/ 0 w 850"/>
                  <a:gd name="T85" fmla="*/ 2 h 474"/>
                  <a:gd name="T86" fmla="*/ 2 w 850"/>
                  <a:gd name="T87" fmla="*/ 0 h 47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850" h="474">
                    <a:moveTo>
                      <a:pt x="2" y="0"/>
                    </a:moveTo>
                    <a:lnTo>
                      <a:pt x="67" y="31"/>
                    </a:lnTo>
                    <a:lnTo>
                      <a:pt x="130" y="62"/>
                    </a:lnTo>
                    <a:lnTo>
                      <a:pt x="194" y="92"/>
                    </a:lnTo>
                    <a:lnTo>
                      <a:pt x="256" y="123"/>
                    </a:lnTo>
                    <a:lnTo>
                      <a:pt x="317" y="154"/>
                    </a:lnTo>
                    <a:lnTo>
                      <a:pt x="376" y="183"/>
                    </a:lnTo>
                    <a:lnTo>
                      <a:pt x="433" y="212"/>
                    </a:lnTo>
                    <a:lnTo>
                      <a:pt x="486" y="241"/>
                    </a:lnTo>
                    <a:lnTo>
                      <a:pt x="539" y="268"/>
                    </a:lnTo>
                    <a:lnTo>
                      <a:pt x="587" y="293"/>
                    </a:lnTo>
                    <a:lnTo>
                      <a:pt x="631" y="319"/>
                    </a:lnTo>
                    <a:lnTo>
                      <a:pt x="673" y="342"/>
                    </a:lnTo>
                    <a:lnTo>
                      <a:pt x="710" y="366"/>
                    </a:lnTo>
                    <a:lnTo>
                      <a:pt x="744" y="386"/>
                    </a:lnTo>
                    <a:lnTo>
                      <a:pt x="772" y="404"/>
                    </a:lnTo>
                    <a:lnTo>
                      <a:pt x="796" y="420"/>
                    </a:lnTo>
                    <a:lnTo>
                      <a:pt x="817" y="436"/>
                    </a:lnTo>
                    <a:lnTo>
                      <a:pt x="833" y="449"/>
                    </a:lnTo>
                    <a:lnTo>
                      <a:pt x="843" y="460"/>
                    </a:lnTo>
                    <a:lnTo>
                      <a:pt x="848" y="467"/>
                    </a:lnTo>
                    <a:lnTo>
                      <a:pt x="850" y="474"/>
                    </a:lnTo>
                    <a:lnTo>
                      <a:pt x="820" y="460"/>
                    </a:lnTo>
                    <a:lnTo>
                      <a:pt x="819" y="454"/>
                    </a:lnTo>
                    <a:lnTo>
                      <a:pt x="813" y="445"/>
                    </a:lnTo>
                    <a:lnTo>
                      <a:pt x="802" y="434"/>
                    </a:lnTo>
                    <a:lnTo>
                      <a:pt x="785" y="420"/>
                    </a:lnTo>
                    <a:lnTo>
                      <a:pt x="764" y="406"/>
                    </a:lnTo>
                    <a:lnTo>
                      <a:pt x="737" y="387"/>
                    </a:lnTo>
                    <a:lnTo>
                      <a:pt x="706" y="368"/>
                    </a:lnTo>
                    <a:lnTo>
                      <a:pt x="670" y="346"/>
                    </a:lnTo>
                    <a:lnTo>
                      <a:pt x="631" y="324"/>
                    </a:lnTo>
                    <a:lnTo>
                      <a:pt x="588" y="299"/>
                    </a:lnTo>
                    <a:lnTo>
                      <a:pt x="540" y="273"/>
                    </a:lnTo>
                    <a:lnTo>
                      <a:pt x="489" y="244"/>
                    </a:lnTo>
                    <a:lnTo>
                      <a:pt x="436" y="217"/>
                    </a:lnTo>
                    <a:lnTo>
                      <a:pt x="379" y="188"/>
                    </a:lnTo>
                    <a:lnTo>
                      <a:pt x="320" y="158"/>
                    </a:lnTo>
                    <a:lnTo>
                      <a:pt x="259" y="127"/>
                    </a:lnTo>
                    <a:lnTo>
                      <a:pt x="195" y="96"/>
                    </a:lnTo>
                    <a:lnTo>
                      <a:pt x="132" y="65"/>
                    </a:lnTo>
                    <a:lnTo>
                      <a:pt x="67" y="34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B3C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78" name="Freeform 496"/>
              <p:cNvSpPr>
                <a:spLocks/>
              </p:cNvSpPr>
              <p:nvPr/>
            </p:nvSpPr>
            <p:spPr bwMode="auto">
              <a:xfrm>
                <a:off x="1357" y="1384"/>
                <a:ext cx="820" cy="228"/>
              </a:xfrm>
              <a:custGeom>
                <a:avLst/>
                <a:gdLst>
                  <a:gd name="T0" fmla="*/ 820 w 820"/>
                  <a:gd name="T1" fmla="*/ 228 h 456"/>
                  <a:gd name="T2" fmla="*/ 819 w 820"/>
                  <a:gd name="T3" fmla="*/ 225 h 456"/>
                  <a:gd name="T4" fmla="*/ 813 w 820"/>
                  <a:gd name="T5" fmla="*/ 221 h 456"/>
                  <a:gd name="T6" fmla="*/ 802 w 820"/>
                  <a:gd name="T7" fmla="*/ 215 h 456"/>
                  <a:gd name="T8" fmla="*/ 785 w 820"/>
                  <a:gd name="T9" fmla="*/ 208 h 456"/>
                  <a:gd name="T10" fmla="*/ 764 w 820"/>
                  <a:gd name="T11" fmla="*/ 201 h 456"/>
                  <a:gd name="T12" fmla="*/ 737 w 820"/>
                  <a:gd name="T13" fmla="*/ 192 h 456"/>
                  <a:gd name="T14" fmla="*/ 706 w 820"/>
                  <a:gd name="T15" fmla="*/ 182 h 456"/>
                  <a:gd name="T16" fmla="*/ 670 w 820"/>
                  <a:gd name="T17" fmla="*/ 171 h 456"/>
                  <a:gd name="T18" fmla="*/ 631 w 820"/>
                  <a:gd name="T19" fmla="*/ 160 h 456"/>
                  <a:gd name="T20" fmla="*/ 588 w 820"/>
                  <a:gd name="T21" fmla="*/ 148 h 456"/>
                  <a:gd name="T22" fmla="*/ 540 w 820"/>
                  <a:gd name="T23" fmla="*/ 135 h 456"/>
                  <a:gd name="T24" fmla="*/ 489 w 820"/>
                  <a:gd name="T25" fmla="*/ 120 h 456"/>
                  <a:gd name="T26" fmla="*/ 436 w 820"/>
                  <a:gd name="T27" fmla="*/ 107 h 456"/>
                  <a:gd name="T28" fmla="*/ 379 w 820"/>
                  <a:gd name="T29" fmla="*/ 92 h 456"/>
                  <a:gd name="T30" fmla="*/ 320 w 820"/>
                  <a:gd name="T31" fmla="*/ 77 h 456"/>
                  <a:gd name="T32" fmla="*/ 259 w 820"/>
                  <a:gd name="T33" fmla="*/ 62 h 456"/>
                  <a:gd name="T34" fmla="*/ 195 w 820"/>
                  <a:gd name="T35" fmla="*/ 46 h 456"/>
                  <a:gd name="T36" fmla="*/ 132 w 820"/>
                  <a:gd name="T37" fmla="*/ 31 h 456"/>
                  <a:gd name="T38" fmla="*/ 67 w 820"/>
                  <a:gd name="T39" fmla="*/ 15 h 456"/>
                  <a:gd name="T40" fmla="*/ 0 w 820"/>
                  <a:gd name="T41" fmla="*/ 0 h 456"/>
                  <a:gd name="T42" fmla="*/ 0 w 820"/>
                  <a:gd name="T43" fmla="*/ 1 h 456"/>
                  <a:gd name="T44" fmla="*/ 64 w 820"/>
                  <a:gd name="T45" fmla="*/ 15 h 456"/>
                  <a:gd name="T46" fmla="*/ 126 w 820"/>
                  <a:gd name="T47" fmla="*/ 31 h 456"/>
                  <a:gd name="T48" fmla="*/ 188 w 820"/>
                  <a:gd name="T49" fmla="*/ 46 h 456"/>
                  <a:gd name="T50" fmla="*/ 249 w 820"/>
                  <a:gd name="T51" fmla="*/ 61 h 456"/>
                  <a:gd name="T52" fmla="*/ 307 w 820"/>
                  <a:gd name="T53" fmla="*/ 75 h 456"/>
                  <a:gd name="T54" fmla="*/ 365 w 820"/>
                  <a:gd name="T55" fmla="*/ 90 h 456"/>
                  <a:gd name="T56" fmla="*/ 419 w 820"/>
                  <a:gd name="T57" fmla="*/ 104 h 456"/>
                  <a:gd name="T58" fmla="*/ 471 w 820"/>
                  <a:gd name="T59" fmla="*/ 118 h 456"/>
                  <a:gd name="T60" fmla="*/ 519 w 820"/>
                  <a:gd name="T61" fmla="*/ 130 h 456"/>
                  <a:gd name="T62" fmla="*/ 566 w 820"/>
                  <a:gd name="T63" fmla="*/ 143 h 456"/>
                  <a:gd name="T64" fmla="*/ 607 w 820"/>
                  <a:gd name="T65" fmla="*/ 155 h 456"/>
                  <a:gd name="T66" fmla="*/ 645 w 820"/>
                  <a:gd name="T67" fmla="*/ 167 h 456"/>
                  <a:gd name="T68" fmla="*/ 679 w 820"/>
                  <a:gd name="T69" fmla="*/ 177 h 456"/>
                  <a:gd name="T70" fmla="*/ 708 w 820"/>
                  <a:gd name="T71" fmla="*/ 186 h 456"/>
                  <a:gd name="T72" fmla="*/ 734 w 820"/>
                  <a:gd name="T73" fmla="*/ 195 h 456"/>
                  <a:gd name="T74" fmla="*/ 755 w 820"/>
                  <a:gd name="T75" fmla="*/ 202 h 456"/>
                  <a:gd name="T76" fmla="*/ 771 w 820"/>
                  <a:gd name="T77" fmla="*/ 208 h 456"/>
                  <a:gd name="T78" fmla="*/ 782 w 820"/>
                  <a:gd name="T79" fmla="*/ 214 h 456"/>
                  <a:gd name="T80" fmla="*/ 788 w 820"/>
                  <a:gd name="T81" fmla="*/ 218 h 456"/>
                  <a:gd name="T82" fmla="*/ 789 w 820"/>
                  <a:gd name="T83" fmla="*/ 221 h 456"/>
                  <a:gd name="T84" fmla="*/ 820 w 820"/>
                  <a:gd name="T85" fmla="*/ 228 h 45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820" h="456">
                    <a:moveTo>
                      <a:pt x="820" y="456"/>
                    </a:moveTo>
                    <a:lnTo>
                      <a:pt x="819" y="450"/>
                    </a:lnTo>
                    <a:lnTo>
                      <a:pt x="813" y="441"/>
                    </a:lnTo>
                    <a:lnTo>
                      <a:pt x="802" y="430"/>
                    </a:lnTo>
                    <a:lnTo>
                      <a:pt x="785" y="416"/>
                    </a:lnTo>
                    <a:lnTo>
                      <a:pt x="764" y="402"/>
                    </a:lnTo>
                    <a:lnTo>
                      <a:pt x="737" y="383"/>
                    </a:lnTo>
                    <a:lnTo>
                      <a:pt x="706" y="364"/>
                    </a:lnTo>
                    <a:lnTo>
                      <a:pt x="670" y="342"/>
                    </a:lnTo>
                    <a:lnTo>
                      <a:pt x="631" y="320"/>
                    </a:lnTo>
                    <a:lnTo>
                      <a:pt x="588" y="295"/>
                    </a:lnTo>
                    <a:lnTo>
                      <a:pt x="540" y="269"/>
                    </a:lnTo>
                    <a:lnTo>
                      <a:pt x="489" y="240"/>
                    </a:lnTo>
                    <a:lnTo>
                      <a:pt x="436" y="213"/>
                    </a:lnTo>
                    <a:lnTo>
                      <a:pt x="379" y="184"/>
                    </a:lnTo>
                    <a:lnTo>
                      <a:pt x="320" y="154"/>
                    </a:lnTo>
                    <a:lnTo>
                      <a:pt x="259" y="123"/>
                    </a:lnTo>
                    <a:lnTo>
                      <a:pt x="195" y="92"/>
                    </a:lnTo>
                    <a:lnTo>
                      <a:pt x="132" y="61"/>
                    </a:lnTo>
                    <a:lnTo>
                      <a:pt x="67" y="3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64" y="30"/>
                    </a:lnTo>
                    <a:lnTo>
                      <a:pt x="126" y="61"/>
                    </a:lnTo>
                    <a:lnTo>
                      <a:pt x="188" y="92"/>
                    </a:lnTo>
                    <a:lnTo>
                      <a:pt x="249" y="121"/>
                    </a:lnTo>
                    <a:lnTo>
                      <a:pt x="307" y="150"/>
                    </a:lnTo>
                    <a:lnTo>
                      <a:pt x="365" y="179"/>
                    </a:lnTo>
                    <a:lnTo>
                      <a:pt x="419" y="208"/>
                    </a:lnTo>
                    <a:lnTo>
                      <a:pt x="471" y="235"/>
                    </a:lnTo>
                    <a:lnTo>
                      <a:pt x="519" y="260"/>
                    </a:lnTo>
                    <a:lnTo>
                      <a:pt x="566" y="286"/>
                    </a:lnTo>
                    <a:lnTo>
                      <a:pt x="607" y="309"/>
                    </a:lnTo>
                    <a:lnTo>
                      <a:pt x="645" y="333"/>
                    </a:lnTo>
                    <a:lnTo>
                      <a:pt x="679" y="353"/>
                    </a:lnTo>
                    <a:lnTo>
                      <a:pt x="708" y="371"/>
                    </a:lnTo>
                    <a:lnTo>
                      <a:pt x="734" y="389"/>
                    </a:lnTo>
                    <a:lnTo>
                      <a:pt x="755" y="403"/>
                    </a:lnTo>
                    <a:lnTo>
                      <a:pt x="771" y="416"/>
                    </a:lnTo>
                    <a:lnTo>
                      <a:pt x="782" y="427"/>
                    </a:lnTo>
                    <a:lnTo>
                      <a:pt x="788" y="436"/>
                    </a:lnTo>
                    <a:lnTo>
                      <a:pt x="789" y="441"/>
                    </a:lnTo>
                    <a:lnTo>
                      <a:pt x="820" y="456"/>
                    </a:lnTo>
                    <a:close/>
                  </a:path>
                </a:pathLst>
              </a:custGeom>
              <a:solidFill>
                <a:srgbClr val="B3C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79" name="Freeform 497"/>
              <p:cNvSpPr>
                <a:spLocks/>
              </p:cNvSpPr>
              <p:nvPr/>
            </p:nvSpPr>
            <p:spPr bwMode="auto">
              <a:xfrm>
                <a:off x="1356" y="1385"/>
                <a:ext cx="790" cy="220"/>
              </a:xfrm>
              <a:custGeom>
                <a:avLst/>
                <a:gdLst>
                  <a:gd name="T0" fmla="*/ 1 w 790"/>
                  <a:gd name="T1" fmla="*/ 0 h 440"/>
                  <a:gd name="T2" fmla="*/ 65 w 790"/>
                  <a:gd name="T3" fmla="*/ 15 h 440"/>
                  <a:gd name="T4" fmla="*/ 127 w 790"/>
                  <a:gd name="T5" fmla="*/ 30 h 440"/>
                  <a:gd name="T6" fmla="*/ 189 w 790"/>
                  <a:gd name="T7" fmla="*/ 46 h 440"/>
                  <a:gd name="T8" fmla="*/ 250 w 790"/>
                  <a:gd name="T9" fmla="*/ 60 h 440"/>
                  <a:gd name="T10" fmla="*/ 308 w 790"/>
                  <a:gd name="T11" fmla="*/ 75 h 440"/>
                  <a:gd name="T12" fmla="*/ 366 w 790"/>
                  <a:gd name="T13" fmla="*/ 89 h 440"/>
                  <a:gd name="T14" fmla="*/ 420 w 790"/>
                  <a:gd name="T15" fmla="*/ 104 h 440"/>
                  <a:gd name="T16" fmla="*/ 472 w 790"/>
                  <a:gd name="T17" fmla="*/ 117 h 440"/>
                  <a:gd name="T18" fmla="*/ 520 w 790"/>
                  <a:gd name="T19" fmla="*/ 130 h 440"/>
                  <a:gd name="T20" fmla="*/ 567 w 790"/>
                  <a:gd name="T21" fmla="*/ 143 h 440"/>
                  <a:gd name="T22" fmla="*/ 608 w 790"/>
                  <a:gd name="T23" fmla="*/ 154 h 440"/>
                  <a:gd name="T24" fmla="*/ 646 w 790"/>
                  <a:gd name="T25" fmla="*/ 166 h 440"/>
                  <a:gd name="T26" fmla="*/ 680 w 790"/>
                  <a:gd name="T27" fmla="*/ 176 h 440"/>
                  <a:gd name="T28" fmla="*/ 709 w 790"/>
                  <a:gd name="T29" fmla="*/ 185 h 440"/>
                  <a:gd name="T30" fmla="*/ 735 w 790"/>
                  <a:gd name="T31" fmla="*/ 194 h 440"/>
                  <a:gd name="T32" fmla="*/ 756 w 790"/>
                  <a:gd name="T33" fmla="*/ 201 h 440"/>
                  <a:gd name="T34" fmla="*/ 772 w 790"/>
                  <a:gd name="T35" fmla="*/ 208 h 440"/>
                  <a:gd name="T36" fmla="*/ 783 w 790"/>
                  <a:gd name="T37" fmla="*/ 213 h 440"/>
                  <a:gd name="T38" fmla="*/ 789 w 790"/>
                  <a:gd name="T39" fmla="*/ 218 h 440"/>
                  <a:gd name="T40" fmla="*/ 790 w 790"/>
                  <a:gd name="T41" fmla="*/ 220 h 440"/>
                  <a:gd name="T42" fmla="*/ 756 w 790"/>
                  <a:gd name="T43" fmla="*/ 212 h 440"/>
                  <a:gd name="T44" fmla="*/ 755 w 790"/>
                  <a:gd name="T45" fmla="*/ 210 h 440"/>
                  <a:gd name="T46" fmla="*/ 749 w 790"/>
                  <a:gd name="T47" fmla="*/ 205 h 440"/>
                  <a:gd name="T48" fmla="*/ 736 w 790"/>
                  <a:gd name="T49" fmla="*/ 200 h 440"/>
                  <a:gd name="T50" fmla="*/ 721 w 790"/>
                  <a:gd name="T51" fmla="*/ 193 h 440"/>
                  <a:gd name="T52" fmla="*/ 698 w 790"/>
                  <a:gd name="T53" fmla="*/ 185 h 440"/>
                  <a:gd name="T54" fmla="*/ 671 w 790"/>
                  <a:gd name="T55" fmla="*/ 176 h 440"/>
                  <a:gd name="T56" fmla="*/ 640 w 790"/>
                  <a:gd name="T57" fmla="*/ 167 h 440"/>
                  <a:gd name="T58" fmla="*/ 603 w 790"/>
                  <a:gd name="T59" fmla="*/ 156 h 440"/>
                  <a:gd name="T60" fmla="*/ 564 w 790"/>
                  <a:gd name="T61" fmla="*/ 144 h 440"/>
                  <a:gd name="T62" fmla="*/ 520 w 790"/>
                  <a:gd name="T63" fmla="*/ 132 h 440"/>
                  <a:gd name="T64" fmla="*/ 472 w 790"/>
                  <a:gd name="T65" fmla="*/ 119 h 440"/>
                  <a:gd name="T66" fmla="*/ 421 w 790"/>
                  <a:gd name="T67" fmla="*/ 105 h 440"/>
                  <a:gd name="T68" fmla="*/ 366 w 790"/>
                  <a:gd name="T69" fmla="*/ 91 h 440"/>
                  <a:gd name="T70" fmla="*/ 309 w 790"/>
                  <a:gd name="T71" fmla="*/ 77 h 440"/>
                  <a:gd name="T72" fmla="*/ 250 w 790"/>
                  <a:gd name="T73" fmla="*/ 62 h 440"/>
                  <a:gd name="T74" fmla="*/ 189 w 790"/>
                  <a:gd name="T75" fmla="*/ 47 h 440"/>
                  <a:gd name="T76" fmla="*/ 127 w 790"/>
                  <a:gd name="T77" fmla="*/ 32 h 440"/>
                  <a:gd name="T78" fmla="*/ 65 w 790"/>
                  <a:gd name="T79" fmla="*/ 17 h 440"/>
                  <a:gd name="T80" fmla="*/ 0 w 790"/>
                  <a:gd name="T81" fmla="*/ 2 h 440"/>
                  <a:gd name="T82" fmla="*/ 1 w 790"/>
                  <a:gd name="T83" fmla="*/ 0 h 44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790" h="440">
                    <a:moveTo>
                      <a:pt x="1" y="0"/>
                    </a:moveTo>
                    <a:lnTo>
                      <a:pt x="65" y="29"/>
                    </a:lnTo>
                    <a:lnTo>
                      <a:pt x="127" y="60"/>
                    </a:lnTo>
                    <a:lnTo>
                      <a:pt x="189" y="91"/>
                    </a:lnTo>
                    <a:lnTo>
                      <a:pt x="250" y="120"/>
                    </a:lnTo>
                    <a:lnTo>
                      <a:pt x="308" y="149"/>
                    </a:lnTo>
                    <a:lnTo>
                      <a:pt x="366" y="178"/>
                    </a:lnTo>
                    <a:lnTo>
                      <a:pt x="420" y="207"/>
                    </a:lnTo>
                    <a:lnTo>
                      <a:pt x="472" y="234"/>
                    </a:lnTo>
                    <a:lnTo>
                      <a:pt x="520" y="259"/>
                    </a:lnTo>
                    <a:lnTo>
                      <a:pt x="567" y="285"/>
                    </a:lnTo>
                    <a:lnTo>
                      <a:pt x="608" y="308"/>
                    </a:lnTo>
                    <a:lnTo>
                      <a:pt x="646" y="332"/>
                    </a:lnTo>
                    <a:lnTo>
                      <a:pt x="680" y="352"/>
                    </a:lnTo>
                    <a:lnTo>
                      <a:pt x="709" y="370"/>
                    </a:lnTo>
                    <a:lnTo>
                      <a:pt x="735" y="388"/>
                    </a:lnTo>
                    <a:lnTo>
                      <a:pt x="756" y="402"/>
                    </a:lnTo>
                    <a:lnTo>
                      <a:pt x="772" y="415"/>
                    </a:lnTo>
                    <a:lnTo>
                      <a:pt x="783" y="426"/>
                    </a:lnTo>
                    <a:lnTo>
                      <a:pt x="789" y="435"/>
                    </a:lnTo>
                    <a:lnTo>
                      <a:pt x="790" y="440"/>
                    </a:lnTo>
                    <a:lnTo>
                      <a:pt x="756" y="424"/>
                    </a:lnTo>
                    <a:lnTo>
                      <a:pt x="755" y="419"/>
                    </a:lnTo>
                    <a:lnTo>
                      <a:pt x="749" y="410"/>
                    </a:lnTo>
                    <a:lnTo>
                      <a:pt x="736" y="399"/>
                    </a:lnTo>
                    <a:lnTo>
                      <a:pt x="721" y="386"/>
                    </a:lnTo>
                    <a:lnTo>
                      <a:pt x="698" y="370"/>
                    </a:lnTo>
                    <a:lnTo>
                      <a:pt x="671" y="352"/>
                    </a:lnTo>
                    <a:lnTo>
                      <a:pt x="640" y="334"/>
                    </a:lnTo>
                    <a:lnTo>
                      <a:pt x="603" y="312"/>
                    </a:lnTo>
                    <a:lnTo>
                      <a:pt x="564" y="288"/>
                    </a:lnTo>
                    <a:lnTo>
                      <a:pt x="520" y="263"/>
                    </a:lnTo>
                    <a:lnTo>
                      <a:pt x="472" y="238"/>
                    </a:lnTo>
                    <a:lnTo>
                      <a:pt x="421" y="210"/>
                    </a:lnTo>
                    <a:lnTo>
                      <a:pt x="366" y="181"/>
                    </a:lnTo>
                    <a:lnTo>
                      <a:pt x="309" y="153"/>
                    </a:lnTo>
                    <a:lnTo>
                      <a:pt x="250" y="124"/>
                    </a:lnTo>
                    <a:lnTo>
                      <a:pt x="189" y="93"/>
                    </a:lnTo>
                    <a:lnTo>
                      <a:pt x="127" y="64"/>
                    </a:lnTo>
                    <a:lnTo>
                      <a:pt x="65" y="33"/>
                    </a:lnTo>
                    <a:lnTo>
                      <a:pt x="0" y="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3C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80" name="Freeform 498"/>
              <p:cNvSpPr>
                <a:spLocks/>
              </p:cNvSpPr>
              <p:nvPr/>
            </p:nvSpPr>
            <p:spPr bwMode="auto">
              <a:xfrm>
                <a:off x="1356" y="1387"/>
                <a:ext cx="756" cy="210"/>
              </a:xfrm>
              <a:custGeom>
                <a:avLst/>
                <a:gdLst>
                  <a:gd name="T0" fmla="*/ 756 w 756"/>
                  <a:gd name="T1" fmla="*/ 210 h 420"/>
                  <a:gd name="T2" fmla="*/ 755 w 756"/>
                  <a:gd name="T3" fmla="*/ 208 h 420"/>
                  <a:gd name="T4" fmla="*/ 749 w 756"/>
                  <a:gd name="T5" fmla="*/ 203 h 420"/>
                  <a:gd name="T6" fmla="*/ 736 w 756"/>
                  <a:gd name="T7" fmla="*/ 198 h 420"/>
                  <a:gd name="T8" fmla="*/ 721 w 756"/>
                  <a:gd name="T9" fmla="*/ 191 h 420"/>
                  <a:gd name="T10" fmla="*/ 698 w 756"/>
                  <a:gd name="T11" fmla="*/ 183 h 420"/>
                  <a:gd name="T12" fmla="*/ 671 w 756"/>
                  <a:gd name="T13" fmla="*/ 174 h 420"/>
                  <a:gd name="T14" fmla="*/ 640 w 756"/>
                  <a:gd name="T15" fmla="*/ 165 h 420"/>
                  <a:gd name="T16" fmla="*/ 603 w 756"/>
                  <a:gd name="T17" fmla="*/ 154 h 420"/>
                  <a:gd name="T18" fmla="*/ 564 w 756"/>
                  <a:gd name="T19" fmla="*/ 142 h 420"/>
                  <a:gd name="T20" fmla="*/ 520 w 756"/>
                  <a:gd name="T21" fmla="*/ 130 h 420"/>
                  <a:gd name="T22" fmla="*/ 472 w 756"/>
                  <a:gd name="T23" fmla="*/ 117 h 420"/>
                  <a:gd name="T24" fmla="*/ 421 w 756"/>
                  <a:gd name="T25" fmla="*/ 103 h 420"/>
                  <a:gd name="T26" fmla="*/ 366 w 756"/>
                  <a:gd name="T27" fmla="*/ 89 h 420"/>
                  <a:gd name="T28" fmla="*/ 309 w 756"/>
                  <a:gd name="T29" fmla="*/ 75 h 420"/>
                  <a:gd name="T30" fmla="*/ 250 w 756"/>
                  <a:gd name="T31" fmla="*/ 60 h 420"/>
                  <a:gd name="T32" fmla="*/ 189 w 756"/>
                  <a:gd name="T33" fmla="*/ 45 h 420"/>
                  <a:gd name="T34" fmla="*/ 127 w 756"/>
                  <a:gd name="T35" fmla="*/ 30 h 420"/>
                  <a:gd name="T36" fmla="*/ 65 w 756"/>
                  <a:gd name="T37" fmla="*/ 15 h 420"/>
                  <a:gd name="T38" fmla="*/ 0 w 756"/>
                  <a:gd name="T39" fmla="*/ 0 h 420"/>
                  <a:gd name="T40" fmla="*/ 0 w 756"/>
                  <a:gd name="T41" fmla="*/ 1 h 420"/>
                  <a:gd name="T42" fmla="*/ 61 w 756"/>
                  <a:gd name="T43" fmla="*/ 16 h 420"/>
                  <a:gd name="T44" fmla="*/ 121 w 756"/>
                  <a:gd name="T45" fmla="*/ 30 h 420"/>
                  <a:gd name="T46" fmla="*/ 181 w 756"/>
                  <a:gd name="T47" fmla="*/ 45 h 420"/>
                  <a:gd name="T48" fmla="*/ 239 w 756"/>
                  <a:gd name="T49" fmla="*/ 59 h 420"/>
                  <a:gd name="T50" fmla="*/ 295 w 756"/>
                  <a:gd name="T51" fmla="*/ 73 h 420"/>
                  <a:gd name="T52" fmla="*/ 349 w 756"/>
                  <a:gd name="T53" fmla="*/ 86 h 420"/>
                  <a:gd name="T54" fmla="*/ 401 w 756"/>
                  <a:gd name="T55" fmla="*/ 100 h 420"/>
                  <a:gd name="T56" fmla="*/ 449 w 756"/>
                  <a:gd name="T57" fmla="*/ 113 h 420"/>
                  <a:gd name="T58" fmla="*/ 496 w 756"/>
                  <a:gd name="T59" fmla="*/ 125 h 420"/>
                  <a:gd name="T60" fmla="*/ 537 w 756"/>
                  <a:gd name="T61" fmla="*/ 137 h 420"/>
                  <a:gd name="T62" fmla="*/ 577 w 756"/>
                  <a:gd name="T63" fmla="*/ 149 h 420"/>
                  <a:gd name="T64" fmla="*/ 610 w 756"/>
                  <a:gd name="T65" fmla="*/ 159 h 420"/>
                  <a:gd name="T66" fmla="*/ 640 w 756"/>
                  <a:gd name="T67" fmla="*/ 168 h 420"/>
                  <a:gd name="T68" fmla="*/ 666 w 756"/>
                  <a:gd name="T69" fmla="*/ 176 h 420"/>
                  <a:gd name="T70" fmla="*/ 687 w 756"/>
                  <a:gd name="T71" fmla="*/ 184 h 420"/>
                  <a:gd name="T72" fmla="*/ 702 w 756"/>
                  <a:gd name="T73" fmla="*/ 190 h 420"/>
                  <a:gd name="T74" fmla="*/ 714 w 756"/>
                  <a:gd name="T75" fmla="*/ 196 h 420"/>
                  <a:gd name="T76" fmla="*/ 721 w 756"/>
                  <a:gd name="T77" fmla="*/ 199 h 420"/>
                  <a:gd name="T78" fmla="*/ 721 w 756"/>
                  <a:gd name="T79" fmla="*/ 202 h 420"/>
                  <a:gd name="T80" fmla="*/ 756 w 756"/>
                  <a:gd name="T81" fmla="*/ 210 h 42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756" h="420">
                    <a:moveTo>
                      <a:pt x="756" y="420"/>
                    </a:moveTo>
                    <a:lnTo>
                      <a:pt x="755" y="415"/>
                    </a:lnTo>
                    <a:lnTo>
                      <a:pt x="749" y="406"/>
                    </a:lnTo>
                    <a:lnTo>
                      <a:pt x="736" y="395"/>
                    </a:lnTo>
                    <a:lnTo>
                      <a:pt x="721" y="382"/>
                    </a:lnTo>
                    <a:lnTo>
                      <a:pt x="698" y="366"/>
                    </a:lnTo>
                    <a:lnTo>
                      <a:pt x="671" y="348"/>
                    </a:lnTo>
                    <a:lnTo>
                      <a:pt x="640" y="330"/>
                    </a:lnTo>
                    <a:lnTo>
                      <a:pt x="603" y="308"/>
                    </a:lnTo>
                    <a:lnTo>
                      <a:pt x="564" y="284"/>
                    </a:lnTo>
                    <a:lnTo>
                      <a:pt x="520" y="259"/>
                    </a:lnTo>
                    <a:lnTo>
                      <a:pt x="472" y="234"/>
                    </a:lnTo>
                    <a:lnTo>
                      <a:pt x="421" y="206"/>
                    </a:lnTo>
                    <a:lnTo>
                      <a:pt x="366" y="177"/>
                    </a:lnTo>
                    <a:lnTo>
                      <a:pt x="309" y="149"/>
                    </a:lnTo>
                    <a:lnTo>
                      <a:pt x="250" y="120"/>
                    </a:lnTo>
                    <a:lnTo>
                      <a:pt x="189" y="89"/>
                    </a:lnTo>
                    <a:lnTo>
                      <a:pt x="127" y="60"/>
                    </a:lnTo>
                    <a:lnTo>
                      <a:pt x="65" y="29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61" y="31"/>
                    </a:lnTo>
                    <a:lnTo>
                      <a:pt x="121" y="60"/>
                    </a:lnTo>
                    <a:lnTo>
                      <a:pt x="181" y="89"/>
                    </a:lnTo>
                    <a:lnTo>
                      <a:pt x="239" y="118"/>
                    </a:lnTo>
                    <a:lnTo>
                      <a:pt x="295" y="145"/>
                    </a:lnTo>
                    <a:lnTo>
                      <a:pt x="349" y="172"/>
                    </a:lnTo>
                    <a:lnTo>
                      <a:pt x="401" y="199"/>
                    </a:lnTo>
                    <a:lnTo>
                      <a:pt x="449" y="226"/>
                    </a:lnTo>
                    <a:lnTo>
                      <a:pt x="496" y="250"/>
                    </a:lnTo>
                    <a:lnTo>
                      <a:pt x="537" y="273"/>
                    </a:lnTo>
                    <a:lnTo>
                      <a:pt x="577" y="297"/>
                    </a:lnTo>
                    <a:lnTo>
                      <a:pt x="610" y="317"/>
                    </a:lnTo>
                    <a:lnTo>
                      <a:pt x="640" y="335"/>
                    </a:lnTo>
                    <a:lnTo>
                      <a:pt x="666" y="351"/>
                    </a:lnTo>
                    <a:lnTo>
                      <a:pt x="687" y="368"/>
                    </a:lnTo>
                    <a:lnTo>
                      <a:pt x="702" y="380"/>
                    </a:lnTo>
                    <a:lnTo>
                      <a:pt x="714" y="391"/>
                    </a:lnTo>
                    <a:lnTo>
                      <a:pt x="721" y="398"/>
                    </a:lnTo>
                    <a:lnTo>
                      <a:pt x="721" y="404"/>
                    </a:lnTo>
                    <a:lnTo>
                      <a:pt x="756" y="420"/>
                    </a:lnTo>
                    <a:close/>
                  </a:path>
                </a:pathLst>
              </a:custGeom>
              <a:solidFill>
                <a:srgbClr val="B3C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81" name="Freeform 499"/>
              <p:cNvSpPr>
                <a:spLocks/>
              </p:cNvSpPr>
              <p:nvPr/>
            </p:nvSpPr>
            <p:spPr bwMode="auto">
              <a:xfrm>
                <a:off x="1354" y="1388"/>
                <a:ext cx="723" cy="201"/>
              </a:xfrm>
              <a:custGeom>
                <a:avLst/>
                <a:gdLst>
                  <a:gd name="T0" fmla="*/ 2 w 723"/>
                  <a:gd name="T1" fmla="*/ 0 h 402"/>
                  <a:gd name="T2" fmla="*/ 63 w 723"/>
                  <a:gd name="T3" fmla="*/ 15 h 402"/>
                  <a:gd name="T4" fmla="*/ 123 w 723"/>
                  <a:gd name="T5" fmla="*/ 29 h 402"/>
                  <a:gd name="T6" fmla="*/ 183 w 723"/>
                  <a:gd name="T7" fmla="*/ 44 h 402"/>
                  <a:gd name="T8" fmla="*/ 241 w 723"/>
                  <a:gd name="T9" fmla="*/ 58 h 402"/>
                  <a:gd name="T10" fmla="*/ 297 w 723"/>
                  <a:gd name="T11" fmla="*/ 72 h 402"/>
                  <a:gd name="T12" fmla="*/ 351 w 723"/>
                  <a:gd name="T13" fmla="*/ 85 h 402"/>
                  <a:gd name="T14" fmla="*/ 403 w 723"/>
                  <a:gd name="T15" fmla="*/ 99 h 402"/>
                  <a:gd name="T16" fmla="*/ 451 w 723"/>
                  <a:gd name="T17" fmla="*/ 112 h 402"/>
                  <a:gd name="T18" fmla="*/ 498 w 723"/>
                  <a:gd name="T19" fmla="*/ 124 h 402"/>
                  <a:gd name="T20" fmla="*/ 539 w 723"/>
                  <a:gd name="T21" fmla="*/ 136 h 402"/>
                  <a:gd name="T22" fmla="*/ 579 w 723"/>
                  <a:gd name="T23" fmla="*/ 148 h 402"/>
                  <a:gd name="T24" fmla="*/ 612 w 723"/>
                  <a:gd name="T25" fmla="*/ 158 h 402"/>
                  <a:gd name="T26" fmla="*/ 642 w 723"/>
                  <a:gd name="T27" fmla="*/ 167 h 402"/>
                  <a:gd name="T28" fmla="*/ 668 w 723"/>
                  <a:gd name="T29" fmla="*/ 175 h 402"/>
                  <a:gd name="T30" fmla="*/ 689 w 723"/>
                  <a:gd name="T31" fmla="*/ 183 h 402"/>
                  <a:gd name="T32" fmla="*/ 704 w 723"/>
                  <a:gd name="T33" fmla="*/ 189 h 402"/>
                  <a:gd name="T34" fmla="*/ 716 w 723"/>
                  <a:gd name="T35" fmla="*/ 195 h 402"/>
                  <a:gd name="T36" fmla="*/ 723 w 723"/>
                  <a:gd name="T37" fmla="*/ 198 h 402"/>
                  <a:gd name="T38" fmla="*/ 723 w 723"/>
                  <a:gd name="T39" fmla="*/ 201 h 402"/>
                  <a:gd name="T40" fmla="*/ 686 w 723"/>
                  <a:gd name="T41" fmla="*/ 193 h 402"/>
                  <a:gd name="T42" fmla="*/ 686 w 723"/>
                  <a:gd name="T43" fmla="*/ 190 h 402"/>
                  <a:gd name="T44" fmla="*/ 679 w 723"/>
                  <a:gd name="T45" fmla="*/ 186 h 402"/>
                  <a:gd name="T46" fmla="*/ 669 w 723"/>
                  <a:gd name="T47" fmla="*/ 181 h 402"/>
                  <a:gd name="T48" fmla="*/ 653 w 723"/>
                  <a:gd name="T49" fmla="*/ 175 h 402"/>
                  <a:gd name="T50" fmla="*/ 634 w 723"/>
                  <a:gd name="T51" fmla="*/ 168 h 402"/>
                  <a:gd name="T52" fmla="*/ 610 w 723"/>
                  <a:gd name="T53" fmla="*/ 160 h 402"/>
                  <a:gd name="T54" fmla="*/ 581 w 723"/>
                  <a:gd name="T55" fmla="*/ 151 h 402"/>
                  <a:gd name="T56" fmla="*/ 549 w 723"/>
                  <a:gd name="T57" fmla="*/ 141 h 402"/>
                  <a:gd name="T58" fmla="*/ 512 w 723"/>
                  <a:gd name="T59" fmla="*/ 131 h 402"/>
                  <a:gd name="T60" fmla="*/ 471 w 723"/>
                  <a:gd name="T61" fmla="*/ 120 h 402"/>
                  <a:gd name="T62" fmla="*/ 429 w 723"/>
                  <a:gd name="T63" fmla="*/ 108 h 402"/>
                  <a:gd name="T64" fmla="*/ 382 w 723"/>
                  <a:gd name="T65" fmla="*/ 95 h 402"/>
                  <a:gd name="T66" fmla="*/ 333 w 723"/>
                  <a:gd name="T67" fmla="*/ 83 h 402"/>
                  <a:gd name="T68" fmla="*/ 282 w 723"/>
                  <a:gd name="T69" fmla="*/ 70 h 402"/>
                  <a:gd name="T70" fmla="*/ 228 w 723"/>
                  <a:gd name="T71" fmla="*/ 56 h 402"/>
                  <a:gd name="T72" fmla="*/ 173 w 723"/>
                  <a:gd name="T73" fmla="*/ 43 h 402"/>
                  <a:gd name="T74" fmla="*/ 116 w 723"/>
                  <a:gd name="T75" fmla="*/ 29 h 402"/>
                  <a:gd name="T76" fmla="*/ 58 w 723"/>
                  <a:gd name="T77" fmla="*/ 16 h 402"/>
                  <a:gd name="T78" fmla="*/ 0 w 723"/>
                  <a:gd name="T79" fmla="*/ 2 h 402"/>
                  <a:gd name="T80" fmla="*/ 2 w 723"/>
                  <a:gd name="T81" fmla="*/ 0 h 40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723" h="402">
                    <a:moveTo>
                      <a:pt x="2" y="0"/>
                    </a:moveTo>
                    <a:lnTo>
                      <a:pt x="63" y="29"/>
                    </a:lnTo>
                    <a:lnTo>
                      <a:pt x="123" y="58"/>
                    </a:lnTo>
                    <a:lnTo>
                      <a:pt x="183" y="87"/>
                    </a:lnTo>
                    <a:lnTo>
                      <a:pt x="241" y="116"/>
                    </a:lnTo>
                    <a:lnTo>
                      <a:pt x="297" y="143"/>
                    </a:lnTo>
                    <a:lnTo>
                      <a:pt x="351" y="170"/>
                    </a:lnTo>
                    <a:lnTo>
                      <a:pt x="403" y="197"/>
                    </a:lnTo>
                    <a:lnTo>
                      <a:pt x="451" y="224"/>
                    </a:lnTo>
                    <a:lnTo>
                      <a:pt x="498" y="248"/>
                    </a:lnTo>
                    <a:lnTo>
                      <a:pt x="539" y="271"/>
                    </a:lnTo>
                    <a:lnTo>
                      <a:pt x="579" y="295"/>
                    </a:lnTo>
                    <a:lnTo>
                      <a:pt x="612" y="315"/>
                    </a:lnTo>
                    <a:lnTo>
                      <a:pt x="642" y="333"/>
                    </a:lnTo>
                    <a:lnTo>
                      <a:pt x="668" y="349"/>
                    </a:lnTo>
                    <a:lnTo>
                      <a:pt x="689" y="366"/>
                    </a:lnTo>
                    <a:lnTo>
                      <a:pt x="704" y="378"/>
                    </a:lnTo>
                    <a:lnTo>
                      <a:pt x="716" y="389"/>
                    </a:lnTo>
                    <a:lnTo>
                      <a:pt x="723" y="396"/>
                    </a:lnTo>
                    <a:lnTo>
                      <a:pt x="723" y="402"/>
                    </a:lnTo>
                    <a:lnTo>
                      <a:pt x="686" y="385"/>
                    </a:lnTo>
                    <a:lnTo>
                      <a:pt x="686" y="380"/>
                    </a:lnTo>
                    <a:lnTo>
                      <a:pt x="679" y="371"/>
                    </a:lnTo>
                    <a:lnTo>
                      <a:pt x="669" y="362"/>
                    </a:lnTo>
                    <a:lnTo>
                      <a:pt x="653" y="349"/>
                    </a:lnTo>
                    <a:lnTo>
                      <a:pt x="634" y="335"/>
                    </a:lnTo>
                    <a:lnTo>
                      <a:pt x="610" y="320"/>
                    </a:lnTo>
                    <a:lnTo>
                      <a:pt x="581" y="302"/>
                    </a:lnTo>
                    <a:lnTo>
                      <a:pt x="549" y="282"/>
                    </a:lnTo>
                    <a:lnTo>
                      <a:pt x="512" y="261"/>
                    </a:lnTo>
                    <a:lnTo>
                      <a:pt x="471" y="239"/>
                    </a:lnTo>
                    <a:lnTo>
                      <a:pt x="429" y="215"/>
                    </a:lnTo>
                    <a:lnTo>
                      <a:pt x="382" y="190"/>
                    </a:lnTo>
                    <a:lnTo>
                      <a:pt x="333" y="165"/>
                    </a:lnTo>
                    <a:lnTo>
                      <a:pt x="282" y="139"/>
                    </a:lnTo>
                    <a:lnTo>
                      <a:pt x="228" y="112"/>
                    </a:lnTo>
                    <a:lnTo>
                      <a:pt x="173" y="85"/>
                    </a:lnTo>
                    <a:lnTo>
                      <a:pt x="116" y="58"/>
                    </a:lnTo>
                    <a:lnTo>
                      <a:pt x="58" y="31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B2D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82" name="Freeform 500"/>
              <p:cNvSpPr>
                <a:spLocks/>
              </p:cNvSpPr>
              <p:nvPr/>
            </p:nvSpPr>
            <p:spPr bwMode="auto">
              <a:xfrm>
                <a:off x="1354" y="1390"/>
                <a:ext cx="686" cy="191"/>
              </a:xfrm>
              <a:custGeom>
                <a:avLst/>
                <a:gdLst>
                  <a:gd name="T0" fmla="*/ 686 w 686"/>
                  <a:gd name="T1" fmla="*/ 191 h 381"/>
                  <a:gd name="T2" fmla="*/ 686 w 686"/>
                  <a:gd name="T3" fmla="*/ 188 h 381"/>
                  <a:gd name="T4" fmla="*/ 679 w 686"/>
                  <a:gd name="T5" fmla="*/ 184 h 381"/>
                  <a:gd name="T6" fmla="*/ 669 w 686"/>
                  <a:gd name="T7" fmla="*/ 179 h 381"/>
                  <a:gd name="T8" fmla="*/ 653 w 686"/>
                  <a:gd name="T9" fmla="*/ 173 h 381"/>
                  <a:gd name="T10" fmla="*/ 634 w 686"/>
                  <a:gd name="T11" fmla="*/ 166 h 381"/>
                  <a:gd name="T12" fmla="*/ 610 w 686"/>
                  <a:gd name="T13" fmla="*/ 158 h 381"/>
                  <a:gd name="T14" fmla="*/ 581 w 686"/>
                  <a:gd name="T15" fmla="*/ 149 h 381"/>
                  <a:gd name="T16" fmla="*/ 549 w 686"/>
                  <a:gd name="T17" fmla="*/ 139 h 381"/>
                  <a:gd name="T18" fmla="*/ 512 w 686"/>
                  <a:gd name="T19" fmla="*/ 129 h 381"/>
                  <a:gd name="T20" fmla="*/ 471 w 686"/>
                  <a:gd name="T21" fmla="*/ 118 h 381"/>
                  <a:gd name="T22" fmla="*/ 429 w 686"/>
                  <a:gd name="T23" fmla="*/ 106 h 381"/>
                  <a:gd name="T24" fmla="*/ 382 w 686"/>
                  <a:gd name="T25" fmla="*/ 93 h 381"/>
                  <a:gd name="T26" fmla="*/ 333 w 686"/>
                  <a:gd name="T27" fmla="*/ 81 h 381"/>
                  <a:gd name="T28" fmla="*/ 282 w 686"/>
                  <a:gd name="T29" fmla="*/ 68 h 381"/>
                  <a:gd name="T30" fmla="*/ 228 w 686"/>
                  <a:gd name="T31" fmla="*/ 54 h 381"/>
                  <a:gd name="T32" fmla="*/ 173 w 686"/>
                  <a:gd name="T33" fmla="*/ 41 h 381"/>
                  <a:gd name="T34" fmla="*/ 116 w 686"/>
                  <a:gd name="T35" fmla="*/ 27 h 381"/>
                  <a:gd name="T36" fmla="*/ 58 w 686"/>
                  <a:gd name="T37" fmla="*/ 14 h 381"/>
                  <a:gd name="T38" fmla="*/ 0 w 686"/>
                  <a:gd name="T39" fmla="*/ 0 h 381"/>
                  <a:gd name="T40" fmla="*/ 0 w 686"/>
                  <a:gd name="T41" fmla="*/ 1 h 381"/>
                  <a:gd name="T42" fmla="*/ 57 w 686"/>
                  <a:gd name="T43" fmla="*/ 14 h 381"/>
                  <a:gd name="T44" fmla="*/ 115 w 686"/>
                  <a:gd name="T45" fmla="*/ 28 h 381"/>
                  <a:gd name="T46" fmla="*/ 171 w 686"/>
                  <a:gd name="T47" fmla="*/ 42 h 381"/>
                  <a:gd name="T48" fmla="*/ 225 w 686"/>
                  <a:gd name="T49" fmla="*/ 55 h 381"/>
                  <a:gd name="T50" fmla="*/ 279 w 686"/>
                  <a:gd name="T51" fmla="*/ 69 h 381"/>
                  <a:gd name="T52" fmla="*/ 328 w 686"/>
                  <a:gd name="T53" fmla="*/ 82 h 381"/>
                  <a:gd name="T54" fmla="*/ 376 w 686"/>
                  <a:gd name="T55" fmla="*/ 94 h 381"/>
                  <a:gd name="T56" fmla="*/ 422 w 686"/>
                  <a:gd name="T57" fmla="*/ 107 h 381"/>
                  <a:gd name="T58" fmla="*/ 464 w 686"/>
                  <a:gd name="T59" fmla="*/ 118 h 381"/>
                  <a:gd name="T60" fmla="*/ 502 w 686"/>
                  <a:gd name="T61" fmla="*/ 129 h 381"/>
                  <a:gd name="T62" fmla="*/ 536 w 686"/>
                  <a:gd name="T63" fmla="*/ 138 h 381"/>
                  <a:gd name="T64" fmla="*/ 566 w 686"/>
                  <a:gd name="T65" fmla="*/ 148 h 381"/>
                  <a:gd name="T66" fmla="*/ 591 w 686"/>
                  <a:gd name="T67" fmla="*/ 157 h 381"/>
                  <a:gd name="T68" fmla="*/ 612 w 686"/>
                  <a:gd name="T69" fmla="*/ 164 h 381"/>
                  <a:gd name="T70" fmla="*/ 628 w 686"/>
                  <a:gd name="T71" fmla="*/ 170 h 381"/>
                  <a:gd name="T72" fmla="*/ 639 w 686"/>
                  <a:gd name="T73" fmla="*/ 175 h 381"/>
                  <a:gd name="T74" fmla="*/ 646 w 686"/>
                  <a:gd name="T75" fmla="*/ 179 h 381"/>
                  <a:gd name="T76" fmla="*/ 648 w 686"/>
                  <a:gd name="T77" fmla="*/ 182 h 381"/>
                  <a:gd name="T78" fmla="*/ 686 w 686"/>
                  <a:gd name="T79" fmla="*/ 191 h 3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686" h="381">
                    <a:moveTo>
                      <a:pt x="686" y="381"/>
                    </a:moveTo>
                    <a:lnTo>
                      <a:pt x="686" y="376"/>
                    </a:lnTo>
                    <a:lnTo>
                      <a:pt x="679" y="367"/>
                    </a:lnTo>
                    <a:lnTo>
                      <a:pt x="669" y="358"/>
                    </a:lnTo>
                    <a:lnTo>
                      <a:pt x="653" y="345"/>
                    </a:lnTo>
                    <a:lnTo>
                      <a:pt x="634" y="331"/>
                    </a:lnTo>
                    <a:lnTo>
                      <a:pt x="610" y="316"/>
                    </a:lnTo>
                    <a:lnTo>
                      <a:pt x="581" y="298"/>
                    </a:lnTo>
                    <a:lnTo>
                      <a:pt x="549" y="278"/>
                    </a:lnTo>
                    <a:lnTo>
                      <a:pt x="512" y="257"/>
                    </a:lnTo>
                    <a:lnTo>
                      <a:pt x="471" y="235"/>
                    </a:lnTo>
                    <a:lnTo>
                      <a:pt x="429" y="211"/>
                    </a:lnTo>
                    <a:lnTo>
                      <a:pt x="382" y="186"/>
                    </a:lnTo>
                    <a:lnTo>
                      <a:pt x="333" y="161"/>
                    </a:lnTo>
                    <a:lnTo>
                      <a:pt x="282" y="135"/>
                    </a:lnTo>
                    <a:lnTo>
                      <a:pt x="228" y="108"/>
                    </a:lnTo>
                    <a:lnTo>
                      <a:pt x="173" y="81"/>
                    </a:lnTo>
                    <a:lnTo>
                      <a:pt x="116" y="54"/>
                    </a:lnTo>
                    <a:lnTo>
                      <a:pt x="58" y="27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57" y="28"/>
                    </a:lnTo>
                    <a:lnTo>
                      <a:pt x="115" y="56"/>
                    </a:lnTo>
                    <a:lnTo>
                      <a:pt x="171" y="83"/>
                    </a:lnTo>
                    <a:lnTo>
                      <a:pt x="225" y="110"/>
                    </a:lnTo>
                    <a:lnTo>
                      <a:pt x="279" y="137"/>
                    </a:lnTo>
                    <a:lnTo>
                      <a:pt x="328" y="164"/>
                    </a:lnTo>
                    <a:lnTo>
                      <a:pt x="376" y="188"/>
                    </a:lnTo>
                    <a:lnTo>
                      <a:pt x="422" y="213"/>
                    </a:lnTo>
                    <a:lnTo>
                      <a:pt x="464" y="235"/>
                    </a:lnTo>
                    <a:lnTo>
                      <a:pt x="502" y="257"/>
                    </a:lnTo>
                    <a:lnTo>
                      <a:pt x="536" y="276"/>
                    </a:lnTo>
                    <a:lnTo>
                      <a:pt x="566" y="296"/>
                    </a:lnTo>
                    <a:lnTo>
                      <a:pt x="591" y="313"/>
                    </a:lnTo>
                    <a:lnTo>
                      <a:pt x="612" y="327"/>
                    </a:lnTo>
                    <a:lnTo>
                      <a:pt x="628" y="340"/>
                    </a:lnTo>
                    <a:lnTo>
                      <a:pt x="639" y="349"/>
                    </a:lnTo>
                    <a:lnTo>
                      <a:pt x="646" y="358"/>
                    </a:lnTo>
                    <a:lnTo>
                      <a:pt x="648" y="363"/>
                    </a:lnTo>
                    <a:lnTo>
                      <a:pt x="686" y="381"/>
                    </a:lnTo>
                    <a:close/>
                  </a:path>
                </a:pathLst>
              </a:custGeom>
              <a:solidFill>
                <a:srgbClr val="B2D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83" name="Freeform 501"/>
              <p:cNvSpPr>
                <a:spLocks/>
              </p:cNvSpPr>
              <p:nvPr/>
            </p:nvSpPr>
            <p:spPr bwMode="auto">
              <a:xfrm>
                <a:off x="1353" y="1391"/>
                <a:ext cx="649" cy="181"/>
              </a:xfrm>
              <a:custGeom>
                <a:avLst/>
                <a:gdLst>
                  <a:gd name="T0" fmla="*/ 1 w 649"/>
                  <a:gd name="T1" fmla="*/ 0 h 362"/>
                  <a:gd name="T2" fmla="*/ 58 w 649"/>
                  <a:gd name="T3" fmla="*/ 14 h 362"/>
                  <a:gd name="T4" fmla="*/ 116 w 649"/>
                  <a:gd name="T5" fmla="*/ 28 h 362"/>
                  <a:gd name="T6" fmla="*/ 172 w 649"/>
                  <a:gd name="T7" fmla="*/ 41 h 362"/>
                  <a:gd name="T8" fmla="*/ 226 w 649"/>
                  <a:gd name="T9" fmla="*/ 55 h 362"/>
                  <a:gd name="T10" fmla="*/ 280 w 649"/>
                  <a:gd name="T11" fmla="*/ 68 h 362"/>
                  <a:gd name="T12" fmla="*/ 329 w 649"/>
                  <a:gd name="T13" fmla="*/ 82 h 362"/>
                  <a:gd name="T14" fmla="*/ 377 w 649"/>
                  <a:gd name="T15" fmla="*/ 94 h 362"/>
                  <a:gd name="T16" fmla="*/ 423 w 649"/>
                  <a:gd name="T17" fmla="*/ 106 h 362"/>
                  <a:gd name="T18" fmla="*/ 465 w 649"/>
                  <a:gd name="T19" fmla="*/ 117 h 362"/>
                  <a:gd name="T20" fmla="*/ 503 w 649"/>
                  <a:gd name="T21" fmla="*/ 128 h 362"/>
                  <a:gd name="T22" fmla="*/ 537 w 649"/>
                  <a:gd name="T23" fmla="*/ 138 h 362"/>
                  <a:gd name="T24" fmla="*/ 567 w 649"/>
                  <a:gd name="T25" fmla="*/ 148 h 362"/>
                  <a:gd name="T26" fmla="*/ 592 w 649"/>
                  <a:gd name="T27" fmla="*/ 156 h 362"/>
                  <a:gd name="T28" fmla="*/ 613 w 649"/>
                  <a:gd name="T29" fmla="*/ 163 h 362"/>
                  <a:gd name="T30" fmla="*/ 629 w 649"/>
                  <a:gd name="T31" fmla="*/ 170 h 362"/>
                  <a:gd name="T32" fmla="*/ 640 w 649"/>
                  <a:gd name="T33" fmla="*/ 174 h 362"/>
                  <a:gd name="T34" fmla="*/ 647 w 649"/>
                  <a:gd name="T35" fmla="*/ 179 h 362"/>
                  <a:gd name="T36" fmla="*/ 649 w 649"/>
                  <a:gd name="T37" fmla="*/ 181 h 362"/>
                  <a:gd name="T38" fmla="*/ 606 w 649"/>
                  <a:gd name="T39" fmla="*/ 171 h 362"/>
                  <a:gd name="T40" fmla="*/ 605 w 649"/>
                  <a:gd name="T41" fmla="*/ 169 h 362"/>
                  <a:gd name="T42" fmla="*/ 598 w 649"/>
                  <a:gd name="T43" fmla="*/ 164 h 362"/>
                  <a:gd name="T44" fmla="*/ 587 w 649"/>
                  <a:gd name="T45" fmla="*/ 160 h 362"/>
                  <a:gd name="T46" fmla="*/ 570 w 649"/>
                  <a:gd name="T47" fmla="*/ 153 h 362"/>
                  <a:gd name="T48" fmla="*/ 547 w 649"/>
                  <a:gd name="T49" fmla="*/ 145 h 362"/>
                  <a:gd name="T50" fmla="*/ 522 w 649"/>
                  <a:gd name="T51" fmla="*/ 137 h 362"/>
                  <a:gd name="T52" fmla="*/ 489 w 649"/>
                  <a:gd name="T53" fmla="*/ 127 h 362"/>
                  <a:gd name="T54" fmla="*/ 454 w 649"/>
                  <a:gd name="T55" fmla="*/ 117 h 362"/>
                  <a:gd name="T56" fmla="*/ 414 w 649"/>
                  <a:gd name="T57" fmla="*/ 106 h 362"/>
                  <a:gd name="T58" fmla="*/ 372 w 649"/>
                  <a:gd name="T59" fmla="*/ 95 h 362"/>
                  <a:gd name="T60" fmla="*/ 325 w 649"/>
                  <a:gd name="T61" fmla="*/ 82 h 362"/>
                  <a:gd name="T62" fmla="*/ 276 w 649"/>
                  <a:gd name="T63" fmla="*/ 69 h 362"/>
                  <a:gd name="T64" fmla="*/ 223 w 649"/>
                  <a:gd name="T65" fmla="*/ 57 h 362"/>
                  <a:gd name="T66" fmla="*/ 170 w 649"/>
                  <a:gd name="T67" fmla="*/ 43 h 362"/>
                  <a:gd name="T68" fmla="*/ 113 w 649"/>
                  <a:gd name="T69" fmla="*/ 29 h 362"/>
                  <a:gd name="T70" fmla="*/ 57 w 649"/>
                  <a:gd name="T71" fmla="*/ 16 h 362"/>
                  <a:gd name="T72" fmla="*/ 0 w 649"/>
                  <a:gd name="T73" fmla="*/ 2 h 362"/>
                  <a:gd name="T74" fmla="*/ 1 w 649"/>
                  <a:gd name="T75" fmla="*/ 0 h 36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649" h="362">
                    <a:moveTo>
                      <a:pt x="1" y="0"/>
                    </a:moveTo>
                    <a:lnTo>
                      <a:pt x="58" y="27"/>
                    </a:lnTo>
                    <a:lnTo>
                      <a:pt x="116" y="55"/>
                    </a:lnTo>
                    <a:lnTo>
                      <a:pt x="172" y="82"/>
                    </a:lnTo>
                    <a:lnTo>
                      <a:pt x="226" y="109"/>
                    </a:lnTo>
                    <a:lnTo>
                      <a:pt x="280" y="136"/>
                    </a:lnTo>
                    <a:lnTo>
                      <a:pt x="329" y="163"/>
                    </a:lnTo>
                    <a:lnTo>
                      <a:pt x="377" y="187"/>
                    </a:lnTo>
                    <a:lnTo>
                      <a:pt x="423" y="212"/>
                    </a:lnTo>
                    <a:lnTo>
                      <a:pt x="465" y="234"/>
                    </a:lnTo>
                    <a:lnTo>
                      <a:pt x="503" y="256"/>
                    </a:lnTo>
                    <a:lnTo>
                      <a:pt x="537" y="275"/>
                    </a:lnTo>
                    <a:lnTo>
                      <a:pt x="567" y="295"/>
                    </a:lnTo>
                    <a:lnTo>
                      <a:pt x="592" y="312"/>
                    </a:lnTo>
                    <a:lnTo>
                      <a:pt x="613" y="326"/>
                    </a:lnTo>
                    <a:lnTo>
                      <a:pt x="629" y="339"/>
                    </a:lnTo>
                    <a:lnTo>
                      <a:pt x="640" y="348"/>
                    </a:lnTo>
                    <a:lnTo>
                      <a:pt x="647" y="357"/>
                    </a:lnTo>
                    <a:lnTo>
                      <a:pt x="649" y="362"/>
                    </a:lnTo>
                    <a:lnTo>
                      <a:pt x="606" y="342"/>
                    </a:lnTo>
                    <a:lnTo>
                      <a:pt x="605" y="337"/>
                    </a:lnTo>
                    <a:lnTo>
                      <a:pt x="598" y="328"/>
                    </a:lnTo>
                    <a:lnTo>
                      <a:pt x="587" y="319"/>
                    </a:lnTo>
                    <a:lnTo>
                      <a:pt x="570" y="306"/>
                    </a:lnTo>
                    <a:lnTo>
                      <a:pt x="547" y="290"/>
                    </a:lnTo>
                    <a:lnTo>
                      <a:pt x="522" y="274"/>
                    </a:lnTo>
                    <a:lnTo>
                      <a:pt x="489" y="254"/>
                    </a:lnTo>
                    <a:lnTo>
                      <a:pt x="454" y="234"/>
                    </a:lnTo>
                    <a:lnTo>
                      <a:pt x="414" y="212"/>
                    </a:lnTo>
                    <a:lnTo>
                      <a:pt x="372" y="189"/>
                    </a:lnTo>
                    <a:lnTo>
                      <a:pt x="325" y="163"/>
                    </a:lnTo>
                    <a:lnTo>
                      <a:pt x="276" y="138"/>
                    </a:lnTo>
                    <a:lnTo>
                      <a:pt x="223" y="113"/>
                    </a:lnTo>
                    <a:lnTo>
                      <a:pt x="170" y="85"/>
                    </a:lnTo>
                    <a:lnTo>
                      <a:pt x="113" y="58"/>
                    </a:lnTo>
                    <a:lnTo>
                      <a:pt x="57" y="31"/>
                    </a:lnTo>
                    <a:lnTo>
                      <a:pt x="0" y="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2D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84" name="Freeform 502"/>
              <p:cNvSpPr>
                <a:spLocks/>
              </p:cNvSpPr>
              <p:nvPr/>
            </p:nvSpPr>
            <p:spPr bwMode="auto">
              <a:xfrm>
                <a:off x="1352" y="1392"/>
                <a:ext cx="607" cy="170"/>
              </a:xfrm>
              <a:custGeom>
                <a:avLst/>
                <a:gdLst>
                  <a:gd name="T0" fmla="*/ 607 w 607"/>
                  <a:gd name="T1" fmla="*/ 170 h 338"/>
                  <a:gd name="T2" fmla="*/ 606 w 607"/>
                  <a:gd name="T3" fmla="*/ 167 h 338"/>
                  <a:gd name="T4" fmla="*/ 599 w 607"/>
                  <a:gd name="T5" fmla="*/ 163 h 338"/>
                  <a:gd name="T6" fmla="*/ 588 w 607"/>
                  <a:gd name="T7" fmla="*/ 158 h 338"/>
                  <a:gd name="T8" fmla="*/ 571 w 607"/>
                  <a:gd name="T9" fmla="*/ 152 h 338"/>
                  <a:gd name="T10" fmla="*/ 548 w 607"/>
                  <a:gd name="T11" fmla="*/ 144 h 338"/>
                  <a:gd name="T12" fmla="*/ 523 w 607"/>
                  <a:gd name="T13" fmla="*/ 136 h 338"/>
                  <a:gd name="T14" fmla="*/ 490 w 607"/>
                  <a:gd name="T15" fmla="*/ 126 h 338"/>
                  <a:gd name="T16" fmla="*/ 455 w 607"/>
                  <a:gd name="T17" fmla="*/ 116 h 338"/>
                  <a:gd name="T18" fmla="*/ 415 w 607"/>
                  <a:gd name="T19" fmla="*/ 105 h 338"/>
                  <a:gd name="T20" fmla="*/ 373 w 607"/>
                  <a:gd name="T21" fmla="*/ 93 h 338"/>
                  <a:gd name="T22" fmla="*/ 326 w 607"/>
                  <a:gd name="T23" fmla="*/ 80 h 338"/>
                  <a:gd name="T24" fmla="*/ 277 w 607"/>
                  <a:gd name="T25" fmla="*/ 67 h 338"/>
                  <a:gd name="T26" fmla="*/ 224 w 607"/>
                  <a:gd name="T27" fmla="*/ 55 h 338"/>
                  <a:gd name="T28" fmla="*/ 171 w 607"/>
                  <a:gd name="T29" fmla="*/ 41 h 338"/>
                  <a:gd name="T30" fmla="*/ 114 w 607"/>
                  <a:gd name="T31" fmla="*/ 27 h 338"/>
                  <a:gd name="T32" fmla="*/ 58 w 607"/>
                  <a:gd name="T33" fmla="*/ 14 h 338"/>
                  <a:gd name="T34" fmla="*/ 1 w 607"/>
                  <a:gd name="T35" fmla="*/ 0 h 338"/>
                  <a:gd name="T36" fmla="*/ 0 w 607"/>
                  <a:gd name="T37" fmla="*/ 2 h 338"/>
                  <a:gd name="T38" fmla="*/ 53 w 607"/>
                  <a:gd name="T39" fmla="*/ 15 h 338"/>
                  <a:gd name="T40" fmla="*/ 106 w 607"/>
                  <a:gd name="T41" fmla="*/ 27 h 338"/>
                  <a:gd name="T42" fmla="*/ 157 w 607"/>
                  <a:gd name="T43" fmla="*/ 40 h 338"/>
                  <a:gd name="T44" fmla="*/ 207 w 607"/>
                  <a:gd name="T45" fmla="*/ 52 h 338"/>
                  <a:gd name="T46" fmla="*/ 255 w 607"/>
                  <a:gd name="T47" fmla="*/ 64 h 338"/>
                  <a:gd name="T48" fmla="*/ 302 w 607"/>
                  <a:gd name="T49" fmla="*/ 76 h 338"/>
                  <a:gd name="T50" fmla="*/ 344 w 607"/>
                  <a:gd name="T51" fmla="*/ 89 h 338"/>
                  <a:gd name="T52" fmla="*/ 385 w 607"/>
                  <a:gd name="T53" fmla="*/ 99 h 338"/>
                  <a:gd name="T54" fmla="*/ 422 w 607"/>
                  <a:gd name="T55" fmla="*/ 109 h 338"/>
                  <a:gd name="T56" fmla="*/ 455 w 607"/>
                  <a:gd name="T57" fmla="*/ 119 h 338"/>
                  <a:gd name="T58" fmla="*/ 484 w 607"/>
                  <a:gd name="T59" fmla="*/ 127 h 338"/>
                  <a:gd name="T60" fmla="*/ 508 w 607"/>
                  <a:gd name="T61" fmla="*/ 136 h 338"/>
                  <a:gd name="T62" fmla="*/ 530 w 607"/>
                  <a:gd name="T63" fmla="*/ 143 h 338"/>
                  <a:gd name="T64" fmla="*/ 545 w 607"/>
                  <a:gd name="T65" fmla="*/ 148 h 338"/>
                  <a:gd name="T66" fmla="*/ 557 w 607"/>
                  <a:gd name="T67" fmla="*/ 154 h 338"/>
                  <a:gd name="T68" fmla="*/ 562 w 607"/>
                  <a:gd name="T69" fmla="*/ 157 h 338"/>
                  <a:gd name="T70" fmla="*/ 564 w 607"/>
                  <a:gd name="T71" fmla="*/ 160 h 338"/>
                  <a:gd name="T72" fmla="*/ 607 w 607"/>
                  <a:gd name="T73" fmla="*/ 170 h 33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607" h="338">
                    <a:moveTo>
                      <a:pt x="607" y="338"/>
                    </a:moveTo>
                    <a:lnTo>
                      <a:pt x="606" y="333"/>
                    </a:lnTo>
                    <a:lnTo>
                      <a:pt x="599" y="324"/>
                    </a:lnTo>
                    <a:lnTo>
                      <a:pt x="588" y="315"/>
                    </a:lnTo>
                    <a:lnTo>
                      <a:pt x="571" y="302"/>
                    </a:lnTo>
                    <a:lnTo>
                      <a:pt x="548" y="286"/>
                    </a:lnTo>
                    <a:lnTo>
                      <a:pt x="523" y="270"/>
                    </a:lnTo>
                    <a:lnTo>
                      <a:pt x="490" y="250"/>
                    </a:lnTo>
                    <a:lnTo>
                      <a:pt x="455" y="230"/>
                    </a:lnTo>
                    <a:lnTo>
                      <a:pt x="415" y="208"/>
                    </a:lnTo>
                    <a:lnTo>
                      <a:pt x="373" y="185"/>
                    </a:lnTo>
                    <a:lnTo>
                      <a:pt x="326" y="159"/>
                    </a:lnTo>
                    <a:lnTo>
                      <a:pt x="277" y="134"/>
                    </a:lnTo>
                    <a:lnTo>
                      <a:pt x="224" y="109"/>
                    </a:lnTo>
                    <a:lnTo>
                      <a:pt x="171" y="81"/>
                    </a:lnTo>
                    <a:lnTo>
                      <a:pt x="114" y="54"/>
                    </a:lnTo>
                    <a:lnTo>
                      <a:pt x="58" y="27"/>
                    </a:lnTo>
                    <a:lnTo>
                      <a:pt x="1" y="0"/>
                    </a:lnTo>
                    <a:lnTo>
                      <a:pt x="0" y="4"/>
                    </a:lnTo>
                    <a:lnTo>
                      <a:pt x="53" y="29"/>
                    </a:lnTo>
                    <a:lnTo>
                      <a:pt x="106" y="54"/>
                    </a:lnTo>
                    <a:lnTo>
                      <a:pt x="157" y="80"/>
                    </a:lnTo>
                    <a:lnTo>
                      <a:pt x="207" y="103"/>
                    </a:lnTo>
                    <a:lnTo>
                      <a:pt x="255" y="128"/>
                    </a:lnTo>
                    <a:lnTo>
                      <a:pt x="302" y="152"/>
                    </a:lnTo>
                    <a:lnTo>
                      <a:pt x="344" y="176"/>
                    </a:lnTo>
                    <a:lnTo>
                      <a:pt x="385" y="197"/>
                    </a:lnTo>
                    <a:lnTo>
                      <a:pt x="422" y="217"/>
                    </a:lnTo>
                    <a:lnTo>
                      <a:pt x="455" y="237"/>
                    </a:lnTo>
                    <a:lnTo>
                      <a:pt x="484" y="253"/>
                    </a:lnTo>
                    <a:lnTo>
                      <a:pt x="508" y="270"/>
                    </a:lnTo>
                    <a:lnTo>
                      <a:pt x="530" y="284"/>
                    </a:lnTo>
                    <a:lnTo>
                      <a:pt x="545" y="295"/>
                    </a:lnTo>
                    <a:lnTo>
                      <a:pt x="557" y="306"/>
                    </a:lnTo>
                    <a:lnTo>
                      <a:pt x="562" y="313"/>
                    </a:lnTo>
                    <a:lnTo>
                      <a:pt x="564" y="319"/>
                    </a:lnTo>
                    <a:lnTo>
                      <a:pt x="607" y="338"/>
                    </a:lnTo>
                    <a:close/>
                  </a:path>
                </a:pathLst>
              </a:custGeom>
              <a:solidFill>
                <a:srgbClr val="B2D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85" name="Freeform 503"/>
              <p:cNvSpPr>
                <a:spLocks/>
              </p:cNvSpPr>
              <p:nvPr/>
            </p:nvSpPr>
            <p:spPr bwMode="auto">
              <a:xfrm>
                <a:off x="1352" y="1394"/>
                <a:ext cx="564" cy="158"/>
              </a:xfrm>
              <a:custGeom>
                <a:avLst/>
                <a:gdLst>
                  <a:gd name="T0" fmla="*/ 0 w 564"/>
                  <a:gd name="T1" fmla="*/ 0 h 315"/>
                  <a:gd name="T2" fmla="*/ 53 w 564"/>
                  <a:gd name="T3" fmla="*/ 13 h 315"/>
                  <a:gd name="T4" fmla="*/ 106 w 564"/>
                  <a:gd name="T5" fmla="*/ 25 h 315"/>
                  <a:gd name="T6" fmla="*/ 157 w 564"/>
                  <a:gd name="T7" fmla="*/ 38 h 315"/>
                  <a:gd name="T8" fmla="*/ 207 w 564"/>
                  <a:gd name="T9" fmla="*/ 50 h 315"/>
                  <a:gd name="T10" fmla="*/ 255 w 564"/>
                  <a:gd name="T11" fmla="*/ 62 h 315"/>
                  <a:gd name="T12" fmla="*/ 302 w 564"/>
                  <a:gd name="T13" fmla="*/ 74 h 315"/>
                  <a:gd name="T14" fmla="*/ 344 w 564"/>
                  <a:gd name="T15" fmla="*/ 86 h 315"/>
                  <a:gd name="T16" fmla="*/ 385 w 564"/>
                  <a:gd name="T17" fmla="*/ 97 h 315"/>
                  <a:gd name="T18" fmla="*/ 422 w 564"/>
                  <a:gd name="T19" fmla="*/ 107 h 315"/>
                  <a:gd name="T20" fmla="*/ 455 w 564"/>
                  <a:gd name="T21" fmla="*/ 117 h 315"/>
                  <a:gd name="T22" fmla="*/ 484 w 564"/>
                  <a:gd name="T23" fmla="*/ 125 h 315"/>
                  <a:gd name="T24" fmla="*/ 508 w 564"/>
                  <a:gd name="T25" fmla="*/ 133 h 315"/>
                  <a:gd name="T26" fmla="*/ 530 w 564"/>
                  <a:gd name="T27" fmla="*/ 140 h 315"/>
                  <a:gd name="T28" fmla="*/ 545 w 564"/>
                  <a:gd name="T29" fmla="*/ 146 h 315"/>
                  <a:gd name="T30" fmla="*/ 557 w 564"/>
                  <a:gd name="T31" fmla="*/ 151 h 315"/>
                  <a:gd name="T32" fmla="*/ 562 w 564"/>
                  <a:gd name="T33" fmla="*/ 155 h 315"/>
                  <a:gd name="T34" fmla="*/ 564 w 564"/>
                  <a:gd name="T35" fmla="*/ 158 h 315"/>
                  <a:gd name="T36" fmla="*/ 516 w 564"/>
                  <a:gd name="T37" fmla="*/ 147 h 315"/>
                  <a:gd name="T38" fmla="*/ 514 w 564"/>
                  <a:gd name="T39" fmla="*/ 144 h 315"/>
                  <a:gd name="T40" fmla="*/ 508 w 564"/>
                  <a:gd name="T41" fmla="*/ 139 h 315"/>
                  <a:gd name="T42" fmla="*/ 497 w 564"/>
                  <a:gd name="T43" fmla="*/ 135 h 315"/>
                  <a:gd name="T44" fmla="*/ 480 w 564"/>
                  <a:gd name="T45" fmla="*/ 129 h 315"/>
                  <a:gd name="T46" fmla="*/ 459 w 564"/>
                  <a:gd name="T47" fmla="*/ 122 h 315"/>
                  <a:gd name="T48" fmla="*/ 434 w 564"/>
                  <a:gd name="T49" fmla="*/ 114 h 315"/>
                  <a:gd name="T50" fmla="*/ 404 w 564"/>
                  <a:gd name="T51" fmla="*/ 105 h 315"/>
                  <a:gd name="T52" fmla="*/ 370 w 564"/>
                  <a:gd name="T53" fmla="*/ 95 h 315"/>
                  <a:gd name="T54" fmla="*/ 332 w 564"/>
                  <a:gd name="T55" fmla="*/ 85 h 315"/>
                  <a:gd name="T56" fmla="*/ 291 w 564"/>
                  <a:gd name="T57" fmla="*/ 74 h 315"/>
                  <a:gd name="T58" fmla="*/ 247 w 564"/>
                  <a:gd name="T59" fmla="*/ 62 h 315"/>
                  <a:gd name="T60" fmla="*/ 200 w 564"/>
                  <a:gd name="T61" fmla="*/ 51 h 315"/>
                  <a:gd name="T62" fmla="*/ 152 w 564"/>
                  <a:gd name="T63" fmla="*/ 39 h 315"/>
                  <a:gd name="T64" fmla="*/ 101 w 564"/>
                  <a:gd name="T65" fmla="*/ 26 h 315"/>
                  <a:gd name="T66" fmla="*/ 50 w 564"/>
                  <a:gd name="T67" fmla="*/ 15 h 315"/>
                  <a:gd name="T68" fmla="*/ 0 w 564"/>
                  <a:gd name="T69" fmla="*/ 2 h 315"/>
                  <a:gd name="T70" fmla="*/ 0 w 564"/>
                  <a:gd name="T71" fmla="*/ 0 h 31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64" h="315">
                    <a:moveTo>
                      <a:pt x="0" y="0"/>
                    </a:moveTo>
                    <a:lnTo>
                      <a:pt x="53" y="25"/>
                    </a:lnTo>
                    <a:lnTo>
                      <a:pt x="106" y="50"/>
                    </a:lnTo>
                    <a:lnTo>
                      <a:pt x="157" y="76"/>
                    </a:lnTo>
                    <a:lnTo>
                      <a:pt x="207" y="99"/>
                    </a:lnTo>
                    <a:lnTo>
                      <a:pt x="255" y="124"/>
                    </a:lnTo>
                    <a:lnTo>
                      <a:pt x="302" y="148"/>
                    </a:lnTo>
                    <a:lnTo>
                      <a:pt x="344" y="172"/>
                    </a:lnTo>
                    <a:lnTo>
                      <a:pt x="385" y="193"/>
                    </a:lnTo>
                    <a:lnTo>
                      <a:pt x="422" y="213"/>
                    </a:lnTo>
                    <a:lnTo>
                      <a:pt x="455" y="233"/>
                    </a:lnTo>
                    <a:lnTo>
                      <a:pt x="484" y="249"/>
                    </a:lnTo>
                    <a:lnTo>
                      <a:pt x="508" y="266"/>
                    </a:lnTo>
                    <a:lnTo>
                      <a:pt x="530" y="280"/>
                    </a:lnTo>
                    <a:lnTo>
                      <a:pt x="545" y="291"/>
                    </a:lnTo>
                    <a:lnTo>
                      <a:pt x="557" y="302"/>
                    </a:lnTo>
                    <a:lnTo>
                      <a:pt x="562" y="309"/>
                    </a:lnTo>
                    <a:lnTo>
                      <a:pt x="564" y="315"/>
                    </a:lnTo>
                    <a:lnTo>
                      <a:pt x="516" y="293"/>
                    </a:lnTo>
                    <a:lnTo>
                      <a:pt x="514" y="287"/>
                    </a:lnTo>
                    <a:lnTo>
                      <a:pt x="508" y="278"/>
                    </a:lnTo>
                    <a:lnTo>
                      <a:pt x="497" y="269"/>
                    </a:lnTo>
                    <a:lnTo>
                      <a:pt x="480" y="257"/>
                    </a:lnTo>
                    <a:lnTo>
                      <a:pt x="459" y="244"/>
                    </a:lnTo>
                    <a:lnTo>
                      <a:pt x="434" y="228"/>
                    </a:lnTo>
                    <a:lnTo>
                      <a:pt x="404" y="210"/>
                    </a:lnTo>
                    <a:lnTo>
                      <a:pt x="370" y="190"/>
                    </a:lnTo>
                    <a:lnTo>
                      <a:pt x="332" y="170"/>
                    </a:lnTo>
                    <a:lnTo>
                      <a:pt x="291" y="148"/>
                    </a:lnTo>
                    <a:lnTo>
                      <a:pt x="247" y="124"/>
                    </a:lnTo>
                    <a:lnTo>
                      <a:pt x="200" y="101"/>
                    </a:lnTo>
                    <a:lnTo>
                      <a:pt x="152" y="77"/>
                    </a:lnTo>
                    <a:lnTo>
                      <a:pt x="101" y="52"/>
                    </a:lnTo>
                    <a:lnTo>
                      <a:pt x="50" y="29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1D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86" name="Freeform 504"/>
              <p:cNvSpPr>
                <a:spLocks/>
              </p:cNvSpPr>
              <p:nvPr/>
            </p:nvSpPr>
            <p:spPr bwMode="auto">
              <a:xfrm>
                <a:off x="1350" y="1396"/>
                <a:ext cx="518" cy="145"/>
              </a:xfrm>
              <a:custGeom>
                <a:avLst/>
                <a:gdLst>
                  <a:gd name="T0" fmla="*/ 518 w 518"/>
                  <a:gd name="T1" fmla="*/ 145 h 290"/>
                  <a:gd name="T2" fmla="*/ 516 w 518"/>
                  <a:gd name="T3" fmla="*/ 142 h 290"/>
                  <a:gd name="T4" fmla="*/ 510 w 518"/>
                  <a:gd name="T5" fmla="*/ 138 h 290"/>
                  <a:gd name="T6" fmla="*/ 499 w 518"/>
                  <a:gd name="T7" fmla="*/ 133 h 290"/>
                  <a:gd name="T8" fmla="*/ 482 w 518"/>
                  <a:gd name="T9" fmla="*/ 127 h 290"/>
                  <a:gd name="T10" fmla="*/ 461 w 518"/>
                  <a:gd name="T11" fmla="*/ 121 h 290"/>
                  <a:gd name="T12" fmla="*/ 436 w 518"/>
                  <a:gd name="T13" fmla="*/ 113 h 290"/>
                  <a:gd name="T14" fmla="*/ 406 w 518"/>
                  <a:gd name="T15" fmla="*/ 104 h 290"/>
                  <a:gd name="T16" fmla="*/ 372 w 518"/>
                  <a:gd name="T17" fmla="*/ 94 h 290"/>
                  <a:gd name="T18" fmla="*/ 334 w 518"/>
                  <a:gd name="T19" fmla="*/ 84 h 290"/>
                  <a:gd name="T20" fmla="*/ 293 w 518"/>
                  <a:gd name="T21" fmla="*/ 73 h 290"/>
                  <a:gd name="T22" fmla="*/ 249 w 518"/>
                  <a:gd name="T23" fmla="*/ 61 h 290"/>
                  <a:gd name="T24" fmla="*/ 202 w 518"/>
                  <a:gd name="T25" fmla="*/ 49 h 290"/>
                  <a:gd name="T26" fmla="*/ 154 w 518"/>
                  <a:gd name="T27" fmla="*/ 37 h 290"/>
                  <a:gd name="T28" fmla="*/ 103 w 518"/>
                  <a:gd name="T29" fmla="*/ 25 h 290"/>
                  <a:gd name="T30" fmla="*/ 52 w 518"/>
                  <a:gd name="T31" fmla="*/ 13 h 290"/>
                  <a:gd name="T32" fmla="*/ 2 w 518"/>
                  <a:gd name="T33" fmla="*/ 0 h 290"/>
                  <a:gd name="T34" fmla="*/ 0 w 518"/>
                  <a:gd name="T35" fmla="*/ 2 h 290"/>
                  <a:gd name="T36" fmla="*/ 50 w 518"/>
                  <a:gd name="T37" fmla="*/ 14 h 290"/>
                  <a:gd name="T38" fmla="*/ 99 w 518"/>
                  <a:gd name="T39" fmla="*/ 26 h 290"/>
                  <a:gd name="T40" fmla="*/ 147 w 518"/>
                  <a:gd name="T41" fmla="*/ 38 h 290"/>
                  <a:gd name="T42" fmla="*/ 194 w 518"/>
                  <a:gd name="T43" fmla="*/ 49 h 290"/>
                  <a:gd name="T44" fmla="*/ 238 w 518"/>
                  <a:gd name="T45" fmla="*/ 61 h 290"/>
                  <a:gd name="T46" fmla="*/ 279 w 518"/>
                  <a:gd name="T47" fmla="*/ 72 h 290"/>
                  <a:gd name="T48" fmla="*/ 317 w 518"/>
                  <a:gd name="T49" fmla="*/ 82 h 290"/>
                  <a:gd name="T50" fmla="*/ 352 w 518"/>
                  <a:gd name="T51" fmla="*/ 92 h 290"/>
                  <a:gd name="T52" fmla="*/ 383 w 518"/>
                  <a:gd name="T53" fmla="*/ 101 h 290"/>
                  <a:gd name="T54" fmla="*/ 409 w 518"/>
                  <a:gd name="T55" fmla="*/ 109 h 290"/>
                  <a:gd name="T56" fmla="*/ 431 w 518"/>
                  <a:gd name="T57" fmla="*/ 115 h 290"/>
                  <a:gd name="T58" fmla="*/ 448 w 518"/>
                  <a:gd name="T59" fmla="*/ 122 h 290"/>
                  <a:gd name="T60" fmla="*/ 460 w 518"/>
                  <a:gd name="T61" fmla="*/ 127 h 290"/>
                  <a:gd name="T62" fmla="*/ 467 w 518"/>
                  <a:gd name="T63" fmla="*/ 131 h 290"/>
                  <a:gd name="T64" fmla="*/ 468 w 518"/>
                  <a:gd name="T65" fmla="*/ 133 h 290"/>
                  <a:gd name="T66" fmla="*/ 518 w 518"/>
                  <a:gd name="T67" fmla="*/ 145 h 29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518" h="290">
                    <a:moveTo>
                      <a:pt x="518" y="290"/>
                    </a:moveTo>
                    <a:lnTo>
                      <a:pt x="516" y="284"/>
                    </a:lnTo>
                    <a:lnTo>
                      <a:pt x="510" y="275"/>
                    </a:lnTo>
                    <a:lnTo>
                      <a:pt x="499" y="266"/>
                    </a:lnTo>
                    <a:lnTo>
                      <a:pt x="482" y="254"/>
                    </a:lnTo>
                    <a:lnTo>
                      <a:pt x="461" y="241"/>
                    </a:lnTo>
                    <a:lnTo>
                      <a:pt x="436" y="225"/>
                    </a:lnTo>
                    <a:lnTo>
                      <a:pt x="406" y="207"/>
                    </a:lnTo>
                    <a:lnTo>
                      <a:pt x="372" y="187"/>
                    </a:lnTo>
                    <a:lnTo>
                      <a:pt x="334" y="167"/>
                    </a:lnTo>
                    <a:lnTo>
                      <a:pt x="293" y="145"/>
                    </a:lnTo>
                    <a:lnTo>
                      <a:pt x="249" y="121"/>
                    </a:lnTo>
                    <a:lnTo>
                      <a:pt x="202" y="98"/>
                    </a:lnTo>
                    <a:lnTo>
                      <a:pt x="154" y="74"/>
                    </a:lnTo>
                    <a:lnTo>
                      <a:pt x="103" y="49"/>
                    </a:lnTo>
                    <a:lnTo>
                      <a:pt x="52" y="26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50" y="27"/>
                    </a:lnTo>
                    <a:lnTo>
                      <a:pt x="99" y="51"/>
                    </a:lnTo>
                    <a:lnTo>
                      <a:pt x="147" y="76"/>
                    </a:lnTo>
                    <a:lnTo>
                      <a:pt x="194" y="98"/>
                    </a:lnTo>
                    <a:lnTo>
                      <a:pt x="238" y="121"/>
                    </a:lnTo>
                    <a:lnTo>
                      <a:pt x="279" y="143"/>
                    </a:lnTo>
                    <a:lnTo>
                      <a:pt x="317" y="163"/>
                    </a:lnTo>
                    <a:lnTo>
                      <a:pt x="352" y="183"/>
                    </a:lnTo>
                    <a:lnTo>
                      <a:pt x="383" y="201"/>
                    </a:lnTo>
                    <a:lnTo>
                      <a:pt x="409" y="217"/>
                    </a:lnTo>
                    <a:lnTo>
                      <a:pt x="431" y="230"/>
                    </a:lnTo>
                    <a:lnTo>
                      <a:pt x="448" y="243"/>
                    </a:lnTo>
                    <a:lnTo>
                      <a:pt x="460" y="254"/>
                    </a:lnTo>
                    <a:lnTo>
                      <a:pt x="467" y="261"/>
                    </a:lnTo>
                    <a:lnTo>
                      <a:pt x="468" y="266"/>
                    </a:lnTo>
                    <a:lnTo>
                      <a:pt x="518" y="290"/>
                    </a:lnTo>
                    <a:close/>
                  </a:path>
                </a:pathLst>
              </a:custGeom>
              <a:solidFill>
                <a:srgbClr val="B1E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87" name="Freeform 505"/>
              <p:cNvSpPr>
                <a:spLocks/>
              </p:cNvSpPr>
              <p:nvPr/>
            </p:nvSpPr>
            <p:spPr bwMode="auto">
              <a:xfrm>
                <a:off x="1349" y="1398"/>
                <a:ext cx="469" cy="131"/>
              </a:xfrm>
              <a:custGeom>
                <a:avLst/>
                <a:gdLst>
                  <a:gd name="T0" fmla="*/ 1 w 469"/>
                  <a:gd name="T1" fmla="*/ 0 h 262"/>
                  <a:gd name="T2" fmla="*/ 51 w 469"/>
                  <a:gd name="T3" fmla="*/ 12 h 262"/>
                  <a:gd name="T4" fmla="*/ 100 w 469"/>
                  <a:gd name="T5" fmla="*/ 24 h 262"/>
                  <a:gd name="T6" fmla="*/ 148 w 469"/>
                  <a:gd name="T7" fmla="*/ 36 h 262"/>
                  <a:gd name="T8" fmla="*/ 195 w 469"/>
                  <a:gd name="T9" fmla="*/ 47 h 262"/>
                  <a:gd name="T10" fmla="*/ 239 w 469"/>
                  <a:gd name="T11" fmla="*/ 59 h 262"/>
                  <a:gd name="T12" fmla="*/ 280 w 469"/>
                  <a:gd name="T13" fmla="*/ 70 h 262"/>
                  <a:gd name="T14" fmla="*/ 318 w 469"/>
                  <a:gd name="T15" fmla="*/ 80 h 262"/>
                  <a:gd name="T16" fmla="*/ 353 w 469"/>
                  <a:gd name="T17" fmla="*/ 90 h 262"/>
                  <a:gd name="T18" fmla="*/ 384 w 469"/>
                  <a:gd name="T19" fmla="*/ 99 h 262"/>
                  <a:gd name="T20" fmla="*/ 410 w 469"/>
                  <a:gd name="T21" fmla="*/ 107 h 262"/>
                  <a:gd name="T22" fmla="*/ 432 w 469"/>
                  <a:gd name="T23" fmla="*/ 113 h 262"/>
                  <a:gd name="T24" fmla="*/ 449 w 469"/>
                  <a:gd name="T25" fmla="*/ 120 h 262"/>
                  <a:gd name="T26" fmla="*/ 461 w 469"/>
                  <a:gd name="T27" fmla="*/ 125 h 262"/>
                  <a:gd name="T28" fmla="*/ 468 w 469"/>
                  <a:gd name="T29" fmla="*/ 129 h 262"/>
                  <a:gd name="T30" fmla="*/ 469 w 469"/>
                  <a:gd name="T31" fmla="*/ 131 h 262"/>
                  <a:gd name="T32" fmla="*/ 415 w 469"/>
                  <a:gd name="T33" fmla="*/ 119 h 262"/>
                  <a:gd name="T34" fmla="*/ 414 w 469"/>
                  <a:gd name="T35" fmla="*/ 116 h 262"/>
                  <a:gd name="T36" fmla="*/ 407 w 469"/>
                  <a:gd name="T37" fmla="*/ 112 h 262"/>
                  <a:gd name="T38" fmla="*/ 397 w 469"/>
                  <a:gd name="T39" fmla="*/ 109 h 262"/>
                  <a:gd name="T40" fmla="*/ 381 w 469"/>
                  <a:gd name="T41" fmla="*/ 103 h 262"/>
                  <a:gd name="T42" fmla="*/ 363 w 469"/>
                  <a:gd name="T43" fmla="*/ 97 h 262"/>
                  <a:gd name="T44" fmla="*/ 339 w 469"/>
                  <a:gd name="T45" fmla="*/ 90 h 262"/>
                  <a:gd name="T46" fmla="*/ 312 w 469"/>
                  <a:gd name="T47" fmla="*/ 82 h 262"/>
                  <a:gd name="T48" fmla="*/ 281 w 469"/>
                  <a:gd name="T49" fmla="*/ 73 h 262"/>
                  <a:gd name="T50" fmla="*/ 247 w 469"/>
                  <a:gd name="T51" fmla="*/ 64 h 262"/>
                  <a:gd name="T52" fmla="*/ 210 w 469"/>
                  <a:gd name="T53" fmla="*/ 54 h 262"/>
                  <a:gd name="T54" fmla="*/ 172 w 469"/>
                  <a:gd name="T55" fmla="*/ 44 h 262"/>
                  <a:gd name="T56" fmla="*/ 130 w 469"/>
                  <a:gd name="T57" fmla="*/ 34 h 262"/>
                  <a:gd name="T58" fmla="*/ 87 w 469"/>
                  <a:gd name="T59" fmla="*/ 24 h 262"/>
                  <a:gd name="T60" fmla="*/ 44 w 469"/>
                  <a:gd name="T61" fmla="*/ 13 h 262"/>
                  <a:gd name="T62" fmla="*/ 0 w 469"/>
                  <a:gd name="T63" fmla="*/ 3 h 262"/>
                  <a:gd name="T64" fmla="*/ 1 w 469"/>
                  <a:gd name="T65" fmla="*/ 0 h 26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69" h="262">
                    <a:moveTo>
                      <a:pt x="1" y="0"/>
                    </a:moveTo>
                    <a:lnTo>
                      <a:pt x="51" y="23"/>
                    </a:lnTo>
                    <a:lnTo>
                      <a:pt x="100" y="47"/>
                    </a:lnTo>
                    <a:lnTo>
                      <a:pt x="148" y="72"/>
                    </a:lnTo>
                    <a:lnTo>
                      <a:pt x="195" y="94"/>
                    </a:lnTo>
                    <a:lnTo>
                      <a:pt x="239" y="117"/>
                    </a:lnTo>
                    <a:lnTo>
                      <a:pt x="280" y="139"/>
                    </a:lnTo>
                    <a:lnTo>
                      <a:pt x="318" y="159"/>
                    </a:lnTo>
                    <a:lnTo>
                      <a:pt x="353" y="179"/>
                    </a:lnTo>
                    <a:lnTo>
                      <a:pt x="384" y="197"/>
                    </a:lnTo>
                    <a:lnTo>
                      <a:pt x="410" y="213"/>
                    </a:lnTo>
                    <a:lnTo>
                      <a:pt x="432" y="226"/>
                    </a:lnTo>
                    <a:lnTo>
                      <a:pt x="449" y="239"/>
                    </a:lnTo>
                    <a:lnTo>
                      <a:pt x="461" y="250"/>
                    </a:lnTo>
                    <a:lnTo>
                      <a:pt x="468" y="257"/>
                    </a:lnTo>
                    <a:lnTo>
                      <a:pt x="469" y="262"/>
                    </a:lnTo>
                    <a:lnTo>
                      <a:pt x="415" y="237"/>
                    </a:lnTo>
                    <a:lnTo>
                      <a:pt x="414" y="232"/>
                    </a:lnTo>
                    <a:lnTo>
                      <a:pt x="407" y="224"/>
                    </a:lnTo>
                    <a:lnTo>
                      <a:pt x="397" y="217"/>
                    </a:lnTo>
                    <a:lnTo>
                      <a:pt x="381" y="206"/>
                    </a:lnTo>
                    <a:lnTo>
                      <a:pt x="363" y="193"/>
                    </a:lnTo>
                    <a:lnTo>
                      <a:pt x="339" y="179"/>
                    </a:lnTo>
                    <a:lnTo>
                      <a:pt x="312" y="163"/>
                    </a:lnTo>
                    <a:lnTo>
                      <a:pt x="281" y="146"/>
                    </a:lnTo>
                    <a:lnTo>
                      <a:pt x="247" y="128"/>
                    </a:lnTo>
                    <a:lnTo>
                      <a:pt x="210" y="108"/>
                    </a:lnTo>
                    <a:lnTo>
                      <a:pt x="172" y="88"/>
                    </a:lnTo>
                    <a:lnTo>
                      <a:pt x="130" y="67"/>
                    </a:lnTo>
                    <a:lnTo>
                      <a:pt x="87" y="47"/>
                    </a:lnTo>
                    <a:lnTo>
                      <a:pt x="44" y="25"/>
                    </a:lnTo>
                    <a:lnTo>
                      <a:pt x="0" y="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E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88" name="Freeform 506"/>
              <p:cNvSpPr>
                <a:spLocks/>
              </p:cNvSpPr>
              <p:nvPr/>
            </p:nvSpPr>
            <p:spPr bwMode="auto">
              <a:xfrm>
                <a:off x="1347" y="1401"/>
                <a:ext cx="417" cy="115"/>
              </a:xfrm>
              <a:custGeom>
                <a:avLst/>
                <a:gdLst>
                  <a:gd name="T0" fmla="*/ 417 w 417"/>
                  <a:gd name="T1" fmla="*/ 115 h 232"/>
                  <a:gd name="T2" fmla="*/ 416 w 417"/>
                  <a:gd name="T3" fmla="*/ 113 h 232"/>
                  <a:gd name="T4" fmla="*/ 409 w 417"/>
                  <a:gd name="T5" fmla="*/ 109 h 232"/>
                  <a:gd name="T6" fmla="*/ 399 w 417"/>
                  <a:gd name="T7" fmla="*/ 105 h 232"/>
                  <a:gd name="T8" fmla="*/ 383 w 417"/>
                  <a:gd name="T9" fmla="*/ 100 h 232"/>
                  <a:gd name="T10" fmla="*/ 365 w 417"/>
                  <a:gd name="T11" fmla="*/ 93 h 232"/>
                  <a:gd name="T12" fmla="*/ 341 w 417"/>
                  <a:gd name="T13" fmla="*/ 86 h 232"/>
                  <a:gd name="T14" fmla="*/ 314 w 417"/>
                  <a:gd name="T15" fmla="*/ 78 h 232"/>
                  <a:gd name="T16" fmla="*/ 283 w 417"/>
                  <a:gd name="T17" fmla="*/ 70 h 232"/>
                  <a:gd name="T18" fmla="*/ 249 w 417"/>
                  <a:gd name="T19" fmla="*/ 61 h 232"/>
                  <a:gd name="T20" fmla="*/ 212 w 417"/>
                  <a:gd name="T21" fmla="*/ 51 h 232"/>
                  <a:gd name="T22" fmla="*/ 174 w 417"/>
                  <a:gd name="T23" fmla="*/ 41 h 232"/>
                  <a:gd name="T24" fmla="*/ 132 w 417"/>
                  <a:gd name="T25" fmla="*/ 31 h 232"/>
                  <a:gd name="T26" fmla="*/ 89 w 417"/>
                  <a:gd name="T27" fmla="*/ 21 h 232"/>
                  <a:gd name="T28" fmla="*/ 46 w 417"/>
                  <a:gd name="T29" fmla="*/ 10 h 232"/>
                  <a:gd name="T30" fmla="*/ 2 w 417"/>
                  <a:gd name="T31" fmla="*/ 0 h 232"/>
                  <a:gd name="T32" fmla="*/ 0 w 417"/>
                  <a:gd name="T33" fmla="*/ 2 h 232"/>
                  <a:gd name="T34" fmla="*/ 41 w 417"/>
                  <a:gd name="T35" fmla="*/ 12 h 232"/>
                  <a:gd name="T36" fmla="*/ 82 w 417"/>
                  <a:gd name="T37" fmla="*/ 22 h 232"/>
                  <a:gd name="T38" fmla="*/ 121 w 417"/>
                  <a:gd name="T39" fmla="*/ 31 h 232"/>
                  <a:gd name="T40" fmla="*/ 159 w 417"/>
                  <a:gd name="T41" fmla="*/ 41 h 232"/>
                  <a:gd name="T42" fmla="*/ 194 w 417"/>
                  <a:gd name="T43" fmla="*/ 50 h 232"/>
                  <a:gd name="T44" fmla="*/ 228 w 417"/>
                  <a:gd name="T45" fmla="*/ 58 h 232"/>
                  <a:gd name="T46" fmla="*/ 258 w 417"/>
                  <a:gd name="T47" fmla="*/ 66 h 232"/>
                  <a:gd name="T48" fmla="*/ 284 w 417"/>
                  <a:gd name="T49" fmla="*/ 74 h 232"/>
                  <a:gd name="T50" fmla="*/ 307 w 417"/>
                  <a:gd name="T51" fmla="*/ 81 h 232"/>
                  <a:gd name="T52" fmla="*/ 327 w 417"/>
                  <a:gd name="T53" fmla="*/ 87 h 232"/>
                  <a:gd name="T54" fmla="*/ 341 w 417"/>
                  <a:gd name="T55" fmla="*/ 92 h 232"/>
                  <a:gd name="T56" fmla="*/ 351 w 417"/>
                  <a:gd name="T57" fmla="*/ 96 h 232"/>
                  <a:gd name="T58" fmla="*/ 358 w 417"/>
                  <a:gd name="T59" fmla="*/ 99 h 232"/>
                  <a:gd name="T60" fmla="*/ 359 w 417"/>
                  <a:gd name="T61" fmla="*/ 102 h 232"/>
                  <a:gd name="T62" fmla="*/ 417 w 417"/>
                  <a:gd name="T63" fmla="*/ 115 h 23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417" h="232">
                    <a:moveTo>
                      <a:pt x="417" y="232"/>
                    </a:moveTo>
                    <a:lnTo>
                      <a:pt x="416" y="227"/>
                    </a:lnTo>
                    <a:lnTo>
                      <a:pt x="409" y="219"/>
                    </a:lnTo>
                    <a:lnTo>
                      <a:pt x="399" y="212"/>
                    </a:lnTo>
                    <a:lnTo>
                      <a:pt x="383" y="201"/>
                    </a:lnTo>
                    <a:lnTo>
                      <a:pt x="365" y="188"/>
                    </a:lnTo>
                    <a:lnTo>
                      <a:pt x="341" y="174"/>
                    </a:lnTo>
                    <a:lnTo>
                      <a:pt x="314" y="158"/>
                    </a:lnTo>
                    <a:lnTo>
                      <a:pt x="283" y="141"/>
                    </a:lnTo>
                    <a:lnTo>
                      <a:pt x="249" y="123"/>
                    </a:lnTo>
                    <a:lnTo>
                      <a:pt x="212" y="103"/>
                    </a:lnTo>
                    <a:lnTo>
                      <a:pt x="174" y="83"/>
                    </a:lnTo>
                    <a:lnTo>
                      <a:pt x="132" y="62"/>
                    </a:lnTo>
                    <a:lnTo>
                      <a:pt x="89" y="42"/>
                    </a:lnTo>
                    <a:lnTo>
                      <a:pt x="46" y="2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41" y="24"/>
                    </a:lnTo>
                    <a:lnTo>
                      <a:pt x="82" y="44"/>
                    </a:lnTo>
                    <a:lnTo>
                      <a:pt x="121" y="62"/>
                    </a:lnTo>
                    <a:lnTo>
                      <a:pt x="159" y="82"/>
                    </a:lnTo>
                    <a:lnTo>
                      <a:pt x="194" y="100"/>
                    </a:lnTo>
                    <a:lnTo>
                      <a:pt x="228" y="118"/>
                    </a:lnTo>
                    <a:lnTo>
                      <a:pt x="258" y="134"/>
                    </a:lnTo>
                    <a:lnTo>
                      <a:pt x="284" y="149"/>
                    </a:lnTo>
                    <a:lnTo>
                      <a:pt x="307" y="163"/>
                    </a:lnTo>
                    <a:lnTo>
                      <a:pt x="327" y="176"/>
                    </a:lnTo>
                    <a:lnTo>
                      <a:pt x="341" y="185"/>
                    </a:lnTo>
                    <a:lnTo>
                      <a:pt x="351" y="194"/>
                    </a:lnTo>
                    <a:lnTo>
                      <a:pt x="358" y="199"/>
                    </a:lnTo>
                    <a:lnTo>
                      <a:pt x="359" y="205"/>
                    </a:lnTo>
                    <a:lnTo>
                      <a:pt x="417" y="232"/>
                    </a:lnTo>
                    <a:close/>
                  </a:path>
                </a:pathLst>
              </a:custGeom>
              <a:solidFill>
                <a:srgbClr val="B1E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89" name="Freeform 507"/>
              <p:cNvSpPr>
                <a:spLocks/>
              </p:cNvSpPr>
              <p:nvPr/>
            </p:nvSpPr>
            <p:spPr bwMode="auto">
              <a:xfrm>
                <a:off x="1346" y="1402"/>
                <a:ext cx="360" cy="101"/>
              </a:xfrm>
              <a:custGeom>
                <a:avLst/>
                <a:gdLst>
                  <a:gd name="T0" fmla="*/ 1 w 360"/>
                  <a:gd name="T1" fmla="*/ 0 h 201"/>
                  <a:gd name="T2" fmla="*/ 42 w 360"/>
                  <a:gd name="T3" fmla="*/ 10 h 201"/>
                  <a:gd name="T4" fmla="*/ 83 w 360"/>
                  <a:gd name="T5" fmla="*/ 20 h 201"/>
                  <a:gd name="T6" fmla="*/ 122 w 360"/>
                  <a:gd name="T7" fmla="*/ 29 h 201"/>
                  <a:gd name="T8" fmla="*/ 160 w 360"/>
                  <a:gd name="T9" fmla="*/ 39 h 201"/>
                  <a:gd name="T10" fmla="*/ 195 w 360"/>
                  <a:gd name="T11" fmla="*/ 48 h 201"/>
                  <a:gd name="T12" fmla="*/ 229 w 360"/>
                  <a:gd name="T13" fmla="*/ 57 h 201"/>
                  <a:gd name="T14" fmla="*/ 259 w 360"/>
                  <a:gd name="T15" fmla="*/ 65 h 201"/>
                  <a:gd name="T16" fmla="*/ 285 w 360"/>
                  <a:gd name="T17" fmla="*/ 73 h 201"/>
                  <a:gd name="T18" fmla="*/ 308 w 360"/>
                  <a:gd name="T19" fmla="*/ 80 h 201"/>
                  <a:gd name="T20" fmla="*/ 328 w 360"/>
                  <a:gd name="T21" fmla="*/ 86 h 201"/>
                  <a:gd name="T22" fmla="*/ 342 w 360"/>
                  <a:gd name="T23" fmla="*/ 91 h 201"/>
                  <a:gd name="T24" fmla="*/ 352 w 360"/>
                  <a:gd name="T25" fmla="*/ 95 h 201"/>
                  <a:gd name="T26" fmla="*/ 359 w 360"/>
                  <a:gd name="T27" fmla="*/ 98 h 201"/>
                  <a:gd name="T28" fmla="*/ 360 w 360"/>
                  <a:gd name="T29" fmla="*/ 101 h 201"/>
                  <a:gd name="T30" fmla="*/ 298 w 360"/>
                  <a:gd name="T31" fmla="*/ 86 h 201"/>
                  <a:gd name="T32" fmla="*/ 297 w 360"/>
                  <a:gd name="T33" fmla="*/ 83 h 201"/>
                  <a:gd name="T34" fmla="*/ 290 w 360"/>
                  <a:gd name="T35" fmla="*/ 81 h 201"/>
                  <a:gd name="T36" fmla="*/ 277 w 360"/>
                  <a:gd name="T37" fmla="*/ 76 h 201"/>
                  <a:gd name="T38" fmla="*/ 260 w 360"/>
                  <a:gd name="T39" fmla="*/ 71 h 201"/>
                  <a:gd name="T40" fmla="*/ 239 w 360"/>
                  <a:gd name="T41" fmla="*/ 64 h 201"/>
                  <a:gd name="T42" fmla="*/ 213 w 360"/>
                  <a:gd name="T43" fmla="*/ 56 h 201"/>
                  <a:gd name="T44" fmla="*/ 184 w 360"/>
                  <a:gd name="T45" fmla="*/ 49 h 201"/>
                  <a:gd name="T46" fmla="*/ 151 w 360"/>
                  <a:gd name="T47" fmla="*/ 40 h 201"/>
                  <a:gd name="T48" fmla="*/ 116 w 360"/>
                  <a:gd name="T49" fmla="*/ 31 h 201"/>
                  <a:gd name="T50" fmla="*/ 79 w 360"/>
                  <a:gd name="T51" fmla="*/ 22 h 201"/>
                  <a:gd name="T52" fmla="*/ 40 w 360"/>
                  <a:gd name="T53" fmla="*/ 12 h 201"/>
                  <a:gd name="T54" fmla="*/ 0 w 360"/>
                  <a:gd name="T55" fmla="*/ 3 h 201"/>
                  <a:gd name="T56" fmla="*/ 1 w 360"/>
                  <a:gd name="T57" fmla="*/ 0 h 201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60" h="201">
                    <a:moveTo>
                      <a:pt x="1" y="0"/>
                    </a:moveTo>
                    <a:lnTo>
                      <a:pt x="42" y="20"/>
                    </a:lnTo>
                    <a:lnTo>
                      <a:pt x="83" y="40"/>
                    </a:lnTo>
                    <a:lnTo>
                      <a:pt x="122" y="58"/>
                    </a:lnTo>
                    <a:lnTo>
                      <a:pt x="160" y="78"/>
                    </a:lnTo>
                    <a:lnTo>
                      <a:pt x="195" y="96"/>
                    </a:lnTo>
                    <a:lnTo>
                      <a:pt x="229" y="114"/>
                    </a:lnTo>
                    <a:lnTo>
                      <a:pt x="259" y="130"/>
                    </a:lnTo>
                    <a:lnTo>
                      <a:pt x="285" y="145"/>
                    </a:lnTo>
                    <a:lnTo>
                      <a:pt x="308" y="159"/>
                    </a:lnTo>
                    <a:lnTo>
                      <a:pt x="328" y="172"/>
                    </a:lnTo>
                    <a:lnTo>
                      <a:pt x="342" y="181"/>
                    </a:lnTo>
                    <a:lnTo>
                      <a:pt x="352" y="190"/>
                    </a:lnTo>
                    <a:lnTo>
                      <a:pt x="359" y="195"/>
                    </a:lnTo>
                    <a:lnTo>
                      <a:pt x="360" y="201"/>
                    </a:lnTo>
                    <a:lnTo>
                      <a:pt x="298" y="172"/>
                    </a:lnTo>
                    <a:lnTo>
                      <a:pt x="297" y="166"/>
                    </a:lnTo>
                    <a:lnTo>
                      <a:pt x="290" y="161"/>
                    </a:lnTo>
                    <a:lnTo>
                      <a:pt x="277" y="152"/>
                    </a:lnTo>
                    <a:lnTo>
                      <a:pt x="260" y="141"/>
                    </a:lnTo>
                    <a:lnTo>
                      <a:pt x="239" y="128"/>
                    </a:lnTo>
                    <a:lnTo>
                      <a:pt x="213" y="112"/>
                    </a:lnTo>
                    <a:lnTo>
                      <a:pt x="184" y="98"/>
                    </a:lnTo>
                    <a:lnTo>
                      <a:pt x="151" y="79"/>
                    </a:lnTo>
                    <a:lnTo>
                      <a:pt x="116" y="61"/>
                    </a:lnTo>
                    <a:lnTo>
                      <a:pt x="79" y="43"/>
                    </a:lnTo>
                    <a:lnTo>
                      <a:pt x="40" y="23"/>
                    </a:lnTo>
                    <a:lnTo>
                      <a:pt x="0" y="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0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90" name="Freeform 508"/>
              <p:cNvSpPr>
                <a:spLocks/>
              </p:cNvSpPr>
              <p:nvPr/>
            </p:nvSpPr>
            <p:spPr bwMode="auto">
              <a:xfrm>
                <a:off x="1345" y="1405"/>
                <a:ext cx="299" cy="83"/>
              </a:xfrm>
              <a:custGeom>
                <a:avLst/>
                <a:gdLst>
                  <a:gd name="T0" fmla="*/ 299 w 299"/>
                  <a:gd name="T1" fmla="*/ 83 h 167"/>
                  <a:gd name="T2" fmla="*/ 298 w 299"/>
                  <a:gd name="T3" fmla="*/ 80 h 167"/>
                  <a:gd name="T4" fmla="*/ 291 w 299"/>
                  <a:gd name="T5" fmla="*/ 78 h 167"/>
                  <a:gd name="T6" fmla="*/ 278 w 299"/>
                  <a:gd name="T7" fmla="*/ 73 h 167"/>
                  <a:gd name="T8" fmla="*/ 261 w 299"/>
                  <a:gd name="T9" fmla="*/ 68 h 167"/>
                  <a:gd name="T10" fmla="*/ 240 w 299"/>
                  <a:gd name="T11" fmla="*/ 61 h 167"/>
                  <a:gd name="T12" fmla="*/ 214 w 299"/>
                  <a:gd name="T13" fmla="*/ 53 h 167"/>
                  <a:gd name="T14" fmla="*/ 185 w 299"/>
                  <a:gd name="T15" fmla="*/ 46 h 167"/>
                  <a:gd name="T16" fmla="*/ 152 w 299"/>
                  <a:gd name="T17" fmla="*/ 37 h 167"/>
                  <a:gd name="T18" fmla="*/ 117 w 299"/>
                  <a:gd name="T19" fmla="*/ 28 h 167"/>
                  <a:gd name="T20" fmla="*/ 80 w 299"/>
                  <a:gd name="T21" fmla="*/ 19 h 167"/>
                  <a:gd name="T22" fmla="*/ 41 w 299"/>
                  <a:gd name="T23" fmla="*/ 9 h 167"/>
                  <a:gd name="T24" fmla="*/ 1 w 299"/>
                  <a:gd name="T25" fmla="*/ 0 h 167"/>
                  <a:gd name="T26" fmla="*/ 0 w 299"/>
                  <a:gd name="T27" fmla="*/ 3 h 167"/>
                  <a:gd name="T28" fmla="*/ 33 w 299"/>
                  <a:gd name="T29" fmla="*/ 11 h 167"/>
                  <a:gd name="T30" fmla="*/ 66 w 299"/>
                  <a:gd name="T31" fmla="*/ 19 h 167"/>
                  <a:gd name="T32" fmla="*/ 97 w 299"/>
                  <a:gd name="T33" fmla="*/ 26 h 167"/>
                  <a:gd name="T34" fmla="*/ 127 w 299"/>
                  <a:gd name="T35" fmla="*/ 34 h 167"/>
                  <a:gd name="T36" fmla="*/ 154 w 299"/>
                  <a:gd name="T37" fmla="*/ 42 h 167"/>
                  <a:gd name="T38" fmla="*/ 178 w 299"/>
                  <a:gd name="T39" fmla="*/ 48 h 167"/>
                  <a:gd name="T40" fmla="*/ 197 w 299"/>
                  <a:gd name="T41" fmla="*/ 53 h 167"/>
                  <a:gd name="T42" fmla="*/ 213 w 299"/>
                  <a:gd name="T43" fmla="*/ 59 h 167"/>
                  <a:gd name="T44" fmla="*/ 224 w 299"/>
                  <a:gd name="T45" fmla="*/ 62 h 167"/>
                  <a:gd name="T46" fmla="*/ 230 w 299"/>
                  <a:gd name="T47" fmla="*/ 65 h 167"/>
                  <a:gd name="T48" fmla="*/ 231 w 299"/>
                  <a:gd name="T49" fmla="*/ 68 h 167"/>
                  <a:gd name="T50" fmla="*/ 299 w 299"/>
                  <a:gd name="T51" fmla="*/ 83 h 16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99" h="167">
                    <a:moveTo>
                      <a:pt x="299" y="167"/>
                    </a:moveTo>
                    <a:lnTo>
                      <a:pt x="298" y="161"/>
                    </a:lnTo>
                    <a:lnTo>
                      <a:pt x="291" y="156"/>
                    </a:lnTo>
                    <a:lnTo>
                      <a:pt x="278" y="147"/>
                    </a:lnTo>
                    <a:lnTo>
                      <a:pt x="261" y="136"/>
                    </a:lnTo>
                    <a:lnTo>
                      <a:pt x="240" y="123"/>
                    </a:lnTo>
                    <a:lnTo>
                      <a:pt x="214" y="107"/>
                    </a:lnTo>
                    <a:lnTo>
                      <a:pt x="185" y="93"/>
                    </a:lnTo>
                    <a:lnTo>
                      <a:pt x="152" y="74"/>
                    </a:lnTo>
                    <a:lnTo>
                      <a:pt x="117" y="56"/>
                    </a:lnTo>
                    <a:lnTo>
                      <a:pt x="80" y="38"/>
                    </a:lnTo>
                    <a:lnTo>
                      <a:pt x="41" y="18"/>
                    </a:lnTo>
                    <a:lnTo>
                      <a:pt x="1" y="0"/>
                    </a:lnTo>
                    <a:lnTo>
                      <a:pt x="0" y="6"/>
                    </a:lnTo>
                    <a:lnTo>
                      <a:pt x="33" y="22"/>
                    </a:lnTo>
                    <a:lnTo>
                      <a:pt x="66" y="38"/>
                    </a:lnTo>
                    <a:lnTo>
                      <a:pt x="97" y="53"/>
                    </a:lnTo>
                    <a:lnTo>
                      <a:pt x="127" y="69"/>
                    </a:lnTo>
                    <a:lnTo>
                      <a:pt x="154" y="84"/>
                    </a:lnTo>
                    <a:lnTo>
                      <a:pt x="178" y="96"/>
                    </a:lnTo>
                    <a:lnTo>
                      <a:pt x="197" y="107"/>
                    </a:lnTo>
                    <a:lnTo>
                      <a:pt x="213" y="118"/>
                    </a:lnTo>
                    <a:lnTo>
                      <a:pt x="224" y="125"/>
                    </a:lnTo>
                    <a:lnTo>
                      <a:pt x="230" y="131"/>
                    </a:lnTo>
                    <a:lnTo>
                      <a:pt x="231" y="136"/>
                    </a:lnTo>
                    <a:lnTo>
                      <a:pt x="299" y="167"/>
                    </a:lnTo>
                    <a:close/>
                  </a:path>
                </a:pathLst>
              </a:custGeom>
              <a:solidFill>
                <a:srgbClr val="B0E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91" name="Freeform 509"/>
              <p:cNvSpPr>
                <a:spLocks/>
              </p:cNvSpPr>
              <p:nvPr/>
            </p:nvSpPr>
            <p:spPr bwMode="auto">
              <a:xfrm>
                <a:off x="1343" y="1408"/>
                <a:ext cx="233" cy="65"/>
              </a:xfrm>
              <a:custGeom>
                <a:avLst/>
                <a:gdLst>
                  <a:gd name="T0" fmla="*/ 2 w 233"/>
                  <a:gd name="T1" fmla="*/ 0 h 130"/>
                  <a:gd name="T2" fmla="*/ 35 w 233"/>
                  <a:gd name="T3" fmla="*/ 8 h 130"/>
                  <a:gd name="T4" fmla="*/ 68 w 233"/>
                  <a:gd name="T5" fmla="*/ 16 h 130"/>
                  <a:gd name="T6" fmla="*/ 99 w 233"/>
                  <a:gd name="T7" fmla="*/ 24 h 130"/>
                  <a:gd name="T8" fmla="*/ 129 w 233"/>
                  <a:gd name="T9" fmla="*/ 32 h 130"/>
                  <a:gd name="T10" fmla="*/ 156 w 233"/>
                  <a:gd name="T11" fmla="*/ 39 h 130"/>
                  <a:gd name="T12" fmla="*/ 180 w 233"/>
                  <a:gd name="T13" fmla="*/ 45 h 130"/>
                  <a:gd name="T14" fmla="*/ 199 w 233"/>
                  <a:gd name="T15" fmla="*/ 51 h 130"/>
                  <a:gd name="T16" fmla="*/ 215 w 233"/>
                  <a:gd name="T17" fmla="*/ 56 h 130"/>
                  <a:gd name="T18" fmla="*/ 226 w 233"/>
                  <a:gd name="T19" fmla="*/ 60 h 130"/>
                  <a:gd name="T20" fmla="*/ 232 w 233"/>
                  <a:gd name="T21" fmla="*/ 63 h 130"/>
                  <a:gd name="T22" fmla="*/ 233 w 233"/>
                  <a:gd name="T23" fmla="*/ 65 h 130"/>
                  <a:gd name="T24" fmla="*/ 161 w 233"/>
                  <a:gd name="T25" fmla="*/ 48 h 130"/>
                  <a:gd name="T26" fmla="*/ 160 w 233"/>
                  <a:gd name="T27" fmla="*/ 46 h 130"/>
                  <a:gd name="T28" fmla="*/ 153 w 233"/>
                  <a:gd name="T29" fmla="*/ 44 h 130"/>
                  <a:gd name="T30" fmla="*/ 141 w 233"/>
                  <a:gd name="T31" fmla="*/ 40 h 130"/>
                  <a:gd name="T32" fmla="*/ 125 w 233"/>
                  <a:gd name="T33" fmla="*/ 34 h 130"/>
                  <a:gd name="T34" fmla="*/ 105 w 233"/>
                  <a:gd name="T35" fmla="*/ 29 h 130"/>
                  <a:gd name="T36" fmla="*/ 82 w 233"/>
                  <a:gd name="T37" fmla="*/ 23 h 130"/>
                  <a:gd name="T38" fmla="*/ 57 w 233"/>
                  <a:gd name="T39" fmla="*/ 16 h 130"/>
                  <a:gd name="T40" fmla="*/ 28 w 233"/>
                  <a:gd name="T41" fmla="*/ 10 h 130"/>
                  <a:gd name="T42" fmla="*/ 0 w 233"/>
                  <a:gd name="T43" fmla="*/ 3 h 130"/>
                  <a:gd name="T44" fmla="*/ 2 w 233"/>
                  <a:gd name="T45" fmla="*/ 0 h 13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33" h="130">
                    <a:moveTo>
                      <a:pt x="2" y="0"/>
                    </a:moveTo>
                    <a:lnTo>
                      <a:pt x="35" y="16"/>
                    </a:lnTo>
                    <a:lnTo>
                      <a:pt x="68" y="32"/>
                    </a:lnTo>
                    <a:lnTo>
                      <a:pt x="99" y="47"/>
                    </a:lnTo>
                    <a:lnTo>
                      <a:pt x="129" y="63"/>
                    </a:lnTo>
                    <a:lnTo>
                      <a:pt x="156" y="78"/>
                    </a:lnTo>
                    <a:lnTo>
                      <a:pt x="180" y="90"/>
                    </a:lnTo>
                    <a:lnTo>
                      <a:pt x="199" y="101"/>
                    </a:lnTo>
                    <a:lnTo>
                      <a:pt x="215" y="112"/>
                    </a:lnTo>
                    <a:lnTo>
                      <a:pt x="226" y="119"/>
                    </a:lnTo>
                    <a:lnTo>
                      <a:pt x="232" y="125"/>
                    </a:lnTo>
                    <a:lnTo>
                      <a:pt x="233" y="130"/>
                    </a:lnTo>
                    <a:lnTo>
                      <a:pt x="161" y="96"/>
                    </a:lnTo>
                    <a:lnTo>
                      <a:pt x="160" y="92"/>
                    </a:lnTo>
                    <a:lnTo>
                      <a:pt x="153" y="87"/>
                    </a:lnTo>
                    <a:lnTo>
                      <a:pt x="141" y="79"/>
                    </a:lnTo>
                    <a:lnTo>
                      <a:pt x="125" y="68"/>
                    </a:lnTo>
                    <a:lnTo>
                      <a:pt x="105" y="58"/>
                    </a:lnTo>
                    <a:lnTo>
                      <a:pt x="82" y="45"/>
                    </a:lnTo>
                    <a:lnTo>
                      <a:pt x="57" y="32"/>
                    </a:lnTo>
                    <a:lnTo>
                      <a:pt x="28" y="20"/>
                    </a:lnTo>
                    <a:lnTo>
                      <a:pt x="0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B0F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92" name="Freeform 510"/>
              <p:cNvSpPr>
                <a:spLocks/>
              </p:cNvSpPr>
              <p:nvPr/>
            </p:nvSpPr>
            <p:spPr bwMode="auto">
              <a:xfrm>
                <a:off x="1340" y="1411"/>
                <a:ext cx="164" cy="45"/>
              </a:xfrm>
              <a:custGeom>
                <a:avLst/>
                <a:gdLst>
                  <a:gd name="T0" fmla="*/ 164 w 164"/>
                  <a:gd name="T1" fmla="*/ 45 h 91"/>
                  <a:gd name="T2" fmla="*/ 163 w 164"/>
                  <a:gd name="T3" fmla="*/ 43 h 91"/>
                  <a:gd name="T4" fmla="*/ 156 w 164"/>
                  <a:gd name="T5" fmla="*/ 41 h 91"/>
                  <a:gd name="T6" fmla="*/ 144 w 164"/>
                  <a:gd name="T7" fmla="*/ 37 h 91"/>
                  <a:gd name="T8" fmla="*/ 128 w 164"/>
                  <a:gd name="T9" fmla="*/ 31 h 91"/>
                  <a:gd name="T10" fmla="*/ 108 w 164"/>
                  <a:gd name="T11" fmla="*/ 26 h 91"/>
                  <a:gd name="T12" fmla="*/ 85 w 164"/>
                  <a:gd name="T13" fmla="*/ 20 h 91"/>
                  <a:gd name="T14" fmla="*/ 60 w 164"/>
                  <a:gd name="T15" fmla="*/ 13 h 91"/>
                  <a:gd name="T16" fmla="*/ 31 w 164"/>
                  <a:gd name="T17" fmla="*/ 7 h 91"/>
                  <a:gd name="T18" fmla="*/ 3 w 164"/>
                  <a:gd name="T19" fmla="*/ 0 h 91"/>
                  <a:gd name="T20" fmla="*/ 0 w 164"/>
                  <a:gd name="T21" fmla="*/ 3 h 91"/>
                  <a:gd name="T22" fmla="*/ 20 w 164"/>
                  <a:gd name="T23" fmla="*/ 8 h 91"/>
                  <a:gd name="T24" fmla="*/ 38 w 164"/>
                  <a:gd name="T25" fmla="*/ 12 h 91"/>
                  <a:gd name="T26" fmla="*/ 54 w 164"/>
                  <a:gd name="T27" fmla="*/ 16 h 91"/>
                  <a:gd name="T28" fmla="*/ 68 w 164"/>
                  <a:gd name="T29" fmla="*/ 20 h 91"/>
                  <a:gd name="T30" fmla="*/ 78 w 164"/>
                  <a:gd name="T31" fmla="*/ 23 h 91"/>
                  <a:gd name="T32" fmla="*/ 84 w 164"/>
                  <a:gd name="T33" fmla="*/ 25 h 91"/>
                  <a:gd name="T34" fmla="*/ 87 w 164"/>
                  <a:gd name="T35" fmla="*/ 27 h 91"/>
                  <a:gd name="T36" fmla="*/ 164 w 164"/>
                  <a:gd name="T37" fmla="*/ 45 h 9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64" h="91">
                    <a:moveTo>
                      <a:pt x="164" y="91"/>
                    </a:moveTo>
                    <a:lnTo>
                      <a:pt x="163" y="87"/>
                    </a:lnTo>
                    <a:lnTo>
                      <a:pt x="156" y="82"/>
                    </a:lnTo>
                    <a:lnTo>
                      <a:pt x="144" y="74"/>
                    </a:lnTo>
                    <a:lnTo>
                      <a:pt x="128" y="63"/>
                    </a:lnTo>
                    <a:lnTo>
                      <a:pt x="108" y="53"/>
                    </a:lnTo>
                    <a:lnTo>
                      <a:pt x="85" y="40"/>
                    </a:lnTo>
                    <a:lnTo>
                      <a:pt x="60" y="27"/>
                    </a:lnTo>
                    <a:lnTo>
                      <a:pt x="31" y="15"/>
                    </a:lnTo>
                    <a:lnTo>
                      <a:pt x="3" y="0"/>
                    </a:lnTo>
                    <a:lnTo>
                      <a:pt x="0" y="7"/>
                    </a:lnTo>
                    <a:lnTo>
                      <a:pt x="20" y="16"/>
                    </a:lnTo>
                    <a:lnTo>
                      <a:pt x="38" y="25"/>
                    </a:lnTo>
                    <a:lnTo>
                      <a:pt x="54" y="33"/>
                    </a:lnTo>
                    <a:lnTo>
                      <a:pt x="68" y="40"/>
                    </a:lnTo>
                    <a:lnTo>
                      <a:pt x="78" y="47"/>
                    </a:lnTo>
                    <a:lnTo>
                      <a:pt x="84" y="51"/>
                    </a:lnTo>
                    <a:lnTo>
                      <a:pt x="87" y="54"/>
                    </a:lnTo>
                    <a:lnTo>
                      <a:pt x="164" y="91"/>
                    </a:lnTo>
                    <a:close/>
                  </a:path>
                </a:pathLst>
              </a:custGeom>
              <a:solidFill>
                <a:srgbClr val="B0F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93" name="Freeform 511"/>
              <p:cNvSpPr>
                <a:spLocks/>
              </p:cNvSpPr>
              <p:nvPr/>
            </p:nvSpPr>
            <p:spPr bwMode="auto">
              <a:xfrm>
                <a:off x="1339" y="1414"/>
                <a:ext cx="88" cy="24"/>
              </a:xfrm>
              <a:custGeom>
                <a:avLst/>
                <a:gdLst>
                  <a:gd name="T0" fmla="*/ 1 w 88"/>
                  <a:gd name="T1" fmla="*/ 0 h 47"/>
                  <a:gd name="T2" fmla="*/ 21 w 88"/>
                  <a:gd name="T3" fmla="*/ 5 h 47"/>
                  <a:gd name="T4" fmla="*/ 39 w 88"/>
                  <a:gd name="T5" fmla="*/ 9 h 47"/>
                  <a:gd name="T6" fmla="*/ 55 w 88"/>
                  <a:gd name="T7" fmla="*/ 13 h 47"/>
                  <a:gd name="T8" fmla="*/ 69 w 88"/>
                  <a:gd name="T9" fmla="*/ 17 h 47"/>
                  <a:gd name="T10" fmla="*/ 79 w 88"/>
                  <a:gd name="T11" fmla="*/ 20 h 47"/>
                  <a:gd name="T12" fmla="*/ 85 w 88"/>
                  <a:gd name="T13" fmla="*/ 22 h 47"/>
                  <a:gd name="T14" fmla="*/ 88 w 88"/>
                  <a:gd name="T15" fmla="*/ 24 h 47"/>
                  <a:gd name="T16" fmla="*/ 1 w 88"/>
                  <a:gd name="T17" fmla="*/ 4 h 47"/>
                  <a:gd name="T18" fmla="*/ 0 w 88"/>
                  <a:gd name="T19" fmla="*/ 3 h 47"/>
                  <a:gd name="T20" fmla="*/ 1 w 88"/>
                  <a:gd name="T21" fmla="*/ 0 h 4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88" h="47">
                    <a:moveTo>
                      <a:pt x="1" y="0"/>
                    </a:moveTo>
                    <a:lnTo>
                      <a:pt x="21" y="9"/>
                    </a:lnTo>
                    <a:lnTo>
                      <a:pt x="39" y="18"/>
                    </a:lnTo>
                    <a:lnTo>
                      <a:pt x="55" y="26"/>
                    </a:lnTo>
                    <a:lnTo>
                      <a:pt x="69" y="33"/>
                    </a:lnTo>
                    <a:lnTo>
                      <a:pt x="79" y="40"/>
                    </a:lnTo>
                    <a:lnTo>
                      <a:pt x="85" y="44"/>
                    </a:lnTo>
                    <a:lnTo>
                      <a:pt x="88" y="47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0F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94" name="Freeform 512"/>
              <p:cNvSpPr>
                <a:spLocks/>
              </p:cNvSpPr>
              <p:nvPr/>
            </p:nvSpPr>
            <p:spPr bwMode="auto">
              <a:xfrm>
                <a:off x="1339" y="1417"/>
                <a:ext cx="1" cy="1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0 h 2"/>
                  <a:gd name="T6" fmla="*/ 0 w 1"/>
                  <a:gd name="T7" fmla="*/ 0 h 2"/>
                  <a:gd name="T8" fmla="*/ 1 w 1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B0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95" name="Freeform 513"/>
              <p:cNvSpPr>
                <a:spLocks/>
              </p:cNvSpPr>
              <p:nvPr/>
            </p:nvSpPr>
            <p:spPr bwMode="auto">
              <a:xfrm>
                <a:off x="1339" y="1378"/>
                <a:ext cx="1019" cy="272"/>
              </a:xfrm>
              <a:custGeom>
                <a:avLst/>
                <a:gdLst>
                  <a:gd name="T0" fmla="*/ 996 w 1019"/>
                  <a:gd name="T1" fmla="*/ 272 h 543"/>
                  <a:gd name="T2" fmla="*/ 0 w 1019"/>
                  <a:gd name="T3" fmla="*/ 39 h 543"/>
                  <a:gd name="T4" fmla="*/ 23 w 1019"/>
                  <a:gd name="T5" fmla="*/ 0 h 543"/>
                  <a:gd name="T6" fmla="*/ 1019 w 1019"/>
                  <a:gd name="T7" fmla="*/ 232 h 543"/>
                  <a:gd name="T8" fmla="*/ 996 w 1019"/>
                  <a:gd name="T9" fmla="*/ 272 h 5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19" h="543">
                    <a:moveTo>
                      <a:pt x="996" y="543"/>
                    </a:moveTo>
                    <a:lnTo>
                      <a:pt x="0" y="78"/>
                    </a:lnTo>
                    <a:lnTo>
                      <a:pt x="23" y="0"/>
                    </a:lnTo>
                    <a:lnTo>
                      <a:pt x="1019" y="463"/>
                    </a:lnTo>
                    <a:lnTo>
                      <a:pt x="996" y="54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96" name="Freeform 514"/>
              <p:cNvSpPr>
                <a:spLocks/>
              </p:cNvSpPr>
              <p:nvPr/>
            </p:nvSpPr>
            <p:spPr bwMode="auto">
              <a:xfrm>
                <a:off x="1362" y="1378"/>
                <a:ext cx="996" cy="272"/>
              </a:xfrm>
              <a:custGeom>
                <a:avLst/>
                <a:gdLst>
                  <a:gd name="T0" fmla="*/ 973 w 996"/>
                  <a:gd name="T1" fmla="*/ 272 h 543"/>
                  <a:gd name="T2" fmla="*/ 996 w 996"/>
                  <a:gd name="T3" fmla="*/ 232 h 543"/>
                  <a:gd name="T4" fmla="*/ 0 w 996"/>
                  <a:gd name="T5" fmla="*/ 0 h 543"/>
                  <a:gd name="T6" fmla="*/ 0 w 996"/>
                  <a:gd name="T7" fmla="*/ 1 h 543"/>
                  <a:gd name="T8" fmla="*/ 69 w 996"/>
                  <a:gd name="T9" fmla="*/ 17 h 543"/>
                  <a:gd name="T10" fmla="*/ 137 w 996"/>
                  <a:gd name="T11" fmla="*/ 34 h 543"/>
                  <a:gd name="T12" fmla="*/ 206 w 996"/>
                  <a:gd name="T13" fmla="*/ 50 h 543"/>
                  <a:gd name="T14" fmla="*/ 272 w 996"/>
                  <a:gd name="T15" fmla="*/ 66 h 543"/>
                  <a:gd name="T16" fmla="*/ 337 w 996"/>
                  <a:gd name="T17" fmla="*/ 83 h 543"/>
                  <a:gd name="T18" fmla="*/ 401 w 996"/>
                  <a:gd name="T19" fmla="*/ 99 h 543"/>
                  <a:gd name="T20" fmla="*/ 463 w 996"/>
                  <a:gd name="T21" fmla="*/ 114 h 543"/>
                  <a:gd name="T22" fmla="*/ 521 w 996"/>
                  <a:gd name="T23" fmla="*/ 130 h 543"/>
                  <a:gd name="T24" fmla="*/ 578 w 996"/>
                  <a:gd name="T25" fmla="*/ 144 h 543"/>
                  <a:gd name="T26" fmla="*/ 631 w 996"/>
                  <a:gd name="T27" fmla="*/ 159 h 543"/>
                  <a:gd name="T28" fmla="*/ 681 w 996"/>
                  <a:gd name="T29" fmla="*/ 172 h 543"/>
                  <a:gd name="T30" fmla="*/ 726 w 996"/>
                  <a:gd name="T31" fmla="*/ 186 h 543"/>
                  <a:gd name="T32" fmla="*/ 768 w 996"/>
                  <a:gd name="T33" fmla="*/ 198 h 543"/>
                  <a:gd name="T34" fmla="*/ 807 w 996"/>
                  <a:gd name="T35" fmla="*/ 209 h 543"/>
                  <a:gd name="T36" fmla="*/ 842 w 996"/>
                  <a:gd name="T37" fmla="*/ 220 h 543"/>
                  <a:gd name="T38" fmla="*/ 872 w 996"/>
                  <a:gd name="T39" fmla="*/ 230 h 543"/>
                  <a:gd name="T40" fmla="*/ 896 w 996"/>
                  <a:gd name="T41" fmla="*/ 238 h 543"/>
                  <a:gd name="T42" fmla="*/ 917 w 996"/>
                  <a:gd name="T43" fmla="*/ 246 h 543"/>
                  <a:gd name="T44" fmla="*/ 932 w 996"/>
                  <a:gd name="T45" fmla="*/ 253 h 543"/>
                  <a:gd name="T46" fmla="*/ 944 w 996"/>
                  <a:gd name="T47" fmla="*/ 258 h 543"/>
                  <a:gd name="T48" fmla="*/ 949 w 996"/>
                  <a:gd name="T49" fmla="*/ 263 h 543"/>
                  <a:gd name="T50" fmla="*/ 949 w 996"/>
                  <a:gd name="T51" fmla="*/ 266 h 543"/>
                  <a:gd name="T52" fmla="*/ 973 w 996"/>
                  <a:gd name="T53" fmla="*/ 272 h 54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96" h="543">
                    <a:moveTo>
                      <a:pt x="973" y="543"/>
                    </a:moveTo>
                    <a:lnTo>
                      <a:pt x="996" y="46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69" y="34"/>
                    </a:lnTo>
                    <a:lnTo>
                      <a:pt x="137" y="67"/>
                    </a:lnTo>
                    <a:lnTo>
                      <a:pt x="206" y="100"/>
                    </a:lnTo>
                    <a:lnTo>
                      <a:pt x="272" y="132"/>
                    </a:lnTo>
                    <a:lnTo>
                      <a:pt x="337" y="165"/>
                    </a:lnTo>
                    <a:lnTo>
                      <a:pt x="401" y="197"/>
                    </a:lnTo>
                    <a:lnTo>
                      <a:pt x="463" y="228"/>
                    </a:lnTo>
                    <a:lnTo>
                      <a:pt x="521" y="259"/>
                    </a:lnTo>
                    <a:lnTo>
                      <a:pt x="578" y="288"/>
                    </a:lnTo>
                    <a:lnTo>
                      <a:pt x="631" y="317"/>
                    </a:lnTo>
                    <a:lnTo>
                      <a:pt x="681" y="344"/>
                    </a:lnTo>
                    <a:lnTo>
                      <a:pt x="726" y="371"/>
                    </a:lnTo>
                    <a:lnTo>
                      <a:pt x="768" y="395"/>
                    </a:lnTo>
                    <a:lnTo>
                      <a:pt x="807" y="418"/>
                    </a:lnTo>
                    <a:lnTo>
                      <a:pt x="842" y="440"/>
                    </a:lnTo>
                    <a:lnTo>
                      <a:pt x="872" y="460"/>
                    </a:lnTo>
                    <a:lnTo>
                      <a:pt x="896" y="476"/>
                    </a:lnTo>
                    <a:lnTo>
                      <a:pt x="917" y="492"/>
                    </a:lnTo>
                    <a:lnTo>
                      <a:pt x="932" y="505"/>
                    </a:lnTo>
                    <a:lnTo>
                      <a:pt x="944" y="516"/>
                    </a:lnTo>
                    <a:lnTo>
                      <a:pt x="949" y="525"/>
                    </a:lnTo>
                    <a:lnTo>
                      <a:pt x="949" y="532"/>
                    </a:lnTo>
                    <a:lnTo>
                      <a:pt x="973" y="543"/>
                    </a:lnTo>
                    <a:close/>
                  </a:path>
                </a:pathLst>
              </a:custGeom>
              <a:solidFill>
                <a:srgbClr val="B5B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97" name="Freeform 515"/>
              <p:cNvSpPr>
                <a:spLocks/>
              </p:cNvSpPr>
              <p:nvPr/>
            </p:nvSpPr>
            <p:spPr bwMode="auto">
              <a:xfrm>
                <a:off x="1360" y="1379"/>
                <a:ext cx="951" cy="265"/>
              </a:xfrm>
              <a:custGeom>
                <a:avLst/>
                <a:gdLst>
                  <a:gd name="T0" fmla="*/ 2 w 951"/>
                  <a:gd name="T1" fmla="*/ 0 h 530"/>
                  <a:gd name="T2" fmla="*/ 71 w 951"/>
                  <a:gd name="T3" fmla="*/ 16 h 530"/>
                  <a:gd name="T4" fmla="*/ 139 w 951"/>
                  <a:gd name="T5" fmla="*/ 33 h 530"/>
                  <a:gd name="T6" fmla="*/ 208 w 951"/>
                  <a:gd name="T7" fmla="*/ 49 h 530"/>
                  <a:gd name="T8" fmla="*/ 274 w 951"/>
                  <a:gd name="T9" fmla="*/ 65 h 530"/>
                  <a:gd name="T10" fmla="*/ 339 w 951"/>
                  <a:gd name="T11" fmla="*/ 82 h 530"/>
                  <a:gd name="T12" fmla="*/ 403 w 951"/>
                  <a:gd name="T13" fmla="*/ 98 h 530"/>
                  <a:gd name="T14" fmla="*/ 465 w 951"/>
                  <a:gd name="T15" fmla="*/ 113 h 530"/>
                  <a:gd name="T16" fmla="*/ 523 w 951"/>
                  <a:gd name="T17" fmla="*/ 129 h 530"/>
                  <a:gd name="T18" fmla="*/ 580 w 951"/>
                  <a:gd name="T19" fmla="*/ 143 h 530"/>
                  <a:gd name="T20" fmla="*/ 633 w 951"/>
                  <a:gd name="T21" fmla="*/ 158 h 530"/>
                  <a:gd name="T22" fmla="*/ 683 w 951"/>
                  <a:gd name="T23" fmla="*/ 171 h 530"/>
                  <a:gd name="T24" fmla="*/ 728 w 951"/>
                  <a:gd name="T25" fmla="*/ 185 h 530"/>
                  <a:gd name="T26" fmla="*/ 770 w 951"/>
                  <a:gd name="T27" fmla="*/ 197 h 530"/>
                  <a:gd name="T28" fmla="*/ 809 w 951"/>
                  <a:gd name="T29" fmla="*/ 208 h 530"/>
                  <a:gd name="T30" fmla="*/ 844 w 951"/>
                  <a:gd name="T31" fmla="*/ 219 h 530"/>
                  <a:gd name="T32" fmla="*/ 874 w 951"/>
                  <a:gd name="T33" fmla="*/ 229 h 530"/>
                  <a:gd name="T34" fmla="*/ 898 w 951"/>
                  <a:gd name="T35" fmla="*/ 237 h 530"/>
                  <a:gd name="T36" fmla="*/ 919 w 951"/>
                  <a:gd name="T37" fmla="*/ 245 h 530"/>
                  <a:gd name="T38" fmla="*/ 934 w 951"/>
                  <a:gd name="T39" fmla="*/ 252 h 530"/>
                  <a:gd name="T40" fmla="*/ 946 w 951"/>
                  <a:gd name="T41" fmla="*/ 257 h 530"/>
                  <a:gd name="T42" fmla="*/ 951 w 951"/>
                  <a:gd name="T43" fmla="*/ 262 h 530"/>
                  <a:gd name="T44" fmla="*/ 951 w 951"/>
                  <a:gd name="T45" fmla="*/ 265 h 530"/>
                  <a:gd name="T46" fmla="*/ 927 w 951"/>
                  <a:gd name="T47" fmla="*/ 260 h 530"/>
                  <a:gd name="T48" fmla="*/ 926 w 951"/>
                  <a:gd name="T49" fmla="*/ 256 h 530"/>
                  <a:gd name="T50" fmla="*/ 920 w 951"/>
                  <a:gd name="T51" fmla="*/ 252 h 530"/>
                  <a:gd name="T52" fmla="*/ 909 w 951"/>
                  <a:gd name="T53" fmla="*/ 245 h 530"/>
                  <a:gd name="T54" fmla="*/ 892 w 951"/>
                  <a:gd name="T55" fmla="*/ 238 h 530"/>
                  <a:gd name="T56" fmla="*/ 869 w 951"/>
                  <a:gd name="T57" fmla="*/ 231 h 530"/>
                  <a:gd name="T58" fmla="*/ 843 w 951"/>
                  <a:gd name="T59" fmla="*/ 221 h 530"/>
                  <a:gd name="T60" fmla="*/ 811 w 951"/>
                  <a:gd name="T61" fmla="*/ 211 h 530"/>
                  <a:gd name="T62" fmla="*/ 775 w 951"/>
                  <a:gd name="T63" fmla="*/ 200 h 530"/>
                  <a:gd name="T64" fmla="*/ 734 w 951"/>
                  <a:gd name="T65" fmla="*/ 188 h 530"/>
                  <a:gd name="T66" fmla="*/ 688 w 951"/>
                  <a:gd name="T67" fmla="*/ 175 h 530"/>
                  <a:gd name="T68" fmla="*/ 640 w 951"/>
                  <a:gd name="T69" fmla="*/ 161 h 530"/>
                  <a:gd name="T70" fmla="*/ 587 w 951"/>
                  <a:gd name="T71" fmla="*/ 147 h 530"/>
                  <a:gd name="T72" fmla="*/ 532 w 951"/>
                  <a:gd name="T73" fmla="*/ 132 h 530"/>
                  <a:gd name="T74" fmla="*/ 472 w 951"/>
                  <a:gd name="T75" fmla="*/ 117 h 530"/>
                  <a:gd name="T76" fmla="*/ 410 w 951"/>
                  <a:gd name="T77" fmla="*/ 101 h 530"/>
                  <a:gd name="T78" fmla="*/ 345 w 951"/>
                  <a:gd name="T79" fmla="*/ 84 h 530"/>
                  <a:gd name="T80" fmla="*/ 279 w 951"/>
                  <a:gd name="T81" fmla="*/ 68 h 530"/>
                  <a:gd name="T82" fmla="*/ 211 w 951"/>
                  <a:gd name="T83" fmla="*/ 51 h 530"/>
                  <a:gd name="T84" fmla="*/ 141 w 951"/>
                  <a:gd name="T85" fmla="*/ 35 h 530"/>
                  <a:gd name="T86" fmla="*/ 71 w 951"/>
                  <a:gd name="T87" fmla="*/ 17 h 530"/>
                  <a:gd name="T88" fmla="*/ 0 w 951"/>
                  <a:gd name="T89" fmla="*/ 1 h 530"/>
                  <a:gd name="T90" fmla="*/ 2 w 951"/>
                  <a:gd name="T91" fmla="*/ 0 h 53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951" h="530">
                    <a:moveTo>
                      <a:pt x="2" y="0"/>
                    </a:moveTo>
                    <a:lnTo>
                      <a:pt x="71" y="32"/>
                    </a:lnTo>
                    <a:lnTo>
                      <a:pt x="139" y="65"/>
                    </a:lnTo>
                    <a:lnTo>
                      <a:pt x="208" y="98"/>
                    </a:lnTo>
                    <a:lnTo>
                      <a:pt x="274" y="130"/>
                    </a:lnTo>
                    <a:lnTo>
                      <a:pt x="339" y="163"/>
                    </a:lnTo>
                    <a:lnTo>
                      <a:pt x="403" y="195"/>
                    </a:lnTo>
                    <a:lnTo>
                      <a:pt x="465" y="226"/>
                    </a:lnTo>
                    <a:lnTo>
                      <a:pt x="523" y="257"/>
                    </a:lnTo>
                    <a:lnTo>
                      <a:pt x="580" y="286"/>
                    </a:lnTo>
                    <a:lnTo>
                      <a:pt x="633" y="315"/>
                    </a:lnTo>
                    <a:lnTo>
                      <a:pt x="683" y="342"/>
                    </a:lnTo>
                    <a:lnTo>
                      <a:pt x="728" y="369"/>
                    </a:lnTo>
                    <a:lnTo>
                      <a:pt x="770" y="393"/>
                    </a:lnTo>
                    <a:lnTo>
                      <a:pt x="809" y="416"/>
                    </a:lnTo>
                    <a:lnTo>
                      <a:pt x="844" y="438"/>
                    </a:lnTo>
                    <a:lnTo>
                      <a:pt x="874" y="458"/>
                    </a:lnTo>
                    <a:lnTo>
                      <a:pt x="898" y="474"/>
                    </a:lnTo>
                    <a:lnTo>
                      <a:pt x="919" y="490"/>
                    </a:lnTo>
                    <a:lnTo>
                      <a:pt x="934" y="503"/>
                    </a:lnTo>
                    <a:lnTo>
                      <a:pt x="946" y="514"/>
                    </a:lnTo>
                    <a:lnTo>
                      <a:pt x="951" y="523"/>
                    </a:lnTo>
                    <a:lnTo>
                      <a:pt x="951" y="530"/>
                    </a:lnTo>
                    <a:lnTo>
                      <a:pt x="927" y="519"/>
                    </a:lnTo>
                    <a:lnTo>
                      <a:pt x="926" y="512"/>
                    </a:lnTo>
                    <a:lnTo>
                      <a:pt x="920" y="503"/>
                    </a:lnTo>
                    <a:lnTo>
                      <a:pt x="909" y="490"/>
                    </a:lnTo>
                    <a:lnTo>
                      <a:pt x="892" y="476"/>
                    </a:lnTo>
                    <a:lnTo>
                      <a:pt x="869" y="461"/>
                    </a:lnTo>
                    <a:lnTo>
                      <a:pt x="843" y="441"/>
                    </a:lnTo>
                    <a:lnTo>
                      <a:pt x="811" y="422"/>
                    </a:lnTo>
                    <a:lnTo>
                      <a:pt x="775" y="400"/>
                    </a:lnTo>
                    <a:lnTo>
                      <a:pt x="734" y="375"/>
                    </a:lnTo>
                    <a:lnTo>
                      <a:pt x="688" y="349"/>
                    </a:lnTo>
                    <a:lnTo>
                      <a:pt x="640" y="322"/>
                    </a:lnTo>
                    <a:lnTo>
                      <a:pt x="587" y="293"/>
                    </a:lnTo>
                    <a:lnTo>
                      <a:pt x="532" y="264"/>
                    </a:lnTo>
                    <a:lnTo>
                      <a:pt x="472" y="233"/>
                    </a:lnTo>
                    <a:lnTo>
                      <a:pt x="410" y="201"/>
                    </a:lnTo>
                    <a:lnTo>
                      <a:pt x="345" y="168"/>
                    </a:lnTo>
                    <a:lnTo>
                      <a:pt x="279" y="136"/>
                    </a:lnTo>
                    <a:lnTo>
                      <a:pt x="211" y="101"/>
                    </a:lnTo>
                    <a:lnTo>
                      <a:pt x="141" y="69"/>
                    </a:lnTo>
                    <a:lnTo>
                      <a:pt x="71" y="34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B4B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98" name="Freeform 516"/>
              <p:cNvSpPr>
                <a:spLocks/>
              </p:cNvSpPr>
              <p:nvPr/>
            </p:nvSpPr>
            <p:spPr bwMode="auto">
              <a:xfrm>
                <a:off x="1360" y="1380"/>
                <a:ext cx="927" cy="259"/>
              </a:xfrm>
              <a:custGeom>
                <a:avLst/>
                <a:gdLst>
                  <a:gd name="T0" fmla="*/ 927 w 927"/>
                  <a:gd name="T1" fmla="*/ 259 h 517"/>
                  <a:gd name="T2" fmla="*/ 926 w 927"/>
                  <a:gd name="T3" fmla="*/ 255 h 517"/>
                  <a:gd name="T4" fmla="*/ 920 w 927"/>
                  <a:gd name="T5" fmla="*/ 251 h 517"/>
                  <a:gd name="T6" fmla="*/ 909 w 927"/>
                  <a:gd name="T7" fmla="*/ 244 h 517"/>
                  <a:gd name="T8" fmla="*/ 892 w 927"/>
                  <a:gd name="T9" fmla="*/ 237 h 517"/>
                  <a:gd name="T10" fmla="*/ 869 w 927"/>
                  <a:gd name="T11" fmla="*/ 230 h 517"/>
                  <a:gd name="T12" fmla="*/ 843 w 927"/>
                  <a:gd name="T13" fmla="*/ 220 h 517"/>
                  <a:gd name="T14" fmla="*/ 811 w 927"/>
                  <a:gd name="T15" fmla="*/ 210 h 517"/>
                  <a:gd name="T16" fmla="*/ 775 w 927"/>
                  <a:gd name="T17" fmla="*/ 199 h 517"/>
                  <a:gd name="T18" fmla="*/ 734 w 927"/>
                  <a:gd name="T19" fmla="*/ 187 h 517"/>
                  <a:gd name="T20" fmla="*/ 688 w 927"/>
                  <a:gd name="T21" fmla="*/ 174 h 517"/>
                  <a:gd name="T22" fmla="*/ 640 w 927"/>
                  <a:gd name="T23" fmla="*/ 160 h 517"/>
                  <a:gd name="T24" fmla="*/ 587 w 927"/>
                  <a:gd name="T25" fmla="*/ 146 h 517"/>
                  <a:gd name="T26" fmla="*/ 532 w 927"/>
                  <a:gd name="T27" fmla="*/ 131 h 517"/>
                  <a:gd name="T28" fmla="*/ 472 w 927"/>
                  <a:gd name="T29" fmla="*/ 116 h 517"/>
                  <a:gd name="T30" fmla="*/ 410 w 927"/>
                  <a:gd name="T31" fmla="*/ 100 h 517"/>
                  <a:gd name="T32" fmla="*/ 345 w 927"/>
                  <a:gd name="T33" fmla="*/ 83 h 517"/>
                  <a:gd name="T34" fmla="*/ 279 w 927"/>
                  <a:gd name="T35" fmla="*/ 67 h 517"/>
                  <a:gd name="T36" fmla="*/ 211 w 927"/>
                  <a:gd name="T37" fmla="*/ 50 h 517"/>
                  <a:gd name="T38" fmla="*/ 141 w 927"/>
                  <a:gd name="T39" fmla="*/ 34 h 517"/>
                  <a:gd name="T40" fmla="*/ 71 w 927"/>
                  <a:gd name="T41" fmla="*/ 16 h 517"/>
                  <a:gd name="T42" fmla="*/ 0 w 927"/>
                  <a:gd name="T43" fmla="*/ 0 h 517"/>
                  <a:gd name="T44" fmla="*/ 0 w 927"/>
                  <a:gd name="T45" fmla="*/ 1 h 517"/>
                  <a:gd name="T46" fmla="*/ 69 w 927"/>
                  <a:gd name="T47" fmla="*/ 17 h 517"/>
                  <a:gd name="T48" fmla="*/ 137 w 927"/>
                  <a:gd name="T49" fmla="*/ 34 h 517"/>
                  <a:gd name="T50" fmla="*/ 205 w 927"/>
                  <a:gd name="T51" fmla="*/ 50 h 517"/>
                  <a:gd name="T52" fmla="*/ 271 w 927"/>
                  <a:gd name="T53" fmla="*/ 66 h 517"/>
                  <a:gd name="T54" fmla="*/ 335 w 927"/>
                  <a:gd name="T55" fmla="*/ 82 h 517"/>
                  <a:gd name="T56" fmla="*/ 399 w 927"/>
                  <a:gd name="T57" fmla="*/ 98 h 517"/>
                  <a:gd name="T58" fmla="*/ 458 w 927"/>
                  <a:gd name="T59" fmla="*/ 113 h 517"/>
                  <a:gd name="T60" fmla="*/ 516 w 927"/>
                  <a:gd name="T61" fmla="*/ 129 h 517"/>
                  <a:gd name="T62" fmla="*/ 571 w 927"/>
                  <a:gd name="T63" fmla="*/ 143 h 517"/>
                  <a:gd name="T64" fmla="*/ 622 w 927"/>
                  <a:gd name="T65" fmla="*/ 157 h 517"/>
                  <a:gd name="T66" fmla="*/ 670 w 927"/>
                  <a:gd name="T67" fmla="*/ 170 h 517"/>
                  <a:gd name="T68" fmla="*/ 714 w 927"/>
                  <a:gd name="T69" fmla="*/ 183 h 517"/>
                  <a:gd name="T70" fmla="*/ 753 w 927"/>
                  <a:gd name="T71" fmla="*/ 195 h 517"/>
                  <a:gd name="T72" fmla="*/ 789 w 927"/>
                  <a:gd name="T73" fmla="*/ 206 h 517"/>
                  <a:gd name="T74" fmla="*/ 820 w 927"/>
                  <a:gd name="T75" fmla="*/ 215 h 517"/>
                  <a:gd name="T76" fmla="*/ 845 w 927"/>
                  <a:gd name="T77" fmla="*/ 225 h 517"/>
                  <a:gd name="T78" fmla="*/ 867 w 927"/>
                  <a:gd name="T79" fmla="*/ 233 h 517"/>
                  <a:gd name="T80" fmla="*/ 883 w 927"/>
                  <a:gd name="T81" fmla="*/ 239 h 517"/>
                  <a:gd name="T82" fmla="*/ 895 w 927"/>
                  <a:gd name="T83" fmla="*/ 244 h 517"/>
                  <a:gd name="T84" fmla="*/ 900 w 927"/>
                  <a:gd name="T85" fmla="*/ 249 h 517"/>
                  <a:gd name="T86" fmla="*/ 902 w 927"/>
                  <a:gd name="T87" fmla="*/ 253 h 517"/>
                  <a:gd name="T88" fmla="*/ 927 w 927"/>
                  <a:gd name="T89" fmla="*/ 259 h 51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927" h="517">
                    <a:moveTo>
                      <a:pt x="927" y="517"/>
                    </a:moveTo>
                    <a:lnTo>
                      <a:pt x="926" y="510"/>
                    </a:lnTo>
                    <a:lnTo>
                      <a:pt x="920" y="501"/>
                    </a:lnTo>
                    <a:lnTo>
                      <a:pt x="909" y="488"/>
                    </a:lnTo>
                    <a:lnTo>
                      <a:pt x="892" y="474"/>
                    </a:lnTo>
                    <a:lnTo>
                      <a:pt x="869" y="459"/>
                    </a:lnTo>
                    <a:lnTo>
                      <a:pt x="843" y="439"/>
                    </a:lnTo>
                    <a:lnTo>
                      <a:pt x="811" y="420"/>
                    </a:lnTo>
                    <a:lnTo>
                      <a:pt x="775" y="398"/>
                    </a:lnTo>
                    <a:lnTo>
                      <a:pt x="734" y="373"/>
                    </a:lnTo>
                    <a:lnTo>
                      <a:pt x="688" y="347"/>
                    </a:lnTo>
                    <a:lnTo>
                      <a:pt x="640" y="320"/>
                    </a:lnTo>
                    <a:lnTo>
                      <a:pt x="587" y="291"/>
                    </a:lnTo>
                    <a:lnTo>
                      <a:pt x="532" y="262"/>
                    </a:lnTo>
                    <a:lnTo>
                      <a:pt x="472" y="231"/>
                    </a:lnTo>
                    <a:lnTo>
                      <a:pt x="410" y="199"/>
                    </a:lnTo>
                    <a:lnTo>
                      <a:pt x="345" y="166"/>
                    </a:lnTo>
                    <a:lnTo>
                      <a:pt x="279" y="134"/>
                    </a:lnTo>
                    <a:lnTo>
                      <a:pt x="211" y="99"/>
                    </a:lnTo>
                    <a:lnTo>
                      <a:pt x="141" y="67"/>
                    </a:lnTo>
                    <a:lnTo>
                      <a:pt x="71" y="32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69" y="34"/>
                    </a:lnTo>
                    <a:lnTo>
                      <a:pt x="137" y="67"/>
                    </a:lnTo>
                    <a:lnTo>
                      <a:pt x="205" y="99"/>
                    </a:lnTo>
                    <a:lnTo>
                      <a:pt x="271" y="132"/>
                    </a:lnTo>
                    <a:lnTo>
                      <a:pt x="335" y="164"/>
                    </a:lnTo>
                    <a:lnTo>
                      <a:pt x="399" y="195"/>
                    </a:lnTo>
                    <a:lnTo>
                      <a:pt x="458" y="226"/>
                    </a:lnTo>
                    <a:lnTo>
                      <a:pt x="516" y="257"/>
                    </a:lnTo>
                    <a:lnTo>
                      <a:pt x="571" y="286"/>
                    </a:lnTo>
                    <a:lnTo>
                      <a:pt x="622" y="313"/>
                    </a:lnTo>
                    <a:lnTo>
                      <a:pt x="670" y="340"/>
                    </a:lnTo>
                    <a:lnTo>
                      <a:pt x="714" y="365"/>
                    </a:lnTo>
                    <a:lnTo>
                      <a:pt x="753" y="389"/>
                    </a:lnTo>
                    <a:lnTo>
                      <a:pt x="789" y="411"/>
                    </a:lnTo>
                    <a:lnTo>
                      <a:pt x="820" y="430"/>
                    </a:lnTo>
                    <a:lnTo>
                      <a:pt x="845" y="449"/>
                    </a:lnTo>
                    <a:lnTo>
                      <a:pt x="867" y="465"/>
                    </a:lnTo>
                    <a:lnTo>
                      <a:pt x="883" y="478"/>
                    </a:lnTo>
                    <a:lnTo>
                      <a:pt x="895" y="488"/>
                    </a:lnTo>
                    <a:lnTo>
                      <a:pt x="900" y="497"/>
                    </a:lnTo>
                    <a:lnTo>
                      <a:pt x="902" y="505"/>
                    </a:lnTo>
                    <a:lnTo>
                      <a:pt x="927" y="517"/>
                    </a:lnTo>
                    <a:close/>
                  </a:path>
                </a:pathLst>
              </a:custGeom>
              <a:solidFill>
                <a:srgbClr val="B4B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99" name="Freeform 517"/>
              <p:cNvSpPr>
                <a:spLocks/>
              </p:cNvSpPr>
              <p:nvPr/>
            </p:nvSpPr>
            <p:spPr bwMode="auto">
              <a:xfrm>
                <a:off x="1359" y="1381"/>
                <a:ext cx="903" cy="251"/>
              </a:xfrm>
              <a:custGeom>
                <a:avLst/>
                <a:gdLst>
                  <a:gd name="T0" fmla="*/ 1 w 903"/>
                  <a:gd name="T1" fmla="*/ 0 h 504"/>
                  <a:gd name="T2" fmla="*/ 70 w 903"/>
                  <a:gd name="T3" fmla="*/ 16 h 504"/>
                  <a:gd name="T4" fmla="*/ 138 w 903"/>
                  <a:gd name="T5" fmla="*/ 33 h 504"/>
                  <a:gd name="T6" fmla="*/ 206 w 903"/>
                  <a:gd name="T7" fmla="*/ 49 h 504"/>
                  <a:gd name="T8" fmla="*/ 272 w 903"/>
                  <a:gd name="T9" fmla="*/ 65 h 504"/>
                  <a:gd name="T10" fmla="*/ 336 w 903"/>
                  <a:gd name="T11" fmla="*/ 81 h 504"/>
                  <a:gd name="T12" fmla="*/ 400 w 903"/>
                  <a:gd name="T13" fmla="*/ 97 h 504"/>
                  <a:gd name="T14" fmla="*/ 459 w 903"/>
                  <a:gd name="T15" fmla="*/ 112 h 504"/>
                  <a:gd name="T16" fmla="*/ 517 w 903"/>
                  <a:gd name="T17" fmla="*/ 127 h 504"/>
                  <a:gd name="T18" fmla="*/ 572 w 903"/>
                  <a:gd name="T19" fmla="*/ 142 h 504"/>
                  <a:gd name="T20" fmla="*/ 623 w 903"/>
                  <a:gd name="T21" fmla="*/ 155 h 504"/>
                  <a:gd name="T22" fmla="*/ 671 w 903"/>
                  <a:gd name="T23" fmla="*/ 169 h 504"/>
                  <a:gd name="T24" fmla="*/ 715 w 903"/>
                  <a:gd name="T25" fmla="*/ 181 h 504"/>
                  <a:gd name="T26" fmla="*/ 754 w 903"/>
                  <a:gd name="T27" fmla="*/ 193 h 504"/>
                  <a:gd name="T28" fmla="*/ 790 w 903"/>
                  <a:gd name="T29" fmla="*/ 204 h 504"/>
                  <a:gd name="T30" fmla="*/ 821 w 903"/>
                  <a:gd name="T31" fmla="*/ 214 h 504"/>
                  <a:gd name="T32" fmla="*/ 846 w 903"/>
                  <a:gd name="T33" fmla="*/ 223 h 504"/>
                  <a:gd name="T34" fmla="*/ 868 w 903"/>
                  <a:gd name="T35" fmla="*/ 231 h 504"/>
                  <a:gd name="T36" fmla="*/ 884 w 903"/>
                  <a:gd name="T37" fmla="*/ 238 h 504"/>
                  <a:gd name="T38" fmla="*/ 896 w 903"/>
                  <a:gd name="T39" fmla="*/ 243 h 504"/>
                  <a:gd name="T40" fmla="*/ 901 w 903"/>
                  <a:gd name="T41" fmla="*/ 247 h 504"/>
                  <a:gd name="T42" fmla="*/ 903 w 903"/>
                  <a:gd name="T43" fmla="*/ 251 h 504"/>
                  <a:gd name="T44" fmla="*/ 876 w 903"/>
                  <a:gd name="T45" fmla="*/ 245 h 504"/>
                  <a:gd name="T46" fmla="*/ 875 w 903"/>
                  <a:gd name="T47" fmla="*/ 241 h 504"/>
                  <a:gd name="T48" fmla="*/ 869 w 903"/>
                  <a:gd name="T49" fmla="*/ 238 h 504"/>
                  <a:gd name="T50" fmla="*/ 858 w 903"/>
                  <a:gd name="T51" fmla="*/ 232 h 504"/>
                  <a:gd name="T52" fmla="*/ 842 w 903"/>
                  <a:gd name="T53" fmla="*/ 225 h 504"/>
                  <a:gd name="T54" fmla="*/ 821 w 903"/>
                  <a:gd name="T55" fmla="*/ 218 h 504"/>
                  <a:gd name="T56" fmla="*/ 795 w 903"/>
                  <a:gd name="T57" fmla="*/ 209 h 504"/>
                  <a:gd name="T58" fmla="*/ 766 w 903"/>
                  <a:gd name="T59" fmla="*/ 199 h 504"/>
                  <a:gd name="T60" fmla="*/ 732 w 903"/>
                  <a:gd name="T61" fmla="*/ 189 h 504"/>
                  <a:gd name="T62" fmla="*/ 694 w 903"/>
                  <a:gd name="T63" fmla="*/ 177 h 504"/>
                  <a:gd name="T64" fmla="*/ 650 w 903"/>
                  <a:gd name="T65" fmla="*/ 165 h 504"/>
                  <a:gd name="T66" fmla="*/ 605 w 903"/>
                  <a:gd name="T67" fmla="*/ 152 h 504"/>
                  <a:gd name="T68" fmla="*/ 554 w 903"/>
                  <a:gd name="T69" fmla="*/ 139 h 504"/>
                  <a:gd name="T70" fmla="*/ 501 w 903"/>
                  <a:gd name="T71" fmla="*/ 125 h 504"/>
                  <a:gd name="T72" fmla="*/ 445 w 903"/>
                  <a:gd name="T73" fmla="*/ 110 h 504"/>
                  <a:gd name="T74" fmla="*/ 387 w 903"/>
                  <a:gd name="T75" fmla="*/ 95 h 504"/>
                  <a:gd name="T76" fmla="*/ 326 w 903"/>
                  <a:gd name="T77" fmla="*/ 80 h 504"/>
                  <a:gd name="T78" fmla="*/ 264 w 903"/>
                  <a:gd name="T79" fmla="*/ 64 h 504"/>
                  <a:gd name="T80" fmla="*/ 199 w 903"/>
                  <a:gd name="T81" fmla="*/ 48 h 504"/>
                  <a:gd name="T82" fmla="*/ 134 w 903"/>
                  <a:gd name="T83" fmla="*/ 33 h 504"/>
                  <a:gd name="T84" fmla="*/ 68 w 903"/>
                  <a:gd name="T85" fmla="*/ 16 h 504"/>
                  <a:gd name="T86" fmla="*/ 0 w 903"/>
                  <a:gd name="T87" fmla="*/ 1 h 504"/>
                  <a:gd name="T88" fmla="*/ 1 w 903"/>
                  <a:gd name="T89" fmla="*/ 0 h 50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903" h="504">
                    <a:moveTo>
                      <a:pt x="1" y="0"/>
                    </a:moveTo>
                    <a:lnTo>
                      <a:pt x="70" y="33"/>
                    </a:lnTo>
                    <a:lnTo>
                      <a:pt x="138" y="66"/>
                    </a:lnTo>
                    <a:lnTo>
                      <a:pt x="206" y="98"/>
                    </a:lnTo>
                    <a:lnTo>
                      <a:pt x="272" y="131"/>
                    </a:lnTo>
                    <a:lnTo>
                      <a:pt x="336" y="163"/>
                    </a:lnTo>
                    <a:lnTo>
                      <a:pt x="400" y="194"/>
                    </a:lnTo>
                    <a:lnTo>
                      <a:pt x="459" y="225"/>
                    </a:lnTo>
                    <a:lnTo>
                      <a:pt x="517" y="256"/>
                    </a:lnTo>
                    <a:lnTo>
                      <a:pt x="572" y="285"/>
                    </a:lnTo>
                    <a:lnTo>
                      <a:pt x="623" y="312"/>
                    </a:lnTo>
                    <a:lnTo>
                      <a:pt x="671" y="339"/>
                    </a:lnTo>
                    <a:lnTo>
                      <a:pt x="715" y="364"/>
                    </a:lnTo>
                    <a:lnTo>
                      <a:pt x="754" y="388"/>
                    </a:lnTo>
                    <a:lnTo>
                      <a:pt x="790" y="410"/>
                    </a:lnTo>
                    <a:lnTo>
                      <a:pt x="821" y="429"/>
                    </a:lnTo>
                    <a:lnTo>
                      <a:pt x="846" y="448"/>
                    </a:lnTo>
                    <a:lnTo>
                      <a:pt x="868" y="464"/>
                    </a:lnTo>
                    <a:lnTo>
                      <a:pt x="884" y="477"/>
                    </a:lnTo>
                    <a:lnTo>
                      <a:pt x="896" y="487"/>
                    </a:lnTo>
                    <a:lnTo>
                      <a:pt x="901" y="496"/>
                    </a:lnTo>
                    <a:lnTo>
                      <a:pt x="903" y="504"/>
                    </a:lnTo>
                    <a:lnTo>
                      <a:pt x="876" y="491"/>
                    </a:lnTo>
                    <a:lnTo>
                      <a:pt x="875" y="484"/>
                    </a:lnTo>
                    <a:lnTo>
                      <a:pt x="869" y="477"/>
                    </a:lnTo>
                    <a:lnTo>
                      <a:pt x="858" y="466"/>
                    </a:lnTo>
                    <a:lnTo>
                      <a:pt x="842" y="451"/>
                    </a:lnTo>
                    <a:lnTo>
                      <a:pt x="821" y="437"/>
                    </a:lnTo>
                    <a:lnTo>
                      <a:pt x="795" y="419"/>
                    </a:lnTo>
                    <a:lnTo>
                      <a:pt x="766" y="400"/>
                    </a:lnTo>
                    <a:lnTo>
                      <a:pt x="732" y="379"/>
                    </a:lnTo>
                    <a:lnTo>
                      <a:pt x="694" y="355"/>
                    </a:lnTo>
                    <a:lnTo>
                      <a:pt x="650" y="332"/>
                    </a:lnTo>
                    <a:lnTo>
                      <a:pt x="605" y="306"/>
                    </a:lnTo>
                    <a:lnTo>
                      <a:pt x="554" y="279"/>
                    </a:lnTo>
                    <a:lnTo>
                      <a:pt x="501" y="250"/>
                    </a:lnTo>
                    <a:lnTo>
                      <a:pt x="445" y="221"/>
                    </a:lnTo>
                    <a:lnTo>
                      <a:pt x="387" y="190"/>
                    </a:lnTo>
                    <a:lnTo>
                      <a:pt x="326" y="160"/>
                    </a:lnTo>
                    <a:lnTo>
                      <a:pt x="264" y="129"/>
                    </a:lnTo>
                    <a:lnTo>
                      <a:pt x="199" y="96"/>
                    </a:lnTo>
                    <a:lnTo>
                      <a:pt x="134" y="66"/>
                    </a:lnTo>
                    <a:lnTo>
                      <a:pt x="68" y="33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4B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00" name="Freeform 518"/>
              <p:cNvSpPr>
                <a:spLocks/>
              </p:cNvSpPr>
              <p:nvPr/>
            </p:nvSpPr>
            <p:spPr bwMode="auto">
              <a:xfrm>
                <a:off x="1359" y="1382"/>
                <a:ext cx="876" cy="244"/>
              </a:xfrm>
              <a:custGeom>
                <a:avLst/>
                <a:gdLst>
                  <a:gd name="T0" fmla="*/ 876 w 876"/>
                  <a:gd name="T1" fmla="*/ 244 h 489"/>
                  <a:gd name="T2" fmla="*/ 875 w 876"/>
                  <a:gd name="T3" fmla="*/ 241 h 489"/>
                  <a:gd name="T4" fmla="*/ 869 w 876"/>
                  <a:gd name="T5" fmla="*/ 237 h 489"/>
                  <a:gd name="T6" fmla="*/ 858 w 876"/>
                  <a:gd name="T7" fmla="*/ 232 h 489"/>
                  <a:gd name="T8" fmla="*/ 842 w 876"/>
                  <a:gd name="T9" fmla="*/ 224 h 489"/>
                  <a:gd name="T10" fmla="*/ 821 w 876"/>
                  <a:gd name="T11" fmla="*/ 217 h 489"/>
                  <a:gd name="T12" fmla="*/ 795 w 876"/>
                  <a:gd name="T13" fmla="*/ 208 h 489"/>
                  <a:gd name="T14" fmla="*/ 766 w 876"/>
                  <a:gd name="T15" fmla="*/ 199 h 489"/>
                  <a:gd name="T16" fmla="*/ 732 w 876"/>
                  <a:gd name="T17" fmla="*/ 188 h 489"/>
                  <a:gd name="T18" fmla="*/ 694 w 876"/>
                  <a:gd name="T19" fmla="*/ 176 h 489"/>
                  <a:gd name="T20" fmla="*/ 650 w 876"/>
                  <a:gd name="T21" fmla="*/ 165 h 489"/>
                  <a:gd name="T22" fmla="*/ 605 w 876"/>
                  <a:gd name="T23" fmla="*/ 152 h 489"/>
                  <a:gd name="T24" fmla="*/ 554 w 876"/>
                  <a:gd name="T25" fmla="*/ 138 h 489"/>
                  <a:gd name="T26" fmla="*/ 501 w 876"/>
                  <a:gd name="T27" fmla="*/ 124 h 489"/>
                  <a:gd name="T28" fmla="*/ 445 w 876"/>
                  <a:gd name="T29" fmla="*/ 109 h 489"/>
                  <a:gd name="T30" fmla="*/ 387 w 876"/>
                  <a:gd name="T31" fmla="*/ 94 h 489"/>
                  <a:gd name="T32" fmla="*/ 326 w 876"/>
                  <a:gd name="T33" fmla="*/ 79 h 489"/>
                  <a:gd name="T34" fmla="*/ 264 w 876"/>
                  <a:gd name="T35" fmla="*/ 63 h 489"/>
                  <a:gd name="T36" fmla="*/ 199 w 876"/>
                  <a:gd name="T37" fmla="*/ 47 h 489"/>
                  <a:gd name="T38" fmla="*/ 134 w 876"/>
                  <a:gd name="T39" fmla="*/ 32 h 489"/>
                  <a:gd name="T40" fmla="*/ 68 w 876"/>
                  <a:gd name="T41" fmla="*/ 15 h 489"/>
                  <a:gd name="T42" fmla="*/ 0 w 876"/>
                  <a:gd name="T43" fmla="*/ 0 h 489"/>
                  <a:gd name="T44" fmla="*/ 0 w 876"/>
                  <a:gd name="T45" fmla="*/ 1 h 489"/>
                  <a:gd name="T46" fmla="*/ 65 w 876"/>
                  <a:gd name="T47" fmla="*/ 16 h 489"/>
                  <a:gd name="T48" fmla="*/ 128 w 876"/>
                  <a:gd name="T49" fmla="*/ 32 h 489"/>
                  <a:gd name="T50" fmla="*/ 192 w 876"/>
                  <a:gd name="T51" fmla="*/ 47 h 489"/>
                  <a:gd name="T52" fmla="*/ 254 w 876"/>
                  <a:gd name="T53" fmla="*/ 62 h 489"/>
                  <a:gd name="T54" fmla="*/ 315 w 876"/>
                  <a:gd name="T55" fmla="*/ 78 h 489"/>
                  <a:gd name="T56" fmla="*/ 374 w 876"/>
                  <a:gd name="T57" fmla="*/ 92 h 489"/>
                  <a:gd name="T58" fmla="*/ 431 w 876"/>
                  <a:gd name="T59" fmla="*/ 107 h 489"/>
                  <a:gd name="T60" fmla="*/ 484 w 876"/>
                  <a:gd name="T61" fmla="*/ 121 h 489"/>
                  <a:gd name="T62" fmla="*/ 537 w 876"/>
                  <a:gd name="T63" fmla="*/ 135 h 489"/>
                  <a:gd name="T64" fmla="*/ 585 w 876"/>
                  <a:gd name="T65" fmla="*/ 147 h 489"/>
                  <a:gd name="T66" fmla="*/ 629 w 876"/>
                  <a:gd name="T67" fmla="*/ 160 h 489"/>
                  <a:gd name="T68" fmla="*/ 671 w 876"/>
                  <a:gd name="T69" fmla="*/ 172 h 489"/>
                  <a:gd name="T70" fmla="*/ 708 w 876"/>
                  <a:gd name="T71" fmla="*/ 184 h 489"/>
                  <a:gd name="T72" fmla="*/ 742 w 876"/>
                  <a:gd name="T73" fmla="*/ 194 h 489"/>
                  <a:gd name="T74" fmla="*/ 770 w 876"/>
                  <a:gd name="T75" fmla="*/ 203 h 489"/>
                  <a:gd name="T76" fmla="*/ 794 w 876"/>
                  <a:gd name="T77" fmla="*/ 211 h 489"/>
                  <a:gd name="T78" fmla="*/ 815 w 876"/>
                  <a:gd name="T79" fmla="*/ 219 h 489"/>
                  <a:gd name="T80" fmla="*/ 831 w 876"/>
                  <a:gd name="T81" fmla="*/ 225 h 489"/>
                  <a:gd name="T82" fmla="*/ 841 w 876"/>
                  <a:gd name="T83" fmla="*/ 231 h 489"/>
                  <a:gd name="T84" fmla="*/ 846 w 876"/>
                  <a:gd name="T85" fmla="*/ 234 h 489"/>
                  <a:gd name="T86" fmla="*/ 848 w 876"/>
                  <a:gd name="T87" fmla="*/ 238 h 489"/>
                  <a:gd name="T88" fmla="*/ 876 w 876"/>
                  <a:gd name="T89" fmla="*/ 244 h 48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876" h="489">
                    <a:moveTo>
                      <a:pt x="876" y="489"/>
                    </a:moveTo>
                    <a:lnTo>
                      <a:pt x="875" y="482"/>
                    </a:lnTo>
                    <a:lnTo>
                      <a:pt x="869" y="475"/>
                    </a:lnTo>
                    <a:lnTo>
                      <a:pt x="858" y="464"/>
                    </a:lnTo>
                    <a:lnTo>
                      <a:pt x="842" y="449"/>
                    </a:lnTo>
                    <a:lnTo>
                      <a:pt x="821" y="435"/>
                    </a:lnTo>
                    <a:lnTo>
                      <a:pt x="795" y="417"/>
                    </a:lnTo>
                    <a:lnTo>
                      <a:pt x="766" y="398"/>
                    </a:lnTo>
                    <a:lnTo>
                      <a:pt x="732" y="377"/>
                    </a:lnTo>
                    <a:lnTo>
                      <a:pt x="694" y="353"/>
                    </a:lnTo>
                    <a:lnTo>
                      <a:pt x="650" y="330"/>
                    </a:lnTo>
                    <a:lnTo>
                      <a:pt x="605" y="304"/>
                    </a:lnTo>
                    <a:lnTo>
                      <a:pt x="554" y="277"/>
                    </a:lnTo>
                    <a:lnTo>
                      <a:pt x="501" y="248"/>
                    </a:lnTo>
                    <a:lnTo>
                      <a:pt x="445" y="219"/>
                    </a:lnTo>
                    <a:lnTo>
                      <a:pt x="387" y="188"/>
                    </a:lnTo>
                    <a:lnTo>
                      <a:pt x="326" y="158"/>
                    </a:lnTo>
                    <a:lnTo>
                      <a:pt x="264" y="127"/>
                    </a:lnTo>
                    <a:lnTo>
                      <a:pt x="199" y="94"/>
                    </a:lnTo>
                    <a:lnTo>
                      <a:pt x="134" y="64"/>
                    </a:lnTo>
                    <a:lnTo>
                      <a:pt x="68" y="3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65" y="33"/>
                    </a:lnTo>
                    <a:lnTo>
                      <a:pt x="128" y="64"/>
                    </a:lnTo>
                    <a:lnTo>
                      <a:pt x="192" y="94"/>
                    </a:lnTo>
                    <a:lnTo>
                      <a:pt x="254" y="125"/>
                    </a:lnTo>
                    <a:lnTo>
                      <a:pt x="315" y="156"/>
                    </a:lnTo>
                    <a:lnTo>
                      <a:pt x="374" y="185"/>
                    </a:lnTo>
                    <a:lnTo>
                      <a:pt x="431" y="214"/>
                    </a:lnTo>
                    <a:lnTo>
                      <a:pt x="484" y="243"/>
                    </a:lnTo>
                    <a:lnTo>
                      <a:pt x="537" y="270"/>
                    </a:lnTo>
                    <a:lnTo>
                      <a:pt x="585" y="295"/>
                    </a:lnTo>
                    <a:lnTo>
                      <a:pt x="629" y="321"/>
                    </a:lnTo>
                    <a:lnTo>
                      <a:pt x="671" y="344"/>
                    </a:lnTo>
                    <a:lnTo>
                      <a:pt x="708" y="368"/>
                    </a:lnTo>
                    <a:lnTo>
                      <a:pt x="742" y="388"/>
                    </a:lnTo>
                    <a:lnTo>
                      <a:pt x="770" y="406"/>
                    </a:lnTo>
                    <a:lnTo>
                      <a:pt x="794" y="422"/>
                    </a:lnTo>
                    <a:lnTo>
                      <a:pt x="815" y="438"/>
                    </a:lnTo>
                    <a:lnTo>
                      <a:pt x="831" y="451"/>
                    </a:lnTo>
                    <a:lnTo>
                      <a:pt x="841" y="462"/>
                    </a:lnTo>
                    <a:lnTo>
                      <a:pt x="846" y="469"/>
                    </a:lnTo>
                    <a:lnTo>
                      <a:pt x="848" y="476"/>
                    </a:lnTo>
                    <a:lnTo>
                      <a:pt x="876" y="489"/>
                    </a:lnTo>
                    <a:close/>
                  </a:path>
                </a:pathLst>
              </a:custGeom>
              <a:solidFill>
                <a:srgbClr val="B4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01" name="Freeform 519"/>
              <p:cNvSpPr>
                <a:spLocks/>
              </p:cNvSpPr>
              <p:nvPr/>
            </p:nvSpPr>
            <p:spPr bwMode="auto">
              <a:xfrm>
                <a:off x="1357" y="1383"/>
                <a:ext cx="850" cy="237"/>
              </a:xfrm>
              <a:custGeom>
                <a:avLst/>
                <a:gdLst>
                  <a:gd name="T0" fmla="*/ 2 w 850"/>
                  <a:gd name="T1" fmla="*/ 0 h 474"/>
                  <a:gd name="T2" fmla="*/ 67 w 850"/>
                  <a:gd name="T3" fmla="*/ 16 h 474"/>
                  <a:gd name="T4" fmla="*/ 130 w 850"/>
                  <a:gd name="T5" fmla="*/ 31 h 474"/>
                  <a:gd name="T6" fmla="*/ 194 w 850"/>
                  <a:gd name="T7" fmla="*/ 46 h 474"/>
                  <a:gd name="T8" fmla="*/ 256 w 850"/>
                  <a:gd name="T9" fmla="*/ 62 h 474"/>
                  <a:gd name="T10" fmla="*/ 317 w 850"/>
                  <a:gd name="T11" fmla="*/ 77 h 474"/>
                  <a:gd name="T12" fmla="*/ 376 w 850"/>
                  <a:gd name="T13" fmla="*/ 92 h 474"/>
                  <a:gd name="T14" fmla="*/ 433 w 850"/>
                  <a:gd name="T15" fmla="*/ 106 h 474"/>
                  <a:gd name="T16" fmla="*/ 486 w 850"/>
                  <a:gd name="T17" fmla="*/ 121 h 474"/>
                  <a:gd name="T18" fmla="*/ 539 w 850"/>
                  <a:gd name="T19" fmla="*/ 134 h 474"/>
                  <a:gd name="T20" fmla="*/ 587 w 850"/>
                  <a:gd name="T21" fmla="*/ 147 h 474"/>
                  <a:gd name="T22" fmla="*/ 631 w 850"/>
                  <a:gd name="T23" fmla="*/ 160 h 474"/>
                  <a:gd name="T24" fmla="*/ 673 w 850"/>
                  <a:gd name="T25" fmla="*/ 171 h 474"/>
                  <a:gd name="T26" fmla="*/ 710 w 850"/>
                  <a:gd name="T27" fmla="*/ 183 h 474"/>
                  <a:gd name="T28" fmla="*/ 744 w 850"/>
                  <a:gd name="T29" fmla="*/ 193 h 474"/>
                  <a:gd name="T30" fmla="*/ 772 w 850"/>
                  <a:gd name="T31" fmla="*/ 202 h 474"/>
                  <a:gd name="T32" fmla="*/ 796 w 850"/>
                  <a:gd name="T33" fmla="*/ 210 h 474"/>
                  <a:gd name="T34" fmla="*/ 817 w 850"/>
                  <a:gd name="T35" fmla="*/ 218 h 474"/>
                  <a:gd name="T36" fmla="*/ 833 w 850"/>
                  <a:gd name="T37" fmla="*/ 225 h 474"/>
                  <a:gd name="T38" fmla="*/ 843 w 850"/>
                  <a:gd name="T39" fmla="*/ 230 h 474"/>
                  <a:gd name="T40" fmla="*/ 848 w 850"/>
                  <a:gd name="T41" fmla="*/ 234 h 474"/>
                  <a:gd name="T42" fmla="*/ 850 w 850"/>
                  <a:gd name="T43" fmla="*/ 237 h 474"/>
                  <a:gd name="T44" fmla="*/ 820 w 850"/>
                  <a:gd name="T45" fmla="*/ 230 h 474"/>
                  <a:gd name="T46" fmla="*/ 819 w 850"/>
                  <a:gd name="T47" fmla="*/ 227 h 474"/>
                  <a:gd name="T48" fmla="*/ 813 w 850"/>
                  <a:gd name="T49" fmla="*/ 223 h 474"/>
                  <a:gd name="T50" fmla="*/ 802 w 850"/>
                  <a:gd name="T51" fmla="*/ 217 h 474"/>
                  <a:gd name="T52" fmla="*/ 785 w 850"/>
                  <a:gd name="T53" fmla="*/ 210 h 474"/>
                  <a:gd name="T54" fmla="*/ 764 w 850"/>
                  <a:gd name="T55" fmla="*/ 203 h 474"/>
                  <a:gd name="T56" fmla="*/ 737 w 850"/>
                  <a:gd name="T57" fmla="*/ 194 h 474"/>
                  <a:gd name="T58" fmla="*/ 706 w 850"/>
                  <a:gd name="T59" fmla="*/ 184 h 474"/>
                  <a:gd name="T60" fmla="*/ 670 w 850"/>
                  <a:gd name="T61" fmla="*/ 173 h 474"/>
                  <a:gd name="T62" fmla="*/ 631 w 850"/>
                  <a:gd name="T63" fmla="*/ 162 h 474"/>
                  <a:gd name="T64" fmla="*/ 588 w 850"/>
                  <a:gd name="T65" fmla="*/ 150 h 474"/>
                  <a:gd name="T66" fmla="*/ 540 w 850"/>
                  <a:gd name="T67" fmla="*/ 137 h 474"/>
                  <a:gd name="T68" fmla="*/ 489 w 850"/>
                  <a:gd name="T69" fmla="*/ 122 h 474"/>
                  <a:gd name="T70" fmla="*/ 436 w 850"/>
                  <a:gd name="T71" fmla="*/ 109 h 474"/>
                  <a:gd name="T72" fmla="*/ 379 w 850"/>
                  <a:gd name="T73" fmla="*/ 94 h 474"/>
                  <a:gd name="T74" fmla="*/ 320 w 850"/>
                  <a:gd name="T75" fmla="*/ 79 h 474"/>
                  <a:gd name="T76" fmla="*/ 259 w 850"/>
                  <a:gd name="T77" fmla="*/ 64 h 474"/>
                  <a:gd name="T78" fmla="*/ 195 w 850"/>
                  <a:gd name="T79" fmla="*/ 48 h 474"/>
                  <a:gd name="T80" fmla="*/ 132 w 850"/>
                  <a:gd name="T81" fmla="*/ 33 h 474"/>
                  <a:gd name="T82" fmla="*/ 67 w 850"/>
                  <a:gd name="T83" fmla="*/ 17 h 474"/>
                  <a:gd name="T84" fmla="*/ 0 w 850"/>
                  <a:gd name="T85" fmla="*/ 2 h 474"/>
                  <a:gd name="T86" fmla="*/ 2 w 850"/>
                  <a:gd name="T87" fmla="*/ 0 h 47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850" h="474">
                    <a:moveTo>
                      <a:pt x="2" y="0"/>
                    </a:moveTo>
                    <a:lnTo>
                      <a:pt x="67" y="31"/>
                    </a:lnTo>
                    <a:lnTo>
                      <a:pt x="130" y="62"/>
                    </a:lnTo>
                    <a:lnTo>
                      <a:pt x="194" y="92"/>
                    </a:lnTo>
                    <a:lnTo>
                      <a:pt x="256" y="123"/>
                    </a:lnTo>
                    <a:lnTo>
                      <a:pt x="317" y="154"/>
                    </a:lnTo>
                    <a:lnTo>
                      <a:pt x="376" y="183"/>
                    </a:lnTo>
                    <a:lnTo>
                      <a:pt x="433" y="212"/>
                    </a:lnTo>
                    <a:lnTo>
                      <a:pt x="486" y="241"/>
                    </a:lnTo>
                    <a:lnTo>
                      <a:pt x="539" y="268"/>
                    </a:lnTo>
                    <a:lnTo>
                      <a:pt x="587" y="293"/>
                    </a:lnTo>
                    <a:lnTo>
                      <a:pt x="631" y="319"/>
                    </a:lnTo>
                    <a:lnTo>
                      <a:pt x="673" y="342"/>
                    </a:lnTo>
                    <a:lnTo>
                      <a:pt x="710" y="366"/>
                    </a:lnTo>
                    <a:lnTo>
                      <a:pt x="744" y="386"/>
                    </a:lnTo>
                    <a:lnTo>
                      <a:pt x="772" y="404"/>
                    </a:lnTo>
                    <a:lnTo>
                      <a:pt x="796" y="420"/>
                    </a:lnTo>
                    <a:lnTo>
                      <a:pt x="817" y="436"/>
                    </a:lnTo>
                    <a:lnTo>
                      <a:pt x="833" y="449"/>
                    </a:lnTo>
                    <a:lnTo>
                      <a:pt x="843" y="460"/>
                    </a:lnTo>
                    <a:lnTo>
                      <a:pt x="848" y="467"/>
                    </a:lnTo>
                    <a:lnTo>
                      <a:pt x="850" y="474"/>
                    </a:lnTo>
                    <a:lnTo>
                      <a:pt x="820" y="460"/>
                    </a:lnTo>
                    <a:lnTo>
                      <a:pt x="819" y="454"/>
                    </a:lnTo>
                    <a:lnTo>
                      <a:pt x="813" y="445"/>
                    </a:lnTo>
                    <a:lnTo>
                      <a:pt x="802" y="434"/>
                    </a:lnTo>
                    <a:lnTo>
                      <a:pt x="785" y="420"/>
                    </a:lnTo>
                    <a:lnTo>
                      <a:pt x="764" y="406"/>
                    </a:lnTo>
                    <a:lnTo>
                      <a:pt x="737" y="387"/>
                    </a:lnTo>
                    <a:lnTo>
                      <a:pt x="706" y="368"/>
                    </a:lnTo>
                    <a:lnTo>
                      <a:pt x="670" y="346"/>
                    </a:lnTo>
                    <a:lnTo>
                      <a:pt x="631" y="324"/>
                    </a:lnTo>
                    <a:lnTo>
                      <a:pt x="588" y="299"/>
                    </a:lnTo>
                    <a:lnTo>
                      <a:pt x="540" y="273"/>
                    </a:lnTo>
                    <a:lnTo>
                      <a:pt x="489" y="244"/>
                    </a:lnTo>
                    <a:lnTo>
                      <a:pt x="436" y="217"/>
                    </a:lnTo>
                    <a:lnTo>
                      <a:pt x="379" y="188"/>
                    </a:lnTo>
                    <a:lnTo>
                      <a:pt x="320" y="158"/>
                    </a:lnTo>
                    <a:lnTo>
                      <a:pt x="259" y="127"/>
                    </a:lnTo>
                    <a:lnTo>
                      <a:pt x="195" y="96"/>
                    </a:lnTo>
                    <a:lnTo>
                      <a:pt x="132" y="65"/>
                    </a:lnTo>
                    <a:lnTo>
                      <a:pt x="67" y="34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B3C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02" name="Freeform 520"/>
              <p:cNvSpPr>
                <a:spLocks/>
              </p:cNvSpPr>
              <p:nvPr/>
            </p:nvSpPr>
            <p:spPr bwMode="auto">
              <a:xfrm>
                <a:off x="1357" y="1384"/>
                <a:ext cx="820" cy="228"/>
              </a:xfrm>
              <a:custGeom>
                <a:avLst/>
                <a:gdLst>
                  <a:gd name="T0" fmla="*/ 820 w 820"/>
                  <a:gd name="T1" fmla="*/ 228 h 456"/>
                  <a:gd name="T2" fmla="*/ 819 w 820"/>
                  <a:gd name="T3" fmla="*/ 225 h 456"/>
                  <a:gd name="T4" fmla="*/ 813 w 820"/>
                  <a:gd name="T5" fmla="*/ 221 h 456"/>
                  <a:gd name="T6" fmla="*/ 802 w 820"/>
                  <a:gd name="T7" fmla="*/ 215 h 456"/>
                  <a:gd name="T8" fmla="*/ 785 w 820"/>
                  <a:gd name="T9" fmla="*/ 208 h 456"/>
                  <a:gd name="T10" fmla="*/ 764 w 820"/>
                  <a:gd name="T11" fmla="*/ 201 h 456"/>
                  <a:gd name="T12" fmla="*/ 737 w 820"/>
                  <a:gd name="T13" fmla="*/ 192 h 456"/>
                  <a:gd name="T14" fmla="*/ 706 w 820"/>
                  <a:gd name="T15" fmla="*/ 182 h 456"/>
                  <a:gd name="T16" fmla="*/ 670 w 820"/>
                  <a:gd name="T17" fmla="*/ 171 h 456"/>
                  <a:gd name="T18" fmla="*/ 631 w 820"/>
                  <a:gd name="T19" fmla="*/ 160 h 456"/>
                  <a:gd name="T20" fmla="*/ 588 w 820"/>
                  <a:gd name="T21" fmla="*/ 148 h 456"/>
                  <a:gd name="T22" fmla="*/ 540 w 820"/>
                  <a:gd name="T23" fmla="*/ 135 h 456"/>
                  <a:gd name="T24" fmla="*/ 489 w 820"/>
                  <a:gd name="T25" fmla="*/ 120 h 456"/>
                  <a:gd name="T26" fmla="*/ 436 w 820"/>
                  <a:gd name="T27" fmla="*/ 107 h 456"/>
                  <a:gd name="T28" fmla="*/ 379 w 820"/>
                  <a:gd name="T29" fmla="*/ 92 h 456"/>
                  <a:gd name="T30" fmla="*/ 320 w 820"/>
                  <a:gd name="T31" fmla="*/ 77 h 456"/>
                  <a:gd name="T32" fmla="*/ 259 w 820"/>
                  <a:gd name="T33" fmla="*/ 62 h 456"/>
                  <a:gd name="T34" fmla="*/ 195 w 820"/>
                  <a:gd name="T35" fmla="*/ 46 h 456"/>
                  <a:gd name="T36" fmla="*/ 132 w 820"/>
                  <a:gd name="T37" fmla="*/ 31 h 456"/>
                  <a:gd name="T38" fmla="*/ 67 w 820"/>
                  <a:gd name="T39" fmla="*/ 15 h 456"/>
                  <a:gd name="T40" fmla="*/ 0 w 820"/>
                  <a:gd name="T41" fmla="*/ 0 h 456"/>
                  <a:gd name="T42" fmla="*/ 0 w 820"/>
                  <a:gd name="T43" fmla="*/ 1 h 456"/>
                  <a:gd name="T44" fmla="*/ 64 w 820"/>
                  <a:gd name="T45" fmla="*/ 15 h 456"/>
                  <a:gd name="T46" fmla="*/ 126 w 820"/>
                  <a:gd name="T47" fmla="*/ 31 h 456"/>
                  <a:gd name="T48" fmla="*/ 188 w 820"/>
                  <a:gd name="T49" fmla="*/ 46 h 456"/>
                  <a:gd name="T50" fmla="*/ 249 w 820"/>
                  <a:gd name="T51" fmla="*/ 61 h 456"/>
                  <a:gd name="T52" fmla="*/ 307 w 820"/>
                  <a:gd name="T53" fmla="*/ 75 h 456"/>
                  <a:gd name="T54" fmla="*/ 365 w 820"/>
                  <a:gd name="T55" fmla="*/ 90 h 456"/>
                  <a:gd name="T56" fmla="*/ 419 w 820"/>
                  <a:gd name="T57" fmla="*/ 104 h 456"/>
                  <a:gd name="T58" fmla="*/ 471 w 820"/>
                  <a:gd name="T59" fmla="*/ 118 h 456"/>
                  <a:gd name="T60" fmla="*/ 519 w 820"/>
                  <a:gd name="T61" fmla="*/ 130 h 456"/>
                  <a:gd name="T62" fmla="*/ 566 w 820"/>
                  <a:gd name="T63" fmla="*/ 143 h 456"/>
                  <a:gd name="T64" fmla="*/ 607 w 820"/>
                  <a:gd name="T65" fmla="*/ 155 h 456"/>
                  <a:gd name="T66" fmla="*/ 645 w 820"/>
                  <a:gd name="T67" fmla="*/ 167 h 456"/>
                  <a:gd name="T68" fmla="*/ 679 w 820"/>
                  <a:gd name="T69" fmla="*/ 177 h 456"/>
                  <a:gd name="T70" fmla="*/ 708 w 820"/>
                  <a:gd name="T71" fmla="*/ 186 h 456"/>
                  <a:gd name="T72" fmla="*/ 734 w 820"/>
                  <a:gd name="T73" fmla="*/ 195 h 456"/>
                  <a:gd name="T74" fmla="*/ 755 w 820"/>
                  <a:gd name="T75" fmla="*/ 202 h 456"/>
                  <a:gd name="T76" fmla="*/ 771 w 820"/>
                  <a:gd name="T77" fmla="*/ 208 h 456"/>
                  <a:gd name="T78" fmla="*/ 782 w 820"/>
                  <a:gd name="T79" fmla="*/ 214 h 456"/>
                  <a:gd name="T80" fmla="*/ 788 w 820"/>
                  <a:gd name="T81" fmla="*/ 218 h 456"/>
                  <a:gd name="T82" fmla="*/ 789 w 820"/>
                  <a:gd name="T83" fmla="*/ 221 h 456"/>
                  <a:gd name="T84" fmla="*/ 820 w 820"/>
                  <a:gd name="T85" fmla="*/ 228 h 45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820" h="456">
                    <a:moveTo>
                      <a:pt x="820" y="456"/>
                    </a:moveTo>
                    <a:lnTo>
                      <a:pt x="819" y="450"/>
                    </a:lnTo>
                    <a:lnTo>
                      <a:pt x="813" y="441"/>
                    </a:lnTo>
                    <a:lnTo>
                      <a:pt x="802" y="430"/>
                    </a:lnTo>
                    <a:lnTo>
                      <a:pt x="785" y="416"/>
                    </a:lnTo>
                    <a:lnTo>
                      <a:pt x="764" y="402"/>
                    </a:lnTo>
                    <a:lnTo>
                      <a:pt x="737" y="383"/>
                    </a:lnTo>
                    <a:lnTo>
                      <a:pt x="706" y="364"/>
                    </a:lnTo>
                    <a:lnTo>
                      <a:pt x="670" y="342"/>
                    </a:lnTo>
                    <a:lnTo>
                      <a:pt x="631" y="320"/>
                    </a:lnTo>
                    <a:lnTo>
                      <a:pt x="588" y="295"/>
                    </a:lnTo>
                    <a:lnTo>
                      <a:pt x="540" y="269"/>
                    </a:lnTo>
                    <a:lnTo>
                      <a:pt x="489" y="240"/>
                    </a:lnTo>
                    <a:lnTo>
                      <a:pt x="436" y="213"/>
                    </a:lnTo>
                    <a:lnTo>
                      <a:pt x="379" y="184"/>
                    </a:lnTo>
                    <a:lnTo>
                      <a:pt x="320" y="154"/>
                    </a:lnTo>
                    <a:lnTo>
                      <a:pt x="259" y="123"/>
                    </a:lnTo>
                    <a:lnTo>
                      <a:pt x="195" y="92"/>
                    </a:lnTo>
                    <a:lnTo>
                      <a:pt x="132" y="61"/>
                    </a:lnTo>
                    <a:lnTo>
                      <a:pt x="67" y="3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64" y="30"/>
                    </a:lnTo>
                    <a:lnTo>
                      <a:pt x="126" y="61"/>
                    </a:lnTo>
                    <a:lnTo>
                      <a:pt x="188" y="92"/>
                    </a:lnTo>
                    <a:lnTo>
                      <a:pt x="249" y="121"/>
                    </a:lnTo>
                    <a:lnTo>
                      <a:pt x="307" y="150"/>
                    </a:lnTo>
                    <a:lnTo>
                      <a:pt x="365" y="179"/>
                    </a:lnTo>
                    <a:lnTo>
                      <a:pt x="419" y="208"/>
                    </a:lnTo>
                    <a:lnTo>
                      <a:pt x="471" y="235"/>
                    </a:lnTo>
                    <a:lnTo>
                      <a:pt x="519" y="260"/>
                    </a:lnTo>
                    <a:lnTo>
                      <a:pt x="566" y="286"/>
                    </a:lnTo>
                    <a:lnTo>
                      <a:pt x="607" y="309"/>
                    </a:lnTo>
                    <a:lnTo>
                      <a:pt x="645" y="333"/>
                    </a:lnTo>
                    <a:lnTo>
                      <a:pt x="679" y="353"/>
                    </a:lnTo>
                    <a:lnTo>
                      <a:pt x="708" y="371"/>
                    </a:lnTo>
                    <a:lnTo>
                      <a:pt x="734" y="389"/>
                    </a:lnTo>
                    <a:lnTo>
                      <a:pt x="755" y="403"/>
                    </a:lnTo>
                    <a:lnTo>
                      <a:pt x="771" y="416"/>
                    </a:lnTo>
                    <a:lnTo>
                      <a:pt x="782" y="427"/>
                    </a:lnTo>
                    <a:lnTo>
                      <a:pt x="788" y="436"/>
                    </a:lnTo>
                    <a:lnTo>
                      <a:pt x="789" y="441"/>
                    </a:lnTo>
                    <a:lnTo>
                      <a:pt x="820" y="456"/>
                    </a:lnTo>
                    <a:close/>
                  </a:path>
                </a:pathLst>
              </a:custGeom>
              <a:solidFill>
                <a:srgbClr val="B3C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03" name="Freeform 521"/>
              <p:cNvSpPr>
                <a:spLocks/>
              </p:cNvSpPr>
              <p:nvPr/>
            </p:nvSpPr>
            <p:spPr bwMode="auto">
              <a:xfrm>
                <a:off x="1356" y="1385"/>
                <a:ext cx="790" cy="220"/>
              </a:xfrm>
              <a:custGeom>
                <a:avLst/>
                <a:gdLst>
                  <a:gd name="T0" fmla="*/ 1 w 790"/>
                  <a:gd name="T1" fmla="*/ 0 h 440"/>
                  <a:gd name="T2" fmla="*/ 65 w 790"/>
                  <a:gd name="T3" fmla="*/ 15 h 440"/>
                  <a:gd name="T4" fmla="*/ 127 w 790"/>
                  <a:gd name="T5" fmla="*/ 30 h 440"/>
                  <a:gd name="T6" fmla="*/ 189 w 790"/>
                  <a:gd name="T7" fmla="*/ 46 h 440"/>
                  <a:gd name="T8" fmla="*/ 250 w 790"/>
                  <a:gd name="T9" fmla="*/ 60 h 440"/>
                  <a:gd name="T10" fmla="*/ 308 w 790"/>
                  <a:gd name="T11" fmla="*/ 75 h 440"/>
                  <a:gd name="T12" fmla="*/ 366 w 790"/>
                  <a:gd name="T13" fmla="*/ 89 h 440"/>
                  <a:gd name="T14" fmla="*/ 420 w 790"/>
                  <a:gd name="T15" fmla="*/ 104 h 440"/>
                  <a:gd name="T16" fmla="*/ 472 w 790"/>
                  <a:gd name="T17" fmla="*/ 117 h 440"/>
                  <a:gd name="T18" fmla="*/ 520 w 790"/>
                  <a:gd name="T19" fmla="*/ 130 h 440"/>
                  <a:gd name="T20" fmla="*/ 567 w 790"/>
                  <a:gd name="T21" fmla="*/ 143 h 440"/>
                  <a:gd name="T22" fmla="*/ 608 w 790"/>
                  <a:gd name="T23" fmla="*/ 154 h 440"/>
                  <a:gd name="T24" fmla="*/ 646 w 790"/>
                  <a:gd name="T25" fmla="*/ 166 h 440"/>
                  <a:gd name="T26" fmla="*/ 680 w 790"/>
                  <a:gd name="T27" fmla="*/ 176 h 440"/>
                  <a:gd name="T28" fmla="*/ 709 w 790"/>
                  <a:gd name="T29" fmla="*/ 185 h 440"/>
                  <a:gd name="T30" fmla="*/ 735 w 790"/>
                  <a:gd name="T31" fmla="*/ 194 h 440"/>
                  <a:gd name="T32" fmla="*/ 756 w 790"/>
                  <a:gd name="T33" fmla="*/ 201 h 440"/>
                  <a:gd name="T34" fmla="*/ 772 w 790"/>
                  <a:gd name="T35" fmla="*/ 208 h 440"/>
                  <a:gd name="T36" fmla="*/ 783 w 790"/>
                  <a:gd name="T37" fmla="*/ 213 h 440"/>
                  <a:gd name="T38" fmla="*/ 789 w 790"/>
                  <a:gd name="T39" fmla="*/ 218 h 440"/>
                  <a:gd name="T40" fmla="*/ 790 w 790"/>
                  <a:gd name="T41" fmla="*/ 220 h 440"/>
                  <a:gd name="T42" fmla="*/ 756 w 790"/>
                  <a:gd name="T43" fmla="*/ 212 h 440"/>
                  <a:gd name="T44" fmla="*/ 755 w 790"/>
                  <a:gd name="T45" fmla="*/ 210 h 440"/>
                  <a:gd name="T46" fmla="*/ 749 w 790"/>
                  <a:gd name="T47" fmla="*/ 205 h 440"/>
                  <a:gd name="T48" fmla="*/ 736 w 790"/>
                  <a:gd name="T49" fmla="*/ 200 h 440"/>
                  <a:gd name="T50" fmla="*/ 721 w 790"/>
                  <a:gd name="T51" fmla="*/ 193 h 440"/>
                  <a:gd name="T52" fmla="*/ 698 w 790"/>
                  <a:gd name="T53" fmla="*/ 185 h 440"/>
                  <a:gd name="T54" fmla="*/ 671 w 790"/>
                  <a:gd name="T55" fmla="*/ 176 h 440"/>
                  <a:gd name="T56" fmla="*/ 640 w 790"/>
                  <a:gd name="T57" fmla="*/ 167 h 440"/>
                  <a:gd name="T58" fmla="*/ 603 w 790"/>
                  <a:gd name="T59" fmla="*/ 156 h 440"/>
                  <a:gd name="T60" fmla="*/ 564 w 790"/>
                  <a:gd name="T61" fmla="*/ 144 h 440"/>
                  <a:gd name="T62" fmla="*/ 520 w 790"/>
                  <a:gd name="T63" fmla="*/ 132 h 440"/>
                  <a:gd name="T64" fmla="*/ 472 w 790"/>
                  <a:gd name="T65" fmla="*/ 119 h 440"/>
                  <a:gd name="T66" fmla="*/ 421 w 790"/>
                  <a:gd name="T67" fmla="*/ 105 h 440"/>
                  <a:gd name="T68" fmla="*/ 366 w 790"/>
                  <a:gd name="T69" fmla="*/ 91 h 440"/>
                  <a:gd name="T70" fmla="*/ 309 w 790"/>
                  <a:gd name="T71" fmla="*/ 77 h 440"/>
                  <a:gd name="T72" fmla="*/ 250 w 790"/>
                  <a:gd name="T73" fmla="*/ 62 h 440"/>
                  <a:gd name="T74" fmla="*/ 189 w 790"/>
                  <a:gd name="T75" fmla="*/ 47 h 440"/>
                  <a:gd name="T76" fmla="*/ 127 w 790"/>
                  <a:gd name="T77" fmla="*/ 32 h 440"/>
                  <a:gd name="T78" fmla="*/ 65 w 790"/>
                  <a:gd name="T79" fmla="*/ 17 h 440"/>
                  <a:gd name="T80" fmla="*/ 0 w 790"/>
                  <a:gd name="T81" fmla="*/ 2 h 440"/>
                  <a:gd name="T82" fmla="*/ 1 w 790"/>
                  <a:gd name="T83" fmla="*/ 0 h 44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790" h="440">
                    <a:moveTo>
                      <a:pt x="1" y="0"/>
                    </a:moveTo>
                    <a:lnTo>
                      <a:pt x="65" y="29"/>
                    </a:lnTo>
                    <a:lnTo>
                      <a:pt x="127" y="60"/>
                    </a:lnTo>
                    <a:lnTo>
                      <a:pt x="189" y="91"/>
                    </a:lnTo>
                    <a:lnTo>
                      <a:pt x="250" y="120"/>
                    </a:lnTo>
                    <a:lnTo>
                      <a:pt x="308" y="149"/>
                    </a:lnTo>
                    <a:lnTo>
                      <a:pt x="366" y="178"/>
                    </a:lnTo>
                    <a:lnTo>
                      <a:pt x="420" y="207"/>
                    </a:lnTo>
                    <a:lnTo>
                      <a:pt x="472" y="234"/>
                    </a:lnTo>
                    <a:lnTo>
                      <a:pt x="520" y="259"/>
                    </a:lnTo>
                    <a:lnTo>
                      <a:pt x="567" y="285"/>
                    </a:lnTo>
                    <a:lnTo>
                      <a:pt x="608" y="308"/>
                    </a:lnTo>
                    <a:lnTo>
                      <a:pt x="646" y="332"/>
                    </a:lnTo>
                    <a:lnTo>
                      <a:pt x="680" y="352"/>
                    </a:lnTo>
                    <a:lnTo>
                      <a:pt x="709" y="370"/>
                    </a:lnTo>
                    <a:lnTo>
                      <a:pt x="735" y="388"/>
                    </a:lnTo>
                    <a:lnTo>
                      <a:pt x="756" y="402"/>
                    </a:lnTo>
                    <a:lnTo>
                      <a:pt x="772" y="415"/>
                    </a:lnTo>
                    <a:lnTo>
                      <a:pt x="783" y="426"/>
                    </a:lnTo>
                    <a:lnTo>
                      <a:pt x="789" y="435"/>
                    </a:lnTo>
                    <a:lnTo>
                      <a:pt x="790" y="440"/>
                    </a:lnTo>
                    <a:lnTo>
                      <a:pt x="756" y="424"/>
                    </a:lnTo>
                    <a:lnTo>
                      <a:pt x="755" y="419"/>
                    </a:lnTo>
                    <a:lnTo>
                      <a:pt x="749" y="410"/>
                    </a:lnTo>
                    <a:lnTo>
                      <a:pt x="736" y="399"/>
                    </a:lnTo>
                    <a:lnTo>
                      <a:pt x="721" y="386"/>
                    </a:lnTo>
                    <a:lnTo>
                      <a:pt x="698" y="370"/>
                    </a:lnTo>
                    <a:lnTo>
                      <a:pt x="671" y="352"/>
                    </a:lnTo>
                    <a:lnTo>
                      <a:pt x="640" y="334"/>
                    </a:lnTo>
                    <a:lnTo>
                      <a:pt x="603" y="312"/>
                    </a:lnTo>
                    <a:lnTo>
                      <a:pt x="564" y="288"/>
                    </a:lnTo>
                    <a:lnTo>
                      <a:pt x="520" y="263"/>
                    </a:lnTo>
                    <a:lnTo>
                      <a:pt x="472" y="238"/>
                    </a:lnTo>
                    <a:lnTo>
                      <a:pt x="421" y="210"/>
                    </a:lnTo>
                    <a:lnTo>
                      <a:pt x="366" y="181"/>
                    </a:lnTo>
                    <a:lnTo>
                      <a:pt x="309" y="153"/>
                    </a:lnTo>
                    <a:lnTo>
                      <a:pt x="250" y="124"/>
                    </a:lnTo>
                    <a:lnTo>
                      <a:pt x="189" y="93"/>
                    </a:lnTo>
                    <a:lnTo>
                      <a:pt x="127" y="64"/>
                    </a:lnTo>
                    <a:lnTo>
                      <a:pt x="65" y="33"/>
                    </a:lnTo>
                    <a:lnTo>
                      <a:pt x="0" y="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3C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04" name="Freeform 522"/>
              <p:cNvSpPr>
                <a:spLocks/>
              </p:cNvSpPr>
              <p:nvPr/>
            </p:nvSpPr>
            <p:spPr bwMode="auto">
              <a:xfrm>
                <a:off x="1356" y="1387"/>
                <a:ext cx="756" cy="210"/>
              </a:xfrm>
              <a:custGeom>
                <a:avLst/>
                <a:gdLst>
                  <a:gd name="T0" fmla="*/ 756 w 756"/>
                  <a:gd name="T1" fmla="*/ 210 h 420"/>
                  <a:gd name="T2" fmla="*/ 755 w 756"/>
                  <a:gd name="T3" fmla="*/ 208 h 420"/>
                  <a:gd name="T4" fmla="*/ 749 w 756"/>
                  <a:gd name="T5" fmla="*/ 203 h 420"/>
                  <a:gd name="T6" fmla="*/ 736 w 756"/>
                  <a:gd name="T7" fmla="*/ 198 h 420"/>
                  <a:gd name="T8" fmla="*/ 721 w 756"/>
                  <a:gd name="T9" fmla="*/ 191 h 420"/>
                  <a:gd name="T10" fmla="*/ 698 w 756"/>
                  <a:gd name="T11" fmla="*/ 183 h 420"/>
                  <a:gd name="T12" fmla="*/ 671 w 756"/>
                  <a:gd name="T13" fmla="*/ 174 h 420"/>
                  <a:gd name="T14" fmla="*/ 640 w 756"/>
                  <a:gd name="T15" fmla="*/ 165 h 420"/>
                  <a:gd name="T16" fmla="*/ 603 w 756"/>
                  <a:gd name="T17" fmla="*/ 154 h 420"/>
                  <a:gd name="T18" fmla="*/ 564 w 756"/>
                  <a:gd name="T19" fmla="*/ 142 h 420"/>
                  <a:gd name="T20" fmla="*/ 520 w 756"/>
                  <a:gd name="T21" fmla="*/ 130 h 420"/>
                  <a:gd name="T22" fmla="*/ 472 w 756"/>
                  <a:gd name="T23" fmla="*/ 117 h 420"/>
                  <a:gd name="T24" fmla="*/ 421 w 756"/>
                  <a:gd name="T25" fmla="*/ 103 h 420"/>
                  <a:gd name="T26" fmla="*/ 366 w 756"/>
                  <a:gd name="T27" fmla="*/ 89 h 420"/>
                  <a:gd name="T28" fmla="*/ 309 w 756"/>
                  <a:gd name="T29" fmla="*/ 75 h 420"/>
                  <a:gd name="T30" fmla="*/ 250 w 756"/>
                  <a:gd name="T31" fmla="*/ 60 h 420"/>
                  <a:gd name="T32" fmla="*/ 189 w 756"/>
                  <a:gd name="T33" fmla="*/ 45 h 420"/>
                  <a:gd name="T34" fmla="*/ 127 w 756"/>
                  <a:gd name="T35" fmla="*/ 30 h 420"/>
                  <a:gd name="T36" fmla="*/ 65 w 756"/>
                  <a:gd name="T37" fmla="*/ 15 h 420"/>
                  <a:gd name="T38" fmla="*/ 0 w 756"/>
                  <a:gd name="T39" fmla="*/ 0 h 420"/>
                  <a:gd name="T40" fmla="*/ 0 w 756"/>
                  <a:gd name="T41" fmla="*/ 1 h 420"/>
                  <a:gd name="T42" fmla="*/ 61 w 756"/>
                  <a:gd name="T43" fmla="*/ 16 h 420"/>
                  <a:gd name="T44" fmla="*/ 121 w 756"/>
                  <a:gd name="T45" fmla="*/ 30 h 420"/>
                  <a:gd name="T46" fmla="*/ 181 w 756"/>
                  <a:gd name="T47" fmla="*/ 45 h 420"/>
                  <a:gd name="T48" fmla="*/ 239 w 756"/>
                  <a:gd name="T49" fmla="*/ 59 h 420"/>
                  <a:gd name="T50" fmla="*/ 295 w 756"/>
                  <a:gd name="T51" fmla="*/ 73 h 420"/>
                  <a:gd name="T52" fmla="*/ 349 w 756"/>
                  <a:gd name="T53" fmla="*/ 86 h 420"/>
                  <a:gd name="T54" fmla="*/ 401 w 756"/>
                  <a:gd name="T55" fmla="*/ 100 h 420"/>
                  <a:gd name="T56" fmla="*/ 449 w 756"/>
                  <a:gd name="T57" fmla="*/ 113 h 420"/>
                  <a:gd name="T58" fmla="*/ 496 w 756"/>
                  <a:gd name="T59" fmla="*/ 125 h 420"/>
                  <a:gd name="T60" fmla="*/ 537 w 756"/>
                  <a:gd name="T61" fmla="*/ 137 h 420"/>
                  <a:gd name="T62" fmla="*/ 577 w 756"/>
                  <a:gd name="T63" fmla="*/ 149 h 420"/>
                  <a:gd name="T64" fmla="*/ 610 w 756"/>
                  <a:gd name="T65" fmla="*/ 159 h 420"/>
                  <a:gd name="T66" fmla="*/ 640 w 756"/>
                  <a:gd name="T67" fmla="*/ 168 h 420"/>
                  <a:gd name="T68" fmla="*/ 666 w 756"/>
                  <a:gd name="T69" fmla="*/ 176 h 420"/>
                  <a:gd name="T70" fmla="*/ 687 w 756"/>
                  <a:gd name="T71" fmla="*/ 184 h 420"/>
                  <a:gd name="T72" fmla="*/ 702 w 756"/>
                  <a:gd name="T73" fmla="*/ 190 h 420"/>
                  <a:gd name="T74" fmla="*/ 714 w 756"/>
                  <a:gd name="T75" fmla="*/ 196 h 420"/>
                  <a:gd name="T76" fmla="*/ 721 w 756"/>
                  <a:gd name="T77" fmla="*/ 199 h 420"/>
                  <a:gd name="T78" fmla="*/ 721 w 756"/>
                  <a:gd name="T79" fmla="*/ 202 h 420"/>
                  <a:gd name="T80" fmla="*/ 756 w 756"/>
                  <a:gd name="T81" fmla="*/ 210 h 42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756" h="420">
                    <a:moveTo>
                      <a:pt x="756" y="420"/>
                    </a:moveTo>
                    <a:lnTo>
                      <a:pt x="755" y="415"/>
                    </a:lnTo>
                    <a:lnTo>
                      <a:pt x="749" y="406"/>
                    </a:lnTo>
                    <a:lnTo>
                      <a:pt x="736" y="395"/>
                    </a:lnTo>
                    <a:lnTo>
                      <a:pt x="721" y="382"/>
                    </a:lnTo>
                    <a:lnTo>
                      <a:pt x="698" y="366"/>
                    </a:lnTo>
                    <a:lnTo>
                      <a:pt x="671" y="348"/>
                    </a:lnTo>
                    <a:lnTo>
                      <a:pt x="640" y="330"/>
                    </a:lnTo>
                    <a:lnTo>
                      <a:pt x="603" y="308"/>
                    </a:lnTo>
                    <a:lnTo>
                      <a:pt x="564" y="284"/>
                    </a:lnTo>
                    <a:lnTo>
                      <a:pt x="520" y="259"/>
                    </a:lnTo>
                    <a:lnTo>
                      <a:pt x="472" y="234"/>
                    </a:lnTo>
                    <a:lnTo>
                      <a:pt x="421" y="206"/>
                    </a:lnTo>
                    <a:lnTo>
                      <a:pt x="366" y="177"/>
                    </a:lnTo>
                    <a:lnTo>
                      <a:pt x="309" y="149"/>
                    </a:lnTo>
                    <a:lnTo>
                      <a:pt x="250" y="120"/>
                    </a:lnTo>
                    <a:lnTo>
                      <a:pt x="189" y="89"/>
                    </a:lnTo>
                    <a:lnTo>
                      <a:pt x="127" y="60"/>
                    </a:lnTo>
                    <a:lnTo>
                      <a:pt x="65" y="29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61" y="31"/>
                    </a:lnTo>
                    <a:lnTo>
                      <a:pt x="121" y="60"/>
                    </a:lnTo>
                    <a:lnTo>
                      <a:pt x="181" y="89"/>
                    </a:lnTo>
                    <a:lnTo>
                      <a:pt x="239" y="118"/>
                    </a:lnTo>
                    <a:lnTo>
                      <a:pt x="295" y="145"/>
                    </a:lnTo>
                    <a:lnTo>
                      <a:pt x="349" y="172"/>
                    </a:lnTo>
                    <a:lnTo>
                      <a:pt x="401" y="199"/>
                    </a:lnTo>
                    <a:lnTo>
                      <a:pt x="449" y="226"/>
                    </a:lnTo>
                    <a:lnTo>
                      <a:pt x="496" y="250"/>
                    </a:lnTo>
                    <a:lnTo>
                      <a:pt x="537" y="273"/>
                    </a:lnTo>
                    <a:lnTo>
                      <a:pt x="577" y="297"/>
                    </a:lnTo>
                    <a:lnTo>
                      <a:pt x="610" y="317"/>
                    </a:lnTo>
                    <a:lnTo>
                      <a:pt x="640" y="335"/>
                    </a:lnTo>
                    <a:lnTo>
                      <a:pt x="666" y="351"/>
                    </a:lnTo>
                    <a:lnTo>
                      <a:pt x="687" y="368"/>
                    </a:lnTo>
                    <a:lnTo>
                      <a:pt x="702" y="380"/>
                    </a:lnTo>
                    <a:lnTo>
                      <a:pt x="714" y="391"/>
                    </a:lnTo>
                    <a:lnTo>
                      <a:pt x="721" y="398"/>
                    </a:lnTo>
                    <a:lnTo>
                      <a:pt x="721" y="404"/>
                    </a:lnTo>
                    <a:lnTo>
                      <a:pt x="756" y="420"/>
                    </a:lnTo>
                    <a:close/>
                  </a:path>
                </a:pathLst>
              </a:custGeom>
              <a:solidFill>
                <a:srgbClr val="B3C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05" name="Freeform 523"/>
              <p:cNvSpPr>
                <a:spLocks/>
              </p:cNvSpPr>
              <p:nvPr/>
            </p:nvSpPr>
            <p:spPr bwMode="auto">
              <a:xfrm>
                <a:off x="1354" y="1388"/>
                <a:ext cx="723" cy="201"/>
              </a:xfrm>
              <a:custGeom>
                <a:avLst/>
                <a:gdLst>
                  <a:gd name="T0" fmla="*/ 2 w 723"/>
                  <a:gd name="T1" fmla="*/ 0 h 402"/>
                  <a:gd name="T2" fmla="*/ 63 w 723"/>
                  <a:gd name="T3" fmla="*/ 15 h 402"/>
                  <a:gd name="T4" fmla="*/ 123 w 723"/>
                  <a:gd name="T5" fmla="*/ 29 h 402"/>
                  <a:gd name="T6" fmla="*/ 183 w 723"/>
                  <a:gd name="T7" fmla="*/ 44 h 402"/>
                  <a:gd name="T8" fmla="*/ 241 w 723"/>
                  <a:gd name="T9" fmla="*/ 58 h 402"/>
                  <a:gd name="T10" fmla="*/ 297 w 723"/>
                  <a:gd name="T11" fmla="*/ 72 h 402"/>
                  <a:gd name="T12" fmla="*/ 351 w 723"/>
                  <a:gd name="T13" fmla="*/ 85 h 402"/>
                  <a:gd name="T14" fmla="*/ 403 w 723"/>
                  <a:gd name="T15" fmla="*/ 99 h 402"/>
                  <a:gd name="T16" fmla="*/ 451 w 723"/>
                  <a:gd name="T17" fmla="*/ 112 h 402"/>
                  <a:gd name="T18" fmla="*/ 498 w 723"/>
                  <a:gd name="T19" fmla="*/ 124 h 402"/>
                  <a:gd name="T20" fmla="*/ 539 w 723"/>
                  <a:gd name="T21" fmla="*/ 136 h 402"/>
                  <a:gd name="T22" fmla="*/ 579 w 723"/>
                  <a:gd name="T23" fmla="*/ 148 h 402"/>
                  <a:gd name="T24" fmla="*/ 612 w 723"/>
                  <a:gd name="T25" fmla="*/ 158 h 402"/>
                  <a:gd name="T26" fmla="*/ 642 w 723"/>
                  <a:gd name="T27" fmla="*/ 167 h 402"/>
                  <a:gd name="T28" fmla="*/ 668 w 723"/>
                  <a:gd name="T29" fmla="*/ 175 h 402"/>
                  <a:gd name="T30" fmla="*/ 689 w 723"/>
                  <a:gd name="T31" fmla="*/ 183 h 402"/>
                  <a:gd name="T32" fmla="*/ 704 w 723"/>
                  <a:gd name="T33" fmla="*/ 189 h 402"/>
                  <a:gd name="T34" fmla="*/ 716 w 723"/>
                  <a:gd name="T35" fmla="*/ 195 h 402"/>
                  <a:gd name="T36" fmla="*/ 723 w 723"/>
                  <a:gd name="T37" fmla="*/ 198 h 402"/>
                  <a:gd name="T38" fmla="*/ 723 w 723"/>
                  <a:gd name="T39" fmla="*/ 201 h 402"/>
                  <a:gd name="T40" fmla="*/ 686 w 723"/>
                  <a:gd name="T41" fmla="*/ 193 h 402"/>
                  <a:gd name="T42" fmla="*/ 686 w 723"/>
                  <a:gd name="T43" fmla="*/ 190 h 402"/>
                  <a:gd name="T44" fmla="*/ 679 w 723"/>
                  <a:gd name="T45" fmla="*/ 186 h 402"/>
                  <a:gd name="T46" fmla="*/ 669 w 723"/>
                  <a:gd name="T47" fmla="*/ 181 h 402"/>
                  <a:gd name="T48" fmla="*/ 653 w 723"/>
                  <a:gd name="T49" fmla="*/ 175 h 402"/>
                  <a:gd name="T50" fmla="*/ 634 w 723"/>
                  <a:gd name="T51" fmla="*/ 168 h 402"/>
                  <a:gd name="T52" fmla="*/ 610 w 723"/>
                  <a:gd name="T53" fmla="*/ 160 h 402"/>
                  <a:gd name="T54" fmla="*/ 581 w 723"/>
                  <a:gd name="T55" fmla="*/ 151 h 402"/>
                  <a:gd name="T56" fmla="*/ 549 w 723"/>
                  <a:gd name="T57" fmla="*/ 141 h 402"/>
                  <a:gd name="T58" fmla="*/ 512 w 723"/>
                  <a:gd name="T59" fmla="*/ 131 h 402"/>
                  <a:gd name="T60" fmla="*/ 471 w 723"/>
                  <a:gd name="T61" fmla="*/ 120 h 402"/>
                  <a:gd name="T62" fmla="*/ 429 w 723"/>
                  <a:gd name="T63" fmla="*/ 108 h 402"/>
                  <a:gd name="T64" fmla="*/ 382 w 723"/>
                  <a:gd name="T65" fmla="*/ 95 h 402"/>
                  <a:gd name="T66" fmla="*/ 333 w 723"/>
                  <a:gd name="T67" fmla="*/ 83 h 402"/>
                  <a:gd name="T68" fmla="*/ 282 w 723"/>
                  <a:gd name="T69" fmla="*/ 70 h 402"/>
                  <a:gd name="T70" fmla="*/ 228 w 723"/>
                  <a:gd name="T71" fmla="*/ 56 h 402"/>
                  <a:gd name="T72" fmla="*/ 173 w 723"/>
                  <a:gd name="T73" fmla="*/ 43 h 402"/>
                  <a:gd name="T74" fmla="*/ 116 w 723"/>
                  <a:gd name="T75" fmla="*/ 29 h 402"/>
                  <a:gd name="T76" fmla="*/ 58 w 723"/>
                  <a:gd name="T77" fmla="*/ 16 h 402"/>
                  <a:gd name="T78" fmla="*/ 0 w 723"/>
                  <a:gd name="T79" fmla="*/ 2 h 402"/>
                  <a:gd name="T80" fmla="*/ 2 w 723"/>
                  <a:gd name="T81" fmla="*/ 0 h 40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723" h="402">
                    <a:moveTo>
                      <a:pt x="2" y="0"/>
                    </a:moveTo>
                    <a:lnTo>
                      <a:pt x="63" y="29"/>
                    </a:lnTo>
                    <a:lnTo>
                      <a:pt x="123" y="58"/>
                    </a:lnTo>
                    <a:lnTo>
                      <a:pt x="183" y="87"/>
                    </a:lnTo>
                    <a:lnTo>
                      <a:pt x="241" y="116"/>
                    </a:lnTo>
                    <a:lnTo>
                      <a:pt x="297" y="143"/>
                    </a:lnTo>
                    <a:lnTo>
                      <a:pt x="351" y="170"/>
                    </a:lnTo>
                    <a:lnTo>
                      <a:pt x="403" y="197"/>
                    </a:lnTo>
                    <a:lnTo>
                      <a:pt x="451" y="224"/>
                    </a:lnTo>
                    <a:lnTo>
                      <a:pt x="498" y="248"/>
                    </a:lnTo>
                    <a:lnTo>
                      <a:pt x="539" y="271"/>
                    </a:lnTo>
                    <a:lnTo>
                      <a:pt x="579" y="295"/>
                    </a:lnTo>
                    <a:lnTo>
                      <a:pt x="612" y="315"/>
                    </a:lnTo>
                    <a:lnTo>
                      <a:pt x="642" y="333"/>
                    </a:lnTo>
                    <a:lnTo>
                      <a:pt x="668" y="349"/>
                    </a:lnTo>
                    <a:lnTo>
                      <a:pt x="689" y="366"/>
                    </a:lnTo>
                    <a:lnTo>
                      <a:pt x="704" y="378"/>
                    </a:lnTo>
                    <a:lnTo>
                      <a:pt x="716" y="389"/>
                    </a:lnTo>
                    <a:lnTo>
                      <a:pt x="723" y="396"/>
                    </a:lnTo>
                    <a:lnTo>
                      <a:pt x="723" y="402"/>
                    </a:lnTo>
                    <a:lnTo>
                      <a:pt x="686" y="385"/>
                    </a:lnTo>
                    <a:lnTo>
                      <a:pt x="686" y="380"/>
                    </a:lnTo>
                    <a:lnTo>
                      <a:pt x="679" y="371"/>
                    </a:lnTo>
                    <a:lnTo>
                      <a:pt x="669" y="362"/>
                    </a:lnTo>
                    <a:lnTo>
                      <a:pt x="653" y="349"/>
                    </a:lnTo>
                    <a:lnTo>
                      <a:pt x="634" y="335"/>
                    </a:lnTo>
                    <a:lnTo>
                      <a:pt x="610" y="320"/>
                    </a:lnTo>
                    <a:lnTo>
                      <a:pt x="581" y="302"/>
                    </a:lnTo>
                    <a:lnTo>
                      <a:pt x="549" y="282"/>
                    </a:lnTo>
                    <a:lnTo>
                      <a:pt x="512" y="261"/>
                    </a:lnTo>
                    <a:lnTo>
                      <a:pt x="471" y="239"/>
                    </a:lnTo>
                    <a:lnTo>
                      <a:pt x="429" y="215"/>
                    </a:lnTo>
                    <a:lnTo>
                      <a:pt x="382" y="190"/>
                    </a:lnTo>
                    <a:lnTo>
                      <a:pt x="333" y="165"/>
                    </a:lnTo>
                    <a:lnTo>
                      <a:pt x="282" y="139"/>
                    </a:lnTo>
                    <a:lnTo>
                      <a:pt x="228" y="112"/>
                    </a:lnTo>
                    <a:lnTo>
                      <a:pt x="173" y="85"/>
                    </a:lnTo>
                    <a:lnTo>
                      <a:pt x="116" y="58"/>
                    </a:lnTo>
                    <a:lnTo>
                      <a:pt x="58" y="31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B2D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06" name="Freeform 524"/>
              <p:cNvSpPr>
                <a:spLocks/>
              </p:cNvSpPr>
              <p:nvPr/>
            </p:nvSpPr>
            <p:spPr bwMode="auto">
              <a:xfrm>
                <a:off x="1354" y="1390"/>
                <a:ext cx="686" cy="191"/>
              </a:xfrm>
              <a:custGeom>
                <a:avLst/>
                <a:gdLst>
                  <a:gd name="T0" fmla="*/ 686 w 686"/>
                  <a:gd name="T1" fmla="*/ 191 h 381"/>
                  <a:gd name="T2" fmla="*/ 686 w 686"/>
                  <a:gd name="T3" fmla="*/ 188 h 381"/>
                  <a:gd name="T4" fmla="*/ 679 w 686"/>
                  <a:gd name="T5" fmla="*/ 184 h 381"/>
                  <a:gd name="T6" fmla="*/ 669 w 686"/>
                  <a:gd name="T7" fmla="*/ 179 h 381"/>
                  <a:gd name="T8" fmla="*/ 653 w 686"/>
                  <a:gd name="T9" fmla="*/ 173 h 381"/>
                  <a:gd name="T10" fmla="*/ 634 w 686"/>
                  <a:gd name="T11" fmla="*/ 166 h 381"/>
                  <a:gd name="T12" fmla="*/ 610 w 686"/>
                  <a:gd name="T13" fmla="*/ 158 h 381"/>
                  <a:gd name="T14" fmla="*/ 581 w 686"/>
                  <a:gd name="T15" fmla="*/ 149 h 381"/>
                  <a:gd name="T16" fmla="*/ 549 w 686"/>
                  <a:gd name="T17" fmla="*/ 139 h 381"/>
                  <a:gd name="T18" fmla="*/ 512 w 686"/>
                  <a:gd name="T19" fmla="*/ 129 h 381"/>
                  <a:gd name="T20" fmla="*/ 471 w 686"/>
                  <a:gd name="T21" fmla="*/ 118 h 381"/>
                  <a:gd name="T22" fmla="*/ 429 w 686"/>
                  <a:gd name="T23" fmla="*/ 106 h 381"/>
                  <a:gd name="T24" fmla="*/ 382 w 686"/>
                  <a:gd name="T25" fmla="*/ 93 h 381"/>
                  <a:gd name="T26" fmla="*/ 333 w 686"/>
                  <a:gd name="T27" fmla="*/ 81 h 381"/>
                  <a:gd name="T28" fmla="*/ 282 w 686"/>
                  <a:gd name="T29" fmla="*/ 68 h 381"/>
                  <a:gd name="T30" fmla="*/ 228 w 686"/>
                  <a:gd name="T31" fmla="*/ 54 h 381"/>
                  <a:gd name="T32" fmla="*/ 173 w 686"/>
                  <a:gd name="T33" fmla="*/ 41 h 381"/>
                  <a:gd name="T34" fmla="*/ 116 w 686"/>
                  <a:gd name="T35" fmla="*/ 27 h 381"/>
                  <a:gd name="T36" fmla="*/ 58 w 686"/>
                  <a:gd name="T37" fmla="*/ 14 h 381"/>
                  <a:gd name="T38" fmla="*/ 0 w 686"/>
                  <a:gd name="T39" fmla="*/ 0 h 381"/>
                  <a:gd name="T40" fmla="*/ 0 w 686"/>
                  <a:gd name="T41" fmla="*/ 1 h 381"/>
                  <a:gd name="T42" fmla="*/ 57 w 686"/>
                  <a:gd name="T43" fmla="*/ 14 h 381"/>
                  <a:gd name="T44" fmla="*/ 115 w 686"/>
                  <a:gd name="T45" fmla="*/ 28 h 381"/>
                  <a:gd name="T46" fmla="*/ 171 w 686"/>
                  <a:gd name="T47" fmla="*/ 42 h 381"/>
                  <a:gd name="T48" fmla="*/ 225 w 686"/>
                  <a:gd name="T49" fmla="*/ 55 h 381"/>
                  <a:gd name="T50" fmla="*/ 279 w 686"/>
                  <a:gd name="T51" fmla="*/ 69 h 381"/>
                  <a:gd name="T52" fmla="*/ 328 w 686"/>
                  <a:gd name="T53" fmla="*/ 82 h 381"/>
                  <a:gd name="T54" fmla="*/ 376 w 686"/>
                  <a:gd name="T55" fmla="*/ 94 h 381"/>
                  <a:gd name="T56" fmla="*/ 422 w 686"/>
                  <a:gd name="T57" fmla="*/ 107 h 381"/>
                  <a:gd name="T58" fmla="*/ 464 w 686"/>
                  <a:gd name="T59" fmla="*/ 118 h 381"/>
                  <a:gd name="T60" fmla="*/ 502 w 686"/>
                  <a:gd name="T61" fmla="*/ 129 h 381"/>
                  <a:gd name="T62" fmla="*/ 536 w 686"/>
                  <a:gd name="T63" fmla="*/ 138 h 381"/>
                  <a:gd name="T64" fmla="*/ 566 w 686"/>
                  <a:gd name="T65" fmla="*/ 148 h 381"/>
                  <a:gd name="T66" fmla="*/ 591 w 686"/>
                  <a:gd name="T67" fmla="*/ 157 h 381"/>
                  <a:gd name="T68" fmla="*/ 612 w 686"/>
                  <a:gd name="T69" fmla="*/ 164 h 381"/>
                  <a:gd name="T70" fmla="*/ 628 w 686"/>
                  <a:gd name="T71" fmla="*/ 170 h 381"/>
                  <a:gd name="T72" fmla="*/ 639 w 686"/>
                  <a:gd name="T73" fmla="*/ 175 h 381"/>
                  <a:gd name="T74" fmla="*/ 646 w 686"/>
                  <a:gd name="T75" fmla="*/ 179 h 381"/>
                  <a:gd name="T76" fmla="*/ 648 w 686"/>
                  <a:gd name="T77" fmla="*/ 182 h 381"/>
                  <a:gd name="T78" fmla="*/ 686 w 686"/>
                  <a:gd name="T79" fmla="*/ 191 h 3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686" h="381">
                    <a:moveTo>
                      <a:pt x="686" y="381"/>
                    </a:moveTo>
                    <a:lnTo>
                      <a:pt x="686" y="376"/>
                    </a:lnTo>
                    <a:lnTo>
                      <a:pt x="679" y="367"/>
                    </a:lnTo>
                    <a:lnTo>
                      <a:pt x="669" y="358"/>
                    </a:lnTo>
                    <a:lnTo>
                      <a:pt x="653" y="345"/>
                    </a:lnTo>
                    <a:lnTo>
                      <a:pt x="634" y="331"/>
                    </a:lnTo>
                    <a:lnTo>
                      <a:pt x="610" y="316"/>
                    </a:lnTo>
                    <a:lnTo>
                      <a:pt x="581" y="298"/>
                    </a:lnTo>
                    <a:lnTo>
                      <a:pt x="549" y="278"/>
                    </a:lnTo>
                    <a:lnTo>
                      <a:pt x="512" y="257"/>
                    </a:lnTo>
                    <a:lnTo>
                      <a:pt x="471" y="235"/>
                    </a:lnTo>
                    <a:lnTo>
                      <a:pt x="429" y="211"/>
                    </a:lnTo>
                    <a:lnTo>
                      <a:pt x="382" y="186"/>
                    </a:lnTo>
                    <a:lnTo>
                      <a:pt x="333" y="161"/>
                    </a:lnTo>
                    <a:lnTo>
                      <a:pt x="282" y="135"/>
                    </a:lnTo>
                    <a:lnTo>
                      <a:pt x="228" y="108"/>
                    </a:lnTo>
                    <a:lnTo>
                      <a:pt x="173" y="81"/>
                    </a:lnTo>
                    <a:lnTo>
                      <a:pt x="116" y="54"/>
                    </a:lnTo>
                    <a:lnTo>
                      <a:pt x="58" y="27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57" y="28"/>
                    </a:lnTo>
                    <a:lnTo>
                      <a:pt x="115" y="56"/>
                    </a:lnTo>
                    <a:lnTo>
                      <a:pt x="171" y="83"/>
                    </a:lnTo>
                    <a:lnTo>
                      <a:pt x="225" y="110"/>
                    </a:lnTo>
                    <a:lnTo>
                      <a:pt x="279" y="137"/>
                    </a:lnTo>
                    <a:lnTo>
                      <a:pt x="328" y="164"/>
                    </a:lnTo>
                    <a:lnTo>
                      <a:pt x="376" y="188"/>
                    </a:lnTo>
                    <a:lnTo>
                      <a:pt x="422" y="213"/>
                    </a:lnTo>
                    <a:lnTo>
                      <a:pt x="464" y="235"/>
                    </a:lnTo>
                    <a:lnTo>
                      <a:pt x="502" y="257"/>
                    </a:lnTo>
                    <a:lnTo>
                      <a:pt x="536" y="276"/>
                    </a:lnTo>
                    <a:lnTo>
                      <a:pt x="566" y="296"/>
                    </a:lnTo>
                    <a:lnTo>
                      <a:pt x="591" y="313"/>
                    </a:lnTo>
                    <a:lnTo>
                      <a:pt x="612" y="327"/>
                    </a:lnTo>
                    <a:lnTo>
                      <a:pt x="628" y="340"/>
                    </a:lnTo>
                    <a:lnTo>
                      <a:pt x="639" y="349"/>
                    </a:lnTo>
                    <a:lnTo>
                      <a:pt x="646" y="358"/>
                    </a:lnTo>
                    <a:lnTo>
                      <a:pt x="648" y="363"/>
                    </a:lnTo>
                    <a:lnTo>
                      <a:pt x="686" y="381"/>
                    </a:lnTo>
                    <a:close/>
                  </a:path>
                </a:pathLst>
              </a:custGeom>
              <a:solidFill>
                <a:srgbClr val="B2D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07" name="Freeform 525"/>
              <p:cNvSpPr>
                <a:spLocks/>
              </p:cNvSpPr>
              <p:nvPr/>
            </p:nvSpPr>
            <p:spPr bwMode="auto">
              <a:xfrm>
                <a:off x="1353" y="1391"/>
                <a:ext cx="649" cy="181"/>
              </a:xfrm>
              <a:custGeom>
                <a:avLst/>
                <a:gdLst>
                  <a:gd name="T0" fmla="*/ 1 w 649"/>
                  <a:gd name="T1" fmla="*/ 0 h 362"/>
                  <a:gd name="T2" fmla="*/ 58 w 649"/>
                  <a:gd name="T3" fmla="*/ 14 h 362"/>
                  <a:gd name="T4" fmla="*/ 116 w 649"/>
                  <a:gd name="T5" fmla="*/ 28 h 362"/>
                  <a:gd name="T6" fmla="*/ 172 w 649"/>
                  <a:gd name="T7" fmla="*/ 41 h 362"/>
                  <a:gd name="T8" fmla="*/ 226 w 649"/>
                  <a:gd name="T9" fmla="*/ 55 h 362"/>
                  <a:gd name="T10" fmla="*/ 280 w 649"/>
                  <a:gd name="T11" fmla="*/ 68 h 362"/>
                  <a:gd name="T12" fmla="*/ 329 w 649"/>
                  <a:gd name="T13" fmla="*/ 82 h 362"/>
                  <a:gd name="T14" fmla="*/ 377 w 649"/>
                  <a:gd name="T15" fmla="*/ 94 h 362"/>
                  <a:gd name="T16" fmla="*/ 423 w 649"/>
                  <a:gd name="T17" fmla="*/ 106 h 362"/>
                  <a:gd name="T18" fmla="*/ 465 w 649"/>
                  <a:gd name="T19" fmla="*/ 117 h 362"/>
                  <a:gd name="T20" fmla="*/ 503 w 649"/>
                  <a:gd name="T21" fmla="*/ 128 h 362"/>
                  <a:gd name="T22" fmla="*/ 537 w 649"/>
                  <a:gd name="T23" fmla="*/ 138 h 362"/>
                  <a:gd name="T24" fmla="*/ 567 w 649"/>
                  <a:gd name="T25" fmla="*/ 148 h 362"/>
                  <a:gd name="T26" fmla="*/ 592 w 649"/>
                  <a:gd name="T27" fmla="*/ 156 h 362"/>
                  <a:gd name="T28" fmla="*/ 613 w 649"/>
                  <a:gd name="T29" fmla="*/ 163 h 362"/>
                  <a:gd name="T30" fmla="*/ 629 w 649"/>
                  <a:gd name="T31" fmla="*/ 170 h 362"/>
                  <a:gd name="T32" fmla="*/ 640 w 649"/>
                  <a:gd name="T33" fmla="*/ 174 h 362"/>
                  <a:gd name="T34" fmla="*/ 647 w 649"/>
                  <a:gd name="T35" fmla="*/ 179 h 362"/>
                  <a:gd name="T36" fmla="*/ 649 w 649"/>
                  <a:gd name="T37" fmla="*/ 181 h 362"/>
                  <a:gd name="T38" fmla="*/ 606 w 649"/>
                  <a:gd name="T39" fmla="*/ 171 h 362"/>
                  <a:gd name="T40" fmla="*/ 605 w 649"/>
                  <a:gd name="T41" fmla="*/ 169 h 362"/>
                  <a:gd name="T42" fmla="*/ 598 w 649"/>
                  <a:gd name="T43" fmla="*/ 164 h 362"/>
                  <a:gd name="T44" fmla="*/ 587 w 649"/>
                  <a:gd name="T45" fmla="*/ 160 h 362"/>
                  <a:gd name="T46" fmla="*/ 570 w 649"/>
                  <a:gd name="T47" fmla="*/ 153 h 362"/>
                  <a:gd name="T48" fmla="*/ 547 w 649"/>
                  <a:gd name="T49" fmla="*/ 145 h 362"/>
                  <a:gd name="T50" fmla="*/ 522 w 649"/>
                  <a:gd name="T51" fmla="*/ 137 h 362"/>
                  <a:gd name="T52" fmla="*/ 489 w 649"/>
                  <a:gd name="T53" fmla="*/ 127 h 362"/>
                  <a:gd name="T54" fmla="*/ 454 w 649"/>
                  <a:gd name="T55" fmla="*/ 117 h 362"/>
                  <a:gd name="T56" fmla="*/ 414 w 649"/>
                  <a:gd name="T57" fmla="*/ 106 h 362"/>
                  <a:gd name="T58" fmla="*/ 372 w 649"/>
                  <a:gd name="T59" fmla="*/ 95 h 362"/>
                  <a:gd name="T60" fmla="*/ 325 w 649"/>
                  <a:gd name="T61" fmla="*/ 82 h 362"/>
                  <a:gd name="T62" fmla="*/ 276 w 649"/>
                  <a:gd name="T63" fmla="*/ 69 h 362"/>
                  <a:gd name="T64" fmla="*/ 223 w 649"/>
                  <a:gd name="T65" fmla="*/ 57 h 362"/>
                  <a:gd name="T66" fmla="*/ 170 w 649"/>
                  <a:gd name="T67" fmla="*/ 43 h 362"/>
                  <a:gd name="T68" fmla="*/ 113 w 649"/>
                  <a:gd name="T69" fmla="*/ 29 h 362"/>
                  <a:gd name="T70" fmla="*/ 57 w 649"/>
                  <a:gd name="T71" fmla="*/ 16 h 362"/>
                  <a:gd name="T72" fmla="*/ 0 w 649"/>
                  <a:gd name="T73" fmla="*/ 2 h 362"/>
                  <a:gd name="T74" fmla="*/ 1 w 649"/>
                  <a:gd name="T75" fmla="*/ 0 h 36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649" h="362">
                    <a:moveTo>
                      <a:pt x="1" y="0"/>
                    </a:moveTo>
                    <a:lnTo>
                      <a:pt x="58" y="27"/>
                    </a:lnTo>
                    <a:lnTo>
                      <a:pt x="116" y="55"/>
                    </a:lnTo>
                    <a:lnTo>
                      <a:pt x="172" y="82"/>
                    </a:lnTo>
                    <a:lnTo>
                      <a:pt x="226" y="109"/>
                    </a:lnTo>
                    <a:lnTo>
                      <a:pt x="280" y="136"/>
                    </a:lnTo>
                    <a:lnTo>
                      <a:pt x="329" y="163"/>
                    </a:lnTo>
                    <a:lnTo>
                      <a:pt x="377" y="187"/>
                    </a:lnTo>
                    <a:lnTo>
                      <a:pt x="423" y="212"/>
                    </a:lnTo>
                    <a:lnTo>
                      <a:pt x="465" y="234"/>
                    </a:lnTo>
                    <a:lnTo>
                      <a:pt x="503" y="256"/>
                    </a:lnTo>
                    <a:lnTo>
                      <a:pt x="537" y="275"/>
                    </a:lnTo>
                    <a:lnTo>
                      <a:pt x="567" y="295"/>
                    </a:lnTo>
                    <a:lnTo>
                      <a:pt x="592" y="312"/>
                    </a:lnTo>
                    <a:lnTo>
                      <a:pt x="613" y="326"/>
                    </a:lnTo>
                    <a:lnTo>
                      <a:pt x="629" y="339"/>
                    </a:lnTo>
                    <a:lnTo>
                      <a:pt x="640" y="348"/>
                    </a:lnTo>
                    <a:lnTo>
                      <a:pt x="647" y="357"/>
                    </a:lnTo>
                    <a:lnTo>
                      <a:pt x="649" y="362"/>
                    </a:lnTo>
                    <a:lnTo>
                      <a:pt x="606" y="342"/>
                    </a:lnTo>
                    <a:lnTo>
                      <a:pt x="605" y="337"/>
                    </a:lnTo>
                    <a:lnTo>
                      <a:pt x="598" y="328"/>
                    </a:lnTo>
                    <a:lnTo>
                      <a:pt x="587" y="319"/>
                    </a:lnTo>
                    <a:lnTo>
                      <a:pt x="570" y="306"/>
                    </a:lnTo>
                    <a:lnTo>
                      <a:pt x="547" y="290"/>
                    </a:lnTo>
                    <a:lnTo>
                      <a:pt x="522" y="274"/>
                    </a:lnTo>
                    <a:lnTo>
                      <a:pt x="489" y="254"/>
                    </a:lnTo>
                    <a:lnTo>
                      <a:pt x="454" y="234"/>
                    </a:lnTo>
                    <a:lnTo>
                      <a:pt x="414" y="212"/>
                    </a:lnTo>
                    <a:lnTo>
                      <a:pt x="372" y="189"/>
                    </a:lnTo>
                    <a:lnTo>
                      <a:pt x="325" y="163"/>
                    </a:lnTo>
                    <a:lnTo>
                      <a:pt x="276" y="138"/>
                    </a:lnTo>
                    <a:lnTo>
                      <a:pt x="223" y="113"/>
                    </a:lnTo>
                    <a:lnTo>
                      <a:pt x="170" y="85"/>
                    </a:lnTo>
                    <a:lnTo>
                      <a:pt x="113" y="58"/>
                    </a:lnTo>
                    <a:lnTo>
                      <a:pt x="57" y="31"/>
                    </a:lnTo>
                    <a:lnTo>
                      <a:pt x="0" y="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2D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08" name="Freeform 526"/>
              <p:cNvSpPr>
                <a:spLocks/>
              </p:cNvSpPr>
              <p:nvPr/>
            </p:nvSpPr>
            <p:spPr bwMode="auto">
              <a:xfrm>
                <a:off x="1352" y="1392"/>
                <a:ext cx="607" cy="170"/>
              </a:xfrm>
              <a:custGeom>
                <a:avLst/>
                <a:gdLst>
                  <a:gd name="T0" fmla="*/ 607 w 607"/>
                  <a:gd name="T1" fmla="*/ 170 h 338"/>
                  <a:gd name="T2" fmla="*/ 606 w 607"/>
                  <a:gd name="T3" fmla="*/ 167 h 338"/>
                  <a:gd name="T4" fmla="*/ 599 w 607"/>
                  <a:gd name="T5" fmla="*/ 163 h 338"/>
                  <a:gd name="T6" fmla="*/ 588 w 607"/>
                  <a:gd name="T7" fmla="*/ 158 h 338"/>
                  <a:gd name="T8" fmla="*/ 571 w 607"/>
                  <a:gd name="T9" fmla="*/ 152 h 338"/>
                  <a:gd name="T10" fmla="*/ 548 w 607"/>
                  <a:gd name="T11" fmla="*/ 144 h 338"/>
                  <a:gd name="T12" fmla="*/ 523 w 607"/>
                  <a:gd name="T13" fmla="*/ 136 h 338"/>
                  <a:gd name="T14" fmla="*/ 490 w 607"/>
                  <a:gd name="T15" fmla="*/ 126 h 338"/>
                  <a:gd name="T16" fmla="*/ 455 w 607"/>
                  <a:gd name="T17" fmla="*/ 116 h 338"/>
                  <a:gd name="T18" fmla="*/ 415 w 607"/>
                  <a:gd name="T19" fmla="*/ 105 h 338"/>
                  <a:gd name="T20" fmla="*/ 373 w 607"/>
                  <a:gd name="T21" fmla="*/ 93 h 338"/>
                  <a:gd name="T22" fmla="*/ 326 w 607"/>
                  <a:gd name="T23" fmla="*/ 80 h 338"/>
                  <a:gd name="T24" fmla="*/ 277 w 607"/>
                  <a:gd name="T25" fmla="*/ 67 h 338"/>
                  <a:gd name="T26" fmla="*/ 224 w 607"/>
                  <a:gd name="T27" fmla="*/ 55 h 338"/>
                  <a:gd name="T28" fmla="*/ 171 w 607"/>
                  <a:gd name="T29" fmla="*/ 41 h 338"/>
                  <a:gd name="T30" fmla="*/ 114 w 607"/>
                  <a:gd name="T31" fmla="*/ 27 h 338"/>
                  <a:gd name="T32" fmla="*/ 58 w 607"/>
                  <a:gd name="T33" fmla="*/ 14 h 338"/>
                  <a:gd name="T34" fmla="*/ 1 w 607"/>
                  <a:gd name="T35" fmla="*/ 0 h 338"/>
                  <a:gd name="T36" fmla="*/ 0 w 607"/>
                  <a:gd name="T37" fmla="*/ 2 h 338"/>
                  <a:gd name="T38" fmla="*/ 53 w 607"/>
                  <a:gd name="T39" fmla="*/ 15 h 338"/>
                  <a:gd name="T40" fmla="*/ 106 w 607"/>
                  <a:gd name="T41" fmla="*/ 27 h 338"/>
                  <a:gd name="T42" fmla="*/ 157 w 607"/>
                  <a:gd name="T43" fmla="*/ 40 h 338"/>
                  <a:gd name="T44" fmla="*/ 207 w 607"/>
                  <a:gd name="T45" fmla="*/ 52 h 338"/>
                  <a:gd name="T46" fmla="*/ 255 w 607"/>
                  <a:gd name="T47" fmla="*/ 64 h 338"/>
                  <a:gd name="T48" fmla="*/ 302 w 607"/>
                  <a:gd name="T49" fmla="*/ 76 h 338"/>
                  <a:gd name="T50" fmla="*/ 344 w 607"/>
                  <a:gd name="T51" fmla="*/ 89 h 338"/>
                  <a:gd name="T52" fmla="*/ 385 w 607"/>
                  <a:gd name="T53" fmla="*/ 99 h 338"/>
                  <a:gd name="T54" fmla="*/ 422 w 607"/>
                  <a:gd name="T55" fmla="*/ 109 h 338"/>
                  <a:gd name="T56" fmla="*/ 455 w 607"/>
                  <a:gd name="T57" fmla="*/ 119 h 338"/>
                  <a:gd name="T58" fmla="*/ 484 w 607"/>
                  <a:gd name="T59" fmla="*/ 127 h 338"/>
                  <a:gd name="T60" fmla="*/ 508 w 607"/>
                  <a:gd name="T61" fmla="*/ 136 h 338"/>
                  <a:gd name="T62" fmla="*/ 530 w 607"/>
                  <a:gd name="T63" fmla="*/ 143 h 338"/>
                  <a:gd name="T64" fmla="*/ 545 w 607"/>
                  <a:gd name="T65" fmla="*/ 148 h 338"/>
                  <a:gd name="T66" fmla="*/ 557 w 607"/>
                  <a:gd name="T67" fmla="*/ 154 h 338"/>
                  <a:gd name="T68" fmla="*/ 562 w 607"/>
                  <a:gd name="T69" fmla="*/ 157 h 338"/>
                  <a:gd name="T70" fmla="*/ 564 w 607"/>
                  <a:gd name="T71" fmla="*/ 160 h 338"/>
                  <a:gd name="T72" fmla="*/ 607 w 607"/>
                  <a:gd name="T73" fmla="*/ 170 h 33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607" h="338">
                    <a:moveTo>
                      <a:pt x="607" y="338"/>
                    </a:moveTo>
                    <a:lnTo>
                      <a:pt x="606" y="333"/>
                    </a:lnTo>
                    <a:lnTo>
                      <a:pt x="599" y="324"/>
                    </a:lnTo>
                    <a:lnTo>
                      <a:pt x="588" y="315"/>
                    </a:lnTo>
                    <a:lnTo>
                      <a:pt x="571" y="302"/>
                    </a:lnTo>
                    <a:lnTo>
                      <a:pt x="548" y="286"/>
                    </a:lnTo>
                    <a:lnTo>
                      <a:pt x="523" y="270"/>
                    </a:lnTo>
                    <a:lnTo>
                      <a:pt x="490" y="250"/>
                    </a:lnTo>
                    <a:lnTo>
                      <a:pt x="455" y="230"/>
                    </a:lnTo>
                    <a:lnTo>
                      <a:pt x="415" y="208"/>
                    </a:lnTo>
                    <a:lnTo>
                      <a:pt x="373" y="185"/>
                    </a:lnTo>
                    <a:lnTo>
                      <a:pt x="326" y="159"/>
                    </a:lnTo>
                    <a:lnTo>
                      <a:pt x="277" y="134"/>
                    </a:lnTo>
                    <a:lnTo>
                      <a:pt x="224" y="109"/>
                    </a:lnTo>
                    <a:lnTo>
                      <a:pt x="171" y="81"/>
                    </a:lnTo>
                    <a:lnTo>
                      <a:pt x="114" y="54"/>
                    </a:lnTo>
                    <a:lnTo>
                      <a:pt x="58" y="27"/>
                    </a:lnTo>
                    <a:lnTo>
                      <a:pt x="1" y="0"/>
                    </a:lnTo>
                    <a:lnTo>
                      <a:pt x="0" y="4"/>
                    </a:lnTo>
                    <a:lnTo>
                      <a:pt x="53" y="29"/>
                    </a:lnTo>
                    <a:lnTo>
                      <a:pt x="106" y="54"/>
                    </a:lnTo>
                    <a:lnTo>
                      <a:pt x="157" y="80"/>
                    </a:lnTo>
                    <a:lnTo>
                      <a:pt x="207" y="103"/>
                    </a:lnTo>
                    <a:lnTo>
                      <a:pt x="255" y="128"/>
                    </a:lnTo>
                    <a:lnTo>
                      <a:pt x="302" y="152"/>
                    </a:lnTo>
                    <a:lnTo>
                      <a:pt x="344" y="176"/>
                    </a:lnTo>
                    <a:lnTo>
                      <a:pt x="385" y="197"/>
                    </a:lnTo>
                    <a:lnTo>
                      <a:pt x="422" y="217"/>
                    </a:lnTo>
                    <a:lnTo>
                      <a:pt x="455" y="237"/>
                    </a:lnTo>
                    <a:lnTo>
                      <a:pt x="484" y="253"/>
                    </a:lnTo>
                    <a:lnTo>
                      <a:pt x="508" y="270"/>
                    </a:lnTo>
                    <a:lnTo>
                      <a:pt x="530" y="284"/>
                    </a:lnTo>
                    <a:lnTo>
                      <a:pt x="545" y="295"/>
                    </a:lnTo>
                    <a:lnTo>
                      <a:pt x="557" y="306"/>
                    </a:lnTo>
                    <a:lnTo>
                      <a:pt x="562" y="313"/>
                    </a:lnTo>
                    <a:lnTo>
                      <a:pt x="564" y="319"/>
                    </a:lnTo>
                    <a:lnTo>
                      <a:pt x="607" y="338"/>
                    </a:lnTo>
                    <a:close/>
                  </a:path>
                </a:pathLst>
              </a:custGeom>
              <a:solidFill>
                <a:srgbClr val="B2D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09" name="Freeform 527"/>
              <p:cNvSpPr>
                <a:spLocks/>
              </p:cNvSpPr>
              <p:nvPr/>
            </p:nvSpPr>
            <p:spPr bwMode="auto">
              <a:xfrm>
                <a:off x="1352" y="1394"/>
                <a:ext cx="564" cy="158"/>
              </a:xfrm>
              <a:custGeom>
                <a:avLst/>
                <a:gdLst>
                  <a:gd name="T0" fmla="*/ 0 w 564"/>
                  <a:gd name="T1" fmla="*/ 0 h 315"/>
                  <a:gd name="T2" fmla="*/ 53 w 564"/>
                  <a:gd name="T3" fmla="*/ 13 h 315"/>
                  <a:gd name="T4" fmla="*/ 106 w 564"/>
                  <a:gd name="T5" fmla="*/ 25 h 315"/>
                  <a:gd name="T6" fmla="*/ 157 w 564"/>
                  <a:gd name="T7" fmla="*/ 38 h 315"/>
                  <a:gd name="T8" fmla="*/ 207 w 564"/>
                  <a:gd name="T9" fmla="*/ 50 h 315"/>
                  <a:gd name="T10" fmla="*/ 255 w 564"/>
                  <a:gd name="T11" fmla="*/ 62 h 315"/>
                  <a:gd name="T12" fmla="*/ 302 w 564"/>
                  <a:gd name="T13" fmla="*/ 74 h 315"/>
                  <a:gd name="T14" fmla="*/ 344 w 564"/>
                  <a:gd name="T15" fmla="*/ 86 h 315"/>
                  <a:gd name="T16" fmla="*/ 385 w 564"/>
                  <a:gd name="T17" fmla="*/ 97 h 315"/>
                  <a:gd name="T18" fmla="*/ 422 w 564"/>
                  <a:gd name="T19" fmla="*/ 107 h 315"/>
                  <a:gd name="T20" fmla="*/ 455 w 564"/>
                  <a:gd name="T21" fmla="*/ 117 h 315"/>
                  <a:gd name="T22" fmla="*/ 484 w 564"/>
                  <a:gd name="T23" fmla="*/ 125 h 315"/>
                  <a:gd name="T24" fmla="*/ 508 w 564"/>
                  <a:gd name="T25" fmla="*/ 133 h 315"/>
                  <a:gd name="T26" fmla="*/ 530 w 564"/>
                  <a:gd name="T27" fmla="*/ 140 h 315"/>
                  <a:gd name="T28" fmla="*/ 545 w 564"/>
                  <a:gd name="T29" fmla="*/ 146 h 315"/>
                  <a:gd name="T30" fmla="*/ 557 w 564"/>
                  <a:gd name="T31" fmla="*/ 151 h 315"/>
                  <a:gd name="T32" fmla="*/ 562 w 564"/>
                  <a:gd name="T33" fmla="*/ 155 h 315"/>
                  <a:gd name="T34" fmla="*/ 564 w 564"/>
                  <a:gd name="T35" fmla="*/ 158 h 315"/>
                  <a:gd name="T36" fmla="*/ 516 w 564"/>
                  <a:gd name="T37" fmla="*/ 147 h 315"/>
                  <a:gd name="T38" fmla="*/ 514 w 564"/>
                  <a:gd name="T39" fmla="*/ 144 h 315"/>
                  <a:gd name="T40" fmla="*/ 508 w 564"/>
                  <a:gd name="T41" fmla="*/ 139 h 315"/>
                  <a:gd name="T42" fmla="*/ 497 w 564"/>
                  <a:gd name="T43" fmla="*/ 135 h 315"/>
                  <a:gd name="T44" fmla="*/ 480 w 564"/>
                  <a:gd name="T45" fmla="*/ 129 h 315"/>
                  <a:gd name="T46" fmla="*/ 459 w 564"/>
                  <a:gd name="T47" fmla="*/ 122 h 315"/>
                  <a:gd name="T48" fmla="*/ 434 w 564"/>
                  <a:gd name="T49" fmla="*/ 114 h 315"/>
                  <a:gd name="T50" fmla="*/ 404 w 564"/>
                  <a:gd name="T51" fmla="*/ 105 h 315"/>
                  <a:gd name="T52" fmla="*/ 370 w 564"/>
                  <a:gd name="T53" fmla="*/ 95 h 315"/>
                  <a:gd name="T54" fmla="*/ 332 w 564"/>
                  <a:gd name="T55" fmla="*/ 85 h 315"/>
                  <a:gd name="T56" fmla="*/ 291 w 564"/>
                  <a:gd name="T57" fmla="*/ 74 h 315"/>
                  <a:gd name="T58" fmla="*/ 247 w 564"/>
                  <a:gd name="T59" fmla="*/ 62 h 315"/>
                  <a:gd name="T60" fmla="*/ 200 w 564"/>
                  <a:gd name="T61" fmla="*/ 51 h 315"/>
                  <a:gd name="T62" fmla="*/ 152 w 564"/>
                  <a:gd name="T63" fmla="*/ 39 h 315"/>
                  <a:gd name="T64" fmla="*/ 101 w 564"/>
                  <a:gd name="T65" fmla="*/ 26 h 315"/>
                  <a:gd name="T66" fmla="*/ 50 w 564"/>
                  <a:gd name="T67" fmla="*/ 15 h 315"/>
                  <a:gd name="T68" fmla="*/ 0 w 564"/>
                  <a:gd name="T69" fmla="*/ 2 h 315"/>
                  <a:gd name="T70" fmla="*/ 0 w 564"/>
                  <a:gd name="T71" fmla="*/ 0 h 31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64" h="315">
                    <a:moveTo>
                      <a:pt x="0" y="0"/>
                    </a:moveTo>
                    <a:lnTo>
                      <a:pt x="53" y="25"/>
                    </a:lnTo>
                    <a:lnTo>
                      <a:pt x="106" y="50"/>
                    </a:lnTo>
                    <a:lnTo>
                      <a:pt x="157" y="76"/>
                    </a:lnTo>
                    <a:lnTo>
                      <a:pt x="207" y="99"/>
                    </a:lnTo>
                    <a:lnTo>
                      <a:pt x="255" y="124"/>
                    </a:lnTo>
                    <a:lnTo>
                      <a:pt x="302" y="148"/>
                    </a:lnTo>
                    <a:lnTo>
                      <a:pt x="344" y="172"/>
                    </a:lnTo>
                    <a:lnTo>
                      <a:pt x="385" y="193"/>
                    </a:lnTo>
                    <a:lnTo>
                      <a:pt x="422" y="213"/>
                    </a:lnTo>
                    <a:lnTo>
                      <a:pt x="455" y="233"/>
                    </a:lnTo>
                    <a:lnTo>
                      <a:pt x="484" y="249"/>
                    </a:lnTo>
                    <a:lnTo>
                      <a:pt x="508" y="266"/>
                    </a:lnTo>
                    <a:lnTo>
                      <a:pt x="530" y="280"/>
                    </a:lnTo>
                    <a:lnTo>
                      <a:pt x="545" y="291"/>
                    </a:lnTo>
                    <a:lnTo>
                      <a:pt x="557" y="302"/>
                    </a:lnTo>
                    <a:lnTo>
                      <a:pt x="562" y="309"/>
                    </a:lnTo>
                    <a:lnTo>
                      <a:pt x="564" y="315"/>
                    </a:lnTo>
                    <a:lnTo>
                      <a:pt x="516" y="293"/>
                    </a:lnTo>
                    <a:lnTo>
                      <a:pt x="514" y="287"/>
                    </a:lnTo>
                    <a:lnTo>
                      <a:pt x="508" y="278"/>
                    </a:lnTo>
                    <a:lnTo>
                      <a:pt x="497" y="269"/>
                    </a:lnTo>
                    <a:lnTo>
                      <a:pt x="480" y="257"/>
                    </a:lnTo>
                    <a:lnTo>
                      <a:pt x="459" y="244"/>
                    </a:lnTo>
                    <a:lnTo>
                      <a:pt x="434" y="228"/>
                    </a:lnTo>
                    <a:lnTo>
                      <a:pt x="404" y="210"/>
                    </a:lnTo>
                    <a:lnTo>
                      <a:pt x="370" y="190"/>
                    </a:lnTo>
                    <a:lnTo>
                      <a:pt x="332" y="170"/>
                    </a:lnTo>
                    <a:lnTo>
                      <a:pt x="291" y="148"/>
                    </a:lnTo>
                    <a:lnTo>
                      <a:pt x="247" y="124"/>
                    </a:lnTo>
                    <a:lnTo>
                      <a:pt x="200" y="101"/>
                    </a:lnTo>
                    <a:lnTo>
                      <a:pt x="152" y="77"/>
                    </a:lnTo>
                    <a:lnTo>
                      <a:pt x="101" y="52"/>
                    </a:lnTo>
                    <a:lnTo>
                      <a:pt x="50" y="29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1D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10" name="Freeform 528"/>
              <p:cNvSpPr>
                <a:spLocks/>
              </p:cNvSpPr>
              <p:nvPr/>
            </p:nvSpPr>
            <p:spPr bwMode="auto">
              <a:xfrm>
                <a:off x="1350" y="1396"/>
                <a:ext cx="518" cy="145"/>
              </a:xfrm>
              <a:custGeom>
                <a:avLst/>
                <a:gdLst>
                  <a:gd name="T0" fmla="*/ 518 w 518"/>
                  <a:gd name="T1" fmla="*/ 145 h 290"/>
                  <a:gd name="T2" fmla="*/ 516 w 518"/>
                  <a:gd name="T3" fmla="*/ 142 h 290"/>
                  <a:gd name="T4" fmla="*/ 510 w 518"/>
                  <a:gd name="T5" fmla="*/ 138 h 290"/>
                  <a:gd name="T6" fmla="*/ 499 w 518"/>
                  <a:gd name="T7" fmla="*/ 133 h 290"/>
                  <a:gd name="T8" fmla="*/ 482 w 518"/>
                  <a:gd name="T9" fmla="*/ 127 h 290"/>
                  <a:gd name="T10" fmla="*/ 461 w 518"/>
                  <a:gd name="T11" fmla="*/ 121 h 290"/>
                  <a:gd name="T12" fmla="*/ 436 w 518"/>
                  <a:gd name="T13" fmla="*/ 113 h 290"/>
                  <a:gd name="T14" fmla="*/ 406 w 518"/>
                  <a:gd name="T15" fmla="*/ 104 h 290"/>
                  <a:gd name="T16" fmla="*/ 372 w 518"/>
                  <a:gd name="T17" fmla="*/ 94 h 290"/>
                  <a:gd name="T18" fmla="*/ 334 w 518"/>
                  <a:gd name="T19" fmla="*/ 84 h 290"/>
                  <a:gd name="T20" fmla="*/ 293 w 518"/>
                  <a:gd name="T21" fmla="*/ 73 h 290"/>
                  <a:gd name="T22" fmla="*/ 249 w 518"/>
                  <a:gd name="T23" fmla="*/ 61 h 290"/>
                  <a:gd name="T24" fmla="*/ 202 w 518"/>
                  <a:gd name="T25" fmla="*/ 49 h 290"/>
                  <a:gd name="T26" fmla="*/ 154 w 518"/>
                  <a:gd name="T27" fmla="*/ 37 h 290"/>
                  <a:gd name="T28" fmla="*/ 103 w 518"/>
                  <a:gd name="T29" fmla="*/ 25 h 290"/>
                  <a:gd name="T30" fmla="*/ 52 w 518"/>
                  <a:gd name="T31" fmla="*/ 13 h 290"/>
                  <a:gd name="T32" fmla="*/ 2 w 518"/>
                  <a:gd name="T33" fmla="*/ 0 h 290"/>
                  <a:gd name="T34" fmla="*/ 0 w 518"/>
                  <a:gd name="T35" fmla="*/ 2 h 290"/>
                  <a:gd name="T36" fmla="*/ 50 w 518"/>
                  <a:gd name="T37" fmla="*/ 14 h 290"/>
                  <a:gd name="T38" fmla="*/ 99 w 518"/>
                  <a:gd name="T39" fmla="*/ 26 h 290"/>
                  <a:gd name="T40" fmla="*/ 147 w 518"/>
                  <a:gd name="T41" fmla="*/ 38 h 290"/>
                  <a:gd name="T42" fmla="*/ 194 w 518"/>
                  <a:gd name="T43" fmla="*/ 49 h 290"/>
                  <a:gd name="T44" fmla="*/ 238 w 518"/>
                  <a:gd name="T45" fmla="*/ 61 h 290"/>
                  <a:gd name="T46" fmla="*/ 279 w 518"/>
                  <a:gd name="T47" fmla="*/ 72 h 290"/>
                  <a:gd name="T48" fmla="*/ 317 w 518"/>
                  <a:gd name="T49" fmla="*/ 82 h 290"/>
                  <a:gd name="T50" fmla="*/ 352 w 518"/>
                  <a:gd name="T51" fmla="*/ 92 h 290"/>
                  <a:gd name="T52" fmla="*/ 383 w 518"/>
                  <a:gd name="T53" fmla="*/ 101 h 290"/>
                  <a:gd name="T54" fmla="*/ 409 w 518"/>
                  <a:gd name="T55" fmla="*/ 109 h 290"/>
                  <a:gd name="T56" fmla="*/ 431 w 518"/>
                  <a:gd name="T57" fmla="*/ 115 h 290"/>
                  <a:gd name="T58" fmla="*/ 448 w 518"/>
                  <a:gd name="T59" fmla="*/ 122 h 290"/>
                  <a:gd name="T60" fmla="*/ 460 w 518"/>
                  <a:gd name="T61" fmla="*/ 127 h 290"/>
                  <a:gd name="T62" fmla="*/ 467 w 518"/>
                  <a:gd name="T63" fmla="*/ 131 h 290"/>
                  <a:gd name="T64" fmla="*/ 468 w 518"/>
                  <a:gd name="T65" fmla="*/ 133 h 290"/>
                  <a:gd name="T66" fmla="*/ 518 w 518"/>
                  <a:gd name="T67" fmla="*/ 145 h 29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518" h="290">
                    <a:moveTo>
                      <a:pt x="518" y="290"/>
                    </a:moveTo>
                    <a:lnTo>
                      <a:pt x="516" y="284"/>
                    </a:lnTo>
                    <a:lnTo>
                      <a:pt x="510" y="275"/>
                    </a:lnTo>
                    <a:lnTo>
                      <a:pt x="499" y="266"/>
                    </a:lnTo>
                    <a:lnTo>
                      <a:pt x="482" y="254"/>
                    </a:lnTo>
                    <a:lnTo>
                      <a:pt x="461" y="241"/>
                    </a:lnTo>
                    <a:lnTo>
                      <a:pt x="436" y="225"/>
                    </a:lnTo>
                    <a:lnTo>
                      <a:pt x="406" y="207"/>
                    </a:lnTo>
                    <a:lnTo>
                      <a:pt x="372" y="187"/>
                    </a:lnTo>
                    <a:lnTo>
                      <a:pt x="334" y="167"/>
                    </a:lnTo>
                    <a:lnTo>
                      <a:pt x="293" y="145"/>
                    </a:lnTo>
                    <a:lnTo>
                      <a:pt x="249" y="121"/>
                    </a:lnTo>
                    <a:lnTo>
                      <a:pt x="202" y="98"/>
                    </a:lnTo>
                    <a:lnTo>
                      <a:pt x="154" y="74"/>
                    </a:lnTo>
                    <a:lnTo>
                      <a:pt x="103" y="49"/>
                    </a:lnTo>
                    <a:lnTo>
                      <a:pt x="52" y="26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50" y="27"/>
                    </a:lnTo>
                    <a:lnTo>
                      <a:pt x="99" y="51"/>
                    </a:lnTo>
                    <a:lnTo>
                      <a:pt x="147" y="76"/>
                    </a:lnTo>
                    <a:lnTo>
                      <a:pt x="194" y="98"/>
                    </a:lnTo>
                    <a:lnTo>
                      <a:pt x="238" y="121"/>
                    </a:lnTo>
                    <a:lnTo>
                      <a:pt x="279" y="143"/>
                    </a:lnTo>
                    <a:lnTo>
                      <a:pt x="317" y="163"/>
                    </a:lnTo>
                    <a:lnTo>
                      <a:pt x="352" y="183"/>
                    </a:lnTo>
                    <a:lnTo>
                      <a:pt x="383" y="201"/>
                    </a:lnTo>
                    <a:lnTo>
                      <a:pt x="409" y="217"/>
                    </a:lnTo>
                    <a:lnTo>
                      <a:pt x="431" y="230"/>
                    </a:lnTo>
                    <a:lnTo>
                      <a:pt x="448" y="243"/>
                    </a:lnTo>
                    <a:lnTo>
                      <a:pt x="460" y="254"/>
                    </a:lnTo>
                    <a:lnTo>
                      <a:pt x="467" y="261"/>
                    </a:lnTo>
                    <a:lnTo>
                      <a:pt x="468" y="266"/>
                    </a:lnTo>
                    <a:lnTo>
                      <a:pt x="518" y="290"/>
                    </a:lnTo>
                    <a:close/>
                  </a:path>
                </a:pathLst>
              </a:custGeom>
              <a:solidFill>
                <a:srgbClr val="B1E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364" name="Group 529"/>
            <p:cNvGrpSpPr>
              <a:grpSpLocks/>
            </p:cNvGrpSpPr>
            <p:nvPr/>
          </p:nvGrpSpPr>
          <p:grpSpPr bwMode="auto">
            <a:xfrm>
              <a:off x="1260" y="1279"/>
              <a:ext cx="1159" cy="521"/>
              <a:chOff x="1260" y="1279"/>
              <a:chExt cx="1159" cy="521"/>
            </a:xfrm>
          </p:grpSpPr>
          <p:sp>
            <p:nvSpPr>
              <p:cNvPr id="8911" name="Freeform 530"/>
              <p:cNvSpPr>
                <a:spLocks/>
              </p:cNvSpPr>
              <p:nvPr/>
            </p:nvSpPr>
            <p:spPr bwMode="auto">
              <a:xfrm>
                <a:off x="1349" y="1398"/>
                <a:ext cx="469" cy="131"/>
              </a:xfrm>
              <a:custGeom>
                <a:avLst/>
                <a:gdLst>
                  <a:gd name="T0" fmla="*/ 1 w 469"/>
                  <a:gd name="T1" fmla="*/ 0 h 262"/>
                  <a:gd name="T2" fmla="*/ 51 w 469"/>
                  <a:gd name="T3" fmla="*/ 12 h 262"/>
                  <a:gd name="T4" fmla="*/ 100 w 469"/>
                  <a:gd name="T5" fmla="*/ 24 h 262"/>
                  <a:gd name="T6" fmla="*/ 148 w 469"/>
                  <a:gd name="T7" fmla="*/ 36 h 262"/>
                  <a:gd name="T8" fmla="*/ 195 w 469"/>
                  <a:gd name="T9" fmla="*/ 47 h 262"/>
                  <a:gd name="T10" fmla="*/ 239 w 469"/>
                  <a:gd name="T11" fmla="*/ 59 h 262"/>
                  <a:gd name="T12" fmla="*/ 280 w 469"/>
                  <a:gd name="T13" fmla="*/ 70 h 262"/>
                  <a:gd name="T14" fmla="*/ 318 w 469"/>
                  <a:gd name="T15" fmla="*/ 80 h 262"/>
                  <a:gd name="T16" fmla="*/ 353 w 469"/>
                  <a:gd name="T17" fmla="*/ 90 h 262"/>
                  <a:gd name="T18" fmla="*/ 384 w 469"/>
                  <a:gd name="T19" fmla="*/ 99 h 262"/>
                  <a:gd name="T20" fmla="*/ 410 w 469"/>
                  <a:gd name="T21" fmla="*/ 107 h 262"/>
                  <a:gd name="T22" fmla="*/ 432 w 469"/>
                  <a:gd name="T23" fmla="*/ 113 h 262"/>
                  <a:gd name="T24" fmla="*/ 449 w 469"/>
                  <a:gd name="T25" fmla="*/ 120 h 262"/>
                  <a:gd name="T26" fmla="*/ 461 w 469"/>
                  <a:gd name="T27" fmla="*/ 125 h 262"/>
                  <a:gd name="T28" fmla="*/ 468 w 469"/>
                  <a:gd name="T29" fmla="*/ 129 h 262"/>
                  <a:gd name="T30" fmla="*/ 469 w 469"/>
                  <a:gd name="T31" fmla="*/ 131 h 262"/>
                  <a:gd name="T32" fmla="*/ 415 w 469"/>
                  <a:gd name="T33" fmla="*/ 119 h 262"/>
                  <a:gd name="T34" fmla="*/ 414 w 469"/>
                  <a:gd name="T35" fmla="*/ 116 h 262"/>
                  <a:gd name="T36" fmla="*/ 407 w 469"/>
                  <a:gd name="T37" fmla="*/ 112 h 262"/>
                  <a:gd name="T38" fmla="*/ 397 w 469"/>
                  <a:gd name="T39" fmla="*/ 109 h 262"/>
                  <a:gd name="T40" fmla="*/ 381 w 469"/>
                  <a:gd name="T41" fmla="*/ 103 h 262"/>
                  <a:gd name="T42" fmla="*/ 363 w 469"/>
                  <a:gd name="T43" fmla="*/ 97 h 262"/>
                  <a:gd name="T44" fmla="*/ 339 w 469"/>
                  <a:gd name="T45" fmla="*/ 90 h 262"/>
                  <a:gd name="T46" fmla="*/ 312 w 469"/>
                  <a:gd name="T47" fmla="*/ 82 h 262"/>
                  <a:gd name="T48" fmla="*/ 281 w 469"/>
                  <a:gd name="T49" fmla="*/ 73 h 262"/>
                  <a:gd name="T50" fmla="*/ 247 w 469"/>
                  <a:gd name="T51" fmla="*/ 64 h 262"/>
                  <a:gd name="T52" fmla="*/ 210 w 469"/>
                  <a:gd name="T53" fmla="*/ 54 h 262"/>
                  <a:gd name="T54" fmla="*/ 172 w 469"/>
                  <a:gd name="T55" fmla="*/ 44 h 262"/>
                  <a:gd name="T56" fmla="*/ 130 w 469"/>
                  <a:gd name="T57" fmla="*/ 34 h 262"/>
                  <a:gd name="T58" fmla="*/ 87 w 469"/>
                  <a:gd name="T59" fmla="*/ 24 h 262"/>
                  <a:gd name="T60" fmla="*/ 44 w 469"/>
                  <a:gd name="T61" fmla="*/ 13 h 262"/>
                  <a:gd name="T62" fmla="*/ 0 w 469"/>
                  <a:gd name="T63" fmla="*/ 3 h 262"/>
                  <a:gd name="T64" fmla="*/ 1 w 469"/>
                  <a:gd name="T65" fmla="*/ 0 h 26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69" h="262">
                    <a:moveTo>
                      <a:pt x="1" y="0"/>
                    </a:moveTo>
                    <a:lnTo>
                      <a:pt x="51" y="23"/>
                    </a:lnTo>
                    <a:lnTo>
                      <a:pt x="100" y="47"/>
                    </a:lnTo>
                    <a:lnTo>
                      <a:pt x="148" y="72"/>
                    </a:lnTo>
                    <a:lnTo>
                      <a:pt x="195" y="94"/>
                    </a:lnTo>
                    <a:lnTo>
                      <a:pt x="239" y="117"/>
                    </a:lnTo>
                    <a:lnTo>
                      <a:pt x="280" y="139"/>
                    </a:lnTo>
                    <a:lnTo>
                      <a:pt x="318" y="159"/>
                    </a:lnTo>
                    <a:lnTo>
                      <a:pt x="353" y="179"/>
                    </a:lnTo>
                    <a:lnTo>
                      <a:pt x="384" y="197"/>
                    </a:lnTo>
                    <a:lnTo>
                      <a:pt x="410" y="213"/>
                    </a:lnTo>
                    <a:lnTo>
                      <a:pt x="432" y="226"/>
                    </a:lnTo>
                    <a:lnTo>
                      <a:pt x="449" y="239"/>
                    </a:lnTo>
                    <a:lnTo>
                      <a:pt x="461" y="250"/>
                    </a:lnTo>
                    <a:lnTo>
                      <a:pt x="468" y="257"/>
                    </a:lnTo>
                    <a:lnTo>
                      <a:pt x="469" y="262"/>
                    </a:lnTo>
                    <a:lnTo>
                      <a:pt x="415" y="237"/>
                    </a:lnTo>
                    <a:lnTo>
                      <a:pt x="414" y="232"/>
                    </a:lnTo>
                    <a:lnTo>
                      <a:pt x="407" y="224"/>
                    </a:lnTo>
                    <a:lnTo>
                      <a:pt x="397" y="217"/>
                    </a:lnTo>
                    <a:lnTo>
                      <a:pt x="381" y="206"/>
                    </a:lnTo>
                    <a:lnTo>
                      <a:pt x="363" y="193"/>
                    </a:lnTo>
                    <a:lnTo>
                      <a:pt x="339" y="179"/>
                    </a:lnTo>
                    <a:lnTo>
                      <a:pt x="312" y="163"/>
                    </a:lnTo>
                    <a:lnTo>
                      <a:pt x="281" y="146"/>
                    </a:lnTo>
                    <a:lnTo>
                      <a:pt x="247" y="128"/>
                    </a:lnTo>
                    <a:lnTo>
                      <a:pt x="210" y="108"/>
                    </a:lnTo>
                    <a:lnTo>
                      <a:pt x="172" y="88"/>
                    </a:lnTo>
                    <a:lnTo>
                      <a:pt x="130" y="67"/>
                    </a:lnTo>
                    <a:lnTo>
                      <a:pt x="87" y="47"/>
                    </a:lnTo>
                    <a:lnTo>
                      <a:pt x="44" y="25"/>
                    </a:lnTo>
                    <a:lnTo>
                      <a:pt x="0" y="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E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12" name="Freeform 531"/>
              <p:cNvSpPr>
                <a:spLocks/>
              </p:cNvSpPr>
              <p:nvPr/>
            </p:nvSpPr>
            <p:spPr bwMode="auto">
              <a:xfrm>
                <a:off x="1347" y="1401"/>
                <a:ext cx="417" cy="115"/>
              </a:xfrm>
              <a:custGeom>
                <a:avLst/>
                <a:gdLst>
                  <a:gd name="T0" fmla="*/ 417 w 417"/>
                  <a:gd name="T1" fmla="*/ 115 h 232"/>
                  <a:gd name="T2" fmla="*/ 416 w 417"/>
                  <a:gd name="T3" fmla="*/ 113 h 232"/>
                  <a:gd name="T4" fmla="*/ 409 w 417"/>
                  <a:gd name="T5" fmla="*/ 109 h 232"/>
                  <a:gd name="T6" fmla="*/ 399 w 417"/>
                  <a:gd name="T7" fmla="*/ 105 h 232"/>
                  <a:gd name="T8" fmla="*/ 383 w 417"/>
                  <a:gd name="T9" fmla="*/ 100 h 232"/>
                  <a:gd name="T10" fmla="*/ 365 w 417"/>
                  <a:gd name="T11" fmla="*/ 93 h 232"/>
                  <a:gd name="T12" fmla="*/ 341 w 417"/>
                  <a:gd name="T13" fmla="*/ 86 h 232"/>
                  <a:gd name="T14" fmla="*/ 314 w 417"/>
                  <a:gd name="T15" fmla="*/ 78 h 232"/>
                  <a:gd name="T16" fmla="*/ 283 w 417"/>
                  <a:gd name="T17" fmla="*/ 70 h 232"/>
                  <a:gd name="T18" fmla="*/ 249 w 417"/>
                  <a:gd name="T19" fmla="*/ 61 h 232"/>
                  <a:gd name="T20" fmla="*/ 212 w 417"/>
                  <a:gd name="T21" fmla="*/ 51 h 232"/>
                  <a:gd name="T22" fmla="*/ 174 w 417"/>
                  <a:gd name="T23" fmla="*/ 41 h 232"/>
                  <a:gd name="T24" fmla="*/ 132 w 417"/>
                  <a:gd name="T25" fmla="*/ 31 h 232"/>
                  <a:gd name="T26" fmla="*/ 89 w 417"/>
                  <a:gd name="T27" fmla="*/ 21 h 232"/>
                  <a:gd name="T28" fmla="*/ 46 w 417"/>
                  <a:gd name="T29" fmla="*/ 10 h 232"/>
                  <a:gd name="T30" fmla="*/ 2 w 417"/>
                  <a:gd name="T31" fmla="*/ 0 h 232"/>
                  <a:gd name="T32" fmla="*/ 0 w 417"/>
                  <a:gd name="T33" fmla="*/ 2 h 232"/>
                  <a:gd name="T34" fmla="*/ 41 w 417"/>
                  <a:gd name="T35" fmla="*/ 12 h 232"/>
                  <a:gd name="T36" fmla="*/ 82 w 417"/>
                  <a:gd name="T37" fmla="*/ 22 h 232"/>
                  <a:gd name="T38" fmla="*/ 121 w 417"/>
                  <a:gd name="T39" fmla="*/ 31 h 232"/>
                  <a:gd name="T40" fmla="*/ 159 w 417"/>
                  <a:gd name="T41" fmla="*/ 41 h 232"/>
                  <a:gd name="T42" fmla="*/ 194 w 417"/>
                  <a:gd name="T43" fmla="*/ 50 h 232"/>
                  <a:gd name="T44" fmla="*/ 228 w 417"/>
                  <a:gd name="T45" fmla="*/ 58 h 232"/>
                  <a:gd name="T46" fmla="*/ 258 w 417"/>
                  <a:gd name="T47" fmla="*/ 66 h 232"/>
                  <a:gd name="T48" fmla="*/ 284 w 417"/>
                  <a:gd name="T49" fmla="*/ 74 h 232"/>
                  <a:gd name="T50" fmla="*/ 307 w 417"/>
                  <a:gd name="T51" fmla="*/ 81 h 232"/>
                  <a:gd name="T52" fmla="*/ 327 w 417"/>
                  <a:gd name="T53" fmla="*/ 87 h 232"/>
                  <a:gd name="T54" fmla="*/ 341 w 417"/>
                  <a:gd name="T55" fmla="*/ 92 h 232"/>
                  <a:gd name="T56" fmla="*/ 351 w 417"/>
                  <a:gd name="T57" fmla="*/ 96 h 232"/>
                  <a:gd name="T58" fmla="*/ 358 w 417"/>
                  <a:gd name="T59" fmla="*/ 99 h 232"/>
                  <a:gd name="T60" fmla="*/ 359 w 417"/>
                  <a:gd name="T61" fmla="*/ 102 h 232"/>
                  <a:gd name="T62" fmla="*/ 417 w 417"/>
                  <a:gd name="T63" fmla="*/ 115 h 23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417" h="232">
                    <a:moveTo>
                      <a:pt x="417" y="232"/>
                    </a:moveTo>
                    <a:lnTo>
                      <a:pt x="416" y="227"/>
                    </a:lnTo>
                    <a:lnTo>
                      <a:pt x="409" y="219"/>
                    </a:lnTo>
                    <a:lnTo>
                      <a:pt x="399" y="212"/>
                    </a:lnTo>
                    <a:lnTo>
                      <a:pt x="383" y="201"/>
                    </a:lnTo>
                    <a:lnTo>
                      <a:pt x="365" y="188"/>
                    </a:lnTo>
                    <a:lnTo>
                      <a:pt x="341" y="174"/>
                    </a:lnTo>
                    <a:lnTo>
                      <a:pt x="314" y="158"/>
                    </a:lnTo>
                    <a:lnTo>
                      <a:pt x="283" y="141"/>
                    </a:lnTo>
                    <a:lnTo>
                      <a:pt x="249" y="123"/>
                    </a:lnTo>
                    <a:lnTo>
                      <a:pt x="212" y="103"/>
                    </a:lnTo>
                    <a:lnTo>
                      <a:pt x="174" y="83"/>
                    </a:lnTo>
                    <a:lnTo>
                      <a:pt x="132" y="62"/>
                    </a:lnTo>
                    <a:lnTo>
                      <a:pt x="89" y="42"/>
                    </a:lnTo>
                    <a:lnTo>
                      <a:pt x="46" y="2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41" y="24"/>
                    </a:lnTo>
                    <a:lnTo>
                      <a:pt x="82" y="44"/>
                    </a:lnTo>
                    <a:lnTo>
                      <a:pt x="121" y="62"/>
                    </a:lnTo>
                    <a:lnTo>
                      <a:pt x="159" y="82"/>
                    </a:lnTo>
                    <a:lnTo>
                      <a:pt x="194" y="100"/>
                    </a:lnTo>
                    <a:lnTo>
                      <a:pt x="228" y="118"/>
                    </a:lnTo>
                    <a:lnTo>
                      <a:pt x="258" y="134"/>
                    </a:lnTo>
                    <a:lnTo>
                      <a:pt x="284" y="149"/>
                    </a:lnTo>
                    <a:lnTo>
                      <a:pt x="307" y="163"/>
                    </a:lnTo>
                    <a:lnTo>
                      <a:pt x="327" y="176"/>
                    </a:lnTo>
                    <a:lnTo>
                      <a:pt x="341" y="185"/>
                    </a:lnTo>
                    <a:lnTo>
                      <a:pt x="351" y="194"/>
                    </a:lnTo>
                    <a:lnTo>
                      <a:pt x="358" y="199"/>
                    </a:lnTo>
                    <a:lnTo>
                      <a:pt x="359" y="205"/>
                    </a:lnTo>
                    <a:lnTo>
                      <a:pt x="417" y="232"/>
                    </a:lnTo>
                    <a:close/>
                  </a:path>
                </a:pathLst>
              </a:custGeom>
              <a:solidFill>
                <a:srgbClr val="B1E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13" name="Freeform 532"/>
              <p:cNvSpPr>
                <a:spLocks/>
              </p:cNvSpPr>
              <p:nvPr/>
            </p:nvSpPr>
            <p:spPr bwMode="auto">
              <a:xfrm>
                <a:off x="1346" y="1402"/>
                <a:ext cx="360" cy="101"/>
              </a:xfrm>
              <a:custGeom>
                <a:avLst/>
                <a:gdLst>
                  <a:gd name="T0" fmla="*/ 1 w 360"/>
                  <a:gd name="T1" fmla="*/ 0 h 201"/>
                  <a:gd name="T2" fmla="*/ 42 w 360"/>
                  <a:gd name="T3" fmla="*/ 10 h 201"/>
                  <a:gd name="T4" fmla="*/ 83 w 360"/>
                  <a:gd name="T5" fmla="*/ 20 h 201"/>
                  <a:gd name="T6" fmla="*/ 122 w 360"/>
                  <a:gd name="T7" fmla="*/ 29 h 201"/>
                  <a:gd name="T8" fmla="*/ 160 w 360"/>
                  <a:gd name="T9" fmla="*/ 39 h 201"/>
                  <a:gd name="T10" fmla="*/ 195 w 360"/>
                  <a:gd name="T11" fmla="*/ 48 h 201"/>
                  <a:gd name="T12" fmla="*/ 229 w 360"/>
                  <a:gd name="T13" fmla="*/ 57 h 201"/>
                  <a:gd name="T14" fmla="*/ 259 w 360"/>
                  <a:gd name="T15" fmla="*/ 65 h 201"/>
                  <a:gd name="T16" fmla="*/ 285 w 360"/>
                  <a:gd name="T17" fmla="*/ 73 h 201"/>
                  <a:gd name="T18" fmla="*/ 308 w 360"/>
                  <a:gd name="T19" fmla="*/ 80 h 201"/>
                  <a:gd name="T20" fmla="*/ 328 w 360"/>
                  <a:gd name="T21" fmla="*/ 86 h 201"/>
                  <a:gd name="T22" fmla="*/ 342 w 360"/>
                  <a:gd name="T23" fmla="*/ 91 h 201"/>
                  <a:gd name="T24" fmla="*/ 352 w 360"/>
                  <a:gd name="T25" fmla="*/ 95 h 201"/>
                  <a:gd name="T26" fmla="*/ 359 w 360"/>
                  <a:gd name="T27" fmla="*/ 98 h 201"/>
                  <a:gd name="T28" fmla="*/ 360 w 360"/>
                  <a:gd name="T29" fmla="*/ 101 h 201"/>
                  <a:gd name="T30" fmla="*/ 298 w 360"/>
                  <a:gd name="T31" fmla="*/ 86 h 201"/>
                  <a:gd name="T32" fmla="*/ 297 w 360"/>
                  <a:gd name="T33" fmla="*/ 83 h 201"/>
                  <a:gd name="T34" fmla="*/ 290 w 360"/>
                  <a:gd name="T35" fmla="*/ 81 h 201"/>
                  <a:gd name="T36" fmla="*/ 277 w 360"/>
                  <a:gd name="T37" fmla="*/ 76 h 201"/>
                  <a:gd name="T38" fmla="*/ 260 w 360"/>
                  <a:gd name="T39" fmla="*/ 71 h 201"/>
                  <a:gd name="T40" fmla="*/ 239 w 360"/>
                  <a:gd name="T41" fmla="*/ 64 h 201"/>
                  <a:gd name="T42" fmla="*/ 213 w 360"/>
                  <a:gd name="T43" fmla="*/ 56 h 201"/>
                  <a:gd name="T44" fmla="*/ 184 w 360"/>
                  <a:gd name="T45" fmla="*/ 49 h 201"/>
                  <a:gd name="T46" fmla="*/ 151 w 360"/>
                  <a:gd name="T47" fmla="*/ 40 h 201"/>
                  <a:gd name="T48" fmla="*/ 116 w 360"/>
                  <a:gd name="T49" fmla="*/ 31 h 201"/>
                  <a:gd name="T50" fmla="*/ 79 w 360"/>
                  <a:gd name="T51" fmla="*/ 22 h 201"/>
                  <a:gd name="T52" fmla="*/ 40 w 360"/>
                  <a:gd name="T53" fmla="*/ 12 h 201"/>
                  <a:gd name="T54" fmla="*/ 0 w 360"/>
                  <a:gd name="T55" fmla="*/ 3 h 201"/>
                  <a:gd name="T56" fmla="*/ 1 w 360"/>
                  <a:gd name="T57" fmla="*/ 0 h 201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60" h="201">
                    <a:moveTo>
                      <a:pt x="1" y="0"/>
                    </a:moveTo>
                    <a:lnTo>
                      <a:pt x="42" y="20"/>
                    </a:lnTo>
                    <a:lnTo>
                      <a:pt x="83" y="40"/>
                    </a:lnTo>
                    <a:lnTo>
                      <a:pt x="122" y="58"/>
                    </a:lnTo>
                    <a:lnTo>
                      <a:pt x="160" y="78"/>
                    </a:lnTo>
                    <a:lnTo>
                      <a:pt x="195" y="96"/>
                    </a:lnTo>
                    <a:lnTo>
                      <a:pt x="229" y="114"/>
                    </a:lnTo>
                    <a:lnTo>
                      <a:pt x="259" y="130"/>
                    </a:lnTo>
                    <a:lnTo>
                      <a:pt x="285" y="145"/>
                    </a:lnTo>
                    <a:lnTo>
                      <a:pt x="308" y="159"/>
                    </a:lnTo>
                    <a:lnTo>
                      <a:pt x="328" y="172"/>
                    </a:lnTo>
                    <a:lnTo>
                      <a:pt x="342" y="181"/>
                    </a:lnTo>
                    <a:lnTo>
                      <a:pt x="352" y="190"/>
                    </a:lnTo>
                    <a:lnTo>
                      <a:pt x="359" y="195"/>
                    </a:lnTo>
                    <a:lnTo>
                      <a:pt x="360" y="201"/>
                    </a:lnTo>
                    <a:lnTo>
                      <a:pt x="298" y="172"/>
                    </a:lnTo>
                    <a:lnTo>
                      <a:pt x="297" y="166"/>
                    </a:lnTo>
                    <a:lnTo>
                      <a:pt x="290" y="161"/>
                    </a:lnTo>
                    <a:lnTo>
                      <a:pt x="277" y="152"/>
                    </a:lnTo>
                    <a:lnTo>
                      <a:pt x="260" y="141"/>
                    </a:lnTo>
                    <a:lnTo>
                      <a:pt x="239" y="128"/>
                    </a:lnTo>
                    <a:lnTo>
                      <a:pt x="213" y="112"/>
                    </a:lnTo>
                    <a:lnTo>
                      <a:pt x="184" y="98"/>
                    </a:lnTo>
                    <a:lnTo>
                      <a:pt x="151" y="79"/>
                    </a:lnTo>
                    <a:lnTo>
                      <a:pt x="116" y="61"/>
                    </a:lnTo>
                    <a:lnTo>
                      <a:pt x="79" y="43"/>
                    </a:lnTo>
                    <a:lnTo>
                      <a:pt x="40" y="23"/>
                    </a:lnTo>
                    <a:lnTo>
                      <a:pt x="0" y="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0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14" name="Freeform 533"/>
              <p:cNvSpPr>
                <a:spLocks/>
              </p:cNvSpPr>
              <p:nvPr/>
            </p:nvSpPr>
            <p:spPr bwMode="auto">
              <a:xfrm>
                <a:off x="1345" y="1405"/>
                <a:ext cx="299" cy="83"/>
              </a:xfrm>
              <a:custGeom>
                <a:avLst/>
                <a:gdLst>
                  <a:gd name="T0" fmla="*/ 299 w 299"/>
                  <a:gd name="T1" fmla="*/ 83 h 167"/>
                  <a:gd name="T2" fmla="*/ 298 w 299"/>
                  <a:gd name="T3" fmla="*/ 80 h 167"/>
                  <a:gd name="T4" fmla="*/ 291 w 299"/>
                  <a:gd name="T5" fmla="*/ 78 h 167"/>
                  <a:gd name="T6" fmla="*/ 278 w 299"/>
                  <a:gd name="T7" fmla="*/ 73 h 167"/>
                  <a:gd name="T8" fmla="*/ 261 w 299"/>
                  <a:gd name="T9" fmla="*/ 68 h 167"/>
                  <a:gd name="T10" fmla="*/ 240 w 299"/>
                  <a:gd name="T11" fmla="*/ 61 h 167"/>
                  <a:gd name="T12" fmla="*/ 214 w 299"/>
                  <a:gd name="T13" fmla="*/ 53 h 167"/>
                  <a:gd name="T14" fmla="*/ 185 w 299"/>
                  <a:gd name="T15" fmla="*/ 46 h 167"/>
                  <a:gd name="T16" fmla="*/ 152 w 299"/>
                  <a:gd name="T17" fmla="*/ 37 h 167"/>
                  <a:gd name="T18" fmla="*/ 117 w 299"/>
                  <a:gd name="T19" fmla="*/ 28 h 167"/>
                  <a:gd name="T20" fmla="*/ 80 w 299"/>
                  <a:gd name="T21" fmla="*/ 19 h 167"/>
                  <a:gd name="T22" fmla="*/ 41 w 299"/>
                  <a:gd name="T23" fmla="*/ 9 h 167"/>
                  <a:gd name="T24" fmla="*/ 1 w 299"/>
                  <a:gd name="T25" fmla="*/ 0 h 167"/>
                  <a:gd name="T26" fmla="*/ 0 w 299"/>
                  <a:gd name="T27" fmla="*/ 3 h 167"/>
                  <a:gd name="T28" fmla="*/ 33 w 299"/>
                  <a:gd name="T29" fmla="*/ 11 h 167"/>
                  <a:gd name="T30" fmla="*/ 66 w 299"/>
                  <a:gd name="T31" fmla="*/ 19 h 167"/>
                  <a:gd name="T32" fmla="*/ 97 w 299"/>
                  <a:gd name="T33" fmla="*/ 26 h 167"/>
                  <a:gd name="T34" fmla="*/ 127 w 299"/>
                  <a:gd name="T35" fmla="*/ 34 h 167"/>
                  <a:gd name="T36" fmla="*/ 154 w 299"/>
                  <a:gd name="T37" fmla="*/ 42 h 167"/>
                  <a:gd name="T38" fmla="*/ 178 w 299"/>
                  <a:gd name="T39" fmla="*/ 48 h 167"/>
                  <a:gd name="T40" fmla="*/ 197 w 299"/>
                  <a:gd name="T41" fmla="*/ 53 h 167"/>
                  <a:gd name="T42" fmla="*/ 213 w 299"/>
                  <a:gd name="T43" fmla="*/ 59 h 167"/>
                  <a:gd name="T44" fmla="*/ 224 w 299"/>
                  <a:gd name="T45" fmla="*/ 62 h 167"/>
                  <a:gd name="T46" fmla="*/ 230 w 299"/>
                  <a:gd name="T47" fmla="*/ 65 h 167"/>
                  <a:gd name="T48" fmla="*/ 231 w 299"/>
                  <a:gd name="T49" fmla="*/ 68 h 167"/>
                  <a:gd name="T50" fmla="*/ 299 w 299"/>
                  <a:gd name="T51" fmla="*/ 83 h 16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99" h="167">
                    <a:moveTo>
                      <a:pt x="299" y="167"/>
                    </a:moveTo>
                    <a:lnTo>
                      <a:pt x="298" y="161"/>
                    </a:lnTo>
                    <a:lnTo>
                      <a:pt x="291" y="156"/>
                    </a:lnTo>
                    <a:lnTo>
                      <a:pt x="278" y="147"/>
                    </a:lnTo>
                    <a:lnTo>
                      <a:pt x="261" y="136"/>
                    </a:lnTo>
                    <a:lnTo>
                      <a:pt x="240" y="123"/>
                    </a:lnTo>
                    <a:lnTo>
                      <a:pt x="214" y="107"/>
                    </a:lnTo>
                    <a:lnTo>
                      <a:pt x="185" y="93"/>
                    </a:lnTo>
                    <a:lnTo>
                      <a:pt x="152" y="74"/>
                    </a:lnTo>
                    <a:lnTo>
                      <a:pt x="117" y="56"/>
                    </a:lnTo>
                    <a:lnTo>
                      <a:pt x="80" y="38"/>
                    </a:lnTo>
                    <a:lnTo>
                      <a:pt x="41" y="18"/>
                    </a:lnTo>
                    <a:lnTo>
                      <a:pt x="1" y="0"/>
                    </a:lnTo>
                    <a:lnTo>
                      <a:pt x="0" y="6"/>
                    </a:lnTo>
                    <a:lnTo>
                      <a:pt x="33" y="22"/>
                    </a:lnTo>
                    <a:lnTo>
                      <a:pt x="66" y="38"/>
                    </a:lnTo>
                    <a:lnTo>
                      <a:pt x="97" y="53"/>
                    </a:lnTo>
                    <a:lnTo>
                      <a:pt x="127" y="69"/>
                    </a:lnTo>
                    <a:lnTo>
                      <a:pt x="154" y="84"/>
                    </a:lnTo>
                    <a:lnTo>
                      <a:pt x="178" y="96"/>
                    </a:lnTo>
                    <a:lnTo>
                      <a:pt x="197" y="107"/>
                    </a:lnTo>
                    <a:lnTo>
                      <a:pt x="213" y="118"/>
                    </a:lnTo>
                    <a:lnTo>
                      <a:pt x="224" y="125"/>
                    </a:lnTo>
                    <a:lnTo>
                      <a:pt x="230" y="131"/>
                    </a:lnTo>
                    <a:lnTo>
                      <a:pt x="231" y="136"/>
                    </a:lnTo>
                    <a:lnTo>
                      <a:pt x="299" y="167"/>
                    </a:lnTo>
                    <a:close/>
                  </a:path>
                </a:pathLst>
              </a:custGeom>
              <a:solidFill>
                <a:srgbClr val="B0E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15" name="Freeform 534"/>
              <p:cNvSpPr>
                <a:spLocks/>
              </p:cNvSpPr>
              <p:nvPr/>
            </p:nvSpPr>
            <p:spPr bwMode="auto">
              <a:xfrm>
                <a:off x="1343" y="1408"/>
                <a:ext cx="233" cy="65"/>
              </a:xfrm>
              <a:custGeom>
                <a:avLst/>
                <a:gdLst>
                  <a:gd name="T0" fmla="*/ 2 w 233"/>
                  <a:gd name="T1" fmla="*/ 0 h 130"/>
                  <a:gd name="T2" fmla="*/ 35 w 233"/>
                  <a:gd name="T3" fmla="*/ 8 h 130"/>
                  <a:gd name="T4" fmla="*/ 68 w 233"/>
                  <a:gd name="T5" fmla="*/ 16 h 130"/>
                  <a:gd name="T6" fmla="*/ 99 w 233"/>
                  <a:gd name="T7" fmla="*/ 24 h 130"/>
                  <a:gd name="T8" fmla="*/ 129 w 233"/>
                  <a:gd name="T9" fmla="*/ 32 h 130"/>
                  <a:gd name="T10" fmla="*/ 156 w 233"/>
                  <a:gd name="T11" fmla="*/ 39 h 130"/>
                  <a:gd name="T12" fmla="*/ 180 w 233"/>
                  <a:gd name="T13" fmla="*/ 45 h 130"/>
                  <a:gd name="T14" fmla="*/ 199 w 233"/>
                  <a:gd name="T15" fmla="*/ 51 h 130"/>
                  <a:gd name="T16" fmla="*/ 215 w 233"/>
                  <a:gd name="T17" fmla="*/ 56 h 130"/>
                  <a:gd name="T18" fmla="*/ 226 w 233"/>
                  <a:gd name="T19" fmla="*/ 60 h 130"/>
                  <a:gd name="T20" fmla="*/ 232 w 233"/>
                  <a:gd name="T21" fmla="*/ 63 h 130"/>
                  <a:gd name="T22" fmla="*/ 233 w 233"/>
                  <a:gd name="T23" fmla="*/ 65 h 130"/>
                  <a:gd name="T24" fmla="*/ 161 w 233"/>
                  <a:gd name="T25" fmla="*/ 48 h 130"/>
                  <a:gd name="T26" fmla="*/ 160 w 233"/>
                  <a:gd name="T27" fmla="*/ 46 h 130"/>
                  <a:gd name="T28" fmla="*/ 153 w 233"/>
                  <a:gd name="T29" fmla="*/ 44 h 130"/>
                  <a:gd name="T30" fmla="*/ 141 w 233"/>
                  <a:gd name="T31" fmla="*/ 40 h 130"/>
                  <a:gd name="T32" fmla="*/ 125 w 233"/>
                  <a:gd name="T33" fmla="*/ 34 h 130"/>
                  <a:gd name="T34" fmla="*/ 105 w 233"/>
                  <a:gd name="T35" fmla="*/ 29 h 130"/>
                  <a:gd name="T36" fmla="*/ 82 w 233"/>
                  <a:gd name="T37" fmla="*/ 23 h 130"/>
                  <a:gd name="T38" fmla="*/ 57 w 233"/>
                  <a:gd name="T39" fmla="*/ 16 h 130"/>
                  <a:gd name="T40" fmla="*/ 28 w 233"/>
                  <a:gd name="T41" fmla="*/ 10 h 130"/>
                  <a:gd name="T42" fmla="*/ 0 w 233"/>
                  <a:gd name="T43" fmla="*/ 3 h 130"/>
                  <a:gd name="T44" fmla="*/ 2 w 233"/>
                  <a:gd name="T45" fmla="*/ 0 h 13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33" h="130">
                    <a:moveTo>
                      <a:pt x="2" y="0"/>
                    </a:moveTo>
                    <a:lnTo>
                      <a:pt x="35" y="16"/>
                    </a:lnTo>
                    <a:lnTo>
                      <a:pt x="68" y="32"/>
                    </a:lnTo>
                    <a:lnTo>
                      <a:pt x="99" y="47"/>
                    </a:lnTo>
                    <a:lnTo>
                      <a:pt x="129" y="63"/>
                    </a:lnTo>
                    <a:lnTo>
                      <a:pt x="156" y="78"/>
                    </a:lnTo>
                    <a:lnTo>
                      <a:pt x="180" y="90"/>
                    </a:lnTo>
                    <a:lnTo>
                      <a:pt x="199" y="101"/>
                    </a:lnTo>
                    <a:lnTo>
                      <a:pt x="215" y="112"/>
                    </a:lnTo>
                    <a:lnTo>
                      <a:pt x="226" y="119"/>
                    </a:lnTo>
                    <a:lnTo>
                      <a:pt x="232" y="125"/>
                    </a:lnTo>
                    <a:lnTo>
                      <a:pt x="233" y="130"/>
                    </a:lnTo>
                    <a:lnTo>
                      <a:pt x="161" y="96"/>
                    </a:lnTo>
                    <a:lnTo>
                      <a:pt x="160" y="92"/>
                    </a:lnTo>
                    <a:lnTo>
                      <a:pt x="153" y="87"/>
                    </a:lnTo>
                    <a:lnTo>
                      <a:pt x="141" y="79"/>
                    </a:lnTo>
                    <a:lnTo>
                      <a:pt x="125" y="68"/>
                    </a:lnTo>
                    <a:lnTo>
                      <a:pt x="105" y="58"/>
                    </a:lnTo>
                    <a:lnTo>
                      <a:pt x="82" y="45"/>
                    </a:lnTo>
                    <a:lnTo>
                      <a:pt x="57" y="32"/>
                    </a:lnTo>
                    <a:lnTo>
                      <a:pt x="28" y="20"/>
                    </a:lnTo>
                    <a:lnTo>
                      <a:pt x="0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B0F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16" name="Freeform 535"/>
              <p:cNvSpPr>
                <a:spLocks/>
              </p:cNvSpPr>
              <p:nvPr/>
            </p:nvSpPr>
            <p:spPr bwMode="auto">
              <a:xfrm>
                <a:off x="1340" y="1411"/>
                <a:ext cx="164" cy="45"/>
              </a:xfrm>
              <a:custGeom>
                <a:avLst/>
                <a:gdLst>
                  <a:gd name="T0" fmla="*/ 164 w 164"/>
                  <a:gd name="T1" fmla="*/ 45 h 91"/>
                  <a:gd name="T2" fmla="*/ 163 w 164"/>
                  <a:gd name="T3" fmla="*/ 43 h 91"/>
                  <a:gd name="T4" fmla="*/ 156 w 164"/>
                  <a:gd name="T5" fmla="*/ 41 h 91"/>
                  <a:gd name="T6" fmla="*/ 144 w 164"/>
                  <a:gd name="T7" fmla="*/ 37 h 91"/>
                  <a:gd name="T8" fmla="*/ 128 w 164"/>
                  <a:gd name="T9" fmla="*/ 31 h 91"/>
                  <a:gd name="T10" fmla="*/ 108 w 164"/>
                  <a:gd name="T11" fmla="*/ 26 h 91"/>
                  <a:gd name="T12" fmla="*/ 85 w 164"/>
                  <a:gd name="T13" fmla="*/ 20 h 91"/>
                  <a:gd name="T14" fmla="*/ 60 w 164"/>
                  <a:gd name="T15" fmla="*/ 13 h 91"/>
                  <a:gd name="T16" fmla="*/ 31 w 164"/>
                  <a:gd name="T17" fmla="*/ 7 h 91"/>
                  <a:gd name="T18" fmla="*/ 3 w 164"/>
                  <a:gd name="T19" fmla="*/ 0 h 91"/>
                  <a:gd name="T20" fmla="*/ 0 w 164"/>
                  <a:gd name="T21" fmla="*/ 3 h 91"/>
                  <a:gd name="T22" fmla="*/ 20 w 164"/>
                  <a:gd name="T23" fmla="*/ 8 h 91"/>
                  <a:gd name="T24" fmla="*/ 38 w 164"/>
                  <a:gd name="T25" fmla="*/ 12 h 91"/>
                  <a:gd name="T26" fmla="*/ 54 w 164"/>
                  <a:gd name="T27" fmla="*/ 16 h 91"/>
                  <a:gd name="T28" fmla="*/ 68 w 164"/>
                  <a:gd name="T29" fmla="*/ 20 h 91"/>
                  <a:gd name="T30" fmla="*/ 78 w 164"/>
                  <a:gd name="T31" fmla="*/ 23 h 91"/>
                  <a:gd name="T32" fmla="*/ 84 w 164"/>
                  <a:gd name="T33" fmla="*/ 25 h 91"/>
                  <a:gd name="T34" fmla="*/ 87 w 164"/>
                  <a:gd name="T35" fmla="*/ 27 h 91"/>
                  <a:gd name="T36" fmla="*/ 164 w 164"/>
                  <a:gd name="T37" fmla="*/ 45 h 9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64" h="91">
                    <a:moveTo>
                      <a:pt x="164" y="91"/>
                    </a:moveTo>
                    <a:lnTo>
                      <a:pt x="163" y="87"/>
                    </a:lnTo>
                    <a:lnTo>
                      <a:pt x="156" y="82"/>
                    </a:lnTo>
                    <a:lnTo>
                      <a:pt x="144" y="74"/>
                    </a:lnTo>
                    <a:lnTo>
                      <a:pt x="128" y="63"/>
                    </a:lnTo>
                    <a:lnTo>
                      <a:pt x="108" y="53"/>
                    </a:lnTo>
                    <a:lnTo>
                      <a:pt x="85" y="40"/>
                    </a:lnTo>
                    <a:lnTo>
                      <a:pt x="60" y="27"/>
                    </a:lnTo>
                    <a:lnTo>
                      <a:pt x="31" y="15"/>
                    </a:lnTo>
                    <a:lnTo>
                      <a:pt x="3" y="0"/>
                    </a:lnTo>
                    <a:lnTo>
                      <a:pt x="0" y="7"/>
                    </a:lnTo>
                    <a:lnTo>
                      <a:pt x="20" y="16"/>
                    </a:lnTo>
                    <a:lnTo>
                      <a:pt x="38" y="25"/>
                    </a:lnTo>
                    <a:lnTo>
                      <a:pt x="54" y="33"/>
                    </a:lnTo>
                    <a:lnTo>
                      <a:pt x="68" y="40"/>
                    </a:lnTo>
                    <a:lnTo>
                      <a:pt x="78" y="47"/>
                    </a:lnTo>
                    <a:lnTo>
                      <a:pt x="84" y="51"/>
                    </a:lnTo>
                    <a:lnTo>
                      <a:pt x="87" y="54"/>
                    </a:lnTo>
                    <a:lnTo>
                      <a:pt x="164" y="91"/>
                    </a:lnTo>
                    <a:close/>
                  </a:path>
                </a:pathLst>
              </a:custGeom>
              <a:solidFill>
                <a:srgbClr val="B0F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17" name="Freeform 536"/>
              <p:cNvSpPr>
                <a:spLocks/>
              </p:cNvSpPr>
              <p:nvPr/>
            </p:nvSpPr>
            <p:spPr bwMode="auto">
              <a:xfrm>
                <a:off x="1339" y="1414"/>
                <a:ext cx="88" cy="24"/>
              </a:xfrm>
              <a:custGeom>
                <a:avLst/>
                <a:gdLst>
                  <a:gd name="T0" fmla="*/ 1 w 88"/>
                  <a:gd name="T1" fmla="*/ 0 h 47"/>
                  <a:gd name="T2" fmla="*/ 21 w 88"/>
                  <a:gd name="T3" fmla="*/ 5 h 47"/>
                  <a:gd name="T4" fmla="*/ 39 w 88"/>
                  <a:gd name="T5" fmla="*/ 9 h 47"/>
                  <a:gd name="T6" fmla="*/ 55 w 88"/>
                  <a:gd name="T7" fmla="*/ 13 h 47"/>
                  <a:gd name="T8" fmla="*/ 69 w 88"/>
                  <a:gd name="T9" fmla="*/ 17 h 47"/>
                  <a:gd name="T10" fmla="*/ 79 w 88"/>
                  <a:gd name="T11" fmla="*/ 20 h 47"/>
                  <a:gd name="T12" fmla="*/ 85 w 88"/>
                  <a:gd name="T13" fmla="*/ 22 h 47"/>
                  <a:gd name="T14" fmla="*/ 88 w 88"/>
                  <a:gd name="T15" fmla="*/ 24 h 47"/>
                  <a:gd name="T16" fmla="*/ 1 w 88"/>
                  <a:gd name="T17" fmla="*/ 4 h 47"/>
                  <a:gd name="T18" fmla="*/ 0 w 88"/>
                  <a:gd name="T19" fmla="*/ 3 h 47"/>
                  <a:gd name="T20" fmla="*/ 1 w 88"/>
                  <a:gd name="T21" fmla="*/ 0 h 4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88" h="47">
                    <a:moveTo>
                      <a:pt x="1" y="0"/>
                    </a:moveTo>
                    <a:lnTo>
                      <a:pt x="21" y="9"/>
                    </a:lnTo>
                    <a:lnTo>
                      <a:pt x="39" y="18"/>
                    </a:lnTo>
                    <a:lnTo>
                      <a:pt x="55" y="26"/>
                    </a:lnTo>
                    <a:lnTo>
                      <a:pt x="69" y="33"/>
                    </a:lnTo>
                    <a:lnTo>
                      <a:pt x="79" y="40"/>
                    </a:lnTo>
                    <a:lnTo>
                      <a:pt x="85" y="44"/>
                    </a:lnTo>
                    <a:lnTo>
                      <a:pt x="88" y="47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0F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18" name="Freeform 537"/>
              <p:cNvSpPr>
                <a:spLocks/>
              </p:cNvSpPr>
              <p:nvPr/>
            </p:nvSpPr>
            <p:spPr bwMode="auto">
              <a:xfrm>
                <a:off x="1339" y="1417"/>
                <a:ext cx="1" cy="1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0 h 2"/>
                  <a:gd name="T6" fmla="*/ 0 w 1"/>
                  <a:gd name="T7" fmla="*/ 0 h 2"/>
                  <a:gd name="T8" fmla="*/ 1 w 1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B0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19" name="Freeform 538"/>
              <p:cNvSpPr>
                <a:spLocks/>
              </p:cNvSpPr>
              <p:nvPr/>
            </p:nvSpPr>
            <p:spPr bwMode="auto">
              <a:xfrm>
                <a:off x="1339" y="1378"/>
                <a:ext cx="1019" cy="272"/>
              </a:xfrm>
              <a:custGeom>
                <a:avLst/>
                <a:gdLst>
                  <a:gd name="T0" fmla="*/ 996 w 1019"/>
                  <a:gd name="T1" fmla="*/ 272 h 543"/>
                  <a:gd name="T2" fmla="*/ 0 w 1019"/>
                  <a:gd name="T3" fmla="*/ 39 h 543"/>
                  <a:gd name="T4" fmla="*/ 23 w 1019"/>
                  <a:gd name="T5" fmla="*/ 0 h 543"/>
                  <a:gd name="T6" fmla="*/ 1019 w 1019"/>
                  <a:gd name="T7" fmla="*/ 232 h 543"/>
                  <a:gd name="T8" fmla="*/ 996 w 1019"/>
                  <a:gd name="T9" fmla="*/ 272 h 5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19" h="543">
                    <a:moveTo>
                      <a:pt x="996" y="543"/>
                    </a:moveTo>
                    <a:lnTo>
                      <a:pt x="0" y="78"/>
                    </a:lnTo>
                    <a:lnTo>
                      <a:pt x="23" y="0"/>
                    </a:lnTo>
                    <a:lnTo>
                      <a:pt x="1019" y="463"/>
                    </a:lnTo>
                    <a:lnTo>
                      <a:pt x="996" y="543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20" name="Freeform 539"/>
              <p:cNvSpPr>
                <a:spLocks/>
              </p:cNvSpPr>
              <p:nvPr/>
            </p:nvSpPr>
            <p:spPr bwMode="auto">
              <a:xfrm>
                <a:off x="1260" y="1553"/>
                <a:ext cx="1013" cy="235"/>
              </a:xfrm>
              <a:custGeom>
                <a:avLst/>
                <a:gdLst>
                  <a:gd name="T0" fmla="*/ 0 w 1013"/>
                  <a:gd name="T1" fmla="*/ 13 h 471"/>
                  <a:gd name="T2" fmla="*/ 7 w 1013"/>
                  <a:gd name="T3" fmla="*/ 0 h 471"/>
                  <a:gd name="T4" fmla="*/ 1013 w 1013"/>
                  <a:gd name="T5" fmla="*/ 235 h 471"/>
                  <a:gd name="T6" fmla="*/ 1012 w 1013"/>
                  <a:gd name="T7" fmla="*/ 235 h 471"/>
                  <a:gd name="T8" fmla="*/ 25 w 1013"/>
                  <a:gd name="T9" fmla="*/ 4 h 471"/>
                  <a:gd name="T10" fmla="*/ 20 w 1013"/>
                  <a:gd name="T11" fmla="*/ 17 h 471"/>
                  <a:gd name="T12" fmla="*/ 0 w 1013"/>
                  <a:gd name="T13" fmla="*/ 13 h 4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13" h="471">
                    <a:moveTo>
                      <a:pt x="0" y="26"/>
                    </a:moveTo>
                    <a:lnTo>
                      <a:pt x="7" y="0"/>
                    </a:lnTo>
                    <a:lnTo>
                      <a:pt x="1013" y="471"/>
                    </a:lnTo>
                    <a:lnTo>
                      <a:pt x="1012" y="471"/>
                    </a:lnTo>
                    <a:lnTo>
                      <a:pt x="25" y="9"/>
                    </a:lnTo>
                    <a:lnTo>
                      <a:pt x="20" y="35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21" name="Freeform 540"/>
              <p:cNvSpPr>
                <a:spLocks/>
              </p:cNvSpPr>
              <p:nvPr/>
            </p:nvSpPr>
            <p:spPr bwMode="auto">
              <a:xfrm>
                <a:off x="1280" y="1557"/>
                <a:ext cx="992" cy="231"/>
              </a:xfrm>
              <a:custGeom>
                <a:avLst/>
                <a:gdLst>
                  <a:gd name="T0" fmla="*/ 0 w 992"/>
                  <a:gd name="T1" fmla="*/ 13 h 462"/>
                  <a:gd name="T2" fmla="*/ 5 w 992"/>
                  <a:gd name="T3" fmla="*/ 0 h 462"/>
                  <a:gd name="T4" fmla="*/ 992 w 992"/>
                  <a:gd name="T5" fmla="*/ 231 h 462"/>
                  <a:gd name="T6" fmla="*/ 992 w 992"/>
                  <a:gd name="T7" fmla="*/ 231 h 462"/>
                  <a:gd name="T8" fmla="*/ 25 w 992"/>
                  <a:gd name="T9" fmla="*/ 5 h 462"/>
                  <a:gd name="T10" fmla="*/ 19 w 992"/>
                  <a:gd name="T11" fmla="*/ 18 h 462"/>
                  <a:gd name="T12" fmla="*/ 0 w 992"/>
                  <a:gd name="T13" fmla="*/ 13 h 4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2" h="462">
                    <a:moveTo>
                      <a:pt x="0" y="26"/>
                    </a:moveTo>
                    <a:lnTo>
                      <a:pt x="5" y="0"/>
                    </a:lnTo>
                    <a:lnTo>
                      <a:pt x="992" y="462"/>
                    </a:lnTo>
                    <a:lnTo>
                      <a:pt x="25" y="9"/>
                    </a:lnTo>
                    <a:lnTo>
                      <a:pt x="19" y="35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22" name="Freeform 541"/>
              <p:cNvSpPr>
                <a:spLocks/>
              </p:cNvSpPr>
              <p:nvPr/>
            </p:nvSpPr>
            <p:spPr bwMode="auto">
              <a:xfrm>
                <a:off x="1299" y="1562"/>
                <a:ext cx="973" cy="226"/>
              </a:xfrm>
              <a:custGeom>
                <a:avLst/>
                <a:gdLst>
                  <a:gd name="T0" fmla="*/ 0 w 973"/>
                  <a:gd name="T1" fmla="*/ 13 h 453"/>
                  <a:gd name="T2" fmla="*/ 6 w 973"/>
                  <a:gd name="T3" fmla="*/ 0 h 453"/>
                  <a:gd name="T4" fmla="*/ 973 w 973"/>
                  <a:gd name="T5" fmla="*/ 226 h 453"/>
                  <a:gd name="T6" fmla="*/ 973 w 973"/>
                  <a:gd name="T7" fmla="*/ 226 h 453"/>
                  <a:gd name="T8" fmla="*/ 26 w 973"/>
                  <a:gd name="T9" fmla="*/ 5 h 453"/>
                  <a:gd name="T10" fmla="*/ 20 w 973"/>
                  <a:gd name="T11" fmla="*/ 17 h 453"/>
                  <a:gd name="T12" fmla="*/ 0 w 973"/>
                  <a:gd name="T13" fmla="*/ 13 h 45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73" h="453">
                    <a:moveTo>
                      <a:pt x="0" y="26"/>
                    </a:moveTo>
                    <a:lnTo>
                      <a:pt x="6" y="0"/>
                    </a:lnTo>
                    <a:lnTo>
                      <a:pt x="973" y="453"/>
                    </a:lnTo>
                    <a:lnTo>
                      <a:pt x="26" y="11"/>
                    </a:lnTo>
                    <a:lnTo>
                      <a:pt x="20" y="35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23" name="Freeform 542"/>
              <p:cNvSpPr>
                <a:spLocks/>
              </p:cNvSpPr>
              <p:nvPr/>
            </p:nvSpPr>
            <p:spPr bwMode="auto">
              <a:xfrm>
                <a:off x="1319" y="1567"/>
                <a:ext cx="953" cy="222"/>
              </a:xfrm>
              <a:custGeom>
                <a:avLst/>
                <a:gdLst>
                  <a:gd name="T0" fmla="*/ 0 w 953"/>
                  <a:gd name="T1" fmla="*/ 12 h 444"/>
                  <a:gd name="T2" fmla="*/ 6 w 953"/>
                  <a:gd name="T3" fmla="*/ 0 h 444"/>
                  <a:gd name="T4" fmla="*/ 953 w 953"/>
                  <a:gd name="T5" fmla="*/ 221 h 444"/>
                  <a:gd name="T6" fmla="*/ 953 w 953"/>
                  <a:gd name="T7" fmla="*/ 222 h 444"/>
                  <a:gd name="T8" fmla="*/ 26 w 953"/>
                  <a:gd name="T9" fmla="*/ 5 h 444"/>
                  <a:gd name="T10" fmla="*/ 20 w 953"/>
                  <a:gd name="T11" fmla="*/ 17 h 444"/>
                  <a:gd name="T12" fmla="*/ 0 w 953"/>
                  <a:gd name="T13" fmla="*/ 12 h 4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53" h="444">
                    <a:moveTo>
                      <a:pt x="0" y="24"/>
                    </a:moveTo>
                    <a:lnTo>
                      <a:pt x="6" y="0"/>
                    </a:lnTo>
                    <a:lnTo>
                      <a:pt x="953" y="442"/>
                    </a:lnTo>
                    <a:lnTo>
                      <a:pt x="953" y="444"/>
                    </a:lnTo>
                    <a:lnTo>
                      <a:pt x="26" y="9"/>
                    </a:lnTo>
                    <a:lnTo>
                      <a:pt x="20" y="33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B8B8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24" name="Freeform 543"/>
              <p:cNvSpPr>
                <a:spLocks/>
              </p:cNvSpPr>
              <p:nvPr/>
            </p:nvSpPr>
            <p:spPr bwMode="auto">
              <a:xfrm>
                <a:off x="1339" y="1572"/>
                <a:ext cx="933" cy="217"/>
              </a:xfrm>
              <a:custGeom>
                <a:avLst/>
                <a:gdLst>
                  <a:gd name="T0" fmla="*/ 0 w 933"/>
                  <a:gd name="T1" fmla="*/ 12 h 435"/>
                  <a:gd name="T2" fmla="*/ 6 w 933"/>
                  <a:gd name="T3" fmla="*/ 0 h 435"/>
                  <a:gd name="T4" fmla="*/ 933 w 933"/>
                  <a:gd name="T5" fmla="*/ 217 h 435"/>
                  <a:gd name="T6" fmla="*/ 933 w 933"/>
                  <a:gd name="T7" fmla="*/ 217 h 435"/>
                  <a:gd name="T8" fmla="*/ 25 w 933"/>
                  <a:gd name="T9" fmla="*/ 5 h 435"/>
                  <a:gd name="T10" fmla="*/ 20 w 933"/>
                  <a:gd name="T11" fmla="*/ 16 h 435"/>
                  <a:gd name="T12" fmla="*/ 0 w 933"/>
                  <a:gd name="T13" fmla="*/ 12 h 43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33" h="435">
                    <a:moveTo>
                      <a:pt x="0" y="24"/>
                    </a:moveTo>
                    <a:lnTo>
                      <a:pt x="6" y="0"/>
                    </a:lnTo>
                    <a:lnTo>
                      <a:pt x="933" y="435"/>
                    </a:lnTo>
                    <a:lnTo>
                      <a:pt x="25" y="11"/>
                    </a:lnTo>
                    <a:lnTo>
                      <a:pt x="20" y="33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BABA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25" name="Freeform 544"/>
              <p:cNvSpPr>
                <a:spLocks/>
              </p:cNvSpPr>
              <p:nvPr/>
            </p:nvSpPr>
            <p:spPr bwMode="auto">
              <a:xfrm>
                <a:off x="1359" y="1577"/>
                <a:ext cx="913" cy="212"/>
              </a:xfrm>
              <a:custGeom>
                <a:avLst/>
                <a:gdLst>
                  <a:gd name="T0" fmla="*/ 0 w 913"/>
                  <a:gd name="T1" fmla="*/ 11 h 424"/>
                  <a:gd name="T2" fmla="*/ 5 w 913"/>
                  <a:gd name="T3" fmla="*/ 0 h 424"/>
                  <a:gd name="T4" fmla="*/ 913 w 913"/>
                  <a:gd name="T5" fmla="*/ 212 h 424"/>
                  <a:gd name="T6" fmla="*/ 913 w 913"/>
                  <a:gd name="T7" fmla="*/ 212 h 424"/>
                  <a:gd name="T8" fmla="*/ 25 w 913"/>
                  <a:gd name="T9" fmla="*/ 5 h 424"/>
                  <a:gd name="T10" fmla="*/ 19 w 913"/>
                  <a:gd name="T11" fmla="*/ 16 h 424"/>
                  <a:gd name="T12" fmla="*/ 0 w 913"/>
                  <a:gd name="T13" fmla="*/ 11 h 4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13" h="424">
                    <a:moveTo>
                      <a:pt x="0" y="22"/>
                    </a:moveTo>
                    <a:lnTo>
                      <a:pt x="5" y="0"/>
                    </a:lnTo>
                    <a:lnTo>
                      <a:pt x="913" y="424"/>
                    </a:lnTo>
                    <a:lnTo>
                      <a:pt x="25" y="9"/>
                    </a:lnTo>
                    <a:lnTo>
                      <a:pt x="19" y="31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BC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26" name="Freeform 545"/>
              <p:cNvSpPr>
                <a:spLocks/>
              </p:cNvSpPr>
              <p:nvPr/>
            </p:nvSpPr>
            <p:spPr bwMode="auto">
              <a:xfrm>
                <a:off x="1378" y="1582"/>
                <a:ext cx="894" cy="207"/>
              </a:xfrm>
              <a:custGeom>
                <a:avLst/>
                <a:gdLst>
                  <a:gd name="T0" fmla="*/ 0 w 894"/>
                  <a:gd name="T1" fmla="*/ 11 h 415"/>
                  <a:gd name="T2" fmla="*/ 6 w 894"/>
                  <a:gd name="T3" fmla="*/ 0 h 415"/>
                  <a:gd name="T4" fmla="*/ 894 w 894"/>
                  <a:gd name="T5" fmla="*/ 207 h 415"/>
                  <a:gd name="T6" fmla="*/ 894 w 894"/>
                  <a:gd name="T7" fmla="*/ 207 h 415"/>
                  <a:gd name="T8" fmla="*/ 26 w 894"/>
                  <a:gd name="T9" fmla="*/ 4 h 415"/>
                  <a:gd name="T10" fmla="*/ 20 w 894"/>
                  <a:gd name="T11" fmla="*/ 15 h 415"/>
                  <a:gd name="T12" fmla="*/ 0 w 894"/>
                  <a:gd name="T13" fmla="*/ 11 h 4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94" h="415">
                    <a:moveTo>
                      <a:pt x="0" y="22"/>
                    </a:moveTo>
                    <a:lnTo>
                      <a:pt x="6" y="0"/>
                    </a:lnTo>
                    <a:lnTo>
                      <a:pt x="894" y="415"/>
                    </a:lnTo>
                    <a:lnTo>
                      <a:pt x="26" y="9"/>
                    </a:lnTo>
                    <a:lnTo>
                      <a:pt x="20" y="31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BEBE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27" name="Freeform 546"/>
              <p:cNvSpPr>
                <a:spLocks/>
              </p:cNvSpPr>
              <p:nvPr/>
            </p:nvSpPr>
            <p:spPr bwMode="auto">
              <a:xfrm>
                <a:off x="1398" y="1586"/>
                <a:ext cx="874" cy="204"/>
              </a:xfrm>
              <a:custGeom>
                <a:avLst/>
                <a:gdLst>
                  <a:gd name="T0" fmla="*/ 0 w 874"/>
                  <a:gd name="T1" fmla="*/ 11 h 408"/>
                  <a:gd name="T2" fmla="*/ 6 w 874"/>
                  <a:gd name="T3" fmla="*/ 0 h 408"/>
                  <a:gd name="T4" fmla="*/ 874 w 874"/>
                  <a:gd name="T5" fmla="*/ 203 h 408"/>
                  <a:gd name="T6" fmla="*/ 874 w 874"/>
                  <a:gd name="T7" fmla="*/ 204 h 408"/>
                  <a:gd name="T8" fmla="*/ 27 w 874"/>
                  <a:gd name="T9" fmla="*/ 6 h 408"/>
                  <a:gd name="T10" fmla="*/ 21 w 874"/>
                  <a:gd name="T11" fmla="*/ 17 h 408"/>
                  <a:gd name="T12" fmla="*/ 0 w 874"/>
                  <a:gd name="T13" fmla="*/ 11 h 4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74" h="408">
                    <a:moveTo>
                      <a:pt x="0" y="22"/>
                    </a:moveTo>
                    <a:lnTo>
                      <a:pt x="6" y="0"/>
                    </a:lnTo>
                    <a:lnTo>
                      <a:pt x="874" y="406"/>
                    </a:lnTo>
                    <a:lnTo>
                      <a:pt x="874" y="408"/>
                    </a:lnTo>
                    <a:lnTo>
                      <a:pt x="27" y="11"/>
                    </a:lnTo>
                    <a:lnTo>
                      <a:pt x="21" y="33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28" name="Freeform 547"/>
              <p:cNvSpPr>
                <a:spLocks/>
              </p:cNvSpPr>
              <p:nvPr/>
            </p:nvSpPr>
            <p:spPr bwMode="auto">
              <a:xfrm>
                <a:off x="1419" y="1592"/>
                <a:ext cx="853" cy="198"/>
              </a:xfrm>
              <a:custGeom>
                <a:avLst/>
                <a:gdLst>
                  <a:gd name="T0" fmla="*/ 0 w 853"/>
                  <a:gd name="T1" fmla="*/ 11 h 397"/>
                  <a:gd name="T2" fmla="*/ 6 w 853"/>
                  <a:gd name="T3" fmla="*/ 0 h 397"/>
                  <a:gd name="T4" fmla="*/ 853 w 853"/>
                  <a:gd name="T5" fmla="*/ 198 h 397"/>
                  <a:gd name="T6" fmla="*/ 853 w 853"/>
                  <a:gd name="T7" fmla="*/ 198 h 397"/>
                  <a:gd name="T8" fmla="*/ 27 w 853"/>
                  <a:gd name="T9" fmla="*/ 5 h 397"/>
                  <a:gd name="T10" fmla="*/ 22 w 853"/>
                  <a:gd name="T11" fmla="*/ 15 h 397"/>
                  <a:gd name="T12" fmla="*/ 0 w 853"/>
                  <a:gd name="T13" fmla="*/ 11 h 3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53" h="397">
                    <a:moveTo>
                      <a:pt x="0" y="22"/>
                    </a:moveTo>
                    <a:lnTo>
                      <a:pt x="6" y="0"/>
                    </a:lnTo>
                    <a:lnTo>
                      <a:pt x="853" y="397"/>
                    </a:lnTo>
                    <a:lnTo>
                      <a:pt x="27" y="11"/>
                    </a:lnTo>
                    <a:lnTo>
                      <a:pt x="22" y="31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C1C1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29" name="Freeform 548"/>
              <p:cNvSpPr>
                <a:spLocks/>
              </p:cNvSpPr>
              <p:nvPr/>
            </p:nvSpPr>
            <p:spPr bwMode="auto">
              <a:xfrm>
                <a:off x="1441" y="1597"/>
                <a:ext cx="831" cy="193"/>
              </a:xfrm>
              <a:custGeom>
                <a:avLst/>
                <a:gdLst>
                  <a:gd name="T0" fmla="*/ 0 w 831"/>
                  <a:gd name="T1" fmla="*/ 10 h 386"/>
                  <a:gd name="T2" fmla="*/ 5 w 831"/>
                  <a:gd name="T3" fmla="*/ 0 h 386"/>
                  <a:gd name="T4" fmla="*/ 831 w 831"/>
                  <a:gd name="T5" fmla="*/ 193 h 386"/>
                  <a:gd name="T6" fmla="*/ 829 w 831"/>
                  <a:gd name="T7" fmla="*/ 193 h 386"/>
                  <a:gd name="T8" fmla="*/ 27 w 831"/>
                  <a:gd name="T9" fmla="*/ 6 h 386"/>
                  <a:gd name="T10" fmla="*/ 21 w 831"/>
                  <a:gd name="T11" fmla="*/ 16 h 386"/>
                  <a:gd name="T12" fmla="*/ 0 w 831"/>
                  <a:gd name="T13" fmla="*/ 10 h 38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31" h="386">
                    <a:moveTo>
                      <a:pt x="0" y="20"/>
                    </a:moveTo>
                    <a:lnTo>
                      <a:pt x="5" y="0"/>
                    </a:lnTo>
                    <a:lnTo>
                      <a:pt x="831" y="386"/>
                    </a:lnTo>
                    <a:lnTo>
                      <a:pt x="829" y="386"/>
                    </a:lnTo>
                    <a:lnTo>
                      <a:pt x="27" y="11"/>
                    </a:lnTo>
                    <a:lnTo>
                      <a:pt x="21" y="31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C2C2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30" name="Freeform 549"/>
              <p:cNvSpPr>
                <a:spLocks/>
              </p:cNvSpPr>
              <p:nvPr/>
            </p:nvSpPr>
            <p:spPr bwMode="auto">
              <a:xfrm>
                <a:off x="1462" y="1602"/>
                <a:ext cx="808" cy="188"/>
              </a:xfrm>
              <a:custGeom>
                <a:avLst/>
                <a:gdLst>
                  <a:gd name="T0" fmla="*/ 0 w 808"/>
                  <a:gd name="T1" fmla="*/ 10 h 375"/>
                  <a:gd name="T2" fmla="*/ 6 w 808"/>
                  <a:gd name="T3" fmla="*/ 0 h 375"/>
                  <a:gd name="T4" fmla="*/ 808 w 808"/>
                  <a:gd name="T5" fmla="*/ 188 h 375"/>
                  <a:gd name="T6" fmla="*/ 808 w 808"/>
                  <a:gd name="T7" fmla="*/ 188 h 375"/>
                  <a:gd name="T8" fmla="*/ 28 w 808"/>
                  <a:gd name="T9" fmla="*/ 6 h 375"/>
                  <a:gd name="T10" fmla="*/ 22 w 808"/>
                  <a:gd name="T11" fmla="*/ 16 h 375"/>
                  <a:gd name="T12" fmla="*/ 0 w 808"/>
                  <a:gd name="T13" fmla="*/ 10 h 3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08" h="375">
                    <a:moveTo>
                      <a:pt x="0" y="20"/>
                    </a:moveTo>
                    <a:lnTo>
                      <a:pt x="6" y="0"/>
                    </a:lnTo>
                    <a:lnTo>
                      <a:pt x="808" y="375"/>
                    </a:lnTo>
                    <a:lnTo>
                      <a:pt x="28" y="11"/>
                    </a:lnTo>
                    <a:lnTo>
                      <a:pt x="22" y="31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C4C4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31" name="Freeform 550"/>
              <p:cNvSpPr>
                <a:spLocks/>
              </p:cNvSpPr>
              <p:nvPr/>
            </p:nvSpPr>
            <p:spPr bwMode="auto">
              <a:xfrm>
                <a:off x="1484" y="1608"/>
                <a:ext cx="786" cy="183"/>
              </a:xfrm>
              <a:custGeom>
                <a:avLst/>
                <a:gdLst>
                  <a:gd name="T0" fmla="*/ 0 w 786"/>
                  <a:gd name="T1" fmla="*/ 10 h 365"/>
                  <a:gd name="T2" fmla="*/ 6 w 786"/>
                  <a:gd name="T3" fmla="*/ 0 h 365"/>
                  <a:gd name="T4" fmla="*/ 786 w 786"/>
                  <a:gd name="T5" fmla="*/ 182 h 365"/>
                  <a:gd name="T6" fmla="*/ 786 w 786"/>
                  <a:gd name="T7" fmla="*/ 183 h 365"/>
                  <a:gd name="T8" fmla="*/ 30 w 786"/>
                  <a:gd name="T9" fmla="*/ 6 h 365"/>
                  <a:gd name="T10" fmla="*/ 25 w 786"/>
                  <a:gd name="T11" fmla="*/ 16 h 365"/>
                  <a:gd name="T12" fmla="*/ 0 w 786"/>
                  <a:gd name="T13" fmla="*/ 10 h 3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86" h="365">
                    <a:moveTo>
                      <a:pt x="0" y="20"/>
                    </a:moveTo>
                    <a:lnTo>
                      <a:pt x="6" y="0"/>
                    </a:lnTo>
                    <a:lnTo>
                      <a:pt x="786" y="364"/>
                    </a:lnTo>
                    <a:lnTo>
                      <a:pt x="786" y="365"/>
                    </a:lnTo>
                    <a:lnTo>
                      <a:pt x="30" y="11"/>
                    </a:lnTo>
                    <a:lnTo>
                      <a:pt x="25" y="31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32" name="Freeform 551"/>
              <p:cNvSpPr>
                <a:spLocks/>
              </p:cNvSpPr>
              <p:nvPr/>
            </p:nvSpPr>
            <p:spPr bwMode="auto">
              <a:xfrm>
                <a:off x="1509" y="1613"/>
                <a:ext cx="761" cy="178"/>
              </a:xfrm>
              <a:custGeom>
                <a:avLst/>
                <a:gdLst>
                  <a:gd name="T0" fmla="*/ 0 w 761"/>
                  <a:gd name="T1" fmla="*/ 10 h 354"/>
                  <a:gd name="T2" fmla="*/ 5 w 761"/>
                  <a:gd name="T3" fmla="*/ 0 h 354"/>
                  <a:gd name="T4" fmla="*/ 761 w 761"/>
                  <a:gd name="T5" fmla="*/ 178 h 354"/>
                  <a:gd name="T6" fmla="*/ 761 w 761"/>
                  <a:gd name="T7" fmla="*/ 178 h 354"/>
                  <a:gd name="T8" fmla="*/ 29 w 761"/>
                  <a:gd name="T9" fmla="*/ 6 h 354"/>
                  <a:gd name="T10" fmla="*/ 24 w 761"/>
                  <a:gd name="T11" fmla="*/ 15 h 354"/>
                  <a:gd name="T12" fmla="*/ 0 w 761"/>
                  <a:gd name="T13" fmla="*/ 10 h 3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61" h="354">
                    <a:moveTo>
                      <a:pt x="0" y="20"/>
                    </a:moveTo>
                    <a:lnTo>
                      <a:pt x="5" y="0"/>
                    </a:lnTo>
                    <a:lnTo>
                      <a:pt x="761" y="354"/>
                    </a:lnTo>
                    <a:lnTo>
                      <a:pt x="29" y="12"/>
                    </a:lnTo>
                    <a:lnTo>
                      <a:pt x="24" y="3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33" name="Freeform 552"/>
              <p:cNvSpPr>
                <a:spLocks/>
              </p:cNvSpPr>
              <p:nvPr/>
            </p:nvSpPr>
            <p:spPr bwMode="auto">
              <a:xfrm>
                <a:off x="1533" y="1620"/>
                <a:ext cx="737" cy="171"/>
              </a:xfrm>
              <a:custGeom>
                <a:avLst/>
                <a:gdLst>
                  <a:gd name="T0" fmla="*/ 0 w 737"/>
                  <a:gd name="T1" fmla="*/ 9 h 342"/>
                  <a:gd name="T2" fmla="*/ 5 w 737"/>
                  <a:gd name="T3" fmla="*/ 0 h 342"/>
                  <a:gd name="T4" fmla="*/ 737 w 737"/>
                  <a:gd name="T5" fmla="*/ 171 h 342"/>
                  <a:gd name="T6" fmla="*/ 737 w 737"/>
                  <a:gd name="T7" fmla="*/ 171 h 342"/>
                  <a:gd name="T8" fmla="*/ 31 w 737"/>
                  <a:gd name="T9" fmla="*/ 7 h 342"/>
                  <a:gd name="T10" fmla="*/ 25 w 737"/>
                  <a:gd name="T11" fmla="*/ 15 h 342"/>
                  <a:gd name="T12" fmla="*/ 0 w 737"/>
                  <a:gd name="T13" fmla="*/ 9 h 3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37" h="342">
                    <a:moveTo>
                      <a:pt x="0" y="18"/>
                    </a:moveTo>
                    <a:lnTo>
                      <a:pt x="5" y="0"/>
                    </a:lnTo>
                    <a:lnTo>
                      <a:pt x="737" y="342"/>
                    </a:lnTo>
                    <a:lnTo>
                      <a:pt x="31" y="13"/>
                    </a:lnTo>
                    <a:lnTo>
                      <a:pt x="25" y="29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C9C9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34" name="Freeform 553"/>
              <p:cNvSpPr>
                <a:spLocks/>
              </p:cNvSpPr>
              <p:nvPr/>
            </p:nvSpPr>
            <p:spPr bwMode="auto">
              <a:xfrm>
                <a:off x="1558" y="1626"/>
                <a:ext cx="712" cy="166"/>
              </a:xfrm>
              <a:custGeom>
                <a:avLst/>
                <a:gdLst>
                  <a:gd name="T0" fmla="*/ 0 w 712"/>
                  <a:gd name="T1" fmla="*/ 8 h 331"/>
                  <a:gd name="T2" fmla="*/ 6 w 712"/>
                  <a:gd name="T3" fmla="*/ 0 h 331"/>
                  <a:gd name="T4" fmla="*/ 712 w 712"/>
                  <a:gd name="T5" fmla="*/ 165 h 331"/>
                  <a:gd name="T6" fmla="*/ 712 w 712"/>
                  <a:gd name="T7" fmla="*/ 166 h 331"/>
                  <a:gd name="T8" fmla="*/ 31 w 712"/>
                  <a:gd name="T9" fmla="*/ 7 h 331"/>
                  <a:gd name="T10" fmla="*/ 27 w 712"/>
                  <a:gd name="T11" fmla="*/ 15 h 331"/>
                  <a:gd name="T12" fmla="*/ 0 w 712"/>
                  <a:gd name="T13" fmla="*/ 8 h 3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12" h="331">
                    <a:moveTo>
                      <a:pt x="0" y="16"/>
                    </a:moveTo>
                    <a:lnTo>
                      <a:pt x="6" y="0"/>
                    </a:lnTo>
                    <a:lnTo>
                      <a:pt x="712" y="329"/>
                    </a:lnTo>
                    <a:lnTo>
                      <a:pt x="712" y="331"/>
                    </a:lnTo>
                    <a:lnTo>
                      <a:pt x="31" y="13"/>
                    </a:lnTo>
                    <a:lnTo>
                      <a:pt x="27" y="29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35" name="Freeform 554"/>
              <p:cNvSpPr>
                <a:spLocks/>
              </p:cNvSpPr>
              <p:nvPr/>
            </p:nvSpPr>
            <p:spPr bwMode="auto">
              <a:xfrm>
                <a:off x="1585" y="1632"/>
                <a:ext cx="685" cy="160"/>
              </a:xfrm>
              <a:custGeom>
                <a:avLst/>
                <a:gdLst>
                  <a:gd name="T0" fmla="*/ 0 w 685"/>
                  <a:gd name="T1" fmla="*/ 8 h 318"/>
                  <a:gd name="T2" fmla="*/ 4 w 685"/>
                  <a:gd name="T3" fmla="*/ 0 h 318"/>
                  <a:gd name="T4" fmla="*/ 685 w 685"/>
                  <a:gd name="T5" fmla="*/ 160 h 318"/>
                  <a:gd name="T6" fmla="*/ 685 w 685"/>
                  <a:gd name="T7" fmla="*/ 160 h 318"/>
                  <a:gd name="T8" fmla="*/ 32 w 685"/>
                  <a:gd name="T9" fmla="*/ 6 h 318"/>
                  <a:gd name="T10" fmla="*/ 27 w 685"/>
                  <a:gd name="T11" fmla="*/ 15 h 318"/>
                  <a:gd name="T12" fmla="*/ 0 w 685"/>
                  <a:gd name="T13" fmla="*/ 8 h 3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85" h="318">
                    <a:moveTo>
                      <a:pt x="0" y="16"/>
                    </a:moveTo>
                    <a:lnTo>
                      <a:pt x="4" y="0"/>
                    </a:lnTo>
                    <a:lnTo>
                      <a:pt x="685" y="318"/>
                    </a:lnTo>
                    <a:lnTo>
                      <a:pt x="32" y="12"/>
                    </a:lnTo>
                    <a:lnTo>
                      <a:pt x="27" y="29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36" name="Freeform 555"/>
              <p:cNvSpPr>
                <a:spLocks/>
              </p:cNvSpPr>
              <p:nvPr/>
            </p:nvSpPr>
            <p:spPr bwMode="auto">
              <a:xfrm>
                <a:off x="1612" y="1639"/>
                <a:ext cx="658" cy="153"/>
              </a:xfrm>
              <a:custGeom>
                <a:avLst/>
                <a:gdLst>
                  <a:gd name="T0" fmla="*/ 0 w 658"/>
                  <a:gd name="T1" fmla="*/ 9 h 306"/>
                  <a:gd name="T2" fmla="*/ 5 w 658"/>
                  <a:gd name="T3" fmla="*/ 0 h 306"/>
                  <a:gd name="T4" fmla="*/ 658 w 658"/>
                  <a:gd name="T5" fmla="*/ 153 h 306"/>
                  <a:gd name="T6" fmla="*/ 658 w 658"/>
                  <a:gd name="T7" fmla="*/ 153 h 306"/>
                  <a:gd name="T8" fmla="*/ 34 w 658"/>
                  <a:gd name="T9" fmla="*/ 8 h 306"/>
                  <a:gd name="T10" fmla="*/ 29 w 658"/>
                  <a:gd name="T11" fmla="*/ 16 h 306"/>
                  <a:gd name="T12" fmla="*/ 0 w 658"/>
                  <a:gd name="T13" fmla="*/ 9 h 30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8" h="306">
                    <a:moveTo>
                      <a:pt x="0" y="17"/>
                    </a:moveTo>
                    <a:lnTo>
                      <a:pt x="5" y="0"/>
                    </a:lnTo>
                    <a:lnTo>
                      <a:pt x="658" y="306"/>
                    </a:lnTo>
                    <a:lnTo>
                      <a:pt x="34" y="15"/>
                    </a:lnTo>
                    <a:lnTo>
                      <a:pt x="29" y="31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37" name="Freeform 556"/>
              <p:cNvSpPr>
                <a:spLocks/>
              </p:cNvSpPr>
              <p:nvPr/>
            </p:nvSpPr>
            <p:spPr bwMode="auto">
              <a:xfrm>
                <a:off x="1641" y="1646"/>
                <a:ext cx="629" cy="147"/>
              </a:xfrm>
              <a:custGeom>
                <a:avLst/>
                <a:gdLst>
                  <a:gd name="T0" fmla="*/ 0 w 629"/>
                  <a:gd name="T1" fmla="*/ 8 h 293"/>
                  <a:gd name="T2" fmla="*/ 5 w 629"/>
                  <a:gd name="T3" fmla="*/ 0 h 293"/>
                  <a:gd name="T4" fmla="*/ 629 w 629"/>
                  <a:gd name="T5" fmla="*/ 146 h 293"/>
                  <a:gd name="T6" fmla="*/ 628 w 629"/>
                  <a:gd name="T7" fmla="*/ 147 h 293"/>
                  <a:gd name="T8" fmla="*/ 34 w 629"/>
                  <a:gd name="T9" fmla="*/ 7 h 293"/>
                  <a:gd name="T10" fmla="*/ 30 w 629"/>
                  <a:gd name="T11" fmla="*/ 15 h 293"/>
                  <a:gd name="T12" fmla="*/ 0 w 629"/>
                  <a:gd name="T13" fmla="*/ 8 h 29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29" h="293">
                    <a:moveTo>
                      <a:pt x="0" y="16"/>
                    </a:moveTo>
                    <a:lnTo>
                      <a:pt x="5" y="0"/>
                    </a:lnTo>
                    <a:lnTo>
                      <a:pt x="629" y="291"/>
                    </a:lnTo>
                    <a:lnTo>
                      <a:pt x="628" y="293"/>
                    </a:lnTo>
                    <a:lnTo>
                      <a:pt x="34" y="14"/>
                    </a:lnTo>
                    <a:lnTo>
                      <a:pt x="30" y="29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38" name="Freeform 557"/>
              <p:cNvSpPr>
                <a:spLocks/>
              </p:cNvSpPr>
              <p:nvPr/>
            </p:nvSpPr>
            <p:spPr bwMode="auto">
              <a:xfrm>
                <a:off x="1671" y="1653"/>
                <a:ext cx="598" cy="140"/>
              </a:xfrm>
              <a:custGeom>
                <a:avLst/>
                <a:gdLst>
                  <a:gd name="T0" fmla="*/ 0 w 598"/>
                  <a:gd name="T1" fmla="*/ 8 h 279"/>
                  <a:gd name="T2" fmla="*/ 4 w 598"/>
                  <a:gd name="T3" fmla="*/ 0 h 279"/>
                  <a:gd name="T4" fmla="*/ 598 w 598"/>
                  <a:gd name="T5" fmla="*/ 140 h 279"/>
                  <a:gd name="T6" fmla="*/ 598 w 598"/>
                  <a:gd name="T7" fmla="*/ 140 h 279"/>
                  <a:gd name="T8" fmla="*/ 35 w 598"/>
                  <a:gd name="T9" fmla="*/ 9 h 279"/>
                  <a:gd name="T10" fmla="*/ 31 w 598"/>
                  <a:gd name="T11" fmla="*/ 15 h 279"/>
                  <a:gd name="T12" fmla="*/ 0 w 598"/>
                  <a:gd name="T13" fmla="*/ 8 h 27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98" h="279">
                    <a:moveTo>
                      <a:pt x="0" y="15"/>
                    </a:moveTo>
                    <a:lnTo>
                      <a:pt x="4" y="0"/>
                    </a:lnTo>
                    <a:lnTo>
                      <a:pt x="598" y="279"/>
                    </a:lnTo>
                    <a:lnTo>
                      <a:pt x="35" y="17"/>
                    </a:lnTo>
                    <a:lnTo>
                      <a:pt x="31" y="29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39" name="Freeform 558"/>
              <p:cNvSpPr>
                <a:spLocks/>
              </p:cNvSpPr>
              <p:nvPr/>
            </p:nvSpPr>
            <p:spPr bwMode="auto">
              <a:xfrm>
                <a:off x="1702" y="1661"/>
                <a:ext cx="567" cy="132"/>
              </a:xfrm>
              <a:custGeom>
                <a:avLst/>
                <a:gdLst>
                  <a:gd name="T0" fmla="*/ 0 w 567"/>
                  <a:gd name="T1" fmla="*/ 6 h 264"/>
                  <a:gd name="T2" fmla="*/ 4 w 567"/>
                  <a:gd name="T3" fmla="*/ 0 h 264"/>
                  <a:gd name="T4" fmla="*/ 567 w 567"/>
                  <a:gd name="T5" fmla="*/ 131 h 264"/>
                  <a:gd name="T6" fmla="*/ 567 w 567"/>
                  <a:gd name="T7" fmla="*/ 132 h 264"/>
                  <a:gd name="T8" fmla="*/ 37 w 567"/>
                  <a:gd name="T9" fmla="*/ 7 h 264"/>
                  <a:gd name="T10" fmla="*/ 33 w 567"/>
                  <a:gd name="T11" fmla="*/ 15 h 264"/>
                  <a:gd name="T12" fmla="*/ 0 w 567"/>
                  <a:gd name="T13" fmla="*/ 6 h 2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67" h="264">
                    <a:moveTo>
                      <a:pt x="0" y="12"/>
                    </a:moveTo>
                    <a:lnTo>
                      <a:pt x="4" y="0"/>
                    </a:lnTo>
                    <a:lnTo>
                      <a:pt x="567" y="262"/>
                    </a:lnTo>
                    <a:lnTo>
                      <a:pt x="567" y="264"/>
                    </a:lnTo>
                    <a:lnTo>
                      <a:pt x="37" y="14"/>
                    </a:lnTo>
                    <a:lnTo>
                      <a:pt x="33" y="29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40" name="Freeform 559"/>
              <p:cNvSpPr>
                <a:spLocks/>
              </p:cNvSpPr>
              <p:nvPr/>
            </p:nvSpPr>
            <p:spPr bwMode="auto">
              <a:xfrm>
                <a:off x="1735" y="1669"/>
                <a:ext cx="534" cy="124"/>
              </a:xfrm>
              <a:custGeom>
                <a:avLst/>
                <a:gdLst>
                  <a:gd name="T0" fmla="*/ 0 w 534"/>
                  <a:gd name="T1" fmla="*/ 7 h 250"/>
                  <a:gd name="T2" fmla="*/ 4 w 534"/>
                  <a:gd name="T3" fmla="*/ 0 h 250"/>
                  <a:gd name="T4" fmla="*/ 534 w 534"/>
                  <a:gd name="T5" fmla="*/ 124 h 250"/>
                  <a:gd name="T6" fmla="*/ 534 w 534"/>
                  <a:gd name="T7" fmla="*/ 124 h 250"/>
                  <a:gd name="T8" fmla="*/ 36 w 534"/>
                  <a:gd name="T9" fmla="*/ 9 h 250"/>
                  <a:gd name="T10" fmla="*/ 34 w 534"/>
                  <a:gd name="T11" fmla="*/ 15 h 250"/>
                  <a:gd name="T12" fmla="*/ 0 w 534"/>
                  <a:gd name="T13" fmla="*/ 7 h 2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4" h="250">
                    <a:moveTo>
                      <a:pt x="0" y="15"/>
                    </a:moveTo>
                    <a:lnTo>
                      <a:pt x="4" y="0"/>
                    </a:lnTo>
                    <a:lnTo>
                      <a:pt x="534" y="250"/>
                    </a:lnTo>
                    <a:lnTo>
                      <a:pt x="36" y="18"/>
                    </a:lnTo>
                    <a:lnTo>
                      <a:pt x="34" y="31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41" name="Freeform 560"/>
              <p:cNvSpPr>
                <a:spLocks/>
              </p:cNvSpPr>
              <p:nvPr/>
            </p:nvSpPr>
            <p:spPr bwMode="auto">
              <a:xfrm>
                <a:off x="1769" y="1678"/>
                <a:ext cx="500" cy="116"/>
              </a:xfrm>
              <a:custGeom>
                <a:avLst/>
                <a:gdLst>
                  <a:gd name="T0" fmla="*/ 0 w 500"/>
                  <a:gd name="T1" fmla="*/ 6 h 234"/>
                  <a:gd name="T2" fmla="*/ 2 w 500"/>
                  <a:gd name="T3" fmla="*/ 0 h 234"/>
                  <a:gd name="T4" fmla="*/ 500 w 500"/>
                  <a:gd name="T5" fmla="*/ 115 h 234"/>
                  <a:gd name="T6" fmla="*/ 500 w 500"/>
                  <a:gd name="T7" fmla="*/ 116 h 234"/>
                  <a:gd name="T8" fmla="*/ 39 w 500"/>
                  <a:gd name="T9" fmla="*/ 8 h 234"/>
                  <a:gd name="T10" fmla="*/ 35 w 500"/>
                  <a:gd name="T11" fmla="*/ 14 h 234"/>
                  <a:gd name="T12" fmla="*/ 0 w 500"/>
                  <a:gd name="T13" fmla="*/ 6 h 2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00" h="234">
                    <a:moveTo>
                      <a:pt x="0" y="13"/>
                    </a:moveTo>
                    <a:lnTo>
                      <a:pt x="2" y="0"/>
                    </a:lnTo>
                    <a:lnTo>
                      <a:pt x="500" y="232"/>
                    </a:lnTo>
                    <a:lnTo>
                      <a:pt x="500" y="234"/>
                    </a:lnTo>
                    <a:lnTo>
                      <a:pt x="39" y="16"/>
                    </a:lnTo>
                    <a:lnTo>
                      <a:pt x="35" y="29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D6D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42" name="Freeform 561"/>
              <p:cNvSpPr>
                <a:spLocks/>
              </p:cNvSpPr>
              <p:nvPr/>
            </p:nvSpPr>
            <p:spPr bwMode="auto">
              <a:xfrm>
                <a:off x="1804" y="1686"/>
                <a:ext cx="465" cy="108"/>
              </a:xfrm>
              <a:custGeom>
                <a:avLst/>
                <a:gdLst>
                  <a:gd name="T0" fmla="*/ 0 w 465"/>
                  <a:gd name="T1" fmla="*/ 6 h 218"/>
                  <a:gd name="T2" fmla="*/ 4 w 465"/>
                  <a:gd name="T3" fmla="*/ 0 h 218"/>
                  <a:gd name="T4" fmla="*/ 465 w 465"/>
                  <a:gd name="T5" fmla="*/ 108 h 218"/>
                  <a:gd name="T6" fmla="*/ 465 w 465"/>
                  <a:gd name="T7" fmla="*/ 108 h 218"/>
                  <a:gd name="T8" fmla="*/ 41 w 465"/>
                  <a:gd name="T9" fmla="*/ 10 h 218"/>
                  <a:gd name="T10" fmla="*/ 38 w 465"/>
                  <a:gd name="T11" fmla="*/ 14 h 218"/>
                  <a:gd name="T12" fmla="*/ 0 w 465"/>
                  <a:gd name="T13" fmla="*/ 6 h 2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5" h="218">
                    <a:moveTo>
                      <a:pt x="0" y="13"/>
                    </a:moveTo>
                    <a:lnTo>
                      <a:pt x="4" y="0"/>
                    </a:lnTo>
                    <a:lnTo>
                      <a:pt x="465" y="218"/>
                    </a:lnTo>
                    <a:lnTo>
                      <a:pt x="41" y="20"/>
                    </a:lnTo>
                    <a:lnTo>
                      <a:pt x="38" y="29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D7D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43" name="Freeform 562"/>
              <p:cNvSpPr>
                <a:spLocks/>
              </p:cNvSpPr>
              <p:nvPr/>
            </p:nvSpPr>
            <p:spPr bwMode="auto">
              <a:xfrm>
                <a:off x="1842" y="1696"/>
                <a:ext cx="427" cy="99"/>
              </a:xfrm>
              <a:custGeom>
                <a:avLst/>
                <a:gdLst>
                  <a:gd name="T0" fmla="*/ 0 w 427"/>
                  <a:gd name="T1" fmla="*/ 4 h 200"/>
                  <a:gd name="T2" fmla="*/ 3 w 427"/>
                  <a:gd name="T3" fmla="*/ 0 h 200"/>
                  <a:gd name="T4" fmla="*/ 427 w 427"/>
                  <a:gd name="T5" fmla="*/ 98 h 200"/>
                  <a:gd name="T6" fmla="*/ 426 w 427"/>
                  <a:gd name="T7" fmla="*/ 99 h 200"/>
                  <a:gd name="T8" fmla="*/ 41 w 427"/>
                  <a:gd name="T9" fmla="*/ 9 h 200"/>
                  <a:gd name="T10" fmla="*/ 38 w 427"/>
                  <a:gd name="T11" fmla="*/ 14 h 200"/>
                  <a:gd name="T12" fmla="*/ 0 w 427"/>
                  <a:gd name="T13" fmla="*/ 4 h 2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27" h="200">
                    <a:moveTo>
                      <a:pt x="0" y="9"/>
                    </a:moveTo>
                    <a:lnTo>
                      <a:pt x="3" y="0"/>
                    </a:lnTo>
                    <a:lnTo>
                      <a:pt x="427" y="198"/>
                    </a:lnTo>
                    <a:lnTo>
                      <a:pt x="426" y="200"/>
                    </a:lnTo>
                    <a:lnTo>
                      <a:pt x="41" y="18"/>
                    </a:lnTo>
                    <a:lnTo>
                      <a:pt x="38" y="2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44" name="Freeform 563"/>
              <p:cNvSpPr>
                <a:spLocks/>
              </p:cNvSpPr>
              <p:nvPr/>
            </p:nvSpPr>
            <p:spPr bwMode="auto">
              <a:xfrm>
                <a:off x="1880" y="1705"/>
                <a:ext cx="388" cy="90"/>
              </a:xfrm>
              <a:custGeom>
                <a:avLst/>
                <a:gdLst>
                  <a:gd name="T0" fmla="*/ 0 w 388"/>
                  <a:gd name="T1" fmla="*/ 5 h 182"/>
                  <a:gd name="T2" fmla="*/ 3 w 388"/>
                  <a:gd name="T3" fmla="*/ 0 h 182"/>
                  <a:gd name="T4" fmla="*/ 388 w 388"/>
                  <a:gd name="T5" fmla="*/ 90 h 182"/>
                  <a:gd name="T6" fmla="*/ 388 w 388"/>
                  <a:gd name="T7" fmla="*/ 90 h 182"/>
                  <a:gd name="T8" fmla="*/ 44 w 388"/>
                  <a:gd name="T9" fmla="*/ 10 h 182"/>
                  <a:gd name="T10" fmla="*/ 43 w 388"/>
                  <a:gd name="T11" fmla="*/ 14 h 182"/>
                  <a:gd name="T12" fmla="*/ 0 w 388"/>
                  <a:gd name="T13" fmla="*/ 5 h 18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88" h="182">
                    <a:moveTo>
                      <a:pt x="0" y="11"/>
                    </a:moveTo>
                    <a:lnTo>
                      <a:pt x="3" y="0"/>
                    </a:lnTo>
                    <a:lnTo>
                      <a:pt x="388" y="182"/>
                    </a:lnTo>
                    <a:lnTo>
                      <a:pt x="44" y="20"/>
                    </a:lnTo>
                    <a:lnTo>
                      <a:pt x="43" y="29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45" name="Freeform 564"/>
              <p:cNvSpPr>
                <a:spLocks/>
              </p:cNvSpPr>
              <p:nvPr/>
            </p:nvSpPr>
            <p:spPr bwMode="auto">
              <a:xfrm>
                <a:off x="1923" y="1715"/>
                <a:ext cx="345" cy="81"/>
              </a:xfrm>
              <a:custGeom>
                <a:avLst/>
                <a:gdLst>
                  <a:gd name="T0" fmla="*/ 0 w 345"/>
                  <a:gd name="T1" fmla="*/ 4 h 163"/>
                  <a:gd name="T2" fmla="*/ 1 w 345"/>
                  <a:gd name="T3" fmla="*/ 0 h 163"/>
                  <a:gd name="T4" fmla="*/ 345 w 345"/>
                  <a:gd name="T5" fmla="*/ 81 h 163"/>
                  <a:gd name="T6" fmla="*/ 345 w 345"/>
                  <a:gd name="T7" fmla="*/ 81 h 163"/>
                  <a:gd name="T8" fmla="*/ 45 w 345"/>
                  <a:gd name="T9" fmla="*/ 11 h 163"/>
                  <a:gd name="T10" fmla="*/ 42 w 345"/>
                  <a:gd name="T11" fmla="*/ 14 h 163"/>
                  <a:gd name="T12" fmla="*/ 0 w 345"/>
                  <a:gd name="T13" fmla="*/ 4 h 16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5" h="163">
                    <a:moveTo>
                      <a:pt x="0" y="9"/>
                    </a:moveTo>
                    <a:lnTo>
                      <a:pt x="1" y="0"/>
                    </a:lnTo>
                    <a:lnTo>
                      <a:pt x="345" y="162"/>
                    </a:lnTo>
                    <a:lnTo>
                      <a:pt x="345" y="163"/>
                    </a:lnTo>
                    <a:lnTo>
                      <a:pt x="45" y="22"/>
                    </a:lnTo>
                    <a:lnTo>
                      <a:pt x="42" y="2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46" name="Freeform 565"/>
              <p:cNvSpPr>
                <a:spLocks/>
              </p:cNvSpPr>
              <p:nvPr/>
            </p:nvSpPr>
            <p:spPr bwMode="auto">
              <a:xfrm>
                <a:off x="1965" y="1726"/>
                <a:ext cx="303" cy="70"/>
              </a:xfrm>
              <a:custGeom>
                <a:avLst/>
                <a:gdLst>
                  <a:gd name="T0" fmla="*/ 0 w 303"/>
                  <a:gd name="T1" fmla="*/ 3 h 141"/>
                  <a:gd name="T2" fmla="*/ 3 w 303"/>
                  <a:gd name="T3" fmla="*/ 0 h 141"/>
                  <a:gd name="T4" fmla="*/ 303 w 303"/>
                  <a:gd name="T5" fmla="*/ 70 h 141"/>
                  <a:gd name="T6" fmla="*/ 303 w 303"/>
                  <a:gd name="T7" fmla="*/ 70 h 141"/>
                  <a:gd name="T8" fmla="*/ 48 w 303"/>
                  <a:gd name="T9" fmla="*/ 11 h 141"/>
                  <a:gd name="T10" fmla="*/ 45 w 303"/>
                  <a:gd name="T11" fmla="*/ 14 h 141"/>
                  <a:gd name="T12" fmla="*/ 0 w 303"/>
                  <a:gd name="T13" fmla="*/ 3 h 1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3" h="141">
                    <a:moveTo>
                      <a:pt x="0" y="7"/>
                    </a:moveTo>
                    <a:lnTo>
                      <a:pt x="3" y="0"/>
                    </a:lnTo>
                    <a:lnTo>
                      <a:pt x="303" y="141"/>
                    </a:lnTo>
                    <a:lnTo>
                      <a:pt x="48" y="22"/>
                    </a:lnTo>
                    <a:lnTo>
                      <a:pt x="45" y="2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DE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47" name="Freeform 566"/>
              <p:cNvSpPr>
                <a:spLocks/>
              </p:cNvSpPr>
              <p:nvPr/>
            </p:nvSpPr>
            <p:spPr bwMode="auto">
              <a:xfrm>
                <a:off x="2010" y="1736"/>
                <a:ext cx="258" cy="61"/>
              </a:xfrm>
              <a:custGeom>
                <a:avLst/>
                <a:gdLst>
                  <a:gd name="T0" fmla="*/ 0 w 258"/>
                  <a:gd name="T1" fmla="*/ 4 h 121"/>
                  <a:gd name="T2" fmla="*/ 3 w 258"/>
                  <a:gd name="T3" fmla="*/ 0 h 121"/>
                  <a:gd name="T4" fmla="*/ 258 w 258"/>
                  <a:gd name="T5" fmla="*/ 60 h 121"/>
                  <a:gd name="T6" fmla="*/ 258 w 258"/>
                  <a:gd name="T7" fmla="*/ 61 h 121"/>
                  <a:gd name="T8" fmla="*/ 50 w 258"/>
                  <a:gd name="T9" fmla="*/ 12 h 121"/>
                  <a:gd name="T10" fmla="*/ 48 w 258"/>
                  <a:gd name="T11" fmla="*/ 15 h 121"/>
                  <a:gd name="T12" fmla="*/ 0 w 258"/>
                  <a:gd name="T13" fmla="*/ 4 h 1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8" h="121">
                    <a:moveTo>
                      <a:pt x="0" y="7"/>
                    </a:moveTo>
                    <a:lnTo>
                      <a:pt x="3" y="0"/>
                    </a:lnTo>
                    <a:lnTo>
                      <a:pt x="258" y="119"/>
                    </a:lnTo>
                    <a:lnTo>
                      <a:pt x="258" y="121"/>
                    </a:lnTo>
                    <a:lnTo>
                      <a:pt x="50" y="23"/>
                    </a:lnTo>
                    <a:lnTo>
                      <a:pt x="48" y="2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DFD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48" name="Freeform 567"/>
              <p:cNvSpPr>
                <a:spLocks/>
              </p:cNvSpPr>
              <p:nvPr/>
            </p:nvSpPr>
            <p:spPr bwMode="auto">
              <a:xfrm>
                <a:off x="2058" y="1748"/>
                <a:ext cx="210" cy="49"/>
              </a:xfrm>
              <a:custGeom>
                <a:avLst/>
                <a:gdLst>
                  <a:gd name="T0" fmla="*/ 0 w 210"/>
                  <a:gd name="T1" fmla="*/ 3 h 98"/>
                  <a:gd name="T2" fmla="*/ 2 w 210"/>
                  <a:gd name="T3" fmla="*/ 0 h 98"/>
                  <a:gd name="T4" fmla="*/ 210 w 210"/>
                  <a:gd name="T5" fmla="*/ 49 h 98"/>
                  <a:gd name="T6" fmla="*/ 208 w 210"/>
                  <a:gd name="T7" fmla="*/ 49 h 98"/>
                  <a:gd name="T8" fmla="*/ 53 w 210"/>
                  <a:gd name="T9" fmla="*/ 13 h 98"/>
                  <a:gd name="T10" fmla="*/ 51 w 210"/>
                  <a:gd name="T11" fmla="*/ 15 h 98"/>
                  <a:gd name="T12" fmla="*/ 0 w 210"/>
                  <a:gd name="T13" fmla="*/ 3 h 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0" h="98">
                    <a:moveTo>
                      <a:pt x="0" y="6"/>
                    </a:moveTo>
                    <a:lnTo>
                      <a:pt x="2" y="0"/>
                    </a:lnTo>
                    <a:lnTo>
                      <a:pt x="210" y="98"/>
                    </a:lnTo>
                    <a:lnTo>
                      <a:pt x="208" y="98"/>
                    </a:lnTo>
                    <a:lnTo>
                      <a:pt x="53" y="26"/>
                    </a:lnTo>
                    <a:lnTo>
                      <a:pt x="51" y="29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E1E1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49" name="Freeform 568"/>
              <p:cNvSpPr>
                <a:spLocks/>
              </p:cNvSpPr>
              <p:nvPr/>
            </p:nvSpPr>
            <p:spPr bwMode="auto">
              <a:xfrm>
                <a:off x="2109" y="1761"/>
                <a:ext cx="157" cy="37"/>
              </a:xfrm>
              <a:custGeom>
                <a:avLst/>
                <a:gdLst>
                  <a:gd name="T0" fmla="*/ 0 w 157"/>
                  <a:gd name="T1" fmla="*/ 2 h 74"/>
                  <a:gd name="T2" fmla="*/ 2 w 157"/>
                  <a:gd name="T3" fmla="*/ 0 h 74"/>
                  <a:gd name="T4" fmla="*/ 157 w 157"/>
                  <a:gd name="T5" fmla="*/ 36 h 74"/>
                  <a:gd name="T6" fmla="*/ 157 w 157"/>
                  <a:gd name="T7" fmla="*/ 37 h 74"/>
                  <a:gd name="T8" fmla="*/ 55 w 157"/>
                  <a:gd name="T9" fmla="*/ 14 h 74"/>
                  <a:gd name="T10" fmla="*/ 54 w 157"/>
                  <a:gd name="T11" fmla="*/ 15 h 74"/>
                  <a:gd name="T12" fmla="*/ 0 w 157"/>
                  <a:gd name="T13" fmla="*/ 2 h 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7" h="74">
                    <a:moveTo>
                      <a:pt x="0" y="3"/>
                    </a:moveTo>
                    <a:lnTo>
                      <a:pt x="2" y="0"/>
                    </a:lnTo>
                    <a:lnTo>
                      <a:pt x="157" y="72"/>
                    </a:lnTo>
                    <a:lnTo>
                      <a:pt x="157" y="74"/>
                    </a:lnTo>
                    <a:lnTo>
                      <a:pt x="55" y="27"/>
                    </a:lnTo>
                    <a:lnTo>
                      <a:pt x="54" y="29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3E3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50" name="Freeform 569"/>
              <p:cNvSpPr>
                <a:spLocks/>
              </p:cNvSpPr>
              <p:nvPr/>
            </p:nvSpPr>
            <p:spPr bwMode="auto">
              <a:xfrm>
                <a:off x="2163" y="1774"/>
                <a:ext cx="103" cy="25"/>
              </a:xfrm>
              <a:custGeom>
                <a:avLst/>
                <a:gdLst>
                  <a:gd name="T0" fmla="*/ 0 w 103"/>
                  <a:gd name="T1" fmla="*/ 1 h 49"/>
                  <a:gd name="T2" fmla="*/ 1 w 103"/>
                  <a:gd name="T3" fmla="*/ 0 h 49"/>
                  <a:gd name="T4" fmla="*/ 103 w 103"/>
                  <a:gd name="T5" fmla="*/ 24 h 49"/>
                  <a:gd name="T6" fmla="*/ 103 w 103"/>
                  <a:gd name="T7" fmla="*/ 25 h 49"/>
                  <a:gd name="T8" fmla="*/ 56 w 103"/>
                  <a:gd name="T9" fmla="*/ 14 h 49"/>
                  <a:gd name="T10" fmla="*/ 56 w 103"/>
                  <a:gd name="T11" fmla="*/ 15 h 49"/>
                  <a:gd name="T12" fmla="*/ 0 w 103"/>
                  <a:gd name="T13" fmla="*/ 1 h 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3" h="49">
                    <a:moveTo>
                      <a:pt x="0" y="2"/>
                    </a:moveTo>
                    <a:lnTo>
                      <a:pt x="1" y="0"/>
                    </a:lnTo>
                    <a:lnTo>
                      <a:pt x="103" y="47"/>
                    </a:lnTo>
                    <a:lnTo>
                      <a:pt x="103" y="49"/>
                    </a:lnTo>
                    <a:lnTo>
                      <a:pt x="56" y="27"/>
                    </a:lnTo>
                    <a:lnTo>
                      <a:pt x="56" y="29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51" name="Freeform 570"/>
              <p:cNvSpPr>
                <a:spLocks/>
              </p:cNvSpPr>
              <p:nvPr/>
            </p:nvSpPr>
            <p:spPr bwMode="auto">
              <a:xfrm>
                <a:off x="2219" y="1788"/>
                <a:ext cx="47" cy="12"/>
              </a:xfrm>
              <a:custGeom>
                <a:avLst/>
                <a:gdLst>
                  <a:gd name="T0" fmla="*/ 0 w 47"/>
                  <a:gd name="T1" fmla="*/ 1 h 24"/>
                  <a:gd name="T2" fmla="*/ 0 w 47"/>
                  <a:gd name="T3" fmla="*/ 0 h 24"/>
                  <a:gd name="T4" fmla="*/ 47 w 47"/>
                  <a:gd name="T5" fmla="*/ 11 h 24"/>
                  <a:gd name="T6" fmla="*/ 47 w 47"/>
                  <a:gd name="T7" fmla="*/ 12 h 24"/>
                  <a:gd name="T8" fmla="*/ 47 w 47"/>
                  <a:gd name="T9" fmla="*/ 12 h 24"/>
                  <a:gd name="T10" fmla="*/ 47 w 47"/>
                  <a:gd name="T11" fmla="*/ 12 h 24"/>
                  <a:gd name="T12" fmla="*/ 0 w 47"/>
                  <a:gd name="T13" fmla="*/ 1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7" h="24">
                    <a:moveTo>
                      <a:pt x="0" y="2"/>
                    </a:moveTo>
                    <a:lnTo>
                      <a:pt x="0" y="0"/>
                    </a:lnTo>
                    <a:lnTo>
                      <a:pt x="47" y="22"/>
                    </a:lnTo>
                    <a:lnTo>
                      <a:pt x="47" y="2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52" name="Freeform 571"/>
              <p:cNvSpPr>
                <a:spLocks/>
              </p:cNvSpPr>
              <p:nvPr/>
            </p:nvSpPr>
            <p:spPr bwMode="auto">
              <a:xfrm>
                <a:off x="1267" y="1553"/>
                <a:ext cx="999" cy="247"/>
              </a:xfrm>
              <a:custGeom>
                <a:avLst/>
                <a:gdLst>
                  <a:gd name="T0" fmla="*/ 996 w 999"/>
                  <a:gd name="T1" fmla="*/ 233 h 495"/>
                  <a:gd name="T2" fmla="*/ 0 w 999"/>
                  <a:gd name="T3" fmla="*/ 0 h 495"/>
                  <a:gd name="T4" fmla="*/ 3 w 999"/>
                  <a:gd name="T5" fmla="*/ 14 h 495"/>
                  <a:gd name="T6" fmla="*/ 999 w 999"/>
                  <a:gd name="T7" fmla="*/ 247 h 495"/>
                  <a:gd name="T8" fmla="*/ 996 w 999"/>
                  <a:gd name="T9" fmla="*/ 233 h 4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9" h="495">
                    <a:moveTo>
                      <a:pt x="996" y="466"/>
                    </a:moveTo>
                    <a:lnTo>
                      <a:pt x="0" y="0"/>
                    </a:lnTo>
                    <a:lnTo>
                      <a:pt x="3" y="29"/>
                    </a:lnTo>
                    <a:lnTo>
                      <a:pt x="999" y="495"/>
                    </a:lnTo>
                    <a:lnTo>
                      <a:pt x="996" y="46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53" name="Freeform 572"/>
              <p:cNvSpPr>
                <a:spLocks/>
              </p:cNvSpPr>
              <p:nvPr/>
            </p:nvSpPr>
            <p:spPr bwMode="auto">
              <a:xfrm>
                <a:off x="1260" y="1553"/>
                <a:ext cx="1013" cy="235"/>
              </a:xfrm>
              <a:custGeom>
                <a:avLst/>
                <a:gdLst>
                  <a:gd name="T0" fmla="*/ 0 w 1013"/>
                  <a:gd name="T1" fmla="*/ 13 h 471"/>
                  <a:gd name="T2" fmla="*/ 7 w 1013"/>
                  <a:gd name="T3" fmla="*/ 0 h 471"/>
                  <a:gd name="T4" fmla="*/ 1013 w 1013"/>
                  <a:gd name="T5" fmla="*/ 235 h 471"/>
                  <a:gd name="T6" fmla="*/ 1012 w 1013"/>
                  <a:gd name="T7" fmla="*/ 235 h 471"/>
                  <a:gd name="T8" fmla="*/ 25 w 1013"/>
                  <a:gd name="T9" fmla="*/ 4 h 471"/>
                  <a:gd name="T10" fmla="*/ 20 w 1013"/>
                  <a:gd name="T11" fmla="*/ 17 h 471"/>
                  <a:gd name="T12" fmla="*/ 0 w 1013"/>
                  <a:gd name="T13" fmla="*/ 13 h 4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13" h="471">
                    <a:moveTo>
                      <a:pt x="0" y="26"/>
                    </a:moveTo>
                    <a:lnTo>
                      <a:pt x="7" y="0"/>
                    </a:lnTo>
                    <a:lnTo>
                      <a:pt x="1013" y="471"/>
                    </a:lnTo>
                    <a:lnTo>
                      <a:pt x="1012" y="471"/>
                    </a:lnTo>
                    <a:lnTo>
                      <a:pt x="25" y="9"/>
                    </a:lnTo>
                    <a:lnTo>
                      <a:pt x="20" y="35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54" name="Freeform 573"/>
              <p:cNvSpPr>
                <a:spLocks/>
              </p:cNvSpPr>
              <p:nvPr/>
            </p:nvSpPr>
            <p:spPr bwMode="auto">
              <a:xfrm>
                <a:off x="1280" y="1557"/>
                <a:ext cx="992" cy="231"/>
              </a:xfrm>
              <a:custGeom>
                <a:avLst/>
                <a:gdLst>
                  <a:gd name="T0" fmla="*/ 0 w 992"/>
                  <a:gd name="T1" fmla="*/ 13 h 462"/>
                  <a:gd name="T2" fmla="*/ 5 w 992"/>
                  <a:gd name="T3" fmla="*/ 0 h 462"/>
                  <a:gd name="T4" fmla="*/ 992 w 992"/>
                  <a:gd name="T5" fmla="*/ 231 h 462"/>
                  <a:gd name="T6" fmla="*/ 992 w 992"/>
                  <a:gd name="T7" fmla="*/ 231 h 462"/>
                  <a:gd name="T8" fmla="*/ 25 w 992"/>
                  <a:gd name="T9" fmla="*/ 5 h 462"/>
                  <a:gd name="T10" fmla="*/ 19 w 992"/>
                  <a:gd name="T11" fmla="*/ 18 h 462"/>
                  <a:gd name="T12" fmla="*/ 0 w 992"/>
                  <a:gd name="T13" fmla="*/ 13 h 4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2" h="462">
                    <a:moveTo>
                      <a:pt x="0" y="26"/>
                    </a:moveTo>
                    <a:lnTo>
                      <a:pt x="5" y="0"/>
                    </a:lnTo>
                    <a:lnTo>
                      <a:pt x="992" y="462"/>
                    </a:lnTo>
                    <a:lnTo>
                      <a:pt x="25" y="9"/>
                    </a:lnTo>
                    <a:lnTo>
                      <a:pt x="19" y="35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55" name="Freeform 574"/>
              <p:cNvSpPr>
                <a:spLocks/>
              </p:cNvSpPr>
              <p:nvPr/>
            </p:nvSpPr>
            <p:spPr bwMode="auto">
              <a:xfrm>
                <a:off x="1299" y="1562"/>
                <a:ext cx="973" cy="226"/>
              </a:xfrm>
              <a:custGeom>
                <a:avLst/>
                <a:gdLst>
                  <a:gd name="T0" fmla="*/ 0 w 973"/>
                  <a:gd name="T1" fmla="*/ 13 h 453"/>
                  <a:gd name="T2" fmla="*/ 6 w 973"/>
                  <a:gd name="T3" fmla="*/ 0 h 453"/>
                  <a:gd name="T4" fmla="*/ 973 w 973"/>
                  <a:gd name="T5" fmla="*/ 226 h 453"/>
                  <a:gd name="T6" fmla="*/ 973 w 973"/>
                  <a:gd name="T7" fmla="*/ 226 h 453"/>
                  <a:gd name="T8" fmla="*/ 26 w 973"/>
                  <a:gd name="T9" fmla="*/ 5 h 453"/>
                  <a:gd name="T10" fmla="*/ 20 w 973"/>
                  <a:gd name="T11" fmla="*/ 17 h 453"/>
                  <a:gd name="T12" fmla="*/ 0 w 973"/>
                  <a:gd name="T13" fmla="*/ 13 h 45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73" h="453">
                    <a:moveTo>
                      <a:pt x="0" y="26"/>
                    </a:moveTo>
                    <a:lnTo>
                      <a:pt x="6" y="0"/>
                    </a:lnTo>
                    <a:lnTo>
                      <a:pt x="973" y="453"/>
                    </a:lnTo>
                    <a:lnTo>
                      <a:pt x="26" y="11"/>
                    </a:lnTo>
                    <a:lnTo>
                      <a:pt x="20" y="35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56" name="Freeform 575"/>
              <p:cNvSpPr>
                <a:spLocks/>
              </p:cNvSpPr>
              <p:nvPr/>
            </p:nvSpPr>
            <p:spPr bwMode="auto">
              <a:xfrm>
                <a:off x="1319" y="1567"/>
                <a:ext cx="953" cy="222"/>
              </a:xfrm>
              <a:custGeom>
                <a:avLst/>
                <a:gdLst>
                  <a:gd name="T0" fmla="*/ 0 w 953"/>
                  <a:gd name="T1" fmla="*/ 12 h 444"/>
                  <a:gd name="T2" fmla="*/ 6 w 953"/>
                  <a:gd name="T3" fmla="*/ 0 h 444"/>
                  <a:gd name="T4" fmla="*/ 953 w 953"/>
                  <a:gd name="T5" fmla="*/ 221 h 444"/>
                  <a:gd name="T6" fmla="*/ 953 w 953"/>
                  <a:gd name="T7" fmla="*/ 222 h 444"/>
                  <a:gd name="T8" fmla="*/ 26 w 953"/>
                  <a:gd name="T9" fmla="*/ 5 h 444"/>
                  <a:gd name="T10" fmla="*/ 20 w 953"/>
                  <a:gd name="T11" fmla="*/ 17 h 444"/>
                  <a:gd name="T12" fmla="*/ 0 w 953"/>
                  <a:gd name="T13" fmla="*/ 12 h 4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53" h="444">
                    <a:moveTo>
                      <a:pt x="0" y="24"/>
                    </a:moveTo>
                    <a:lnTo>
                      <a:pt x="6" y="0"/>
                    </a:lnTo>
                    <a:lnTo>
                      <a:pt x="953" y="442"/>
                    </a:lnTo>
                    <a:lnTo>
                      <a:pt x="953" y="444"/>
                    </a:lnTo>
                    <a:lnTo>
                      <a:pt x="26" y="9"/>
                    </a:lnTo>
                    <a:lnTo>
                      <a:pt x="20" y="33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B8B8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57" name="Freeform 576"/>
              <p:cNvSpPr>
                <a:spLocks/>
              </p:cNvSpPr>
              <p:nvPr/>
            </p:nvSpPr>
            <p:spPr bwMode="auto">
              <a:xfrm>
                <a:off x="1339" y="1572"/>
                <a:ext cx="933" cy="217"/>
              </a:xfrm>
              <a:custGeom>
                <a:avLst/>
                <a:gdLst>
                  <a:gd name="T0" fmla="*/ 0 w 933"/>
                  <a:gd name="T1" fmla="*/ 12 h 435"/>
                  <a:gd name="T2" fmla="*/ 6 w 933"/>
                  <a:gd name="T3" fmla="*/ 0 h 435"/>
                  <a:gd name="T4" fmla="*/ 933 w 933"/>
                  <a:gd name="T5" fmla="*/ 217 h 435"/>
                  <a:gd name="T6" fmla="*/ 933 w 933"/>
                  <a:gd name="T7" fmla="*/ 217 h 435"/>
                  <a:gd name="T8" fmla="*/ 25 w 933"/>
                  <a:gd name="T9" fmla="*/ 5 h 435"/>
                  <a:gd name="T10" fmla="*/ 20 w 933"/>
                  <a:gd name="T11" fmla="*/ 16 h 435"/>
                  <a:gd name="T12" fmla="*/ 0 w 933"/>
                  <a:gd name="T13" fmla="*/ 12 h 43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33" h="435">
                    <a:moveTo>
                      <a:pt x="0" y="24"/>
                    </a:moveTo>
                    <a:lnTo>
                      <a:pt x="6" y="0"/>
                    </a:lnTo>
                    <a:lnTo>
                      <a:pt x="933" y="435"/>
                    </a:lnTo>
                    <a:lnTo>
                      <a:pt x="25" y="11"/>
                    </a:lnTo>
                    <a:lnTo>
                      <a:pt x="20" y="33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BABA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58" name="Freeform 577"/>
              <p:cNvSpPr>
                <a:spLocks/>
              </p:cNvSpPr>
              <p:nvPr/>
            </p:nvSpPr>
            <p:spPr bwMode="auto">
              <a:xfrm>
                <a:off x="1359" y="1577"/>
                <a:ext cx="913" cy="212"/>
              </a:xfrm>
              <a:custGeom>
                <a:avLst/>
                <a:gdLst>
                  <a:gd name="T0" fmla="*/ 0 w 913"/>
                  <a:gd name="T1" fmla="*/ 11 h 424"/>
                  <a:gd name="T2" fmla="*/ 5 w 913"/>
                  <a:gd name="T3" fmla="*/ 0 h 424"/>
                  <a:gd name="T4" fmla="*/ 913 w 913"/>
                  <a:gd name="T5" fmla="*/ 212 h 424"/>
                  <a:gd name="T6" fmla="*/ 913 w 913"/>
                  <a:gd name="T7" fmla="*/ 212 h 424"/>
                  <a:gd name="T8" fmla="*/ 25 w 913"/>
                  <a:gd name="T9" fmla="*/ 5 h 424"/>
                  <a:gd name="T10" fmla="*/ 19 w 913"/>
                  <a:gd name="T11" fmla="*/ 16 h 424"/>
                  <a:gd name="T12" fmla="*/ 0 w 913"/>
                  <a:gd name="T13" fmla="*/ 11 h 4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13" h="424">
                    <a:moveTo>
                      <a:pt x="0" y="22"/>
                    </a:moveTo>
                    <a:lnTo>
                      <a:pt x="5" y="0"/>
                    </a:lnTo>
                    <a:lnTo>
                      <a:pt x="913" y="424"/>
                    </a:lnTo>
                    <a:lnTo>
                      <a:pt x="25" y="9"/>
                    </a:lnTo>
                    <a:lnTo>
                      <a:pt x="19" y="31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BC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59" name="Freeform 578"/>
              <p:cNvSpPr>
                <a:spLocks/>
              </p:cNvSpPr>
              <p:nvPr/>
            </p:nvSpPr>
            <p:spPr bwMode="auto">
              <a:xfrm>
                <a:off x="1378" y="1582"/>
                <a:ext cx="894" cy="207"/>
              </a:xfrm>
              <a:custGeom>
                <a:avLst/>
                <a:gdLst>
                  <a:gd name="T0" fmla="*/ 0 w 894"/>
                  <a:gd name="T1" fmla="*/ 11 h 415"/>
                  <a:gd name="T2" fmla="*/ 6 w 894"/>
                  <a:gd name="T3" fmla="*/ 0 h 415"/>
                  <a:gd name="T4" fmla="*/ 894 w 894"/>
                  <a:gd name="T5" fmla="*/ 207 h 415"/>
                  <a:gd name="T6" fmla="*/ 894 w 894"/>
                  <a:gd name="T7" fmla="*/ 207 h 415"/>
                  <a:gd name="T8" fmla="*/ 26 w 894"/>
                  <a:gd name="T9" fmla="*/ 4 h 415"/>
                  <a:gd name="T10" fmla="*/ 20 w 894"/>
                  <a:gd name="T11" fmla="*/ 15 h 415"/>
                  <a:gd name="T12" fmla="*/ 0 w 894"/>
                  <a:gd name="T13" fmla="*/ 11 h 4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94" h="415">
                    <a:moveTo>
                      <a:pt x="0" y="22"/>
                    </a:moveTo>
                    <a:lnTo>
                      <a:pt x="6" y="0"/>
                    </a:lnTo>
                    <a:lnTo>
                      <a:pt x="894" y="415"/>
                    </a:lnTo>
                    <a:lnTo>
                      <a:pt x="26" y="9"/>
                    </a:lnTo>
                    <a:lnTo>
                      <a:pt x="20" y="31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BEBE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60" name="Freeform 579"/>
              <p:cNvSpPr>
                <a:spLocks/>
              </p:cNvSpPr>
              <p:nvPr/>
            </p:nvSpPr>
            <p:spPr bwMode="auto">
              <a:xfrm>
                <a:off x="1398" y="1586"/>
                <a:ext cx="874" cy="204"/>
              </a:xfrm>
              <a:custGeom>
                <a:avLst/>
                <a:gdLst>
                  <a:gd name="T0" fmla="*/ 0 w 874"/>
                  <a:gd name="T1" fmla="*/ 11 h 408"/>
                  <a:gd name="T2" fmla="*/ 6 w 874"/>
                  <a:gd name="T3" fmla="*/ 0 h 408"/>
                  <a:gd name="T4" fmla="*/ 874 w 874"/>
                  <a:gd name="T5" fmla="*/ 203 h 408"/>
                  <a:gd name="T6" fmla="*/ 874 w 874"/>
                  <a:gd name="T7" fmla="*/ 204 h 408"/>
                  <a:gd name="T8" fmla="*/ 27 w 874"/>
                  <a:gd name="T9" fmla="*/ 6 h 408"/>
                  <a:gd name="T10" fmla="*/ 21 w 874"/>
                  <a:gd name="T11" fmla="*/ 17 h 408"/>
                  <a:gd name="T12" fmla="*/ 0 w 874"/>
                  <a:gd name="T13" fmla="*/ 11 h 4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74" h="408">
                    <a:moveTo>
                      <a:pt x="0" y="22"/>
                    </a:moveTo>
                    <a:lnTo>
                      <a:pt x="6" y="0"/>
                    </a:lnTo>
                    <a:lnTo>
                      <a:pt x="874" y="406"/>
                    </a:lnTo>
                    <a:lnTo>
                      <a:pt x="874" y="408"/>
                    </a:lnTo>
                    <a:lnTo>
                      <a:pt x="27" y="11"/>
                    </a:lnTo>
                    <a:lnTo>
                      <a:pt x="21" y="33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61" name="Freeform 580"/>
              <p:cNvSpPr>
                <a:spLocks/>
              </p:cNvSpPr>
              <p:nvPr/>
            </p:nvSpPr>
            <p:spPr bwMode="auto">
              <a:xfrm>
                <a:off x="1419" y="1592"/>
                <a:ext cx="853" cy="198"/>
              </a:xfrm>
              <a:custGeom>
                <a:avLst/>
                <a:gdLst>
                  <a:gd name="T0" fmla="*/ 0 w 853"/>
                  <a:gd name="T1" fmla="*/ 11 h 397"/>
                  <a:gd name="T2" fmla="*/ 6 w 853"/>
                  <a:gd name="T3" fmla="*/ 0 h 397"/>
                  <a:gd name="T4" fmla="*/ 853 w 853"/>
                  <a:gd name="T5" fmla="*/ 198 h 397"/>
                  <a:gd name="T6" fmla="*/ 853 w 853"/>
                  <a:gd name="T7" fmla="*/ 198 h 397"/>
                  <a:gd name="T8" fmla="*/ 27 w 853"/>
                  <a:gd name="T9" fmla="*/ 5 h 397"/>
                  <a:gd name="T10" fmla="*/ 22 w 853"/>
                  <a:gd name="T11" fmla="*/ 15 h 397"/>
                  <a:gd name="T12" fmla="*/ 0 w 853"/>
                  <a:gd name="T13" fmla="*/ 11 h 3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53" h="397">
                    <a:moveTo>
                      <a:pt x="0" y="22"/>
                    </a:moveTo>
                    <a:lnTo>
                      <a:pt x="6" y="0"/>
                    </a:lnTo>
                    <a:lnTo>
                      <a:pt x="853" y="397"/>
                    </a:lnTo>
                    <a:lnTo>
                      <a:pt x="27" y="11"/>
                    </a:lnTo>
                    <a:lnTo>
                      <a:pt x="22" y="31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C1C1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62" name="Freeform 581"/>
              <p:cNvSpPr>
                <a:spLocks/>
              </p:cNvSpPr>
              <p:nvPr/>
            </p:nvSpPr>
            <p:spPr bwMode="auto">
              <a:xfrm>
                <a:off x="1441" y="1597"/>
                <a:ext cx="831" cy="193"/>
              </a:xfrm>
              <a:custGeom>
                <a:avLst/>
                <a:gdLst>
                  <a:gd name="T0" fmla="*/ 0 w 831"/>
                  <a:gd name="T1" fmla="*/ 10 h 386"/>
                  <a:gd name="T2" fmla="*/ 5 w 831"/>
                  <a:gd name="T3" fmla="*/ 0 h 386"/>
                  <a:gd name="T4" fmla="*/ 831 w 831"/>
                  <a:gd name="T5" fmla="*/ 193 h 386"/>
                  <a:gd name="T6" fmla="*/ 829 w 831"/>
                  <a:gd name="T7" fmla="*/ 193 h 386"/>
                  <a:gd name="T8" fmla="*/ 27 w 831"/>
                  <a:gd name="T9" fmla="*/ 6 h 386"/>
                  <a:gd name="T10" fmla="*/ 21 w 831"/>
                  <a:gd name="T11" fmla="*/ 16 h 386"/>
                  <a:gd name="T12" fmla="*/ 0 w 831"/>
                  <a:gd name="T13" fmla="*/ 10 h 38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31" h="386">
                    <a:moveTo>
                      <a:pt x="0" y="20"/>
                    </a:moveTo>
                    <a:lnTo>
                      <a:pt x="5" y="0"/>
                    </a:lnTo>
                    <a:lnTo>
                      <a:pt x="831" y="386"/>
                    </a:lnTo>
                    <a:lnTo>
                      <a:pt x="829" y="386"/>
                    </a:lnTo>
                    <a:lnTo>
                      <a:pt x="27" y="11"/>
                    </a:lnTo>
                    <a:lnTo>
                      <a:pt x="21" y="31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C2C2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63" name="Freeform 582"/>
              <p:cNvSpPr>
                <a:spLocks/>
              </p:cNvSpPr>
              <p:nvPr/>
            </p:nvSpPr>
            <p:spPr bwMode="auto">
              <a:xfrm>
                <a:off x="1462" y="1602"/>
                <a:ext cx="808" cy="188"/>
              </a:xfrm>
              <a:custGeom>
                <a:avLst/>
                <a:gdLst>
                  <a:gd name="T0" fmla="*/ 0 w 808"/>
                  <a:gd name="T1" fmla="*/ 10 h 375"/>
                  <a:gd name="T2" fmla="*/ 6 w 808"/>
                  <a:gd name="T3" fmla="*/ 0 h 375"/>
                  <a:gd name="T4" fmla="*/ 808 w 808"/>
                  <a:gd name="T5" fmla="*/ 188 h 375"/>
                  <a:gd name="T6" fmla="*/ 808 w 808"/>
                  <a:gd name="T7" fmla="*/ 188 h 375"/>
                  <a:gd name="T8" fmla="*/ 28 w 808"/>
                  <a:gd name="T9" fmla="*/ 6 h 375"/>
                  <a:gd name="T10" fmla="*/ 22 w 808"/>
                  <a:gd name="T11" fmla="*/ 16 h 375"/>
                  <a:gd name="T12" fmla="*/ 0 w 808"/>
                  <a:gd name="T13" fmla="*/ 10 h 3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08" h="375">
                    <a:moveTo>
                      <a:pt x="0" y="20"/>
                    </a:moveTo>
                    <a:lnTo>
                      <a:pt x="6" y="0"/>
                    </a:lnTo>
                    <a:lnTo>
                      <a:pt x="808" y="375"/>
                    </a:lnTo>
                    <a:lnTo>
                      <a:pt x="28" y="11"/>
                    </a:lnTo>
                    <a:lnTo>
                      <a:pt x="22" y="31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C4C4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64" name="Freeform 583"/>
              <p:cNvSpPr>
                <a:spLocks/>
              </p:cNvSpPr>
              <p:nvPr/>
            </p:nvSpPr>
            <p:spPr bwMode="auto">
              <a:xfrm>
                <a:off x="1484" y="1608"/>
                <a:ext cx="786" cy="183"/>
              </a:xfrm>
              <a:custGeom>
                <a:avLst/>
                <a:gdLst>
                  <a:gd name="T0" fmla="*/ 0 w 786"/>
                  <a:gd name="T1" fmla="*/ 10 h 365"/>
                  <a:gd name="T2" fmla="*/ 6 w 786"/>
                  <a:gd name="T3" fmla="*/ 0 h 365"/>
                  <a:gd name="T4" fmla="*/ 786 w 786"/>
                  <a:gd name="T5" fmla="*/ 182 h 365"/>
                  <a:gd name="T6" fmla="*/ 786 w 786"/>
                  <a:gd name="T7" fmla="*/ 183 h 365"/>
                  <a:gd name="T8" fmla="*/ 30 w 786"/>
                  <a:gd name="T9" fmla="*/ 6 h 365"/>
                  <a:gd name="T10" fmla="*/ 25 w 786"/>
                  <a:gd name="T11" fmla="*/ 16 h 365"/>
                  <a:gd name="T12" fmla="*/ 0 w 786"/>
                  <a:gd name="T13" fmla="*/ 10 h 3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86" h="365">
                    <a:moveTo>
                      <a:pt x="0" y="20"/>
                    </a:moveTo>
                    <a:lnTo>
                      <a:pt x="6" y="0"/>
                    </a:lnTo>
                    <a:lnTo>
                      <a:pt x="786" y="364"/>
                    </a:lnTo>
                    <a:lnTo>
                      <a:pt x="786" y="365"/>
                    </a:lnTo>
                    <a:lnTo>
                      <a:pt x="30" y="11"/>
                    </a:lnTo>
                    <a:lnTo>
                      <a:pt x="25" y="31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65" name="Freeform 584"/>
              <p:cNvSpPr>
                <a:spLocks/>
              </p:cNvSpPr>
              <p:nvPr/>
            </p:nvSpPr>
            <p:spPr bwMode="auto">
              <a:xfrm>
                <a:off x="1509" y="1613"/>
                <a:ext cx="761" cy="178"/>
              </a:xfrm>
              <a:custGeom>
                <a:avLst/>
                <a:gdLst>
                  <a:gd name="T0" fmla="*/ 0 w 761"/>
                  <a:gd name="T1" fmla="*/ 10 h 354"/>
                  <a:gd name="T2" fmla="*/ 5 w 761"/>
                  <a:gd name="T3" fmla="*/ 0 h 354"/>
                  <a:gd name="T4" fmla="*/ 761 w 761"/>
                  <a:gd name="T5" fmla="*/ 178 h 354"/>
                  <a:gd name="T6" fmla="*/ 761 w 761"/>
                  <a:gd name="T7" fmla="*/ 178 h 354"/>
                  <a:gd name="T8" fmla="*/ 29 w 761"/>
                  <a:gd name="T9" fmla="*/ 6 h 354"/>
                  <a:gd name="T10" fmla="*/ 24 w 761"/>
                  <a:gd name="T11" fmla="*/ 15 h 354"/>
                  <a:gd name="T12" fmla="*/ 0 w 761"/>
                  <a:gd name="T13" fmla="*/ 10 h 3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61" h="354">
                    <a:moveTo>
                      <a:pt x="0" y="20"/>
                    </a:moveTo>
                    <a:lnTo>
                      <a:pt x="5" y="0"/>
                    </a:lnTo>
                    <a:lnTo>
                      <a:pt x="761" y="354"/>
                    </a:lnTo>
                    <a:lnTo>
                      <a:pt x="29" y="12"/>
                    </a:lnTo>
                    <a:lnTo>
                      <a:pt x="24" y="3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66" name="Freeform 585"/>
              <p:cNvSpPr>
                <a:spLocks/>
              </p:cNvSpPr>
              <p:nvPr/>
            </p:nvSpPr>
            <p:spPr bwMode="auto">
              <a:xfrm>
                <a:off x="1533" y="1620"/>
                <a:ext cx="737" cy="171"/>
              </a:xfrm>
              <a:custGeom>
                <a:avLst/>
                <a:gdLst>
                  <a:gd name="T0" fmla="*/ 0 w 737"/>
                  <a:gd name="T1" fmla="*/ 9 h 342"/>
                  <a:gd name="T2" fmla="*/ 5 w 737"/>
                  <a:gd name="T3" fmla="*/ 0 h 342"/>
                  <a:gd name="T4" fmla="*/ 737 w 737"/>
                  <a:gd name="T5" fmla="*/ 171 h 342"/>
                  <a:gd name="T6" fmla="*/ 737 w 737"/>
                  <a:gd name="T7" fmla="*/ 171 h 342"/>
                  <a:gd name="T8" fmla="*/ 31 w 737"/>
                  <a:gd name="T9" fmla="*/ 7 h 342"/>
                  <a:gd name="T10" fmla="*/ 25 w 737"/>
                  <a:gd name="T11" fmla="*/ 15 h 342"/>
                  <a:gd name="T12" fmla="*/ 0 w 737"/>
                  <a:gd name="T13" fmla="*/ 9 h 3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37" h="342">
                    <a:moveTo>
                      <a:pt x="0" y="18"/>
                    </a:moveTo>
                    <a:lnTo>
                      <a:pt x="5" y="0"/>
                    </a:lnTo>
                    <a:lnTo>
                      <a:pt x="737" y="342"/>
                    </a:lnTo>
                    <a:lnTo>
                      <a:pt x="31" y="13"/>
                    </a:lnTo>
                    <a:lnTo>
                      <a:pt x="25" y="29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C9C9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67" name="Freeform 586"/>
              <p:cNvSpPr>
                <a:spLocks/>
              </p:cNvSpPr>
              <p:nvPr/>
            </p:nvSpPr>
            <p:spPr bwMode="auto">
              <a:xfrm>
                <a:off x="1558" y="1626"/>
                <a:ext cx="712" cy="166"/>
              </a:xfrm>
              <a:custGeom>
                <a:avLst/>
                <a:gdLst>
                  <a:gd name="T0" fmla="*/ 0 w 712"/>
                  <a:gd name="T1" fmla="*/ 8 h 331"/>
                  <a:gd name="T2" fmla="*/ 6 w 712"/>
                  <a:gd name="T3" fmla="*/ 0 h 331"/>
                  <a:gd name="T4" fmla="*/ 712 w 712"/>
                  <a:gd name="T5" fmla="*/ 165 h 331"/>
                  <a:gd name="T6" fmla="*/ 712 w 712"/>
                  <a:gd name="T7" fmla="*/ 166 h 331"/>
                  <a:gd name="T8" fmla="*/ 31 w 712"/>
                  <a:gd name="T9" fmla="*/ 7 h 331"/>
                  <a:gd name="T10" fmla="*/ 27 w 712"/>
                  <a:gd name="T11" fmla="*/ 15 h 331"/>
                  <a:gd name="T12" fmla="*/ 0 w 712"/>
                  <a:gd name="T13" fmla="*/ 8 h 3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12" h="331">
                    <a:moveTo>
                      <a:pt x="0" y="16"/>
                    </a:moveTo>
                    <a:lnTo>
                      <a:pt x="6" y="0"/>
                    </a:lnTo>
                    <a:lnTo>
                      <a:pt x="712" y="329"/>
                    </a:lnTo>
                    <a:lnTo>
                      <a:pt x="712" y="331"/>
                    </a:lnTo>
                    <a:lnTo>
                      <a:pt x="31" y="13"/>
                    </a:lnTo>
                    <a:lnTo>
                      <a:pt x="27" y="29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68" name="Freeform 587"/>
              <p:cNvSpPr>
                <a:spLocks/>
              </p:cNvSpPr>
              <p:nvPr/>
            </p:nvSpPr>
            <p:spPr bwMode="auto">
              <a:xfrm>
                <a:off x="1585" y="1632"/>
                <a:ext cx="685" cy="160"/>
              </a:xfrm>
              <a:custGeom>
                <a:avLst/>
                <a:gdLst>
                  <a:gd name="T0" fmla="*/ 0 w 685"/>
                  <a:gd name="T1" fmla="*/ 8 h 318"/>
                  <a:gd name="T2" fmla="*/ 4 w 685"/>
                  <a:gd name="T3" fmla="*/ 0 h 318"/>
                  <a:gd name="T4" fmla="*/ 685 w 685"/>
                  <a:gd name="T5" fmla="*/ 160 h 318"/>
                  <a:gd name="T6" fmla="*/ 685 w 685"/>
                  <a:gd name="T7" fmla="*/ 160 h 318"/>
                  <a:gd name="T8" fmla="*/ 32 w 685"/>
                  <a:gd name="T9" fmla="*/ 6 h 318"/>
                  <a:gd name="T10" fmla="*/ 27 w 685"/>
                  <a:gd name="T11" fmla="*/ 15 h 318"/>
                  <a:gd name="T12" fmla="*/ 0 w 685"/>
                  <a:gd name="T13" fmla="*/ 8 h 3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85" h="318">
                    <a:moveTo>
                      <a:pt x="0" y="16"/>
                    </a:moveTo>
                    <a:lnTo>
                      <a:pt x="4" y="0"/>
                    </a:lnTo>
                    <a:lnTo>
                      <a:pt x="685" y="318"/>
                    </a:lnTo>
                    <a:lnTo>
                      <a:pt x="32" y="12"/>
                    </a:lnTo>
                    <a:lnTo>
                      <a:pt x="27" y="29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69" name="Freeform 588"/>
              <p:cNvSpPr>
                <a:spLocks/>
              </p:cNvSpPr>
              <p:nvPr/>
            </p:nvSpPr>
            <p:spPr bwMode="auto">
              <a:xfrm>
                <a:off x="1612" y="1639"/>
                <a:ext cx="658" cy="153"/>
              </a:xfrm>
              <a:custGeom>
                <a:avLst/>
                <a:gdLst>
                  <a:gd name="T0" fmla="*/ 0 w 658"/>
                  <a:gd name="T1" fmla="*/ 9 h 306"/>
                  <a:gd name="T2" fmla="*/ 5 w 658"/>
                  <a:gd name="T3" fmla="*/ 0 h 306"/>
                  <a:gd name="T4" fmla="*/ 658 w 658"/>
                  <a:gd name="T5" fmla="*/ 153 h 306"/>
                  <a:gd name="T6" fmla="*/ 658 w 658"/>
                  <a:gd name="T7" fmla="*/ 153 h 306"/>
                  <a:gd name="T8" fmla="*/ 34 w 658"/>
                  <a:gd name="T9" fmla="*/ 8 h 306"/>
                  <a:gd name="T10" fmla="*/ 29 w 658"/>
                  <a:gd name="T11" fmla="*/ 16 h 306"/>
                  <a:gd name="T12" fmla="*/ 0 w 658"/>
                  <a:gd name="T13" fmla="*/ 9 h 30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8" h="306">
                    <a:moveTo>
                      <a:pt x="0" y="17"/>
                    </a:moveTo>
                    <a:lnTo>
                      <a:pt x="5" y="0"/>
                    </a:lnTo>
                    <a:lnTo>
                      <a:pt x="658" y="306"/>
                    </a:lnTo>
                    <a:lnTo>
                      <a:pt x="34" y="15"/>
                    </a:lnTo>
                    <a:lnTo>
                      <a:pt x="29" y="31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70" name="Freeform 589"/>
              <p:cNvSpPr>
                <a:spLocks/>
              </p:cNvSpPr>
              <p:nvPr/>
            </p:nvSpPr>
            <p:spPr bwMode="auto">
              <a:xfrm>
                <a:off x="1641" y="1646"/>
                <a:ext cx="629" cy="147"/>
              </a:xfrm>
              <a:custGeom>
                <a:avLst/>
                <a:gdLst>
                  <a:gd name="T0" fmla="*/ 0 w 629"/>
                  <a:gd name="T1" fmla="*/ 8 h 293"/>
                  <a:gd name="T2" fmla="*/ 5 w 629"/>
                  <a:gd name="T3" fmla="*/ 0 h 293"/>
                  <a:gd name="T4" fmla="*/ 629 w 629"/>
                  <a:gd name="T5" fmla="*/ 146 h 293"/>
                  <a:gd name="T6" fmla="*/ 628 w 629"/>
                  <a:gd name="T7" fmla="*/ 147 h 293"/>
                  <a:gd name="T8" fmla="*/ 34 w 629"/>
                  <a:gd name="T9" fmla="*/ 7 h 293"/>
                  <a:gd name="T10" fmla="*/ 30 w 629"/>
                  <a:gd name="T11" fmla="*/ 15 h 293"/>
                  <a:gd name="T12" fmla="*/ 0 w 629"/>
                  <a:gd name="T13" fmla="*/ 8 h 29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29" h="293">
                    <a:moveTo>
                      <a:pt x="0" y="16"/>
                    </a:moveTo>
                    <a:lnTo>
                      <a:pt x="5" y="0"/>
                    </a:lnTo>
                    <a:lnTo>
                      <a:pt x="629" y="291"/>
                    </a:lnTo>
                    <a:lnTo>
                      <a:pt x="628" y="293"/>
                    </a:lnTo>
                    <a:lnTo>
                      <a:pt x="34" y="14"/>
                    </a:lnTo>
                    <a:lnTo>
                      <a:pt x="30" y="29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71" name="Freeform 590"/>
              <p:cNvSpPr>
                <a:spLocks/>
              </p:cNvSpPr>
              <p:nvPr/>
            </p:nvSpPr>
            <p:spPr bwMode="auto">
              <a:xfrm>
                <a:off x="1671" y="1653"/>
                <a:ext cx="598" cy="140"/>
              </a:xfrm>
              <a:custGeom>
                <a:avLst/>
                <a:gdLst>
                  <a:gd name="T0" fmla="*/ 0 w 598"/>
                  <a:gd name="T1" fmla="*/ 8 h 279"/>
                  <a:gd name="T2" fmla="*/ 4 w 598"/>
                  <a:gd name="T3" fmla="*/ 0 h 279"/>
                  <a:gd name="T4" fmla="*/ 598 w 598"/>
                  <a:gd name="T5" fmla="*/ 140 h 279"/>
                  <a:gd name="T6" fmla="*/ 598 w 598"/>
                  <a:gd name="T7" fmla="*/ 140 h 279"/>
                  <a:gd name="T8" fmla="*/ 35 w 598"/>
                  <a:gd name="T9" fmla="*/ 9 h 279"/>
                  <a:gd name="T10" fmla="*/ 31 w 598"/>
                  <a:gd name="T11" fmla="*/ 15 h 279"/>
                  <a:gd name="T12" fmla="*/ 0 w 598"/>
                  <a:gd name="T13" fmla="*/ 8 h 27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98" h="279">
                    <a:moveTo>
                      <a:pt x="0" y="15"/>
                    </a:moveTo>
                    <a:lnTo>
                      <a:pt x="4" y="0"/>
                    </a:lnTo>
                    <a:lnTo>
                      <a:pt x="598" y="279"/>
                    </a:lnTo>
                    <a:lnTo>
                      <a:pt x="35" y="17"/>
                    </a:lnTo>
                    <a:lnTo>
                      <a:pt x="31" y="29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72" name="Freeform 591"/>
              <p:cNvSpPr>
                <a:spLocks/>
              </p:cNvSpPr>
              <p:nvPr/>
            </p:nvSpPr>
            <p:spPr bwMode="auto">
              <a:xfrm>
                <a:off x="1702" y="1661"/>
                <a:ext cx="567" cy="132"/>
              </a:xfrm>
              <a:custGeom>
                <a:avLst/>
                <a:gdLst>
                  <a:gd name="T0" fmla="*/ 0 w 567"/>
                  <a:gd name="T1" fmla="*/ 6 h 264"/>
                  <a:gd name="T2" fmla="*/ 4 w 567"/>
                  <a:gd name="T3" fmla="*/ 0 h 264"/>
                  <a:gd name="T4" fmla="*/ 567 w 567"/>
                  <a:gd name="T5" fmla="*/ 131 h 264"/>
                  <a:gd name="T6" fmla="*/ 567 w 567"/>
                  <a:gd name="T7" fmla="*/ 132 h 264"/>
                  <a:gd name="T8" fmla="*/ 37 w 567"/>
                  <a:gd name="T9" fmla="*/ 7 h 264"/>
                  <a:gd name="T10" fmla="*/ 33 w 567"/>
                  <a:gd name="T11" fmla="*/ 15 h 264"/>
                  <a:gd name="T12" fmla="*/ 0 w 567"/>
                  <a:gd name="T13" fmla="*/ 6 h 2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67" h="264">
                    <a:moveTo>
                      <a:pt x="0" y="12"/>
                    </a:moveTo>
                    <a:lnTo>
                      <a:pt x="4" y="0"/>
                    </a:lnTo>
                    <a:lnTo>
                      <a:pt x="567" y="262"/>
                    </a:lnTo>
                    <a:lnTo>
                      <a:pt x="567" y="264"/>
                    </a:lnTo>
                    <a:lnTo>
                      <a:pt x="37" y="14"/>
                    </a:lnTo>
                    <a:lnTo>
                      <a:pt x="33" y="29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73" name="Freeform 592"/>
              <p:cNvSpPr>
                <a:spLocks/>
              </p:cNvSpPr>
              <p:nvPr/>
            </p:nvSpPr>
            <p:spPr bwMode="auto">
              <a:xfrm>
                <a:off x="1735" y="1669"/>
                <a:ext cx="534" cy="124"/>
              </a:xfrm>
              <a:custGeom>
                <a:avLst/>
                <a:gdLst>
                  <a:gd name="T0" fmla="*/ 0 w 534"/>
                  <a:gd name="T1" fmla="*/ 7 h 250"/>
                  <a:gd name="T2" fmla="*/ 4 w 534"/>
                  <a:gd name="T3" fmla="*/ 0 h 250"/>
                  <a:gd name="T4" fmla="*/ 534 w 534"/>
                  <a:gd name="T5" fmla="*/ 124 h 250"/>
                  <a:gd name="T6" fmla="*/ 534 w 534"/>
                  <a:gd name="T7" fmla="*/ 124 h 250"/>
                  <a:gd name="T8" fmla="*/ 36 w 534"/>
                  <a:gd name="T9" fmla="*/ 9 h 250"/>
                  <a:gd name="T10" fmla="*/ 34 w 534"/>
                  <a:gd name="T11" fmla="*/ 15 h 250"/>
                  <a:gd name="T12" fmla="*/ 0 w 534"/>
                  <a:gd name="T13" fmla="*/ 7 h 2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4" h="250">
                    <a:moveTo>
                      <a:pt x="0" y="15"/>
                    </a:moveTo>
                    <a:lnTo>
                      <a:pt x="4" y="0"/>
                    </a:lnTo>
                    <a:lnTo>
                      <a:pt x="534" y="250"/>
                    </a:lnTo>
                    <a:lnTo>
                      <a:pt x="36" y="18"/>
                    </a:lnTo>
                    <a:lnTo>
                      <a:pt x="34" y="31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74" name="Freeform 593"/>
              <p:cNvSpPr>
                <a:spLocks/>
              </p:cNvSpPr>
              <p:nvPr/>
            </p:nvSpPr>
            <p:spPr bwMode="auto">
              <a:xfrm>
                <a:off x="1769" y="1678"/>
                <a:ext cx="500" cy="116"/>
              </a:xfrm>
              <a:custGeom>
                <a:avLst/>
                <a:gdLst>
                  <a:gd name="T0" fmla="*/ 0 w 500"/>
                  <a:gd name="T1" fmla="*/ 6 h 234"/>
                  <a:gd name="T2" fmla="*/ 2 w 500"/>
                  <a:gd name="T3" fmla="*/ 0 h 234"/>
                  <a:gd name="T4" fmla="*/ 500 w 500"/>
                  <a:gd name="T5" fmla="*/ 115 h 234"/>
                  <a:gd name="T6" fmla="*/ 500 w 500"/>
                  <a:gd name="T7" fmla="*/ 116 h 234"/>
                  <a:gd name="T8" fmla="*/ 39 w 500"/>
                  <a:gd name="T9" fmla="*/ 8 h 234"/>
                  <a:gd name="T10" fmla="*/ 35 w 500"/>
                  <a:gd name="T11" fmla="*/ 14 h 234"/>
                  <a:gd name="T12" fmla="*/ 0 w 500"/>
                  <a:gd name="T13" fmla="*/ 6 h 2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00" h="234">
                    <a:moveTo>
                      <a:pt x="0" y="13"/>
                    </a:moveTo>
                    <a:lnTo>
                      <a:pt x="2" y="0"/>
                    </a:lnTo>
                    <a:lnTo>
                      <a:pt x="500" y="232"/>
                    </a:lnTo>
                    <a:lnTo>
                      <a:pt x="500" y="234"/>
                    </a:lnTo>
                    <a:lnTo>
                      <a:pt x="39" y="16"/>
                    </a:lnTo>
                    <a:lnTo>
                      <a:pt x="35" y="29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D6D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75" name="Freeform 594"/>
              <p:cNvSpPr>
                <a:spLocks/>
              </p:cNvSpPr>
              <p:nvPr/>
            </p:nvSpPr>
            <p:spPr bwMode="auto">
              <a:xfrm>
                <a:off x="1804" y="1686"/>
                <a:ext cx="465" cy="108"/>
              </a:xfrm>
              <a:custGeom>
                <a:avLst/>
                <a:gdLst>
                  <a:gd name="T0" fmla="*/ 0 w 465"/>
                  <a:gd name="T1" fmla="*/ 6 h 218"/>
                  <a:gd name="T2" fmla="*/ 4 w 465"/>
                  <a:gd name="T3" fmla="*/ 0 h 218"/>
                  <a:gd name="T4" fmla="*/ 465 w 465"/>
                  <a:gd name="T5" fmla="*/ 108 h 218"/>
                  <a:gd name="T6" fmla="*/ 465 w 465"/>
                  <a:gd name="T7" fmla="*/ 108 h 218"/>
                  <a:gd name="T8" fmla="*/ 41 w 465"/>
                  <a:gd name="T9" fmla="*/ 10 h 218"/>
                  <a:gd name="T10" fmla="*/ 38 w 465"/>
                  <a:gd name="T11" fmla="*/ 14 h 218"/>
                  <a:gd name="T12" fmla="*/ 0 w 465"/>
                  <a:gd name="T13" fmla="*/ 6 h 2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5" h="218">
                    <a:moveTo>
                      <a:pt x="0" y="13"/>
                    </a:moveTo>
                    <a:lnTo>
                      <a:pt x="4" y="0"/>
                    </a:lnTo>
                    <a:lnTo>
                      <a:pt x="465" y="218"/>
                    </a:lnTo>
                    <a:lnTo>
                      <a:pt x="41" y="20"/>
                    </a:lnTo>
                    <a:lnTo>
                      <a:pt x="38" y="29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D7D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76" name="Freeform 595"/>
              <p:cNvSpPr>
                <a:spLocks/>
              </p:cNvSpPr>
              <p:nvPr/>
            </p:nvSpPr>
            <p:spPr bwMode="auto">
              <a:xfrm>
                <a:off x="1842" y="1696"/>
                <a:ext cx="427" cy="99"/>
              </a:xfrm>
              <a:custGeom>
                <a:avLst/>
                <a:gdLst>
                  <a:gd name="T0" fmla="*/ 0 w 427"/>
                  <a:gd name="T1" fmla="*/ 4 h 200"/>
                  <a:gd name="T2" fmla="*/ 3 w 427"/>
                  <a:gd name="T3" fmla="*/ 0 h 200"/>
                  <a:gd name="T4" fmla="*/ 427 w 427"/>
                  <a:gd name="T5" fmla="*/ 98 h 200"/>
                  <a:gd name="T6" fmla="*/ 426 w 427"/>
                  <a:gd name="T7" fmla="*/ 99 h 200"/>
                  <a:gd name="T8" fmla="*/ 41 w 427"/>
                  <a:gd name="T9" fmla="*/ 9 h 200"/>
                  <a:gd name="T10" fmla="*/ 38 w 427"/>
                  <a:gd name="T11" fmla="*/ 14 h 200"/>
                  <a:gd name="T12" fmla="*/ 0 w 427"/>
                  <a:gd name="T13" fmla="*/ 4 h 2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27" h="200">
                    <a:moveTo>
                      <a:pt x="0" y="9"/>
                    </a:moveTo>
                    <a:lnTo>
                      <a:pt x="3" y="0"/>
                    </a:lnTo>
                    <a:lnTo>
                      <a:pt x="427" y="198"/>
                    </a:lnTo>
                    <a:lnTo>
                      <a:pt x="426" y="200"/>
                    </a:lnTo>
                    <a:lnTo>
                      <a:pt x="41" y="18"/>
                    </a:lnTo>
                    <a:lnTo>
                      <a:pt x="38" y="2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77" name="Freeform 596"/>
              <p:cNvSpPr>
                <a:spLocks/>
              </p:cNvSpPr>
              <p:nvPr/>
            </p:nvSpPr>
            <p:spPr bwMode="auto">
              <a:xfrm>
                <a:off x="1880" y="1705"/>
                <a:ext cx="388" cy="90"/>
              </a:xfrm>
              <a:custGeom>
                <a:avLst/>
                <a:gdLst>
                  <a:gd name="T0" fmla="*/ 0 w 388"/>
                  <a:gd name="T1" fmla="*/ 5 h 182"/>
                  <a:gd name="T2" fmla="*/ 3 w 388"/>
                  <a:gd name="T3" fmla="*/ 0 h 182"/>
                  <a:gd name="T4" fmla="*/ 388 w 388"/>
                  <a:gd name="T5" fmla="*/ 90 h 182"/>
                  <a:gd name="T6" fmla="*/ 388 w 388"/>
                  <a:gd name="T7" fmla="*/ 90 h 182"/>
                  <a:gd name="T8" fmla="*/ 44 w 388"/>
                  <a:gd name="T9" fmla="*/ 10 h 182"/>
                  <a:gd name="T10" fmla="*/ 43 w 388"/>
                  <a:gd name="T11" fmla="*/ 14 h 182"/>
                  <a:gd name="T12" fmla="*/ 0 w 388"/>
                  <a:gd name="T13" fmla="*/ 5 h 18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88" h="182">
                    <a:moveTo>
                      <a:pt x="0" y="11"/>
                    </a:moveTo>
                    <a:lnTo>
                      <a:pt x="3" y="0"/>
                    </a:lnTo>
                    <a:lnTo>
                      <a:pt x="388" y="182"/>
                    </a:lnTo>
                    <a:lnTo>
                      <a:pt x="44" y="20"/>
                    </a:lnTo>
                    <a:lnTo>
                      <a:pt x="43" y="29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78" name="Freeform 597"/>
              <p:cNvSpPr>
                <a:spLocks/>
              </p:cNvSpPr>
              <p:nvPr/>
            </p:nvSpPr>
            <p:spPr bwMode="auto">
              <a:xfrm>
                <a:off x="1923" y="1715"/>
                <a:ext cx="345" cy="81"/>
              </a:xfrm>
              <a:custGeom>
                <a:avLst/>
                <a:gdLst>
                  <a:gd name="T0" fmla="*/ 0 w 345"/>
                  <a:gd name="T1" fmla="*/ 4 h 163"/>
                  <a:gd name="T2" fmla="*/ 1 w 345"/>
                  <a:gd name="T3" fmla="*/ 0 h 163"/>
                  <a:gd name="T4" fmla="*/ 345 w 345"/>
                  <a:gd name="T5" fmla="*/ 81 h 163"/>
                  <a:gd name="T6" fmla="*/ 345 w 345"/>
                  <a:gd name="T7" fmla="*/ 81 h 163"/>
                  <a:gd name="T8" fmla="*/ 45 w 345"/>
                  <a:gd name="T9" fmla="*/ 11 h 163"/>
                  <a:gd name="T10" fmla="*/ 42 w 345"/>
                  <a:gd name="T11" fmla="*/ 14 h 163"/>
                  <a:gd name="T12" fmla="*/ 0 w 345"/>
                  <a:gd name="T13" fmla="*/ 4 h 16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5" h="163">
                    <a:moveTo>
                      <a:pt x="0" y="9"/>
                    </a:moveTo>
                    <a:lnTo>
                      <a:pt x="1" y="0"/>
                    </a:lnTo>
                    <a:lnTo>
                      <a:pt x="345" y="162"/>
                    </a:lnTo>
                    <a:lnTo>
                      <a:pt x="345" y="163"/>
                    </a:lnTo>
                    <a:lnTo>
                      <a:pt x="45" y="22"/>
                    </a:lnTo>
                    <a:lnTo>
                      <a:pt x="42" y="2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79" name="Freeform 598"/>
              <p:cNvSpPr>
                <a:spLocks/>
              </p:cNvSpPr>
              <p:nvPr/>
            </p:nvSpPr>
            <p:spPr bwMode="auto">
              <a:xfrm>
                <a:off x="1965" y="1726"/>
                <a:ext cx="303" cy="70"/>
              </a:xfrm>
              <a:custGeom>
                <a:avLst/>
                <a:gdLst>
                  <a:gd name="T0" fmla="*/ 0 w 303"/>
                  <a:gd name="T1" fmla="*/ 3 h 141"/>
                  <a:gd name="T2" fmla="*/ 3 w 303"/>
                  <a:gd name="T3" fmla="*/ 0 h 141"/>
                  <a:gd name="T4" fmla="*/ 303 w 303"/>
                  <a:gd name="T5" fmla="*/ 70 h 141"/>
                  <a:gd name="T6" fmla="*/ 303 w 303"/>
                  <a:gd name="T7" fmla="*/ 70 h 141"/>
                  <a:gd name="T8" fmla="*/ 48 w 303"/>
                  <a:gd name="T9" fmla="*/ 11 h 141"/>
                  <a:gd name="T10" fmla="*/ 45 w 303"/>
                  <a:gd name="T11" fmla="*/ 14 h 141"/>
                  <a:gd name="T12" fmla="*/ 0 w 303"/>
                  <a:gd name="T13" fmla="*/ 3 h 1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3" h="141">
                    <a:moveTo>
                      <a:pt x="0" y="7"/>
                    </a:moveTo>
                    <a:lnTo>
                      <a:pt x="3" y="0"/>
                    </a:lnTo>
                    <a:lnTo>
                      <a:pt x="303" y="141"/>
                    </a:lnTo>
                    <a:lnTo>
                      <a:pt x="48" y="22"/>
                    </a:lnTo>
                    <a:lnTo>
                      <a:pt x="45" y="2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DE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80" name="Freeform 599"/>
              <p:cNvSpPr>
                <a:spLocks/>
              </p:cNvSpPr>
              <p:nvPr/>
            </p:nvSpPr>
            <p:spPr bwMode="auto">
              <a:xfrm>
                <a:off x="2010" y="1736"/>
                <a:ext cx="258" cy="61"/>
              </a:xfrm>
              <a:custGeom>
                <a:avLst/>
                <a:gdLst>
                  <a:gd name="T0" fmla="*/ 0 w 258"/>
                  <a:gd name="T1" fmla="*/ 4 h 121"/>
                  <a:gd name="T2" fmla="*/ 3 w 258"/>
                  <a:gd name="T3" fmla="*/ 0 h 121"/>
                  <a:gd name="T4" fmla="*/ 258 w 258"/>
                  <a:gd name="T5" fmla="*/ 60 h 121"/>
                  <a:gd name="T6" fmla="*/ 258 w 258"/>
                  <a:gd name="T7" fmla="*/ 61 h 121"/>
                  <a:gd name="T8" fmla="*/ 50 w 258"/>
                  <a:gd name="T9" fmla="*/ 12 h 121"/>
                  <a:gd name="T10" fmla="*/ 48 w 258"/>
                  <a:gd name="T11" fmla="*/ 15 h 121"/>
                  <a:gd name="T12" fmla="*/ 0 w 258"/>
                  <a:gd name="T13" fmla="*/ 4 h 1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8" h="121">
                    <a:moveTo>
                      <a:pt x="0" y="7"/>
                    </a:moveTo>
                    <a:lnTo>
                      <a:pt x="3" y="0"/>
                    </a:lnTo>
                    <a:lnTo>
                      <a:pt x="258" y="119"/>
                    </a:lnTo>
                    <a:lnTo>
                      <a:pt x="258" y="121"/>
                    </a:lnTo>
                    <a:lnTo>
                      <a:pt x="50" y="23"/>
                    </a:lnTo>
                    <a:lnTo>
                      <a:pt x="48" y="2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DFD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81" name="Freeform 600"/>
              <p:cNvSpPr>
                <a:spLocks/>
              </p:cNvSpPr>
              <p:nvPr/>
            </p:nvSpPr>
            <p:spPr bwMode="auto">
              <a:xfrm>
                <a:off x="2058" y="1748"/>
                <a:ext cx="210" cy="49"/>
              </a:xfrm>
              <a:custGeom>
                <a:avLst/>
                <a:gdLst>
                  <a:gd name="T0" fmla="*/ 0 w 210"/>
                  <a:gd name="T1" fmla="*/ 3 h 98"/>
                  <a:gd name="T2" fmla="*/ 2 w 210"/>
                  <a:gd name="T3" fmla="*/ 0 h 98"/>
                  <a:gd name="T4" fmla="*/ 210 w 210"/>
                  <a:gd name="T5" fmla="*/ 49 h 98"/>
                  <a:gd name="T6" fmla="*/ 208 w 210"/>
                  <a:gd name="T7" fmla="*/ 49 h 98"/>
                  <a:gd name="T8" fmla="*/ 53 w 210"/>
                  <a:gd name="T9" fmla="*/ 13 h 98"/>
                  <a:gd name="T10" fmla="*/ 51 w 210"/>
                  <a:gd name="T11" fmla="*/ 15 h 98"/>
                  <a:gd name="T12" fmla="*/ 0 w 210"/>
                  <a:gd name="T13" fmla="*/ 3 h 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0" h="98">
                    <a:moveTo>
                      <a:pt x="0" y="6"/>
                    </a:moveTo>
                    <a:lnTo>
                      <a:pt x="2" y="0"/>
                    </a:lnTo>
                    <a:lnTo>
                      <a:pt x="210" y="98"/>
                    </a:lnTo>
                    <a:lnTo>
                      <a:pt x="208" y="98"/>
                    </a:lnTo>
                    <a:lnTo>
                      <a:pt x="53" y="26"/>
                    </a:lnTo>
                    <a:lnTo>
                      <a:pt x="51" y="29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E1E1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82" name="Freeform 601"/>
              <p:cNvSpPr>
                <a:spLocks/>
              </p:cNvSpPr>
              <p:nvPr/>
            </p:nvSpPr>
            <p:spPr bwMode="auto">
              <a:xfrm>
                <a:off x="2109" y="1761"/>
                <a:ext cx="157" cy="37"/>
              </a:xfrm>
              <a:custGeom>
                <a:avLst/>
                <a:gdLst>
                  <a:gd name="T0" fmla="*/ 0 w 157"/>
                  <a:gd name="T1" fmla="*/ 2 h 74"/>
                  <a:gd name="T2" fmla="*/ 2 w 157"/>
                  <a:gd name="T3" fmla="*/ 0 h 74"/>
                  <a:gd name="T4" fmla="*/ 157 w 157"/>
                  <a:gd name="T5" fmla="*/ 36 h 74"/>
                  <a:gd name="T6" fmla="*/ 157 w 157"/>
                  <a:gd name="T7" fmla="*/ 37 h 74"/>
                  <a:gd name="T8" fmla="*/ 55 w 157"/>
                  <a:gd name="T9" fmla="*/ 14 h 74"/>
                  <a:gd name="T10" fmla="*/ 54 w 157"/>
                  <a:gd name="T11" fmla="*/ 15 h 74"/>
                  <a:gd name="T12" fmla="*/ 0 w 157"/>
                  <a:gd name="T13" fmla="*/ 2 h 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7" h="74">
                    <a:moveTo>
                      <a:pt x="0" y="3"/>
                    </a:moveTo>
                    <a:lnTo>
                      <a:pt x="2" y="0"/>
                    </a:lnTo>
                    <a:lnTo>
                      <a:pt x="157" y="72"/>
                    </a:lnTo>
                    <a:lnTo>
                      <a:pt x="157" y="74"/>
                    </a:lnTo>
                    <a:lnTo>
                      <a:pt x="55" y="27"/>
                    </a:lnTo>
                    <a:lnTo>
                      <a:pt x="54" y="29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3E3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83" name="Freeform 602"/>
              <p:cNvSpPr>
                <a:spLocks/>
              </p:cNvSpPr>
              <p:nvPr/>
            </p:nvSpPr>
            <p:spPr bwMode="auto">
              <a:xfrm>
                <a:off x="2163" y="1774"/>
                <a:ext cx="103" cy="25"/>
              </a:xfrm>
              <a:custGeom>
                <a:avLst/>
                <a:gdLst>
                  <a:gd name="T0" fmla="*/ 0 w 103"/>
                  <a:gd name="T1" fmla="*/ 1 h 49"/>
                  <a:gd name="T2" fmla="*/ 1 w 103"/>
                  <a:gd name="T3" fmla="*/ 0 h 49"/>
                  <a:gd name="T4" fmla="*/ 103 w 103"/>
                  <a:gd name="T5" fmla="*/ 24 h 49"/>
                  <a:gd name="T6" fmla="*/ 103 w 103"/>
                  <a:gd name="T7" fmla="*/ 25 h 49"/>
                  <a:gd name="T8" fmla="*/ 56 w 103"/>
                  <a:gd name="T9" fmla="*/ 14 h 49"/>
                  <a:gd name="T10" fmla="*/ 56 w 103"/>
                  <a:gd name="T11" fmla="*/ 15 h 49"/>
                  <a:gd name="T12" fmla="*/ 0 w 103"/>
                  <a:gd name="T13" fmla="*/ 1 h 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3" h="49">
                    <a:moveTo>
                      <a:pt x="0" y="2"/>
                    </a:moveTo>
                    <a:lnTo>
                      <a:pt x="1" y="0"/>
                    </a:lnTo>
                    <a:lnTo>
                      <a:pt x="103" y="47"/>
                    </a:lnTo>
                    <a:lnTo>
                      <a:pt x="103" y="49"/>
                    </a:lnTo>
                    <a:lnTo>
                      <a:pt x="56" y="27"/>
                    </a:lnTo>
                    <a:lnTo>
                      <a:pt x="56" y="29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84" name="Freeform 603"/>
              <p:cNvSpPr>
                <a:spLocks/>
              </p:cNvSpPr>
              <p:nvPr/>
            </p:nvSpPr>
            <p:spPr bwMode="auto">
              <a:xfrm>
                <a:off x="2219" y="1788"/>
                <a:ext cx="47" cy="12"/>
              </a:xfrm>
              <a:custGeom>
                <a:avLst/>
                <a:gdLst>
                  <a:gd name="T0" fmla="*/ 0 w 47"/>
                  <a:gd name="T1" fmla="*/ 1 h 24"/>
                  <a:gd name="T2" fmla="*/ 0 w 47"/>
                  <a:gd name="T3" fmla="*/ 0 h 24"/>
                  <a:gd name="T4" fmla="*/ 47 w 47"/>
                  <a:gd name="T5" fmla="*/ 11 h 24"/>
                  <a:gd name="T6" fmla="*/ 47 w 47"/>
                  <a:gd name="T7" fmla="*/ 12 h 24"/>
                  <a:gd name="T8" fmla="*/ 47 w 47"/>
                  <a:gd name="T9" fmla="*/ 12 h 24"/>
                  <a:gd name="T10" fmla="*/ 47 w 47"/>
                  <a:gd name="T11" fmla="*/ 12 h 24"/>
                  <a:gd name="T12" fmla="*/ 0 w 47"/>
                  <a:gd name="T13" fmla="*/ 1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7" h="24">
                    <a:moveTo>
                      <a:pt x="0" y="2"/>
                    </a:moveTo>
                    <a:lnTo>
                      <a:pt x="0" y="0"/>
                    </a:lnTo>
                    <a:lnTo>
                      <a:pt x="47" y="22"/>
                    </a:lnTo>
                    <a:lnTo>
                      <a:pt x="47" y="2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85" name="Freeform 604"/>
              <p:cNvSpPr>
                <a:spLocks/>
              </p:cNvSpPr>
              <p:nvPr/>
            </p:nvSpPr>
            <p:spPr bwMode="auto">
              <a:xfrm>
                <a:off x="1267" y="1553"/>
                <a:ext cx="999" cy="247"/>
              </a:xfrm>
              <a:custGeom>
                <a:avLst/>
                <a:gdLst>
                  <a:gd name="T0" fmla="*/ 996 w 999"/>
                  <a:gd name="T1" fmla="*/ 233 h 495"/>
                  <a:gd name="T2" fmla="*/ 0 w 999"/>
                  <a:gd name="T3" fmla="*/ 0 h 495"/>
                  <a:gd name="T4" fmla="*/ 3 w 999"/>
                  <a:gd name="T5" fmla="*/ 14 h 495"/>
                  <a:gd name="T6" fmla="*/ 999 w 999"/>
                  <a:gd name="T7" fmla="*/ 247 h 495"/>
                  <a:gd name="T8" fmla="*/ 996 w 999"/>
                  <a:gd name="T9" fmla="*/ 233 h 4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9" h="495">
                    <a:moveTo>
                      <a:pt x="996" y="466"/>
                    </a:moveTo>
                    <a:lnTo>
                      <a:pt x="0" y="0"/>
                    </a:lnTo>
                    <a:lnTo>
                      <a:pt x="3" y="29"/>
                    </a:lnTo>
                    <a:lnTo>
                      <a:pt x="999" y="495"/>
                    </a:lnTo>
                    <a:lnTo>
                      <a:pt x="996" y="466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86" name="Freeform 605"/>
              <p:cNvSpPr>
                <a:spLocks/>
              </p:cNvSpPr>
              <p:nvPr/>
            </p:nvSpPr>
            <p:spPr bwMode="auto">
              <a:xfrm>
                <a:off x="2256" y="1745"/>
                <a:ext cx="40" cy="52"/>
              </a:xfrm>
              <a:custGeom>
                <a:avLst/>
                <a:gdLst>
                  <a:gd name="T0" fmla="*/ 0 w 40"/>
                  <a:gd name="T1" fmla="*/ 52 h 103"/>
                  <a:gd name="T2" fmla="*/ 30 w 40"/>
                  <a:gd name="T3" fmla="*/ 0 h 103"/>
                  <a:gd name="T4" fmla="*/ 40 w 40"/>
                  <a:gd name="T5" fmla="*/ 3 h 103"/>
                  <a:gd name="T6" fmla="*/ 38 w 40"/>
                  <a:gd name="T7" fmla="*/ 3 h 103"/>
                  <a:gd name="T8" fmla="*/ 28 w 40"/>
                  <a:gd name="T9" fmla="*/ 0 h 103"/>
                  <a:gd name="T10" fmla="*/ 0 w 40"/>
                  <a:gd name="T11" fmla="*/ 52 h 103"/>
                  <a:gd name="T12" fmla="*/ 0 w 40"/>
                  <a:gd name="T13" fmla="*/ 52 h 10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0" h="103">
                    <a:moveTo>
                      <a:pt x="0" y="103"/>
                    </a:moveTo>
                    <a:lnTo>
                      <a:pt x="30" y="0"/>
                    </a:lnTo>
                    <a:lnTo>
                      <a:pt x="40" y="5"/>
                    </a:lnTo>
                    <a:lnTo>
                      <a:pt x="38" y="5"/>
                    </a:lnTo>
                    <a:lnTo>
                      <a:pt x="28" y="0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87" name="Freeform 606"/>
              <p:cNvSpPr>
                <a:spLocks/>
              </p:cNvSpPr>
              <p:nvPr/>
            </p:nvSpPr>
            <p:spPr bwMode="auto">
              <a:xfrm>
                <a:off x="2256" y="1745"/>
                <a:ext cx="38" cy="52"/>
              </a:xfrm>
              <a:custGeom>
                <a:avLst/>
                <a:gdLst>
                  <a:gd name="T0" fmla="*/ 0 w 38"/>
                  <a:gd name="T1" fmla="*/ 52 h 103"/>
                  <a:gd name="T2" fmla="*/ 28 w 38"/>
                  <a:gd name="T3" fmla="*/ 0 h 103"/>
                  <a:gd name="T4" fmla="*/ 38 w 38"/>
                  <a:gd name="T5" fmla="*/ 3 h 103"/>
                  <a:gd name="T6" fmla="*/ 38 w 38"/>
                  <a:gd name="T7" fmla="*/ 4 h 103"/>
                  <a:gd name="T8" fmla="*/ 28 w 38"/>
                  <a:gd name="T9" fmla="*/ 1 h 103"/>
                  <a:gd name="T10" fmla="*/ 0 w 38"/>
                  <a:gd name="T11" fmla="*/ 52 h 103"/>
                  <a:gd name="T12" fmla="*/ 0 w 38"/>
                  <a:gd name="T13" fmla="*/ 52 h 10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8" h="103">
                    <a:moveTo>
                      <a:pt x="0" y="103"/>
                    </a:moveTo>
                    <a:lnTo>
                      <a:pt x="28" y="0"/>
                    </a:lnTo>
                    <a:lnTo>
                      <a:pt x="38" y="5"/>
                    </a:lnTo>
                    <a:lnTo>
                      <a:pt x="38" y="7"/>
                    </a:lnTo>
                    <a:lnTo>
                      <a:pt x="28" y="2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B4B4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88" name="Freeform 607"/>
              <p:cNvSpPr>
                <a:spLocks/>
              </p:cNvSpPr>
              <p:nvPr/>
            </p:nvSpPr>
            <p:spPr bwMode="auto">
              <a:xfrm>
                <a:off x="2256" y="1746"/>
                <a:ext cx="38" cy="51"/>
              </a:xfrm>
              <a:custGeom>
                <a:avLst/>
                <a:gdLst>
                  <a:gd name="T0" fmla="*/ 0 w 38"/>
                  <a:gd name="T1" fmla="*/ 51 h 101"/>
                  <a:gd name="T2" fmla="*/ 28 w 38"/>
                  <a:gd name="T3" fmla="*/ 0 h 101"/>
                  <a:gd name="T4" fmla="*/ 38 w 38"/>
                  <a:gd name="T5" fmla="*/ 3 h 101"/>
                  <a:gd name="T6" fmla="*/ 37 w 38"/>
                  <a:gd name="T7" fmla="*/ 4 h 101"/>
                  <a:gd name="T8" fmla="*/ 28 w 38"/>
                  <a:gd name="T9" fmla="*/ 1 h 101"/>
                  <a:gd name="T10" fmla="*/ 0 w 38"/>
                  <a:gd name="T11" fmla="*/ 51 h 101"/>
                  <a:gd name="T12" fmla="*/ 0 w 38"/>
                  <a:gd name="T13" fmla="*/ 51 h 10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8" h="101">
                    <a:moveTo>
                      <a:pt x="0" y="101"/>
                    </a:moveTo>
                    <a:lnTo>
                      <a:pt x="28" y="0"/>
                    </a:lnTo>
                    <a:lnTo>
                      <a:pt x="38" y="5"/>
                    </a:lnTo>
                    <a:lnTo>
                      <a:pt x="37" y="7"/>
                    </a:lnTo>
                    <a:lnTo>
                      <a:pt x="28" y="2"/>
                    </a:lnTo>
                    <a:lnTo>
                      <a:pt x="0" y="10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89" name="Freeform 608"/>
              <p:cNvSpPr>
                <a:spLocks/>
              </p:cNvSpPr>
              <p:nvPr/>
            </p:nvSpPr>
            <p:spPr bwMode="auto">
              <a:xfrm>
                <a:off x="2256" y="1747"/>
                <a:ext cx="37" cy="50"/>
              </a:xfrm>
              <a:custGeom>
                <a:avLst/>
                <a:gdLst>
                  <a:gd name="T0" fmla="*/ 0 w 37"/>
                  <a:gd name="T1" fmla="*/ 50 h 99"/>
                  <a:gd name="T2" fmla="*/ 28 w 37"/>
                  <a:gd name="T3" fmla="*/ 0 h 99"/>
                  <a:gd name="T4" fmla="*/ 37 w 37"/>
                  <a:gd name="T5" fmla="*/ 3 h 99"/>
                  <a:gd name="T6" fmla="*/ 37 w 37"/>
                  <a:gd name="T7" fmla="*/ 4 h 99"/>
                  <a:gd name="T8" fmla="*/ 28 w 37"/>
                  <a:gd name="T9" fmla="*/ 2 h 99"/>
                  <a:gd name="T10" fmla="*/ 0 w 37"/>
                  <a:gd name="T11" fmla="*/ 50 h 99"/>
                  <a:gd name="T12" fmla="*/ 0 w 37"/>
                  <a:gd name="T13" fmla="*/ 50 h 9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7" h="99">
                    <a:moveTo>
                      <a:pt x="0" y="99"/>
                    </a:moveTo>
                    <a:lnTo>
                      <a:pt x="28" y="0"/>
                    </a:lnTo>
                    <a:lnTo>
                      <a:pt x="37" y="5"/>
                    </a:lnTo>
                    <a:lnTo>
                      <a:pt x="37" y="7"/>
                    </a:lnTo>
                    <a:lnTo>
                      <a:pt x="28" y="3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90" name="Freeform 609"/>
              <p:cNvSpPr>
                <a:spLocks/>
              </p:cNvSpPr>
              <p:nvPr/>
            </p:nvSpPr>
            <p:spPr bwMode="auto">
              <a:xfrm>
                <a:off x="2256" y="1749"/>
                <a:ext cx="37" cy="48"/>
              </a:xfrm>
              <a:custGeom>
                <a:avLst/>
                <a:gdLst>
                  <a:gd name="T0" fmla="*/ 0 w 37"/>
                  <a:gd name="T1" fmla="*/ 48 h 96"/>
                  <a:gd name="T2" fmla="*/ 28 w 37"/>
                  <a:gd name="T3" fmla="*/ 0 h 96"/>
                  <a:gd name="T4" fmla="*/ 37 w 37"/>
                  <a:gd name="T5" fmla="*/ 2 h 96"/>
                  <a:gd name="T6" fmla="*/ 37 w 37"/>
                  <a:gd name="T7" fmla="*/ 3 h 96"/>
                  <a:gd name="T8" fmla="*/ 27 w 37"/>
                  <a:gd name="T9" fmla="*/ 1 h 96"/>
                  <a:gd name="T10" fmla="*/ 0 w 37"/>
                  <a:gd name="T11" fmla="*/ 48 h 96"/>
                  <a:gd name="T12" fmla="*/ 0 w 37"/>
                  <a:gd name="T13" fmla="*/ 48 h 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7" h="96">
                    <a:moveTo>
                      <a:pt x="0" y="96"/>
                    </a:moveTo>
                    <a:lnTo>
                      <a:pt x="28" y="0"/>
                    </a:lnTo>
                    <a:lnTo>
                      <a:pt x="37" y="4"/>
                    </a:lnTo>
                    <a:lnTo>
                      <a:pt x="37" y="6"/>
                    </a:lnTo>
                    <a:lnTo>
                      <a:pt x="27" y="2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91" name="Freeform 610"/>
              <p:cNvSpPr>
                <a:spLocks/>
              </p:cNvSpPr>
              <p:nvPr/>
            </p:nvSpPr>
            <p:spPr bwMode="auto">
              <a:xfrm>
                <a:off x="2256" y="1750"/>
                <a:ext cx="37" cy="47"/>
              </a:xfrm>
              <a:custGeom>
                <a:avLst/>
                <a:gdLst>
                  <a:gd name="T0" fmla="*/ 0 w 37"/>
                  <a:gd name="T1" fmla="*/ 47 h 94"/>
                  <a:gd name="T2" fmla="*/ 27 w 37"/>
                  <a:gd name="T3" fmla="*/ 0 h 94"/>
                  <a:gd name="T4" fmla="*/ 37 w 37"/>
                  <a:gd name="T5" fmla="*/ 2 h 94"/>
                  <a:gd name="T6" fmla="*/ 36 w 37"/>
                  <a:gd name="T7" fmla="*/ 3 h 94"/>
                  <a:gd name="T8" fmla="*/ 27 w 37"/>
                  <a:gd name="T9" fmla="*/ 1 h 94"/>
                  <a:gd name="T10" fmla="*/ 0 w 37"/>
                  <a:gd name="T11" fmla="*/ 47 h 94"/>
                  <a:gd name="T12" fmla="*/ 0 w 37"/>
                  <a:gd name="T13" fmla="*/ 47 h 9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7" h="94">
                    <a:moveTo>
                      <a:pt x="0" y="94"/>
                    </a:moveTo>
                    <a:lnTo>
                      <a:pt x="27" y="0"/>
                    </a:lnTo>
                    <a:lnTo>
                      <a:pt x="37" y="4"/>
                    </a:lnTo>
                    <a:lnTo>
                      <a:pt x="36" y="5"/>
                    </a:lnTo>
                    <a:lnTo>
                      <a:pt x="27" y="2"/>
                    </a:lnTo>
                    <a:lnTo>
                      <a:pt x="0" y="94"/>
                    </a:lnTo>
                    <a:close/>
                  </a:path>
                </a:pathLst>
              </a:custGeom>
              <a:solidFill>
                <a:srgbClr val="BBBB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92" name="Freeform 611"/>
              <p:cNvSpPr>
                <a:spLocks/>
              </p:cNvSpPr>
              <p:nvPr/>
            </p:nvSpPr>
            <p:spPr bwMode="auto">
              <a:xfrm>
                <a:off x="2256" y="1751"/>
                <a:ext cx="36" cy="46"/>
              </a:xfrm>
              <a:custGeom>
                <a:avLst/>
                <a:gdLst>
                  <a:gd name="T0" fmla="*/ 0 w 36"/>
                  <a:gd name="T1" fmla="*/ 46 h 92"/>
                  <a:gd name="T2" fmla="*/ 27 w 36"/>
                  <a:gd name="T3" fmla="*/ 0 h 92"/>
                  <a:gd name="T4" fmla="*/ 36 w 36"/>
                  <a:gd name="T5" fmla="*/ 2 h 92"/>
                  <a:gd name="T6" fmla="*/ 36 w 36"/>
                  <a:gd name="T7" fmla="*/ 3 h 92"/>
                  <a:gd name="T8" fmla="*/ 27 w 36"/>
                  <a:gd name="T9" fmla="*/ 1 h 92"/>
                  <a:gd name="T10" fmla="*/ 0 w 36"/>
                  <a:gd name="T11" fmla="*/ 46 h 92"/>
                  <a:gd name="T12" fmla="*/ 0 w 36"/>
                  <a:gd name="T13" fmla="*/ 46 h 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92">
                    <a:moveTo>
                      <a:pt x="0" y="92"/>
                    </a:moveTo>
                    <a:lnTo>
                      <a:pt x="27" y="0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27" y="2"/>
                    </a:ln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BC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93" name="Freeform 612"/>
              <p:cNvSpPr>
                <a:spLocks/>
              </p:cNvSpPr>
              <p:nvPr/>
            </p:nvSpPr>
            <p:spPr bwMode="auto">
              <a:xfrm>
                <a:off x="2256" y="1752"/>
                <a:ext cx="36" cy="45"/>
              </a:xfrm>
              <a:custGeom>
                <a:avLst/>
                <a:gdLst>
                  <a:gd name="T0" fmla="*/ 0 w 36"/>
                  <a:gd name="T1" fmla="*/ 45 h 90"/>
                  <a:gd name="T2" fmla="*/ 27 w 36"/>
                  <a:gd name="T3" fmla="*/ 0 h 90"/>
                  <a:gd name="T4" fmla="*/ 36 w 36"/>
                  <a:gd name="T5" fmla="*/ 2 h 90"/>
                  <a:gd name="T6" fmla="*/ 36 w 36"/>
                  <a:gd name="T7" fmla="*/ 4 h 90"/>
                  <a:gd name="T8" fmla="*/ 27 w 36"/>
                  <a:gd name="T9" fmla="*/ 1 h 90"/>
                  <a:gd name="T10" fmla="*/ 0 w 36"/>
                  <a:gd name="T11" fmla="*/ 45 h 90"/>
                  <a:gd name="T12" fmla="*/ 0 w 36"/>
                  <a:gd name="T13" fmla="*/ 45 h 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90">
                    <a:moveTo>
                      <a:pt x="0" y="90"/>
                    </a:moveTo>
                    <a:lnTo>
                      <a:pt x="27" y="0"/>
                    </a:lnTo>
                    <a:lnTo>
                      <a:pt x="36" y="3"/>
                    </a:lnTo>
                    <a:lnTo>
                      <a:pt x="36" y="7"/>
                    </a:lnTo>
                    <a:lnTo>
                      <a:pt x="27" y="1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BEBE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94" name="Freeform 613"/>
              <p:cNvSpPr>
                <a:spLocks/>
              </p:cNvSpPr>
              <p:nvPr/>
            </p:nvSpPr>
            <p:spPr bwMode="auto">
              <a:xfrm>
                <a:off x="2256" y="1753"/>
                <a:ext cx="36" cy="44"/>
              </a:xfrm>
              <a:custGeom>
                <a:avLst/>
                <a:gdLst>
                  <a:gd name="T0" fmla="*/ 0 w 36"/>
                  <a:gd name="T1" fmla="*/ 44 h 89"/>
                  <a:gd name="T2" fmla="*/ 27 w 36"/>
                  <a:gd name="T3" fmla="*/ 0 h 89"/>
                  <a:gd name="T4" fmla="*/ 36 w 36"/>
                  <a:gd name="T5" fmla="*/ 3 h 89"/>
                  <a:gd name="T6" fmla="*/ 34 w 36"/>
                  <a:gd name="T7" fmla="*/ 4 h 89"/>
                  <a:gd name="T8" fmla="*/ 26 w 36"/>
                  <a:gd name="T9" fmla="*/ 1 h 89"/>
                  <a:gd name="T10" fmla="*/ 2 w 36"/>
                  <a:gd name="T11" fmla="*/ 44 h 89"/>
                  <a:gd name="T12" fmla="*/ 0 w 36"/>
                  <a:gd name="T13" fmla="*/ 44 h 8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89">
                    <a:moveTo>
                      <a:pt x="0" y="89"/>
                    </a:moveTo>
                    <a:lnTo>
                      <a:pt x="27" y="0"/>
                    </a:lnTo>
                    <a:lnTo>
                      <a:pt x="36" y="6"/>
                    </a:lnTo>
                    <a:lnTo>
                      <a:pt x="34" y="8"/>
                    </a:lnTo>
                    <a:lnTo>
                      <a:pt x="26" y="2"/>
                    </a:lnTo>
                    <a:lnTo>
                      <a:pt x="2" y="89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95" name="Freeform 614"/>
              <p:cNvSpPr>
                <a:spLocks/>
              </p:cNvSpPr>
              <p:nvPr/>
            </p:nvSpPr>
            <p:spPr bwMode="auto">
              <a:xfrm>
                <a:off x="2258" y="1754"/>
                <a:ext cx="32" cy="43"/>
              </a:xfrm>
              <a:custGeom>
                <a:avLst/>
                <a:gdLst>
                  <a:gd name="T0" fmla="*/ 0 w 32"/>
                  <a:gd name="T1" fmla="*/ 43 h 87"/>
                  <a:gd name="T2" fmla="*/ 24 w 32"/>
                  <a:gd name="T3" fmla="*/ 0 h 87"/>
                  <a:gd name="T4" fmla="*/ 32 w 32"/>
                  <a:gd name="T5" fmla="*/ 3 h 87"/>
                  <a:gd name="T6" fmla="*/ 32 w 32"/>
                  <a:gd name="T7" fmla="*/ 3 h 87"/>
                  <a:gd name="T8" fmla="*/ 24 w 32"/>
                  <a:gd name="T9" fmla="*/ 1 h 87"/>
                  <a:gd name="T10" fmla="*/ 0 w 32"/>
                  <a:gd name="T11" fmla="*/ 43 h 87"/>
                  <a:gd name="T12" fmla="*/ 0 w 32"/>
                  <a:gd name="T13" fmla="*/ 43 h 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2" h="87">
                    <a:moveTo>
                      <a:pt x="0" y="87"/>
                    </a:moveTo>
                    <a:lnTo>
                      <a:pt x="24" y="0"/>
                    </a:lnTo>
                    <a:lnTo>
                      <a:pt x="32" y="6"/>
                    </a:lnTo>
                    <a:lnTo>
                      <a:pt x="32" y="7"/>
                    </a:lnTo>
                    <a:lnTo>
                      <a:pt x="24" y="2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C1C1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96" name="Freeform 615"/>
              <p:cNvSpPr>
                <a:spLocks/>
              </p:cNvSpPr>
              <p:nvPr/>
            </p:nvSpPr>
            <p:spPr bwMode="auto">
              <a:xfrm>
                <a:off x="2258" y="1755"/>
                <a:ext cx="32" cy="42"/>
              </a:xfrm>
              <a:custGeom>
                <a:avLst/>
                <a:gdLst>
                  <a:gd name="T0" fmla="*/ 0 w 32"/>
                  <a:gd name="T1" fmla="*/ 42 h 85"/>
                  <a:gd name="T2" fmla="*/ 24 w 32"/>
                  <a:gd name="T3" fmla="*/ 0 h 85"/>
                  <a:gd name="T4" fmla="*/ 32 w 32"/>
                  <a:gd name="T5" fmla="*/ 2 h 85"/>
                  <a:gd name="T6" fmla="*/ 31 w 32"/>
                  <a:gd name="T7" fmla="*/ 3 h 85"/>
                  <a:gd name="T8" fmla="*/ 24 w 32"/>
                  <a:gd name="T9" fmla="*/ 2 h 85"/>
                  <a:gd name="T10" fmla="*/ 0 w 32"/>
                  <a:gd name="T11" fmla="*/ 42 h 85"/>
                  <a:gd name="T12" fmla="*/ 0 w 32"/>
                  <a:gd name="T13" fmla="*/ 42 h 8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2" h="85">
                    <a:moveTo>
                      <a:pt x="0" y="85"/>
                    </a:moveTo>
                    <a:lnTo>
                      <a:pt x="24" y="0"/>
                    </a:lnTo>
                    <a:lnTo>
                      <a:pt x="32" y="5"/>
                    </a:lnTo>
                    <a:lnTo>
                      <a:pt x="31" y="7"/>
                    </a:lnTo>
                    <a:lnTo>
                      <a:pt x="24" y="4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C3C3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97" name="Freeform 616"/>
              <p:cNvSpPr>
                <a:spLocks/>
              </p:cNvSpPr>
              <p:nvPr/>
            </p:nvSpPr>
            <p:spPr bwMode="auto">
              <a:xfrm>
                <a:off x="2258" y="1756"/>
                <a:ext cx="31" cy="41"/>
              </a:xfrm>
              <a:custGeom>
                <a:avLst/>
                <a:gdLst>
                  <a:gd name="T0" fmla="*/ 0 w 31"/>
                  <a:gd name="T1" fmla="*/ 41 h 81"/>
                  <a:gd name="T2" fmla="*/ 24 w 31"/>
                  <a:gd name="T3" fmla="*/ 0 h 81"/>
                  <a:gd name="T4" fmla="*/ 31 w 31"/>
                  <a:gd name="T5" fmla="*/ 2 h 81"/>
                  <a:gd name="T6" fmla="*/ 31 w 31"/>
                  <a:gd name="T7" fmla="*/ 3 h 81"/>
                  <a:gd name="T8" fmla="*/ 22 w 31"/>
                  <a:gd name="T9" fmla="*/ 1 h 81"/>
                  <a:gd name="T10" fmla="*/ 0 w 31"/>
                  <a:gd name="T11" fmla="*/ 41 h 81"/>
                  <a:gd name="T12" fmla="*/ 0 w 31"/>
                  <a:gd name="T13" fmla="*/ 41 h 8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" h="81">
                    <a:moveTo>
                      <a:pt x="0" y="81"/>
                    </a:moveTo>
                    <a:lnTo>
                      <a:pt x="24" y="0"/>
                    </a:lnTo>
                    <a:lnTo>
                      <a:pt x="31" y="3"/>
                    </a:lnTo>
                    <a:lnTo>
                      <a:pt x="31" y="5"/>
                    </a:lnTo>
                    <a:lnTo>
                      <a:pt x="22" y="1"/>
                    </a:ln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C4C4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98" name="Freeform 617"/>
              <p:cNvSpPr>
                <a:spLocks/>
              </p:cNvSpPr>
              <p:nvPr/>
            </p:nvSpPr>
            <p:spPr bwMode="auto">
              <a:xfrm>
                <a:off x="2258" y="1757"/>
                <a:ext cx="31" cy="40"/>
              </a:xfrm>
              <a:custGeom>
                <a:avLst/>
                <a:gdLst>
                  <a:gd name="T0" fmla="*/ 0 w 31"/>
                  <a:gd name="T1" fmla="*/ 40 h 80"/>
                  <a:gd name="T2" fmla="*/ 22 w 31"/>
                  <a:gd name="T3" fmla="*/ 0 h 80"/>
                  <a:gd name="T4" fmla="*/ 31 w 31"/>
                  <a:gd name="T5" fmla="*/ 2 h 80"/>
                  <a:gd name="T6" fmla="*/ 29 w 31"/>
                  <a:gd name="T7" fmla="*/ 4 h 80"/>
                  <a:gd name="T8" fmla="*/ 22 w 31"/>
                  <a:gd name="T9" fmla="*/ 2 h 80"/>
                  <a:gd name="T10" fmla="*/ 0 w 31"/>
                  <a:gd name="T11" fmla="*/ 40 h 80"/>
                  <a:gd name="T12" fmla="*/ 0 w 31"/>
                  <a:gd name="T13" fmla="*/ 40 h 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" h="80">
                    <a:moveTo>
                      <a:pt x="0" y="80"/>
                    </a:moveTo>
                    <a:lnTo>
                      <a:pt x="22" y="0"/>
                    </a:lnTo>
                    <a:lnTo>
                      <a:pt x="31" y="4"/>
                    </a:lnTo>
                    <a:lnTo>
                      <a:pt x="29" y="8"/>
                    </a:lnTo>
                    <a:lnTo>
                      <a:pt x="22" y="4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99" name="Freeform 618"/>
              <p:cNvSpPr>
                <a:spLocks/>
              </p:cNvSpPr>
              <p:nvPr/>
            </p:nvSpPr>
            <p:spPr bwMode="auto">
              <a:xfrm>
                <a:off x="2258" y="1759"/>
                <a:ext cx="29" cy="38"/>
              </a:xfrm>
              <a:custGeom>
                <a:avLst/>
                <a:gdLst>
                  <a:gd name="T0" fmla="*/ 0 w 29"/>
                  <a:gd name="T1" fmla="*/ 38 h 76"/>
                  <a:gd name="T2" fmla="*/ 22 w 29"/>
                  <a:gd name="T3" fmla="*/ 0 h 76"/>
                  <a:gd name="T4" fmla="*/ 29 w 29"/>
                  <a:gd name="T5" fmla="*/ 2 h 76"/>
                  <a:gd name="T6" fmla="*/ 29 w 29"/>
                  <a:gd name="T7" fmla="*/ 3 h 76"/>
                  <a:gd name="T8" fmla="*/ 22 w 29"/>
                  <a:gd name="T9" fmla="*/ 1 h 76"/>
                  <a:gd name="T10" fmla="*/ 0 w 29"/>
                  <a:gd name="T11" fmla="*/ 38 h 76"/>
                  <a:gd name="T12" fmla="*/ 0 w 29"/>
                  <a:gd name="T13" fmla="*/ 38 h 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9" h="76">
                    <a:moveTo>
                      <a:pt x="0" y="76"/>
                    </a:moveTo>
                    <a:lnTo>
                      <a:pt x="22" y="0"/>
                    </a:lnTo>
                    <a:lnTo>
                      <a:pt x="29" y="4"/>
                    </a:lnTo>
                    <a:lnTo>
                      <a:pt x="29" y="6"/>
                    </a:lnTo>
                    <a:lnTo>
                      <a:pt x="22" y="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00" name="Freeform 619"/>
              <p:cNvSpPr>
                <a:spLocks/>
              </p:cNvSpPr>
              <p:nvPr/>
            </p:nvSpPr>
            <p:spPr bwMode="auto">
              <a:xfrm>
                <a:off x="2258" y="1760"/>
                <a:ext cx="29" cy="37"/>
              </a:xfrm>
              <a:custGeom>
                <a:avLst/>
                <a:gdLst>
                  <a:gd name="T0" fmla="*/ 0 w 29"/>
                  <a:gd name="T1" fmla="*/ 37 h 74"/>
                  <a:gd name="T2" fmla="*/ 22 w 29"/>
                  <a:gd name="T3" fmla="*/ 0 h 74"/>
                  <a:gd name="T4" fmla="*/ 29 w 29"/>
                  <a:gd name="T5" fmla="*/ 2 h 74"/>
                  <a:gd name="T6" fmla="*/ 28 w 29"/>
                  <a:gd name="T7" fmla="*/ 4 h 74"/>
                  <a:gd name="T8" fmla="*/ 21 w 29"/>
                  <a:gd name="T9" fmla="*/ 2 h 74"/>
                  <a:gd name="T10" fmla="*/ 1 w 29"/>
                  <a:gd name="T11" fmla="*/ 37 h 74"/>
                  <a:gd name="T12" fmla="*/ 0 w 29"/>
                  <a:gd name="T13" fmla="*/ 37 h 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9" h="74">
                    <a:moveTo>
                      <a:pt x="0" y="74"/>
                    </a:moveTo>
                    <a:lnTo>
                      <a:pt x="22" y="0"/>
                    </a:lnTo>
                    <a:lnTo>
                      <a:pt x="29" y="4"/>
                    </a:lnTo>
                    <a:lnTo>
                      <a:pt x="28" y="7"/>
                    </a:lnTo>
                    <a:lnTo>
                      <a:pt x="21" y="4"/>
                    </a:lnTo>
                    <a:lnTo>
                      <a:pt x="1" y="74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C9C9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01" name="Freeform 620"/>
              <p:cNvSpPr>
                <a:spLocks/>
              </p:cNvSpPr>
              <p:nvPr/>
            </p:nvSpPr>
            <p:spPr bwMode="auto">
              <a:xfrm>
                <a:off x="2259" y="1762"/>
                <a:ext cx="27" cy="35"/>
              </a:xfrm>
              <a:custGeom>
                <a:avLst/>
                <a:gdLst>
                  <a:gd name="T0" fmla="*/ 0 w 27"/>
                  <a:gd name="T1" fmla="*/ 35 h 70"/>
                  <a:gd name="T2" fmla="*/ 20 w 27"/>
                  <a:gd name="T3" fmla="*/ 0 h 70"/>
                  <a:gd name="T4" fmla="*/ 27 w 27"/>
                  <a:gd name="T5" fmla="*/ 2 h 70"/>
                  <a:gd name="T6" fmla="*/ 27 w 27"/>
                  <a:gd name="T7" fmla="*/ 3 h 70"/>
                  <a:gd name="T8" fmla="*/ 20 w 27"/>
                  <a:gd name="T9" fmla="*/ 1 h 70"/>
                  <a:gd name="T10" fmla="*/ 0 w 27"/>
                  <a:gd name="T11" fmla="*/ 35 h 70"/>
                  <a:gd name="T12" fmla="*/ 0 w 27"/>
                  <a:gd name="T13" fmla="*/ 35 h 7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7" h="70">
                    <a:moveTo>
                      <a:pt x="0" y="70"/>
                    </a:moveTo>
                    <a:lnTo>
                      <a:pt x="20" y="0"/>
                    </a:lnTo>
                    <a:lnTo>
                      <a:pt x="27" y="3"/>
                    </a:lnTo>
                    <a:lnTo>
                      <a:pt x="27" y="5"/>
                    </a:lnTo>
                    <a:lnTo>
                      <a:pt x="20" y="1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02" name="Freeform 621"/>
              <p:cNvSpPr>
                <a:spLocks/>
              </p:cNvSpPr>
              <p:nvPr/>
            </p:nvSpPr>
            <p:spPr bwMode="auto">
              <a:xfrm>
                <a:off x="2259" y="1763"/>
                <a:ext cx="27" cy="35"/>
              </a:xfrm>
              <a:custGeom>
                <a:avLst/>
                <a:gdLst>
                  <a:gd name="T0" fmla="*/ 0 w 27"/>
                  <a:gd name="T1" fmla="*/ 34 h 71"/>
                  <a:gd name="T2" fmla="*/ 20 w 27"/>
                  <a:gd name="T3" fmla="*/ 0 h 71"/>
                  <a:gd name="T4" fmla="*/ 27 w 27"/>
                  <a:gd name="T5" fmla="*/ 2 h 71"/>
                  <a:gd name="T6" fmla="*/ 25 w 27"/>
                  <a:gd name="T7" fmla="*/ 4 h 71"/>
                  <a:gd name="T8" fmla="*/ 20 w 27"/>
                  <a:gd name="T9" fmla="*/ 2 h 71"/>
                  <a:gd name="T10" fmla="*/ 0 w 27"/>
                  <a:gd name="T11" fmla="*/ 35 h 71"/>
                  <a:gd name="T12" fmla="*/ 0 w 27"/>
                  <a:gd name="T13" fmla="*/ 34 h 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7" h="71">
                    <a:moveTo>
                      <a:pt x="0" y="69"/>
                    </a:moveTo>
                    <a:lnTo>
                      <a:pt x="20" y="0"/>
                    </a:lnTo>
                    <a:lnTo>
                      <a:pt x="27" y="4"/>
                    </a:lnTo>
                    <a:lnTo>
                      <a:pt x="25" y="8"/>
                    </a:lnTo>
                    <a:lnTo>
                      <a:pt x="20" y="4"/>
                    </a:lnTo>
                    <a:lnTo>
                      <a:pt x="0" y="71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03" name="Freeform 622"/>
              <p:cNvSpPr>
                <a:spLocks/>
              </p:cNvSpPr>
              <p:nvPr/>
            </p:nvSpPr>
            <p:spPr bwMode="auto">
              <a:xfrm>
                <a:off x="2259" y="1764"/>
                <a:ext cx="25" cy="34"/>
              </a:xfrm>
              <a:custGeom>
                <a:avLst/>
                <a:gdLst>
                  <a:gd name="T0" fmla="*/ 0 w 25"/>
                  <a:gd name="T1" fmla="*/ 34 h 67"/>
                  <a:gd name="T2" fmla="*/ 20 w 25"/>
                  <a:gd name="T3" fmla="*/ 0 h 67"/>
                  <a:gd name="T4" fmla="*/ 25 w 25"/>
                  <a:gd name="T5" fmla="*/ 2 h 67"/>
                  <a:gd name="T6" fmla="*/ 24 w 25"/>
                  <a:gd name="T7" fmla="*/ 3 h 67"/>
                  <a:gd name="T8" fmla="*/ 18 w 25"/>
                  <a:gd name="T9" fmla="*/ 2 h 67"/>
                  <a:gd name="T10" fmla="*/ 0 w 25"/>
                  <a:gd name="T11" fmla="*/ 34 h 67"/>
                  <a:gd name="T12" fmla="*/ 0 w 25"/>
                  <a:gd name="T13" fmla="*/ 34 h 6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67">
                    <a:moveTo>
                      <a:pt x="0" y="67"/>
                    </a:moveTo>
                    <a:lnTo>
                      <a:pt x="20" y="0"/>
                    </a:lnTo>
                    <a:lnTo>
                      <a:pt x="25" y="4"/>
                    </a:lnTo>
                    <a:lnTo>
                      <a:pt x="24" y="5"/>
                    </a:lnTo>
                    <a:lnTo>
                      <a:pt x="18" y="4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04" name="Freeform 623"/>
              <p:cNvSpPr>
                <a:spLocks/>
              </p:cNvSpPr>
              <p:nvPr/>
            </p:nvSpPr>
            <p:spPr bwMode="auto">
              <a:xfrm>
                <a:off x="2259" y="1766"/>
                <a:ext cx="24" cy="32"/>
              </a:xfrm>
              <a:custGeom>
                <a:avLst/>
                <a:gdLst>
                  <a:gd name="T0" fmla="*/ 0 w 24"/>
                  <a:gd name="T1" fmla="*/ 32 h 63"/>
                  <a:gd name="T2" fmla="*/ 18 w 24"/>
                  <a:gd name="T3" fmla="*/ 0 h 63"/>
                  <a:gd name="T4" fmla="*/ 24 w 24"/>
                  <a:gd name="T5" fmla="*/ 1 h 63"/>
                  <a:gd name="T6" fmla="*/ 24 w 24"/>
                  <a:gd name="T7" fmla="*/ 3 h 63"/>
                  <a:gd name="T8" fmla="*/ 18 w 24"/>
                  <a:gd name="T9" fmla="*/ 1 h 63"/>
                  <a:gd name="T10" fmla="*/ 0 w 24"/>
                  <a:gd name="T11" fmla="*/ 32 h 63"/>
                  <a:gd name="T12" fmla="*/ 0 w 24"/>
                  <a:gd name="T13" fmla="*/ 32 h 6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" h="63">
                    <a:moveTo>
                      <a:pt x="0" y="63"/>
                    </a:moveTo>
                    <a:lnTo>
                      <a:pt x="18" y="0"/>
                    </a:lnTo>
                    <a:lnTo>
                      <a:pt x="24" y="1"/>
                    </a:lnTo>
                    <a:lnTo>
                      <a:pt x="24" y="5"/>
                    </a:lnTo>
                    <a:lnTo>
                      <a:pt x="18" y="1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05" name="Freeform 624"/>
              <p:cNvSpPr>
                <a:spLocks/>
              </p:cNvSpPr>
              <p:nvPr/>
            </p:nvSpPr>
            <p:spPr bwMode="auto">
              <a:xfrm>
                <a:off x="2259" y="1767"/>
                <a:ext cx="24" cy="31"/>
              </a:xfrm>
              <a:custGeom>
                <a:avLst/>
                <a:gdLst>
                  <a:gd name="T0" fmla="*/ 0 w 24"/>
                  <a:gd name="T1" fmla="*/ 31 h 62"/>
                  <a:gd name="T2" fmla="*/ 18 w 24"/>
                  <a:gd name="T3" fmla="*/ 0 h 62"/>
                  <a:gd name="T4" fmla="*/ 24 w 24"/>
                  <a:gd name="T5" fmla="*/ 2 h 62"/>
                  <a:gd name="T6" fmla="*/ 23 w 24"/>
                  <a:gd name="T7" fmla="*/ 4 h 62"/>
                  <a:gd name="T8" fmla="*/ 17 w 24"/>
                  <a:gd name="T9" fmla="*/ 2 h 62"/>
                  <a:gd name="T10" fmla="*/ 1 w 24"/>
                  <a:gd name="T11" fmla="*/ 31 h 62"/>
                  <a:gd name="T12" fmla="*/ 0 w 24"/>
                  <a:gd name="T13" fmla="*/ 31 h 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" h="62">
                    <a:moveTo>
                      <a:pt x="0" y="62"/>
                    </a:moveTo>
                    <a:lnTo>
                      <a:pt x="18" y="0"/>
                    </a:lnTo>
                    <a:lnTo>
                      <a:pt x="24" y="4"/>
                    </a:lnTo>
                    <a:lnTo>
                      <a:pt x="23" y="8"/>
                    </a:lnTo>
                    <a:lnTo>
                      <a:pt x="17" y="4"/>
                    </a:lnTo>
                    <a:lnTo>
                      <a:pt x="1" y="62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06" name="Freeform 625"/>
              <p:cNvSpPr>
                <a:spLocks/>
              </p:cNvSpPr>
              <p:nvPr/>
            </p:nvSpPr>
            <p:spPr bwMode="auto">
              <a:xfrm>
                <a:off x="2260" y="1769"/>
                <a:ext cx="22" cy="29"/>
              </a:xfrm>
              <a:custGeom>
                <a:avLst/>
                <a:gdLst>
                  <a:gd name="T0" fmla="*/ 0 w 22"/>
                  <a:gd name="T1" fmla="*/ 29 h 58"/>
                  <a:gd name="T2" fmla="*/ 16 w 22"/>
                  <a:gd name="T3" fmla="*/ 0 h 58"/>
                  <a:gd name="T4" fmla="*/ 22 w 22"/>
                  <a:gd name="T5" fmla="*/ 2 h 58"/>
                  <a:gd name="T6" fmla="*/ 20 w 22"/>
                  <a:gd name="T7" fmla="*/ 4 h 58"/>
                  <a:gd name="T8" fmla="*/ 16 w 22"/>
                  <a:gd name="T9" fmla="*/ 2 h 58"/>
                  <a:gd name="T10" fmla="*/ 0 w 22"/>
                  <a:gd name="T11" fmla="*/ 29 h 58"/>
                  <a:gd name="T12" fmla="*/ 0 w 22"/>
                  <a:gd name="T13" fmla="*/ 29 h 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2" h="58">
                    <a:moveTo>
                      <a:pt x="0" y="58"/>
                    </a:moveTo>
                    <a:lnTo>
                      <a:pt x="16" y="0"/>
                    </a:lnTo>
                    <a:lnTo>
                      <a:pt x="22" y="4"/>
                    </a:lnTo>
                    <a:lnTo>
                      <a:pt x="20" y="7"/>
                    </a:lnTo>
                    <a:lnTo>
                      <a:pt x="16" y="4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D3D3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07" name="Freeform 626"/>
              <p:cNvSpPr>
                <a:spLocks/>
              </p:cNvSpPr>
              <p:nvPr/>
            </p:nvSpPr>
            <p:spPr bwMode="auto">
              <a:xfrm>
                <a:off x="2260" y="1771"/>
                <a:ext cx="20" cy="27"/>
              </a:xfrm>
              <a:custGeom>
                <a:avLst/>
                <a:gdLst>
                  <a:gd name="T0" fmla="*/ 0 w 20"/>
                  <a:gd name="T1" fmla="*/ 27 h 54"/>
                  <a:gd name="T2" fmla="*/ 16 w 20"/>
                  <a:gd name="T3" fmla="*/ 0 h 54"/>
                  <a:gd name="T4" fmla="*/ 20 w 20"/>
                  <a:gd name="T5" fmla="*/ 2 h 54"/>
                  <a:gd name="T6" fmla="*/ 20 w 20"/>
                  <a:gd name="T7" fmla="*/ 4 h 54"/>
                  <a:gd name="T8" fmla="*/ 15 w 20"/>
                  <a:gd name="T9" fmla="*/ 2 h 54"/>
                  <a:gd name="T10" fmla="*/ 0 w 20"/>
                  <a:gd name="T11" fmla="*/ 27 h 54"/>
                  <a:gd name="T12" fmla="*/ 0 w 20"/>
                  <a:gd name="T13" fmla="*/ 27 h 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" h="54">
                    <a:moveTo>
                      <a:pt x="0" y="54"/>
                    </a:moveTo>
                    <a:lnTo>
                      <a:pt x="16" y="0"/>
                    </a:lnTo>
                    <a:lnTo>
                      <a:pt x="20" y="3"/>
                    </a:lnTo>
                    <a:lnTo>
                      <a:pt x="20" y="7"/>
                    </a:lnTo>
                    <a:lnTo>
                      <a:pt x="15" y="3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08" name="Freeform 627"/>
              <p:cNvSpPr>
                <a:spLocks/>
              </p:cNvSpPr>
              <p:nvPr/>
            </p:nvSpPr>
            <p:spPr bwMode="auto">
              <a:xfrm>
                <a:off x="2260" y="1773"/>
                <a:ext cx="20" cy="25"/>
              </a:xfrm>
              <a:custGeom>
                <a:avLst/>
                <a:gdLst>
                  <a:gd name="T0" fmla="*/ 0 w 20"/>
                  <a:gd name="T1" fmla="*/ 25 h 51"/>
                  <a:gd name="T2" fmla="*/ 15 w 20"/>
                  <a:gd name="T3" fmla="*/ 0 h 51"/>
                  <a:gd name="T4" fmla="*/ 20 w 20"/>
                  <a:gd name="T5" fmla="*/ 2 h 51"/>
                  <a:gd name="T6" fmla="*/ 19 w 20"/>
                  <a:gd name="T7" fmla="*/ 3 h 51"/>
                  <a:gd name="T8" fmla="*/ 15 w 20"/>
                  <a:gd name="T9" fmla="*/ 2 h 51"/>
                  <a:gd name="T10" fmla="*/ 0 w 20"/>
                  <a:gd name="T11" fmla="*/ 25 h 51"/>
                  <a:gd name="T12" fmla="*/ 0 w 20"/>
                  <a:gd name="T13" fmla="*/ 25 h 5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" h="51">
                    <a:moveTo>
                      <a:pt x="0" y="51"/>
                    </a:moveTo>
                    <a:lnTo>
                      <a:pt x="15" y="0"/>
                    </a:lnTo>
                    <a:lnTo>
                      <a:pt x="20" y="4"/>
                    </a:lnTo>
                    <a:lnTo>
                      <a:pt x="19" y="7"/>
                    </a:lnTo>
                    <a:lnTo>
                      <a:pt x="15" y="4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D6D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09" name="Freeform 628"/>
              <p:cNvSpPr>
                <a:spLocks/>
              </p:cNvSpPr>
              <p:nvPr/>
            </p:nvSpPr>
            <p:spPr bwMode="auto">
              <a:xfrm>
                <a:off x="2260" y="1774"/>
                <a:ext cx="19" cy="24"/>
              </a:xfrm>
              <a:custGeom>
                <a:avLst/>
                <a:gdLst>
                  <a:gd name="T0" fmla="*/ 0 w 19"/>
                  <a:gd name="T1" fmla="*/ 24 h 47"/>
                  <a:gd name="T2" fmla="*/ 15 w 19"/>
                  <a:gd name="T3" fmla="*/ 0 h 47"/>
                  <a:gd name="T4" fmla="*/ 19 w 19"/>
                  <a:gd name="T5" fmla="*/ 2 h 47"/>
                  <a:gd name="T6" fmla="*/ 17 w 19"/>
                  <a:gd name="T7" fmla="*/ 4 h 47"/>
                  <a:gd name="T8" fmla="*/ 13 w 19"/>
                  <a:gd name="T9" fmla="*/ 3 h 47"/>
                  <a:gd name="T10" fmla="*/ 2 w 19"/>
                  <a:gd name="T11" fmla="*/ 24 h 47"/>
                  <a:gd name="T12" fmla="*/ 0 w 19"/>
                  <a:gd name="T13" fmla="*/ 24 h 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" h="47">
                    <a:moveTo>
                      <a:pt x="0" y="47"/>
                    </a:moveTo>
                    <a:lnTo>
                      <a:pt x="15" y="0"/>
                    </a:lnTo>
                    <a:lnTo>
                      <a:pt x="19" y="3"/>
                    </a:lnTo>
                    <a:lnTo>
                      <a:pt x="17" y="7"/>
                    </a:lnTo>
                    <a:lnTo>
                      <a:pt x="13" y="5"/>
                    </a:lnTo>
                    <a:lnTo>
                      <a:pt x="2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D7D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10" name="Freeform 629"/>
              <p:cNvSpPr>
                <a:spLocks/>
              </p:cNvSpPr>
              <p:nvPr/>
            </p:nvSpPr>
            <p:spPr bwMode="auto">
              <a:xfrm>
                <a:off x="2262" y="1777"/>
                <a:ext cx="15" cy="21"/>
              </a:xfrm>
              <a:custGeom>
                <a:avLst/>
                <a:gdLst>
                  <a:gd name="T0" fmla="*/ 0 w 15"/>
                  <a:gd name="T1" fmla="*/ 21 h 42"/>
                  <a:gd name="T2" fmla="*/ 11 w 15"/>
                  <a:gd name="T3" fmla="*/ 0 h 42"/>
                  <a:gd name="T4" fmla="*/ 15 w 15"/>
                  <a:gd name="T5" fmla="*/ 1 h 42"/>
                  <a:gd name="T6" fmla="*/ 14 w 15"/>
                  <a:gd name="T7" fmla="*/ 3 h 42"/>
                  <a:gd name="T8" fmla="*/ 11 w 15"/>
                  <a:gd name="T9" fmla="*/ 2 h 42"/>
                  <a:gd name="T10" fmla="*/ 0 w 15"/>
                  <a:gd name="T11" fmla="*/ 21 h 42"/>
                  <a:gd name="T12" fmla="*/ 0 w 15"/>
                  <a:gd name="T13" fmla="*/ 21 h 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" h="42">
                    <a:moveTo>
                      <a:pt x="0" y="42"/>
                    </a:moveTo>
                    <a:lnTo>
                      <a:pt x="11" y="0"/>
                    </a:lnTo>
                    <a:lnTo>
                      <a:pt x="15" y="2"/>
                    </a:lnTo>
                    <a:lnTo>
                      <a:pt x="14" y="6"/>
                    </a:lnTo>
                    <a:lnTo>
                      <a:pt x="11" y="4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11" name="Freeform 630"/>
              <p:cNvSpPr>
                <a:spLocks/>
              </p:cNvSpPr>
              <p:nvPr/>
            </p:nvSpPr>
            <p:spPr bwMode="auto">
              <a:xfrm>
                <a:off x="2262" y="1779"/>
                <a:ext cx="14" cy="19"/>
              </a:xfrm>
              <a:custGeom>
                <a:avLst/>
                <a:gdLst>
                  <a:gd name="T0" fmla="*/ 0 w 14"/>
                  <a:gd name="T1" fmla="*/ 19 h 38"/>
                  <a:gd name="T2" fmla="*/ 11 w 14"/>
                  <a:gd name="T3" fmla="*/ 0 h 38"/>
                  <a:gd name="T4" fmla="*/ 14 w 14"/>
                  <a:gd name="T5" fmla="*/ 1 h 38"/>
                  <a:gd name="T6" fmla="*/ 14 w 14"/>
                  <a:gd name="T7" fmla="*/ 3 h 38"/>
                  <a:gd name="T8" fmla="*/ 10 w 14"/>
                  <a:gd name="T9" fmla="*/ 2 h 38"/>
                  <a:gd name="T10" fmla="*/ 0 w 14"/>
                  <a:gd name="T11" fmla="*/ 19 h 38"/>
                  <a:gd name="T12" fmla="*/ 0 w 14"/>
                  <a:gd name="T13" fmla="*/ 19 h 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" h="38">
                    <a:moveTo>
                      <a:pt x="0" y="38"/>
                    </a:moveTo>
                    <a:lnTo>
                      <a:pt x="11" y="0"/>
                    </a:lnTo>
                    <a:lnTo>
                      <a:pt x="14" y="2"/>
                    </a:lnTo>
                    <a:lnTo>
                      <a:pt x="14" y="5"/>
                    </a:lnTo>
                    <a:lnTo>
                      <a:pt x="10" y="4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12" name="Freeform 631"/>
              <p:cNvSpPr>
                <a:spLocks/>
              </p:cNvSpPr>
              <p:nvPr/>
            </p:nvSpPr>
            <p:spPr bwMode="auto">
              <a:xfrm>
                <a:off x="2262" y="1781"/>
                <a:ext cx="14" cy="18"/>
              </a:xfrm>
              <a:custGeom>
                <a:avLst/>
                <a:gdLst>
                  <a:gd name="T0" fmla="*/ 0 w 14"/>
                  <a:gd name="T1" fmla="*/ 17 h 36"/>
                  <a:gd name="T2" fmla="*/ 10 w 14"/>
                  <a:gd name="T3" fmla="*/ 0 h 36"/>
                  <a:gd name="T4" fmla="*/ 14 w 14"/>
                  <a:gd name="T5" fmla="*/ 1 h 36"/>
                  <a:gd name="T6" fmla="*/ 13 w 14"/>
                  <a:gd name="T7" fmla="*/ 4 h 36"/>
                  <a:gd name="T8" fmla="*/ 10 w 14"/>
                  <a:gd name="T9" fmla="*/ 3 h 36"/>
                  <a:gd name="T10" fmla="*/ 0 w 14"/>
                  <a:gd name="T11" fmla="*/ 18 h 36"/>
                  <a:gd name="T12" fmla="*/ 0 w 14"/>
                  <a:gd name="T13" fmla="*/ 17 h 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" h="36">
                    <a:moveTo>
                      <a:pt x="0" y="34"/>
                    </a:moveTo>
                    <a:lnTo>
                      <a:pt x="10" y="0"/>
                    </a:lnTo>
                    <a:lnTo>
                      <a:pt x="14" y="1"/>
                    </a:lnTo>
                    <a:lnTo>
                      <a:pt x="13" y="7"/>
                    </a:lnTo>
                    <a:lnTo>
                      <a:pt x="10" y="5"/>
                    </a:lnTo>
                    <a:lnTo>
                      <a:pt x="0" y="36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13" name="Freeform 632"/>
              <p:cNvSpPr>
                <a:spLocks/>
              </p:cNvSpPr>
              <p:nvPr/>
            </p:nvSpPr>
            <p:spPr bwMode="auto">
              <a:xfrm>
                <a:off x="2262" y="1783"/>
                <a:ext cx="13" cy="16"/>
              </a:xfrm>
              <a:custGeom>
                <a:avLst/>
                <a:gdLst>
                  <a:gd name="T0" fmla="*/ 0 w 13"/>
                  <a:gd name="T1" fmla="*/ 16 h 31"/>
                  <a:gd name="T2" fmla="*/ 10 w 13"/>
                  <a:gd name="T3" fmla="*/ 0 h 31"/>
                  <a:gd name="T4" fmla="*/ 13 w 13"/>
                  <a:gd name="T5" fmla="*/ 1 h 31"/>
                  <a:gd name="T6" fmla="*/ 11 w 13"/>
                  <a:gd name="T7" fmla="*/ 3 h 31"/>
                  <a:gd name="T8" fmla="*/ 8 w 13"/>
                  <a:gd name="T9" fmla="*/ 3 h 31"/>
                  <a:gd name="T10" fmla="*/ 1 w 13"/>
                  <a:gd name="T11" fmla="*/ 16 h 31"/>
                  <a:gd name="T12" fmla="*/ 0 w 13"/>
                  <a:gd name="T13" fmla="*/ 16 h 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" h="31">
                    <a:moveTo>
                      <a:pt x="0" y="31"/>
                    </a:moveTo>
                    <a:lnTo>
                      <a:pt x="10" y="0"/>
                    </a:lnTo>
                    <a:lnTo>
                      <a:pt x="13" y="2"/>
                    </a:lnTo>
                    <a:lnTo>
                      <a:pt x="11" y="5"/>
                    </a:lnTo>
                    <a:lnTo>
                      <a:pt x="8" y="5"/>
                    </a:lnTo>
                    <a:lnTo>
                      <a:pt x="1" y="31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DE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14" name="Freeform 633"/>
              <p:cNvSpPr>
                <a:spLocks/>
              </p:cNvSpPr>
              <p:nvPr/>
            </p:nvSpPr>
            <p:spPr bwMode="auto">
              <a:xfrm>
                <a:off x="2263" y="1786"/>
                <a:ext cx="10" cy="13"/>
              </a:xfrm>
              <a:custGeom>
                <a:avLst/>
                <a:gdLst>
                  <a:gd name="T0" fmla="*/ 0 w 10"/>
                  <a:gd name="T1" fmla="*/ 13 h 26"/>
                  <a:gd name="T2" fmla="*/ 7 w 10"/>
                  <a:gd name="T3" fmla="*/ 0 h 26"/>
                  <a:gd name="T4" fmla="*/ 10 w 10"/>
                  <a:gd name="T5" fmla="*/ 0 h 26"/>
                  <a:gd name="T6" fmla="*/ 9 w 10"/>
                  <a:gd name="T7" fmla="*/ 3 h 26"/>
                  <a:gd name="T8" fmla="*/ 6 w 10"/>
                  <a:gd name="T9" fmla="*/ 3 h 26"/>
                  <a:gd name="T10" fmla="*/ 0 w 10"/>
                  <a:gd name="T11" fmla="*/ 13 h 26"/>
                  <a:gd name="T12" fmla="*/ 0 w 10"/>
                  <a:gd name="T13" fmla="*/ 13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" h="26">
                    <a:moveTo>
                      <a:pt x="0" y="26"/>
                    </a:moveTo>
                    <a:lnTo>
                      <a:pt x="7" y="0"/>
                    </a:lnTo>
                    <a:lnTo>
                      <a:pt x="10" y="0"/>
                    </a:lnTo>
                    <a:lnTo>
                      <a:pt x="9" y="6"/>
                    </a:lnTo>
                    <a:lnTo>
                      <a:pt x="6" y="6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15" name="Freeform 634"/>
              <p:cNvSpPr>
                <a:spLocks/>
              </p:cNvSpPr>
              <p:nvPr/>
            </p:nvSpPr>
            <p:spPr bwMode="auto">
              <a:xfrm>
                <a:off x="2263" y="1789"/>
                <a:ext cx="9" cy="10"/>
              </a:xfrm>
              <a:custGeom>
                <a:avLst/>
                <a:gdLst>
                  <a:gd name="T0" fmla="*/ 0 w 9"/>
                  <a:gd name="T1" fmla="*/ 10 h 20"/>
                  <a:gd name="T2" fmla="*/ 6 w 9"/>
                  <a:gd name="T3" fmla="*/ 0 h 20"/>
                  <a:gd name="T4" fmla="*/ 9 w 9"/>
                  <a:gd name="T5" fmla="*/ 0 h 20"/>
                  <a:gd name="T6" fmla="*/ 7 w 9"/>
                  <a:gd name="T7" fmla="*/ 3 h 20"/>
                  <a:gd name="T8" fmla="*/ 6 w 9"/>
                  <a:gd name="T9" fmla="*/ 3 h 20"/>
                  <a:gd name="T10" fmla="*/ 0 w 9"/>
                  <a:gd name="T11" fmla="*/ 10 h 20"/>
                  <a:gd name="T12" fmla="*/ 0 w 9"/>
                  <a:gd name="T13" fmla="*/ 1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" h="20">
                    <a:moveTo>
                      <a:pt x="0" y="20"/>
                    </a:moveTo>
                    <a:lnTo>
                      <a:pt x="6" y="0"/>
                    </a:lnTo>
                    <a:lnTo>
                      <a:pt x="9" y="0"/>
                    </a:lnTo>
                    <a:lnTo>
                      <a:pt x="7" y="5"/>
                    </a:lnTo>
                    <a:lnTo>
                      <a:pt x="6" y="5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E1E1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16" name="Freeform 635"/>
              <p:cNvSpPr>
                <a:spLocks/>
              </p:cNvSpPr>
              <p:nvPr/>
            </p:nvSpPr>
            <p:spPr bwMode="auto">
              <a:xfrm>
                <a:off x="2263" y="1792"/>
                <a:ext cx="7" cy="7"/>
              </a:xfrm>
              <a:custGeom>
                <a:avLst/>
                <a:gdLst>
                  <a:gd name="T0" fmla="*/ 0 w 7"/>
                  <a:gd name="T1" fmla="*/ 7 h 15"/>
                  <a:gd name="T2" fmla="*/ 6 w 7"/>
                  <a:gd name="T3" fmla="*/ 0 h 15"/>
                  <a:gd name="T4" fmla="*/ 7 w 7"/>
                  <a:gd name="T5" fmla="*/ 0 h 15"/>
                  <a:gd name="T6" fmla="*/ 5 w 7"/>
                  <a:gd name="T7" fmla="*/ 3 h 15"/>
                  <a:gd name="T8" fmla="*/ 5 w 7"/>
                  <a:gd name="T9" fmla="*/ 3 h 15"/>
                  <a:gd name="T10" fmla="*/ 2 w 7"/>
                  <a:gd name="T11" fmla="*/ 7 h 15"/>
                  <a:gd name="T12" fmla="*/ 0 w 7"/>
                  <a:gd name="T13" fmla="*/ 7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15">
                    <a:moveTo>
                      <a:pt x="0" y="15"/>
                    </a:moveTo>
                    <a:lnTo>
                      <a:pt x="6" y="0"/>
                    </a:lnTo>
                    <a:lnTo>
                      <a:pt x="7" y="0"/>
                    </a:lnTo>
                    <a:lnTo>
                      <a:pt x="5" y="6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E3E3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17" name="Freeform 636"/>
              <p:cNvSpPr>
                <a:spLocks/>
              </p:cNvSpPr>
              <p:nvPr/>
            </p:nvSpPr>
            <p:spPr bwMode="auto">
              <a:xfrm>
                <a:off x="2265" y="1794"/>
                <a:ext cx="3" cy="5"/>
              </a:xfrm>
              <a:custGeom>
                <a:avLst/>
                <a:gdLst>
                  <a:gd name="T0" fmla="*/ 0 w 3"/>
                  <a:gd name="T1" fmla="*/ 5 h 9"/>
                  <a:gd name="T2" fmla="*/ 3 w 3"/>
                  <a:gd name="T3" fmla="*/ 0 h 9"/>
                  <a:gd name="T4" fmla="*/ 3 w 3"/>
                  <a:gd name="T5" fmla="*/ 0 h 9"/>
                  <a:gd name="T6" fmla="*/ 1 w 3"/>
                  <a:gd name="T7" fmla="*/ 3 h 9"/>
                  <a:gd name="T8" fmla="*/ 1 w 3"/>
                  <a:gd name="T9" fmla="*/ 3 h 9"/>
                  <a:gd name="T10" fmla="*/ 0 w 3"/>
                  <a:gd name="T11" fmla="*/ 5 h 9"/>
                  <a:gd name="T12" fmla="*/ 0 w 3"/>
                  <a:gd name="T13" fmla="*/ 5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" h="9">
                    <a:moveTo>
                      <a:pt x="0" y="9"/>
                    </a:moveTo>
                    <a:lnTo>
                      <a:pt x="3" y="0"/>
                    </a:lnTo>
                    <a:lnTo>
                      <a:pt x="1" y="5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18" name="Freeform 637"/>
              <p:cNvSpPr>
                <a:spLocks/>
              </p:cNvSpPr>
              <p:nvPr/>
            </p:nvSpPr>
            <p:spPr bwMode="auto">
              <a:xfrm>
                <a:off x="2265" y="1797"/>
                <a:ext cx="1" cy="3"/>
              </a:xfrm>
              <a:custGeom>
                <a:avLst/>
                <a:gdLst>
                  <a:gd name="T0" fmla="*/ 0 w 1"/>
                  <a:gd name="T1" fmla="*/ 2 h 6"/>
                  <a:gd name="T2" fmla="*/ 1 w 1"/>
                  <a:gd name="T3" fmla="*/ 0 h 6"/>
                  <a:gd name="T4" fmla="*/ 1 w 1"/>
                  <a:gd name="T5" fmla="*/ 0 h 6"/>
                  <a:gd name="T6" fmla="*/ 1 w 1"/>
                  <a:gd name="T7" fmla="*/ 3 h 6"/>
                  <a:gd name="T8" fmla="*/ 1 w 1"/>
                  <a:gd name="T9" fmla="*/ 3 h 6"/>
                  <a:gd name="T10" fmla="*/ 1 w 1"/>
                  <a:gd name="T11" fmla="*/ 3 h 6"/>
                  <a:gd name="T12" fmla="*/ 0 w 1"/>
                  <a:gd name="T13" fmla="*/ 2 h 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" h="6">
                    <a:moveTo>
                      <a:pt x="0" y="4"/>
                    </a:moveTo>
                    <a:lnTo>
                      <a:pt x="1" y="0"/>
                    </a:lnTo>
                    <a:lnTo>
                      <a:pt x="1" y="6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19" name="Freeform 638"/>
              <p:cNvSpPr>
                <a:spLocks/>
              </p:cNvSpPr>
              <p:nvPr/>
            </p:nvSpPr>
            <p:spPr bwMode="auto">
              <a:xfrm>
                <a:off x="2263" y="1745"/>
                <a:ext cx="26" cy="55"/>
              </a:xfrm>
              <a:custGeom>
                <a:avLst/>
                <a:gdLst>
                  <a:gd name="T0" fmla="*/ 3 w 26"/>
                  <a:gd name="T1" fmla="*/ 55 h 109"/>
                  <a:gd name="T2" fmla="*/ 0 w 26"/>
                  <a:gd name="T3" fmla="*/ 40 h 109"/>
                  <a:gd name="T4" fmla="*/ 23 w 26"/>
                  <a:gd name="T5" fmla="*/ 0 h 109"/>
                  <a:gd name="T6" fmla="*/ 26 w 26"/>
                  <a:gd name="T7" fmla="*/ 15 h 109"/>
                  <a:gd name="T8" fmla="*/ 3 w 26"/>
                  <a:gd name="T9" fmla="*/ 55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" h="109">
                    <a:moveTo>
                      <a:pt x="3" y="109"/>
                    </a:moveTo>
                    <a:lnTo>
                      <a:pt x="0" y="80"/>
                    </a:lnTo>
                    <a:lnTo>
                      <a:pt x="23" y="0"/>
                    </a:lnTo>
                    <a:lnTo>
                      <a:pt x="26" y="29"/>
                    </a:lnTo>
                    <a:lnTo>
                      <a:pt x="3" y="10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20" name="Freeform 639"/>
              <p:cNvSpPr>
                <a:spLocks/>
              </p:cNvSpPr>
              <p:nvPr/>
            </p:nvSpPr>
            <p:spPr bwMode="auto">
              <a:xfrm>
                <a:off x="2256" y="1745"/>
                <a:ext cx="40" cy="52"/>
              </a:xfrm>
              <a:custGeom>
                <a:avLst/>
                <a:gdLst>
                  <a:gd name="T0" fmla="*/ 0 w 40"/>
                  <a:gd name="T1" fmla="*/ 52 h 103"/>
                  <a:gd name="T2" fmla="*/ 30 w 40"/>
                  <a:gd name="T3" fmla="*/ 0 h 103"/>
                  <a:gd name="T4" fmla="*/ 40 w 40"/>
                  <a:gd name="T5" fmla="*/ 3 h 103"/>
                  <a:gd name="T6" fmla="*/ 38 w 40"/>
                  <a:gd name="T7" fmla="*/ 3 h 103"/>
                  <a:gd name="T8" fmla="*/ 28 w 40"/>
                  <a:gd name="T9" fmla="*/ 0 h 103"/>
                  <a:gd name="T10" fmla="*/ 0 w 40"/>
                  <a:gd name="T11" fmla="*/ 52 h 103"/>
                  <a:gd name="T12" fmla="*/ 0 w 40"/>
                  <a:gd name="T13" fmla="*/ 52 h 10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0" h="103">
                    <a:moveTo>
                      <a:pt x="0" y="103"/>
                    </a:moveTo>
                    <a:lnTo>
                      <a:pt x="30" y="0"/>
                    </a:lnTo>
                    <a:lnTo>
                      <a:pt x="40" y="5"/>
                    </a:lnTo>
                    <a:lnTo>
                      <a:pt x="38" y="5"/>
                    </a:lnTo>
                    <a:lnTo>
                      <a:pt x="28" y="0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21" name="Freeform 640"/>
              <p:cNvSpPr>
                <a:spLocks/>
              </p:cNvSpPr>
              <p:nvPr/>
            </p:nvSpPr>
            <p:spPr bwMode="auto">
              <a:xfrm>
                <a:off x="2256" y="1745"/>
                <a:ext cx="38" cy="52"/>
              </a:xfrm>
              <a:custGeom>
                <a:avLst/>
                <a:gdLst>
                  <a:gd name="T0" fmla="*/ 0 w 38"/>
                  <a:gd name="T1" fmla="*/ 52 h 103"/>
                  <a:gd name="T2" fmla="*/ 28 w 38"/>
                  <a:gd name="T3" fmla="*/ 0 h 103"/>
                  <a:gd name="T4" fmla="*/ 38 w 38"/>
                  <a:gd name="T5" fmla="*/ 3 h 103"/>
                  <a:gd name="T6" fmla="*/ 38 w 38"/>
                  <a:gd name="T7" fmla="*/ 4 h 103"/>
                  <a:gd name="T8" fmla="*/ 28 w 38"/>
                  <a:gd name="T9" fmla="*/ 1 h 103"/>
                  <a:gd name="T10" fmla="*/ 0 w 38"/>
                  <a:gd name="T11" fmla="*/ 52 h 103"/>
                  <a:gd name="T12" fmla="*/ 0 w 38"/>
                  <a:gd name="T13" fmla="*/ 52 h 10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8" h="103">
                    <a:moveTo>
                      <a:pt x="0" y="103"/>
                    </a:moveTo>
                    <a:lnTo>
                      <a:pt x="28" y="0"/>
                    </a:lnTo>
                    <a:lnTo>
                      <a:pt x="38" y="5"/>
                    </a:lnTo>
                    <a:lnTo>
                      <a:pt x="38" y="7"/>
                    </a:lnTo>
                    <a:lnTo>
                      <a:pt x="28" y="2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B4B4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22" name="Freeform 641"/>
              <p:cNvSpPr>
                <a:spLocks/>
              </p:cNvSpPr>
              <p:nvPr/>
            </p:nvSpPr>
            <p:spPr bwMode="auto">
              <a:xfrm>
                <a:off x="2256" y="1746"/>
                <a:ext cx="38" cy="51"/>
              </a:xfrm>
              <a:custGeom>
                <a:avLst/>
                <a:gdLst>
                  <a:gd name="T0" fmla="*/ 0 w 38"/>
                  <a:gd name="T1" fmla="*/ 51 h 101"/>
                  <a:gd name="T2" fmla="*/ 28 w 38"/>
                  <a:gd name="T3" fmla="*/ 0 h 101"/>
                  <a:gd name="T4" fmla="*/ 38 w 38"/>
                  <a:gd name="T5" fmla="*/ 3 h 101"/>
                  <a:gd name="T6" fmla="*/ 37 w 38"/>
                  <a:gd name="T7" fmla="*/ 4 h 101"/>
                  <a:gd name="T8" fmla="*/ 28 w 38"/>
                  <a:gd name="T9" fmla="*/ 1 h 101"/>
                  <a:gd name="T10" fmla="*/ 0 w 38"/>
                  <a:gd name="T11" fmla="*/ 51 h 101"/>
                  <a:gd name="T12" fmla="*/ 0 w 38"/>
                  <a:gd name="T13" fmla="*/ 51 h 10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8" h="101">
                    <a:moveTo>
                      <a:pt x="0" y="101"/>
                    </a:moveTo>
                    <a:lnTo>
                      <a:pt x="28" y="0"/>
                    </a:lnTo>
                    <a:lnTo>
                      <a:pt x="38" y="5"/>
                    </a:lnTo>
                    <a:lnTo>
                      <a:pt x="37" y="7"/>
                    </a:lnTo>
                    <a:lnTo>
                      <a:pt x="28" y="2"/>
                    </a:lnTo>
                    <a:lnTo>
                      <a:pt x="0" y="10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23" name="Freeform 642"/>
              <p:cNvSpPr>
                <a:spLocks/>
              </p:cNvSpPr>
              <p:nvPr/>
            </p:nvSpPr>
            <p:spPr bwMode="auto">
              <a:xfrm>
                <a:off x="2256" y="1747"/>
                <a:ext cx="37" cy="50"/>
              </a:xfrm>
              <a:custGeom>
                <a:avLst/>
                <a:gdLst>
                  <a:gd name="T0" fmla="*/ 0 w 37"/>
                  <a:gd name="T1" fmla="*/ 50 h 99"/>
                  <a:gd name="T2" fmla="*/ 28 w 37"/>
                  <a:gd name="T3" fmla="*/ 0 h 99"/>
                  <a:gd name="T4" fmla="*/ 37 w 37"/>
                  <a:gd name="T5" fmla="*/ 3 h 99"/>
                  <a:gd name="T6" fmla="*/ 37 w 37"/>
                  <a:gd name="T7" fmla="*/ 4 h 99"/>
                  <a:gd name="T8" fmla="*/ 28 w 37"/>
                  <a:gd name="T9" fmla="*/ 2 h 99"/>
                  <a:gd name="T10" fmla="*/ 0 w 37"/>
                  <a:gd name="T11" fmla="*/ 50 h 99"/>
                  <a:gd name="T12" fmla="*/ 0 w 37"/>
                  <a:gd name="T13" fmla="*/ 50 h 9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7" h="99">
                    <a:moveTo>
                      <a:pt x="0" y="99"/>
                    </a:moveTo>
                    <a:lnTo>
                      <a:pt x="28" y="0"/>
                    </a:lnTo>
                    <a:lnTo>
                      <a:pt x="37" y="5"/>
                    </a:lnTo>
                    <a:lnTo>
                      <a:pt x="37" y="7"/>
                    </a:lnTo>
                    <a:lnTo>
                      <a:pt x="28" y="3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24" name="Freeform 643"/>
              <p:cNvSpPr>
                <a:spLocks/>
              </p:cNvSpPr>
              <p:nvPr/>
            </p:nvSpPr>
            <p:spPr bwMode="auto">
              <a:xfrm>
                <a:off x="2256" y="1749"/>
                <a:ext cx="37" cy="48"/>
              </a:xfrm>
              <a:custGeom>
                <a:avLst/>
                <a:gdLst>
                  <a:gd name="T0" fmla="*/ 0 w 37"/>
                  <a:gd name="T1" fmla="*/ 48 h 96"/>
                  <a:gd name="T2" fmla="*/ 28 w 37"/>
                  <a:gd name="T3" fmla="*/ 0 h 96"/>
                  <a:gd name="T4" fmla="*/ 37 w 37"/>
                  <a:gd name="T5" fmla="*/ 2 h 96"/>
                  <a:gd name="T6" fmla="*/ 37 w 37"/>
                  <a:gd name="T7" fmla="*/ 3 h 96"/>
                  <a:gd name="T8" fmla="*/ 27 w 37"/>
                  <a:gd name="T9" fmla="*/ 1 h 96"/>
                  <a:gd name="T10" fmla="*/ 0 w 37"/>
                  <a:gd name="T11" fmla="*/ 48 h 96"/>
                  <a:gd name="T12" fmla="*/ 0 w 37"/>
                  <a:gd name="T13" fmla="*/ 48 h 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7" h="96">
                    <a:moveTo>
                      <a:pt x="0" y="96"/>
                    </a:moveTo>
                    <a:lnTo>
                      <a:pt x="28" y="0"/>
                    </a:lnTo>
                    <a:lnTo>
                      <a:pt x="37" y="4"/>
                    </a:lnTo>
                    <a:lnTo>
                      <a:pt x="37" y="6"/>
                    </a:lnTo>
                    <a:lnTo>
                      <a:pt x="27" y="2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25" name="Freeform 644"/>
              <p:cNvSpPr>
                <a:spLocks/>
              </p:cNvSpPr>
              <p:nvPr/>
            </p:nvSpPr>
            <p:spPr bwMode="auto">
              <a:xfrm>
                <a:off x="2256" y="1750"/>
                <a:ext cx="37" cy="47"/>
              </a:xfrm>
              <a:custGeom>
                <a:avLst/>
                <a:gdLst>
                  <a:gd name="T0" fmla="*/ 0 w 37"/>
                  <a:gd name="T1" fmla="*/ 47 h 94"/>
                  <a:gd name="T2" fmla="*/ 27 w 37"/>
                  <a:gd name="T3" fmla="*/ 0 h 94"/>
                  <a:gd name="T4" fmla="*/ 37 w 37"/>
                  <a:gd name="T5" fmla="*/ 2 h 94"/>
                  <a:gd name="T6" fmla="*/ 36 w 37"/>
                  <a:gd name="T7" fmla="*/ 3 h 94"/>
                  <a:gd name="T8" fmla="*/ 27 w 37"/>
                  <a:gd name="T9" fmla="*/ 1 h 94"/>
                  <a:gd name="T10" fmla="*/ 0 w 37"/>
                  <a:gd name="T11" fmla="*/ 47 h 94"/>
                  <a:gd name="T12" fmla="*/ 0 w 37"/>
                  <a:gd name="T13" fmla="*/ 47 h 9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7" h="94">
                    <a:moveTo>
                      <a:pt x="0" y="94"/>
                    </a:moveTo>
                    <a:lnTo>
                      <a:pt x="27" y="0"/>
                    </a:lnTo>
                    <a:lnTo>
                      <a:pt x="37" y="4"/>
                    </a:lnTo>
                    <a:lnTo>
                      <a:pt x="36" y="5"/>
                    </a:lnTo>
                    <a:lnTo>
                      <a:pt x="27" y="2"/>
                    </a:lnTo>
                    <a:lnTo>
                      <a:pt x="0" y="94"/>
                    </a:lnTo>
                    <a:close/>
                  </a:path>
                </a:pathLst>
              </a:custGeom>
              <a:solidFill>
                <a:srgbClr val="BBBB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26" name="Freeform 645"/>
              <p:cNvSpPr>
                <a:spLocks/>
              </p:cNvSpPr>
              <p:nvPr/>
            </p:nvSpPr>
            <p:spPr bwMode="auto">
              <a:xfrm>
                <a:off x="2256" y="1751"/>
                <a:ext cx="36" cy="46"/>
              </a:xfrm>
              <a:custGeom>
                <a:avLst/>
                <a:gdLst>
                  <a:gd name="T0" fmla="*/ 0 w 36"/>
                  <a:gd name="T1" fmla="*/ 46 h 92"/>
                  <a:gd name="T2" fmla="*/ 27 w 36"/>
                  <a:gd name="T3" fmla="*/ 0 h 92"/>
                  <a:gd name="T4" fmla="*/ 36 w 36"/>
                  <a:gd name="T5" fmla="*/ 2 h 92"/>
                  <a:gd name="T6" fmla="*/ 36 w 36"/>
                  <a:gd name="T7" fmla="*/ 3 h 92"/>
                  <a:gd name="T8" fmla="*/ 27 w 36"/>
                  <a:gd name="T9" fmla="*/ 1 h 92"/>
                  <a:gd name="T10" fmla="*/ 0 w 36"/>
                  <a:gd name="T11" fmla="*/ 46 h 92"/>
                  <a:gd name="T12" fmla="*/ 0 w 36"/>
                  <a:gd name="T13" fmla="*/ 46 h 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92">
                    <a:moveTo>
                      <a:pt x="0" y="92"/>
                    </a:moveTo>
                    <a:lnTo>
                      <a:pt x="27" y="0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27" y="2"/>
                    </a:ln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BC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27" name="Freeform 646"/>
              <p:cNvSpPr>
                <a:spLocks/>
              </p:cNvSpPr>
              <p:nvPr/>
            </p:nvSpPr>
            <p:spPr bwMode="auto">
              <a:xfrm>
                <a:off x="2256" y="1752"/>
                <a:ext cx="36" cy="45"/>
              </a:xfrm>
              <a:custGeom>
                <a:avLst/>
                <a:gdLst>
                  <a:gd name="T0" fmla="*/ 0 w 36"/>
                  <a:gd name="T1" fmla="*/ 45 h 90"/>
                  <a:gd name="T2" fmla="*/ 27 w 36"/>
                  <a:gd name="T3" fmla="*/ 0 h 90"/>
                  <a:gd name="T4" fmla="*/ 36 w 36"/>
                  <a:gd name="T5" fmla="*/ 2 h 90"/>
                  <a:gd name="T6" fmla="*/ 36 w 36"/>
                  <a:gd name="T7" fmla="*/ 4 h 90"/>
                  <a:gd name="T8" fmla="*/ 27 w 36"/>
                  <a:gd name="T9" fmla="*/ 1 h 90"/>
                  <a:gd name="T10" fmla="*/ 0 w 36"/>
                  <a:gd name="T11" fmla="*/ 45 h 90"/>
                  <a:gd name="T12" fmla="*/ 0 w 36"/>
                  <a:gd name="T13" fmla="*/ 45 h 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90">
                    <a:moveTo>
                      <a:pt x="0" y="90"/>
                    </a:moveTo>
                    <a:lnTo>
                      <a:pt x="27" y="0"/>
                    </a:lnTo>
                    <a:lnTo>
                      <a:pt x="36" y="3"/>
                    </a:lnTo>
                    <a:lnTo>
                      <a:pt x="36" y="7"/>
                    </a:lnTo>
                    <a:lnTo>
                      <a:pt x="27" y="1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BEBE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28" name="Freeform 647"/>
              <p:cNvSpPr>
                <a:spLocks/>
              </p:cNvSpPr>
              <p:nvPr/>
            </p:nvSpPr>
            <p:spPr bwMode="auto">
              <a:xfrm>
                <a:off x="2256" y="1753"/>
                <a:ext cx="36" cy="44"/>
              </a:xfrm>
              <a:custGeom>
                <a:avLst/>
                <a:gdLst>
                  <a:gd name="T0" fmla="*/ 0 w 36"/>
                  <a:gd name="T1" fmla="*/ 44 h 89"/>
                  <a:gd name="T2" fmla="*/ 27 w 36"/>
                  <a:gd name="T3" fmla="*/ 0 h 89"/>
                  <a:gd name="T4" fmla="*/ 36 w 36"/>
                  <a:gd name="T5" fmla="*/ 3 h 89"/>
                  <a:gd name="T6" fmla="*/ 34 w 36"/>
                  <a:gd name="T7" fmla="*/ 4 h 89"/>
                  <a:gd name="T8" fmla="*/ 26 w 36"/>
                  <a:gd name="T9" fmla="*/ 1 h 89"/>
                  <a:gd name="T10" fmla="*/ 2 w 36"/>
                  <a:gd name="T11" fmla="*/ 44 h 89"/>
                  <a:gd name="T12" fmla="*/ 0 w 36"/>
                  <a:gd name="T13" fmla="*/ 44 h 8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89">
                    <a:moveTo>
                      <a:pt x="0" y="89"/>
                    </a:moveTo>
                    <a:lnTo>
                      <a:pt x="27" y="0"/>
                    </a:lnTo>
                    <a:lnTo>
                      <a:pt x="36" y="6"/>
                    </a:lnTo>
                    <a:lnTo>
                      <a:pt x="34" y="8"/>
                    </a:lnTo>
                    <a:lnTo>
                      <a:pt x="26" y="2"/>
                    </a:lnTo>
                    <a:lnTo>
                      <a:pt x="2" y="89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29" name="Freeform 648"/>
              <p:cNvSpPr>
                <a:spLocks/>
              </p:cNvSpPr>
              <p:nvPr/>
            </p:nvSpPr>
            <p:spPr bwMode="auto">
              <a:xfrm>
                <a:off x="2258" y="1754"/>
                <a:ext cx="32" cy="43"/>
              </a:xfrm>
              <a:custGeom>
                <a:avLst/>
                <a:gdLst>
                  <a:gd name="T0" fmla="*/ 0 w 32"/>
                  <a:gd name="T1" fmla="*/ 43 h 87"/>
                  <a:gd name="T2" fmla="*/ 24 w 32"/>
                  <a:gd name="T3" fmla="*/ 0 h 87"/>
                  <a:gd name="T4" fmla="*/ 32 w 32"/>
                  <a:gd name="T5" fmla="*/ 3 h 87"/>
                  <a:gd name="T6" fmla="*/ 32 w 32"/>
                  <a:gd name="T7" fmla="*/ 3 h 87"/>
                  <a:gd name="T8" fmla="*/ 24 w 32"/>
                  <a:gd name="T9" fmla="*/ 1 h 87"/>
                  <a:gd name="T10" fmla="*/ 0 w 32"/>
                  <a:gd name="T11" fmla="*/ 43 h 87"/>
                  <a:gd name="T12" fmla="*/ 0 w 32"/>
                  <a:gd name="T13" fmla="*/ 43 h 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2" h="87">
                    <a:moveTo>
                      <a:pt x="0" y="87"/>
                    </a:moveTo>
                    <a:lnTo>
                      <a:pt x="24" y="0"/>
                    </a:lnTo>
                    <a:lnTo>
                      <a:pt x="32" y="6"/>
                    </a:lnTo>
                    <a:lnTo>
                      <a:pt x="32" y="7"/>
                    </a:lnTo>
                    <a:lnTo>
                      <a:pt x="24" y="2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C1C1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30" name="Freeform 649"/>
              <p:cNvSpPr>
                <a:spLocks/>
              </p:cNvSpPr>
              <p:nvPr/>
            </p:nvSpPr>
            <p:spPr bwMode="auto">
              <a:xfrm>
                <a:off x="2258" y="1755"/>
                <a:ext cx="32" cy="42"/>
              </a:xfrm>
              <a:custGeom>
                <a:avLst/>
                <a:gdLst>
                  <a:gd name="T0" fmla="*/ 0 w 32"/>
                  <a:gd name="T1" fmla="*/ 42 h 85"/>
                  <a:gd name="T2" fmla="*/ 24 w 32"/>
                  <a:gd name="T3" fmla="*/ 0 h 85"/>
                  <a:gd name="T4" fmla="*/ 32 w 32"/>
                  <a:gd name="T5" fmla="*/ 2 h 85"/>
                  <a:gd name="T6" fmla="*/ 31 w 32"/>
                  <a:gd name="T7" fmla="*/ 3 h 85"/>
                  <a:gd name="T8" fmla="*/ 24 w 32"/>
                  <a:gd name="T9" fmla="*/ 2 h 85"/>
                  <a:gd name="T10" fmla="*/ 0 w 32"/>
                  <a:gd name="T11" fmla="*/ 42 h 85"/>
                  <a:gd name="T12" fmla="*/ 0 w 32"/>
                  <a:gd name="T13" fmla="*/ 42 h 8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2" h="85">
                    <a:moveTo>
                      <a:pt x="0" y="85"/>
                    </a:moveTo>
                    <a:lnTo>
                      <a:pt x="24" y="0"/>
                    </a:lnTo>
                    <a:lnTo>
                      <a:pt x="32" y="5"/>
                    </a:lnTo>
                    <a:lnTo>
                      <a:pt x="31" y="7"/>
                    </a:lnTo>
                    <a:lnTo>
                      <a:pt x="24" y="4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C3C3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31" name="Freeform 650"/>
              <p:cNvSpPr>
                <a:spLocks/>
              </p:cNvSpPr>
              <p:nvPr/>
            </p:nvSpPr>
            <p:spPr bwMode="auto">
              <a:xfrm>
                <a:off x="2258" y="1756"/>
                <a:ext cx="31" cy="41"/>
              </a:xfrm>
              <a:custGeom>
                <a:avLst/>
                <a:gdLst>
                  <a:gd name="T0" fmla="*/ 0 w 31"/>
                  <a:gd name="T1" fmla="*/ 41 h 81"/>
                  <a:gd name="T2" fmla="*/ 24 w 31"/>
                  <a:gd name="T3" fmla="*/ 0 h 81"/>
                  <a:gd name="T4" fmla="*/ 31 w 31"/>
                  <a:gd name="T5" fmla="*/ 2 h 81"/>
                  <a:gd name="T6" fmla="*/ 31 w 31"/>
                  <a:gd name="T7" fmla="*/ 3 h 81"/>
                  <a:gd name="T8" fmla="*/ 22 w 31"/>
                  <a:gd name="T9" fmla="*/ 1 h 81"/>
                  <a:gd name="T10" fmla="*/ 0 w 31"/>
                  <a:gd name="T11" fmla="*/ 41 h 81"/>
                  <a:gd name="T12" fmla="*/ 0 w 31"/>
                  <a:gd name="T13" fmla="*/ 41 h 8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" h="81">
                    <a:moveTo>
                      <a:pt x="0" y="81"/>
                    </a:moveTo>
                    <a:lnTo>
                      <a:pt x="24" y="0"/>
                    </a:lnTo>
                    <a:lnTo>
                      <a:pt x="31" y="3"/>
                    </a:lnTo>
                    <a:lnTo>
                      <a:pt x="31" y="5"/>
                    </a:lnTo>
                    <a:lnTo>
                      <a:pt x="22" y="1"/>
                    </a:ln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C4C4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32" name="Freeform 651"/>
              <p:cNvSpPr>
                <a:spLocks/>
              </p:cNvSpPr>
              <p:nvPr/>
            </p:nvSpPr>
            <p:spPr bwMode="auto">
              <a:xfrm>
                <a:off x="2258" y="1757"/>
                <a:ext cx="31" cy="40"/>
              </a:xfrm>
              <a:custGeom>
                <a:avLst/>
                <a:gdLst>
                  <a:gd name="T0" fmla="*/ 0 w 31"/>
                  <a:gd name="T1" fmla="*/ 40 h 80"/>
                  <a:gd name="T2" fmla="*/ 22 w 31"/>
                  <a:gd name="T3" fmla="*/ 0 h 80"/>
                  <a:gd name="T4" fmla="*/ 31 w 31"/>
                  <a:gd name="T5" fmla="*/ 2 h 80"/>
                  <a:gd name="T6" fmla="*/ 29 w 31"/>
                  <a:gd name="T7" fmla="*/ 4 h 80"/>
                  <a:gd name="T8" fmla="*/ 22 w 31"/>
                  <a:gd name="T9" fmla="*/ 2 h 80"/>
                  <a:gd name="T10" fmla="*/ 0 w 31"/>
                  <a:gd name="T11" fmla="*/ 40 h 80"/>
                  <a:gd name="T12" fmla="*/ 0 w 31"/>
                  <a:gd name="T13" fmla="*/ 40 h 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" h="80">
                    <a:moveTo>
                      <a:pt x="0" y="80"/>
                    </a:moveTo>
                    <a:lnTo>
                      <a:pt x="22" y="0"/>
                    </a:lnTo>
                    <a:lnTo>
                      <a:pt x="31" y="4"/>
                    </a:lnTo>
                    <a:lnTo>
                      <a:pt x="29" y="8"/>
                    </a:lnTo>
                    <a:lnTo>
                      <a:pt x="22" y="4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33" name="Freeform 652"/>
              <p:cNvSpPr>
                <a:spLocks/>
              </p:cNvSpPr>
              <p:nvPr/>
            </p:nvSpPr>
            <p:spPr bwMode="auto">
              <a:xfrm>
                <a:off x="2258" y="1759"/>
                <a:ext cx="29" cy="38"/>
              </a:xfrm>
              <a:custGeom>
                <a:avLst/>
                <a:gdLst>
                  <a:gd name="T0" fmla="*/ 0 w 29"/>
                  <a:gd name="T1" fmla="*/ 38 h 76"/>
                  <a:gd name="T2" fmla="*/ 22 w 29"/>
                  <a:gd name="T3" fmla="*/ 0 h 76"/>
                  <a:gd name="T4" fmla="*/ 29 w 29"/>
                  <a:gd name="T5" fmla="*/ 2 h 76"/>
                  <a:gd name="T6" fmla="*/ 29 w 29"/>
                  <a:gd name="T7" fmla="*/ 3 h 76"/>
                  <a:gd name="T8" fmla="*/ 22 w 29"/>
                  <a:gd name="T9" fmla="*/ 1 h 76"/>
                  <a:gd name="T10" fmla="*/ 0 w 29"/>
                  <a:gd name="T11" fmla="*/ 38 h 76"/>
                  <a:gd name="T12" fmla="*/ 0 w 29"/>
                  <a:gd name="T13" fmla="*/ 38 h 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9" h="76">
                    <a:moveTo>
                      <a:pt x="0" y="76"/>
                    </a:moveTo>
                    <a:lnTo>
                      <a:pt x="22" y="0"/>
                    </a:lnTo>
                    <a:lnTo>
                      <a:pt x="29" y="4"/>
                    </a:lnTo>
                    <a:lnTo>
                      <a:pt x="29" y="6"/>
                    </a:lnTo>
                    <a:lnTo>
                      <a:pt x="22" y="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34" name="Freeform 653"/>
              <p:cNvSpPr>
                <a:spLocks/>
              </p:cNvSpPr>
              <p:nvPr/>
            </p:nvSpPr>
            <p:spPr bwMode="auto">
              <a:xfrm>
                <a:off x="2258" y="1760"/>
                <a:ext cx="29" cy="37"/>
              </a:xfrm>
              <a:custGeom>
                <a:avLst/>
                <a:gdLst>
                  <a:gd name="T0" fmla="*/ 0 w 29"/>
                  <a:gd name="T1" fmla="*/ 37 h 74"/>
                  <a:gd name="T2" fmla="*/ 22 w 29"/>
                  <a:gd name="T3" fmla="*/ 0 h 74"/>
                  <a:gd name="T4" fmla="*/ 29 w 29"/>
                  <a:gd name="T5" fmla="*/ 2 h 74"/>
                  <a:gd name="T6" fmla="*/ 28 w 29"/>
                  <a:gd name="T7" fmla="*/ 4 h 74"/>
                  <a:gd name="T8" fmla="*/ 21 w 29"/>
                  <a:gd name="T9" fmla="*/ 2 h 74"/>
                  <a:gd name="T10" fmla="*/ 1 w 29"/>
                  <a:gd name="T11" fmla="*/ 37 h 74"/>
                  <a:gd name="T12" fmla="*/ 0 w 29"/>
                  <a:gd name="T13" fmla="*/ 37 h 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9" h="74">
                    <a:moveTo>
                      <a:pt x="0" y="74"/>
                    </a:moveTo>
                    <a:lnTo>
                      <a:pt x="22" y="0"/>
                    </a:lnTo>
                    <a:lnTo>
                      <a:pt x="29" y="4"/>
                    </a:lnTo>
                    <a:lnTo>
                      <a:pt x="28" y="7"/>
                    </a:lnTo>
                    <a:lnTo>
                      <a:pt x="21" y="4"/>
                    </a:lnTo>
                    <a:lnTo>
                      <a:pt x="1" y="74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C9C9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35" name="Freeform 654"/>
              <p:cNvSpPr>
                <a:spLocks/>
              </p:cNvSpPr>
              <p:nvPr/>
            </p:nvSpPr>
            <p:spPr bwMode="auto">
              <a:xfrm>
                <a:off x="2259" y="1762"/>
                <a:ext cx="27" cy="35"/>
              </a:xfrm>
              <a:custGeom>
                <a:avLst/>
                <a:gdLst>
                  <a:gd name="T0" fmla="*/ 0 w 27"/>
                  <a:gd name="T1" fmla="*/ 35 h 70"/>
                  <a:gd name="T2" fmla="*/ 20 w 27"/>
                  <a:gd name="T3" fmla="*/ 0 h 70"/>
                  <a:gd name="T4" fmla="*/ 27 w 27"/>
                  <a:gd name="T5" fmla="*/ 2 h 70"/>
                  <a:gd name="T6" fmla="*/ 27 w 27"/>
                  <a:gd name="T7" fmla="*/ 3 h 70"/>
                  <a:gd name="T8" fmla="*/ 20 w 27"/>
                  <a:gd name="T9" fmla="*/ 1 h 70"/>
                  <a:gd name="T10" fmla="*/ 0 w 27"/>
                  <a:gd name="T11" fmla="*/ 35 h 70"/>
                  <a:gd name="T12" fmla="*/ 0 w 27"/>
                  <a:gd name="T13" fmla="*/ 35 h 7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7" h="70">
                    <a:moveTo>
                      <a:pt x="0" y="70"/>
                    </a:moveTo>
                    <a:lnTo>
                      <a:pt x="20" y="0"/>
                    </a:lnTo>
                    <a:lnTo>
                      <a:pt x="27" y="3"/>
                    </a:lnTo>
                    <a:lnTo>
                      <a:pt x="27" y="5"/>
                    </a:lnTo>
                    <a:lnTo>
                      <a:pt x="20" y="1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36" name="Freeform 655"/>
              <p:cNvSpPr>
                <a:spLocks/>
              </p:cNvSpPr>
              <p:nvPr/>
            </p:nvSpPr>
            <p:spPr bwMode="auto">
              <a:xfrm>
                <a:off x="2259" y="1763"/>
                <a:ext cx="27" cy="35"/>
              </a:xfrm>
              <a:custGeom>
                <a:avLst/>
                <a:gdLst>
                  <a:gd name="T0" fmla="*/ 0 w 27"/>
                  <a:gd name="T1" fmla="*/ 34 h 71"/>
                  <a:gd name="T2" fmla="*/ 20 w 27"/>
                  <a:gd name="T3" fmla="*/ 0 h 71"/>
                  <a:gd name="T4" fmla="*/ 27 w 27"/>
                  <a:gd name="T5" fmla="*/ 2 h 71"/>
                  <a:gd name="T6" fmla="*/ 25 w 27"/>
                  <a:gd name="T7" fmla="*/ 4 h 71"/>
                  <a:gd name="T8" fmla="*/ 20 w 27"/>
                  <a:gd name="T9" fmla="*/ 2 h 71"/>
                  <a:gd name="T10" fmla="*/ 0 w 27"/>
                  <a:gd name="T11" fmla="*/ 35 h 71"/>
                  <a:gd name="T12" fmla="*/ 0 w 27"/>
                  <a:gd name="T13" fmla="*/ 34 h 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7" h="71">
                    <a:moveTo>
                      <a:pt x="0" y="69"/>
                    </a:moveTo>
                    <a:lnTo>
                      <a:pt x="20" y="0"/>
                    </a:lnTo>
                    <a:lnTo>
                      <a:pt x="27" y="4"/>
                    </a:lnTo>
                    <a:lnTo>
                      <a:pt x="25" y="8"/>
                    </a:lnTo>
                    <a:lnTo>
                      <a:pt x="20" y="4"/>
                    </a:lnTo>
                    <a:lnTo>
                      <a:pt x="0" y="71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37" name="Freeform 656"/>
              <p:cNvSpPr>
                <a:spLocks/>
              </p:cNvSpPr>
              <p:nvPr/>
            </p:nvSpPr>
            <p:spPr bwMode="auto">
              <a:xfrm>
                <a:off x="2259" y="1764"/>
                <a:ext cx="25" cy="34"/>
              </a:xfrm>
              <a:custGeom>
                <a:avLst/>
                <a:gdLst>
                  <a:gd name="T0" fmla="*/ 0 w 25"/>
                  <a:gd name="T1" fmla="*/ 34 h 67"/>
                  <a:gd name="T2" fmla="*/ 20 w 25"/>
                  <a:gd name="T3" fmla="*/ 0 h 67"/>
                  <a:gd name="T4" fmla="*/ 25 w 25"/>
                  <a:gd name="T5" fmla="*/ 2 h 67"/>
                  <a:gd name="T6" fmla="*/ 24 w 25"/>
                  <a:gd name="T7" fmla="*/ 3 h 67"/>
                  <a:gd name="T8" fmla="*/ 18 w 25"/>
                  <a:gd name="T9" fmla="*/ 2 h 67"/>
                  <a:gd name="T10" fmla="*/ 0 w 25"/>
                  <a:gd name="T11" fmla="*/ 34 h 67"/>
                  <a:gd name="T12" fmla="*/ 0 w 25"/>
                  <a:gd name="T13" fmla="*/ 34 h 6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67">
                    <a:moveTo>
                      <a:pt x="0" y="67"/>
                    </a:moveTo>
                    <a:lnTo>
                      <a:pt x="20" y="0"/>
                    </a:lnTo>
                    <a:lnTo>
                      <a:pt x="25" y="4"/>
                    </a:lnTo>
                    <a:lnTo>
                      <a:pt x="24" y="5"/>
                    </a:lnTo>
                    <a:lnTo>
                      <a:pt x="18" y="4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38" name="Freeform 657"/>
              <p:cNvSpPr>
                <a:spLocks/>
              </p:cNvSpPr>
              <p:nvPr/>
            </p:nvSpPr>
            <p:spPr bwMode="auto">
              <a:xfrm>
                <a:off x="2259" y="1766"/>
                <a:ext cx="24" cy="32"/>
              </a:xfrm>
              <a:custGeom>
                <a:avLst/>
                <a:gdLst>
                  <a:gd name="T0" fmla="*/ 0 w 24"/>
                  <a:gd name="T1" fmla="*/ 32 h 63"/>
                  <a:gd name="T2" fmla="*/ 18 w 24"/>
                  <a:gd name="T3" fmla="*/ 0 h 63"/>
                  <a:gd name="T4" fmla="*/ 24 w 24"/>
                  <a:gd name="T5" fmla="*/ 1 h 63"/>
                  <a:gd name="T6" fmla="*/ 24 w 24"/>
                  <a:gd name="T7" fmla="*/ 3 h 63"/>
                  <a:gd name="T8" fmla="*/ 18 w 24"/>
                  <a:gd name="T9" fmla="*/ 1 h 63"/>
                  <a:gd name="T10" fmla="*/ 0 w 24"/>
                  <a:gd name="T11" fmla="*/ 32 h 63"/>
                  <a:gd name="T12" fmla="*/ 0 w 24"/>
                  <a:gd name="T13" fmla="*/ 32 h 6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" h="63">
                    <a:moveTo>
                      <a:pt x="0" y="63"/>
                    </a:moveTo>
                    <a:lnTo>
                      <a:pt x="18" y="0"/>
                    </a:lnTo>
                    <a:lnTo>
                      <a:pt x="24" y="1"/>
                    </a:lnTo>
                    <a:lnTo>
                      <a:pt x="24" y="5"/>
                    </a:lnTo>
                    <a:lnTo>
                      <a:pt x="18" y="1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39" name="Freeform 658"/>
              <p:cNvSpPr>
                <a:spLocks/>
              </p:cNvSpPr>
              <p:nvPr/>
            </p:nvSpPr>
            <p:spPr bwMode="auto">
              <a:xfrm>
                <a:off x="2259" y="1767"/>
                <a:ext cx="24" cy="31"/>
              </a:xfrm>
              <a:custGeom>
                <a:avLst/>
                <a:gdLst>
                  <a:gd name="T0" fmla="*/ 0 w 24"/>
                  <a:gd name="T1" fmla="*/ 31 h 62"/>
                  <a:gd name="T2" fmla="*/ 18 w 24"/>
                  <a:gd name="T3" fmla="*/ 0 h 62"/>
                  <a:gd name="T4" fmla="*/ 24 w 24"/>
                  <a:gd name="T5" fmla="*/ 2 h 62"/>
                  <a:gd name="T6" fmla="*/ 23 w 24"/>
                  <a:gd name="T7" fmla="*/ 4 h 62"/>
                  <a:gd name="T8" fmla="*/ 17 w 24"/>
                  <a:gd name="T9" fmla="*/ 2 h 62"/>
                  <a:gd name="T10" fmla="*/ 1 w 24"/>
                  <a:gd name="T11" fmla="*/ 31 h 62"/>
                  <a:gd name="T12" fmla="*/ 0 w 24"/>
                  <a:gd name="T13" fmla="*/ 31 h 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" h="62">
                    <a:moveTo>
                      <a:pt x="0" y="62"/>
                    </a:moveTo>
                    <a:lnTo>
                      <a:pt x="18" y="0"/>
                    </a:lnTo>
                    <a:lnTo>
                      <a:pt x="24" y="4"/>
                    </a:lnTo>
                    <a:lnTo>
                      <a:pt x="23" y="8"/>
                    </a:lnTo>
                    <a:lnTo>
                      <a:pt x="17" y="4"/>
                    </a:lnTo>
                    <a:lnTo>
                      <a:pt x="1" y="62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40" name="Freeform 659"/>
              <p:cNvSpPr>
                <a:spLocks/>
              </p:cNvSpPr>
              <p:nvPr/>
            </p:nvSpPr>
            <p:spPr bwMode="auto">
              <a:xfrm>
                <a:off x="2260" y="1769"/>
                <a:ext cx="22" cy="29"/>
              </a:xfrm>
              <a:custGeom>
                <a:avLst/>
                <a:gdLst>
                  <a:gd name="T0" fmla="*/ 0 w 22"/>
                  <a:gd name="T1" fmla="*/ 29 h 58"/>
                  <a:gd name="T2" fmla="*/ 16 w 22"/>
                  <a:gd name="T3" fmla="*/ 0 h 58"/>
                  <a:gd name="T4" fmla="*/ 22 w 22"/>
                  <a:gd name="T5" fmla="*/ 2 h 58"/>
                  <a:gd name="T6" fmla="*/ 20 w 22"/>
                  <a:gd name="T7" fmla="*/ 4 h 58"/>
                  <a:gd name="T8" fmla="*/ 16 w 22"/>
                  <a:gd name="T9" fmla="*/ 2 h 58"/>
                  <a:gd name="T10" fmla="*/ 0 w 22"/>
                  <a:gd name="T11" fmla="*/ 29 h 58"/>
                  <a:gd name="T12" fmla="*/ 0 w 22"/>
                  <a:gd name="T13" fmla="*/ 29 h 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2" h="58">
                    <a:moveTo>
                      <a:pt x="0" y="58"/>
                    </a:moveTo>
                    <a:lnTo>
                      <a:pt x="16" y="0"/>
                    </a:lnTo>
                    <a:lnTo>
                      <a:pt x="22" y="4"/>
                    </a:lnTo>
                    <a:lnTo>
                      <a:pt x="20" y="7"/>
                    </a:lnTo>
                    <a:lnTo>
                      <a:pt x="16" y="4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D3D3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41" name="Freeform 660"/>
              <p:cNvSpPr>
                <a:spLocks/>
              </p:cNvSpPr>
              <p:nvPr/>
            </p:nvSpPr>
            <p:spPr bwMode="auto">
              <a:xfrm>
                <a:off x="2260" y="1771"/>
                <a:ext cx="20" cy="27"/>
              </a:xfrm>
              <a:custGeom>
                <a:avLst/>
                <a:gdLst>
                  <a:gd name="T0" fmla="*/ 0 w 20"/>
                  <a:gd name="T1" fmla="*/ 27 h 54"/>
                  <a:gd name="T2" fmla="*/ 16 w 20"/>
                  <a:gd name="T3" fmla="*/ 0 h 54"/>
                  <a:gd name="T4" fmla="*/ 20 w 20"/>
                  <a:gd name="T5" fmla="*/ 2 h 54"/>
                  <a:gd name="T6" fmla="*/ 20 w 20"/>
                  <a:gd name="T7" fmla="*/ 4 h 54"/>
                  <a:gd name="T8" fmla="*/ 15 w 20"/>
                  <a:gd name="T9" fmla="*/ 2 h 54"/>
                  <a:gd name="T10" fmla="*/ 0 w 20"/>
                  <a:gd name="T11" fmla="*/ 27 h 54"/>
                  <a:gd name="T12" fmla="*/ 0 w 20"/>
                  <a:gd name="T13" fmla="*/ 27 h 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" h="54">
                    <a:moveTo>
                      <a:pt x="0" y="54"/>
                    </a:moveTo>
                    <a:lnTo>
                      <a:pt x="16" y="0"/>
                    </a:lnTo>
                    <a:lnTo>
                      <a:pt x="20" y="3"/>
                    </a:lnTo>
                    <a:lnTo>
                      <a:pt x="20" y="7"/>
                    </a:lnTo>
                    <a:lnTo>
                      <a:pt x="15" y="3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42" name="Freeform 661"/>
              <p:cNvSpPr>
                <a:spLocks/>
              </p:cNvSpPr>
              <p:nvPr/>
            </p:nvSpPr>
            <p:spPr bwMode="auto">
              <a:xfrm>
                <a:off x="2260" y="1773"/>
                <a:ext cx="20" cy="25"/>
              </a:xfrm>
              <a:custGeom>
                <a:avLst/>
                <a:gdLst>
                  <a:gd name="T0" fmla="*/ 0 w 20"/>
                  <a:gd name="T1" fmla="*/ 25 h 51"/>
                  <a:gd name="T2" fmla="*/ 15 w 20"/>
                  <a:gd name="T3" fmla="*/ 0 h 51"/>
                  <a:gd name="T4" fmla="*/ 20 w 20"/>
                  <a:gd name="T5" fmla="*/ 2 h 51"/>
                  <a:gd name="T6" fmla="*/ 19 w 20"/>
                  <a:gd name="T7" fmla="*/ 3 h 51"/>
                  <a:gd name="T8" fmla="*/ 15 w 20"/>
                  <a:gd name="T9" fmla="*/ 2 h 51"/>
                  <a:gd name="T10" fmla="*/ 0 w 20"/>
                  <a:gd name="T11" fmla="*/ 25 h 51"/>
                  <a:gd name="T12" fmla="*/ 0 w 20"/>
                  <a:gd name="T13" fmla="*/ 25 h 5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" h="51">
                    <a:moveTo>
                      <a:pt x="0" y="51"/>
                    </a:moveTo>
                    <a:lnTo>
                      <a:pt x="15" y="0"/>
                    </a:lnTo>
                    <a:lnTo>
                      <a:pt x="20" y="4"/>
                    </a:lnTo>
                    <a:lnTo>
                      <a:pt x="19" y="7"/>
                    </a:lnTo>
                    <a:lnTo>
                      <a:pt x="15" y="4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D6D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43" name="Freeform 662"/>
              <p:cNvSpPr>
                <a:spLocks/>
              </p:cNvSpPr>
              <p:nvPr/>
            </p:nvSpPr>
            <p:spPr bwMode="auto">
              <a:xfrm>
                <a:off x="2260" y="1774"/>
                <a:ext cx="19" cy="24"/>
              </a:xfrm>
              <a:custGeom>
                <a:avLst/>
                <a:gdLst>
                  <a:gd name="T0" fmla="*/ 0 w 19"/>
                  <a:gd name="T1" fmla="*/ 24 h 47"/>
                  <a:gd name="T2" fmla="*/ 15 w 19"/>
                  <a:gd name="T3" fmla="*/ 0 h 47"/>
                  <a:gd name="T4" fmla="*/ 19 w 19"/>
                  <a:gd name="T5" fmla="*/ 2 h 47"/>
                  <a:gd name="T6" fmla="*/ 17 w 19"/>
                  <a:gd name="T7" fmla="*/ 4 h 47"/>
                  <a:gd name="T8" fmla="*/ 13 w 19"/>
                  <a:gd name="T9" fmla="*/ 3 h 47"/>
                  <a:gd name="T10" fmla="*/ 2 w 19"/>
                  <a:gd name="T11" fmla="*/ 24 h 47"/>
                  <a:gd name="T12" fmla="*/ 0 w 19"/>
                  <a:gd name="T13" fmla="*/ 24 h 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" h="47">
                    <a:moveTo>
                      <a:pt x="0" y="47"/>
                    </a:moveTo>
                    <a:lnTo>
                      <a:pt x="15" y="0"/>
                    </a:lnTo>
                    <a:lnTo>
                      <a:pt x="19" y="3"/>
                    </a:lnTo>
                    <a:lnTo>
                      <a:pt x="17" y="7"/>
                    </a:lnTo>
                    <a:lnTo>
                      <a:pt x="13" y="5"/>
                    </a:lnTo>
                    <a:lnTo>
                      <a:pt x="2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D7D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44" name="Freeform 663"/>
              <p:cNvSpPr>
                <a:spLocks/>
              </p:cNvSpPr>
              <p:nvPr/>
            </p:nvSpPr>
            <p:spPr bwMode="auto">
              <a:xfrm>
                <a:off x="2262" y="1777"/>
                <a:ext cx="15" cy="21"/>
              </a:xfrm>
              <a:custGeom>
                <a:avLst/>
                <a:gdLst>
                  <a:gd name="T0" fmla="*/ 0 w 15"/>
                  <a:gd name="T1" fmla="*/ 21 h 42"/>
                  <a:gd name="T2" fmla="*/ 11 w 15"/>
                  <a:gd name="T3" fmla="*/ 0 h 42"/>
                  <a:gd name="T4" fmla="*/ 15 w 15"/>
                  <a:gd name="T5" fmla="*/ 1 h 42"/>
                  <a:gd name="T6" fmla="*/ 14 w 15"/>
                  <a:gd name="T7" fmla="*/ 3 h 42"/>
                  <a:gd name="T8" fmla="*/ 11 w 15"/>
                  <a:gd name="T9" fmla="*/ 2 h 42"/>
                  <a:gd name="T10" fmla="*/ 0 w 15"/>
                  <a:gd name="T11" fmla="*/ 21 h 42"/>
                  <a:gd name="T12" fmla="*/ 0 w 15"/>
                  <a:gd name="T13" fmla="*/ 21 h 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" h="42">
                    <a:moveTo>
                      <a:pt x="0" y="42"/>
                    </a:moveTo>
                    <a:lnTo>
                      <a:pt x="11" y="0"/>
                    </a:lnTo>
                    <a:lnTo>
                      <a:pt x="15" y="2"/>
                    </a:lnTo>
                    <a:lnTo>
                      <a:pt x="14" y="6"/>
                    </a:lnTo>
                    <a:lnTo>
                      <a:pt x="11" y="4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45" name="Freeform 664"/>
              <p:cNvSpPr>
                <a:spLocks/>
              </p:cNvSpPr>
              <p:nvPr/>
            </p:nvSpPr>
            <p:spPr bwMode="auto">
              <a:xfrm>
                <a:off x="2262" y="1779"/>
                <a:ext cx="14" cy="19"/>
              </a:xfrm>
              <a:custGeom>
                <a:avLst/>
                <a:gdLst>
                  <a:gd name="T0" fmla="*/ 0 w 14"/>
                  <a:gd name="T1" fmla="*/ 19 h 38"/>
                  <a:gd name="T2" fmla="*/ 11 w 14"/>
                  <a:gd name="T3" fmla="*/ 0 h 38"/>
                  <a:gd name="T4" fmla="*/ 14 w 14"/>
                  <a:gd name="T5" fmla="*/ 1 h 38"/>
                  <a:gd name="T6" fmla="*/ 14 w 14"/>
                  <a:gd name="T7" fmla="*/ 3 h 38"/>
                  <a:gd name="T8" fmla="*/ 10 w 14"/>
                  <a:gd name="T9" fmla="*/ 2 h 38"/>
                  <a:gd name="T10" fmla="*/ 0 w 14"/>
                  <a:gd name="T11" fmla="*/ 19 h 38"/>
                  <a:gd name="T12" fmla="*/ 0 w 14"/>
                  <a:gd name="T13" fmla="*/ 19 h 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" h="38">
                    <a:moveTo>
                      <a:pt x="0" y="38"/>
                    </a:moveTo>
                    <a:lnTo>
                      <a:pt x="11" y="0"/>
                    </a:lnTo>
                    <a:lnTo>
                      <a:pt x="14" y="2"/>
                    </a:lnTo>
                    <a:lnTo>
                      <a:pt x="14" y="5"/>
                    </a:lnTo>
                    <a:lnTo>
                      <a:pt x="10" y="4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46" name="Freeform 665"/>
              <p:cNvSpPr>
                <a:spLocks/>
              </p:cNvSpPr>
              <p:nvPr/>
            </p:nvSpPr>
            <p:spPr bwMode="auto">
              <a:xfrm>
                <a:off x="2262" y="1781"/>
                <a:ext cx="14" cy="18"/>
              </a:xfrm>
              <a:custGeom>
                <a:avLst/>
                <a:gdLst>
                  <a:gd name="T0" fmla="*/ 0 w 14"/>
                  <a:gd name="T1" fmla="*/ 17 h 36"/>
                  <a:gd name="T2" fmla="*/ 10 w 14"/>
                  <a:gd name="T3" fmla="*/ 0 h 36"/>
                  <a:gd name="T4" fmla="*/ 14 w 14"/>
                  <a:gd name="T5" fmla="*/ 1 h 36"/>
                  <a:gd name="T6" fmla="*/ 13 w 14"/>
                  <a:gd name="T7" fmla="*/ 4 h 36"/>
                  <a:gd name="T8" fmla="*/ 10 w 14"/>
                  <a:gd name="T9" fmla="*/ 3 h 36"/>
                  <a:gd name="T10" fmla="*/ 0 w 14"/>
                  <a:gd name="T11" fmla="*/ 18 h 36"/>
                  <a:gd name="T12" fmla="*/ 0 w 14"/>
                  <a:gd name="T13" fmla="*/ 17 h 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" h="36">
                    <a:moveTo>
                      <a:pt x="0" y="34"/>
                    </a:moveTo>
                    <a:lnTo>
                      <a:pt x="10" y="0"/>
                    </a:lnTo>
                    <a:lnTo>
                      <a:pt x="14" y="1"/>
                    </a:lnTo>
                    <a:lnTo>
                      <a:pt x="13" y="7"/>
                    </a:lnTo>
                    <a:lnTo>
                      <a:pt x="10" y="5"/>
                    </a:lnTo>
                    <a:lnTo>
                      <a:pt x="0" y="36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47" name="Freeform 666"/>
              <p:cNvSpPr>
                <a:spLocks/>
              </p:cNvSpPr>
              <p:nvPr/>
            </p:nvSpPr>
            <p:spPr bwMode="auto">
              <a:xfrm>
                <a:off x="2262" y="1783"/>
                <a:ext cx="13" cy="16"/>
              </a:xfrm>
              <a:custGeom>
                <a:avLst/>
                <a:gdLst>
                  <a:gd name="T0" fmla="*/ 0 w 13"/>
                  <a:gd name="T1" fmla="*/ 16 h 31"/>
                  <a:gd name="T2" fmla="*/ 10 w 13"/>
                  <a:gd name="T3" fmla="*/ 0 h 31"/>
                  <a:gd name="T4" fmla="*/ 13 w 13"/>
                  <a:gd name="T5" fmla="*/ 1 h 31"/>
                  <a:gd name="T6" fmla="*/ 11 w 13"/>
                  <a:gd name="T7" fmla="*/ 3 h 31"/>
                  <a:gd name="T8" fmla="*/ 8 w 13"/>
                  <a:gd name="T9" fmla="*/ 3 h 31"/>
                  <a:gd name="T10" fmla="*/ 1 w 13"/>
                  <a:gd name="T11" fmla="*/ 16 h 31"/>
                  <a:gd name="T12" fmla="*/ 0 w 13"/>
                  <a:gd name="T13" fmla="*/ 16 h 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" h="31">
                    <a:moveTo>
                      <a:pt x="0" y="31"/>
                    </a:moveTo>
                    <a:lnTo>
                      <a:pt x="10" y="0"/>
                    </a:lnTo>
                    <a:lnTo>
                      <a:pt x="13" y="2"/>
                    </a:lnTo>
                    <a:lnTo>
                      <a:pt x="11" y="5"/>
                    </a:lnTo>
                    <a:lnTo>
                      <a:pt x="8" y="5"/>
                    </a:lnTo>
                    <a:lnTo>
                      <a:pt x="1" y="31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DE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48" name="Freeform 667"/>
              <p:cNvSpPr>
                <a:spLocks/>
              </p:cNvSpPr>
              <p:nvPr/>
            </p:nvSpPr>
            <p:spPr bwMode="auto">
              <a:xfrm>
                <a:off x="2263" y="1786"/>
                <a:ext cx="10" cy="13"/>
              </a:xfrm>
              <a:custGeom>
                <a:avLst/>
                <a:gdLst>
                  <a:gd name="T0" fmla="*/ 0 w 10"/>
                  <a:gd name="T1" fmla="*/ 13 h 26"/>
                  <a:gd name="T2" fmla="*/ 7 w 10"/>
                  <a:gd name="T3" fmla="*/ 0 h 26"/>
                  <a:gd name="T4" fmla="*/ 10 w 10"/>
                  <a:gd name="T5" fmla="*/ 0 h 26"/>
                  <a:gd name="T6" fmla="*/ 9 w 10"/>
                  <a:gd name="T7" fmla="*/ 3 h 26"/>
                  <a:gd name="T8" fmla="*/ 6 w 10"/>
                  <a:gd name="T9" fmla="*/ 3 h 26"/>
                  <a:gd name="T10" fmla="*/ 0 w 10"/>
                  <a:gd name="T11" fmla="*/ 13 h 26"/>
                  <a:gd name="T12" fmla="*/ 0 w 10"/>
                  <a:gd name="T13" fmla="*/ 13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" h="26">
                    <a:moveTo>
                      <a:pt x="0" y="26"/>
                    </a:moveTo>
                    <a:lnTo>
                      <a:pt x="7" y="0"/>
                    </a:lnTo>
                    <a:lnTo>
                      <a:pt x="10" y="0"/>
                    </a:lnTo>
                    <a:lnTo>
                      <a:pt x="9" y="6"/>
                    </a:lnTo>
                    <a:lnTo>
                      <a:pt x="6" y="6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49" name="Freeform 668"/>
              <p:cNvSpPr>
                <a:spLocks/>
              </p:cNvSpPr>
              <p:nvPr/>
            </p:nvSpPr>
            <p:spPr bwMode="auto">
              <a:xfrm>
                <a:off x="2263" y="1789"/>
                <a:ext cx="9" cy="10"/>
              </a:xfrm>
              <a:custGeom>
                <a:avLst/>
                <a:gdLst>
                  <a:gd name="T0" fmla="*/ 0 w 9"/>
                  <a:gd name="T1" fmla="*/ 10 h 20"/>
                  <a:gd name="T2" fmla="*/ 6 w 9"/>
                  <a:gd name="T3" fmla="*/ 0 h 20"/>
                  <a:gd name="T4" fmla="*/ 9 w 9"/>
                  <a:gd name="T5" fmla="*/ 0 h 20"/>
                  <a:gd name="T6" fmla="*/ 7 w 9"/>
                  <a:gd name="T7" fmla="*/ 3 h 20"/>
                  <a:gd name="T8" fmla="*/ 6 w 9"/>
                  <a:gd name="T9" fmla="*/ 3 h 20"/>
                  <a:gd name="T10" fmla="*/ 0 w 9"/>
                  <a:gd name="T11" fmla="*/ 10 h 20"/>
                  <a:gd name="T12" fmla="*/ 0 w 9"/>
                  <a:gd name="T13" fmla="*/ 1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" h="20">
                    <a:moveTo>
                      <a:pt x="0" y="20"/>
                    </a:moveTo>
                    <a:lnTo>
                      <a:pt x="6" y="0"/>
                    </a:lnTo>
                    <a:lnTo>
                      <a:pt x="9" y="0"/>
                    </a:lnTo>
                    <a:lnTo>
                      <a:pt x="7" y="5"/>
                    </a:lnTo>
                    <a:lnTo>
                      <a:pt x="6" y="5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E1E1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50" name="Freeform 669"/>
              <p:cNvSpPr>
                <a:spLocks/>
              </p:cNvSpPr>
              <p:nvPr/>
            </p:nvSpPr>
            <p:spPr bwMode="auto">
              <a:xfrm>
                <a:off x="2263" y="1792"/>
                <a:ext cx="7" cy="7"/>
              </a:xfrm>
              <a:custGeom>
                <a:avLst/>
                <a:gdLst>
                  <a:gd name="T0" fmla="*/ 0 w 7"/>
                  <a:gd name="T1" fmla="*/ 7 h 15"/>
                  <a:gd name="T2" fmla="*/ 6 w 7"/>
                  <a:gd name="T3" fmla="*/ 0 h 15"/>
                  <a:gd name="T4" fmla="*/ 7 w 7"/>
                  <a:gd name="T5" fmla="*/ 0 h 15"/>
                  <a:gd name="T6" fmla="*/ 5 w 7"/>
                  <a:gd name="T7" fmla="*/ 3 h 15"/>
                  <a:gd name="T8" fmla="*/ 5 w 7"/>
                  <a:gd name="T9" fmla="*/ 3 h 15"/>
                  <a:gd name="T10" fmla="*/ 2 w 7"/>
                  <a:gd name="T11" fmla="*/ 7 h 15"/>
                  <a:gd name="T12" fmla="*/ 0 w 7"/>
                  <a:gd name="T13" fmla="*/ 7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15">
                    <a:moveTo>
                      <a:pt x="0" y="15"/>
                    </a:moveTo>
                    <a:lnTo>
                      <a:pt x="6" y="0"/>
                    </a:lnTo>
                    <a:lnTo>
                      <a:pt x="7" y="0"/>
                    </a:lnTo>
                    <a:lnTo>
                      <a:pt x="5" y="6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E3E3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51" name="Freeform 670"/>
              <p:cNvSpPr>
                <a:spLocks/>
              </p:cNvSpPr>
              <p:nvPr/>
            </p:nvSpPr>
            <p:spPr bwMode="auto">
              <a:xfrm>
                <a:off x="2265" y="1794"/>
                <a:ext cx="3" cy="5"/>
              </a:xfrm>
              <a:custGeom>
                <a:avLst/>
                <a:gdLst>
                  <a:gd name="T0" fmla="*/ 0 w 3"/>
                  <a:gd name="T1" fmla="*/ 5 h 9"/>
                  <a:gd name="T2" fmla="*/ 3 w 3"/>
                  <a:gd name="T3" fmla="*/ 0 h 9"/>
                  <a:gd name="T4" fmla="*/ 3 w 3"/>
                  <a:gd name="T5" fmla="*/ 0 h 9"/>
                  <a:gd name="T6" fmla="*/ 1 w 3"/>
                  <a:gd name="T7" fmla="*/ 3 h 9"/>
                  <a:gd name="T8" fmla="*/ 1 w 3"/>
                  <a:gd name="T9" fmla="*/ 3 h 9"/>
                  <a:gd name="T10" fmla="*/ 0 w 3"/>
                  <a:gd name="T11" fmla="*/ 5 h 9"/>
                  <a:gd name="T12" fmla="*/ 0 w 3"/>
                  <a:gd name="T13" fmla="*/ 5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" h="9">
                    <a:moveTo>
                      <a:pt x="0" y="9"/>
                    </a:moveTo>
                    <a:lnTo>
                      <a:pt x="3" y="0"/>
                    </a:lnTo>
                    <a:lnTo>
                      <a:pt x="1" y="5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52" name="Freeform 671"/>
              <p:cNvSpPr>
                <a:spLocks/>
              </p:cNvSpPr>
              <p:nvPr/>
            </p:nvSpPr>
            <p:spPr bwMode="auto">
              <a:xfrm>
                <a:off x="2265" y="1797"/>
                <a:ext cx="1" cy="3"/>
              </a:xfrm>
              <a:custGeom>
                <a:avLst/>
                <a:gdLst>
                  <a:gd name="T0" fmla="*/ 0 w 1"/>
                  <a:gd name="T1" fmla="*/ 2 h 6"/>
                  <a:gd name="T2" fmla="*/ 1 w 1"/>
                  <a:gd name="T3" fmla="*/ 0 h 6"/>
                  <a:gd name="T4" fmla="*/ 1 w 1"/>
                  <a:gd name="T5" fmla="*/ 0 h 6"/>
                  <a:gd name="T6" fmla="*/ 1 w 1"/>
                  <a:gd name="T7" fmla="*/ 3 h 6"/>
                  <a:gd name="T8" fmla="*/ 1 w 1"/>
                  <a:gd name="T9" fmla="*/ 3 h 6"/>
                  <a:gd name="T10" fmla="*/ 1 w 1"/>
                  <a:gd name="T11" fmla="*/ 3 h 6"/>
                  <a:gd name="T12" fmla="*/ 0 w 1"/>
                  <a:gd name="T13" fmla="*/ 2 h 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" h="6">
                    <a:moveTo>
                      <a:pt x="0" y="4"/>
                    </a:moveTo>
                    <a:lnTo>
                      <a:pt x="1" y="0"/>
                    </a:lnTo>
                    <a:lnTo>
                      <a:pt x="1" y="6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53" name="Freeform 672"/>
              <p:cNvSpPr>
                <a:spLocks/>
              </p:cNvSpPr>
              <p:nvPr/>
            </p:nvSpPr>
            <p:spPr bwMode="auto">
              <a:xfrm>
                <a:off x="2263" y="1745"/>
                <a:ext cx="26" cy="55"/>
              </a:xfrm>
              <a:custGeom>
                <a:avLst/>
                <a:gdLst>
                  <a:gd name="T0" fmla="*/ 3 w 26"/>
                  <a:gd name="T1" fmla="*/ 55 h 109"/>
                  <a:gd name="T2" fmla="*/ 0 w 26"/>
                  <a:gd name="T3" fmla="*/ 40 h 109"/>
                  <a:gd name="T4" fmla="*/ 23 w 26"/>
                  <a:gd name="T5" fmla="*/ 0 h 109"/>
                  <a:gd name="T6" fmla="*/ 26 w 26"/>
                  <a:gd name="T7" fmla="*/ 15 h 109"/>
                  <a:gd name="T8" fmla="*/ 3 w 26"/>
                  <a:gd name="T9" fmla="*/ 55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" h="109">
                    <a:moveTo>
                      <a:pt x="3" y="109"/>
                    </a:moveTo>
                    <a:lnTo>
                      <a:pt x="0" y="80"/>
                    </a:lnTo>
                    <a:lnTo>
                      <a:pt x="23" y="0"/>
                    </a:lnTo>
                    <a:lnTo>
                      <a:pt x="26" y="29"/>
                    </a:lnTo>
                    <a:lnTo>
                      <a:pt x="3" y="109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54" name="Freeform 673"/>
              <p:cNvSpPr>
                <a:spLocks/>
              </p:cNvSpPr>
              <p:nvPr/>
            </p:nvSpPr>
            <p:spPr bwMode="auto">
              <a:xfrm>
                <a:off x="1289" y="1514"/>
                <a:ext cx="997" cy="271"/>
              </a:xfrm>
              <a:custGeom>
                <a:avLst/>
                <a:gdLst>
                  <a:gd name="T0" fmla="*/ 974 w 997"/>
                  <a:gd name="T1" fmla="*/ 271 h 543"/>
                  <a:gd name="T2" fmla="*/ 997 w 997"/>
                  <a:gd name="T3" fmla="*/ 231 h 543"/>
                  <a:gd name="T4" fmla="*/ 0 w 997"/>
                  <a:gd name="T5" fmla="*/ 0 h 543"/>
                  <a:gd name="T6" fmla="*/ 0 w 997"/>
                  <a:gd name="T7" fmla="*/ 0 h 543"/>
                  <a:gd name="T8" fmla="*/ 70 w 997"/>
                  <a:gd name="T9" fmla="*/ 17 h 543"/>
                  <a:gd name="T10" fmla="*/ 138 w 997"/>
                  <a:gd name="T11" fmla="*/ 33 h 543"/>
                  <a:gd name="T12" fmla="*/ 207 w 997"/>
                  <a:gd name="T13" fmla="*/ 49 h 543"/>
                  <a:gd name="T14" fmla="*/ 273 w 997"/>
                  <a:gd name="T15" fmla="*/ 66 h 543"/>
                  <a:gd name="T16" fmla="*/ 338 w 997"/>
                  <a:gd name="T17" fmla="*/ 82 h 543"/>
                  <a:gd name="T18" fmla="*/ 402 w 997"/>
                  <a:gd name="T19" fmla="*/ 98 h 543"/>
                  <a:gd name="T20" fmla="*/ 464 w 997"/>
                  <a:gd name="T21" fmla="*/ 114 h 543"/>
                  <a:gd name="T22" fmla="*/ 522 w 997"/>
                  <a:gd name="T23" fmla="*/ 129 h 543"/>
                  <a:gd name="T24" fmla="*/ 579 w 997"/>
                  <a:gd name="T25" fmla="*/ 143 h 543"/>
                  <a:gd name="T26" fmla="*/ 632 w 997"/>
                  <a:gd name="T27" fmla="*/ 158 h 543"/>
                  <a:gd name="T28" fmla="*/ 682 w 997"/>
                  <a:gd name="T29" fmla="*/ 171 h 543"/>
                  <a:gd name="T30" fmla="*/ 727 w 997"/>
                  <a:gd name="T31" fmla="*/ 185 h 543"/>
                  <a:gd name="T32" fmla="*/ 769 w 997"/>
                  <a:gd name="T33" fmla="*/ 197 h 543"/>
                  <a:gd name="T34" fmla="*/ 807 w 997"/>
                  <a:gd name="T35" fmla="*/ 209 h 543"/>
                  <a:gd name="T36" fmla="*/ 843 w 997"/>
                  <a:gd name="T37" fmla="*/ 219 h 543"/>
                  <a:gd name="T38" fmla="*/ 873 w 997"/>
                  <a:gd name="T39" fmla="*/ 229 h 543"/>
                  <a:gd name="T40" fmla="*/ 897 w 997"/>
                  <a:gd name="T41" fmla="*/ 238 h 543"/>
                  <a:gd name="T42" fmla="*/ 918 w 997"/>
                  <a:gd name="T43" fmla="*/ 246 h 543"/>
                  <a:gd name="T44" fmla="*/ 933 w 997"/>
                  <a:gd name="T45" fmla="*/ 252 h 543"/>
                  <a:gd name="T46" fmla="*/ 945 w 997"/>
                  <a:gd name="T47" fmla="*/ 257 h 543"/>
                  <a:gd name="T48" fmla="*/ 950 w 997"/>
                  <a:gd name="T49" fmla="*/ 262 h 543"/>
                  <a:gd name="T50" fmla="*/ 950 w 997"/>
                  <a:gd name="T51" fmla="*/ 266 h 543"/>
                  <a:gd name="T52" fmla="*/ 974 w 997"/>
                  <a:gd name="T53" fmla="*/ 271 h 54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97" h="543">
                    <a:moveTo>
                      <a:pt x="974" y="543"/>
                    </a:moveTo>
                    <a:lnTo>
                      <a:pt x="997" y="463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70" y="34"/>
                    </a:lnTo>
                    <a:lnTo>
                      <a:pt x="138" y="66"/>
                    </a:lnTo>
                    <a:lnTo>
                      <a:pt x="207" y="99"/>
                    </a:lnTo>
                    <a:lnTo>
                      <a:pt x="273" y="132"/>
                    </a:lnTo>
                    <a:lnTo>
                      <a:pt x="338" y="164"/>
                    </a:lnTo>
                    <a:lnTo>
                      <a:pt x="402" y="197"/>
                    </a:lnTo>
                    <a:lnTo>
                      <a:pt x="464" y="228"/>
                    </a:lnTo>
                    <a:lnTo>
                      <a:pt x="522" y="258"/>
                    </a:lnTo>
                    <a:lnTo>
                      <a:pt x="579" y="287"/>
                    </a:lnTo>
                    <a:lnTo>
                      <a:pt x="632" y="316"/>
                    </a:lnTo>
                    <a:lnTo>
                      <a:pt x="682" y="343"/>
                    </a:lnTo>
                    <a:lnTo>
                      <a:pt x="727" y="371"/>
                    </a:lnTo>
                    <a:lnTo>
                      <a:pt x="769" y="394"/>
                    </a:lnTo>
                    <a:lnTo>
                      <a:pt x="807" y="418"/>
                    </a:lnTo>
                    <a:lnTo>
                      <a:pt x="843" y="439"/>
                    </a:lnTo>
                    <a:lnTo>
                      <a:pt x="873" y="459"/>
                    </a:lnTo>
                    <a:lnTo>
                      <a:pt x="897" y="476"/>
                    </a:lnTo>
                    <a:lnTo>
                      <a:pt x="918" y="492"/>
                    </a:lnTo>
                    <a:lnTo>
                      <a:pt x="933" y="505"/>
                    </a:lnTo>
                    <a:lnTo>
                      <a:pt x="945" y="515"/>
                    </a:lnTo>
                    <a:lnTo>
                      <a:pt x="950" y="524"/>
                    </a:lnTo>
                    <a:lnTo>
                      <a:pt x="950" y="532"/>
                    </a:lnTo>
                    <a:lnTo>
                      <a:pt x="974" y="543"/>
                    </a:lnTo>
                    <a:close/>
                  </a:path>
                </a:pathLst>
              </a:custGeom>
              <a:solidFill>
                <a:srgbClr val="B5B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55" name="Freeform 674"/>
              <p:cNvSpPr>
                <a:spLocks/>
              </p:cNvSpPr>
              <p:nvPr/>
            </p:nvSpPr>
            <p:spPr bwMode="auto">
              <a:xfrm>
                <a:off x="1288" y="1515"/>
                <a:ext cx="951" cy="265"/>
              </a:xfrm>
              <a:custGeom>
                <a:avLst/>
                <a:gdLst>
                  <a:gd name="T0" fmla="*/ 1 w 951"/>
                  <a:gd name="T1" fmla="*/ 0 h 531"/>
                  <a:gd name="T2" fmla="*/ 71 w 951"/>
                  <a:gd name="T3" fmla="*/ 16 h 531"/>
                  <a:gd name="T4" fmla="*/ 139 w 951"/>
                  <a:gd name="T5" fmla="*/ 32 h 531"/>
                  <a:gd name="T6" fmla="*/ 208 w 951"/>
                  <a:gd name="T7" fmla="*/ 49 h 531"/>
                  <a:gd name="T8" fmla="*/ 274 w 951"/>
                  <a:gd name="T9" fmla="*/ 65 h 531"/>
                  <a:gd name="T10" fmla="*/ 339 w 951"/>
                  <a:gd name="T11" fmla="*/ 81 h 531"/>
                  <a:gd name="T12" fmla="*/ 403 w 951"/>
                  <a:gd name="T13" fmla="*/ 98 h 531"/>
                  <a:gd name="T14" fmla="*/ 465 w 951"/>
                  <a:gd name="T15" fmla="*/ 113 h 531"/>
                  <a:gd name="T16" fmla="*/ 523 w 951"/>
                  <a:gd name="T17" fmla="*/ 128 h 531"/>
                  <a:gd name="T18" fmla="*/ 580 w 951"/>
                  <a:gd name="T19" fmla="*/ 143 h 531"/>
                  <a:gd name="T20" fmla="*/ 633 w 951"/>
                  <a:gd name="T21" fmla="*/ 157 h 531"/>
                  <a:gd name="T22" fmla="*/ 683 w 951"/>
                  <a:gd name="T23" fmla="*/ 171 h 531"/>
                  <a:gd name="T24" fmla="*/ 728 w 951"/>
                  <a:gd name="T25" fmla="*/ 185 h 531"/>
                  <a:gd name="T26" fmla="*/ 770 w 951"/>
                  <a:gd name="T27" fmla="*/ 196 h 531"/>
                  <a:gd name="T28" fmla="*/ 808 w 951"/>
                  <a:gd name="T29" fmla="*/ 208 h 531"/>
                  <a:gd name="T30" fmla="*/ 844 w 951"/>
                  <a:gd name="T31" fmla="*/ 219 h 531"/>
                  <a:gd name="T32" fmla="*/ 874 w 951"/>
                  <a:gd name="T33" fmla="*/ 229 h 531"/>
                  <a:gd name="T34" fmla="*/ 898 w 951"/>
                  <a:gd name="T35" fmla="*/ 237 h 531"/>
                  <a:gd name="T36" fmla="*/ 919 w 951"/>
                  <a:gd name="T37" fmla="*/ 245 h 531"/>
                  <a:gd name="T38" fmla="*/ 934 w 951"/>
                  <a:gd name="T39" fmla="*/ 252 h 531"/>
                  <a:gd name="T40" fmla="*/ 946 w 951"/>
                  <a:gd name="T41" fmla="*/ 257 h 531"/>
                  <a:gd name="T42" fmla="*/ 951 w 951"/>
                  <a:gd name="T43" fmla="*/ 261 h 531"/>
                  <a:gd name="T44" fmla="*/ 951 w 951"/>
                  <a:gd name="T45" fmla="*/ 265 h 531"/>
                  <a:gd name="T46" fmla="*/ 927 w 951"/>
                  <a:gd name="T47" fmla="*/ 260 h 531"/>
                  <a:gd name="T48" fmla="*/ 926 w 951"/>
                  <a:gd name="T49" fmla="*/ 256 h 531"/>
                  <a:gd name="T50" fmla="*/ 920 w 951"/>
                  <a:gd name="T51" fmla="*/ 252 h 531"/>
                  <a:gd name="T52" fmla="*/ 909 w 951"/>
                  <a:gd name="T53" fmla="*/ 245 h 531"/>
                  <a:gd name="T54" fmla="*/ 892 w 951"/>
                  <a:gd name="T55" fmla="*/ 238 h 531"/>
                  <a:gd name="T56" fmla="*/ 869 w 951"/>
                  <a:gd name="T57" fmla="*/ 231 h 531"/>
                  <a:gd name="T58" fmla="*/ 842 w 951"/>
                  <a:gd name="T59" fmla="*/ 221 h 531"/>
                  <a:gd name="T60" fmla="*/ 811 w 951"/>
                  <a:gd name="T61" fmla="*/ 211 h 531"/>
                  <a:gd name="T62" fmla="*/ 775 w 951"/>
                  <a:gd name="T63" fmla="*/ 200 h 531"/>
                  <a:gd name="T64" fmla="*/ 734 w 951"/>
                  <a:gd name="T65" fmla="*/ 187 h 531"/>
                  <a:gd name="T66" fmla="*/ 688 w 951"/>
                  <a:gd name="T67" fmla="*/ 175 h 531"/>
                  <a:gd name="T68" fmla="*/ 640 w 951"/>
                  <a:gd name="T69" fmla="*/ 161 h 531"/>
                  <a:gd name="T70" fmla="*/ 587 w 951"/>
                  <a:gd name="T71" fmla="*/ 147 h 531"/>
                  <a:gd name="T72" fmla="*/ 531 w 951"/>
                  <a:gd name="T73" fmla="*/ 132 h 531"/>
                  <a:gd name="T74" fmla="*/ 472 w 951"/>
                  <a:gd name="T75" fmla="*/ 117 h 531"/>
                  <a:gd name="T76" fmla="*/ 410 w 951"/>
                  <a:gd name="T77" fmla="*/ 100 h 531"/>
                  <a:gd name="T78" fmla="*/ 345 w 951"/>
                  <a:gd name="T79" fmla="*/ 84 h 531"/>
                  <a:gd name="T80" fmla="*/ 278 w 951"/>
                  <a:gd name="T81" fmla="*/ 68 h 531"/>
                  <a:gd name="T82" fmla="*/ 211 w 951"/>
                  <a:gd name="T83" fmla="*/ 51 h 531"/>
                  <a:gd name="T84" fmla="*/ 141 w 951"/>
                  <a:gd name="T85" fmla="*/ 34 h 531"/>
                  <a:gd name="T86" fmla="*/ 71 w 951"/>
                  <a:gd name="T87" fmla="*/ 17 h 531"/>
                  <a:gd name="T88" fmla="*/ 0 w 951"/>
                  <a:gd name="T89" fmla="*/ 1 h 531"/>
                  <a:gd name="T90" fmla="*/ 1 w 951"/>
                  <a:gd name="T91" fmla="*/ 0 h 53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951" h="531">
                    <a:moveTo>
                      <a:pt x="1" y="0"/>
                    </a:moveTo>
                    <a:lnTo>
                      <a:pt x="71" y="33"/>
                    </a:lnTo>
                    <a:lnTo>
                      <a:pt x="139" y="65"/>
                    </a:lnTo>
                    <a:lnTo>
                      <a:pt x="208" y="98"/>
                    </a:lnTo>
                    <a:lnTo>
                      <a:pt x="274" y="131"/>
                    </a:lnTo>
                    <a:lnTo>
                      <a:pt x="339" y="163"/>
                    </a:lnTo>
                    <a:lnTo>
                      <a:pt x="403" y="196"/>
                    </a:lnTo>
                    <a:lnTo>
                      <a:pt x="465" y="227"/>
                    </a:lnTo>
                    <a:lnTo>
                      <a:pt x="523" y="257"/>
                    </a:lnTo>
                    <a:lnTo>
                      <a:pt x="580" y="286"/>
                    </a:lnTo>
                    <a:lnTo>
                      <a:pt x="633" y="315"/>
                    </a:lnTo>
                    <a:lnTo>
                      <a:pt x="683" y="342"/>
                    </a:lnTo>
                    <a:lnTo>
                      <a:pt x="728" y="370"/>
                    </a:lnTo>
                    <a:lnTo>
                      <a:pt x="770" y="393"/>
                    </a:lnTo>
                    <a:lnTo>
                      <a:pt x="808" y="417"/>
                    </a:lnTo>
                    <a:lnTo>
                      <a:pt x="844" y="438"/>
                    </a:lnTo>
                    <a:lnTo>
                      <a:pt x="874" y="458"/>
                    </a:lnTo>
                    <a:lnTo>
                      <a:pt x="898" y="475"/>
                    </a:lnTo>
                    <a:lnTo>
                      <a:pt x="919" y="491"/>
                    </a:lnTo>
                    <a:lnTo>
                      <a:pt x="934" y="504"/>
                    </a:lnTo>
                    <a:lnTo>
                      <a:pt x="946" y="514"/>
                    </a:lnTo>
                    <a:lnTo>
                      <a:pt x="951" y="523"/>
                    </a:lnTo>
                    <a:lnTo>
                      <a:pt x="951" y="531"/>
                    </a:lnTo>
                    <a:lnTo>
                      <a:pt x="927" y="520"/>
                    </a:lnTo>
                    <a:lnTo>
                      <a:pt x="926" y="513"/>
                    </a:lnTo>
                    <a:lnTo>
                      <a:pt x="920" y="504"/>
                    </a:lnTo>
                    <a:lnTo>
                      <a:pt x="909" y="491"/>
                    </a:lnTo>
                    <a:lnTo>
                      <a:pt x="892" y="476"/>
                    </a:lnTo>
                    <a:lnTo>
                      <a:pt x="869" y="462"/>
                    </a:lnTo>
                    <a:lnTo>
                      <a:pt x="842" y="442"/>
                    </a:lnTo>
                    <a:lnTo>
                      <a:pt x="811" y="422"/>
                    </a:lnTo>
                    <a:lnTo>
                      <a:pt x="775" y="400"/>
                    </a:lnTo>
                    <a:lnTo>
                      <a:pt x="734" y="375"/>
                    </a:lnTo>
                    <a:lnTo>
                      <a:pt x="688" y="350"/>
                    </a:lnTo>
                    <a:lnTo>
                      <a:pt x="640" y="323"/>
                    </a:lnTo>
                    <a:lnTo>
                      <a:pt x="587" y="294"/>
                    </a:lnTo>
                    <a:lnTo>
                      <a:pt x="531" y="265"/>
                    </a:lnTo>
                    <a:lnTo>
                      <a:pt x="472" y="234"/>
                    </a:lnTo>
                    <a:lnTo>
                      <a:pt x="410" y="201"/>
                    </a:lnTo>
                    <a:lnTo>
                      <a:pt x="345" y="169"/>
                    </a:lnTo>
                    <a:lnTo>
                      <a:pt x="278" y="136"/>
                    </a:lnTo>
                    <a:lnTo>
                      <a:pt x="211" y="102"/>
                    </a:lnTo>
                    <a:lnTo>
                      <a:pt x="141" y="69"/>
                    </a:lnTo>
                    <a:lnTo>
                      <a:pt x="71" y="35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4B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56" name="Freeform 675"/>
              <p:cNvSpPr>
                <a:spLocks/>
              </p:cNvSpPr>
              <p:nvPr/>
            </p:nvSpPr>
            <p:spPr bwMode="auto">
              <a:xfrm>
                <a:off x="1288" y="1516"/>
                <a:ext cx="927" cy="258"/>
              </a:xfrm>
              <a:custGeom>
                <a:avLst/>
                <a:gdLst>
                  <a:gd name="T0" fmla="*/ 927 w 927"/>
                  <a:gd name="T1" fmla="*/ 258 h 518"/>
                  <a:gd name="T2" fmla="*/ 926 w 927"/>
                  <a:gd name="T3" fmla="*/ 255 h 518"/>
                  <a:gd name="T4" fmla="*/ 920 w 927"/>
                  <a:gd name="T5" fmla="*/ 250 h 518"/>
                  <a:gd name="T6" fmla="*/ 909 w 927"/>
                  <a:gd name="T7" fmla="*/ 244 h 518"/>
                  <a:gd name="T8" fmla="*/ 892 w 927"/>
                  <a:gd name="T9" fmla="*/ 236 h 518"/>
                  <a:gd name="T10" fmla="*/ 869 w 927"/>
                  <a:gd name="T11" fmla="*/ 229 h 518"/>
                  <a:gd name="T12" fmla="*/ 842 w 927"/>
                  <a:gd name="T13" fmla="*/ 219 h 518"/>
                  <a:gd name="T14" fmla="*/ 811 w 927"/>
                  <a:gd name="T15" fmla="*/ 209 h 518"/>
                  <a:gd name="T16" fmla="*/ 775 w 927"/>
                  <a:gd name="T17" fmla="*/ 198 h 518"/>
                  <a:gd name="T18" fmla="*/ 734 w 927"/>
                  <a:gd name="T19" fmla="*/ 186 h 518"/>
                  <a:gd name="T20" fmla="*/ 688 w 927"/>
                  <a:gd name="T21" fmla="*/ 173 h 518"/>
                  <a:gd name="T22" fmla="*/ 640 w 927"/>
                  <a:gd name="T23" fmla="*/ 160 h 518"/>
                  <a:gd name="T24" fmla="*/ 587 w 927"/>
                  <a:gd name="T25" fmla="*/ 145 h 518"/>
                  <a:gd name="T26" fmla="*/ 531 w 927"/>
                  <a:gd name="T27" fmla="*/ 131 h 518"/>
                  <a:gd name="T28" fmla="*/ 472 w 927"/>
                  <a:gd name="T29" fmla="*/ 116 h 518"/>
                  <a:gd name="T30" fmla="*/ 410 w 927"/>
                  <a:gd name="T31" fmla="*/ 99 h 518"/>
                  <a:gd name="T32" fmla="*/ 345 w 927"/>
                  <a:gd name="T33" fmla="*/ 83 h 518"/>
                  <a:gd name="T34" fmla="*/ 278 w 927"/>
                  <a:gd name="T35" fmla="*/ 67 h 518"/>
                  <a:gd name="T36" fmla="*/ 211 w 927"/>
                  <a:gd name="T37" fmla="*/ 50 h 518"/>
                  <a:gd name="T38" fmla="*/ 141 w 927"/>
                  <a:gd name="T39" fmla="*/ 33 h 518"/>
                  <a:gd name="T40" fmla="*/ 71 w 927"/>
                  <a:gd name="T41" fmla="*/ 16 h 518"/>
                  <a:gd name="T42" fmla="*/ 0 w 927"/>
                  <a:gd name="T43" fmla="*/ 0 h 518"/>
                  <a:gd name="T44" fmla="*/ 0 w 927"/>
                  <a:gd name="T45" fmla="*/ 1 h 518"/>
                  <a:gd name="T46" fmla="*/ 69 w 927"/>
                  <a:gd name="T47" fmla="*/ 17 h 518"/>
                  <a:gd name="T48" fmla="*/ 137 w 927"/>
                  <a:gd name="T49" fmla="*/ 33 h 518"/>
                  <a:gd name="T50" fmla="*/ 205 w 927"/>
                  <a:gd name="T51" fmla="*/ 50 h 518"/>
                  <a:gd name="T52" fmla="*/ 271 w 927"/>
                  <a:gd name="T53" fmla="*/ 66 h 518"/>
                  <a:gd name="T54" fmla="*/ 335 w 927"/>
                  <a:gd name="T55" fmla="*/ 82 h 518"/>
                  <a:gd name="T56" fmla="*/ 399 w 927"/>
                  <a:gd name="T57" fmla="*/ 98 h 518"/>
                  <a:gd name="T58" fmla="*/ 458 w 927"/>
                  <a:gd name="T59" fmla="*/ 113 h 518"/>
                  <a:gd name="T60" fmla="*/ 516 w 927"/>
                  <a:gd name="T61" fmla="*/ 128 h 518"/>
                  <a:gd name="T62" fmla="*/ 571 w 927"/>
                  <a:gd name="T63" fmla="*/ 142 h 518"/>
                  <a:gd name="T64" fmla="*/ 622 w 927"/>
                  <a:gd name="T65" fmla="*/ 156 h 518"/>
                  <a:gd name="T66" fmla="*/ 670 w 927"/>
                  <a:gd name="T67" fmla="*/ 169 h 518"/>
                  <a:gd name="T68" fmla="*/ 714 w 927"/>
                  <a:gd name="T69" fmla="*/ 182 h 518"/>
                  <a:gd name="T70" fmla="*/ 753 w 927"/>
                  <a:gd name="T71" fmla="*/ 194 h 518"/>
                  <a:gd name="T72" fmla="*/ 789 w 927"/>
                  <a:gd name="T73" fmla="*/ 205 h 518"/>
                  <a:gd name="T74" fmla="*/ 820 w 927"/>
                  <a:gd name="T75" fmla="*/ 215 h 518"/>
                  <a:gd name="T76" fmla="*/ 845 w 927"/>
                  <a:gd name="T77" fmla="*/ 224 h 518"/>
                  <a:gd name="T78" fmla="*/ 866 w 927"/>
                  <a:gd name="T79" fmla="*/ 232 h 518"/>
                  <a:gd name="T80" fmla="*/ 883 w 927"/>
                  <a:gd name="T81" fmla="*/ 238 h 518"/>
                  <a:gd name="T82" fmla="*/ 895 w 927"/>
                  <a:gd name="T83" fmla="*/ 244 h 518"/>
                  <a:gd name="T84" fmla="*/ 900 w 927"/>
                  <a:gd name="T85" fmla="*/ 248 h 518"/>
                  <a:gd name="T86" fmla="*/ 902 w 927"/>
                  <a:gd name="T87" fmla="*/ 252 h 518"/>
                  <a:gd name="T88" fmla="*/ 927 w 927"/>
                  <a:gd name="T89" fmla="*/ 258 h 51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927" h="518">
                    <a:moveTo>
                      <a:pt x="927" y="518"/>
                    </a:moveTo>
                    <a:lnTo>
                      <a:pt x="926" y="511"/>
                    </a:lnTo>
                    <a:lnTo>
                      <a:pt x="920" y="502"/>
                    </a:lnTo>
                    <a:lnTo>
                      <a:pt x="909" y="489"/>
                    </a:lnTo>
                    <a:lnTo>
                      <a:pt x="892" y="474"/>
                    </a:lnTo>
                    <a:lnTo>
                      <a:pt x="869" y="460"/>
                    </a:lnTo>
                    <a:lnTo>
                      <a:pt x="842" y="440"/>
                    </a:lnTo>
                    <a:lnTo>
                      <a:pt x="811" y="420"/>
                    </a:lnTo>
                    <a:lnTo>
                      <a:pt x="775" y="398"/>
                    </a:lnTo>
                    <a:lnTo>
                      <a:pt x="734" y="373"/>
                    </a:lnTo>
                    <a:lnTo>
                      <a:pt x="688" y="348"/>
                    </a:lnTo>
                    <a:lnTo>
                      <a:pt x="640" y="321"/>
                    </a:lnTo>
                    <a:lnTo>
                      <a:pt x="587" y="292"/>
                    </a:lnTo>
                    <a:lnTo>
                      <a:pt x="531" y="263"/>
                    </a:lnTo>
                    <a:lnTo>
                      <a:pt x="472" y="232"/>
                    </a:lnTo>
                    <a:lnTo>
                      <a:pt x="410" y="199"/>
                    </a:lnTo>
                    <a:lnTo>
                      <a:pt x="345" y="167"/>
                    </a:lnTo>
                    <a:lnTo>
                      <a:pt x="278" y="134"/>
                    </a:lnTo>
                    <a:lnTo>
                      <a:pt x="211" y="100"/>
                    </a:lnTo>
                    <a:lnTo>
                      <a:pt x="141" y="67"/>
                    </a:lnTo>
                    <a:lnTo>
                      <a:pt x="71" y="3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69" y="35"/>
                    </a:lnTo>
                    <a:lnTo>
                      <a:pt x="137" y="67"/>
                    </a:lnTo>
                    <a:lnTo>
                      <a:pt x="205" y="100"/>
                    </a:lnTo>
                    <a:lnTo>
                      <a:pt x="271" y="132"/>
                    </a:lnTo>
                    <a:lnTo>
                      <a:pt x="335" y="165"/>
                    </a:lnTo>
                    <a:lnTo>
                      <a:pt x="399" y="196"/>
                    </a:lnTo>
                    <a:lnTo>
                      <a:pt x="458" y="226"/>
                    </a:lnTo>
                    <a:lnTo>
                      <a:pt x="516" y="257"/>
                    </a:lnTo>
                    <a:lnTo>
                      <a:pt x="571" y="286"/>
                    </a:lnTo>
                    <a:lnTo>
                      <a:pt x="622" y="313"/>
                    </a:lnTo>
                    <a:lnTo>
                      <a:pt x="670" y="340"/>
                    </a:lnTo>
                    <a:lnTo>
                      <a:pt x="714" y="366"/>
                    </a:lnTo>
                    <a:lnTo>
                      <a:pt x="753" y="389"/>
                    </a:lnTo>
                    <a:lnTo>
                      <a:pt x="789" y="411"/>
                    </a:lnTo>
                    <a:lnTo>
                      <a:pt x="820" y="431"/>
                    </a:lnTo>
                    <a:lnTo>
                      <a:pt x="845" y="449"/>
                    </a:lnTo>
                    <a:lnTo>
                      <a:pt x="866" y="465"/>
                    </a:lnTo>
                    <a:lnTo>
                      <a:pt x="883" y="478"/>
                    </a:lnTo>
                    <a:lnTo>
                      <a:pt x="895" y="489"/>
                    </a:lnTo>
                    <a:lnTo>
                      <a:pt x="900" y="498"/>
                    </a:lnTo>
                    <a:lnTo>
                      <a:pt x="902" y="505"/>
                    </a:lnTo>
                    <a:lnTo>
                      <a:pt x="927" y="518"/>
                    </a:lnTo>
                    <a:close/>
                  </a:path>
                </a:pathLst>
              </a:custGeom>
              <a:solidFill>
                <a:srgbClr val="B4B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57" name="Freeform 676"/>
              <p:cNvSpPr>
                <a:spLocks/>
              </p:cNvSpPr>
              <p:nvPr/>
            </p:nvSpPr>
            <p:spPr bwMode="auto">
              <a:xfrm>
                <a:off x="1287" y="1516"/>
                <a:ext cx="903" cy="252"/>
              </a:xfrm>
              <a:custGeom>
                <a:avLst/>
                <a:gdLst>
                  <a:gd name="T0" fmla="*/ 1 w 903"/>
                  <a:gd name="T1" fmla="*/ 0 h 503"/>
                  <a:gd name="T2" fmla="*/ 70 w 903"/>
                  <a:gd name="T3" fmla="*/ 17 h 503"/>
                  <a:gd name="T4" fmla="*/ 138 w 903"/>
                  <a:gd name="T5" fmla="*/ 33 h 503"/>
                  <a:gd name="T6" fmla="*/ 206 w 903"/>
                  <a:gd name="T7" fmla="*/ 49 h 503"/>
                  <a:gd name="T8" fmla="*/ 272 w 903"/>
                  <a:gd name="T9" fmla="*/ 65 h 503"/>
                  <a:gd name="T10" fmla="*/ 336 w 903"/>
                  <a:gd name="T11" fmla="*/ 82 h 503"/>
                  <a:gd name="T12" fmla="*/ 400 w 903"/>
                  <a:gd name="T13" fmla="*/ 97 h 503"/>
                  <a:gd name="T14" fmla="*/ 459 w 903"/>
                  <a:gd name="T15" fmla="*/ 112 h 503"/>
                  <a:gd name="T16" fmla="*/ 517 w 903"/>
                  <a:gd name="T17" fmla="*/ 128 h 503"/>
                  <a:gd name="T18" fmla="*/ 572 w 903"/>
                  <a:gd name="T19" fmla="*/ 142 h 503"/>
                  <a:gd name="T20" fmla="*/ 623 w 903"/>
                  <a:gd name="T21" fmla="*/ 156 h 503"/>
                  <a:gd name="T22" fmla="*/ 671 w 903"/>
                  <a:gd name="T23" fmla="*/ 169 h 503"/>
                  <a:gd name="T24" fmla="*/ 715 w 903"/>
                  <a:gd name="T25" fmla="*/ 182 h 503"/>
                  <a:gd name="T26" fmla="*/ 754 w 903"/>
                  <a:gd name="T27" fmla="*/ 194 h 503"/>
                  <a:gd name="T28" fmla="*/ 790 w 903"/>
                  <a:gd name="T29" fmla="*/ 205 h 503"/>
                  <a:gd name="T30" fmla="*/ 821 w 903"/>
                  <a:gd name="T31" fmla="*/ 215 h 503"/>
                  <a:gd name="T32" fmla="*/ 846 w 903"/>
                  <a:gd name="T33" fmla="*/ 224 h 503"/>
                  <a:gd name="T34" fmla="*/ 867 w 903"/>
                  <a:gd name="T35" fmla="*/ 232 h 503"/>
                  <a:gd name="T36" fmla="*/ 884 w 903"/>
                  <a:gd name="T37" fmla="*/ 238 h 503"/>
                  <a:gd name="T38" fmla="*/ 896 w 903"/>
                  <a:gd name="T39" fmla="*/ 244 h 503"/>
                  <a:gd name="T40" fmla="*/ 901 w 903"/>
                  <a:gd name="T41" fmla="*/ 248 h 503"/>
                  <a:gd name="T42" fmla="*/ 903 w 903"/>
                  <a:gd name="T43" fmla="*/ 252 h 503"/>
                  <a:gd name="T44" fmla="*/ 876 w 903"/>
                  <a:gd name="T45" fmla="*/ 246 h 503"/>
                  <a:gd name="T46" fmla="*/ 875 w 903"/>
                  <a:gd name="T47" fmla="*/ 242 h 503"/>
                  <a:gd name="T48" fmla="*/ 869 w 903"/>
                  <a:gd name="T49" fmla="*/ 238 h 503"/>
                  <a:gd name="T50" fmla="*/ 858 w 903"/>
                  <a:gd name="T51" fmla="*/ 233 h 503"/>
                  <a:gd name="T52" fmla="*/ 842 w 903"/>
                  <a:gd name="T53" fmla="*/ 226 h 503"/>
                  <a:gd name="T54" fmla="*/ 821 w 903"/>
                  <a:gd name="T55" fmla="*/ 218 h 503"/>
                  <a:gd name="T56" fmla="*/ 795 w 903"/>
                  <a:gd name="T57" fmla="*/ 209 h 503"/>
                  <a:gd name="T58" fmla="*/ 766 w 903"/>
                  <a:gd name="T59" fmla="*/ 200 h 503"/>
                  <a:gd name="T60" fmla="*/ 732 w 903"/>
                  <a:gd name="T61" fmla="*/ 189 h 503"/>
                  <a:gd name="T62" fmla="*/ 692 w 903"/>
                  <a:gd name="T63" fmla="*/ 178 h 503"/>
                  <a:gd name="T64" fmla="*/ 650 w 903"/>
                  <a:gd name="T65" fmla="*/ 166 h 503"/>
                  <a:gd name="T66" fmla="*/ 605 w 903"/>
                  <a:gd name="T67" fmla="*/ 153 h 503"/>
                  <a:gd name="T68" fmla="*/ 554 w 903"/>
                  <a:gd name="T69" fmla="*/ 140 h 503"/>
                  <a:gd name="T70" fmla="*/ 501 w 903"/>
                  <a:gd name="T71" fmla="*/ 125 h 503"/>
                  <a:gd name="T72" fmla="*/ 445 w 903"/>
                  <a:gd name="T73" fmla="*/ 111 h 503"/>
                  <a:gd name="T74" fmla="*/ 387 w 903"/>
                  <a:gd name="T75" fmla="*/ 95 h 503"/>
                  <a:gd name="T76" fmla="*/ 326 w 903"/>
                  <a:gd name="T77" fmla="*/ 80 h 503"/>
                  <a:gd name="T78" fmla="*/ 264 w 903"/>
                  <a:gd name="T79" fmla="*/ 64 h 503"/>
                  <a:gd name="T80" fmla="*/ 199 w 903"/>
                  <a:gd name="T81" fmla="*/ 48 h 503"/>
                  <a:gd name="T82" fmla="*/ 134 w 903"/>
                  <a:gd name="T83" fmla="*/ 33 h 503"/>
                  <a:gd name="T84" fmla="*/ 67 w 903"/>
                  <a:gd name="T85" fmla="*/ 17 h 503"/>
                  <a:gd name="T86" fmla="*/ 0 w 903"/>
                  <a:gd name="T87" fmla="*/ 1 h 503"/>
                  <a:gd name="T88" fmla="*/ 1 w 903"/>
                  <a:gd name="T89" fmla="*/ 0 h 50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903" h="503">
                    <a:moveTo>
                      <a:pt x="1" y="0"/>
                    </a:moveTo>
                    <a:lnTo>
                      <a:pt x="70" y="33"/>
                    </a:lnTo>
                    <a:lnTo>
                      <a:pt x="138" y="65"/>
                    </a:lnTo>
                    <a:lnTo>
                      <a:pt x="206" y="98"/>
                    </a:lnTo>
                    <a:lnTo>
                      <a:pt x="272" y="130"/>
                    </a:lnTo>
                    <a:lnTo>
                      <a:pt x="336" y="163"/>
                    </a:lnTo>
                    <a:lnTo>
                      <a:pt x="400" y="194"/>
                    </a:lnTo>
                    <a:lnTo>
                      <a:pt x="459" y="224"/>
                    </a:lnTo>
                    <a:lnTo>
                      <a:pt x="517" y="255"/>
                    </a:lnTo>
                    <a:lnTo>
                      <a:pt x="572" y="284"/>
                    </a:lnTo>
                    <a:lnTo>
                      <a:pt x="623" y="311"/>
                    </a:lnTo>
                    <a:lnTo>
                      <a:pt x="671" y="338"/>
                    </a:lnTo>
                    <a:lnTo>
                      <a:pt x="715" y="364"/>
                    </a:lnTo>
                    <a:lnTo>
                      <a:pt x="754" y="387"/>
                    </a:lnTo>
                    <a:lnTo>
                      <a:pt x="790" y="409"/>
                    </a:lnTo>
                    <a:lnTo>
                      <a:pt x="821" y="429"/>
                    </a:lnTo>
                    <a:lnTo>
                      <a:pt x="846" y="447"/>
                    </a:lnTo>
                    <a:lnTo>
                      <a:pt x="867" y="463"/>
                    </a:lnTo>
                    <a:lnTo>
                      <a:pt x="884" y="476"/>
                    </a:lnTo>
                    <a:lnTo>
                      <a:pt x="896" y="487"/>
                    </a:lnTo>
                    <a:lnTo>
                      <a:pt x="901" y="496"/>
                    </a:lnTo>
                    <a:lnTo>
                      <a:pt x="903" y="503"/>
                    </a:lnTo>
                    <a:lnTo>
                      <a:pt x="876" y="491"/>
                    </a:lnTo>
                    <a:lnTo>
                      <a:pt x="875" y="483"/>
                    </a:lnTo>
                    <a:lnTo>
                      <a:pt x="869" y="476"/>
                    </a:lnTo>
                    <a:lnTo>
                      <a:pt x="858" y="465"/>
                    </a:lnTo>
                    <a:lnTo>
                      <a:pt x="842" y="451"/>
                    </a:lnTo>
                    <a:lnTo>
                      <a:pt x="821" y="436"/>
                    </a:lnTo>
                    <a:lnTo>
                      <a:pt x="795" y="418"/>
                    </a:lnTo>
                    <a:lnTo>
                      <a:pt x="766" y="400"/>
                    </a:lnTo>
                    <a:lnTo>
                      <a:pt x="732" y="378"/>
                    </a:lnTo>
                    <a:lnTo>
                      <a:pt x="692" y="355"/>
                    </a:lnTo>
                    <a:lnTo>
                      <a:pt x="650" y="331"/>
                    </a:lnTo>
                    <a:lnTo>
                      <a:pt x="605" y="306"/>
                    </a:lnTo>
                    <a:lnTo>
                      <a:pt x="554" y="279"/>
                    </a:lnTo>
                    <a:lnTo>
                      <a:pt x="501" y="250"/>
                    </a:lnTo>
                    <a:lnTo>
                      <a:pt x="445" y="221"/>
                    </a:lnTo>
                    <a:lnTo>
                      <a:pt x="387" y="190"/>
                    </a:lnTo>
                    <a:lnTo>
                      <a:pt x="326" y="159"/>
                    </a:lnTo>
                    <a:lnTo>
                      <a:pt x="264" y="128"/>
                    </a:lnTo>
                    <a:lnTo>
                      <a:pt x="199" y="96"/>
                    </a:lnTo>
                    <a:lnTo>
                      <a:pt x="134" y="65"/>
                    </a:lnTo>
                    <a:lnTo>
                      <a:pt x="67" y="33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4B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58" name="Freeform 677"/>
              <p:cNvSpPr>
                <a:spLocks/>
              </p:cNvSpPr>
              <p:nvPr/>
            </p:nvSpPr>
            <p:spPr bwMode="auto">
              <a:xfrm>
                <a:off x="1287" y="1517"/>
                <a:ext cx="876" cy="245"/>
              </a:xfrm>
              <a:custGeom>
                <a:avLst/>
                <a:gdLst>
                  <a:gd name="T0" fmla="*/ 876 w 876"/>
                  <a:gd name="T1" fmla="*/ 245 h 489"/>
                  <a:gd name="T2" fmla="*/ 875 w 876"/>
                  <a:gd name="T3" fmla="*/ 241 h 489"/>
                  <a:gd name="T4" fmla="*/ 869 w 876"/>
                  <a:gd name="T5" fmla="*/ 237 h 489"/>
                  <a:gd name="T6" fmla="*/ 858 w 876"/>
                  <a:gd name="T7" fmla="*/ 232 h 489"/>
                  <a:gd name="T8" fmla="*/ 842 w 876"/>
                  <a:gd name="T9" fmla="*/ 225 h 489"/>
                  <a:gd name="T10" fmla="*/ 821 w 876"/>
                  <a:gd name="T11" fmla="*/ 217 h 489"/>
                  <a:gd name="T12" fmla="*/ 795 w 876"/>
                  <a:gd name="T13" fmla="*/ 208 h 489"/>
                  <a:gd name="T14" fmla="*/ 766 w 876"/>
                  <a:gd name="T15" fmla="*/ 199 h 489"/>
                  <a:gd name="T16" fmla="*/ 732 w 876"/>
                  <a:gd name="T17" fmla="*/ 188 h 489"/>
                  <a:gd name="T18" fmla="*/ 692 w 876"/>
                  <a:gd name="T19" fmla="*/ 177 h 489"/>
                  <a:gd name="T20" fmla="*/ 650 w 876"/>
                  <a:gd name="T21" fmla="*/ 165 h 489"/>
                  <a:gd name="T22" fmla="*/ 605 w 876"/>
                  <a:gd name="T23" fmla="*/ 152 h 489"/>
                  <a:gd name="T24" fmla="*/ 554 w 876"/>
                  <a:gd name="T25" fmla="*/ 139 h 489"/>
                  <a:gd name="T26" fmla="*/ 501 w 876"/>
                  <a:gd name="T27" fmla="*/ 124 h 489"/>
                  <a:gd name="T28" fmla="*/ 445 w 876"/>
                  <a:gd name="T29" fmla="*/ 110 h 489"/>
                  <a:gd name="T30" fmla="*/ 387 w 876"/>
                  <a:gd name="T31" fmla="*/ 94 h 489"/>
                  <a:gd name="T32" fmla="*/ 326 w 876"/>
                  <a:gd name="T33" fmla="*/ 79 h 489"/>
                  <a:gd name="T34" fmla="*/ 264 w 876"/>
                  <a:gd name="T35" fmla="*/ 63 h 489"/>
                  <a:gd name="T36" fmla="*/ 199 w 876"/>
                  <a:gd name="T37" fmla="*/ 47 h 489"/>
                  <a:gd name="T38" fmla="*/ 134 w 876"/>
                  <a:gd name="T39" fmla="*/ 32 h 489"/>
                  <a:gd name="T40" fmla="*/ 67 w 876"/>
                  <a:gd name="T41" fmla="*/ 16 h 489"/>
                  <a:gd name="T42" fmla="*/ 0 w 876"/>
                  <a:gd name="T43" fmla="*/ 0 h 489"/>
                  <a:gd name="T44" fmla="*/ 0 w 876"/>
                  <a:gd name="T45" fmla="*/ 1 h 489"/>
                  <a:gd name="T46" fmla="*/ 65 w 876"/>
                  <a:gd name="T47" fmla="*/ 16 h 489"/>
                  <a:gd name="T48" fmla="*/ 128 w 876"/>
                  <a:gd name="T49" fmla="*/ 32 h 489"/>
                  <a:gd name="T50" fmla="*/ 192 w 876"/>
                  <a:gd name="T51" fmla="*/ 47 h 489"/>
                  <a:gd name="T52" fmla="*/ 254 w 876"/>
                  <a:gd name="T53" fmla="*/ 63 h 489"/>
                  <a:gd name="T54" fmla="*/ 315 w 876"/>
                  <a:gd name="T55" fmla="*/ 78 h 489"/>
                  <a:gd name="T56" fmla="*/ 374 w 876"/>
                  <a:gd name="T57" fmla="*/ 92 h 489"/>
                  <a:gd name="T58" fmla="*/ 431 w 876"/>
                  <a:gd name="T59" fmla="*/ 107 h 489"/>
                  <a:gd name="T60" fmla="*/ 484 w 876"/>
                  <a:gd name="T61" fmla="*/ 121 h 489"/>
                  <a:gd name="T62" fmla="*/ 537 w 876"/>
                  <a:gd name="T63" fmla="*/ 135 h 489"/>
                  <a:gd name="T64" fmla="*/ 585 w 876"/>
                  <a:gd name="T65" fmla="*/ 148 h 489"/>
                  <a:gd name="T66" fmla="*/ 629 w 876"/>
                  <a:gd name="T67" fmla="*/ 160 h 489"/>
                  <a:gd name="T68" fmla="*/ 671 w 876"/>
                  <a:gd name="T69" fmla="*/ 172 h 489"/>
                  <a:gd name="T70" fmla="*/ 708 w 876"/>
                  <a:gd name="T71" fmla="*/ 184 h 489"/>
                  <a:gd name="T72" fmla="*/ 742 w 876"/>
                  <a:gd name="T73" fmla="*/ 194 h 489"/>
                  <a:gd name="T74" fmla="*/ 770 w 876"/>
                  <a:gd name="T75" fmla="*/ 203 h 489"/>
                  <a:gd name="T76" fmla="*/ 794 w 876"/>
                  <a:gd name="T77" fmla="*/ 211 h 489"/>
                  <a:gd name="T78" fmla="*/ 815 w 876"/>
                  <a:gd name="T79" fmla="*/ 219 h 489"/>
                  <a:gd name="T80" fmla="*/ 831 w 876"/>
                  <a:gd name="T81" fmla="*/ 226 h 489"/>
                  <a:gd name="T82" fmla="*/ 841 w 876"/>
                  <a:gd name="T83" fmla="*/ 231 h 489"/>
                  <a:gd name="T84" fmla="*/ 846 w 876"/>
                  <a:gd name="T85" fmla="*/ 235 h 489"/>
                  <a:gd name="T86" fmla="*/ 848 w 876"/>
                  <a:gd name="T87" fmla="*/ 238 h 489"/>
                  <a:gd name="T88" fmla="*/ 876 w 876"/>
                  <a:gd name="T89" fmla="*/ 245 h 48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876" h="489">
                    <a:moveTo>
                      <a:pt x="876" y="489"/>
                    </a:moveTo>
                    <a:lnTo>
                      <a:pt x="875" y="481"/>
                    </a:lnTo>
                    <a:lnTo>
                      <a:pt x="869" y="474"/>
                    </a:lnTo>
                    <a:lnTo>
                      <a:pt x="858" y="463"/>
                    </a:lnTo>
                    <a:lnTo>
                      <a:pt x="842" y="449"/>
                    </a:lnTo>
                    <a:lnTo>
                      <a:pt x="821" y="434"/>
                    </a:lnTo>
                    <a:lnTo>
                      <a:pt x="795" y="416"/>
                    </a:lnTo>
                    <a:lnTo>
                      <a:pt x="766" y="398"/>
                    </a:lnTo>
                    <a:lnTo>
                      <a:pt x="732" y="376"/>
                    </a:lnTo>
                    <a:lnTo>
                      <a:pt x="692" y="353"/>
                    </a:lnTo>
                    <a:lnTo>
                      <a:pt x="650" y="329"/>
                    </a:lnTo>
                    <a:lnTo>
                      <a:pt x="605" y="304"/>
                    </a:lnTo>
                    <a:lnTo>
                      <a:pt x="554" y="277"/>
                    </a:lnTo>
                    <a:lnTo>
                      <a:pt x="501" y="248"/>
                    </a:lnTo>
                    <a:lnTo>
                      <a:pt x="445" y="219"/>
                    </a:lnTo>
                    <a:lnTo>
                      <a:pt x="387" y="188"/>
                    </a:lnTo>
                    <a:lnTo>
                      <a:pt x="326" y="157"/>
                    </a:lnTo>
                    <a:lnTo>
                      <a:pt x="264" y="126"/>
                    </a:lnTo>
                    <a:lnTo>
                      <a:pt x="199" y="94"/>
                    </a:lnTo>
                    <a:lnTo>
                      <a:pt x="134" y="63"/>
                    </a:lnTo>
                    <a:lnTo>
                      <a:pt x="67" y="3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65" y="32"/>
                    </a:lnTo>
                    <a:lnTo>
                      <a:pt x="128" y="63"/>
                    </a:lnTo>
                    <a:lnTo>
                      <a:pt x="192" y="94"/>
                    </a:lnTo>
                    <a:lnTo>
                      <a:pt x="254" y="125"/>
                    </a:lnTo>
                    <a:lnTo>
                      <a:pt x="315" y="155"/>
                    </a:lnTo>
                    <a:lnTo>
                      <a:pt x="374" y="184"/>
                    </a:lnTo>
                    <a:lnTo>
                      <a:pt x="431" y="213"/>
                    </a:lnTo>
                    <a:lnTo>
                      <a:pt x="484" y="242"/>
                    </a:lnTo>
                    <a:lnTo>
                      <a:pt x="537" y="269"/>
                    </a:lnTo>
                    <a:lnTo>
                      <a:pt x="585" y="295"/>
                    </a:lnTo>
                    <a:lnTo>
                      <a:pt x="629" y="320"/>
                    </a:lnTo>
                    <a:lnTo>
                      <a:pt x="671" y="344"/>
                    </a:lnTo>
                    <a:lnTo>
                      <a:pt x="708" y="367"/>
                    </a:lnTo>
                    <a:lnTo>
                      <a:pt x="742" y="387"/>
                    </a:lnTo>
                    <a:lnTo>
                      <a:pt x="770" y="405"/>
                    </a:lnTo>
                    <a:lnTo>
                      <a:pt x="794" y="422"/>
                    </a:lnTo>
                    <a:lnTo>
                      <a:pt x="815" y="438"/>
                    </a:lnTo>
                    <a:lnTo>
                      <a:pt x="831" y="451"/>
                    </a:lnTo>
                    <a:lnTo>
                      <a:pt x="841" y="461"/>
                    </a:lnTo>
                    <a:lnTo>
                      <a:pt x="846" y="469"/>
                    </a:lnTo>
                    <a:lnTo>
                      <a:pt x="848" y="476"/>
                    </a:lnTo>
                    <a:lnTo>
                      <a:pt x="876" y="489"/>
                    </a:lnTo>
                    <a:close/>
                  </a:path>
                </a:pathLst>
              </a:custGeom>
              <a:solidFill>
                <a:srgbClr val="B4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59" name="Freeform 678"/>
              <p:cNvSpPr>
                <a:spLocks/>
              </p:cNvSpPr>
              <p:nvPr/>
            </p:nvSpPr>
            <p:spPr bwMode="auto">
              <a:xfrm>
                <a:off x="1285" y="1518"/>
                <a:ext cx="850" cy="237"/>
              </a:xfrm>
              <a:custGeom>
                <a:avLst/>
                <a:gdLst>
                  <a:gd name="T0" fmla="*/ 2 w 850"/>
                  <a:gd name="T1" fmla="*/ 0 h 474"/>
                  <a:gd name="T2" fmla="*/ 67 w 850"/>
                  <a:gd name="T3" fmla="*/ 15 h 474"/>
                  <a:gd name="T4" fmla="*/ 130 w 850"/>
                  <a:gd name="T5" fmla="*/ 31 h 474"/>
                  <a:gd name="T6" fmla="*/ 194 w 850"/>
                  <a:gd name="T7" fmla="*/ 46 h 474"/>
                  <a:gd name="T8" fmla="*/ 256 w 850"/>
                  <a:gd name="T9" fmla="*/ 62 h 474"/>
                  <a:gd name="T10" fmla="*/ 317 w 850"/>
                  <a:gd name="T11" fmla="*/ 77 h 474"/>
                  <a:gd name="T12" fmla="*/ 376 w 850"/>
                  <a:gd name="T13" fmla="*/ 91 h 474"/>
                  <a:gd name="T14" fmla="*/ 433 w 850"/>
                  <a:gd name="T15" fmla="*/ 106 h 474"/>
                  <a:gd name="T16" fmla="*/ 486 w 850"/>
                  <a:gd name="T17" fmla="*/ 120 h 474"/>
                  <a:gd name="T18" fmla="*/ 539 w 850"/>
                  <a:gd name="T19" fmla="*/ 134 h 474"/>
                  <a:gd name="T20" fmla="*/ 587 w 850"/>
                  <a:gd name="T21" fmla="*/ 147 h 474"/>
                  <a:gd name="T22" fmla="*/ 631 w 850"/>
                  <a:gd name="T23" fmla="*/ 159 h 474"/>
                  <a:gd name="T24" fmla="*/ 673 w 850"/>
                  <a:gd name="T25" fmla="*/ 171 h 474"/>
                  <a:gd name="T26" fmla="*/ 710 w 850"/>
                  <a:gd name="T27" fmla="*/ 183 h 474"/>
                  <a:gd name="T28" fmla="*/ 744 w 850"/>
                  <a:gd name="T29" fmla="*/ 193 h 474"/>
                  <a:gd name="T30" fmla="*/ 772 w 850"/>
                  <a:gd name="T31" fmla="*/ 202 h 474"/>
                  <a:gd name="T32" fmla="*/ 796 w 850"/>
                  <a:gd name="T33" fmla="*/ 210 h 474"/>
                  <a:gd name="T34" fmla="*/ 817 w 850"/>
                  <a:gd name="T35" fmla="*/ 218 h 474"/>
                  <a:gd name="T36" fmla="*/ 833 w 850"/>
                  <a:gd name="T37" fmla="*/ 225 h 474"/>
                  <a:gd name="T38" fmla="*/ 843 w 850"/>
                  <a:gd name="T39" fmla="*/ 230 h 474"/>
                  <a:gd name="T40" fmla="*/ 848 w 850"/>
                  <a:gd name="T41" fmla="*/ 234 h 474"/>
                  <a:gd name="T42" fmla="*/ 850 w 850"/>
                  <a:gd name="T43" fmla="*/ 237 h 474"/>
                  <a:gd name="T44" fmla="*/ 820 w 850"/>
                  <a:gd name="T45" fmla="*/ 230 h 474"/>
                  <a:gd name="T46" fmla="*/ 819 w 850"/>
                  <a:gd name="T47" fmla="*/ 227 h 474"/>
                  <a:gd name="T48" fmla="*/ 813 w 850"/>
                  <a:gd name="T49" fmla="*/ 223 h 474"/>
                  <a:gd name="T50" fmla="*/ 802 w 850"/>
                  <a:gd name="T51" fmla="*/ 217 h 474"/>
                  <a:gd name="T52" fmla="*/ 785 w 850"/>
                  <a:gd name="T53" fmla="*/ 210 h 474"/>
                  <a:gd name="T54" fmla="*/ 763 w 850"/>
                  <a:gd name="T55" fmla="*/ 203 h 474"/>
                  <a:gd name="T56" fmla="*/ 737 w 850"/>
                  <a:gd name="T57" fmla="*/ 194 h 474"/>
                  <a:gd name="T58" fmla="*/ 705 w 850"/>
                  <a:gd name="T59" fmla="*/ 184 h 474"/>
                  <a:gd name="T60" fmla="*/ 670 w 850"/>
                  <a:gd name="T61" fmla="*/ 173 h 474"/>
                  <a:gd name="T62" fmla="*/ 631 w 850"/>
                  <a:gd name="T63" fmla="*/ 162 h 474"/>
                  <a:gd name="T64" fmla="*/ 588 w 850"/>
                  <a:gd name="T65" fmla="*/ 149 h 474"/>
                  <a:gd name="T66" fmla="*/ 540 w 850"/>
                  <a:gd name="T67" fmla="*/ 137 h 474"/>
                  <a:gd name="T68" fmla="*/ 489 w 850"/>
                  <a:gd name="T69" fmla="*/ 122 h 474"/>
                  <a:gd name="T70" fmla="*/ 436 w 850"/>
                  <a:gd name="T71" fmla="*/ 109 h 474"/>
                  <a:gd name="T72" fmla="*/ 379 w 850"/>
                  <a:gd name="T73" fmla="*/ 94 h 474"/>
                  <a:gd name="T74" fmla="*/ 320 w 850"/>
                  <a:gd name="T75" fmla="*/ 79 h 474"/>
                  <a:gd name="T76" fmla="*/ 259 w 850"/>
                  <a:gd name="T77" fmla="*/ 63 h 474"/>
                  <a:gd name="T78" fmla="*/ 195 w 850"/>
                  <a:gd name="T79" fmla="*/ 48 h 474"/>
                  <a:gd name="T80" fmla="*/ 132 w 850"/>
                  <a:gd name="T81" fmla="*/ 33 h 474"/>
                  <a:gd name="T82" fmla="*/ 67 w 850"/>
                  <a:gd name="T83" fmla="*/ 17 h 474"/>
                  <a:gd name="T84" fmla="*/ 0 w 850"/>
                  <a:gd name="T85" fmla="*/ 2 h 474"/>
                  <a:gd name="T86" fmla="*/ 2 w 850"/>
                  <a:gd name="T87" fmla="*/ 0 h 47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850" h="474">
                    <a:moveTo>
                      <a:pt x="2" y="0"/>
                    </a:moveTo>
                    <a:lnTo>
                      <a:pt x="67" y="30"/>
                    </a:lnTo>
                    <a:lnTo>
                      <a:pt x="130" y="61"/>
                    </a:lnTo>
                    <a:lnTo>
                      <a:pt x="194" y="92"/>
                    </a:lnTo>
                    <a:lnTo>
                      <a:pt x="256" y="123"/>
                    </a:lnTo>
                    <a:lnTo>
                      <a:pt x="317" y="153"/>
                    </a:lnTo>
                    <a:lnTo>
                      <a:pt x="376" y="182"/>
                    </a:lnTo>
                    <a:lnTo>
                      <a:pt x="433" y="211"/>
                    </a:lnTo>
                    <a:lnTo>
                      <a:pt x="486" y="240"/>
                    </a:lnTo>
                    <a:lnTo>
                      <a:pt x="539" y="267"/>
                    </a:lnTo>
                    <a:lnTo>
                      <a:pt x="587" y="293"/>
                    </a:lnTo>
                    <a:lnTo>
                      <a:pt x="631" y="318"/>
                    </a:lnTo>
                    <a:lnTo>
                      <a:pt x="673" y="342"/>
                    </a:lnTo>
                    <a:lnTo>
                      <a:pt x="710" y="365"/>
                    </a:lnTo>
                    <a:lnTo>
                      <a:pt x="744" y="385"/>
                    </a:lnTo>
                    <a:lnTo>
                      <a:pt x="772" y="403"/>
                    </a:lnTo>
                    <a:lnTo>
                      <a:pt x="796" y="420"/>
                    </a:lnTo>
                    <a:lnTo>
                      <a:pt x="817" y="436"/>
                    </a:lnTo>
                    <a:lnTo>
                      <a:pt x="833" y="449"/>
                    </a:lnTo>
                    <a:lnTo>
                      <a:pt x="843" y="459"/>
                    </a:lnTo>
                    <a:lnTo>
                      <a:pt x="848" y="467"/>
                    </a:lnTo>
                    <a:lnTo>
                      <a:pt x="850" y="474"/>
                    </a:lnTo>
                    <a:lnTo>
                      <a:pt x="820" y="459"/>
                    </a:lnTo>
                    <a:lnTo>
                      <a:pt x="819" y="454"/>
                    </a:lnTo>
                    <a:lnTo>
                      <a:pt x="813" y="445"/>
                    </a:lnTo>
                    <a:lnTo>
                      <a:pt x="802" y="434"/>
                    </a:lnTo>
                    <a:lnTo>
                      <a:pt x="785" y="420"/>
                    </a:lnTo>
                    <a:lnTo>
                      <a:pt x="763" y="405"/>
                    </a:lnTo>
                    <a:lnTo>
                      <a:pt x="737" y="387"/>
                    </a:lnTo>
                    <a:lnTo>
                      <a:pt x="705" y="367"/>
                    </a:lnTo>
                    <a:lnTo>
                      <a:pt x="670" y="345"/>
                    </a:lnTo>
                    <a:lnTo>
                      <a:pt x="631" y="324"/>
                    </a:lnTo>
                    <a:lnTo>
                      <a:pt x="588" y="298"/>
                    </a:lnTo>
                    <a:lnTo>
                      <a:pt x="540" y="273"/>
                    </a:lnTo>
                    <a:lnTo>
                      <a:pt x="489" y="244"/>
                    </a:lnTo>
                    <a:lnTo>
                      <a:pt x="436" y="217"/>
                    </a:lnTo>
                    <a:lnTo>
                      <a:pt x="379" y="188"/>
                    </a:lnTo>
                    <a:lnTo>
                      <a:pt x="320" y="157"/>
                    </a:lnTo>
                    <a:lnTo>
                      <a:pt x="259" y="126"/>
                    </a:lnTo>
                    <a:lnTo>
                      <a:pt x="195" y="96"/>
                    </a:lnTo>
                    <a:lnTo>
                      <a:pt x="132" y="65"/>
                    </a:lnTo>
                    <a:lnTo>
                      <a:pt x="67" y="34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B3C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60" name="Freeform 679"/>
              <p:cNvSpPr>
                <a:spLocks/>
              </p:cNvSpPr>
              <p:nvPr/>
            </p:nvSpPr>
            <p:spPr bwMode="auto">
              <a:xfrm>
                <a:off x="1285" y="1520"/>
                <a:ext cx="820" cy="228"/>
              </a:xfrm>
              <a:custGeom>
                <a:avLst/>
                <a:gdLst>
                  <a:gd name="T0" fmla="*/ 820 w 820"/>
                  <a:gd name="T1" fmla="*/ 228 h 456"/>
                  <a:gd name="T2" fmla="*/ 819 w 820"/>
                  <a:gd name="T3" fmla="*/ 226 h 456"/>
                  <a:gd name="T4" fmla="*/ 813 w 820"/>
                  <a:gd name="T5" fmla="*/ 221 h 456"/>
                  <a:gd name="T6" fmla="*/ 802 w 820"/>
                  <a:gd name="T7" fmla="*/ 216 h 456"/>
                  <a:gd name="T8" fmla="*/ 785 w 820"/>
                  <a:gd name="T9" fmla="*/ 209 h 456"/>
                  <a:gd name="T10" fmla="*/ 763 w 820"/>
                  <a:gd name="T11" fmla="*/ 201 h 456"/>
                  <a:gd name="T12" fmla="*/ 737 w 820"/>
                  <a:gd name="T13" fmla="*/ 192 h 456"/>
                  <a:gd name="T14" fmla="*/ 705 w 820"/>
                  <a:gd name="T15" fmla="*/ 182 h 456"/>
                  <a:gd name="T16" fmla="*/ 670 w 820"/>
                  <a:gd name="T17" fmla="*/ 171 h 456"/>
                  <a:gd name="T18" fmla="*/ 631 w 820"/>
                  <a:gd name="T19" fmla="*/ 161 h 456"/>
                  <a:gd name="T20" fmla="*/ 588 w 820"/>
                  <a:gd name="T21" fmla="*/ 148 h 456"/>
                  <a:gd name="T22" fmla="*/ 540 w 820"/>
                  <a:gd name="T23" fmla="*/ 135 h 456"/>
                  <a:gd name="T24" fmla="*/ 489 w 820"/>
                  <a:gd name="T25" fmla="*/ 121 h 456"/>
                  <a:gd name="T26" fmla="*/ 436 w 820"/>
                  <a:gd name="T27" fmla="*/ 107 h 456"/>
                  <a:gd name="T28" fmla="*/ 379 w 820"/>
                  <a:gd name="T29" fmla="*/ 93 h 456"/>
                  <a:gd name="T30" fmla="*/ 320 w 820"/>
                  <a:gd name="T31" fmla="*/ 77 h 456"/>
                  <a:gd name="T32" fmla="*/ 259 w 820"/>
                  <a:gd name="T33" fmla="*/ 62 h 456"/>
                  <a:gd name="T34" fmla="*/ 195 w 820"/>
                  <a:gd name="T35" fmla="*/ 47 h 456"/>
                  <a:gd name="T36" fmla="*/ 132 w 820"/>
                  <a:gd name="T37" fmla="*/ 31 h 456"/>
                  <a:gd name="T38" fmla="*/ 67 w 820"/>
                  <a:gd name="T39" fmla="*/ 16 h 456"/>
                  <a:gd name="T40" fmla="*/ 0 w 820"/>
                  <a:gd name="T41" fmla="*/ 0 h 456"/>
                  <a:gd name="T42" fmla="*/ 0 w 820"/>
                  <a:gd name="T43" fmla="*/ 1 h 456"/>
                  <a:gd name="T44" fmla="*/ 64 w 820"/>
                  <a:gd name="T45" fmla="*/ 16 h 456"/>
                  <a:gd name="T46" fmla="*/ 126 w 820"/>
                  <a:gd name="T47" fmla="*/ 31 h 456"/>
                  <a:gd name="T48" fmla="*/ 188 w 820"/>
                  <a:gd name="T49" fmla="*/ 47 h 456"/>
                  <a:gd name="T50" fmla="*/ 249 w 820"/>
                  <a:gd name="T51" fmla="*/ 61 h 456"/>
                  <a:gd name="T52" fmla="*/ 307 w 820"/>
                  <a:gd name="T53" fmla="*/ 75 h 456"/>
                  <a:gd name="T54" fmla="*/ 365 w 820"/>
                  <a:gd name="T55" fmla="*/ 90 h 456"/>
                  <a:gd name="T56" fmla="*/ 419 w 820"/>
                  <a:gd name="T57" fmla="*/ 104 h 456"/>
                  <a:gd name="T58" fmla="*/ 471 w 820"/>
                  <a:gd name="T59" fmla="*/ 118 h 456"/>
                  <a:gd name="T60" fmla="*/ 519 w 820"/>
                  <a:gd name="T61" fmla="*/ 131 h 456"/>
                  <a:gd name="T62" fmla="*/ 566 w 820"/>
                  <a:gd name="T63" fmla="*/ 143 h 456"/>
                  <a:gd name="T64" fmla="*/ 607 w 820"/>
                  <a:gd name="T65" fmla="*/ 155 h 456"/>
                  <a:gd name="T66" fmla="*/ 645 w 820"/>
                  <a:gd name="T67" fmla="*/ 167 h 456"/>
                  <a:gd name="T68" fmla="*/ 679 w 820"/>
                  <a:gd name="T69" fmla="*/ 177 h 456"/>
                  <a:gd name="T70" fmla="*/ 708 w 820"/>
                  <a:gd name="T71" fmla="*/ 186 h 456"/>
                  <a:gd name="T72" fmla="*/ 734 w 820"/>
                  <a:gd name="T73" fmla="*/ 195 h 456"/>
                  <a:gd name="T74" fmla="*/ 755 w 820"/>
                  <a:gd name="T75" fmla="*/ 202 h 456"/>
                  <a:gd name="T76" fmla="*/ 771 w 820"/>
                  <a:gd name="T77" fmla="*/ 209 h 456"/>
                  <a:gd name="T78" fmla="*/ 782 w 820"/>
                  <a:gd name="T79" fmla="*/ 214 h 456"/>
                  <a:gd name="T80" fmla="*/ 787 w 820"/>
                  <a:gd name="T81" fmla="*/ 218 h 456"/>
                  <a:gd name="T82" fmla="*/ 789 w 820"/>
                  <a:gd name="T83" fmla="*/ 221 h 456"/>
                  <a:gd name="T84" fmla="*/ 820 w 820"/>
                  <a:gd name="T85" fmla="*/ 228 h 45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820" h="456">
                    <a:moveTo>
                      <a:pt x="820" y="456"/>
                    </a:moveTo>
                    <a:lnTo>
                      <a:pt x="819" y="451"/>
                    </a:lnTo>
                    <a:lnTo>
                      <a:pt x="813" y="442"/>
                    </a:lnTo>
                    <a:lnTo>
                      <a:pt x="802" y="431"/>
                    </a:lnTo>
                    <a:lnTo>
                      <a:pt x="785" y="417"/>
                    </a:lnTo>
                    <a:lnTo>
                      <a:pt x="763" y="402"/>
                    </a:lnTo>
                    <a:lnTo>
                      <a:pt x="737" y="384"/>
                    </a:lnTo>
                    <a:lnTo>
                      <a:pt x="705" y="364"/>
                    </a:lnTo>
                    <a:lnTo>
                      <a:pt x="670" y="342"/>
                    </a:lnTo>
                    <a:lnTo>
                      <a:pt x="631" y="321"/>
                    </a:lnTo>
                    <a:lnTo>
                      <a:pt x="588" y="295"/>
                    </a:lnTo>
                    <a:lnTo>
                      <a:pt x="540" y="270"/>
                    </a:lnTo>
                    <a:lnTo>
                      <a:pt x="489" y="241"/>
                    </a:lnTo>
                    <a:lnTo>
                      <a:pt x="436" y="214"/>
                    </a:lnTo>
                    <a:lnTo>
                      <a:pt x="379" y="185"/>
                    </a:lnTo>
                    <a:lnTo>
                      <a:pt x="320" y="154"/>
                    </a:lnTo>
                    <a:lnTo>
                      <a:pt x="259" y="123"/>
                    </a:lnTo>
                    <a:lnTo>
                      <a:pt x="195" y="93"/>
                    </a:lnTo>
                    <a:lnTo>
                      <a:pt x="132" y="62"/>
                    </a:lnTo>
                    <a:lnTo>
                      <a:pt x="67" y="3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64" y="31"/>
                    </a:lnTo>
                    <a:lnTo>
                      <a:pt x="126" y="62"/>
                    </a:lnTo>
                    <a:lnTo>
                      <a:pt x="188" y="93"/>
                    </a:lnTo>
                    <a:lnTo>
                      <a:pt x="249" y="121"/>
                    </a:lnTo>
                    <a:lnTo>
                      <a:pt x="307" y="150"/>
                    </a:lnTo>
                    <a:lnTo>
                      <a:pt x="365" y="179"/>
                    </a:lnTo>
                    <a:lnTo>
                      <a:pt x="419" y="208"/>
                    </a:lnTo>
                    <a:lnTo>
                      <a:pt x="471" y="236"/>
                    </a:lnTo>
                    <a:lnTo>
                      <a:pt x="519" y="261"/>
                    </a:lnTo>
                    <a:lnTo>
                      <a:pt x="566" y="286"/>
                    </a:lnTo>
                    <a:lnTo>
                      <a:pt x="607" y="310"/>
                    </a:lnTo>
                    <a:lnTo>
                      <a:pt x="645" y="333"/>
                    </a:lnTo>
                    <a:lnTo>
                      <a:pt x="679" y="353"/>
                    </a:lnTo>
                    <a:lnTo>
                      <a:pt x="708" y="371"/>
                    </a:lnTo>
                    <a:lnTo>
                      <a:pt x="734" y="389"/>
                    </a:lnTo>
                    <a:lnTo>
                      <a:pt x="755" y="404"/>
                    </a:lnTo>
                    <a:lnTo>
                      <a:pt x="771" y="417"/>
                    </a:lnTo>
                    <a:lnTo>
                      <a:pt x="782" y="427"/>
                    </a:lnTo>
                    <a:lnTo>
                      <a:pt x="787" y="436"/>
                    </a:lnTo>
                    <a:lnTo>
                      <a:pt x="789" y="442"/>
                    </a:lnTo>
                    <a:lnTo>
                      <a:pt x="820" y="456"/>
                    </a:lnTo>
                    <a:close/>
                  </a:path>
                </a:pathLst>
              </a:custGeom>
              <a:solidFill>
                <a:srgbClr val="B3C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61" name="Freeform 680"/>
              <p:cNvSpPr>
                <a:spLocks/>
              </p:cNvSpPr>
              <p:nvPr/>
            </p:nvSpPr>
            <p:spPr bwMode="auto">
              <a:xfrm>
                <a:off x="1284" y="1521"/>
                <a:ext cx="790" cy="220"/>
              </a:xfrm>
              <a:custGeom>
                <a:avLst/>
                <a:gdLst>
                  <a:gd name="T0" fmla="*/ 1 w 790"/>
                  <a:gd name="T1" fmla="*/ 0 h 440"/>
                  <a:gd name="T2" fmla="*/ 65 w 790"/>
                  <a:gd name="T3" fmla="*/ 15 h 440"/>
                  <a:gd name="T4" fmla="*/ 127 w 790"/>
                  <a:gd name="T5" fmla="*/ 30 h 440"/>
                  <a:gd name="T6" fmla="*/ 189 w 790"/>
                  <a:gd name="T7" fmla="*/ 46 h 440"/>
                  <a:gd name="T8" fmla="*/ 250 w 790"/>
                  <a:gd name="T9" fmla="*/ 60 h 440"/>
                  <a:gd name="T10" fmla="*/ 308 w 790"/>
                  <a:gd name="T11" fmla="*/ 74 h 440"/>
                  <a:gd name="T12" fmla="*/ 366 w 790"/>
                  <a:gd name="T13" fmla="*/ 89 h 440"/>
                  <a:gd name="T14" fmla="*/ 420 w 790"/>
                  <a:gd name="T15" fmla="*/ 103 h 440"/>
                  <a:gd name="T16" fmla="*/ 472 w 790"/>
                  <a:gd name="T17" fmla="*/ 117 h 440"/>
                  <a:gd name="T18" fmla="*/ 520 w 790"/>
                  <a:gd name="T19" fmla="*/ 130 h 440"/>
                  <a:gd name="T20" fmla="*/ 567 w 790"/>
                  <a:gd name="T21" fmla="*/ 142 h 440"/>
                  <a:gd name="T22" fmla="*/ 608 w 790"/>
                  <a:gd name="T23" fmla="*/ 154 h 440"/>
                  <a:gd name="T24" fmla="*/ 646 w 790"/>
                  <a:gd name="T25" fmla="*/ 166 h 440"/>
                  <a:gd name="T26" fmla="*/ 680 w 790"/>
                  <a:gd name="T27" fmla="*/ 176 h 440"/>
                  <a:gd name="T28" fmla="*/ 709 w 790"/>
                  <a:gd name="T29" fmla="*/ 185 h 440"/>
                  <a:gd name="T30" fmla="*/ 735 w 790"/>
                  <a:gd name="T31" fmla="*/ 194 h 440"/>
                  <a:gd name="T32" fmla="*/ 756 w 790"/>
                  <a:gd name="T33" fmla="*/ 201 h 440"/>
                  <a:gd name="T34" fmla="*/ 772 w 790"/>
                  <a:gd name="T35" fmla="*/ 208 h 440"/>
                  <a:gd name="T36" fmla="*/ 783 w 790"/>
                  <a:gd name="T37" fmla="*/ 213 h 440"/>
                  <a:gd name="T38" fmla="*/ 788 w 790"/>
                  <a:gd name="T39" fmla="*/ 217 h 440"/>
                  <a:gd name="T40" fmla="*/ 790 w 790"/>
                  <a:gd name="T41" fmla="*/ 220 h 440"/>
                  <a:gd name="T42" fmla="*/ 756 w 790"/>
                  <a:gd name="T43" fmla="*/ 212 h 440"/>
                  <a:gd name="T44" fmla="*/ 755 w 790"/>
                  <a:gd name="T45" fmla="*/ 209 h 440"/>
                  <a:gd name="T46" fmla="*/ 749 w 790"/>
                  <a:gd name="T47" fmla="*/ 205 h 440"/>
                  <a:gd name="T48" fmla="*/ 736 w 790"/>
                  <a:gd name="T49" fmla="*/ 199 h 440"/>
                  <a:gd name="T50" fmla="*/ 721 w 790"/>
                  <a:gd name="T51" fmla="*/ 193 h 440"/>
                  <a:gd name="T52" fmla="*/ 698 w 790"/>
                  <a:gd name="T53" fmla="*/ 185 h 440"/>
                  <a:gd name="T54" fmla="*/ 671 w 790"/>
                  <a:gd name="T55" fmla="*/ 176 h 440"/>
                  <a:gd name="T56" fmla="*/ 640 w 790"/>
                  <a:gd name="T57" fmla="*/ 167 h 440"/>
                  <a:gd name="T58" fmla="*/ 603 w 790"/>
                  <a:gd name="T59" fmla="*/ 156 h 440"/>
                  <a:gd name="T60" fmla="*/ 564 w 790"/>
                  <a:gd name="T61" fmla="*/ 144 h 440"/>
                  <a:gd name="T62" fmla="*/ 520 w 790"/>
                  <a:gd name="T63" fmla="*/ 131 h 440"/>
                  <a:gd name="T64" fmla="*/ 472 w 790"/>
                  <a:gd name="T65" fmla="*/ 119 h 440"/>
                  <a:gd name="T66" fmla="*/ 421 w 790"/>
                  <a:gd name="T67" fmla="*/ 105 h 440"/>
                  <a:gd name="T68" fmla="*/ 366 w 790"/>
                  <a:gd name="T69" fmla="*/ 91 h 440"/>
                  <a:gd name="T70" fmla="*/ 309 w 790"/>
                  <a:gd name="T71" fmla="*/ 76 h 440"/>
                  <a:gd name="T72" fmla="*/ 250 w 790"/>
                  <a:gd name="T73" fmla="*/ 62 h 440"/>
                  <a:gd name="T74" fmla="*/ 189 w 790"/>
                  <a:gd name="T75" fmla="*/ 46 h 440"/>
                  <a:gd name="T76" fmla="*/ 127 w 790"/>
                  <a:gd name="T77" fmla="*/ 32 h 440"/>
                  <a:gd name="T78" fmla="*/ 65 w 790"/>
                  <a:gd name="T79" fmla="*/ 17 h 440"/>
                  <a:gd name="T80" fmla="*/ 0 w 790"/>
                  <a:gd name="T81" fmla="*/ 2 h 440"/>
                  <a:gd name="T82" fmla="*/ 1 w 790"/>
                  <a:gd name="T83" fmla="*/ 0 h 44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790" h="440">
                    <a:moveTo>
                      <a:pt x="1" y="0"/>
                    </a:moveTo>
                    <a:lnTo>
                      <a:pt x="65" y="29"/>
                    </a:lnTo>
                    <a:lnTo>
                      <a:pt x="127" y="60"/>
                    </a:lnTo>
                    <a:lnTo>
                      <a:pt x="189" y="91"/>
                    </a:lnTo>
                    <a:lnTo>
                      <a:pt x="250" y="119"/>
                    </a:lnTo>
                    <a:lnTo>
                      <a:pt x="308" y="148"/>
                    </a:lnTo>
                    <a:lnTo>
                      <a:pt x="366" y="177"/>
                    </a:lnTo>
                    <a:lnTo>
                      <a:pt x="420" y="206"/>
                    </a:lnTo>
                    <a:lnTo>
                      <a:pt x="472" y="234"/>
                    </a:lnTo>
                    <a:lnTo>
                      <a:pt x="520" y="259"/>
                    </a:lnTo>
                    <a:lnTo>
                      <a:pt x="567" y="284"/>
                    </a:lnTo>
                    <a:lnTo>
                      <a:pt x="608" y="308"/>
                    </a:lnTo>
                    <a:lnTo>
                      <a:pt x="646" y="331"/>
                    </a:lnTo>
                    <a:lnTo>
                      <a:pt x="680" y="351"/>
                    </a:lnTo>
                    <a:lnTo>
                      <a:pt x="709" y="369"/>
                    </a:lnTo>
                    <a:lnTo>
                      <a:pt x="735" y="387"/>
                    </a:lnTo>
                    <a:lnTo>
                      <a:pt x="756" y="402"/>
                    </a:lnTo>
                    <a:lnTo>
                      <a:pt x="772" y="415"/>
                    </a:lnTo>
                    <a:lnTo>
                      <a:pt x="783" y="425"/>
                    </a:lnTo>
                    <a:lnTo>
                      <a:pt x="788" y="434"/>
                    </a:lnTo>
                    <a:lnTo>
                      <a:pt x="790" y="440"/>
                    </a:lnTo>
                    <a:lnTo>
                      <a:pt x="756" y="424"/>
                    </a:lnTo>
                    <a:lnTo>
                      <a:pt x="755" y="418"/>
                    </a:lnTo>
                    <a:lnTo>
                      <a:pt x="749" y="409"/>
                    </a:lnTo>
                    <a:lnTo>
                      <a:pt x="736" y="398"/>
                    </a:lnTo>
                    <a:lnTo>
                      <a:pt x="721" y="386"/>
                    </a:lnTo>
                    <a:lnTo>
                      <a:pt x="698" y="369"/>
                    </a:lnTo>
                    <a:lnTo>
                      <a:pt x="671" y="351"/>
                    </a:lnTo>
                    <a:lnTo>
                      <a:pt x="640" y="333"/>
                    </a:lnTo>
                    <a:lnTo>
                      <a:pt x="603" y="311"/>
                    </a:lnTo>
                    <a:lnTo>
                      <a:pt x="564" y="288"/>
                    </a:lnTo>
                    <a:lnTo>
                      <a:pt x="520" y="262"/>
                    </a:lnTo>
                    <a:lnTo>
                      <a:pt x="472" y="237"/>
                    </a:lnTo>
                    <a:lnTo>
                      <a:pt x="421" y="210"/>
                    </a:lnTo>
                    <a:lnTo>
                      <a:pt x="366" y="181"/>
                    </a:lnTo>
                    <a:lnTo>
                      <a:pt x="309" y="152"/>
                    </a:lnTo>
                    <a:lnTo>
                      <a:pt x="250" y="123"/>
                    </a:lnTo>
                    <a:lnTo>
                      <a:pt x="189" y="92"/>
                    </a:lnTo>
                    <a:lnTo>
                      <a:pt x="127" y="63"/>
                    </a:lnTo>
                    <a:lnTo>
                      <a:pt x="65" y="33"/>
                    </a:lnTo>
                    <a:lnTo>
                      <a:pt x="0" y="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3C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62" name="Freeform 681"/>
              <p:cNvSpPr>
                <a:spLocks/>
              </p:cNvSpPr>
              <p:nvPr/>
            </p:nvSpPr>
            <p:spPr bwMode="auto">
              <a:xfrm>
                <a:off x="1284" y="1523"/>
                <a:ext cx="756" cy="210"/>
              </a:xfrm>
              <a:custGeom>
                <a:avLst/>
                <a:gdLst>
                  <a:gd name="T0" fmla="*/ 756 w 756"/>
                  <a:gd name="T1" fmla="*/ 210 h 420"/>
                  <a:gd name="T2" fmla="*/ 755 w 756"/>
                  <a:gd name="T3" fmla="*/ 207 h 420"/>
                  <a:gd name="T4" fmla="*/ 749 w 756"/>
                  <a:gd name="T5" fmla="*/ 203 h 420"/>
                  <a:gd name="T6" fmla="*/ 736 w 756"/>
                  <a:gd name="T7" fmla="*/ 197 h 420"/>
                  <a:gd name="T8" fmla="*/ 721 w 756"/>
                  <a:gd name="T9" fmla="*/ 191 h 420"/>
                  <a:gd name="T10" fmla="*/ 698 w 756"/>
                  <a:gd name="T11" fmla="*/ 183 h 420"/>
                  <a:gd name="T12" fmla="*/ 671 w 756"/>
                  <a:gd name="T13" fmla="*/ 174 h 420"/>
                  <a:gd name="T14" fmla="*/ 640 w 756"/>
                  <a:gd name="T15" fmla="*/ 165 h 420"/>
                  <a:gd name="T16" fmla="*/ 603 w 756"/>
                  <a:gd name="T17" fmla="*/ 154 h 420"/>
                  <a:gd name="T18" fmla="*/ 564 w 756"/>
                  <a:gd name="T19" fmla="*/ 142 h 420"/>
                  <a:gd name="T20" fmla="*/ 520 w 756"/>
                  <a:gd name="T21" fmla="*/ 129 h 420"/>
                  <a:gd name="T22" fmla="*/ 472 w 756"/>
                  <a:gd name="T23" fmla="*/ 117 h 420"/>
                  <a:gd name="T24" fmla="*/ 421 w 756"/>
                  <a:gd name="T25" fmla="*/ 103 h 420"/>
                  <a:gd name="T26" fmla="*/ 366 w 756"/>
                  <a:gd name="T27" fmla="*/ 89 h 420"/>
                  <a:gd name="T28" fmla="*/ 309 w 756"/>
                  <a:gd name="T29" fmla="*/ 74 h 420"/>
                  <a:gd name="T30" fmla="*/ 250 w 756"/>
                  <a:gd name="T31" fmla="*/ 60 h 420"/>
                  <a:gd name="T32" fmla="*/ 189 w 756"/>
                  <a:gd name="T33" fmla="*/ 44 h 420"/>
                  <a:gd name="T34" fmla="*/ 127 w 756"/>
                  <a:gd name="T35" fmla="*/ 30 h 420"/>
                  <a:gd name="T36" fmla="*/ 65 w 756"/>
                  <a:gd name="T37" fmla="*/ 15 h 420"/>
                  <a:gd name="T38" fmla="*/ 0 w 756"/>
                  <a:gd name="T39" fmla="*/ 0 h 420"/>
                  <a:gd name="T40" fmla="*/ 0 w 756"/>
                  <a:gd name="T41" fmla="*/ 1 h 420"/>
                  <a:gd name="T42" fmla="*/ 61 w 756"/>
                  <a:gd name="T43" fmla="*/ 15 h 420"/>
                  <a:gd name="T44" fmla="*/ 121 w 756"/>
                  <a:gd name="T45" fmla="*/ 30 h 420"/>
                  <a:gd name="T46" fmla="*/ 181 w 756"/>
                  <a:gd name="T47" fmla="*/ 44 h 420"/>
                  <a:gd name="T48" fmla="*/ 239 w 756"/>
                  <a:gd name="T49" fmla="*/ 59 h 420"/>
                  <a:gd name="T50" fmla="*/ 295 w 756"/>
                  <a:gd name="T51" fmla="*/ 72 h 420"/>
                  <a:gd name="T52" fmla="*/ 349 w 756"/>
                  <a:gd name="T53" fmla="*/ 86 h 420"/>
                  <a:gd name="T54" fmla="*/ 401 w 756"/>
                  <a:gd name="T55" fmla="*/ 100 h 420"/>
                  <a:gd name="T56" fmla="*/ 449 w 756"/>
                  <a:gd name="T57" fmla="*/ 113 h 420"/>
                  <a:gd name="T58" fmla="*/ 496 w 756"/>
                  <a:gd name="T59" fmla="*/ 125 h 420"/>
                  <a:gd name="T60" fmla="*/ 537 w 756"/>
                  <a:gd name="T61" fmla="*/ 137 h 420"/>
                  <a:gd name="T62" fmla="*/ 576 w 756"/>
                  <a:gd name="T63" fmla="*/ 149 h 420"/>
                  <a:gd name="T64" fmla="*/ 610 w 756"/>
                  <a:gd name="T65" fmla="*/ 158 h 420"/>
                  <a:gd name="T66" fmla="*/ 640 w 756"/>
                  <a:gd name="T67" fmla="*/ 168 h 420"/>
                  <a:gd name="T68" fmla="*/ 665 w 756"/>
                  <a:gd name="T69" fmla="*/ 176 h 420"/>
                  <a:gd name="T70" fmla="*/ 687 w 756"/>
                  <a:gd name="T71" fmla="*/ 184 h 420"/>
                  <a:gd name="T72" fmla="*/ 702 w 756"/>
                  <a:gd name="T73" fmla="*/ 190 h 420"/>
                  <a:gd name="T74" fmla="*/ 714 w 756"/>
                  <a:gd name="T75" fmla="*/ 196 h 420"/>
                  <a:gd name="T76" fmla="*/ 721 w 756"/>
                  <a:gd name="T77" fmla="*/ 199 h 420"/>
                  <a:gd name="T78" fmla="*/ 721 w 756"/>
                  <a:gd name="T79" fmla="*/ 202 h 420"/>
                  <a:gd name="T80" fmla="*/ 756 w 756"/>
                  <a:gd name="T81" fmla="*/ 210 h 42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756" h="420">
                    <a:moveTo>
                      <a:pt x="756" y="420"/>
                    </a:moveTo>
                    <a:lnTo>
                      <a:pt x="755" y="414"/>
                    </a:lnTo>
                    <a:lnTo>
                      <a:pt x="749" y="405"/>
                    </a:lnTo>
                    <a:lnTo>
                      <a:pt x="736" y="394"/>
                    </a:lnTo>
                    <a:lnTo>
                      <a:pt x="721" y="382"/>
                    </a:lnTo>
                    <a:lnTo>
                      <a:pt x="698" y="365"/>
                    </a:lnTo>
                    <a:lnTo>
                      <a:pt x="671" y="347"/>
                    </a:lnTo>
                    <a:lnTo>
                      <a:pt x="640" y="329"/>
                    </a:lnTo>
                    <a:lnTo>
                      <a:pt x="603" y="307"/>
                    </a:lnTo>
                    <a:lnTo>
                      <a:pt x="564" y="284"/>
                    </a:lnTo>
                    <a:lnTo>
                      <a:pt x="520" y="258"/>
                    </a:lnTo>
                    <a:lnTo>
                      <a:pt x="472" y="233"/>
                    </a:lnTo>
                    <a:lnTo>
                      <a:pt x="421" y="206"/>
                    </a:lnTo>
                    <a:lnTo>
                      <a:pt x="366" y="177"/>
                    </a:lnTo>
                    <a:lnTo>
                      <a:pt x="309" y="148"/>
                    </a:lnTo>
                    <a:lnTo>
                      <a:pt x="250" y="119"/>
                    </a:lnTo>
                    <a:lnTo>
                      <a:pt x="189" y="88"/>
                    </a:lnTo>
                    <a:lnTo>
                      <a:pt x="127" y="59"/>
                    </a:lnTo>
                    <a:lnTo>
                      <a:pt x="65" y="29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61" y="30"/>
                    </a:lnTo>
                    <a:lnTo>
                      <a:pt x="121" y="59"/>
                    </a:lnTo>
                    <a:lnTo>
                      <a:pt x="181" y="88"/>
                    </a:lnTo>
                    <a:lnTo>
                      <a:pt x="239" y="117"/>
                    </a:lnTo>
                    <a:lnTo>
                      <a:pt x="295" y="144"/>
                    </a:lnTo>
                    <a:lnTo>
                      <a:pt x="349" y="172"/>
                    </a:lnTo>
                    <a:lnTo>
                      <a:pt x="401" y="199"/>
                    </a:lnTo>
                    <a:lnTo>
                      <a:pt x="449" y="226"/>
                    </a:lnTo>
                    <a:lnTo>
                      <a:pt x="496" y="249"/>
                    </a:lnTo>
                    <a:lnTo>
                      <a:pt x="537" y="273"/>
                    </a:lnTo>
                    <a:lnTo>
                      <a:pt x="576" y="297"/>
                    </a:lnTo>
                    <a:lnTo>
                      <a:pt x="610" y="316"/>
                    </a:lnTo>
                    <a:lnTo>
                      <a:pt x="640" y="335"/>
                    </a:lnTo>
                    <a:lnTo>
                      <a:pt x="665" y="351"/>
                    </a:lnTo>
                    <a:lnTo>
                      <a:pt x="687" y="367"/>
                    </a:lnTo>
                    <a:lnTo>
                      <a:pt x="702" y="380"/>
                    </a:lnTo>
                    <a:lnTo>
                      <a:pt x="714" y="391"/>
                    </a:lnTo>
                    <a:lnTo>
                      <a:pt x="721" y="398"/>
                    </a:lnTo>
                    <a:lnTo>
                      <a:pt x="721" y="403"/>
                    </a:lnTo>
                    <a:lnTo>
                      <a:pt x="756" y="420"/>
                    </a:lnTo>
                    <a:close/>
                  </a:path>
                </a:pathLst>
              </a:custGeom>
              <a:solidFill>
                <a:srgbClr val="B3C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63" name="Freeform 682"/>
              <p:cNvSpPr>
                <a:spLocks/>
              </p:cNvSpPr>
              <p:nvPr/>
            </p:nvSpPr>
            <p:spPr bwMode="auto">
              <a:xfrm>
                <a:off x="1282" y="1524"/>
                <a:ext cx="723" cy="201"/>
              </a:xfrm>
              <a:custGeom>
                <a:avLst/>
                <a:gdLst>
                  <a:gd name="T0" fmla="*/ 2 w 723"/>
                  <a:gd name="T1" fmla="*/ 0 h 402"/>
                  <a:gd name="T2" fmla="*/ 63 w 723"/>
                  <a:gd name="T3" fmla="*/ 15 h 402"/>
                  <a:gd name="T4" fmla="*/ 123 w 723"/>
                  <a:gd name="T5" fmla="*/ 29 h 402"/>
                  <a:gd name="T6" fmla="*/ 183 w 723"/>
                  <a:gd name="T7" fmla="*/ 44 h 402"/>
                  <a:gd name="T8" fmla="*/ 241 w 723"/>
                  <a:gd name="T9" fmla="*/ 58 h 402"/>
                  <a:gd name="T10" fmla="*/ 297 w 723"/>
                  <a:gd name="T11" fmla="*/ 72 h 402"/>
                  <a:gd name="T12" fmla="*/ 351 w 723"/>
                  <a:gd name="T13" fmla="*/ 86 h 402"/>
                  <a:gd name="T14" fmla="*/ 403 w 723"/>
                  <a:gd name="T15" fmla="*/ 99 h 402"/>
                  <a:gd name="T16" fmla="*/ 451 w 723"/>
                  <a:gd name="T17" fmla="*/ 113 h 402"/>
                  <a:gd name="T18" fmla="*/ 498 w 723"/>
                  <a:gd name="T19" fmla="*/ 124 h 402"/>
                  <a:gd name="T20" fmla="*/ 539 w 723"/>
                  <a:gd name="T21" fmla="*/ 136 h 402"/>
                  <a:gd name="T22" fmla="*/ 578 w 723"/>
                  <a:gd name="T23" fmla="*/ 148 h 402"/>
                  <a:gd name="T24" fmla="*/ 612 w 723"/>
                  <a:gd name="T25" fmla="*/ 158 h 402"/>
                  <a:gd name="T26" fmla="*/ 642 w 723"/>
                  <a:gd name="T27" fmla="*/ 167 h 402"/>
                  <a:gd name="T28" fmla="*/ 667 w 723"/>
                  <a:gd name="T29" fmla="*/ 175 h 402"/>
                  <a:gd name="T30" fmla="*/ 689 w 723"/>
                  <a:gd name="T31" fmla="*/ 183 h 402"/>
                  <a:gd name="T32" fmla="*/ 704 w 723"/>
                  <a:gd name="T33" fmla="*/ 190 h 402"/>
                  <a:gd name="T34" fmla="*/ 716 w 723"/>
                  <a:gd name="T35" fmla="*/ 195 h 402"/>
                  <a:gd name="T36" fmla="*/ 723 w 723"/>
                  <a:gd name="T37" fmla="*/ 199 h 402"/>
                  <a:gd name="T38" fmla="*/ 723 w 723"/>
                  <a:gd name="T39" fmla="*/ 201 h 402"/>
                  <a:gd name="T40" fmla="*/ 686 w 723"/>
                  <a:gd name="T41" fmla="*/ 193 h 402"/>
                  <a:gd name="T42" fmla="*/ 686 w 723"/>
                  <a:gd name="T43" fmla="*/ 191 h 402"/>
                  <a:gd name="T44" fmla="*/ 679 w 723"/>
                  <a:gd name="T45" fmla="*/ 186 h 402"/>
                  <a:gd name="T46" fmla="*/ 669 w 723"/>
                  <a:gd name="T47" fmla="*/ 181 h 402"/>
                  <a:gd name="T48" fmla="*/ 653 w 723"/>
                  <a:gd name="T49" fmla="*/ 175 h 402"/>
                  <a:gd name="T50" fmla="*/ 634 w 723"/>
                  <a:gd name="T51" fmla="*/ 168 h 402"/>
                  <a:gd name="T52" fmla="*/ 610 w 723"/>
                  <a:gd name="T53" fmla="*/ 161 h 402"/>
                  <a:gd name="T54" fmla="*/ 581 w 723"/>
                  <a:gd name="T55" fmla="*/ 152 h 402"/>
                  <a:gd name="T56" fmla="*/ 549 w 723"/>
                  <a:gd name="T57" fmla="*/ 142 h 402"/>
                  <a:gd name="T58" fmla="*/ 512 w 723"/>
                  <a:gd name="T59" fmla="*/ 131 h 402"/>
                  <a:gd name="T60" fmla="*/ 471 w 723"/>
                  <a:gd name="T61" fmla="*/ 120 h 402"/>
                  <a:gd name="T62" fmla="*/ 429 w 723"/>
                  <a:gd name="T63" fmla="*/ 108 h 402"/>
                  <a:gd name="T64" fmla="*/ 382 w 723"/>
                  <a:gd name="T65" fmla="*/ 96 h 402"/>
                  <a:gd name="T66" fmla="*/ 333 w 723"/>
                  <a:gd name="T67" fmla="*/ 83 h 402"/>
                  <a:gd name="T68" fmla="*/ 282 w 723"/>
                  <a:gd name="T69" fmla="*/ 70 h 402"/>
                  <a:gd name="T70" fmla="*/ 228 w 723"/>
                  <a:gd name="T71" fmla="*/ 57 h 402"/>
                  <a:gd name="T72" fmla="*/ 173 w 723"/>
                  <a:gd name="T73" fmla="*/ 43 h 402"/>
                  <a:gd name="T74" fmla="*/ 116 w 723"/>
                  <a:gd name="T75" fmla="*/ 29 h 402"/>
                  <a:gd name="T76" fmla="*/ 58 w 723"/>
                  <a:gd name="T77" fmla="*/ 16 h 402"/>
                  <a:gd name="T78" fmla="*/ 0 w 723"/>
                  <a:gd name="T79" fmla="*/ 2 h 402"/>
                  <a:gd name="T80" fmla="*/ 2 w 723"/>
                  <a:gd name="T81" fmla="*/ 0 h 40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723" h="402">
                    <a:moveTo>
                      <a:pt x="2" y="0"/>
                    </a:moveTo>
                    <a:lnTo>
                      <a:pt x="63" y="29"/>
                    </a:lnTo>
                    <a:lnTo>
                      <a:pt x="123" y="58"/>
                    </a:lnTo>
                    <a:lnTo>
                      <a:pt x="183" y="87"/>
                    </a:lnTo>
                    <a:lnTo>
                      <a:pt x="241" y="116"/>
                    </a:lnTo>
                    <a:lnTo>
                      <a:pt x="297" y="143"/>
                    </a:lnTo>
                    <a:lnTo>
                      <a:pt x="351" y="171"/>
                    </a:lnTo>
                    <a:lnTo>
                      <a:pt x="403" y="198"/>
                    </a:lnTo>
                    <a:lnTo>
                      <a:pt x="451" y="225"/>
                    </a:lnTo>
                    <a:lnTo>
                      <a:pt x="498" y="248"/>
                    </a:lnTo>
                    <a:lnTo>
                      <a:pt x="539" y="272"/>
                    </a:lnTo>
                    <a:lnTo>
                      <a:pt x="578" y="296"/>
                    </a:lnTo>
                    <a:lnTo>
                      <a:pt x="612" y="315"/>
                    </a:lnTo>
                    <a:lnTo>
                      <a:pt x="642" y="334"/>
                    </a:lnTo>
                    <a:lnTo>
                      <a:pt x="667" y="350"/>
                    </a:lnTo>
                    <a:lnTo>
                      <a:pt x="689" y="366"/>
                    </a:lnTo>
                    <a:lnTo>
                      <a:pt x="704" y="379"/>
                    </a:lnTo>
                    <a:lnTo>
                      <a:pt x="716" y="390"/>
                    </a:lnTo>
                    <a:lnTo>
                      <a:pt x="723" y="397"/>
                    </a:lnTo>
                    <a:lnTo>
                      <a:pt x="723" y="402"/>
                    </a:lnTo>
                    <a:lnTo>
                      <a:pt x="686" y="386"/>
                    </a:lnTo>
                    <a:lnTo>
                      <a:pt x="686" y="381"/>
                    </a:lnTo>
                    <a:lnTo>
                      <a:pt x="679" y="372"/>
                    </a:lnTo>
                    <a:lnTo>
                      <a:pt x="669" y="362"/>
                    </a:lnTo>
                    <a:lnTo>
                      <a:pt x="653" y="350"/>
                    </a:lnTo>
                    <a:lnTo>
                      <a:pt x="634" y="335"/>
                    </a:lnTo>
                    <a:lnTo>
                      <a:pt x="610" y="321"/>
                    </a:lnTo>
                    <a:lnTo>
                      <a:pt x="581" y="303"/>
                    </a:lnTo>
                    <a:lnTo>
                      <a:pt x="549" y="283"/>
                    </a:lnTo>
                    <a:lnTo>
                      <a:pt x="512" y="261"/>
                    </a:lnTo>
                    <a:lnTo>
                      <a:pt x="471" y="239"/>
                    </a:lnTo>
                    <a:lnTo>
                      <a:pt x="429" y="216"/>
                    </a:lnTo>
                    <a:lnTo>
                      <a:pt x="382" y="191"/>
                    </a:lnTo>
                    <a:lnTo>
                      <a:pt x="333" y="165"/>
                    </a:lnTo>
                    <a:lnTo>
                      <a:pt x="282" y="140"/>
                    </a:lnTo>
                    <a:lnTo>
                      <a:pt x="228" y="113"/>
                    </a:lnTo>
                    <a:lnTo>
                      <a:pt x="173" y="86"/>
                    </a:lnTo>
                    <a:lnTo>
                      <a:pt x="116" y="58"/>
                    </a:lnTo>
                    <a:lnTo>
                      <a:pt x="58" y="31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B2D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64" name="Freeform 683"/>
              <p:cNvSpPr>
                <a:spLocks/>
              </p:cNvSpPr>
              <p:nvPr/>
            </p:nvSpPr>
            <p:spPr bwMode="auto">
              <a:xfrm>
                <a:off x="1282" y="1526"/>
                <a:ext cx="686" cy="191"/>
              </a:xfrm>
              <a:custGeom>
                <a:avLst/>
                <a:gdLst>
                  <a:gd name="T0" fmla="*/ 686 w 686"/>
                  <a:gd name="T1" fmla="*/ 191 h 382"/>
                  <a:gd name="T2" fmla="*/ 686 w 686"/>
                  <a:gd name="T3" fmla="*/ 189 h 382"/>
                  <a:gd name="T4" fmla="*/ 679 w 686"/>
                  <a:gd name="T5" fmla="*/ 184 h 382"/>
                  <a:gd name="T6" fmla="*/ 669 w 686"/>
                  <a:gd name="T7" fmla="*/ 179 h 382"/>
                  <a:gd name="T8" fmla="*/ 653 w 686"/>
                  <a:gd name="T9" fmla="*/ 173 h 382"/>
                  <a:gd name="T10" fmla="*/ 634 w 686"/>
                  <a:gd name="T11" fmla="*/ 166 h 382"/>
                  <a:gd name="T12" fmla="*/ 610 w 686"/>
                  <a:gd name="T13" fmla="*/ 159 h 382"/>
                  <a:gd name="T14" fmla="*/ 581 w 686"/>
                  <a:gd name="T15" fmla="*/ 150 h 382"/>
                  <a:gd name="T16" fmla="*/ 549 w 686"/>
                  <a:gd name="T17" fmla="*/ 140 h 382"/>
                  <a:gd name="T18" fmla="*/ 512 w 686"/>
                  <a:gd name="T19" fmla="*/ 129 h 382"/>
                  <a:gd name="T20" fmla="*/ 471 w 686"/>
                  <a:gd name="T21" fmla="*/ 118 h 382"/>
                  <a:gd name="T22" fmla="*/ 429 w 686"/>
                  <a:gd name="T23" fmla="*/ 106 h 382"/>
                  <a:gd name="T24" fmla="*/ 382 w 686"/>
                  <a:gd name="T25" fmla="*/ 94 h 382"/>
                  <a:gd name="T26" fmla="*/ 333 w 686"/>
                  <a:gd name="T27" fmla="*/ 81 h 382"/>
                  <a:gd name="T28" fmla="*/ 282 w 686"/>
                  <a:gd name="T29" fmla="*/ 68 h 382"/>
                  <a:gd name="T30" fmla="*/ 228 w 686"/>
                  <a:gd name="T31" fmla="*/ 55 h 382"/>
                  <a:gd name="T32" fmla="*/ 173 w 686"/>
                  <a:gd name="T33" fmla="*/ 41 h 382"/>
                  <a:gd name="T34" fmla="*/ 116 w 686"/>
                  <a:gd name="T35" fmla="*/ 27 h 382"/>
                  <a:gd name="T36" fmla="*/ 58 w 686"/>
                  <a:gd name="T37" fmla="*/ 14 h 382"/>
                  <a:gd name="T38" fmla="*/ 0 w 686"/>
                  <a:gd name="T39" fmla="*/ 0 h 382"/>
                  <a:gd name="T40" fmla="*/ 0 w 686"/>
                  <a:gd name="T41" fmla="*/ 1 h 382"/>
                  <a:gd name="T42" fmla="*/ 57 w 686"/>
                  <a:gd name="T43" fmla="*/ 15 h 382"/>
                  <a:gd name="T44" fmla="*/ 115 w 686"/>
                  <a:gd name="T45" fmla="*/ 28 h 382"/>
                  <a:gd name="T46" fmla="*/ 171 w 686"/>
                  <a:gd name="T47" fmla="*/ 42 h 382"/>
                  <a:gd name="T48" fmla="*/ 225 w 686"/>
                  <a:gd name="T49" fmla="*/ 55 h 382"/>
                  <a:gd name="T50" fmla="*/ 279 w 686"/>
                  <a:gd name="T51" fmla="*/ 69 h 382"/>
                  <a:gd name="T52" fmla="*/ 328 w 686"/>
                  <a:gd name="T53" fmla="*/ 83 h 382"/>
                  <a:gd name="T54" fmla="*/ 376 w 686"/>
                  <a:gd name="T55" fmla="*/ 94 h 382"/>
                  <a:gd name="T56" fmla="*/ 422 w 686"/>
                  <a:gd name="T57" fmla="*/ 107 h 382"/>
                  <a:gd name="T58" fmla="*/ 464 w 686"/>
                  <a:gd name="T59" fmla="*/ 118 h 382"/>
                  <a:gd name="T60" fmla="*/ 502 w 686"/>
                  <a:gd name="T61" fmla="*/ 129 h 382"/>
                  <a:gd name="T62" fmla="*/ 536 w 686"/>
                  <a:gd name="T63" fmla="*/ 139 h 382"/>
                  <a:gd name="T64" fmla="*/ 566 w 686"/>
                  <a:gd name="T65" fmla="*/ 149 h 382"/>
                  <a:gd name="T66" fmla="*/ 591 w 686"/>
                  <a:gd name="T67" fmla="*/ 157 h 382"/>
                  <a:gd name="T68" fmla="*/ 612 w 686"/>
                  <a:gd name="T69" fmla="*/ 164 h 382"/>
                  <a:gd name="T70" fmla="*/ 628 w 686"/>
                  <a:gd name="T71" fmla="*/ 170 h 382"/>
                  <a:gd name="T72" fmla="*/ 639 w 686"/>
                  <a:gd name="T73" fmla="*/ 175 h 382"/>
                  <a:gd name="T74" fmla="*/ 646 w 686"/>
                  <a:gd name="T75" fmla="*/ 179 h 382"/>
                  <a:gd name="T76" fmla="*/ 648 w 686"/>
                  <a:gd name="T77" fmla="*/ 182 h 382"/>
                  <a:gd name="T78" fmla="*/ 686 w 686"/>
                  <a:gd name="T79" fmla="*/ 191 h 38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686" h="382">
                    <a:moveTo>
                      <a:pt x="686" y="382"/>
                    </a:moveTo>
                    <a:lnTo>
                      <a:pt x="686" y="377"/>
                    </a:lnTo>
                    <a:lnTo>
                      <a:pt x="679" y="368"/>
                    </a:lnTo>
                    <a:lnTo>
                      <a:pt x="669" y="358"/>
                    </a:lnTo>
                    <a:lnTo>
                      <a:pt x="653" y="346"/>
                    </a:lnTo>
                    <a:lnTo>
                      <a:pt x="634" y="331"/>
                    </a:lnTo>
                    <a:lnTo>
                      <a:pt x="610" y="317"/>
                    </a:lnTo>
                    <a:lnTo>
                      <a:pt x="581" y="299"/>
                    </a:lnTo>
                    <a:lnTo>
                      <a:pt x="549" y="279"/>
                    </a:lnTo>
                    <a:lnTo>
                      <a:pt x="512" y="257"/>
                    </a:lnTo>
                    <a:lnTo>
                      <a:pt x="471" y="235"/>
                    </a:lnTo>
                    <a:lnTo>
                      <a:pt x="429" y="212"/>
                    </a:lnTo>
                    <a:lnTo>
                      <a:pt x="382" y="187"/>
                    </a:lnTo>
                    <a:lnTo>
                      <a:pt x="333" y="161"/>
                    </a:lnTo>
                    <a:lnTo>
                      <a:pt x="282" y="136"/>
                    </a:lnTo>
                    <a:lnTo>
                      <a:pt x="228" y="109"/>
                    </a:lnTo>
                    <a:lnTo>
                      <a:pt x="173" y="82"/>
                    </a:lnTo>
                    <a:lnTo>
                      <a:pt x="116" y="54"/>
                    </a:lnTo>
                    <a:lnTo>
                      <a:pt x="58" y="27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57" y="29"/>
                    </a:lnTo>
                    <a:lnTo>
                      <a:pt x="115" y="56"/>
                    </a:lnTo>
                    <a:lnTo>
                      <a:pt x="171" y="83"/>
                    </a:lnTo>
                    <a:lnTo>
                      <a:pt x="225" y="110"/>
                    </a:lnTo>
                    <a:lnTo>
                      <a:pt x="279" y="138"/>
                    </a:lnTo>
                    <a:lnTo>
                      <a:pt x="328" y="165"/>
                    </a:lnTo>
                    <a:lnTo>
                      <a:pt x="376" y="188"/>
                    </a:lnTo>
                    <a:lnTo>
                      <a:pt x="422" y="214"/>
                    </a:lnTo>
                    <a:lnTo>
                      <a:pt x="464" y="235"/>
                    </a:lnTo>
                    <a:lnTo>
                      <a:pt x="502" y="257"/>
                    </a:lnTo>
                    <a:lnTo>
                      <a:pt x="536" y="277"/>
                    </a:lnTo>
                    <a:lnTo>
                      <a:pt x="566" y="297"/>
                    </a:lnTo>
                    <a:lnTo>
                      <a:pt x="591" y="313"/>
                    </a:lnTo>
                    <a:lnTo>
                      <a:pt x="612" y="328"/>
                    </a:lnTo>
                    <a:lnTo>
                      <a:pt x="628" y="340"/>
                    </a:lnTo>
                    <a:lnTo>
                      <a:pt x="639" y="349"/>
                    </a:lnTo>
                    <a:lnTo>
                      <a:pt x="646" y="358"/>
                    </a:lnTo>
                    <a:lnTo>
                      <a:pt x="648" y="364"/>
                    </a:lnTo>
                    <a:lnTo>
                      <a:pt x="686" y="382"/>
                    </a:lnTo>
                    <a:close/>
                  </a:path>
                </a:pathLst>
              </a:custGeom>
              <a:solidFill>
                <a:srgbClr val="B2D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65" name="Freeform 684"/>
              <p:cNvSpPr>
                <a:spLocks/>
              </p:cNvSpPr>
              <p:nvPr/>
            </p:nvSpPr>
            <p:spPr bwMode="auto">
              <a:xfrm>
                <a:off x="1281" y="1526"/>
                <a:ext cx="649" cy="181"/>
              </a:xfrm>
              <a:custGeom>
                <a:avLst/>
                <a:gdLst>
                  <a:gd name="T0" fmla="*/ 1 w 649"/>
                  <a:gd name="T1" fmla="*/ 0 h 362"/>
                  <a:gd name="T2" fmla="*/ 58 w 649"/>
                  <a:gd name="T3" fmla="*/ 14 h 362"/>
                  <a:gd name="T4" fmla="*/ 116 w 649"/>
                  <a:gd name="T5" fmla="*/ 27 h 362"/>
                  <a:gd name="T6" fmla="*/ 172 w 649"/>
                  <a:gd name="T7" fmla="*/ 41 h 362"/>
                  <a:gd name="T8" fmla="*/ 226 w 649"/>
                  <a:gd name="T9" fmla="*/ 54 h 362"/>
                  <a:gd name="T10" fmla="*/ 280 w 649"/>
                  <a:gd name="T11" fmla="*/ 68 h 362"/>
                  <a:gd name="T12" fmla="*/ 329 w 649"/>
                  <a:gd name="T13" fmla="*/ 82 h 362"/>
                  <a:gd name="T14" fmla="*/ 377 w 649"/>
                  <a:gd name="T15" fmla="*/ 93 h 362"/>
                  <a:gd name="T16" fmla="*/ 423 w 649"/>
                  <a:gd name="T17" fmla="*/ 106 h 362"/>
                  <a:gd name="T18" fmla="*/ 465 w 649"/>
                  <a:gd name="T19" fmla="*/ 117 h 362"/>
                  <a:gd name="T20" fmla="*/ 503 w 649"/>
                  <a:gd name="T21" fmla="*/ 128 h 362"/>
                  <a:gd name="T22" fmla="*/ 537 w 649"/>
                  <a:gd name="T23" fmla="*/ 138 h 362"/>
                  <a:gd name="T24" fmla="*/ 567 w 649"/>
                  <a:gd name="T25" fmla="*/ 148 h 362"/>
                  <a:gd name="T26" fmla="*/ 592 w 649"/>
                  <a:gd name="T27" fmla="*/ 156 h 362"/>
                  <a:gd name="T28" fmla="*/ 613 w 649"/>
                  <a:gd name="T29" fmla="*/ 163 h 362"/>
                  <a:gd name="T30" fmla="*/ 629 w 649"/>
                  <a:gd name="T31" fmla="*/ 169 h 362"/>
                  <a:gd name="T32" fmla="*/ 640 w 649"/>
                  <a:gd name="T33" fmla="*/ 174 h 362"/>
                  <a:gd name="T34" fmla="*/ 647 w 649"/>
                  <a:gd name="T35" fmla="*/ 178 h 362"/>
                  <a:gd name="T36" fmla="*/ 649 w 649"/>
                  <a:gd name="T37" fmla="*/ 181 h 362"/>
                  <a:gd name="T38" fmla="*/ 606 w 649"/>
                  <a:gd name="T39" fmla="*/ 171 h 362"/>
                  <a:gd name="T40" fmla="*/ 605 w 649"/>
                  <a:gd name="T41" fmla="*/ 169 h 362"/>
                  <a:gd name="T42" fmla="*/ 598 w 649"/>
                  <a:gd name="T43" fmla="*/ 164 h 362"/>
                  <a:gd name="T44" fmla="*/ 587 w 649"/>
                  <a:gd name="T45" fmla="*/ 159 h 362"/>
                  <a:gd name="T46" fmla="*/ 570 w 649"/>
                  <a:gd name="T47" fmla="*/ 153 h 362"/>
                  <a:gd name="T48" fmla="*/ 547 w 649"/>
                  <a:gd name="T49" fmla="*/ 145 h 362"/>
                  <a:gd name="T50" fmla="*/ 521 w 649"/>
                  <a:gd name="T51" fmla="*/ 137 h 362"/>
                  <a:gd name="T52" fmla="*/ 489 w 649"/>
                  <a:gd name="T53" fmla="*/ 127 h 362"/>
                  <a:gd name="T54" fmla="*/ 454 w 649"/>
                  <a:gd name="T55" fmla="*/ 117 h 362"/>
                  <a:gd name="T56" fmla="*/ 414 w 649"/>
                  <a:gd name="T57" fmla="*/ 106 h 362"/>
                  <a:gd name="T58" fmla="*/ 372 w 649"/>
                  <a:gd name="T59" fmla="*/ 94 h 362"/>
                  <a:gd name="T60" fmla="*/ 325 w 649"/>
                  <a:gd name="T61" fmla="*/ 82 h 362"/>
                  <a:gd name="T62" fmla="*/ 276 w 649"/>
                  <a:gd name="T63" fmla="*/ 69 h 362"/>
                  <a:gd name="T64" fmla="*/ 223 w 649"/>
                  <a:gd name="T65" fmla="*/ 56 h 362"/>
                  <a:gd name="T66" fmla="*/ 170 w 649"/>
                  <a:gd name="T67" fmla="*/ 43 h 362"/>
                  <a:gd name="T68" fmla="*/ 113 w 649"/>
                  <a:gd name="T69" fmla="*/ 29 h 362"/>
                  <a:gd name="T70" fmla="*/ 56 w 649"/>
                  <a:gd name="T71" fmla="*/ 16 h 362"/>
                  <a:gd name="T72" fmla="*/ 0 w 649"/>
                  <a:gd name="T73" fmla="*/ 2 h 362"/>
                  <a:gd name="T74" fmla="*/ 1 w 649"/>
                  <a:gd name="T75" fmla="*/ 0 h 36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649" h="362">
                    <a:moveTo>
                      <a:pt x="1" y="0"/>
                    </a:moveTo>
                    <a:lnTo>
                      <a:pt x="58" y="27"/>
                    </a:lnTo>
                    <a:lnTo>
                      <a:pt x="116" y="54"/>
                    </a:lnTo>
                    <a:lnTo>
                      <a:pt x="172" y="81"/>
                    </a:lnTo>
                    <a:lnTo>
                      <a:pt x="226" y="108"/>
                    </a:lnTo>
                    <a:lnTo>
                      <a:pt x="280" y="136"/>
                    </a:lnTo>
                    <a:lnTo>
                      <a:pt x="329" y="163"/>
                    </a:lnTo>
                    <a:lnTo>
                      <a:pt x="377" y="186"/>
                    </a:lnTo>
                    <a:lnTo>
                      <a:pt x="423" y="212"/>
                    </a:lnTo>
                    <a:lnTo>
                      <a:pt x="465" y="233"/>
                    </a:lnTo>
                    <a:lnTo>
                      <a:pt x="503" y="255"/>
                    </a:lnTo>
                    <a:lnTo>
                      <a:pt x="537" y="275"/>
                    </a:lnTo>
                    <a:lnTo>
                      <a:pt x="567" y="295"/>
                    </a:lnTo>
                    <a:lnTo>
                      <a:pt x="592" y="311"/>
                    </a:lnTo>
                    <a:lnTo>
                      <a:pt x="613" y="326"/>
                    </a:lnTo>
                    <a:lnTo>
                      <a:pt x="629" y="338"/>
                    </a:lnTo>
                    <a:lnTo>
                      <a:pt x="640" y="347"/>
                    </a:lnTo>
                    <a:lnTo>
                      <a:pt x="647" y="356"/>
                    </a:lnTo>
                    <a:lnTo>
                      <a:pt x="649" y="362"/>
                    </a:lnTo>
                    <a:lnTo>
                      <a:pt x="606" y="342"/>
                    </a:lnTo>
                    <a:lnTo>
                      <a:pt x="605" y="337"/>
                    </a:lnTo>
                    <a:lnTo>
                      <a:pt x="598" y="328"/>
                    </a:lnTo>
                    <a:lnTo>
                      <a:pt x="587" y="318"/>
                    </a:lnTo>
                    <a:lnTo>
                      <a:pt x="570" y="306"/>
                    </a:lnTo>
                    <a:lnTo>
                      <a:pt x="547" y="290"/>
                    </a:lnTo>
                    <a:lnTo>
                      <a:pt x="521" y="273"/>
                    </a:lnTo>
                    <a:lnTo>
                      <a:pt x="489" y="253"/>
                    </a:lnTo>
                    <a:lnTo>
                      <a:pt x="454" y="233"/>
                    </a:lnTo>
                    <a:lnTo>
                      <a:pt x="414" y="212"/>
                    </a:lnTo>
                    <a:lnTo>
                      <a:pt x="372" y="188"/>
                    </a:lnTo>
                    <a:lnTo>
                      <a:pt x="325" y="163"/>
                    </a:lnTo>
                    <a:lnTo>
                      <a:pt x="276" y="137"/>
                    </a:lnTo>
                    <a:lnTo>
                      <a:pt x="223" y="112"/>
                    </a:lnTo>
                    <a:lnTo>
                      <a:pt x="170" y="85"/>
                    </a:lnTo>
                    <a:lnTo>
                      <a:pt x="113" y="58"/>
                    </a:lnTo>
                    <a:lnTo>
                      <a:pt x="56" y="3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2D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66" name="Freeform 685"/>
              <p:cNvSpPr>
                <a:spLocks/>
              </p:cNvSpPr>
              <p:nvPr/>
            </p:nvSpPr>
            <p:spPr bwMode="auto">
              <a:xfrm>
                <a:off x="1280" y="1528"/>
                <a:ext cx="607" cy="169"/>
              </a:xfrm>
              <a:custGeom>
                <a:avLst/>
                <a:gdLst>
                  <a:gd name="T0" fmla="*/ 607 w 607"/>
                  <a:gd name="T1" fmla="*/ 169 h 339"/>
                  <a:gd name="T2" fmla="*/ 606 w 607"/>
                  <a:gd name="T3" fmla="*/ 167 h 339"/>
                  <a:gd name="T4" fmla="*/ 599 w 607"/>
                  <a:gd name="T5" fmla="*/ 162 h 339"/>
                  <a:gd name="T6" fmla="*/ 588 w 607"/>
                  <a:gd name="T7" fmla="*/ 157 h 339"/>
                  <a:gd name="T8" fmla="*/ 571 w 607"/>
                  <a:gd name="T9" fmla="*/ 151 h 339"/>
                  <a:gd name="T10" fmla="*/ 548 w 607"/>
                  <a:gd name="T11" fmla="*/ 143 h 339"/>
                  <a:gd name="T12" fmla="*/ 522 w 607"/>
                  <a:gd name="T13" fmla="*/ 135 h 339"/>
                  <a:gd name="T14" fmla="*/ 490 w 607"/>
                  <a:gd name="T15" fmla="*/ 125 h 339"/>
                  <a:gd name="T16" fmla="*/ 455 w 607"/>
                  <a:gd name="T17" fmla="*/ 115 h 339"/>
                  <a:gd name="T18" fmla="*/ 415 w 607"/>
                  <a:gd name="T19" fmla="*/ 104 h 339"/>
                  <a:gd name="T20" fmla="*/ 373 w 607"/>
                  <a:gd name="T21" fmla="*/ 92 h 339"/>
                  <a:gd name="T22" fmla="*/ 326 w 607"/>
                  <a:gd name="T23" fmla="*/ 80 h 339"/>
                  <a:gd name="T24" fmla="*/ 277 w 607"/>
                  <a:gd name="T25" fmla="*/ 67 h 339"/>
                  <a:gd name="T26" fmla="*/ 224 w 607"/>
                  <a:gd name="T27" fmla="*/ 54 h 339"/>
                  <a:gd name="T28" fmla="*/ 171 w 607"/>
                  <a:gd name="T29" fmla="*/ 41 h 339"/>
                  <a:gd name="T30" fmla="*/ 114 w 607"/>
                  <a:gd name="T31" fmla="*/ 27 h 339"/>
                  <a:gd name="T32" fmla="*/ 57 w 607"/>
                  <a:gd name="T33" fmla="*/ 14 h 339"/>
                  <a:gd name="T34" fmla="*/ 1 w 607"/>
                  <a:gd name="T35" fmla="*/ 0 h 339"/>
                  <a:gd name="T36" fmla="*/ 0 w 607"/>
                  <a:gd name="T37" fmla="*/ 2 h 339"/>
                  <a:gd name="T38" fmla="*/ 53 w 607"/>
                  <a:gd name="T39" fmla="*/ 14 h 339"/>
                  <a:gd name="T40" fmla="*/ 106 w 607"/>
                  <a:gd name="T41" fmla="*/ 27 h 339"/>
                  <a:gd name="T42" fmla="*/ 156 w 607"/>
                  <a:gd name="T43" fmla="*/ 40 h 339"/>
                  <a:gd name="T44" fmla="*/ 207 w 607"/>
                  <a:gd name="T45" fmla="*/ 52 h 339"/>
                  <a:gd name="T46" fmla="*/ 255 w 607"/>
                  <a:gd name="T47" fmla="*/ 64 h 339"/>
                  <a:gd name="T48" fmla="*/ 302 w 607"/>
                  <a:gd name="T49" fmla="*/ 76 h 339"/>
                  <a:gd name="T50" fmla="*/ 344 w 607"/>
                  <a:gd name="T51" fmla="*/ 88 h 339"/>
                  <a:gd name="T52" fmla="*/ 385 w 607"/>
                  <a:gd name="T53" fmla="*/ 99 h 339"/>
                  <a:gd name="T54" fmla="*/ 422 w 607"/>
                  <a:gd name="T55" fmla="*/ 109 h 339"/>
                  <a:gd name="T56" fmla="*/ 455 w 607"/>
                  <a:gd name="T57" fmla="*/ 119 h 339"/>
                  <a:gd name="T58" fmla="*/ 484 w 607"/>
                  <a:gd name="T59" fmla="*/ 127 h 339"/>
                  <a:gd name="T60" fmla="*/ 508 w 607"/>
                  <a:gd name="T61" fmla="*/ 135 h 339"/>
                  <a:gd name="T62" fmla="*/ 530 w 607"/>
                  <a:gd name="T63" fmla="*/ 142 h 339"/>
                  <a:gd name="T64" fmla="*/ 545 w 607"/>
                  <a:gd name="T65" fmla="*/ 148 h 339"/>
                  <a:gd name="T66" fmla="*/ 555 w 607"/>
                  <a:gd name="T67" fmla="*/ 153 h 339"/>
                  <a:gd name="T68" fmla="*/ 562 w 607"/>
                  <a:gd name="T69" fmla="*/ 157 h 339"/>
                  <a:gd name="T70" fmla="*/ 563 w 607"/>
                  <a:gd name="T71" fmla="*/ 159 h 339"/>
                  <a:gd name="T72" fmla="*/ 607 w 607"/>
                  <a:gd name="T73" fmla="*/ 169 h 33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607" h="339">
                    <a:moveTo>
                      <a:pt x="607" y="339"/>
                    </a:moveTo>
                    <a:lnTo>
                      <a:pt x="606" y="334"/>
                    </a:lnTo>
                    <a:lnTo>
                      <a:pt x="599" y="325"/>
                    </a:lnTo>
                    <a:lnTo>
                      <a:pt x="588" y="315"/>
                    </a:lnTo>
                    <a:lnTo>
                      <a:pt x="571" y="303"/>
                    </a:lnTo>
                    <a:lnTo>
                      <a:pt x="548" y="287"/>
                    </a:lnTo>
                    <a:lnTo>
                      <a:pt x="522" y="270"/>
                    </a:lnTo>
                    <a:lnTo>
                      <a:pt x="490" y="250"/>
                    </a:lnTo>
                    <a:lnTo>
                      <a:pt x="455" y="230"/>
                    </a:lnTo>
                    <a:lnTo>
                      <a:pt x="415" y="209"/>
                    </a:lnTo>
                    <a:lnTo>
                      <a:pt x="373" y="185"/>
                    </a:lnTo>
                    <a:lnTo>
                      <a:pt x="326" y="160"/>
                    </a:lnTo>
                    <a:lnTo>
                      <a:pt x="277" y="134"/>
                    </a:lnTo>
                    <a:lnTo>
                      <a:pt x="224" y="109"/>
                    </a:lnTo>
                    <a:lnTo>
                      <a:pt x="171" y="82"/>
                    </a:lnTo>
                    <a:lnTo>
                      <a:pt x="114" y="55"/>
                    </a:lnTo>
                    <a:lnTo>
                      <a:pt x="57" y="28"/>
                    </a:lnTo>
                    <a:lnTo>
                      <a:pt x="1" y="0"/>
                    </a:lnTo>
                    <a:lnTo>
                      <a:pt x="0" y="4"/>
                    </a:lnTo>
                    <a:lnTo>
                      <a:pt x="53" y="29"/>
                    </a:lnTo>
                    <a:lnTo>
                      <a:pt x="106" y="55"/>
                    </a:lnTo>
                    <a:lnTo>
                      <a:pt x="156" y="80"/>
                    </a:lnTo>
                    <a:lnTo>
                      <a:pt x="207" y="104"/>
                    </a:lnTo>
                    <a:lnTo>
                      <a:pt x="255" y="129"/>
                    </a:lnTo>
                    <a:lnTo>
                      <a:pt x="302" y="153"/>
                    </a:lnTo>
                    <a:lnTo>
                      <a:pt x="344" y="176"/>
                    </a:lnTo>
                    <a:lnTo>
                      <a:pt x="385" y="198"/>
                    </a:lnTo>
                    <a:lnTo>
                      <a:pt x="422" y="218"/>
                    </a:lnTo>
                    <a:lnTo>
                      <a:pt x="455" y="238"/>
                    </a:lnTo>
                    <a:lnTo>
                      <a:pt x="484" y="254"/>
                    </a:lnTo>
                    <a:lnTo>
                      <a:pt x="508" y="270"/>
                    </a:lnTo>
                    <a:lnTo>
                      <a:pt x="530" y="285"/>
                    </a:lnTo>
                    <a:lnTo>
                      <a:pt x="545" y="296"/>
                    </a:lnTo>
                    <a:lnTo>
                      <a:pt x="555" y="306"/>
                    </a:lnTo>
                    <a:lnTo>
                      <a:pt x="562" y="314"/>
                    </a:lnTo>
                    <a:lnTo>
                      <a:pt x="563" y="319"/>
                    </a:lnTo>
                    <a:lnTo>
                      <a:pt x="607" y="339"/>
                    </a:lnTo>
                    <a:close/>
                  </a:path>
                </a:pathLst>
              </a:custGeom>
              <a:solidFill>
                <a:srgbClr val="B2D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67" name="Freeform 686"/>
              <p:cNvSpPr>
                <a:spLocks/>
              </p:cNvSpPr>
              <p:nvPr/>
            </p:nvSpPr>
            <p:spPr bwMode="auto">
              <a:xfrm>
                <a:off x="1280" y="1530"/>
                <a:ext cx="563" cy="158"/>
              </a:xfrm>
              <a:custGeom>
                <a:avLst/>
                <a:gdLst>
                  <a:gd name="T0" fmla="*/ 0 w 563"/>
                  <a:gd name="T1" fmla="*/ 0 h 315"/>
                  <a:gd name="T2" fmla="*/ 53 w 563"/>
                  <a:gd name="T3" fmla="*/ 13 h 315"/>
                  <a:gd name="T4" fmla="*/ 106 w 563"/>
                  <a:gd name="T5" fmla="*/ 26 h 315"/>
                  <a:gd name="T6" fmla="*/ 156 w 563"/>
                  <a:gd name="T7" fmla="*/ 38 h 315"/>
                  <a:gd name="T8" fmla="*/ 207 w 563"/>
                  <a:gd name="T9" fmla="*/ 50 h 315"/>
                  <a:gd name="T10" fmla="*/ 255 w 563"/>
                  <a:gd name="T11" fmla="*/ 63 h 315"/>
                  <a:gd name="T12" fmla="*/ 302 w 563"/>
                  <a:gd name="T13" fmla="*/ 75 h 315"/>
                  <a:gd name="T14" fmla="*/ 344 w 563"/>
                  <a:gd name="T15" fmla="*/ 86 h 315"/>
                  <a:gd name="T16" fmla="*/ 385 w 563"/>
                  <a:gd name="T17" fmla="*/ 97 h 315"/>
                  <a:gd name="T18" fmla="*/ 422 w 563"/>
                  <a:gd name="T19" fmla="*/ 107 h 315"/>
                  <a:gd name="T20" fmla="*/ 455 w 563"/>
                  <a:gd name="T21" fmla="*/ 117 h 315"/>
                  <a:gd name="T22" fmla="*/ 484 w 563"/>
                  <a:gd name="T23" fmla="*/ 125 h 315"/>
                  <a:gd name="T24" fmla="*/ 508 w 563"/>
                  <a:gd name="T25" fmla="*/ 133 h 315"/>
                  <a:gd name="T26" fmla="*/ 530 w 563"/>
                  <a:gd name="T27" fmla="*/ 141 h 315"/>
                  <a:gd name="T28" fmla="*/ 545 w 563"/>
                  <a:gd name="T29" fmla="*/ 146 h 315"/>
                  <a:gd name="T30" fmla="*/ 555 w 563"/>
                  <a:gd name="T31" fmla="*/ 151 h 315"/>
                  <a:gd name="T32" fmla="*/ 562 w 563"/>
                  <a:gd name="T33" fmla="*/ 155 h 315"/>
                  <a:gd name="T34" fmla="*/ 563 w 563"/>
                  <a:gd name="T35" fmla="*/ 158 h 315"/>
                  <a:gd name="T36" fmla="*/ 515 w 563"/>
                  <a:gd name="T37" fmla="*/ 147 h 315"/>
                  <a:gd name="T38" fmla="*/ 514 w 563"/>
                  <a:gd name="T39" fmla="*/ 144 h 315"/>
                  <a:gd name="T40" fmla="*/ 508 w 563"/>
                  <a:gd name="T41" fmla="*/ 140 h 315"/>
                  <a:gd name="T42" fmla="*/ 497 w 563"/>
                  <a:gd name="T43" fmla="*/ 135 h 315"/>
                  <a:gd name="T44" fmla="*/ 480 w 563"/>
                  <a:gd name="T45" fmla="*/ 129 h 315"/>
                  <a:gd name="T46" fmla="*/ 459 w 563"/>
                  <a:gd name="T47" fmla="*/ 122 h 315"/>
                  <a:gd name="T48" fmla="*/ 433 w 563"/>
                  <a:gd name="T49" fmla="*/ 114 h 315"/>
                  <a:gd name="T50" fmla="*/ 404 w 563"/>
                  <a:gd name="T51" fmla="*/ 105 h 315"/>
                  <a:gd name="T52" fmla="*/ 370 w 563"/>
                  <a:gd name="T53" fmla="*/ 95 h 315"/>
                  <a:gd name="T54" fmla="*/ 332 w 563"/>
                  <a:gd name="T55" fmla="*/ 85 h 315"/>
                  <a:gd name="T56" fmla="*/ 291 w 563"/>
                  <a:gd name="T57" fmla="*/ 75 h 315"/>
                  <a:gd name="T58" fmla="*/ 247 w 563"/>
                  <a:gd name="T59" fmla="*/ 63 h 315"/>
                  <a:gd name="T60" fmla="*/ 200 w 563"/>
                  <a:gd name="T61" fmla="*/ 51 h 315"/>
                  <a:gd name="T62" fmla="*/ 152 w 563"/>
                  <a:gd name="T63" fmla="*/ 39 h 315"/>
                  <a:gd name="T64" fmla="*/ 101 w 563"/>
                  <a:gd name="T65" fmla="*/ 27 h 315"/>
                  <a:gd name="T66" fmla="*/ 50 w 563"/>
                  <a:gd name="T67" fmla="*/ 15 h 315"/>
                  <a:gd name="T68" fmla="*/ 0 w 563"/>
                  <a:gd name="T69" fmla="*/ 2 h 315"/>
                  <a:gd name="T70" fmla="*/ 0 w 563"/>
                  <a:gd name="T71" fmla="*/ 0 h 31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63" h="315">
                    <a:moveTo>
                      <a:pt x="0" y="0"/>
                    </a:moveTo>
                    <a:lnTo>
                      <a:pt x="53" y="25"/>
                    </a:lnTo>
                    <a:lnTo>
                      <a:pt x="106" y="51"/>
                    </a:lnTo>
                    <a:lnTo>
                      <a:pt x="156" y="76"/>
                    </a:lnTo>
                    <a:lnTo>
                      <a:pt x="207" y="100"/>
                    </a:lnTo>
                    <a:lnTo>
                      <a:pt x="255" y="125"/>
                    </a:lnTo>
                    <a:lnTo>
                      <a:pt x="302" y="149"/>
                    </a:lnTo>
                    <a:lnTo>
                      <a:pt x="344" y="172"/>
                    </a:lnTo>
                    <a:lnTo>
                      <a:pt x="385" y="194"/>
                    </a:lnTo>
                    <a:lnTo>
                      <a:pt x="422" y="214"/>
                    </a:lnTo>
                    <a:lnTo>
                      <a:pt x="455" y="234"/>
                    </a:lnTo>
                    <a:lnTo>
                      <a:pt x="484" y="250"/>
                    </a:lnTo>
                    <a:lnTo>
                      <a:pt x="508" y="266"/>
                    </a:lnTo>
                    <a:lnTo>
                      <a:pt x="530" y="281"/>
                    </a:lnTo>
                    <a:lnTo>
                      <a:pt x="545" y="292"/>
                    </a:lnTo>
                    <a:lnTo>
                      <a:pt x="555" y="302"/>
                    </a:lnTo>
                    <a:lnTo>
                      <a:pt x="562" y="310"/>
                    </a:lnTo>
                    <a:lnTo>
                      <a:pt x="563" y="315"/>
                    </a:lnTo>
                    <a:lnTo>
                      <a:pt x="515" y="293"/>
                    </a:lnTo>
                    <a:lnTo>
                      <a:pt x="514" y="288"/>
                    </a:lnTo>
                    <a:lnTo>
                      <a:pt x="508" y="279"/>
                    </a:lnTo>
                    <a:lnTo>
                      <a:pt x="497" y="270"/>
                    </a:lnTo>
                    <a:lnTo>
                      <a:pt x="480" y="257"/>
                    </a:lnTo>
                    <a:lnTo>
                      <a:pt x="459" y="244"/>
                    </a:lnTo>
                    <a:lnTo>
                      <a:pt x="433" y="228"/>
                    </a:lnTo>
                    <a:lnTo>
                      <a:pt x="404" y="210"/>
                    </a:lnTo>
                    <a:lnTo>
                      <a:pt x="370" y="190"/>
                    </a:lnTo>
                    <a:lnTo>
                      <a:pt x="332" y="170"/>
                    </a:lnTo>
                    <a:lnTo>
                      <a:pt x="291" y="149"/>
                    </a:lnTo>
                    <a:lnTo>
                      <a:pt x="247" y="125"/>
                    </a:lnTo>
                    <a:lnTo>
                      <a:pt x="200" y="101"/>
                    </a:lnTo>
                    <a:lnTo>
                      <a:pt x="152" y="78"/>
                    </a:lnTo>
                    <a:lnTo>
                      <a:pt x="101" y="53"/>
                    </a:lnTo>
                    <a:lnTo>
                      <a:pt x="50" y="29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1D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68" name="Freeform 687"/>
              <p:cNvSpPr>
                <a:spLocks/>
              </p:cNvSpPr>
              <p:nvPr/>
            </p:nvSpPr>
            <p:spPr bwMode="auto">
              <a:xfrm>
                <a:off x="1278" y="1532"/>
                <a:ext cx="517" cy="145"/>
              </a:xfrm>
              <a:custGeom>
                <a:avLst/>
                <a:gdLst>
                  <a:gd name="T0" fmla="*/ 517 w 517"/>
                  <a:gd name="T1" fmla="*/ 145 h 289"/>
                  <a:gd name="T2" fmla="*/ 516 w 517"/>
                  <a:gd name="T3" fmla="*/ 142 h 289"/>
                  <a:gd name="T4" fmla="*/ 510 w 517"/>
                  <a:gd name="T5" fmla="*/ 138 h 289"/>
                  <a:gd name="T6" fmla="*/ 499 w 517"/>
                  <a:gd name="T7" fmla="*/ 133 h 289"/>
                  <a:gd name="T8" fmla="*/ 482 w 517"/>
                  <a:gd name="T9" fmla="*/ 127 h 289"/>
                  <a:gd name="T10" fmla="*/ 461 w 517"/>
                  <a:gd name="T11" fmla="*/ 120 h 289"/>
                  <a:gd name="T12" fmla="*/ 435 w 517"/>
                  <a:gd name="T13" fmla="*/ 112 h 289"/>
                  <a:gd name="T14" fmla="*/ 406 w 517"/>
                  <a:gd name="T15" fmla="*/ 103 h 289"/>
                  <a:gd name="T16" fmla="*/ 372 w 517"/>
                  <a:gd name="T17" fmla="*/ 93 h 289"/>
                  <a:gd name="T18" fmla="*/ 334 w 517"/>
                  <a:gd name="T19" fmla="*/ 83 h 289"/>
                  <a:gd name="T20" fmla="*/ 293 w 517"/>
                  <a:gd name="T21" fmla="*/ 73 h 289"/>
                  <a:gd name="T22" fmla="*/ 249 w 517"/>
                  <a:gd name="T23" fmla="*/ 61 h 289"/>
                  <a:gd name="T24" fmla="*/ 202 w 517"/>
                  <a:gd name="T25" fmla="*/ 49 h 289"/>
                  <a:gd name="T26" fmla="*/ 154 w 517"/>
                  <a:gd name="T27" fmla="*/ 37 h 289"/>
                  <a:gd name="T28" fmla="*/ 103 w 517"/>
                  <a:gd name="T29" fmla="*/ 25 h 289"/>
                  <a:gd name="T30" fmla="*/ 52 w 517"/>
                  <a:gd name="T31" fmla="*/ 13 h 289"/>
                  <a:gd name="T32" fmla="*/ 2 w 517"/>
                  <a:gd name="T33" fmla="*/ 0 h 289"/>
                  <a:gd name="T34" fmla="*/ 0 w 517"/>
                  <a:gd name="T35" fmla="*/ 2 h 289"/>
                  <a:gd name="T36" fmla="*/ 50 w 517"/>
                  <a:gd name="T37" fmla="*/ 14 h 289"/>
                  <a:gd name="T38" fmla="*/ 99 w 517"/>
                  <a:gd name="T39" fmla="*/ 25 h 289"/>
                  <a:gd name="T40" fmla="*/ 147 w 517"/>
                  <a:gd name="T41" fmla="*/ 38 h 289"/>
                  <a:gd name="T42" fmla="*/ 194 w 517"/>
                  <a:gd name="T43" fmla="*/ 49 h 289"/>
                  <a:gd name="T44" fmla="*/ 238 w 517"/>
                  <a:gd name="T45" fmla="*/ 61 h 289"/>
                  <a:gd name="T46" fmla="*/ 279 w 517"/>
                  <a:gd name="T47" fmla="*/ 72 h 289"/>
                  <a:gd name="T48" fmla="*/ 317 w 517"/>
                  <a:gd name="T49" fmla="*/ 82 h 289"/>
                  <a:gd name="T50" fmla="*/ 352 w 517"/>
                  <a:gd name="T51" fmla="*/ 92 h 289"/>
                  <a:gd name="T52" fmla="*/ 383 w 517"/>
                  <a:gd name="T53" fmla="*/ 101 h 289"/>
                  <a:gd name="T54" fmla="*/ 409 w 517"/>
                  <a:gd name="T55" fmla="*/ 109 h 289"/>
                  <a:gd name="T56" fmla="*/ 431 w 517"/>
                  <a:gd name="T57" fmla="*/ 115 h 289"/>
                  <a:gd name="T58" fmla="*/ 448 w 517"/>
                  <a:gd name="T59" fmla="*/ 121 h 289"/>
                  <a:gd name="T60" fmla="*/ 459 w 517"/>
                  <a:gd name="T61" fmla="*/ 127 h 289"/>
                  <a:gd name="T62" fmla="*/ 467 w 517"/>
                  <a:gd name="T63" fmla="*/ 130 h 289"/>
                  <a:gd name="T64" fmla="*/ 468 w 517"/>
                  <a:gd name="T65" fmla="*/ 133 h 289"/>
                  <a:gd name="T66" fmla="*/ 517 w 517"/>
                  <a:gd name="T67" fmla="*/ 145 h 2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517" h="289">
                    <a:moveTo>
                      <a:pt x="517" y="289"/>
                    </a:moveTo>
                    <a:lnTo>
                      <a:pt x="516" y="284"/>
                    </a:lnTo>
                    <a:lnTo>
                      <a:pt x="510" y="275"/>
                    </a:lnTo>
                    <a:lnTo>
                      <a:pt x="499" y="266"/>
                    </a:lnTo>
                    <a:lnTo>
                      <a:pt x="482" y="253"/>
                    </a:lnTo>
                    <a:lnTo>
                      <a:pt x="461" y="240"/>
                    </a:lnTo>
                    <a:lnTo>
                      <a:pt x="435" y="224"/>
                    </a:lnTo>
                    <a:lnTo>
                      <a:pt x="406" y="206"/>
                    </a:lnTo>
                    <a:lnTo>
                      <a:pt x="372" y="186"/>
                    </a:lnTo>
                    <a:lnTo>
                      <a:pt x="334" y="166"/>
                    </a:lnTo>
                    <a:lnTo>
                      <a:pt x="293" y="145"/>
                    </a:lnTo>
                    <a:lnTo>
                      <a:pt x="249" y="121"/>
                    </a:lnTo>
                    <a:lnTo>
                      <a:pt x="202" y="97"/>
                    </a:lnTo>
                    <a:lnTo>
                      <a:pt x="154" y="74"/>
                    </a:lnTo>
                    <a:lnTo>
                      <a:pt x="103" y="49"/>
                    </a:lnTo>
                    <a:lnTo>
                      <a:pt x="52" y="25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50" y="27"/>
                    </a:lnTo>
                    <a:lnTo>
                      <a:pt x="99" y="50"/>
                    </a:lnTo>
                    <a:lnTo>
                      <a:pt x="147" y="76"/>
                    </a:lnTo>
                    <a:lnTo>
                      <a:pt x="194" y="97"/>
                    </a:lnTo>
                    <a:lnTo>
                      <a:pt x="238" y="121"/>
                    </a:lnTo>
                    <a:lnTo>
                      <a:pt x="279" y="143"/>
                    </a:lnTo>
                    <a:lnTo>
                      <a:pt x="317" y="163"/>
                    </a:lnTo>
                    <a:lnTo>
                      <a:pt x="352" y="183"/>
                    </a:lnTo>
                    <a:lnTo>
                      <a:pt x="383" y="201"/>
                    </a:lnTo>
                    <a:lnTo>
                      <a:pt x="409" y="217"/>
                    </a:lnTo>
                    <a:lnTo>
                      <a:pt x="431" y="230"/>
                    </a:lnTo>
                    <a:lnTo>
                      <a:pt x="448" y="242"/>
                    </a:lnTo>
                    <a:lnTo>
                      <a:pt x="459" y="253"/>
                    </a:lnTo>
                    <a:lnTo>
                      <a:pt x="467" y="260"/>
                    </a:lnTo>
                    <a:lnTo>
                      <a:pt x="468" y="266"/>
                    </a:lnTo>
                    <a:lnTo>
                      <a:pt x="517" y="289"/>
                    </a:lnTo>
                    <a:close/>
                  </a:path>
                </a:pathLst>
              </a:custGeom>
              <a:solidFill>
                <a:srgbClr val="B1E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69" name="Freeform 688"/>
              <p:cNvSpPr>
                <a:spLocks/>
              </p:cNvSpPr>
              <p:nvPr/>
            </p:nvSpPr>
            <p:spPr bwMode="auto">
              <a:xfrm>
                <a:off x="1277" y="1534"/>
                <a:ext cx="469" cy="131"/>
              </a:xfrm>
              <a:custGeom>
                <a:avLst/>
                <a:gdLst>
                  <a:gd name="T0" fmla="*/ 1 w 469"/>
                  <a:gd name="T1" fmla="*/ 0 h 263"/>
                  <a:gd name="T2" fmla="*/ 51 w 469"/>
                  <a:gd name="T3" fmla="*/ 12 h 263"/>
                  <a:gd name="T4" fmla="*/ 100 w 469"/>
                  <a:gd name="T5" fmla="*/ 23 h 263"/>
                  <a:gd name="T6" fmla="*/ 148 w 469"/>
                  <a:gd name="T7" fmla="*/ 36 h 263"/>
                  <a:gd name="T8" fmla="*/ 195 w 469"/>
                  <a:gd name="T9" fmla="*/ 47 h 263"/>
                  <a:gd name="T10" fmla="*/ 239 w 469"/>
                  <a:gd name="T11" fmla="*/ 59 h 263"/>
                  <a:gd name="T12" fmla="*/ 280 w 469"/>
                  <a:gd name="T13" fmla="*/ 70 h 263"/>
                  <a:gd name="T14" fmla="*/ 318 w 469"/>
                  <a:gd name="T15" fmla="*/ 80 h 263"/>
                  <a:gd name="T16" fmla="*/ 353 w 469"/>
                  <a:gd name="T17" fmla="*/ 90 h 263"/>
                  <a:gd name="T18" fmla="*/ 384 w 469"/>
                  <a:gd name="T19" fmla="*/ 99 h 263"/>
                  <a:gd name="T20" fmla="*/ 410 w 469"/>
                  <a:gd name="T21" fmla="*/ 107 h 263"/>
                  <a:gd name="T22" fmla="*/ 432 w 469"/>
                  <a:gd name="T23" fmla="*/ 113 h 263"/>
                  <a:gd name="T24" fmla="*/ 449 w 469"/>
                  <a:gd name="T25" fmla="*/ 119 h 263"/>
                  <a:gd name="T26" fmla="*/ 460 w 469"/>
                  <a:gd name="T27" fmla="*/ 125 h 263"/>
                  <a:gd name="T28" fmla="*/ 468 w 469"/>
                  <a:gd name="T29" fmla="*/ 128 h 263"/>
                  <a:gd name="T30" fmla="*/ 469 w 469"/>
                  <a:gd name="T31" fmla="*/ 131 h 263"/>
                  <a:gd name="T32" fmla="*/ 415 w 469"/>
                  <a:gd name="T33" fmla="*/ 118 h 263"/>
                  <a:gd name="T34" fmla="*/ 414 w 469"/>
                  <a:gd name="T35" fmla="*/ 116 h 263"/>
                  <a:gd name="T36" fmla="*/ 407 w 469"/>
                  <a:gd name="T37" fmla="*/ 112 h 263"/>
                  <a:gd name="T38" fmla="*/ 397 w 469"/>
                  <a:gd name="T39" fmla="*/ 109 h 263"/>
                  <a:gd name="T40" fmla="*/ 381 w 469"/>
                  <a:gd name="T41" fmla="*/ 103 h 263"/>
                  <a:gd name="T42" fmla="*/ 363 w 469"/>
                  <a:gd name="T43" fmla="*/ 97 h 263"/>
                  <a:gd name="T44" fmla="*/ 339 w 469"/>
                  <a:gd name="T45" fmla="*/ 90 h 263"/>
                  <a:gd name="T46" fmla="*/ 312 w 469"/>
                  <a:gd name="T47" fmla="*/ 81 h 263"/>
                  <a:gd name="T48" fmla="*/ 281 w 469"/>
                  <a:gd name="T49" fmla="*/ 73 h 263"/>
                  <a:gd name="T50" fmla="*/ 247 w 469"/>
                  <a:gd name="T51" fmla="*/ 64 h 263"/>
                  <a:gd name="T52" fmla="*/ 210 w 469"/>
                  <a:gd name="T53" fmla="*/ 54 h 263"/>
                  <a:gd name="T54" fmla="*/ 172 w 469"/>
                  <a:gd name="T55" fmla="*/ 44 h 263"/>
                  <a:gd name="T56" fmla="*/ 130 w 469"/>
                  <a:gd name="T57" fmla="*/ 33 h 263"/>
                  <a:gd name="T58" fmla="*/ 87 w 469"/>
                  <a:gd name="T59" fmla="*/ 23 h 263"/>
                  <a:gd name="T60" fmla="*/ 44 w 469"/>
                  <a:gd name="T61" fmla="*/ 13 h 263"/>
                  <a:gd name="T62" fmla="*/ 0 w 469"/>
                  <a:gd name="T63" fmla="*/ 3 h 263"/>
                  <a:gd name="T64" fmla="*/ 1 w 469"/>
                  <a:gd name="T65" fmla="*/ 0 h 26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69" h="263">
                    <a:moveTo>
                      <a:pt x="1" y="0"/>
                    </a:moveTo>
                    <a:lnTo>
                      <a:pt x="51" y="24"/>
                    </a:lnTo>
                    <a:lnTo>
                      <a:pt x="100" y="47"/>
                    </a:lnTo>
                    <a:lnTo>
                      <a:pt x="148" y="73"/>
                    </a:lnTo>
                    <a:lnTo>
                      <a:pt x="195" y="94"/>
                    </a:lnTo>
                    <a:lnTo>
                      <a:pt x="239" y="118"/>
                    </a:lnTo>
                    <a:lnTo>
                      <a:pt x="280" y="140"/>
                    </a:lnTo>
                    <a:lnTo>
                      <a:pt x="318" y="160"/>
                    </a:lnTo>
                    <a:lnTo>
                      <a:pt x="353" y="180"/>
                    </a:lnTo>
                    <a:lnTo>
                      <a:pt x="384" y="198"/>
                    </a:lnTo>
                    <a:lnTo>
                      <a:pt x="410" y="214"/>
                    </a:lnTo>
                    <a:lnTo>
                      <a:pt x="432" y="227"/>
                    </a:lnTo>
                    <a:lnTo>
                      <a:pt x="449" y="239"/>
                    </a:lnTo>
                    <a:lnTo>
                      <a:pt x="460" y="250"/>
                    </a:lnTo>
                    <a:lnTo>
                      <a:pt x="468" y="257"/>
                    </a:lnTo>
                    <a:lnTo>
                      <a:pt x="469" y="263"/>
                    </a:lnTo>
                    <a:lnTo>
                      <a:pt x="415" y="237"/>
                    </a:lnTo>
                    <a:lnTo>
                      <a:pt x="414" y="232"/>
                    </a:lnTo>
                    <a:lnTo>
                      <a:pt x="407" y="225"/>
                    </a:lnTo>
                    <a:lnTo>
                      <a:pt x="397" y="218"/>
                    </a:lnTo>
                    <a:lnTo>
                      <a:pt x="381" y="207"/>
                    </a:lnTo>
                    <a:lnTo>
                      <a:pt x="363" y="194"/>
                    </a:lnTo>
                    <a:lnTo>
                      <a:pt x="339" y="180"/>
                    </a:lnTo>
                    <a:lnTo>
                      <a:pt x="312" y="163"/>
                    </a:lnTo>
                    <a:lnTo>
                      <a:pt x="281" y="147"/>
                    </a:lnTo>
                    <a:lnTo>
                      <a:pt x="247" y="129"/>
                    </a:lnTo>
                    <a:lnTo>
                      <a:pt x="210" y="109"/>
                    </a:lnTo>
                    <a:lnTo>
                      <a:pt x="172" y="89"/>
                    </a:lnTo>
                    <a:lnTo>
                      <a:pt x="130" y="67"/>
                    </a:lnTo>
                    <a:lnTo>
                      <a:pt x="87" y="47"/>
                    </a:lnTo>
                    <a:lnTo>
                      <a:pt x="44" y="26"/>
                    </a:lnTo>
                    <a:lnTo>
                      <a:pt x="0" y="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E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70" name="Freeform 689"/>
              <p:cNvSpPr>
                <a:spLocks/>
              </p:cNvSpPr>
              <p:nvPr/>
            </p:nvSpPr>
            <p:spPr bwMode="auto">
              <a:xfrm>
                <a:off x="1275" y="1536"/>
                <a:ext cx="417" cy="116"/>
              </a:xfrm>
              <a:custGeom>
                <a:avLst/>
                <a:gdLst>
                  <a:gd name="T0" fmla="*/ 417 w 417"/>
                  <a:gd name="T1" fmla="*/ 116 h 231"/>
                  <a:gd name="T2" fmla="*/ 416 w 417"/>
                  <a:gd name="T3" fmla="*/ 113 h 231"/>
                  <a:gd name="T4" fmla="*/ 409 w 417"/>
                  <a:gd name="T5" fmla="*/ 110 h 231"/>
                  <a:gd name="T6" fmla="*/ 399 w 417"/>
                  <a:gd name="T7" fmla="*/ 106 h 231"/>
                  <a:gd name="T8" fmla="*/ 383 w 417"/>
                  <a:gd name="T9" fmla="*/ 101 h 231"/>
                  <a:gd name="T10" fmla="*/ 365 w 417"/>
                  <a:gd name="T11" fmla="*/ 94 h 231"/>
                  <a:gd name="T12" fmla="*/ 341 w 417"/>
                  <a:gd name="T13" fmla="*/ 87 h 231"/>
                  <a:gd name="T14" fmla="*/ 314 w 417"/>
                  <a:gd name="T15" fmla="*/ 79 h 231"/>
                  <a:gd name="T16" fmla="*/ 283 w 417"/>
                  <a:gd name="T17" fmla="*/ 71 h 231"/>
                  <a:gd name="T18" fmla="*/ 249 w 417"/>
                  <a:gd name="T19" fmla="*/ 62 h 231"/>
                  <a:gd name="T20" fmla="*/ 212 w 417"/>
                  <a:gd name="T21" fmla="*/ 52 h 231"/>
                  <a:gd name="T22" fmla="*/ 174 w 417"/>
                  <a:gd name="T23" fmla="*/ 42 h 231"/>
                  <a:gd name="T24" fmla="*/ 132 w 417"/>
                  <a:gd name="T25" fmla="*/ 31 h 231"/>
                  <a:gd name="T26" fmla="*/ 89 w 417"/>
                  <a:gd name="T27" fmla="*/ 21 h 231"/>
                  <a:gd name="T28" fmla="*/ 46 w 417"/>
                  <a:gd name="T29" fmla="*/ 10 h 231"/>
                  <a:gd name="T30" fmla="*/ 2 w 417"/>
                  <a:gd name="T31" fmla="*/ 0 h 231"/>
                  <a:gd name="T32" fmla="*/ 0 w 417"/>
                  <a:gd name="T33" fmla="*/ 2 h 231"/>
                  <a:gd name="T34" fmla="*/ 41 w 417"/>
                  <a:gd name="T35" fmla="*/ 12 h 231"/>
                  <a:gd name="T36" fmla="*/ 82 w 417"/>
                  <a:gd name="T37" fmla="*/ 22 h 231"/>
                  <a:gd name="T38" fmla="*/ 120 w 417"/>
                  <a:gd name="T39" fmla="*/ 31 h 231"/>
                  <a:gd name="T40" fmla="*/ 159 w 417"/>
                  <a:gd name="T41" fmla="*/ 41 h 231"/>
                  <a:gd name="T42" fmla="*/ 194 w 417"/>
                  <a:gd name="T43" fmla="*/ 50 h 231"/>
                  <a:gd name="T44" fmla="*/ 228 w 417"/>
                  <a:gd name="T45" fmla="*/ 59 h 231"/>
                  <a:gd name="T46" fmla="*/ 258 w 417"/>
                  <a:gd name="T47" fmla="*/ 67 h 231"/>
                  <a:gd name="T48" fmla="*/ 284 w 417"/>
                  <a:gd name="T49" fmla="*/ 74 h 231"/>
                  <a:gd name="T50" fmla="*/ 307 w 417"/>
                  <a:gd name="T51" fmla="*/ 82 h 231"/>
                  <a:gd name="T52" fmla="*/ 327 w 417"/>
                  <a:gd name="T53" fmla="*/ 88 h 231"/>
                  <a:gd name="T54" fmla="*/ 341 w 417"/>
                  <a:gd name="T55" fmla="*/ 92 h 231"/>
                  <a:gd name="T56" fmla="*/ 351 w 417"/>
                  <a:gd name="T57" fmla="*/ 97 h 231"/>
                  <a:gd name="T58" fmla="*/ 358 w 417"/>
                  <a:gd name="T59" fmla="*/ 100 h 231"/>
                  <a:gd name="T60" fmla="*/ 359 w 417"/>
                  <a:gd name="T61" fmla="*/ 102 h 231"/>
                  <a:gd name="T62" fmla="*/ 417 w 417"/>
                  <a:gd name="T63" fmla="*/ 116 h 23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417" h="231">
                    <a:moveTo>
                      <a:pt x="417" y="231"/>
                    </a:moveTo>
                    <a:lnTo>
                      <a:pt x="416" y="226"/>
                    </a:lnTo>
                    <a:lnTo>
                      <a:pt x="409" y="219"/>
                    </a:lnTo>
                    <a:lnTo>
                      <a:pt x="399" y="212"/>
                    </a:lnTo>
                    <a:lnTo>
                      <a:pt x="383" y="201"/>
                    </a:lnTo>
                    <a:lnTo>
                      <a:pt x="365" y="188"/>
                    </a:lnTo>
                    <a:lnTo>
                      <a:pt x="341" y="174"/>
                    </a:lnTo>
                    <a:lnTo>
                      <a:pt x="314" y="157"/>
                    </a:lnTo>
                    <a:lnTo>
                      <a:pt x="283" y="141"/>
                    </a:lnTo>
                    <a:lnTo>
                      <a:pt x="249" y="123"/>
                    </a:lnTo>
                    <a:lnTo>
                      <a:pt x="212" y="103"/>
                    </a:lnTo>
                    <a:lnTo>
                      <a:pt x="174" y="83"/>
                    </a:lnTo>
                    <a:lnTo>
                      <a:pt x="132" y="61"/>
                    </a:lnTo>
                    <a:lnTo>
                      <a:pt x="89" y="41"/>
                    </a:lnTo>
                    <a:lnTo>
                      <a:pt x="46" y="2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41" y="23"/>
                    </a:lnTo>
                    <a:lnTo>
                      <a:pt x="82" y="43"/>
                    </a:lnTo>
                    <a:lnTo>
                      <a:pt x="120" y="61"/>
                    </a:lnTo>
                    <a:lnTo>
                      <a:pt x="159" y="81"/>
                    </a:lnTo>
                    <a:lnTo>
                      <a:pt x="194" y="99"/>
                    </a:lnTo>
                    <a:lnTo>
                      <a:pt x="228" y="117"/>
                    </a:lnTo>
                    <a:lnTo>
                      <a:pt x="258" y="134"/>
                    </a:lnTo>
                    <a:lnTo>
                      <a:pt x="284" y="148"/>
                    </a:lnTo>
                    <a:lnTo>
                      <a:pt x="307" y="163"/>
                    </a:lnTo>
                    <a:lnTo>
                      <a:pt x="327" y="175"/>
                    </a:lnTo>
                    <a:lnTo>
                      <a:pt x="341" y="184"/>
                    </a:lnTo>
                    <a:lnTo>
                      <a:pt x="351" y="193"/>
                    </a:lnTo>
                    <a:lnTo>
                      <a:pt x="358" y="199"/>
                    </a:lnTo>
                    <a:lnTo>
                      <a:pt x="359" y="204"/>
                    </a:lnTo>
                    <a:lnTo>
                      <a:pt x="417" y="231"/>
                    </a:lnTo>
                    <a:close/>
                  </a:path>
                </a:pathLst>
              </a:custGeom>
              <a:solidFill>
                <a:srgbClr val="B1E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71" name="Freeform 690"/>
              <p:cNvSpPr>
                <a:spLocks/>
              </p:cNvSpPr>
              <p:nvPr/>
            </p:nvSpPr>
            <p:spPr bwMode="auto">
              <a:xfrm>
                <a:off x="1274" y="1538"/>
                <a:ext cx="360" cy="101"/>
              </a:xfrm>
              <a:custGeom>
                <a:avLst/>
                <a:gdLst>
                  <a:gd name="T0" fmla="*/ 1 w 360"/>
                  <a:gd name="T1" fmla="*/ 0 h 201"/>
                  <a:gd name="T2" fmla="*/ 42 w 360"/>
                  <a:gd name="T3" fmla="*/ 10 h 201"/>
                  <a:gd name="T4" fmla="*/ 83 w 360"/>
                  <a:gd name="T5" fmla="*/ 20 h 201"/>
                  <a:gd name="T6" fmla="*/ 121 w 360"/>
                  <a:gd name="T7" fmla="*/ 29 h 201"/>
                  <a:gd name="T8" fmla="*/ 160 w 360"/>
                  <a:gd name="T9" fmla="*/ 39 h 201"/>
                  <a:gd name="T10" fmla="*/ 195 w 360"/>
                  <a:gd name="T11" fmla="*/ 48 h 201"/>
                  <a:gd name="T12" fmla="*/ 229 w 360"/>
                  <a:gd name="T13" fmla="*/ 57 h 201"/>
                  <a:gd name="T14" fmla="*/ 259 w 360"/>
                  <a:gd name="T15" fmla="*/ 66 h 201"/>
                  <a:gd name="T16" fmla="*/ 285 w 360"/>
                  <a:gd name="T17" fmla="*/ 73 h 201"/>
                  <a:gd name="T18" fmla="*/ 308 w 360"/>
                  <a:gd name="T19" fmla="*/ 80 h 201"/>
                  <a:gd name="T20" fmla="*/ 328 w 360"/>
                  <a:gd name="T21" fmla="*/ 86 h 201"/>
                  <a:gd name="T22" fmla="*/ 342 w 360"/>
                  <a:gd name="T23" fmla="*/ 91 h 201"/>
                  <a:gd name="T24" fmla="*/ 352 w 360"/>
                  <a:gd name="T25" fmla="*/ 95 h 201"/>
                  <a:gd name="T26" fmla="*/ 359 w 360"/>
                  <a:gd name="T27" fmla="*/ 98 h 201"/>
                  <a:gd name="T28" fmla="*/ 360 w 360"/>
                  <a:gd name="T29" fmla="*/ 101 h 201"/>
                  <a:gd name="T30" fmla="*/ 298 w 360"/>
                  <a:gd name="T31" fmla="*/ 86 h 201"/>
                  <a:gd name="T32" fmla="*/ 295 w 360"/>
                  <a:gd name="T33" fmla="*/ 84 h 201"/>
                  <a:gd name="T34" fmla="*/ 290 w 360"/>
                  <a:gd name="T35" fmla="*/ 81 h 201"/>
                  <a:gd name="T36" fmla="*/ 277 w 360"/>
                  <a:gd name="T37" fmla="*/ 76 h 201"/>
                  <a:gd name="T38" fmla="*/ 260 w 360"/>
                  <a:gd name="T39" fmla="*/ 71 h 201"/>
                  <a:gd name="T40" fmla="*/ 239 w 360"/>
                  <a:gd name="T41" fmla="*/ 65 h 201"/>
                  <a:gd name="T42" fmla="*/ 213 w 360"/>
                  <a:gd name="T43" fmla="*/ 57 h 201"/>
                  <a:gd name="T44" fmla="*/ 184 w 360"/>
                  <a:gd name="T45" fmla="*/ 49 h 201"/>
                  <a:gd name="T46" fmla="*/ 151 w 360"/>
                  <a:gd name="T47" fmla="*/ 40 h 201"/>
                  <a:gd name="T48" fmla="*/ 116 w 360"/>
                  <a:gd name="T49" fmla="*/ 31 h 201"/>
                  <a:gd name="T50" fmla="*/ 79 w 360"/>
                  <a:gd name="T51" fmla="*/ 22 h 201"/>
                  <a:gd name="T52" fmla="*/ 39 w 360"/>
                  <a:gd name="T53" fmla="*/ 12 h 201"/>
                  <a:gd name="T54" fmla="*/ 0 w 360"/>
                  <a:gd name="T55" fmla="*/ 3 h 201"/>
                  <a:gd name="T56" fmla="*/ 1 w 360"/>
                  <a:gd name="T57" fmla="*/ 0 h 201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60" h="201">
                    <a:moveTo>
                      <a:pt x="1" y="0"/>
                    </a:moveTo>
                    <a:lnTo>
                      <a:pt x="42" y="20"/>
                    </a:lnTo>
                    <a:lnTo>
                      <a:pt x="83" y="40"/>
                    </a:lnTo>
                    <a:lnTo>
                      <a:pt x="121" y="58"/>
                    </a:lnTo>
                    <a:lnTo>
                      <a:pt x="160" y="78"/>
                    </a:lnTo>
                    <a:lnTo>
                      <a:pt x="195" y="96"/>
                    </a:lnTo>
                    <a:lnTo>
                      <a:pt x="229" y="114"/>
                    </a:lnTo>
                    <a:lnTo>
                      <a:pt x="259" y="131"/>
                    </a:lnTo>
                    <a:lnTo>
                      <a:pt x="285" y="145"/>
                    </a:lnTo>
                    <a:lnTo>
                      <a:pt x="308" y="160"/>
                    </a:lnTo>
                    <a:lnTo>
                      <a:pt x="328" y="172"/>
                    </a:lnTo>
                    <a:lnTo>
                      <a:pt x="342" y="181"/>
                    </a:lnTo>
                    <a:lnTo>
                      <a:pt x="352" y="190"/>
                    </a:lnTo>
                    <a:lnTo>
                      <a:pt x="359" y="196"/>
                    </a:lnTo>
                    <a:lnTo>
                      <a:pt x="360" y="201"/>
                    </a:lnTo>
                    <a:lnTo>
                      <a:pt x="298" y="172"/>
                    </a:lnTo>
                    <a:lnTo>
                      <a:pt x="295" y="167"/>
                    </a:lnTo>
                    <a:lnTo>
                      <a:pt x="290" y="162"/>
                    </a:lnTo>
                    <a:lnTo>
                      <a:pt x="277" y="152"/>
                    </a:lnTo>
                    <a:lnTo>
                      <a:pt x="260" y="142"/>
                    </a:lnTo>
                    <a:lnTo>
                      <a:pt x="239" y="129"/>
                    </a:lnTo>
                    <a:lnTo>
                      <a:pt x="213" y="113"/>
                    </a:lnTo>
                    <a:lnTo>
                      <a:pt x="184" y="98"/>
                    </a:lnTo>
                    <a:lnTo>
                      <a:pt x="151" y="80"/>
                    </a:lnTo>
                    <a:lnTo>
                      <a:pt x="116" y="62"/>
                    </a:lnTo>
                    <a:lnTo>
                      <a:pt x="79" y="44"/>
                    </a:lnTo>
                    <a:lnTo>
                      <a:pt x="39" y="24"/>
                    </a:lnTo>
                    <a:lnTo>
                      <a:pt x="0" y="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0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72" name="Freeform 691"/>
              <p:cNvSpPr>
                <a:spLocks/>
              </p:cNvSpPr>
              <p:nvPr/>
            </p:nvSpPr>
            <p:spPr bwMode="auto">
              <a:xfrm>
                <a:off x="1272" y="1541"/>
                <a:ext cx="300" cy="83"/>
              </a:xfrm>
              <a:custGeom>
                <a:avLst/>
                <a:gdLst>
                  <a:gd name="T0" fmla="*/ 300 w 300"/>
                  <a:gd name="T1" fmla="*/ 83 h 166"/>
                  <a:gd name="T2" fmla="*/ 297 w 300"/>
                  <a:gd name="T3" fmla="*/ 81 h 166"/>
                  <a:gd name="T4" fmla="*/ 292 w 300"/>
                  <a:gd name="T5" fmla="*/ 78 h 166"/>
                  <a:gd name="T6" fmla="*/ 279 w 300"/>
                  <a:gd name="T7" fmla="*/ 73 h 166"/>
                  <a:gd name="T8" fmla="*/ 262 w 300"/>
                  <a:gd name="T9" fmla="*/ 68 h 166"/>
                  <a:gd name="T10" fmla="*/ 241 w 300"/>
                  <a:gd name="T11" fmla="*/ 62 h 166"/>
                  <a:gd name="T12" fmla="*/ 215 w 300"/>
                  <a:gd name="T13" fmla="*/ 54 h 166"/>
                  <a:gd name="T14" fmla="*/ 186 w 300"/>
                  <a:gd name="T15" fmla="*/ 46 h 166"/>
                  <a:gd name="T16" fmla="*/ 153 w 300"/>
                  <a:gd name="T17" fmla="*/ 37 h 166"/>
                  <a:gd name="T18" fmla="*/ 118 w 300"/>
                  <a:gd name="T19" fmla="*/ 28 h 166"/>
                  <a:gd name="T20" fmla="*/ 81 w 300"/>
                  <a:gd name="T21" fmla="*/ 19 h 166"/>
                  <a:gd name="T22" fmla="*/ 41 w 300"/>
                  <a:gd name="T23" fmla="*/ 9 h 166"/>
                  <a:gd name="T24" fmla="*/ 2 w 300"/>
                  <a:gd name="T25" fmla="*/ 0 h 166"/>
                  <a:gd name="T26" fmla="*/ 0 w 300"/>
                  <a:gd name="T27" fmla="*/ 3 h 166"/>
                  <a:gd name="T28" fmla="*/ 34 w 300"/>
                  <a:gd name="T29" fmla="*/ 11 h 166"/>
                  <a:gd name="T30" fmla="*/ 67 w 300"/>
                  <a:gd name="T31" fmla="*/ 19 h 166"/>
                  <a:gd name="T32" fmla="*/ 98 w 300"/>
                  <a:gd name="T33" fmla="*/ 26 h 166"/>
                  <a:gd name="T34" fmla="*/ 128 w 300"/>
                  <a:gd name="T35" fmla="*/ 35 h 166"/>
                  <a:gd name="T36" fmla="*/ 155 w 300"/>
                  <a:gd name="T37" fmla="*/ 42 h 166"/>
                  <a:gd name="T38" fmla="*/ 179 w 300"/>
                  <a:gd name="T39" fmla="*/ 48 h 166"/>
                  <a:gd name="T40" fmla="*/ 198 w 300"/>
                  <a:gd name="T41" fmla="*/ 54 h 166"/>
                  <a:gd name="T42" fmla="*/ 214 w 300"/>
                  <a:gd name="T43" fmla="*/ 59 h 166"/>
                  <a:gd name="T44" fmla="*/ 225 w 300"/>
                  <a:gd name="T45" fmla="*/ 63 h 166"/>
                  <a:gd name="T46" fmla="*/ 231 w 300"/>
                  <a:gd name="T47" fmla="*/ 65 h 166"/>
                  <a:gd name="T48" fmla="*/ 232 w 300"/>
                  <a:gd name="T49" fmla="*/ 68 h 166"/>
                  <a:gd name="T50" fmla="*/ 300 w 300"/>
                  <a:gd name="T51" fmla="*/ 83 h 16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300" h="166">
                    <a:moveTo>
                      <a:pt x="300" y="166"/>
                    </a:moveTo>
                    <a:lnTo>
                      <a:pt x="297" y="161"/>
                    </a:lnTo>
                    <a:lnTo>
                      <a:pt x="292" y="156"/>
                    </a:lnTo>
                    <a:lnTo>
                      <a:pt x="279" y="146"/>
                    </a:lnTo>
                    <a:lnTo>
                      <a:pt x="262" y="136"/>
                    </a:lnTo>
                    <a:lnTo>
                      <a:pt x="241" y="123"/>
                    </a:lnTo>
                    <a:lnTo>
                      <a:pt x="215" y="107"/>
                    </a:lnTo>
                    <a:lnTo>
                      <a:pt x="186" y="92"/>
                    </a:lnTo>
                    <a:lnTo>
                      <a:pt x="153" y="74"/>
                    </a:lnTo>
                    <a:lnTo>
                      <a:pt x="118" y="56"/>
                    </a:lnTo>
                    <a:lnTo>
                      <a:pt x="81" y="38"/>
                    </a:lnTo>
                    <a:lnTo>
                      <a:pt x="41" y="18"/>
                    </a:lnTo>
                    <a:lnTo>
                      <a:pt x="2" y="0"/>
                    </a:lnTo>
                    <a:lnTo>
                      <a:pt x="0" y="5"/>
                    </a:lnTo>
                    <a:lnTo>
                      <a:pt x="34" y="22"/>
                    </a:lnTo>
                    <a:lnTo>
                      <a:pt x="67" y="38"/>
                    </a:lnTo>
                    <a:lnTo>
                      <a:pt x="98" y="52"/>
                    </a:lnTo>
                    <a:lnTo>
                      <a:pt x="128" y="69"/>
                    </a:lnTo>
                    <a:lnTo>
                      <a:pt x="155" y="83"/>
                    </a:lnTo>
                    <a:lnTo>
                      <a:pt x="179" y="96"/>
                    </a:lnTo>
                    <a:lnTo>
                      <a:pt x="198" y="107"/>
                    </a:lnTo>
                    <a:lnTo>
                      <a:pt x="214" y="117"/>
                    </a:lnTo>
                    <a:lnTo>
                      <a:pt x="225" y="125"/>
                    </a:lnTo>
                    <a:lnTo>
                      <a:pt x="231" y="130"/>
                    </a:lnTo>
                    <a:lnTo>
                      <a:pt x="232" y="136"/>
                    </a:lnTo>
                    <a:lnTo>
                      <a:pt x="300" y="166"/>
                    </a:lnTo>
                    <a:close/>
                  </a:path>
                </a:pathLst>
              </a:custGeom>
              <a:solidFill>
                <a:srgbClr val="B0E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73" name="Freeform 692"/>
              <p:cNvSpPr>
                <a:spLocks/>
              </p:cNvSpPr>
              <p:nvPr/>
            </p:nvSpPr>
            <p:spPr bwMode="auto">
              <a:xfrm>
                <a:off x="1271" y="1544"/>
                <a:ext cx="233" cy="65"/>
              </a:xfrm>
              <a:custGeom>
                <a:avLst/>
                <a:gdLst>
                  <a:gd name="T0" fmla="*/ 1 w 233"/>
                  <a:gd name="T1" fmla="*/ 0 h 131"/>
                  <a:gd name="T2" fmla="*/ 35 w 233"/>
                  <a:gd name="T3" fmla="*/ 8 h 131"/>
                  <a:gd name="T4" fmla="*/ 68 w 233"/>
                  <a:gd name="T5" fmla="*/ 16 h 131"/>
                  <a:gd name="T6" fmla="*/ 99 w 233"/>
                  <a:gd name="T7" fmla="*/ 23 h 131"/>
                  <a:gd name="T8" fmla="*/ 129 w 233"/>
                  <a:gd name="T9" fmla="*/ 32 h 131"/>
                  <a:gd name="T10" fmla="*/ 156 w 233"/>
                  <a:gd name="T11" fmla="*/ 39 h 131"/>
                  <a:gd name="T12" fmla="*/ 180 w 233"/>
                  <a:gd name="T13" fmla="*/ 45 h 131"/>
                  <a:gd name="T14" fmla="*/ 199 w 233"/>
                  <a:gd name="T15" fmla="*/ 51 h 131"/>
                  <a:gd name="T16" fmla="*/ 215 w 233"/>
                  <a:gd name="T17" fmla="*/ 56 h 131"/>
                  <a:gd name="T18" fmla="*/ 226 w 233"/>
                  <a:gd name="T19" fmla="*/ 60 h 131"/>
                  <a:gd name="T20" fmla="*/ 232 w 233"/>
                  <a:gd name="T21" fmla="*/ 62 h 131"/>
                  <a:gd name="T22" fmla="*/ 233 w 233"/>
                  <a:gd name="T23" fmla="*/ 65 h 131"/>
                  <a:gd name="T24" fmla="*/ 161 w 233"/>
                  <a:gd name="T25" fmla="*/ 48 h 131"/>
                  <a:gd name="T26" fmla="*/ 160 w 233"/>
                  <a:gd name="T27" fmla="*/ 46 h 131"/>
                  <a:gd name="T28" fmla="*/ 153 w 233"/>
                  <a:gd name="T29" fmla="*/ 43 h 131"/>
                  <a:gd name="T30" fmla="*/ 141 w 233"/>
                  <a:gd name="T31" fmla="*/ 40 h 131"/>
                  <a:gd name="T32" fmla="*/ 124 w 233"/>
                  <a:gd name="T33" fmla="*/ 34 h 131"/>
                  <a:gd name="T34" fmla="*/ 105 w 233"/>
                  <a:gd name="T35" fmla="*/ 29 h 131"/>
                  <a:gd name="T36" fmla="*/ 82 w 233"/>
                  <a:gd name="T37" fmla="*/ 23 h 131"/>
                  <a:gd name="T38" fmla="*/ 57 w 233"/>
                  <a:gd name="T39" fmla="*/ 16 h 131"/>
                  <a:gd name="T40" fmla="*/ 28 w 233"/>
                  <a:gd name="T41" fmla="*/ 10 h 131"/>
                  <a:gd name="T42" fmla="*/ 0 w 233"/>
                  <a:gd name="T43" fmla="*/ 3 h 131"/>
                  <a:gd name="T44" fmla="*/ 1 w 233"/>
                  <a:gd name="T45" fmla="*/ 0 h 13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33" h="131">
                    <a:moveTo>
                      <a:pt x="1" y="0"/>
                    </a:moveTo>
                    <a:lnTo>
                      <a:pt x="35" y="17"/>
                    </a:lnTo>
                    <a:lnTo>
                      <a:pt x="68" y="33"/>
                    </a:lnTo>
                    <a:lnTo>
                      <a:pt x="99" y="47"/>
                    </a:lnTo>
                    <a:lnTo>
                      <a:pt x="129" y="64"/>
                    </a:lnTo>
                    <a:lnTo>
                      <a:pt x="156" y="78"/>
                    </a:lnTo>
                    <a:lnTo>
                      <a:pt x="180" y="91"/>
                    </a:lnTo>
                    <a:lnTo>
                      <a:pt x="199" y="102"/>
                    </a:lnTo>
                    <a:lnTo>
                      <a:pt x="215" y="112"/>
                    </a:lnTo>
                    <a:lnTo>
                      <a:pt x="226" y="120"/>
                    </a:lnTo>
                    <a:lnTo>
                      <a:pt x="232" y="125"/>
                    </a:lnTo>
                    <a:lnTo>
                      <a:pt x="233" y="131"/>
                    </a:lnTo>
                    <a:lnTo>
                      <a:pt x="161" y="96"/>
                    </a:lnTo>
                    <a:lnTo>
                      <a:pt x="160" y="93"/>
                    </a:lnTo>
                    <a:lnTo>
                      <a:pt x="153" y="87"/>
                    </a:lnTo>
                    <a:lnTo>
                      <a:pt x="141" y="80"/>
                    </a:lnTo>
                    <a:lnTo>
                      <a:pt x="124" y="69"/>
                    </a:lnTo>
                    <a:lnTo>
                      <a:pt x="105" y="58"/>
                    </a:lnTo>
                    <a:lnTo>
                      <a:pt x="82" y="46"/>
                    </a:lnTo>
                    <a:lnTo>
                      <a:pt x="57" y="33"/>
                    </a:lnTo>
                    <a:lnTo>
                      <a:pt x="28" y="20"/>
                    </a:lnTo>
                    <a:lnTo>
                      <a:pt x="0" y="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0F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74" name="Freeform 693"/>
              <p:cNvSpPr>
                <a:spLocks/>
              </p:cNvSpPr>
              <p:nvPr/>
            </p:nvSpPr>
            <p:spPr bwMode="auto">
              <a:xfrm>
                <a:off x="1268" y="1546"/>
                <a:ext cx="164" cy="46"/>
              </a:xfrm>
              <a:custGeom>
                <a:avLst/>
                <a:gdLst>
                  <a:gd name="T0" fmla="*/ 164 w 164"/>
                  <a:gd name="T1" fmla="*/ 46 h 90"/>
                  <a:gd name="T2" fmla="*/ 163 w 164"/>
                  <a:gd name="T3" fmla="*/ 44 h 90"/>
                  <a:gd name="T4" fmla="*/ 156 w 164"/>
                  <a:gd name="T5" fmla="*/ 41 h 90"/>
                  <a:gd name="T6" fmla="*/ 144 w 164"/>
                  <a:gd name="T7" fmla="*/ 38 h 90"/>
                  <a:gd name="T8" fmla="*/ 127 w 164"/>
                  <a:gd name="T9" fmla="*/ 32 h 90"/>
                  <a:gd name="T10" fmla="*/ 108 w 164"/>
                  <a:gd name="T11" fmla="*/ 27 h 90"/>
                  <a:gd name="T12" fmla="*/ 85 w 164"/>
                  <a:gd name="T13" fmla="*/ 20 h 90"/>
                  <a:gd name="T14" fmla="*/ 60 w 164"/>
                  <a:gd name="T15" fmla="*/ 14 h 90"/>
                  <a:gd name="T16" fmla="*/ 31 w 164"/>
                  <a:gd name="T17" fmla="*/ 7 h 90"/>
                  <a:gd name="T18" fmla="*/ 3 w 164"/>
                  <a:gd name="T19" fmla="*/ 0 h 90"/>
                  <a:gd name="T20" fmla="*/ 0 w 164"/>
                  <a:gd name="T21" fmla="*/ 4 h 90"/>
                  <a:gd name="T22" fmla="*/ 20 w 164"/>
                  <a:gd name="T23" fmla="*/ 8 h 90"/>
                  <a:gd name="T24" fmla="*/ 38 w 164"/>
                  <a:gd name="T25" fmla="*/ 13 h 90"/>
                  <a:gd name="T26" fmla="*/ 54 w 164"/>
                  <a:gd name="T27" fmla="*/ 16 h 90"/>
                  <a:gd name="T28" fmla="*/ 68 w 164"/>
                  <a:gd name="T29" fmla="*/ 20 h 90"/>
                  <a:gd name="T30" fmla="*/ 78 w 164"/>
                  <a:gd name="T31" fmla="*/ 24 h 90"/>
                  <a:gd name="T32" fmla="*/ 84 w 164"/>
                  <a:gd name="T33" fmla="*/ 26 h 90"/>
                  <a:gd name="T34" fmla="*/ 86 w 164"/>
                  <a:gd name="T35" fmla="*/ 28 h 90"/>
                  <a:gd name="T36" fmla="*/ 164 w 164"/>
                  <a:gd name="T37" fmla="*/ 46 h 9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64" h="90">
                    <a:moveTo>
                      <a:pt x="164" y="90"/>
                    </a:moveTo>
                    <a:lnTo>
                      <a:pt x="163" y="87"/>
                    </a:lnTo>
                    <a:lnTo>
                      <a:pt x="156" y="81"/>
                    </a:lnTo>
                    <a:lnTo>
                      <a:pt x="144" y="74"/>
                    </a:lnTo>
                    <a:lnTo>
                      <a:pt x="127" y="63"/>
                    </a:lnTo>
                    <a:lnTo>
                      <a:pt x="108" y="52"/>
                    </a:lnTo>
                    <a:lnTo>
                      <a:pt x="85" y="40"/>
                    </a:lnTo>
                    <a:lnTo>
                      <a:pt x="60" y="27"/>
                    </a:lnTo>
                    <a:lnTo>
                      <a:pt x="31" y="14"/>
                    </a:lnTo>
                    <a:lnTo>
                      <a:pt x="3" y="0"/>
                    </a:lnTo>
                    <a:lnTo>
                      <a:pt x="0" y="7"/>
                    </a:lnTo>
                    <a:lnTo>
                      <a:pt x="20" y="16"/>
                    </a:lnTo>
                    <a:lnTo>
                      <a:pt x="38" y="25"/>
                    </a:lnTo>
                    <a:lnTo>
                      <a:pt x="54" y="32"/>
                    </a:lnTo>
                    <a:lnTo>
                      <a:pt x="68" y="40"/>
                    </a:lnTo>
                    <a:lnTo>
                      <a:pt x="78" y="47"/>
                    </a:lnTo>
                    <a:lnTo>
                      <a:pt x="84" y="50"/>
                    </a:lnTo>
                    <a:lnTo>
                      <a:pt x="86" y="54"/>
                    </a:lnTo>
                    <a:lnTo>
                      <a:pt x="164" y="90"/>
                    </a:lnTo>
                    <a:close/>
                  </a:path>
                </a:pathLst>
              </a:custGeom>
              <a:solidFill>
                <a:srgbClr val="B0F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75" name="Freeform 694"/>
              <p:cNvSpPr>
                <a:spLocks/>
              </p:cNvSpPr>
              <p:nvPr/>
            </p:nvSpPr>
            <p:spPr bwMode="auto">
              <a:xfrm>
                <a:off x="1267" y="1550"/>
                <a:ext cx="87" cy="23"/>
              </a:xfrm>
              <a:custGeom>
                <a:avLst/>
                <a:gdLst>
                  <a:gd name="T0" fmla="*/ 1 w 87"/>
                  <a:gd name="T1" fmla="*/ 0 h 47"/>
                  <a:gd name="T2" fmla="*/ 21 w 87"/>
                  <a:gd name="T3" fmla="*/ 4 h 47"/>
                  <a:gd name="T4" fmla="*/ 39 w 87"/>
                  <a:gd name="T5" fmla="*/ 9 h 47"/>
                  <a:gd name="T6" fmla="*/ 55 w 87"/>
                  <a:gd name="T7" fmla="*/ 12 h 47"/>
                  <a:gd name="T8" fmla="*/ 69 w 87"/>
                  <a:gd name="T9" fmla="*/ 16 h 47"/>
                  <a:gd name="T10" fmla="*/ 79 w 87"/>
                  <a:gd name="T11" fmla="*/ 20 h 47"/>
                  <a:gd name="T12" fmla="*/ 85 w 87"/>
                  <a:gd name="T13" fmla="*/ 21 h 47"/>
                  <a:gd name="T14" fmla="*/ 87 w 87"/>
                  <a:gd name="T15" fmla="*/ 23 h 47"/>
                  <a:gd name="T16" fmla="*/ 1 w 87"/>
                  <a:gd name="T17" fmla="*/ 3 h 47"/>
                  <a:gd name="T18" fmla="*/ 0 w 87"/>
                  <a:gd name="T19" fmla="*/ 2 h 47"/>
                  <a:gd name="T20" fmla="*/ 1 w 87"/>
                  <a:gd name="T21" fmla="*/ 0 h 4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87" h="47">
                    <a:moveTo>
                      <a:pt x="1" y="0"/>
                    </a:moveTo>
                    <a:lnTo>
                      <a:pt x="21" y="9"/>
                    </a:lnTo>
                    <a:lnTo>
                      <a:pt x="39" y="18"/>
                    </a:lnTo>
                    <a:lnTo>
                      <a:pt x="55" y="25"/>
                    </a:lnTo>
                    <a:lnTo>
                      <a:pt x="69" y="33"/>
                    </a:lnTo>
                    <a:lnTo>
                      <a:pt x="79" y="40"/>
                    </a:lnTo>
                    <a:lnTo>
                      <a:pt x="85" y="43"/>
                    </a:lnTo>
                    <a:lnTo>
                      <a:pt x="87" y="47"/>
                    </a:lnTo>
                    <a:lnTo>
                      <a:pt x="1" y="7"/>
                    </a:lnTo>
                    <a:lnTo>
                      <a:pt x="0" y="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0F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76" name="Freeform 695"/>
              <p:cNvSpPr>
                <a:spLocks/>
              </p:cNvSpPr>
              <p:nvPr/>
            </p:nvSpPr>
            <p:spPr bwMode="auto">
              <a:xfrm>
                <a:off x="1267" y="1553"/>
                <a:ext cx="1" cy="1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0 h 2"/>
                  <a:gd name="T6" fmla="*/ 0 w 1"/>
                  <a:gd name="T7" fmla="*/ 0 h 2"/>
                  <a:gd name="T8" fmla="*/ 1 w 1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B0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77" name="Freeform 696"/>
              <p:cNvSpPr>
                <a:spLocks/>
              </p:cNvSpPr>
              <p:nvPr/>
            </p:nvSpPr>
            <p:spPr bwMode="auto">
              <a:xfrm>
                <a:off x="1267" y="1514"/>
                <a:ext cx="1019" cy="271"/>
              </a:xfrm>
              <a:custGeom>
                <a:avLst/>
                <a:gdLst>
                  <a:gd name="T0" fmla="*/ 996 w 1019"/>
                  <a:gd name="T1" fmla="*/ 271 h 543"/>
                  <a:gd name="T2" fmla="*/ 0 w 1019"/>
                  <a:gd name="T3" fmla="*/ 38 h 543"/>
                  <a:gd name="T4" fmla="*/ 22 w 1019"/>
                  <a:gd name="T5" fmla="*/ 0 h 543"/>
                  <a:gd name="T6" fmla="*/ 1019 w 1019"/>
                  <a:gd name="T7" fmla="*/ 231 h 543"/>
                  <a:gd name="T8" fmla="*/ 996 w 1019"/>
                  <a:gd name="T9" fmla="*/ 271 h 5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19" h="543">
                    <a:moveTo>
                      <a:pt x="996" y="543"/>
                    </a:moveTo>
                    <a:lnTo>
                      <a:pt x="0" y="77"/>
                    </a:lnTo>
                    <a:lnTo>
                      <a:pt x="22" y="0"/>
                    </a:lnTo>
                    <a:lnTo>
                      <a:pt x="1019" y="463"/>
                    </a:lnTo>
                    <a:lnTo>
                      <a:pt x="996" y="54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78" name="Freeform 697"/>
              <p:cNvSpPr>
                <a:spLocks/>
              </p:cNvSpPr>
              <p:nvPr/>
            </p:nvSpPr>
            <p:spPr bwMode="auto">
              <a:xfrm>
                <a:off x="1289" y="1514"/>
                <a:ext cx="997" cy="271"/>
              </a:xfrm>
              <a:custGeom>
                <a:avLst/>
                <a:gdLst>
                  <a:gd name="T0" fmla="*/ 974 w 997"/>
                  <a:gd name="T1" fmla="*/ 271 h 543"/>
                  <a:gd name="T2" fmla="*/ 997 w 997"/>
                  <a:gd name="T3" fmla="*/ 231 h 543"/>
                  <a:gd name="T4" fmla="*/ 0 w 997"/>
                  <a:gd name="T5" fmla="*/ 0 h 543"/>
                  <a:gd name="T6" fmla="*/ 0 w 997"/>
                  <a:gd name="T7" fmla="*/ 0 h 543"/>
                  <a:gd name="T8" fmla="*/ 70 w 997"/>
                  <a:gd name="T9" fmla="*/ 17 h 543"/>
                  <a:gd name="T10" fmla="*/ 138 w 997"/>
                  <a:gd name="T11" fmla="*/ 33 h 543"/>
                  <a:gd name="T12" fmla="*/ 207 w 997"/>
                  <a:gd name="T13" fmla="*/ 49 h 543"/>
                  <a:gd name="T14" fmla="*/ 273 w 997"/>
                  <a:gd name="T15" fmla="*/ 66 h 543"/>
                  <a:gd name="T16" fmla="*/ 338 w 997"/>
                  <a:gd name="T17" fmla="*/ 82 h 543"/>
                  <a:gd name="T18" fmla="*/ 402 w 997"/>
                  <a:gd name="T19" fmla="*/ 98 h 543"/>
                  <a:gd name="T20" fmla="*/ 464 w 997"/>
                  <a:gd name="T21" fmla="*/ 114 h 543"/>
                  <a:gd name="T22" fmla="*/ 522 w 997"/>
                  <a:gd name="T23" fmla="*/ 129 h 543"/>
                  <a:gd name="T24" fmla="*/ 579 w 997"/>
                  <a:gd name="T25" fmla="*/ 143 h 543"/>
                  <a:gd name="T26" fmla="*/ 632 w 997"/>
                  <a:gd name="T27" fmla="*/ 158 h 543"/>
                  <a:gd name="T28" fmla="*/ 682 w 997"/>
                  <a:gd name="T29" fmla="*/ 171 h 543"/>
                  <a:gd name="T30" fmla="*/ 727 w 997"/>
                  <a:gd name="T31" fmla="*/ 185 h 543"/>
                  <a:gd name="T32" fmla="*/ 769 w 997"/>
                  <a:gd name="T33" fmla="*/ 197 h 543"/>
                  <a:gd name="T34" fmla="*/ 807 w 997"/>
                  <a:gd name="T35" fmla="*/ 209 h 543"/>
                  <a:gd name="T36" fmla="*/ 843 w 997"/>
                  <a:gd name="T37" fmla="*/ 219 h 543"/>
                  <a:gd name="T38" fmla="*/ 873 w 997"/>
                  <a:gd name="T39" fmla="*/ 229 h 543"/>
                  <a:gd name="T40" fmla="*/ 897 w 997"/>
                  <a:gd name="T41" fmla="*/ 238 h 543"/>
                  <a:gd name="T42" fmla="*/ 918 w 997"/>
                  <a:gd name="T43" fmla="*/ 246 h 543"/>
                  <a:gd name="T44" fmla="*/ 933 w 997"/>
                  <a:gd name="T45" fmla="*/ 252 h 543"/>
                  <a:gd name="T46" fmla="*/ 945 w 997"/>
                  <a:gd name="T47" fmla="*/ 257 h 543"/>
                  <a:gd name="T48" fmla="*/ 950 w 997"/>
                  <a:gd name="T49" fmla="*/ 262 h 543"/>
                  <a:gd name="T50" fmla="*/ 950 w 997"/>
                  <a:gd name="T51" fmla="*/ 266 h 543"/>
                  <a:gd name="T52" fmla="*/ 974 w 997"/>
                  <a:gd name="T53" fmla="*/ 271 h 54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97" h="543">
                    <a:moveTo>
                      <a:pt x="974" y="543"/>
                    </a:moveTo>
                    <a:lnTo>
                      <a:pt x="997" y="463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70" y="34"/>
                    </a:lnTo>
                    <a:lnTo>
                      <a:pt x="138" y="66"/>
                    </a:lnTo>
                    <a:lnTo>
                      <a:pt x="207" y="99"/>
                    </a:lnTo>
                    <a:lnTo>
                      <a:pt x="273" y="132"/>
                    </a:lnTo>
                    <a:lnTo>
                      <a:pt x="338" y="164"/>
                    </a:lnTo>
                    <a:lnTo>
                      <a:pt x="402" y="197"/>
                    </a:lnTo>
                    <a:lnTo>
                      <a:pt x="464" y="228"/>
                    </a:lnTo>
                    <a:lnTo>
                      <a:pt x="522" y="258"/>
                    </a:lnTo>
                    <a:lnTo>
                      <a:pt x="579" y="287"/>
                    </a:lnTo>
                    <a:lnTo>
                      <a:pt x="632" y="316"/>
                    </a:lnTo>
                    <a:lnTo>
                      <a:pt x="682" y="343"/>
                    </a:lnTo>
                    <a:lnTo>
                      <a:pt x="727" y="371"/>
                    </a:lnTo>
                    <a:lnTo>
                      <a:pt x="769" y="394"/>
                    </a:lnTo>
                    <a:lnTo>
                      <a:pt x="807" y="418"/>
                    </a:lnTo>
                    <a:lnTo>
                      <a:pt x="843" y="439"/>
                    </a:lnTo>
                    <a:lnTo>
                      <a:pt x="873" y="459"/>
                    </a:lnTo>
                    <a:lnTo>
                      <a:pt x="897" y="476"/>
                    </a:lnTo>
                    <a:lnTo>
                      <a:pt x="918" y="492"/>
                    </a:lnTo>
                    <a:lnTo>
                      <a:pt x="933" y="505"/>
                    </a:lnTo>
                    <a:lnTo>
                      <a:pt x="945" y="515"/>
                    </a:lnTo>
                    <a:lnTo>
                      <a:pt x="950" y="524"/>
                    </a:lnTo>
                    <a:lnTo>
                      <a:pt x="950" y="532"/>
                    </a:lnTo>
                    <a:lnTo>
                      <a:pt x="974" y="543"/>
                    </a:lnTo>
                    <a:close/>
                  </a:path>
                </a:pathLst>
              </a:custGeom>
              <a:solidFill>
                <a:srgbClr val="B5B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79" name="Freeform 698"/>
              <p:cNvSpPr>
                <a:spLocks/>
              </p:cNvSpPr>
              <p:nvPr/>
            </p:nvSpPr>
            <p:spPr bwMode="auto">
              <a:xfrm>
                <a:off x="1288" y="1515"/>
                <a:ext cx="951" cy="265"/>
              </a:xfrm>
              <a:custGeom>
                <a:avLst/>
                <a:gdLst>
                  <a:gd name="T0" fmla="*/ 1 w 951"/>
                  <a:gd name="T1" fmla="*/ 0 h 531"/>
                  <a:gd name="T2" fmla="*/ 71 w 951"/>
                  <a:gd name="T3" fmla="*/ 16 h 531"/>
                  <a:gd name="T4" fmla="*/ 139 w 951"/>
                  <a:gd name="T5" fmla="*/ 32 h 531"/>
                  <a:gd name="T6" fmla="*/ 208 w 951"/>
                  <a:gd name="T7" fmla="*/ 49 h 531"/>
                  <a:gd name="T8" fmla="*/ 274 w 951"/>
                  <a:gd name="T9" fmla="*/ 65 h 531"/>
                  <a:gd name="T10" fmla="*/ 339 w 951"/>
                  <a:gd name="T11" fmla="*/ 81 h 531"/>
                  <a:gd name="T12" fmla="*/ 403 w 951"/>
                  <a:gd name="T13" fmla="*/ 98 h 531"/>
                  <a:gd name="T14" fmla="*/ 465 w 951"/>
                  <a:gd name="T15" fmla="*/ 113 h 531"/>
                  <a:gd name="T16" fmla="*/ 523 w 951"/>
                  <a:gd name="T17" fmla="*/ 128 h 531"/>
                  <a:gd name="T18" fmla="*/ 580 w 951"/>
                  <a:gd name="T19" fmla="*/ 143 h 531"/>
                  <a:gd name="T20" fmla="*/ 633 w 951"/>
                  <a:gd name="T21" fmla="*/ 157 h 531"/>
                  <a:gd name="T22" fmla="*/ 683 w 951"/>
                  <a:gd name="T23" fmla="*/ 171 h 531"/>
                  <a:gd name="T24" fmla="*/ 728 w 951"/>
                  <a:gd name="T25" fmla="*/ 185 h 531"/>
                  <a:gd name="T26" fmla="*/ 770 w 951"/>
                  <a:gd name="T27" fmla="*/ 196 h 531"/>
                  <a:gd name="T28" fmla="*/ 808 w 951"/>
                  <a:gd name="T29" fmla="*/ 208 h 531"/>
                  <a:gd name="T30" fmla="*/ 844 w 951"/>
                  <a:gd name="T31" fmla="*/ 219 h 531"/>
                  <a:gd name="T32" fmla="*/ 874 w 951"/>
                  <a:gd name="T33" fmla="*/ 229 h 531"/>
                  <a:gd name="T34" fmla="*/ 898 w 951"/>
                  <a:gd name="T35" fmla="*/ 237 h 531"/>
                  <a:gd name="T36" fmla="*/ 919 w 951"/>
                  <a:gd name="T37" fmla="*/ 245 h 531"/>
                  <a:gd name="T38" fmla="*/ 934 w 951"/>
                  <a:gd name="T39" fmla="*/ 252 h 531"/>
                  <a:gd name="T40" fmla="*/ 946 w 951"/>
                  <a:gd name="T41" fmla="*/ 257 h 531"/>
                  <a:gd name="T42" fmla="*/ 951 w 951"/>
                  <a:gd name="T43" fmla="*/ 261 h 531"/>
                  <a:gd name="T44" fmla="*/ 951 w 951"/>
                  <a:gd name="T45" fmla="*/ 265 h 531"/>
                  <a:gd name="T46" fmla="*/ 927 w 951"/>
                  <a:gd name="T47" fmla="*/ 260 h 531"/>
                  <a:gd name="T48" fmla="*/ 926 w 951"/>
                  <a:gd name="T49" fmla="*/ 256 h 531"/>
                  <a:gd name="T50" fmla="*/ 920 w 951"/>
                  <a:gd name="T51" fmla="*/ 252 h 531"/>
                  <a:gd name="T52" fmla="*/ 909 w 951"/>
                  <a:gd name="T53" fmla="*/ 245 h 531"/>
                  <a:gd name="T54" fmla="*/ 892 w 951"/>
                  <a:gd name="T55" fmla="*/ 238 h 531"/>
                  <a:gd name="T56" fmla="*/ 869 w 951"/>
                  <a:gd name="T57" fmla="*/ 231 h 531"/>
                  <a:gd name="T58" fmla="*/ 842 w 951"/>
                  <a:gd name="T59" fmla="*/ 221 h 531"/>
                  <a:gd name="T60" fmla="*/ 811 w 951"/>
                  <a:gd name="T61" fmla="*/ 211 h 531"/>
                  <a:gd name="T62" fmla="*/ 775 w 951"/>
                  <a:gd name="T63" fmla="*/ 200 h 531"/>
                  <a:gd name="T64" fmla="*/ 734 w 951"/>
                  <a:gd name="T65" fmla="*/ 187 h 531"/>
                  <a:gd name="T66" fmla="*/ 688 w 951"/>
                  <a:gd name="T67" fmla="*/ 175 h 531"/>
                  <a:gd name="T68" fmla="*/ 640 w 951"/>
                  <a:gd name="T69" fmla="*/ 161 h 531"/>
                  <a:gd name="T70" fmla="*/ 587 w 951"/>
                  <a:gd name="T71" fmla="*/ 147 h 531"/>
                  <a:gd name="T72" fmla="*/ 531 w 951"/>
                  <a:gd name="T73" fmla="*/ 132 h 531"/>
                  <a:gd name="T74" fmla="*/ 472 w 951"/>
                  <a:gd name="T75" fmla="*/ 117 h 531"/>
                  <a:gd name="T76" fmla="*/ 410 w 951"/>
                  <a:gd name="T77" fmla="*/ 100 h 531"/>
                  <a:gd name="T78" fmla="*/ 345 w 951"/>
                  <a:gd name="T79" fmla="*/ 84 h 531"/>
                  <a:gd name="T80" fmla="*/ 278 w 951"/>
                  <a:gd name="T81" fmla="*/ 68 h 531"/>
                  <a:gd name="T82" fmla="*/ 211 w 951"/>
                  <a:gd name="T83" fmla="*/ 51 h 531"/>
                  <a:gd name="T84" fmla="*/ 141 w 951"/>
                  <a:gd name="T85" fmla="*/ 34 h 531"/>
                  <a:gd name="T86" fmla="*/ 71 w 951"/>
                  <a:gd name="T87" fmla="*/ 17 h 531"/>
                  <a:gd name="T88" fmla="*/ 0 w 951"/>
                  <a:gd name="T89" fmla="*/ 1 h 531"/>
                  <a:gd name="T90" fmla="*/ 1 w 951"/>
                  <a:gd name="T91" fmla="*/ 0 h 53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951" h="531">
                    <a:moveTo>
                      <a:pt x="1" y="0"/>
                    </a:moveTo>
                    <a:lnTo>
                      <a:pt x="71" y="33"/>
                    </a:lnTo>
                    <a:lnTo>
                      <a:pt x="139" y="65"/>
                    </a:lnTo>
                    <a:lnTo>
                      <a:pt x="208" y="98"/>
                    </a:lnTo>
                    <a:lnTo>
                      <a:pt x="274" y="131"/>
                    </a:lnTo>
                    <a:lnTo>
                      <a:pt x="339" y="163"/>
                    </a:lnTo>
                    <a:lnTo>
                      <a:pt x="403" y="196"/>
                    </a:lnTo>
                    <a:lnTo>
                      <a:pt x="465" y="227"/>
                    </a:lnTo>
                    <a:lnTo>
                      <a:pt x="523" y="257"/>
                    </a:lnTo>
                    <a:lnTo>
                      <a:pt x="580" y="286"/>
                    </a:lnTo>
                    <a:lnTo>
                      <a:pt x="633" y="315"/>
                    </a:lnTo>
                    <a:lnTo>
                      <a:pt x="683" y="342"/>
                    </a:lnTo>
                    <a:lnTo>
                      <a:pt x="728" y="370"/>
                    </a:lnTo>
                    <a:lnTo>
                      <a:pt x="770" y="393"/>
                    </a:lnTo>
                    <a:lnTo>
                      <a:pt x="808" y="417"/>
                    </a:lnTo>
                    <a:lnTo>
                      <a:pt x="844" y="438"/>
                    </a:lnTo>
                    <a:lnTo>
                      <a:pt x="874" y="458"/>
                    </a:lnTo>
                    <a:lnTo>
                      <a:pt x="898" y="475"/>
                    </a:lnTo>
                    <a:lnTo>
                      <a:pt x="919" y="491"/>
                    </a:lnTo>
                    <a:lnTo>
                      <a:pt x="934" y="504"/>
                    </a:lnTo>
                    <a:lnTo>
                      <a:pt x="946" y="514"/>
                    </a:lnTo>
                    <a:lnTo>
                      <a:pt x="951" y="523"/>
                    </a:lnTo>
                    <a:lnTo>
                      <a:pt x="951" y="531"/>
                    </a:lnTo>
                    <a:lnTo>
                      <a:pt x="927" y="520"/>
                    </a:lnTo>
                    <a:lnTo>
                      <a:pt x="926" y="513"/>
                    </a:lnTo>
                    <a:lnTo>
                      <a:pt x="920" y="504"/>
                    </a:lnTo>
                    <a:lnTo>
                      <a:pt x="909" y="491"/>
                    </a:lnTo>
                    <a:lnTo>
                      <a:pt x="892" y="476"/>
                    </a:lnTo>
                    <a:lnTo>
                      <a:pt x="869" y="462"/>
                    </a:lnTo>
                    <a:lnTo>
                      <a:pt x="842" y="442"/>
                    </a:lnTo>
                    <a:lnTo>
                      <a:pt x="811" y="422"/>
                    </a:lnTo>
                    <a:lnTo>
                      <a:pt x="775" y="400"/>
                    </a:lnTo>
                    <a:lnTo>
                      <a:pt x="734" y="375"/>
                    </a:lnTo>
                    <a:lnTo>
                      <a:pt x="688" y="350"/>
                    </a:lnTo>
                    <a:lnTo>
                      <a:pt x="640" y="323"/>
                    </a:lnTo>
                    <a:lnTo>
                      <a:pt x="587" y="294"/>
                    </a:lnTo>
                    <a:lnTo>
                      <a:pt x="531" y="265"/>
                    </a:lnTo>
                    <a:lnTo>
                      <a:pt x="472" y="234"/>
                    </a:lnTo>
                    <a:lnTo>
                      <a:pt x="410" y="201"/>
                    </a:lnTo>
                    <a:lnTo>
                      <a:pt x="345" y="169"/>
                    </a:lnTo>
                    <a:lnTo>
                      <a:pt x="278" y="136"/>
                    </a:lnTo>
                    <a:lnTo>
                      <a:pt x="211" y="102"/>
                    </a:lnTo>
                    <a:lnTo>
                      <a:pt x="141" y="69"/>
                    </a:lnTo>
                    <a:lnTo>
                      <a:pt x="71" y="35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4B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80" name="Freeform 699"/>
              <p:cNvSpPr>
                <a:spLocks/>
              </p:cNvSpPr>
              <p:nvPr/>
            </p:nvSpPr>
            <p:spPr bwMode="auto">
              <a:xfrm>
                <a:off x="1288" y="1516"/>
                <a:ext cx="927" cy="258"/>
              </a:xfrm>
              <a:custGeom>
                <a:avLst/>
                <a:gdLst>
                  <a:gd name="T0" fmla="*/ 927 w 927"/>
                  <a:gd name="T1" fmla="*/ 258 h 518"/>
                  <a:gd name="T2" fmla="*/ 926 w 927"/>
                  <a:gd name="T3" fmla="*/ 255 h 518"/>
                  <a:gd name="T4" fmla="*/ 920 w 927"/>
                  <a:gd name="T5" fmla="*/ 250 h 518"/>
                  <a:gd name="T6" fmla="*/ 909 w 927"/>
                  <a:gd name="T7" fmla="*/ 244 h 518"/>
                  <a:gd name="T8" fmla="*/ 892 w 927"/>
                  <a:gd name="T9" fmla="*/ 236 h 518"/>
                  <a:gd name="T10" fmla="*/ 869 w 927"/>
                  <a:gd name="T11" fmla="*/ 229 h 518"/>
                  <a:gd name="T12" fmla="*/ 842 w 927"/>
                  <a:gd name="T13" fmla="*/ 219 h 518"/>
                  <a:gd name="T14" fmla="*/ 811 w 927"/>
                  <a:gd name="T15" fmla="*/ 209 h 518"/>
                  <a:gd name="T16" fmla="*/ 775 w 927"/>
                  <a:gd name="T17" fmla="*/ 198 h 518"/>
                  <a:gd name="T18" fmla="*/ 734 w 927"/>
                  <a:gd name="T19" fmla="*/ 186 h 518"/>
                  <a:gd name="T20" fmla="*/ 688 w 927"/>
                  <a:gd name="T21" fmla="*/ 173 h 518"/>
                  <a:gd name="T22" fmla="*/ 640 w 927"/>
                  <a:gd name="T23" fmla="*/ 160 h 518"/>
                  <a:gd name="T24" fmla="*/ 587 w 927"/>
                  <a:gd name="T25" fmla="*/ 145 h 518"/>
                  <a:gd name="T26" fmla="*/ 531 w 927"/>
                  <a:gd name="T27" fmla="*/ 131 h 518"/>
                  <a:gd name="T28" fmla="*/ 472 w 927"/>
                  <a:gd name="T29" fmla="*/ 116 h 518"/>
                  <a:gd name="T30" fmla="*/ 410 w 927"/>
                  <a:gd name="T31" fmla="*/ 99 h 518"/>
                  <a:gd name="T32" fmla="*/ 345 w 927"/>
                  <a:gd name="T33" fmla="*/ 83 h 518"/>
                  <a:gd name="T34" fmla="*/ 278 w 927"/>
                  <a:gd name="T35" fmla="*/ 67 h 518"/>
                  <a:gd name="T36" fmla="*/ 211 w 927"/>
                  <a:gd name="T37" fmla="*/ 50 h 518"/>
                  <a:gd name="T38" fmla="*/ 141 w 927"/>
                  <a:gd name="T39" fmla="*/ 33 h 518"/>
                  <a:gd name="T40" fmla="*/ 71 w 927"/>
                  <a:gd name="T41" fmla="*/ 16 h 518"/>
                  <a:gd name="T42" fmla="*/ 0 w 927"/>
                  <a:gd name="T43" fmla="*/ 0 h 518"/>
                  <a:gd name="T44" fmla="*/ 0 w 927"/>
                  <a:gd name="T45" fmla="*/ 1 h 518"/>
                  <a:gd name="T46" fmla="*/ 69 w 927"/>
                  <a:gd name="T47" fmla="*/ 17 h 518"/>
                  <a:gd name="T48" fmla="*/ 137 w 927"/>
                  <a:gd name="T49" fmla="*/ 33 h 518"/>
                  <a:gd name="T50" fmla="*/ 205 w 927"/>
                  <a:gd name="T51" fmla="*/ 50 h 518"/>
                  <a:gd name="T52" fmla="*/ 271 w 927"/>
                  <a:gd name="T53" fmla="*/ 66 h 518"/>
                  <a:gd name="T54" fmla="*/ 335 w 927"/>
                  <a:gd name="T55" fmla="*/ 82 h 518"/>
                  <a:gd name="T56" fmla="*/ 399 w 927"/>
                  <a:gd name="T57" fmla="*/ 98 h 518"/>
                  <a:gd name="T58" fmla="*/ 458 w 927"/>
                  <a:gd name="T59" fmla="*/ 113 h 518"/>
                  <a:gd name="T60" fmla="*/ 516 w 927"/>
                  <a:gd name="T61" fmla="*/ 128 h 518"/>
                  <a:gd name="T62" fmla="*/ 571 w 927"/>
                  <a:gd name="T63" fmla="*/ 142 h 518"/>
                  <a:gd name="T64" fmla="*/ 622 w 927"/>
                  <a:gd name="T65" fmla="*/ 156 h 518"/>
                  <a:gd name="T66" fmla="*/ 670 w 927"/>
                  <a:gd name="T67" fmla="*/ 169 h 518"/>
                  <a:gd name="T68" fmla="*/ 714 w 927"/>
                  <a:gd name="T69" fmla="*/ 182 h 518"/>
                  <a:gd name="T70" fmla="*/ 753 w 927"/>
                  <a:gd name="T71" fmla="*/ 194 h 518"/>
                  <a:gd name="T72" fmla="*/ 789 w 927"/>
                  <a:gd name="T73" fmla="*/ 205 h 518"/>
                  <a:gd name="T74" fmla="*/ 820 w 927"/>
                  <a:gd name="T75" fmla="*/ 215 h 518"/>
                  <a:gd name="T76" fmla="*/ 845 w 927"/>
                  <a:gd name="T77" fmla="*/ 224 h 518"/>
                  <a:gd name="T78" fmla="*/ 866 w 927"/>
                  <a:gd name="T79" fmla="*/ 232 h 518"/>
                  <a:gd name="T80" fmla="*/ 883 w 927"/>
                  <a:gd name="T81" fmla="*/ 238 h 518"/>
                  <a:gd name="T82" fmla="*/ 895 w 927"/>
                  <a:gd name="T83" fmla="*/ 244 h 518"/>
                  <a:gd name="T84" fmla="*/ 900 w 927"/>
                  <a:gd name="T85" fmla="*/ 248 h 518"/>
                  <a:gd name="T86" fmla="*/ 902 w 927"/>
                  <a:gd name="T87" fmla="*/ 252 h 518"/>
                  <a:gd name="T88" fmla="*/ 927 w 927"/>
                  <a:gd name="T89" fmla="*/ 258 h 51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927" h="518">
                    <a:moveTo>
                      <a:pt x="927" y="518"/>
                    </a:moveTo>
                    <a:lnTo>
                      <a:pt x="926" y="511"/>
                    </a:lnTo>
                    <a:lnTo>
                      <a:pt x="920" y="502"/>
                    </a:lnTo>
                    <a:lnTo>
                      <a:pt x="909" y="489"/>
                    </a:lnTo>
                    <a:lnTo>
                      <a:pt x="892" y="474"/>
                    </a:lnTo>
                    <a:lnTo>
                      <a:pt x="869" y="460"/>
                    </a:lnTo>
                    <a:lnTo>
                      <a:pt x="842" y="440"/>
                    </a:lnTo>
                    <a:lnTo>
                      <a:pt x="811" y="420"/>
                    </a:lnTo>
                    <a:lnTo>
                      <a:pt x="775" y="398"/>
                    </a:lnTo>
                    <a:lnTo>
                      <a:pt x="734" y="373"/>
                    </a:lnTo>
                    <a:lnTo>
                      <a:pt x="688" y="348"/>
                    </a:lnTo>
                    <a:lnTo>
                      <a:pt x="640" y="321"/>
                    </a:lnTo>
                    <a:lnTo>
                      <a:pt x="587" y="292"/>
                    </a:lnTo>
                    <a:lnTo>
                      <a:pt x="531" y="263"/>
                    </a:lnTo>
                    <a:lnTo>
                      <a:pt x="472" y="232"/>
                    </a:lnTo>
                    <a:lnTo>
                      <a:pt x="410" y="199"/>
                    </a:lnTo>
                    <a:lnTo>
                      <a:pt x="345" y="167"/>
                    </a:lnTo>
                    <a:lnTo>
                      <a:pt x="278" y="134"/>
                    </a:lnTo>
                    <a:lnTo>
                      <a:pt x="211" y="100"/>
                    </a:lnTo>
                    <a:lnTo>
                      <a:pt x="141" y="67"/>
                    </a:lnTo>
                    <a:lnTo>
                      <a:pt x="71" y="3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69" y="35"/>
                    </a:lnTo>
                    <a:lnTo>
                      <a:pt x="137" y="67"/>
                    </a:lnTo>
                    <a:lnTo>
                      <a:pt x="205" y="100"/>
                    </a:lnTo>
                    <a:lnTo>
                      <a:pt x="271" y="132"/>
                    </a:lnTo>
                    <a:lnTo>
                      <a:pt x="335" y="165"/>
                    </a:lnTo>
                    <a:lnTo>
                      <a:pt x="399" y="196"/>
                    </a:lnTo>
                    <a:lnTo>
                      <a:pt x="458" y="226"/>
                    </a:lnTo>
                    <a:lnTo>
                      <a:pt x="516" y="257"/>
                    </a:lnTo>
                    <a:lnTo>
                      <a:pt x="571" y="286"/>
                    </a:lnTo>
                    <a:lnTo>
                      <a:pt x="622" y="313"/>
                    </a:lnTo>
                    <a:lnTo>
                      <a:pt x="670" y="340"/>
                    </a:lnTo>
                    <a:lnTo>
                      <a:pt x="714" y="366"/>
                    </a:lnTo>
                    <a:lnTo>
                      <a:pt x="753" y="389"/>
                    </a:lnTo>
                    <a:lnTo>
                      <a:pt x="789" y="411"/>
                    </a:lnTo>
                    <a:lnTo>
                      <a:pt x="820" y="431"/>
                    </a:lnTo>
                    <a:lnTo>
                      <a:pt x="845" y="449"/>
                    </a:lnTo>
                    <a:lnTo>
                      <a:pt x="866" y="465"/>
                    </a:lnTo>
                    <a:lnTo>
                      <a:pt x="883" y="478"/>
                    </a:lnTo>
                    <a:lnTo>
                      <a:pt x="895" y="489"/>
                    </a:lnTo>
                    <a:lnTo>
                      <a:pt x="900" y="498"/>
                    </a:lnTo>
                    <a:lnTo>
                      <a:pt x="902" y="505"/>
                    </a:lnTo>
                    <a:lnTo>
                      <a:pt x="927" y="518"/>
                    </a:lnTo>
                    <a:close/>
                  </a:path>
                </a:pathLst>
              </a:custGeom>
              <a:solidFill>
                <a:srgbClr val="B4B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81" name="Freeform 700"/>
              <p:cNvSpPr>
                <a:spLocks/>
              </p:cNvSpPr>
              <p:nvPr/>
            </p:nvSpPr>
            <p:spPr bwMode="auto">
              <a:xfrm>
                <a:off x="1287" y="1516"/>
                <a:ext cx="903" cy="252"/>
              </a:xfrm>
              <a:custGeom>
                <a:avLst/>
                <a:gdLst>
                  <a:gd name="T0" fmla="*/ 1 w 903"/>
                  <a:gd name="T1" fmla="*/ 0 h 503"/>
                  <a:gd name="T2" fmla="*/ 70 w 903"/>
                  <a:gd name="T3" fmla="*/ 17 h 503"/>
                  <a:gd name="T4" fmla="*/ 138 w 903"/>
                  <a:gd name="T5" fmla="*/ 33 h 503"/>
                  <a:gd name="T6" fmla="*/ 206 w 903"/>
                  <a:gd name="T7" fmla="*/ 49 h 503"/>
                  <a:gd name="T8" fmla="*/ 272 w 903"/>
                  <a:gd name="T9" fmla="*/ 65 h 503"/>
                  <a:gd name="T10" fmla="*/ 336 w 903"/>
                  <a:gd name="T11" fmla="*/ 82 h 503"/>
                  <a:gd name="T12" fmla="*/ 400 w 903"/>
                  <a:gd name="T13" fmla="*/ 97 h 503"/>
                  <a:gd name="T14" fmla="*/ 459 w 903"/>
                  <a:gd name="T15" fmla="*/ 112 h 503"/>
                  <a:gd name="T16" fmla="*/ 517 w 903"/>
                  <a:gd name="T17" fmla="*/ 128 h 503"/>
                  <a:gd name="T18" fmla="*/ 572 w 903"/>
                  <a:gd name="T19" fmla="*/ 142 h 503"/>
                  <a:gd name="T20" fmla="*/ 623 w 903"/>
                  <a:gd name="T21" fmla="*/ 156 h 503"/>
                  <a:gd name="T22" fmla="*/ 671 w 903"/>
                  <a:gd name="T23" fmla="*/ 169 h 503"/>
                  <a:gd name="T24" fmla="*/ 715 w 903"/>
                  <a:gd name="T25" fmla="*/ 182 h 503"/>
                  <a:gd name="T26" fmla="*/ 754 w 903"/>
                  <a:gd name="T27" fmla="*/ 194 h 503"/>
                  <a:gd name="T28" fmla="*/ 790 w 903"/>
                  <a:gd name="T29" fmla="*/ 205 h 503"/>
                  <a:gd name="T30" fmla="*/ 821 w 903"/>
                  <a:gd name="T31" fmla="*/ 215 h 503"/>
                  <a:gd name="T32" fmla="*/ 846 w 903"/>
                  <a:gd name="T33" fmla="*/ 224 h 503"/>
                  <a:gd name="T34" fmla="*/ 867 w 903"/>
                  <a:gd name="T35" fmla="*/ 232 h 503"/>
                  <a:gd name="T36" fmla="*/ 884 w 903"/>
                  <a:gd name="T37" fmla="*/ 238 h 503"/>
                  <a:gd name="T38" fmla="*/ 896 w 903"/>
                  <a:gd name="T39" fmla="*/ 244 h 503"/>
                  <a:gd name="T40" fmla="*/ 901 w 903"/>
                  <a:gd name="T41" fmla="*/ 248 h 503"/>
                  <a:gd name="T42" fmla="*/ 903 w 903"/>
                  <a:gd name="T43" fmla="*/ 252 h 503"/>
                  <a:gd name="T44" fmla="*/ 876 w 903"/>
                  <a:gd name="T45" fmla="*/ 246 h 503"/>
                  <a:gd name="T46" fmla="*/ 875 w 903"/>
                  <a:gd name="T47" fmla="*/ 242 h 503"/>
                  <a:gd name="T48" fmla="*/ 869 w 903"/>
                  <a:gd name="T49" fmla="*/ 238 h 503"/>
                  <a:gd name="T50" fmla="*/ 858 w 903"/>
                  <a:gd name="T51" fmla="*/ 233 h 503"/>
                  <a:gd name="T52" fmla="*/ 842 w 903"/>
                  <a:gd name="T53" fmla="*/ 226 h 503"/>
                  <a:gd name="T54" fmla="*/ 821 w 903"/>
                  <a:gd name="T55" fmla="*/ 218 h 503"/>
                  <a:gd name="T56" fmla="*/ 795 w 903"/>
                  <a:gd name="T57" fmla="*/ 209 h 503"/>
                  <a:gd name="T58" fmla="*/ 766 w 903"/>
                  <a:gd name="T59" fmla="*/ 200 h 503"/>
                  <a:gd name="T60" fmla="*/ 732 w 903"/>
                  <a:gd name="T61" fmla="*/ 189 h 503"/>
                  <a:gd name="T62" fmla="*/ 692 w 903"/>
                  <a:gd name="T63" fmla="*/ 178 h 503"/>
                  <a:gd name="T64" fmla="*/ 650 w 903"/>
                  <a:gd name="T65" fmla="*/ 166 h 503"/>
                  <a:gd name="T66" fmla="*/ 605 w 903"/>
                  <a:gd name="T67" fmla="*/ 153 h 503"/>
                  <a:gd name="T68" fmla="*/ 554 w 903"/>
                  <a:gd name="T69" fmla="*/ 140 h 503"/>
                  <a:gd name="T70" fmla="*/ 501 w 903"/>
                  <a:gd name="T71" fmla="*/ 125 h 503"/>
                  <a:gd name="T72" fmla="*/ 445 w 903"/>
                  <a:gd name="T73" fmla="*/ 111 h 503"/>
                  <a:gd name="T74" fmla="*/ 387 w 903"/>
                  <a:gd name="T75" fmla="*/ 95 h 503"/>
                  <a:gd name="T76" fmla="*/ 326 w 903"/>
                  <a:gd name="T77" fmla="*/ 80 h 503"/>
                  <a:gd name="T78" fmla="*/ 264 w 903"/>
                  <a:gd name="T79" fmla="*/ 64 h 503"/>
                  <a:gd name="T80" fmla="*/ 199 w 903"/>
                  <a:gd name="T81" fmla="*/ 48 h 503"/>
                  <a:gd name="T82" fmla="*/ 134 w 903"/>
                  <a:gd name="T83" fmla="*/ 33 h 503"/>
                  <a:gd name="T84" fmla="*/ 67 w 903"/>
                  <a:gd name="T85" fmla="*/ 17 h 503"/>
                  <a:gd name="T86" fmla="*/ 0 w 903"/>
                  <a:gd name="T87" fmla="*/ 1 h 503"/>
                  <a:gd name="T88" fmla="*/ 1 w 903"/>
                  <a:gd name="T89" fmla="*/ 0 h 50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903" h="503">
                    <a:moveTo>
                      <a:pt x="1" y="0"/>
                    </a:moveTo>
                    <a:lnTo>
                      <a:pt x="70" y="33"/>
                    </a:lnTo>
                    <a:lnTo>
                      <a:pt x="138" y="65"/>
                    </a:lnTo>
                    <a:lnTo>
                      <a:pt x="206" y="98"/>
                    </a:lnTo>
                    <a:lnTo>
                      <a:pt x="272" y="130"/>
                    </a:lnTo>
                    <a:lnTo>
                      <a:pt x="336" y="163"/>
                    </a:lnTo>
                    <a:lnTo>
                      <a:pt x="400" y="194"/>
                    </a:lnTo>
                    <a:lnTo>
                      <a:pt x="459" y="224"/>
                    </a:lnTo>
                    <a:lnTo>
                      <a:pt x="517" y="255"/>
                    </a:lnTo>
                    <a:lnTo>
                      <a:pt x="572" y="284"/>
                    </a:lnTo>
                    <a:lnTo>
                      <a:pt x="623" y="311"/>
                    </a:lnTo>
                    <a:lnTo>
                      <a:pt x="671" y="338"/>
                    </a:lnTo>
                    <a:lnTo>
                      <a:pt x="715" y="364"/>
                    </a:lnTo>
                    <a:lnTo>
                      <a:pt x="754" y="387"/>
                    </a:lnTo>
                    <a:lnTo>
                      <a:pt x="790" y="409"/>
                    </a:lnTo>
                    <a:lnTo>
                      <a:pt x="821" y="429"/>
                    </a:lnTo>
                    <a:lnTo>
                      <a:pt x="846" y="447"/>
                    </a:lnTo>
                    <a:lnTo>
                      <a:pt x="867" y="463"/>
                    </a:lnTo>
                    <a:lnTo>
                      <a:pt x="884" y="476"/>
                    </a:lnTo>
                    <a:lnTo>
                      <a:pt x="896" y="487"/>
                    </a:lnTo>
                    <a:lnTo>
                      <a:pt x="901" y="496"/>
                    </a:lnTo>
                    <a:lnTo>
                      <a:pt x="903" y="503"/>
                    </a:lnTo>
                    <a:lnTo>
                      <a:pt x="876" y="491"/>
                    </a:lnTo>
                    <a:lnTo>
                      <a:pt x="875" y="483"/>
                    </a:lnTo>
                    <a:lnTo>
                      <a:pt x="869" y="476"/>
                    </a:lnTo>
                    <a:lnTo>
                      <a:pt x="858" y="465"/>
                    </a:lnTo>
                    <a:lnTo>
                      <a:pt x="842" y="451"/>
                    </a:lnTo>
                    <a:lnTo>
                      <a:pt x="821" y="436"/>
                    </a:lnTo>
                    <a:lnTo>
                      <a:pt x="795" y="418"/>
                    </a:lnTo>
                    <a:lnTo>
                      <a:pt x="766" y="400"/>
                    </a:lnTo>
                    <a:lnTo>
                      <a:pt x="732" y="378"/>
                    </a:lnTo>
                    <a:lnTo>
                      <a:pt x="692" y="355"/>
                    </a:lnTo>
                    <a:lnTo>
                      <a:pt x="650" y="331"/>
                    </a:lnTo>
                    <a:lnTo>
                      <a:pt x="605" y="306"/>
                    </a:lnTo>
                    <a:lnTo>
                      <a:pt x="554" y="279"/>
                    </a:lnTo>
                    <a:lnTo>
                      <a:pt x="501" y="250"/>
                    </a:lnTo>
                    <a:lnTo>
                      <a:pt x="445" y="221"/>
                    </a:lnTo>
                    <a:lnTo>
                      <a:pt x="387" y="190"/>
                    </a:lnTo>
                    <a:lnTo>
                      <a:pt x="326" y="159"/>
                    </a:lnTo>
                    <a:lnTo>
                      <a:pt x="264" y="128"/>
                    </a:lnTo>
                    <a:lnTo>
                      <a:pt x="199" y="96"/>
                    </a:lnTo>
                    <a:lnTo>
                      <a:pt x="134" y="65"/>
                    </a:lnTo>
                    <a:lnTo>
                      <a:pt x="67" y="33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4B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82" name="Freeform 701"/>
              <p:cNvSpPr>
                <a:spLocks/>
              </p:cNvSpPr>
              <p:nvPr/>
            </p:nvSpPr>
            <p:spPr bwMode="auto">
              <a:xfrm>
                <a:off x="1287" y="1517"/>
                <a:ext cx="876" cy="245"/>
              </a:xfrm>
              <a:custGeom>
                <a:avLst/>
                <a:gdLst>
                  <a:gd name="T0" fmla="*/ 876 w 876"/>
                  <a:gd name="T1" fmla="*/ 245 h 489"/>
                  <a:gd name="T2" fmla="*/ 875 w 876"/>
                  <a:gd name="T3" fmla="*/ 241 h 489"/>
                  <a:gd name="T4" fmla="*/ 869 w 876"/>
                  <a:gd name="T5" fmla="*/ 237 h 489"/>
                  <a:gd name="T6" fmla="*/ 858 w 876"/>
                  <a:gd name="T7" fmla="*/ 232 h 489"/>
                  <a:gd name="T8" fmla="*/ 842 w 876"/>
                  <a:gd name="T9" fmla="*/ 225 h 489"/>
                  <a:gd name="T10" fmla="*/ 821 w 876"/>
                  <a:gd name="T11" fmla="*/ 217 h 489"/>
                  <a:gd name="T12" fmla="*/ 795 w 876"/>
                  <a:gd name="T13" fmla="*/ 208 h 489"/>
                  <a:gd name="T14" fmla="*/ 766 w 876"/>
                  <a:gd name="T15" fmla="*/ 199 h 489"/>
                  <a:gd name="T16" fmla="*/ 732 w 876"/>
                  <a:gd name="T17" fmla="*/ 188 h 489"/>
                  <a:gd name="T18" fmla="*/ 692 w 876"/>
                  <a:gd name="T19" fmla="*/ 177 h 489"/>
                  <a:gd name="T20" fmla="*/ 650 w 876"/>
                  <a:gd name="T21" fmla="*/ 165 h 489"/>
                  <a:gd name="T22" fmla="*/ 605 w 876"/>
                  <a:gd name="T23" fmla="*/ 152 h 489"/>
                  <a:gd name="T24" fmla="*/ 554 w 876"/>
                  <a:gd name="T25" fmla="*/ 139 h 489"/>
                  <a:gd name="T26" fmla="*/ 501 w 876"/>
                  <a:gd name="T27" fmla="*/ 124 h 489"/>
                  <a:gd name="T28" fmla="*/ 445 w 876"/>
                  <a:gd name="T29" fmla="*/ 110 h 489"/>
                  <a:gd name="T30" fmla="*/ 387 w 876"/>
                  <a:gd name="T31" fmla="*/ 94 h 489"/>
                  <a:gd name="T32" fmla="*/ 326 w 876"/>
                  <a:gd name="T33" fmla="*/ 79 h 489"/>
                  <a:gd name="T34" fmla="*/ 264 w 876"/>
                  <a:gd name="T35" fmla="*/ 63 h 489"/>
                  <a:gd name="T36" fmla="*/ 199 w 876"/>
                  <a:gd name="T37" fmla="*/ 47 h 489"/>
                  <a:gd name="T38" fmla="*/ 134 w 876"/>
                  <a:gd name="T39" fmla="*/ 32 h 489"/>
                  <a:gd name="T40" fmla="*/ 67 w 876"/>
                  <a:gd name="T41" fmla="*/ 16 h 489"/>
                  <a:gd name="T42" fmla="*/ 0 w 876"/>
                  <a:gd name="T43" fmla="*/ 0 h 489"/>
                  <a:gd name="T44" fmla="*/ 0 w 876"/>
                  <a:gd name="T45" fmla="*/ 1 h 489"/>
                  <a:gd name="T46" fmla="*/ 65 w 876"/>
                  <a:gd name="T47" fmla="*/ 16 h 489"/>
                  <a:gd name="T48" fmla="*/ 128 w 876"/>
                  <a:gd name="T49" fmla="*/ 32 h 489"/>
                  <a:gd name="T50" fmla="*/ 192 w 876"/>
                  <a:gd name="T51" fmla="*/ 47 h 489"/>
                  <a:gd name="T52" fmla="*/ 254 w 876"/>
                  <a:gd name="T53" fmla="*/ 63 h 489"/>
                  <a:gd name="T54" fmla="*/ 315 w 876"/>
                  <a:gd name="T55" fmla="*/ 78 h 489"/>
                  <a:gd name="T56" fmla="*/ 374 w 876"/>
                  <a:gd name="T57" fmla="*/ 92 h 489"/>
                  <a:gd name="T58" fmla="*/ 431 w 876"/>
                  <a:gd name="T59" fmla="*/ 107 h 489"/>
                  <a:gd name="T60" fmla="*/ 484 w 876"/>
                  <a:gd name="T61" fmla="*/ 121 h 489"/>
                  <a:gd name="T62" fmla="*/ 537 w 876"/>
                  <a:gd name="T63" fmla="*/ 135 h 489"/>
                  <a:gd name="T64" fmla="*/ 585 w 876"/>
                  <a:gd name="T65" fmla="*/ 148 h 489"/>
                  <a:gd name="T66" fmla="*/ 629 w 876"/>
                  <a:gd name="T67" fmla="*/ 160 h 489"/>
                  <a:gd name="T68" fmla="*/ 671 w 876"/>
                  <a:gd name="T69" fmla="*/ 172 h 489"/>
                  <a:gd name="T70" fmla="*/ 708 w 876"/>
                  <a:gd name="T71" fmla="*/ 184 h 489"/>
                  <a:gd name="T72" fmla="*/ 742 w 876"/>
                  <a:gd name="T73" fmla="*/ 194 h 489"/>
                  <a:gd name="T74" fmla="*/ 770 w 876"/>
                  <a:gd name="T75" fmla="*/ 203 h 489"/>
                  <a:gd name="T76" fmla="*/ 794 w 876"/>
                  <a:gd name="T77" fmla="*/ 211 h 489"/>
                  <a:gd name="T78" fmla="*/ 815 w 876"/>
                  <a:gd name="T79" fmla="*/ 219 h 489"/>
                  <a:gd name="T80" fmla="*/ 831 w 876"/>
                  <a:gd name="T81" fmla="*/ 226 h 489"/>
                  <a:gd name="T82" fmla="*/ 841 w 876"/>
                  <a:gd name="T83" fmla="*/ 231 h 489"/>
                  <a:gd name="T84" fmla="*/ 846 w 876"/>
                  <a:gd name="T85" fmla="*/ 235 h 489"/>
                  <a:gd name="T86" fmla="*/ 848 w 876"/>
                  <a:gd name="T87" fmla="*/ 238 h 489"/>
                  <a:gd name="T88" fmla="*/ 876 w 876"/>
                  <a:gd name="T89" fmla="*/ 245 h 48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876" h="489">
                    <a:moveTo>
                      <a:pt x="876" y="489"/>
                    </a:moveTo>
                    <a:lnTo>
                      <a:pt x="875" y="481"/>
                    </a:lnTo>
                    <a:lnTo>
                      <a:pt x="869" y="474"/>
                    </a:lnTo>
                    <a:lnTo>
                      <a:pt x="858" y="463"/>
                    </a:lnTo>
                    <a:lnTo>
                      <a:pt x="842" y="449"/>
                    </a:lnTo>
                    <a:lnTo>
                      <a:pt x="821" y="434"/>
                    </a:lnTo>
                    <a:lnTo>
                      <a:pt x="795" y="416"/>
                    </a:lnTo>
                    <a:lnTo>
                      <a:pt x="766" y="398"/>
                    </a:lnTo>
                    <a:lnTo>
                      <a:pt x="732" y="376"/>
                    </a:lnTo>
                    <a:lnTo>
                      <a:pt x="692" y="353"/>
                    </a:lnTo>
                    <a:lnTo>
                      <a:pt x="650" y="329"/>
                    </a:lnTo>
                    <a:lnTo>
                      <a:pt x="605" y="304"/>
                    </a:lnTo>
                    <a:lnTo>
                      <a:pt x="554" y="277"/>
                    </a:lnTo>
                    <a:lnTo>
                      <a:pt x="501" y="248"/>
                    </a:lnTo>
                    <a:lnTo>
                      <a:pt x="445" y="219"/>
                    </a:lnTo>
                    <a:lnTo>
                      <a:pt x="387" y="188"/>
                    </a:lnTo>
                    <a:lnTo>
                      <a:pt x="326" y="157"/>
                    </a:lnTo>
                    <a:lnTo>
                      <a:pt x="264" y="126"/>
                    </a:lnTo>
                    <a:lnTo>
                      <a:pt x="199" y="94"/>
                    </a:lnTo>
                    <a:lnTo>
                      <a:pt x="134" y="63"/>
                    </a:lnTo>
                    <a:lnTo>
                      <a:pt x="67" y="3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65" y="32"/>
                    </a:lnTo>
                    <a:lnTo>
                      <a:pt x="128" y="63"/>
                    </a:lnTo>
                    <a:lnTo>
                      <a:pt x="192" y="94"/>
                    </a:lnTo>
                    <a:lnTo>
                      <a:pt x="254" y="125"/>
                    </a:lnTo>
                    <a:lnTo>
                      <a:pt x="315" y="155"/>
                    </a:lnTo>
                    <a:lnTo>
                      <a:pt x="374" y="184"/>
                    </a:lnTo>
                    <a:lnTo>
                      <a:pt x="431" y="213"/>
                    </a:lnTo>
                    <a:lnTo>
                      <a:pt x="484" y="242"/>
                    </a:lnTo>
                    <a:lnTo>
                      <a:pt x="537" y="269"/>
                    </a:lnTo>
                    <a:lnTo>
                      <a:pt x="585" y="295"/>
                    </a:lnTo>
                    <a:lnTo>
                      <a:pt x="629" y="320"/>
                    </a:lnTo>
                    <a:lnTo>
                      <a:pt x="671" y="344"/>
                    </a:lnTo>
                    <a:lnTo>
                      <a:pt x="708" y="367"/>
                    </a:lnTo>
                    <a:lnTo>
                      <a:pt x="742" y="387"/>
                    </a:lnTo>
                    <a:lnTo>
                      <a:pt x="770" y="405"/>
                    </a:lnTo>
                    <a:lnTo>
                      <a:pt x="794" y="422"/>
                    </a:lnTo>
                    <a:lnTo>
                      <a:pt x="815" y="438"/>
                    </a:lnTo>
                    <a:lnTo>
                      <a:pt x="831" y="451"/>
                    </a:lnTo>
                    <a:lnTo>
                      <a:pt x="841" y="461"/>
                    </a:lnTo>
                    <a:lnTo>
                      <a:pt x="846" y="469"/>
                    </a:lnTo>
                    <a:lnTo>
                      <a:pt x="848" y="476"/>
                    </a:lnTo>
                    <a:lnTo>
                      <a:pt x="876" y="489"/>
                    </a:lnTo>
                    <a:close/>
                  </a:path>
                </a:pathLst>
              </a:custGeom>
              <a:solidFill>
                <a:srgbClr val="B4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83" name="Freeform 702"/>
              <p:cNvSpPr>
                <a:spLocks/>
              </p:cNvSpPr>
              <p:nvPr/>
            </p:nvSpPr>
            <p:spPr bwMode="auto">
              <a:xfrm>
                <a:off x="1285" y="1518"/>
                <a:ext cx="850" cy="237"/>
              </a:xfrm>
              <a:custGeom>
                <a:avLst/>
                <a:gdLst>
                  <a:gd name="T0" fmla="*/ 2 w 850"/>
                  <a:gd name="T1" fmla="*/ 0 h 474"/>
                  <a:gd name="T2" fmla="*/ 67 w 850"/>
                  <a:gd name="T3" fmla="*/ 15 h 474"/>
                  <a:gd name="T4" fmla="*/ 130 w 850"/>
                  <a:gd name="T5" fmla="*/ 31 h 474"/>
                  <a:gd name="T6" fmla="*/ 194 w 850"/>
                  <a:gd name="T7" fmla="*/ 46 h 474"/>
                  <a:gd name="T8" fmla="*/ 256 w 850"/>
                  <a:gd name="T9" fmla="*/ 62 h 474"/>
                  <a:gd name="T10" fmla="*/ 317 w 850"/>
                  <a:gd name="T11" fmla="*/ 77 h 474"/>
                  <a:gd name="T12" fmla="*/ 376 w 850"/>
                  <a:gd name="T13" fmla="*/ 91 h 474"/>
                  <a:gd name="T14" fmla="*/ 433 w 850"/>
                  <a:gd name="T15" fmla="*/ 106 h 474"/>
                  <a:gd name="T16" fmla="*/ 486 w 850"/>
                  <a:gd name="T17" fmla="*/ 120 h 474"/>
                  <a:gd name="T18" fmla="*/ 539 w 850"/>
                  <a:gd name="T19" fmla="*/ 134 h 474"/>
                  <a:gd name="T20" fmla="*/ 587 w 850"/>
                  <a:gd name="T21" fmla="*/ 147 h 474"/>
                  <a:gd name="T22" fmla="*/ 631 w 850"/>
                  <a:gd name="T23" fmla="*/ 159 h 474"/>
                  <a:gd name="T24" fmla="*/ 673 w 850"/>
                  <a:gd name="T25" fmla="*/ 171 h 474"/>
                  <a:gd name="T26" fmla="*/ 710 w 850"/>
                  <a:gd name="T27" fmla="*/ 183 h 474"/>
                  <a:gd name="T28" fmla="*/ 744 w 850"/>
                  <a:gd name="T29" fmla="*/ 193 h 474"/>
                  <a:gd name="T30" fmla="*/ 772 w 850"/>
                  <a:gd name="T31" fmla="*/ 202 h 474"/>
                  <a:gd name="T32" fmla="*/ 796 w 850"/>
                  <a:gd name="T33" fmla="*/ 210 h 474"/>
                  <a:gd name="T34" fmla="*/ 817 w 850"/>
                  <a:gd name="T35" fmla="*/ 218 h 474"/>
                  <a:gd name="T36" fmla="*/ 833 w 850"/>
                  <a:gd name="T37" fmla="*/ 225 h 474"/>
                  <a:gd name="T38" fmla="*/ 843 w 850"/>
                  <a:gd name="T39" fmla="*/ 230 h 474"/>
                  <a:gd name="T40" fmla="*/ 848 w 850"/>
                  <a:gd name="T41" fmla="*/ 234 h 474"/>
                  <a:gd name="T42" fmla="*/ 850 w 850"/>
                  <a:gd name="T43" fmla="*/ 237 h 474"/>
                  <a:gd name="T44" fmla="*/ 820 w 850"/>
                  <a:gd name="T45" fmla="*/ 230 h 474"/>
                  <a:gd name="T46" fmla="*/ 819 w 850"/>
                  <a:gd name="T47" fmla="*/ 227 h 474"/>
                  <a:gd name="T48" fmla="*/ 813 w 850"/>
                  <a:gd name="T49" fmla="*/ 223 h 474"/>
                  <a:gd name="T50" fmla="*/ 802 w 850"/>
                  <a:gd name="T51" fmla="*/ 217 h 474"/>
                  <a:gd name="T52" fmla="*/ 785 w 850"/>
                  <a:gd name="T53" fmla="*/ 210 h 474"/>
                  <a:gd name="T54" fmla="*/ 763 w 850"/>
                  <a:gd name="T55" fmla="*/ 203 h 474"/>
                  <a:gd name="T56" fmla="*/ 737 w 850"/>
                  <a:gd name="T57" fmla="*/ 194 h 474"/>
                  <a:gd name="T58" fmla="*/ 705 w 850"/>
                  <a:gd name="T59" fmla="*/ 184 h 474"/>
                  <a:gd name="T60" fmla="*/ 670 w 850"/>
                  <a:gd name="T61" fmla="*/ 173 h 474"/>
                  <a:gd name="T62" fmla="*/ 631 w 850"/>
                  <a:gd name="T63" fmla="*/ 162 h 474"/>
                  <a:gd name="T64" fmla="*/ 588 w 850"/>
                  <a:gd name="T65" fmla="*/ 149 h 474"/>
                  <a:gd name="T66" fmla="*/ 540 w 850"/>
                  <a:gd name="T67" fmla="*/ 137 h 474"/>
                  <a:gd name="T68" fmla="*/ 489 w 850"/>
                  <a:gd name="T69" fmla="*/ 122 h 474"/>
                  <a:gd name="T70" fmla="*/ 436 w 850"/>
                  <a:gd name="T71" fmla="*/ 109 h 474"/>
                  <a:gd name="T72" fmla="*/ 379 w 850"/>
                  <a:gd name="T73" fmla="*/ 94 h 474"/>
                  <a:gd name="T74" fmla="*/ 320 w 850"/>
                  <a:gd name="T75" fmla="*/ 79 h 474"/>
                  <a:gd name="T76" fmla="*/ 259 w 850"/>
                  <a:gd name="T77" fmla="*/ 63 h 474"/>
                  <a:gd name="T78" fmla="*/ 195 w 850"/>
                  <a:gd name="T79" fmla="*/ 48 h 474"/>
                  <a:gd name="T80" fmla="*/ 132 w 850"/>
                  <a:gd name="T81" fmla="*/ 33 h 474"/>
                  <a:gd name="T82" fmla="*/ 67 w 850"/>
                  <a:gd name="T83" fmla="*/ 17 h 474"/>
                  <a:gd name="T84" fmla="*/ 0 w 850"/>
                  <a:gd name="T85" fmla="*/ 2 h 474"/>
                  <a:gd name="T86" fmla="*/ 2 w 850"/>
                  <a:gd name="T87" fmla="*/ 0 h 47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850" h="474">
                    <a:moveTo>
                      <a:pt x="2" y="0"/>
                    </a:moveTo>
                    <a:lnTo>
                      <a:pt x="67" y="30"/>
                    </a:lnTo>
                    <a:lnTo>
                      <a:pt x="130" y="61"/>
                    </a:lnTo>
                    <a:lnTo>
                      <a:pt x="194" y="92"/>
                    </a:lnTo>
                    <a:lnTo>
                      <a:pt x="256" y="123"/>
                    </a:lnTo>
                    <a:lnTo>
                      <a:pt x="317" y="153"/>
                    </a:lnTo>
                    <a:lnTo>
                      <a:pt x="376" y="182"/>
                    </a:lnTo>
                    <a:lnTo>
                      <a:pt x="433" y="211"/>
                    </a:lnTo>
                    <a:lnTo>
                      <a:pt x="486" y="240"/>
                    </a:lnTo>
                    <a:lnTo>
                      <a:pt x="539" y="267"/>
                    </a:lnTo>
                    <a:lnTo>
                      <a:pt x="587" y="293"/>
                    </a:lnTo>
                    <a:lnTo>
                      <a:pt x="631" y="318"/>
                    </a:lnTo>
                    <a:lnTo>
                      <a:pt x="673" y="342"/>
                    </a:lnTo>
                    <a:lnTo>
                      <a:pt x="710" y="365"/>
                    </a:lnTo>
                    <a:lnTo>
                      <a:pt x="744" y="385"/>
                    </a:lnTo>
                    <a:lnTo>
                      <a:pt x="772" y="403"/>
                    </a:lnTo>
                    <a:lnTo>
                      <a:pt x="796" y="420"/>
                    </a:lnTo>
                    <a:lnTo>
                      <a:pt x="817" y="436"/>
                    </a:lnTo>
                    <a:lnTo>
                      <a:pt x="833" y="449"/>
                    </a:lnTo>
                    <a:lnTo>
                      <a:pt x="843" y="459"/>
                    </a:lnTo>
                    <a:lnTo>
                      <a:pt x="848" y="467"/>
                    </a:lnTo>
                    <a:lnTo>
                      <a:pt x="850" y="474"/>
                    </a:lnTo>
                    <a:lnTo>
                      <a:pt x="820" y="459"/>
                    </a:lnTo>
                    <a:lnTo>
                      <a:pt x="819" y="454"/>
                    </a:lnTo>
                    <a:lnTo>
                      <a:pt x="813" y="445"/>
                    </a:lnTo>
                    <a:lnTo>
                      <a:pt x="802" y="434"/>
                    </a:lnTo>
                    <a:lnTo>
                      <a:pt x="785" y="420"/>
                    </a:lnTo>
                    <a:lnTo>
                      <a:pt x="763" y="405"/>
                    </a:lnTo>
                    <a:lnTo>
                      <a:pt x="737" y="387"/>
                    </a:lnTo>
                    <a:lnTo>
                      <a:pt x="705" y="367"/>
                    </a:lnTo>
                    <a:lnTo>
                      <a:pt x="670" y="345"/>
                    </a:lnTo>
                    <a:lnTo>
                      <a:pt x="631" y="324"/>
                    </a:lnTo>
                    <a:lnTo>
                      <a:pt x="588" y="298"/>
                    </a:lnTo>
                    <a:lnTo>
                      <a:pt x="540" y="273"/>
                    </a:lnTo>
                    <a:lnTo>
                      <a:pt x="489" y="244"/>
                    </a:lnTo>
                    <a:lnTo>
                      <a:pt x="436" y="217"/>
                    </a:lnTo>
                    <a:lnTo>
                      <a:pt x="379" y="188"/>
                    </a:lnTo>
                    <a:lnTo>
                      <a:pt x="320" y="157"/>
                    </a:lnTo>
                    <a:lnTo>
                      <a:pt x="259" y="126"/>
                    </a:lnTo>
                    <a:lnTo>
                      <a:pt x="195" y="96"/>
                    </a:lnTo>
                    <a:lnTo>
                      <a:pt x="132" y="65"/>
                    </a:lnTo>
                    <a:lnTo>
                      <a:pt x="67" y="34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B3C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84" name="Freeform 703"/>
              <p:cNvSpPr>
                <a:spLocks/>
              </p:cNvSpPr>
              <p:nvPr/>
            </p:nvSpPr>
            <p:spPr bwMode="auto">
              <a:xfrm>
                <a:off x="1285" y="1520"/>
                <a:ext cx="820" cy="228"/>
              </a:xfrm>
              <a:custGeom>
                <a:avLst/>
                <a:gdLst>
                  <a:gd name="T0" fmla="*/ 820 w 820"/>
                  <a:gd name="T1" fmla="*/ 228 h 456"/>
                  <a:gd name="T2" fmla="*/ 819 w 820"/>
                  <a:gd name="T3" fmla="*/ 226 h 456"/>
                  <a:gd name="T4" fmla="*/ 813 w 820"/>
                  <a:gd name="T5" fmla="*/ 221 h 456"/>
                  <a:gd name="T6" fmla="*/ 802 w 820"/>
                  <a:gd name="T7" fmla="*/ 216 h 456"/>
                  <a:gd name="T8" fmla="*/ 785 w 820"/>
                  <a:gd name="T9" fmla="*/ 209 h 456"/>
                  <a:gd name="T10" fmla="*/ 763 w 820"/>
                  <a:gd name="T11" fmla="*/ 201 h 456"/>
                  <a:gd name="T12" fmla="*/ 737 w 820"/>
                  <a:gd name="T13" fmla="*/ 192 h 456"/>
                  <a:gd name="T14" fmla="*/ 705 w 820"/>
                  <a:gd name="T15" fmla="*/ 182 h 456"/>
                  <a:gd name="T16" fmla="*/ 670 w 820"/>
                  <a:gd name="T17" fmla="*/ 171 h 456"/>
                  <a:gd name="T18" fmla="*/ 631 w 820"/>
                  <a:gd name="T19" fmla="*/ 161 h 456"/>
                  <a:gd name="T20" fmla="*/ 588 w 820"/>
                  <a:gd name="T21" fmla="*/ 148 h 456"/>
                  <a:gd name="T22" fmla="*/ 540 w 820"/>
                  <a:gd name="T23" fmla="*/ 135 h 456"/>
                  <a:gd name="T24" fmla="*/ 489 w 820"/>
                  <a:gd name="T25" fmla="*/ 121 h 456"/>
                  <a:gd name="T26" fmla="*/ 436 w 820"/>
                  <a:gd name="T27" fmla="*/ 107 h 456"/>
                  <a:gd name="T28" fmla="*/ 379 w 820"/>
                  <a:gd name="T29" fmla="*/ 93 h 456"/>
                  <a:gd name="T30" fmla="*/ 320 w 820"/>
                  <a:gd name="T31" fmla="*/ 77 h 456"/>
                  <a:gd name="T32" fmla="*/ 259 w 820"/>
                  <a:gd name="T33" fmla="*/ 62 h 456"/>
                  <a:gd name="T34" fmla="*/ 195 w 820"/>
                  <a:gd name="T35" fmla="*/ 47 h 456"/>
                  <a:gd name="T36" fmla="*/ 132 w 820"/>
                  <a:gd name="T37" fmla="*/ 31 h 456"/>
                  <a:gd name="T38" fmla="*/ 67 w 820"/>
                  <a:gd name="T39" fmla="*/ 16 h 456"/>
                  <a:gd name="T40" fmla="*/ 0 w 820"/>
                  <a:gd name="T41" fmla="*/ 0 h 456"/>
                  <a:gd name="T42" fmla="*/ 0 w 820"/>
                  <a:gd name="T43" fmla="*/ 1 h 456"/>
                  <a:gd name="T44" fmla="*/ 64 w 820"/>
                  <a:gd name="T45" fmla="*/ 16 h 456"/>
                  <a:gd name="T46" fmla="*/ 126 w 820"/>
                  <a:gd name="T47" fmla="*/ 31 h 456"/>
                  <a:gd name="T48" fmla="*/ 188 w 820"/>
                  <a:gd name="T49" fmla="*/ 47 h 456"/>
                  <a:gd name="T50" fmla="*/ 249 w 820"/>
                  <a:gd name="T51" fmla="*/ 61 h 456"/>
                  <a:gd name="T52" fmla="*/ 307 w 820"/>
                  <a:gd name="T53" fmla="*/ 75 h 456"/>
                  <a:gd name="T54" fmla="*/ 365 w 820"/>
                  <a:gd name="T55" fmla="*/ 90 h 456"/>
                  <a:gd name="T56" fmla="*/ 419 w 820"/>
                  <a:gd name="T57" fmla="*/ 104 h 456"/>
                  <a:gd name="T58" fmla="*/ 471 w 820"/>
                  <a:gd name="T59" fmla="*/ 118 h 456"/>
                  <a:gd name="T60" fmla="*/ 519 w 820"/>
                  <a:gd name="T61" fmla="*/ 131 h 456"/>
                  <a:gd name="T62" fmla="*/ 566 w 820"/>
                  <a:gd name="T63" fmla="*/ 143 h 456"/>
                  <a:gd name="T64" fmla="*/ 607 w 820"/>
                  <a:gd name="T65" fmla="*/ 155 h 456"/>
                  <a:gd name="T66" fmla="*/ 645 w 820"/>
                  <a:gd name="T67" fmla="*/ 167 h 456"/>
                  <a:gd name="T68" fmla="*/ 679 w 820"/>
                  <a:gd name="T69" fmla="*/ 177 h 456"/>
                  <a:gd name="T70" fmla="*/ 708 w 820"/>
                  <a:gd name="T71" fmla="*/ 186 h 456"/>
                  <a:gd name="T72" fmla="*/ 734 w 820"/>
                  <a:gd name="T73" fmla="*/ 195 h 456"/>
                  <a:gd name="T74" fmla="*/ 755 w 820"/>
                  <a:gd name="T75" fmla="*/ 202 h 456"/>
                  <a:gd name="T76" fmla="*/ 771 w 820"/>
                  <a:gd name="T77" fmla="*/ 209 h 456"/>
                  <a:gd name="T78" fmla="*/ 782 w 820"/>
                  <a:gd name="T79" fmla="*/ 214 h 456"/>
                  <a:gd name="T80" fmla="*/ 787 w 820"/>
                  <a:gd name="T81" fmla="*/ 218 h 456"/>
                  <a:gd name="T82" fmla="*/ 789 w 820"/>
                  <a:gd name="T83" fmla="*/ 221 h 456"/>
                  <a:gd name="T84" fmla="*/ 820 w 820"/>
                  <a:gd name="T85" fmla="*/ 228 h 45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820" h="456">
                    <a:moveTo>
                      <a:pt x="820" y="456"/>
                    </a:moveTo>
                    <a:lnTo>
                      <a:pt x="819" y="451"/>
                    </a:lnTo>
                    <a:lnTo>
                      <a:pt x="813" y="442"/>
                    </a:lnTo>
                    <a:lnTo>
                      <a:pt x="802" y="431"/>
                    </a:lnTo>
                    <a:lnTo>
                      <a:pt x="785" y="417"/>
                    </a:lnTo>
                    <a:lnTo>
                      <a:pt x="763" y="402"/>
                    </a:lnTo>
                    <a:lnTo>
                      <a:pt x="737" y="384"/>
                    </a:lnTo>
                    <a:lnTo>
                      <a:pt x="705" y="364"/>
                    </a:lnTo>
                    <a:lnTo>
                      <a:pt x="670" y="342"/>
                    </a:lnTo>
                    <a:lnTo>
                      <a:pt x="631" y="321"/>
                    </a:lnTo>
                    <a:lnTo>
                      <a:pt x="588" y="295"/>
                    </a:lnTo>
                    <a:lnTo>
                      <a:pt x="540" y="270"/>
                    </a:lnTo>
                    <a:lnTo>
                      <a:pt x="489" y="241"/>
                    </a:lnTo>
                    <a:lnTo>
                      <a:pt x="436" y="214"/>
                    </a:lnTo>
                    <a:lnTo>
                      <a:pt x="379" y="185"/>
                    </a:lnTo>
                    <a:lnTo>
                      <a:pt x="320" y="154"/>
                    </a:lnTo>
                    <a:lnTo>
                      <a:pt x="259" y="123"/>
                    </a:lnTo>
                    <a:lnTo>
                      <a:pt x="195" y="93"/>
                    </a:lnTo>
                    <a:lnTo>
                      <a:pt x="132" y="62"/>
                    </a:lnTo>
                    <a:lnTo>
                      <a:pt x="67" y="3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64" y="31"/>
                    </a:lnTo>
                    <a:lnTo>
                      <a:pt x="126" y="62"/>
                    </a:lnTo>
                    <a:lnTo>
                      <a:pt x="188" y="93"/>
                    </a:lnTo>
                    <a:lnTo>
                      <a:pt x="249" y="121"/>
                    </a:lnTo>
                    <a:lnTo>
                      <a:pt x="307" y="150"/>
                    </a:lnTo>
                    <a:lnTo>
                      <a:pt x="365" y="179"/>
                    </a:lnTo>
                    <a:lnTo>
                      <a:pt x="419" y="208"/>
                    </a:lnTo>
                    <a:lnTo>
                      <a:pt x="471" y="236"/>
                    </a:lnTo>
                    <a:lnTo>
                      <a:pt x="519" y="261"/>
                    </a:lnTo>
                    <a:lnTo>
                      <a:pt x="566" y="286"/>
                    </a:lnTo>
                    <a:lnTo>
                      <a:pt x="607" y="310"/>
                    </a:lnTo>
                    <a:lnTo>
                      <a:pt x="645" y="333"/>
                    </a:lnTo>
                    <a:lnTo>
                      <a:pt x="679" y="353"/>
                    </a:lnTo>
                    <a:lnTo>
                      <a:pt x="708" y="371"/>
                    </a:lnTo>
                    <a:lnTo>
                      <a:pt x="734" y="389"/>
                    </a:lnTo>
                    <a:lnTo>
                      <a:pt x="755" y="404"/>
                    </a:lnTo>
                    <a:lnTo>
                      <a:pt x="771" y="417"/>
                    </a:lnTo>
                    <a:lnTo>
                      <a:pt x="782" y="427"/>
                    </a:lnTo>
                    <a:lnTo>
                      <a:pt x="787" y="436"/>
                    </a:lnTo>
                    <a:lnTo>
                      <a:pt x="789" y="442"/>
                    </a:lnTo>
                    <a:lnTo>
                      <a:pt x="820" y="456"/>
                    </a:lnTo>
                    <a:close/>
                  </a:path>
                </a:pathLst>
              </a:custGeom>
              <a:solidFill>
                <a:srgbClr val="B3C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85" name="Freeform 704"/>
              <p:cNvSpPr>
                <a:spLocks/>
              </p:cNvSpPr>
              <p:nvPr/>
            </p:nvSpPr>
            <p:spPr bwMode="auto">
              <a:xfrm>
                <a:off x="1284" y="1521"/>
                <a:ext cx="790" cy="220"/>
              </a:xfrm>
              <a:custGeom>
                <a:avLst/>
                <a:gdLst>
                  <a:gd name="T0" fmla="*/ 1 w 790"/>
                  <a:gd name="T1" fmla="*/ 0 h 440"/>
                  <a:gd name="T2" fmla="*/ 65 w 790"/>
                  <a:gd name="T3" fmla="*/ 15 h 440"/>
                  <a:gd name="T4" fmla="*/ 127 w 790"/>
                  <a:gd name="T5" fmla="*/ 30 h 440"/>
                  <a:gd name="T6" fmla="*/ 189 w 790"/>
                  <a:gd name="T7" fmla="*/ 46 h 440"/>
                  <a:gd name="T8" fmla="*/ 250 w 790"/>
                  <a:gd name="T9" fmla="*/ 60 h 440"/>
                  <a:gd name="T10" fmla="*/ 308 w 790"/>
                  <a:gd name="T11" fmla="*/ 74 h 440"/>
                  <a:gd name="T12" fmla="*/ 366 w 790"/>
                  <a:gd name="T13" fmla="*/ 89 h 440"/>
                  <a:gd name="T14" fmla="*/ 420 w 790"/>
                  <a:gd name="T15" fmla="*/ 103 h 440"/>
                  <a:gd name="T16" fmla="*/ 472 w 790"/>
                  <a:gd name="T17" fmla="*/ 117 h 440"/>
                  <a:gd name="T18" fmla="*/ 520 w 790"/>
                  <a:gd name="T19" fmla="*/ 130 h 440"/>
                  <a:gd name="T20" fmla="*/ 567 w 790"/>
                  <a:gd name="T21" fmla="*/ 142 h 440"/>
                  <a:gd name="T22" fmla="*/ 608 w 790"/>
                  <a:gd name="T23" fmla="*/ 154 h 440"/>
                  <a:gd name="T24" fmla="*/ 646 w 790"/>
                  <a:gd name="T25" fmla="*/ 166 h 440"/>
                  <a:gd name="T26" fmla="*/ 680 w 790"/>
                  <a:gd name="T27" fmla="*/ 176 h 440"/>
                  <a:gd name="T28" fmla="*/ 709 w 790"/>
                  <a:gd name="T29" fmla="*/ 185 h 440"/>
                  <a:gd name="T30" fmla="*/ 735 w 790"/>
                  <a:gd name="T31" fmla="*/ 194 h 440"/>
                  <a:gd name="T32" fmla="*/ 756 w 790"/>
                  <a:gd name="T33" fmla="*/ 201 h 440"/>
                  <a:gd name="T34" fmla="*/ 772 w 790"/>
                  <a:gd name="T35" fmla="*/ 208 h 440"/>
                  <a:gd name="T36" fmla="*/ 783 w 790"/>
                  <a:gd name="T37" fmla="*/ 213 h 440"/>
                  <a:gd name="T38" fmla="*/ 788 w 790"/>
                  <a:gd name="T39" fmla="*/ 217 h 440"/>
                  <a:gd name="T40" fmla="*/ 790 w 790"/>
                  <a:gd name="T41" fmla="*/ 220 h 440"/>
                  <a:gd name="T42" fmla="*/ 756 w 790"/>
                  <a:gd name="T43" fmla="*/ 212 h 440"/>
                  <a:gd name="T44" fmla="*/ 755 w 790"/>
                  <a:gd name="T45" fmla="*/ 209 h 440"/>
                  <a:gd name="T46" fmla="*/ 749 w 790"/>
                  <a:gd name="T47" fmla="*/ 205 h 440"/>
                  <a:gd name="T48" fmla="*/ 736 w 790"/>
                  <a:gd name="T49" fmla="*/ 199 h 440"/>
                  <a:gd name="T50" fmla="*/ 721 w 790"/>
                  <a:gd name="T51" fmla="*/ 193 h 440"/>
                  <a:gd name="T52" fmla="*/ 698 w 790"/>
                  <a:gd name="T53" fmla="*/ 185 h 440"/>
                  <a:gd name="T54" fmla="*/ 671 w 790"/>
                  <a:gd name="T55" fmla="*/ 176 h 440"/>
                  <a:gd name="T56" fmla="*/ 640 w 790"/>
                  <a:gd name="T57" fmla="*/ 167 h 440"/>
                  <a:gd name="T58" fmla="*/ 603 w 790"/>
                  <a:gd name="T59" fmla="*/ 156 h 440"/>
                  <a:gd name="T60" fmla="*/ 564 w 790"/>
                  <a:gd name="T61" fmla="*/ 144 h 440"/>
                  <a:gd name="T62" fmla="*/ 520 w 790"/>
                  <a:gd name="T63" fmla="*/ 131 h 440"/>
                  <a:gd name="T64" fmla="*/ 472 w 790"/>
                  <a:gd name="T65" fmla="*/ 119 h 440"/>
                  <a:gd name="T66" fmla="*/ 421 w 790"/>
                  <a:gd name="T67" fmla="*/ 105 h 440"/>
                  <a:gd name="T68" fmla="*/ 366 w 790"/>
                  <a:gd name="T69" fmla="*/ 91 h 440"/>
                  <a:gd name="T70" fmla="*/ 309 w 790"/>
                  <a:gd name="T71" fmla="*/ 76 h 440"/>
                  <a:gd name="T72" fmla="*/ 250 w 790"/>
                  <a:gd name="T73" fmla="*/ 62 h 440"/>
                  <a:gd name="T74" fmla="*/ 189 w 790"/>
                  <a:gd name="T75" fmla="*/ 46 h 440"/>
                  <a:gd name="T76" fmla="*/ 127 w 790"/>
                  <a:gd name="T77" fmla="*/ 32 h 440"/>
                  <a:gd name="T78" fmla="*/ 65 w 790"/>
                  <a:gd name="T79" fmla="*/ 17 h 440"/>
                  <a:gd name="T80" fmla="*/ 0 w 790"/>
                  <a:gd name="T81" fmla="*/ 2 h 440"/>
                  <a:gd name="T82" fmla="*/ 1 w 790"/>
                  <a:gd name="T83" fmla="*/ 0 h 44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790" h="440">
                    <a:moveTo>
                      <a:pt x="1" y="0"/>
                    </a:moveTo>
                    <a:lnTo>
                      <a:pt x="65" y="29"/>
                    </a:lnTo>
                    <a:lnTo>
                      <a:pt x="127" y="60"/>
                    </a:lnTo>
                    <a:lnTo>
                      <a:pt x="189" y="91"/>
                    </a:lnTo>
                    <a:lnTo>
                      <a:pt x="250" y="119"/>
                    </a:lnTo>
                    <a:lnTo>
                      <a:pt x="308" y="148"/>
                    </a:lnTo>
                    <a:lnTo>
                      <a:pt x="366" y="177"/>
                    </a:lnTo>
                    <a:lnTo>
                      <a:pt x="420" y="206"/>
                    </a:lnTo>
                    <a:lnTo>
                      <a:pt x="472" y="234"/>
                    </a:lnTo>
                    <a:lnTo>
                      <a:pt x="520" y="259"/>
                    </a:lnTo>
                    <a:lnTo>
                      <a:pt x="567" y="284"/>
                    </a:lnTo>
                    <a:lnTo>
                      <a:pt x="608" y="308"/>
                    </a:lnTo>
                    <a:lnTo>
                      <a:pt x="646" y="331"/>
                    </a:lnTo>
                    <a:lnTo>
                      <a:pt x="680" y="351"/>
                    </a:lnTo>
                    <a:lnTo>
                      <a:pt x="709" y="369"/>
                    </a:lnTo>
                    <a:lnTo>
                      <a:pt x="735" y="387"/>
                    </a:lnTo>
                    <a:lnTo>
                      <a:pt x="756" y="402"/>
                    </a:lnTo>
                    <a:lnTo>
                      <a:pt x="772" y="415"/>
                    </a:lnTo>
                    <a:lnTo>
                      <a:pt x="783" y="425"/>
                    </a:lnTo>
                    <a:lnTo>
                      <a:pt x="788" y="434"/>
                    </a:lnTo>
                    <a:lnTo>
                      <a:pt x="790" y="440"/>
                    </a:lnTo>
                    <a:lnTo>
                      <a:pt x="756" y="424"/>
                    </a:lnTo>
                    <a:lnTo>
                      <a:pt x="755" y="418"/>
                    </a:lnTo>
                    <a:lnTo>
                      <a:pt x="749" y="409"/>
                    </a:lnTo>
                    <a:lnTo>
                      <a:pt x="736" y="398"/>
                    </a:lnTo>
                    <a:lnTo>
                      <a:pt x="721" y="386"/>
                    </a:lnTo>
                    <a:lnTo>
                      <a:pt x="698" y="369"/>
                    </a:lnTo>
                    <a:lnTo>
                      <a:pt x="671" y="351"/>
                    </a:lnTo>
                    <a:lnTo>
                      <a:pt x="640" y="333"/>
                    </a:lnTo>
                    <a:lnTo>
                      <a:pt x="603" y="311"/>
                    </a:lnTo>
                    <a:lnTo>
                      <a:pt x="564" y="288"/>
                    </a:lnTo>
                    <a:lnTo>
                      <a:pt x="520" y="262"/>
                    </a:lnTo>
                    <a:lnTo>
                      <a:pt x="472" y="237"/>
                    </a:lnTo>
                    <a:lnTo>
                      <a:pt x="421" y="210"/>
                    </a:lnTo>
                    <a:lnTo>
                      <a:pt x="366" y="181"/>
                    </a:lnTo>
                    <a:lnTo>
                      <a:pt x="309" y="152"/>
                    </a:lnTo>
                    <a:lnTo>
                      <a:pt x="250" y="123"/>
                    </a:lnTo>
                    <a:lnTo>
                      <a:pt x="189" y="92"/>
                    </a:lnTo>
                    <a:lnTo>
                      <a:pt x="127" y="63"/>
                    </a:lnTo>
                    <a:lnTo>
                      <a:pt x="65" y="33"/>
                    </a:lnTo>
                    <a:lnTo>
                      <a:pt x="0" y="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3C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86" name="Freeform 705"/>
              <p:cNvSpPr>
                <a:spLocks/>
              </p:cNvSpPr>
              <p:nvPr/>
            </p:nvSpPr>
            <p:spPr bwMode="auto">
              <a:xfrm>
                <a:off x="1284" y="1523"/>
                <a:ext cx="756" cy="210"/>
              </a:xfrm>
              <a:custGeom>
                <a:avLst/>
                <a:gdLst>
                  <a:gd name="T0" fmla="*/ 756 w 756"/>
                  <a:gd name="T1" fmla="*/ 210 h 420"/>
                  <a:gd name="T2" fmla="*/ 755 w 756"/>
                  <a:gd name="T3" fmla="*/ 207 h 420"/>
                  <a:gd name="T4" fmla="*/ 749 w 756"/>
                  <a:gd name="T5" fmla="*/ 203 h 420"/>
                  <a:gd name="T6" fmla="*/ 736 w 756"/>
                  <a:gd name="T7" fmla="*/ 197 h 420"/>
                  <a:gd name="T8" fmla="*/ 721 w 756"/>
                  <a:gd name="T9" fmla="*/ 191 h 420"/>
                  <a:gd name="T10" fmla="*/ 698 w 756"/>
                  <a:gd name="T11" fmla="*/ 183 h 420"/>
                  <a:gd name="T12" fmla="*/ 671 w 756"/>
                  <a:gd name="T13" fmla="*/ 174 h 420"/>
                  <a:gd name="T14" fmla="*/ 640 w 756"/>
                  <a:gd name="T15" fmla="*/ 165 h 420"/>
                  <a:gd name="T16" fmla="*/ 603 w 756"/>
                  <a:gd name="T17" fmla="*/ 154 h 420"/>
                  <a:gd name="T18" fmla="*/ 564 w 756"/>
                  <a:gd name="T19" fmla="*/ 142 h 420"/>
                  <a:gd name="T20" fmla="*/ 520 w 756"/>
                  <a:gd name="T21" fmla="*/ 129 h 420"/>
                  <a:gd name="T22" fmla="*/ 472 w 756"/>
                  <a:gd name="T23" fmla="*/ 117 h 420"/>
                  <a:gd name="T24" fmla="*/ 421 w 756"/>
                  <a:gd name="T25" fmla="*/ 103 h 420"/>
                  <a:gd name="T26" fmla="*/ 366 w 756"/>
                  <a:gd name="T27" fmla="*/ 89 h 420"/>
                  <a:gd name="T28" fmla="*/ 309 w 756"/>
                  <a:gd name="T29" fmla="*/ 74 h 420"/>
                  <a:gd name="T30" fmla="*/ 250 w 756"/>
                  <a:gd name="T31" fmla="*/ 60 h 420"/>
                  <a:gd name="T32" fmla="*/ 189 w 756"/>
                  <a:gd name="T33" fmla="*/ 44 h 420"/>
                  <a:gd name="T34" fmla="*/ 127 w 756"/>
                  <a:gd name="T35" fmla="*/ 30 h 420"/>
                  <a:gd name="T36" fmla="*/ 65 w 756"/>
                  <a:gd name="T37" fmla="*/ 15 h 420"/>
                  <a:gd name="T38" fmla="*/ 0 w 756"/>
                  <a:gd name="T39" fmla="*/ 0 h 420"/>
                  <a:gd name="T40" fmla="*/ 0 w 756"/>
                  <a:gd name="T41" fmla="*/ 1 h 420"/>
                  <a:gd name="T42" fmla="*/ 61 w 756"/>
                  <a:gd name="T43" fmla="*/ 15 h 420"/>
                  <a:gd name="T44" fmla="*/ 121 w 756"/>
                  <a:gd name="T45" fmla="*/ 30 h 420"/>
                  <a:gd name="T46" fmla="*/ 181 w 756"/>
                  <a:gd name="T47" fmla="*/ 44 h 420"/>
                  <a:gd name="T48" fmla="*/ 239 w 756"/>
                  <a:gd name="T49" fmla="*/ 59 h 420"/>
                  <a:gd name="T50" fmla="*/ 295 w 756"/>
                  <a:gd name="T51" fmla="*/ 72 h 420"/>
                  <a:gd name="T52" fmla="*/ 349 w 756"/>
                  <a:gd name="T53" fmla="*/ 86 h 420"/>
                  <a:gd name="T54" fmla="*/ 401 w 756"/>
                  <a:gd name="T55" fmla="*/ 100 h 420"/>
                  <a:gd name="T56" fmla="*/ 449 w 756"/>
                  <a:gd name="T57" fmla="*/ 113 h 420"/>
                  <a:gd name="T58" fmla="*/ 496 w 756"/>
                  <a:gd name="T59" fmla="*/ 125 h 420"/>
                  <a:gd name="T60" fmla="*/ 537 w 756"/>
                  <a:gd name="T61" fmla="*/ 137 h 420"/>
                  <a:gd name="T62" fmla="*/ 576 w 756"/>
                  <a:gd name="T63" fmla="*/ 149 h 420"/>
                  <a:gd name="T64" fmla="*/ 610 w 756"/>
                  <a:gd name="T65" fmla="*/ 158 h 420"/>
                  <a:gd name="T66" fmla="*/ 640 w 756"/>
                  <a:gd name="T67" fmla="*/ 168 h 420"/>
                  <a:gd name="T68" fmla="*/ 665 w 756"/>
                  <a:gd name="T69" fmla="*/ 176 h 420"/>
                  <a:gd name="T70" fmla="*/ 687 w 756"/>
                  <a:gd name="T71" fmla="*/ 184 h 420"/>
                  <a:gd name="T72" fmla="*/ 702 w 756"/>
                  <a:gd name="T73" fmla="*/ 190 h 420"/>
                  <a:gd name="T74" fmla="*/ 714 w 756"/>
                  <a:gd name="T75" fmla="*/ 196 h 420"/>
                  <a:gd name="T76" fmla="*/ 721 w 756"/>
                  <a:gd name="T77" fmla="*/ 199 h 420"/>
                  <a:gd name="T78" fmla="*/ 721 w 756"/>
                  <a:gd name="T79" fmla="*/ 202 h 420"/>
                  <a:gd name="T80" fmla="*/ 756 w 756"/>
                  <a:gd name="T81" fmla="*/ 210 h 42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756" h="420">
                    <a:moveTo>
                      <a:pt x="756" y="420"/>
                    </a:moveTo>
                    <a:lnTo>
                      <a:pt x="755" y="414"/>
                    </a:lnTo>
                    <a:lnTo>
                      <a:pt x="749" y="405"/>
                    </a:lnTo>
                    <a:lnTo>
                      <a:pt x="736" y="394"/>
                    </a:lnTo>
                    <a:lnTo>
                      <a:pt x="721" y="382"/>
                    </a:lnTo>
                    <a:lnTo>
                      <a:pt x="698" y="365"/>
                    </a:lnTo>
                    <a:lnTo>
                      <a:pt x="671" y="347"/>
                    </a:lnTo>
                    <a:lnTo>
                      <a:pt x="640" y="329"/>
                    </a:lnTo>
                    <a:lnTo>
                      <a:pt x="603" y="307"/>
                    </a:lnTo>
                    <a:lnTo>
                      <a:pt x="564" y="284"/>
                    </a:lnTo>
                    <a:lnTo>
                      <a:pt x="520" y="258"/>
                    </a:lnTo>
                    <a:lnTo>
                      <a:pt x="472" y="233"/>
                    </a:lnTo>
                    <a:lnTo>
                      <a:pt x="421" y="206"/>
                    </a:lnTo>
                    <a:lnTo>
                      <a:pt x="366" y="177"/>
                    </a:lnTo>
                    <a:lnTo>
                      <a:pt x="309" y="148"/>
                    </a:lnTo>
                    <a:lnTo>
                      <a:pt x="250" y="119"/>
                    </a:lnTo>
                    <a:lnTo>
                      <a:pt x="189" y="88"/>
                    </a:lnTo>
                    <a:lnTo>
                      <a:pt x="127" y="59"/>
                    </a:lnTo>
                    <a:lnTo>
                      <a:pt x="65" y="29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61" y="30"/>
                    </a:lnTo>
                    <a:lnTo>
                      <a:pt x="121" y="59"/>
                    </a:lnTo>
                    <a:lnTo>
                      <a:pt x="181" y="88"/>
                    </a:lnTo>
                    <a:lnTo>
                      <a:pt x="239" y="117"/>
                    </a:lnTo>
                    <a:lnTo>
                      <a:pt x="295" y="144"/>
                    </a:lnTo>
                    <a:lnTo>
                      <a:pt x="349" y="172"/>
                    </a:lnTo>
                    <a:lnTo>
                      <a:pt x="401" y="199"/>
                    </a:lnTo>
                    <a:lnTo>
                      <a:pt x="449" y="226"/>
                    </a:lnTo>
                    <a:lnTo>
                      <a:pt x="496" y="249"/>
                    </a:lnTo>
                    <a:lnTo>
                      <a:pt x="537" y="273"/>
                    </a:lnTo>
                    <a:lnTo>
                      <a:pt x="576" y="297"/>
                    </a:lnTo>
                    <a:lnTo>
                      <a:pt x="610" y="316"/>
                    </a:lnTo>
                    <a:lnTo>
                      <a:pt x="640" y="335"/>
                    </a:lnTo>
                    <a:lnTo>
                      <a:pt x="665" y="351"/>
                    </a:lnTo>
                    <a:lnTo>
                      <a:pt x="687" y="367"/>
                    </a:lnTo>
                    <a:lnTo>
                      <a:pt x="702" y="380"/>
                    </a:lnTo>
                    <a:lnTo>
                      <a:pt x="714" y="391"/>
                    </a:lnTo>
                    <a:lnTo>
                      <a:pt x="721" y="398"/>
                    </a:lnTo>
                    <a:lnTo>
                      <a:pt x="721" y="403"/>
                    </a:lnTo>
                    <a:lnTo>
                      <a:pt x="756" y="420"/>
                    </a:lnTo>
                    <a:close/>
                  </a:path>
                </a:pathLst>
              </a:custGeom>
              <a:solidFill>
                <a:srgbClr val="B3C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87" name="Freeform 706"/>
              <p:cNvSpPr>
                <a:spLocks/>
              </p:cNvSpPr>
              <p:nvPr/>
            </p:nvSpPr>
            <p:spPr bwMode="auto">
              <a:xfrm>
                <a:off x="1282" y="1524"/>
                <a:ext cx="723" cy="201"/>
              </a:xfrm>
              <a:custGeom>
                <a:avLst/>
                <a:gdLst>
                  <a:gd name="T0" fmla="*/ 2 w 723"/>
                  <a:gd name="T1" fmla="*/ 0 h 402"/>
                  <a:gd name="T2" fmla="*/ 63 w 723"/>
                  <a:gd name="T3" fmla="*/ 15 h 402"/>
                  <a:gd name="T4" fmla="*/ 123 w 723"/>
                  <a:gd name="T5" fmla="*/ 29 h 402"/>
                  <a:gd name="T6" fmla="*/ 183 w 723"/>
                  <a:gd name="T7" fmla="*/ 44 h 402"/>
                  <a:gd name="T8" fmla="*/ 241 w 723"/>
                  <a:gd name="T9" fmla="*/ 58 h 402"/>
                  <a:gd name="T10" fmla="*/ 297 w 723"/>
                  <a:gd name="T11" fmla="*/ 72 h 402"/>
                  <a:gd name="T12" fmla="*/ 351 w 723"/>
                  <a:gd name="T13" fmla="*/ 86 h 402"/>
                  <a:gd name="T14" fmla="*/ 403 w 723"/>
                  <a:gd name="T15" fmla="*/ 99 h 402"/>
                  <a:gd name="T16" fmla="*/ 451 w 723"/>
                  <a:gd name="T17" fmla="*/ 113 h 402"/>
                  <a:gd name="T18" fmla="*/ 498 w 723"/>
                  <a:gd name="T19" fmla="*/ 124 h 402"/>
                  <a:gd name="T20" fmla="*/ 539 w 723"/>
                  <a:gd name="T21" fmla="*/ 136 h 402"/>
                  <a:gd name="T22" fmla="*/ 578 w 723"/>
                  <a:gd name="T23" fmla="*/ 148 h 402"/>
                  <a:gd name="T24" fmla="*/ 612 w 723"/>
                  <a:gd name="T25" fmla="*/ 158 h 402"/>
                  <a:gd name="T26" fmla="*/ 642 w 723"/>
                  <a:gd name="T27" fmla="*/ 167 h 402"/>
                  <a:gd name="T28" fmla="*/ 667 w 723"/>
                  <a:gd name="T29" fmla="*/ 175 h 402"/>
                  <a:gd name="T30" fmla="*/ 689 w 723"/>
                  <a:gd name="T31" fmla="*/ 183 h 402"/>
                  <a:gd name="T32" fmla="*/ 704 w 723"/>
                  <a:gd name="T33" fmla="*/ 190 h 402"/>
                  <a:gd name="T34" fmla="*/ 716 w 723"/>
                  <a:gd name="T35" fmla="*/ 195 h 402"/>
                  <a:gd name="T36" fmla="*/ 723 w 723"/>
                  <a:gd name="T37" fmla="*/ 199 h 402"/>
                  <a:gd name="T38" fmla="*/ 723 w 723"/>
                  <a:gd name="T39" fmla="*/ 201 h 402"/>
                  <a:gd name="T40" fmla="*/ 686 w 723"/>
                  <a:gd name="T41" fmla="*/ 193 h 402"/>
                  <a:gd name="T42" fmla="*/ 686 w 723"/>
                  <a:gd name="T43" fmla="*/ 191 h 402"/>
                  <a:gd name="T44" fmla="*/ 679 w 723"/>
                  <a:gd name="T45" fmla="*/ 186 h 402"/>
                  <a:gd name="T46" fmla="*/ 669 w 723"/>
                  <a:gd name="T47" fmla="*/ 181 h 402"/>
                  <a:gd name="T48" fmla="*/ 653 w 723"/>
                  <a:gd name="T49" fmla="*/ 175 h 402"/>
                  <a:gd name="T50" fmla="*/ 634 w 723"/>
                  <a:gd name="T51" fmla="*/ 168 h 402"/>
                  <a:gd name="T52" fmla="*/ 610 w 723"/>
                  <a:gd name="T53" fmla="*/ 161 h 402"/>
                  <a:gd name="T54" fmla="*/ 581 w 723"/>
                  <a:gd name="T55" fmla="*/ 152 h 402"/>
                  <a:gd name="T56" fmla="*/ 549 w 723"/>
                  <a:gd name="T57" fmla="*/ 142 h 402"/>
                  <a:gd name="T58" fmla="*/ 512 w 723"/>
                  <a:gd name="T59" fmla="*/ 131 h 402"/>
                  <a:gd name="T60" fmla="*/ 471 w 723"/>
                  <a:gd name="T61" fmla="*/ 120 h 402"/>
                  <a:gd name="T62" fmla="*/ 429 w 723"/>
                  <a:gd name="T63" fmla="*/ 108 h 402"/>
                  <a:gd name="T64" fmla="*/ 382 w 723"/>
                  <a:gd name="T65" fmla="*/ 96 h 402"/>
                  <a:gd name="T66" fmla="*/ 333 w 723"/>
                  <a:gd name="T67" fmla="*/ 83 h 402"/>
                  <a:gd name="T68" fmla="*/ 282 w 723"/>
                  <a:gd name="T69" fmla="*/ 70 h 402"/>
                  <a:gd name="T70" fmla="*/ 228 w 723"/>
                  <a:gd name="T71" fmla="*/ 57 h 402"/>
                  <a:gd name="T72" fmla="*/ 173 w 723"/>
                  <a:gd name="T73" fmla="*/ 43 h 402"/>
                  <a:gd name="T74" fmla="*/ 116 w 723"/>
                  <a:gd name="T75" fmla="*/ 29 h 402"/>
                  <a:gd name="T76" fmla="*/ 58 w 723"/>
                  <a:gd name="T77" fmla="*/ 16 h 402"/>
                  <a:gd name="T78" fmla="*/ 0 w 723"/>
                  <a:gd name="T79" fmla="*/ 2 h 402"/>
                  <a:gd name="T80" fmla="*/ 2 w 723"/>
                  <a:gd name="T81" fmla="*/ 0 h 40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723" h="402">
                    <a:moveTo>
                      <a:pt x="2" y="0"/>
                    </a:moveTo>
                    <a:lnTo>
                      <a:pt x="63" y="29"/>
                    </a:lnTo>
                    <a:lnTo>
                      <a:pt x="123" y="58"/>
                    </a:lnTo>
                    <a:lnTo>
                      <a:pt x="183" y="87"/>
                    </a:lnTo>
                    <a:lnTo>
                      <a:pt x="241" y="116"/>
                    </a:lnTo>
                    <a:lnTo>
                      <a:pt x="297" y="143"/>
                    </a:lnTo>
                    <a:lnTo>
                      <a:pt x="351" y="171"/>
                    </a:lnTo>
                    <a:lnTo>
                      <a:pt x="403" y="198"/>
                    </a:lnTo>
                    <a:lnTo>
                      <a:pt x="451" y="225"/>
                    </a:lnTo>
                    <a:lnTo>
                      <a:pt x="498" y="248"/>
                    </a:lnTo>
                    <a:lnTo>
                      <a:pt x="539" y="272"/>
                    </a:lnTo>
                    <a:lnTo>
                      <a:pt x="578" y="296"/>
                    </a:lnTo>
                    <a:lnTo>
                      <a:pt x="612" y="315"/>
                    </a:lnTo>
                    <a:lnTo>
                      <a:pt x="642" y="334"/>
                    </a:lnTo>
                    <a:lnTo>
                      <a:pt x="667" y="350"/>
                    </a:lnTo>
                    <a:lnTo>
                      <a:pt x="689" y="366"/>
                    </a:lnTo>
                    <a:lnTo>
                      <a:pt x="704" y="379"/>
                    </a:lnTo>
                    <a:lnTo>
                      <a:pt x="716" y="390"/>
                    </a:lnTo>
                    <a:lnTo>
                      <a:pt x="723" y="397"/>
                    </a:lnTo>
                    <a:lnTo>
                      <a:pt x="723" y="402"/>
                    </a:lnTo>
                    <a:lnTo>
                      <a:pt x="686" y="386"/>
                    </a:lnTo>
                    <a:lnTo>
                      <a:pt x="686" y="381"/>
                    </a:lnTo>
                    <a:lnTo>
                      <a:pt x="679" y="372"/>
                    </a:lnTo>
                    <a:lnTo>
                      <a:pt x="669" y="362"/>
                    </a:lnTo>
                    <a:lnTo>
                      <a:pt x="653" y="350"/>
                    </a:lnTo>
                    <a:lnTo>
                      <a:pt x="634" y="335"/>
                    </a:lnTo>
                    <a:lnTo>
                      <a:pt x="610" y="321"/>
                    </a:lnTo>
                    <a:lnTo>
                      <a:pt x="581" y="303"/>
                    </a:lnTo>
                    <a:lnTo>
                      <a:pt x="549" y="283"/>
                    </a:lnTo>
                    <a:lnTo>
                      <a:pt x="512" y="261"/>
                    </a:lnTo>
                    <a:lnTo>
                      <a:pt x="471" y="239"/>
                    </a:lnTo>
                    <a:lnTo>
                      <a:pt x="429" y="216"/>
                    </a:lnTo>
                    <a:lnTo>
                      <a:pt x="382" y="191"/>
                    </a:lnTo>
                    <a:lnTo>
                      <a:pt x="333" y="165"/>
                    </a:lnTo>
                    <a:lnTo>
                      <a:pt x="282" y="140"/>
                    </a:lnTo>
                    <a:lnTo>
                      <a:pt x="228" y="113"/>
                    </a:lnTo>
                    <a:lnTo>
                      <a:pt x="173" y="86"/>
                    </a:lnTo>
                    <a:lnTo>
                      <a:pt x="116" y="58"/>
                    </a:lnTo>
                    <a:lnTo>
                      <a:pt x="58" y="31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B2D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88" name="Freeform 707"/>
              <p:cNvSpPr>
                <a:spLocks/>
              </p:cNvSpPr>
              <p:nvPr/>
            </p:nvSpPr>
            <p:spPr bwMode="auto">
              <a:xfrm>
                <a:off x="1282" y="1526"/>
                <a:ext cx="686" cy="191"/>
              </a:xfrm>
              <a:custGeom>
                <a:avLst/>
                <a:gdLst>
                  <a:gd name="T0" fmla="*/ 686 w 686"/>
                  <a:gd name="T1" fmla="*/ 191 h 382"/>
                  <a:gd name="T2" fmla="*/ 686 w 686"/>
                  <a:gd name="T3" fmla="*/ 189 h 382"/>
                  <a:gd name="T4" fmla="*/ 679 w 686"/>
                  <a:gd name="T5" fmla="*/ 184 h 382"/>
                  <a:gd name="T6" fmla="*/ 669 w 686"/>
                  <a:gd name="T7" fmla="*/ 179 h 382"/>
                  <a:gd name="T8" fmla="*/ 653 w 686"/>
                  <a:gd name="T9" fmla="*/ 173 h 382"/>
                  <a:gd name="T10" fmla="*/ 634 w 686"/>
                  <a:gd name="T11" fmla="*/ 166 h 382"/>
                  <a:gd name="T12" fmla="*/ 610 w 686"/>
                  <a:gd name="T13" fmla="*/ 159 h 382"/>
                  <a:gd name="T14" fmla="*/ 581 w 686"/>
                  <a:gd name="T15" fmla="*/ 150 h 382"/>
                  <a:gd name="T16" fmla="*/ 549 w 686"/>
                  <a:gd name="T17" fmla="*/ 140 h 382"/>
                  <a:gd name="T18" fmla="*/ 512 w 686"/>
                  <a:gd name="T19" fmla="*/ 129 h 382"/>
                  <a:gd name="T20" fmla="*/ 471 w 686"/>
                  <a:gd name="T21" fmla="*/ 118 h 382"/>
                  <a:gd name="T22" fmla="*/ 429 w 686"/>
                  <a:gd name="T23" fmla="*/ 106 h 382"/>
                  <a:gd name="T24" fmla="*/ 382 w 686"/>
                  <a:gd name="T25" fmla="*/ 94 h 382"/>
                  <a:gd name="T26" fmla="*/ 333 w 686"/>
                  <a:gd name="T27" fmla="*/ 81 h 382"/>
                  <a:gd name="T28" fmla="*/ 282 w 686"/>
                  <a:gd name="T29" fmla="*/ 68 h 382"/>
                  <a:gd name="T30" fmla="*/ 228 w 686"/>
                  <a:gd name="T31" fmla="*/ 55 h 382"/>
                  <a:gd name="T32" fmla="*/ 173 w 686"/>
                  <a:gd name="T33" fmla="*/ 41 h 382"/>
                  <a:gd name="T34" fmla="*/ 116 w 686"/>
                  <a:gd name="T35" fmla="*/ 27 h 382"/>
                  <a:gd name="T36" fmla="*/ 58 w 686"/>
                  <a:gd name="T37" fmla="*/ 14 h 382"/>
                  <a:gd name="T38" fmla="*/ 0 w 686"/>
                  <a:gd name="T39" fmla="*/ 0 h 382"/>
                  <a:gd name="T40" fmla="*/ 0 w 686"/>
                  <a:gd name="T41" fmla="*/ 1 h 382"/>
                  <a:gd name="T42" fmla="*/ 57 w 686"/>
                  <a:gd name="T43" fmla="*/ 15 h 382"/>
                  <a:gd name="T44" fmla="*/ 115 w 686"/>
                  <a:gd name="T45" fmla="*/ 28 h 382"/>
                  <a:gd name="T46" fmla="*/ 171 w 686"/>
                  <a:gd name="T47" fmla="*/ 42 h 382"/>
                  <a:gd name="T48" fmla="*/ 225 w 686"/>
                  <a:gd name="T49" fmla="*/ 55 h 382"/>
                  <a:gd name="T50" fmla="*/ 279 w 686"/>
                  <a:gd name="T51" fmla="*/ 69 h 382"/>
                  <a:gd name="T52" fmla="*/ 328 w 686"/>
                  <a:gd name="T53" fmla="*/ 83 h 382"/>
                  <a:gd name="T54" fmla="*/ 376 w 686"/>
                  <a:gd name="T55" fmla="*/ 94 h 382"/>
                  <a:gd name="T56" fmla="*/ 422 w 686"/>
                  <a:gd name="T57" fmla="*/ 107 h 382"/>
                  <a:gd name="T58" fmla="*/ 464 w 686"/>
                  <a:gd name="T59" fmla="*/ 118 h 382"/>
                  <a:gd name="T60" fmla="*/ 502 w 686"/>
                  <a:gd name="T61" fmla="*/ 129 h 382"/>
                  <a:gd name="T62" fmla="*/ 536 w 686"/>
                  <a:gd name="T63" fmla="*/ 139 h 382"/>
                  <a:gd name="T64" fmla="*/ 566 w 686"/>
                  <a:gd name="T65" fmla="*/ 149 h 382"/>
                  <a:gd name="T66" fmla="*/ 591 w 686"/>
                  <a:gd name="T67" fmla="*/ 157 h 382"/>
                  <a:gd name="T68" fmla="*/ 612 w 686"/>
                  <a:gd name="T69" fmla="*/ 164 h 382"/>
                  <a:gd name="T70" fmla="*/ 628 w 686"/>
                  <a:gd name="T71" fmla="*/ 170 h 382"/>
                  <a:gd name="T72" fmla="*/ 639 w 686"/>
                  <a:gd name="T73" fmla="*/ 175 h 382"/>
                  <a:gd name="T74" fmla="*/ 646 w 686"/>
                  <a:gd name="T75" fmla="*/ 179 h 382"/>
                  <a:gd name="T76" fmla="*/ 648 w 686"/>
                  <a:gd name="T77" fmla="*/ 182 h 382"/>
                  <a:gd name="T78" fmla="*/ 686 w 686"/>
                  <a:gd name="T79" fmla="*/ 191 h 38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686" h="382">
                    <a:moveTo>
                      <a:pt x="686" y="382"/>
                    </a:moveTo>
                    <a:lnTo>
                      <a:pt x="686" y="377"/>
                    </a:lnTo>
                    <a:lnTo>
                      <a:pt x="679" y="368"/>
                    </a:lnTo>
                    <a:lnTo>
                      <a:pt x="669" y="358"/>
                    </a:lnTo>
                    <a:lnTo>
                      <a:pt x="653" y="346"/>
                    </a:lnTo>
                    <a:lnTo>
                      <a:pt x="634" y="331"/>
                    </a:lnTo>
                    <a:lnTo>
                      <a:pt x="610" y="317"/>
                    </a:lnTo>
                    <a:lnTo>
                      <a:pt x="581" y="299"/>
                    </a:lnTo>
                    <a:lnTo>
                      <a:pt x="549" y="279"/>
                    </a:lnTo>
                    <a:lnTo>
                      <a:pt x="512" y="257"/>
                    </a:lnTo>
                    <a:lnTo>
                      <a:pt x="471" y="235"/>
                    </a:lnTo>
                    <a:lnTo>
                      <a:pt x="429" y="212"/>
                    </a:lnTo>
                    <a:lnTo>
                      <a:pt x="382" y="187"/>
                    </a:lnTo>
                    <a:lnTo>
                      <a:pt x="333" y="161"/>
                    </a:lnTo>
                    <a:lnTo>
                      <a:pt x="282" y="136"/>
                    </a:lnTo>
                    <a:lnTo>
                      <a:pt x="228" y="109"/>
                    </a:lnTo>
                    <a:lnTo>
                      <a:pt x="173" y="82"/>
                    </a:lnTo>
                    <a:lnTo>
                      <a:pt x="116" y="54"/>
                    </a:lnTo>
                    <a:lnTo>
                      <a:pt x="58" y="27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57" y="29"/>
                    </a:lnTo>
                    <a:lnTo>
                      <a:pt x="115" y="56"/>
                    </a:lnTo>
                    <a:lnTo>
                      <a:pt x="171" y="83"/>
                    </a:lnTo>
                    <a:lnTo>
                      <a:pt x="225" y="110"/>
                    </a:lnTo>
                    <a:lnTo>
                      <a:pt x="279" y="138"/>
                    </a:lnTo>
                    <a:lnTo>
                      <a:pt x="328" y="165"/>
                    </a:lnTo>
                    <a:lnTo>
                      <a:pt x="376" y="188"/>
                    </a:lnTo>
                    <a:lnTo>
                      <a:pt x="422" y="214"/>
                    </a:lnTo>
                    <a:lnTo>
                      <a:pt x="464" y="235"/>
                    </a:lnTo>
                    <a:lnTo>
                      <a:pt x="502" y="257"/>
                    </a:lnTo>
                    <a:lnTo>
                      <a:pt x="536" y="277"/>
                    </a:lnTo>
                    <a:lnTo>
                      <a:pt x="566" y="297"/>
                    </a:lnTo>
                    <a:lnTo>
                      <a:pt x="591" y="313"/>
                    </a:lnTo>
                    <a:lnTo>
                      <a:pt x="612" y="328"/>
                    </a:lnTo>
                    <a:lnTo>
                      <a:pt x="628" y="340"/>
                    </a:lnTo>
                    <a:lnTo>
                      <a:pt x="639" y="349"/>
                    </a:lnTo>
                    <a:lnTo>
                      <a:pt x="646" y="358"/>
                    </a:lnTo>
                    <a:lnTo>
                      <a:pt x="648" y="364"/>
                    </a:lnTo>
                    <a:lnTo>
                      <a:pt x="686" y="382"/>
                    </a:lnTo>
                    <a:close/>
                  </a:path>
                </a:pathLst>
              </a:custGeom>
              <a:solidFill>
                <a:srgbClr val="B2D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89" name="Freeform 708"/>
              <p:cNvSpPr>
                <a:spLocks/>
              </p:cNvSpPr>
              <p:nvPr/>
            </p:nvSpPr>
            <p:spPr bwMode="auto">
              <a:xfrm>
                <a:off x="1281" y="1526"/>
                <a:ext cx="649" cy="181"/>
              </a:xfrm>
              <a:custGeom>
                <a:avLst/>
                <a:gdLst>
                  <a:gd name="T0" fmla="*/ 1 w 649"/>
                  <a:gd name="T1" fmla="*/ 0 h 362"/>
                  <a:gd name="T2" fmla="*/ 58 w 649"/>
                  <a:gd name="T3" fmla="*/ 14 h 362"/>
                  <a:gd name="T4" fmla="*/ 116 w 649"/>
                  <a:gd name="T5" fmla="*/ 27 h 362"/>
                  <a:gd name="T6" fmla="*/ 172 w 649"/>
                  <a:gd name="T7" fmla="*/ 41 h 362"/>
                  <a:gd name="T8" fmla="*/ 226 w 649"/>
                  <a:gd name="T9" fmla="*/ 54 h 362"/>
                  <a:gd name="T10" fmla="*/ 280 w 649"/>
                  <a:gd name="T11" fmla="*/ 68 h 362"/>
                  <a:gd name="T12" fmla="*/ 329 w 649"/>
                  <a:gd name="T13" fmla="*/ 82 h 362"/>
                  <a:gd name="T14" fmla="*/ 377 w 649"/>
                  <a:gd name="T15" fmla="*/ 93 h 362"/>
                  <a:gd name="T16" fmla="*/ 423 w 649"/>
                  <a:gd name="T17" fmla="*/ 106 h 362"/>
                  <a:gd name="T18" fmla="*/ 465 w 649"/>
                  <a:gd name="T19" fmla="*/ 117 h 362"/>
                  <a:gd name="T20" fmla="*/ 503 w 649"/>
                  <a:gd name="T21" fmla="*/ 128 h 362"/>
                  <a:gd name="T22" fmla="*/ 537 w 649"/>
                  <a:gd name="T23" fmla="*/ 138 h 362"/>
                  <a:gd name="T24" fmla="*/ 567 w 649"/>
                  <a:gd name="T25" fmla="*/ 148 h 362"/>
                  <a:gd name="T26" fmla="*/ 592 w 649"/>
                  <a:gd name="T27" fmla="*/ 156 h 362"/>
                  <a:gd name="T28" fmla="*/ 613 w 649"/>
                  <a:gd name="T29" fmla="*/ 163 h 362"/>
                  <a:gd name="T30" fmla="*/ 629 w 649"/>
                  <a:gd name="T31" fmla="*/ 169 h 362"/>
                  <a:gd name="T32" fmla="*/ 640 w 649"/>
                  <a:gd name="T33" fmla="*/ 174 h 362"/>
                  <a:gd name="T34" fmla="*/ 647 w 649"/>
                  <a:gd name="T35" fmla="*/ 178 h 362"/>
                  <a:gd name="T36" fmla="*/ 649 w 649"/>
                  <a:gd name="T37" fmla="*/ 181 h 362"/>
                  <a:gd name="T38" fmla="*/ 606 w 649"/>
                  <a:gd name="T39" fmla="*/ 171 h 362"/>
                  <a:gd name="T40" fmla="*/ 605 w 649"/>
                  <a:gd name="T41" fmla="*/ 169 h 362"/>
                  <a:gd name="T42" fmla="*/ 598 w 649"/>
                  <a:gd name="T43" fmla="*/ 164 h 362"/>
                  <a:gd name="T44" fmla="*/ 587 w 649"/>
                  <a:gd name="T45" fmla="*/ 159 h 362"/>
                  <a:gd name="T46" fmla="*/ 570 w 649"/>
                  <a:gd name="T47" fmla="*/ 153 h 362"/>
                  <a:gd name="T48" fmla="*/ 547 w 649"/>
                  <a:gd name="T49" fmla="*/ 145 h 362"/>
                  <a:gd name="T50" fmla="*/ 521 w 649"/>
                  <a:gd name="T51" fmla="*/ 137 h 362"/>
                  <a:gd name="T52" fmla="*/ 489 w 649"/>
                  <a:gd name="T53" fmla="*/ 127 h 362"/>
                  <a:gd name="T54" fmla="*/ 454 w 649"/>
                  <a:gd name="T55" fmla="*/ 117 h 362"/>
                  <a:gd name="T56" fmla="*/ 414 w 649"/>
                  <a:gd name="T57" fmla="*/ 106 h 362"/>
                  <a:gd name="T58" fmla="*/ 372 w 649"/>
                  <a:gd name="T59" fmla="*/ 94 h 362"/>
                  <a:gd name="T60" fmla="*/ 325 w 649"/>
                  <a:gd name="T61" fmla="*/ 82 h 362"/>
                  <a:gd name="T62" fmla="*/ 276 w 649"/>
                  <a:gd name="T63" fmla="*/ 69 h 362"/>
                  <a:gd name="T64" fmla="*/ 223 w 649"/>
                  <a:gd name="T65" fmla="*/ 56 h 362"/>
                  <a:gd name="T66" fmla="*/ 170 w 649"/>
                  <a:gd name="T67" fmla="*/ 43 h 362"/>
                  <a:gd name="T68" fmla="*/ 113 w 649"/>
                  <a:gd name="T69" fmla="*/ 29 h 362"/>
                  <a:gd name="T70" fmla="*/ 56 w 649"/>
                  <a:gd name="T71" fmla="*/ 16 h 362"/>
                  <a:gd name="T72" fmla="*/ 0 w 649"/>
                  <a:gd name="T73" fmla="*/ 2 h 362"/>
                  <a:gd name="T74" fmla="*/ 1 w 649"/>
                  <a:gd name="T75" fmla="*/ 0 h 36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649" h="362">
                    <a:moveTo>
                      <a:pt x="1" y="0"/>
                    </a:moveTo>
                    <a:lnTo>
                      <a:pt x="58" y="27"/>
                    </a:lnTo>
                    <a:lnTo>
                      <a:pt x="116" y="54"/>
                    </a:lnTo>
                    <a:lnTo>
                      <a:pt x="172" y="81"/>
                    </a:lnTo>
                    <a:lnTo>
                      <a:pt x="226" y="108"/>
                    </a:lnTo>
                    <a:lnTo>
                      <a:pt x="280" y="136"/>
                    </a:lnTo>
                    <a:lnTo>
                      <a:pt x="329" y="163"/>
                    </a:lnTo>
                    <a:lnTo>
                      <a:pt x="377" y="186"/>
                    </a:lnTo>
                    <a:lnTo>
                      <a:pt x="423" y="212"/>
                    </a:lnTo>
                    <a:lnTo>
                      <a:pt x="465" y="233"/>
                    </a:lnTo>
                    <a:lnTo>
                      <a:pt x="503" y="255"/>
                    </a:lnTo>
                    <a:lnTo>
                      <a:pt x="537" y="275"/>
                    </a:lnTo>
                    <a:lnTo>
                      <a:pt x="567" y="295"/>
                    </a:lnTo>
                    <a:lnTo>
                      <a:pt x="592" y="311"/>
                    </a:lnTo>
                    <a:lnTo>
                      <a:pt x="613" y="326"/>
                    </a:lnTo>
                    <a:lnTo>
                      <a:pt x="629" y="338"/>
                    </a:lnTo>
                    <a:lnTo>
                      <a:pt x="640" y="347"/>
                    </a:lnTo>
                    <a:lnTo>
                      <a:pt x="647" y="356"/>
                    </a:lnTo>
                    <a:lnTo>
                      <a:pt x="649" y="362"/>
                    </a:lnTo>
                    <a:lnTo>
                      <a:pt x="606" y="342"/>
                    </a:lnTo>
                    <a:lnTo>
                      <a:pt x="605" y="337"/>
                    </a:lnTo>
                    <a:lnTo>
                      <a:pt x="598" y="328"/>
                    </a:lnTo>
                    <a:lnTo>
                      <a:pt x="587" y="318"/>
                    </a:lnTo>
                    <a:lnTo>
                      <a:pt x="570" y="306"/>
                    </a:lnTo>
                    <a:lnTo>
                      <a:pt x="547" y="290"/>
                    </a:lnTo>
                    <a:lnTo>
                      <a:pt x="521" y="273"/>
                    </a:lnTo>
                    <a:lnTo>
                      <a:pt x="489" y="253"/>
                    </a:lnTo>
                    <a:lnTo>
                      <a:pt x="454" y="233"/>
                    </a:lnTo>
                    <a:lnTo>
                      <a:pt x="414" y="212"/>
                    </a:lnTo>
                    <a:lnTo>
                      <a:pt x="372" y="188"/>
                    </a:lnTo>
                    <a:lnTo>
                      <a:pt x="325" y="163"/>
                    </a:lnTo>
                    <a:lnTo>
                      <a:pt x="276" y="137"/>
                    </a:lnTo>
                    <a:lnTo>
                      <a:pt x="223" y="112"/>
                    </a:lnTo>
                    <a:lnTo>
                      <a:pt x="170" y="85"/>
                    </a:lnTo>
                    <a:lnTo>
                      <a:pt x="113" y="58"/>
                    </a:lnTo>
                    <a:lnTo>
                      <a:pt x="56" y="3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2D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90" name="Freeform 709"/>
              <p:cNvSpPr>
                <a:spLocks/>
              </p:cNvSpPr>
              <p:nvPr/>
            </p:nvSpPr>
            <p:spPr bwMode="auto">
              <a:xfrm>
                <a:off x="1280" y="1528"/>
                <a:ext cx="607" cy="169"/>
              </a:xfrm>
              <a:custGeom>
                <a:avLst/>
                <a:gdLst>
                  <a:gd name="T0" fmla="*/ 607 w 607"/>
                  <a:gd name="T1" fmla="*/ 169 h 339"/>
                  <a:gd name="T2" fmla="*/ 606 w 607"/>
                  <a:gd name="T3" fmla="*/ 167 h 339"/>
                  <a:gd name="T4" fmla="*/ 599 w 607"/>
                  <a:gd name="T5" fmla="*/ 162 h 339"/>
                  <a:gd name="T6" fmla="*/ 588 w 607"/>
                  <a:gd name="T7" fmla="*/ 157 h 339"/>
                  <a:gd name="T8" fmla="*/ 571 w 607"/>
                  <a:gd name="T9" fmla="*/ 151 h 339"/>
                  <a:gd name="T10" fmla="*/ 548 w 607"/>
                  <a:gd name="T11" fmla="*/ 143 h 339"/>
                  <a:gd name="T12" fmla="*/ 522 w 607"/>
                  <a:gd name="T13" fmla="*/ 135 h 339"/>
                  <a:gd name="T14" fmla="*/ 490 w 607"/>
                  <a:gd name="T15" fmla="*/ 125 h 339"/>
                  <a:gd name="T16" fmla="*/ 455 w 607"/>
                  <a:gd name="T17" fmla="*/ 115 h 339"/>
                  <a:gd name="T18" fmla="*/ 415 w 607"/>
                  <a:gd name="T19" fmla="*/ 104 h 339"/>
                  <a:gd name="T20" fmla="*/ 373 w 607"/>
                  <a:gd name="T21" fmla="*/ 92 h 339"/>
                  <a:gd name="T22" fmla="*/ 326 w 607"/>
                  <a:gd name="T23" fmla="*/ 80 h 339"/>
                  <a:gd name="T24" fmla="*/ 277 w 607"/>
                  <a:gd name="T25" fmla="*/ 67 h 339"/>
                  <a:gd name="T26" fmla="*/ 224 w 607"/>
                  <a:gd name="T27" fmla="*/ 54 h 339"/>
                  <a:gd name="T28" fmla="*/ 171 w 607"/>
                  <a:gd name="T29" fmla="*/ 41 h 339"/>
                  <a:gd name="T30" fmla="*/ 114 w 607"/>
                  <a:gd name="T31" fmla="*/ 27 h 339"/>
                  <a:gd name="T32" fmla="*/ 57 w 607"/>
                  <a:gd name="T33" fmla="*/ 14 h 339"/>
                  <a:gd name="T34" fmla="*/ 1 w 607"/>
                  <a:gd name="T35" fmla="*/ 0 h 339"/>
                  <a:gd name="T36" fmla="*/ 0 w 607"/>
                  <a:gd name="T37" fmla="*/ 2 h 339"/>
                  <a:gd name="T38" fmla="*/ 53 w 607"/>
                  <a:gd name="T39" fmla="*/ 14 h 339"/>
                  <a:gd name="T40" fmla="*/ 106 w 607"/>
                  <a:gd name="T41" fmla="*/ 27 h 339"/>
                  <a:gd name="T42" fmla="*/ 156 w 607"/>
                  <a:gd name="T43" fmla="*/ 40 h 339"/>
                  <a:gd name="T44" fmla="*/ 207 w 607"/>
                  <a:gd name="T45" fmla="*/ 52 h 339"/>
                  <a:gd name="T46" fmla="*/ 255 w 607"/>
                  <a:gd name="T47" fmla="*/ 64 h 339"/>
                  <a:gd name="T48" fmla="*/ 302 w 607"/>
                  <a:gd name="T49" fmla="*/ 76 h 339"/>
                  <a:gd name="T50" fmla="*/ 344 w 607"/>
                  <a:gd name="T51" fmla="*/ 88 h 339"/>
                  <a:gd name="T52" fmla="*/ 385 w 607"/>
                  <a:gd name="T53" fmla="*/ 99 h 339"/>
                  <a:gd name="T54" fmla="*/ 422 w 607"/>
                  <a:gd name="T55" fmla="*/ 109 h 339"/>
                  <a:gd name="T56" fmla="*/ 455 w 607"/>
                  <a:gd name="T57" fmla="*/ 119 h 339"/>
                  <a:gd name="T58" fmla="*/ 484 w 607"/>
                  <a:gd name="T59" fmla="*/ 127 h 339"/>
                  <a:gd name="T60" fmla="*/ 508 w 607"/>
                  <a:gd name="T61" fmla="*/ 135 h 339"/>
                  <a:gd name="T62" fmla="*/ 530 w 607"/>
                  <a:gd name="T63" fmla="*/ 142 h 339"/>
                  <a:gd name="T64" fmla="*/ 545 w 607"/>
                  <a:gd name="T65" fmla="*/ 148 h 339"/>
                  <a:gd name="T66" fmla="*/ 555 w 607"/>
                  <a:gd name="T67" fmla="*/ 153 h 339"/>
                  <a:gd name="T68" fmla="*/ 562 w 607"/>
                  <a:gd name="T69" fmla="*/ 157 h 339"/>
                  <a:gd name="T70" fmla="*/ 563 w 607"/>
                  <a:gd name="T71" fmla="*/ 159 h 339"/>
                  <a:gd name="T72" fmla="*/ 607 w 607"/>
                  <a:gd name="T73" fmla="*/ 169 h 33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607" h="339">
                    <a:moveTo>
                      <a:pt x="607" y="339"/>
                    </a:moveTo>
                    <a:lnTo>
                      <a:pt x="606" y="334"/>
                    </a:lnTo>
                    <a:lnTo>
                      <a:pt x="599" y="325"/>
                    </a:lnTo>
                    <a:lnTo>
                      <a:pt x="588" y="315"/>
                    </a:lnTo>
                    <a:lnTo>
                      <a:pt x="571" y="303"/>
                    </a:lnTo>
                    <a:lnTo>
                      <a:pt x="548" y="287"/>
                    </a:lnTo>
                    <a:lnTo>
                      <a:pt x="522" y="270"/>
                    </a:lnTo>
                    <a:lnTo>
                      <a:pt x="490" y="250"/>
                    </a:lnTo>
                    <a:lnTo>
                      <a:pt x="455" y="230"/>
                    </a:lnTo>
                    <a:lnTo>
                      <a:pt x="415" y="209"/>
                    </a:lnTo>
                    <a:lnTo>
                      <a:pt x="373" y="185"/>
                    </a:lnTo>
                    <a:lnTo>
                      <a:pt x="326" y="160"/>
                    </a:lnTo>
                    <a:lnTo>
                      <a:pt x="277" y="134"/>
                    </a:lnTo>
                    <a:lnTo>
                      <a:pt x="224" y="109"/>
                    </a:lnTo>
                    <a:lnTo>
                      <a:pt x="171" y="82"/>
                    </a:lnTo>
                    <a:lnTo>
                      <a:pt x="114" y="55"/>
                    </a:lnTo>
                    <a:lnTo>
                      <a:pt x="57" y="28"/>
                    </a:lnTo>
                    <a:lnTo>
                      <a:pt x="1" y="0"/>
                    </a:lnTo>
                    <a:lnTo>
                      <a:pt x="0" y="4"/>
                    </a:lnTo>
                    <a:lnTo>
                      <a:pt x="53" y="29"/>
                    </a:lnTo>
                    <a:lnTo>
                      <a:pt x="106" y="55"/>
                    </a:lnTo>
                    <a:lnTo>
                      <a:pt x="156" y="80"/>
                    </a:lnTo>
                    <a:lnTo>
                      <a:pt x="207" y="104"/>
                    </a:lnTo>
                    <a:lnTo>
                      <a:pt x="255" y="129"/>
                    </a:lnTo>
                    <a:lnTo>
                      <a:pt x="302" y="153"/>
                    </a:lnTo>
                    <a:lnTo>
                      <a:pt x="344" y="176"/>
                    </a:lnTo>
                    <a:lnTo>
                      <a:pt x="385" y="198"/>
                    </a:lnTo>
                    <a:lnTo>
                      <a:pt x="422" y="218"/>
                    </a:lnTo>
                    <a:lnTo>
                      <a:pt x="455" y="238"/>
                    </a:lnTo>
                    <a:lnTo>
                      <a:pt x="484" y="254"/>
                    </a:lnTo>
                    <a:lnTo>
                      <a:pt x="508" y="270"/>
                    </a:lnTo>
                    <a:lnTo>
                      <a:pt x="530" y="285"/>
                    </a:lnTo>
                    <a:lnTo>
                      <a:pt x="545" y="296"/>
                    </a:lnTo>
                    <a:lnTo>
                      <a:pt x="555" y="306"/>
                    </a:lnTo>
                    <a:lnTo>
                      <a:pt x="562" y="314"/>
                    </a:lnTo>
                    <a:lnTo>
                      <a:pt x="563" y="319"/>
                    </a:lnTo>
                    <a:lnTo>
                      <a:pt x="607" y="339"/>
                    </a:lnTo>
                    <a:close/>
                  </a:path>
                </a:pathLst>
              </a:custGeom>
              <a:solidFill>
                <a:srgbClr val="B2D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91" name="Freeform 710"/>
              <p:cNvSpPr>
                <a:spLocks/>
              </p:cNvSpPr>
              <p:nvPr/>
            </p:nvSpPr>
            <p:spPr bwMode="auto">
              <a:xfrm>
                <a:off x="1280" y="1530"/>
                <a:ext cx="563" cy="158"/>
              </a:xfrm>
              <a:custGeom>
                <a:avLst/>
                <a:gdLst>
                  <a:gd name="T0" fmla="*/ 0 w 563"/>
                  <a:gd name="T1" fmla="*/ 0 h 315"/>
                  <a:gd name="T2" fmla="*/ 53 w 563"/>
                  <a:gd name="T3" fmla="*/ 13 h 315"/>
                  <a:gd name="T4" fmla="*/ 106 w 563"/>
                  <a:gd name="T5" fmla="*/ 26 h 315"/>
                  <a:gd name="T6" fmla="*/ 156 w 563"/>
                  <a:gd name="T7" fmla="*/ 38 h 315"/>
                  <a:gd name="T8" fmla="*/ 207 w 563"/>
                  <a:gd name="T9" fmla="*/ 50 h 315"/>
                  <a:gd name="T10" fmla="*/ 255 w 563"/>
                  <a:gd name="T11" fmla="*/ 63 h 315"/>
                  <a:gd name="T12" fmla="*/ 302 w 563"/>
                  <a:gd name="T13" fmla="*/ 75 h 315"/>
                  <a:gd name="T14" fmla="*/ 344 w 563"/>
                  <a:gd name="T15" fmla="*/ 86 h 315"/>
                  <a:gd name="T16" fmla="*/ 385 w 563"/>
                  <a:gd name="T17" fmla="*/ 97 h 315"/>
                  <a:gd name="T18" fmla="*/ 422 w 563"/>
                  <a:gd name="T19" fmla="*/ 107 h 315"/>
                  <a:gd name="T20" fmla="*/ 455 w 563"/>
                  <a:gd name="T21" fmla="*/ 117 h 315"/>
                  <a:gd name="T22" fmla="*/ 484 w 563"/>
                  <a:gd name="T23" fmla="*/ 125 h 315"/>
                  <a:gd name="T24" fmla="*/ 508 w 563"/>
                  <a:gd name="T25" fmla="*/ 133 h 315"/>
                  <a:gd name="T26" fmla="*/ 530 w 563"/>
                  <a:gd name="T27" fmla="*/ 141 h 315"/>
                  <a:gd name="T28" fmla="*/ 545 w 563"/>
                  <a:gd name="T29" fmla="*/ 146 h 315"/>
                  <a:gd name="T30" fmla="*/ 555 w 563"/>
                  <a:gd name="T31" fmla="*/ 151 h 315"/>
                  <a:gd name="T32" fmla="*/ 562 w 563"/>
                  <a:gd name="T33" fmla="*/ 155 h 315"/>
                  <a:gd name="T34" fmla="*/ 563 w 563"/>
                  <a:gd name="T35" fmla="*/ 158 h 315"/>
                  <a:gd name="T36" fmla="*/ 515 w 563"/>
                  <a:gd name="T37" fmla="*/ 147 h 315"/>
                  <a:gd name="T38" fmla="*/ 514 w 563"/>
                  <a:gd name="T39" fmla="*/ 144 h 315"/>
                  <a:gd name="T40" fmla="*/ 508 w 563"/>
                  <a:gd name="T41" fmla="*/ 140 h 315"/>
                  <a:gd name="T42" fmla="*/ 497 w 563"/>
                  <a:gd name="T43" fmla="*/ 135 h 315"/>
                  <a:gd name="T44" fmla="*/ 480 w 563"/>
                  <a:gd name="T45" fmla="*/ 129 h 315"/>
                  <a:gd name="T46" fmla="*/ 459 w 563"/>
                  <a:gd name="T47" fmla="*/ 122 h 315"/>
                  <a:gd name="T48" fmla="*/ 433 w 563"/>
                  <a:gd name="T49" fmla="*/ 114 h 315"/>
                  <a:gd name="T50" fmla="*/ 404 w 563"/>
                  <a:gd name="T51" fmla="*/ 105 h 315"/>
                  <a:gd name="T52" fmla="*/ 370 w 563"/>
                  <a:gd name="T53" fmla="*/ 95 h 315"/>
                  <a:gd name="T54" fmla="*/ 332 w 563"/>
                  <a:gd name="T55" fmla="*/ 85 h 315"/>
                  <a:gd name="T56" fmla="*/ 291 w 563"/>
                  <a:gd name="T57" fmla="*/ 75 h 315"/>
                  <a:gd name="T58" fmla="*/ 247 w 563"/>
                  <a:gd name="T59" fmla="*/ 63 h 315"/>
                  <a:gd name="T60" fmla="*/ 200 w 563"/>
                  <a:gd name="T61" fmla="*/ 51 h 315"/>
                  <a:gd name="T62" fmla="*/ 152 w 563"/>
                  <a:gd name="T63" fmla="*/ 39 h 315"/>
                  <a:gd name="T64" fmla="*/ 101 w 563"/>
                  <a:gd name="T65" fmla="*/ 27 h 315"/>
                  <a:gd name="T66" fmla="*/ 50 w 563"/>
                  <a:gd name="T67" fmla="*/ 15 h 315"/>
                  <a:gd name="T68" fmla="*/ 0 w 563"/>
                  <a:gd name="T69" fmla="*/ 2 h 315"/>
                  <a:gd name="T70" fmla="*/ 0 w 563"/>
                  <a:gd name="T71" fmla="*/ 0 h 31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63" h="315">
                    <a:moveTo>
                      <a:pt x="0" y="0"/>
                    </a:moveTo>
                    <a:lnTo>
                      <a:pt x="53" y="25"/>
                    </a:lnTo>
                    <a:lnTo>
                      <a:pt x="106" y="51"/>
                    </a:lnTo>
                    <a:lnTo>
                      <a:pt x="156" y="76"/>
                    </a:lnTo>
                    <a:lnTo>
                      <a:pt x="207" y="100"/>
                    </a:lnTo>
                    <a:lnTo>
                      <a:pt x="255" y="125"/>
                    </a:lnTo>
                    <a:lnTo>
                      <a:pt x="302" y="149"/>
                    </a:lnTo>
                    <a:lnTo>
                      <a:pt x="344" y="172"/>
                    </a:lnTo>
                    <a:lnTo>
                      <a:pt x="385" y="194"/>
                    </a:lnTo>
                    <a:lnTo>
                      <a:pt x="422" y="214"/>
                    </a:lnTo>
                    <a:lnTo>
                      <a:pt x="455" y="234"/>
                    </a:lnTo>
                    <a:lnTo>
                      <a:pt x="484" y="250"/>
                    </a:lnTo>
                    <a:lnTo>
                      <a:pt x="508" y="266"/>
                    </a:lnTo>
                    <a:lnTo>
                      <a:pt x="530" y="281"/>
                    </a:lnTo>
                    <a:lnTo>
                      <a:pt x="545" y="292"/>
                    </a:lnTo>
                    <a:lnTo>
                      <a:pt x="555" y="302"/>
                    </a:lnTo>
                    <a:lnTo>
                      <a:pt x="562" y="310"/>
                    </a:lnTo>
                    <a:lnTo>
                      <a:pt x="563" y="315"/>
                    </a:lnTo>
                    <a:lnTo>
                      <a:pt x="515" y="293"/>
                    </a:lnTo>
                    <a:lnTo>
                      <a:pt x="514" y="288"/>
                    </a:lnTo>
                    <a:lnTo>
                      <a:pt x="508" y="279"/>
                    </a:lnTo>
                    <a:lnTo>
                      <a:pt x="497" y="270"/>
                    </a:lnTo>
                    <a:lnTo>
                      <a:pt x="480" y="257"/>
                    </a:lnTo>
                    <a:lnTo>
                      <a:pt x="459" y="244"/>
                    </a:lnTo>
                    <a:lnTo>
                      <a:pt x="433" y="228"/>
                    </a:lnTo>
                    <a:lnTo>
                      <a:pt x="404" y="210"/>
                    </a:lnTo>
                    <a:lnTo>
                      <a:pt x="370" y="190"/>
                    </a:lnTo>
                    <a:lnTo>
                      <a:pt x="332" y="170"/>
                    </a:lnTo>
                    <a:lnTo>
                      <a:pt x="291" y="149"/>
                    </a:lnTo>
                    <a:lnTo>
                      <a:pt x="247" y="125"/>
                    </a:lnTo>
                    <a:lnTo>
                      <a:pt x="200" y="101"/>
                    </a:lnTo>
                    <a:lnTo>
                      <a:pt x="152" y="78"/>
                    </a:lnTo>
                    <a:lnTo>
                      <a:pt x="101" y="53"/>
                    </a:lnTo>
                    <a:lnTo>
                      <a:pt x="50" y="29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1D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92" name="Freeform 711"/>
              <p:cNvSpPr>
                <a:spLocks/>
              </p:cNvSpPr>
              <p:nvPr/>
            </p:nvSpPr>
            <p:spPr bwMode="auto">
              <a:xfrm>
                <a:off x="1278" y="1532"/>
                <a:ext cx="517" cy="145"/>
              </a:xfrm>
              <a:custGeom>
                <a:avLst/>
                <a:gdLst>
                  <a:gd name="T0" fmla="*/ 517 w 517"/>
                  <a:gd name="T1" fmla="*/ 145 h 289"/>
                  <a:gd name="T2" fmla="*/ 516 w 517"/>
                  <a:gd name="T3" fmla="*/ 142 h 289"/>
                  <a:gd name="T4" fmla="*/ 510 w 517"/>
                  <a:gd name="T5" fmla="*/ 138 h 289"/>
                  <a:gd name="T6" fmla="*/ 499 w 517"/>
                  <a:gd name="T7" fmla="*/ 133 h 289"/>
                  <a:gd name="T8" fmla="*/ 482 w 517"/>
                  <a:gd name="T9" fmla="*/ 127 h 289"/>
                  <a:gd name="T10" fmla="*/ 461 w 517"/>
                  <a:gd name="T11" fmla="*/ 120 h 289"/>
                  <a:gd name="T12" fmla="*/ 435 w 517"/>
                  <a:gd name="T13" fmla="*/ 112 h 289"/>
                  <a:gd name="T14" fmla="*/ 406 w 517"/>
                  <a:gd name="T15" fmla="*/ 103 h 289"/>
                  <a:gd name="T16" fmla="*/ 372 w 517"/>
                  <a:gd name="T17" fmla="*/ 93 h 289"/>
                  <a:gd name="T18" fmla="*/ 334 w 517"/>
                  <a:gd name="T19" fmla="*/ 83 h 289"/>
                  <a:gd name="T20" fmla="*/ 293 w 517"/>
                  <a:gd name="T21" fmla="*/ 73 h 289"/>
                  <a:gd name="T22" fmla="*/ 249 w 517"/>
                  <a:gd name="T23" fmla="*/ 61 h 289"/>
                  <a:gd name="T24" fmla="*/ 202 w 517"/>
                  <a:gd name="T25" fmla="*/ 49 h 289"/>
                  <a:gd name="T26" fmla="*/ 154 w 517"/>
                  <a:gd name="T27" fmla="*/ 37 h 289"/>
                  <a:gd name="T28" fmla="*/ 103 w 517"/>
                  <a:gd name="T29" fmla="*/ 25 h 289"/>
                  <a:gd name="T30" fmla="*/ 52 w 517"/>
                  <a:gd name="T31" fmla="*/ 13 h 289"/>
                  <a:gd name="T32" fmla="*/ 2 w 517"/>
                  <a:gd name="T33" fmla="*/ 0 h 289"/>
                  <a:gd name="T34" fmla="*/ 0 w 517"/>
                  <a:gd name="T35" fmla="*/ 2 h 289"/>
                  <a:gd name="T36" fmla="*/ 50 w 517"/>
                  <a:gd name="T37" fmla="*/ 14 h 289"/>
                  <a:gd name="T38" fmla="*/ 99 w 517"/>
                  <a:gd name="T39" fmla="*/ 25 h 289"/>
                  <a:gd name="T40" fmla="*/ 147 w 517"/>
                  <a:gd name="T41" fmla="*/ 38 h 289"/>
                  <a:gd name="T42" fmla="*/ 194 w 517"/>
                  <a:gd name="T43" fmla="*/ 49 h 289"/>
                  <a:gd name="T44" fmla="*/ 238 w 517"/>
                  <a:gd name="T45" fmla="*/ 61 h 289"/>
                  <a:gd name="T46" fmla="*/ 279 w 517"/>
                  <a:gd name="T47" fmla="*/ 72 h 289"/>
                  <a:gd name="T48" fmla="*/ 317 w 517"/>
                  <a:gd name="T49" fmla="*/ 82 h 289"/>
                  <a:gd name="T50" fmla="*/ 352 w 517"/>
                  <a:gd name="T51" fmla="*/ 92 h 289"/>
                  <a:gd name="T52" fmla="*/ 383 w 517"/>
                  <a:gd name="T53" fmla="*/ 101 h 289"/>
                  <a:gd name="T54" fmla="*/ 409 w 517"/>
                  <a:gd name="T55" fmla="*/ 109 h 289"/>
                  <a:gd name="T56" fmla="*/ 431 w 517"/>
                  <a:gd name="T57" fmla="*/ 115 h 289"/>
                  <a:gd name="T58" fmla="*/ 448 w 517"/>
                  <a:gd name="T59" fmla="*/ 121 h 289"/>
                  <a:gd name="T60" fmla="*/ 459 w 517"/>
                  <a:gd name="T61" fmla="*/ 127 h 289"/>
                  <a:gd name="T62" fmla="*/ 467 w 517"/>
                  <a:gd name="T63" fmla="*/ 130 h 289"/>
                  <a:gd name="T64" fmla="*/ 468 w 517"/>
                  <a:gd name="T65" fmla="*/ 133 h 289"/>
                  <a:gd name="T66" fmla="*/ 517 w 517"/>
                  <a:gd name="T67" fmla="*/ 145 h 2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517" h="289">
                    <a:moveTo>
                      <a:pt x="517" y="289"/>
                    </a:moveTo>
                    <a:lnTo>
                      <a:pt x="516" y="284"/>
                    </a:lnTo>
                    <a:lnTo>
                      <a:pt x="510" y="275"/>
                    </a:lnTo>
                    <a:lnTo>
                      <a:pt x="499" y="266"/>
                    </a:lnTo>
                    <a:lnTo>
                      <a:pt x="482" y="253"/>
                    </a:lnTo>
                    <a:lnTo>
                      <a:pt x="461" y="240"/>
                    </a:lnTo>
                    <a:lnTo>
                      <a:pt x="435" y="224"/>
                    </a:lnTo>
                    <a:lnTo>
                      <a:pt x="406" y="206"/>
                    </a:lnTo>
                    <a:lnTo>
                      <a:pt x="372" y="186"/>
                    </a:lnTo>
                    <a:lnTo>
                      <a:pt x="334" y="166"/>
                    </a:lnTo>
                    <a:lnTo>
                      <a:pt x="293" y="145"/>
                    </a:lnTo>
                    <a:lnTo>
                      <a:pt x="249" y="121"/>
                    </a:lnTo>
                    <a:lnTo>
                      <a:pt x="202" y="97"/>
                    </a:lnTo>
                    <a:lnTo>
                      <a:pt x="154" y="74"/>
                    </a:lnTo>
                    <a:lnTo>
                      <a:pt x="103" y="49"/>
                    </a:lnTo>
                    <a:lnTo>
                      <a:pt x="52" y="25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50" y="27"/>
                    </a:lnTo>
                    <a:lnTo>
                      <a:pt x="99" y="50"/>
                    </a:lnTo>
                    <a:lnTo>
                      <a:pt x="147" y="76"/>
                    </a:lnTo>
                    <a:lnTo>
                      <a:pt x="194" y="97"/>
                    </a:lnTo>
                    <a:lnTo>
                      <a:pt x="238" y="121"/>
                    </a:lnTo>
                    <a:lnTo>
                      <a:pt x="279" y="143"/>
                    </a:lnTo>
                    <a:lnTo>
                      <a:pt x="317" y="163"/>
                    </a:lnTo>
                    <a:lnTo>
                      <a:pt x="352" y="183"/>
                    </a:lnTo>
                    <a:lnTo>
                      <a:pt x="383" y="201"/>
                    </a:lnTo>
                    <a:lnTo>
                      <a:pt x="409" y="217"/>
                    </a:lnTo>
                    <a:lnTo>
                      <a:pt x="431" y="230"/>
                    </a:lnTo>
                    <a:lnTo>
                      <a:pt x="448" y="242"/>
                    </a:lnTo>
                    <a:lnTo>
                      <a:pt x="459" y="253"/>
                    </a:lnTo>
                    <a:lnTo>
                      <a:pt x="467" y="260"/>
                    </a:lnTo>
                    <a:lnTo>
                      <a:pt x="468" y="266"/>
                    </a:lnTo>
                    <a:lnTo>
                      <a:pt x="517" y="289"/>
                    </a:lnTo>
                    <a:close/>
                  </a:path>
                </a:pathLst>
              </a:custGeom>
              <a:solidFill>
                <a:srgbClr val="B1E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93" name="Freeform 712"/>
              <p:cNvSpPr>
                <a:spLocks/>
              </p:cNvSpPr>
              <p:nvPr/>
            </p:nvSpPr>
            <p:spPr bwMode="auto">
              <a:xfrm>
                <a:off x="1277" y="1534"/>
                <a:ext cx="469" cy="131"/>
              </a:xfrm>
              <a:custGeom>
                <a:avLst/>
                <a:gdLst>
                  <a:gd name="T0" fmla="*/ 1 w 469"/>
                  <a:gd name="T1" fmla="*/ 0 h 263"/>
                  <a:gd name="T2" fmla="*/ 51 w 469"/>
                  <a:gd name="T3" fmla="*/ 12 h 263"/>
                  <a:gd name="T4" fmla="*/ 100 w 469"/>
                  <a:gd name="T5" fmla="*/ 23 h 263"/>
                  <a:gd name="T6" fmla="*/ 148 w 469"/>
                  <a:gd name="T7" fmla="*/ 36 h 263"/>
                  <a:gd name="T8" fmla="*/ 195 w 469"/>
                  <a:gd name="T9" fmla="*/ 47 h 263"/>
                  <a:gd name="T10" fmla="*/ 239 w 469"/>
                  <a:gd name="T11" fmla="*/ 59 h 263"/>
                  <a:gd name="T12" fmla="*/ 280 w 469"/>
                  <a:gd name="T13" fmla="*/ 70 h 263"/>
                  <a:gd name="T14" fmla="*/ 318 w 469"/>
                  <a:gd name="T15" fmla="*/ 80 h 263"/>
                  <a:gd name="T16" fmla="*/ 353 w 469"/>
                  <a:gd name="T17" fmla="*/ 90 h 263"/>
                  <a:gd name="T18" fmla="*/ 384 w 469"/>
                  <a:gd name="T19" fmla="*/ 99 h 263"/>
                  <a:gd name="T20" fmla="*/ 410 w 469"/>
                  <a:gd name="T21" fmla="*/ 107 h 263"/>
                  <a:gd name="T22" fmla="*/ 432 w 469"/>
                  <a:gd name="T23" fmla="*/ 113 h 263"/>
                  <a:gd name="T24" fmla="*/ 449 w 469"/>
                  <a:gd name="T25" fmla="*/ 119 h 263"/>
                  <a:gd name="T26" fmla="*/ 460 w 469"/>
                  <a:gd name="T27" fmla="*/ 125 h 263"/>
                  <a:gd name="T28" fmla="*/ 468 w 469"/>
                  <a:gd name="T29" fmla="*/ 128 h 263"/>
                  <a:gd name="T30" fmla="*/ 469 w 469"/>
                  <a:gd name="T31" fmla="*/ 131 h 263"/>
                  <a:gd name="T32" fmla="*/ 415 w 469"/>
                  <a:gd name="T33" fmla="*/ 118 h 263"/>
                  <a:gd name="T34" fmla="*/ 414 w 469"/>
                  <a:gd name="T35" fmla="*/ 116 h 263"/>
                  <a:gd name="T36" fmla="*/ 407 w 469"/>
                  <a:gd name="T37" fmla="*/ 112 h 263"/>
                  <a:gd name="T38" fmla="*/ 397 w 469"/>
                  <a:gd name="T39" fmla="*/ 109 h 263"/>
                  <a:gd name="T40" fmla="*/ 381 w 469"/>
                  <a:gd name="T41" fmla="*/ 103 h 263"/>
                  <a:gd name="T42" fmla="*/ 363 w 469"/>
                  <a:gd name="T43" fmla="*/ 97 h 263"/>
                  <a:gd name="T44" fmla="*/ 339 w 469"/>
                  <a:gd name="T45" fmla="*/ 90 h 263"/>
                  <a:gd name="T46" fmla="*/ 312 w 469"/>
                  <a:gd name="T47" fmla="*/ 81 h 263"/>
                  <a:gd name="T48" fmla="*/ 281 w 469"/>
                  <a:gd name="T49" fmla="*/ 73 h 263"/>
                  <a:gd name="T50" fmla="*/ 247 w 469"/>
                  <a:gd name="T51" fmla="*/ 64 h 263"/>
                  <a:gd name="T52" fmla="*/ 210 w 469"/>
                  <a:gd name="T53" fmla="*/ 54 h 263"/>
                  <a:gd name="T54" fmla="*/ 172 w 469"/>
                  <a:gd name="T55" fmla="*/ 44 h 263"/>
                  <a:gd name="T56" fmla="*/ 130 w 469"/>
                  <a:gd name="T57" fmla="*/ 33 h 263"/>
                  <a:gd name="T58" fmla="*/ 87 w 469"/>
                  <a:gd name="T59" fmla="*/ 23 h 263"/>
                  <a:gd name="T60" fmla="*/ 44 w 469"/>
                  <a:gd name="T61" fmla="*/ 13 h 263"/>
                  <a:gd name="T62" fmla="*/ 0 w 469"/>
                  <a:gd name="T63" fmla="*/ 3 h 263"/>
                  <a:gd name="T64" fmla="*/ 1 w 469"/>
                  <a:gd name="T65" fmla="*/ 0 h 26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69" h="263">
                    <a:moveTo>
                      <a:pt x="1" y="0"/>
                    </a:moveTo>
                    <a:lnTo>
                      <a:pt x="51" y="24"/>
                    </a:lnTo>
                    <a:lnTo>
                      <a:pt x="100" y="47"/>
                    </a:lnTo>
                    <a:lnTo>
                      <a:pt x="148" y="73"/>
                    </a:lnTo>
                    <a:lnTo>
                      <a:pt x="195" y="94"/>
                    </a:lnTo>
                    <a:lnTo>
                      <a:pt x="239" y="118"/>
                    </a:lnTo>
                    <a:lnTo>
                      <a:pt x="280" y="140"/>
                    </a:lnTo>
                    <a:lnTo>
                      <a:pt x="318" y="160"/>
                    </a:lnTo>
                    <a:lnTo>
                      <a:pt x="353" y="180"/>
                    </a:lnTo>
                    <a:lnTo>
                      <a:pt x="384" y="198"/>
                    </a:lnTo>
                    <a:lnTo>
                      <a:pt x="410" y="214"/>
                    </a:lnTo>
                    <a:lnTo>
                      <a:pt x="432" y="227"/>
                    </a:lnTo>
                    <a:lnTo>
                      <a:pt x="449" y="239"/>
                    </a:lnTo>
                    <a:lnTo>
                      <a:pt x="460" y="250"/>
                    </a:lnTo>
                    <a:lnTo>
                      <a:pt x="468" y="257"/>
                    </a:lnTo>
                    <a:lnTo>
                      <a:pt x="469" y="263"/>
                    </a:lnTo>
                    <a:lnTo>
                      <a:pt x="415" y="237"/>
                    </a:lnTo>
                    <a:lnTo>
                      <a:pt x="414" y="232"/>
                    </a:lnTo>
                    <a:lnTo>
                      <a:pt x="407" y="225"/>
                    </a:lnTo>
                    <a:lnTo>
                      <a:pt x="397" y="218"/>
                    </a:lnTo>
                    <a:lnTo>
                      <a:pt x="381" y="207"/>
                    </a:lnTo>
                    <a:lnTo>
                      <a:pt x="363" y="194"/>
                    </a:lnTo>
                    <a:lnTo>
                      <a:pt x="339" y="180"/>
                    </a:lnTo>
                    <a:lnTo>
                      <a:pt x="312" y="163"/>
                    </a:lnTo>
                    <a:lnTo>
                      <a:pt x="281" y="147"/>
                    </a:lnTo>
                    <a:lnTo>
                      <a:pt x="247" y="129"/>
                    </a:lnTo>
                    <a:lnTo>
                      <a:pt x="210" y="109"/>
                    </a:lnTo>
                    <a:lnTo>
                      <a:pt x="172" y="89"/>
                    </a:lnTo>
                    <a:lnTo>
                      <a:pt x="130" y="67"/>
                    </a:lnTo>
                    <a:lnTo>
                      <a:pt x="87" y="47"/>
                    </a:lnTo>
                    <a:lnTo>
                      <a:pt x="44" y="26"/>
                    </a:lnTo>
                    <a:lnTo>
                      <a:pt x="0" y="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E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94" name="Freeform 713"/>
              <p:cNvSpPr>
                <a:spLocks/>
              </p:cNvSpPr>
              <p:nvPr/>
            </p:nvSpPr>
            <p:spPr bwMode="auto">
              <a:xfrm>
                <a:off x="1275" y="1536"/>
                <a:ext cx="417" cy="116"/>
              </a:xfrm>
              <a:custGeom>
                <a:avLst/>
                <a:gdLst>
                  <a:gd name="T0" fmla="*/ 417 w 417"/>
                  <a:gd name="T1" fmla="*/ 116 h 231"/>
                  <a:gd name="T2" fmla="*/ 416 w 417"/>
                  <a:gd name="T3" fmla="*/ 113 h 231"/>
                  <a:gd name="T4" fmla="*/ 409 w 417"/>
                  <a:gd name="T5" fmla="*/ 110 h 231"/>
                  <a:gd name="T6" fmla="*/ 399 w 417"/>
                  <a:gd name="T7" fmla="*/ 106 h 231"/>
                  <a:gd name="T8" fmla="*/ 383 w 417"/>
                  <a:gd name="T9" fmla="*/ 101 h 231"/>
                  <a:gd name="T10" fmla="*/ 365 w 417"/>
                  <a:gd name="T11" fmla="*/ 94 h 231"/>
                  <a:gd name="T12" fmla="*/ 341 w 417"/>
                  <a:gd name="T13" fmla="*/ 87 h 231"/>
                  <a:gd name="T14" fmla="*/ 314 w 417"/>
                  <a:gd name="T15" fmla="*/ 79 h 231"/>
                  <a:gd name="T16" fmla="*/ 283 w 417"/>
                  <a:gd name="T17" fmla="*/ 71 h 231"/>
                  <a:gd name="T18" fmla="*/ 249 w 417"/>
                  <a:gd name="T19" fmla="*/ 62 h 231"/>
                  <a:gd name="T20" fmla="*/ 212 w 417"/>
                  <a:gd name="T21" fmla="*/ 52 h 231"/>
                  <a:gd name="T22" fmla="*/ 174 w 417"/>
                  <a:gd name="T23" fmla="*/ 42 h 231"/>
                  <a:gd name="T24" fmla="*/ 132 w 417"/>
                  <a:gd name="T25" fmla="*/ 31 h 231"/>
                  <a:gd name="T26" fmla="*/ 89 w 417"/>
                  <a:gd name="T27" fmla="*/ 21 h 231"/>
                  <a:gd name="T28" fmla="*/ 46 w 417"/>
                  <a:gd name="T29" fmla="*/ 10 h 231"/>
                  <a:gd name="T30" fmla="*/ 2 w 417"/>
                  <a:gd name="T31" fmla="*/ 0 h 231"/>
                  <a:gd name="T32" fmla="*/ 0 w 417"/>
                  <a:gd name="T33" fmla="*/ 2 h 231"/>
                  <a:gd name="T34" fmla="*/ 41 w 417"/>
                  <a:gd name="T35" fmla="*/ 12 h 231"/>
                  <a:gd name="T36" fmla="*/ 82 w 417"/>
                  <a:gd name="T37" fmla="*/ 22 h 231"/>
                  <a:gd name="T38" fmla="*/ 120 w 417"/>
                  <a:gd name="T39" fmla="*/ 31 h 231"/>
                  <a:gd name="T40" fmla="*/ 159 w 417"/>
                  <a:gd name="T41" fmla="*/ 41 h 231"/>
                  <a:gd name="T42" fmla="*/ 194 w 417"/>
                  <a:gd name="T43" fmla="*/ 50 h 231"/>
                  <a:gd name="T44" fmla="*/ 228 w 417"/>
                  <a:gd name="T45" fmla="*/ 59 h 231"/>
                  <a:gd name="T46" fmla="*/ 258 w 417"/>
                  <a:gd name="T47" fmla="*/ 67 h 231"/>
                  <a:gd name="T48" fmla="*/ 284 w 417"/>
                  <a:gd name="T49" fmla="*/ 74 h 231"/>
                  <a:gd name="T50" fmla="*/ 307 w 417"/>
                  <a:gd name="T51" fmla="*/ 82 h 231"/>
                  <a:gd name="T52" fmla="*/ 327 w 417"/>
                  <a:gd name="T53" fmla="*/ 88 h 231"/>
                  <a:gd name="T54" fmla="*/ 341 w 417"/>
                  <a:gd name="T55" fmla="*/ 92 h 231"/>
                  <a:gd name="T56" fmla="*/ 351 w 417"/>
                  <a:gd name="T57" fmla="*/ 97 h 231"/>
                  <a:gd name="T58" fmla="*/ 358 w 417"/>
                  <a:gd name="T59" fmla="*/ 100 h 231"/>
                  <a:gd name="T60" fmla="*/ 359 w 417"/>
                  <a:gd name="T61" fmla="*/ 102 h 231"/>
                  <a:gd name="T62" fmla="*/ 417 w 417"/>
                  <a:gd name="T63" fmla="*/ 116 h 23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417" h="231">
                    <a:moveTo>
                      <a:pt x="417" y="231"/>
                    </a:moveTo>
                    <a:lnTo>
                      <a:pt x="416" y="226"/>
                    </a:lnTo>
                    <a:lnTo>
                      <a:pt x="409" y="219"/>
                    </a:lnTo>
                    <a:lnTo>
                      <a:pt x="399" y="212"/>
                    </a:lnTo>
                    <a:lnTo>
                      <a:pt x="383" y="201"/>
                    </a:lnTo>
                    <a:lnTo>
                      <a:pt x="365" y="188"/>
                    </a:lnTo>
                    <a:lnTo>
                      <a:pt x="341" y="174"/>
                    </a:lnTo>
                    <a:lnTo>
                      <a:pt x="314" y="157"/>
                    </a:lnTo>
                    <a:lnTo>
                      <a:pt x="283" y="141"/>
                    </a:lnTo>
                    <a:lnTo>
                      <a:pt x="249" y="123"/>
                    </a:lnTo>
                    <a:lnTo>
                      <a:pt x="212" y="103"/>
                    </a:lnTo>
                    <a:lnTo>
                      <a:pt x="174" y="83"/>
                    </a:lnTo>
                    <a:lnTo>
                      <a:pt x="132" y="61"/>
                    </a:lnTo>
                    <a:lnTo>
                      <a:pt x="89" y="41"/>
                    </a:lnTo>
                    <a:lnTo>
                      <a:pt x="46" y="2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41" y="23"/>
                    </a:lnTo>
                    <a:lnTo>
                      <a:pt x="82" y="43"/>
                    </a:lnTo>
                    <a:lnTo>
                      <a:pt x="120" y="61"/>
                    </a:lnTo>
                    <a:lnTo>
                      <a:pt x="159" y="81"/>
                    </a:lnTo>
                    <a:lnTo>
                      <a:pt x="194" y="99"/>
                    </a:lnTo>
                    <a:lnTo>
                      <a:pt x="228" y="117"/>
                    </a:lnTo>
                    <a:lnTo>
                      <a:pt x="258" y="134"/>
                    </a:lnTo>
                    <a:lnTo>
                      <a:pt x="284" y="148"/>
                    </a:lnTo>
                    <a:lnTo>
                      <a:pt x="307" y="163"/>
                    </a:lnTo>
                    <a:lnTo>
                      <a:pt x="327" y="175"/>
                    </a:lnTo>
                    <a:lnTo>
                      <a:pt x="341" y="184"/>
                    </a:lnTo>
                    <a:lnTo>
                      <a:pt x="351" y="193"/>
                    </a:lnTo>
                    <a:lnTo>
                      <a:pt x="358" y="199"/>
                    </a:lnTo>
                    <a:lnTo>
                      <a:pt x="359" y="204"/>
                    </a:lnTo>
                    <a:lnTo>
                      <a:pt x="417" y="231"/>
                    </a:lnTo>
                    <a:close/>
                  </a:path>
                </a:pathLst>
              </a:custGeom>
              <a:solidFill>
                <a:srgbClr val="B1E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95" name="Freeform 714"/>
              <p:cNvSpPr>
                <a:spLocks/>
              </p:cNvSpPr>
              <p:nvPr/>
            </p:nvSpPr>
            <p:spPr bwMode="auto">
              <a:xfrm>
                <a:off x="1274" y="1538"/>
                <a:ext cx="360" cy="101"/>
              </a:xfrm>
              <a:custGeom>
                <a:avLst/>
                <a:gdLst>
                  <a:gd name="T0" fmla="*/ 1 w 360"/>
                  <a:gd name="T1" fmla="*/ 0 h 201"/>
                  <a:gd name="T2" fmla="*/ 42 w 360"/>
                  <a:gd name="T3" fmla="*/ 10 h 201"/>
                  <a:gd name="T4" fmla="*/ 83 w 360"/>
                  <a:gd name="T5" fmla="*/ 20 h 201"/>
                  <a:gd name="T6" fmla="*/ 121 w 360"/>
                  <a:gd name="T7" fmla="*/ 29 h 201"/>
                  <a:gd name="T8" fmla="*/ 160 w 360"/>
                  <a:gd name="T9" fmla="*/ 39 h 201"/>
                  <a:gd name="T10" fmla="*/ 195 w 360"/>
                  <a:gd name="T11" fmla="*/ 48 h 201"/>
                  <a:gd name="T12" fmla="*/ 229 w 360"/>
                  <a:gd name="T13" fmla="*/ 57 h 201"/>
                  <a:gd name="T14" fmla="*/ 259 w 360"/>
                  <a:gd name="T15" fmla="*/ 66 h 201"/>
                  <a:gd name="T16" fmla="*/ 285 w 360"/>
                  <a:gd name="T17" fmla="*/ 73 h 201"/>
                  <a:gd name="T18" fmla="*/ 308 w 360"/>
                  <a:gd name="T19" fmla="*/ 80 h 201"/>
                  <a:gd name="T20" fmla="*/ 328 w 360"/>
                  <a:gd name="T21" fmla="*/ 86 h 201"/>
                  <a:gd name="T22" fmla="*/ 342 w 360"/>
                  <a:gd name="T23" fmla="*/ 91 h 201"/>
                  <a:gd name="T24" fmla="*/ 352 w 360"/>
                  <a:gd name="T25" fmla="*/ 95 h 201"/>
                  <a:gd name="T26" fmla="*/ 359 w 360"/>
                  <a:gd name="T27" fmla="*/ 98 h 201"/>
                  <a:gd name="T28" fmla="*/ 360 w 360"/>
                  <a:gd name="T29" fmla="*/ 101 h 201"/>
                  <a:gd name="T30" fmla="*/ 298 w 360"/>
                  <a:gd name="T31" fmla="*/ 86 h 201"/>
                  <a:gd name="T32" fmla="*/ 295 w 360"/>
                  <a:gd name="T33" fmla="*/ 84 h 201"/>
                  <a:gd name="T34" fmla="*/ 290 w 360"/>
                  <a:gd name="T35" fmla="*/ 81 h 201"/>
                  <a:gd name="T36" fmla="*/ 277 w 360"/>
                  <a:gd name="T37" fmla="*/ 76 h 201"/>
                  <a:gd name="T38" fmla="*/ 260 w 360"/>
                  <a:gd name="T39" fmla="*/ 71 h 201"/>
                  <a:gd name="T40" fmla="*/ 239 w 360"/>
                  <a:gd name="T41" fmla="*/ 65 h 201"/>
                  <a:gd name="T42" fmla="*/ 213 w 360"/>
                  <a:gd name="T43" fmla="*/ 57 h 201"/>
                  <a:gd name="T44" fmla="*/ 184 w 360"/>
                  <a:gd name="T45" fmla="*/ 49 h 201"/>
                  <a:gd name="T46" fmla="*/ 151 w 360"/>
                  <a:gd name="T47" fmla="*/ 40 h 201"/>
                  <a:gd name="T48" fmla="*/ 116 w 360"/>
                  <a:gd name="T49" fmla="*/ 31 h 201"/>
                  <a:gd name="T50" fmla="*/ 79 w 360"/>
                  <a:gd name="T51" fmla="*/ 22 h 201"/>
                  <a:gd name="T52" fmla="*/ 39 w 360"/>
                  <a:gd name="T53" fmla="*/ 12 h 201"/>
                  <a:gd name="T54" fmla="*/ 0 w 360"/>
                  <a:gd name="T55" fmla="*/ 3 h 201"/>
                  <a:gd name="T56" fmla="*/ 1 w 360"/>
                  <a:gd name="T57" fmla="*/ 0 h 201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60" h="201">
                    <a:moveTo>
                      <a:pt x="1" y="0"/>
                    </a:moveTo>
                    <a:lnTo>
                      <a:pt x="42" y="20"/>
                    </a:lnTo>
                    <a:lnTo>
                      <a:pt x="83" y="40"/>
                    </a:lnTo>
                    <a:lnTo>
                      <a:pt x="121" y="58"/>
                    </a:lnTo>
                    <a:lnTo>
                      <a:pt x="160" y="78"/>
                    </a:lnTo>
                    <a:lnTo>
                      <a:pt x="195" y="96"/>
                    </a:lnTo>
                    <a:lnTo>
                      <a:pt x="229" y="114"/>
                    </a:lnTo>
                    <a:lnTo>
                      <a:pt x="259" y="131"/>
                    </a:lnTo>
                    <a:lnTo>
                      <a:pt x="285" y="145"/>
                    </a:lnTo>
                    <a:lnTo>
                      <a:pt x="308" y="160"/>
                    </a:lnTo>
                    <a:lnTo>
                      <a:pt x="328" y="172"/>
                    </a:lnTo>
                    <a:lnTo>
                      <a:pt x="342" y="181"/>
                    </a:lnTo>
                    <a:lnTo>
                      <a:pt x="352" y="190"/>
                    </a:lnTo>
                    <a:lnTo>
                      <a:pt x="359" y="196"/>
                    </a:lnTo>
                    <a:lnTo>
                      <a:pt x="360" y="201"/>
                    </a:lnTo>
                    <a:lnTo>
                      <a:pt x="298" y="172"/>
                    </a:lnTo>
                    <a:lnTo>
                      <a:pt x="295" y="167"/>
                    </a:lnTo>
                    <a:lnTo>
                      <a:pt x="290" y="162"/>
                    </a:lnTo>
                    <a:lnTo>
                      <a:pt x="277" y="152"/>
                    </a:lnTo>
                    <a:lnTo>
                      <a:pt x="260" y="142"/>
                    </a:lnTo>
                    <a:lnTo>
                      <a:pt x="239" y="129"/>
                    </a:lnTo>
                    <a:lnTo>
                      <a:pt x="213" y="113"/>
                    </a:lnTo>
                    <a:lnTo>
                      <a:pt x="184" y="98"/>
                    </a:lnTo>
                    <a:lnTo>
                      <a:pt x="151" y="80"/>
                    </a:lnTo>
                    <a:lnTo>
                      <a:pt x="116" y="62"/>
                    </a:lnTo>
                    <a:lnTo>
                      <a:pt x="79" y="44"/>
                    </a:lnTo>
                    <a:lnTo>
                      <a:pt x="39" y="24"/>
                    </a:lnTo>
                    <a:lnTo>
                      <a:pt x="0" y="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0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96" name="Freeform 715"/>
              <p:cNvSpPr>
                <a:spLocks/>
              </p:cNvSpPr>
              <p:nvPr/>
            </p:nvSpPr>
            <p:spPr bwMode="auto">
              <a:xfrm>
                <a:off x="1272" y="1541"/>
                <a:ext cx="300" cy="83"/>
              </a:xfrm>
              <a:custGeom>
                <a:avLst/>
                <a:gdLst>
                  <a:gd name="T0" fmla="*/ 300 w 300"/>
                  <a:gd name="T1" fmla="*/ 83 h 166"/>
                  <a:gd name="T2" fmla="*/ 297 w 300"/>
                  <a:gd name="T3" fmla="*/ 81 h 166"/>
                  <a:gd name="T4" fmla="*/ 292 w 300"/>
                  <a:gd name="T5" fmla="*/ 78 h 166"/>
                  <a:gd name="T6" fmla="*/ 279 w 300"/>
                  <a:gd name="T7" fmla="*/ 73 h 166"/>
                  <a:gd name="T8" fmla="*/ 262 w 300"/>
                  <a:gd name="T9" fmla="*/ 68 h 166"/>
                  <a:gd name="T10" fmla="*/ 241 w 300"/>
                  <a:gd name="T11" fmla="*/ 62 h 166"/>
                  <a:gd name="T12" fmla="*/ 215 w 300"/>
                  <a:gd name="T13" fmla="*/ 54 h 166"/>
                  <a:gd name="T14" fmla="*/ 186 w 300"/>
                  <a:gd name="T15" fmla="*/ 46 h 166"/>
                  <a:gd name="T16" fmla="*/ 153 w 300"/>
                  <a:gd name="T17" fmla="*/ 37 h 166"/>
                  <a:gd name="T18" fmla="*/ 118 w 300"/>
                  <a:gd name="T19" fmla="*/ 28 h 166"/>
                  <a:gd name="T20" fmla="*/ 81 w 300"/>
                  <a:gd name="T21" fmla="*/ 19 h 166"/>
                  <a:gd name="T22" fmla="*/ 41 w 300"/>
                  <a:gd name="T23" fmla="*/ 9 h 166"/>
                  <a:gd name="T24" fmla="*/ 2 w 300"/>
                  <a:gd name="T25" fmla="*/ 0 h 166"/>
                  <a:gd name="T26" fmla="*/ 0 w 300"/>
                  <a:gd name="T27" fmla="*/ 3 h 166"/>
                  <a:gd name="T28" fmla="*/ 34 w 300"/>
                  <a:gd name="T29" fmla="*/ 11 h 166"/>
                  <a:gd name="T30" fmla="*/ 67 w 300"/>
                  <a:gd name="T31" fmla="*/ 19 h 166"/>
                  <a:gd name="T32" fmla="*/ 98 w 300"/>
                  <a:gd name="T33" fmla="*/ 26 h 166"/>
                  <a:gd name="T34" fmla="*/ 128 w 300"/>
                  <a:gd name="T35" fmla="*/ 35 h 166"/>
                  <a:gd name="T36" fmla="*/ 155 w 300"/>
                  <a:gd name="T37" fmla="*/ 42 h 166"/>
                  <a:gd name="T38" fmla="*/ 179 w 300"/>
                  <a:gd name="T39" fmla="*/ 48 h 166"/>
                  <a:gd name="T40" fmla="*/ 198 w 300"/>
                  <a:gd name="T41" fmla="*/ 54 h 166"/>
                  <a:gd name="T42" fmla="*/ 214 w 300"/>
                  <a:gd name="T43" fmla="*/ 59 h 166"/>
                  <a:gd name="T44" fmla="*/ 225 w 300"/>
                  <a:gd name="T45" fmla="*/ 63 h 166"/>
                  <a:gd name="T46" fmla="*/ 231 w 300"/>
                  <a:gd name="T47" fmla="*/ 65 h 166"/>
                  <a:gd name="T48" fmla="*/ 232 w 300"/>
                  <a:gd name="T49" fmla="*/ 68 h 166"/>
                  <a:gd name="T50" fmla="*/ 300 w 300"/>
                  <a:gd name="T51" fmla="*/ 83 h 16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300" h="166">
                    <a:moveTo>
                      <a:pt x="300" y="166"/>
                    </a:moveTo>
                    <a:lnTo>
                      <a:pt x="297" y="161"/>
                    </a:lnTo>
                    <a:lnTo>
                      <a:pt x="292" y="156"/>
                    </a:lnTo>
                    <a:lnTo>
                      <a:pt x="279" y="146"/>
                    </a:lnTo>
                    <a:lnTo>
                      <a:pt x="262" y="136"/>
                    </a:lnTo>
                    <a:lnTo>
                      <a:pt x="241" y="123"/>
                    </a:lnTo>
                    <a:lnTo>
                      <a:pt x="215" y="107"/>
                    </a:lnTo>
                    <a:lnTo>
                      <a:pt x="186" y="92"/>
                    </a:lnTo>
                    <a:lnTo>
                      <a:pt x="153" y="74"/>
                    </a:lnTo>
                    <a:lnTo>
                      <a:pt x="118" y="56"/>
                    </a:lnTo>
                    <a:lnTo>
                      <a:pt x="81" y="38"/>
                    </a:lnTo>
                    <a:lnTo>
                      <a:pt x="41" y="18"/>
                    </a:lnTo>
                    <a:lnTo>
                      <a:pt x="2" y="0"/>
                    </a:lnTo>
                    <a:lnTo>
                      <a:pt x="0" y="5"/>
                    </a:lnTo>
                    <a:lnTo>
                      <a:pt x="34" y="22"/>
                    </a:lnTo>
                    <a:lnTo>
                      <a:pt x="67" y="38"/>
                    </a:lnTo>
                    <a:lnTo>
                      <a:pt x="98" y="52"/>
                    </a:lnTo>
                    <a:lnTo>
                      <a:pt x="128" y="69"/>
                    </a:lnTo>
                    <a:lnTo>
                      <a:pt x="155" y="83"/>
                    </a:lnTo>
                    <a:lnTo>
                      <a:pt x="179" y="96"/>
                    </a:lnTo>
                    <a:lnTo>
                      <a:pt x="198" y="107"/>
                    </a:lnTo>
                    <a:lnTo>
                      <a:pt x="214" y="117"/>
                    </a:lnTo>
                    <a:lnTo>
                      <a:pt x="225" y="125"/>
                    </a:lnTo>
                    <a:lnTo>
                      <a:pt x="231" y="130"/>
                    </a:lnTo>
                    <a:lnTo>
                      <a:pt x="232" y="136"/>
                    </a:lnTo>
                    <a:lnTo>
                      <a:pt x="300" y="166"/>
                    </a:lnTo>
                    <a:close/>
                  </a:path>
                </a:pathLst>
              </a:custGeom>
              <a:solidFill>
                <a:srgbClr val="B0E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97" name="Freeform 716"/>
              <p:cNvSpPr>
                <a:spLocks/>
              </p:cNvSpPr>
              <p:nvPr/>
            </p:nvSpPr>
            <p:spPr bwMode="auto">
              <a:xfrm>
                <a:off x="1271" y="1544"/>
                <a:ext cx="233" cy="65"/>
              </a:xfrm>
              <a:custGeom>
                <a:avLst/>
                <a:gdLst>
                  <a:gd name="T0" fmla="*/ 1 w 233"/>
                  <a:gd name="T1" fmla="*/ 0 h 131"/>
                  <a:gd name="T2" fmla="*/ 35 w 233"/>
                  <a:gd name="T3" fmla="*/ 8 h 131"/>
                  <a:gd name="T4" fmla="*/ 68 w 233"/>
                  <a:gd name="T5" fmla="*/ 16 h 131"/>
                  <a:gd name="T6" fmla="*/ 99 w 233"/>
                  <a:gd name="T7" fmla="*/ 23 h 131"/>
                  <a:gd name="T8" fmla="*/ 129 w 233"/>
                  <a:gd name="T9" fmla="*/ 32 h 131"/>
                  <a:gd name="T10" fmla="*/ 156 w 233"/>
                  <a:gd name="T11" fmla="*/ 39 h 131"/>
                  <a:gd name="T12" fmla="*/ 180 w 233"/>
                  <a:gd name="T13" fmla="*/ 45 h 131"/>
                  <a:gd name="T14" fmla="*/ 199 w 233"/>
                  <a:gd name="T15" fmla="*/ 51 h 131"/>
                  <a:gd name="T16" fmla="*/ 215 w 233"/>
                  <a:gd name="T17" fmla="*/ 56 h 131"/>
                  <a:gd name="T18" fmla="*/ 226 w 233"/>
                  <a:gd name="T19" fmla="*/ 60 h 131"/>
                  <a:gd name="T20" fmla="*/ 232 w 233"/>
                  <a:gd name="T21" fmla="*/ 62 h 131"/>
                  <a:gd name="T22" fmla="*/ 233 w 233"/>
                  <a:gd name="T23" fmla="*/ 65 h 131"/>
                  <a:gd name="T24" fmla="*/ 161 w 233"/>
                  <a:gd name="T25" fmla="*/ 48 h 131"/>
                  <a:gd name="T26" fmla="*/ 160 w 233"/>
                  <a:gd name="T27" fmla="*/ 46 h 131"/>
                  <a:gd name="T28" fmla="*/ 153 w 233"/>
                  <a:gd name="T29" fmla="*/ 43 h 131"/>
                  <a:gd name="T30" fmla="*/ 141 w 233"/>
                  <a:gd name="T31" fmla="*/ 40 h 131"/>
                  <a:gd name="T32" fmla="*/ 124 w 233"/>
                  <a:gd name="T33" fmla="*/ 34 h 131"/>
                  <a:gd name="T34" fmla="*/ 105 w 233"/>
                  <a:gd name="T35" fmla="*/ 29 h 131"/>
                  <a:gd name="T36" fmla="*/ 82 w 233"/>
                  <a:gd name="T37" fmla="*/ 23 h 131"/>
                  <a:gd name="T38" fmla="*/ 57 w 233"/>
                  <a:gd name="T39" fmla="*/ 16 h 131"/>
                  <a:gd name="T40" fmla="*/ 28 w 233"/>
                  <a:gd name="T41" fmla="*/ 10 h 131"/>
                  <a:gd name="T42" fmla="*/ 0 w 233"/>
                  <a:gd name="T43" fmla="*/ 3 h 131"/>
                  <a:gd name="T44" fmla="*/ 1 w 233"/>
                  <a:gd name="T45" fmla="*/ 0 h 13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33" h="131">
                    <a:moveTo>
                      <a:pt x="1" y="0"/>
                    </a:moveTo>
                    <a:lnTo>
                      <a:pt x="35" y="17"/>
                    </a:lnTo>
                    <a:lnTo>
                      <a:pt x="68" y="33"/>
                    </a:lnTo>
                    <a:lnTo>
                      <a:pt x="99" y="47"/>
                    </a:lnTo>
                    <a:lnTo>
                      <a:pt x="129" y="64"/>
                    </a:lnTo>
                    <a:lnTo>
                      <a:pt x="156" y="78"/>
                    </a:lnTo>
                    <a:lnTo>
                      <a:pt x="180" y="91"/>
                    </a:lnTo>
                    <a:lnTo>
                      <a:pt x="199" y="102"/>
                    </a:lnTo>
                    <a:lnTo>
                      <a:pt x="215" y="112"/>
                    </a:lnTo>
                    <a:lnTo>
                      <a:pt x="226" y="120"/>
                    </a:lnTo>
                    <a:lnTo>
                      <a:pt x="232" y="125"/>
                    </a:lnTo>
                    <a:lnTo>
                      <a:pt x="233" y="131"/>
                    </a:lnTo>
                    <a:lnTo>
                      <a:pt x="161" y="96"/>
                    </a:lnTo>
                    <a:lnTo>
                      <a:pt x="160" y="93"/>
                    </a:lnTo>
                    <a:lnTo>
                      <a:pt x="153" y="87"/>
                    </a:lnTo>
                    <a:lnTo>
                      <a:pt x="141" y="80"/>
                    </a:lnTo>
                    <a:lnTo>
                      <a:pt x="124" y="69"/>
                    </a:lnTo>
                    <a:lnTo>
                      <a:pt x="105" y="58"/>
                    </a:lnTo>
                    <a:lnTo>
                      <a:pt x="82" y="46"/>
                    </a:lnTo>
                    <a:lnTo>
                      <a:pt x="57" y="33"/>
                    </a:lnTo>
                    <a:lnTo>
                      <a:pt x="28" y="20"/>
                    </a:lnTo>
                    <a:lnTo>
                      <a:pt x="0" y="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0F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98" name="Freeform 717"/>
              <p:cNvSpPr>
                <a:spLocks/>
              </p:cNvSpPr>
              <p:nvPr/>
            </p:nvSpPr>
            <p:spPr bwMode="auto">
              <a:xfrm>
                <a:off x="1268" y="1546"/>
                <a:ext cx="164" cy="46"/>
              </a:xfrm>
              <a:custGeom>
                <a:avLst/>
                <a:gdLst>
                  <a:gd name="T0" fmla="*/ 164 w 164"/>
                  <a:gd name="T1" fmla="*/ 46 h 90"/>
                  <a:gd name="T2" fmla="*/ 163 w 164"/>
                  <a:gd name="T3" fmla="*/ 44 h 90"/>
                  <a:gd name="T4" fmla="*/ 156 w 164"/>
                  <a:gd name="T5" fmla="*/ 41 h 90"/>
                  <a:gd name="T6" fmla="*/ 144 w 164"/>
                  <a:gd name="T7" fmla="*/ 38 h 90"/>
                  <a:gd name="T8" fmla="*/ 127 w 164"/>
                  <a:gd name="T9" fmla="*/ 32 h 90"/>
                  <a:gd name="T10" fmla="*/ 108 w 164"/>
                  <a:gd name="T11" fmla="*/ 27 h 90"/>
                  <a:gd name="T12" fmla="*/ 85 w 164"/>
                  <a:gd name="T13" fmla="*/ 20 h 90"/>
                  <a:gd name="T14" fmla="*/ 60 w 164"/>
                  <a:gd name="T15" fmla="*/ 14 h 90"/>
                  <a:gd name="T16" fmla="*/ 31 w 164"/>
                  <a:gd name="T17" fmla="*/ 7 h 90"/>
                  <a:gd name="T18" fmla="*/ 3 w 164"/>
                  <a:gd name="T19" fmla="*/ 0 h 90"/>
                  <a:gd name="T20" fmla="*/ 0 w 164"/>
                  <a:gd name="T21" fmla="*/ 4 h 90"/>
                  <a:gd name="T22" fmla="*/ 20 w 164"/>
                  <a:gd name="T23" fmla="*/ 8 h 90"/>
                  <a:gd name="T24" fmla="*/ 38 w 164"/>
                  <a:gd name="T25" fmla="*/ 13 h 90"/>
                  <a:gd name="T26" fmla="*/ 54 w 164"/>
                  <a:gd name="T27" fmla="*/ 16 h 90"/>
                  <a:gd name="T28" fmla="*/ 68 w 164"/>
                  <a:gd name="T29" fmla="*/ 20 h 90"/>
                  <a:gd name="T30" fmla="*/ 78 w 164"/>
                  <a:gd name="T31" fmla="*/ 24 h 90"/>
                  <a:gd name="T32" fmla="*/ 84 w 164"/>
                  <a:gd name="T33" fmla="*/ 26 h 90"/>
                  <a:gd name="T34" fmla="*/ 86 w 164"/>
                  <a:gd name="T35" fmla="*/ 28 h 90"/>
                  <a:gd name="T36" fmla="*/ 164 w 164"/>
                  <a:gd name="T37" fmla="*/ 46 h 9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64" h="90">
                    <a:moveTo>
                      <a:pt x="164" y="90"/>
                    </a:moveTo>
                    <a:lnTo>
                      <a:pt x="163" y="87"/>
                    </a:lnTo>
                    <a:lnTo>
                      <a:pt x="156" y="81"/>
                    </a:lnTo>
                    <a:lnTo>
                      <a:pt x="144" y="74"/>
                    </a:lnTo>
                    <a:lnTo>
                      <a:pt x="127" y="63"/>
                    </a:lnTo>
                    <a:lnTo>
                      <a:pt x="108" y="52"/>
                    </a:lnTo>
                    <a:lnTo>
                      <a:pt x="85" y="40"/>
                    </a:lnTo>
                    <a:lnTo>
                      <a:pt x="60" y="27"/>
                    </a:lnTo>
                    <a:lnTo>
                      <a:pt x="31" y="14"/>
                    </a:lnTo>
                    <a:lnTo>
                      <a:pt x="3" y="0"/>
                    </a:lnTo>
                    <a:lnTo>
                      <a:pt x="0" y="7"/>
                    </a:lnTo>
                    <a:lnTo>
                      <a:pt x="20" y="16"/>
                    </a:lnTo>
                    <a:lnTo>
                      <a:pt x="38" y="25"/>
                    </a:lnTo>
                    <a:lnTo>
                      <a:pt x="54" y="32"/>
                    </a:lnTo>
                    <a:lnTo>
                      <a:pt x="68" y="40"/>
                    </a:lnTo>
                    <a:lnTo>
                      <a:pt x="78" y="47"/>
                    </a:lnTo>
                    <a:lnTo>
                      <a:pt x="84" y="50"/>
                    </a:lnTo>
                    <a:lnTo>
                      <a:pt x="86" y="54"/>
                    </a:lnTo>
                    <a:lnTo>
                      <a:pt x="164" y="90"/>
                    </a:lnTo>
                    <a:close/>
                  </a:path>
                </a:pathLst>
              </a:custGeom>
              <a:solidFill>
                <a:srgbClr val="B0F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99" name="Freeform 718"/>
              <p:cNvSpPr>
                <a:spLocks/>
              </p:cNvSpPr>
              <p:nvPr/>
            </p:nvSpPr>
            <p:spPr bwMode="auto">
              <a:xfrm>
                <a:off x="1267" y="1550"/>
                <a:ext cx="87" cy="23"/>
              </a:xfrm>
              <a:custGeom>
                <a:avLst/>
                <a:gdLst>
                  <a:gd name="T0" fmla="*/ 1 w 87"/>
                  <a:gd name="T1" fmla="*/ 0 h 47"/>
                  <a:gd name="T2" fmla="*/ 21 w 87"/>
                  <a:gd name="T3" fmla="*/ 4 h 47"/>
                  <a:gd name="T4" fmla="*/ 39 w 87"/>
                  <a:gd name="T5" fmla="*/ 9 h 47"/>
                  <a:gd name="T6" fmla="*/ 55 w 87"/>
                  <a:gd name="T7" fmla="*/ 12 h 47"/>
                  <a:gd name="T8" fmla="*/ 69 w 87"/>
                  <a:gd name="T9" fmla="*/ 16 h 47"/>
                  <a:gd name="T10" fmla="*/ 79 w 87"/>
                  <a:gd name="T11" fmla="*/ 20 h 47"/>
                  <a:gd name="T12" fmla="*/ 85 w 87"/>
                  <a:gd name="T13" fmla="*/ 21 h 47"/>
                  <a:gd name="T14" fmla="*/ 87 w 87"/>
                  <a:gd name="T15" fmla="*/ 23 h 47"/>
                  <a:gd name="T16" fmla="*/ 1 w 87"/>
                  <a:gd name="T17" fmla="*/ 3 h 47"/>
                  <a:gd name="T18" fmla="*/ 0 w 87"/>
                  <a:gd name="T19" fmla="*/ 2 h 47"/>
                  <a:gd name="T20" fmla="*/ 1 w 87"/>
                  <a:gd name="T21" fmla="*/ 0 h 4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87" h="47">
                    <a:moveTo>
                      <a:pt x="1" y="0"/>
                    </a:moveTo>
                    <a:lnTo>
                      <a:pt x="21" y="9"/>
                    </a:lnTo>
                    <a:lnTo>
                      <a:pt x="39" y="18"/>
                    </a:lnTo>
                    <a:lnTo>
                      <a:pt x="55" y="25"/>
                    </a:lnTo>
                    <a:lnTo>
                      <a:pt x="69" y="33"/>
                    </a:lnTo>
                    <a:lnTo>
                      <a:pt x="79" y="40"/>
                    </a:lnTo>
                    <a:lnTo>
                      <a:pt x="85" y="43"/>
                    </a:lnTo>
                    <a:lnTo>
                      <a:pt x="87" y="47"/>
                    </a:lnTo>
                    <a:lnTo>
                      <a:pt x="1" y="7"/>
                    </a:lnTo>
                    <a:lnTo>
                      <a:pt x="0" y="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0F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00" name="Freeform 719"/>
              <p:cNvSpPr>
                <a:spLocks/>
              </p:cNvSpPr>
              <p:nvPr/>
            </p:nvSpPr>
            <p:spPr bwMode="auto">
              <a:xfrm>
                <a:off x="1267" y="1553"/>
                <a:ext cx="1" cy="1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0 h 2"/>
                  <a:gd name="T6" fmla="*/ 0 w 1"/>
                  <a:gd name="T7" fmla="*/ 0 h 2"/>
                  <a:gd name="T8" fmla="*/ 1 w 1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B0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01" name="Freeform 720"/>
              <p:cNvSpPr>
                <a:spLocks/>
              </p:cNvSpPr>
              <p:nvPr/>
            </p:nvSpPr>
            <p:spPr bwMode="auto">
              <a:xfrm>
                <a:off x="1267" y="1514"/>
                <a:ext cx="1019" cy="271"/>
              </a:xfrm>
              <a:custGeom>
                <a:avLst/>
                <a:gdLst>
                  <a:gd name="T0" fmla="*/ 996 w 1019"/>
                  <a:gd name="T1" fmla="*/ 271 h 543"/>
                  <a:gd name="T2" fmla="*/ 0 w 1019"/>
                  <a:gd name="T3" fmla="*/ 38 h 543"/>
                  <a:gd name="T4" fmla="*/ 22 w 1019"/>
                  <a:gd name="T5" fmla="*/ 0 h 543"/>
                  <a:gd name="T6" fmla="*/ 1019 w 1019"/>
                  <a:gd name="T7" fmla="*/ 231 h 543"/>
                  <a:gd name="T8" fmla="*/ 996 w 1019"/>
                  <a:gd name="T9" fmla="*/ 271 h 5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19" h="543">
                    <a:moveTo>
                      <a:pt x="996" y="543"/>
                    </a:moveTo>
                    <a:lnTo>
                      <a:pt x="0" y="77"/>
                    </a:lnTo>
                    <a:lnTo>
                      <a:pt x="22" y="0"/>
                    </a:lnTo>
                    <a:lnTo>
                      <a:pt x="1019" y="463"/>
                    </a:lnTo>
                    <a:lnTo>
                      <a:pt x="996" y="543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02" name="Freeform 721"/>
              <p:cNvSpPr>
                <a:spLocks/>
              </p:cNvSpPr>
              <p:nvPr/>
            </p:nvSpPr>
            <p:spPr bwMode="auto">
              <a:xfrm>
                <a:off x="1405" y="1279"/>
                <a:ext cx="1014" cy="235"/>
              </a:xfrm>
              <a:custGeom>
                <a:avLst/>
                <a:gdLst>
                  <a:gd name="T0" fmla="*/ 0 w 1014"/>
                  <a:gd name="T1" fmla="*/ 12 h 469"/>
                  <a:gd name="T2" fmla="*/ 7 w 1014"/>
                  <a:gd name="T3" fmla="*/ 0 h 469"/>
                  <a:gd name="T4" fmla="*/ 1014 w 1014"/>
                  <a:gd name="T5" fmla="*/ 235 h 469"/>
                  <a:gd name="T6" fmla="*/ 1012 w 1014"/>
                  <a:gd name="T7" fmla="*/ 235 h 469"/>
                  <a:gd name="T8" fmla="*/ 26 w 1014"/>
                  <a:gd name="T9" fmla="*/ 5 h 469"/>
                  <a:gd name="T10" fmla="*/ 20 w 1014"/>
                  <a:gd name="T11" fmla="*/ 16 h 469"/>
                  <a:gd name="T12" fmla="*/ 0 w 1014"/>
                  <a:gd name="T13" fmla="*/ 12 h 4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14" h="469">
                    <a:moveTo>
                      <a:pt x="0" y="23"/>
                    </a:moveTo>
                    <a:lnTo>
                      <a:pt x="7" y="0"/>
                    </a:lnTo>
                    <a:lnTo>
                      <a:pt x="1014" y="469"/>
                    </a:lnTo>
                    <a:lnTo>
                      <a:pt x="1012" y="469"/>
                    </a:lnTo>
                    <a:lnTo>
                      <a:pt x="26" y="9"/>
                    </a:lnTo>
                    <a:lnTo>
                      <a:pt x="20" y="3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03" name="Freeform 722"/>
              <p:cNvSpPr>
                <a:spLocks/>
              </p:cNvSpPr>
              <p:nvPr/>
            </p:nvSpPr>
            <p:spPr bwMode="auto">
              <a:xfrm>
                <a:off x="1425" y="1284"/>
                <a:ext cx="992" cy="230"/>
              </a:xfrm>
              <a:custGeom>
                <a:avLst/>
                <a:gdLst>
                  <a:gd name="T0" fmla="*/ 0 w 992"/>
                  <a:gd name="T1" fmla="*/ 12 h 460"/>
                  <a:gd name="T2" fmla="*/ 6 w 992"/>
                  <a:gd name="T3" fmla="*/ 0 h 460"/>
                  <a:gd name="T4" fmla="*/ 992 w 992"/>
                  <a:gd name="T5" fmla="*/ 230 h 460"/>
                  <a:gd name="T6" fmla="*/ 992 w 992"/>
                  <a:gd name="T7" fmla="*/ 230 h 460"/>
                  <a:gd name="T8" fmla="*/ 26 w 992"/>
                  <a:gd name="T9" fmla="*/ 5 h 460"/>
                  <a:gd name="T10" fmla="*/ 20 w 992"/>
                  <a:gd name="T11" fmla="*/ 16 h 460"/>
                  <a:gd name="T12" fmla="*/ 0 w 992"/>
                  <a:gd name="T13" fmla="*/ 12 h 4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2" h="460">
                    <a:moveTo>
                      <a:pt x="0" y="23"/>
                    </a:moveTo>
                    <a:lnTo>
                      <a:pt x="6" y="0"/>
                    </a:lnTo>
                    <a:lnTo>
                      <a:pt x="992" y="460"/>
                    </a:lnTo>
                    <a:lnTo>
                      <a:pt x="26" y="9"/>
                    </a:lnTo>
                    <a:lnTo>
                      <a:pt x="20" y="3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04" name="Freeform 723"/>
              <p:cNvSpPr>
                <a:spLocks/>
              </p:cNvSpPr>
              <p:nvPr/>
            </p:nvSpPr>
            <p:spPr bwMode="auto">
              <a:xfrm>
                <a:off x="1445" y="1288"/>
                <a:ext cx="972" cy="226"/>
              </a:xfrm>
              <a:custGeom>
                <a:avLst/>
                <a:gdLst>
                  <a:gd name="T0" fmla="*/ 0 w 972"/>
                  <a:gd name="T1" fmla="*/ 12 h 451"/>
                  <a:gd name="T2" fmla="*/ 6 w 972"/>
                  <a:gd name="T3" fmla="*/ 0 h 451"/>
                  <a:gd name="T4" fmla="*/ 972 w 972"/>
                  <a:gd name="T5" fmla="*/ 226 h 451"/>
                  <a:gd name="T6" fmla="*/ 972 w 972"/>
                  <a:gd name="T7" fmla="*/ 226 h 451"/>
                  <a:gd name="T8" fmla="*/ 25 w 972"/>
                  <a:gd name="T9" fmla="*/ 6 h 451"/>
                  <a:gd name="T10" fmla="*/ 20 w 972"/>
                  <a:gd name="T11" fmla="*/ 16 h 451"/>
                  <a:gd name="T12" fmla="*/ 0 w 972"/>
                  <a:gd name="T13" fmla="*/ 12 h 45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72" h="451">
                    <a:moveTo>
                      <a:pt x="0" y="23"/>
                    </a:moveTo>
                    <a:lnTo>
                      <a:pt x="6" y="0"/>
                    </a:lnTo>
                    <a:lnTo>
                      <a:pt x="972" y="451"/>
                    </a:lnTo>
                    <a:lnTo>
                      <a:pt x="25" y="11"/>
                    </a:lnTo>
                    <a:lnTo>
                      <a:pt x="20" y="3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05" name="Freeform 724"/>
              <p:cNvSpPr>
                <a:spLocks/>
              </p:cNvSpPr>
              <p:nvPr/>
            </p:nvSpPr>
            <p:spPr bwMode="auto">
              <a:xfrm>
                <a:off x="1465" y="1294"/>
                <a:ext cx="952" cy="221"/>
              </a:xfrm>
              <a:custGeom>
                <a:avLst/>
                <a:gdLst>
                  <a:gd name="T0" fmla="*/ 0 w 952"/>
                  <a:gd name="T1" fmla="*/ 11 h 441"/>
                  <a:gd name="T2" fmla="*/ 5 w 952"/>
                  <a:gd name="T3" fmla="*/ 0 h 441"/>
                  <a:gd name="T4" fmla="*/ 952 w 952"/>
                  <a:gd name="T5" fmla="*/ 220 h 441"/>
                  <a:gd name="T6" fmla="*/ 952 w 952"/>
                  <a:gd name="T7" fmla="*/ 221 h 441"/>
                  <a:gd name="T8" fmla="*/ 25 w 952"/>
                  <a:gd name="T9" fmla="*/ 5 h 441"/>
                  <a:gd name="T10" fmla="*/ 19 w 952"/>
                  <a:gd name="T11" fmla="*/ 15 h 441"/>
                  <a:gd name="T12" fmla="*/ 0 w 952"/>
                  <a:gd name="T13" fmla="*/ 11 h 4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52" h="441">
                    <a:moveTo>
                      <a:pt x="0" y="21"/>
                    </a:moveTo>
                    <a:lnTo>
                      <a:pt x="5" y="0"/>
                    </a:lnTo>
                    <a:lnTo>
                      <a:pt x="952" y="440"/>
                    </a:lnTo>
                    <a:lnTo>
                      <a:pt x="952" y="441"/>
                    </a:lnTo>
                    <a:lnTo>
                      <a:pt x="25" y="9"/>
                    </a:lnTo>
                    <a:lnTo>
                      <a:pt x="19" y="3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B8B8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06" name="Freeform 725"/>
              <p:cNvSpPr>
                <a:spLocks/>
              </p:cNvSpPr>
              <p:nvPr/>
            </p:nvSpPr>
            <p:spPr bwMode="auto">
              <a:xfrm>
                <a:off x="1484" y="1298"/>
                <a:ext cx="933" cy="217"/>
              </a:xfrm>
              <a:custGeom>
                <a:avLst/>
                <a:gdLst>
                  <a:gd name="T0" fmla="*/ 0 w 933"/>
                  <a:gd name="T1" fmla="*/ 11 h 432"/>
                  <a:gd name="T2" fmla="*/ 6 w 933"/>
                  <a:gd name="T3" fmla="*/ 0 h 432"/>
                  <a:gd name="T4" fmla="*/ 933 w 933"/>
                  <a:gd name="T5" fmla="*/ 217 h 432"/>
                  <a:gd name="T6" fmla="*/ 933 w 933"/>
                  <a:gd name="T7" fmla="*/ 217 h 432"/>
                  <a:gd name="T8" fmla="*/ 26 w 933"/>
                  <a:gd name="T9" fmla="*/ 5 h 432"/>
                  <a:gd name="T10" fmla="*/ 20 w 933"/>
                  <a:gd name="T11" fmla="*/ 15 h 432"/>
                  <a:gd name="T12" fmla="*/ 0 w 933"/>
                  <a:gd name="T13" fmla="*/ 11 h 4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33" h="432">
                    <a:moveTo>
                      <a:pt x="0" y="21"/>
                    </a:moveTo>
                    <a:lnTo>
                      <a:pt x="6" y="0"/>
                    </a:lnTo>
                    <a:lnTo>
                      <a:pt x="933" y="432"/>
                    </a:lnTo>
                    <a:lnTo>
                      <a:pt x="26" y="9"/>
                    </a:lnTo>
                    <a:lnTo>
                      <a:pt x="20" y="3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BABA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07" name="Freeform 726"/>
              <p:cNvSpPr>
                <a:spLocks/>
              </p:cNvSpPr>
              <p:nvPr/>
            </p:nvSpPr>
            <p:spPr bwMode="auto">
              <a:xfrm>
                <a:off x="1504" y="1303"/>
                <a:ext cx="913" cy="212"/>
              </a:xfrm>
              <a:custGeom>
                <a:avLst/>
                <a:gdLst>
                  <a:gd name="T0" fmla="*/ 0 w 913"/>
                  <a:gd name="T1" fmla="*/ 11 h 423"/>
                  <a:gd name="T2" fmla="*/ 6 w 913"/>
                  <a:gd name="T3" fmla="*/ 0 h 423"/>
                  <a:gd name="T4" fmla="*/ 913 w 913"/>
                  <a:gd name="T5" fmla="*/ 212 h 423"/>
                  <a:gd name="T6" fmla="*/ 913 w 913"/>
                  <a:gd name="T7" fmla="*/ 212 h 423"/>
                  <a:gd name="T8" fmla="*/ 26 w 913"/>
                  <a:gd name="T9" fmla="*/ 6 h 423"/>
                  <a:gd name="T10" fmla="*/ 20 w 913"/>
                  <a:gd name="T11" fmla="*/ 15 h 423"/>
                  <a:gd name="T12" fmla="*/ 0 w 913"/>
                  <a:gd name="T13" fmla="*/ 11 h 4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13" h="423">
                    <a:moveTo>
                      <a:pt x="0" y="21"/>
                    </a:moveTo>
                    <a:lnTo>
                      <a:pt x="6" y="0"/>
                    </a:lnTo>
                    <a:lnTo>
                      <a:pt x="913" y="423"/>
                    </a:lnTo>
                    <a:lnTo>
                      <a:pt x="26" y="11"/>
                    </a:lnTo>
                    <a:lnTo>
                      <a:pt x="20" y="3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BC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08" name="Freeform 727"/>
              <p:cNvSpPr>
                <a:spLocks/>
              </p:cNvSpPr>
              <p:nvPr/>
            </p:nvSpPr>
            <p:spPr bwMode="auto">
              <a:xfrm>
                <a:off x="1524" y="1308"/>
                <a:ext cx="893" cy="207"/>
              </a:xfrm>
              <a:custGeom>
                <a:avLst/>
                <a:gdLst>
                  <a:gd name="T0" fmla="*/ 0 w 893"/>
                  <a:gd name="T1" fmla="*/ 10 h 412"/>
                  <a:gd name="T2" fmla="*/ 6 w 893"/>
                  <a:gd name="T3" fmla="*/ 0 h 412"/>
                  <a:gd name="T4" fmla="*/ 893 w 893"/>
                  <a:gd name="T5" fmla="*/ 207 h 412"/>
                  <a:gd name="T6" fmla="*/ 893 w 893"/>
                  <a:gd name="T7" fmla="*/ 207 h 412"/>
                  <a:gd name="T8" fmla="*/ 25 w 893"/>
                  <a:gd name="T9" fmla="*/ 5 h 412"/>
                  <a:gd name="T10" fmla="*/ 20 w 893"/>
                  <a:gd name="T11" fmla="*/ 15 h 412"/>
                  <a:gd name="T12" fmla="*/ 0 w 893"/>
                  <a:gd name="T13" fmla="*/ 10 h 4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93" h="412">
                    <a:moveTo>
                      <a:pt x="0" y="19"/>
                    </a:moveTo>
                    <a:lnTo>
                      <a:pt x="6" y="0"/>
                    </a:lnTo>
                    <a:lnTo>
                      <a:pt x="893" y="412"/>
                    </a:lnTo>
                    <a:lnTo>
                      <a:pt x="25" y="9"/>
                    </a:lnTo>
                    <a:lnTo>
                      <a:pt x="20" y="2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BEBE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09" name="Freeform 728"/>
              <p:cNvSpPr>
                <a:spLocks/>
              </p:cNvSpPr>
              <p:nvPr/>
            </p:nvSpPr>
            <p:spPr bwMode="auto">
              <a:xfrm>
                <a:off x="1544" y="1313"/>
                <a:ext cx="873" cy="203"/>
              </a:xfrm>
              <a:custGeom>
                <a:avLst/>
                <a:gdLst>
                  <a:gd name="T0" fmla="*/ 0 w 873"/>
                  <a:gd name="T1" fmla="*/ 10 h 405"/>
                  <a:gd name="T2" fmla="*/ 5 w 873"/>
                  <a:gd name="T3" fmla="*/ 0 h 405"/>
                  <a:gd name="T4" fmla="*/ 873 w 873"/>
                  <a:gd name="T5" fmla="*/ 202 h 405"/>
                  <a:gd name="T6" fmla="*/ 873 w 873"/>
                  <a:gd name="T7" fmla="*/ 203 h 405"/>
                  <a:gd name="T8" fmla="*/ 27 w 873"/>
                  <a:gd name="T9" fmla="*/ 5 h 405"/>
                  <a:gd name="T10" fmla="*/ 21 w 873"/>
                  <a:gd name="T11" fmla="*/ 15 h 405"/>
                  <a:gd name="T12" fmla="*/ 0 w 873"/>
                  <a:gd name="T13" fmla="*/ 10 h 40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73" h="405">
                    <a:moveTo>
                      <a:pt x="0" y="20"/>
                    </a:moveTo>
                    <a:lnTo>
                      <a:pt x="5" y="0"/>
                    </a:lnTo>
                    <a:lnTo>
                      <a:pt x="873" y="403"/>
                    </a:lnTo>
                    <a:lnTo>
                      <a:pt x="873" y="405"/>
                    </a:lnTo>
                    <a:lnTo>
                      <a:pt x="27" y="10"/>
                    </a:lnTo>
                    <a:lnTo>
                      <a:pt x="21" y="3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10" name="Freeform 729"/>
              <p:cNvSpPr>
                <a:spLocks/>
              </p:cNvSpPr>
              <p:nvPr/>
            </p:nvSpPr>
            <p:spPr bwMode="auto">
              <a:xfrm>
                <a:off x="1565" y="1318"/>
                <a:ext cx="852" cy="198"/>
              </a:xfrm>
              <a:custGeom>
                <a:avLst/>
                <a:gdLst>
                  <a:gd name="T0" fmla="*/ 0 w 852"/>
                  <a:gd name="T1" fmla="*/ 10 h 395"/>
                  <a:gd name="T2" fmla="*/ 6 w 852"/>
                  <a:gd name="T3" fmla="*/ 0 h 395"/>
                  <a:gd name="T4" fmla="*/ 852 w 852"/>
                  <a:gd name="T5" fmla="*/ 198 h 395"/>
                  <a:gd name="T6" fmla="*/ 852 w 852"/>
                  <a:gd name="T7" fmla="*/ 198 h 395"/>
                  <a:gd name="T8" fmla="*/ 27 w 852"/>
                  <a:gd name="T9" fmla="*/ 5 h 395"/>
                  <a:gd name="T10" fmla="*/ 21 w 852"/>
                  <a:gd name="T11" fmla="*/ 15 h 395"/>
                  <a:gd name="T12" fmla="*/ 0 w 852"/>
                  <a:gd name="T13" fmla="*/ 10 h 39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52" h="395">
                    <a:moveTo>
                      <a:pt x="0" y="20"/>
                    </a:moveTo>
                    <a:lnTo>
                      <a:pt x="6" y="0"/>
                    </a:lnTo>
                    <a:lnTo>
                      <a:pt x="852" y="395"/>
                    </a:lnTo>
                    <a:lnTo>
                      <a:pt x="27" y="10"/>
                    </a:lnTo>
                    <a:lnTo>
                      <a:pt x="21" y="29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C1C1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365" name="Group 730"/>
            <p:cNvGrpSpPr>
              <a:grpSpLocks/>
            </p:cNvGrpSpPr>
            <p:nvPr/>
          </p:nvGrpSpPr>
          <p:grpSpPr bwMode="auto">
            <a:xfrm>
              <a:off x="1178" y="1239"/>
              <a:ext cx="1263" cy="705"/>
              <a:chOff x="1178" y="1239"/>
              <a:chExt cx="1263" cy="705"/>
            </a:xfrm>
          </p:grpSpPr>
          <p:sp>
            <p:nvSpPr>
              <p:cNvPr id="8711" name="Freeform 731"/>
              <p:cNvSpPr>
                <a:spLocks/>
              </p:cNvSpPr>
              <p:nvPr/>
            </p:nvSpPr>
            <p:spPr bwMode="auto">
              <a:xfrm>
                <a:off x="1586" y="1323"/>
                <a:ext cx="831" cy="193"/>
              </a:xfrm>
              <a:custGeom>
                <a:avLst/>
                <a:gdLst>
                  <a:gd name="T0" fmla="*/ 0 w 831"/>
                  <a:gd name="T1" fmla="*/ 10 h 385"/>
                  <a:gd name="T2" fmla="*/ 6 w 831"/>
                  <a:gd name="T3" fmla="*/ 0 h 385"/>
                  <a:gd name="T4" fmla="*/ 831 w 831"/>
                  <a:gd name="T5" fmla="*/ 193 h 385"/>
                  <a:gd name="T6" fmla="*/ 830 w 831"/>
                  <a:gd name="T7" fmla="*/ 193 h 385"/>
                  <a:gd name="T8" fmla="*/ 27 w 831"/>
                  <a:gd name="T9" fmla="*/ 5 h 385"/>
                  <a:gd name="T10" fmla="*/ 21 w 831"/>
                  <a:gd name="T11" fmla="*/ 15 h 385"/>
                  <a:gd name="T12" fmla="*/ 0 w 831"/>
                  <a:gd name="T13" fmla="*/ 10 h 38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31" h="385">
                    <a:moveTo>
                      <a:pt x="0" y="19"/>
                    </a:moveTo>
                    <a:lnTo>
                      <a:pt x="6" y="0"/>
                    </a:lnTo>
                    <a:lnTo>
                      <a:pt x="831" y="385"/>
                    </a:lnTo>
                    <a:lnTo>
                      <a:pt x="830" y="385"/>
                    </a:lnTo>
                    <a:lnTo>
                      <a:pt x="27" y="10"/>
                    </a:lnTo>
                    <a:lnTo>
                      <a:pt x="21" y="3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C2C2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12" name="Freeform 732"/>
              <p:cNvSpPr>
                <a:spLocks/>
              </p:cNvSpPr>
              <p:nvPr/>
            </p:nvSpPr>
            <p:spPr bwMode="auto">
              <a:xfrm>
                <a:off x="1607" y="1328"/>
                <a:ext cx="809" cy="188"/>
              </a:xfrm>
              <a:custGeom>
                <a:avLst/>
                <a:gdLst>
                  <a:gd name="T0" fmla="*/ 0 w 809"/>
                  <a:gd name="T1" fmla="*/ 10 h 375"/>
                  <a:gd name="T2" fmla="*/ 6 w 809"/>
                  <a:gd name="T3" fmla="*/ 0 h 375"/>
                  <a:gd name="T4" fmla="*/ 809 w 809"/>
                  <a:gd name="T5" fmla="*/ 188 h 375"/>
                  <a:gd name="T6" fmla="*/ 809 w 809"/>
                  <a:gd name="T7" fmla="*/ 188 h 375"/>
                  <a:gd name="T8" fmla="*/ 29 w 809"/>
                  <a:gd name="T9" fmla="*/ 6 h 375"/>
                  <a:gd name="T10" fmla="*/ 23 w 809"/>
                  <a:gd name="T11" fmla="*/ 16 h 375"/>
                  <a:gd name="T12" fmla="*/ 0 w 809"/>
                  <a:gd name="T13" fmla="*/ 10 h 3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09" h="375">
                    <a:moveTo>
                      <a:pt x="0" y="20"/>
                    </a:moveTo>
                    <a:lnTo>
                      <a:pt x="6" y="0"/>
                    </a:lnTo>
                    <a:lnTo>
                      <a:pt x="809" y="375"/>
                    </a:lnTo>
                    <a:lnTo>
                      <a:pt x="29" y="11"/>
                    </a:lnTo>
                    <a:lnTo>
                      <a:pt x="23" y="31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C4C4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13" name="Freeform 733"/>
              <p:cNvSpPr>
                <a:spLocks/>
              </p:cNvSpPr>
              <p:nvPr/>
            </p:nvSpPr>
            <p:spPr bwMode="auto">
              <a:xfrm>
                <a:off x="1630" y="1334"/>
                <a:ext cx="786" cy="182"/>
              </a:xfrm>
              <a:custGeom>
                <a:avLst/>
                <a:gdLst>
                  <a:gd name="T0" fmla="*/ 0 w 786"/>
                  <a:gd name="T1" fmla="*/ 10 h 366"/>
                  <a:gd name="T2" fmla="*/ 6 w 786"/>
                  <a:gd name="T3" fmla="*/ 0 h 366"/>
                  <a:gd name="T4" fmla="*/ 786 w 786"/>
                  <a:gd name="T5" fmla="*/ 181 h 366"/>
                  <a:gd name="T6" fmla="*/ 786 w 786"/>
                  <a:gd name="T7" fmla="*/ 182 h 366"/>
                  <a:gd name="T8" fmla="*/ 30 w 786"/>
                  <a:gd name="T9" fmla="*/ 6 h 366"/>
                  <a:gd name="T10" fmla="*/ 24 w 786"/>
                  <a:gd name="T11" fmla="*/ 15 h 366"/>
                  <a:gd name="T12" fmla="*/ 0 w 786"/>
                  <a:gd name="T13" fmla="*/ 10 h 3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86" h="366">
                    <a:moveTo>
                      <a:pt x="0" y="20"/>
                    </a:moveTo>
                    <a:lnTo>
                      <a:pt x="6" y="0"/>
                    </a:lnTo>
                    <a:lnTo>
                      <a:pt x="786" y="364"/>
                    </a:lnTo>
                    <a:lnTo>
                      <a:pt x="786" y="366"/>
                    </a:lnTo>
                    <a:lnTo>
                      <a:pt x="30" y="13"/>
                    </a:lnTo>
                    <a:lnTo>
                      <a:pt x="24" y="31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14" name="Freeform 734"/>
              <p:cNvSpPr>
                <a:spLocks/>
              </p:cNvSpPr>
              <p:nvPr/>
            </p:nvSpPr>
            <p:spPr bwMode="auto">
              <a:xfrm>
                <a:off x="1654" y="1340"/>
                <a:ext cx="762" cy="176"/>
              </a:xfrm>
              <a:custGeom>
                <a:avLst/>
                <a:gdLst>
                  <a:gd name="T0" fmla="*/ 0 w 762"/>
                  <a:gd name="T1" fmla="*/ 9 h 353"/>
                  <a:gd name="T2" fmla="*/ 6 w 762"/>
                  <a:gd name="T3" fmla="*/ 0 h 353"/>
                  <a:gd name="T4" fmla="*/ 762 w 762"/>
                  <a:gd name="T5" fmla="*/ 176 h 353"/>
                  <a:gd name="T6" fmla="*/ 762 w 762"/>
                  <a:gd name="T7" fmla="*/ 176 h 353"/>
                  <a:gd name="T8" fmla="*/ 30 w 762"/>
                  <a:gd name="T9" fmla="*/ 5 h 353"/>
                  <a:gd name="T10" fmla="*/ 24 w 762"/>
                  <a:gd name="T11" fmla="*/ 14 h 353"/>
                  <a:gd name="T12" fmla="*/ 0 w 762"/>
                  <a:gd name="T13" fmla="*/ 9 h 35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62" h="353">
                    <a:moveTo>
                      <a:pt x="0" y="18"/>
                    </a:moveTo>
                    <a:lnTo>
                      <a:pt x="6" y="0"/>
                    </a:lnTo>
                    <a:lnTo>
                      <a:pt x="762" y="353"/>
                    </a:lnTo>
                    <a:lnTo>
                      <a:pt x="30" y="11"/>
                    </a:lnTo>
                    <a:lnTo>
                      <a:pt x="24" y="29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15" name="Freeform 735"/>
              <p:cNvSpPr>
                <a:spLocks/>
              </p:cNvSpPr>
              <p:nvPr/>
            </p:nvSpPr>
            <p:spPr bwMode="auto">
              <a:xfrm>
                <a:off x="1678" y="1345"/>
                <a:ext cx="738" cy="171"/>
              </a:xfrm>
              <a:custGeom>
                <a:avLst/>
                <a:gdLst>
                  <a:gd name="T0" fmla="*/ 0 w 738"/>
                  <a:gd name="T1" fmla="*/ 9 h 342"/>
                  <a:gd name="T2" fmla="*/ 6 w 738"/>
                  <a:gd name="T3" fmla="*/ 0 h 342"/>
                  <a:gd name="T4" fmla="*/ 738 w 738"/>
                  <a:gd name="T5" fmla="*/ 171 h 342"/>
                  <a:gd name="T6" fmla="*/ 738 w 738"/>
                  <a:gd name="T7" fmla="*/ 171 h 342"/>
                  <a:gd name="T8" fmla="*/ 31 w 738"/>
                  <a:gd name="T9" fmla="*/ 6 h 342"/>
                  <a:gd name="T10" fmla="*/ 26 w 738"/>
                  <a:gd name="T11" fmla="*/ 15 h 342"/>
                  <a:gd name="T12" fmla="*/ 0 w 738"/>
                  <a:gd name="T13" fmla="*/ 9 h 3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38" h="342">
                    <a:moveTo>
                      <a:pt x="0" y="18"/>
                    </a:moveTo>
                    <a:lnTo>
                      <a:pt x="6" y="0"/>
                    </a:lnTo>
                    <a:lnTo>
                      <a:pt x="738" y="342"/>
                    </a:lnTo>
                    <a:lnTo>
                      <a:pt x="31" y="12"/>
                    </a:lnTo>
                    <a:lnTo>
                      <a:pt x="26" y="29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C9C9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16" name="Freeform 736"/>
              <p:cNvSpPr>
                <a:spLocks/>
              </p:cNvSpPr>
              <p:nvPr/>
            </p:nvSpPr>
            <p:spPr bwMode="auto">
              <a:xfrm>
                <a:off x="1704" y="1352"/>
                <a:ext cx="712" cy="165"/>
              </a:xfrm>
              <a:custGeom>
                <a:avLst/>
                <a:gdLst>
                  <a:gd name="T0" fmla="*/ 0 w 712"/>
                  <a:gd name="T1" fmla="*/ 8 h 332"/>
                  <a:gd name="T2" fmla="*/ 5 w 712"/>
                  <a:gd name="T3" fmla="*/ 0 h 332"/>
                  <a:gd name="T4" fmla="*/ 712 w 712"/>
                  <a:gd name="T5" fmla="*/ 164 h 332"/>
                  <a:gd name="T6" fmla="*/ 712 w 712"/>
                  <a:gd name="T7" fmla="*/ 165 h 332"/>
                  <a:gd name="T8" fmla="*/ 31 w 712"/>
                  <a:gd name="T9" fmla="*/ 6 h 332"/>
                  <a:gd name="T10" fmla="*/ 26 w 712"/>
                  <a:gd name="T11" fmla="*/ 14 h 332"/>
                  <a:gd name="T12" fmla="*/ 0 w 712"/>
                  <a:gd name="T13" fmla="*/ 8 h 3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12" h="332">
                    <a:moveTo>
                      <a:pt x="0" y="17"/>
                    </a:moveTo>
                    <a:lnTo>
                      <a:pt x="5" y="0"/>
                    </a:lnTo>
                    <a:lnTo>
                      <a:pt x="712" y="330"/>
                    </a:lnTo>
                    <a:lnTo>
                      <a:pt x="712" y="332"/>
                    </a:lnTo>
                    <a:lnTo>
                      <a:pt x="31" y="13"/>
                    </a:lnTo>
                    <a:lnTo>
                      <a:pt x="26" y="29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17" name="Freeform 737"/>
              <p:cNvSpPr>
                <a:spLocks/>
              </p:cNvSpPr>
              <p:nvPr/>
            </p:nvSpPr>
            <p:spPr bwMode="auto">
              <a:xfrm>
                <a:off x="1730" y="1358"/>
                <a:ext cx="686" cy="159"/>
              </a:xfrm>
              <a:custGeom>
                <a:avLst/>
                <a:gdLst>
                  <a:gd name="T0" fmla="*/ 0 w 686"/>
                  <a:gd name="T1" fmla="*/ 8 h 319"/>
                  <a:gd name="T2" fmla="*/ 5 w 686"/>
                  <a:gd name="T3" fmla="*/ 0 h 319"/>
                  <a:gd name="T4" fmla="*/ 686 w 686"/>
                  <a:gd name="T5" fmla="*/ 159 h 319"/>
                  <a:gd name="T6" fmla="*/ 686 w 686"/>
                  <a:gd name="T7" fmla="*/ 159 h 319"/>
                  <a:gd name="T8" fmla="*/ 33 w 686"/>
                  <a:gd name="T9" fmla="*/ 7 h 319"/>
                  <a:gd name="T10" fmla="*/ 27 w 686"/>
                  <a:gd name="T11" fmla="*/ 14 h 319"/>
                  <a:gd name="T12" fmla="*/ 0 w 686"/>
                  <a:gd name="T13" fmla="*/ 8 h 3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86" h="319">
                    <a:moveTo>
                      <a:pt x="0" y="16"/>
                    </a:moveTo>
                    <a:lnTo>
                      <a:pt x="5" y="0"/>
                    </a:lnTo>
                    <a:lnTo>
                      <a:pt x="686" y="319"/>
                    </a:lnTo>
                    <a:lnTo>
                      <a:pt x="33" y="15"/>
                    </a:lnTo>
                    <a:lnTo>
                      <a:pt x="27" y="29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18" name="Freeform 738"/>
              <p:cNvSpPr>
                <a:spLocks/>
              </p:cNvSpPr>
              <p:nvPr/>
            </p:nvSpPr>
            <p:spPr bwMode="auto">
              <a:xfrm>
                <a:off x="1757" y="1365"/>
                <a:ext cx="659" cy="152"/>
              </a:xfrm>
              <a:custGeom>
                <a:avLst/>
                <a:gdLst>
                  <a:gd name="T0" fmla="*/ 0 w 659"/>
                  <a:gd name="T1" fmla="*/ 7 h 304"/>
                  <a:gd name="T2" fmla="*/ 6 w 659"/>
                  <a:gd name="T3" fmla="*/ 0 h 304"/>
                  <a:gd name="T4" fmla="*/ 659 w 659"/>
                  <a:gd name="T5" fmla="*/ 152 h 304"/>
                  <a:gd name="T6" fmla="*/ 659 w 659"/>
                  <a:gd name="T7" fmla="*/ 152 h 304"/>
                  <a:gd name="T8" fmla="*/ 34 w 659"/>
                  <a:gd name="T9" fmla="*/ 7 h 304"/>
                  <a:gd name="T10" fmla="*/ 30 w 659"/>
                  <a:gd name="T11" fmla="*/ 15 h 304"/>
                  <a:gd name="T12" fmla="*/ 0 w 659"/>
                  <a:gd name="T13" fmla="*/ 7 h 30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9" h="304">
                    <a:moveTo>
                      <a:pt x="0" y="14"/>
                    </a:moveTo>
                    <a:lnTo>
                      <a:pt x="6" y="0"/>
                    </a:lnTo>
                    <a:lnTo>
                      <a:pt x="659" y="304"/>
                    </a:lnTo>
                    <a:lnTo>
                      <a:pt x="34" y="14"/>
                    </a:lnTo>
                    <a:lnTo>
                      <a:pt x="30" y="29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19" name="Freeform 739"/>
              <p:cNvSpPr>
                <a:spLocks/>
              </p:cNvSpPr>
              <p:nvPr/>
            </p:nvSpPr>
            <p:spPr bwMode="auto">
              <a:xfrm>
                <a:off x="1787" y="1373"/>
                <a:ext cx="629" cy="145"/>
              </a:xfrm>
              <a:custGeom>
                <a:avLst/>
                <a:gdLst>
                  <a:gd name="T0" fmla="*/ 0 w 629"/>
                  <a:gd name="T1" fmla="*/ 7 h 292"/>
                  <a:gd name="T2" fmla="*/ 4 w 629"/>
                  <a:gd name="T3" fmla="*/ 0 h 292"/>
                  <a:gd name="T4" fmla="*/ 629 w 629"/>
                  <a:gd name="T5" fmla="*/ 144 h 292"/>
                  <a:gd name="T6" fmla="*/ 628 w 629"/>
                  <a:gd name="T7" fmla="*/ 145 h 292"/>
                  <a:gd name="T8" fmla="*/ 34 w 629"/>
                  <a:gd name="T9" fmla="*/ 7 h 292"/>
                  <a:gd name="T10" fmla="*/ 30 w 629"/>
                  <a:gd name="T11" fmla="*/ 13 h 292"/>
                  <a:gd name="T12" fmla="*/ 0 w 629"/>
                  <a:gd name="T13" fmla="*/ 7 h 2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29" h="292">
                    <a:moveTo>
                      <a:pt x="0" y="15"/>
                    </a:moveTo>
                    <a:lnTo>
                      <a:pt x="4" y="0"/>
                    </a:lnTo>
                    <a:lnTo>
                      <a:pt x="629" y="290"/>
                    </a:lnTo>
                    <a:lnTo>
                      <a:pt x="628" y="292"/>
                    </a:lnTo>
                    <a:lnTo>
                      <a:pt x="34" y="15"/>
                    </a:lnTo>
                    <a:lnTo>
                      <a:pt x="30" y="27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20" name="Freeform 740"/>
              <p:cNvSpPr>
                <a:spLocks/>
              </p:cNvSpPr>
              <p:nvPr/>
            </p:nvSpPr>
            <p:spPr bwMode="auto">
              <a:xfrm>
                <a:off x="1817" y="1380"/>
                <a:ext cx="598" cy="138"/>
              </a:xfrm>
              <a:custGeom>
                <a:avLst/>
                <a:gdLst>
                  <a:gd name="T0" fmla="*/ 0 w 598"/>
                  <a:gd name="T1" fmla="*/ 6 h 277"/>
                  <a:gd name="T2" fmla="*/ 4 w 598"/>
                  <a:gd name="T3" fmla="*/ 0 h 277"/>
                  <a:gd name="T4" fmla="*/ 598 w 598"/>
                  <a:gd name="T5" fmla="*/ 138 h 277"/>
                  <a:gd name="T6" fmla="*/ 598 w 598"/>
                  <a:gd name="T7" fmla="*/ 138 h 277"/>
                  <a:gd name="T8" fmla="*/ 35 w 598"/>
                  <a:gd name="T9" fmla="*/ 7 h 277"/>
                  <a:gd name="T10" fmla="*/ 31 w 598"/>
                  <a:gd name="T11" fmla="*/ 13 h 277"/>
                  <a:gd name="T12" fmla="*/ 0 w 598"/>
                  <a:gd name="T13" fmla="*/ 6 h 27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98" h="277">
                    <a:moveTo>
                      <a:pt x="0" y="12"/>
                    </a:moveTo>
                    <a:lnTo>
                      <a:pt x="4" y="0"/>
                    </a:lnTo>
                    <a:lnTo>
                      <a:pt x="598" y="277"/>
                    </a:lnTo>
                    <a:lnTo>
                      <a:pt x="35" y="14"/>
                    </a:lnTo>
                    <a:lnTo>
                      <a:pt x="31" y="27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21" name="Freeform 741"/>
              <p:cNvSpPr>
                <a:spLocks/>
              </p:cNvSpPr>
              <p:nvPr/>
            </p:nvSpPr>
            <p:spPr bwMode="auto">
              <a:xfrm>
                <a:off x="1848" y="1387"/>
                <a:ext cx="567" cy="132"/>
              </a:xfrm>
              <a:custGeom>
                <a:avLst/>
                <a:gdLst>
                  <a:gd name="T0" fmla="*/ 0 w 567"/>
                  <a:gd name="T1" fmla="*/ 7 h 264"/>
                  <a:gd name="T2" fmla="*/ 4 w 567"/>
                  <a:gd name="T3" fmla="*/ 0 h 264"/>
                  <a:gd name="T4" fmla="*/ 567 w 567"/>
                  <a:gd name="T5" fmla="*/ 132 h 264"/>
                  <a:gd name="T6" fmla="*/ 567 w 567"/>
                  <a:gd name="T7" fmla="*/ 132 h 264"/>
                  <a:gd name="T8" fmla="*/ 36 w 567"/>
                  <a:gd name="T9" fmla="*/ 8 h 264"/>
                  <a:gd name="T10" fmla="*/ 32 w 567"/>
                  <a:gd name="T11" fmla="*/ 15 h 264"/>
                  <a:gd name="T12" fmla="*/ 0 w 567"/>
                  <a:gd name="T13" fmla="*/ 7 h 2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67" h="264">
                    <a:moveTo>
                      <a:pt x="0" y="13"/>
                    </a:moveTo>
                    <a:lnTo>
                      <a:pt x="4" y="0"/>
                    </a:lnTo>
                    <a:lnTo>
                      <a:pt x="567" y="263"/>
                    </a:lnTo>
                    <a:lnTo>
                      <a:pt x="567" y="264"/>
                    </a:lnTo>
                    <a:lnTo>
                      <a:pt x="36" y="16"/>
                    </a:lnTo>
                    <a:lnTo>
                      <a:pt x="32" y="29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22" name="Freeform 742"/>
              <p:cNvSpPr>
                <a:spLocks/>
              </p:cNvSpPr>
              <p:nvPr/>
            </p:nvSpPr>
            <p:spPr bwMode="auto">
              <a:xfrm>
                <a:off x="1880" y="1395"/>
                <a:ext cx="535" cy="124"/>
              </a:xfrm>
              <a:custGeom>
                <a:avLst/>
                <a:gdLst>
                  <a:gd name="T0" fmla="*/ 0 w 535"/>
                  <a:gd name="T1" fmla="*/ 7 h 248"/>
                  <a:gd name="T2" fmla="*/ 4 w 535"/>
                  <a:gd name="T3" fmla="*/ 0 h 248"/>
                  <a:gd name="T4" fmla="*/ 535 w 535"/>
                  <a:gd name="T5" fmla="*/ 124 h 248"/>
                  <a:gd name="T6" fmla="*/ 535 w 535"/>
                  <a:gd name="T7" fmla="*/ 124 h 248"/>
                  <a:gd name="T8" fmla="*/ 37 w 535"/>
                  <a:gd name="T9" fmla="*/ 9 h 248"/>
                  <a:gd name="T10" fmla="*/ 34 w 535"/>
                  <a:gd name="T11" fmla="*/ 15 h 248"/>
                  <a:gd name="T12" fmla="*/ 0 w 535"/>
                  <a:gd name="T13" fmla="*/ 7 h 2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" h="248">
                    <a:moveTo>
                      <a:pt x="0" y="13"/>
                    </a:moveTo>
                    <a:lnTo>
                      <a:pt x="4" y="0"/>
                    </a:lnTo>
                    <a:lnTo>
                      <a:pt x="535" y="248"/>
                    </a:lnTo>
                    <a:lnTo>
                      <a:pt x="37" y="17"/>
                    </a:lnTo>
                    <a:lnTo>
                      <a:pt x="34" y="29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23" name="Freeform 743"/>
              <p:cNvSpPr>
                <a:spLocks/>
              </p:cNvSpPr>
              <p:nvPr/>
            </p:nvSpPr>
            <p:spPr bwMode="auto">
              <a:xfrm>
                <a:off x="1914" y="1403"/>
                <a:ext cx="501" cy="117"/>
              </a:xfrm>
              <a:custGeom>
                <a:avLst/>
                <a:gdLst>
                  <a:gd name="T0" fmla="*/ 0 w 501"/>
                  <a:gd name="T1" fmla="*/ 6 h 233"/>
                  <a:gd name="T2" fmla="*/ 3 w 501"/>
                  <a:gd name="T3" fmla="*/ 0 h 233"/>
                  <a:gd name="T4" fmla="*/ 501 w 501"/>
                  <a:gd name="T5" fmla="*/ 116 h 233"/>
                  <a:gd name="T6" fmla="*/ 501 w 501"/>
                  <a:gd name="T7" fmla="*/ 117 h 233"/>
                  <a:gd name="T8" fmla="*/ 40 w 501"/>
                  <a:gd name="T9" fmla="*/ 9 h 233"/>
                  <a:gd name="T10" fmla="*/ 35 w 501"/>
                  <a:gd name="T11" fmla="*/ 15 h 233"/>
                  <a:gd name="T12" fmla="*/ 0 w 501"/>
                  <a:gd name="T13" fmla="*/ 6 h 2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01" h="233">
                    <a:moveTo>
                      <a:pt x="0" y="12"/>
                    </a:moveTo>
                    <a:lnTo>
                      <a:pt x="3" y="0"/>
                    </a:lnTo>
                    <a:lnTo>
                      <a:pt x="501" y="231"/>
                    </a:lnTo>
                    <a:lnTo>
                      <a:pt x="501" y="233"/>
                    </a:lnTo>
                    <a:lnTo>
                      <a:pt x="40" y="18"/>
                    </a:lnTo>
                    <a:lnTo>
                      <a:pt x="35" y="29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D6D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24" name="Freeform 744"/>
              <p:cNvSpPr>
                <a:spLocks/>
              </p:cNvSpPr>
              <p:nvPr/>
            </p:nvSpPr>
            <p:spPr bwMode="auto">
              <a:xfrm>
                <a:off x="1949" y="1412"/>
                <a:ext cx="466" cy="108"/>
              </a:xfrm>
              <a:custGeom>
                <a:avLst/>
                <a:gdLst>
                  <a:gd name="T0" fmla="*/ 0 w 466"/>
                  <a:gd name="T1" fmla="*/ 6 h 215"/>
                  <a:gd name="T2" fmla="*/ 5 w 466"/>
                  <a:gd name="T3" fmla="*/ 0 h 215"/>
                  <a:gd name="T4" fmla="*/ 466 w 466"/>
                  <a:gd name="T5" fmla="*/ 108 h 215"/>
                  <a:gd name="T6" fmla="*/ 466 w 466"/>
                  <a:gd name="T7" fmla="*/ 108 h 215"/>
                  <a:gd name="T8" fmla="*/ 41 w 466"/>
                  <a:gd name="T9" fmla="*/ 9 h 215"/>
                  <a:gd name="T10" fmla="*/ 39 w 466"/>
                  <a:gd name="T11" fmla="*/ 14 h 215"/>
                  <a:gd name="T12" fmla="*/ 0 w 466"/>
                  <a:gd name="T13" fmla="*/ 6 h 2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6" h="215">
                    <a:moveTo>
                      <a:pt x="0" y="11"/>
                    </a:moveTo>
                    <a:lnTo>
                      <a:pt x="5" y="0"/>
                    </a:lnTo>
                    <a:lnTo>
                      <a:pt x="466" y="215"/>
                    </a:lnTo>
                    <a:lnTo>
                      <a:pt x="41" y="18"/>
                    </a:lnTo>
                    <a:lnTo>
                      <a:pt x="39" y="27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D7D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25" name="Freeform 745"/>
              <p:cNvSpPr>
                <a:spLocks/>
              </p:cNvSpPr>
              <p:nvPr/>
            </p:nvSpPr>
            <p:spPr bwMode="auto">
              <a:xfrm>
                <a:off x="1988" y="1421"/>
                <a:ext cx="427" cy="100"/>
              </a:xfrm>
              <a:custGeom>
                <a:avLst/>
                <a:gdLst>
                  <a:gd name="T0" fmla="*/ 0 w 427"/>
                  <a:gd name="T1" fmla="*/ 5 h 199"/>
                  <a:gd name="T2" fmla="*/ 2 w 427"/>
                  <a:gd name="T3" fmla="*/ 0 h 199"/>
                  <a:gd name="T4" fmla="*/ 427 w 427"/>
                  <a:gd name="T5" fmla="*/ 99 h 199"/>
                  <a:gd name="T6" fmla="*/ 425 w 427"/>
                  <a:gd name="T7" fmla="*/ 100 h 199"/>
                  <a:gd name="T8" fmla="*/ 41 w 427"/>
                  <a:gd name="T9" fmla="*/ 10 h 199"/>
                  <a:gd name="T10" fmla="*/ 38 w 427"/>
                  <a:gd name="T11" fmla="*/ 15 h 199"/>
                  <a:gd name="T12" fmla="*/ 0 w 427"/>
                  <a:gd name="T13" fmla="*/ 5 h 19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27" h="199">
                    <a:moveTo>
                      <a:pt x="0" y="9"/>
                    </a:moveTo>
                    <a:lnTo>
                      <a:pt x="2" y="0"/>
                    </a:lnTo>
                    <a:lnTo>
                      <a:pt x="427" y="197"/>
                    </a:lnTo>
                    <a:lnTo>
                      <a:pt x="425" y="199"/>
                    </a:lnTo>
                    <a:lnTo>
                      <a:pt x="41" y="20"/>
                    </a:lnTo>
                    <a:lnTo>
                      <a:pt x="38" y="2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26" name="Freeform 746"/>
              <p:cNvSpPr>
                <a:spLocks/>
              </p:cNvSpPr>
              <p:nvPr/>
            </p:nvSpPr>
            <p:spPr bwMode="auto">
              <a:xfrm>
                <a:off x="2026" y="1431"/>
                <a:ext cx="387" cy="90"/>
              </a:xfrm>
              <a:custGeom>
                <a:avLst/>
                <a:gdLst>
                  <a:gd name="T0" fmla="*/ 0 w 387"/>
                  <a:gd name="T1" fmla="*/ 5 h 179"/>
                  <a:gd name="T2" fmla="*/ 3 w 387"/>
                  <a:gd name="T3" fmla="*/ 0 h 179"/>
                  <a:gd name="T4" fmla="*/ 387 w 387"/>
                  <a:gd name="T5" fmla="*/ 90 h 179"/>
                  <a:gd name="T6" fmla="*/ 387 w 387"/>
                  <a:gd name="T7" fmla="*/ 90 h 179"/>
                  <a:gd name="T8" fmla="*/ 44 w 387"/>
                  <a:gd name="T9" fmla="*/ 10 h 179"/>
                  <a:gd name="T10" fmla="*/ 42 w 387"/>
                  <a:gd name="T11" fmla="*/ 14 h 179"/>
                  <a:gd name="T12" fmla="*/ 0 w 387"/>
                  <a:gd name="T13" fmla="*/ 5 h 17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87" h="179">
                    <a:moveTo>
                      <a:pt x="0" y="9"/>
                    </a:moveTo>
                    <a:lnTo>
                      <a:pt x="3" y="0"/>
                    </a:lnTo>
                    <a:lnTo>
                      <a:pt x="387" y="179"/>
                    </a:lnTo>
                    <a:lnTo>
                      <a:pt x="44" y="20"/>
                    </a:lnTo>
                    <a:lnTo>
                      <a:pt x="42" y="27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27" name="Freeform 747"/>
              <p:cNvSpPr>
                <a:spLocks/>
              </p:cNvSpPr>
              <p:nvPr/>
            </p:nvSpPr>
            <p:spPr bwMode="auto">
              <a:xfrm>
                <a:off x="2068" y="1441"/>
                <a:ext cx="345" cy="81"/>
              </a:xfrm>
              <a:custGeom>
                <a:avLst/>
                <a:gdLst>
                  <a:gd name="T0" fmla="*/ 0 w 345"/>
                  <a:gd name="T1" fmla="*/ 4 h 161"/>
                  <a:gd name="T2" fmla="*/ 2 w 345"/>
                  <a:gd name="T3" fmla="*/ 0 h 161"/>
                  <a:gd name="T4" fmla="*/ 345 w 345"/>
                  <a:gd name="T5" fmla="*/ 80 h 161"/>
                  <a:gd name="T6" fmla="*/ 345 w 345"/>
                  <a:gd name="T7" fmla="*/ 81 h 161"/>
                  <a:gd name="T8" fmla="*/ 45 w 345"/>
                  <a:gd name="T9" fmla="*/ 10 h 161"/>
                  <a:gd name="T10" fmla="*/ 43 w 345"/>
                  <a:gd name="T11" fmla="*/ 14 h 161"/>
                  <a:gd name="T12" fmla="*/ 0 w 345"/>
                  <a:gd name="T13" fmla="*/ 4 h 16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5" h="161">
                    <a:moveTo>
                      <a:pt x="0" y="7"/>
                    </a:moveTo>
                    <a:lnTo>
                      <a:pt x="2" y="0"/>
                    </a:lnTo>
                    <a:lnTo>
                      <a:pt x="345" y="159"/>
                    </a:lnTo>
                    <a:lnTo>
                      <a:pt x="345" y="161"/>
                    </a:lnTo>
                    <a:lnTo>
                      <a:pt x="45" y="20"/>
                    </a:lnTo>
                    <a:lnTo>
                      <a:pt x="43" y="2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28" name="Freeform 748"/>
              <p:cNvSpPr>
                <a:spLocks/>
              </p:cNvSpPr>
              <p:nvPr/>
            </p:nvSpPr>
            <p:spPr bwMode="auto">
              <a:xfrm>
                <a:off x="2111" y="1451"/>
                <a:ext cx="302" cy="71"/>
              </a:xfrm>
              <a:custGeom>
                <a:avLst/>
                <a:gdLst>
                  <a:gd name="T0" fmla="*/ 0 w 302"/>
                  <a:gd name="T1" fmla="*/ 4 h 141"/>
                  <a:gd name="T2" fmla="*/ 2 w 302"/>
                  <a:gd name="T3" fmla="*/ 0 h 141"/>
                  <a:gd name="T4" fmla="*/ 302 w 302"/>
                  <a:gd name="T5" fmla="*/ 71 h 141"/>
                  <a:gd name="T6" fmla="*/ 302 w 302"/>
                  <a:gd name="T7" fmla="*/ 71 h 141"/>
                  <a:gd name="T8" fmla="*/ 48 w 302"/>
                  <a:gd name="T9" fmla="*/ 12 h 141"/>
                  <a:gd name="T10" fmla="*/ 45 w 302"/>
                  <a:gd name="T11" fmla="*/ 15 h 141"/>
                  <a:gd name="T12" fmla="*/ 0 w 302"/>
                  <a:gd name="T13" fmla="*/ 4 h 1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2" h="141">
                    <a:moveTo>
                      <a:pt x="0" y="7"/>
                    </a:moveTo>
                    <a:lnTo>
                      <a:pt x="2" y="0"/>
                    </a:lnTo>
                    <a:lnTo>
                      <a:pt x="302" y="141"/>
                    </a:lnTo>
                    <a:lnTo>
                      <a:pt x="48" y="23"/>
                    </a:lnTo>
                    <a:lnTo>
                      <a:pt x="45" y="2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DE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29" name="Freeform 749"/>
              <p:cNvSpPr>
                <a:spLocks/>
              </p:cNvSpPr>
              <p:nvPr/>
            </p:nvSpPr>
            <p:spPr bwMode="auto">
              <a:xfrm>
                <a:off x="2156" y="1463"/>
                <a:ext cx="257" cy="60"/>
              </a:xfrm>
              <a:custGeom>
                <a:avLst/>
                <a:gdLst>
                  <a:gd name="T0" fmla="*/ 0 w 257"/>
                  <a:gd name="T1" fmla="*/ 3 h 120"/>
                  <a:gd name="T2" fmla="*/ 3 w 257"/>
                  <a:gd name="T3" fmla="*/ 0 h 120"/>
                  <a:gd name="T4" fmla="*/ 257 w 257"/>
                  <a:gd name="T5" fmla="*/ 59 h 120"/>
                  <a:gd name="T6" fmla="*/ 257 w 257"/>
                  <a:gd name="T7" fmla="*/ 60 h 120"/>
                  <a:gd name="T8" fmla="*/ 49 w 257"/>
                  <a:gd name="T9" fmla="*/ 12 h 120"/>
                  <a:gd name="T10" fmla="*/ 48 w 257"/>
                  <a:gd name="T11" fmla="*/ 14 h 120"/>
                  <a:gd name="T12" fmla="*/ 0 w 257"/>
                  <a:gd name="T13" fmla="*/ 3 h 1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7" h="120">
                    <a:moveTo>
                      <a:pt x="0" y="6"/>
                    </a:moveTo>
                    <a:lnTo>
                      <a:pt x="3" y="0"/>
                    </a:lnTo>
                    <a:lnTo>
                      <a:pt x="257" y="118"/>
                    </a:lnTo>
                    <a:lnTo>
                      <a:pt x="257" y="120"/>
                    </a:lnTo>
                    <a:lnTo>
                      <a:pt x="49" y="24"/>
                    </a:lnTo>
                    <a:lnTo>
                      <a:pt x="48" y="27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DFD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30" name="Freeform 750"/>
              <p:cNvSpPr>
                <a:spLocks/>
              </p:cNvSpPr>
              <p:nvPr/>
            </p:nvSpPr>
            <p:spPr bwMode="auto">
              <a:xfrm>
                <a:off x="2204" y="1475"/>
                <a:ext cx="209" cy="48"/>
              </a:xfrm>
              <a:custGeom>
                <a:avLst/>
                <a:gdLst>
                  <a:gd name="T0" fmla="*/ 0 w 209"/>
                  <a:gd name="T1" fmla="*/ 2 h 96"/>
                  <a:gd name="T2" fmla="*/ 1 w 209"/>
                  <a:gd name="T3" fmla="*/ 0 h 96"/>
                  <a:gd name="T4" fmla="*/ 209 w 209"/>
                  <a:gd name="T5" fmla="*/ 48 h 96"/>
                  <a:gd name="T6" fmla="*/ 208 w 209"/>
                  <a:gd name="T7" fmla="*/ 48 h 96"/>
                  <a:gd name="T8" fmla="*/ 52 w 209"/>
                  <a:gd name="T9" fmla="*/ 12 h 96"/>
                  <a:gd name="T10" fmla="*/ 51 w 209"/>
                  <a:gd name="T11" fmla="*/ 14 h 96"/>
                  <a:gd name="T12" fmla="*/ 0 w 209"/>
                  <a:gd name="T13" fmla="*/ 2 h 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9" h="96">
                    <a:moveTo>
                      <a:pt x="0" y="3"/>
                    </a:moveTo>
                    <a:lnTo>
                      <a:pt x="1" y="0"/>
                    </a:lnTo>
                    <a:lnTo>
                      <a:pt x="209" y="96"/>
                    </a:lnTo>
                    <a:lnTo>
                      <a:pt x="208" y="96"/>
                    </a:lnTo>
                    <a:lnTo>
                      <a:pt x="52" y="23"/>
                    </a:lnTo>
                    <a:lnTo>
                      <a:pt x="51" y="27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1E1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31" name="Freeform 751"/>
              <p:cNvSpPr>
                <a:spLocks/>
              </p:cNvSpPr>
              <p:nvPr/>
            </p:nvSpPr>
            <p:spPr bwMode="auto">
              <a:xfrm>
                <a:off x="2255" y="1487"/>
                <a:ext cx="157" cy="37"/>
              </a:xfrm>
              <a:custGeom>
                <a:avLst/>
                <a:gdLst>
                  <a:gd name="T0" fmla="*/ 0 w 157"/>
                  <a:gd name="T1" fmla="*/ 2 h 74"/>
                  <a:gd name="T2" fmla="*/ 1 w 157"/>
                  <a:gd name="T3" fmla="*/ 0 h 74"/>
                  <a:gd name="T4" fmla="*/ 157 w 157"/>
                  <a:gd name="T5" fmla="*/ 37 h 74"/>
                  <a:gd name="T6" fmla="*/ 157 w 157"/>
                  <a:gd name="T7" fmla="*/ 37 h 74"/>
                  <a:gd name="T8" fmla="*/ 55 w 157"/>
                  <a:gd name="T9" fmla="*/ 14 h 74"/>
                  <a:gd name="T10" fmla="*/ 54 w 157"/>
                  <a:gd name="T11" fmla="*/ 15 h 74"/>
                  <a:gd name="T12" fmla="*/ 0 w 157"/>
                  <a:gd name="T13" fmla="*/ 2 h 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7" h="74">
                    <a:moveTo>
                      <a:pt x="0" y="4"/>
                    </a:moveTo>
                    <a:lnTo>
                      <a:pt x="1" y="0"/>
                    </a:lnTo>
                    <a:lnTo>
                      <a:pt x="157" y="73"/>
                    </a:lnTo>
                    <a:lnTo>
                      <a:pt x="157" y="74"/>
                    </a:lnTo>
                    <a:lnTo>
                      <a:pt x="55" y="27"/>
                    </a:lnTo>
                    <a:lnTo>
                      <a:pt x="54" y="29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3E3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32" name="Freeform 752"/>
              <p:cNvSpPr>
                <a:spLocks/>
              </p:cNvSpPr>
              <p:nvPr/>
            </p:nvSpPr>
            <p:spPr bwMode="auto">
              <a:xfrm>
                <a:off x="2309" y="1500"/>
                <a:ext cx="103" cy="25"/>
              </a:xfrm>
              <a:custGeom>
                <a:avLst/>
                <a:gdLst>
                  <a:gd name="T0" fmla="*/ 0 w 103"/>
                  <a:gd name="T1" fmla="*/ 1 h 49"/>
                  <a:gd name="T2" fmla="*/ 1 w 103"/>
                  <a:gd name="T3" fmla="*/ 0 h 49"/>
                  <a:gd name="T4" fmla="*/ 103 w 103"/>
                  <a:gd name="T5" fmla="*/ 24 h 49"/>
                  <a:gd name="T6" fmla="*/ 103 w 103"/>
                  <a:gd name="T7" fmla="*/ 25 h 49"/>
                  <a:gd name="T8" fmla="*/ 56 w 103"/>
                  <a:gd name="T9" fmla="*/ 14 h 49"/>
                  <a:gd name="T10" fmla="*/ 56 w 103"/>
                  <a:gd name="T11" fmla="*/ 15 h 49"/>
                  <a:gd name="T12" fmla="*/ 0 w 103"/>
                  <a:gd name="T13" fmla="*/ 1 h 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3" h="49">
                    <a:moveTo>
                      <a:pt x="0" y="2"/>
                    </a:moveTo>
                    <a:lnTo>
                      <a:pt x="1" y="0"/>
                    </a:lnTo>
                    <a:lnTo>
                      <a:pt x="103" y="47"/>
                    </a:lnTo>
                    <a:lnTo>
                      <a:pt x="103" y="49"/>
                    </a:lnTo>
                    <a:lnTo>
                      <a:pt x="56" y="28"/>
                    </a:lnTo>
                    <a:lnTo>
                      <a:pt x="56" y="29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33" name="Freeform 753"/>
              <p:cNvSpPr>
                <a:spLocks/>
              </p:cNvSpPr>
              <p:nvPr/>
            </p:nvSpPr>
            <p:spPr bwMode="auto">
              <a:xfrm>
                <a:off x="2365" y="1514"/>
                <a:ext cx="47" cy="12"/>
              </a:xfrm>
              <a:custGeom>
                <a:avLst/>
                <a:gdLst>
                  <a:gd name="T0" fmla="*/ 0 w 47"/>
                  <a:gd name="T1" fmla="*/ 1 h 23"/>
                  <a:gd name="T2" fmla="*/ 0 w 47"/>
                  <a:gd name="T3" fmla="*/ 0 h 23"/>
                  <a:gd name="T4" fmla="*/ 47 w 47"/>
                  <a:gd name="T5" fmla="*/ 11 h 23"/>
                  <a:gd name="T6" fmla="*/ 47 w 47"/>
                  <a:gd name="T7" fmla="*/ 12 h 23"/>
                  <a:gd name="T8" fmla="*/ 47 w 47"/>
                  <a:gd name="T9" fmla="*/ 12 h 23"/>
                  <a:gd name="T10" fmla="*/ 47 w 47"/>
                  <a:gd name="T11" fmla="*/ 12 h 23"/>
                  <a:gd name="T12" fmla="*/ 0 w 47"/>
                  <a:gd name="T13" fmla="*/ 1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7" h="23">
                    <a:moveTo>
                      <a:pt x="0" y="1"/>
                    </a:moveTo>
                    <a:lnTo>
                      <a:pt x="0" y="0"/>
                    </a:lnTo>
                    <a:lnTo>
                      <a:pt x="47" y="21"/>
                    </a:lnTo>
                    <a:lnTo>
                      <a:pt x="47" y="2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34" name="Freeform 754"/>
              <p:cNvSpPr>
                <a:spLocks/>
              </p:cNvSpPr>
              <p:nvPr/>
            </p:nvSpPr>
            <p:spPr bwMode="auto">
              <a:xfrm>
                <a:off x="1412" y="1279"/>
                <a:ext cx="1000" cy="247"/>
              </a:xfrm>
              <a:custGeom>
                <a:avLst/>
                <a:gdLst>
                  <a:gd name="T0" fmla="*/ 997 w 1000"/>
                  <a:gd name="T1" fmla="*/ 232 h 492"/>
                  <a:gd name="T2" fmla="*/ 0 w 1000"/>
                  <a:gd name="T3" fmla="*/ 0 h 492"/>
                  <a:gd name="T4" fmla="*/ 5 w 1000"/>
                  <a:gd name="T5" fmla="*/ 15 h 492"/>
                  <a:gd name="T6" fmla="*/ 1000 w 1000"/>
                  <a:gd name="T7" fmla="*/ 247 h 492"/>
                  <a:gd name="T8" fmla="*/ 997 w 1000"/>
                  <a:gd name="T9" fmla="*/ 232 h 4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00" h="492">
                    <a:moveTo>
                      <a:pt x="997" y="463"/>
                    </a:moveTo>
                    <a:lnTo>
                      <a:pt x="0" y="0"/>
                    </a:lnTo>
                    <a:lnTo>
                      <a:pt x="5" y="29"/>
                    </a:lnTo>
                    <a:lnTo>
                      <a:pt x="1000" y="492"/>
                    </a:lnTo>
                    <a:lnTo>
                      <a:pt x="997" y="46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35" name="Freeform 755"/>
              <p:cNvSpPr>
                <a:spLocks/>
              </p:cNvSpPr>
              <p:nvPr/>
            </p:nvSpPr>
            <p:spPr bwMode="auto">
              <a:xfrm>
                <a:off x="1405" y="1279"/>
                <a:ext cx="1014" cy="235"/>
              </a:xfrm>
              <a:custGeom>
                <a:avLst/>
                <a:gdLst>
                  <a:gd name="T0" fmla="*/ 0 w 1014"/>
                  <a:gd name="T1" fmla="*/ 12 h 469"/>
                  <a:gd name="T2" fmla="*/ 7 w 1014"/>
                  <a:gd name="T3" fmla="*/ 0 h 469"/>
                  <a:gd name="T4" fmla="*/ 1014 w 1014"/>
                  <a:gd name="T5" fmla="*/ 235 h 469"/>
                  <a:gd name="T6" fmla="*/ 1012 w 1014"/>
                  <a:gd name="T7" fmla="*/ 235 h 469"/>
                  <a:gd name="T8" fmla="*/ 26 w 1014"/>
                  <a:gd name="T9" fmla="*/ 5 h 469"/>
                  <a:gd name="T10" fmla="*/ 20 w 1014"/>
                  <a:gd name="T11" fmla="*/ 16 h 469"/>
                  <a:gd name="T12" fmla="*/ 0 w 1014"/>
                  <a:gd name="T13" fmla="*/ 12 h 4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14" h="469">
                    <a:moveTo>
                      <a:pt x="0" y="23"/>
                    </a:moveTo>
                    <a:lnTo>
                      <a:pt x="7" y="0"/>
                    </a:lnTo>
                    <a:lnTo>
                      <a:pt x="1014" y="469"/>
                    </a:lnTo>
                    <a:lnTo>
                      <a:pt x="1012" y="469"/>
                    </a:lnTo>
                    <a:lnTo>
                      <a:pt x="26" y="9"/>
                    </a:lnTo>
                    <a:lnTo>
                      <a:pt x="20" y="3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36" name="Freeform 756"/>
              <p:cNvSpPr>
                <a:spLocks/>
              </p:cNvSpPr>
              <p:nvPr/>
            </p:nvSpPr>
            <p:spPr bwMode="auto">
              <a:xfrm>
                <a:off x="1425" y="1284"/>
                <a:ext cx="992" cy="230"/>
              </a:xfrm>
              <a:custGeom>
                <a:avLst/>
                <a:gdLst>
                  <a:gd name="T0" fmla="*/ 0 w 992"/>
                  <a:gd name="T1" fmla="*/ 12 h 460"/>
                  <a:gd name="T2" fmla="*/ 6 w 992"/>
                  <a:gd name="T3" fmla="*/ 0 h 460"/>
                  <a:gd name="T4" fmla="*/ 992 w 992"/>
                  <a:gd name="T5" fmla="*/ 230 h 460"/>
                  <a:gd name="T6" fmla="*/ 992 w 992"/>
                  <a:gd name="T7" fmla="*/ 230 h 460"/>
                  <a:gd name="T8" fmla="*/ 26 w 992"/>
                  <a:gd name="T9" fmla="*/ 5 h 460"/>
                  <a:gd name="T10" fmla="*/ 20 w 992"/>
                  <a:gd name="T11" fmla="*/ 16 h 460"/>
                  <a:gd name="T12" fmla="*/ 0 w 992"/>
                  <a:gd name="T13" fmla="*/ 12 h 4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2" h="460">
                    <a:moveTo>
                      <a:pt x="0" y="23"/>
                    </a:moveTo>
                    <a:lnTo>
                      <a:pt x="6" y="0"/>
                    </a:lnTo>
                    <a:lnTo>
                      <a:pt x="992" y="460"/>
                    </a:lnTo>
                    <a:lnTo>
                      <a:pt x="26" y="9"/>
                    </a:lnTo>
                    <a:lnTo>
                      <a:pt x="20" y="3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37" name="Freeform 757"/>
              <p:cNvSpPr>
                <a:spLocks/>
              </p:cNvSpPr>
              <p:nvPr/>
            </p:nvSpPr>
            <p:spPr bwMode="auto">
              <a:xfrm>
                <a:off x="1445" y="1288"/>
                <a:ext cx="972" cy="226"/>
              </a:xfrm>
              <a:custGeom>
                <a:avLst/>
                <a:gdLst>
                  <a:gd name="T0" fmla="*/ 0 w 972"/>
                  <a:gd name="T1" fmla="*/ 12 h 451"/>
                  <a:gd name="T2" fmla="*/ 6 w 972"/>
                  <a:gd name="T3" fmla="*/ 0 h 451"/>
                  <a:gd name="T4" fmla="*/ 972 w 972"/>
                  <a:gd name="T5" fmla="*/ 226 h 451"/>
                  <a:gd name="T6" fmla="*/ 972 w 972"/>
                  <a:gd name="T7" fmla="*/ 226 h 451"/>
                  <a:gd name="T8" fmla="*/ 25 w 972"/>
                  <a:gd name="T9" fmla="*/ 6 h 451"/>
                  <a:gd name="T10" fmla="*/ 20 w 972"/>
                  <a:gd name="T11" fmla="*/ 16 h 451"/>
                  <a:gd name="T12" fmla="*/ 0 w 972"/>
                  <a:gd name="T13" fmla="*/ 12 h 45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72" h="451">
                    <a:moveTo>
                      <a:pt x="0" y="23"/>
                    </a:moveTo>
                    <a:lnTo>
                      <a:pt x="6" y="0"/>
                    </a:lnTo>
                    <a:lnTo>
                      <a:pt x="972" y="451"/>
                    </a:lnTo>
                    <a:lnTo>
                      <a:pt x="25" y="11"/>
                    </a:lnTo>
                    <a:lnTo>
                      <a:pt x="20" y="3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38" name="Freeform 758"/>
              <p:cNvSpPr>
                <a:spLocks/>
              </p:cNvSpPr>
              <p:nvPr/>
            </p:nvSpPr>
            <p:spPr bwMode="auto">
              <a:xfrm>
                <a:off x="1465" y="1294"/>
                <a:ext cx="952" cy="221"/>
              </a:xfrm>
              <a:custGeom>
                <a:avLst/>
                <a:gdLst>
                  <a:gd name="T0" fmla="*/ 0 w 952"/>
                  <a:gd name="T1" fmla="*/ 11 h 441"/>
                  <a:gd name="T2" fmla="*/ 5 w 952"/>
                  <a:gd name="T3" fmla="*/ 0 h 441"/>
                  <a:gd name="T4" fmla="*/ 952 w 952"/>
                  <a:gd name="T5" fmla="*/ 220 h 441"/>
                  <a:gd name="T6" fmla="*/ 952 w 952"/>
                  <a:gd name="T7" fmla="*/ 221 h 441"/>
                  <a:gd name="T8" fmla="*/ 25 w 952"/>
                  <a:gd name="T9" fmla="*/ 5 h 441"/>
                  <a:gd name="T10" fmla="*/ 19 w 952"/>
                  <a:gd name="T11" fmla="*/ 15 h 441"/>
                  <a:gd name="T12" fmla="*/ 0 w 952"/>
                  <a:gd name="T13" fmla="*/ 11 h 4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52" h="441">
                    <a:moveTo>
                      <a:pt x="0" y="21"/>
                    </a:moveTo>
                    <a:lnTo>
                      <a:pt x="5" y="0"/>
                    </a:lnTo>
                    <a:lnTo>
                      <a:pt x="952" y="440"/>
                    </a:lnTo>
                    <a:lnTo>
                      <a:pt x="952" y="441"/>
                    </a:lnTo>
                    <a:lnTo>
                      <a:pt x="25" y="9"/>
                    </a:lnTo>
                    <a:lnTo>
                      <a:pt x="19" y="3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B8B8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39" name="Freeform 759"/>
              <p:cNvSpPr>
                <a:spLocks/>
              </p:cNvSpPr>
              <p:nvPr/>
            </p:nvSpPr>
            <p:spPr bwMode="auto">
              <a:xfrm>
                <a:off x="1484" y="1298"/>
                <a:ext cx="933" cy="217"/>
              </a:xfrm>
              <a:custGeom>
                <a:avLst/>
                <a:gdLst>
                  <a:gd name="T0" fmla="*/ 0 w 933"/>
                  <a:gd name="T1" fmla="*/ 11 h 432"/>
                  <a:gd name="T2" fmla="*/ 6 w 933"/>
                  <a:gd name="T3" fmla="*/ 0 h 432"/>
                  <a:gd name="T4" fmla="*/ 933 w 933"/>
                  <a:gd name="T5" fmla="*/ 217 h 432"/>
                  <a:gd name="T6" fmla="*/ 933 w 933"/>
                  <a:gd name="T7" fmla="*/ 217 h 432"/>
                  <a:gd name="T8" fmla="*/ 26 w 933"/>
                  <a:gd name="T9" fmla="*/ 5 h 432"/>
                  <a:gd name="T10" fmla="*/ 20 w 933"/>
                  <a:gd name="T11" fmla="*/ 15 h 432"/>
                  <a:gd name="T12" fmla="*/ 0 w 933"/>
                  <a:gd name="T13" fmla="*/ 11 h 4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33" h="432">
                    <a:moveTo>
                      <a:pt x="0" y="21"/>
                    </a:moveTo>
                    <a:lnTo>
                      <a:pt x="6" y="0"/>
                    </a:lnTo>
                    <a:lnTo>
                      <a:pt x="933" y="432"/>
                    </a:lnTo>
                    <a:lnTo>
                      <a:pt x="26" y="9"/>
                    </a:lnTo>
                    <a:lnTo>
                      <a:pt x="20" y="3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BABA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40" name="Freeform 760"/>
              <p:cNvSpPr>
                <a:spLocks/>
              </p:cNvSpPr>
              <p:nvPr/>
            </p:nvSpPr>
            <p:spPr bwMode="auto">
              <a:xfrm>
                <a:off x="1504" y="1303"/>
                <a:ext cx="913" cy="212"/>
              </a:xfrm>
              <a:custGeom>
                <a:avLst/>
                <a:gdLst>
                  <a:gd name="T0" fmla="*/ 0 w 913"/>
                  <a:gd name="T1" fmla="*/ 11 h 423"/>
                  <a:gd name="T2" fmla="*/ 6 w 913"/>
                  <a:gd name="T3" fmla="*/ 0 h 423"/>
                  <a:gd name="T4" fmla="*/ 913 w 913"/>
                  <a:gd name="T5" fmla="*/ 212 h 423"/>
                  <a:gd name="T6" fmla="*/ 913 w 913"/>
                  <a:gd name="T7" fmla="*/ 212 h 423"/>
                  <a:gd name="T8" fmla="*/ 26 w 913"/>
                  <a:gd name="T9" fmla="*/ 6 h 423"/>
                  <a:gd name="T10" fmla="*/ 20 w 913"/>
                  <a:gd name="T11" fmla="*/ 15 h 423"/>
                  <a:gd name="T12" fmla="*/ 0 w 913"/>
                  <a:gd name="T13" fmla="*/ 11 h 4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13" h="423">
                    <a:moveTo>
                      <a:pt x="0" y="21"/>
                    </a:moveTo>
                    <a:lnTo>
                      <a:pt x="6" y="0"/>
                    </a:lnTo>
                    <a:lnTo>
                      <a:pt x="913" y="423"/>
                    </a:lnTo>
                    <a:lnTo>
                      <a:pt x="26" y="11"/>
                    </a:lnTo>
                    <a:lnTo>
                      <a:pt x="20" y="3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BC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41" name="Freeform 761"/>
              <p:cNvSpPr>
                <a:spLocks/>
              </p:cNvSpPr>
              <p:nvPr/>
            </p:nvSpPr>
            <p:spPr bwMode="auto">
              <a:xfrm>
                <a:off x="1524" y="1308"/>
                <a:ext cx="893" cy="207"/>
              </a:xfrm>
              <a:custGeom>
                <a:avLst/>
                <a:gdLst>
                  <a:gd name="T0" fmla="*/ 0 w 893"/>
                  <a:gd name="T1" fmla="*/ 10 h 412"/>
                  <a:gd name="T2" fmla="*/ 6 w 893"/>
                  <a:gd name="T3" fmla="*/ 0 h 412"/>
                  <a:gd name="T4" fmla="*/ 893 w 893"/>
                  <a:gd name="T5" fmla="*/ 207 h 412"/>
                  <a:gd name="T6" fmla="*/ 893 w 893"/>
                  <a:gd name="T7" fmla="*/ 207 h 412"/>
                  <a:gd name="T8" fmla="*/ 25 w 893"/>
                  <a:gd name="T9" fmla="*/ 5 h 412"/>
                  <a:gd name="T10" fmla="*/ 20 w 893"/>
                  <a:gd name="T11" fmla="*/ 15 h 412"/>
                  <a:gd name="T12" fmla="*/ 0 w 893"/>
                  <a:gd name="T13" fmla="*/ 10 h 4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93" h="412">
                    <a:moveTo>
                      <a:pt x="0" y="19"/>
                    </a:moveTo>
                    <a:lnTo>
                      <a:pt x="6" y="0"/>
                    </a:lnTo>
                    <a:lnTo>
                      <a:pt x="893" y="412"/>
                    </a:lnTo>
                    <a:lnTo>
                      <a:pt x="25" y="9"/>
                    </a:lnTo>
                    <a:lnTo>
                      <a:pt x="20" y="2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BEBE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42" name="Freeform 762"/>
              <p:cNvSpPr>
                <a:spLocks/>
              </p:cNvSpPr>
              <p:nvPr/>
            </p:nvSpPr>
            <p:spPr bwMode="auto">
              <a:xfrm>
                <a:off x="1544" y="1313"/>
                <a:ext cx="873" cy="203"/>
              </a:xfrm>
              <a:custGeom>
                <a:avLst/>
                <a:gdLst>
                  <a:gd name="T0" fmla="*/ 0 w 873"/>
                  <a:gd name="T1" fmla="*/ 10 h 405"/>
                  <a:gd name="T2" fmla="*/ 5 w 873"/>
                  <a:gd name="T3" fmla="*/ 0 h 405"/>
                  <a:gd name="T4" fmla="*/ 873 w 873"/>
                  <a:gd name="T5" fmla="*/ 202 h 405"/>
                  <a:gd name="T6" fmla="*/ 873 w 873"/>
                  <a:gd name="T7" fmla="*/ 203 h 405"/>
                  <a:gd name="T8" fmla="*/ 27 w 873"/>
                  <a:gd name="T9" fmla="*/ 5 h 405"/>
                  <a:gd name="T10" fmla="*/ 21 w 873"/>
                  <a:gd name="T11" fmla="*/ 15 h 405"/>
                  <a:gd name="T12" fmla="*/ 0 w 873"/>
                  <a:gd name="T13" fmla="*/ 10 h 40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73" h="405">
                    <a:moveTo>
                      <a:pt x="0" y="20"/>
                    </a:moveTo>
                    <a:lnTo>
                      <a:pt x="5" y="0"/>
                    </a:lnTo>
                    <a:lnTo>
                      <a:pt x="873" y="403"/>
                    </a:lnTo>
                    <a:lnTo>
                      <a:pt x="873" y="405"/>
                    </a:lnTo>
                    <a:lnTo>
                      <a:pt x="27" y="10"/>
                    </a:lnTo>
                    <a:lnTo>
                      <a:pt x="21" y="3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43" name="Freeform 763"/>
              <p:cNvSpPr>
                <a:spLocks/>
              </p:cNvSpPr>
              <p:nvPr/>
            </p:nvSpPr>
            <p:spPr bwMode="auto">
              <a:xfrm>
                <a:off x="1565" y="1318"/>
                <a:ext cx="852" cy="198"/>
              </a:xfrm>
              <a:custGeom>
                <a:avLst/>
                <a:gdLst>
                  <a:gd name="T0" fmla="*/ 0 w 852"/>
                  <a:gd name="T1" fmla="*/ 10 h 395"/>
                  <a:gd name="T2" fmla="*/ 6 w 852"/>
                  <a:gd name="T3" fmla="*/ 0 h 395"/>
                  <a:gd name="T4" fmla="*/ 852 w 852"/>
                  <a:gd name="T5" fmla="*/ 198 h 395"/>
                  <a:gd name="T6" fmla="*/ 852 w 852"/>
                  <a:gd name="T7" fmla="*/ 198 h 395"/>
                  <a:gd name="T8" fmla="*/ 27 w 852"/>
                  <a:gd name="T9" fmla="*/ 5 h 395"/>
                  <a:gd name="T10" fmla="*/ 21 w 852"/>
                  <a:gd name="T11" fmla="*/ 15 h 395"/>
                  <a:gd name="T12" fmla="*/ 0 w 852"/>
                  <a:gd name="T13" fmla="*/ 10 h 39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52" h="395">
                    <a:moveTo>
                      <a:pt x="0" y="20"/>
                    </a:moveTo>
                    <a:lnTo>
                      <a:pt x="6" y="0"/>
                    </a:lnTo>
                    <a:lnTo>
                      <a:pt x="852" y="395"/>
                    </a:lnTo>
                    <a:lnTo>
                      <a:pt x="27" y="10"/>
                    </a:lnTo>
                    <a:lnTo>
                      <a:pt x="21" y="29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C1C1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44" name="Freeform 764"/>
              <p:cNvSpPr>
                <a:spLocks/>
              </p:cNvSpPr>
              <p:nvPr/>
            </p:nvSpPr>
            <p:spPr bwMode="auto">
              <a:xfrm>
                <a:off x="1586" y="1323"/>
                <a:ext cx="831" cy="193"/>
              </a:xfrm>
              <a:custGeom>
                <a:avLst/>
                <a:gdLst>
                  <a:gd name="T0" fmla="*/ 0 w 831"/>
                  <a:gd name="T1" fmla="*/ 10 h 385"/>
                  <a:gd name="T2" fmla="*/ 6 w 831"/>
                  <a:gd name="T3" fmla="*/ 0 h 385"/>
                  <a:gd name="T4" fmla="*/ 831 w 831"/>
                  <a:gd name="T5" fmla="*/ 193 h 385"/>
                  <a:gd name="T6" fmla="*/ 830 w 831"/>
                  <a:gd name="T7" fmla="*/ 193 h 385"/>
                  <a:gd name="T8" fmla="*/ 27 w 831"/>
                  <a:gd name="T9" fmla="*/ 5 h 385"/>
                  <a:gd name="T10" fmla="*/ 21 w 831"/>
                  <a:gd name="T11" fmla="*/ 15 h 385"/>
                  <a:gd name="T12" fmla="*/ 0 w 831"/>
                  <a:gd name="T13" fmla="*/ 10 h 38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31" h="385">
                    <a:moveTo>
                      <a:pt x="0" y="19"/>
                    </a:moveTo>
                    <a:lnTo>
                      <a:pt x="6" y="0"/>
                    </a:lnTo>
                    <a:lnTo>
                      <a:pt x="831" y="385"/>
                    </a:lnTo>
                    <a:lnTo>
                      <a:pt x="830" y="385"/>
                    </a:lnTo>
                    <a:lnTo>
                      <a:pt x="27" y="10"/>
                    </a:lnTo>
                    <a:lnTo>
                      <a:pt x="21" y="3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C2C2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45" name="Freeform 765"/>
              <p:cNvSpPr>
                <a:spLocks/>
              </p:cNvSpPr>
              <p:nvPr/>
            </p:nvSpPr>
            <p:spPr bwMode="auto">
              <a:xfrm>
                <a:off x="1607" y="1328"/>
                <a:ext cx="809" cy="188"/>
              </a:xfrm>
              <a:custGeom>
                <a:avLst/>
                <a:gdLst>
                  <a:gd name="T0" fmla="*/ 0 w 809"/>
                  <a:gd name="T1" fmla="*/ 10 h 375"/>
                  <a:gd name="T2" fmla="*/ 6 w 809"/>
                  <a:gd name="T3" fmla="*/ 0 h 375"/>
                  <a:gd name="T4" fmla="*/ 809 w 809"/>
                  <a:gd name="T5" fmla="*/ 188 h 375"/>
                  <a:gd name="T6" fmla="*/ 809 w 809"/>
                  <a:gd name="T7" fmla="*/ 188 h 375"/>
                  <a:gd name="T8" fmla="*/ 29 w 809"/>
                  <a:gd name="T9" fmla="*/ 6 h 375"/>
                  <a:gd name="T10" fmla="*/ 23 w 809"/>
                  <a:gd name="T11" fmla="*/ 16 h 375"/>
                  <a:gd name="T12" fmla="*/ 0 w 809"/>
                  <a:gd name="T13" fmla="*/ 10 h 3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09" h="375">
                    <a:moveTo>
                      <a:pt x="0" y="20"/>
                    </a:moveTo>
                    <a:lnTo>
                      <a:pt x="6" y="0"/>
                    </a:lnTo>
                    <a:lnTo>
                      <a:pt x="809" y="375"/>
                    </a:lnTo>
                    <a:lnTo>
                      <a:pt x="29" y="11"/>
                    </a:lnTo>
                    <a:lnTo>
                      <a:pt x="23" y="31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C4C4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46" name="Freeform 766"/>
              <p:cNvSpPr>
                <a:spLocks/>
              </p:cNvSpPr>
              <p:nvPr/>
            </p:nvSpPr>
            <p:spPr bwMode="auto">
              <a:xfrm>
                <a:off x="1630" y="1334"/>
                <a:ext cx="786" cy="182"/>
              </a:xfrm>
              <a:custGeom>
                <a:avLst/>
                <a:gdLst>
                  <a:gd name="T0" fmla="*/ 0 w 786"/>
                  <a:gd name="T1" fmla="*/ 10 h 366"/>
                  <a:gd name="T2" fmla="*/ 6 w 786"/>
                  <a:gd name="T3" fmla="*/ 0 h 366"/>
                  <a:gd name="T4" fmla="*/ 786 w 786"/>
                  <a:gd name="T5" fmla="*/ 181 h 366"/>
                  <a:gd name="T6" fmla="*/ 786 w 786"/>
                  <a:gd name="T7" fmla="*/ 182 h 366"/>
                  <a:gd name="T8" fmla="*/ 30 w 786"/>
                  <a:gd name="T9" fmla="*/ 6 h 366"/>
                  <a:gd name="T10" fmla="*/ 24 w 786"/>
                  <a:gd name="T11" fmla="*/ 15 h 366"/>
                  <a:gd name="T12" fmla="*/ 0 w 786"/>
                  <a:gd name="T13" fmla="*/ 10 h 3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86" h="366">
                    <a:moveTo>
                      <a:pt x="0" y="20"/>
                    </a:moveTo>
                    <a:lnTo>
                      <a:pt x="6" y="0"/>
                    </a:lnTo>
                    <a:lnTo>
                      <a:pt x="786" y="364"/>
                    </a:lnTo>
                    <a:lnTo>
                      <a:pt x="786" y="366"/>
                    </a:lnTo>
                    <a:lnTo>
                      <a:pt x="30" y="13"/>
                    </a:lnTo>
                    <a:lnTo>
                      <a:pt x="24" y="31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47" name="Freeform 767"/>
              <p:cNvSpPr>
                <a:spLocks/>
              </p:cNvSpPr>
              <p:nvPr/>
            </p:nvSpPr>
            <p:spPr bwMode="auto">
              <a:xfrm>
                <a:off x="1654" y="1340"/>
                <a:ext cx="762" cy="176"/>
              </a:xfrm>
              <a:custGeom>
                <a:avLst/>
                <a:gdLst>
                  <a:gd name="T0" fmla="*/ 0 w 762"/>
                  <a:gd name="T1" fmla="*/ 9 h 353"/>
                  <a:gd name="T2" fmla="*/ 6 w 762"/>
                  <a:gd name="T3" fmla="*/ 0 h 353"/>
                  <a:gd name="T4" fmla="*/ 762 w 762"/>
                  <a:gd name="T5" fmla="*/ 176 h 353"/>
                  <a:gd name="T6" fmla="*/ 762 w 762"/>
                  <a:gd name="T7" fmla="*/ 176 h 353"/>
                  <a:gd name="T8" fmla="*/ 30 w 762"/>
                  <a:gd name="T9" fmla="*/ 5 h 353"/>
                  <a:gd name="T10" fmla="*/ 24 w 762"/>
                  <a:gd name="T11" fmla="*/ 14 h 353"/>
                  <a:gd name="T12" fmla="*/ 0 w 762"/>
                  <a:gd name="T13" fmla="*/ 9 h 35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62" h="353">
                    <a:moveTo>
                      <a:pt x="0" y="18"/>
                    </a:moveTo>
                    <a:lnTo>
                      <a:pt x="6" y="0"/>
                    </a:lnTo>
                    <a:lnTo>
                      <a:pt x="762" y="353"/>
                    </a:lnTo>
                    <a:lnTo>
                      <a:pt x="30" y="11"/>
                    </a:lnTo>
                    <a:lnTo>
                      <a:pt x="24" y="29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48" name="Freeform 768"/>
              <p:cNvSpPr>
                <a:spLocks/>
              </p:cNvSpPr>
              <p:nvPr/>
            </p:nvSpPr>
            <p:spPr bwMode="auto">
              <a:xfrm>
                <a:off x="1678" y="1345"/>
                <a:ext cx="738" cy="171"/>
              </a:xfrm>
              <a:custGeom>
                <a:avLst/>
                <a:gdLst>
                  <a:gd name="T0" fmla="*/ 0 w 738"/>
                  <a:gd name="T1" fmla="*/ 9 h 342"/>
                  <a:gd name="T2" fmla="*/ 6 w 738"/>
                  <a:gd name="T3" fmla="*/ 0 h 342"/>
                  <a:gd name="T4" fmla="*/ 738 w 738"/>
                  <a:gd name="T5" fmla="*/ 171 h 342"/>
                  <a:gd name="T6" fmla="*/ 738 w 738"/>
                  <a:gd name="T7" fmla="*/ 171 h 342"/>
                  <a:gd name="T8" fmla="*/ 31 w 738"/>
                  <a:gd name="T9" fmla="*/ 6 h 342"/>
                  <a:gd name="T10" fmla="*/ 26 w 738"/>
                  <a:gd name="T11" fmla="*/ 15 h 342"/>
                  <a:gd name="T12" fmla="*/ 0 w 738"/>
                  <a:gd name="T13" fmla="*/ 9 h 3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38" h="342">
                    <a:moveTo>
                      <a:pt x="0" y="18"/>
                    </a:moveTo>
                    <a:lnTo>
                      <a:pt x="6" y="0"/>
                    </a:lnTo>
                    <a:lnTo>
                      <a:pt x="738" y="342"/>
                    </a:lnTo>
                    <a:lnTo>
                      <a:pt x="31" y="12"/>
                    </a:lnTo>
                    <a:lnTo>
                      <a:pt x="26" y="29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C9C9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49" name="Freeform 769"/>
              <p:cNvSpPr>
                <a:spLocks/>
              </p:cNvSpPr>
              <p:nvPr/>
            </p:nvSpPr>
            <p:spPr bwMode="auto">
              <a:xfrm>
                <a:off x="1704" y="1352"/>
                <a:ext cx="712" cy="165"/>
              </a:xfrm>
              <a:custGeom>
                <a:avLst/>
                <a:gdLst>
                  <a:gd name="T0" fmla="*/ 0 w 712"/>
                  <a:gd name="T1" fmla="*/ 8 h 332"/>
                  <a:gd name="T2" fmla="*/ 5 w 712"/>
                  <a:gd name="T3" fmla="*/ 0 h 332"/>
                  <a:gd name="T4" fmla="*/ 712 w 712"/>
                  <a:gd name="T5" fmla="*/ 164 h 332"/>
                  <a:gd name="T6" fmla="*/ 712 w 712"/>
                  <a:gd name="T7" fmla="*/ 165 h 332"/>
                  <a:gd name="T8" fmla="*/ 31 w 712"/>
                  <a:gd name="T9" fmla="*/ 6 h 332"/>
                  <a:gd name="T10" fmla="*/ 26 w 712"/>
                  <a:gd name="T11" fmla="*/ 14 h 332"/>
                  <a:gd name="T12" fmla="*/ 0 w 712"/>
                  <a:gd name="T13" fmla="*/ 8 h 3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12" h="332">
                    <a:moveTo>
                      <a:pt x="0" y="17"/>
                    </a:moveTo>
                    <a:lnTo>
                      <a:pt x="5" y="0"/>
                    </a:lnTo>
                    <a:lnTo>
                      <a:pt x="712" y="330"/>
                    </a:lnTo>
                    <a:lnTo>
                      <a:pt x="712" y="332"/>
                    </a:lnTo>
                    <a:lnTo>
                      <a:pt x="31" y="13"/>
                    </a:lnTo>
                    <a:lnTo>
                      <a:pt x="26" y="29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50" name="Freeform 770"/>
              <p:cNvSpPr>
                <a:spLocks/>
              </p:cNvSpPr>
              <p:nvPr/>
            </p:nvSpPr>
            <p:spPr bwMode="auto">
              <a:xfrm>
                <a:off x="1730" y="1358"/>
                <a:ext cx="686" cy="159"/>
              </a:xfrm>
              <a:custGeom>
                <a:avLst/>
                <a:gdLst>
                  <a:gd name="T0" fmla="*/ 0 w 686"/>
                  <a:gd name="T1" fmla="*/ 8 h 319"/>
                  <a:gd name="T2" fmla="*/ 5 w 686"/>
                  <a:gd name="T3" fmla="*/ 0 h 319"/>
                  <a:gd name="T4" fmla="*/ 686 w 686"/>
                  <a:gd name="T5" fmla="*/ 159 h 319"/>
                  <a:gd name="T6" fmla="*/ 686 w 686"/>
                  <a:gd name="T7" fmla="*/ 159 h 319"/>
                  <a:gd name="T8" fmla="*/ 33 w 686"/>
                  <a:gd name="T9" fmla="*/ 7 h 319"/>
                  <a:gd name="T10" fmla="*/ 27 w 686"/>
                  <a:gd name="T11" fmla="*/ 14 h 319"/>
                  <a:gd name="T12" fmla="*/ 0 w 686"/>
                  <a:gd name="T13" fmla="*/ 8 h 3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86" h="319">
                    <a:moveTo>
                      <a:pt x="0" y="16"/>
                    </a:moveTo>
                    <a:lnTo>
                      <a:pt x="5" y="0"/>
                    </a:lnTo>
                    <a:lnTo>
                      <a:pt x="686" y="319"/>
                    </a:lnTo>
                    <a:lnTo>
                      <a:pt x="33" y="15"/>
                    </a:lnTo>
                    <a:lnTo>
                      <a:pt x="27" y="29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51" name="Freeform 771"/>
              <p:cNvSpPr>
                <a:spLocks/>
              </p:cNvSpPr>
              <p:nvPr/>
            </p:nvSpPr>
            <p:spPr bwMode="auto">
              <a:xfrm>
                <a:off x="1757" y="1365"/>
                <a:ext cx="659" cy="152"/>
              </a:xfrm>
              <a:custGeom>
                <a:avLst/>
                <a:gdLst>
                  <a:gd name="T0" fmla="*/ 0 w 659"/>
                  <a:gd name="T1" fmla="*/ 7 h 304"/>
                  <a:gd name="T2" fmla="*/ 6 w 659"/>
                  <a:gd name="T3" fmla="*/ 0 h 304"/>
                  <a:gd name="T4" fmla="*/ 659 w 659"/>
                  <a:gd name="T5" fmla="*/ 152 h 304"/>
                  <a:gd name="T6" fmla="*/ 659 w 659"/>
                  <a:gd name="T7" fmla="*/ 152 h 304"/>
                  <a:gd name="T8" fmla="*/ 34 w 659"/>
                  <a:gd name="T9" fmla="*/ 7 h 304"/>
                  <a:gd name="T10" fmla="*/ 30 w 659"/>
                  <a:gd name="T11" fmla="*/ 15 h 304"/>
                  <a:gd name="T12" fmla="*/ 0 w 659"/>
                  <a:gd name="T13" fmla="*/ 7 h 30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9" h="304">
                    <a:moveTo>
                      <a:pt x="0" y="14"/>
                    </a:moveTo>
                    <a:lnTo>
                      <a:pt x="6" y="0"/>
                    </a:lnTo>
                    <a:lnTo>
                      <a:pt x="659" y="304"/>
                    </a:lnTo>
                    <a:lnTo>
                      <a:pt x="34" y="14"/>
                    </a:lnTo>
                    <a:lnTo>
                      <a:pt x="30" y="29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52" name="Freeform 772"/>
              <p:cNvSpPr>
                <a:spLocks/>
              </p:cNvSpPr>
              <p:nvPr/>
            </p:nvSpPr>
            <p:spPr bwMode="auto">
              <a:xfrm>
                <a:off x="1787" y="1373"/>
                <a:ext cx="629" cy="145"/>
              </a:xfrm>
              <a:custGeom>
                <a:avLst/>
                <a:gdLst>
                  <a:gd name="T0" fmla="*/ 0 w 629"/>
                  <a:gd name="T1" fmla="*/ 7 h 292"/>
                  <a:gd name="T2" fmla="*/ 4 w 629"/>
                  <a:gd name="T3" fmla="*/ 0 h 292"/>
                  <a:gd name="T4" fmla="*/ 629 w 629"/>
                  <a:gd name="T5" fmla="*/ 144 h 292"/>
                  <a:gd name="T6" fmla="*/ 628 w 629"/>
                  <a:gd name="T7" fmla="*/ 145 h 292"/>
                  <a:gd name="T8" fmla="*/ 34 w 629"/>
                  <a:gd name="T9" fmla="*/ 7 h 292"/>
                  <a:gd name="T10" fmla="*/ 30 w 629"/>
                  <a:gd name="T11" fmla="*/ 13 h 292"/>
                  <a:gd name="T12" fmla="*/ 0 w 629"/>
                  <a:gd name="T13" fmla="*/ 7 h 2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29" h="292">
                    <a:moveTo>
                      <a:pt x="0" y="15"/>
                    </a:moveTo>
                    <a:lnTo>
                      <a:pt x="4" y="0"/>
                    </a:lnTo>
                    <a:lnTo>
                      <a:pt x="629" y="290"/>
                    </a:lnTo>
                    <a:lnTo>
                      <a:pt x="628" y="292"/>
                    </a:lnTo>
                    <a:lnTo>
                      <a:pt x="34" y="15"/>
                    </a:lnTo>
                    <a:lnTo>
                      <a:pt x="30" y="27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53" name="Freeform 773"/>
              <p:cNvSpPr>
                <a:spLocks/>
              </p:cNvSpPr>
              <p:nvPr/>
            </p:nvSpPr>
            <p:spPr bwMode="auto">
              <a:xfrm>
                <a:off x="1817" y="1380"/>
                <a:ext cx="598" cy="138"/>
              </a:xfrm>
              <a:custGeom>
                <a:avLst/>
                <a:gdLst>
                  <a:gd name="T0" fmla="*/ 0 w 598"/>
                  <a:gd name="T1" fmla="*/ 6 h 277"/>
                  <a:gd name="T2" fmla="*/ 4 w 598"/>
                  <a:gd name="T3" fmla="*/ 0 h 277"/>
                  <a:gd name="T4" fmla="*/ 598 w 598"/>
                  <a:gd name="T5" fmla="*/ 138 h 277"/>
                  <a:gd name="T6" fmla="*/ 598 w 598"/>
                  <a:gd name="T7" fmla="*/ 138 h 277"/>
                  <a:gd name="T8" fmla="*/ 35 w 598"/>
                  <a:gd name="T9" fmla="*/ 7 h 277"/>
                  <a:gd name="T10" fmla="*/ 31 w 598"/>
                  <a:gd name="T11" fmla="*/ 13 h 277"/>
                  <a:gd name="T12" fmla="*/ 0 w 598"/>
                  <a:gd name="T13" fmla="*/ 6 h 27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98" h="277">
                    <a:moveTo>
                      <a:pt x="0" y="12"/>
                    </a:moveTo>
                    <a:lnTo>
                      <a:pt x="4" y="0"/>
                    </a:lnTo>
                    <a:lnTo>
                      <a:pt x="598" y="277"/>
                    </a:lnTo>
                    <a:lnTo>
                      <a:pt x="35" y="14"/>
                    </a:lnTo>
                    <a:lnTo>
                      <a:pt x="31" y="27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54" name="Freeform 774"/>
              <p:cNvSpPr>
                <a:spLocks/>
              </p:cNvSpPr>
              <p:nvPr/>
            </p:nvSpPr>
            <p:spPr bwMode="auto">
              <a:xfrm>
                <a:off x="1848" y="1387"/>
                <a:ext cx="567" cy="132"/>
              </a:xfrm>
              <a:custGeom>
                <a:avLst/>
                <a:gdLst>
                  <a:gd name="T0" fmla="*/ 0 w 567"/>
                  <a:gd name="T1" fmla="*/ 7 h 264"/>
                  <a:gd name="T2" fmla="*/ 4 w 567"/>
                  <a:gd name="T3" fmla="*/ 0 h 264"/>
                  <a:gd name="T4" fmla="*/ 567 w 567"/>
                  <a:gd name="T5" fmla="*/ 132 h 264"/>
                  <a:gd name="T6" fmla="*/ 567 w 567"/>
                  <a:gd name="T7" fmla="*/ 132 h 264"/>
                  <a:gd name="T8" fmla="*/ 36 w 567"/>
                  <a:gd name="T9" fmla="*/ 8 h 264"/>
                  <a:gd name="T10" fmla="*/ 32 w 567"/>
                  <a:gd name="T11" fmla="*/ 15 h 264"/>
                  <a:gd name="T12" fmla="*/ 0 w 567"/>
                  <a:gd name="T13" fmla="*/ 7 h 2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67" h="264">
                    <a:moveTo>
                      <a:pt x="0" y="13"/>
                    </a:moveTo>
                    <a:lnTo>
                      <a:pt x="4" y="0"/>
                    </a:lnTo>
                    <a:lnTo>
                      <a:pt x="567" y="263"/>
                    </a:lnTo>
                    <a:lnTo>
                      <a:pt x="567" y="264"/>
                    </a:lnTo>
                    <a:lnTo>
                      <a:pt x="36" y="16"/>
                    </a:lnTo>
                    <a:lnTo>
                      <a:pt x="32" y="29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55" name="Freeform 775"/>
              <p:cNvSpPr>
                <a:spLocks/>
              </p:cNvSpPr>
              <p:nvPr/>
            </p:nvSpPr>
            <p:spPr bwMode="auto">
              <a:xfrm>
                <a:off x="1880" y="1395"/>
                <a:ext cx="535" cy="124"/>
              </a:xfrm>
              <a:custGeom>
                <a:avLst/>
                <a:gdLst>
                  <a:gd name="T0" fmla="*/ 0 w 535"/>
                  <a:gd name="T1" fmla="*/ 7 h 248"/>
                  <a:gd name="T2" fmla="*/ 4 w 535"/>
                  <a:gd name="T3" fmla="*/ 0 h 248"/>
                  <a:gd name="T4" fmla="*/ 535 w 535"/>
                  <a:gd name="T5" fmla="*/ 124 h 248"/>
                  <a:gd name="T6" fmla="*/ 535 w 535"/>
                  <a:gd name="T7" fmla="*/ 124 h 248"/>
                  <a:gd name="T8" fmla="*/ 37 w 535"/>
                  <a:gd name="T9" fmla="*/ 9 h 248"/>
                  <a:gd name="T10" fmla="*/ 34 w 535"/>
                  <a:gd name="T11" fmla="*/ 15 h 248"/>
                  <a:gd name="T12" fmla="*/ 0 w 535"/>
                  <a:gd name="T13" fmla="*/ 7 h 2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" h="248">
                    <a:moveTo>
                      <a:pt x="0" y="13"/>
                    </a:moveTo>
                    <a:lnTo>
                      <a:pt x="4" y="0"/>
                    </a:lnTo>
                    <a:lnTo>
                      <a:pt x="535" y="248"/>
                    </a:lnTo>
                    <a:lnTo>
                      <a:pt x="37" y="17"/>
                    </a:lnTo>
                    <a:lnTo>
                      <a:pt x="34" y="29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56" name="Freeform 776"/>
              <p:cNvSpPr>
                <a:spLocks/>
              </p:cNvSpPr>
              <p:nvPr/>
            </p:nvSpPr>
            <p:spPr bwMode="auto">
              <a:xfrm>
                <a:off x="1914" y="1403"/>
                <a:ext cx="501" cy="117"/>
              </a:xfrm>
              <a:custGeom>
                <a:avLst/>
                <a:gdLst>
                  <a:gd name="T0" fmla="*/ 0 w 501"/>
                  <a:gd name="T1" fmla="*/ 6 h 233"/>
                  <a:gd name="T2" fmla="*/ 3 w 501"/>
                  <a:gd name="T3" fmla="*/ 0 h 233"/>
                  <a:gd name="T4" fmla="*/ 501 w 501"/>
                  <a:gd name="T5" fmla="*/ 116 h 233"/>
                  <a:gd name="T6" fmla="*/ 501 w 501"/>
                  <a:gd name="T7" fmla="*/ 117 h 233"/>
                  <a:gd name="T8" fmla="*/ 40 w 501"/>
                  <a:gd name="T9" fmla="*/ 9 h 233"/>
                  <a:gd name="T10" fmla="*/ 35 w 501"/>
                  <a:gd name="T11" fmla="*/ 15 h 233"/>
                  <a:gd name="T12" fmla="*/ 0 w 501"/>
                  <a:gd name="T13" fmla="*/ 6 h 2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01" h="233">
                    <a:moveTo>
                      <a:pt x="0" y="12"/>
                    </a:moveTo>
                    <a:lnTo>
                      <a:pt x="3" y="0"/>
                    </a:lnTo>
                    <a:lnTo>
                      <a:pt x="501" y="231"/>
                    </a:lnTo>
                    <a:lnTo>
                      <a:pt x="501" y="233"/>
                    </a:lnTo>
                    <a:lnTo>
                      <a:pt x="40" y="18"/>
                    </a:lnTo>
                    <a:lnTo>
                      <a:pt x="35" y="29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D6D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57" name="Freeform 777"/>
              <p:cNvSpPr>
                <a:spLocks/>
              </p:cNvSpPr>
              <p:nvPr/>
            </p:nvSpPr>
            <p:spPr bwMode="auto">
              <a:xfrm>
                <a:off x="1949" y="1412"/>
                <a:ext cx="466" cy="108"/>
              </a:xfrm>
              <a:custGeom>
                <a:avLst/>
                <a:gdLst>
                  <a:gd name="T0" fmla="*/ 0 w 466"/>
                  <a:gd name="T1" fmla="*/ 6 h 215"/>
                  <a:gd name="T2" fmla="*/ 5 w 466"/>
                  <a:gd name="T3" fmla="*/ 0 h 215"/>
                  <a:gd name="T4" fmla="*/ 466 w 466"/>
                  <a:gd name="T5" fmla="*/ 108 h 215"/>
                  <a:gd name="T6" fmla="*/ 466 w 466"/>
                  <a:gd name="T7" fmla="*/ 108 h 215"/>
                  <a:gd name="T8" fmla="*/ 41 w 466"/>
                  <a:gd name="T9" fmla="*/ 9 h 215"/>
                  <a:gd name="T10" fmla="*/ 39 w 466"/>
                  <a:gd name="T11" fmla="*/ 14 h 215"/>
                  <a:gd name="T12" fmla="*/ 0 w 466"/>
                  <a:gd name="T13" fmla="*/ 6 h 2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6" h="215">
                    <a:moveTo>
                      <a:pt x="0" y="11"/>
                    </a:moveTo>
                    <a:lnTo>
                      <a:pt x="5" y="0"/>
                    </a:lnTo>
                    <a:lnTo>
                      <a:pt x="466" y="215"/>
                    </a:lnTo>
                    <a:lnTo>
                      <a:pt x="41" y="18"/>
                    </a:lnTo>
                    <a:lnTo>
                      <a:pt x="39" y="27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D7D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58" name="Freeform 778"/>
              <p:cNvSpPr>
                <a:spLocks/>
              </p:cNvSpPr>
              <p:nvPr/>
            </p:nvSpPr>
            <p:spPr bwMode="auto">
              <a:xfrm>
                <a:off x="1988" y="1421"/>
                <a:ext cx="427" cy="100"/>
              </a:xfrm>
              <a:custGeom>
                <a:avLst/>
                <a:gdLst>
                  <a:gd name="T0" fmla="*/ 0 w 427"/>
                  <a:gd name="T1" fmla="*/ 5 h 199"/>
                  <a:gd name="T2" fmla="*/ 2 w 427"/>
                  <a:gd name="T3" fmla="*/ 0 h 199"/>
                  <a:gd name="T4" fmla="*/ 427 w 427"/>
                  <a:gd name="T5" fmla="*/ 99 h 199"/>
                  <a:gd name="T6" fmla="*/ 425 w 427"/>
                  <a:gd name="T7" fmla="*/ 100 h 199"/>
                  <a:gd name="T8" fmla="*/ 41 w 427"/>
                  <a:gd name="T9" fmla="*/ 10 h 199"/>
                  <a:gd name="T10" fmla="*/ 38 w 427"/>
                  <a:gd name="T11" fmla="*/ 15 h 199"/>
                  <a:gd name="T12" fmla="*/ 0 w 427"/>
                  <a:gd name="T13" fmla="*/ 5 h 19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27" h="199">
                    <a:moveTo>
                      <a:pt x="0" y="9"/>
                    </a:moveTo>
                    <a:lnTo>
                      <a:pt x="2" y="0"/>
                    </a:lnTo>
                    <a:lnTo>
                      <a:pt x="427" y="197"/>
                    </a:lnTo>
                    <a:lnTo>
                      <a:pt x="425" y="199"/>
                    </a:lnTo>
                    <a:lnTo>
                      <a:pt x="41" y="20"/>
                    </a:lnTo>
                    <a:lnTo>
                      <a:pt x="38" y="2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59" name="Freeform 779"/>
              <p:cNvSpPr>
                <a:spLocks/>
              </p:cNvSpPr>
              <p:nvPr/>
            </p:nvSpPr>
            <p:spPr bwMode="auto">
              <a:xfrm>
                <a:off x="2026" y="1431"/>
                <a:ext cx="387" cy="90"/>
              </a:xfrm>
              <a:custGeom>
                <a:avLst/>
                <a:gdLst>
                  <a:gd name="T0" fmla="*/ 0 w 387"/>
                  <a:gd name="T1" fmla="*/ 5 h 179"/>
                  <a:gd name="T2" fmla="*/ 3 w 387"/>
                  <a:gd name="T3" fmla="*/ 0 h 179"/>
                  <a:gd name="T4" fmla="*/ 387 w 387"/>
                  <a:gd name="T5" fmla="*/ 90 h 179"/>
                  <a:gd name="T6" fmla="*/ 387 w 387"/>
                  <a:gd name="T7" fmla="*/ 90 h 179"/>
                  <a:gd name="T8" fmla="*/ 44 w 387"/>
                  <a:gd name="T9" fmla="*/ 10 h 179"/>
                  <a:gd name="T10" fmla="*/ 42 w 387"/>
                  <a:gd name="T11" fmla="*/ 14 h 179"/>
                  <a:gd name="T12" fmla="*/ 0 w 387"/>
                  <a:gd name="T13" fmla="*/ 5 h 17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87" h="179">
                    <a:moveTo>
                      <a:pt x="0" y="9"/>
                    </a:moveTo>
                    <a:lnTo>
                      <a:pt x="3" y="0"/>
                    </a:lnTo>
                    <a:lnTo>
                      <a:pt x="387" y="179"/>
                    </a:lnTo>
                    <a:lnTo>
                      <a:pt x="44" y="20"/>
                    </a:lnTo>
                    <a:lnTo>
                      <a:pt x="42" y="27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60" name="Freeform 780"/>
              <p:cNvSpPr>
                <a:spLocks/>
              </p:cNvSpPr>
              <p:nvPr/>
            </p:nvSpPr>
            <p:spPr bwMode="auto">
              <a:xfrm>
                <a:off x="2068" y="1441"/>
                <a:ext cx="345" cy="81"/>
              </a:xfrm>
              <a:custGeom>
                <a:avLst/>
                <a:gdLst>
                  <a:gd name="T0" fmla="*/ 0 w 345"/>
                  <a:gd name="T1" fmla="*/ 4 h 161"/>
                  <a:gd name="T2" fmla="*/ 2 w 345"/>
                  <a:gd name="T3" fmla="*/ 0 h 161"/>
                  <a:gd name="T4" fmla="*/ 345 w 345"/>
                  <a:gd name="T5" fmla="*/ 80 h 161"/>
                  <a:gd name="T6" fmla="*/ 345 w 345"/>
                  <a:gd name="T7" fmla="*/ 81 h 161"/>
                  <a:gd name="T8" fmla="*/ 45 w 345"/>
                  <a:gd name="T9" fmla="*/ 10 h 161"/>
                  <a:gd name="T10" fmla="*/ 43 w 345"/>
                  <a:gd name="T11" fmla="*/ 14 h 161"/>
                  <a:gd name="T12" fmla="*/ 0 w 345"/>
                  <a:gd name="T13" fmla="*/ 4 h 16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5" h="161">
                    <a:moveTo>
                      <a:pt x="0" y="7"/>
                    </a:moveTo>
                    <a:lnTo>
                      <a:pt x="2" y="0"/>
                    </a:lnTo>
                    <a:lnTo>
                      <a:pt x="345" y="159"/>
                    </a:lnTo>
                    <a:lnTo>
                      <a:pt x="345" y="161"/>
                    </a:lnTo>
                    <a:lnTo>
                      <a:pt x="45" y="20"/>
                    </a:lnTo>
                    <a:lnTo>
                      <a:pt x="43" y="2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61" name="Freeform 781"/>
              <p:cNvSpPr>
                <a:spLocks/>
              </p:cNvSpPr>
              <p:nvPr/>
            </p:nvSpPr>
            <p:spPr bwMode="auto">
              <a:xfrm>
                <a:off x="2111" y="1451"/>
                <a:ext cx="302" cy="71"/>
              </a:xfrm>
              <a:custGeom>
                <a:avLst/>
                <a:gdLst>
                  <a:gd name="T0" fmla="*/ 0 w 302"/>
                  <a:gd name="T1" fmla="*/ 4 h 141"/>
                  <a:gd name="T2" fmla="*/ 2 w 302"/>
                  <a:gd name="T3" fmla="*/ 0 h 141"/>
                  <a:gd name="T4" fmla="*/ 302 w 302"/>
                  <a:gd name="T5" fmla="*/ 71 h 141"/>
                  <a:gd name="T6" fmla="*/ 302 w 302"/>
                  <a:gd name="T7" fmla="*/ 71 h 141"/>
                  <a:gd name="T8" fmla="*/ 48 w 302"/>
                  <a:gd name="T9" fmla="*/ 12 h 141"/>
                  <a:gd name="T10" fmla="*/ 45 w 302"/>
                  <a:gd name="T11" fmla="*/ 15 h 141"/>
                  <a:gd name="T12" fmla="*/ 0 w 302"/>
                  <a:gd name="T13" fmla="*/ 4 h 1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2" h="141">
                    <a:moveTo>
                      <a:pt x="0" y="7"/>
                    </a:moveTo>
                    <a:lnTo>
                      <a:pt x="2" y="0"/>
                    </a:lnTo>
                    <a:lnTo>
                      <a:pt x="302" y="141"/>
                    </a:lnTo>
                    <a:lnTo>
                      <a:pt x="48" y="23"/>
                    </a:lnTo>
                    <a:lnTo>
                      <a:pt x="45" y="2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DE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62" name="Freeform 782"/>
              <p:cNvSpPr>
                <a:spLocks/>
              </p:cNvSpPr>
              <p:nvPr/>
            </p:nvSpPr>
            <p:spPr bwMode="auto">
              <a:xfrm>
                <a:off x="2156" y="1463"/>
                <a:ext cx="257" cy="60"/>
              </a:xfrm>
              <a:custGeom>
                <a:avLst/>
                <a:gdLst>
                  <a:gd name="T0" fmla="*/ 0 w 257"/>
                  <a:gd name="T1" fmla="*/ 3 h 120"/>
                  <a:gd name="T2" fmla="*/ 3 w 257"/>
                  <a:gd name="T3" fmla="*/ 0 h 120"/>
                  <a:gd name="T4" fmla="*/ 257 w 257"/>
                  <a:gd name="T5" fmla="*/ 59 h 120"/>
                  <a:gd name="T6" fmla="*/ 257 w 257"/>
                  <a:gd name="T7" fmla="*/ 60 h 120"/>
                  <a:gd name="T8" fmla="*/ 49 w 257"/>
                  <a:gd name="T9" fmla="*/ 12 h 120"/>
                  <a:gd name="T10" fmla="*/ 48 w 257"/>
                  <a:gd name="T11" fmla="*/ 14 h 120"/>
                  <a:gd name="T12" fmla="*/ 0 w 257"/>
                  <a:gd name="T13" fmla="*/ 3 h 1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7" h="120">
                    <a:moveTo>
                      <a:pt x="0" y="6"/>
                    </a:moveTo>
                    <a:lnTo>
                      <a:pt x="3" y="0"/>
                    </a:lnTo>
                    <a:lnTo>
                      <a:pt x="257" y="118"/>
                    </a:lnTo>
                    <a:lnTo>
                      <a:pt x="257" y="120"/>
                    </a:lnTo>
                    <a:lnTo>
                      <a:pt x="49" y="24"/>
                    </a:lnTo>
                    <a:lnTo>
                      <a:pt x="48" y="27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DFD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63" name="Freeform 783"/>
              <p:cNvSpPr>
                <a:spLocks/>
              </p:cNvSpPr>
              <p:nvPr/>
            </p:nvSpPr>
            <p:spPr bwMode="auto">
              <a:xfrm>
                <a:off x="2204" y="1475"/>
                <a:ext cx="209" cy="48"/>
              </a:xfrm>
              <a:custGeom>
                <a:avLst/>
                <a:gdLst>
                  <a:gd name="T0" fmla="*/ 0 w 209"/>
                  <a:gd name="T1" fmla="*/ 2 h 96"/>
                  <a:gd name="T2" fmla="*/ 1 w 209"/>
                  <a:gd name="T3" fmla="*/ 0 h 96"/>
                  <a:gd name="T4" fmla="*/ 209 w 209"/>
                  <a:gd name="T5" fmla="*/ 48 h 96"/>
                  <a:gd name="T6" fmla="*/ 208 w 209"/>
                  <a:gd name="T7" fmla="*/ 48 h 96"/>
                  <a:gd name="T8" fmla="*/ 52 w 209"/>
                  <a:gd name="T9" fmla="*/ 12 h 96"/>
                  <a:gd name="T10" fmla="*/ 51 w 209"/>
                  <a:gd name="T11" fmla="*/ 14 h 96"/>
                  <a:gd name="T12" fmla="*/ 0 w 209"/>
                  <a:gd name="T13" fmla="*/ 2 h 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9" h="96">
                    <a:moveTo>
                      <a:pt x="0" y="3"/>
                    </a:moveTo>
                    <a:lnTo>
                      <a:pt x="1" y="0"/>
                    </a:lnTo>
                    <a:lnTo>
                      <a:pt x="209" y="96"/>
                    </a:lnTo>
                    <a:lnTo>
                      <a:pt x="208" y="96"/>
                    </a:lnTo>
                    <a:lnTo>
                      <a:pt x="52" y="23"/>
                    </a:lnTo>
                    <a:lnTo>
                      <a:pt x="51" y="27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1E1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64" name="Freeform 784"/>
              <p:cNvSpPr>
                <a:spLocks/>
              </p:cNvSpPr>
              <p:nvPr/>
            </p:nvSpPr>
            <p:spPr bwMode="auto">
              <a:xfrm>
                <a:off x="2255" y="1487"/>
                <a:ext cx="157" cy="37"/>
              </a:xfrm>
              <a:custGeom>
                <a:avLst/>
                <a:gdLst>
                  <a:gd name="T0" fmla="*/ 0 w 157"/>
                  <a:gd name="T1" fmla="*/ 2 h 74"/>
                  <a:gd name="T2" fmla="*/ 1 w 157"/>
                  <a:gd name="T3" fmla="*/ 0 h 74"/>
                  <a:gd name="T4" fmla="*/ 157 w 157"/>
                  <a:gd name="T5" fmla="*/ 37 h 74"/>
                  <a:gd name="T6" fmla="*/ 157 w 157"/>
                  <a:gd name="T7" fmla="*/ 37 h 74"/>
                  <a:gd name="T8" fmla="*/ 55 w 157"/>
                  <a:gd name="T9" fmla="*/ 14 h 74"/>
                  <a:gd name="T10" fmla="*/ 54 w 157"/>
                  <a:gd name="T11" fmla="*/ 15 h 74"/>
                  <a:gd name="T12" fmla="*/ 0 w 157"/>
                  <a:gd name="T13" fmla="*/ 2 h 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7" h="74">
                    <a:moveTo>
                      <a:pt x="0" y="4"/>
                    </a:moveTo>
                    <a:lnTo>
                      <a:pt x="1" y="0"/>
                    </a:lnTo>
                    <a:lnTo>
                      <a:pt x="157" y="73"/>
                    </a:lnTo>
                    <a:lnTo>
                      <a:pt x="157" y="74"/>
                    </a:lnTo>
                    <a:lnTo>
                      <a:pt x="55" y="27"/>
                    </a:lnTo>
                    <a:lnTo>
                      <a:pt x="54" y="29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3E3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65" name="Freeform 785"/>
              <p:cNvSpPr>
                <a:spLocks/>
              </p:cNvSpPr>
              <p:nvPr/>
            </p:nvSpPr>
            <p:spPr bwMode="auto">
              <a:xfrm>
                <a:off x="2309" y="1500"/>
                <a:ext cx="103" cy="25"/>
              </a:xfrm>
              <a:custGeom>
                <a:avLst/>
                <a:gdLst>
                  <a:gd name="T0" fmla="*/ 0 w 103"/>
                  <a:gd name="T1" fmla="*/ 1 h 49"/>
                  <a:gd name="T2" fmla="*/ 1 w 103"/>
                  <a:gd name="T3" fmla="*/ 0 h 49"/>
                  <a:gd name="T4" fmla="*/ 103 w 103"/>
                  <a:gd name="T5" fmla="*/ 24 h 49"/>
                  <a:gd name="T6" fmla="*/ 103 w 103"/>
                  <a:gd name="T7" fmla="*/ 25 h 49"/>
                  <a:gd name="T8" fmla="*/ 56 w 103"/>
                  <a:gd name="T9" fmla="*/ 14 h 49"/>
                  <a:gd name="T10" fmla="*/ 56 w 103"/>
                  <a:gd name="T11" fmla="*/ 15 h 49"/>
                  <a:gd name="T12" fmla="*/ 0 w 103"/>
                  <a:gd name="T13" fmla="*/ 1 h 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3" h="49">
                    <a:moveTo>
                      <a:pt x="0" y="2"/>
                    </a:moveTo>
                    <a:lnTo>
                      <a:pt x="1" y="0"/>
                    </a:lnTo>
                    <a:lnTo>
                      <a:pt x="103" y="47"/>
                    </a:lnTo>
                    <a:lnTo>
                      <a:pt x="103" y="49"/>
                    </a:lnTo>
                    <a:lnTo>
                      <a:pt x="56" y="28"/>
                    </a:lnTo>
                    <a:lnTo>
                      <a:pt x="56" y="29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66" name="Freeform 786"/>
              <p:cNvSpPr>
                <a:spLocks/>
              </p:cNvSpPr>
              <p:nvPr/>
            </p:nvSpPr>
            <p:spPr bwMode="auto">
              <a:xfrm>
                <a:off x="2365" y="1514"/>
                <a:ext cx="47" cy="12"/>
              </a:xfrm>
              <a:custGeom>
                <a:avLst/>
                <a:gdLst>
                  <a:gd name="T0" fmla="*/ 0 w 47"/>
                  <a:gd name="T1" fmla="*/ 1 h 23"/>
                  <a:gd name="T2" fmla="*/ 0 w 47"/>
                  <a:gd name="T3" fmla="*/ 0 h 23"/>
                  <a:gd name="T4" fmla="*/ 47 w 47"/>
                  <a:gd name="T5" fmla="*/ 11 h 23"/>
                  <a:gd name="T6" fmla="*/ 47 w 47"/>
                  <a:gd name="T7" fmla="*/ 12 h 23"/>
                  <a:gd name="T8" fmla="*/ 47 w 47"/>
                  <a:gd name="T9" fmla="*/ 12 h 23"/>
                  <a:gd name="T10" fmla="*/ 47 w 47"/>
                  <a:gd name="T11" fmla="*/ 12 h 23"/>
                  <a:gd name="T12" fmla="*/ 0 w 47"/>
                  <a:gd name="T13" fmla="*/ 1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7" h="23">
                    <a:moveTo>
                      <a:pt x="0" y="1"/>
                    </a:moveTo>
                    <a:lnTo>
                      <a:pt x="0" y="0"/>
                    </a:lnTo>
                    <a:lnTo>
                      <a:pt x="47" y="21"/>
                    </a:lnTo>
                    <a:lnTo>
                      <a:pt x="47" y="2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67" name="Freeform 787"/>
              <p:cNvSpPr>
                <a:spLocks/>
              </p:cNvSpPr>
              <p:nvPr/>
            </p:nvSpPr>
            <p:spPr bwMode="auto">
              <a:xfrm>
                <a:off x="1412" y="1279"/>
                <a:ext cx="1000" cy="247"/>
              </a:xfrm>
              <a:custGeom>
                <a:avLst/>
                <a:gdLst>
                  <a:gd name="T0" fmla="*/ 997 w 1000"/>
                  <a:gd name="T1" fmla="*/ 232 h 492"/>
                  <a:gd name="T2" fmla="*/ 0 w 1000"/>
                  <a:gd name="T3" fmla="*/ 0 h 492"/>
                  <a:gd name="T4" fmla="*/ 5 w 1000"/>
                  <a:gd name="T5" fmla="*/ 15 h 492"/>
                  <a:gd name="T6" fmla="*/ 1000 w 1000"/>
                  <a:gd name="T7" fmla="*/ 247 h 492"/>
                  <a:gd name="T8" fmla="*/ 997 w 1000"/>
                  <a:gd name="T9" fmla="*/ 232 h 4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00" h="492">
                    <a:moveTo>
                      <a:pt x="997" y="463"/>
                    </a:moveTo>
                    <a:lnTo>
                      <a:pt x="0" y="0"/>
                    </a:lnTo>
                    <a:lnTo>
                      <a:pt x="5" y="29"/>
                    </a:lnTo>
                    <a:lnTo>
                      <a:pt x="1000" y="492"/>
                    </a:lnTo>
                    <a:lnTo>
                      <a:pt x="997" y="463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68" name="Freeform 788"/>
              <p:cNvSpPr>
                <a:spLocks/>
              </p:cNvSpPr>
              <p:nvPr/>
            </p:nvSpPr>
            <p:spPr bwMode="auto">
              <a:xfrm>
                <a:off x="2402" y="1472"/>
                <a:ext cx="39" cy="52"/>
              </a:xfrm>
              <a:custGeom>
                <a:avLst/>
                <a:gdLst>
                  <a:gd name="T0" fmla="*/ 0 w 39"/>
                  <a:gd name="T1" fmla="*/ 52 h 103"/>
                  <a:gd name="T2" fmla="*/ 29 w 39"/>
                  <a:gd name="T3" fmla="*/ 0 h 103"/>
                  <a:gd name="T4" fmla="*/ 39 w 39"/>
                  <a:gd name="T5" fmla="*/ 2 h 103"/>
                  <a:gd name="T6" fmla="*/ 38 w 39"/>
                  <a:gd name="T7" fmla="*/ 2 h 103"/>
                  <a:gd name="T8" fmla="*/ 28 w 39"/>
                  <a:gd name="T9" fmla="*/ 0 h 103"/>
                  <a:gd name="T10" fmla="*/ 0 w 39"/>
                  <a:gd name="T11" fmla="*/ 52 h 103"/>
                  <a:gd name="T12" fmla="*/ 0 w 39"/>
                  <a:gd name="T13" fmla="*/ 52 h 10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9" h="103">
                    <a:moveTo>
                      <a:pt x="0" y="103"/>
                    </a:moveTo>
                    <a:lnTo>
                      <a:pt x="29" y="0"/>
                    </a:lnTo>
                    <a:lnTo>
                      <a:pt x="39" y="4"/>
                    </a:lnTo>
                    <a:lnTo>
                      <a:pt x="38" y="4"/>
                    </a:lnTo>
                    <a:lnTo>
                      <a:pt x="28" y="0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69" name="Freeform 789"/>
              <p:cNvSpPr>
                <a:spLocks/>
              </p:cNvSpPr>
              <p:nvPr/>
            </p:nvSpPr>
            <p:spPr bwMode="auto">
              <a:xfrm>
                <a:off x="2402" y="1472"/>
                <a:ext cx="38" cy="52"/>
              </a:xfrm>
              <a:custGeom>
                <a:avLst/>
                <a:gdLst>
                  <a:gd name="T0" fmla="*/ 0 w 38"/>
                  <a:gd name="T1" fmla="*/ 52 h 103"/>
                  <a:gd name="T2" fmla="*/ 28 w 38"/>
                  <a:gd name="T3" fmla="*/ 0 h 103"/>
                  <a:gd name="T4" fmla="*/ 38 w 38"/>
                  <a:gd name="T5" fmla="*/ 2 h 103"/>
                  <a:gd name="T6" fmla="*/ 38 w 38"/>
                  <a:gd name="T7" fmla="*/ 3 h 103"/>
                  <a:gd name="T8" fmla="*/ 28 w 38"/>
                  <a:gd name="T9" fmla="*/ 1 h 103"/>
                  <a:gd name="T10" fmla="*/ 0 w 38"/>
                  <a:gd name="T11" fmla="*/ 52 h 103"/>
                  <a:gd name="T12" fmla="*/ 0 w 38"/>
                  <a:gd name="T13" fmla="*/ 52 h 10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8" h="103">
                    <a:moveTo>
                      <a:pt x="0" y="103"/>
                    </a:moveTo>
                    <a:lnTo>
                      <a:pt x="28" y="0"/>
                    </a:lnTo>
                    <a:lnTo>
                      <a:pt x="38" y="4"/>
                    </a:lnTo>
                    <a:lnTo>
                      <a:pt x="38" y="6"/>
                    </a:lnTo>
                    <a:lnTo>
                      <a:pt x="28" y="2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B4B4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70" name="Freeform 790"/>
              <p:cNvSpPr>
                <a:spLocks/>
              </p:cNvSpPr>
              <p:nvPr/>
            </p:nvSpPr>
            <p:spPr bwMode="auto">
              <a:xfrm>
                <a:off x="2402" y="1473"/>
                <a:ext cx="38" cy="51"/>
              </a:xfrm>
              <a:custGeom>
                <a:avLst/>
                <a:gdLst>
                  <a:gd name="T0" fmla="*/ 0 w 38"/>
                  <a:gd name="T1" fmla="*/ 51 h 101"/>
                  <a:gd name="T2" fmla="*/ 28 w 38"/>
                  <a:gd name="T3" fmla="*/ 0 h 101"/>
                  <a:gd name="T4" fmla="*/ 38 w 38"/>
                  <a:gd name="T5" fmla="*/ 2 h 101"/>
                  <a:gd name="T6" fmla="*/ 37 w 38"/>
                  <a:gd name="T7" fmla="*/ 3 h 101"/>
                  <a:gd name="T8" fmla="*/ 28 w 38"/>
                  <a:gd name="T9" fmla="*/ 1 h 101"/>
                  <a:gd name="T10" fmla="*/ 0 w 38"/>
                  <a:gd name="T11" fmla="*/ 51 h 101"/>
                  <a:gd name="T12" fmla="*/ 0 w 38"/>
                  <a:gd name="T13" fmla="*/ 51 h 10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8" h="101">
                    <a:moveTo>
                      <a:pt x="0" y="101"/>
                    </a:moveTo>
                    <a:lnTo>
                      <a:pt x="28" y="0"/>
                    </a:lnTo>
                    <a:lnTo>
                      <a:pt x="38" y="4"/>
                    </a:lnTo>
                    <a:lnTo>
                      <a:pt x="37" y="5"/>
                    </a:lnTo>
                    <a:lnTo>
                      <a:pt x="28" y="2"/>
                    </a:lnTo>
                    <a:lnTo>
                      <a:pt x="0" y="10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71" name="Freeform 791"/>
              <p:cNvSpPr>
                <a:spLocks/>
              </p:cNvSpPr>
              <p:nvPr/>
            </p:nvSpPr>
            <p:spPr bwMode="auto">
              <a:xfrm>
                <a:off x="2402" y="1474"/>
                <a:ext cx="37" cy="50"/>
              </a:xfrm>
              <a:custGeom>
                <a:avLst/>
                <a:gdLst>
                  <a:gd name="T0" fmla="*/ 0 w 37"/>
                  <a:gd name="T1" fmla="*/ 50 h 99"/>
                  <a:gd name="T2" fmla="*/ 28 w 37"/>
                  <a:gd name="T3" fmla="*/ 0 h 99"/>
                  <a:gd name="T4" fmla="*/ 37 w 37"/>
                  <a:gd name="T5" fmla="*/ 2 h 99"/>
                  <a:gd name="T6" fmla="*/ 37 w 37"/>
                  <a:gd name="T7" fmla="*/ 3 h 99"/>
                  <a:gd name="T8" fmla="*/ 28 w 37"/>
                  <a:gd name="T9" fmla="*/ 1 h 99"/>
                  <a:gd name="T10" fmla="*/ 0 w 37"/>
                  <a:gd name="T11" fmla="*/ 50 h 99"/>
                  <a:gd name="T12" fmla="*/ 0 w 37"/>
                  <a:gd name="T13" fmla="*/ 50 h 9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7" h="99">
                    <a:moveTo>
                      <a:pt x="0" y="99"/>
                    </a:moveTo>
                    <a:lnTo>
                      <a:pt x="28" y="0"/>
                    </a:lnTo>
                    <a:lnTo>
                      <a:pt x="37" y="3"/>
                    </a:lnTo>
                    <a:lnTo>
                      <a:pt x="37" y="5"/>
                    </a:lnTo>
                    <a:lnTo>
                      <a:pt x="28" y="2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72" name="Freeform 792"/>
              <p:cNvSpPr>
                <a:spLocks/>
              </p:cNvSpPr>
              <p:nvPr/>
            </p:nvSpPr>
            <p:spPr bwMode="auto">
              <a:xfrm>
                <a:off x="2402" y="1475"/>
                <a:ext cx="37" cy="49"/>
              </a:xfrm>
              <a:custGeom>
                <a:avLst/>
                <a:gdLst>
                  <a:gd name="T0" fmla="*/ 0 w 37"/>
                  <a:gd name="T1" fmla="*/ 49 h 97"/>
                  <a:gd name="T2" fmla="*/ 28 w 37"/>
                  <a:gd name="T3" fmla="*/ 0 h 97"/>
                  <a:gd name="T4" fmla="*/ 37 w 37"/>
                  <a:gd name="T5" fmla="*/ 2 h 97"/>
                  <a:gd name="T6" fmla="*/ 37 w 37"/>
                  <a:gd name="T7" fmla="*/ 3 h 97"/>
                  <a:gd name="T8" fmla="*/ 27 w 37"/>
                  <a:gd name="T9" fmla="*/ 1 h 97"/>
                  <a:gd name="T10" fmla="*/ 0 w 37"/>
                  <a:gd name="T11" fmla="*/ 49 h 97"/>
                  <a:gd name="T12" fmla="*/ 0 w 37"/>
                  <a:gd name="T13" fmla="*/ 49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7" h="97">
                    <a:moveTo>
                      <a:pt x="0" y="97"/>
                    </a:moveTo>
                    <a:lnTo>
                      <a:pt x="28" y="0"/>
                    </a:lnTo>
                    <a:lnTo>
                      <a:pt x="37" y="3"/>
                    </a:lnTo>
                    <a:lnTo>
                      <a:pt x="37" y="5"/>
                    </a:lnTo>
                    <a:lnTo>
                      <a:pt x="27" y="1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73" name="Freeform 793"/>
              <p:cNvSpPr>
                <a:spLocks/>
              </p:cNvSpPr>
              <p:nvPr/>
            </p:nvSpPr>
            <p:spPr bwMode="auto">
              <a:xfrm>
                <a:off x="2402" y="1476"/>
                <a:ext cx="37" cy="48"/>
              </a:xfrm>
              <a:custGeom>
                <a:avLst/>
                <a:gdLst>
                  <a:gd name="T0" fmla="*/ 0 w 37"/>
                  <a:gd name="T1" fmla="*/ 48 h 96"/>
                  <a:gd name="T2" fmla="*/ 27 w 37"/>
                  <a:gd name="T3" fmla="*/ 0 h 96"/>
                  <a:gd name="T4" fmla="*/ 37 w 37"/>
                  <a:gd name="T5" fmla="*/ 2 h 96"/>
                  <a:gd name="T6" fmla="*/ 35 w 37"/>
                  <a:gd name="T7" fmla="*/ 3 h 96"/>
                  <a:gd name="T8" fmla="*/ 27 w 37"/>
                  <a:gd name="T9" fmla="*/ 2 h 96"/>
                  <a:gd name="T10" fmla="*/ 0 w 37"/>
                  <a:gd name="T11" fmla="*/ 48 h 96"/>
                  <a:gd name="T12" fmla="*/ 0 w 37"/>
                  <a:gd name="T13" fmla="*/ 48 h 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7" h="96">
                    <a:moveTo>
                      <a:pt x="0" y="96"/>
                    </a:moveTo>
                    <a:lnTo>
                      <a:pt x="27" y="0"/>
                    </a:lnTo>
                    <a:lnTo>
                      <a:pt x="37" y="4"/>
                    </a:lnTo>
                    <a:lnTo>
                      <a:pt x="35" y="6"/>
                    </a:lnTo>
                    <a:lnTo>
                      <a:pt x="27" y="4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BBBB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74" name="Freeform 794"/>
              <p:cNvSpPr>
                <a:spLocks/>
              </p:cNvSpPr>
              <p:nvPr/>
            </p:nvSpPr>
            <p:spPr bwMode="auto">
              <a:xfrm>
                <a:off x="2402" y="1478"/>
                <a:ext cx="35" cy="46"/>
              </a:xfrm>
              <a:custGeom>
                <a:avLst/>
                <a:gdLst>
                  <a:gd name="T0" fmla="*/ 0 w 35"/>
                  <a:gd name="T1" fmla="*/ 46 h 92"/>
                  <a:gd name="T2" fmla="*/ 27 w 35"/>
                  <a:gd name="T3" fmla="*/ 0 h 92"/>
                  <a:gd name="T4" fmla="*/ 35 w 35"/>
                  <a:gd name="T5" fmla="*/ 1 h 92"/>
                  <a:gd name="T6" fmla="*/ 35 w 35"/>
                  <a:gd name="T7" fmla="*/ 2 h 92"/>
                  <a:gd name="T8" fmla="*/ 27 w 35"/>
                  <a:gd name="T9" fmla="*/ 1 h 92"/>
                  <a:gd name="T10" fmla="*/ 0 w 35"/>
                  <a:gd name="T11" fmla="*/ 46 h 92"/>
                  <a:gd name="T12" fmla="*/ 0 w 35"/>
                  <a:gd name="T13" fmla="*/ 46 h 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" h="92">
                    <a:moveTo>
                      <a:pt x="0" y="92"/>
                    </a:moveTo>
                    <a:lnTo>
                      <a:pt x="27" y="0"/>
                    </a:lnTo>
                    <a:lnTo>
                      <a:pt x="35" y="2"/>
                    </a:lnTo>
                    <a:lnTo>
                      <a:pt x="35" y="4"/>
                    </a:lnTo>
                    <a:lnTo>
                      <a:pt x="27" y="2"/>
                    </a:ln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BC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75" name="Freeform 795"/>
              <p:cNvSpPr>
                <a:spLocks/>
              </p:cNvSpPr>
              <p:nvPr/>
            </p:nvSpPr>
            <p:spPr bwMode="auto">
              <a:xfrm>
                <a:off x="2402" y="1478"/>
                <a:ext cx="35" cy="46"/>
              </a:xfrm>
              <a:custGeom>
                <a:avLst/>
                <a:gdLst>
                  <a:gd name="T0" fmla="*/ 0 w 35"/>
                  <a:gd name="T1" fmla="*/ 46 h 90"/>
                  <a:gd name="T2" fmla="*/ 27 w 35"/>
                  <a:gd name="T3" fmla="*/ 0 h 90"/>
                  <a:gd name="T4" fmla="*/ 35 w 35"/>
                  <a:gd name="T5" fmla="*/ 1 h 90"/>
                  <a:gd name="T6" fmla="*/ 35 w 35"/>
                  <a:gd name="T7" fmla="*/ 3 h 90"/>
                  <a:gd name="T8" fmla="*/ 27 w 35"/>
                  <a:gd name="T9" fmla="*/ 1 h 90"/>
                  <a:gd name="T10" fmla="*/ 0 w 35"/>
                  <a:gd name="T11" fmla="*/ 46 h 90"/>
                  <a:gd name="T12" fmla="*/ 0 w 35"/>
                  <a:gd name="T13" fmla="*/ 46 h 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" h="90">
                    <a:moveTo>
                      <a:pt x="0" y="90"/>
                    </a:moveTo>
                    <a:lnTo>
                      <a:pt x="27" y="0"/>
                    </a:lnTo>
                    <a:lnTo>
                      <a:pt x="35" y="2"/>
                    </a:lnTo>
                    <a:lnTo>
                      <a:pt x="35" y="5"/>
                    </a:lnTo>
                    <a:lnTo>
                      <a:pt x="27" y="2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BEBE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76" name="Freeform 796"/>
              <p:cNvSpPr>
                <a:spLocks/>
              </p:cNvSpPr>
              <p:nvPr/>
            </p:nvSpPr>
            <p:spPr bwMode="auto">
              <a:xfrm>
                <a:off x="2402" y="1479"/>
                <a:ext cx="35" cy="45"/>
              </a:xfrm>
              <a:custGeom>
                <a:avLst/>
                <a:gdLst>
                  <a:gd name="T0" fmla="*/ 0 w 35"/>
                  <a:gd name="T1" fmla="*/ 45 h 88"/>
                  <a:gd name="T2" fmla="*/ 27 w 35"/>
                  <a:gd name="T3" fmla="*/ 0 h 88"/>
                  <a:gd name="T4" fmla="*/ 35 w 35"/>
                  <a:gd name="T5" fmla="*/ 2 h 88"/>
                  <a:gd name="T6" fmla="*/ 34 w 35"/>
                  <a:gd name="T7" fmla="*/ 3 h 88"/>
                  <a:gd name="T8" fmla="*/ 25 w 35"/>
                  <a:gd name="T9" fmla="*/ 1 h 88"/>
                  <a:gd name="T10" fmla="*/ 1 w 35"/>
                  <a:gd name="T11" fmla="*/ 45 h 88"/>
                  <a:gd name="T12" fmla="*/ 0 w 35"/>
                  <a:gd name="T13" fmla="*/ 45 h 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" h="88">
                    <a:moveTo>
                      <a:pt x="0" y="88"/>
                    </a:moveTo>
                    <a:lnTo>
                      <a:pt x="27" y="0"/>
                    </a:lnTo>
                    <a:lnTo>
                      <a:pt x="35" y="3"/>
                    </a:lnTo>
                    <a:lnTo>
                      <a:pt x="34" y="5"/>
                    </a:lnTo>
                    <a:lnTo>
                      <a:pt x="25" y="2"/>
                    </a:lnTo>
                    <a:lnTo>
                      <a:pt x="1" y="88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77" name="Freeform 797"/>
              <p:cNvSpPr>
                <a:spLocks/>
              </p:cNvSpPr>
              <p:nvPr/>
            </p:nvSpPr>
            <p:spPr bwMode="auto">
              <a:xfrm>
                <a:off x="2403" y="1480"/>
                <a:ext cx="33" cy="44"/>
              </a:xfrm>
              <a:custGeom>
                <a:avLst/>
                <a:gdLst>
                  <a:gd name="T0" fmla="*/ 0 w 33"/>
                  <a:gd name="T1" fmla="*/ 44 h 86"/>
                  <a:gd name="T2" fmla="*/ 24 w 33"/>
                  <a:gd name="T3" fmla="*/ 0 h 86"/>
                  <a:gd name="T4" fmla="*/ 33 w 33"/>
                  <a:gd name="T5" fmla="*/ 2 h 86"/>
                  <a:gd name="T6" fmla="*/ 33 w 33"/>
                  <a:gd name="T7" fmla="*/ 3 h 86"/>
                  <a:gd name="T8" fmla="*/ 24 w 33"/>
                  <a:gd name="T9" fmla="*/ 1 h 86"/>
                  <a:gd name="T10" fmla="*/ 0 w 33"/>
                  <a:gd name="T11" fmla="*/ 44 h 86"/>
                  <a:gd name="T12" fmla="*/ 0 w 33"/>
                  <a:gd name="T13" fmla="*/ 44 h 8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3" h="86">
                    <a:moveTo>
                      <a:pt x="0" y="86"/>
                    </a:moveTo>
                    <a:lnTo>
                      <a:pt x="24" y="0"/>
                    </a:lnTo>
                    <a:lnTo>
                      <a:pt x="33" y="3"/>
                    </a:lnTo>
                    <a:lnTo>
                      <a:pt x="33" y="5"/>
                    </a:lnTo>
                    <a:lnTo>
                      <a:pt x="24" y="1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C1C1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78" name="Freeform 798"/>
              <p:cNvSpPr>
                <a:spLocks/>
              </p:cNvSpPr>
              <p:nvPr/>
            </p:nvSpPr>
            <p:spPr bwMode="auto">
              <a:xfrm>
                <a:off x="2403" y="1481"/>
                <a:ext cx="33" cy="43"/>
              </a:xfrm>
              <a:custGeom>
                <a:avLst/>
                <a:gdLst>
                  <a:gd name="T0" fmla="*/ 0 w 33"/>
                  <a:gd name="T1" fmla="*/ 43 h 85"/>
                  <a:gd name="T2" fmla="*/ 24 w 33"/>
                  <a:gd name="T3" fmla="*/ 0 h 85"/>
                  <a:gd name="T4" fmla="*/ 33 w 33"/>
                  <a:gd name="T5" fmla="*/ 2 h 85"/>
                  <a:gd name="T6" fmla="*/ 31 w 33"/>
                  <a:gd name="T7" fmla="*/ 3 h 85"/>
                  <a:gd name="T8" fmla="*/ 24 w 33"/>
                  <a:gd name="T9" fmla="*/ 2 h 85"/>
                  <a:gd name="T10" fmla="*/ 0 w 33"/>
                  <a:gd name="T11" fmla="*/ 43 h 85"/>
                  <a:gd name="T12" fmla="*/ 0 w 33"/>
                  <a:gd name="T13" fmla="*/ 43 h 8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3" h="85">
                    <a:moveTo>
                      <a:pt x="0" y="85"/>
                    </a:moveTo>
                    <a:lnTo>
                      <a:pt x="24" y="0"/>
                    </a:lnTo>
                    <a:lnTo>
                      <a:pt x="33" y="4"/>
                    </a:lnTo>
                    <a:lnTo>
                      <a:pt x="31" y="6"/>
                    </a:lnTo>
                    <a:lnTo>
                      <a:pt x="24" y="4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C3C3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79" name="Freeform 799"/>
              <p:cNvSpPr>
                <a:spLocks/>
              </p:cNvSpPr>
              <p:nvPr/>
            </p:nvSpPr>
            <p:spPr bwMode="auto">
              <a:xfrm>
                <a:off x="2403" y="1483"/>
                <a:ext cx="31" cy="41"/>
              </a:xfrm>
              <a:custGeom>
                <a:avLst/>
                <a:gdLst>
                  <a:gd name="T0" fmla="*/ 0 w 31"/>
                  <a:gd name="T1" fmla="*/ 41 h 81"/>
                  <a:gd name="T2" fmla="*/ 24 w 31"/>
                  <a:gd name="T3" fmla="*/ 0 h 81"/>
                  <a:gd name="T4" fmla="*/ 31 w 31"/>
                  <a:gd name="T5" fmla="*/ 1 h 81"/>
                  <a:gd name="T6" fmla="*/ 31 w 31"/>
                  <a:gd name="T7" fmla="*/ 2 h 81"/>
                  <a:gd name="T8" fmla="*/ 23 w 31"/>
                  <a:gd name="T9" fmla="*/ 1 h 81"/>
                  <a:gd name="T10" fmla="*/ 0 w 31"/>
                  <a:gd name="T11" fmla="*/ 41 h 81"/>
                  <a:gd name="T12" fmla="*/ 0 w 31"/>
                  <a:gd name="T13" fmla="*/ 41 h 8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" h="81">
                    <a:moveTo>
                      <a:pt x="0" y="81"/>
                    </a:moveTo>
                    <a:lnTo>
                      <a:pt x="24" y="0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23" y="2"/>
                    </a:ln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C4C4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80" name="Freeform 800"/>
              <p:cNvSpPr>
                <a:spLocks/>
              </p:cNvSpPr>
              <p:nvPr/>
            </p:nvSpPr>
            <p:spPr bwMode="auto">
              <a:xfrm>
                <a:off x="2403" y="1484"/>
                <a:ext cx="31" cy="40"/>
              </a:xfrm>
              <a:custGeom>
                <a:avLst/>
                <a:gdLst>
                  <a:gd name="T0" fmla="*/ 0 w 31"/>
                  <a:gd name="T1" fmla="*/ 40 h 79"/>
                  <a:gd name="T2" fmla="*/ 23 w 31"/>
                  <a:gd name="T3" fmla="*/ 0 h 79"/>
                  <a:gd name="T4" fmla="*/ 31 w 31"/>
                  <a:gd name="T5" fmla="*/ 1 h 79"/>
                  <a:gd name="T6" fmla="*/ 30 w 31"/>
                  <a:gd name="T7" fmla="*/ 3 h 79"/>
                  <a:gd name="T8" fmla="*/ 23 w 31"/>
                  <a:gd name="T9" fmla="*/ 1 h 79"/>
                  <a:gd name="T10" fmla="*/ 0 w 31"/>
                  <a:gd name="T11" fmla="*/ 40 h 79"/>
                  <a:gd name="T12" fmla="*/ 0 w 31"/>
                  <a:gd name="T13" fmla="*/ 40 h 7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" h="79">
                    <a:moveTo>
                      <a:pt x="0" y="79"/>
                    </a:moveTo>
                    <a:lnTo>
                      <a:pt x="23" y="0"/>
                    </a:lnTo>
                    <a:lnTo>
                      <a:pt x="31" y="2"/>
                    </a:lnTo>
                    <a:lnTo>
                      <a:pt x="30" y="5"/>
                    </a:lnTo>
                    <a:lnTo>
                      <a:pt x="23" y="2"/>
                    </a:lnTo>
                    <a:lnTo>
                      <a:pt x="0" y="79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81" name="Freeform 801"/>
              <p:cNvSpPr>
                <a:spLocks/>
              </p:cNvSpPr>
              <p:nvPr/>
            </p:nvSpPr>
            <p:spPr bwMode="auto">
              <a:xfrm>
                <a:off x="2403" y="1485"/>
                <a:ext cx="30" cy="39"/>
              </a:xfrm>
              <a:custGeom>
                <a:avLst/>
                <a:gdLst>
                  <a:gd name="T0" fmla="*/ 0 w 30"/>
                  <a:gd name="T1" fmla="*/ 39 h 77"/>
                  <a:gd name="T2" fmla="*/ 23 w 30"/>
                  <a:gd name="T3" fmla="*/ 0 h 77"/>
                  <a:gd name="T4" fmla="*/ 30 w 30"/>
                  <a:gd name="T5" fmla="*/ 2 h 77"/>
                  <a:gd name="T6" fmla="*/ 30 w 30"/>
                  <a:gd name="T7" fmla="*/ 3 h 77"/>
                  <a:gd name="T8" fmla="*/ 23 w 30"/>
                  <a:gd name="T9" fmla="*/ 2 h 77"/>
                  <a:gd name="T10" fmla="*/ 0 w 30"/>
                  <a:gd name="T11" fmla="*/ 39 h 77"/>
                  <a:gd name="T12" fmla="*/ 0 w 30"/>
                  <a:gd name="T13" fmla="*/ 39 h 7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77">
                    <a:moveTo>
                      <a:pt x="0" y="77"/>
                    </a:moveTo>
                    <a:lnTo>
                      <a:pt x="23" y="0"/>
                    </a:lnTo>
                    <a:lnTo>
                      <a:pt x="30" y="3"/>
                    </a:lnTo>
                    <a:lnTo>
                      <a:pt x="30" y="5"/>
                    </a:lnTo>
                    <a:lnTo>
                      <a:pt x="23" y="3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82" name="Freeform 802"/>
              <p:cNvSpPr>
                <a:spLocks/>
              </p:cNvSpPr>
              <p:nvPr/>
            </p:nvSpPr>
            <p:spPr bwMode="auto">
              <a:xfrm>
                <a:off x="2403" y="1487"/>
                <a:ext cx="30" cy="37"/>
              </a:xfrm>
              <a:custGeom>
                <a:avLst/>
                <a:gdLst>
                  <a:gd name="T0" fmla="*/ 0 w 30"/>
                  <a:gd name="T1" fmla="*/ 37 h 74"/>
                  <a:gd name="T2" fmla="*/ 23 w 30"/>
                  <a:gd name="T3" fmla="*/ 0 h 74"/>
                  <a:gd name="T4" fmla="*/ 30 w 30"/>
                  <a:gd name="T5" fmla="*/ 1 h 74"/>
                  <a:gd name="T6" fmla="*/ 28 w 30"/>
                  <a:gd name="T7" fmla="*/ 3 h 74"/>
                  <a:gd name="T8" fmla="*/ 21 w 30"/>
                  <a:gd name="T9" fmla="*/ 1 h 74"/>
                  <a:gd name="T10" fmla="*/ 2 w 30"/>
                  <a:gd name="T11" fmla="*/ 37 h 74"/>
                  <a:gd name="T12" fmla="*/ 0 w 30"/>
                  <a:gd name="T13" fmla="*/ 37 h 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74">
                    <a:moveTo>
                      <a:pt x="0" y="74"/>
                    </a:moveTo>
                    <a:lnTo>
                      <a:pt x="23" y="0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1" y="2"/>
                    </a:lnTo>
                    <a:lnTo>
                      <a:pt x="2" y="74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C9C9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83" name="Freeform 803"/>
              <p:cNvSpPr>
                <a:spLocks/>
              </p:cNvSpPr>
              <p:nvPr/>
            </p:nvSpPr>
            <p:spPr bwMode="auto">
              <a:xfrm>
                <a:off x="2405" y="1488"/>
                <a:ext cx="26" cy="36"/>
              </a:xfrm>
              <a:custGeom>
                <a:avLst/>
                <a:gdLst>
                  <a:gd name="T0" fmla="*/ 0 w 26"/>
                  <a:gd name="T1" fmla="*/ 36 h 72"/>
                  <a:gd name="T2" fmla="*/ 19 w 26"/>
                  <a:gd name="T3" fmla="*/ 0 h 72"/>
                  <a:gd name="T4" fmla="*/ 26 w 26"/>
                  <a:gd name="T5" fmla="*/ 2 h 72"/>
                  <a:gd name="T6" fmla="*/ 26 w 26"/>
                  <a:gd name="T7" fmla="*/ 3 h 72"/>
                  <a:gd name="T8" fmla="*/ 19 w 26"/>
                  <a:gd name="T9" fmla="*/ 2 h 72"/>
                  <a:gd name="T10" fmla="*/ 0 w 26"/>
                  <a:gd name="T11" fmla="*/ 36 h 72"/>
                  <a:gd name="T12" fmla="*/ 0 w 26"/>
                  <a:gd name="T13" fmla="*/ 36 h 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" h="72">
                    <a:moveTo>
                      <a:pt x="0" y="72"/>
                    </a:moveTo>
                    <a:lnTo>
                      <a:pt x="19" y="0"/>
                    </a:lnTo>
                    <a:lnTo>
                      <a:pt x="26" y="4"/>
                    </a:lnTo>
                    <a:lnTo>
                      <a:pt x="26" y="5"/>
                    </a:lnTo>
                    <a:lnTo>
                      <a:pt x="19" y="4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84" name="Freeform 804"/>
              <p:cNvSpPr>
                <a:spLocks/>
              </p:cNvSpPr>
              <p:nvPr/>
            </p:nvSpPr>
            <p:spPr bwMode="auto">
              <a:xfrm>
                <a:off x="2405" y="1489"/>
                <a:ext cx="26" cy="35"/>
              </a:xfrm>
              <a:custGeom>
                <a:avLst/>
                <a:gdLst>
                  <a:gd name="T0" fmla="*/ 0 w 26"/>
                  <a:gd name="T1" fmla="*/ 35 h 68"/>
                  <a:gd name="T2" fmla="*/ 19 w 26"/>
                  <a:gd name="T3" fmla="*/ 0 h 68"/>
                  <a:gd name="T4" fmla="*/ 26 w 26"/>
                  <a:gd name="T5" fmla="*/ 1 h 68"/>
                  <a:gd name="T6" fmla="*/ 25 w 26"/>
                  <a:gd name="T7" fmla="*/ 3 h 68"/>
                  <a:gd name="T8" fmla="*/ 19 w 26"/>
                  <a:gd name="T9" fmla="*/ 1 h 68"/>
                  <a:gd name="T10" fmla="*/ 0 w 26"/>
                  <a:gd name="T11" fmla="*/ 35 h 68"/>
                  <a:gd name="T12" fmla="*/ 0 w 26"/>
                  <a:gd name="T13" fmla="*/ 35 h 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" h="68">
                    <a:moveTo>
                      <a:pt x="0" y="68"/>
                    </a:moveTo>
                    <a:lnTo>
                      <a:pt x="19" y="0"/>
                    </a:lnTo>
                    <a:lnTo>
                      <a:pt x="26" y="1"/>
                    </a:lnTo>
                    <a:lnTo>
                      <a:pt x="25" y="5"/>
                    </a:lnTo>
                    <a:lnTo>
                      <a:pt x="19" y="1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85" name="Freeform 805"/>
              <p:cNvSpPr>
                <a:spLocks/>
              </p:cNvSpPr>
              <p:nvPr/>
            </p:nvSpPr>
            <p:spPr bwMode="auto">
              <a:xfrm>
                <a:off x="2405" y="1490"/>
                <a:ext cx="25" cy="34"/>
              </a:xfrm>
              <a:custGeom>
                <a:avLst/>
                <a:gdLst>
                  <a:gd name="T0" fmla="*/ 0 w 25"/>
                  <a:gd name="T1" fmla="*/ 34 h 67"/>
                  <a:gd name="T2" fmla="*/ 19 w 25"/>
                  <a:gd name="T3" fmla="*/ 0 h 67"/>
                  <a:gd name="T4" fmla="*/ 25 w 25"/>
                  <a:gd name="T5" fmla="*/ 2 h 67"/>
                  <a:gd name="T6" fmla="*/ 24 w 25"/>
                  <a:gd name="T7" fmla="*/ 3 h 67"/>
                  <a:gd name="T8" fmla="*/ 18 w 25"/>
                  <a:gd name="T9" fmla="*/ 2 h 67"/>
                  <a:gd name="T10" fmla="*/ 0 w 25"/>
                  <a:gd name="T11" fmla="*/ 34 h 67"/>
                  <a:gd name="T12" fmla="*/ 0 w 25"/>
                  <a:gd name="T13" fmla="*/ 34 h 6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67">
                    <a:moveTo>
                      <a:pt x="0" y="67"/>
                    </a:moveTo>
                    <a:lnTo>
                      <a:pt x="19" y="0"/>
                    </a:lnTo>
                    <a:lnTo>
                      <a:pt x="25" y="4"/>
                    </a:lnTo>
                    <a:lnTo>
                      <a:pt x="24" y="6"/>
                    </a:lnTo>
                    <a:lnTo>
                      <a:pt x="18" y="4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86" name="Freeform 806"/>
              <p:cNvSpPr>
                <a:spLocks/>
              </p:cNvSpPr>
              <p:nvPr/>
            </p:nvSpPr>
            <p:spPr bwMode="auto">
              <a:xfrm>
                <a:off x="2405" y="1492"/>
                <a:ext cx="24" cy="32"/>
              </a:xfrm>
              <a:custGeom>
                <a:avLst/>
                <a:gdLst>
                  <a:gd name="T0" fmla="*/ 0 w 24"/>
                  <a:gd name="T1" fmla="*/ 32 h 63"/>
                  <a:gd name="T2" fmla="*/ 18 w 24"/>
                  <a:gd name="T3" fmla="*/ 0 h 63"/>
                  <a:gd name="T4" fmla="*/ 24 w 24"/>
                  <a:gd name="T5" fmla="*/ 1 h 63"/>
                  <a:gd name="T6" fmla="*/ 24 w 24"/>
                  <a:gd name="T7" fmla="*/ 3 h 63"/>
                  <a:gd name="T8" fmla="*/ 18 w 24"/>
                  <a:gd name="T9" fmla="*/ 2 h 63"/>
                  <a:gd name="T10" fmla="*/ 0 w 24"/>
                  <a:gd name="T11" fmla="*/ 32 h 63"/>
                  <a:gd name="T12" fmla="*/ 0 w 24"/>
                  <a:gd name="T13" fmla="*/ 32 h 6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" h="63">
                    <a:moveTo>
                      <a:pt x="0" y="63"/>
                    </a:moveTo>
                    <a:lnTo>
                      <a:pt x="18" y="0"/>
                    </a:lnTo>
                    <a:lnTo>
                      <a:pt x="24" y="2"/>
                    </a:lnTo>
                    <a:lnTo>
                      <a:pt x="24" y="5"/>
                    </a:lnTo>
                    <a:lnTo>
                      <a:pt x="18" y="4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87" name="Freeform 807"/>
              <p:cNvSpPr>
                <a:spLocks/>
              </p:cNvSpPr>
              <p:nvPr/>
            </p:nvSpPr>
            <p:spPr bwMode="auto">
              <a:xfrm>
                <a:off x="2405" y="1494"/>
                <a:ext cx="24" cy="30"/>
              </a:xfrm>
              <a:custGeom>
                <a:avLst/>
                <a:gdLst>
                  <a:gd name="T0" fmla="*/ 0 w 24"/>
                  <a:gd name="T1" fmla="*/ 30 h 59"/>
                  <a:gd name="T2" fmla="*/ 18 w 24"/>
                  <a:gd name="T3" fmla="*/ 0 h 59"/>
                  <a:gd name="T4" fmla="*/ 24 w 24"/>
                  <a:gd name="T5" fmla="*/ 1 h 59"/>
                  <a:gd name="T6" fmla="*/ 22 w 24"/>
                  <a:gd name="T7" fmla="*/ 3 h 59"/>
                  <a:gd name="T8" fmla="*/ 17 w 24"/>
                  <a:gd name="T9" fmla="*/ 2 h 59"/>
                  <a:gd name="T10" fmla="*/ 1 w 24"/>
                  <a:gd name="T11" fmla="*/ 30 h 59"/>
                  <a:gd name="T12" fmla="*/ 0 w 24"/>
                  <a:gd name="T13" fmla="*/ 30 h 5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" h="59">
                    <a:moveTo>
                      <a:pt x="0" y="59"/>
                    </a:moveTo>
                    <a:lnTo>
                      <a:pt x="18" y="0"/>
                    </a:lnTo>
                    <a:lnTo>
                      <a:pt x="24" y="1"/>
                    </a:lnTo>
                    <a:lnTo>
                      <a:pt x="22" y="5"/>
                    </a:lnTo>
                    <a:lnTo>
                      <a:pt x="17" y="3"/>
                    </a:lnTo>
                    <a:lnTo>
                      <a:pt x="1" y="59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88" name="Freeform 808"/>
              <p:cNvSpPr>
                <a:spLocks/>
              </p:cNvSpPr>
              <p:nvPr/>
            </p:nvSpPr>
            <p:spPr bwMode="auto">
              <a:xfrm>
                <a:off x="2406" y="1496"/>
                <a:ext cx="21" cy="28"/>
              </a:xfrm>
              <a:custGeom>
                <a:avLst/>
                <a:gdLst>
                  <a:gd name="T0" fmla="*/ 0 w 21"/>
                  <a:gd name="T1" fmla="*/ 28 h 56"/>
                  <a:gd name="T2" fmla="*/ 16 w 21"/>
                  <a:gd name="T3" fmla="*/ 0 h 56"/>
                  <a:gd name="T4" fmla="*/ 21 w 21"/>
                  <a:gd name="T5" fmla="*/ 1 h 56"/>
                  <a:gd name="T6" fmla="*/ 20 w 21"/>
                  <a:gd name="T7" fmla="*/ 3 h 56"/>
                  <a:gd name="T8" fmla="*/ 16 w 21"/>
                  <a:gd name="T9" fmla="*/ 2 h 56"/>
                  <a:gd name="T10" fmla="*/ 0 w 21"/>
                  <a:gd name="T11" fmla="*/ 28 h 56"/>
                  <a:gd name="T12" fmla="*/ 0 w 21"/>
                  <a:gd name="T13" fmla="*/ 28 h 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" h="56">
                    <a:moveTo>
                      <a:pt x="0" y="56"/>
                    </a:moveTo>
                    <a:lnTo>
                      <a:pt x="16" y="0"/>
                    </a:lnTo>
                    <a:lnTo>
                      <a:pt x="21" y="2"/>
                    </a:lnTo>
                    <a:lnTo>
                      <a:pt x="20" y="6"/>
                    </a:lnTo>
                    <a:lnTo>
                      <a:pt x="16" y="4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D3D3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89" name="Freeform 809"/>
              <p:cNvSpPr>
                <a:spLocks/>
              </p:cNvSpPr>
              <p:nvPr/>
            </p:nvSpPr>
            <p:spPr bwMode="auto">
              <a:xfrm>
                <a:off x="2406" y="1497"/>
                <a:ext cx="20" cy="28"/>
              </a:xfrm>
              <a:custGeom>
                <a:avLst/>
                <a:gdLst>
                  <a:gd name="T0" fmla="*/ 0 w 20"/>
                  <a:gd name="T1" fmla="*/ 27 h 54"/>
                  <a:gd name="T2" fmla="*/ 16 w 20"/>
                  <a:gd name="T3" fmla="*/ 0 h 54"/>
                  <a:gd name="T4" fmla="*/ 20 w 20"/>
                  <a:gd name="T5" fmla="*/ 1 h 54"/>
                  <a:gd name="T6" fmla="*/ 20 w 20"/>
                  <a:gd name="T7" fmla="*/ 3 h 54"/>
                  <a:gd name="T8" fmla="*/ 14 w 20"/>
                  <a:gd name="T9" fmla="*/ 2 h 54"/>
                  <a:gd name="T10" fmla="*/ 0 w 20"/>
                  <a:gd name="T11" fmla="*/ 28 h 54"/>
                  <a:gd name="T12" fmla="*/ 0 w 20"/>
                  <a:gd name="T13" fmla="*/ 27 h 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" h="54">
                    <a:moveTo>
                      <a:pt x="0" y="52"/>
                    </a:moveTo>
                    <a:lnTo>
                      <a:pt x="16" y="0"/>
                    </a:lnTo>
                    <a:lnTo>
                      <a:pt x="20" y="2"/>
                    </a:lnTo>
                    <a:lnTo>
                      <a:pt x="20" y="5"/>
                    </a:lnTo>
                    <a:lnTo>
                      <a:pt x="14" y="4"/>
                    </a:lnTo>
                    <a:lnTo>
                      <a:pt x="0" y="54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90" name="Freeform 810"/>
              <p:cNvSpPr>
                <a:spLocks/>
              </p:cNvSpPr>
              <p:nvPr/>
            </p:nvSpPr>
            <p:spPr bwMode="auto">
              <a:xfrm>
                <a:off x="2406" y="1499"/>
                <a:ext cx="20" cy="26"/>
              </a:xfrm>
              <a:custGeom>
                <a:avLst/>
                <a:gdLst>
                  <a:gd name="T0" fmla="*/ 0 w 20"/>
                  <a:gd name="T1" fmla="*/ 26 h 50"/>
                  <a:gd name="T2" fmla="*/ 14 w 20"/>
                  <a:gd name="T3" fmla="*/ 0 h 50"/>
                  <a:gd name="T4" fmla="*/ 20 w 20"/>
                  <a:gd name="T5" fmla="*/ 1 h 50"/>
                  <a:gd name="T6" fmla="*/ 18 w 20"/>
                  <a:gd name="T7" fmla="*/ 3 h 50"/>
                  <a:gd name="T8" fmla="*/ 14 w 20"/>
                  <a:gd name="T9" fmla="*/ 2 h 50"/>
                  <a:gd name="T10" fmla="*/ 0 w 20"/>
                  <a:gd name="T11" fmla="*/ 26 h 50"/>
                  <a:gd name="T12" fmla="*/ 0 w 20"/>
                  <a:gd name="T13" fmla="*/ 26 h 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" h="50">
                    <a:moveTo>
                      <a:pt x="0" y="50"/>
                    </a:moveTo>
                    <a:lnTo>
                      <a:pt x="14" y="0"/>
                    </a:lnTo>
                    <a:lnTo>
                      <a:pt x="20" y="1"/>
                    </a:lnTo>
                    <a:lnTo>
                      <a:pt x="18" y="5"/>
                    </a:lnTo>
                    <a:lnTo>
                      <a:pt x="14" y="3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D6D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91" name="Freeform 811"/>
              <p:cNvSpPr>
                <a:spLocks/>
              </p:cNvSpPr>
              <p:nvPr/>
            </p:nvSpPr>
            <p:spPr bwMode="auto">
              <a:xfrm>
                <a:off x="2406" y="1501"/>
                <a:ext cx="18" cy="24"/>
              </a:xfrm>
              <a:custGeom>
                <a:avLst/>
                <a:gdLst>
                  <a:gd name="T0" fmla="*/ 0 w 18"/>
                  <a:gd name="T1" fmla="*/ 24 h 47"/>
                  <a:gd name="T2" fmla="*/ 14 w 18"/>
                  <a:gd name="T3" fmla="*/ 0 h 47"/>
                  <a:gd name="T4" fmla="*/ 18 w 18"/>
                  <a:gd name="T5" fmla="*/ 1 h 47"/>
                  <a:gd name="T6" fmla="*/ 17 w 18"/>
                  <a:gd name="T7" fmla="*/ 3 h 47"/>
                  <a:gd name="T8" fmla="*/ 13 w 18"/>
                  <a:gd name="T9" fmla="*/ 2 h 47"/>
                  <a:gd name="T10" fmla="*/ 1 w 18"/>
                  <a:gd name="T11" fmla="*/ 24 h 47"/>
                  <a:gd name="T12" fmla="*/ 0 w 18"/>
                  <a:gd name="T13" fmla="*/ 24 h 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" h="47">
                    <a:moveTo>
                      <a:pt x="0" y="47"/>
                    </a:moveTo>
                    <a:lnTo>
                      <a:pt x="14" y="0"/>
                    </a:lnTo>
                    <a:lnTo>
                      <a:pt x="18" y="2"/>
                    </a:lnTo>
                    <a:lnTo>
                      <a:pt x="17" y="6"/>
                    </a:lnTo>
                    <a:lnTo>
                      <a:pt x="13" y="4"/>
                    </a:lnTo>
                    <a:lnTo>
                      <a:pt x="1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D7D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92" name="Freeform 812"/>
              <p:cNvSpPr>
                <a:spLocks/>
              </p:cNvSpPr>
              <p:nvPr/>
            </p:nvSpPr>
            <p:spPr bwMode="auto">
              <a:xfrm>
                <a:off x="2407" y="1503"/>
                <a:ext cx="16" cy="22"/>
              </a:xfrm>
              <a:custGeom>
                <a:avLst/>
                <a:gdLst>
                  <a:gd name="T0" fmla="*/ 0 w 16"/>
                  <a:gd name="T1" fmla="*/ 22 h 43"/>
                  <a:gd name="T2" fmla="*/ 12 w 16"/>
                  <a:gd name="T3" fmla="*/ 0 h 43"/>
                  <a:gd name="T4" fmla="*/ 16 w 16"/>
                  <a:gd name="T5" fmla="*/ 1 h 43"/>
                  <a:gd name="T6" fmla="*/ 15 w 16"/>
                  <a:gd name="T7" fmla="*/ 3 h 43"/>
                  <a:gd name="T8" fmla="*/ 12 w 16"/>
                  <a:gd name="T9" fmla="*/ 2 h 43"/>
                  <a:gd name="T10" fmla="*/ 0 w 16"/>
                  <a:gd name="T11" fmla="*/ 22 h 43"/>
                  <a:gd name="T12" fmla="*/ 0 w 16"/>
                  <a:gd name="T13" fmla="*/ 22 h 4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lnTo>
                      <a:pt x="12" y="0"/>
                    </a:lnTo>
                    <a:lnTo>
                      <a:pt x="16" y="2"/>
                    </a:lnTo>
                    <a:lnTo>
                      <a:pt x="15" y="5"/>
                    </a:lnTo>
                    <a:lnTo>
                      <a:pt x="12" y="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93" name="Freeform 813"/>
              <p:cNvSpPr>
                <a:spLocks/>
              </p:cNvSpPr>
              <p:nvPr/>
            </p:nvSpPr>
            <p:spPr bwMode="auto">
              <a:xfrm>
                <a:off x="2407" y="1505"/>
                <a:ext cx="15" cy="20"/>
              </a:xfrm>
              <a:custGeom>
                <a:avLst/>
                <a:gdLst>
                  <a:gd name="T0" fmla="*/ 0 w 15"/>
                  <a:gd name="T1" fmla="*/ 20 h 40"/>
                  <a:gd name="T2" fmla="*/ 12 w 15"/>
                  <a:gd name="T3" fmla="*/ 0 h 40"/>
                  <a:gd name="T4" fmla="*/ 15 w 15"/>
                  <a:gd name="T5" fmla="*/ 1 h 40"/>
                  <a:gd name="T6" fmla="*/ 15 w 15"/>
                  <a:gd name="T7" fmla="*/ 3 h 40"/>
                  <a:gd name="T8" fmla="*/ 10 w 15"/>
                  <a:gd name="T9" fmla="*/ 3 h 40"/>
                  <a:gd name="T10" fmla="*/ 0 w 15"/>
                  <a:gd name="T11" fmla="*/ 20 h 40"/>
                  <a:gd name="T12" fmla="*/ 0 w 15"/>
                  <a:gd name="T13" fmla="*/ 20 h 4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" h="40">
                    <a:moveTo>
                      <a:pt x="0" y="40"/>
                    </a:moveTo>
                    <a:lnTo>
                      <a:pt x="12" y="0"/>
                    </a:lnTo>
                    <a:lnTo>
                      <a:pt x="15" y="2"/>
                    </a:lnTo>
                    <a:lnTo>
                      <a:pt x="15" y="6"/>
                    </a:lnTo>
                    <a:lnTo>
                      <a:pt x="10" y="6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94" name="Freeform 814"/>
              <p:cNvSpPr>
                <a:spLocks/>
              </p:cNvSpPr>
              <p:nvPr/>
            </p:nvSpPr>
            <p:spPr bwMode="auto">
              <a:xfrm>
                <a:off x="2407" y="1507"/>
                <a:ext cx="15" cy="18"/>
              </a:xfrm>
              <a:custGeom>
                <a:avLst/>
                <a:gdLst>
                  <a:gd name="T0" fmla="*/ 0 w 15"/>
                  <a:gd name="T1" fmla="*/ 18 h 34"/>
                  <a:gd name="T2" fmla="*/ 10 w 15"/>
                  <a:gd name="T3" fmla="*/ 0 h 34"/>
                  <a:gd name="T4" fmla="*/ 15 w 15"/>
                  <a:gd name="T5" fmla="*/ 0 h 34"/>
                  <a:gd name="T6" fmla="*/ 13 w 15"/>
                  <a:gd name="T7" fmla="*/ 3 h 34"/>
                  <a:gd name="T8" fmla="*/ 10 w 15"/>
                  <a:gd name="T9" fmla="*/ 2 h 34"/>
                  <a:gd name="T10" fmla="*/ 0 w 15"/>
                  <a:gd name="T11" fmla="*/ 18 h 34"/>
                  <a:gd name="T12" fmla="*/ 0 w 15"/>
                  <a:gd name="T13" fmla="*/ 18 h 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" h="34">
                    <a:moveTo>
                      <a:pt x="0" y="34"/>
                    </a:moveTo>
                    <a:lnTo>
                      <a:pt x="10" y="0"/>
                    </a:lnTo>
                    <a:lnTo>
                      <a:pt x="15" y="0"/>
                    </a:lnTo>
                    <a:lnTo>
                      <a:pt x="13" y="5"/>
                    </a:lnTo>
                    <a:lnTo>
                      <a:pt x="10" y="3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95" name="Freeform 815"/>
              <p:cNvSpPr>
                <a:spLocks/>
              </p:cNvSpPr>
              <p:nvPr/>
            </p:nvSpPr>
            <p:spPr bwMode="auto">
              <a:xfrm>
                <a:off x="2407" y="1509"/>
                <a:ext cx="13" cy="16"/>
              </a:xfrm>
              <a:custGeom>
                <a:avLst/>
                <a:gdLst>
                  <a:gd name="T0" fmla="*/ 0 w 13"/>
                  <a:gd name="T1" fmla="*/ 16 h 31"/>
                  <a:gd name="T2" fmla="*/ 10 w 13"/>
                  <a:gd name="T3" fmla="*/ 0 h 31"/>
                  <a:gd name="T4" fmla="*/ 13 w 13"/>
                  <a:gd name="T5" fmla="*/ 1 h 31"/>
                  <a:gd name="T6" fmla="*/ 12 w 13"/>
                  <a:gd name="T7" fmla="*/ 3 h 31"/>
                  <a:gd name="T8" fmla="*/ 9 w 13"/>
                  <a:gd name="T9" fmla="*/ 3 h 31"/>
                  <a:gd name="T10" fmla="*/ 2 w 13"/>
                  <a:gd name="T11" fmla="*/ 16 h 31"/>
                  <a:gd name="T12" fmla="*/ 0 w 13"/>
                  <a:gd name="T13" fmla="*/ 16 h 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" h="31">
                    <a:moveTo>
                      <a:pt x="0" y="31"/>
                    </a:moveTo>
                    <a:lnTo>
                      <a:pt x="10" y="0"/>
                    </a:lnTo>
                    <a:lnTo>
                      <a:pt x="13" y="2"/>
                    </a:lnTo>
                    <a:lnTo>
                      <a:pt x="12" y="6"/>
                    </a:lnTo>
                    <a:lnTo>
                      <a:pt x="9" y="6"/>
                    </a:lnTo>
                    <a:lnTo>
                      <a:pt x="2" y="31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DE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96" name="Freeform 816"/>
              <p:cNvSpPr>
                <a:spLocks/>
              </p:cNvSpPr>
              <p:nvPr/>
            </p:nvSpPr>
            <p:spPr bwMode="auto">
              <a:xfrm>
                <a:off x="2409" y="1512"/>
                <a:ext cx="10" cy="13"/>
              </a:xfrm>
              <a:custGeom>
                <a:avLst/>
                <a:gdLst>
                  <a:gd name="T0" fmla="*/ 0 w 10"/>
                  <a:gd name="T1" fmla="*/ 13 h 25"/>
                  <a:gd name="T2" fmla="*/ 7 w 10"/>
                  <a:gd name="T3" fmla="*/ 0 h 25"/>
                  <a:gd name="T4" fmla="*/ 10 w 10"/>
                  <a:gd name="T5" fmla="*/ 0 h 25"/>
                  <a:gd name="T6" fmla="*/ 8 w 10"/>
                  <a:gd name="T7" fmla="*/ 3 h 25"/>
                  <a:gd name="T8" fmla="*/ 6 w 10"/>
                  <a:gd name="T9" fmla="*/ 3 h 25"/>
                  <a:gd name="T10" fmla="*/ 0 w 10"/>
                  <a:gd name="T11" fmla="*/ 13 h 25"/>
                  <a:gd name="T12" fmla="*/ 0 w 10"/>
                  <a:gd name="T13" fmla="*/ 13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" h="25">
                    <a:moveTo>
                      <a:pt x="0" y="25"/>
                    </a:moveTo>
                    <a:lnTo>
                      <a:pt x="7" y="0"/>
                    </a:lnTo>
                    <a:lnTo>
                      <a:pt x="10" y="0"/>
                    </a:lnTo>
                    <a:lnTo>
                      <a:pt x="8" y="5"/>
                    </a:lnTo>
                    <a:lnTo>
                      <a:pt x="6" y="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97" name="Freeform 817"/>
              <p:cNvSpPr>
                <a:spLocks/>
              </p:cNvSpPr>
              <p:nvPr/>
            </p:nvSpPr>
            <p:spPr bwMode="auto">
              <a:xfrm>
                <a:off x="2409" y="1515"/>
                <a:ext cx="8" cy="10"/>
              </a:xfrm>
              <a:custGeom>
                <a:avLst/>
                <a:gdLst>
                  <a:gd name="T0" fmla="*/ 0 w 8"/>
                  <a:gd name="T1" fmla="*/ 10 h 20"/>
                  <a:gd name="T2" fmla="*/ 6 w 8"/>
                  <a:gd name="T3" fmla="*/ 0 h 20"/>
                  <a:gd name="T4" fmla="*/ 8 w 8"/>
                  <a:gd name="T5" fmla="*/ 0 h 20"/>
                  <a:gd name="T6" fmla="*/ 7 w 8"/>
                  <a:gd name="T7" fmla="*/ 3 h 20"/>
                  <a:gd name="T8" fmla="*/ 6 w 8"/>
                  <a:gd name="T9" fmla="*/ 3 h 20"/>
                  <a:gd name="T10" fmla="*/ 0 w 8"/>
                  <a:gd name="T11" fmla="*/ 10 h 20"/>
                  <a:gd name="T12" fmla="*/ 0 w 8"/>
                  <a:gd name="T13" fmla="*/ 1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" h="20">
                    <a:moveTo>
                      <a:pt x="0" y="20"/>
                    </a:moveTo>
                    <a:lnTo>
                      <a:pt x="6" y="0"/>
                    </a:lnTo>
                    <a:lnTo>
                      <a:pt x="8" y="0"/>
                    </a:lnTo>
                    <a:lnTo>
                      <a:pt x="7" y="6"/>
                    </a:lnTo>
                    <a:lnTo>
                      <a:pt x="6" y="6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E1E1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98" name="Freeform 818"/>
              <p:cNvSpPr>
                <a:spLocks/>
              </p:cNvSpPr>
              <p:nvPr/>
            </p:nvSpPr>
            <p:spPr bwMode="auto">
              <a:xfrm>
                <a:off x="2409" y="1517"/>
                <a:ext cx="7" cy="8"/>
              </a:xfrm>
              <a:custGeom>
                <a:avLst/>
                <a:gdLst>
                  <a:gd name="T0" fmla="*/ 0 w 7"/>
                  <a:gd name="T1" fmla="*/ 8 h 14"/>
                  <a:gd name="T2" fmla="*/ 6 w 7"/>
                  <a:gd name="T3" fmla="*/ 0 h 14"/>
                  <a:gd name="T4" fmla="*/ 7 w 7"/>
                  <a:gd name="T5" fmla="*/ 0 h 14"/>
                  <a:gd name="T6" fmla="*/ 4 w 7"/>
                  <a:gd name="T7" fmla="*/ 3 h 14"/>
                  <a:gd name="T8" fmla="*/ 4 w 7"/>
                  <a:gd name="T9" fmla="*/ 3 h 14"/>
                  <a:gd name="T10" fmla="*/ 1 w 7"/>
                  <a:gd name="T11" fmla="*/ 8 h 14"/>
                  <a:gd name="T12" fmla="*/ 0 w 7"/>
                  <a:gd name="T13" fmla="*/ 8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14">
                    <a:moveTo>
                      <a:pt x="0" y="14"/>
                    </a:moveTo>
                    <a:lnTo>
                      <a:pt x="6" y="0"/>
                    </a:lnTo>
                    <a:lnTo>
                      <a:pt x="7" y="0"/>
                    </a:lnTo>
                    <a:lnTo>
                      <a:pt x="4" y="5"/>
                    </a:lnTo>
                    <a:lnTo>
                      <a:pt x="1" y="1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E3E3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99" name="Freeform 819"/>
              <p:cNvSpPr>
                <a:spLocks/>
              </p:cNvSpPr>
              <p:nvPr/>
            </p:nvSpPr>
            <p:spPr bwMode="auto">
              <a:xfrm>
                <a:off x="2410" y="1520"/>
                <a:ext cx="3" cy="5"/>
              </a:xfrm>
              <a:custGeom>
                <a:avLst/>
                <a:gdLst>
                  <a:gd name="T0" fmla="*/ 0 w 3"/>
                  <a:gd name="T1" fmla="*/ 5 h 9"/>
                  <a:gd name="T2" fmla="*/ 3 w 3"/>
                  <a:gd name="T3" fmla="*/ 0 h 9"/>
                  <a:gd name="T4" fmla="*/ 3 w 3"/>
                  <a:gd name="T5" fmla="*/ 0 h 9"/>
                  <a:gd name="T6" fmla="*/ 2 w 3"/>
                  <a:gd name="T7" fmla="*/ 3 h 9"/>
                  <a:gd name="T8" fmla="*/ 2 w 3"/>
                  <a:gd name="T9" fmla="*/ 3 h 9"/>
                  <a:gd name="T10" fmla="*/ 0 w 3"/>
                  <a:gd name="T11" fmla="*/ 5 h 9"/>
                  <a:gd name="T12" fmla="*/ 0 w 3"/>
                  <a:gd name="T13" fmla="*/ 5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" h="9">
                    <a:moveTo>
                      <a:pt x="0" y="9"/>
                    </a:moveTo>
                    <a:lnTo>
                      <a:pt x="3" y="0"/>
                    </a:lnTo>
                    <a:lnTo>
                      <a:pt x="2" y="6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00" name="Freeform 820"/>
              <p:cNvSpPr>
                <a:spLocks/>
              </p:cNvSpPr>
              <p:nvPr/>
            </p:nvSpPr>
            <p:spPr bwMode="auto">
              <a:xfrm>
                <a:off x="2410" y="1523"/>
                <a:ext cx="2" cy="3"/>
              </a:xfrm>
              <a:custGeom>
                <a:avLst/>
                <a:gdLst>
                  <a:gd name="T0" fmla="*/ 0 w 2"/>
                  <a:gd name="T1" fmla="*/ 2 h 5"/>
                  <a:gd name="T2" fmla="*/ 2 w 2"/>
                  <a:gd name="T3" fmla="*/ 0 h 5"/>
                  <a:gd name="T4" fmla="*/ 2 w 2"/>
                  <a:gd name="T5" fmla="*/ 0 h 5"/>
                  <a:gd name="T6" fmla="*/ 2 w 2"/>
                  <a:gd name="T7" fmla="*/ 3 h 5"/>
                  <a:gd name="T8" fmla="*/ 2 w 2"/>
                  <a:gd name="T9" fmla="*/ 3 h 5"/>
                  <a:gd name="T10" fmla="*/ 2 w 2"/>
                  <a:gd name="T11" fmla="*/ 3 h 5"/>
                  <a:gd name="T12" fmla="*/ 0 w 2"/>
                  <a:gd name="T13" fmla="*/ 2 h 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" h="5">
                    <a:moveTo>
                      <a:pt x="0" y="3"/>
                    </a:moveTo>
                    <a:lnTo>
                      <a:pt x="2" y="0"/>
                    </a:lnTo>
                    <a:lnTo>
                      <a:pt x="2" y="5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01" name="Freeform 821"/>
              <p:cNvSpPr>
                <a:spLocks/>
              </p:cNvSpPr>
              <p:nvPr/>
            </p:nvSpPr>
            <p:spPr bwMode="auto">
              <a:xfrm>
                <a:off x="2409" y="1472"/>
                <a:ext cx="25" cy="54"/>
              </a:xfrm>
              <a:custGeom>
                <a:avLst/>
                <a:gdLst>
                  <a:gd name="T0" fmla="*/ 3 w 25"/>
                  <a:gd name="T1" fmla="*/ 54 h 107"/>
                  <a:gd name="T2" fmla="*/ 0 w 25"/>
                  <a:gd name="T3" fmla="*/ 39 h 107"/>
                  <a:gd name="T4" fmla="*/ 22 w 25"/>
                  <a:gd name="T5" fmla="*/ 0 h 107"/>
                  <a:gd name="T6" fmla="*/ 25 w 25"/>
                  <a:gd name="T7" fmla="*/ 15 h 107"/>
                  <a:gd name="T8" fmla="*/ 3 w 25"/>
                  <a:gd name="T9" fmla="*/ 54 h 1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" h="107">
                    <a:moveTo>
                      <a:pt x="3" y="107"/>
                    </a:moveTo>
                    <a:lnTo>
                      <a:pt x="0" y="78"/>
                    </a:lnTo>
                    <a:lnTo>
                      <a:pt x="22" y="0"/>
                    </a:lnTo>
                    <a:lnTo>
                      <a:pt x="25" y="29"/>
                    </a:lnTo>
                    <a:lnTo>
                      <a:pt x="3" y="10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02" name="Freeform 822"/>
              <p:cNvSpPr>
                <a:spLocks/>
              </p:cNvSpPr>
              <p:nvPr/>
            </p:nvSpPr>
            <p:spPr bwMode="auto">
              <a:xfrm>
                <a:off x="2402" y="1472"/>
                <a:ext cx="39" cy="52"/>
              </a:xfrm>
              <a:custGeom>
                <a:avLst/>
                <a:gdLst>
                  <a:gd name="T0" fmla="*/ 0 w 39"/>
                  <a:gd name="T1" fmla="*/ 52 h 103"/>
                  <a:gd name="T2" fmla="*/ 29 w 39"/>
                  <a:gd name="T3" fmla="*/ 0 h 103"/>
                  <a:gd name="T4" fmla="*/ 39 w 39"/>
                  <a:gd name="T5" fmla="*/ 2 h 103"/>
                  <a:gd name="T6" fmla="*/ 38 w 39"/>
                  <a:gd name="T7" fmla="*/ 2 h 103"/>
                  <a:gd name="T8" fmla="*/ 28 w 39"/>
                  <a:gd name="T9" fmla="*/ 0 h 103"/>
                  <a:gd name="T10" fmla="*/ 0 w 39"/>
                  <a:gd name="T11" fmla="*/ 52 h 103"/>
                  <a:gd name="T12" fmla="*/ 0 w 39"/>
                  <a:gd name="T13" fmla="*/ 52 h 10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9" h="103">
                    <a:moveTo>
                      <a:pt x="0" y="103"/>
                    </a:moveTo>
                    <a:lnTo>
                      <a:pt x="29" y="0"/>
                    </a:lnTo>
                    <a:lnTo>
                      <a:pt x="39" y="4"/>
                    </a:lnTo>
                    <a:lnTo>
                      <a:pt x="38" y="4"/>
                    </a:lnTo>
                    <a:lnTo>
                      <a:pt x="28" y="0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03" name="Freeform 823"/>
              <p:cNvSpPr>
                <a:spLocks/>
              </p:cNvSpPr>
              <p:nvPr/>
            </p:nvSpPr>
            <p:spPr bwMode="auto">
              <a:xfrm>
                <a:off x="2402" y="1472"/>
                <a:ext cx="38" cy="52"/>
              </a:xfrm>
              <a:custGeom>
                <a:avLst/>
                <a:gdLst>
                  <a:gd name="T0" fmla="*/ 0 w 38"/>
                  <a:gd name="T1" fmla="*/ 52 h 103"/>
                  <a:gd name="T2" fmla="*/ 28 w 38"/>
                  <a:gd name="T3" fmla="*/ 0 h 103"/>
                  <a:gd name="T4" fmla="*/ 38 w 38"/>
                  <a:gd name="T5" fmla="*/ 2 h 103"/>
                  <a:gd name="T6" fmla="*/ 38 w 38"/>
                  <a:gd name="T7" fmla="*/ 3 h 103"/>
                  <a:gd name="T8" fmla="*/ 28 w 38"/>
                  <a:gd name="T9" fmla="*/ 1 h 103"/>
                  <a:gd name="T10" fmla="*/ 0 w 38"/>
                  <a:gd name="T11" fmla="*/ 52 h 103"/>
                  <a:gd name="T12" fmla="*/ 0 w 38"/>
                  <a:gd name="T13" fmla="*/ 52 h 10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8" h="103">
                    <a:moveTo>
                      <a:pt x="0" y="103"/>
                    </a:moveTo>
                    <a:lnTo>
                      <a:pt x="28" y="0"/>
                    </a:lnTo>
                    <a:lnTo>
                      <a:pt x="38" y="4"/>
                    </a:lnTo>
                    <a:lnTo>
                      <a:pt x="38" y="6"/>
                    </a:lnTo>
                    <a:lnTo>
                      <a:pt x="28" y="2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B4B4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04" name="Freeform 824"/>
              <p:cNvSpPr>
                <a:spLocks/>
              </p:cNvSpPr>
              <p:nvPr/>
            </p:nvSpPr>
            <p:spPr bwMode="auto">
              <a:xfrm>
                <a:off x="2402" y="1473"/>
                <a:ext cx="38" cy="51"/>
              </a:xfrm>
              <a:custGeom>
                <a:avLst/>
                <a:gdLst>
                  <a:gd name="T0" fmla="*/ 0 w 38"/>
                  <a:gd name="T1" fmla="*/ 51 h 101"/>
                  <a:gd name="T2" fmla="*/ 28 w 38"/>
                  <a:gd name="T3" fmla="*/ 0 h 101"/>
                  <a:gd name="T4" fmla="*/ 38 w 38"/>
                  <a:gd name="T5" fmla="*/ 2 h 101"/>
                  <a:gd name="T6" fmla="*/ 37 w 38"/>
                  <a:gd name="T7" fmla="*/ 3 h 101"/>
                  <a:gd name="T8" fmla="*/ 28 w 38"/>
                  <a:gd name="T9" fmla="*/ 1 h 101"/>
                  <a:gd name="T10" fmla="*/ 0 w 38"/>
                  <a:gd name="T11" fmla="*/ 51 h 101"/>
                  <a:gd name="T12" fmla="*/ 0 w 38"/>
                  <a:gd name="T13" fmla="*/ 51 h 10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8" h="101">
                    <a:moveTo>
                      <a:pt x="0" y="101"/>
                    </a:moveTo>
                    <a:lnTo>
                      <a:pt x="28" y="0"/>
                    </a:lnTo>
                    <a:lnTo>
                      <a:pt x="38" y="4"/>
                    </a:lnTo>
                    <a:lnTo>
                      <a:pt x="37" y="5"/>
                    </a:lnTo>
                    <a:lnTo>
                      <a:pt x="28" y="2"/>
                    </a:lnTo>
                    <a:lnTo>
                      <a:pt x="0" y="10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05" name="Freeform 825"/>
              <p:cNvSpPr>
                <a:spLocks/>
              </p:cNvSpPr>
              <p:nvPr/>
            </p:nvSpPr>
            <p:spPr bwMode="auto">
              <a:xfrm>
                <a:off x="2402" y="1474"/>
                <a:ext cx="37" cy="50"/>
              </a:xfrm>
              <a:custGeom>
                <a:avLst/>
                <a:gdLst>
                  <a:gd name="T0" fmla="*/ 0 w 37"/>
                  <a:gd name="T1" fmla="*/ 50 h 99"/>
                  <a:gd name="T2" fmla="*/ 28 w 37"/>
                  <a:gd name="T3" fmla="*/ 0 h 99"/>
                  <a:gd name="T4" fmla="*/ 37 w 37"/>
                  <a:gd name="T5" fmla="*/ 2 h 99"/>
                  <a:gd name="T6" fmla="*/ 37 w 37"/>
                  <a:gd name="T7" fmla="*/ 3 h 99"/>
                  <a:gd name="T8" fmla="*/ 28 w 37"/>
                  <a:gd name="T9" fmla="*/ 1 h 99"/>
                  <a:gd name="T10" fmla="*/ 0 w 37"/>
                  <a:gd name="T11" fmla="*/ 50 h 99"/>
                  <a:gd name="T12" fmla="*/ 0 w 37"/>
                  <a:gd name="T13" fmla="*/ 50 h 9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7" h="99">
                    <a:moveTo>
                      <a:pt x="0" y="99"/>
                    </a:moveTo>
                    <a:lnTo>
                      <a:pt x="28" y="0"/>
                    </a:lnTo>
                    <a:lnTo>
                      <a:pt x="37" y="3"/>
                    </a:lnTo>
                    <a:lnTo>
                      <a:pt x="37" y="5"/>
                    </a:lnTo>
                    <a:lnTo>
                      <a:pt x="28" y="2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06" name="Freeform 826"/>
              <p:cNvSpPr>
                <a:spLocks/>
              </p:cNvSpPr>
              <p:nvPr/>
            </p:nvSpPr>
            <p:spPr bwMode="auto">
              <a:xfrm>
                <a:off x="2402" y="1475"/>
                <a:ext cx="37" cy="49"/>
              </a:xfrm>
              <a:custGeom>
                <a:avLst/>
                <a:gdLst>
                  <a:gd name="T0" fmla="*/ 0 w 37"/>
                  <a:gd name="T1" fmla="*/ 49 h 97"/>
                  <a:gd name="T2" fmla="*/ 28 w 37"/>
                  <a:gd name="T3" fmla="*/ 0 h 97"/>
                  <a:gd name="T4" fmla="*/ 37 w 37"/>
                  <a:gd name="T5" fmla="*/ 2 h 97"/>
                  <a:gd name="T6" fmla="*/ 37 w 37"/>
                  <a:gd name="T7" fmla="*/ 3 h 97"/>
                  <a:gd name="T8" fmla="*/ 27 w 37"/>
                  <a:gd name="T9" fmla="*/ 1 h 97"/>
                  <a:gd name="T10" fmla="*/ 0 w 37"/>
                  <a:gd name="T11" fmla="*/ 49 h 97"/>
                  <a:gd name="T12" fmla="*/ 0 w 37"/>
                  <a:gd name="T13" fmla="*/ 49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7" h="97">
                    <a:moveTo>
                      <a:pt x="0" y="97"/>
                    </a:moveTo>
                    <a:lnTo>
                      <a:pt x="28" y="0"/>
                    </a:lnTo>
                    <a:lnTo>
                      <a:pt x="37" y="3"/>
                    </a:lnTo>
                    <a:lnTo>
                      <a:pt x="37" y="5"/>
                    </a:lnTo>
                    <a:lnTo>
                      <a:pt x="27" y="1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07" name="Freeform 827"/>
              <p:cNvSpPr>
                <a:spLocks/>
              </p:cNvSpPr>
              <p:nvPr/>
            </p:nvSpPr>
            <p:spPr bwMode="auto">
              <a:xfrm>
                <a:off x="2402" y="1476"/>
                <a:ext cx="37" cy="48"/>
              </a:xfrm>
              <a:custGeom>
                <a:avLst/>
                <a:gdLst>
                  <a:gd name="T0" fmla="*/ 0 w 37"/>
                  <a:gd name="T1" fmla="*/ 48 h 96"/>
                  <a:gd name="T2" fmla="*/ 27 w 37"/>
                  <a:gd name="T3" fmla="*/ 0 h 96"/>
                  <a:gd name="T4" fmla="*/ 37 w 37"/>
                  <a:gd name="T5" fmla="*/ 2 h 96"/>
                  <a:gd name="T6" fmla="*/ 35 w 37"/>
                  <a:gd name="T7" fmla="*/ 3 h 96"/>
                  <a:gd name="T8" fmla="*/ 27 w 37"/>
                  <a:gd name="T9" fmla="*/ 2 h 96"/>
                  <a:gd name="T10" fmla="*/ 0 w 37"/>
                  <a:gd name="T11" fmla="*/ 48 h 96"/>
                  <a:gd name="T12" fmla="*/ 0 w 37"/>
                  <a:gd name="T13" fmla="*/ 48 h 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7" h="96">
                    <a:moveTo>
                      <a:pt x="0" y="96"/>
                    </a:moveTo>
                    <a:lnTo>
                      <a:pt x="27" y="0"/>
                    </a:lnTo>
                    <a:lnTo>
                      <a:pt x="37" y="4"/>
                    </a:lnTo>
                    <a:lnTo>
                      <a:pt x="35" y="6"/>
                    </a:lnTo>
                    <a:lnTo>
                      <a:pt x="27" y="4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BBBB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08" name="Freeform 828"/>
              <p:cNvSpPr>
                <a:spLocks/>
              </p:cNvSpPr>
              <p:nvPr/>
            </p:nvSpPr>
            <p:spPr bwMode="auto">
              <a:xfrm>
                <a:off x="2402" y="1478"/>
                <a:ext cx="35" cy="46"/>
              </a:xfrm>
              <a:custGeom>
                <a:avLst/>
                <a:gdLst>
                  <a:gd name="T0" fmla="*/ 0 w 35"/>
                  <a:gd name="T1" fmla="*/ 46 h 92"/>
                  <a:gd name="T2" fmla="*/ 27 w 35"/>
                  <a:gd name="T3" fmla="*/ 0 h 92"/>
                  <a:gd name="T4" fmla="*/ 35 w 35"/>
                  <a:gd name="T5" fmla="*/ 1 h 92"/>
                  <a:gd name="T6" fmla="*/ 35 w 35"/>
                  <a:gd name="T7" fmla="*/ 2 h 92"/>
                  <a:gd name="T8" fmla="*/ 27 w 35"/>
                  <a:gd name="T9" fmla="*/ 1 h 92"/>
                  <a:gd name="T10" fmla="*/ 0 w 35"/>
                  <a:gd name="T11" fmla="*/ 46 h 92"/>
                  <a:gd name="T12" fmla="*/ 0 w 35"/>
                  <a:gd name="T13" fmla="*/ 46 h 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" h="92">
                    <a:moveTo>
                      <a:pt x="0" y="92"/>
                    </a:moveTo>
                    <a:lnTo>
                      <a:pt x="27" y="0"/>
                    </a:lnTo>
                    <a:lnTo>
                      <a:pt x="35" y="2"/>
                    </a:lnTo>
                    <a:lnTo>
                      <a:pt x="35" y="4"/>
                    </a:lnTo>
                    <a:lnTo>
                      <a:pt x="27" y="2"/>
                    </a:ln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BC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" name="Freeform 829"/>
              <p:cNvSpPr>
                <a:spLocks/>
              </p:cNvSpPr>
              <p:nvPr/>
            </p:nvSpPr>
            <p:spPr bwMode="auto">
              <a:xfrm>
                <a:off x="2402" y="1478"/>
                <a:ext cx="35" cy="46"/>
              </a:xfrm>
              <a:custGeom>
                <a:avLst/>
                <a:gdLst>
                  <a:gd name="T0" fmla="*/ 0 w 35"/>
                  <a:gd name="T1" fmla="*/ 46 h 90"/>
                  <a:gd name="T2" fmla="*/ 27 w 35"/>
                  <a:gd name="T3" fmla="*/ 0 h 90"/>
                  <a:gd name="T4" fmla="*/ 35 w 35"/>
                  <a:gd name="T5" fmla="*/ 1 h 90"/>
                  <a:gd name="T6" fmla="*/ 35 w 35"/>
                  <a:gd name="T7" fmla="*/ 3 h 90"/>
                  <a:gd name="T8" fmla="*/ 27 w 35"/>
                  <a:gd name="T9" fmla="*/ 1 h 90"/>
                  <a:gd name="T10" fmla="*/ 0 w 35"/>
                  <a:gd name="T11" fmla="*/ 46 h 90"/>
                  <a:gd name="T12" fmla="*/ 0 w 35"/>
                  <a:gd name="T13" fmla="*/ 46 h 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" h="90">
                    <a:moveTo>
                      <a:pt x="0" y="90"/>
                    </a:moveTo>
                    <a:lnTo>
                      <a:pt x="27" y="0"/>
                    </a:lnTo>
                    <a:lnTo>
                      <a:pt x="35" y="2"/>
                    </a:lnTo>
                    <a:lnTo>
                      <a:pt x="35" y="5"/>
                    </a:lnTo>
                    <a:lnTo>
                      <a:pt x="27" y="2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BEBE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10" name="Freeform 830"/>
              <p:cNvSpPr>
                <a:spLocks/>
              </p:cNvSpPr>
              <p:nvPr/>
            </p:nvSpPr>
            <p:spPr bwMode="auto">
              <a:xfrm>
                <a:off x="2402" y="1479"/>
                <a:ext cx="35" cy="45"/>
              </a:xfrm>
              <a:custGeom>
                <a:avLst/>
                <a:gdLst>
                  <a:gd name="T0" fmla="*/ 0 w 35"/>
                  <a:gd name="T1" fmla="*/ 45 h 88"/>
                  <a:gd name="T2" fmla="*/ 27 w 35"/>
                  <a:gd name="T3" fmla="*/ 0 h 88"/>
                  <a:gd name="T4" fmla="*/ 35 w 35"/>
                  <a:gd name="T5" fmla="*/ 2 h 88"/>
                  <a:gd name="T6" fmla="*/ 34 w 35"/>
                  <a:gd name="T7" fmla="*/ 3 h 88"/>
                  <a:gd name="T8" fmla="*/ 25 w 35"/>
                  <a:gd name="T9" fmla="*/ 1 h 88"/>
                  <a:gd name="T10" fmla="*/ 1 w 35"/>
                  <a:gd name="T11" fmla="*/ 45 h 88"/>
                  <a:gd name="T12" fmla="*/ 0 w 35"/>
                  <a:gd name="T13" fmla="*/ 45 h 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" h="88">
                    <a:moveTo>
                      <a:pt x="0" y="88"/>
                    </a:moveTo>
                    <a:lnTo>
                      <a:pt x="27" y="0"/>
                    </a:lnTo>
                    <a:lnTo>
                      <a:pt x="35" y="3"/>
                    </a:lnTo>
                    <a:lnTo>
                      <a:pt x="34" y="5"/>
                    </a:lnTo>
                    <a:lnTo>
                      <a:pt x="25" y="2"/>
                    </a:lnTo>
                    <a:lnTo>
                      <a:pt x="1" y="88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11" name="Freeform 831"/>
              <p:cNvSpPr>
                <a:spLocks/>
              </p:cNvSpPr>
              <p:nvPr/>
            </p:nvSpPr>
            <p:spPr bwMode="auto">
              <a:xfrm>
                <a:off x="2403" y="1480"/>
                <a:ext cx="33" cy="44"/>
              </a:xfrm>
              <a:custGeom>
                <a:avLst/>
                <a:gdLst>
                  <a:gd name="T0" fmla="*/ 0 w 33"/>
                  <a:gd name="T1" fmla="*/ 44 h 86"/>
                  <a:gd name="T2" fmla="*/ 24 w 33"/>
                  <a:gd name="T3" fmla="*/ 0 h 86"/>
                  <a:gd name="T4" fmla="*/ 33 w 33"/>
                  <a:gd name="T5" fmla="*/ 2 h 86"/>
                  <a:gd name="T6" fmla="*/ 33 w 33"/>
                  <a:gd name="T7" fmla="*/ 3 h 86"/>
                  <a:gd name="T8" fmla="*/ 24 w 33"/>
                  <a:gd name="T9" fmla="*/ 1 h 86"/>
                  <a:gd name="T10" fmla="*/ 0 w 33"/>
                  <a:gd name="T11" fmla="*/ 44 h 86"/>
                  <a:gd name="T12" fmla="*/ 0 w 33"/>
                  <a:gd name="T13" fmla="*/ 44 h 8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3" h="86">
                    <a:moveTo>
                      <a:pt x="0" y="86"/>
                    </a:moveTo>
                    <a:lnTo>
                      <a:pt x="24" y="0"/>
                    </a:lnTo>
                    <a:lnTo>
                      <a:pt x="33" y="3"/>
                    </a:lnTo>
                    <a:lnTo>
                      <a:pt x="33" y="5"/>
                    </a:lnTo>
                    <a:lnTo>
                      <a:pt x="24" y="1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C1C1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12" name="Freeform 832"/>
              <p:cNvSpPr>
                <a:spLocks/>
              </p:cNvSpPr>
              <p:nvPr/>
            </p:nvSpPr>
            <p:spPr bwMode="auto">
              <a:xfrm>
                <a:off x="2403" y="1481"/>
                <a:ext cx="33" cy="43"/>
              </a:xfrm>
              <a:custGeom>
                <a:avLst/>
                <a:gdLst>
                  <a:gd name="T0" fmla="*/ 0 w 33"/>
                  <a:gd name="T1" fmla="*/ 43 h 85"/>
                  <a:gd name="T2" fmla="*/ 24 w 33"/>
                  <a:gd name="T3" fmla="*/ 0 h 85"/>
                  <a:gd name="T4" fmla="*/ 33 w 33"/>
                  <a:gd name="T5" fmla="*/ 2 h 85"/>
                  <a:gd name="T6" fmla="*/ 31 w 33"/>
                  <a:gd name="T7" fmla="*/ 3 h 85"/>
                  <a:gd name="T8" fmla="*/ 24 w 33"/>
                  <a:gd name="T9" fmla="*/ 2 h 85"/>
                  <a:gd name="T10" fmla="*/ 0 w 33"/>
                  <a:gd name="T11" fmla="*/ 43 h 85"/>
                  <a:gd name="T12" fmla="*/ 0 w 33"/>
                  <a:gd name="T13" fmla="*/ 43 h 8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3" h="85">
                    <a:moveTo>
                      <a:pt x="0" y="85"/>
                    </a:moveTo>
                    <a:lnTo>
                      <a:pt x="24" y="0"/>
                    </a:lnTo>
                    <a:lnTo>
                      <a:pt x="33" y="4"/>
                    </a:lnTo>
                    <a:lnTo>
                      <a:pt x="31" y="6"/>
                    </a:lnTo>
                    <a:lnTo>
                      <a:pt x="24" y="4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C3C3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13" name="Freeform 833"/>
              <p:cNvSpPr>
                <a:spLocks/>
              </p:cNvSpPr>
              <p:nvPr/>
            </p:nvSpPr>
            <p:spPr bwMode="auto">
              <a:xfrm>
                <a:off x="2403" y="1483"/>
                <a:ext cx="31" cy="41"/>
              </a:xfrm>
              <a:custGeom>
                <a:avLst/>
                <a:gdLst>
                  <a:gd name="T0" fmla="*/ 0 w 31"/>
                  <a:gd name="T1" fmla="*/ 41 h 81"/>
                  <a:gd name="T2" fmla="*/ 24 w 31"/>
                  <a:gd name="T3" fmla="*/ 0 h 81"/>
                  <a:gd name="T4" fmla="*/ 31 w 31"/>
                  <a:gd name="T5" fmla="*/ 1 h 81"/>
                  <a:gd name="T6" fmla="*/ 31 w 31"/>
                  <a:gd name="T7" fmla="*/ 2 h 81"/>
                  <a:gd name="T8" fmla="*/ 23 w 31"/>
                  <a:gd name="T9" fmla="*/ 1 h 81"/>
                  <a:gd name="T10" fmla="*/ 0 w 31"/>
                  <a:gd name="T11" fmla="*/ 41 h 81"/>
                  <a:gd name="T12" fmla="*/ 0 w 31"/>
                  <a:gd name="T13" fmla="*/ 41 h 8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" h="81">
                    <a:moveTo>
                      <a:pt x="0" y="81"/>
                    </a:moveTo>
                    <a:lnTo>
                      <a:pt x="24" y="0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23" y="2"/>
                    </a:ln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C4C4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14" name="Freeform 834"/>
              <p:cNvSpPr>
                <a:spLocks/>
              </p:cNvSpPr>
              <p:nvPr/>
            </p:nvSpPr>
            <p:spPr bwMode="auto">
              <a:xfrm>
                <a:off x="2403" y="1484"/>
                <a:ext cx="31" cy="40"/>
              </a:xfrm>
              <a:custGeom>
                <a:avLst/>
                <a:gdLst>
                  <a:gd name="T0" fmla="*/ 0 w 31"/>
                  <a:gd name="T1" fmla="*/ 40 h 79"/>
                  <a:gd name="T2" fmla="*/ 23 w 31"/>
                  <a:gd name="T3" fmla="*/ 0 h 79"/>
                  <a:gd name="T4" fmla="*/ 31 w 31"/>
                  <a:gd name="T5" fmla="*/ 1 h 79"/>
                  <a:gd name="T6" fmla="*/ 30 w 31"/>
                  <a:gd name="T7" fmla="*/ 3 h 79"/>
                  <a:gd name="T8" fmla="*/ 23 w 31"/>
                  <a:gd name="T9" fmla="*/ 1 h 79"/>
                  <a:gd name="T10" fmla="*/ 0 w 31"/>
                  <a:gd name="T11" fmla="*/ 40 h 79"/>
                  <a:gd name="T12" fmla="*/ 0 w 31"/>
                  <a:gd name="T13" fmla="*/ 40 h 7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" h="79">
                    <a:moveTo>
                      <a:pt x="0" y="79"/>
                    </a:moveTo>
                    <a:lnTo>
                      <a:pt x="23" y="0"/>
                    </a:lnTo>
                    <a:lnTo>
                      <a:pt x="31" y="2"/>
                    </a:lnTo>
                    <a:lnTo>
                      <a:pt x="30" y="5"/>
                    </a:lnTo>
                    <a:lnTo>
                      <a:pt x="23" y="2"/>
                    </a:lnTo>
                    <a:lnTo>
                      <a:pt x="0" y="79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15" name="Freeform 835"/>
              <p:cNvSpPr>
                <a:spLocks/>
              </p:cNvSpPr>
              <p:nvPr/>
            </p:nvSpPr>
            <p:spPr bwMode="auto">
              <a:xfrm>
                <a:off x="2403" y="1485"/>
                <a:ext cx="30" cy="39"/>
              </a:xfrm>
              <a:custGeom>
                <a:avLst/>
                <a:gdLst>
                  <a:gd name="T0" fmla="*/ 0 w 30"/>
                  <a:gd name="T1" fmla="*/ 39 h 77"/>
                  <a:gd name="T2" fmla="*/ 23 w 30"/>
                  <a:gd name="T3" fmla="*/ 0 h 77"/>
                  <a:gd name="T4" fmla="*/ 30 w 30"/>
                  <a:gd name="T5" fmla="*/ 2 h 77"/>
                  <a:gd name="T6" fmla="*/ 30 w 30"/>
                  <a:gd name="T7" fmla="*/ 3 h 77"/>
                  <a:gd name="T8" fmla="*/ 23 w 30"/>
                  <a:gd name="T9" fmla="*/ 2 h 77"/>
                  <a:gd name="T10" fmla="*/ 0 w 30"/>
                  <a:gd name="T11" fmla="*/ 39 h 77"/>
                  <a:gd name="T12" fmla="*/ 0 w 30"/>
                  <a:gd name="T13" fmla="*/ 39 h 7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77">
                    <a:moveTo>
                      <a:pt x="0" y="77"/>
                    </a:moveTo>
                    <a:lnTo>
                      <a:pt x="23" y="0"/>
                    </a:lnTo>
                    <a:lnTo>
                      <a:pt x="30" y="3"/>
                    </a:lnTo>
                    <a:lnTo>
                      <a:pt x="30" y="5"/>
                    </a:lnTo>
                    <a:lnTo>
                      <a:pt x="23" y="3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16" name="Freeform 836"/>
              <p:cNvSpPr>
                <a:spLocks/>
              </p:cNvSpPr>
              <p:nvPr/>
            </p:nvSpPr>
            <p:spPr bwMode="auto">
              <a:xfrm>
                <a:off x="2403" y="1487"/>
                <a:ext cx="30" cy="37"/>
              </a:xfrm>
              <a:custGeom>
                <a:avLst/>
                <a:gdLst>
                  <a:gd name="T0" fmla="*/ 0 w 30"/>
                  <a:gd name="T1" fmla="*/ 37 h 74"/>
                  <a:gd name="T2" fmla="*/ 23 w 30"/>
                  <a:gd name="T3" fmla="*/ 0 h 74"/>
                  <a:gd name="T4" fmla="*/ 30 w 30"/>
                  <a:gd name="T5" fmla="*/ 1 h 74"/>
                  <a:gd name="T6" fmla="*/ 28 w 30"/>
                  <a:gd name="T7" fmla="*/ 3 h 74"/>
                  <a:gd name="T8" fmla="*/ 21 w 30"/>
                  <a:gd name="T9" fmla="*/ 1 h 74"/>
                  <a:gd name="T10" fmla="*/ 2 w 30"/>
                  <a:gd name="T11" fmla="*/ 37 h 74"/>
                  <a:gd name="T12" fmla="*/ 0 w 30"/>
                  <a:gd name="T13" fmla="*/ 37 h 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74">
                    <a:moveTo>
                      <a:pt x="0" y="74"/>
                    </a:moveTo>
                    <a:lnTo>
                      <a:pt x="23" y="0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1" y="2"/>
                    </a:lnTo>
                    <a:lnTo>
                      <a:pt x="2" y="74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C9C9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17" name="Freeform 837"/>
              <p:cNvSpPr>
                <a:spLocks/>
              </p:cNvSpPr>
              <p:nvPr/>
            </p:nvSpPr>
            <p:spPr bwMode="auto">
              <a:xfrm>
                <a:off x="2405" y="1488"/>
                <a:ext cx="26" cy="36"/>
              </a:xfrm>
              <a:custGeom>
                <a:avLst/>
                <a:gdLst>
                  <a:gd name="T0" fmla="*/ 0 w 26"/>
                  <a:gd name="T1" fmla="*/ 36 h 72"/>
                  <a:gd name="T2" fmla="*/ 19 w 26"/>
                  <a:gd name="T3" fmla="*/ 0 h 72"/>
                  <a:gd name="T4" fmla="*/ 26 w 26"/>
                  <a:gd name="T5" fmla="*/ 2 h 72"/>
                  <a:gd name="T6" fmla="*/ 26 w 26"/>
                  <a:gd name="T7" fmla="*/ 3 h 72"/>
                  <a:gd name="T8" fmla="*/ 19 w 26"/>
                  <a:gd name="T9" fmla="*/ 2 h 72"/>
                  <a:gd name="T10" fmla="*/ 0 w 26"/>
                  <a:gd name="T11" fmla="*/ 36 h 72"/>
                  <a:gd name="T12" fmla="*/ 0 w 26"/>
                  <a:gd name="T13" fmla="*/ 36 h 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" h="72">
                    <a:moveTo>
                      <a:pt x="0" y="72"/>
                    </a:moveTo>
                    <a:lnTo>
                      <a:pt x="19" y="0"/>
                    </a:lnTo>
                    <a:lnTo>
                      <a:pt x="26" y="4"/>
                    </a:lnTo>
                    <a:lnTo>
                      <a:pt x="26" y="5"/>
                    </a:lnTo>
                    <a:lnTo>
                      <a:pt x="19" y="4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18" name="Freeform 838"/>
              <p:cNvSpPr>
                <a:spLocks/>
              </p:cNvSpPr>
              <p:nvPr/>
            </p:nvSpPr>
            <p:spPr bwMode="auto">
              <a:xfrm>
                <a:off x="2405" y="1489"/>
                <a:ext cx="26" cy="35"/>
              </a:xfrm>
              <a:custGeom>
                <a:avLst/>
                <a:gdLst>
                  <a:gd name="T0" fmla="*/ 0 w 26"/>
                  <a:gd name="T1" fmla="*/ 35 h 68"/>
                  <a:gd name="T2" fmla="*/ 19 w 26"/>
                  <a:gd name="T3" fmla="*/ 0 h 68"/>
                  <a:gd name="T4" fmla="*/ 26 w 26"/>
                  <a:gd name="T5" fmla="*/ 1 h 68"/>
                  <a:gd name="T6" fmla="*/ 25 w 26"/>
                  <a:gd name="T7" fmla="*/ 3 h 68"/>
                  <a:gd name="T8" fmla="*/ 19 w 26"/>
                  <a:gd name="T9" fmla="*/ 1 h 68"/>
                  <a:gd name="T10" fmla="*/ 0 w 26"/>
                  <a:gd name="T11" fmla="*/ 35 h 68"/>
                  <a:gd name="T12" fmla="*/ 0 w 26"/>
                  <a:gd name="T13" fmla="*/ 35 h 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" h="68">
                    <a:moveTo>
                      <a:pt x="0" y="68"/>
                    </a:moveTo>
                    <a:lnTo>
                      <a:pt x="19" y="0"/>
                    </a:lnTo>
                    <a:lnTo>
                      <a:pt x="26" y="1"/>
                    </a:lnTo>
                    <a:lnTo>
                      <a:pt x="25" y="5"/>
                    </a:lnTo>
                    <a:lnTo>
                      <a:pt x="19" y="1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19" name="Freeform 839"/>
              <p:cNvSpPr>
                <a:spLocks/>
              </p:cNvSpPr>
              <p:nvPr/>
            </p:nvSpPr>
            <p:spPr bwMode="auto">
              <a:xfrm>
                <a:off x="2405" y="1490"/>
                <a:ext cx="25" cy="34"/>
              </a:xfrm>
              <a:custGeom>
                <a:avLst/>
                <a:gdLst>
                  <a:gd name="T0" fmla="*/ 0 w 25"/>
                  <a:gd name="T1" fmla="*/ 34 h 67"/>
                  <a:gd name="T2" fmla="*/ 19 w 25"/>
                  <a:gd name="T3" fmla="*/ 0 h 67"/>
                  <a:gd name="T4" fmla="*/ 25 w 25"/>
                  <a:gd name="T5" fmla="*/ 2 h 67"/>
                  <a:gd name="T6" fmla="*/ 24 w 25"/>
                  <a:gd name="T7" fmla="*/ 3 h 67"/>
                  <a:gd name="T8" fmla="*/ 18 w 25"/>
                  <a:gd name="T9" fmla="*/ 2 h 67"/>
                  <a:gd name="T10" fmla="*/ 0 w 25"/>
                  <a:gd name="T11" fmla="*/ 34 h 67"/>
                  <a:gd name="T12" fmla="*/ 0 w 25"/>
                  <a:gd name="T13" fmla="*/ 34 h 6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67">
                    <a:moveTo>
                      <a:pt x="0" y="67"/>
                    </a:moveTo>
                    <a:lnTo>
                      <a:pt x="19" y="0"/>
                    </a:lnTo>
                    <a:lnTo>
                      <a:pt x="25" y="4"/>
                    </a:lnTo>
                    <a:lnTo>
                      <a:pt x="24" y="6"/>
                    </a:lnTo>
                    <a:lnTo>
                      <a:pt x="18" y="4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20" name="Freeform 840"/>
              <p:cNvSpPr>
                <a:spLocks/>
              </p:cNvSpPr>
              <p:nvPr/>
            </p:nvSpPr>
            <p:spPr bwMode="auto">
              <a:xfrm>
                <a:off x="2405" y="1492"/>
                <a:ext cx="24" cy="32"/>
              </a:xfrm>
              <a:custGeom>
                <a:avLst/>
                <a:gdLst>
                  <a:gd name="T0" fmla="*/ 0 w 24"/>
                  <a:gd name="T1" fmla="*/ 32 h 63"/>
                  <a:gd name="T2" fmla="*/ 18 w 24"/>
                  <a:gd name="T3" fmla="*/ 0 h 63"/>
                  <a:gd name="T4" fmla="*/ 24 w 24"/>
                  <a:gd name="T5" fmla="*/ 1 h 63"/>
                  <a:gd name="T6" fmla="*/ 24 w 24"/>
                  <a:gd name="T7" fmla="*/ 3 h 63"/>
                  <a:gd name="T8" fmla="*/ 18 w 24"/>
                  <a:gd name="T9" fmla="*/ 2 h 63"/>
                  <a:gd name="T10" fmla="*/ 0 w 24"/>
                  <a:gd name="T11" fmla="*/ 32 h 63"/>
                  <a:gd name="T12" fmla="*/ 0 w 24"/>
                  <a:gd name="T13" fmla="*/ 32 h 6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" h="63">
                    <a:moveTo>
                      <a:pt x="0" y="63"/>
                    </a:moveTo>
                    <a:lnTo>
                      <a:pt x="18" y="0"/>
                    </a:lnTo>
                    <a:lnTo>
                      <a:pt x="24" y="2"/>
                    </a:lnTo>
                    <a:lnTo>
                      <a:pt x="24" y="5"/>
                    </a:lnTo>
                    <a:lnTo>
                      <a:pt x="18" y="4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21" name="Freeform 841"/>
              <p:cNvSpPr>
                <a:spLocks/>
              </p:cNvSpPr>
              <p:nvPr/>
            </p:nvSpPr>
            <p:spPr bwMode="auto">
              <a:xfrm>
                <a:off x="2405" y="1494"/>
                <a:ext cx="24" cy="30"/>
              </a:xfrm>
              <a:custGeom>
                <a:avLst/>
                <a:gdLst>
                  <a:gd name="T0" fmla="*/ 0 w 24"/>
                  <a:gd name="T1" fmla="*/ 30 h 59"/>
                  <a:gd name="T2" fmla="*/ 18 w 24"/>
                  <a:gd name="T3" fmla="*/ 0 h 59"/>
                  <a:gd name="T4" fmla="*/ 24 w 24"/>
                  <a:gd name="T5" fmla="*/ 1 h 59"/>
                  <a:gd name="T6" fmla="*/ 22 w 24"/>
                  <a:gd name="T7" fmla="*/ 3 h 59"/>
                  <a:gd name="T8" fmla="*/ 17 w 24"/>
                  <a:gd name="T9" fmla="*/ 2 h 59"/>
                  <a:gd name="T10" fmla="*/ 1 w 24"/>
                  <a:gd name="T11" fmla="*/ 30 h 59"/>
                  <a:gd name="T12" fmla="*/ 0 w 24"/>
                  <a:gd name="T13" fmla="*/ 30 h 5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" h="59">
                    <a:moveTo>
                      <a:pt x="0" y="59"/>
                    </a:moveTo>
                    <a:lnTo>
                      <a:pt x="18" y="0"/>
                    </a:lnTo>
                    <a:lnTo>
                      <a:pt x="24" y="1"/>
                    </a:lnTo>
                    <a:lnTo>
                      <a:pt x="22" y="5"/>
                    </a:lnTo>
                    <a:lnTo>
                      <a:pt x="17" y="3"/>
                    </a:lnTo>
                    <a:lnTo>
                      <a:pt x="1" y="59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22" name="Freeform 842"/>
              <p:cNvSpPr>
                <a:spLocks/>
              </p:cNvSpPr>
              <p:nvPr/>
            </p:nvSpPr>
            <p:spPr bwMode="auto">
              <a:xfrm>
                <a:off x="2406" y="1496"/>
                <a:ext cx="21" cy="28"/>
              </a:xfrm>
              <a:custGeom>
                <a:avLst/>
                <a:gdLst>
                  <a:gd name="T0" fmla="*/ 0 w 21"/>
                  <a:gd name="T1" fmla="*/ 28 h 56"/>
                  <a:gd name="T2" fmla="*/ 16 w 21"/>
                  <a:gd name="T3" fmla="*/ 0 h 56"/>
                  <a:gd name="T4" fmla="*/ 21 w 21"/>
                  <a:gd name="T5" fmla="*/ 1 h 56"/>
                  <a:gd name="T6" fmla="*/ 20 w 21"/>
                  <a:gd name="T7" fmla="*/ 3 h 56"/>
                  <a:gd name="T8" fmla="*/ 16 w 21"/>
                  <a:gd name="T9" fmla="*/ 2 h 56"/>
                  <a:gd name="T10" fmla="*/ 0 w 21"/>
                  <a:gd name="T11" fmla="*/ 28 h 56"/>
                  <a:gd name="T12" fmla="*/ 0 w 21"/>
                  <a:gd name="T13" fmla="*/ 28 h 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" h="56">
                    <a:moveTo>
                      <a:pt x="0" y="56"/>
                    </a:moveTo>
                    <a:lnTo>
                      <a:pt x="16" y="0"/>
                    </a:lnTo>
                    <a:lnTo>
                      <a:pt x="21" y="2"/>
                    </a:lnTo>
                    <a:lnTo>
                      <a:pt x="20" y="6"/>
                    </a:lnTo>
                    <a:lnTo>
                      <a:pt x="16" y="4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D3D3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23" name="Freeform 843"/>
              <p:cNvSpPr>
                <a:spLocks/>
              </p:cNvSpPr>
              <p:nvPr/>
            </p:nvSpPr>
            <p:spPr bwMode="auto">
              <a:xfrm>
                <a:off x="2406" y="1497"/>
                <a:ext cx="20" cy="28"/>
              </a:xfrm>
              <a:custGeom>
                <a:avLst/>
                <a:gdLst>
                  <a:gd name="T0" fmla="*/ 0 w 20"/>
                  <a:gd name="T1" fmla="*/ 27 h 54"/>
                  <a:gd name="T2" fmla="*/ 16 w 20"/>
                  <a:gd name="T3" fmla="*/ 0 h 54"/>
                  <a:gd name="T4" fmla="*/ 20 w 20"/>
                  <a:gd name="T5" fmla="*/ 1 h 54"/>
                  <a:gd name="T6" fmla="*/ 20 w 20"/>
                  <a:gd name="T7" fmla="*/ 3 h 54"/>
                  <a:gd name="T8" fmla="*/ 14 w 20"/>
                  <a:gd name="T9" fmla="*/ 2 h 54"/>
                  <a:gd name="T10" fmla="*/ 0 w 20"/>
                  <a:gd name="T11" fmla="*/ 28 h 54"/>
                  <a:gd name="T12" fmla="*/ 0 w 20"/>
                  <a:gd name="T13" fmla="*/ 27 h 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" h="54">
                    <a:moveTo>
                      <a:pt x="0" y="52"/>
                    </a:moveTo>
                    <a:lnTo>
                      <a:pt x="16" y="0"/>
                    </a:lnTo>
                    <a:lnTo>
                      <a:pt x="20" y="2"/>
                    </a:lnTo>
                    <a:lnTo>
                      <a:pt x="20" y="5"/>
                    </a:lnTo>
                    <a:lnTo>
                      <a:pt x="14" y="4"/>
                    </a:lnTo>
                    <a:lnTo>
                      <a:pt x="0" y="54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24" name="Freeform 844"/>
              <p:cNvSpPr>
                <a:spLocks/>
              </p:cNvSpPr>
              <p:nvPr/>
            </p:nvSpPr>
            <p:spPr bwMode="auto">
              <a:xfrm>
                <a:off x="2406" y="1499"/>
                <a:ext cx="20" cy="26"/>
              </a:xfrm>
              <a:custGeom>
                <a:avLst/>
                <a:gdLst>
                  <a:gd name="T0" fmla="*/ 0 w 20"/>
                  <a:gd name="T1" fmla="*/ 26 h 50"/>
                  <a:gd name="T2" fmla="*/ 14 w 20"/>
                  <a:gd name="T3" fmla="*/ 0 h 50"/>
                  <a:gd name="T4" fmla="*/ 20 w 20"/>
                  <a:gd name="T5" fmla="*/ 1 h 50"/>
                  <a:gd name="T6" fmla="*/ 18 w 20"/>
                  <a:gd name="T7" fmla="*/ 3 h 50"/>
                  <a:gd name="T8" fmla="*/ 14 w 20"/>
                  <a:gd name="T9" fmla="*/ 2 h 50"/>
                  <a:gd name="T10" fmla="*/ 0 w 20"/>
                  <a:gd name="T11" fmla="*/ 26 h 50"/>
                  <a:gd name="T12" fmla="*/ 0 w 20"/>
                  <a:gd name="T13" fmla="*/ 26 h 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" h="50">
                    <a:moveTo>
                      <a:pt x="0" y="50"/>
                    </a:moveTo>
                    <a:lnTo>
                      <a:pt x="14" y="0"/>
                    </a:lnTo>
                    <a:lnTo>
                      <a:pt x="20" y="1"/>
                    </a:lnTo>
                    <a:lnTo>
                      <a:pt x="18" y="5"/>
                    </a:lnTo>
                    <a:lnTo>
                      <a:pt x="14" y="3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D6D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25" name="Freeform 845"/>
              <p:cNvSpPr>
                <a:spLocks/>
              </p:cNvSpPr>
              <p:nvPr/>
            </p:nvSpPr>
            <p:spPr bwMode="auto">
              <a:xfrm>
                <a:off x="2406" y="1501"/>
                <a:ext cx="18" cy="24"/>
              </a:xfrm>
              <a:custGeom>
                <a:avLst/>
                <a:gdLst>
                  <a:gd name="T0" fmla="*/ 0 w 18"/>
                  <a:gd name="T1" fmla="*/ 24 h 47"/>
                  <a:gd name="T2" fmla="*/ 14 w 18"/>
                  <a:gd name="T3" fmla="*/ 0 h 47"/>
                  <a:gd name="T4" fmla="*/ 18 w 18"/>
                  <a:gd name="T5" fmla="*/ 1 h 47"/>
                  <a:gd name="T6" fmla="*/ 17 w 18"/>
                  <a:gd name="T7" fmla="*/ 3 h 47"/>
                  <a:gd name="T8" fmla="*/ 13 w 18"/>
                  <a:gd name="T9" fmla="*/ 2 h 47"/>
                  <a:gd name="T10" fmla="*/ 1 w 18"/>
                  <a:gd name="T11" fmla="*/ 24 h 47"/>
                  <a:gd name="T12" fmla="*/ 0 w 18"/>
                  <a:gd name="T13" fmla="*/ 24 h 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" h="47">
                    <a:moveTo>
                      <a:pt x="0" y="47"/>
                    </a:moveTo>
                    <a:lnTo>
                      <a:pt x="14" y="0"/>
                    </a:lnTo>
                    <a:lnTo>
                      <a:pt x="18" y="2"/>
                    </a:lnTo>
                    <a:lnTo>
                      <a:pt x="17" y="6"/>
                    </a:lnTo>
                    <a:lnTo>
                      <a:pt x="13" y="4"/>
                    </a:lnTo>
                    <a:lnTo>
                      <a:pt x="1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D7D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26" name="Freeform 846"/>
              <p:cNvSpPr>
                <a:spLocks/>
              </p:cNvSpPr>
              <p:nvPr/>
            </p:nvSpPr>
            <p:spPr bwMode="auto">
              <a:xfrm>
                <a:off x="2407" y="1503"/>
                <a:ext cx="16" cy="22"/>
              </a:xfrm>
              <a:custGeom>
                <a:avLst/>
                <a:gdLst>
                  <a:gd name="T0" fmla="*/ 0 w 16"/>
                  <a:gd name="T1" fmla="*/ 22 h 43"/>
                  <a:gd name="T2" fmla="*/ 12 w 16"/>
                  <a:gd name="T3" fmla="*/ 0 h 43"/>
                  <a:gd name="T4" fmla="*/ 16 w 16"/>
                  <a:gd name="T5" fmla="*/ 1 h 43"/>
                  <a:gd name="T6" fmla="*/ 15 w 16"/>
                  <a:gd name="T7" fmla="*/ 3 h 43"/>
                  <a:gd name="T8" fmla="*/ 12 w 16"/>
                  <a:gd name="T9" fmla="*/ 2 h 43"/>
                  <a:gd name="T10" fmla="*/ 0 w 16"/>
                  <a:gd name="T11" fmla="*/ 22 h 43"/>
                  <a:gd name="T12" fmla="*/ 0 w 16"/>
                  <a:gd name="T13" fmla="*/ 22 h 4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lnTo>
                      <a:pt x="12" y="0"/>
                    </a:lnTo>
                    <a:lnTo>
                      <a:pt x="16" y="2"/>
                    </a:lnTo>
                    <a:lnTo>
                      <a:pt x="15" y="5"/>
                    </a:lnTo>
                    <a:lnTo>
                      <a:pt x="12" y="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27" name="Freeform 847"/>
              <p:cNvSpPr>
                <a:spLocks/>
              </p:cNvSpPr>
              <p:nvPr/>
            </p:nvSpPr>
            <p:spPr bwMode="auto">
              <a:xfrm>
                <a:off x="2407" y="1505"/>
                <a:ext cx="15" cy="20"/>
              </a:xfrm>
              <a:custGeom>
                <a:avLst/>
                <a:gdLst>
                  <a:gd name="T0" fmla="*/ 0 w 15"/>
                  <a:gd name="T1" fmla="*/ 20 h 40"/>
                  <a:gd name="T2" fmla="*/ 12 w 15"/>
                  <a:gd name="T3" fmla="*/ 0 h 40"/>
                  <a:gd name="T4" fmla="*/ 15 w 15"/>
                  <a:gd name="T5" fmla="*/ 1 h 40"/>
                  <a:gd name="T6" fmla="*/ 15 w 15"/>
                  <a:gd name="T7" fmla="*/ 3 h 40"/>
                  <a:gd name="T8" fmla="*/ 10 w 15"/>
                  <a:gd name="T9" fmla="*/ 3 h 40"/>
                  <a:gd name="T10" fmla="*/ 0 w 15"/>
                  <a:gd name="T11" fmla="*/ 20 h 40"/>
                  <a:gd name="T12" fmla="*/ 0 w 15"/>
                  <a:gd name="T13" fmla="*/ 20 h 4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" h="40">
                    <a:moveTo>
                      <a:pt x="0" y="40"/>
                    </a:moveTo>
                    <a:lnTo>
                      <a:pt x="12" y="0"/>
                    </a:lnTo>
                    <a:lnTo>
                      <a:pt x="15" y="2"/>
                    </a:lnTo>
                    <a:lnTo>
                      <a:pt x="15" y="6"/>
                    </a:lnTo>
                    <a:lnTo>
                      <a:pt x="10" y="6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28" name="Freeform 848"/>
              <p:cNvSpPr>
                <a:spLocks/>
              </p:cNvSpPr>
              <p:nvPr/>
            </p:nvSpPr>
            <p:spPr bwMode="auto">
              <a:xfrm>
                <a:off x="2407" y="1507"/>
                <a:ext cx="15" cy="18"/>
              </a:xfrm>
              <a:custGeom>
                <a:avLst/>
                <a:gdLst>
                  <a:gd name="T0" fmla="*/ 0 w 15"/>
                  <a:gd name="T1" fmla="*/ 18 h 34"/>
                  <a:gd name="T2" fmla="*/ 10 w 15"/>
                  <a:gd name="T3" fmla="*/ 0 h 34"/>
                  <a:gd name="T4" fmla="*/ 15 w 15"/>
                  <a:gd name="T5" fmla="*/ 0 h 34"/>
                  <a:gd name="T6" fmla="*/ 13 w 15"/>
                  <a:gd name="T7" fmla="*/ 3 h 34"/>
                  <a:gd name="T8" fmla="*/ 10 w 15"/>
                  <a:gd name="T9" fmla="*/ 2 h 34"/>
                  <a:gd name="T10" fmla="*/ 0 w 15"/>
                  <a:gd name="T11" fmla="*/ 18 h 34"/>
                  <a:gd name="T12" fmla="*/ 0 w 15"/>
                  <a:gd name="T13" fmla="*/ 18 h 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" h="34">
                    <a:moveTo>
                      <a:pt x="0" y="34"/>
                    </a:moveTo>
                    <a:lnTo>
                      <a:pt x="10" y="0"/>
                    </a:lnTo>
                    <a:lnTo>
                      <a:pt x="15" y="0"/>
                    </a:lnTo>
                    <a:lnTo>
                      <a:pt x="13" y="5"/>
                    </a:lnTo>
                    <a:lnTo>
                      <a:pt x="10" y="3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29" name="Freeform 849"/>
              <p:cNvSpPr>
                <a:spLocks/>
              </p:cNvSpPr>
              <p:nvPr/>
            </p:nvSpPr>
            <p:spPr bwMode="auto">
              <a:xfrm>
                <a:off x="2407" y="1509"/>
                <a:ext cx="13" cy="16"/>
              </a:xfrm>
              <a:custGeom>
                <a:avLst/>
                <a:gdLst>
                  <a:gd name="T0" fmla="*/ 0 w 13"/>
                  <a:gd name="T1" fmla="*/ 16 h 31"/>
                  <a:gd name="T2" fmla="*/ 10 w 13"/>
                  <a:gd name="T3" fmla="*/ 0 h 31"/>
                  <a:gd name="T4" fmla="*/ 13 w 13"/>
                  <a:gd name="T5" fmla="*/ 1 h 31"/>
                  <a:gd name="T6" fmla="*/ 12 w 13"/>
                  <a:gd name="T7" fmla="*/ 3 h 31"/>
                  <a:gd name="T8" fmla="*/ 9 w 13"/>
                  <a:gd name="T9" fmla="*/ 3 h 31"/>
                  <a:gd name="T10" fmla="*/ 2 w 13"/>
                  <a:gd name="T11" fmla="*/ 16 h 31"/>
                  <a:gd name="T12" fmla="*/ 0 w 13"/>
                  <a:gd name="T13" fmla="*/ 16 h 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" h="31">
                    <a:moveTo>
                      <a:pt x="0" y="31"/>
                    </a:moveTo>
                    <a:lnTo>
                      <a:pt x="10" y="0"/>
                    </a:lnTo>
                    <a:lnTo>
                      <a:pt x="13" y="2"/>
                    </a:lnTo>
                    <a:lnTo>
                      <a:pt x="12" y="6"/>
                    </a:lnTo>
                    <a:lnTo>
                      <a:pt x="9" y="6"/>
                    </a:lnTo>
                    <a:lnTo>
                      <a:pt x="2" y="31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DE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30" name="Freeform 850"/>
              <p:cNvSpPr>
                <a:spLocks/>
              </p:cNvSpPr>
              <p:nvPr/>
            </p:nvSpPr>
            <p:spPr bwMode="auto">
              <a:xfrm>
                <a:off x="2409" y="1512"/>
                <a:ext cx="10" cy="13"/>
              </a:xfrm>
              <a:custGeom>
                <a:avLst/>
                <a:gdLst>
                  <a:gd name="T0" fmla="*/ 0 w 10"/>
                  <a:gd name="T1" fmla="*/ 13 h 25"/>
                  <a:gd name="T2" fmla="*/ 7 w 10"/>
                  <a:gd name="T3" fmla="*/ 0 h 25"/>
                  <a:gd name="T4" fmla="*/ 10 w 10"/>
                  <a:gd name="T5" fmla="*/ 0 h 25"/>
                  <a:gd name="T6" fmla="*/ 8 w 10"/>
                  <a:gd name="T7" fmla="*/ 3 h 25"/>
                  <a:gd name="T8" fmla="*/ 6 w 10"/>
                  <a:gd name="T9" fmla="*/ 3 h 25"/>
                  <a:gd name="T10" fmla="*/ 0 w 10"/>
                  <a:gd name="T11" fmla="*/ 13 h 25"/>
                  <a:gd name="T12" fmla="*/ 0 w 10"/>
                  <a:gd name="T13" fmla="*/ 13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" h="25">
                    <a:moveTo>
                      <a:pt x="0" y="25"/>
                    </a:moveTo>
                    <a:lnTo>
                      <a:pt x="7" y="0"/>
                    </a:lnTo>
                    <a:lnTo>
                      <a:pt x="10" y="0"/>
                    </a:lnTo>
                    <a:lnTo>
                      <a:pt x="8" y="5"/>
                    </a:lnTo>
                    <a:lnTo>
                      <a:pt x="6" y="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31" name="Freeform 851"/>
              <p:cNvSpPr>
                <a:spLocks/>
              </p:cNvSpPr>
              <p:nvPr/>
            </p:nvSpPr>
            <p:spPr bwMode="auto">
              <a:xfrm>
                <a:off x="2409" y="1515"/>
                <a:ext cx="8" cy="10"/>
              </a:xfrm>
              <a:custGeom>
                <a:avLst/>
                <a:gdLst>
                  <a:gd name="T0" fmla="*/ 0 w 8"/>
                  <a:gd name="T1" fmla="*/ 10 h 20"/>
                  <a:gd name="T2" fmla="*/ 6 w 8"/>
                  <a:gd name="T3" fmla="*/ 0 h 20"/>
                  <a:gd name="T4" fmla="*/ 8 w 8"/>
                  <a:gd name="T5" fmla="*/ 0 h 20"/>
                  <a:gd name="T6" fmla="*/ 7 w 8"/>
                  <a:gd name="T7" fmla="*/ 3 h 20"/>
                  <a:gd name="T8" fmla="*/ 6 w 8"/>
                  <a:gd name="T9" fmla="*/ 3 h 20"/>
                  <a:gd name="T10" fmla="*/ 0 w 8"/>
                  <a:gd name="T11" fmla="*/ 10 h 20"/>
                  <a:gd name="T12" fmla="*/ 0 w 8"/>
                  <a:gd name="T13" fmla="*/ 1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" h="20">
                    <a:moveTo>
                      <a:pt x="0" y="20"/>
                    </a:moveTo>
                    <a:lnTo>
                      <a:pt x="6" y="0"/>
                    </a:lnTo>
                    <a:lnTo>
                      <a:pt x="8" y="0"/>
                    </a:lnTo>
                    <a:lnTo>
                      <a:pt x="7" y="6"/>
                    </a:lnTo>
                    <a:lnTo>
                      <a:pt x="6" y="6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E1E1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32" name="Freeform 852"/>
              <p:cNvSpPr>
                <a:spLocks/>
              </p:cNvSpPr>
              <p:nvPr/>
            </p:nvSpPr>
            <p:spPr bwMode="auto">
              <a:xfrm>
                <a:off x="2409" y="1517"/>
                <a:ext cx="7" cy="8"/>
              </a:xfrm>
              <a:custGeom>
                <a:avLst/>
                <a:gdLst>
                  <a:gd name="T0" fmla="*/ 0 w 7"/>
                  <a:gd name="T1" fmla="*/ 8 h 14"/>
                  <a:gd name="T2" fmla="*/ 6 w 7"/>
                  <a:gd name="T3" fmla="*/ 0 h 14"/>
                  <a:gd name="T4" fmla="*/ 7 w 7"/>
                  <a:gd name="T5" fmla="*/ 0 h 14"/>
                  <a:gd name="T6" fmla="*/ 4 w 7"/>
                  <a:gd name="T7" fmla="*/ 3 h 14"/>
                  <a:gd name="T8" fmla="*/ 4 w 7"/>
                  <a:gd name="T9" fmla="*/ 3 h 14"/>
                  <a:gd name="T10" fmla="*/ 1 w 7"/>
                  <a:gd name="T11" fmla="*/ 8 h 14"/>
                  <a:gd name="T12" fmla="*/ 0 w 7"/>
                  <a:gd name="T13" fmla="*/ 8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14">
                    <a:moveTo>
                      <a:pt x="0" y="14"/>
                    </a:moveTo>
                    <a:lnTo>
                      <a:pt x="6" y="0"/>
                    </a:lnTo>
                    <a:lnTo>
                      <a:pt x="7" y="0"/>
                    </a:lnTo>
                    <a:lnTo>
                      <a:pt x="4" y="5"/>
                    </a:lnTo>
                    <a:lnTo>
                      <a:pt x="1" y="1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E3E3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33" name="Freeform 853"/>
              <p:cNvSpPr>
                <a:spLocks/>
              </p:cNvSpPr>
              <p:nvPr/>
            </p:nvSpPr>
            <p:spPr bwMode="auto">
              <a:xfrm>
                <a:off x="2410" y="1520"/>
                <a:ext cx="3" cy="5"/>
              </a:xfrm>
              <a:custGeom>
                <a:avLst/>
                <a:gdLst>
                  <a:gd name="T0" fmla="*/ 0 w 3"/>
                  <a:gd name="T1" fmla="*/ 5 h 9"/>
                  <a:gd name="T2" fmla="*/ 3 w 3"/>
                  <a:gd name="T3" fmla="*/ 0 h 9"/>
                  <a:gd name="T4" fmla="*/ 3 w 3"/>
                  <a:gd name="T5" fmla="*/ 0 h 9"/>
                  <a:gd name="T6" fmla="*/ 2 w 3"/>
                  <a:gd name="T7" fmla="*/ 3 h 9"/>
                  <a:gd name="T8" fmla="*/ 2 w 3"/>
                  <a:gd name="T9" fmla="*/ 3 h 9"/>
                  <a:gd name="T10" fmla="*/ 0 w 3"/>
                  <a:gd name="T11" fmla="*/ 5 h 9"/>
                  <a:gd name="T12" fmla="*/ 0 w 3"/>
                  <a:gd name="T13" fmla="*/ 5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" h="9">
                    <a:moveTo>
                      <a:pt x="0" y="9"/>
                    </a:moveTo>
                    <a:lnTo>
                      <a:pt x="3" y="0"/>
                    </a:lnTo>
                    <a:lnTo>
                      <a:pt x="2" y="6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34" name="Freeform 854"/>
              <p:cNvSpPr>
                <a:spLocks/>
              </p:cNvSpPr>
              <p:nvPr/>
            </p:nvSpPr>
            <p:spPr bwMode="auto">
              <a:xfrm>
                <a:off x="2410" y="1523"/>
                <a:ext cx="2" cy="3"/>
              </a:xfrm>
              <a:custGeom>
                <a:avLst/>
                <a:gdLst>
                  <a:gd name="T0" fmla="*/ 0 w 2"/>
                  <a:gd name="T1" fmla="*/ 2 h 5"/>
                  <a:gd name="T2" fmla="*/ 2 w 2"/>
                  <a:gd name="T3" fmla="*/ 0 h 5"/>
                  <a:gd name="T4" fmla="*/ 2 w 2"/>
                  <a:gd name="T5" fmla="*/ 0 h 5"/>
                  <a:gd name="T6" fmla="*/ 2 w 2"/>
                  <a:gd name="T7" fmla="*/ 3 h 5"/>
                  <a:gd name="T8" fmla="*/ 2 w 2"/>
                  <a:gd name="T9" fmla="*/ 3 h 5"/>
                  <a:gd name="T10" fmla="*/ 2 w 2"/>
                  <a:gd name="T11" fmla="*/ 3 h 5"/>
                  <a:gd name="T12" fmla="*/ 0 w 2"/>
                  <a:gd name="T13" fmla="*/ 2 h 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" h="5">
                    <a:moveTo>
                      <a:pt x="0" y="3"/>
                    </a:moveTo>
                    <a:lnTo>
                      <a:pt x="2" y="0"/>
                    </a:lnTo>
                    <a:lnTo>
                      <a:pt x="2" y="5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35" name="Freeform 855"/>
              <p:cNvSpPr>
                <a:spLocks/>
              </p:cNvSpPr>
              <p:nvPr/>
            </p:nvSpPr>
            <p:spPr bwMode="auto">
              <a:xfrm>
                <a:off x="2409" y="1472"/>
                <a:ext cx="25" cy="54"/>
              </a:xfrm>
              <a:custGeom>
                <a:avLst/>
                <a:gdLst>
                  <a:gd name="T0" fmla="*/ 3 w 25"/>
                  <a:gd name="T1" fmla="*/ 54 h 107"/>
                  <a:gd name="T2" fmla="*/ 0 w 25"/>
                  <a:gd name="T3" fmla="*/ 39 h 107"/>
                  <a:gd name="T4" fmla="*/ 22 w 25"/>
                  <a:gd name="T5" fmla="*/ 0 h 107"/>
                  <a:gd name="T6" fmla="*/ 25 w 25"/>
                  <a:gd name="T7" fmla="*/ 15 h 107"/>
                  <a:gd name="T8" fmla="*/ 3 w 25"/>
                  <a:gd name="T9" fmla="*/ 54 h 1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" h="107">
                    <a:moveTo>
                      <a:pt x="3" y="107"/>
                    </a:moveTo>
                    <a:lnTo>
                      <a:pt x="0" y="78"/>
                    </a:lnTo>
                    <a:lnTo>
                      <a:pt x="22" y="0"/>
                    </a:lnTo>
                    <a:lnTo>
                      <a:pt x="25" y="29"/>
                    </a:lnTo>
                    <a:lnTo>
                      <a:pt x="3" y="107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36" name="Freeform 856"/>
              <p:cNvSpPr>
                <a:spLocks/>
              </p:cNvSpPr>
              <p:nvPr/>
            </p:nvSpPr>
            <p:spPr bwMode="auto">
              <a:xfrm>
                <a:off x="1435" y="1239"/>
                <a:ext cx="996" cy="272"/>
              </a:xfrm>
              <a:custGeom>
                <a:avLst/>
                <a:gdLst>
                  <a:gd name="T0" fmla="*/ 974 w 996"/>
                  <a:gd name="T1" fmla="*/ 272 h 543"/>
                  <a:gd name="T2" fmla="*/ 996 w 996"/>
                  <a:gd name="T3" fmla="*/ 233 h 543"/>
                  <a:gd name="T4" fmla="*/ 0 w 996"/>
                  <a:gd name="T5" fmla="*/ 0 h 543"/>
                  <a:gd name="T6" fmla="*/ 0 w 996"/>
                  <a:gd name="T7" fmla="*/ 1 h 543"/>
                  <a:gd name="T8" fmla="*/ 69 w 996"/>
                  <a:gd name="T9" fmla="*/ 17 h 543"/>
                  <a:gd name="T10" fmla="*/ 139 w 996"/>
                  <a:gd name="T11" fmla="*/ 34 h 543"/>
                  <a:gd name="T12" fmla="*/ 206 w 996"/>
                  <a:gd name="T13" fmla="*/ 50 h 543"/>
                  <a:gd name="T14" fmla="*/ 273 w 996"/>
                  <a:gd name="T15" fmla="*/ 67 h 543"/>
                  <a:gd name="T16" fmla="*/ 338 w 996"/>
                  <a:gd name="T17" fmla="*/ 83 h 543"/>
                  <a:gd name="T18" fmla="*/ 401 w 996"/>
                  <a:gd name="T19" fmla="*/ 99 h 543"/>
                  <a:gd name="T20" fmla="*/ 464 w 996"/>
                  <a:gd name="T21" fmla="*/ 115 h 543"/>
                  <a:gd name="T22" fmla="*/ 522 w 996"/>
                  <a:gd name="T23" fmla="*/ 130 h 543"/>
                  <a:gd name="T24" fmla="*/ 578 w 996"/>
                  <a:gd name="T25" fmla="*/ 145 h 543"/>
                  <a:gd name="T26" fmla="*/ 632 w 996"/>
                  <a:gd name="T27" fmla="*/ 160 h 543"/>
                  <a:gd name="T28" fmla="*/ 681 w 996"/>
                  <a:gd name="T29" fmla="*/ 173 h 543"/>
                  <a:gd name="T30" fmla="*/ 728 w 996"/>
                  <a:gd name="T31" fmla="*/ 186 h 543"/>
                  <a:gd name="T32" fmla="*/ 769 w 996"/>
                  <a:gd name="T33" fmla="*/ 198 h 543"/>
                  <a:gd name="T34" fmla="*/ 808 w 996"/>
                  <a:gd name="T35" fmla="*/ 210 h 543"/>
                  <a:gd name="T36" fmla="*/ 842 w 996"/>
                  <a:gd name="T37" fmla="*/ 220 h 543"/>
                  <a:gd name="T38" fmla="*/ 872 w 996"/>
                  <a:gd name="T39" fmla="*/ 230 h 543"/>
                  <a:gd name="T40" fmla="*/ 896 w 996"/>
                  <a:gd name="T41" fmla="*/ 239 h 543"/>
                  <a:gd name="T42" fmla="*/ 917 w 996"/>
                  <a:gd name="T43" fmla="*/ 246 h 543"/>
                  <a:gd name="T44" fmla="*/ 933 w 996"/>
                  <a:gd name="T45" fmla="*/ 254 h 543"/>
                  <a:gd name="T46" fmla="*/ 944 w 996"/>
                  <a:gd name="T47" fmla="*/ 259 h 543"/>
                  <a:gd name="T48" fmla="*/ 950 w 996"/>
                  <a:gd name="T49" fmla="*/ 264 h 543"/>
                  <a:gd name="T50" fmla="*/ 950 w 996"/>
                  <a:gd name="T51" fmla="*/ 266 h 543"/>
                  <a:gd name="T52" fmla="*/ 974 w 996"/>
                  <a:gd name="T53" fmla="*/ 272 h 54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96" h="543">
                    <a:moveTo>
                      <a:pt x="974" y="543"/>
                    </a:moveTo>
                    <a:lnTo>
                      <a:pt x="996" y="465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69" y="34"/>
                    </a:lnTo>
                    <a:lnTo>
                      <a:pt x="139" y="67"/>
                    </a:lnTo>
                    <a:lnTo>
                      <a:pt x="206" y="100"/>
                    </a:lnTo>
                    <a:lnTo>
                      <a:pt x="273" y="134"/>
                    </a:lnTo>
                    <a:lnTo>
                      <a:pt x="338" y="165"/>
                    </a:lnTo>
                    <a:lnTo>
                      <a:pt x="401" y="197"/>
                    </a:lnTo>
                    <a:lnTo>
                      <a:pt x="464" y="230"/>
                    </a:lnTo>
                    <a:lnTo>
                      <a:pt x="522" y="259"/>
                    </a:lnTo>
                    <a:lnTo>
                      <a:pt x="578" y="290"/>
                    </a:lnTo>
                    <a:lnTo>
                      <a:pt x="632" y="319"/>
                    </a:lnTo>
                    <a:lnTo>
                      <a:pt x="681" y="346"/>
                    </a:lnTo>
                    <a:lnTo>
                      <a:pt x="728" y="371"/>
                    </a:lnTo>
                    <a:lnTo>
                      <a:pt x="769" y="396"/>
                    </a:lnTo>
                    <a:lnTo>
                      <a:pt x="808" y="420"/>
                    </a:lnTo>
                    <a:lnTo>
                      <a:pt x="842" y="440"/>
                    </a:lnTo>
                    <a:lnTo>
                      <a:pt x="872" y="460"/>
                    </a:lnTo>
                    <a:lnTo>
                      <a:pt x="896" y="478"/>
                    </a:lnTo>
                    <a:lnTo>
                      <a:pt x="917" y="492"/>
                    </a:lnTo>
                    <a:lnTo>
                      <a:pt x="933" y="507"/>
                    </a:lnTo>
                    <a:lnTo>
                      <a:pt x="944" y="518"/>
                    </a:lnTo>
                    <a:lnTo>
                      <a:pt x="950" y="527"/>
                    </a:lnTo>
                    <a:lnTo>
                      <a:pt x="950" y="532"/>
                    </a:lnTo>
                    <a:lnTo>
                      <a:pt x="974" y="543"/>
                    </a:lnTo>
                    <a:close/>
                  </a:path>
                </a:pathLst>
              </a:custGeom>
              <a:solidFill>
                <a:srgbClr val="B5B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37" name="Freeform 857"/>
              <p:cNvSpPr>
                <a:spLocks/>
              </p:cNvSpPr>
              <p:nvPr/>
            </p:nvSpPr>
            <p:spPr bwMode="auto">
              <a:xfrm>
                <a:off x="1434" y="1240"/>
                <a:ext cx="951" cy="266"/>
              </a:xfrm>
              <a:custGeom>
                <a:avLst/>
                <a:gdLst>
                  <a:gd name="T0" fmla="*/ 1 w 951"/>
                  <a:gd name="T1" fmla="*/ 0 h 530"/>
                  <a:gd name="T2" fmla="*/ 70 w 951"/>
                  <a:gd name="T3" fmla="*/ 16 h 530"/>
                  <a:gd name="T4" fmla="*/ 140 w 951"/>
                  <a:gd name="T5" fmla="*/ 33 h 530"/>
                  <a:gd name="T6" fmla="*/ 207 w 951"/>
                  <a:gd name="T7" fmla="*/ 49 h 530"/>
                  <a:gd name="T8" fmla="*/ 274 w 951"/>
                  <a:gd name="T9" fmla="*/ 66 h 530"/>
                  <a:gd name="T10" fmla="*/ 339 w 951"/>
                  <a:gd name="T11" fmla="*/ 82 h 530"/>
                  <a:gd name="T12" fmla="*/ 402 w 951"/>
                  <a:gd name="T13" fmla="*/ 98 h 530"/>
                  <a:gd name="T14" fmla="*/ 465 w 951"/>
                  <a:gd name="T15" fmla="*/ 114 h 530"/>
                  <a:gd name="T16" fmla="*/ 523 w 951"/>
                  <a:gd name="T17" fmla="*/ 129 h 530"/>
                  <a:gd name="T18" fmla="*/ 579 w 951"/>
                  <a:gd name="T19" fmla="*/ 145 h 530"/>
                  <a:gd name="T20" fmla="*/ 633 w 951"/>
                  <a:gd name="T21" fmla="*/ 159 h 530"/>
                  <a:gd name="T22" fmla="*/ 682 w 951"/>
                  <a:gd name="T23" fmla="*/ 173 h 530"/>
                  <a:gd name="T24" fmla="*/ 729 w 951"/>
                  <a:gd name="T25" fmla="*/ 185 h 530"/>
                  <a:gd name="T26" fmla="*/ 770 w 951"/>
                  <a:gd name="T27" fmla="*/ 198 h 530"/>
                  <a:gd name="T28" fmla="*/ 809 w 951"/>
                  <a:gd name="T29" fmla="*/ 210 h 530"/>
                  <a:gd name="T30" fmla="*/ 843 w 951"/>
                  <a:gd name="T31" fmla="*/ 220 h 530"/>
                  <a:gd name="T32" fmla="*/ 873 w 951"/>
                  <a:gd name="T33" fmla="*/ 230 h 530"/>
                  <a:gd name="T34" fmla="*/ 897 w 951"/>
                  <a:gd name="T35" fmla="*/ 239 h 530"/>
                  <a:gd name="T36" fmla="*/ 918 w 951"/>
                  <a:gd name="T37" fmla="*/ 246 h 530"/>
                  <a:gd name="T38" fmla="*/ 934 w 951"/>
                  <a:gd name="T39" fmla="*/ 253 h 530"/>
                  <a:gd name="T40" fmla="*/ 945 w 951"/>
                  <a:gd name="T41" fmla="*/ 259 h 530"/>
                  <a:gd name="T42" fmla="*/ 951 w 951"/>
                  <a:gd name="T43" fmla="*/ 263 h 530"/>
                  <a:gd name="T44" fmla="*/ 951 w 951"/>
                  <a:gd name="T45" fmla="*/ 266 h 530"/>
                  <a:gd name="T46" fmla="*/ 927 w 951"/>
                  <a:gd name="T47" fmla="*/ 260 h 530"/>
                  <a:gd name="T48" fmla="*/ 925 w 951"/>
                  <a:gd name="T49" fmla="*/ 257 h 530"/>
                  <a:gd name="T50" fmla="*/ 920 w 951"/>
                  <a:gd name="T51" fmla="*/ 252 h 530"/>
                  <a:gd name="T52" fmla="*/ 908 w 951"/>
                  <a:gd name="T53" fmla="*/ 247 h 530"/>
                  <a:gd name="T54" fmla="*/ 891 w 951"/>
                  <a:gd name="T55" fmla="*/ 240 h 530"/>
                  <a:gd name="T56" fmla="*/ 869 w 951"/>
                  <a:gd name="T57" fmla="*/ 231 h 530"/>
                  <a:gd name="T58" fmla="*/ 842 w 951"/>
                  <a:gd name="T59" fmla="*/ 222 h 530"/>
                  <a:gd name="T60" fmla="*/ 811 w 951"/>
                  <a:gd name="T61" fmla="*/ 212 h 530"/>
                  <a:gd name="T62" fmla="*/ 774 w 951"/>
                  <a:gd name="T63" fmla="*/ 201 h 530"/>
                  <a:gd name="T64" fmla="*/ 733 w 951"/>
                  <a:gd name="T65" fmla="*/ 189 h 530"/>
                  <a:gd name="T66" fmla="*/ 688 w 951"/>
                  <a:gd name="T67" fmla="*/ 176 h 530"/>
                  <a:gd name="T68" fmla="*/ 640 w 951"/>
                  <a:gd name="T69" fmla="*/ 163 h 530"/>
                  <a:gd name="T70" fmla="*/ 586 w 951"/>
                  <a:gd name="T71" fmla="*/ 148 h 530"/>
                  <a:gd name="T72" fmla="*/ 531 w 951"/>
                  <a:gd name="T73" fmla="*/ 132 h 530"/>
                  <a:gd name="T74" fmla="*/ 472 w 951"/>
                  <a:gd name="T75" fmla="*/ 117 h 530"/>
                  <a:gd name="T76" fmla="*/ 409 w 951"/>
                  <a:gd name="T77" fmla="*/ 101 h 530"/>
                  <a:gd name="T78" fmla="*/ 344 w 951"/>
                  <a:gd name="T79" fmla="*/ 84 h 530"/>
                  <a:gd name="T80" fmla="*/ 278 w 951"/>
                  <a:gd name="T81" fmla="*/ 68 h 530"/>
                  <a:gd name="T82" fmla="*/ 210 w 951"/>
                  <a:gd name="T83" fmla="*/ 52 h 530"/>
                  <a:gd name="T84" fmla="*/ 141 w 951"/>
                  <a:gd name="T85" fmla="*/ 35 h 530"/>
                  <a:gd name="T86" fmla="*/ 70 w 951"/>
                  <a:gd name="T87" fmla="*/ 18 h 530"/>
                  <a:gd name="T88" fmla="*/ 0 w 951"/>
                  <a:gd name="T89" fmla="*/ 1 h 530"/>
                  <a:gd name="T90" fmla="*/ 1 w 951"/>
                  <a:gd name="T91" fmla="*/ 0 h 53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951" h="530">
                    <a:moveTo>
                      <a:pt x="1" y="0"/>
                    </a:moveTo>
                    <a:lnTo>
                      <a:pt x="70" y="32"/>
                    </a:lnTo>
                    <a:lnTo>
                      <a:pt x="140" y="65"/>
                    </a:lnTo>
                    <a:lnTo>
                      <a:pt x="207" y="98"/>
                    </a:lnTo>
                    <a:lnTo>
                      <a:pt x="274" y="132"/>
                    </a:lnTo>
                    <a:lnTo>
                      <a:pt x="339" y="163"/>
                    </a:lnTo>
                    <a:lnTo>
                      <a:pt x="402" y="195"/>
                    </a:lnTo>
                    <a:lnTo>
                      <a:pt x="465" y="228"/>
                    </a:lnTo>
                    <a:lnTo>
                      <a:pt x="523" y="257"/>
                    </a:lnTo>
                    <a:lnTo>
                      <a:pt x="579" y="288"/>
                    </a:lnTo>
                    <a:lnTo>
                      <a:pt x="633" y="317"/>
                    </a:lnTo>
                    <a:lnTo>
                      <a:pt x="682" y="344"/>
                    </a:lnTo>
                    <a:lnTo>
                      <a:pt x="729" y="369"/>
                    </a:lnTo>
                    <a:lnTo>
                      <a:pt x="770" y="394"/>
                    </a:lnTo>
                    <a:lnTo>
                      <a:pt x="809" y="418"/>
                    </a:lnTo>
                    <a:lnTo>
                      <a:pt x="843" y="438"/>
                    </a:lnTo>
                    <a:lnTo>
                      <a:pt x="873" y="458"/>
                    </a:lnTo>
                    <a:lnTo>
                      <a:pt x="897" y="476"/>
                    </a:lnTo>
                    <a:lnTo>
                      <a:pt x="918" y="490"/>
                    </a:lnTo>
                    <a:lnTo>
                      <a:pt x="934" y="505"/>
                    </a:lnTo>
                    <a:lnTo>
                      <a:pt x="945" y="516"/>
                    </a:lnTo>
                    <a:lnTo>
                      <a:pt x="951" y="525"/>
                    </a:lnTo>
                    <a:lnTo>
                      <a:pt x="951" y="530"/>
                    </a:lnTo>
                    <a:lnTo>
                      <a:pt x="927" y="519"/>
                    </a:lnTo>
                    <a:lnTo>
                      <a:pt x="925" y="512"/>
                    </a:lnTo>
                    <a:lnTo>
                      <a:pt x="920" y="503"/>
                    </a:lnTo>
                    <a:lnTo>
                      <a:pt x="908" y="492"/>
                    </a:lnTo>
                    <a:lnTo>
                      <a:pt x="891" y="478"/>
                    </a:lnTo>
                    <a:lnTo>
                      <a:pt x="869" y="461"/>
                    </a:lnTo>
                    <a:lnTo>
                      <a:pt x="842" y="443"/>
                    </a:lnTo>
                    <a:lnTo>
                      <a:pt x="811" y="423"/>
                    </a:lnTo>
                    <a:lnTo>
                      <a:pt x="774" y="400"/>
                    </a:lnTo>
                    <a:lnTo>
                      <a:pt x="733" y="376"/>
                    </a:lnTo>
                    <a:lnTo>
                      <a:pt x="688" y="351"/>
                    </a:lnTo>
                    <a:lnTo>
                      <a:pt x="640" y="324"/>
                    </a:lnTo>
                    <a:lnTo>
                      <a:pt x="586" y="295"/>
                    </a:lnTo>
                    <a:lnTo>
                      <a:pt x="531" y="264"/>
                    </a:lnTo>
                    <a:lnTo>
                      <a:pt x="472" y="233"/>
                    </a:lnTo>
                    <a:lnTo>
                      <a:pt x="409" y="201"/>
                    </a:lnTo>
                    <a:lnTo>
                      <a:pt x="344" y="168"/>
                    </a:lnTo>
                    <a:lnTo>
                      <a:pt x="278" y="136"/>
                    </a:lnTo>
                    <a:lnTo>
                      <a:pt x="210" y="103"/>
                    </a:lnTo>
                    <a:lnTo>
                      <a:pt x="141" y="69"/>
                    </a:lnTo>
                    <a:lnTo>
                      <a:pt x="70" y="36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4B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38" name="Freeform 858"/>
              <p:cNvSpPr>
                <a:spLocks/>
              </p:cNvSpPr>
              <p:nvPr/>
            </p:nvSpPr>
            <p:spPr bwMode="auto">
              <a:xfrm>
                <a:off x="1434" y="1241"/>
                <a:ext cx="927" cy="259"/>
              </a:xfrm>
              <a:custGeom>
                <a:avLst/>
                <a:gdLst>
                  <a:gd name="T0" fmla="*/ 927 w 927"/>
                  <a:gd name="T1" fmla="*/ 259 h 517"/>
                  <a:gd name="T2" fmla="*/ 925 w 927"/>
                  <a:gd name="T3" fmla="*/ 255 h 517"/>
                  <a:gd name="T4" fmla="*/ 920 w 927"/>
                  <a:gd name="T5" fmla="*/ 251 h 517"/>
                  <a:gd name="T6" fmla="*/ 908 w 927"/>
                  <a:gd name="T7" fmla="*/ 245 h 517"/>
                  <a:gd name="T8" fmla="*/ 891 w 927"/>
                  <a:gd name="T9" fmla="*/ 238 h 517"/>
                  <a:gd name="T10" fmla="*/ 869 w 927"/>
                  <a:gd name="T11" fmla="*/ 230 h 517"/>
                  <a:gd name="T12" fmla="*/ 842 w 927"/>
                  <a:gd name="T13" fmla="*/ 221 h 517"/>
                  <a:gd name="T14" fmla="*/ 811 w 927"/>
                  <a:gd name="T15" fmla="*/ 211 h 517"/>
                  <a:gd name="T16" fmla="*/ 774 w 927"/>
                  <a:gd name="T17" fmla="*/ 199 h 517"/>
                  <a:gd name="T18" fmla="*/ 733 w 927"/>
                  <a:gd name="T19" fmla="*/ 187 h 517"/>
                  <a:gd name="T20" fmla="*/ 688 w 927"/>
                  <a:gd name="T21" fmla="*/ 175 h 517"/>
                  <a:gd name="T22" fmla="*/ 640 w 927"/>
                  <a:gd name="T23" fmla="*/ 161 h 517"/>
                  <a:gd name="T24" fmla="*/ 586 w 927"/>
                  <a:gd name="T25" fmla="*/ 147 h 517"/>
                  <a:gd name="T26" fmla="*/ 531 w 927"/>
                  <a:gd name="T27" fmla="*/ 131 h 517"/>
                  <a:gd name="T28" fmla="*/ 472 w 927"/>
                  <a:gd name="T29" fmla="*/ 116 h 517"/>
                  <a:gd name="T30" fmla="*/ 409 w 927"/>
                  <a:gd name="T31" fmla="*/ 100 h 517"/>
                  <a:gd name="T32" fmla="*/ 344 w 927"/>
                  <a:gd name="T33" fmla="*/ 83 h 517"/>
                  <a:gd name="T34" fmla="*/ 278 w 927"/>
                  <a:gd name="T35" fmla="*/ 67 h 517"/>
                  <a:gd name="T36" fmla="*/ 210 w 927"/>
                  <a:gd name="T37" fmla="*/ 51 h 517"/>
                  <a:gd name="T38" fmla="*/ 141 w 927"/>
                  <a:gd name="T39" fmla="*/ 34 h 517"/>
                  <a:gd name="T40" fmla="*/ 70 w 927"/>
                  <a:gd name="T41" fmla="*/ 17 h 517"/>
                  <a:gd name="T42" fmla="*/ 0 w 927"/>
                  <a:gd name="T43" fmla="*/ 0 h 517"/>
                  <a:gd name="T44" fmla="*/ 0 w 927"/>
                  <a:gd name="T45" fmla="*/ 1 h 517"/>
                  <a:gd name="T46" fmla="*/ 69 w 927"/>
                  <a:gd name="T47" fmla="*/ 17 h 517"/>
                  <a:gd name="T48" fmla="*/ 137 w 927"/>
                  <a:gd name="T49" fmla="*/ 34 h 517"/>
                  <a:gd name="T50" fmla="*/ 205 w 927"/>
                  <a:gd name="T51" fmla="*/ 50 h 517"/>
                  <a:gd name="T52" fmla="*/ 271 w 927"/>
                  <a:gd name="T53" fmla="*/ 66 h 517"/>
                  <a:gd name="T54" fmla="*/ 335 w 927"/>
                  <a:gd name="T55" fmla="*/ 82 h 517"/>
                  <a:gd name="T56" fmla="*/ 398 w 927"/>
                  <a:gd name="T57" fmla="*/ 99 h 517"/>
                  <a:gd name="T58" fmla="*/ 458 w 927"/>
                  <a:gd name="T59" fmla="*/ 114 h 517"/>
                  <a:gd name="T60" fmla="*/ 515 w 927"/>
                  <a:gd name="T61" fmla="*/ 129 h 517"/>
                  <a:gd name="T62" fmla="*/ 571 w 927"/>
                  <a:gd name="T63" fmla="*/ 143 h 517"/>
                  <a:gd name="T64" fmla="*/ 622 w 927"/>
                  <a:gd name="T65" fmla="*/ 158 h 517"/>
                  <a:gd name="T66" fmla="*/ 670 w 927"/>
                  <a:gd name="T67" fmla="*/ 171 h 517"/>
                  <a:gd name="T68" fmla="*/ 713 w 927"/>
                  <a:gd name="T69" fmla="*/ 183 h 517"/>
                  <a:gd name="T70" fmla="*/ 753 w 927"/>
                  <a:gd name="T71" fmla="*/ 195 h 517"/>
                  <a:gd name="T72" fmla="*/ 788 w 927"/>
                  <a:gd name="T73" fmla="*/ 206 h 517"/>
                  <a:gd name="T74" fmla="*/ 819 w 927"/>
                  <a:gd name="T75" fmla="*/ 215 h 517"/>
                  <a:gd name="T76" fmla="*/ 845 w 927"/>
                  <a:gd name="T77" fmla="*/ 225 h 517"/>
                  <a:gd name="T78" fmla="*/ 866 w 927"/>
                  <a:gd name="T79" fmla="*/ 233 h 517"/>
                  <a:gd name="T80" fmla="*/ 883 w 927"/>
                  <a:gd name="T81" fmla="*/ 240 h 517"/>
                  <a:gd name="T82" fmla="*/ 894 w 927"/>
                  <a:gd name="T83" fmla="*/ 245 h 517"/>
                  <a:gd name="T84" fmla="*/ 900 w 927"/>
                  <a:gd name="T85" fmla="*/ 250 h 517"/>
                  <a:gd name="T86" fmla="*/ 901 w 927"/>
                  <a:gd name="T87" fmla="*/ 253 h 517"/>
                  <a:gd name="T88" fmla="*/ 927 w 927"/>
                  <a:gd name="T89" fmla="*/ 259 h 51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927" h="517">
                    <a:moveTo>
                      <a:pt x="927" y="517"/>
                    </a:moveTo>
                    <a:lnTo>
                      <a:pt x="925" y="510"/>
                    </a:lnTo>
                    <a:lnTo>
                      <a:pt x="920" y="501"/>
                    </a:lnTo>
                    <a:lnTo>
                      <a:pt x="908" y="490"/>
                    </a:lnTo>
                    <a:lnTo>
                      <a:pt x="891" y="476"/>
                    </a:lnTo>
                    <a:lnTo>
                      <a:pt x="869" y="459"/>
                    </a:lnTo>
                    <a:lnTo>
                      <a:pt x="842" y="441"/>
                    </a:lnTo>
                    <a:lnTo>
                      <a:pt x="811" y="421"/>
                    </a:lnTo>
                    <a:lnTo>
                      <a:pt x="774" y="398"/>
                    </a:lnTo>
                    <a:lnTo>
                      <a:pt x="733" y="374"/>
                    </a:lnTo>
                    <a:lnTo>
                      <a:pt x="688" y="349"/>
                    </a:lnTo>
                    <a:lnTo>
                      <a:pt x="640" y="322"/>
                    </a:lnTo>
                    <a:lnTo>
                      <a:pt x="586" y="293"/>
                    </a:lnTo>
                    <a:lnTo>
                      <a:pt x="531" y="262"/>
                    </a:lnTo>
                    <a:lnTo>
                      <a:pt x="472" y="231"/>
                    </a:lnTo>
                    <a:lnTo>
                      <a:pt x="409" y="199"/>
                    </a:lnTo>
                    <a:lnTo>
                      <a:pt x="344" y="166"/>
                    </a:lnTo>
                    <a:lnTo>
                      <a:pt x="278" y="134"/>
                    </a:lnTo>
                    <a:lnTo>
                      <a:pt x="210" y="101"/>
                    </a:lnTo>
                    <a:lnTo>
                      <a:pt x="141" y="67"/>
                    </a:lnTo>
                    <a:lnTo>
                      <a:pt x="70" y="34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69" y="34"/>
                    </a:lnTo>
                    <a:lnTo>
                      <a:pt x="137" y="67"/>
                    </a:lnTo>
                    <a:lnTo>
                      <a:pt x="205" y="99"/>
                    </a:lnTo>
                    <a:lnTo>
                      <a:pt x="271" y="132"/>
                    </a:lnTo>
                    <a:lnTo>
                      <a:pt x="335" y="164"/>
                    </a:lnTo>
                    <a:lnTo>
                      <a:pt x="398" y="197"/>
                    </a:lnTo>
                    <a:lnTo>
                      <a:pt x="458" y="228"/>
                    </a:lnTo>
                    <a:lnTo>
                      <a:pt x="515" y="257"/>
                    </a:lnTo>
                    <a:lnTo>
                      <a:pt x="571" y="286"/>
                    </a:lnTo>
                    <a:lnTo>
                      <a:pt x="622" y="315"/>
                    </a:lnTo>
                    <a:lnTo>
                      <a:pt x="670" y="342"/>
                    </a:lnTo>
                    <a:lnTo>
                      <a:pt x="713" y="365"/>
                    </a:lnTo>
                    <a:lnTo>
                      <a:pt x="753" y="389"/>
                    </a:lnTo>
                    <a:lnTo>
                      <a:pt x="788" y="411"/>
                    </a:lnTo>
                    <a:lnTo>
                      <a:pt x="819" y="430"/>
                    </a:lnTo>
                    <a:lnTo>
                      <a:pt x="845" y="449"/>
                    </a:lnTo>
                    <a:lnTo>
                      <a:pt x="866" y="465"/>
                    </a:lnTo>
                    <a:lnTo>
                      <a:pt x="883" y="479"/>
                    </a:lnTo>
                    <a:lnTo>
                      <a:pt x="894" y="490"/>
                    </a:lnTo>
                    <a:lnTo>
                      <a:pt x="900" y="499"/>
                    </a:lnTo>
                    <a:lnTo>
                      <a:pt x="901" y="505"/>
                    </a:lnTo>
                    <a:lnTo>
                      <a:pt x="927" y="517"/>
                    </a:lnTo>
                    <a:close/>
                  </a:path>
                </a:pathLst>
              </a:custGeom>
              <a:solidFill>
                <a:srgbClr val="B4B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39" name="Freeform 859"/>
              <p:cNvSpPr>
                <a:spLocks/>
              </p:cNvSpPr>
              <p:nvPr/>
            </p:nvSpPr>
            <p:spPr bwMode="auto">
              <a:xfrm>
                <a:off x="1432" y="1242"/>
                <a:ext cx="903" cy="252"/>
              </a:xfrm>
              <a:custGeom>
                <a:avLst/>
                <a:gdLst>
                  <a:gd name="T0" fmla="*/ 2 w 903"/>
                  <a:gd name="T1" fmla="*/ 0 h 504"/>
                  <a:gd name="T2" fmla="*/ 71 w 903"/>
                  <a:gd name="T3" fmla="*/ 17 h 504"/>
                  <a:gd name="T4" fmla="*/ 139 w 903"/>
                  <a:gd name="T5" fmla="*/ 33 h 504"/>
                  <a:gd name="T6" fmla="*/ 207 w 903"/>
                  <a:gd name="T7" fmla="*/ 49 h 504"/>
                  <a:gd name="T8" fmla="*/ 273 w 903"/>
                  <a:gd name="T9" fmla="*/ 66 h 504"/>
                  <a:gd name="T10" fmla="*/ 337 w 903"/>
                  <a:gd name="T11" fmla="*/ 82 h 504"/>
                  <a:gd name="T12" fmla="*/ 400 w 903"/>
                  <a:gd name="T13" fmla="*/ 98 h 504"/>
                  <a:gd name="T14" fmla="*/ 460 w 903"/>
                  <a:gd name="T15" fmla="*/ 114 h 504"/>
                  <a:gd name="T16" fmla="*/ 517 w 903"/>
                  <a:gd name="T17" fmla="*/ 128 h 504"/>
                  <a:gd name="T18" fmla="*/ 573 w 903"/>
                  <a:gd name="T19" fmla="*/ 143 h 504"/>
                  <a:gd name="T20" fmla="*/ 624 w 903"/>
                  <a:gd name="T21" fmla="*/ 157 h 504"/>
                  <a:gd name="T22" fmla="*/ 672 w 903"/>
                  <a:gd name="T23" fmla="*/ 171 h 504"/>
                  <a:gd name="T24" fmla="*/ 715 w 903"/>
                  <a:gd name="T25" fmla="*/ 182 h 504"/>
                  <a:gd name="T26" fmla="*/ 755 w 903"/>
                  <a:gd name="T27" fmla="*/ 194 h 504"/>
                  <a:gd name="T28" fmla="*/ 790 w 903"/>
                  <a:gd name="T29" fmla="*/ 205 h 504"/>
                  <a:gd name="T30" fmla="*/ 821 w 903"/>
                  <a:gd name="T31" fmla="*/ 215 h 504"/>
                  <a:gd name="T32" fmla="*/ 847 w 903"/>
                  <a:gd name="T33" fmla="*/ 224 h 504"/>
                  <a:gd name="T34" fmla="*/ 868 w 903"/>
                  <a:gd name="T35" fmla="*/ 232 h 504"/>
                  <a:gd name="T36" fmla="*/ 885 w 903"/>
                  <a:gd name="T37" fmla="*/ 239 h 504"/>
                  <a:gd name="T38" fmla="*/ 896 w 903"/>
                  <a:gd name="T39" fmla="*/ 245 h 504"/>
                  <a:gd name="T40" fmla="*/ 902 w 903"/>
                  <a:gd name="T41" fmla="*/ 249 h 504"/>
                  <a:gd name="T42" fmla="*/ 903 w 903"/>
                  <a:gd name="T43" fmla="*/ 252 h 504"/>
                  <a:gd name="T44" fmla="*/ 877 w 903"/>
                  <a:gd name="T45" fmla="*/ 247 h 504"/>
                  <a:gd name="T46" fmla="*/ 875 w 903"/>
                  <a:gd name="T47" fmla="*/ 243 h 504"/>
                  <a:gd name="T48" fmla="*/ 869 w 903"/>
                  <a:gd name="T49" fmla="*/ 239 h 504"/>
                  <a:gd name="T50" fmla="*/ 858 w 903"/>
                  <a:gd name="T51" fmla="*/ 233 h 504"/>
                  <a:gd name="T52" fmla="*/ 843 w 903"/>
                  <a:gd name="T53" fmla="*/ 227 h 504"/>
                  <a:gd name="T54" fmla="*/ 821 w 903"/>
                  <a:gd name="T55" fmla="*/ 219 h 504"/>
                  <a:gd name="T56" fmla="*/ 796 w 903"/>
                  <a:gd name="T57" fmla="*/ 210 h 504"/>
                  <a:gd name="T58" fmla="*/ 766 w 903"/>
                  <a:gd name="T59" fmla="*/ 200 h 504"/>
                  <a:gd name="T60" fmla="*/ 732 w 903"/>
                  <a:gd name="T61" fmla="*/ 190 h 504"/>
                  <a:gd name="T62" fmla="*/ 694 w 903"/>
                  <a:gd name="T63" fmla="*/ 179 h 504"/>
                  <a:gd name="T64" fmla="*/ 652 w 903"/>
                  <a:gd name="T65" fmla="*/ 166 h 504"/>
                  <a:gd name="T66" fmla="*/ 605 w 903"/>
                  <a:gd name="T67" fmla="*/ 153 h 504"/>
                  <a:gd name="T68" fmla="*/ 556 w 903"/>
                  <a:gd name="T69" fmla="*/ 140 h 504"/>
                  <a:gd name="T70" fmla="*/ 502 w 903"/>
                  <a:gd name="T71" fmla="*/ 125 h 504"/>
                  <a:gd name="T72" fmla="*/ 445 w 903"/>
                  <a:gd name="T73" fmla="*/ 111 h 504"/>
                  <a:gd name="T74" fmla="*/ 387 w 903"/>
                  <a:gd name="T75" fmla="*/ 96 h 504"/>
                  <a:gd name="T76" fmla="*/ 327 w 903"/>
                  <a:gd name="T77" fmla="*/ 81 h 504"/>
                  <a:gd name="T78" fmla="*/ 264 w 903"/>
                  <a:gd name="T79" fmla="*/ 65 h 504"/>
                  <a:gd name="T80" fmla="*/ 199 w 903"/>
                  <a:gd name="T81" fmla="*/ 49 h 504"/>
                  <a:gd name="T82" fmla="*/ 134 w 903"/>
                  <a:gd name="T83" fmla="*/ 33 h 504"/>
                  <a:gd name="T84" fmla="*/ 68 w 903"/>
                  <a:gd name="T85" fmla="*/ 18 h 504"/>
                  <a:gd name="T86" fmla="*/ 0 w 903"/>
                  <a:gd name="T87" fmla="*/ 2 h 504"/>
                  <a:gd name="T88" fmla="*/ 2 w 903"/>
                  <a:gd name="T89" fmla="*/ 0 h 50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903" h="504">
                    <a:moveTo>
                      <a:pt x="2" y="0"/>
                    </a:moveTo>
                    <a:lnTo>
                      <a:pt x="71" y="33"/>
                    </a:lnTo>
                    <a:lnTo>
                      <a:pt x="139" y="66"/>
                    </a:lnTo>
                    <a:lnTo>
                      <a:pt x="207" y="98"/>
                    </a:lnTo>
                    <a:lnTo>
                      <a:pt x="273" y="131"/>
                    </a:lnTo>
                    <a:lnTo>
                      <a:pt x="337" y="163"/>
                    </a:lnTo>
                    <a:lnTo>
                      <a:pt x="400" y="196"/>
                    </a:lnTo>
                    <a:lnTo>
                      <a:pt x="460" y="227"/>
                    </a:lnTo>
                    <a:lnTo>
                      <a:pt x="517" y="256"/>
                    </a:lnTo>
                    <a:lnTo>
                      <a:pt x="573" y="285"/>
                    </a:lnTo>
                    <a:lnTo>
                      <a:pt x="624" y="314"/>
                    </a:lnTo>
                    <a:lnTo>
                      <a:pt x="672" y="341"/>
                    </a:lnTo>
                    <a:lnTo>
                      <a:pt x="715" y="364"/>
                    </a:lnTo>
                    <a:lnTo>
                      <a:pt x="755" y="388"/>
                    </a:lnTo>
                    <a:lnTo>
                      <a:pt x="790" y="410"/>
                    </a:lnTo>
                    <a:lnTo>
                      <a:pt x="821" y="429"/>
                    </a:lnTo>
                    <a:lnTo>
                      <a:pt x="847" y="448"/>
                    </a:lnTo>
                    <a:lnTo>
                      <a:pt x="868" y="464"/>
                    </a:lnTo>
                    <a:lnTo>
                      <a:pt x="885" y="478"/>
                    </a:lnTo>
                    <a:lnTo>
                      <a:pt x="896" y="489"/>
                    </a:lnTo>
                    <a:lnTo>
                      <a:pt x="902" y="498"/>
                    </a:lnTo>
                    <a:lnTo>
                      <a:pt x="903" y="504"/>
                    </a:lnTo>
                    <a:lnTo>
                      <a:pt x="877" y="493"/>
                    </a:lnTo>
                    <a:lnTo>
                      <a:pt x="875" y="486"/>
                    </a:lnTo>
                    <a:lnTo>
                      <a:pt x="869" y="477"/>
                    </a:lnTo>
                    <a:lnTo>
                      <a:pt x="858" y="466"/>
                    </a:lnTo>
                    <a:lnTo>
                      <a:pt x="843" y="453"/>
                    </a:lnTo>
                    <a:lnTo>
                      <a:pt x="821" y="437"/>
                    </a:lnTo>
                    <a:lnTo>
                      <a:pt x="796" y="420"/>
                    </a:lnTo>
                    <a:lnTo>
                      <a:pt x="766" y="400"/>
                    </a:lnTo>
                    <a:lnTo>
                      <a:pt x="732" y="379"/>
                    </a:lnTo>
                    <a:lnTo>
                      <a:pt x="694" y="357"/>
                    </a:lnTo>
                    <a:lnTo>
                      <a:pt x="652" y="332"/>
                    </a:lnTo>
                    <a:lnTo>
                      <a:pt x="605" y="306"/>
                    </a:lnTo>
                    <a:lnTo>
                      <a:pt x="556" y="279"/>
                    </a:lnTo>
                    <a:lnTo>
                      <a:pt x="502" y="250"/>
                    </a:lnTo>
                    <a:lnTo>
                      <a:pt x="445" y="221"/>
                    </a:lnTo>
                    <a:lnTo>
                      <a:pt x="387" y="192"/>
                    </a:lnTo>
                    <a:lnTo>
                      <a:pt x="327" y="162"/>
                    </a:lnTo>
                    <a:lnTo>
                      <a:pt x="264" y="129"/>
                    </a:lnTo>
                    <a:lnTo>
                      <a:pt x="199" y="98"/>
                    </a:lnTo>
                    <a:lnTo>
                      <a:pt x="134" y="66"/>
                    </a:lnTo>
                    <a:lnTo>
                      <a:pt x="68" y="35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B4B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40" name="Freeform 860"/>
              <p:cNvSpPr>
                <a:spLocks/>
              </p:cNvSpPr>
              <p:nvPr/>
            </p:nvSpPr>
            <p:spPr bwMode="auto">
              <a:xfrm>
                <a:off x="1432" y="1244"/>
                <a:ext cx="877" cy="244"/>
              </a:xfrm>
              <a:custGeom>
                <a:avLst/>
                <a:gdLst>
                  <a:gd name="T0" fmla="*/ 877 w 877"/>
                  <a:gd name="T1" fmla="*/ 244 h 489"/>
                  <a:gd name="T2" fmla="*/ 875 w 877"/>
                  <a:gd name="T3" fmla="*/ 241 h 489"/>
                  <a:gd name="T4" fmla="*/ 869 w 877"/>
                  <a:gd name="T5" fmla="*/ 236 h 489"/>
                  <a:gd name="T6" fmla="*/ 858 w 877"/>
                  <a:gd name="T7" fmla="*/ 231 h 489"/>
                  <a:gd name="T8" fmla="*/ 843 w 877"/>
                  <a:gd name="T9" fmla="*/ 224 h 489"/>
                  <a:gd name="T10" fmla="*/ 821 w 877"/>
                  <a:gd name="T11" fmla="*/ 216 h 489"/>
                  <a:gd name="T12" fmla="*/ 796 w 877"/>
                  <a:gd name="T13" fmla="*/ 208 h 489"/>
                  <a:gd name="T14" fmla="*/ 766 w 877"/>
                  <a:gd name="T15" fmla="*/ 198 h 489"/>
                  <a:gd name="T16" fmla="*/ 732 w 877"/>
                  <a:gd name="T17" fmla="*/ 187 h 489"/>
                  <a:gd name="T18" fmla="*/ 694 w 877"/>
                  <a:gd name="T19" fmla="*/ 176 h 489"/>
                  <a:gd name="T20" fmla="*/ 652 w 877"/>
                  <a:gd name="T21" fmla="*/ 164 h 489"/>
                  <a:gd name="T22" fmla="*/ 605 w 877"/>
                  <a:gd name="T23" fmla="*/ 151 h 489"/>
                  <a:gd name="T24" fmla="*/ 556 w 877"/>
                  <a:gd name="T25" fmla="*/ 137 h 489"/>
                  <a:gd name="T26" fmla="*/ 502 w 877"/>
                  <a:gd name="T27" fmla="*/ 123 h 489"/>
                  <a:gd name="T28" fmla="*/ 445 w 877"/>
                  <a:gd name="T29" fmla="*/ 108 h 489"/>
                  <a:gd name="T30" fmla="*/ 387 w 877"/>
                  <a:gd name="T31" fmla="*/ 94 h 489"/>
                  <a:gd name="T32" fmla="*/ 327 w 877"/>
                  <a:gd name="T33" fmla="*/ 79 h 489"/>
                  <a:gd name="T34" fmla="*/ 264 w 877"/>
                  <a:gd name="T35" fmla="*/ 62 h 489"/>
                  <a:gd name="T36" fmla="*/ 199 w 877"/>
                  <a:gd name="T37" fmla="*/ 47 h 489"/>
                  <a:gd name="T38" fmla="*/ 134 w 877"/>
                  <a:gd name="T39" fmla="*/ 31 h 489"/>
                  <a:gd name="T40" fmla="*/ 68 w 877"/>
                  <a:gd name="T41" fmla="*/ 15 h 489"/>
                  <a:gd name="T42" fmla="*/ 0 w 877"/>
                  <a:gd name="T43" fmla="*/ 0 h 489"/>
                  <a:gd name="T44" fmla="*/ 0 w 877"/>
                  <a:gd name="T45" fmla="*/ 1 h 489"/>
                  <a:gd name="T46" fmla="*/ 65 w 877"/>
                  <a:gd name="T47" fmla="*/ 16 h 489"/>
                  <a:gd name="T48" fmla="*/ 129 w 877"/>
                  <a:gd name="T49" fmla="*/ 31 h 489"/>
                  <a:gd name="T50" fmla="*/ 192 w 877"/>
                  <a:gd name="T51" fmla="*/ 47 h 489"/>
                  <a:gd name="T52" fmla="*/ 255 w 877"/>
                  <a:gd name="T53" fmla="*/ 61 h 489"/>
                  <a:gd name="T54" fmla="*/ 315 w 877"/>
                  <a:gd name="T55" fmla="*/ 77 h 489"/>
                  <a:gd name="T56" fmla="*/ 375 w 877"/>
                  <a:gd name="T57" fmla="*/ 92 h 489"/>
                  <a:gd name="T58" fmla="*/ 431 w 877"/>
                  <a:gd name="T59" fmla="*/ 107 h 489"/>
                  <a:gd name="T60" fmla="*/ 485 w 877"/>
                  <a:gd name="T61" fmla="*/ 120 h 489"/>
                  <a:gd name="T62" fmla="*/ 537 w 877"/>
                  <a:gd name="T63" fmla="*/ 134 h 489"/>
                  <a:gd name="T64" fmla="*/ 585 w 877"/>
                  <a:gd name="T65" fmla="*/ 147 h 489"/>
                  <a:gd name="T66" fmla="*/ 631 w 877"/>
                  <a:gd name="T67" fmla="*/ 160 h 489"/>
                  <a:gd name="T68" fmla="*/ 672 w 877"/>
                  <a:gd name="T69" fmla="*/ 172 h 489"/>
                  <a:gd name="T70" fmla="*/ 708 w 877"/>
                  <a:gd name="T71" fmla="*/ 183 h 489"/>
                  <a:gd name="T72" fmla="*/ 742 w 877"/>
                  <a:gd name="T73" fmla="*/ 193 h 489"/>
                  <a:gd name="T74" fmla="*/ 771 w 877"/>
                  <a:gd name="T75" fmla="*/ 203 h 489"/>
                  <a:gd name="T76" fmla="*/ 796 w 877"/>
                  <a:gd name="T77" fmla="*/ 211 h 489"/>
                  <a:gd name="T78" fmla="*/ 816 w 877"/>
                  <a:gd name="T79" fmla="*/ 218 h 489"/>
                  <a:gd name="T80" fmla="*/ 831 w 877"/>
                  <a:gd name="T81" fmla="*/ 224 h 489"/>
                  <a:gd name="T82" fmla="*/ 841 w 877"/>
                  <a:gd name="T83" fmla="*/ 230 h 489"/>
                  <a:gd name="T84" fmla="*/ 847 w 877"/>
                  <a:gd name="T85" fmla="*/ 234 h 489"/>
                  <a:gd name="T86" fmla="*/ 848 w 877"/>
                  <a:gd name="T87" fmla="*/ 237 h 489"/>
                  <a:gd name="T88" fmla="*/ 877 w 877"/>
                  <a:gd name="T89" fmla="*/ 244 h 48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877" h="489">
                    <a:moveTo>
                      <a:pt x="877" y="489"/>
                    </a:moveTo>
                    <a:lnTo>
                      <a:pt x="875" y="482"/>
                    </a:lnTo>
                    <a:lnTo>
                      <a:pt x="869" y="473"/>
                    </a:lnTo>
                    <a:lnTo>
                      <a:pt x="858" y="462"/>
                    </a:lnTo>
                    <a:lnTo>
                      <a:pt x="843" y="449"/>
                    </a:lnTo>
                    <a:lnTo>
                      <a:pt x="821" y="433"/>
                    </a:lnTo>
                    <a:lnTo>
                      <a:pt x="796" y="416"/>
                    </a:lnTo>
                    <a:lnTo>
                      <a:pt x="766" y="396"/>
                    </a:lnTo>
                    <a:lnTo>
                      <a:pt x="732" y="375"/>
                    </a:lnTo>
                    <a:lnTo>
                      <a:pt x="694" y="353"/>
                    </a:lnTo>
                    <a:lnTo>
                      <a:pt x="652" y="328"/>
                    </a:lnTo>
                    <a:lnTo>
                      <a:pt x="605" y="302"/>
                    </a:lnTo>
                    <a:lnTo>
                      <a:pt x="556" y="275"/>
                    </a:lnTo>
                    <a:lnTo>
                      <a:pt x="502" y="246"/>
                    </a:lnTo>
                    <a:lnTo>
                      <a:pt x="445" y="217"/>
                    </a:lnTo>
                    <a:lnTo>
                      <a:pt x="387" y="188"/>
                    </a:lnTo>
                    <a:lnTo>
                      <a:pt x="327" y="158"/>
                    </a:lnTo>
                    <a:lnTo>
                      <a:pt x="264" y="125"/>
                    </a:lnTo>
                    <a:lnTo>
                      <a:pt x="199" y="94"/>
                    </a:lnTo>
                    <a:lnTo>
                      <a:pt x="134" y="62"/>
                    </a:lnTo>
                    <a:lnTo>
                      <a:pt x="68" y="3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65" y="33"/>
                    </a:lnTo>
                    <a:lnTo>
                      <a:pt x="129" y="63"/>
                    </a:lnTo>
                    <a:lnTo>
                      <a:pt x="192" y="94"/>
                    </a:lnTo>
                    <a:lnTo>
                      <a:pt x="255" y="123"/>
                    </a:lnTo>
                    <a:lnTo>
                      <a:pt x="315" y="154"/>
                    </a:lnTo>
                    <a:lnTo>
                      <a:pt x="375" y="185"/>
                    </a:lnTo>
                    <a:lnTo>
                      <a:pt x="431" y="214"/>
                    </a:lnTo>
                    <a:lnTo>
                      <a:pt x="485" y="241"/>
                    </a:lnTo>
                    <a:lnTo>
                      <a:pt x="537" y="268"/>
                    </a:lnTo>
                    <a:lnTo>
                      <a:pt x="585" y="295"/>
                    </a:lnTo>
                    <a:lnTo>
                      <a:pt x="631" y="320"/>
                    </a:lnTo>
                    <a:lnTo>
                      <a:pt x="672" y="344"/>
                    </a:lnTo>
                    <a:lnTo>
                      <a:pt x="708" y="366"/>
                    </a:lnTo>
                    <a:lnTo>
                      <a:pt x="742" y="386"/>
                    </a:lnTo>
                    <a:lnTo>
                      <a:pt x="771" y="406"/>
                    </a:lnTo>
                    <a:lnTo>
                      <a:pt x="796" y="422"/>
                    </a:lnTo>
                    <a:lnTo>
                      <a:pt x="816" y="436"/>
                    </a:lnTo>
                    <a:lnTo>
                      <a:pt x="831" y="449"/>
                    </a:lnTo>
                    <a:lnTo>
                      <a:pt x="841" y="460"/>
                    </a:lnTo>
                    <a:lnTo>
                      <a:pt x="847" y="469"/>
                    </a:lnTo>
                    <a:lnTo>
                      <a:pt x="848" y="474"/>
                    </a:lnTo>
                    <a:lnTo>
                      <a:pt x="877" y="489"/>
                    </a:lnTo>
                    <a:close/>
                  </a:path>
                </a:pathLst>
              </a:custGeom>
              <a:solidFill>
                <a:srgbClr val="B4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41" name="Freeform 861"/>
              <p:cNvSpPr>
                <a:spLocks/>
              </p:cNvSpPr>
              <p:nvPr/>
            </p:nvSpPr>
            <p:spPr bwMode="auto">
              <a:xfrm>
                <a:off x="1432" y="1245"/>
                <a:ext cx="848" cy="236"/>
              </a:xfrm>
              <a:custGeom>
                <a:avLst/>
                <a:gdLst>
                  <a:gd name="T0" fmla="*/ 0 w 848"/>
                  <a:gd name="T1" fmla="*/ 0 h 472"/>
                  <a:gd name="T2" fmla="*/ 65 w 848"/>
                  <a:gd name="T3" fmla="*/ 16 h 472"/>
                  <a:gd name="T4" fmla="*/ 129 w 848"/>
                  <a:gd name="T5" fmla="*/ 31 h 472"/>
                  <a:gd name="T6" fmla="*/ 192 w 848"/>
                  <a:gd name="T7" fmla="*/ 46 h 472"/>
                  <a:gd name="T8" fmla="*/ 255 w 848"/>
                  <a:gd name="T9" fmla="*/ 61 h 472"/>
                  <a:gd name="T10" fmla="*/ 315 w 848"/>
                  <a:gd name="T11" fmla="*/ 76 h 472"/>
                  <a:gd name="T12" fmla="*/ 375 w 848"/>
                  <a:gd name="T13" fmla="*/ 92 h 472"/>
                  <a:gd name="T14" fmla="*/ 431 w 848"/>
                  <a:gd name="T15" fmla="*/ 106 h 472"/>
                  <a:gd name="T16" fmla="*/ 485 w 848"/>
                  <a:gd name="T17" fmla="*/ 120 h 472"/>
                  <a:gd name="T18" fmla="*/ 537 w 848"/>
                  <a:gd name="T19" fmla="*/ 133 h 472"/>
                  <a:gd name="T20" fmla="*/ 585 w 848"/>
                  <a:gd name="T21" fmla="*/ 147 h 472"/>
                  <a:gd name="T22" fmla="*/ 631 w 848"/>
                  <a:gd name="T23" fmla="*/ 159 h 472"/>
                  <a:gd name="T24" fmla="*/ 672 w 848"/>
                  <a:gd name="T25" fmla="*/ 171 h 472"/>
                  <a:gd name="T26" fmla="*/ 708 w 848"/>
                  <a:gd name="T27" fmla="*/ 182 h 472"/>
                  <a:gd name="T28" fmla="*/ 742 w 848"/>
                  <a:gd name="T29" fmla="*/ 192 h 472"/>
                  <a:gd name="T30" fmla="*/ 771 w 848"/>
                  <a:gd name="T31" fmla="*/ 202 h 472"/>
                  <a:gd name="T32" fmla="*/ 796 w 848"/>
                  <a:gd name="T33" fmla="*/ 210 h 472"/>
                  <a:gd name="T34" fmla="*/ 816 w 848"/>
                  <a:gd name="T35" fmla="*/ 217 h 472"/>
                  <a:gd name="T36" fmla="*/ 831 w 848"/>
                  <a:gd name="T37" fmla="*/ 224 h 472"/>
                  <a:gd name="T38" fmla="*/ 841 w 848"/>
                  <a:gd name="T39" fmla="*/ 229 h 472"/>
                  <a:gd name="T40" fmla="*/ 847 w 848"/>
                  <a:gd name="T41" fmla="*/ 234 h 472"/>
                  <a:gd name="T42" fmla="*/ 848 w 848"/>
                  <a:gd name="T43" fmla="*/ 236 h 472"/>
                  <a:gd name="T44" fmla="*/ 819 w 848"/>
                  <a:gd name="T45" fmla="*/ 230 h 472"/>
                  <a:gd name="T46" fmla="*/ 817 w 848"/>
                  <a:gd name="T47" fmla="*/ 226 h 472"/>
                  <a:gd name="T48" fmla="*/ 811 w 848"/>
                  <a:gd name="T49" fmla="*/ 222 h 472"/>
                  <a:gd name="T50" fmla="*/ 800 w 848"/>
                  <a:gd name="T51" fmla="*/ 217 h 472"/>
                  <a:gd name="T52" fmla="*/ 783 w 848"/>
                  <a:gd name="T53" fmla="*/ 210 h 472"/>
                  <a:gd name="T54" fmla="*/ 762 w 848"/>
                  <a:gd name="T55" fmla="*/ 202 h 472"/>
                  <a:gd name="T56" fmla="*/ 735 w 848"/>
                  <a:gd name="T57" fmla="*/ 193 h 472"/>
                  <a:gd name="T58" fmla="*/ 705 w 848"/>
                  <a:gd name="T59" fmla="*/ 184 h 472"/>
                  <a:gd name="T60" fmla="*/ 670 w 848"/>
                  <a:gd name="T61" fmla="*/ 173 h 472"/>
                  <a:gd name="T62" fmla="*/ 631 w 848"/>
                  <a:gd name="T63" fmla="*/ 161 h 472"/>
                  <a:gd name="T64" fmla="*/ 587 w 848"/>
                  <a:gd name="T65" fmla="*/ 149 h 472"/>
                  <a:gd name="T66" fmla="*/ 539 w 848"/>
                  <a:gd name="T67" fmla="*/ 136 h 472"/>
                  <a:gd name="T68" fmla="*/ 488 w 848"/>
                  <a:gd name="T69" fmla="*/ 122 h 472"/>
                  <a:gd name="T70" fmla="*/ 434 w 848"/>
                  <a:gd name="T71" fmla="*/ 108 h 472"/>
                  <a:gd name="T72" fmla="*/ 378 w 848"/>
                  <a:gd name="T73" fmla="*/ 93 h 472"/>
                  <a:gd name="T74" fmla="*/ 318 w 848"/>
                  <a:gd name="T75" fmla="*/ 79 h 472"/>
                  <a:gd name="T76" fmla="*/ 257 w 848"/>
                  <a:gd name="T77" fmla="*/ 64 h 472"/>
                  <a:gd name="T78" fmla="*/ 195 w 848"/>
                  <a:gd name="T79" fmla="*/ 48 h 472"/>
                  <a:gd name="T80" fmla="*/ 130 w 848"/>
                  <a:gd name="T81" fmla="*/ 32 h 472"/>
                  <a:gd name="T82" fmla="*/ 65 w 848"/>
                  <a:gd name="T83" fmla="*/ 16 h 472"/>
                  <a:gd name="T84" fmla="*/ 0 w 848"/>
                  <a:gd name="T85" fmla="*/ 1 h 472"/>
                  <a:gd name="T86" fmla="*/ 0 w 848"/>
                  <a:gd name="T87" fmla="*/ 0 h 47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848" h="472">
                    <a:moveTo>
                      <a:pt x="0" y="0"/>
                    </a:moveTo>
                    <a:lnTo>
                      <a:pt x="65" y="31"/>
                    </a:lnTo>
                    <a:lnTo>
                      <a:pt x="129" y="61"/>
                    </a:lnTo>
                    <a:lnTo>
                      <a:pt x="192" y="92"/>
                    </a:lnTo>
                    <a:lnTo>
                      <a:pt x="255" y="121"/>
                    </a:lnTo>
                    <a:lnTo>
                      <a:pt x="315" y="152"/>
                    </a:lnTo>
                    <a:lnTo>
                      <a:pt x="375" y="183"/>
                    </a:lnTo>
                    <a:lnTo>
                      <a:pt x="431" y="212"/>
                    </a:lnTo>
                    <a:lnTo>
                      <a:pt x="485" y="239"/>
                    </a:lnTo>
                    <a:lnTo>
                      <a:pt x="537" y="266"/>
                    </a:lnTo>
                    <a:lnTo>
                      <a:pt x="585" y="293"/>
                    </a:lnTo>
                    <a:lnTo>
                      <a:pt x="631" y="318"/>
                    </a:lnTo>
                    <a:lnTo>
                      <a:pt x="672" y="342"/>
                    </a:lnTo>
                    <a:lnTo>
                      <a:pt x="708" y="364"/>
                    </a:lnTo>
                    <a:lnTo>
                      <a:pt x="742" y="384"/>
                    </a:lnTo>
                    <a:lnTo>
                      <a:pt x="771" y="404"/>
                    </a:lnTo>
                    <a:lnTo>
                      <a:pt x="796" y="420"/>
                    </a:lnTo>
                    <a:lnTo>
                      <a:pt x="816" y="434"/>
                    </a:lnTo>
                    <a:lnTo>
                      <a:pt x="831" y="447"/>
                    </a:lnTo>
                    <a:lnTo>
                      <a:pt x="841" y="458"/>
                    </a:lnTo>
                    <a:lnTo>
                      <a:pt x="847" y="467"/>
                    </a:lnTo>
                    <a:lnTo>
                      <a:pt x="848" y="472"/>
                    </a:lnTo>
                    <a:lnTo>
                      <a:pt x="819" y="460"/>
                    </a:lnTo>
                    <a:lnTo>
                      <a:pt x="817" y="452"/>
                    </a:lnTo>
                    <a:lnTo>
                      <a:pt x="811" y="443"/>
                    </a:lnTo>
                    <a:lnTo>
                      <a:pt x="800" y="433"/>
                    </a:lnTo>
                    <a:lnTo>
                      <a:pt x="783" y="420"/>
                    </a:lnTo>
                    <a:lnTo>
                      <a:pt x="762" y="404"/>
                    </a:lnTo>
                    <a:lnTo>
                      <a:pt x="735" y="385"/>
                    </a:lnTo>
                    <a:lnTo>
                      <a:pt x="705" y="367"/>
                    </a:lnTo>
                    <a:lnTo>
                      <a:pt x="670" y="346"/>
                    </a:lnTo>
                    <a:lnTo>
                      <a:pt x="631" y="322"/>
                    </a:lnTo>
                    <a:lnTo>
                      <a:pt x="587" y="297"/>
                    </a:lnTo>
                    <a:lnTo>
                      <a:pt x="539" y="271"/>
                    </a:lnTo>
                    <a:lnTo>
                      <a:pt x="488" y="244"/>
                    </a:lnTo>
                    <a:lnTo>
                      <a:pt x="434" y="215"/>
                    </a:lnTo>
                    <a:lnTo>
                      <a:pt x="378" y="186"/>
                    </a:lnTo>
                    <a:lnTo>
                      <a:pt x="318" y="157"/>
                    </a:lnTo>
                    <a:lnTo>
                      <a:pt x="257" y="127"/>
                    </a:lnTo>
                    <a:lnTo>
                      <a:pt x="195" y="96"/>
                    </a:lnTo>
                    <a:lnTo>
                      <a:pt x="130" y="63"/>
                    </a:lnTo>
                    <a:lnTo>
                      <a:pt x="65" y="3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3C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42" name="Freeform 862"/>
              <p:cNvSpPr>
                <a:spLocks/>
              </p:cNvSpPr>
              <p:nvPr/>
            </p:nvSpPr>
            <p:spPr bwMode="auto">
              <a:xfrm>
                <a:off x="1431" y="1246"/>
                <a:ext cx="820" cy="229"/>
              </a:xfrm>
              <a:custGeom>
                <a:avLst/>
                <a:gdLst>
                  <a:gd name="T0" fmla="*/ 820 w 820"/>
                  <a:gd name="T1" fmla="*/ 229 h 458"/>
                  <a:gd name="T2" fmla="*/ 818 w 820"/>
                  <a:gd name="T3" fmla="*/ 225 h 458"/>
                  <a:gd name="T4" fmla="*/ 812 w 820"/>
                  <a:gd name="T5" fmla="*/ 221 h 458"/>
                  <a:gd name="T6" fmla="*/ 801 w 820"/>
                  <a:gd name="T7" fmla="*/ 216 h 458"/>
                  <a:gd name="T8" fmla="*/ 784 w 820"/>
                  <a:gd name="T9" fmla="*/ 209 h 458"/>
                  <a:gd name="T10" fmla="*/ 763 w 820"/>
                  <a:gd name="T11" fmla="*/ 201 h 458"/>
                  <a:gd name="T12" fmla="*/ 736 w 820"/>
                  <a:gd name="T13" fmla="*/ 192 h 458"/>
                  <a:gd name="T14" fmla="*/ 706 w 820"/>
                  <a:gd name="T15" fmla="*/ 183 h 458"/>
                  <a:gd name="T16" fmla="*/ 671 w 820"/>
                  <a:gd name="T17" fmla="*/ 172 h 458"/>
                  <a:gd name="T18" fmla="*/ 632 w 820"/>
                  <a:gd name="T19" fmla="*/ 160 h 458"/>
                  <a:gd name="T20" fmla="*/ 588 w 820"/>
                  <a:gd name="T21" fmla="*/ 148 h 458"/>
                  <a:gd name="T22" fmla="*/ 540 w 820"/>
                  <a:gd name="T23" fmla="*/ 135 h 458"/>
                  <a:gd name="T24" fmla="*/ 489 w 820"/>
                  <a:gd name="T25" fmla="*/ 121 h 458"/>
                  <a:gd name="T26" fmla="*/ 435 w 820"/>
                  <a:gd name="T27" fmla="*/ 107 h 458"/>
                  <a:gd name="T28" fmla="*/ 379 w 820"/>
                  <a:gd name="T29" fmla="*/ 92 h 458"/>
                  <a:gd name="T30" fmla="*/ 319 w 820"/>
                  <a:gd name="T31" fmla="*/ 78 h 458"/>
                  <a:gd name="T32" fmla="*/ 258 w 820"/>
                  <a:gd name="T33" fmla="*/ 63 h 458"/>
                  <a:gd name="T34" fmla="*/ 196 w 820"/>
                  <a:gd name="T35" fmla="*/ 47 h 458"/>
                  <a:gd name="T36" fmla="*/ 131 w 820"/>
                  <a:gd name="T37" fmla="*/ 31 h 458"/>
                  <a:gd name="T38" fmla="*/ 66 w 820"/>
                  <a:gd name="T39" fmla="*/ 15 h 458"/>
                  <a:gd name="T40" fmla="*/ 1 w 820"/>
                  <a:gd name="T41" fmla="*/ 0 h 458"/>
                  <a:gd name="T42" fmla="*/ 0 w 820"/>
                  <a:gd name="T43" fmla="*/ 2 h 458"/>
                  <a:gd name="T44" fmla="*/ 63 w 820"/>
                  <a:gd name="T45" fmla="*/ 16 h 458"/>
                  <a:gd name="T46" fmla="*/ 126 w 820"/>
                  <a:gd name="T47" fmla="*/ 31 h 458"/>
                  <a:gd name="T48" fmla="*/ 188 w 820"/>
                  <a:gd name="T49" fmla="*/ 46 h 458"/>
                  <a:gd name="T50" fmla="*/ 249 w 820"/>
                  <a:gd name="T51" fmla="*/ 61 h 458"/>
                  <a:gd name="T52" fmla="*/ 306 w 820"/>
                  <a:gd name="T53" fmla="*/ 76 h 458"/>
                  <a:gd name="T54" fmla="*/ 364 w 820"/>
                  <a:gd name="T55" fmla="*/ 91 h 458"/>
                  <a:gd name="T56" fmla="*/ 418 w 820"/>
                  <a:gd name="T57" fmla="*/ 104 h 458"/>
                  <a:gd name="T58" fmla="*/ 470 w 820"/>
                  <a:gd name="T59" fmla="*/ 118 h 458"/>
                  <a:gd name="T60" fmla="*/ 520 w 820"/>
                  <a:gd name="T61" fmla="*/ 131 h 458"/>
                  <a:gd name="T62" fmla="*/ 565 w 820"/>
                  <a:gd name="T63" fmla="*/ 144 h 458"/>
                  <a:gd name="T64" fmla="*/ 606 w 820"/>
                  <a:gd name="T65" fmla="*/ 156 h 458"/>
                  <a:gd name="T66" fmla="*/ 644 w 820"/>
                  <a:gd name="T67" fmla="*/ 167 h 458"/>
                  <a:gd name="T68" fmla="*/ 678 w 820"/>
                  <a:gd name="T69" fmla="*/ 177 h 458"/>
                  <a:gd name="T70" fmla="*/ 708 w 820"/>
                  <a:gd name="T71" fmla="*/ 187 h 458"/>
                  <a:gd name="T72" fmla="*/ 733 w 820"/>
                  <a:gd name="T73" fmla="*/ 195 h 458"/>
                  <a:gd name="T74" fmla="*/ 755 w 820"/>
                  <a:gd name="T75" fmla="*/ 202 h 458"/>
                  <a:gd name="T76" fmla="*/ 770 w 820"/>
                  <a:gd name="T77" fmla="*/ 209 h 458"/>
                  <a:gd name="T78" fmla="*/ 781 w 820"/>
                  <a:gd name="T79" fmla="*/ 214 h 458"/>
                  <a:gd name="T80" fmla="*/ 787 w 820"/>
                  <a:gd name="T81" fmla="*/ 218 h 458"/>
                  <a:gd name="T82" fmla="*/ 788 w 820"/>
                  <a:gd name="T83" fmla="*/ 222 h 458"/>
                  <a:gd name="T84" fmla="*/ 820 w 820"/>
                  <a:gd name="T85" fmla="*/ 229 h 45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820" h="458">
                    <a:moveTo>
                      <a:pt x="820" y="458"/>
                    </a:moveTo>
                    <a:lnTo>
                      <a:pt x="818" y="450"/>
                    </a:lnTo>
                    <a:lnTo>
                      <a:pt x="812" y="441"/>
                    </a:lnTo>
                    <a:lnTo>
                      <a:pt x="801" y="431"/>
                    </a:lnTo>
                    <a:lnTo>
                      <a:pt x="784" y="418"/>
                    </a:lnTo>
                    <a:lnTo>
                      <a:pt x="763" y="402"/>
                    </a:lnTo>
                    <a:lnTo>
                      <a:pt x="736" y="383"/>
                    </a:lnTo>
                    <a:lnTo>
                      <a:pt x="706" y="365"/>
                    </a:lnTo>
                    <a:lnTo>
                      <a:pt x="671" y="344"/>
                    </a:lnTo>
                    <a:lnTo>
                      <a:pt x="632" y="320"/>
                    </a:lnTo>
                    <a:lnTo>
                      <a:pt x="588" y="295"/>
                    </a:lnTo>
                    <a:lnTo>
                      <a:pt x="540" y="269"/>
                    </a:lnTo>
                    <a:lnTo>
                      <a:pt x="489" y="242"/>
                    </a:lnTo>
                    <a:lnTo>
                      <a:pt x="435" y="213"/>
                    </a:lnTo>
                    <a:lnTo>
                      <a:pt x="379" y="184"/>
                    </a:lnTo>
                    <a:lnTo>
                      <a:pt x="319" y="155"/>
                    </a:lnTo>
                    <a:lnTo>
                      <a:pt x="258" y="125"/>
                    </a:lnTo>
                    <a:lnTo>
                      <a:pt x="196" y="94"/>
                    </a:lnTo>
                    <a:lnTo>
                      <a:pt x="131" y="61"/>
                    </a:lnTo>
                    <a:lnTo>
                      <a:pt x="66" y="30"/>
                    </a:lnTo>
                    <a:lnTo>
                      <a:pt x="1" y="0"/>
                    </a:lnTo>
                    <a:lnTo>
                      <a:pt x="0" y="3"/>
                    </a:lnTo>
                    <a:lnTo>
                      <a:pt x="63" y="32"/>
                    </a:lnTo>
                    <a:lnTo>
                      <a:pt x="126" y="61"/>
                    </a:lnTo>
                    <a:lnTo>
                      <a:pt x="188" y="92"/>
                    </a:lnTo>
                    <a:lnTo>
                      <a:pt x="249" y="121"/>
                    </a:lnTo>
                    <a:lnTo>
                      <a:pt x="306" y="152"/>
                    </a:lnTo>
                    <a:lnTo>
                      <a:pt x="364" y="181"/>
                    </a:lnTo>
                    <a:lnTo>
                      <a:pt x="418" y="208"/>
                    </a:lnTo>
                    <a:lnTo>
                      <a:pt x="470" y="235"/>
                    </a:lnTo>
                    <a:lnTo>
                      <a:pt x="520" y="262"/>
                    </a:lnTo>
                    <a:lnTo>
                      <a:pt x="565" y="288"/>
                    </a:lnTo>
                    <a:lnTo>
                      <a:pt x="606" y="311"/>
                    </a:lnTo>
                    <a:lnTo>
                      <a:pt x="644" y="333"/>
                    </a:lnTo>
                    <a:lnTo>
                      <a:pt x="678" y="353"/>
                    </a:lnTo>
                    <a:lnTo>
                      <a:pt x="708" y="373"/>
                    </a:lnTo>
                    <a:lnTo>
                      <a:pt x="733" y="389"/>
                    </a:lnTo>
                    <a:lnTo>
                      <a:pt x="755" y="403"/>
                    </a:lnTo>
                    <a:lnTo>
                      <a:pt x="770" y="418"/>
                    </a:lnTo>
                    <a:lnTo>
                      <a:pt x="781" y="427"/>
                    </a:lnTo>
                    <a:lnTo>
                      <a:pt x="787" y="436"/>
                    </a:lnTo>
                    <a:lnTo>
                      <a:pt x="788" y="443"/>
                    </a:lnTo>
                    <a:lnTo>
                      <a:pt x="820" y="458"/>
                    </a:lnTo>
                    <a:close/>
                  </a:path>
                </a:pathLst>
              </a:custGeom>
              <a:solidFill>
                <a:srgbClr val="B3C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43" name="Freeform 863"/>
              <p:cNvSpPr>
                <a:spLocks/>
              </p:cNvSpPr>
              <p:nvPr/>
            </p:nvSpPr>
            <p:spPr bwMode="auto">
              <a:xfrm>
                <a:off x="1431" y="1248"/>
                <a:ext cx="788" cy="220"/>
              </a:xfrm>
              <a:custGeom>
                <a:avLst/>
                <a:gdLst>
                  <a:gd name="T0" fmla="*/ 0 w 788"/>
                  <a:gd name="T1" fmla="*/ 0 h 440"/>
                  <a:gd name="T2" fmla="*/ 63 w 788"/>
                  <a:gd name="T3" fmla="*/ 15 h 440"/>
                  <a:gd name="T4" fmla="*/ 126 w 788"/>
                  <a:gd name="T5" fmla="*/ 29 h 440"/>
                  <a:gd name="T6" fmla="*/ 188 w 788"/>
                  <a:gd name="T7" fmla="*/ 45 h 440"/>
                  <a:gd name="T8" fmla="*/ 249 w 788"/>
                  <a:gd name="T9" fmla="*/ 59 h 440"/>
                  <a:gd name="T10" fmla="*/ 306 w 788"/>
                  <a:gd name="T11" fmla="*/ 75 h 440"/>
                  <a:gd name="T12" fmla="*/ 364 w 788"/>
                  <a:gd name="T13" fmla="*/ 89 h 440"/>
                  <a:gd name="T14" fmla="*/ 418 w 788"/>
                  <a:gd name="T15" fmla="*/ 103 h 440"/>
                  <a:gd name="T16" fmla="*/ 470 w 788"/>
                  <a:gd name="T17" fmla="*/ 116 h 440"/>
                  <a:gd name="T18" fmla="*/ 520 w 788"/>
                  <a:gd name="T19" fmla="*/ 130 h 440"/>
                  <a:gd name="T20" fmla="*/ 565 w 788"/>
                  <a:gd name="T21" fmla="*/ 143 h 440"/>
                  <a:gd name="T22" fmla="*/ 606 w 788"/>
                  <a:gd name="T23" fmla="*/ 154 h 440"/>
                  <a:gd name="T24" fmla="*/ 644 w 788"/>
                  <a:gd name="T25" fmla="*/ 165 h 440"/>
                  <a:gd name="T26" fmla="*/ 678 w 788"/>
                  <a:gd name="T27" fmla="*/ 175 h 440"/>
                  <a:gd name="T28" fmla="*/ 708 w 788"/>
                  <a:gd name="T29" fmla="*/ 185 h 440"/>
                  <a:gd name="T30" fmla="*/ 733 w 788"/>
                  <a:gd name="T31" fmla="*/ 193 h 440"/>
                  <a:gd name="T32" fmla="*/ 755 w 788"/>
                  <a:gd name="T33" fmla="*/ 200 h 440"/>
                  <a:gd name="T34" fmla="*/ 770 w 788"/>
                  <a:gd name="T35" fmla="*/ 208 h 440"/>
                  <a:gd name="T36" fmla="*/ 781 w 788"/>
                  <a:gd name="T37" fmla="*/ 212 h 440"/>
                  <a:gd name="T38" fmla="*/ 787 w 788"/>
                  <a:gd name="T39" fmla="*/ 217 h 440"/>
                  <a:gd name="T40" fmla="*/ 788 w 788"/>
                  <a:gd name="T41" fmla="*/ 220 h 440"/>
                  <a:gd name="T42" fmla="*/ 755 w 788"/>
                  <a:gd name="T43" fmla="*/ 212 h 440"/>
                  <a:gd name="T44" fmla="*/ 753 w 788"/>
                  <a:gd name="T45" fmla="*/ 209 h 440"/>
                  <a:gd name="T46" fmla="*/ 747 w 788"/>
                  <a:gd name="T47" fmla="*/ 205 h 440"/>
                  <a:gd name="T48" fmla="*/ 736 w 788"/>
                  <a:gd name="T49" fmla="*/ 200 h 440"/>
                  <a:gd name="T50" fmla="*/ 719 w 788"/>
                  <a:gd name="T51" fmla="*/ 192 h 440"/>
                  <a:gd name="T52" fmla="*/ 697 w 788"/>
                  <a:gd name="T53" fmla="*/ 185 h 440"/>
                  <a:gd name="T54" fmla="*/ 670 w 788"/>
                  <a:gd name="T55" fmla="*/ 176 h 440"/>
                  <a:gd name="T56" fmla="*/ 639 w 788"/>
                  <a:gd name="T57" fmla="*/ 166 h 440"/>
                  <a:gd name="T58" fmla="*/ 603 w 788"/>
                  <a:gd name="T59" fmla="*/ 155 h 440"/>
                  <a:gd name="T60" fmla="*/ 562 w 788"/>
                  <a:gd name="T61" fmla="*/ 143 h 440"/>
                  <a:gd name="T62" fmla="*/ 518 w 788"/>
                  <a:gd name="T63" fmla="*/ 132 h 440"/>
                  <a:gd name="T64" fmla="*/ 470 w 788"/>
                  <a:gd name="T65" fmla="*/ 118 h 440"/>
                  <a:gd name="T66" fmla="*/ 420 w 788"/>
                  <a:gd name="T67" fmla="*/ 104 h 440"/>
                  <a:gd name="T68" fmla="*/ 364 w 788"/>
                  <a:gd name="T69" fmla="*/ 91 h 440"/>
                  <a:gd name="T70" fmla="*/ 308 w 788"/>
                  <a:gd name="T71" fmla="*/ 76 h 440"/>
                  <a:gd name="T72" fmla="*/ 250 w 788"/>
                  <a:gd name="T73" fmla="*/ 61 h 440"/>
                  <a:gd name="T74" fmla="*/ 188 w 788"/>
                  <a:gd name="T75" fmla="*/ 47 h 440"/>
                  <a:gd name="T76" fmla="*/ 126 w 788"/>
                  <a:gd name="T77" fmla="*/ 31 h 440"/>
                  <a:gd name="T78" fmla="*/ 63 w 788"/>
                  <a:gd name="T79" fmla="*/ 17 h 440"/>
                  <a:gd name="T80" fmla="*/ 0 w 788"/>
                  <a:gd name="T81" fmla="*/ 1 h 440"/>
                  <a:gd name="T82" fmla="*/ 0 w 788"/>
                  <a:gd name="T83" fmla="*/ 0 h 44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788" h="440">
                    <a:moveTo>
                      <a:pt x="0" y="0"/>
                    </a:moveTo>
                    <a:lnTo>
                      <a:pt x="63" y="29"/>
                    </a:lnTo>
                    <a:lnTo>
                      <a:pt x="126" y="58"/>
                    </a:lnTo>
                    <a:lnTo>
                      <a:pt x="188" y="89"/>
                    </a:lnTo>
                    <a:lnTo>
                      <a:pt x="249" y="118"/>
                    </a:lnTo>
                    <a:lnTo>
                      <a:pt x="306" y="149"/>
                    </a:lnTo>
                    <a:lnTo>
                      <a:pt x="364" y="178"/>
                    </a:lnTo>
                    <a:lnTo>
                      <a:pt x="418" y="205"/>
                    </a:lnTo>
                    <a:lnTo>
                      <a:pt x="470" y="232"/>
                    </a:lnTo>
                    <a:lnTo>
                      <a:pt x="520" y="259"/>
                    </a:lnTo>
                    <a:lnTo>
                      <a:pt x="565" y="285"/>
                    </a:lnTo>
                    <a:lnTo>
                      <a:pt x="606" y="308"/>
                    </a:lnTo>
                    <a:lnTo>
                      <a:pt x="644" y="330"/>
                    </a:lnTo>
                    <a:lnTo>
                      <a:pt x="678" y="350"/>
                    </a:lnTo>
                    <a:lnTo>
                      <a:pt x="708" y="370"/>
                    </a:lnTo>
                    <a:lnTo>
                      <a:pt x="733" y="386"/>
                    </a:lnTo>
                    <a:lnTo>
                      <a:pt x="755" y="400"/>
                    </a:lnTo>
                    <a:lnTo>
                      <a:pt x="770" y="415"/>
                    </a:lnTo>
                    <a:lnTo>
                      <a:pt x="781" y="424"/>
                    </a:lnTo>
                    <a:lnTo>
                      <a:pt x="787" y="433"/>
                    </a:lnTo>
                    <a:lnTo>
                      <a:pt x="788" y="440"/>
                    </a:lnTo>
                    <a:lnTo>
                      <a:pt x="755" y="424"/>
                    </a:lnTo>
                    <a:lnTo>
                      <a:pt x="753" y="418"/>
                    </a:lnTo>
                    <a:lnTo>
                      <a:pt x="747" y="409"/>
                    </a:lnTo>
                    <a:lnTo>
                      <a:pt x="736" y="399"/>
                    </a:lnTo>
                    <a:lnTo>
                      <a:pt x="719" y="384"/>
                    </a:lnTo>
                    <a:lnTo>
                      <a:pt x="697" y="370"/>
                    </a:lnTo>
                    <a:lnTo>
                      <a:pt x="670" y="351"/>
                    </a:lnTo>
                    <a:lnTo>
                      <a:pt x="639" y="332"/>
                    </a:lnTo>
                    <a:lnTo>
                      <a:pt x="603" y="310"/>
                    </a:lnTo>
                    <a:lnTo>
                      <a:pt x="562" y="286"/>
                    </a:lnTo>
                    <a:lnTo>
                      <a:pt x="518" y="263"/>
                    </a:lnTo>
                    <a:lnTo>
                      <a:pt x="470" y="236"/>
                    </a:lnTo>
                    <a:lnTo>
                      <a:pt x="420" y="208"/>
                    </a:lnTo>
                    <a:lnTo>
                      <a:pt x="364" y="181"/>
                    </a:lnTo>
                    <a:lnTo>
                      <a:pt x="308" y="152"/>
                    </a:lnTo>
                    <a:lnTo>
                      <a:pt x="250" y="122"/>
                    </a:lnTo>
                    <a:lnTo>
                      <a:pt x="188" y="93"/>
                    </a:lnTo>
                    <a:lnTo>
                      <a:pt x="126" y="62"/>
                    </a:lnTo>
                    <a:lnTo>
                      <a:pt x="63" y="33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3C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44" name="Freeform 864"/>
              <p:cNvSpPr>
                <a:spLocks/>
              </p:cNvSpPr>
              <p:nvPr/>
            </p:nvSpPr>
            <p:spPr bwMode="auto">
              <a:xfrm>
                <a:off x="1429" y="1249"/>
                <a:ext cx="757" cy="210"/>
              </a:xfrm>
              <a:custGeom>
                <a:avLst/>
                <a:gdLst>
                  <a:gd name="T0" fmla="*/ 757 w 757"/>
                  <a:gd name="T1" fmla="*/ 210 h 422"/>
                  <a:gd name="T2" fmla="*/ 755 w 757"/>
                  <a:gd name="T3" fmla="*/ 207 h 422"/>
                  <a:gd name="T4" fmla="*/ 749 w 757"/>
                  <a:gd name="T5" fmla="*/ 203 h 422"/>
                  <a:gd name="T6" fmla="*/ 738 w 757"/>
                  <a:gd name="T7" fmla="*/ 198 h 422"/>
                  <a:gd name="T8" fmla="*/ 721 w 757"/>
                  <a:gd name="T9" fmla="*/ 190 h 422"/>
                  <a:gd name="T10" fmla="*/ 699 w 757"/>
                  <a:gd name="T11" fmla="*/ 183 h 422"/>
                  <a:gd name="T12" fmla="*/ 672 w 757"/>
                  <a:gd name="T13" fmla="*/ 174 h 422"/>
                  <a:gd name="T14" fmla="*/ 641 w 757"/>
                  <a:gd name="T15" fmla="*/ 164 h 422"/>
                  <a:gd name="T16" fmla="*/ 605 w 757"/>
                  <a:gd name="T17" fmla="*/ 153 h 422"/>
                  <a:gd name="T18" fmla="*/ 564 w 757"/>
                  <a:gd name="T19" fmla="*/ 141 h 422"/>
                  <a:gd name="T20" fmla="*/ 520 w 757"/>
                  <a:gd name="T21" fmla="*/ 130 h 422"/>
                  <a:gd name="T22" fmla="*/ 472 w 757"/>
                  <a:gd name="T23" fmla="*/ 116 h 422"/>
                  <a:gd name="T24" fmla="*/ 422 w 757"/>
                  <a:gd name="T25" fmla="*/ 103 h 422"/>
                  <a:gd name="T26" fmla="*/ 366 w 757"/>
                  <a:gd name="T27" fmla="*/ 89 h 422"/>
                  <a:gd name="T28" fmla="*/ 310 w 757"/>
                  <a:gd name="T29" fmla="*/ 75 h 422"/>
                  <a:gd name="T30" fmla="*/ 252 w 757"/>
                  <a:gd name="T31" fmla="*/ 60 h 422"/>
                  <a:gd name="T32" fmla="*/ 190 w 757"/>
                  <a:gd name="T33" fmla="*/ 45 h 422"/>
                  <a:gd name="T34" fmla="*/ 128 w 757"/>
                  <a:gd name="T35" fmla="*/ 30 h 422"/>
                  <a:gd name="T36" fmla="*/ 65 w 757"/>
                  <a:gd name="T37" fmla="*/ 15 h 422"/>
                  <a:gd name="T38" fmla="*/ 2 w 757"/>
                  <a:gd name="T39" fmla="*/ 0 h 422"/>
                  <a:gd name="T40" fmla="*/ 0 w 757"/>
                  <a:gd name="T41" fmla="*/ 2 h 422"/>
                  <a:gd name="T42" fmla="*/ 61 w 757"/>
                  <a:gd name="T43" fmla="*/ 15 h 422"/>
                  <a:gd name="T44" fmla="*/ 122 w 757"/>
                  <a:gd name="T45" fmla="*/ 30 h 422"/>
                  <a:gd name="T46" fmla="*/ 181 w 757"/>
                  <a:gd name="T47" fmla="*/ 44 h 422"/>
                  <a:gd name="T48" fmla="*/ 239 w 757"/>
                  <a:gd name="T49" fmla="*/ 59 h 422"/>
                  <a:gd name="T50" fmla="*/ 296 w 757"/>
                  <a:gd name="T51" fmla="*/ 73 h 422"/>
                  <a:gd name="T52" fmla="*/ 349 w 757"/>
                  <a:gd name="T53" fmla="*/ 87 h 422"/>
                  <a:gd name="T54" fmla="*/ 402 w 757"/>
                  <a:gd name="T55" fmla="*/ 100 h 422"/>
                  <a:gd name="T56" fmla="*/ 450 w 757"/>
                  <a:gd name="T57" fmla="*/ 112 h 422"/>
                  <a:gd name="T58" fmla="*/ 496 w 757"/>
                  <a:gd name="T59" fmla="*/ 125 h 422"/>
                  <a:gd name="T60" fmla="*/ 537 w 757"/>
                  <a:gd name="T61" fmla="*/ 137 h 422"/>
                  <a:gd name="T62" fmla="*/ 577 w 757"/>
                  <a:gd name="T63" fmla="*/ 148 h 422"/>
                  <a:gd name="T64" fmla="*/ 611 w 757"/>
                  <a:gd name="T65" fmla="*/ 158 h 422"/>
                  <a:gd name="T66" fmla="*/ 641 w 757"/>
                  <a:gd name="T67" fmla="*/ 168 h 422"/>
                  <a:gd name="T68" fmla="*/ 666 w 757"/>
                  <a:gd name="T69" fmla="*/ 176 h 422"/>
                  <a:gd name="T70" fmla="*/ 687 w 757"/>
                  <a:gd name="T71" fmla="*/ 183 h 422"/>
                  <a:gd name="T72" fmla="*/ 703 w 757"/>
                  <a:gd name="T73" fmla="*/ 189 h 422"/>
                  <a:gd name="T74" fmla="*/ 714 w 757"/>
                  <a:gd name="T75" fmla="*/ 195 h 422"/>
                  <a:gd name="T76" fmla="*/ 721 w 757"/>
                  <a:gd name="T77" fmla="*/ 199 h 422"/>
                  <a:gd name="T78" fmla="*/ 723 w 757"/>
                  <a:gd name="T79" fmla="*/ 202 h 422"/>
                  <a:gd name="T80" fmla="*/ 757 w 757"/>
                  <a:gd name="T81" fmla="*/ 210 h 42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757" h="422">
                    <a:moveTo>
                      <a:pt x="757" y="422"/>
                    </a:moveTo>
                    <a:lnTo>
                      <a:pt x="755" y="416"/>
                    </a:lnTo>
                    <a:lnTo>
                      <a:pt x="749" y="407"/>
                    </a:lnTo>
                    <a:lnTo>
                      <a:pt x="738" y="397"/>
                    </a:lnTo>
                    <a:lnTo>
                      <a:pt x="721" y="382"/>
                    </a:lnTo>
                    <a:lnTo>
                      <a:pt x="699" y="368"/>
                    </a:lnTo>
                    <a:lnTo>
                      <a:pt x="672" y="349"/>
                    </a:lnTo>
                    <a:lnTo>
                      <a:pt x="641" y="330"/>
                    </a:lnTo>
                    <a:lnTo>
                      <a:pt x="605" y="308"/>
                    </a:lnTo>
                    <a:lnTo>
                      <a:pt x="564" y="284"/>
                    </a:lnTo>
                    <a:lnTo>
                      <a:pt x="520" y="261"/>
                    </a:lnTo>
                    <a:lnTo>
                      <a:pt x="472" y="234"/>
                    </a:lnTo>
                    <a:lnTo>
                      <a:pt x="422" y="206"/>
                    </a:lnTo>
                    <a:lnTo>
                      <a:pt x="366" y="179"/>
                    </a:lnTo>
                    <a:lnTo>
                      <a:pt x="310" y="150"/>
                    </a:lnTo>
                    <a:lnTo>
                      <a:pt x="252" y="120"/>
                    </a:lnTo>
                    <a:lnTo>
                      <a:pt x="190" y="91"/>
                    </a:lnTo>
                    <a:lnTo>
                      <a:pt x="128" y="60"/>
                    </a:lnTo>
                    <a:lnTo>
                      <a:pt x="65" y="31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61" y="31"/>
                    </a:lnTo>
                    <a:lnTo>
                      <a:pt x="122" y="60"/>
                    </a:lnTo>
                    <a:lnTo>
                      <a:pt x="181" y="89"/>
                    </a:lnTo>
                    <a:lnTo>
                      <a:pt x="239" y="118"/>
                    </a:lnTo>
                    <a:lnTo>
                      <a:pt x="296" y="147"/>
                    </a:lnTo>
                    <a:lnTo>
                      <a:pt x="349" y="174"/>
                    </a:lnTo>
                    <a:lnTo>
                      <a:pt x="402" y="201"/>
                    </a:lnTo>
                    <a:lnTo>
                      <a:pt x="450" y="226"/>
                    </a:lnTo>
                    <a:lnTo>
                      <a:pt x="496" y="252"/>
                    </a:lnTo>
                    <a:lnTo>
                      <a:pt x="537" y="275"/>
                    </a:lnTo>
                    <a:lnTo>
                      <a:pt x="577" y="297"/>
                    </a:lnTo>
                    <a:lnTo>
                      <a:pt x="611" y="317"/>
                    </a:lnTo>
                    <a:lnTo>
                      <a:pt x="641" y="337"/>
                    </a:lnTo>
                    <a:lnTo>
                      <a:pt x="666" y="353"/>
                    </a:lnTo>
                    <a:lnTo>
                      <a:pt x="687" y="368"/>
                    </a:lnTo>
                    <a:lnTo>
                      <a:pt x="703" y="380"/>
                    </a:lnTo>
                    <a:lnTo>
                      <a:pt x="714" y="391"/>
                    </a:lnTo>
                    <a:lnTo>
                      <a:pt x="721" y="400"/>
                    </a:lnTo>
                    <a:lnTo>
                      <a:pt x="723" y="406"/>
                    </a:lnTo>
                    <a:lnTo>
                      <a:pt x="757" y="422"/>
                    </a:lnTo>
                    <a:close/>
                  </a:path>
                </a:pathLst>
              </a:custGeom>
              <a:solidFill>
                <a:srgbClr val="B3C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45" name="Freeform 865"/>
              <p:cNvSpPr>
                <a:spLocks/>
              </p:cNvSpPr>
              <p:nvPr/>
            </p:nvSpPr>
            <p:spPr bwMode="auto">
              <a:xfrm>
                <a:off x="1428" y="1250"/>
                <a:ext cx="724" cy="201"/>
              </a:xfrm>
              <a:custGeom>
                <a:avLst/>
                <a:gdLst>
                  <a:gd name="T0" fmla="*/ 1 w 724"/>
                  <a:gd name="T1" fmla="*/ 0 h 402"/>
                  <a:gd name="T2" fmla="*/ 62 w 724"/>
                  <a:gd name="T3" fmla="*/ 14 h 402"/>
                  <a:gd name="T4" fmla="*/ 123 w 724"/>
                  <a:gd name="T5" fmla="*/ 28 h 402"/>
                  <a:gd name="T6" fmla="*/ 182 w 724"/>
                  <a:gd name="T7" fmla="*/ 43 h 402"/>
                  <a:gd name="T8" fmla="*/ 240 w 724"/>
                  <a:gd name="T9" fmla="*/ 57 h 402"/>
                  <a:gd name="T10" fmla="*/ 297 w 724"/>
                  <a:gd name="T11" fmla="*/ 72 h 402"/>
                  <a:gd name="T12" fmla="*/ 350 w 724"/>
                  <a:gd name="T13" fmla="*/ 85 h 402"/>
                  <a:gd name="T14" fmla="*/ 403 w 724"/>
                  <a:gd name="T15" fmla="*/ 99 h 402"/>
                  <a:gd name="T16" fmla="*/ 451 w 724"/>
                  <a:gd name="T17" fmla="*/ 111 h 402"/>
                  <a:gd name="T18" fmla="*/ 497 w 724"/>
                  <a:gd name="T19" fmla="*/ 124 h 402"/>
                  <a:gd name="T20" fmla="*/ 538 w 724"/>
                  <a:gd name="T21" fmla="*/ 136 h 402"/>
                  <a:gd name="T22" fmla="*/ 578 w 724"/>
                  <a:gd name="T23" fmla="*/ 147 h 402"/>
                  <a:gd name="T24" fmla="*/ 612 w 724"/>
                  <a:gd name="T25" fmla="*/ 157 h 402"/>
                  <a:gd name="T26" fmla="*/ 642 w 724"/>
                  <a:gd name="T27" fmla="*/ 167 h 402"/>
                  <a:gd name="T28" fmla="*/ 667 w 724"/>
                  <a:gd name="T29" fmla="*/ 175 h 402"/>
                  <a:gd name="T30" fmla="*/ 688 w 724"/>
                  <a:gd name="T31" fmla="*/ 182 h 402"/>
                  <a:gd name="T32" fmla="*/ 704 w 724"/>
                  <a:gd name="T33" fmla="*/ 188 h 402"/>
                  <a:gd name="T34" fmla="*/ 715 w 724"/>
                  <a:gd name="T35" fmla="*/ 194 h 402"/>
                  <a:gd name="T36" fmla="*/ 722 w 724"/>
                  <a:gd name="T37" fmla="*/ 198 h 402"/>
                  <a:gd name="T38" fmla="*/ 724 w 724"/>
                  <a:gd name="T39" fmla="*/ 201 h 402"/>
                  <a:gd name="T40" fmla="*/ 685 w 724"/>
                  <a:gd name="T41" fmla="*/ 192 h 402"/>
                  <a:gd name="T42" fmla="*/ 685 w 724"/>
                  <a:gd name="T43" fmla="*/ 189 h 402"/>
                  <a:gd name="T44" fmla="*/ 678 w 724"/>
                  <a:gd name="T45" fmla="*/ 186 h 402"/>
                  <a:gd name="T46" fmla="*/ 668 w 724"/>
                  <a:gd name="T47" fmla="*/ 180 h 402"/>
                  <a:gd name="T48" fmla="*/ 653 w 724"/>
                  <a:gd name="T49" fmla="*/ 175 h 402"/>
                  <a:gd name="T50" fmla="*/ 633 w 724"/>
                  <a:gd name="T51" fmla="*/ 168 h 402"/>
                  <a:gd name="T52" fmla="*/ 609 w 724"/>
                  <a:gd name="T53" fmla="*/ 159 h 402"/>
                  <a:gd name="T54" fmla="*/ 581 w 724"/>
                  <a:gd name="T55" fmla="*/ 150 h 402"/>
                  <a:gd name="T56" fmla="*/ 548 w 724"/>
                  <a:gd name="T57" fmla="*/ 141 h 402"/>
                  <a:gd name="T58" fmla="*/ 512 w 724"/>
                  <a:gd name="T59" fmla="*/ 130 h 402"/>
                  <a:gd name="T60" fmla="*/ 471 w 724"/>
                  <a:gd name="T61" fmla="*/ 120 h 402"/>
                  <a:gd name="T62" fmla="*/ 428 w 724"/>
                  <a:gd name="T63" fmla="*/ 108 h 402"/>
                  <a:gd name="T64" fmla="*/ 382 w 724"/>
                  <a:gd name="T65" fmla="*/ 95 h 402"/>
                  <a:gd name="T66" fmla="*/ 332 w 724"/>
                  <a:gd name="T67" fmla="*/ 82 h 402"/>
                  <a:gd name="T68" fmla="*/ 281 w 724"/>
                  <a:gd name="T69" fmla="*/ 69 h 402"/>
                  <a:gd name="T70" fmla="*/ 228 w 724"/>
                  <a:gd name="T71" fmla="*/ 55 h 402"/>
                  <a:gd name="T72" fmla="*/ 172 w 724"/>
                  <a:gd name="T73" fmla="*/ 42 h 402"/>
                  <a:gd name="T74" fmla="*/ 116 w 724"/>
                  <a:gd name="T75" fmla="*/ 28 h 402"/>
                  <a:gd name="T76" fmla="*/ 58 w 724"/>
                  <a:gd name="T77" fmla="*/ 15 h 402"/>
                  <a:gd name="T78" fmla="*/ 0 w 724"/>
                  <a:gd name="T79" fmla="*/ 1 h 402"/>
                  <a:gd name="T80" fmla="*/ 1 w 724"/>
                  <a:gd name="T81" fmla="*/ 0 h 40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724" h="402">
                    <a:moveTo>
                      <a:pt x="1" y="0"/>
                    </a:moveTo>
                    <a:lnTo>
                      <a:pt x="62" y="27"/>
                    </a:lnTo>
                    <a:lnTo>
                      <a:pt x="123" y="56"/>
                    </a:lnTo>
                    <a:lnTo>
                      <a:pt x="182" y="85"/>
                    </a:lnTo>
                    <a:lnTo>
                      <a:pt x="240" y="114"/>
                    </a:lnTo>
                    <a:lnTo>
                      <a:pt x="297" y="143"/>
                    </a:lnTo>
                    <a:lnTo>
                      <a:pt x="350" y="170"/>
                    </a:lnTo>
                    <a:lnTo>
                      <a:pt x="403" y="197"/>
                    </a:lnTo>
                    <a:lnTo>
                      <a:pt x="451" y="222"/>
                    </a:lnTo>
                    <a:lnTo>
                      <a:pt x="497" y="248"/>
                    </a:lnTo>
                    <a:lnTo>
                      <a:pt x="538" y="271"/>
                    </a:lnTo>
                    <a:lnTo>
                      <a:pt x="578" y="293"/>
                    </a:lnTo>
                    <a:lnTo>
                      <a:pt x="612" y="313"/>
                    </a:lnTo>
                    <a:lnTo>
                      <a:pt x="642" y="333"/>
                    </a:lnTo>
                    <a:lnTo>
                      <a:pt x="667" y="349"/>
                    </a:lnTo>
                    <a:lnTo>
                      <a:pt x="688" y="364"/>
                    </a:lnTo>
                    <a:lnTo>
                      <a:pt x="704" y="376"/>
                    </a:lnTo>
                    <a:lnTo>
                      <a:pt x="715" y="387"/>
                    </a:lnTo>
                    <a:lnTo>
                      <a:pt x="722" y="396"/>
                    </a:lnTo>
                    <a:lnTo>
                      <a:pt x="724" y="402"/>
                    </a:lnTo>
                    <a:lnTo>
                      <a:pt x="685" y="383"/>
                    </a:lnTo>
                    <a:lnTo>
                      <a:pt x="685" y="378"/>
                    </a:lnTo>
                    <a:lnTo>
                      <a:pt x="678" y="371"/>
                    </a:lnTo>
                    <a:lnTo>
                      <a:pt x="668" y="360"/>
                    </a:lnTo>
                    <a:lnTo>
                      <a:pt x="653" y="349"/>
                    </a:lnTo>
                    <a:lnTo>
                      <a:pt x="633" y="335"/>
                    </a:lnTo>
                    <a:lnTo>
                      <a:pt x="609" y="318"/>
                    </a:lnTo>
                    <a:lnTo>
                      <a:pt x="581" y="300"/>
                    </a:lnTo>
                    <a:lnTo>
                      <a:pt x="548" y="282"/>
                    </a:lnTo>
                    <a:lnTo>
                      <a:pt x="512" y="260"/>
                    </a:lnTo>
                    <a:lnTo>
                      <a:pt x="471" y="239"/>
                    </a:lnTo>
                    <a:lnTo>
                      <a:pt x="428" y="215"/>
                    </a:lnTo>
                    <a:lnTo>
                      <a:pt x="382" y="190"/>
                    </a:lnTo>
                    <a:lnTo>
                      <a:pt x="332" y="164"/>
                    </a:lnTo>
                    <a:lnTo>
                      <a:pt x="281" y="137"/>
                    </a:lnTo>
                    <a:lnTo>
                      <a:pt x="228" y="110"/>
                    </a:lnTo>
                    <a:lnTo>
                      <a:pt x="172" y="83"/>
                    </a:lnTo>
                    <a:lnTo>
                      <a:pt x="116" y="56"/>
                    </a:lnTo>
                    <a:lnTo>
                      <a:pt x="58" y="29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2D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46" name="Freeform 866"/>
              <p:cNvSpPr>
                <a:spLocks/>
              </p:cNvSpPr>
              <p:nvPr/>
            </p:nvSpPr>
            <p:spPr bwMode="auto">
              <a:xfrm>
                <a:off x="1428" y="1251"/>
                <a:ext cx="685" cy="191"/>
              </a:xfrm>
              <a:custGeom>
                <a:avLst/>
                <a:gdLst>
                  <a:gd name="T0" fmla="*/ 685 w 685"/>
                  <a:gd name="T1" fmla="*/ 191 h 381"/>
                  <a:gd name="T2" fmla="*/ 685 w 685"/>
                  <a:gd name="T3" fmla="*/ 188 h 381"/>
                  <a:gd name="T4" fmla="*/ 678 w 685"/>
                  <a:gd name="T5" fmla="*/ 185 h 381"/>
                  <a:gd name="T6" fmla="*/ 668 w 685"/>
                  <a:gd name="T7" fmla="*/ 179 h 381"/>
                  <a:gd name="T8" fmla="*/ 653 w 685"/>
                  <a:gd name="T9" fmla="*/ 174 h 381"/>
                  <a:gd name="T10" fmla="*/ 633 w 685"/>
                  <a:gd name="T11" fmla="*/ 167 h 381"/>
                  <a:gd name="T12" fmla="*/ 609 w 685"/>
                  <a:gd name="T13" fmla="*/ 158 h 381"/>
                  <a:gd name="T14" fmla="*/ 581 w 685"/>
                  <a:gd name="T15" fmla="*/ 149 h 381"/>
                  <a:gd name="T16" fmla="*/ 548 w 685"/>
                  <a:gd name="T17" fmla="*/ 140 h 381"/>
                  <a:gd name="T18" fmla="*/ 512 w 685"/>
                  <a:gd name="T19" fmla="*/ 129 h 381"/>
                  <a:gd name="T20" fmla="*/ 471 w 685"/>
                  <a:gd name="T21" fmla="*/ 119 h 381"/>
                  <a:gd name="T22" fmla="*/ 428 w 685"/>
                  <a:gd name="T23" fmla="*/ 107 h 381"/>
                  <a:gd name="T24" fmla="*/ 382 w 685"/>
                  <a:gd name="T25" fmla="*/ 94 h 381"/>
                  <a:gd name="T26" fmla="*/ 332 w 685"/>
                  <a:gd name="T27" fmla="*/ 81 h 381"/>
                  <a:gd name="T28" fmla="*/ 281 w 685"/>
                  <a:gd name="T29" fmla="*/ 68 h 381"/>
                  <a:gd name="T30" fmla="*/ 228 w 685"/>
                  <a:gd name="T31" fmla="*/ 54 h 381"/>
                  <a:gd name="T32" fmla="*/ 172 w 685"/>
                  <a:gd name="T33" fmla="*/ 41 h 381"/>
                  <a:gd name="T34" fmla="*/ 116 w 685"/>
                  <a:gd name="T35" fmla="*/ 27 h 381"/>
                  <a:gd name="T36" fmla="*/ 58 w 685"/>
                  <a:gd name="T37" fmla="*/ 14 h 381"/>
                  <a:gd name="T38" fmla="*/ 0 w 685"/>
                  <a:gd name="T39" fmla="*/ 0 h 381"/>
                  <a:gd name="T40" fmla="*/ 0 w 685"/>
                  <a:gd name="T41" fmla="*/ 2 h 381"/>
                  <a:gd name="T42" fmla="*/ 58 w 685"/>
                  <a:gd name="T43" fmla="*/ 15 h 381"/>
                  <a:gd name="T44" fmla="*/ 114 w 685"/>
                  <a:gd name="T45" fmla="*/ 29 h 381"/>
                  <a:gd name="T46" fmla="*/ 171 w 685"/>
                  <a:gd name="T47" fmla="*/ 43 h 381"/>
                  <a:gd name="T48" fmla="*/ 225 w 685"/>
                  <a:gd name="T49" fmla="*/ 56 h 381"/>
                  <a:gd name="T50" fmla="*/ 278 w 685"/>
                  <a:gd name="T51" fmla="*/ 70 h 381"/>
                  <a:gd name="T52" fmla="*/ 329 w 685"/>
                  <a:gd name="T53" fmla="*/ 82 h 381"/>
                  <a:gd name="T54" fmla="*/ 377 w 685"/>
                  <a:gd name="T55" fmla="*/ 95 h 381"/>
                  <a:gd name="T56" fmla="*/ 421 w 685"/>
                  <a:gd name="T57" fmla="*/ 107 h 381"/>
                  <a:gd name="T58" fmla="*/ 464 w 685"/>
                  <a:gd name="T59" fmla="*/ 119 h 381"/>
                  <a:gd name="T60" fmla="*/ 502 w 685"/>
                  <a:gd name="T61" fmla="*/ 129 h 381"/>
                  <a:gd name="T62" fmla="*/ 536 w 685"/>
                  <a:gd name="T63" fmla="*/ 139 h 381"/>
                  <a:gd name="T64" fmla="*/ 565 w 685"/>
                  <a:gd name="T65" fmla="*/ 148 h 381"/>
                  <a:gd name="T66" fmla="*/ 591 w 685"/>
                  <a:gd name="T67" fmla="*/ 157 h 381"/>
                  <a:gd name="T68" fmla="*/ 612 w 685"/>
                  <a:gd name="T69" fmla="*/ 164 h 381"/>
                  <a:gd name="T70" fmla="*/ 628 w 685"/>
                  <a:gd name="T71" fmla="*/ 170 h 381"/>
                  <a:gd name="T72" fmla="*/ 639 w 685"/>
                  <a:gd name="T73" fmla="*/ 176 h 381"/>
                  <a:gd name="T74" fmla="*/ 646 w 685"/>
                  <a:gd name="T75" fmla="*/ 179 h 381"/>
                  <a:gd name="T76" fmla="*/ 647 w 685"/>
                  <a:gd name="T77" fmla="*/ 182 h 381"/>
                  <a:gd name="T78" fmla="*/ 685 w 685"/>
                  <a:gd name="T79" fmla="*/ 191 h 3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685" h="381">
                    <a:moveTo>
                      <a:pt x="685" y="381"/>
                    </a:moveTo>
                    <a:lnTo>
                      <a:pt x="685" y="376"/>
                    </a:lnTo>
                    <a:lnTo>
                      <a:pt x="678" y="369"/>
                    </a:lnTo>
                    <a:lnTo>
                      <a:pt x="668" y="358"/>
                    </a:lnTo>
                    <a:lnTo>
                      <a:pt x="653" y="347"/>
                    </a:lnTo>
                    <a:lnTo>
                      <a:pt x="633" y="333"/>
                    </a:lnTo>
                    <a:lnTo>
                      <a:pt x="609" y="316"/>
                    </a:lnTo>
                    <a:lnTo>
                      <a:pt x="581" y="298"/>
                    </a:lnTo>
                    <a:lnTo>
                      <a:pt x="548" y="280"/>
                    </a:lnTo>
                    <a:lnTo>
                      <a:pt x="512" y="258"/>
                    </a:lnTo>
                    <a:lnTo>
                      <a:pt x="471" y="237"/>
                    </a:lnTo>
                    <a:lnTo>
                      <a:pt x="428" y="213"/>
                    </a:lnTo>
                    <a:lnTo>
                      <a:pt x="382" y="188"/>
                    </a:lnTo>
                    <a:lnTo>
                      <a:pt x="332" y="162"/>
                    </a:lnTo>
                    <a:lnTo>
                      <a:pt x="281" y="135"/>
                    </a:lnTo>
                    <a:lnTo>
                      <a:pt x="228" y="108"/>
                    </a:lnTo>
                    <a:lnTo>
                      <a:pt x="172" y="81"/>
                    </a:lnTo>
                    <a:lnTo>
                      <a:pt x="116" y="54"/>
                    </a:lnTo>
                    <a:lnTo>
                      <a:pt x="58" y="27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58" y="30"/>
                    </a:lnTo>
                    <a:lnTo>
                      <a:pt x="114" y="57"/>
                    </a:lnTo>
                    <a:lnTo>
                      <a:pt x="171" y="85"/>
                    </a:lnTo>
                    <a:lnTo>
                      <a:pt x="225" y="112"/>
                    </a:lnTo>
                    <a:lnTo>
                      <a:pt x="278" y="139"/>
                    </a:lnTo>
                    <a:lnTo>
                      <a:pt x="329" y="164"/>
                    </a:lnTo>
                    <a:lnTo>
                      <a:pt x="377" y="190"/>
                    </a:lnTo>
                    <a:lnTo>
                      <a:pt x="421" y="213"/>
                    </a:lnTo>
                    <a:lnTo>
                      <a:pt x="464" y="237"/>
                    </a:lnTo>
                    <a:lnTo>
                      <a:pt x="502" y="258"/>
                    </a:lnTo>
                    <a:lnTo>
                      <a:pt x="536" y="278"/>
                    </a:lnTo>
                    <a:lnTo>
                      <a:pt x="565" y="296"/>
                    </a:lnTo>
                    <a:lnTo>
                      <a:pt x="591" y="313"/>
                    </a:lnTo>
                    <a:lnTo>
                      <a:pt x="612" y="327"/>
                    </a:lnTo>
                    <a:lnTo>
                      <a:pt x="628" y="340"/>
                    </a:lnTo>
                    <a:lnTo>
                      <a:pt x="639" y="351"/>
                    </a:lnTo>
                    <a:lnTo>
                      <a:pt x="646" y="358"/>
                    </a:lnTo>
                    <a:lnTo>
                      <a:pt x="647" y="363"/>
                    </a:lnTo>
                    <a:lnTo>
                      <a:pt x="685" y="381"/>
                    </a:lnTo>
                    <a:close/>
                  </a:path>
                </a:pathLst>
              </a:custGeom>
              <a:solidFill>
                <a:srgbClr val="B2D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47" name="Freeform 867"/>
              <p:cNvSpPr>
                <a:spLocks/>
              </p:cNvSpPr>
              <p:nvPr/>
            </p:nvSpPr>
            <p:spPr bwMode="auto">
              <a:xfrm>
                <a:off x="1427" y="1253"/>
                <a:ext cx="648" cy="180"/>
              </a:xfrm>
              <a:custGeom>
                <a:avLst/>
                <a:gdLst>
                  <a:gd name="T0" fmla="*/ 1 w 648"/>
                  <a:gd name="T1" fmla="*/ 0 h 360"/>
                  <a:gd name="T2" fmla="*/ 59 w 648"/>
                  <a:gd name="T3" fmla="*/ 14 h 360"/>
                  <a:gd name="T4" fmla="*/ 115 w 648"/>
                  <a:gd name="T5" fmla="*/ 27 h 360"/>
                  <a:gd name="T6" fmla="*/ 172 w 648"/>
                  <a:gd name="T7" fmla="*/ 41 h 360"/>
                  <a:gd name="T8" fmla="*/ 226 w 648"/>
                  <a:gd name="T9" fmla="*/ 55 h 360"/>
                  <a:gd name="T10" fmla="*/ 279 w 648"/>
                  <a:gd name="T11" fmla="*/ 68 h 360"/>
                  <a:gd name="T12" fmla="*/ 330 w 648"/>
                  <a:gd name="T13" fmla="*/ 81 h 360"/>
                  <a:gd name="T14" fmla="*/ 378 w 648"/>
                  <a:gd name="T15" fmla="*/ 94 h 360"/>
                  <a:gd name="T16" fmla="*/ 422 w 648"/>
                  <a:gd name="T17" fmla="*/ 105 h 360"/>
                  <a:gd name="T18" fmla="*/ 465 w 648"/>
                  <a:gd name="T19" fmla="*/ 117 h 360"/>
                  <a:gd name="T20" fmla="*/ 503 w 648"/>
                  <a:gd name="T21" fmla="*/ 128 h 360"/>
                  <a:gd name="T22" fmla="*/ 537 w 648"/>
                  <a:gd name="T23" fmla="*/ 138 h 360"/>
                  <a:gd name="T24" fmla="*/ 566 w 648"/>
                  <a:gd name="T25" fmla="*/ 147 h 360"/>
                  <a:gd name="T26" fmla="*/ 592 w 648"/>
                  <a:gd name="T27" fmla="*/ 155 h 360"/>
                  <a:gd name="T28" fmla="*/ 613 w 648"/>
                  <a:gd name="T29" fmla="*/ 162 h 360"/>
                  <a:gd name="T30" fmla="*/ 629 w 648"/>
                  <a:gd name="T31" fmla="*/ 169 h 360"/>
                  <a:gd name="T32" fmla="*/ 640 w 648"/>
                  <a:gd name="T33" fmla="*/ 174 h 360"/>
                  <a:gd name="T34" fmla="*/ 647 w 648"/>
                  <a:gd name="T35" fmla="*/ 178 h 360"/>
                  <a:gd name="T36" fmla="*/ 648 w 648"/>
                  <a:gd name="T37" fmla="*/ 180 h 360"/>
                  <a:gd name="T38" fmla="*/ 606 w 648"/>
                  <a:gd name="T39" fmla="*/ 171 h 360"/>
                  <a:gd name="T40" fmla="*/ 604 w 648"/>
                  <a:gd name="T41" fmla="*/ 168 h 360"/>
                  <a:gd name="T42" fmla="*/ 599 w 648"/>
                  <a:gd name="T43" fmla="*/ 164 h 360"/>
                  <a:gd name="T44" fmla="*/ 586 w 648"/>
                  <a:gd name="T45" fmla="*/ 159 h 360"/>
                  <a:gd name="T46" fmla="*/ 569 w 648"/>
                  <a:gd name="T47" fmla="*/ 152 h 360"/>
                  <a:gd name="T48" fmla="*/ 548 w 648"/>
                  <a:gd name="T49" fmla="*/ 145 h 360"/>
                  <a:gd name="T50" fmla="*/ 521 w 648"/>
                  <a:gd name="T51" fmla="*/ 136 h 360"/>
                  <a:gd name="T52" fmla="*/ 489 w 648"/>
                  <a:gd name="T53" fmla="*/ 127 h 360"/>
                  <a:gd name="T54" fmla="*/ 453 w 648"/>
                  <a:gd name="T55" fmla="*/ 117 h 360"/>
                  <a:gd name="T56" fmla="*/ 414 w 648"/>
                  <a:gd name="T57" fmla="*/ 105 h 360"/>
                  <a:gd name="T58" fmla="*/ 371 w 648"/>
                  <a:gd name="T59" fmla="*/ 94 h 360"/>
                  <a:gd name="T60" fmla="*/ 325 w 648"/>
                  <a:gd name="T61" fmla="*/ 82 h 360"/>
                  <a:gd name="T62" fmla="*/ 275 w 648"/>
                  <a:gd name="T63" fmla="*/ 69 h 360"/>
                  <a:gd name="T64" fmla="*/ 223 w 648"/>
                  <a:gd name="T65" fmla="*/ 56 h 360"/>
                  <a:gd name="T66" fmla="*/ 169 w 648"/>
                  <a:gd name="T67" fmla="*/ 42 h 360"/>
                  <a:gd name="T68" fmla="*/ 114 w 648"/>
                  <a:gd name="T69" fmla="*/ 29 h 360"/>
                  <a:gd name="T70" fmla="*/ 57 w 648"/>
                  <a:gd name="T71" fmla="*/ 16 h 360"/>
                  <a:gd name="T72" fmla="*/ 0 w 648"/>
                  <a:gd name="T73" fmla="*/ 2 h 360"/>
                  <a:gd name="T74" fmla="*/ 1 w 648"/>
                  <a:gd name="T75" fmla="*/ 0 h 36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648" h="360">
                    <a:moveTo>
                      <a:pt x="1" y="0"/>
                    </a:moveTo>
                    <a:lnTo>
                      <a:pt x="59" y="27"/>
                    </a:lnTo>
                    <a:lnTo>
                      <a:pt x="115" y="54"/>
                    </a:lnTo>
                    <a:lnTo>
                      <a:pt x="172" y="82"/>
                    </a:lnTo>
                    <a:lnTo>
                      <a:pt x="226" y="109"/>
                    </a:lnTo>
                    <a:lnTo>
                      <a:pt x="279" y="136"/>
                    </a:lnTo>
                    <a:lnTo>
                      <a:pt x="330" y="161"/>
                    </a:lnTo>
                    <a:lnTo>
                      <a:pt x="378" y="187"/>
                    </a:lnTo>
                    <a:lnTo>
                      <a:pt x="422" y="210"/>
                    </a:lnTo>
                    <a:lnTo>
                      <a:pt x="465" y="234"/>
                    </a:lnTo>
                    <a:lnTo>
                      <a:pt x="503" y="255"/>
                    </a:lnTo>
                    <a:lnTo>
                      <a:pt x="537" y="275"/>
                    </a:lnTo>
                    <a:lnTo>
                      <a:pt x="566" y="293"/>
                    </a:lnTo>
                    <a:lnTo>
                      <a:pt x="592" y="310"/>
                    </a:lnTo>
                    <a:lnTo>
                      <a:pt x="613" y="324"/>
                    </a:lnTo>
                    <a:lnTo>
                      <a:pt x="629" y="337"/>
                    </a:lnTo>
                    <a:lnTo>
                      <a:pt x="640" y="348"/>
                    </a:lnTo>
                    <a:lnTo>
                      <a:pt x="647" y="355"/>
                    </a:lnTo>
                    <a:lnTo>
                      <a:pt x="648" y="360"/>
                    </a:lnTo>
                    <a:lnTo>
                      <a:pt x="606" y="342"/>
                    </a:lnTo>
                    <a:lnTo>
                      <a:pt x="604" y="335"/>
                    </a:lnTo>
                    <a:lnTo>
                      <a:pt x="599" y="328"/>
                    </a:lnTo>
                    <a:lnTo>
                      <a:pt x="586" y="317"/>
                    </a:lnTo>
                    <a:lnTo>
                      <a:pt x="569" y="304"/>
                    </a:lnTo>
                    <a:lnTo>
                      <a:pt x="548" y="290"/>
                    </a:lnTo>
                    <a:lnTo>
                      <a:pt x="521" y="272"/>
                    </a:lnTo>
                    <a:lnTo>
                      <a:pt x="489" y="254"/>
                    </a:lnTo>
                    <a:lnTo>
                      <a:pt x="453" y="234"/>
                    </a:lnTo>
                    <a:lnTo>
                      <a:pt x="414" y="210"/>
                    </a:lnTo>
                    <a:lnTo>
                      <a:pt x="371" y="187"/>
                    </a:lnTo>
                    <a:lnTo>
                      <a:pt x="325" y="163"/>
                    </a:lnTo>
                    <a:lnTo>
                      <a:pt x="275" y="138"/>
                    </a:lnTo>
                    <a:lnTo>
                      <a:pt x="223" y="111"/>
                    </a:lnTo>
                    <a:lnTo>
                      <a:pt x="169" y="83"/>
                    </a:lnTo>
                    <a:lnTo>
                      <a:pt x="114" y="58"/>
                    </a:lnTo>
                    <a:lnTo>
                      <a:pt x="57" y="31"/>
                    </a:lnTo>
                    <a:lnTo>
                      <a:pt x="0" y="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2D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48" name="Freeform 868"/>
              <p:cNvSpPr>
                <a:spLocks/>
              </p:cNvSpPr>
              <p:nvPr/>
            </p:nvSpPr>
            <p:spPr bwMode="auto">
              <a:xfrm>
                <a:off x="1425" y="1255"/>
                <a:ext cx="608" cy="169"/>
              </a:xfrm>
              <a:custGeom>
                <a:avLst/>
                <a:gdLst>
                  <a:gd name="T0" fmla="*/ 608 w 608"/>
                  <a:gd name="T1" fmla="*/ 169 h 338"/>
                  <a:gd name="T2" fmla="*/ 606 w 608"/>
                  <a:gd name="T3" fmla="*/ 166 h 338"/>
                  <a:gd name="T4" fmla="*/ 601 w 608"/>
                  <a:gd name="T5" fmla="*/ 162 h 338"/>
                  <a:gd name="T6" fmla="*/ 588 w 608"/>
                  <a:gd name="T7" fmla="*/ 157 h 338"/>
                  <a:gd name="T8" fmla="*/ 571 w 608"/>
                  <a:gd name="T9" fmla="*/ 150 h 338"/>
                  <a:gd name="T10" fmla="*/ 550 w 608"/>
                  <a:gd name="T11" fmla="*/ 143 h 338"/>
                  <a:gd name="T12" fmla="*/ 523 w 608"/>
                  <a:gd name="T13" fmla="*/ 134 h 338"/>
                  <a:gd name="T14" fmla="*/ 491 w 608"/>
                  <a:gd name="T15" fmla="*/ 125 h 338"/>
                  <a:gd name="T16" fmla="*/ 455 w 608"/>
                  <a:gd name="T17" fmla="*/ 115 h 338"/>
                  <a:gd name="T18" fmla="*/ 416 w 608"/>
                  <a:gd name="T19" fmla="*/ 103 h 338"/>
                  <a:gd name="T20" fmla="*/ 373 w 608"/>
                  <a:gd name="T21" fmla="*/ 92 h 338"/>
                  <a:gd name="T22" fmla="*/ 327 w 608"/>
                  <a:gd name="T23" fmla="*/ 80 h 338"/>
                  <a:gd name="T24" fmla="*/ 277 w 608"/>
                  <a:gd name="T25" fmla="*/ 67 h 338"/>
                  <a:gd name="T26" fmla="*/ 225 w 608"/>
                  <a:gd name="T27" fmla="*/ 54 h 338"/>
                  <a:gd name="T28" fmla="*/ 171 w 608"/>
                  <a:gd name="T29" fmla="*/ 40 h 338"/>
                  <a:gd name="T30" fmla="*/ 116 w 608"/>
                  <a:gd name="T31" fmla="*/ 27 h 338"/>
                  <a:gd name="T32" fmla="*/ 59 w 608"/>
                  <a:gd name="T33" fmla="*/ 14 h 338"/>
                  <a:gd name="T34" fmla="*/ 2 w 608"/>
                  <a:gd name="T35" fmla="*/ 0 h 338"/>
                  <a:gd name="T36" fmla="*/ 0 w 608"/>
                  <a:gd name="T37" fmla="*/ 2 h 338"/>
                  <a:gd name="T38" fmla="*/ 54 w 608"/>
                  <a:gd name="T39" fmla="*/ 14 h 338"/>
                  <a:gd name="T40" fmla="*/ 106 w 608"/>
                  <a:gd name="T41" fmla="*/ 26 h 338"/>
                  <a:gd name="T42" fmla="*/ 158 w 608"/>
                  <a:gd name="T43" fmla="*/ 39 h 338"/>
                  <a:gd name="T44" fmla="*/ 208 w 608"/>
                  <a:gd name="T45" fmla="*/ 52 h 338"/>
                  <a:gd name="T46" fmla="*/ 256 w 608"/>
                  <a:gd name="T47" fmla="*/ 63 h 338"/>
                  <a:gd name="T48" fmla="*/ 303 w 608"/>
                  <a:gd name="T49" fmla="*/ 76 h 338"/>
                  <a:gd name="T50" fmla="*/ 345 w 608"/>
                  <a:gd name="T51" fmla="*/ 87 h 338"/>
                  <a:gd name="T52" fmla="*/ 386 w 608"/>
                  <a:gd name="T53" fmla="*/ 98 h 338"/>
                  <a:gd name="T54" fmla="*/ 423 w 608"/>
                  <a:gd name="T55" fmla="*/ 109 h 338"/>
                  <a:gd name="T56" fmla="*/ 455 w 608"/>
                  <a:gd name="T57" fmla="*/ 118 h 338"/>
                  <a:gd name="T58" fmla="*/ 485 w 608"/>
                  <a:gd name="T59" fmla="*/ 127 h 338"/>
                  <a:gd name="T60" fmla="*/ 509 w 608"/>
                  <a:gd name="T61" fmla="*/ 134 h 338"/>
                  <a:gd name="T62" fmla="*/ 530 w 608"/>
                  <a:gd name="T63" fmla="*/ 141 h 338"/>
                  <a:gd name="T64" fmla="*/ 546 w 608"/>
                  <a:gd name="T65" fmla="*/ 148 h 338"/>
                  <a:gd name="T66" fmla="*/ 557 w 608"/>
                  <a:gd name="T67" fmla="*/ 152 h 338"/>
                  <a:gd name="T68" fmla="*/ 563 w 608"/>
                  <a:gd name="T69" fmla="*/ 156 h 338"/>
                  <a:gd name="T70" fmla="*/ 564 w 608"/>
                  <a:gd name="T71" fmla="*/ 159 h 338"/>
                  <a:gd name="T72" fmla="*/ 608 w 608"/>
                  <a:gd name="T73" fmla="*/ 169 h 33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608" h="338">
                    <a:moveTo>
                      <a:pt x="608" y="338"/>
                    </a:moveTo>
                    <a:lnTo>
                      <a:pt x="606" y="331"/>
                    </a:lnTo>
                    <a:lnTo>
                      <a:pt x="601" y="324"/>
                    </a:lnTo>
                    <a:lnTo>
                      <a:pt x="588" y="313"/>
                    </a:lnTo>
                    <a:lnTo>
                      <a:pt x="571" y="300"/>
                    </a:lnTo>
                    <a:lnTo>
                      <a:pt x="550" y="286"/>
                    </a:lnTo>
                    <a:lnTo>
                      <a:pt x="523" y="268"/>
                    </a:lnTo>
                    <a:lnTo>
                      <a:pt x="491" y="250"/>
                    </a:lnTo>
                    <a:lnTo>
                      <a:pt x="455" y="230"/>
                    </a:lnTo>
                    <a:lnTo>
                      <a:pt x="416" y="206"/>
                    </a:lnTo>
                    <a:lnTo>
                      <a:pt x="373" y="183"/>
                    </a:lnTo>
                    <a:lnTo>
                      <a:pt x="327" y="159"/>
                    </a:lnTo>
                    <a:lnTo>
                      <a:pt x="277" y="134"/>
                    </a:lnTo>
                    <a:lnTo>
                      <a:pt x="225" y="107"/>
                    </a:lnTo>
                    <a:lnTo>
                      <a:pt x="171" y="79"/>
                    </a:lnTo>
                    <a:lnTo>
                      <a:pt x="116" y="54"/>
                    </a:lnTo>
                    <a:lnTo>
                      <a:pt x="59" y="27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54" y="27"/>
                    </a:lnTo>
                    <a:lnTo>
                      <a:pt x="106" y="52"/>
                    </a:lnTo>
                    <a:lnTo>
                      <a:pt x="158" y="78"/>
                    </a:lnTo>
                    <a:lnTo>
                      <a:pt x="208" y="103"/>
                    </a:lnTo>
                    <a:lnTo>
                      <a:pt x="256" y="126"/>
                    </a:lnTo>
                    <a:lnTo>
                      <a:pt x="303" y="152"/>
                    </a:lnTo>
                    <a:lnTo>
                      <a:pt x="345" y="174"/>
                    </a:lnTo>
                    <a:lnTo>
                      <a:pt x="386" y="195"/>
                    </a:lnTo>
                    <a:lnTo>
                      <a:pt x="423" y="217"/>
                    </a:lnTo>
                    <a:lnTo>
                      <a:pt x="455" y="235"/>
                    </a:lnTo>
                    <a:lnTo>
                      <a:pt x="485" y="253"/>
                    </a:lnTo>
                    <a:lnTo>
                      <a:pt x="509" y="268"/>
                    </a:lnTo>
                    <a:lnTo>
                      <a:pt x="530" y="282"/>
                    </a:lnTo>
                    <a:lnTo>
                      <a:pt x="546" y="295"/>
                    </a:lnTo>
                    <a:lnTo>
                      <a:pt x="557" y="304"/>
                    </a:lnTo>
                    <a:lnTo>
                      <a:pt x="563" y="311"/>
                    </a:lnTo>
                    <a:lnTo>
                      <a:pt x="564" y="317"/>
                    </a:lnTo>
                    <a:lnTo>
                      <a:pt x="608" y="338"/>
                    </a:lnTo>
                    <a:close/>
                  </a:path>
                </a:pathLst>
              </a:custGeom>
              <a:solidFill>
                <a:srgbClr val="B2D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49" name="Freeform 869"/>
              <p:cNvSpPr>
                <a:spLocks/>
              </p:cNvSpPr>
              <p:nvPr/>
            </p:nvSpPr>
            <p:spPr bwMode="auto">
              <a:xfrm>
                <a:off x="1425" y="1257"/>
                <a:ext cx="564" cy="156"/>
              </a:xfrm>
              <a:custGeom>
                <a:avLst/>
                <a:gdLst>
                  <a:gd name="T0" fmla="*/ 0 w 564"/>
                  <a:gd name="T1" fmla="*/ 0 h 314"/>
                  <a:gd name="T2" fmla="*/ 54 w 564"/>
                  <a:gd name="T3" fmla="*/ 12 h 314"/>
                  <a:gd name="T4" fmla="*/ 106 w 564"/>
                  <a:gd name="T5" fmla="*/ 24 h 314"/>
                  <a:gd name="T6" fmla="*/ 158 w 564"/>
                  <a:gd name="T7" fmla="*/ 37 h 314"/>
                  <a:gd name="T8" fmla="*/ 208 w 564"/>
                  <a:gd name="T9" fmla="*/ 50 h 314"/>
                  <a:gd name="T10" fmla="*/ 256 w 564"/>
                  <a:gd name="T11" fmla="*/ 61 h 314"/>
                  <a:gd name="T12" fmla="*/ 303 w 564"/>
                  <a:gd name="T13" fmla="*/ 74 h 314"/>
                  <a:gd name="T14" fmla="*/ 345 w 564"/>
                  <a:gd name="T15" fmla="*/ 85 h 314"/>
                  <a:gd name="T16" fmla="*/ 386 w 564"/>
                  <a:gd name="T17" fmla="*/ 95 h 314"/>
                  <a:gd name="T18" fmla="*/ 423 w 564"/>
                  <a:gd name="T19" fmla="*/ 106 h 314"/>
                  <a:gd name="T20" fmla="*/ 455 w 564"/>
                  <a:gd name="T21" fmla="*/ 115 h 314"/>
                  <a:gd name="T22" fmla="*/ 485 w 564"/>
                  <a:gd name="T23" fmla="*/ 124 h 314"/>
                  <a:gd name="T24" fmla="*/ 509 w 564"/>
                  <a:gd name="T25" fmla="*/ 132 h 314"/>
                  <a:gd name="T26" fmla="*/ 530 w 564"/>
                  <a:gd name="T27" fmla="*/ 139 h 314"/>
                  <a:gd name="T28" fmla="*/ 546 w 564"/>
                  <a:gd name="T29" fmla="*/ 145 h 314"/>
                  <a:gd name="T30" fmla="*/ 557 w 564"/>
                  <a:gd name="T31" fmla="*/ 150 h 314"/>
                  <a:gd name="T32" fmla="*/ 563 w 564"/>
                  <a:gd name="T33" fmla="*/ 153 h 314"/>
                  <a:gd name="T34" fmla="*/ 564 w 564"/>
                  <a:gd name="T35" fmla="*/ 156 h 314"/>
                  <a:gd name="T36" fmla="*/ 516 w 564"/>
                  <a:gd name="T37" fmla="*/ 145 h 314"/>
                  <a:gd name="T38" fmla="*/ 516 w 564"/>
                  <a:gd name="T39" fmla="*/ 142 h 314"/>
                  <a:gd name="T40" fmla="*/ 509 w 564"/>
                  <a:gd name="T41" fmla="*/ 139 h 314"/>
                  <a:gd name="T42" fmla="*/ 498 w 564"/>
                  <a:gd name="T43" fmla="*/ 133 h 314"/>
                  <a:gd name="T44" fmla="*/ 481 w 564"/>
                  <a:gd name="T45" fmla="*/ 128 h 314"/>
                  <a:gd name="T46" fmla="*/ 459 w 564"/>
                  <a:gd name="T47" fmla="*/ 121 h 314"/>
                  <a:gd name="T48" fmla="*/ 434 w 564"/>
                  <a:gd name="T49" fmla="*/ 113 h 314"/>
                  <a:gd name="T50" fmla="*/ 404 w 564"/>
                  <a:gd name="T51" fmla="*/ 104 h 314"/>
                  <a:gd name="T52" fmla="*/ 370 w 564"/>
                  <a:gd name="T53" fmla="*/ 94 h 314"/>
                  <a:gd name="T54" fmla="*/ 332 w 564"/>
                  <a:gd name="T55" fmla="*/ 84 h 314"/>
                  <a:gd name="T56" fmla="*/ 291 w 564"/>
                  <a:gd name="T57" fmla="*/ 73 h 314"/>
                  <a:gd name="T58" fmla="*/ 247 w 564"/>
                  <a:gd name="T59" fmla="*/ 62 h 314"/>
                  <a:gd name="T60" fmla="*/ 201 w 564"/>
                  <a:gd name="T61" fmla="*/ 51 h 314"/>
                  <a:gd name="T62" fmla="*/ 153 w 564"/>
                  <a:gd name="T63" fmla="*/ 38 h 314"/>
                  <a:gd name="T64" fmla="*/ 103 w 564"/>
                  <a:gd name="T65" fmla="*/ 26 h 314"/>
                  <a:gd name="T66" fmla="*/ 51 w 564"/>
                  <a:gd name="T67" fmla="*/ 14 h 314"/>
                  <a:gd name="T68" fmla="*/ 0 w 564"/>
                  <a:gd name="T69" fmla="*/ 2 h 314"/>
                  <a:gd name="T70" fmla="*/ 0 w 564"/>
                  <a:gd name="T71" fmla="*/ 0 h 31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64" h="314">
                    <a:moveTo>
                      <a:pt x="0" y="0"/>
                    </a:moveTo>
                    <a:lnTo>
                      <a:pt x="54" y="24"/>
                    </a:lnTo>
                    <a:lnTo>
                      <a:pt x="106" y="49"/>
                    </a:lnTo>
                    <a:lnTo>
                      <a:pt x="158" y="75"/>
                    </a:lnTo>
                    <a:lnTo>
                      <a:pt x="208" y="100"/>
                    </a:lnTo>
                    <a:lnTo>
                      <a:pt x="256" y="123"/>
                    </a:lnTo>
                    <a:lnTo>
                      <a:pt x="303" y="149"/>
                    </a:lnTo>
                    <a:lnTo>
                      <a:pt x="345" y="171"/>
                    </a:lnTo>
                    <a:lnTo>
                      <a:pt x="386" y="192"/>
                    </a:lnTo>
                    <a:lnTo>
                      <a:pt x="423" y="214"/>
                    </a:lnTo>
                    <a:lnTo>
                      <a:pt x="455" y="232"/>
                    </a:lnTo>
                    <a:lnTo>
                      <a:pt x="485" y="250"/>
                    </a:lnTo>
                    <a:lnTo>
                      <a:pt x="509" y="265"/>
                    </a:lnTo>
                    <a:lnTo>
                      <a:pt x="530" y="279"/>
                    </a:lnTo>
                    <a:lnTo>
                      <a:pt x="546" y="292"/>
                    </a:lnTo>
                    <a:lnTo>
                      <a:pt x="557" y="301"/>
                    </a:lnTo>
                    <a:lnTo>
                      <a:pt x="563" y="308"/>
                    </a:lnTo>
                    <a:lnTo>
                      <a:pt x="564" y="314"/>
                    </a:lnTo>
                    <a:lnTo>
                      <a:pt x="516" y="292"/>
                    </a:lnTo>
                    <a:lnTo>
                      <a:pt x="516" y="286"/>
                    </a:lnTo>
                    <a:lnTo>
                      <a:pt x="509" y="279"/>
                    </a:lnTo>
                    <a:lnTo>
                      <a:pt x="498" y="268"/>
                    </a:lnTo>
                    <a:lnTo>
                      <a:pt x="481" y="257"/>
                    </a:lnTo>
                    <a:lnTo>
                      <a:pt x="459" y="243"/>
                    </a:lnTo>
                    <a:lnTo>
                      <a:pt x="434" y="227"/>
                    </a:lnTo>
                    <a:lnTo>
                      <a:pt x="404" y="209"/>
                    </a:lnTo>
                    <a:lnTo>
                      <a:pt x="370" y="190"/>
                    </a:lnTo>
                    <a:lnTo>
                      <a:pt x="332" y="169"/>
                    </a:lnTo>
                    <a:lnTo>
                      <a:pt x="291" y="147"/>
                    </a:lnTo>
                    <a:lnTo>
                      <a:pt x="247" y="125"/>
                    </a:lnTo>
                    <a:lnTo>
                      <a:pt x="201" y="102"/>
                    </a:lnTo>
                    <a:lnTo>
                      <a:pt x="153" y="76"/>
                    </a:lnTo>
                    <a:lnTo>
                      <a:pt x="103" y="53"/>
                    </a:lnTo>
                    <a:lnTo>
                      <a:pt x="51" y="28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1D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50" name="Freeform 870"/>
              <p:cNvSpPr>
                <a:spLocks/>
              </p:cNvSpPr>
              <p:nvPr/>
            </p:nvSpPr>
            <p:spPr bwMode="auto">
              <a:xfrm>
                <a:off x="1424" y="1259"/>
                <a:ext cx="517" cy="143"/>
              </a:xfrm>
              <a:custGeom>
                <a:avLst/>
                <a:gdLst>
                  <a:gd name="T0" fmla="*/ 517 w 517"/>
                  <a:gd name="T1" fmla="*/ 143 h 288"/>
                  <a:gd name="T2" fmla="*/ 517 w 517"/>
                  <a:gd name="T3" fmla="*/ 140 h 288"/>
                  <a:gd name="T4" fmla="*/ 510 w 517"/>
                  <a:gd name="T5" fmla="*/ 137 h 288"/>
                  <a:gd name="T6" fmla="*/ 499 w 517"/>
                  <a:gd name="T7" fmla="*/ 131 h 288"/>
                  <a:gd name="T8" fmla="*/ 482 w 517"/>
                  <a:gd name="T9" fmla="*/ 126 h 288"/>
                  <a:gd name="T10" fmla="*/ 460 w 517"/>
                  <a:gd name="T11" fmla="*/ 119 h 288"/>
                  <a:gd name="T12" fmla="*/ 435 w 517"/>
                  <a:gd name="T13" fmla="*/ 111 h 288"/>
                  <a:gd name="T14" fmla="*/ 405 w 517"/>
                  <a:gd name="T15" fmla="*/ 102 h 288"/>
                  <a:gd name="T16" fmla="*/ 371 w 517"/>
                  <a:gd name="T17" fmla="*/ 92 h 288"/>
                  <a:gd name="T18" fmla="*/ 333 w 517"/>
                  <a:gd name="T19" fmla="*/ 82 h 288"/>
                  <a:gd name="T20" fmla="*/ 292 w 517"/>
                  <a:gd name="T21" fmla="*/ 71 h 288"/>
                  <a:gd name="T22" fmla="*/ 248 w 517"/>
                  <a:gd name="T23" fmla="*/ 60 h 288"/>
                  <a:gd name="T24" fmla="*/ 202 w 517"/>
                  <a:gd name="T25" fmla="*/ 49 h 288"/>
                  <a:gd name="T26" fmla="*/ 154 w 517"/>
                  <a:gd name="T27" fmla="*/ 36 h 288"/>
                  <a:gd name="T28" fmla="*/ 104 w 517"/>
                  <a:gd name="T29" fmla="*/ 24 h 288"/>
                  <a:gd name="T30" fmla="*/ 52 w 517"/>
                  <a:gd name="T31" fmla="*/ 12 h 288"/>
                  <a:gd name="T32" fmla="*/ 1 w 517"/>
                  <a:gd name="T33" fmla="*/ 0 h 288"/>
                  <a:gd name="T34" fmla="*/ 0 w 517"/>
                  <a:gd name="T35" fmla="*/ 2 h 288"/>
                  <a:gd name="T36" fmla="*/ 49 w 517"/>
                  <a:gd name="T37" fmla="*/ 13 h 288"/>
                  <a:gd name="T38" fmla="*/ 99 w 517"/>
                  <a:gd name="T39" fmla="*/ 25 h 288"/>
                  <a:gd name="T40" fmla="*/ 147 w 517"/>
                  <a:gd name="T41" fmla="*/ 37 h 288"/>
                  <a:gd name="T42" fmla="*/ 193 w 517"/>
                  <a:gd name="T43" fmla="*/ 49 h 288"/>
                  <a:gd name="T44" fmla="*/ 237 w 517"/>
                  <a:gd name="T45" fmla="*/ 59 h 288"/>
                  <a:gd name="T46" fmla="*/ 278 w 517"/>
                  <a:gd name="T47" fmla="*/ 70 h 288"/>
                  <a:gd name="T48" fmla="*/ 316 w 517"/>
                  <a:gd name="T49" fmla="*/ 81 h 288"/>
                  <a:gd name="T50" fmla="*/ 352 w 517"/>
                  <a:gd name="T51" fmla="*/ 90 h 288"/>
                  <a:gd name="T52" fmla="*/ 383 w 517"/>
                  <a:gd name="T53" fmla="*/ 99 h 288"/>
                  <a:gd name="T54" fmla="*/ 408 w 517"/>
                  <a:gd name="T55" fmla="*/ 107 h 288"/>
                  <a:gd name="T56" fmla="*/ 431 w 517"/>
                  <a:gd name="T57" fmla="*/ 114 h 288"/>
                  <a:gd name="T58" fmla="*/ 448 w 517"/>
                  <a:gd name="T59" fmla="*/ 121 h 288"/>
                  <a:gd name="T60" fmla="*/ 459 w 517"/>
                  <a:gd name="T61" fmla="*/ 125 h 288"/>
                  <a:gd name="T62" fmla="*/ 466 w 517"/>
                  <a:gd name="T63" fmla="*/ 129 h 288"/>
                  <a:gd name="T64" fmla="*/ 468 w 517"/>
                  <a:gd name="T65" fmla="*/ 131 h 288"/>
                  <a:gd name="T66" fmla="*/ 517 w 517"/>
                  <a:gd name="T67" fmla="*/ 143 h 28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517" h="288">
                    <a:moveTo>
                      <a:pt x="517" y="288"/>
                    </a:moveTo>
                    <a:lnTo>
                      <a:pt x="517" y="282"/>
                    </a:lnTo>
                    <a:lnTo>
                      <a:pt x="510" y="275"/>
                    </a:lnTo>
                    <a:lnTo>
                      <a:pt x="499" y="264"/>
                    </a:lnTo>
                    <a:lnTo>
                      <a:pt x="482" y="253"/>
                    </a:lnTo>
                    <a:lnTo>
                      <a:pt x="460" y="239"/>
                    </a:lnTo>
                    <a:lnTo>
                      <a:pt x="435" y="223"/>
                    </a:lnTo>
                    <a:lnTo>
                      <a:pt x="405" y="205"/>
                    </a:lnTo>
                    <a:lnTo>
                      <a:pt x="371" y="186"/>
                    </a:lnTo>
                    <a:lnTo>
                      <a:pt x="333" y="165"/>
                    </a:lnTo>
                    <a:lnTo>
                      <a:pt x="292" y="143"/>
                    </a:lnTo>
                    <a:lnTo>
                      <a:pt x="248" y="121"/>
                    </a:lnTo>
                    <a:lnTo>
                      <a:pt x="202" y="98"/>
                    </a:lnTo>
                    <a:lnTo>
                      <a:pt x="154" y="72"/>
                    </a:lnTo>
                    <a:lnTo>
                      <a:pt x="104" y="49"/>
                    </a:lnTo>
                    <a:lnTo>
                      <a:pt x="52" y="24"/>
                    </a:lnTo>
                    <a:lnTo>
                      <a:pt x="1" y="0"/>
                    </a:lnTo>
                    <a:lnTo>
                      <a:pt x="0" y="4"/>
                    </a:lnTo>
                    <a:lnTo>
                      <a:pt x="49" y="27"/>
                    </a:lnTo>
                    <a:lnTo>
                      <a:pt x="99" y="51"/>
                    </a:lnTo>
                    <a:lnTo>
                      <a:pt x="147" y="74"/>
                    </a:lnTo>
                    <a:lnTo>
                      <a:pt x="193" y="98"/>
                    </a:lnTo>
                    <a:lnTo>
                      <a:pt x="237" y="119"/>
                    </a:lnTo>
                    <a:lnTo>
                      <a:pt x="278" y="141"/>
                    </a:lnTo>
                    <a:lnTo>
                      <a:pt x="316" y="163"/>
                    </a:lnTo>
                    <a:lnTo>
                      <a:pt x="352" y="181"/>
                    </a:lnTo>
                    <a:lnTo>
                      <a:pt x="383" y="199"/>
                    </a:lnTo>
                    <a:lnTo>
                      <a:pt x="408" y="215"/>
                    </a:lnTo>
                    <a:lnTo>
                      <a:pt x="431" y="230"/>
                    </a:lnTo>
                    <a:lnTo>
                      <a:pt x="448" y="243"/>
                    </a:lnTo>
                    <a:lnTo>
                      <a:pt x="459" y="252"/>
                    </a:lnTo>
                    <a:lnTo>
                      <a:pt x="466" y="259"/>
                    </a:lnTo>
                    <a:lnTo>
                      <a:pt x="468" y="264"/>
                    </a:lnTo>
                    <a:lnTo>
                      <a:pt x="517" y="288"/>
                    </a:lnTo>
                    <a:close/>
                  </a:path>
                </a:pathLst>
              </a:custGeom>
              <a:solidFill>
                <a:srgbClr val="B1E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51" name="Freeform 871"/>
              <p:cNvSpPr>
                <a:spLocks/>
              </p:cNvSpPr>
              <p:nvPr/>
            </p:nvSpPr>
            <p:spPr bwMode="auto">
              <a:xfrm>
                <a:off x="1422" y="1260"/>
                <a:ext cx="470" cy="131"/>
              </a:xfrm>
              <a:custGeom>
                <a:avLst/>
                <a:gdLst>
                  <a:gd name="T0" fmla="*/ 2 w 470"/>
                  <a:gd name="T1" fmla="*/ 0 h 260"/>
                  <a:gd name="T2" fmla="*/ 51 w 470"/>
                  <a:gd name="T3" fmla="*/ 12 h 260"/>
                  <a:gd name="T4" fmla="*/ 101 w 470"/>
                  <a:gd name="T5" fmla="*/ 24 h 260"/>
                  <a:gd name="T6" fmla="*/ 149 w 470"/>
                  <a:gd name="T7" fmla="*/ 35 h 260"/>
                  <a:gd name="T8" fmla="*/ 195 w 470"/>
                  <a:gd name="T9" fmla="*/ 47 h 260"/>
                  <a:gd name="T10" fmla="*/ 239 w 470"/>
                  <a:gd name="T11" fmla="*/ 58 h 260"/>
                  <a:gd name="T12" fmla="*/ 280 w 470"/>
                  <a:gd name="T13" fmla="*/ 69 h 260"/>
                  <a:gd name="T14" fmla="*/ 318 w 470"/>
                  <a:gd name="T15" fmla="*/ 80 h 260"/>
                  <a:gd name="T16" fmla="*/ 354 w 470"/>
                  <a:gd name="T17" fmla="*/ 89 h 260"/>
                  <a:gd name="T18" fmla="*/ 385 w 470"/>
                  <a:gd name="T19" fmla="*/ 98 h 260"/>
                  <a:gd name="T20" fmla="*/ 410 w 470"/>
                  <a:gd name="T21" fmla="*/ 106 h 260"/>
                  <a:gd name="T22" fmla="*/ 433 w 470"/>
                  <a:gd name="T23" fmla="*/ 114 h 260"/>
                  <a:gd name="T24" fmla="*/ 450 w 470"/>
                  <a:gd name="T25" fmla="*/ 120 h 260"/>
                  <a:gd name="T26" fmla="*/ 461 w 470"/>
                  <a:gd name="T27" fmla="*/ 125 h 260"/>
                  <a:gd name="T28" fmla="*/ 468 w 470"/>
                  <a:gd name="T29" fmla="*/ 128 h 260"/>
                  <a:gd name="T30" fmla="*/ 470 w 470"/>
                  <a:gd name="T31" fmla="*/ 131 h 260"/>
                  <a:gd name="T32" fmla="*/ 416 w 470"/>
                  <a:gd name="T33" fmla="*/ 118 h 260"/>
                  <a:gd name="T34" fmla="*/ 414 w 470"/>
                  <a:gd name="T35" fmla="*/ 116 h 260"/>
                  <a:gd name="T36" fmla="*/ 409 w 470"/>
                  <a:gd name="T37" fmla="*/ 113 h 260"/>
                  <a:gd name="T38" fmla="*/ 397 w 470"/>
                  <a:gd name="T39" fmla="*/ 108 h 260"/>
                  <a:gd name="T40" fmla="*/ 382 w 470"/>
                  <a:gd name="T41" fmla="*/ 103 h 260"/>
                  <a:gd name="T42" fmla="*/ 364 w 470"/>
                  <a:gd name="T43" fmla="*/ 97 h 260"/>
                  <a:gd name="T44" fmla="*/ 340 w 470"/>
                  <a:gd name="T45" fmla="*/ 89 h 260"/>
                  <a:gd name="T46" fmla="*/ 313 w 470"/>
                  <a:gd name="T47" fmla="*/ 82 h 260"/>
                  <a:gd name="T48" fmla="*/ 282 w 470"/>
                  <a:gd name="T49" fmla="*/ 73 h 260"/>
                  <a:gd name="T50" fmla="*/ 248 w 470"/>
                  <a:gd name="T51" fmla="*/ 63 h 260"/>
                  <a:gd name="T52" fmla="*/ 211 w 470"/>
                  <a:gd name="T53" fmla="*/ 53 h 260"/>
                  <a:gd name="T54" fmla="*/ 173 w 470"/>
                  <a:gd name="T55" fmla="*/ 44 h 260"/>
                  <a:gd name="T56" fmla="*/ 132 w 470"/>
                  <a:gd name="T57" fmla="*/ 34 h 260"/>
                  <a:gd name="T58" fmla="*/ 88 w 470"/>
                  <a:gd name="T59" fmla="*/ 23 h 260"/>
                  <a:gd name="T60" fmla="*/ 44 w 470"/>
                  <a:gd name="T61" fmla="*/ 13 h 260"/>
                  <a:gd name="T62" fmla="*/ 0 w 470"/>
                  <a:gd name="T63" fmla="*/ 2 h 260"/>
                  <a:gd name="T64" fmla="*/ 2 w 470"/>
                  <a:gd name="T65" fmla="*/ 0 h 26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70" h="260">
                    <a:moveTo>
                      <a:pt x="2" y="0"/>
                    </a:moveTo>
                    <a:lnTo>
                      <a:pt x="51" y="23"/>
                    </a:lnTo>
                    <a:lnTo>
                      <a:pt x="101" y="47"/>
                    </a:lnTo>
                    <a:lnTo>
                      <a:pt x="149" y="70"/>
                    </a:lnTo>
                    <a:lnTo>
                      <a:pt x="195" y="94"/>
                    </a:lnTo>
                    <a:lnTo>
                      <a:pt x="239" y="115"/>
                    </a:lnTo>
                    <a:lnTo>
                      <a:pt x="280" y="137"/>
                    </a:lnTo>
                    <a:lnTo>
                      <a:pt x="318" y="159"/>
                    </a:lnTo>
                    <a:lnTo>
                      <a:pt x="354" y="177"/>
                    </a:lnTo>
                    <a:lnTo>
                      <a:pt x="385" y="195"/>
                    </a:lnTo>
                    <a:lnTo>
                      <a:pt x="410" y="211"/>
                    </a:lnTo>
                    <a:lnTo>
                      <a:pt x="433" y="226"/>
                    </a:lnTo>
                    <a:lnTo>
                      <a:pt x="450" y="239"/>
                    </a:lnTo>
                    <a:lnTo>
                      <a:pt x="461" y="248"/>
                    </a:lnTo>
                    <a:lnTo>
                      <a:pt x="468" y="255"/>
                    </a:lnTo>
                    <a:lnTo>
                      <a:pt x="470" y="260"/>
                    </a:lnTo>
                    <a:lnTo>
                      <a:pt x="416" y="235"/>
                    </a:lnTo>
                    <a:lnTo>
                      <a:pt x="414" y="231"/>
                    </a:lnTo>
                    <a:lnTo>
                      <a:pt x="409" y="224"/>
                    </a:lnTo>
                    <a:lnTo>
                      <a:pt x="397" y="215"/>
                    </a:lnTo>
                    <a:lnTo>
                      <a:pt x="382" y="204"/>
                    </a:lnTo>
                    <a:lnTo>
                      <a:pt x="364" y="192"/>
                    </a:lnTo>
                    <a:lnTo>
                      <a:pt x="340" y="177"/>
                    </a:lnTo>
                    <a:lnTo>
                      <a:pt x="313" y="163"/>
                    </a:lnTo>
                    <a:lnTo>
                      <a:pt x="282" y="144"/>
                    </a:lnTo>
                    <a:lnTo>
                      <a:pt x="248" y="126"/>
                    </a:lnTo>
                    <a:lnTo>
                      <a:pt x="211" y="106"/>
                    </a:lnTo>
                    <a:lnTo>
                      <a:pt x="173" y="87"/>
                    </a:lnTo>
                    <a:lnTo>
                      <a:pt x="132" y="67"/>
                    </a:lnTo>
                    <a:lnTo>
                      <a:pt x="88" y="45"/>
                    </a:lnTo>
                    <a:lnTo>
                      <a:pt x="44" y="25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B1E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52" name="Freeform 872"/>
              <p:cNvSpPr>
                <a:spLocks/>
              </p:cNvSpPr>
              <p:nvPr/>
            </p:nvSpPr>
            <p:spPr bwMode="auto">
              <a:xfrm>
                <a:off x="1421" y="1262"/>
                <a:ext cx="417" cy="116"/>
              </a:xfrm>
              <a:custGeom>
                <a:avLst/>
                <a:gdLst>
                  <a:gd name="T0" fmla="*/ 417 w 417"/>
                  <a:gd name="T1" fmla="*/ 116 h 232"/>
                  <a:gd name="T2" fmla="*/ 415 w 417"/>
                  <a:gd name="T3" fmla="*/ 114 h 232"/>
                  <a:gd name="T4" fmla="*/ 410 w 417"/>
                  <a:gd name="T5" fmla="*/ 111 h 232"/>
                  <a:gd name="T6" fmla="*/ 398 w 417"/>
                  <a:gd name="T7" fmla="*/ 106 h 232"/>
                  <a:gd name="T8" fmla="*/ 383 w 417"/>
                  <a:gd name="T9" fmla="*/ 101 h 232"/>
                  <a:gd name="T10" fmla="*/ 365 w 417"/>
                  <a:gd name="T11" fmla="*/ 95 h 232"/>
                  <a:gd name="T12" fmla="*/ 341 w 417"/>
                  <a:gd name="T13" fmla="*/ 87 h 232"/>
                  <a:gd name="T14" fmla="*/ 314 w 417"/>
                  <a:gd name="T15" fmla="*/ 80 h 232"/>
                  <a:gd name="T16" fmla="*/ 283 w 417"/>
                  <a:gd name="T17" fmla="*/ 71 h 232"/>
                  <a:gd name="T18" fmla="*/ 249 w 417"/>
                  <a:gd name="T19" fmla="*/ 62 h 232"/>
                  <a:gd name="T20" fmla="*/ 212 w 417"/>
                  <a:gd name="T21" fmla="*/ 52 h 232"/>
                  <a:gd name="T22" fmla="*/ 174 w 417"/>
                  <a:gd name="T23" fmla="*/ 42 h 232"/>
                  <a:gd name="T24" fmla="*/ 133 w 417"/>
                  <a:gd name="T25" fmla="*/ 32 h 232"/>
                  <a:gd name="T26" fmla="*/ 89 w 417"/>
                  <a:gd name="T27" fmla="*/ 21 h 232"/>
                  <a:gd name="T28" fmla="*/ 45 w 417"/>
                  <a:gd name="T29" fmla="*/ 11 h 232"/>
                  <a:gd name="T30" fmla="*/ 1 w 417"/>
                  <a:gd name="T31" fmla="*/ 0 h 232"/>
                  <a:gd name="T32" fmla="*/ 0 w 417"/>
                  <a:gd name="T33" fmla="*/ 3 h 232"/>
                  <a:gd name="T34" fmla="*/ 41 w 417"/>
                  <a:gd name="T35" fmla="*/ 12 h 232"/>
                  <a:gd name="T36" fmla="*/ 82 w 417"/>
                  <a:gd name="T37" fmla="*/ 22 h 232"/>
                  <a:gd name="T38" fmla="*/ 120 w 417"/>
                  <a:gd name="T39" fmla="*/ 32 h 232"/>
                  <a:gd name="T40" fmla="*/ 158 w 417"/>
                  <a:gd name="T41" fmla="*/ 41 h 232"/>
                  <a:gd name="T42" fmla="*/ 194 w 417"/>
                  <a:gd name="T43" fmla="*/ 51 h 232"/>
                  <a:gd name="T44" fmla="*/ 227 w 417"/>
                  <a:gd name="T45" fmla="*/ 59 h 232"/>
                  <a:gd name="T46" fmla="*/ 257 w 417"/>
                  <a:gd name="T47" fmla="*/ 67 h 232"/>
                  <a:gd name="T48" fmla="*/ 284 w 417"/>
                  <a:gd name="T49" fmla="*/ 76 h 232"/>
                  <a:gd name="T50" fmla="*/ 307 w 417"/>
                  <a:gd name="T51" fmla="*/ 82 h 232"/>
                  <a:gd name="T52" fmla="*/ 326 w 417"/>
                  <a:gd name="T53" fmla="*/ 88 h 232"/>
                  <a:gd name="T54" fmla="*/ 341 w 417"/>
                  <a:gd name="T55" fmla="*/ 94 h 232"/>
                  <a:gd name="T56" fmla="*/ 352 w 417"/>
                  <a:gd name="T57" fmla="*/ 97 h 232"/>
                  <a:gd name="T58" fmla="*/ 357 w 417"/>
                  <a:gd name="T59" fmla="*/ 101 h 232"/>
                  <a:gd name="T60" fmla="*/ 359 w 417"/>
                  <a:gd name="T61" fmla="*/ 103 h 232"/>
                  <a:gd name="T62" fmla="*/ 417 w 417"/>
                  <a:gd name="T63" fmla="*/ 116 h 23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417" h="232">
                    <a:moveTo>
                      <a:pt x="417" y="232"/>
                    </a:moveTo>
                    <a:lnTo>
                      <a:pt x="415" y="228"/>
                    </a:lnTo>
                    <a:lnTo>
                      <a:pt x="410" y="221"/>
                    </a:lnTo>
                    <a:lnTo>
                      <a:pt x="398" y="212"/>
                    </a:lnTo>
                    <a:lnTo>
                      <a:pt x="383" y="201"/>
                    </a:lnTo>
                    <a:lnTo>
                      <a:pt x="365" y="189"/>
                    </a:lnTo>
                    <a:lnTo>
                      <a:pt x="341" y="174"/>
                    </a:lnTo>
                    <a:lnTo>
                      <a:pt x="314" y="160"/>
                    </a:lnTo>
                    <a:lnTo>
                      <a:pt x="283" y="141"/>
                    </a:lnTo>
                    <a:lnTo>
                      <a:pt x="249" y="123"/>
                    </a:lnTo>
                    <a:lnTo>
                      <a:pt x="212" y="103"/>
                    </a:lnTo>
                    <a:lnTo>
                      <a:pt x="174" y="84"/>
                    </a:lnTo>
                    <a:lnTo>
                      <a:pt x="133" y="64"/>
                    </a:lnTo>
                    <a:lnTo>
                      <a:pt x="89" y="42"/>
                    </a:lnTo>
                    <a:lnTo>
                      <a:pt x="45" y="22"/>
                    </a:lnTo>
                    <a:lnTo>
                      <a:pt x="1" y="0"/>
                    </a:lnTo>
                    <a:lnTo>
                      <a:pt x="0" y="6"/>
                    </a:lnTo>
                    <a:lnTo>
                      <a:pt x="41" y="24"/>
                    </a:lnTo>
                    <a:lnTo>
                      <a:pt x="82" y="44"/>
                    </a:lnTo>
                    <a:lnTo>
                      <a:pt x="120" y="64"/>
                    </a:lnTo>
                    <a:lnTo>
                      <a:pt x="158" y="82"/>
                    </a:lnTo>
                    <a:lnTo>
                      <a:pt x="194" y="102"/>
                    </a:lnTo>
                    <a:lnTo>
                      <a:pt x="227" y="118"/>
                    </a:lnTo>
                    <a:lnTo>
                      <a:pt x="257" y="134"/>
                    </a:lnTo>
                    <a:lnTo>
                      <a:pt x="284" y="151"/>
                    </a:lnTo>
                    <a:lnTo>
                      <a:pt x="307" y="163"/>
                    </a:lnTo>
                    <a:lnTo>
                      <a:pt x="326" y="176"/>
                    </a:lnTo>
                    <a:lnTo>
                      <a:pt x="341" y="187"/>
                    </a:lnTo>
                    <a:lnTo>
                      <a:pt x="352" y="194"/>
                    </a:lnTo>
                    <a:lnTo>
                      <a:pt x="357" y="201"/>
                    </a:lnTo>
                    <a:lnTo>
                      <a:pt x="359" y="205"/>
                    </a:lnTo>
                    <a:lnTo>
                      <a:pt x="417" y="232"/>
                    </a:lnTo>
                    <a:close/>
                  </a:path>
                </a:pathLst>
              </a:custGeom>
              <a:solidFill>
                <a:srgbClr val="B1E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53" name="Freeform 873"/>
              <p:cNvSpPr>
                <a:spLocks/>
              </p:cNvSpPr>
              <p:nvPr/>
            </p:nvSpPr>
            <p:spPr bwMode="auto">
              <a:xfrm>
                <a:off x="1419" y="1265"/>
                <a:ext cx="361" cy="99"/>
              </a:xfrm>
              <a:custGeom>
                <a:avLst/>
                <a:gdLst>
                  <a:gd name="T0" fmla="*/ 2 w 361"/>
                  <a:gd name="T1" fmla="*/ 0 h 199"/>
                  <a:gd name="T2" fmla="*/ 43 w 361"/>
                  <a:gd name="T3" fmla="*/ 9 h 199"/>
                  <a:gd name="T4" fmla="*/ 84 w 361"/>
                  <a:gd name="T5" fmla="*/ 19 h 199"/>
                  <a:gd name="T6" fmla="*/ 122 w 361"/>
                  <a:gd name="T7" fmla="*/ 29 h 199"/>
                  <a:gd name="T8" fmla="*/ 160 w 361"/>
                  <a:gd name="T9" fmla="*/ 38 h 199"/>
                  <a:gd name="T10" fmla="*/ 196 w 361"/>
                  <a:gd name="T11" fmla="*/ 48 h 199"/>
                  <a:gd name="T12" fmla="*/ 229 w 361"/>
                  <a:gd name="T13" fmla="*/ 56 h 199"/>
                  <a:gd name="T14" fmla="*/ 259 w 361"/>
                  <a:gd name="T15" fmla="*/ 64 h 199"/>
                  <a:gd name="T16" fmla="*/ 286 w 361"/>
                  <a:gd name="T17" fmla="*/ 72 h 199"/>
                  <a:gd name="T18" fmla="*/ 309 w 361"/>
                  <a:gd name="T19" fmla="*/ 78 h 199"/>
                  <a:gd name="T20" fmla="*/ 328 w 361"/>
                  <a:gd name="T21" fmla="*/ 85 h 199"/>
                  <a:gd name="T22" fmla="*/ 343 w 361"/>
                  <a:gd name="T23" fmla="*/ 90 h 199"/>
                  <a:gd name="T24" fmla="*/ 354 w 361"/>
                  <a:gd name="T25" fmla="*/ 94 h 199"/>
                  <a:gd name="T26" fmla="*/ 359 w 361"/>
                  <a:gd name="T27" fmla="*/ 97 h 199"/>
                  <a:gd name="T28" fmla="*/ 361 w 361"/>
                  <a:gd name="T29" fmla="*/ 99 h 199"/>
                  <a:gd name="T30" fmla="*/ 299 w 361"/>
                  <a:gd name="T31" fmla="*/ 85 h 199"/>
                  <a:gd name="T32" fmla="*/ 297 w 361"/>
                  <a:gd name="T33" fmla="*/ 83 h 199"/>
                  <a:gd name="T34" fmla="*/ 290 w 361"/>
                  <a:gd name="T35" fmla="*/ 79 h 199"/>
                  <a:gd name="T36" fmla="*/ 277 w 361"/>
                  <a:gd name="T37" fmla="*/ 75 h 199"/>
                  <a:gd name="T38" fmla="*/ 261 w 361"/>
                  <a:gd name="T39" fmla="*/ 69 h 199"/>
                  <a:gd name="T40" fmla="*/ 239 w 361"/>
                  <a:gd name="T41" fmla="*/ 63 h 199"/>
                  <a:gd name="T42" fmla="*/ 214 w 361"/>
                  <a:gd name="T43" fmla="*/ 56 h 199"/>
                  <a:gd name="T44" fmla="*/ 184 w 361"/>
                  <a:gd name="T45" fmla="*/ 48 h 199"/>
                  <a:gd name="T46" fmla="*/ 152 w 361"/>
                  <a:gd name="T47" fmla="*/ 39 h 199"/>
                  <a:gd name="T48" fmla="*/ 116 w 361"/>
                  <a:gd name="T49" fmla="*/ 30 h 199"/>
                  <a:gd name="T50" fmla="*/ 80 w 361"/>
                  <a:gd name="T51" fmla="*/ 20 h 199"/>
                  <a:gd name="T52" fmla="*/ 40 w 361"/>
                  <a:gd name="T53" fmla="*/ 11 h 199"/>
                  <a:gd name="T54" fmla="*/ 0 w 361"/>
                  <a:gd name="T55" fmla="*/ 2 h 199"/>
                  <a:gd name="T56" fmla="*/ 2 w 361"/>
                  <a:gd name="T57" fmla="*/ 0 h 19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61" h="199">
                    <a:moveTo>
                      <a:pt x="2" y="0"/>
                    </a:moveTo>
                    <a:lnTo>
                      <a:pt x="43" y="18"/>
                    </a:lnTo>
                    <a:lnTo>
                      <a:pt x="84" y="38"/>
                    </a:lnTo>
                    <a:lnTo>
                      <a:pt x="122" y="58"/>
                    </a:lnTo>
                    <a:lnTo>
                      <a:pt x="160" y="76"/>
                    </a:lnTo>
                    <a:lnTo>
                      <a:pt x="196" y="96"/>
                    </a:lnTo>
                    <a:lnTo>
                      <a:pt x="229" y="112"/>
                    </a:lnTo>
                    <a:lnTo>
                      <a:pt x="259" y="128"/>
                    </a:lnTo>
                    <a:lnTo>
                      <a:pt x="286" y="145"/>
                    </a:lnTo>
                    <a:lnTo>
                      <a:pt x="309" y="157"/>
                    </a:lnTo>
                    <a:lnTo>
                      <a:pt x="328" y="170"/>
                    </a:lnTo>
                    <a:lnTo>
                      <a:pt x="343" y="181"/>
                    </a:lnTo>
                    <a:lnTo>
                      <a:pt x="354" y="188"/>
                    </a:lnTo>
                    <a:lnTo>
                      <a:pt x="359" y="195"/>
                    </a:lnTo>
                    <a:lnTo>
                      <a:pt x="361" y="199"/>
                    </a:lnTo>
                    <a:lnTo>
                      <a:pt x="299" y="170"/>
                    </a:lnTo>
                    <a:lnTo>
                      <a:pt x="297" y="166"/>
                    </a:lnTo>
                    <a:lnTo>
                      <a:pt x="290" y="159"/>
                    </a:lnTo>
                    <a:lnTo>
                      <a:pt x="277" y="150"/>
                    </a:lnTo>
                    <a:lnTo>
                      <a:pt x="261" y="139"/>
                    </a:lnTo>
                    <a:lnTo>
                      <a:pt x="239" y="126"/>
                    </a:lnTo>
                    <a:lnTo>
                      <a:pt x="214" y="112"/>
                    </a:lnTo>
                    <a:lnTo>
                      <a:pt x="184" y="96"/>
                    </a:lnTo>
                    <a:lnTo>
                      <a:pt x="152" y="79"/>
                    </a:lnTo>
                    <a:lnTo>
                      <a:pt x="116" y="61"/>
                    </a:lnTo>
                    <a:lnTo>
                      <a:pt x="80" y="41"/>
                    </a:lnTo>
                    <a:lnTo>
                      <a:pt x="40" y="23"/>
                    </a:lnTo>
                    <a:lnTo>
                      <a:pt x="0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B0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54" name="Freeform 874"/>
              <p:cNvSpPr>
                <a:spLocks/>
              </p:cNvSpPr>
              <p:nvPr/>
            </p:nvSpPr>
            <p:spPr bwMode="auto">
              <a:xfrm>
                <a:off x="1418" y="1268"/>
                <a:ext cx="300" cy="82"/>
              </a:xfrm>
              <a:custGeom>
                <a:avLst/>
                <a:gdLst>
                  <a:gd name="T0" fmla="*/ 300 w 300"/>
                  <a:gd name="T1" fmla="*/ 82 h 165"/>
                  <a:gd name="T2" fmla="*/ 298 w 300"/>
                  <a:gd name="T3" fmla="*/ 80 h 165"/>
                  <a:gd name="T4" fmla="*/ 291 w 300"/>
                  <a:gd name="T5" fmla="*/ 77 h 165"/>
                  <a:gd name="T6" fmla="*/ 278 w 300"/>
                  <a:gd name="T7" fmla="*/ 72 h 165"/>
                  <a:gd name="T8" fmla="*/ 262 w 300"/>
                  <a:gd name="T9" fmla="*/ 67 h 165"/>
                  <a:gd name="T10" fmla="*/ 240 w 300"/>
                  <a:gd name="T11" fmla="*/ 60 h 165"/>
                  <a:gd name="T12" fmla="*/ 215 w 300"/>
                  <a:gd name="T13" fmla="*/ 53 h 165"/>
                  <a:gd name="T14" fmla="*/ 185 w 300"/>
                  <a:gd name="T15" fmla="*/ 45 h 165"/>
                  <a:gd name="T16" fmla="*/ 153 w 300"/>
                  <a:gd name="T17" fmla="*/ 37 h 165"/>
                  <a:gd name="T18" fmla="*/ 117 w 300"/>
                  <a:gd name="T19" fmla="*/ 28 h 165"/>
                  <a:gd name="T20" fmla="*/ 81 w 300"/>
                  <a:gd name="T21" fmla="*/ 18 h 165"/>
                  <a:gd name="T22" fmla="*/ 41 w 300"/>
                  <a:gd name="T23" fmla="*/ 9 h 165"/>
                  <a:gd name="T24" fmla="*/ 1 w 300"/>
                  <a:gd name="T25" fmla="*/ 0 h 165"/>
                  <a:gd name="T26" fmla="*/ 0 w 300"/>
                  <a:gd name="T27" fmla="*/ 2 h 165"/>
                  <a:gd name="T28" fmla="*/ 34 w 300"/>
                  <a:gd name="T29" fmla="*/ 10 h 165"/>
                  <a:gd name="T30" fmla="*/ 66 w 300"/>
                  <a:gd name="T31" fmla="*/ 18 h 165"/>
                  <a:gd name="T32" fmla="*/ 99 w 300"/>
                  <a:gd name="T33" fmla="*/ 26 h 165"/>
                  <a:gd name="T34" fmla="*/ 127 w 300"/>
                  <a:gd name="T35" fmla="*/ 33 h 165"/>
                  <a:gd name="T36" fmla="*/ 154 w 300"/>
                  <a:gd name="T37" fmla="*/ 41 h 165"/>
                  <a:gd name="T38" fmla="*/ 178 w 300"/>
                  <a:gd name="T39" fmla="*/ 47 h 165"/>
                  <a:gd name="T40" fmla="*/ 198 w 300"/>
                  <a:gd name="T41" fmla="*/ 53 h 165"/>
                  <a:gd name="T42" fmla="*/ 213 w 300"/>
                  <a:gd name="T43" fmla="*/ 58 h 165"/>
                  <a:gd name="T44" fmla="*/ 225 w 300"/>
                  <a:gd name="T45" fmla="*/ 62 h 165"/>
                  <a:gd name="T46" fmla="*/ 230 w 300"/>
                  <a:gd name="T47" fmla="*/ 65 h 165"/>
                  <a:gd name="T48" fmla="*/ 232 w 300"/>
                  <a:gd name="T49" fmla="*/ 67 h 165"/>
                  <a:gd name="T50" fmla="*/ 300 w 300"/>
                  <a:gd name="T51" fmla="*/ 82 h 16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300" h="165">
                    <a:moveTo>
                      <a:pt x="300" y="165"/>
                    </a:moveTo>
                    <a:lnTo>
                      <a:pt x="298" y="161"/>
                    </a:lnTo>
                    <a:lnTo>
                      <a:pt x="291" y="154"/>
                    </a:lnTo>
                    <a:lnTo>
                      <a:pt x="278" y="145"/>
                    </a:lnTo>
                    <a:lnTo>
                      <a:pt x="262" y="134"/>
                    </a:lnTo>
                    <a:lnTo>
                      <a:pt x="240" y="121"/>
                    </a:lnTo>
                    <a:lnTo>
                      <a:pt x="215" y="107"/>
                    </a:lnTo>
                    <a:lnTo>
                      <a:pt x="185" y="91"/>
                    </a:lnTo>
                    <a:lnTo>
                      <a:pt x="153" y="74"/>
                    </a:lnTo>
                    <a:lnTo>
                      <a:pt x="117" y="56"/>
                    </a:lnTo>
                    <a:lnTo>
                      <a:pt x="81" y="36"/>
                    </a:lnTo>
                    <a:lnTo>
                      <a:pt x="41" y="18"/>
                    </a:lnTo>
                    <a:lnTo>
                      <a:pt x="1" y="0"/>
                    </a:lnTo>
                    <a:lnTo>
                      <a:pt x="0" y="4"/>
                    </a:lnTo>
                    <a:lnTo>
                      <a:pt x="34" y="20"/>
                    </a:lnTo>
                    <a:lnTo>
                      <a:pt x="66" y="36"/>
                    </a:lnTo>
                    <a:lnTo>
                      <a:pt x="99" y="53"/>
                    </a:lnTo>
                    <a:lnTo>
                      <a:pt x="127" y="67"/>
                    </a:lnTo>
                    <a:lnTo>
                      <a:pt x="154" y="82"/>
                    </a:lnTo>
                    <a:lnTo>
                      <a:pt x="178" y="94"/>
                    </a:lnTo>
                    <a:lnTo>
                      <a:pt x="198" y="107"/>
                    </a:lnTo>
                    <a:lnTo>
                      <a:pt x="213" y="116"/>
                    </a:lnTo>
                    <a:lnTo>
                      <a:pt x="225" y="125"/>
                    </a:lnTo>
                    <a:lnTo>
                      <a:pt x="230" y="130"/>
                    </a:lnTo>
                    <a:lnTo>
                      <a:pt x="232" y="134"/>
                    </a:lnTo>
                    <a:lnTo>
                      <a:pt x="300" y="165"/>
                    </a:lnTo>
                    <a:close/>
                  </a:path>
                </a:pathLst>
              </a:custGeom>
              <a:solidFill>
                <a:srgbClr val="B0E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55" name="Freeform 875"/>
              <p:cNvSpPr>
                <a:spLocks/>
              </p:cNvSpPr>
              <p:nvPr/>
            </p:nvSpPr>
            <p:spPr bwMode="auto">
              <a:xfrm>
                <a:off x="1417" y="1269"/>
                <a:ext cx="233" cy="66"/>
              </a:xfrm>
              <a:custGeom>
                <a:avLst/>
                <a:gdLst>
                  <a:gd name="T0" fmla="*/ 1 w 233"/>
                  <a:gd name="T1" fmla="*/ 0 h 130"/>
                  <a:gd name="T2" fmla="*/ 35 w 233"/>
                  <a:gd name="T3" fmla="*/ 8 h 130"/>
                  <a:gd name="T4" fmla="*/ 67 w 233"/>
                  <a:gd name="T5" fmla="*/ 16 h 130"/>
                  <a:gd name="T6" fmla="*/ 100 w 233"/>
                  <a:gd name="T7" fmla="*/ 25 h 130"/>
                  <a:gd name="T8" fmla="*/ 128 w 233"/>
                  <a:gd name="T9" fmla="*/ 32 h 130"/>
                  <a:gd name="T10" fmla="*/ 155 w 233"/>
                  <a:gd name="T11" fmla="*/ 40 h 130"/>
                  <a:gd name="T12" fmla="*/ 179 w 233"/>
                  <a:gd name="T13" fmla="*/ 46 h 130"/>
                  <a:gd name="T14" fmla="*/ 199 w 233"/>
                  <a:gd name="T15" fmla="*/ 52 h 130"/>
                  <a:gd name="T16" fmla="*/ 214 w 233"/>
                  <a:gd name="T17" fmla="*/ 57 h 130"/>
                  <a:gd name="T18" fmla="*/ 226 w 233"/>
                  <a:gd name="T19" fmla="*/ 61 h 130"/>
                  <a:gd name="T20" fmla="*/ 231 w 233"/>
                  <a:gd name="T21" fmla="*/ 64 h 130"/>
                  <a:gd name="T22" fmla="*/ 233 w 233"/>
                  <a:gd name="T23" fmla="*/ 66 h 130"/>
                  <a:gd name="T24" fmla="*/ 161 w 233"/>
                  <a:gd name="T25" fmla="*/ 49 h 130"/>
                  <a:gd name="T26" fmla="*/ 159 w 233"/>
                  <a:gd name="T27" fmla="*/ 48 h 130"/>
                  <a:gd name="T28" fmla="*/ 152 w 233"/>
                  <a:gd name="T29" fmla="*/ 44 h 130"/>
                  <a:gd name="T30" fmla="*/ 141 w 233"/>
                  <a:gd name="T31" fmla="*/ 40 h 130"/>
                  <a:gd name="T32" fmla="*/ 125 w 233"/>
                  <a:gd name="T33" fmla="*/ 36 h 130"/>
                  <a:gd name="T34" fmla="*/ 104 w 233"/>
                  <a:gd name="T35" fmla="*/ 30 h 130"/>
                  <a:gd name="T36" fmla="*/ 82 w 233"/>
                  <a:gd name="T37" fmla="*/ 24 h 130"/>
                  <a:gd name="T38" fmla="*/ 56 w 233"/>
                  <a:gd name="T39" fmla="*/ 17 h 130"/>
                  <a:gd name="T40" fmla="*/ 28 w 233"/>
                  <a:gd name="T41" fmla="*/ 10 h 130"/>
                  <a:gd name="T42" fmla="*/ 0 w 233"/>
                  <a:gd name="T43" fmla="*/ 4 h 130"/>
                  <a:gd name="T44" fmla="*/ 1 w 233"/>
                  <a:gd name="T45" fmla="*/ 0 h 13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33" h="130">
                    <a:moveTo>
                      <a:pt x="1" y="0"/>
                    </a:moveTo>
                    <a:lnTo>
                      <a:pt x="35" y="16"/>
                    </a:lnTo>
                    <a:lnTo>
                      <a:pt x="67" y="32"/>
                    </a:lnTo>
                    <a:lnTo>
                      <a:pt x="100" y="49"/>
                    </a:lnTo>
                    <a:lnTo>
                      <a:pt x="128" y="63"/>
                    </a:lnTo>
                    <a:lnTo>
                      <a:pt x="155" y="78"/>
                    </a:lnTo>
                    <a:lnTo>
                      <a:pt x="179" y="90"/>
                    </a:lnTo>
                    <a:lnTo>
                      <a:pt x="199" y="103"/>
                    </a:lnTo>
                    <a:lnTo>
                      <a:pt x="214" y="112"/>
                    </a:lnTo>
                    <a:lnTo>
                      <a:pt x="226" y="121"/>
                    </a:lnTo>
                    <a:lnTo>
                      <a:pt x="231" y="126"/>
                    </a:lnTo>
                    <a:lnTo>
                      <a:pt x="233" y="130"/>
                    </a:lnTo>
                    <a:lnTo>
                      <a:pt x="161" y="96"/>
                    </a:lnTo>
                    <a:lnTo>
                      <a:pt x="159" y="94"/>
                    </a:lnTo>
                    <a:lnTo>
                      <a:pt x="152" y="87"/>
                    </a:lnTo>
                    <a:lnTo>
                      <a:pt x="141" y="79"/>
                    </a:lnTo>
                    <a:lnTo>
                      <a:pt x="125" y="70"/>
                    </a:lnTo>
                    <a:lnTo>
                      <a:pt x="104" y="59"/>
                    </a:lnTo>
                    <a:lnTo>
                      <a:pt x="82" y="47"/>
                    </a:lnTo>
                    <a:lnTo>
                      <a:pt x="56" y="34"/>
                    </a:lnTo>
                    <a:lnTo>
                      <a:pt x="28" y="20"/>
                    </a:lnTo>
                    <a:lnTo>
                      <a:pt x="0" y="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0F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56" name="Freeform 876"/>
              <p:cNvSpPr>
                <a:spLocks/>
              </p:cNvSpPr>
              <p:nvPr/>
            </p:nvSpPr>
            <p:spPr bwMode="auto">
              <a:xfrm>
                <a:off x="1415" y="1273"/>
                <a:ext cx="163" cy="44"/>
              </a:xfrm>
              <a:custGeom>
                <a:avLst/>
                <a:gdLst>
                  <a:gd name="T0" fmla="*/ 163 w 163"/>
                  <a:gd name="T1" fmla="*/ 44 h 89"/>
                  <a:gd name="T2" fmla="*/ 161 w 163"/>
                  <a:gd name="T3" fmla="*/ 43 h 89"/>
                  <a:gd name="T4" fmla="*/ 154 w 163"/>
                  <a:gd name="T5" fmla="*/ 40 h 89"/>
                  <a:gd name="T6" fmla="*/ 143 w 163"/>
                  <a:gd name="T7" fmla="*/ 36 h 89"/>
                  <a:gd name="T8" fmla="*/ 127 w 163"/>
                  <a:gd name="T9" fmla="*/ 31 h 89"/>
                  <a:gd name="T10" fmla="*/ 106 w 163"/>
                  <a:gd name="T11" fmla="*/ 26 h 89"/>
                  <a:gd name="T12" fmla="*/ 84 w 163"/>
                  <a:gd name="T13" fmla="*/ 20 h 89"/>
                  <a:gd name="T14" fmla="*/ 58 w 163"/>
                  <a:gd name="T15" fmla="*/ 13 h 89"/>
                  <a:gd name="T16" fmla="*/ 30 w 163"/>
                  <a:gd name="T17" fmla="*/ 6 h 89"/>
                  <a:gd name="T18" fmla="*/ 2 w 163"/>
                  <a:gd name="T19" fmla="*/ 0 h 89"/>
                  <a:gd name="T20" fmla="*/ 0 w 163"/>
                  <a:gd name="T21" fmla="*/ 2 h 89"/>
                  <a:gd name="T22" fmla="*/ 19 w 163"/>
                  <a:gd name="T23" fmla="*/ 7 h 89"/>
                  <a:gd name="T24" fmla="*/ 37 w 163"/>
                  <a:gd name="T25" fmla="*/ 12 h 89"/>
                  <a:gd name="T26" fmla="*/ 54 w 163"/>
                  <a:gd name="T27" fmla="*/ 16 h 89"/>
                  <a:gd name="T28" fmla="*/ 67 w 163"/>
                  <a:gd name="T29" fmla="*/ 20 h 89"/>
                  <a:gd name="T30" fmla="*/ 77 w 163"/>
                  <a:gd name="T31" fmla="*/ 22 h 89"/>
                  <a:gd name="T32" fmla="*/ 82 w 163"/>
                  <a:gd name="T33" fmla="*/ 25 h 89"/>
                  <a:gd name="T34" fmla="*/ 85 w 163"/>
                  <a:gd name="T35" fmla="*/ 26 h 89"/>
                  <a:gd name="T36" fmla="*/ 163 w 163"/>
                  <a:gd name="T37" fmla="*/ 44 h 8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63" h="89">
                    <a:moveTo>
                      <a:pt x="163" y="89"/>
                    </a:moveTo>
                    <a:lnTo>
                      <a:pt x="161" y="87"/>
                    </a:lnTo>
                    <a:lnTo>
                      <a:pt x="154" y="80"/>
                    </a:lnTo>
                    <a:lnTo>
                      <a:pt x="143" y="72"/>
                    </a:lnTo>
                    <a:lnTo>
                      <a:pt x="127" y="63"/>
                    </a:lnTo>
                    <a:lnTo>
                      <a:pt x="106" y="52"/>
                    </a:lnTo>
                    <a:lnTo>
                      <a:pt x="84" y="40"/>
                    </a:lnTo>
                    <a:lnTo>
                      <a:pt x="58" y="27"/>
                    </a:lnTo>
                    <a:lnTo>
                      <a:pt x="30" y="13"/>
                    </a:lnTo>
                    <a:lnTo>
                      <a:pt x="2" y="0"/>
                    </a:lnTo>
                    <a:lnTo>
                      <a:pt x="0" y="5"/>
                    </a:lnTo>
                    <a:lnTo>
                      <a:pt x="19" y="14"/>
                    </a:lnTo>
                    <a:lnTo>
                      <a:pt x="37" y="24"/>
                    </a:lnTo>
                    <a:lnTo>
                      <a:pt x="54" y="33"/>
                    </a:lnTo>
                    <a:lnTo>
                      <a:pt x="67" y="40"/>
                    </a:lnTo>
                    <a:lnTo>
                      <a:pt x="77" y="45"/>
                    </a:lnTo>
                    <a:lnTo>
                      <a:pt x="82" y="51"/>
                    </a:lnTo>
                    <a:lnTo>
                      <a:pt x="85" y="52"/>
                    </a:lnTo>
                    <a:lnTo>
                      <a:pt x="163" y="89"/>
                    </a:lnTo>
                    <a:close/>
                  </a:path>
                </a:pathLst>
              </a:custGeom>
              <a:solidFill>
                <a:srgbClr val="B0F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57" name="Freeform 877"/>
              <p:cNvSpPr>
                <a:spLocks/>
              </p:cNvSpPr>
              <p:nvPr/>
            </p:nvSpPr>
            <p:spPr bwMode="auto">
              <a:xfrm>
                <a:off x="1412" y="1276"/>
                <a:ext cx="88" cy="23"/>
              </a:xfrm>
              <a:custGeom>
                <a:avLst/>
                <a:gdLst>
                  <a:gd name="T0" fmla="*/ 3 w 88"/>
                  <a:gd name="T1" fmla="*/ 0 h 47"/>
                  <a:gd name="T2" fmla="*/ 22 w 88"/>
                  <a:gd name="T3" fmla="*/ 4 h 47"/>
                  <a:gd name="T4" fmla="*/ 40 w 88"/>
                  <a:gd name="T5" fmla="*/ 9 h 47"/>
                  <a:gd name="T6" fmla="*/ 57 w 88"/>
                  <a:gd name="T7" fmla="*/ 14 h 47"/>
                  <a:gd name="T8" fmla="*/ 70 w 88"/>
                  <a:gd name="T9" fmla="*/ 17 h 47"/>
                  <a:gd name="T10" fmla="*/ 80 w 88"/>
                  <a:gd name="T11" fmla="*/ 20 h 47"/>
                  <a:gd name="T12" fmla="*/ 85 w 88"/>
                  <a:gd name="T13" fmla="*/ 23 h 47"/>
                  <a:gd name="T14" fmla="*/ 88 w 88"/>
                  <a:gd name="T15" fmla="*/ 23 h 47"/>
                  <a:gd name="T16" fmla="*/ 2 w 88"/>
                  <a:gd name="T17" fmla="*/ 4 h 47"/>
                  <a:gd name="T18" fmla="*/ 0 w 88"/>
                  <a:gd name="T19" fmla="*/ 4 h 47"/>
                  <a:gd name="T20" fmla="*/ 3 w 88"/>
                  <a:gd name="T21" fmla="*/ 0 h 4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88" h="47">
                    <a:moveTo>
                      <a:pt x="3" y="0"/>
                    </a:moveTo>
                    <a:lnTo>
                      <a:pt x="22" y="9"/>
                    </a:lnTo>
                    <a:lnTo>
                      <a:pt x="40" y="19"/>
                    </a:lnTo>
                    <a:lnTo>
                      <a:pt x="57" y="28"/>
                    </a:lnTo>
                    <a:lnTo>
                      <a:pt x="70" y="35"/>
                    </a:lnTo>
                    <a:lnTo>
                      <a:pt x="80" y="40"/>
                    </a:lnTo>
                    <a:lnTo>
                      <a:pt x="85" y="46"/>
                    </a:lnTo>
                    <a:lnTo>
                      <a:pt x="88" y="47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B0F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58" name="Freeform 878"/>
              <p:cNvSpPr>
                <a:spLocks/>
              </p:cNvSpPr>
              <p:nvPr/>
            </p:nvSpPr>
            <p:spPr bwMode="auto">
              <a:xfrm>
                <a:off x="1412" y="1279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0 w 2"/>
                  <a:gd name="T5" fmla="*/ 0 h 1"/>
                  <a:gd name="T6" fmla="*/ 0 w 2"/>
                  <a:gd name="T7" fmla="*/ 0 h 1"/>
                  <a:gd name="T8" fmla="*/ 2 w 2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B0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59" name="Freeform 879"/>
              <p:cNvSpPr>
                <a:spLocks/>
              </p:cNvSpPr>
              <p:nvPr/>
            </p:nvSpPr>
            <p:spPr bwMode="auto">
              <a:xfrm>
                <a:off x="1412" y="1239"/>
                <a:ext cx="1019" cy="272"/>
              </a:xfrm>
              <a:custGeom>
                <a:avLst/>
                <a:gdLst>
                  <a:gd name="T0" fmla="*/ 997 w 1019"/>
                  <a:gd name="T1" fmla="*/ 272 h 543"/>
                  <a:gd name="T2" fmla="*/ 0 w 1019"/>
                  <a:gd name="T3" fmla="*/ 40 h 543"/>
                  <a:gd name="T4" fmla="*/ 23 w 1019"/>
                  <a:gd name="T5" fmla="*/ 0 h 543"/>
                  <a:gd name="T6" fmla="*/ 1019 w 1019"/>
                  <a:gd name="T7" fmla="*/ 233 h 543"/>
                  <a:gd name="T8" fmla="*/ 997 w 1019"/>
                  <a:gd name="T9" fmla="*/ 272 h 5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19" h="543">
                    <a:moveTo>
                      <a:pt x="997" y="543"/>
                    </a:moveTo>
                    <a:lnTo>
                      <a:pt x="0" y="80"/>
                    </a:lnTo>
                    <a:lnTo>
                      <a:pt x="23" y="0"/>
                    </a:lnTo>
                    <a:lnTo>
                      <a:pt x="1019" y="465"/>
                    </a:lnTo>
                    <a:lnTo>
                      <a:pt x="997" y="54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60" name="Freeform 880"/>
              <p:cNvSpPr>
                <a:spLocks/>
              </p:cNvSpPr>
              <p:nvPr/>
            </p:nvSpPr>
            <p:spPr bwMode="auto">
              <a:xfrm>
                <a:off x="1435" y="1239"/>
                <a:ext cx="996" cy="272"/>
              </a:xfrm>
              <a:custGeom>
                <a:avLst/>
                <a:gdLst>
                  <a:gd name="T0" fmla="*/ 974 w 996"/>
                  <a:gd name="T1" fmla="*/ 272 h 543"/>
                  <a:gd name="T2" fmla="*/ 996 w 996"/>
                  <a:gd name="T3" fmla="*/ 233 h 543"/>
                  <a:gd name="T4" fmla="*/ 0 w 996"/>
                  <a:gd name="T5" fmla="*/ 0 h 543"/>
                  <a:gd name="T6" fmla="*/ 0 w 996"/>
                  <a:gd name="T7" fmla="*/ 1 h 543"/>
                  <a:gd name="T8" fmla="*/ 69 w 996"/>
                  <a:gd name="T9" fmla="*/ 17 h 543"/>
                  <a:gd name="T10" fmla="*/ 139 w 996"/>
                  <a:gd name="T11" fmla="*/ 34 h 543"/>
                  <a:gd name="T12" fmla="*/ 206 w 996"/>
                  <a:gd name="T13" fmla="*/ 50 h 543"/>
                  <a:gd name="T14" fmla="*/ 273 w 996"/>
                  <a:gd name="T15" fmla="*/ 67 h 543"/>
                  <a:gd name="T16" fmla="*/ 338 w 996"/>
                  <a:gd name="T17" fmla="*/ 83 h 543"/>
                  <a:gd name="T18" fmla="*/ 401 w 996"/>
                  <a:gd name="T19" fmla="*/ 99 h 543"/>
                  <a:gd name="T20" fmla="*/ 464 w 996"/>
                  <a:gd name="T21" fmla="*/ 115 h 543"/>
                  <a:gd name="T22" fmla="*/ 522 w 996"/>
                  <a:gd name="T23" fmla="*/ 130 h 543"/>
                  <a:gd name="T24" fmla="*/ 578 w 996"/>
                  <a:gd name="T25" fmla="*/ 145 h 543"/>
                  <a:gd name="T26" fmla="*/ 632 w 996"/>
                  <a:gd name="T27" fmla="*/ 160 h 543"/>
                  <a:gd name="T28" fmla="*/ 681 w 996"/>
                  <a:gd name="T29" fmla="*/ 173 h 543"/>
                  <a:gd name="T30" fmla="*/ 728 w 996"/>
                  <a:gd name="T31" fmla="*/ 186 h 543"/>
                  <a:gd name="T32" fmla="*/ 769 w 996"/>
                  <a:gd name="T33" fmla="*/ 198 h 543"/>
                  <a:gd name="T34" fmla="*/ 808 w 996"/>
                  <a:gd name="T35" fmla="*/ 210 h 543"/>
                  <a:gd name="T36" fmla="*/ 842 w 996"/>
                  <a:gd name="T37" fmla="*/ 220 h 543"/>
                  <a:gd name="T38" fmla="*/ 872 w 996"/>
                  <a:gd name="T39" fmla="*/ 230 h 543"/>
                  <a:gd name="T40" fmla="*/ 896 w 996"/>
                  <a:gd name="T41" fmla="*/ 239 h 543"/>
                  <a:gd name="T42" fmla="*/ 917 w 996"/>
                  <a:gd name="T43" fmla="*/ 246 h 543"/>
                  <a:gd name="T44" fmla="*/ 933 w 996"/>
                  <a:gd name="T45" fmla="*/ 254 h 543"/>
                  <a:gd name="T46" fmla="*/ 944 w 996"/>
                  <a:gd name="T47" fmla="*/ 259 h 543"/>
                  <a:gd name="T48" fmla="*/ 950 w 996"/>
                  <a:gd name="T49" fmla="*/ 264 h 543"/>
                  <a:gd name="T50" fmla="*/ 950 w 996"/>
                  <a:gd name="T51" fmla="*/ 266 h 543"/>
                  <a:gd name="T52" fmla="*/ 974 w 996"/>
                  <a:gd name="T53" fmla="*/ 272 h 54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96" h="543">
                    <a:moveTo>
                      <a:pt x="974" y="543"/>
                    </a:moveTo>
                    <a:lnTo>
                      <a:pt x="996" y="465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69" y="34"/>
                    </a:lnTo>
                    <a:lnTo>
                      <a:pt x="139" y="67"/>
                    </a:lnTo>
                    <a:lnTo>
                      <a:pt x="206" y="100"/>
                    </a:lnTo>
                    <a:lnTo>
                      <a:pt x="273" y="134"/>
                    </a:lnTo>
                    <a:lnTo>
                      <a:pt x="338" y="165"/>
                    </a:lnTo>
                    <a:lnTo>
                      <a:pt x="401" y="197"/>
                    </a:lnTo>
                    <a:lnTo>
                      <a:pt x="464" y="230"/>
                    </a:lnTo>
                    <a:lnTo>
                      <a:pt x="522" y="259"/>
                    </a:lnTo>
                    <a:lnTo>
                      <a:pt x="578" y="290"/>
                    </a:lnTo>
                    <a:lnTo>
                      <a:pt x="632" y="319"/>
                    </a:lnTo>
                    <a:lnTo>
                      <a:pt x="681" y="346"/>
                    </a:lnTo>
                    <a:lnTo>
                      <a:pt x="728" y="371"/>
                    </a:lnTo>
                    <a:lnTo>
                      <a:pt x="769" y="396"/>
                    </a:lnTo>
                    <a:lnTo>
                      <a:pt x="808" y="420"/>
                    </a:lnTo>
                    <a:lnTo>
                      <a:pt x="842" y="440"/>
                    </a:lnTo>
                    <a:lnTo>
                      <a:pt x="872" y="460"/>
                    </a:lnTo>
                    <a:lnTo>
                      <a:pt x="896" y="478"/>
                    </a:lnTo>
                    <a:lnTo>
                      <a:pt x="917" y="492"/>
                    </a:lnTo>
                    <a:lnTo>
                      <a:pt x="933" y="507"/>
                    </a:lnTo>
                    <a:lnTo>
                      <a:pt x="944" y="518"/>
                    </a:lnTo>
                    <a:lnTo>
                      <a:pt x="950" y="527"/>
                    </a:lnTo>
                    <a:lnTo>
                      <a:pt x="950" y="532"/>
                    </a:lnTo>
                    <a:lnTo>
                      <a:pt x="974" y="543"/>
                    </a:lnTo>
                    <a:close/>
                  </a:path>
                </a:pathLst>
              </a:custGeom>
              <a:solidFill>
                <a:srgbClr val="B5B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61" name="Freeform 881"/>
              <p:cNvSpPr>
                <a:spLocks/>
              </p:cNvSpPr>
              <p:nvPr/>
            </p:nvSpPr>
            <p:spPr bwMode="auto">
              <a:xfrm>
                <a:off x="1434" y="1240"/>
                <a:ext cx="951" cy="266"/>
              </a:xfrm>
              <a:custGeom>
                <a:avLst/>
                <a:gdLst>
                  <a:gd name="T0" fmla="*/ 1 w 951"/>
                  <a:gd name="T1" fmla="*/ 0 h 530"/>
                  <a:gd name="T2" fmla="*/ 70 w 951"/>
                  <a:gd name="T3" fmla="*/ 16 h 530"/>
                  <a:gd name="T4" fmla="*/ 140 w 951"/>
                  <a:gd name="T5" fmla="*/ 33 h 530"/>
                  <a:gd name="T6" fmla="*/ 207 w 951"/>
                  <a:gd name="T7" fmla="*/ 49 h 530"/>
                  <a:gd name="T8" fmla="*/ 274 w 951"/>
                  <a:gd name="T9" fmla="*/ 66 h 530"/>
                  <a:gd name="T10" fmla="*/ 339 w 951"/>
                  <a:gd name="T11" fmla="*/ 82 h 530"/>
                  <a:gd name="T12" fmla="*/ 402 w 951"/>
                  <a:gd name="T13" fmla="*/ 98 h 530"/>
                  <a:gd name="T14" fmla="*/ 465 w 951"/>
                  <a:gd name="T15" fmla="*/ 114 h 530"/>
                  <a:gd name="T16" fmla="*/ 523 w 951"/>
                  <a:gd name="T17" fmla="*/ 129 h 530"/>
                  <a:gd name="T18" fmla="*/ 579 w 951"/>
                  <a:gd name="T19" fmla="*/ 145 h 530"/>
                  <a:gd name="T20" fmla="*/ 633 w 951"/>
                  <a:gd name="T21" fmla="*/ 159 h 530"/>
                  <a:gd name="T22" fmla="*/ 682 w 951"/>
                  <a:gd name="T23" fmla="*/ 173 h 530"/>
                  <a:gd name="T24" fmla="*/ 729 w 951"/>
                  <a:gd name="T25" fmla="*/ 185 h 530"/>
                  <a:gd name="T26" fmla="*/ 770 w 951"/>
                  <a:gd name="T27" fmla="*/ 198 h 530"/>
                  <a:gd name="T28" fmla="*/ 809 w 951"/>
                  <a:gd name="T29" fmla="*/ 210 h 530"/>
                  <a:gd name="T30" fmla="*/ 843 w 951"/>
                  <a:gd name="T31" fmla="*/ 220 h 530"/>
                  <a:gd name="T32" fmla="*/ 873 w 951"/>
                  <a:gd name="T33" fmla="*/ 230 h 530"/>
                  <a:gd name="T34" fmla="*/ 897 w 951"/>
                  <a:gd name="T35" fmla="*/ 239 h 530"/>
                  <a:gd name="T36" fmla="*/ 918 w 951"/>
                  <a:gd name="T37" fmla="*/ 246 h 530"/>
                  <a:gd name="T38" fmla="*/ 934 w 951"/>
                  <a:gd name="T39" fmla="*/ 253 h 530"/>
                  <a:gd name="T40" fmla="*/ 945 w 951"/>
                  <a:gd name="T41" fmla="*/ 259 h 530"/>
                  <a:gd name="T42" fmla="*/ 951 w 951"/>
                  <a:gd name="T43" fmla="*/ 263 h 530"/>
                  <a:gd name="T44" fmla="*/ 951 w 951"/>
                  <a:gd name="T45" fmla="*/ 266 h 530"/>
                  <a:gd name="T46" fmla="*/ 927 w 951"/>
                  <a:gd name="T47" fmla="*/ 260 h 530"/>
                  <a:gd name="T48" fmla="*/ 925 w 951"/>
                  <a:gd name="T49" fmla="*/ 257 h 530"/>
                  <a:gd name="T50" fmla="*/ 920 w 951"/>
                  <a:gd name="T51" fmla="*/ 252 h 530"/>
                  <a:gd name="T52" fmla="*/ 908 w 951"/>
                  <a:gd name="T53" fmla="*/ 247 h 530"/>
                  <a:gd name="T54" fmla="*/ 891 w 951"/>
                  <a:gd name="T55" fmla="*/ 240 h 530"/>
                  <a:gd name="T56" fmla="*/ 869 w 951"/>
                  <a:gd name="T57" fmla="*/ 231 h 530"/>
                  <a:gd name="T58" fmla="*/ 842 w 951"/>
                  <a:gd name="T59" fmla="*/ 222 h 530"/>
                  <a:gd name="T60" fmla="*/ 811 w 951"/>
                  <a:gd name="T61" fmla="*/ 212 h 530"/>
                  <a:gd name="T62" fmla="*/ 774 w 951"/>
                  <a:gd name="T63" fmla="*/ 201 h 530"/>
                  <a:gd name="T64" fmla="*/ 733 w 951"/>
                  <a:gd name="T65" fmla="*/ 189 h 530"/>
                  <a:gd name="T66" fmla="*/ 688 w 951"/>
                  <a:gd name="T67" fmla="*/ 176 h 530"/>
                  <a:gd name="T68" fmla="*/ 640 w 951"/>
                  <a:gd name="T69" fmla="*/ 163 h 530"/>
                  <a:gd name="T70" fmla="*/ 586 w 951"/>
                  <a:gd name="T71" fmla="*/ 148 h 530"/>
                  <a:gd name="T72" fmla="*/ 531 w 951"/>
                  <a:gd name="T73" fmla="*/ 132 h 530"/>
                  <a:gd name="T74" fmla="*/ 472 w 951"/>
                  <a:gd name="T75" fmla="*/ 117 h 530"/>
                  <a:gd name="T76" fmla="*/ 409 w 951"/>
                  <a:gd name="T77" fmla="*/ 101 h 530"/>
                  <a:gd name="T78" fmla="*/ 344 w 951"/>
                  <a:gd name="T79" fmla="*/ 84 h 530"/>
                  <a:gd name="T80" fmla="*/ 278 w 951"/>
                  <a:gd name="T81" fmla="*/ 68 h 530"/>
                  <a:gd name="T82" fmla="*/ 210 w 951"/>
                  <a:gd name="T83" fmla="*/ 52 h 530"/>
                  <a:gd name="T84" fmla="*/ 141 w 951"/>
                  <a:gd name="T85" fmla="*/ 35 h 530"/>
                  <a:gd name="T86" fmla="*/ 70 w 951"/>
                  <a:gd name="T87" fmla="*/ 18 h 530"/>
                  <a:gd name="T88" fmla="*/ 0 w 951"/>
                  <a:gd name="T89" fmla="*/ 1 h 530"/>
                  <a:gd name="T90" fmla="*/ 1 w 951"/>
                  <a:gd name="T91" fmla="*/ 0 h 53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951" h="530">
                    <a:moveTo>
                      <a:pt x="1" y="0"/>
                    </a:moveTo>
                    <a:lnTo>
                      <a:pt x="70" y="32"/>
                    </a:lnTo>
                    <a:lnTo>
                      <a:pt x="140" y="65"/>
                    </a:lnTo>
                    <a:lnTo>
                      <a:pt x="207" y="98"/>
                    </a:lnTo>
                    <a:lnTo>
                      <a:pt x="274" y="132"/>
                    </a:lnTo>
                    <a:lnTo>
                      <a:pt x="339" y="163"/>
                    </a:lnTo>
                    <a:lnTo>
                      <a:pt x="402" y="195"/>
                    </a:lnTo>
                    <a:lnTo>
                      <a:pt x="465" y="228"/>
                    </a:lnTo>
                    <a:lnTo>
                      <a:pt x="523" y="257"/>
                    </a:lnTo>
                    <a:lnTo>
                      <a:pt x="579" y="288"/>
                    </a:lnTo>
                    <a:lnTo>
                      <a:pt x="633" y="317"/>
                    </a:lnTo>
                    <a:lnTo>
                      <a:pt x="682" y="344"/>
                    </a:lnTo>
                    <a:lnTo>
                      <a:pt x="729" y="369"/>
                    </a:lnTo>
                    <a:lnTo>
                      <a:pt x="770" y="394"/>
                    </a:lnTo>
                    <a:lnTo>
                      <a:pt x="809" y="418"/>
                    </a:lnTo>
                    <a:lnTo>
                      <a:pt x="843" y="438"/>
                    </a:lnTo>
                    <a:lnTo>
                      <a:pt x="873" y="458"/>
                    </a:lnTo>
                    <a:lnTo>
                      <a:pt x="897" y="476"/>
                    </a:lnTo>
                    <a:lnTo>
                      <a:pt x="918" y="490"/>
                    </a:lnTo>
                    <a:lnTo>
                      <a:pt x="934" y="505"/>
                    </a:lnTo>
                    <a:lnTo>
                      <a:pt x="945" y="516"/>
                    </a:lnTo>
                    <a:lnTo>
                      <a:pt x="951" y="525"/>
                    </a:lnTo>
                    <a:lnTo>
                      <a:pt x="951" y="530"/>
                    </a:lnTo>
                    <a:lnTo>
                      <a:pt x="927" y="519"/>
                    </a:lnTo>
                    <a:lnTo>
                      <a:pt x="925" y="512"/>
                    </a:lnTo>
                    <a:lnTo>
                      <a:pt x="920" y="503"/>
                    </a:lnTo>
                    <a:lnTo>
                      <a:pt x="908" y="492"/>
                    </a:lnTo>
                    <a:lnTo>
                      <a:pt x="891" y="478"/>
                    </a:lnTo>
                    <a:lnTo>
                      <a:pt x="869" y="461"/>
                    </a:lnTo>
                    <a:lnTo>
                      <a:pt x="842" y="443"/>
                    </a:lnTo>
                    <a:lnTo>
                      <a:pt x="811" y="423"/>
                    </a:lnTo>
                    <a:lnTo>
                      <a:pt x="774" y="400"/>
                    </a:lnTo>
                    <a:lnTo>
                      <a:pt x="733" y="376"/>
                    </a:lnTo>
                    <a:lnTo>
                      <a:pt x="688" y="351"/>
                    </a:lnTo>
                    <a:lnTo>
                      <a:pt x="640" y="324"/>
                    </a:lnTo>
                    <a:lnTo>
                      <a:pt x="586" y="295"/>
                    </a:lnTo>
                    <a:lnTo>
                      <a:pt x="531" y="264"/>
                    </a:lnTo>
                    <a:lnTo>
                      <a:pt x="472" y="233"/>
                    </a:lnTo>
                    <a:lnTo>
                      <a:pt x="409" y="201"/>
                    </a:lnTo>
                    <a:lnTo>
                      <a:pt x="344" y="168"/>
                    </a:lnTo>
                    <a:lnTo>
                      <a:pt x="278" y="136"/>
                    </a:lnTo>
                    <a:lnTo>
                      <a:pt x="210" y="103"/>
                    </a:lnTo>
                    <a:lnTo>
                      <a:pt x="141" y="69"/>
                    </a:lnTo>
                    <a:lnTo>
                      <a:pt x="70" y="36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4B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62" name="Freeform 882"/>
              <p:cNvSpPr>
                <a:spLocks/>
              </p:cNvSpPr>
              <p:nvPr/>
            </p:nvSpPr>
            <p:spPr bwMode="auto">
              <a:xfrm>
                <a:off x="1434" y="1241"/>
                <a:ext cx="927" cy="259"/>
              </a:xfrm>
              <a:custGeom>
                <a:avLst/>
                <a:gdLst>
                  <a:gd name="T0" fmla="*/ 927 w 927"/>
                  <a:gd name="T1" fmla="*/ 259 h 517"/>
                  <a:gd name="T2" fmla="*/ 925 w 927"/>
                  <a:gd name="T3" fmla="*/ 255 h 517"/>
                  <a:gd name="T4" fmla="*/ 920 w 927"/>
                  <a:gd name="T5" fmla="*/ 251 h 517"/>
                  <a:gd name="T6" fmla="*/ 908 w 927"/>
                  <a:gd name="T7" fmla="*/ 245 h 517"/>
                  <a:gd name="T8" fmla="*/ 891 w 927"/>
                  <a:gd name="T9" fmla="*/ 238 h 517"/>
                  <a:gd name="T10" fmla="*/ 869 w 927"/>
                  <a:gd name="T11" fmla="*/ 230 h 517"/>
                  <a:gd name="T12" fmla="*/ 842 w 927"/>
                  <a:gd name="T13" fmla="*/ 221 h 517"/>
                  <a:gd name="T14" fmla="*/ 811 w 927"/>
                  <a:gd name="T15" fmla="*/ 211 h 517"/>
                  <a:gd name="T16" fmla="*/ 774 w 927"/>
                  <a:gd name="T17" fmla="*/ 199 h 517"/>
                  <a:gd name="T18" fmla="*/ 733 w 927"/>
                  <a:gd name="T19" fmla="*/ 187 h 517"/>
                  <a:gd name="T20" fmla="*/ 688 w 927"/>
                  <a:gd name="T21" fmla="*/ 175 h 517"/>
                  <a:gd name="T22" fmla="*/ 640 w 927"/>
                  <a:gd name="T23" fmla="*/ 161 h 517"/>
                  <a:gd name="T24" fmla="*/ 586 w 927"/>
                  <a:gd name="T25" fmla="*/ 147 h 517"/>
                  <a:gd name="T26" fmla="*/ 531 w 927"/>
                  <a:gd name="T27" fmla="*/ 131 h 517"/>
                  <a:gd name="T28" fmla="*/ 472 w 927"/>
                  <a:gd name="T29" fmla="*/ 116 h 517"/>
                  <a:gd name="T30" fmla="*/ 409 w 927"/>
                  <a:gd name="T31" fmla="*/ 100 h 517"/>
                  <a:gd name="T32" fmla="*/ 344 w 927"/>
                  <a:gd name="T33" fmla="*/ 83 h 517"/>
                  <a:gd name="T34" fmla="*/ 278 w 927"/>
                  <a:gd name="T35" fmla="*/ 67 h 517"/>
                  <a:gd name="T36" fmla="*/ 210 w 927"/>
                  <a:gd name="T37" fmla="*/ 51 h 517"/>
                  <a:gd name="T38" fmla="*/ 141 w 927"/>
                  <a:gd name="T39" fmla="*/ 34 h 517"/>
                  <a:gd name="T40" fmla="*/ 70 w 927"/>
                  <a:gd name="T41" fmla="*/ 17 h 517"/>
                  <a:gd name="T42" fmla="*/ 0 w 927"/>
                  <a:gd name="T43" fmla="*/ 0 h 517"/>
                  <a:gd name="T44" fmla="*/ 0 w 927"/>
                  <a:gd name="T45" fmla="*/ 1 h 517"/>
                  <a:gd name="T46" fmla="*/ 69 w 927"/>
                  <a:gd name="T47" fmla="*/ 17 h 517"/>
                  <a:gd name="T48" fmla="*/ 137 w 927"/>
                  <a:gd name="T49" fmla="*/ 34 h 517"/>
                  <a:gd name="T50" fmla="*/ 205 w 927"/>
                  <a:gd name="T51" fmla="*/ 50 h 517"/>
                  <a:gd name="T52" fmla="*/ 271 w 927"/>
                  <a:gd name="T53" fmla="*/ 66 h 517"/>
                  <a:gd name="T54" fmla="*/ 335 w 927"/>
                  <a:gd name="T55" fmla="*/ 82 h 517"/>
                  <a:gd name="T56" fmla="*/ 398 w 927"/>
                  <a:gd name="T57" fmla="*/ 99 h 517"/>
                  <a:gd name="T58" fmla="*/ 458 w 927"/>
                  <a:gd name="T59" fmla="*/ 114 h 517"/>
                  <a:gd name="T60" fmla="*/ 515 w 927"/>
                  <a:gd name="T61" fmla="*/ 129 h 517"/>
                  <a:gd name="T62" fmla="*/ 571 w 927"/>
                  <a:gd name="T63" fmla="*/ 143 h 517"/>
                  <a:gd name="T64" fmla="*/ 622 w 927"/>
                  <a:gd name="T65" fmla="*/ 158 h 517"/>
                  <a:gd name="T66" fmla="*/ 670 w 927"/>
                  <a:gd name="T67" fmla="*/ 171 h 517"/>
                  <a:gd name="T68" fmla="*/ 713 w 927"/>
                  <a:gd name="T69" fmla="*/ 183 h 517"/>
                  <a:gd name="T70" fmla="*/ 753 w 927"/>
                  <a:gd name="T71" fmla="*/ 195 h 517"/>
                  <a:gd name="T72" fmla="*/ 788 w 927"/>
                  <a:gd name="T73" fmla="*/ 206 h 517"/>
                  <a:gd name="T74" fmla="*/ 819 w 927"/>
                  <a:gd name="T75" fmla="*/ 215 h 517"/>
                  <a:gd name="T76" fmla="*/ 845 w 927"/>
                  <a:gd name="T77" fmla="*/ 225 h 517"/>
                  <a:gd name="T78" fmla="*/ 866 w 927"/>
                  <a:gd name="T79" fmla="*/ 233 h 517"/>
                  <a:gd name="T80" fmla="*/ 883 w 927"/>
                  <a:gd name="T81" fmla="*/ 240 h 517"/>
                  <a:gd name="T82" fmla="*/ 894 w 927"/>
                  <a:gd name="T83" fmla="*/ 245 h 517"/>
                  <a:gd name="T84" fmla="*/ 900 w 927"/>
                  <a:gd name="T85" fmla="*/ 250 h 517"/>
                  <a:gd name="T86" fmla="*/ 901 w 927"/>
                  <a:gd name="T87" fmla="*/ 253 h 517"/>
                  <a:gd name="T88" fmla="*/ 927 w 927"/>
                  <a:gd name="T89" fmla="*/ 259 h 51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927" h="517">
                    <a:moveTo>
                      <a:pt x="927" y="517"/>
                    </a:moveTo>
                    <a:lnTo>
                      <a:pt x="925" y="510"/>
                    </a:lnTo>
                    <a:lnTo>
                      <a:pt x="920" y="501"/>
                    </a:lnTo>
                    <a:lnTo>
                      <a:pt x="908" y="490"/>
                    </a:lnTo>
                    <a:lnTo>
                      <a:pt x="891" y="476"/>
                    </a:lnTo>
                    <a:lnTo>
                      <a:pt x="869" y="459"/>
                    </a:lnTo>
                    <a:lnTo>
                      <a:pt x="842" y="441"/>
                    </a:lnTo>
                    <a:lnTo>
                      <a:pt x="811" y="421"/>
                    </a:lnTo>
                    <a:lnTo>
                      <a:pt x="774" y="398"/>
                    </a:lnTo>
                    <a:lnTo>
                      <a:pt x="733" y="374"/>
                    </a:lnTo>
                    <a:lnTo>
                      <a:pt x="688" y="349"/>
                    </a:lnTo>
                    <a:lnTo>
                      <a:pt x="640" y="322"/>
                    </a:lnTo>
                    <a:lnTo>
                      <a:pt x="586" y="293"/>
                    </a:lnTo>
                    <a:lnTo>
                      <a:pt x="531" y="262"/>
                    </a:lnTo>
                    <a:lnTo>
                      <a:pt x="472" y="231"/>
                    </a:lnTo>
                    <a:lnTo>
                      <a:pt x="409" y="199"/>
                    </a:lnTo>
                    <a:lnTo>
                      <a:pt x="344" y="166"/>
                    </a:lnTo>
                    <a:lnTo>
                      <a:pt x="278" y="134"/>
                    </a:lnTo>
                    <a:lnTo>
                      <a:pt x="210" y="101"/>
                    </a:lnTo>
                    <a:lnTo>
                      <a:pt x="141" y="67"/>
                    </a:lnTo>
                    <a:lnTo>
                      <a:pt x="70" y="34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69" y="34"/>
                    </a:lnTo>
                    <a:lnTo>
                      <a:pt x="137" y="67"/>
                    </a:lnTo>
                    <a:lnTo>
                      <a:pt x="205" y="99"/>
                    </a:lnTo>
                    <a:lnTo>
                      <a:pt x="271" y="132"/>
                    </a:lnTo>
                    <a:lnTo>
                      <a:pt x="335" y="164"/>
                    </a:lnTo>
                    <a:lnTo>
                      <a:pt x="398" y="197"/>
                    </a:lnTo>
                    <a:lnTo>
                      <a:pt x="458" y="228"/>
                    </a:lnTo>
                    <a:lnTo>
                      <a:pt x="515" y="257"/>
                    </a:lnTo>
                    <a:lnTo>
                      <a:pt x="571" y="286"/>
                    </a:lnTo>
                    <a:lnTo>
                      <a:pt x="622" y="315"/>
                    </a:lnTo>
                    <a:lnTo>
                      <a:pt x="670" y="342"/>
                    </a:lnTo>
                    <a:lnTo>
                      <a:pt x="713" y="365"/>
                    </a:lnTo>
                    <a:lnTo>
                      <a:pt x="753" y="389"/>
                    </a:lnTo>
                    <a:lnTo>
                      <a:pt x="788" y="411"/>
                    </a:lnTo>
                    <a:lnTo>
                      <a:pt x="819" y="430"/>
                    </a:lnTo>
                    <a:lnTo>
                      <a:pt x="845" y="449"/>
                    </a:lnTo>
                    <a:lnTo>
                      <a:pt x="866" y="465"/>
                    </a:lnTo>
                    <a:lnTo>
                      <a:pt x="883" y="479"/>
                    </a:lnTo>
                    <a:lnTo>
                      <a:pt x="894" y="490"/>
                    </a:lnTo>
                    <a:lnTo>
                      <a:pt x="900" y="499"/>
                    </a:lnTo>
                    <a:lnTo>
                      <a:pt x="901" y="505"/>
                    </a:lnTo>
                    <a:lnTo>
                      <a:pt x="927" y="517"/>
                    </a:lnTo>
                    <a:close/>
                  </a:path>
                </a:pathLst>
              </a:custGeom>
              <a:solidFill>
                <a:srgbClr val="B4B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63" name="Freeform 883"/>
              <p:cNvSpPr>
                <a:spLocks/>
              </p:cNvSpPr>
              <p:nvPr/>
            </p:nvSpPr>
            <p:spPr bwMode="auto">
              <a:xfrm>
                <a:off x="1432" y="1242"/>
                <a:ext cx="903" cy="252"/>
              </a:xfrm>
              <a:custGeom>
                <a:avLst/>
                <a:gdLst>
                  <a:gd name="T0" fmla="*/ 2 w 903"/>
                  <a:gd name="T1" fmla="*/ 0 h 504"/>
                  <a:gd name="T2" fmla="*/ 71 w 903"/>
                  <a:gd name="T3" fmla="*/ 17 h 504"/>
                  <a:gd name="T4" fmla="*/ 139 w 903"/>
                  <a:gd name="T5" fmla="*/ 33 h 504"/>
                  <a:gd name="T6" fmla="*/ 207 w 903"/>
                  <a:gd name="T7" fmla="*/ 49 h 504"/>
                  <a:gd name="T8" fmla="*/ 273 w 903"/>
                  <a:gd name="T9" fmla="*/ 66 h 504"/>
                  <a:gd name="T10" fmla="*/ 337 w 903"/>
                  <a:gd name="T11" fmla="*/ 82 h 504"/>
                  <a:gd name="T12" fmla="*/ 400 w 903"/>
                  <a:gd name="T13" fmla="*/ 98 h 504"/>
                  <a:gd name="T14" fmla="*/ 460 w 903"/>
                  <a:gd name="T15" fmla="*/ 114 h 504"/>
                  <a:gd name="T16" fmla="*/ 517 w 903"/>
                  <a:gd name="T17" fmla="*/ 128 h 504"/>
                  <a:gd name="T18" fmla="*/ 573 w 903"/>
                  <a:gd name="T19" fmla="*/ 143 h 504"/>
                  <a:gd name="T20" fmla="*/ 624 w 903"/>
                  <a:gd name="T21" fmla="*/ 157 h 504"/>
                  <a:gd name="T22" fmla="*/ 672 w 903"/>
                  <a:gd name="T23" fmla="*/ 171 h 504"/>
                  <a:gd name="T24" fmla="*/ 715 w 903"/>
                  <a:gd name="T25" fmla="*/ 182 h 504"/>
                  <a:gd name="T26" fmla="*/ 755 w 903"/>
                  <a:gd name="T27" fmla="*/ 194 h 504"/>
                  <a:gd name="T28" fmla="*/ 790 w 903"/>
                  <a:gd name="T29" fmla="*/ 205 h 504"/>
                  <a:gd name="T30" fmla="*/ 821 w 903"/>
                  <a:gd name="T31" fmla="*/ 215 h 504"/>
                  <a:gd name="T32" fmla="*/ 847 w 903"/>
                  <a:gd name="T33" fmla="*/ 224 h 504"/>
                  <a:gd name="T34" fmla="*/ 868 w 903"/>
                  <a:gd name="T35" fmla="*/ 232 h 504"/>
                  <a:gd name="T36" fmla="*/ 885 w 903"/>
                  <a:gd name="T37" fmla="*/ 239 h 504"/>
                  <a:gd name="T38" fmla="*/ 896 w 903"/>
                  <a:gd name="T39" fmla="*/ 245 h 504"/>
                  <a:gd name="T40" fmla="*/ 902 w 903"/>
                  <a:gd name="T41" fmla="*/ 249 h 504"/>
                  <a:gd name="T42" fmla="*/ 903 w 903"/>
                  <a:gd name="T43" fmla="*/ 252 h 504"/>
                  <a:gd name="T44" fmla="*/ 877 w 903"/>
                  <a:gd name="T45" fmla="*/ 247 h 504"/>
                  <a:gd name="T46" fmla="*/ 875 w 903"/>
                  <a:gd name="T47" fmla="*/ 243 h 504"/>
                  <a:gd name="T48" fmla="*/ 869 w 903"/>
                  <a:gd name="T49" fmla="*/ 239 h 504"/>
                  <a:gd name="T50" fmla="*/ 858 w 903"/>
                  <a:gd name="T51" fmla="*/ 233 h 504"/>
                  <a:gd name="T52" fmla="*/ 843 w 903"/>
                  <a:gd name="T53" fmla="*/ 227 h 504"/>
                  <a:gd name="T54" fmla="*/ 821 w 903"/>
                  <a:gd name="T55" fmla="*/ 219 h 504"/>
                  <a:gd name="T56" fmla="*/ 796 w 903"/>
                  <a:gd name="T57" fmla="*/ 210 h 504"/>
                  <a:gd name="T58" fmla="*/ 766 w 903"/>
                  <a:gd name="T59" fmla="*/ 200 h 504"/>
                  <a:gd name="T60" fmla="*/ 732 w 903"/>
                  <a:gd name="T61" fmla="*/ 190 h 504"/>
                  <a:gd name="T62" fmla="*/ 694 w 903"/>
                  <a:gd name="T63" fmla="*/ 179 h 504"/>
                  <a:gd name="T64" fmla="*/ 652 w 903"/>
                  <a:gd name="T65" fmla="*/ 166 h 504"/>
                  <a:gd name="T66" fmla="*/ 605 w 903"/>
                  <a:gd name="T67" fmla="*/ 153 h 504"/>
                  <a:gd name="T68" fmla="*/ 556 w 903"/>
                  <a:gd name="T69" fmla="*/ 140 h 504"/>
                  <a:gd name="T70" fmla="*/ 502 w 903"/>
                  <a:gd name="T71" fmla="*/ 125 h 504"/>
                  <a:gd name="T72" fmla="*/ 445 w 903"/>
                  <a:gd name="T73" fmla="*/ 111 h 504"/>
                  <a:gd name="T74" fmla="*/ 387 w 903"/>
                  <a:gd name="T75" fmla="*/ 96 h 504"/>
                  <a:gd name="T76" fmla="*/ 327 w 903"/>
                  <a:gd name="T77" fmla="*/ 81 h 504"/>
                  <a:gd name="T78" fmla="*/ 264 w 903"/>
                  <a:gd name="T79" fmla="*/ 65 h 504"/>
                  <a:gd name="T80" fmla="*/ 199 w 903"/>
                  <a:gd name="T81" fmla="*/ 49 h 504"/>
                  <a:gd name="T82" fmla="*/ 134 w 903"/>
                  <a:gd name="T83" fmla="*/ 33 h 504"/>
                  <a:gd name="T84" fmla="*/ 68 w 903"/>
                  <a:gd name="T85" fmla="*/ 18 h 504"/>
                  <a:gd name="T86" fmla="*/ 0 w 903"/>
                  <a:gd name="T87" fmla="*/ 2 h 504"/>
                  <a:gd name="T88" fmla="*/ 2 w 903"/>
                  <a:gd name="T89" fmla="*/ 0 h 50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903" h="504">
                    <a:moveTo>
                      <a:pt x="2" y="0"/>
                    </a:moveTo>
                    <a:lnTo>
                      <a:pt x="71" y="33"/>
                    </a:lnTo>
                    <a:lnTo>
                      <a:pt x="139" y="66"/>
                    </a:lnTo>
                    <a:lnTo>
                      <a:pt x="207" y="98"/>
                    </a:lnTo>
                    <a:lnTo>
                      <a:pt x="273" y="131"/>
                    </a:lnTo>
                    <a:lnTo>
                      <a:pt x="337" y="163"/>
                    </a:lnTo>
                    <a:lnTo>
                      <a:pt x="400" y="196"/>
                    </a:lnTo>
                    <a:lnTo>
                      <a:pt x="460" y="227"/>
                    </a:lnTo>
                    <a:lnTo>
                      <a:pt x="517" y="256"/>
                    </a:lnTo>
                    <a:lnTo>
                      <a:pt x="573" y="285"/>
                    </a:lnTo>
                    <a:lnTo>
                      <a:pt x="624" y="314"/>
                    </a:lnTo>
                    <a:lnTo>
                      <a:pt x="672" y="341"/>
                    </a:lnTo>
                    <a:lnTo>
                      <a:pt x="715" y="364"/>
                    </a:lnTo>
                    <a:lnTo>
                      <a:pt x="755" y="388"/>
                    </a:lnTo>
                    <a:lnTo>
                      <a:pt x="790" y="410"/>
                    </a:lnTo>
                    <a:lnTo>
                      <a:pt x="821" y="429"/>
                    </a:lnTo>
                    <a:lnTo>
                      <a:pt x="847" y="448"/>
                    </a:lnTo>
                    <a:lnTo>
                      <a:pt x="868" y="464"/>
                    </a:lnTo>
                    <a:lnTo>
                      <a:pt x="885" y="478"/>
                    </a:lnTo>
                    <a:lnTo>
                      <a:pt x="896" y="489"/>
                    </a:lnTo>
                    <a:lnTo>
                      <a:pt x="902" y="498"/>
                    </a:lnTo>
                    <a:lnTo>
                      <a:pt x="903" y="504"/>
                    </a:lnTo>
                    <a:lnTo>
                      <a:pt x="877" y="493"/>
                    </a:lnTo>
                    <a:lnTo>
                      <a:pt x="875" y="486"/>
                    </a:lnTo>
                    <a:lnTo>
                      <a:pt x="869" y="477"/>
                    </a:lnTo>
                    <a:lnTo>
                      <a:pt x="858" y="466"/>
                    </a:lnTo>
                    <a:lnTo>
                      <a:pt x="843" y="453"/>
                    </a:lnTo>
                    <a:lnTo>
                      <a:pt x="821" y="437"/>
                    </a:lnTo>
                    <a:lnTo>
                      <a:pt x="796" y="420"/>
                    </a:lnTo>
                    <a:lnTo>
                      <a:pt x="766" y="400"/>
                    </a:lnTo>
                    <a:lnTo>
                      <a:pt x="732" y="379"/>
                    </a:lnTo>
                    <a:lnTo>
                      <a:pt x="694" y="357"/>
                    </a:lnTo>
                    <a:lnTo>
                      <a:pt x="652" y="332"/>
                    </a:lnTo>
                    <a:lnTo>
                      <a:pt x="605" y="306"/>
                    </a:lnTo>
                    <a:lnTo>
                      <a:pt x="556" y="279"/>
                    </a:lnTo>
                    <a:lnTo>
                      <a:pt x="502" y="250"/>
                    </a:lnTo>
                    <a:lnTo>
                      <a:pt x="445" y="221"/>
                    </a:lnTo>
                    <a:lnTo>
                      <a:pt x="387" y="192"/>
                    </a:lnTo>
                    <a:lnTo>
                      <a:pt x="327" y="162"/>
                    </a:lnTo>
                    <a:lnTo>
                      <a:pt x="264" y="129"/>
                    </a:lnTo>
                    <a:lnTo>
                      <a:pt x="199" y="98"/>
                    </a:lnTo>
                    <a:lnTo>
                      <a:pt x="134" y="66"/>
                    </a:lnTo>
                    <a:lnTo>
                      <a:pt x="68" y="35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B4B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64" name="Freeform 884"/>
              <p:cNvSpPr>
                <a:spLocks/>
              </p:cNvSpPr>
              <p:nvPr/>
            </p:nvSpPr>
            <p:spPr bwMode="auto">
              <a:xfrm>
                <a:off x="1432" y="1244"/>
                <a:ext cx="877" cy="244"/>
              </a:xfrm>
              <a:custGeom>
                <a:avLst/>
                <a:gdLst>
                  <a:gd name="T0" fmla="*/ 877 w 877"/>
                  <a:gd name="T1" fmla="*/ 244 h 489"/>
                  <a:gd name="T2" fmla="*/ 875 w 877"/>
                  <a:gd name="T3" fmla="*/ 241 h 489"/>
                  <a:gd name="T4" fmla="*/ 869 w 877"/>
                  <a:gd name="T5" fmla="*/ 236 h 489"/>
                  <a:gd name="T6" fmla="*/ 858 w 877"/>
                  <a:gd name="T7" fmla="*/ 231 h 489"/>
                  <a:gd name="T8" fmla="*/ 843 w 877"/>
                  <a:gd name="T9" fmla="*/ 224 h 489"/>
                  <a:gd name="T10" fmla="*/ 821 w 877"/>
                  <a:gd name="T11" fmla="*/ 216 h 489"/>
                  <a:gd name="T12" fmla="*/ 796 w 877"/>
                  <a:gd name="T13" fmla="*/ 208 h 489"/>
                  <a:gd name="T14" fmla="*/ 766 w 877"/>
                  <a:gd name="T15" fmla="*/ 198 h 489"/>
                  <a:gd name="T16" fmla="*/ 732 w 877"/>
                  <a:gd name="T17" fmla="*/ 187 h 489"/>
                  <a:gd name="T18" fmla="*/ 694 w 877"/>
                  <a:gd name="T19" fmla="*/ 176 h 489"/>
                  <a:gd name="T20" fmla="*/ 652 w 877"/>
                  <a:gd name="T21" fmla="*/ 164 h 489"/>
                  <a:gd name="T22" fmla="*/ 605 w 877"/>
                  <a:gd name="T23" fmla="*/ 151 h 489"/>
                  <a:gd name="T24" fmla="*/ 556 w 877"/>
                  <a:gd name="T25" fmla="*/ 137 h 489"/>
                  <a:gd name="T26" fmla="*/ 502 w 877"/>
                  <a:gd name="T27" fmla="*/ 123 h 489"/>
                  <a:gd name="T28" fmla="*/ 445 w 877"/>
                  <a:gd name="T29" fmla="*/ 108 h 489"/>
                  <a:gd name="T30" fmla="*/ 387 w 877"/>
                  <a:gd name="T31" fmla="*/ 94 h 489"/>
                  <a:gd name="T32" fmla="*/ 327 w 877"/>
                  <a:gd name="T33" fmla="*/ 79 h 489"/>
                  <a:gd name="T34" fmla="*/ 264 w 877"/>
                  <a:gd name="T35" fmla="*/ 62 h 489"/>
                  <a:gd name="T36" fmla="*/ 199 w 877"/>
                  <a:gd name="T37" fmla="*/ 47 h 489"/>
                  <a:gd name="T38" fmla="*/ 134 w 877"/>
                  <a:gd name="T39" fmla="*/ 31 h 489"/>
                  <a:gd name="T40" fmla="*/ 68 w 877"/>
                  <a:gd name="T41" fmla="*/ 15 h 489"/>
                  <a:gd name="T42" fmla="*/ 0 w 877"/>
                  <a:gd name="T43" fmla="*/ 0 h 489"/>
                  <a:gd name="T44" fmla="*/ 0 w 877"/>
                  <a:gd name="T45" fmla="*/ 1 h 489"/>
                  <a:gd name="T46" fmla="*/ 65 w 877"/>
                  <a:gd name="T47" fmla="*/ 16 h 489"/>
                  <a:gd name="T48" fmla="*/ 129 w 877"/>
                  <a:gd name="T49" fmla="*/ 31 h 489"/>
                  <a:gd name="T50" fmla="*/ 192 w 877"/>
                  <a:gd name="T51" fmla="*/ 47 h 489"/>
                  <a:gd name="T52" fmla="*/ 255 w 877"/>
                  <a:gd name="T53" fmla="*/ 61 h 489"/>
                  <a:gd name="T54" fmla="*/ 315 w 877"/>
                  <a:gd name="T55" fmla="*/ 77 h 489"/>
                  <a:gd name="T56" fmla="*/ 375 w 877"/>
                  <a:gd name="T57" fmla="*/ 92 h 489"/>
                  <a:gd name="T58" fmla="*/ 431 w 877"/>
                  <a:gd name="T59" fmla="*/ 107 h 489"/>
                  <a:gd name="T60" fmla="*/ 485 w 877"/>
                  <a:gd name="T61" fmla="*/ 120 h 489"/>
                  <a:gd name="T62" fmla="*/ 537 w 877"/>
                  <a:gd name="T63" fmla="*/ 134 h 489"/>
                  <a:gd name="T64" fmla="*/ 585 w 877"/>
                  <a:gd name="T65" fmla="*/ 147 h 489"/>
                  <a:gd name="T66" fmla="*/ 631 w 877"/>
                  <a:gd name="T67" fmla="*/ 160 h 489"/>
                  <a:gd name="T68" fmla="*/ 672 w 877"/>
                  <a:gd name="T69" fmla="*/ 172 h 489"/>
                  <a:gd name="T70" fmla="*/ 708 w 877"/>
                  <a:gd name="T71" fmla="*/ 183 h 489"/>
                  <a:gd name="T72" fmla="*/ 742 w 877"/>
                  <a:gd name="T73" fmla="*/ 193 h 489"/>
                  <a:gd name="T74" fmla="*/ 771 w 877"/>
                  <a:gd name="T75" fmla="*/ 203 h 489"/>
                  <a:gd name="T76" fmla="*/ 796 w 877"/>
                  <a:gd name="T77" fmla="*/ 211 h 489"/>
                  <a:gd name="T78" fmla="*/ 816 w 877"/>
                  <a:gd name="T79" fmla="*/ 218 h 489"/>
                  <a:gd name="T80" fmla="*/ 831 w 877"/>
                  <a:gd name="T81" fmla="*/ 224 h 489"/>
                  <a:gd name="T82" fmla="*/ 841 w 877"/>
                  <a:gd name="T83" fmla="*/ 230 h 489"/>
                  <a:gd name="T84" fmla="*/ 847 w 877"/>
                  <a:gd name="T85" fmla="*/ 234 h 489"/>
                  <a:gd name="T86" fmla="*/ 848 w 877"/>
                  <a:gd name="T87" fmla="*/ 237 h 489"/>
                  <a:gd name="T88" fmla="*/ 877 w 877"/>
                  <a:gd name="T89" fmla="*/ 244 h 48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877" h="489">
                    <a:moveTo>
                      <a:pt x="877" y="489"/>
                    </a:moveTo>
                    <a:lnTo>
                      <a:pt x="875" y="482"/>
                    </a:lnTo>
                    <a:lnTo>
                      <a:pt x="869" y="473"/>
                    </a:lnTo>
                    <a:lnTo>
                      <a:pt x="858" y="462"/>
                    </a:lnTo>
                    <a:lnTo>
                      <a:pt x="843" y="449"/>
                    </a:lnTo>
                    <a:lnTo>
                      <a:pt x="821" y="433"/>
                    </a:lnTo>
                    <a:lnTo>
                      <a:pt x="796" y="416"/>
                    </a:lnTo>
                    <a:lnTo>
                      <a:pt x="766" y="396"/>
                    </a:lnTo>
                    <a:lnTo>
                      <a:pt x="732" y="375"/>
                    </a:lnTo>
                    <a:lnTo>
                      <a:pt x="694" y="353"/>
                    </a:lnTo>
                    <a:lnTo>
                      <a:pt x="652" y="328"/>
                    </a:lnTo>
                    <a:lnTo>
                      <a:pt x="605" y="302"/>
                    </a:lnTo>
                    <a:lnTo>
                      <a:pt x="556" y="275"/>
                    </a:lnTo>
                    <a:lnTo>
                      <a:pt x="502" y="246"/>
                    </a:lnTo>
                    <a:lnTo>
                      <a:pt x="445" y="217"/>
                    </a:lnTo>
                    <a:lnTo>
                      <a:pt x="387" y="188"/>
                    </a:lnTo>
                    <a:lnTo>
                      <a:pt x="327" y="158"/>
                    </a:lnTo>
                    <a:lnTo>
                      <a:pt x="264" y="125"/>
                    </a:lnTo>
                    <a:lnTo>
                      <a:pt x="199" y="94"/>
                    </a:lnTo>
                    <a:lnTo>
                      <a:pt x="134" y="62"/>
                    </a:lnTo>
                    <a:lnTo>
                      <a:pt x="68" y="3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65" y="33"/>
                    </a:lnTo>
                    <a:lnTo>
                      <a:pt x="129" y="63"/>
                    </a:lnTo>
                    <a:lnTo>
                      <a:pt x="192" y="94"/>
                    </a:lnTo>
                    <a:lnTo>
                      <a:pt x="255" y="123"/>
                    </a:lnTo>
                    <a:lnTo>
                      <a:pt x="315" y="154"/>
                    </a:lnTo>
                    <a:lnTo>
                      <a:pt x="375" y="185"/>
                    </a:lnTo>
                    <a:lnTo>
                      <a:pt x="431" y="214"/>
                    </a:lnTo>
                    <a:lnTo>
                      <a:pt x="485" y="241"/>
                    </a:lnTo>
                    <a:lnTo>
                      <a:pt x="537" y="268"/>
                    </a:lnTo>
                    <a:lnTo>
                      <a:pt x="585" y="295"/>
                    </a:lnTo>
                    <a:lnTo>
                      <a:pt x="631" y="320"/>
                    </a:lnTo>
                    <a:lnTo>
                      <a:pt x="672" y="344"/>
                    </a:lnTo>
                    <a:lnTo>
                      <a:pt x="708" y="366"/>
                    </a:lnTo>
                    <a:lnTo>
                      <a:pt x="742" y="386"/>
                    </a:lnTo>
                    <a:lnTo>
                      <a:pt x="771" y="406"/>
                    </a:lnTo>
                    <a:lnTo>
                      <a:pt x="796" y="422"/>
                    </a:lnTo>
                    <a:lnTo>
                      <a:pt x="816" y="436"/>
                    </a:lnTo>
                    <a:lnTo>
                      <a:pt x="831" y="449"/>
                    </a:lnTo>
                    <a:lnTo>
                      <a:pt x="841" y="460"/>
                    </a:lnTo>
                    <a:lnTo>
                      <a:pt x="847" y="469"/>
                    </a:lnTo>
                    <a:lnTo>
                      <a:pt x="848" y="474"/>
                    </a:lnTo>
                    <a:lnTo>
                      <a:pt x="877" y="489"/>
                    </a:lnTo>
                    <a:close/>
                  </a:path>
                </a:pathLst>
              </a:custGeom>
              <a:solidFill>
                <a:srgbClr val="B4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65" name="Freeform 885"/>
              <p:cNvSpPr>
                <a:spLocks/>
              </p:cNvSpPr>
              <p:nvPr/>
            </p:nvSpPr>
            <p:spPr bwMode="auto">
              <a:xfrm>
                <a:off x="1432" y="1245"/>
                <a:ext cx="848" cy="236"/>
              </a:xfrm>
              <a:custGeom>
                <a:avLst/>
                <a:gdLst>
                  <a:gd name="T0" fmla="*/ 0 w 848"/>
                  <a:gd name="T1" fmla="*/ 0 h 472"/>
                  <a:gd name="T2" fmla="*/ 65 w 848"/>
                  <a:gd name="T3" fmla="*/ 16 h 472"/>
                  <a:gd name="T4" fmla="*/ 129 w 848"/>
                  <a:gd name="T5" fmla="*/ 31 h 472"/>
                  <a:gd name="T6" fmla="*/ 192 w 848"/>
                  <a:gd name="T7" fmla="*/ 46 h 472"/>
                  <a:gd name="T8" fmla="*/ 255 w 848"/>
                  <a:gd name="T9" fmla="*/ 61 h 472"/>
                  <a:gd name="T10" fmla="*/ 315 w 848"/>
                  <a:gd name="T11" fmla="*/ 76 h 472"/>
                  <a:gd name="T12" fmla="*/ 375 w 848"/>
                  <a:gd name="T13" fmla="*/ 92 h 472"/>
                  <a:gd name="T14" fmla="*/ 431 w 848"/>
                  <a:gd name="T15" fmla="*/ 106 h 472"/>
                  <a:gd name="T16" fmla="*/ 485 w 848"/>
                  <a:gd name="T17" fmla="*/ 120 h 472"/>
                  <a:gd name="T18" fmla="*/ 537 w 848"/>
                  <a:gd name="T19" fmla="*/ 133 h 472"/>
                  <a:gd name="T20" fmla="*/ 585 w 848"/>
                  <a:gd name="T21" fmla="*/ 147 h 472"/>
                  <a:gd name="T22" fmla="*/ 631 w 848"/>
                  <a:gd name="T23" fmla="*/ 159 h 472"/>
                  <a:gd name="T24" fmla="*/ 672 w 848"/>
                  <a:gd name="T25" fmla="*/ 171 h 472"/>
                  <a:gd name="T26" fmla="*/ 708 w 848"/>
                  <a:gd name="T27" fmla="*/ 182 h 472"/>
                  <a:gd name="T28" fmla="*/ 742 w 848"/>
                  <a:gd name="T29" fmla="*/ 192 h 472"/>
                  <a:gd name="T30" fmla="*/ 771 w 848"/>
                  <a:gd name="T31" fmla="*/ 202 h 472"/>
                  <a:gd name="T32" fmla="*/ 796 w 848"/>
                  <a:gd name="T33" fmla="*/ 210 h 472"/>
                  <a:gd name="T34" fmla="*/ 816 w 848"/>
                  <a:gd name="T35" fmla="*/ 217 h 472"/>
                  <a:gd name="T36" fmla="*/ 831 w 848"/>
                  <a:gd name="T37" fmla="*/ 224 h 472"/>
                  <a:gd name="T38" fmla="*/ 841 w 848"/>
                  <a:gd name="T39" fmla="*/ 229 h 472"/>
                  <a:gd name="T40" fmla="*/ 847 w 848"/>
                  <a:gd name="T41" fmla="*/ 234 h 472"/>
                  <a:gd name="T42" fmla="*/ 848 w 848"/>
                  <a:gd name="T43" fmla="*/ 236 h 472"/>
                  <a:gd name="T44" fmla="*/ 819 w 848"/>
                  <a:gd name="T45" fmla="*/ 230 h 472"/>
                  <a:gd name="T46" fmla="*/ 817 w 848"/>
                  <a:gd name="T47" fmla="*/ 226 h 472"/>
                  <a:gd name="T48" fmla="*/ 811 w 848"/>
                  <a:gd name="T49" fmla="*/ 222 h 472"/>
                  <a:gd name="T50" fmla="*/ 800 w 848"/>
                  <a:gd name="T51" fmla="*/ 217 h 472"/>
                  <a:gd name="T52" fmla="*/ 783 w 848"/>
                  <a:gd name="T53" fmla="*/ 210 h 472"/>
                  <a:gd name="T54" fmla="*/ 762 w 848"/>
                  <a:gd name="T55" fmla="*/ 202 h 472"/>
                  <a:gd name="T56" fmla="*/ 735 w 848"/>
                  <a:gd name="T57" fmla="*/ 193 h 472"/>
                  <a:gd name="T58" fmla="*/ 705 w 848"/>
                  <a:gd name="T59" fmla="*/ 184 h 472"/>
                  <a:gd name="T60" fmla="*/ 670 w 848"/>
                  <a:gd name="T61" fmla="*/ 173 h 472"/>
                  <a:gd name="T62" fmla="*/ 631 w 848"/>
                  <a:gd name="T63" fmla="*/ 161 h 472"/>
                  <a:gd name="T64" fmla="*/ 587 w 848"/>
                  <a:gd name="T65" fmla="*/ 149 h 472"/>
                  <a:gd name="T66" fmla="*/ 539 w 848"/>
                  <a:gd name="T67" fmla="*/ 136 h 472"/>
                  <a:gd name="T68" fmla="*/ 488 w 848"/>
                  <a:gd name="T69" fmla="*/ 122 h 472"/>
                  <a:gd name="T70" fmla="*/ 434 w 848"/>
                  <a:gd name="T71" fmla="*/ 108 h 472"/>
                  <a:gd name="T72" fmla="*/ 378 w 848"/>
                  <a:gd name="T73" fmla="*/ 93 h 472"/>
                  <a:gd name="T74" fmla="*/ 318 w 848"/>
                  <a:gd name="T75" fmla="*/ 79 h 472"/>
                  <a:gd name="T76" fmla="*/ 257 w 848"/>
                  <a:gd name="T77" fmla="*/ 64 h 472"/>
                  <a:gd name="T78" fmla="*/ 195 w 848"/>
                  <a:gd name="T79" fmla="*/ 48 h 472"/>
                  <a:gd name="T80" fmla="*/ 130 w 848"/>
                  <a:gd name="T81" fmla="*/ 32 h 472"/>
                  <a:gd name="T82" fmla="*/ 65 w 848"/>
                  <a:gd name="T83" fmla="*/ 16 h 472"/>
                  <a:gd name="T84" fmla="*/ 0 w 848"/>
                  <a:gd name="T85" fmla="*/ 1 h 472"/>
                  <a:gd name="T86" fmla="*/ 0 w 848"/>
                  <a:gd name="T87" fmla="*/ 0 h 47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848" h="472">
                    <a:moveTo>
                      <a:pt x="0" y="0"/>
                    </a:moveTo>
                    <a:lnTo>
                      <a:pt x="65" y="31"/>
                    </a:lnTo>
                    <a:lnTo>
                      <a:pt x="129" y="61"/>
                    </a:lnTo>
                    <a:lnTo>
                      <a:pt x="192" y="92"/>
                    </a:lnTo>
                    <a:lnTo>
                      <a:pt x="255" y="121"/>
                    </a:lnTo>
                    <a:lnTo>
                      <a:pt x="315" y="152"/>
                    </a:lnTo>
                    <a:lnTo>
                      <a:pt x="375" y="183"/>
                    </a:lnTo>
                    <a:lnTo>
                      <a:pt x="431" y="212"/>
                    </a:lnTo>
                    <a:lnTo>
                      <a:pt x="485" y="239"/>
                    </a:lnTo>
                    <a:lnTo>
                      <a:pt x="537" y="266"/>
                    </a:lnTo>
                    <a:lnTo>
                      <a:pt x="585" y="293"/>
                    </a:lnTo>
                    <a:lnTo>
                      <a:pt x="631" y="318"/>
                    </a:lnTo>
                    <a:lnTo>
                      <a:pt x="672" y="342"/>
                    </a:lnTo>
                    <a:lnTo>
                      <a:pt x="708" y="364"/>
                    </a:lnTo>
                    <a:lnTo>
                      <a:pt x="742" y="384"/>
                    </a:lnTo>
                    <a:lnTo>
                      <a:pt x="771" y="404"/>
                    </a:lnTo>
                    <a:lnTo>
                      <a:pt x="796" y="420"/>
                    </a:lnTo>
                    <a:lnTo>
                      <a:pt x="816" y="434"/>
                    </a:lnTo>
                    <a:lnTo>
                      <a:pt x="831" y="447"/>
                    </a:lnTo>
                    <a:lnTo>
                      <a:pt x="841" y="458"/>
                    </a:lnTo>
                    <a:lnTo>
                      <a:pt x="847" y="467"/>
                    </a:lnTo>
                    <a:lnTo>
                      <a:pt x="848" y="472"/>
                    </a:lnTo>
                    <a:lnTo>
                      <a:pt x="819" y="460"/>
                    </a:lnTo>
                    <a:lnTo>
                      <a:pt x="817" y="452"/>
                    </a:lnTo>
                    <a:lnTo>
                      <a:pt x="811" y="443"/>
                    </a:lnTo>
                    <a:lnTo>
                      <a:pt x="800" y="433"/>
                    </a:lnTo>
                    <a:lnTo>
                      <a:pt x="783" y="420"/>
                    </a:lnTo>
                    <a:lnTo>
                      <a:pt x="762" y="404"/>
                    </a:lnTo>
                    <a:lnTo>
                      <a:pt x="735" y="385"/>
                    </a:lnTo>
                    <a:lnTo>
                      <a:pt x="705" y="367"/>
                    </a:lnTo>
                    <a:lnTo>
                      <a:pt x="670" y="346"/>
                    </a:lnTo>
                    <a:lnTo>
                      <a:pt x="631" y="322"/>
                    </a:lnTo>
                    <a:lnTo>
                      <a:pt x="587" y="297"/>
                    </a:lnTo>
                    <a:lnTo>
                      <a:pt x="539" y="271"/>
                    </a:lnTo>
                    <a:lnTo>
                      <a:pt x="488" y="244"/>
                    </a:lnTo>
                    <a:lnTo>
                      <a:pt x="434" y="215"/>
                    </a:lnTo>
                    <a:lnTo>
                      <a:pt x="378" y="186"/>
                    </a:lnTo>
                    <a:lnTo>
                      <a:pt x="318" y="157"/>
                    </a:lnTo>
                    <a:lnTo>
                      <a:pt x="257" y="127"/>
                    </a:lnTo>
                    <a:lnTo>
                      <a:pt x="195" y="96"/>
                    </a:lnTo>
                    <a:lnTo>
                      <a:pt x="130" y="63"/>
                    </a:lnTo>
                    <a:lnTo>
                      <a:pt x="65" y="3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3C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66" name="Freeform 886"/>
              <p:cNvSpPr>
                <a:spLocks/>
              </p:cNvSpPr>
              <p:nvPr/>
            </p:nvSpPr>
            <p:spPr bwMode="auto">
              <a:xfrm>
                <a:off x="1431" y="1246"/>
                <a:ext cx="820" cy="229"/>
              </a:xfrm>
              <a:custGeom>
                <a:avLst/>
                <a:gdLst>
                  <a:gd name="T0" fmla="*/ 820 w 820"/>
                  <a:gd name="T1" fmla="*/ 229 h 458"/>
                  <a:gd name="T2" fmla="*/ 818 w 820"/>
                  <a:gd name="T3" fmla="*/ 225 h 458"/>
                  <a:gd name="T4" fmla="*/ 812 w 820"/>
                  <a:gd name="T5" fmla="*/ 221 h 458"/>
                  <a:gd name="T6" fmla="*/ 801 w 820"/>
                  <a:gd name="T7" fmla="*/ 216 h 458"/>
                  <a:gd name="T8" fmla="*/ 784 w 820"/>
                  <a:gd name="T9" fmla="*/ 209 h 458"/>
                  <a:gd name="T10" fmla="*/ 763 w 820"/>
                  <a:gd name="T11" fmla="*/ 201 h 458"/>
                  <a:gd name="T12" fmla="*/ 736 w 820"/>
                  <a:gd name="T13" fmla="*/ 192 h 458"/>
                  <a:gd name="T14" fmla="*/ 706 w 820"/>
                  <a:gd name="T15" fmla="*/ 183 h 458"/>
                  <a:gd name="T16" fmla="*/ 671 w 820"/>
                  <a:gd name="T17" fmla="*/ 172 h 458"/>
                  <a:gd name="T18" fmla="*/ 632 w 820"/>
                  <a:gd name="T19" fmla="*/ 160 h 458"/>
                  <a:gd name="T20" fmla="*/ 588 w 820"/>
                  <a:gd name="T21" fmla="*/ 148 h 458"/>
                  <a:gd name="T22" fmla="*/ 540 w 820"/>
                  <a:gd name="T23" fmla="*/ 135 h 458"/>
                  <a:gd name="T24" fmla="*/ 489 w 820"/>
                  <a:gd name="T25" fmla="*/ 121 h 458"/>
                  <a:gd name="T26" fmla="*/ 435 w 820"/>
                  <a:gd name="T27" fmla="*/ 107 h 458"/>
                  <a:gd name="T28" fmla="*/ 379 w 820"/>
                  <a:gd name="T29" fmla="*/ 92 h 458"/>
                  <a:gd name="T30" fmla="*/ 319 w 820"/>
                  <a:gd name="T31" fmla="*/ 78 h 458"/>
                  <a:gd name="T32" fmla="*/ 258 w 820"/>
                  <a:gd name="T33" fmla="*/ 63 h 458"/>
                  <a:gd name="T34" fmla="*/ 196 w 820"/>
                  <a:gd name="T35" fmla="*/ 47 h 458"/>
                  <a:gd name="T36" fmla="*/ 131 w 820"/>
                  <a:gd name="T37" fmla="*/ 31 h 458"/>
                  <a:gd name="T38" fmla="*/ 66 w 820"/>
                  <a:gd name="T39" fmla="*/ 15 h 458"/>
                  <a:gd name="T40" fmla="*/ 1 w 820"/>
                  <a:gd name="T41" fmla="*/ 0 h 458"/>
                  <a:gd name="T42" fmla="*/ 0 w 820"/>
                  <a:gd name="T43" fmla="*/ 2 h 458"/>
                  <a:gd name="T44" fmla="*/ 63 w 820"/>
                  <a:gd name="T45" fmla="*/ 16 h 458"/>
                  <a:gd name="T46" fmla="*/ 126 w 820"/>
                  <a:gd name="T47" fmla="*/ 31 h 458"/>
                  <a:gd name="T48" fmla="*/ 188 w 820"/>
                  <a:gd name="T49" fmla="*/ 46 h 458"/>
                  <a:gd name="T50" fmla="*/ 249 w 820"/>
                  <a:gd name="T51" fmla="*/ 61 h 458"/>
                  <a:gd name="T52" fmla="*/ 306 w 820"/>
                  <a:gd name="T53" fmla="*/ 76 h 458"/>
                  <a:gd name="T54" fmla="*/ 364 w 820"/>
                  <a:gd name="T55" fmla="*/ 91 h 458"/>
                  <a:gd name="T56" fmla="*/ 418 w 820"/>
                  <a:gd name="T57" fmla="*/ 104 h 458"/>
                  <a:gd name="T58" fmla="*/ 470 w 820"/>
                  <a:gd name="T59" fmla="*/ 118 h 458"/>
                  <a:gd name="T60" fmla="*/ 520 w 820"/>
                  <a:gd name="T61" fmla="*/ 131 h 458"/>
                  <a:gd name="T62" fmla="*/ 565 w 820"/>
                  <a:gd name="T63" fmla="*/ 144 h 458"/>
                  <a:gd name="T64" fmla="*/ 606 w 820"/>
                  <a:gd name="T65" fmla="*/ 156 h 458"/>
                  <a:gd name="T66" fmla="*/ 644 w 820"/>
                  <a:gd name="T67" fmla="*/ 167 h 458"/>
                  <a:gd name="T68" fmla="*/ 678 w 820"/>
                  <a:gd name="T69" fmla="*/ 177 h 458"/>
                  <a:gd name="T70" fmla="*/ 708 w 820"/>
                  <a:gd name="T71" fmla="*/ 187 h 458"/>
                  <a:gd name="T72" fmla="*/ 733 w 820"/>
                  <a:gd name="T73" fmla="*/ 195 h 458"/>
                  <a:gd name="T74" fmla="*/ 755 w 820"/>
                  <a:gd name="T75" fmla="*/ 202 h 458"/>
                  <a:gd name="T76" fmla="*/ 770 w 820"/>
                  <a:gd name="T77" fmla="*/ 209 h 458"/>
                  <a:gd name="T78" fmla="*/ 781 w 820"/>
                  <a:gd name="T79" fmla="*/ 214 h 458"/>
                  <a:gd name="T80" fmla="*/ 787 w 820"/>
                  <a:gd name="T81" fmla="*/ 218 h 458"/>
                  <a:gd name="T82" fmla="*/ 788 w 820"/>
                  <a:gd name="T83" fmla="*/ 222 h 458"/>
                  <a:gd name="T84" fmla="*/ 820 w 820"/>
                  <a:gd name="T85" fmla="*/ 229 h 45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820" h="458">
                    <a:moveTo>
                      <a:pt x="820" y="458"/>
                    </a:moveTo>
                    <a:lnTo>
                      <a:pt x="818" y="450"/>
                    </a:lnTo>
                    <a:lnTo>
                      <a:pt x="812" y="441"/>
                    </a:lnTo>
                    <a:lnTo>
                      <a:pt x="801" y="431"/>
                    </a:lnTo>
                    <a:lnTo>
                      <a:pt x="784" y="418"/>
                    </a:lnTo>
                    <a:lnTo>
                      <a:pt x="763" y="402"/>
                    </a:lnTo>
                    <a:lnTo>
                      <a:pt x="736" y="383"/>
                    </a:lnTo>
                    <a:lnTo>
                      <a:pt x="706" y="365"/>
                    </a:lnTo>
                    <a:lnTo>
                      <a:pt x="671" y="344"/>
                    </a:lnTo>
                    <a:lnTo>
                      <a:pt x="632" y="320"/>
                    </a:lnTo>
                    <a:lnTo>
                      <a:pt x="588" y="295"/>
                    </a:lnTo>
                    <a:lnTo>
                      <a:pt x="540" y="269"/>
                    </a:lnTo>
                    <a:lnTo>
                      <a:pt x="489" y="242"/>
                    </a:lnTo>
                    <a:lnTo>
                      <a:pt x="435" y="213"/>
                    </a:lnTo>
                    <a:lnTo>
                      <a:pt x="379" y="184"/>
                    </a:lnTo>
                    <a:lnTo>
                      <a:pt x="319" y="155"/>
                    </a:lnTo>
                    <a:lnTo>
                      <a:pt x="258" y="125"/>
                    </a:lnTo>
                    <a:lnTo>
                      <a:pt x="196" y="94"/>
                    </a:lnTo>
                    <a:lnTo>
                      <a:pt x="131" y="61"/>
                    </a:lnTo>
                    <a:lnTo>
                      <a:pt x="66" y="30"/>
                    </a:lnTo>
                    <a:lnTo>
                      <a:pt x="1" y="0"/>
                    </a:lnTo>
                    <a:lnTo>
                      <a:pt x="0" y="3"/>
                    </a:lnTo>
                    <a:lnTo>
                      <a:pt x="63" y="32"/>
                    </a:lnTo>
                    <a:lnTo>
                      <a:pt x="126" y="61"/>
                    </a:lnTo>
                    <a:lnTo>
                      <a:pt x="188" y="92"/>
                    </a:lnTo>
                    <a:lnTo>
                      <a:pt x="249" y="121"/>
                    </a:lnTo>
                    <a:lnTo>
                      <a:pt x="306" y="152"/>
                    </a:lnTo>
                    <a:lnTo>
                      <a:pt x="364" y="181"/>
                    </a:lnTo>
                    <a:lnTo>
                      <a:pt x="418" y="208"/>
                    </a:lnTo>
                    <a:lnTo>
                      <a:pt x="470" y="235"/>
                    </a:lnTo>
                    <a:lnTo>
                      <a:pt x="520" y="262"/>
                    </a:lnTo>
                    <a:lnTo>
                      <a:pt x="565" y="288"/>
                    </a:lnTo>
                    <a:lnTo>
                      <a:pt x="606" y="311"/>
                    </a:lnTo>
                    <a:lnTo>
                      <a:pt x="644" y="333"/>
                    </a:lnTo>
                    <a:lnTo>
                      <a:pt x="678" y="353"/>
                    </a:lnTo>
                    <a:lnTo>
                      <a:pt x="708" y="373"/>
                    </a:lnTo>
                    <a:lnTo>
                      <a:pt x="733" y="389"/>
                    </a:lnTo>
                    <a:lnTo>
                      <a:pt x="755" y="403"/>
                    </a:lnTo>
                    <a:lnTo>
                      <a:pt x="770" y="418"/>
                    </a:lnTo>
                    <a:lnTo>
                      <a:pt x="781" y="427"/>
                    </a:lnTo>
                    <a:lnTo>
                      <a:pt x="787" y="436"/>
                    </a:lnTo>
                    <a:lnTo>
                      <a:pt x="788" y="443"/>
                    </a:lnTo>
                    <a:lnTo>
                      <a:pt x="820" y="458"/>
                    </a:lnTo>
                    <a:close/>
                  </a:path>
                </a:pathLst>
              </a:custGeom>
              <a:solidFill>
                <a:srgbClr val="B3C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67" name="Freeform 887"/>
              <p:cNvSpPr>
                <a:spLocks/>
              </p:cNvSpPr>
              <p:nvPr/>
            </p:nvSpPr>
            <p:spPr bwMode="auto">
              <a:xfrm>
                <a:off x="1431" y="1248"/>
                <a:ext cx="788" cy="220"/>
              </a:xfrm>
              <a:custGeom>
                <a:avLst/>
                <a:gdLst>
                  <a:gd name="T0" fmla="*/ 0 w 788"/>
                  <a:gd name="T1" fmla="*/ 0 h 440"/>
                  <a:gd name="T2" fmla="*/ 63 w 788"/>
                  <a:gd name="T3" fmla="*/ 15 h 440"/>
                  <a:gd name="T4" fmla="*/ 126 w 788"/>
                  <a:gd name="T5" fmla="*/ 29 h 440"/>
                  <a:gd name="T6" fmla="*/ 188 w 788"/>
                  <a:gd name="T7" fmla="*/ 45 h 440"/>
                  <a:gd name="T8" fmla="*/ 249 w 788"/>
                  <a:gd name="T9" fmla="*/ 59 h 440"/>
                  <a:gd name="T10" fmla="*/ 306 w 788"/>
                  <a:gd name="T11" fmla="*/ 75 h 440"/>
                  <a:gd name="T12" fmla="*/ 364 w 788"/>
                  <a:gd name="T13" fmla="*/ 89 h 440"/>
                  <a:gd name="T14" fmla="*/ 418 w 788"/>
                  <a:gd name="T15" fmla="*/ 103 h 440"/>
                  <a:gd name="T16" fmla="*/ 470 w 788"/>
                  <a:gd name="T17" fmla="*/ 116 h 440"/>
                  <a:gd name="T18" fmla="*/ 520 w 788"/>
                  <a:gd name="T19" fmla="*/ 130 h 440"/>
                  <a:gd name="T20" fmla="*/ 565 w 788"/>
                  <a:gd name="T21" fmla="*/ 143 h 440"/>
                  <a:gd name="T22" fmla="*/ 606 w 788"/>
                  <a:gd name="T23" fmla="*/ 154 h 440"/>
                  <a:gd name="T24" fmla="*/ 644 w 788"/>
                  <a:gd name="T25" fmla="*/ 165 h 440"/>
                  <a:gd name="T26" fmla="*/ 678 w 788"/>
                  <a:gd name="T27" fmla="*/ 175 h 440"/>
                  <a:gd name="T28" fmla="*/ 708 w 788"/>
                  <a:gd name="T29" fmla="*/ 185 h 440"/>
                  <a:gd name="T30" fmla="*/ 733 w 788"/>
                  <a:gd name="T31" fmla="*/ 193 h 440"/>
                  <a:gd name="T32" fmla="*/ 755 w 788"/>
                  <a:gd name="T33" fmla="*/ 200 h 440"/>
                  <a:gd name="T34" fmla="*/ 770 w 788"/>
                  <a:gd name="T35" fmla="*/ 208 h 440"/>
                  <a:gd name="T36" fmla="*/ 781 w 788"/>
                  <a:gd name="T37" fmla="*/ 212 h 440"/>
                  <a:gd name="T38" fmla="*/ 787 w 788"/>
                  <a:gd name="T39" fmla="*/ 217 h 440"/>
                  <a:gd name="T40" fmla="*/ 788 w 788"/>
                  <a:gd name="T41" fmla="*/ 220 h 440"/>
                  <a:gd name="T42" fmla="*/ 755 w 788"/>
                  <a:gd name="T43" fmla="*/ 212 h 440"/>
                  <a:gd name="T44" fmla="*/ 753 w 788"/>
                  <a:gd name="T45" fmla="*/ 209 h 440"/>
                  <a:gd name="T46" fmla="*/ 747 w 788"/>
                  <a:gd name="T47" fmla="*/ 205 h 440"/>
                  <a:gd name="T48" fmla="*/ 736 w 788"/>
                  <a:gd name="T49" fmla="*/ 200 h 440"/>
                  <a:gd name="T50" fmla="*/ 719 w 788"/>
                  <a:gd name="T51" fmla="*/ 192 h 440"/>
                  <a:gd name="T52" fmla="*/ 697 w 788"/>
                  <a:gd name="T53" fmla="*/ 185 h 440"/>
                  <a:gd name="T54" fmla="*/ 670 w 788"/>
                  <a:gd name="T55" fmla="*/ 176 h 440"/>
                  <a:gd name="T56" fmla="*/ 639 w 788"/>
                  <a:gd name="T57" fmla="*/ 166 h 440"/>
                  <a:gd name="T58" fmla="*/ 603 w 788"/>
                  <a:gd name="T59" fmla="*/ 155 h 440"/>
                  <a:gd name="T60" fmla="*/ 562 w 788"/>
                  <a:gd name="T61" fmla="*/ 143 h 440"/>
                  <a:gd name="T62" fmla="*/ 518 w 788"/>
                  <a:gd name="T63" fmla="*/ 132 h 440"/>
                  <a:gd name="T64" fmla="*/ 470 w 788"/>
                  <a:gd name="T65" fmla="*/ 118 h 440"/>
                  <a:gd name="T66" fmla="*/ 420 w 788"/>
                  <a:gd name="T67" fmla="*/ 104 h 440"/>
                  <a:gd name="T68" fmla="*/ 364 w 788"/>
                  <a:gd name="T69" fmla="*/ 91 h 440"/>
                  <a:gd name="T70" fmla="*/ 308 w 788"/>
                  <a:gd name="T71" fmla="*/ 76 h 440"/>
                  <a:gd name="T72" fmla="*/ 250 w 788"/>
                  <a:gd name="T73" fmla="*/ 61 h 440"/>
                  <a:gd name="T74" fmla="*/ 188 w 788"/>
                  <a:gd name="T75" fmla="*/ 47 h 440"/>
                  <a:gd name="T76" fmla="*/ 126 w 788"/>
                  <a:gd name="T77" fmla="*/ 31 h 440"/>
                  <a:gd name="T78" fmla="*/ 63 w 788"/>
                  <a:gd name="T79" fmla="*/ 17 h 440"/>
                  <a:gd name="T80" fmla="*/ 0 w 788"/>
                  <a:gd name="T81" fmla="*/ 1 h 440"/>
                  <a:gd name="T82" fmla="*/ 0 w 788"/>
                  <a:gd name="T83" fmla="*/ 0 h 44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788" h="440">
                    <a:moveTo>
                      <a:pt x="0" y="0"/>
                    </a:moveTo>
                    <a:lnTo>
                      <a:pt x="63" y="29"/>
                    </a:lnTo>
                    <a:lnTo>
                      <a:pt x="126" y="58"/>
                    </a:lnTo>
                    <a:lnTo>
                      <a:pt x="188" y="89"/>
                    </a:lnTo>
                    <a:lnTo>
                      <a:pt x="249" y="118"/>
                    </a:lnTo>
                    <a:lnTo>
                      <a:pt x="306" y="149"/>
                    </a:lnTo>
                    <a:lnTo>
                      <a:pt x="364" y="178"/>
                    </a:lnTo>
                    <a:lnTo>
                      <a:pt x="418" y="205"/>
                    </a:lnTo>
                    <a:lnTo>
                      <a:pt x="470" y="232"/>
                    </a:lnTo>
                    <a:lnTo>
                      <a:pt x="520" y="259"/>
                    </a:lnTo>
                    <a:lnTo>
                      <a:pt x="565" y="285"/>
                    </a:lnTo>
                    <a:lnTo>
                      <a:pt x="606" y="308"/>
                    </a:lnTo>
                    <a:lnTo>
                      <a:pt x="644" y="330"/>
                    </a:lnTo>
                    <a:lnTo>
                      <a:pt x="678" y="350"/>
                    </a:lnTo>
                    <a:lnTo>
                      <a:pt x="708" y="370"/>
                    </a:lnTo>
                    <a:lnTo>
                      <a:pt x="733" y="386"/>
                    </a:lnTo>
                    <a:lnTo>
                      <a:pt x="755" y="400"/>
                    </a:lnTo>
                    <a:lnTo>
                      <a:pt x="770" y="415"/>
                    </a:lnTo>
                    <a:lnTo>
                      <a:pt x="781" y="424"/>
                    </a:lnTo>
                    <a:lnTo>
                      <a:pt x="787" y="433"/>
                    </a:lnTo>
                    <a:lnTo>
                      <a:pt x="788" y="440"/>
                    </a:lnTo>
                    <a:lnTo>
                      <a:pt x="755" y="424"/>
                    </a:lnTo>
                    <a:lnTo>
                      <a:pt x="753" y="418"/>
                    </a:lnTo>
                    <a:lnTo>
                      <a:pt x="747" y="409"/>
                    </a:lnTo>
                    <a:lnTo>
                      <a:pt x="736" y="399"/>
                    </a:lnTo>
                    <a:lnTo>
                      <a:pt x="719" y="384"/>
                    </a:lnTo>
                    <a:lnTo>
                      <a:pt x="697" y="370"/>
                    </a:lnTo>
                    <a:lnTo>
                      <a:pt x="670" y="351"/>
                    </a:lnTo>
                    <a:lnTo>
                      <a:pt x="639" y="332"/>
                    </a:lnTo>
                    <a:lnTo>
                      <a:pt x="603" y="310"/>
                    </a:lnTo>
                    <a:lnTo>
                      <a:pt x="562" y="286"/>
                    </a:lnTo>
                    <a:lnTo>
                      <a:pt x="518" y="263"/>
                    </a:lnTo>
                    <a:lnTo>
                      <a:pt x="470" y="236"/>
                    </a:lnTo>
                    <a:lnTo>
                      <a:pt x="420" y="208"/>
                    </a:lnTo>
                    <a:lnTo>
                      <a:pt x="364" y="181"/>
                    </a:lnTo>
                    <a:lnTo>
                      <a:pt x="308" y="152"/>
                    </a:lnTo>
                    <a:lnTo>
                      <a:pt x="250" y="122"/>
                    </a:lnTo>
                    <a:lnTo>
                      <a:pt x="188" y="93"/>
                    </a:lnTo>
                    <a:lnTo>
                      <a:pt x="126" y="62"/>
                    </a:lnTo>
                    <a:lnTo>
                      <a:pt x="63" y="33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3C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68" name="Freeform 888"/>
              <p:cNvSpPr>
                <a:spLocks/>
              </p:cNvSpPr>
              <p:nvPr/>
            </p:nvSpPr>
            <p:spPr bwMode="auto">
              <a:xfrm>
                <a:off x="1429" y="1249"/>
                <a:ext cx="757" cy="210"/>
              </a:xfrm>
              <a:custGeom>
                <a:avLst/>
                <a:gdLst>
                  <a:gd name="T0" fmla="*/ 757 w 757"/>
                  <a:gd name="T1" fmla="*/ 210 h 422"/>
                  <a:gd name="T2" fmla="*/ 755 w 757"/>
                  <a:gd name="T3" fmla="*/ 207 h 422"/>
                  <a:gd name="T4" fmla="*/ 749 w 757"/>
                  <a:gd name="T5" fmla="*/ 203 h 422"/>
                  <a:gd name="T6" fmla="*/ 738 w 757"/>
                  <a:gd name="T7" fmla="*/ 198 h 422"/>
                  <a:gd name="T8" fmla="*/ 721 w 757"/>
                  <a:gd name="T9" fmla="*/ 190 h 422"/>
                  <a:gd name="T10" fmla="*/ 699 w 757"/>
                  <a:gd name="T11" fmla="*/ 183 h 422"/>
                  <a:gd name="T12" fmla="*/ 672 w 757"/>
                  <a:gd name="T13" fmla="*/ 174 h 422"/>
                  <a:gd name="T14" fmla="*/ 641 w 757"/>
                  <a:gd name="T15" fmla="*/ 164 h 422"/>
                  <a:gd name="T16" fmla="*/ 605 w 757"/>
                  <a:gd name="T17" fmla="*/ 153 h 422"/>
                  <a:gd name="T18" fmla="*/ 564 w 757"/>
                  <a:gd name="T19" fmla="*/ 141 h 422"/>
                  <a:gd name="T20" fmla="*/ 520 w 757"/>
                  <a:gd name="T21" fmla="*/ 130 h 422"/>
                  <a:gd name="T22" fmla="*/ 472 w 757"/>
                  <a:gd name="T23" fmla="*/ 116 h 422"/>
                  <a:gd name="T24" fmla="*/ 422 w 757"/>
                  <a:gd name="T25" fmla="*/ 103 h 422"/>
                  <a:gd name="T26" fmla="*/ 366 w 757"/>
                  <a:gd name="T27" fmla="*/ 89 h 422"/>
                  <a:gd name="T28" fmla="*/ 310 w 757"/>
                  <a:gd name="T29" fmla="*/ 75 h 422"/>
                  <a:gd name="T30" fmla="*/ 252 w 757"/>
                  <a:gd name="T31" fmla="*/ 60 h 422"/>
                  <a:gd name="T32" fmla="*/ 190 w 757"/>
                  <a:gd name="T33" fmla="*/ 45 h 422"/>
                  <a:gd name="T34" fmla="*/ 128 w 757"/>
                  <a:gd name="T35" fmla="*/ 30 h 422"/>
                  <a:gd name="T36" fmla="*/ 65 w 757"/>
                  <a:gd name="T37" fmla="*/ 15 h 422"/>
                  <a:gd name="T38" fmla="*/ 2 w 757"/>
                  <a:gd name="T39" fmla="*/ 0 h 422"/>
                  <a:gd name="T40" fmla="*/ 0 w 757"/>
                  <a:gd name="T41" fmla="*/ 2 h 422"/>
                  <a:gd name="T42" fmla="*/ 61 w 757"/>
                  <a:gd name="T43" fmla="*/ 15 h 422"/>
                  <a:gd name="T44" fmla="*/ 122 w 757"/>
                  <a:gd name="T45" fmla="*/ 30 h 422"/>
                  <a:gd name="T46" fmla="*/ 181 w 757"/>
                  <a:gd name="T47" fmla="*/ 44 h 422"/>
                  <a:gd name="T48" fmla="*/ 239 w 757"/>
                  <a:gd name="T49" fmla="*/ 59 h 422"/>
                  <a:gd name="T50" fmla="*/ 296 w 757"/>
                  <a:gd name="T51" fmla="*/ 73 h 422"/>
                  <a:gd name="T52" fmla="*/ 349 w 757"/>
                  <a:gd name="T53" fmla="*/ 87 h 422"/>
                  <a:gd name="T54" fmla="*/ 402 w 757"/>
                  <a:gd name="T55" fmla="*/ 100 h 422"/>
                  <a:gd name="T56" fmla="*/ 450 w 757"/>
                  <a:gd name="T57" fmla="*/ 112 h 422"/>
                  <a:gd name="T58" fmla="*/ 496 w 757"/>
                  <a:gd name="T59" fmla="*/ 125 h 422"/>
                  <a:gd name="T60" fmla="*/ 537 w 757"/>
                  <a:gd name="T61" fmla="*/ 137 h 422"/>
                  <a:gd name="T62" fmla="*/ 577 w 757"/>
                  <a:gd name="T63" fmla="*/ 148 h 422"/>
                  <a:gd name="T64" fmla="*/ 611 w 757"/>
                  <a:gd name="T65" fmla="*/ 158 h 422"/>
                  <a:gd name="T66" fmla="*/ 641 w 757"/>
                  <a:gd name="T67" fmla="*/ 168 h 422"/>
                  <a:gd name="T68" fmla="*/ 666 w 757"/>
                  <a:gd name="T69" fmla="*/ 176 h 422"/>
                  <a:gd name="T70" fmla="*/ 687 w 757"/>
                  <a:gd name="T71" fmla="*/ 183 h 422"/>
                  <a:gd name="T72" fmla="*/ 703 w 757"/>
                  <a:gd name="T73" fmla="*/ 189 h 422"/>
                  <a:gd name="T74" fmla="*/ 714 w 757"/>
                  <a:gd name="T75" fmla="*/ 195 h 422"/>
                  <a:gd name="T76" fmla="*/ 721 w 757"/>
                  <a:gd name="T77" fmla="*/ 199 h 422"/>
                  <a:gd name="T78" fmla="*/ 723 w 757"/>
                  <a:gd name="T79" fmla="*/ 202 h 422"/>
                  <a:gd name="T80" fmla="*/ 757 w 757"/>
                  <a:gd name="T81" fmla="*/ 210 h 42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757" h="422">
                    <a:moveTo>
                      <a:pt x="757" y="422"/>
                    </a:moveTo>
                    <a:lnTo>
                      <a:pt x="755" y="416"/>
                    </a:lnTo>
                    <a:lnTo>
                      <a:pt x="749" y="407"/>
                    </a:lnTo>
                    <a:lnTo>
                      <a:pt x="738" y="397"/>
                    </a:lnTo>
                    <a:lnTo>
                      <a:pt x="721" y="382"/>
                    </a:lnTo>
                    <a:lnTo>
                      <a:pt x="699" y="368"/>
                    </a:lnTo>
                    <a:lnTo>
                      <a:pt x="672" y="349"/>
                    </a:lnTo>
                    <a:lnTo>
                      <a:pt x="641" y="330"/>
                    </a:lnTo>
                    <a:lnTo>
                      <a:pt x="605" y="308"/>
                    </a:lnTo>
                    <a:lnTo>
                      <a:pt x="564" y="284"/>
                    </a:lnTo>
                    <a:lnTo>
                      <a:pt x="520" y="261"/>
                    </a:lnTo>
                    <a:lnTo>
                      <a:pt x="472" y="234"/>
                    </a:lnTo>
                    <a:lnTo>
                      <a:pt x="422" y="206"/>
                    </a:lnTo>
                    <a:lnTo>
                      <a:pt x="366" y="179"/>
                    </a:lnTo>
                    <a:lnTo>
                      <a:pt x="310" y="150"/>
                    </a:lnTo>
                    <a:lnTo>
                      <a:pt x="252" y="120"/>
                    </a:lnTo>
                    <a:lnTo>
                      <a:pt x="190" y="91"/>
                    </a:lnTo>
                    <a:lnTo>
                      <a:pt x="128" y="60"/>
                    </a:lnTo>
                    <a:lnTo>
                      <a:pt x="65" y="31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61" y="31"/>
                    </a:lnTo>
                    <a:lnTo>
                      <a:pt x="122" y="60"/>
                    </a:lnTo>
                    <a:lnTo>
                      <a:pt x="181" y="89"/>
                    </a:lnTo>
                    <a:lnTo>
                      <a:pt x="239" y="118"/>
                    </a:lnTo>
                    <a:lnTo>
                      <a:pt x="296" y="147"/>
                    </a:lnTo>
                    <a:lnTo>
                      <a:pt x="349" y="174"/>
                    </a:lnTo>
                    <a:lnTo>
                      <a:pt x="402" y="201"/>
                    </a:lnTo>
                    <a:lnTo>
                      <a:pt x="450" y="226"/>
                    </a:lnTo>
                    <a:lnTo>
                      <a:pt x="496" y="252"/>
                    </a:lnTo>
                    <a:lnTo>
                      <a:pt x="537" y="275"/>
                    </a:lnTo>
                    <a:lnTo>
                      <a:pt x="577" y="297"/>
                    </a:lnTo>
                    <a:lnTo>
                      <a:pt x="611" y="317"/>
                    </a:lnTo>
                    <a:lnTo>
                      <a:pt x="641" y="337"/>
                    </a:lnTo>
                    <a:lnTo>
                      <a:pt x="666" y="353"/>
                    </a:lnTo>
                    <a:lnTo>
                      <a:pt x="687" y="368"/>
                    </a:lnTo>
                    <a:lnTo>
                      <a:pt x="703" y="380"/>
                    </a:lnTo>
                    <a:lnTo>
                      <a:pt x="714" y="391"/>
                    </a:lnTo>
                    <a:lnTo>
                      <a:pt x="721" y="400"/>
                    </a:lnTo>
                    <a:lnTo>
                      <a:pt x="723" y="406"/>
                    </a:lnTo>
                    <a:lnTo>
                      <a:pt x="757" y="422"/>
                    </a:lnTo>
                    <a:close/>
                  </a:path>
                </a:pathLst>
              </a:custGeom>
              <a:solidFill>
                <a:srgbClr val="B3C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69" name="Freeform 889"/>
              <p:cNvSpPr>
                <a:spLocks/>
              </p:cNvSpPr>
              <p:nvPr/>
            </p:nvSpPr>
            <p:spPr bwMode="auto">
              <a:xfrm>
                <a:off x="1428" y="1250"/>
                <a:ext cx="724" cy="201"/>
              </a:xfrm>
              <a:custGeom>
                <a:avLst/>
                <a:gdLst>
                  <a:gd name="T0" fmla="*/ 1 w 724"/>
                  <a:gd name="T1" fmla="*/ 0 h 402"/>
                  <a:gd name="T2" fmla="*/ 62 w 724"/>
                  <a:gd name="T3" fmla="*/ 14 h 402"/>
                  <a:gd name="T4" fmla="*/ 123 w 724"/>
                  <a:gd name="T5" fmla="*/ 28 h 402"/>
                  <a:gd name="T6" fmla="*/ 182 w 724"/>
                  <a:gd name="T7" fmla="*/ 43 h 402"/>
                  <a:gd name="T8" fmla="*/ 240 w 724"/>
                  <a:gd name="T9" fmla="*/ 57 h 402"/>
                  <a:gd name="T10" fmla="*/ 297 w 724"/>
                  <a:gd name="T11" fmla="*/ 72 h 402"/>
                  <a:gd name="T12" fmla="*/ 350 w 724"/>
                  <a:gd name="T13" fmla="*/ 85 h 402"/>
                  <a:gd name="T14" fmla="*/ 403 w 724"/>
                  <a:gd name="T15" fmla="*/ 99 h 402"/>
                  <a:gd name="T16" fmla="*/ 451 w 724"/>
                  <a:gd name="T17" fmla="*/ 111 h 402"/>
                  <a:gd name="T18" fmla="*/ 497 w 724"/>
                  <a:gd name="T19" fmla="*/ 124 h 402"/>
                  <a:gd name="T20" fmla="*/ 538 w 724"/>
                  <a:gd name="T21" fmla="*/ 136 h 402"/>
                  <a:gd name="T22" fmla="*/ 578 w 724"/>
                  <a:gd name="T23" fmla="*/ 147 h 402"/>
                  <a:gd name="T24" fmla="*/ 612 w 724"/>
                  <a:gd name="T25" fmla="*/ 157 h 402"/>
                  <a:gd name="T26" fmla="*/ 642 w 724"/>
                  <a:gd name="T27" fmla="*/ 167 h 402"/>
                  <a:gd name="T28" fmla="*/ 667 w 724"/>
                  <a:gd name="T29" fmla="*/ 175 h 402"/>
                  <a:gd name="T30" fmla="*/ 688 w 724"/>
                  <a:gd name="T31" fmla="*/ 182 h 402"/>
                  <a:gd name="T32" fmla="*/ 704 w 724"/>
                  <a:gd name="T33" fmla="*/ 188 h 402"/>
                  <a:gd name="T34" fmla="*/ 715 w 724"/>
                  <a:gd name="T35" fmla="*/ 194 h 402"/>
                  <a:gd name="T36" fmla="*/ 722 w 724"/>
                  <a:gd name="T37" fmla="*/ 198 h 402"/>
                  <a:gd name="T38" fmla="*/ 724 w 724"/>
                  <a:gd name="T39" fmla="*/ 201 h 402"/>
                  <a:gd name="T40" fmla="*/ 685 w 724"/>
                  <a:gd name="T41" fmla="*/ 192 h 402"/>
                  <a:gd name="T42" fmla="*/ 685 w 724"/>
                  <a:gd name="T43" fmla="*/ 189 h 402"/>
                  <a:gd name="T44" fmla="*/ 678 w 724"/>
                  <a:gd name="T45" fmla="*/ 186 h 402"/>
                  <a:gd name="T46" fmla="*/ 668 w 724"/>
                  <a:gd name="T47" fmla="*/ 180 h 402"/>
                  <a:gd name="T48" fmla="*/ 653 w 724"/>
                  <a:gd name="T49" fmla="*/ 175 h 402"/>
                  <a:gd name="T50" fmla="*/ 633 w 724"/>
                  <a:gd name="T51" fmla="*/ 168 h 402"/>
                  <a:gd name="T52" fmla="*/ 609 w 724"/>
                  <a:gd name="T53" fmla="*/ 159 h 402"/>
                  <a:gd name="T54" fmla="*/ 581 w 724"/>
                  <a:gd name="T55" fmla="*/ 150 h 402"/>
                  <a:gd name="T56" fmla="*/ 548 w 724"/>
                  <a:gd name="T57" fmla="*/ 141 h 402"/>
                  <a:gd name="T58" fmla="*/ 512 w 724"/>
                  <a:gd name="T59" fmla="*/ 130 h 402"/>
                  <a:gd name="T60" fmla="*/ 471 w 724"/>
                  <a:gd name="T61" fmla="*/ 120 h 402"/>
                  <a:gd name="T62" fmla="*/ 428 w 724"/>
                  <a:gd name="T63" fmla="*/ 108 h 402"/>
                  <a:gd name="T64" fmla="*/ 382 w 724"/>
                  <a:gd name="T65" fmla="*/ 95 h 402"/>
                  <a:gd name="T66" fmla="*/ 332 w 724"/>
                  <a:gd name="T67" fmla="*/ 82 h 402"/>
                  <a:gd name="T68" fmla="*/ 281 w 724"/>
                  <a:gd name="T69" fmla="*/ 69 h 402"/>
                  <a:gd name="T70" fmla="*/ 228 w 724"/>
                  <a:gd name="T71" fmla="*/ 55 h 402"/>
                  <a:gd name="T72" fmla="*/ 172 w 724"/>
                  <a:gd name="T73" fmla="*/ 42 h 402"/>
                  <a:gd name="T74" fmla="*/ 116 w 724"/>
                  <a:gd name="T75" fmla="*/ 28 h 402"/>
                  <a:gd name="T76" fmla="*/ 58 w 724"/>
                  <a:gd name="T77" fmla="*/ 15 h 402"/>
                  <a:gd name="T78" fmla="*/ 0 w 724"/>
                  <a:gd name="T79" fmla="*/ 1 h 402"/>
                  <a:gd name="T80" fmla="*/ 1 w 724"/>
                  <a:gd name="T81" fmla="*/ 0 h 40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724" h="402">
                    <a:moveTo>
                      <a:pt x="1" y="0"/>
                    </a:moveTo>
                    <a:lnTo>
                      <a:pt x="62" y="27"/>
                    </a:lnTo>
                    <a:lnTo>
                      <a:pt x="123" y="56"/>
                    </a:lnTo>
                    <a:lnTo>
                      <a:pt x="182" y="85"/>
                    </a:lnTo>
                    <a:lnTo>
                      <a:pt x="240" y="114"/>
                    </a:lnTo>
                    <a:lnTo>
                      <a:pt x="297" y="143"/>
                    </a:lnTo>
                    <a:lnTo>
                      <a:pt x="350" y="170"/>
                    </a:lnTo>
                    <a:lnTo>
                      <a:pt x="403" y="197"/>
                    </a:lnTo>
                    <a:lnTo>
                      <a:pt x="451" y="222"/>
                    </a:lnTo>
                    <a:lnTo>
                      <a:pt x="497" y="248"/>
                    </a:lnTo>
                    <a:lnTo>
                      <a:pt x="538" y="271"/>
                    </a:lnTo>
                    <a:lnTo>
                      <a:pt x="578" y="293"/>
                    </a:lnTo>
                    <a:lnTo>
                      <a:pt x="612" y="313"/>
                    </a:lnTo>
                    <a:lnTo>
                      <a:pt x="642" y="333"/>
                    </a:lnTo>
                    <a:lnTo>
                      <a:pt x="667" y="349"/>
                    </a:lnTo>
                    <a:lnTo>
                      <a:pt x="688" y="364"/>
                    </a:lnTo>
                    <a:lnTo>
                      <a:pt x="704" y="376"/>
                    </a:lnTo>
                    <a:lnTo>
                      <a:pt x="715" y="387"/>
                    </a:lnTo>
                    <a:lnTo>
                      <a:pt x="722" y="396"/>
                    </a:lnTo>
                    <a:lnTo>
                      <a:pt x="724" y="402"/>
                    </a:lnTo>
                    <a:lnTo>
                      <a:pt x="685" y="383"/>
                    </a:lnTo>
                    <a:lnTo>
                      <a:pt x="685" y="378"/>
                    </a:lnTo>
                    <a:lnTo>
                      <a:pt x="678" y="371"/>
                    </a:lnTo>
                    <a:lnTo>
                      <a:pt x="668" y="360"/>
                    </a:lnTo>
                    <a:lnTo>
                      <a:pt x="653" y="349"/>
                    </a:lnTo>
                    <a:lnTo>
                      <a:pt x="633" y="335"/>
                    </a:lnTo>
                    <a:lnTo>
                      <a:pt x="609" y="318"/>
                    </a:lnTo>
                    <a:lnTo>
                      <a:pt x="581" y="300"/>
                    </a:lnTo>
                    <a:lnTo>
                      <a:pt x="548" y="282"/>
                    </a:lnTo>
                    <a:lnTo>
                      <a:pt x="512" y="260"/>
                    </a:lnTo>
                    <a:lnTo>
                      <a:pt x="471" y="239"/>
                    </a:lnTo>
                    <a:lnTo>
                      <a:pt x="428" y="215"/>
                    </a:lnTo>
                    <a:lnTo>
                      <a:pt x="382" y="190"/>
                    </a:lnTo>
                    <a:lnTo>
                      <a:pt x="332" y="164"/>
                    </a:lnTo>
                    <a:lnTo>
                      <a:pt x="281" y="137"/>
                    </a:lnTo>
                    <a:lnTo>
                      <a:pt x="228" y="110"/>
                    </a:lnTo>
                    <a:lnTo>
                      <a:pt x="172" y="83"/>
                    </a:lnTo>
                    <a:lnTo>
                      <a:pt x="116" y="56"/>
                    </a:lnTo>
                    <a:lnTo>
                      <a:pt x="58" y="29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2D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70" name="Freeform 890"/>
              <p:cNvSpPr>
                <a:spLocks/>
              </p:cNvSpPr>
              <p:nvPr/>
            </p:nvSpPr>
            <p:spPr bwMode="auto">
              <a:xfrm>
                <a:off x="1428" y="1251"/>
                <a:ext cx="685" cy="191"/>
              </a:xfrm>
              <a:custGeom>
                <a:avLst/>
                <a:gdLst>
                  <a:gd name="T0" fmla="*/ 685 w 685"/>
                  <a:gd name="T1" fmla="*/ 191 h 381"/>
                  <a:gd name="T2" fmla="*/ 685 w 685"/>
                  <a:gd name="T3" fmla="*/ 188 h 381"/>
                  <a:gd name="T4" fmla="*/ 678 w 685"/>
                  <a:gd name="T5" fmla="*/ 185 h 381"/>
                  <a:gd name="T6" fmla="*/ 668 w 685"/>
                  <a:gd name="T7" fmla="*/ 179 h 381"/>
                  <a:gd name="T8" fmla="*/ 653 w 685"/>
                  <a:gd name="T9" fmla="*/ 174 h 381"/>
                  <a:gd name="T10" fmla="*/ 633 w 685"/>
                  <a:gd name="T11" fmla="*/ 167 h 381"/>
                  <a:gd name="T12" fmla="*/ 609 w 685"/>
                  <a:gd name="T13" fmla="*/ 158 h 381"/>
                  <a:gd name="T14" fmla="*/ 581 w 685"/>
                  <a:gd name="T15" fmla="*/ 149 h 381"/>
                  <a:gd name="T16" fmla="*/ 548 w 685"/>
                  <a:gd name="T17" fmla="*/ 140 h 381"/>
                  <a:gd name="T18" fmla="*/ 512 w 685"/>
                  <a:gd name="T19" fmla="*/ 129 h 381"/>
                  <a:gd name="T20" fmla="*/ 471 w 685"/>
                  <a:gd name="T21" fmla="*/ 119 h 381"/>
                  <a:gd name="T22" fmla="*/ 428 w 685"/>
                  <a:gd name="T23" fmla="*/ 107 h 381"/>
                  <a:gd name="T24" fmla="*/ 382 w 685"/>
                  <a:gd name="T25" fmla="*/ 94 h 381"/>
                  <a:gd name="T26" fmla="*/ 332 w 685"/>
                  <a:gd name="T27" fmla="*/ 81 h 381"/>
                  <a:gd name="T28" fmla="*/ 281 w 685"/>
                  <a:gd name="T29" fmla="*/ 68 h 381"/>
                  <a:gd name="T30" fmla="*/ 228 w 685"/>
                  <a:gd name="T31" fmla="*/ 54 h 381"/>
                  <a:gd name="T32" fmla="*/ 172 w 685"/>
                  <a:gd name="T33" fmla="*/ 41 h 381"/>
                  <a:gd name="T34" fmla="*/ 116 w 685"/>
                  <a:gd name="T35" fmla="*/ 27 h 381"/>
                  <a:gd name="T36" fmla="*/ 58 w 685"/>
                  <a:gd name="T37" fmla="*/ 14 h 381"/>
                  <a:gd name="T38" fmla="*/ 0 w 685"/>
                  <a:gd name="T39" fmla="*/ 0 h 381"/>
                  <a:gd name="T40" fmla="*/ 0 w 685"/>
                  <a:gd name="T41" fmla="*/ 2 h 381"/>
                  <a:gd name="T42" fmla="*/ 58 w 685"/>
                  <a:gd name="T43" fmla="*/ 15 h 381"/>
                  <a:gd name="T44" fmla="*/ 114 w 685"/>
                  <a:gd name="T45" fmla="*/ 29 h 381"/>
                  <a:gd name="T46" fmla="*/ 171 w 685"/>
                  <a:gd name="T47" fmla="*/ 43 h 381"/>
                  <a:gd name="T48" fmla="*/ 225 w 685"/>
                  <a:gd name="T49" fmla="*/ 56 h 381"/>
                  <a:gd name="T50" fmla="*/ 278 w 685"/>
                  <a:gd name="T51" fmla="*/ 70 h 381"/>
                  <a:gd name="T52" fmla="*/ 329 w 685"/>
                  <a:gd name="T53" fmla="*/ 82 h 381"/>
                  <a:gd name="T54" fmla="*/ 377 w 685"/>
                  <a:gd name="T55" fmla="*/ 95 h 381"/>
                  <a:gd name="T56" fmla="*/ 421 w 685"/>
                  <a:gd name="T57" fmla="*/ 107 h 381"/>
                  <a:gd name="T58" fmla="*/ 464 w 685"/>
                  <a:gd name="T59" fmla="*/ 119 h 381"/>
                  <a:gd name="T60" fmla="*/ 502 w 685"/>
                  <a:gd name="T61" fmla="*/ 129 h 381"/>
                  <a:gd name="T62" fmla="*/ 536 w 685"/>
                  <a:gd name="T63" fmla="*/ 139 h 381"/>
                  <a:gd name="T64" fmla="*/ 565 w 685"/>
                  <a:gd name="T65" fmla="*/ 148 h 381"/>
                  <a:gd name="T66" fmla="*/ 591 w 685"/>
                  <a:gd name="T67" fmla="*/ 157 h 381"/>
                  <a:gd name="T68" fmla="*/ 612 w 685"/>
                  <a:gd name="T69" fmla="*/ 164 h 381"/>
                  <a:gd name="T70" fmla="*/ 628 w 685"/>
                  <a:gd name="T71" fmla="*/ 170 h 381"/>
                  <a:gd name="T72" fmla="*/ 639 w 685"/>
                  <a:gd name="T73" fmla="*/ 176 h 381"/>
                  <a:gd name="T74" fmla="*/ 646 w 685"/>
                  <a:gd name="T75" fmla="*/ 179 h 381"/>
                  <a:gd name="T76" fmla="*/ 647 w 685"/>
                  <a:gd name="T77" fmla="*/ 182 h 381"/>
                  <a:gd name="T78" fmla="*/ 685 w 685"/>
                  <a:gd name="T79" fmla="*/ 191 h 3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685" h="381">
                    <a:moveTo>
                      <a:pt x="685" y="381"/>
                    </a:moveTo>
                    <a:lnTo>
                      <a:pt x="685" y="376"/>
                    </a:lnTo>
                    <a:lnTo>
                      <a:pt x="678" y="369"/>
                    </a:lnTo>
                    <a:lnTo>
                      <a:pt x="668" y="358"/>
                    </a:lnTo>
                    <a:lnTo>
                      <a:pt x="653" y="347"/>
                    </a:lnTo>
                    <a:lnTo>
                      <a:pt x="633" y="333"/>
                    </a:lnTo>
                    <a:lnTo>
                      <a:pt x="609" y="316"/>
                    </a:lnTo>
                    <a:lnTo>
                      <a:pt x="581" y="298"/>
                    </a:lnTo>
                    <a:lnTo>
                      <a:pt x="548" y="280"/>
                    </a:lnTo>
                    <a:lnTo>
                      <a:pt x="512" y="258"/>
                    </a:lnTo>
                    <a:lnTo>
                      <a:pt x="471" y="237"/>
                    </a:lnTo>
                    <a:lnTo>
                      <a:pt x="428" y="213"/>
                    </a:lnTo>
                    <a:lnTo>
                      <a:pt x="382" y="188"/>
                    </a:lnTo>
                    <a:lnTo>
                      <a:pt x="332" y="162"/>
                    </a:lnTo>
                    <a:lnTo>
                      <a:pt x="281" y="135"/>
                    </a:lnTo>
                    <a:lnTo>
                      <a:pt x="228" y="108"/>
                    </a:lnTo>
                    <a:lnTo>
                      <a:pt x="172" y="81"/>
                    </a:lnTo>
                    <a:lnTo>
                      <a:pt x="116" y="54"/>
                    </a:lnTo>
                    <a:lnTo>
                      <a:pt x="58" y="27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58" y="30"/>
                    </a:lnTo>
                    <a:lnTo>
                      <a:pt x="114" y="57"/>
                    </a:lnTo>
                    <a:lnTo>
                      <a:pt x="171" y="85"/>
                    </a:lnTo>
                    <a:lnTo>
                      <a:pt x="225" y="112"/>
                    </a:lnTo>
                    <a:lnTo>
                      <a:pt x="278" y="139"/>
                    </a:lnTo>
                    <a:lnTo>
                      <a:pt x="329" y="164"/>
                    </a:lnTo>
                    <a:lnTo>
                      <a:pt x="377" y="190"/>
                    </a:lnTo>
                    <a:lnTo>
                      <a:pt x="421" y="213"/>
                    </a:lnTo>
                    <a:lnTo>
                      <a:pt x="464" y="237"/>
                    </a:lnTo>
                    <a:lnTo>
                      <a:pt x="502" y="258"/>
                    </a:lnTo>
                    <a:lnTo>
                      <a:pt x="536" y="278"/>
                    </a:lnTo>
                    <a:lnTo>
                      <a:pt x="565" y="296"/>
                    </a:lnTo>
                    <a:lnTo>
                      <a:pt x="591" y="313"/>
                    </a:lnTo>
                    <a:lnTo>
                      <a:pt x="612" y="327"/>
                    </a:lnTo>
                    <a:lnTo>
                      <a:pt x="628" y="340"/>
                    </a:lnTo>
                    <a:lnTo>
                      <a:pt x="639" y="351"/>
                    </a:lnTo>
                    <a:lnTo>
                      <a:pt x="646" y="358"/>
                    </a:lnTo>
                    <a:lnTo>
                      <a:pt x="647" y="363"/>
                    </a:lnTo>
                    <a:lnTo>
                      <a:pt x="685" y="381"/>
                    </a:lnTo>
                    <a:close/>
                  </a:path>
                </a:pathLst>
              </a:custGeom>
              <a:solidFill>
                <a:srgbClr val="B2D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71" name="Freeform 891"/>
              <p:cNvSpPr>
                <a:spLocks/>
              </p:cNvSpPr>
              <p:nvPr/>
            </p:nvSpPr>
            <p:spPr bwMode="auto">
              <a:xfrm>
                <a:off x="1427" y="1253"/>
                <a:ext cx="648" cy="180"/>
              </a:xfrm>
              <a:custGeom>
                <a:avLst/>
                <a:gdLst>
                  <a:gd name="T0" fmla="*/ 1 w 648"/>
                  <a:gd name="T1" fmla="*/ 0 h 360"/>
                  <a:gd name="T2" fmla="*/ 59 w 648"/>
                  <a:gd name="T3" fmla="*/ 14 h 360"/>
                  <a:gd name="T4" fmla="*/ 115 w 648"/>
                  <a:gd name="T5" fmla="*/ 27 h 360"/>
                  <a:gd name="T6" fmla="*/ 172 w 648"/>
                  <a:gd name="T7" fmla="*/ 41 h 360"/>
                  <a:gd name="T8" fmla="*/ 226 w 648"/>
                  <a:gd name="T9" fmla="*/ 55 h 360"/>
                  <a:gd name="T10" fmla="*/ 279 w 648"/>
                  <a:gd name="T11" fmla="*/ 68 h 360"/>
                  <a:gd name="T12" fmla="*/ 330 w 648"/>
                  <a:gd name="T13" fmla="*/ 81 h 360"/>
                  <a:gd name="T14" fmla="*/ 378 w 648"/>
                  <a:gd name="T15" fmla="*/ 94 h 360"/>
                  <a:gd name="T16" fmla="*/ 422 w 648"/>
                  <a:gd name="T17" fmla="*/ 105 h 360"/>
                  <a:gd name="T18" fmla="*/ 465 w 648"/>
                  <a:gd name="T19" fmla="*/ 117 h 360"/>
                  <a:gd name="T20" fmla="*/ 503 w 648"/>
                  <a:gd name="T21" fmla="*/ 128 h 360"/>
                  <a:gd name="T22" fmla="*/ 537 w 648"/>
                  <a:gd name="T23" fmla="*/ 138 h 360"/>
                  <a:gd name="T24" fmla="*/ 566 w 648"/>
                  <a:gd name="T25" fmla="*/ 147 h 360"/>
                  <a:gd name="T26" fmla="*/ 592 w 648"/>
                  <a:gd name="T27" fmla="*/ 155 h 360"/>
                  <a:gd name="T28" fmla="*/ 613 w 648"/>
                  <a:gd name="T29" fmla="*/ 162 h 360"/>
                  <a:gd name="T30" fmla="*/ 629 w 648"/>
                  <a:gd name="T31" fmla="*/ 169 h 360"/>
                  <a:gd name="T32" fmla="*/ 640 w 648"/>
                  <a:gd name="T33" fmla="*/ 174 h 360"/>
                  <a:gd name="T34" fmla="*/ 647 w 648"/>
                  <a:gd name="T35" fmla="*/ 178 h 360"/>
                  <a:gd name="T36" fmla="*/ 648 w 648"/>
                  <a:gd name="T37" fmla="*/ 180 h 360"/>
                  <a:gd name="T38" fmla="*/ 606 w 648"/>
                  <a:gd name="T39" fmla="*/ 171 h 360"/>
                  <a:gd name="T40" fmla="*/ 604 w 648"/>
                  <a:gd name="T41" fmla="*/ 168 h 360"/>
                  <a:gd name="T42" fmla="*/ 599 w 648"/>
                  <a:gd name="T43" fmla="*/ 164 h 360"/>
                  <a:gd name="T44" fmla="*/ 586 w 648"/>
                  <a:gd name="T45" fmla="*/ 159 h 360"/>
                  <a:gd name="T46" fmla="*/ 569 w 648"/>
                  <a:gd name="T47" fmla="*/ 152 h 360"/>
                  <a:gd name="T48" fmla="*/ 548 w 648"/>
                  <a:gd name="T49" fmla="*/ 145 h 360"/>
                  <a:gd name="T50" fmla="*/ 521 w 648"/>
                  <a:gd name="T51" fmla="*/ 136 h 360"/>
                  <a:gd name="T52" fmla="*/ 489 w 648"/>
                  <a:gd name="T53" fmla="*/ 127 h 360"/>
                  <a:gd name="T54" fmla="*/ 453 w 648"/>
                  <a:gd name="T55" fmla="*/ 117 h 360"/>
                  <a:gd name="T56" fmla="*/ 414 w 648"/>
                  <a:gd name="T57" fmla="*/ 105 h 360"/>
                  <a:gd name="T58" fmla="*/ 371 w 648"/>
                  <a:gd name="T59" fmla="*/ 94 h 360"/>
                  <a:gd name="T60" fmla="*/ 325 w 648"/>
                  <a:gd name="T61" fmla="*/ 82 h 360"/>
                  <a:gd name="T62" fmla="*/ 275 w 648"/>
                  <a:gd name="T63" fmla="*/ 69 h 360"/>
                  <a:gd name="T64" fmla="*/ 223 w 648"/>
                  <a:gd name="T65" fmla="*/ 56 h 360"/>
                  <a:gd name="T66" fmla="*/ 169 w 648"/>
                  <a:gd name="T67" fmla="*/ 42 h 360"/>
                  <a:gd name="T68" fmla="*/ 114 w 648"/>
                  <a:gd name="T69" fmla="*/ 29 h 360"/>
                  <a:gd name="T70" fmla="*/ 57 w 648"/>
                  <a:gd name="T71" fmla="*/ 16 h 360"/>
                  <a:gd name="T72" fmla="*/ 0 w 648"/>
                  <a:gd name="T73" fmla="*/ 2 h 360"/>
                  <a:gd name="T74" fmla="*/ 1 w 648"/>
                  <a:gd name="T75" fmla="*/ 0 h 36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648" h="360">
                    <a:moveTo>
                      <a:pt x="1" y="0"/>
                    </a:moveTo>
                    <a:lnTo>
                      <a:pt x="59" y="27"/>
                    </a:lnTo>
                    <a:lnTo>
                      <a:pt x="115" y="54"/>
                    </a:lnTo>
                    <a:lnTo>
                      <a:pt x="172" y="82"/>
                    </a:lnTo>
                    <a:lnTo>
                      <a:pt x="226" y="109"/>
                    </a:lnTo>
                    <a:lnTo>
                      <a:pt x="279" y="136"/>
                    </a:lnTo>
                    <a:lnTo>
                      <a:pt x="330" y="161"/>
                    </a:lnTo>
                    <a:lnTo>
                      <a:pt x="378" y="187"/>
                    </a:lnTo>
                    <a:lnTo>
                      <a:pt x="422" y="210"/>
                    </a:lnTo>
                    <a:lnTo>
                      <a:pt x="465" y="234"/>
                    </a:lnTo>
                    <a:lnTo>
                      <a:pt x="503" y="255"/>
                    </a:lnTo>
                    <a:lnTo>
                      <a:pt x="537" y="275"/>
                    </a:lnTo>
                    <a:lnTo>
                      <a:pt x="566" y="293"/>
                    </a:lnTo>
                    <a:lnTo>
                      <a:pt x="592" y="310"/>
                    </a:lnTo>
                    <a:lnTo>
                      <a:pt x="613" y="324"/>
                    </a:lnTo>
                    <a:lnTo>
                      <a:pt x="629" y="337"/>
                    </a:lnTo>
                    <a:lnTo>
                      <a:pt x="640" y="348"/>
                    </a:lnTo>
                    <a:lnTo>
                      <a:pt x="647" y="355"/>
                    </a:lnTo>
                    <a:lnTo>
                      <a:pt x="648" y="360"/>
                    </a:lnTo>
                    <a:lnTo>
                      <a:pt x="606" y="342"/>
                    </a:lnTo>
                    <a:lnTo>
                      <a:pt x="604" y="335"/>
                    </a:lnTo>
                    <a:lnTo>
                      <a:pt x="599" y="328"/>
                    </a:lnTo>
                    <a:lnTo>
                      <a:pt x="586" y="317"/>
                    </a:lnTo>
                    <a:lnTo>
                      <a:pt x="569" y="304"/>
                    </a:lnTo>
                    <a:lnTo>
                      <a:pt x="548" y="290"/>
                    </a:lnTo>
                    <a:lnTo>
                      <a:pt x="521" y="272"/>
                    </a:lnTo>
                    <a:lnTo>
                      <a:pt x="489" y="254"/>
                    </a:lnTo>
                    <a:lnTo>
                      <a:pt x="453" y="234"/>
                    </a:lnTo>
                    <a:lnTo>
                      <a:pt x="414" y="210"/>
                    </a:lnTo>
                    <a:lnTo>
                      <a:pt x="371" y="187"/>
                    </a:lnTo>
                    <a:lnTo>
                      <a:pt x="325" y="163"/>
                    </a:lnTo>
                    <a:lnTo>
                      <a:pt x="275" y="138"/>
                    </a:lnTo>
                    <a:lnTo>
                      <a:pt x="223" y="111"/>
                    </a:lnTo>
                    <a:lnTo>
                      <a:pt x="169" y="83"/>
                    </a:lnTo>
                    <a:lnTo>
                      <a:pt x="114" y="58"/>
                    </a:lnTo>
                    <a:lnTo>
                      <a:pt x="57" y="31"/>
                    </a:lnTo>
                    <a:lnTo>
                      <a:pt x="0" y="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2D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72" name="Freeform 892"/>
              <p:cNvSpPr>
                <a:spLocks/>
              </p:cNvSpPr>
              <p:nvPr/>
            </p:nvSpPr>
            <p:spPr bwMode="auto">
              <a:xfrm>
                <a:off x="1425" y="1255"/>
                <a:ext cx="608" cy="169"/>
              </a:xfrm>
              <a:custGeom>
                <a:avLst/>
                <a:gdLst>
                  <a:gd name="T0" fmla="*/ 608 w 608"/>
                  <a:gd name="T1" fmla="*/ 169 h 338"/>
                  <a:gd name="T2" fmla="*/ 606 w 608"/>
                  <a:gd name="T3" fmla="*/ 166 h 338"/>
                  <a:gd name="T4" fmla="*/ 601 w 608"/>
                  <a:gd name="T5" fmla="*/ 162 h 338"/>
                  <a:gd name="T6" fmla="*/ 588 w 608"/>
                  <a:gd name="T7" fmla="*/ 157 h 338"/>
                  <a:gd name="T8" fmla="*/ 571 w 608"/>
                  <a:gd name="T9" fmla="*/ 150 h 338"/>
                  <a:gd name="T10" fmla="*/ 550 w 608"/>
                  <a:gd name="T11" fmla="*/ 143 h 338"/>
                  <a:gd name="T12" fmla="*/ 523 w 608"/>
                  <a:gd name="T13" fmla="*/ 134 h 338"/>
                  <a:gd name="T14" fmla="*/ 491 w 608"/>
                  <a:gd name="T15" fmla="*/ 125 h 338"/>
                  <a:gd name="T16" fmla="*/ 455 w 608"/>
                  <a:gd name="T17" fmla="*/ 115 h 338"/>
                  <a:gd name="T18" fmla="*/ 416 w 608"/>
                  <a:gd name="T19" fmla="*/ 103 h 338"/>
                  <a:gd name="T20" fmla="*/ 373 w 608"/>
                  <a:gd name="T21" fmla="*/ 92 h 338"/>
                  <a:gd name="T22" fmla="*/ 327 w 608"/>
                  <a:gd name="T23" fmla="*/ 80 h 338"/>
                  <a:gd name="T24" fmla="*/ 277 w 608"/>
                  <a:gd name="T25" fmla="*/ 67 h 338"/>
                  <a:gd name="T26" fmla="*/ 225 w 608"/>
                  <a:gd name="T27" fmla="*/ 54 h 338"/>
                  <a:gd name="T28" fmla="*/ 171 w 608"/>
                  <a:gd name="T29" fmla="*/ 40 h 338"/>
                  <a:gd name="T30" fmla="*/ 116 w 608"/>
                  <a:gd name="T31" fmla="*/ 27 h 338"/>
                  <a:gd name="T32" fmla="*/ 59 w 608"/>
                  <a:gd name="T33" fmla="*/ 14 h 338"/>
                  <a:gd name="T34" fmla="*/ 2 w 608"/>
                  <a:gd name="T35" fmla="*/ 0 h 338"/>
                  <a:gd name="T36" fmla="*/ 0 w 608"/>
                  <a:gd name="T37" fmla="*/ 2 h 338"/>
                  <a:gd name="T38" fmla="*/ 54 w 608"/>
                  <a:gd name="T39" fmla="*/ 14 h 338"/>
                  <a:gd name="T40" fmla="*/ 106 w 608"/>
                  <a:gd name="T41" fmla="*/ 26 h 338"/>
                  <a:gd name="T42" fmla="*/ 158 w 608"/>
                  <a:gd name="T43" fmla="*/ 39 h 338"/>
                  <a:gd name="T44" fmla="*/ 208 w 608"/>
                  <a:gd name="T45" fmla="*/ 52 h 338"/>
                  <a:gd name="T46" fmla="*/ 256 w 608"/>
                  <a:gd name="T47" fmla="*/ 63 h 338"/>
                  <a:gd name="T48" fmla="*/ 303 w 608"/>
                  <a:gd name="T49" fmla="*/ 76 h 338"/>
                  <a:gd name="T50" fmla="*/ 345 w 608"/>
                  <a:gd name="T51" fmla="*/ 87 h 338"/>
                  <a:gd name="T52" fmla="*/ 386 w 608"/>
                  <a:gd name="T53" fmla="*/ 98 h 338"/>
                  <a:gd name="T54" fmla="*/ 423 w 608"/>
                  <a:gd name="T55" fmla="*/ 109 h 338"/>
                  <a:gd name="T56" fmla="*/ 455 w 608"/>
                  <a:gd name="T57" fmla="*/ 118 h 338"/>
                  <a:gd name="T58" fmla="*/ 485 w 608"/>
                  <a:gd name="T59" fmla="*/ 127 h 338"/>
                  <a:gd name="T60" fmla="*/ 509 w 608"/>
                  <a:gd name="T61" fmla="*/ 134 h 338"/>
                  <a:gd name="T62" fmla="*/ 530 w 608"/>
                  <a:gd name="T63" fmla="*/ 141 h 338"/>
                  <a:gd name="T64" fmla="*/ 546 w 608"/>
                  <a:gd name="T65" fmla="*/ 148 h 338"/>
                  <a:gd name="T66" fmla="*/ 557 w 608"/>
                  <a:gd name="T67" fmla="*/ 152 h 338"/>
                  <a:gd name="T68" fmla="*/ 563 w 608"/>
                  <a:gd name="T69" fmla="*/ 156 h 338"/>
                  <a:gd name="T70" fmla="*/ 564 w 608"/>
                  <a:gd name="T71" fmla="*/ 159 h 338"/>
                  <a:gd name="T72" fmla="*/ 608 w 608"/>
                  <a:gd name="T73" fmla="*/ 169 h 33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608" h="338">
                    <a:moveTo>
                      <a:pt x="608" y="338"/>
                    </a:moveTo>
                    <a:lnTo>
                      <a:pt x="606" y="331"/>
                    </a:lnTo>
                    <a:lnTo>
                      <a:pt x="601" y="324"/>
                    </a:lnTo>
                    <a:lnTo>
                      <a:pt x="588" y="313"/>
                    </a:lnTo>
                    <a:lnTo>
                      <a:pt x="571" y="300"/>
                    </a:lnTo>
                    <a:lnTo>
                      <a:pt x="550" y="286"/>
                    </a:lnTo>
                    <a:lnTo>
                      <a:pt x="523" y="268"/>
                    </a:lnTo>
                    <a:lnTo>
                      <a:pt x="491" y="250"/>
                    </a:lnTo>
                    <a:lnTo>
                      <a:pt x="455" y="230"/>
                    </a:lnTo>
                    <a:lnTo>
                      <a:pt x="416" y="206"/>
                    </a:lnTo>
                    <a:lnTo>
                      <a:pt x="373" y="183"/>
                    </a:lnTo>
                    <a:lnTo>
                      <a:pt x="327" y="159"/>
                    </a:lnTo>
                    <a:lnTo>
                      <a:pt x="277" y="134"/>
                    </a:lnTo>
                    <a:lnTo>
                      <a:pt x="225" y="107"/>
                    </a:lnTo>
                    <a:lnTo>
                      <a:pt x="171" y="79"/>
                    </a:lnTo>
                    <a:lnTo>
                      <a:pt x="116" y="54"/>
                    </a:lnTo>
                    <a:lnTo>
                      <a:pt x="59" y="27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54" y="27"/>
                    </a:lnTo>
                    <a:lnTo>
                      <a:pt x="106" y="52"/>
                    </a:lnTo>
                    <a:lnTo>
                      <a:pt x="158" y="78"/>
                    </a:lnTo>
                    <a:lnTo>
                      <a:pt x="208" y="103"/>
                    </a:lnTo>
                    <a:lnTo>
                      <a:pt x="256" y="126"/>
                    </a:lnTo>
                    <a:lnTo>
                      <a:pt x="303" y="152"/>
                    </a:lnTo>
                    <a:lnTo>
                      <a:pt x="345" y="174"/>
                    </a:lnTo>
                    <a:lnTo>
                      <a:pt x="386" y="195"/>
                    </a:lnTo>
                    <a:lnTo>
                      <a:pt x="423" y="217"/>
                    </a:lnTo>
                    <a:lnTo>
                      <a:pt x="455" y="235"/>
                    </a:lnTo>
                    <a:lnTo>
                      <a:pt x="485" y="253"/>
                    </a:lnTo>
                    <a:lnTo>
                      <a:pt x="509" y="268"/>
                    </a:lnTo>
                    <a:lnTo>
                      <a:pt x="530" y="282"/>
                    </a:lnTo>
                    <a:lnTo>
                      <a:pt x="546" y="295"/>
                    </a:lnTo>
                    <a:lnTo>
                      <a:pt x="557" y="304"/>
                    </a:lnTo>
                    <a:lnTo>
                      <a:pt x="563" y="311"/>
                    </a:lnTo>
                    <a:lnTo>
                      <a:pt x="564" y="317"/>
                    </a:lnTo>
                    <a:lnTo>
                      <a:pt x="608" y="338"/>
                    </a:lnTo>
                    <a:close/>
                  </a:path>
                </a:pathLst>
              </a:custGeom>
              <a:solidFill>
                <a:srgbClr val="B2D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73" name="Freeform 893"/>
              <p:cNvSpPr>
                <a:spLocks/>
              </p:cNvSpPr>
              <p:nvPr/>
            </p:nvSpPr>
            <p:spPr bwMode="auto">
              <a:xfrm>
                <a:off x="1425" y="1257"/>
                <a:ext cx="564" cy="156"/>
              </a:xfrm>
              <a:custGeom>
                <a:avLst/>
                <a:gdLst>
                  <a:gd name="T0" fmla="*/ 0 w 564"/>
                  <a:gd name="T1" fmla="*/ 0 h 314"/>
                  <a:gd name="T2" fmla="*/ 54 w 564"/>
                  <a:gd name="T3" fmla="*/ 12 h 314"/>
                  <a:gd name="T4" fmla="*/ 106 w 564"/>
                  <a:gd name="T5" fmla="*/ 24 h 314"/>
                  <a:gd name="T6" fmla="*/ 158 w 564"/>
                  <a:gd name="T7" fmla="*/ 37 h 314"/>
                  <a:gd name="T8" fmla="*/ 208 w 564"/>
                  <a:gd name="T9" fmla="*/ 50 h 314"/>
                  <a:gd name="T10" fmla="*/ 256 w 564"/>
                  <a:gd name="T11" fmla="*/ 61 h 314"/>
                  <a:gd name="T12" fmla="*/ 303 w 564"/>
                  <a:gd name="T13" fmla="*/ 74 h 314"/>
                  <a:gd name="T14" fmla="*/ 345 w 564"/>
                  <a:gd name="T15" fmla="*/ 85 h 314"/>
                  <a:gd name="T16" fmla="*/ 386 w 564"/>
                  <a:gd name="T17" fmla="*/ 95 h 314"/>
                  <a:gd name="T18" fmla="*/ 423 w 564"/>
                  <a:gd name="T19" fmla="*/ 106 h 314"/>
                  <a:gd name="T20" fmla="*/ 455 w 564"/>
                  <a:gd name="T21" fmla="*/ 115 h 314"/>
                  <a:gd name="T22" fmla="*/ 485 w 564"/>
                  <a:gd name="T23" fmla="*/ 124 h 314"/>
                  <a:gd name="T24" fmla="*/ 509 w 564"/>
                  <a:gd name="T25" fmla="*/ 132 h 314"/>
                  <a:gd name="T26" fmla="*/ 530 w 564"/>
                  <a:gd name="T27" fmla="*/ 139 h 314"/>
                  <a:gd name="T28" fmla="*/ 546 w 564"/>
                  <a:gd name="T29" fmla="*/ 145 h 314"/>
                  <a:gd name="T30" fmla="*/ 557 w 564"/>
                  <a:gd name="T31" fmla="*/ 150 h 314"/>
                  <a:gd name="T32" fmla="*/ 563 w 564"/>
                  <a:gd name="T33" fmla="*/ 153 h 314"/>
                  <a:gd name="T34" fmla="*/ 564 w 564"/>
                  <a:gd name="T35" fmla="*/ 156 h 314"/>
                  <a:gd name="T36" fmla="*/ 516 w 564"/>
                  <a:gd name="T37" fmla="*/ 145 h 314"/>
                  <a:gd name="T38" fmla="*/ 516 w 564"/>
                  <a:gd name="T39" fmla="*/ 142 h 314"/>
                  <a:gd name="T40" fmla="*/ 509 w 564"/>
                  <a:gd name="T41" fmla="*/ 139 h 314"/>
                  <a:gd name="T42" fmla="*/ 498 w 564"/>
                  <a:gd name="T43" fmla="*/ 133 h 314"/>
                  <a:gd name="T44" fmla="*/ 481 w 564"/>
                  <a:gd name="T45" fmla="*/ 128 h 314"/>
                  <a:gd name="T46" fmla="*/ 459 w 564"/>
                  <a:gd name="T47" fmla="*/ 121 h 314"/>
                  <a:gd name="T48" fmla="*/ 434 w 564"/>
                  <a:gd name="T49" fmla="*/ 113 h 314"/>
                  <a:gd name="T50" fmla="*/ 404 w 564"/>
                  <a:gd name="T51" fmla="*/ 104 h 314"/>
                  <a:gd name="T52" fmla="*/ 370 w 564"/>
                  <a:gd name="T53" fmla="*/ 94 h 314"/>
                  <a:gd name="T54" fmla="*/ 332 w 564"/>
                  <a:gd name="T55" fmla="*/ 84 h 314"/>
                  <a:gd name="T56" fmla="*/ 291 w 564"/>
                  <a:gd name="T57" fmla="*/ 73 h 314"/>
                  <a:gd name="T58" fmla="*/ 247 w 564"/>
                  <a:gd name="T59" fmla="*/ 62 h 314"/>
                  <a:gd name="T60" fmla="*/ 201 w 564"/>
                  <a:gd name="T61" fmla="*/ 51 h 314"/>
                  <a:gd name="T62" fmla="*/ 153 w 564"/>
                  <a:gd name="T63" fmla="*/ 38 h 314"/>
                  <a:gd name="T64" fmla="*/ 103 w 564"/>
                  <a:gd name="T65" fmla="*/ 26 h 314"/>
                  <a:gd name="T66" fmla="*/ 51 w 564"/>
                  <a:gd name="T67" fmla="*/ 14 h 314"/>
                  <a:gd name="T68" fmla="*/ 0 w 564"/>
                  <a:gd name="T69" fmla="*/ 2 h 314"/>
                  <a:gd name="T70" fmla="*/ 0 w 564"/>
                  <a:gd name="T71" fmla="*/ 0 h 31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64" h="314">
                    <a:moveTo>
                      <a:pt x="0" y="0"/>
                    </a:moveTo>
                    <a:lnTo>
                      <a:pt x="54" y="24"/>
                    </a:lnTo>
                    <a:lnTo>
                      <a:pt x="106" y="49"/>
                    </a:lnTo>
                    <a:lnTo>
                      <a:pt x="158" y="75"/>
                    </a:lnTo>
                    <a:lnTo>
                      <a:pt x="208" y="100"/>
                    </a:lnTo>
                    <a:lnTo>
                      <a:pt x="256" y="123"/>
                    </a:lnTo>
                    <a:lnTo>
                      <a:pt x="303" y="149"/>
                    </a:lnTo>
                    <a:lnTo>
                      <a:pt x="345" y="171"/>
                    </a:lnTo>
                    <a:lnTo>
                      <a:pt x="386" y="192"/>
                    </a:lnTo>
                    <a:lnTo>
                      <a:pt x="423" y="214"/>
                    </a:lnTo>
                    <a:lnTo>
                      <a:pt x="455" y="232"/>
                    </a:lnTo>
                    <a:lnTo>
                      <a:pt x="485" y="250"/>
                    </a:lnTo>
                    <a:lnTo>
                      <a:pt x="509" y="265"/>
                    </a:lnTo>
                    <a:lnTo>
                      <a:pt x="530" y="279"/>
                    </a:lnTo>
                    <a:lnTo>
                      <a:pt x="546" y="292"/>
                    </a:lnTo>
                    <a:lnTo>
                      <a:pt x="557" y="301"/>
                    </a:lnTo>
                    <a:lnTo>
                      <a:pt x="563" y="308"/>
                    </a:lnTo>
                    <a:lnTo>
                      <a:pt x="564" y="314"/>
                    </a:lnTo>
                    <a:lnTo>
                      <a:pt x="516" y="292"/>
                    </a:lnTo>
                    <a:lnTo>
                      <a:pt x="516" y="286"/>
                    </a:lnTo>
                    <a:lnTo>
                      <a:pt x="509" y="279"/>
                    </a:lnTo>
                    <a:lnTo>
                      <a:pt x="498" y="268"/>
                    </a:lnTo>
                    <a:lnTo>
                      <a:pt x="481" y="257"/>
                    </a:lnTo>
                    <a:lnTo>
                      <a:pt x="459" y="243"/>
                    </a:lnTo>
                    <a:lnTo>
                      <a:pt x="434" y="227"/>
                    </a:lnTo>
                    <a:lnTo>
                      <a:pt x="404" y="209"/>
                    </a:lnTo>
                    <a:lnTo>
                      <a:pt x="370" y="190"/>
                    </a:lnTo>
                    <a:lnTo>
                      <a:pt x="332" y="169"/>
                    </a:lnTo>
                    <a:lnTo>
                      <a:pt x="291" y="147"/>
                    </a:lnTo>
                    <a:lnTo>
                      <a:pt x="247" y="125"/>
                    </a:lnTo>
                    <a:lnTo>
                      <a:pt x="201" y="102"/>
                    </a:lnTo>
                    <a:lnTo>
                      <a:pt x="153" y="76"/>
                    </a:lnTo>
                    <a:lnTo>
                      <a:pt x="103" y="53"/>
                    </a:lnTo>
                    <a:lnTo>
                      <a:pt x="51" y="28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1D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74" name="Freeform 894"/>
              <p:cNvSpPr>
                <a:spLocks/>
              </p:cNvSpPr>
              <p:nvPr/>
            </p:nvSpPr>
            <p:spPr bwMode="auto">
              <a:xfrm>
                <a:off x="1424" y="1259"/>
                <a:ext cx="517" cy="143"/>
              </a:xfrm>
              <a:custGeom>
                <a:avLst/>
                <a:gdLst>
                  <a:gd name="T0" fmla="*/ 517 w 517"/>
                  <a:gd name="T1" fmla="*/ 143 h 288"/>
                  <a:gd name="T2" fmla="*/ 517 w 517"/>
                  <a:gd name="T3" fmla="*/ 140 h 288"/>
                  <a:gd name="T4" fmla="*/ 510 w 517"/>
                  <a:gd name="T5" fmla="*/ 137 h 288"/>
                  <a:gd name="T6" fmla="*/ 499 w 517"/>
                  <a:gd name="T7" fmla="*/ 131 h 288"/>
                  <a:gd name="T8" fmla="*/ 482 w 517"/>
                  <a:gd name="T9" fmla="*/ 126 h 288"/>
                  <a:gd name="T10" fmla="*/ 460 w 517"/>
                  <a:gd name="T11" fmla="*/ 119 h 288"/>
                  <a:gd name="T12" fmla="*/ 435 w 517"/>
                  <a:gd name="T13" fmla="*/ 111 h 288"/>
                  <a:gd name="T14" fmla="*/ 405 w 517"/>
                  <a:gd name="T15" fmla="*/ 102 h 288"/>
                  <a:gd name="T16" fmla="*/ 371 w 517"/>
                  <a:gd name="T17" fmla="*/ 92 h 288"/>
                  <a:gd name="T18" fmla="*/ 333 w 517"/>
                  <a:gd name="T19" fmla="*/ 82 h 288"/>
                  <a:gd name="T20" fmla="*/ 292 w 517"/>
                  <a:gd name="T21" fmla="*/ 71 h 288"/>
                  <a:gd name="T22" fmla="*/ 248 w 517"/>
                  <a:gd name="T23" fmla="*/ 60 h 288"/>
                  <a:gd name="T24" fmla="*/ 202 w 517"/>
                  <a:gd name="T25" fmla="*/ 49 h 288"/>
                  <a:gd name="T26" fmla="*/ 154 w 517"/>
                  <a:gd name="T27" fmla="*/ 36 h 288"/>
                  <a:gd name="T28" fmla="*/ 104 w 517"/>
                  <a:gd name="T29" fmla="*/ 24 h 288"/>
                  <a:gd name="T30" fmla="*/ 52 w 517"/>
                  <a:gd name="T31" fmla="*/ 12 h 288"/>
                  <a:gd name="T32" fmla="*/ 1 w 517"/>
                  <a:gd name="T33" fmla="*/ 0 h 288"/>
                  <a:gd name="T34" fmla="*/ 0 w 517"/>
                  <a:gd name="T35" fmla="*/ 2 h 288"/>
                  <a:gd name="T36" fmla="*/ 49 w 517"/>
                  <a:gd name="T37" fmla="*/ 13 h 288"/>
                  <a:gd name="T38" fmla="*/ 99 w 517"/>
                  <a:gd name="T39" fmla="*/ 25 h 288"/>
                  <a:gd name="T40" fmla="*/ 147 w 517"/>
                  <a:gd name="T41" fmla="*/ 37 h 288"/>
                  <a:gd name="T42" fmla="*/ 193 w 517"/>
                  <a:gd name="T43" fmla="*/ 49 h 288"/>
                  <a:gd name="T44" fmla="*/ 237 w 517"/>
                  <a:gd name="T45" fmla="*/ 59 h 288"/>
                  <a:gd name="T46" fmla="*/ 278 w 517"/>
                  <a:gd name="T47" fmla="*/ 70 h 288"/>
                  <a:gd name="T48" fmla="*/ 316 w 517"/>
                  <a:gd name="T49" fmla="*/ 81 h 288"/>
                  <a:gd name="T50" fmla="*/ 352 w 517"/>
                  <a:gd name="T51" fmla="*/ 90 h 288"/>
                  <a:gd name="T52" fmla="*/ 383 w 517"/>
                  <a:gd name="T53" fmla="*/ 99 h 288"/>
                  <a:gd name="T54" fmla="*/ 408 w 517"/>
                  <a:gd name="T55" fmla="*/ 107 h 288"/>
                  <a:gd name="T56" fmla="*/ 431 w 517"/>
                  <a:gd name="T57" fmla="*/ 114 h 288"/>
                  <a:gd name="T58" fmla="*/ 448 w 517"/>
                  <a:gd name="T59" fmla="*/ 121 h 288"/>
                  <a:gd name="T60" fmla="*/ 459 w 517"/>
                  <a:gd name="T61" fmla="*/ 125 h 288"/>
                  <a:gd name="T62" fmla="*/ 466 w 517"/>
                  <a:gd name="T63" fmla="*/ 129 h 288"/>
                  <a:gd name="T64" fmla="*/ 468 w 517"/>
                  <a:gd name="T65" fmla="*/ 131 h 288"/>
                  <a:gd name="T66" fmla="*/ 517 w 517"/>
                  <a:gd name="T67" fmla="*/ 143 h 28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517" h="288">
                    <a:moveTo>
                      <a:pt x="517" y="288"/>
                    </a:moveTo>
                    <a:lnTo>
                      <a:pt x="517" y="282"/>
                    </a:lnTo>
                    <a:lnTo>
                      <a:pt x="510" y="275"/>
                    </a:lnTo>
                    <a:lnTo>
                      <a:pt x="499" y="264"/>
                    </a:lnTo>
                    <a:lnTo>
                      <a:pt x="482" y="253"/>
                    </a:lnTo>
                    <a:lnTo>
                      <a:pt x="460" y="239"/>
                    </a:lnTo>
                    <a:lnTo>
                      <a:pt x="435" y="223"/>
                    </a:lnTo>
                    <a:lnTo>
                      <a:pt x="405" y="205"/>
                    </a:lnTo>
                    <a:lnTo>
                      <a:pt x="371" y="186"/>
                    </a:lnTo>
                    <a:lnTo>
                      <a:pt x="333" y="165"/>
                    </a:lnTo>
                    <a:lnTo>
                      <a:pt x="292" y="143"/>
                    </a:lnTo>
                    <a:lnTo>
                      <a:pt x="248" y="121"/>
                    </a:lnTo>
                    <a:lnTo>
                      <a:pt x="202" y="98"/>
                    </a:lnTo>
                    <a:lnTo>
                      <a:pt x="154" y="72"/>
                    </a:lnTo>
                    <a:lnTo>
                      <a:pt x="104" y="49"/>
                    </a:lnTo>
                    <a:lnTo>
                      <a:pt x="52" y="24"/>
                    </a:lnTo>
                    <a:lnTo>
                      <a:pt x="1" y="0"/>
                    </a:lnTo>
                    <a:lnTo>
                      <a:pt x="0" y="4"/>
                    </a:lnTo>
                    <a:lnTo>
                      <a:pt x="49" y="27"/>
                    </a:lnTo>
                    <a:lnTo>
                      <a:pt x="99" y="51"/>
                    </a:lnTo>
                    <a:lnTo>
                      <a:pt x="147" y="74"/>
                    </a:lnTo>
                    <a:lnTo>
                      <a:pt x="193" y="98"/>
                    </a:lnTo>
                    <a:lnTo>
                      <a:pt x="237" y="119"/>
                    </a:lnTo>
                    <a:lnTo>
                      <a:pt x="278" y="141"/>
                    </a:lnTo>
                    <a:lnTo>
                      <a:pt x="316" y="163"/>
                    </a:lnTo>
                    <a:lnTo>
                      <a:pt x="352" y="181"/>
                    </a:lnTo>
                    <a:lnTo>
                      <a:pt x="383" y="199"/>
                    </a:lnTo>
                    <a:lnTo>
                      <a:pt x="408" y="215"/>
                    </a:lnTo>
                    <a:lnTo>
                      <a:pt x="431" y="230"/>
                    </a:lnTo>
                    <a:lnTo>
                      <a:pt x="448" y="243"/>
                    </a:lnTo>
                    <a:lnTo>
                      <a:pt x="459" y="252"/>
                    </a:lnTo>
                    <a:lnTo>
                      <a:pt x="466" y="259"/>
                    </a:lnTo>
                    <a:lnTo>
                      <a:pt x="468" y="264"/>
                    </a:lnTo>
                    <a:lnTo>
                      <a:pt x="517" y="288"/>
                    </a:lnTo>
                    <a:close/>
                  </a:path>
                </a:pathLst>
              </a:custGeom>
              <a:solidFill>
                <a:srgbClr val="B1E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75" name="Freeform 895"/>
              <p:cNvSpPr>
                <a:spLocks/>
              </p:cNvSpPr>
              <p:nvPr/>
            </p:nvSpPr>
            <p:spPr bwMode="auto">
              <a:xfrm>
                <a:off x="1422" y="1260"/>
                <a:ext cx="470" cy="131"/>
              </a:xfrm>
              <a:custGeom>
                <a:avLst/>
                <a:gdLst>
                  <a:gd name="T0" fmla="*/ 2 w 470"/>
                  <a:gd name="T1" fmla="*/ 0 h 260"/>
                  <a:gd name="T2" fmla="*/ 51 w 470"/>
                  <a:gd name="T3" fmla="*/ 12 h 260"/>
                  <a:gd name="T4" fmla="*/ 101 w 470"/>
                  <a:gd name="T5" fmla="*/ 24 h 260"/>
                  <a:gd name="T6" fmla="*/ 149 w 470"/>
                  <a:gd name="T7" fmla="*/ 35 h 260"/>
                  <a:gd name="T8" fmla="*/ 195 w 470"/>
                  <a:gd name="T9" fmla="*/ 47 h 260"/>
                  <a:gd name="T10" fmla="*/ 239 w 470"/>
                  <a:gd name="T11" fmla="*/ 58 h 260"/>
                  <a:gd name="T12" fmla="*/ 280 w 470"/>
                  <a:gd name="T13" fmla="*/ 69 h 260"/>
                  <a:gd name="T14" fmla="*/ 318 w 470"/>
                  <a:gd name="T15" fmla="*/ 80 h 260"/>
                  <a:gd name="T16" fmla="*/ 354 w 470"/>
                  <a:gd name="T17" fmla="*/ 89 h 260"/>
                  <a:gd name="T18" fmla="*/ 385 w 470"/>
                  <a:gd name="T19" fmla="*/ 98 h 260"/>
                  <a:gd name="T20" fmla="*/ 410 w 470"/>
                  <a:gd name="T21" fmla="*/ 106 h 260"/>
                  <a:gd name="T22" fmla="*/ 433 w 470"/>
                  <a:gd name="T23" fmla="*/ 114 h 260"/>
                  <a:gd name="T24" fmla="*/ 450 w 470"/>
                  <a:gd name="T25" fmla="*/ 120 h 260"/>
                  <a:gd name="T26" fmla="*/ 461 w 470"/>
                  <a:gd name="T27" fmla="*/ 125 h 260"/>
                  <a:gd name="T28" fmla="*/ 468 w 470"/>
                  <a:gd name="T29" fmla="*/ 128 h 260"/>
                  <a:gd name="T30" fmla="*/ 470 w 470"/>
                  <a:gd name="T31" fmla="*/ 131 h 260"/>
                  <a:gd name="T32" fmla="*/ 416 w 470"/>
                  <a:gd name="T33" fmla="*/ 118 h 260"/>
                  <a:gd name="T34" fmla="*/ 414 w 470"/>
                  <a:gd name="T35" fmla="*/ 116 h 260"/>
                  <a:gd name="T36" fmla="*/ 409 w 470"/>
                  <a:gd name="T37" fmla="*/ 113 h 260"/>
                  <a:gd name="T38" fmla="*/ 397 w 470"/>
                  <a:gd name="T39" fmla="*/ 108 h 260"/>
                  <a:gd name="T40" fmla="*/ 382 w 470"/>
                  <a:gd name="T41" fmla="*/ 103 h 260"/>
                  <a:gd name="T42" fmla="*/ 364 w 470"/>
                  <a:gd name="T43" fmla="*/ 97 h 260"/>
                  <a:gd name="T44" fmla="*/ 340 w 470"/>
                  <a:gd name="T45" fmla="*/ 89 h 260"/>
                  <a:gd name="T46" fmla="*/ 313 w 470"/>
                  <a:gd name="T47" fmla="*/ 82 h 260"/>
                  <a:gd name="T48" fmla="*/ 282 w 470"/>
                  <a:gd name="T49" fmla="*/ 73 h 260"/>
                  <a:gd name="T50" fmla="*/ 248 w 470"/>
                  <a:gd name="T51" fmla="*/ 63 h 260"/>
                  <a:gd name="T52" fmla="*/ 211 w 470"/>
                  <a:gd name="T53" fmla="*/ 53 h 260"/>
                  <a:gd name="T54" fmla="*/ 173 w 470"/>
                  <a:gd name="T55" fmla="*/ 44 h 260"/>
                  <a:gd name="T56" fmla="*/ 132 w 470"/>
                  <a:gd name="T57" fmla="*/ 34 h 260"/>
                  <a:gd name="T58" fmla="*/ 88 w 470"/>
                  <a:gd name="T59" fmla="*/ 23 h 260"/>
                  <a:gd name="T60" fmla="*/ 44 w 470"/>
                  <a:gd name="T61" fmla="*/ 13 h 260"/>
                  <a:gd name="T62" fmla="*/ 0 w 470"/>
                  <a:gd name="T63" fmla="*/ 2 h 260"/>
                  <a:gd name="T64" fmla="*/ 2 w 470"/>
                  <a:gd name="T65" fmla="*/ 0 h 26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70" h="260">
                    <a:moveTo>
                      <a:pt x="2" y="0"/>
                    </a:moveTo>
                    <a:lnTo>
                      <a:pt x="51" y="23"/>
                    </a:lnTo>
                    <a:lnTo>
                      <a:pt x="101" y="47"/>
                    </a:lnTo>
                    <a:lnTo>
                      <a:pt x="149" y="70"/>
                    </a:lnTo>
                    <a:lnTo>
                      <a:pt x="195" y="94"/>
                    </a:lnTo>
                    <a:lnTo>
                      <a:pt x="239" y="115"/>
                    </a:lnTo>
                    <a:lnTo>
                      <a:pt x="280" y="137"/>
                    </a:lnTo>
                    <a:lnTo>
                      <a:pt x="318" y="159"/>
                    </a:lnTo>
                    <a:lnTo>
                      <a:pt x="354" y="177"/>
                    </a:lnTo>
                    <a:lnTo>
                      <a:pt x="385" y="195"/>
                    </a:lnTo>
                    <a:lnTo>
                      <a:pt x="410" y="211"/>
                    </a:lnTo>
                    <a:lnTo>
                      <a:pt x="433" y="226"/>
                    </a:lnTo>
                    <a:lnTo>
                      <a:pt x="450" y="239"/>
                    </a:lnTo>
                    <a:lnTo>
                      <a:pt x="461" y="248"/>
                    </a:lnTo>
                    <a:lnTo>
                      <a:pt x="468" y="255"/>
                    </a:lnTo>
                    <a:lnTo>
                      <a:pt x="470" y="260"/>
                    </a:lnTo>
                    <a:lnTo>
                      <a:pt x="416" y="235"/>
                    </a:lnTo>
                    <a:lnTo>
                      <a:pt x="414" y="231"/>
                    </a:lnTo>
                    <a:lnTo>
                      <a:pt x="409" y="224"/>
                    </a:lnTo>
                    <a:lnTo>
                      <a:pt x="397" y="215"/>
                    </a:lnTo>
                    <a:lnTo>
                      <a:pt x="382" y="204"/>
                    </a:lnTo>
                    <a:lnTo>
                      <a:pt x="364" y="192"/>
                    </a:lnTo>
                    <a:lnTo>
                      <a:pt x="340" y="177"/>
                    </a:lnTo>
                    <a:lnTo>
                      <a:pt x="313" y="163"/>
                    </a:lnTo>
                    <a:lnTo>
                      <a:pt x="282" y="144"/>
                    </a:lnTo>
                    <a:lnTo>
                      <a:pt x="248" y="126"/>
                    </a:lnTo>
                    <a:lnTo>
                      <a:pt x="211" y="106"/>
                    </a:lnTo>
                    <a:lnTo>
                      <a:pt x="173" y="87"/>
                    </a:lnTo>
                    <a:lnTo>
                      <a:pt x="132" y="67"/>
                    </a:lnTo>
                    <a:lnTo>
                      <a:pt x="88" y="45"/>
                    </a:lnTo>
                    <a:lnTo>
                      <a:pt x="44" y="25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B1E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76" name="Freeform 896"/>
              <p:cNvSpPr>
                <a:spLocks/>
              </p:cNvSpPr>
              <p:nvPr/>
            </p:nvSpPr>
            <p:spPr bwMode="auto">
              <a:xfrm>
                <a:off x="1421" y="1262"/>
                <a:ext cx="417" cy="116"/>
              </a:xfrm>
              <a:custGeom>
                <a:avLst/>
                <a:gdLst>
                  <a:gd name="T0" fmla="*/ 417 w 417"/>
                  <a:gd name="T1" fmla="*/ 116 h 232"/>
                  <a:gd name="T2" fmla="*/ 415 w 417"/>
                  <a:gd name="T3" fmla="*/ 114 h 232"/>
                  <a:gd name="T4" fmla="*/ 410 w 417"/>
                  <a:gd name="T5" fmla="*/ 111 h 232"/>
                  <a:gd name="T6" fmla="*/ 398 w 417"/>
                  <a:gd name="T7" fmla="*/ 106 h 232"/>
                  <a:gd name="T8" fmla="*/ 383 w 417"/>
                  <a:gd name="T9" fmla="*/ 101 h 232"/>
                  <a:gd name="T10" fmla="*/ 365 w 417"/>
                  <a:gd name="T11" fmla="*/ 95 h 232"/>
                  <a:gd name="T12" fmla="*/ 341 w 417"/>
                  <a:gd name="T13" fmla="*/ 87 h 232"/>
                  <a:gd name="T14" fmla="*/ 314 w 417"/>
                  <a:gd name="T15" fmla="*/ 80 h 232"/>
                  <a:gd name="T16" fmla="*/ 283 w 417"/>
                  <a:gd name="T17" fmla="*/ 71 h 232"/>
                  <a:gd name="T18" fmla="*/ 249 w 417"/>
                  <a:gd name="T19" fmla="*/ 62 h 232"/>
                  <a:gd name="T20" fmla="*/ 212 w 417"/>
                  <a:gd name="T21" fmla="*/ 52 h 232"/>
                  <a:gd name="T22" fmla="*/ 174 w 417"/>
                  <a:gd name="T23" fmla="*/ 42 h 232"/>
                  <a:gd name="T24" fmla="*/ 133 w 417"/>
                  <a:gd name="T25" fmla="*/ 32 h 232"/>
                  <a:gd name="T26" fmla="*/ 89 w 417"/>
                  <a:gd name="T27" fmla="*/ 21 h 232"/>
                  <a:gd name="T28" fmla="*/ 45 w 417"/>
                  <a:gd name="T29" fmla="*/ 11 h 232"/>
                  <a:gd name="T30" fmla="*/ 1 w 417"/>
                  <a:gd name="T31" fmla="*/ 0 h 232"/>
                  <a:gd name="T32" fmla="*/ 0 w 417"/>
                  <a:gd name="T33" fmla="*/ 3 h 232"/>
                  <a:gd name="T34" fmla="*/ 41 w 417"/>
                  <a:gd name="T35" fmla="*/ 12 h 232"/>
                  <a:gd name="T36" fmla="*/ 82 w 417"/>
                  <a:gd name="T37" fmla="*/ 22 h 232"/>
                  <a:gd name="T38" fmla="*/ 120 w 417"/>
                  <a:gd name="T39" fmla="*/ 32 h 232"/>
                  <a:gd name="T40" fmla="*/ 158 w 417"/>
                  <a:gd name="T41" fmla="*/ 41 h 232"/>
                  <a:gd name="T42" fmla="*/ 194 w 417"/>
                  <a:gd name="T43" fmla="*/ 51 h 232"/>
                  <a:gd name="T44" fmla="*/ 227 w 417"/>
                  <a:gd name="T45" fmla="*/ 59 h 232"/>
                  <a:gd name="T46" fmla="*/ 257 w 417"/>
                  <a:gd name="T47" fmla="*/ 67 h 232"/>
                  <a:gd name="T48" fmla="*/ 284 w 417"/>
                  <a:gd name="T49" fmla="*/ 76 h 232"/>
                  <a:gd name="T50" fmla="*/ 307 w 417"/>
                  <a:gd name="T51" fmla="*/ 82 h 232"/>
                  <a:gd name="T52" fmla="*/ 326 w 417"/>
                  <a:gd name="T53" fmla="*/ 88 h 232"/>
                  <a:gd name="T54" fmla="*/ 341 w 417"/>
                  <a:gd name="T55" fmla="*/ 94 h 232"/>
                  <a:gd name="T56" fmla="*/ 352 w 417"/>
                  <a:gd name="T57" fmla="*/ 97 h 232"/>
                  <a:gd name="T58" fmla="*/ 357 w 417"/>
                  <a:gd name="T59" fmla="*/ 101 h 232"/>
                  <a:gd name="T60" fmla="*/ 359 w 417"/>
                  <a:gd name="T61" fmla="*/ 103 h 232"/>
                  <a:gd name="T62" fmla="*/ 417 w 417"/>
                  <a:gd name="T63" fmla="*/ 116 h 23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417" h="232">
                    <a:moveTo>
                      <a:pt x="417" y="232"/>
                    </a:moveTo>
                    <a:lnTo>
                      <a:pt x="415" y="228"/>
                    </a:lnTo>
                    <a:lnTo>
                      <a:pt x="410" y="221"/>
                    </a:lnTo>
                    <a:lnTo>
                      <a:pt x="398" y="212"/>
                    </a:lnTo>
                    <a:lnTo>
                      <a:pt x="383" y="201"/>
                    </a:lnTo>
                    <a:lnTo>
                      <a:pt x="365" y="189"/>
                    </a:lnTo>
                    <a:lnTo>
                      <a:pt x="341" y="174"/>
                    </a:lnTo>
                    <a:lnTo>
                      <a:pt x="314" y="160"/>
                    </a:lnTo>
                    <a:lnTo>
                      <a:pt x="283" y="141"/>
                    </a:lnTo>
                    <a:lnTo>
                      <a:pt x="249" y="123"/>
                    </a:lnTo>
                    <a:lnTo>
                      <a:pt x="212" y="103"/>
                    </a:lnTo>
                    <a:lnTo>
                      <a:pt x="174" y="84"/>
                    </a:lnTo>
                    <a:lnTo>
                      <a:pt x="133" y="64"/>
                    </a:lnTo>
                    <a:lnTo>
                      <a:pt x="89" y="42"/>
                    </a:lnTo>
                    <a:lnTo>
                      <a:pt x="45" y="22"/>
                    </a:lnTo>
                    <a:lnTo>
                      <a:pt x="1" y="0"/>
                    </a:lnTo>
                    <a:lnTo>
                      <a:pt x="0" y="6"/>
                    </a:lnTo>
                    <a:lnTo>
                      <a:pt x="41" y="24"/>
                    </a:lnTo>
                    <a:lnTo>
                      <a:pt x="82" y="44"/>
                    </a:lnTo>
                    <a:lnTo>
                      <a:pt x="120" y="64"/>
                    </a:lnTo>
                    <a:lnTo>
                      <a:pt x="158" y="82"/>
                    </a:lnTo>
                    <a:lnTo>
                      <a:pt x="194" y="102"/>
                    </a:lnTo>
                    <a:lnTo>
                      <a:pt x="227" y="118"/>
                    </a:lnTo>
                    <a:lnTo>
                      <a:pt x="257" y="134"/>
                    </a:lnTo>
                    <a:lnTo>
                      <a:pt x="284" y="151"/>
                    </a:lnTo>
                    <a:lnTo>
                      <a:pt x="307" y="163"/>
                    </a:lnTo>
                    <a:lnTo>
                      <a:pt x="326" y="176"/>
                    </a:lnTo>
                    <a:lnTo>
                      <a:pt x="341" y="187"/>
                    </a:lnTo>
                    <a:lnTo>
                      <a:pt x="352" y="194"/>
                    </a:lnTo>
                    <a:lnTo>
                      <a:pt x="357" y="201"/>
                    </a:lnTo>
                    <a:lnTo>
                      <a:pt x="359" y="205"/>
                    </a:lnTo>
                    <a:lnTo>
                      <a:pt x="417" y="232"/>
                    </a:lnTo>
                    <a:close/>
                  </a:path>
                </a:pathLst>
              </a:custGeom>
              <a:solidFill>
                <a:srgbClr val="B1E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77" name="Freeform 897"/>
              <p:cNvSpPr>
                <a:spLocks/>
              </p:cNvSpPr>
              <p:nvPr/>
            </p:nvSpPr>
            <p:spPr bwMode="auto">
              <a:xfrm>
                <a:off x="1419" y="1265"/>
                <a:ext cx="361" cy="99"/>
              </a:xfrm>
              <a:custGeom>
                <a:avLst/>
                <a:gdLst>
                  <a:gd name="T0" fmla="*/ 2 w 361"/>
                  <a:gd name="T1" fmla="*/ 0 h 199"/>
                  <a:gd name="T2" fmla="*/ 43 w 361"/>
                  <a:gd name="T3" fmla="*/ 9 h 199"/>
                  <a:gd name="T4" fmla="*/ 84 w 361"/>
                  <a:gd name="T5" fmla="*/ 19 h 199"/>
                  <a:gd name="T6" fmla="*/ 122 w 361"/>
                  <a:gd name="T7" fmla="*/ 29 h 199"/>
                  <a:gd name="T8" fmla="*/ 160 w 361"/>
                  <a:gd name="T9" fmla="*/ 38 h 199"/>
                  <a:gd name="T10" fmla="*/ 196 w 361"/>
                  <a:gd name="T11" fmla="*/ 48 h 199"/>
                  <a:gd name="T12" fmla="*/ 229 w 361"/>
                  <a:gd name="T13" fmla="*/ 56 h 199"/>
                  <a:gd name="T14" fmla="*/ 259 w 361"/>
                  <a:gd name="T15" fmla="*/ 64 h 199"/>
                  <a:gd name="T16" fmla="*/ 286 w 361"/>
                  <a:gd name="T17" fmla="*/ 72 h 199"/>
                  <a:gd name="T18" fmla="*/ 309 w 361"/>
                  <a:gd name="T19" fmla="*/ 78 h 199"/>
                  <a:gd name="T20" fmla="*/ 328 w 361"/>
                  <a:gd name="T21" fmla="*/ 85 h 199"/>
                  <a:gd name="T22" fmla="*/ 343 w 361"/>
                  <a:gd name="T23" fmla="*/ 90 h 199"/>
                  <a:gd name="T24" fmla="*/ 354 w 361"/>
                  <a:gd name="T25" fmla="*/ 94 h 199"/>
                  <a:gd name="T26" fmla="*/ 359 w 361"/>
                  <a:gd name="T27" fmla="*/ 97 h 199"/>
                  <a:gd name="T28" fmla="*/ 361 w 361"/>
                  <a:gd name="T29" fmla="*/ 99 h 199"/>
                  <a:gd name="T30" fmla="*/ 299 w 361"/>
                  <a:gd name="T31" fmla="*/ 85 h 199"/>
                  <a:gd name="T32" fmla="*/ 297 w 361"/>
                  <a:gd name="T33" fmla="*/ 83 h 199"/>
                  <a:gd name="T34" fmla="*/ 290 w 361"/>
                  <a:gd name="T35" fmla="*/ 79 h 199"/>
                  <a:gd name="T36" fmla="*/ 277 w 361"/>
                  <a:gd name="T37" fmla="*/ 75 h 199"/>
                  <a:gd name="T38" fmla="*/ 261 w 361"/>
                  <a:gd name="T39" fmla="*/ 69 h 199"/>
                  <a:gd name="T40" fmla="*/ 239 w 361"/>
                  <a:gd name="T41" fmla="*/ 63 h 199"/>
                  <a:gd name="T42" fmla="*/ 214 w 361"/>
                  <a:gd name="T43" fmla="*/ 56 h 199"/>
                  <a:gd name="T44" fmla="*/ 184 w 361"/>
                  <a:gd name="T45" fmla="*/ 48 h 199"/>
                  <a:gd name="T46" fmla="*/ 152 w 361"/>
                  <a:gd name="T47" fmla="*/ 39 h 199"/>
                  <a:gd name="T48" fmla="*/ 116 w 361"/>
                  <a:gd name="T49" fmla="*/ 30 h 199"/>
                  <a:gd name="T50" fmla="*/ 80 w 361"/>
                  <a:gd name="T51" fmla="*/ 20 h 199"/>
                  <a:gd name="T52" fmla="*/ 40 w 361"/>
                  <a:gd name="T53" fmla="*/ 11 h 199"/>
                  <a:gd name="T54" fmla="*/ 0 w 361"/>
                  <a:gd name="T55" fmla="*/ 2 h 199"/>
                  <a:gd name="T56" fmla="*/ 2 w 361"/>
                  <a:gd name="T57" fmla="*/ 0 h 19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61" h="199">
                    <a:moveTo>
                      <a:pt x="2" y="0"/>
                    </a:moveTo>
                    <a:lnTo>
                      <a:pt x="43" y="18"/>
                    </a:lnTo>
                    <a:lnTo>
                      <a:pt x="84" y="38"/>
                    </a:lnTo>
                    <a:lnTo>
                      <a:pt x="122" y="58"/>
                    </a:lnTo>
                    <a:lnTo>
                      <a:pt x="160" y="76"/>
                    </a:lnTo>
                    <a:lnTo>
                      <a:pt x="196" y="96"/>
                    </a:lnTo>
                    <a:lnTo>
                      <a:pt x="229" y="112"/>
                    </a:lnTo>
                    <a:lnTo>
                      <a:pt x="259" y="128"/>
                    </a:lnTo>
                    <a:lnTo>
                      <a:pt x="286" y="145"/>
                    </a:lnTo>
                    <a:lnTo>
                      <a:pt x="309" y="157"/>
                    </a:lnTo>
                    <a:lnTo>
                      <a:pt x="328" y="170"/>
                    </a:lnTo>
                    <a:lnTo>
                      <a:pt x="343" y="181"/>
                    </a:lnTo>
                    <a:lnTo>
                      <a:pt x="354" y="188"/>
                    </a:lnTo>
                    <a:lnTo>
                      <a:pt x="359" y="195"/>
                    </a:lnTo>
                    <a:lnTo>
                      <a:pt x="361" y="199"/>
                    </a:lnTo>
                    <a:lnTo>
                      <a:pt x="299" y="170"/>
                    </a:lnTo>
                    <a:lnTo>
                      <a:pt x="297" y="166"/>
                    </a:lnTo>
                    <a:lnTo>
                      <a:pt x="290" y="159"/>
                    </a:lnTo>
                    <a:lnTo>
                      <a:pt x="277" y="150"/>
                    </a:lnTo>
                    <a:lnTo>
                      <a:pt x="261" y="139"/>
                    </a:lnTo>
                    <a:lnTo>
                      <a:pt x="239" y="126"/>
                    </a:lnTo>
                    <a:lnTo>
                      <a:pt x="214" y="112"/>
                    </a:lnTo>
                    <a:lnTo>
                      <a:pt x="184" y="96"/>
                    </a:lnTo>
                    <a:lnTo>
                      <a:pt x="152" y="79"/>
                    </a:lnTo>
                    <a:lnTo>
                      <a:pt x="116" y="61"/>
                    </a:lnTo>
                    <a:lnTo>
                      <a:pt x="80" y="41"/>
                    </a:lnTo>
                    <a:lnTo>
                      <a:pt x="40" y="23"/>
                    </a:lnTo>
                    <a:lnTo>
                      <a:pt x="0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B0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78" name="Freeform 898"/>
              <p:cNvSpPr>
                <a:spLocks/>
              </p:cNvSpPr>
              <p:nvPr/>
            </p:nvSpPr>
            <p:spPr bwMode="auto">
              <a:xfrm>
                <a:off x="1418" y="1268"/>
                <a:ext cx="300" cy="82"/>
              </a:xfrm>
              <a:custGeom>
                <a:avLst/>
                <a:gdLst>
                  <a:gd name="T0" fmla="*/ 300 w 300"/>
                  <a:gd name="T1" fmla="*/ 82 h 165"/>
                  <a:gd name="T2" fmla="*/ 298 w 300"/>
                  <a:gd name="T3" fmla="*/ 80 h 165"/>
                  <a:gd name="T4" fmla="*/ 291 w 300"/>
                  <a:gd name="T5" fmla="*/ 77 h 165"/>
                  <a:gd name="T6" fmla="*/ 278 w 300"/>
                  <a:gd name="T7" fmla="*/ 72 h 165"/>
                  <a:gd name="T8" fmla="*/ 262 w 300"/>
                  <a:gd name="T9" fmla="*/ 67 h 165"/>
                  <a:gd name="T10" fmla="*/ 240 w 300"/>
                  <a:gd name="T11" fmla="*/ 60 h 165"/>
                  <a:gd name="T12" fmla="*/ 215 w 300"/>
                  <a:gd name="T13" fmla="*/ 53 h 165"/>
                  <a:gd name="T14" fmla="*/ 185 w 300"/>
                  <a:gd name="T15" fmla="*/ 45 h 165"/>
                  <a:gd name="T16" fmla="*/ 153 w 300"/>
                  <a:gd name="T17" fmla="*/ 37 h 165"/>
                  <a:gd name="T18" fmla="*/ 117 w 300"/>
                  <a:gd name="T19" fmla="*/ 28 h 165"/>
                  <a:gd name="T20" fmla="*/ 81 w 300"/>
                  <a:gd name="T21" fmla="*/ 18 h 165"/>
                  <a:gd name="T22" fmla="*/ 41 w 300"/>
                  <a:gd name="T23" fmla="*/ 9 h 165"/>
                  <a:gd name="T24" fmla="*/ 1 w 300"/>
                  <a:gd name="T25" fmla="*/ 0 h 165"/>
                  <a:gd name="T26" fmla="*/ 0 w 300"/>
                  <a:gd name="T27" fmla="*/ 2 h 165"/>
                  <a:gd name="T28" fmla="*/ 34 w 300"/>
                  <a:gd name="T29" fmla="*/ 10 h 165"/>
                  <a:gd name="T30" fmla="*/ 66 w 300"/>
                  <a:gd name="T31" fmla="*/ 18 h 165"/>
                  <a:gd name="T32" fmla="*/ 99 w 300"/>
                  <a:gd name="T33" fmla="*/ 26 h 165"/>
                  <a:gd name="T34" fmla="*/ 127 w 300"/>
                  <a:gd name="T35" fmla="*/ 33 h 165"/>
                  <a:gd name="T36" fmla="*/ 154 w 300"/>
                  <a:gd name="T37" fmla="*/ 41 h 165"/>
                  <a:gd name="T38" fmla="*/ 178 w 300"/>
                  <a:gd name="T39" fmla="*/ 47 h 165"/>
                  <a:gd name="T40" fmla="*/ 198 w 300"/>
                  <a:gd name="T41" fmla="*/ 53 h 165"/>
                  <a:gd name="T42" fmla="*/ 213 w 300"/>
                  <a:gd name="T43" fmla="*/ 58 h 165"/>
                  <a:gd name="T44" fmla="*/ 225 w 300"/>
                  <a:gd name="T45" fmla="*/ 62 h 165"/>
                  <a:gd name="T46" fmla="*/ 230 w 300"/>
                  <a:gd name="T47" fmla="*/ 65 h 165"/>
                  <a:gd name="T48" fmla="*/ 232 w 300"/>
                  <a:gd name="T49" fmla="*/ 67 h 165"/>
                  <a:gd name="T50" fmla="*/ 300 w 300"/>
                  <a:gd name="T51" fmla="*/ 82 h 16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300" h="165">
                    <a:moveTo>
                      <a:pt x="300" y="165"/>
                    </a:moveTo>
                    <a:lnTo>
                      <a:pt x="298" y="161"/>
                    </a:lnTo>
                    <a:lnTo>
                      <a:pt x="291" y="154"/>
                    </a:lnTo>
                    <a:lnTo>
                      <a:pt x="278" y="145"/>
                    </a:lnTo>
                    <a:lnTo>
                      <a:pt x="262" y="134"/>
                    </a:lnTo>
                    <a:lnTo>
                      <a:pt x="240" y="121"/>
                    </a:lnTo>
                    <a:lnTo>
                      <a:pt x="215" y="107"/>
                    </a:lnTo>
                    <a:lnTo>
                      <a:pt x="185" y="91"/>
                    </a:lnTo>
                    <a:lnTo>
                      <a:pt x="153" y="74"/>
                    </a:lnTo>
                    <a:lnTo>
                      <a:pt x="117" y="56"/>
                    </a:lnTo>
                    <a:lnTo>
                      <a:pt x="81" y="36"/>
                    </a:lnTo>
                    <a:lnTo>
                      <a:pt x="41" y="18"/>
                    </a:lnTo>
                    <a:lnTo>
                      <a:pt x="1" y="0"/>
                    </a:lnTo>
                    <a:lnTo>
                      <a:pt x="0" y="4"/>
                    </a:lnTo>
                    <a:lnTo>
                      <a:pt x="34" y="20"/>
                    </a:lnTo>
                    <a:lnTo>
                      <a:pt x="66" y="36"/>
                    </a:lnTo>
                    <a:lnTo>
                      <a:pt x="99" y="53"/>
                    </a:lnTo>
                    <a:lnTo>
                      <a:pt x="127" y="67"/>
                    </a:lnTo>
                    <a:lnTo>
                      <a:pt x="154" y="82"/>
                    </a:lnTo>
                    <a:lnTo>
                      <a:pt x="178" y="94"/>
                    </a:lnTo>
                    <a:lnTo>
                      <a:pt x="198" y="107"/>
                    </a:lnTo>
                    <a:lnTo>
                      <a:pt x="213" y="116"/>
                    </a:lnTo>
                    <a:lnTo>
                      <a:pt x="225" y="125"/>
                    </a:lnTo>
                    <a:lnTo>
                      <a:pt x="230" y="130"/>
                    </a:lnTo>
                    <a:lnTo>
                      <a:pt x="232" y="134"/>
                    </a:lnTo>
                    <a:lnTo>
                      <a:pt x="300" y="165"/>
                    </a:lnTo>
                    <a:close/>
                  </a:path>
                </a:pathLst>
              </a:custGeom>
              <a:solidFill>
                <a:srgbClr val="B0E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79" name="Freeform 899"/>
              <p:cNvSpPr>
                <a:spLocks/>
              </p:cNvSpPr>
              <p:nvPr/>
            </p:nvSpPr>
            <p:spPr bwMode="auto">
              <a:xfrm>
                <a:off x="1417" y="1269"/>
                <a:ext cx="233" cy="66"/>
              </a:xfrm>
              <a:custGeom>
                <a:avLst/>
                <a:gdLst>
                  <a:gd name="T0" fmla="*/ 1 w 233"/>
                  <a:gd name="T1" fmla="*/ 0 h 130"/>
                  <a:gd name="T2" fmla="*/ 35 w 233"/>
                  <a:gd name="T3" fmla="*/ 8 h 130"/>
                  <a:gd name="T4" fmla="*/ 67 w 233"/>
                  <a:gd name="T5" fmla="*/ 16 h 130"/>
                  <a:gd name="T6" fmla="*/ 100 w 233"/>
                  <a:gd name="T7" fmla="*/ 25 h 130"/>
                  <a:gd name="T8" fmla="*/ 128 w 233"/>
                  <a:gd name="T9" fmla="*/ 32 h 130"/>
                  <a:gd name="T10" fmla="*/ 155 w 233"/>
                  <a:gd name="T11" fmla="*/ 40 h 130"/>
                  <a:gd name="T12" fmla="*/ 179 w 233"/>
                  <a:gd name="T13" fmla="*/ 46 h 130"/>
                  <a:gd name="T14" fmla="*/ 199 w 233"/>
                  <a:gd name="T15" fmla="*/ 52 h 130"/>
                  <a:gd name="T16" fmla="*/ 214 w 233"/>
                  <a:gd name="T17" fmla="*/ 57 h 130"/>
                  <a:gd name="T18" fmla="*/ 226 w 233"/>
                  <a:gd name="T19" fmla="*/ 61 h 130"/>
                  <a:gd name="T20" fmla="*/ 231 w 233"/>
                  <a:gd name="T21" fmla="*/ 64 h 130"/>
                  <a:gd name="T22" fmla="*/ 233 w 233"/>
                  <a:gd name="T23" fmla="*/ 66 h 130"/>
                  <a:gd name="T24" fmla="*/ 161 w 233"/>
                  <a:gd name="T25" fmla="*/ 49 h 130"/>
                  <a:gd name="T26" fmla="*/ 159 w 233"/>
                  <a:gd name="T27" fmla="*/ 48 h 130"/>
                  <a:gd name="T28" fmla="*/ 152 w 233"/>
                  <a:gd name="T29" fmla="*/ 44 h 130"/>
                  <a:gd name="T30" fmla="*/ 141 w 233"/>
                  <a:gd name="T31" fmla="*/ 40 h 130"/>
                  <a:gd name="T32" fmla="*/ 125 w 233"/>
                  <a:gd name="T33" fmla="*/ 36 h 130"/>
                  <a:gd name="T34" fmla="*/ 104 w 233"/>
                  <a:gd name="T35" fmla="*/ 30 h 130"/>
                  <a:gd name="T36" fmla="*/ 82 w 233"/>
                  <a:gd name="T37" fmla="*/ 24 h 130"/>
                  <a:gd name="T38" fmla="*/ 56 w 233"/>
                  <a:gd name="T39" fmla="*/ 17 h 130"/>
                  <a:gd name="T40" fmla="*/ 28 w 233"/>
                  <a:gd name="T41" fmla="*/ 10 h 130"/>
                  <a:gd name="T42" fmla="*/ 0 w 233"/>
                  <a:gd name="T43" fmla="*/ 4 h 130"/>
                  <a:gd name="T44" fmla="*/ 1 w 233"/>
                  <a:gd name="T45" fmla="*/ 0 h 13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33" h="130">
                    <a:moveTo>
                      <a:pt x="1" y="0"/>
                    </a:moveTo>
                    <a:lnTo>
                      <a:pt x="35" y="16"/>
                    </a:lnTo>
                    <a:lnTo>
                      <a:pt x="67" y="32"/>
                    </a:lnTo>
                    <a:lnTo>
                      <a:pt x="100" y="49"/>
                    </a:lnTo>
                    <a:lnTo>
                      <a:pt x="128" y="63"/>
                    </a:lnTo>
                    <a:lnTo>
                      <a:pt x="155" y="78"/>
                    </a:lnTo>
                    <a:lnTo>
                      <a:pt x="179" y="90"/>
                    </a:lnTo>
                    <a:lnTo>
                      <a:pt x="199" y="103"/>
                    </a:lnTo>
                    <a:lnTo>
                      <a:pt x="214" y="112"/>
                    </a:lnTo>
                    <a:lnTo>
                      <a:pt x="226" y="121"/>
                    </a:lnTo>
                    <a:lnTo>
                      <a:pt x="231" y="126"/>
                    </a:lnTo>
                    <a:lnTo>
                      <a:pt x="233" y="130"/>
                    </a:lnTo>
                    <a:lnTo>
                      <a:pt x="161" y="96"/>
                    </a:lnTo>
                    <a:lnTo>
                      <a:pt x="159" y="94"/>
                    </a:lnTo>
                    <a:lnTo>
                      <a:pt x="152" y="87"/>
                    </a:lnTo>
                    <a:lnTo>
                      <a:pt x="141" y="79"/>
                    </a:lnTo>
                    <a:lnTo>
                      <a:pt x="125" y="70"/>
                    </a:lnTo>
                    <a:lnTo>
                      <a:pt x="104" y="59"/>
                    </a:lnTo>
                    <a:lnTo>
                      <a:pt x="82" y="47"/>
                    </a:lnTo>
                    <a:lnTo>
                      <a:pt x="56" y="34"/>
                    </a:lnTo>
                    <a:lnTo>
                      <a:pt x="28" y="20"/>
                    </a:lnTo>
                    <a:lnTo>
                      <a:pt x="0" y="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0F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80" name="Freeform 900"/>
              <p:cNvSpPr>
                <a:spLocks/>
              </p:cNvSpPr>
              <p:nvPr/>
            </p:nvSpPr>
            <p:spPr bwMode="auto">
              <a:xfrm>
                <a:off x="1415" y="1273"/>
                <a:ext cx="163" cy="44"/>
              </a:xfrm>
              <a:custGeom>
                <a:avLst/>
                <a:gdLst>
                  <a:gd name="T0" fmla="*/ 163 w 163"/>
                  <a:gd name="T1" fmla="*/ 44 h 89"/>
                  <a:gd name="T2" fmla="*/ 161 w 163"/>
                  <a:gd name="T3" fmla="*/ 43 h 89"/>
                  <a:gd name="T4" fmla="*/ 154 w 163"/>
                  <a:gd name="T5" fmla="*/ 40 h 89"/>
                  <a:gd name="T6" fmla="*/ 143 w 163"/>
                  <a:gd name="T7" fmla="*/ 36 h 89"/>
                  <a:gd name="T8" fmla="*/ 127 w 163"/>
                  <a:gd name="T9" fmla="*/ 31 h 89"/>
                  <a:gd name="T10" fmla="*/ 106 w 163"/>
                  <a:gd name="T11" fmla="*/ 26 h 89"/>
                  <a:gd name="T12" fmla="*/ 84 w 163"/>
                  <a:gd name="T13" fmla="*/ 20 h 89"/>
                  <a:gd name="T14" fmla="*/ 58 w 163"/>
                  <a:gd name="T15" fmla="*/ 13 h 89"/>
                  <a:gd name="T16" fmla="*/ 30 w 163"/>
                  <a:gd name="T17" fmla="*/ 6 h 89"/>
                  <a:gd name="T18" fmla="*/ 2 w 163"/>
                  <a:gd name="T19" fmla="*/ 0 h 89"/>
                  <a:gd name="T20" fmla="*/ 0 w 163"/>
                  <a:gd name="T21" fmla="*/ 2 h 89"/>
                  <a:gd name="T22" fmla="*/ 19 w 163"/>
                  <a:gd name="T23" fmla="*/ 7 h 89"/>
                  <a:gd name="T24" fmla="*/ 37 w 163"/>
                  <a:gd name="T25" fmla="*/ 12 h 89"/>
                  <a:gd name="T26" fmla="*/ 54 w 163"/>
                  <a:gd name="T27" fmla="*/ 16 h 89"/>
                  <a:gd name="T28" fmla="*/ 67 w 163"/>
                  <a:gd name="T29" fmla="*/ 20 h 89"/>
                  <a:gd name="T30" fmla="*/ 77 w 163"/>
                  <a:gd name="T31" fmla="*/ 22 h 89"/>
                  <a:gd name="T32" fmla="*/ 82 w 163"/>
                  <a:gd name="T33" fmla="*/ 25 h 89"/>
                  <a:gd name="T34" fmla="*/ 85 w 163"/>
                  <a:gd name="T35" fmla="*/ 26 h 89"/>
                  <a:gd name="T36" fmla="*/ 163 w 163"/>
                  <a:gd name="T37" fmla="*/ 44 h 8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63" h="89">
                    <a:moveTo>
                      <a:pt x="163" y="89"/>
                    </a:moveTo>
                    <a:lnTo>
                      <a:pt x="161" y="87"/>
                    </a:lnTo>
                    <a:lnTo>
                      <a:pt x="154" y="80"/>
                    </a:lnTo>
                    <a:lnTo>
                      <a:pt x="143" y="72"/>
                    </a:lnTo>
                    <a:lnTo>
                      <a:pt x="127" y="63"/>
                    </a:lnTo>
                    <a:lnTo>
                      <a:pt x="106" y="52"/>
                    </a:lnTo>
                    <a:lnTo>
                      <a:pt x="84" y="40"/>
                    </a:lnTo>
                    <a:lnTo>
                      <a:pt x="58" y="27"/>
                    </a:lnTo>
                    <a:lnTo>
                      <a:pt x="30" y="13"/>
                    </a:lnTo>
                    <a:lnTo>
                      <a:pt x="2" y="0"/>
                    </a:lnTo>
                    <a:lnTo>
                      <a:pt x="0" y="5"/>
                    </a:lnTo>
                    <a:lnTo>
                      <a:pt x="19" y="14"/>
                    </a:lnTo>
                    <a:lnTo>
                      <a:pt x="37" y="24"/>
                    </a:lnTo>
                    <a:lnTo>
                      <a:pt x="54" y="33"/>
                    </a:lnTo>
                    <a:lnTo>
                      <a:pt x="67" y="40"/>
                    </a:lnTo>
                    <a:lnTo>
                      <a:pt x="77" y="45"/>
                    </a:lnTo>
                    <a:lnTo>
                      <a:pt x="82" y="51"/>
                    </a:lnTo>
                    <a:lnTo>
                      <a:pt x="85" y="52"/>
                    </a:lnTo>
                    <a:lnTo>
                      <a:pt x="163" y="89"/>
                    </a:lnTo>
                    <a:close/>
                  </a:path>
                </a:pathLst>
              </a:custGeom>
              <a:solidFill>
                <a:srgbClr val="B0F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81" name="Freeform 901"/>
              <p:cNvSpPr>
                <a:spLocks/>
              </p:cNvSpPr>
              <p:nvPr/>
            </p:nvSpPr>
            <p:spPr bwMode="auto">
              <a:xfrm>
                <a:off x="1412" y="1276"/>
                <a:ext cx="88" cy="23"/>
              </a:xfrm>
              <a:custGeom>
                <a:avLst/>
                <a:gdLst>
                  <a:gd name="T0" fmla="*/ 3 w 88"/>
                  <a:gd name="T1" fmla="*/ 0 h 47"/>
                  <a:gd name="T2" fmla="*/ 22 w 88"/>
                  <a:gd name="T3" fmla="*/ 4 h 47"/>
                  <a:gd name="T4" fmla="*/ 40 w 88"/>
                  <a:gd name="T5" fmla="*/ 9 h 47"/>
                  <a:gd name="T6" fmla="*/ 57 w 88"/>
                  <a:gd name="T7" fmla="*/ 14 h 47"/>
                  <a:gd name="T8" fmla="*/ 70 w 88"/>
                  <a:gd name="T9" fmla="*/ 17 h 47"/>
                  <a:gd name="T10" fmla="*/ 80 w 88"/>
                  <a:gd name="T11" fmla="*/ 20 h 47"/>
                  <a:gd name="T12" fmla="*/ 85 w 88"/>
                  <a:gd name="T13" fmla="*/ 23 h 47"/>
                  <a:gd name="T14" fmla="*/ 88 w 88"/>
                  <a:gd name="T15" fmla="*/ 23 h 47"/>
                  <a:gd name="T16" fmla="*/ 2 w 88"/>
                  <a:gd name="T17" fmla="*/ 4 h 47"/>
                  <a:gd name="T18" fmla="*/ 0 w 88"/>
                  <a:gd name="T19" fmla="*/ 4 h 47"/>
                  <a:gd name="T20" fmla="*/ 3 w 88"/>
                  <a:gd name="T21" fmla="*/ 0 h 4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88" h="47">
                    <a:moveTo>
                      <a:pt x="3" y="0"/>
                    </a:moveTo>
                    <a:lnTo>
                      <a:pt x="22" y="9"/>
                    </a:lnTo>
                    <a:lnTo>
                      <a:pt x="40" y="19"/>
                    </a:lnTo>
                    <a:lnTo>
                      <a:pt x="57" y="28"/>
                    </a:lnTo>
                    <a:lnTo>
                      <a:pt x="70" y="35"/>
                    </a:lnTo>
                    <a:lnTo>
                      <a:pt x="80" y="40"/>
                    </a:lnTo>
                    <a:lnTo>
                      <a:pt x="85" y="46"/>
                    </a:lnTo>
                    <a:lnTo>
                      <a:pt x="88" y="47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B0F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82" name="Freeform 902"/>
              <p:cNvSpPr>
                <a:spLocks/>
              </p:cNvSpPr>
              <p:nvPr/>
            </p:nvSpPr>
            <p:spPr bwMode="auto">
              <a:xfrm>
                <a:off x="1412" y="1279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0 w 2"/>
                  <a:gd name="T5" fmla="*/ 0 h 1"/>
                  <a:gd name="T6" fmla="*/ 0 w 2"/>
                  <a:gd name="T7" fmla="*/ 0 h 1"/>
                  <a:gd name="T8" fmla="*/ 2 w 2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B0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83" name="Freeform 903"/>
              <p:cNvSpPr>
                <a:spLocks/>
              </p:cNvSpPr>
              <p:nvPr/>
            </p:nvSpPr>
            <p:spPr bwMode="auto">
              <a:xfrm>
                <a:off x="1412" y="1239"/>
                <a:ext cx="1019" cy="272"/>
              </a:xfrm>
              <a:custGeom>
                <a:avLst/>
                <a:gdLst>
                  <a:gd name="T0" fmla="*/ 997 w 1019"/>
                  <a:gd name="T1" fmla="*/ 272 h 543"/>
                  <a:gd name="T2" fmla="*/ 0 w 1019"/>
                  <a:gd name="T3" fmla="*/ 40 h 543"/>
                  <a:gd name="T4" fmla="*/ 23 w 1019"/>
                  <a:gd name="T5" fmla="*/ 0 h 543"/>
                  <a:gd name="T6" fmla="*/ 1019 w 1019"/>
                  <a:gd name="T7" fmla="*/ 233 h 543"/>
                  <a:gd name="T8" fmla="*/ 997 w 1019"/>
                  <a:gd name="T9" fmla="*/ 272 h 5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19" h="543">
                    <a:moveTo>
                      <a:pt x="997" y="543"/>
                    </a:moveTo>
                    <a:lnTo>
                      <a:pt x="0" y="80"/>
                    </a:lnTo>
                    <a:lnTo>
                      <a:pt x="23" y="0"/>
                    </a:lnTo>
                    <a:lnTo>
                      <a:pt x="1019" y="465"/>
                    </a:lnTo>
                    <a:lnTo>
                      <a:pt x="997" y="543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84" name="Freeform 904"/>
              <p:cNvSpPr>
                <a:spLocks/>
              </p:cNvSpPr>
              <p:nvPr/>
            </p:nvSpPr>
            <p:spPr bwMode="auto">
              <a:xfrm>
                <a:off x="1193" y="1703"/>
                <a:ext cx="57" cy="14"/>
              </a:xfrm>
              <a:custGeom>
                <a:avLst/>
                <a:gdLst>
                  <a:gd name="T0" fmla="*/ 57 w 57"/>
                  <a:gd name="T1" fmla="*/ 14 h 29"/>
                  <a:gd name="T2" fmla="*/ 0 w 57"/>
                  <a:gd name="T3" fmla="*/ 1 h 29"/>
                  <a:gd name="T4" fmla="*/ 0 w 57"/>
                  <a:gd name="T5" fmla="*/ 0 h 29"/>
                  <a:gd name="T6" fmla="*/ 55 w 57"/>
                  <a:gd name="T7" fmla="*/ 13 h 29"/>
                  <a:gd name="T8" fmla="*/ 57 w 57"/>
                  <a:gd name="T9" fmla="*/ 14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" h="29">
                    <a:moveTo>
                      <a:pt x="57" y="29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55" y="27"/>
                    </a:lnTo>
                    <a:lnTo>
                      <a:pt x="57" y="29"/>
                    </a:lnTo>
                    <a:close/>
                  </a:path>
                </a:pathLst>
              </a:custGeom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85" name="Freeform 905"/>
              <p:cNvSpPr>
                <a:spLocks/>
              </p:cNvSpPr>
              <p:nvPr/>
            </p:nvSpPr>
            <p:spPr bwMode="auto">
              <a:xfrm>
                <a:off x="1178" y="1703"/>
                <a:ext cx="15" cy="28"/>
              </a:xfrm>
              <a:custGeom>
                <a:avLst/>
                <a:gdLst>
                  <a:gd name="T0" fmla="*/ 0 w 15"/>
                  <a:gd name="T1" fmla="*/ 26 h 56"/>
                  <a:gd name="T2" fmla="*/ 1 w 15"/>
                  <a:gd name="T3" fmla="*/ 28 h 56"/>
                  <a:gd name="T4" fmla="*/ 15 w 15"/>
                  <a:gd name="T5" fmla="*/ 2 h 56"/>
                  <a:gd name="T6" fmla="*/ 15 w 15"/>
                  <a:gd name="T7" fmla="*/ 0 h 56"/>
                  <a:gd name="T8" fmla="*/ 0 w 15"/>
                  <a:gd name="T9" fmla="*/ 26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" h="56">
                    <a:moveTo>
                      <a:pt x="0" y="52"/>
                    </a:moveTo>
                    <a:lnTo>
                      <a:pt x="1" y="56"/>
                    </a:lnTo>
                    <a:lnTo>
                      <a:pt x="15" y="3"/>
                    </a:lnTo>
                    <a:lnTo>
                      <a:pt x="15" y="0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86" name="Freeform 906"/>
              <p:cNvSpPr>
                <a:spLocks/>
              </p:cNvSpPr>
              <p:nvPr/>
            </p:nvSpPr>
            <p:spPr bwMode="auto">
              <a:xfrm>
                <a:off x="1179" y="1705"/>
                <a:ext cx="71" cy="39"/>
              </a:xfrm>
              <a:custGeom>
                <a:avLst/>
                <a:gdLst>
                  <a:gd name="T0" fmla="*/ 55 w 71"/>
                  <a:gd name="T1" fmla="*/ 39 h 78"/>
                  <a:gd name="T2" fmla="*/ 0 w 71"/>
                  <a:gd name="T3" fmla="*/ 27 h 78"/>
                  <a:gd name="T4" fmla="*/ 14 w 71"/>
                  <a:gd name="T5" fmla="*/ 0 h 78"/>
                  <a:gd name="T6" fmla="*/ 71 w 71"/>
                  <a:gd name="T7" fmla="*/ 13 h 78"/>
                  <a:gd name="T8" fmla="*/ 55 w 71"/>
                  <a:gd name="T9" fmla="*/ 3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" h="78">
                    <a:moveTo>
                      <a:pt x="55" y="78"/>
                    </a:moveTo>
                    <a:lnTo>
                      <a:pt x="0" y="53"/>
                    </a:lnTo>
                    <a:lnTo>
                      <a:pt x="14" y="0"/>
                    </a:lnTo>
                    <a:lnTo>
                      <a:pt x="71" y="26"/>
                    </a:lnTo>
                    <a:lnTo>
                      <a:pt x="55" y="78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87" name="Freeform 907"/>
              <p:cNvSpPr>
                <a:spLocks/>
              </p:cNvSpPr>
              <p:nvPr/>
            </p:nvSpPr>
            <p:spPr bwMode="auto">
              <a:xfrm>
                <a:off x="1427" y="1765"/>
                <a:ext cx="56" cy="16"/>
              </a:xfrm>
              <a:custGeom>
                <a:avLst/>
                <a:gdLst>
                  <a:gd name="T0" fmla="*/ 56 w 56"/>
                  <a:gd name="T1" fmla="*/ 16 h 31"/>
                  <a:gd name="T2" fmla="*/ 0 w 56"/>
                  <a:gd name="T3" fmla="*/ 2 h 31"/>
                  <a:gd name="T4" fmla="*/ 0 w 56"/>
                  <a:gd name="T5" fmla="*/ 0 h 31"/>
                  <a:gd name="T6" fmla="*/ 55 w 56"/>
                  <a:gd name="T7" fmla="*/ 14 h 31"/>
                  <a:gd name="T8" fmla="*/ 56 w 56"/>
                  <a:gd name="T9" fmla="*/ 16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6" h="31">
                    <a:moveTo>
                      <a:pt x="56" y="31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55" y="27"/>
                    </a:lnTo>
                    <a:lnTo>
                      <a:pt x="56" y="31"/>
                    </a:lnTo>
                    <a:close/>
                  </a:path>
                </a:pathLst>
              </a:custGeom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88" name="Freeform 908"/>
              <p:cNvSpPr>
                <a:spLocks/>
              </p:cNvSpPr>
              <p:nvPr/>
            </p:nvSpPr>
            <p:spPr bwMode="auto">
              <a:xfrm>
                <a:off x="1412" y="1765"/>
                <a:ext cx="15" cy="28"/>
              </a:xfrm>
              <a:custGeom>
                <a:avLst/>
                <a:gdLst>
                  <a:gd name="T0" fmla="*/ 0 w 15"/>
                  <a:gd name="T1" fmla="*/ 26 h 56"/>
                  <a:gd name="T2" fmla="*/ 0 w 15"/>
                  <a:gd name="T3" fmla="*/ 28 h 56"/>
                  <a:gd name="T4" fmla="*/ 15 w 15"/>
                  <a:gd name="T5" fmla="*/ 2 h 56"/>
                  <a:gd name="T6" fmla="*/ 15 w 15"/>
                  <a:gd name="T7" fmla="*/ 0 h 56"/>
                  <a:gd name="T8" fmla="*/ 0 w 15"/>
                  <a:gd name="T9" fmla="*/ 26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" h="56">
                    <a:moveTo>
                      <a:pt x="0" y="52"/>
                    </a:moveTo>
                    <a:lnTo>
                      <a:pt x="0" y="56"/>
                    </a:lnTo>
                    <a:lnTo>
                      <a:pt x="15" y="3"/>
                    </a:lnTo>
                    <a:lnTo>
                      <a:pt x="15" y="0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89" name="Freeform 909"/>
              <p:cNvSpPr>
                <a:spLocks/>
              </p:cNvSpPr>
              <p:nvPr/>
            </p:nvSpPr>
            <p:spPr bwMode="auto">
              <a:xfrm>
                <a:off x="1412" y="1767"/>
                <a:ext cx="71" cy="39"/>
              </a:xfrm>
              <a:custGeom>
                <a:avLst/>
                <a:gdLst>
                  <a:gd name="T0" fmla="*/ 56 w 71"/>
                  <a:gd name="T1" fmla="*/ 39 h 78"/>
                  <a:gd name="T2" fmla="*/ 0 w 71"/>
                  <a:gd name="T3" fmla="*/ 27 h 78"/>
                  <a:gd name="T4" fmla="*/ 15 w 71"/>
                  <a:gd name="T5" fmla="*/ 0 h 78"/>
                  <a:gd name="T6" fmla="*/ 71 w 71"/>
                  <a:gd name="T7" fmla="*/ 14 h 78"/>
                  <a:gd name="T8" fmla="*/ 56 w 71"/>
                  <a:gd name="T9" fmla="*/ 3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" h="78">
                    <a:moveTo>
                      <a:pt x="56" y="78"/>
                    </a:moveTo>
                    <a:lnTo>
                      <a:pt x="0" y="53"/>
                    </a:lnTo>
                    <a:lnTo>
                      <a:pt x="15" y="0"/>
                    </a:lnTo>
                    <a:lnTo>
                      <a:pt x="71" y="28"/>
                    </a:lnTo>
                    <a:lnTo>
                      <a:pt x="56" y="78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90" name="Freeform 910"/>
              <p:cNvSpPr>
                <a:spLocks/>
              </p:cNvSpPr>
              <p:nvPr/>
            </p:nvSpPr>
            <p:spPr bwMode="auto">
              <a:xfrm>
                <a:off x="1630" y="1810"/>
                <a:ext cx="57" cy="15"/>
              </a:xfrm>
              <a:custGeom>
                <a:avLst/>
                <a:gdLst>
                  <a:gd name="T0" fmla="*/ 57 w 57"/>
                  <a:gd name="T1" fmla="*/ 15 h 31"/>
                  <a:gd name="T2" fmla="*/ 1 w 57"/>
                  <a:gd name="T3" fmla="*/ 2 h 31"/>
                  <a:gd name="T4" fmla="*/ 0 w 57"/>
                  <a:gd name="T5" fmla="*/ 0 h 31"/>
                  <a:gd name="T6" fmla="*/ 57 w 57"/>
                  <a:gd name="T7" fmla="*/ 14 h 31"/>
                  <a:gd name="T8" fmla="*/ 57 w 57"/>
                  <a:gd name="T9" fmla="*/ 15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" h="31">
                    <a:moveTo>
                      <a:pt x="57" y="31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57" y="28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91" name="Freeform 911"/>
              <p:cNvSpPr>
                <a:spLocks/>
              </p:cNvSpPr>
              <p:nvPr/>
            </p:nvSpPr>
            <p:spPr bwMode="auto">
              <a:xfrm>
                <a:off x="1616" y="1810"/>
                <a:ext cx="15" cy="28"/>
              </a:xfrm>
              <a:custGeom>
                <a:avLst/>
                <a:gdLst>
                  <a:gd name="T0" fmla="*/ 0 w 15"/>
                  <a:gd name="T1" fmla="*/ 26 h 57"/>
                  <a:gd name="T2" fmla="*/ 0 w 15"/>
                  <a:gd name="T3" fmla="*/ 28 h 57"/>
                  <a:gd name="T4" fmla="*/ 15 w 15"/>
                  <a:gd name="T5" fmla="*/ 2 h 57"/>
                  <a:gd name="T6" fmla="*/ 14 w 15"/>
                  <a:gd name="T7" fmla="*/ 0 h 57"/>
                  <a:gd name="T8" fmla="*/ 0 w 15"/>
                  <a:gd name="T9" fmla="*/ 26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" h="57">
                    <a:moveTo>
                      <a:pt x="0" y="53"/>
                    </a:moveTo>
                    <a:lnTo>
                      <a:pt x="0" y="57"/>
                    </a:lnTo>
                    <a:lnTo>
                      <a:pt x="15" y="4"/>
                    </a:lnTo>
                    <a:lnTo>
                      <a:pt x="14" y="0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92" name="Freeform 912"/>
              <p:cNvSpPr>
                <a:spLocks/>
              </p:cNvSpPr>
              <p:nvPr/>
            </p:nvSpPr>
            <p:spPr bwMode="auto">
              <a:xfrm>
                <a:off x="1616" y="1812"/>
                <a:ext cx="71" cy="38"/>
              </a:xfrm>
              <a:custGeom>
                <a:avLst/>
                <a:gdLst>
                  <a:gd name="T0" fmla="*/ 56 w 71"/>
                  <a:gd name="T1" fmla="*/ 38 h 78"/>
                  <a:gd name="T2" fmla="*/ 0 w 71"/>
                  <a:gd name="T3" fmla="*/ 26 h 78"/>
                  <a:gd name="T4" fmla="*/ 15 w 71"/>
                  <a:gd name="T5" fmla="*/ 0 h 78"/>
                  <a:gd name="T6" fmla="*/ 71 w 71"/>
                  <a:gd name="T7" fmla="*/ 13 h 78"/>
                  <a:gd name="T8" fmla="*/ 56 w 71"/>
                  <a:gd name="T9" fmla="*/ 38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" h="78">
                    <a:moveTo>
                      <a:pt x="56" y="78"/>
                    </a:moveTo>
                    <a:lnTo>
                      <a:pt x="0" y="53"/>
                    </a:lnTo>
                    <a:lnTo>
                      <a:pt x="15" y="0"/>
                    </a:lnTo>
                    <a:lnTo>
                      <a:pt x="71" y="27"/>
                    </a:lnTo>
                    <a:lnTo>
                      <a:pt x="56" y="78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93" name="Freeform 913"/>
              <p:cNvSpPr>
                <a:spLocks/>
              </p:cNvSpPr>
              <p:nvPr/>
            </p:nvSpPr>
            <p:spPr bwMode="auto">
              <a:xfrm>
                <a:off x="1838" y="1856"/>
                <a:ext cx="56" cy="14"/>
              </a:xfrm>
              <a:custGeom>
                <a:avLst/>
                <a:gdLst>
                  <a:gd name="T0" fmla="*/ 56 w 56"/>
                  <a:gd name="T1" fmla="*/ 14 h 29"/>
                  <a:gd name="T2" fmla="*/ 0 w 56"/>
                  <a:gd name="T3" fmla="*/ 1 h 29"/>
                  <a:gd name="T4" fmla="*/ 0 w 56"/>
                  <a:gd name="T5" fmla="*/ 0 h 29"/>
                  <a:gd name="T6" fmla="*/ 55 w 56"/>
                  <a:gd name="T7" fmla="*/ 12 h 29"/>
                  <a:gd name="T8" fmla="*/ 56 w 56"/>
                  <a:gd name="T9" fmla="*/ 14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6" h="29">
                    <a:moveTo>
                      <a:pt x="56" y="29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55" y="25"/>
                    </a:lnTo>
                    <a:lnTo>
                      <a:pt x="56" y="29"/>
                    </a:lnTo>
                    <a:close/>
                  </a:path>
                </a:pathLst>
              </a:custGeom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94" name="Freeform 914"/>
              <p:cNvSpPr>
                <a:spLocks/>
              </p:cNvSpPr>
              <p:nvPr/>
            </p:nvSpPr>
            <p:spPr bwMode="auto">
              <a:xfrm>
                <a:off x="1822" y="1856"/>
                <a:ext cx="16" cy="27"/>
              </a:xfrm>
              <a:custGeom>
                <a:avLst/>
                <a:gdLst>
                  <a:gd name="T0" fmla="*/ 0 w 16"/>
                  <a:gd name="T1" fmla="*/ 26 h 54"/>
                  <a:gd name="T2" fmla="*/ 2 w 16"/>
                  <a:gd name="T3" fmla="*/ 27 h 54"/>
                  <a:gd name="T4" fmla="*/ 16 w 16"/>
                  <a:gd name="T5" fmla="*/ 2 h 54"/>
                  <a:gd name="T6" fmla="*/ 16 w 16"/>
                  <a:gd name="T7" fmla="*/ 0 h 54"/>
                  <a:gd name="T8" fmla="*/ 0 w 16"/>
                  <a:gd name="T9" fmla="*/ 26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54">
                    <a:moveTo>
                      <a:pt x="0" y="52"/>
                    </a:moveTo>
                    <a:lnTo>
                      <a:pt x="2" y="54"/>
                    </a:lnTo>
                    <a:lnTo>
                      <a:pt x="16" y="3"/>
                    </a:lnTo>
                    <a:lnTo>
                      <a:pt x="16" y="0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95" name="Freeform 915"/>
              <p:cNvSpPr>
                <a:spLocks/>
              </p:cNvSpPr>
              <p:nvPr/>
            </p:nvSpPr>
            <p:spPr bwMode="auto">
              <a:xfrm>
                <a:off x="1824" y="1858"/>
                <a:ext cx="70" cy="39"/>
              </a:xfrm>
              <a:custGeom>
                <a:avLst/>
                <a:gdLst>
                  <a:gd name="T0" fmla="*/ 55 w 70"/>
                  <a:gd name="T1" fmla="*/ 39 h 78"/>
                  <a:gd name="T2" fmla="*/ 0 w 70"/>
                  <a:gd name="T3" fmla="*/ 26 h 78"/>
                  <a:gd name="T4" fmla="*/ 14 w 70"/>
                  <a:gd name="T5" fmla="*/ 0 h 78"/>
                  <a:gd name="T6" fmla="*/ 70 w 70"/>
                  <a:gd name="T7" fmla="*/ 13 h 78"/>
                  <a:gd name="T8" fmla="*/ 55 w 70"/>
                  <a:gd name="T9" fmla="*/ 3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0" h="78">
                    <a:moveTo>
                      <a:pt x="55" y="78"/>
                    </a:moveTo>
                    <a:lnTo>
                      <a:pt x="0" y="51"/>
                    </a:lnTo>
                    <a:lnTo>
                      <a:pt x="14" y="0"/>
                    </a:lnTo>
                    <a:lnTo>
                      <a:pt x="70" y="26"/>
                    </a:lnTo>
                    <a:lnTo>
                      <a:pt x="55" y="78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96" name="Freeform 916"/>
              <p:cNvSpPr>
                <a:spLocks/>
              </p:cNvSpPr>
              <p:nvPr/>
            </p:nvSpPr>
            <p:spPr bwMode="auto">
              <a:xfrm>
                <a:off x="2036" y="1904"/>
                <a:ext cx="56" cy="14"/>
              </a:xfrm>
              <a:custGeom>
                <a:avLst/>
                <a:gdLst>
                  <a:gd name="T0" fmla="*/ 56 w 56"/>
                  <a:gd name="T1" fmla="*/ 14 h 29"/>
                  <a:gd name="T2" fmla="*/ 1 w 56"/>
                  <a:gd name="T3" fmla="*/ 1 h 29"/>
                  <a:gd name="T4" fmla="*/ 0 w 56"/>
                  <a:gd name="T5" fmla="*/ 0 h 29"/>
                  <a:gd name="T6" fmla="*/ 56 w 56"/>
                  <a:gd name="T7" fmla="*/ 12 h 29"/>
                  <a:gd name="T8" fmla="*/ 56 w 56"/>
                  <a:gd name="T9" fmla="*/ 14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6" h="29">
                    <a:moveTo>
                      <a:pt x="56" y="29"/>
                    </a:moveTo>
                    <a:lnTo>
                      <a:pt x="1" y="2"/>
                    </a:lnTo>
                    <a:lnTo>
                      <a:pt x="0" y="0"/>
                    </a:lnTo>
                    <a:lnTo>
                      <a:pt x="56" y="25"/>
                    </a:lnTo>
                    <a:lnTo>
                      <a:pt x="56" y="29"/>
                    </a:lnTo>
                    <a:close/>
                  </a:path>
                </a:pathLst>
              </a:custGeom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97" name="Freeform 917"/>
              <p:cNvSpPr>
                <a:spLocks/>
              </p:cNvSpPr>
              <p:nvPr/>
            </p:nvSpPr>
            <p:spPr bwMode="auto">
              <a:xfrm>
                <a:off x="2022" y="1904"/>
                <a:ext cx="15" cy="27"/>
              </a:xfrm>
              <a:custGeom>
                <a:avLst/>
                <a:gdLst>
                  <a:gd name="T0" fmla="*/ 0 w 15"/>
                  <a:gd name="T1" fmla="*/ 25 h 54"/>
                  <a:gd name="T2" fmla="*/ 0 w 15"/>
                  <a:gd name="T3" fmla="*/ 27 h 54"/>
                  <a:gd name="T4" fmla="*/ 15 w 15"/>
                  <a:gd name="T5" fmla="*/ 1 h 54"/>
                  <a:gd name="T6" fmla="*/ 14 w 15"/>
                  <a:gd name="T7" fmla="*/ 0 h 54"/>
                  <a:gd name="T8" fmla="*/ 0 w 15"/>
                  <a:gd name="T9" fmla="*/ 25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" h="54">
                    <a:moveTo>
                      <a:pt x="0" y="50"/>
                    </a:moveTo>
                    <a:lnTo>
                      <a:pt x="0" y="54"/>
                    </a:lnTo>
                    <a:lnTo>
                      <a:pt x="15" y="2"/>
                    </a:lnTo>
                    <a:lnTo>
                      <a:pt x="14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98" name="Freeform 918"/>
              <p:cNvSpPr>
                <a:spLocks/>
              </p:cNvSpPr>
              <p:nvPr/>
            </p:nvSpPr>
            <p:spPr bwMode="auto">
              <a:xfrm>
                <a:off x="2022" y="1905"/>
                <a:ext cx="70" cy="39"/>
              </a:xfrm>
              <a:custGeom>
                <a:avLst/>
                <a:gdLst>
                  <a:gd name="T0" fmla="*/ 56 w 70"/>
                  <a:gd name="T1" fmla="*/ 39 h 77"/>
                  <a:gd name="T2" fmla="*/ 0 w 70"/>
                  <a:gd name="T3" fmla="*/ 26 h 77"/>
                  <a:gd name="T4" fmla="*/ 15 w 70"/>
                  <a:gd name="T5" fmla="*/ 0 h 77"/>
                  <a:gd name="T6" fmla="*/ 70 w 70"/>
                  <a:gd name="T7" fmla="*/ 14 h 77"/>
                  <a:gd name="T8" fmla="*/ 56 w 70"/>
                  <a:gd name="T9" fmla="*/ 39 h 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0" h="77">
                    <a:moveTo>
                      <a:pt x="56" y="77"/>
                    </a:moveTo>
                    <a:lnTo>
                      <a:pt x="0" y="52"/>
                    </a:lnTo>
                    <a:lnTo>
                      <a:pt x="15" y="0"/>
                    </a:lnTo>
                    <a:lnTo>
                      <a:pt x="70" y="27"/>
                    </a:lnTo>
                    <a:lnTo>
                      <a:pt x="56" y="77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99" name="Freeform 919"/>
              <p:cNvSpPr>
                <a:spLocks/>
              </p:cNvSpPr>
              <p:nvPr/>
            </p:nvSpPr>
            <p:spPr bwMode="auto">
              <a:xfrm>
                <a:off x="1267" y="1567"/>
                <a:ext cx="56" cy="15"/>
              </a:xfrm>
              <a:custGeom>
                <a:avLst/>
                <a:gdLst>
                  <a:gd name="T0" fmla="*/ 56 w 56"/>
                  <a:gd name="T1" fmla="*/ 15 h 29"/>
                  <a:gd name="T2" fmla="*/ 1 w 56"/>
                  <a:gd name="T3" fmla="*/ 2 h 29"/>
                  <a:gd name="T4" fmla="*/ 0 w 56"/>
                  <a:gd name="T5" fmla="*/ 0 h 29"/>
                  <a:gd name="T6" fmla="*/ 56 w 56"/>
                  <a:gd name="T7" fmla="*/ 14 h 29"/>
                  <a:gd name="T8" fmla="*/ 56 w 56"/>
                  <a:gd name="T9" fmla="*/ 15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6" h="29">
                    <a:moveTo>
                      <a:pt x="56" y="29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56" y="27"/>
                    </a:lnTo>
                    <a:lnTo>
                      <a:pt x="56" y="29"/>
                    </a:lnTo>
                    <a:close/>
                  </a:path>
                </a:pathLst>
              </a:custGeom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00" name="Freeform 920"/>
              <p:cNvSpPr>
                <a:spLocks/>
              </p:cNvSpPr>
              <p:nvPr/>
            </p:nvSpPr>
            <p:spPr bwMode="auto">
              <a:xfrm>
                <a:off x="1253" y="1567"/>
                <a:ext cx="15" cy="28"/>
              </a:xfrm>
              <a:custGeom>
                <a:avLst/>
                <a:gdLst>
                  <a:gd name="T0" fmla="*/ 0 w 15"/>
                  <a:gd name="T1" fmla="*/ 27 h 56"/>
                  <a:gd name="T2" fmla="*/ 1 w 15"/>
                  <a:gd name="T3" fmla="*/ 28 h 56"/>
                  <a:gd name="T4" fmla="*/ 15 w 15"/>
                  <a:gd name="T5" fmla="*/ 2 h 56"/>
                  <a:gd name="T6" fmla="*/ 14 w 15"/>
                  <a:gd name="T7" fmla="*/ 0 h 56"/>
                  <a:gd name="T8" fmla="*/ 0 w 15"/>
                  <a:gd name="T9" fmla="*/ 2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" h="56">
                    <a:moveTo>
                      <a:pt x="0" y="53"/>
                    </a:moveTo>
                    <a:lnTo>
                      <a:pt x="1" y="56"/>
                    </a:lnTo>
                    <a:lnTo>
                      <a:pt x="15" y="4"/>
                    </a:lnTo>
                    <a:lnTo>
                      <a:pt x="14" y="0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01" name="Freeform 921"/>
              <p:cNvSpPr>
                <a:spLocks/>
              </p:cNvSpPr>
              <p:nvPr/>
            </p:nvSpPr>
            <p:spPr bwMode="auto">
              <a:xfrm>
                <a:off x="1254" y="1569"/>
                <a:ext cx="69" cy="39"/>
              </a:xfrm>
              <a:custGeom>
                <a:avLst/>
                <a:gdLst>
                  <a:gd name="T0" fmla="*/ 55 w 69"/>
                  <a:gd name="T1" fmla="*/ 39 h 78"/>
                  <a:gd name="T2" fmla="*/ 0 w 69"/>
                  <a:gd name="T3" fmla="*/ 26 h 78"/>
                  <a:gd name="T4" fmla="*/ 14 w 69"/>
                  <a:gd name="T5" fmla="*/ 0 h 78"/>
                  <a:gd name="T6" fmla="*/ 69 w 69"/>
                  <a:gd name="T7" fmla="*/ 13 h 78"/>
                  <a:gd name="T8" fmla="*/ 55 w 69"/>
                  <a:gd name="T9" fmla="*/ 3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78">
                    <a:moveTo>
                      <a:pt x="55" y="78"/>
                    </a:moveTo>
                    <a:lnTo>
                      <a:pt x="0" y="52"/>
                    </a:lnTo>
                    <a:lnTo>
                      <a:pt x="14" y="0"/>
                    </a:lnTo>
                    <a:lnTo>
                      <a:pt x="69" y="25"/>
                    </a:lnTo>
                    <a:lnTo>
                      <a:pt x="55" y="78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02" name="Freeform 922"/>
              <p:cNvSpPr>
                <a:spLocks/>
              </p:cNvSpPr>
              <p:nvPr/>
            </p:nvSpPr>
            <p:spPr bwMode="auto">
              <a:xfrm>
                <a:off x="1506" y="1623"/>
                <a:ext cx="56" cy="15"/>
              </a:xfrm>
              <a:custGeom>
                <a:avLst/>
                <a:gdLst>
                  <a:gd name="T0" fmla="*/ 56 w 56"/>
                  <a:gd name="T1" fmla="*/ 15 h 29"/>
                  <a:gd name="T2" fmla="*/ 1 w 56"/>
                  <a:gd name="T3" fmla="*/ 2 h 29"/>
                  <a:gd name="T4" fmla="*/ 0 w 56"/>
                  <a:gd name="T5" fmla="*/ 0 h 29"/>
                  <a:gd name="T6" fmla="*/ 56 w 56"/>
                  <a:gd name="T7" fmla="*/ 14 h 29"/>
                  <a:gd name="T8" fmla="*/ 56 w 56"/>
                  <a:gd name="T9" fmla="*/ 15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6" h="29">
                    <a:moveTo>
                      <a:pt x="56" y="29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6" y="27"/>
                    </a:lnTo>
                    <a:lnTo>
                      <a:pt x="56" y="29"/>
                    </a:lnTo>
                    <a:close/>
                  </a:path>
                </a:pathLst>
              </a:custGeom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03" name="Freeform 923"/>
              <p:cNvSpPr>
                <a:spLocks/>
              </p:cNvSpPr>
              <p:nvPr/>
            </p:nvSpPr>
            <p:spPr bwMode="auto">
              <a:xfrm>
                <a:off x="1492" y="1623"/>
                <a:ext cx="15" cy="28"/>
              </a:xfrm>
              <a:custGeom>
                <a:avLst/>
                <a:gdLst>
                  <a:gd name="T0" fmla="*/ 0 w 15"/>
                  <a:gd name="T1" fmla="*/ 26 h 56"/>
                  <a:gd name="T2" fmla="*/ 0 w 15"/>
                  <a:gd name="T3" fmla="*/ 28 h 56"/>
                  <a:gd name="T4" fmla="*/ 15 w 15"/>
                  <a:gd name="T5" fmla="*/ 2 h 56"/>
                  <a:gd name="T6" fmla="*/ 14 w 15"/>
                  <a:gd name="T7" fmla="*/ 0 h 56"/>
                  <a:gd name="T8" fmla="*/ 0 w 15"/>
                  <a:gd name="T9" fmla="*/ 26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" h="56">
                    <a:moveTo>
                      <a:pt x="0" y="52"/>
                    </a:moveTo>
                    <a:lnTo>
                      <a:pt x="0" y="56"/>
                    </a:lnTo>
                    <a:lnTo>
                      <a:pt x="15" y="3"/>
                    </a:lnTo>
                    <a:lnTo>
                      <a:pt x="14" y="0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04" name="Freeform 924"/>
              <p:cNvSpPr>
                <a:spLocks/>
              </p:cNvSpPr>
              <p:nvPr/>
            </p:nvSpPr>
            <p:spPr bwMode="auto">
              <a:xfrm>
                <a:off x="1492" y="1625"/>
                <a:ext cx="70" cy="39"/>
              </a:xfrm>
              <a:custGeom>
                <a:avLst/>
                <a:gdLst>
                  <a:gd name="T0" fmla="*/ 56 w 70"/>
                  <a:gd name="T1" fmla="*/ 39 h 78"/>
                  <a:gd name="T2" fmla="*/ 0 w 70"/>
                  <a:gd name="T3" fmla="*/ 27 h 78"/>
                  <a:gd name="T4" fmla="*/ 15 w 70"/>
                  <a:gd name="T5" fmla="*/ 0 h 78"/>
                  <a:gd name="T6" fmla="*/ 70 w 70"/>
                  <a:gd name="T7" fmla="*/ 13 h 78"/>
                  <a:gd name="T8" fmla="*/ 56 w 70"/>
                  <a:gd name="T9" fmla="*/ 3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0" h="78">
                    <a:moveTo>
                      <a:pt x="56" y="78"/>
                    </a:moveTo>
                    <a:lnTo>
                      <a:pt x="0" y="53"/>
                    </a:lnTo>
                    <a:lnTo>
                      <a:pt x="15" y="0"/>
                    </a:lnTo>
                    <a:lnTo>
                      <a:pt x="70" y="26"/>
                    </a:lnTo>
                    <a:lnTo>
                      <a:pt x="56" y="78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05" name="Freeform 925"/>
              <p:cNvSpPr>
                <a:spLocks/>
              </p:cNvSpPr>
              <p:nvPr/>
            </p:nvSpPr>
            <p:spPr bwMode="auto">
              <a:xfrm>
                <a:off x="1709" y="1672"/>
                <a:ext cx="57" cy="15"/>
              </a:xfrm>
              <a:custGeom>
                <a:avLst/>
                <a:gdLst>
                  <a:gd name="T0" fmla="*/ 57 w 57"/>
                  <a:gd name="T1" fmla="*/ 15 h 29"/>
                  <a:gd name="T2" fmla="*/ 2 w 57"/>
                  <a:gd name="T3" fmla="*/ 2 h 29"/>
                  <a:gd name="T4" fmla="*/ 0 w 57"/>
                  <a:gd name="T5" fmla="*/ 0 h 29"/>
                  <a:gd name="T6" fmla="*/ 57 w 57"/>
                  <a:gd name="T7" fmla="*/ 14 h 29"/>
                  <a:gd name="T8" fmla="*/ 57 w 57"/>
                  <a:gd name="T9" fmla="*/ 15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" h="29">
                    <a:moveTo>
                      <a:pt x="57" y="29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7" y="27"/>
                    </a:lnTo>
                    <a:lnTo>
                      <a:pt x="57" y="29"/>
                    </a:lnTo>
                    <a:close/>
                  </a:path>
                </a:pathLst>
              </a:custGeom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06" name="Freeform 926"/>
              <p:cNvSpPr>
                <a:spLocks/>
              </p:cNvSpPr>
              <p:nvPr/>
            </p:nvSpPr>
            <p:spPr bwMode="auto">
              <a:xfrm>
                <a:off x="1695" y="1672"/>
                <a:ext cx="16" cy="28"/>
              </a:xfrm>
              <a:custGeom>
                <a:avLst/>
                <a:gdLst>
                  <a:gd name="T0" fmla="*/ 0 w 16"/>
                  <a:gd name="T1" fmla="*/ 27 h 56"/>
                  <a:gd name="T2" fmla="*/ 0 w 16"/>
                  <a:gd name="T3" fmla="*/ 28 h 56"/>
                  <a:gd name="T4" fmla="*/ 16 w 16"/>
                  <a:gd name="T5" fmla="*/ 2 h 56"/>
                  <a:gd name="T6" fmla="*/ 14 w 16"/>
                  <a:gd name="T7" fmla="*/ 0 h 56"/>
                  <a:gd name="T8" fmla="*/ 0 w 16"/>
                  <a:gd name="T9" fmla="*/ 2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56">
                    <a:moveTo>
                      <a:pt x="0" y="53"/>
                    </a:moveTo>
                    <a:lnTo>
                      <a:pt x="0" y="56"/>
                    </a:lnTo>
                    <a:lnTo>
                      <a:pt x="16" y="4"/>
                    </a:lnTo>
                    <a:lnTo>
                      <a:pt x="14" y="0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07" name="Freeform 927"/>
              <p:cNvSpPr>
                <a:spLocks/>
              </p:cNvSpPr>
              <p:nvPr/>
            </p:nvSpPr>
            <p:spPr bwMode="auto">
              <a:xfrm>
                <a:off x="1695" y="1674"/>
                <a:ext cx="71" cy="39"/>
              </a:xfrm>
              <a:custGeom>
                <a:avLst/>
                <a:gdLst>
                  <a:gd name="T0" fmla="*/ 57 w 71"/>
                  <a:gd name="T1" fmla="*/ 39 h 78"/>
                  <a:gd name="T2" fmla="*/ 0 w 71"/>
                  <a:gd name="T3" fmla="*/ 26 h 78"/>
                  <a:gd name="T4" fmla="*/ 16 w 71"/>
                  <a:gd name="T5" fmla="*/ 0 h 78"/>
                  <a:gd name="T6" fmla="*/ 71 w 71"/>
                  <a:gd name="T7" fmla="*/ 13 h 78"/>
                  <a:gd name="T8" fmla="*/ 57 w 71"/>
                  <a:gd name="T9" fmla="*/ 3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" h="78">
                    <a:moveTo>
                      <a:pt x="57" y="78"/>
                    </a:moveTo>
                    <a:lnTo>
                      <a:pt x="0" y="52"/>
                    </a:lnTo>
                    <a:lnTo>
                      <a:pt x="16" y="0"/>
                    </a:lnTo>
                    <a:lnTo>
                      <a:pt x="71" y="25"/>
                    </a:lnTo>
                    <a:lnTo>
                      <a:pt x="57" y="78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08" name="Freeform 928"/>
              <p:cNvSpPr>
                <a:spLocks/>
              </p:cNvSpPr>
              <p:nvPr/>
            </p:nvSpPr>
            <p:spPr bwMode="auto">
              <a:xfrm>
                <a:off x="1913" y="1717"/>
                <a:ext cx="56" cy="14"/>
              </a:xfrm>
              <a:custGeom>
                <a:avLst/>
                <a:gdLst>
                  <a:gd name="T0" fmla="*/ 56 w 56"/>
                  <a:gd name="T1" fmla="*/ 14 h 29"/>
                  <a:gd name="T2" fmla="*/ 0 w 56"/>
                  <a:gd name="T3" fmla="*/ 2 h 29"/>
                  <a:gd name="T4" fmla="*/ 0 w 56"/>
                  <a:gd name="T5" fmla="*/ 0 h 29"/>
                  <a:gd name="T6" fmla="*/ 55 w 56"/>
                  <a:gd name="T7" fmla="*/ 13 h 29"/>
                  <a:gd name="T8" fmla="*/ 56 w 56"/>
                  <a:gd name="T9" fmla="*/ 14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6" h="29">
                    <a:moveTo>
                      <a:pt x="56" y="29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55" y="27"/>
                    </a:lnTo>
                    <a:lnTo>
                      <a:pt x="56" y="29"/>
                    </a:lnTo>
                    <a:close/>
                  </a:path>
                </a:pathLst>
              </a:custGeom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09" name="Freeform 929"/>
              <p:cNvSpPr>
                <a:spLocks/>
              </p:cNvSpPr>
              <p:nvPr/>
            </p:nvSpPr>
            <p:spPr bwMode="auto">
              <a:xfrm>
                <a:off x="1897" y="1717"/>
                <a:ext cx="16" cy="28"/>
              </a:xfrm>
              <a:custGeom>
                <a:avLst/>
                <a:gdLst>
                  <a:gd name="T0" fmla="*/ 0 w 16"/>
                  <a:gd name="T1" fmla="*/ 27 h 56"/>
                  <a:gd name="T2" fmla="*/ 2 w 16"/>
                  <a:gd name="T3" fmla="*/ 28 h 56"/>
                  <a:gd name="T4" fmla="*/ 16 w 16"/>
                  <a:gd name="T5" fmla="*/ 2 h 56"/>
                  <a:gd name="T6" fmla="*/ 16 w 16"/>
                  <a:gd name="T7" fmla="*/ 0 h 56"/>
                  <a:gd name="T8" fmla="*/ 0 w 16"/>
                  <a:gd name="T9" fmla="*/ 2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56">
                    <a:moveTo>
                      <a:pt x="0" y="53"/>
                    </a:moveTo>
                    <a:lnTo>
                      <a:pt x="2" y="56"/>
                    </a:lnTo>
                    <a:lnTo>
                      <a:pt x="16" y="4"/>
                    </a:lnTo>
                    <a:lnTo>
                      <a:pt x="16" y="0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10" name="Freeform 930"/>
              <p:cNvSpPr>
                <a:spLocks/>
              </p:cNvSpPr>
              <p:nvPr/>
            </p:nvSpPr>
            <p:spPr bwMode="auto">
              <a:xfrm>
                <a:off x="1899" y="1718"/>
                <a:ext cx="70" cy="39"/>
              </a:xfrm>
              <a:custGeom>
                <a:avLst/>
                <a:gdLst>
                  <a:gd name="T0" fmla="*/ 55 w 70"/>
                  <a:gd name="T1" fmla="*/ 39 h 77"/>
                  <a:gd name="T2" fmla="*/ 0 w 70"/>
                  <a:gd name="T3" fmla="*/ 26 h 77"/>
                  <a:gd name="T4" fmla="*/ 14 w 70"/>
                  <a:gd name="T5" fmla="*/ 0 h 77"/>
                  <a:gd name="T6" fmla="*/ 70 w 70"/>
                  <a:gd name="T7" fmla="*/ 13 h 77"/>
                  <a:gd name="T8" fmla="*/ 55 w 70"/>
                  <a:gd name="T9" fmla="*/ 39 h 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0" h="77">
                    <a:moveTo>
                      <a:pt x="55" y="77"/>
                    </a:moveTo>
                    <a:lnTo>
                      <a:pt x="0" y="52"/>
                    </a:lnTo>
                    <a:lnTo>
                      <a:pt x="14" y="0"/>
                    </a:lnTo>
                    <a:lnTo>
                      <a:pt x="70" y="25"/>
                    </a:lnTo>
                    <a:lnTo>
                      <a:pt x="55" y="77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366" name="Group 931"/>
            <p:cNvGrpSpPr>
              <a:grpSpLocks/>
            </p:cNvGrpSpPr>
            <p:nvPr/>
          </p:nvGrpSpPr>
          <p:grpSpPr bwMode="auto">
            <a:xfrm>
              <a:off x="950" y="665"/>
              <a:ext cx="1452" cy="1143"/>
              <a:chOff x="950" y="665"/>
              <a:chExt cx="1452" cy="1143"/>
            </a:xfrm>
          </p:grpSpPr>
          <p:sp>
            <p:nvSpPr>
              <p:cNvPr id="8511" name="Freeform 932"/>
              <p:cNvSpPr>
                <a:spLocks/>
              </p:cNvSpPr>
              <p:nvPr/>
            </p:nvSpPr>
            <p:spPr bwMode="auto">
              <a:xfrm>
                <a:off x="2125" y="1768"/>
                <a:ext cx="56" cy="15"/>
              </a:xfrm>
              <a:custGeom>
                <a:avLst/>
                <a:gdLst>
                  <a:gd name="T0" fmla="*/ 56 w 56"/>
                  <a:gd name="T1" fmla="*/ 15 h 29"/>
                  <a:gd name="T2" fmla="*/ 0 w 56"/>
                  <a:gd name="T3" fmla="*/ 1 h 29"/>
                  <a:gd name="T4" fmla="*/ 0 w 56"/>
                  <a:gd name="T5" fmla="*/ 0 h 29"/>
                  <a:gd name="T6" fmla="*/ 55 w 56"/>
                  <a:gd name="T7" fmla="*/ 13 h 29"/>
                  <a:gd name="T8" fmla="*/ 56 w 56"/>
                  <a:gd name="T9" fmla="*/ 15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6" h="29">
                    <a:moveTo>
                      <a:pt x="56" y="29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55" y="26"/>
                    </a:lnTo>
                    <a:lnTo>
                      <a:pt x="56" y="29"/>
                    </a:lnTo>
                    <a:close/>
                  </a:path>
                </a:pathLst>
              </a:custGeom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12" name="Freeform 933"/>
              <p:cNvSpPr>
                <a:spLocks/>
              </p:cNvSpPr>
              <p:nvPr/>
            </p:nvSpPr>
            <p:spPr bwMode="auto">
              <a:xfrm>
                <a:off x="2109" y="1768"/>
                <a:ext cx="16" cy="27"/>
              </a:xfrm>
              <a:custGeom>
                <a:avLst/>
                <a:gdLst>
                  <a:gd name="T0" fmla="*/ 0 w 16"/>
                  <a:gd name="T1" fmla="*/ 25 h 55"/>
                  <a:gd name="T2" fmla="*/ 2 w 16"/>
                  <a:gd name="T3" fmla="*/ 27 h 55"/>
                  <a:gd name="T4" fmla="*/ 16 w 16"/>
                  <a:gd name="T5" fmla="*/ 1 h 55"/>
                  <a:gd name="T6" fmla="*/ 16 w 16"/>
                  <a:gd name="T7" fmla="*/ 0 h 55"/>
                  <a:gd name="T8" fmla="*/ 0 w 16"/>
                  <a:gd name="T9" fmla="*/ 25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55">
                    <a:moveTo>
                      <a:pt x="0" y="51"/>
                    </a:moveTo>
                    <a:lnTo>
                      <a:pt x="2" y="55"/>
                    </a:lnTo>
                    <a:lnTo>
                      <a:pt x="16" y="2"/>
                    </a:lnTo>
                    <a:lnTo>
                      <a:pt x="16" y="0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13" name="Freeform 934"/>
              <p:cNvSpPr>
                <a:spLocks/>
              </p:cNvSpPr>
              <p:nvPr/>
            </p:nvSpPr>
            <p:spPr bwMode="auto">
              <a:xfrm>
                <a:off x="2111" y="1769"/>
                <a:ext cx="70" cy="39"/>
              </a:xfrm>
              <a:custGeom>
                <a:avLst/>
                <a:gdLst>
                  <a:gd name="T0" fmla="*/ 55 w 70"/>
                  <a:gd name="T1" fmla="*/ 39 h 78"/>
                  <a:gd name="T2" fmla="*/ 0 w 70"/>
                  <a:gd name="T3" fmla="*/ 27 h 78"/>
                  <a:gd name="T4" fmla="*/ 14 w 70"/>
                  <a:gd name="T5" fmla="*/ 0 h 78"/>
                  <a:gd name="T6" fmla="*/ 70 w 70"/>
                  <a:gd name="T7" fmla="*/ 14 h 78"/>
                  <a:gd name="T8" fmla="*/ 55 w 70"/>
                  <a:gd name="T9" fmla="*/ 3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0" h="78">
                    <a:moveTo>
                      <a:pt x="55" y="78"/>
                    </a:moveTo>
                    <a:lnTo>
                      <a:pt x="0" y="53"/>
                    </a:lnTo>
                    <a:lnTo>
                      <a:pt x="14" y="0"/>
                    </a:lnTo>
                    <a:lnTo>
                      <a:pt x="70" y="27"/>
                    </a:lnTo>
                    <a:lnTo>
                      <a:pt x="55" y="78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14" name="Freeform 935"/>
              <p:cNvSpPr>
                <a:spLocks/>
              </p:cNvSpPr>
              <p:nvPr/>
            </p:nvSpPr>
            <p:spPr bwMode="auto">
              <a:xfrm>
                <a:off x="1347" y="1431"/>
                <a:ext cx="57" cy="15"/>
              </a:xfrm>
              <a:custGeom>
                <a:avLst/>
                <a:gdLst>
                  <a:gd name="T0" fmla="*/ 57 w 57"/>
                  <a:gd name="T1" fmla="*/ 15 h 29"/>
                  <a:gd name="T2" fmla="*/ 0 w 57"/>
                  <a:gd name="T3" fmla="*/ 2 h 29"/>
                  <a:gd name="T4" fmla="*/ 0 w 57"/>
                  <a:gd name="T5" fmla="*/ 0 h 29"/>
                  <a:gd name="T6" fmla="*/ 55 w 57"/>
                  <a:gd name="T7" fmla="*/ 14 h 29"/>
                  <a:gd name="T8" fmla="*/ 57 w 57"/>
                  <a:gd name="T9" fmla="*/ 15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" h="29">
                    <a:moveTo>
                      <a:pt x="57" y="29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55" y="27"/>
                    </a:lnTo>
                    <a:lnTo>
                      <a:pt x="57" y="29"/>
                    </a:lnTo>
                    <a:close/>
                  </a:path>
                </a:pathLst>
              </a:custGeom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15" name="Freeform 936"/>
              <p:cNvSpPr>
                <a:spLocks/>
              </p:cNvSpPr>
              <p:nvPr/>
            </p:nvSpPr>
            <p:spPr bwMode="auto">
              <a:xfrm>
                <a:off x="1332" y="1431"/>
                <a:ext cx="15" cy="28"/>
              </a:xfrm>
              <a:custGeom>
                <a:avLst/>
                <a:gdLst>
                  <a:gd name="T0" fmla="*/ 0 w 15"/>
                  <a:gd name="T1" fmla="*/ 26 h 56"/>
                  <a:gd name="T2" fmla="*/ 1 w 15"/>
                  <a:gd name="T3" fmla="*/ 28 h 56"/>
                  <a:gd name="T4" fmla="*/ 15 w 15"/>
                  <a:gd name="T5" fmla="*/ 2 h 56"/>
                  <a:gd name="T6" fmla="*/ 15 w 15"/>
                  <a:gd name="T7" fmla="*/ 0 h 56"/>
                  <a:gd name="T8" fmla="*/ 0 w 15"/>
                  <a:gd name="T9" fmla="*/ 26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" h="56">
                    <a:moveTo>
                      <a:pt x="0" y="52"/>
                    </a:moveTo>
                    <a:lnTo>
                      <a:pt x="1" y="56"/>
                    </a:lnTo>
                    <a:lnTo>
                      <a:pt x="15" y="3"/>
                    </a:lnTo>
                    <a:lnTo>
                      <a:pt x="15" y="0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16" name="Freeform 937"/>
              <p:cNvSpPr>
                <a:spLocks/>
              </p:cNvSpPr>
              <p:nvPr/>
            </p:nvSpPr>
            <p:spPr bwMode="auto">
              <a:xfrm>
                <a:off x="1333" y="1433"/>
                <a:ext cx="71" cy="39"/>
              </a:xfrm>
              <a:custGeom>
                <a:avLst/>
                <a:gdLst>
                  <a:gd name="T0" fmla="*/ 55 w 71"/>
                  <a:gd name="T1" fmla="*/ 39 h 78"/>
                  <a:gd name="T2" fmla="*/ 0 w 71"/>
                  <a:gd name="T3" fmla="*/ 27 h 78"/>
                  <a:gd name="T4" fmla="*/ 14 w 71"/>
                  <a:gd name="T5" fmla="*/ 0 h 78"/>
                  <a:gd name="T6" fmla="*/ 71 w 71"/>
                  <a:gd name="T7" fmla="*/ 13 h 78"/>
                  <a:gd name="T8" fmla="*/ 55 w 71"/>
                  <a:gd name="T9" fmla="*/ 3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" h="78">
                    <a:moveTo>
                      <a:pt x="55" y="78"/>
                    </a:moveTo>
                    <a:lnTo>
                      <a:pt x="0" y="53"/>
                    </a:lnTo>
                    <a:lnTo>
                      <a:pt x="14" y="0"/>
                    </a:lnTo>
                    <a:lnTo>
                      <a:pt x="71" y="26"/>
                    </a:lnTo>
                    <a:lnTo>
                      <a:pt x="55" y="78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17" name="Freeform 938"/>
              <p:cNvSpPr>
                <a:spLocks/>
              </p:cNvSpPr>
              <p:nvPr/>
            </p:nvSpPr>
            <p:spPr bwMode="auto">
              <a:xfrm>
                <a:off x="1794" y="1538"/>
                <a:ext cx="57" cy="16"/>
              </a:xfrm>
              <a:custGeom>
                <a:avLst/>
                <a:gdLst>
                  <a:gd name="T0" fmla="*/ 57 w 57"/>
                  <a:gd name="T1" fmla="*/ 16 h 31"/>
                  <a:gd name="T2" fmla="*/ 0 w 57"/>
                  <a:gd name="T3" fmla="*/ 2 h 31"/>
                  <a:gd name="T4" fmla="*/ 0 w 57"/>
                  <a:gd name="T5" fmla="*/ 0 h 31"/>
                  <a:gd name="T6" fmla="*/ 55 w 57"/>
                  <a:gd name="T7" fmla="*/ 14 h 31"/>
                  <a:gd name="T8" fmla="*/ 57 w 57"/>
                  <a:gd name="T9" fmla="*/ 16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" h="31">
                    <a:moveTo>
                      <a:pt x="57" y="31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55" y="28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18" name="Freeform 939"/>
              <p:cNvSpPr>
                <a:spLocks/>
              </p:cNvSpPr>
              <p:nvPr/>
            </p:nvSpPr>
            <p:spPr bwMode="auto">
              <a:xfrm>
                <a:off x="1778" y="1538"/>
                <a:ext cx="16" cy="28"/>
              </a:xfrm>
              <a:custGeom>
                <a:avLst/>
                <a:gdLst>
                  <a:gd name="T0" fmla="*/ 0 w 16"/>
                  <a:gd name="T1" fmla="*/ 26 h 57"/>
                  <a:gd name="T2" fmla="*/ 2 w 16"/>
                  <a:gd name="T3" fmla="*/ 28 h 57"/>
                  <a:gd name="T4" fmla="*/ 16 w 16"/>
                  <a:gd name="T5" fmla="*/ 2 h 57"/>
                  <a:gd name="T6" fmla="*/ 16 w 16"/>
                  <a:gd name="T7" fmla="*/ 0 h 57"/>
                  <a:gd name="T8" fmla="*/ 0 w 16"/>
                  <a:gd name="T9" fmla="*/ 26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57">
                    <a:moveTo>
                      <a:pt x="0" y="53"/>
                    </a:moveTo>
                    <a:lnTo>
                      <a:pt x="2" y="57"/>
                    </a:lnTo>
                    <a:lnTo>
                      <a:pt x="16" y="4"/>
                    </a:lnTo>
                    <a:lnTo>
                      <a:pt x="16" y="0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19" name="Freeform 940"/>
              <p:cNvSpPr>
                <a:spLocks/>
              </p:cNvSpPr>
              <p:nvPr/>
            </p:nvSpPr>
            <p:spPr bwMode="auto">
              <a:xfrm>
                <a:off x="1780" y="1540"/>
                <a:ext cx="71" cy="39"/>
              </a:xfrm>
              <a:custGeom>
                <a:avLst/>
                <a:gdLst>
                  <a:gd name="T0" fmla="*/ 55 w 71"/>
                  <a:gd name="T1" fmla="*/ 39 h 78"/>
                  <a:gd name="T2" fmla="*/ 0 w 71"/>
                  <a:gd name="T3" fmla="*/ 27 h 78"/>
                  <a:gd name="T4" fmla="*/ 14 w 71"/>
                  <a:gd name="T5" fmla="*/ 0 h 78"/>
                  <a:gd name="T6" fmla="*/ 71 w 71"/>
                  <a:gd name="T7" fmla="*/ 14 h 78"/>
                  <a:gd name="T8" fmla="*/ 55 w 71"/>
                  <a:gd name="T9" fmla="*/ 3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" h="78">
                    <a:moveTo>
                      <a:pt x="55" y="78"/>
                    </a:moveTo>
                    <a:lnTo>
                      <a:pt x="0" y="53"/>
                    </a:lnTo>
                    <a:lnTo>
                      <a:pt x="14" y="0"/>
                    </a:lnTo>
                    <a:lnTo>
                      <a:pt x="71" y="27"/>
                    </a:lnTo>
                    <a:lnTo>
                      <a:pt x="55" y="78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20" name="Freeform 941"/>
              <p:cNvSpPr>
                <a:spLocks/>
              </p:cNvSpPr>
              <p:nvPr/>
            </p:nvSpPr>
            <p:spPr bwMode="auto">
              <a:xfrm>
                <a:off x="1992" y="1590"/>
                <a:ext cx="56" cy="14"/>
              </a:xfrm>
              <a:custGeom>
                <a:avLst/>
                <a:gdLst>
                  <a:gd name="T0" fmla="*/ 56 w 56"/>
                  <a:gd name="T1" fmla="*/ 14 h 29"/>
                  <a:gd name="T2" fmla="*/ 1 w 56"/>
                  <a:gd name="T3" fmla="*/ 0 h 29"/>
                  <a:gd name="T4" fmla="*/ 0 w 56"/>
                  <a:gd name="T5" fmla="*/ 0 h 29"/>
                  <a:gd name="T6" fmla="*/ 56 w 56"/>
                  <a:gd name="T7" fmla="*/ 12 h 29"/>
                  <a:gd name="T8" fmla="*/ 56 w 56"/>
                  <a:gd name="T9" fmla="*/ 14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6" h="29">
                    <a:moveTo>
                      <a:pt x="56" y="29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56" y="25"/>
                    </a:lnTo>
                    <a:lnTo>
                      <a:pt x="56" y="29"/>
                    </a:lnTo>
                    <a:close/>
                  </a:path>
                </a:pathLst>
              </a:custGeom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21" name="Freeform 942"/>
              <p:cNvSpPr>
                <a:spLocks/>
              </p:cNvSpPr>
              <p:nvPr/>
            </p:nvSpPr>
            <p:spPr bwMode="auto">
              <a:xfrm>
                <a:off x="1978" y="1590"/>
                <a:ext cx="15" cy="27"/>
              </a:xfrm>
              <a:custGeom>
                <a:avLst/>
                <a:gdLst>
                  <a:gd name="T0" fmla="*/ 0 w 15"/>
                  <a:gd name="T1" fmla="*/ 25 h 54"/>
                  <a:gd name="T2" fmla="*/ 0 w 15"/>
                  <a:gd name="T3" fmla="*/ 27 h 54"/>
                  <a:gd name="T4" fmla="*/ 15 w 15"/>
                  <a:gd name="T5" fmla="*/ 1 h 54"/>
                  <a:gd name="T6" fmla="*/ 14 w 15"/>
                  <a:gd name="T7" fmla="*/ 0 h 54"/>
                  <a:gd name="T8" fmla="*/ 0 w 15"/>
                  <a:gd name="T9" fmla="*/ 25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" h="54">
                    <a:moveTo>
                      <a:pt x="0" y="50"/>
                    </a:moveTo>
                    <a:lnTo>
                      <a:pt x="0" y="54"/>
                    </a:lnTo>
                    <a:lnTo>
                      <a:pt x="15" y="1"/>
                    </a:lnTo>
                    <a:lnTo>
                      <a:pt x="14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22" name="Freeform 943"/>
              <p:cNvSpPr>
                <a:spLocks/>
              </p:cNvSpPr>
              <p:nvPr/>
            </p:nvSpPr>
            <p:spPr bwMode="auto">
              <a:xfrm>
                <a:off x="1978" y="1591"/>
                <a:ext cx="70" cy="39"/>
              </a:xfrm>
              <a:custGeom>
                <a:avLst/>
                <a:gdLst>
                  <a:gd name="T0" fmla="*/ 56 w 70"/>
                  <a:gd name="T1" fmla="*/ 39 h 78"/>
                  <a:gd name="T2" fmla="*/ 0 w 70"/>
                  <a:gd name="T3" fmla="*/ 27 h 78"/>
                  <a:gd name="T4" fmla="*/ 15 w 70"/>
                  <a:gd name="T5" fmla="*/ 0 h 78"/>
                  <a:gd name="T6" fmla="*/ 70 w 70"/>
                  <a:gd name="T7" fmla="*/ 14 h 78"/>
                  <a:gd name="T8" fmla="*/ 56 w 70"/>
                  <a:gd name="T9" fmla="*/ 3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0" h="78">
                    <a:moveTo>
                      <a:pt x="56" y="78"/>
                    </a:moveTo>
                    <a:lnTo>
                      <a:pt x="0" y="53"/>
                    </a:lnTo>
                    <a:lnTo>
                      <a:pt x="15" y="0"/>
                    </a:lnTo>
                    <a:lnTo>
                      <a:pt x="70" y="28"/>
                    </a:lnTo>
                    <a:lnTo>
                      <a:pt x="56" y="78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23" name="Freeform 944"/>
              <p:cNvSpPr>
                <a:spLocks/>
              </p:cNvSpPr>
              <p:nvPr/>
            </p:nvSpPr>
            <p:spPr bwMode="auto">
              <a:xfrm>
                <a:off x="1582" y="1488"/>
                <a:ext cx="57" cy="14"/>
              </a:xfrm>
              <a:custGeom>
                <a:avLst/>
                <a:gdLst>
                  <a:gd name="T0" fmla="*/ 57 w 57"/>
                  <a:gd name="T1" fmla="*/ 14 h 29"/>
                  <a:gd name="T2" fmla="*/ 0 w 57"/>
                  <a:gd name="T3" fmla="*/ 2 h 29"/>
                  <a:gd name="T4" fmla="*/ 0 w 57"/>
                  <a:gd name="T5" fmla="*/ 0 h 29"/>
                  <a:gd name="T6" fmla="*/ 55 w 57"/>
                  <a:gd name="T7" fmla="*/ 13 h 29"/>
                  <a:gd name="T8" fmla="*/ 57 w 57"/>
                  <a:gd name="T9" fmla="*/ 14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" h="29">
                    <a:moveTo>
                      <a:pt x="57" y="29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55" y="27"/>
                    </a:lnTo>
                    <a:lnTo>
                      <a:pt x="57" y="29"/>
                    </a:lnTo>
                    <a:close/>
                  </a:path>
                </a:pathLst>
              </a:custGeom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24" name="Freeform 945"/>
              <p:cNvSpPr>
                <a:spLocks/>
              </p:cNvSpPr>
              <p:nvPr/>
            </p:nvSpPr>
            <p:spPr bwMode="auto">
              <a:xfrm>
                <a:off x="1566" y="1488"/>
                <a:ext cx="16" cy="28"/>
              </a:xfrm>
              <a:custGeom>
                <a:avLst/>
                <a:gdLst>
                  <a:gd name="T0" fmla="*/ 0 w 16"/>
                  <a:gd name="T1" fmla="*/ 27 h 56"/>
                  <a:gd name="T2" fmla="*/ 2 w 16"/>
                  <a:gd name="T3" fmla="*/ 28 h 56"/>
                  <a:gd name="T4" fmla="*/ 16 w 16"/>
                  <a:gd name="T5" fmla="*/ 2 h 56"/>
                  <a:gd name="T6" fmla="*/ 16 w 16"/>
                  <a:gd name="T7" fmla="*/ 0 h 56"/>
                  <a:gd name="T8" fmla="*/ 0 w 16"/>
                  <a:gd name="T9" fmla="*/ 2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56">
                    <a:moveTo>
                      <a:pt x="0" y="53"/>
                    </a:moveTo>
                    <a:lnTo>
                      <a:pt x="2" y="56"/>
                    </a:lnTo>
                    <a:lnTo>
                      <a:pt x="16" y="4"/>
                    </a:lnTo>
                    <a:lnTo>
                      <a:pt x="16" y="0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25" name="Freeform 946"/>
              <p:cNvSpPr>
                <a:spLocks/>
              </p:cNvSpPr>
              <p:nvPr/>
            </p:nvSpPr>
            <p:spPr bwMode="auto">
              <a:xfrm>
                <a:off x="1568" y="1489"/>
                <a:ext cx="71" cy="39"/>
              </a:xfrm>
              <a:custGeom>
                <a:avLst/>
                <a:gdLst>
                  <a:gd name="T0" fmla="*/ 55 w 71"/>
                  <a:gd name="T1" fmla="*/ 39 h 77"/>
                  <a:gd name="T2" fmla="*/ 0 w 71"/>
                  <a:gd name="T3" fmla="*/ 26 h 77"/>
                  <a:gd name="T4" fmla="*/ 14 w 71"/>
                  <a:gd name="T5" fmla="*/ 0 h 77"/>
                  <a:gd name="T6" fmla="*/ 71 w 71"/>
                  <a:gd name="T7" fmla="*/ 13 h 77"/>
                  <a:gd name="T8" fmla="*/ 55 w 71"/>
                  <a:gd name="T9" fmla="*/ 39 h 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" h="77">
                    <a:moveTo>
                      <a:pt x="55" y="77"/>
                    </a:moveTo>
                    <a:lnTo>
                      <a:pt x="0" y="52"/>
                    </a:lnTo>
                    <a:lnTo>
                      <a:pt x="14" y="0"/>
                    </a:lnTo>
                    <a:lnTo>
                      <a:pt x="71" y="25"/>
                    </a:lnTo>
                    <a:lnTo>
                      <a:pt x="55" y="77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26" name="Freeform 947"/>
              <p:cNvSpPr>
                <a:spLocks/>
              </p:cNvSpPr>
              <p:nvPr/>
            </p:nvSpPr>
            <p:spPr bwMode="auto">
              <a:xfrm>
                <a:off x="2195" y="1632"/>
                <a:ext cx="57" cy="15"/>
              </a:xfrm>
              <a:custGeom>
                <a:avLst/>
                <a:gdLst>
                  <a:gd name="T0" fmla="*/ 57 w 57"/>
                  <a:gd name="T1" fmla="*/ 15 h 29"/>
                  <a:gd name="T2" fmla="*/ 0 w 57"/>
                  <a:gd name="T3" fmla="*/ 1 h 29"/>
                  <a:gd name="T4" fmla="*/ 0 w 57"/>
                  <a:gd name="T5" fmla="*/ 0 h 29"/>
                  <a:gd name="T6" fmla="*/ 56 w 57"/>
                  <a:gd name="T7" fmla="*/ 13 h 29"/>
                  <a:gd name="T8" fmla="*/ 57 w 57"/>
                  <a:gd name="T9" fmla="*/ 15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" h="29">
                    <a:moveTo>
                      <a:pt x="57" y="29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56" y="25"/>
                    </a:lnTo>
                    <a:lnTo>
                      <a:pt x="57" y="29"/>
                    </a:lnTo>
                    <a:close/>
                  </a:path>
                </a:pathLst>
              </a:custGeom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27" name="Freeform 948"/>
              <p:cNvSpPr>
                <a:spLocks/>
              </p:cNvSpPr>
              <p:nvPr/>
            </p:nvSpPr>
            <p:spPr bwMode="auto">
              <a:xfrm>
                <a:off x="2180" y="1632"/>
                <a:ext cx="15" cy="27"/>
              </a:xfrm>
              <a:custGeom>
                <a:avLst/>
                <a:gdLst>
                  <a:gd name="T0" fmla="*/ 0 w 15"/>
                  <a:gd name="T1" fmla="*/ 25 h 54"/>
                  <a:gd name="T2" fmla="*/ 1 w 15"/>
                  <a:gd name="T3" fmla="*/ 27 h 54"/>
                  <a:gd name="T4" fmla="*/ 15 w 15"/>
                  <a:gd name="T5" fmla="*/ 1 h 54"/>
                  <a:gd name="T6" fmla="*/ 15 w 15"/>
                  <a:gd name="T7" fmla="*/ 0 h 54"/>
                  <a:gd name="T8" fmla="*/ 0 w 15"/>
                  <a:gd name="T9" fmla="*/ 25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" h="54">
                    <a:moveTo>
                      <a:pt x="0" y="50"/>
                    </a:moveTo>
                    <a:lnTo>
                      <a:pt x="1" y="54"/>
                    </a:lnTo>
                    <a:lnTo>
                      <a:pt x="15" y="1"/>
                    </a:lnTo>
                    <a:lnTo>
                      <a:pt x="15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28" name="Freeform 949"/>
              <p:cNvSpPr>
                <a:spLocks/>
              </p:cNvSpPr>
              <p:nvPr/>
            </p:nvSpPr>
            <p:spPr bwMode="auto">
              <a:xfrm>
                <a:off x="2181" y="1633"/>
                <a:ext cx="71" cy="39"/>
              </a:xfrm>
              <a:custGeom>
                <a:avLst/>
                <a:gdLst>
                  <a:gd name="T0" fmla="*/ 55 w 71"/>
                  <a:gd name="T1" fmla="*/ 39 h 78"/>
                  <a:gd name="T2" fmla="*/ 0 w 71"/>
                  <a:gd name="T3" fmla="*/ 27 h 78"/>
                  <a:gd name="T4" fmla="*/ 14 w 71"/>
                  <a:gd name="T5" fmla="*/ 0 h 78"/>
                  <a:gd name="T6" fmla="*/ 71 w 71"/>
                  <a:gd name="T7" fmla="*/ 14 h 78"/>
                  <a:gd name="T8" fmla="*/ 55 w 71"/>
                  <a:gd name="T9" fmla="*/ 3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" h="78">
                    <a:moveTo>
                      <a:pt x="55" y="78"/>
                    </a:moveTo>
                    <a:lnTo>
                      <a:pt x="0" y="53"/>
                    </a:lnTo>
                    <a:lnTo>
                      <a:pt x="14" y="0"/>
                    </a:lnTo>
                    <a:lnTo>
                      <a:pt x="71" y="28"/>
                    </a:lnTo>
                    <a:lnTo>
                      <a:pt x="55" y="78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29" name="Freeform 950"/>
              <p:cNvSpPr>
                <a:spLocks/>
              </p:cNvSpPr>
              <p:nvPr/>
            </p:nvSpPr>
            <p:spPr bwMode="auto">
              <a:xfrm>
                <a:off x="1427" y="1296"/>
                <a:ext cx="56" cy="14"/>
              </a:xfrm>
              <a:custGeom>
                <a:avLst/>
                <a:gdLst>
                  <a:gd name="T0" fmla="*/ 56 w 56"/>
                  <a:gd name="T1" fmla="*/ 14 h 29"/>
                  <a:gd name="T2" fmla="*/ 0 w 56"/>
                  <a:gd name="T3" fmla="*/ 2 h 29"/>
                  <a:gd name="T4" fmla="*/ 0 w 56"/>
                  <a:gd name="T5" fmla="*/ 0 h 29"/>
                  <a:gd name="T6" fmla="*/ 55 w 56"/>
                  <a:gd name="T7" fmla="*/ 13 h 29"/>
                  <a:gd name="T8" fmla="*/ 56 w 56"/>
                  <a:gd name="T9" fmla="*/ 14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6" h="29">
                    <a:moveTo>
                      <a:pt x="56" y="29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55" y="27"/>
                    </a:lnTo>
                    <a:lnTo>
                      <a:pt x="56" y="29"/>
                    </a:lnTo>
                    <a:close/>
                  </a:path>
                </a:pathLst>
              </a:custGeom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0" name="Freeform 951"/>
              <p:cNvSpPr>
                <a:spLocks/>
              </p:cNvSpPr>
              <p:nvPr/>
            </p:nvSpPr>
            <p:spPr bwMode="auto">
              <a:xfrm>
                <a:off x="1412" y="1296"/>
                <a:ext cx="15" cy="28"/>
              </a:xfrm>
              <a:custGeom>
                <a:avLst/>
                <a:gdLst>
                  <a:gd name="T0" fmla="*/ 0 w 15"/>
                  <a:gd name="T1" fmla="*/ 27 h 56"/>
                  <a:gd name="T2" fmla="*/ 0 w 15"/>
                  <a:gd name="T3" fmla="*/ 28 h 56"/>
                  <a:gd name="T4" fmla="*/ 15 w 15"/>
                  <a:gd name="T5" fmla="*/ 2 h 56"/>
                  <a:gd name="T6" fmla="*/ 15 w 15"/>
                  <a:gd name="T7" fmla="*/ 0 h 56"/>
                  <a:gd name="T8" fmla="*/ 0 w 15"/>
                  <a:gd name="T9" fmla="*/ 2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" h="56">
                    <a:moveTo>
                      <a:pt x="0" y="53"/>
                    </a:moveTo>
                    <a:lnTo>
                      <a:pt x="0" y="56"/>
                    </a:lnTo>
                    <a:lnTo>
                      <a:pt x="15" y="4"/>
                    </a:lnTo>
                    <a:lnTo>
                      <a:pt x="15" y="0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1" name="Freeform 952"/>
              <p:cNvSpPr>
                <a:spLocks/>
              </p:cNvSpPr>
              <p:nvPr/>
            </p:nvSpPr>
            <p:spPr bwMode="auto">
              <a:xfrm>
                <a:off x="1412" y="1297"/>
                <a:ext cx="71" cy="39"/>
              </a:xfrm>
              <a:custGeom>
                <a:avLst/>
                <a:gdLst>
                  <a:gd name="T0" fmla="*/ 56 w 71"/>
                  <a:gd name="T1" fmla="*/ 39 h 78"/>
                  <a:gd name="T2" fmla="*/ 0 w 71"/>
                  <a:gd name="T3" fmla="*/ 26 h 78"/>
                  <a:gd name="T4" fmla="*/ 15 w 71"/>
                  <a:gd name="T5" fmla="*/ 0 h 78"/>
                  <a:gd name="T6" fmla="*/ 71 w 71"/>
                  <a:gd name="T7" fmla="*/ 13 h 78"/>
                  <a:gd name="T8" fmla="*/ 56 w 71"/>
                  <a:gd name="T9" fmla="*/ 3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" h="78">
                    <a:moveTo>
                      <a:pt x="56" y="78"/>
                    </a:moveTo>
                    <a:lnTo>
                      <a:pt x="0" y="52"/>
                    </a:lnTo>
                    <a:lnTo>
                      <a:pt x="15" y="0"/>
                    </a:lnTo>
                    <a:lnTo>
                      <a:pt x="71" y="25"/>
                    </a:lnTo>
                    <a:lnTo>
                      <a:pt x="56" y="78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2" name="Freeform 953"/>
              <p:cNvSpPr>
                <a:spLocks/>
              </p:cNvSpPr>
              <p:nvPr/>
            </p:nvSpPr>
            <p:spPr bwMode="auto">
              <a:xfrm>
                <a:off x="1657" y="1352"/>
                <a:ext cx="56" cy="14"/>
              </a:xfrm>
              <a:custGeom>
                <a:avLst/>
                <a:gdLst>
                  <a:gd name="T0" fmla="*/ 56 w 56"/>
                  <a:gd name="T1" fmla="*/ 14 h 29"/>
                  <a:gd name="T2" fmla="*/ 0 w 56"/>
                  <a:gd name="T3" fmla="*/ 2 h 29"/>
                  <a:gd name="T4" fmla="*/ 0 w 56"/>
                  <a:gd name="T5" fmla="*/ 0 h 29"/>
                  <a:gd name="T6" fmla="*/ 55 w 56"/>
                  <a:gd name="T7" fmla="*/ 14 h 29"/>
                  <a:gd name="T8" fmla="*/ 56 w 56"/>
                  <a:gd name="T9" fmla="*/ 14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6" h="29">
                    <a:moveTo>
                      <a:pt x="56" y="29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55" y="28"/>
                    </a:lnTo>
                    <a:lnTo>
                      <a:pt x="56" y="29"/>
                    </a:lnTo>
                    <a:close/>
                  </a:path>
                </a:pathLst>
              </a:custGeom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3" name="Freeform 954"/>
              <p:cNvSpPr>
                <a:spLocks/>
              </p:cNvSpPr>
              <p:nvPr/>
            </p:nvSpPr>
            <p:spPr bwMode="auto">
              <a:xfrm>
                <a:off x="1641" y="1352"/>
                <a:ext cx="16" cy="28"/>
              </a:xfrm>
              <a:custGeom>
                <a:avLst/>
                <a:gdLst>
                  <a:gd name="T0" fmla="*/ 0 w 16"/>
                  <a:gd name="T1" fmla="*/ 26 h 57"/>
                  <a:gd name="T2" fmla="*/ 2 w 16"/>
                  <a:gd name="T3" fmla="*/ 28 h 57"/>
                  <a:gd name="T4" fmla="*/ 16 w 16"/>
                  <a:gd name="T5" fmla="*/ 2 h 57"/>
                  <a:gd name="T6" fmla="*/ 16 w 16"/>
                  <a:gd name="T7" fmla="*/ 0 h 57"/>
                  <a:gd name="T8" fmla="*/ 0 w 16"/>
                  <a:gd name="T9" fmla="*/ 26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57">
                    <a:moveTo>
                      <a:pt x="0" y="53"/>
                    </a:moveTo>
                    <a:lnTo>
                      <a:pt x="2" y="57"/>
                    </a:lnTo>
                    <a:lnTo>
                      <a:pt x="16" y="4"/>
                    </a:lnTo>
                    <a:lnTo>
                      <a:pt x="16" y="0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4" name="Freeform 955"/>
              <p:cNvSpPr>
                <a:spLocks/>
              </p:cNvSpPr>
              <p:nvPr/>
            </p:nvSpPr>
            <p:spPr bwMode="auto">
              <a:xfrm>
                <a:off x="1643" y="1354"/>
                <a:ext cx="70" cy="38"/>
              </a:xfrm>
              <a:custGeom>
                <a:avLst/>
                <a:gdLst>
                  <a:gd name="T0" fmla="*/ 55 w 70"/>
                  <a:gd name="T1" fmla="*/ 38 h 78"/>
                  <a:gd name="T2" fmla="*/ 0 w 70"/>
                  <a:gd name="T3" fmla="*/ 26 h 78"/>
                  <a:gd name="T4" fmla="*/ 14 w 70"/>
                  <a:gd name="T5" fmla="*/ 0 h 78"/>
                  <a:gd name="T6" fmla="*/ 70 w 70"/>
                  <a:gd name="T7" fmla="*/ 12 h 78"/>
                  <a:gd name="T8" fmla="*/ 55 w 70"/>
                  <a:gd name="T9" fmla="*/ 38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0" h="78">
                    <a:moveTo>
                      <a:pt x="55" y="78"/>
                    </a:moveTo>
                    <a:lnTo>
                      <a:pt x="0" y="53"/>
                    </a:lnTo>
                    <a:lnTo>
                      <a:pt x="14" y="0"/>
                    </a:lnTo>
                    <a:lnTo>
                      <a:pt x="70" y="25"/>
                    </a:lnTo>
                    <a:lnTo>
                      <a:pt x="55" y="78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5" name="Freeform 956"/>
              <p:cNvSpPr>
                <a:spLocks/>
              </p:cNvSpPr>
              <p:nvPr/>
            </p:nvSpPr>
            <p:spPr bwMode="auto">
              <a:xfrm>
                <a:off x="1869" y="1401"/>
                <a:ext cx="56" cy="14"/>
              </a:xfrm>
              <a:custGeom>
                <a:avLst/>
                <a:gdLst>
                  <a:gd name="T0" fmla="*/ 56 w 56"/>
                  <a:gd name="T1" fmla="*/ 14 h 29"/>
                  <a:gd name="T2" fmla="*/ 0 w 56"/>
                  <a:gd name="T3" fmla="*/ 2 h 29"/>
                  <a:gd name="T4" fmla="*/ 0 w 56"/>
                  <a:gd name="T5" fmla="*/ 0 h 29"/>
                  <a:gd name="T6" fmla="*/ 55 w 56"/>
                  <a:gd name="T7" fmla="*/ 13 h 29"/>
                  <a:gd name="T8" fmla="*/ 56 w 56"/>
                  <a:gd name="T9" fmla="*/ 14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6" h="29">
                    <a:moveTo>
                      <a:pt x="56" y="29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55" y="27"/>
                    </a:lnTo>
                    <a:lnTo>
                      <a:pt x="56" y="29"/>
                    </a:lnTo>
                    <a:close/>
                  </a:path>
                </a:pathLst>
              </a:custGeom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6" name="Freeform 957"/>
              <p:cNvSpPr>
                <a:spLocks/>
              </p:cNvSpPr>
              <p:nvPr/>
            </p:nvSpPr>
            <p:spPr bwMode="auto">
              <a:xfrm>
                <a:off x="1853" y="1401"/>
                <a:ext cx="16" cy="28"/>
              </a:xfrm>
              <a:custGeom>
                <a:avLst/>
                <a:gdLst>
                  <a:gd name="T0" fmla="*/ 0 w 16"/>
                  <a:gd name="T1" fmla="*/ 27 h 56"/>
                  <a:gd name="T2" fmla="*/ 2 w 16"/>
                  <a:gd name="T3" fmla="*/ 28 h 56"/>
                  <a:gd name="T4" fmla="*/ 16 w 16"/>
                  <a:gd name="T5" fmla="*/ 2 h 56"/>
                  <a:gd name="T6" fmla="*/ 16 w 16"/>
                  <a:gd name="T7" fmla="*/ 0 h 56"/>
                  <a:gd name="T8" fmla="*/ 0 w 16"/>
                  <a:gd name="T9" fmla="*/ 2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56">
                    <a:moveTo>
                      <a:pt x="0" y="53"/>
                    </a:moveTo>
                    <a:lnTo>
                      <a:pt x="2" y="56"/>
                    </a:lnTo>
                    <a:lnTo>
                      <a:pt x="16" y="4"/>
                    </a:lnTo>
                    <a:lnTo>
                      <a:pt x="16" y="0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7" name="Freeform 958"/>
              <p:cNvSpPr>
                <a:spLocks/>
              </p:cNvSpPr>
              <p:nvPr/>
            </p:nvSpPr>
            <p:spPr bwMode="auto">
              <a:xfrm>
                <a:off x="1855" y="1402"/>
                <a:ext cx="70" cy="39"/>
              </a:xfrm>
              <a:custGeom>
                <a:avLst/>
                <a:gdLst>
                  <a:gd name="T0" fmla="*/ 55 w 70"/>
                  <a:gd name="T1" fmla="*/ 39 h 78"/>
                  <a:gd name="T2" fmla="*/ 0 w 70"/>
                  <a:gd name="T3" fmla="*/ 26 h 78"/>
                  <a:gd name="T4" fmla="*/ 14 w 70"/>
                  <a:gd name="T5" fmla="*/ 0 h 78"/>
                  <a:gd name="T6" fmla="*/ 70 w 70"/>
                  <a:gd name="T7" fmla="*/ 13 h 78"/>
                  <a:gd name="T8" fmla="*/ 55 w 70"/>
                  <a:gd name="T9" fmla="*/ 3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0" h="78">
                    <a:moveTo>
                      <a:pt x="55" y="78"/>
                    </a:moveTo>
                    <a:lnTo>
                      <a:pt x="0" y="52"/>
                    </a:lnTo>
                    <a:lnTo>
                      <a:pt x="14" y="0"/>
                    </a:lnTo>
                    <a:lnTo>
                      <a:pt x="70" y="25"/>
                    </a:lnTo>
                    <a:lnTo>
                      <a:pt x="55" y="78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8" name="Freeform 959"/>
              <p:cNvSpPr>
                <a:spLocks/>
              </p:cNvSpPr>
              <p:nvPr/>
            </p:nvSpPr>
            <p:spPr bwMode="auto">
              <a:xfrm>
                <a:off x="2075" y="1443"/>
                <a:ext cx="57" cy="15"/>
              </a:xfrm>
              <a:custGeom>
                <a:avLst/>
                <a:gdLst>
                  <a:gd name="T0" fmla="*/ 57 w 57"/>
                  <a:gd name="T1" fmla="*/ 15 h 29"/>
                  <a:gd name="T2" fmla="*/ 2 w 57"/>
                  <a:gd name="T3" fmla="*/ 2 h 29"/>
                  <a:gd name="T4" fmla="*/ 0 w 57"/>
                  <a:gd name="T5" fmla="*/ 0 h 29"/>
                  <a:gd name="T6" fmla="*/ 57 w 57"/>
                  <a:gd name="T7" fmla="*/ 14 h 29"/>
                  <a:gd name="T8" fmla="*/ 57 w 57"/>
                  <a:gd name="T9" fmla="*/ 15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" h="29">
                    <a:moveTo>
                      <a:pt x="57" y="29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7" y="27"/>
                    </a:lnTo>
                    <a:lnTo>
                      <a:pt x="57" y="29"/>
                    </a:lnTo>
                    <a:close/>
                  </a:path>
                </a:pathLst>
              </a:custGeom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9" name="Freeform 960"/>
              <p:cNvSpPr>
                <a:spLocks/>
              </p:cNvSpPr>
              <p:nvPr/>
            </p:nvSpPr>
            <p:spPr bwMode="auto">
              <a:xfrm>
                <a:off x="2061" y="1443"/>
                <a:ext cx="16" cy="28"/>
              </a:xfrm>
              <a:custGeom>
                <a:avLst/>
                <a:gdLst>
                  <a:gd name="T0" fmla="*/ 0 w 16"/>
                  <a:gd name="T1" fmla="*/ 27 h 56"/>
                  <a:gd name="T2" fmla="*/ 0 w 16"/>
                  <a:gd name="T3" fmla="*/ 28 h 56"/>
                  <a:gd name="T4" fmla="*/ 16 w 16"/>
                  <a:gd name="T5" fmla="*/ 2 h 56"/>
                  <a:gd name="T6" fmla="*/ 14 w 16"/>
                  <a:gd name="T7" fmla="*/ 0 h 56"/>
                  <a:gd name="T8" fmla="*/ 0 w 16"/>
                  <a:gd name="T9" fmla="*/ 2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56">
                    <a:moveTo>
                      <a:pt x="0" y="53"/>
                    </a:moveTo>
                    <a:lnTo>
                      <a:pt x="0" y="56"/>
                    </a:lnTo>
                    <a:lnTo>
                      <a:pt x="16" y="4"/>
                    </a:lnTo>
                    <a:lnTo>
                      <a:pt x="14" y="0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40" name="Freeform 961"/>
              <p:cNvSpPr>
                <a:spLocks/>
              </p:cNvSpPr>
              <p:nvPr/>
            </p:nvSpPr>
            <p:spPr bwMode="auto">
              <a:xfrm>
                <a:off x="2061" y="1445"/>
                <a:ext cx="71" cy="39"/>
              </a:xfrm>
              <a:custGeom>
                <a:avLst/>
                <a:gdLst>
                  <a:gd name="T0" fmla="*/ 57 w 71"/>
                  <a:gd name="T1" fmla="*/ 39 h 78"/>
                  <a:gd name="T2" fmla="*/ 0 w 71"/>
                  <a:gd name="T3" fmla="*/ 26 h 78"/>
                  <a:gd name="T4" fmla="*/ 16 w 71"/>
                  <a:gd name="T5" fmla="*/ 0 h 78"/>
                  <a:gd name="T6" fmla="*/ 71 w 71"/>
                  <a:gd name="T7" fmla="*/ 13 h 78"/>
                  <a:gd name="T8" fmla="*/ 57 w 71"/>
                  <a:gd name="T9" fmla="*/ 3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" h="78">
                    <a:moveTo>
                      <a:pt x="57" y="78"/>
                    </a:moveTo>
                    <a:lnTo>
                      <a:pt x="0" y="52"/>
                    </a:lnTo>
                    <a:lnTo>
                      <a:pt x="16" y="0"/>
                    </a:lnTo>
                    <a:lnTo>
                      <a:pt x="71" y="25"/>
                    </a:lnTo>
                    <a:lnTo>
                      <a:pt x="57" y="78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41" name="Freeform 962"/>
              <p:cNvSpPr>
                <a:spLocks/>
              </p:cNvSpPr>
              <p:nvPr/>
            </p:nvSpPr>
            <p:spPr bwMode="auto">
              <a:xfrm>
                <a:off x="2275" y="1491"/>
                <a:ext cx="56" cy="15"/>
              </a:xfrm>
              <a:custGeom>
                <a:avLst/>
                <a:gdLst>
                  <a:gd name="T0" fmla="*/ 56 w 56"/>
                  <a:gd name="T1" fmla="*/ 15 h 29"/>
                  <a:gd name="T2" fmla="*/ 0 w 56"/>
                  <a:gd name="T3" fmla="*/ 2 h 29"/>
                  <a:gd name="T4" fmla="*/ 0 w 56"/>
                  <a:gd name="T5" fmla="*/ 0 h 29"/>
                  <a:gd name="T6" fmla="*/ 55 w 56"/>
                  <a:gd name="T7" fmla="*/ 13 h 29"/>
                  <a:gd name="T8" fmla="*/ 56 w 56"/>
                  <a:gd name="T9" fmla="*/ 15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6" h="29">
                    <a:moveTo>
                      <a:pt x="56" y="29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55" y="26"/>
                    </a:lnTo>
                    <a:lnTo>
                      <a:pt x="56" y="29"/>
                    </a:lnTo>
                    <a:close/>
                  </a:path>
                </a:pathLst>
              </a:custGeom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42" name="Freeform 963"/>
              <p:cNvSpPr>
                <a:spLocks/>
              </p:cNvSpPr>
              <p:nvPr/>
            </p:nvSpPr>
            <p:spPr bwMode="auto">
              <a:xfrm>
                <a:off x="2260" y="1491"/>
                <a:ext cx="15" cy="27"/>
              </a:xfrm>
              <a:custGeom>
                <a:avLst/>
                <a:gdLst>
                  <a:gd name="T0" fmla="*/ 0 w 15"/>
                  <a:gd name="T1" fmla="*/ 26 h 55"/>
                  <a:gd name="T2" fmla="*/ 0 w 15"/>
                  <a:gd name="T3" fmla="*/ 27 h 55"/>
                  <a:gd name="T4" fmla="*/ 15 w 15"/>
                  <a:gd name="T5" fmla="*/ 2 h 55"/>
                  <a:gd name="T6" fmla="*/ 15 w 15"/>
                  <a:gd name="T7" fmla="*/ 0 h 55"/>
                  <a:gd name="T8" fmla="*/ 0 w 15"/>
                  <a:gd name="T9" fmla="*/ 26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" h="55">
                    <a:moveTo>
                      <a:pt x="0" y="53"/>
                    </a:moveTo>
                    <a:lnTo>
                      <a:pt x="0" y="55"/>
                    </a:lnTo>
                    <a:lnTo>
                      <a:pt x="15" y="4"/>
                    </a:lnTo>
                    <a:lnTo>
                      <a:pt x="15" y="0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43" name="Freeform 964"/>
              <p:cNvSpPr>
                <a:spLocks/>
              </p:cNvSpPr>
              <p:nvPr/>
            </p:nvSpPr>
            <p:spPr bwMode="auto">
              <a:xfrm>
                <a:off x="2260" y="1493"/>
                <a:ext cx="71" cy="39"/>
              </a:xfrm>
              <a:custGeom>
                <a:avLst/>
                <a:gdLst>
                  <a:gd name="T0" fmla="*/ 56 w 71"/>
                  <a:gd name="T1" fmla="*/ 39 h 78"/>
                  <a:gd name="T2" fmla="*/ 0 w 71"/>
                  <a:gd name="T3" fmla="*/ 26 h 78"/>
                  <a:gd name="T4" fmla="*/ 15 w 71"/>
                  <a:gd name="T5" fmla="*/ 0 h 78"/>
                  <a:gd name="T6" fmla="*/ 71 w 71"/>
                  <a:gd name="T7" fmla="*/ 13 h 78"/>
                  <a:gd name="T8" fmla="*/ 56 w 71"/>
                  <a:gd name="T9" fmla="*/ 3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" h="78">
                    <a:moveTo>
                      <a:pt x="56" y="78"/>
                    </a:moveTo>
                    <a:lnTo>
                      <a:pt x="0" y="51"/>
                    </a:lnTo>
                    <a:lnTo>
                      <a:pt x="15" y="0"/>
                    </a:lnTo>
                    <a:lnTo>
                      <a:pt x="71" y="25"/>
                    </a:lnTo>
                    <a:lnTo>
                      <a:pt x="56" y="78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44" name="Freeform 965"/>
              <p:cNvSpPr>
                <a:spLocks/>
              </p:cNvSpPr>
              <p:nvPr/>
            </p:nvSpPr>
            <p:spPr bwMode="auto">
              <a:xfrm>
                <a:off x="1497" y="1165"/>
                <a:ext cx="57" cy="15"/>
              </a:xfrm>
              <a:custGeom>
                <a:avLst/>
                <a:gdLst>
                  <a:gd name="T0" fmla="*/ 57 w 57"/>
                  <a:gd name="T1" fmla="*/ 15 h 29"/>
                  <a:gd name="T2" fmla="*/ 2 w 57"/>
                  <a:gd name="T3" fmla="*/ 2 h 29"/>
                  <a:gd name="T4" fmla="*/ 0 w 57"/>
                  <a:gd name="T5" fmla="*/ 0 h 29"/>
                  <a:gd name="T6" fmla="*/ 57 w 57"/>
                  <a:gd name="T7" fmla="*/ 13 h 29"/>
                  <a:gd name="T8" fmla="*/ 57 w 57"/>
                  <a:gd name="T9" fmla="*/ 15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" h="29">
                    <a:moveTo>
                      <a:pt x="57" y="29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57" y="25"/>
                    </a:lnTo>
                    <a:lnTo>
                      <a:pt x="57" y="29"/>
                    </a:lnTo>
                    <a:close/>
                  </a:path>
                </a:pathLst>
              </a:custGeom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45" name="Freeform 966"/>
              <p:cNvSpPr>
                <a:spLocks/>
              </p:cNvSpPr>
              <p:nvPr/>
            </p:nvSpPr>
            <p:spPr bwMode="auto">
              <a:xfrm>
                <a:off x="1483" y="1165"/>
                <a:ext cx="16" cy="27"/>
              </a:xfrm>
              <a:custGeom>
                <a:avLst/>
                <a:gdLst>
                  <a:gd name="T0" fmla="*/ 0 w 16"/>
                  <a:gd name="T1" fmla="*/ 26 h 54"/>
                  <a:gd name="T2" fmla="*/ 0 w 16"/>
                  <a:gd name="T3" fmla="*/ 27 h 54"/>
                  <a:gd name="T4" fmla="*/ 16 w 16"/>
                  <a:gd name="T5" fmla="*/ 2 h 54"/>
                  <a:gd name="T6" fmla="*/ 14 w 16"/>
                  <a:gd name="T7" fmla="*/ 0 h 54"/>
                  <a:gd name="T8" fmla="*/ 0 w 16"/>
                  <a:gd name="T9" fmla="*/ 26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54">
                    <a:moveTo>
                      <a:pt x="0" y="52"/>
                    </a:moveTo>
                    <a:lnTo>
                      <a:pt x="0" y="54"/>
                    </a:lnTo>
                    <a:lnTo>
                      <a:pt x="16" y="3"/>
                    </a:lnTo>
                    <a:lnTo>
                      <a:pt x="14" y="0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46" name="Freeform 967"/>
              <p:cNvSpPr>
                <a:spLocks/>
              </p:cNvSpPr>
              <p:nvPr/>
            </p:nvSpPr>
            <p:spPr bwMode="auto">
              <a:xfrm>
                <a:off x="1483" y="1167"/>
                <a:ext cx="71" cy="39"/>
              </a:xfrm>
              <a:custGeom>
                <a:avLst/>
                <a:gdLst>
                  <a:gd name="T0" fmla="*/ 57 w 71"/>
                  <a:gd name="T1" fmla="*/ 39 h 78"/>
                  <a:gd name="T2" fmla="*/ 0 w 71"/>
                  <a:gd name="T3" fmla="*/ 26 h 78"/>
                  <a:gd name="T4" fmla="*/ 16 w 71"/>
                  <a:gd name="T5" fmla="*/ 0 h 78"/>
                  <a:gd name="T6" fmla="*/ 71 w 71"/>
                  <a:gd name="T7" fmla="*/ 13 h 78"/>
                  <a:gd name="T8" fmla="*/ 57 w 71"/>
                  <a:gd name="T9" fmla="*/ 3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" h="78">
                    <a:moveTo>
                      <a:pt x="57" y="78"/>
                    </a:moveTo>
                    <a:lnTo>
                      <a:pt x="0" y="51"/>
                    </a:lnTo>
                    <a:lnTo>
                      <a:pt x="16" y="0"/>
                    </a:lnTo>
                    <a:lnTo>
                      <a:pt x="71" y="26"/>
                    </a:lnTo>
                    <a:lnTo>
                      <a:pt x="57" y="78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47" name="Freeform 968"/>
              <p:cNvSpPr>
                <a:spLocks/>
              </p:cNvSpPr>
              <p:nvPr/>
            </p:nvSpPr>
            <p:spPr bwMode="auto">
              <a:xfrm>
                <a:off x="1732" y="1220"/>
                <a:ext cx="56" cy="14"/>
              </a:xfrm>
              <a:custGeom>
                <a:avLst/>
                <a:gdLst>
                  <a:gd name="T0" fmla="*/ 56 w 56"/>
                  <a:gd name="T1" fmla="*/ 14 h 29"/>
                  <a:gd name="T2" fmla="*/ 0 w 56"/>
                  <a:gd name="T3" fmla="*/ 2 h 29"/>
                  <a:gd name="T4" fmla="*/ 0 w 56"/>
                  <a:gd name="T5" fmla="*/ 0 h 29"/>
                  <a:gd name="T6" fmla="*/ 55 w 56"/>
                  <a:gd name="T7" fmla="*/ 13 h 29"/>
                  <a:gd name="T8" fmla="*/ 56 w 56"/>
                  <a:gd name="T9" fmla="*/ 14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6" h="29">
                    <a:moveTo>
                      <a:pt x="56" y="29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55" y="26"/>
                    </a:lnTo>
                    <a:lnTo>
                      <a:pt x="56" y="29"/>
                    </a:lnTo>
                    <a:close/>
                  </a:path>
                </a:pathLst>
              </a:custGeom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48" name="Freeform 969"/>
              <p:cNvSpPr>
                <a:spLocks/>
              </p:cNvSpPr>
              <p:nvPr/>
            </p:nvSpPr>
            <p:spPr bwMode="auto">
              <a:xfrm>
                <a:off x="1716" y="1220"/>
                <a:ext cx="16" cy="27"/>
              </a:xfrm>
              <a:custGeom>
                <a:avLst/>
                <a:gdLst>
                  <a:gd name="T0" fmla="*/ 0 w 16"/>
                  <a:gd name="T1" fmla="*/ 27 h 54"/>
                  <a:gd name="T2" fmla="*/ 2 w 16"/>
                  <a:gd name="T3" fmla="*/ 27 h 54"/>
                  <a:gd name="T4" fmla="*/ 16 w 16"/>
                  <a:gd name="T5" fmla="*/ 2 h 54"/>
                  <a:gd name="T6" fmla="*/ 16 w 16"/>
                  <a:gd name="T7" fmla="*/ 0 h 54"/>
                  <a:gd name="T8" fmla="*/ 0 w 16"/>
                  <a:gd name="T9" fmla="*/ 27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54">
                    <a:moveTo>
                      <a:pt x="0" y="53"/>
                    </a:moveTo>
                    <a:lnTo>
                      <a:pt x="2" y="54"/>
                    </a:lnTo>
                    <a:lnTo>
                      <a:pt x="16" y="4"/>
                    </a:lnTo>
                    <a:lnTo>
                      <a:pt x="16" y="0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49" name="Freeform 970"/>
              <p:cNvSpPr>
                <a:spLocks/>
              </p:cNvSpPr>
              <p:nvPr/>
            </p:nvSpPr>
            <p:spPr bwMode="auto">
              <a:xfrm>
                <a:off x="1718" y="1221"/>
                <a:ext cx="70" cy="39"/>
              </a:xfrm>
              <a:custGeom>
                <a:avLst/>
                <a:gdLst>
                  <a:gd name="T0" fmla="*/ 55 w 70"/>
                  <a:gd name="T1" fmla="*/ 39 h 78"/>
                  <a:gd name="T2" fmla="*/ 0 w 70"/>
                  <a:gd name="T3" fmla="*/ 25 h 78"/>
                  <a:gd name="T4" fmla="*/ 14 w 70"/>
                  <a:gd name="T5" fmla="*/ 0 h 78"/>
                  <a:gd name="T6" fmla="*/ 70 w 70"/>
                  <a:gd name="T7" fmla="*/ 13 h 78"/>
                  <a:gd name="T8" fmla="*/ 55 w 70"/>
                  <a:gd name="T9" fmla="*/ 3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0" h="78">
                    <a:moveTo>
                      <a:pt x="55" y="78"/>
                    </a:moveTo>
                    <a:lnTo>
                      <a:pt x="0" y="50"/>
                    </a:lnTo>
                    <a:lnTo>
                      <a:pt x="14" y="0"/>
                    </a:lnTo>
                    <a:lnTo>
                      <a:pt x="70" y="25"/>
                    </a:lnTo>
                    <a:lnTo>
                      <a:pt x="55" y="78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50" name="Freeform 971"/>
              <p:cNvSpPr>
                <a:spLocks/>
              </p:cNvSpPr>
              <p:nvPr/>
            </p:nvSpPr>
            <p:spPr bwMode="auto">
              <a:xfrm>
                <a:off x="1948" y="1270"/>
                <a:ext cx="57" cy="15"/>
              </a:xfrm>
              <a:custGeom>
                <a:avLst/>
                <a:gdLst>
                  <a:gd name="T0" fmla="*/ 57 w 57"/>
                  <a:gd name="T1" fmla="*/ 15 h 29"/>
                  <a:gd name="T2" fmla="*/ 1 w 57"/>
                  <a:gd name="T3" fmla="*/ 2 h 29"/>
                  <a:gd name="T4" fmla="*/ 0 w 57"/>
                  <a:gd name="T5" fmla="*/ 0 h 29"/>
                  <a:gd name="T6" fmla="*/ 57 w 57"/>
                  <a:gd name="T7" fmla="*/ 13 h 29"/>
                  <a:gd name="T8" fmla="*/ 57 w 57"/>
                  <a:gd name="T9" fmla="*/ 15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" h="29">
                    <a:moveTo>
                      <a:pt x="57" y="29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7" y="25"/>
                    </a:lnTo>
                    <a:lnTo>
                      <a:pt x="57" y="29"/>
                    </a:lnTo>
                    <a:close/>
                  </a:path>
                </a:pathLst>
              </a:custGeom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51" name="Freeform 972"/>
              <p:cNvSpPr>
                <a:spLocks/>
              </p:cNvSpPr>
              <p:nvPr/>
            </p:nvSpPr>
            <p:spPr bwMode="auto">
              <a:xfrm>
                <a:off x="1934" y="1270"/>
                <a:ext cx="15" cy="28"/>
              </a:xfrm>
              <a:custGeom>
                <a:avLst/>
                <a:gdLst>
                  <a:gd name="T0" fmla="*/ 0 w 15"/>
                  <a:gd name="T1" fmla="*/ 26 h 56"/>
                  <a:gd name="T2" fmla="*/ 0 w 15"/>
                  <a:gd name="T3" fmla="*/ 28 h 56"/>
                  <a:gd name="T4" fmla="*/ 15 w 15"/>
                  <a:gd name="T5" fmla="*/ 2 h 56"/>
                  <a:gd name="T6" fmla="*/ 14 w 15"/>
                  <a:gd name="T7" fmla="*/ 0 h 56"/>
                  <a:gd name="T8" fmla="*/ 0 w 15"/>
                  <a:gd name="T9" fmla="*/ 26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" h="56">
                    <a:moveTo>
                      <a:pt x="0" y="52"/>
                    </a:moveTo>
                    <a:lnTo>
                      <a:pt x="0" y="56"/>
                    </a:lnTo>
                    <a:lnTo>
                      <a:pt x="15" y="3"/>
                    </a:lnTo>
                    <a:lnTo>
                      <a:pt x="14" y="0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52" name="Freeform 973"/>
              <p:cNvSpPr>
                <a:spLocks/>
              </p:cNvSpPr>
              <p:nvPr/>
            </p:nvSpPr>
            <p:spPr bwMode="auto">
              <a:xfrm>
                <a:off x="1934" y="1272"/>
                <a:ext cx="71" cy="39"/>
              </a:xfrm>
              <a:custGeom>
                <a:avLst/>
                <a:gdLst>
                  <a:gd name="T0" fmla="*/ 56 w 71"/>
                  <a:gd name="T1" fmla="*/ 39 h 78"/>
                  <a:gd name="T2" fmla="*/ 0 w 71"/>
                  <a:gd name="T3" fmla="*/ 27 h 78"/>
                  <a:gd name="T4" fmla="*/ 15 w 71"/>
                  <a:gd name="T5" fmla="*/ 0 h 78"/>
                  <a:gd name="T6" fmla="*/ 71 w 71"/>
                  <a:gd name="T7" fmla="*/ 13 h 78"/>
                  <a:gd name="T8" fmla="*/ 56 w 71"/>
                  <a:gd name="T9" fmla="*/ 3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" h="78">
                    <a:moveTo>
                      <a:pt x="56" y="78"/>
                    </a:moveTo>
                    <a:lnTo>
                      <a:pt x="0" y="53"/>
                    </a:lnTo>
                    <a:lnTo>
                      <a:pt x="15" y="0"/>
                    </a:lnTo>
                    <a:lnTo>
                      <a:pt x="71" y="26"/>
                    </a:lnTo>
                    <a:lnTo>
                      <a:pt x="56" y="78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53" name="Freeform 974"/>
              <p:cNvSpPr>
                <a:spLocks/>
              </p:cNvSpPr>
              <p:nvPr/>
            </p:nvSpPr>
            <p:spPr bwMode="auto">
              <a:xfrm>
                <a:off x="2152" y="1318"/>
                <a:ext cx="56" cy="15"/>
              </a:xfrm>
              <a:custGeom>
                <a:avLst/>
                <a:gdLst>
                  <a:gd name="T0" fmla="*/ 56 w 56"/>
                  <a:gd name="T1" fmla="*/ 15 h 29"/>
                  <a:gd name="T2" fmla="*/ 0 w 56"/>
                  <a:gd name="T3" fmla="*/ 1 h 29"/>
                  <a:gd name="T4" fmla="*/ 0 w 56"/>
                  <a:gd name="T5" fmla="*/ 0 h 29"/>
                  <a:gd name="T6" fmla="*/ 55 w 56"/>
                  <a:gd name="T7" fmla="*/ 13 h 29"/>
                  <a:gd name="T8" fmla="*/ 56 w 56"/>
                  <a:gd name="T9" fmla="*/ 15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6" h="29">
                    <a:moveTo>
                      <a:pt x="56" y="29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55" y="26"/>
                    </a:lnTo>
                    <a:lnTo>
                      <a:pt x="56" y="29"/>
                    </a:lnTo>
                    <a:close/>
                  </a:path>
                </a:pathLst>
              </a:custGeom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54" name="Freeform 975"/>
              <p:cNvSpPr>
                <a:spLocks/>
              </p:cNvSpPr>
              <p:nvPr/>
            </p:nvSpPr>
            <p:spPr bwMode="auto">
              <a:xfrm>
                <a:off x="2136" y="1318"/>
                <a:ext cx="16" cy="27"/>
              </a:xfrm>
              <a:custGeom>
                <a:avLst/>
                <a:gdLst>
                  <a:gd name="T0" fmla="*/ 0 w 16"/>
                  <a:gd name="T1" fmla="*/ 25 h 55"/>
                  <a:gd name="T2" fmla="*/ 1 w 16"/>
                  <a:gd name="T3" fmla="*/ 27 h 55"/>
                  <a:gd name="T4" fmla="*/ 16 w 16"/>
                  <a:gd name="T5" fmla="*/ 1 h 55"/>
                  <a:gd name="T6" fmla="*/ 16 w 16"/>
                  <a:gd name="T7" fmla="*/ 0 h 55"/>
                  <a:gd name="T8" fmla="*/ 0 w 16"/>
                  <a:gd name="T9" fmla="*/ 25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55">
                    <a:moveTo>
                      <a:pt x="0" y="51"/>
                    </a:moveTo>
                    <a:lnTo>
                      <a:pt x="1" y="55"/>
                    </a:lnTo>
                    <a:lnTo>
                      <a:pt x="16" y="2"/>
                    </a:lnTo>
                    <a:lnTo>
                      <a:pt x="16" y="0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55" name="Freeform 976"/>
              <p:cNvSpPr>
                <a:spLocks/>
              </p:cNvSpPr>
              <p:nvPr/>
            </p:nvSpPr>
            <p:spPr bwMode="auto">
              <a:xfrm>
                <a:off x="2137" y="1319"/>
                <a:ext cx="71" cy="39"/>
              </a:xfrm>
              <a:custGeom>
                <a:avLst/>
                <a:gdLst>
                  <a:gd name="T0" fmla="*/ 56 w 71"/>
                  <a:gd name="T1" fmla="*/ 39 h 78"/>
                  <a:gd name="T2" fmla="*/ 0 w 71"/>
                  <a:gd name="T3" fmla="*/ 27 h 78"/>
                  <a:gd name="T4" fmla="*/ 15 w 71"/>
                  <a:gd name="T5" fmla="*/ 0 h 78"/>
                  <a:gd name="T6" fmla="*/ 71 w 71"/>
                  <a:gd name="T7" fmla="*/ 14 h 78"/>
                  <a:gd name="T8" fmla="*/ 56 w 71"/>
                  <a:gd name="T9" fmla="*/ 3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" h="78">
                    <a:moveTo>
                      <a:pt x="56" y="78"/>
                    </a:moveTo>
                    <a:lnTo>
                      <a:pt x="0" y="53"/>
                    </a:lnTo>
                    <a:lnTo>
                      <a:pt x="15" y="0"/>
                    </a:lnTo>
                    <a:lnTo>
                      <a:pt x="71" y="27"/>
                    </a:lnTo>
                    <a:lnTo>
                      <a:pt x="56" y="78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56" name="Freeform 977"/>
              <p:cNvSpPr>
                <a:spLocks/>
              </p:cNvSpPr>
              <p:nvPr/>
            </p:nvSpPr>
            <p:spPr bwMode="auto">
              <a:xfrm>
                <a:off x="2345" y="1364"/>
                <a:ext cx="57" cy="14"/>
              </a:xfrm>
              <a:custGeom>
                <a:avLst/>
                <a:gdLst>
                  <a:gd name="T0" fmla="*/ 57 w 57"/>
                  <a:gd name="T1" fmla="*/ 14 h 29"/>
                  <a:gd name="T2" fmla="*/ 2 w 57"/>
                  <a:gd name="T3" fmla="*/ 2 h 29"/>
                  <a:gd name="T4" fmla="*/ 0 w 57"/>
                  <a:gd name="T5" fmla="*/ 0 h 29"/>
                  <a:gd name="T6" fmla="*/ 57 w 57"/>
                  <a:gd name="T7" fmla="*/ 13 h 29"/>
                  <a:gd name="T8" fmla="*/ 57 w 57"/>
                  <a:gd name="T9" fmla="*/ 14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" h="29">
                    <a:moveTo>
                      <a:pt x="57" y="29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7" y="27"/>
                    </a:lnTo>
                    <a:lnTo>
                      <a:pt x="57" y="29"/>
                    </a:lnTo>
                    <a:close/>
                  </a:path>
                </a:pathLst>
              </a:custGeom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57" name="Freeform 978"/>
              <p:cNvSpPr>
                <a:spLocks/>
              </p:cNvSpPr>
              <p:nvPr/>
            </p:nvSpPr>
            <p:spPr bwMode="auto">
              <a:xfrm>
                <a:off x="2331" y="1364"/>
                <a:ext cx="16" cy="28"/>
              </a:xfrm>
              <a:custGeom>
                <a:avLst/>
                <a:gdLst>
                  <a:gd name="T0" fmla="*/ 0 w 16"/>
                  <a:gd name="T1" fmla="*/ 27 h 56"/>
                  <a:gd name="T2" fmla="*/ 0 w 16"/>
                  <a:gd name="T3" fmla="*/ 28 h 56"/>
                  <a:gd name="T4" fmla="*/ 16 w 16"/>
                  <a:gd name="T5" fmla="*/ 2 h 56"/>
                  <a:gd name="T6" fmla="*/ 14 w 16"/>
                  <a:gd name="T7" fmla="*/ 0 h 56"/>
                  <a:gd name="T8" fmla="*/ 0 w 16"/>
                  <a:gd name="T9" fmla="*/ 2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56">
                    <a:moveTo>
                      <a:pt x="0" y="53"/>
                    </a:moveTo>
                    <a:lnTo>
                      <a:pt x="0" y="56"/>
                    </a:lnTo>
                    <a:lnTo>
                      <a:pt x="16" y="4"/>
                    </a:lnTo>
                    <a:lnTo>
                      <a:pt x="14" y="0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58" name="Freeform 979"/>
              <p:cNvSpPr>
                <a:spLocks/>
              </p:cNvSpPr>
              <p:nvPr/>
            </p:nvSpPr>
            <p:spPr bwMode="auto">
              <a:xfrm>
                <a:off x="2331" y="1365"/>
                <a:ext cx="71" cy="39"/>
              </a:xfrm>
              <a:custGeom>
                <a:avLst/>
                <a:gdLst>
                  <a:gd name="T0" fmla="*/ 57 w 71"/>
                  <a:gd name="T1" fmla="*/ 39 h 77"/>
                  <a:gd name="T2" fmla="*/ 0 w 71"/>
                  <a:gd name="T3" fmla="*/ 26 h 77"/>
                  <a:gd name="T4" fmla="*/ 16 w 71"/>
                  <a:gd name="T5" fmla="*/ 0 h 77"/>
                  <a:gd name="T6" fmla="*/ 71 w 71"/>
                  <a:gd name="T7" fmla="*/ 13 h 77"/>
                  <a:gd name="T8" fmla="*/ 57 w 71"/>
                  <a:gd name="T9" fmla="*/ 39 h 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" h="77">
                    <a:moveTo>
                      <a:pt x="57" y="77"/>
                    </a:moveTo>
                    <a:lnTo>
                      <a:pt x="0" y="52"/>
                    </a:lnTo>
                    <a:lnTo>
                      <a:pt x="16" y="0"/>
                    </a:lnTo>
                    <a:lnTo>
                      <a:pt x="71" y="25"/>
                    </a:lnTo>
                    <a:lnTo>
                      <a:pt x="57" y="77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59" name="Freeform 980"/>
              <p:cNvSpPr>
                <a:spLocks/>
              </p:cNvSpPr>
              <p:nvPr/>
            </p:nvSpPr>
            <p:spPr bwMode="auto">
              <a:xfrm>
                <a:off x="970" y="1270"/>
                <a:ext cx="1030" cy="268"/>
              </a:xfrm>
              <a:custGeom>
                <a:avLst/>
                <a:gdLst>
                  <a:gd name="T0" fmla="*/ 1015 w 1030"/>
                  <a:gd name="T1" fmla="*/ 268 h 535"/>
                  <a:gd name="T2" fmla="*/ 1030 w 1030"/>
                  <a:gd name="T3" fmla="*/ 241 h 535"/>
                  <a:gd name="T4" fmla="*/ 0 w 1030"/>
                  <a:gd name="T5" fmla="*/ 0 h 535"/>
                  <a:gd name="T6" fmla="*/ 0 w 1030"/>
                  <a:gd name="T7" fmla="*/ 1 h 535"/>
                  <a:gd name="T8" fmla="*/ 72 w 1030"/>
                  <a:gd name="T9" fmla="*/ 18 h 535"/>
                  <a:gd name="T10" fmla="*/ 143 w 1030"/>
                  <a:gd name="T11" fmla="*/ 34 h 535"/>
                  <a:gd name="T12" fmla="*/ 213 w 1030"/>
                  <a:gd name="T13" fmla="*/ 52 h 535"/>
                  <a:gd name="T14" fmla="*/ 283 w 1030"/>
                  <a:gd name="T15" fmla="*/ 68 h 535"/>
                  <a:gd name="T16" fmla="*/ 351 w 1030"/>
                  <a:gd name="T17" fmla="*/ 84 h 535"/>
                  <a:gd name="T18" fmla="*/ 416 w 1030"/>
                  <a:gd name="T19" fmla="*/ 100 h 535"/>
                  <a:gd name="T20" fmla="*/ 481 w 1030"/>
                  <a:gd name="T21" fmla="*/ 117 h 535"/>
                  <a:gd name="T22" fmla="*/ 541 w 1030"/>
                  <a:gd name="T23" fmla="*/ 132 h 535"/>
                  <a:gd name="T24" fmla="*/ 599 w 1030"/>
                  <a:gd name="T25" fmla="*/ 147 h 535"/>
                  <a:gd name="T26" fmla="*/ 654 w 1030"/>
                  <a:gd name="T27" fmla="*/ 161 h 535"/>
                  <a:gd name="T28" fmla="*/ 707 w 1030"/>
                  <a:gd name="T29" fmla="*/ 175 h 535"/>
                  <a:gd name="T30" fmla="*/ 755 w 1030"/>
                  <a:gd name="T31" fmla="*/ 187 h 535"/>
                  <a:gd name="T32" fmla="*/ 799 w 1030"/>
                  <a:gd name="T33" fmla="*/ 199 h 535"/>
                  <a:gd name="T34" fmla="*/ 838 w 1030"/>
                  <a:gd name="T35" fmla="*/ 211 h 535"/>
                  <a:gd name="T36" fmla="*/ 875 w 1030"/>
                  <a:gd name="T37" fmla="*/ 221 h 535"/>
                  <a:gd name="T38" fmla="*/ 906 w 1030"/>
                  <a:gd name="T39" fmla="*/ 230 h 535"/>
                  <a:gd name="T40" fmla="*/ 931 w 1030"/>
                  <a:gd name="T41" fmla="*/ 238 h 535"/>
                  <a:gd name="T42" fmla="*/ 954 w 1030"/>
                  <a:gd name="T43" fmla="*/ 245 h 535"/>
                  <a:gd name="T44" fmla="*/ 971 w 1030"/>
                  <a:gd name="T45" fmla="*/ 252 h 535"/>
                  <a:gd name="T46" fmla="*/ 982 w 1030"/>
                  <a:gd name="T47" fmla="*/ 256 h 535"/>
                  <a:gd name="T48" fmla="*/ 988 w 1030"/>
                  <a:gd name="T49" fmla="*/ 260 h 535"/>
                  <a:gd name="T50" fmla="*/ 989 w 1030"/>
                  <a:gd name="T51" fmla="*/ 263 h 535"/>
                  <a:gd name="T52" fmla="*/ 1015 w 1030"/>
                  <a:gd name="T53" fmla="*/ 268 h 53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30" h="535">
                    <a:moveTo>
                      <a:pt x="1015" y="535"/>
                    </a:moveTo>
                    <a:lnTo>
                      <a:pt x="1030" y="48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72" y="36"/>
                    </a:lnTo>
                    <a:lnTo>
                      <a:pt x="143" y="68"/>
                    </a:lnTo>
                    <a:lnTo>
                      <a:pt x="213" y="103"/>
                    </a:lnTo>
                    <a:lnTo>
                      <a:pt x="283" y="135"/>
                    </a:lnTo>
                    <a:lnTo>
                      <a:pt x="351" y="168"/>
                    </a:lnTo>
                    <a:lnTo>
                      <a:pt x="416" y="200"/>
                    </a:lnTo>
                    <a:lnTo>
                      <a:pt x="481" y="233"/>
                    </a:lnTo>
                    <a:lnTo>
                      <a:pt x="541" y="264"/>
                    </a:lnTo>
                    <a:lnTo>
                      <a:pt x="599" y="293"/>
                    </a:lnTo>
                    <a:lnTo>
                      <a:pt x="654" y="322"/>
                    </a:lnTo>
                    <a:lnTo>
                      <a:pt x="707" y="349"/>
                    </a:lnTo>
                    <a:lnTo>
                      <a:pt x="755" y="374"/>
                    </a:lnTo>
                    <a:lnTo>
                      <a:pt x="799" y="398"/>
                    </a:lnTo>
                    <a:lnTo>
                      <a:pt x="838" y="421"/>
                    </a:lnTo>
                    <a:lnTo>
                      <a:pt x="875" y="441"/>
                    </a:lnTo>
                    <a:lnTo>
                      <a:pt x="906" y="459"/>
                    </a:lnTo>
                    <a:lnTo>
                      <a:pt x="931" y="476"/>
                    </a:lnTo>
                    <a:lnTo>
                      <a:pt x="954" y="490"/>
                    </a:lnTo>
                    <a:lnTo>
                      <a:pt x="971" y="503"/>
                    </a:lnTo>
                    <a:lnTo>
                      <a:pt x="982" y="512"/>
                    </a:lnTo>
                    <a:lnTo>
                      <a:pt x="988" y="519"/>
                    </a:lnTo>
                    <a:lnTo>
                      <a:pt x="989" y="525"/>
                    </a:lnTo>
                    <a:lnTo>
                      <a:pt x="1015" y="535"/>
                    </a:lnTo>
                    <a:close/>
                  </a:path>
                </a:pathLst>
              </a:custGeom>
              <a:solidFill>
                <a:srgbClr val="CCF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60" name="Freeform 981"/>
              <p:cNvSpPr>
                <a:spLocks/>
              </p:cNvSpPr>
              <p:nvPr/>
            </p:nvSpPr>
            <p:spPr bwMode="auto">
              <a:xfrm>
                <a:off x="970" y="1271"/>
                <a:ext cx="989" cy="262"/>
              </a:xfrm>
              <a:custGeom>
                <a:avLst/>
                <a:gdLst>
                  <a:gd name="T0" fmla="*/ 0 w 989"/>
                  <a:gd name="T1" fmla="*/ 0 h 524"/>
                  <a:gd name="T2" fmla="*/ 72 w 989"/>
                  <a:gd name="T3" fmla="*/ 18 h 524"/>
                  <a:gd name="T4" fmla="*/ 143 w 989"/>
                  <a:gd name="T5" fmla="*/ 34 h 524"/>
                  <a:gd name="T6" fmla="*/ 213 w 989"/>
                  <a:gd name="T7" fmla="*/ 51 h 524"/>
                  <a:gd name="T8" fmla="*/ 283 w 989"/>
                  <a:gd name="T9" fmla="*/ 67 h 524"/>
                  <a:gd name="T10" fmla="*/ 351 w 989"/>
                  <a:gd name="T11" fmla="*/ 84 h 524"/>
                  <a:gd name="T12" fmla="*/ 416 w 989"/>
                  <a:gd name="T13" fmla="*/ 100 h 524"/>
                  <a:gd name="T14" fmla="*/ 481 w 989"/>
                  <a:gd name="T15" fmla="*/ 116 h 524"/>
                  <a:gd name="T16" fmla="*/ 541 w 989"/>
                  <a:gd name="T17" fmla="*/ 132 h 524"/>
                  <a:gd name="T18" fmla="*/ 599 w 989"/>
                  <a:gd name="T19" fmla="*/ 146 h 524"/>
                  <a:gd name="T20" fmla="*/ 654 w 989"/>
                  <a:gd name="T21" fmla="*/ 161 h 524"/>
                  <a:gd name="T22" fmla="*/ 707 w 989"/>
                  <a:gd name="T23" fmla="*/ 174 h 524"/>
                  <a:gd name="T24" fmla="*/ 755 w 989"/>
                  <a:gd name="T25" fmla="*/ 187 h 524"/>
                  <a:gd name="T26" fmla="*/ 799 w 989"/>
                  <a:gd name="T27" fmla="*/ 199 h 524"/>
                  <a:gd name="T28" fmla="*/ 838 w 989"/>
                  <a:gd name="T29" fmla="*/ 210 h 524"/>
                  <a:gd name="T30" fmla="*/ 875 w 989"/>
                  <a:gd name="T31" fmla="*/ 220 h 524"/>
                  <a:gd name="T32" fmla="*/ 906 w 989"/>
                  <a:gd name="T33" fmla="*/ 229 h 524"/>
                  <a:gd name="T34" fmla="*/ 931 w 989"/>
                  <a:gd name="T35" fmla="*/ 238 h 524"/>
                  <a:gd name="T36" fmla="*/ 954 w 989"/>
                  <a:gd name="T37" fmla="*/ 245 h 524"/>
                  <a:gd name="T38" fmla="*/ 971 w 989"/>
                  <a:gd name="T39" fmla="*/ 251 h 524"/>
                  <a:gd name="T40" fmla="*/ 982 w 989"/>
                  <a:gd name="T41" fmla="*/ 256 h 524"/>
                  <a:gd name="T42" fmla="*/ 988 w 989"/>
                  <a:gd name="T43" fmla="*/ 259 h 524"/>
                  <a:gd name="T44" fmla="*/ 989 w 989"/>
                  <a:gd name="T45" fmla="*/ 262 h 524"/>
                  <a:gd name="T46" fmla="*/ 965 w 989"/>
                  <a:gd name="T47" fmla="*/ 257 h 524"/>
                  <a:gd name="T48" fmla="*/ 964 w 989"/>
                  <a:gd name="T49" fmla="*/ 254 h 524"/>
                  <a:gd name="T50" fmla="*/ 957 w 989"/>
                  <a:gd name="T51" fmla="*/ 250 h 524"/>
                  <a:gd name="T52" fmla="*/ 946 w 989"/>
                  <a:gd name="T53" fmla="*/ 246 h 524"/>
                  <a:gd name="T54" fmla="*/ 929 w 989"/>
                  <a:gd name="T55" fmla="*/ 239 h 524"/>
                  <a:gd name="T56" fmla="*/ 909 w 989"/>
                  <a:gd name="T57" fmla="*/ 233 h 524"/>
                  <a:gd name="T58" fmla="*/ 882 w 989"/>
                  <a:gd name="T59" fmla="*/ 225 h 524"/>
                  <a:gd name="T60" fmla="*/ 852 w 989"/>
                  <a:gd name="T61" fmla="*/ 216 h 524"/>
                  <a:gd name="T62" fmla="*/ 817 w 989"/>
                  <a:gd name="T63" fmla="*/ 206 h 524"/>
                  <a:gd name="T64" fmla="*/ 779 w 989"/>
                  <a:gd name="T65" fmla="*/ 195 h 524"/>
                  <a:gd name="T66" fmla="*/ 735 w 989"/>
                  <a:gd name="T67" fmla="*/ 183 h 524"/>
                  <a:gd name="T68" fmla="*/ 688 w 989"/>
                  <a:gd name="T69" fmla="*/ 171 h 524"/>
                  <a:gd name="T70" fmla="*/ 637 w 989"/>
                  <a:gd name="T71" fmla="*/ 157 h 524"/>
                  <a:gd name="T72" fmla="*/ 584 w 989"/>
                  <a:gd name="T73" fmla="*/ 143 h 524"/>
                  <a:gd name="T74" fmla="*/ 527 w 989"/>
                  <a:gd name="T75" fmla="*/ 129 h 524"/>
                  <a:gd name="T76" fmla="*/ 468 w 989"/>
                  <a:gd name="T77" fmla="*/ 114 h 524"/>
                  <a:gd name="T78" fmla="*/ 406 w 989"/>
                  <a:gd name="T79" fmla="*/ 98 h 524"/>
                  <a:gd name="T80" fmla="*/ 341 w 989"/>
                  <a:gd name="T81" fmla="*/ 83 h 524"/>
                  <a:gd name="T82" fmla="*/ 276 w 989"/>
                  <a:gd name="T83" fmla="*/ 67 h 524"/>
                  <a:gd name="T84" fmla="*/ 208 w 989"/>
                  <a:gd name="T85" fmla="*/ 50 h 524"/>
                  <a:gd name="T86" fmla="*/ 138 w 989"/>
                  <a:gd name="T87" fmla="*/ 34 h 524"/>
                  <a:gd name="T88" fmla="*/ 69 w 989"/>
                  <a:gd name="T89" fmla="*/ 18 h 524"/>
                  <a:gd name="T90" fmla="*/ 0 w 989"/>
                  <a:gd name="T91" fmla="*/ 1 h 524"/>
                  <a:gd name="T92" fmla="*/ 0 w 989"/>
                  <a:gd name="T93" fmla="*/ 0 h 52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989" h="524">
                    <a:moveTo>
                      <a:pt x="0" y="0"/>
                    </a:moveTo>
                    <a:lnTo>
                      <a:pt x="72" y="35"/>
                    </a:lnTo>
                    <a:lnTo>
                      <a:pt x="143" y="67"/>
                    </a:lnTo>
                    <a:lnTo>
                      <a:pt x="213" y="102"/>
                    </a:lnTo>
                    <a:lnTo>
                      <a:pt x="283" y="134"/>
                    </a:lnTo>
                    <a:lnTo>
                      <a:pt x="351" y="167"/>
                    </a:lnTo>
                    <a:lnTo>
                      <a:pt x="416" y="199"/>
                    </a:lnTo>
                    <a:lnTo>
                      <a:pt x="481" y="232"/>
                    </a:lnTo>
                    <a:lnTo>
                      <a:pt x="541" y="263"/>
                    </a:lnTo>
                    <a:lnTo>
                      <a:pt x="599" y="292"/>
                    </a:lnTo>
                    <a:lnTo>
                      <a:pt x="654" y="321"/>
                    </a:lnTo>
                    <a:lnTo>
                      <a:pt x="707" y="348"/>
                    </a:lnTo>
                    <a:lnTo>
                      <a:pt x="755" y="373"/>
                    </a:lnTo>
                    <a:lnTo>
                      <a:pt x="799" y="397"/>
                    </a:lnTo>
                    <a:lnTo>
                      <a:pt x="838" y="420"/>
                    </a:lnTo>
                    <a:lnTo>
                      <a:pt x="875" y="440"/>
                    </a:lnTo>
                    <a:lnTo>
                      <a:pt x="906" y="458"/>
                    </a:lnTo>
                    <a:lnTo>
                      <a:pt x="931" y="475"/>
                    </a:lnTo>
                    <a:lnTo>
                      <a:pt x="954" y="489"/>
                    </a:lnTo>
                    <a:lnTo>
                      <a:pt x="971" y="502"/>
                    </a:lnTo>
                    <a:lnTo>
                      <a:pt x="982" y="511"/>
                    </a:lnTo>
                    <a:lnTo>
                      <a:pt x="988" y="518"/>
                    </a:lnTo>
                    <a:lnTo>
                      <a:pt x="989" y="524"/>
                    </a:lnTo>
                    <a:lnTo>
                      <a:pt x="965" y="513"/>
                    </a:lnTo>
                    <a:lnTo>
                      <a:pt x="964" y="507"/>
                    </a:lnTo>
                    <a:lnTo>
                      <a:pt x="957" y="500"/>
                    </a:lnTo>
                    <a:lnTo>
                      <a:pt x="946" y="491"/>
                    </a:lnTo>
                    <a:lnTo>
                      <a:pt x="929" y="478"/>
                    </a:lnTo>
                    <a:lnTo>
                      <a:pt x="909" y="466"/>
                    </a:lnTo>
                    <a:lnTo>
                      <a:pt x="882" y="449"/>
                    </a:lnTo>
                    <a:lnTo>
                      <a:pt x="852" y="431"/>
                    </a:lnTo>
                    <a:lnTo>
                      <a:pt x="817" y="411"/>
                    </a:lnTo>
                    <a:lnTo>
                      <a:pt x="779" y="390"/>
                    </a:lnTo>
                    <a:lnTo>
                      <a:pt x="735" y="366"/>
                    </a:lnTo>
                    <a:lnTo>
                      <a:pt x="688" y="341"/>
                    </a:lnTo>
                    <a:lnTo>
                      <a:pt x="637" y="314"/>
                    </a:lnTo>
                    <a:lnTo>
                      <a:pt x="584" y="286"/>
                    </a:lnTo>
                    <a:lnTo>
                      <a:pt x="527" y="257"/>
                    </a:lnTo>
                    <a:lnTo>
                      <a:pt x="468" y="227"/>
                    </a:lnTo>
                    <a:lnTo>
                      <a:pt x="406" y="196"/>
                    </a:lnTo>
                    <a:lnTo>
                      <a:pt x="341" y="165"/>
                    </a:lnTo>
                    <a:lnTo>
                      <a:pt x="276" y="133"/>
                    </a:lnTo>
                    <a:lnTo>
                      <a:pt x="208" y="100"/>
                    </a:lnTo>
                    <a:lnTo>
                      <a:pt x="138" y="67"/>
                    </a:lnTo>
                    <a:lnTo>
                      <a:pt x="69" y="35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DF2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61" name="Freeform 982"/>
              <p:cNvSpPr>
                <a:spLocks/>
              </p:cNvSpPr>
              <p:nvPr/>
            </p:nvSpPr>
            <p:spPr bwMode="auto">
              <a:xfrm>
                <a:off x="969" y="1272"/>
                <a:ext cx="966" cy="255"/>
              </a:xfrm>
              <a:custGeom>
                <a:avLst/>
                <a:gdLst>
                  <a:gd name="T0" fmla="*/ 966 w 966"/>
                  <a:gd name="T1" fmla="*/ 255 h 511"/>
                  <a:gd name="T2" fmla="*/ 965 w 966"/>
                  <a:gd name="T3" fmla="*/ 252 h 511"/>
                  <a:gd name="T4" fmla="*/ 958 w 966"/>
                  <a:gd name="T5" fmla="*/ 249 h 511"/>
                  <a:gd name="T6" fmla="*/ 947 w 966"/>
                  <a:gd name="T7" fmla="*/ 244 h 511"/>
                  <a:gd name="T8" fmla="*/ 930 w 966"/>
                  <a:gd name="T9" fmla="*/ 238 h 511"/>
                  <a:gd name="T10" fmla="*/ 910 w 966"/>
                  <a:gd name="T11" fmla="*/ 232 h 511"/>
                  <a:gd name="T12" fmla="*/ 883 w 966"/>
                  <a:gd name="T13" fmla="*/ 223 h 511"/>
                  <a:gd name="T14" fmla="*/ 853 w 966"/>
                  <a:gd name="T15" fmla="*/ 214 h 511"/>
                  <a:gd name="T16" fmla="*/ 818 w 966"/>
                  <a:gd name="T17" fmla="*/ 204 h 511"/>
                  <a:gd name="T18" fmla="*/ 780 w 966"/>
                  <a:gd name="T19" fmla="*/ 194 h 511"/>
                  <a:gd name="T20" fmla="*/ 736 w 966"/>
                  <a:gd name="T21" fmla="*/ 182 h 511"/>
                  <a:gd name="T22" fmla="*/ 689 w 966"/>
                  <a:gd name="T23" fmla="*/ 169 h 511"/>
                  <a:gd name="T24" fmla="*/ 638 w 966"/>
                  <a:gd name="T25" fmla="*/ 156 h 511"/>
                  <a:gd name="T26" fmla="*/ 585 w 966"/>
                  <a:gd name="T27" fmla="*/ 142 h 511"/>
                  <a:gd name="T28" fmla="*/ 528 w 966"/>
                  <a:gd name="T29" fmla="*/ 127 h 511"/>
                  <a:gd name="T30" fmla="*/ 469 w 966"/>
                  <a:gd name="T31" fmla="*/ 112 h 511"/>
                  <a:gd name="T32" fmla="*/ 407 w 966"/>
                  <a:gd name="T33" fmla="*/ 97 h 511"/>
                  <a:gd name="T34" fmla="*/ 342 w 966"/>
                  <a:gd name="T35" fmla="*/ 81 h 511"/>
                  <a:gd name="T36" fmla="*/ 277 w 966"/>
                  <a:gd name="T37" fmla="*/ 65 h 511"/>
                  <a:gd name="T38" fmla="*/ 209 w 966"/>
                  <a:gd name="T39" fmla="*/ 49 h 511"/>
                  <a:gd name="T40" fmla="*/ 139 w 966"/>
                  <a:gd name="T41" fmla="*/ 32 h 511"/>
                  <a:gd name="T42" fmla="*/ 70 w 966"/>
                  <a:gd name="T43" fmla="*/ 16 h 511"/>
                  <a:gd name="T44" fmla="*/ 1 w 966"/>
                  <a:gd name="T45" fmla="*/ 0 h 511"/>
                  <a:gd name="T46" fmla="*/ 0 w 966"/>
                  <a:gd name="T47" fmla="*/ 1 h 511"/>
                  <a:gd name="T48" fmla="*/ 67 w 966"/>
                  <a:gd name="T49" fmla="*/ 16 h 511"/>
                  <a:gd name="T50" fmla="*/ 135 w 966"/>
                  <a:gd name="T51" fmla="*/ 32 h 511"/>
                  <a:gd name="T52" fmla="*/ 203 w 966"/>
                  <a:gd name="T53" fmla="*/ 48 h 511"/>
                  <a:gd name="T54" fmla="*/ 268 w 966"/>
                  <a:gd name="T55" fmla="*/ 64 h 511"/>
                  <a:gd name="T56" fmla="*/ 333 w 966"/>
                  <a:gd name="T57" fmla="*/ 79 h 511"/>
                  <a:gd name="T58" fmla="*/ 395 w 966"/>
                  <a:gd name="T59" fmla="*/ 95 h 511"/>
                  <a:gd name="T60" fmla="*/ 456 w 966"/>
                  <a:gd name="T61" fmla="*/ 110 h 511"/>
                  <a:gd name="T62" fmla="*/ 514 w 966"/>
                  <a:gd name="T63" fmla="*/ 125 h 511"/>
                  <a:gd name="T64" fmla="*/ 569 w 966"/>
                  <a:gd name="T65" fmla="*/ 139 h 511"/>
                  <a:gd name="T66" fmla="*/ 621 w 966"/>
                  <a:gd name="T67" fmla="*/ 152 h 511"/>
                  <a:gd name="T68" fmla="*/ 671 w 966"/>
                  <a:gd name="T69" fmla="*/ 165 h 511"/>
                  <a:gd name="T70" fmla="*/ 716 w 966"/>
                  <a:gd name="T71" fmla="*/ 177 h 511"/>
                  <a:gd name="T72" fmla="*/ 757 w 966"/>
                  <a:gd name="T73" fmla="*/ 189 h 511"/>
                  <a:gd name="T74" fmla="*/ 795 w 966"/>
                  <a:gd name="T75" fmla="*/ 199 h 511"/>
                  <a:gd name="T76" fmla="*/ 829 w 966"/>
                  <a:gd name="T77" fmla="*/ 209 h 511"/>
                  <a:gd name="T78" fmla="*/ 859 w 966"/>
                  <a:gd name="T79" fmla="*/ 218 h 511"/>
                  <a:gd name="T80" fmla="*/ 884 w 966"/>
                  <a:gd name="T81" fmla="*/ 225 h 511"/>
                  <a:gd name="T82" fmla="*/ 904 w 966"/>
                  <a:gd name="T83" fmla="*/ 232 h 511"/>
                  <a:gd name="T84" fmla="*/ 921 w 966"/>
                  <a:gd name="T85" fmla="*/ 238 h 511"/>
                  <a:gd name="T86" fmla="*/ 931 w 966"/>
                  <a:gd name="T87" fmla="*/ 242 h 511"/>
                  <a:gd name="T88" fmla="*/ 938 w 966"/>
                  <a:gd name="T89" fmla="*/ 246 h 511"/>
                  <a:gd name="T90" fmla="*/ 940 w 966"/>
                  <a:gd name="T91" fmla="*/ 249 h 511"/>
                  <a:gd name="T92" fmla="*/ 966 w 966"/>
                  <a:gd name="T93" fmla="*/ 255 h 51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966" h="511">
                    <a:moveTo>
                      <a:pt x="966" y="511"/>
                    </a:moveTo>
                    <a:lnTo>
                      <a:pt x="965" y="505"/>
                    </a:lnTo>
                    <a:lnTo>
                      <a:pt x="958" y="498"/>
                    </a:lnTo>
                    <a:lnTo>
                      <a:pt x="947" y="489"/>
                    </a:lnTo>
                    <a:lnTo>
                      <a:pt x="930" y="476"/>
                    </a:lnTo>
                    <a:lnTo>
                      <a:pt x="910" y="464"/>
                    </a:lnTo>
                    <a:lnTo>
                      <a:pt x="883" y="447"/>
                    </a:lnTo>
                    <a:lnTo>
                      <a:pt x="853" y="429"/>
                    </a:lnTo>
                    <a:lnTo>
                      <a:pt x="818" y="409"/>
                    </a:lnTo>
                    <a:lnTo>
                      <a:pt x="780" y="388"/>
                    </a:lnTo>
                    <a:lnTo>
                      <a:pt x="736" y="364"/>
                    </a:lnTo>
                    <a:lnTo>
                      <a:pt x="689" y="339"/>
                    </a:lnTo>
                    <a:lnTo>
                      <a:pt x="638" y="312"/>
                    </a:lnTo>
                    <a:lnTo>
                      <a:pt x="585" y="284"/>
                    </a:lnTo>
                    <a:lnTo>
                      <a:pt x="528" y="255"/>
                    </a:lnTo>
                    <a:lnTo>
                      <a:pt x="469" y="225"/>
                    </a:lnTo>
                    <a:lnTo>
                      <a:pt x="407" y="194"/>
                    </a:lnTo>
                    <a:lnTo>
                      <a:pt x="342" y="163"/>
                    </a:lnTo>
                    <a:lnTo>
                      <a:pt x="277" y="131"/>
                    </a:lnTo>
                    <a:lnTo>
                      <a:pt x="209" y="98"/>
                    </a:lnTo>
                    <a:lnTo>
                      <a:pt x="139" y="65"/>
                    </a:lnTo>
                    <a:lnTo>
                      <a:pt x="70" y="33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67" y="33"/>
                    </a:lnTo>
                    <a:lnTo>
                      <a:pt x="135" y="65"/>
                    </a:lnTo>
                    <a:lnTo>
                      <a:pt x="203" y="96"/>
                    </a:lnTo>
                    <a:lnTo>
                      <a:pt x="268" y="129"/>
                    </a:lnTo>
                    <a:lnTo>
                      <a:pt x="333" y="159"/>
                    </a:lnTo>
                    <a:lnTo>
                      <a:pt x="395" y="190"/>
                    </a:lnTo>
                    <a:lnTo>
                      <a:pt x="456" y="221"/>
                    </a:lnTo>
                    <a:lnTo>
                      <a:pt x="514" y="250"/>
                    </a:lnTo>
                    <a:lnTo>
                      <a:pt x="569" y="279"/>
                    </a:lnTo>
                    <a:lnTo>
                      <a:pt x="621" y="304"/>
                    </a:lnTo>
                    <a:lnTo>
                      <a:pt x="671" y="331"/>
                    </a:lnTo>
                    <a:lnTo>
                      <a:pt x="716" y="355"/>
                    </a:lnTo>
                    <a:lnTo>
                      <a:pt x="757" y="379"/>
                    </a:lnTo>
                    <a:lnTo>
                      <a:pt x="795" y="398"/>
                    </a:lnTo>
                    <a:lnTo>
                      <a:pt x="829" y="418"/>
                    </a:lnTo>
                    <a:lnTo>
                      <a:pt x="859" y="436"/>
                    </a:lnTo>
                    <a:lnTo>
                      <a:pt x="884" y="451"/>
                    </a:lnTo>
                    <a:lnTo>
                      <a:pt x="904" y="465"/>
                    </a:lnTo>
                    <a:lnTo>
                      <a:pt x="921" y="476"/>
                    </a:lnTo>
                    <a:lnTo>
                      <a:pt x="931" y="485"/>
                    </a:lnTo>
                    <a:lnTo>
                      <a:pt x="938" y="493"/>
                    </a:lnTo>
                    <a:lnTo>
                      <a:pt x="940" y="498"/>
                    </a:lnTo>
                    <a:lnTo>
                      <a:pt x="966" y="511"/>
                    </a:lnTo>
                    <a:close/>
                  </a:path>
                </a:pathLst>
              </a:custGeom>
              <a:solidFill>
                <a:srgbClr val="CFF2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62" name="Freeform 983"/>
              <p:cNvSpPr>
                <a:spLocks/>
              </p:cNvSpPr>
              <p:nvPr/>
            </p:nvSpPr>
            <p:spPr bwMode="auto">
              <a:xfrm>
                <a:off x="969" y="1273"/>
                <a:ext cx="940" cy="248"/>
              </a:xfrm>
              <a:custGeom>
                <a:avLst/>
                <a:gdLst>
                  <a:gd name="T0" fmla="*/ 0 w 940"/>
                  <a:gd name="T1" fmla="*/ 0 h 496"/>
                  <a:gd name="T2" fmla="*/ 67 w 940"/>
                  <a:gd name="T3" fmla="*/ 16 h 496"/>
                  <a:gd name="T4" fmla="*/ 135 w 940"/>
                  <a:gd name="T5" fmla="*/ 32 h 496"/>
                  <a:gd name="T6" fmla="*/ 203 w 940"/>
                  <a:gd name="T7" fmla="*/ 47 h 496"/>
                  <a:gd name="T8" fmla="*/ 268 w 940"/>
                  <a:gd name="T9" fmla="*/ 64 h 496"/>
                  <a:gd name="T10" fmla="*/ 333 w 940"/>
                  <a:gd name="T11" fmla="*/ 79 h 496"/>
                  <a:gd name="T12" fmla="*/ 395 w 940"/>
                  <a:gd name="T13" fmla="*/ 94 h 496"/>
                  <a:gd name="T14" fmla="*/ 456 w 940"/>
                  <a:gd name="T15" fmla="*/ 110 h 496"/>
                  <a:gd name="T16" fmla="*/ 514 w 940"/>
                  <a:gd name="T17" fmla="*/ 124 h 496"/>
                  <a:gd name="T18" fmla="*/ 569 w 940"/>
                  <a:gd name="T19" fmla="*/ 139 h 496"/>
                  <a:gd name="T20" fmla="*/ 621 w 940"/>
                  <a:gd name="T21" fmla="*/ 151 h 496"/>
                  <a:gd name="T22" fmla="*/ 671 w 940"/>
                  <a:gd name="T23" fmla="*/ 165 h 496"/>
                  <a:gd name="T24" fmla="*/ 716 w 940"/>
                  <a:gd name="T25" fmla="*/ 177 h 496"/>
                  <a:gd name="T26" fmla="*/ 757 w 940"/>
                  <a:gd name="T27" fmla="*/ 189 h 496"/>
                  <a:gd name="T28" fmla="*/ 795 w 940"/>
                  <a:gd name="T29" fmla="*/ 198 h 496"/>
                  <a:gd name="T30" fmla="*/ 829 w 940"/>
                  <a:gd name="T31" fmla="*/ 208 h 496"/>
                  <a:gd name="T32" fmla="*/ 859 w 940"/>
                  <a:gd name="T33" fmla="*/ 217 h 496"/>
                  <a:gd name="T34" fmla="*/ 884 w 940"/>
                  <a:gd name="T35" fmla="*/ 225 h 496"/>
                  <a:gd name="T36" fmla="*/ 904 w 940"/>
                  <a:gd name="T37" fmla="*/ 232 h 496"/>
                  <a:gd name="T38" fmla="*/ 921 w 940"/>
                  <a:gd name="T39" fmla="*/ 237 h 496"/>
                  <a:gd name="T40" fmla="*/ 931 w 940"/>
                  <a:gd name="T41" fmla="*/ 242 h 496"/>
                  <a:gd name="T42" fmla="*/ 938 w 940"/>
                  <a:gd name="T43" fmla="*/ 246 h 496"/>
                  <a:gd name="T44" fmla="*/ 940 w 940"/>
                  <a:gd name="T45" fmla="*/ 248 h 496"/>
                  <a:gd name="T46" fmla="*/ 911 w 940"/>
                  <a:gd name="T47" fmla="*/ 242 h 496"/>
                  <a:gd name="T48" fmla="*/ 910 w 940"/>
                  <a:gd name="T49" fmla="*/ 239 h 496"/>
                  <a:gd name="T50" fmla="*/ 903 w 940"/>
                  <a:gd name="T51" fmla="*/ 236 h 496"/>
                  <a:gd name="T52" fmla="*/ 891 w 940"/>
                  <a:gd name="T53" fmla="*/ 231 h 496"/>
                  <a:gd name="T54" fmla="*/ 874 w 940"/>
                  <a:gd name="T55" fmla="*/ 225 h 496"/>
                  <a:gd name="T56" fmla="*/ 853 w 940"/>
                  <a:gd name="T57" fmla="*/ 217 h 496"/>
                  <a:gd name="T58" fmla="*/ 826 w 940"/>
                  <a:gd name="T59" fmla="*/ 209 h 496"/>
                  <a:gd name="T60" fmla="*/ 794 w 940"/>
                  <a:gd name="T61" fmla="*/ 200 h 496"/>
                  <a:gd name="T62" fmla="*/ 759 w 940"/>
                  <a:gd name="T63" fmla="*/ 190 h 496"/>
                  <a:gd name="T64" fmla="*/ 718 w 940"/>
                  <a:gd name="T65" fmla="*/ 179 h 496"/>
                  <a:gd name="T66" fmla="*/ 674 w 940"/>
                  <a:gd name="T67" fmla="*/ 167 h 496"/>
                  <a:gd name="T68" fmla="*/ 626 w 940"/>
                  <a:gd name="T69" fmla="*/ 154 h 496"/>
                  <a:gd name="T70" fmla="*/ 573 w 940"/>
                  <a:gd name="T71" fmla="*/ 141 h 496"/>
                  <a:gd name="T72" fmla="*/ 518 w 940"/>
                  <a:gd name="T73" fmla="*/ 127 h 496"/>
                  <a:gd name="T74" fmla="*/ 460 w 940"/>
                  <a:gd name="T75" fmla="*/ 112 h 496"/>
                  <a:gd name="T76" fmla="*/ 400 w 940"/>
                  <a:gd name="T77" fmla="*/ 97 h 496"/>
                  <a:gd name="T78" fmla="*/ 337 w 940"/>
                  <a:gd name="T79" fmla="*/ 82 h 496"/>
                  <a:gd name="T80" fmla="*/ 272 w 940"/>
                  <a:gd name="T81" fmla="*/ 65 h 496"/>
                  <a:gd name="T82" fmla="*/ 206 w 940"/>
                  <a:gd name="T83" fmla="*/ 49 h 496"/>
                  <a:gd name="T84" fmla="*/ 138 w 940"/>
                  <a:gd name="T85" fmla="*/ 33 h 496"/>
                  <a:gd name="T86" fmla="*/ 69 w 940"/>
                  <a:gd name="T87" fmla="*/ 17 h 496"/>
                  <a:gd name="T88" fmla="*/ 0 w 940"/>
                  <a:gd name="T89" fmla="*/ 0 h 496"/>
                  <a:gd name="T90" fmla="*/ 0 w 940"/>
                  <a:gd name="T91" fmla="*/ 0 h 49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940" h="496">
                    <a:moveTo>
                      <a:pt x="0" y="0"/>
                    </a:moveTo>
                    <a:lnTo>
                      <a:pt x="67" y="31"/>
                    </a:lnTo>
                    <a:lnTo>
                      <a:pt x="135" y="63"/>
                    </a:lnTo>
                    <a:lnTo>
                      <a:pt x="203" y="94"/>
                    </a:lnTo>
                    <a:lnTo>
                      <a:pt x="268" y="127"/>
                    </a:lnTo>
                    <a:lnTo>
                      <a:pt x="333" y="157"/>
                    </a:lnTo>
                    <a:lnTo>
                      <a:pt x="395" y="188"/>
                    </a:lnTo>
                    <a:lnTo>
                      <a:pt x="456" y="219"/>
                    </a:lnTo>
                    <a:lnTo>
                      <a:pt x="514" y="248"/>
                    </a:lnTo>
                    <a:lnTo>
                      <a:pt x="569" y="277"/>
                    </a:lnTo>
                    <a:lnTo>
                      <a:pt x="621" y="302"/>
                    </a:lnTo>
                    <a:lnTo>
                      <a:pt x="671" y="329"/>
                    </a:lnTo>
                    <a:lnTo>
                      <a:pt x="716" y="353"/>
                    </a:lnTo>
                    <a:lnTo>
                      <a:pt x="757" y="377"/>
                    </a:lnTo>
                    <a:lnTo>
                      <a:pt x="795" y="396"/>
                    </a:lnTo>
                    <a:lnTo>
                      <a:pt x="829" y="416"/>
                    </a:lnTo>
                    <a:lnTo>
                      <a:pt x="859" y="434"/>
                    </a:lnTo>
                    <a:lnTo>
                      <a:pt x="884" y="449"/>
                    </a:lnTo>
                    <a:lnTo>
                      <a:pt x="904" y="463"/>
                    </a:lnTo>
                    <a:lnTo>
                      <a:pt x="921" y="474"/>
                    </a:lnTo>
                    <a:lnTo>
                      <a:pt x="931" y="483"/>
                    </a:lnTo>
                    <a:lnTo>
                      <a:pt x="938" y="491"/>
                    </a:lnTo>
                    <a:lnTo>
                      <a:pt x="940" y="496"/>
                    </a:lnTo>
                    <a:lnTo>
                      <a:pt x="911" y="483"/>
                    </a:lnTo>
                    <a:lnTo>
                      <a:pt x="910" y="478"/>
                    </a:lnTo>
                    <a:lnTo>
                      <a:pt x="903" y="471"/>
                    </a:lnTo>
                    <a:lnTo>
                      <a:pt x="891" y="462"/>
                    </a:lnTo>
                    <a:lnTo>
                      <a:pt x="874" y="449"/>
                    </a:lnTo>
                    <a:lnTo>
                      <a:pt x="853" y="434"/>
                    </a:lnTo>
                    <a:lnTo>
                      <a:pt x="826" y="418"/>
                    </a:lnTo>
                    <a:lnTo>
                      <a:pt x="794" y="400"/>
                    </a:lnTo>
                    <a:lnTo>
                      <a:pt x="759" y="380"/>
                    </a:lnTo>
                    <a:lnTo>
                      <a:pt x="718" y="357"/>
                    </a:lnTo>
                    <a:lnTo>
                      <a:pt x="674" y="333"/>
                    </a:lnTo>
                    <a:lnTo>
                      <a:pt x="626" y="308"/>
                    </a:lnTo>
                    <a:lnTo>
                      <a:pt x="573" y="281"/>
                    </a:lnTo>
                    <a:lnTo>
                      <a:pt x="518" y="253"/>
                    </a:lnTo>
                    <a:lnTo>
                      <a:pt x="460" y="223"/>
                    </a:lnTo>
                    <a:lnTo>
                      <a:pt x="400" y="194"/>
                    </a:lnTo>
                    <a:lnTo>
                      <a:pt x="337" y="163"/>
                    </a:lnTo>
                    <a:lnTo>
                      <a:pt x="272" y="130"/>
                    </a:lnTo>
                    <a:lnTo>
                      <a:pt x="206" y="98"/>
                    </a:lnTo>
                    <a:lnTo>
                      <a:pt x="138" y="65"/>
                    </a:lnTo>
                    <a:lnTo>
                      <a:pt x="69" y="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F1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63" name="Freeform 984"/>
              <p:cNvSpPr>
                <a:spLocks/>
              </p:cNvSpPr>
              <p:nvPr/>
            </p:nvSpPr>
            <p:spPr bwMode="auto">
              <a:xfrm>
                <a:off x="969" y="1273"/>
                <a:ext cx="911" cy="242"/>
              </a:xfrm>
              <a:custGeom>
                <a:avLst/>
                <a:gdLst>
                  <a:gd name="T0" fmla="*/ 911 w 911"/>
                  <a:gd name="T1" fmla="*/ 242 h 483"/>
                  <a:gd name="T2" fmla="*/ 910 w 911"/>
                  <a:gd name="T3" fmla="*/ 239 h 483"/>
                  <a:gd name="T4" fmla="*/ 903 w 911"/>
                  <a:gd name="T5" fmla="*/ 236 h 483"/>
                  <a:gd name="T6" fmla="*/ 891 w 911"/>
                  <a:gd name="T7" fmla="*/ 231 h 483"/>
                  <a:gd name="T8" fmla="*/ 874 w 911"/>
                  <a:gd name="T9" fmla="*/ 225 h 483"/>
                  <a:gd name="T10" fmla="*/ 853 w 911"/>
                  <a:gd name="T11" fmla="*/ 217 h 483"/>
                  <a:gd name="T12" fmla="*/ 826 w 911"/>
                  <a:gd name="T13" fmla="*/ 209 h 483"/>
                  <a:gd name="T14" fmla="*/ 794 w 911"/>
                  <a:gd name="T15" fmla="*/ 200 h 483"/>
                  <a:gd name="T16" fmla="*/ 759 w 911"/>
                  <a:gd name="T17" fmla="*/ 190 h 483"/>
                  <a:gd name="T18" fmla="*/ 718 w 911"/>
                  <a:gd name="T19" fmla="*/ 179 h 483"/>
                  <a:gd name="T20" fmla="*/ 674 w 911"/>
                  <a:gd name="T21" fmla="*/ 167 h 483"/>
                  <a:gd name="T22" fmla="*/ 626 w 911"/>
                  <a:gd name="T23" fmla="*/ 154 h 483"/>
                  <a:gd name="T24" fmla="*/ 573 w 911"/>
                  <a:gd name="T25" fmla="*/ 141 h 483"/>
                  <a:gd name="T26" fmla="*/ 518 w 911"/>
                  <a:gd name="T27" fmla="*/ 127 h 483"/>
                  <a:gd name="T28" fmla="*/ 460 w 911"/>
                  <a:gd name="T29" fmla="*/ 112 h 483"/>
                  <a:gd name="T30" fmla="*/ 400 w 911"/>
                  <a:gd name="T31" fmla="*/ 97 h 483"/>
                  <a:gd name="T32" fmla="*/ 337 w 911"/>
                  <a:gd name="T33" fmla="*/ 82 h 483"/>
                  <a:gd name="T34" fmla="*/ 272 w 911"/>
                  <a:gd name="T35" fmla="*/ 65 h 483"/>
                  <a:gd name="T36" fmla="*/ 206 w 911"/>
                  <a:gd name="T37" fmla="*/ 49 h 483"/>
                  <a:gd name="T38" fmla="*/ 138 w 911"/>
                  <a:gd name="T39" fmla="*/ 33 h 483"/>
                  <a:gd name="T40" fmla="*/ 69 w 911"/>
                  <a:gd name="T41" fmla="*/ 17 h 483"/>
                  <a:gd name="T42" fmla="*/ 0 w 911"/>
                  <a:gd name="T43" fmla="*/ 0 h 483"/>
                  <a:gd name="T44" fmla="*/ 0 w 911"/>
                  <a:gd name="T45" fmla="*/ 1 h 483"/>
                  <a:gd name="T46" fmla="*/ 66 w 911"/>
                  <a:gd name="T47" fmla="*/ 17 h 483"/>
                  <a:gd name="T48" fmla="*/ 132 w 911"/>
                  <a:gd name="T49" fmla="*/ 33 h 483"/>
                  <a:gd name="T50" fmla="*/ 199 w 911"/>
                  <a:gd name="T51" fmla="*/ 48 h 483"/>
                  <a:gd name="T52" fmla="*/ 262 w 911"/>
                  <a:gd name="T53" fmla="*/ 65 h 483"/>
                  <a:gd name="T54" fmla="*/ 326 w 911"/>
                  <a:gd name="T55" fmla="*/ 80 h 483"/>
                  <a:gd name="T56" fmla="*/ 387 w 911"/>
                  <a:gd name="T57" fmla="*/ 94 h 483"/>
                  <a:gd name="T58" fmla="*/ 446 w 911"/>
                  <a:gd name="T59" fmla="*/ 109 h 483"/>
                  <a:gd name="T60" fmla="*/ 501 w 911"/>
                  <a:gd name="T61" fmla="*/ 123 h 483"/>
                  <a:gd name="T62" fmla="*/ 555 w 911"/>
                  <a:gd name="T63" fmla="*/ 137 h 483"/>
                  <a:gd name="T64" fmla="*/ 606 w 911"/>
                  <a:gd name="T65" fmla="*/ 150 h 483"/>
                  <a:gd name="T66" fmla="*/ 653 w 911"/>
                  <a:gd name="T67" fmla="*/ 162 h 483"/>
                  <a:gd name="T68" fmla="*/ 695 w 911"/>
                  <a:gd name="T69" fmla="*/ 174 h 483"/>
                  <a:gd name="T70" fmla="*/ 735 w 911"/>
                  <a:gd name="T71" fmla="*/ 185 h 483"/>
                  <a:gd name="T72" fmla="*/ 768 w 911"/>
                  <a:gd name="T73" fmla="*/ 195 h 483"/>
                  <a:gd name="T74" fmla="*/ 800 w 911"/>
                  <a:gd name="T75" fmla="*/ 204 h 483"/>
                  <a:gd name="T76" fmla="*/ 825 w 911"/>
                  <a:gd name="T77" fmla="*/ 211 h 483"/>
                  <a:gd name="T78" fmla="*/ 846 w 911"/>
                  <a:gd name="T79" fmla="*/ 218 h 483"/>
                  <a:gd name="T80" fmla="*/ 863 w 911"/>
                  <a:gd name="T81" fmla="*/ 224 h 483"/>
                  <a:gd name="T82" fmla="*/ 874 w 911"/>
                  <a:gd name="T83" fmla="*/ 229 h 483"/>
                  <a:gd name="T84" fmla="*/ 880 w 911"/>
                  <a:gd name="T85" fmla="*/ 233 h 483"/>
                  <a:gd name="T86" fmla="*/ 882 w 911"/>
                  <a:gd name="T87" fmla="*/ 235 h 483"/>
                  <a:gd name="T88" fmla="*/ 911 w 911"/>
                  <a:gd name="T89" fmla="*/ 242 h 48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911" h="483">
                    <a:moveTo>
                      <a:pt x="911" y="483"/>
                    </a:moveTo>
                    <a:lnTo>
                      <a:pt x="910" y="478"/>
                    </a:lnTo>
                    <a:lnTo>
                      <a:pt x="903" y="471"/>
                    </a:lnTo>
                    <a:lnTo>
                      <a:pt x="891" y="462"/>
                    </a:lnTo>
                    <a:lnTo>
                      <a:pt x="874" y="449"/>
                    </a:lnTo>
                    <a:lnTo>
                      <a:pt x="853" y="434"/>
                    </a:lnTo>
                    <a:lnTo>
                      <a:pt x="826" y="418"/>
                    </a:lnTo>
                    <a:lnTo>
                      <a:pt x="794" y="400"/>
                    </a:lnTo>
                    <a:lnTo>
                      <a:pt x="759" y="380"/>
                    </a:lnTo>
                    <a:lnTo>
                      <a:pt x="718" y="357"/>
                    </a:lnTo>
                    <a:lnTo>
                      <a:pt x="674" y="333"/>
                    </a:lnTo>
                    <a:lnTo>
                      <a:pt x="626" y="308"/>
                    </a:lnTo>
                    <a:lnTo>
                      <a:pt x="573" y="281"/>
                    </a:lnTo>
                    <a:lnTo>
                      <a:pt x="518" y="253"/>
                    </a:lnTo>
                    <a:lnTo>
                      <a:pt x="460" y="223"/>
                    </a:lnTo>
                    <a:lnTo>
                      <a:pt x="400" y="194"/>
                    </a:lnTo>
                    <a:lnTo>
                      <a:pt x="337" y="163"/>
                    </a:lnTo>
                    <a:lnTo>
                      <a:pt x="272" y="130"/>
                    </a:lnTo>
                    <a:lnTo>
                      <a:pt x="206" y="98"/>
                    </a:lnTo>
                    <a:lnTo>
                      <a:pt x="138" y="65"/>
                    </a:lnTo>
                    <a:lnTo>
                      <a:pt x="69" y="3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66" y="34"/>
                    </a:lnTo>
                    <a:lnTo>
                      <a:pt x="132" y="65"/>
                    </a:lnTo>
                    <a:lnTo>
                      <a:pt x="199" y="96"/>
                    </a:lnTo>
                    <a:lnTo>
                      <a:pt x="262" y="129"/>
                    </a:lnTo>
                    <a:lnTo>
                      <a:pt x="326" y="159"/>
                    </a:lnTo>
                    <a:lnTo>
                      <a:pt x="387" y="188"/>
                    </a:lnTo>
                    <a:lnTo>
                      <a:pt x="446" y="217"/>
                    </a:lnTo>
                    <a:lnTo>
                      <a:pt x="501" y="246"/>
                    </a:lnTo>
                    <a:lnTo>
                      <a:pt x="555" y="273"/>
                    </a:lnTo>
                    <a:lnTo>
                      <a:pt x="606" y="300"/>
                    </a:lnTo>
                    <a:lnTo>
                      <a:pt x="653" y="324"/>
                    </a:lnTo>
                    <a:lnTo>
                      <a:pt x="695" y="348"/>
                    </a:lnTo>
                    <a:lnTo>
                      <a:pt x="735" y="369"/>
                    </a:lnTo>
                    <a:lnTo>
                      <a:pt x="768" y="389"/>
                    </a:lnTo>
                    <a:lnTo>
                      <a:pt x="800" y="407"/>
                    </a:lnTo>
                    <a:lnTo>
                      <a:pt x="825" y="422"/>
                    </a:lnTo>
                    <a:lnTo>
                      <a:pt x="846" y="436"/>
                    </a:lnTo>
                    <a:lnTo>
                      <a:pt x="863" y="447"/>
                    </a:lnTo>
                    <a:lnTo>
                      <a:pt x="874" y="458"/>
                    </a:lnTo>
                    <a:lnTo>
                      <a:pt x="880" y="465"/>
                    </a:lnTo>
                    <a:lnTo>
                      <a:pt x="882" y="469"/>
                    </a:lnTo>
                    <a:lnTo>
                      <a:pt x="911" y="483"/>
                    </a:lnTo>
                    <a:close/>
                  </a:path>
                </a:pathLst>
              </a:custGeom>
              <a:solidFill>
                <a:srgbClr val="D2F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64" name="Freeform 985"/>
              <p:cNvSpPr>
                <a:spLocks/>
              </p:cNvSpPr>
              <p:nvPr/>
            </p:nvSpPr>
            <p:spPr bwMode="auto">
              <a:xfrm>
                <a:off x="967" y="1274"/>
                <a:ext cx="884" cy="233"/>
              </a:xfrm>
              <a:custGeom>
                <a:avLst/>
                <a:gdLst>
                  <a:gd name="T0" fmla="*/ 2 w 884"/>
                  <a:gd name="T1" fmla="*/ 0 h 467"/>
                  <a:gd name="T2" fmla="*/ 68 w 884"/>
                  <a:gd name="T3" fmla="*/ 16 h 467"/>
                  <a:gd name="T4" fmla="*/ 134 w 884"/>
                  <a:gd name="T5" fmla="*/ 31 h 467"/>
                  <a:gd name="T6" fmla="*/ 201 w 884"/>
                  <a:gd name="T7" fmla="*/ 47 h 467"/>
                  <a:gd name="T8" fmla="*/ 264 w 884"/>
                  <a:gd name="T9" fmla="*/ 63 h 467"/>
                  <a:gd name="T10" fmla="*/ 328 w 884"/>
                  <a:gd name="T11" fmla="*/ 78 h 467"/>
                  <a:gd name="T12" fmla="*/ 389 w 884"/>
                  <a:gd name="T13" fmla="*/ 93 h 467"/>
                  <a:gd name="T14" fmla="*/ 448 w 884"/>
                  <a:gd name="T15" fmla="*/ 107 h 467"/>
                  <a:gd name="T16" fmla="*/ 503 w 884"/>
                  <a:gd name="T17" fmla="*/ 122 h 467"/>
                  <a:gd name="T18" fmla="*/ 557 w 884"/>
                  <a:gd name="T19" fmla="*/ 135 h 467"/>
                  <a:gd name="T20" fmla="*/ 608 w 884"/>
                  <a:gd name="T21" fmla="*/ 149 h 467"/>
                  <a:gd name="T22" fmla="*/ 655 w 884"/>
                  <a:gd name="T23" fmla="*/ 161 h 467"/>
                  <a:gd name="T24" fmla="*/ 697 w 884"/>
                  <a:gd name="T25" fmla="*/ 173 h 467"/>
                  <a:gd name="T26" fmla="*/ 737 w 884"/>
                  <a:gd name="T27" fmla="*/ 183 h 467"/>
                  <a:gd name="T28" fmla="*/ 770 w 884"/>
                  <a:gd name="T29" fmla="*/ 193 h 467"/>
                  <a:gd name="T30" fmla="*/ 802 w 884"/>
                  <a:gd name="T31" fmla="*/ 202 h 467"/>
                  <a:gd name="T32" fmla="*/ 827 w 884"/>
                  <a:gd name="T33" fmla="*/ 210 h 467"/>
                  <a:gd name="T34" fmla="*/ 848 w 884"/>
                  <a:gd name="T35" fmla="*/ 217 h 467"/>
                  <a:gd name="T36" fmla="*/ 865 w 884"/>
                  <a:gd name="T37" fmla="*/ 222 h 467"/>
                  <a:gd name="T38" fmla="*/ 876 w 884"/>
                  <a:gd name="T39" fmla="*/ 228 h 467"/>
                  <a:gd name="T40" fmla="*/ 882 w 884"/>
                  <a:gd name="T41" fmla="*/ 231 h 467"/>
                  <a:gd name="T42" fmla="*/ 884 w 884"/>
                  <a:gd name="T43" fmla="*/ 233 h 467"/>
                  <a:gd name="T44" fmla="*/ 854 w 884"/>
                  <a:gd name="T45" fmla="*/ 226 h 467"/>
                  <a:gd name="T46" fmla="*/ 852 w 884"/>
                  <a:gd name="T47" fmla="*/ 224 h 467"/>
                  <a:gd name="T48" fmla="*/ 845 w 884"/>
                  <a:gd name="T49" fmla="*/ 220 h 467"/>
                  <a:gd name="T50" fmla="*/ 834 w 884"/>
                  <a:gd name="T51" fmla="*/ 216 h 467"/>
                  <a:gd name="T52" fmla="*/ 819 w 884"/>
                  <a:gd name="T53" fmla="*/ 211 h 467"/>
                  <a:gd name="T54" fmla="*/ 799 w 884"/>
                  <a:gd name="T55" fmla="*/ 203 h 467"/>
                  <a:gd name="T56" fmla="*/ 773 w 884"/>
                  <a:gd name="T57" fmla="*/ 196 h 467"/>
                  <a:gd name="T58" fmla="*/ 744 w 884"/>
                  <a:gd name="T59" fmla="*/ 187 h 467"/>
                  <a:gd name="T60" fmla="*/ 711 w 884"/>
                  <a:gd name="T61" fmla="*/ 178 h 467"/>
                  <a:gd name="T62" fmla="*/ 673 w 884"/>
                  <a:gd name="T63" fmla="*/ 167 h 467"/>
                  <a:gd name="T64" fmla="*/ 632 w 884"/>
                  <a:gd name="T65" fmla="*/ 156 h 467"/>
                  <a:gd name="T66" fmla="*/ 587 w 884"/>
                  <a:gd name="T67" fmla="*/ 144 h 467"/>
                  <a:gd name="T68" fmla="*/ 537 w 884"/>
                  <a:gd name="T69" fmla="*/ 132 h 467"/>
                  <a:gd name="T70" fmla="*/ 486 w 884"/>
                  <a:gd name="T71" fmla="*/ 118 h 467"/>
                  <a:gd name="T72" fmla="*/ 431 w 884"/>
                  <a:gd name="T73" fmla="*/ 105 h 467"/>
                  <a:gd name="T74" fmla="*/ 375 w 884"/>
                  <a:gd name="T75" fmla="*/ 91 h 467"/>
                  <a:gd name="T76" fmla="*/ 317 w 884"/>
                  <a:gd name="T77" fmla="*/ 77 h 467"/>
                  <a:gd name="T78" fmla="*/ 256 w 884"/>
                  <a:gd name="T79" fmla="*/ 61 h 467"/>
                  <a:gd name="T80" fmla="*/ 192 w 884"/>
                  <a:gd name="T81" fmla="*/ 47 h 467"/>
                  <a:gd name="T82" fmla="*/ 130 w 884"/>
                  <a:gd name="T83" fmla="*/ 31 h 467"/>
                  <a:gd name="T84" fmla="*/ 65 w 884"/>
                  <a:gd name="T85" fmla="*/ 16 h 467"/>
                  <a:gd name="T86" fmla="*/ 0 w 884"/>
                  <a:gd name="T87" fmla="*/ 1 h 467"/>
                  <a:gd name="T88" fmla="*/ 2 w 884"/>
                  <a:gd name="T89" fmla="*/ 0 h 46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884" h="467">
                    <a:moveTo>
                      <a:pt x="2" y="0"/>
                    </a:moveTo>
                    <a:lnTo>
                      <a:pt x="68" y="32"/>
                    </a:lnTo>
                    <a:lnTo>
                      <a:pt x="134" y="63"/>
                    </a:lnTo>
                    <a:lnTo>
                      <a:pt x="201" y="94"/>
                    </a:lnTo>
                    <a:lnTo>
                      <a:pt x="264" y="127"/>
                    </a:lnTo>
                    <a:lnTo>
                      <a:pt x="328" y="157"/>
                    </a:lnTo>
                    <a:lnTo>
                      <a:pt x="389" y="186"/>
                    </a:lnTo>
                    <a:lnTo>
                      <a:pt x="448" y="215"/>
                    </a:lnTo>
                    <a:lnTo>
                      <a:pt x="503" y="244"/>
                    </a:lnTo>
                    <a:lnTo>
                      <a:pt x="557" y="271"/>
                    </a:lnTo>
                    <a:lnTo>
                      <a:pt x="608" y="298"/>
                    </a:lnTo>
                    <a:lnTo>
                      <a:pt x="655" y="322"/>
                    </a:lnTo>
                    <a:lnTo>
                      <a:pt x="697" y="346"/>
                    </a:lnTo>
                    <a:lnTo>
                      <a:pt x="737" y="367"/>
                    </a:lnTo>
                    <a:lnTo>
                      <a:pt x="770" y="387"/>
                    </a:lnTo>
                    <a:lnTo>
                      <a:pt x="802" y="405"/>
                    </a:lnTo>
                    <a:lnTo>
                      <a:pt x="827" y="420"/>
                    </a:lnTo>
                    <a:lnTo>
                      <a:pt x="848" y="434"/>
                    </a:lnTo>
                    <a:lnTo>
                      <a:pt x="865" y="445"/>
                    </a:lnTo>
                    <a:lnTo>
                      <a:pt x="876" y="456"/>
                    </a:lnTo>
                    <a:lnTo>
                      <a:pt x="882" y="463"/>
                    </a:lnTo>
                    <a:lnTo>
                      <a:pt x="884" y="467"/>
                    </a:lnTo>
                    <a:lnTo>
                      <a:pt x="854" y="452"/>
                    </a:lnTo>
                    <a:lnTo>
                      <a:pt x="852" y="449"/>
                    </a:lnTo>
                    <a:lnTo>
                      <a:pt x="845" y="441"/>
                    </a:lnTo>
                    <a:lnTo>
                      <a:pt x="834" y="432"/>
                    </a:lnTo>
                    <a:lnTo>
                      <a:pt x="819" y="422"/>
                    </a:lnTo>
                    <a:lnTo>
                      <a:pt x="799" y="407"/>
                    </a:lnTo>
                    <a:lnTo>
                      <a:pt x="773" y="393"/>
                    </a:lnTo>
                    <a:lnTo>
                      <a:pt x="744" y="375"/>
                    </a:lnTo>
                    <a:lnTo>
                      <a:pt x="711" y="356"/>
                    </a:lnTo>
                    <a:lnTo>
                      <a:pt x="673" y="335"/>
                    </a:lnTo>
                    <a:lnTo>
                      <a:pt x="632" y="313"/>
                    </a:lnTo>
                    <a:lnTo>
                      <a:pt x="587" y="289"/>
                    </a:lnTo>
                    <a:lnTo>
                      <a:pt x="537" y="264"/>
                    </a:lnTo>
                    <a:lnTo>
                      <a:pt x="486" y="237"/>
                    </a:lnTo>
                    <a:lnTo>
                      <a:pt x="431" y="210"/>
                    </a:lnTo>
                    <a:lnTo>
                      <a:pt x="375" y="183"/>
                    </a:lnTo>
                    <a:lnTo>
                      <a:pt x="317" y="154"/>
                    </a:lnTo>
                    <a:lnTo>
                      <a:pt x="256" y="123"/>
                    </a:lnTo>
                    <a:lnTo>
                      <a:pt x="192" y="94"/>
                    </a:lnTo>
                    <a:lnTo>
                      <a:pt x="130" y="63"/>
                    </a:lnTo>
                    <a:lnTo>
                      <a:pt x="65" y="32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4F0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65" name="Freeform 986"/>
              <p:cNvSpPr>
                <a:spLocks/>
              </p:cNvSpPr>
              <p:nvPr/>
            </p:nvSpPr>
            <p:spPr bwMode="auto">
              <a:xfrm>
                <a:off x="967" y="1275"/>
                <a:ext cx="854" cy="225"/>
              </a:xfrm>
              <a:custGeom>
                <a:avLst/>
                <a:gdLst>
                  <a:gd name="T0" fmla="*/ 854 w 854"/>
                  <a:gd name="T1" fmla="*/ 225 h 450"/>
                  <a:gd name="T2" fmla="*/ 852 w 854"/>
                  <a:gd name="T3" fmla="*/ 224 h 450"/>
                  <a:gd name="T4" fmla="*/ 845 w 854"/>
                  <a:gd name="T5" fmla="*/ 220 h 450"/>
                  <a:gd name="T6" fmla="*/ 834 w 854"/>
                  <a:gd name="T7" fmla="*/ 215 h 450"/>
                  <a:gd name="T8" fmla="*/ 819 w 854"/>
                  <a:gd name="T9" fmla="*/ 210 h 450"/>
                  <a:gd name="T10" fmla="*/ 799 w 854"/>
                  <a:gd name="T11" fmla="*/ 203 h 450"/>
                  <a:gd name="T12" fmla="*/ 773 w 854"/>
                  <a:gd name="T13" fmla="*/ 196 h 450"/>
                  <a:gd name="T14" fmla="*/ 744 w 854"/>
                  <a:gd name="T15" fmla="*/ 187 h 450"/>
                  <a:gd name="T16" fmla="*/ 711 w 854"/>
                  <a:gd name="T17" fmla="*/ 177 h 450"/>
                  <a:gd name="T18" fmla="*/ 673 w 854"/>
                  <a:gd name="T19" fmla="*/ 167 h 450"/>
                  <a:gd name="T20" fmla="*/ 632 w 854"/>
                  <a:gd name="T21" fmla="*/ 156 h 450"/>
                  <a:gd name="T22" fmla="*/ 587 w 854"/>
                  <a:gd name="T23" fmla="*/ 144 h 450"/>
                  <a:gd name="T24" fmla="*/ 537 w 854"/>
                  <a:gd name="T25" fmla="*/ 131 h 450"/>
                  <a:gd name="T26" fmla="*/ 486 w 854"/>
                  <a:gd name="T27" fmla="*/ 118 h 450"/>
                  <a:gd name="T28" fmla="*/ 431 w 854"/>
                  <a:gd name="T29" fmla="*/ 104 h 450"/>
                  <a:gd name="T30" fmla="*/ 375 w 854"/>
                  <a:gd name="T31" fmla="*/ 91 h 450"/>
                  <a:gd name="T32" fmla="*/ 317 w 854"/>
                  <a:gd name="T33" fmla="*/ 76 h 450"/>
                  <a:gd name="T34" fmla="*/ 256 w 854"/>
                  <a:gd name="T35" fmla="*/ 61 h 450"/>
                  <a:gd name="T36" fmla="*/ 192 w 854"/>
                  <a:gd name="T37" fmla="*/ 46 h 450"/>
                  <a:gd name="T38" fmla="*/ 130 w 854"/>
                  <a:gd name="T39" fmla="*/ 31 h 450"/>
                  <a:gd name="T40" fmla="*/ 65 w 854"/>
                  <a:gd name="T41" fmla="*/ 15 h 450"/>
                  <a:gd name="T42" fmla="*/ 0 w 854"/>
                  <a:gd name="T43" fmla="*/ 0 h 450"/>
                  <a:gd name="T44" fmla="*/ 0 w 854"/>
                  <a:gd name="T45" fmla="*/ 1 h 450"/>
                  <a:gd name="T46" fmla="*/ 65 w 854"/>
                  <a:gd name="T47" fmla="*/ 16 h 450"/>
                  <a:gd name="T48" fmla="*/ 130 w 854"/>
                  <a:gd name="T49" fmla="*/ 32 h 450"/>
                  <a:gd name="T50" fmla="*/ 194 w 854"/>
                  <a:gd name="T51" fmla="*/ 47 h 450"/>
                  <a:gd name="T52" fmla="*/ 257 w 854"/>
                  <a:gd name="T53" fmla="*/ 63 h 450"/>
                  <a:gd name="T54" fmla="*/ 318 w 854"/>
                  <a:gd name="T55" fmla="*/ 77 h 450"/>
                  <a:gd name="T56" fmla="*/ 378 w 854"/>
                  <a:gd name="T57" fmla="*/ 91 h 450"/>
                  <a:gd name="T58" fmla="*/ 434 w 854"/>
                  <a:gd name="T59" fmla="*/ 106 h 450"/>
                  <a:gd name="T60" fmla="*/ 488 w 854"/>
                  <a:gd name="T61" fmla="*/ 120 h 450"/>
                  <a:gd name="T62" fmla="*/ 539 w 854"/>
                  <a:gd name="T63" fmla="*/ 133 h 450"/>
                  <a:gd name="T64" fmla="*/ 585 w 854"/>
                  <a:gd name="T65" fmla="*/ 145 h 450"/>
                  <a:gd name="T66" fmla="*/ 629 w 854"/>
                  <a:gd name="T67" fmla="*/ 157 h 450"/>
                  <a:gd name="T68" fmla="*/ 669 w 854"/>
                  <a:gd name="T69" fmla="*/ 167 h 450"/>
                  <a:gd name="T70" fmla="*/ 705 w 854"/>
                  <a:gd name="T71" fmla="*/ 177 h 450"/>
                  <a:gd name="T72" fmla="*/ 737 w 854"/>
                  <a:gd name="T73" fmla="*/ 187 h 450"/>
                  <a:gd name="T74" fmla="*/ 762 w 854"/>
                  <a:gd name="T75" fmla="*/ 195 h 450"/>
                  <a:gd name="T76" fmla="*/ 785 w 854"/>
                  <a:gd name="T77" fmla="*/ 202 h 450"/>
                  <a:gd name="T78" fmla="*/ 802 w 854"/>
                  <a:gd name="T79" fmla="*/ 207 h 450"/>
                  <a:gd name="T80" fmla="*/ 813 w 854"/>
                  <a:gd name="T81" fmla="*/ 212 h 450"/>
                  <a:gd name="T82" fmla="*/ 820 w 854"/>
                  <a:gd name="T83" fmla="*/ 215 h 450"/>
                  <a:gd name="T84" fmla="*/ 821 w 854"/>
                  <a:gd name="T85" fmla="*/ 218 h 450"/>
                  <a:gd name="T86" fmla="*/ 854 w 854"/>
                  <a:gd name="T87" fmla="*/ 225 h 45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854" h="450">
                    <a:moveTo>
                      <a:pt x="854" y="450"/>
                    </a:moveTo>
                    <a:lnTo>
                      <a:pt x="852" y="447"/>
                    </a:lnTo>
                    <a:lnTo>
                      <a:pt x="845" y="439"/>
                    </a:lnTo>
                    <a:lnTo>
                      <a:pt x="834" y="430"/>
                    </a:lnTo>
                    <a:lnTo>
                      <a:pt x="819" y="420"/>
                    </a:lnTo>
                    <a:lnTo>
                      <a:pt x="799" y="405"/>
                    </a:lnTo>
                    <a:lnTo>
                      <a:pt x="773" y="391"/>
                    </a:lnTo>
                    <a:lnTo>
                      <a:pt x="744" y="373"/>
                    </a:lnTo>
                    <a:lnTo>
                      <a:pt x="711" y="354"/>
                    </a:lnTo>
                    <a:lnTo>
                      <a:pt x="673" y="333"/>
                    </a:lnTo>
                    <a:lnTo>
                      <a:pt x="632" y="311"/>
                    </a:lnTo>
                    <a:lnTo>
                      <a:pt x="587" y="287"/>
                    </a:lnTo>
                    <a:lnTo>
                      <a:pt x="537" y="262"/>
                    </a:lnTo>
                    <a:lnTo>
                      <a:pt x="486" y="235"/>
                    </a:lnTo>
                    <a:lnTo>
                      <a:pt x="431" y="208"/>
                    </a:lnTo>
                    <a:lnTo>
                      <a:pt x="375" y="181"/>
                    </a:lnTo>
                    <a:lnTo>
                      <a:pt x="317" y="152"/>
                    </a:lnTo>
                    <a:lnTo>
                      <a:pt x="256" y="121"/>
                    </a:lnTo>
                    <a:lnTo>
                      <a:pt x="192" y="92"/>
                    </a:lnTo>
                    <a:lnTo>
                      <a:pt x="130" y="61"/>
                    </a:lnTo>
                    <a:lnTo>
                      <a:pt x="65" y="3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65" y="32"/>
                    </a:lnTo>
                    <a:lnTo>
                      <a:pt x="130" y="63"/>
                    </a:lnTo>
                    <a:lnTo>
                      <a:pt x="194" y="94"/>
                    </a:lnTo>
                    <a:lnTo>
                      <a:pt x="257" y="125"/>
                    </a:lnTo>
                    <a:lnTo>
                      <a:pt x="318" y="153"/>
                    </a:lnTo>
                    <a:lnTo>
                      <a:pt x="378" y="182"/>
                    </a:lnTo>
                    <a:lnTo>
                      <a:pt x="434" y="211"/>
                    </a:lnTo>
                    <a:lnTo>
                      <a:pt x="488" y="239"/>
                    </a:lnTo>
                    <a:lnTo>
                      <a:pt x="539" y="266"/>
                    </a:lnTo>
                    <a:lnTo>
                      <a:pt x="585" y="289"/>
                    </a:lnTo>
                    <a:lnTo>
                      <a:pt x="629" y="313"/>
                    </a:lnTo>
                    <a:lnTo>
                      <a:pt x="669" y="334"/>
                    </a:lnTo>
                    <a:lnTo>
                      <a:pt x="705" y="354"/>
                    </a:lnTo>
                    <a:lnTo>
                      <a:pt x="737" y="373"/>
                    </a:lnTo>
                    <a:lnTo>
                      <a:pt x="762" y="389"/>
                    </a:lnTo>
                    <a:lnTo>
                      <a:pt x="785" y="403"/>
                    </a:lnTo>
                    <a:lnTo>
                      <a:pt x="802" y="414"/>
                    </a:lnTo>
                    <a:lnTo>
                      <a:pt x="813" y="423"/>
                    </a:lnTo>
                    <a:lnTo>
                      <a:pt x="820" y="430"/>
                    </a:lnTo>
                    <a:lnTo>
                      <a:pt x="821" y="436"/>
                    </a:lnTo>
                    <a:lnTo>
                      <a:pt x="854" y="450"/>
                    </a:lnTo>
                    <a:close/>
                  </a:path>
                </a:pathLst>
              </a:custGeom>
              <a:solidFill>
                <a:srgbClr val="D6F0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66" name="Freeform 987"/>
              <p:cNvSpPr>
                <a:spLocks/>
              </p:cNvSpPr>
              <p:nvPr/>
            </p:nvSpPr>
            <p:spPr bwMode="auto">
              <a:xfrm>
                <a:off x="967" y="1276"/>
                <a:ext cx="821" cy="217"/>
              </a:xfrm>
              <a:custGeom>
                <a:avLst/>
                <a:gdLst>
                  <a:gd name="T0" fmla="*/ 0 w 821"/>
                  <a:gd name="T1" fmla="*/ 0 h 435"/>
                  <a:gd name="T2" fmla="*/ 65 w 821"/>
                  <a:gd name="T3" fmla="*/ 15 h 435"/>
                  <a:gd name="T4" fmla="*/ 130 w 821"/>
                  <a:gd name="T5" fmla="*/ 31 h 435"/>
                  <a:gd name="T6" fmla="*/ 194 w 821"/>
                  <a:gd name="T7" fmla="*/ 46 h 435"/>
                  <a:gd name="T8" fmla="*/ 257 w 821"/>
                  <a:gd name="T9" fmla="*/ 62 h 435"/>
                  <a:gd name="T10" fmla="*/ 318 w 821"/>
                  <a:gd name="T11" fmla="*/ 76 h 435"/>
                  <a:gd name="T12" fmla="*/ 378 w 821"/>
                  <a:gd name="T13" fmla="*/ 90 h 435"/>
                  <a:gd name="T14" fmla="*/ 434 w 821"/>
                  <a:gd name="T15" fmla="*/ 105 h 435"/>
                  <a:gd name="T16" fmla="*/ 488 w 821"/>
                  <a:gd name="T17" fmla="*/ 119 h 435"/>
                  <a:gd name="T18" fmla="*/ 539 w 821"/>
                  <a:gd name="T19" fmla="*/ 132 h 435"/>
                  <a:gd name="T20" fmla="*/ 585 w 821"/>
                  <a:gd name="T21" fmla="*/ 144 h 435"/>
                  <a:gd name="T22" fmla="*/ 629 w 821"/>
                  <a:gd name="T23" fmla="*/ 156 h 435"/>
                  <a:gd name="T24" fmla="*/ 669 w 821"/>
                  <a:gd name="T25" fmla="*/ 166 h 435"/>
                  <a:gd name="T26" fmla="*/ 705 w 821"/>
                  <a:gd name="T27" fmla="*/ 176 h 435"/>
                  <a:gd name="T28" fmla="*/ 737 w 821"/>
                  <a:gd name="T29" fmla="*/ 186 h 435"/>
                  <a:gd name="T30" fmla="*/ 762 w 821"/>
                  <a:gd name="T31" fmla="*/ 194 h 435"/>
                  <a:gd name="T32" fmla="*/ 785 w 821"/>
                  <a:gd name="T33" fmla="*/ 201 h 435"/>
                  <a:gd name="T34" fmla="*/ 802 w 821"/>
                  <a:gd name="T35" fmla="*/ 206 h 435"/>
                  <a:gd name="T36" fmla="*/ 813 w 821"/>
                  <a:gd name="T37" fmla="*/ 211 h 435"/>
                  <a:gd name="T38" fmla="*/ 820 w 821"/>
                  <a:gd name="T39" fmla="*/ 214 h 435"/>
                  <a:gd name="T40" fmla="*/ 821 w 821"/>
                  <a:gd name="T41" fmla="*/ 217 h 435"/>
                  <a:gd name="T42" fmla="*/ 787 w 821"/>
                  <a:gd name="T43" fmla="*/ 209 h 435"/>
                  <a:gd name="T44" fmla="*/ 785 w 821"/>
                  <a:gd name="T45" fmla="*/ 207 h 435"/>
                  <a:gd name="T46" fmla="*/ 779 w 821"/>
                  <a:gd name="T47" fmla="*/ 204 h 435"/>
                  <a:gd name="T48" fmla="*/ 768 w 821"/>
                  <a:gd name="T49" fmla="*/ 199 h 435"/>
                  <a:gd name="T50" fmla="*/ 752 w 821"/>
                  <a:gd name="T51" fmla="*/ 194 h 435"/>
                  <a:gd name="T52" fmla="*/ 731 w 821"/>
                  <a:gd name="T53" fmla="*/ 186 h 435"/>
                  <a:gd name="T54" fmla="*/ 705 w 821"/>
                  <a:gd name="T55" fmla="*/ 179 h 435"/>
                  <a:gd name="T56" fmla="*/ 676 w 821"/>
                  <a:gd name="T57" fmla="*/ 170 h 435"/>
                  <a:gd name="T58" fmla="*/ 642 w 821"/>
                  <a:gd name="T59" fmla="*/ 161 h 435"/>
                  <a:gd name="T60" fmla="*/ 604 w 821"/>
                  <a:gd name="T61" fmla="*/ 150 h 435"/>
                  <a:gd name="T62" fmla="*/ 561 w 821"/>
                  <a:gd name="T63" fmla="*/ 139 h 435"/>
                  <a:gd name="T64" fmla="*/ 516 w 821"/>
                  <a:gd name="T65" fmla="*/ 128 h 435"/>
                  <a:gd name="T66" fmla="*/ 467 w 821"/>
                  <a:gd name="T67" fmla="*/ 115 h 435"/>
                  <a:gd name="T68" fmla="*/ 416 w 821"/>
                  <a:gd name="T69" fmla="*/ 101 h 435"/>
                  <a:gd name="T70" fmla="*/ 361 w 821"/>
                  <a:gd name="T71" fmla="*/ 88 h 435"/>
                  <a:gd name="T72" fmla="*/ 304 w 821"/>
                  <a:gd name="T73" fmla="*/ 74 h 435"/>
                  <a:gd name="T74" fmla="*/ 246 w 821"/>
                  <a:gd name="T75" fmla="*/ 60 h 435"/>
                  <a:gd name="T76" fmla="*/ 185 w 821"/>
                  <a:gd name="T77" fmla="*/ 45 h 435"/>
                  <a:gd name="T78" fmla="*/ 125 w 821"/>
                  <a:gd name="T79" fmla="*/ 31 h 435"/>
                  <a:gd name="T80" fmla="*/ 62 w 821"/>
                  <a:gd name="T81" fmla="*/ 15 h 435"/>
                  <a:gd name="T82" fmla="*/ 0 w 821"/>
                  <a:gd name="T83" fmla="*/ 1 h 435"/>
                  <a:gd name="T84" fmla="*/ 0 w 821"/>
                  <a:gd name="T85" fmla="*/ 0 h 43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821" h="435">
                    <a:moveTo>
                      <a:pt x="0" y="0"/>
                    </a:moveTo>
                    <a:lnTo>
                      <a:pt x="65" y="31"/>
                    </a:lnTo>
                    <a:lnTo>
                      <a:pt x="130" y="62"/>
                    </a:lnTo>
                    <a:lnTo>
                      <a:pt x="194" y="93"/>
                    </a:lnTo>
                    <a:lnTo>
                      <a:pt x="257" y="124"/>
                    </a:lnTo>
                    <a:lnTo>
                      <a:pt x="318" y="152"/>
                    </a:lnTo>
                    <a:lnTo>
                      <a:pt x="378" y="181"/>
                    </a:lnTo>
                    <a:lnTo>
                      <a:pt x="434" y="210"/>
                    </a:lnTo>
                    <a:lnTo>
                      <a:pt x="488" y="238"/>
                    </a:lnTo>
                    <a:lnTo>
                      <a:pt x="539" y="265"/>
                    </a:lnTo>
                    <a:lnTo>
                      <a:pt x="585" y="288"/>
                    </a:lnTo>
                    <a:lnTo>
                      <a:pt x="629" y="312"/>
                    </a:lnTo>
                    <a:lnTo>
                      <a:pt x="669" y="333"/>
                    </a:lnTo>
                    <a:lnTo>
                      <a:pt x="705" y="353"/>
                    </a:lnTo>
                    <a:lnTo>
                      <a:pt x="737" y="372"/>
                    </a:lnTo>
                    <a:lnTo>
                      <a:pt x="762" y="388"/>
                    </a:lnTo>
                    <a:lnTo>
                      <a:pt x="785" y="402"/>
                    </a:lnTo>
                    <a:lnTo>
                      <a:pt x="802" y="413"/>
                    </a:lnTo>
                    <a:lnTo>
                      <a:pt x="813" y="422"/>
                    </a:lnTo>
                    <a:lnTo>
                      <a:pt x="820" y="429"/>
                    </a:lnTo>
                    <a:lnTo>
                      <a:pt x="821" y="435"/>
                    </a:lnTo>
                    <a:lnTo>
                      <a:pt x="787" y="419"/>
                    </a:lnTo>
                    <a:lnTo>
                      <a:pt x="785" y="415"/>
                    </a:lnTo>
                    <a:lnTo>
                      <a:pt x="779" y="408"/>
                    </a:lnTo>
                    <a:lnTo>
                      <a:pt x="768" y="399"/>
                    </a:lnTo>
                    <a:lnTo>
                      <a:pt x="752" y="388"/>
                    </a:lnTo>
                    <a:lnTo>
                      <a:pt x="731" y="373"/>
                    </a:lnTo>
                    <a:lnTo>
                      <a:pt x="705" y="359"/>
                    </a:lnTo>
                    <a:lnTo>
                      <a:pt x="676" y="341"/>
                    </a:lnTo>
                    <a:lnTo>
                      <a:pt x="642" y="323"/>
                    </a:lnTo>
                    <a:lnTo>
                      <a:pt x="604" y="301"/>
                    </a:lnTo>
                    <a:lnTo>
                      <a:pt x="561" y="279"/>
                    </a:lnTo>
                    <a:lnTo>
                      <a:pt x="516" y="256"/>
                    </a:lnTo>
                    <a:lnTo>
                      <a:pt x="467" y="230"/>
                    </a:lnTo>
                    <a:lnTo>
                      <a:pt x="416" y="203"/>
                    </a:lnTo>
                    <a:lnTo>
                      <a:pt x="361" y="176"/>
                    </a:lnTo>
                    <a:lnTo>
                      <a:pt x="304" y="149"/>
                    </a:lnTo>
                    <a:lnTo>
                      <a:pt x="246" y="120"/>
                    </a:lnTo>
                    <a:lnTo>
                      <a:pt x="185" y="91"/>
                    </a:lnTo>
                    <a:lnTo>
                      <a:pt x="125" y="62"/>
                    </a:lnTo>
                    <a:lnTo>
                      <a:pt x="62" y="31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EF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67" name="Freeform 988"/>
              <p:cNvSpPr>
                <a:spLocks/>
              </p:cNvSpPr>
              <p:nvPr/>
            </p:nvSpPr>
            <p:spPr bwMode="auto">
              <a:xfrm>
                <a:off x="966" y="1277"/>
                <a:ext cx="788" cy="208"/>
              </a:xfrm>
              <a:custGeom>
                <a:avLst/>
                <a:gdLst>
                  <a:gd name="T0" fmla="*/ 788 w 788"/>
                  <a:gd name="T1" fmla="*/ 208 h 417"/>
                  <a:gd name="T2" fmla="*/ 786 w 788"/>
                  <a:gd name="T3" fmla="*/ 206 h 417"/>
                  <a:gd name="T4" fmla="*/ 780 w 788"/>
                  <a:gd name="T5" fmla="*/ 203 h 417"/>
                  <a:gd name="T6" fmla="*/ 769 w 788"/>
                  <a:gd name="T7" fmla="*/ 198 h 417"/>
                  <a:gd name="T8" fmla="*/ 753 w 788"/>
                  <a:gd name="T9" fmla="*/ 193 h 417"/>
                  <a:gd name="T10" fmla="*/ 732 w 788"/>
                  <a:gd name="T11" fmla="*/ 185 h 417"/>
                  <a:gd name="T12" fmla="*/ 706 w 788"/>
                  <a:gd name="T13" fmla="*/ 178 h 417"/>
                  <a:gd name="T14" fmla="*/ 677 w 788"/>
                  <a:gd name="T15" fmla="*/ 169 h 417"/>
                  <a:gd name="T16" fmla="*/ 643 w 788"/>
                  <a:gd name="T17" fmla="*/ 160 h 417"/>
                  <a:gd name="T18" fmla="*/ 605 w 788"/>
                  <a:gd name="T19" fmla="*/ 149 h 417"/>
                  <a:gd name="T20" fmla="*/ 562 w 788"/>
                  <a:gd name="T21" fmla="*/ 138 h 417"/>
                  <a:gd name="T22" fmla="*/ 517 w 788"/>
                  <a:gd name="T23" fmla="*/ 127 h 417"/>
                  <a:gd name="T24" fmla="*/ 468 w 788"/>
                  <a:gd name="T25" fmla="*/ 114 h 417"/>
                  <a:gd name="T26" fmla="*/ 417 w 788"/>
                  <a:gd name="T27" fmla="*/ 100 h 417"/>
                  <a:gd name="T28" fmla="*/ 362 w 788"/>
                  <a:gd name="T29" fmla="*/ 87 h 417"/>
                  <a:gd name="T30" fmla="*/ 305 w 788"/>
                  <a:gd name="T31" fmla="*/ 73 h 417"/>
                  <a:gd name="T32" fmla="*/ 247 w 788"/>
                  <a:gd name="T33" fmla="*/ 59 h 417"/>
                  <a:gd name="T34" fmla="*/ 186 w 788"/>
                  <a:gd name="T35" fmla="*/ 44 h 417"/>
                  <a:gd name="T36" fmla="*/ 126 w 788"/>
                  <a:gd name="T37" fmla="*/ 30 h 417"/>
                  <a:gd name="T38" fmla="*/ 63 w 788"/>
                  <a:gd name="T39" fmla="*/ 14 h 417"/>
                  <a:gd name="T40" fmla="*/ 1 w 788"/>
                  <a:gd name="T41" fmla="*/ 0 h 417"/>
                  <a:gd name="T42" fmla="*/ 0 w 788"/>
                  <a:gd name="T43" fmla="*/ 1 h 417"/>
                  <a:gd name="T44" fmla="*/ 63 w 788"/>
                  <a:gd name="T45" fmla="*/ 16 h 417"/>
                  <a:gd name="T46" fmla="*/ 126 w 788"/>
                  <a:gd name="T47" fmla="*/ 31 h 417"/>
                  <a:gd name="T48" fmla="*/ 188 w 788"/>
                  <a:gd name="T49" fmla="*/ 45 h 417"/>
                  <a:gd name="T50" fmla="*/ 247 w 788"/>
                  <a:gd name="T51" fmla="*/ 60 h 417"/>
                  <a:gd name="T52" fmla="*/ 305 w 788"/>
                  <a:gd name="T53" fmla="*/ 74 h 417"/>
                  <a:gd name="T54" fmla="*/ 362 w 788"/>
                  <a:gd name="T55" fmla="*/ 89 h 417"/>
                  <a:gd name="T56" fmla="*/ 415 w 788"/>
                  <a:gd name="T57" fmla="*/ 102 h 417"/>
                  <a:gd name="T58" fmla="*/ 466 w 788"/>
                  <a:gd name="T59" fmla="*/ 115 h 417"/>
                  <a:gd name="T60" fmla="*/ 514 w 788"/>
                  <a:gd name="T61" fmla="*/ 127 h 417"/>
                  <a:gd name="T62" fmla="*/ 558 w 788"/>
                  <a:gd name="T63" fmla="*/ 138 h 417"/>
                  <a:gd name="T64" fmla="*/ 598 w 788"/>
                  <a:gd name="T65" fmla="*/ 149 h 417"/>
                  <a:gd name="T66" fmla="*/ 634 w 788"/>
                  <a:gd name="T67" fmla="*/ 159 h 417"/>
                  <a:gd name="T68" fmla="*/ 665 w 788"/>
                  <a:gd name="T69" fmla="*/ 168 h 417"/>
                  <a:gd name="T70" fmla="*/ 692 w 788"/>
                  <a:gd name="T71" fmla="*/ 176 h 417"/>
                  <a:gd name="T72" fmla="*/ 714 w 788"/>
                  <a:gd name="T73" fmla="*/ 184 h 417"/>
                  <a:gd name="T74" fmla="*/ 730 w 788"/>
                  <a:gd name="T75" fmla="*/ 189 h 417"/>
                  <a:gd name="T76" fmla="*/ 743 w 788"/>
                  <a:gd name="T77" fmla="*/ 194 h 417"/>
                  <a:gd name="T78" fmla="*/ 750 w 788"/>
                  <a:gd name="T79" fmla="*/ 197 h 417"/>
                  <a:gd name="T80" fmla="*/ 752 w 788"/>
                  <a:gd name="T81" fmla="*/ 200 h 417"/>
                  <a:gd name="T82" fmla="*/ 788 w 788"/>
                  <a:gd name="T83" fmla="*/ 208 h 41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788" h="417">
                    <a:moveTo>
                      <a:pt x="788" y="417"/>
                    </a:moveTo>
                    <a:lnTo>
                      <a:pt x="786" y="413"/>
                    </a:lnTo>
                    <a:lnTo>
                      <a:pt x="780" y="406"/>
                    </a:lnTo>
                    <a:lnTo>
                      <a:pt x="769" y="397"/>
                    </a:lnTo>
                    <a:lnTo>
                      <a:pt x="753" y="386"/>
                    </a:lnTo>
                    <a:lnTo>
                      <a:pt x="732" y="371"/>
                    </a:lnTo>
                    <a:lnTo>
                      <a:pt x="706" y="357"/>
                    </a:lnTo>
                    <a:lnTo>
                      <a:pt x="677" y="339"/>
                    </a:lnTo>
                    <a:lnTo>
                      <a:pt x="643" y="321"/>
                    </a:lnTo>
                    <a:lnTo>
                      <a:pt x="605" y="299"/>
                    </a:lnTo>
                    <a:lnTo>
                      <a:pt x="562" y="277"/>
                    </a:lnTo>
                    <a:lnTo>
                      <a:pt x="517" y="254"/>
                    </a:lnTo>
                    <a:lnTo>
                      <a:pt x="468" y="228"/>
                    </a:lnTo>
                    <a:lnTo>
                      <a:pt x="417" y="201"/>
                    </a:lnTo>
                    <a:lnTo>
                      <a:pt x="362" y="174"/>
                    </a:lnTo>
                    <a:lnTo>
                      <a:pt x="305" y="147"/>
                    </a:lnTo>
                    <a:lnTo>
                      <a:pt x="247" y="118"/>
                    </a:lnTo>
                    <a:lnTo>
                      <a:pt x="186" y="89"/>
                    </a:lnTo>
                    <a:lnTo>
                      <a:pt x="126" y="60"/>
                    </a:lnTo>
                    <a:lnTo>
                      <a:pt x="63" y="29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63" y="33"/>
                    </a:lnTo>
                    <a:lnTo>
                      <a:pt x="126" y="62"/>
                    </a:lnTo>
                    <a:lnTo>
                      <a:pt x="188" y="91"/>
                    </a:lnTo>
                    <a:lnTo>
                      <a:pt x="247" y="120"/>
                    </a:lnTo>
                    <a:lnTo>
                      <a:pt x="305" y="149"/>
                    </a:lnTo>
                    <a:lnTo>
                      <a:pt x="362" y="178"/>
                    </a:lnTo>
                    <a:lnTo>
                      <a:pt x="415" y="205"/>
                    </a:lnTo>
                    <a:lnTo>
                      <a:pt x="466" y="230"/>
                    </a:lnTo>
                    <a:lnTo>
                      <a:pt x="514" y="255"/>
                    </a:lnTo>
                    <a:lnTo>
                      <a:pt x="558" y="277"/>
                    </a:lnTo>
                    <a:lnTo>
                      <a:pt x="598" y="299"/>
                    </a:lnTo>
                    <a:lnTo>
                      <a:pt x="634" y="319"/>
                    </a:lnTo>
                    <a:lnTo>
                      <a:pt x="665" y="337"/>
                    </a:lnTo>
                    <a:lnTo>
                      <a:pt x="692" y="353"/>
                    </a:lnTo>
                    <a:lnTo>
                      <a:pt x="714" y="368"/>
                    </a:lnTo>
                    <a:lnTo>
                      <a:pt x="730" y="379"/>
                    </a:lnTo>
                    <a:lnTo>
                      <a:pt x="743" y="388"/>
                    </a:lnTo>
                    <a:lnTo>
                      <a:pt x="750" y="395"/>
                    </a:lnTo>
                    <a:lnTo>
                      <a:pt x="752" y="400"/>
                    </a:lnTo>
                    <a:lnTo>
                      <a:pt x="788" y="417"/>
                    </a:lnTo>
                    <a:close/>
                  </a:path>
                </a:pathLst>
              </a:custGeom>
              <a:solidFill>
                <a:srgbClr val="D9EF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68" name="Freeform 989"/>
              <p:cNvSpPr>
                <a:spLocks/>
              </p:cNvSpPr>
              <p:nvPr/>
            </p:nvSpPr>
            <p:spPr bwMode="auto">
              <a:xfrm>
                <a:off x="966" y="1278"/>
                <a:ext cx="752" cy="199"/>
              </a:xfrm>
              <a:custGeom>
                <a:avLst/>
                <a:gdLst>
                  <a:gd name="T0" fmla="*/ 0 w 752"/>
                  <a:gd name="T1" fmla="*/ 0 h 398"/>
                  <a:gd name="T2" fmla="*/ 63 w 752"/>
                  <a:gd name="T3" fmla="*/ 16 h 398"/>
                  <a:gd name="T4" fmla="*/ 126 w 752"/>
                  <a:gd name="T5" fmla="*/ 30 h 398"/>
                  <a:gd name="T6" fmla="*/ 188 w 752"/>
                  <a:gd name="T7" fmla="*/ 45 h 398"/>
                  <a:gd name="T8" fmla="*/ 247 w 752"/>
                  <a:gd name="T9" fmla="*/ 59 h 398"/>
                  <a:gd name="T10" fmla="*/ 305 w 752"/>
                  <a:gd name="T11" fmla="*/ 74 h 398"/>
                  <a:gd name="T12" fmla="*/ 362 w 752"/>
                  <a:gd name="T13" fmla="*/ 88 h 398"/>
                  <a:gd name="T14" fmla="*/ 415 w 752"/>
                  <a:gd name="T15" fmla="*/ 102 h 398"/>
                  <a:gd name="T16" fmla="*/ 466 w 752"/>
                  <a:gd name="T17" fmla="*/ 114 h 398"/>
                  <a:gd name="T18" fmla="*/ 514 w 752"/>
                  <a:gd name="T19" fmla="*/ 127 h 398"/>
                  <a:gd name="T20" fmla="*/ 558 w 752"/>
                  <a:gd name="T21" fmla="*/ 138 h 398"/>
                  <a:gd name="T22" fmla="*/ 598 w 752"/>
                  <a:gd name="T23" fmla="*/ 149 h 398"/>
                  <a:gd name="T24" fmla="*/ 634 w 752"/>
                  <a:gd name="T25" fmla="*/ 159 h 398"/>
                  <a:gd name="T26" fmla="*/ 665 w 752"/>
                  <a:gd name="T27" fmla="*/ 168 h 398"/>
                  <a:gd name="T28" fmla="*/ 692 w 752"/>
                  <a:gd name="T29" fmla="*/ 176 h 398"/>
                  <a:gd name="T30" fmla="*/ 714 w 752"/>
                  <a:gd name="T31" fmla="*/ 183 h 398"/>
                  <a:gd name="T32" fmla="*/ 730 w 752"/>
                  <a:gd name="T33" fmla="*/ 189 h 398"/>
                  <a:gd name="T34" fmla="*/ 743 w 752"/>
                  <a:gd name="T35" fmla="*/ 193 h 398"/>
                  <a:gd name="T36" fmla="*/ 750 w 752"/>
                  <a:gd name="T37" fmla="*/ 197 h 398"/>
                  <a:gd name="T38" fmla="*/ 752 w 752"/>
                  <a:gd name="T39" fmla="*/ 199 h 398"/>
                  <a:gd name="T40" fmla="*/ 714 w 752"/>
                  <a:gd name="T41" fmla="*/ 190 h 398"/>
                  <a:gd name="T42" fmla="*/ 712 w 752"/>
                  <a:gd name="T43" fmla="*/ 189 h 398"/>
                  <a:gd name="T44" fmla="*/ 705 w 752"/>
                  <a:gd name="T45" fmla="*/ 185 h 398"/>
                  <a:gd name="T46" fmla="*/ 694 w 752"/>
                  <a:gd name="T47" fmla="*/ 180 h 398"/>
                  <a:gd name="T48" fmla="*/ 678 w 752"/>
                  <a:gd name="T49" fmla="*/ 175 h 398"/>
                  <a:gd name="T50" fmla="*/ 657 w 752"/>
                  <a:gd name="T51" fmla="*/ 168 h 398"/>
                  <a:gd name="T52" fmla="*/ 632 w 752"/>
                  <a:gd name="T53" fmla="*/ 160 h 398"/>
                  <a:gd name="T54" fmla="*/ 602 w 752"/>
                  <a:gd name="T55" fmla="*/ 152 h 398"/>
                  <a:gd name="T56" fmla="*/ 568 w 752"/>
                  <a:gd name="T57" fmla="*/ 142 h 398"/>
                  <a:gd name="T58" fmla="*/ 530 w 752"/>
                  <a:gd name="T59" fmla="*/ 132 h 398"/>
                  <a:gd name="T60" fmla="*/ 487 w 752"/>
                  <a:gd name="T61" fmla="*/ 122 h 398"/>
                  <a:gd name="T62" fmla="*/ 442 w 752"/>
                  <a:gd name="T63" fmla="*/ 110 h 398"/>
                  <a:gd name="T64" fmla="*/ 394 w 752"/>
                  <a:gd name="T65" fmla="*/ 97 h 398"/>
                  <a:gd name="T66" fmla="*/ 343 w 752"/>
                  <a:gd name="T67" fmla="*/ 84 h 398"/>
                  <a:gd name="T68" fmla="*/ 289 w 752"/>
                  <a:gd name="T69" fmla="*/ 71 h 398"/>
                  <a:gd name="T70" fmla="*/ 234 w 752"/>
                  <a:gd name="T71" fmla="*/ 57 h 398"/>
                  <a:gd name="T72" fmla="*/ 178 w 752"/>
                  <a:gd name="T73" fmla="*/ 44 h 398"/>
                  <a:gd name="T74" fmla="*/ 118 w 752"/>
                  <a:gd name="T75" fmla="*/ 30 h 398"/>
                  <a:gd name="T76" fmla="*/ 59 w 752"/>
                  <a:gd name="T77" fmla="*/ 16 h 398"/>
                  <a:gd name="T78" fmla="*/ 0 w 752"/>
                  <a:gd name="T79" fmla="*/ 1 h 398"/>
                  <a:gd name="T80" fmla="*/ 0 w 752"/>
                  <a:gd name="T81" fmla="*/ 0 h 39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752" h="398">
                    <a:moveTo>
                      <a:pt x="0" y="0"/>
                    </a:moveTo>
                    <a:lnTo>
                      <a:pt x="63" y="31"/>
                    </a:lnTo>
                    <a:lnTo>
                      <a:pt x="126" y="60"/>
                    </a:lnTo>
                    <a:lnTo>
                      <a:pt x="188" y="89"/>
                    </a:lnTo>
                    <a:lnTo>
                      <a:pt x="247" y="118"/>
                    </a:lnTo>
                    <a:lnTo>
                      <a:pt x="305" y="147"/>
                    </a:lnTo>
                    <a:lnTo>
                      <a:pt x="362" y="176"/>
                    </a:lnTo>
                    <a:lnTo>
                      <a:pt x="415" y="203"/>
                    </a:lnTo>
                    <a:lnTo>
                      <a:pt x="466" y="228"/>
                    </a:lnTo>
                    <a:lnTo>
                      <a:pt x="514" y="253"/>
                    </a:lnTo>
                    <a:lnTo>
                      <a:pt x="558" y="275"/>
                    </a:lnTo>
                    <a:lnTo>
                      <a:pt x="598" y="297"/>
                    </a:lnTo>
                    <a:lnTo>
                      <a:pt x="634" y="317"/>
                    </a:lnTo>
                    <a:lnTo>
                      <a:pt x="665" y="335"/>
                    </a:lnTo>
                    <a:lnTo>
                      <a:pt x="692" y="351"/>
                    </a:lnTo>
                    <a:lnTo>
                      <a:pt x="714" y="366"/>
                    </a:lnTo>
                    <a:lnTo>
                      <a:pt x="730" y="377"/>
                    </a:lnTo>
                    <a:lnTo>
                      <a:pt x="743" y="386"/>
                    </a:lnTo>
                    <a:lnTo>
                      <a:pt x="750" y="393"/>
                    </a:lnTo>
                    <a:lnTo>
                      <a:pt x="752" y="398"/>
                    </a:lnTo>
                    <a:lnTo>
                      <a:pt x="714" y="380"/>
                    </a:lnTo>
                    <a:lnTo>
                      <a:pt x="712" y="377"/>
                    </a:lnTo>
                    <a:lnTo>
                      <a:pt x="705" y="369"/>
                    </a:lnTo>
                    <a:lnTo>
                      <a:pt x="694" y="360"/>
                    </a:lnTo>
                    <a:lnTo>
                      <a:pt x="678" y="349"/>
                    </a:lnTo>
                    <a:lnTo>
                      <a:pt x="657" y="335"/>
                    </a:lnTo>
                    <a:lnTo>
                      <a:pt x="632" y="320"/>
                    </a:lnTo>
                    <a:lnTo>
                      <a:pt x="602" y="304"/>
                    </a:lnTo>
                    <a:lnTo>
                      <a:pt x="568" y="284"/>
                    </a:lnTo>
                    <a:lnTo>
                      <a:pt x="530" y="264"/>
                    </a:lnTo>
                    <a:lnTo>
                      <a:pt x="487" y="243"/>
                    </a:lnTo>
                    <a:lnTo>
                      <a:pt x="442" y="219"/>
                    </a:lnTo>
                    <a:lnTo>
                      <a:pt x="394" y="194"/>
                    </a:lnTo>
                    <a:lnTo>
                      <a:pt x="343" y="168"/>
                    </a:lnTo>
                    <a:lnTo>
                      <a:pt x="289" y="141"/>
                    </a:lnTo>
                    <a:lnTo>
                      <a:pt x="234" y="114"/>
                    </a:lnTo>
                    <a:lnTo>
                      <a:pt x="178" y="87"/>
                    </a:lnTo>
                    <a:lnTo>
                      <a:pt x="118" y="60"/>
                    </a:lnTo>
                    <a:lnTo>
                      <a:pt x="59" y="31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EE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69" name="Freeform 990"/>
              <p:cNvSpPr>
                <a:spLocks/>
              </p:cNvSpPr>
              <p:nvPr/>
            </p:nvSpPr>
            <p:spPr bwMode="auto">
              <a:xfrm>
                <a:off x="964" y="1278"/>
                <a:ext cx="716" cy="190"/>
              </a:xfrm>
              <a:custGeom>
                <a:avLst/>
                <a:gdLst>
                  <a:gd name="T0" fmla="*/ 716 w 716"/>
                  <a:gd name="T1" fmla="*/ 190 h 378"/>
                  <a:gd name="T2" fmla="*/ 714 w 716"/>
                  <a:gd name="T3" fmla="*/ 188 h 378"/>
                  <a:gd name="T4" fmla="*/ 707 w 716"/>
                  <a:gd name="T5" fmla="*/ 184 h 378"/>
                  <a:gd name="T6" fmla="*/ 696 w 716"/>
                  <a:gd name="T7" fmla="*/ 180 h 378"/>
                  <a:gd name="T8" fmla="*/ 680 w 716"/>
                  <a:gd name="T9" fmla="*/ 174 h 378"/>
                  <a:gd name="T10" fmla="*/ 659 w 716"/>
                  <a:gd name="T11" fmla="*/ 167 h 378"/>
                  <a:gd name="T12" fmla="*/ 634 w 716"/>
                  <a:gd name="T13" fmla="*/ 160 h 378"/>
                  <a:gd name="T14" fmla="*/ 604 w 716"/>
                  <a:gd name="T15" fmla="*/ 152 h 378"/>
                  <a:gd name="T16" fmla="*/ 570 w 716"/>
                  <a:gd name="T17" fmla="*/ 142 h 378"/>
                  <a:gd name="T18" fmla="*/ 532 w 716"/>
                  <a:gd name="T19" fmla="*/ 132 h 378"/>
                  <a:gd name="T20" fmla="*/ 489 w 716"/>
                  <a:gd name="T21" fmla="*/ 121 h 378"/>
                  <a:gd name="T22" fmla="*/ 444 w 716"/>
                  <a:gd name="T23" fmla="*/ 109 h 378"/>
                  <a:gd name="T24" fmla="*/ 396 w 716"/>
                  <a:gd name="T25" fmla="*/ 97 h 378"/>
                  <a:gd name="T26" fmla="*/ 345 w 716"/>
                  <a:gd name="T27" fmla="*/ 83 h 378"/>
                  <a:gd name="T28" fmla="*/ 291 w 716"/>
                  <a:gd name="T29" fmla="*/ 70 h 378"/>
                  <a:gd name="T30" fmla="*/ 236 w 716"/>
                  <a:gd name="T31" fmla="*/ 56 h 378"/>
                  <a:gd name="T32" fmla="*/ 180 w 716"/>
                  <a:gd name="T33" fmla="*/ 43 h 378"/>
                  <a:gd name="T34" fmla="*/ 120 w 716"/>
                  <a:gd name="T35" fmla="*/ 29 h 378"/>
                  <a:gd name="T36" fmla="*/ 61 w 716"/>
                  <a:gd name="T37" fmla="*/ 15 h 378"/>
                  <a:gd name="T38" fmla="*/ 2 w 716"/>
                  <a:gd name="T39" fmla="*/ 0 h 378"/>
                  <a:gd name="T40" fmla="*/ 0 w 716"/>
                  <a:gd name="T41" fmla="*/ 2 h 378"/>
                  <a:gd name="T42" fmla="*/ 61 w 716"/>
                  <a:gd name="T43" fmla="*/ 16 h 378"/>
                  <a:gd name="T44" fmla="*/ 119 w 716"/>
                  <a:gd name="T45" fmla="*/ 30 h 378"/>
                  <a:gd name="T46" fmla="*/ 177 w 716"/>
                  <a:gd name="T47" fmla="*/ 44 h 378"/>
                  <a:gd name="T48" fmla="*/ 235 w 716"/>
                  <a:gd name="T49" fmla="*/ 57 h 378"/>
                  <a:gd name="T50" fmla="*/ 289 w 716"/>
                  <a:gd name="T51" fmla="*/ 71 h 378"/>
                  <a:gd name="T52" fmla="*/ 342 w 716"/>
                  <a:gd name="T53" fmla="*/ 84 h 378"/>
                  <a:gd name="T54" fmla="*/ 392 w 716"/>
                  <a:gd name="T55" fmla="*/ 98 h 378"/>
                  <a:gd name="T56" fmla="*/ 438 w 716"/>
                  <a:gd name="T57" fmla="*/ 109 h 378"/>
                  <a:gd name="T58" fmla="*/ 482 w 716"/>
                  <a:gd name="T59" fmla="*/ 120 h 378"/>
                  <a:gd name="T60" fmla="*/ 522 w 716"/>
                  <a:gd name="T61" fmla="*/ 131 h 378"/>
                  <a:gd name="T62" fmla="*/ 557 w 716"/>
                  <a:gd name="T63" fmla="*/ 141 h 378"/>
                  <a:gd name="T64" fmla="*/ 588 w 716"/>
                  <a:gd name="T65" fmla="*/ 150 h 378"/>
                  <a:gd name="T66" fmla="*/ 615 w 716"/>
                  <a:gd name="T67" fmla="*/ 157 h 378"/>
                  <a:gd name="T68" fmla="*/ 638 w 716"/>
                  <a:gd name="T69" fmla="*/ 164 h 378"/>
                  <a:gd name="T70" fmla="*/ 655 w 716"/>
                  <a:gd name="T71" fmla="*/ 170 h 378"/>
                  <a:gd name="T72" fmla="*/ 666 w 716"/>
                  <a:gd name="T73" fmla="*/ 174 h 378"/>
                  <a:gd name="T74" fmla="*/ 673 w 716"/>
                  <a:gd name="T75" fmla="*/ 178 h 378"/>
                  <a:gd name="T76" fmla="*/ 675 w 716"/>
                  <a:gd name="T77" fmla="*/ 181 h 378"/>
                  <a:gd name="T78" fmla="*/ 716 w 716"/>
                  <a:gd name="T79" fmla="*/ 190 h 37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716" h="378">
                    <a:moveTo>
                      <a:pt x="716" y="378"/>
                    </a:moveTo>
                    <a:lnTo>
                      <a:pt x="714" y="375"/>
                    </a:lnTo>
                    <a:lnTo>
                      <a:pt x="707" y="367"/>
                    </a:lnTo>
                    <a:lnTo>
                      <a:pt x="696" y="358"/>
                    </a:lnTo>
                    <a:lnTo>
                      <a:pt x="680" y="347"/>
                    </a:lnTo>
                    <a:lnTo>
                      <a:pt x="659" y="333"/>
                    </a:lnTo>
                    <a:lnTo>
                      <a:pt x="634" y="318"/>
                    </a:lnTo>
                    <a:lnTo>
                      <a:pt x="604" y="302"/>
                    </a:lnTo>
                    <a:lnTo>
                      <a:pt x="570" y="282"/>
                    </a:lnTo>
                    <a:lnTo>
                      <a:pt x="532" y="262"/>
                    </a:lnTo>
                    <a:lnTo>
                      <a:pt x="489" y="241"/>
                    </a:lnTo>
                    <a:lnTo>
                      <a:pt x="444" y="217"/>
                    </a:lnTo>
                    <a:lnTo>
                      <a:pt x="396" y="192"/>
                    </a:lnTo>
                    <a:lnTo>
                      <a:pt x="345" y="166"/>
                    </a:lnTo>
                    <a:lnTo>
                      <a:pt x="291" y="139"/>
                    </a:lnTo>
                    <a:lnTo>
                      <a:pt x="236" y="112"/>
                    </a:lnTo>
                    <a:lnTo>
                      <a:pt x="180" y="85"/>
                    </a:lnTo>
                    <a:lnTo>
                      <a:pt x="120" y="58"/>
                    </a:lnTo>
                    <a:lnTo>
                      <a:pt x="61" y="29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61" y="31"/>
                    </a:lnTo>
                    <a:lnTo>
                      <a:pt x="119" y="60"/>
                    </a:lnTo>
                    <a:lnTo>
                      <a:pt x="177" y="87"/>
                    </a:lnTo>
                    <a:lnTo>
                      <a:pt x="235" y="114"/>
                    </a:lnTo>
                    <a:lnTo>
                      <a:pt x="289" y="141"/>
                    </a:lnTo>
                    <a:lnTo>
                      <a:pt x="342" y="168"/>
                    </a:lnTo>
                    <a:lnTo>
                      <a:pt x="392" y="194"/>
                    </a:lnTo>
                    <a:lnTo>
                      <a:pt x="438" y="217"/>
                    </a:lnTo>
                    <a:lnTo>
                      <a:pt x="482" y="239"/>
                    </a:lnTo>
                    <a:lnTo>
                      <a:pt x="522" y="261"/>
                    </a:lnTo>
                    <a:lnTo>
                      <a:pt x="557" y="280"/>
                    </a:lnTo>
                    <a:lnTo>
                      <a:pt x="588" y="299"/>
                    </a:lnTo>
                    <a:lnTo>
                      <a:pt x="615" y="313"/>
                    </a:lnTo>
                    <a:lnTo>
                      <a:pt x="638" y="327"/>
                    </a:lnTo>
                    <a:lnTo>
                      <a:pt x="655" y="338"/>
                    </a:lnTo>
                    <a:lnTo>
                      <a:pt x="666" y="347"/>
                    </a:lnTo>
                    <a:lnTo>
                      <a:pt x="673" y="355"/>
                    </a:lnTo>
                    <a:lnTo>
                      <a:pt x="675" y="360"/>
                    </a:lnTo>
                    <a:lnTo>
                      <a:pt x="716" y="378"/>
                    </a:lnTo>
                    <a:close/>
                  </a:path>
                </a:pathLst>
              </a:custGeom>
              <a:solidFill>
                <a:srgbClr val="DDEE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70" name="Freeform 991"/>
              <p:cNvSpPr>
                <a:spLocks/>
              </p:cNvSpPr>
              <p:nvPr/>
            </p:nvSpPr>
            <p:spPr bwMode="auto">
              <a:xfrm>
                <a:off x="964" y="1280"/>
                <a:ext cx="675" cy="179"/>
              </a:xfrm>
              <a:custGeom>
                <a:avLst/>
                <a:gdLst>
                  <a:gd name="T0" fmla="*/ 0 w 675"/>
                  <a:gd name="T1" fmla="*/ 0 h 357"/>
                  <a:gd name="T2" fmla="*/ 61 w 675"/>
                  <a:gd name="T3" fmla="*/ 14 h 357"/>
                  <a:gd name="T4" fmla="*/ 119 w 675"/>
                  <a:gd name="T5" fmla="*/ 29 h 357"/>
                  <a:gd name="T6" fmla="*/ 177 w 675"/>
                  <a:gd name="T7" fmla="*/ 42 h 357"/>
                  <a:gd name="T8" fmla="*/ 235 w 675"/>
                  <a:gd name="T9" fmla="*/ 56 h 357"/>
                  <a:gd name="T10" fmla="*/ 289 w 675"/>
                  <a:gd name="T11" fmla="*/ 69 h 357"/>
                  <a:gd name="T12" fmla="*/ 342 w 675"/>
                  <a:gd name="T13" fmla="*/ 83 h 357"/>
                  <a:gd name="T14" fmla="*/ 392 w 675"/>
                  <a:gd name="T15" fmla="*/ 96 h 357"/>
                  <a:gd name="T16" fmla="*/ 438 w 675"/>
                  <a:gd name="T17" fmla="*/ 107 h 357"/>
                  <a:gd name="T18" fmla="*/ 482 w 675"/>
                  <a:gd name="T19" fmla="*/ 118 h 357"/>
                  <a:gd name="T20" fmla="*/ 522 w 675"/>
                  <a:gd name="T21" fmla="*/ 129 h 357"/>
                  <a:gd name="T22" fmla="*/ 557 w 675"/>
                  <a:gd name="T23" fmla="*/ 139 h 357"/>
                  <a:gd name="T24" fmla="*/ 588 w 675"/>
                  <a:gd name="T25" fmla="*/ 148 h 357"/>
                  <a:gd name="T26" fmla="*/ 615 w 675"/>
                  <a:gd name="T27" fmla="*/ 155 h 357"/>
                  <a:gd name="T28" fmla="*/ 638 w 675"/>
                  <a:gd name="T29" fmla="*/ 162 h 357"/>
                  <a:gd name="T30" fmla="*/ 655 w 675"/>
                  <a:gd name="T31" fmla="*/ 168 h 357"/>
                  <a:gd name="T32" fmla="*/ 666 w 675"/>
                  <a:gd name="T33" fmla="*/ 172 h 357"/>
                  <a:gd name="T34" fmla="*/ 673 w 675"/>
                  <a:gd name="T35" fmla="*/ 176 h 357"/>
                  <a:gd name="T36" fmla="*/ 675 w 675"/>
                  <a:gd name="T37" fmla="*/ 179 h 357"/>
                  <a:gd name="T38" fmla="*/ 632 w 675"/>
                  <a:gd name="T39" fmla="*/ 168 h 357"/>
                  <a:gd name="T40" fmla="*/ 631 w 675"/>
                  <a:gd name="T41" fmla="*/ 166 h 357"/>
                  <a:gd name="T42" fmla="*/ 624 w 675"/>
                  <a:gd name="T43" fmla="*/ 163 h 357"/>
                  <a:gd name="T44" fmla="*/ 612 w 675"/>
                  <a:gd name="T45" fmla="*/ 159 h 357"/>
                  <a:gd name="T46" fmla="*/ 597 w 675"/>
                  <a:gd name="T47" fmla="*/ 153 h 357"/>
                  <a:gd name="T48" fmla="*/ 576 w 675"/>
                  <a:gd name="T49" fmla="*/ 147 h 357"/>
                  <a:gd name="T50" fmla="*/ 550 w 675"/>
                  <a:gd name="T51" fmla="*/ 140 h 357"/>
                  <a:gd name="T52" fmla="*/ 522 w 675"/>
                  <a:gd name="T53" fmla="*/ 132 h 357"/>
                  <a:gd name="T54" fmla="*/ 488 w 675"/>
                  <a:gd name="T55" fmla="*/ 122 h 357"/>
                  <a:gd name="T56" fmla="*/ 451 w 675"/>
                  <a:gd name="T57" fmla="*/ 112 h 357"/>
                  <a:gd name="T58" fmla="*/ 410 w 675"/>
                  <a:gd name="T59" fmla="*/ 102 h 357"/>
                  <a:gd name="T60" fmla="*/ 366 w 675"/>
                  <a:gd name="T61" fmla="*/ 90 h 357"/>
                  <a:gd name="T62" fmla="*/ 320 w 675"/>
                  <a:gd name="T63" fmla="*/ 78 h 357"/>
                  <a:gd name="T64" fmla="*/ 270 w 675"/>
                  <a:gd name="T65" fmla="*/ 67 h 357"/>
                  <a:gd name="T66" fmla="*/ 219 w 675"/>
                  <a:gd name="T67" fmla="*/ 54 h 357"/>
                  <a:gd name="T68" fmla="*/ 166 w 675"/>
                  <a:gd name="T69" fmla="*/ 40 h 357"/>
                  <a:gd name="T70" fmla="*/ 112 w 675"/>
                  <a:gd name="T71" fmla="*/ 28 h 357"/>
                  <a:gd name="T72" fmla="*/ 55 w 675"/>
                  <a:gd name="T73" fmla="*/ 14 h 357"/>
                  <a:gd name="T74" fmla="*/ 0 w 675"/>
                  <a:gd name="T75" fmla="*/ 1 h 357"/>
                  <a:gd name="T76" fmla="*/ 0 w 675"/>
                  <a:gd name="T77" fmla="*/ 0 h 35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675" h="357">
                    <a:moveTo>
                      <a:pt x="0" y="0"/>
                    </a:moveTo>
                    <a:lnTo>
                      <a:pt x="61" y="28"/>
                    </a:lnTo>
                    <a:lnTo>
                      <a:pt x="119" y="57"/>
                    </a:lnTo>
                    <a:lnTo>
                      <a:pt x="177" y="84"/>
                    </a:lnTo>
                    <a:lnTo>
                      <a:pt x="235" y="111"/>
                    </a:lnTo>
                    <a:lnTo>
                      <a:pt x="289" y="138"/>
                    </a:lnTo>
                    <a:lnTo>
                      <a:pt x="342" y="165"/>
                    </a:lnTo>
                    <a:lnTo>
                      <a:pt x="392" y="191"/>
                    </a:lnTo>
                    <a:lnTo>
                      <a:pt x="438" y="214"/>
                    </a:lnTo>
                    <a:lnTo>
                      <a:pt x="482" y="236"/>
                    </a:lnTo>
                    <a:lnTo>
                      <a:pt x="522" y="258"/>
                    </a:lnTo>
                    <a:lnTo>
                      <a:pt x="557" y="277"/>
                    </a:lnTo>
                    <a:lnTo>
                      <a:pt x="588" y="296"/>
                    </a:lnTo>
                    <a:lnTo>
                      <a:pt x="615" y="310"/>
                    </a:lnTo>
                    <a:lnTo>
                      <a:pt x="638" y="324"/>
                    </a:lnTo>
                    <a:lnTo>
                      <a:pt x="655" y="335"/>
                    </a:lnTo>
                    <a:lnTo>
                      <a:pt x="666" y="344"/>
                    </a:lnTo>
                    <a:lnTo>
                      <a:pt x="673" y="352"/>
                    </a:lnTo>
                    <a:lnTo>
                      <a:pt x="675" y="357"/>
                    </a:lnTo>
                    <a:lnTo>
                      <a:pt x="632" y="335"/>
                    </a:lnTo>
                    <a:lnTo>
                      <a:pt x="631" y="332"/>
                    </a:lnTo>
                    <a:lnTo>
                      <a:pt x="624" y="326"/>
                    </a:lnTo>
                    <a:lnTo>
                      <a:pt x="612" y="317"/>
                    </a:lnTo>
                    <a:lnTo>
                      <a:pt x="597" y="306"/>
                    </a:lnTo>
                    <a:lnTo>
                      <a:pt x="576" y="294"/>
                    </a:lnTo>
                    <a:lnTo>
                      <a:pt x="550" y="279"/>
                    </a:lnTo>
                    <a:lnTo>
                      <a:pt x="522" y="263"/>
                    </a:lnTo>
                    <a:lnTo>
                      <a:pt x="488" y="243"/>
                    </a:lnTo>
                    <a:lnTo>
                      <a:pt x="451" y="223"/>
                    </a:lnTo>
                    <a:lnTo>
                      <a:pt x="410" y="203"/>
                    </a:lnTo>
                    <a:lnTo>
                      <a:pt x="366" y="180"/>
                    </a:lnTo>
                    <a:lnTo>
                      <a:pt x="320" y="156"/>
                    </a:lnTo>
                    <a:lnTo>
                      <a:pt x="270" y="133"/>
                    </a:lnTo>
                    <a:lnTo>
                      <a:pt x="219" y="107"/>
                    </a:lnTo>
                    <a:lnTo>
                      <a:pt x="166" y="80"/>
                    </a:lnTo>
                    <a:lnTo>
                      <a:pt x="112" y="55"/>
                    </a:lnTo>
                    <a:lnTo>
                      <a:pt x="55" y="28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FE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71" name="Freeform 992"/>
              <p:cNvSpPr>
                <a:spLocks/>
              </p:cNvSpPr>
              <p:nvPr/>
            </p:nvSpPr>
            <p:spPr bwMode="auto">
              <a:xfrm>
                <a:off x="963" y="1281"/>
                <a:ext cx="633" cy="167"/>
              </a:xfrm>
              <a:custGeom>
                <a:avLst/>
                <a:gdLst>
                  <a:gd name="T0" fmla="*/ 633 w 633"/>
                  <a:gd name="T1" fmla="*/ 167 h 333"/>
                  <a:gd name="T2" fmla="*/ 632 w 633"/>
                  <a:gd name="T3" fmla="*/ 165 h 333"/>
                  <a:gd name="T4" fmla="*/ 625 w 633"/>
                  <a:gd name="T5" fmla="*/ 162 h 333"/>
                  <a:gd name="T6" fmla="*/ 613 w 633"/>
                  <a:gd name="T7" fmla="*/ 158 h 333"/>
                  <a:gd name="T8" fmla="*/ 598 w 633"/>
                  <a:gd name="T9" fmla="*/ 152 h 333"/>
                  <a:gd name="T10" fmla="*/ 577 w 633"/>
                  <a:gd name="T11" fmla="*/ 146 h 333"/>
                  <a:gd name="T12" fmla="*/ 551 w 633"/>
                  <a:gd name="T13" fmla="*/ 139 h 333"/>
                  <a:gd name="T14" fmla="*/ 523 w 633"/>
                  <a:gd name="T15" fmla="*/ 131 h 333"/>
                  <a:gd name="T16" fmla="*/ 489 w 633"/>
                  <a:gd name="T17" fmla="*/ 121 h 333"/>
                  <a:gd name="T18" fmla="*/ 452 w 633"/>
                  <a:gd name="T19" fmla="*/ 111 h 333"/>
                  <a:gd name="T20" fmla="*/ 411 w 633"/>
                  <a:gd name="T21" fmla="*/ 101 h 333"/>
                  <a:gd name="T22" fmla="*/ 367 w 633"/>
                  <a:gd name="T23" fmla="*/ 89 h 333"/>
                  <a:gd name="T24" fmla="*/ 321 w 633"/>
                  <a:gd name="T25" fmla="*/ 77 h 333"/>
                  <a:gd name="T26" fmla="*/ 271 w 633"/>
                  <a:gd name="T27" fmla="*/ 66 h 333"/>
                  <a:gd name="T28" fmla="*/ 220 w 633"/>
                  <a:gd name="T29" fmla="*/ 53 h 333"/>
                  <a:gd name="T30" fmla="*/ 167 w 633"/>
                  <a:gd name="T31" fmla="*/ 39 h 333"/>
                  <a:gd name="T32" fmla="*/ 113 w 633"/>
                  <a:gd name="T33" fmla="*/ 27 h 333"/>
                  <a:gd name="T34" fmla="*/ 56 w 633"/>
                  <a:gd name="T35" fmla="*/ 13 h 333"/>
                  <a:gd name="T36" fmla="*/ 1 w 633"/>
                  <a:gd name="T37" fmla="*/ 0 h 333"/>
                  <a:gd name="T38" fmla="*/ 0 w 633"/>
                  <a:gd name="T39" fmla="*/ 1 h 333"/>
                  <a:gd name="T40" fmla="*/ 55 w 633"/>
                  <a:gd name="T41" fmla="*/ 15 h 333"/>
                  <a:gd name="T42" fmla="*/ 110 w 633"/>
                  <a:gd name="T43" fmla="*/ 28 h 333"/>
                  <a:gd name="T44" fmla="*/ 164 w 633"/>
                  <a:gd name="T45" fmla="*/ 40 h 333"/>
                  <a:gd name="T46" fmla="*/ 215 w 633"/>
                  <a:gd name="T47" fmla="*/ 53 h 333"/>
                  <a:gd name="T48" fmla="*/ 266 w 633"/>
                  <a:gd name="T49" fmla="*/ 66 h 333"/>
                  <a:gd name="T50" fmla="*/ 312 w 633"/>
                  <a:gd name="T51" fmla="*/ 77 h 333"/>
                  <a:gd name="T52" fmla="*/ 358 w 633"/>
                  <a:gd name="T53" fmla="*/ 88 h 333"/>
                  <a:gd name="T54" fmla="*/ 400 w 633"/>
                  <a:gd name="T55" fmla="*/ 99 h 333"/>
                  <a:gd name="T56" fmla="*/ 438 w 633"/>
                  <a:gd name="T57" fmla="*/ 110 h 333"/>
                  <a:gd name="T58" fmla="*/ 472 w 633"/>
                  <a:gd name="T59" fmla="*/ 119 h 333"/>
                  <a:gd name="T60" fmla="*/ 503 w 633"/>
                  <a:gd name="T61" fmla="*/ 127 h 333"/>
                  <a:gd name="T62" fmla="*/ 529 w 633"/>
                  <a:gd name="T63" fmla="*/ 135 h 333"/>
                  <a:gd name="T64" fmla="*/ 550 w 633"/>
                  <a:gd name="T65" fmla="*/ 142 h 333"/>
                  <a:gd name="T66" fmla="*/ 567 w 633"/>
                  <a:gd name="T67" fmla="*/ 147 h 333"/>
                  <a:gd name="T68" fmla="*/ 578 w 633"/>
                  <a:gd name="T69" fmla="*/ 152 h 333"/>
                  <a:gd name="T70" fmla="*/ 585 w 633"/>
                  <a:gd name="T71" fmla="*/ 154 h 333"/>
                  <a:gd name="T72" fmla="*/ 586 w 633"/>
                  <a:gd name="T73" fmla="*/ 157 h 333"/>
                  <a:gd name="T74" fmla="*/ 633 w 633"/>
                  <a:gd name="T75" fmla="*/ 167 h 33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633" h="333">
                    <a:moveTo>
                      <a:pt x="633" y="333"/>
                    </a:moveTo>
                    <a:lnTo>
                      <a:pt x="632" y="330"/>
                    </a:lnTo>
                    <a:lnTo>
                      <a:pt x="625" y="324"/>
                    </a:lnTo>
                    <a:lnTo>
                      <a:pt x="613" y="315"/>
                    </a:lnTo>
                    <a:lnTo>
                      <a:pt x="598" y="304"/>
                    </a:lnTo>
                    <a:lnTo>
                      <a:pt x="577" y="292"/>
                    </a:lnTo>
                    <a:lnTo>
                      <a:pt x="551" y="277"/>
                    </a:lnTo>
                    <a:lnTo>
                      <a:pt x="523" y="261"/>
                    </a:lnTo>
                    <a:lnTo>
                      <a:pt x="489" y="241"/>
                    </a:lnTo>
                    <a:lnTo>
                      <a:pt x="452" y="221"/>
                    </a:lnTo>
                    <a:lnTo>
                      <a:pt x="411" y="201"/>
                    </a:lnTo>
                    <a:lnTo>
                      <a:pt x="367" y="178"/>
                    </a:lnTo>
                    <a:lnTo>
                      <a:pt x="321" y="154"/>
                    </a:lnTo>
                    <a:lnTo>
                      <a:pt x="271" y="131"/>
                    </a:lnTo>
                    <a:lnTo>
                      <a:pt x="220" y="105"/>
                    </a:lnTo>
                    <a:lnTo>
                      <a:pt x="167" y="78"/>
                    </a:lnTo>
                    <a:lnTo>
                      <a:pt x="113" y="53"/>
                    </a:lnTo>
                    <a:lnTo>
                      <a:pt x="56" y="26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55" y="29"/>
                    </a:lnTo>
                    <a:lnTo>
                      <a:pt x="110" y="55"/>
                    </a:lnTo>
                    <a:lnTo>
                      <a:pt x="164" y="80"/>
                    </a:lnTo>
                    <a:lnTo>
                      <a:pt x="215" y="105"/>
                    </a:lnTo>
                    <a:lnTo>
                      <a:pt x="266" y="131"/>
                    </a:lnTo>
                    <a:lnTo>
                      <a:pt x="312" y="154"/>
                    </a:lnTo>
                    <a:lnTo>
                      <a:pt x="358" y="176"/>
                    </a:lnTo>
                    <a:lnTo>
                      <a:pt x="400" y="198"/>
                    </a:lnTo>
                    <a:lnTo>
                      <a:pt x="438" y="219"/>
                    </a:lnTo>
                    <a:lnTo>
                      <a:pt x="472" y="237"/>
                    </a:lnTo>
                    <a:lnTo>
                      <a:pt x="503" y="254"/>
                    </a:lnTo>
                    <a:lnTo>
                      <a:pt x="529" y="270"/>
                    </a:lnTo>
                    <a:lnTo>
                      <a:pt x="550" y="283"/>
                    </a:lnTo>
                    <a:lnTo>
                      <a:pt x="567" y="294"/>
                    </a:lnTo>
                    <a:lnTo>
                      <a:pt x="578" y="303"/>
                    </a:lnTo>
                    <a:lnTo>
                      <a:pt x="585" y="308"/>
                    </a:lnTo>
                    <a:lnTo>
                      <a:pt x="586" y="313"/>
                    </a:lnTo>
                    <a:lnTo>
                      <a:pt x="633" y="333"/>
                    </a:lnTo>
                    <a:close/>
                  </a:path>
                </a:pathLst>
              </a:custGeom>
              <a:solidFill>
                <a:srgbClr val="E0ED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72" name="Freeform 993"/>
              <p:cNvSpPr>
                <a:spLocks/>
              </p:cNvSpPr>
              <p:nvPr/>
            </p:nvSpPr>
            <p:spPr bwMode="auto">
              <a:xfrm>
                <a:off x="963" y="1282"/>
                <a:ext cx="586" cy="156"/>
              </a:xfrm>
              <a:custGeom>
                <a:avLst/>
                <a:gdLst>
                  <a:gd name="T0" fmla="*/ 0 w 586"/>
                  <a:gd name="T1" fmla="*/ 0 h 311"/>
                  <a:gd name="T2" fmla="*/ 55 w 586"/>
                  <a:gd name="T3" fmla="*/ 14 h 311"/>
                  <a:gd name="T4" fmla="*/ 110 w 586"/>
                  <a:gd name="T5" fmla="*/ 27 h 311"/>
                  <a:gd name="T6" fmla="*/ 164 w 586"/>
                  <a:gd name="T7" fmla="*/ 39 h 311"/>
                  <a:gd name="T8" fmla="*/ 215 w 586"/>
                  <a:gd name="T9" fmla="*/ 52 h 311"/>
                  <a:gd name="T10" fmla="*/ 266 w 586"/>
                  <a:gd name="T11" fmla="*/ 65 h 311"/>
                  <a:gd name="T12" fmla="*/ 312 w 586"/>
                  <a:gd name="T13" fmla="*/ 76 h 311"/>
                  <a:gd name="T14" fmla="*/ 358 w 586"/>
                  <a:gd name="T15" fmla="*/ 87 h 311"/>
                  <a:gd name="T16" fmla="*/ 400 w 586"/>
                  <a:gd name="T17" fmla="*/ 98 h 311"/>
                  <a:gd name="T18" fmla="*/ 438 w 586"/>
                  <a:gd name="T19" fmla="*/ 109 h 311"/>
                  <a:gd name="T20" fmla="*/ 472 w 586"/>
                  <a:gd name="T21" fmla="*/ 118 h 311"/>
                  <a:gd name="T22" fmla="*/ 503 w 586"/>
                  <a:gd name="T23" fmla="*/ 126 h 311"/>
                  <a:gd name="T24" fmla="*/ 529 w 586"/>
                  <a:gd name="T25" fmla="*/ 134 h 311"/>
                  <a:gd name="T26" fmla="*/ 550 w 586"/>
                  <a:gd name="T27" fmla="*/ 141 h 311"/>
                  <a:gd name="T28" fmla="*/ 567 w 586"/>
                  <a:gd name="T29" fmla="*/ 146 h 311"/>
                  <a:gd name="T30" fmla="*/ 578 w 586"/>
                  <a:gd name="T31" fmla="*/ 151 h 311"/>
                  <a:gd name="T32" fmla="*/ 585 w 586"/>
                  <a:gd name="T33" fmla="*/ 153 h 311"/>
                  <a:gd name="T34" fmla="*/ 586 w 586"/>
                  <a:gd name="T35" fmla="*/ 156 h 311"/>
                  <a:gd name="T36" fmla="*/ 538 w 586"/>
                  <a:gd name="T37" fmla="*/ 144 h 311"/>
                  <a:gd name="T38" fmla="*/ 537 w 586"/>
                  <a:gd name="T39" fmla="*/ 142 h 311"/>
                  <a:gd name="T40" fmla="*/ 530 w 586"/>
                  <a:gd name="T41" fmla="*/ 139 h 311"/>
                  <a:gd name="T42" fmla="*/ 517 w 586"/>
                  <a:gd name="T43" fmla="*/ 134 h 311"/>
                  <a:gd name="T44" fmla="*/ 500 w 586"/>
                  <a:gd name="T45" fmla="*/ 129 h 311"/>
                  <a:gd name="T46" fmla="*/ 478 w 586"/>
                  <a:gd name="T47" fmla="*/ 122 h 311"/>
                  <a:gd name="T48" fmla="*/ 451 w 586"/>
                  <a:gd name="T49" fmla="*/ 114 h 311"/>
                  <a:gd name="T50" fmla="*/ 420 w 586"/>
                  <a:gd name="T51" fmla="*/ 106 h 311"/>
                  <a:gd name="T52" fmla="*/ 384 w 586"/>
                  <a:gd name="T53" fmla="*/ 96 h 311"/>
                  <a:gd name="T54" fmla="*/ 345 w 586"/>
                  <a:gd name="T55" fmla="*/ 86 h 311"/>
                  <a:gd name="T56" fmla="*/ 302 w 586"/>
                  <a:gd name="T57" fmla="*/ 75 h 311"/>
                  <a:gd name="T58" fmla="*/ 257 w 586"/>
                  <a:gd name="T59" fmla="*/ 64 h 311"/>
                  <a:gd name="T60" fmla="*/ 209 w 586"/>
                  <a:gd name="T61" fmla="*/ 52 h 311"/>
                  <a:gd name="T62" fmla="*/ 158 w 586"/>
                  <a:gd name="T63" fmla="*/ 39 h 311"/>
                  <a:gd name="T64" fmla="*/ 106 w 586"/>
                  <a:gd name="T65" fmla="*/ 27 h 311"/>
                  <a:gd name="T66" fmla="*/ 54 w 586"/>
                  <a:gd name="T67" fmla="*/ 15 h 311"/>
                  <a:gd name="T68" fmla="*/ 0 w 586"/>
                  <a:gd name="T69" fmla="*/ 2 h 311"/>
                  <a:gd name="T70" fmla="*/ 0 w 586"/>
                  <a:gd name="T71" fmla="*/ 0 h 31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86" h="311">
                    <a:moveTo>
                      <a:pt x="0" y="0"/>
                    </a:moveTo>
                    <a:lnTo>
                      <a:pt x="55" y="27"/>
                    </a:lnTo>
                    <a:lnTo>
                      <a:pt x="110" y="53"/>
                    </a:lnTo>
                    <a:lnTo>
                      <a:pt x="164" y="78"/>
                    </a:lnTo>
                    <a:lnTo>
                      <a:pt x="215" y="103"/>
                    </a:lnTo>
                    <a:lnTo>
                      <a:pt x="266" y="129"/>
                    </a:lnTo>
                    <a:lnTo>
                      <a:pt x="312" y="152"/>
                    </a:lnTo>
                    <a:lnTo>
                      <a:pt x="358" y="174"/>
                    </a:lnTo>
                    <a:lnTo>
                      <a:pt x="400" y="196"/>
                    </a:lnTo>
                    <a:lnTo>
                      <a:pt x="438" y="217"/>
                    </a:lnTo>
                    <a:lnTo>
                      <a:pt x="472" y="235"/>
                    </a:lnTo>
                    <a:lnTo>
                      <a:pt x="503" y="252"/>
                    </a:lnTo>
                    <a:lnTo>
                      <a:pt x="529" y="268"/>
                    </a:lnTo>
                    <a:lnTo>
                      <a:pt x="550" y="281"/>
                    </a:lnTo>
                    <a:lnTo>
                      <a:pt x="567" y="292"/>
                    </a:lnTo>
                    <a:lnTo>
                      <a:pt x="578" y="301"/>
                    </a:lnTo>
                    <a:lnTo>
                      <a:pt x="585" y="306"/>
                    </a:lnTo>
                    <a:lnTo>
                      <a:pt x="586" y="311"/>
                    </a:lnTo>
                    <a:lnTo>
                      <a:pt x="538" y="288"/>
                    </a:lnTo>
                    <a:lnTo>
                      <a:pt x="537" y="284"/>
                    </a:lnTo>
                    <a:lnTo>
                      <a:pt x="530" y="277"/>
                    </a:lnTo>
                    <a:lnTo>
                      <a:pt x="517" y="268"/>
                    </a:lnTo>
                    <a:lnTo>
                      <a:pt x="500" y="257"/>
                    </a:lnTo>
                    <a:lnTo>
                      <a:pt x="478" y="244"/>
                    </a:lnTo>
                    <a:lnTo>
                      <a:pt x="451" y="228"/>
                    </a:lnTo>
                    <a:lnTo>
                      <a:pt x="420" y="212"/>
                    </a:lnTo>
                    <a:lnTo>
                      <a:pt x="384" y="192"/>
                    </a:lnTo>
                    <a:lnTo>
                      <a:pt x="345" y="172"/>
                    </a:lnTo>
                    <a:lnTo>
                      <a:pt x="302" y="150"/>
                    </a:lnTo>
                    <a:lnTo>
                      <a:pt x="257" y="127"/>
                    </a:lnTo>
                    <a:lnTo>
                      <a:pt x="209" y="103"/>
                    </a:lnTo>
                    <a:lnTo>
                      <a:pt x="158" y="78"/>
                    </a:lnTo>
                    <a:lnTo>
                      <a:pt x="106" y="54"/>
                    </a:lnTo>
                    <a:lnTo>
                      <a:pt x="54" y="29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E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73" name="Freeform 994"/>
              <p:cNvSpPr>
                <a:spLocks/>
              </p:cNvSpPr>
              <p:nvPr/>
            </p:nvSpPr>
            <p:spPr bwMode="auto">
              <a:xfrm>
                <a:off x="961" y="1284"/>
                <a:ext cx="540" cy="142"/>
              </a:xfrm>
              <a:custGeom>
                <a:avLst/>
                <a:gdLst>
                  <a:gd name="T0" fmla="*/ 540 w 540"/>
                  <a:gd name="T1" fmla="*/ 142 h 284"/>
                  <a:gd name="T2" fmla="*/ 539 w 540"/>
                  <a:gd name="T3" fmla="*/ 140 h 284"/>
                  <a:gd name="T4" fmla="*/ 532 w 540"/>
                  <a:gd name="T5" fmla="*/ 137 h 284"/>
                  <a:gd name="T6" fmla="*/ 519 w 540"/>
                  <a:gd name="T7" fmla="*/ 132 h 284"/>
                  <a:gd name="T8" fmla="*/ 502 w 540"/>
                  <a:gd name="T9" fmla="*/ 127 h 284"/>
                  <a:gd name="T10" fmla="*/ 480 w 540"/>
                  <a:gd name="T11" fmla="*/ 120 h 284"/>
                  <a:gd name="T12" fmla="*/ 453 w 540"/>
                  <a:gd name="T13" fmla="*/ 112 h 284"/>
                  <a:gd name="T14" fmla="*/ 422 w 540"/>
                  <a:gd name="T15" fmla="*/ 104 h 284"/>
                  <a:gd name="T16" fmla="*/ 386 w 540"/>
                  <a:gd name="T17" fmla="*/ 94 h 284"/>
                  <a:gd name="T18" fmla="*/ 347 w 540"/>
                  <a:gd name="T19" fmla="*/ 84 h 284"/>
                  <a:gd name="T20" fmla="*/ 304 w 540"/>
                  <a:gd name="T21" fmla="*/ 73 h 284"/>
                  <a:gd name="T22" fmla="*/ 259 w 540"/>
                  <a:gd name="T23" fmla="*/ 62 h 284"/>
                  <a:gd name="T24" fmla="*/ 211 w 540"/>
                  <a:gd name="T25" fmla="*/ 50 h 284"/>
                  <a:gd name="T26" fmla="*/ 160 w 540"/>
                  <a:gd name="T27" fmla="*/ 37 h 284"/>
                  <a:gd name="T28" fmla="*/ 108 w 540"/>
                  <a:gd name="T29" fmla="*/ 25 h 284"/>
                  <a:gd name="T30" fmla="*/ 56 w 540"/>
                  <a:gd name="T31" fmla="*/ 13 h 284"/>
                  <a:gd name="T32" fmla="*/ 2 w 540"/>
                  <a:gd name="T33" fmla="*/ 0 h 284"/>
                  <a:gd name="T34" fmla="*/ 0 w 540"/>
                  <a:gd name="T35" fmla="*/ 1 h 284"/>
                  <a:gd name="T36" fmla="*/ 50 w 540"/>
                  <a:gd name="T37" fmla="*/ 13 h 284"/>
                  <a:gd name="T38" fmla="*/ 98 w 540"/>
                  <a:gd name="T39" fmla="*/ 25 h 284"/>
                  <a:gd name="T40" fmla="*/ 145 w 540"/>
                  <a:gd name="T41" fmla="*/ 35 h 284"/>
                  <a:gd name="T42" fmla="*/ 190 w 540"/>
                  <a:gd name="T43" fmla="*/ 46 h 284"/>
                  <a:gd name="T44" fmla="*/ 234 w 540"/>
                  <a:gd name="T45" fmla="*/ 57 h 284"/>
                  <a:gd name="T46" fmla="*/ 275 w 540"/>
                  <a:gd name="T47" fmla="*/ 68 h 284"/>
                  <a:gd name="T48" fmla="*/ 313 w 540"/>
                  <a:gd name="T49" fmla="*/ 78 h 284"/>
                  <a:gd name="T50" fmla="*/ 348 w 540"/>
                  <a:gd name="T51" fmla="*/ 87 h 284"/>
                  <a:gd name="T52" fmla="*/ 381 w 540"/>
                  <a:gd name="T53" fmla="*/ 95 h 284"/>
                  <a:gd name="T54" fmla="*/ 409 w 540"/>
                  <a:gd name="T55" fmla="*/ 103 h 284"/>
                  <a:gd name="T56" fmla="*/ 433 w 540"/>
                  <a:gd name="T57" fmla="*/ 111 h 284"/>
                  <a:gd name="T58" fmla="*/ 453 w 540"/>
                  <a:gd name="T59" fmla="*/ 116 h 284"/>
                  <a:gd name="T60" fmla="*/ 470 w 540"/>
                  <a:gd name="T61" fmla="*/ 121 h 284"/>
                  <a:gd name="T62" fmla="*/ 480 w 540"/>
                  <a:gd name="T63" fmla="*/ 125 h 284"/>
                  <a:gd name="T64" fmla="*/ 487 w 540"/>
                  <a:gd name="T65" fmla="*/ 129 h 284"/>
                  <a:gd name="T66" fmla="*/ 488 w 540"/>
                  <a:gd name="T67" fmla="*/ 130 h 284"/>
                  <a:gd name="T68" fmla="*/ 540 w 540"/>
                  <a:gd name="T69" fmla="*/ 142 h 28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40" h="284">
                    <a:moveTo>
                      <a:pt x="540" y="284"/>
                    </a:moveTo>
                    <a:lnTo>
                      <a:pt x="539" y="280"/>
                    </a:lnTo>
                    <a:lnTo>
                      <a:pt x="532" y="273"/>
                    </a:lnTo>
                    <a:lnTo>
                      <a:pt x="519" y="264"/>
                    </a:lnTo>
                    <a:lnTo>
                      <a:pt x="502" y="253"/>
                    </a:lnTo>
                    <a:lnTo>
                      <a:pt x="480" y="240"/>
                    </a:lnTo>
                    <a:lnTo>
                      <a:pt x="453" y="224"/>
                    </a:lnTo>
                    <a:lnTo>
                      <a:pt x="422" y="208"/>
                    </a:lnTo>
                    <a:lnTo>
                      <a:pt x="386" y="188"/>
                    </a:lnTo>
                    <a:lnTo>
                      <a:pt x="347" y="168"/>
                    </a:lnTo>
                    <a:lnTo>
                      <a:pt x="304" y="146"/>
                    </a:lnTo>
                    <a:lnTo>
                      <a:pt x="259" y="123"/>
                    </a:lnTo>
                    <a:lnTo>
                      <a:pt x="211" y="99"/>
                    </a:lnTo>
                    <a:lnTo>
                      <a:pt x="160" y="74"/>
                    </a:lnTo>
                    <a:lnTo>
                      <a:pt x="108" y="50"/>
                    </a:lnTo>
                    <a:lnTo>
                      <a:pt x="56" y="2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50" y="25"/>
                    </a:lnTo>
                    <a:lnTo>
                      <a:pt x="98" y="49"/>
                    </a:lnTo>
                    <a:lnTo>
                      <a:pt x="145" y="70"/>
                    </a:lnTo>
                    <a:lnTo>
                      <a:pt x="190" y="92"/>
                    </a:lnTo>
                    <a:lnTo>
                      <a:pt x="234" y="114"/>
                    </a:lnTo>
                    <a:lnTo>
                      <a:pt x="275" y="135"/>
                    </a:lnTo>
                    <a:lnTo>
                      <a:pt x="313" y="155"/>
                    </a:lnTo>
                    <a:lnTo>
                      <a:pt x="348" y="173"/>
                    </a:lnTo>
                    <a:lnTo>
                      <a:pt x="381" y="190"/>
                    </a:lnTo>
                    <a:lnTo>
                      <a:pt x="409" y="206"/>
                    </a:lnTo>
                    <a:lnTo>
                      <a:pt x="433" y="221"/>
                    </a:lnTo>
                    <a:lnTo>
                      <a:pt x="453" y="231"/>
                    </a:lnTo>
                    <a:lnTo>
                      <a:pt x="470" y="242"/>
                    </a:lnTo>
                    <a:lnTo>
                      <a:pt x="480" y="250"/>
                    </a:lnTo>
                    <a:lnTo>
                      <a:pt x="487" y="257"/>
                    </a:lnTo>
                    <a:lnTo>
                      <a:pt x="488" y="260"/>
                    </a:lnTo>
                    <a:lnTo>
                      <a:pt x="540" y="284"/>
                    </a:lnTo>
                    <a:close/>
                  </a:path>
                </a:pathLst>
              </a:custGeom>
              <a:solidFill>
                <a:srgbClr val="E4EC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74" name="Freeform 995"/>
              <p:cNvSpPr>
                <a:spLocks/>
              </p:cNvSpPr>
              <p:nvPr/>
            </p:nvSpPr>
            <p:spPr bwMode="auto">
              <a:xfrm>
                <a:off x="961" y="1285"/>
                <a:ext cx="488" cy="129"/>
              </a:xfrm>
              <a:custGeom>
                <a:avLst/>
                <a:gdLst>
                  <a:gd name="T0" fmla="*/ 0 w 488"/>
                  <a:gd name="T1" fmla="*/ 0 h 258"/>
                  <a:gd name="T2" fmla="*/ 50 w 488"/>
                  <a:gd name="T3" fmla="*/ 12 h 258"/>
                  <a:gd name="T4" fmla="*/ 98 w 488"/>
                  <a:gd name="T5" fmla="*/ 24 h 258"/>
                  <a:gd name="T6" fmla="*/ 145 w 488"/>
                  <a:gd name="T7" fmla="*/ 34 h 258"/>
                  <a:gd name="T8" fmla="*/ 190 w 488"/>
                  <a:gd name="T9" fmla="*/ 45 h 258"/>
                  <a:gd name="T10" fmla="*/ 234 w 488"/>
                  <a:gd name="T11" fmla="*/ 56 h 258"/>
                  <a:gd name="T12" fmla="*/ 275 w 488"/>
                  <a:gd name="T13" fmla="*/ 67 h 258"/>
                  <a:gd name="T14" fmla="*/ 313 w 488"/>
                  <a:gd name="T15" fmla="*/ 77 h 258"/>
                  <a:gd name="T16" fmla="*/ 348 w 488"/>
                  <a:gd name="T17" fmla="*/ 86 h 258"/>
                  <a:gd name="T18" fmla="*/ 381 w 488"/>
                  <a:gd name="T19" fmla="*/ 94 h 258"/>
                  <a:gd name="T20" fmla="*/ 409 w 488"/>
                  <a:gd name="T21" fmla="*/ 102 h 258"/>
                  <a:gd name="T22" fmla="*/ 433 w 488"/>
                  <a:gd name="T23" fmla="*/ 110 h 258"/>
                  <a:gd name="T24" fmla="*/ 453 w 488"/>
                  <a:gd name="T25" fmla="*/ 115 h 258"/>
                  <a:gd name="T26" fmla="*/ 470 w 488"/>
                  <a:gd name="T27" fmla="*/ 120 h 258"/>
                  <a:gd name="T28" fmla="*/ 480 w 488"/>
                  <a:gd name="T29" fmla="*/ 124 h 258"/>
                  <a:gd name="T30" fmla="*/ 487 w 488"/>
                  <a:gd name="T31" fmla="*/ 128 h 258"/>
                  <a:gd name="T32" fmla="*/ 488 w 488"/>
                  <a:gd name="T33" fmla="*/ 129 h 258"/>
                  <a:gd name="T34" fmla="*/ 433 w 488"/>
                  <a:gd name="T35" fmla="*/ 116 h 258"/>
                  <a:gd name="T36" fmla="*/ 430 w 488"/>
                  <a:gd name="T37" fmla="*/ 114 h 258"/>
                  <a:gd name="T38" fmla="*/ 425 w 488"/>
                  <a:gd name="T39" fmla="*/ 111 h 258"/>
                  <a:gd name="T40" fmla="*/ 413 w 488"/>
                  <a:gd name="T41" fmla="*/ 108 h 258"/>
                  <a:gd name="T42" fmla="*/ 398 w 488"/>
                  <a:gd name="T43" fmla="*/ 102 h 258"/>
                  <a:gd name="T44" fmla="*/ 376 w 488"/>
                  <a:gd name="T45" fmla="*/ 97 h 258"/>
                  <a:gd name="T46" fmla="*/ 352 w 488"/>
                  <a:gd name="T47" fmla="*/ 90 h 258"/>
                  <a:gd name="T48" fmla="*/ 324 w 488"/>
                  <a:gd name="T49" fmla="*/ 81 h 258"/>
                  <a:gd name="T50" fmla="*/ 292 w 488"/>
                  <a:gd name="T51" fmla="*/ 73 h 258"/>
                  <a:gd name="T52" fmla="*/ 256 w 488"/>
                  <a:gd name="T53" fmla="*/ 64 h 258"/>
                  <a:gd name="T54" fmla="*/ 218 w 488"/>
                  <a:gd name="T55" fmla="*/ 54 h 258"/>
                  <a:gd name="T56" fmla="*/ 179 w 488"/>
                  <a:gd name="T57" fmla="*/ 44 h 258"/>
                  <a:gd name="T58" fmla="*/ 135 w 488"/>
                  <a:gd name="T59" fmla="*/ 34 h 258"/>
                  <a:gd name="T60" fmla="*/ 91 w 488"/>
                  <a:gd name="T61" fmla="*/ 24 h 258"/>
                  <a:gd name="T62" fmla="*/ 46 w 488"/>
                  <a:gd name="T63" fmla="*/ 13 h 258"/>
                  <a:gd name="T64" fmla="*/ 0 w 488"/>
                  <a:gd name="T65" fmla="*/ 2 h 258"/>
                  <a:gd name="T66" fmla="*/ 0 w 488"/>
                  <a:gd name="T67" fmla="*/ 0 h 25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488" h="258">
                    <a:moveTo>
                      <a:pt x="0" y="0"/>
                    </a:moveTo>
                    <a:lnTo>
                      <a:pt x="50" y="23"/>
                    </a:lnTo>
                    <a:lnTo>
                      <a:pt x="98" y="47"/>
                    </a:lnTo>
                    <a:lnTo>
                      <a:pt x="145" y="68"/>
                    </a:lnTo>
                    <a:lnTo>
                      <a:pt x="190" y="90"/>
                    </a:lnTo>
                    <a:lnTo>
                      <a:pt x="234" y="112"/>
                    </a:lnTo>
                    <a:lnTo>
                      <a:pt x="275" y="133"/>
                    </a:lnTo>
                    <a:lnTo>
                      <a:pt x="313" y="153"/>
                    </a:lnTo>
                    <a:lnTo>
                      <a:pt x="348" y="171"/>
                    </a:lnTo>
                    <a:lnTo>
                      <a:pt x="381" y="188"/>
                    </a:lnTo>
                    <a:lnTo>
                      <a:pt x="409" y="204"/>
                    </a:lnTo>
                    <a:lnTo>
                      <a:pt x="433" y="219"/>
                    </a:lnTo>
                    <a:lnTo>
                      <a:pt x="453" y="229"/>
                    </a:lnTo>
                    <a:lnTo>
                      <a:pt x="470" y="240"/>
                    </a:lnTo>
                    <a:lnTo>
                      <a:pt x="480" y="248"/>
                    </a:lnTo>
                    <a:lnTo>
                      <a:pt x="487" y="255"/>
                    </a:lnTo>
                    <a:lnTo>
                      <a:pt x="488" y="258"/>
                    </a:lnTo>
                    <a:lnTo>
                      <a:pt x="433" y="231"/>
                    </a:lnTo>
                    <a:lnTo>
                      <a:pt x="430" y="228"/>
                    </a:lnTo>
                    <a:lnTo>
                      <a:pt x="425" y="222"/>
                    </a:lnTo>
                    <a:lnTo>
                      <a:pt x="413" y="215"/>
                    </a:lnTo>
                    <a:lnTo>
                      <a:pt x="398" y="204"/>
                    </a:lnTo>
                    <a:lnTo>
                      <a:pt x="376" y="193"/>
                    </a:lnTo>
                    <a:lnTo>
                      <a:pt x="352" y="179"/>
                    </a:lnTo>
                    <a:lnTo>
                      <a:pt x="324" y="162"/>
                    </a:lnTo>
                    <a:lnTo>
                      <a:pt x="292" y="146"/>
                    </a:lnTo>
                    <a:lnTo>
                      <a:pt x="256" y="128"/>
                    </a:lnTo>
                    <a:lnTo>
                      <a:pt x="218" y="108"/>
                    </a:lnTo>
                    <a:lnTo>
                      <a:pt x="179" y="88"/>
                    </a:lnTo>
                    <a:lnTo>
                      <a:pt x="135" y="68"/>
                    </a:lnTo>
                    <a:lnTo>
                      <a:pt x="91" y="47"/>
                    </a:lnTo>
                    <a:lnTo>
                      <a:pt x="46" y="25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B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75" name="Freeform 996"/>
              <p:cNvSpPr>
                <a:spLocks/>
              </p:cNvSpPr>
              <p:nvPr/>
            </p:nvSpPr>
            <p:spPr bwMode="auto">
              <a:xfrm>
                <a:off x="960" y="1287"/>
                <a:ext cx="434" cy="114"/>
              </a:xfrm>
              <a:custGeom>
                <a:avLst/>
                <a:gdLst>
                  <a:gd name="T0" fmla="*/ 434 w 434"/>
                  <a:gd name="T1" fmla="*/ 114 h 228"/>
                  <a:gd name="T2" fmla="*/ 431 w 434"/>
                  <a:gd name="T3" fmla="*/ 113 h 228"/>
                  <a:gd name="T4" fmla="*/ 426 w 434"/>
                  <a:gd name="T5" fmla="*/ 110 h 228"/>
                  <a:gd name="T6" fmla="*/ 414 w 434"/>
                  <a:gd name="T7" fmla="*/ 106 h 228"/>
                  <a:gd name="T8" fmla="*/ 399 w 434"/>
                  <a:gd name="T9" fmla="*/ 101 h 228"/>
                  <a:gd name="T10" fmla="*/ 377 w 434"/>
                  <a:gd name="T11" fmla="*/ 95 h 228"/>
                  <a:gd name="T12" fmla="*/ 353 w 434"/>
                  <a:gd name="T13" fmla="*/ 88 h 228"/>
                  <a:gd name="T14" fmla="*/ 325 w 434"/>
                  <a:gd name="T15" fmla="*/ 80 h 228"/>
                  <a:gd name="T16" fmla="*/ 293 w 434"/>
                  <a:gd name="T17" fmla="*/ 72 h 228"/>
                  <a:gd name="T18" fmla="*/ 257 w 434"/>
                  <a:gd name="T19" fmla="*/ 63 h 228"/>
                  <a:gd name="T20" fmla="*/ 219 w 434"/>
                  <a:gd name="T21" fmla="*/ 53 h 228"/>
                  <a:gd name="T22" fmla="*/ 180 w 434"/>
                  <a:gd name="T23" fmla="*/ 43 h 228"/>
                  <a:gd name="T24" fmla="*/ 136 w 434"/>
                  <a:gd name="T25" fmla="*/ 33 h 228"/>
                  <a:gd name="T26" fmla="*/ 92 w 434"/>
                  <a:gd name="T27" fmla="*/ 22 h 228"/>
                  <a:gd name="T28" fmla="*/ 47 w 434"/>
                  <a:gd name="T29" fmla="*/ 11 h 228"/>
                  <a:gd name="T30" fmla="*/ 1 w 434"/>
                  <a:gd name="T31" fmla="*/ 0 h 228"/>
                  <a:gd name="T32" fmla="*/ 0 w 434"/>
                  <a:gd name="T33" fmla="*/ 2 h 228"/>
                  <a:gd name="T34" fmla="*/ 42 w 434"/>
                  <a:gd name="T35" fmla="*/ 12 h 228"/>
                  <a:gd name="T36" fmla="*/ 85 w 434"/>
                  <a:gd name="T37" fmla="*/ 22 h 228"/>
                  <a:gd name="T38" fmla="*/ 124 w 434"/>
                  <a:gd name="T39" fmla="*/ 32 h 228"/>
                  <a:gd name="T40" fmla="*/ 164 w 434"/>
                  <a:gd name="T41" fmla="*/ 41 h 228"/>
                  <a:gd name="T42" fmla="*/ 201 w 434"/>
                  <a:gd name="T43" fmla="*/ 51 h 228"/>
                  <a:gd name="T44" fmla="*/ 235 w 434"/>
                  <a:gd name="T45" fmla="*/ 59 h 228"/>
                  <a:gd name="T46" fmla="*/ 267 w 434"/>
                  <a:gd name="T47" fmla="*/ 67 h 228"/>
                  <a:gd name="T48" fmla="*/ 294 w 434"/>
                  <a:gd name="T49" fmla="*/ 75 h 228"/>
                  <a:gd name="T50" fmla="*/ 318 w 434"/>
                  <a:gd name="T51" fmla="*/ 82 h 228"/>
                  <a:gd name="T52" fmla="*/ 339 w 434"/>
                  <a:gd name="T53" fmla="*/ 87 h 228"/>
                  <a:gd name="T54" fmla="*/ 355 w 434"/>
                  <a:gd name="T55" fmla="*/ 93 h 228"/>
                  <a:gd name="T56" fmla="*/ 365 w 434"/>
                  <a:gd name="T57" fmla="*/ 96 h 228"/>
                  <a:gd name="T58" fmla="*/ 372 w 434"/>
                  <a:gd name="T59" fmla="*/ 99 h 228"/>
                  <a:gd name="T60" fmla="*/ 373 w 434"/>
                  <a:gd name="T61" fmla="*/ 101 h 228"/>
                  <a:gd name="T62" fmla="*/ 434 w 434"/>
                  <a:gd name="T63" fmla="*/ 114 h 22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434" h="228">
                    <a:moveTo>
                      <a:pt x="434" y="228"/>
                    </a:moveTo>
                    <a:lnTo>
                      <a:pt x="431" y="225"/>
                    </a:lnTo>
                    <a:lnTo>
                      <a:pt x="426" y="219"/>
                    </a:lnTo>
                    <a:lnTo>
                      <a:pt x="414" y="212"/>
                    </a:lnTo>
                    <a:lnTo>
                      <a:pt x="399" y="201"/>
                    </a:lnTo>
                    <a:lnTo>
                      <a:pt x="377" y="190"/>
                    </a:lnTo>
                    <a:lnTo>
                      <a:pt x="353" y="176"/>
                    </a:lnTo>
                    <a:lnTo>
                      <a:pt x="325" y="159"/>
                    </a:lnTo>
                    <a:lnTo>
                      <a:pt x="293" y="143"/>
                    </a:lnTo>
                    <a:lnTo>
                      <a:pt x="257" y="125"/>
                    </a:lnTo>
                    <a:lnTo>
                      <a:pt x="219" y="105"/>
                    </a:lnTo>
                    <a:lnTo>
                      <a:pt x="180" y="85"/>
                    </a:lnTo>
                    <a:lnTo>
                      <a:pt x="136" y="65"/>
                    </a:lnTo>
                    <a:lnTo>
                      <a:pt x="92" y="44"/>
                    </a:lnTo>
                    <a:lnTo>
                      <a:pt x="47" y="22"/>
                    </a:lnTo>
                    <a:lnTo>
                      <a:pt x="1" y="0"/>
                    </a:lnTo>
                    <a:lnTo>
                      <a:pt x="0" y="4"/>
                    </a:lnTo>
                    <a:lnTo>
                      <a:pt x="42" y="24"/>
                    </a:lnTo>
                    <a:lnTo>
                      <a:pt x="85" y="44"/>
                    </a:lnTo>
                    <a:lnTo>
                      <a:pt x="124" y="63"/>
                    </a:lnTo>
                    <a:lnTo>
                      <a:pt x="164" y="82"/>
                    </a:lnTo>
                    <a:lnTo>
                      <a:pt x="201" y="102"/>
                    </a:lnTo>
                    <a:lnTo>
                      <a:pt x="235" y="118"/>
                    </a:lnTo>
                    <a:lnTo>
                      <a:pt x="267" y="134"/>
                    </a:lnTo>
                    <a:lnTo>
                      <a:pt x="294" y="150"/>
                    </a:lnTo>
                    <a:lnTo>
                      <a:pt x="318" y="163"/>
                    </a:lnTo>
                    <a:lnTo>
                      <a:pt x="339" y="174"/>
                    </a:lnTo>
                    <a:lnTo>
                      <a:pt x="355" y="185"/>
                    </a:lnTo>
                    <a:lnTo>
                      <a:pt x="365" y="192"/>
                    </a:lnTo>
                    <a:lnTo>
                      <a:pt x="372" y="197"/>
                    </a:lnTo>
                    <a:lnTo>
                      <a:pt x="373" y="201"/>
                    </a:lnTo>
                    <a:lnTo>
                      <a:pt x="434" y="228"/>
                    </a:lnTo>
                    <a:close/>
                  </a:path>
                </a:pathLst>
              </a:custGeom>
              <a:solidFill>
                <a:srgbClr val="E7EB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76" name="Freeform 997"/>
              <p:cNvSpPr>
                <a:spLocks/>
              </p:cNvSpPr>
              <p:nvPr/>
            </p:nvSpPr>
            <p:spPr bwMode="auto">
              <a:xfrm>
                <a:off x="959" y="1288"/>
                <a:ext cx="374" cy="99"/>
              </a:xfrm>
              <a:custGeom>
                <a:avLst/>
                <a:gdLst>
                  <a:gd name="T0" fmla="*/ 1 w 374"/>
                  <a:gd name="T1" fmla="*/ 0 h 197"/>
                  <a:gd name="T2" fmla="*/ 43 w 374"/>
                  <a:gd name="T3" fmla="*/ 10 h 197"/>
                  <a:gd name="T4" fmla="*/ 86 w 374"/>
                  <a:gd name="T5" fmla="*/ 20 h 197"/>
                  <a:gd name="T6" fmla="*/ 125 w 374"/>
                  <a:gd name="T7" fmla="*/ 30 h 197"/>
                  <a:gd name="T8" fmla="*/ 165 w 374"/>
                  <a:gd name="T9" fmla="*/ 39 h 197"/>
                  <a:gd name="T10" fmla="*/ 202 w 374"/>
                  <a:gd name="T11" fmla="*/ 49 h 197"/>
                  <a:gd name="T12" fmla="*/ 236 w 374"/>
                  <a:gd name="T13" fmla="*/ 57 h 197"/>
                  <a:gd name="T14" fmla="*/ 268 w 374"/>
                  <a:gd name="T15" fmla="*/ 65 h 197"/>
                  <a:gd name="T16" fmla="*/ 295 w 374"/>
                  <a:gd name="T17" fmla="*/ 73 h 197"/>
                  <a:gd name="T18" fmla="*/ 319 w 374"/>
                  <a:gd name="T19" fmla="*/ 80 h 197"/>
                  <a:gd name="T20" fmla="*/ 340 w 374"/>
                  <a:gd name="T21" fmla="*/ 85 h 197"/>
                  <a:gd name="T22" fmla="*/ 356 w 374"/>
                  <a:gd name="T23" fmla="*/ 91 h 197"/>
                  <a:gd name="T24" fmla="*/ 366 w 374"/>
                  <a:gd name="T25" fmla="*/ 94 h 197"/>
                  <a:gd name="T26" fmla="*/ 373 w 374"/>
                  <a:gd name="T27" fmla="*/ 97 h 197"/>
                  <a:gd name="T28" fmla="*/ 374 w 374"/>
                  <a:gd name="T29" fmla="*/ 99 h 197"/>
                  <a:gd name="T30" fmla="*/ 311 w 374"/>
                  <a:gd name="T31" fmla="*/ 83 h 197"/>
                  <a:gd name="T32" fmla="*/ 309 w 374"/>
                  <a:gd name="T33" fmla="*/ 82 h 197"/>
                  <a:gd name="T34" fmla="*/ 302 w 374"/>
                  <a:gd name="T35" fmla="*/ 80 h 197"/>
                  <a:gd name="T36" fmla="*/ 292 w 374"/>
                  <a:gd name="T37" fmla="*/ 76 h 197"/>
                  <a:gd name="T38" fmla="*/ 277 w 374"/>
                  <a:gd name="T39" fmla="*/ 72 h 197"/>
                  <a:gd name="T40" fmla="*/ 257 w 374"/>
                  <a:gd name="T41" fmla="*/ 66 h 197"/>
                  <a:gd name="T42" fmla="*/ 234 w 374"/>
                  <a:gd name="T43" fmla="*/ 60 h 197"/>
                  <a:gd name="T44" fmla="*/ 207 w 374"/>
                  <a:gd name="T45" fmla="*/ 53 h 197"/>
                  <a:gd name="T46" fmla="*/ 178 w 374"/>
                  <a:gd name="T47" fmla="*/ 45 h 197"/>
                  <a:gd name="T48" fmla="*/ 147 w 374"/>
                  <a:gd name="T49" fmla="*/ 37 h 197"/>
                  <a:gd name="T50" fmla="*/ 111 w 374"/>
                  <a:gd name="T51" fmla="*/ 28 h 197"/>
                  <a:gd name="T52" fmla="*/ 76 w 374"/>
                  <a:gd name="T53" fmla="*/ 19 h 197"/>
                  <a:gd name="T54" fmla="*/ 38 w 374"/>
                  <a:gd name="T55" fmla="*/ 11 h 197"/>
                  <a:gd name="T56" fmla="*/ 0 w 374"/>
                  <a:gd name="T57" fmla="*/ 2 h 197"/>
                  <a:gd name="T58" fmla="*/ 1 w 374"/>
                  <a:gd name="T59" fmla="*/ 0 h 19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374" h="197">
                    <a:moveTo>
                      <a:pt x="1" y="0"/>
                    </a:moveTo>
                    <a:lnTo>
                      <a:pt x="43" y="20"/>
                    </a:lnTo>
                    <a:lnTo>
                      <a:pt x="86" y="40"/>
                    </a:lnTo>
                    <a:lnTo>
                      <a:pt x="125" y="59"/>
                    </a:lnTo>
                    <a:lnTo>
                      <a:pt x="165" y="78"/>
                    </a:lnTo>
                    <a:lnTo>
                      <a:pt x="202" y="98"/>
                    </a:lnTo>
                    <a:lnTo>
                      <a:pt x="236" y="114"/>
                    </a:lnTo>
                    <a:lnTo>
                      <a:pt x="268" y="130"/>
                    </a:lnTo>
                    <a:lnTo>
                      <a:pt x="295" y="146"/>
                    </a:lnTo>
                    <a:lnTo>
                      <a:pt x="319" y="159"/>
                    </a:lnTo>
                    <a:lnTo>
                      <a:pt x="340" y="170"/>
                    </a:lnTo>
                    <a:lnTo>
                      <a:pt x="356" y="181"/>
                    </a:lnTo>
                    <a:lnTo>
                      <a:pt x="366" y="188"/>
                    </a:lnTo>
                    <a:lnTo>
                      <a:pt x="373" y="193"/>
                    </a:lnTo>
                    <a:lnTo>
                      <a:pt x="374" y="197"/>
                    </a:lnTo>
                    <a:lnTo>
                      <a:pt x="311" y="166"/>
                    </a:lnTo>
                    <a:lnTo>
                      <a:pt x="309" y="164"/>
                    </a:lnTo>
                    <a:lnTo>
                      <a:pt x="302" y="159"/>
                    </a:lnTo>
                    <a:lnTo>
                      <a:pt x="292" y="152"/>
                    </a:lnTo>
                    <a:lnTo>
                      <a:pt x="277" y="143"/>
                    </a:lnTo>
                    <a:lnTo>
                      <a:pt x="257" y="132"/>
                    </a:lnTo>
                    <a:lnTo>
                      <a:pt x="234" y="119"/>
                    </a:lnTo>
                    <a:lnTo>
                      <a:pt x="207" y="105"/>
                    </a:lnTo>
                    <a:lnTo>
                      <a:pt x="178" y="90"/>
                    </a:lnTo>
                    <a:lnTo>
                      <a:pt x="147" y="74"/>
                    </a:lnTo>
                    <a:lnTo>
                      <a:pt x="111" y="56"/>
                    </a:lnTo>
                    <a:lnTo>
                      <a:pt x="76" y="38"/>
                    </a:lnTo>
                    <a:lnTo>
                      <a:pt x="38" y="2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9E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77" name="Freeform 998"/>
              <p:cNvSpPr>
                <a:spLocks/>
              </p:cNvSpPr>
              <p:nvPr/>
            </p:nvSpPr>
            <p:spPr bwMode="auto">
              <a:xfrm>
                <a:off x="959" y="1290"/>
                <a:ext cx="311" cy="82"/>
              </a:xfrm>
              <a:custGeom>
                <a:avLst/>
                <a:gdLst>
                  <a:gd name="T0" fmla="*/ 311 w 311"/>
                  <a:gd name="T1" fmla="*/ 82 h 163"/>
                  <a:gd name="T2" fmla="*/ 309 w 311"/>
                  <a:gd name="T3" fmla="*/ 81 h 163"/>
                  <a:gd name="T4" fmla="*/ 302 w 311"/>
                  <a:gd name="T5" fmla="*/ 78 h 163"/>
                  <a:gd name="T6" fmla="*/ 292 w 311"/>
                  <a:gd name="T7" fmla="*/ 75 h 163"/>
                  <a:gd name="T8" fmla="*/ 277 w 311"/>
                  <a:gd name="T9" fmla="*/ 70 h 163"/>
                  <a:gd name="T10" fmla="*/ 257 w 311"/>
                  <a:gd name="T11" fmla="*/ 65 h 163"/>
                  <a:gd name="T12" fmla="*/ 234 w 311"/>
                  <a:gd name="T13" fmla="*/ 58 h 163"/>
                  <a:gd name="T14" fmla="*/ 207 w 311"/>
                  <a:gd name="T15" fmla="*/ 51 h 163"/>
                  <a:gd name="T16" fmla="*/ 178 w 311"/>
                  <a:gd name="T17" fmla="*/ 44 h 163"/>
                  <a:gd name="T18" fmla="*/ 147 w 311"/>
                  <a:gd name="T19" fmla="*/ 36 h 163"/>
                  <a:gd name="T20" fmla="*/ 111 w 311"/>
                  <a:gd name="T21" fmla="*/ 27 h 163"/>
                  <a:gd name="T22" fmla="*/ 76 w 311"/>
                  <a:gd name="T23" fmla="*/ 18 h 163"/>
                  <a:gd name="T24" fmla="*/ 38 w 311"/>
                  <a:gd name="T25" fmla="*/ 9 h 163"/>
                  <a:gd name="T26" fmla="*/ 0 w 311"/>
                  <a:gd name="T27" fmla="*/ 0 h 163"/>
                  <a:gd name="T28" fmla="*/ 0 w 311"/>
                  <a:gd name="T29" fmla="*/ 2 h 163"/>
                  <a:gd name="T30" fmla="*/ 34 w 311"/>
                  <a:gd name="T31" fmla="*/ 10 h 163"/>
                  <a:gd name="T32" fmla="*/ 68 w 311"/>
                  <a:gd name="T33" fmla="*/ 19 h 163"/>
                  <a:gd name="T34" fmla="*/ 101 w 311"/>
                  <a:gd name="T35" fmla="*/ 27 h 163"/>
                  <a:gd name="T36" fmla="*/ 131 w 311"/>
                  <a:gd name="T37" fmla="*/ 34 h 163"/>
                  <a:gd name="T38" fmla="*/ 159 w 311"/>
                  <a:gd name="T39" fmla="*/ 41 h 163"/>
                  <a:gd name="T40" fmla="*/ 183 w 311"/>
                  <a:gd name="T41" fmla="*/ 48 h 163"/>
                  <a:gd name="T42" fmla="*/ 205 w 311"/>
                  <a:gd name="T43" fmla="*/ 54 h 163"/>
                  <a:gd name="T44" fmla="*/ 220 w 311"/>
                  <a:gd name="T45" fmla="*/ 58 h 163"/>
                  <a:gd name="T46" fmla="*/ 233 w 311"/>
                  <a:gd name="T47" fmla="*/ 62 h 163"/>
                  <a:gd name="T48" fmla="*/ 239 w 311"/>
                  <a:gd name="T49" fmla="*/ 65 h 163"/>
                  <a:gd name="T50" fmla="*/ 241 w 311"/>
                  <a:gd name="T51" fmla="*/ 67 h 163"/>
                  <a:gd name="T52" fmla="*/ 311 w 311"/>
                  <a:gd name="T53" fmla="*/ 82 h 16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11" h="163">
                    <a:moveTo>
                      <a:pt x="311" y="163"/>
                    </a:moveTo>
                    <a:lnTo>
                      <a:pt x="309" y="161"/>
                    </a:lnTo>
                    <a:lnTo>
                      <a:pt x="302" y="156"/>
                    </a:lnTo>
                    <a:lnTo>
                      <a:pt x="292" y="149"/>
                    </a:lnTo>
                    <a:lnTo>
                      <a:pt x="277" y="140"/>
                    </a:lnTo>
                    <a:lnTo>
                      <a:pt x="257" y="129"/>
                    </a:lnTo>
                    <a:lnTo>
                      <a:pt x="234" y="116"/>
                    </a:lnTo>
                    <a:lnTo>
                      <a:pt x="207" y="102"/>
                    </a:lnTo>
                    <a:lnTo>
                      <a:pt x="178" y="87"/>
                    </a:lnTo>
                    <a:lnTo>
                      <a:pt x="147" y="71"/>
                    </a:lnTo>
                    <a:lnTo>
                      <a:pt x="111" y="53"/>
                    </a:lnTo>
                    <a:lnTo>
                      <a:pt x="76" y="35"/>
                    </a:lnTo>
                    <a:lnTo>
                      <a:pt x="38" y="18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34" y="20"/>
                    </a:lnTo>
                    <a:lnTo>
                      <a:pt x="68" y="37"/>
                    </a:lnTo>
                    <a:lnTo>
                      <a:pt x="101" y="53"/>
                    </a:lnTo>
                    <a:lnTo>
                      <a:pt x="131" y="67"/>
                    </a:lnTo>
                    <a:lnTo>
                      <a:pt x="159" y="82"/>
                    </a:lnTo>
                    <a:lnTo>
                      <a:pt x="183" y="95"/>
                    </a:lnTo>
                    <a:lnTo>
                      <a:pt x="205" y="107"/>
                    </a:lnTo>
                    <a:lnTo>
                      <a:pt x="220" y="116"/>
                    </a:lnTo>
                    <a:lnTo>
                      <a:pt x="233" y="123"/>
                    </a:lnTo>
                    <a:lnTo>
                      <a:pt x="239" y="129"/>
                    </a:lnTo>
                    <a:lnTo>
                      <a:pt x="241" y="133"/>
                    </a:lnTo>
                    <a:lnTo>
                      <a:pt x="311" y="163"/>
                    </a:lnTo>
                    <a:close/>
                  </a:path>
                </a:pathLst>
              </a:custGeom>
              <a:solidFill>
                <a:srgbClr val="EBEA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78" name="Freeform 999"/>
              <p:cNvSpPr>
                <a:spLocks/>
              </p:cNvSpPr>
              <p:nvPr/>
            </p:nvSpPr>
            <p:spPr bwMode="auto">
              <a:xfrm>
                <a:off x="957" y="1292"/>
                <a:ext cx="243" cy="64"/>
              </a:xfrm>
              <a:custGeom>
                <a:avLst/>
                <a:gdLst>
                  <a:gd name="T0" fmla="*/ 2 w 243"/>
                  <a:gd name="T1" fmla="*/ 0 h 129"/>
                  <a:gd name="T2" fmla="*/ 36 w 243"/>
                  <a:gd name="T3" fmla="*/ 8 h 129"/>
                  <a:gd name="T4" fmla="*/ 70 w 243"/>
                  <a:gd name="T5" fmla="*/ 16 h 129"/>
                  <a:gd name="T6" fmla="*/ 103 w 243"/>
                  <a:gd name="T7" fmla="*/ 24 h 129"/>
                  <a:gd name="T8" fmla="*/ 133 w 243"/>
                  <a:gd name="T9" fmla="*/ 31 h 129"/>
                  <a:gd name="T10" fmla="*/ 161 w 243"/>
                  <a:gd name="T11" fmla="*/ 39 h 129"/>
                  <a:gd name="T12" fmla="*/ 185 w 243"/>
                  <a:gd name="T13" fmla="*/ 45 h 129"/>
                  <a:gd name="T14" fmla="*/ 207 w 243"/>
                  <a:gd name="T15" fmla="*/ 51 h 129"/>
                  <a:gd name="T16" fmla="*/ 222 w 243"/>
                  <a:gd name="T17" fmla="*/ 56 h 129"/>
                  <a:gd name="T18" fmla="*/ 235 w 243"/>
                  <a:gd name="T19" fmla="*/ 59 h 129"/>
                  <a:gd name="T20" fmla="*/ 241 w 243"/>
                  <a:gd name="T21" fmla="*/ 62 h 129"/>
                  <a:gd name="T22" fmla="*/ 243 w 243"/>
                  <a:gd name="T23" fmla="*/ 64 h 129"/>
                  <a:gd name="T24" fmla="*/ 168 w 243"/>
                  <a:gd name="T25" fmla="*/ 46 h 129"/>
                  <a:gd name="T26" fmla="*/ 166 w 243"/>
                  <a:gd name="T27" fmla="*/ 45 h 129"/>
                  <a:gd name="T28" fmla="*/ 159 w 243"/>
                  <a:gd name="T29" fmla="*/ 42 h 129"/>
                  <a:gd name="T30" fmla="*/ 147 w 243"/>
                  <a:gd name="T31" fmla="*/ 39 h 129"/>
                  <a:gd name="T32" fmla="*/ 130 w 243"/>
                  <a:gd name="T33" fmla="*/ 34 h 129"/>
                  <a:gd name="T34" fmla="*/ 109 w 243"/>
                  <a:gd name="T35" fmla="*/ 29 h 129"/>
                  <a:gd name="T36" fmla="*/ 85 w 243"/>
                  <a:gd name="T37" fmla="*/ 22 h 129"/>
                  <a:gd name="T38" fmla="*/ 58 w 243"/>
                  <a:gd name="T39" fmla="*/ 15 h 129"/>
                  <a:gd name="T40" fmla="*/ 30 w 243"/>
                  <a:gd name="T41" fmla="*/ 9 h 129"/>
                  <a:gd name="T42" fmla="*/ 0 w 243"/>
                  <a:gd name="T43" fmla="*/ 2 h 129"/>
                  <a:gd name="T44" fmla="*/ 2 w 243"/>
                  <a:gd name="T45" fmla="*/ 0 h 12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43" h="129">
                    <a:moveTo>
                      <a:pt x="2" y="0"/>
                    </a:moveTo>
                    <a:lnTo>
                      <a:pt x="36" y="16"/>
                    </a:lnTo>
                    <a:lnTo>
                      <a:pt x="70" y="33"/>
                    </a:lnTo>
                    <a:lnTo>
                      <a:pt x="103" y="49"/>
                    </a:lnTo>
                    <a:lnTo>
                      <a:pt x="133" y="63"/>
                    </a:lnTo>
                    <a:lnTo>
                      <a:pt x="161" y="78"/>
                    </a:lnTo>
                    <a:lnTo>
                      <a:pt x="185" y="91"/>
                    </a:lnTo>
                    <a:lnTo>
                      <a:pt x="207" y="103"/>
                    </a:lnTo>
                    <a:lnTo>
                      <a:pt x="222" y="112"/>
                    </a:lnTo>
                    <a:lnTo>
                      <a:pt x="235" y="119"/>
                    </a:lnTo>
                    <a:lnTo>
                      <a:pt x="241" y="125"/>
                    </a:lnTo>
                    <a:lnTo>
                      <a:pt x="243" y="129"/>
                    </a:lnTo>
                    <a:lnTo>
                      <a:pt x="168" y="92"/>
                    </a:lnTo>
                    <a:lnTo>
                      <a:pt x="166" y="91"/>
                    </a:lnTo>
                    <a:lnTo>
                      <a:pt x="159" y="85"/>
                    </a:lnTo>
                    <a:lnTo>
                      <a:pt x="147" y="78"/>
                    </a:lnTo>
                    <a:lnTo>
                      <a:pt x="130" y="69"/>
                    </a:lnTo>
                    <a:lnTo>
                      <a:pt x="109" y="58"/>
                    </a:lnTo>
                    <a:lnTo>
                      <a:pt x="85" y="45"/>
                    </a:lnTo>
                    <a:lnTo>
                      <a:pt x="58" y="31"/>
                    </a:lnTo>
                    <a:lnTo>
                      <a:pt x="30" y="18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DE9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79" name="Freeform 1000"/>
              <p:cNvSpPr>
                <a:spLocks/>
              </p:cNvSpPr>
              <p:nvPr/>
            </p:nvSpPr>
            <p:spPr bwMode="auto">
              <a:xfrm>
                <a:off x="956" y="1294"/>
                <a:ext cx="169" cy="44"/>
              </a:xfrm>
              <a:custGeom>
                <a:avLst/>
                <a:gdLst>
                  <a:gd name="T0" fmla="*/ 169 w 169"/>
                  <a:gd name="T1" fmla="*/ 44 h 88"/>
                  <a:gd name="T2" fmla="*/ 167 w 169"/>
                  <a:gd name="T3" fmla="*/ 44 h 88"/>
                  <a:gd name="T4" fmla="*/ 160 w 169"/>
                  <a:gd name="T5" fmla="*/ 41 h 88"/>
                  <a:gd name="T6" fmla="*/ 148 w 169"/>
                  <a:gd name="T7" fmla="*/ 37 h 88"/>
                  <a:gd name="T8" fmla="*/ 131 w 169"/>
                  <a:gd name="T9" fmla="*/ 33 h 88"/>
                  <a:gd name="T10" fmla="*/ 110 w 169"/>
                  <a:gd name="T11" fmla="*/ 27 h 88"/>
                  <a:gd name="T12" fmla="*/ 86 w 169"/>
                  <a:gd name="T13" fmla="*/ 21 h 88"/>
                  <a:gd name="T14" fmla="*/ 59 w 169"/>
                  <a:gd name="T15" fmla="*/ 14 h 88"/>
                  <a:gd name="T16" fmla="*/ 31 w 169"/>
                  <a:gd name="T17" fmla="*/ 7 h 88"/>
                  <a:gd name="T18" fmla="*/ 1 w 169"/>
                  <a:gd name="T19" fmla="*/ 0 h 88"/>
                  <a:gd name="T20" fmla="*/ 0 w 169"/>
                  <a:gd name="T21" fmla="*/ 3 h 88"/>
                  <a:gd name="T22" fmla="*/ 20 w 169"/>
                  <a:gd name="T23" fmla="*/ 7 h 88"/>
                  <a:gd name="T24" fmla="*/ 38 w 169"/>
                  <a:gd name="T25" fmla="*/ 12 h 88"/>
                  <a:gd name="T26" fmla="*/ 55 w 169"/>
                  <a:gd name="T27" fmla="*/ 16 h 88"/>
                  <a:gd name="T28" fmla="*/ 69 w 169"/>
                  <a:gd name="T29" fmla="*/ 20 h 88"/>
                  <a:gd name="T30" fmla="*/ 80 w 169"/>
                  <a:gd name="T31" fmla="*/ 23 h 88"/>
                  <a:gd name="T32" fmla="*/ 86 w 169"/>
                  <a:gd name="T33" fmla="*/ 24 h 88"/>
                  <a:gd name="T34" fmla="*/ 87 w 169"/>
                  <a:gd name="T35" fmla="*/ 25 h 88"/>
                  <a:gd name="T36" fmla="*/ 169 w 169"/>
                  <a:gd name="T37" fmla="*/ 44 h 8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69" h="88">
                    <a:moveTo>
                      <a:pt x="169" y="88"/>
                    </a:moveTo>
                    <a:lnTo>
                      <a:pt x="167" y="87"/>
                    </a:lnTo>
                    <a:lnTo>
                      <a:pt x="160" y="81"/>
                    </a:lnTo>
                    <a:lnTo>
                      <a:pt x="148" y="74"/>
                    </a:lnTo>
                    <a:lnTo>
                      <a:pt x="131" y="65"/>
                    </a:lnTo>
                    <a:lnTo>
                      <a:pt x="110" y="54"/>
                    </a:lnTo>
                    <a:lnTo>
                      <a:pt x="86" y="41"/>
                    </a:lnTo>
                    <a:lnTo>
                      <a:pt x="59" y="27"/>
                    </a:lnTo>
                    <a:lnTo>
                      <a:pt x="31" y="14"/>
                    </a:lnTo>
                    <a:lnTo>
                      <a:pt x="1" y="0"/>
                    </a:lnTo>
                    <a:lnTo>
                      <a:pt x="0" y="5"/>
                    </a:lnTo>
                    <a:lnTo>
                      <a:pt x="20" y="14"/>
                    </a:lnTo>
                    <a:lnTo>
                      <a:pt x="38" y="23"/>
                    </a:lnTo>
                    <a:lnTo>
                      <a:pt x="55" y="32"/>
                    </a:lnTo>
                    <a:lnTo>
                      <a:pt x="69" y="39"/>
                    </a:lnTo>
                    <a:lnTo>
                      <a:pt x="80" y="45"/>
                    </a:lnTo>
                    <a:lnTo>
                      <a:pt x="86" y="48"/>
                    </a:lnTo>
                    <a:lnTo>
                      <a:pt x="87" y="50"/>
                    </a:lnTo>
                    <a:lnTo>
                      <a:pt x="169" y="88"/>
                    </a:lnTo>
                    <a:close/>
                  </a:path>
                </a:pathLst>
              </a:custGeom>
              <a:solidFill>
                <a:srgbClr val="EFE9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80" name="Freeform 1001"/>
              <p:cNvSpPr>
                <a:spLocks/>
              </p:cNvSpPr>
              <p:nvPr/>
            </p:nvSpPr>
            <p:spPr bwMode="auto">
              <a:xfrm>
                <a:off x="954" y="1297"/>
                <a:ext cx="89" cy="22"/>
              </a:xfrm>
              <a:custGeom>
                <a:avLst/>
                <a:gdLst>
                  <a:gd name="T0" fmla="*/ 2 w 89"/>
                  <a:gd name="T1" fmla="*/ 0 h 45"/>
                  <a:gd name="T2" fmla="*/ 22 w 89"/>
                  <a:gd name="T3" fmla="*/ 4 h 45"/>
                  <a:gd name="T4" fmla="*/ 40 w 89"/>
                  <a:gd name="T5" fmla="*/ 9 h 45"/>
                  <a:gd name="T6" fmla="*/ 57 w 89"/>
                  <a:gd name="T7" fmla="*/ 13 h 45"/>
                  <a:gd name="T8" fmla="*/ 71 w 89"/>
                  <a:gd name="T9" fmla="*/ 17 h 45"/>
                  <a:gd name="T10" fmla="*/ 82 w 89"/>
                  <a:gd name="T11" fmla="*/ 20 h 45"/>
                  <a:gd name="T12" fmla="*/ 88 w 89"/>
                  <a:gd name="T13" fmla="*/ 21 h 45"/>
                  <a:gd name="T14" fmla="*/ 89 w 89"/>
                  <a:gd name="T15" fmla="*/ 22 h 45"/>
                  <a:gd name="T16" fmla="*/ 2 w 89"/>
                  <a:gd name="T17" fmla="*/ 2 h 45"/>
                  <a:gd name="T18" fmla="*/ 0 w 89"/>
                  <a:gd name="T19" fmla="*/ 2 h 45"/>
                  <a:gd name="T20" fmla="*/ 2 w 89"/>
                  <a:gd name="T21" fmla="*/ 0 h 4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89" h="45">
                    <a:moveTo>
                      <a:pt x="2" y="0"/>
                    </a:moveTo>
                    <a:lnTo>
                      <a:pt x="22" y="9"/>
                    </a:lnTo>
                    <a:lnTo>
                      <a:pt x="40" y="18"/>
                    </a:lnTo>
                    <a:lnTo>
                      <a:pt x="57" y="27"/>
                    </a:lnTo>
                    <a:lnTo>
                      <a:pt x="71" y="34"/>
                    </a:lnTo>
                    <a:lnTo>
                      <a:pt x="82" y="40"/>
                    </a:lnTo>
                    <a:lnTo>
                      <a:pt x="88" y="43"/>
                    </a:lnTo>
                    <a:lnTo>
                      <a:pt x="89" y="45"/>
                    </a:lnTo>
                    <a:lnTo>
                      <a:pt x="2" y="5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0E9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81" name="Freeform 1002"/>
              <p:cNvSpPr>
                <a:spLocks/>
              </p:cNvSpPr>
              <p:nvPr/>
            </p:nvSpPr>
            <p:spPr bwMode="auto">
              <a:xfrm>
                <a:off x="954" y="1298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0 w 2"/>
                  <a:gd name="T5" fmla="*/ 0 h 1"/>
                  <a:gd name="T6" fmla="*/ 0 w 2"/>
                  <a:gd name="T7" fmla="*/ 0 h 1"/>
                  <a:gd name="T8" fmla="*/ 2 w 2"/>
                  <a:gd name="T9" fmla="*/ 1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F1E9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82" name="Freeform 1003"/>
              <p:cNvSpPr>
                <a:spLocks/>
              </p:cNvSpPr>
              <p:nvPr/>
            </p:nvSpPr>
            <p:spPr bwMode="auto">
              <a:xfrm>
                <a:off x="970" y="1270"/>
                <a:ext cx="1015" cy="268"/>
              </a:xfrm>
              <a:custGeom>
                <a:avLst/>
                <a:gdLst>
                  <a:gd name="T0" fmla="*/ 996 w 1015"/>
                  <a:gd name="T1" fmla="*/ 233 h 535"/>
                  <a:gd name="T2" fmla="*/ 0 w 1015"/>
                  <a:gd name="T3" fmla="*/ 0 h 535"/>
                  <a:gd name="T4" fmla="*/ 18 w 1015"/>
                  <a:gd name="T5" fmla="*/ 36 h 535"/>
                  <a:gd name="T6" fmla="*/ 1015 w 1015"/>
                  <a:gd name="T7" fmla="*/ 268 h 535"/>
                  <a:gd name="T8" fmla="*/ 996 w 1015"/>
                  <a:gd name="T9" fmla="*/ 233 h 5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15" h="535">
                    <a:moveTo>
                      <a:pt x="996" y="465"/>
                    </a:moveTo>
                    <a:lnTo>
                      <a:pt x="0" y="0"/>
                    </a:lnTo>
                    <a:lnTo>
                      <a:pt x="18" y="72"/>
                    </a:lnTo>
                    <a:lnTo>
                      <a:pt x="1015" y="535"/>
                    </a:lnTo>
                    <a:lnTo>
                      <a:pt x="996" y="46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83" name="Freeform 1004"/>
              <p:cNvSpPr>
                <a:spLocks/>
              </p:cNvSpPr>
              <p:nvPr/>
            </p:nvSpPr>
            <p:spPr bwMode="auto">
              <a:xfrm>
                <a:off x="970" y="1270"/>
                <a:ext cx="1030" cy="268"/>
              </a:xfrm>
              <a:custGeom>
                <a:avLst/>
                <a:gdLst>
                  <a:gd name="T0" fmla="*/ 1015 w 1030"/>
                  <a:gd name="T1" fmla="*/ 268 h 535"/>
                  <a:gd name="T2" fmla="*/ 1030 w 1030"/>
                  <a:gd name="T3" fmla="*/ 241 h 535"/>
                  <a:gd name="T4" fmla="*/ 0 w 1030"/>
                  <a:gd name="T5" fmla="*/ 0 h 535"/>
                  <a:gd name="T6" fmla="*/ 0 w 1030"/>
                  <a:gd name="T7" fmla="*/ 1 h 535"/>
                  <a:gd name="T8" fmla="*/ 72 w 1030"/>
                  <a:gd name="T9" fmla="*/ 18 h 535"/>
                  <a:gd name="T10" fmla="*/ 143 w 1030"/>
                  <a:gd name="T11" fmla="*/ 34 h 535"/>
                  <a:gd name="T12" fmla="*/ 213 w 1030"/>
                  <a:gd name="T13" fmla="*/ 52 h 535"/>
                  <a:gd name="T14" fmla="*/ 283 w 1030"/>
                  <a:gd name="T15" fmla="*/ 68 h 535"/>
                  <a:gd name="T16" fmla="*/ 351 w 1030"/>
                  <a:gd name="T17" fmla="*/ 84 h 535"/>
                  <a:gd name="T18" fmla="*/ 416 w 1030"/>
                  <a:gd name="T19" fmla="*/ 100 h 535"/>
                  <a:gd name="T20" fmla="*/ 481 w 1030"/>
                  <a:gd name="T21" fmla="*/ 117 h 535"/>
                  <a:gd name="T22" fmla="*/ 541 w 1030"/>
                  <a:gd name="T23" fmla="*/ 132 h 535"/>
                  <a:gd name="T24" fmla="*/ 599 w 1030"/>
                  <a:gd name="T25" fmla="*/ 147 h 535"/>
                  <a:gd name="T26" fmla="*/ 654 w 1030"/>
                  <a:gd name="T27" fmla="*/ 161 h 535"/>
                  <a:gd name="T28" fmla="*/ 707 w 1030"/>
                  <a:gd name="T29" fmla="*/ 175 h 535"/>
                  <a:gd name="T30" fmla="*/ 755 w 1030"/>
                  <a:gd name="T31" fmla="*/ 187 h 535"/>
                  <a:gd name="T32" fmla="*/ 799 w 1030"/>
                  <a:gd name="T33" fmla="*/ 199 h 535"/>
                  <a:gd name="T34" fmla="*/ 838 w 1030"/>
                  <a:gd name="T35" fmla="*/ 211 h 535"/>
                  <a:gd name="T36" fmla="*/ 875 w 1030"/>
                  <a:gd name="T37" fmla="*/ 221 h 535"/>
                  <a:gd name="T38" fmla="*/ 906 w 1030"/>
                  <a:gd name="T39" fmla="*/ 230 h 535"/>
                  <a:gd name="T40" fmla="*/ 931 w 1030"/>
                  <a:gd name="T41" fmla="*/ 238 h 535"/>
                  <a:gd name="T42" fmla="*/ 954 w 1030"/>
                  <a:gd name="T43" fmla="*/ 245 h 535"/>
                  <a:gd name="T44" fmla="*/ 971 w 1030"/>
                  <a:gd name="T45" fmla="*/ 252 h 535"/>
                  <a:gd name="T46" fmla="*/ 982 w 1030"/>
                  <a:gd name="T47" fmla="*/ 256 h 535"/>
                  <a:gd name="T48" fmla="*/ 988 w 1030"/>
                  <a:gd name="T49" fmla="*/ 260 h 535"/>
                  <a:gd name="T50" fmla="*/ 989 w 1030"/>
                  <a:gd name="T51" fmla="*/ 263 h 535"/>
                  <a:gd name="T52" fmla="*/ 1015 w 1030"/>
                  <a:gd name="T53" fmla="*/ 268 h 53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30" h="535">
                    <a:moveTo>
                      <a:pt x="1015" y="535"/>
                    </a:moveTo>
                    <a:lnTo>
                      <a:pt x="1030" y="48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72" y="36"/>
                    </a:lnTo>
                    <a:lnTo>
                      <a:pt x="143" y="68"/>
                    </a:lnTo>
                    <a:lnTo>
                      <a:pt x="213" y="103"/>
                    </a:lnTo>
                    <a:lnTo>
                      <a:pt x="283" y="135"/>
                    </a:lnTo>
                    <a:lnTo>
                      <a:pt x="351" y="168"/>
                    </a:lnTo>
                    <a:lnTo>
                      <a:pt x="416" y="200"/>
                    </a:lnTo>
                    <a:lnTo>
                      <a:pt x="481" y="233"/>
                    </a:lnTo>
                    <a:lnTo>
                      <a:pt x="541" y="264"/>
                    </a:lnTo>
                    <a:lnTo>
                      <a:pt x="599" y="293"/>
                    </a:lnTo>
                    <a:lnTo>
                      <a:pt x="654" y="322"/>
                    </a:lnTo>
                    <a:lnTo>
                      <a:pt x="707" y="349"/>
                    </a:lnTo>
                    <a:lnTo>
                      <a:pt x="755" y="374"/>
                    </a:lnTo>
                    <a:lnTo>
                      <a:pt x="799" y="398"/>
                    </a:lnTo>
                    <a:lnTo>
                      <a:pt x="838" y="421"/>
                    </a:lnTo>
                    <a:lnTo>
                      <a:pt x="875" y="441"/>
                    </a:lnTo>
                    <a:lnTo>
                      <a:pt x="906" y="459"/>
                    </a:lnTo>
                    <a:lnTo>
                      <a:pt x="931" y="476"/>
                    </a:lnTo>
                    <a:lnTo>
                      <a:pt x="954" y="490"/>
                    </a:lnTo>
                    <a:lnTo>
                      <a:pt x="971" y="503"/>
                    </a:lnTo>
                    <a:lnTo>
                      <a:pt x="982" y="512"/>
                    </a:lnTo>
                    <a:lnTo>
                      <a:pt x="988" y="519"/>
                    </a:lnTo>
                    <a:lnTo>
                      <a:pt x="989" y="525"/>
                    </a:lnTo>
                    <a:lnTo>
                      <a:pt x="1015" y="535"/>
                    </a:lnTo>
                    <a:close/>
                  </a:path>
                </a:pathLst>
              </a:custGeom>
              <a:solidFill>
                <a:srgbClr val="CCF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84" name="Freeform 1005"/>
              <p:cNvSpPr>
                <a:spLocks/>
              </p:cNvSpPr>
              <p:nvPr/>
            </p:nvSpPr>
            <p:spPr bwMode="auto">
              <a:xfrm>
                <a:off x="970" y="1271"/>
                <a:ext cx="989" cy="262"/>
              </a:xfrm>
              <a:custGeom>
                <a:avLst/>
                <a:gdLst>
                  <a:gd name="T0" fmla="*/ 0 w 989"/>
                  <a:gd name="T1" fmla="*/ 0 h 524"/>
                  <a:gd name="T2" fmla="*/ 72 w 989"/>
                  <a:gd name="T3" fmla="*/ 18 h 524"/>
                  <a:gd name="T4" fmla="*/ 143 w 989"/>
                  <a:gd name="T5" fmla="*/ 34 h 524"/>
                  <a:gd name="T6" fmla="*/ 213 w 989"/>
                  <a:gd name="T7" fmla="*/ 51 h 524"/>
                  <a:gd name="T8" fmla="*/ 283 w 989"/>
                  <a:gd name="T9" fmla="*/ 67 h 524"/>
                  <a:gd name="T10" fmla="*/ 351 w 989"/>
                  <a:gd name="T11" fmla="*/ 84 h 524"/>
                  <a:gd name="T12" fmla="*/ 416 w 989"/>
                  <a:gd name="T13" fmla="*/ 100 h 524"/>
                  <a:gd name="T14" fmla="*/ 481 w 989"/>
                  <a:gd name="T15" fmla="*/ 116 h 524"/>
                  <a:gd name="T16" fmla="*/ 541 w 989"/>
                  <a:gd name="T17" fmla="*/ 132 h 524"/>
                  <a:gd name="T18" fmla="*/ 599 w 989"/>
                  <a:gd name="T19" fmla="*/ 146 h 524"/>
                  <a:gd name="T20" fmla="*/ 654 w 989"/>
                  <a:gd name="T21" fmla="*/ 161 h 524"/>
                  <a:gd name="T22" fmla="*/ 707 w 989"/>
                  <a:gd name="T23" fmla="*/ 174 h 524"/>
                  <a:gd name="T24" fmla="*/ 755 w 989"/>
                  <a:gd name="T25" fmla="*/ 187 h 524"/>
                  <a:gd name="T26" fmla="*/ 799 w 989"/>
                  <a:gd name="T27" fmla="*/ 199 h 524"/>
                  <a:gd name="T28" fmla="*/ 838 w 989"/>
                  <a:gd name="T29" fmla="*/ 210 h 524"/>
                  <a:gd name="T30" fmla="*/ 875 w 989"/>
                  <a:gd name="T31" fmla="*/ 220 h 524"/>
                  <a:gd name="T32" fmla="*/ 906 w 989"/>
                  <a:gd name="T33" fmla="*/ 229 h 524"/>
                  <a:gd name="T34" fmla="*/ 931 w 989"/>
                  <a:gd name="T35" fmla="*/ 238 h 524"/>
                  <a:gd name="T36" fmla="*/ 954 w 989"/>
                  <a:gd name="T37" fmla="*/ 245 h 524"/>
                  <a:gd name="T38" fmla="*/ 971 w 989"/>
                  <a:gd name="T39" fmla="*/ 251 h 524"/>
                  <a:gd name="T40" fmla="*/ 982 w 989"/>
                  <a:gd name="T41" fmla="*/ 256 h 524"/>
                  <a:gd name="T42" fmla="*/ 988 w 989"/>
                  <a:gd name="T43" fmla="*/ 259 h 524"/>
                  <a:gd name="T44" fmla="*/ 989 w 989"/>
                  <a:gd name="T45" fmla="*/ 262 h 524"/>
                  <a:gd name="T46" fmla="*/ 965 w 989"/>
                  <a:gd name="T47" fmla="*/ 257 h 524"/>
                  <a:gd name="T48" fmla="*/ 964 w 989"/>
                  <a:gd name="T49" fmla="*/ 254 h 524"/>
                  <a:gd name="T50" fmla="*/ 957 w 989"/>
                  <a:gd name="T51" fmla="*/ 250 h 524"/>
                  <a:gd name="T52" fmla="*/ 946 w 989"/>
                  <a:gd name="T53" fmla="*/ 246 h 524"/>
                  <a:gd name="T54" fmla="*/ 929 w 989"/>
                  <a:gd name="T55" fmla="*/ 239 h 524"/>
                  <a:gd name="T56" fmla="*/ 909 w 989"/>
                  <a:gd name="T57" fmla="*/ 233 h 524"/>
                  <a:gd name="T58" fmla="*/ 882 w 989"/>
                  <a:gd name="T59" fmla="*/ 225 h 524"/>
                  <a:gd name="T60" fmla="*/ 852 w 989"/>
                  <a:gd name="T61" fmla="*/ 216 h 524"/>
                  <a:gd name="T62" fmla="*/ 817 w 989"/>
                  <a:gd name="T63" fmla="*/ 206 h 524"/>
                  <a:gd name="T64" fmla="*/ 779 w 989"/>
                  <a:gd name="T65" fmla="*/ 195 h 524"/>
                  <a:gd name="T66" fmla="*/ 735 w 989"/>
                  <a:gd name="T67" fmla="*/ 183 h 524"/>
                  <a:gd name="T68" fmla="*/ 688 w 989"/>
                  <a:gd name="T69" fmla="*/ 171 h 524"/>
                  <a:gd name="T70" fmla="*/ 637 w 989"/>
                  <a:gd name="T71" fmla="*/ 157 h 524"/>
                  <a:gd name="T72" fmla="*/ 584 w 989"/>
                  <a:gd name="T73" fmla="*/ 143 h 524"/>
                  <a:gd name="T74" fmla="*/ 527 w 989"/>
                  <a:gd name="T75" fmla="*/ 129 h 524"/>
                  <a:gd name="T76" fmla="*/ 468 w 989"/>
                  <a:gd name="T77" fmla="*/ 114 h 524"/>
                  <a:gd name="T78" fmla="*/ 406 w 989"/>
                  <a:gd name="T79" fmla="*/ 98 h 524"/>
                  <a:gd name="T80" fmla="*/ 341 w 989"/>
                  <a:gd name="T81" fmla="*/ 83 h 524"/>
                  <a:gd name="T82" fmla="*/ 276 w 989"/>
                  <a:gd name="T83" fmla="*/ 67 h 524"/>
                  <a:gd name="T84" fmla="*/ 208 w 989"/>
                  <a:gd name="T85" fmla="*/ 50 h 524"/>
                  <a:gd name="T86" fmla="*/ 138 w 989"/>
                  <a:gd name="T87" fmla="*/ 34 h 524"/>
                  <a:gd name="T88" fmla="*/ 69 w 989"/>
                  <a:gd name="T89" fmla="*/ 18 h 524"/>
                  <a:gd name="T90" fmla="*/ 0 w 989"/>
                  <a:gd name="T91" fmla="*/ 1 h 524"/>
                  <a:gd name="T92" fmla="*/ 0 w 989"/>
                  <a:gd name="T93" fmla="*/ 0 h 52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989" h="524">
                    <a:moveTo>
                      <a:pt x="0" y="0"/>
                    </a:moveTo>
                    <a:lnTo>
                      <a:pt x="72" y="35"/>
                    </a:lnTo>
                    <a:lnTo>
                      <a:pt x="143" y="67"/>
                    </a:lnTo>
                    <a:lnTo>
                      <a:pt x="213" y="102"/>
                    </a:lnTo>
                    <a:lnTo>
                      <a:pt x="283" y="134"/>
                    </a:lnTo>
                    <a:lnTo>
                      <a:pt x="351" y="167"/>
                    </a:lnTo>
                    <a:lnTo>
                      <a:pt x="416" y="199"/>
                    </a:lnTo>
                    <a:lnTo>
                      <a:pt x="481" y="232"/>
                    </a:lnTo>
                    <a:lnTo>
                      <a:pt x="541" y="263"/>
                    </a:lnTo>
                    <a:lnTo>
                      <a:pt x="599" y="292"/>
                    </a:lnTo>
                    <a:lnTo>
                      <a:pt x="654" y="321"/>
                    </a:lnTo>
                    <a:lnTo>
                      <a:pt x="707" y="348"/>
                    </a:lnTo>
                    <a:lnTo>
                      <a:pt x="755" y="373"/>
                    </a:lnTo>
                    <a:lnTo>
                      <a:pt x="799" y="397"/>
                    </a:lnTo>
                    <a:lnTo>
                      <a:pt x="838" y="420"/>
                    </a:lnTo>
                    <a:lnTo>
                      <a:pt x="875" y="440"/>
                    </a:lnTo>
                    <a:lnTo>
                      <a:pt x="906" y="458"/>
                    </a:lnTo>
                    <a:lnTo>
                      <a:pt x="931" y="475"/>
                    </a:lnTo>
                    <a:lnTo>
                      <a:pt x="954" y="489"/>
                    </a:lnTo>
                    <a:lnTo>
                      <a:pt x="971" y="502"/>
                    </a:lnTo>
                    <a:lnTo>
                      <a:pt x="982" y="511"/>
                    </a:lnTo>
                    <a:lnTo>
                      <a:pt x="988" y="518"/>
                    </a:lnTo>
                    <a:lnTo>
                      <a:pt x="989" y="524"/>
                    </a:lnTo>
                    <a:lnTo>
                      <a:pt x="965" y="513"/>
                    </a:lnTo>
                    <a:lnTo>
                      <a:pt x="964" y="507"/>
                    </a:lnTo>
                    <a:lnTo>
                      <a:pt x="957" y="500"/>
                    </a:lnTo>
                    <a:lnTo>
                      <a:pt x="946" y="491"/>
                    </a:lnTo>
                    <a:lnTo>
                      <a:pt x="929" y="478"/>
                    </a:lnTo>
                    <a:lnTo>
                      <a:pt x="909" y="466"/>
                    </a:lnTo>
                    <a:lnTo>
                      <a:pt x="882" y="449"/>
                    </a:lnTo>
                    <a:lnTo>
                      <a:pt x="852" y="431"/>
                    </a:lnTo>
                    <a:lnTo>
                      <a:pt x="817" y="411"/>
                    </a:lnTo>
                    <a:lnTo>
                      <a:pt x="779" y="390"/>
                    </a:lnTo>
                    <a:lnTo>
                      <a:pt x="735" y="366"/>
                    </a:lnTo>
                    <a:lnTo>
                      <a:pt x="688" y="341"/>
                    </a:lnTo>
                    <a:lnTo>
                      <a:pt x="637" y="314"/>
                    </a:lnTo>
                    <a:lnTo>
                      <a:pt x="584" y="286"/>
                    </a:lnTo>
                    <a:lnTo>
                      <a:pt x="527" y="257"/>
                    </a:lnTo>
                    <a:lnTo>
                      <a:pt x="468" y="227"/>
                    </a:lnTo>
                    <a:lnTo>
                      <a:pt x="406" y="196"/>
                    </a:lnTo>
                    <a:lnTo>
                      <a:pt x="341" y="165"/>
                    </a:lnTo>
                    <a:lnTo>
                      <a:pt x="276" y="133"/>
                    </a:lnTo>
                    <a:lnTo>
                      <a:pt x="208" y="100"/>
                    </a:lnTo>
                    <a:lnTo>
                      <a:pt x="138" y="67"/>
                    </a:lnTo>
                    <a:lnTo>
                      <a:pt x="69" y="35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DF2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85" name="Freeform 1006"/>
              <p:cNvSpPr>
                <a:spLocks/>
              </p:cNvSpPr>
              <p:nvPr/>
            </p:nvSpPr>
            <p:spPr bwMode="auto">
              <a:xfrm>
                <a:off x="969" y="1272"/>
                <a:ext cx="966" cy="255"/>
              </a:xfrm>
              <a:custGeom>
                <a:avLst/>
                <a:gdLst>
                  <a:gd name="T0" fmla="*/ 966 w 966"/>
                  <a:gd name="T1" fmla="*/ 255 h 511"/>
                  <a:gd name="T2" fmla="*/ 965 w 966"/>
                  <a:gd name="T3" fmla="*/ 252 h 511"/>
                  <a:gd name="T4" fmla="*/ 958 w 966"/>
                  <a:gd name="T5" fmla="*/ 249 h 511"/>
                  <a:gd name="T6" fmla="*/ 947 w 966"/>
                  <a:gd name="T7" fmla="*/ 244 h 511"/>
                  <a:gd name="T8" fmla="*/ 930 w 966"/>
                  <a:gd name="T9" fmla="*/ 238 h 511"/>
                  <a:gd name="T10" fmla="*/ 910 w 966"/>
                  <a:gd name="T11" fmla="*/ 232 h 511"/>
                  <a:gd name="T12" fmla="*/ 883 w 966"/>
                  <a:gd name="T13" fmla="*/ 223 h 511"/>
                  <a:gd name="T14" fmla="*/ 853 w 966"/>
                  <a:gd name="T15" fmla="*/ 214 h 511"/>
                  <a:gd name="T16" fmla="*/ 818 w 966"/>
                  <a:gd name="T17" fmla="*/ 204 h 511"/>
                  <a:gd name="T18" fmla="*/ 780 w 966"/>
                  <a:gd name="T19" fmla="*/ 194 h 511"/>
                  <a:gd name="T20" fmla="*/ 736 w 966"/>
                  <a:gd name="T21" fmla="*/ 182 h 511"/>
                  <a:gd name="T22" fmla="*/ 689 w 966"/>
                  <a:gd name="T23" fmla="*/ 169 h 511"/>
                  <a:gd name="T24" fmla="*/ 638 w 966"/>
                  <a:gd name="T25" fmla="*/ 156 h 511"/>
                  <a:gd name="T26" fmla="*/ 585 w 966"/>
                  <a:gd name="T27" fmla="*/ 142 h 511"/>
                  <a:gd name="T28" fmla="*/ 528 w 966"/>
                  <a:gd name="T29" fmla="*/ 127 h 511"/>
                  <a:gd name="T30" fmla="*/ 469 w 966"/>
                  <a:gd name="T31" fmla="*/ 112 h 511"/>
                  <a:gd name="T32" fmla="*/ 407 w 966"/>
                  <a:gd name="T33" fmla="*/ 97 h 511"/>
                  <a:gd name="T34" fmla="*/ 342 w 966"/>
                  <a:gd name="T35" fmla="*/ 81 h 511"/>
                  <a:gd name="T36" fmla="*/ 277 w 966"/>
                  <a:gd name="T37" fmla="*/ 65 h 511"/>
                  <a:gd name="T38" fmla="*/ 209 w 966"/>
                  <a:gd name="T39" fmla="*/ 49 h 511"/>
                  <a:gd name="T40" fmla="*/ 139 w 966"/>
                  <a:gd name="T41" fmla="*/ 32 h 511"/>
                  <a:gd name="T42" fmla="*/ 70 w 966"/>
                  <a:gd name="T43" fmla="*/ 16 h 511"/>
                  <a:gd name="T44" fmla="*/ 1 w 966"/>
                  <a:gd name="T45" fmla="*/ 0 h 511"/>
                  <a:gd name="T46" fmla="*/ 0 w 966"/>
                  <a:gd name="T47" fmla="*/ 1 h 511"/>
                  <a:gd name="T48" fmla="*/ 67 w 966"/>
                  <a:gd name="T49" fmla="*/ 16 h 511"/>
                  <a:gd name="T50" fmla="*/ 135 w 966"/>
                  <a:gd name="T51" fmla="*/ 32 h 511"/>
                  <a:gd name="T52" fmla="*/ 203 w 966"/>
                  <a:gd name="T53" fmla="*/ 48 h 511"/>
                  <a:gd name="T54" fmla="*/ 268 w 966"/>
                  <a:gd name="T55" fmla="*/ 64 h 511"/>
                  <a:gd name="T56" fmla="*/ 333 w 966"/>
                  <a:gd name="T57" fmla="*/ 79 h 511"/>
                  <a:gd name="T58" fmla="*/ 395 w 966"/>
                  <a:gd name="T59" fmla="*/ 95 h 511"/>
                  <a:gd name="T60" fmla="*/ 456 w 966"/>
                  <a:gd name="T61" fmla="*/ 110 h 511"/>
                  <a:gd name="T62" fmla="*/ 514 w 966"/>
                  <a:gd name="T63" fmla="*/ 125 h 511"/>
                  <a:gd name="T64" fmla="*/ 569 w 966"/>
                  <a:gd name="T65" fmla="*/ 139 h 511"/>
                  <a:gd name="T66" fmla="*/ 621 w 966"/>
                  <a:gd name="T67" fmla="*/ 152 h 511"/>
                  <a:gd name="T68" fmla="*/ 671 w 966"/>
                  <a:gd name="T69" fmla="*/ 165 h 511"/>
                  <a:gd name="T70" fmla="*/ 716 w 966"/>
                  <a:gd name="T71" fmla="*/ 177 h 511"/>
                  <a:gd name="T72" fmla="*/ 757 w 966"/>
                  <a:gd name="T73" fmla="*/ 189 h 511"/>
                  <a:gd name="T74" fmla="*/ 795 w 966"/>
                  <a:gd name="T75" fmla="*/ 199 h 511"/>
                  <a:gd name="T76" fmla="*/ 829 w 966"/>
                  <a:gd name="T77" fmla="*/ 209 h 511"/>
                  <a:gd name="T78" fmla="*/ 859 w 966"/>
                  <a:gd name="T79" fmla="*/ 218 h 511"/>
                  <a:gd name="T80" fmla="*/ 884 w 966"/>
                  <a:gd name="T81" fmla="*/ 225 h 511"/>
                  <a:gd name="T82" fmla="*/ 904 w 966"/>
                  <a:gd name="T83" fmla="*/ 232 h 511"/>
                  <a:gd name="T84" fmla="*/ 921 w 966"/>
                  <a:gd name="T85" fmla="*/ 238 h 511"/>
                  <a:gd name="T86" fmla="*/ 931 w 966"/>
                  <a:gd name="T87" fmla="*/ 242 h 511"/>
                  <a:gd name="T88" fmla="*/ 938 w 966"/>
                  <a:gd name="T89" fmla="*/ 246 h 511"/>
                  <a:gd name="T90" fmla="*/ 940 w 966"/>
                  <a:gd name="T91" fmla="*/ 249 h 511"/>
                  <a:gd name="T92" fmla="*/ 966 w 966"/>
                  <a:gd name="T93" fmla="*/ 255 h 51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966" h="511">
                    <a:moveTo>
                      <a:pt x="966" y="511"/>
                    </a:moveTo>
                    <a:lnTo>
                      <a:pt x="965" y="505"/>
                    </a:lnTo>
                    <a:lnTo>
                      <a:pt x="958" y="498"/>
                    </a:lnTo>
                    <a:lnTo>
                      <a:pt x="947" y="489"/>
                    </a:lnTo>
                    <a:lnTo>
                      <a:pt x="930" y="476"/>
                    </a:lnTo>
                    <a:lnTo>
                      <a:pt x="910" y="464"/>
                    </a:lnTo>
                    <a:lnTo>
                      <a:pt x="883" y="447"/>
                    </a:lnTo>
                    <a:lnTo>
                      <a:pt x="853" y="429"/>
                    </a:lnTo>
                    <a:lnTo>
                      <a:pt x="818" y="409"/>
                    </a:lnTo>
                    <a:lnTo>
                      <a:pt x="780" y="388"/>
                    </a:lnTo>
                    <a:lnTo>
                      <a:pt x="736" y="364"/>
                    </a:lnTo>
                    <a:lnTo>
                      <a:pt x="689" y="339"/>
                    </a:lnTo>
                    <a:lnTo>
                      <a:pt x="638" y="312"/>
                    </a:lnTo>
                    <a:lnTo>
                      <a:pt x="585" y="284"/>
                    </a:lnTo>
                    <a:lnTo>
                      <a:pt x="528" y="255"/>
                    </a:lnTo>
                    <a:lnTo>
                      <a:pt x="469" y="225"/>
                    </a:lnTo>
                    <a:lnTo>
                      <a:pt x="407" y="194"/>
                    </a:lnTo>
                    <a:lnTo>
                      <a:pt x="342" y="163"/>
                    </a:lnTo>
                    <a:lnTo>
                      <a:pt x="277" y="131"/>
                    </a:lnTo>
                    <a:lnTo>
                      <a:pt x="209" y="98"/>
                    </a:lnTo>
                    <a:lnTo>
                      <a:pt x="139" y="65"/>
                    </a:lnTo>
                    <a:lnTo>
                      <a:pt x="70" y="33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67" y="33"/>
                    </a:lnTo>
                    <a:lnTo>
                      <a:pt x="135" y="65"/>
                    </a:lnTo>
                    <a:lnTo>
                      <a:pt x="203" y="96"/>
                    </a:lnTo>
                    <a:lnTo>
                      <a:pt x="268" y="129"/>
                    </a:lnTo>
                    <a:lnTo>
                      <a:pt x="333" y="159"/>
                    </a:lnTo>
                    <a:lnTo>
                      <a:pt x="395" y="190"/>
                    </a:lnTo>
                    <a:lnTo>
                      <a:pt x="456" y="221"/>
                    </a:lnTo>
                    <a:lnTo>
                      <a:pt x="514" y="250"/>
                    </a:lnTo>
                    <a:lnTo>
                      <a:pt x="569" y="279"/>
                    </a:lnTo>
                    <a:lnTo>
                      <a:pt x="621" y="304"/>
                    </a:lnTo>
                    <a:lnTo>
                      <a:pt x="671" y="331"/>
                    </a:lnTo>
                    <a:lnTo>
                      <a:pt x="716" y="355"/>
                    </a:lnTo>
                    <a:lnTo>
                      <a:pt x="757" y="379"/>
                    </a:lnTo>
                    <a:lnTo>
                      <a:pt x="795" y="398"/>
                    </a:lnTo>
                    <a:lnTo>
                      <a:pt x="829" y="418"/>
                    </a:lnTo>
                    <a:lnTo>
                      <a:pt x="859" y="436"/>
                    </a:lnTo>
                    <a:lnTo>
                      <a:pt x="884" y="451"/>
                    </a:lnTo>
                    <a:lnTo>
                      <a:pt x="904" y="465"/>
                    </a:lnTo>
                    <a:lnTo>
                      <a:pt x="921" y="476"/>
                    </a:lnTo>
                    <a:lnTo>
                      <a:pt x="931" y="485"/>
                    </a:lnTo>
                    <a:lnTo>
                      <a:pt x="938" y="493"/>
                    </a:lnTo>
                    <a:lnTo>
                      <a:pt x="940" y="498"/>
                    </a:lnTo>
                    <a:lnTo>
                      <a:pt x="966" y="511"/>
                    </a:lnTo>
                    <a:close/>
                  </a:path>
                </a:pathLst>
              </a:custGeom>
              <a:solidFill>
                <a:srgbClr val="CFF2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86" name="Freeform 1007"/>
              <p:cNvSpPr>
                <a:spLocks/>
              </p:cNvSpPr>
              <p:nvPr/>
            </p:nvSpPr>
            <p:spPr bwMode="auto">
              <a:xfrm>
                <a:off x="969" y="1273"/>
                <a:ext cx="940" cy="248"/>
              </a:xfrm>
              <a:custGeom>
                <a:avLst/>
                <a:gdLst>
                  <a:gd name="T0" fmla="*/ 0 w 940"/>
                  <a:gd name="T1" fmla="*/ 0 h 496"/>
                  <a:gd name="T2" fmla="*/ 67 w 940"/>
                  <a:gd name="T3" fmla="*/ 16 h 496"/>
                  <a:gd name="T4" fmla="*/ 135 w 940"/>
                  <a:gd name="T5" fmla="*/ 32 h 496"/>
                  <a:gd name="T6" fmla="*/ 203 w 940"/>
                  <a:gd name="T7" fmla="*/ 47 h 496"/>
                  <a:gd name="T8" fmla="*/ 268 w 940"/>
                  <a:gd name="T9" fmla="*/ 64 h 496"/>
                  <a:gd name="T10" fmla="*/ 333 w 940"/>
                  <a:gd name="T11" fmla="*/ 79 h 496"/>
                  <a:gd name="T12" fmla="*/ 395 w 940"/>
                  <a:gd name="T13" fmla="*/ 94 h 496"/>
                  <a:gd name="T14" fmla="*/ 456 w 940"/>
                  <a:gd name="T15" fmla="*/ 110 h 496"/>
                  <a:gd name="T16" fmla="*/ 514 w 940"/>
                  <a:gd name="T17" fmla="*/ 124 h 496"/>
                  <a:gd name="T18" fmla="*/ 569 w 940"/>
                  <a:gd name="T19" fmla="*/ 139 h 496"/>
                  <a:gd name="T20" fmla="*/ 621 w 940"/>
                  <a:gd name="T21" fmla="*/ 151 h 496"/>
                  <a:gd name="T22" fmla="*/ 671 w 940"/>
                  <a:gd name="T23" fmla="*/ 165 h 496"/>
                  <a:gd name="T24" fmla="*/ 716 w 940"/>
                  <a:gd name="T25" fmla="*/ 177 h 496"/>
                  <a:gd name="T26" fmla="*/ 757 w 940"/>
                  <a:gd name="T27" fmla="*/ 189 h 496"/>
                  <a:gd name="T28" fmla="*/ 795 w 940"/>
                  <a:gd name="T29" fmla="*/ 198 h 496"/>
                  <a:gd name="T30" fmla="*/ 829 w 940"/>
                  <a:gd name="T31" fmla="*/ 208 h 496"/>
                  <a:gd name="T32" fmla="*/ 859 w 940"/>
                  <a:gd name="T33" fmla="*/ 217 h 496"/>
                  <a:gd name="T34" fmla="*/ 884 w 940"/>
                  <a:gd name="T35" fmla="*/ 225 h 496"/>
                  <a:gd name="T36" fmla="*/ 904 w 940"/>
                  <a:gd name="T37" fmla="*/ 232 h 496"/>
                  <a:gd name="T38" fmla="*/ 921 w 940"/>
                  <a:gd name="T39" fmla="*/ 237 h 496"/>
                  <a:gd name="T40" fmla="*/ 931 w 940"/>
                  <a:gd name="T41" fmla="*/ 242 h 496"/>
                  <a:gd name="T42" fmla="*/ 938 w 940"/>
                  <a:gd name="T43" fmla="*/ 246 h 496"/>
                  <a:gd name="T44" fmla="*/ 940 w 940"/>
                  <a:gd name="T45" fmla="*/ 248 h 496"/>
                  <a:gd name="T46" fmla="*/ 911 w 940"/>
                  <a:gd name="T47" fmla="*/ 242 h 496"/>
                  <a:gd name="T48" fmla="*/ 910 w 940"/>
                  <a:gd name="T49" fmla="*/ 239 h 496"/>
                  <a:gd name="T50" fmla="*/ 903 w 940"/>
                  <a:gd name="T51" fmla="*/ 236 h 496"/>
                  <a:gd name="T52" fmla="*/ 891 w 940"/>
                  <a:gd name="T53" fmla="*/ 231 h 496"/>
                  <a:gd name="T54" fmla="*/ 874 w 940"/>
                  <a:gd name="T55" fmla="*/ 225 h 496"/>
                  <a:gd name="T56" fmla="*/ 853 w 940"/>
                  <a:gd name="T57" fmla="*/ 217 h 496"/>
                  <a:gd name="T58" fmla="*/ 826 w 940"/>
                  <a:gd name="T59" fmla="*/ 209 h 496"/>
                  <a:gd name="T60" fmla="*/ 794 w 940"/>
                  <a:gd name="T61" fmla="*/ 200 h 496"/>
                  <a:gd name="T62" fmla="*/ 759 w 940"/>
                  <a:gd name="T63" fmla="*/ 190 h 496"/>
                  <a:gd name="T64" fmla="*/ 718 w 940"/>
                  <a:gd name="T65" fmla="*/ 179 h 496"/>
                  <a:gd name="T66" fmla="*/ 674 w 940"/>
                  <a:gd name="T67" fmla="*/ 167 h 496"/>
                  <a:gd name="T68" fmla="*/ 626 w 940"/>
                  <a:gd name="T69" fmla="*/ 154 h 496"/>
                  <a:gd name="T70" fmla="*/ 573 w 940"/>
                  <a:gd name="T71" fmla="*/ 141 h 496"/>
                  <a:gd name="T72" fmla="*/ 518 w 940"/>
                  <a:gd name="T73" fmla="*/ 127 h 496"/>
                  <a:gd name="T74" fmla="*/ 460 w 940"/>
                  <a:gd name="T75" fmla="*/ 112 h 496"/>
                  <a:gd name="T76" fmla="*/ 400 w 940"/>
                  <a:gd name="T77" fmla="*/ 97 h 496"/>
                  <a:gd name="T78" fmla="*/ 337 w 940"/>
                  <a:gd name="T79" fmla="*/ 82 h 496"/>
                  <a:gd name="T80" fmla="*/ 272 w 940"/>
                  <a:gd name="T81" fmla="*/ 65 h 496"/>
                  <a:gd name="T82" fmla="*/ 206 w 940"/>
                  <a:gd name="T83" fmla="*/ 49 h 496"/>
                  <a:gd name="T84" fmla="*/ 138 w 940"/>
                  <a:gd name="T85" fmla="*/ 33 h 496"/>
                  <a:gd name="T86" fmla="*/ 69 w 940"/>
                  <a:gd name="T87" fmla="*/ 17 h 496"/>
                  <a:gd name="T88" fmla="*/ 0 w 940"/>
                  <a:gd name="T89" fmla="*/ 0 h 496"/>
                  <a:gd name="T90" fmla="*/ 0 w 940"/>
                  <a:gd name="T91" fmla="*/ 0 h 49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940" h="496">
                    <a:moveTo>
                      <a:pt x="0" y="0"/>
                    </a:moveTo>
                    <a:lnTo>
                      <a:pt x="67" y="31"/>
                    </a:lnTo>
                    <a:lnTo>
                      <a:pt x="135" y="63"/>
                    </a:lnTo>
                    <a:lnTo>
                      <a:pt x="203" y="94"/>
                    </a:lnTo>
                    <a:lnTo>
                      <a:pt x="268" y="127"/>
                    </a:lnTo>
                    <a:lnTo>
                      <a:pt x="333" y="157"/>
                    </a:lnTo>
                    <a:lnTo>
                      <a:pt x="395" y="188"/>
                    </a:lnTo>
                    <a:lnTo>
                      <a:pt x="456" y="219"/>
                    </a:lnTo>
                    <a:lnTo>
                      <a:pt x="514" y="248"/>
                    </a:lnTo>
                    <a:lnTo>
                      <a:pt x="569" y="277"/>
                    </a:lnTo>
                    <a:lnTo>
                      <a:pt x="621" y="302"/>
                    </a:lnTo>
                    <a:lnTo>
                      <a:pt x="671" y="329"/>
                    </a:lnTo>
                    <a:lnTo>
                      <a:pt x="716" y="353"/>
                    </a:lnTo>
                    <a:lnTo>
                      <a:pt x="757" y="377"/>
                    </a:lnTo>
                    <a:lnTo>
                      <a:pt x="795" y="396"/>
                    </a:lnTo>
                    <a:lnTo>
                      <a:pt x="829" y="416"/>
                    </a:lnTo>
                    <a:lnTo>
                      <a:pt x="859" y="434"/>
                    </a:lnTo>
                    <a:lnTo>
                      <a:pt x="884" y="449"/>
                    </a:lnTo>
                    <a:lnTo>
                      <a:pt x="904" y="463"/>
                    </a:lnTo>
                    <a:lnTo>
                      <a:pt x="921" y="474"/>
                    </a:lnTo>
                    <a:lnTo>
                      <a:pt x="931" y="483"/>
                    </a:lnTo>
                    <a:lnTo>
                      <a:pt x="938" y="491"/>
                    </a:lnTo>
                    <a:lnTo>
                      <a:pt x="940" y="496"/>
                    </a:lnTo>
                    <a:lnTo>
                      <a:pt x="911" y="483"/>
                    </a:lnTo>
                    <a:lnTo>
                      <a:pt x="910" y="478"/>
                    </a:lnTo>
                    <a:lnTo>
                      <a:pt x="903" y="471"/>
                    </a:lnTo>
                    <a:lnTo>
                      <a:pt x="891" y="462"/>
                    </a:lnTo>
                    <a:lnTo>
                      <a:pt x="874" y="449"/>
                    </a:lnTo>
                    <a:lnTo>
                      <a:pt x="853" y="434"/>
                    </a:lnTo>
                    <a:lnTo>
                      <a:pt x="826" y="418"/>
                    </a:lnTo>
                    <a:lnTo>
                      <a:pt x="794" y="400"/>
                    </a:lnTo>
                    <a:lnTo>
                      <a:pt x="759" y="380"/>
                    </a:lnTo>
                    <a:lnTo>
                      <a:pt x="718" y="357"/>
                    </a:lnTo>
                    <a:lnTo>
                      <a:pt x="674" y="333"/>
                    </a:lnTo>
                    <a:lnTo>
                      <a:pt x="626" y="308"/>
                    </a:lnTo>
                    <a:lnTo>
                      <a:pt x="573" y="281"/>
                    </a:lnTo>
                    <a:lnTo>
                      <a:pt x="518" y="253"/>
                    </a:lnTo>
                    <a:lnTo>
                      <a:pt x="460" y="223"/>
                    </a:lnTo>
                    <a:lnTo>
                      <a:pt x="400" y="194"/>
                    </a:lnTo>
                    <a:lnTo>
                      <a:pt x="337" y="163"/>
                    </a:lnTo>
                    <a:lnTo>
                      <a:pt x="272" y="130"/>
                    </a:lnTo>
                    <a:lnTo>
                      <a:pt x="206" y="98"/>
                    </a:lnTo>
                    <a:lnTo>
                      <a:pt x="138" y="65"/>
                    </a:lnTo>
                    <a:lnTo>
                      <a:pt x="69" y="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F1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87" name="Freeform 1008"/>
              <p:cNvSpPr>
                <a:spLocks/>
              </p:cNvSpPr>
              <p:nvPr/>
            </p:nvSpPr>
            <p:spPr bwMode="auto">
              <a:xfrm>
                <a:off x="969" y="1273"/>
                <a:ext cx="911" cy="242"/>
              </a:xfrm>
              <a:custGeom>
                <a:avLst/>
                <a:gdLst>
                  <a:gd name="T0" fmla="*/ 911 w 911"/>
                  <a:gd name="T1" fmla="*/ 242 h 483"/>
                  <a:gd name="T2" fmla="*/ 910 w 911"/>
                  <a:gd name="T3" fmla="*/ 239 h 483"/>
                  <a:gd name="T4" fmla="*/ 903 w 911"/>
                  <a:gd name="T5" fmla="*/ 236 h 483"/>
                  <a:gd name="T6" fmla="*/ 891 w 911"/>
                  <a:gd name="T7" fmla="*/ 231 h 483"/>
                  <a:gd name="T8" fmla="*/ 874 w 911"/>
                  <a:gd name="T9" fmla="*/ 225 h 483"/>
                  <a:gd name="T10" fmla="*/ 853 w 911"/>
                  <a:gd name="T11" fmla="*/ 217 h 483"/>
                  <a:gd name="T12" fmla="*/ 826 w 911"/>
                  <a:gd name="T13" fmla="*/ 209 h 483"/>
                  <a:gd name="T14" fmla="*/ 794 w 911"/>
                  <a:gd name="T15" fmla="*/ 200 h 483"/>
                  <a:gd name="T16" fmla="*/ 759 w 911"/>
                  <a:gd name="T17" fmla="*/ 190 h 483"/>
                  <a:gd name="T18" fmla="*/ 718 w 911"/>
                  <a:gd name="T19" fmla="*/ 179 h 483"/>
                  <a:gd name="T20" fmla="*/ 674 w 911"/>
                  <a:gd name="T21" fmla="*/ 167 h 483"/>
                  <a:gd name="T22" fmla="*/ 626 w 911"/>
                  <a:gd name="T23" fmla="*/ 154 h 483"/>
                  <a:gd name="T24" fmla="*/ 573 w 911"/>
                  <a:gd name="T25" fmla="*/ 141 h 483"/>
                  <a:gd name="T26" fmla="*/ 518 w 911"/>
                  <a:gd name="T27" fmla="*/ 127 h 483"/>
                  <a:gd name="T28" fmla="*/ 460 w 911"/>
                  <a:gd name="T29" fmla="*/ 112 h 483"/>
                  <a:gd name="T30" fmla="*/ 400 w 911"/>
                  <a:gd name="T31" fmla="*/ 97 h 483"/>
                  <a:gd name="T32" fmla="*/ 337 w 911"/>
                  <a:gd name="T33" fmla="*/ 82 h 483"/>
                  <a:gd name="T34" fmla="*/ 272 w 911"/>
                  <a:gd name="T35" fmla="*/ 65 h 483"/>
                  <a:gd name="T36" fmla="*/ 206 w 911"/>
                  <a:gd name="T37" fmla="*/ 49 h 483"/>
                  <a:gd name="T38" fmla="*/ 138 w 911"/>
                  <a:gd name="T39" fmla="*/ 33 h 483"/>
                  <a:gd name="T40" fmla="*/ 69 w 911"/>
                  <a:gd name="T41" fmla="*/ 17 h 483"/>
                  <a:gd name="T42" fmla="*/ 0 w 911"/>
                  <a:gd name="T43" fmla="*/ 0 h 483"/>
                  <a:gd name="T44" fmla="*/ 0 w 911"/>
                  <a:gd name="T45" fmla="*/ 1 h 483"/>
                  <a:gd name="T46" fmla="*/ 66 w 911"/>
                  <a:gd name="T47" fmla="*/ 17 h 483"/>
                  <a:gd name="T48" fmla="*/ 132 w 911"/>
                  <a:gd name="T49" fmla="*/ 33 h 483"/>
                  <a:gd name="T50" fmla="*/ 199 w 911"/>
                  <a:gd name="T51" fmla="*/ 48 h 483"/>
                  <a:gd name="T52" fmla="*/ 262 w 911"/>
                  <a:gd name="T53" fmla="*/ 65 h 483"/>
                  <a:gd name="T54" fmla="*/ 326 w 911"/>
                  <a:gd name="T55" fmla="*/ 80 h 483"/>
                  <a:gd name="T56" fmla="*/ 387 w 911"/>
                  <a:gd name="T57" fmla="*/ 94 h 483"/>
                  <a:gd name="T58" fmla="*/ 446 w 911"/>
                  <a:gd name="T59" fmla="*/ 109 h 483"/>
                  <a:gd name="T60" fmla="*/ 501 w 911"/>
                  <a:gd name="T61" fmla="*/ 123 h 483"/>
                  <a:gd name="T62" fmla="*/ 555 w 911"/>
                  <a:gd name="T63" fmla="*/ 137 h 483"/>
                  <a:gd name="T64" fmla="*/ 606 w 911"/>
                  <a:gd name="T65" fmla="*/ 150 h 483"/>
                  <a:gd name="T66" fmla="*/ 653 w 911"/>
                  <a:gd name="T67" fmla="*/ 162 h 483"/>
                  <a:gd name="T68" fmla="*/ 695 w 911"/>
                  <a:gd name="T69" fmla="*/ 174 h 483"/>
                  <a:gd name="T70" fmla="*/ 735 w 911"/>
                  <a:gd name="T71" fmla="*/ 185 h 483"/>
                  <a:gd name="T72" fmla="*/ 768 w 911"/>
                  <a:gd name="T73" fmla="*/ 195 h 483"/>
                  <a:gd name="T74" fmla="*/ 800 w 911"/>
                  <a:gd name="T75" fmla="*/ 204 h 483"/>
                  <a:gd name="T76" fmla="*/ 825 w 911"/>
                  <a:gd name="T77" fmla="*/ 211 h 483"/>
                  <a:gd name="T78" fmla="*/ 846 w 911"/>
                  <a:gd name="T79" fmla="*/ 218 h 483"/>
                  <a:gd name="T80" fmla="*/ 863 w 911"/>
                  <a:gd name="T81" fmla="*/ 224 h 483"/>
                  <a:gd name="T82" fmla="*/ 874 w 911"/>
                  <a:gd name="T83" fmla="*/ 229 h 483"/>
                  <a:gd name="T84" fmla="*/ 880 w 911"/>
                  <a:gd name="T85" fmla="*/ 233 h 483"/>
                  <a:gd name="T86" fmla="*/ 882 w 911"/>
                  <a:gd name="T87" fmla="*/ 235 h 483"/>
                  <a:gd name="T88" fmla="*/ 911 w 911"/>
                  <a:gd name="T89" fmla="*/ 242 h 48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911" h="483">
                    <a:moveTo>
                      <a:pt x="911" y="483"/>
                    </a:moveTo>
                    <a:lnTo>
                      <a:pt x="910" y="478"/>
                    </a:lnTo>
                    <a:lnTo>
                      <a:pt x="903" y="471"/>
                    </a:lnTo>
                    <a:lnTo>
                      <a:pt x="891" y="462"/>
                    </a:lnTo>
                    <a:lnTo>
                      <a:pt x="874" y="449"/>
                    </a:lnTo>
                    <a:lnTo>
                      <a:pt x="853" y="434"/>
                    </a:lnTo>
                    <a:lnTo>
                      <a:pt x="826" y="418"/>
                    </a:lnTo>
                    <a:lnTo>
                      <a:pt x="794" y="400"/>
                    </a:lnTo>
                    <a:lnTo>
                      <a:pt x="759" y="380"/>
                    </a:lnTo>
                    <a:lnTo>
                      <a:pt x="718" y="357"/>
                    </a:lnTo>
                    <a:lnTo>
                      <a:pt x="674" y="333"/>
                    </a:lnTo>
                    <a:lnTo>
                      <a:pt x="626" y="308"/>
                    </a:lnTo>
                    <a:lnTo>
                      <a:pt x="573" y="281"/>
                    </a:lnTo>
                    <a:lnTo>
                      <a:pt x="518" y="253"/>
                    </a:lnTo>
                    <a:lnTo>
                      <a:pt x="460" y="223"/>
                    </a:lnTo>
                    <a:lnTo>
                      <a:pt x="400" y="194"/>
                    </a:lnTo>
                    <a:lnTo>
                      <a:pt x="337" y="163"/>
                    </a:lnTo>
                    <a:lnTo>
                      <a:pt x="272" y="130"/>
                    </a:lnTo>
                    <a:lnTo>
                      <a:pt x="206" y="98"/>
                    </a:lnTo>
                    <a:lnTo>
                      <a:pt x="138" y="65"/>
                    </a:lnTo>
                    <a:lnTo>
                      <a:pt x="69" y="3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66" y="34"/>
                    </a:lnTo>
                    <a:lnTo>
                      <a:pt x="132" y="65"/>
                    </a:lnTo>
                    <a:lnTo>
                      <a:pt x="199" y="96"/>
                    </a:lnTo>
                    <a:lnTo>
                      <a:pt x="262" y="129"/>
                    </a:lnTo>
                    <a:lnTo>
                      <a:pt x="326" y="159"/>
                    </a:lnTo>
                    <a:lnTo>
                      <a:pt x="387" y="188"/>
                    </a:lnTo>
                    <a:lnTo>
                      <a:pt x="446" y="217"/>
                    </a:lnTo>
                    <a:lnTo>
                      <a:pt x="501" y="246"/>
                    </a:lnTo>
                    <a:lnTo>
                      <a:pt x="555" y="273"/>
                    </a:lnTo>
                    <a:lnTo>
                      <a:pt x="606" y="300"/>
                    </a:lnTo>
                    <a:lnTo>
                      <a:pt x="653" y="324"/>
                    </a:lnTo>
                    <a:lnTo>
                      <a:pt x="695" y="348"/>
                    </a:lnTo>
                    <a:lnTo>
                      <a:pt x="735" y="369"/>
                    </a:lnTo>
                    <a:lnTo>
                      <a:pt x="768" y="389"/>
                    </a:lnTo>
                    <a:lnTo>
                      <a:pt x="800" y="407"/>
                    </a:lnTo>
                    <a:lnTo>
                      <a:pt x="825" y="422"/>
                    </a:lnTo>
                    <a:lnTo>
                      <a:pt x="846" y="436"/>
                    </a:lnTo>
                    <a:lnTo>
                      <a:pt x="863" y="447"/>
                    </a:lnTo>
                    <a:lnTo>
                      <a:pt x="874" y="458"/>
                    </a:lnTo>
                    <a:lnTo>
                      <a:pt x="880" y="465"/>
                    </a:lnTo>
                    <a:lnTo>
                      <a:pt x="882" y="469"/>
                    </a:lnTo>
                    <a:lnTo>
                      <a:pt x="911" y="483"/>
                    </a:lnTo>
                    <a:close/>
                  </a:path>
                </a:pathLst>
              </a:custGeom>
              <a:solidFill>
                <a:srgbClr val="D2F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88" name="Freeform 1009"/>
              <p:cNvSpPr>
                <a:spLocks/>
              </p:cNvSpPr>
              <p:nvPr/>
            </p:nvSpPr>
            <p:spPr bwMode="auto">
              <a:xfrm>
                <a:off x="967" y="1274"/>
                <a:ext cx="884" cy="233"/>
              </a:xfrm>
              <a:custGeom>
                <a:avLst/>
                <a:gdLst>
                  <a:gd name="T0" fmla="*/ 2 w 884"/>
                  <a:gd name="T1" fmla="*/ 0 h 467"/>
                  <a:gd name="T2" fmla="*/ 68 w 884"/>
                  <a:gd name="T3" fmla="*/ 16 h 467"/>
                  <a:gd name="T4" fmla="*/ 134 w 884"/>
                  <a:gd name="T5" fmla="*/ 31 h 467"/>
                  <a:gd name="T6" fmla="*/ 201 w 884"/>
                  <a:gd name="T7" fmla="*/ 47 h 467"/>
                  <a:gd name="T8" fmla="*/ 264 w 884"/>
                  <a:gd name="T9" fmla="*/ 63 h 467"/>
                  <a:gd name="T10" fmla="*/ 328 w 884"/>
                  <a:gd name="T11" fmla="*/ 78 h 467"/>
                  <a:gd name="T12" fmla="*/ 389 w 884"/>
                  <a:gd name="T13" fmla="*/ 93 h 467"/>
                  <a:gd name="T14" fmla="*/ 448 w 884"/>
                  <a:gd name="T15" fmla="*/ 107 h 467"/>
                  <a:gd name="T16" fmla="*/ 503 w 884"/>
                  <a:gd name="T17" fmla="*/ 122 h 467"/>
                  <a:gd name="T18" fmla="*/ 557 w 884"/>
                  <a:gd name="T19" fmla="*/ 135 h 467"/>
                  <a:gd name="T20" fmla="*/ 608 w 884"/>
                  <a:gd name="T21" fmla="*/ 149 h 467"/>
                  <a:gd name="T22" fmla="*/ 655 w 884"/>
                  <a:gd name="T23" fmla="*/ 161 h 467"/>
                  <a:gd name="T24" fmla="*/ 697 w 884"/>
                  <a:gd name="T25" fmla="*/ 173 h 467"/>
                  <a:gd name="T26" fmla="*/ 737 w 884"/>
                  <a:gd name="T27" fmla="*/ 183 h 467"/>
                  <a:gd name="T28" fmla="*/ 770 w 884"/>
                  <a:gd name="T29" fmla="*/ 193 h 467"/>
                  <a:gd name="T30" fmla="*/ 802 w 884"/>
                  <a:gd name="T31" fmla="*/ 202 h 467"/>
                  <a:gd name="T32" fmla="*/ 827 w 884"/>
                  <a:gd name="T33" fmla="*/ 210 h 467"/>
                  <a:gd name="T34" fmla="*/ 848 w 884"/>
                  <a:gd name="T35" fmla="*/ 217 h 467"/>
                  <a:gd name="T36" fmla="*/ 865 w 884"/>
                  <a:gd name="T37" fmla="*/ 222 h 467"/>
                  <a:gd name="T38" fmla="*/ 876 w 884"/>
                  <a:gd name="T39" fmla="*/ 228 h 467"/>
                  <a:gd name="T40" fmla="*/ 882 w 884"/>
                  <a:gd name="T41" fmla="*/ 231 h 467"/>
                  <a:gd name="T42" fmla="*/ 884 w 884"/>
                  <a:gd name="T43" fmla="*/ 233 h 467"/>
                  <a:gd name="T44" fmla="*/ 854 w 884"/>
                  <a:gd name="T45" fmla="*/ 226 h 467"/>
                  <a:gd name="T46" fmla="*/ 852 w 884"/>
                  <a:gd name="T47" fmla="*/ 224 h 467"/>
                  <a:gd name="T48" fmla="*/ 845 w 884"/>
                  <a:gd name="T49" fmla="*/ 220 h 467"/>
                  <a:gd name="T50" fmla="*/ 834 w 884"/>
                  <a:gd name="T51" fmla="*/ 216 h 467"/>
                  <a:gd name="T52" fmla="*/ 819 w 884"/>
                  <a:gd name="T53" fmla="*/ 211 h 467"/>
                  <a:gd name="T54" fmla="*/ 799 w 884"/>
                  <a:gd name="T55" fmla="*/ 203 h 467"/>
                  <a:gd name="T56" fmla="*/ 773 w 884"/>
                  <a:gd name="T57" fmla="*/ 196 h 467"/>
                  <a:gd name="T58" fmla="*/ 744 w 884"/>
                  <a:gd name="T59" fmla="*/ 187 h 467"/>
                  <a:gd name="T60" fmla="*/ 711 w 884"/>
                  <a:gd name="T61" fmla="*/ 178 h 467"/>
                  <a:gd name="T62" fmla="*/ 673 w 884"/>
                  <a:gd name="T63" fmla="*/ 167 h 467"/>
                  <a:gd name="T64" fmla="*/ 632 w 884"/>
                  <a:gd name="T65" fmla="*/ 156 h 467"/>
                  <a:gd name="T66" fmla="*/ 587 w 884"/>
                  <a:gd name="T67" fmla="*/ 144 h 467"/>
                  <a:gd name="T68" fmla="*/ 537 w 884"/>
                  <a:gd name="T69" fmla="*/ 132 h 467"/>
                  <a:gd name="T70" fmla="*/ 486 w 884"/>
                  <a:gd name="T71" fmla="*/ 118 h 467"/>
                  <a:gd name="T72" fmla="*/ 431 w 884"/>
                  <a:gd name="T73" fmla="*/ 105 h 467"/>
                  <a:gd name="T74" fmla="*/ 375 w 884"/>
                  <a:gd name="T75" fmla="*/ 91 h 467"/>
                  <a:gd name="T76" fmla="*/ 317 w 884"/>
                  <a:gd name="T77" fmla="*/ 77 h 467"/>
                  <a:gd name="T78" fmla="*/ 256 w 884"/>
                  <a:gd name="T79" fmla="*/ 61 h 467"/>
                  <a:gd name="T80" fmla="*/ 192 w 884"/>
                  <a:gd name="T81" fmla="*/ 47 h 467"/>
                  <a:gd name="T82" fmla="*/ 130 w 884"/>
                  <a:gd name="T83" fmla="*/ 31 h 467"/>
                  <a:gd name="T84" fmla="*/ 65 w 884"/>
                  <a:gd name="T85" fmla="*/ 16 h 467"/>
                  <a:gd name="T86" fmla="*/ 0 w 884"/>
                  <a:gd name="T87" fmla="*/ 1 h 467"/>
                  <a:gd name="T88" fmla="*/ 2 w 884"/>
                  <a:gd name="T89" fmla="*/ 0 h 46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884" h="467">
                    <a:moveTo>
                      <a:pt x="2" y="0"/>
                    </a:moveTo>
                    <a:lnTo>
                      <a:pt x="68" y="32"/>
                    </a:lnTo>
                    <a:lnTo>
                      <a:pt x="134" y="63"/>
                    </a:lnTo>
                    <a:lnTo>
                      <a:pt x="201" y="94"/>
                    </a:lnTo>
                    <a:lnTo>
                      <a:pt x="264" y="127"/>
                    </a:lnTo>
                    <a:lnTo>
                      <a:pt x="328" y="157"/>
                    </a:lnTo>
                    <a:lnTo>
                      <a:pt x="389" y="186"/>
                    </a:lnTo>
                    <a:lnTo>
                      <a:pt x="448" y="215"/>
                    </a:lnTo>
                    <a:lnTo>
                      <a:pt x="503" y="244"/>
                    </a:lnTo>
                    <a:lnTo>
                      <a:pt x="557" y="271"/>
                    </a:lnTo>
                    <a:lnTo>
                      <a:pt x="608" y="298"/>
                    </a:lnTo>
                    <a:lnTo>
                      <a:pt x="655" y="322"/>
                    </a:lnTo>
                    <a:lnTo>
                      <a:pt x="697" y="346"/>
                    </a:lnTo>
                    <a:lnTo>
                      <a:pt x="737" y="367"/>
                    </a:lnTo>
                    <a:lnTo>
                      <a:pt x="770" y="387"/>
                    </a:lnTo>
                    <a:lnTo>
                      <a:pt x="802" y="405"/>
                    </a:lnTo>
                    <a:lnTo>
                      <a:pt x="827" y="420"/>
                    </a:lnTo>
                    <a:lnTo>
                      <a:pt x="848" y="434"/>
                    </a:lnTo>
                    <a:lnTo>
                      <a:pt x="865" y="445"/>
                    </a:lnTo>
                    <a:lnTo>
                      <a:pt x="876" y="456"/>
                    </a:lnTo>
                    <a:lnTo>
                      <a:pt x="882" y="463"/>
                    </a:lnTo>
                    <a:lnTo>
                      <a:pt x="884" y="467"/>
                    </a:lnTo>
                    <a:lnTo>
                      <a:pt x="854" y="452"/>
                    </a:lnTo>
                    <a:lnTo>
                      <a:pt x="852" y="449"/>
                    </a:lnTo>
                    <a:lnTo>
                      <a:pt x="845" y="441"/>
                    </a:lnTo>
                    <a:lnTo>
                      <a:pt x="834" y="432"/>
                    </a:lnTo>
                    <a:lnTo>
                      <a:pt x="819" y="422"/>
                    </a:lnTo>
                    <a:lnTo>
                      <a:pt x="799" y="407"/>
                    </a:lnTo>
                    <a:lnTo>
                      <a:pt x="773" y="393"/>
                    </a:lnTo>
                    <a:lnTo>
                      <a:pt x="744" y="375"/>
                    </a:lnTo>
                    <a:lnTo>
                      <a:pt x="711" y="356"/>
                    </a:lnTo>
                    <a:lnTo>
                      <a:pt x="673" y="335"/>
                    </a:lnTo>
                    <a:lnTo>
                      <a:pt x="632" y="313"/>
                    </a:lnTo>
                    <a:lnTo>
                      <a:pt x="587" y="289"/>
                    </a:lnTo>
                    <a:lnTo>
                      <a:pt x="537" y="264"/>
                    </a:lnTo>
                    <a:lnTo>
                      <a:pt x="486" y="237"/>
                    </a:lnTo>
                    <a:lnTo>
                      <a:pt x="431" y="210"/>
                    </a:lnTo>
                    <a:lnTo>
                      <a:pt x="375" y="183"/>
                    </a:lnTo>
                    <a:lnTo>
                      <a:pt x="317" y="154"/>
                    </a:lnTo>
                    <a:lnTo>
                      <a:pt x="256" y="123"/>
                    </a:lnTo>
                    <a:lnTo>
                      <a:pt x="192" y="94"/>
                    </a:lnTo>
                    <a:lnTo>
                      <a:pt x="130" y="63"/>
                    </a:lnTo>
                    <a:lnTo>
                      <a:pt x="65" y="32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4F0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89" name="Freeform 1010"/>
              <p:cNvSpPr>
                <a:spLocks/>
              </p:cNvSpPr>
              <p:nvPr/>
            </p:nvSpPr>
            <p:spPr bwMode="auto">
              <a:xfrm>
                <a:off x="967" y="1275"/>
                <a:ext cx="854" cy="225"/>
              </a:xfrm>
              <a:custGeom>
                <a:avLst/>
                <a:gdLst>
                  <a:gd name="T0" fmla="*/ 854 w 854"/>
                  <a:gd name="T1" fmla="*/ 225 h 450"/>
                  <a:gd name="T2" fmla="*/ 852 w 854"/>
                  <a:gd name="T3" fmla="*/ 224 h 450"/>
                  <a:gd name="T4" fmla="*/ 845 w 854"/>
                  <a:gd name="T5" fmla="*/ 220 h 450"/>
                  <a:gd name="T6" fmla="*/ 834 w 854"/>
                  <a:gd name="T7" fmla="*/ 215 h 450"/>
                  <a:gd name="T8" fmla="*/ 819 w 854"/>
                  <a:gd name="T9" fmla="*/ 210 h 450"/>
                  <a:gd name="T10" fmla="*/ 799 w 854"/>
                  <a:gd name="T11" fmla="*/ 203 h 450"/>
                  <a:gd name="T12" fmla="*/ 773 w 854"/>
                  <a:gd name="T13" fmla="*/ 196 h 450"/>
                  <a:gd name="T14" fmla="*/ 744 w 854"/>
                  <a:gd name="T15" fmla="*/ 187 h 450"/>
                  <a:gd name="T16" fmla="*/ 711 w 854"/>
                  <a:gd name="T17" fmla="*/ 177 h 450"/>
                  <a:gd name="T18" fmla="*/ 673 w 854"/>
                  <a:gd name="T19" fmla="*/ 167 h 450"/>
                  <a:gd name="T20" fmla="*/ 632 w 854"/>
                  <a:gd name="T21" fmla="*/ 156 h 450"/>
                  <a:gd name="T22" fmla="*/ 587 w 854"/>
                  <a:gd name="T23" fmla="*/ 144 h 450"/>
                  <a:gd name="T24" fmla="*/ 537 w 854"/>
                  <a:gd name="T25" fmla="*/ 131 h 450"/>
                  <a:gd name="T26" fmla="*/ 486 w 854"/>
                  <a:gd name="T27" fmla="*/ 118 h 450"/>
                  <a:gd name="T28" fmla="*/ 431 w 854"/>
                  <a:gd name="T29" fmla="*/ 104 h 450"/>
                  <a:gd name="T30" fmla="*/ 375 w 854"/>
                  <a:gd name="T31" fmla="*/ 91 h 450"/>
                  <a:gd name="T32" fmla="*/ 317 w 854"/>
                  <a:gd name="T33" fmla="*/ 76 h 450"/>
                  <a:gd name="T34" fmla="*/ 256 w 854"/>
                  <a:gd name="T35" fmla="*/ 61 h 450"/>
                  <a:gd name="T36" fmla="*/ 192 w 854"/>
                  <a:gd name="T37" fmla="*/ 46 h 450"/>
                  <a:gd name="T38" fmla="*/ 130 w 854"/>
                  <a:gd name="T39" fmla="*/ 31 h 450"/>
                  <a:gd name="T40" fmla="*/ 65 w 854"/>
                  <a:gd name="T41" fmla="*/ 15 h 450"/>
                  <a:gd name="T42" fmla="*/ 0 w 854"/>
                  <a:gd name="T43" fmla="*/ 0 h 450"/>
                  <a:gd name="T44" fmla="*/ 0 w 854"/>
                  <a:gd name="T45" fmla="*/ 1 h 450"/>
                  <a:gd name="T46" fmla="*/ 65 w 854"/>
                  <a:gd name="T47" fmla="*/ 16 h 450"/>
                  <a:gd name="T48" fmla="*/ 130 w 854"/>
                  <a:gd name="T49" fmla="*/ 32 h 450"/>
                  <a:gd name="T50" fmla="*/ 194 w 854"/>
                  <a:gd name="T51" fmla="*/ 47 h 450"/>
                  <a:gd name="T52" fmla="*/ 257 w 854"/>
                  <a:gd name="T53" fmla="*/ 63 h 450"/>
                  <a:gd name="T54" fmla="*/ 318 w 854"/>
                  <a:gd name="T55" fmla="*/ 77 h 450"/>
                  <a:gd name="T56" fmla="*/ 378 w 854"/>
                  <a:gd name="T57" fmla="*/ 91 h 450"/>
                  <a:gd name="T58" fmla="*/ 434 w 854"/>
                  <a:gd name="T59" fmla="*/ 106 h 450"/>
                  <a:gd name="T60" fmla="*/ 488 w 854"/>
                  <a:gd name="T61" fmla="*/ 120 h 450"/>
                  <a:gd name="T62" fmla="*/ 539 w 854"/>
                  <a:gd name="T63" fmla="*/ 133 h 450"/>
                  <a:gd name="T64" fmla="*/ 585 w 854"/>
                  <a:gd name="T65" fmla="*/ 145 h 450"/>
                  <a:gd name="T66" fmla="*/ 629 w 854"/>
                  <a:gd name="T67" fmla="*/ 157 h 450"/>
                  <a:gd name="T68" fmla="*/ 669 w 854"/>
                  <a:gd name="T69" fmla="*/ 167 h 450"/>
                  <a:gd name="T70" fmla="*/ 705 w 854"/>
                  <a:gd name="T71" fmla="*/ 177 h 450"/>
                  <a:gd name="T72" fmla="*/ 737 w 854"/>
                  <a:gd name="T73" fmla="*/ 187 h 450"/>
                  <a:gd name="T74" fmla="*/ 762 w 854"/>
                  <a:gd name="T75" fmla="*/ 195 h 450"/>
                  <a:gd name="T76" fmla="*/ 785 w 854"/>
                  <a:gd name="T77" fmla="*/ 202 h 450"/>
                  <a:gd name="T78" fmla="*/ 802 w 854"/>
                  <a:gd name="T79" fmla="*/ 207 h 450"/>
                  <a:gd name="T80" fmla="*/ 813 w 854"/>
                  <a:gd name="T81" fmla="*/ 212 h 450"/>
                  <a:gd name="T82" fmla="*/ 820 w 854"/>
                  <a:gd name="T83" fmla="*/ 215 h 450"/>
                  <a:gd name="T84" fmla="*/ 821 w 854"/>
                  <a:gd name="T85" fmla="*/ 218 h 450"/>
                  <a:gd name="T86" fmla="*/ 854 w 854"/>
                  <a:gd name="T87" fmla="*/ 225 h 45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854" h="450">
                    <a:moveTo>
                      <a:pt x="854" y="450"/>
                    </a:moveTo>
                    <a:lnTo>
                      <a:pt x="852" y="447"/>
                    </a:lnTo>
                    <a:lnTo>
                      <a:pt x="845" y="439"/>
                    </a:lnTo>
                    <a:lnTo>
                      <a:pt x="834" y="430"/>
                    </a:lnTo>
                    <a:lnTo>
                      <a:pt x="819" y="420"/>
                    </a:lnTo>
                    <a:lnTo>
                      <a:pt x="799" y="405"/>
                    </a:lnTo>
                    <a:lnTo>
                      <a:pt x="773" y="391"/>
                    </a:lnTo>
                    <a:lnTo>
                      <a:pt x="744" y="373"/>
                    </a:lnTo>
                    <a:lnTo>
                      <a:pt x="711" y="354"/>
                    </a:lnTo>
                    <a:lnTo>
                      <a:pt x="673" y="333"/>
                    </a:lnTo>
                    <a:lnTo>
                      <a:pt x="632" y="311"/>
                    </a:lnTo>
                    <a:lnTo>
                      <a:pt x="587" y="287"/>
                    </a:lnTo>
                    <a:lnTo>
                      <a:pt x="537" y="262"/>
                    </a:lnTo>
                    <a:lnTo>
                      <a:pt x="486" y="235"/>
                    </a:lnTo>
                    <a:lnTo>
                      <a:pt x="431" y="208"/>
                    </a:lnTo>
                    <a:lnTo>
                      <a:pt x="375" y="181"/>
                    </a:lnTo>
                    <a:lnTo>
                      <a:pt x="317" y="152"/>
                    </a:lnTo>
                    <a:lnTo>
                      <a:pt x="256" y="121"/>
                    </a:lnTo>
                    <a:lnTo>
                      <a:pt x="192" y="92"/>
                    </a:lnTo>
                    <a:lnTo>
                      <a:pt x="130" y="61"/>
                    </a:lnTo>
                    <a:lnTo>
                      <a:pt x="65" y="3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65" y="32"/>
                    </a:lnTo>
                    <a:lnTo>
                      <a:pt x="130" y="63"/>
                    </a:lnTo>
                    <a:lnTo>
                      <a:pt x="194" y="94"/>
                    </a:lnTo>
                    <a:lnTo>
                      <a:pt x="257" y="125"/>
                    </a:lnTo>
                    <a:lnTo>
                      <a:pt x="318" y="153"/>
                    </a:lnTo>
                    <a:lnTo>
                      <a:pt x="378" y="182"/>
                    </a:lnTo>
                    <a:lnTo>
                      <a:pt x="434" y="211"/>
                    </a:lnTo>
                    <a:lnTo>
                      <a:pt x="488" y="239"/>
                    </a:lnTo>
                    <a:lnTo>
                      <a:pt x="539" y="266"/>
                    </a:lnTo>
                    <a:lnTo>
                      <a:pt x="585" y="289"/>
                    </a:lnTo>
                    <a:lnTo>
                      <a:pt x="629" y="313"/>
                    </a:lnTo>
                    <a:lnTo>
                      <a:pt x="669" y="334"/>
                    </a:lnTo>
                    <a:lnTo>
                      <a:pt x="705" y="354"/>
                    </a:lnTo>
                    <a:lnTo>
                      <a:pt x="737" y="373"/>
                    </a:lnTo>
                    <a:lnTo>
                      <a:pt x="762" y="389"/>
                    </a:lnTo>
                    <a:lnTo>
                      <a:pt x="785" y="403"/>
                    </a:lnTo>
                    <a:lnTo>
                      <a:pt x="802" y="414"/>
                    </a:lnTo>
                    <a:lnTo>
                      <a:pt x="813" y="423"/>
                    </a:lnTo>
                    <a:lnTo>
                      <a:pt x="820" y="430"/>
                    </a:lnTo>
                    <a:lnTo>
                      <a:pt x="821" y="436"/>
                    </a:lnTo>
                    <a:lnTo>
                      <a:pt x="854" y="450"/>
                    </a:lnTo>
                    <a:close/>
                  </a:path>
                </a:pathLst>
              </a:custGeom>
              <a:solidFill>
                <a:srgbClr val="D6F0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90" name="Freeform 1011"/>
              <p:cNvSpPr>
                <a:spLocks/>
              </p:cNvSpPr>
              <p:nvPr/>
            </p:nvSpPr>
            <p:spPr bwMode="auto">
              <a:xfrm>
                <a:off x="967" y="1276"/>
                <a:ext cx="821" cy="217"/>
              </a:xfrm>
              <a:custGeom>
                <a:avLst/>
                <a:gdLst>
                  <a:gd name="T0" fmla="*/ 0 w 821"/>
                  <a:gd name="T1" fmla="*/ 0 h 435"/>
                  <a:gd name="T2" fmla="*/ 65 w 821"/>
                  <a:gd name="T3" fmla="*/ 15 h 435"/>
                  <a:gd name="T4" fmla="*/ 130 w 821"/>
                  <a:gd name="T5" fmla="*/ 31 h 435"/>
                  <a:gd name="T6" fmla="*/ 194 w 821"/>
                  <a:gd name="T7" fmla="*/ 46 h 435"/>
                  <a:gd name="T8" fmla="*/ 257 w 821"/>
                  <a:gd name="T9" fmla="*/ 62 h 435"/>
                  <a:gd name="T10" fmla="*/ 318 w 821"/>
                  <a:gd name="T11" fmla="*/ 76 h 435"/>
                  <a:gd name="T12" fmla="*/ 378 w 821"/>
                  <a:gd name="T13" fmla="*/ 90 h 435"/>
                  <a:gd name="T14" fmla="*/ 434 w 821"/>
                  <a:gd name="T15" fmla="*/ 105 h 435"/>
                  <a:gd name="T16" fmla="*/ 488 w 821"/>
                  <a:gd name="T17" fmla="*/ 119 h 435"/>
                  <a:gd name="T18" fmla="*/ 539 w 821"/>
                  <a:gd name="T19" fmla="*/ 132 h 435"/>
                  <a:gd name="T20" fmla="*/ 585 w 821"/>
                  <a:gd name="T21" fmla="*/ 144 h 435"/>
                  <a:gd name="T22" fmla="*/ 629 w 821"/>
                  <a:gd name="T23" fmla="*/ 156 h 435"/>
                  <a:gd name="T24" fmla="*/ 669 w 821"/>
                  <a:gd name="T25" fmla="*/ 166 h 435"/>
                  <a:gd name="T26" fmla="*/ 705 w 821"/>
                  <a:gd name="T27" fmla="*/ 176 h 435"/>
                  <a:gd name="T28" fmla="*/ 737 w 821"/>
                  <a:gd name="T29" fmla="*/ 186 h 435"/>
                  <a:gd name="T30" fmla="*/ 762 w 821"/>
                  <a:gd name="T31" fmla="*/ 194 h 435"/>
                  <a:gd name="T32" fmla="*/ 785 w 821"/>
                  <a:gd name="T33" fmla="*/ 201 h 435"/>
                  <a:gd name="T34" fmla="*/ 802 w 821"/>
                  <a:gd name="T35" fmla="*/ 206 h 435"/>
                  <a:gd name="T36" fmla="*/ 813 w 821"/>
                  <a:gd name="T37" fmla="*/ 211 h 435"/>
                  <a:gd name="T38" fmla="*/ 820 w 821"/>
                  <a:gd name="T39" fmla="*/ 214 h 435"/>
                  <a:gd name="T40" fmla="*/ 821 w 821"/>
                  <a:gd name="T41" fmla="*/ 217 h 435"/>
                  <a:gd name="T42" fmla="*/ 787 w 821"/>
                  <a:gd name="T43" fmla="*/ 209 h 435"/>
                  <a:gd name="T44" fmla="*/ 785 w 821"/>
                  <a:gd name="T45" fmla="*/ 207 h 435"/>
                  <a:gd name="T46" fmla="*/ 779 w 821"/>
                  <a:gd name="T47" fmla="*/ 204 h 435"/>
                  <a:gd name="T48" fmla="*/ 768 w 821"/>
                  <a:gd name="T49" fmla="*/ 199 h 435"/>
                  <a:gd name="T50" fmla="*/ 752 w 821"/>
                  <a:gd name="T51" fmla="*/ 194 h 435"/>
                  <a:gd name="T52" fmla="*/ 731 w 821"/>
                  <a:gd name="T53" fmla="*/ 186 h 435"/>
                  <a:gd name="T54" fmla="*/ 705 w 821"/>
                  <a:gd name="T55" fmla="*/ 179 h 435"/>
                  <a:gd name="T56" fmla="*/ 676 w 821"/>
                  <a:gd name="T57" fmla="*/ 170 h 435"/>
                  <a:gd name="T58" fmla="*/ 642 w 821"/>
                  <a:gd name="T59" fmla="*/ 161 h 435"/>
                  <a:gd name="T60" fmla="*/ 604 w 821"/>
                  <a:gd name="T61" fmla="*/ 150 h 435"/>
                  <a:gd name="T62" fmla="*/ 561 w 821"/>
                  <a:gd name="T63" fmla="*/ 139 h 435"/>
                  <a:gd name="T64" fmla="*/ 516 w 821"/>
                  <a:gd name="T65" fmla="*/ 128 h 435"/>
                  <a:gd name="T66" fmla="*/ 467 w 821"/>
                  <a:gd name="T67" fmla="*/ 115 h 435"/>
                  <a:gd name="T68" fmla="*/ 416 w 821"/>
                  <a:gd name="T69" fmla="*/ 101 h 435"/>
                  <a:gd name="T70" fmla="*/ 361 w 821"/>
                  <a:gd name="T71" fmla="*/ 88 h 435"/>
                  <a:gd name="T72" fmla="*/ 304 w 821"/>
                  <a:gd name="T73" fmla="*/ 74 h 435"/>
                  <a:gd name="T74" fmla="*/ 246 w 821"/>
                  <a:gd name="T75" fmla="*/ 60 h 435"/>
                  <a:gd name="T76" fmla="*/ 185 w 821"/>
                  <a:gd name="T77" fmla="*/ 45 h 435"/>
                  <a:gd name="T78" fmla="*/ 125 w 821"/>
                  <a:gd name="T79" fmla="*/ 31 h 435"/>
                  <a:gd name="T80" fmla="*/ 62 w 821"/>
                  <a:gd name="T81" fmla="*/ 15 h 435"/>
                  <a:gd name="T82" fmla="*/ 0 w 821"/>
                  <a:gd name="T83" fmla="*/ 1 h 435"/>
                  <a:gd name="T84" fmla="*/ 0 w 821"/>
                  <a:gd name="T85" fmla="*/ 0 h 43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821" h="435">
                    <a:moveTo>
                      <a:pt x="0" y="0"/>
                    </a:moveTo>
                    <a:lnTo>
                      <a:pt x="65" y="31"/>
                    </a:lnTo>
                    <a:lnTo>
                      <a:pt x="130" y="62"/>
                    </a:lnTo>
                    <a:lnTo>
                      <a:pt x="194" y="93"/>
                    </a:lnTo>
                    <a:lnTo>
                      <a:pt x="257" y="124"/>
                    </a:lnTo>
                    <a:lnTo>
                      <a:pt x="318" y="152"/>
                    </a:lnTo>
                    <a:lnTo>
                      <a:pt x="378" y="181"/>
                    </a:lnTo>
                    <a:lnTo>
                      <a:pt x="434" y="210"/>
                    </a:lnTo>
                    <a:lnTo>
                      <a:pt x="488" y="238"/>
                    </a:lnTo>
                    <a:lnTo>
                      <a:pt x="539" y="265"/>
                    </a:lnTo>
                    <a:lnTo>
                      <a:pt x="585" y="288"/>
                    </a:lnTo>
                    <a:lnTo>
                      <a:pt x="629" y="312"/>
                    </a:lnTo>
                    <a:lnTo>
                      <a:pt x="669" y="333"/>
                    </a:lnTo>
                    <a:lnTo>
                      <a:pt x="705" y="353"/>
                    </a:lnTo>
                    <a:lnTo>
                      <a:pt x="737" y="372"/>
                    </a:lnTo>
                    <a:lnTo>
                      <a:pt x="762" y="388"/>
                    </a:lnTo>
                    <a:lnTo>
                      <a:pt x="785" y="402"/>
                    </a:lnTo>
                    <a:lnTo>
                      <a:pt x="802" y="413"/>
                    </a:lnTo>
                    <a:lnTo>
                      <a:pt x="813" y="422"/>
                    </a:lnTo>
                    <a:lnTo>
                      <a:pt x="820" y="429"/>
                    </a:lnTo>
                    <a:lnTo>
                      <a:pt x="821" y="435"/>
                    </a:lnTo>
                    <a:lnTo>
                      <a:pt x="787" y="419"/>
                    </a:lnTo>
                    <a:lnTo>
                      <a:pt x="785" y="415"/>
                    </a:lnTo>
                    <a:lnTo>
                      <a:pt x="779" y="408"/>
                    </a:lnTo>
                    <a:lnTo>
                      <a:pt x="768" y="399"/>
                    </a:lnTo>
                    <a:lnTo>
                      <a:pt x="752" y="388"/>
                    </a:lnTo>
                    <a:lnTo>
                      <a:pt x="731" y="373"/>
                    </a:lnTo>
                    <a:lnTo>
                      <a:pt x="705" y="359"/>
                    </a:lnTo>
                    <a:lnTo>
                      <a:pt x="676" y="341"/>
                    </a:lnTo>
                    <a:lnTo>
                      <a:pt x="642" y="323"/>
                    </a:lnTo>
                    <a:lnTo>
                      <a:pt x="604" y="301"/>
                    </a:lnTo>
                    <a:lnTo>
                      <a:pt x="561" y="279"/>
                    </a:lnTo>
                    <a:lnTo>
                      <a:pt x="516" y="256"/>
                    </a:lnTo>
                    <a:lnTo>
                      <a:pt x="467" y="230"/>
                    </a:lnTo>
                    <a:lnTo>
                      <a:pt x="416" y="203"/>
                    </a:lnTo>
                    <a:lnTo>
                      <a:pt x="361" y="176"/>
                    </a:lnTo>
                    <a:lnTo>
                      <a:pt x="304" y="149"/>
                    </a:lnTo>
                    <a:lnTo>
                      <a:pt x="246" y="120"/>
                    </a:lnTo>
                    <a:lnTo>
                      <a:pt x="185" y="91"/>
                    </a:lnTo>
                    <a:lnTo>
                      <a:pt x="125" y="62"/>
                    </a:lnTo>
                    <a:lnTo>
                      <a:pt x="62" y="31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EF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91" name="Freeform 1012"/>
              <p:cNvSpPr>
                <a:spLocks/>
              </p:cNvSpPr>
              <p:nvPr/>
            </p:nvSpPr>
            <p:spPr bwMode="auto">
              <a:xfrm>
                <a:off x="966" y="1277"/>
                <a:ext cx="788" cy="208"/>
              </a:xfrm>
              <a:custGeom>
                <a:avLst/>
                <a:gdLst>
                  <a:gd name="T0" fmla="*/ 788 w 788"/>
                  <a:gd name="T1" fmla="*/ 208 h 417"/>
                  <a:gd name="T2" fmla="*/ 786 w 788"/>
                  <a:gd name="T3" fmla="*/ 206 h 417"/>
                  <a:gd name="T4" fmla="*/ 780 w 788"/>
                  <a:gd name="T5" fmla="*/ 203 h 417"/>
                  <a:gd name="T6" fmla="*/ 769 w 788"/>
                  <a:gd name="T7" fmla="*/ 198 h 417"/>
                  <a:gd name="T8" fmla="*/ 753 w 788"/>
                  <a:gd name="T9" fmla="*/ 193 h 417"/>
                  <a:gd name="T10" fmla="*/ 732 w 788"/>
                  <a:gd name="T11" fmla="*/ 185 h 417"/>
                  <a:gd name="T12" fmla="*/ 706 w 788"/>
                  <a:gd name="T13" fmla="*/ 178 h 417"/>
                  <a:gd name="T14" fmla="*/ 677 w 788"/>
                  <a:gd name="T15" fmla="*/ 169 h 417"/>
                  <a:gd name="T16" fmla="*/ 643 w 788"/>
                  <a:gd name="T17" fmla="*/ 160 h 417"/>
                  <a:gd name="T18" fmla="*/ 605 w 788"/>
                  <a:gd name="T19" fmla="*/ 149 h 417"/>
                  <a:gd name="T20" fmla="*/ 562 w 788"/>
                  <a:gd name="T21" fmla="*/ 138 h 417"/>
                  <a:gd name="T22" fmla="*/ 517 w 788"/>
                  <a:gd name="T23" fmla="*/ 127 h 417"/>
                  <a:gd name="T24" fmla="*/ 468 w 788"/>
                  <a:gd name="T25" fmla="*/ 114 h 417"/>
                  <a:gd name="T26" fmla="*/ 417 w 788"/>
                  <a:gd name="T27" fmla="*/ 100 h 417"/>
                  <a:gd name="T28" fmla="*/ 362 w 788"/>
                  <a:gd name="T29" fmla="*/ 87 h 417"/>
                  <a:gd name="T30" fmla="*/ 305 w 788"/>
                  <a:gd name="T31" fmla="*/ 73 h 417"/>
                  <a:gd name="T32" fmla="*/ 247 w 788"/>
                  <a:gd name="T33" fmla="*/ 59 h 417"/>
                  <a:gd name="T34" fmla="*/ 186 w 788"/>
                  <a:gd name="T35" fmla="*/ 44 h 417"/>
                  <a:gd name="T36" fmla="*/ 126 w 788"/>
                  <a:gd name="T37" fmla="*/ 30 h 417"/>
                  <a:gd name="T38" fmla="*/ 63 w 788"/>
                  <a:gd name="T39" fmla="*/ 14 h 417"/>
                  <a:gd name="T40" fmla="*/ 1 w 788"/>
                  <a:gd name="T41" fmla="*/ 0 h 417"/>
                  <a:gd name="T42" fmla="*/ 0 w 788"/>
                  <a:gd name="T43" fmla="*/ 1 h 417"/>
                  <a:gd name="T44" fmla="*/ 63 w 788"/>
                  <a:gd name="T45" fmla="*/ 16 h 417"/>
                  <a:gd name="T46" fmla="*/ 126 w 788"/>
                  <a:gd name="T47" fmla="*/ 31 h 417"/>
                  <a:gd name="T48" fmla="*/ 188 w 788"/>
                  <a:gd name="T49" fmla="*/ 45 h 417"/>
                  <a:gd name="T50" fmla="*/ 247 w 788"/>
                  <a:gd name="T51" fmla="*/ 60 h 417"/>
                  <a:gd name="T52" fmla="*/ 305 w 788"/>
                  <a:gd name="T53" fmla="*/ 74 h 417"/>
                  <a:gd name="T54" fmla="*/ 362 w 788"/>
                  <a:gd name="T55" fmla="*/ 89 h 417"/>
                  <a:gd name="T56" fmla="*/ 415 w 788"/>
                  <a:gd name="T57" fmla="*/ 102 h 417"/>
                  <a:gd name="T58" fmla="*/ 466 w 788"/>
                  <a:gd name="T59" fmla="*/ 115 h 417"/>
                  <a:gd name="T60" fmla="*/ 514 w 788"/>
                  <a:gd name="T61" fmla="*/ 127 h 417"/>
                  <a:gd name="T62" fmla="*/ 558 w 788"/>
                  <a:gd name="T63" fmla="*/ 138 h 417"/>
                  <a:gd name="T64" fmla="*/ 598 w 788"/>
                  <a:gd name="T65" fmla="*/ 149 h 417"/>
                  <a:gd name="T66" fmla="*/ 634 w 788"/>
                  <a:gd name="T67" fmla="*/ 159 h 417"/>
                  <a:gd name="T68" fmla="*/ 665 w 788"/>
                  <a:gd name="T69" fmla="*/ 168 h 417"/>
                  <a:gd name="T70" fmla="*/ 692 w 788"/>
                  <a:gd name="T71" fmla="*/ 176 h 417"/>
                  <a:gd name="T72" fmla="*/ 714 w 788"/>
                  <a:gd name="T73" fmla="*/ 184 h 417"/>
                  <a:gd name="T74" fmla="*/ 730 w 788"/>
                  <a:gd name="T75" fmla="*/ 189 h 417"/>
                  <a:gd name="T76" fmla="*/ 743 w 788"/>
                  <a:gd name="T77" fmla="*/ 194 h 417"/>
                  <a:gd name="T78" fmla="*/ 750 w 788"/>
                  <a:gd name="T79" fmla="*/ 197 h 417"/>
                  <a:gd name="T80" fmla="*/ 752 w 788"/>
                  <a:gd name="T81" fmla="*/ 200 h 417"/>
                  <a:gd name="T82" fmla="*/ 788 w 788"/>
                  <a:gd name="T83" fmla="*/ 208 h 41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788" h="417">
                    <a:moveTo>
                      <a:pt x="788" y="417"/>
                    </a:moveTo>
                    <a:lnTo>
                      <a:pt x="786" y="413"/>
                    </a:lnTo>
                    <a:lnTo>
                      <a:pt x="780" y="406"/>
                    </a:lnTo>
                    <a:lnTo>
                      <a:pt x="769" y="397"/>
                    </a:lnTo>
                    <a:lnTo>
                      <a:pt x="753" y="386"/>
                    </a:lnTo>
                    <a:lnTo>
                      <a:pt x="732" y="371"/>
                    </a:lnTo>
                    <a:lnTo>
                      <a:pt x="706" y="357"/>
                    </a:lnTo>
                    <a:lnTo>
                      <a:pt x="677" y="339"/>
                    </a:lnTo>
                    <a:lnTo>
                      <a:pt x="643" y="321"/>
                    </a:lnTo>
                    <a:lnTo>
                      <a:pt x="605" y="299"/>
                    </a:lnTo>
                    <a:lnTo>
                      <a:pt x="562" y="277"/>
                    </a:lnTo>
                    <a:lnTo>
                      <a:pt x="517" y="254"/>
                    </a:lnTo>
                    <a:lnTo>
                      <a:pt x="468" y="228"/>
                    </a:lnTo>
                    <a:lnTo>
                      <a:pt x="417" y="201"/>
                    </a:lnTo>
                    <a:lnTo>
                      <a:pt x="362" y="174"/>
                    </a:lnTo>
                    <a:lnTo>
                      <a:pt x="305" y="147"/>
                    </a:lnTo>
                    <a:lnTo>
                      <a:pt x="247" y="118"/>
                    </a:lnTo>
                    <a:lnTo>
                      <a:pt x="186" y="89"/>
                    </a:lnTo>
                    <a:lnTo>
                      <a:pt x="126" y="60"/>
                    </a:lnTo>
                    <a:lnTo>
                      <a:pt x="63" y="29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63" y="33"/>
                    </a:lnTo>
                    <a:lnTo>
                      <a:pt x="126" y="62"/>
                    </a:lnTo>
                    <a:lnTo>
                      <a:pt x="188" y="91"/>
                    </a:lnTo>
                    <a:lnTo>
                      <a:pt x="247" y="120"/>
                    </a:lnTo>
                    <a:lnTo>
                      <a:pt x="305" y="149"/>
                    </a:lnTo>
                    <a:lnTo>
                      <a:pt x="362" y="178"/>
                    </a:lnTo>
                    <a:lnTo>
                      <a:pt x="415" y="205"/>
                    </a:lnTo>
                    <a:lnTo>
                      <a:pt x="466" y="230"/>
                    </a:lnTo>
                    <a:lnTo>
                      <a:pt x="514" y="255"/>
                    </a:lnTo>
                    <a:lnTo>
                      <a:pt x="558" y="277"/>
                    </a:lnTo>
                    <a:lnTo>
                      <a:pt x="598" y="299"/>
                    </a:lnTo>
                    <a:lnTo>
                      <a:pt x="634" y="319"/>
                    </a:lnTo>
                    <a:lnTo>
                      <a:pt x="665" y="337"/>
                    </a:lnTo>
                    <a:lnTo>
                      <a:pt x="692" y="353"/>
                    </a:lnTo>
                    <a:lnTo>
                      <a:pt x="714" y="368"/>
                    </a:lnTo>
                    <a:lnTo>
                      <a:pt x="730" y="379"/>
                    </a:lnTo>
                    <a:lnTo>
                      <a:pt x="743" y="388"/>
                    </a:lnTo>
                    <a:lnTo>
                      <a:pt x="750" y="395"/>
                    </a:lnTo>
                    <a:lnTo>
                      <a:pt x="752" y="400"/>
                    </a:lnTo>
                    <a:lnTo>
                      <a:pt x="788" y="417"/>
                    </a:lnTo>
                    <a:close/>
                  </a:path>
                </a:pathLst>
              </a:custGeom>
              <a:solidFill>
                <a:srgbClr val="D9EF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92" name="Freeform 1013"/>
              <p:cNvSpPr>
                <a:spLocks/>
              </p:cNvSpPr>
              <p:nvPr/>
            </p:nvSpPr>
            <p:spPr bwMode="auto">
              <a:xfrm>
                <a:off x="966" y="1278"/>
                <a:ext cx="752" cy="199"/>
              </a:xfrm>
              <a:custGeom>
                <a:avLst/>
                <a:gdLst>
                  <a:gd name="T0" fmla="*/ 0 w 752"/>
                  <a:gd name="T1" fmla="*/ 0 h 398"/>
                  <a:gd name="T2" fmla="*/ 63 w 752"/>
                  <a:gd name="T3" fmla="*/ 16 h 398"/>
                  <a:gd name="T4" fmla="*/ 126 w 752"/>
                  <a:gd name="T5" fmla="*/ 30 h 398"/>
                  <a:gd name="T6" fmla="*/ 188 w 752"/>
                  <a:gd name="T7" fmla="*/ 45 h 398"/>
                  <a:gd name="T8" fmla="*/ 247 w 752"/>
                  <a:gd name="T9" fmla="*/ 59 h 398"/>
                  <a:gd name="T10" fmla="*/ 305 w 752"/>
                  <a:gd name="T11" fmla="*/ 74 h 398"/>
                  <a:gd name="T12" fmla="*/ 362 w 752"/>
                  <a:gd name="T13" fmla="*/ 88 h 398"/>
                  <a:gd name="T14" fmla="*/ 415 w 752"/>
                  <a:gd name="T15" fmla="*/ 102 h 398"/>
                  <a:gd name="T16" fmla="*/ 466 w 752"/>
                  <a:gd name="T17" fmla="*/ 114 h 398"/>
                  <a:gd name="T18" fmla="*/ 514 w 752"/>
                  <a:gd name="T19" fmla="*/ 127 h 398"/>
                  <a:gd name="T20" fmla="*/ 558 w 752"/>
                  <a:gd name="T21" fmla="*/ 138 h 398"/>
                  <a:gd name="T22" fmla="*/ 598 w 752"/>
                  <a:gd name="T23" fmla="*/ 149 h 398"/>
                  <a:gd name="T24" fmla="*/ 634 w 752"/>
                  <a:gd name="T25" fmla="*/ 159 h 398"/>
                  <a:gd name="T26" fmla="*/ 665 w 752"/>
                  <a:gd name="T27" fmla="*/ 168 h 398"/>
                  <a:gd name="T28" fmla="*/ 692 w 752"/>
                  <a:gd name="T29" fmla="*/ 176 h 398"/>
                  <a:gd name="T30" fmla="*/ 714 w 752"/>
                  <a:gd name="T31" fmla="*/ 183 h 398"/>
                  <a:gd name="T32" fmla="*/ 730 w 752"/>
                  <a:gd name="T33" fmla="*/ 189 h 398"/>
                  <a:gd name="T34" fmla="*/ 743 w 752"/>
                  <a:gd name="T35" fmla="*/ 193 h 398"/>
                  <a:gd name="T36" fmla="*/ 750 w 752"/>
                  <a:gd name="T37" fmla="*/ 197 h 398"/>
                  <a:gd name="T38" fmla="*/ 752 w 752"/>
                  <a:gd name="T39" fmla="*/ 199 h 398"/>
                  <a:gd name="T40" fmla="*/ 714 w 752"/>
                  <a:gd name="T41" fmla="*/ 190 h 398"/>
                  <a:gd name="T42" fmla="*/ 712 w 752"/>
                  <a:gd name="T43" fmla="*/ 189 h 398"/>
                  <a:gd name="T44" fmla="*/ 705 w 752"/>
                  <a:gd name="T45" fmla="*/ 185 h 398"/>
                  <a:gd name="T46" fmla="*/ 694 w 752"/>
                  <a:gd name="T47" fmla="*/ 180 h 398"/>
                  <a:gd name="T48" fmla="*/ 678 w 752"/>
                  <a:gd name="T49" fmla="*/ 175 h 398"/>
                  <a:gd name="T50" fmla="*/ 657 w 752"/>
                  <a:gd name="T51" fmla="*/ 168 h 398"/>
                  <a:gd name="T52" fmla="*/ 632 w 752"/>
                  <a:gd name="T53" fmla="*/ 160 h 398"/>
                  <a:gd name="T54" fmla="*/ 602 w 752"/>
                  <a:gd name="T55" fmla="*/ 152 h 398"/>
                  <a:gd name="T56" fmla="*/ 568 w 752"/>
                  <a:gd name="T57" fmla="*/ 142 h 398"/>
                  <a:gd name="T58" fmla="*/ 530 w 752"/>
                  <a:gd name="T59" fmla="*/ 132 h 398"/>
                  <a:gd name="T60" fmla="*/ 487 w 752"/>
                  <a:gd name="T61" fmla="*/ 122 h 398"/>
                  <a:gd name="T62" fmla="*/ 442 w 752"/>
                  <a:gd name="T63" fmla="*/ 110 h 398"/>
                  <a:gd name="T64" fmla="*/ 394 w 752"/>
                  <a:gd name="T65" fmla="*/ 97 h 398"/>
                  <a:gd name="T66" fmla="*/ 343 w 752"/>
                  <a:gd name="T67" fmla="*/ 84 h 398"/>
                  <a:gd name="T68" fmla="*/ 289 w 752"/>
                  <a:gd name="T69" fmla="*/ 71 h 398"/>
                  <a:gd name="T70" fmla="*/ 234 w 752"/>
                  <a:gd name="T71" fmla="*/ 57 h 398"/>
                  <a:gd name="T72" fmla="*/ 178 w 752"/>
                  <a:gd name="T73" fmla="*/ 44 h 398"/>
                  <a:gd name="T74" fmla="*/ 118 w 752"/>
                  <a:gd name="T75" fmla="*/ 30 h 398"/>
                  <a:gd name="T76" fmla="*/ 59 w 752"/>
                  <a:gd name="T77" fmla="*/ 16 h 398"/>
                  <a:gd name="T78" fmla="*/ 0 w 752"/>
                  <a:gd name="T79" fmla="*/ 1 h 398"/>
                  <a:gd name="T80" fmla="*/ 0 w 752"/>
                  <a:gd name="T81" fmla="*/ 0 h 39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752" h="398">
                    <a:moveTo>
                      <a:pt x="0" y="0"/>
                    </a:moveTo>
                    <a:lnTo>
                      <a:pt x="63" y="31"/>
                    </a:lnTo>
                    <a:lnTo>
                      <a:pt x="126" y="60"/>
                    </a:lnTo>
                    <a:lnTo>
                      <a:pt x="188" y="89"/>
                    </a:lnTo>
                    <a:lnTo>
                      <a:pt x="247" y="118"/>
                    </a:lnTo>
                    <a:lnTo>
                      <a:pt x="305" y="147"/>
                    </a:lnTo>
                    <a:lnTo>
                      <a:pt x="362" y="176"/>
                    </a:lnTo>
                    <a:lnTo>
                      <a:pt x="415" y="203"/>
                    </a:lnTo>
                    <a:lnTo>
                      <a:pt x="466" y="228"/>
                    </a:lnTo>
                    <a:lnTo>
                      <a:pt x="514" y="253"/>
                    </a:lnTo>
                    <a:lnTo>
                      <a:pt x="558" y="275"/>
                    </a:lnTo>
                    <a:lnTo>
                      <a:pt x="598" y="297"/>
                    </a:lnTo>
                    <a:lnTo>
                      <a:pt x="634" y="317"/>
                    </a:lnTo>
                    <a:lnTo>
                      <a:pt x="665" y="335"/>
                    </a:lnTo>
                    <a:lnTo>
                      <a:pt x="692" y="351"/>
                    </a:lnTo>
                    <a:lnTo>
                      <a:pt x="714" y="366"/>
                    </a:lnTo>
                    <a:lnTo>
                      <a:pt x="730" y="377"/>
                    </a:lnTo>
                    <a:lnTo>
                      <a:pt x="743" y="386"/>
                    </a:lnTo>
                    <a:lnTo>
                      <a:pt x="750" y="393"/>
                    </a:lnTo>
                    <a:lnTo>
                      <a:pt x="752" y="398"/>
                    </a:lnTo>
                    <a:lnTo>
                      <a:pt x="714" y="380"/>
                    </a:lnTo>
                    <a:lnTo>
                      <a:pt x="712" y="377"/>
                    </a:lnTo>
                    <a:lnTo>
                      <a:pt x="705" y="369"/>
                    </a:lnTo>
                    <a:lnTo>
                      <a:pt x="694" y="360"/>
                    </a:lnTo>
                    <a:lnTo>
                      <a:pt x="678" y="349"/>
                    </a:lnTo>
                    <a:lnTo>
                      <a:pt x="657" y="335"/>
                    </a:lnTo>
                    <a:lnTo>
                      <a:pt x="632" y="320"/>
                    </a:lnTo>
                    <a:lnTo>
                      <a:pt x="602" y="304"/>
                    </a:lnTo>
                    <a:lnTo>
                      <a:pt x="568" y="284"/>
                    </a:lnTo>
                    <a:lnTo>
                      <a:pt x="530" y="264"/>
                    </a:lnTo>
                    <a:lnTo>
                      <a:pt x="487" y="243"/>
                    </a:lnTo>
                    <a:lnTo>
                      <a:pt x="442" y="219"/>
                    </a:lnTo>
                    <a:lnTo>
                      <a:pt x="394" y="194"/>
                    </a:lnTo>
                    <a:lnTo>
                      <a:pt x="343" y="168"/>
                    </a:lnTo>
                    <a:lnTo>
                      <a:pt x="289" y="141"/>
                    </a:lnTo>
                    <a:lnTo>
                      <a:pt x="234" y="114"/>
                    </a:lnTo>
                    <a:lnTo>
                      <a:pt x="178" y="87"/>
                    </a:lnTo>
                    <a:lnTo>
                      <a:pt x="118" y="60"/>
                    </a:lnTo>
                    <a:lnTo>
                      <a:pt x="59" y="31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EE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93" name="Freeform 1014"/>
              <p:cNvSpPr>
                <a:spLocks/>
              </p:cNvSpPr>
              <p:nvPr/>
            </p:nvSpPr>
            <p:spPr bwMode="auto">
              <a:xfrm>
                <a:off x="964" y="1278"/>
                <a:ext cx="716" cy="190"/>
              </a:xfrm>
              <a:custGeom>
                <a:avLst/>
                <a:gdLst>
                  <a:gd name="T0" fmla="*/ 716 w 716"/>
                  <a:gd name="T1" fmla="*/ 190 h 378"/>
                  <a:gd name="T2" fmla="*/ 714 w 716"/>
                  <a:gd name="T3" fmla="*/ 188 h 378"/>
                  <a:gd name="T4" fmla="*/ 707 w 716"/>
                  <a:gd name="T5" fmla="*/ 184 h 378"/>
                  <a:gd name="T6" fmla="*/ 696 w 716"/>
                  <a:gd name="T7" fmla="*/ 180 h 378"/>
                  <a:gd name="T8" fmla="*/ 680 w 716"/>
                  <a:gd name="T9" fmla="*/ 174 h 378"/>
                  <a:gd name="T10" fmla="*/ 659 w 716"/>
                  <a:gd name="T11" fmla="*/ 167 h 378"/>
                  <a:gd name="T12" fmla="*/ 634 w 716"/>
                  <a:gd name="T13" fmla="*/ 160 h 378"/>
                  <a:gd name="T14" fmla="*/ 604 w 716"/>
                  <a:gd name="T15" fmla="*/ 152 h 378"/>
                  <a:gd name="T16" fmla="*/ 570 w 716"/>
                  <a:gd name="T17" fmla="*/ 142 h 378"/>
                  <a:gd name="T18" fmla="*/ 532 w 716"/>
                  <a:gd name="T19" fmla="*/ 132 h 378"/>
                  <a:gd name="T20" fmla="*/ 489 w 716"/>
                  <a:gd name="T21" fmla="*/ 121 h 378"/>
                  <a:gd name="T22" fmla="*/ 444 w 716"/>
                  <a:gd name="T23" fmla="*/ 109 h 378"/>
                  <a:gd name="T24" fmla="*/ 396 w 716"/>
                  <a:gd name="T25" fmla="*/ 97 h 378"/>
                  <a:gd name="T26" fmla="*/ 345 w 716"/>
                  <a:gd name="T27" fmla="*/ 83 h 378"/>
                  <a:gd name="T28" fmla="*/ 291 w 716"/>
                  <a:gd name="T29" fmla="*/ 70 h 378"/>
                  <a:gd name="T30" fmla="*/ 236 w 716"/>
                  <a:gd name="T31" fmla="*/ 56 h 378"/>
                  <a:gd name="T32" fmla="*/ 180 w 716"/>
                  <a:gd name="T33" fmla="*/ 43 h 378"/>
                  <a:gd name="T34" fmla="*/ 120 w 716"/>
                  <a:gd name="T35" fmla="*/ 29 h 378"/>
                  <a:gd name="T36" fmla="*/ 61 w 716"/>
                  <a:gd name="T37" fmla="*/ 15 h 378"/>
                  <a:gd name="T38" fmla="*/ 2 w 716"/>
                  <a:gd name="T39" fmla="*/ 0 h 378"/>
                  <a:gd name="T40" fmla="*/ 0 w 716"/>
                  <a:gd name="T41" fmla="*/ 2 h 378"/>
                  <a:gd name="T42" fmla="*/ 61 w 716"/>
                  <a:gd name="T43" fmla="*/ 16 h 378"/>
                  <a:gd name="T44" fmla="*/ 119 w 716"/>
                  <a:gd name="T45" fmla="*/ 30 h 378"/>
                  <a:gd name="T46" fmla="*/ 177 w 716"/>
                  <a:gd name="T47" fmla="*/ 44 h 378"/>
                  <a:gd name="T48" fmla="*/ 235 w 716"/>
                  <a:gd name="T49" fmla="*/ 57 h 378"/>
                  <a:gd name="T50" fmla="*/ 289 w 716"/>
                  <a:gd name="T51" fmla="*/ 71 h 378"/>
                  <a:gd name="T52" fmla="*/ 342 w 716"/>
                  <a:gd name="T53" fmla="*/ 84 h 378"/>
                  <a:gd name="T54" fmla="*/ 392 w 716"/>
                  <a:gd name="T55" fmla="*/ 98 h 378"/>
                  <a:gd name="T56" fmla="*/ 438 w 716"/>
                  <a:gd name="T57" fmla="*/ 109 h 378"/>
                  <a:gd name="T58" fmla="*/ 482 w 716"/>
                  <a:gd name="T59" fmla="*/ 120 h 378"/>
                  <a:gd name="T60" fmla="*/ 522 w 716"/>
                  <a:gd name="T61" fmla="*/ 131 h 378"/>
                  <a:gd name="T62" fmla="*/ 557 w 716"/>
                  <a:gd name="T63" fmla="*/ 141 h 378"/>
                  <a:gd name="T64" fmla="*/ 588 w 716"/>
                  <a:gd name="T65" fmla="*/ 150 h 378"/>
                  <a:gd name="T66" fmla="*/ 615 w 716"/>
                  <a:gd name="T67" fmla="*/ 157 h 378"/>
                  <a:gd name="T68" fmla="*/ 638 w 716"/>
                  <a:gd name="T69" fmla="*/ 164 h 378"/>
                  <a:gd name="T70" fmla="*/ 655 w 716"/>
                  <a:gd name="T71" fmla="*/ 170 h 378"/>
                  <a:gd name="T72" fmla="*/ 666 w 716"/>
                  <a:gd name="T73" fmla="*/ 174 h 378"/>
                  <a:gd name="T74" fmla="*/ 673 w 716"/>
                  <a:gd name="T75" fmla="*/ 178 h 378"/>
                  <a:gd name="T76" fmla="*/ 675 w 716"/>
                  <a:gd name="T77" fmla="*/ 181 h 378"/>
                  <a:gd name="T78" fmla="*/ 716 w 716"/>
                  <a:gd name="T79" fmla="*/ 190 h 37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716" h="378">
                    <a:moveTo>
                      <a:pt x="716" y="378"/>
                    </a:moveTo>
                    <a:lnTo>
                      <a:pt x="714" y="375"/>
                    </a:lnTo>
                    <a:lnTo>
                      <a:pt x="707" y="367"/>
                    </a:lnTo>
                    <a:lnTo>
                      <a:pt x="696" y="358"/>
                    </a:lnTo>
                    <a:lnTo>
                      <a:pt x="680" y="347"/>
                    </a:lnTo>
                    <a:lnTo>
                      <a:pt x="659" y="333"/>
                    </a:lnTo>
                    <a:lnTo>
                      <a:pt x="634" y="318"/>
                    </a:lnTo>
                    <a:lnTo>
                      <a:pt x="604" y="302"/>
                    </a:lnTo>
                    <a:lnTo>
                      <a:pt x="570" y="282"/>
                    </a:lnTo>
                    <a:lnTo>
                      <a:pt x="532" y="262"/>
                    </a:lnTo>
                    <a:lnTo>
                      <a:pt x="489" y="241"/>
                    </a:lnTo>
                    <a:lnTo>
                      <a:pt x="444" y="217"/>
                    </a:lnTo>
                    <a:lnTo>
                      <a:pt x="396" y="192"/>
                    </a:lnTo>
                    <a:lnTo>
                      <a:pt x="345" y="166"/>
                    </a:lnTo>
                    <a:lnTo>
                      <a:pt x="291" y="139"/>
                    </a:lnTo>
                    <a:lnTo>
                      <a:pt x="236" y="112"/>
                    </a:lnTo>
                    <a:lnTo>
                      <a:pt x="180" y="85"/>
                    </a:lnTo>
                    <a:lnTo>
                      <a:pt x="120" y="58"/>
                    </a:lnTo>
                    <a:lnTo>
                      <a:pt x="61" y="29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61" y="31"/>
                    </a:lnTo>
                    <a:lnTo>
                      <a:pt x="119" y="60"/>
                    </a:lnTo>
                    <a:lnTo>
                      <a:pt x="177" y="87"/>
                    </a:lnTo>
                    <a:lnTo>
                      <a:pt x="235" y="114"/>
                    </a:lnTo>
                    <a:lnTo>
                      <a:pt x="289" y="141"/>
                    </a:lnTo>
                    <a:lnTo>
                      <a:pt x="342" y="168"/>
                    </a:lnTo>
                    <a:lnTo>
                      <a:pt x="392" y="194"/>
                    </a:lnTo>
                    <a:lnTo>
                      <a:pt x="438" y="217"/>
                    </a:lnTo>
                    <a:lnTo>
                      <a:pt x="482" y="239"/>
                    </a:lnTo>
                    <a:lnTo>
                      <a:pt x="522" y="261"/>
                    </a:lnTo>
                    <a:lnTo>
                      <a:pt x="557" y="280"/>
                    </a:lnTo>
                    <a:lnTo>
                      <a:pt x="588" y="299"/>
                    </a:lnTo>
                    <a:lnTo>
                      <a:pt x="615" y="313"/>
                    </a:lnTo>
                    <a:lnTo>
                      <a:pt x="638" y="327"/>
                    </a:lnTo>
                    <a:lnTo>
                      <a:pt x="655" y="338"/>
                    </a:lnTo>
                    <a:lnTo>
                      <a:pt x="666" y="347"/>
                    </a:lnTo>
                    <a:lnTo>
                      <a:pt x="673" y="355"/>
                    </a:lnTo>
                    <a:lnTo>
                      <a:pt x="675" y="360"/>
                    </a:lnTo>
                    <a:lnTo>
                      <a:pt x="716" y="378"/>
                    </a:lnTo>
                    <a:close/>
                  </a:path>
                </a:pathLst>
              </a:custGeom>
              <a:solidFill>
                <a:srgbClr val="DDEE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94" name="Freeform 1015"/>
              <p:cNvSpPr>
                <a:spLocks/>
              </p:cNvSpPr>
              <p:nvPr/>
            </p:nvSpPr>
            <p:spPr bwMode="auto">
              <a:xfrm>
                <a:off x="964" y="1280"/>
                <a:ext cx="675" cy="179"/>
              </a:xfrm>
              <a:custGeom>
                <a:avLst/>
                <a:gdLst>
                  <a:gd name="T0" fmla="*/ 0 w 675"/>
                  <a:gd name="T1" fmla="*/ 0 h 357"/>
                  <a:gd name="T2" fmla="*/ 61 w 675"/>
                  <a:gd name="T3" fmla="*/ 14 h 357"/>
                  <a:gd name="T4" fmla="*/ 119 w 675"/>
                  <a:gd name="T5" fmla="*/ 29 h 357"/>
                  <a:gd name="T6" fmla="*/ 177 w 675"/>
                  <a:gd name="T7" fmla="*/ 42 h 357"/>
                  <a:gd name="T8" fmla="*/ 235 w 675"/>
                  <a:gd name="T9" fmla="*/ 56 h 357"/>
                  <a:gd name="T10" fmla="*/ 289 w 675"/>
                  <a:gd name="T11" fmla="*/ 69 h 357"/>
                  <a:gd name="T12" fmla="*/ 342 w 675"/>
                  <a:gd name="T13" fmla="*/ 83 h 357"/>
                  <a:gd name="T14" fmla="*/ 392 w 675"/>
                  <a:gd name="T15" fmla="*/ 96 h 357"/>
                  <a:gd name="T16" fmla="*/ 438 w 675"/>
                  <a:gd name="T17" fmla="*/ 107 h 357"/>
                  <a:gd name="T18" fmla="*/ 482 w 675"/>
                  <a:gd name="T19" fmla="*/ 118 h 357"/>
                  <a:gd name="T20" fmla="*/ 522 w 675"/>
                  <a:gd name="T21" fmla="*/ 129 h 357"/>
                  <a:gd name="T22" fmla="*/ 557 w 675"/>
                  <a:gd name="T23" fmla="*/ 139 h 357"/>
                  <a:gd name="T24" fmla="*/ 588 w 675"/>
                  <a:gd name="T25" fmla="*/ 148 h 357"/>
                  <a:gd name="T26" fmla="*/ 615 w 675"/>
                  <a:gd name="T27" fmla="*/ 155 h 357"/>
                  <a:gd name="T28" fmla="*/ 638 w 675"/>
                  <a:gd name="T29" fmla="*/ 162 h 357"/>
                  <a:gd name="T30" fmla="*/ 655 w 675"/>
                  <a:gd name="T31" fmla="*/ 168 h 357"/>
                  <a:gd name="T32" fmla="*/ 666 w 675"/>
                  <a:gd name="T33" fmla="*/ 172 h 357"/>
                  <a:gd name="T34" fmla="*/ 673 w 675"/>
                  <a:gd name="T35" fmla="*/ 176 h 357"/>
                  <a:gd name="T36" fmla="*/ 675 w 675"/>
                  <a:gd name="T37" fmla="*/ 179 h 357"/>
                  <a:gd name="T38" fmla="*/ 632 w 675"/>
                  <a:gd name="T39" fmla="*/ 168 h 357"/>
                  <a:gd name="T40" fmla="*/ 631 w 675"/>
                  <a:gd name="T41" fmla="*/ 166 h 357"/>
                  <a:gd name="T42" fmla="*/ 624 w 675"/>
                  <a:gd name="T43" fmla="*/ 163 h 357"/>
                  <a:gd name="T44" fmla="*/ 612 w 675"/>
                  <a:gd name="T45" fmla="*/ 159 h 357"/>
                  <a:gd name="T46" fmla="*/ 597 w 675"/>
                  <a:gd name="T47" fmla="*/ 153 h 357"/>
                  <a:gd name="T48" fmla="*/ 576 w 675"/>
                  <a:gd name="T49" fmla="*/ 147 h 357"/>
                  <a:gd name="T50" fmla="*/ 550 w 675"/>
                  <a:gd name="T51" fmla="*/ 140 h 357"/>
                  <a:gd name="T52" fmla="*/ 522 w 675"/>
                  <a:gd name="T53" fmla="*/ 132 h 357"/>
                  <a:gd name="T54" fmla="*/ 488 w 675"/>
                  <a:gd name="T55" fmla="*/ 122 h 357"/>
                  <a:gd name="T56" fmla="*/ 451 w 675"/>
                  <a:gd name="T57" fmla="*/ 112 h 357"/>
                  <a:gd name="T58" fmla="*/ 410 w 675"/>
                  <a:gd name="T59" fmla="*/ 102 h 357"/>
                  <a:gd name="T60" fmla="*/ 366 w 675"/>
                  <a:gd name="T61" fmla="*/ 90 h 357"/>
                  <a:gd name="T62" fmla="*/ 320 w 675"/>
                  <a:gd name="T63" fmla="*/ 78 h 357"/>
                  <a:gd name="T64" fmla="*/ 270 w 675"/>
                  <a:gd name="T65" fmla="*/ 67 h 357"/>
                  <a:gd name="T66" fmla="*/ 219 w 675"/>
                  <a:gd name="T67" fmla="*/ 54 h 357"/>
                  <a:gd name="T68" fmla="*/ 166 w 675"/>
                  <a:gd name="T69" fmla="*/ 40 h 357"/>
                  <a:gd name="T70" fmla="*/ 112 w 675"/>
                  <a:gd name="T71" fmla="*/ 28 h 357"/>
                  <a:gd name="T72" fmla="*/ 55 w 675"/>
                  <a:gd name="T73" fmla="*/ 14 h 357"/>
                  <a:gd name="T74" fmla="*/ 0 w 675"/>
                  <a:gd name="T75" fmla="*/ 1 h 357"/>
                  <a:gd name="T76" fmla="*/ 0 w 675"/>
                  <a:gd name="T77" fmla="*/ 0 h 35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675" h="357">
                    <a:moveTo>
                      <a:pt x="0" y="0"/>
                    </a:moveTo>
                    <a:lnTo>
                      <a:pt x="61" y="28"/>
                    </a:lnTo>
                    <a:lnTo>
                      <a:pt x="119" y="57"/>
                    </a:lnTo>
                    <a:lnTo>
                      <a:pt x="177" y="84"/>
                    </a:lnTo>
                    <a:lnTo>
                      <a:pt x="235" y="111"/>
                    </a:lnTo>
                    <a:lnTo>
                      <a:pt x="289" y="138"/>
                    </a:lnTo>
                    <a:lnTo>
                      <a:pt x="342" y="165"/>
                    </a:lnTo>
                    <a:lnTo>
                      <a:pt x="392" y="191"/>
                    </a:lnTo>
                    <a:lnTo>
                      <a:pt x="438" y="214"/>
                    </a:lnTo>
                    <a:lnTo>
                      <a:pt x="482" y="236"/>
                    </a:lnTo>
                    <a:lnTo>
                      <a:pt x="522" y="258"/>
                    </a:lnTo>
                    <a:lnTo>
                      <a:pt x="557" y="277"/>
                    </a:lnTo>
                    <a:lnTo>
                      <a:pt x="588" y="296"/>
                    </a:lnTo>
                    <a:lnTo>
                      <a:pt x="615" y="310"/>
                    </a:lnTo>
                    <a:lnTo>
                      <a:pt x="638" y="324"/>
                    </a:lnTo>
                    <a:lnTo>
                      <a:pt x="655" y="335"/>
                    </a:lnTo>
                    <a:lnTo>
                      <a:pt x="666" y="344"/>
                    </a:lnTo>
                    <a:lnTo>
                      <a:pt x="673" y="352"/>
                    </a:lnTo>
                    <a:lnTo>
                      <a:pt x="675" y="357"/>
                    </a:lnTo>
                    <a:lnTo>
                      <a:pt x="632" y="335"/>
                    </a:lnTo>
                    <a:lnTo>
                      <a:pt x="631" y="332"/>
                    </a:lnTo>
                    <a:lnTo>
                      <a:pt x="624" y="326"/>
                    </a:lnTo>
                    <a:lnTo>
                      <a:pt x="612" y="317"/>
                    </a:lnTo>
                    <a:lnTo>
                      <a:pt x="597" y="306"/>
                    </a:lnTo>
                    <a:lnTo>
                      <a:pt x="576" y="294"/>
                    </a:lnTo>
                    <a:lnTo>
                      <a:pt x="550" y="279"/>
                    </a:lnTo>
                    <a:lnTo>
                      <a:pt x="522" y="263"/>
                    </a:lnTo>
                    <a:lnTo>
                      <a:pt x="488" y="243"/>
                    </a:lnTo>
                    <a:lnTo>
                      <a:pt x="451" y="223"/>
                    </a:lnTo>
                    <a:lnTo>
                      <a:pt x="410" y="203"/>
                    </a:lnTo>
                    <a:lnTo>
                      <a:pt x="366" y="180"/>
                    </a:lnTo>
                    <a:lnTo>
                      <a:pt x="320" y="156"/>
                    </a:lnTo>
                    <a:lnTo>
                      <a:pt x="270" y="133"/>
                    </a:lnTo>
                    <a:lnTo>
                      <a:pt x="219" y="107"/>
                    </a:lnTo>
                    <a:lnTo>
                      <a:pt x="166" y="80"/>
                    </a:lnTo>
                    <a:lnTo>
                      <a:pt x="112" y="55"/>
                    </a:lnTo>
                    <a:lnTo>
                      <a:pt x="55" y="28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FE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95" name="Freeform 1016"/>
              <p:cNvSpPr>
                <a:spLocks/>
              </p:cNvSpPr>
              <p:nvPr/>
            </p:nvSpPr>
            <p:spPr bwMode="auto">
              <a:xfrm>
                <a:off x="963" y="1281"/>
                <a:ext cx="633" cy="167"/>
              </a:xfrm>
              <a:custGeom>
                <a:avLst/>
                <a:gdLst>
                  <a:gd name="T0" fmla="*/ 633 w 633"/>
                  <a:gd name="T1" fmla="*/ 167 h 333"/>
                  <a:gd name="T2" fmla="*/ 632 w 633"/>
                  <a:gd name="T3" fmla="*/ 165 h 333"/>
                  <a:gd name="T4" fmla="*/ 625 w 633"/>
                  <a:gd name="T5" fmla="*/ 162 h 333"/>
                  <a:gd name="T6" fmla="*/ 613 w 633"/>
                  <a:gd name="T7" fmla="*/ 158 h 333"/>
                  <a:gd name="T8" fmla="*/ 598 w 633"/>
                  <a:gd name="T9" fmla="*/ 152 h 333"/>
                  <a:gd name="T10" fmla="*/ 577 w 633"/>
                  <a:gd name="T11" fmla="*/ 146 h 333"/>
                  <a:gd name="T12" fmla="*/ 551 w 633"/>
                  <a:gd name="T13" fmla="*/ 139 h 333"/>
                  <a:gd name="T14" fmla="*/ 523 w 633"/>
                  <a:gd name="T15" fmla="*/ 131 h 333"/>
                  <a:gd name="T16" fmla="*/ 489 w 633"/>
                  <a:gd name="T17" fmla="*/ 121 h 333"/>
                  <a:gd name="T18" fmla="*/ 452 w 633"/>
                  <a:gd name="T19" fmla="*/ 111 h 333"/>
                  <a:gd name="T20" fmla="*/ 411 w 633"/>
                  <a:gd name="T21" fmla="*/ 101 h 333"/>
                  <a:gd name="T22" fmla="*/ 367 w 633"/>
                  <a:gd name="T23" fmla="*/ 89 h 333"/>
                  <a:gd name="T24" fmla="*/ 321 w 633"/>
                  <a:gd name="T25" fmla="*/ 77 h 333"/>
                  <a:gd name="T26" fmla="*/ 271 w 633"/>
                  <a:gd name="T27" fmla="*/ 66 h 333"/>
                  <a:gd name="T28" fmla="*/ 220 w 633"/>
                  <a:gd name="T29" fmla="*/ 53 h 333"/>
                  <a:gd name="T30" fmla="*/ 167 w 633"/>
                  <a:gd name="T31" fmla="*/ 39 h 333"/>
                  <a:gd name="T32" fmla="*/ 113 w 633"/>
                  <a:gd name="T33" fmla="*/ 27 h 333"/>
                  <a:gd name="T34" fmla="*/ 56 w 633"/>
                  <a:gd name="T35" fmla="*/ 13 h 333"/>
                  <a:gd name="T36" fmla="*/ 1 w 633"/>
                  <a:gd name="T37" fmla="*/ 0 h 333"/>
                  <a:gd name="T38" fmla="*/ 0 w 633"/>
                  <a:gd name="T39" fmla="*/ 1 h 333"/>
                  <a:gd name="T40" fmla="*/ 55 w 633"/>
                  <a:gd name="T41" fmla="*/ 15 h 333"/>
                  <a:gd name="T42" fmla="*/ 110 w 633"/>
                  <a:gd name="T43" fmla="*/ 28 h 333"/>
                  <a:gd name="T44" fmla="*/ 164 w 633"/>
                  <a:gd name="T45" fmla="*/ 40 h 333"/>
                  <a:gd name="T46" fmla="*/ 215 w 633"/>
                  <a:gd name="T47" fmla="*/ 53 h 333"/>
                  <a:gd name="T48" fmla="*/ 266 w 633"/>
                  <a:gd name="T49" fmla="*/ 66 h 333"/>
                  <a:gd name="T50" fmla="*/ 312 w 633"/>
                  <a:gd name="T51" fmla="*/ 77 h 333"/>
                  <a:gd name="T52" fmla="*/ 358 w 633"/>
                  <a:gd name="T53" fmla="*/ 88 h 333"/>
                  <a:gd name="T54" fmla="*/ 400 w 633"/>
                  <a:gd name="T55" fmla="*/ 99 h 333"/>
                  <a:gd name="T56" fmla="*/ 438 w 633"/>
                  <a:gd name="T57" fmla="*/ 110 h 333"/>
                  <a:gd name="T58" fmla="*/ 472 w 633"/>
                  <a:gd name="T59" fmla="*/ 119 h 333"/>
                  <a:gd name="T60" fmla="*/ 503 w 633"/>
                  <a:gd name="T61" fmla="*/ 127 h 333"/>
                  <a:gd name="T62" fmla="*/ 529 w 633"/>
                  <a:gd name="T63" fmla="*/ 135 h 333"/>
                  <a:gd name="T64" fmla="*/ 550 w 633"/>
                  <a:gd name="T65" fmla="*/ 142 h 333"/>
                  <a:gd name="T66" fmla="*/ 567 w 633"/>
                  <a:gd name="T67" fmla="*/ 147 h 333"/>
                  <a:gd name="T68" fmla="*/ 578 w 633"/>
                  <a:gd name="T69" fmla="*/ 152 h 333"/>
                  <a:gd name="T70" fmla="*/ 585 w 633"/>
                  <a:gd name="T71" fmla="*/ 154 h 333"/>
                  <a:gd name="T72" fmla="*/ 586 w 633"/>
                  <a:gd name="T73" fmla="*/ 157 h 333"/>
                  <a:gd name="T74" fmla="*/ 633 w 633"/>
                  <a:gd name="T75" fmla="*/ 167 h 33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633" h="333">
                    <a:moveTo>
                      <a:pt x="633" y="333"/>
                    </a:moveTo>
                    <a:lnTo>
                      <a:pt x="632" y="330"/>
                    </a:lnTo>
                    <a:lnTo>
                      <a:pt x="625" y="324"/>
                    </a:lnTo>
                    <a:lnTo>
                      <a:pt x="613" y="315"/>
                    </a:lnTo>
                    <a:lnTo>
                      <a:pt x="598" y="304"/>
                    </a:lnTo>
                    <a:lnTo>
                      <a:pt x="577" y="292"/>
                    </a:lnTo>
                    <a:lnTo>
                      <a:pt x="551" y="277"/>
                    </a:lnTo>
                    <a:lnTo>
                      <a:pt x="523" y="261"/>
                    </a:lnTo>
                    <a:lnTo>
                      <a:pt x="489" y="241"/>
                    </a:lnTo>
                    <a:lnTo>
                      <a:pt x="452" y="221"/>
                    </a:lnTo>
                    <a:lnTo>
                      <a:pt x="411" y="201"/>
                    </a:lnTo>
                    <a:lnTo>
                      <a:pt x="367" y="178"/>
                    </a:lnTo>
                    <a:lnTo>
                      <a:pt x="321" y="154"/>
                    </a:lnTo>
                    <a:lnTo>
                      <a:pt x="271" y="131"/>
                    </a:lnTo>
                    <a:lnTo>
                      <a:pt x="220" y="105"/>
                    </a:lnTo>
                    <a:lnTo>
                      <a:pt x="167" y="78"/>
                    </a:lnTo>
                    <a:lnTo>
                      <a:pt x="113" y="53"/>
                    </a:lnTo>
                    <a:lnTo>
                      <a:pt x="56" y="26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55" y="29"/>
                    </a:lnTo>
                    <a:lnTo>
                      <a:pt x="110" y="55"/>
                    </a:lnTo>
                    <a:lnTo>
                      <a:pt x="164" y="80"/>
                    </a:lnTo>
                    <a:lnTo>
                      <a:pt x="215" y="105"/>
                    </a:lnTo>
                    <a:lnTo>
                      <a:pt x="266" y="131"/>
                    </a:lnTo>
                    <a:lnTo>
                      <a:pt x="312" y="154"/>
                    </a:lnTo>
                    <a:lnTo>
                      <a:pt x="358" y="176"/>
                    </a:lnTo>
                    <a:lnTo>
                      <a:pt x="400" y="198"/>
                    </a:lnTo>
                    <a:lnTo>
                      <a:pt x="438" y="219"/>
                    </a:lnTo>
                    <a:lnTo>
                      <a:pt x="472" y="237"/>
                    </a:lnTo>
                    <a:lnTo>
                      <a:pt x="503" y="254"/>
                    </a:lnTo>
                    <a:lnTo>
                      <a:pt x="529" y="270"/>
                    </a:lnTo>
                    <a:lnTo>
                      <a:pt x="550" y="283"/>
                    </a:lnTo>
                    <a:lnTo>
                      <a:pt x="567" y="294"/>
                    </a:lnTo>
                    <a:lnTo>
                      <a:pt x="578" y="303"/>
                    </a:lnTo>
                    <a:lnTo>
                      <a:pt x="585" y="308"/>
                    </a:lnTo>
                    <a:lnTo>
                      <a:pt x="586" y="313"/>
                    </a:lnTo>
                    <a:lnTo>
                      <a:pt x="633" y="333"/>
                    </a:lnTo>
                    <a:close/>
                  </a:path>
                </a:pathLst>
              </a:custGeom>
              <a:solidFill>
                <a:srgbClr val="E0ED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96" name="Freeform 1017"/>
              <p:cNvSpPr>
                <a:spLocks/>
              </p:cNvSpPr>
              <p:nvPr/>
            </p:nvSpPr>
            <p:spPr bwMode="auto">
              <a:xfrm>
                <a:off x="963" y="1282"/>
                <a:ext cx="586" cy="156"/>
              </a:xfrm>
              <a:custGeom>
                <a:avLst/>
                <a:gdLst>
                  <a:gd name="T0" fmla="*/ 0 w 586"/>
                  <a:gd name="T1" fmla="*/ 0 h 311"/>
                  <a:gd name="T2" fmla="*/ 55 w 586"/>
                  <a:gd name="T3" fmla="*/ 14 h 311"/>
                  <a:gd name="T4" fmla="*/ 110 w 586"/>
                  <a:gd name="T5" fmla="*/ 27 h 311"/>
                  <a:gd name="T6" fmla="*/ 164 w 586"/>
                  <a:gd name="T7" fmla="*/ 39 h 311"/>
                  <a:gd name="T8" fmla="*/ 215 w 586"/>
                  <a:gd name="T9" fmla="*/ 52 h 311"/>
                  <a:gd name="T10" fmla="*/ 266 w 586"/>
                  <a:gd name="T11" fmla="*/ 65 h 311"/>
                  <a:gd name="T12" fmla="*/ 312 w 586"/>
                  <a:gd name="T13" fmla="*/ 76 h 311"/>
                  <a:gd name="T14" fmla="*/ 358 w 586"/>
                  <a:gd name="T15" fmla="*/ 87 h 311"/>
                  <a:gd name="T16" fmla="*/ 400 w 586"/>
                  <a:gd name="T17" fmla="*/ 98 h 311"/>
                  <a:gd name="T18" fmla="*/ 438 w 586"/>
                  <a:gd name="T19" fmla="*/ 109 h 311"/>
                  <a:gd name="T20" fmla="*/ 472 w 586"/>
                  <a:gd name="T21" fmla="*/ 118 h 311"/>
                  <a:gd name="T22" fmla="*/ 503 w 586"/>
                  <a:gd name="T23" fmla="*/ 126 h 311"/>
                  <a:gd name="T24" fmla="*/ 529 w 586"/>
                  <a:gd name="T25" fmla="*/ 134 h 311"/>
                  <a:gd name="T26" fmla="*/ 550 w 586"/>
                  <a:gd name="T27" fmla="*/ 141 h 311"/>
                  <a:gd name="T28" fmla="*/ 567 w 586"/>
                  <a:gd name="T29" fmla="*/ 146 h 311"/>
                  <a:gd name="T30" fmla="*/ 578 w 586"/>
                  <a:gd name="T31" fmla="*/ 151 h 311"/>
                  <a:gd name="T32" fmla="*/ 585 w 586"/>
                  <a:gd name="T33" fmla="*/ 153 h 311"/>
                  <a:gd name="T34" fmla="*/ 586 w 586"/>
                  <a:gd name="T35" fmla="*/ 156 h 311"/>
                  <a:gd name="T36" fmla="*/ 538 w 586"/>
                  <a:gd name="T37" fmla="*/ 144 h 311"/>
                  <a:gd name="T38" fmla="*/ 537 w 586"/>
                  <a:gd name="T39" fmla="*/ 142 h 311"/>
                  <a:gd name="T40" fmla="*/ 530 w 586"/>
                  <a:gd name="T41" fmla="*/ 139 h 311"/>
                  <a:gd name="T42" fmla="*/ 517 w 586"/>
                  <a:gd name="T43" fmla="*/ 134 h 311"/>
                  <a:gd name="T44" fmla="*/ 500 w 586"/>
                  <a:gd name="T45" fmla="*/ 129 h 311"/>
                  <a:gd name="T46" fmla="*/ 478 w 586"/>
                  <a:gd name="T47" fmla="*/ 122 h 311"/>
                  <a:gd name="T48" fmla="*/ 451 w 586"/>
                  <a:gd name="T49" fmla="*/ 114 h 311"/>
                  <a:gd name="T50" fmla="*/ 420 w 586"/>
                  <a:gd name="T51" fmla="*/ 106 h 311"/>
                  <a:gd name="T52" fmla="*/ 384 w 586"/>
                  <a:gd name="T53" fmla="*/ 96 h 311"/>
                  <a:gd name="T54" fmla="*/ 345 w 586"/>
                  <a:gd name="T55" fmla="*/ 86 h 311"/>
                  <a:gd name="T56" fmla="*/ 302 w 586"/>
                  <a:gd name="T57" fmla="*/ 75 h 311"/>
                  <a:gd name="T58" fmla="*/ 257 w 586"/>
                  <a:gd name="T59" fmla="*/ 64 h 311"/>
                  <a:gd name="T60" fmla="*/ 209 w 586"/>
                  <a:gd name="T61" fmla="*/ 52 h 311"/>
                  <a:gd name="T62" fmla="*/ 158 w 586"/>
                  <a:gd name="T63" fmla="*/ 39 h 311"/>
                  <a:gd name="T64" fmla="*/ 106 w 586"/>
                  <a:gd name="T65" fmla="*/ 27 h 311"/>
                  <a:gd name="T66" fmla="*/ 54 w 586"/>
                  <a:gd name="T67" fmla="*/ 15 h 311"/>
                  <a:gd name="T68" fmla="*/ 0 w 586"/>
                  <a:gd name="T69" fmla="*/ 2 h 311"/>
                  <a:gd name="T70" fmla="*/ 0 w 586"/>
                  <a:gd name="T71" fmla="*/ 0 h 31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86" h="311">
                    <a:moveTo>
                      <a:pt x="0" y="0"/>
                    </a:moveTo>
                    <a:lnTo>
                      <a:pt x="55" y="27"/>
                    </a:lnTo>
                    <a:lnTo>
                      <a:pt x="110" y="53"/>
                    </a:lnTo>
                    <a:lnTo>
                      <a:pt x="164" y="78"/>
                    </a:lnTo>
                    <a:lnTo>
                      <a:pt x="215" y="103"/>
                    </a:lnTo>
                    <a:lnTo>
                      <a:pt x="266" y="129"/>
                    </a:lnTo>
                    <a:lnTo>
                      <a:pt x="312" y="152"/>
                    </a:lnTo>
                    <a:lnTo>
                      <a:pt x="358" y="174"/>
                    </a:lnTo>
                    <a:lnTo>
                      <a:pt x="400" y="196"/>
                    </a:lnTo>
                    <a:lnTo>
                      <a:pt x="438" y="217"/>
                    </a:lnTo>
                    <a:lnTo>
                      <a:pt x="472" y="235"/>
                    </a:lnTo>
                    <a:lnTo>
                      <a:pt x="503" y="252"/>
                    </a:lnTo>
                    <a:lnTo>
                      <a:pt x="529" y="268"/>
                    </a:lnTo>
                    <a:lnTo>
                      <a:pt x="550" y="281"/>
                    </a:lnTo>
                    <a:lnTo>
                      <a:pt x="567" y="292"/>
                    </a:lnTo>
                    <a:lnTo>
                      <a:pt x="578" y="301"/>
                    </a:lnTo>
                    <a:lnTo>
                      <a:pt x="585" y="306"/>
                    </a:lnTo>
                    <a:lnTo>
                      <a:pt x="586" y="311"/>
                    </a:lnTo>
                    <a:lnTo>
                      <a:pt x="538" y="288"/>
                    </a:lnTo>
                    <a:lnTo>
                      <a:pt x="537" y="284"/>
                    </a:lnTo>
                    <a:lnTo>
                      <a:pt x="530" y="277"/>
                    </a:lnTo>
                    <a:lnTo>
                      <a:pt x="517" y="268"/>
                    </a:lnTo>
                    <a:lnTo>
                      <a:pt x="500" y="257"/>
                    </a:lnTo>
                    <a:lnTo>
                      <a:pt x="478" y="244"/>
                    </a:lnTo>
                    <a:lnTo>
                      <a:pt x="451" y="228"/>
                    </a:lnTo>
                    <a:lnTo>
                      <a:pt x="420" y="212"/>
                    </a:lnTo>
                    <a:lnTo>
                      <a:pt x="384" y="192"/>
                    </a:lnTo>
                    <a:lnTo>
                      <a:pt x="345" y="172"/>
                    </a:lnTo>
                    <a:lnTo>
                      <a:pt x="302" y="150"/>
                    </a:lnTo>
                    <a:lnTo>
                      <a:pt x="257" y="127"/>
                    </a:lnTo>
                    <a:lnTo>
                      <a:pt x="209" y="103"/>
                    </a:lnTo>
                    <a:lnTo>
                      <a:pt x="158" y="78"/>
                    </a:lnTo>
                    <a:lnTo>
                      <a:pt x="106" y="54"/>
                    </a:lnTo>
                    <a:lnTo>
                      <a:pt x="54" y="29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E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97" name="Freeform 1018"/>
              <p:cNvSpPr>
                <a:spLocks/>
              </p:cNvSpPr>
              <p:nvPr/>
            </p:nvSpPr>
            <p:spPr bwMode="auto">
              <a:xfrm>
                <a:off x="961" y="1284"/>
                <a:ext cx="540" cy="142"/>
              </a:xfrm>
              <a:custGeom>
                <a:avLst/>
                <a:gdLst>
                  <a:gd name="T0" fmla="*/ 540 w 540"/>
                  <a:gd name="T1" fmla="*/ 142 h 284"/>
                  <a:gd name="T2" fmla="*/ 539 w 540"/>
                  <a:gd name="T3" fmla="*/ 140 h 284"/>
                  <a:gd name="T4" fmla="*/ 532 w 540"/>
                  <a:gd name="T5" fmla="*/ 137 h 284"/>
                  <a:gd name="T6" fmla="*/ 519 w 540"/>
                  <a:gd name="T7" fmla="*/ 132 h 284"/>
                  <a:gd name="T8" fmla="*/ 502 w 540"/>
                  <a:gd name="T9" fmla="*/ 127 h 284"/>
                  <a:gd name="T10" fmla="*/ 480 w 540"/>
                  <a:gd name="T11" fmla="*/ 120 h 284"/>
                  <a:gd name="T12" fmla="*/ 453 w 540"/>
                  <a:gd name="T13" fmla="*/ 112 h 284"/>
                  <a:gd name="T14" fmla="*/ 422 w 540"/>
                  <a:gd name="T15" fmla="*/ 104 h 284"/>
                  <a:gd name="T16" fmla="*/ 386 w 540"/>
                  <a:gd name="T17" fmla="*/ 94 h 284"/>
                  <a:gd name="T18" fmla="*/ 347 w 540"/>
                  <a:gd name="T19" fmla="*/ 84 h 284"/>
                  <a:gd name="T20" fmla="*/ 304 w 540"/>
                  <a:gd name="T21" fmla="*/ 73 h 284"/>
                  <a:gd name="T22" fmla="*/ 259 w 540"/>
                  <a:gd name="T23" fmla="*/ 62 h 284"/>
                  <a:gd name="T24" fmla="*/ 211 w 540"/>
                  <a:gd name="T25" fmla="*/ 50 h 284"/>
                  <a:gd name="T26" fmla="*/ 160 w 540"/>
                  <a:gd name="T27" fmla="*/ 37 h 284"/>
                  <a:gd name="T28" fmla="*/ 108 w 540"/>
                  <a:gd name="T29" fmla="*/ 25 h 284"/>
                  <a:gd name="T30" fmla="*/ 56 w 540"/>
                  <a:gd name="T31" fmla="*/ 13 h 284"/>
                  <a:gd name="T32" fmla="*/ 2 w 540"/>
                  <a:gd name="T33" fmla="*/ 0 h 284"/>
                  <a:gd name="T34" fmla="*/ 0 w 540"/>
                  <a:gd name="T35" fmla="*/ 1 h 284"/>
                  <a:gd name="T36" fmla="*/ 50 w 540"/>
                  <a:gd name="T37" fmla="*/ 13 h 284"/>
                  <a:gd name="T38" fmla="*/ 98 w 540"/>
                  <a:gd name="T39" fmla="*/ 25 h 284"/>
                  <a:gd name="T40" fmla="*/ 145 w 540"/>
                  <a:gd name="T41" fmla="*/ 35 h 284"/>
                  <a:gd name="T42" fmla="*/ 190 w 540"/>
                  <a:gd name="T43" fmla="*/ 46 h 284"/>
                  <a:gd name="T44" fmla="*/ 234 w 540"/>
                  <a:gd name="T45" fmla="*/ 57 h 284"/>
                  <a:gd name="T46" fmla="*/ 275 w 540"/>
                  <a:gd name="T47" fmla="*/ 68 h 284"/>
                  <a:gd name="T48" fmla="*/ 313 w 540"/>
                  <a:gd name="T49" fmla="*/ 78 h 284"/>
                  <a:gd name="T50" fmla="*/ 348 w 540"/>
                  <a:gd name="T51" fmla="*/ 87 h 284"/>
                  <a:gd name="T52" fmla="*/ 381 w 540"/>
                  <a:gd name="T53" fmla="*/ 95 h 284"/>
                  <a:gd name="T54" fmla="*/ 409 w 540"/>
                  <a:gd name="T55" fmla="*/ 103 h 284"/>
                  <a:gd name="T56" fmla="*/ 433 w 540"/>
                  <a:gd name="T57" fmla="*/ 111 h 284"/>
                  <a:gd name="T58" fmla="*/ 453 w 540"/>
                  <a:gd name="T59" fmla="*/ 116 h 284"/>
                  <a:gd name="T60" fmla="*/ 470 w 540"/>
                  <a:gd name="T61" fmla="*/ 121 h 284"/>
                  <a:gd name="T62" fmla="*/ 480 w 540"/>
                  <a:gd name="T63" fmla="*/ 125 h 284"/>
                  <a:gd name="T64" fmla="*/ 487 w 540"/>
                  <a:gd name="T65" fmla="*/ 129 h 284"/>
                  <a:gd name="T66" fmla="*/ 488 w 540"/>
                  <a:gd name="T67" fmla="*/ 130 h 284"/>
                  <a:gd name="T68" fmla="*/ 540 w 540"/>
                  <a:gd name="T69" fmla="*/ 142 h 28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40" h="284">
                    <a:moveTo>
                      <a:pt x="540" y="284"/>
                    </a:moveTo>
                    <a:lnTo>
                      <a:pt x="539" y="280"/>
                    </a:lnTo>
                    <a:lnTo>
                      <a:pt x="532" y="273"/>
                    </a:lnTo>
                    <a:lnTo>
                      <a:pt x="519" y="264"/>
                    </a:lnTo>
                    <a:lnTo>
                      <a:pt x="502" y="253"/>
                    </a:lnTo>
                    <a:lnTo>
                      <a:pt x="480" y="240"/>
                    </a:lnTo>
                    <a:lnTo>
                      <a:pt x="453" y="224"/>
                    </a:lnTo>
                    <a:lnTo>
                      <a:pt x="422" y="208"/>
                    </a:lnTo>
                    <a:lnTo>
                      <a:pt x="386" y="188"/>
                    </a:lnTo>
                    <a:lnTo>
                      <a:pt x="347" y="168"/>
                    </a:lnTo>
                    <a:lnTo>
                      <a:pt x="304" y="146"/>
                    </a:lnTo>
                    <a:lnTo>
                      <a:pt x="259" y="123"/>
                    </a:lnTo>
                    <a:lnTo>
                      <a:pt x="211" y="99"/>
                    </a:lnTo>
                    <a:lnTo>
                      <a:pt x="160" y="74"/>
                    </a:lnTo>
                    <a:lnTo>
                      <a:pt x="108" y="50"/>
                    </a:lnTo>
                    <a:lnTo>
                      <a:pt x="56" y="2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50" y="25"/>
                    </a:lnTo>
                    <a:lnTo>
                      <a:pt x="98" y="49"/>
                    </a:lnTo>
                    <a:lnTo>
                      <a:pt x="145" y="70"/>
                    </a:lnTo>
                    <a:lnTo>
                      <a:pt x="190" y="92"/>
                    </a:lnTo>
                    <a:lnTo>
                      <a:pt x="234" y="114"/>
                    </a:lnTo>
                    <a:lnTo>
                      <a:pt x="275" y="135"/>
                    </a:lnTo>
                    <a:lnTo>
                      <a:pt x="313" y="155"/>
                    </a:lnTo>
                    <a:lnTo>
                      <a:pt x="348" y="173"/>
                    </a:lnTo>
                    <a:lnTo>
                      <a:pt x="381" y="190"/>
                    </a:lnTo>
                    <a:lnTo>
                      <a:pt x="409" y="206"/>
                    </a:lnTo>
                    <a:lnTo>
                      <a:pt x="433" y="221"/>
                    </a:lnTo>
                    <a:lnTo>
                      <a:pt x="453" y="231"/>
                    </a:lnTo>
                    <a:lnTo>
                      <a:pt x="470" y="242"/>
                    </a:lnTo>
                    <a:lnTo>
                      <a:pt x="480" y="250"/>
                    </a:lnTo>
                    <a:lnTo>
                      <a:pt x="487" y="257"/>
                    </a:lnTo>
                    <a:lnTo>
                      <a:pt x="488" y="260"/>
                    </a:lnTo>
                    <a:lnTo>
                      <a:pt x="540" y="284"/>
                    </a:lnTo>
                    <a:close/>
                  </a:path>
                </a:pathLst>
              </a:custGeom>
              <a:solidFill>
                <a:srgbClr val="E4EC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98" name="Freeform 1019"/>
              <p:cNvSpPr>
                <a:spLocks/>
              </p:cNvSpPr>
              <p:nvPr/>
            </p:nvSpPr>
            <p:spPr bwMode="auto">
              <a:xfrm>
                <a:off x="961" y="1285"/>
                <a:ext cx="488" cy="129"/>
              </a:xfrm>
              <a:custGeom>
                <a:avLst/>
                <a:gdLst>
                  <a:gd name="T0" fmla="*/ 0 w 488"/>
                  <a:gd name="T1" fmla="*/ 0 h 258"/>
                  <a:gd name="T2" fmla="*/ 50 w 488"/>
                  <a:gd name="T3" fmla="*/ 12 h 258"/>
                  <a:gd name="T4" fmla="*/ 98 w 488"/>
                  <a:gd name="T5" fmla="*/ 24 h 258"/>
                  <a:gd name="T6" fmla="*/ 145 w 488"/>
                  <a:gd name="T7" fmla="*/ 34 h 258"/>
                  <a:gd name="T8" fmla="*/ 190 w 488"/>
                  <a:gd name="T9" fmla="*/ 45 h 258"/>
                  <a:gd name="T10" fmla="*/ 234 w 488"/>
                  <a:gd name="T11" fmla="*/ 56 h 258"/>
                  <a:gd name="T12" fmla="*/ 275 w 488"/>
                  <a:gd name="T13" fmla="*/ 67 h 258"/>
                  <a:gd name="T14" fmla="*/ 313 w 488"/>
                  <a:gd name="T15" fmla="*/ 77 h 258"/>
                  <a:gd name="T16" fmla="*/ 348 w 488"/>
                  <a:gd name="T17" fmla="*/ 86 h 258"/>
                  <a:gd name="T18" fmla="*/ 381 w 488"/>
                  <a:gd name="T19" fmla="*/ 94 h 258"/>
                  <a:gd name="T20" fmla="*/ 409 w 488"/>
                  <a:gd name="T21" fmla="*/ 102 h 258"/>
                  <a:gd name="T22" fmla="*/ 433 w 488"/>
                  <a:gd name="T23" fmla="*/ 110 h 258"/>
                  <a:gd name="T24" fmla="*/ 453 w 488"/>
                  <a:gd name="T25" fmla="*/ 115 h 258"/>
                  <a:gd name="T26" fmla="*/ 470 w 488"/>
                  <a:gd name="T27" fmla="*/ 120 h 258"/>
                  <a:gd name="T28" fmla="*/ 480 w 488"/>
                  <a:gd name="T29" fmla="*/ 124 h 258"/>
                  <a:gd name="T30" fmla="*/ 487 w 488"/>
                  <a:gd name="T31" fmla="*/ 128 h 258"/>
                  <a:gd name="T32" fmla="*/ 488 w 488"/>
                  <a:gd name="T33" fmla="*/ 129 h 258"/>
                  <a:gd name="T34" fmla="*/ 433 w 488"/>
                  <a:gd name="T35" fmla="*/ 116 h 258"/>
                  <a:gd name="T36" fmla="*/ 430 w 488"/>
                  <a:gd name="T37" fmla="*/ 114 h 258"/>
                  <a:gd name="T38" fmla="*/ 425 w 488"/>
                  <a:gd name="T39" fmla="*/ 111 h 258"/>
                  <a:gd name="T40" fmla="*/ 413 w 488"/>
                  <a:gd name="T41" fmla="*/ 108 h 258"/>
                  <a:gd name="T42" fmla="*/ 398 w 488"/>
                  <a:gd name="T43" fmla="*/ 102 h 258"/>
                  <a:gd name="T44" fmla="*/ 376 w 488"/>
                  <a:gd name="T45" fmla="*/ 97 h 258"/>
                  <a:gd name="T46" fmla="*/ 352 w 488"/>
                  <a:gd name="T47" fmla="*/ 90 h 258"/>
                  <a:gd name="T48" fmla="*/ 324 w 488"/>
                  <a:gd name="T49" fmla="*/ 81 h 258"/>
                  <a:gd name="T50" fmla="*/ 292 w 488"/>
                  <a:gd name="T51" fmla="*/ 73 h 258"/>
                  <a:gd name="T52" fmla="*/ 256 w 488"/>
                  <a:gd name="T53" fmla="*/ 64 h 258"/>
                  <a:gd name="T54" fmla="*/ 218 w 488"/>
                  <a:gd name="T55" fmla="*/ 54 h 258"/>
                  <a:gd name="T56" fmla="*/ 179 w 488"/>
                  <a:gd name="T57" fmla="*/ 44 h 258"/>
                  <a:gd name="T58" fmla="*/ 135 w 488"/>
                  <a:gd name="T59" fmla="*/ 34 h 258"/>
                  <a:gd name="T60" fmla="*/ 91 w 488"/>
                  <a:gd name="T61" fmla="*/ 24 h 258"/>
                  <a:gd name="T62" fmla="*/ 46 w 488"/>
                  <a:gd name="T63" fmla="*/ 13 h 258"/>
                  <a:gd name="T64" fmla="*/ 0 w 488"/>
                  <a:gd name="T65" fmla="*/ 2 h 258"/>
                  <a:gd name="T66" fmla="*/ 0 w 488"/>
                  <a:gd name="T67" fmla="*/ 0 h 25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488" h="258">
                    <a:moveTo>
                      <a:pt x="0" y="0"/>
                    </a:moveTo>
                    <a:lnTo>
                      <a:pt x="50" y="23"/>
                    </a:lnTo>
                    <a:lnTo>
                      <a:pt x="98" y="47"/>
                    </a:lnTo>
                    <a:lnTo>
                      <a:pt x="145" y="68"/>
                    </a:lnTo>
                    <a:lnTo>
                      <a:pt x="190" y="90"/>
                    </a:lnTo>
                    <a:lnTo>
                      <a:pt x="234" y="112"/>
                    </a:lnTo>
                    <a:lnTo>
                      <a:pt x="275" y="133"/>
                    </a:lnTo>
                    <a:lnTo>
                      <a:pt x="313" y="153"/>
                    </a:lnTo>
                    <a:lnTo>
                      <a:pt x="348" y="171"/>
                    </a:lnTo>
                    <a:lnTo>
                      <a:pt x="381" y="188"/>
                    </a:lnTo>
                    <a:lnTo>
                      <a:pt x="409" y="204"/>
                    </a:lnTo>
                    <a:lnTo>
                      <a:pt x="433" y="219"/>
                    </a:lnTo>
                    <a:lnTo>
                      <a:pt x="453" y="229"/>
                    </a:lnTo>
                    <a:lnTo>
                      <a:pt x="470" y="240"/>
                    </a:lnTo>
                    <a:lnTo>
                      <a:pt x="480" y="248"/>
                    </a:lnTo>
                    <a:lnTo>
                      <a:pt x="487" y="255"/>
                    </a:lnTo>
                    <a:lnTo>
                      <a:pt x="488" y="258"/>
                    </a:lnTo>
                    <a:lnTo>
                      <a:pt x="433" y="231"/>
                    </a:lnTo>
                    <a:lnTo>
                      <a:pt x="430" y="228"/>
                    </a:lnTo>
                    <a:lnTo>
                      <a:pt x="425" y="222"/>
                    </a:lnTo>
                    <a:lnTo>
                      <a:pt x="413" y="215"/>
                    </a:lnTo>
                    <a:lnTo>
                      <a:pt x="398" y="204"/>
                    </a:lnTo>
                    <a:lnTo>
                      <a:pt x="376" y="193"/>
                    </a:lnTo>
                    <a:lnTo>
                      <a:pt x="352" y="179"/>
                    </a:lnTo>
                    <a:lnTo>
                      <a:pt x="324" y="162"/>
                    </a:lnTo>
                    <a:lnTo>
                      <a:pt x="292" y="146"/>
                    </a:lnTo>
                    <a:lnTo>
                      <a:pt x="256" y="128"/>
                    </a:lnTo>
                    <a:lnTo>
                      <a:pt x="218" y="108"/>
                    </a:lnTo>
                    <a:lnTo>
                      <a:pt x="179" y="88"/>
                    </a:lnTo>
                    <a:lnTo>
                      <a:pt x="135" y="68"/>
                    </a:lnTo>
                    <a:lnTo>
                      <a:pt x="91" y="47"/>
                    </a:lnTo>
                    <a:lnTo>
                      <a:pt x="46" y="25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B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99" name="Freeform 1020"/>
              <p:cNvSpPr>
                <a:spLocks/>
              </p:cNvSpPr>
              <p:nvPr/>
            </p:nvSpPr>
            <p:spPr bwMode="auto">
              <a:xfrm>
                <a:off x="960" y="1287"/>
                <a:ext cx="434" cy="114"/>
              </a:xfrm>
              <a:custGeom>
                <a:avLst/>
                <a:gdLst>
                  <a:gd name="T0" fmla="*/ 434 w 434"/>
                  <a:gd name="T1" fmla="*/ 114 h 228"/>
                  <a:gd name="T2" fmla="*/ 431 w 434"/>
                  <a:gd name="T3" fmla="*/ 113 h 228"/>
                  <a:gd name="T4" fmla="*/ 426 w 434"/>
                  <a:gd name="T5" fmla="*/ 110 h 228"/>
                  <a:gd name="T6" fmla="*/ 414 w 434"/>
                  <a:gd name="T7" fmla="*/ 106 h 228"/>
                  <a:gd name="T8" fmla="*/ 399 w 434"/>
                  <a:gd name="T9" fmla="*/ 101 h 228"/>
                  <a:gd name="T10" fmla="*/ 377 w 434"/>
                  <a:gd name="T11" fmla="*/ 95 h 228"/>
                  <a:gd name="T12" fmla="*/ 353 w 434"/>
                  <a:gd name="T13" fmla="*/ 88 h 228"/>
                  <a:gd name="T14" fmla="*/ 325 w 434"/>
                  <a:gd name="T15" fmla="*/ 80 h 228"/>
                  <a:gd name="T16" fmla="*/ 293 w 434"/>
                  <a:gd name="T17" fmla="*/ 72 h 228"/>
                  <a:gd name="T18" fmla="*/ 257 w 434"/>
                  <a:gd name="T19" fmla="*/ 63 h 228"/>
                  <a:gd name="T20" fmla="*/ 219 w 434"/>
                  <a:gd name="T21" fmla="*/ 53 h 228"/>
                  <a:gd name="T22" fmla="*/ 180 w 434"/>
                  <a:gd name="T23" fmla="*/ 43 h 228"/>
                  <a:gd name="T24" fmla="*/ 136 w 434"/>
                  <a:gd name="T25" fmla="*/ 33 h 228"/>
                  <a:gd name="T26" fmla="*/ 92 w 434"/>
                  <a:gd name="T27" fmla="*/ 22 h 228"/>
                  <a:gd name="T28" fmla="*/ 47 w 434"/>
                  <a:gd name="T29" fmla="*/ 11 h 228"/>
                  <a:gd name="T30" fmla="*/ 1 w 434"/>
                  <a:gd name="T31" fmla="*/ 0 h 228"/>
                  <a:gd name="T32" fmla="*/ 0 w 434"/>
                  <a:gd name="T33" fmla="*/ 2 h 228"/>
                  <a:gd name="T34" fmla="*/ 42 w 434"/>
                  <a:gd name="T35" fmla="*/ 12 h 228"/>
                  <a:gd name="T36" fmla="*/ 85 w 434"/>
                  <a:gd name="T37" fmla="*/ 22 h 228"/>
                  <a:gd name="T38" fmla="*/ 124 w 434"/>
                  <a:gd name="T39" fmla="*/ 32 h 228"/>
                  <a:gd name="T40" fmla="*/ 164 w 434"/>
                  <a:gd name="T41" fmla="*/ 41 h 228"/>
                  <a:gd name="T42" fmla="*/ 201 w 434"/>
                  <a:gd name="T43" fmla="*/ 51 h 228"/>
                  <a:gd name="T44" fmla="*/ 235 w 434"/>
                  <a:gd name="T45" fmla="*/ 59 h 228"/>
                  <a:gd name="T46" fmla="*/ 267 w 434"/>
                  <a:gd name="T47" fmla="*/ 67 h 228"/>
                  <a:gd name="T48" fmla="*/ 294 w 434"/>
                  <a:gd name="T49" fmla="*/ 75 h 228"/>
                  <a:gd name="T50" fmla="*/ 318 w 434"/>
                  <a:gd name="T51" fmla="*/ 82 h 228"/>
                  <a:gd name="T52" fmla="*/ 339 w 434"/>
                  <a:gd name="T53" fmla="*/ 87 h 228"/>
                  <a:gd name="T54" fmla="*/ 355 w 434"/>
                  <a:gd name="T55" fmla="*/ 93 h 228"/>
                  <a:gd name="T56" fmla="*/ 365 w 434"/>
                  <a:gd name="T57" fmla="*/ 96 h 228"/>
                  <a:gd name="T58" fmla="*/ 372 w 434"/>
                  <a:gd name="T59" fmla="*/ 99 h 228"/>
                  <a:gd name="T60" fmla="*/ 373 w 434"/>
                  <a:gd name="T61" fmla="*/ 101 h 228"/>
                  <a:gd name="T62" fmla="*/ 434 w 434"/>
                  <a:gd name="T63" fmla="*/ 114 h 22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434" h="228">
                    <a:moveTo>
                      <a:pt x="434" y="228"/>
                    </a:moveTo>
                    <a:lnTo>
                      <a:pt x="431" y="225"/>
                    </a:lnTo>
                    <a:lnTo>
                      <a:pt x="426" y="219"/>
                    </a:lnTo>
                    <a:lnTo>
                      <a:pt x="414" y="212"/>
                    </a:lnTo>
                    <a:lnTo>
                      <a:pt x="399" y="201"/>
                    </a:lnTo>
                    <a:lnTo>
                      <a:pt x="377" y="190"/>
                    </a:lnTo>
                    <a:lnTo>
                      <a:pt x="353" y="176"/>
                    </a:lnTo>
                    <a:lnTo>
                      <a:pt x="325" y="159"/>
                    </a:lnTo>
                    <a:lnTo>
                      <a:pt x="293" y="143"/>
                    </a:lnTo>
                    <a:lnTo>
                      <a:pt x="257" y="125"/>
                    </a:lnTo>
                    <a:lnTo>
                      <a:pt x="219" y="105"/>
                    </a:lnTo>
                    <a:lnTo>
                      <a:pt x="180" y="85"/>
                    </a:lnTo>
                    <a:lnTo>
                      <a:pt x="136" y="65"/>
                    </a:lnTo>
                    <a:lnTo>
                      <a:pt x="92" y="44"/>
                    </a:lnTo>
                    <a:lnTo>
                      <a:pt x="47" y="22"/>
                    </a:lnTo>
                    <a:lnTo>
                      <a:pt x="1" y="0"/>
                    </a:lnTo>
                    <a:lnTo>
                      <a:pt x="0" y="4"/>
                    </a:lnTo>
                    <a:lnTo>
                      <a:pt x="42" y="24"/>
                    </a:lnTo>
                    <a:lnTo>
                      <a:pt x="85" y="44"/>
                    </a:lnTo>
                    <a:lnTo>
                      <a:pt x="124" y="63"/>
                    </a:lnTo>
                    <a:lnTo>
                      <a:pt x="164" y="82"/>
                    </a:lnTo>
                    <a:lnTo>
                      <a:pt x="201" y="102"/>
                    </a:lnTo>
                    <a:lnTo>
                      <a:pt x="235" y="118"/>
                    </a:lnTo>
                    <a:lnTo>
                      <a:pt x="267" y="134"/>
                    </a:lnTo>
                    <a:lnTo>
                      <a:pt x="294" y="150"/>
                    </a:lnTo>
                    <a:lnTo>
                      <a:pt x="318" y="163"/>
                    </a:lnTo>
                    <a:lnTo>
                      <a:pt x="339" y="174"/>
                    </a:lnTo>
                    <a:lnTo>
                      <a:pt x="355" y="185"/>
                    </a:lnTo>
                    <a:lnTo>
                      <a:pt x="365" y="192"/>
                    </a:lnTo>
                    <a:lnTo>
                      <a:pt x="372" y="197"/>
                    </a:lnTo>
                    <a:lnTo>
                      <a:pt x="373" y="201"/>
                    </a:lnTo>
                    <a:lnTo>
                      <a:pt x="434" y="228"/>
                    </a:lnTo>
                    <a:close/>
                  </a:path>
                </a:pathLst>
              </a:custGeom>
              <a:solidFill>
                <a:srgbClr val="E7EB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00" name="Freeform 1021"/>
              <p:cNvSpPr>
                <a:spLocks/>
              </p:cNvSpPr>
              <p:nvPr/>
            </p:nvSpPr>
            <p:spPr bwMode="auto">
              <a:xfrm>
                <a:off x="959" y="1288"/>
                <a:ext cx="374" cy="99"/>
              </a:xfrm>
              <a:custGeom>
                <a:avLst/>
                <a:gdLst>
                  <a:gd name="T0" fmla="*/ 1 w 374"/>
                  <a:gd name="T1" fmla="*/ 0 h 197"/>
                  <a:gd name="T2" fmla="*/ 43 w 374"/>
                  <a:gd name="T3" fmla="*/ 10 h 197"/>
                  <a:gd name="T4" fmla="*/ 86 w 374"/>
                  <a:gd name="T5" fmla="*/ 20 h 197"/>
                  <a:gd name="T6" fmla="*/ 125 w 374"/>
                  <a:gd name="T7" fmla="*/ 30 h 197"/>
                  <a:gd name="T8" fmla="*/ 165 w 374"/>
                  <a:gd name="T9" fmla="*/ 39 h 197"/>
                  <a:gd name="T10" fmla="*/ 202 w 374"/>
                  <a:gd name="T11" fmla="*/ 49 h 197"/>
                  <a:gd name="T12" fmla="*/ 236 w 374"/>
                  <a:gd name="T13" fmla="*/ 57 h 197"/>
                  <a:gd name="T14" fmla="*/ 268 w 374"/>
                  <a:gd name="T15" fmla="*/ 65 h 197"/>
                  <a:gd name="T16" fmla="*/ 295 w 374"/>
                  <a:gd name="T17" fmla="*/ 73 h 197"/>
                  <a:gd name="T18" fmla="*/ 319 w 374"/>
                  <a:gd name="T19" fmla="*/ 80 h 197"/>
                  <a:gd name="T20" fmla="*/ 340 w 374"/>
                  <a:gd name="T21" fmla="*/ 85 h 197"/>
                  <a:gd name="T22" fmla="*/ 356 w 374"/>
                  <a:gd name="T23" fmla="*/ 91 h 197"/>
                  <a:gd name="T24" fmla="*/ 366 w 374"/>
                  <a:gd name="T25" fmla="*/ 94 h 197"/>
                  <a:gd name="T26" fmla="*/ 373 w 374"/>
                  <a:gd name="T27" fmla="*/ 97 h 197"/>
                  <a:gd name="T28" fmla="*/ 374 w 374"/>
                  <a:gd name="T29" fmla="*/ 99 h 197"/>
                  <a:gd name="T30" fmla="*/ 311 w 374"/>
                  <a:gd name="T31" fmla="*/ 83 h 197"/>
                  <a:gd name="T32" fmla="*/ 309 w 374"/>
                  <a:gd name="T33" fmla="*/ 82 h 197"/>
                  <a:gd name="T34" fmla="*/ 302 w 374"/>
                  <a:gd name="T35" fmla="*/ 80 h 197"/>
                  <a:gd name="T36" fmla="*/ 292 w 374"/>
                  <a:gd name="T37" fmla="*/ 76 h 197"/>
                  <a:gd name="T38" fmla="*/ 277 w 374"/>
                  <a:gd name="T39" fmla="*/ 72 h 197"/>
                  <a:gd name="T40" fmla="*/ 257 w 374"/>
                  <a:gd name="T41" fmla="*/ 66 h 197"/>
                  <a:gd name="T42" fmla="*/ 234 w 374"/>
                  <a:gd name="T43" fmla="*/ 60 h 197"/>
                  <a:gd name="T44" fmla="*/ 207 w 374"/>
                  <a:gd name="T45" fmla="*/ 53 h 197"/>
                  <a:gd name="T46" fmla="*/ 178 w 374"/>
                  <a:gd name="T47" fmla="*/ 45 h 197"/>
                  <a:gd name="T48" fmla="*/ 147 w 374"/>
                  <a:gd name="T49" fmla="*/ 37 h 197"/>
                  <a:gd name="T50" fmla="*/ 111 w 374"/>
                  <a:gd name="T51" fmla="*/ 28 h 197"/>
                  <a:gd name="T52" fmla="*/ 76 w 374"/>
                  <a:gd name="T53" fmla="*/ 19 h 197"/>
                  <a:gd name="T54" fmla="*/ 38 w 374"/>
                  <a:gd name="T55" fmla="*/ 11 h 197"/>
                  <a:gd name="T56" fmla="*/ 0 w 374"/>
                  <a:gd name="T57" fmla="*/ 2 h 197"/>
                  <a:gd name="T58" fmla="*/ 1 w 374"/>
                  <a:gd name="T59" fmla="*/ 0 h 19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374" h="197">
                    <a:moveTo>
                      <a:pt x="1" y="0"/>
                    </a:moveTo>
                    <a:lnTo>
                      <a:pt x="43" y="20"/>
                    </a:lnTo>
                    <a:lnTo>
                      <a:pt x="86" y="40"/>
                    </a:lnTo>
                    <a:lnTo>
                      <a:pt x="125" y="59"/>
                    </a:lnTo>
                    <a:lnTo>
                      <a:pt x="165" y="78"/>
                    </a:lnTo>
                    <a:lnTo>
                      <a:pt x="202" y="98"/>
                    </a:lnTo>
                    <a:lnTo>
                      <a:pt x="236" y="114"/>
                    </a:lnTo>
                    <a:lnTo>
                      <a:pt x="268" y="130"/>
                    </a:lnTo>
                    <a:lnTo>
                      <a:pt x="295" y="146"/>
                    </a:lnTo>
                    <a:lnTo>
                      <a:pt x="319" y="159"/>
                    </a:lnTo>
                    <a:lnTo>
                      <a:pt x="340" y="170"/>
                    </a:lnTo>
                    <a:lnTo>
                      <a:pt x="356" y="181"/>
                    </a:lnTo>
                    <a:lnTo>
                      <a:pt x="366" y="188"/>
                    </a:lnTo>
                    <a:lnTo>
                      <a:pt x="373" y="193"/>
                    </a:lnTo>
                    <a:lnTo>
                      <a:pt x="374" y="197"/>
                    </a:lnTo>
                    <a:lnTo>
                      <a:pt x="311" y="166"/>
                    </a:lnTo>
                    <a:lnTo>
                      <a:pt x="309" y="164"/>
                    </a:lnTo>
                    <a:lnTo>
                      <a:pt x="302" y="159"/>
                    </a:lnTo>
                    <a:lnTo>
                      <a:pt x="292" y="152"/>
                    </a:lnTo>
                    <a:lnTo>
                      <a:pt x="277" y="143"/>
                    </a:lnTo>
                    <a:lnTo>
                      <a:pt x="257" y="132"/>
                    </a:lnTo>
                    <a:lnTo>
                      <a:pt x="234" y="119"/>
                    </a:lnTo>
                    <a:lnTo>
                      <a:pt x="207" y="105"/>
                    </a:lnTo>
                    <a:lnTo>
                      <a:pt x="178" y="90"/>
                    </a:lnTo>
                    <a:lnTo>
                      <a:pt x="147" y="74"/>
                    </a:lnTo>
                    <a:lnTo>
                      <a:pt x="111" y="56"/>
                    </a:lnTo>
                    <a:lnTo>
                      <a:pt x="76" y="38"/>
                    </a:lnTo>
                    <a:lnTo>
                      <a:pt x="38" y="2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9E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01" name="Freeform 1022"/>
              <p:cNvSpPr>
                <a:spLocks/>
              </p:cNvSpPr>
              <p:nvPr/>
            </p:nvSpPr>
            <p:spPr bwMode="auto">
              <a:xfrm>
                <a:off x="959" y="1290"/>
                <a:ext cx="311" cy="82"/>
              </a:xfrm>
              <a:custGeom>
                <a:avLst/>
                <a:gdLst>
                  <a:gd name="T0" fmla="*/ 311 w 311"/>
                  <a:gd name="T1" fmla="*/ 82 h 163"/>
                  <a:gd name="T2" fmla="*/ 309 w 311"/>
                  <a:gd name="T3" fmla="*/ 81 h 163"/>
                  <a:gd name="T4" fmla="*/ 302 w 311"/>
                  <a:gd name="T5" fmla="*/ 78 h 163"/>
                  <a:gd name="T6" fmla="*/ 292 w 311"/>
                  <a:gd name="T7" fmla="*/ 75 h 163"/>
                  <a:gd name="T8" fmla="*/ 277 w 311"/>
                  <a:gd name="T9" fmla="*/ 70 h 163"/>
                  <a:gd name="T10" fmla="*/ 257 w 311"/>
                  <a:gd name="T11" fmla="*/ 65 h 163"/>
                  <a:gd name="T12" fmla="*/ 234 w 311"/>
                  <a:gd name="T13" fmla="*/ 58 h 163"/>
                  <a:gd name="T14" fmla="*/ 207 w 311"/>
                  <a:gd name="T15" fmla="*/ 51 h 163"/>
                  <a:gd name="T16" fmla="*/ 178 w 311"/>
                  <a:gd name="T17" fmla="*/ 44 h 163"/>
                  <a:gd name="T18" fmla="*/ 147 w 311"/>
                  <a:gd name="T19" fmla="*/ 36 h 163"/>
                  <a:gd name="T20" fmla="*/ 111 w 311"/>
                  <a:gd name="T21" fmla="*/ 27 h 163"/>
                  <a:gd name="T22" fmla="*/ 76 w 311"/>
                  <a:gd name="T23" fmla="*/ 18 h 163"/>
                  <a:gd name="T24" fmla="*/ 38 w 311"/>
                  <a:gd name="T25" fmla="*/ 9 h 163"/>
                  <a:gd name="T26" fmla="*/ 0 w 311"/>
                  <a:gd name="T27" fmla="*/ 0 h 163"/>
                  <a:gd name="T28" fmla="*/ 0 w 311"/>
                  <a:gd name="T29" fmla="*/ 2 h 163"/>
                  <a:gd name="T30" fmla="*/ 34 w 311"/>
                  <a:gd name="T31" fmla="*/ 10 h 163"/>
                  <a:gd name="T32" fmla="*/ 68 w 311"/>
                  <a:gd name="T33" fmla="*/ 19 h 163"/>
                  <a:gd name="T34" fmla="*/ 101 w 311"/>
                  <a:gd name="T35" fmla="*/ 27 h 163"/>
                  <a:gd name="T36" fmla="*/ 131 w 311"/>
                  <a:gd name="T37" fmla="*/ 34 h 163"/>
                  <a:gd name="T38" fmla="*/ 159 w 311"/>
                  <a:gd name="T39" fmla="*/ 41 h 163"/>
                  <a:gd name="T40" fmla="*/ 183 w 311"/>
                  <a:gd name="T41" fmla="*/ 48 h 163"/>
                  <a:gd name="T42" fmla="*/ 205 w 311"/>
                  <a:gd name="T43" fmla="*/ 54 h 163"/>
                  <a:gd name="T44" fmla="*/ 220 w 311"/>
                  <a:gd name="T45" fmla="*/ 58 h 163"/>
                  <a:gd name="T46" fmla="*/ 233 w 311"/>
                  <a:gd name="T47" fmla="*/ 62 h 163"/>
                  <a:gd name="T48" fmla="*/ 239 w 311"/>
                  <a:gd name="T49" fmla="*/ 65 h 163"/>
                  <a:gd name="T50" fmla="*/ 241 w 311"/>
                  <a:gd name="T51" fmla="*/ 67 h 163"/>
                  <a:gd name="T52" fmla="*/ 311 w 311"/>
                  <a:gd name="T53" fmla="*/ 82 h 16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11" h="163">
                    <a:moveTo>
                      <a:pt x="311" y="163"/>
                    </a:moveTo>
                    <a:lnTo>
                      <a:pt x="309" y="161"/>
                    </a:lnTo>
                    <a:lnTo>
                      <a:pt x="302" y="156"/>
                    </a:lnTo>
                    <a:lnTo>
                      <a:pt x="292" y="149"/>
                    </a:lnTo>
                    <a:lnTo>
                      <a:pt x="277" y="140"/>
                    </a:lnTo>
                    <a:lnTo>
                      <a:pt x="257" y="129"/>
                    </a:lnTo>
                    <a:lnTo>
                      <a:pt x="234" y="116"/>
                    </a:lnTo>
                    <a:lnTo>
                      <a:pt x="207" y="102"/>
                    </a:lnTo>
                    <a:lnTo>
                      <a:pt x="178" y="87"/>
                    </a:lnTo>
                    <a:lnTo>
                      <a:pt x="147" y="71"/>
                    </a:lnTo>
                    <a:lnTo>
                      <a:pt x="111" y="53"/>
                    </a:lnTo>
                    <a:lnTo>
                      <a:pt x="76" y="35"/>
                    </a:lnTo>
                    <a:lnTo>
                      <a:pt x="38" y="18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34" y="20"/>
                    </a:lnTo>
                    <a:lnTo>
                      <a:pt x="68" y="37"/>
                    </a:lnTo>
                    <a:lnTo>
                      <a:pt x="101" y="53"/>
                    </a:lnTo>
                    <a:lnTo>
                      <a:pt x="131" y="67"/>
                    </a:lnTo>
                    <a:lnTo>
                      <a:pt x="159" y="82"/>
                    </a:lnTo>
                    <a:lnTo>
                      <a:pt x="183" y="95"/>
                    </a:lnTo>
                    <a:lnTo>
                      <a:pt x="205" y="107"/>
                    </a:lnTo>
                    <a:lnTo>
                      <a:pt x="220" y="116"/>
                    </a:lnTo>
                    <a:lnTo>
                      <a:pt x="233" y="123"/>
                    </a:lnTo>
                    <a:lnTo>
                      <a:pt x="239" y="129"/>
                    </a:lnTo>
                    <a:lnTo>
                      <a:pt x="241" y="133"/>
                    </a:lnTo>
                    <a:lnTo>
                      <a:pt x="311" y="163"/>
                    </a:lnTo>
                    <a:close/>
                  </a:path>
                </a:pathLst>
              </a:custGeom>
              <a:solidFill>
                <a:srgbClr val="EBEA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02" name="Freeform 1023"/>
              <p:cNvSpPr>
                <a:spLocks/>
              </p:cNvSpPr>
              <p:nvPr/>
            </p:nvSpPr>
            <p:spPr bwMode="auto">
              <a:xfrm>
                <a:off x="957" y="1292"/>
                <a:ext cx="243" cy="64"/>
              </a:xfrm>
              <a:custGeom>
                <a:avLst/>
                <a:gdLst>
                  <a:gd name="T0" fmla="*/ 2 w 243"/>
                  <a:gd name="T1" fmla="*/ 0 h 129"/>
                  <a:gd name="T2" fmla="*/ 36 w 243"/>
                  <a:gd name="T3" fmla="*/ 8 h 129"/>
                  <a:gd name="T4" fmla="*/ 70 w 243"/>
                  <a:gd name="T5" fmla="*/ 16 h 129"/>
                  <a:gd name="T6" fmla="*/ 103 w 243"/>
                  <a:gd name="T7" fmla="*/ 24 h 129"/>
                  <a:gd name="T8" fmla="*/ 133 w 243"/>
                  <a:gd name="T9" fmla="*/ 31 h 129"/>
                  <a:gd name="T10" fmla="*/ 161 w 243"/>
                  <a:gd name="T11" fmla="*/ 39 h 129"/>
                  <a:gd name="T12" fmla="*/ 185 w 243"/>
                  <a:gd name="T13" fmla="*/ 45 h 129"/>
                  <a:gd name="T14" fmla="*/ 207 w 243"/>
                  <a:gd name="T15" fmla="*/ 51 h 129"/>
                  <a:gd name="T16" fmla="*/ 222 w 243"/>
                  <a:gd name="T17" fmla="*/ 56 h 129"/>
                  <a:gd name="T18" fmla="*/ 235 w 243"/>
                  <a:gd name="T19" fmla="*/ 59 h 129"/>
                  <a:gd name="T20" fmla="*/ 241 w 243"/>
                  <a:gd name="T21" fmla="*/ 62 h 129"/>
                  <a:gd name="T22" fmla="*/ 243 w 243"/>
                  <a:gd name="T23" fmla="*/ 64 h 129"/>
                  <a:gd name="T24" fmla="*/ 168 w 243"/>
                  <a:gd name="T25" fmla="*/ 46 h 129"/>
                  <a:gd name="T26" fmla="*/ 166 w 243"/>
                  <a:gd name="T27" fmla="*/ 45 h 129"/>
                  <a:gd name="T28" fmla="*/ 159 w 243"/>
                  <a:gd name="T29" fmla="*/ 42 h 129"/>
                  <a:gd name="T30" fmla="*/ 147 w 243"/>
                  <a:gd name="T31" fmla="*/ 39 h 129"/>
                  <a:gd name="T32" fmla="*/ 130 w 243"/>
                  <a:gd name="T33" fmla="*/ 34 h 129"/>
                  <a:gd name="T34" fmla="*/ 109 w 243"/>
                  <a:gd name="T35" fmla="*/ 29 h 129"/>
                  <a:gd name="T36" fmla="*/ 85 w 243"/>
                  <a:gd name="T37" fmla="*/ 22 h 129"/>
                  <a:gd name="T38" fmla="*/ 58 w 243"/>
                  <a:gd name="T39" fmla="*/ 15 h 129"/>
                  <a:gd name="T40" fmla="*/ 30 w 243"/>
                  <a:gd name="T41" fmla="*/ 9 h 129"/>
                  <a:gd name="T42" fmla="*/ 0 w 243"/>
                  <a:gd name="T43" fmla="*/ 2 h 129"/>
                  <a:gd name="T44" fmla="*/ 2 w 243"/>
                  <a:gd name="T45" fmla="*/ 0 h 12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43" h="129">
                    <a:moveTo>
                      <a:pt x="2" y="0"/>
                    </a:moveTo>
                    <a:lnTo>
                      <a:pt x="36" y="16"/>
                    </a:lnTo>
                    <a:lnTo>
                      <a:pt x="70" y="33"/>
                    </a:lnTo>
                    <a:lnTo>
                      <a:pt x="103" y="49"/>
                    </a:lnTo>
                    <a:lnTo>
                      <a:pt x="133" y="63"/>
                    </a:lnTo>
                    <a:lnTo>
                      <a:pt x="161" y="78"/>
                    </a:lnTo>
                    <a:lnTo>
                      <a:pt x="185" y="91"/>
                    </a:lnTo>
                    <a:lnTo>
                      <a:pt x="207" y="103"/>
                    </a:lnTo>
                    <a:lnTo>
                      <a:pt x="222" y="112"/>
                    </a:lnTo>
                    <a:lnTo>
                      <a:pt x="235" y="119"/>
                    </a:lnTo>
                    <a:lnTo>
                      <a:pt x="241" y="125"/>
                    </a:lnTo>
                    <a:lnTo>
                      <a:pt x="243" y="129"/>
                    </a:lnTo>
                    <a:lnTo>
                      <a:pt x="168" y="92"/>
                    </a:lnTo>
                    <a:lnTo>
                      <a:pt x="166" y="91"/>
                    </a:lnTo>
                    <a:lnTo>
                      <a:pt x="159" y="85"/>
                    </a:lnTo>
                    <a:lnTo>
                      <a:pt x="147" y="78"/>
                    </a:lnTo>
                    <a:lnTo>
                      <a:pt x="130" y="69"/>
                    </a:lnTo>
                    <a:lnTo>
                      <a:pt x="109" y="58"/>
                    </a:lnTo>
                    <a:lnTo>
                      <a:pt x="85" y="45"/>
                    </a:lnTo>
                    <a:lnTo>
                      <a:pt x="58" y="31"/>
                    </a:lnTo>
                    <a:lnTo>
                      <a:pt x="30" y="18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DE9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03" name="Freeform 1024"/>
              <p:cNvSpPr>
                <a:spLocks/>
              </p:cNvSpPr>
              <p:nvPr/>
            </p:nvSpPr>
            <p:spPr bwMode="auto">
              <a:xfrm>
                <a:off x="956" y="1294"/>
                <a:ext cx="169" cy="44"/>
              </a:xfrm>
              <a:custGeom>
                <a:avLst/>
                <a:gdLst>
                  <a:gd name="T0" fmla="*/ 169 w 169"/>
                  <a:gd name="T1" fmla="*/ 44 h 88"/>
                  <a:gd name="T2" fmla="*/ 167 w 169"/>
                  <a:gd name="T3" fmla="*/ 44 h 88"/>
                  <a:gd name="T4" fmla="*/ 160 w 169"/>
                  <a:gd name="T5" fmla="*/ 41 h 88"/>
                  <a:gd name="T6" fmla="*/ 148 w 169"/>
                  <a:gd name="T7" fmla="*/ 37 h 88"/>
                  <a:gd name="T8" fmla="*/ 131 w 169"/>
                  <a:gd name="T9" fmla="*/ 33 h 88"/>
                  <a:gd name="T10" fmla="*/ 110 w 169"/>
                  <a:gd name="T11" fmla="*/ 27 h 88"/>
                  <a:gd name="T12" fmla="*/ 86 w 169"/>
                  <a:gd name="T13" fmla="*/ 21 h 88"/>
                  <a:gd name="T14" fmla="*/ 59 w 169"/>
                  <a:gd name="T15" fmla="*/ 14 h 88"/>
                  <a:gd name="T16" fmla="*/ 31 w 169"/>
                  <a:gd name="T17" fmla="*/ 7 h 88"/>
                  <a:gd name="T18" fmla="*/ 1 w 169"/>
                  <a:gd name="T19" fmla="*/ 0 h 88"/>
                  <a:gd name="T20" fmla="*/ 0 w 169"/>
                  <a:gd name="T21" fmla="*/ 3 h 88"/>
                  <a:gd name="T22" fmla="*/ 20 w 169"/>
                  <a:gd name="T23" fmla="*/ 7 h 88"/>
                  <a:gd name="T24" fmla="*/ 38 w 169"/>
                  <a:gd name="T25" fmla="*/ 12 h 88"/>
                  <a:gd name="T26" fmla="*/ 55 w 169"/>
                  <a:gd name="T27" fmla="*/ 16 h 88"/>
                  <a:gd name="T28" fmla="*/ 69 w 169"/>
                  <a:gd name="T29" fmla="*/ 20 h 88"/>
                  <a:gd name="T30" fmla="*/ 80 w 169"/>
                  <a:gd name="T31" fmla="*/ 23 h 88"/>
                  <a:gd name="T32" fmla="*/ 86 w 169"/>
                  <a:gd name="T33" fmla="*/ 24 h 88"/>
                  <a:gd name="T34" fmla="*/ 87 w 169"/>
                  <a:gd name="T35" fmla="*/ 25 h 88"/>
                  <a:gd name="T36" fmla="*/ 169 w 169"/>
                  <a:gd name="T37" fmla="*/ 44 h 8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69" h="88">
                    <a:moveTo>
                      <a:pt x="169" y="88"/>
                    </a:moveTo>
                    <a:lnTo>
                      <a:pt x="167" y="87"/>
                    </a:lnTo>
                    <a:lnTo>
                      <a:pt x="160" y="81"/>
                    </a:lnTo>
                    <a:lnTo>
                      <a:pt x="148" y="74"/>
                    </a:lnTo>
                    <a:lnTo>
                      <a:pt x="131" y="65"/>
                    </a:lnTo>
                    <a:lnTo>
                      <a:pt x="110" y="54"/>
                    </a:lnTo>
                    <a:lnTo>
                      <a:pt x="86" y="41"/>
                    </a:lnTo>
                    <a:lnTo>
                      <a:pt x="59" y="27"/>
                    </a:lnTo>
                    <a:lnTo>
                      <a:pt x="31" y="14"/>
                    </a:lnTo>
                    <a:lnTo>
                      <a:pt x="1" y="0"/>
                    </a:lnTo>
                    <a:lnTo>
                      <a:pt x="0" y="5"/>
                    </a:lnTo>
                    <a:lnTo>
                      <a:pt x="20" y="14"/>
                    </a:lnTo>
                    <a:lnTo>
                      <a:pt x="38" y="23"/>
                    </a:lnTo>
                    <a:lnTo>
                      <a:pt x="55" y="32"/>
                    </a:lnTo>
                    <a:lnTo>
                      <a:pt x="69" y="39"/>
                    </a:lnTo>
                    <a:lnTo>
                      <a:pt x="80" y="45"/>
                    </a:lnTo>
                    <a:lnTo>
                      <a:pt x="86" y="48"/>
                    </a:lnTo>
                    <a:lnTo>
                      <a:pt x="87" y="50"/>
                    </a:lnTo>
                    <a:lnTo>
                      <a:pt x="169" y="88"/>
                    </a:lnTo>
                    <a:close/>
                  </a:path>
                </a:pathLst>
              </a:custGeom>
              <a:solidFill>
                <a:srgbClr val="EFE9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04" name="Freeform 1025"/>
              <p:cNvSpPr>
                <a:spLocks/>
              </p:cNvSpPr>
              <p:nvPr/>
            </p:nvSpPr>
            <p:spPr bwMode="auto">
              <a:xfrm>
                <a:off x="954" y="1297"/>
                <a:ext cx="89" cy="22"/>
              </a:xfrm>
              <a:custGeom>
                <a:avLst/>
                <a:gdLst>
                  <a:gd name="T0" fmla="*/ 2 w 89"/>
                  <a:gd name="T1" fmla="*/ 0 h 45"/>
                  <a:gd name="T2" fmla="*/ 22 w 89"/>
                  <a:gd name="T3" fmla="*/ 4 h 45"/>
                  <a:gd name="T4" fmla="*/ 40 w 89"/>
                  <a:gd name="T5" fmla="*/ 9 h 45"/>
                  <a:gd name="T6" fmla="*/ 57 w 89"/>
                  <a:gd name="T7" fmla="*/ 13 h 45"/>
                  <a:gd name="T8" fmla="*/ 71 w 89"/>
                  <a:gd name="T9" fmla="*/ 17 h 45"/>
                  <a:gd name="T10" fmla="*/ 82 w 89"/>
                  <a:gd name="T11" fmla="*/ 20 h 45"/>
                  <a:gd name="T12" fmla="*/ 88 w 89"/>
                  <a:gd name="T13" fmla="*/ 21 h 45"/>
                  <a:gd name="T14" fmla="*/ 89 w 89"/>
                  <a:gd name="T15" fmla="*/ 22 h 45"/>
                  <a:gd name="T16" fmla="*/ 2 w 89"/>
                  <a:gd name="T17" fmla="*/ 2 h 45"/>
                  <a:gd name="T18" fmla="*/ 0 w 89"/>
                  <a:gd name="T19" fmla="*/ 2 h 45"/>
                  <a:gd name="T20" fmla="*/ 2 w 89"/>
                  <a:gd name="T21" fmla="*/ 0 h 4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89" h="45">
                    <a:moveTo>
                      <a:pt x="2" y="0"/>
                    </a:moveTo>
                    <a:lnTo>
                      <a:pt x="22" y="9"/>
                    </a:lnTo>
                    <a:lnTo>
                      <a:pt x="40" y="18"/>
                    </a:lnTo>
                    <a:lnTo>
                      <a:pt x="57" y="27"/>
                    </a:lnTo>
                    <a:lnTo>
                      <a:pt x="71" y="34"/>
                    </a:lnTo>
                    <a:lnTo>
                      <a:pt x="82" y="40"/>
                    </a:lnTo>
                    <a:lnTo>
                      <a:pt x="88" y="43"/>
                    </a:lnTo>
                    <a:lnTo>
                      <a:pt x="89" y="45"/>
                    </a:lnTo>
                    <a:lnTo>
                      <a:pt x="2" y="5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0E9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05" name="Freeform 1026"/>
              <p:cNvSpPr>
                <a:spLocks/>
              </p:cNvSpPr>
              <p:nvPr/>
            </p:nvSpPr>
            <p:spPr bwMode="auto">
              <a:xfrm>
                <a:off x="954" y="1298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0 w 2"/>
                  <a:gd name="T5" fmla="*/ 0 h 1"/>
                  <a:gd name="T6" fmla="*/ 0 w 2"/>
                  <a:gd name="T7" fmla="*/ 0 h 1"/>
                  <a:gd name="T8" fmla="*/ 2 w 2"/>
                  <a:gd name="T9" fmla="*/ 1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F1E9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06" name="Freeform 1027"/>
              <p:cNvSpPr>
                <a:spLocks/>
              </p:cNvSpPr>
              <p:nvPr/>
            </p:nvSpPr>
            <p:spPr bwMode="auto">
              <a:xfrm>
                <a:off x="970" y="1270"/>
                <a:ext cx="1015" cy="268"/>
              </a:xfrm>
              <a:custGeom>
                <a:avLst/>
                <a:gdLst>
                  <a:gd name="T0" fmla="*/ 996 w 1015"/>
                  <a:gd name="T1" fmla="*/ 233 h 535"/>
                  <a:gd name="T2" fmla="*/ 0 w 1015"/>
                  <a:gd name="T3" fmla="*/ 0 h 535"/>
                  <a:gd name="T4" fmla="*/ 18 w 1015"/>
                  <a:gd name="T5" fmla="*/ 36 h 535"/>
                  <a:gd name="T6" fmla="*/ 1015 w 1015"/>
                  <a:gd name="T7" fmla="*/ 268 h 535"/>
                  <a:gd name="T8" fmla="*/ 996 w 1015"/>
                  <a:gd name="T9" fmla="*/ 233 h 5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15" h="535">
                    <a:moveTo>
                      <a:pt x="996" y="465"/>
                    </a:moveTo>
                    <a:lnTo>
                      <a:pt x="0" y="0"/>
                    </a:lnTo>
                    <a:lnTo>
                      <a:pt x="18" y="72"/>
                    </a:lnTo>
                    <a:lnTo>
                      <a:pt x="1015" y="535"/>
                    </a:lnTo>
                    <a:lnTo>
                      <a:pt x="996" y="465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07" name="Freeform 1028"/>
              <p:cNvSpPr>
                <a:spLocks/>
              </p:cNvSpPr>
              <p:nvPr/>
            </p:nvSpPr>
            <p:spPr bwMode="auto">
              <a:xfrm>
                <a:off x="1983" y="896"/>
                <a:ext cx="361" cy="642"/>
              </a:xfrm>
              <a:custGeom>
                <a:avLst/>
                <a:gdLst>
                  <a:gd name="T0" fmla="*/ 2 w 361"/>
                  <a:gd name="T1" fmla="*/ 642 h 1283"/>
                  <a:gd name="T2" fmla="*/ 361 w 361"/>
                  <a:gd name="T3" fmla="*/ 8 h 1283"/>
                  <a:gd name="T4" fmla="*/ 328 w 361"/>
                  <a:gd name="T5" fmla="*/ 0 h 1283"/>
                  <a:gd name="T6" fmla="*/ 320 w 361"/>
                  <a:gd name="T7" fmla="*/ 16 h 1283"/>
                  <a:gd name="T8" fmla="*/ 321 w 361"/>
                  <a:gd name="T9" fmla="*/ 17 h 1283"/>
                  <a:gd name="T10" fmla="*/ 320 w 361"/>
                  <a:gd name="T11" fmla="*/ 23 h 1283"/>
                  <a:gd name="T12" fmla="*/ 318 w 361"/>
                  <a:gd name="T13" fmla="*/ 31 h 1283"/>
                  <a:gd name="T14" fmla="*/ 314 w 361"/>
                  <a:gd name="T15" fmla="*/ 43 h 1283"/>
                  <a:gd name="T16" fmla="*/ 309 w 361"/>
                  <a:gd name="T17" fmla="*/ 57 h 1283"/>
                  <a:gd name="T18" fmla="*/ 301 w 361"/>
                  <a:gd name="T19" fmla="*/ 74 h 1283"/>
                  <a:gd name="T20" fmla="*/ 292 w 361"/>
                  <a:gd name="T21" fmla="*/ 94 h 1283"/>
                  <a:gd name="T22" fmla="*/ 282 w 361"/>
                  <a:gd name="T23" fmla="*/ 118 h 1283"/>
                  <a:gd name="T24" fmla="*/ 269 w 361"/>
                  <a:gd name="T25" fmla="*/ 143 h 1283"/>
                  <a:gd name="T26" fmla="*/ 255 w 361"/>
                  <a:gd name="T27" fmla="*/ 171 h 1283"/>
                  <a:gd name="T28" fmla="*/ 239 w 361"/>
                  <a:gd name="T29" fmla="*/ 202 h 1283"/>
                  <a:gd name="T30" fmla="*/ 222 w 361"/>
                  <a:gd name="T31" fmla="*/ 235 h 1283"/>
                  <a:gd name="T32" fmla="*/ 205 w 361"/>
                  <a:gd name="T33" fmla="*/ 270 h 1283"/>
                  <a:gd name="T34" fmla="*/ 186 w 361"/>
                  <a:gd name="T35" fmla="*/ 306 h 1283"/>
                  <a:gd name="T36" fmla="*/ 164 w 361"/>
                  <a:gd name="T37" fmla="*/ 344 h 1283"/>
                  <a:gd name="T38" fmla="*/ 143 w 361"/>
                  <a:gd name="T39" fmla="*/ 384 h 1283"/>
                  <a:gd name="T40" fmla="*/ 121 w 361"/>
                  <a:gd name="T41" fmla="*/ 426 h 1283"/>
                  <a:gd name="T42" fmla="*/ 98 w 361"/>
                  <a:gd name="T43" fmla="*/ 467 h 1283"/>
                  <a:gd name="T44" fmla="*/ 74 w 361"/>
                  <a:gd name="T45" fmla="*/ 511 h 1283"/>
                  <a:gd name="T46" fmla="*/ 50 w 361"/>
                  <a:gd name="T47" fmla="*/ 554 h 1283"/>
                  <a:gd name="T48" fmla="*/ 26 w 361"/>
                  <a:gd name="T49" fmla="*/ 598 h 1283"/>
                  <a:gd name="T50" fmla="*/ 0 w 361"/>
                  <a:gd name="T51" fmla="*/ 642 h 1283"/>
                  <a:gd name="T52" fmla="*/ 2 w 361"/>
                  <a:gd name="T53" fmla="*/ 642 h 128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61" h="1283">
                    <a:moveTo>
                      <a:pt x="2" y="1283"/>
                    </a:moveTo>
                    <a:lnTo>
                      <a:pt x="361" y="16"/>
                    </a:lnTo>
                    <a:lnTo>
                      <a:pt x="328" y="0"/>
                    </a:lnTo>
                    <a:lnTo>
                      <a:pt x="320" y="31"/>
                    </a:lnTo>
                    <a:lnTo>
                      <a:pt x="321" y="34"/>
                    </a:lnTo>
                    <a:lnTo>
                      <a:pt x="320" y="45"/>
                    </a:lnTo>
                    <a:lnTo>
                      <a:pt x="318" y="61"/>
                    </a:lnTo>
                    <a:lnTo>
                      <a:pt x="314" y="85"/>
                    </a:lnTo>
                    <a:lnTo>
                      <a:pt x="309" y="114"/>
                    </a:lnTo>
                    <a:lnTo>
                      <a:pt x="301" y="148"/>
                    </a:lnTo>
                    <a:lnTo>
                      <a:pt x="292" y="188"/>
                    </a:lnTo>
                    <a:lnTo>
                      <a:pt x="282" y="235"/>
                    </a:lnTo>
                    <a:lnTo>
                      <a:pt x="269" y="286"/>
                    </a:lnTo>
                    <a:lnTo>
                      <a:pt x="255" y="342"/>
                    </a:lnTo>
                    <a:lnTo>
                      <a:pt x="239" y="404"/>
                    </a:lnTo>
                    <a:lnTo>
                      <a:pt x="222" y="469"/>
                    </a:lnTo>
                    <a:lnTo>
                      <a:pt x="205" y="539"/>
                    </a:lnTo>
                    <a:lnTo>
                      <a:pt x="186" y="612"/>
                    </a:lnTo>
                    <a:lnTo>
                      <a:pt x="164" y="688"/>
                    </a:lnTo>
                    <a:lnTo>
                      <a:pt x="143" y="767"/>
                    </a:lnTo>
                    <a:lnTo>
                      <a:pt x="121" y="851"/>
                    </a:lnTo>
                    <a:lnTo>
                      <a:pt x="98" y="934"/>
                    </a:lnTo>
                    <a:lnTo>
                      <a:pt x="74" y="1021"/>
                    </a:lnTo>
                    <a:lnTo>
                      <a:pt x="50" y="1108"/>
                    </a:lnTo>
                    <a:lnTo>
                      <a:pt x="26" y="1195"/>
                    </a:lnTo>
                    <a:lnTo>
                      <a:pt x="0" y="1283"/>
                    </a:lnTo>
                    <a:lnTo>
                      <a:pt x="2" y="1283"/>
                    </a:lnTo>
                    <a:close/>
                  </a:path>
                </a:pathLst>
              </a:custGeom>
              <a:solidFill>
                <a:srgbClr val="CCF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08" name="Freeform 1029"/>
              <p:cNvSpPr>
                <a:spLocks/>
              </p:cNvSpPr>
              <p:nvPr/>
            </p:nvSpPr>
            <p:spPr bwMode="auto">
              <a:xfrm>
                <a:off x="1982" y="912"/>
                <a:ext cx="322" cy="626"/>
              </a:xfrm>
              <a:custGeom>
                <a:avLst/>
                <a:gdLst>
                  <a:gd name="T0" fmla="*/ 321 w 322"/>
                  <a:gd name="T1" fmla="*/ 0 h 1252"/>
                  <a:gd name="T2" fmla="*/ 322 w 322"/>
                  <a:gd name="T3" fmla="*/ 2 h 1252"/>
                  <a:gd name="T4" fmla="*/ 321 w 322"/>
                  <a:gd name="T5" fmla="*/ 7 h 1252"/>
                  <a:gd name="T6" fmla="*/ 319 w 322"/>
                  <a:gd name="T7" fmla="*/ 15 h 1252"/>
                  <a:gd name="T8" fmla="*/ 315 w 322"/>
                  <a:gd name="T9" fmla="*/ 27 h 1252"/>
                  <a:gd name="T10" fmla="*/ 310 w 322"/>
                  <a:gd name="T11" fmla="*/ 42 h 1252"/>
                  <a:gd name="T12" fmla="*/ 302 w 322"/>
                  <a:gd name="T13" fmla="*/ 59 h 1252"/>
                  <a:gd name="T14" fmla="*/ 293 w 322"/>
                  <a:gd name="T15" fmla="*/ 79 h 1252"/>
                  <a:gd name="T16" fmla="*/ 283 w 322"/>
                  <a:gd name="T17" fmla="*/ 102 h 1252"/>
                  <a:gd name="T18" fmla="*/ 270 w 322"/>
                  <a:gd name="T19" fmla="*/ 128 h 1252"/>
                  <a:gd name="T20" fmla="*/ 256 w 322"/>
                  <a:gd name="T21" fmla="*/ 156 h 1252"/>
                  <a:gd name="T22" fmla="*/ 240 w 322"/>
                  <a:gd name="T23" fmla="*/ 187 h 1252"/>
                  <a:gd name="T24" fmla="*/ 223 w 322"/>
                  <a:gd name="T25" fmla="*/ 219 h 1252"/>
                  <a:gd name="T26" fmla="*/ 206 w 322"/>
                  <a:gd name="T27" fmla="*/ 254 h 1252"/>
                  <a:gd name="T28" fmla="*/ 187 w 322"/>
                  <a:gd name="T29" fmla="*/ 291 h 1252"/>
                  <a:gd name="T30" fmla="*/ 165 w 322"/>
                  <a:gd name="T31" fmla="*/ 329 h 1252"/>
                  <a:gd name="T32" fmla="*/ 144 w 322"/>
                  <a:gd name="T33" fmla="*/ 368 h 1252"/>
                  <a:gd name="T34" fmla="*/ 122 w 322"/>
                  <a:gd name="T35" fmla="*/ 410 h 1252"/>
                  <a:gd name="T36" fmla="*/ 99 w 322"/>
                  <a:gd name="T37" fmla="*/ 452 h 1252"/>
                  <a:gd name="T38" fmla="*/ 75 w 322"/>
                  <a:gd name="T39" fmla="*/ 495 h 1252"/>
                  <a:gd name="T40" fmla="*/ 51 w 322"/>
                  <a:gd name="T41" fmla="*/ 539 h 1252"/>
                  <a:gd name="T42" fmla="*/ 27 w 322"/>
                  <a:gd name="T43" fmla="*/ 582 h 1252"/>
                  <a:gd name="T44" fmla="*/ 1 w 322"/>
                  <a:gd name="T45" fmla="*/ 626 h 1252"/>
                  <a:gd name="T46" fmla="*/ 0 w 322"/>
                  <a:gd name="T47" fmla="*/ 626 h 1252"/>
                  <a:gd name="T48" fmla="*/ 25 w 322"/>
                  <a:gd name="T49" fmla="*/ 581 h 1252"/>
                  <a:gd name="T50" fmla="*/ 51 w 322"/>
                  <a:gd name="T51" fmla="*/ 537 h 1252"/>
                  <a:gd name="T52" fmla="*/ 76 w 322"/>
                  <a:gd name="T53" fmla="*/ 492 h 1252"/>
                  <a:gd name="T54" fmla="*/ 100 w 322"/>
                  <a:gd name="T55" fmla="*/ 448 h 1252"/>
                  <a:gd name="T56" fmla="*/ 123 w 322"/>
                  <a:gd name="T57" fmla="*/ 406 h 1252"/>
                  <a:gd name="T58" fmla="*/ 146 w 322"/>
                  <a:gd name="T59" fmla="*/ 364 h 1252"/>
                  <a:gd name="T60" fmla="*/ 168 w 322"/>
                  <a:gd name="T61" fmla="*/ 324 h 1252"/>
                  <a:gd name="T62" fmla="*/ 188 w 322"/>
                  <a:gd name="T63" fmla="*/ 285 h 1252"/>
                  <a:gd name="T64" fmla="*/ 208 w 322"/>
                  <a:gd name="T65" fmla="*/ 248 h 1252"/>
                  <a:gd name="T66" fmla="*/ 225 w 322"/>
                  <a:gd name="T67" fmla="*/ 214 h 1252"/>
                  <a:gd name="T68" fmla="*/ 242 w 322"/>
                  <a:gd name="T69" fmla="*/ 182 h 1252"/>
                  <a:gd name="T70" fmla="*/ 257 w 322"/>
                  <a:gd name="T71" fmla="*/ 152 h 1252"/>
                  <a:gd name="T72" fmla="*/ 270 w 322"/>
                  <a:gd name="T73" fmla="*/ 124 h 1252"/>
                  <a:gd name="T74" fmla="*/ 281 w 322"/>
                  <a:gd name="T75" fmla="*/ 100 h 1252"/>
                  <a:gd name="T76" fmla="*/ 291 w 322"/>
                  <a:gd name="T77" fmla="*/ 79 h 1252"/>
                  <a:gd name="T78" fmla="*/ 300 w 322"/>
                  <a:gd name="T79" fmla="*/ 60 h 1252"/>
                  <a:gd name="T80" fmla="*/ 305 w 322"/>
                  <a:gd name="T81" fmla="*/ 44 h 1252"/>
                  <a:gd name="T82" fmla="*/ 310 w 322"/>
                  <a:gd name="T83" fmla="*/ 32 h 1252"/>
                  <a:gd name="T84" fmla="*/ 312 w 322"/>
                  <a:gd name="T85" fmla="*/ 24 h 1252"/>
                  <a:gd name="T86" fmla="*/ 312 w 322"/>
                  <a:gd name="T87" fmla="*/ 17 h 1252"/>
                  <a:gd name="T88" fmla="*/ 311 w 322"/>
                  <a:gd name="T89" fmla="*/ 15 h 1252"/>
                  <a:gd name="T90" fmla="*/ 321 w 322"/>
                  <a:gd name="T91" fmla="*/ 0 h 125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322" h="1252">
                    <a:moveTo>
                      <a:pt x="321" y="0"/>
                    </a:moveTo>
                    <a:lnTo>
                      <a:pt x="322" y="3"/>
                    </a:lnTo>
                    <a:lnTo>
                      <a:pt x="321" y="14"/>
                    </a:lnTo>
                    <a:lnTo>
                      <a:pt x="319" y="30"/>
                    </a:lnTo>
                    <a:lnTo>
                      <a:pt x="315" y="54"/>
                    </a:lnTo>
                    <a:lnTo>
                      <a:pt x="310" y="83"/>
                    </a:lnTo>
                    <a:lnTo>
                      <a:pt x="302" y="117"/>
                    </a:lnTo>
                    <a:lnTo>
                      <a:pt x="293" y="157"/>
                    </a:lnTo>
                    <a:lnTo>
                      <a:pt x="283" y="204"/>
                    </a:lnTo>
                    <a:lnTo>
                      <a:pt x="270" y="255"/>
                    </a:lnTo>
                    <a:lnTo>
                      <a:pt x="256" y="311"/>
                    </a:lnTo>
                    <a:lnTo>
                      <a:pt x="240" y="373"/>
                    </a:lnTo>
                    <a:lnTo>
                      <a:pt x="223" y="438"/>
                    </a:lnTo>
                    <a:lnTo>
                      <a:pt x="206" y="508"/>
                    </a:lnTo>
                    <a:lnTo>
                      <a:pt x="187" y="581"/>
                    </a:lnTo>
                    <a:lnTo>
                      <a:pt x="165" y="657"/>
                    </a:lnTo>
                    <a:lnTo>
                      <a:pt x="144" y="736"/>
                    </a:lnTo>
                    <a:lnTo>
                      <a:pt x="122" y="820"/>
                    </a:lnTo>
                    <a:lnTo>
                      <a:pt x="99" y="903"/>
                    </a:lnTo>
                    <a:lnTo>
                      <a:pt x="75" y="990"/>
                    </a:lnTo>
                    <a:lnTo>
                      <a:pt x="51" y="1077"/>
                    </a:lnTo>
                    <a:lnTo>
                      <a:pt x="27" y="1164"/>
                    </a:lnTo>
                    <a:lnTo>
                      <a:pt x="1" y="1252"/>
                    </a:lnTo>
                    <a:lnTo>
                      <a:pt x="0" y="1252"/>
                    </a:lnTo>
                    <a:lnTo>
                      <a:pt x="25" y="1162"/>
                    </a:lnTo>
                    <a:lnTo>
                      <a:pt x="51" y="1073"/>
                    </a:lnTo>
                    <a:lnTo>
                      <a:pt x="76" y="983"/>
                    </a:lnTo>
                    <a:lnTo>
                      <a:pt x="100" y="896"/>
                    </a:lnTo>
                    <a:lnTo>
                      <a:pt x="123" y="811"/>
                    </a:lnTo>
                    <a:lnTo>
                      <a:pt x="146" y="727"/>
                    </a:lnTo>
                    <a:lnTo>
                      <a:pt x="168" y="648"/>
                    </a:lnTo>
                    <a:lnTo>
                      <a:pt x="188" y="570"/>
                    </a:lnTo>
                    <a:lnTo>
                      <a:pt x="208" y="496"/>
                    </a:lnTo>
                    <a:lnTo>
                      <a:pt x="225" y="427"/>
                    </a:lnTo>
                    <a:lnTo>
                      <a:pt x="242" y="364"/>
                    </a:lnTo>
                    <a:lnTo>
                      <a:pt x="257" y="304"/>
                    </a:lnTo>
                    <a:lnTo>
                      <a:pt x="270" y="248"/>
                    </a:lnTo>
                    <a:lnTo>
                      <a:pt x="281" y="199"/>
                    </a:lnTo>
                    <a:lnTo>
                      <a:pt x="291" y="157"/>
                    </a:lnTo>
                    <a:lnTo>
                      <a:pt x="300" y="119"/>
                    </a:lnTo>
                    <a:lnTo>
                      <a:pt x="305" y="88"/>
                    </a:lnTo>
                    <a:lnTo>
                      <a:pt x="310" y="63"/>
                    </a:lnTo>
                    <a:lnTo>
                      <a:pt x="312" y="47"/>
                    </a:lnTo>
                    <a:lnTo>
                      <a:pt x="312" y="34"/>
                    </a:lnTo>
                    <a:lnTo>
                      <a:pt x="311" y="30"/>
                    </a:lnTo>
                    <a:lnTo>
                      <a:pt x="321" y="0"/>
                    </a:lnTo>
                    <a:close/>
                  </a:path>
                </a:pathLst>
              </a:custGeom>
              <a:solidFill>
                <a:srgbClr val="CDF2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09" name="Freeform 1030"/>
              <p:cNvSpPr>
                <a:spLocks/>
              </p:cNvSpPr>
              <p:nvPr/>
            </p:nvSpPr>
            <p:spPr bwMode="auto">
              <a:xfrm>
                <a:off x="1982" y="927"/>
                <a:ext cx="312" cy="611"/>
              </a:xfrm>
              <a:custGeom>
                <a:avLst/>
                <a:gdLst>
                  <a:gd name="T0" fmla="*/ 0 w 312"/>
                  <a:gd name="T1" fmla="*/ 611 h 1222"/>
                  <a:gd name="T2" fmla="*/ 25 w 312"/>
                  <a:gd name="T3" fmla="*/ 566 h 1222"/>
                  <a:gd name="T4" fmla="*/ 51 w 312"/>
                  <a:gd name="T5" fmla="*/ 522 h 1222"/>
                  <a:gd name="T6" fmla="*/ 76 w 312"/>
                  <a:gd name="T7" fmla="*/ 477 h 1222"/>
                  <a:gd name="T8" fmla="*/ 100 w 312"/>
                  <a:gd name="T9" fmla="*/ 433 h 1222"/>
                  <a:gd name="T10" fmla="*/ 123 w 312"/>
                  <a:gd name="T11" fmla="*/ 391 h 1222"/>
                  <a:gd name="T12" fmla="*/ 146 w 312"/>
                  <a:gd name="T13" fmla="*/ 349 h 1222"/>
                  <a:gd name="T14" fmla="*/ 168 w 312"/>
                  <a:gd name="T15" fmla="*/ 309 h 1222"/>
                  <a:gd name="T16" fmla="*/ 188 w 312"/>
                  <a:gd name="T17" fmla="*/ 270 h 1222"/>
                  <a:gd name="T18" fmla="*/ 208 w 312"/>
                  <a:gd name="T19" fmla="*/ 233 h 1222"/>
                  <a:gd name="T20" fmla="*/ 225 w 312"/>
                  <a:gd name="T21" fmla="*/ 199 h 1222"/>
                  <a:gd name="T22" fmla="*/ 242 w 312"/>
                  <a:gd name="T23" fmla="*/ 167 h 1222"/>
                  <a:gd name="T24" fmla="*/ 257 w 312"/>
                  <a:gd name="T25" fmla="*/ 137 h 1222"/>
                  <a:gd name="T26" fmla="*/ 270 w 312"/>
                  <a:gd name="T27" fmla="*/ 109 h 1222"/>
                  <a:gd name="T28" fmla="*/ 281 w 312"/>
                  <a:gd name="T29" fmla="*/ 85 h 1222"/>
                  <a:gd name="T30" fmla="*/ 291 w 312"/>
                  <a:gd name="T31" fmla="*/ 64 h 1222"/>
                  <a:gd name="T32" fmla="*/ 300 w 312"/>
                  <a:gd name="T33" fmla="*/ 45 h 1222"/>
                  <a:gd name="T34" fmla="*/ 305 w 312"/>
                  <a:gd name="T35" fmla="*/ 29 h 1222"/>
                  <a:gd name="T36" fmla="*/ 310 w 312"/>
                  <a:gd name="T37" fmla="*/ 17 h 1222"/>
                  <a:gd name="T38" fmla="*/ 312 w 312"/>
                  <a:gd name="T39" fmla="*/ 9 h 1222"/>
                  <a:gd name="T40" fmla="*/ 312 w 312"/>
                  <a:gd name="T41" fmla="*/ 2 h 1222"/>
                  <a:gd name="T42" fmla="*/ 311 w 312"/>
                  <a:gd name="T43" fmla="*/ 0 h 1222"/>
                  <a:gd name="T44" fmla="*/ 302 w 312"/>
                  <a:gd name="T45" fmla="*/ 17 h 1222"/>
                  <a:gd name="T46" fmla="*/ 304 w 312"/>
                  <a:gd name="T47" fmla="*/ 19 h 1222"/>
                  <a:gd name="T48" fmla="*/ 302 w 312"/>
                  <a:gd name="T49" fmla="*/ 24 h 1222"/>
                  <a:gd name="T50" fmla="*/ 301 w 312"/>
                  <a:gd name="T51" fmla="*/ 33 h 1222"/>
                  <a:gd name="T52" fmla="*/ 297 w 312"/>
                  <a:gd name="T53" fmla="*/ 45 h 1222"/>
                  <a:gd name="T54" fmla="*/ 291 w 312"/>
                  <a:gd name="T55" fmla="*/ 60 h 1222"/>
                  <a:gd name="T56" fmla="*/ 283 w 312"/>
                  <a:gd name="T57" fmla="*/ 78 h 1222"/>
                  <a:gd name="T58" fmla="*/ 273 w 312"/>
                  <a:gd name="T59" fmla="*/ 99 h 1222"/>
                  <a:gd name="T60" fmla="*/ 261 w 312"/>
                  <a:gd name="T61" fmla="*/ 123 h 1222"/>
                  <a:gd name="T62" fmla="*/ 249 w 312"/>
                  <a:gd name="T63" fmla="*/ 150 h 1222"/>
                  <a:gd name="T64" fmla="*/ 235 w 312"/>
                  <a:gd name="T65" fmla="*/ 179 h 1222"/>
                  <a:gd name="T66" fmla="*/ 218 w 312"/>
                  <a:gd name="T67" fmla="*/ 210 h 1222"/>
                  <a:gd name="T68" fmla="*/ 201 w 312"/>
                  <a:gd name="T69" fmla="*/ 244 h 1222"/>
                  <a:gd name="T70" fmla="*/ 182 w 312"/>
                  <a:gd name="T71" fmla="*/ 279 h 1222"/>
                  <a:gd name="T72" fmla="*/ 163 w 312"/>
                  <a:gd name="T73" fmla="*/ 316 h 1222"/>
                  <a:gd name="T74" fmla="*/ 141 w 312"/>
                  <a:gd name="T75" fmla="*/ 355 h 1222"/>
                  <a:gd name="T76" fmla="*/ 120 w 312"/>
                  <a:gd name="T77" fmla="*/ 396 h 1222"/>
                  <a:gd name="T78" fmla="*/ 96 w 312"/>
                  <a:gd name="T79" fmla="*/ 438 h 1222"/>
                  <a:gd name="T80" fmla="*/ 74 w 312"/>
                  <a:gd name="T81" fmla="*/ 480 h 1222"/>
                  <a:gd name="T82" fmla="*/ 49 w 312"/>
                  <a:gd name="T83" fmla="*/ 524 h 1222"/>
                  <a:gd name="T84" fmla="*/ 24 w 312"/>
                  <a:gd name="T85" fmla="*/ 567 h 1222"/>
                  <a:gd name="T86" fmla="*/ 0 w 312"/>
                  <a:gd name="T87" fmla="*/ 611 h 1222"/>
                  <a:gd name="T88" fmla="*/ 0 w 312"/>
                  <a:gd name="T89" fmla="*/ 611 h 122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12" h="1222">
                    <a:moveTo>
                      <a:pt x="0" y="1222"/>
                    </a:moveTo>
                    <a:lnTo>
                      <a:pt x="25" y="1132"/>
                    </a:lnTo>
                    <a:lnTo>
                      <a:pt x="51" y="1043"/>
                    </a:lnTo>
                    <a:lnTo>
                      <a:pt x="76" y="953"/>
                    </a:lnTo>
                    <a:lnTo>
                      <a:pt x="100" y="866"/>
                    </a:lnTo>
                    <a:lnTo>
                      <a:pt x="123" y="781"/>
                    </a:lnTo>
                    <a:lnTo>
                      <a:pt x="146" y="697"/>
                    </a:lnTo>
                    <a:lnTo>
                      <a:pt x="168" y="618"/>
                    </a:lnTo>
                    <a:lnTo>
                      <a:pt x="188" y="540"/>
                    </a:lnTo>
                    <a:lnTo>
                      <a:pt x="208" y="466"/>
                    </a:lnTo>
                    <a:lnTo>
                      <a:pt x="225" y="397"/>
                    </a:lnTo>
                    <a:lnTo>
                      <a:pt x="242" y="334"/>
                    </a:lnTo>
                    <a:lnTo>
                      <a:pt x="257" y="274"/>
                    </a:lnTo>
                    <a:lnTo>
                      <a:pt x="270" y="218"/>
                    </a:lnTo>
                    <a:lnTo>
                      <a:pt x="281" y="169"/>
                    </a:lnTo>
                    <a:lnTo>
                      <a:pt x="291" y="127"/>
                    </a:lnTo>
                    <a:lnTo>
                      <a:pt x="300" y="89"/>
                    </a:lnTo>
                    <a:lnTo>
                      <a:pt x="305" y="58"/>
                    </a:lnTo>
                    <a:lnTo>
                      <a:pt x="310" y="33"/>
                    </a:lnTo>
                    <a:lnTo>
                      <a:pt x="312" y="17"/>
                    </a:lnTo>
                    <a:lnTo>
                      <a:pt x="312" y="4"/>
                    </a:lnTo>
                    <a:lnTo>
                      <a:pt x="311" y="0"/>
                    </a:lnTo>
                    <a:lnTo>
                      <a:pt x="302" y="33"/>
                    </a:lnTo>
                    <a:lnTo>
                      <a:pt x="304" y="37"/>
                    </a:lnTo>
                    <a:lnTo>
                      <a:pt x="302" y="48"/>
                    </a:lnTo>
                    <a:lnTo>
                      <a:pt x="301" y="66"/>
                    </a:lnTo>
                    <a:lnTo>
                      <a:pt x="297" y="89"/>
                    </a:lnTo>
                    <a:lnTo>
                      <a:pt x="291" y="120"/>
                    </a:lnTo>
                    <a:lnTo>
                      <a:pt x="283" y="156"/>
                    </a:lnTo>
                    <a:lnTo>
                      <a:pt x="273" y="198"/>
                    </a:lnTo>
                    <a:lnTo>
                      <a:pt x="261" y="245"/>
                    </a:lnTo>
                    <a:lnTo>
                      <a:pt x="249" y="299"/>
                    </a:lnTo>
                    <a:lnTo>
                      <a:pt x="235" y="357"/>
                    </a:lnTo>
                    <a:lnTo>
                      <a:pt x="218" y="419"/>
                    </a:lnTo>
                    <a:lnTo>
                      <a:pt x="201" y="487"/>
                    </a:lnTo>
                    <a:lnTo>
                      <a:pt x="182" y="558"/>
                    </a:lnTo>
                    <a:lnTo>
                      <a:pt x="163" y="632"/>
                    </a:lnTo>
                    <a:lnTo>
                      <a:pt x="141" y="710"/>
                    </a:lnTo>
                    <a:lnTo>
                      <a:pt x="120" y="792"/>
                    </a:lnTo>
                    <a:lnTo>
                      <a:pt x="96" y="875"/>
                    </a:lnTo>
                    <a:lnTo>
                      <a:pt x="74" y="960"/>
                    </a:lnTo>
                    <a:lnTo>
                      <a:pt x="49" y="1047"/>
                    </a:lnTo>
                    <a:lnTo>
                      <a:pt x="24" y="1134"/>
                    </a:lnTo>
                    <a:lnTo>
                      <a:pt x="0" y="1222"/>
                    </a:lnTo>
                    <a:close/>
                  </a:path>
                </a:pathLst>
              </a:custGeom>
              <a:solidFill>
                <a:srgbClr val="CFF2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10" name="Freeform 1031"/>
              <p:cNvSpPr>
                <a:spLocks/>
              </p:cNvSpPr>
              <p:nvPr/>
            </p:nvSpPr>
            <p:spPr bwMode="auto">
              <a:xfrm>
                <a:off x="1981" y="944"/>
                <a:ext cx="305" cy="594"/>
              </a:xfrm>
              <a:custGeom>
                <a:avLst/>
                <a:gdLst>
                  <a:gd name="T0" fmla="*/ 303 w 305"/>
                  <a:gd name="T1" fmla="*/ 0 h 1189"/>
                  <a:gd name="T2" fmla="*/ 305 w 305"/>
                  <a:gd name="T3" fmla="*/ 2 h 1189"/>
                  <a:gd name="T4" fmla="*/ 303 w 305"/>
                  <a:gd name="T5" fmla="*/ 7 h 1189"/>
                  <a:gd name="T6" fmla="*/ 302 w 305"/>
                  <a:gd name="T7" fmla="*/ 16 h 1189"/>
                  <a:gd name="T8" fmla="*/ 298 w 305"/>
                  <a:gd name="T9" fmla="*/ 28 h 1189"/>
                  <a:gd name="T10" fmla="*/ 292 w 305"/>
                  <a:gd name="T11" fmla="*/ 43 h 1189"/>
                  <a:gd name="T12" fmla="*/ 284 w 305"/>
                  <a:gd name="T13" fmla="*/ 61 h 1189"/>
                  <a:gd name="T14" fmla="*/ 274 w 305"/>
                  <a:gd name="T15" fmla="*/ 82 h 1189"/>
                  <a:gd name="T16" fmla="*/ 262 w 305"/>
                  <a:gd name="T17" fmla="*/ 106 h 1189"/>
                  <a:gd name="T18" fmla="*/ 250 w 305"/>
                  <a:gd name="T19" fmla="*/ 133 h 1189"/>
                  <a:gd name="T20" fmla="*/ 236 w 305"/>
                  <a:gd name="T21" fmla="*/ 162 h 1189"/>
                  <a:gd name="T22" fmla="*/ 219 w 305"/>
                  <a:gd name="T23" fmla="*/ 193 h 1189"/>
                  <a:gd name="T24" fmla="*/ 202 w 305"/>
                  <a:gd name="T25" fmla="*/ 227 h 1189"/>
                  <a:gd name="T26" fmla="*/ 183 w 305"/>
                  <a:gd name="T27" fmla="*/ 262 h 1189"/>
                  <a:gd name="T28" fmla="*/ 164 w 305"/>
                  <a:gd name="T29" fmla="*/ 299 h 1189"/>
                  <a:gd name="T30" fmla="*/ 142 w 305"/>
                  <a:gd name="T31" fmla="*/ 338 h 1189"/>
                  <a:gd name="T32" fmla="*/ 121 w 305"/>
                  <a:gd name="T33" fmla="*/ 379 h 1189"/>
                  <a:gd name="T34" fmla="*/ 97 w 305"/>
                  <a:gd name="T35" fmla="*/ 421 h 1189"/>
                  <a:gd name="T36" fmla="*/ 75 w 305"/>
                  <a:gd name="T37" fmla="*/ 463 h 1189"/>
                  <a:gd name="T38" fmla="*/ 50 w 305"/>
                  <a:gd name="T39" fmla="*/ 507 h 1189"/>
                  <a:gd name="T40" fmla="*/ 25 w 305"/>
                  <a:gd name="T41" fmla="*/ 550 h 1189"/>
                  <a:gd name="T42" fmla="*/ 1 w 305"/>
                  <a:gd name="T43" fmla="*/ 594 h 1189"/>
                  <a:gd name="T44" fmla="*/ 0 w 305"/>
                  <a:gd name="T45" fmla="*/ 594 h 1189"/>
                  <a:gd name="T46" fmla="*/ 24 w 305"/>
                  <a:gd name="T47" fmla="*/ 551 h 1189"/>
                  <a:gd name="T48" fmla="*/ 48 w 305"/>
                  <a:gd name="T49" fmla="*/ 509 h 1189"/>
                  <a:gd name="T50" fmla="*/ 72 w 305"/>
                  <a:gd name="T51" fmla="*/ 467 h 1189"/>
                  <a:gd name="T52" fmla="*/ 94 w 305"/>
                  <a:gd name="T53" fmla="*/ 426 h 1189"/>
                  <a:gd name="T54" fmla="*/ 115 w 305"/>
                  <a:gd name="T55" fmla="*/ 385 h 1189"/>
                  <a:gd name="T56" fmla="*/ 137 w 305"/>
                  <a:gd name="T57" fmla="*/ 346 h 1189"/>
                  <a:gd name="T58" fmla="*/ 158 w 305"/>
                  <a:gd name="T59" fmla="*/ 308 h 1189"/>
                  <a:gd name="T60" fmla="*/ 178 w 305"/>
                  <a:gd name="T61" fmla="*/ 271 h 1189"/>
                  <a:gd name="T62" fmla="*/ 195 w 305"/>
                  <a:gd name="T63" fmla="*/ 237 h 1189"/>
                  <a:gd name="T64" fmla="*/ 212 w 305"/>
                  <a:gd name="T65" fmla="*/ 204 h 1189"/>
                  <a:gd name="T66" fmla="*/ 227 w 305"/>
                  <a:gd name="T67" fmla="*/ 174 h 1189"/>
                  <a:gd name="T68" fmla="*/ 241 w 305"/>
                  <a:gd name="T69" fmla="*/ 145 h 1189"/>
                  <a:gd name="T70" fmla="*/ 254 w 305"/>
                  <a:gd name="T71" fmla="*/ 120 h 1189"/>
                  <a:gd name="T72" fmla="*/ 265 w 305"/>
                  <a:gd name="T73" fmla="*/ 97 h 1189"/>
                  <a:gd name="T74" fmla="*/ 275 w 305"/>
                  <a:gd name="T75" fmla="*/ 77 h 1189"/>
                  <a:gd name="T76" fmla="*/ 282 w 305"/>
                  <a:gd name="T77" fmla="*/ 59 h 1189"/>
                  <a:gd name="T78" fmla="*/ 288 w 305"/>
                  <a:gd name="T79" fmla="*/ 44 h 1189"/>
                  <a:gd name="T80" fmla="*/ 292 w 305"/>
                  <a:gd name="T81" fmla="*/ 32 h 1189"/>
                  <a:gd name="T82" fmla="*/ 295 w 305"/>
                  <a:gd name="T83" fmla="*/ 24 h 1189"/>
                  <a:gd name="T84" fmla="*/ 295 w 305"/>
                  <a:gd name="T85" fmla="*/ 19 h 1189"/>
                  <a:gd name="T86" fmla="*/ 294 w 305"/>
                  <a:gd name="T87" fmla="*/ 17 h 1189"/>
                  <a:gd name="T88" fmla="*/ 303 w 305"/>
                  <a:gd name="T89" fmla="*/ 0 h 118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05" h="1189">
                    <a:moveTo>
                      <a:pt x="303" y="0"/>
                    </a:moveTo>
                    <a:lnTo>
                      <a:pt x="305" y="4"/>
                    </a:lnTo>
                    <a:lnTo>
                      <a:pt x="303" y="15"/>
                    </a:lnTo>
                    <a:lnTo>
                      <a:pt x="302" y="33"/>
                    </a:lnTo>
                    <a:lnTo>
                      <a:pt x="298" y="56"/>
                    </a:lnTo>
                    <a:lnTo>
                      <a:pt x="292" y="87"/>
                    </a:lnTo>
                    <a:lnTo>
                      <a:pt x="284" y="123"/>
                    </a:lnTo>
                    <a:lnTo>
                      <a:pt x="274" y="165"/>
                    </a:lnTo>
                    <a:lnTo>
                      <a:pt x="262" y="212"/>
                    </a:lnTo>
                    <a:lnTo>
                      <a:pt x="250" y="266"/>
                    </a:lnTo>
                    <a:lnTo>
                      <a:pt x="236" y="324"/>
                    </a:lnTo>
                    <a:lnTo>
                      <a:pt x="219" y="386"/>
                    </a:lnTo>
                    <a:lnTo>
                      <a:pt x="202" y="454"/>
                    </a:lnTo>
                    <a:lnTo>
                      <a:pt x="183" y="525"/>
                    </a:lnTo>
                    <a:lnTo>
                      <a:pt x="164" y="599"/>
                    </a:lnTo>
                    <a:lnTo>
                      <a:pt x="142" y="677"/>
                    </a:lnTo>
                    <a:lnTo>
                      <a:pt x="121" y="759"/>
                    </a:lnTo>
                    <a:lnTo>
                      <a:pt x="97" y="842"/>
                    </a:lnTo>
                    <a:lnTo>
                      <a:pt x="75" y="927"/>
                    </a:lnTo>
                    <a:lnTo>
                      <a:pt x="50" y="1014"/>
                    </a:lnTo>
                    <a:lnTo>
                      <a:pt x="25" y="1101"/>
                    </a:lnTo>
                    <a:lnTo>
                      <a:pt x="1" y="1189"/>
                    </a:lnTo>
                    <a:lnTo>
                      <a:pt x="0" y="1189"/>
                    </a:lnTo>
                    <a:lnTo>
                      <a:pt x="24" y="1102"/>
                    </a:lnTo>
                    <a:lnTo>
                      <a:pt x="48" y="1019"/>
                    </a:lnTo>
                    <a:lnTo>
                      <a:pt x="72" y="934"/>
                    </a:lnTo>
                    <a:lnTo>
                      <a:pt x="94" y="853"/>
                    </a:lnTo>
                    <a:lnTo>
                      <a:pt x="115" y="771"/>
                    </a:lnTo>
                    <a:lnTo>
                      <a:pt x="137" y="693"/>
                    </a:lnTo>
                    <a:lnTo>
                      <a:pt x="158" y="617"/>
                    </a:lnTo>
                    <a:lnTo>
                      <a:pt x="178" y="543"/>
                    </a:lnTo>
                    <a:lnTo>
                      <a:pt x="195" y="474"/>
                    </a:lnTo>
                    <a:lnTo>
                      <a:pt x="212" y="409"/>
                    </a:lnTo>
                    <a:lnTo>
                      <a:pt x="227" y="348"/>
                    </a:lnTo>
                    <a:lnTo>
                      <a:pt x="241" y="291"/>
                    </a:lnTo>
                    <a:lnTo>
                      <a:pt x="254" y="241"/>
                    </a:lnTo>
                    <a:lnTo>
                      <a:pt x="265" y="194"/>
                    </a:lnTo>
                    <a:lnTo>
                      <a:pt x="275" y="154"/>
                    </a:lnTo>
                    <a:lnTo>
                      <a:pt x="282" y="118"/>
                    </a:lnTo>
                    <a:lnTo>
                      <a:pt x="288" y="89"/>
                    </a:lnTo>
                    <a:lnTo>
                      <a:pt x="292" y="65"/>
                    </a:lnTo>
                    <a:lnTo>
                      <a:pt x="295" y="49"/>
                    </a:lnTo>
                    <a:lnTo>
                      <a:pt x="295" y="38"/>
                    </a:lnTo>
                    <a:lnTo>
                      <a:pt x="294" y="34"/>
                    </a:lnTo>
                    <a:lnTo>
                      <a:pt x="303" y="0"/>
                    </a:lnTo>
                    <a:close/>
                  </a:path>
                </a:pathLst>
              </a:custGeom>
              <a:solidFill>
                <a:srgbClr val="D1F1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11" name="Freeform 1032"/>
              <p:cNvSpPr>
                <a:spLocks/>
              </p:cNvSpPr>
              <p:nvPr/>
            </p:nvSpPr>
            <p:spPr bwMode="auto">
              <a:xfrm>
                <a:off x="1979" y="961"/>
                <a:ext cx="297" cy="577"/>
              </a:xfrm>
              <a:custGeom>
                <a:avLst/>
                <a:gdLst>
                  <a:gd name="T0" fmla="*/ 2 w 297"/>
                  <a:gd name="T1" fmla="*/ 577 h 1155"/>
                  <a:gd name="T2" fmla="*/ 26 w 297"/>
                  <a:gd name="T3" fmla="*/ 534 h 1155"/>
                  <a:gd name="T4" fmla="*/ 50 w 297"/>
                  <a:gd name="T5" fmla="*/ 492 h 1155"/>
                  <a:gd name="T6" fmla="*/ 74 w 297"/>
                  <a:gd name="T7" fmla="*/ 450 h 1155"/>
                  <a:gd name="T8" fmla="*/ 96 w 297"/>
                  <a:gd name="T9" fmla="*/ 409 h 1155"/>
                  <a:gd name="T10" fmla="*/ 117 w 297"/>
                  <a:gd name="T11" fmla="*/ 368 h 1155"/>
                  <a:gd name="T12" fmla="*/ 139 w 297"/>
                  <a:gd name="T13" fmla="*/ 329 h 1155"/>
                  <a:gd name="T14" fmla="*/ 160 w 297"/>
                  <a:gd name="T15" fmla="*/ 291 h 1155"/>
                  <a:gd name="T16" fmla="*/ 180 w 297"/>
                  <a:gd name="T17" fmla="*/ 254 h 1155"/>
                  <a:gd name="T18" fmla="*/ 197 w 297"/>
                  <a:gd name="T19" fmla="*/ 220 h 1155"/>
                  <a:gd name="T20" fmla="*/ 214 w 297"/>
                  <a:gd name="T21" fmla="*/ 187 h 1155"/>
                  <a:gd name="T22" fmla="*/ 229 w 297"/>
                  <a:gd name="T23" fmla="*/ 157 h 1155"/>
                  <a:gd name="T24" fmla="*/ 243 w 297"/>
                  <a:gd name="T25" fmla="*/ 128 h 1155"/>
                  <a:gd name="T26" fmla="*/ 256 w 297"/>
                  <a:gd name="T27" fmla="*/ 103 h 1155"/>
                  <a:gd name="T28" fmla="*/ 267 w 297"/>
                  <a:gd name="T29" fmla="*/ 80 h 1155"/>
                  <a:gd name="T30" fmla="*/ 277 w 297"/>
                  <a:gd name="T31" fmla="*/ 60 h 1155"/>
                  <a:gd name="T32" fmla="*/ 284 w 297"/>
                  <a:gd name="T33" fmla="*/ 42 h 1155"/>
                  <a:gd name="T34" fmla="*/ 290 w 297"/>
                  <a:gd name="T35" fmla="*/ 27 h 1155"/>
                  <a:gd name="T36" fmla="*/ 294 w 297"/>
                  <a:gd name="T37" fmla="*/ 15 h 1155"/>
                  <a:gd name="T38" fmla="*/ 297 w 297"/>
                  <a:gd name="T39" fmla="*/ 7 h 1155"/>
                  <a:gd name="T40" fmla="*/ 297 w 297"/>
                  <a:gd name="T41" fmla="*/ 2 h 1155"/>
                  <a:gd name="T42" fmla="*/ 296 w 297"/>
                  <a:gd name="T43" fmla="*/ 0 h 1155"/>
                  <a:gd name="T44" fmla="*/ 286 w 297"/>
                  <a:gd name="T45" fmla="*/ 18 h 1155"/>
                  <a:gd name="T46" fmla="*/ 287 w 297"/>
                  <a:gd name="T47" fmla="*/ 20 h 1155"/>
                  <a:gd name="T48" fmla="*/ 286 w 297"/>
                  <a:gd name="T49" fmla="*/ 25 h 1155"/>
                  <a:gd name="T50" fmla="*/ 284 w 297"/>
                  <a:gd name="T51" fmla="*/ 33 h 1155"/>
                  <a:gd name="T52" fmla="*/ 280 w 297"/>
                  <a:gd name="T53" fmla="*/ 44 h 1155"/>
                  <a:gd name="T54" fmla="*/ 274 w 297"/>
                  <a:gd name="T55" fmla="*/ 59 h 1155"/>
                  <a:gd name="T56" fmla="*/ 267 w 297"/>
                  <a:gd name="T57" fmla="*/ 75 h 1155"/>
                  <a:gd name="T58" fmla="*/ 257 w 297"/>
                  <a:gd name="T59" fmla="*/ 95 h 1155"/>
                  <a:gd name="T60" fmla="*/ 248 w 297"/>
                  <a:gd name="T61" fmla="*/ 118 h 1155"/>
                  <a:gd name="T62" fmla="*/ 235 w 297"/>
                  <a:gd name="T63" fmla="*/ 143 h 1155"/>
                  <a:gd name="T64" fmla="*/ 222 w 297"/>
                  <a:gd name="T65" fmla="*/ 170 h 1155"/>
                  <a:gd name="T66" fmla="*/ 207 w 297"/>
                  <a:gd name="T67" fmla="*/ 199 h 1155"/>
                  <a:gd name="T68" fmla="*/ 190 w 297"/>
                  <a:gd name="T69" fmla="*/ 231 h 1155"/>
                  <a:gd name="T70" fmla="*/ 173 w 297"/>
                  <a:gd name="T71" fmla="*/ 264 h 1155"/>
                  <a:gd name="T72" fmla="*/ 154 w 297"/>
                  <a:gd name="T73" fmla="*/ 300 h 1155"/>
                  <a:gd name="T74" fmla="*/ 134 w 297"/>
                  <a:gd name="T75" fmla="*/ 337 h 1155"/>
                  <a:gd name="T76" fmla="*/ 113 w 297"/>
                  <a:gd name="T77" fmla="*/ 375 h 1155"/>
                  <a:gd name="T78" fmla="*/ 92 w 297"/>
                  <a:gd name="T79" fmla="*/ 414 h 1155"/>
                  <a:gd name="T80" fmla="*/ 69 w 297"/>
                  <a:gd name="T81" fmla="*/ 453 h 1155"/>
                  <a:gd name="T82" fmla="*/ 47 w 297"/>
                  <a:gd name="T83" fmla="*/ 494 h 1155"/>
                  <a:gd name="T84" fmla="*/ 24 w 297"/>
                  <a:gd name="T85" fmla="*/ 536 h 1155"/>
                  <a:gd name="T86" fmla="*/ 0 w 297"/>
                  <a:gd name="T87" fmla="*/ 577 h 1155"/>
                  <a:gd name="T88" fmla="*/ 2 w 297"/>
                  <a:gd name="T89" fmla="*/ 577 h 115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97" h="1155">
                    <a:moveTo>
                      <a:pt x="2" y="1155"/>
                    </a:moveTo>
                    <a:lnTo>
                      <a:pt x="26" y="1068"/>
                    </a:lnTo>
                    <a:lnTo>
                      <a:pt x="50" y="985"/>
                    </a:lnTo>
                    <a:lnTo>
                      <a:pt x="74" y="900"/>
                    </a:lnTo>
                    <a:lnTo>
                      <a:pt x="96" y="819"/>
                    </a:lnTo>
                    <a:lnTo>
                      <a:pt x="117" y="737"/>
                    </a:lnTo>
                    <a:lnTo>
                      <a:pt x="139" y="659"/>
                    </a:lnTo>
                    <a:lnTo>
                      <a:pt x="160" y="583"/>
                    </a:lnTo>
                    <a:lnTo>
                      <a:pt x="180" y="509"/>
                    </a:lnTo>
                    <a:lnTo>
                      <a:pt x="197" y="440"/>
                    </a:lnTo>
                    <a:lnTo>
                      <a:pt x="214" y="375"/>
                    </a:lnTo>
                    <a:lnTo>
                      <a:pt x="229" y="314"/>
                    </a:lnTo>
                    <a:lnTo>
                      <a:pt x="243" y="257"/>
                    </a:lnTo>
                    <a:lnTo>
                      <a:pt x="256" y="207"/>
                    </a:lnTo>
                    <a:lnTo>
                      <a:pt x="267" y="160"/>
                    </a:lnTo>
                    <a:lnTo>
                      <a:pt x="277" y="120"/>
                    </a:lnTo>
                    <a:lnTo>
                      <a:pt x="284" y="84"/>
                    </a:lnTo>
                    <a:lnTo>
                      <a:pt x="290" y="55"/>
                    </a:lnTo>
                    <a:lnTo>
                      <a:pt x="294" y="31"/>
                    </a:lnTo>
                    <a:lnTo>
                      <a:pt x="297" y="15"/>
                    </a:lnTo>
                    <a:lnTo>
                      <a:pt x="297" y="4"/>
                    </a:lnTo>
                    <a:lnTo>
                      <a:pt x="296" y="0"/>
                    </a:lnTo>
                    <a:lnTo>
                      <a:pt x="286" y="37"/>
                    </a:lnTo>
                    <a:lnTo>
                      <a:pt x="287" y="40"/>
                    </a:lnTo>
                    <a:lnTo>
                      <a:pt x="286" y="51"/>
                    </a:lnTo>
                    <a:lnTo>
                      <a:pt x="284" y="67"/>
                    </a:lnTo>
                    <a:lnTo>
                      <a:pt x="280" y="89"/>
                    </a:lnTo>
                    <a:lnTo>
                      <a:pt x="274" y="118"/>
                    </a:lnTo>
                    <a:lnTo>
                      <a:pt x="267" y="151"/>
                    </a:lnTo>
                    <a:lnTo>
                      <a:pt x="257" y="191"/>
                    </a:lnTo>
                    <a:lnTo>
                      <a:pt x="248" y="236"/>
                    </a:lnTo>
                    <a:lnTo>
                      <a:pt x="235" y="286"/>
                    </a:lnTo>
                    <a:lnTo>
                      <a:pt x="222" y="341"/>
                    </a:lnTo>
                    <a:lnTo>
                      <a:pt x="207" y="399"/>
                    </a:lnTo>
                    <a:lnTo>
                      <a:pt x="190" y="462"/>
                    </a:lnTo>
                    <a:lnTo>
                      <a:pt x="173" y="529"/>
                    </a:lnTo>
                    <a:lnTo>
                      <a:pt x="154" y="600"/>
                    </a:lnTo>
                    <a:lnTo>
                      <a:pt x="134" y="674"/>
                    </a:lnTo>
                    <a:lnTo>
                      <a:pt x="113" y="750"/>
                    </a:lnTo>
                    <a:lnTo>
                      <a:pt x="92" y="828"/>
                    </a:lnTo>
                    <a:lnTo>
                      <a:pt x="69" y="907"/>
                    </a:lnTo>
                    <a:lnTo>
                      <a:pt x="47" y="989"/>
                    </a:lnTo>
                    <a:lnTo>
                      <a:pt x="24" y="1072"/>
                    </a:lnTo>
                    <a:lnTo>
                      <a:pt x="0" y="1154"/>
                    </a:lnTo>
                    <a:lnTo>
                      <a:pt x="2" y="1155"/>
                    </a:lnTo>
                    <a:close/>
                  </a:path>
                </a:pathLst>
              </a:custGeom>
              <a:solidFill>
                <a:srgbClr val="D2F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12" name="Freeform 1033"/>
              <p:cNvSpPr>
                <a:spLocks/>
              </p:cNvSpPr>
              <p:nvPr/>
            </p:nvSpPr>
            <p:spPr bwMode="auto">
              <a:xfrm>
                <a:off x="1979" y="979"/>
                <a:ext cx="287" cy="558"/>
              </a:xfrm>
              <a:custGeom>
                <a:avLst/>
                <a:gdLst>
                  <a:gd name="T0" fmla="*/ 286 w 287"/>
                  <a:gd name="T1" fmla="*/ 0 h 1117"/>
                  <a:gd name="T2" fmla="*/ 287 w 287"/>
                  <a:gd name="T3" fmla="*/ 1 h 1117"/>
                  <a:gd name="T4" fmla="*/ 286 w 287"/>
                  <a:gd name="T5" fmla="*/ 7 h 1117"/>
                  <a:gd name="T6" fmla="*/ 284 w 287"/>
                  <a:gd name="T7" fmla="*/ 15 h 1117"/>
                  <a:gd name="T8" fmla="*/ 280 w 287"/>
                  <a:gd name="T9" fmla="*/ 26 h 1117"/>
                  <a:gd name="T10" fmla="*/ 274 w 287"/>
                  <a:gd name="T11" fmla="*/ 40 h 1117"/>
                  <a:gd name="T12" fmla="*/ 267 w 287"/>
                  <a:gd name="T13" fmla="*/ 57 h 1117"/>
                  <a:gd name="T14" fmla="*/ 257 w 287"/>
                  <a:gd name="T15" fmla="*/ 77 h 1117"/>
                  <a:gd name="T16" fmla="*/ 248 w 287"/>
                  <a:gd name="T17" fmla="*/ 99 h 1117"/>
                  <a:gd name="T18" fmla="*/ 235 w 287"/>
                  <a:gd name="T19" fmla="*/ 124 h 1117"/>
                  <a:gd name="T20" fmla="*/ 222 w 287"/>
                  <a:gd name="T21" fmla="*/ 152 h 1117"/>
                  <a:gd name="T22" fmla="*/ 207 w 287"/>
                  <a:gd name="T23" fmla="*/ 181 h 1117"/>
                  <a:gd name="T24" fmla="*/ 190 w 287"/>
                  <a:gd name="T25" fmla="*/ 212 h 1117"/>
                  <a:gd name="T26" fmla="*/ 173 w 287"/>
                  <a:gd name="T27" fmla="*/ 246 h 1117"/>
                  <a:gd name="T28" fmla="*/ 154 w 287"/>
                  <a:gd name="T29" fmla="*/ 281 h 1117"/>
                  <a:gd name="T30" fmla="*/ 134 w 287"/>
                  <a:gd name="T31" fmla="*/ 318 h 1117"/>
                  <a:gd name="T32" fmla="*/ 113 w 287"/>
                  <a:gd name="T33" fmla="*/ 356 h 1117"/>
                  <a:gd name="T34" fmla="*/ 92 w 287"/>
                  <a:gd name="T35" fmla="*/ 395 h 1117"/>
                  <a:gd name="T36" fmla="*/ 69 w 287"/>
                  <a:gd name="T37" fmla="*/ 435 h 1117"/>
                  <a:gd name="T38" fmla="*/ 47 w 287"/>
                  <a:gd name="T39" fmla="*/ 476 h 1117"/>
                  <a:gd name="T40" fmla="*/ 24 w 287"/>
                  <a:gd name="T41" fmla="*/ 517 h 1117"/>
                  <a:gd name="T42" fmla="*/ 0 w 287"/>
                  <a:gd name="T43" fmla="*/ 558 h 1117"/>
                  <a:gd name="T44" fmla="*/ 0 w 287"/>
                  <a:gd name="T45" fmla="*/ 558 h 1117"/>
                  <a:gd name="T46" fmla="*/ 23 w 287"/>
                  <a:gd name="T47" fmla="*/ 516 h 1117"/>
                  <a:gd name="T48" fmla="*/ 47 w 287"/>
                  <a:gd name="T49" fmla="*/ 475 h 1117"/>
                  <a:gd name="T50" fmla="*/ 69 w 287"/>
                  <a:gd name="T51" fmla="*/ 433 h 1117"/>
                  <a:gd name="T52" fmla="*/ 92 w 287"/>
                  <a:gd name="T53" fmla="*/ 393 h 1117"/>
                  <a:gd name="T54" fmla="*/ 113 w 287"/>
                  <a:gd name="T55" fmla="*/ 353 h 1117"/>
                  <a:gd name="T56" fmla="*/ 134 w 287"/>
                  <a:gd name="T57" fmla="*/ 315 h 1117"/>
                  <a:gd name="T58" fmla="*/ 154 w 287"/>
                  <a:gd name="T59" fmla="*/ 278 h 1117"/>
                  <a:gd name="T60" fmla="*/ 173 w 287"/>
                  <a:gd name="T61" fmla="*/ 243 h 1117"/>
                  <a:gd name="T62" fmla="*/ 190 w 287"/>
                  <a:gd name="T63" fmla="*/ 210 h 1117"/>
                  <a:gd name="T64" fmla="*/ 205 w 287"/>
                  <a:gd name="T65" fmla="*/ 179 h 1117"/>
                  <a:gd name="T66" fmla="*/ 221 w 287"/>
                  <a:gd name="T67" fmla="*/ 151 h 1117"/>
                  <a:gd name="T68" fmla="*/ 233 w 287"/>
                  <a:gd name="T69" fmla="*/ 124 h 1117"/>
                  <a:gd name="T70" fmla="*/ 245 w 287"/>
                  <a:gd name="T71" fmla="*/ 100 h 1117"/>
                  <a:gd name="T72" fmla="*/ 255 w 287"/>
                  <a:gd name="T73" fmla="*/ 79 h 1117"/>
                  <a:gd name="T74" fmla="*/ 262 w 287"/>
                  <a:gd name="T75" fmla="*/ 61 h 1117"/>
                  <a:gd name="T76" fmla="*/ 269 w 287"/>
                  <a:gd name="T77" fmla="*/ 47 h 1117"/>
                  <a:gd name="T78" fmla="*/ 273 w 287"/>
                  <a:gd name="T79" fmla="*/ 35 h 1117"/>
                  <a:gd name="T80" fmla="*/ 276 w 287"/>
                  <a:gd name="T81" fmla="*/ 26 h 1117"/>
                  <a:gd name="T82" fmla="*/ 276 w 287"/>
                  <a:gd name="T83" fmla="*/ 20 h 1117"/>
                  <a:gd name="T84" fmla="*/ 274 w 287"/>
                  <a:gd name="T85" fmla="*/ 19 h 1117"/>
                  <a:gd name="T86" fmla="*/ 286 w 287"/>
                  <a:gd name="T87" fmla="*/ 0 h 111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87" h="1117">
                    <a:moveTo>
                      <a:pt x="286" y="0"/>
                    </a:moveTo>
                    <a:lnTo>
                      <a:pt x="287" y="3"/>
                    </a:lnTo>
                    <a:lnTo>
                      <a:pt x="286" y="14"/>
                    </a:lnTo>
                    <a:lnTo>
                      <a:pt x="284" y="30"/>
                    </a:lnTo>
                    <a:lnTo>
                      <a:pt x="280" y="52"/>
                    </a:lnTo>
                    <a:lnTo>
                      <a:pt x="274" y="81"/>
                    </a:lnTo>
                    <a:lnTo>
                      <a:pt x="267" y="114"/>
                    </a:lnTo>
                    <a:lnTo>
                      <a:pt x="257" y="154"/>
                    </a:lnTo>
                    <a:lnTo>
                      <a:pt x="248" y="199"/>
                    </a:lnTo>
                    <a:lnTo>
                      <a:pt x="235" y="249"/>
                    </a:lnTo>
                    <a:lnTo>
                      <a:pt x="222" y="304"/>
                    </a:lnTo>
                    <a:lnTo>
                      <a:pt x="207" y="362"/>
                    </a:lnTo>
                    <a:lnTo>
                      <a:pt x="190" y="425"/>
                    </a:lnTo>
                    <a:lnTo>
                      <a:pt x="173" y="492"/>
                    </a:lnTo>
                    <a:lnTo>
                      <a:pt x="154" y="563"/>
                    </a:lnTo>
                    <a:lnTo>
                      <a:pt x="134" y="637"/>
                    </a:lnTo>
                    <a:lnTo>
                      <a:pt x="113" y="713"/>
                    </a:lnTo>
                    <a:lnTo>
                      <a:pt x="92" y="791"/>
                    </a:lnTo>
                    <a:lnTo>
                      <a:pt x="69" y="870"/>
                    </a:lnTo>
                    <a:lnTo>
                      <a:pt x="47" y="952"/>
                    </a:lnTo>
                    <a:lnTo>
                      <a:pt x="24" y="1035"/>
                    </a:lnTo>
                    <a:lnTo>
                      <a:pt x="0" y="1117"/>
                    </a:lnTo>
                    <a:lnTo>
                      <a:pt x="23" y="1033"/>
                    </a:lnTo>
                    <a:lnTo>
                      <a:pt x="47" y="950"/>
                    </a:lnTo>
                    <a:lnTo>
                      <a:pt x="69" y="867"/>
                    </a:lnTo>
                    <a:lnTo>
                      <a:pt x="92" y="787"/>
                    </a:lnTo>
                    <a:lnTo>
                      <a:pt x="113" y="707"/>
                    </a:lnTo>
                    <a:lnTo>
                      <a:pt x="134" y="631"/>
                    </a:lnTo>
                    <a:lnTo>
                      <a:pt x="154" y="557"/>
                    </a:lnTo>
                    <a:lnTo>
                      <a:pt x="173" y="487"/>
                    </a:lnTo>
                    <a:lnTo>
                      <a:pt x="190" y="421"/>
                    </a:lnTo>
                    <a:lnTo>
                      <a:pt x="205" y="358"/>
                    </a:lnTo>
                    <a:lnTo>
                      <a:pt x="221" y="302"/>
                    </a:lnTo>
                    <a:lnTo>
                      <a:pt x="233" y="249"/>
                    </a:lnTo>
                    <a:lnTo>
                      <a:pt x="245" y="201"/>
                    </a:lnTo>
                    <a:lnTo>
                      <a:pt x="255" y="159"/>
                    </a:lnTo>
                    <a:lnTo>
                      <a:pt x="262" y="123"/>
                    </a:lnTo>
                    <a:lnTo>
                      <a:pt x="269" y="94"/>
                    </a:lnTo>
                    <a:lnTo>
                      <a:pt x="273" y="70"/>
                    </a:lnTo>
                    <a:lnTo>
                      <a:pt x="276" y="52"/>
                    </a:lnTo>
                    <a:lnTo>
                      <a:pt x="276" y="41"/>
                    </a:lnTo>
                    <a:lnTo>
                      <a:pt x="274" y="38"/>
                    </a:lnTo>
                    <a:lnTo>
                      <a:pt x="286" y="0"/>
                    </a:lnTo>
                    <a:close/>
                  </a:path>
                </a:pathLst>
              </a:custGeom>
              <a:solidFill>
                <a:srgbClr val="D4F0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13" name="Freeform 1034"/>
              <p:cNvSpPr>
                <a:spLocks/>
              </p:cNvSpPr>
              <p:nvPr/>
            </p:nvSpPr>
            <p:spPr bwMode="auto">
              <a:xfrm>
                <a:off x="1978" y="998"/>
                <a:ext cx="277" cy="539"/>
              </a:xfrm>
              <a:custGeom>
                <a:avLst/>
                <a:gdLst>
                  <a:gd name="T0" fmla="*/ 1 w 277"/>
                  <a:gd name="T1" fmla="*/ 539 h 1079"/>
                  <a:gd name="T2" fmla="*/ 24 w 277"/>
                  <a:gd name="T3" fmla="*/ 497 h 1079"/>
                  <a:gd name="T4" fmla="*/ 48 w 277"/>
                  <a:gd name="T5" fmla="*/ 456 h 1079"/>
                  <a:gd name="T6" fmla="*/ 70 w 277"/>
                  <a:gd name="T7" fmla="*/ 414 h 1079"/>
                  <a:gd name="T8" fmla="*/ 93 w 277"/>
                  <a:gd name="T9" fmla="*/ 374 h 1079"/>
                  <a:gd name="T10" fmla="*/ 114 w 277"/>
                  <a:gd name="T11" fmla="*/ 334 h 1079"/>
                  <a:gd name="T12" fmla="*/ 135 w 277"/>
                  <a:gd name="T13" fmla="*/ 296 h 1079"/>
                  <a:gd name="T14" fmla="*/ 155 w 277"/>
                  <a:gd name="T15" fmla="*/ 259 h 1079"/>
                  <a:gd name="T16" fmla="*/ 174 w 277"/>
                  <a:gd name="T17" fmla="*/ 224 h 1079"/>
                  <a:gd name="T18" fmla="*/ 191 w 277"/>
                  <a:gd name="T19" fmla="*/ 191 h 1079"/>
                  <a:gd name="T20" fmla="*/ 206 w 277"/>
                  <a:gd name="T21" fmla="*/ 160 h 1079"/>
                  <a:gd name="T22" fmla="*/ 222 w 277"/>
                  <a:gd name="T23" fmla="*/ 132 h 1079"/>
                  <a:gd name="T24" fmla="*/ 234 w 277"/>
                  <a:gd name="T25" fmla="*/ 105 h 1079"/>
                  <a:gd name="T26" fmla="*/ 246 w 277"/>
                  <a:gd name="T27" fmla="*/ 81 h 1079"/>
                  <a:gd name="T28" fmla="*/ 256 w 277"/>
                  <a:gd name="T29" fmla="*/ 60 h 1079"/>
                  <a:gd name="T30" fmla="*/ 263 w 277"/>
                  <a:gd name="T31" fmla="*/ 42 h 1079"/>
                  <a:gd name="T32" fmla="*/ 270 w 277"/>
                  <a:gd name="T33" fmla="*/ 28 h 1079"/>
                  <a:gd name="T34" fmla="*/ 274 w 277"/>
                  <a:gd name="T35" fmla="*/ 16 h 1079"/>
                  <a:gd name="T36" fmla="*/ 277 w 277"/>
                  <a:gd name="T37" fmla="*/ 7 h 1079"/>
                  <a:gd name="T38" fmla="*/ 277 w 277"/>
                  <a:gd name="T39" fmla="*/ 1 h 1079"/>
                  <a:gd name="T40" fmla="*/ 275 w 277"/>
                  <a:gd name="T41" fmla="*/ 0 h 1079"/>
                  <a:gd name="T42" fmla="*/ 264 w 277"/>
                  <a:gd name="T43" fmla="*/ 19 h 1079"/>
                  <a:gd name="T44" fmla="*/ 265 w 277"/>
                  <a:gd name="T45" fmla="*/ 21 h 1079"/>
                  <a:gd name="T46" fmla="*/ 265 w 277"/>
                  <a:gd name="T47" fmla="*/ 27 h 1079"/>
                  <a:gd name="T48" fmla="*/ 263 w 277"/>
                  <a:gd name="T49" fmla="*/ 35 h 1079"/>
                  <a:gd name="T50" fmla="*/ 258 w 277"/>
                  <a:gd name="T51" fmla="*/ 47 h 1079"/>
                  <a:gd name="T52" fmla="*/ 253 w 277"/>
                  <a:gd name="T53" fmla="*/ 61 h 1079"/>
                  <a:gd name="T54" fmla="*/ 244 w 277"/>
                  <a:gd name="T55" fmla="*/ 78 h 1079"/>
                  <a:gd name="T56" fmla="*/ 236 w 277"/>
                  <a:gd name="T57" fmla="*/ 98 h 1079"/>
                  <a:gd name="T58" fmla="*/ 225 w 277"/>
                  <a:gd name="T59" fmla="*/ 121 h 1079"/>
                  <a:gd name="T60" fmla="*/ 212 w 277"/>
                  <a:gd name="T61" fmla="*/ 146 h 1079"/>
                  <a:gd name="T62" fmla="*/ 198 w 277"/>
                  <a:gd name="T63" fmla="*/ 174 h 1079"/>
                  <a:gd name="T64" fmla="*/ 182 w 277"/>
                  <a:gd name="T65" fmla="*/ 204 h 1079"/>
                  <a:gd name="T66" fmla="*/ 167 w 277"/>
                  <a:gd name="T67" fmla="*/ 236 h 1079"/>
                  <a:gd name="T68" fmla="*/ 148 w 277"/>
                  <a:gd name="T69" fmla="*/ 269 h 1079"/>
                  <a:gd name="T70" fmla="*/ 130 w 277"/>
                  <a:gd name="T71" fmla="*/ 306 h 1079"/>
                  <a:gd name="T72" fmla="*/ 109 w 277"/>
                  <a:gd name="T73" fmla="*/ 342 h 1079"/>
                  <a:gd name="T74" fmla="*/ 89 w 277"/>
                  <a:gd name="T75" fmla="*/ 380 h 1079"/>
                  <a:gd name="T76" fmla="*/ 68 w 277"/>
                  <a:gd name="T77" fmla="*/ 419 h 1079"/>
                  <a:gd name="T78" fmla="*/ 45 w 277"/>
                  <a:gd name="T79" fmla="*/ 458 h 1079"/>
                  <a:gd name="T80" fmla="*/ 22 w 277"/>
                  <a:gd name="T81" fmla="*/ 498 h 1079"/>
                  <a:gd name="T82" fmla="*/ 0 w 277"/>
                  <a:gd name="T83" fmla="*/ 539 h 1079"/>
                  <a:gd name="T84" fmla="*/ 1 w 277"/>
                  <a:gd name="T85" fmla="*/ 539 h 107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77" h="1079">
                    <a:moveTo>
                      <a:pt x="1" y="1079"/>
                    </a:moveTo>
                    <a:lnTo>
                      <a:pt x="24" y="995"/>
                    </a:lnTo>
                    <a:lnTo>
                      <a:pt x="48" y="912"/>
                    </a:lnTo>
                    <a:lnTo>
                      <a:pt x="70" y="829"/>
                    </a:lnTo>
                    <a:lnTo>
                      <a:pt x="93" y="749"/>
                    </a:lnTo>
                    <a:lnTo>
                      <a:pt x="114" y="669"/>
                    </a:lnTo>
                    <a:lnTo>
                      <a:pt x="135" y="593"/>
                    </a:lnTo>
                    <a:lnTo>
                      <a:pt x="155" y="519"/>
                    </a:lnTo>
                    <a:lnTo>
                      <a:pt x="174" y="449"/>
                    </a:lnTo>
                    <a:lnTo>
                      <a:pt x="191" y="383"/>
                    </a:lnTo>
                    <a:lnTo>
                      <a:pt x="206" y="320"/>
                    </a:lnTo>
                    <a:lnTo>
                      <a:pt x="222" y="264"/>
                    </a:lnTo>
                    <a:lnTo>
                      <a:pt x="234" y="211"/>
                    </a:lnTo>
                    <a:lnTo>
                      <a:pt x="246" y="163"/>
                    </a:lnTo>
                    <a:lnTo>
                      <a:pt x="256" y="121"/>
                    </a:lnTo>
                    <a:lnTo>
                      <a:pt x="263" y="85"/>
                    </a:lnTo>
                    <a:lnTo>
                      <a:pt x="270" y="56"/>
                    </a:lnTo>
                    <a:lnTo>
                      <a:pt x="274" y="32"/>
                    </a:lnTo>
                    <a:lnTo>
                      <a:pt x="277" y="14"/>
                    </a:lnTo>
                    <a:lnTo>
                      <a:pt x="277" y="3"/>
                    </a:lnTo>
                    <a:lnTo>
                      <a:pt x="275" y="0"/>
                    </a:lnTo>
                    <a:lnTo>
                      <a:pt x="264" y="39"/>
                    </a:lnTo>
                    <a:lnTo>
                      <a:pt x="265" y="43"/>
                    </a:lnTo>
                    <a:lnTo>
                      <a:pt x="265" y="54"/>
                    </a:lnTo>
                    <a:lnTo>
                      <a:pt x="263" y="70"/>
                    </a:lnTo>
                    <a:lnTo>
                      <a:pt x="258" y="94"/>
                    </a:lnTo>
                    <a:lnTo>
                      <a:pt x="253" y="123"/>
                    </a:lnTo>
                    <a:lnTo>
                      <a:pt x="244" y="157"/>
                    </a:lnTo>
                    <a:lnTo>
                      <a:pt x="236" y="197"/>
                    </a:lnTo>
                    <a:lnTo>
                      <a:pt x="225" y="242"/>
                    </a:lnTo>
                    <a:lnTo>
                      <a:pt x="212" y="293"/>
                    </a:lnTo>
                    <a:lnTo>
                      <a:pt x="198" y="349"/>
                    </a:lnTo>
                    <a:lnTo>
                      <a:pt x="182" y="409"/>
                    </a:lnTo>
                    <a:lnTo>
                      <a:pt x="167" y="472"/>
                    </a:lnTo>
                    <a:lnTo>
                      <a:pt x="148" y="539"/>
                    </a:lnTo>
                    <a:lnTo>
                      <a:pt x="130" y="612"/>
                    </a:lnTo>
                    <a:lnTo>
                      <a:pt x="109" y="684"/>
                    </a:lnTo>
                    <a:lnTo>
                      <a:pt x="89" y="760"/>
                    </a:lnTo>
                    <a:lnTo>
                      <a:pt x="68" y="838"/>
                    </a:lnTo>
                    <a:lnTo>
                      <a:pt x="45" y="917"/>
                    </a:lnTo>
                    <a:lnTo>
                      <a:pt x="22" y="997"/>
                    </a:lnTo>
                    <a:lnTo>
                      <a:pt x="0" y="1079"/>
                    </a:lnTo>
                    <a:lnTo>
                      <a:pt x="1" y="1079"/>
                    </a:lnTo>
                    <a:close/>
                  </a:path>
                </a:pathLst>
              </a:custGeom>
              <a:solidFill>
                <a:srgbClr val="D6F0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14" name="Freeform 1035"/>
              <p:cNvSpPr>
                <a:spLocks/>
              </p:cNvSpPr>
              <p:nvPr/>
            </p:nvSpPr>
            <p:spPr bwMode="auto">
              <a:xfrm>
                <a:off x="1976" y="1018"/>
                <a:ext cx="267" cy="519"/>
              </a:xfrm>
              <a:custGeom>
                <a:avLst/>
                <a:gdLst>
                  <a:gd name="T0" fmla="*/ 266 w 267"/>
                  <a:gd name="T1" fmla="*/ 0 h 1040"/>
                  <a:gd name="T2" fmla="*/ 267 w 267"/>
                  <a:gd name="T3" fmla="*/ 2 h 1040"/>
                  <a:gd name="T4" fmla="*/ 267 w 267"/>
                  <a:gd name="T5" fmla="*/ 7 h 1040"/>
                  <a:gd name="T6" fmla="*/ 265 w 267"/>
                  <a:gd name="T7" fmla="*/ 15 h 1040"/>
                  <a:gd name="T8" fmla="*/ 260 w 267"/>
                  <a:gd name="T9" fmla="*/ 27 h 1040"/>
                  <a:gd name="T10" fmla="*/ 255 w 267"/>
                  <a:gd name="T11" fmla="*/ 42 h 1040"/>
                  <a:gd name="T12" fmla="*/ 246 w 267"/>
                  <a:gd name="T13" fmla="*/ 59 h 1040"/>
                  <a:gd name="T14" fmla="*/ 238 w 267"/>
                  <a:gd name="T15" fmla="*/ 79 h 1040"/>
                  <a:gd name="T16" fmla="*/ 227 w 267"/>
                  <a:gd name="T17" fmla="*/ 101 h 1040"/>
                  <a:gd name="T18" fmla="*/ 214 w 267"/>
                  <a:gd name="T19" fmla="*/ 127 h 1040"/>
                  <a:gd name="T20" fmla="*/ 200 w 267"/>
                  <a:gd name="T21" fmla="*/ 155 h 1040"/>
                  <a:gd name="T22" fmla="*/ 184 w 267"/>
                  <a:gd name="T23" fmla="*/ 185 h 1040"/>
                  <a:gd name="T24" fmla="*/ 169 w 267"/>
                  <a:gd name="T25" fmla="*/ 216 h 1040"/>
                  <a:gd name="T26" fmla="*/ 150 w 267"/>
                  <a:gd name="T27" fmla="*/ 250 h 1040"/>
                  <a:gd name="T28" fmla="*/ 132 w 267"/>
                  <a:gd name="T29" fmla="*/ 286 h 1040"/>
                  <a:gd name="T30" fmla="*/ 111 w 267"/>
                  <a:gd name="T31" fmla="*/ 322 h 1040"/>
                  <a:gd name="T32" fmla="*/ 91 w 267"/>
                  <a:gd name="T33" fmla="*/ 360 h 1040"/>
                  <a:gd name="T34" fmla="*/ 70 w 267"/>
                  <a:gd name="T35" fmla="*/ 399 h 1040"/>
                  <a:gd name="T36" fmla="*/ 47 w 267"/>
                  <a:gd name="T37" fmla="*/ 438 h 1040"/>
                  <a:gd name="T38" fmla="*/ 24 w 267"/>
                  <a:gd name="T39" fmla="*/ 478 h 1040"/>
                  <a:gd name="T40" fmla="*/ 2 w 267"/>
                  <a:gd name="T41" fmla="*/ 519 h 1040"/>
                  <a:gd name="T42" fmla="*/ 0 w 267"/>
                  <a:gd name="T43" fmla="*/ 518 h 1040"/>
                  <a:gd name="T44" fmla="*/ 23 w 267"/>
                  <a:gd name="T45" fmla="*/ 478 h 1040"/>
                  <a:gd name="T46" fmla="*/ 47 w 267"/>
                  <a:gd name="T47" fmla="*/ 438 h 1040"/>
                  <a:gd name="T48" fmla="*/ 68 w 267"/>
                  <a:gd name="T49" fmla="*/ 398 h 1040"/>
                  <a:gd name="T50" fmla="*/ 89 w 267"/>
                  <a:gd name="T51" fmla="*/ 359 h 1040"/>
                  <a:gd name="T52" fmla="*/ 111 w 267"/>
                  <a:gd name="T53" fmla="*/ 321 h 1040"/>
                  <a:gd name="T54" fmla="*/ 130 w 267"/>
                  <a:gd name="T55" fmla="*/ 284 h 1040"/>
                  <a:gd name="T56" fmla="*/ 149 w 267"/>
                  <a:gd name="T57" fmla="*/ 249 h 1040"/>
                  <a:gd name="T58" fmla="*/ 167 w 267"/>
                  <a:gd name="T59" fmla="*/ 215 h 1040"/>
                  <a:gd name="T60" fmla="*/ 183 w 267"/>
                  <a:gd name="T61" fmla="*/ 184 h 1040"/>
                  <a:gd name="T62" fmla="*/ 198 w 267"/>
                  <a:gd name="T63" fmla="*/ 155 h 1040"/>
                  <a:gd name="T64" fmla="*/ 211 w 267"/>
                  <a:gd name="T65" fmla="*/ 129 h 1040"/>
                  <a:gd name="T66" fmla="*/ 222 w 267"/>
                  <a:gd name="T67" fmla="*/ 104 h 1040"/>
                  <a:gd name="T68" fmla="*/ 234 w 267"/>
                  <a:gd name="T69" fmla="*/ 83 h 1040"/>
                  <a:gd name="T70" fmla="*/ 241 w 267"/>
                  <a:gd name="T71" fmla="*/ 65 h 1040"/>
                  <a:gd name="T72" fmla="*/ 248 w 267"/>
                  <a:gd name="T73" fmla="*/ 50 h 1040"/>
                  <a:gd name="T74" fmla="*/ 252 w 267"/>
                  <a:gd name="T75" fmla="*/ 37 h 1040"/>
                  <a:gd name="T76" fmla="*/ 255 w 267"/>
                  <a:gd name="T77" fmla="*/ 29 h 1040"/>
                  <a:gd name="T78" fmla="*/ 255 w 267"/>
                  <a:gd name="T79" fmla="*/ 23 h 1040"/>
                  <a:gd name="T80" fmla="*/ 255 w 267"/>
                  <a:gd name="T81" fmla="*/ 21 h 1040"/>
                  <a:gd name="T82" fmla="*/ 266 w 267"/>
                  <a:gd name="T83" fmla="*/ 0 h 104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67" h="1040">
                    <a:moveTo>
                      <a:pt x="266" y="0"/>
                    </a:moveTo>
                    <a:lnTo>
                      <a:pt x="267" y="4"/>
                    </a:lnTo>
                    <a:lnTo>
                      <a:pt x="267" y="15"/>
                    </a:lnTo>
                    <a:lnTo>
                      <a:pt x="265" y="31"/>
                    </a:lnTo>
                    <a:lnTo>
                      <a:pt x="260" y="55"/>
                    </a:lnTo>
                    <a:lnTo>
                      <a:pt x="255" y="84"/>
                    </a:lnTo>
                    <a:lnTo>
                      <a:pt x="246" y="118"/>
                    </a:lnTo>
                    <a:lnTo>
                      <a:pt x="238" y="158"/>
                    </a:lnTo>
                    <a:lnTo>
                      <a:pt x="227" y="203"/>
                    </a:lnTo>
                    <a:lnTo>
                      <a:pt x="214" y="254"/>
                    </a:lnTo>
                    <a:lnTo>
                      <a:pt x="200" y="310"/>
                    </a:lnTo>
                    <a:lnTo>
                      <a:pt x="184" y="370"/>
                    </a:lnTo>
                    <a:lnTo>
                      <a:pt x="169" y="433"/>
                    </a:lnTo>
                    <a:lnTo>
                      <a:pt x="150" y="500"/>
                    </a:lnTo>
                    <a:lnTo>
                      <a:pt x="132" y="573"/>
                    </a:lnTo>
                    <a:lnTo>
                      <a:pt x="111" y="645"/>
                    </a:lnTo>
                    <a:lnTo>
                      <a:pt x="91" y="721"/>
                    </a:lnTo>
                    <a:lnTo>
                      <a:pt x="70" y="799"/>
                    </a:lnTo>
                    <a:lnTo>
                      <a:pt x="47" y="878"/>
                    </a:lnTo>
                    <a:lnTo>
                      <a:pt x="24" y="958"/>
                    </a:lnTo>
                    <a:lnTo>
                      <a:pt x="2" y="1040"/>
                    </a:lnTo>
                    <a:lnTo>
                      <a:pt x="0" y="1038"/>
                    </a:lnTo>
                    <a:lnTo>
                      <a:pt x="23" y="958"/>
                    </a:lnTo>
                    <a:lnTo>
                      <a:pt x="47" y="877"/>
                    </a:lnTo>
                    <a:lnTo>
                      <a:pt x="68" y="797"/>
                    </a:lnTo>
                    <a:lnTo>
                      <a:pt x="89" y="719"/>
                    </a:lnTo>
                    <a:lnTo>
                      <a:pt x="111" y="643"/>
                    </a:lnTo>
                    <a:lnTo>
                      <a:pt x="130" y="569"/>
                    </a:lnTo>
                    <a:lnTo>
                      <a:pt x="149" y="498"/>
                    </a:lnTo>
                    <a:lnTo>
                      <a:pt x="167" y="431"/>
                    </a:lnTo>
                    <a:lnTo>
                      <a:pt x="183" y="368"/>
                    </a:lnTo>
                    <a:lnTo>
                      <a:pt x="198" y="310"/>
                    </a:lnTo>
                    <a:lnTo>
                      <a:pt x="211" y="258"/>
                    </a:lnTo>
                    <a:lnTo>
                      <a:pt x="222" y="209"/>
                    </a:lnTo>
                    <a:lnTo>
                      <a:pt x="234" y="167"/>
                    </a:lnTo>
                    <a:lnTo>
                      <a:pt x="241" y="131"/>
                    </a:lnTo>
                    <a:lnTo>
                      <a:pt x="248" y="100"/>
                    </a:lnTo>
                    <a:lnTo>
                      <a:pt x="252" y="75"/>
                    </a:lnTo>
                    <a:lnTo>
                      <a:pt x="255" y="58"/>
                    </a:lnTo>
                    <a:lnTo>
                      <a:pt x="255" y="46"/>
                    </a:lnTo>
                    <a:lnTo>
                      <a:pt x="255" y="42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D8EF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15" name="Freeform 1036"/>
              <p:cNvSpPr>
                <a:spLocks/>
              </p:cNvSpPr>
              <p:nvPr/>
            </p:nvSpPr>
            <p:spPr bwMode="auto">
              <a:xfrm>
                <a:off x="1975" y="1039"/>
                <a:ext cx="256" cy="497"/>
              </a:xfrm>
              <a:custGeom>
                <a:avLst/>
                <a:gdLst>
                  <a:gd name="T0" fmla="*/ 1 w 256"/>
                  <a:gd name="T1" fmla="*/ 497 h 996"/>
                  <a:gd name="T2" fmla="*/ 24 w 256"/>
                  <a:gd name="T3" fmla="*/ 457 h 996"/>
                  <a:gd name="T4" fmla="*/ 48 w 256"/>
                  <a:gd name="T5" fmla="*/ 417 h 996"/>
                  <a:gd name="T6" fmla="*/ 69 w 256"/>
                  <a:gd name="T7" fmla="*/ 377 h 996"/>
                  <a:gd name="T8" fmla="*/ 90 w 256"/>
                  <a:gd name="T9" fmla="*/ 338 h 996"/>
                  <a:gd name="T10" fmla="*/ 112 w 256"/>
                  <a:gd name="T11" fmla="*/ 300 h 996"/>
                  <a:gd name="T12" fmla="*/ 131 w 256"/>
                  <a:gd name="T13" fmla="*/ 263 h 996"/>
                  <a:gd name="T14" fmla="*/ 150 w 256"/>
                  <a:gd name="T15" fmla="*/ 228 h 996"/>
                  <a:gd name="T16" fmla="*/ 168 w 256"/>
                  <a:gd name="T17" fmla="*/ 194 h 996"/>
                  <a:gd name="T18" fmla="*/ 184 w 256"/>
                  <a:gd name="T19" fmla="*/ 163 h 996"/>
                  <a:gd name="T20" fmla="*/ 199 w 256"/>
                  <a:gd name="T21" fmla="*/ 134 h 996"/>
                  <a:gd name="T22" fmla="*/ 212 w 256"/>
                  <a:gd name="T23" fmla="*/ 108 h 996"/>
                  <a:gd name="T24" fmla="*/ 223 w 256"/>
                  <a:gd name="T25" fmla="*/ 83 h 996"/>
                  <a:gd name="T26" fmla="*/ 235 w 256"/>
                  <a:gd name="T27" fmla="*/ 62 h 996"/>
                  <a:gd name="T28" fmla="*/ 242 w 256"/>
                  <a:gd name="T29" fmla="*/ 44 h 996"/>
                  <a:gd name="T30" fmla="*/ 249 w 256"/>
                  <a:gd name="T31" fmla="*/ 29 h 996"/>
                  <a:gd name="T32" fmla="*/ 253 w 256"/>
                  <a:gd name="T33" fmla="*/ 16 h 996"/>
                  <a:gd name="T34" fmla="*/ 256 w 256"/>
                  <a:gd name="T35" fmla="*/ 8 h 996"/>
                  <a:gd name="T36" fmla="*/ 256 w 256"/>
                  <a:gd name="T37" fmla="*/ 2 h 996"/>
                  <a:gd name="T38" fmla="*/ 256 w 256"/>
                  <a:gd name="T39" fmla="*/ 0 h 996"/>
                  <a:gd name="T40" fmla="*/ 243 w 256"/>
                  <a:gd name="T41" fmla="*/ 22 h 996"/>
                  <a:gd name="T42" fmla="*/ 243 w 256"/>
                  <a:gd name="T43" fmla="*/ 24 h 996"/>
                  <a:gd name="T44" fmla="*/ 243 w 256"/>
                  <a:gd name="T45" fmla="*/ 30 h 996"/>
                  <a:gd name="T46" fmla="*/ 240 w 256"/>
                  <a:gd name="T47" fmla="*/ 38 h 996"/>
                  <a:gd name="T48" fmla="*/ 236 w 256"/>
                  <a:gd name="T49" fmla="*/ 50 h 996"/>
                  <a:gd name="T50" fmla="*/ 230 w 256"/>
                  <a:gd name="T51" fmla="*/ 64 h 996"/>
                  <a:gd name="T52" fmla="*/ 222 w 256"/>
                  <a:gd name="T53" fmla="*/ 81 h 996"/>
                  <a:gd name="T54" fmla="*/ 213 w 256"/>
                  <a:gd name="T55" fmla="*/ 102 h 996"/>
                  <a:gd name="T56" fmla="*/ 202 w 256"/>
                  <a:gd name="T57" fmla="*/ 125 h 996"/>
                  <a:gd name="T58" fmla="*/ 189 w 256"/>
                  <a:gd name="T59" fmla="*/ 150 h 996"/>
                  <a:gd name="T60" fmla="*/ 175 w 256"/>
                  <a:gd name="T61" fmla="*/ 178 h 996"/>
                  <a:gd name="T62" fmla="*/ 160 w 256"/>
                  <a:gd name="T63" fmla="*/ 208 h 996"/>
                  <a:gd name="T64" fmla="*/ 143 w 256"/>
                  <a:gd name="T65" fmla="*/ 240 h 996"/>
                  <a:gd name="T66" fmla="*/ 124 w 256"/>
                  <a:gd name="T67" fmla="*/ 273 h 996"/>
                  <a:gd name="T68" fmla="*/ 106 w 256"/>
                  <a:gd name="T69" fmla="*/ 308 h 996"/>
                  <a:gd name="T70" fmla="*/ 86 w 256"/>
                  <a:gd name="T71" fmla="*/ 344 h 996"/>
                  <a:gd name="T72" fmla="*/ 65 w 256"/>
                  <a:gd name="T73" fmla="*/ 382 h 996"/>
                  <a:gd name="T74" fmla="*/ 44 w 256"/>
                  <a:gd name="T75" fmla="*/ 420 h 996"/>
                  <a:gd name="T76" fmla="*/ 23 w 256"/>
                  <a:gd name="T77" fmla="*/ 458 h 996"/>
                  <a:gd name="T78" fmla="*/ 0 w 256"/>
                  <a:gd name="T79" fmla="*/ 497 h 996"/>
                  <a:gd name="T80" fmla="*/ 1 w 256"/>
                  <a:gd name="T81" fmla="*/ 497 h 99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56" h="996">
                    <a:moveTo>
                      <a:pt x="1" y="996"/>
                    </a:moveTo>
                    <a:lnTo>
                      <a:pt x="24" y="916"/>
                    </a:lnTo>
                    <a:lnTo>
                      <a:pt x="48" y="835"/>
                    </a:lnTo>
                    <a:lnTo>
                      <a:pt x="69" y="755"/>
                    </a:lnTo>
                    <a:lnTo>
                      <a:pt x="90" y="677"/>
                    </a:lnTo>
                    <a:lnTo>
                      <a:pt x="112" y="601"/>
                    </a:lnTo>
                    <a:lnTo>
                      <a:pt x="131" y="527"/>
                    </a:lnTo>
                    <a:lnTo>
                      <a:pt x="150" y="456"/>
                    </a:lnTo>
                    <a:lnTo>
                      <a:pt x="168" y="389"/>
                    </a:lnTo>
                    <a:lnTo>
                      <a:pt x="184" y="326"/>
                    </a:lnTo>
                    <a:lnTo>
                      <a:pt x="199" y="268"/>
                    </a:lnTo>
                    <a:lnTo>
                      <a:pt x="212" y="216"/>
                    </a:lnTo>
                    <a:lnTo>
                      <a:pt x="223" y="167"/>
                    </a:lnTo>
                    <a:lnTo>
                      <a:pt x="235" y="125"/>
                    </a:lnTo>
                    <a:lnTo>
                      <a:pt x="242" y="89"/>
                    </a:lnTo>
                    <a:lnTo>
                      <a:pt x="249" y="58"/>
                    </a:lnTo>
                    <a:lnTo>
                      <a:pt x="253" y="33"/>
                    </a:lnTo>
                    <a:lnTo>
                      <a:pt x="256" y="16"/>
                    </a:lnTo>
                    <a:lnTo>
                      <a:pt x="256" y="4"/>
                    </a:lnTo>
                    <a:lnTo>
                      <a:pt x="256" y="0"/>
                    </a:lnTo>
                    <a:lnTo>
                      <a:pt x="243" y="45"/>
                    </a:lnTo>
                    <a:lnTo>
                      <a:pt x="243" y="49"/>
                    </a:lnTo>
                    <a:lnTo>
                      <a:pt x="243" y="60"/>
                    </a:lnTo>
                    <a:lnTo>
                      <a:pt x="240" y="76"/>
                    </a:lnTo>
                    <a:lnTo>
                      <a:pt x="236" y="100"/>
                    </a:lnTo>
                    <a:lnTo>
                      <a:pt x="230" y="129"/>
                    </a:lnTo>
                    <a:lnTo>
                      <a:pt x="222" y="163"/>
                    </a:lnTo>
                    <a:lnTo>
                      <a:pt x="213" y="205"/>
                    </a:lnTo>
                    <a:lnTo>
                      <a:pt x="202" y="250"/>
                    </a:lnTo>
                    <a:lnTo>
                      <a:pt x="189" y="301"/>
                    </a:lnTo>
                    <a:lnTo>
                      <a:pt x="175" y="357"/>
                    </a:lnTo>
                    <a:lnTo>
                      <a:pt x="160" y="416"/>
                    </a:lnTo>
                    <a:lnTo>
                      <a:pt x="143" y="480"/>
                    </a:lnTo>
                    <a:lnTo>
                      <a:pt x="124" y="547"/>
                    </a:lnTo>
                    <a:lnTo>
                      <a:pt x="106" y="617"/>
                    </a:lnTo>
                    <a:lnTo>
                      <a:pt x="86" y="690"/>
                    </a:lnTo>
                    <a:lnTo>
                      <a:pt x="65" y="766"/>
                    </a:lnTo>
                    <a:lnTo>
                      <a:pt x="44" y="842"/>
                    </a:lnTo>
                    <a:lnTo>
                      <a:pt x="23" y="918"/>
                    </a:lnTo>
                    <a:lnTo>
                      <a:pt x="0" y="996"/>
                    </a:lnTo>
                    <a:lnTo>
                      <a:pt x="1" y="996"/>
                    </a:lnTo>
                    <a:close/>
                  </a:path>
                </a:pathLst>
              </a:custGeom>
              <a:solidFill>
                <a:srgbClr val="D9EF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16" name="Freeform 1037"/>
              <p:cNvSpPr>
                <a:spLocks/>
              </p:cNvSpPr>
              <p:nvPr/>
            </p:nvSpPr>
            <p:spPr bwMode="auto">
              <a:xfrm>
                <a:off x="1974" y="1061"/>
                <a:ext cx="244" cy="475"/>
              </a:xfrm>
              <a:custGeom>
                <a:avLst/>
                <a:gdLst>
                  <a:gd name="T0" fmla="*/ 244 w 244"/>
                  <a:gd name="T1" fmla="*/ 0 h 951"/>
                  <a:gd name="T2" fmla="*/ 244 w 244"/>
                  <a:gd name="T3" fmla="*/ 2 h 951"/>
                  <a:gd name="T4" fmla="*/ 244 w 244"/>
                  <a:gd name="T5" fmla="*/ 7 h 951"/>
                  <a:gd name="T6" fmla="*/ 241 w 244"/>
                  <a:gd name="T7" fmla="*/ 15 h 951"/>
                  <a:gd name="T8" fmla="*/ 237 w 244"/>
                  <a:gd name="T9" fmla="*/ 27 h 951"/>
                  <a:gd name="T10" fmla="*/ 231 w 244"/>
                  <a:gd name="T11" fmla="*/ 42 h 951"/>
                  <a:gd name="T12" fmla="*/ 223 w 244"/>
                  <a:gd name="T13" fmla="*/ 59 h 951"/>
                  <a:gd name="T14" fmla="*/ 214 w 244"/>
                  <a:gd name="T15" fmla="*/ 80 h 951"/>
                  <a:gd name="T16" fmla="*/ 203 w 244"/>
                  <a:gd name="T17" fmla="*/ 102 h 951"/>
                  <a:gd name="T18" fmla="*/ 190 w 244"/>
                  <a:gd name="T19" fmla="*/ 128 h 951"/>
                  <a:gd name="T20" fmla="*/ 176 w 244"/>
                  <a:gd name="T21" fmla="*/ 156 h 951"/>
                  <a:gd name="T22" fmla="*/ 161 w 244"/>
                  <a:gd name="T23" fmla="*/ 185 h 951"/>
                  <a:gd name="T24" fmla="*/ 144 w 244"/>
                  <a:gd name="T25" fmla="*/ 217 h 951"/>
                  <a:gd name="T26" fmla="*/ 125 w 244"/>
                  <a:gd name="T27" fmla="*/ 251 h 951"/>
                  <a:gd name="T28" fmla="*/ 107 w 244"/>
                  <a:gd name="T29" fmla="*/ 286 h 951"/>
                  <a:gd name="T30" fmla="*/ 87 w 244"/>
                  <a:gd name="T31" fmla="*/ 322 h 951"/>
                  <a:gd name="T32" fmla="*/ 66 w 244"/>
                  <a:gd name="T33" fmla="*/ 360 h 951"/>
                  <a:gd name="T34" fmla="*/ 45 w 244"/>
                  <a:gd name="T35" fmla="*/ 398 h 951"/>
                  <a:gd name="T36" fmla="*/ 24 w 244"/>
                  <a:gd name="T37" fmla="*/ 436 h 951"/>
                  <a:gd name="T38" fmla="*/ 1 w 244"/>
                  <a:gd name="T39" fmla="*/ 475 h 951"/>
                  <a:gd name="T40" fmla="*/ 0 w 244"/>
                  <a:gd name="T41" fmla="*/ 475 h 951"/>
                  <a:gd name="T42" fmla="*/ 22 w 244"/>
                  <a:gd name="T43" fmla="*/ 436 h 951"/>
                  <a:gd name="T44" fmla="*/ 43 w 244"/>
                  <a:gd name="T45" fmla="*/ 397 h 951"/>
                  <a:gd name="T46" fmla="*/ 65 w 244"/>
                  <a:gd name="T47" fmla="*/ 359 h 951"/>
                  <a:gd name="T48" fmla="*/ 86 w 244"/>
                  <a:gd name="T49" fmla="*/ 322 h 951"/>
                  <a:gd name="T50" fmla="*/ 106 w 244"/>
                  <a:gd name="T51" fmla="*/ 286 h 951"/>
                  <a:gd name="T52" fmla="*/ 124 w 244"/>
                  <a:gd name="T53" fmla="*/ 251 h 951"/>
                  <a:gd name="T54" fmla="*/ 141 w 244"/>
                  <a:gd name="T55" fmla="*/ 218 h 951"/>
                  <a:gd name="T56" fmla="*/ 158 w 244"/>
                  <a:gd name="T57" fmla="*/ 186 h 951"/>
                  <a:gd name="T58" fmla="*/ 172 w 244"/>
                  <a:gd name="T59" fmla="*/ 157 h 951"/>
                  <a:gd name="T60" fmla="*/ 186 w 244"/>
                  <a:gd name="T61" fmla="*/ 131 h 951"/>
                  <a:gd name="T62" fmla="*/ 197 w 244"/>
                  <a:gd name="T63" fmla="*/ 107 h 951"/>
                  <a:gd name="T64" fmla="*/ 209 w 244"/>
                  <a:gd name="T65" fmla="*/ 86 h 951"/>
                  <a:gd name="T66" fmla="*/ 216 w 244"/>
                  <a:gd name="T67" fmla="*/ 67 h 951"/>
                  <a:gd name="T68" fmla="*/ 223 w 244"/>
                  <a:gd name="T69" fmla="*/ 52 h 951"/>
                  <a:gd name="T70" fmla="*/ 227 w 244"/>
                  <a:gd name="T71" fmla="*/ 40 h 951"/>
                  <a:gd name="T72" fmla="*/ 230 w 244"/>
                  <a:gd name="T73" fmla="*/ 31 h 951"/>
                  <a:gd name="T74" fmla="*/ 231 w 244"/>
                  <a:gd name="T75" fmla="*/ 25 h 951"/>
                  <a:gd name="T76" fmla="*/ 230 w 244"/>
                  <a:gd name="T77" fmla="*/ 23 h 951"/>
                  <a:gd name="T78" fmla="*/ 244 w 244"/>
                  <a:gd name="T79" fmla="*/ 0 h 95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44" h="951">
                    <a:moveTo>
                      <a:pt x="244" y="0"/>
                    </a:moveTo>
                    <a:lnTo>
                      <a:pt x="244" y="4"/>
                    </a:lnTo>
                    <a:lnTo>
                      <a:pt x="244" y="15"/>
                    </a:lnTo>
                    <a:lnTo>
                      <a:pt x="241" y="31"/>
                    </a:lnTo>
                    <a:lnTo>
                      <a:pt x="237" y="55"/>
                    </a:lnTo>
                    <a:lnTo>
                      <a:pt x="231" y="84"/>
                    </a:lnTo>
                    <a:lnTo>
                      <a:pt x="223" y="118"/>
                    </a:lnTo>
                    <a:lnTo>
                      <a:pt x="214" y="160"/>
                    </a:lnTo>
                    <a:lnTo>
                      <a:pt x="203" y="205"/>
                    </a:lnTo>
                    <a:lnTo>
                      <a:pt x="190" y="256"/>
                    </a:lnTo>
                    <a:lnTo>
                      <a:pt x="176" y="312"/>
                    </a:lnTo>
                    <a:lnTo>
                      <a:pt x="161" y="371"/>
                    </a:lnTo>
                    <a:lnTo>
                      <a:pt x="144" y="435"/>
                    </a:lnTo>
                    <a:lnTo>
                      <a:pt x="125" y="502"/>
                    </a:lnTo>
                    <a:lnTo>
                      <a:pt x="107" y="572"/>
                    </a:lnTo>
                    <a:lnTo>
                      <a:pt x="87" y="645"/>
                    </a:lnTo>
                    <a:lnTo>
                      <a:pt x="66" y="721"/>
                    </a:lnTo>
                    <a:lnTo>
                      <a:pt x="45" y="797"/>
                    </a:lnTo>
                    <a:lnTo>
                      <a:pt x="24" y="873"/>
                    </a:lnTo>
                    <a:lnTo>
                      <a:pt x="1" y="951"/>
                    </a:lnTo>
                    <a:lnTo>
                      <a:pt x="0" y="951"/>
                    </a:lnTo>
                    <a:lnTo>
                      <a:pt x="22" y="873"/>
                    </a:lnTo>
                    <a:lnTo>
                      <a:pt x="43" y="795"/>
                    </a:lnTo>
                    <a:lnTo>
                      <a:pt x="65" y="719"/>
                    </a:lnTo>
                    <a:lnTo>
                      <a:pt x="86" y="645"/>
                    </a:lnTo>
                    <a:lnTo>
                      <a:pt x="106" y="572"/>
                    </a:lnTo>
                    <a:lnTo>
                      <a:pt x="124" y="502"/>
                    </a:lnTo>
                    <a:lnTo>
                      <a:pt x="141" y="437"/>
                    </a:lnTo>
                    <a:lnTo>
                      <a:pt x="158" y="373"/>
                    </a:lnTo>
                    <a:lnTo>
                      <a:pt x="172" y="315"/>
                    </a:lnTo>
                    <a:lnTo>
                      <a:pt x="186" y="263"/>
                    </a:lnTo>
                    <a:lnTo>
                      <a:pt x="197" y="214"/>
                    </a:lnTo>
                    <a:lnTo>
                      <a:pt x="209" y="172"/>
                    </a:lnTo>
                    <a:lnTo>
                      <a:pt x="216" y="134"/>
                    </a:lnTo>
                    <a:lnTo>
                      <a:pt x="223" y="104"/>
                    </a:lnTo>
                    <a:lnTo>
                      <a:pt x="227" y="80"/>
                    </a:lnTo>
                    <a:lnTo>
                      <a:pt x="230" y="62"/>
                    </a:lnTo>
                    <a:lnTo>
                      <a:pt x="231" y="51"/>
                    </a:lnTo>
                    <a:lnTo>
                      <a:pt x="230" y="4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DBEE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17" name="Freeform 1038"/>
              <p:cNvSpPr>
                <a:spLocks/>
              </p:cNvSpPr>
              <p:nvPr/>
            </p:nvSpPr>
            <p:spPr bwMode="auto">
              <a:xfrm>
                <a:off x="1974" y="1085"/>
                <a:ext cx="231" cy="451"/>
              </a:xfrm>
              <a:custGeom>
                <a:avLst/>
                <a:gdLst>
                  <a:gd name="T0" fmla="*/ 0 w 231"/>
                  <a:gd name="T1" fmla="*/ 451 h 904"/>
                  <a:gd name="T2" fmla="*/ 22 w 231"/>
                  <a:gd name="T3" fmla="*/ 412 h 904"/>
                  <a:gd name="T4" fmla="*/ 43 w 231"/>
                  <a:gd name="T5" fmla="*/ 373 h 904"/>
                  <a:gd name="T6" fmla="*/ 65 w 231"/>
                  <a:gd name="T7" fmla="*/ 335 h 904"/>
                  <a:gd name="T8" fmla="*/ 86 w 231"/>
                  <a:gd name="T9" fmla="*/ 298 h 904"/>
                  <a:gd name="T10" fmla="*/ 106 w 231"/>
                  <a:gd name="T11" fmla="*/ 262 h 904"/>
                  <a:gd name="T12" fmla="*/ 124 w 231"/>
                  <a:gd name="T13" fmla="*/ 227 h 904"/>
                  <a:gd name="T14" fmla="*/ 141 w 231"/>
                  <a:gd name="T15" fmla="*/ 195 h 904"/>
                  <a:gd name="T16" fmla="*/ 158 w 231"/>
                  <a:gd name="T17" fmla="*/ 163 h 904"/>
                  <a:gd name="T18" fmla="*/ 172 w 231"/>
                  <a:gd name="T19" fmla="*/ 134 h 904"/>
                  <a:gd name="T20" fmla="*/ 186 w 231"/>
                  <a:gd name="T21" fmla="*/ 108 h 904"/>
                  <a:gd name="T22" fmla="*/ 197 w 231"/>
                  <a:gd name="T23" fmla="*/ 83 h 904"/>
                  <a:gd name="T24" fmla="*/ 209 w 231"/>
                  <a:gd name="T25" fmla="*/ 62 h 904"/>
                  <a:gd name="T26" fmla="*/ 216 w 231"/>
                  <a:gd name="T27" fmla="*/ 43 h 904"/>
                  <a:gd name="T28" fmla="*/ 223 w 231"/>
                  <a:gd name="T29" fmla="*/ 28 h 904"/>
                  <a:gd name="T30" fmla="*/ 227 w 231"/>
                  <a:gd name="T31" fmla="*/ 16 h 904"/>
                  <a:gd name="T32" fmla="*/ 230 w 231"/>
                  <a:gd name="T33" fmla="*/ 7 h 904"/>
                  <a:gd name="T34" fmla="*/ 231 w 231"/>
                  <a:gd name="T35" fmla="*/ 2 h 904"/>
                  <a:gd name="T36" fmla="*/ 230 w 231"/>
                  <a:gd name="T37" fmla="*/ 0 h 904"/>
                  <a:gd name="T38" fmla="*/ 216 w 231"/>
                  <a:gd name="T39" fmla="*/ 24 h 904"/>
                  <a:gd name="T40" fmla="*/ 217 w 231"/>
                  <a:gd name="T41" fmla="*/ 26 h 904"/>
                  <a:gd name="T42" fmla="*/ 216 w 231"/>
                  <a:gd name="T43" fmla="*/ 32 h 904"/>
                  <a:gd name="T44" fmla="*/ 213 w 231"/>
                  <a:gd name="T45" fmla="*/ 41 h 904"/>
                  <a:gd name="T46" fmla="*/ 209 w 231"/>
                  <a:gd name="T47" fmla="*/ 52 h 904"/>
                  <a:gd name="T48" fmla="*/ 203 w 231"/>
                  <a:gd name="T49" fmla="*/ 66 h 904"/>
                  <a:gd name="T50" fmla="*/ 195 w 231"/>
                  <a:gd name="T51" fmla="*/ 83 h 904"/>
                  <a:gd name="T52" fmla="*/ 186 w 231"/>
                  <a:gd name="T53" fmla="*/ 104 h 904"/>
                  <a:gd name="T54" fmla="*/ 175 w 231"/>
                  <a:gd name="T55" fmla="*/ 127 h 904"/>
                  <a:gd name="T56" fmla="*/ 162 w 231"/>
                  <a:gd name="T57" fmla="*/ 152 h 904"/>
                  <a:gd name="T58" fmla="*/ 148 w 231"/>
                  <a:gd name="T59" fmla="*/ 179 h 904"/>
                  <a:gd name="T60" fmla="*/ 132 w 231"/>
                  <a:gd name="T61" fmla="*/ 208 h 904"/>
                  <a:gd name="T62" fmla="*/ 115 w 231"/>
                  <a:gd name="T63" fmla="*/ 239 h 904"/>
                  <a:gd name="T64" fmla="*/ 98 w 231"/>
                  <a:gd name="T65" fmla="*/ 272 h 904"/>
                  <a:gd name="T66" fmla="*/ 80 w 231"/>
                  <a:gd name="T67" fmla="*/ 306 h 904"/>
                  <a:gd name="T68" fmla="*/ 60 w 231"/>
                  <a:gd name="T69" fmla="*/ 342 h 904"/>
                  <a:gd name="T70" fmla="*/ 41 w 231"/>
                  <a:gd name="T71" fmla="*/ 378 h 904"/>
                  <a:gd name="T72" fmla="*/ 19 w 231"/>
                  <a:gd name="T73" fmla="*/ 414 h 904"/>
                  <a:gd name="T74" fmla="*/ 0 w 231"/>
                  <a:gd name="T75" fmla="*/ 451 h 904"/>
                  <a:gd name="T76" fmla="*/ 0 w 231"/>
                  <a:gd name="T77" fmla="*/ 451 h 90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231" h="904">
                    <a:moveTo>
                      <a:pt x="0" y="904"/>
                    </a:moveTo>
                    <a:lnTo>
                      <a:pt x="22" y="826"/>
                    </a:lnTo>
                    <a:lnTo>
                      <a:pt x="43" y="748"/>
                    </a:lnTo>
                    <a:lnTo>
                      <a:pt x="65" y="672"/>
                    </a:lnTo>
                    <a:lnTo>
                      <a:pt x="86" y="598"/>
                    </a:lnTo>
                    <a:lnTo>
                      <a:pt x="106" y="525"/>
                    </a:lnTo>
                    <a:lnTo>
                      <a:pt x="124" y="455"/>
                    </a:lnTo>
                    <a:lnTo>
                      <a:pt x="141" y="390"/>
                    </a:lnTo>
                    <a:lnTo>
                      <a:pt x="158" y="326"/>
                    </a:lnTo>
                    <a:lnTo>
                      <a:pt x="172" y="268"/>
                    </a:lnTo>
                    <a:lnTo>
                      <a:pt x="186" y="216"/>
                    </a:lnTo>
                    <a:lnTo>
                      <a:pt x="197" y="167"/>
                    </a:lnTo>
                    <a:lnTo>
                      <a:pt x="209" y="125"/>
                    </a:lnTo>
                    <a:lnTo>
                      <a:pt x="216" y="87"/>
                    </a:lnTo>
                    <a:lnTo>
                      <a:pt x="223" y="57"/>
                    </a:lnTo>
                    <a:lnTo>
                      <a:pt x="227" y="33"/>
                    </a:lnTo>
                    <a:lnTo>
                      <a:pt x="230" y="15"/>
                    </a:lnTo>
                    <a:lnTo>
                      <a:pt x="231" y="4"/>
                    </a:lnTo>
                    <a:lnTo>
                      <a:pt x="230" y="0"/>
                    </a:lnTo>
                    <a:lnTo>
                      <a:pt x="216" y="49"/>
                    </a:lnTo>
                    <a:lnTo>
                      <a:pt x="217" y="53"/>
                    </a:lnTo>
                    <a:lnTo>
                      <a:pt x="216" y="64"/>
                    </a:lnTo>
                    <a:lnTo>
                      <a:pt x="213" y="82"/>
                    </a:lnTo>
                    <a:lnTo>
                      <a:pt x="209" y="104"/>
                    </a:lnTo>
                    <a:lnTo>
                      <a:pt x="203" y="133"/>
                    </a:lnTo>
                    <a:lnTo>
                      <a:pt x="195" y="167"/>
                    </a:lnTo>
                    <a:lnTo>
                      <a:pt x="186" y="209"/>
                    </a:lnTo>
                    <a:lnTo>
                      <a:pt x="175" y="254"/>
                    </a:lnTo>
                    <a:lnTo>
                      <a:pt x="162" y="305"/>
                    </a:lnTo>
                    <a:lnTo>
                      <a:pt x="148" y="359"/>
                    </a:lnTo>
                    <a:lnTo>
                      <a:pt x="132" y="417"/>
                    </a:lnTo>
                    <a:lnTo>
                      <a:pt x="115" y="480"/>
                    </a:lnTo>
                    <a:lnTo>
                      <a:pt x="98" y="545"/>
                    </a:lnTo>
                    <a:lnTo>
                      <a:pt x="80" y="614"/>
                    </a:lnTo>
                    <a:lnTo>
                      <a:pt x="60" y="685"/>
                    </a:lnTo>
                    <a:lnTo>
                      <a:pt x="41" y="757"/>
                    </a:lnTo>
                    <a:lnTo>
                      <a:pt x="19" y="830"/>
                    </a:lnTo>
                    <a:lnTo>
                      <a:pt x="0" y="904"/>
                    </a:lnTo>
                    <a:close/>
                  </a:path>
                </a:pathLst>
              </a:custGeom>
              <a:solidFill>
                <a:srgbClr val="DDEE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18" name="Freeform 1039"/>
              <p:cNvSpPr>
                <a:spLocks/>
              </p:cNvSpPr>
              <p:nvPr/>
            </p:nvSpPr>
            <p:spPr bwMode="auto">
              <a:xfrm>
                <a:off x="1972" y="1109"/>
                <a:ext cx="219" cy="427"/>
              </a:xfrm>
              <a:custGeom>
                <a:avLst/>
                <a:gdLst>
                  <a:gd name="T0" fmla="*/ 218 w 219"/>
                  <a:gd name="T1" fmla="*/ 0 h 855"/>
                  <a:gd name="T2" fmla="*/ 219 w 219"/>
                  <a:gd name="T3" fmla="*/ 2 h 855"/>
                  <a:gd name="T4" fmla="*/ 218 w 219"/>
                  <a:gd name="T5" fmla="*/ 7 h 855"/>
                  <a:gd name="T6" fmla="*/ 215 w 219"/>
                  <a:gd name="T7" fmla="*/ 16 h 855"/>
                  <a:gd name="T8" fmla="*/ 211 w 219"/>
                  <a:gd name="T9" fmla="*/ 27 h 855"/>
                  <a:gd name="T10" fmla="*/ 205 w 219"/>
                  <a:gd name="T11" fmla="*/ 42 h 855"/>
                  <a:gd name="T12" fmla="*/ 197 w 219"/>
                  <a:gd name="T13" fmla="*/ 59 h 855"/>
                  <a:gd name="T14" fmla="*/ 188 w 219"/>
                  <a:gd name="T15" fmla="*/ 80 h 855"/>
                  <a:gd name="T16" fmla="*/ 177 w 219"/>
                  <a:gd name="T17" fmla="*/ 102 h 855"/>
                  <a:gd name="T18" fmla="*/ 164 w 219"/>
                  <a:gd name="T19" fmla="*/ 128 h 855"/>
                  <a:gd name="T20" fmla="*/ 150 w 219"/>
                  <a:gd name="T21" fmla="*/ 155 h 855"/>
                  <a:gd name="T22" fmla="*/ 134 w 219"/>
                  <a:gd name="T23" fmla="*/ 184 h 855"/>
                  <a:gd name="T24" fmla="*/ 117 w 219"/>
                  <a:gd name="T25" fmla="*/ 215 h 855"/>
                  <a:gd name="T26" fmla="*/ 100 w 219"/>
                  <a:gd name="T27" fmla="*/ 248 h 855"/>
                  <a:gd name="T28" fmla="*/ 82 w 219"/>
                  <a:gd name="T29" fmla="*/ 282 h 855"/>
                  <a:gd name="T30" fmla="*/ 62 w 219"/>
                  <a:gd name="T31" fmla="*/ 318 h 855"/>
                  <a:gd name="T32" fmla="*/ 43 w 219"/>
                  <a:gd name="T33" fmla="*/ 354 h 855"/>
                  <a:gd name="T34" fmla="*/ 21 w 219"/>
                  <a:gd name="T35" fmla="*/ 390 h 855"/>
                  <a:gd name="T36" fmla="*/ 2 w 219"/>
                  <a:gd name="T37" fmla="*/ 427 h 855"/>
                  <a:gd name="T38" fmla="*/ 0 w 219"/>
                  <a:gd name="T39" fmla="*/ 426 h 855"/>
                  <a:gd name="T40" fmla="*/ 20 w 219"/>
                  <a:gd name="T41" fmla="*/ 390 h 855"/>
                  <a:gd name="T42" fmla="*/ 40 w 219"/>
                  <a:gd name="T43" fmla="*/ 354 h 855"/>
                  <a:gd name="T44" fmla="*/ 59 w 219"/>
                  <a:gd name="T45" fmla="*/ 319 h 855"/>
                  <a:gd name="T46" fmla="*/ 79 w 219"/>
                  <a:gd name="T47" fmla="*/ 283 h 855"/>
                  <a:gd name="T48" fmla="*/ 98 w 219"/>
                  <a:gd name="T49" fmla="*/ 250 h 855"/>
                  <a:gd name="T50" fmla="*/ 115 w 219"/>
                  <a:gd name="T51" fmla="*/ 218 h 855"/>
                  <a:gd name="T52" fmla="*/ 130 w 219"/>
                  <a:gd name="T53" fmla="*/ 187 h 855"/>
                  <a:gd name="T54" fmla="*/ 146 w 219"/>
                  <a:gd name="T55" fmla="*/ 159 h 855"/>
                  <a:gd name="T56" fmla="*/ 158 w 219"/>
                  <a:gd name="T57" fmla="*/ 133 h 855"/>
                  <a:gd name="T58" fmla="*/ 170 w 219"/>
                  <a:gd name="T59" fmla="*/ 109 h 855"/>
                  <a:gd name="T60" fmla="*/ 181 w 219"/>
                  <a:gd name="T61" fmla="*/ 89 h 855"/>
                  <a:gd name="T62" fmla="*/ 188 w 219"/>
                  <a:gd name="T63" fmla="*/ 71 h 855"/>
                  <a:gd name="T64" fmla="*/ 195 w 219"/>
                  <a:gd name="T65" fmla="*/ 55 h 855"/>
                  <a:gd name="T66" fmla="*/ 199 w 219"/>
                  <a:gd name="T67" fmla="*/ 43 h 855"/>
                  <a:gd name="T68" fmla="*/ 204 w 219"/>
                  <a:gd name="T69" fmla="*/ 34 h 855"/>
                  <a:gd name="T70" fmla="*/ 204 w 219"/>
                  <a:gd name="T71" fmla="*/ 29 h 855"/>
                  <a:gd name="T72" fmla="*/ 202 w 219"/>
                  <a:gd name="T73" fmla="*/ 26 h 855"/>
                  <a:gd name="T74" fmla="*/ 218 w 219"/>
                  <a:gd name="T75" fmla="*/ 0 h 85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219" h="855">
                    <a:moveTo>
                      <a:pt x="218" y="0"/>
                    </a:moveTo>
                    <a:lnTo>
                      <a:pt x="219" y="4"/>
                    </a:lnTo>
                    <a:lnTo>
                      <a:pt x="218" y="15"/>
                    </a:lnTo>
                    <a:lnTo>
                      <a:pt x="215" y="33"/>
                    </a:lnTo>
                    <a:lnTo>
                      <a:pt x="211" y="55"/>
                    </a:lnTo>
                    <a:lnTo>
                      <a:pt x="205" y="84"/>
                    </a:lnTo>
                    <a:lnTo>
                      <a:pt x="197" y="118"/>
                    </a:lnTo>
                    <a:lnTo>
                      <a:pt x="188" y="160"/>
                    </a:lnTo>
                    <a:lnTo>
                      <a:pt x="177" y="205"/>
                    </a:lnTo>
                    <a:lnTo>
                      <a:pt x="164" y="256"/>
                    </a:lnTo>
                    <a:lnTo>
                      <a:pt x="150" y="310"/>
                    </a:lnTo>
                    <a:lnTo>
                      <a:pt x="134" y="368"/>
                    </a:lnTo>
                    <a:lnTo>
                      <a:pt x="117" y="431"/>
                    </a:lnTo>
                    <a:lnTo>
                      <a:pt x="100" y="496"/>
                    </a:lnTo>
                    <a:lnTo>
                      <a:pt x="82" y="565"/>
                    </a:lnTo>
                    <a:lnTo>
                      <a:pt x="62" y="636"/>
                    </a:lnTo>
                    <a:lnTo>
                      <a:pt x="43" y="708"/>
                    </a:lnTo>
                    <a:lnTo>
                      <a:pt x="21" y="781"/>
                    </a:lnTo>
                    <a:lnTo>
                      <a:pt x="2" y="855"/>
                    </a:lnTo>
                    <a:lnTo>
                      <a:pt x="0" y="853"/>
                    </a:lnTo>
                    <a:lnTo>
                      <a:pt x="20" y="781"/>
                    </a:lnTo>
                    <a:lnTo>
                      <a:pt x="40" y="708"/>
                    </a:lnTo>
                    <a:lnTo>
                      <a:pt x="59" y="638"/>
                    </a:lnTo>
                    <a:lnTo>
                      <a:pt x="79" y="567"/>
                    </a:lnTo>
                    <a:lnTo>
                      <a:pt x="98" y="500"/>
                    </a:lnTo>
                    <a:lnTo>
                      <a:pt x="115" y="437"/>
                    </a:lnTo>
                    <a:lnTo>
                      <a:pt x="130" y="375"/>
                    </a:lnTo>
                    <a:lnTo>
                      <a:pt x="146" y="319"/>
                    </a:lnTo>
                    <a:lnTo>
                      <a:pt x="158" y="266"/>
                    </a:lnTo>
                    <a:lnTo>
                      <a:pt x="170" y="219"/>
                    </a:lnTo>
                    <a:lnTo>
                      <a:pt x="181" y="178"/>
                    </a:lnTo>
                    <a:lnTo>
                      <a:pt x="188" y="142"/>
                    </a:lnTo>
                    <a:lnTo>
                      <a:pt x="195" y="111"/>
                    </a:lnTo>
                    <a:lnTo>
                      <a:pt x="199" y="87"/>
                    </a:lnTo>
                    <a:lnTo>
                      <a:pt x="204" y="69"/>
                    </a:lnTo>
                    <a:lnTo>
                      <a:pt x="204" y="58"/>
                    </a:lnTo>
                    <a:lnTo>
                      <a:pt x="202" y="53"/>
                    </a:ln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DFE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19" name="Freeform 1040"/>
              <p:cNvSpPr>
                <a:spLocks/>
              </p:cNvSpPr>
              <p:nvPr/>
            </p:nvSpPr>
            <p:spPr bwMode="auto">
              <a:xfrm>
                <a:off x="1969" y="1135"/>
                <a:ext cx="207" cy="400"/>
              </a:xfrm>
              <a:custGeom>
                <a:avLst/>
                <a:gdLst>
                  <a:gd name="T0" fmla="*/ 3 w 207"/>
                  <a:gd name="T1" fmla="*/ 400 h 800"/>
                  <a:gd name="T2" fmla="*/ 23 w 207"/>
                  <a:gd name="T3" fmla="*/ 364 h 800"/>
                  <a:gd name="T4" fmla="*/ 43 w 207"/>
                  <a:gd name="T5" fmla="*/ 328 h 800"/>
                  <a:gd name="T6" fmla="*/ 62 w 207"/>
                  <a:gd name="T7" fmla="*/ 293 h 800"/>
                  <a:gd name="T8" fmla="*/ 82 w 207"/>
                  <a:gd name="T9" fmla="*/ 257 h 800"/>
                  <a:gd name="T10" fmla="*/ 101 w 207"/>
                  <a:gd name="T11" fmla="*/ 224 h 800"/>
                  <a:gd name="T12" fmla="*/ 118 w 207"/>
                  <a:gd name="T13" fmla="*/ 192 h 800"/>
                  <a:gd name="T14" fmla="*/ 133 w 207"/>
                  <a:gd name="T15" fmla="*/ 161 h 800"/>
                  <a:gd name="T16" fmla="*/ 149 w 207"/>
                  <a:gd name="T17" fmla="*/ 133 h 800"/>
                  <a:gd name="T18" fmla="*/ 161 w 207"/>
                  <a:gd name="T19" fmla="*/ 107 h 800"/>
                  <a:gd name="T20" fmla="*/ 173 w 207"/>
                  <a:gd name="T21" fmla="*/ 83 h 800"/>
                  <a:gd name="T22" fmla="*/ 184 w 207"/>
                  <a:gd name="T23" fmla="*/ 63 h 800"/>
                  <a:gd name="T24" fmla="*/ 191 w 207"/>
                  <a:gd name="T25" fmla="*/ 45 h 800"/>
                  <a:gd name="T26" fmla="*/ 198 w 207"/>
                  <a:gd name="T27" fmla="*/ 29 h 800"/>
                  <a:gd name="T28" fmla="*/ 202 w 207"/>
                  <a:gd name="T29" fmla="*/ 17 h 800"/>
                  <a:gd name="T30" fmla="*/ 207 w 207"/>
                  <a:gd name="T31" fmla="*/ 8 h 800"/>
                  <a:gd name="T32" fmla="*/ 207 w 207"/>
                  <a:gd name="T33" fmla="*/ 3 h 800"/>
                  <a:gd name="T34" fmla="*/ 205 w 207"/>
                  <a:gd name="T35" fmla="*/ 0 h 800"/>
                  <a:gd name="T36" fmla="*/ 190 w 207"/>
                  <a:gd name="T37" fmla="*/ 29 h 800"/>
                  <a:gd name="T38" fmla="*/ 191 w 207"/>
                  <a:gd name="T39" fmla="*/ 31 h 800"/>
                  <a:gd name="T40" fmla="*/ 190 w 207"/>
                  <a:gd name="T41" fmla="*/ 35 h 800"/>
                  <a:gd name="T42" fmla="*/ 187 w 207"/>
                  <a:gd name="T43" fmla="*/ 44 h 800"/>
                  <a:gd name="T44" fmla="*/ 183 w 207"/>
                  <a:gd name="T45" fmla="*/ 55 h 800"/>
                  <a:gd name="T46" fmla="*/ 177 w 207"/>
                  <a:gd name="T47" fmla="*/ 69 h 800"/>
                  <a:gd name="T48" fmla="*/ 168 w 207"/>
                  <a:gd name="T49" fmla="*/ 86 h 800"/>
                  <a:gd name="T50" fmla="*/ 160 w 207"/>
                  <a:gd name="T51" fmla="*/ 105 h 800"/>
                  <a:gd name="T52" fmla="*/ 149 w 207"/>
                  <a:gd name="T53" fmla="*/ 128 h 800"/>
                  <a:gd name="T54" fmla="*/ 136 w 207"/>
                  <a:gd name="T55" fmla="*/ 152 h 800"/>
                  <a:gd name="T56" fmla="*/ 123 w 207"/>
                  <a:gd name="T57" fmla="*/ 178 h 800"/>
                  <a:gd name="T58" fmla="*/ 108 w 207"/>
                  <a:gd name="T59" fmla="*/ 207 h 800"/>
                  <a:gd name="T60" fmla="*/ 92 w 207"/>
                  <a:gd name="T61" fmla="*/ 236 h 800"/>
                  <a:gd name="T62" fmla="*/ 75 w 207"/>
                  <a:gd name="T63" fmla="*/ 267 h 800"/>
                  <a:gd name="T64" fmla="*/ 57 w 207"/>
                  <a:gd name="T65" fmla="*/ 300 h 800"/>
                  <a:gd name="T66" fmla="*/ 38 w 207"/>
                  <a:gd name="T67" fmla="*/ 332 h 800"/>
                  <a:gd name="T68" fmla="*/ 20 w 207"/>
                  <a:gd name="T69" fmla="*/ 366 h 800"/>
                  <a:gd name="T70" fmla="*/ 0 w 207"/>
                  <a:gd name="T71" fmla="*/ 400 h 800"/>
                  <a:gd name="T72" fmla="*/ 3 w 207"/>
                  <a:gd name="T73" fmla="*/ 400 h 80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07" h="800">
                    <a:moveTo>
                      <a:pt x="3" y="800"/>
                    </a:moveTo>
                    <a:lnTo>
                      <a:pt x="23" y="728"/>
                    </a:lnTo>
                    <a:lnTo>
                      <a:pt x="43" y="655"/>
                    </a:lnTo>
                    <a:lnTo>
                      <a:pt x="62" y="585"/>
                    </a:lnTo>
                    <a:lnTo>
                      <a:pt x="82" y="514"/>
                    </a:lnTo>
                    <a:lnTo>
                      <a:pt x="101" y="447"/>
                    </a:lnTo>
                    <a:lnTo>
                      <a:pt x="118" y="384"/>
                    </a:lnTo>
                    <a:lnTo>
                      <a:pt x="133" y="322"/>
                    </a:lnTo>
                    <a:lnTo>
                      <a:pt x="149" y="266"/>
                    </a:lnTo>
                    <a:lnTo>
                      <a:pt x="161" y="213"/>
                    </a:lnTo>
                    <a:lnTo>
                      <a:pt x="173" y="166"/>
                    </a:lnTo>
                    <a:lnTo>
                      <a:pt x="184" y="125"/>
                    </a:lnTo>
                    <a:lnTo>
                      <a:pt x="191" y="89"/>
                    </a:lnTo>
                    <a:lnTo>
                      <a:pt x="198" y="58"/>
                    </a:lnTo>
                    <a:lnTo>
                      <a:pt x="202" y="34"/>
                    </a:lnTo>
                    <a:lnTo>
                      <a:pt x="207" y="16"/>
                    </a:lnTo>
                    <a:lnTo>
                      <a:pt x="207" y="5"/>
                    </a:lnTo>
                    <a:lnTo>
                      <a:pt x="205" y="0"/>
                    </a:lnTo>
                    <a:lnTo>
                      <a:pt x="190" y="58"/>
                    </a:lnTo>
                    <a:lnTo>
                      <a:pt x="191" y="61"/>
                    </a:lnTo>
                    <a:lnTo>
                      <a:pt x="190" y="70"/>
                    </a:lnTo>
                    <a:lnTo>
                      <a:pt x="187" y="87"/>
                    </a:lnTo>
                    <a:lnTo>
                      <a:pt x="183" y="110"/>
                    </a:lnTo>
                    <a:lnTo>
                      <a:pt x="177" y="137"/>
                    </a:lnTo>
                    <a:lnTo>
                      <a:pt x="168" y="172"/>
                    </a:lnTo>
                    <a:lnTo>
                      <a:pt x="160" y="210"/>
                    </a:lnTo>
                    <a:lnTo>
                      <a:pt x="149" y="255"/>
                    </a:lnTo>
                    <a:lnTo>
                      <a:pt x="136" y="304"/>
                    </a:lnTo>
                    <a:lnTo>
                      <a:pt x="123" y="356"/>
                    </a:lnTo>
                    <a:lnTo>
                      <a:pt x="108" y="413"/>
                    </a:lnTo>
                    <a:lnTo>
                      <a:pt x="92" y="472"/>
                    </a:lnTo>
                    <a:lnTo>
                      <a:pt x="75" y="534"/>
                    </a:lnTo>
                    <a:lnTo>
                      <a:pt x="57" y="599"/>
                    </a:lnTo>
                    <a:lnTo>
                      <a:pt x="38" y="664"/>
                    </a:lnTo>
                    <a:lnTo>
                      <a:pt x="20" y="731"/>
                    </a:lnTo>
                    <a:lnTo>
                      <a:pt x="0" y="800"/>
                    </a:lnTo>
                    <a:lnTo>
                      <a:pt x="3" y="800"/>
                    </a:lnTo>
                    <a:close/>
                  </a:path>
                </a:pathLst>
              </a:custGeom>
              <a:solidFill>
                <a:srgbClr val="E0ED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20" name="Freeform 1041"/>
              <p:cNvSpPr>
                <a:spLocks/>
              </p:cNvSpPr>
              <p:nvPr/>
            </p:nvSpPr>
            <p:spPr bwMode="auto">
              <a:xfrm>
                <a:off x="1968" y="1164"/>
                <a:ext cx="192" cy="371"/>
              </a:xfrm>
              <a:custGeom>
                <a:avLst/>
                <a:gdLst>
                  <a:gd name="T0" fmla="*/ 191 w 192"/>
                  <a:gd name="T1" fmla="*/ 0 h 742"/>
                  <a:gd name="T2" fmla="*/ 192 w 192"/>
                  <a:gd name="T3" fmla="*/ 2 h 742"/>
                  <a:gd name="T4" fmla="*/ 191 w 192"/>
                  <a:gd name="T5" fmla="*/ 6 h 742"/>
                  <a:gd name="T6" fmla="*/ 188 w 192"/>
                  <a:gd name="T7" fmla="*/ 15 h 742"/>
                  <a:gd name="T8" fmla="*/ 184 w 192"/>
                  <a:gd name="T9" fmla="*/ 26 h 742"/>
                  <a:gd name="T10" fmla="*/ 178 w 192"/>
                  <a:gd name="T11" fmla="*/ 40 h 742"/>
                  <a:gd name="T12" fmla="*/ 169 w 192"/>
                  <a:gd name="T13" fmla="*/ 57 h 742"/>
                  <a:gd name="T14" fmla="*/ 161 w 192"/>
                  <a:gd name="T15" fmla="*/ 76 h 742"/>
                  <a:gd name="T16" fmla="*/ 150 w 192"/>
                  <a:gd name="T17" fmla="*/ 99 h 742"/>
                  <a:gd name="T18" fmla="*/ 137 w 192"/>
                  <a:gd name="T19" fmla="*/ 123 h 742"/>
                  <a:gd name="T20" fmla="*/ 124 w 192"/>
                  <a:gd name="T21" fmla="*/ 149 h 742"/>
                  <a:gd name="T22" fmla="*/ 109 w 192"/>
                  <a:gd name="T23" fmla="*/ 178 h 742"/>
                  <a:gd name="T24" fmla="*/ 93 w 192"/>
                  <a:gd name="T25" fmla="*/ 207 h 742"/>
                  <a:gd name="T26" fmla="*/ 76 w 192"/>
                  <a:gd name="T27" fmla="*/ 238 h 742"/>
                  <a:gd name="T28" fmla="*/ 58 w 192"/>
                  <a:gd name="T29" fmla="*/ 271 h 742"/>
                  <a:gd name="T30" fmla="*/ 39 w 192"/>
                  <a:gd name="T31" fmla="*/ 303 h 742"/>
                  <a:gd name="T32" fmla="*/ 21 w 192"/>
                  <a:gd name="T33" fmla="*/ 337 h 742"/>
                  <a:gd name="T34" fmla="*/ 1 w 192"/>
                  <a:gd name="T35" fmla="*/ 371 h 742"/>
                  <a:gd name="T36" fmla="*/ 0 w 192"/>
                  <a:gd name="T37" fmla="*/ 370 h 742"/>
                  <a:gd name="T38" fmla="*/ 20 w 192"/>
                  <a:gd name="T39" fmla="*/ 338 h 742"/>
                  <a:gd name="T40" fmla="*/ 38 w 192"/>
                  <a:gd name="T41" fmla="*/ 305 h 742"/>
                  <a:gd name="T42" fmla="*/ 55 w 192"/>
                  <a:gd name="T43" fmla="*/ 273 h 742"/>
                  <a:gd name="T44" fmla="*/ 72 w 192"/>
                  <a:gd name="T45" fmla="*/ 242 h 742"/>
                  <a:gd name="T46" fmla="*/ 89 w 192"/>
                  <a:gd name="T47" fmla="*/ 211 h 742"/>
                  <a:gd name="T48" fmla="*/ 103 w 192"/>
                  <a:gd name="T49" fmla="*/ 183 h 742"/>
                  <a:gd name="T50" fmla="*/ 117 w 192"/>
                  <a:gd name="T51" fmla="*/ 156 h 742"/>
                  <a:gd name="T52" fmla="*/ 130 w 192"/>
                  <a:gd name="T53" fmla="*/ 131 h 742"/>
                  <a:gd name="T54" fmla="*/ 141 w 192"/>
                  <a:gd name="T55" fmla="*/ 109 h 742"/>
                  <a:gd name="T56" fmla="*/ 151 w 192"/>
                  <a:gd name="T57" fmla="*/ 89 h 742"/>
                  <a:gd name="T58" fmla="*/ 160 w 192"/>
                  <a:gd name="T59" fmla="*/ 72 h 742"/>
                  <a:gd name="T60" fmla="*/ 167 w 192"/>
                  <a:gd name="T61" fmla="*/ 57 h 742"/>
                  <a:gd name="T62" fmla="*/ 171 w 192"/>
                  <a:gd name="T63" fmla="*/ 45 h 742"/>
                  <a:gd name="T64" fmla="*/ 174 w 192"/>
                  <a:gd name="T65" fmla="*/ 37 h 742"/>
                  <a:gd name="T66" fmla="*/ 175 w 192"/>
                  <a:gd name="T67" fmla="*/ 32 h 742"/>
                  <a:gd name="T68" fmla="*/ 174 w 192"/>
                  <a:gd name="T69" fmla="*/ 30 h 742"/>
                  <a:gd name="T70" fmla="*/ 191 w 192"/>
                  <a:gd name="T71" fmla="*/ 0 h 74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92" h="742">
                    <a:moveTo>
                      <a:pt x="191" y="0"/>
                    </a:moveTo>
                    <a:lnTo>
                      <a:pt x="192" y="3"/>
                    </a:lnTo>
                    <a:lnTo>
                      <a:pt x="191" y="12"/>
                    </a:lnTo>
                    <a:lnTo>
                      <a:pt x="188" y="29"/>
                    </a:lnTo>
                    <a:lnTo>
                      <a:pt x="184" y="52"/>
                    </a:lnTo>
                    <a:lnTo>
                      <a:pt x="178" y="79"/>
                    </a:lnTo>
                    <a:lnTo>
                      <a:pt x="169" y="114"/>
                    </a:lnTo>
                    <a:lnTo>
                      <a:pt x="161" y="152"/>
                    </a:lnTo>
                    <a:lnTo>
                      <a:pt x="150" y="197"/>
                    </a:lnTo>
                    <a:lnTo>
                      <a:pt x="137" y="246"/>
                    </a:lnTo>
                    <a:lnTo>
                      <a:pt x="124" y="298"/>
                    </a:lnTo>
                    <a:lnTo>
                      <a:pt x="109" y="355"/>
                    </a:lnTo>
                    <a:lnTo>
                      <a:pt x="93" y="414"/>
                    </a:lnTo>
                    <a:lnTo>
                      <a:pt x="76" y="476"/>
                    </a:lnTo>
                    <a:lnTo>
                      <a:pt x="58" y="541"/>
                    </a:lnTo>
                    <a:lnTo>
                      <a:pt x="39" y="606"/>
                    </a:lnTo>
                    <a:lnTo>
                      <a:pt x="21" y="673"/>
                    </a:lnTo>
                    <a:lnTo>
                      <a:pt x="1" y="742"/>
                    </a:lnTo>
                    <a:lnTo>
                      <a:pt x="0" y="740"/>
                    </a:lnTo>
                    <a:lnTo>
                      <a:pt x="20" y="675"/>
                    </a:lnTo>
                    <a:lnTo>
                      <a:pt x="38" y="610"/>
                    </a:lnTo>
                    <a:lnTo>
                      <a:pt x="55" y="545"/>
                    </a:lnTo>
                    <a:lnTo>
                      <a:pt x="72" y="483"/>
                    </a:lnTo>
                    <a:lnTo>
                      <a:pt x="89" y="422"/>
                    </a:lnTo>
                    <a:lnTo>
                      <a:pt x="103" y="365"/>
                    </a:lnTo>
                    <a:lnTo>
                      <a:pt x="117" y="311"/>
                    </a:lnTo>
                    <a:lnTo>
                      <a:pt x="130" y="262"/>
                    </a:lnTo>
                    <a:lnTo>
                      <a:pt x="141" y="217"/>
                    </a:lnTo>
                    <a:lnTo>
                      <a:pt x="151" y="177"/>
                    </a:lnTo>
                    <a:lnTo>
                      <a:pt x="160" y="143"/>
                    </a:lnTo>
                    <a:lnTo>
                      <a:pt x="167" y="114"/>
                    </a:lnTo>
                    <a:lnTo>
                      <a:pt x="171" y="90"/>
                    </a:lnTo>
                    <a:lnTo>
                      <a:pt x="174" y="74"/>
                    </a:lnTo>
                    <a:lnTo>
                      <a:pt x="175" y="63"/>
                    </a:lnTo>
                    <a:lnTo>
                      <a:pt x="174" y="59"/>
                    </a:lnTo>
                    <a:lnTo>
                      <a:pt x="191" y="0"/>
                    </a:lnTo>
                    <a:close/>
                  </a:path>
                </a:pathLst>
              </a:custGeom>
              <a:solidFill>
                <a:srgbClr val="E2E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21" name="Freeform 1042"/>
              <p:cNvSpPr>
                <a:spLocks/>
              </p:cNvSpPr>
              <p:nvPr/>
            </p:nvSpPr>
            <p:spPr bwMode="auto">
              <a:xfrm>
                <a:off x="1966" y="1194"/>
                <a:ext cx="177" cy="341"/>
              </a:xfrm>
              <a:custGeom>
                <a:avLst/>
                <a:gdLst>
                  <a:gd name="T0" fmla="*/ 2 w 177"/>
                  <a:gd name="T1" fmla="*/ 341 h 681"/>
                  <a:gd name="T2" fmla="*/ 22 w 177"/>
                  <a:gd name="T3" fmla="*/ 308 h 681"/>
                  <a:gd name="T4" fmla="*/ 40 w 177"/>
                  <a:gd name="T5" fmla="*/ 276 h 681"/>
                  <a:gd name="T6" fmla="*/ 57 w 177"/>
                  <a:gd name="T7" fmla="*/ 243 h 681"/>
                  <a:gd name="T8" fmla="*/ 74 w 177"/>
                  <a:gd name="T9" fmla="*/ 212 h 681"/>
                  <a:gd name="T10" fmla="*/ 91 w 177"/>
                  <a:gd name="T11" fmla="*/ 182 h 681"/>
                  <a:gd name="T12" fmla="*/ 105 w 177"/>
                  <a:gd name="T13" fmla="*/ 153 h 681"/>
                  <a:gd name="T14" fmla="*/ 119 w 177"/>
                  <a:gd name="T15" fmla="*/ 126 h 681"/>
                  <a:gd name="T16" fmla="*/ 132 w 177"/>
                  <a:gd name="T17" fmla="*/ 102 h 681"/>
                  <a:gd name="T18" fmla="*/ 143 w 177"/>
                  <a:gd name="T19" fmla="*/ 79 h 681"/>
                  <a:gd name="T20" fmla="*/ 153 w 177"/>
                  <a:gd name="T21" fmla="*/ 59 h 681"/>
                  <a:gd name="T22" fmla="*/ 162 w 177"/>
                  <a:gd name="T23" fmla="*/ 42 h 681"/>
                  <a:gd name="T24" fmla="*/ 169 w 177"/>
                  <a:gd name="T25" fmla="*/ 28 h 681"/>
                  <a:gd name="T26" fmla="*/ 173 w 177"/>
                  <a:gd name="T27" fmla="*/ 16 h 681"/>
                  <a:gd name="T28" fmla="*/ 176 w 177"/>
                  <a:gd name="T29" fmla="*/ 8 h 681"/>
                  <a:gd name="T30" fmla="*/ 177 w 177"/>
                  <a:gd name="T31" fmla="*/ 2 h 681"/>
                  <a:gd name="T32" fmla="*/ 176 w 177"/>
                  <a:gd name="T33" fmla="*/ 0 h 681"/>
                  <a:gd name="T34" fmla="*/ 157 w 177"/>
                  <a:gd name="T35" fmla="*/ 32 h 681"/>
                  <a:gd name="T36" fmla="*/ 159 w 177"/>
                  <a:gd name="T37" fmla="*/ 34 h 681"/>
                  <a:gd name="T38" fmla="*/ 157 w 177"/>
                  <a:gd name="T39" fmla="*/ 39 h 681"/>
                  <a:gd name="T40" fmla="*/ 155 w 177"/>
                  <a:gd name="T41" fmla="*/ 48 h 681"/>
                  <a:gd name="T42" fmla="*/ 149 w 177"/>
                  <a:gd name="T43" fmla="*/ 60 h 681"/>
                  <a:gd name="T44" fmla="*/ 143 w 177"/>
                  <a:gd name="T45" fmla="*/ 75 h 681"/>
                  <a:gd name="T46" fmla="*/ 135 w 177"/>
                  <a:gd name="T47" fmla="*/ 93 h 681"/>
                  <a:gd name="T48" fmla="*/ 123 w 177"/>
                  <a:gd name="T49" fmla="*/ 113 h 681"/>
                  <a:gd name="T50" fmla="*/ 112 w 177"/>
                  <a:gd name="T51" fmla="*/ 136 h 681"/>
                  <a:gd name="T52" fmla="*/ 99 w 177"/>
                  <a:gd name="T53" fmla="*/ 161 h 681"/>
                  <a:gd name="T54" fmla="*/ 85 w 177"/>
                  <a:gd name="T55" fmla="*/ 188 h 681"/>
                  <a:gd name="T56" fmla="*/ 70 w 177"/>
                  <a:gd name="T57" fmla="*/ 217 h 681"/>
                  <a:gd name="T58" fmla="*/ 53 w 177"/>
                  <a:gd name="T59" fmla="*/ 247 h 681"/>
                  <a:gd name="T60" fmla="*/ 36 w 177"/>
                  <a:gd name="T61" fmla="*/ 277 h 681"/>
                  <a:gd name="T62" fmla="*/ 19 w 177"/>
                  <a:gd name="T63" fmla="*/ 309 h 681"/>
                  <a:gd name="T64" fmla="*/ 0 w 177"/>
                  <a:gd name="T65" fmla="*/ 341 h 681"/>
                  <a:gd name="T66" fmla="*/ 2 w 177"/>
                  <a:gd name="T67" fmla="*/ 341 h 68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7" h="681">
                    <a:moveTo>
                      <a:pt x="2" y="681"/>
                    </a:moveTo>
                    <a:lnTo>
                      <a:pt x="22" y="616"/>
                    </a:lnTo>
                    <a:lnTo>
                      <a:pt x="40" y="551"/>
                    </a:lnTo>
                    <a:lnTo>
                      <a:pt x="57" y="486"/>
                    </a:lnTo>
                    <a:lnTo>
                      <a:pt x="74" y="424"/>
                    </a:lnTo>
                    <a:lnTo>
                      <a:pt x="91" y="363"/>
                    </a:lnTo>
                    <a:lnTo>
                      <a:pt x="105" y="306"/>
                    </a:lnTo>
                    <a:lnTo>
                      <a:pt x="119" y="252"/>
                    </a:lnTo>
                    <a:lnTo>
                      <a:pt x="132" y="203"/>
                    </a:lnTo>
                    <a:lnTo>
                      <a:pt x="143" y="158"/>
                    </a:lnTo>
                    <a:lnTo>
                      <a:pt x="153" y="118"/>
                    </a:lnTo>
                    <a:lnTo>
                      <a:pt x="162" y="84"/>
                    </a:lnTo>
                    <a:lnTo>
                      <a:pt x="169" y="55"/>
                    </a:lnTo>
                    <a:lnTo>
                      <a:pt x="173" y="31"/>
                    </a:lnTo>
                    <a:lnTo>
                      <a:pt x="176" y="15"/>
                    </a:lnTo>
                    <a:lnTo>
                      <a:pt x="177" y="4"/>
                    </a:lnTo>
                    <a:lnTo>
                      <a:pt x="176" y="0"/>
                    </a:lnTo>
                    <a:lnTo>
                      <a:pt x="157" y="64"/>
                    </a:lnTo>
                    <a:lnTo>
                      <a:pt x="159" y="67"/>
                    </a:lnTo>
                    <a:lnTo>
                      <a:pt x="157" y="78"/>
                    </a:lnTo>
                    <a:lnTo>
                      <a:pt x="155" y="96"/>
                    </a:lnTo>
                    <a:lnTo>
                      <a:pt x="149" y="120"/>
                    </a:lnTo>
                    <a:lnTo>
                      <a:pt x="143" y="149"/>
                    </a:lnTo>
                    <a:lnTo>
                      <a:pt x="135" y="185"/>
                    </a:lnTo>
                    <a:lnTo>
                      <a:pt x="123" y="225"/>
                    </a:lnTo>
                    <a:lnTo>
                      <a:pt x="112" y="272"/>
                    </a:lnTo>
                    <a:lnTo>
                      <a:pt x="99" y="321"/>
                    </a:lnTo>
                    <a:lnTo>
                      <a:pt x="85" y="375"/>
                    </a:lnTo>
                    <a:lnTo>
                      <a:pt x="70" y="433"/>
                    </a:lnTo>
                    <a:lnTo>
                      <a:pt x="53" y="493"/>
                    </a:lnTo>
                    <a:lnTo>
                      <a:pt x="36" y="554"/>
                    </a:lnTo>
                    <a:lnTo>
                      <a:pt x="19" y="618"/>
                    </a:lnTo>
                    <a:lnTo>
                      <a:pt x="0" y="681"/>
                    </a:lnTo>
                    <a:lnTo>
                      <a:pt x="2" y="681"/>
                    </a:lnTo>
                    <a:close/>
                  </a:path>
                </a:pathLst>
              </a:custGeom>
              <a:solidFill>
                <a:srgbClr val="E4EC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22" name="Freeform 1043"/>
              <p:cNvSpPr>
                <a:spLocks/>
              </p:cNvSpPr>
              <p:nvPr/>
            </p:nvSpPr>
            <p:spPr bwMode="auto">
              <a:xfrm>
                <a:off x="1965" y="1226"/>
                <a:ext cx="160" cy="309"/>
              </a:xfrm>
              <a:custGeom>
                <a:avLst/>
                <a:gdLst>
                  <a:gd name="T0" fmla="*/ 158 w 160"/>
                  <a:gd name="T1" fmla="*/ 0 h 617"/>
                  <a:gd name="T2" fmla="*/ 160 w 160"/>
                  <a:gd name="T3" fmla="*/ 2 h 617"/>
                  <a:gd name="T4" fmla="*/ 158 w 160"/>
                  <a:gd name="T5" fmla="*/ 7 h 617"/>
                  <a:gd name="T6" fmla="*/ 156 w 160"/>
                  <a:gd name="T7" fmla="*/ 16 h 617"/>
                  <a:gd name="T8" fmla="*/ 150 w 160"/>
                  <a:gd name="T9" fmla="*/ 28 h 617"/>
                  <a:gd name="T10" fmla="*/ 144 w 160"/>
                  <a:gd name="T11" fmla="*/ 43 h 617"/>
                  <a:gd name="T12" fmla="*/ 136 w 160"/>
                  <a:gd name="T13" fmla="*/ 61 h 617"/>
                  <a:gd name="T14" fmla="*/ 124 w 160"/>
                  <a:gd name="T15" fmla="*/ 81 h 617"/>
                  <a:gd name="T16" fmla="*/ 113 w 160"/>
                  <a:gd name="T17" fmla="*/ 104 h 617"/>
                  <a:gd name="T18" fmla="*/ 100 w 160"/>
                  <a:gd name="T19" fmla="*/ 129 h 617"/>
                  <a:gd name="T20" fmla="*/ 86 w 160"/>
                  <a:gd name="T21" fmla="*/ 156 h 617"/>
                  <a:gd name="T22" fmla="*/ 71 w 160"/>
                  <a:gd name="T23" fmla="*/ 185 h 617"/>
                  <a:gd name="T24" fmla="*/ 54 w 160"/>
                  <a:gd name="T25" fmla="*/ 215 h 617"/>
                  <a:gd name="T26" fmla="*/ 37 w 160"/>
                  <a:gd name="T27" fmla="*/ 245 h 617"/>
                  <a:gd name="T28" fmla="*/ 20 w 160"/>
                  <a:gd name="T29" fmla="*/ 277 h 617"/>
                  <a:gd name="T30" fmla="*/ 1 w 160"/>
                  <a:gd name="T31" fmla="*/ 309 h 617"/>
                  <a:gd name="T32" fmla="*/ 0 w 160"/>
                  <a:gd name="T33" fmla="*/ 308 h 617"/>
                  <a:gd name="T34" fmla="*/ 17 w 160"/>
                  <a:gd name="T35" fmla="*/ 278 h 617"/>
                  <a:gd name="T36" fmla="*/ 34 w 160"/>
                  <a:gd name="T37" fmla="*/ 248 h 617"/>
                  <a:gd name="T38" fmla="*/ 50 w 160"/>
                  <a:gd name="T39" fmla="*/ 219 h 617"/>
                  <a:gd name="T40" fmla="*/ 65 w 160"/>
                  <a:gd name="T41" fmla="*/ 191 h 617"/>
                  <a:gd name="T42" fmla="*/ 79 w 160"/>
                  <a:gd name="T43" fmla="*/ 164 h 617"/>
                  <a:gd name="T44" fmla="*/ 92 w 160"/>
                  <a:gd name="T45" fmla="*/ 139 h 617"/>
                  <a:gd name="T46" fmla="*/ 105 w 160"/>
                  <a:gd name="T47" fmla="*/ 116 h 617"/>
                  <a:gd name="T48" fmla="*/ 115 w 160"/>
                  <a:gd name="T49" fmla="*/ 96 h 617"/>
                  <a:gd name="T50" fmla="*/ 123 w 160"/>
                  <a:gd name="T51" fmla="*/ 78 h 617"/>
                  <a:gd name="T52" fmla="*/ 130 w 160"/>
                  <a:gd name="T53" fmla="*/ 63 h 617"/>
                  <a:gd name="T54" fmla="*/ 136 w 160"/>
                  <a:gd name="T55" fmla="*/ 51 h 617"/>
                  <a:gd name="T56" fmla="*/ 139 w 160"/>
                  <a:gd name="T57" fmla="*/ 42 h 617"/>
                  <a:gd name="T58" fmla="*/ 140 w 160"/>
                  <a:gd name="T59" fmla="*/ 36 h 617"/>
                  <a:gd name="T60" fmla="*/ 139 w 160"/>
                  <a:gd name="T61" fmla="*/ 35 h 617"/>
                  <a:gd name="T62" fmla="*/ 158 w 160"/>
                  <a:gd name="T63" fmla="*/ 0 h 61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0" h="617">
                    <a:moveTo>
                      <a:pt x="158" y="0"/>
                    </a:moveTo>
                    <a:lnTo>
                      <a:pt x="160" y="3"/>
                    </a:lnTo>
                    <a:lnTo>
                      <a:pt x="158" y="14"/>
                    </a:lnTo>
                    <a:lnTo>
                      <a:pt x="156" y="32"/>
                    </a:lnTo>
                    <a:lnTo>
                      <a:pt x="150" y="56"/>
                    </a:lnTo>
                    <a:lnTo>
                      <a:pt x="144" y="85"/>
                    </a:lnTo>
                    <a:lnTo>
                      <a:pt x="136" y="121"/>
                    </a:lnTo>
                    <a:lnTo>
                      <a:pt x="124" y="161"/>
                    </a:lnTo>
                    <a:lnTo>
                      <a:pt x="113" y="208"/>
                    </a:lnTo>
                    <a:lnTo>
                      <a:pt x="100" y="257"/>
                    </a:lnTo>
                    <a:lnTo>
                      <a:pt x="86" y="311"/>
                    </a:lnTo>
                    <a:lnTo>
                      <a:pt x="71" y="369"/>
                    </a:lnTo>
                    <a:lnTo>
                      <a:pt x="54" y="429"/>
                    </a:lnTo>
                    <a:lnTo>
                      <a:pt x="37" y="490"/>
                    </a:lnTo>
                    <a:lnTo>
                      <a:pt x="20" y="554"/>
                    </a:lnTo>
                    <a:lnTo>
                      <a:pt x="1" y="617"/>
                    </a:lnTo>
                    <a:lnTo>
                      <a:pt x="0" y="615"/>
                    </a:lnTo>
                    <a:lnTo>
                      <a:pt x="17" y="556"/>
                    </a:lnTo>
                    <a:lnTo>
                      <a:pt x="34" y="496"/>
                    </a:lnTo>
                    <a:lnTo>
                      <a:pt x="50" y="438"/>
                    </a:lnTo>
                    <a:lnTo>
                      <a:pt x="65" y="382"/>
                    </a:lnTo>
                    <a:lnTo>
                      <a:pt x="79" y="328"/>
                    </a:lnTo>
                    <a:lnTo>
                      <a:pt x="92" y="277"/>
                    </a:lnTo>
                    <a:lnTo>
                      <a:pt x="105" y="232"/>
                    </a:lnTo>
                    <a:lnTo>
                      <a:pt x="115" y="192"/>
                    </a:lnTo>
                    <a:lnTo>
                      <a:pt x="123" y="156"/>
                    </a:lnTo>
                    <a:lnTo>
                      <a:pt x="130" y="125"/>
                    </a:lnTo>
                    <a:lnTo>
                      <a:pt x="136" y="101"/>
                    </a:lnTo>
                    <a:lnTo>
                      <a:pt x="139" y="83"/>
                    </a:lnTo>
                    <a:lnTo>
                      <a:pt x="140" y="72"/>
                    </a:lnTo>
                    <a:lnTo>
                      <a:pt x="139" y="69"/>
                    </a:lnTo>
                    <a:lnTo>
                      <a:pt x="158" y="0"/>
                    </a:lnTo>
                    <a:close/>
                  </a:path>
                </a:pathLst>
              </a:custGeom>
              <a:solidFill>
                <a:srgbClr val="E6EB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23" name="Freeform 1044"/>
              <p:cNvSpPr>
                <a:spLocks/>
              </p:cNvSpPr>
              <p:nvPr/>
            </p:nvSpPr>
            <p:spPr bwMode="auto">
              <a:xfrm>
                <a:off x="1962" y="1260"/>
                <a:ext cx="143" cy="274"/>
              </a:xfrm>
              <a:custGeom>
                <a:avLst/>
                <a:gdLst>
                  <a:gd name="T0" fmla="*/ 3 w 143"/>
                  <a:gd name="T1" fmla="*/ 274 h 546"/>
                  <a:gd name="T2" fmla="*/ 20 w 143"/>
                  <a:gd name="T3" fmla="*/ 244 h 546"/>
                  <a:gd name="T4" fmla="*/ 37 w 143"/>
                  <a:gd name="T5" fmla="*/ 214 h 546"/>
                  <a:gd name="T6" fmla="*/ 53 w 143"/>
                  <a:gd name="T7" fmla="*/ 185 h 546"/>
                  <a:gd name="T8" fmla="*/ 68 w 143"/>
                  <a:gd name="T9" fmla="*/ 157 h 546"/>
                  <a:gd name="T10" fmla="*/ 82 w 143"/>
                  <a:gd name="T11" fmla="*/ 130 h 546"/>
                  <a:gd name="T12" fmla="*/ 95 w 143"/>
                  <a:gd name="T13" fmla="*/ 104 h 546"/>
                  <a:gd name="T14" fmla="*/ 108 w 143"/>
                  <a:gd name="T15" fmla="*/ 82 h 546"/>
                  <a:gd name="T16" fmla="*/ 118 w 143"/>
                  <a:gd name="T17" fmla="*/ 62 h 546"/>
                  <a:gd name="T18" fmla="*/ 126 w 143"/>
                  <a:gd name="T19" fmla="*/ 44 h 546"/>
                  <a:gd name="T20" fmla="*/ 133 w 143"/>
                  <a:gd name="T21" fmla="*/ 28 h 546"/>
                  <a:gd name="T22" fmla="*/ 139 w 143"/>
                  <a:gd name="T23" fmla="*/ 16 h 546"/>
                  <a:gd name="T24" fmla="*/ 142 w 143"/>
                  <a:gd name="T25" fmla="*/ 7 h 546"/>
                  <a:gd name="T26" fmla="*/ 143 w 143"/>
                  <a:gd name="T27" fmla="*/ 2 h 546"/>
                  <a:gd name="T28" fmla="*/ 142 w 143"/>
                  <a:gd name="T29" fmla="*/ 0 h 546"/>
                  <a:gd name="T30" fmla="*/ 122 w 143"/>
                  <a:gd name="T31" fmla="*/ 37 h 546"/>
                  <a:gd name="T32" fmla="*/ 122 w 143"/>
                  <a:gd name="T33" fmla="*/ 39 h 546"/>
                  <a:gd name="T34" fmla="*/ 120 w 143"/>
                  <a:gd name="T35" fmla="*/ 44 h 546"/>
                  <a:gd name="T36" fmla="*/ 118 w 143"/>
                  <a:gd name="T37" fmla="*/ 51 h 546"/>
                  <a:gd name="T38" fmla="*/ 113 w 143"/>
                  <a:gd name="T39" fmla="*/ 62 h 546"/>
                  <a:gd name="T40" fmla="*/ 108 w 143"/>
                  <a:gd name="T41" fmla="*/ 74 h 546"/>
                  <a:gd name="T42" fmla="*/ 101 w 143"/>
                  <a:gd name="T43" fmla="*/ 90 h 546"/>
                  <a:gd name="T44" fmla="*/ 91 w 143"/>
                  <a:gd name="T45" fmla="*/ 108 h 546"/>
                  <a:gd name="T46" fmla="*/ 81 w 143"/>
                  <a:gd name="T47" fmla="*/ 127 h 546"/>
                  <a:gd name="T48" fmla="*/ 69 w 143"/>
                  <a:gd name="T49" fmla="*/ 149 h 546"/>
                  <a:gd name="T50" fmla="*/ 57 w 143"/>
                  <a:gd name="T51" fmla="*/ 173 h 546"/>
                  <a:gd name="T52" fmla="*/ 44 w 143"/>
                  <a:gd name="T53" fmla="*/ 197 h 546"/>
                  <a:gd name="T54" fmla="*/ 30 w 143"/>
                  <a:gd name="T55" fmla="*/ 221 h 546"/>
                  <a:gd name="T56" fmla="*/ 16 w 143"/>
                  <a:gd name="T57" fmla="*/ 248 h 546"/>
                  <a:gd name="T58" fmla="*/ 0 w 143"/>
                  <a:gd name="T59" fmla="*/ 274 h 546"/>
                  <a:gd name="T60" fmla="*/ 3 w 143"/>
                  <a:gd name="T61" fmla="*/ 274 h 54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43" h="546">
                    <a:moveTo>
                      <a:pt x="3" y="546"/>
                    </a:moveTo>
                    <a:lnTo>
                      <a:pt x="20" y="487"/>
                    </a:lnTo>
                    <a:lnTo>
                      <a:pt x="37" y="427"/>
                    </a:lnTo>
                    <a:lnTo>
                      <a:pt x="53" y="369"/>
                    </a:lnTo>
                    <a:lnTo>
                      <a:pt x="68" y="313"/>
                    </a:lnTo>
                    <a:lnTo>
                      <a:pt x="82" y="259"/>
                    </a:lnTo>
                    <a:lnTo>
                      <a:pt x="95" y="208"/>
                    </a:lnTo>
                    <a:lnTo>
                      <a:pt x="108" y="163"/>
                    </a:lnTo>
                    <a:lnTo>
                      <a:pt x="118" y="123"/>
                    </a:lnTo>
                    <a:lnTo>
                      <a:pt x="126" y="87"/>
                    </a:lnTo>
                    <a:lnTo>
                      <a:pt x="133" y="56"/>
                    </a:lnTo>
                    <a:lnTo>
                      <a:pt x="139" y="32"/>
                    </a:lnTo>
                    <a:lnTo>
                      <a:pt x="142" y="14"/>
                    </a:lnTo>
                    <a:lnTo>
                      <a:pt x="143" y="3"/>
                    </a:lnTo>
                    <a:lnTo>
                      <a:pt x="142" y="0"/>
                    </a:lnTo>
                    <a:lnTo>
                      <a:pt x="122" y="74"/>
                    </a:lnTo>
                    <a:lnTo>
                      <a:pt x="122" y="77"/>
                    </a:lnTo>
                    <a:lnTo>
                      <a:pt x="120" y="87"/>
                    </a:lnTo>
                    <a:lnTo>
                      <a:pt x="118" y="101"/>
                    </a:lnTo>
                    <a:lnTo>
                      <a:pt x="113" y="123"/>
                    </a:lnTo>
                    <a:lnTo>
                      <a:pt x="108" y="148"/>
                    </a:lnTo>
                    <a:lnTo>
                      <a:pt x="101" y="179"/>
                    </a:lnTo>
                    <a:lnTo>
                      <a:pt x="91" y="215"/>
                    </a:lnTo>
                    <a:lnTo>
                      <a:pt x="81" y="253"/>
                    </a:lnTo>
                    <a:lnTo>
                      <a:pt x="69" y="297"/>
                    </a:lnTo>
                    <a:lnTo>
                      <a:pt x="57" y="344"/>
                    </a:lnTo>
                    <a:lnTo>
                      <a:pt x="44" y="392"/>
                    </a:lnTo>
                    <a:lnTo>
                      <a:pt x="30" y="441"/>
                    </a:lnTo>
                    <a:lnTo>
                      <a:pt x="16" y="494"/>
                    </a:lnTo>
                    <a:lnTo>
                      <a:pt x="0" y="546"/>
                    </a:lnTo>
                    <a:lnTo>
                      <a:pt x="3" y="546"/>
                    </a:lnTo>
                    <a:close/>
                  </a:path>
                </a:pathLst>
              </a:custGeom>
              <a:solidFill>
                <a:srgbClr val="E7EB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24" name="Freeform 1045"/>
              <p:cNvSpPr>
                <a:spLocks/>
              </p:cNvSpPr>
              <p:nvPr/>
            </p:nvSpPr>
            <p:spPr bwMode="auto">
              <a:xfrm>
                <a:off x="1961" y="1297"/>
                <a:ext cx="123" cy="237"/>
              </a:xfrm>
              <a:custGeom>
                <a:avLst/>
                <a:gdLst>
                  <a:gd name="T0" fmla="*/ 123 w 123"/>
                  <a:gd name="T1" fmla="*/ 0 h 472"/>
                  <a:gd name="T2" fmla="*/ 123 w 123"/>
                  <a:gd name="T3" fmla="*/ 2 h 472"/>
                  <a:gd name="T4" fmla="*/ 121 w 123"/>
                  <a:gd name="T5" fmla="*/ 7 h 472"/>
                  <a:gd name="T6" fmla="*/ 119 w 123"/>
                  <a:gd name="T7" fmla="*/ 14 h 472"/>
                  <a:gd name="T8" fmla="*/ 114 w 123"/>
                  <a:gd name="T9" fmla="*/ 25 h 472"/>
                  <a:gd name="T10" fmla="*/ 109 w 123"/>
                  <a:gd name="T11" fmla="*/ 37 h 472"/>
                  <a:gd name="T12" fmla="*/ 102 w 123"/>
                  <a:gd name="T13" fmla="*/ 53 h 472"/>
                  <a:gd name="T14" fmla="*/ 92 w 123"/>
                  <a:gd name="T15" fmla="*/ 71 h 472"/>
                  <a:gd name="T16" fmla="*/ 82 w 123"/>
                  <a:gd name="T17" fmla="*/ 90 h 472"/>
                  <a:gd name="T18" fmla="*/ 70 w 123"/>
                  <a:gd name="T19" fmla="*/ 112 h 472"/>
                  <a:gd name="T20" fmla="*/ 58 w 123"/>
                  <a:gd name="T21" fmla="*/ 136 h 472"/>
                  <a:gd name="T22" fmla="*/ 45 w 123"/>
                  <a:gd name="T23" fmla="*/ 160 h 472"/>
                  <a:gd name="T24" fmla="*/ 31 w 123"/>
                  <a:gd name="T25" fmla="*/ 184 h 472"/>
                  <a:gd name="T26" fmla="*/ 17 w 123"/>
                  <a:gd name="T27" fmla="*/ 211 h 472"/>
                  <a:gd name="T28" fmla="*/ 1 w 123"/>
                  <a:gd name="T29" fmla="*/ 237 h 472"/>
                  <a:gd name="T30" fmla="*/ 0 w 123"/>
                  <a:gd name="T31" fmla="*/ 236 h 472"/>
                  <a:gd name="T32" fmla="*/ 14 w 123"/>
                  <a:gd name="T33" fmla="*/ 211 h 472"/>
                  <a:gd name="T34" fmla="*/ 28 w 123"/>
                  <a:gd name="T35" fmla="*/ 186 h 472"/>
                  <a:gd name="T36" fmla="*/ 41 w 123"/>
                  <a:gd name="T37" fmla="*/ 162 h 472"/>
                  <a:gd name="T38" fmla="*/ 54 w 123"/>
                  <a:gd name="T39" fmla="*/ 139 h 472"/>
                  <a:gd name="T40" fmla="*/ 65 w 123"/>
                  <a:gd name="T41" fmla="*/ 117 h 472"/>
                  <a:gd name="T42" fmla="*/ 75 w 123"/>
                  <a:gd name="T43" fmla="*/ 98 h 472"/>
                  <a:gd name="T44" fmla="*/ 83 w 123"/>
                  <a:gd name="T45" fmla="*/ 81 h 472"/>
                  <a:gd name="T46" fmla="*/ 90 w 123"/>
                  <a:gd name="T47" fmla="*/ 67 h 472"/>
                  <a:gd name="T48" fmla="*/ 96 w 123"/>
                  <a:gd name="T49" fmla="*/ 55 h 472"/>
                  <a:gd name="T50" fmla="*/ 99 w 123"/>
                  <a:gd name="T51" fmla="*/ 46 h 472"/>
                  <a:gd name="T52" fmla="*/ 100 w 123"/>
                  <a:gd name="T53" fmla="*/ 42 h 472"/>
                  <a:gd name="T54" fmla="*/ 100 w 123"/>
                  <a:gd name="T55" fmla="*/ 39 h 472"/>
                  <a:gd name="T56" fmla="*/ 123 w 123"/>
                  <a:gd name="T57" fmla="*/ 0 h 47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23" h="472">
                    <a:moveTo>
                      <a:pt x="123" y="0"/>
                    </a:moveTo>
                    <a:lnTo>
                      <a:pt x="123" y="3"/>
                    </a:lnTo>
                    <a:lnTo>
                      <a:pt x="121" y="13"/>
                    </a:lnTo>
                    <a:lnTo>
                      <a:pt x="119" y="27"/>
                    </a:lnTo>
                    <a:lnTo>
                      <a:pt x="114" y="49"/>
                    </a:lnTo>
                    <a:lnTo>
                      <a:pt x="109" y="74"/>
                    </a:lnTo>
                    <a:lnTo>
                      <a:pt x="102" y="105"/>
                    </a:lnTo>
                    <a:lnTo>
                      <a:pt x="92" y="141"/>
                    </a:lnTo>
                    <a:lnTo>
                      <a:pt x="82" y="179"/>
                    </a:lnTo>
                    <a:lnTo>
                      <a:pt x="70" y="223"/>
                    </a:lnTo>
                    <a:lnTo>
                      <a:pt x="58" y="270"/>
                    </a:lnTo>
                    <a:lnTo>
                      <a:pt x="45" y="318"/>
                    </a:lnTo>
                    <a:lnTo>
                      <a:pt x="31" y="367"/>
                    </a:lnTo>
                    <a:lnTo>
                      <a:pt x="17" y="420"/>
                    </a:lnTo>
                    <a:lnTo>
                      <a:pt x="1" y="472"/>
                    </a:lnTo>
                    <a:lnTo>
                      <a:pt x="0" y="471"/>
                    </a:lnTo>
                    <a:lnTo>
                      <a:pt x="14" y="420"/>
                    </a:lnTo>
                    <a:lnTo>
                      <a:pt x="28" y="371"/>
                    </a:lnTo>
                    <a:lnTo>
                      <a:pt x="41" y="322"/>
                    </a:lnTo>
                    <a:lnTo>
                      <a:pt x="54" y="277"/>
                    </a:lnTo>
                    <a:lnTo>
                      <a:pt x="65" y="233"/>
                    </a:lnTo>
                    <a:lnTo>
                      <a:pt x="75" y="195"/>
                    </a:lnTo>
                    <a:lnTo>
                      <a:pt x="83" y="161"/>
                    </a:lnTo>
                    <a:lnTo>
                      <a:pt x="90" y="134"/>
                    </a:lnTo>
                    <a:lnTo>
                      <a:pt x="96" y="110"/>
                    </a:lnTo>
                    <a:lnTo>
                      <a:pt x="99" y="92"/>
                    </a:lnTo>
                    <a:lnTo>
                      <a:pt x="100" y="83"/>
                    </a:lnTo>
                    <a:lnTo>
                      <a:pt x="100" y="78"/>
                    </a:ln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E9E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25" name="Freeform 1046"/>
              <p:cNvSpPr>
                <a:spLocks/>
              </p:cNvSpPr>
              <p:nvPr/>
            </p:nvSpPr>
            <p:spPr bwMode="auto">
              <a:xfrm>
                <a:off x="1958" y="1336"/>
                <a:ext cx="103" cy="197"/>
              </a:xfrm>
              <a:custGeom>
                <a:avLst/>
                <a:gdLst>
                  <a:gd name="T0" fmla="*/ 3 w 103"/>
                  <a:gd name="T1" fmla="*/ 197 h 393"/>
                  <a:gd name="T2" fmla="*/ 17 w 103"/>
                  <a:gd name="T3" fmla="*/ 171 h 393"/>
                  <a:gd name="T4" fmla="*/ 31 w 103"/>
                  <a:gd name="T5" fmla="*/ 147 h 393"/>
                  <a:gd name="T6" fmla="*/ 44 w 103"/>
                  <a:gd name="T7" fmla="*/ 122 h 393"/>
                  <a:gd name="T8" fmla="*/ 57 w 103"/>
                  <a:gd name="T9" fmla="*/ 100 h 393"/>
                  <a:gd name="T10" fmla="*/ 68 w 103"/>
                  <a:gd name="T11" fmla="*/ 78 h 393"/>
                  <a:gd name="T12" fmla="*/ 78 w 103"/>
                  <a:gd name="T13" fmla="*/ 59 h 393"/>
                  <a:gd name="T14" fmla="*/ 86 w 103"/>
                  <a:gd name="T15" fmla="*/ 42 h 393"/>
                  <a:gd name="T16" fmla="*/ 93 w 103"/>
                  <a:gd name="T17" fmla="*/ 28 h 393"/>
                  <a:gd name="T18" fmla="*/ 99 w 103"/>
                  <a:gd name="T19" fmla="*/ 16 h 393"/>
                  <a:gd name="T20" fmla="*/ 102 w 103"/>
                  <a:gd name="T21" fmla="*/ 7 h 393"/>
                  <a:gd name="T22" fmla="*/ 103 w 103"/>
                  <a:gd name="T23" fmla="*/ 3 h 393"/>
                  <a:gd name="T24" fmla="*/ 103 w 103"/>
                  <a:gd name="T25" fmla="*/ 0 h 393"/>
                  <a:gd name="T26" fmla="*/ 79 w 103"/>
                  <a:gd name="T27" fmla="*/ 44 h 393"/>
                  <a:gd name="T28" fmla="*/ 79 w 103"/>
                  <a:gd name="T29" fmla="*/ 45 h 393"/>
                  <a:gd name="T30" fmla="*/ 78 w 103"/>
                  <a:gd name="T31" fmla="*/ 50 h 393"/>
                  <a:gd name="T32" fmla="*/ 73 w 103"/>
                  <a:gd name="T33" fmla="*/ 58 h 393"/>
                  <a:gd name="T34" fmla="*/ 69 w 103"/>
                  <a:gd name="T35" fmla="*/ 68 h 393"/>
                  <a:gd name="T36" fmla="*/ 62 w 103"/>
                  <a:gd name="T37" fmla="*/ 82 h 393"/>
                  <a:gd name="T38" fmla="*/ 55 w 103"/>
                  <a:gd name="T39" fmla="*/ 97 h 393"/>
                  <a:gd name="T40" fmla="*/ 45 w 103"/>
                  <a:gd name="T41" fmla="*/ 114 h 393"/>
                  <a:gd name="T42" fmla="*/ 35 w 103"/>
                  <a:gd name="T43" fmla="*/ 133 h 393"/>
                  <a:gd name="T44" fmla="*/ 24 w 103"/>
                  <a:gd name="T45" fmla="*/ 154 h 393"/>
                  <a:gd name="T46" fmla="*/ 13 w 103"/>
                  <a:gd name="T47" fmla="*/ 175 h 393"/>
                  <a:gd name="T48" fmla="*/ 0 w 103"/>
                  <a:gd name="T49" fmla="*/ 197 h 393"/>
                  <a:gd name="T50" fmla="*/ 3 w 103"/>
                  <a:gd name="T51" fmla="*/ 197 h 39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03" h="393">
                    <a:moveTo>
                      <a:pt x="3" y="393"/>
                    </a:moveTo>
                    <a:lnTo>
                      <a:pt x="17" y="342"/>
                    </a:lnTo>
                    <a:lnTo>
                      <a:pt x="31" y="293"/>
                    </a:lnTo>
                    <a:lnTo>
                      <a:pt x="44" y="244"/>
                    </a:lnTo>
                    <a:lnTo>
                      <a:pt x="57" y="199"/>
                    </a:lnTo>
                    <a:lnTo>
                      <a:pt x="68" y="155"/>
                    </a:lnTo>
                    <a:lnTo>
                      <a:pt x="78" y="117"/>
                    </a:lnTo>
                    <a:lnTo>
                      <a:pt x="86" y="83"/>
                    </a:lnTo>
                    <a:lnTo>
                      <a:pt x="93" y="56"/>
                    </a:lnTo>
                    <a:lnTo>
                      <a:pt x="99" y="32"/>
                    </a:lnTo>
                    <a:lnTo>
                      <a:pt x="102" y="14"/>
                    </a:lnTo>
                    <a:lnTo>
                      <a:pt x="103" y="5"/>
                    </a:lnTo>
                    <a:lnTo>
                      <a:pt x="103" y="0"/>
                    </a:lnTo>
                    <a:lnTo>
                      <a:pt x="79" y="87"/>
                    </a:lnTo>
                    <a:lnTo>
                      <a:pt x="79" y="90"/>
                    </a:lnTo>
                    <a:lnTo>
                      <a:pt x="78" y="99"/>
                    </a:lnTo>
                    <a:lnTo>
                      <a:pt x="73" y="116"/>
                    </a:lnTo>
                    <a:lnTo>
                      <a:pt x="69" y="135"/>
                    </a:lnTo>
                    <a:lnTo>
                      <a:pt x="62" y="163"/>
                    </a:lnTo>
                    <a:lnTo>
                      <a:pt x="55" y="193"/>
                    </a:lnTo>
                    <a:lnTo>
                      <a:pt x="45" y="228"/>
                    </a:lnTo>
                    <a:lnTo>
                      <a:pt x="35" y="266"/>
                    </a:lnTo>
                    <a:lnTo>
                      <a:pt x="24" y="307"/>
                    </a:lnTo>
                    <a:lnTo>
                      <a:pt x="13" y="349"/>
                    </a:lnTo>
                    <a:lnTo>
                      <a:pt x="0" y="393"/>
                    </a:lnTo>
                    <a:lnTo>
                      <a:pt x="3" y="393"/>
                    </a:lnTo>
                    <a:close/>
                  </a:path>
                </a:pathLst>
              </a:custGeom>
              <a:solidFill>
                <a:srgbClr val="EBEA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26" name="Freeform 1047"/>
              <p:cNvSpPr>
                <a:spLocks/>
              </p:cNvSpPr>
              <p:nvPr/>
            </p:nvSpPr>
            <p:spPr bwMode="auto">
              <a:xfrm>
                <a:off x="1957" y="1380"/>
                <a:ext cx="80" cy="153"/>
              </a:xfrm>
              <a:custGeom>
                <a:avLst/>
                <a:gdLst>
                  <a:gd name="T0" fmla="*/ 80 w 80"/>
                  <a:gd name="T1" fmla="*/ 0 h 306"/>
                  <a:gd name="T2" fmla="*/ 80 w 80"/>
                  <a:gd name="T3" fmla="*/ 2 h 306"/>
                  <a:gd name="T4" fmla="*/ 79 w 80"/>
                  <a:gd name="T5" fmla="*/ 6 h 306"/>
                  <a:gd name="T6" fmla="*/ 74 w 80"/>
                  <a:gd name="T7" fmla="*/ 15 h 306"/>
                  <a:gd name="T8" fmla="*/ 70 w 80"/>
                  <a:gd name="T9" fmla="*/ 24 h 306"/>
                  <a:gd name="T10" fmla="*/ 63 w 80"/>
                  <a:gd name="T11" fmla="*/ 38 h 306"/>
                  <a:gd name="T12" fmla="*/ 56 w 80"/>
                  <a:gd name="T13" fmla="*/ 53 h 306"/>
                  <a:gd name="T14" fmla="*/ 46 w 80"/>
                  <a:gd name="T15" fmla="*/ 71 h 306"/>
                  <a:gd name="T16" fmla="*/ 36 w 80"/>
                  <a:gd name="T17" fmla="*/ 90 h 306"/>
                  <a:gd name="T18" fmla="*/ 25 w 80"/>
                  <a:gd name="T19" fmla="*/ 110 h 306"/>
                  <a:gd name="T20" fmla="*/ 14 w 80"/>
                  <a:gd name="T21" fmla="*/ 131 h 306"/>
                  <a:gd name="T22" fmla="*/ 1 w 80"/>
                  <a:gd name="T23" fmla="*/ 153 h 306"/>
                  <a:gd name="T24" fmla="*/ 0 w 80"/>
                  <a:gd name="T25" fmla="*/ 152 h 306"/>
                  <a:gd name="T26" fmla="*/ 9 w 80"/>
                  <a:gd name="T27" fmla="*/ 134 h 306"/>
                  <a:gd name="T28" fmla="*/ 19 w 80"/>
                  <a:gd name="T29" fmla="*/ 116 h 306"/>
                  <a:gd name="T30" fmla="*/ 28 w 80"/>
                  <a:gd name="T31" fmla="*/ 100 h 306"/>
                  <a:gd name="T32" fmla="*/ 36 w 80"/>
                  <a:gd name="T33" fmla="*/ 84 h 306"/>
                  <a:gd name="T34" fmla="*/ 43 w 80"/>
                  <a:gd name="T35" fmla="*/ 72 h 306"/>
                  <a:gd name="T36" fmla="*/ 48 w 80"/>
                  <a:gd name="T37" fmla="*/ 61 h 306"/>
                  <a:gd name="T38" fmla="*/ 52 w 80"/>
                  <a:gd name="T39" fmla="*/ 53 h 306"/>
                  <a:gd name="T40" fmla="*/ 53 w 80"/>
                  <a:gd name="T41" fmla="*/ 48 h 306"/>
                  <a:gd name="T42" fmla="*/ 53 w 80"/>
                  <a:gd name="T43" fmla="*/ 46 h 306"/>
                  <a:gd name="T44" fmla="*/ 80 w 80"/>
                  <a:gd name="T45" fmla="*/ 0 h 30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80" h="306">
                    <a:moveTo>
                      <a:pt x="80" y="0"/>
                    </a:moveTo>
                    <a:lnTo>
                      <a:pt x="80" y="3"/>
                    </a:lnTo>
                    <a:lnTo>
                      <a:pt x="79" y="12"/>
                    </a:lnTo>
                    <a:lnTo>
                      <a:pt x="74" y="29"/>
                    </a:lnTo>
                    <a:lnTo>
                      <a:pt x="70" y="48"/>
                    </a:lnTo>
                    <a:lnTo>
                      <a:pt x="63" y="76"/>
                    </a:lnTo>
                    <a:lnTo>
                      <a:pt x="56" y="106"/>
                    </a:lnTo>
                    <a:lnTo>
                      <a:pt x="46" y="141"/>
                    </a:lnTo>
                    <a:lnTo>
                      <a:pt x="36" y="179"/>
                    </a:lnTo>
                    <a:lnTo>
                      <a:pt x="25" y="220"/>
                    </a:lnTo>
                    <a:lnTo>
                      <a:pt x="14" y="262"/>
                    </a:lnTo>
                    <a:lnTo>
                      <a:pt x="1" y="306"/>
                    </a:lnTo>
                    <a:lnTo>
                      <a:pt x="0" y="304"/>
                    </a:lnTo>
                    <a:lnTo>
                      <a:pt x="9" y="268"/>
                    </a:lnTo>
                    <a:lnTo>
                      <a:pt x="19" y="231"/>
                    </a:lnTo>
                    <a:lnTo>
                      <a:pt x="28" y="199"/>
                    </a:lnTo>
                    <a:lnTo>
                      <a:pt x="36" y="168"/>
                    </a:lnTo>
                    <a:lnTo>
                      <a:pt x="43" y="143"/>
                    </a:lnTo>
                    <a:lnTo>
                      <a:pt x="48" y="121"/>
                    </a:lnTo>
                    <a:lnTo>
                      <a:pt x="52" y="105"/>
                    </a:lnTo>
                    <a:lnTo>
                      <a:pt x="53" y="96"/>
                    </a:lnTo>
                    <a:lnTo>
                      <a:pt x="53" y="92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EDE9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27" name="Freeform 1048"/>
              <p:cNvSpPr>
                <a:spLocks/>
              </p:cNvSpPr>
              <p:nvPr/>
            </p:nvSpPr>
            <p:spPr bwMode="auto">
              <a:xfrm>
                <a:off x="1954" y="1426"/>
                <a:ext cx="56" cy="106"/>
              </a:xfrm>
              <a:custGeom>
                <a:avLst/>
                <a:gdLst>
                  <a:gd name="T0" fmla="*/ 3 w 56"/>
                  <a:gd name="T1" fmla="*/ 106 h 212"/>
                  <a:gd name="T2" fmla="*/ 12 w 56"/>
                  <a:gd name="T3" fmla="*/ 88 h 212"/>
                  <a:gd name="T4" fmla="*/ 22 w 56"/>
                  <a:gd name="T5" fmla="*/ 70 h 212"/>
                  <a:gd name="T6" fmla="*/ 31 w 56"/>
                  <a:gd name="T7" fmla="*/ 54 h 212"/>
                  <a:gd name="T8" fmla="*/ 39 w 56"/>
                  <a:gd name="T9" fmla="*/ 38 h 212"/>
                  <a:gd name="T10" fmla="*/ 46 w 56"/>
                  <a:gd name="T11" fmla="*/ 26 h 212"/>
                  <a:gd name="T12" fmla="*/ 51 w 56"/>
                  <a:gd name="T13" fmla="*/ 15 h 212"/>
                  <a:gd name="T14" fmla="*/ 55 w 56"/>
                  <a:gd name="T15" fmla="*/ 7 h 212"/>
                  <a:gd name="T16" fmla="*/ 56 w 56"/>
                  <a:gd name="T17" fmla="*/ 2 h 212"/>
                  <a:gd name="T18" fmla="*/ 56 w 56"/>
                  <a:gd name="T19" fmla="*/ 0 h 212"/>
                  <a:gd name="T20" fmla="*/ 28 w 56"/>
                  <a:gd name="T21" fmla="*/ 50 h 212"/>
                  <a:gd name="T22" fmla="*/ 28 w 56"/>
                  <a:gd name="T23" fmla="*/ 51 h 212"/>
                  <a:gd name="T24" fmla="*/ 27 w 56"/>
                  <a:gd name="T25" fmla="*/ 55 h 212"/>
                  <a:gd name="T26" fmla="*/ 22 w 56"/>
                  <a:gd name="T27" fmla="*/ 63 h 212"/>
                  <a:gd name="T28" fmla="*/ 18 w 56"/>
                  <a:gd name="T29" fmla="*/ 71 h 212"/>
                  <a:gd name="T30" fmla="*/ 12 w 56"/>
                  <a:gd name="T31" fmla="*/ 82 h 212"/>
                  <a:gd name="T32" fmla="*/ 7 w 56"/>
                  <a:gd name="T33" fmla="*/ 93 h 212"/>
                  <a:gd name="T34" fmla="*/ 0 w 56"/>
                  <a:gd name="T35" fmla="*/ 106 h 212"/>
                  <a:gd name="T36" fmla="*/ 3 w 56"/>
                  <a:gd name="T37" fmla="*/ 106 h 21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56" h="212">
                    <a:moveTo>
                      <a:pt x="3" y="212"/>
                    </a:moveTo>
                    <a:lnTo>
                      <a:pt x="12" y="176"/>
                    </a:lnTo>
                    <a:lnTo>
                      <a:pt x="22" y="139"/>
                    </a:lnTo>
                    <a:lnTo>
                      <a:pt x="31" y="107"/>
                    </a:lnTo>
                    <a:lnTo>
                      <a:pt x="39" y="76"/>
                    </a:lnTo>
                    <a:lnTo>
                      <a:pt x="46" y="51"/>
                    </a:lnTo>
                    <a:lnTo>
                      <a:pt x="51" y="29"/>
                    </a:lnTo>
                    <a:lnTo>
                      <a:pt x="55" y="13"/>
                    </a:lnTo>
                    <a:lnTo>
                      <a:pt x="56" y="4"/>
                    </a:lnTo>
                    <a:lnTo>
                      <a:pt x="56" y="0"/>
                    </a:lnTo>
                    <a:lnTo>
                      <a:pt x="28" y="99"/>
                    </a:lnTo>
                    <a:lnTo>
                      <a:pt x="28" y="101"/>
                    </a:lnTo>
                    <a:lnTo>
                      <a:pt x="27" y="110"/>
                    </a:lnTo>
                    <a:lnTo>
                      <a:pt x="22" y="125"/>
                    </a:lnTo>
                    <a:lnTo>
                      <a:pt x="18" y="141"/>
                    </a:lnTo>
                    <a:lnTo>
                      <a:pt x="12" y="163"/>
                    </a:lnTo>
                    <a:lnTo>
                      <a:pt x="7" y="186"/>
                    </a:lnTo>
                    <a:lnTo>
                      <a:pt x="0" y="212"/>
                    </a:lnTo>
                    <a:lnTo>
                      <a:pt x="3" y="212"/>
                    </a:lnTo>
                    <a:close/>
                  </a:path>
                </a:pathLst>
              </a:custGeom>
              <a:solidFill>
                <a:srgbClr val="EFE9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28" name="Freeform 1049"/>
              <p:cNvSpPr>
                <a:spLocks/>
              </p:cNvSpPr>
              <p:nvPr/>
            </p:nvSpPr>
            <p:spPr bwMode="auto">
              <a:xfrm>
                <a:off x="1951" y="1476"/>
                <a:ext cx="31" cy="56"/>
              </a:xfrm>
              <a:custGeom>
                <a:avLst/>
                <a:gdLst>
                  <a:gd name="T0" fmla="*/ 31 w 31"/>
                  <a:gd name="T1" fmla="*/ 0 h 113"/>
                  <a:gd name="T2" fmla="*/ 31 w 31"/>
                  <a:gd name="T3" fmla="*/ 1 h 113"/>
                  <a:gd name="T4" fmla="*/ 30 w 31"/>
                  <a:gd name="T5" fmla="*/ 5 h 113"/>
                  <a:gd name="T6" fmla="*/ 25 w 31"/>
                  <a:gd name="T7" fmla="*/ 13 h 113"/>
                  <a:gd name="T8" fmla="*/ 21 w 31"/>
                  <a:gd name="T9" fmla="*/ 21 h 113"/>
                  <a:gd name="T10" fmla="*/ 15 w 31"/>
                  <a:gd name="T11" fmla="*/ 32 h 113"/>
                  <a:gd name="T12" fmla="*/ 10 w 31"/>
                  <a:gd name="T13" fmla="*/ 43 h 113"/>
                  <a:gd name="T14" fmla="*/ 3 w 31"/>
                  <a:gd name="T15" fmla="*/ 56 h 113"/>
                  <a:gd name="T16" fmla="*/ 0 w 31"/>
                  <a:gd name="T17" fmla="*/ 55 h 113"/>
                  <a:gd name="T18" fmla="*/ 0 w 31"/>
                  <a:gd name="T19" fmla="*/ 54 h 113"/>
                  <a:gd name="T20" fmla="*/ 31 w 31"/>
                  <a:gd name="T21" fmla="*/ 0 h 11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1" h="113">
                    <a:moveTo>
                      <a:pt x="31" y="0"/>
                    </a:moveTo>
                    <a:lnTo>
                      <a:pt x="31" y="2"/>
                    </a:lnTo>
                    <a:lnTo>
                      <a:pt x="30" y="11"/>
                    </a:lnTo>
                    <a:lnTo>
                      <a:pt x="25" y="26"/>
                    </a:lnTo>
                    <a:lnTo>
                      <a:pt x="21" y="42"/>
                    </a:lnTo>
                    <a:lnTo>
                      <a:pt x="15" y="64"/>
                    </a:lnTo>
                    <a:lnTo>
                      <a:pt x="10" y="87"/>
                    </a:lnTo>
                    <a:lnTo>
                      <a:pt x="3" y="113"/>
                    </a:lnTo>
                    <a:lnTo>
                      <a:pt x="0" y="111"/>
                    </a:lnTo>
                    <a:lnTo>
                      <a:pt x="0" y="109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F0E9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29" name="Freeform 1050"/>
              <p:cNvSpPr>
                <a:spLocks/>
              </p:cNvSpPr>
              <p:nvPr/>
            </p:nvSpPr>
            <p:spPr bwMode="auto">
              <a:xfrm>
                <a:off x="1951" y="1530"/>
                <a:ext cx="1" cy="1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0 h 2"/>
                  <a:gd name="T4" fmla="*/ 0 w 1"/>
                  <a:gd name="T5" fmla="*/ 1 h 2"/>
                  <a:gd name="T6" fmla="*/ 0 w 1"/>
                  <a:gd name="T7" fmla="*/ 1 h 2"/>
                  <a:gd name="T8" fmla="*/ 0 w 1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1E9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30" name="Freeform 1051"/>
              <p:cNvSpPr>
                <a:spLocks/>
              </p:cNvSpPr>
              <p:nvPr/>
            </p:nvSpPr>
            <p:spPr bwMode="auto">
              <a:xfrm>
                <a:off x="1966" y="896"/>
                <a:ext cx="362" cy="642"/>
              </a:xfrm>
              <a:custGeom>
                <a:avLst/>
                <a:gdLst>
                  <a:gd name="T0" fmla="*/ 19 w 362"/>
                  <a:gd name="T1" fmla="*/ 642 h 1283"/>
                  <a:gd name="T2" fmla="*/ 0 w 362"/>
                  <a:gd name="T3" fmla="*/ 607 h 1283"/>
                  <a:gd name="T4" fmla="*/ 345 w 362"/>
                  <a:gd name="T5" fmla="*/ 0 h 1283"/>
                  <a:gd name="T6" fmla="*/ 362 w 362"/>
                  <a:gd name="T7" fmla="*/ 36 h 1283"/>
                  <a:gd name="T8" fmla="*/ 19 w 362"/>
                  <a:gd name="T9" fmla="*/ 642 h 12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62" h="1283">
                    <a:moveTo>
                      <a:pt x="19" y="1283"/>
                    </a:moveTo>
                    <a:lnTo>
                      <a:pt x="0" y="1213"/>
                    </a:lnTo>
                    <a:lnTo>
                      <a:pt x="345" y="0"/>
                    </a:lnTo>
                    <a:lnTo>
                      <a:pt x="362" y="72"/>
                    </a:lnTo>
                    <a:lnTo>
                      <a:pt x="19" y="128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31" name="Freeform 1052"/>
              <p:cNvSpPr>
                <a:spLocks/>
              </p:cNvSpPr>
              <p:nvPr/>
            </p:nvSpPr>
            <p:spPr bwMode="auto">
              <a:xfrm>
                <a:off x="1983" y="896"/>
                <a:ext cx="361" cy="642"/>
              </a:xfrm>
              <a:custGeom>
                <a:avLst/>
                <a:gdLst>
                  <a:gd name="T0" fmla="*/ 2 w 361"/>
                  <a:gd name="T1" fmla="*/ 642 h 1283"/>
                  <a:gd name="T2" fmla="*/ 361 w 361"/>
                  <a:gd name="T3" fmla="*/ 8 h 1283"/>
                  <a:gd name="T4" fmla="*/ 328 w 361"/>
                  <a:gd name="T5" fmla="*/ 0 h 1283"/>
                  <a:gd name="T6" fmla="*/ 320 w 361"/>
                  <a:gd name="T7" fmla="*/ 16 h 1283"/>
                  <a:gd name="T8" fmla="*/ 321 w 361"/>
                  <a:gd name="T9" fmla="*/ 17 h 1283"/>
                  <a:gd name="T10" fmla="*/ 320 w 361"/>
                  <a:gd name="T11" fmla="*/ 23 h 1283"/>
                  <a:gd name="T12" fmla="*/ 318 w 361"/>
                  <a:gd name="T13" fmla="*/ 31 h 1283"/>
                  <a:gd name="T14" fmla="*/ 314 w 361"/>
                  <a:gd name="T15" fmla="*/ 43 h 1283"/>
                  <a:gd name="T16" fmla="*/ 309 w 361"/>
                  <a:gd name="T17" fmla="*/ 57 h 1283"/>
                  <a:gd name="T18" fmla="*/ 301 w 361"/>
                  <a:gd name="T19" fmla="*/ 74 h 1283"/>
                  <a:gd name="T20" fmla="*/ 292 w 361"/>
                  <a:gd name="T21" fmla="*/ 94 h 1283"/>
                  <a:gd name="T22" fmla="*/ 282 w 361"/>
                  <a:gd name="T23" fmla="*/ 118 h 1283"/>
                  <a:gd name="T24" fmla="*/ 269 w 361"/>
                  <a:gd name="T25" fmla="*/ 143 h 1283"/>
                  <a:gd name="T26" fmla="*/ 255 w 361"/>
                  <a:gd name="T27" fmla="*/ 171 h 1283"/>
                  <a:gd name="T28" fmla="*/ 239 w 361"/>
                  <a:gd name="T29" fmla="*/ 202 h 1283"/>
                  <a:gd name="T30" fmla="*/ 222 w 361"/>
                  <a:gd name="T31" fmla="*/ 235 h 1283"/>
                  <a:gd name="T32" fmla="*/ 205 w 361"/>
                  <a:gd name="T33" fmla="*/ 270 h 1283"/>
                  <a:gd name="T34" fmla="*/ 186 w 361"/>
                  <a:gd name="T35" fmla="*/ 306 h 1283"/>
                  <a:gd name="T36" fmla="*/ 164 w 361"/>
                  <a:gd name="T37" fmla="*/ 344 h 1283"/>
                  <a:gd name="T38" fmla="*/ 143 w 361"/>
                  <a:gd name="T39" fmla="*/ 384 h 1283"/>
                  <a:gd name="T40" fmla="*/ 121 w 361"/>
                  <a:gd name="T41" fmla="*/ 426 h 1283"/>
                  <a:gd name="T42" fmla="*/ 98 w 361"/>
                  <a:gd name="T43" fmla="*/ 467 h 1283"/>
                  <a:gd name="T44" fmla="*/ 74 w 361"/>
                  <a:gd name="T45" fmla="*/ 511 h 1283"/>
                  <a:gd name="T46" fmla="*/ 50 w 361"/>
                  <a:gd name="T47" fmla="*/ 554 h 1283"/>
                  <a:gd name="T48" fmla="*/ 26 w 361"/>
                  <a:gd name="T49" fmla="*/ 598 h 1283"/>
                  <a:gd name="T50" fmla="*/ 0 w 361"/>
                  <a:gd name="T51" fmla="*/ 642 h 1283"/>
                  <a:gd name="T52" fmla="*/ 2 w 361"/>
                  <a:gd name="T53" fmla="*/ 642 h 128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61" h="1283">
                    <a:moveTo>
                      <a:pt x="2" y="1283"/>
                    </a:moveTo>
                    <a:lnTo>
                      <a:pt x="361" y="16"/>
                    </a:lnTo>
                    <a:lnTo>
                      <a:pt x="328" y="0"/>
                    </a:lnTo>
                    <a:lnTo>
                      <a:pt x="320" y="31"/>
                    </a:lnTo>
                    <a:lnTo>
                      <a:pt x="321" y="34"/>
                    </a:lnTo>
                    <a:lnTo>
                      <a:pt x="320" y="45"/>
                    </a:lnTo>
                    <a:lnTo>
                      <a:pt x="318" y="61"/>
                    </a:lnTo>
                    <a:lnTo>
                      <a:pt x="314" y="85"/>
                    </a:lnTo>
                    <a:lnTo>
                      <a:pt x="309" y="114"/>
                    </a:lnTo>
                    <a:lnTo>
                      <a:pt x="301" y="148"/>
                    </a:lnTo>
                    <a:lnTo>
                      <a:pt x="292" y="188"/>
                    </a:lnTo>
                    <a:lnTo>
                      <a:pt x="282" y="235"/>
                    </a:lnTo>
                    <a:lnTo>
                      <a:pt x="269" y="286"/>
                    </a:lnTo>
                    <a:lnTo>
                      <a:pt x="255" y="342"/>
                    </a:lnTo>
                    <a:lnTo>
                      <a:pt x="239" y="404"/>
                    </a:lnTo>
                    <a:lnTo>
                      <a:pt x="222" y="469"/>
                    </a:lnTo>
                    <a:lnTo>
                      <a:pt x="205" y="539"/>
                    </a:lnTo>
                    <a:lnTo>
                      <a:pt x="186" y="612"/>
                    </a:lnTo>
                    <a:lnTo>
                      <a:pt x="164" y="688"/>
                    </a:lnTo>
                    <a:lnTo>
                      <a:pt x="143" y="767"/>
                    </a:lnTo>
                    <a:lnTo>
                      <a:pt x="121" y="851"/>
                    </a:lnTo>
                    <a:lnTo>
                      <a:pt x="98" y="934"/>
                    </a:lnTo>
                    <a:lnTo>
                      <a:pt x="74" y="1021"/>
                    </a:lnTo>
                    <a:lnTo>
                      <a:pt x="50" y="1108"/>
                    </a:lnTo>
                    <a:lnTo>
                      <a:pt x="26" y="1195"/>
                    </a:lnTo>
                    <a:lnTo>
                      <a:pt x="0" y="1283"/>
                    </a:lnTo>
                    <a:lnTo>
                      <a:pt x="2" y="1283"/>
                    </a:lnTo>
                    <a:close/>
                  </a:path>
                </a:pathLst>
              </a:custGeom>
              <a:solidFill>
                <a:srgbClr val="CCF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32" name="Freeform 1053"/>
              <p:cNvSpPr>
                <a:spLocks/>
              </p:cNvSpPr>
              <p:nvPr/>
            </p:nvSpPr>
            <p:spPr bwMode="auto">
              <a:xfrm>
                <a:off x="1982" y="912"/>
                <a:ext cx="322" cy="626"/>
              </a:xfrm>
              <a:custGeom>
                <a:avLst/>
                <a:gdLst>
                  <a:gd name="T0" fmla="*/ 321 w 322"/>
                  <a:gd name="T1" fmla="*/ 0 h 1252"/>
                  <a:gd name="T2" fmla="*/ 322 w 322"/>
                  <a:gd name="T3" fmla="*/ 2 h 1252"/>
                  <a:gd name="T4" fmla="*/ 321 w 322"/>
                  <a:gd name="T5" fmla="*/ 7 h 1252"/>
                  <a:gd name="T6" fmla="*/ 319 w 322"/>
                  <a:gd name="T7" fmla="*/ 15 h 1252"/>
                  <a:gd name="T8" fmla="*/ 315 w 322"/>
                  <a:gd name="T9" fmla="*/ 27 h 1252"/>
                  <a:gd name="T10" fmla="*/ 310 w 322"/>
                  <a:gd name="T11" fmla="*/ 42 h 1252"/>
                  <a:gd name="T12" fmla="*/ 302 w 322"/>
                  <a:gd name="T13" fmla="*/ 59 h 1252"/>
                  <a:gd name="T14" fmla="*/ 293 w 322"/>
                  <a:gd name="T15" fmla="*/ 79 h 1252"/>
                  <a:gd name="T16" fmla="*/ 283 w 322"/>
                  <a:gd name="T17" fmla="*/ 102 h 1252"/>
                  <a:gd name="T18" fmla="*/ 270 w 322"/>
                  <a:gd name="T19" fmla="*/ 128 h 1252"/>
                  <a:gd name="T20" fmla="*/ 256 w 322"/>
                  <a:gd name="T21" fmla="*/ 156 h 1252"/>
                  <a:gd name="T22" fmla="*/ 240 w 322"/>
                  <a:gd name="T23" fmla="*/ 187 h 1252"/>
                  <a:gd name="T24" fmla="*/ 223 w 322"/>
                  <a:gd name="T25" fmla="*/ 219 h 1252"/>
                  <a:gd name="T26" fmla="*/ 206 w 322"/>
                  <a:gd name="T27" fmla="*/ 254 h 1252"/>
                  <a:gd name="T28" fmla="*/ 187 w 322"/>
                  <a:gd name="T29" fmla="*/ 291 h 1252"/>
                  <a:gd name="T30" fmla="*/ 165 w 322"/>
                  <a:gd name="T31" fmla="*/ 329 h 1252"/>
                  <a:gd name="T32" fmla="*/ 144 w 322"/>
                  <a:gd name="T33" fmla="*/ 368 h 1252"/>
                  <a:gd name="T34" fmla="*/ 122 w 322"/>
                  <a:gd name="T35" fmla="*/ 410 h 1252"/>
                  <a:gd name="T36" fmla="*/ 99 w 322"/>
                  <a:gd name="T37" fmla="*/ 452 h 1252"/>
                  <a:gd name="T38" fmla="*/ 75 w 322"/>
                  <a:gd name="T39" fmla="*/ 495 h 1252"/>
                  <a:gd name="T40" fmla="*/ 51 w 322"/>
                  <a:gd name="T41" fmla="*/ 539 h 1252"/>
                  <a:gd name="T42" fmla="*/ 27 w 322"/>
                  <a:gd name="T43" fmla="*/ 582 h 1252"/>
                  <a:gd name="T44" fmla="*/ 1 w 322"/>
                  <a:gd name="T45" fmla="*/ 626 h 1252"/>
                  <a:gd name="T46" fmla="*/ 0 w 322"/>
                  <a:gd name="T47" fmla="*/ 626 h 1252"/>
                  <a:gd name="T48" fmla="*/ 25 w 322"/>
                  <a:gd name="T49" fmla="*/ 581 h 1252"/>
                  <a:gd name="T50" fmla="*/ 51 w 322"/>
                  <a:gd name="T51" fmla="*/ 537 h 1252"/>
                  <a:gd name="T52" fmla="*/ 76 w 322"/>
                  <a:gd name="T53" fmla="*/ 492 h 1252"/>
                  <a:gd name="T54" fmla="*/ 100 w 322"/>
                  <a:gd name="T55" fmla="*/ 448 h 1252"/>
                  <a:gd name="T56" fmla="*/ 123 w 322"/>
                  <a:gd name="T57" fmla="*/ 406 h 1252"/>
                  <a:gd name="T58" fmla="*/ 146 w 322"/>
                  <a:gd name="T59" fmla="*/ 364 h 1252"/>
                  <a:gd name="T60" fmla="*/ 168 w 322"/>
                  <a:gd name="T61" fmla="*/ 324 h 1252"/>
                  <a:gd name="T62" fmla="*/ 188 w 322"/>
                  <a:gd name="T63" fmla="*/ 285 h 1252"/>
                  <a:gd name="T64" fmla="*/ 208 w 322"/>
                  <a:gd name="T65" fmla="*/ 248 h 1252"/>
                  <a:gd name="T66" fmla="*/ 225 w 322"/>
                  <a:gd name="T67" fmla="*/ 214 h 1252"/>
                  <a:gd name="T68" fmla="*/ 242 w 322"/>
                  <a:gd name="T69" fmla="*/ 182 h 1252"/>
                  <a:gd name="T70" fmla="*/ 257 w 322"/>
                  <a:gd name="T71" fmla="*/ 152 h 1252"/>
                  <a:gd name="T72" fmla="*/ 270 w 322"/>
                  <a:gd name="T73" fmla="*/ 124 h 1252"/>
                  <a:gd name="T74" fmla="*/ 281 w 322"/>
                  <a:gd name="T75" fmla="*/ 100 h 1252"/>
                  <a:gd name="T76" fmla="*/ 291 w 322"/>
                  <a:gd name="T77" fmla="*/ 79 h 1252"/>
                  <a:gd name="T78" fmla="*/ 300 w 322"/>
                  <a:gd name="T79" fmla="*/ 60 h 1252"/>
                  <a:gd name="T80" fmla="*/ 305 w 322"/>
                  <a:gd name="T81" fmla="*/ 44 h 1252"/>
                  <a:gd name="T82" fmla="*/ 310 w 322"/>
                  <a:gd name="T83" fmla="*/ 32 h 1252"/>
                  <a:gd name="T84" fmla="*/ 312 w 322"/>
                  <a:gd name="T85" fmla="*/ 24 h 1252"/>
                  <a:gd name="T86" fmla="*/ 312 w 322"/>
                  <a:gd name="T87" fmla="*/ 17 h 1252"/>
                  <a:gd name="T88" fmla="*/ 311 w 322"/>
                  <a:gd name="T89" fmla="*/ 15 h 1252"/>
                  <a:gd name="T90" fmla="*/ 321 w 322"/>
                  <a:gd name="T91" fmla="*/ 0 h 125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322" h="1252">
                    <a:moveTo>
                      <a:pt x="321" y="0"/>
                    </a:moveTo>
                    <a:lnTo>
                      <a:pt x="322" y="3"/>
                    </a:lnTo>
                    <a:lnTo>
                      <a:pt x="321" y="14"/>
                    </a:lnTo>
                    <a:lnTo>
                      <a:pt x="319" y="30"/>
                    </a:lnTo>
                    <a:lnTo>
                      <a:pt x="315" y="54"/>
                    </a:lnTo>
                    <a:lnTo>
                      <a:pt x="310" y="83"/>
                    </a:lnTo>
                    <a:lnTo>
                      <a:pt x="302" y="117"/>
                    </a:lnTo>
                    <a:lnTo>
                      <a:pt x="293" y="157"/>
                    </a:lnTo>
                    <a:lnTo>
                      <a:pt x="283" y="204"/>
                    </a:lnTo>
                    <a:lnTo>
                      <a:pt x="270" y="255"/>
                    </a:lnTo>
                    <a:lnTo>
                      <a:pt x="256" y="311"/>
                    </a:lnTo>
                    <a:lnTo>
                      <a:pt x="240" y="373"/>
                    </a:lnTo>
                    <a:lnTo>
                      <a:pt x="223" y="438"/>
                    </a:lnTo>
                    <a:lnTo>
                      <a:pt x="206" y="508"/>
                    </a:lnTo>
                    <a:lnTo>
                      <a:pt x="187" y="581"/>
                    </a:lnTo>
                    <a:lnTo>
                      <a:pt x="165" y="657"/>
                    </a:lnTo>
                    <a:lnTo>
                      <a:pt x="144" y="736"/>
                    </a:lnTo>
                    <a:lnTo>
                      <a:pt x="122" y="820"/>
                    </a:lnTo>
                    <a:lnTo>
                      <a:pt x="99" y="903"/>
                    </a:lnTo>
                    <a:lnTo>
                      <a:pt x="75" y="990"/>
                    </a:lnTo>
                    <a:lnTo>
                      <a:pt x="51" y="1077"/>
                    </a:lnTo>
                    <a:lnTo>
                      <a:pt x="27" y="1164"/>
                    </a:lnTo>
                    <a:lnTo>
                      <a:pt x="1" y="1252"/>
                    </a:lnTo>
                    <a:lnTo>
                      <a:pt x="0" y="1252"/>
                    </a:lnTo>
                    <a:lnTo>
                      <a:pt x="25" y="1162"/>
                    </a:lnTo>
                    <a:lnTo>
                      <a:pt x="51" y="1073"/>
                    </a:lnTo>
                    <a:lnTo>
                      <a:pt x="76" y="983"/>
                    </a:lnTo>
                    <a:lnTo>
                      <a:pt x="100" y="896"/>
                    </a:lnTo>
                    <a:lnTo>
                      <a:pt x="123" y="811"/>
                    </a:lnTo>
                    <a:lnTo>
                      <a:pt x="146" y="727"/>
                    </a:lnTo>
                    <a:lnTo>
                      <a:pt x="168" y="648"/>
                    </a:lnTo>
                    <a:lnTo>
                      <a:pt x="188" y="570"/>
                    </a:lnTo>
                    <a:lnTo>
                      <a:pt x="208" y="496"/>
                    </a:lnTo>
                    <a:lnTo>
                      <a:pt x="225" y="427"/>
                    </a:lnTo>
                    <a:lnTo>
                      <a:pt x="242" y="364"/>
                    </a:lnTo>
                    <a:lnTo>
                      <a:pt x="257" y="304"/>
                    </a:lnTo>
                    <a:lnTo>
                      <a:pt x="270" y="248"/>
                    </a:lnTo>
                    <a:lnTo>
                      <a:pt x="281" y="199"/>
                    </a:lnTo>
                    <a:lnTo>
                      <a:pt x="291" y="157"/>
                    </a:lnTo>
                    <a:lnTo>
                      <a:pt x="300" y="119"/>
                    </a:lnTo>
                    <a:lnTo>
                      <a:pt x="305" y="88"/>
                    </a:lnTo>
                    <a:lnTo>
                      <a:pt x="310" y="63"/>
                    </a:lnTo>
                    <a:lnTo>
                      <a:pt x="312" y="47"/>
                    </a:lnTo>
                    <a:lnTo>
                      <a:pt x="312" y="34"/>
                    </a:lnTo>
                    <a:lnTo>
                      <a:pt x="311" y="30"/>
                    </a:lnTo>
                    <a:lnTo>
                      <a:pt x="321" y="0"/>
                    </a:lnTo>
                    <a:close/>
                  </a:path>
                </a:pathLst>
              </a:custGeom>
              <a:solidFill>
                <a:srgbClr val="CDF2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33" name="Freeform 1054"/>
              <p:cNvSpPr>
                <a:spLocks/>
              </p:cNvSpPr>
              <p:nvPr/>
            </p:nvSpPr>
            <p:spPr bwMode="auto">
              <a:xfrm>
                <a:off x="1982" y="927"/>
                <a:ext cx="312" cy="611"/>
              </a:xfrm>
              <a:custGeom>
                <a:avLst/>
                <a:gdLst>
                  <a:gd name="T0" fmla="*/ 0 w 312"/>
                  <a:gd name="T1" fmla="*/ 611 h 1222"/>
                  <a:gd name="T2" fmla="*/ 25 w 312"/>
                  <a:gd name="T3" fmla="*/ 566 h 1222"/>
                  <a:gd name="T4" fmla="*/ 51 w 312"/>
                  <a:gd name="T5" fmla="*/ 522 h 1222"/>
                  <a:gd name="T6" fmla="*/ 76 w 312"/>
                  <a:gd name="T7" fmla="*/ 477 h 1222"/>
                  <a:gd name="T8" fmla="*/ 100 w 312"/>
                  <a:gd name="T9" fmla="*/ 433 h 1222"/>
                  <a:gd name="T10" fmla="*/ 123 w 312"/>
                  <a:gd name="T11" fmla="*/ 391 h 1222"/>
                  <a:gd name="T12" fmla="*/ 146 w 312"/>
                  <a:gd name="T13" fmla="*/ 349 h 1222"/>
                  <a:gd name="T14" fmla="*/ 168 w 312"/>
                  <a:gd name="T15" fmla="*/ 309 h 1222"/>
                  <a:gd name="T16" fmla="*/ 188 w 312"/>
                  <a:gd name="T17" fmla="*/ 270 h 1222"/>
                  <a:gd name="T18" fmla="*/ 208 w 312"/>
                  <a:gd name="T19" fmla="*/ 233 h 1222"/>
                  <a:gd name="T20" fmla="*/ 225 w 312"/>
                  <a:gd name="T21" fmla="*/ 199 h 1222"/>
                  <a:gd name="T22" fmla="*/ 242 w 312"/>
                  <a:gd name="T23" fmla="*/ 167 h 1222"/>
                  <a:gd name="T24" fmla="*/ 257 w 312"/>
                  <a:gd name="T25" fmla="*/ 137 h 1222"/>
                  <a:gd name="T26" fmla="*/ 270 w 312"/>
                  <a:gd name="T27" fmla="*/ 109 h 1222"/>
                  <a:gd name="T28" fmla="*/ 281 w 312"/>
                  <a:gd name="T29" fmla="*/ 85 h 1222"/>
                  <a:gd name="T30" fmla="*/ 291 w 312"/>
                  <a:gd name="T31" fmla="*/ 64 h 1222"/>
                  <a:gd name="T32" fmla="*/ 300 w 312"/>
                  <a:gd name="T33" fmla="*/ 45 h 1222"/>
                  <a:gd name="T34" fmla="*/ 305 w 312"/>
                  <a:gd name="T35" fmla="*/ 29 h 1222"/>
                  <a:gd name="T36" fmla="*/ 310 w 312"/>
                  <a:gd name="T37" fmla="*/ 17 h 1222"/>
                  <a:gd name="T38" fmla="*/ 312 w 312"/>
                  <a:gd name="T39" fmla="*/ 9 h 1222"/>
                  <a:gd name="T40" fmla="*/ 312 w 312"/>
                  <a:gd name="T41" fmla="*/ 2 h 1222"/>
                  <a:gd name="T42" fmla="*/ 311 w 312"/>
                  <a:gd name="T43" fmla="*/ 0 h 1222"/>
                  <a:gd name="T44" fmla="*/ 302 w 312"/>
                  <a:gd name="T45" fmla="*/ 17 h 1222"/>
                  <a:gd name="T46" fmla="*/ 304 w 312"/>
                  <a:gd name="T47" fmla="*/ 19 h 1222"/>
                  <a:gd name="T48" fmla="*/ 302 w 312"/>
                  <a:gd name="T49" fmla="*/ 24 h 1222"/>
                  <a:gd name="T50" fmla="*/ 301 w 312"/>
                  <a:gd name="T51" fmla="*/ 33 h 1222"/>
                  <a:gd name="T52" fmla="*/ 297 w 312"/>
                  <a:gd name="T53" fmla="*/ 45 h 1222"/>
                  <a:gd name="T54" fmla="*/ 291 w 312"/>
                  <a:gd name="T55" fmla="*/ 60 h 1222"/>
                  <a:gd name="T56" fmla="*/ 283 w 312"/>
                  <a:gd name="T57" fmla="*/ 78 h 1222"/>
                  <a:gd name="T58" fmla="*/ 273 w 312"/>
                  <a:gd name="T59" fmla="*/ 99 h 1222"/>
                  <a:gd name="T60" fmla="*/ 261 w 312"/>
                  <a:gd name="T61" fmla="*/ 123 h 1222"/>
                  <a:gd name="T62" fmla="*/ 249 w 312"/>
                  <a:gd name="T63" fmla="*/ 150 h 1222"/>
                  <a:gd name="T64" fmla="*/ 235 w 312"/>
                  <a:gd name="T65" fmla="*/ 179 h 1222"/>
                  <a:gd name="T66" fmla="*/ 218 w 312"/>
                  <a:gd name="T67" fmla="*/ 210 h 1222"/>
                  <a:gd name="T68" fmla="*/ 201 w 312"/>
                  <a:gd name="T69" fmla="*/ 244 h 1222"/>
                  <a:gd name="T70" fmla="*/ 182 w 312"/>
                  <a:gd name="T71" fmla="*/ 279 h 1222"/>
                  <a:gd name="T72" fmla="*/ 163 w 312"/>
                  <a:gd name="T73" fmla="*/ 316 h 1222"/>
                  <a:gd name="T74" fmla="*/ 141 w 312"/>
                  <a:gd name="T75" fmla="*/ 355 h 1222"/>
                  <a:gd name="T76" fmla="*/ 120 w 312"/>
                  <a:gd name="T77" fmla="*/ 396 h 1222"/>
                  <a:gd name="T78" fmla="*/ 96 w 312"/>
                  <a:gd name="T79" fmla="*/ 438 h 1222"/>
                  <a:gd name="T80" fmla="*/ 74 w 312"/>
                  <a:gd name="T81" fmla="*/ 480 h 1222"/>
                  <a:gd name="T82" fmla="*/ 49 w 312"/>
                  <a:gd name="T83" fmla="*/ 524 h 1222"/>
                  <a:gd name="T84" fmla="*/ 24 w 312"/>
                  <a:gd name="T85" fmla="*/ 567 h 1222"/>
                  <a:gd name="T86" fmla="*/ 0 w 312"/>
                  <a:gd name="T87" fmla="*/ 611 h 1222"/>
                  <a:gd name="T88" fmla="*/ 0 w 312"/>
                  <a:gd name="T89" fmla="*/ 611 h 122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12" h="1222">
                    <a:moveTo>
                      <a:pt x="0" y="1222"/>
                    </a:moveTo>
                    <a:lnTo>
                      <a:pt x="25" y="1132"/>
                    </a:lnTo>
                    <a:lnTo>
                      <a:pt x="51" y="1043"/>
                    </a:lnTo>
                    <a:lnTo>
                      <a:pt x="76" y="953"/>
                    </a:lnTo>
                    <a:lnTo>
                      <a:pt x="100" y="866"/>
                    </a:lnTo>
                    <a:lnTo>
                      <a:pt x="123" y="781"/>
                    </a:lnTo>
                    <a:lnTo>
                      <a:pt x="146" y="697"/>
                    </a:lnTo>
                    <a:lnTo>
                      <a:pt x="168" y="618"/>
                    </a:lnTo>
                    <a:lnTo>
                      <a:pt x="188" y="540"/>
                    </a:lnTo>
                    <a:lnTo>
                      <a:pt x="208" y="466"/>
                    </a:lnTo>
                    <a:lnTo>
                      <a:pt x="225" y="397"/>
                    </a:lnTo>
                    <a:lnTo>
                      <a:pt x="242" y="334"/>
                    </a:lnTo>
                    <a:lnTo>
                      <a:pt x="257" y="274"/>
                    </a:lnTo>
                    <a:lnTo>
                      <a:pt x="270" y="218"/>
                    </a:lnTo>
                    <a:lnTo>
                      <a:pt x="281" y="169"/>
                    </a:lnTo>
                    <a:lnTo>
                      <a:pt x="291" y="127"/>
                    </a:lnTo>
                    <a:lnTo>
                      <a:pt x="300" y="89"/>
                    </a:lnTo>
                    <a:lnTo>
                      <a:pt x="305" y="58"/>
                    </a:lnTo>
                    <a:lnTo>
                      <a:pt x="310" y="33"/>
                    </a:lnTo>
                    <a:lnTo>
                      <a:pt x="312" y="17"/>
                    </a:lnTo>
                    <a:lnTo>
                      <a:pt x="312" y="4"/>
                    </a:lnTo>
                    <a:lnTo>
                      <a:pt x="311" y="0"/>
                    </a:lnTo>
                    <a:lnTo>
                      <a:pt x="302" y="33"/>
                    </a:lnTo>
                    <a:lnTo>
                      <a:pt x="304" y="37"/>
                    </a:lnTo>
                    <a:lnTo>
                      <a:pt x="302" y="48"/>
                    </a:lnTo>
                    <a:lnTo>
                      <a:pt x="301" y="66"/>
                    </a:lnTo>
                    <a:lnTo>
                      <a:pt x="297" y="89"/>
                    </a:lnTo>
                    <a:lnTo>
                      <a:pt x="291" y="120"/>
                    </a:lnTo>
                    <a:lnTo>
                      <a:pt x="283" y="156"/>
                    </a:lnTo>
                    <a:lnTo>
                      <a:pt x="273" y="198"/>
                    </a:lnTo>
                    <a:lnTo>
                      <a:pt x="261" y="245"/>
                    </a:lnTo>
                    <a:lnTo>
                      <a:pt x="249" y="299"/>
                    </a:lnTo>
                    <a:lnTo>
                      <a:pt x="235" y="357"/>
                    </a:lnTo>
                    <a:lnTo>
                      <a:pt x="218" y="419"/>
                    </a:lnTo>
                    <a:lnTo>
                      <a:pt x="201" y="487"/>
                    </a:lnTo>
                    <a:lnTo>
                      <a:pt x="182" y="558"/>
                    </a:lnTo>
                    <a:lnTo>
                      <a:pt x="163" y="632"/>
                    </a:lnTo>
                    <a:lnTo>
                      <a:pt x="141" y="710"/>
                    </a:lnTo>
                    <a:lnTo>
                      <a:pt x="120" y="792"/>
                    </a:lnTo>
                    <a:lnTo>
                      <a:pt x="96" y="875"/>
                    </a:lnTo>
                    <a:lnTo>
                      <a:pt x="74" y="960"/>
                    </a:lnTo>
                    <a:lnTo>
                      <a:pt x="49" y="1047"/>
                    </a:lnTo>
                    <a:lnTo>
                      <a:pt x="24" y="1134"/>
                    </a:lnTo>
                    <a:lnTo>
                      <a:pt x="0" y="1222"/>
                    </a:lnTo>
                    <a:close/>
                  </a:path>
                </a:pathLst>
              </a:custGeom>
              <a:solidFill>
                <a:srgbClr val="CFF2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34" name="Freeform 1055"/>
              <p:cNvSpPr>
                <a:spLocks/>
              </p:cNvSpPr>
              <p:nvPr/>
            </p:nvSpPr>
            <p:spPr bwMode="auto">
              <a:xfrm>
                <a:off x="1981" y="944"/>
                <a:ext cx="305" cy="594"/>
              </a:xfrm>
              <a:custGeom>
                <a:avLst/>
                <a:gdLst>
                  <a:gd name="T0" fmla="*/ 303 w 305"/>
                  <a:gd name="T1" fmla="*/ 0 h 1189"/>
                  <a:gd name="T2" fmla="*/ 305 w 305"/>
                  <a:gd name="T3" fmla="*/ 2 h 1189"/>
                  <a:gd name="T4" fmla="*/ 303 w 305"/>
                  <a:gd name="T5" fmla="*/ 7 h 1189"/>
                  <a:gd name="T6" fmla="*/ 302 w 305"/>
                  <a:gd name="T7" fmla="*/ 16 h 1189"/>
                  <a:gd name="T8" fmla="*/ 298 w 305"/>
                  <a:gd name="T9" fmla="*/ 28 h 1189"/>
                  <a:gd name="T10" fmla="*/ 292 w 305"/>
                  <a:gd name="T11" fmla="*/ 43 h 1189"/>
                  <a:gd name="T12" fmla="*/ 284 w 305"/>
                  <a:gd name="T13" fmla="*/ 61 h 1189"/>
                  <a:gd name="T14" fmla="*/ 274 w 305"/>
                  <a:gd name="T15" fmla="*/ 82 h 1189"/>
                  <a:gd name="T16" fmla="*/ 262 w 305"/>
                  <a:gd name="T17" fmla="*/ 106 h 1189"/>
                  <a:gd name="T18" fmla="*/ 250 w 305"/>
                  <a:gd name="T19" fmla="*/ 133 h 1189"/>
                  <a:gd name="T20" fmla="*/ 236 w 305"/>
                  <a:gd name="T21" fmla="*/ 162 h 1189"/>
                  <a:gd name="T22" fmla="*/ 219 w 305"/>
                  <a:gd name="T23" fmla="*/ 193 h 1189"/>
                  <a:gd name="T24" fmla="*/ 202 w 305"/>
                  <a:gd name="T25" fmla="*/ 227 h 1189"/>
                  <a:gd name="T26" fmla="*/ 183 w 305"/>
                  <a:gd name="T27" fmla="*/ 262 h 1189"/>
                  <a:gd name="T28" fmla="*/ 164 w 305"/>
                  <a:gd name="T29" fmla="*/ 299 h 1189"/>
                  <a:gd name="T30" fmla="*/ 142 w 305"/>
                  <a:gd name="T31" fmla="*/ 338 h 1189"/>
                  <a:gd name="T32" fmla="*/ 121 w 305"/>
                  <a:gd name="T33" fmla="*/ 379 h 1189"/>
                  <a:gd name="T34" fmla="*/ 97 w 305"/>
                  <a:gd name="T35" fmla="*/ 421 h 1189"/>
                  <a:gd name="T36" fmla="*/ 75 w 305"/>
                  <a:gd name="T37" fmla="*/ 463 h 1189"/>
                  <a:gd name="T38" fmla="*/ 50 w 305"/>
                  <a:gd name="T39" fmla="*/ 507 h 1189"/>
                  <a:gd name="T40" fmla="*/ 25 w 305"/>
                  <a:gd name="T41" fmla="*/ 550 h 1189"/>
                  <a:gd name="T42" fmla="*/ 1 w 305"/>
                  <a:gd name="T43" fmla="*/ 594 h 1189"/>
                  <a:gd name="T44" fmla="*/ 0 w 305"/>
                  <a:gd name="T45" fmla="*/ 594 h 1189"/>
                  <a:gd name="T46" fmla="*/ 24 w 305"/>
                  <a:gd name="T47" fmla="*/ 551 h 1189"/>
                  <a:gd name="T48" fmla="*/ 48 w 305"/>
                  <a:gd name="T49" fmla="*/ 509 h 1189"/>
                  <a:gd name="T50" fmla="*/ 72 w 305"/>
                  <a:gd name="T51" fmla="*/ 467 h 1189"/>
                  <a:gd name="T52" fmla="*/ 94 w 305"/>
                  <a:gd name="T53" fmla="*/ 426 h 1189"/>
                  <a:gd name="T54" fmla="*/ 115 w 305"/>
                  <a:gd name="T55" fmla="*/ 385 h 1189"/>
                  <a:gd name="T56" fmla="*/ 137 w 305"/>
                  <a:gd name="T57" fmla="*/ 346 h 1189"/>
                  <a:gd name="T58" fmla="*/ 158 w 305"/>
                  <a:gd name="T59" fmla="*/ 308 h 1189"/>
                  <a:gd name="T60" fmla="*/ 178 w 305"/>
                  <a:gd name="T61" fmla="*/ 271 h 1189"/>
                  <a:gd name="T62" fmla="*/ 195 w 305"/>
                  <a:gd name="T63" fmla="*/ 237 h 1189"/>
                  <a:gd name="T64" fmla="*/ 212 w 305"/>
                  <a:gd name="T65" fmla="*/ 204 h 1189"/>
                  <a:gd name="T66" fmla="*/ 227 w 305"/>
                  <a:gd name="T67" fmla="*/ 174 h 1189"/>
                  <a:gd name="T68" fmla="*/ 241 w 305"/>
                  <a:gd name="T69" fmla="*/ 145 h 1189"/>
                  <a:gd name="T70" fmla="*/ 254 w 305"/>
                  <a:gd name="T71" fmla="*/ 120 h 1189"/>
                  <a:gd name="T72" fmla="*/ 265 w 305"/>
                  <a:gd name="T73" fmla="*/ 97 h 1189"/>
                  <a:gd name="T74" fmla="*/ 275 w 305"/>
                  <a:gd name="T75" fmla="*/ 77 h 1189"/>
                  <a:gd name="T76" fmla="*/ 282 w 305"/>
                  <a:gd name="T77" fmla="*/ 59 h 1189"/>
                  <a:gd name="T78" fmla="*/ 288 w 305"/>
                  <a:gd name="T79" fmla="*/ 44 h 1189"/>
                  <a:gd name="T80" fmla="*/ 292 w 305"/>
                  <a:gd name="T81" fmla="*/ 32 h 1189"/>
                  <a:gd name="T82" fmla="*/ 295 w 305"/>
                  <a:gd name="T83" fmla="*/ 24 h 1189"/>
                  <a:gd name="T84" fmla="*/ 295 w 305"/>
                  <a:gd name="T85" fmla="*/ 19 h 1189"/>
                  <a:gd name="T86" fmla="*/ 294 w 305"/>
                  <a:gd name="T87" fmla="*/ 17 h 1189"/>
                  <a:gd name="T88" fmla="*/ 303 w 305"/>
                  <a:gd name="T89" fmla="*/ 0 h 118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05" h="1189">
                    <a:moveTo>
                      <a:pt x="303" y="0"/>
                    </a:moveTo>
                    <a:lnTo>
                      <a:pt x="305" y="4"/>
                    </a:lnTo>
                    <a:lnTo>
                      <a:pt x="303" y="15"/>
                    </a:lnTo>
                    <a:lnTo>
                      <a:pt x="302" y="33"/>
                    </a:lnTo>
                    <a:lnTo>
                      <a:pt x="298" y="56"/>
                    </a:lnTo>
                    <a:lnTo>
                      <a:pt x="292" y="87"/>
                    </a:lnTo>
                    <a:lnTo>
                      <a:pt x="284" y="123"/>
                    </a:lnTo>
                    <a:lnTo>
                      <a:pt x="274" y="165"/>
                    </a:lnTo>
                    <a:lnTo>
                      <a:pt x="262" y="212"/>
                    </a:lnTo>
                    <a:lnTo>
                      <a:pt x="250" y="266"/>
                    </a:lnTo>
                    <a:lnTo>
                      <a:pt x="236" y="324"/>
                    </a:lnTo>
                    <a:lnTo>
                      <a:pt x="219" y="386"/>
                    </a:lnTo>
                    <a:lnTo>
                      <a:pt x="202" y="454"/>
                    </a:lnTo>
                    <a:lnTo>
                      <a:pt x="183" y="525"/>
                    </a:lnTo>
                    <a:lnTo>
                      <a:pt x="164" y="599"/>
                    </a:lnTo>
                    <a:lnTo>
                      <a:pt x="142" y="677"/>
                    </a:lnTo>
                    <a:lnTo>
                      <a:pt x="121" y="759"/>
                    </a:lnTo>
                    <a:lnTo>
                      <a:pt x="97" y="842"/>
                    </a:lnTo>
                    <a:lnTo>
                      <a:pt x="75" y="927"/>
                    </a:lnTo>
                    <a:lnTo>
                      <a:pt x="50" y="1014"/>
                    </a:lnTo>
                    <a:lnTo>
                      <a:pt x="25" y="1101"/>
                    </a:lnTo>
                    <a:lnTo>
                      <a:pt x="1" y="1189"/>
                    </a:lnTo>
                    <a:lnTo>
                      <a:pt x="0" y="1189"/>
                    </a:lnTo>
                    <a:lnTo>
                      <a:pt x="24" y="1102"/>
                    </a:lnTo>
                    <a:lnTo>
                      <a:pt x="48" y="1019"/>
                    </a:lnTo>
                    <a:lnTo>
                      <a:pt x="72" y="934"/>
                    </a:lnTo>
                    <a:lnTo>
                      <a:pt x="94" y="853"/>
                    </a:lnTo>
                    <a:lnTo>
                      <a:pt x="115" y="771"/>
                    </a:lnTo>
                    <a:lnTo>
                      <a:pt x="137" y="693"/>
                    </a:lnTo>
                    <a:lnTo>
                      <a:pt x="158" y="617"/>
                    </a:lnTo>
                    <a:lnTo>
                      <a:pt x="178" y="543"/>
                    </a:lnTo>
                    <a:lnTo>
                      <a:pt x="195" y="474"/>
                    </a:lnTo>
                    <a:lnTo>
                      <a:pt x="212" y="409"/>
                    </a:lnTo>
                    <a:lnTo>
                      <a:pt x="227" y="348"/>
                    </a:lnTo>
                    <a:lnTo>
                      <a:pt x="241" y="291"/>
                    </a:lnTo>
                    <a:lnTo>
                      <a:pt x="254" y="241"/>
                    </a:lnTo>
                    <a:lnTo>
                      <a:pt x="265" y="194"/>
                    </a:lnTo>
                    <a:lnTo>
                      <a:pt x="275" y="154"/>
                    </a:lnTo>
                    <a:lnTo>
                      <a:pt x="282" y="118"/>
                    </a:lnTo>
                    <a:lnTo>
                      <a:pt x="288" y="89"/>
                    </a:lnTo>
                    <a:lnTo>
                      <a:pt x="292" y="65"/>
                    </a:lnTo>
                    <a:lnTo>
                      <a:pt x="295" y="49"/>
                    </a:lnTo>
                    <a:lnTo>
                      <a:pt x="295" y="38"/>
                    </a:lnTo>
                    <a:lnTo>
                      <a:pt x="294" y="34"/>
                    </a:lnTo>
                    <a:lnTo>
                      <a:pt x="303" y="0"/>
                    </a:lnTo>
                    <a:close/>
                  </a:path>
                </a:pathLst>
              </a:custGeom>
              <a:solidFill>
                <a:srgbClr val="D1F1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35" name="Freeform 1056"/>
              <p:cNvSpPr>
                <a:spLocks/>
              </p:cNvSpPr>
              <p:nvPr/>
            </p:nvSpPr>
            <p:spPr bwMode="auto">
              <a:xfrm>
                <a:off x="1979" y="961"/>
                <a:ext cx="297" cy="577"/>
              </a:xfrm>
              <a:custGeom>
                <a:avLst/>
                <a:gdLst>
                  <a:gd name="T0" fmla="*/ 2 w 297"/>
                  <a:gd name="T1" fmla="*/ 577 h 1155"/>
                  <a:gd name="T2" fmla="*/ 26 w 297"/>
                  <a:gd name="T3" fmla="*/ 534 h 1155"/>
                  <a:gd name="T4" fmla="*/ 50 w 297"/>
                  <a:gd name="T5" fmla="*/ 492 h 1155"/>
                  <a:gd name="T6" fmla="*/ 74 w 297"/>
                  <a:gd name="T7" fmla="*/ 450 h 1155"/>
                  <a:gd name="T8" fmla="*/ 96 w 297"/>
                  <a:gd name="T9" fmla="*/ 409 h 1155"/>
                  <a:gd name="T10" fmla="*/ 117 w 297"/>
                  <a:gd name="T11" fmla="*/ 368 h 1155"/>
                  <a:gd name="T12" fmla="*/ 139 w 297"/>
                  <a:gd name="T13" fmla="*/ 329 h 1155"/>
                  <a:gd name="T14" fmla="*/ 160 w 297"/>
                  <a:gd name="T15" fmla="*/ 291 h 1155"/>
                  <a:gd name="T16" fmla="*/ 180 w 297"/>
                  <a:gd name="T17" fmla="*/ 254 h 1155"/>
                  <a:gd name="T18" fmla="*/ 197 w 297"/>
                  <a:gd name="T19" fmla="*/ 220 h 1155"/>
                  <a:gd name="T20" fmla="*/ 214 w 297"/>
                  <a:gd name="T21" fmla="*/ 187 h 1155"/>
                  <a:gd name="T22" fmla="*/ 229 w 297"/>
                  <a:gd name="T23" fmla="*/ 157 h 1155"/>
                  <a:gd name="T24" fmla="*/ 243 w 297"/>
                  <a:gd name="T25" fmla="*/ 128 h 1155"/>
                  <a:gd name="T26" fmla="*/ 256 w 297"/>
                  <a:gd name="T27" fmla="*/ 103 h 1155"/>
                  <a:gd name="T28" fmla="*/ 267 w 297"/>
                  <a:gd name="T29" fmla="*/ 80 h 1155"/>
                  <a:gd name="T30" fmla="*/ 277 w 297"/>
                  <a:gd name="T31" fmla="*/ 60 h 1155"/>
                  <a:gd name="T32" fmla="*/ 284 w 297"/>
                  <a:gd name="T33" fmla="*/ 42 h 1155"/>
                  <a:gd name="T34" fmla="*/ 290 w 297"/>
                  <a:gd name="T35" fmla="*/ 27 h 1155"/>
                  <a:gd name="T36" fmla="*/ 294 w 297"/>
                  <a:gd name="T37" fmla="*/ 15 h 1155"/>
                  <a:gd name="T38" fmla="*/ 297 w 297"/>
                  <a:gd name="T39" fmla="*/ 7 h 1155"/>
                  <a:gd name="T40" fmla="*/ 297 w 297"/>
                  <a:gd name="T41" fmla="*/ 2 h 1155"/>
                  <a:gd name="T42" fmla="*/ 296 w 297"/>
                  <a:gd name="T43" fmla="*/ 0 h 1155"/>
                  <a:gd name="T44" fmla="*/ 286 w 297"/>
                  <a:gd name="T45" fmla="*/ 18 h 1155"/>
                  <a:gd name="T46" fmla="*/ 287 w 297"/>
                  <a:gd name="T47" fmla="*/ 20 h 1155"/>
                  <a:gd name="T48" fmla="*/ 286 w 297"/>
                  <a:gd name="T49" fmla="*/ 25 h 1155"/>
                  <a:gd name="T50" fmla="*/ 284 w 297"/>
                  <a:gd name="T51" fmla="*/ 33 h 1155"/>
                  <a:gd name="T52" fmla="*/ 280 w 297"/>
                  <a:gd name="T53" fmla="*/ 44 h 1155"/>
                  <a:gd name="T54" fmla="*/ 274 w 297"/>
                  <a:gd name="T55" fmla="*/ 59 h 1155"/>
                  <a:gd name="T56" fmla="*/ 267 w 297"/>
                  <a:gd name="T57" fmla="*/ 75 h 1155"/>
                  <a:gd name="T58" fmla="*/ 257 w 297"/>
                  <a:gd name="T59" fmla="*/ 95 h 1155"/>
                  <a:gd name="T60" fmla="*/ 248 w 297"/>
                  <a:gd name="T61" fmla="*/ 118 h 1155"/>
                  <a:gd name="T62" fmla="*/ 235 w 297"/>
                  <a:gd name="T63" fmla="*/ 143 h 1155"/>
                  <a:gd name="T64" fmla="*/ 222 w 297"/>
                  <a:gd name="T65" fmla="*/ 170 h 1155"/>
                  <a:gd name="T66" fmla="*/ 207 w 297"/>
                  <a:gd name="T67" fmla="*/ 199 h 1155"/>
                  <a:gd name="T68" fmla="*/ 190 w 297"/>
                  <a:gd name="T69" fmla="*/ 231 h 1155"/>
                  <a:gd name="T70" fmla="*/ 173 w 297"/>
                  <a:gd name="T71" fmla="*/ 264 h 1155"/>
                  <a:gd name="T72" fmla="*/ 154 w 297"/>
                  <a:gd name="T73" fmla="*/ 300 h 1155"/>
                  <a:gd name="T74" fmla="*/ 134 w 297"/>
                  <a:gd name="T75" fmla="*/ 337 h 1155"/>
                  <a:gd name="T76" fmla="*/ 113 w 297"/>
                  <a:gd name="T77" fmla="*/ 375 h 1155"/>
                  <a:gd name="T78" fmla="*/ 92 w 297"/>
                  <a:gd name="T79" fmla="*/ 414 h 1155"/>
                  <a:gd name="T80" fmla="*/ 69 w 297"/>
                  <a:gd name="T81" fmla="*/ 453 h 1155"/>
                  <a:gd name="T82" fmla="*/ 47 w 297"/>
                  <a:gd name="T83" fmla="*/ 494 h 1155"/>
                  <a:gd name="T84" fmla="*/ 24 w 297"/>
                  <a:gd name="T85" fmla="*/ 536 h 1155"/>
                  <a:gd name="T86" fmla="*/ 0 w 297"/>
                  <a:gd name="T87" fmla="*/ 577 h 1155"/>
                  <a:gd name="T88" fmla="*/ 2 w 297"/>
                  <a:gd name="T89" fmla="*/ 577 h 115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97" h="1155">
                    <a:moveTo>
                      <a:pt x="2" y="1155"/>
                    </a:moveTo>
                    <a:lnTo>
                      <a:pt x="26" y="1068"/>
                    </a:lnTo>
                    <a:lnTo>
                      <a:pt x="50" y="985"/>
                    </a:lnTo>
                    <a:lnTo>
                      <a:pt x="74" y="900"/>
                    </a:lnTo>
                    <a:lnTo>
                      <a:pt x="96" y="819"/>
                    </a:lnTo>
                    <a:lnTo>
                      <a:pt x="117" y="737"/>
                    </a:lnTo>
                    <a:lnTo>
                      <a:pt x="139" y="659"/>
                    </a:lnTo>
                    <a:lnTo>
                      <a:pt x="160" y="583"/>
                    </a:lnTo>
                    <a:lnTo>
                      <a:pt x="180" y="509"/>
                    </a:lnTo>
                    <a:lnTo>
                      <a:pt x="197" y="440"/>
                    </a:lnTo>
                    <a:lnTo>
                      <a:pt x="214" y="375"/>
                    </a:lnTo>
                    <a:lnTo>
                      <a:pt x="229" y="314"/>
                    </a:lnTo>
                    <a:lnTo>
                      <a:pt x="243" y="257"/>
                    </a:lnTo>
                    <a:lnTo>
                      <a:pt x="256" y="207"/>
                    </a:lnTo>
                    <a:lnTo>
                      <a:pt x="267" y="160"/>
                    </a:lnTo>
                    <a:lnTo>
                      <a:pt x="277" y="120"/>
                    </a:lnTo>
                    <a:lnTo>
                      <a:pt x="284" y="84"/>
                    </a:lnTo>
                    <a:lnTo>
                      <a:pt x="290" y="55"/>
                    </a:lnTo>
                    <a:lnTo>
                      <a:pt x="294" y="31"/>
                    </a:lnTo>
                    <a:lnTo>
                      <a:pt x="297" y="15"/>
                    </a:lnTo>
                    <a:lnTo>
                      <a:pt x="297" y="4"/>
                    </a:lnTo>
                    <a:lnTo>
                      <a:pt x="296" y="0"/>
                    </a:lnTo>
                    <a:lnTo>
                      <a:pt x="286" y="37"/>
                    </a:lnTo>
                    <a:lnTo>
                      <a:pt x="287" y="40"/>
                    </a:lnTo>
                    <a:lnTo>
                      <a:pt x="286" y="51"/>
                    </a:lnTo>
                    <a:lnTo>
                      <a:pt x="284" y="67"/>
                    </a:lnTo>
                    <a:lnTo>
                      <a:pt x="280" y="89"/>
                    </a:lnTo>
                    <a:lnTo>
                      <a:pt x="274" y="118"/>
                    </a:lnTo>
                    <a:lnTo>
                      <a:pt x="267" y="151"/>
                    </a:lnTo>
                    <a:lnTo>
                      <a:pt x="257" y="191"/>
                    </a:lnTo>
                    <a:lnTo>
                      <a:pt x="248" y="236"/>
                    </a:lnTo>
                    <a:lnTo>
                      <a:pt x="235" y="286"/>
                    </a:lnTo>
                    <a:lnTo>
                      <a:pt x="222" y="341"/>
                    </a:lnTo>
                    <a:lnTo>
                      <a:pt x="207" y="399"/>
                    </a:lnTo>
                    <a:lnTo>
                      <a:pt x="190" y="462"/>
                    </a:lnTo>
                    <a:lnTo>
                      <a:pt x="173" y="529"/>
                    </a:lnTo>
                    <a:lnTo>
                      <a:pt x="154" y="600"/>
                    </a:lnTo>
                    <a:lnTo>
                      <a:pt x="134" y="674"/>
                    </a:lnTo>
                    <a:lnTo>
                      <a:pt x="113" y="750"/>
                    </a:lnTo>
                    <a:lnTo>
                      <a:pt x="92" y="828"/>
                    </a:lnTo>
                    <a:lnTo>
                      <a:pt x="69" y="907"/>
                    </a:lnTo>
                    <a:lnTo>
                      <a:pt x="47" y="989"/>
                    </a:lnTo>
                    <a:lnTo>
                      <a:pt x="24" y="1072"/>
                    </a:lnTo>
                    <a:lnTo>
                      <a:pt x="0" y="1154"/>
                    </a:lnTo>
                    <a:lnTo>
                      <a:pt x="2" y="1155"/>
                    </a:lnTo>
                    <a:close/>
                  </a:path>
                </a:pathLst>
              </a:custGeom>
              <a:solidFill>
                <a:srgbClr val="D2F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36" name="Freeform 1057"/>
              <p:cNvSpPr>
                <a:spLocks/>
              </p:cNvSpPr>
              <p:nvPr/>
            </p:nvSpPr>
            <p:spPr bwMode="auto">
              <a:xfrm>
                <a:off x="1979" y="979"/>
                <a:ext cx="287" cy="558"/>
              </a:xfrm>
              <a:custGeom>
                <a:avLst/>
                <a:gdLst>
                  <a:gd name="T0" fmla="*/ 286 w 287"/>
                  <a:gd name="T1" fmla="*/ 0 h 1117"/>
                  <a:gd name="T2" fmla="*/ 287 w 287"/>
                  <a:gd name="T3" fmla="*/ 1 h 1117"/>
                  <a:gd name="T4" fmla="*/ 286 w 287"/>
                  <a:gd name="T5" fmla="*/ 7 h 1117"/>
                  <a:gd name="T6" fmla="*/ 284 w 287"/>
                  <a:gd name="T7" fmla="*/ 15 h 1117"/>
                  <a:gd name="T8" fmla="*/ 280 w 287"/>
                  <a:gd name="T9" fmla="*/ 26 h 1117"/>
                  <a:gd name="T10" fmla="*/ 274 w 287"/>
                  <a:gd name="T11" fmla="*/ 40 h 1117"/>
                  <a:gd name="T12" fmla="*/ 267 w 287"/>
                  <a:gd name="T13" fmla="*/ 57 h 1117"/>
                  <a:gd name="T14" fmla="*/ 257 w 287"/>
                  <a:gd name="T15" fmla="*/ 77 h 1117"/>
                  <a:gd name="T16" fmla="*/ 248 w 287"/>
                  <a:gd name="T17" fmla="*/ 99 h 1117"/>
                  <a:gd name="T18" fmla="*/ 235 w 287"/>
                  <a:gd name="T19" fmla="*/ 124 h 1117"/>
                  <a:gd name="T20" fmla="*/ 222 w 287"/>
                  <a:gd name="T21" fmla="*/ 152 h 1117"/>
                  <a:gd name="T22" fmla="*/ 207 w 287"/>
                  <a:gd name="T23" fmla="*/ 181 h 1117"/>
                  <a:gd name="T24" fmla="*/ 190 w 287"/>
                  <a:gd name="T25" fmla="*/ 212 h 1117"/>
                  <a:gd name="T26" fmla="*/ 173 w 287"/>
                  <a:gd name="T27" fmla="*/ 246 h 1117"/>
                  <a:gd name="T28" fmla="*/ 154 w 287"/>
                  <a:gd name="T29" fmla="*/ 281 h 1117"/>
                  <a:gd name="T30" fmla="*/ 134 w 287"/>
                  <a:gd name="T31" fmla="*/ 318 h 1117"/>
                  <a:gd name="T32" fmla="*/ 113 w 287"/>
                  <a:gd name="T33" fmla="*/ 356 h 1117"/>
                  <a:gd name="T34" fmla="*/ 92 w 287"/>
                  <a:gd name="T35" fmla="*/ 395 h 1117"/>
                  <a:gd name="T36" fmla="*/ 69 w 287"/>
                  <a:gd name="T37" fmla="*/ 435 h 1117"/>
                  <a:gd name="T38" fmla="*/ 47 w 287"/>
                  <a:gd name="T39" fmla="*/ 476 h 1117"/>
                  <a:gd name="T40" fmla="*/ 24 w 287"/>
                  <a:gd name="T41" fmla="*/ 517 h 1117"/>
                  <a:gd name="T42" fmla="*/ 0 w 287"/>
                  <a:gd name="T43" fmla="*/ 558 h 1117"/>
                  <a:gd name="T44" fmla="*/ 0 w 287"/>
                  <a:gd name="T45" fmla="*/ 558 h 1117"/>
                  <a:gd name="T46" fmla="*/ 23 w 287"/>
                  <a:gd name="T47" fmla="*/ 516 h 1117"/>
                  <a:gd name="T48" fmla="*/ 47 w 287"/>
                  <a:gd name="T49" fmla="*/ 475 h 1117"/>
                  <a:gd name="T50" fmla="*/ 69 w 287"/>
                  <a:gd name="T51" fmla="*/ 433 h 1117"/>
                  <a:gd name="T52" fmla="*/ 92 w 287"/>
                  <a:gd name="T53" fmla="*/ 393 h 1117"/>
                  <a:gd name="T54" fmla="*/ 113 w 287"/>
                  <a:gd name="T55" fmla="*/ 353 h 1117"/>
                  <a:gd name="T56" fmla="*/ 134 w 287"/>
                  <a:gd name="T57" fmla="*/ 315 h 1117"/>
                  <a:gd name="T58" fmla="*/ 154 w 287"/>
                  <a:gd name="T59" fmla="*/ 278 h 1117"/>
                  <a:gd name="T60" fmla="*/ 173 w 287"/>
                  <a:gd name="T61" fmla="*/ 243 h 1117"/>
                  <a:gd name="T62" fmla="*/ 190 w 287"/>
                  <a:gd name="T63" fmla="*/ 210 h 1117"/>
                  <a:gd name="T64" fmla="*/ 205 w 287"/>
                  <a:gd name="T65" fmla="*/ 179 h 1117"/>
                  <a:gd name="T66" fmla="*/ 221 w 287"/>
                  <a:gd name="T67" fmla="*/ 151 h 1117"/>
                  <a:gd name="T68" fmla="*/ 233 w 287"/>
                  <a:gd name="T69" fmla="*/ 124 h 1117"/>
                  <a:gd name="T70" fmla="*/ 245 w 287"/>
                  <a:gd name="T71" fmla="*/ 100 h 1117"/>
                  <a:gd name="T72" fmla="*/ 255 w 287"/>
                  <a:gd name="T73" fmla="*/ 79 h 1117"/>
                  <a:gd name="T74" fmla="*/ 262 w 287"/>
                  <a:gd name="T75" fmla="*/ 61 h 1117"/>
                  <a:gd name="T76" fmla="*/ 269 w 287"/>
                  <a:gd name="T77" fmla="*/ 47 h 1117"/>
                  <a:gd name="T78" fmla="*/ 273 w 287"/>
                  <a:gd name="T79" fmla="*/ 35 h 1117"/>
                  <a:gd name="T80" fmla="*/ 276 w 287"/>
                  <a:gd name="T81" fmla="*/ 26 h 1117"/>
                  <a:gd name="T82" fmla="*/ 276 w 287"/>
                  <a:gd name="T83" fmla="*/ 20 h 1117"/>
                  <a:gd name="T84" fmla="*/ 274 w 287"/>
                  <a:gd name="T85" fmla="*/ 19 h 1117"/>
                  <a:gd name="T86" fmla="*/ 286 w 287"/>
                  <a:gd name="T87" fmla="*/ 0 h 111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87" h="1117">
                    <a:moveTo>
                      <a:pt x="286" y="0"/>
                    </a:moveTo>
                    <a:lnTo>
                      <a:pt x="287" y="3"/>
                    </a:lnTo>
                    <a:lnTo>
                      <a:pt x="286" y="14"/>
                    </a:lnTo>
                    <a:lnTo>
                      <a:pt x="284" y="30"/>
                    </a:lnTo>
                    <a:lnTo>
                      <a:pt x="280" y="52"/>
                    </a:lnTo>
                    <a:lnTo>
                      <a:pt x="274" y="81"/>
                    </a:lnTo>
                    <a:lnTo>
                      <a:pt x="267" y="114"/>
                    </a:lnTo>
                    <a:lnTo>
                      <a:pt x="257" y="154"/>
                    </a:lnTo>
                    <a:lnTo>
                      <a:pt x="248" y="199"/>
                    </a:lnTo>
                    <a:lnTo>
                      <a:pt x="235" y="249"/>
                    </a:lnTo>
                    <a:lnTo>
                      <a:pt x="222" y="304"/>
                    </a:lnTo>
                    <a:lnTo>
                      <a:pt x="207" y="362"/>
                    </a:lnTo>
                    <a:lnTo>
                      <a:pt x="190" y="425"/>
                    </a:lnTo>
                    <a:lnTo>
                      <a:pt x="173" y="492"/>
                    </a:lnTo>
                    <a:lnTo>
                      <a:pt x="154" y="563"/>
                    </a:lnTo>
                    <a:lnTo>
                      <a:pt x="134" y="637"/>
                    </a:lnTo>
                    <a:lnTo>
                      <a:pt x="113" y="713"/>
                    </a:lnTo>
                    <a:lnTo>
                      <a:pt x="92" y="791"/>
                    </a:lnTo>
                    <a:lnTo>
                      <a:pt x="69" y="870"/>
                    </a:lnTo>
                    <a:lnTo>
                      <a:pt x="47" y="952"/>
                    </a:lnTo>
                    <a:lnTo>
                      <a:pt x="24" y="1035"/>
                    </a:lnTo>
                    <a:lnTo>
                      <a:pt x="0" y="1117"/>
                    </a:lnTo>
                    <a:lnTo>
                      <a:pt x="23" y="1033"/>
                    </a:lnTo>
                    <a:lnTo>
                      <a:pt x="47" y="950"/>
                    </a:lnTo>
                    <a:lnTo>
                      <a:pt x="69" y="867"/>
                    </a:lnTo>
                    <a:lnTo>
                      <a:pt x="92" y="787"/>
                    </a:lnTo>
                    <a:lnTo>
                      <a:pt x="113" y="707"/>
                    </a:lnTo>
                    <a:lnTo>
                      <a:pt x="134" y="631"/>
                    </a:lnTo>
                    <a:lnTo>
                      <a:pt x="154" y="557"/>
                    </a:lnTo>
                    <a:lnTo>
                      <a:pt x="173" y="487"/>
                    </a:lnTo>
                    <a:lnTo>
                      <a:pt x="190" y="421"/>
                    </a:lnTo>
                    <a:lnTo>
                      <a:pt x="205" y="358"/>
                    </a:lnTo>
                    <a:lnTo>
                      <a:pt x="221" y="302"/>
                    </a:lnTo>
                    <a:lnTo>
                      <a:pt x="233" y="249"/>
                    </a:lnTo>
                    <a:lnTo>
                      <a:pt x="245" y="201"/>
                    </a:lnTo>
                    <a:lnTo>
                      <a:pt x="255" y="159"/>
                    </a:lnTo>
                    <a:lnTo>
                      <a:pt x="262" y="123"/>
                    </a:lnTo>
                    <a:lnTo>
                      <a:pt x="269" y="94"/>
                    </a:lnTo>
                    <a:lnTo>
                      <a:pt x="273" y="70"/>
                    </a:lnTo>
                    <a:lnTo>
                      <a:pt x="276" y="52"/>
                    </a:lnTo>
                    <a:lnTo>
                      <a:pt x="276" y="41"/>
                    </a:lnTo>
                    <a:lnTo>
                      <a:pt x="274" y="38"/>
                    </a:lnTo>
                    <a:lnTo>
                      <a:pt x="286" y="0"/>
                    </a:lnTo>
                    <a:close/>
                  </a:path>
                </a:pathLst>
              </a:custGeom>
              <a:solidFill>
                <a:srgbClr val="D4F0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37" name="Freeform 1058"/>
              <p:cNvSpPr>
                <a:spLocks/>
              </p:cNvSpPr>
              <p:nvPr/>
            </p:nvSpPr>
            <p:spPr bwMode="auto">
              <a:xfrm>
                <a:off x="1978" y="998"/>
                <a:ext cx="277" cy="539"/>
              </a:xfrm>
              <a:custGeom>
                <a:avLst/>
                <a:gdLst>
                  <a:gd name="T0" fmla="*/ 1 w 277"/>
                  <a:gd name="T1" fmla="*/ 539 h 1079"/>
                  <a:gd name="T2" fmla="*/ 24 w 277"/>
                  <a:gd name="T3" fmla="*/ 497 h 1079"/>
                  <a:gd name="T4" fmla="*/ 48 w 277"/>
                  <a:gd name="T5" fmla="*/ 456 h 1079"/>
                  <a:gd name="T6" fmla="*/ 70 w 277"/>
                  <a:gd name="T7" fmla="*/ 414 h 1079"/>
                  <a:gd name="T8" fmla="*/ 93 w 277"/>
                  <a:gd name="T9" fmla="*/ 374 h 1079"/>
                  <a:gd name="T10" fmla="*/ 114 w 277"/>
                  <a:gd name="T11" fmla="*/ 334 h 1079"/>
                  <a:gd name="T12" fmla="*/ 135 w 277"/>
                  <a:gd name="T13" fmla="*/ 296 h 1079"/>
                  <a:gd name="T14" fmla="*/ 155 w 277"/>
                  <a:gd name="T15" fmla="*/ 259 h 1079"/>
                  <a:gd name="T16" fmla="*/ 174 w 277"/>
                  <a:gd name="T17" fmla="*/ 224 h 1079"/>
                  <a:gd name="T18" fmla="*/ 191 w 277"/>
                  <a:gd name="T19" fmla="*/ 191 h 1079"/>
                  <a:gd name="T20" fmla="*/ 206 w 277"/>
                  <a:gd name="T21" fmla="*/ 160 h 1079"/>
                  <a:gd name="T22" fmla="*/ 222 w 277"/>
                  <a:gd name="T23" fmla="*/ 132 h 1079"/>
                  <a:gd name="T24" fmla="*/ 234 w 277"/>
                  <a:gd name="T25" fmla="*/ 105 h 1079"/>
                  <a:gd name="T26" fmla="*/ 246 w 277"/>
                  <a:gd name="T27" fmla="*/ 81 h 1079"/>
                  <a:gd name="T28" fmla="*/ 256 w 277"/>
                  <a:gd name="T29" fmla="*/ 60 h 1079"/>
                  <a:gd name="T30" fmla="*/ 263 w 277"/>
                  <a:gd name="T31" fmla="*/ 42 h 1079"/>
                  <a:gd name="T32" fmla="*/ 270 w 277"/>
                  <a:gd name="T33" fmla="*/ 28 h 1079"/>
                  <a:gd name="T34" fmla="*/ 274 w 277"/>
                  <a:gd name="T35" fmla="*/ 16 h 1079"/>
                  <a:gd name="T36" fmla="*/ 277 w 277"/>
                  <a:gd name="T37" fmla="*/ 7 h 1079"/>
                  <a:gd name="T38" fmla="*/ 277 w 277"/>
                  <a:gd name="T39" fmla="*/ 1 h 1079"/>
                  <a:gd name="T40" fmla="*/ 275 w 277"/>
                  <a:gd name="T41" fmla="*/ 0 h 1079"/>
                  <a:gd name="T42" fmla="*/ 264 w 277"/>
                  <a:gd name="T43" fmla="*/ 19 h 1079"/>
                  <a:gd name="T44" fmla="*/ 265 w 277"/>
                  <a:gd name="T45" fmla="*/ 21 h 1079"/>
                  <a:gd name="T46" fmla="*/ 265 w 277"/>
                  <a:gd name="T47" fmla="*/ 27 h 1079"/>
                  <a:gd name="T48" fmla="*/ 263 w 277"/>
                  <a:gd name="T49" fmla="*/ 35 h 1079"/>
                  <a:gd name="T50" fmla="*/ 258 w 277"/>
                  <a:gd name="T51" fmla="*/ 47 h 1079"/>
                  <a:gd name="T52" fmla="*/ 253 w 277"/>
                  <a:gd name="T53" fmla="*/ 61 h 1079"/>
                  <a:gd name="T54" fmla="*/ 244 w 277"/>
                  <a:gd name="T55" fmla="*/ 78 h 1079"/>
                  <a:gd name="T56" fmla="*/ 236 w 277"/>
                  <a:gd name="T57" fmla="*/ 98 h 1079"/>
                  <a:gd name="T58" fmla="*/ 225 w 277"/>
                  <a:gd name="T59" fmla="*/ 121 h 1079"/>
                  <a:gd name="T60" fmla="*/ 212 w 277"/>
                  <a:gd name="T61" fmla="*/ 146 h 1079"/>
                  <a:gd name="T62" fmla="*/ 198 w 277"/>
                  <a:gd name="T63" fmla="*/ 174 h 1079"/>
                  <a:gd name="T64" fmla="*/ 182 w 277"/>
                  <a:gd name="T65" fmla="*/ 204 h 1079"/>
                  <a:gd name="T66" fmla="*/ 167 w 277"/>
                  <a:gd name="T67" fmla="*/ 236 h 1079"/>
                  <a:gd name="T68" fmla="*/ 148 w 277"/>
                  <a:gd name="T69" fmla="*/ 269 h 1079"/>
                  <a:gd name="T70" fmla="*/ 130 w 277"/>
                  <a:gd name="T71" fmla="*/ 306 h 1079"/>
                  <a:gd name="T72" fmla="*/ 109 w 277"/>
                  <a:gd name="T73" fmla="*/ 342 h 1079"/>
                  <a:gd name="T74" fmla="*/ 89 w 277"/>
                  <a:gd name="T75" fmla="*/ 380 h 1079"/>
                  <a:gd name="T76" fmla="*/ 68 w 277"/>
                  <a:gd name="T77" fmla="*/ 419 h 1079"/>
                  <a:gd name="T78" fmla="*/ 45 w 277"/>
                  <a:gd name="T79" fmla="*/ 458 h 1079"/>
                  <a:gd name="T80" fmla="*/ 22 w 277"/>
                  <a:gd name="T81" fmla="*/ 498 h 1079"/>
                  <a:gd name="T82" fmla="*/ 0 w 277"/>
                  <a:gd name="T83" fmla="*/ 539 h 1079"/>
                  <a:gd name="T84" fmla="*/ 1 w 277"/>
                  <a:gd name="T85" fmla="*/ 539 h 107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77" h="1079">
                    <a:moveTo>
                      <a:pt x="1" y="1079"/>
                    </a:moveTo>
                    <a:lnTo>
                      <a:pt x="24" y="995"/>
                    </a:lnTo>
                    <a:lnTo>
                      <a:pt x="48" y="912"/>
                    </a:lnTo>
                    <a:lnTo>
                      <a:pt x="70" y="829"/>
                    </a:lnTo>
                    <a:lnTo>
                      <a:pt x="93" y="749"/>
                    </a:lnTo>
                    <a:lnTo>
                      <a:pt x="114" y="669"/>
                    </a:lnTo>
                    <a:lnTo>
                      <a:pt x="135" y="593"/>
                    </a:lnTo>
                    <a:lnTo>
                      <a:pt x="155" y="519"/>
                    </a:lnTo>
                    <a:lnTo>
                      <a:pt x="174" y="449"/>
                    </a:lnTo>
                    <a:lnTo>
                      <a:pt x="191" y="383"/>
                    </a:lnTo>
                    <a:lnTo>
                      <a:pt x="206" y="320"/>
                    </a:lnTo>
                    <a:lnTo>
                      <a:pt x="222" y="264"/>
                    </a:lnTo>
                    <a:lnTo>
                      <a:pt x="234" y="211"/>
                    </a:lnTo>
                    <a:lnTo>
                      <a:pt x="246" y="163"/>
                    </a:lnTo>
                    <a:lnTo>
                      <a:pt x="256" y="121"/>
                    </a:lnTo>
                    <a:lnTo>
                      <a:pt x="263" y="85"/>
                    </a:lnTo>
                    <a:lnTo>
                      <a:pt x="270" y="56"/>
                    </a:lnTo>
                    <a:lnTo>
                      <a:pt x="274" y="32"/>
                    </a:lnTo>
                    <a:lnTo>
                      <a:pt x="277" y="14"/>
                    </a:lnTo>
                    <a:lnTo>
                      <a:pt x="277" y="3"/>
                    </a:lnTo>
                    <a:lnTo>
                      <a:pt x="275" y="0"/>
                    </a:lnTo>
                    <a:lnTo>
                      <a:pt x="264" y="39"/>
                    </a:lnTo>
                    <a:lnTo>
                      <a:pt x="265" y="43"/>
                    </a:lnTo>
                    <a:lnTo>
                      <a:pt x="265" y="54"/>
                    </a:lnTo>
                    <a:lnTo>
                      <a:pt x="263" y="70"/>
                    </a:lnTo>
                    <a:lnTo>
                      <a:pt x="258" y="94"/>
                    </a:lnTo>
                    <a:lnTo>
                      <a:pt x="253" y="123"/>
                    </a:lnTo>
                    <a:lnTo>
                      <a:pt x="244" y="157"/>
                    </a:lnTo>
                    <a:lnTo>
                      <a:pt x="236" y="197"/>
                    </a:lnTo>
                    <a:lnTo>
                      <a:pt x="225" y="242"/>
                    </a:lnTo>
                    <a:lnTo>
                      <a:pt x="212" y="293"/>
                    </a:lnTo>
                    <a:lnTo>
                      <a:pt x="198" y="349"/>
                    </a:lnTo>
                    <a:lnTo>
                      <a:pt x="182" y="409"/>
                    </a:lnTo>
                    <a:lnTo>
                      <a:pt x="167" y="472"/>
                    </a:lnTo>
                    <a:lnTo>
                      <a:pt x="148" y="539"/>
                    </a:lnTo>
                    <a:lnTo>
                      <a:pt x="130" y="612"/>
                    </a:lnTo>
                    <a:lnTo>
                      <a:pt x="109" y="684"/>
                    </a:lnTo>
                    <a:lnTo>
                      <a:pt x="89" y="760"/>
                    </a:lnTo>
                    <a:lnTo>
                      <a:pt x="68" y="838"/>
                    </a:lnTo>
                    <a:lnTo>
                      <a:pt x="45" y="917"/>
                    </a:lnTo>
                    <a:lnTo>
                      <a:pt x="22" y="997"/>
                    </a:lnTo>
                    <a:lnTo>
                      <a:pt x="0" y="1079"/>
                    </a:lnTo>
                    <a:lnTo>
                      <a:pt x="1" y="1079"/>
                    </a:lnTo>
                    <a:close/>
                  </a:path>
                </a:pathLst>
              </a:custGeom>
              <a:solidFill>
                <a:srgbClr val="D6F0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38" name="Freeform 1059"/>
              <p:cNvSpPr>
                <a:spLocks/>
              </p:cNvSpPr>
              <p:nvPr/>
            </p:nvSpPr>
            <p:spPr bwMode="auto">
              <a:xfrm>
                <a:off x="1976" y="1018"/>
                <a:ext cx="267" cy="519"/>
              </a:xfrm>
              <a:custGeom>
                <a:avLst/>
                <a:gdLst>
                  <a:gd name="T0" fmla="*/ 266 w 267"/>
                  <a:gd name="T1" fmla="*/ 0 h 1040"/>
                  <a:gd name="T2" fmla="*/ 267 w 267"/>
                  <a:gd name="T3" fmla="*/ 2 h 1040"/>
                  <a:gd name="T4" fmla="*/ 267 w 267"/>
                  <a:gd name="T5" fmla="*/ 7 h 1040"/>
                  <a:gd name="T6" fmla="*/ 265 w 267"/>
                  <a:gd name="T7" fmla="*/ 15 h 1040"/>
                  <a:gd name="T8" fmla="*/ 260 w 267"/>
                  <a:gd name="T9" fmla="*/ 27 h 1040"/>
                  <a:gd name="T10" fmla="*/ 255 w 267"/>
                  <a:gd name="T11" fmla="*/ 42 h 1040"/>
                  <a:gd name="T12" fmla="*/ 246 w 267"/>
                  <a:gd name="T13" fmla="*/ 59 h 1040"/>
                  <a:gd name="T14" fmla="*/ 238 w 267"/>
                  <a:gd name="T15" fmla="*/ 79 h 1040"/>
                  <a:gd name="T16" fmla="*/ 227 w 267"/>
                  <a:gd name="T17" fmla="*/ 101 h 1040"/>
                  <a:gd name="T18" fmla="*/ 214 w 267"/>
                  <a:gd name="T19" fmla="*/ 127 h 1040"/>
                  <a:gd name="T20" fmla="*/ 200 w 267"/>
                  <a:gd name="T21" fmla="*/ 155 h 1040"/>
                  <a:gd name="T22" fmla="*/ 184 w 267"/>
                  <a:gd name="T23" fmla="*/ 185 h 1040"/>
                  <a:gd name="T24" fmla="*/ 169 w 267"/>
                  <a:gd name="T25" fmla="*/ 216 h 1040"/>
                  <a:gd name="T26" fmla="*/ 150 w 267"/>
                  <a:gd name="T27" fmla="*/ 250 h 1040"/>
                  <a:gd name="T28" fmla="*/ 132 w 267"/>
                  <a:gd name="T29" fmla="*/ 286 h 1040"/>
                  <a:gd name="T30" fmla="*/ 111 w 267"/>
                  <a:gd name="T31" fmla="*/ 322 h 1040"/>
                  <a:gd name="T32" fmla="*/ 91 w 267"/>
                  <a:gd name="T33" fmla="*/ 360 h 1040"/>
                  <a:gd name="T34" fmla="*/ 70 w 267"/>
                  <a:gd name="T35" fmla="*/ 399 h 1040"/>
                  <a:gd name="T36" fmla="*/ 47 w 267"/>
                  <a:gd name="T37" fmla="*/ 438 h 1040"/>
                  <a:gd name="T38" fmla="*/ 24 w 267"/>
                  <a:gd name="T39" fmla="*/ 478 h 1040"/>
                  <a:gd name="T40" fmla="*/ 2 w 267"/>
                  <a:gd name="T41" fmla="*/ 519 h 1040"/>
                  <a:gd name="T42" fmla="*/ 0 w 267"/>
                  <a:gd name="T43" fmla="*/ 518 h 1040"/>
                  <a:gd name="T44" fmla="*/ 23 w 267"/>
                  <a:gd name="T45" fmla="*/ 478 h 1040"/>
                  <a:gd name="T46" fmla="*/ 47 w 267"/>
                  <a:gd name="T47" fmla="*/ 438 h 1040"/>
                  <a:gd name="T48" fmla="*/ 68 w 267"/>
                  <a:gd name="T49" fmla="*/ 398 h 1040"/>
                  <a:gd name="T50" fmla="*/ 89 w 267"/>
                  <a:gd name="T51" fmla="*/ 359 h 1040"/>
                  <a:gd name="T52" fmla="*/ 111 w 267"/>
                  <a:gd name="T53" fmla="*/ 321 h 1040"/>
                  <a:gd name="T54" fmla="*/ 130 w 267"/>
                  <a:gd name="T55" fmla="*/ 284 h 1040"/>
                  <a:gd name="T56" fmla="*/ 149 w 267"/>
                  <a:gd name="T57" fmla="*/ 249 h 1040"/>
                  <a:gd name="T58" fmla="*/ 167 w 267"/>
                  <a:gd name="T59" fmla="*/ 215 h 1040"/>
                  <a:gd name="T60" fmla="*/ 183 w 267"/>
                  <a:gd name="T61" fmla="*/ 184 h 1040"/>
                  <a:gd name="T62" fmla="*/ 198 w 267"/>
                  <a:gd name="T63" fmla="*/ 155 h 1040"/>
                  <a:gd name="T64" fmla="*/ 211 w 267"/>
                  <a:gd name="T65" fmla="*/ 129 h 1040"/>
                  <a:gd name="T66" fmla="*/ 222 w 267"/>
                  <a:gd name="T67" fmla="*/ 104 h 1040"/>
                  <a:gd name="T68" fmla="*/ 234 w 267"/>
                  <a:gd name="T69" fmla="*/ 83 h 1040"/>
                  <a:gd name="T70" fmla="*/ 241 w 267"/>
                  <a:gd name="T71" fmla="*/ 65 h 1040"/>
                  <a:gd name="T72" fmla="*/ 248 w 267"/>
                  <a:gd name="T73" fmla="*/ 50 h 1040"/>
                  <a:gd name="T74" fmla="*/ 252 w 267"/>
                  <a:gd name="T75" fmla="*/ 37 h 1040"/>
                  <a:gd name="T76" fmla="*/ 255 w 267"/>
                  <a:gd name="T77" fmla="*/ 29 h 1040"/>
                  <a:gd name="T78" fmla="*/ 255 w 267"/>
                  <a:gd name="T79" fmla="*/ 23 h 1040"/>
                  <a:gd name="T80" fmla="*/ 255 w 267"/>
                  <a:gd name="T81" fmla="*/ 21 h 1040"/>
                  <a:gd name="T82" fmla="*/ 266 w 267"/>
                  <a:gd name="T83" fmla="*/ 0 h 104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67" h="1040">
                    <a:moveTo>
                      <a:pt x="266" y="0"/>
                    </a:moveTo>
                    <a:lnTo>
                      <a:pt x="267" y="4"/>
                    </a:lnTo>
                    <a:lnTo>
                      <a:pt x="267" y="15"/>
                    </a:lnTo>
                    <a:lnTo>
                      <a:pt x="265" y="31"/>
                    </a:lnTo>
                    <a:lnTo>
                      <a:pt x="260" y="55"/>
                    </a:lnTo>
                    <a:lnTo>
                      <a:pt x="255" y="84"/>
                    </a:lnTo>
                    <a:lnTo>
                      <a:pt x="246" y="118"/>
                    </a:lnTo>
                    <a:lnTo>
                      <a:pt x="238" y="158"/>
                    </a:lnTo>
                    <a:lnTo>
                      <a:pt x="227" y="203"/>
                    </a:lnTo>
                    <a:lnTo>
                      <a:pt x="214" y="254"/>
                    </a:lnTo>
                    <a:lnTo>
                      <a:pt x="200" y="310"/>
                    </a:lnTo>
                    <a:lnTo>
                      <a:pt x="184" y="370"/>
                    </a:lnTo>
                    <a:lnTo>
                      <a:pt x="169" y="433"/>
                    </a:lnTo>
                    <a:lnTo>
                      <a:pt x="150" y="500"/>
                    </a:lnTo>
                    <a:lnTo>
                      <a:pt x="132" y="573"/>
                    </a:lnTo>
                    <a:lnTo>
                      <a:pt x="111" y="645"/>
                    </a:lnTo>
                    <a:lnTo>
                      <a:pt x="91" y="721"/>
                    </a:lnTo>
                    <a:lnTo>
                      <a:pt x="70" y="799"/>
                    </a:lnTo>
                    <a:lnTo>
                      <a:pt x="47" y="878"/>
                    </a:lnTo>
                    <a:lnTo>
                      <a:pt x="24" y="958"/>
                    </a:lnTo>
                    <a:lnTo>
                      <a:pt x="2" y="1040"/>
                    </a:lnTo>
                    <a:lnTo>
                      <a:pt x="0" y="1038"/>
                    </a:lnTo>
                    <a:lnTo>
                      <a:pt x="23" y="958"/>
                    </a:lnTo>
                    <a:lnTo>
                      <a:pt x="47" y="877"/>
                    </a:lnTo>
                    <a:lnTo>
                      <a:pt x="68" y="797"/>
                    </a:lnTo>
                    <a:lnTo>
                      <a:pt x="89" y="719"/>
                    </a:lnTo>
                    <a:lnTo>
                      <a:pt x="111" y="643"/>
                    </a:lnTo>
                    <a:lnTo>
                      <a:pt x="130" y="569"/>
                    </a:lnTo>
                    <a:lnTo>
                      <a:pt x="149" y="498"/>
                    </a:lnTo>
                    <a:lnTo>
                      <a:pt x="167" y="431"/>
                    </a:lnTo>
                    <a:lnTo>
                      <a:pt x="183" y="368"/>
                    </a:lnTo>
                    <a:lnTo>
                      <a:pt x="198" y="310"/>
                    </a:lnTo>
                    <a:lnTo>
                      <a:pt x="211" y="258"/>
                    </a:lnTo>
                    <a:lnTo>
                      <a:pt x="222" y="209"/>
                    </a:lnTo>
                    <a:lnTo>
                      <a:pt x="234" y="167"/>
                    </a:lnTo>
                    <a:lnTo>
                      <a:pt x="241" y="131"/>
                    </a:lnTo>
                    <a:lnTo>
                      <a:pt x="248" y="100"/>
                    </a:lnTo>
                    <a:lnTo>
                      <a:pt x="252" y="75"/>
                    </a:lnTo>
                    <a:lnTo>
                      <a:pt x="255" y="58"/>
                    </a:lnTo>
                    <a:lnTo>
                      <a:pt x="255" y="46"/>
                    </a:lnTo>
                    <a:lnTo>
                      <a:pt x="255" y="42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D8EF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39" name="Freeform 1060"/>
              <p:cNvSpPr>
                <a:spLocks/>
              </p:cNvSpPr>
              <p:nvPr/>
            </p:nvSpPr>
            <p:spPr bwMode="auto">
              <a:xfrm>
                <a:off x="1975" y="1039"/>
                <a:ext cx="256" cy="497"/>
              </a:xfrm>
              <a:custGeom>
                <a:avLst/>
                <a:gdLst>
                  <a:gd name="T0" fmla="*/ 1 w 256"/>
                  <a:gd name="T1" fmla="*/ 497 h 996"/>
                  <a:gd name="T2" fmla="*/ 24 w 256"/>
                  <a:gd name="T3" fmla="*/ 457 h 996"/>
                  <a:gd name="T4" fmla="*/ 48 w 256"/>
                  <a:gd name="T5" fmla="*/ 417 h 996"/>
                  <a:gd name="T6" fmla="*/ 69 w 256"/>
                  <a:gd name="T7" fmla="*/ 377 h 996"/>
                  <a:gd name="T8" fmla="*/ 90 w 256"/>
                  <a:gd name="T9" fmla="*/ 338 h 996"/>
                  <a:gd name="T10" fmla="*/ 112 w 256"/>
                  <a:gd name="T11" fmla="*/ 300 h 996"/>
                  <a:gd name="T12" fmla="*/ 131 w 256"/>
                  <a:gd name="T13" fmla="*/ 263 h 996"/>
                  <a:gd name="T14" fmla="*/ 150 w 256"/>
                  <a:gd name="T15" fmla="*/ 228 h 996"/>
                  <a:gd name="T16" fmla="*/ 168 w 256"/>
                  <a:gd name="T17" fmla="*/ 194 h 996"/>
                  <a:gd name="T18" fmla="*/ 184 w 256"/>
                  <a:gd name="T19" fmla="*/ 163 h 996"/>
                  <a:gd name="T20" fmla="*/ 199 w 256"/>
                  <a:gd name="T21" fmla="*/ 134 h 996"/>
                  <a:gd name="T22" fmla="*/ 212 w 256"/>
                  <a:gd name="T23" fmla="*/ 108 h 996"/>
                  <a:gd name="T24" fmla="*/ 223 w 256"/>
                  <a:gd name="T25" fmla="*/ 83 h 996"/>
                  <a:gd name="T26" fmla="*/ 235 w 256"/>
                  <a:gd name="T27" fmla="*/ 62 h 996"/>
                  <a:gd name="T28" fmla="*/ 242 w 256"/>
                  <a:gd name="T29" fmla="*/ 44 h 996"/>
                  <a:gd name="T30" fmla="*/ 249 w 256"/>
                  <a:gd name="T31" fmla="*/ 29 h 996"/>
                  <a:gd name="T32" fmla="*/ 253 w 256"/>
                  <a:gd name="T33" fmla="*/ 16 h 996"/>
                  <a:gd name="T34" fmla="*/ 256 w 256"/>
                  <a:gd name="T35" fmla="*/ 8 h 996"/>
                  <a:gd name="T36" fmla="*/ 256 w 256"/>
                  <a:gd name="T37" fmla="*/ 2 h 996"/>
                  <a:gd name="T38" fmla="*/ 256 w 256"/>
                  <a:gd name="T39" fmla="*/ 0 h 996"/>
                  <a:gd name="T40" fmla="*/ 243 w 256"/>
                  <a:gd name="T41" fmla="*/ 22 h 996"/>
                  <a:gd name="T42" fmla="*/ 243 w 256"/>
                  <a:gd name="T43" fmla="*/ 24 h 996"/>
                  <a:gd name="T44" fmla="*/ 243 w 256"/>
                  <a:gd name="T45" fmla="*/ 30 h 996"/>
                  <a:gd name="T46" fmla="*/ 240 w 256"/>
                  <a:gd name="T47" fmla="*/ 38 h 996"/>
                  <a:gd name="T48" fmla="*/ 236 w 256"/>
                  <a:gd name="T49" fmla="*/ 50 h 996"/>
                  <a:gd name="T50" fmla="*/ 230 w 256"/>
                  <a:gd name="T51" fmla="*/ 64 h 996"/>
                  <a:gd name="T52" fmla="*/ 222 w 256"/>
                  <a:gd name="T53" fmla="*/ 81 h 996"/>
                  <a:gd name="T54" fmla="*/ 213 w 256"/>
                  <a:gd name="T55" fmla="*/ 102 h 996"/>
                  <a:gd name="T56" fmla="*/ 202 w 256"/>
                  <a:gd name="T57" fmla="*/ 125 h 996"/>
                  <a:gd name="T58" fmla="*/ 189 w 256"/>
                  <a:gd name="T59" fmla="*/ 150 h 996"/>
                  <a:gd name="T60" fmla="*/ 175 w 256"/>
                  <a:gd name="T61" fmla="*/ 178 h 996"/>
                  <a:gd name="T62" fmla="*/ 160 w 256"/>
                  <a:gd name="T63" fmla="*/ 208 h 996"/>
                  <a:gd name="T64" fmla="*/ 143 w 256"/>
                  <a:gd name="T65" fmla="*/ 240 h 996"/>
                  <a:gd name="T66" fmla="*/ 124 w 256"/>
                  <a:gd name="T67" fmla="*/ 273 h 996"/>
                  <a:gd name="T68" fmla="*/ 106 w 256"/>
                  <a:gd name="T69" fmla="*/ 308 h 996"/>
                  <a:gd name="T70" fmla="*/ 86 w 256"/>
                  <a:gd name="T71" fmla="*/ 344 h 996"/>
                  <a:gd name="T72" fmla="*/ 65 w 256"/>
                  <a:gd name="T73" fmla="*/ 382 h 996"/>
                  <a:gd name="T74" fmla="*/ 44 w 256"/>
                  <a:gd name="T75" fmla="*/ 420 h 996"/>
                  <a:gd name="T76" fmla="*/ 23 w 256"/>
                  <a:gd name="T77" fmla="*/ 458 h 996"/>
                  <a:gd name="T78" fmla="*/ 0 w 256"/>
                  <a:gd name="T79" fmla="*/ 497 h 996"/>
                  <a:gd name="T80" fmla="*/ 1 w 256"/>
                  <a:gd name="T81" fmla="*/ 497 h 99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56" h="996">
                    <a:moveTo>
                      <a:pt x="1" y="996"/>
                    </a:moveTo>
                    <a:lnTo>
                      <a:pt x="24" y="916"/>
                    </a:lnTo>
                    <a:lnTo>
                      <a:pt x="48" y="835"/>
                    </a:lnTo>
                    <a:lnTo>
                      <a:pt x="69" y="755"/>
                    </a:lnTo>
                    <a:lnTo>
                      <a:pt x="90" y="677"/>
                    </a:lnTo>
                    <a:lnTo>
                      <a:pt x="112" y="601"/>
                    </a:lnTo>
                    <a:lnTo>
                      <a:pt x="131" y="527"/>
                    </a:lnTo>
                    <a:lnTo>
                      <a:pt x="150" y="456"/>
                    </a:lnTo>
                    <a:lnTo>
                      <a:pt x="168" y="389"/>
                    </a:lnTo>
                    <a:lnTo>
                      <a:pt x="184" y="326"/>
                    </a:lnTo>
                    <a:lnTo>
                      <a:pt x="199" y="268"/>
                    </a:lnTo>
                    <a:lnTo>
                      <a:pt x="212" y="216"/>
                    </a:lnTo>
                    <a:lnTo>
                      <a:pt x="223" y="167"/>
                    </a:lnTo>
                    <a:lnTo>
                      <a:pt x="235" y="125"/>
                    </a:lnTo>
                    <a:lnTo>
                      <a:pt x="242" y="89"/>
                    </a:lnTo>
                    <a:lnTo>
                      <a:pt x="249" y="58"/>
                    </a:lnTo>
                    <a:lnTo>
                      <a:pt x="253" y="33"/>
                    </a:lnTo>
                    <a:lnTo>
                      <a:pt x="256" y="16"/>
                    </a:lnTo>
                    <a:lnTo>
                      <a:pt x="256" y="4"/>
                    </a:lnTo>
                    <a:lnTo>
                      <a:pt x="256" y="0"/>
                    </a:lnTo>
                    <a:lnTo>
                      <a:pt x="243" y="45"/>
                    </a:lnTo>
                    <a:lnTo>
                      <a:pt x="243" y="49"/>
                    </a:lnTo>
                    <a:lnTo>
                      <a:pt x="243" y="60"/>
                    </a:lnTo>
                    <a:lnTo>
                      <a:pt x="240" y="76"/>
                    </a:lnTo>
                    <a:lnTo>
                      <a:pt x="236" y="100"/>
                    </a:lnTo>
                    <a:lnTo>
                      <a:pt x="230" y="129"/>
                    </a:lnTo>
                    <a:lnTo>
                      <a:pt x="222" y="163"/>
                    </a:lnTo>
                    <a:lnTo>
                      <a:pt x="213" y="205"/>
                    </a:lnTo>
                    <a:lnTo>
                      <a:pt x="202" y="250"/>
                    </a:lnTo>
                    <a:lnTo>
                      <a:pt x="189" y="301"/>
                    </a:lnTo>
                    <a:lnTo>
                      <a:pt x="175" y="357"/>
                    </a:lnTo>
                    <a:lnTo>
                      <a:pt x="160" y="416"/>
                    </a:lnTo>
                    <a:lnTo>
                      <a:pt x="143" y="480"/>
                    </a:lnTo>
                    <a:lnTo>
                      <a:pt x="124" y="547"/>
                    </a:lnTo>
                    <a:lnTo>
                      <a:pt x="106" y="617"/>
                    </a:lnTo>
                    <a:lnTo>
                      <a:pt x="86" y="690"/>
                    </a:lnTo>
                    <a:lnTo>
                      <a:pt x="65" y="766"/>
                    </a:lnTo>
                    <a:lnTo>
                      <a:pt x="44" y="842"/>
                    </a:lnTo>
                    <a:lnTo>
                      <a:pt x="23" y="918"/>
                    </a:lnTo>
                    <a:lnTo>
                      <a:pt x="0" y="996"/>
                    </a:lnTo>
                    <a:lnTo>
                      <a:pt x="1" y="996"/>
                    </a:lnTo>
                    <a:close/>
                  </a:path>
                </a:pathLst>
              </a:custGeom>
              <a:solidFill>
                <a:srgbClr val="D9EF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40" name="Freeform 1061"/>
              <p:cNvSpPr>
                <a:spLocks/>
              </p:cNvSpPr>
              <p:nvPr/>
            </p:nvSpPr>
            <p:spPr bwMode="auto">
              <a:xfrm>
                <a:off x="1974" y="1061"/>
                <a:ext cx="244" cy="475"/>
              </a:xfrm>
              <a:custGeom>
                <a:avLst/>
                <a:gdLst>
                  <a:gd name="T0" fmla="*/ 244 w 244"/>
                  <a:gd name="T1" fmla="*/ 0 h 951"/>
                  <a:gd name="T2" fmla="*/ 244 w 244"/>
                  <a:gd name="T3" fmla="*/ 2 h 951"/>
                  <a:gd name="T4" fmla="*/ 244 w 244"/>
                  <a:gd name="T5" fmla="*/ 7 h 951"/>
                  <a:gd name="T6" fmla="*/ 241 w 244"/>
                  <a:gd name="T7" fmla="*/ 15 h 951"/>
                  <a:gd name="T8" fmla="*/ 237 w 244"/>
                  <a:gd name="T9" fmla="*/ 27 h 951"/>
                  <a:gd name="T10" fmla="*/ 231 w 244"/>
                  <a:gd name="T11" fmla="*/ 42 h 951"/>
                  <a:gd name="T12" fmla="*/ 223 w 244"/>
                  <a:gd name="T13" fmla="*/ 59 h 951"/>
                  <a:gd name="T14" fmla="*/ 214 w 244"/>
                  <a:gd name="T15" fmla="*/ 80 h 951"/>
                  <a:gd name="T16" fmla="*/ 203 w 244"/>
                  <a:gd name="T17" fmla="*/ 102 h 951"/>
                  <a:gd name="T18" fmla="*/ 190 w 244"/>
                  <a:gd name="T19" fmla="*/ 128 h 951"/>
                  <a:gd name="T20" fmla="*/ 176 w 244"/>
                  <a:gd name="T21" fmla="*/ 156 h 951"/>
                  <a:gd name="T22" fmla="*/ 161 w 244"/>
                  <a:gd name="T23" fmla="*/ 185 h 951"/>
                  <a:gd name="T24" fmla="*/ 144 w 244"/>
                  <a:gd name="T25" fmla="*/ 217 h 951"/>
                  <a:gd name="T26" fmla="*/ 125 w 244"/>
                  <a:gd name="T27" fmla="*/ 251 h 951"/>
                  <a:gd name="T28" fmla="*/ 107 w 244"/>
                  <a:gd name="T29" fmla="*/ 286 h 951"/>
                  <a:gd name="T30" fmla="*/ 87 w 244"/>
                  <a:gd name="T31" fmla="*/ 322 h 951"/>
                  <a:gd name="T32" fmla="*/ 66 w 244"/>
                  <a:gd name="T33" fmla="*/ 360 h 951"/>
                  <a:gd name="T34" fmla="*/ 45 w 244"/>
                  <a:gd name="T35" fmla="*/ 398 h 951"/>
                  <a:gd name="T36" fmla="*/ 24 w 244"/>
                  <a:gd name="T37" fmla="*/ 436 h 951"/>
                  <a:gd name="T38" fmla="*/ 1 w 244"/>
                  <a:gd name="T39" fmla="*/ 475 h 951"/>
                  <a:gd name="T40" fmla="*/ 0 w 244"/>
                  <a:gd name="T41" fmla="*/ 475 h 951"/>
                  <a:gd name="T42" fmla="*/ 22 w 244"/>
                  <a:gd name="T43" fmla="*/ 436 h 951"/>
                  <a:gd name="T44" fmla="*/ 43 w 244"/>
                  <a:gd name="T45" fmla="*/ 397 h 951"/>
                  <a:gd name="T46" fmla="*/ 65 w 244"/>
                  <a:gd name="T47" fmla="*/ 359 h 951"/>
                  <a:gd name="T48" fmla="*/ 86 w 244"/>
                  <a:gd name="T49" fmla="*/ 322 h 951"/>
                  <a:gd name="T50" fmla="*/ 106 w 244"/>
                  <a:gd name="T51" fmla="*/ 286 h 951"/>
                  <a:gd name="T52" fmla="*/ 124 w 244"/>
                  <a:gd name="T53" fmla="*/ 251 h 951"/>
                  <a:gd name="T54" fmla="*/ 141 w 244"/>
                  <a:gd name="T55" fmla="*/ 218 h 951"/>
                  <a:gd name="T56" fmla="*/ 158 w 244"/>
                  <a:gd name="T57" fmla="*/ 186 h 951"/>
                  <a:gd name="T58" fmla="*/ 172 w 244"/>
                  <a:gd name="T59" fmla="*/ 157 h 951"/>
                  <a:gd name="T60" fmla="*/ 186 w 244"/>
                  <a:gd name="T61" fmla="*/ 131 h 951"/>
                  <a:gd name="T62" fmla="*/ 197 w 244"/>
                  <a:gd name="T63" fmla="*/ 107 h 951"/>
                  <a:gd name="T64" fmla="*/ 209 w 244"/>
                  <a:gd name="T65" fmla="*/ 86 h 951"/>
                  <a:gd name="T66" fmla="*/ 216 w 244"/>
                  <a:gd name="T67" fmla="*/ 67 h 951"/>
                  <a:gd name="T68" fmla="*/ 223 w 244"/>
                  <a:gd name="T69" fmla="*/ 52 h 951"/>
                  <a:gd name="T70" fmla="*/ 227 w 244"/>
                  <a:gd name="T71" fmla="*/ 40 h 951"/>
                  <a:gd name="T72" fmla="*/ 230 w 244"/>
                  <a:gd name="T73" fmla="*/ 31 h 951"/>
                  <a:gd name="T74" fmla="*/ 231 w 244"/>
                  <a:gd name="T75" fmla="*/ 25 h 951"/>
                  <a:gd name="T76" fmla="*/ 230 w 244"/>
                  <a:gd name="T77" fmla="*/ 23 h 951"/>
                  <a:gd name="T78" fmla="*/ 244 w 244"/>
                  <a:gd name="T79" fmla="*/ 0 h 95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44" h="951">
                    <a:moveTo>
                      <a:pt x="244" y="0"/>
                    </a:moveTo>
                    <a:lnTo>
                      <a:pt x="244" y="4"/>
                    </a:lnTo>
                    <a:lnTo>
                      <a:pt x="244" y="15"/>
                    </a:lnTo>
                    <a:lnTo>
                      <a:pt x="241" y="31"/>
                    </a:lnTo>
                    <a:lnTo>
                      <a:pt x="237" y="55"/>
                    </a:lnTo>
                    <a:lnTo>
                      <a:pt x="231" y="84"/>
                    </a:lnTo>
                    <a:lnTo>
                      <a:pt x="223" y="118"/>
                    </a:lnTo>
                    <a:lnTo>
                      <a:pt x="214" y="160"/>
                    </a:lnTo>
                    <a:lnTo>
                      <a:pt x="203" y="205"/>
                    </a:lnTo>
                    <a:lnTo>
                      <a:pt x="190" y="256"/>
                    </a:lnTo>
                    <a:lnTo>
                      <a:pt x="176" y="312"/>
                    </a:lnTo>
                    <a:lnTo>
                      <a:pt x="161" y="371"/>
                    </a:lnTo>
                    <a:lnTo>
                      <a:pt x="144" y="435"/>
                    </a:lnTo>
                    <a:lnTo>
                      <a:pt x="125" y="502"/>
                    </a:lnTo>
                    <a:lnTo>
                      <a:pt x="107" y="572"/>
                    </a:lnTo>
                    <a:lnTo>
                      <a:pt x="87" y="645"/>
                    </a:lnTo>
                    <a:lnTo>
                      <a:pt x="66" y="721"/>
                    </a:lnTo>
                    <a:lnTo>
                      <a:pt x="45" y="797"/>
                    </a:lnTo>
                    <a:lnTo>
                      <a:pt x="24" y="873"/>
                    </a:lnTo>
                    <a:lnTo>
                      <a:pt x="1" y="951"/>
                    </a:lnTo>
                    <a:lnTo>
                      <a:pt x="0" y="951"/>
                    </a:lnTo>
                    <a:lnTo>
                      <a:pt x="22" y="873"/>
                    </a:lnTo>
                    <a:lnTo>
                      <a:pt x="43" y="795"/>
                    </a:lnTo>
                    <a:lnTo>
                      <a:pt x="65" y="719"/>
                    </a:lnTo>
                    <a:lnTo>
                      <a:pt x="86" y="645"/>
                    </a:lnTo>
                    <a:lnTo>
                      <a:pt x="106" y="572"/>
                    </a:lnTo>
                    <a:lnTo>
                      <a:pt x="124" y="502"/>
                    </a:lnTo>
                    <a:lnTo>
                      <a:pt x="141" y="437"/>
                    </a:lnTo>
                    <a:lnTo>
                      <a:pt x="158" y="373"/>
                    </a:lnTo>
                    <a:lnTo>
                      <a:pt x="172" y="315"/>
                    </a:lnTo>
                    <a:lnTo>
                      <a:pt x="186" y="263"/>
                    </a:lnTo>
                    <a:lnTo>
                      <a:pt x="197" y="214"/>
                    </a:lnTo>
                    <a:lnTo>
                      <a:pt x="209" y="172"/>
                    </a:lnTo>
                    <a:lnTo>
                      <a:pt x="216" y="134"/>
                    </a:lnTo>
                    <a:lnTo>
                      <a:pt x="223" y="104"/>
                    </a:lnTo>
                    <a:lnTo>
                      <a:pt x="227" y="80"/>
                    </a:lnTo>
                    <a:lnTo>
                      <a:pt x="230" y="62"/>
                    </a:lnTo>
                    <a:lnTo>
                      <a:pt x="231" y="51"/>
                    </a:lnTo>
                    <a:lnTo>
                      <a:pt x="230" y="4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DBEE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41" name="Freeform 1062"/>
              <p:cNvSpPr>
                <a:spLocks/>
              </p:cNvSpPr>
              <p:nvPr/>
            </p:nvSpPr>
            <p:spPr bwMode="auto">
              <a:xfrm>
                <a:off x="1974" y="1085"/>
                <a:ext cx="231" cy="451"/>
              </a:xfrm>
              <a:custGeom>
                <a:avLst/>
                <a:gdLst>
                  <a:gd name="T0" fmla="*/ 0 w 231"/>
                  <a:gd name="T1" fmla="*/ 451 h 904"/>
                  <a:gd name="T2" fmla="*/ 22 w 231"/>
                  <a:gd name="T3" fmla="*/ 412 h 904"/>
                  <a:gd name="T4" fmla="*/ 43 w 231"/>
                  <a:gd name="T5" fmla="*/ 373 h 904"/>
                  <a:gd name="T6" fmla="*/ 65 w 231"/>
                  <a:gd name="T7" fmla="*/ 335 h 904"/>
                  <a:gd name="T8" fmla="*/ 86 w 231"/>
                  <a:gd name="T9" fmla="*/ 298 h 904"/>
                  <a:gd name="T10" fmla="*/ 106 w 231"/>
                  <a:gd name="T11" fmla="*/ 262 h 904"/>
                  <a:gd name="T12" fmla="*/ 124 w 231"/>
                  <a:gd name="T13" fmla="*/ 227 h 904"/>
                  <a:gd name="T14" fmla="*/ 141 w 231"/>
                  <a:gd name="T15" fmla="*/ 195 h 904"/>
                  <a:gd name="T16" fmla="*/ 158 w 231"/>
                  <a:gd name="T17" fmla="*/ 163 h 904"/>
                  <a:gd name="T18" fmla="*/ 172 w 231"/>
                  <a:gd name="T19" fmla="*/ 134 h 904"/>
                  <a:gd name="T20" fmla="*/ 186 w 231"/>
                  <a:gd name="T21" fmla="*/ 108 h 904"/>
                  <a:gd name="T22" fmla="*/ 197 w 231"/>
                  <a:gd name="T23" fmla="*/ 83 h 904"/>
                  <a:gd name="T24" fmla="*/ 209 w 231"/>
                  <a:gd name="T25" fmla="*/ 62 h 904"/>
                  <a:gd name="T26" fmla="*/ 216 w 231"/>
                  <a:gd name="T27" fmla="*/ 43 h 904"/>
                  <a:gd name="T28" fmla="*/ 223 w 231"/>
                  <a:gd name="T29" fmla="*/ 28 h 904"/>
                  <a:gd name="T30" fmla="*/ 227 w 231"/>
                  <a:gd name="T31" fmla="*/ 16 h 904"/>
                  <a:gd name="T32" fmla="*/ 230 w 231"/>
                  <a:gd name="T33" fmla="*/ 7 h 904"/>
                  <a:gd name="T34" fmla="*/ 231 w 231"/>
                  <a:gd name="T35" fmla="*/ 2 h 904"/>
                  <a:gd name="T36" fmla="*/ 230 w 231"/>
                  <a:gd name="T37" fmla="*/ 0 h 904"/>
                  <a:gd name="T38" fmla="*/ 216 w 231"/>
                  <a:gd name="T39" fmla="*/ 24 h 904"/>
                  <a:gd name="T40" fmla="*/ 217 w 231"/>
                  <a:gd name="T41" fmla="*/ 26 h 904"/>
                  <a:gd name="T42" fmla="*/ 216 w 231"/>
                  <a:gd name="T43" fmla="*/ 32 h 904"/>
                  <a:gd name="T44" fmla="*/ 213 w 231"/>
                  <a:gd name="T45" fmla="*/ 41 h 904"/>
                  <a:gd name="T46" fmla="*/ 209 w 231"/>
                  <a:gd name="T47" fmla="*/ 52 h 904"/>
                  <a:gd name="T48" fmla="*/ 203 w 231"/>
                  <a:gd name="T49" fmla="*/ 66 h 904"/>
                  <a:gd name="T50" fmla="*/ 195 w 231"/>
                  <a:gd name="T51" fmla="*/ 83 h 904"/>
                  <a:gd name="T52" fmla="*/ 186 w 231"/>
                  <a:gd name="T53" fmla="*/ 104 h 904"/>
                  <a:gd name="T54" fmla="*/ 175 w 231"/>
                  <a:gd name="T55" fmla="*/ 127 h 904"/>
                  <a:gd name="T56" fmla="*/ 162 w 231"/>
                  <a:gd name="T57" fmla="*/ 152 h 904"/>
                  <a:gd name="T58" fmla="*/ 148 w 231"/>
                  <a:gd name="T59" fmla="*/ 179 h 904"/>
                  <a:gd name="T60" fmla="*/ 132 w 231"/>
                  <a:gd name="T61" fmla="*/ 208 h 904"/>
                  <a:gd name="T62" fmla="*/ 115 w 231"/>
                  <a:gd name="T63" fmla="*/ 239 h 904"/>
                  <a:gd name="T64" fmla="*/ 98 w 231"/>
                  <a:gd name="T65" fmla="*/ 272 h 904"/>
                  <a:gd name="T66" fmla="*/ 80 w 231"/>
                  <a:gd name="T67" fmla="*/ 306 h 904"/>
                  <a:gd name="T68" fmla="*/ 60 w 231"/>
                  <a:gd name="T69" fmla="*/ 342 h 904"/>
                  <a:gd name="T70" fmla="*/ 41 w 231"/>
                  <a:gd name="T71" fmla="*/ 378 h 904"/>
                  <a:gd name="T72" fmla="*/ 19 w 231"/>
                  <a:gd name="T73" fmla="*/ 414 h 904"/>
                  <a:gd name="T74" fmla="*/ 0 w 231"/>
                  <a:gd name="T75" fmla="*/ 451 h 904"/>
                  <a:gd name="T76" fmla="*/ 0 w 231"/>
                  <a:gd name="T77" fmla="*/ 451 h 90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231" h="904">
                    <a:moveTo>
                      <a:pt x="0" y="904"/>
                    </a:moveTo>
                    <a:lnTo>
                      <a:pt x="22" y="826"/>
                    </a:lnTo>
                    <a:lnTo>
                      <a:pt x="43" y="748"/>
                    </a:lnTo>
                    <a:lnTo>
                      <a:pt x="65" y="672"/>
                    </a:lnTo>
                    <a:lnTo>
                      <a:pt x="86" y="598"/>
                    </a:lnTo>
                    <a:lnTo>
                      <a:pt x="106" y="525"/>
                    </a:lnTo>
                    <a:lnTo>
                      <a:pt x="124" y="455"/>
                    </a:lnTo>
                    <a:lnTo>
                      <a:pt x="141" y="390"/>
                    </a:lnTo>
                    <a:lnTo>
                      <a:pt x="158" y="326"/>
                    </a:lnTo>
                    <a:lnTo>
                      <a:pt x="172" y="268"/>
                    </a:lnTo>
                    <a:lnTo>
                      <a:pt x="186" y="216"/>
                    </a:lnTo>
                    <a:lnTo>
                      <a:pt x="197" y="167"/>
                    </a:lnTo>
                    <a:lnTo>
                      <a:pt x="209" y="125"/>
                    </a:lnTo>
                    <a:lnTo>
                      <a:pt x="216" y="87"/>
                    </a:lnTo>
                    <a:lnTo>
                      <a:pt x="223" y="57"/>
                    </a:lnTo>
                    <a:lnTo>
                      <a:pt x="227" y="33"/>
                    </a:lnTo>
                    <a:lnTo>
                      <a:pt x="230" y="15"/>
                    </a:lnTo>
                    <a:lnTo>
                      <a:pt x="231" y="4"/>
                    </a:lnTo>
                    <a:lnTo>
                      <a:pt x="230" y="0"/>
                    </a:lnTo>
                    <a:lnTo>
                      <a:pt x="216" y="49"/>
                    </a:lnTo>
                    <a:lnTo>
                      <a:pt x="217" y="53"/>
                    </a:lnTo>
                    <a:lnTo>
                      <a:pt x="216" y="64"/>
                    </a:lnTo>
                    <a:lnTo>
                      <a:pt x="213" y="82"/>
                    </a:lnTo>
                    <a:lnTo>
                      <a:pt x="209" y="104"/>
                    </a:lnTo>
                    <a:lnTo>
                      <a:pt x="203" y="133"/>
                    </a:lnTo>
                    <a:lnTo>
                      <a:pt x="195" y="167"/>
                    </a:lnTo>
                    <a:lnTo>
                      <a:pt x="186" y="209"/>
                    </a:lnTo>
                    <a:lnTo>
                      <a:pt x="175" y="254"/>
                    </a:lnTo>
                    <a:lnTo>
                      <a:pt x="162" y="305"/>
                    </a:lnTo>
                    <a:lnTo>
                      <a:pt x="148" y="359"/>
                    </a:lnTo>
                    <a:lnTo>
                      <a:pt x="132" y="417"/>
                    </a:lnTo>
                    <a:lnTo>
                      <a:pt x="115" y="480"/>
                    </a:lnTo>
                    <a:lnTo>
                      <a:pt x="98" y="545"/>
                    </a:lnTo>
                    <a:lnTo>
                      <a:pt x="80" y="614"/>
                    </a:lnTo>
                    <a:lnTo>
                      <a:pt x="60" y="685"/>
                    </a:lnTo>
                    <a:lnTo>
                      <a:pt x="41" y="757"/>
                    </a:lnTo>
                    <a:lnTo>
                      <a:pt x="19" y="830"/>
                    </a:lnTo>
                    <a:lnTo>
                      <a:pt x="0" y="904"/>
                    </a:lnTo>
                    <a:close/>
                  </a:path>
                </a:pathLst>
              </a:custGeom>
              <a:solidFill>
                <a:srgbClr val="DDEE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42" name="Freeform 1063"/>
              <p:cNvSpPr>
                <a:spLocks/>
              </p:cNvSpPr>
              <p:nvPr/>
            </p:nvSpPr>
            <p:spPr bwMode="auto">
              <a:xfrm>
                <a:off x="1972" y="1109"/>
                <a:ext cx="219" cy="427"/>
              </a:xfrm>
              <a:custGeom>
                <a:avLst/>
                <a:gdLst>
                  <a:gd name="T0" fmla="*/ 218 w 219"/>
                  <a:gd name="T1" fmla="*/ 0 h 855"/>
                  <a:gd name="T2" fmla="*/ 219 w 219"/>
                  <a:gd name="T3" fmla="*/ 2 h 855"/>
                  <a:gd name="T4" fmla="*/ 218 w 219"/>
                  <a:gd name="T5" fmla="*/ 7 h 855"/>
                  <a:gd name="T6" fmla="*/ 215 w 219"/>
                  <a:gd name="T7" fmla="*/ 16 h 855"/>
                  <a:gd name="T8" fmla="*/ 211 w 219"/>
                  <a:gd name="T9" fmla="*/ 27 h 855"/>
                  <a:gd name="T10" fmla="*/ 205 w 219"/>
                  <a:gd name="T11" fmla="*/ 42 h 855"/>
                  <a:gd name="T12" fmla="*/ 197 w 219"/>
                  <a:gd name="T13" fmla="*/ 59 h 855"/>
                  <a:gd name="T14" fmla="*/ 188 w 219"/>
                  <a:gd name="T15" fmla="*/ 80 h 855"/>
                  <a:gd name="T16" fmla="*/ 177 w 219"/>
                  <a:gd name="T17" fmla="*/ 102 h 855"/>
                  <a:gd name="T18" fmla="*/ 164 w 219"/>
                  <a:gd name="T19" fmla="*/ 128 h 855"/>
                  <a:gd name="T20" fmla="*/ 150 w 219"/>
                  <a:gd name="T21" fmla="*/ 155 h 855"/>
                  <a:gd name="T22" fmla="*/ 134 w 219"/>
                  <a:gd name="T23" fmla="*/ 184 h 855"/>
                  <a:gd name="T24" fmla="*/ 117 w 219"/>
                  <a:gd name="T25" fmla="*/ 215 h 855"/>
                  <a:gd name="T26" fmla="*/ 100 w 219"/>
                  <a:gd name="T27" fmla="*/ 248 h 855"/>
                  <a:gd name="T28" fmla="*/ 82 w 219"/>
                  <a:gd name="T29" fmla="*/ 282 h 855"/>
                  <a:gd name="T30" fmla="*/ 62 w 219"/>
                  <a:gd name="T31" fmla="*/ 318 h 855"/>
                  <a:gd name="T32" fmla="*/ 43 w 219"/>
                  <a:gd name="T33" fmla="*/ 354 h 855"/>
                  <a:gd name="T34" fmla="*/ 21 w 219"/>
                  <a:gd name="T35" fmla="*/ 390 h 855"/>
                  <a:gd name="T36" fmla="*/ 2 w 219"/>
                  <a:gd name="T37" fmla="*/ 427 h 855"/>
                  <a:gd name="T38" fmla="*/ 0 w 219"/>
                  <a:gd name="T39" fmla="*/ 426 h 855"/>
                  <a:gd name="T40" fmla="*/ 20 w 219"/>
                  <a:gd name="T41" fmla="*/ 390 h 855"/>
                  <a:gd name="T42" fmla="*/ 40 w 219"/>
                  <a:gd name="T43" fmla="*/ 354 h 855"/>
                  <a:gd name="T44" fmla="*/ 59 w 219"/>
                  <a:gd name="T45" fmla="*/ 319 h 855"/>
                  <a:gd name="T46" fmla="*/ 79 w 219"/>
                  <a:gd name="T47" fmla="*/ 283 h 855"/>
                  <a:gd name="T48" fmla="*/ 98 w 219"/>
                  <a:gd name="T49" fmla="*/ 250 h 855"/>
                  <a:gd name="T50" fmla="*/ 115 w 219"/>
                  <a:gd name="T51" fmla="*/ 218 h 855"/>
                  <a:gd name="T52" fmla="*/ 130 w 219"/>
                  <a:gd name="T53" fmla="*/ 187 h 855"/>
                  <a:gd name="T54" fmla="*/ 146 w 219"/>
                  <a:gd name="T55" fmla="*/ 159 h 855"/>
                  <a:gd name="T56" fmla="*/ 158 w 219"/>
                  <a:gd name="T57" fmla="*/ 133 h 855"/>
                  <a:gd name="T58" fmla="*/ 170 w 219"/>
                  <a:gd name="T59" fmla="*/ 109 h 855"/>
                  <a:gd name="T60" fmla="*/ 181 w 219"/>
                  <a:gd name="T61" fmla="*/ 89 h 855"/>
                  <a:gd name="T62" fmla="*/ 188 w 219"/>
                  <a:gd name="T63" fmla="*/ 71 h 855"/>
                  <a:gd name="T64" fmla="*/ 195 w 219"/>
                  <a:gd name="T65" fmla="*/ 55 h 855"/>
                  <a:gd name="T66" fmla="*/ 199 w 219"/>
                  <a:gd name="T67" fmla="*/ 43 h 855"/>
                  <a:gd name="T68" fmla="*/ 204 w 219"/>
                  <a:gd name="T69" fmla="*/ 34 h 855"/>
                  <a:gd name="T70" fmla="*/ 204 w 219"/>
                  <a:gd name="T71" fmla="*/ 29 h 855"/>
                  <a:gd name="T72" fmla="*/ 202 w 219"/>
                  <a:gd name="T73" fmla="*/ 26 h 855"/>
                  <a:gd name="T74" fmla="*/ 218 w 219"/>
                  <a:gd name="T75" fmla="*/ 0 h 85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219" h="855">
                    <a:moveTo>
                      <a:pt x="218" y="0"/>
                    </a:moveTo>
                    <a:lnTo>
                      <a:pt x="219" y="4"/>
                    </a:lnTo>
                    <a:lnTo>
                      <a:pt x="218" y="15"/>
                    </a:lnTo>
                    <a:lnTo>
                      <a:pt x="215" y="33"/>
                    </a:lnTo>
                    <a:lnTo>
                      <a:pt x="211" y="55"/>
                    </a:lnTo>
                    <a:lnTo>
                      <a:pt x="205" y="84"/>
                    </a:lnTo>
                    <a:lnTo>
                      <a:pt x="197" y="118"/>
                    </a:lnTo>
                    <a:lnTo>
                      <a:pt x="188" y="160"/>
                    </a:lnTo>
                    <a:lnTo>
                      <a:pt x="177" y="205"/>
                    </a:lnTo>
                    <a:lnTo>
                      <a:pt x="164" y="256"/>
                    </a:lnTo>
                    <a:lnTo>
                      <a:pt x="150" y="310"/>
                    </a:lnTo>
                    <a:lnTo>
                      <a:pt x="134" y="368"/>
                    </a:lnTo>
                    <a:lnTo>
                      <a:pt x="117" y="431"/>
                    </a:lnTo>
                    <a:lnTo>
                      <a:pt x="100" y="496"/>
                    </a:lnTo>
                    <a:lnTo>
                      <a:pt x="82" y="565"/>
                    </a:lnTo>
                    <a:lnTo>
                      <a:pt x="62" y="636"/>
                    </a:lnTo>
                    <a:lnTo>
                      <a:pt x="43" y="708"/>
                    </a:lnTo>
                    <a:lnTo>
                      <a:pt x="21" y="781"/>
                    </a:lnTo>
                    <a:lnTo>
                      <a:pt x="2" y="855"/>
                    </a:lnTo>
                    <a:lnTo>
                      <a:pt x="0" y="853"/>
                    </a:lnTo>
                    <a:lnTo>
                      <a:pt x="20" y="781"/>
                    </a:lnTo>
                    <a:lnTo>
                      <a:pt x="40" y="708"/>
                    </a:lnTo>
                    <a:lnTo>
                      <a:pt x="59" y="638"/>
                    </a:lnTo>
                    <a:lnTo>
                      <a:pt x="79" y="567"/>
                    </a:lnTo>
                    <a:lnTo>
                      <a:pt x="98" y="500"/>
                    </a:lnTo>
                    <a:lnTo>
                      <a:pt x="115" y="437"/>
                    </a:lnTo>
                    <a:lnTo>
                      <a:pt x="130" y="375"/>
                    </a:lnTo>
                    <a:lnTo>
                      <a:pt x="146" y="319"/>
                    </a:lnTo>
                    <a:lnTo>
                      <a:pt x="158" y="266"/>
                    </a:lnTo>
                    <a:lnTo>
                      <a:pt x="170" y="219"/>
                    </a:lnTo>
                    <a:lnTo>
                      <a:pt x="181" y="178"/>
                    </a:lnTo>
                    <a:lnTo>
                      <a:pt x="188" y="142"/>
                    </a:lnTo>
                    <a:lnTo>
                      <a:pt x="195" y="111"/>
                    </a:lnTo>
                    <a:lnTo>
                      <a:pt x="199" y="87"/>
                    </a:lnTo>
                    <a:lnTo>
                      <a:pt x="204" y="69"/>
                    </a:lnTo>
                    <a:lnTo>
                      <a:pt x="204" y="58"/>
                    </a:lnTo>
                    <a:lnTo>
                      <a:pt x="202" y="53"/>
                    </a:ln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DFE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43" name="Freeform 1064"/>
              <p:cNvSpPr>
                <a:spLocks/>
              </p:cNvSpPr>
              <p:nvPr/>
            </p:nvSpPr>
            <p:spPr bwMode="auto">
              <a:xfrm>
                <a:off x="1969" y="1135"/>
                <a:ext cx="207" cy="400"/>
              </a:xfrm>
              <a:custGeom>
                <a:avLst/>
                <a:gdLst>
                  <a:gd name="T0" fmla="*/ 3 w 207"/>
                  <a:gd name="T1" fmla="*/ 400 h 800"/>
                  <a:gd name="T2" fmla="*/ 23 w 207"/>
                  <a:gd name="T3" fmla="*/ 364 h 800"/>
                  <a:gd name="T4" fmla="*/ 43 w 207"/>
                  <a:gd name="T5" fmla="*/ 328 h 800"/>
                  <a:gd name="T6" fmla="*/ 62 w 207"/>
                  <a:gd name="T7" fmla="*/ 293 h 800"/>
                  <a:gd name="T8" fmla="*/ 82 w 207"/>
                  <a:gd name="T9" fmla="*/ 257 h 800"/>
                  <a:gd name="T10" fmla="*/ 101 w 207"/>
                  <a:gd name="T11" fmla="*/ 224 h 800"/>
                  <a:gd name="T12" fmla="*/ 118 w 207"/>
                  <a:gd name="T13" fmla="*/ 192 h 800"/>
                  <a:gd name="T14" fmla="*/ 133 w 207"/>
                  <a:gd name="T15" fmla="*/ 161 h 800"/>
                  <a:gd name="T16" fmla="*/ 149 w 207"/>
                  <a:gd name="T17" fmla="*/ 133 h 800"/>
                  <a:gd name="T18" fmla="*/ 161 w 207"/>
                  <a:gd name="T19" fmla="*/ 107 h 800"/>
                  <a:gd name="T20" fmla="*/ 173 w 207"/>
                  <a:gd name="T21" fmla="*/ 83 h 800"/>
                  <a:gd name="T22" fmla="*/ 184 w 207"/>
                  <a:gd name="T23" fmla="*/ 63 h 800"/>
                  <a:gd name="T24" fmla="*/ 191 w 207"/>
                  <a:gd name="T25" fmla="*/ 45 h 800"/>
                  <a:gd name="T26" fmla="*/ 198 w 207"/>
                  <a:gd name="T27" fmla="*/ 29 h 800"/>
                  <a:gd name="T28" fmla="*/ 202 w 207"/>
                  <a:gd name="T29" fmla="*/ 17 h 800"/>
                  <a:gd name="T30" fmla="*/ 207 w 207"/>
                  <a:gd name="T31" fmla="*/ 8 h 800"/>
                  <a:gd name="T32" fmla="*/ 207 w 207"/>
                  <a:gd name="T33" fmla="*/ 3 h 800"/>
                  <a:gd name="T34" fmla="*/ 205 w 207"/>
                  <a:gd name="T35" fmla="*/ 0 h 800"/>
                  <a:gd name="T36" fmla="*/ 190 w 207"/>
                  <a:gd name="T37" fmla="*/ 29 h 800"/>
                  <a:gd name="T38" fmla="*/ 191 w 207"/>
                  <a:gd name="T39" fmla="*/ 31 h 800"/>
                  <a:gd name="T40" fmla="*/ 190 w 207"/>
                  <a:gd name="T41" fmla="*/ 35 h 800"/>
                  <a:gd name="T42" fmla="*/ 187 w 207"/>
                  <a:gd name="T43" fmla="*/ 44 h 800"/>
                  <a:gd name="T44" fmla="*/ 183 w 207"/>
                  <a:gd name="T45" fmla="*/ 55 h 800"/>
                  <a:gd name="T46" fmla="*/ 177 w 207"/>
                  <a:gd name="T47" fmla="*/ 69 h 800"/>
                  <a:gd name="T48" fmla="*/ 168 w 207"/>
                  <a:gd name="T49" fmla="*/ 86 h 800"/>
                  <a:gd name="T50" fmla="*/ 160 w 207"/>
                  <a:gd name="T51" fmla="*/ 105 h 800"/>
                  <a:gd name="T52" fmla="*/ 149 w 207"/>
                  <a:gd name="T53" fmla="*/ 128 h 800"/>
                  <a:gd name="T54" fmla="*/ 136 w 207"/>
                  <a:gd name="T55" fmla="*/ 152 h 800"/>
                  <a:gd name="T56" fmla="*/ 123 w 207"/>
                  <a:gd name="T57" fmla="*/ 178 h 800"/>
                  <a:gd name="T58" fmla="*/ 108 w 207"/>
                  <a:gd name="T59" fmla="*/ 207 h 800"/>
                  <a:gd name="T60" fmla="*/ 92 w 207"/>
                  <a:gd name="T61" fmla="*/ 236 h 800"/>
                  <a:gd name="T62" fmla="*/ 75 w 207"/>
                  <a:gd name="T63" fmla="*/ 267 h 800"/>
                  <a:gd name="T64" fmla="*/ 57 w 207"/>
                  <a:gd name="T65" fmla="*/ 300 h 800"/>
                  <a:gd name="T66" fmla="*/ 38 w 207"/>
                  <a:gd name="T67" fmla="*/ 332 h 800"/>
                  <a:gd name="T68" fmla="*/ 20 w 207"/>
                  <a:gd name="T69" fmla="*/ 366 h 800"/>
                  <a:gd name="T70" fmla="*/ 0 w 207"/>
                  <a:gd name="T71" fmla="*/ 400 h 800"/>
                  <a:gd name="T72" fmla="*/ 3 w 207"/>
                  <a:gd name="T73" fmla="*/ 400 h 80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07" h="800">
                    <a:moveTo>
                      <a:pt x="3" y="800"/>
                    </a:moveTo>
                    <a:lnTo>
                      <a:pt x="23" y="728"/>
                    </a:lnTo>
                    <a:lnTo>
                      <a:pt x="43" y="655"/>
                    </a:lnTo>
                    <a:lnTo>
                      <a:pt x="62" y="585"/>
                    </a:lnTo>
                    <a:lnTo>
                      <a:pt x="82" y="514"/>
                    </a:lnTo>
                    <a:lnTo>
                      <a:pt x="101" y="447"/>
                    </a:lnTo>
                    <a:lnTo>
                      <a:pt x="118" y="384"/>
                    </a:lnTo>
                    <a:lnTo>
                      <a:pt x="133" y="322"/>
                    </a:lnTo>
                    <a:lnTo>
                      <a:pt x="149" y="266"/>
                    </a:lnTo>
                    <a:lnTo>
                      <a:pt x="161" y="213"/>
                    </a:lnTo>
                    <a:lnTo>
                      <a:pt x="173" y="166"/>
                    </a:lnTo>
                    <a:lnTo>
                      <a:pt x="184" y="125"/>
                    </a:lnTo>
                    <a:lnTo>
                      <a:pt x="191" y="89"/>
                    </a:lnTo>
                    <a:lnTo>
                      <a:pt x="198" y="58"/>
                    </a:lnTo>
                    <a:lnTo>
                      <a:pt x="202" y="34"/>
                    </a:lnTo>
                    <a:lnTo>
                      <a:pt x="207" y="16"/>
                    </a:lnTo>
                    <a:lnTo>
                      <a:pt x="207" y="5"/>
                    </a:lnTo>
                    <a:lnTo>
                      <a:pt x="205" y="0"/>
                    </a:lnTo>
                    <a:lnTo>
                      <a:pt x="190" y="58"/>
                    </a:lnTo>
                    <a:lnTo>
                      <a:pt x="191" y="61"/>
                    </a:lnTo>
                    <a:lnTo>
                      <a:pt x="190" y="70"/>
                    </a:lnTo>
                    <a:lnTo>
                      <a:pt x="187" y="87"/>
                    </a:lnTo>
                    <a:lnTo>
                      <a:pt x="183" y="110"/>
                    </a:lnTo>
                    <a:lnTo>
                      <a:pt x="177" y="137"/>
                    </a:lnTo>
                    <a:lnTo>
                      <a:pt x="168" y="172"/>
                    </a:lnTo>
                    <a:lnTo>
                      <a:pt x="160" y="210"/>
                    </a:lnTo>
                    <a:lnTo>
                      <a:pt x="149" y="255"/>
                    </a:lnTo>
                    <a:lnTo>
                      <a:pt x="136" y="304"/>
                    </a:lnTo>
                    <a:lnTo>
                      <a:pt x="123" y="356"/>
                    </a:lnTo>
                    <a:lnTo>
                      <a:pt x="108" y="413"/>
                    </a:lnTo>
                    <a:lnTo>
                      <a:pt x="92" y="472"/>
                    </a:lnTo>
                    <a:lnTo>
                      <a:pt x="75" y="534"/>
                    </a:lnTo>
                    <a:lnTo>
                      <a:pt x="57" y="599"/>
                    </a:lnTo>
                    <a:lnTo>
                      <a:pt x="38" y="664"/>
                    </a:lnTo>
                    <a:lnTo>
                      <a:pt x="20" y="731"/>
                    </a:lnTo>
                    <a:lnTo>
                      <a:pt x="0" y="800"/>
                    </a:lnTo>
                    <a:lnTo>
                      <a:pt x="3" y="800"/>
                    </a:lnTo>
                    <a:close/>
                  </a:path>
                </a:pathLst>
              </a:custGeom>
              <a:solidFill>
                <a:srgbClr val="E0ED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44" name="Freeform 1065"/>
              <p:cNvSpPr>
                <a:spLocks/>
              </p:cNvSpPr>
              <p:nvPr/>
            </p:nvSpPr>
            <p:spPr bwMode="auto">
              <a:xfrm>
                <a:off x="1968" y="1164"/>
                <a:ext cx="192" cy="371"/>
              </a:xfrm>
              <a:custGeom>
                <a:avLst/>
                <a:gdLst>
                  <a:gd name="T0" fmla="*/ 191 w 192"/>
                  <a:gd name="T1" fmla="*/ 0 h 742"/>
                  <a:gd name="T2" fmla="*/ 192 w 192"/>
                  <a:gd name="T3" fmla="*/ 2 h 742"/>
                  <a:gd name="T4" fmla="*/ 191 w 192"/>
                  <a:gd name="T5" fmla="*/ 6 h 742"/>
                  <a:gd name="T6" fmla="*/ 188 w 192"/>
                  <a:gd name="T7" fmla="*/ 15 h 742"/>
                  <a:gd name="T8" fmla="*/ 184 w 192"/>
                  <a:gd name="T9" fmla="*/ 26 h 742"/>
                  <a:gd name="T10" fmla="*/ 178 w 192"/>
                  <a:gd name="T11" fmla="*/ 40 h 742"/>
                  <a:gd name="T12" fmla="*/ 169 w 192"/>
                  <a:gd name="T13" fmla="*/ 57 h 742"/>
                  <a:gd name="T14" fmla="*/ 161 w 192"/>
                  <a:gd name="T15" fmla="*/ 76 h 742"/>
                  <a:gd name="T16" fmla="*/ 150 w 192"/>
                  <a:gd name="T17" fmla="*/ 99 h 742"/>
                  <a:gd name="T18" fmla="*/ 137 w 192"/>
                  <a:gd name="T19" fmla="*/ 123 h 742"/>
                  <a:gd name="T20" fmla="*/ 124 w 192"/>
                  <a:gd name="T21" fmla="*/ 149 h 742"/>
                  <a:gd name="T22" fmla="*/ 109 w 192"/>
                  <a:gd name="T23" fmla="*/ 178 h 742"/>
                  <a:gd name="T24" fmla="*/ 93 w 192"/>
                  <a:gd name="T25" fmla="*/ 207 h 742"/>
                  <a:gd name="T26" fmla="*/ 76 w 192"/>
                  <a:gd name="T27" fmla="*/ 238 h 742"/>
                  <a:gd name="T28" fmla="*/ 58 w 192"/>
                  <a:gd name="T29" fmla="*/ 271 h 742"/>
                  <a:gd name="T30" fmla="*/ 39 w 192"/>
                  <a:gd name="T31" fmla="*/ 303 h 742"/>
                  <a:gd name="T32" fmla="*/ 21 w 192"/>
                  <a:gd name="T33" fmla="*/ 337 h 742"/>
                  <a:gd name="T34" fmla="*/ 1 w 192"/>
                  <a:gd name="T35" fmla="*/ 371 h 742"/>
                  <a:gd name="T36" fmla="*/ 0 w 192"/>
                  <a:gd name="T37" fmla="*/ 370 h 742"/>
                  <a:gd name="T38" fmla="*/ 20 w 192"/>
                  <a:gd name="T39" fmla="*/ 338 h 742"/>
                  <a:gd name="T40" fmla="*/ 38 w 192"/>
                  <a:gd name="T41" fmla="*/ 305 h 742"/>
                  <a:gd name="T42" fmla="*/ 55 w 192"/>
                  <a:gd name="T43" fmla="*/ 273 h 742"/>
                  <a:gd name="T44" fmla="*/ 72 w 192"/>
                  <a:gd name="T45" fmla="*/ 242 h 742"/>
                  <a:gd name="T46" fmla="*/ 89 w 192"/>
                  <a:gd name="T47" fmla="*/ 211 h 742"/>
                  <a:gd name="T48" fmla="*/ 103 w 192"/>
                  <a:gd name="T49" fmla="*/ 183 h 742"/>
                  <a:gd name="T50" fmla="*/ 117 w 192"/>
                  <a:gd name="T51" fmla="*/ 156 h 742"/>
                  <a:gd name="T52" fmla="*/ 130 w 192"/>
                  <a:gd name="T53" fmla="*/ 131 h 742"/>
                  <a:gd name="T54" fmla="*/ 141 w 192"/>
                  <a:gd name="T55" fmla="*/ 109 h 742"/>
                  <a:gd name="T56" fmla="*/ 151 w 192"/>
                  <a:gd name="T57" fmla="*/ 89 h 742"/>
                  <a:gd name="T58" fmla="*/ 160 w 192"/>
                  <a:gd name="T59" fmla="*/ 72 h 742"/>
                  <a:gd name="T60" fmla="*/ 167 w 192"/>
                  <a:gd name="T61" fmla="*/ 57 h 742"/>
                  <a:gd name="T62" fmla="*/ 171 w 192"/>
                  <a:gd name="T63" fmla="*/ 45 h 742"/>
                  <a:gd name="T64" fmla="*/ 174 w 192"/>
                  <a:gd name="T65" fmla="*/ 37 h 742"/>
                  <a:gd name="T66" fmla="*/ 175 w 192"/>
                  <a:gd name="T67" fmla="*/ 32 h 742"/>
                  <a:gd name="T68" fmla="*/ 174 w 192"/>
                  <a:gd name="T69" fmla="*/ 30 h 742"/>
                  <a:gd name="T70" fmla="*/ 191 w 192"/>
                  <a:gd name="T71" fmla="*/ 0 h 74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92" h="742">
                    <a:moveTo>
                      <a:pt x="191" y="0"/>
                    </a:moveTo>
                    <a:lnTo>
                      <a:pt x="192" y="3"/>
                    </a:lnTo>
                    <a:lnTo>
                      <a:pt x="191" y="12"/>
                    </a:lnTo>
                    <a:lnTo>
                      <a:pt x="188" y="29"/>
                    </a:lnTo>
                    <a:lnTo>
                      <a:pt x="184" y="52"/>
                    </a:lnTo>
                    <a:lnTo>
                      <a:pt x="178" y="79"/>
                    </a:lnTo>
                    <a:lnTo>
                      <a:pt x="169" y="114"/>
                    </a:lnTo>
                    <a:lnTo>
                      <a:pt x="161" y="152"/>
                    </a:lnTo>
                    <a:lnTo>
                      <a:pt x="150" y="197"/>
                    </a:lnTo>
                    <a:lnTo>
                      <a:pt x="137" y="246"/>
                    </a:lnTo>
                    <a:lnTo>
                      <a:pt x="124" y="298"/>
                    </a:lnTo>
                    <a:lnTo>
                      <a:pt x="109" y="355"/>
                    </a:lnTo>
                    <a:lnTo>
                      <a:pt x="93" y="414"/>
                    </a:lnTo>
                    <a:lnTo>
                      <a:pt x="76" y="476"/>
                    </a:lnTo>
                    <a:lnTo>
                      <a:pt x="58" y="541"/>
                    </a:lnTo>
                    <a:lnTo>
                      <a:pt x="39" y="606"/>
                    </a:lnTo>
                    <a:lnTo>
                      <a:pt x="21" y="673"/>
                    </a:lnTo>
                    <a:lnTo>
                      <a:pt x="1" y="742"/>
                    </a:lnTo>
                    <a:lnTo>
                      <a:pt x="0" y="740"/>
                    </a:lnTo>
                    <a:lnTo>
                      <a:pt x="20" y="675"/>
                    </a:lnTo>
                    <a:lnTo>
                      <a:pt x="38" y="610"/>
                    </a:lnTo>
                    <a:lnTo>
                      <a:pt x="55" y="545"/>
                    </a:lnTo>
                    <a:lnTo>
                      <a:pt x="72" y="483"/>
                    </a:lnTo>
                    <a:lnTo>
                      <a:pt x="89" y="422"/>
                    </a:lnTo>
                    <a:lnTo>
                      <a:pt x="103" y="365"/>
                    </a:lnTo>
                    <a:lnTo>
                      <a:pt x="117" y="311"/>
                    </a:lnTo>
                    <a:lnTo>
                      <a:pt x="130" y="262"/>
                    </a:lnTo>
                    <a:lnTo>
                      <a:pt x="141" y="217"/>
                    </a:lnTo>
                    <a:lnTo>
                      <a:pt x="151" y="177"/>
                    </a:lnTo>
                    <a:lnTo>
                      <a:pt x="160" y="143"/>
                    </a:lnTo>
                    <a:lnTo>
                      <a:pt x="167" y="114"/>
                    </a:lnTo>
                    <a:lnTo>
                      <a:pt x="171" y="90"/>
                    </a:lnTo>
                    <a:lnTo>
                      <a:pt x="174" y="74"/>
                    </a:lnTo>
                    <a:lnTo>
                      <a:pt x="175" y="63"/>
                    </a:lnTo>
                    <a:lnTo>
                      <a:pt x="174" y="59"/>
                    </a:lnTo>
                    <a:lnTo>
                      <a:pt x="191" y="0"/>
                    </a:lnTo>
                    <a:close/>
                  </a:path>
                </a:pathLst>
              </a:custGeom>
              <a:solidFill>
                <a:srgbClr val="E2E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45" name="Freeform 1066"/>
              <p:cNvSpPr>
                <a:spLocks/>
              </p:cNvSpPr>
              <p:nvPr/>
            </p:nvSpPr>
            <p:spPr bwMode="auto">
              <a:xfrm>
                <a:off x="1966" y="1194"/>
                <a:ext cx="177" cy="341"/>
              </a:xfrm>
              <a:custGeom>
                <a:avLst/>
                <a:gdLst>
                  <a:gd name="T0" fmla="*/ 2 w 177"/>
                  <a:gd name="T1" fmla="*/ 341 h 681"/>
                  <a:gd name="T2" fmla="*/ 22 w 177"/>
                  <a:gd name="T3" fmla="*/ 308 h 681"/>
                  <a:gd name="T4" fmla="*/ 40 w 177"/>
                  <a:gd name="T5" fmla="*/ 276 h 681"/>
                  <a:gd name="T6" fmla="*/ 57 w 177"/>
                  <a:gd name="T7" fmla="*/ 243 h 681"/>
                  <a:gd name="T8" fmla="*/ 74 w 177"/>
                  <a:gd name="T9" fmla="*/ 212 h 681"/>
                  <a:gd name="T10" fmla="*/ 91 w 177"/>
                  <a:gd name="T11" fmla="*/ 182 h 681"/>
                  <a:gd name="T12" fmla="*/ 105 w 177"/>
                  <a:gd name="T13" fmla="*/ 153 h 681"/>
                  <a:gd name="T14" fmla="*/ 119 w 177"/>
                  <a:gd name="T15" fmla="*/ 126 h 681"/>
                  <a:gd name="T16" fmla="*/ 132 w 177"/>
                  <a:gd name="T17" fmla="*/ 102 h 681"/>
                  <a:gd name="T18" fmla="*/ 143 w 177"/>
                  <a:gd name="T19" fmla="*/ 79 h 681"/>
                  <a:gd name="T20" fmla="*/ 153 w 177"/>
                  <a:gd name="T21" fmla="*/ 59 h 681"/>
                  <a:gd name="T22" fmla="*/ 162 w 177"/>
                  <a:gd name="T23" fmla="*/ 42 h 681"/>
                  <a:gd name="T24" fmla="*/ 169 w 177"/>
                  <a:gd name="T25" fmla="*/ 28 h 681"/>
                  <a:gd name="T26" fmla="*/ 173 w 177"/>
                  <a:gd name="T27" fmla="*/ 16 h 681"/>
                  <a:gd name="T28" fmla="*/ 176 w 177"/>
                  <a:gd name="T29" fmla="*/ 8 h 681"/>
                  <a:gd name="T30" fmla="*/ 177 w 177"/>
                  <a:gd name="T31" fmla="*/ 2 h 681"/>
                  <a:gd name="T32" fmla="*/ 176 w 177"/>
                  <a:gd name="T33" fmla="*/ 0 h 681"/>
                  <a:gd name="T34" fmla="*/ 157 w 177"/>
                  <a:gd name="T35" fmla="*/ 32 h 681"/>
                  <a:gd name="T36" fmla="*/ 159 w 177"/>
                  <a:gd name="T37" fmla="*/ 34 h 681"/>
                  <a:gd name="T38" fmla="*/ 157 w 177"/>
                  <a:gd name="T39" fmla="*/ 39 h 681"/>
                  <a:gd name="T40" fmla="*/ 155 w 177"/>
                  <a:gd name="T41" fmla="*/ 48 h 681"/>
                  <a:gd name="T42" fmla="*/ 149 w 177"/>
                  <a:gd name="T43" fmla="*/ 60 h 681"/>
                  <a:gd name="T44" fmla="*/ 143 w 177"/>
                  <a:gd name="T45" fmla="*/ 75 h 681"/>
                  <a:gd name="T46" fmla="*/ 135 w 177"/>
                  <a:gd name="T47" fmla="*/ 93 h 681"/>
                  <a:gd name="T48" fmla="*/ 123 w 177"/>
                  <a:gd name="T49" fmla="*/ 113 h 681"/>
                  <a:gd name="T50" fmla="*/ 112 w 177"/>
                  <a:gd name="T51" fmla="*/ 136 h 681"/>
                  <a:gd name="T52" fmla="*/ 99 w 177"/>
                  <a:gd name="T53" fmla="*/ 161 h 681"/>
                  <a:gd name="T54" fmla="*/ 85 w 177"/>
                  <a:gd name="T55" fmla="*/ 188 h 681"/>
                  <a:gd name="T56" fmla="*/ 70 w 177"/>
                  <a:gd name="T57" fmla="*/ 217 h 681"/>
                  <a:gd name="T58" fmla="*/ 53 w 177"/>
                  <a:gd name="T59" fmla="*/ 247 h 681"/>
                  <a:gd name="T60" fmla="*/ 36 w 177"/>
                  <a:gd name="T61" fmla="*/ 277 h 681"/>
                  <a:gd name="T62" fmla="*/ 19 w 177"/>
                  <a:gd name="T63" fmla="*/ 309 h 681"/>
                  <a:gd name="T64" fmla="*/ 0 w 177"/>
                  <a:gd name="T65" fmla="*/ 341 h 681"/>
                  <a:gd name="T66" fmla="*/ 2 w 177"/>
                  <a:gd name="T67" fmla="*/ 341 h 68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7" h="681">
                    <a:moveTo>
                      <a:pt x="2" y="681"/>
                    </a:moveTo>
                    <a:lnTo>
                      <a:pt x="22" y="616"/>
                    </a:lnTo>
                    <a:lnTo>
                      <a:pt x="40" y="551"/>
                    </a:lnTo>
                    <a:lnTo>
                      <a:pt x="57" y="486"/>
                    </a:lnTo>
                    <a:lnTo>
                      <a:pt x="74" y="424"/>
                    </a:lnTo>
                    <a:lnTo>
                      <a:pt x="91" y="363"/>
                    </a:lnTo>
                    <a:lnTo>
                      <a:pt x="105" y="306"/>
                    </a:lnTo>
                    <a:lnTo>
                      <a:pt x="119" y="252"/>
                    </a:lnTo>
                    <a:lnTo>
                      <a:pt x="132" y="203"/>
                    </a:lnTo>
                    <a:lnTo>
                      <a:pt x="143" y="158"/>
                    </a:lnTo>
                    <a:lnTo>
                      <a:pt x="153" y="118"/>
                    </a:lnTo>
                    <a:lnTo>
                      <a:pt x="162" y="84"/>
                    </a:lnTo>
                    <a:lnTo>
                      <a:pt x="169" y="55"/>
                    </a:lnTo>
                    <a:lnTo>
                      <a:pt x="173" y="31"/>
                    </a:lnTo>
                    <a:lnTo>
                      <a:pt x="176" y="15"/>
                    </a:lnTo>
                    <a:lnTo>
                      <a:pt x="177" y="4"/>
                    </a:lnTo>
                    <a:lnTo>
                      <a:pt x="176" y="0"/>
                    </a:lnTo>
                    <a:lnTo>
                      <a:pt x="157" y="64"/>
                    </a:lnTo>
                    <a:lnTo>
                      <a:pt x="159" y="67"/>
                    </a:lnTo>
                    <a:lnTo>
                      <a:pt x="157" y="78"/>
                    </a:lnTo>
                    <a:lnTo>
                      <a:pt x="155" y="96"/>
                    </a:lnTo>
                    <a:lnTo>
                      <a:pt x="149" y="120"/>
                    </a:lnTo>
                    <a:lnTo>
                      <a:pt x="143" y="149"/>
                    </a:lnTo>
                    <a:lnTo>
                      <a:pt x="135" y="185"/>
                    </a:lnTo>
                    <a:lnTo>
                      <a:pt x="123" y="225"/>
                    </a:lnTo>
                    <a:lnTo>
                      <a:pt x="112" y="272"/>
                    </a:lnTo>
                    <a:lnTo>
                      <a:pt x="99" y="321"/>
                    </a:lnTo>
                    <a:lnTo>
                      <a:pt x="85" y="375"/>
                    </a:lnTo>
                    <a:lnTo>
                      <a:pt x="70" y="433"/>
                    </a:lnTo>
                    <a:lnTo>
                      <a:pt x="53" y="493"/>
                    </a:lnTo>
                    <a:lnTo>
                      <a:pt x="36" y="554"/>
                    </a:lnTo>
                    <a:lnTo>
                      <a:pt x="19" y="618"/>
                    </a:lnTo>
                    <a:lnTo>
                      <a:pt x="0" y="681"/>
                    </a:lnTo>
                    <a:lnTo>
                      <a:pt x="2" y="681"/>
                    </a:lnTo>
                    <a:close/>
                  </a:path>
                </a:pathLst>
              </a:custGeom>
              <a:solidFill>
                <a:srgbClr val="E4EC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46" name="Freeform 1067"/>
              <p:cNvSpPr>
                <a:spLocks/>
              </p:cNvSpPr>
              <p:nvPr/>
            </p:nvSpPr>
            <p:spPr bwMode="auto">
              <a:xfrm>
                <a:off x="1965" y="1226"/>
                <a:ext cx="160" cy="309"/>
              </a:xfrm>
              <a:custGeom>
                <a:avLst/>
                <a:gdLst>
                  <a:gd name="T0" fmla="*/ 158 w 160"/>
                  <a:gd name="T1" fmla="*/ 0 h 617"/>
                  <a:gd name="T2" fmla="*/ 160 w 160"/>
                  <a:gd name="T3" fmla="*/ 2 h 617"/>
                  <a:gd name="T4" fmla="*/ 158 w 160"/>
                  <a:gd name="T5" fmla="*/ 7 h 617"/>
                  <a:gd name="T6" fmla="*/ 156 w 160"/>
                  <a:gd name="T7" fmla="*/ 16 h 617"/>
                  <a:gd name="T8" fmla="*/ 150 w 160"/>
                  <a:gd name="T9" fmla="*/ 28 h 617"/>
                  <a:gd name="T10" fmla="*/ 144 w 160"/>
                  <a:gd name="T11" fmla="*/ 43 h 617"/>
                  <a:gd name="T12" fmla="*/ 136 w 160"/>
                  <a:gd name="T13" fmla="*/ 61 h 617"/>
                  <a:gd name="T14" fmla="*/ 124 w 160"/>
                  <a:gd name="T15" fmla="*/ 81 h 617"/>
                  <a:gd name="T16" fmla="*/ 113 w 160"/>
                  <a:gd name="T17" fmla="*/ 104 h 617"/>
                  <a:gd name="T18" fmla="*/ 100 w 160"/>
                  <a:gd name="T19" fmla="*/ 129 h 617"/>
                  <a:gd name="T20" fmla="*/ 86 w 160"/>
                  <a:gd name="T21" fmla="*/ 156 h 617"/>
                  <a:gd name="T22" fmla="*/ 71 w 160"/>
                  <a:gd name="T23" fmla="*/ 185 h 617"/>
                  <a:gd name="T24" fmla="*/ 54 w 160"/>
                  <a:gd name="T25" fmla="*/ 215 h 617"/>
                  <a:gd name="T26" fmla="*/ 37 w 160"/>
                  <a:gd name="T27" fmla="*/ 245 h 617"/>
                  <a:gd name="T28" fmla="*/ 20 w 160"/>
                  <a:gd name="T29" fmla="*/ 277 h 617"/>
                  <a:gd name="T30" fmla="*/ 1 w 160"/>
                  <a:gd name="T31" fmla="*/ 309 h 617"/>
                  <a:gd name="T32" fmla="*/ 0 w 160"/>
                  <a:gd name="T33" fmla="*/ 308 h 617"/>
                  <a:gd name="T34" fmla="*/ 17 w 160"/>
                  <a:gd name="T35" fmla="*/ 278 h 617"/>
                  <a:gd name="T36" fmla="*/ 34 w 160"/>
                  <a:gd name="T37" fmla="*/ 248 h 617"/>
                  <a:gd name="T38" fmla="*/ 50 w 160"/>
                  <a:gd name="T39" fmla="*/ 219 h 617"/>
                  <a:gd name="T40" fmla="*/ 65 w 160"/>
                  <a:gd name="T41" fmla="*/ 191 h 617"/>
                  <a:gd name="T42" fmla="*/ 79 w 160"/>
                  <a:gd name="T43" fmla="*/ 164 h 617"/>
                  <a:gd name="T44" fmla="*/ 92 w 160"/>
                  <a:gd name="T45" fmla="*/ 139 h 617"/>
                  <a:gd name="T46" fmla="*/ 105 w 160"/>
                  <a:gd name="T47" fmla="*/ 116 h 617"/>
                  <a:gd name="T48" fmla="*/ 115 w 160"/>
                  <a:gd name="T49" fmla="*/ 96 h 617"/>
                  <a:gd name="T50" fmla="*/ 123 w 160"/>
                  <a:gd name="T51" fmla="*/ 78 h 617"/>
                  <a:gd name="T52" fmla="*/ 130 w 160"/>
                  <a:gd name="T53" fmla="*/ 63 h 617"/>
                  <a:gd name="T54" fmla="*/ 136 w 160"/>
                  <a:gd name="T55" fmla="*/ 51 h 617"/>
                  <a:gd name="T56" fmla="*/ 139 w 160"/>
                  <a:gd name="T57" fmla="*/ 42 h 617"/>
                  <a:gd name="T58" fmla="*/ 140 w 160"/>
                  <a:gd name="T59" fmla="*/ 36 h 617"/>
                  <a:gd name="T60" fmla="*/ 139 w 160"/>
                  <a:gd name="T61" fmla="*/ 35 h 617"/>
                  <a:gd name="T62" fmla="*/ 158 w 160"/>
                  <a:gd name="T63" fmla="*/ 0 h 61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0" h="617">
                    <a:moveTo>
                      <a:pt x="158" y="0"/>
                    </a:moveTo>
                    <a:lnTo>
                      <a:pt x="160" y="3"/>
                    </a:lnTo>
                    <a:lnTo>
                      <a:pt x="158" y="14"/>
                    </a:lnTo>
                    <a:lnTo>
                      <a:pt x="156" y="32"/>
                    </a:lnTo>
                    <a:lnTo>
                      <a:pt x="150" y="56"/>
                    </a:lnTo>
                    <a:lnTo>
                      <a:pt x="144" y="85"/>
                    </a:lnTo>
                    <a:lnTo>
                      <a:pt x="136" y="121"/>
                    </a:lnTo>
                    <a:lnTo>
                      <a:pt x="124" y="161"/>
                    </a:lnTo>
                    <a:lnTo>
                      <a:pt x="113" y="208"/>
                    </a:lnTo>
                    <a:lnTo>
                      <a:pt x="100" y="257"/>
                    </a:lnTo>
                    <a:lnTo>
                      <a:pt x="86" y="311"/>
                    </a:lnTo>
                    <a:lnTo>
                      <a:pt x="71" y="369"/>
                    </a:lnTo>
                    <a:lnTo>
                      <a:pt x="54" y="429"/>
                    </a:lnTo>
                    <a:lnTo>
                      <a:pt x="37" y="490"/>
                    </a:lnTo>
                    <a:lnTo>
                      <a:pt x="20" y="554"/>
                    </a:lnTo>
                    <a:lnTo>
                      <a:pt x="1" y="617"/>
                    </a:lnTo>
                    <a:lnTo>
                      <a:pt x="0" y="615"/>
                    </a:lnTo>
                    <a:lnTo>
                      <a:pt x="17" y="556"/>
                    </a:lnTo>
                    <a:lnTo>
                      <a:pt x="34" y="496"/>
                    </a:lnTo>
                    <a:lnTo>
                      <a:pt x="50" y="438"/>
                    </a:lnTo>
                    <a:lnTo>
                      <a:pt x="65" y="382"/>
                    </a:lnTo>
                    <a:lnTo>
                      <a:pt x="79" y="328"/>
                    </a:lnTo>
                    <a:lnTo>
                      <a:pt x="92" y="277"/>
                    </a:lnTo>
                    <a:lnTo>
                      <a:pt x="105" y="232"/>
                    </a:lnTo>
                    <a:lnTo>
                      <a:pt x="115" y="192"/>
                    </a:lnTo>
                    <a:lnTo>
                      <a:pt x="123" y="156"/>
                    </a:lnTo>
                    <a:lnTo>
                      <a:pt x="130" y="125"/>
                    </a:lnTo>
                    <a:lnTo>
                      <a:pt x="136" y="101"/>
                    </a:lnTo>
                    <a:lnTo>
                      <a:pt x="139" y="83"/>
                    </a:lnTo>
                    <a:lnTo>
                      <a:pt x="140" y="72"/>
                    </a:lnTo>
                    <a:lnTo>
                      <a:pt x="139" y="69"/>
                    </a:lnTo>
                    <a:lnTo>
                      <a:pt x="158" y="0"/>
                    </a:lnTo>
                    <a:close/>
                  </a:path>
                </a:pathLst>
              </a:custGeom>
              <a:solidFill>
                <a:srgbClr val="E6EB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47" name="Freeform 1068"/>
              <p:cNvSpPr>
                <a:spLocks/>
              </p:cNvSpPr>
              <p:nvPr/>
            </p:nvSpPr>
            <p:spPr bwMode="auto">
              <a:xfrm>
                <a:off x="1962" y="1260"/>
                <a:ext cx="143" cy="274"/>
              </a:xfrm>
              <a:custGeom>
                <a:avLst/>
                <a:gdLst>
                  <a:gd name="T0" fmla="*/ 3 w 143"/>
                  <a:gd name="T1" fmla="*/ 274 h 546"/>
                  <a:gd name="T2" fmla="*/ 20 w 143"/>
                  <a:gd name="T3" fmla="*/ 244 h 546"/>
                  <a:gd name="T4" fmla="*/ 37 w 143"/>
                  <a:gd name="T5" fmla="*/ 214 h 546"/>
                  <a:gd name="T6" fmla="*/ 53 w 143"/>
                  <a:gd name="T7" fmla="*/ 185 h 546"/>
                  <a:gd name="T8" fmla="*/ 68 w 143"/>
                  <a:gd name="T9" fmla="*/ 157 h 546"/>
                  <a:gd name="T10" fmla="*/ 82 w 143"/>
                  <a:gd name="T11" fmla="*/ 130 h 546"/>
                  <a:gd name="T12" fmla="*/ 95 w 143"/>
                  <a:gd name="T13" fmla="*/ 104 h 546"/>
                  <a:gd name="T14" fmla="*/ 108 w 143"/>
                  <a:gd name="T15" fmla="*/ 82 h 546"/>
                  <a:gd name="T16" fmla="*/ 118 w 143"/>
                  <a:gd name="T17" fmla="*/ 62 h 546"/>
                  <a:gd name="T18" fmla="*/ 126 w 143"/>
                  <a:gd name="T19" fmla="*/ 44 h 546"/>
                  <a:gd name="T20" fmla="*/ 133 w 143"/>
                  <a:gd name="T21" fmla="*/ 28 h 546"/>
                  <a:gd name="T22" fmla="*/ 139 w 143"/>
                  <a:gd name="T23" fmla="*/ 16 h 546"/>
                  <a:gd name="T24" fmla="*/ 142 w 143"/>
                  <a:gd name="T25" fmla="*/ 7 h 546"/>
                  <a:gd name="T26" fmla="*/ 143 w 143"/>
                  <a:gd name="T27" fmla="*/ 2 h 546"/>
                  <a:gd name="T28" fmla="*/ 142 w 143"/>
                  <a:gd name="T29" fmla="*/ 0 h 546"/>
                  <a:gd name="T30" fmla="*/ 122 w 143"/>
                  <a:gd name="T31" fmla="*/ 37 h 546"/>
                  <a:gd name="T32" fmla="*/ 122 w 143"/>
                  <a:gd name="T33" fmla="*/ 39 h 546"/>
                  <a:gd name="T34" fmla="*/ 120 w 143"/>
                  <a:gd name="T35" fmla="*/ 44 h 546"/>
                  <a:gd name="T36" fmla="*/ 118 w 143"/>
                  <a:gd name="T37" fmla="*/ 51 h 546"/>
                  <a:gd name="T38" fmla="*/ 113 w 143"/>
                  <a:gd name="T39" fmla="*/ 62 h 546"/>
                  <a:gd name="T40" fmla="*/ 108 w 143"/>
                  <a:gd name="T41" fmla="*/ 74 h 546"/>
                  <a:gd name="T42" fmla="*/ 101 w 143"/>
                  <a:gd name="T43" fmla="*/ 90 h 546"/>
                  <a:gd name="T44" fmla="*/ 91 w 143"/>
                  <a:gd name="T45" fmla="*/ 108 h 546"/>
                  <a:gd name="T46" fmla="*/ 81 w 143"/>
                  <a:gd name="T47" fmla="*/ 127 h 546"/>
                  <a:gd name="T48" fmla="*/ 69 w 143"/>
                  <a:gd name="T49" fmla="*/ 149 h 546"/>
                  <a:gd name="T50" fmla="*/ 57 w 143"/>
                  <a:gd name="T51" fmla="*/ 173 h 546"/>
                  <a:gd name="T52" fmla="*/ 44 w 143"/>
                  <a:gd name="T53" fmla="*/ 197 h 546"/>
                  <a:gd name="T54" fmla="*/ 30 w 143"/>
                  <a:gd name="T55" fmla="*/ 221 h 546"/>
                  <a:gd name="T56" fmla="*/ 16 w 143"/>
                  <a:gd name="T57" fmla="*/ 248 h 546"/>
                  <a:gd name="T58" fmla="*/ 0 w 143"/>
                  <a:gd name="T59" fmla="*/ 274 h 546"/>
                  <a:gd name="T60" fmla="*/ 3 w 143"/>
                  <a:gd name="T61" fmla="*/ 274 h 54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43" h="546">
                    <a:moveTo>
                      <a:pt x="3" y="546"/>
                    </a:moveTo>
                    <a:lnTo>
                      <a:pt x="20" y="487"/>
                    </a:lnTo>
                    <a:lnTo>
                      <a:pt x="37" y="427"/>
                    </a:lnTo>
                    <a:lnTo>
                      <a:pt x="53" y="369"/>
                    </a:lnTo>
                    <a:lnTo>
                      <a:pt x="68" y="313"/>
                    </a:lnTo>
                    <a:lnTo>
                      <a:pt x="82" y="259"/>
                    </a:lnTo>
                    <a:lnTo>
                      <a:pt x="95" y="208"/>
                    </a:lnTo>
                    <a:lnTo>
                      <a:pt x="108" y="163"/>
                    </a:lnTo>
                    <a:lnTo>
                      <a:pt x="118" y="123"/>
                    </a:lnTo>
                    <a:lnTo>
                      <a:pt x="126" y="87"/>
                    </a:lnTo>
                    <a:lnTo>
                      <a:pt x="133" y="56"/>
                    </a:lnTo>
                    <a:lnTo>
                      <a:pt x="139" y="32"/>
                    </a:lnTo>
                    <a:lnTo>
                      <a:pt x="142" y="14"/>
                    </a:lnTo>
                    <a:lnTo>
                      <a:pt x="143" y="3"/>
                    </a:lnTo>
                    <a:lnTo>
                      <a:pt x="142" y="0"/>
                    </a:lnTo>
                    <a:lnTo>
                      <a:pt x="122" y="74"/>
                    </a:lnTo>
                    <a:lnTo>
                      <a:pt x="122" y="77"/>
                    </a:lnTo>
                    <a:lnTo>
                      <a:pt x="120" y="87"/>
                    </a:lnTo>
                    <a:lnTo>
                      <a:pt x="118" y="101"/>
                    </a:lnTo>
                    <a:lnTo>
                      <a:pt x="113" y="123"/>
                    </a:lnTo>
                    <a:lnTo>
                      <a:pt x="108" y="148"/>
                    </a:lnTo>
                    <a:lnTo>
                      <a:pt x="101" y="179"/>
                    </a:lnTo>
                    <a:lnTo>
                      <a:pt x="91" y="215"/>
                    </a:lnTo>
                    <a:lnTo>
                      <a:pt x="81" y="253"/>
                    </a:lnTo>
                    <a:lnTo>
                      <a:pt x="69" y="297"/>
                    </a:lnTo>
                    <a:lnTo>
                      <a:pt x="57" y="344"/>
                    </a:lnTo>
                    <a:lnTo>
                      <a:pt x="44" y="392"/>
                    </a:lnTo>
                    <a:lnTo>
                      <a:pt x="30" y="441"/>
                    </a:lnTo>
                    <a:lnTo>
                      <a:pt x="16" y="494"/>
                    </a:lnTo>
                    <a:lnTo>
                      <a:pt x="0" y="546"/>
                    </a:lnTo>
                    <a:lnTo>
                      <a:pt x="3" y="546"/>
                    </a:lnTo>
                    <a:close/>
                  </a:path>
                </a:pathLst>
              </a:custGeom>
              <a:solidFill>
                <a:srgbClr val="E7EB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48" name="Freeform 1069"/>
              <p:cNvSpPr>
                <a:spLocks/>
              </p:cNvSpPr>
              <p:nvPr/>
            </p:nvSpPr>
            <p:spPr bwMode="auto">
              <a:xfrm>
                <a:off x="1961" y="1297"/>
                <a:ext cx="123" cy="237"/>
              </a:xfrm>
              <a:custGeom>
                <a:avLst/>
                <a:gdLst>
                  <a:gd name="T0" fmla="*/ 123 w 123"/>
                  <a:gd name="T1" fmla="*/ 0 h 472"/>
                  <a:gd name="T2" fmla="*/ 123 w 123"/>
                  <a:gd name="T3" fmla="*/ 2 h 472"/>
                  <a:gd name="T4" fmla="*/ 121 w 123"/>
                  <a:gd name="T5" fmla="*/ 7 h 472"/>
                  <a:gd name="T6" fmla="*/ 119 w 123"/>
                  <a:gd name="T7" fmla="*/ 14 h 472"/>
                  <a:gd name="T8" fmla="*/ 114 w 123"/>
                  <a:gd name="T9" fmla="*/ 25 h 472"/>
                  <a:gd name="T10" fmla="*/ 109 w 123"/>
                  <a:gd name="T11" fmla="*/ 37 h 472"/>
                  <a:gd name="T12" fmla="*/ 102 w 123"/>
                  <a:gd name="T13" fmla="*/ 53 h 472"/>
                  <a:gd name="T14" fmla="*/ 92 w 123"/>
                  <a:gd name="T15" fmla="*/ 71 h 472"/>
                  <a:gd name="T16" fmla="*/ 82 w 123"/>
                  <a:gd name="T17" fmla="*/ 90 h 472"/>
                  <a:gd name="T18" fmla="*/ 70 w 123"/>
                  <a:gd name="T19" fmla="*/ 112 h 472"/>
                  <a:gd name="T20" fmla="*/ 58 w 123"/>
                  <a:gd name="T21" fmla="*/ 136 h 472"/>
                  <a:gd name="T22" fmla="*/ 45 w 123"/>
                  <a:gd name="T23" fmla="*/ 160 h 472"/>
                  <a:gd name="T24" fmla="*/ 31 w 123"/>
                  <a:gd name="T25" fmla="*/ 184 h 472"/>
                  <a:gd name="T26" fmla="*/ 17 w 123"/>
                  <a:gd name="T27" fmla="*/ 211 h 472"/>
                  <a:gd name="T28" fmla="*/ 1 w 123"/>
                  <a:gd name="T29" fmla="*/ 237 h 472"/>
                  <a:gd name="T30" fmla="*/ 0 w 123"/>
                  <a:gd name="T31" fmla="*/ 236 h 472"/>
                  <a:gd name="T32" fmla="*/ 14 w 123"/>
                  <a:gd name="T33" fmla="*/ 211 h 472"/>
                  <a:gd name="T34" fmla="*/ 28 w 123"/>
                  <a:gd name="T35" fmla="*/ 186 h 472"/>
                  <a:gd name="T36" fmla="*/ 41 w 123"/>
                  <a:gd name="T37" fmla="*/ 162 h 472"/>
                  <a:gd name="T38" fmla="*/ 54 w 123"/>
                  <a:gd name="T39" fmla="*/ 139 h 472"/>
                  <a:gd name="T40" fmla="*/ 65 w 123"/>
                  <a:gd name="T41" fmla="*/ 117 h 472"/>
                  <a:gd name="T42" fmla="*/ 75 w 123"/>
                  <a:gd name="T43" fmla="*/ 98 h 472"/>
                  <a:gd name="T44" fmla="*/ 83 w 123"/>
                  <a:gd name="T45" fmla="*/ 81 h 472"/>
                  <a:gd name="T46" fmla="*/ 90 w 123"/>
                  <a:gd name="T47" fmla="*/ 67 h 472"/>
                  <a:gd name="T48" fmla="*/ 96 w 123"/>
                  <a:gd name="T49" fmla="*/ 55 h 472"/>
                  <a:gd name="T50" fmla="*/ 99 w 123"/>
                  <a:gd name="T51" fmla="*/ 46 h 472"/>
                  <a:gd name="T52" fmla="*/ 100 w 123"/>
                  <a:gd name="T53" fmla="*/ 42 h 472"/>
                  <a:gd name="T54" fmla="*/ 100 w 123"/>
                  <a:gd name="T55" fmla="*/ 39 h 472"/>
                  <a:gd name="T56" fmla="*/ 123 w 123"/>
                  <a:gd name="T57" fmla="*/ 0 h 47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23" h="472">
                    <a:moveTo>
                      <a:pt x="123" y="0"/>
                    </a:moveTo>
                    <a:lnTo>
                      <a:pt x="123" y="3"/>
                    </a:lnTo>
                    <a:lnTo>
                      <a:pt x="121" y="13"/>
                    </a:lnTo>
                    <a:lnTo>
                      <a:pt x="119" y="27"/>
                    </a:lnTo>
                    <a:lnTo>
                      <a:pt x="114" y="49"/>
                    </a:lnTo>
                    <a:lnTo>
                      <a:pt x="109" y="74"/>
                    </a:lnTo>
                    <a:lnTo>
                      <a:pt x="102" y="105"/>
                    </a:lnTo>
                    <a:lnTo>
                      <a:pt x="92" y="141"/>
                    </a:lnTo>
                    <a:lnTo>
                      <a:pt x="82" y="179"/>
                    </a:lnTo>
                    <a:lnTo>
                      <a:pt x="70" y="223"/>
                    </a:lnTo>
                    <a:lnTo>
                      <a:pt x="58" y="270"/>
                    </a:lnTo>
                    <a:lnTo>
                      <a:pt x="45" y="318"/>
                    </a:lnTo>
                    <a:lnTo>
                      <a:pt x="31" y="367"/>
                    </a:lnTo>
                    <a:lnTo>
                      <a:pt x="17" y="420"/>
                    </a:lnTo>
                    <a:lnTo>
                      <a:pt x="1" y="472"/>
                    </a:lnTo>
                    <a:lnTo>
                      <a:pt x="0" y="471"/>
                    </a:lnTo>
                    <a:lnTo>
                      <a:pt x="14" y="420"/>
                    </a:lnTo>
                    <a:lnTo>
                      <a:pt x="28" y="371"/>
                    </a:lnTo>
                    <a:lnTo>
                      <a:pt x="41" y="322"/>
                    </a:lnTo>
                    <a:lnTo>
                      <a:pt x="54" y="277"/>
                    </a:lnTo>
                    <a:lnTo>
                      <a:pt x="65" y="233"/>
                    </a:lnTo>
                    <a:lnTo>
                      <a:pt x="75" y="195"/>
                    </a:lnTo>
                    <a:lnTo>
                      <a:pt x="83" y="161"/>
                    </a:lnTo>
                    <a:lnTo>
                      <a:pt x="90" y="134"/>
                    </a:lnTo>
                    <a:lnTo>
                      <a:pt x="96" y="110"/>
                    </a:lnTo>
                    <a:lnTo>
                      <a:pt x="99" y="92"/>
                    </a:lnTo>
                    <a:lnTo>
                      <a:pt x="100" y="83"/>
                    </a:lnTo>
                    <a:lnTo>
                      <a:pt x="100" y="78"/>
                    </a:ln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E9E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49" name="Freeform 1070"/>
              <p:cNvSpPr>
                <a:spLocks/>
              </p:cNvSpPr>
              <p:nvPr/>
            </p:nvSpPr>
            <p:spPr bwMode="auto">
              <a:xfrm>
                <a:off x="1958" y="1336"/>
                <a:ext cx="103" cy="197"/>
              </a:xfrm>
              <a:custGeom>
                <a:avLst/>
                <a:gdLst>
                  <a:gd name="T0" fmla="*/ 3 w 103"/>
                  <a:gd name="T1" fmla="*/ 197 h 393"/>
                  <a:gd name="T2" fmla="*/ 17 w 103"/>
                  <a:gd name="T3" fmla="*/ 171 h 393"/>
                  <a:gd name="T4" fmla="*/ 31 w 103"/>
                  <a:gd name="T5" fmla="*/ 147 h 393"/>
                  <a:gd name="T6" fmla="*/ 44 w 103"/>
                  <a:gd name="T7" fmla="*/ 122 h 393"/>
                  <a:gd name="T8" fmla="*/ 57 w 103"/>
                  <a:gd name="T9" fmla="*/ 100 h 393"/>
                  <a:gd name="T10" fmla="*/ 68 w 103"/>
                  <a:gd name="T11" fmla="*/ 78 h 393"/>
                  <a:gd name="T12" fmla="*/ 78 w 103"/>
                  <a:gd name="T13" fmla="*/ 59 h 393"/>
                  <a:gd name="T14" fmla="*/ 86 w 103"/>
                  <a:gd name="T15" fmla="*/ 42 h 393"/>
                  <a:gd name="T16" fmla="*/ 93 w 103"/>
                  <a:gd name="T17" fmla="*/ 28 h 393"/>
                  <a:gd name="T18" fmla="*/ 99 w 103"/>
                  <a:gd name="T19" fmla="*/ 16 h 393"/>
                  <a:gd name="T20" fmla="*/ 102 w 103"/>
                  <a:gd name="T21" fmla="*/ 7 h 393"/>
                  <a:gd name="T22" fmla="*/ 103 w 103"/>
                  <a:gd name="T23" fmla="*/ 3 h 393"/>
                  <a:gd name="T24" fmla="*/ 103 w 103"/>
                  <a:gd name="T25" fmla="*/ 0 h 393"/>
                  <a:gd name="T26" fmla="*/ 79 w 103"/>
                  <a:gd name="T27" fmla="*/ 44 h 393"/>
                  <a:gd name="T28" fmla="*/ 79 w 103"/>
                  <a:gd name="T29" fmla="*/ 45 h 393"/>
                  <a:gd name="T30" fmla="*/ 78 w 103"/>
                  <a:gd name="T31" fmla="*/ 50 h 393"/>
                  <a:gd name="T32" fmla="*/ 73 w 103"/>
                  <a:gd name="T33" fmla="*/ 58 h 393"/>
                  <a:gd name="T34" fmla="*/ 69 w 103"/>
                  <a:gd name="T35" fmla="*/ 68 h 393"/>
                  <a:gd name="T36" fmla="*/ 62 w 103"/>
                  <a:gd name="T37" fmla="*/ 82 h 393"/>
                  <a:gd name="T38" fmla="*/ 55 w 103"/>
                  <a:gd name="T39" fmla="*/ 97 h 393"/>
                  <a:gd name="T40" fmla="*/ 45 w 103"/>
                  <a:gd name="T41" fmla="*/ 114 h 393"/>
                  <a:gd name="T42" fmla="*/ 35 w 103"/>
                  <a:gd name="T43" fmla="*/ 133 h 393"/>
                  <a:gd name="T44" fmla="*/ 24 w 103"/>
                  <a:gd name="T45" fmla="*/ 154 h 393"/>
                  <a:gd name="T46" fmla="*/ 13 w 103"/>
                  <a:gd name="T47" fmla="*/ 175 h 393"/>
                  <a:gd name="T48" fmla="*/ 0 w 103"/>
                  <a:gd name="T49" fmla="*/ 197 h 393"/>
                  <a:gd name="T50" fmla="*/ 3 w 103"/>
                  <a:gd name="T51" fmla="*/ 197 h 39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03" h="393">
                    <a:moveTo>
                      <a:pt x="3" y="393"/>
                    </a:moveTo>
                    <a:lnTo>
                      <a:pt x="17" y="342"/>
                    </a:lnTo>
                    <a:lnTo>
                      <a:pt x="31" y="293"/>
                    </a:lnTo>
                    <a:lnTo>
                      <a:pt x="44" y="244"/>
                    </a:lnTo>
                    <a:lnTo>
                      <a:pt x="57" y="199"/>
                    </a:lnTo>
                    <a:lnTo>
                      <a:pt x="68" y="155"/>
                    </a:lnTo>
                    <a:lnTo>
                      <a:pt x="78" y="117"/>
                    </a:lnTo>
                    <a:lnTo>
                      <a:pt x="86" y="83"/>
                    </a:lnTo>
                    <a:lnTo>
                      <a:pt x="93" y="56"/>
                    </a:lnTo>
                    <a:lnTo>
                      <a:pt x="99" y="32"/>
                    </a:lnTo>
                    <a:lnTo>
                      <a:pt x="102" y="14"/>
                    </a:lnTo>
                    <a:lnTo>
                      <a:pt x="103" y="5"/>
                    </a:lnTo>
                    <a:lnTo>
                      <a:pt x="103" y="0"/>
                    </a:lnTo>
                    <a:lnTo>
                      <a:pt x="79" y="87"/>
                    </a:lnTo>
                    <a:lnTo>
                      <a:pt x="79" y="90"/>
                    </a:lnTo>
                    <a:lnTo>
                      <a:pt x="78" y="99"/>
                    </a:lnTo>
                    <a:lnTo>
                      <a:pt x="73" y="116"/>
                    </a:lnTo>
                    <a:lnTo>
                      <a:pt x="69" y="135"/>
                    </a:lnTo>
                    <a:lnTo>
                      <a:pt x="62" y="163"/>
                    </a:lnTo>
                    <a:lnTo>
                      <a:pt x="55" y="193"/>
                    </a:lnTo>
                    <a:lnTo>
                      <a:pt x="45" y="228"/>
                    </a:lnTo>
                    <a:lnTo>
                      <a:pt x="35" y="266"/>
                    </a:lnTo>
                    <a:lnTo>
                      <a:pt x="24" y="307"/>
                    </a:lnTo>
                    <a:lnTo>
                      <a:pt x="13" y="349"/>
                    </a:lnTo>
                    <a:lnTo>
                      <a:pt x="0" y="393"/>
                    </a:lnTo>
                    <a:lnTo>
                      <a:pt x="3" y="393"/>
                    </a:lnTo>
                    <a:close/>
                  </a:path>
                </a:pathLst>
              </a:custGeom>
              <a:solidFill>
                <a:srgbClr val="EBEA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50" name="Freeform 1071"/>
              <p:cNvSpPr>
                <a:spLocks/>
              </p:cNvSpPr>
              <p:nvPr/>
            </p:nvSpPr>
            <p:spPr bwMode="auto">
              <a:xfrm>
                <a:off x="1957" y="1380"/>
                <a:ext cx="80" cy="153"/>
              </a:xfrm>
              <a:custGeom>
                <a:avLst/>
                <a:gdLst>
                  <a:gd name="T0" fmla="*/ 80 w 80"/>
                  <a:gd name="T1" fmla="*/ 0 h 306"/>
                  <a:gd name="T2" fmla="*/ 80 w 80"/>
                  <a:gd name="T3" fmla="*/ 2 h 306"/>
                  <a:gd name="T4" fmla="*/ 79 w 80"/>
                  <a:gd name="T5" fmla="*/ 6 h 306"/>
                  <a:gd name="T6" fmla="*/ 74 w 80"/>
                  <a:gd name="T7" fmla="*/ 15 h 306"/>
                  <a:gd name="T8" fmla="*/ 70 w 80"/>
                  <a:gd name="T9" fmla="*/ 24 h 306"/>
                  <a:gd name="T10" fmla="*/ 63 w 80"/>
                  <a:gd name="T11" fmla="*/ 38 h 306"/>
                  <a:gd name="T12" fmla="*/ 56 w 80"/>
                  <a:gd name="T13" fmla="*/ 53 h 306"/>
                  <a:gd name="T14" fmla="*/ 46 w 80"/>
                  <a:gd name="T15" fmla="*/ 71 h 306"/>
                  <a:gd name="T16" fmla="*/ 36 w 80"/>
                  <a:gd name="T17" fmla="*/ 90 h 306"/>
                  <a:gd name="T18" fmla="*/ 25 w 80"/>
                  <a:gd name="T19" fmla="*/ 110 h 306"/>
                  <a:gd name="T20" fmla="*/ 14 w 80"/>
                  <a:gd name="T21" fmla="*/ 131 h 306"/>
                  <a:gd name="T22" fmla="*/ 1 w 80"/>
                  <a:gd name="T23" fmla="*/ 153 h 306"/>
                  <a:gd name="T24" fmla="*/ 0 w 80"/>
                  <a:gd name="T25" fmla="*/ 152 h 306"/>
                  <a:gd name="T26" fmla="*/ 9 w 80"/>
                  <a:gd name="T27" fmla="*/ 134 h 306"/>
                  <a:gd name="T28" fmla="*/ 19 w 80"/>
                  <a:gd name="T29" fmla="*/ 116 h 306"/>
                  <a:gd name="T30" fmla="*/ 28 w 80"/>
                  <a:gd name="T31" fmla="*/ 100 h 306"/>
                  <a:gd name="T32" fmla="*/ 36 w 80"/>
                  <a:gd name="T33" fmla="*/ 84 h 306"/>
                  <a:gd name="T34" fmla="*/ 43 w 80"/>
                  <a:gd name="T35" fmla="*/ 72 h 306"/>
                  <a:gd name="T36" fmla="*/ 48 w 80"/>
                  <a:gd name="T37" fmla="*/ 61 h 306"/>
                  <a:gd name="T38" fmla="*/ 52 w 80"/>
                  <a:gd name="T39" fmla="*/ 53 h 306"/>
                  <a:gd name="T40" fmla="*/ 53 w 80"/>
                  <a:gd name="T41" fmla="*/ 48 h 306"/>
                  <a:gd name="T42" fmla="*/ 53 w 80"/>
                  <a:gd name="T43" fmla="*/ 46 h 306"/>
                  <a:gd name="T44" fmla="*/ 80 w 80"/>
                  <a:gd name="T45" fmla="*/ 0 h 30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80" h="306">
                    <a:moveTo>
                      <a:pt x="80" y="0"/>
                    </a:moveTo>
                    <a:lnTo>
                      <a:pt x="80" y="3"/>
                    </a:lnTo>
                    <a:lnTo>
                      <a:pt x="79" y="12"/>
                    </a:lnTo>
                    <a:lnTo>
                      <a:pt x="74" y="29"/>
                    </a:lnTo>
                    <a:lnTo>
                      <a:pt x="70" y="48"/>
                    </a:lnTo>
                    <a:lnTo>
                      <a:pt x="63" y="76"/>
                    </a:lnTo>
                    <a:lnTo>
                      <a:pt x="56" y="106"/>
                    </a:lnTo>
                    <a:lnTo>
                      <a:pt x="46" y="141"/>
                    </a:lnTo>
                    <a:lnTo>
                      <a:pt x="36" y="179"/>
                    </a:lnTo>
                    <a:lnTo>
                      <a:pt x="25" y="220"/>
                    </a:lnTo>
                    <a:lnTo>
                      <a:pt x="14" y="262"/>
                    </a:lnTo>
                    <a:lnTo>
                      <a:pt x="1" y="306"/>
                    </a:lnTo>
                    <a:lnTo>
                      <a:pt x="0" y="304"/>
                    </a:lnTo>
                    <a:lnTo>
                      <a:pt x="9" y="268"/>
                    </a:lnTo>
                    <a:lnTo>
                      <a:pt x="19" y="231"/>
                    </a:lnTo>
                    <a:lnTo>
                      <a:pt x="28" y="199"/>
                    </a:lnTo>
                    <a:lnTo>
                      <a:pt x="36" y="168"/>
                    </a:lnTo>
                    <a:lnTo>
                      <a:pt x="43" y="143"/>
                    </a:lnTo>
                    <a:lnTo>
                      <a:pt x="48" y="121"/>
                    </a:lnTo>
                    <a:lnTo>
                      <a:pt x="52" y="105"/>
                    </a:lnTo>
                    <a:lnTo>
                      <a:pt x="53" y="96"/>
                    </a:lnTo>
                    <a:lnTo>
                      <a:pt x="53" y="92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EDE9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51" name="Freeform 1072"/>
              <p:cNvSpPr>
                <a:spLocks/>
              </p:cNvSpPr>
              <p:nvPr/>
            </p:nvSpPr>
            <p:spPr bwMode="auto">
              <a:xfrm>
                <a:off x="1954" y="1426"/>
                <a:ext cx="56" cy="106"/>
              </a:xfrm>
              <a:custGeom>
                <a:avLst/>
                <a:gdLst>
                  <a:gd name="T0" fmla="*/ 3 w 56"/>
                  <a:gd name="T1" fmla="*/ 106 h 212"/>
                  <a:gd name="T2" fmla="*/ 12 w 56"/>
                  <a:gd name="T3" fmla="*/ 88 h 212"/>
                  <a:gd name="T4" fmla="*/ 22 w 56"/>
                  <a:gd name="T5" fmla="*/ 70 h 212"/>
                  <a:gd name="T6" fmla="*/ 31 w 56"/>
                  <a:gd name="T7" fmla="*/ 54 h 212"/>
                  <a:gd name="T8" fmla="*/ 39 w 56"/>
                  <a:gd name="T9" fmla="*/ 38 h 212"/>
                  <a:gd name="T10" fmla="*/ 46 w 56"/>
                  <a:gd name="T11" fmla="*/ 26 h 212"/>
                  <a:gd name="T12" fmla="*/ 51 w 56"/>
                  <a:gd name="T13" fmla="*/ 15 h 212"/>
                  <a:gd name="T14" fmla="*/ 55 w 56"/>
                  <a:gd name="T15" fmla="*/ 7 h 212"/>
                  <a:gd name="T16" fmla="*/ 56 w 56"/>
                  <a:gd name="T17" fmla="*/ 2 h 212"/>
                  <a:gd name="T18" fmla="*/ 56 w 56"/>
                  <a:gd name="T19" fmla="*/ 0 h 212"/>
                  <a:gd name="T20" fmla="*/ 28 w 56"/>
                  <a:gd name="T21" fmla="*/ 50 h 212"/>
                  <a:gd name="T22" fmla="*/ 28 w 56"/>
                  <a:gd name="T23" fmla="*/ 51 h 212"/>
                  <a:gd name="T24" fmla="*/ 27 w 56"/>
                  <a:gd name="T25" fmla="*/ 55 h 212"/>
                  <a:gd name="T26" fmla="*/ 22 w 56"/>
                  <a:gd name="T27" fmla="*/ 63 h 212"/>
                  <a:gd name="T28" fmla="*/ 18 w 56"/>
                  <a:gd name="T29" fmla="*/ 71 h 212"/>
                  <a:gd name="T30" fmla="*/ 12 w 56"/>
                  <a:gd name="T31" fmla="*/ 82 h 212"/>
                  <a:gd name="T32" fmla="*/ 7 w 56"/>
                  <a:gd name="T33" fmla="*/ 93 h 212"/>
                  <a:gd name="T34" fmla="*/ 0 w 56"/>
                  <a:gd name="T35" fmla="*/ 106 h 212"/>
                  <a:gd name="T36" fmla="*/ 3 w 56"/>
                  <a:gd name="T37" fmla="*/ 106 h 21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56" h="212">
                    <a:moveTo>
                      <a:pt x="3" y="212"/>
                    </a:moveTo>
                    <a:lnTo>
                      <a:pt x="12" y="176"/>
                    </a:lnTo>
                    <a:lnTo>
                      <a:pt x="22" y="139"/>
                    </a:lnTo>
                    <a:lnTo>
                      <a:pt x="31" y="107"/>
                    </a:lnTo>
                    <a:lnTo>
                      <a:pt x="39" y="76"/>
                    </a:lnTo>
                    <a:lnTo>
                      <a:pt x="46" y="51"/>
                    </a:lnTo>
                    <a:lnTo>
                      <a:pt x="51" y="29"/>
                    </a:lnTo>
                    <a:lnTo>
                      <a:pt x="55" y="13"/>
                    </a:lnTo>
                    <a:lnTo>
                      <a:pt x="56" y="4"/>
                    </a:lnTo>
                    <a:lnTo>
                      <a:pt x="56" y="0"/>
                    </a:lnTo>
                    <a:lnTo>
                      <a:pt x="28" y="99"/>
                    </a:lnTo>
                    <a:lnTo>
                      <a:pt x="28" y="101"/>
                    </a:lnTo>
                    <a:lnTo>
                      <a:pt x="27" y="110"/>
                    </a:lnTo>
                    <a:lnTo>
                      <a:pt x="22" y="125"/>
                    </a:lnTo>
                    <a:lnTo>
                      <a:pt x="18" y="141"/>
                    </a:lnTo>
                    <a:lnTo>
                      <a:pt x="12" y="163"/>
                    </a:lnTo>
                    <a:lnTo>
                      <a:pt x="7" y="186"/>
                    </a:lnTo>
                    <a:lnTo>
                      <a:pt x="0" y="212"/>
                    </a:lnTo>
                    <a:lnTo>
                      <a:pt x="3" y="212"/>
                    </a:lnTo>
                    <a:close/>
                  </a:path>
                </a:pathLst>
              </a:custGeom>
              <a:solidFill>
                <a:srgbClr val="EFE9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52" name="Freeform 1073"/>
              <p:cNvSpPr>
                <a:spLocks/>
              </p:cNvSpPr>
              <p:nvPr/>
            </p:nvSpPr>
            <p:spPr bwMode="auto">
              <a:xfrm>
                <a:off x="1951" y="1476"/>
                <a:ext cx="31" cy="56"/>
              </a:xfrm>
              <a:custGeom>
                <a:avLst/>
                <a:gdLst>
                  <a:gd name="T0" fmla="*/ 31 w 31"/>
                  <a:gd name="T1" fmla="*/ 0 h 113"/>
                  <a:gd name="T2" fmla="*/ 31 w 31"/>
                  <a:gd name="T3" fmla="*/ 1 h 113"/>
                  <a:gd name="T4" fmla="*/ 30 w 31"/>
                  <a:gd name="T5" fmla="*/ 5 h 113"/>
                  <a:gd name="T6" fmla="*/ 25 w 31"/>
                  <a:gd name="T7" fmla="*/ 13 h 113"/>
                  <a:gd name="T8" fmla="*/ 21 w 31"/>
                  <a:gd name="T9" fmla="*/ 21 h 113"/>
                  <a:gd name="T10" fmla="*/ 15 w 31"/>
                  <a:gd name="T11" fmla="*/ 32 h 113"/>
                  <a:gd name="T12" fmla="*/ 10 w 31"/>
                  <a:gd name="T13" fmla="*/ 43 h 113"/>
                  <a:gd name="T14" fmla="*/ 3 w 31"/>
                  <a:gd name="T15" fmla="*/ 56 h 113"/>
                  <a:gd name="T16" fmla="*/ 0 w 31"/>
                  <a:gd name="T17" fmla="*/ 55 h 113"/>
                  <a:gd name="T18" fmla="*/ 0 w 31"/>
                  <a:gd name="T19" fmla="*/ 54 h 113"/>
                  <a:gd name="T20" fmla="*/ 31 w 31"/>
                  <a:gd name="T21" fmla="*/ 0 h 11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1" h="113">
                    <a:moveTo>
                      <a:pt x="31" y="0"/>
                    </a:moveTo>
                    <a:lnTo>
                      <a:pt x="31" y="2"/>
                    </a:lnTo>
                    <a:lnTo>
                      <a:pt x="30" y="11"/>
                    </a:lnTo>
                    <a:lnTo>
                      <a:pt x="25" y="26"/>
                    </a:lnTo>
                    <a:lnTo>
                      <a:pt x="21" y="42"/>
                    </a:lnTo>
                    <a:lnTo>
                      <a:pt x="15" y="64"/>
                    </a:lnTo>
                    <a:lnTo>
                      <a:pt x="10" y="87"/>
                    </a:lnTo>
                    <a:lnTo>
                      <a:pt x="3" y="113"/>
                    </a:lnTo>
                    <a:lnTo>
                      <a:pt x="0" y="111"/>
                    </a:lnTo>
                    <a:lnTo>
                      <a:pt x="0" y="109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F0E9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53" name="Freeform 1074"/>
              <p:cNvSpPr>
                <a:spLocks/>
              </p:cNvSpPr>
              <p:nvPr/>
            </p:nvSpPr>
            <p:spPr bwMode="auto">
              <a:xfrm>
                <a:off x="1951" y="1530"/>
                <a:ext cx="1" cy="1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0 h 2"/>
                  <a:gd name="T4" fmla="*/ 0 w 1"/>
                  <a:gd name="T5" fmla="*/ 1 h 2"/>
                  <a:gd name="T6" fmla="*/ 0 w 1"/>
                  <a:gd name="T7" fmla="*/ 1 h 2"/>
                  <a:gd name="T8" fmla="*/ 0 w 1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1E9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54" name="Freeform 1075"/>
              <p:cNvSpPr>
                <a:spLocks/>
              </p:cNvSpPr>
              <p:nvPr/>
            </p:nvSpPr>
            <p:spPr bwMode="auto">
              <a:xfrm>
                <a:off x="1966" y="896"/>
                <a:ext cx="362" cy="642"/>
              </a:xfrm>
              <a:custGeom>
                <a:avLst/>
                <a:gdLst>
                  <a:gd name="T0" fmla="*/ 19 w 362"/>
                  <a:gd name="T1" fmla="*/ 642 h 1283"/>
                  <a:gd name="T2" fmla="*/ 0 w 362"/>
                  <a:gd name="T3" fmla="*/ 607 h 1283"/>
                  <a:gd name="T4" fmla="*/ 345 w 362"/>
                  <a:gd name="T5" fmla="*/ 0 h 1283"/>
                  <a:gd name="T6" fmla="*/ 362 w 362"/>
                  <a:gd name="T7" fmla="*/ 36 h 1283"/>
                  <a:gd name="T8" fmla="*/ 19 w 362"/>
                  <a:gd name="T9" fmla="*/ 642 h 12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62" h="1283">
                    <a:moveTo>
                      <a:pt x="19" y="1283"/>
                    </a:moveTo>
                    <a:lnTo>
                      <a:pt x="0" y="1213"/>
                    </a:lnTo>
                    <a:lnTo>
                      <a:pt x="345" y="0"/>
                    </a:lnTo>
                    <a:lnTo>
                      <a:pt x="362" y="72"/>
                    </a:lnTo>
                    <a:lnTo>
                      <a:pt x="19" y="1283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55" name="Freeform 1076"/>
              <p:cNvSpPr>
                <a:spLocks/>
              </p:cNvSpPr>
              <p:nvPr/>
            </p:nvSpPr>
            <p:spPr bwMode="auto">
              <a:xfrm>
                <a:off x="1306" y="665"/>
                <a:ext cx="1005" cy="838"/>
              </a:xfrm>
              <a:custGeom>
                <a:avLst/>
                <a:gdLst>
                  <a:gd name="T0" fmla="*/ 660 w 1005"/>
                  <a:gd name="T1" fmla="*/ 838 h 1677"/>
                  <a:gd name="T2" fmla="*/ 1005 w 1005"/>
                  <a:gd name="T3" fmla="*/ 232 h 1677"/>
                  <a:gd name="T4" fmla="*/ 9 w 1005"/>
                  <a:gd name="T5" fmla="*/ 0 h 1677"/>
                  <a:gd name="T6" fmla="*/ 0 w 1005"/>
                  <a:gd name="T7" fmla="*/ 14 h 1677"/>
                  <a:gd name="T8" fmla="*/ 70 w 1005"/>
                  <a:gd name="T9" fmla="*/ 32 h 1677"/>
                  <a:gd name="T10" fmla="*/ 136 w 1005"/>
                  <a:gd name="T11" fmla="*/ 52 h 1677"/>
                  <a:gd name="T12" fmla="*/ 200 w 1005"/>
                  <a:gd name="T13" fmla="*/ 76 h 1677"/>
                  <a:gd name="T14" fmla="*/ 260 w 1005"/>
                  <a:gd name="T15" fmla="*/ 102 h 1677"/>
                  <a:gd name="T16" fmla="*/ 320 w 1005"/>
                  <a:gd name="T17" fmla="*/ 130 h 1677"/>
                  <a:gd name="T18" fmla="*/ 375 w 1005"/>
                  <a:gd name="T19" fmla="*/ 162 h 1677"/>
                  <a:gd name="T20" fmla="*/ 426 w 1005"/>
                  <a:gd name="T21" fmla="*/ 195 h 1677"/>
                  <a:gd name="T22" fmla="*/ 472 w 1005"/>
                  <a:gd name="T23" fmla="*/ 231 h 1677"/>
                  <a:gd name="T24" fmla="*/ 516 w 1005"/>
                  <a:gd name="T25" fmla="*/ 268 h 1677"/>
                  <a:gd name="T26" fmla="*/ 556 w 1005"/>
                  <a:gd name="T27" fmla="*/ 307 h 1677"/>
                  <a:gd name="T28" fmla="*/ 590 w 1005"/>
                  <a:gd name="T29" fmla="*/ 348 h 1677"/>
                  <a:gd name="T30" fmla="*/ 619 w 1005"/>
                  <a:gd name="T31" fmla="*/ 389 h 1677"/>
                  <a:gd name="T32" fmla="*/ 645 w 1005"/>
                  <a:gd name="T33" fmla="*/ 433 h 1677"/>
                  <a:gd name="T34" fmla="*/ 665 w 1005"/>
                  <a:gd name="T35" fmla="*/ 477 h 1677"/>
                  <a:gd name="T36" fmla="*/ 679 w 1005"/>
                  <a:gd name="T37" fmla="*/ 521 h 1677"/>
                  <a:gd name="T38" fmla="*/ 689 w 1005"/>
                  <a:gd name="T39" fmla="*/ 567 h 1677"/>
                  <a:gd name="T40" fmla="*/ 693 w 1005"/>
                  <a:gd name="T41" fmla="*/ 612 h 1677"/>
                  <a:gd name="T42" fmla="*/ 693 w 1005"/>
                  <a:gd name="T43" fmla="*/ 656 h 1677"/>
                  <a:gd name="T44" fmla="*/ 686 w 1005"/>
                  <a:gd name="T45" fmla="*/ 701 h 1677"/>
                  <a:gd name="T46" fmla="*/ 675 w 1005"/>
                  <a:gd name="T47" fmla="*/ 746 h 1677"/>
                  <a:gd name="T48" fmla="*/ 659 w 1005"/>
                  <a:gd name="T49" fmla="*/ 790 h 1677"/>
                  <a:gd name="T50" fmla="*/ 636 w 1005"/>
                  <a:gd name="T51" fmla="*/ 833 h 1677"/>
                  <a:gd name="T52" fmla="*/ 660 w 1005"/>
                  <a:gd name="T53" fmla="*/ 838 h 167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05" h="1677">
                    <a:moveTo>
                      <a:pt x="660" y="1677"/>
                    </a:moveTo>
                    <a:lnTo>
                      <a:pt x="1005" y="464"/>
                    </a:lnTo>
                    <a:lnTo>
                      <a:pt x="9" y="0"/>
                    </a:lnTo>
                    <a:lnTo>
                      <a:pt x="0" y="29"/>
                    </a:lnTo>
                    <a:lnTo>
                      <a:pt x="70" y="64"/>
                    </a:lnTo>
                    <a:lnTo>
                      <a:pt x="136" y="105"/>
                    </a:lnTo>
                    <a:lnTo>
                      <a:pt x="200" y="153"/>
                    </a:lnTo>
                    <a:lnTo>
                      <a:pt x="260" y="205"/>
                    </a:lnTo>
                    <a:lnTo>
                      <a:pt x="320" y="261"/>
                    </a:lnTo>
                    <a:lnTo>
                      <a:pt x="375" y="325"/>
                    </a:lnTo>
                    <a:lnTo>
                      <a:pt x="426" y="391"/>
                    </a:lnTo>
                    <a:lnTo>
                      <a:pt x="472" y="462"/>
                    </a:lnTo>
                    <a:lnTo>
                      <a:pt x="516" y="536"/>
                    </a:lnTo>
                    <a:lnTo>
                      <a:pt x="556" y="614"/>
                    </a:lnTo>
                    <a:lnTo>
                      <a:pt x="590" y="696"/>
                    </a:lnTo>
                    <a:lnTo>
                      <a:pt x="619" y="779"/>
                    </a:lnTo>
                    <a:lnTo>
                      <a:pt x="645" y="866"/>
                    </a:lnTo>
                    <a:lnTo>
                      <a:pt x="665" y="954"/>
                    </a:lnTo>
                    <a:lnTo>
                      <a:pt x="679" y="1043"/>
                    </a:lnTo>
                    <a:lnTo>
                      <a:pt x="689" y="1134"/>
                    </a:lnTo>
                    <a:lnTo>
                      <a:pt x="693" y="1224"/>
                    </a:lnTo>
                    <a:lnTo>
                      <a:pt x="693" y="1313"/>
                    </a:lnTo>
                    <a:lnTo>
                      <a:pt x="686" y="1403"/>
                    </a:lnTo>
                    <a:lnTo>
                      <a:pt x="675" y="1492"/>
                    </a:lnTo>
                    <a:lnTo>
                      <a:pt x="659" y="1581"/>
                    </a:lnTo>
                    <a:lnTo>
                      <a:pt x="636" y="1666"/>
                    </a:lnTo>
                    <a:lnTo>
                      <a:pt x="660" y="1677"/>
                    </a:lnTo>
                    <a:close/>
                  </a:path>
                </a:pathLst>
              </a:custGeom>
              <a:solidFill>
                <a:srgbClr val="CCF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56" name="Freeform 1077"/>
              <p:cNvSpPr>
                <a:spLocks/>
              </p:cNvSpPr>
              <p:nvPr/>
            </p:nvSpPr>
            <p:spPr bwMode="auto">
              <a:xfrm>
                <a:off x="1298" y="679"/>
                <a:ext cx="701" cy="818"/>
              </a:xfrm>
              <a:custGeom>
                <a:avLst/>
                <a:gdLst>
                  <a:gd name="T0" fmla="*/ 8 w 701"/>
                  <a:gd name="T1" fmla="*/ 0 h 1637"/>
                  <a:gd name="T2" fmla="*/ 78 w 701"/>
                  <a:gd name="T3" fmla="*/ 17 h 1637"/>
                  <a:gd name="T4" fmla="*/ 144 w 701"/>
                  <a:gd name="T5" fmla="*/ 38 h 1637"/>
                  <a:gd name="T6" fmla="*/ 208 w 701"/>
                  <a:gd name="T7" fmla="*/ 62 h 1637"/>
                  <a:gd name="T8" fmla="*/ 268 w 701"/>
                  <a:gd name="T9" fmla="*/ 88 h 1637"/>
                  <a:gd name="T10" fmla="*/ 328 w 701"/>
                  <a:gd name="T11" fmla="*/ 116 h 1637"/>
                  <a:gd name="T12" fmla="*/ 383 w 701"/>
                  <a:gd name="T13" fmla="*/ 148 h 1637"/>
                  <a:gd name="T14" fmla="*/ 434 w 701"/>
                  <a:gd name="T15" fmla="*/ 181 h 1637"/>
                  <a:gd name="T16" fmla="*/ 480 w 701"/>
                  <a:gd name="T17" fmla="*/ 216 h 1637"/>
                  <a:gd name="T18" fmla="*/ 524 w 701"/>
                  <a:gd name="T19" fmla="*/ 253 h 1637"/>
                  <a:gd name="T20" fmla="*/ 564 w 701"/>
                  <a:gd name="T21" fmla="*/ 292 h 1637"/>
                  <a:gd name="T22" fmla="*/ 598 w 701"/>
                  <a:gd name="T23" fmla="*/ 333 h 1637"/>
                  <a:gd name="T24" fmla="*/ 627 w 701"/>
                  <a:gd name="T25" fmla="*/ 375 h 1637"/>
                  <a:gd name="T26" fmla="*/ 653 w 701"/>
                  <a:gd name="T27" fmla="*/ 418 h 1637"/>
                  <a:gd name="T28" fmla="*/ 673 w 701"/>
                  <a:gd name="T29" fmla="*/ 462 h 1637"/>
                  <a:gd name="T30" fmla="*/ 687 w 701"/>
                  <a:gd name="T31" fmla="*/ 507 h 1637"/>
                  <a:gd name="T32" fmla="*/ 697 w 701"/>
                  <a:gd name="T33" fmla="*/ 552 h 1637"/>
                  <a:gd name="T34" fmla="*/ 701 w 701"/>
                  <a:gd name="T35" fmla="*/ 597 h 1637"/>
                  <a:gd name="T36" fmla="*/ 701 w 701"/>
                  <a:gd name="T37" fmla="*/ 642 h 1637"/>
                  <a:gd name="T38" fmla="*/ 694 w 701"/>
                  <a:gd name="T39" fmla="*/ 687 h 1637"/>
                  <a:gd name="T40" fmla="*/ 683 w 701"/>
                  <a:gd name="T41" fmla="*/ 731 h 1637"/>
                  <a:gd name="T42" fmla="*/ 667 w 701"/>
                  <a:gd name="T43" fmla="*/ 776 h 1637"/>
                  <a:gd name="T44" fmla="*/ 644 w 701"/>
                  <a:gd name="T45" fmla="*/ 818 h 1637"/>
                  <a:gd name="T46" fmla="*/ 620 w 701"/>
                  <a:gd name="T47" fmla="*/ 813 h 1637"/>
                  <a:gd name="T48" fmla="*/ 643 w 701"/>
                  <a:gd name="T49" fmla="*/ 768 h 1637"/>
                  <a:gd name="T50" fmla="*/ 659 w 701"/>
                  <a:gd name="T51" fmla="*/ 724 h 1637"/>
                  <a:gd name="T52" fmla="*/ 670 w 701"/>
                  <a:gd name="T53" fmla="*/ 679 h 1637"/>
                  <a:gd name="T54" fmla="*/ 676 w 701"/>
                  <a:gd name="T55" fmla="*/ 633 h 1637"/>
                  <a:gd name="T56" fmla="*/ 676 w 701"/>
                  <a:gd name="T57" fmla="*/ 586 h 1637"/>
                  <a:gd name="T58" fmla="*/ 668 w 701"/>
                  <a:gd name="T59" fmla="*/ 540 h 1637"/>
                  <a:gd name="T60" fmla="*/ 657 w 701"/>
                  <a:gd name="T61" fmla="*/ 494 h 1637"/>
                  <a:gd name="T62" fmla="*/ 640 w 701"/>
                  <a:gd name="T63" fmla="*/ 449 h 1637"/>
                  <a:gd name="T64" fmla="*/ 618 w 701"/>
                  <a:gd name="T65" fmla="*/ 405 h 1637"/>
                  <a:gd name="T66" fmla="*/ 591 w 701"/>
                  <a:gd name="T67" fmla="*/ 361 h 1637"/>
                  <a:gd name="T68" fmla="*/ 558 w 701"/>
                  <a:gd name="T69" fmla="*/ 319 h 1637"/>
                  <a:gd name="T70" fmla="*/ 520 w 701"/>
                  <a:gd name="T71" fmla="*/ 278 h 1637"/>
                  <a:gd name="T72" fmla="*/ 478 w 701"/>
                  <a:gd name="T73" fmla="*/ 239 h 1637"/>
                  <a:gd name="T74" fmla="*/ 431 w 701"/>
                  <a:gd name="T75" fmla="*/ 202 h 1637"/>
                  <a:gd name="T76" fmla="*/ 379 w 701"/>
                  <a:gd name="T77" fmla="*/ 167 h 1637"/>
                  <a:gd name="T78" fmla="*/ 324 w 701"/>
                  <a:gd name="T79" fmla="*/ 135 h 1637"/>
                  <a:gd name="T80" fmla="*/ 266 w 701"/>
                  <a:gd name="T81" fmla="*/ 105 h 1637"/>
                  <a:gd name="T82" fmla="*/ 203 w 701"/>
                  <a:gd name="T83" fmla="*/ 78 h 1637"/>
                  <a:gd name="T84" fmla="*/ 138 w 701"/>
                  <a:gd name="T85" fmla="*/ 53 h 1637"/>
                  <a:gd name="T86" fmla="*/ 71 w 701"/>
                  <a:gd name="T87" fmla="*/ 33 h 1637"/>
                  <a:gd name="T88" fmla="*/ 0 w 701"/>
                  <a:gd name="T89" fmla="*/ 14 h 1637"/>
                  <a:gd name="T90" fmla="*/ 8 w 701"/>
                  <a:gd name="T91" fmla="*/ 0 h 1637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701" h="1637">
                    <a:moveTo>
                      <a:pt x="8" y="0"/>
                    </a:moveTo>
                    <a:lnTo>
                      <a:pt x="78" y="35"/>
                    </a:lnTo>
                    <a:lnTo>
                      <a:pt x="144" y="76"/>
                    </a:lnTo>
                    <a:lnTo>
                      <a:pt x="208" y="124"/>
                    </a:lnTo>
                    <a:lnTo>
                      <a:pt x="268" y="176"/>
                    </a:lnTo>
                    <a:lnTo>
                      <a:pt x="328" y="232"/>
                    </a:lnTo>
                    <a:lnTo>
                      <a:pt x="383" y="296"/>
                    </a:lnTo>
                    <a:lnTo>
                      <a:pt x="434" y="362"/>
                    </a:lnTo>
                    <a:lnTo>
                      <a:pt x="480" y="433"/>
                    </a:lnTo>
                    <a:lnTo>
                      <a:pt x="524" y="507"/>
                    </a:lnTo>
                    <a:lnTo>
                      <a:pt x="564" y="585"/>
                    </a:lnTo>
                    <a:lnTo>
                      <a:pt x="598" y="667"/>
                    </a:lnTo>
                    <a:lnTo>
                      <a:pt x="627" y="750"/>
                    </a:lnTo>
                    <a:lnTo>
                      <a:pt x="653" y="837"/>
                    </a:lnTo>
                    <a:lnTo>
                      <a:pt x="673" y="925"/>
                    </a:lnTo>
                    <a:lnTo>
                      <a:pt x="687" y="1014"/>
                    </a:lnTo>
                    <a:lnTo>
                      <a:pt x="697" y="1105"/>
                    </a:lnTo>
                    <a:lnTo>
                      <a:pt x="701" y="1195"/>
                    </a:lnTo>
                    <a:lnTo>
                      <a:pt x="701" y="1284"/>
                    </a:lnTo>
                    <a:lnTo>
                      <a:pt x="694" y="1374"/>
                    </a:lnTo>
                    <a:lnTo>
                      <a:pt x="683" y="1463"/>
                    </a:lnTo>
                    <a:lnTo>
                      <a:pt x="667" y="1552"/>
                    </a:lnTo>
                    <a:lnTo>
                      <a:pt x="644" y="1637"/>
                    </a:lnTo>
                    <a:lnTo>
                      <a:pt x="620" y="1626"/>
                    </a:lnTo>
                    <a:lnTo>
                      <a:pt x="643" y="1537"/>
                    </a:lnTo>
                    <a:lnTo>
                      <a:pt x="659" y="1449"/>
                    </a:lnTo>
                    <a:lnTo>
                      <a:pt x="670" y="1358"/>
                    </a:lnTo>
                    <a:lnTo>
                      <a:pt x="676" y="1266"/>
                    </a:lnTo>
                    <a:lnTo>
                      <a:pt x="676" y="1173"/>
                    </a:lnTo>
                    <a:lnTo>
                      <a:pt x="668" y="1081"/>
                    </a:lnTo>
                    <a:lnTo>
                      <a:pt x="657" y="989"/>
                    </a:lnTo>
                    <a:lnTo>
                      <a:pt x="640" y="898"/>
                    </a:lnTo>
                    <a:lnTo>
                      <a:pt x="618" y="810"/>
                    </a:lnTo>
                    <a:lnTo>
                      <a:pt x="591" y="723"/>
                    </a:lnTo>
                    <a:lnTo>
                      <a:pt x="558" y="638"/>
                    </a:lnTo>
                    <a:lnTo>
                      <a:pt x="520" y="556"/>
                    </a:lnTo>
                    <a:lnTo>
                      <a:pt x="478" y="478"/>
                    </a:lnTo>
                    <a:lnTo>
                      <a:pt x="431" y="404"/>
                    </a:lnTo>
                    <a:lnTo>
                      <a:pt x="379" y="335"/>
                    </a:lnTo>
                    <a:lnTo>
                      <a:pt x="324" y="270"/>
                    </a:lnTo>
                    <a:lnTo>
                      <a:pt x="266" y="210"/>
                    </a:lnTo>
                    <a:lnTo>
                      <a:pt x="203" y="156"/>
                    </a:lnTo>
                    <a:lnTo>
                      <a:pt x="138" y="107"/>
                    </a:lnTo>
                    <a:lnTo>
                      <a:pt x="71" y="66"/>
                    </a:lnTo>
                    <a:lnTo>
                      <a:pt x="0" y="29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DF2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57" name="Freeform 1078"/>
              <p:cNvSpPr>
                <a:spLocks/>
              </p:cNvSpPr>
              <p:nvPr/>
            </p:nvSpPr>
            <p:spPr bwMode="auto">
              <a:xfrm>
                <a:off x="1289" y="694"/>
                <a:ext cx="685" cy="798"/>
              </a:xfrm>
              <a:custGeom>
                <a:avLst/>
                <a:gdLst>
                  <a:gd name="T0" fmla="*/ 629 w 685"/>
                  <a:gd name="T1" fmla="*/ 798 h 1597"/>
                  <a:gd name="T2" fmla="*/ 652 w 685"/>
                  <a:gd name="T3" fmla="*/ 754 h 1597"/>
                  <a:gd name="T4" fmla="*/ 668 w 685"/>
                  <a:gd name="T5" fmla="*/ 710 h 1597"/>
                  <a:gd name="T6" fmla="*/ 679 w 685"/>
                  <a:gd name="T7" fmla="*/ 664 h 1597"/>
                  <a:gd name="T8" fmla="*/ 685 w 685"/>
                  <a:gd name="T9" fmla="*/ 618 h 1597"/>
                  <a:gd name="T10" fmla="*/ 685 w 685"/>
                  <a:gd name="T11" fmla="*/ 572 h 1597"/>
                  <a:gd name="T12" fmla="*/ 677 w 685"/>
                  <a:gd name="T13" fmla="*/ 526 h 1597"/>
                  <a:gd name="T14" fmla="*/ 666 w 685"/>
                  <a:gd name="T15" fmla="*/ 480 h 1597"/>
                  <a:gd name="T16" fmla="*/ 649 w 685"/>
                  <a:gd name="T17" fmla="*/ 434 h 1597"/>
                  <a:gd name="T18" fmla="*/ 627 w 685"/>
                  <a:gd name="T19" fmla="*/ 390 h 1597"/>
                  <a:gd name="T20" fmla="*/ 600 w 685"/>
                  <a:gd name="T21" fmla="*/ 347 h 1597"/>
                  <a:gd name="T22" fmla="*/ 567 w 685"/>
                  <a:gd name="T23" fmla="*/ 304 h 1597"/>
                  <a:gd name="T24" fmla="*/ 529 w 685"/>
                  <a:gd name="T25" fmla="*/ 263 h 1597"/>
                  <a:gd name="T26" fmla="*/ 487 w 685"/>
                  <a:gd name="T27" fmla="*/ 224 h 1597"/>
                  <a:gd name="T28" fmla="*/ 440 w 685"/>
                  <a:gd name="T29" fmla="*/ 187 h 1597"/>
                  <a:gd name="T30" fmla="*/ 388 w 685"/>
                  <a:gd name="T31" fmla="*/ 153 h 1597"/>
                  <a:gd name="T32" fmla="*/ 333 w 685"/>
                  <a:gd name="T33" fmla="*/ 120 h 1597"/>
                  <a:gd name="T34" fmla="*/ 275 w 685"/>
                  <a:gd name="T35" fmla="*/ 90 h 1597"/>
                  <a:gd name="T36" fmla="*/ 212 w 685"/>
                  <a:gd name="T37" fmla="*/ 63 h 1597"/>
                  <a:gd name="T38" fmla="*/ 147 w 685"/>
                  <a:gd name="T39" fmla="*/ 39 h 1597"/>
                  <a:gd name="T40" fmla="*/ 80 w 685"/>
                  <a:gd name="T41" fmla="*/ 18 h 1597"/>
                  <a:gd name="T42" fmla="*/ 9 w 685"/>
                  <a:gd name="T43" fmla="*/ 0 h 1597"/>
                  <a:gd name="T44" fmla="*/ 0 w 685"/>
                  <a:gd name="T45" fmla="*/ 15 h 1597"/>
                  <a:gd name="T46" fmla="*/ 68 w 685"/>
                  <a:gd name="T47" fmla="*/ 33 h 1597"/>
                  <a:gd name="T48" fmla="*/ 135 w 685"/>
                  <a:gd name="T49" fmla="*/ 54 h 1597"/>
                  <a:gd name="T50" fmla="*/ 198 w 685"/>
                  <a:gd name="T51" fmla="*/ 78 h 1597"/>
                  <a:gd name="T52" fmla="*/ 258 w 685"/>
                  <a:gd name="T53" fmla="*/ 104 h 1597"/>
                  <a:gd name="T54" fmla="*/ 316 w 685"/>
                  <a:gd name="T55" fmla="*/ 133 h 1597"/>
                  <a:gd name="T56" fmla="*/ 369 w 685"/>
                  <a:gd name="T57" fmla="*/ 165 h 1597"/>
                  <a:gd name="T58" fmla="*/ 419 w 685"/>
                  <a:gd name="T59" fmla="*/ 198 h 1597"/>
                  <a:gd name="T60" fmla="*/ 464 w 685"/>
                  <a:gd name="T61" fmla="*/ 234 h 1597"/>
                  <a:gd name="T62" fmla="*/ 506 w 685"/>
                  <a:gd name="T63" fmla="*/ 272 h 1597"/>
                  <a:gd name="T64" fmla="*/ 543 w 685"/>
                  <a:gd name="T65" fmla="*/ 311 h 1597"/>
                  <a:gd name="T66" fmla="*/ 574 w 685"/>
                  <a:gd name="T67" fmla="*/ 353 h 1597"/>
                  <a:gd name="T68" fmla="*/ 601 w 685"/>
                  <a:gd name="T69" fmla="*/ 395 h 1597"/>
                  <a:gd name="T70" fmla="*/ 624 w 685"/>
                  <a:gd name="T71" fmla="*/ 438 h 1597"/>
                  <a:gd name="T72" fmla="*/ 639 w 685"/>
                  <a:gd name="T73" fmla="*/ 482 h 1597"/>
                  <a:gd name="T74" fmla="*/ 651 w 685"/>
                  <a:gd name="T75" fmla="*/ 527 h 1597"/>
                  <a:gd name="T76" fmla="*/ 656 w 685"/>
                  <a:gd name="T77" fmla="*/ 572 h 1597"/>
                  <a:gd name="T78" fmla="*/ 658 w 685"/>
                  <a:gd name="T79" fmla="*/ 617 h 1597"/>
                  <a:gd name="T80" fmla="*/ 652 w 685"/>
                  <a:gd name="T81" fmla="*/ 662 h 1597"/>
                  <a:gd name="T82" fmla="*/ 641 w 685"/>
                  <a:gd name="T83" fmla="*/ 706 h 1597"/>
                  <a:gd name="T84" fmla="*/ 625 w 685"/>
                  <a:gd name="T85" fmla="*/ 749 h 1597"/>
                  <a:gd name="T86" fmla="*/ 604 w 685"/>
                  <a:gd name="T87" fmla="*/ 792 h 1597"/>
                  <a:gd name="T88" fmla="*/ 629 w 685"/>
                  <a:gd name="T89" fmla="*/ 798 h 159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685" h="1597">
                    <a:moveTo>
                      <a:pt x="629" y="1597"/>
                    </a:moveTo>
                    <a:lnTo>
                      <a:pt x="652" y="1508"/>
                    </a:lnTo>
                    <a:lnTo>
                      <a:pt x="668" y="1420"/>
                    </a:lnTo>
                    <a:lnTo>
                      <a:pt x="679" y="1329"/>
                    </a:lnTo>
                    <a:lnTo>
                      <a:pt x="685" y="1237"/>
                    </a:lnTo>
                    <a:lnTo>
                      <a:pt x="685" y="1144"/>
                    </a:lnTo>
                    <a:lnTo>
                      <a:pt x="677" y="1052"/>
                    </a:lnTo>
                    <a:lnTo>
                      <a:pt x="666" y="960"/>
                    </a:lnTo>
                    <a:lnTo>
                      <a:pt x="649" y="869"/>
                    </a:lnTo>
                    <a:lnTo>
                      <a:pt x="627" y="781"/>
                    </a:lnTo>
                    <a:lnTo>
                      <a:pt x="600" y="694"/>
                    </a:lnTo>
                    <a:lnTo>
                      <a:pt x="567" y="609"/>
                    </a:lnTo>
                    <a:lnTo>
                      <a:pt x="529" y="527"/>
                    </a:lnTo>
                    <a:lnTo>
                      <a:pt x="487" y="449"/>
                    </a:lnTo>
                    <a:lnTo>
                      <a:pt x="440" y="375"/>
                    </a:lnTo>
                    <a:lnTo>
                      <a:pt x="388" y="306"/>
                    </a:lnTo>
                    <a:lnTo>
                      <a:pt x="333" y="241"/>
                    </a:lnTo>
                    <a:lnTo>
                      <a:pt x="275" y="181"/>
                    </a:lnTo>
                    <a:lnTo>
                      <a:pt x="212" y="127"/>
                    </a:lnTo>
                    <a:lnTo>
                      <a:pt x="147" y="78"/>
                    </a:lnTo>
                    <a:lnTo>
                      <a:pt x="80" y="37"/>
                    </a:lnTo>
                    <a:lnTo>
                      <a:pt x="9" y="0"/>
                    </a:lnTo>
                    <a:lnTo>
                      <a:pt x="0" y="31"/>
                    </a:lnTo>
                    <a:lnTo>
                      <a:pt x="68" y="67"/>
                    </a:lnTo>
                    <a:lnTo>
                      <a:pt x="135" y="109"/>
                    </a:lnTo>
                    <a:lnTo>
                      <a:pt x="198" y="156"/>
                    </a:lnTo>
                    <a:lnTo>
                      <a:pt x="258" y="209"/>
                    </a:lnTo>
                    <a:lnTo>
                      <a:pt x="316" y="267"/>
                    </a:lnTo>
                    <a:lnTo>
                      <a:pt x="369" y="330"/>
                    </a:lnTo>
                    <a:lnTo>
                      <a:pt x="419" y="397"/>
                    </a:lnTo>
                    <a:lnTo>
                      <a:pt x="464" y="469"/>
                    </a:lnTo>
                    <a:lnTo>
                      <a:pt x="506" y="545"/>
                    </a:lnTo>
                    <a:lnTo>
                      <a:pt x="543" y="623"/>
                    </a:lnTo>
                    <a:lnTo>
                      <a:pt x="574" y="706"/>
                    </a:lnTo>
                    <a:lnTo>
                      <a:pt x="601" y="790"/>
                    </a:lnTo>
                    <a:lnTo>
                      <a:pt x="624" y="877"/>
                    </a:lnTo>
                    <a:lnTo>
                      <a:pt x="639" y="965"/>
                    </a:lnTo>
                    <a:lnTo>
                      <a:pt x="651" y="1054"/>
                    </a:lnTo>
                    <a:lnTo>
                      <a:pt x="656" y="1144"/>
                    </a:lnTo>
                    <a:lnTo>
                      <a:pt x="658" y="1235"/>
                    </a:lnTo>
                    <a:lnTo>
                      <a:pt x="652" y="1324"/>
                    </a:lnTo>
                    <a:lnTo>
                      <a:pt x="641" y="1412"/>
                    </a:lnTo>
                    <a:lnTo>
                      <a:pt x="625" y="1499"/>
                    </a:lnTo>
                    <a:lnTo>
                      <a:pt x="604" y="1584"/>
                    </a:lnTo>
                    <a:lnTo>
                      <a:pt x="629" y="1597"/>
                    </a:lnTo>
                    <a:close/>
                  </a:path>
                </a:pathLst>
              </a:custGeom>
              <a:solidFill>
                <a:srgbClr val="CFF2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58" name="Freeform 1079"/>
              <p:cNvSpPr>
                <a:spLocks/>
              </p:cNvSpPr>
              <p:nvPr/>
            </p:nvSpPr>
            <p:spPr bwMode="auto">
              <a:xfrm>
                <a:off x="1280" y="709"/>
                <a:ext cx="667" cy="777"/>
              </a:xfrm>
              <a:custGeom>
                <a:avLst/>
                <a:gdLst>
                  <a:gd name="T0" fmla="*/ 9 w 667"/>
                  <a:gd name="T1" fmla="*/ 0 h 1553"/>
                  <a:gd name="T2" fmla="*/ 77 w 667"/>
                  <a:gd name="T3" fmla="*/ 18 h 1553"/>
                  <a:gd name="T4" fmla="*/ 144 w 667"/>
                  <a:gd name="T5" fmla="*/ 39 h 1553"/>
                  <a:gd name="T6" fmla="*/ 207 w 667"/>
                  <a:gd name="T7" fmla="*/ 63 h 1553"/>
                  <a:gd name="T8" fmla="*/ 267 w 667"/>
                  <a:gd name="T9" fmla="*/ 89 h 1553"/>
                  <a:gd name="T10" fmla="*/ 325 w 667"/>
                  <a:gd name="T11" fmla="*/ 118 h 1553"/>
                  <a:gd name="T12" fmla="*/ 378 w 667"/>
                  <a:gd name="T13" fmla="*/ 150 h 1553"/>
                  <a:gd name="T14" fmla="*/ 428 w 667"/>
                  <a:gd name="T15" fmla="*/ 183 h 1553"/>
                  <a:gd name="T16" fmla="*/ 473 w 667"/>
                  <a:gd name="T17" fmla="*/ 219 h 1553"/>
                  <a:gd name="T18" fmla="*/ 515 w 667"/>
                  <a:gd name="T19" fmla="*/ 257 h 1553"/>
                  <a:gd name="T20" fmla="*/ 552 w 667"/>
                  <a:gd name="T21" fmla="*/ 296 h 1553"/>
                  <a:gd name="T22" fmla="*/ 583 w 667"/>
                  <a:gd name="T23" fmla="*/ 338 h 1553"/>
                  <a:gd name="T24" fmla="*/ 610 w 667"/>
                  <a:gd name="T25" fmla="*/ 380 h 1553"/>
                  <a:gd name="T26" fmla="*/ 633 w 667"/>
                  <a:gd name="T27" fmla="*/ 423 h 1553"/>
                  <a:gd name="T28" fmla="*/ 648 w 667"/>
                  <a:gd name="T29" fmla="*/ 467 h 1553"/>
                  <a:gd name="T30" fmla="*/ 660 w 667"/>
                  <a:gd name="T31" fmla="*/ 512 h 1553"/>
                  <a:gd name="T32" fmla="*/ 665 w 667"/>
                  <a:gd name="T33" fmla="*/ 557 h 1553"/>
                  <a:gd name="T34" fmla="*/ 667 w 667"/>
                  <a:gd name="T35" fmla="*/ 602 h 1553"/>
                  <a:gd name="T36" fmla="*/ 661 w 667"/>
                  <a:gd name="T37" fmla="*/ 647 h 1553"/>
                  <a:gd name="T38" fmla="*/ 650 w 667"/>
                  <a:gd name="T39" fmla="*/ 691 h 1553"/>
                  <a:gd name="T40" fmla="*/ 634 w 667"/>
                  <a:gd name="T41" fmla="*/ 734 h 1553"/>
                  <a:gd name="T42" fmla="*/ 613 w 667"/>
                  <a:gd name="T43" fmla="*/ 777 h 1553"/>
                  <a:gd name="T44" fmla="*/ 586 w 667"/>
                  <a:gd name="T45" fmla="*/ 771 h 1553"/>
                  <a:gd name="T46" fmla="*/ 607 w 667"/>
                  <a:gd name="T47" fmla="*/ 729 h 1553"/>
                  <a:gd name="T48" fmla="*/ 623 w 667"/>
                  <a:gd name="T49" fmla="*/ 687 h 1553"/>
                  <a:gd name="T50" fmla="*/ 633 w 667"/>
                  <a:gd name="T51" fmla="*/ 644 h 1553"/>
                  <a:gd name="T52" fmla="*/ 637 w 667"/>
                  <a:gd name="T53" fmla="*/ 600 h 1553"/>
                  <a:gd name="T54" fmla="*/ 637 w 667"/>
                  <a:gd name="T55" fmla="*/ 557 h 1553"/>
                  <a:gd name="T56" fmla="*/ 631 w 667"/>
                  <a:gd name="T57" fmla="*/ 514 h 1553"/>
                  <a:gd name="T58" fmla="*/ 621 w 667"/>
                  <a:gd name="T59" fmla="*/ 470 h 1553"/>
                  <a:gd name="T60" fmla="*/ 604 w 667"/>
                  <a:gd name="T61" fmla="*/ 428 h 1553"/>
                  <a:gd name="T62" fmla="*/ 583 w 667"/>
                  <a:gd name="T63" fmla="*/ 385 h 1553"/>
                  <a:gd name="T64" fmla="*/ 558 w 667"/>
                  <a:gd name="T65" fmla="*/ 344 h 1553"/>
                  <a:gd name="T66" fmla="*/ 527 w 667"/>
                  <a:gd name="T67" fmla="*/ 304 h 1553"/>
                  <a:gd name="T68" fmla="*/ 491 w 667"/>
                  <a:gd name="T69" fmla="*/ 266 h 1553"/>
                  <a:gd name="T70" fmla="*/ 450 w 667"/>
                  <a:gd name="T71" fmla="*/ 229 h 1553"/>
                  <a:gd name="T72" fmla="*/ 407 w 667"/>
                  <a:gd name="T73" fmla="*/ 194 h 1553"/>
                  <a:gd name="T74" fmla="*/ 359 w 667"/>
                  <a:gd name="T75" fmla="*/ 161 h 1553"/>
                  <a:gd name="T76" fmla="*/ 306 w 667"/>
                  <a:gd name="T77" fmla="*/ 131 h 1553"/>
                  <a:gd name="T78" fmla="*/ 250 w 667"/>
                  <a:gd name="T79" fmla="*/ 103 h 1553"/>
                  <a:gd name="T80" fmla="*/ 192 w 667"/>
                  <a:gd name="T81" fmla="*/ 77 h 1553"/>
                  <a:gd name="T82" fmla="*/ 130 w 667"/>
                  <a:gd name="T83" fmla="*/ 54 h 1553"/>
                  <a:gd name="T84" fmla="*/ 66 w 667"/>
                  <a:gd name="T85" fmla="*/ 34 h 1553"/>
                  <a:gd name="T86" fmla="*/ 0 w 667"/>
                  <a:gd name="T87" fmla="*/ 17 h 1553"/>
                  <a:gd name="T88" fmla="*/ 9 w 667"/>
                  <a:gd name="T89" fmla="*/ 0 h 155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667" h="1553">
                    <a:moveTo>
                      <a:pt x="9" y="0"/>
                    </a:moveTo>
                    <a:lnTo>
                      <a:pt x="77" y="36"/>
                    </a:lnTo>
                    <a:lnTo>
                      <a:pt x="144" y="78"/>
                    </a:lnTo>
                    <a:lnTo>
                      <a:pt x="207" y="125"/>
                    </a:lnTo>
                    <a:lnTo>
                      <a:pt x="267" y="178"/>
                    </a:lnTo>
                    <a:lnTo>
                      <a:pt x="325" y="236"/>
                    </a:lnTo>
                    <a:lnTo>
                      <a:pt x="378" y="299"/>
                    </a:lnTo>
                    <a:lnTo>
                      <a:pt x="428" y="366"/>
                    </a:lnTo>
                    <a:lnTo>
                      <a:pt x="473" y="438"/>
                    </a:lnTo>
                    <a:lnTo>
                      <a:pt x="515" y="514"/>
                    </a:lnTo>
                    <a:lnTo>
                      <a:pt x="552" y="592"/>
                    </a:lnTo>
                    <a:lnTo>
                      <a:pt x="583" y="675"/>
                    </a:lnTo>
                    <a:lnTo>
                      <a:pt x="610" y="759"/>
                    </a:lnTo>
                    <a:lnTo>
                      <a:pt x="633" y="846"/>
                    </a:lnTo>
                    <a:lnTo>
                      <a:pt x="648" y="934"/>
                    </a:lnTo>
                    <a:lnTo>
                      <a:pt x="660" y="1023"/>
                    </a:lnTo>
                    <a:lnTo>
                      <a:pt x="665" y="1113"/>
                    </a:lnTo>
                    <a:lnTo>
                      <a:pt x="667" y="1204"/>
                    </a:lnTo>
                    <a:lnTo>
                      <a:pt x="661" y="1293"/>
                    </a:lnTo>
                    <a:lnTo>
                      <a:pt x="650" y="1381"/>
                    </a:lnTo>
                    <a:lnTo>
                      <a:pt x="634" y="1468"/>
                    </a:lnTo>
                    <a:lnTo>
                      <a:pt x="613" y="1553"/>
                    </a:lnTo>
                    <a:lnTo>
                      <a:pt x="586" y="1541"/>
                    </a:lnTo>
                    <a:lnTo>
                      <a:pt x="607" y="1457"/>
                    </a:lnTo>
                    <a:lnTo>
                      <a:pt x="623" y="1374"/>
                    </a:lnTo>
                    <a:lnTo>
                      <a:pt x="633" y="1287"/>
                    </a:lnTo>
                    <a:lnTo>
                      <a:pt x="637" y="1200"/>
                    </a:lnTo>
                    <a:lnTo>
                      <a:pt x="637" y="1113"/>
                    </a:lnTo>
                    <a:lnTo>
                      <a:pt x="631" y="1027"/>
                    </a:lnTo>
                    <a:lnTo>
                      <a:pt x="621" y="940"/>
                    </a:lnTo>
                    <a:lnTo>
                      <a:pt x="604" y="855"/>
                    </a:lnTo>
                    <a:lnTo>
                      <a:pt x="583" y="770"/>
                    </a:lnTo>
                    <a:lnTo>
                      <a:pt x="558" y="688"/>
                    </a:lnTo>
                    <a:lnTo>
                      <a:pt x="527" y="608"/>
                    </a:lnTo>
                    <a:lnTo>
                      <a:pt x="491" y="531"/>
                    </a:lnTo>
                    <a:lnTo>
                      <a:pt x="450" y="458"/>
                    </a:lnTo>
                    <a:lnTo>
                      <a:pt x="407" y="388"/>
                    </a:lnTo>
                    <a:lnTo>
                      <a:pt x="359" y="322"/>
                    </a:lnTo>
                    <a:lnTo>
                      <a:pt x="306" y="261"/>
                    </a:lnTo>
                    <a:lnTo>
                      <a:pt x="250" y="205"/>
                    </a:lnTo>
                    <a:lnTo>
                      <a:pt x="192" y="154"/>
                    </a:lnTo>
                    <a:lnTo>
                      <a:pt x="130" y="107"/>
                    </a:lnTo>
                    <a:lnTo>
                      <a:pt x="66" y="67"/>
                    </a:lnTo>
                    <a:lnTo>
                      <a:pt x="0" y="3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D1F1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59" name="Freeform 1080"/>
              <p:cNvSpPr>
                <a:spLocks/>
              </p:cNvSpPr>
              <p:nvPr/>
            </p:nvSpPr>
            <p:spPr bwMode="auto">
              <a:xfrm>
                <a:off x="1270" y="725"/>
                <a:ext cx="647" cy="754"/>
              </a:xfrm>
              <a:custGeom>
                <a:avLst/>
                <a:gdLst>
                  <a:gd name="T0" fmla="*/ 596 w 647"/>
                  <a:gd name="T1" fmla="*/ 754 h 1508"/>
                  <a:gd name="T2" fmla="*/ 617 w 647"/>
                  <a:gd name="T3" fmla="*/ 712 h 1508"/>
                  <a:gd name="T4" fmla="*/ 633 w 647"/>
                  <a:gd name="T5" fmla="*/ 671 h 1508"/>
                  <a:gd name="T6" fmla="*/ 643 w 647"/>
                  <a:gd name="T7" fmla="*/ 627 h 1508"/>
                  <a:gd name="T8" fmla="*/ 647 w 647"/>
                  <a:gd name="T9" fmla="*/ 584 h 1508"/>
                  <a:gd name="T10" fmla="*/ 647 w 647"/>
                  <a:gd name="T11" fmla="*/ 540 h 1508"/>
                  <a:gd name="T12" fmla="*/ 641 w 647"/>
                  <a:gd name="T13" fmla="*/ 497 h 1508"/>
                  <a:gd name="T14" fmla="*/ 631 w 647"/>
                  <a:gd name="T15" fmla="*/ 454 h 1508"/>
                  <a:gd name="T16" fmla="*/ 614 w 647"/>
                  <a:gd name="T17" fmla="*/ 411 h 1508"/>
                  <a:gd name="T18" fmla="*/ 593 w 647"/>
                  <a:gd name="T19" fmla="*/ 369 h 1508"/>
                  <a:gd name="T20" fmla="*/ 568 w 647"/>
                  <a:gd name="T21" fmla="*/ 328 h 1508"/>
                  <a:gd name="T22" fmla="*/ 537 w 647"/>
                  <a:gd name="T23" fmla="*/ 288 h 1508"/>
                  <a:gd name="T24" fmla="*/ 501 w 647"/>
                  <a:gd name="T25" fmla="*/ 249 h 1508"/>
                  <a:gd name="T26" fmla="*/ 460 w 647"/>
                  <a:gd name="T27" fmla="*/ 213 h 1508"/>
                  <a:gd name="T28" fmla="*/ 417 w 647"/>
                  <a:gd name="T29" fmla="*/ 178 h 1508"/>
                  <a:gd name="T30" fmla="*/ 369 w 647"/>
                  <a:gd name="T31" fmla="*/ 145 h 1508"/>
                  <a:gd name="T32" fmla="*/ 316 w 647"/>
                  <a:gd name="T33" fmla="*/ 114 h 1508"/>
                  <a:gd name="T34" fmla="*/ 260 w 647"/>
                  <a:gd name="T35" fmla="*/ 86 h 1508"/>
                  <a:gd name="T36" fmla="*/ 202 w 647"/>
                  <a:gd name="T37" fmla="*/ 61 h 1508"/>
                  <a:gd name="T38" fmla="*/ 140 w 647"/>
                  <a:gd name="T39" fmla="*/ 37 h 1508"/>
                  <a:gd name="T40" fmla="*/ 76 w 647"/>
                  <a:gd name="T41" fmla="*/ 17 h 1508"/>
                  <a:gd name="T42" fmla="*/ 10 w 647"/>
                  <a:gd name="T43" fmla="*/ 0 h 1508"/>
                  <a:gd name="T44" fmla="*/ 0 w 647"/>
                  <a:gd name="T45" fmla="*/ 17 h 1508"/>
                  <a:gd name="T46" fmla="*/ 65 w 647"/>
                  <a:gd name="T47" fmla="*/ 35 h 1508"/>
                  <a:gd name="T48" fmla="*/ 125 w 647"/>
                  <a:gd name="T49" fmla="*/ 54 h 1508"/>
                  <a:gd name="T50" fmla="*/ 186 w 647"/>
                  <a:gd name="T51" fmla="*/ 76 h 1508"/>
                  <a:gd name="T52" fmla="*/ 243 w 647"/>
                  <a:gd name="T53" fmla="*/ 101 h 1508"/>
                  <a:gd name="T54" fmla="*/ 296 w 647"/>
                  <a:gd name="T55" fmla="*/ 128 h 1508"/>
                  <a:gd name="T56" fmla="*/ 347 w 647"/>
                  <a:gd name="T57" fmla="*/ 158 h 1508"/>
                  <a:gd name="T58" fmla="*/ 394 w 647"/>
                  <a:gd name="T59" fmla="*/ 189 h 1508"/>
                  <a:gd name="T60" fmla="*/ 436 w 647"/>
                  <a:gd name="T61" fmla="*/ 223 h 1508"/>
                  <a:gd name="T62" fmla="*/ 476 w 647"/>
                  <a:gd name="T63" fmla="*/ 259 h 1508"/>
                  <a:gd name="T64" fmla="*/ 510 w 647"/>
                  <a:gd name="T65" fmla="*/ 296 h 1508"/>
                  <a:gd name="T66" fmla="*/ 540 w 647"/>
                  <a:gd name="T67" fmla="*/ 335 h 1508"/>
                  <a:gd name="T68" fmla="*/ 565 w 647"/>
                  <a:gd name="T69" fmla="*/ 374 h 1508"/>
                  <a:gd name="T70" fmla="*/ 586 w 647"/>
                  <a:gd name="T71" fmla="*/ 415 h 1508"/>
                  <a:gd name="T72" fmla="*/ 602 w 647"/>
                  <a:gd name="T73" fmla="*/ 456 h 1508"/>
                  <a:gd name="T74" fmla="*/ 612 w 647"/>
                  <a:gd name="T75" fmla="*/ 499 h 1508"/>
                  <a:gd name="T76" fmla="*/ 617 w 647"/>
                  <a:gd name="T77" fmla="*/ 540 h 1508"/>
                  <a:gd name="T78" fmla="*/ 617 w 647"/>
                  <a:gd name="T79" fmla="*/ 583 h 1508"/>
                  <a:gd name="T80" fmla="*/ 613 w 647"/>
                  <a:gd name="T81" fmla="*/ 625 h 1508"/>
                  <a:gd name="T82" fmla="*/ 603 w 647"/>
                  <a:gd name="T83" fmla="*/ 666 h 1508"/>
                  <a:gd name="T84" fmla="*/ 588 w 647"/>
                  <a:gd name="T85" fmla="*/ 708 h 1508"/>
                  <a:gd name="T86" fmla="*/ 568 w 647"/>
                  <a:gd name="T87" fmla="*/ 748 h 1508"/>
                  <a:gd name="T88" fmla="*/ 596 w 647"/>
                  <a:gd name="T89" fmla="*/ 754 h 150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647" h="1508">
                    <a:moveTo>
                      <a:pt x="596" y="1508"/>
                    </a:moveTo>
                    <a:lnTo>
                      <a:pt x="617" y="1424"/>
                    </a:lnTo>
                    <a:lnTo>
                      <a:pt x="633" y="1341"/>
                    </a:lnTo>
                    <a:lnTo>
                      <a:pt x="643" y="1254"/>
                    </a:lnTo>
                    <a:lnTo>
                      <a:pt x="647" y="1167"/>
                    </a:lnTo>
                    <a:lnTo>
                      <a:pt x="647" y="1080"/>
                    </a:lnTo>
                    <a:lnTo>
                      <a:pt x="641" y="994"/>
                    </a:lnTo>
                    <a:lnTo>
                      <a:pt x="631" y="907"/>
                    </a:lnTo>
                    <a:lnTo>
                      <a:pt x="614" y="822"/>
                    </a:lnTo>
                    <a:lnTo>
                      <a:pt x="593" y="737"/>
                    </a:lnTo>
                    <a:lnTo>
                      <a:pt x="568" y="655"/>
                    </a:lnTo>
                    <a:lnTo>
                      <a:pt x="537" y="575"/>
                    </a:lnTo>
                    <a:lnTo>
                      <a:pt x="501" y="498"/>
                    </a:lnTo>
                    <a:lnTo>
                      <a:pt x="460" y="425"/>
                    </a:lnTo>
                    <a:lnTo>
                      <a:pt x="417" y="355"/>
                    </a:lnTo>
                    <a:lnTo>
                      <a:pt x="369" y="289"/>
                    </a:lnTo>
                    <a:lnTo>
                      <a:pt x="316" y="228"/>
                    </a:lnTo>
                    <a:lnTo>
                      <a:pt x="260" y="172"/>
                    </a:lnTo>
                    <a:lnTo>
                      <a:pt x="202" y="121"/>
                    </a:lnTo>
                    <a:lnTo>
                      <a:pt x="140" y="74"/>
                    </a:lnTo>
                    <a:lnTo>
                      <a:pt x="76" y="34"/>
                    </a:lnTo>
                    <a:lnTo>
                      <a:pt x="10" y="0"/>
                    </a:lnTo>
                    <a:lnTo>
                      <a:pt x="0" y="34"/>
                    </a:lnTo>
                    <a:lnTo>
                      <a:pt x="65" y="69"/>
                    </a:lnTo>
                    <a:lnTo>
                      <a:pt x="125" y="107"/>
                    </a:lnTo>
                    <a:lnTo>
                      <a:pt x="186" y="152"/>
                    </a:lnTo>
                    <a:lnTo>
                      <a:pt x="243" y="201"/>
                    </a:lnTo>
                    <a:lnTo>
                      <a:pt x="296" y="255"/>
                    </a:lnTo>
                    <a:lnTo>
                      <a:pt x="347" y="315"/>
                    </a:lnTo>
                    <a:lnTo>
                      <a:pt x="394" y="378"/>
                    </a:lnTo>
                    <a:lnTo>
                      <a:pt x="436" y="445"/>
                    </a:lnTo>
                    <a:lnTo>
                      <a:pt x="476" y="517"/>
                    </a:lnTo>
                    <a:lnTo>
                      <a:pt x="510" y="592"/>
                    </a:lnTo>
                    <a:lnTo>
                      <a:pt x="540" y="670"/>
                    </a:lnTo>
                    <a:lnTo>
                      <a:pt x="565" y="747"/>
                    </a:lnTo>
                    <a:lnTo>
                      <a:pt x="586" y="829"/>
                    </a:lnTo>
                    <a:lnTo>
                      <a:pt x="602" y="912"/>
                    </a:lnTo>
                    <a:lnTo>
                      <a:pt x="612" y="997"/>
                    </a:lnTo>
                    <a:lnTo>
                      <a:pt x="617" y="1080"/>
                    </a:lnTo>
                    <a:lnTo>
                      <a:pt x="617" y="1166"/>
                    </a:lnTo>
                    <a:lnTo>
                      <a:pt x="613" y="1249"/>
                    </a:lnTo>
                    <a:lnTo>
                      <a:pt x="603" y="1332"/>
                    </a:lnTo>
                    <a:lnTo>
                      <a:pt x="588" y="1415"/>
                    </a:lnTo>
                    <a:lnTo>
                      <a:pt x="568" y="1495"/>
                    </a:lnTo>
                    <a:lnTo>
                      <a:pt x="596" y="1508"/>
                    </a:lnTo>
                    <a:close/>
                  </a:path>
                </a:pathLst>
              </a:custGeom>
              <a:solidFill>
                <a:srgbClr val="D2F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60" name="Freeform 1081"/>
              <p:cNvSpPr>
                <a:spLocks/>
              </p:cNvSpPr>
              <p:nvPr/>
            </p:nvSpPr>
            <p:spPr bwMode="auto">
              <a:xfrm>
                <a:off x="1260" y="743"/>
                <a:ext cx="627" cy="730"/>
              </a:xfrm>
              <a:custGeom>
                <a:avLst/>
                <a:gdLst>
                  <a:gd name="T0" fmla="*/ 10 w 627"/>
                  <a:gd name="T1" fmla="*/ 0 h 1461"/>
                  <a:gd name="T2" fmla="*/ 75 w 627"/>
                  <a:gd name="T3" fmla="*/ 17 h 1461"/>
                  <a:gd name="T4" fmla="*/ 135 w 627"/>
                  <a:gd name="T5" fmla="*/ 36 h 1461"/>
                  <a:gd name="T6" fmla="*/ 196 w 627"/>
                  <a:gd name="T7" fmla="*/ 59 h 1461"/>
                  <a:gd name="T8" fmla="*/ 253 w 627"/>
                  <a:gd name="T9" fmla="*/ 83 h 1461"/>
                  <a:gd name="T10" fmla="*/ 306 w 627"/>
                  <a:gd name="T11" fmla="*/ 110 h 1461"/>
                  <a:gd name="T12" fmla="*/ 357 w 627"/>
                  <a:gd name="T13" fmla="*/ 140 h 1461"/>
                  <a:gd name="T14" fmla="*/ 404 w 627"/>
                  <a:gd name="T15" fmla="*/ 172 h 1461"/>
                  <a:gd name="T16" fmla="*/ 446 w 627"/>
                  <a:gd name="T17" fmla="*/ 205 h 1461"/>
                  <a:gd name="T18" fmla="*/ 486 w 627"/>
                  <a:gd name="T19" fmla="*/ 241 h 1461"/>
                  <a:gd name="T20" fmla="*/ 520 w 627"/>
                  <a:gd name="T21" fmla="*/ 279 h 1461"/>
                  <a:gd name="T22" fmla="*/ 550 w 627"/>
                  <a:gd name="T23" fmla="*/ 318 h 1461"/>
                  <a:gd name="T24" fmla="*/ 575 w 627"/>
                  <a:gd name="T25" fmla="*/ 356 h 1461"/>
                  <a:gd name="T26" fmla="*/ 596 w 627"/>
                  <a:gd name="T27" fmla="*/ 397 h 1461"/>
                  <a:gd name="T28" fmla="*/ 612 w 627"/>
                  <a:gd name="T29" fmla="*/ 439 h 1461"/>
                  <a:gd name="T30" fmla="*/ 622 w 627"/>
                  <a:gd name="T31" fmla="*/ 481 h 1461"/>
                  <a:gd name="T32" fmla="*/ 627 w 627"/>
                  <a:gd name="T33" fmla="*/ 523 h 1461"/>
                  <a:gd name="T34" fmla="*/ 627 w 627"/>
                  <a:gd name="T35" fmla="*/ 566 h 1461"/>
                  <a:gd name="T36" fmla="*/ 623 w 627"/>
                  <a:gd name="T37" fmla="*/ 607 h 1461"/>
                  <a:gd name="T38" fmla="*/ 613 w 627"/>
                  <a:gd name="T39" fmla="*/ 649 h 1461"/>
                  <a:gd name="T40" fmla="*/ 598 w 627"/>
                  <a:gd name="T41" fmla="*/ 690 h 1461"/>
                  <a:gd name="T42" fmla="*/ 578 w 627"/>
                  <a:gd name="T43" fmla="*/ 730 h 1461"/>
                  <a:gd name="T44" fmla="*/ 548 w 627"/>
                  <a:gd name="T45" fmla="*/ 723 h 1461"/>
                  <a:gd name="T46" fmla="*/ 568 w 627"/>
                  <a:gd name="T47" fmla="*/ 682 h 1461"/>
                  <a:gd name="T48" fmla="*/ 583 w 627"/>
                  <a:gd name="T49" fmla="*/ 641 h 1461"/>
                  <a:gd name="T50" fmla="*/ 592 w 627"/>
                  <a:gd name="T51" fmla="*/ 599 h 1461"/>
                  <a:gd name="T52" fmla="*/ 596 w 627"/>
                  <a:gd name="T53" fmla="*/ 556 h 1461"/>
                  <a:gd name="T54" fmla="*/ 595 w 627"/>
                  <a:gd name="T55" fmla="*/ 513 h 1461"/>
                  <a:gd name="T56" fmla="*/ 588 w 627"/>
                  <a:gd name="T57" fmla="*/ 470 h 1461"/>
                  <a:gd name="T58" fmla="*/ 576 w 627"/>
                  <a:gd name="T59" fmla="*/ 428 h 1461"/>
                  <a:gd name="T60" fmla="*/ 558 w 627"/>
                  <a:gd name="T61" fmla="*/ 386 h 1461"/>
                  <a:gd name="T62" fmla="*/ 535 w 627"/>
                  <a:gd name="T63" fmla="*/ 346 h 1461"/>
                  <a:gd name="T64" fmla="*/ 507 w 627"/>
                  <a:gd name="T65" fmla="*/ 306 h 1461"/>
                  <a:gd name="T66" fmla="*/ 475 w 627"/>
                  <a:gd name="T67" fmla="*/ 267 h 1461"/>
                  <a:gd name="T68" fmla="*/ 436 w 627"/>
                  <a:gd name="T69" fmla="*/ 231 h 1461"/>
                  <a:gd name="T70" fmla="*/ 396 w 627"/>
                  <a:gd name="T71" fmla="*/ 195 h 1461"/>
                  <a:gd name="T72" fmla="*/ 349 w 627"/>
                  <a:gd name="T73" fmla="*/ 163 h 1461"/>
                  <a:gd name="T74" fmla="*/ 298 w 627"/>
                  <a:gd name="T75" fmla="*/ 132 h 1461"/>
                  <a:gd name="T76" fmla="*/ 244 w 627"/>
                  <a:gd name="T77" fmla="*/ 104 h 1461"/>
                  <a:gd name="T78" fmla="*/ 188 w 627"/>
                  <a:gd name="T79" fmla="*/ 78 h 1461"/>
                  <a:gd name="T80" fmla="*/ 127 w 627"/>
                  <a:gd name="T81" fmla="*/ 55 h 1461"/>
                  <a:gd name="T82" fmla="*/ 65 w 627"/>
                  <a:gd name="T83" fmla="*/ 35 h 1461"/>
                  <a:gd name="T84" fmla="*/ 0 w 627"/>
                  <a:gd name="T85" fmla="*/ 18 h 1461"/>
                  <a:gd name="T86" fmla="*/ 10 w 627"/>
                  <a:gd name="T87" fmla="*/ 0 h 146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627" h="1461">
                    <a:moveTo>
                      <a:pt x="10" y="0"/>
                    </a:moveTo>
                    <a:lnTo>
                      <a:pt x="75" y="35"/>
                    </a:lnTo>
                    <a:lnTo>
                      <a:pt x="135" y="73"/>
                    </a:lnTo>
                    <a:lnTo>
                      <a:pt x="196" y="118"/>
                    </a:lnTo>
                    <a:lnTo>
                      <a:pt x="253" y="167"/>
                    </a:lnTo>
                    <a:lnTo>
                      <a:pt x="306" y="221"/>
                    </a:lnTo>
                    <a:lnTo>
                      <a:pt x="357" y="281"/>
                    </a:lnTo>
                    <a:lnTo>
                      <a:pt x="404" y="344"/>
                    </a:lnTo>
                    <a:lnTo>
                      <a:pt x="446" y="411"/>
                    </a:lnTo>
                    <a:lnTo>
                      <a:pt x="486" y="483"/>
                    </a:lnTo>
                    <a:lnTo>
                      <a:pt x="520" y="558"/>
                    </a:lnTo>
                    <a:lnTo>
                      <a:pt x="550" y="636"/>
                    </a:lnTo>
                    <a:lnTo>
                      <a:pt x="575" y="713"/>
                    </a:lnTo>
                    <a:lnTo>
                      <a:pt x="596" y="795"/>
                    </a:lnTo>
                    <a:lnTo>
                      <a:pt x="612" y="878"/>
                    </a:lnTo>
                    <a:lnTo>
                      <a:pt x="622" y="963"/>
                    </a:lnTo>
                    <a:lnTo>
                      <a:pt x="627" y="1046"/>
                    </a:lnTo>
                    <a:lnTo>
                      <a:pt x="627" y="1132"/>
                    </a:lnTo>
                    <a:lnTo>
                      <a:pt x="623" y="1215"/>
                    </a:lnTo>
                    <a:lnTo>
                      <a:pt x="613" y="1298"/>
                    </a:lnTo>
                    <a:lnTo>
                      <a:pt x="598" y="1381"/>
                    </a:lnTo>
                    <a:lnTo>
                      <a:pt x="578" y="1461"/>
                    </a:lnTo>
                    <a:lnTo>
                      <a:pt x="548" y="1447"/>
                    </a:lnTo>
                    <a:lnTo>
                      <a:pt x="568" y="1365"/>
                    </a:lnTo>
                    <a:lnTo>
                      <a:pt x="583" y="1282"/>
                    </a:lnTo>
                    <a:lnTo>
                      <a:pt x="592" y="1199"/>
                    </a:lnTo>
                    <a:lnTo>
                      <a:pt x="596" y="1113"/>
                    </a:lnTo>
                    <a:lnTo>
                      <a:pt x="595" y="1027"/>
                    </a:lnTo>
                    <a:lnTo>
                      <a:pt x="588" y="941"/>
                    </a:lnTo>
                    <a:lnTo>
                      <a:pt x="576" y="856"/>
                    </a:lnTo>
                    <a:lnTo>
                      <a:pt x="558" y="773"/>
                    </a:lnTo>
                    <a:lnTo>
                      <a:pt x="535" y="692"/>
                    </a:lnTo>
                    <a:lnTo>
                      <a:pt x="507" y="612"/>
                    </a:lnTo>
                    <a:lnTo>
                      <a:pt x="475" y="534"/>
                    </a:lnTo>
                    <a:lnTo>
                      <a:pt x="436" y="462"/>
                    </a:lnTo>
                    <a:lnTo>
                      <a:pt x="396" y="391"/>
                    </a:lnTo>
                    <a:lnTo>
                      <a:pt x="349" y="326"/>
                    </a:lnTo>
                    <a:lnTo>
                      <a:pt x="298" y="264"/>
                    </a:lnTo>
                    <a:lnTo>
                      <a:pt x="244" y="208"/>
                    </a:lnTo>
                    <a:lnTo>
                      <a:pt x="188" y="156"/>
                    </a:lnTo>
                    <a:lnTo>
                      <a:pt x="127" y="111"/>
                    </a:lnTo>
                    <a:lnTo>
                      <a:pt x="65" y="71"/>
                    </a:lnTo>
                    <a:lnTo>
                      <a:pt x="0" y="36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4F0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61" name="Freeform 1082"/>
              <p:cNvSpPr>
                <a:spLocks/>
              </p:cNvSpPr>
              <p:nvPr/>
            </p:nvSpPr>
            <p:spPr bwMode="auto">
              <a:xfrm>
                <a:off x="1248" y="761"/>
                <a:ext cx="608" cy="705"/>
              </a:xfrm>
              <a:custGeom>
                <a:avLst/>
                <a:gdLst>
                  <a:gd name="T0" fmla="*/ 560 w 608"/>
                  <a:gd name="T1" fmla="*/ 705 h 1411"/>
                  <a:gd name="T2" fmla="*/ 580 w 608"/>
                  <a:gd name="T3" fmla="*/ 664 h 1411"/>
                  <a:gd name="T4" fmla="*/ 595 w 608"/>
                  <a:gd name="T5" fmla="*/ 623 h 1411"/>
                  <a:gd name="T6" fmla="*/ 604 w 608"/>
                  <a:gd name="T7" fmla="*/ 581 h 1411"/>
                  <a:gd name="T8" fmla="*/ 608 w 608"/>
                  <a:gd name="T9" fmla="*/ 538 h 1411"/>
                  <a:gd name="T10" fmla="*/ 607 w 608"/>
                  <a:gd name="T11" fmla="*/ 495 h 1411"/>
                  <a:gd name="T12" fmla="*/ 600 w 608"/>
                  <a:gd name="T13" fmla="*/ 452 h 1411"/>
                  <a:gd name="T14" fmla="*/ 588 w 608"/>
                  <a:gd name="T15" fmla="*/ 410 h 1411"/>
                  <a:gd name="T16" fmla="*/ 570 w 608"/>
                  <a:gd name="T17" fmla="*/ 368 h 1411"/>
                  <a:gd name="T18" fmla="*/ 547 w 608"/>
                  <a:gd name="T19" fmla="*/ 328 h 1411"/>
                  <a:gd name="T20" fmla="*/ 519 w 608"/>
                  <a:gd name="T21" fmla="*/ 288 h 1411"/>
                  <a:gd name="T22" fmla="*/ 487 w 608"/>
                  <a:gd name="T23" fmla="*/ 249 h 1411"/>
                  <a:gd name="T24" fmla="*/ 448 w 608"/>
                  <a:gd name="T25" fmla="*/ 213 h 1411"/>
                  <a:gd name="T26" fmla="*/ 408 w 608"/>
                  <a:gd name="T27" fmla="*/ 177 h 1411"/>
                  <a:gd name="T28" fmla="*/ 361 w 608"/>
                  <a:gd name="T29" fmla="*/ 145 h 1411"/>
                  <a:gd name="T30" fmla="*/ 310 w 608"/>
                  <a:gd name="T31" fmla="*/ 114 h 1411"/>
                  <a:gd name="T32" fmla="*/ 256 w 608"/>
                  <a:gd name="T33" fmla="*/ 86 h 1411"/>
                  <a:gd name="T34" fmla="*/ 200 w 608"/>
                  <a:gd name="T35" fmla="*/ 60 h 1411"/>
                  <a:gd name="T36" fmla="*/ 139 w 608"/>
                  <a:gd name="T37" fmla="*/ 37 h 1411"/>
                  <a:gd name="T38" fmla="*/ 77 w 608"/>
                  <a:gd name="T39" fmla="*/ 17 h 1411"/>
                  <a:gd name="T40" fmla="*/ 12 w 608"/>
                  <a:gd name="T41" fmla="*/ 0 h 1411"/>
                  <a:gd name="T42" fmla="*/ 0 w 608"/>
                  <a:gd name="T43" fmla="*/ 19 h 1411"/>
                  <a:gd name="T44" fmla="*/ 64 w 608"/>
                  <a:gd name="T45" fmla="*/ 35 h 1411"/>
                  <a:gd name="T46" fmla="*/ 123 w 608"/>
                  <a:gd name="T47" fmla="*/ 55 h 1411"/>
                  <a:gd name="T48" fmla="*/ 181 w 608"/>
                  <a:gd name="T49" fmla="*/ 77 h 1411"/>
                  <a:gd name="T50" fmla="*/ 236 w 608"/>
                  <a:gd name="T51" fmla="*/ 101 h 1411"/>
                  <a:gd name="T52" fmla="*/ 289 w 608"/>
                  <a:gd name="T53" fmla="*/ 128 h 1411"/>
                  <a:gd name="T54" fmla="*/ 337 w 608"/>
                  <a:gd name="T55" fmla="*/ 158 h 1411"/>
                  <a:gd name="T56" fmla="*/ 381 w 608"/>
                  <a:gd name="T57" fmla="*/ 190 h 1411"/>
                  <a:gd name="T58" fmla="*/ 422 w 608"/>
                  <a:gd name="T59" fmla="*/ 223 h 1411"/>
                  <a:gd name="T60" fmla="*/ 458 w 608"/>
                  <a:gd name="T61" fmla="*/ 259 h 1411"/>
                  <a:gd name="T62" fmla="*/ 489 w 608"/>
                  <a:gd name="T63" fmla="*/ 296 h 1411"/>
                  <a:gd name="T64" fmla="*/ 516 w 608"/>
                  <a:gd name="T65" fmla="*/ 334 h 1411"/>
                  <a:gd name="T66" fmla="*/ 539 w 608"/>
                  <a:gd name="T67" fmla="*/ 374 h 1411"/>
                  <a:gd name="T68" fmla="*/ 556 w 608"/>
                  <a:gd name="T69" fmla="*/ 414 h 1411"/>
                  <a:gd name="T70" fmla="*/ 567 w 608"/>
                  <a:gd name="T71" fmla="*/ 454 h 1411"/>
                  <a:gd name="T72" fmla="*/ 574 w 608"/>
                  <a:gd name="T73" fmla="*/ 496 h 1411"/>
                  <a:gd name="T74" fmla="*/ 576 w 608"/>
                  <a:gd name="T75" fmla="*/ 537 h 1411"/>
                  <a:gd name="T76" fmla="*/ 571 w 608"/>
                  <a:gd name="T77" fmla="*/ 578 h 1411"/>
                  <a:gd name="T78" fmla="*/ 563 w 608"/>
                  <a:gd name="T79" fmla="*/ 619 h 1411"/>
                  <a:gd name="T80" fmla="*/ 547 w 608"/>
                  <a:gd name="T81" fmla="*/ 659 h 1411"/>
                  <a:gd name="T82" fmla="*/ 529 w 608"/>
                  <a:gd name="T83" fmla="*/ 698 h 1411"/>
                  <a:gd name="T84" fmla="*/ 560 w 608"/>
                  <a:gd name="T85" fmla="*/ 705 h 141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608" h="1411">
                    <a:moveTo>
                      <a:pt x="560" y="1411"/>
                    </a:moveTo>
                    <a:lnTo>
                      <a:pt x="580" y="1329"/>
                    </a:lnTo>
                    <a:lnTo>
                      <a:pt x="595" y="1246"/>
                    </a:lnTo>
                    <a:lnTo>
                      <a:pt x="604" y="1163"/>
                    </a:lnTo>
                    <a:lnTo>
                      <a:pt x="608" y="1077"/>
                    </a:lnTo>
                    <a:lnTo>
                      <a:pt x="607" y="991"/>
                    </a:lnTo>
                    <a:lnTo>
                      <a:pt x="600" y="905"/>
                    </a:lnTo>
                    <a:lnTo>
                      <a:pt x="588" y="820"/>
                    </a:lnTo>
                    <a:lnTo>
                      <a:pt x="570" y="737"/>
                    </a:lnTo>
                    <a:lnTo>
                      <a:pt x="547" y="656"/>
                    </a:lnTo>
                    <a:lnTo>
                      <a:pt x="519" y="576"/>
                    </a:lnTo>
                    <a:lnTo>
                      <a:pt x="487" y="498"/>
                    </a:lnTo>
                    <a:lnTo>
                      <a:pt x="448" y="426"/>
                    </a:lnTo>
                    <a:lnTo>
                      <a:pt x="408" y="355"/>
                    </a:lnTo>
                    <a:lnTo>
                      <a:pt x="361" y="290"/>
                    </a:lnTo>
                    <a:lnTo>
                      <a:pt x="310" y="228"/>
                    </a:lnTo>
                    <a:lnTo>
                      <a:pt x="256" y="172"/>
                    </a:lnTo>
                    <a:lnTo>
                      <a:pt x="200" y="120"/>
                    </a:lnTo>
                    <a:lnTo>
                      <a:pt x="139" y="75"/>
                    </a:lnTo>
                    <a:lnTo>
                      <a:pt x="77" y="35"/>
                    </a:lnTo>
                    <a:lnTo>
                      <a:pt x="12" y="0"/>
                    </a:lnTo>
                    <a:lnTo>
                      <a:pt x="0" y="38"/>
                    </a:lnTo>
                    <a:lnTo>
                      <a:pt x="64" y="71"/>
                    </a:lnTo>
                    <a:lnTo>
                      <a:pt x="123" y="111"/>
                    </a:lnTo>
                    <a:lnTo>
                      <a:pt x="181" y="154"/>
                    </a:lnTo>
                    <a:lnTo>
                      <a:pt x="236" y="203"/>
                    </a:lnTo>
                    <a:lnTo>
                      <a:pt x="289" y="257"/>
                    </a:lnTo>
                    <a:lnTo>
                      <a:pt x="337" y="317"/>
                    </a:lnTo>
                    <a:lnTo>
                      <a:pt x="381" y="381"/>
                    </a:lnTo>
                    <a:lnTo>
                      <a:pt x="422" y="447"/>
                    </a:lnTo>
                    <a:lnTo>
                      <a:pt x="458" y="518"/>
                    </a:lnTo>
                    <a:lnTo>
                      <a:pt x="489" y="592"/>
                    </a:lnTo>
                    <a:lnTo>
                      <a:pt x="516" y="668"/>
                    </a:lnTo>
                    <a:lnTo>
                      <a:pt x="539" y="748"/>
                    </a:lnTo>
                    <a:lnTo>
                      <a:pt x="556" y="828"/>
                    </a:lnTo>
                    <a:lnTo>
                      <a:pt x="567" y="909"/>
                    </a:lnTo>
                    <a:lnTo>
                      <a:pt x="574" y="992"/>
                    </a:lnTo>
                    <a:lnTo>
                      <a:pt x="576" y="1074"/>
                    </a:lnTo>
                    <a:lnTo>
                      <a:pt x="571" y="1157"/>
                    </a:lnTo>
                    <a:lnTo>
                      <a:pt x="563" y="1239"/>
                    </a:lnTo>
                    <a:lnTo>
                      <a:pt x="547" y="1318"/>
                    </a:lnTo>
                    <a:lnTo>
                      <a:pt x="529" y="1396"/>
                    </a:lnTo>
                    <a:lnTo>
                      <a:pt x="560" y="1411"/>
                    </a:lnTo>
                    <a:close/>
                  </a:path>
                </a:pathLst>
              </a:custGeom>
              <a:solidFill>
                <a:srgbClr val="D6F0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62" name="Freeform 1083"/>
              <p:cNvSpPr>
                <a:spLocks/>
              </p:cNvSpPr>
              <p:nvPr/>
            </p:nvSpPr>
            <p:spPr bwMode="auto">
              <a:xfrm>
                <a:off x="1237" y="780"/>
                <a:ext cx="587" cy="679"/>
              </a:xfrm>
              <a:custGeom>
                <a:avLst/>
                <a:gdLst>
                  <a:gd name="T0" fmla="*/ 11 w 587"/>
                  <a:gd name="T1" fmla="*/ 0 h 1358"/>
                  <a:gd name="T2" fmla="*/ 75 w 587"/>
                  <a:gd name="T3" fmla="*/ 17 h 1358"/>
                  <a:gd name="T4" fmla="*/ 134 w 587"/>
                  <a:gd name="T5" fmla="*/ 37 h 1358"/>
                  <a:gd name="T6" fmla="*/ 192 w 587"/>
                  <a:gd name="T7" fmla="*/ 58 h 1358"/>
                  <a:gd name="T8" fmla="*/ 247 w 587"/>
                  <a:gd name="T9" fmla="*/ 83 h 1358"/>
                  <a:gd name="T10" fmla="*/ 300 w 587"/>
                  <a:gd name="T11" fmla="*/ 110 h 1358"/>
                  <a:gd name="T12" fmla="*/ 348 w 587"/>
                  <a:gd name="T13" fmla="*/ 140 h 1358"/>
                  <a:gd name="T14" fmla="*/ 392 w 587"/>
                  <a:gd name="T15" fmla="*/ 172 h 1358"/>
                  <a:gd name="T16" fmla="*/ 433 w 587"/>
                  <a:gd name="T17" fmla="*/ 205 h 1358"/>
                  <a:gd name="T18" fmla="*/ 469 w 587"/>
                  <a:gd name="T19" fmla="*/ 240 h 1358"/>
                  <a:gd name="T20" fmla="*/ 500 w 587"/>
                  <a:gd name="T21" fmla="*/ 277 h 1358"/>
                  <a:gd name="T22" fmla="*/ 527 w 587"/>
                  <a:gd name="T23" fmla="*/ 315 h 1358"/>
                  <a:gd name="T24" fmla="*/ 550 w 587"/>
                  <a:gd name="T25" fmla="*/ 355 h 1358"/>
                  <a:gd name="T26" fmla="*/ 567 w 587"/>
                  <a:gd name="T27" fmla="*/ 395 h 1358"/>
                  <a:gd name="T28" fmla="*/ 578 w 587"/>
                  <a:gd name="T29" fmla="*/ 436 h 1358"/>
                  <a:gd name="T30" fmla="*/ 585 w 587"/>
                  <a:gd name="T31" fmla="*/ 477 h 1358"/>
                  <a:gd name="T32" fmla="*/ 587 w 587"/>
                  <a:gd name="T33" fmla="*/ 518 h 1358"/>
                  <a:gd name="T34" fmla="*/ 582 w 587"/>
                  <a:gd name="T35" fmla="*/ 560 h 1358"/>
                  <a:gd name="T36" fmla="*/ 574 w 587"/>
                  <a:gd name="T37" fmla="*/ 601 h 1358"/>
                  <a:gd name="T38" fmla="*/ 558 w 587"/>
                  <a:gd name="T39" fmla="*/ 640 h 1358"/>
                  <a:gd name="T40" fmla="*/ 540 w 587"/>
                  <a:gd name="T41" fmla="*/ 679 h 1358"/>
                  <a:gd name="T42" fmla="*/ 506 w 587"/>
                  <a:gd name="T43" fmla="*/ 671 h 1358"/>
                  <a:gd name="T44" fmla="*/ 526 w 587"/>
                  <a:gd name="T45" fmla="*/ 632 h 1358"/>
                  <a:gd name="T46" fmla="*/ 540 w 587"/>
                  <a:gd name="T47" fmla="*/ 591 h 1358"/>
                  <a:gd name="T48" fmla="*/ 549 w 587"/>
                  <a:gd name="T49" fmla="*/ 551 h 1358"/>
                  <a:gd name="T50" fmla="*/ 551 w 587"/>
                  <a:gd name="T51" fmla="*/ 509 h 1358"/>
                  <a:gd name="T52" fmla="*/ 549 w 587"/>
                  <a:gd name="T53" fmla="*/ 467 h 1358"/>
                  <a:gd name="T54" fmla="*/ 540 w 587"/>
                  <a:gd name="T55" fmla="*/ 426 h 1358"/>
                  <a:gd name="T56" fmla="*/ 527 w 587"/>
                  <a:gd name="T57" fmla="*/ 385 h 1358"/>
                  <a:gd name="T58" fmla="*/ 508 w 587"/>
                  <a:gd name="T59" fmla="*/ 344 h 1358"/>
                  <a:gd name="T60" fmla="*/ 484 w 587"/>
                  <a:gd name="T61" fmla="*/ 305 h 1358"/>
                  <a:gd name="T62" fmla="*/ 454 w 587"/>
                  <a:gd name="T63" fmla="*/ 267 h 1358"/>
                  <a:gd name="T64" fmla="*/ 419 w 587"/>
                  <a:gd name="T65" fmla="*/ 231 h 1358"/>
                  <a:gd name="T66" fmla="*/ 380 w 587"/>
                  <a:gd name="T67" fmla="*/ 196 h 1358"/>
                  <a:gd name="T68" fmla="*/ 337 w 587"/>
                  <a:gd name="T69" fmla="*/ 163 h 1358"/>
                  <a:gd name="T70" fmla="*/ 288 w 587"/>
                  <a:gd name="T71" fmla="*/ 133 h 1358"/>
                  <a:gd name="T72" fmla="*/ 238 w 587"/>
                  <a:gd name="T73" fmla="*/ 105 h 1358"/>
                  <a:gd name="T74" fmla="*/ 182 w 587"/>
                  <a:gd name="T75" fmla="*/ 79 h 1358"/>
                  <a:gd name="T76" fmla="*/ 125 w 587"/>
                  <a:gd name="T77" fmla="*/ 57 h 1358"/>
                  <a:gd name="T78" fmla="*/ 64 w 587"/>
                  <a:gd name="T79" fmla="*/ 38 h 1358"/>
                  <a:gd name="T80" fmla="*/ 0 w 587"/>
                  <a:gd name="T81" fmla="*/ 21 h 1358"/>
                  <a:gd name="T82" fmla="*/ 11 w 587"/>
                  <a:gd name="T83" fmla="*/ 0 h 135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587" h="1358">
                    <a:moveTo>
                      <a:pt x="11" y="0"/>
                    </a:moveTo>
                    <a:lnTo>
                      <a:pt x="75" y="33"/>
                    </a:lnTo>
                    <a:lnTo>
                      <a:pt x="134" y="73"/>
                    </a:lnTo>
                    <a:lnTo>
                      <a:pt x="192" y="116"/>
                    </a:lnTo>
                    <a:lnTo>
                      <a:pt x="247" y="165"/>
                    </a:lnTo>
                    <a:lnTo>
                      <a:pt x="300" y="219"/>
                    </a:lnTo>
                    <a:lnTo>
                      <a:pt x="348" y="279"/>
                    </a:lnTo>
                    <a:lnTo>
                      <a:pt x="392" y="343"/>
                    </a:lnTo>
                    <a:lnTo>
                      <a:pt x="433" y="409"/>
                    </a:lnTo>
                    <a:lnTo>
                      <a:pt x="469" y="480"/>
                    </a:lnTo>
                    <a:lnTo>
                      <a:pt x="500" y="554"/>
                    </a:lnTo>
                    <a:lnTo>
                      <a:pt x="527" y="630"/>
                    </a:lnTo>
                    <a:lnTo>
                      <a:pt x="550" y="710"/>
                    </a:lnTo>
                    <a:lnTo>
                      <a:pt x="567" y="790"/>
                    </a:lnTo>
                    <a:lnTo>
                      <a:pt x="578" y="871"/>
                    </a:lnTo>
                    <a:lnTo>
                      <a:pt x="585" y="954"/>
                    </a:lnTo>
                    <a:lnTo>
                      <a:pt x="587" y="1036"/>
                    </a:lnTo>
                    <a:lnTo>
                      <a:pt x="582" y="1119"/>
                    </a:lnTo>
                    <a:lnTo>
                      <a:pt x="574" y="1201"/>
                    </a:lnTo>
                    <a:lnTo>
                      <a:pt x="558" y="1280"/>
                    </a:lnTo>
                    <a:lnTo>
                      <a:pt x="540" y="1358"/>
                    </a:lnTo>
                    <a:lnTo>
                      <a:pt x="506" y="1342"/>
                    </a:lnTo>
                    <a:lnTo>
                      <a:pt x="526" y="1264"/>
                    </a:lnTo>
                    <a:lnTo>
                      <a:pt x="540" y="1182"/>
                    </a:lnTo>
                    <a:lnTo>
                      <a:pt x="549" y="1101"/>
                    </a:lnTo>
                    <a:lnTo>
                      <a:pt x="551" y="1018"/>
                    </a:lnTo>
                    <a:lnTo>
                      <a:pt x="549" y="934"/>
                    </a:lnTo>
                    <a:lnTo>
                      <a:pt x="540" y="851"/>
                    </a:lnTo>
                    <a:lnTo>
                      <a:pt x="527" y="770"/>
                    </a:lnTo>
                    <a:lnTo>
                      <a:pt x="508" y="688"/>
                    </a:lnTo>
                    <a:lnTo>
                      <a:pt x="484" y="610"/>
                    </a:lnTo>
                    <a:lnTo>
                      <a:pt x="454" y="534"/>
                    </a:lnTo>
                    <a:lnTo>
                      <a:pt x="419" y="462"/>
                    </a:lnTo>
                    <a:lnTo>
                      <a:pt x="380" y="391"/>
                    </a:lnTo>
                    <a:lnTo>
                      <a:pt x="337" y="326"/>
                    </a:lnTo>
                    <a:lnTo>
                      <a:pt x="288" y="265"/>
                    </a:lnTo>
                    <a:lnTo>
                      <a:pt x="238" y="209"/>
                    </a:lnTo>
                    <a:lnTo>
                      <a:pt x="182" y="158"/>
                    </a:lnTo>
                    <a:lnTo>
                      <a:pt x="125" y="113"/>
                    </a:lnTo>
                    <a:lnTo>
                      <a:pt x="64" y="75"/>
                    </a:lnTo>
                    <a:lnTo>
                      <a:pt x="0" y="4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D8EF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63" name="Freeform 1084"/>
              <p:cNvSpPr>
                <a:spLocks/>
              </p:cNvSpPr>
              <p:nvPr/>
            </p:nvSpPr>
            <p:spPr bwMode="auto">
              <a:xfrm>
                <a:off x="1226" y="801"/>
                <a:ext cx="562" cy="649"/>
              </a:xfrm>
              <a:custGeom>
                <a:avLst/>
                <a:gdLst>
                  <a:gd name="T0" fmla="*/ 517 w 562"/>
                  <a:gd name="T1" fmla="*/ 649 h 1300"/>
                  <a:gd name="T2" fmla="*/ 537 w 562"/>
                  <a:gd name="T3" fmla="*/ 610 h 1300"/>
                  <a:gd name="T4" fmla="*/ 551 w 562"/>
                  <a:gd name="T5" fmla="*/ 569 h 1300"/>
                  <a:gd name="T6" fmla="*/ 560 w 562"/>
                  <a:gd name="T7" fmla="*/ 529 h 1300"/>
                  <a:gd name="T8" fmla="*/ 562 w 562"/>
                  <a:gd name="T9" fmla="*/ 487 h 1300"/>
                  <a:gd name="T10" fmla="*/ 560 w 562"/>
                  <a:gd name="T11" fmla="*/ 445 h 1300"/>
                  <a:gd name="T12" fmla="*/ 551 w 562"/>
                  <a:gd name="T13" fmla="*/ 404 h 1300"/>
                  <a:gd name="T14" fmla="*/ 538 w 562"/>
                  <a:gd name="T15" fmla="*/ 363 h 1300"/>
                  <a:gd name="T16" fmla="*/ 519 w 562"/>
                  <a:gd name="T17" fmla="*/ 323 h 1300"/>
                  <a:gd name="T18" fmla="*/ 495 w 562"/>
                  <a:gd name="T19" fmla="*/ 284 h 1300"/>
                  <a:gd name="T20" fmla="*/ 465 w 562"/>
                  <a:gd name="T21" fmla="*/ 246 h 1300"/>
                  <a:gd name="T22" fmla="*/ 430 w 562"/>
                  <a:gd name="T23" fmla="*/ 210 h 1300"/>
                  <a:gd name="T24" fmla="*/ 391 w 562"/>
                  <a:gd name="T25" fmla="*/ 174 h 1300"/>
                  <a:gd name="T26" fmla="*/ 348 w 562"/>
                  <a:gd name="T27" fmla="*/ 142 h 1300"/>
                  <a:gd name="T28" fmla="*/ 299 w 562"/>
                  <a:gd name="T29" fmla="*/ 111 h 1300"/>
                  <a:gd name="T30" fmla="*/ 249 w 562"/>
                  <a:gd name="T31" fmla="*/ 83 h 1300"/>
                  <a:gd name="T32" fmla="*/ 193 w 562"/>
                  <a:gd name="T33" fmla="*/ 58 h 1300"/>
                  <a:gd name="T34" fmla="*/ 136 w 562"/>
                  <a:gd name="T35" fmla="*/ 35 h 1300"/>
                  <a:gd name="T36" fmla="*/ 75 w 562"/>
                  <a:gd name="T37" fmla="*/ 16 h 1300"/>
                  <a:gd name="T38" fmla="*/ 11 w 562"/>
                  <a:gd name="T39" fmla="*/ 0 h 1300"/>
                  <a:gd name="T40" fmla="*/ 0 w 562"/>
                  <a:gd name="T41" fmla="*/ 21 h 1300"/>
                  <a:gd name="T42" fmla="*/ 59 w 562"/>
                  <a:gd name="T43" fmla="*/ 37 h 1300"/>
                  <a:gd name="T44" fmla="*/ 117 w 562"/>
                  <a:gd name="T45" fmla="*/ 55 h 1300"/>
                  <a:gd name="T46" fmla="*/ 172 w 562"/>
                  <a:gd name="T47" fmla="*/ 77 h 1300"/>
                  <a:gd name="T48" fmla="*/ 226 w 562"/>
                  <a:gd name="T49" fmla="*/ 101 h 1300"/>
                  <a:gd name="T50" fmla="*/ 274 w 562"/>
                  <a:gd name="T51" fmla="*/ 127 h 1300"/>
                  <a:gd name="T52" fmla="*/ 321 w 562"/>
                  <a:gd name="T53" fmla="*/ 156 h 1300"/>
                  <a:gd name="T54" fmla="*/ 362 w 562"/>
                  <a:gd name="T55" fmla="*/ 188 h 1300"/>
                  <a:gd name="T56" fmla="*/ 400 w 562"/>
                  <a:gd name="T57" fmla="*/ 222 h 1300"/>
                  <a:gd name="T58" fmla="*/ 432 w 562"/>
                  <a:gd name="T59" fmla="*/ 256 h 1300"/>
                  <a:gd name="T60" fmla="*/ 461 w 562"/>
                  <a:gd name="T61" fmla="*/ 292 h 1300"/>
                  <a:gd name="T62" fmla="*/ 483 w 562"/>
                  <a:gd name="T63" fmla="*/ 330 h 1300"/>
                  <a:gd name="T64" fmla="*/ 502 w 562"/>
                  <a:gd name="T65" fmla="*/ 368 h 1300"/>
                  <a:gd name="T66" fmla="*/ 516 w 562"/>
                  <a:gd name="T67" fmla="*/ 407 h 1300"/>
                  <a:gd name="T68" fmla="*/ 523 w 562"/>
                  <a:gd name="T69" fmla="*/ 446 h 1300"/>
                  <a:gd name="T70" fmla="*/ 526 w 562"/>
                  <a:gd name="T71" fmla="*/ 486 h 1300"/>
                  <a:gd name="T72" fmla="*/ 523 w 562"/>
                  <a:gd name="T73" fmla="*/ 526 h 1300"/>
                  <a:gd name="T74" fmla="*/ 514 w 562"/>
                  <a:gd name="T75" fmla="*/ 565 h 1300"/>
                  <a:gd name="T76" fmla="*/ 502 w 562"/>
                  <a:gd name="T77" fmla="*/ 604 h 1300"/>
                  <a:gd name="T78" fmla="*/ 483 w 562"/>
                  <a:gd name="T79" fmla="*/ 641 h 1300"/>
                  <a:gd name="T80" fmla="*/ 517 w 562"/>
                  <a:gd name="T81" fmla="*/ 649 h 130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562" h="1300">
                    <a:moveTo>
                      <a:pt x="517" y="1300"/>
                    </a:moveTo>
                    <a:lnTo>
                      <a:pt x="537" y="1222"/>
                    </a:lnTo>
                    <a:lnTo>
                      <a:pt x="551" y="1140"/>
                    </a:lnTo>
                    <a:lnTo>
                      <a:pt x="560" y="1059"/>
                    </a:lnTo>
                    <a:lnTo>
                      <a:pt x="562" y="976"/>
                    </a:lnTo>
                    <a:lnTo>
                      <a:pt x="560" y="892"/>
                    </a:lnTo>
                    <a:lnTo>
                      <a:pt x="551" y="809"/>
                    </a:lnTo>
                    <a:lnTo>
                      <a:pt x="538" y="728"/>
                    </a:lnTo>
                    <a:lnTo>
                      <a:pt x="519" y="646"/>
                    </a:lnTo>
                    <a:lnTo>
                      <a:pt x="495" y="568"/>
                    </a:lnTo>
                    <a:lnTo>
                      <a:pt x="465" y="492"/>
                    </a:lnTo>
                    <a:lnTo>
                      <a:pt x="430" y="420"/>
                    </a:lnTo>
                    <a:lnTo>
                      <a:pt x="391" y="349"/>
                    </a:lnTo>
                    <a:lnTo>
                      <a:pt x="348" y="284"/>
                    </a:lnTo>
                    <a:lnTo>
                      <a:pt x="299" y="223"/>
                    </a:lnTo>
                    <a:lnTo>
                      <a:pt x="249" y="167"/>
                    </a:lnTo>
                    <a:lnTo>
                      <a:pt x="193" y="116"/>
                    </a:lnTo>
                    <a:lnTo>
                      <a:pt x="136" y="71"/>
                    </a:lnTo>
                    <a:lnTo>
                      <a:pt x="75" y="33"/>
                    </a:lnTo>
                    <a:lnTo>
                      <a:pt x="11" y="0"/>
                    </a:lnTo>
                    <a:lnTo>
                      <a:pt x="0" y="42"/>
                    </a:lnTo>
                    <a:lnTo>
                      <a:pt x="59" y="74"/>
                    </a:lnTo>
                    <a:lnTo>
                      <a:pt x="117" y="110"/>
                    </a:lnTo>
                    <a:lnTo>
                      <a:pt x="172" y="154"/>
                    </a:lnTo>
                    <a:lnTo>
                      <a:pt x="226" y="203"/>
                    </a:lnTo>
                    <a:lnTo>
                      <a:pt x="274" y="255"/>
                    </a:lnTo>
                    <a:lnTo>
                      <a:pt x="321" y="313"/>
                    </a:lnTo>
                    <a:lnTo>
                      <a:pt x="362" y="377"/>
                    </a:lnTo>
                    <a:lnTo>
                      <a:pt x="400" y="444"/>
                    </a:lnTo>
                    <a:lnTo>
                      <a:pt x="432" y="512"/>
                    </a:lnTo>
                    <a:lnTo>
                      <a:pt x="461" y="585"/>
                    </a:lnTo>
                    <a:lnTo>
                      <a:pt x="483" y="661"/>
                    </a:lnTo>
                    <a:lnTo>
                      <a:pt x="502" y="737"/>
                    </a:lnTo>
                    <a:lnTo>
                      <a:pt x="516" y="815"/>
                    </a:lnTo>
                    <a:lnTo>
                      <a:pt x="523" y="894"/>
                    </a:lnTo>
                    <a:lnTo>
                      <a:pt x="526" y="974"/>
                    </a:lnTo>
                    <a:lnTo>
                      <a:pt x="523" y="1054"/>
                    </a:lnTo>
                    <a:lnTo>
                      <a:pt x="514" y="1131"/>
                    </a:lnTo>
                    <a:lnTo>
                      <a:pt x="502" y="1209"/>
                    </a:lnTo>
                    <a:lnTo>
                      <a:pt x="483" y="1283"/>
                    </a:lnTo>
                    <a:lnTo>
                      <a:pt x="517" y="1300"/>
                    </a:lnTo>
                    <a:close/>
                  </a:path>
                </a:pathLst>
              </a:custGeom>
              <a:solidFill>
                <a:srgbClr val="D9EF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64" name="Freeform 1085"/>
              <p:cNvSpPr>
                <a:spLocks/>
              </p:cNvSpPr>
              <p:nvPr/>
            </p:nvSpPr>
            <p:spPr bwMode="auto">
              <a:xfrm>
                <a:off x="1213" y="821"/>
                <a:ext cx="539" cy="621"/>
              </a:xfrm>
              <a:custGeom>
                <a:avLst/>
                <a:gdLst>
                  <a:gd name="T0" fmla="*/ 13 w 539"/>
                  <a:gd name="T1" fmla="*/ 0 h 1241"/>
                  <a:gd name="T2" fmla="*/ 72 w 539"/>
                  <a:gd name="T3" fmla="*/ 16 h 1241"/>
                  <a:gd name="T4" fmla="*/ 130 w 539"/>
                  <a:gd name="T5" fmla="*/ 34 h 1241"/>
                  <a:gd name="T6" fmla="*/ 185 w 539"/>
                  <a:gd name="T7" fmla="*/ 56 h 1241"/>
                  <a:gd name="T8" fmla="*/ 239 w 539"/>
                  <a:gd name="T9" fmla="*/ 81 h 1241"/>
                  <a:gd name="T10" fmla="*/ 287 w 539"/>
                  <a:gd name="T11" fmla="*/ 107 h 1241"/>
                  <a:gd name="T12" fmla="*/ 334 w 539"/>
                  <a:gd name="T13" fmla="*/ 136 h 1241"/>
                  <a:gd name="T14" fmla="*/ 375 w 539"/>
                  <a:gd name="T15" fmla="*/ 168 h 1241"/>
                  <a:gd name="T16" fmla="*/ 413 w 539"/>
                  <a:gd name="T17" fmla="*/ 201 h 1241"/>
                  <a:gd name="T18" fmla="*/ 445 w 539"/>
                  <a:gd name="T19" fmla="*/ 235 h 1241"/>
                  <a:gd name="T20" fmla="*/ 474 w 539"/>
                  <a:gd name="T21" fmla="*/ 272 h 1241"/>
                  <a:gd name="T22" fmla="*/ 496 w 539"/>
                  <a:gd name="T23" fmla="*/ 310 h 1241"/>
                  <a:gd name="T24" fmla="*/ 515 w 539"/>
                  <a:gd name="T25" fmla="*/ 348 h 1241"/>
                  <a:gd name="T26" fmla="*/ 529 w 539"/>
                  <a:gd name="T27" fmla="*/ 387 h 1241"/>
                  <a:gd name="T28" fmla="*/ 536 w 539"/>
                  <a:gd name="T29" fmla="*/ 426 h 1241"/>
                  <a:gd name="T30" fmla="*/ 539 w 539"/>
                  <a:gd name="T31" fmla="*/ 466 h 1241"/>
                  <a:gd name="T32" fmla="*/ 536 w 539"/>
                  <a:gd name="T33" fmla="*/ 506 h 1241"/>
                  <a:gd name="T34" fmla="*/ 527 w 539"/>
                  <a:gd name="T35" fmla="*/ 545 h 1241"/>
                  <a:gd name="T36" fmla="*/ 515 w 539"/>
                  <a:gd name="T37" fmla="*/ 584 h 1241"/>
                  <a:gd name="T38" fmla="*/ 496 w 539"/>
                  <a:gd name="T39" fmla="*/ 621 h 1241"/>
                  <a:gd name="T40" fmla="*/ 458 w 539"/>
                  <a:gd name="T41" fmla="*/ 613 h 1241"/>
                  <a:gd name="T42" fmla="*/ 476 w 539"/>
                  <a:gd name="T43" fmla="*/ 577 h 1241"/>
                  <a:gd name="T44" fmla="*/ 489 w 539"/>
                  <a:gd name="T45" fmla="*/ 540 h 1241"/>
                  <a:gd name="T46" fmla="*/ 496 w 539"/>
                  <a:gd name="T47" fmla="*/ 503 h 1241"/>
                  <a:gd name="T48" fmla="*/ 499 w 539"/>
                  <a:gd name="T49" fmla="*/ 465 h 1241"/>
                  <a:gd name="T50" fmla="*/ 496 w 539"/>
                  <a:gd name="T51" fmla="*/ 427 h 1241"/>
                  <a:gd name="T52" fmla="*/ 489 w 539"/>
                  <a:gd name="T53" fmla="*/ 390 h 1241"/>
                  <a:gd name="T54" fmla="*/ 476 w 539"/>
                  <a:gd name="T55" fmla="*/ 353 h 1241"/>
                  <a:gd name="T56" fmla="*/ 459 w 539"/>
                  <a:gd name="T57" fmla="*/ 316 h 1241"/>
                  <a:gd name="T58" fmla="*/ 437 w 539"/>
                  <a:gd name="T59" fmla="*/ 281 h 1241"/>
                  <a:gd name="T60" fmla="*/ 410 w 539"/>
                  <a:gd name="T61" fmla="*/ 246 h 1241"/>
                  <a:gd name="T62" fmla="*/ 379 w 539"/>
                  <a:gd name="T63" fmla="*/ 213 h 1241"/>
                  <a:gd name="T64" fmla="*/ 344 w 539"/>
                  <a:gd name="T65" fmla="*/ 182 h 1241"/>
                  <a:gd name="T66" fmla="*/ 304 w 539"/>
                  <a:gd name="T67" fmla="*/ 152 h 1241"/>
                  <a:gd name="T68" fmla="*/ 262 w 539"/>
                  <a:gd name="T69" fmla="*/ 124 h 1241"/>
                  <a:gd name="T70" fmla="*/ 215 w 539"/>
                  <a:gd name="T71" fmla="*/ 99 h 1241"/>
                  <a:gd name="T72" fmla="*/ 164 w 539"/>
                  <a:gd name="T73" fmla="*/ 76 h 1241"/>
                  <a:gd name="T74" fmla="*/ 112 w 539"/>
                  <a:gd name="T75" fmla="*/ 55 h 1241"/>
                  <a:gd name="T76" fmla="*/ 57 w 539"/>
                  <a:gd name="T77" fmla="*/ 37 h 1241"/>
                  <a:gd name="T78" fmla="*/ 0 w 539"/>
                  <a:gd name="T79" fmla="*/ 23 h 1241"/>
                  <a:gd name="T80" fmla="*/ 13 w 539"/>
                  <a:gd name="T81" fmla="*/ 0 h 124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539" h="1241">
                    <a:moveTo>
                      <a:pt x="13" y="0"/>
                    </a:moveTo>
                    <a:lnTo>
                      <a:pt x="72" y="32"/>
                    </a:lnTo>
                    <a:lnTo>
                      <a:pt x="130" y="68"/>
                    </a:lnTo>
                    <a:lnTo>
                      <a:pt x="185" y="112"/>
                    </a:lnTo>
                    <a:lnTo>
                      <a:pt x="239" y="161"/>
                    </a:lnTo>
                    <a:lnTo>
                      <a:pt x="287" y="213"/>
                    </a:lnTo>
                    <a:lnTo>
                      <a:pt x="334" y="271"/>
                    </a:lnTo>
                    <a:lnTo>
                      <a:pt x="375" y="335"/>
                    </a:lnTo>
                    <a:lnTo>
                      <a:pt x="413" y="402"/>
                    </a:lnTo>
                    <a:lnTo>
                      <a:pt x="445" y="470"/>
                    </a:lnTo>
                    <a:lnTo>
                      <a:pt x="474" y="543"/>
                    </a:lnTo>
                    <a:lnTo>
                      <a:pt x="496" y="619"/>
                    </a:lnTo>
                    <a:lnTo>
                      <a:pt x="515" y="695"/>
                    </a:lnTo>
                    <a:lnTo>
                      <a:pt x="529" y="773"/>
                    </a:lnTo>
                    <a:lnTo>
                      <a:pt x="536" y="852"/>
                    </a:lnTo>
                    <a:lnTo>
                      <a:pt x="539" y="932"/>
                    </a:lnTo>
                    <a:lnTo>
                      <a:pt x="536" y="1012"/>
                    </a:lnTo>
                    <a:lnTo>
                      <a:pt x="527" y="1089"/>
                    </a:lnTo>
                    <a:lnTo>
                      <a:pt x="515" y="1167"/>
                    </a:lnTo>
                    <a:lnTo>
                      <a:pt x="496" y="1241"/>
                    </a:lnTo>
                    <a:lnTo>
                      <a:pt x="458" y="1225"/>
                    </a:lnTo>
                    <a:lnTo>
                      <a:pt x="476" y="1153"/>
                    </a:lnTo>
                    <a:lnTo>
                      <a:pt x="489" y="1080"/>
                    </a:lnTo>
                    <a:lnTo>
                      <a:pt x="496" y="1006"/>
                    </a:lnTo>
                    <a:lnTo>
                      <a:pt x="499" y="930"/>
                    </a:lnTo>
                    <a:lnTo>
                      <a:pt x="496" y="854"/>
                    </a:lnTo>
                    <a:lnTo>
                      <a:pt x="489" y="780"/>
                    </a:lnTo>
                    <a:lnTo>
                      <a:pt x="476" y="706"/>
                    </a:lnTo>
                    <a:lnTo>
                      <a:pt x="459" y="631"/>
                    </a:lnTo>
                    <a:lnTo>
                      <a:pt x="437" y="561"/>
                    </a:lnTo>
                    <a:lnTo>
                      <a:pt x="410" y="492"/>
                    </a:lnTo>
                    <a:lnTo>
                      <a:pt x="379" y="425"/>
                    </a:lnTo>
                    <a:lnTo>
                      <a:pt x="344" y="364"/>
                    </a:lnTo>
                    <a:lnTo>
                      <a:pt x="304" y="304"/>
                    </a:lnTo>
                    <a:lnTo>
                      <a:pt x="262" y="248"/>
                    </a:lnTo>
                    <a:lnTo>
                      <a:pt x="215" y="197"/>
                    </a:lnTo>
                    <a:lnTo>
                      <a:pt x="164" y="152"/>
                    </a:lnTo>
                    <a:lnTo>
                      <a:pt x="112" y="110"/>
                    </a:lnTo>
                    <a:lnTo>
                      <a:pt x="57" y="74"/>
                    </a:lnTo>
                    <a:lnTo>
                      <a:pt x="0" y="45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DBEE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65" name="Freeform 1086"/>
              <p:cNvSpPr>
                <a:spLocks/>
              </p:cNvSpPr>
              <p:nvPr/>
            </p:nvSpPr>
            <p:spPr bwMode="auto">
              <a:xfrm>
                <a:off x="1199" y="844"/>
                <a:ext cx="513" cy="590"/>
              </a:xfrm>
              <a:custGeom>
                <a:avLst/>
                <a:gdLst>
                  <a:gd name="T0" fmla="*/ 472 w 513"/>
                  <a:gd name="T1" fmla="*/ 590 h 1180"/>
                  <a:gd name="T2" fmla="*/ 490 w 513"/>
                  <a:gd name="T3" fmla="*/ 554 h 1180"/>
                  <a:gd name="T4" fmla="*/ 503 w 513"/>
                  <a:gd name="T5" fmla="*/ 518 h 1180"/>
                  <a:gd name="T6" fmla="*/ 510 w 513"/>
                  <a:gd name="T7" fmla="*/ 481 h 1180"/>
                  <a:gd name="T8" fmla="*/ 513 w 513"/>
                  <a:gd name="T9" fmla="*/ 443 h 1180"/>
                  <a:gd name="T10" fmla="*/ 510 w 513"/>
                  <a:gd name="T11" fmla="*/ 405 h 1180"/>
                  <a:gd name="T12" fmla="*/ 503 w 513"/>
                  <a:gd name="T13" fmla="*/ 368 h 1180"/>
                  <a:gd name="T14" fmla="*/ 490 w 513"/>
                  <a:gd name="T15" fmla="*/ 331 h 1180"/>
                  <a:gd name="T16" fmla="*/ 473 w 513"/>
                  <a:gd name="T17" fmla="*/ 293 h 1180"/>
                  <a:gd name="T18" fmla="*/ 451 w 513"/>
                  <a:gd name="T19" fmla="*/ 258 h 1180"/>
                  <a:gd name="T20" fmla="*/ 424 w 513"/>
                  <a:gd name="T21" fmla="*/ 224 h 1180"/>
                  <a:gd name="T22" fmla="*/ 393 w 513"/>
                  <a:gd name="T23" fmla="*/ 190 h 1180"/>
                  <a:gd name="T24" fmla="*/ 358 w 513"/>
                  <a:gd name="T25" fmla="*/ 160 h 1180"/>
                  <a:gd name="T26" fmla="*/ 318 w 513"/>
                  <a:gd name="T27" fmla="*/ 130 h 1180"/>
                  <a:gd name="T28" fmla="*/ 276 w 513"/>
                  <a:gd name="T29" fmla="*/ 102 h 1180"/>
                  <a:gd name="T30" fmla="*/ 229 w 513"/>
                  <a:gd name="T31" fmla="*/ 76 h 1180"/>
                  <a:gd name="T32" fmla="*/ 178 w 513"/>
                  <a:gd name="T33" fmla="*/ 54 h 1180"/>
                  <a:gd name="T34" fmla="*/ 126 w 513"/>
                  <a:gd name="T35" fmla="*/ 33 h 1180"/>
                  <a:gd name="T36" fmla="*/ 71 w 513"/>
                  <a:gd name="T37" fmla="*/ 15 h 1180"/>
                  <a:gd name="T38" fmla="*/ 14 w 513"/>
                  <a:gd name="T39" fmla="*/ 0 h 1180"/>
                  <a:gd name="T40" fmla="*/ 0 w 513"/>
                  <a:gd name="T41" fmla="*/ 24 h 1180"/>
                  <a:gd name="T42" fmla="*/ 56 w 513"/>
                  <a:gd name="T43" fmla="*/ 39 h 1180"/>
                  <a:gd name="T44" fmla="*/ 112 w 513"/>
                  <a:gd name="T45" fmla="*/ 57 h 1180"/>
                  <a:gd name="T46" fmla="*/ 164 w 513"/>
                  <a:gd name="T47" fmla="*/ 78 h 1180"/>
                  <a:gd name="T48" fmla="*/ 213 w 513"/>
                  <a:gd name="T49" fmla="*/ 101 h 1180"/>
                  <a:gd name="T50" fmla="*/ 259 w 513"/>
                  <a:gd name="T51" fmla="*/ 127 h 1180"/>
                  <a:gd name="T52" fmla="*/ 301 w 513"/>
                  <a:gd name="T53" fmla="*/ 155 h 1180"/>
                  <a:gd name="T54" fmla="*/ 339 w 513"/>
                  <a:gd name="T55" fmla="*/ 186 h 1180"/>
                  <a:gd name="T56" fmla="*/ 372 w 513"/>
                  <a:gd name="T57" fmla="*/ 217 h 1180"/>
                  <a:gd name="T58" fmla="*/ 401 w 513"/>
                  <a:gd name="T59" fmla="*/ 251 h 1180"/>
                  <a:gd name="T60" fmla="*/ 425 w 513"/>
                  <a:gd name="T61" fmla="*/ 286 h 1180"/>
                  <a:gd name="T62" fmla="*/ 445 w 513"/>
                  <a:gd name="T63" fmla="*/ 322 h 1180"/>
                  <a:gd name="T64" fmla="*/ 459 w 513"/>
                  <a:gd name="T65" fmla="*/ 359 h 1180"/>
                  <a:gd name="T66" fmla="*/ 468 w 513"/>
                  <a:gd name="T67" fmla="*/ 397 h 1180"/>
                  <a:gd name="T68" fmla="*/ 472 w 513"/>
                  <a:gd name="T69" fmla="*/ 434 h 1180"/>
                  <a:gd name="T70" fmla="*/ 471 w 513"/>
                  <a:gd name="T71" fmla="*/ 472 h 1180"/>
                  <a:gd name="T72" fmla="*/ 464 w 513"/>
                  <a:gd name="T73" fmla="*/ 509 h 1180"/>
                  <a:gd name="T74" fmla="*/ 451 w 513"/>
                  <a:gd name="T75" fmla="*/ 545 h 1180"/>
                  <a:gd name="T76" fmla="*/ 434 w 513"/>
                  <a:gd name="T77" fmla="*/ 581 h 1180"/>
                  <a:gd name="T78" fmla="*/ 472 w 513"/>
                  <a:gd name="T79" fmla="*/ 590 h 11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513" h="1180">
                    <a:moveTo>
                      <a:pt x="472" y="1180"/>
                    </a:moveTo>
                    <a:lnTo>
                      <a:pt x="490" y="1108"/>
                    </a:lnTo>
                    <a:lnTo>
                      <a:pt x="503" y="1035"/>
                    </a:lnTo>
                    <a:lnTo>
                      <a:pt x="510" y="961"/>
                    </a:lnTo>
                    <a:lnTo>
                      <a:pt x="513" y="885"/>
                    </a:lnTo>
                    <a:lnTo>
                      <a:pt x="510" y="809"/>
                    </a:lnTo>
                    <a:lnTo>
                      <a:pt x="503" y="735"/>
                    </a:lnTo>
                    <a:lnTo>
                      <a:pt x="490" y="661"/>
                    </a:lnTo>
                    <a:lnTo>
                      <a:pt x="473" y="586"/>
                    </a:lnTo>
                    <a:lnTo>
                      <a:pt x="451" y="516"/>
                    </a:lnTo>
                    <a:lnTo>
                      <a:pt x="424" y="447"/>
                    </a:lnTo>
                    <a:lnTo>
                      <a:pt x="393" y="380"/>
                    </a:lnTo>
                    <a:lnTo>
                      <a:pt x="358" y="319"/>
                    </a:lnTo>
                    <a:lnTo>
                      <a:pt x="318" y="259"/>
                    </a:lnTo>
                    <a:lnTo>
                      <a:pt x="276" y="203"/>
                    </a:lnTo>
                    <a:lnTo>
                      <a:pt x="229" y="152"/>
                    </a:lnTo>
                    <a:lnTo>
                      <a:pt x="178" y="107"/>
                    </a:lnTo>
                    <a:lnTo>
                      <a:pt x="126" y="65"/>
                    </a:lnTo>
                    <a:lnTo>
                      <a:pt x="71" y="29"/>
                    </a:lnTo>
                    <a:lnTo>
                      <a:pt x="14" y="0"/>
                    </a:lnTo>
                    <a:lnTo>
                      <a:pt x="0" y="47"/>
                    </a:lnTo>
                    <a:lnTo>
                      <a:pt x="56" y="78"/>
                    </a:lnTo>
                    <a:lnTo>
                      <a:pt x="112" y="114"/>
                    </a:lnTo>
                    <a:lnTo>
                      <a:pt x="164" y="156"/>
                    </a:lnTo>
                    <a:lnTo>
                      <a:pt x="213" y="201"/>
                    </a:lnTo>
                    <a:lnTo>
                      <a:pt x="259" y="253"/>
                    </a:lnTo>
                    <a:lnTo>
                      <a:pt x="301" y="309"/>
                    </a:lnTo>
                    <a:lnTo>
                      <a:pt x="339" y="371"/>
                    </a:lnTo>
                    <a:lnTo>
                      <a:pt x="372" y="434"/>
                    </a:lnTo>
                    <a:lnTo>
                      <a:pt x="401" y="501"/>
                    </a:lnTo>
                    <a:lnTo>
                      <a:pt x="425" y="572"/>
                    </a:lnTo>
                    <a:lnTo>
                      <a:pt x="445" y="644"/>
                    </a:lnTo>
                    <a:lnTo>
                      <a:pt x="459" y="717"/>
                    </a:lnTo>
                    <a:lnTo>
                      <a:pt x="468" y="793"/>
                    </a:lnTo>
                    <a:lnTo>
                      <a:pt x="472" y="867"/>
                    </a:lnTo>
                    <a:lnTo>
                      <a:pt x="471" y="943"/>
                    </a:lnTo>
                    <a:lnTo>
                      <a:pt x="464" y="1017"/>
                    </a:lnTo>
                    <a:lnTo>
                      <a:pt x="451" y="1090"/>
                    </a:lnTo>
                    <a:lnTo>
                      <a:pt x="434" y="1162"/>
                    </a:lnTo>
                    <a:lnTo>
                      <a:pt x="472" y="1180"/>
                    </a:lnTo>
                    <a:close/>
                  </a:path>
                </a:pathLst>
              </a:custGeom>
              <a:solidFill>
                <a:srgbClr val="DDEE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66" name="Freeform 1087"/>
              <p:cNvSpPr>
                <a:spLocks/>
              </p:cNvSpPr>
              <p:nvPr/>
            </p:nvSpPr>
            <p:spPr bwMode="auto">
              <a:xfrm>
                <a:off x="1185" y="867"/>
                <a:ext cx="486" cy="558"/>
              </a:xfrm>
              <a:custGeom>
                <a:avLst/>
                <a:gdLst>
                  <a:gd name="T0" fmla="*/ 14 w 486"/>
                  <a:gd name="T1" fmla="*/ 0 h 1115"/>
                  <a:gd name="T2" fmla="*/ 70 w 486"/>
                  <a:gd name="T3" fmla="*/ 16 h 1115"/>
                  <a:gd name="T4" fmla="*/ 126 w 486"/>
                  <a:gd name="T5" fmla="*/ 34 h 1115"/>
                  <a:gd name="T6" fmla="*/ 178 w 486"/>
                  <a:gd name="T7" fmla="*/ 55 h 1115"/>
                  <a:gd name="T8" fmla="*/ 227 w 486"/>
                  <a:gd name="T9" fmla="*/ 77 h 1115"/>
                  <a:gd name="T10" fmla="*/ 273 w 486"/>
                  <a:gd name="T11" fmla="*/ 103 h 1115"/>
                  <a:gd name="T12" fmla="*/ 315 w 486"/>
                  <a:gd name="T13" fmla="*/ 131 h 1115"/>
                  <a:gd name="T14" fmla="*/ 353 w 486"/>
                  <a:gd name="T15" fmla="*/ 162 h 1115"/>
                  <a:gd name="T16" fmla="*/ 386 w 486"/>
                  <a:gd name="T17" fmla="*/ 194 h 1115"/>
                  <a:gd name="T18" fmla="*/ 415 w 486"/>
                  <a:gd name="T19" fmla="*/ 227 h 1115"/>
                  <a:gd name="T20" fmla="*/ 439 w 486"/>
                  <a:gd name="T21" fmla="*/ 263 h 1115"/>
                  <a:gd name="T22" fmla="*/ 459 w 486"/>
                  <a:gd name="T23" fmla="*/ 299 h 1115"/>
                  <a:gd name="T24" fmla="*/ 473 w 486"/>
                  <a:gd name="T25" fmla="*/ 335 h 1115"/>
                  <a:gd name="T26" fmla="*/ 482 w 486"/>
                  <a:gd name="T27" fmla="*/ 373 h 1115"/>
                  <a:gd name="T28" fmla="*/ 486 w 486"/>
                  <a:gd name="T29" fmla="*/ 410 h 1115"/>
                  <a:gd name="T30" fmla="*/ 485 w 486"/>
                  <a:gd name="T31" fmla="*/ 448 h 1115"/>
                  <a:gd name="T32" fmla="*/ 478 w 486"/>
                  <a:gd name="T33" fmla="*/ 485 h 1115"/>
                  <a:gd name="T34" fmla="*/ 465 w 486"/>
                  <a:gd name="T35" fmla="*/ 522 h 1115"/>
                  <a:gd name="T36" fmla="*/ 448 w 486"/>
                  <a:gd name="T37" fmla="*/ 558 h 1115"/>
                  <a:gd name="T38" fmla="*/ 405 w 486"/>
                  <a:gd name="T39" fmla="*/ 548 h 1115"/>
                  <a:gd name="T40" fmla="*/ 422 w 486"/>
                  <a:gd name="T41" fmla="*/ 513 h 1115"/>
                  <a:gd name="T42" fmla="*/ 435 w 486"/>
                  <a:gd name="T43" fmla="*/ 476 h 1115"/>
                  <a:gd name="T44" fmla="*/ 441 w 486"/>
                  <a:gd name="T45" fmla="*/ 439 h 1115"/>
                  <a:gd name="T46" fmla="*/ 441 w 486"/>
                  <a:gd name="T47" fmla="*/ 402 h 1115"/>
                  <a:gd name="T48" fmla="*/ 437 w 486"/>
                  <a:gd name="T49" fmla="*/ 364 h 1115"/>
                  <a:gd name="T50" fmla="*/ 425 w 486"/>
                  <a:gd name="T51" fmla="*/ 328 h 1115"/>
                  <a:gd name="T52" fmla="*/ 410 w 486"/>
                  <a:gd name="T53" fmla="*/ 292 h 1115"/>
                  <a:gd name="T54" fmla="*/ 389 w 486"/>
                  <a:gd name="T55" fmla="*/ 255 h 1115"/>
                  <a:gd name="T56" fmla="*/ 362 w 486"/>
                  <a:gd name="T57" fmla="*/ 222 h 1115"/>
                  <a:gd name="T58" fmla="*/ 331 w 486"/>
                  <a:gd name="T59" fmla="*/ 189 h 1115"/>
                  <a:gd name="T60" fmla="*/ 294 w 486"/>
                  <a:gd name="T61" fmla="*/ 159 h 1115"/>
                  <a:gd name="T62" fmla="*/ 254 w 486"/>
                  <a:gd name="T63" fmla="*/ 130 h 1115"/>
                  <a:gd name="T64" fmla="*/ 209 w 486"/>
                  <a:gd name="T65" fmla="*/ 103 h 1115"/>
                  <a:gd name="T66" fmla="*/ 161 w 486"/>
                  <a:gd name="T67" fmla="*/ 80 h 1115"/>
                  <a:gd name="T68" fmla="*/ 110 w 486"/>
                  <a:gd name="T69" fmla="*/ 59 h 1115"/>
                  <a:gd name="T70" fmla="*/ 56 w 486"/>
                  <a:gd name="T71" fmla="*/ 41 h 1115"/>
                  <a:gd name="T72" fmla="*/ 0 w 486"/>
                  <a:gd name="T73" fmla="*/ 26 h 1115"/>
                  <a:gd name="T74" fmla="*/ 14 w 486"/>
                  <a:gd name="T75" fmla="*/ 0 h 111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486" h="1115">
                    <a:moveTo>
                      <a:pt x="14" y="0"/>
                    </a:moveTo>
                    <a:lnTo>
                      <a:pt x="70" y="31"/>
                    </a:lnTo>
                    <a:lnTo>
                      <a:pt x="126" y="67"/>
                    </a:lnTo>
                    <a:lnTo>
                      <a:pt x="178" y="109"/>
                    </a:lnTo>
                    <a:lnTo>
                      <a:pt x="227" y="154"/>
                    </a:lnTo>
                    <a:lnTo>
                      <a:pt x="273" y="206"/>
                    </a:lnTo>
                    <a:lnTo>
                      <a:pt x="315" y="262"/>
                    </a:lnTo>
                    <a:lnTo>
                      <a:pt x="353" y="324"/>
                    </a:lnTo>
                    <a:lnTo>
                      <a:pt x="386" y="387"/>
                    </a:lnTo>
                    <a:lnTo>
                      <a:pt x="415" y="454"/>
                    </a:lnTo>
                    <a:lnTo>
                      <a:pt x="439" y="525"/>
                    </a:lnTo>
                    <a:lnTo>
                      <a:pt x="459" y="597"/>
                    </a:lnTo>
                    <a:lnTo>
                      <a:pt x="473" y="670"/>
                    </a:lnTo>
                    <a:lnTo>
                      <a:pt x="482" y="746"/>
                    </a:lnTo>
                    <a:lnTo>
                      <a:pt x="486" y="820"/>
                    </a:lnTo>
                    <a:lnTo>
                      <a:pt x="485" y="896"/>
                    </a:lnTo>
                    <a:lnTo>
                      <a:pt x="478" y="970"/>
                    </a:lnTo>
                    <a:lnTo>
                      <a:pt x="465" y="1043"/>
                    </a:lnTo>
                    <a:lnTo>
                      <a:pt x="448" y="1115"/>
                    </a:lnTo>
                    <a:lnTo>
                      <a:pt x="405" y="1095"/>
                    </a:lnTo>
                    <a:lnTo>
                      <a:pt x="422" y="1025"/>
                    </a:lnTo>
                    <a:lnTo>
                      <a:pt x="435" y="952"/>
                    </a:lnTo>
                    <a:lnTo>
                      <a:pt x="441" y="878"/>
                    </a:lnTo>
                    <a:lnTo>
                      <a:pt x="441" y="804"/>
                    </a:lnTo>
                    <a:lnTo>
                      <a:pt x="437" y="728"/>
                    </a:lnTo>
                    <a:lnTo>
                      <a:pt x="425" y="655"/>
                    </a:lnTo>
                    <a:lnTo>
                      <a:pt x="410" y="583"/>
                    </a:lnTo>
                    <a:lnTo>
                      <a:pt x="389" y="510"/>
                    </a:lnTo>
                    <a:lnTo>
                      <a:pt x="362" y="443"/>
                    </a:lnTo>
                    <a:lnTo>
                      <a:pt x="331" y="378"/>
                    </a:lnTo>
                    <a:lnTo>
                      <a:pt x="294" y="317"/>
                    </a:lnTo>
                    <a:lnTo>
                      <a:pt x="254" y="259"/>
                    </a:lnTo>
                    <a:lnTo>
                      <a:pt x="209" y="206"/>
                    </a:lnTo>
                    <a:lnTo>
                      <a:pt x="161" y="159"/>
                    </a:lnTo>
                    <a:lnTo>
                      <a:pt x="110" y="118"/>
                    </a:lnTo>
                    <a:lnTo>
                      <a:pt x="56" y="81"/>
                    </a:lnTo>
                    <a:lnTo>
                      <a:pt x="0" y="5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FE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67" name="Freeform 1088"/>
              <p:cNvSpPr>
                <a:spLocks/>
              </p:cNvSpPr>
              <p:nvPr/>
            </p:nvSpPr>
            <p:spPr bwMode="auto">
              <a:xfrm>
                <a:off x="1169" y="893"/>
                <a:ext cx="457" cy="522"/>
              </a:xfrm>
              <a:custGeom>
                <a:avLst/>
                <a:gdLst>
                  <a:gd name="T0" fmla="*/ 421 w 457"/>
                  <a:gd name="T1" fmla="*/ 522 h 1044"/>
                  <a:gd name="T2" fmla="*/ 438 w 457"/>
                  <a:gd name="T3" fmla="*/ 487 h 1044"/>
                  <a:gd name="T4" fmla="*/ 451 w 457"/>
                  <a:gd name="T5" fmla="*/ 451 h 1044"/>
                  <a:gd name="T6" fmla="*/ 457 w 457"/>
                  <a:gd name="T7" fmla="*/ 414 h 1044"/>
                  <a:gd name="T8" fmla="*/ 457 w 457"/>
                  <a:gd name="T9" fmla="*/ 377 h 1044"/>
                  <a:gd name="T10" fmla="*/ 453 w 457"/>
                  <a:gd name="T11" fmla="*/ 339 h 1044"/>
                  <a:gd name="T12" fmla="*/ 441 w 457"/>
                  <a:gd name="T13" fmla="*/ 302 h 1044"/>
                  <a:gd name="T14" fmla="*/ 426 w 457"/>
                  <a:gd name="T15" fmla="*/ 266 h 1044"/>
                  <a:gd name="T16" fmla="*/ 405 w 457"/>
                  <a:gd name="T17" fmla="*/ 230 h 1044"/>
                  <a:gd name="T18" fmla="*/ 378 w 457"/>
                  <a:gd name="T19" fmla="*/ 196 h 1044"/>
                  <a:gd name="T20" fmla="*/ 347 w 457"/>
                  <a:gd name="T21" fmla="*/ 164 h 1044"/>
                  <a:gd name="T22" fmla="*/ 310 w 457"/>
                  <a:gd name="T23" fmla="*/ 133 h 1044"/>
                  <a:gd name="T24" fmla="*/ 270 w 457"/>
                  <a:gd name="T25" fmla="*/ 104 h 1044"/>
                  <a:gd name="T26" fmla="*/ 225 w 457"/>
                  <a:gd name="T27" fmla="*/ 78 h 1044"/>
                  <a:gd name="T28" fmla="*/ 177 w 457"/>
                  <a:gd name="T29" fmla="*/ 54 h 1044"/>
                  <a:gd name="T30" fmla="*/ 126 w 457"/>
                  <a:gd name="T31" fmla="*/ 34 h 1044"/>
                  <a:gd name="T32" fmla="*/ 72 w 457"/>
                  <a:gd name="T33" fmla="*/ 15 h 1044"/>
                  <a:gd name="T34" fmla="*/ 16 w 457"/>
                  <a:gd name="T35" fmla="*/ 0 h 1044"/>
                  <a:gd name="T36" fmla="*/ 0 w 457"/>
                  <a:gd name="T37" fmla="*/ 27 h 1044"/>
                  <a:gd name="T38" fmla="*/ 53 w 457"/>
                  <a:gd name="T39" fmla="*/ 41 h 1044"/>
                  <a:gd name="T40" fmla="*/ 103 w 457"/>
                  <a:gd name="T41" fmla="*/ 58 h 1044"/>
                  <a:gd name="T42" fmla="*/ 150 w 457"/>
                  <a:gd name="T43" fmla="*/ 77 h 1044"/>
                  <a:gd name="T44" fmla="*/ 195 w 457"/>
                  <a:gd name="T45" fmla="*/ 100 h 1044"/>
                  <a:gd name="T46" fmla="*/ 236 w 457"/>
                  <a:gd name="T47" fmla="*/ 124 h 1044"/>
                  <a:gd name="T48" fmla="*/ 274 w 457"/>
                  <a:gd name="T49" fmla="*/ 150 h 1044"/>
                  <a:gd name="T50" fmla="*/ 307 w 457"/>
                  <a:gd name="T51" fmla="*/ 179 h 1044"/>
                  <a:gd name="T52" fmla="*/ 337 w 457"/>
                  <a:gd name="T53" fmla="*/ 209 h 1044"/>
                  <a:gd name="T54" fmla="*/ 361 w 457"/>
                  <a:gd name="T55" fmla="*/ 241 h 1044"/>
                  <a:gd name="T56" fmla="*/ 380 w 457"/>
                  <a:gd name="T57" fmla="*/ 273 h 1044"/>
                  <a:gd name="T58" fmla="*/ 396 w 457"/>
                  <a:gd name="T59" fmla="*/ 308 h 1044"/>
                  <a:gd name="T60" fmla="*/ 406 w 457"/>
                  <a:gd name="T61" fmla="*/ 342 h 1044"/>
                  <a:gd name="T62" fmla="*/ 410 w 457"/>
                  <a:gd name="T63" fmla="*/ 377 h 1044"/>
                  <a:gd name="T64" fmla="*/ 410 w 457"/>
                  <a:gd name="T65" fmla="*/ 411 h 1044"/>
                  <a:gd name="T66" fmla="*/ 405 w 457"/>
                  <a:gd name="T67" fmla="*/ 445 h 1044"/>
                  <a:gd name="T68" fmla="*/ 393 w 457"/>
                  <a:gd name="T69" fmla="*/ 479 h 1044"/>
                  <a:gd name="T70" fmla="*/ 378 w 457"/>
                  <a:gd name="T71" fmla="*/ 512 h 1044"/>
                  <a:gd name="T72" fmla="*/ 421 w 457"/>
                  <a:gd name="T73" fmla="*/ 522 h 104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57" h="1044">
                    <a:moveTo>
                      <a:pt x="421" y="1044"/>
                    </a:moveTo>
                    <a:lnTo>
                      <a:pt x="438" y="974"/>
                    </a:lnTo>
                    <a:lnTo>
                      <a:pt x="451" y="901"/>
                    </a:lnTo>
                    <a:lnTo>
                      <a:pt x="457" y="827"/>
                    </a:lnTo>
                    <a:lnTo>
                      <a:pt x="457" y="753"/>
                    </a:lnTo>
                    <a:lnTo>
                      <a:pt x="453" y="677"/>
                    </a:lnTo>
                    <a:lnTo>
                      <a:pt x="441" y="604"/>
                    </a:lnTo>
                    <a:lnTo>
                      <a:pt x="426" y="532"/>
                    </a:lnTo>
                    <a:lnTo>
                      <a:pt x="405" y="459"/>
                    </a:lnTo>
                    <a:lnTo>
                      <a:pt x="378" y="392"/>
                    </a:lnTo>
                    <a:lnTo>
                      <a:pt x="347" y="327"/>
                    </a:lnTo>
                    <a:lnTo>
                      <a:pt x="310" y="266"/>
                    </a:lnTo>
                    <a:lnTo>
                      <a:pt x="270" y="208"/>
                    </a:lnTo>
                    <a:lnTo>
                      <a:pt x="225" y="155"/>
                    </a:lnTo>
                    <a:lnTo>
                      <a:pt x="177" y="108"/>
                    </a:lnTo>
                    <a:lnTo>
                      <a:pt x="126" y="67"/>
                    </a:lnTo>
                    <a:lnTo>
                      <a:pt x="72" y="30"/>
                    </a:lnTo>
                    <a:lnTo>
                      <a:pt x="16" y="0"/>
                    </a:lnTo>
                    <a:lnTo>
                      <a:pt x="0" y="54"/>
                    </a:lnTo>
                    <a:lnTo>
                      <a:pt x="53" y="81"/>
                    </a:lnTo>
                    <a:lnTo>
                      <a:pt x="103" y="116"/>
                    </a:lnTo>
                    <a:lnTo>
                      <a:pt x="150" y="154"/>
                    </a:lnTo>
                    <a:lnTo>
                      <a:pt x="195" y="199"/>
                    </a:lnTo>
                    <a:lnTo>
                      <a:pt x="236" y="248"/>
                    </a:lnTo>
                    <a:lnTo>
                      <a:pt x="274" y="300"/>
                    </a:lnTo>
                    <a:lnTo>
                      <a:pt x="307" y="358"/>
                    </a:lnTo>
                    <a:lnTo>
                      <a:pt x="337" y="418"/>
                    </a:lnTo>
                    <a:lnTo>
                      <a:pt x="361" y="481"/>
                    </a:lnTo>
                    <a:lnTo>
                      <a:pt x="380" y="546"/>
                    </a:lnTo>
                    <a:lnTo>
                      <a:pt x="396" y="615"/>
                    </a:lnTo>
                    <a:lnTo>
                      <a:pt x="406" y="684"/>
                    </a:lnTo>
                    <a:lnTo>
                      <a:pt x="410" y="753"/>
                    </a:lnTo>
                    <a:lnTo>
                      <a:pt x="410" y="822"/>
                    </a:lnTo>
                    <a:lnTo>
                      <a:pt x="405" y="890"/>
                    </a:lnTo>
                    <a:lnTo>
                      <a:pt x="393" y="957"/>
                    </a:lnTo>
                    <a:lnTo>
                      <a:pt x="378" y="1024"/>
                    </a:lnTo>
                    <a:lnTo>
                      <a:pt x="421" y="1044"/>
                    </a:lnTo>
                    <a:close/>
                  </a:path>
                </a:pathLst>
              </a:custGeom>
              <a:solidFill>
                <a:srgbClr val="E0ED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68" name="Freeform 1089"/>
              <p:cNvSpPr>
                <a:spLocks/>
              </p:cNvSpPr>
              <p:nvPr/>
            </p:nvSpPr>
            <p:spPr bwMode="auto">
              <a:xfrm>
                <a:off x="1154" y="920"/>
                <a:ext cx="425" cy="485"/>
              </a:xfrm>
              <a:custGeom>
                <a:avLst/>
                <a:gdLst>
                  <a:gd name="T0" fmla="*/ 15 w 425"/>
                  <a:gd name="T1" fmla="*/ 0 h 970"/>
                  <a:gd name="T2" fmla="*/ 68 w 425"/>
                  <a:gd name="T3" fmla="*/ 14 h 970"/>
                  <a:gd name="T4" fmla="*/ 118 w 425"/>
                  <a:gd name="T5" fmla="*/ 31 h 970"/>
                  <a:gd name="T6" fmla="*/ 165 w 425"/>
                  <a:gd name="T7" fmla="*/ 50 h 970"/>
                  <a:gd name="T8" fmla="*/ 210 w 425"/>
                  <a:gd name="T9" fmla="*/ 73 h 970"/>
                  <a:gd name="T10" fmla="*/ 251 w 425"/>
                  <a:gd name="T11" fmla="*/ 97 h 970"/>
                  <a:gd name="T12" fmla="*/ 289 w 425"/>
                  <a:gd name="T13" fmla="*/ 123 h 970"/>
                  <a:gd name="T14" fmla="*/ 322 w 425"/>
                  <a:gd name="T15" fmla="*/ 152 h 970"/>
                  <a:gd name="T16" fmla="*/ 352 w 425"/>
                  <a:gd name="T17" fmla="*/ 182 h 970"/>
                  <a:gd name="T18" fmla="*/ 376 w 425"/>
                  <a:gd name="T19" fmla="*/ 214 h 970"/>
                  <a:gd name="T20" fmla="*/ 395 w 425"/>
                  <a:gd name="T21" fmla="*/ 246 h 970"/>
                  <a:gd name="T22" fmla="*/ 411 w 425"/>
                  <a:gd name="T23" fmla="*/ 281 h 970"/>
                  <a:gd name="T24" fmla="*/ 421 w 425"/>
                  <a:gd name="T25" fmla="*/ 315 h 970"/>
                  <a:gd name="T26" fmla="*/ 425 w 425"/>
                  <a:gd name="T27" fmla="*/ 350 h 970"/>
                  <a:gd name="T28" fmla="*/ 425 w 425"/>
                  <a:gd name="T29" fmla="*/ 384 h 970"/>
                  <a:gd name="T30" fmla="*/ 420 w 425"/>
                  <a:gd name="T31" fmla="*/ 418 h 970"/>
                  <a:gd name="T32" fmla="*/ 408 w 425"/>
                  <a:gd name="T33" fmla="*/ 452 h 970"/>
                  <a:gd name="T34" fmla="*/ 393 w 425"/>
                  <a:gd name="T35" fmla="*/ 485 h 970"/>
                  <a:gd name="T36" fmla="*/ 345 w 425"/>
                  <a:gd name="T37" fmla="*/ 475 h 970"/>
                  <a:gd name="T38" fmla="*/ 360 w 425"/>
                  <a:gd name="T39" fmla="*/ 442 h 970"/>
                  <a:gd name="T40" fmla="*/ 371 w 425"/>
                  <a:gd name="T41" fmla="*/ 409 h 970"/>
                  <a:gd name="T42" fmla="*/ 376 w 425"/>
                  <a:gd name="T43" fmla="*/ 375 h 970"/>
                  <a:gd name="T44" fmla="*/ 374 w 425"/>
                  <a:gd name="T45" fmla="*/ 341 h 970"/>
                  <a:gd name="T46" fmla="*/ 369 w 425"/>
                  <a:gd name="T47" fmla="*/ 308 h 970"/>
                  <a:gd name="T48" fmla="*/ 357 w 425"/>
                  <a:gd name="T49" fmla="*/ 274 h 970"/>
                  <a:gd name="T50" fmla="*/ 342 w 425"/>
                  <a:gd name="T51" fmla="*/ 242 h 970"/>
                  <a:gd name="T52" fmla="*/ 319 w 425"/>
                  <a:gd name="T53" fmla="*/ 210 h 970"/>
                  <a:gd name="T54" fmla="*/ 294 w 425"/>
                  <a:gd name="T55" fmla="*/ 180 h 970"/>
                  <a:gd name="T56" fmla="*/ 263 w 425"/>
                  <a:gd name="T57" fmla="*/ 151 h 970"/>
                  <a:gd name="T58" fmla="*/ 227 w 425"/>
                  <a:gd name="T59" fmla="*/ 125 h 970"/>
                  <a:gd name="T60" fmla="*/ 188 w 425"/>
                  <a:gd name="T61" fmla="*/ 101 h 970"/>
                  <a:gd name="T62" fmla="*/ 145 w 425"/>
                  <a:gd name="T63" fmla="*/ 79 h 970"/>
                  <a:gd name="T64" fmla="*/ 99 w 425"/>
                  <a:gd name="T65" fmla="*/ 59 h 970"/>
                  <a:gd name="T66" fmla="*/ 51 w 425"/>
                  <a:gd name="T67" fmla="*/ 43 h 970"/>
                  <a:gd name="T68" fmla="*/ 0 w 425"/>
                  <a:gd name="T69" fmla="*/ 29 h 970"/>
                  <a:gd name="T70" fmla="*/ 15 w 425"/>
                  <a:gd name="T71" fmla="*/ 0 h 97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25" h="970">
                    <a:moveTo>
                      <a:pt x="15" y="0"/>
                    </a:moveTo>
                    <a:lnTo>
                      <a:pt x="68" y="27"/>
                    </a:lnTo>
                    <a:lnTo>
                      <a:pt x="118" y="62"/>
                    </a:lnTo>
                    <a:lnTo>
                      <a:pt x="165" y="100"/>
                    </a:lnTo>
                    <a:lnTo>
                      <a:pt x="210" y="145"/>
                    </a:lnTo>
                    <a:lnTo>
                      <a:pt x="251" y="194"/>
                    </a:lnTo>
                    <a:lnTo>
                      <a:pt x="289" y="246"/>
                    </a:lnTo>
                    <a:lnTo>
                      <a:pt x="322" y="304"/>
                    </a:lnTo>
                    <a:lnTo>
                      <a:pt x="352" y="364"/>
                    </a:lnTo>
                    <a:lnTo>
                      <a:pt x="376" y="427"/>
                    </a:lnTo>
                    <a:lnTo>
                      <a:pt x="395" y="492"/>
                    </a:lnTo>
                    <a:lnTo>
                      <a:pt x="411" y="561"/>
                    </a:lnTo>
                    <a:lnTo>
                      <a:pt x="421" y="630"/>
                    </a:lnTo>
                    <a:lnTo>
                      <a:pt x="425" y="699"/>
                    </a:lnTo>
                    <a:lnTo>
                      <a:pt x="425" y="768"/>
                    </a:lnTo>
                    <a:lnTo>
                      <a:pt x="420" y="836"/>
                    </a:lnTo>
                    <a:lnTo>
                      <a:pt x="408" y="903"/>
                    </a:lnTo>
                    <a:lnTo>
                      <a:pt x="393" y="970"/>
                    </a:lnTo>
                    <a:lnTo>
                      <a:pt x="345" y="949"/>
                    </a:lnTo>
                    <a:lnTo>
                      <a:pt x="360" y="883"/>
                    </a:lnTo>
                    <a:lnTo>
                      <a:pt x="371" y="818"/>
                    </a:lnTo>
                    <a:lnTo>
                      <a:pt x="376" y="749"/>
                    </a:lnTo>
                    <a:lnTo>
                      <a:pt x="374" y="682"/>
                    </a:lnTo>
                    <a:lnTo>
                      <a:pt x="369" y="615"/>
                    </a:lnTo>
                    <a:lnTo>
                      <a:pt x="357" y="548"/>
                    </a:lnTo>
                    <a:lnTo>
                      <a:pt x="342" y="483"/>
                    </a:lnTo>
                    <a:lnTo>
                      <a:pt x="319" y="420"/>
                    </a:lnTo>
                    <a:lnTo>
                      <a:pt x="294" y="360"/>
                    </a:lnTo>
                    <a:lnTo>
                      <a:pt x="263" y="302"/>
                    </a:lnTo>
                    <a:lnTo>
                      <a:pt x="227" y="250"/>
                    </a:lnTo>
                    <a:lnTo>
                      <a:pt x="188" y="201"/>
                    </a:lnTo>
                    <a:lnTo>
                      <a:pt x="145" y="157"/>
                    </a:lnTo>
                    <a:lnTo>
                      <a:pt x="99" y="118"/>
                    </a:lnTo>
                    <a:lnTo>
                      <a:pt x="51" y="85"/>
                    </a:lnTo>
                    <a:lnTo>
                      <a:pt x="0" y="58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E2E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69" name="Freeform 1090"/>
              <p:cNvSpPr>
                <a:spLocks/>
              </p:cNvSpPr>
              <p:nvPr/>
            </p:nvSpPr>
            <p:spPr bwMode="auto">
              <a:xfrm>
                <a:off x="1135" y="949"/>
                <a:ext cx="395" cy="445"/>
              </a:xfrm>
              <a:custGeom>
                <a:avLst/>
                <a:gdLst>
                  <a:gd name="T0" fmla="*/ 364 w 395"/>
                  <a:gd name="T1" fmla="*/ 445 h 891"/>
                  <a:gd name="T2" fmla="*/ 379 w 395"/>
                  <a:gd name="T3" fmla="*/ 412 h 891"/>
                  <a:gd name="T4" fmla="*/ 390 w 395"/>
                  <a:gd name="T5" fmla="*/ 380 h 891"/>
                  <a:gd name="T6" fmla="*/ 395 w 395"/>
                  <a:gd name="T7" fmla="*/ 345 h 891"/>
                  <a:gd name="T8" fmla="*/ 393 w 395"/>
                  <a:gd name="T9" fmla="*/ 312 h 891"/>
                  <a:gd name="T10" fmla="*/ 388 w 395"/>
                  <a:gd name="T11" fmla="*/ 278 h 891"/>
                  <a:gd name="T12" fmla="*/ 376 w 395"/>
                  <a:gd name="T13" fmla="*/ 245 h 891"/>
                  <a:gd name="T14" fmla="*/ 361 w 395"/>
                  <a:gd name="T15" fmla="*/ 212 h 891"/>
                  <a:gd name="T16" fmla="*/ 338 w 395"/>
                  <a:gd name="T17" fmla="*/ 181 h 891"/>
                  <a:gd name="T18" fmla="*/ 313 w 395"/>
                  <a:gd name="T19" fmla="*/ 151 h 891"/>
                  <a:gd name="T20" fmla="*/ 282 w 395"/>
                  <a:gd name="T21" fmla="*/ 122 h 891"/>
                  <a:gd name="T22" fmla="*/ 246 w 395"/>
                  <a:gd name="T23" fmla="*/ 96 h 891"/>
                  <a:gd name="T24" fmla="*/ 207 w 395"/>
                  <a:gd name="T25" fmla="*/ 71 h 891"/>
                  <a:gd name="T26" fmla="*/ 164 w 395"/>
                  <a:gd name="T27" fmla="*/ 49 h 891"/>
                  <a:gd name="T28" fmla="*/ 118 w 395"/>
                  <a:gd name="T29" fmla="*/ 30 h 891"/>
                  <a:gd name="T30" fmla="*/ 70 w 395"/>
                  <a:gd name="T31" fmla="*/ 13 h 891"/>
                  <a:gd name="T32" fmla="*/ 19 w 395"/>
                  <a:gd name="T33" fmla="*/ 0 h 891"/>
                  <a:gd name="T34" fmla="*/ 0 w 395"/>
                  <a:gd name="T35" fmla="*/ 30 h 891"/>
                  <a:gd name="T36" fmla="*/ 50 w 395"/>
                  <a:gd name="T37" fmla="*/ 43 h 891"/>
                  <a:gd name="T38" fmla="*/ 96 w 395"/>
                  <a:gd name="T39" fmla="*/ 59 h 891"/>
                  <a:gd name="T40" fmla="*/ 140 w 395"/>
                  <a:gd name="T41" fmla="*/ 78 h 891"/>
                  <a:gd name="T42" fmla="*/ 181 w 395"/>
                  <a:gd name="T43" fmla="*/ 101 h 891"/>
                  <a:gd name="T44" fmla="*/ 218 w 395"/>
                  <a:gd name="T45" fmla="*/ 125 h 891"/>
                  <a:gd name="T46" fmla="*/ 251 w 395"/>
                  <a:gd name="T47" fmla="*/ 152 h 891"/>
                  <a:gd name="T48" fmla="*/ 279 w 395"/>
                  <a:gd name="T49" fmla="*/ 180 h 891"/>
                  <a:gd name="T50" fmla="*/ 301 w 395"/>
                  <a:gd name="T51" fmla="*/ 210 h 891"/>
                  <a:gd name="T52" fmla="*/ 320 w 395"/>
                  <a:gd name="T53" fmla="*/ 240 h 891"/>
                  <a:gd name="T54" fmla="*/ 333 w 395"/>
                  <a:gd name="T55" fmla="*/ 272 h 891"/>
                  <a:gd name="T56" fmla="*/ 340 w 395"/>
                  <a:gd name="T57" fmla="*/ 305 h 891"/>
                  <a:gd name="T58" fmla="*/ 341 w 395"/>
                  <a:gd name="T59" fmla="*/ 337 h 891"/>
                  <a:gd name="T60" fmla="*/ 338 w 395"/>
                  <a:gd name="T61" fmla="*/ 370 h 891"/>
                  <a:gd name="T62" fmla="*/ 328 w 395"/>
                  <a:gd name="T63" fmla="*/ 402 h 891"/>
                  <a:gd name="T64" fmla="*/ 314 w 395"/>
                  <a:gd name="T65" fmla="*/ 433 h 891"/>
                  <a:gd name="T66" fmla="*/ 364 w 395"/>
                  <a:gd name="T67" fmla="*/ 445 h 89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95" h="891">
                    <a:moveTo>
                      <a:pt x="364" y="891"/>
                    </a:moveTo>
                    <a:lnTo>
                      <a:pt x="379" y="825"/>
                    </a:lnTo>
                    <a:lnTo>
                      <a:pt x="390" y="760"/>
                    </a:lnTo>
                    <a:lnTo>
                      <a:pt x="395" y="691"/>
                    </a:lnTo>
                    <a:lnTo>
                      <a:pt x="393" y="624"/>
                    </a:lnTo>
                    <a:lnTo>
                      <a:pt x="388" y="557"/>
                    </a:lnTo>
                    <a:lnTo>
                      <a:pt x="376" y="490"/>
                    </a:lnTo>
                    <a:lnTo>
                      <a:pt x="361" y="425"/>
                    </a:lnTo>
                    <a:lnTo>
                      <a:pt x="338" y="362"/>
                    </a:lnTo>
                    <a:lnTo>
                      <a:pt x="313" y="302"/>
                    </a:lnTo>
                    <a:lnTo>
                      <a:pt x="282" y="244"/>
                    </a:lnTo>
                    <a:lnTo>
                      <a:pt x="246" y="192"/>
                    </a:lnTo>
                    <a:lnTo>
                      <a:pt x="207" y="143"/>
                    </a:lnTo>
                    <a:lnTo>
                      <a:pt x="164" y="99"/>
                    </a:lnTo>
                    <a:lnTo>
                      <a:pt x="118" y="60"/>
                    </a:lnTo>
                    <a:lnTo>
                      <a:pt x="70" y="27"/>
                    </a:lnTo>
                    <a:lnTo>
                      <a:pt x="19" y="0"/>
                    </a:lnTo>
                    <a:lnTo>
                      <a:pt x="0" y="61"/>
                    </a:lnTo>
                    <a:lnTo>
                      <a:pt x="50" y="87"/>
                    </a:lnTo>
                    <a:lnTo>
                      <a:pt x="96" y="119"/>
                    </a:lnTo>
                    <a:lnTo>
                      <a:pt x="140" y="157"/>
                    </a:lnTo>
                    <a:lnTo>
                      <a:pt x="181" y="203"/>
                    </a:lnTo>
                    <a:lnTo>
                      <a:pt x="218" y="250"/>
                    </a:lnTo>
                    <a:lnTo>
                      <a:pt x="251" y="304"/>
                    </a:lnTo>
                    <a:lnTo>
                      <a:pt x="279" y="360"/>
                    </a:lnTo>
                    <a:lnTo>
                      <a:pt x="301" y="420"/>
                    </a:lnTo>
                    <a:lnTo>
                      <a:pt x="320" y="481"/>
                    </a:lnTo>
                    <a:lnTo>
                      <a:pt x="333" y="545"/>
                    </a:lnTo>
                    <a:lnTo>
                      <a:pt x="340" y="610"/>
                    </a:lnTo>
                    <a:lnTo>
                      <a:pt x="341" y="675"/>
                    </a:lnTo>
                    <a:lnTo>
                      <a:pt x="338" y="740"/>
                    </a:lnTo>
                    <a:lnTo>
                      <a:pt x="328" y="804"/>
                    </a:lnTo>
                    <a:lnTo>
                      <a:pt x="314" y="867"/>
                    </a:lnTo>
                    <a:lnTo>
                      <a:pt x="364" y="891"/>
                    </a:lnTo>
                    <a:close/>
                  </a:path>
                </a:pathLst>
              </a:custGeom>
              <a:solidFill>
                <a:srgbClr val="E4EC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70" name="Freeform 1091"/>
              <p:cNvSpPr>
                <a:spLocks/>
              </p:cNvSpPr>
              <p:nvPr/>
            </p:nvSpPr>
            <p:spPr bwMode="auto">
              <a:xfrm>
                <a:off x="1117" y="980"/>
                <a:ext cx="359" cy="403"/>
              </a:xfrm>
              <a:custGeom>
                <a:avLst/>
                <a:gdLst>
                  <a:gd name="T0" fmla="*/ 18 w 359"/>
                  <a:gd name="T1" fmla="*/ 0 h 806"/>
                  <a:gd name="T2" fmla="*/ 68 w 359"/>
                  <a:gd name="T3" fmla="*/ 13 h 806"/>
                  <a:gd name="T4" fmla="*/ 114 w 359"/>
                  <a:gd name="T5" fmla="*/ 29 h 806"/>
                  <a:gd name="T6" fmla="*/ 158 w 359"/>
                  <a:gd name="T7" fmla="*/ 48 h 806"/>
                  <a:gd name="T8" fmla="*/ 199 w 359"/>
                  <a:gd name="T9" fmla="*/ 71 h 806"/>
                  <a:gd name="T10" fmla="*/ 236 w 359"/>
                  <a:gd name="T11" fmla="*/ 95 h 806"/>
                  <a:gd name="T12" fmla="*/ 269 w 359"/>
                  <a:gd name="T13" fmla="*/ 122 h 806"/>
                  <a:gd name="T14" fmla="*/ 297 w 359"/>
                  <a:gd name="T15" fmla="*/ 150 h 806"/>
                  <a:gd name="T16" fmla="*/ 319 w 359"/>
                  <a:gd name="T17" fmla="*/ 180 h 806"/>
                  <a:gd name="T18" fmla="*/ 338 w 359"/>
                  <a:gd name="T19" fmla="*/ 210 h 806"/>
                  <a:gd name="T20" fmla="*/ 351 w 359"/>
                  <a:gd name="T21" fmla="*/ 242 h 806"/>
                  <a:gd name="T22" fmla="*/ 358 w 359"/>
                  <a:gd name="T23" fmla="*/ 275 h 806"/>
                  <a:gd name="T24" fmla="*/ 359 w 359"/>
                  <a:gd name="T25" fmla="*/ 307 h 806"/>
                  <a:gd name="T26" fmla="*/ 356 w 359"/>
                  <a:gd name="T27" fmla="*/ 340 h 806"/>
                  <a:gd name="T28" fmla="*/ 346 w 359"/>
                  <a:gd name="T29" fmla="*/ 372 h 806"/>
                  <a:gd name="T30" fmla="*/ 332 w 359"/>
                  <a:gd name="T31" fmla="*/ 403 h 806"/>
                  <a:gd name="T32" fmla="*/ 278 w 359"/>
                  <a:gd name="T33" fmla="*/ 391 h 806"/>
                  <a:gd name="T34" fmla="*/ 291 w 359"/>
                  <a:gd name="T35" fmla="*/ 363 h 806"/>
                  <a:gd name="T36" fmla="*/ 300 w 359"/>
                  <a:gd name="T37" fmla="*/ 334 h 806"/>
                  <a:gd name="T38" fmla="*/ 302 w 359"/>
                  <a:gd name="T39" fmla="*/ 306 h 806"/>
                  <a:gd name="T40" fmla="*/ 301 w 359"/>
                  <a:gd name="T41" fmla="*/ 277 h 806"/>
                  <a:gd name="T42" fmla="*/ 294 w 359"/>
                  <a:gd name="T43" fmla="*/ 248 h 806"/>
                  <a:gd name="T44" fmla="*/ 283 w 359"/>
                  <a:gd name="T45" fmla="*/ 220 h 806"/>
                  <a:gd name="T46" fmla="*/ 267 w 359"/>
                  <a:gd name="T47" fmla="*/ 192 h 806"/>
                  <a:gd name="T48" fmla="*/ 246 w 359"/>
                  <a:gd name="T49" fmla="*/ 165 h 806"/>
                  <a:gd name="T50" fmla="*/ 222 w 359"/>
                  <a:gd name="T51" fmla="*/ 141 h 806"/>
                  <a:gd name="T52" fmla="*/ 192 w 359"/>
                  <a:gd name="T53" fmla="*/ 117 h 806"/>
                  <a:gd name="T54" fmla="*/ 160 w 359"/>
                  <a:gd name="T55" fmla="*/ 96 h 806"/>
                  <a:gd name="T56" fmla="*/ 124 w 359"/>
                  <a:gd name="T57" fmla="*/ 77 h 806"/>
                  <a:gd name="T58" fmla="*/ 85 w 359"/>
                  <a:gd name="T59" fmla="*/ 59 h 806"/>
                  <a:gd name="T60" fmla="*/ 44 w 359"/>
                  <a:gd name="T61" fmla="*/ 45 h 806"/>
                  <a:gd name="T62" fmla="*/ 0 w 359"/>
                  <a:gd name="T63" fmla="*/ 33 h 806"/>
                  <a:gd name="T64" fmla="*/ 18 w 359"/>
                  <a:gd name="T65" fmla="*/ 0 h 80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59" h="806">
                    <a:moveTo>
                      <a:pt x="18" y="0"/>
                    </a:moveTo>
                    <a:lnTo>
                      <a:pt x="68" y="26"/>
                    </a:lnTo>
                    <a:lnTo>
                      <a:pt x="114" y="58"/>
                    </a:lnTo>
                    <a:lnTo>
                      <a:pt x="158" y="96"/>
                    </a:lnTo>
                    <a:lnTo>
                      <a:pt x="199" y="142"/>
                    </a:lnTo>
                    <a:lnTo>
                      <a:pt x="236" y="189"/>
                    </a:lnTo>
                    <a:lnTo>
                      <a:pt x="269" y="243"/>
                    </a:lnTo>
                    <a:lnTo>
                      <a:pt x="297" y="299"/>
                    </a:lnTo>
                    <a:lnTo>
                      <a:pt x="319" y="359"/>
                    </a:lnTo>
                    <a:lnTo>
                      <a:pt x="338" y="420"/>
                    </a:lnTo>
                    <a:lnTo>
                      <a:pt x="351" y="484"/>
                    </a:lnTo>
                    <a:lnTo>
                      <a:pt x="358" y="549"/>
                    </a:lnTo>
                    <a:lnTo>
                      <a:pt x="359" y="614"/>
                    </a:lnTo>
                    <a:lnTo>
                      <a:pt x="356" y="679"/>
                    </a:lnTo>
                    <a:lnTo>
                      <a:pt x="346" y="743"/>
                    </a:lnTo>
                    <a:lnTo>
                      <a:pt x="332" y="806"/>
                    </a:lnTo>
                    <a:lnTo>
                      <a:pt x="278" y="781"/>
                    </a:lnTo>
                    <a:lnTo>
                      <a:pt x="291" y="725"/>
                    </a:lnTo>
                    <a:lnTo>
                      <a:pt x="300" y="668"/>
                    </a:lnTo>
                    <a:lnTo>
                      <a:pt x="302" y="611"/>
                    </a:lnTo>
                    <a:lnTo>
                      <a:pt x="301" y="553"/>
                    </a:lnTo>
                    <a:lnTo>
                      <a:pt x="294" y="495"/>
                    </a:lnTo>
                    <a:lnTo>
                      <a:pt x="283" y="439"/>
                    </a:lnTo>
                    <a:lnTo>
                      <a:pt x="267" y="384"/>
                    </a:lnTo>
                    <a:lnTo>
                      <a:pt x="246" y="330"/>
                    </a:lnTo>
                    <a:lnTo>
                      <a:pt x="222" y="281"/>
                    </a:lnTo>
                    <a:lnTo>
                      <a:pt x="192" y="234"/>
                    </a:lnTo>
                    <a:lnTo>
                      <a:pt x="160" y="191"/>
                    </a:lnTo>
                    <a:lnTo>
                      <a:pt x="124" y="153"/>
                    </a:lnTo>
                    <a:lnTo>
                      <a:pt x="85" y="118"/>
                    </a:lnTo>
                    <a:lnTo>
                      <a:pt x="44" y="89"/>
                    </a:lnTo>
                    <a:lnTo>
                      <a:pt x="0" y="6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E6EB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71" name="Freeform 1092"/>
              <p:cNvSpPr>
                <a:spLocks/>
              </p:cNvSpPr>
              <p:nvPr/>
            </p:nvSpPr>
            <p:spPr bwMode="auto">
              <a:xfrm>
                <a:off x="1097" y="1012"/>
                <a:ext cx="322" cy="358"/>
              </a:xfrm>
              <a:custGeom>
                <a:avLst/>
                <a:gdLst>
                  <a:gd name="T0" fmla="*/ 298 w 322"/>
                  <a:gd name="T1" fmla="*/ 358 h 715"/>
                  <a:gd name="T2" fmla="*/ 311 w 322"/>
                  <a:gd name="T3" fmla="*/ 330 h 715"/>
                  <a:gd name="T4" fmla="*/ 320 w 322"/>
                  <a:gd name="T5" fmla="*/ 301 h 715"/>
                  <a:gd name="T6" fmla="*/ 322 w 322"/>
                  <a:gd name="T7" fmla="*/ 273 h 715"/>
                  <a:gd name="T8" fmla="*/ 321 w 322"/>
                  <a:gd name="T9" fmla="*/ 244 h 715"/>
                  <a:gd name="T10" fmla="*/ 314 w 322"/>
                  <a:gd name="T11" fmla="*/ 215 h 715"/>
                  <a:gd name="T12" fmla="*/ 303 w 322"/>
                  <a:gd name="T13" fmla="*/ 187 h 715"/>
                  <a:gd name="T14" fmla="*/ 287 w 322"/>
                  <a:gd name="T15" fmla="*/ 159 h 715"/>
                  <a:gd name="T16" fmla="*/ 266 w 322"/>
                  <a:gd name="T17" fmla="*/ 132 h 715"/>
                  <a:gd name="T18" fmla="*/ 242 w 322"/>
                  <a:gd name="T19" fmla="*/ 108 h 715"/>
                  <a:gd name="T20" fmla="*/ 212 w 322"/>
                  <a:gd name="T21" fmla="*/ 84 h 715"/>
                  <a:gd name="T22" fmla="*/ 180 w 322"/>
                  <a:gd name="T23" fmla="*/ 63 h 715"/>
                  <a:gd name="T24" fmla="*/ 144 w 322"/>
                  <a:gd name="T25" fmla="*/ 44 h 715"/>
                  <a:gd name="T26" fmla="*/ 105 w 322"/>
                  <a:gd name="T27" fmla="*/ 26 h 715"/>
                  <a:gd name="T28" fmla="*/ 64 w 322"/>
                  <a:gd name="T29" fmla="*/ 12 h 715"/>
                  <a:gd name="T30" fmla="*/ 20 w 322"/>
                  <a:gd name="T31" fmla="*/ 0 h 715"/>
                  <a:gd name="T32" fmla="*/ 0 w 322"/>
                  <a:gd name="T33" fmla="*/ 35 h 715"/>
                  <a:gd name="T34" fmla="*/ 40 w 322"/>
                  <a:gd name="T35" fmla="*/ 46 h 715"/>
                  <a:gd name="T36" fmla="*/ 78 w 322"/>
                  <a:gd name="T37" fmla="*/ 60 h 715"/>
                  <a:gd name="T38" fmla="*/ 115 w 322"/>
                  <a:gd name="T39" fmla="*/ 76 h 715"/>
                  <a:gd name="T40" fmla="*/ 147 w 322"/>
                  <a:gd name="T41" fmla="*/ 94 h 715"/>
                  <a:gd name="T42" fmla="*/ 175 w 322"/>
                  <a:gd name="T43" fmla="*/ 115 h 715"/>
                  <a:gd name="T44" fmla="*/ 201 w 322"/>
                  <a:gd name="T45" fmla="*/ 137 h 715"/>
                  <a:gd name="T46" fmla="*/ 222 w 322"/>
                  <a:gd name="T47" fmla="*/ 161 h 715"/>
                  <a:gd name="T48" fmla="*/ 239 w 322"/>
                  <a:gd name="T49" fmla="*/ 186 h 715"/>
                  <a:gd name="T50" fmla="*/ 252 w 322"/>
                  <a:gd name="T51" fmla="*/ 212 h 715"/>
                  <a:gd name="T52" fmla="*/ 259 w 322"/>
                  <a:gd name="T53" fmla="*/ 238 h 715"/>
                  <a:gd name="T54" fmla="*/ 262 w 322"/>
                  <a:gd name="T55" fmla="*/ 265 h 715"/>
                  <a:gd name="T56" fmla="*/ 259 w 322"/>
                  <a:gd name="T57" fmla="*/ 292 h 715"/>
                  <a:gd name="T58" fmla="*/ 252 w 322"/>
                  <a:gd name="T59" fmla="*/ 319 h 715"/>
                  <a:gd name="T60" fmla="*/ 240 w 322"/>
                  <a:gd name="T61" fmla="*/ 344 h 715"/>
                  <a:gd name="T62" fmla="*/ 298 w 322"/>
                  <a:gd name="T63" fmla="*/ 358 h 71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22" h="715">
                    <a:moveTo>
                      <a:pt x="298" y="715"/>
                    </a:moveTo>
                    <a:lnTo>
                      <a:pt x="311" y="659"/>
                    </a:lnTo>
                    <a:lnTo>
                      <a:pt x="320" y="602"/>
                    </a:lnTo>
                    <a:lnTo>
                      <a:pt x="322" y="545"/>
                    </a:lnTo>
                    <a:lnTo>
                      <a:pt x="321" y="487"/>
                    </a:lnTo>
                    <a:lnTo>
                      <a:pt x="314" y="429"/>
                    </a:lnTo>
                    <a:lnTo>
                      <a:pt x="303" y="373"/>
                    </a:lnTo>
                    <a:lnTo>
                      <a:pt x="287" y="318"/>
                    </a:lnTo>
                    <a:lnTo>
                      <a:pt x="266" y="264"/>
                    </a:lnTo>
                    <a:lnTo>
                      <a:pt x="242" y="215"/>
                    </a:lnTo>
                    <a:lnTo>
                      <a:pt x="212" y="168"/>
                    </a:lnTo>
                    <a:lnTo>
                      <a:pt x="180" y="125"/>
                    </a:lnTo>
                    <a:lnTo>
                      <a:pt x="144" y="87"/>
                    </a:lnTo>
                    <a:lnTo>
                      <a:pt x="105" y="52"/>
                    </a:lnTo>
                    <a:lnTo>
                      <a:pt x="64" y="23"/>
                    </a:lnTo>
                    <a:lnTo>
                      <a:pt x="20" y="0"/>
                    </a:lnTo>
                    <a:lnTo>
                      <a:pt x="0" y="70"/>
                    </a:lnTo>
                    <a:lnTo>
                      <a:pt x="40" y="92"/>
                    </a:lnTo>
                    <a:lnTo>
                      <a:pt x="78" y="119"/>
                    </a:lnTo>
                    <a:lnTo>
                      <a:pt x="115" y="152"/>
                    </a:lnTo>
                    <a:lnTo>
                      <a:pt x="147" y="188"/>
                    </a:lnTo>
                    <a:lnTo>
                      <a:pt x="175" y="230"/>
                    </a:lnTo>
                    <a:lnTo>
                      <a:pt x="201" y="273"/>
                    </a:lnTo>
                    <a:lnTo>
                      <a:pt x="222" y="322"/>
                    </a:lnTo>
                    <a:lnTo>
                      <a:pt x="239" y="371"/>
                    </a:lnTo>
                    <a:lnTo>
                      <a:pt x="252" y="423"/>
                    </a:lnTo>
                    <a:lnTo>
                      <a:pt x="259" y="476"/>
                    </a:lnTo>
                    <a:lnTo>
                      <a:pt x="262" y="530"/>
                    </a:lnTo>
                    <a:lnTo>
                      <a:pt x="259" y="584"/>
                    </a:lnTo>
                    <a:lnTo>
                      <a:pt x="252" y="637"/>
                    </a:lnTo>
                    <a:lnTo>
                      <a:pt x="240" y="688"/>
                    </a:lnTo>
                    <a:lnTo>
                      <a:pt x="298" y="715"/>
                    </a:lnTo>
                    <a:close/>
                  </a:path>
                </a:pathLst>
              </a:custGeom>
              <a:solidFill>
                <a:srgbClr val="E7EB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72" name="Freeform 1093"/>
              <p:cNvSpPr>
                <a:spLocks/>
              </p:cNvSpPr>
              <p:nvPr/>
            </p:nvSpPr>
            <p:spPr bwMode="auto">
              <a:xfrm>
                <a:off x="1076" y="1048"/>
                <a:ext cx="283" cy="308"/>
              </a:xfrm>
              <a:custGeom>
                <a:avLst/>
                <a:gdLst>
                  <a:gd name="T0" fmla="*/ 21 w 283"/>
                  <a:gd name="T1" fmla="*/ 0 h 618"/>
                  <a:gd name="T2" fmla="*/ 61 w 283"/>
                  <a:gd name="T3" fmla="*/ 11 h 618"/>
                  <a:gd name="T4" fmla="*/ 99 w 283"/>
                  <a:gd name="T5" fmla="*/ 24 h 618"/>
                  <a:gd name="T6" fmla="*/ 136 w 283"/>
                  <a:gd name="T7" fmla="*/ 41 h 618"/>
                  <a:gd name="T8" fmla="*/ 168 w 283"/>
                  <a:gd name="T9" fmla="*/ 59 h 618"/>
                  <a:gd name="T10" fmla="*/ 196 w 283"/>
                  <a:gd name="T11" fmla="*/ 80 h 618"/>
                  <a:gd name="T12" fmla="*/ 222 w 283"/>
                  <a:gd name="T13" fmla="*/ 101 h 618"/>
                  <a:gd name="T14" fmla="*/ 243 w 283"/>
                  <a:gd name="T15" fmla="*/ 126 h 618"/>
                  <a:gd name="T16" fmla="*/ 260 w 283"/>
                  <a:gd name="T17" fmla="*/ 150 h 618"/>
                  <a:gd name="T18" fmla="*/ 273 w 283"/>
                  <a:gd name="T19" fmla="*/ 176 h 618"/>
                  <a:gd name="T20" fmla="*/ 280 w 283"/>
                  <a:gd name="T21" fmla="*/ 202 h 618"/>
                  <a:gd name="T22" fmla="*/ 283 w 283"/>
                  <a:gd name="T23" fmla="*/ 229 h 618"/>
                  <a:gd name="T24" fmla="*/ 280 w 283"/>
                  <a:gd name="T25" fmla="*/ 256 h 618"/>
                  <a:gd name="T26" fmla="*/ 273 w 283"/>
                  <a:gd name="T27" fmla="*/ 283 h 618"/>
                  <a:gd name="T28" fmla="*/ 261 w 283"/>
                  <a:gd name="T29" fmla="*/ 308 h 618"/>
                  <a:gd name="T30" fmla="*/ 199 w 283"/>
                  <a:gd name="T31" fmla="*/ 294 h 618"/>
                  <a:gd name="T32" fmla="*/ 211 w 283"/>
                  <a:gd name="T33" fmla="*/ 268 h 618"/>
                  <a:gd name="T34" fmla="*/ 216 w 283"/>
                  <a:gd name="T35" fmla="*/ 243 h 618"/>
                  <a:gd name="T36" fmla="*/ 216 w 283"/>
                  <a:gd name="T37" fmla="*/ 217 h 618"/>
                  <a:gd name="T38" fmla="*/ 211 w 283"/>
                  <a:gd name="T39" fmla="*/ 191 h 618"/>
                  <a:gd name="T40" fmla="*/ 201 w 283"/>
                  <a:gd name="T41" fmla="*/ 166 h 618"/>
                  <a:gd name="T42" fmla="*/ 184 w 283"/>
                  <a:gd name="T43" fmla="*/ 142 h 618"/>
                  <a:gd name="T44" fmla="*/ 164 w 283"/>
                  <a:gd name="T45" fmla="*/ 119 h 618"/>
                  <a:gd name="T46" fmla="*/ 139 w 283"/>
                  <a:gd name="T47" fmla="*/ 98 h 618"/>
                  <a:gd name="T48" fmla="*/ 109 w 283"/>
                  <a:gd name="T49" fmla="*/ 79 h 618"/>
                  <a:gd name="T50" fmla="*/ 75 w 283"/>
                  <a:gd name="T51" fmla="*/ 62 h 618"/>
                  <a:gd name="T52" fmla="*/ 38 w 283"/>
                  <a:gd name="T53" fmla="*/ 49 h 618"/>
                  <a:gd name="T54" fmla="*/ 0 w 283"/>
                  <a:gd name="T55" fmla="*/ 38 h 618"/>
                  <a:gd name="T56" fmla="*/ 21 w 283"/>
                  <a:gd name="T57" fmla="*/ 0 h 61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283" h="618">
                    <a:moveTo>
                      <a:pt x="21" y="0"/>
                    </a:moveTo>
                    <a:lnTo>
                      <a:pt x="61" y="22"/>
                    </a:lnTo>
                    <a:lnTo>
                      <a:pt x="99" y="49"/>
                    </a:lnTo>
                    <a:lnTo>
                      <a:pt x="136" y="82"/>
                    </a:lnTo>
                    <a:lnTo>
                      <a:pt x="168" y="118"/>
                    </a:lnTo>
                    <a:lnTo>
                      <a:pt x="196" y="160"/>
                    </a:lnTo>
                    <a:lnTo>
                      <a:pt x="222" y="203"/>
                    </a:lnTo>
                    <a:lnTo>
                      <a:pt x="243" y="252"/>
                    </a:lnTo>
                    <a:lnTo>
                      <a:pt x="260" y="301"/>
                    </a:lnTo>
                    <a:lnTo>
                      <a:pt x="273" y="353"/>
                    </a:lnTo>
                    <a:lnTo>
                      <a:pt x="280" y="406"/>
                    </a:lnTo>
                    <a:lnTo>
                      <a:pt x="283" y="460"/>
                    </a:lnTo>
                    <a:lnTo>
                      <a:pt x="280" y="514"/>
                    </a:lnTo>
                    <a:lnTo>
                      <a:pt x="273" y="567"/>
                    </a:lnTo>
                    <a:lnTo>
                      <a:pt x="261" y="618"/>
                    </a:lnTo>
                    <a:lnTo>
                      <a:pt x="199" y="589"/>
                    </a:lnTo>
                    <a:lnTo>
                      <a:pt x="211" y="538"/>
                    </a:lnTo>
                    <a:lnTo>
                      <a:pt x="216" y="487"/>
                    </a:lnTo>
                    <a:lnTo>
                      <a:pt x="216" y="435"/>
                    </a:lnTo>
                    <a:lnTo>
                      <a:pt x="211" y="384"/>
                    </a:lnTo>
                    <a:lnTo>
                      <a:pt x="201" y="333"/>
                    </a:lnTo>
                    <a:lnTo>
                      <a:pt x="184" y="284"/>
                    </a:lnTo>
                    <a:lnTo>
                      <a:pt x="164" y="239"/>
                    </a:lnTo>
                    <a:lnTo>
                      <a:pt x="139" y="196"/>
                    </a:lnTo>
                    <a:lnTo>
                      <a:pt x="109" y="158"/>
                    </a:lnTo>
                    <a:lnTo>
                      <a:pt x="75" y="125"/>
                    </a:lnTo>
                    <a:lnTo>
                      <a:pt x="38" y="98"/>
                    </a:lnTo>
                    <a:lnTo>
                      <a:pt x="0" y="76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E9E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73" name="Freeform 1094"/>
              <p:cNvSpPr>
                <a:spLocks/>
              </p:cNvSpPr>
              <p:nvPr/>
            </p:nvSpPr>
            <p:spPr bwMode="auto">
              <a:xfrm>
                <a:off x="1052" y="1086"/>
                <a:ext cx="240" cy="256"/>
              </a:xfrm>
              <a:custGeom>
                <a:avLst/>
                <a:gdLst>
                  <a:gd name="T0" fmla="*/ 223 w 240"/>
                  <a:gd name="T1" fmla="*/ 256 h 513"/>
                  <a:gd name="T2" fmla="*/ 235 w 240"/>
                  <a:gd name="T3" fmla="*/ 231 h 513"/>
                  <a:gd name="T4" fmla="*/ 240 w 240"/>
                  <a:gd name="T5" fmla="*/ 205 h 513"/>
                  <a:gd name="T6" fmla="*/ 240 w 240"/>
                  <a:gd name="T7" fmla="*/ 179 h 513"/>
                  <a:gd name="T8" fmla="*/ 235 w 240"/>
                  <a:gd name="T9" fmla="*/ 154 h 513"/>
                  <a:gd name="T10" fmla="*/ 225 w 240"/>
                  <a:gd name="T11" fmla="*/ 128 h 513"/>
                  <a:gd name="T12" fmla="*/ 208 w 240"/>
                  <a:gd name="T13" fmla="*/ 104 h 513"/>
                  <a:gd name="T14" fmla="*/ 188 w 240"/>
                  <a:gd name="T15" fmla="*/ 81 h 513"/>
                  <a:gd name="T16" fmla="*/ 163 w 240"/>
                  <a:gd name="T17" fmla="*/ 60 h 513"/>
                  <a:gd name="T18" fmla="*/ 133 w 240"/>
                  <a:gd name="T19" fmla="*/ 41 h 513"/>
                  <a:gd name="T20" fmla="*/ 99 w 240"/>
                  <a:gd name="T21" fmla="*/ 24 h 513"/>
                  <a:gd name="T22" fmla="*/ 62 w 240"/>
                  <a:gd name="T23" fmla="*/ 11 h 513"/>
                  <a:gd name="T24" fmla="*/ 24 w 240"/>
                  <a:gd name="T25" fmla="*/ 0 h 513"/>
                  <a:gd name="T26" fmla="*/ 0 w 240"/>
                  <a:gd name="T27" fmla="*/ 41 h 513"/>
                  <a:gd name="T28" fmla="*/ 34 w 240"/>
                  <a:gd name="T29" fmla="*/ 50 h 513"/>
                  <a:gd name="T30" fmla="*/ 64 w 240"/>
                  <a:gd name="T31" fmla="*/ 61 h 513"/>
                  <a:gd name="T32" fmla="*/ 92 w 240"/>
                  <a:gd name="T33" fmla="*/ 76 h 513"/>
                  <a:gd name="T34" fmla="*/ 116 w 240"/>
                  <a:gd name="T35" fmla="*/ 93 h 513"/>
                  <a:gd name="T36" fmla="*/ 136 w 240"/>
                  <a:gd name="T37" fmla="*/ 112 h 513"/>
                  <a:gd name="T38" fmla="*/ 151 w 240"/>
                  <a:gd name="T39" fmla="*/ 132 h 513"/>
                  <a:gd name="T40" fmla="*/ 163 w 240"/>
                  <a:gd name="T41" fmla="*/ 153 h 513"/>
                  <a:gd name="T42" fmla="*/ 168 w 240"/>
                  <a:gd name="T43" fmla="*/ 175 h 513"/>
                  <a:gd name="T44" fmla="*/ 170 w 240"/>
                  <a:gd name="T45" fmla="*/ 197 h 513"/>
                  <a:gd name="T46" fmla="*/ 165 w 240"/>
                  <a:gd name="T47" fmla="*/ 219 h 513"/>
                  <a:gd name="T48" fmla="*/ 155 w 240"/>
                  <a:gd name="T49" fmla="*/ 241 h 513"/>
                  <a:gd name="T50" fmla="*/ 223 w 240"/>
                  <a:gd name="T51" fmla="*/ 256 h 51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0" h="513">
                    <a:moveTo>
                      <a:pt x="223" y="513"/>
                    </a:moveTo>
                    <a:lnTo>
                      <a:pt x="235" y="462"/>
                    </a:lnTo>
                    <a:lnTo>
                      <a:pt x="240" y="411"/>
                    </a:lnTo>
                    <a:lnTo>
                      <a:pt x="240" y="359"/>
                    </a:lnTo>
                    <a:lnTo>
                      <a:pt x="235" y="308"/>
                    </a:lnTo>
                    <a:lnTo>
                      <a:pt x="225" y="257"/>
                    </a:lnTo>
                    <a:lnTo>
                      <a:pt x="208" y="208"/>
                    </a:lnTo>
                    <a:lnTo>
                      <a:pt x="188" y="163"/>
                    </a:lnTo>
                    <a:lnTo>
                      <a:pt x="163" y="120"/>
                    </a:lnTo>
                    <a:lnTo>
                      <a:pt x="133" y="82"/>
                    </a:lnTo>
                    <a:lnTo>
                      <a:pt x="99" y="49"/>
                    </a:lnTo>
                    <a:lnTo>
                      <a:pt x="62" y="22"/>
                    </a:lnTo>
                    <a:lnTo>
                      <a:pt x="24" y="0"/>
                    </a:lnTo>
                    <a:lnTo>
                      <a:pt x="0" y="82"/>
                    </a:lnTo>
                    <a:lnTo>
                      <a:pt x="34" y="100"/>
                    </a:lnTo>
                    <a:lnTo>
                      <a:pt x="64" y="123"/>
                    </a:lnTo>
                    <a:lnTo>
                      <a:pt x="92" y="152"/>
                    </a:lnTo>
                    <a:lnTo>
                      <a:pt x="116" y="187"/>
                    </a:lnTo>
                    <a:lnTo>
                      <a:pt x="136" y="225"/>
                    </a:lnTo>
                    <a:lnTo>
                      <a:pt x="151" y="265"/>
                    </a:lnTo>
                    <a:lnTo>
                      <a:pt x="163" y="306"/>
                    </a:lnTo>
                    <a:lnTo>
                      <a:pt x="168" y="351"/>
                    </a:lnTo>
                    <a:lnTo>
                      <a:pt x="170" y="395"/>
                    </a:lnTo>
                    <a:lnTo>
                      <a:pt x="165" y="438"/>
                    </a:lnTo>
                    <a:lnTo>
                      <a:pt x="155" y="482"/>
                    </a:lnTo>
                    <a:lnTo>
                      <a:pt x="223" y="513"/>
                    </a:lnTo>
                    <a:close/>
                  </a:path>
                </a:pathLst>
              </a:custGeom>
              <a:solidFill>
                <a:srgbClr val="EBEA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74" name="Freeform 1095"/>
              <p:cNvSpPr>
                <a:spLocks/>
              </p:cNvSpPr>
              <p:nvPr/>
            </p:nvSpPr>
            <p:spPr bwMode="auto">
              <a:xfrm>
                <a:off x="1028" y="1126"/>
                <a:ext cx="194" cy="200"/>
              </a:xfrm>
              <a:custGeom>
                <a:avLst/>
                <a:gdLst>
                  <a:gd name="T0" fmla="*/ 24 w 194"/>
                  <a:gd name="T1" fmla="*/ 0 h 400"/>
                  <a:gd name="T2" fmla="*/ 58 w 194"/>
                  <a:gd name="T3" fmla="*/ 9 h 400"/>
                  <a:gd name="T4" fmla="*/ 88 w 194"/>
                  <a:gd name="T5" fmla="*/ 21 h 400"/>
                  <a:gd name="T6" fmla="*/ 116 w 194"/>
                  <a:gd name="T7" fmla="*/ 35 h 400"/>
                  <a:gd name="T8" fmla="*/ 140 w 194"/>
                  <a:gd name="T9" fmla="*/ 53 h 400"/>
                  <a:gd name="T10" fmla="*/ 160 w 194"/>
                  <a:gd name="T11" fmla="*/ 72 h 400"/>
                  <a:gd name="T12" fmla="*/ 175 w 194"/>
                  <a:gd name="T13" fmla="*/ 92 h 400"/>
                  <a:gd name="T14" fmla="*/ 187 w 194"/>
                  <a:gd name="T15" fmla="*/ 112 h 400"/>
                  <a:gd name="T16" fmla="*/ 192 w 194"/>
                  <a:gd name="T17" fmla="*/ 135 h 400"/>
                  <a:gd name="T18" fmla="*/ 194 w 194"/>
                  <a:gd name="T19" fmla="*/ 157 h 400"/>
                  <a:gd name="T20" fmla="*/ 189 w 194"/>
                  <a:gd name="T21" fmla="*/ 178 h 400"/>
                  <a:gd name="T22" fmla="*/ 179 w 194"/>
                  <a:gd name="T23" fmla="*/ 200 h 400"/>
                  <a:gd name="T24" fmla="*/ 107 w 194"/>
                  <a:gd name="T25" fmla="*/ 183 h 400"/>
                  <a:gd name="T26" fmla="*/ 114 w 194"/>
                  <a:gd name="T27" fmla="*/ 165 h 400"/>
                  <a:gd name="T28" fmla="*/ 117 w 194"/>
                  <a:gd name="T29" fmla="*/ 146 h 400"/>
                  <a:gd name="T30" fmla="*/ 114 w 194"/>
                  <a:gd name="T31" fmla="*/ 128 h 400"/>
                  <a:gd name="T32" fmla="*/ 106 w 194"/>
                  <a:gd name="T33" fmla="*/ 110 h 400"/>
                  <a:gd name="T34" fmla="*/ 92 w 194"/>
                  <a:gd name="T35" fmla="*/ 92 h 400"/>
                  <a:gd name="T36" fmla="*/ 75 w 194"/>
                  <a:gd name="T37" fmla="*/ 76 h 400"/>
                  <a:gd name="T38" fmla="*/ 52 w 194"/>
                  <a:gd name="T39" fmla="*/ 63 h 400"/>
                  <a:gd name="T40" fmla="*/ 27 w 194"/>
                  <a:gd name="T41" fmla="*/ 52 h 400"/>
                  <a:gd name="T42" fmla="*/ 0 w 194"/>
                  <a:gd name="T43" fmla="*/ 44 h 400"/>
                  <a:gd name="T44" fmla="*/ 24 w 194"/>
                  <a:gd name="T45" fmla="*/ 0 h 40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94" h="400">
                    <a:moveTo>
                      <a:pt x="24" y="0"/>
                    </a:moveTo>
                    <a:lnTo>
                      <a:pt x="58" y="18"/>
                    </a:lnTo>
                    <a:lnTo>
                      <a:pt x="88" y="41"/>
                    </a:lnTo>
                    <a:lnTo>
                      <a:pt x="116" y="70"/>
                    </a:lnTo>
                    <a:lnTo>
                      <a:pt x="140" y="105"/>
                    </a:lnTo>
                    <a:lnTo>
                      <a:pt x="160" y="143"/>
                    </a:lnTo>
                    <a:lnTo>
                      <a:pt x="175" y="183"/>
                    </a:lnTo>
                    <a:lnTo>
                      <a:pt x="187" y="224"/>
                    </a:lnTo>
                    <a:lnTo>
                      <a:pt x="192" y="269"/>
                    </a:lnTo>
                    <a:lnTo>
                      <a:pt x="194" y="313"/>
                    </a:lnTo>
                    <a:lnTo>
                      <a:pt x="189" y="356"/>
                    </a:lnTo>
                    <a:lnTo>
                      <a:pt x="179" y="400"/>
                    </a:lnTo>
                    <a:lnTo>
                      <a:pt x="107" y="365"/>
                    </a:lnTo>
                    <a:lnTo>
                      <a:pt x="114" y="329"/>
                    </a:lnTo>
                    <a:lnTo>
                      <a:pt x="117" y="291"/>
                    </a:lnTo>
                    <a:lnTo>
                      <a:pt x="114" y="255"/>
                    </a:lnTo>
                    <a:lnTo>
                      <a:pt x="106" y="219"/>
                    </a:lnTo>
                    <a:lnTo>
                      <a:pt x="92" y="184"/>
                    </a:lnTo>
                    <a:lnTo>
                      <a:pt x="75" y="152"/>
                    </a:lnTo>
                    <a:lnTo>
                      <a:pt x="52" y="125"/>
                    </a:lnTo>
                    <a:lnTo>
                      <a:pt x="27" y="103"/>
                    </a:lnTo>
                    <a:lnTo>
                      <a:pt x="0" y="8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EDE9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75" name="Freeform 1096"/>
              <p:cNvSpPr>
                <a:spLocks/>
              </p:cNvSpPr>
              <p:nvPr/>
            </p:nvSpPr>
            <p:spPr bwMode="auto">
              <a:xfrm>
                <a:off x="1000" y="1170"/>
                <a:ext cx="145" cy="139"/>
              </a:xfrm>
              <a:custGeom>
                <a:avLst/>
                <a:gdLst>
                  <a:gd name="T0" fmla="*/ 135 w 145"/>
                  <a:gd name="T1" fmla="*/ 139 h 278"/>
                  <a:gd name="T2" fmla="*/ 142 w 145"/>
                  <a:gd name="T3" fmla="*/ 121 h 278"/>
                  <a:gd name="T4" fmla="*/ 145 w 145"/>
                  <a:gd name="T5" fmla="*/ 102 h 278"/>
                  <a:gd name="T6" fmla="*/ 142 w 145"/>
                  <a:gd name="T7" fmla="*/ 84 h 278"/>
                  <a:gd name="T8" fmla="*/ 134 w 145"/>
                  <a:gd name="T9" fmla="*/ 66 h 278"/>
                  <a:gd name="T10" fmla="*/ 120 w 145"/>
                  <a:gd name="T11" fmla="*/ 49 h 278"/>
                  <a:gd name="T12" fmla="*/ 103 w 145"/>
                  <a:gd name="T13" fmla="*/ 33 h 278"/>
                  <a:gd name="T14" fmla="*/ 80 w 145"/>
                  <a:gd name="T15" fmla="*/ 19 h 278"/>
                  <a:gd name="T16" fmla="*/ 55 w 145"/>
                  <a:gd name="T17" fmla="*/ 8 h 278"/>
                  <a:gd name="T18" fmla="*/ 28 w 145"/>
                  <a:gd name="T19" fmla="*/ 0 h 278"/>
                  <a:gd name="T20" fmla="*/ 0 w 145"/>
                  <a:gd name="T21" fmla="*/ 48 h 278"/>
                  <a:gd name="T22" fmla="*/ 19 w 145"/>
                  <a:gd name="T23" fmla="*/ 53 h 278"/>
                  <a:gd name="T24" fmla="*/ 35 w 145"/>
                  <a:gd name="T25" fmla="*/ 62 h 278"/>
                  <a:gd name="T26" fmla="*/ 48 w 145"/>
                  <a:gd name="T27" fmla="*/ 72 h 278"/>
                  <a:gd name="T28" fmla="*/ 56 w 145"/>
                  <a:gd name="T29" fmla="*/ 83 h 278"/>
                  <a:gd name="T30" fmla="*/ 62 w 145"/>
                  <a:gd name="T31" fmla="*/ 96 h 278"/>
                  <a:gd name="T32" fmla="*/ 62 w 145"/>
                  <a:gd name="T33" fmla="*/ 109 h 278"/>
                  <a:gd name="T34" fmla="*/ 58 w 145"/>
                  <a:gd name="T35" fmla="*/ 121 h 278"/>
                  <a:gd name="T36" fmla="*/ 135 w 145"/>
                  <a:gd name="T37" fmla="*/ 139 h 27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45" h="278">
                    <a:moveTo>
                      <a:pt x="135" y="278"/>
                    </a:moveTo>
                    <a:lnTo>
                      <a:pt x="142" y="242"/>
                    </a:lnTo>
                    <a:lnTo>
                      <a:pt x="145" y="204"/>
                    </a:lnTo>
                    <a:lnTo>
                      <a:pt x="142" y="168"/>
                    </a:lnTo>
                    <a:lnTo>
                      <a:pt x="134" y="132"/>
                    </a:lnTo>
                    <a:lnTo>
                      <a:pt x="120" y="97"/>
                    </a:lnTo>
                    <a:lnTo>
                      <a:pt x="103" y="65"/>
                    </a:lnTo>
                    <a:lnTo>
                      <a:pt x="80" y="38"/>
                    </a:lnTo>
                    <a:lnTo>
                      <a:pt x="55" y="16"/>
                    </a:lnTo>
                    <a:lnTo>
                      <a:pt x="28" y="0"/>
                    </a:lnTo>
                    <a:lnTo>
                      <a:pt x="0" y="96"/>
                    </a:lnTo>
                    <a:lnTo>
                      <a:pt x="19" y="106"/>
                    </a:lnTo>
                    <a:lnTo>
                      <a:pt x="35" y="123"/>
                    </a:lnTo>
                    <a:lnTo>
                      <a:pt x="48" y="144"/>
                    </a:lnTo>
                    <a:lnTo>
                      <a:pt x="56" y="166"/>
                    </a:lnTo>
                    <a:lnTo>
                      <a:pt x="62" y="191"/>
                    </a:lnTo>
                    <a:lnTo>
                      <a:pt x="62" y="217"/>
                    </a:lnTo>
                    <a:lnTo>
                      <a:pt x="58" y="242"/>
                    </a:lnTo>
                    <a:lnTo>
                      <a:pt x="135" y="278"/>
                    </a:lnTo>
                    <a:close/>
                  </a:path>
                </a:pathLst>
              </a:custGeom>
              <a:solidFill>
                <a:srgbClr val="EFE9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76" name="Freeform 1097"/>
              <p:cNvSpPr>
                <a:spLocks/>
              </p:cNvSpPr>
              <p:nvPr/>
            </p:nvSpPr>
            <p:spPr bwMode="auto">
              <a:xfrm>
                <a:off x="971" y="1218"/>
                <a:ext cx="91" cy="73"/>
              </a:xfrm>
              <a:custGeom>
                <a:avLst/>
                <a:gdLst>
                  <a:gd name="T0" fmla="*/ 29 w 91"/>
                  <a:gd name="T1" fmla="*/ 0 h 146"/>
                  <a:gd name="T2" fmla="*/ 48 w 91"/>
                  <a:gd name="T3" fmla="*/ 5 h 146"/>
                  <a:gd name="T4" fmla="*/ 64 w 91"/>
                  <a:gd name="T5" fmla="*/ 14 h 146"/>
                  <a:gd name="T6" fmla="*/ 77 w 91"/>
                  <a:gd name="T7" fmla="*/ 24 h 146"/>
                  <a:gd name="T8" fmla="*/ 85 w 91"/>
                  <a:gd name="T9" fmla="*/ 35 h 146"/>
                  <a:gd name="T10" fmla="*/ 91 w 91"/>
                  <a:gd name="T11" fmla="*/ 48 h 146"/>
                  <a:gd name="T12" fmla="*/ 91 w 91"/>
                  <a:gd name="T13" fmla="*/ 61 h 146"/>
                  <a:gd name="T14" fmla="*/ 87 w 91"/>
                  <a:gd name="T15" fmla="*/ 73 h 146"/>
                  <a:gd name="T16" fmla="*/ 0 w 91"/>
                  <a:gd name="T17" fmla="*/ 53 h 146"/>
                  <a:gd name="T18" fmla="*/ 0 w 91"/>
                  <a:gd name="T19" fmla="*/ 52 h 146"/>
                  <a:gd name="T20" fmla="*/ 29 w 91"/>
                  <a:gd name="T21" fmla="*/ 0 h 14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1" h="146">
                    <a:moveTo>
                      <a:pt x="29" y="0"/>
                    </a:moveTo>
                    <a:lnTo>
                      <a:pt x="48" y="10"/>
                    </a:lnTo>
                    <a:lnTo>
                      <a:pt x="64" y="27"/>
                    </a:lnTo>
                    <a:lnTo>
                      <a:pt x="77" y="48"/>
                    </a:lnTo>
                    <a:lnTo>
                      <a:pt x="85" y="70"/>
                    </a:lnTo>
                    <a:lnTo>
                      <a:pt x="91" y="95"/>
                    </a:lnTo>
                    <a:lnTo>
                      <a:pt x="91" y="121"/>
                    </a:lnTo>
                    <a:lnTo>
                      <a:pt x="87" y="146"/>
                    </a:lnTo>
                    <a:lnTo>
                      <a:pt x="0" y="106"/>
                    </a:lnTo>
                    <a:lnTo>
                      <a:pt x="0" y="103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0E9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77" name="Freeform 1098"/>
              <p:cNvSpPr>
                <a:spLocks/>
              </p:cNvSpPr>
              <p:nvPr/>
            </p:nvSpPr>
            <p:spPr bwMode="auto">
              <a:xfrm>
                <a:off x="970" y="1269"/>
                <a:ext cx="1" cy="2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0 h 3"/>
                  <a:gd name="T4" fmla="*/ 0 w 1"/>
                  <a:gd name="T5" fmla="*/ 1 h 3"/>
                  <a:gd name="T6" fmla="*/ 0 w 1"/>
                  <a:gd name="T7" fmla="*/ 1 h 3"/>
                  <a:gd name="T8" fmla="*/ 1 w 1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F1E9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78" name="Freeform 1099"/>
              <p:cNvSpPr>
                <a:spLocks/>
              </p:cNvSpPr>
              <p:nvPr/>
            </p:nvSpPr>
            <p:spPr bwMode="auto">
              <a:xfrm>
                <a:off x="970" y="665"/>
                <a:ext cx="1341" cy="838"/>
              </a:xfrm>
              <a:custGeom>
                <a:avLst/>
                <a:gdLst>
                  <a:gd name="T0" fmla="*/ 996 w 1341"/>
                  <a:gd name="T1" fmla="*/ 838 h 1677"/>
                  <a:gd name="T2" fmla="*/ 0 w 1341"/>
                  <a:gd name="T3" fmla="*/ 606 h 1677"/>
                  <a:gd name="T4" fmla="*/ 345 w 1341"/>
                  <a:gd name="T5" fmla="*/ 0 h 1677"/>
                  <a:gd name="T6" fmla="*/ 1341 w 1341"/>
                  <a:gd name="T7" fmla="*/ 232 h 1677"/>
                  <a:gd name="T8" fmla="*/ 996 w 1341"/>
                  <a:gd name="T9" fmla="*/ 838 h 16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41" h="1677">
                    <a:moveTo>
                      <a:pt x="996" y="1677"/>
                    </a:moveTo>
                    <a:lnTo>
                      <a:pt x="0" y="1212"/>
                    </a:lnTo>
                    <a:lnTo>
                      <a:pt x="345" y="0"/>
                    </a:lnTo>
                    <a:lnTo>
                      <a:pt x="1341" y="464"/>
                    </a:lnTo>
                    <a:lnTo>
                      <a:pt x="996" y="167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79" name="Freeform 1100"/>
              <p:cNvSpPr>
                <a:spLocks/>
              </p:cNvSpPr>
              <p:nvPr/>
            </p:nvSpPr>
            <p:spPr bwMode="auto">
              <a:xfrm>
                <a:off x="1306" y="665"/>
                <a:ext cx="1005" cy="838"/>
              </a:xfrm>
              <a:custGeom>
                <a:avLst/>
                <a:gdLst>
                  <a:gd name="T0" fmla="*/ 660 w 1005"/>
                  <a:gd name="T1" fmla="*/ 838 h 1677"/>
                  <a:gd name="T2" fmla="*/ 1005 w 1005"/>
                  <a:gd name="T3" fmla="*/ 232 h 1677"/>
                  <a:gd name="T4" fmla="*/ 9 w 1005"/>
                  <a:gd name="T5" fmla="*/ 0 h 1677"/>
                  <a:gd name="T6" fmla="*/ 0 w 1005"/>
                  <a:gd name="T7" fmla="*/ 14 h 1677"/>
                  <a:gd name="T8" fmla="*/ 70 w 1005"/>
                  <a:gd name="T9" fmla="*/ 32 h 1677"/>
                  <a:gd name="T10" fmla="*/ 136 w 1005"/>
                  <a:gd name="T11" fmla="*/ 52 h 1677"/>
                  <a:gd name="T12" fmla="*/ 200 w 1005"/>
                  <a:gd name="T13" fmla="*/ 76 h 1677"/>
                  <a:gd name="T14" fmla="*/ 260 w 1005"/>
                  <a:gd name="T15" fmla="*/ 102 h 1677"/>
                  <a:gd name="T16" fmla="*/ 320 w 1005"/>
                  <a:gd name="T17" fmla="*/ 130 h 1677"/>
                  <a:gd name="T18" fmla="*/ 375 w 1005"/>
                  <a:gd name="T19" fmla="*/ 162 h 1677"/>
                  <a:gd name="T20" fmla="*/ 426 w 1005"/>
                  <a:gd name="T21" fmla="*/ 195 h 1677"/>
                  <a:gd name="T22" fmla="*/ 472 w 1005"/>
                  <a:gd name="T23" fmla="*/ 231 h 1677"/>
                  <a:gd name="T24" fmla="*/ 516 w 1005"/>
                  <a:gd name="T25" fmla="*/ 268 h 1677"/>
                  <a:gd name="T26" fmla="*/ 556 w 1005"/>
                  <a:gd name="T27" fmla="*/ 307 h 1677"/>
                  <a:gd name="T28" fmla="*/ 590 w 1005"/>
                  <a:gd name="T29" fmla="*/ 348 h 1677"/>
                  <a:gd name="T30" fmla="*/ 619 w 1005"/>
                  <a:gd name="T31" fmla="*/ 389 h 1677"/>
                  <a:gd name="T32" fmla="*/ 645 w 1005"/>
                  <a:gd name="T33" fmla="*/ 433 h 1677"/>
                  <a:gd name="T34" fmla="*/ 665 w 1005"/>
                  <a:gd name="T35" fmla="*/ 477 h 1677"/>
                  <a:gd name="T36" fmla="*/ 679 w 1005"/>
                  <a:gd name="T37" fmla="*/ 521 h 1677"/>
                  <a:gd name="T38" fmla="*/ 689 w 1005"/>
                  <a:gd name="T39" fmla="*/ 567 h 1677"/>
                  <a:gd name="T40" fmla="*/ 693 w 1005"/>
                  <a:gd name="T41" fmla="*/ 612 h 1677"/>
                  <a:gd name="T42" fmla="*/ 693 w 1005"/>
                  <a:gd name="T43" fmla="*/ 656 h 1677"/>
                  <a:gd name="T44" fmla="*/ 686 w 1005"/>
                  <a:gd name="T45" fmla="*/ 701 h 1677"/>
                  <a:gd name="T46" fmla="*/ 675 w 1005"/>
                  <a:gd name="T47" fmla="*/ 746 h 1677"/>
                  <a:gd name="T48" fmla="*/ 659 w 1005"/>
                  <a:gd name="T49" fmla="*/ 790 h 1677"/>
                  <a:gd name="T50" fmla="*/ 636 w 1005"/>
                  <a:gd name="T51" fmla="*/ 833 h 1677"/>
                  <a:gd name="T52" fmla="*/ 660 w 1005"/>
                  <a:gd name="T53" fmla="*/ 838 h 167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05" h="1677">
                    <a:moveTo>
                      <a:pt x="660" y="1677"/>
                    </a:moveTo>
                    <a:lnTo>
                      <a:pt x="1005" y="464"/>
                    </a:lnTo>
                    <a:lnTo>
                      <a:pt x="9" y="0"/>
                    </a:lnTo>
                    <a:lnTo>
                      <a:pt x="0" y="29"/>
                    </a:lnTo>
                    <a:lnTo>
                      <a:pt x="70" y="64"/>
                    </a:lnTo>
                    <a:lnTo>
                      <a:pt x="136" y="105"/>
                    </a:lnTo>
                    <a:lnTo>
                      <a:pt x="200" y="153"/>
                    </a:lnTo>
                    <a:lnTo>
                      <a:pt x="260" y="205"/>
                    </a:lnTo>
                    <a:lnTo>
                      <a:pt x="320" y="261"/>
                    </a:lnTo>
                    <a:lnTo>
                      <a:pt x="375" y="325"/>
                    </a:lnTo>
                    <a:lnTo>
                      <a:pt x="426" y="391"/>
                    </a:lnTo>
                    <a:lnTo>
                      <a:pt x="472" y="462"/>
                    </a:lnTo>
                    <a:lnTo>
                      <a:pt x="516" y="536"/>
                    </a:lnTo>
                    <a:lnTo>
                      <a:pt x="556" y="614"/>
                    </a:lnTo>
                    <a:lnTo>
                      <a:pt x="590" y="696"/>
                    </a:lnTo>
                    <a:lnTo>
                      <a:pt x="619" y="779"/>
                    </a:lnTo>
                    <a:lnTo>
                      <a:pt x="645" y="866"/>
                    </a:lnTo>
                    <a:lnTo>
                      <a:pt x="665" y="954"/>
                    </a:lnTo>
                    <a:lnTo>
                      <a:pt x="679" y="1043"/>
                    </a:lnTo>
                    <a:lnTo>
                      <a:pt x="689" y="1134"/>
                    </a:lnTo>
                    <a:lnTo>
                      <a:pt x="693" y="1224"/>
                    </a:lnTo>
                    <a:lnTo>
                      <a:pt x="693" y="1313"/>
                    </a:lnTo>
                    <a:lnTo>
                      <a:pt x="686" y="1403"/>
                    </a:lnTo>
                    <a:lnTo>
                      <a:pt x="675" y="1492"/>
                    </a:lnTo>
                    <a:lnTo>
                      <a:pt x="659" y="1581"/>
                    </a:lnTo>
                    <a:lnTo>
                      <a:pt x="636" y="1666"/>
                    </a:lnTo>
                    <a:lnTo>
                      <a:pt x="660" y="1677"/>
                    </a:lnTo>
                    <a:close/>
                  </a:path>
                </a:pathLst>
              </a:custGeom>
              <a:solidFill>
                <a:srgbClr val="CCF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80" name="Freeform 1101"/>
              <p:cNvSpPr>
                <a:spLocks/>
              </p:cNvSpPr>
              <p:nvPr/>
            </p:nvSpPr>
            <p:spPr bwMode="auto">
              <a:xfrm>
                <a:off x="1298" y="679"/>
                <a:ext cx="701" cy="818"/>
              </a:xfrm>
              <a:custGeom>
                <a:avLst/>
                <a:gdLst>
                  <a:gd name="T0" fmla="*/ 8 w 701"/>
                  <a:gd name="T1" fmla="*/ 0 h 1637"/>
                  <a:gd name="T2" fmla="*/ 78 w 701"/>
                  <a:gd name="T3" fmla="*/ 17 h 1637"/>
                  <a:gd name="T4" fmla="*/ 144 w 701"/>
                  <a:gd name="T5" fmla="*/ 38 h 1637"/>
                  <a:gd name="T6" fmla="*/ 208 w 701"/>
                  <a:gd name="T7" fmla="*/ 62 h 1637"/>
                  <a:gd name="T8" fmla="*/ 268 w 701"/>
                  <a:gd name="T9" fmla="*/ 88 h 1637"/>
                  <a:gd name="T10" fmla="*/ 328 w 701"/>
                  <a:gd name="T11" fmla="*/ 116 h 1637"/>
                  <a:gd name="T12" fmla="*/ 383 w 701"/>
                  <a:gd name="T13" fmla="*/ 148 h 1637"/>
                  <a:gd name="T14" fmla="*/ 434 w 701"/>
                  <a:gd name="T15" fmla="*/ 181 h 1637"/>
                  <a:gd name="T16" fmla="*/ 480 w 701"/>
                  <a:gd name="T17" fmla="*/ 216 h 1637"/>
                  <a:gd name="T18" fmla="*/ 524 w 701"/>
                  <a:gd name="T19" fmla="*/ 253 h 1637"/>
                  <a:gd name="T20" fmla="*/ 564 w 701"/>
                  <a:gd name="T21" fmla="*/ 292 h 1637"/>
                  <a:gd name="T22" fmla="*/ 598 w 701"/>
                  <a:gd name="T23" fmla="*/ 333 h 1637"/>
                  <a:gd name="T24" fmla="*/ 627 w 701"/>
                  <a:gd name="T25" fmla="*/ 375 h 1637"/>
                  <a:gd name="T26" fmla="*/ 653 w 701"/>
                  <a:gd name="T27" fmla="*/ 418 h 1637"/>
                  <a:gd name="T28" fmla="*/ 673 w 701"/>
                  <a:gd name="T29" fmla="*/ 462 h 1637"/>
                  <a:gd name="T30" fmla="*/ 687 w 701"/>
                  <a:gd name="T31" fmla="*/ 507 h 1637"/>
                  <a:gd name="T32" fmla="*/ 697 w 701"/>
                  <a:gd name="T33" fmla="*/ 552 h 1637"/>
                  <a:gd name="T34" fmla="*/ 701 w 701"/>
                  <a:gd name="T35" fmla="*/ 597 h 1637"/>
                  <a:gd name="T36" fmla="*/ 701 w 701"/>
                  <a:gd name="T37" fmla="*/ 642 h 1637"/>
                  <a:gd name="T38" fmla="*/ 694 w 701"/>
                  <a:gd name="T39" fmla="*/ 687 h 1637"/>
                  <a:gd name="T40" fmla="*/ 683 w 701"/>
                  <a:gd name="T41" fmla="*/ 731 h 1637"/>
                  <a:gd name="T42" fmla="*/ 667 w 701"/>
                  <a:gd name="T43" fmla="*/ 776 h 1637"/>
                  <a:gd name="T44" fmla="*/ 644 w 701"/>
                  <a:gd name="T45" fmla="*/ 818 h 1637"/>
                  <a:gd name="T46" fmla="*/ 620 w 701"/>
                  <a:gd name="T47" fmla="*/ 813 h 1637"/>
                  <a:gd name="T48" fmla="*/ 643 w 701"/>
                  <a:gd name="T49" fmla="*/ 768 h 1637"/>
                  <a:gd name="T50" fmla="*/ 659 w 701"/>
                  <a:gd name="T51" fmla="*/ 724 h 1637"/>
                  <a:gd name="T52" fmla="*/ 670 w 701"/>
                  <a:gd name="T53" fmla="*/ 679 h 1637"/>
                  <a:gd name="T54" fmla="*/ 676 w 701"/>
                  <a:gd name="T55" fmla="*/ 633 h 1637"/>
                  <a:gd name="T56" fmla="*/ 676 w 701"/>
                  <a:gd name="T57" fmla="*/ 586 h 1637"/>
                  <a:gd name="T58" fmla="*/ 668 w 701"/>
                  <a:gd name="T59" fmla="*/ 540 h 1637"/>
                  <a:gd name="T60" fmla="*/ 657 w 701"/>
                  <a:gd name="T61" fmla="*/ 494 h 1637"/>
                  <a:gd name="T62" fmla="*/ 640 w 701"/>
                  <a:gd name="T63" fmla="*/ 449 h 1637"/>
                  <a:gd name="T64" fmla="*/ 618 w 701"/>
                  <a:gd name="T65" fmla="*/ 405 h 1637"/>
                  <a:gd name="T66" fmla="*/ 591 w 701"/>
                  <a:gd name="T67" fmla="*/ 361 h 1637"/>
                  <a:gd name="T68" fmla="*/ 558 w 701"/>
                  <a:gd name="T69" fmla="*/ 319 h 1637"/>
                  <a:gd name="T70" fmla="*/ 520 w 701"/>
                  <a:gd name="T71" fmla="*/ 278 h 1637"/>
                  <a:gd name="T72" fmla="*/ 478 w 701"/>
                  <a:gd name="T73" fmla="*/ 239 h 1637"/>
                  <a:gd name="T74" fmla="*/ 431 w 701"/>
                  <a:gd name="T75" fmla="*/ 202 h 1637"/>
                  <a:gd name="T76" fmla="*/ 379 w 701"/>
                  <a:gd name="T77" fmla="*/ 167 h 1637"/>
                  <a:gd name="T78" fmla="*/ 324 w 701"/>
                  <a:gd name="T79" fmla="*/ 135 h 1637"/>
                  <a:gd name="T80" fmla="*/ 266 w 701"/>
                  <a:gd name="T81" fmla="*/ 105 h 1637"/>
                  <a:gd name="T82" fmla="*/ 203 w 701"/>
                  <a:gd name="T83" fmla="*/ 78 h 1637"/>
                  <a:gd name="T84" fmla="*/ 138 w 701"/>
                  <a:gd name="T85" fmla="*/ 53 h 1637"/>
                  <a:gd name="T86" fmla="*/ 71 w 701"/>
                  <a:gd name="T87" fmla="*/ 33 h 1637"/>
                  <a:gd name="T88" fmla="*/ 0 w 701"/>
                  <a:gd name="T89" fmla="*/ 14 h 1637"/>
                  <a:gd name="T90" fmla="*/ 8 w 701"/>
                  <a:gd name="T91" fmla="*/ 0 h 1637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701" h="1637">
                    <a:moveTo>
                      <a:pt x="8" y="0"/>
                    </a:moveTo>
                    <a:lnTo>
                      <a:pt x="78" y="35"/>
                    </a:lnTo>
                    <a:lnTo>
                      <a:pt x="144" y="76"/>
                    </a:lnTo>
                    <a:lnTo>
                      <a:pt x="208" y="124"/>
                    </a:lnTo>
                    <a:lnTo>
                      <a:pt x="268" y="176"/>
                    </a:lnTo>
                    <a:lnTo>
                      <a:pt x="328" y="232"/>
                    </a:lnTo>
                    <a:lnTo>
                      <a:pt x="383" y="296"/>
                    </a:lnTo>
                    <a:lnTo>
                      <a:pt x="434" y="362"/>
                    </a:lnTo>
                    <a:lnTo>
                      <a:pt x="480" y="433"/>
                    </a:lnTo>
                    <a:lnTo>
                      <a:pt x="524" y="507"/>
                    </a:lnTo>
                    <a:lnTo>
                      <a:pt x="564" y="585"/>
                    </a:lnTo>
                    <a:lnTo>
                      <a:pt x="598" y="667"/>
                    </a:lnTo>
                    <a:lnTo>
                      <a:pt x="627" y="750"/>
                    </a:lnTo>
                    <a:lnTo>
                      <a:pt x="653" y="837"/>
                    </a:lnTo>
                    <a:lnTo>
                      <a:pt x="673" y="925"/>
                    </a:lnTo>
                    <a:lnTo>
                      <a:pt x="687" y="1014"/>
                    </a:lnTo>
                    <a:lnTo>
                      <a:pt x="697" y="1105"/>
                    </a:lnTo>
                    <a:lnTo>
                      <a:pt x="701" y="1195"/>
                    </a:lnTo>
                    <a:lnTo>
                      <a:pt x="701" y="1284"/>
                    </a:lnTo>
                    <a:lnTo>
                      <a:pt x="694" y="1374"/>
                    </a:lnTo>
                    <a:lnTo>
                      <a:pt x="683" y="1463"/>
                    </a:lnTo>
                    <a:lnTo>
                      <a:pt x="667" y="1552"/>
                    </a:lnTo>
                    <a:lnTo>
                      <a:pt x="644" y="1637"/>
                    </a:lnTo>
                    <a:lnTo>
                      <a:pt x="620" y="1626"/>
                    </a:lnTo>
                    <a:lnTo>
                      <a:pt x="643" y="1537"/>
                    </a:lnTo>
                    <a:lnTo>
                      <a:pt x="659" y="1449"/>
                    </a:lnTo>
                    <a:lnTo>
                      <a:pt x="670" y="1358"/>
                    </a:lnTo>
                    <a:lnTo>
                      <a:pt x="676" y="1266"/>
                    </a:lnTo>
                    <a:lnTo>
                      <a:pt x="676" y="1173"/>
                    </a:lnTo>
                    <a:lnTo>
                      <a:pt x="668" y="1081"/>
                    </a:lnTo>
                    <a:lnTo>
                      <a:pt x="657" y="989"/>
                    </a:lnTo>
                    <a:lnTo>
                      <a:pt x="640" y="898"/>
                    </a:lnTo>
                    <a:lnTo>
                      <a:pt x="618" y="810"/>
                    </a:lnTo>
                    <a:lnTo>
                      <a:pt x="591" y="723"/>
                    </a:lnTo>
                    <a:lnTo>
                      <a:pt x="558" y="638"/>
                    </a:lnTo>
                    <a:lnTo>
                      <a:pt x="520" y="556"/>
                    </a:lnTo>
                    <a:lnTo>
                      <a:pt x="478" y="478"/>
                    </a:lnTo>
                    <a:lnTo>
                      <a:pt x="431" y="404"/>
                    </a:lnTo>
                    <a:lnTo>
                      <a:pt x="379" y="335"/>
                    </a:lnTo>
                    <a:lnTo>
                      <a:pt x="324" y="270"/>
                    </a:lnTo>
                    <a:lnTo>
                      <a:pt x="266" y="210"/>
                    </a:lnTo>
                    <a:lnTo>
                      <a:pt x="203" y="156"/>
                    </a:lnTo>
                    <a:lnTo>
                      <a:pt x="138" y="107"/>
                    </a:lnTo>
                    <a:lnTo>
                      <a:pt x="71" y="66"/>
                    </a:lnTo>
                    <a:lnTo>
                      <a:pt x="0" y="29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DF2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81" name="Freeform 1102"/>
              <p:cNvSpPr>
                <a:spLocks/>
              </p:cNvSpPr>
              <p:nvPr/>
            </p:nvSpPr>
            <p:spPr bwMode="auto">
              <a:xfrm>
                <a:off x="1289" y="694"/>
                <a:ext cx="685" cy="798"/>
              </a:xfrm>
              <a:custGeom>
                <a:avLst/>
                <a:gdLst>
                  <a:gd name="T0" fmla="*/ 629 w 685"/>
                  <a:gd name="T1" fmla="*/ 798 h 1597"/>
                  <a:gd name="T2" fmla="*/ 652 w 685"/>
                  <a:gd name="T3" fmla="*/ 754 h 1597"/>
                  <a:gd name="T4" fmla="*/ 668 w 685"/>
                  <a:gd name="T5" fmla="*/ 710 h 1597"/>
                  <a:gd name="T6" fmla="*/ 679 w 685"/>
                  <a:gd name="T7" fmla="*/ 664 h 1597"/>
                  <a:gd name="T8" fmla="*/ 685 w 685"/>
                  <a:gd name="T9" fmla="*/ 618 h 1597"/>
                  <a:gd name="T10" fmla="*/ 685 w 685"/>
                  <a:gd name="T11" fmla="*/ 572 h 1597"/>
                  <a:gd name="T12" fmla="*/ 677 w 685"/>
                  <a:gd name="T13" fmla="*/ 526 h 1597"/>
                  <a:gd name="T14" fmla="*/ 666 w 685"/>
                  <a:gd name="T15" fmla="*/ 480 h 1597"/>
                  <a:gd name="T16" fmla="*/ 649 w 685"/>
                  <a:gd name="T17" fmla="*/ 434 h 1597"/>
                  <a:gd name="T18" fmla="*/ 627 w 685"/>
                  <a:gd name="T19" fmla="*/ 390 h 1597"/>
                  <a:gd name="T20" fmla="*/ 600 w 685"/>
                  <a:gd name="T21" fmla="*/ 347 h 1597"/>
                  <a:gd name="T22" fmla="*/ 567 w 685"/>
                  <a:gd name="T23" fmla="*/ 304 h 1597"/>
                  <a:gd name="T24" fmla="*/ 529 w 685"/>
                  <a:gd name="T25" fmla="*/ 263 h 1597"/>
                  <a:gd name="T26" fmla="*/ 487 w 685"/>
                  <a:gd name="T27" fmla="*/ 224 h 1597"/>
                  <a:gd name="T28" fmla="*/ 440 w 685"/>
                  <a:gd name="T29" fmla="*/ 187 h 1597"/>
                  <a:gd name="T30" fmla="*/ 388 w 685"/>
                  <a:gd name="T31" fmla="*/ 153 h 1597"/>
                  <a:gd name="T32" fmla="*/ 333 w 685"/>
                  <a:gd name="T33" fmla="*/ 120 h 1597"/>
                  <a:gd name="T34" fmla="*/ 275 w 685"/>
                  <a:gd name="T35" fmla="*/ 90 h 1597"/>
                  <a:gd name="T36" fmla="*/ 212 w 685"/>
                  <a:gd name="T37" fmla="*/ 63 h 1597"/>
                  <a:gd name="T38" fmla="*/ 147 w 685"/>
                  <a:gd name="T39" fmla="*/ 39 h 1597"/>
                  <a:gd name="T40" fmla="*/ 80 w 685"/>
                  <a:gd name="T41" fmla="*/ 18 h 1597"/>
                  <a:gd name="T42" fmla="*/ 9 w 685"/>
                  <a:gd name="T43" fmla="*/ 0 h 1597"/>
                  <a:gd name="T44" fmla="*/ 0 w 685"/>
                  <a:gd name="T45" fmla="*/ 15 h 1597"/>
                  <a:gd name="T46" fmla="*/ 68 w 685"/>
                  <a:gd name="T47" fmla="*/ 33 h 1597"/>
                  <a:gd name="T48" fmla="*/ 135 w 685"/>
                  <a:gd name="T49" fmla="*/ 54 h 1597"/>
                  <a:gd name="T50" fmla="*/ 198 w 685"/>
                  <a:gd name="T51" fmla="*/ 78 h 1597"/>
                  <a:gd name="T52" fmla="*/ 258 w 685"/>
                  <a:gd name="T53" fmla="*/ 104 h 1597"/>
                  <a:gd name="T54" fmla="*/ 316 w 685"/>
                  <a:gd name="T55" fmla="*/ 133 h 1597"/>
                  <a:gd name="T56" fmla="*/ 369 w 685"/>
                  <a:gd name="T57" fmla="*/ 165 h 1597"/>
                  <a:gd name="T58" fmla="*/ 419 w 685"/>
                  <a:gd name="T59" fmla="*/ 198 h 1597"/>
                  <a:gd name="T60" fmla="*/ 464 w 685"/>
                  <a:gd name="T61" fmla="*/ 234 h 1597"/>
                  <a:gd name="T62" fmla="*/ 506 w 685"/>
                  <a:gd name="T63" fmla="*/ 272 h 1597"/>
                  <a:gd name="T64" fmla="*/ 543 w 685"/>
                  <a:gd name="T65" fmla="*/ 311 h 1597"/>
                  <a:gd name="T66" fmla="*/ 574 w 685"/>
                  <a:gd name="T67" fmla="*/ 353 h 1597"/>
                  <a:gd name="T68" fmla="*/ 601 w 685"/>
                  <a:gd name="T69" fmla="*/ 395 h 1597"/>
                  <a:gd name="T70" fmla="*/ 624 w 685"/>
                  <a:gd name="T71" fmla="*/ 438 h 1597"/>
                  <a:gd name="T72" fmla="*/ 639 w 685"/>
                  <a:gd name="T73" fmla="*/ 482 h 1597"/>
                  <a:gd name="T74" fmla="*/ 651 w 685"/>
                  <a:gd name="T75" fmla="*/ 527 h 1597"/>
                  <a:gd name="T76" fmla="*/ 656 w 685"/>
                  <a:gd name="T77" fmla="*/ 572 h 1597"/>
                  <a:gd name="T78" fmla="*/ 658 w 685"/>
                  <a:gd name="T79" fmla="*/ 617 h 1597"/>
                  <a:gd name="T80" fmla="*/ 652 w 685"/>
                  <a:gd name="T81" fmla="*/ 662 h 1597"/>
                  <a:gd name="T82" fmla="*/ 641 w 685"/>
                  <a:gd name="T83" fmla="*/ 706 h 1597"/>
                  <a:gd name="T84" fmla="*/ 625 w 685"/>
                  <a:gd name="T85" fmla="*/ 749 h 1597"/>
                  <a:gd name="T86" fmla="*/ 604 w 685"/>
                  <a:gd name="T87" fmla="*/ 792 h 1597"/>
                  <a:gd name="T88" fmla="*/ 629 w 685"/>
                  <a:gd name="T89" fmla="*/ 798 h 159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685" h="1597">
                    <a:moveTo>
                      <a:pt x="629" y="1597"/>
                    </a:moveTo>
                    <a:lnTo>
                      <a:pt x="652" y="1508"/>
                    </a:lnTo>
                    <a:lnTo>
                      <a:pt x="668" y="1420"/>
                    </a:lnTo>
                    <a:lnTo>
                      <a:pt x="679" y="1329"/>
                    </a:lnTo>
                    <a:lnTo>
                      <a:pt x="685" y="1237"/>
                    </a:lnTo>
                    <a:lnTo>
                      <a:pt x="685" y="1144"/>
                    </a:lnTo>
                    <a:lnTo>
                      <a:pt x="677" y="1052"/>
                    </a:lnTo>
                    <a:lnTo>
                      <a:pt x="666" y="960"/>
                    </a:lnTo>
                    <a:lnTo>
                      <a:pt x="649" y="869"/>
                    </a:lnTo>
                    <a:lnTo>
                      <a:pt x="627" y="781"/>
                    </a:lnTo>
                    <a:lnTo>
                      <a:pt x="600" y="694"/>
                    </a:lnTo>
                    <a:lnTo>
                      <a:pt x="567" y="609"/>
                    </a:lnTo>
                    <a:lnTo>
                      <a:pt x="529" y="527"/>
                    </a:lnTo>
                    <a:lnTo>
                      <a:pt x="487" y="449"/>
                    </a:lnTo>
                    <a:lnTo>
                      <a:pt x="440" y="375"/>
                    </a:lnTo>
                    <a:lnTo>
                      <a:pt x="388" y="306"/>
                    </a:lnTo>
                    <a:lnTo>
                      <a:pt x="333" y="241"/>
                    </a:lnTo>
                    <a:lnTo>
                      <a:pt x="275" y="181"/>
                    </a:lnTo>
                    <a:lnTo>
                      <a:pt x="212" y="127"/>
                    </a:lnTo>
                    <a:lnTo>
                      <a:pt x="147" y="78"/>
                    </a:lnTo>
                    <a:lnTo>
                      <a:pt x="80" y="37"/>
                    </a:lnTo>
                    <a:lnTo>
                      <a:pt x="9" y="0"/>
                    </a:lnTo>
                    <a:lnTo>
                      <a:pt x="0" y="31"/>
                    </a:lnTo>
                    <a:lnTo>
                      <a:pt x="68" y="67"/>
                    </a:lnTo>
                    <a:lnTo>
                      <a:pt x="135" y="109"/>
                    </a:lnTo>
                    <a:lnTo>
                      <a:pt x="198" y="156"/>
                    </a:lnTo>
                    <a:lnTo>
                      <a:pt x="258" y="209"/>
                    </a:lnTo>
                    <a:lnTo>
                      <a:pt x="316" y="267"/>
                    </a:lnTo>
                    <a:lnTo>
                      <a:pt x="369" y="330"/>
                    </a:lnTo>
                    <a:lnTo>
                      <a:pt x="419" y="397"/>
                    </a:lnTo>
                    <a:lnTo>
                      <a:pt x="464" y="469"/>
                    </a:lnTo>
                    <a:lnTo>
                      <a:pt x="506" y="545"/>
                    </a:lnTo>
                    <a:lnTo>
                      <a:pt x="543" y="623"/>
                    </a:lnTo>
                    <a:lnTo>
                      <a:pt x="574" y="706"/>
                    </a:lnTo>
                    <a:lnTo>
                      <a:pt x="601" y="790"/>
                    </a:lnTo>
                    <a:lnTo>
                      <a:pt x="624" y="877"/>
                    </a:lnTo>
                    <a:lnTo>
                      <a:pt x="639" y="965"/>
                    </a:lnTo>
                    <a:lnTo>
                      <a:pt x="651" y="1054"/>
                    </a:lnTo>
                    <a:lnTo>
                      <a:pt x="656" y="1144"/>
                    </a:lnTo>
                    <a:lnTo>
                      <a:pt x="658" y="1235"/>
                    </a:lnTo>
                    <a:lnTo>
                      <a:pt x="652" y="1324"/>
                    </a:lnTo>
                    <a:lnTo>
                      <a:pt x="641" y="1412"/>
                    </a:lnTo>
                    <a:lnTo>
                      <a:pt x="625" y="1499"/>
                    </a:lnTo>
                    <a:lnTo>
                      <a:pt x="604" y="1584"/>
                    </a:lnTo>
                    <a:lnTo>
                      <a:pt x="629" y="1597"/>
                    </a:lnTo>
                    <a:close/>
                  </a:path>
                </a:pathLst>
              </a:custGeom>
              <a:solidFill>
                <a:srgbClr val="CFF2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82" name="Freeform 1103"/>
              <p:cNvSpPr>
                <a:spLocks/>
              </p:cNvSpPr>
              <p:nvPr/>
            </p:nvSpPr>
            <p:spPr bwMode="auto">
              <a:xfrm>
                <a:off x="1280" y="709"/>
                <a:ext cx="667" cy="777"/>
              </a:xfrm>
              <a:custGeom>
                <a:avLst/>
                <a:gdLst>
                  <a:gd name="T0" fmla="*/ 9 w 667"/>
                  <a:gd name="T1" fmla="*/ 0 h 1553"/>
                  <a:gd name="T2" fmla="*/ 77 w 667"/>
                  <a:gd name="T3" fmla="*/ 18 h 1553"/>
                  <a:gd name="T4" fmla="*/ 144 w 667"/>
                  <a:gd name="T5" fmla="*/ 39 h 1553"/>
                  <a:gd name="T6" fmla="*/ 207 w 667"/>
                  <a:gd name="T7" fmla="*/ 63 h 1553"/>
                  <a:gd name="T8" fmla="*/ 267 w 667"/>
                  <a:gd name="T9" fmla="*/ 89 h 1553"/>
                  <a:gd name="T10" fmla="*/ 325 w 667"/>
                  <a:gd name="T11" fmla="*/ 118 h 1553"/>
                  <a:gd name="T12" fmla="*/ 378 w 667"/>
                  <a:gd name="T13" fmla="*/ 150 h 1553"/>
                  <a:gd name="T14" fmla="*/ 428 w 667"/>
                  <a:gd name="T15" fmla="*/ 183 h 1553"/>
                  <a:gd name="T16" fmla="*/ 473 w 667"/>
                  <a:gd name="T17" fmla="*/ 219 h 1553"/>
                  <a:gd name="T18" fmla="*/ 515 w 667"/>
                  <a:gd name="T19" fmla="*/ 257 h 1553"/>
                  <a:gd name="T20" fmla="*/ 552 w 667"/>
                  <a:gd name="T21" fmla="*/ 296 h 1553"/>
                  <a:gd name="T22" fmla="*/ 583 w 667"/>
                  <a:gd name="T23" fmla="*/ 338 h 1553"/>
                  <a:gd name="T24" fmla="*/ 610 w 667"/>
                  <a:gd name="T25" fmla="*/ 380 h 1553"/>
                  <a:gd name="T26" fmla="*/ 633 w 667"/>
                  <a:gd name="T27" fmla="*/ 423 h 1553"/>
                  <a:gd name="T28" fmla="*/ 648 w 667"/>
                  <a:gd name="T29" fmla="*/ 467 h 1553"/>
                  <a:gd name="T30" fmla="*/ 660 w 667"/>
                  <a:gd name="T31" fmla="*/ 512 h 1553"/>
                  <a:gd name="T32" fmla="*/ 665 w 667"/>
                  <a:gd name="T33" fmla="*/ 557 h 1553"/>
                  <a:gd name="T34" fmla="*/ 667 w 667"/>
                  <a:gd name="T35" fmla="*/ 602 h 1553"/>
                  <a:gd name="T36" fmla="*/ 661 w 667"/>
                  <a:gd name="T37" fmla="*/ 647 h 1553"/>
                  <a:gd name="T38" fmla="*/ 650 w 667"/>
                  <a:gd name="T39" fmla="*/ 691 h 1553"/>
                  <a:gd name="T40" fmla="*/ 634 w 667"/>
                  <a:gd name="T41" fmla="*/ 734 h 1553"/>
                  <a:gd name="T42" fmla="*/ 613 w 667"/>
                  <a:gd name="T43" fmla="*/ 777 h 1553"/>
                  <a:gd name="T44" fmla="*/ 586 w 667"/>
                  <a:gd name="T45" fmla="*/ 771 h 1553"/>
                  <a:gd name="T46" fmla="*/ 607 w 667"/>
                  <a:gd name="T47" fmla="*/ 729 h 1553"/>
                  <a:gd name="T48" fmla="*/ 623 w 667"/>
                  <a:gd name="T49" fmla="*/ 687 h 1553"/>
                  <a:gd name="T50" fmla="*/ 633 w 667"/>
                  <a:gd name="T51" fmla="*/ 644 h 1553"/>
                  <a:gd name="T52" fmla="*/ 637 w 667"/>
                  <a:gd name="T53" fmla="*/ 600 h 1553"/>
                  <a:gd name="T54" fmla="*/ 637 w 667"/>
                  <a:gd name="T55" fmla="*/ 557 h 1553"/>
                  <a:gd name="T56" fmla="*/ 631 w 667"/>
                  <a:gd name="T57" fmla="*/ 514 h 1553"/>
                  <a:gd name="T58" fmla="*/ 621 w 667"/>
                  <a:gd name="T59" fmla="*/ 470 h 1553"/>
                  <a:gd name="T60" fmla="*/ 604 w 667"/>
                  <a:gd name="T61" fmla="*/ 428 h 1553"/>
                  <a:gd name="T62" fmla="*/ 583 w 667"/>
                  <a:gd name="T63" fmla="*/ 385 h 1553"/>
                  <a:gd name="T64" fmla="*/ 558 w 667"/>
                  <a:gd name="T65" fmla="*/ 344 h 1553"/>
                  <a:gd name="T66" fmla="*/ 527 w 667"/>
                  <a:gd name="T67" fmla="*/ 304 h 1553"/>
                  <a:gd name="T68" fmla="*/ 491 w 667"/>
                  <a:gd name="T69" fmla="*/ 266 h 1553"/>
                  <a:gd name="T70" fmla="*/ 450 w 667"/>
                  <a:gd name="T71" fmla="*/ 229 h 1553"/>
                  <a:gd name="T72" fmla="*/ 407 w 667"/>
                  <a:gd name="T73" fmla="*/ 194 h 1553"/>
                  <a:gd name="T74" fmla="*/ 359 w 667"/>
                  <a:gd name="T75" fmla="*/ 161 h 1553"/>
                  <a:gd name="T76" fmla="*/ 306 w 667"/>
                  <a:gd name="T77" fmla="*/ 131 h 1553"/>
                  <a:gd name="T78" fmla="*/ 250 w 667"/>
                  <a:gd name="T79" fmla="*/ 103 h 1553"/>
                  <a:gd name="T80" fmla="*/ 192 w 667"/>
                  <a:gd name="T81" fmla="*/ 77 h 1553"/>
                  <a:gd name="T82" fmla="*/ 130 w 667"/>
                  <a:gd name="T83" fmla="*/ 54 h 1553"/>
                  <a:gd name="T84" fmla="*/ 66 w 667"/>
                  <a:gd name="T85" fmla="*/ 34 h 1553"/>
                  <a:gd name="T86" fmla="*/ 0 w 667"/>
                  <a:gd name="T87" fmla="*/ 17 h 1553"/>
                  <a:gd name="T88" fmla="*/ 9 w 667"/>
                  <a:gd name="T89" fmla="*/ 0 h 155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667" h="1553">
                    <a:moveTo>
                      <a:pt x="9" y="0"/>
                    </a:moveTo>
                    <a:lnTo>
                      <a:pt x="77" y="36"/>
                    </a:lnTo>
                    <a:lnTo>
                      <a:pt x="144" y="78"/>
                    </a:lnTo>
                    <a:lnTo>
                      <a:pt x="207" y="125"/>
                    </a:lnTo>
                    <a:lnTo>
                      <a:pt x="267" y="178"/>
                    </a:lnTo>
                    <a:lnTo>
                      <a:pt x="325" y="236"/>
                    </a:lnTo>
                    <a:lnTo>
                      <a:pt x="378" y="299"/>
                    </a:lnTo>
                    <a:lnTo>
                      <a:pt x="428" y="366"/>
                    </a:lnTo>
                    <a:lnTo>
                      <a:pt x="473" y="438"/>
                    </a:lnTo>
                    <a:lnTo>
                      <a:pt x="515" y="514"/>
                    </a:lnTo>
                    <a:lnTo>
                      <a:pt x="552" y="592"/>
                    </a:lnTo>
                    <a:lnTo>
                      <a:pt x="583" y="675"/>
                    </a:lnTo>
                    <a:lnTo>
                      <a:pt x="610" y="759"/>
                    </a:lnTo>
                    <a:lnTo>
                      <a:pt x="633" y="846"/>
                    </a:lnTo>
                    <a:lnTo>
                      <a:pt x="648" y="934"/>
                    </a:lnTo>
                    <a:lnTo>
                      <a:pt x="660" y="1023"/>
                    </a:lnTo>
                    <a:lnTo>
                      <a:pt x="665" y="1113"/>
                    </a:lnTo>
                    <a:lnTo>
                      <a:pt x="667" y="1204"/>
                    </a:lnTo>
                    <a:lnTo>
                      <a:pt x="661" y="1293"/>
                    </a:lnTo>
                    <a:lnTo>
                      <a:pt x="650" y="1381"/>
                    </a:lnTo>
                    <a:lnTo>
                      <a:pt x="634" y="1468"/>
                    </a:lnTo>
                    <a:lnTo>
                      <a:pt x="613" y="1553"/>
                    </a:lnTo>
                    <a:lnTo>
                      <a:pt x="586" y="1541"/>
                    </a:lnTo>
                    <a:lnTo>
                      <a:pt x="607" y="1457"/>
                    </a:lnTo>
                    <a:lnTo>
                      <a:pt x="623" y="1374"/>
                    </a:lnTo>
                    <a:lnTo>
                      <a:pt x="633" y="1287"/>
                    </a:lnTo>
                    <a:lnTo>
                      <a:pt x="637" y="1200"/>
                    </a:lnTo>
                    <a:lnTo>
                      <a:pt x="637" y="1113"/>
                    </a:lnTo>
                    <a:lnTo>
                      <a:pt x="631" y="1027"/>
                    </a:lnTo>
                    <a:lnTo>
                      <a:pt x="621" y="940"/>
                    </a:lnTo>
                    <a:lnTo>
                      <a:pt x="604" y="855"/>
                    </a:lnTo>
                    <a:lnTo>
                      <a:pt x="583" y="770"/>
                    </a:lnTo>
                    <a:lnTo>
                      <a:pt x="558" y="688"/>
                    </a:lnTo>
                    <a:lnTo>
                      <a:pt x="527" y="608"/>
                    </a:lnTo>
                    <a:lnTo>
                      <a:pt x="491" y="531"/>
                    </a:lnTo>
                    <a:lnTo>
                      <a:pt x="450" y="458"/>
                    </a:lnTo>
                    <a:lnTo>
                      <a:pt x="407" y="388"/>
                    </a:lnTo>
                    <a:lnTo>
                      <a:pt x="359" y="322"/>
                    </a:lnTo>
                    <a:lnTo>
                      <a:pt x="306" y="261"/>
                    </a:lnTo>
                    <a:lnTo>
                      <a:pt x="250" y="205"/>
                    </a:lnTo>
                    <a:lnTo>
                      <a:pt x="192" y="154"/>
                    </a:lnTo>
                    <a:lnTo>
                      <a:pt x="130" y="107"/>
                    </a:lnTo>
                    <a:lnTo>
                      <a:pt x="66" y="67"/>
                    </a:lnTo>
                    <a:lnTo>
                      <a:pt x="0" y="3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D1F1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83" name="Freeform 1104"/>
              <p:cNvSpPr>
                <a:spLocks/>
              </p:cNvSpPr>
              <p:nvPr/>
            </p:nvSpPr>
            <p:spPr bwMode="auto">
              <a:xfrm>
                <a:off x="1270" y="725"/>
                <a:ext cx="647" cy="754"/>
              </a:xfrm>
              <a:custGeom>
                <a:avLst/>
                <a:gdLst>
                  <a:gd name="T0" fmla="*/ 596 w 647"/>
                  <a:gd name="T1" fmla="*/ 754 h 1508"/>
                  <a:gd name="T2" fmla="*/ 617 w 647"/>
                  <a:gd name="T3" fmla="*/ 712 h 1508"/>
                  <a:gd name="T4" fmla="*/ 633 w 647"/>
                  <a:gd name="T5" fmla="*/ 671 h 1508"/>
                  <a:gd name="T6" fmla="*/ 643 w 647"/>
                  <a:gd name="T7" fmla="*/ 627 h 1508"/>
                  <a:gd name="T8" fmla="*/ 647 w 647"/>
                  <a:gd name="T9" fmla="*/ 584 h 1508"/>
                  <a:gd name="T10" fmla="*/ 647 w 647"/>
                  <a:gd name="T11" fmla="*/ 540 h 1508"/>
                  <a:gd name="T12" fmla="*/ 641 w 647"/>
                  <a:gd name="T13" fmla="*/ 497 h 1508"/>
                  <a:gd name="T14" fmla="*/ 631 w 647"/>
                  <a:gd name="T15" fmla="*/ 454 h 1508"/>
                  <a:gd name="T16" fmla="*/ 614 w 647"/>
                  <a:gd name="T17" fmla="*/ 411 h 1508"/>
                  <a:gd name="T18" fmla="*/ 593 w 647"/>
                  <a:gd name="T19" fmla="*/ 369 h 1508"/>
                  <a:gd name="T20" fmla="*/ 568 w 647"/>
                  <a:gd name="T21" fmla="*/ 328 h 1508"/>
                  <a:gd name="T22" fmla="*/ 537 w 647"/>
                  <a:gd name="T23" fmla="*/ 288 h 1508"/>
                  <a:gd name="T24" fmla="*/ 501 w 647"/>
                  <a:gd name="T25" fmla="*/ 249 h 1508"/>
                  <a:gd name="T26" fmla="*/ 460 w 647"/>
                  <a:gd name="T27" fmla="*/ 213 h 1508"/>
                  <a:gd name="T28" fmla="*/ 417 w 647"/>
                  <a:gd name="T29" fmla="*/ 178 h 1508"/>
                  <a:gd name="T30" fmla="*/ 369 w 647"/>
                  <a:gd name="T31" fmla="*/ 145 h 1508"/>
                  <a:gd name="T32" fmla="*/ 316 w 647"/>
                  <a:gd name="T33" fmla="*/ 114 h 1508"/>
                  <a:gd name="T34" fmla="*/ 260 w 647"/>
                  <a:gd name="T35" fmla="*/ 86 h 1508"/>
                  <a:gd name="T36" fmla="*/ 202 w 647"/>
                  <a:gd name="T37" fmla="*/ 61 h 1508"/>
                  <a:gd name="T38" fmla="*/ 140 w 647"/>
                  <a:gd name="T39" fmla="*/ 37 h 1508"/>
                  <a:gd name="T40" fmla="*/ 76 w 647"/>
                  <a:gd name="T41" fmla="*/ 17 h 1508"/>
                  <a:gd name="T42" fmla="*/ 10 w 647"/>
                  <a:gd name="T43" fmla="*/ 0 h 1508"/>
                  <a:gd name="T44" fmla="*/ 0 w 647"/>
                  <a:gd name="T45" fmla="*/ 17 h 1508"/>
                  <a:gd name="T46" fmla="*/ 65 w 647"/>
                  <a:gd name="T47" fmla="*/ 35 h 1508"/>
                  <a:gd name="T48" fmla="*/ 125 w 647"/>
                  <a:gd name="T49" fmla="*/ 54 h 1508"/>
                  <a:gd name="T50" fmla="*/ 186 w 647"/>
                  <a:gd name="T51" fmla="*/ 76 h 1508"/>
                  <a:gd name="T52" fmla="*/ 243 w 647"/>
                  <a:gd name="T53" fmla="*/ 101 h 1508"/>
                  <a:gd name="T54" fmla="*/ 296 w 647"/>
                  <a:gd name="T55" fmla="*/ 128 h 1508"/>
                  <a:gd name="T56" fmla="*/ 347 w 647"/>
                  <a:gd name="T57" fmla="*/ 158 h 1508"/>
                  <a:gd name="T58" fmla="*/ 394 w 647"/>
                  <a:gd name="T59" fmla="*/ 189 h 1508"/>
                  <a:gd name="T60" fmla="*/ 436 w 647"/>
                  <a:gd name="T61" fmla="*/ 223 h 1508"/>
                  <a:gd name="T62" fmla="*/ 476 w 647"/>
                  <a:gd name="T63" fmla="*/ 259 h 1508"/>
                  <a:gd name="T64" fmla="*/ 510 w 647"/>
                  <a:gd name="T65" fmla="*/ 296 h 1508"/>
                  <a:gd name="T66" fmla="*/ 540 w 647"/>
                  <a:gd name="T67" fmla="*/ 335 h 1508"/>
                  <a:gd name="T68" fmla="*/ 565 w 647"/>
                  <a:gd name="T69" fmla="*/ 374 h 1508"/>
                  <a:gd name="T70" fmla="*/ 586 w 647"/>
                  <a:gd name="T71" fmla="*/ 415 h 1508"/>
                  <a:gd name="T72" fmla="*/ 602 w 647"/>
                  <a:gd name="T73" fmla="*/ 456 h 1508"/>
                  <a:gd name="T74" fmla="*/ 612 w 647"/>
                  <a:gd name="T75" fmla="*/ 499 h 1508"/>
                  <a:gd name="T76" fmla="*/ 617 w 647"/>
                  <a:gd name="T77" fmla="*/ 540 h 1508"/>
                  <a:gd name="T78" fmla="*/ 617 w 647"/>
                  <a:gd name="T79" fmla="*/ 583 h 1508"/>
                  <a:gd name="T80" fmla="*/ 613 w 647"/>
                  <a:gd name="T81" fmla="*/ 625 h 1508"/>
                  <a:gd name="T82" fmla="*/ 603 w 647"/>
                  <a:gd name="T83" fmla="*/ 666 h 1508"/>
                  <a:gd name="T84" fmla="*/ 588 w 647"/>
                  <a:gd name="T85" fmla="*/ 708 h 1508"/>
                  <a:gd name="T86" fmla="*/ 568 w 647"/>
                  <a:gd name="T87" fmla="*/ 748 h 1508"/>
                  <a:gd name="T88" fmla="*/ 596 w 647"/>
                  <a:gd name="T89" fmla="*/ 754 h 150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647" h="1508">
                    <a:moveTo>
                      <a:pt x="596" y="1508"/>
                    </a:moveTo>
                    <a:lnTo>
                      <a:pt x="617" y="1424"/>
                    </a:lnTo>
                    <a:lnTo>
                      <a:pt x="633" y="1341"/>
                    </a:lnTo>
                    <a:lnTo>
                      <a:pt x="643" y="1254"/>
                    </a:lnTo>
                    <a:lnTo>
                      <a:pt x="647" y="1167"/>
                    </a:lnTo>
                    <a:lnTo>
                      <a:pt x="647" y="1080"/>
                    </a:lnTo>
                    <a:lnTo>
                      <a:pt x="641" y="994"/>
                    </a:lnTo>
                    <a:lnTo>
                      <a:pt x="631" y="907"/>
                    </a:lnTo>
                    <a:lnTo>
                      <a:pt x="614" y="822"/>
                    </a:lnTo>
                    <a:lnTo>
                      <a:pt x="593" y="737"/>
                    </a:lnTo>
                    <a:lnTo>
                      <a:pt x="568" y="655"/>
                    </a:lnTo>
                    <a:lnTo>
                      <a:pt x="537" y="575"/>
                    </a:lnTo>
                    <a:lnTo>
                      <a:pt x="501" y="498"/>
                    </a:lnTo>
                    <a:lnTo>
                      <a:pt x="460" y="425"/>
                    </a:lnTo>
                    <a:lnTo>
                      <a:pt x="417" y="355"/>
                    </a:lnTo>
                    <a:lnTo>
                      <a:pt x="369" y="289"/>
                    </a:lnTo>
                    <a:lnTo>
                      <a:pt x="316" y="228"/>
                    </a:lnTo>
                    <a:lnTo>
                      <a:pt x="260" y="172"/>
                    </a:lnTo>
                    <a:lnTo>
                      <a:pt x="202" y="121"/>
                    </a:lnTo>
                    <a:lnTo>
                      <a:pt x="140" y="74"/>
                    </a:lnTo>
                    <a:lnTo>
                      <a:pt x="76" y="34"/>
                    </a:lnTo>
                    <a:lnTo>
                      <a:pt x="10" y="0"/>
                    </a:lnTo>
                    <a:lnTo>
                      <a:pt x="0" y="34"/>
                    </a:lnTo>
                    <a:lnTo>
                      <a:pt x="65" y="69"/>
                    </a:lnTo>
                    <a:lnTo>
                      <a:pt x="125" y="107"/>
                    </a:lnTo>
                    <a:lnTo>
                      <a:pt x="186" y="152"/>
                    </a:lnTo>
                    <a:lnTo>
                      <a:pt x="243" y="201"/>
                    </a:lnTo>
                    <a:lnTo>
                      <a:pt x="296" y="255"/>
                    </a:lnTo>
                    <a:lnTo>
                      <a:pt x="347" y="315"/>
                    </a:lnTo>
                    <a:lnTo>
                      <a:pt x="394" y="378"/>
                    </a:lnTo>
                    <a:lnTo>
                      <a:pt x="436" y="445"/>
                    </a:lnTo>
                    <a:lnTo>
                      <a:pt x="476" y="517"/>
                    </a:lnTo>
                    <a:lnTo>
                      <a:pt x="510" y="592"/>
                    </a:lnTo>
                    <a:lnTo>
                      <a:pt x="540" y="670"/>
                    </a:lnTo>
                    <a:lnTo>
                      <a:pt x="565" y="747"/>
                    </a:lnTo>
                    <a:lnTo>
                      <a:pt x="586" y="829"/>
                    </a:lnTo>
                    <a:lnTo>
                      <a:pt x="602" y="912"/>
                    </a:lnTo>
                    <a:lnTo>
                      <a:pt x="612" y="997"/>
                    </a:lnTo>
                    <a:lnTo>
                      <a:pt x="617" y="1080"/>
                    </a:lnTo>
                    <a:lnTo>
                      <a:pt x="617" y="1166"/>
                    </a:lnTo>
                    <a:lnTo>
                      <a:pt x="613" y="1249"/>
                    </a:lnTo>
                    <a:lnTo>
                      <a:pt x="603" y="1332"/>
                    </a:lnTo>
                    <a:lnTo>
                      <a:pt x="588" y="1415"/>
                    </a:lnTo>
                    <a:lnTo>
                      <a:pt x="568" y="1495"/>
                    </a:lnTo>
                    <a:lnTo>
                      <a:pt x="596" y="1508"/>
                    </a:lnTo>
                    <a:close/>
                  </a:path>
                </a:pathLst>
              </a:custGeom>
              <a:solidFill>
                <a:srgbClr val="D2F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84" name="Freeform 1105"/>
              <p:cNvSpPr>
                <a:spLocks/>
              </p:cNvSpPr>
              <p:nvPr/>
            </p:nvSpPr>
            <p:spPr bwMode="auto">
              <a:xfrm>
                <a:off x="1260" y="743"/>
                <a:ext cx="627" cy="730"/>
              </a:xfrm>
              <a:custGeom>
                <a:avLst/>
                <a:gdLst>
                  <a:gd name="T0" fmla="*/ 10 w 627"/>
                  <a:gd name="T1" fmla="*/ 0 h 1461"/>
                  <a:gd name="T2" fmla="*/ 75 w 627"/>
                  <a:gd name="T3" fmla="*/ 17 h 1461"/>
                  <a:gd name="T4" fmla="*/ 135 w 627"/>
                  <a:gd name="T5" fmla="*/ 36 h 1461"/>
                  <a:gd name="T6" fmla="*/ 196 w 627"/>
                  <a:gd name="T7" fmla="*/ 59 h 1461"/>
                  <a:gd name="T8" fmla="*/ 253 w 627"/>
                  <a:gd name="T9" fmla="*/ 83 h 1461"/>
                  <a:gd name="T10" fmla="*/ 306 w 627"/>
                  <a:gd name="T11" fmla="*/ 110 h 1461"/>
                  <a:gd name="T12" fmla="*/ 357 w 627"/>
                  <a:gd name="T13" fmla="*/ 140 h 1461"/>
                  <a:gd name="T14" fmla="*/ 404 w 627"/>
                  <a:gd name="T15" fmla="*/ 172 h 1461"/>
                  <a:gd name="T16" fmla="*/ 446 w 627"/>
                  <a:gd name="T17" fmla="*/ 205 h 1461"/>
                  <a:gd name="T18" fmla="*/ 486 w 627"/>
                  <a:gd name="T19" fmla="*/ 241 h 1461"/>
                  <a:gd name="T20" fmla="*/ 520 w 627"/>
                  <a:gd name="T21" fmla="*/ 279 h 1461"/>
                  <a:gd name="T22" fmla="*/ 550 w 627"/>
                  <a:gd name="T23" fmla="*/ 318 h 1461"/>
                  <a:gd name="T24" fmla="*/ 575 w 627"/>
                  <a:gd name="T25" fmla="*/ 356 h 1461"/>
                  <a:gd name="T26" fmla="*/ 596 w 627"/>
                  <a:gd name="T27" fmla="*/ 397 h 1461"/>
                  <a:gd name="T28" fmla="*/ 612 w 627"/>
                  <a:gd name="T29" fmla="*/ 439 h 1461"/>
                  <a:gd name="T30" fmla="*/ 622 w 627"/>
                  <a:gd name="T31" fmla="*/ 481 h 1461"/>
                  <a:gd name="T32" fmla="*/ 627 w 627"/>
                  <a:gd name="T33" fmla="*/ 523 h 1461"/>
                  <a:gd name="T34" fmla="*/ 627 w 627"/>
                  <a:gd name="T35" fmla="*/ 566 h 1461"/>
                  <a:gd name="T36" fmla="*/ 623 w 627"/>
                  <a:gd name="T37" fmla="*/ 607 h 1461"/>
                  <a:gd name="T38" fmla="*/ 613 w 627"/>
                  <a:gd name="T39" fmla="*/ 649 h 1461"/>
                  <a:gd name="T40" fmla="*/ 598 w 627"/>
                  <a:gd name="T41" fmla="*/ 690 h 1461"/>
                  <a:gd name="T42" fmla="*/ 578 w 627"/>
                  <a:gd name="T43" fmla="*/ 730 h 1461"/>
                  <a:gd name="T44" fmla="*/ 548 w 627"/>
                  <a:gd name="T45" fmla="*/ 723 h 1461"/>
                  <a:gd name="T46" fmla="*/ 568 w 627"/>
                  <a:gd name="T47" fmla="*/ 682 h 1461"/>
                  <a:gd name="T48" fmla="*/ 583 w 627"/>
                  <a:gd name="T49" fmla="*/ 641 h 1461"/>
                  <a:gd name="T50" fmla="*/ 592 w 627"/>
                  <a:gd name="T51" fmla="*/ 599 h 1461"/>
                  <a:gd name="T52" fmla="*/ 596 w 627"/>
                  <a:gd name="T53" fmla="*/ 556 h 1461"/>
                  <a:gd name="T54" fmla="*/ 595 w 627"/>
                  <a:gd name="T55" fmla="*/ 513 h 1461"/>
                  <a:gd name="T56" fmla="*/ 588 w 627"/>
                  <a:gd name="T57" fmla="*/ 470 h 1461"/>
                  <a:gd name="T58" fmla="*/ 576 w 627"/>
                  <a:gd name="T59" fmla="*/ 428 h 1461"/>
                  <a:gd name="T60" fmla="*/ 558 w 627"/>
                  <a:gd name="T61" fmla="*/ 386 h 1461"/>
                  <a:gd name="T62" fmla="*/ 535 w 627"/>
                  <a:gd name="T63" fmla="*/ 346 h 1461"/>
                  <a:gd name="T64" fmla="*/ 507 w 627"/>
                  <a:gd name="T65" fmla="*/ 306 h 1461"/>
                  <a:gd name="T66" fmla="*/ 475 w 627"/>
                  <a:gd name="T67" fmla="*/ 267 h 1461"/>
                  <a:gd name="T68" fmla="*/ 436 w 627"/>
                  <a:gd name="T69" fmla="*/ 231 h 1461"/>
                  <a:gd name="T70" fmla="*/ 396 w 627"/>
                  <a:gd name="T71" fmla="*/ 195 h 1461"/>
                  <a:gd name="T72" fmla="*/ 349 w 627"/>
                  <a:gd name="T73" fmla="*/ 163 h 1461"/>
                  <a:gd name="T74" fmla="*/ 298 w 627"/>
                  <a:gd name="T75" fmla="*/ 132 h 1461"/>
                  <a:gd name="T76" fmla="*/ 244 w 627"/>
                  <a:gd name="T77" fmla="*/ 104 h 1461"/>
                  <a:gd name="T78" fmla="*/ 188 w 627"/>
                  <a:gd name="T79" fmla="*/ 78 h 1461"/>
                  <a:gd name="T80" fmla="*/ 127 w 627"/>
                  <a:gd name="T81" fmla="*/ 55 h 1461"/>
                  <a:gd name="T82" fmla="*/ 65 w 627"/>
                  <a:gd name="T83" fmla="*/ 35 h 1461"/>
                  <a:gd name="T84" fmla="*/ 0 w 627"/>
                  <a:gd name="T85" fmla="*/ 18 h 1461"/>
                  <a:gd name="T86" fmla="*/ 10 w 627"/>
                  <a:gd name="T87" fmla="*/ 0 h 146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627" h="1461">
                    <a:moveTo>
                      <a:pt x="10" y="0"/>
                    </a:moveTo>
                    <a:lnTo>
                      <a:pt x="75" y="35"/>
                    </a:lnTo>
                    <a:lnTo>
                      <a:pt x="135" y="73"/>
                    </a:lnTo>
                    <a:lnTo>
                      <a:pt x="196" y="118"/>
                    </a:lnTo>
                    <a:lnTo>
                      <a:pt x="253" y="167"/>
                    </a:lnTo>
                    <a:lnTo>
                      <a:pt x="306" y="221"/>
                    </a:lnTo>
                    <a:lnTo>
                      <a:pt x="357" y="281"/>
                    </a:lnTo>
                    <a:lnTo>
                      <a:pt x="404" y="344"/>
                    </a:lnTo>
                    <a:lnTo>
                      <a:pt x="446" y="411"/>
                    </a:lnTo>
                    <a:lnTo>
                      <a:pt x="486" y="483"/>
                    </a:lnTo>
                    <a:lnTo>
                      <a:pt x="520" y="558"/>
                    </a:lnTo>
                    <a:lnTo>
                      <a:pt x="550" y="636"/>
                    </a:lnTo>
                    <a:lnTo>
                      <a:pt x="575" y="713"/>
                    </a:lnTo>
                    <a:lnTo>
                      <a:pt x="596" y="795"/>
                    </a:lnTo>
                    <a:lnTo>
                      <a:pt x="612" y="878"/>
                    </a:lnTo>
                    <a:lnTo>
                      <a:pt x="622" y="963"/>
                    </a:lnTo>
                    <a:lnTo>
                      <a:pt x="627" y="1046"/>
                    </a:lnTo>
                    <a:lnTo>
                      <a:pt x="627" y="1132"/>
                    </a:lnTo>
                    <a:lnTo>
                      <a:pt x="623" y="1215"/>
                    </a:lnTo>
                    <a:lnTo>
                      <a:pt x="613" y="1298"/>
                    </a:lnTo>
                    <a:lnTo>
                      <a:pt x="598" y="1381"/>
                    </a:lnTo>
                    <a:lnTo>
                      <a:pt x="578" y="1461"/>
                    </a:lnTo>
                    <a:lnTo>
                      <a:pt x="548" y="1447"/>
                    </a:lnTo>
                    <a:lnTo>
                      <a:pt x="568" y="1365"/>
                    </a:lnTo>
                    <a:lnTo>
                      <a:pt x="583" y="1282"/>
                    </a:lnTo>
                    <a:lnTo>
                      <a:pt x="592" y="1199"/>
                    </a:lnTo>
                    <a:lnTo>
                      <a:pt x="596" y="1113"/>
                    </a:lnTo>
                    <a:lnTo>
                      <a:pt x="595" y="1027"/>
                    </a:lnTo>
                    <a:lnTo>
                      <a:pt x="588" y="941"/>
                    </a:lnTo>
                    <a:lnTo>
                      <a:pt x="576" y="856"/>
                    </a:lnTo>
                    <a:lnTo>
                      <a:pt x="558" y="773"/>
                    </a:lnTo>
                    <a:lnTo>
                      <a:pt x="535" y="692"/>
                    </a:lnTo>
                    <a:lnTo>
                      <a:pt x="507" y="612"/>
                    </a:lnTo>
                    <a:lnTo>
                      <a:pt x="475" y="534"/>
                    </a:lnTo>
                    <a:lnTo>
                      <a:pt x="436" y="462"/>
                    </a:lnTo>
                    <a:lnTo>
                      <a:pt x="396" y="391"/>
                    </a:lnTo>
                    <a:lnTo>
                      <a:pt x="349" y="326"/>
                    </a:lnTo>
                    <a:lnTo>
                      <a:pt x="298" y="264"/>
                    </a:lnTo>
                    <a:lnTo>
                      <a:pt x="244" y="208"/>
                    </a:lnTo>
                    <a:lnTo>
                      <a:pt x="188" y="156"/>
                    </a:lnTo>
                    <a:lnTo>
                      <a:pt x="127" y="111"/>
                    </a:lnTo>
                    <a:lnTo>
                      <a:pt x="65" y="71"/>
                    </a:lnTo>
                    <a:lnTo>
                      <a:pt x="0" y="36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4F0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85" name="Freeform 1106"/>
              <p:cNvSpPr>
                <a:spLocks/>
              </p:cNvSpPr>
              <p:nvPr/>
            </p:nvSpPr>
            <p:spPr bwMode="auto">
              <a:xfrm>
                <a:off x="1248" y="761"/>
                <a:ext cx="608" cy="705"/>
              </a:xfrm>
              <a:custGeom>
                <a:avLst/>
                <a:gdLst>
                  <a:gd name="T0" fmla="*/ 560 w 608"/>
                  <a:gd name="T1" fmla="*/ 705 h 1411"/>
                  <a:gd name="T2" fmla="*/ 580 w 608"/>
                  <a:gd name="T3" fmla="*/ 664 h 1411"/>
                  <a:gd name="T4" fmla="*/ 595 w 608"/>
                  <a:gd name="T5" fmla="*/ 623 h 1411"/>
                  <a:gd name="T6" fmla="*/ 604 w 608"/>
                  <a:gd name="T7" fmla="*/ 581 h 1411"/>
                  <a:gd name="T8" fmla="*/ 608 w 608"/>
                  <a:gd name="T9" fmla="*/ 538 h 1411"/>
                  <a:gd name="T10" fmla="*/ 607 w 608"/>
                  <a:gd name="T11" fmla="*/ 495 h 1411"/>
                  <a:gd name="T12" fmla="*/ 600 w 608"/>
                  <a:gd name="T13" fmla="*/ 452 h 1411"/>
                  <a:gd name="T14" fmla="*/ 588 w 608"/>
                  <a:gd name="T15" fmla="*/ 410 h 1411"/>
                  <a:gd name="T16" fmla="*/ 570 w 608"/>
                  <a:gd name="T17" fmla="*/ 368 h 1411"/>
                  <a:gd name="T18" fmla="*/ 547 w 608"/>
                  <a:gd name="T19" fmla="*/ 328 h 1411"/>
                  <a:gd name="T20" fmla="*/ 519 w 608"/>
                  <a:gd name="T21" fmla="*/ 288 h 1411"/>
                  <a:gd name="T22" fmla="*/ 487 w 608"/>
                  <a:gd name="T23" fmla="*/ 249 h 1411"/>
                  <a:gd name="T24" fmla="*/ 448 w 608"/>
                  <a:gd name="T25" fmla="*/ 213 h 1411"/>
                  <a:gd name="T26" fmla="*/ 408 w 608"/>
                  <a:gd name="T27" fmla="*/ 177 h 1411"/>
                  <a:gd name="T28" fmla="*/ 361 w 608"/>
                  <a:gd name="T29" fmla="*/ 145 h 1411"/>
                  <a:gd name="T30" fmla="*/ 310 w 608"/>
                  <a:gd name="T31" fmla="*/ 114 h 1411"/>
                  <a:gd name="T32" fmla="*/ 256 w 608"/>
                  <a:gd name="T33" fmla="*/ 86 h 1411"/>
                  <a:gd name="T34" fmla="*/ 200 w 608"/>
                  <a:gd name="T35" fmla="*/ 60 h 1411"/>
                  <a:gd name="T36" fmla="*/ 139 w 608"/>
                  <a:gd name="T37" fmla="*/ 37 h 1411"/>
                  <a:gd name="T38" fmla="*/ 77 w 608"/>
                  <a:gd name="T39" fmla="*/ 17 h 1411"/>
                  <a:gd name="T40" fmla="*/ 12 w 608"/>
                  <a:gd name="T41" fmla="*/ 0 h 1411"/>
                  <a:gd name="T42" fmla="*/ 0 w 608"/>
                  <a:gd name="T43" fmla="*/ 19 h 1411"/>
                  <a:gd name="T44" fmla="*/ 64 w 608"/>
                  <a:gd name="T45" fmla="*/ 35 h 1411"/>
                  <a:gd name="T46" fmla="*/ 123 w 608"/>
                  <a:gd name="T47" fmla="*/ 55 h 1411"/>
                  <a:gd name="T48" fmla="*/ 181 w 608"/>
                  <a:gd name="T49" fmla="*/ 77 h 1411"/>
                  <a:gd name="T50" fmla="*/ 236 w 608"/>
                  <a:gd name="T51" fmla="*/ 101 h 1411"/>
                  <a:gd name="T52" fmla="*/ 289 w 608"/>
                  <a:gd name="T53" fmla="*/ 128 h 1411"/>
                  <a:gd name="T54" fmla="*/ 337 w 608"/>
                  <a:gd name="T55" fmla="*/ 158 h 1411"/>
                  <a:gd name="T56" fmla="*/ 381 w 608"/>
                  <a:gd name="T57" fmla="*/ 190 h 1411"/>
                  <a:gd name="T58" fmla="*/ 422 w 608"/>
                  <a:gd name="T59" fmla="*/ 223 h 1411"/>
                  <a:gd name="T60" fmla="*/ 458 w 608"/>
                  <a:gd name="T61" fmla="*/ 259 h 1411"/>
                  <a:gd name="T62" fmla="*/ 489 w 608"/>
                  <a:gd name="T63" fmla="*/ 296 h 1411"/>
                  <a:gd name="T64" fmla="*/ 516 w 608"/>
                  <a:gd name="T65" fmla="*/ 334 h 1411"/>
                  <a:gd name="T66" fmla="*/ 539 w 608"/>
                  <a:gd name="T67" fmla="*/ 374 h 1411"/>
                  <a:gd name="T68" fmla="*/ 556 w 608"/>
                  <a:gd name="T69" fmla="*/ 414 h 1411"/>
                  <a:gd name="T70" fmla="*/ 567 w 608"/>
                  <a:gd name="T71" fmla="*/ 454 h 1411"/>
                  <a:gd name="T72" fmla="*/ 574 w 608"/>
                  <a:gd name="T73" fmla="*/ 496 h 1411"/>
                  <a:gd name="T74" fmla="*/ 576 w 608"/>
                  <a:gd name="T75" fmla="*/ 537 h 1411"/>
                  <a:gd name="T76" fmla="*/ 571 w 608"/>
                  <a:gd name="T77" fmla="*/ 578 h 1411"/>
                  <a:gd name="T78" fmla="*/ 563 w 608"/>
                  <a:gd name="T79" fmla="*/ 619 h 1411"/>
                  <a:gd name="T80" fmla="*/ 547 w 608"/>
                  <a:gd name="T81" fmla="*/ 659 h 1411"/>
                  <a:gd name="T82" fmla="*/ 529 w 608"/>
                  <a:gd name="T83" fmla="*/ 698 h 1411"/>
                  <a:gd name="T84" fmla="*/ 560 w 608"/>
                  <a:gd name="T85" fmla="*/ 705 h 141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608" h="1411">
                    <a:moveTo>
                      <a:pt x="560" y="1411"/>
                    </a:moveTo>
                    <a:lnTo>
                      <a:pt x="580" y="1329"/>
                    </a:lnTo>
                    <a:lnTo>
                      <a:pt x="595" y="1246"/>
                    </a:lnTo>
                    <a:lnTo>
                      <a:pt x="604" y="1163"/>
                    </a:lnTo>
                    <a:lnTo>
                      <a:pt x="608" y="1077"/>
                    </a:lnTo>
                    <a:lnTo>
                      <a:pt x="607" y="991"/>
                    </a:lnTo>
                    <a:lnTo>
                      <a:pt x="600" y="905"/>
                    </a:lnTo>
                    <a:lnTo>
                      <a:pt x="588" y="820"/>
                    </a:lnTo>
                    <a:lnTo>
                      <a:pt x="570" y="737"/>
                    </a:lnTo>
                    <a:lnTo>
                      <a:pt x="547" y="656"/>
                    </a:lnTo>
                    <a:lnTo>
                      <a:pt x="519" y="576"/>
                    </a:lnTo>
                    <a:lnTo>
                      <a:pt x="487" y="498"/>
                    </a:lnTo>
                    <a:lnTo>
                      <a:pt x="448" y="426"/>
                    </a:lnTo>
                    <a:lnTo>
                      <a:pt x="408" y="355"/>
                    </a:lnTo>
                    <a:lnTo>
                      <a:pt x="361" y="290"/>
                    </a:lnTo>
                    <a:lnTo>
                      <a:pt x="310" y="228"/>
                    </a:lnTo>
                    <a:lnTo>
                      <a:pt x="256" y="172"/>
                    </a:lnTo>
                    <a:lnTo>
                      <a:pt x="200" y="120"/>
                    </a:lnTo>
                    <a:lnTo>
                      <a:pt x="139" y="75"/>
                    </a:lnTo>
                    <a:lnTo>
                      <a:pt x="77" y="35"/>
                    </a:lnTo>
                    <a:lnTo>
                      <a:pt x="12" y="0"/>
                    </a:lnTo>
                    <a:lnTo>
                      <a:pt x="0" y="38"/>
                    </a:lnTo>
                    <a:lnTo>
                      <a:pt x="64" y="71"/>
                    </a:lnTo>
                    <a:lnTo>
                      <a:pt x="123" y="111"/>
                    </a:lnTo>
                    <a:lnTo>
                      <a:pt x="181" y="154"/>
                    </a:lnTo>
                    <a:lnTo>
                      <a:pt x="236" y="203"/>
                    </a:lnTo>
                    <a:lnTo>
                      <a:pt x="289" y="257"/>
                    </a:lnTo>
                    <a:lnTo>
                      <a:pt x="337" y="317"/>
                    </a:lnTo>
                    <a:lnTo>
                      <a:pt x="381" y="381"/>
                    </a:lnTo>
                    <a:lnTo>
                      <a:pt x="422" y="447"/>
                    </a:lnTo>
                    <a:lnTo>
                      <a:pt x="458" y="518"/>
                    </a:lnTo>
                    <a:lnTo>
                      <a:pt x="489" y="592"/>
                    </a:lnTo>
                    <a:lnTo>
                      <a:pt x="516" y="668"/>
                    </a:lnTo>
                    <a:lnTo>
                      <a:pt x="539" y="748"/>
                    </a:lnTo>
                    <a:lnTo>
                      <a:pt x="556" y="828"/>
                    </a:lnTo>
                    <a:lnTo>
                      <a:pt x="567" y="909"/>
                    </a:lnTo>
                    <a:lnTo>
                      <a:pt x="574" y="992"/>
                    </a:lnTo>
                    <a:lnTo>
                      <a:pt x="576" y="1074"/>
                    </a:lnTo>
                    <a:lnTo>
                      <a:pt x="571" y="1157"/>
                    </a:lnTo>
                    <a:lnTo>
                      <a:pt x="563" y="1239"/>
                    </a:lnTo>
                    <a:lnTo>
                      <a:pt x="547" y="1318"/>
                    </a:lnTo>
                    <a:lnTo>
                      <a:pt x="529" y="1396"/>
                    </a:lnTo>
                    <a:lnTo>
                      <a:pt x="560" y="1411"/>
                    </a:lnTo>
                    <a:close/>
                  </a:path>
                </a:pathLst>
              </a:custGeom>
              <a:solidFill>
                <a:srgbClr val="D6F0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86" name="Freeform 1107"/>
              <p:cNvSpPr>
                <a:spLocks/>
              </p:cNvSpPr>
              <p:nvPr/>
            </p:nvSpPr>
            <p:spPr bwMode="auto">
              <a:xfrm>
                <a:off x="1237" y="780"/>
                <a:ext cx="587" cy="679"/>
              </a:xfrm>
              <a:custGeom>
                <a:avLst/>
                <a:gdLst>
                  <a:gd name="T0" fmla="*/ 11 w 587"/>
                  <a:gd name="T1" fmla="*/ 0 h 1358"/>
                  <a:gd name="T2" fmla="*/ 75 w 587"/>
                  <a:gd name="T3" fmla="*/ 17 h 1358"/>
                  <a:gd name="T4" fmla="*/ 134 w 587"/>
                  <a:gd name="T5" fmla="*/ 37 h 1358"/>
                  <a:gd name="T6" fmla="*/ 192 w 587"/>
                  <a:gd name="T7" fmla="*/ 58 h 1358"/>
                  <a:gd name="T8" fmla="*/ 247 w 587"/>
                  <a:gd name="T9" fmla="*/ 83 h 1358"/>
                  <a:gd name="T10" fmla="*/ 300 w 587"/>
                  <a:gd name="T11" fmla="*/ 110 h 1358"/>
                  <a:gd name="T12" fmla="*/ 348 w 587"/>
                  <a:gd name="T13" fmla="*/ 140 h 1358"/>
                  <a:gd name="T14" fmla="*/ 392 w 587"/>
                  <a:gd name="T15" fmla="*/ 172 h 1358"/>
                  <a:gd name="T16" fmla="*/ 433 w 587"/>
                  <a:gd name="T17" fmla="*/ 205 h 1358"/>
                  <a:gd name="T18" fmla="*/ 469 w 587"/>
                  <a:gd name="T19" fmla="*/ 240 h 1358"/>
                  <a:gd name="T20" fmla="*/ 500 w 587"/>
                  <a:gd name="T21" fmla="*/ 277 h 1358"/>
                  <a:gd name="T22" fmla="*/ 527 w 587"/>
                  <a:gd name="T23" fmla="*/ 315 h 1358"/>
                  <a:gd name="T24" fmla="*/ 550 w 587"/>
                  <a:gd name="T25" fmla="*/ 355 h 1358"/>
                  <a:gd name="T26" fmla="*/ 567 w 587"/>
                  <a:gd name="T27" fmla="*/ 395 h 1358"/>
                  <a:gd name="T28" fmla="*/ 578 w 587"/>
                  <a:gd name="T29" fmla="*/ 436 h 1358"/>
                  <a:gd name="T30" fmla="*/ 585 w 587"/>
                  <a:gd name="T31" fmla="*/ 477 h 1358"/>
                  <a:gd name="T32" fmla="*/ 587 w 587"/>
                  <a:gd name="T33" fmla="*/ 518 h 1358"/>
                  <a:gd name="T34" fmla="*/ 582 w 587"/>
                  <a:gd name="T35" fmla="*/ 560 h 1358"/>
                  <a:gd name="T36" fmla="*/ 574 w 587"/>
                  <a:gd name="T37" fmla="*/ 601 h 1358"/>
                  <a:gd name="T38" fmla="*/ 558 w 587"/>
                  <a:gd name="T39" fmla="*/ 640 h 1358"/>
                  <a:gd name="T40" fmla="*/ 540 w 587"/>
                  <a:gd name="T41" fmla="*/ 679 h 1358"/>
                  <a:gd name="T42" fmla="*/ 506 w 587"/>
                  <a:gd name="T43" fmla="*/ 671 h 1358"/>
                  <a:gd name="T44" fmla="*/ 526 w 587"/>
                  <a:gd name="T45" fmla="*/ 632 h 1358"/>
                  <a:gd name="T46" fmla="*/ 540 w 587"/>
                  <a:gd name="T47" fmla="*/ 591 h 1358"/>
                  <a:gd name="T48" fmla="*/ 549 w 587"/>
                  <a:gd name="T49" fmla="*/ 551 h 1358"/>
                  <a:gd name="T50" fmla="*/ 551 w 587"/>
                  <a:gd name="T51" fmla="*/ 509 h 1358"/>
                  <a:gd name="T52" fmla="*/ 549 w 587"/>
                  <a:gd name="T53" fmla="*/ 467 h 1358"/>
                  <a:gd name="T54" fmla="*/ 540 w 587"/>
                  <a:gd name="T55" fmla="*/ 426 h 1358"/>
                  <a:gd name="T56" fmla="*/ 527 w 587"/>
                  <a:gd name="T57" fmla="*/ 385 h 1358"/>
                  <a:gd name="T58" fmla="*/ 508 w 587"/>
                  <a:gd name="T59" fmla="*/ 344 h 1358"/>
                  <a:gd name="T60" fmla="*/ 484 w 587"/>
                  <a:gd name="T61" fmla="*/ 305 h 1358"/>
                  <a:gd name="T62" fmla="*/ 454 w 587"/>
                  <a:gd name="T63" fmla="*/ 267 h 1358"/>
                  <a:gd name="T64" fmla="*/ 419 w 587"/>
                  <a:gd name="T65" fmla="*/ 231 h 1358"/>
                  <a:gd name="T66" fmla="*/ 380 w 587"/>
                  <a:gd name="T67" fmla="*/ 196 h 1358"/>
                  <a:gd name="T68" fmla="*/ 337 w 587"/>
                  <a:gd name="T69" fmla="*/ 163 h 1358"/>
                  <a:gd name="T70" fmla="*/ 288 w 587"/>
                  <a:gd name="T71" fmla="*/ 133 h 1358"/>
                  <a:gd name="T72" fmla="*/ 238 w 587"/>
                  <a:gd name="T73" fmla="*/ 105 h 1358"/>
                  <a:gd name="T74" fmla="*/ 182 w 587"/>
                  <a:gd name="T75" fmla="*/ 79 h 1358"/>
                  <a:gd name="T76" fmla="*/ 125 w 587"/>
                  <a:gd name="T77" fmla="*/ 57 h 1358"/>
                  <a:gd name="T78" fmla="*/ 64 w 587"/>
                  <a:gd name="T79" fmla="*/ 38 h 1358"/>
                  <a:gd name="T80" fmla="*/ 0 w 587"/>
                  <a:gd name="T81" fmla="*/ 21 h 1358"/>
                  <a:gd name="T82" fmla="*/ 11 w 587"/>
                  <a:gd name="T83" fmla="*/ 0 h 135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587" h="1358">
                    <a:moveTo>
                      <a:pt x="11" y="0"/>
                    </a:moveTo>
                    <a:lnTo>
                      <a:pt x="75" y="33"/>
                    </a:lnTo>
                    <a:lnTo>
                      <a:pt x="134" y="73"/>
                    </a:lnTo>
                    <a:lnTo>
                      <a:pt x="192" y="116"/>
                    </a:lnTo>
                    <a:lnTo>
                      <a:pt x="247" y="165"/>
                    </a:lnTo>
                    <a:lnTo>
                      <a:pt x="300" y="219"/>
                    </a:lnTo>
                    <a:lnTo>
                      <a:pt x="348" y="279"/>
                    </a:lnTo>
                    <a:lnTo>
                      <a:pt x="392" y="343"/>
                    </a:lnTo>
                    <a:lnTo>
                      <a:pt x="433" y="409"/>
                    </a:lnTo>
                    <a:lnTo>
                      <a:pt x="469" y="480"/>
                    </a:lnTo>
                    <a:lnTo>
                      <a:pt x="500" y="554"/>
                    </a:lnTo>
                    <a:lnTo>
                      <a:pt x="527" y="630"/>
                    </a:lnTo>
                    <a:lnTo>
                      <a:pt x="550" y="710"/>
                    </a:lnTo>
                    <a:lnTo>
                      <a:pt x="567" y="790"/>
                    </a:lnTo>
                    <a:lnTo>
                      <a:pt x="578" y="871"/>
                    </a:lnTo>
                    <a:lnTo>
                      <a:pt x="585" y="954"/>
                    </a:lnTo>
                    <a:lnTo>
                      <a:pt x="587" y="1036"/>
                    </a:lnTo>
                    <a:lnTo>
                      <a:pt x="582" y="1119"/>
                    </a:lnTo>
                    <a:lnTo>
                      <a:pt x="574" y="1201"/>
                    </a:lnTo>
                    <a:lnTo>
                      <a:pt x="558" y="1280"/>
                    </a:lnTo>
                    <a:lnTo>
                      <a:pt x="540" y="1358"/>
                    </a:lnTo>
                    <a:lnTo>
                      <a:pt x="506" y="1342"/>
                    </a:lnTo>
                    <a:lnTo>
                      <a:pt x="526" y="1264"/>
                    </a:lnTo>
                    <a:lnTo>
                      <a:pt x="540" y="1182"/>
                    </a:lnTo>
                    <a:lnTo>
                      <a:pt x="549" y="1101"/>
                    </a:lnTo>
                    <a:lnTo>
                      <a:pt x="551" y="1018"/>
                    </a:lnTo>
                    <a:lnTo>
                      <a:pt x="549" y="934"/>
                    </a:lnTo>
                    <a:lnTo>
                      <a:pt x="540" y="851"/>
                    </a:lnTo>
                    <a:lnTo>
                      <a:pt x="527" y="770"/>
                    </a:lnTo>
                    <a:lnTo>
                      <a:pt x="508" y="688"/>
                    </a:lnTo>
                    <a:lnTo>
                      <a:pt x="484" y="610"/>
                    </a:lnTo>
                    <a:lnTo>
                      <a:pt x="454" y="534"/>
                    </a:lnTo>
                    <a:lnTo>
                      <a:pt x="419" y="462"/>
                    </a:lnTo>
                    <a:lnTo>
                      <a:pt x="380" y="391"/>
                    </a:lnTo>
                    <a:lnTo>
                      <a:pt x="337" y="326"/>
                    </a:lnTo>
                    <a:lnTo>
                      <a:pt x="288" y="265"/>
                    </a:lnTo>
                    <a:lnTo>
                      <a:pt x="238" y="209"/>
                    </a:lnTo>
                    <a:lnTo>
                      <a:pt x="182" y="158"/>
                    </a:lnTo>
                    <a:lnTo>
                      <a:pt x="125" y="113"/>
                    </a:lnTo>
                    <a:lnTo>
                      <a:pt x="64" y="75"/>
                    </a:lnTo>
                    <a:lnTo>
                      <a:pt x="0" y="4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D8EF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87" name="Freeform 1108"/>
              <p:cNvSpPr>
                <a:spLocks/>
              </p:cNvSpPr>
              <p:nvPr/>
            </p:nvSpPr>
            <p:spPr bwMode="auto">
              <a:xfrm>
                <a:off x="1226" y="801"/>
                <a:ext cx="562" cy="649"/>
              </a:xfrm>
              <a:custGeom>
                <a:avLst/>
                <a:gdLst>
                  <a:gd name="T0" fmla="*/ 517 w 562"/>
                  <a:gd name="T1" fmla="*/ 649 h 1300"/>
                  <a:gd name="T2" fmla="*/ 537 w 562"/>
                  <a:gd name="T3" fmla="*/ 610 h 1300"/>
                  <a:gd name="T4" fmla="*/ 551 w 562"/>
                  <a:gd name="T5" fmla="*/ 569 h 1300"/>
                  <a:gd name="T6" fmla="*/ 560 w 562"/>
                  <a:gd name="T7" fmla="*/ 529 h 1300"/>
                  <a:gd name="T8" fmla="*/ 562 w 562"/>
                  <a:gd name="T9" fmla="*/ 487 h 1300"/>
                  <a:gd name="T10" fmla="*/ 560 w 562"/>
                  <a:gd name="T11" fmla="*/ 445 h 1300"/>
                  <a:gd name="T12" fmla="*/ 551 w 562"/>
                  <a:gd name="T13" fmla="*/ 404 h 1300"/>
                  <a:gd name="T14" fmla="*/ 538 w 562"/>
                  <a:gd name="T15" fmla="*/ 363 h 1300"/>
                  <a:gd name="T16" fmla="*/ 519 w 562"/>
                  <a:gd name="T17" fmla="*/ 323 h 1300"/>
                  <a:gd name="T18" fmla="*/ 495 w 562"/>
                  <a:gd name="T19" fmla="*/ 284 h 1300"/>
                  <a:gd name="T20" fmla="*/ 465 w 562"/>
                  <a:gd name="T21" fmla="*/ 246 h 1300"/>
                  <a:gd name="T22" fmla="*/ 430 w 562"/>
                  <a:gd name="T23" fmla="*/ 210 h 1300"/>
                  <a:gd name="T24" fmla="*/ 391 w 562"/>
                  <a:gd name="T25" fmla="*/ 174 h 1300"/>
                  <a:gd name="T26" fmla="*/ 348 w 562"/>
                  <a:gd name="T27" fmla="*/ 142 h 1300"/>
                  <a:gd name="T28" fmla="*/ 299 w 562"/>
                  <a:gd name="T29" fmla="*/ 111 h 1300"/>
                  <a:gd name="T30" fmla="*/ 249 w 562"/>
                  <a:gd name="T31" fmla="*/ 83 h 1300"/>
                  <a:gd name="T32" fmla="*/ 193 w 562"/>
                  <a:gd name="T33" fmla="*/ 58 h 1300"/>
                  <a:gd name="T34" fmla="*/ 136 w 562"/>
                  <a:gd name="T35" fmla="*/ 35 h 1300"/>
                  <a:gd name="T36" fmla="*/ 75 w 562"/>
                  <a:gd name="T37" fmla="*/ 16 h 1300"/>
                  <a:gd name="T38" fmla="*/ 11 w 562"/>
                  <a:gd name="T39" fmla="*/ 0 h 1300"/>
                  <a:gd name="T40" fmla="*/ 0 w 562"/>
                  <a:gd name="T41" fmla="*/ 21 h 1300"/>
                  <a:gd name="T42" fmla="*/ 59 w 562"/>
                  <a:gd name="T43" fmla="*/ 37 h 1300"/>
                  <a:gd name="T44" fmla="*/ 117 w 562"/>
                  <a:gd name="T45" fmla="*/ 55 h 1300"/>
                  <a:gd name="T46" fmla="*/ 172 w 562"/>
                  <a:gd name="T47" fmla="*/ 77 h 1300"/>
                  <a:gd name="T48" fmla="*/ 226 w 562"/>
                  <a:gd name="T49" fmla="*/ 101 h 1300"/>
                  <a:gd name="T50" fmla="*/ 274 w 562"/>
                  <a:gd name="T51" fmla="*/ 127 h 1300"/>
                  <a:gd name="T52" fmla="*/ 321 w 562"/>
                  <a:gd name="T53" fmla="*/ 156 h 1300"/>
                  <a:gd name="T54" fmla="*/ 362 w 562"/>
                  <a:gd name="T55" fmla="*/ 188 h 1300"/>
                  <a:gd name="T56" fmla="*/ 400 w 562"/>
                  <a:gd name="T57" fmla="*/ 222 h 1300"/>
                  <a:gd name="T58" fmla="*/ 432 w 562"/>
                  <a:gd name="T59" fmla="*/ 256 h 1300"/>
                  <a:gd name="T60" fmla="*/ 461 w 562"/>
                  <a:gd name="T61" fmla="*/ 292 h 1300"/>
                  <a:gd name="T62" fmla="*/ 483 w 562"/>
                  <a:gd name="T63" fmla="*/ 330 h 1300"/>
                  <a:gd name="T64" fmla="*/ 502 w 562"/>
                  <a:gd name="T65" fmla="*/ 368 h 1300"/>
                  <a:gd name="T66" fmla="*/ 516 w 562"/>
                  <a:gd name="T67" fmla="*/ 407 h 1300"/>
                  <a:gd name="T68" fmla="*/ 523 w 562"/>
                  <a:gd name="T69" fmla="*/ 446 h 1300"/>
                  <a:gd name="T70" fmla="*/ 526 w 562"/>
                  <a:gd name="T71" fmla="*/ 486 h 1300"/>
                  <a:gd name="T72" fmla="*/ 523 w 562"/>
                  <a:gd name="T73" fmla="*/ 526 h 1300"/>
                  <a:gd name="T74" fmla="*/ 514 w 562"/>
                  <a:gd name="T75" fmla="*/ 565 h 1300"/>
                  <a:gd name="T76" fmla="*/ 502 w 562"/>
                  <a:gd name="T77" fmla="*/ 604 h 1300"/>
                  <a:gd name="T78" fmla="*/ 483 w 562"/>
                  <a:gd name="T79" fmla="*/ 641 h 1300"/>
                  <a:gd name="T80" fmla="*/ 517 w 562"/>
                  <a:gd name="T81" fmla="*/ 649 h 130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562" h="1300">
                    <a:moveTo>
                      <a:pt x="517" y="1300"/>
                    </a:moveTo>
                    <a:lnTo>
                      <a:pt x="537" y="1222"/>
                    </a:lnTo>
                    <a:lnTo>
                      <a:pt x="551" y="1140"/>
                    </a:lnTo>
                    <a:lnTo>
                      <a:pt x="560" y="1059"/>
                    </a:lnTo>
                    <a:lnTo>
                      <a:pt x="562" y="976"/>
                    </a:lnTo>
                    <a:lnTo>
                      <a:pt x="560" y="892"/>
                    </a:lnTo>
                    <a:lnTo>
                      <a:pt x="551" y="809"/>
                    </a:lnTo>
                    <a:lnTo>
                      <a:pt x="538" y="728"/>
                    </a:lnTo>
                    <a:lnTo>
                      <a:pt x="519" y="646"/>
                    </a:lnTo>
                    <a:lnTo>
                      <a:pt x="495" y="568"/>
                    </a:lnTo>
                    <a:lnTo>
                      <a:pt x="465" y="492"/>
                    </a:lnTo>
                    <a:lnTo>
                      <a:pt x="430" y="420"/>
                    </a:lnTo>
                    <a:lnTo>
                      <a:pt x="391" y="349"/>
                    </a:lnTo>
                    <a:lnTo>
                      <a:pt x="348" y="284"/>
                    </a:lnTo>
                    <a:lnTo>
                      <a:pt x="299" y="223"/>
                    </a:lnTo>
                    <a:lnTo>
                      <a:pt x="249" y="167"/>
                    </a:lnTo>
                    <a:lnTo>
                      <a:pt x="193" y="116"/>
                    </a:lnTo>
                    <a:lnTo>
                      <a:pt x="136" y="71"/>
                    </a:lnTo>
                    <a:lnTo>
                      <a:pt x="75" y="33"/>
                    </a:lnTo>
                    <a:lnTo>
                      <a:pt x="11" y="0"/>
                    </a:lnTo>
                    <a:lnTo>
                      <a:pt x="0" y="42"/>
                    </a:lnTo>
                    <a:lnTo>
                      <a:pt x="59" y="74"/>
                    </a:lnTo>
                    <a:lnTo>
                      <a:pt x="117" y="110"/>
                    </a:lnTo>
                    <a:lnTo>
                      <a:pt x="172" y="154"/>
                    </a:lnTo>
                    <a:lnTo>
                      <a:pt x="226" y="203"/>
                    </a:lnTo>
                    <a:lnTo>
                      <a:pt x="274" y="255"/>
                    </a:lnTo>
                    <a:lnTo>
                      <a:pt x="321" y="313"/>
                    </a:lnTo>
                    <a:lnTo>
                      <a:pt x="362" y="377"/>
                    </a:lnTo>
                    <a:lnTo>
                      <a:pt x="400" y="444"/>
                    </a:lnTo>
                    <a:lnTo>
                      <a:pt x="432" y="512"/>
                    </a:lnTo>
                    <a:lnTo>
                      <a:pt x="461" y="585"/>
                    </a:lnTo>
                    <a:lnTo>
                      <a:pt x="483" y="661"/>
                    </a:lnTo>
                    <a:lnTo>
                      <a:pt x="502" y="737"/>
                    </a:lnTo>
                    <a:lnTo>
                      <a:pt x="516" y="815"/>
                    </a:lnTo>
                    <a:lnTo>
                      <a:pt x="523" y="894"/>
                    </a:lnTo>
                    <a:lnTo>
                      <a:pt x="526" y="974"/>
                    </a:lnTo>
                    <a:lnTo>
                      <a:pt x="523" y="1054"/>
                    </a:lnTo>
                    <a:lnTo>
                      <a:pt x="514" y="1131"/>
                    </a:lnTo>
                    <a:lnTo>
                      <a:pt x="502" y="1209"/>
                    </a:lnTo>
                    <a:lnTo>
                      <a:pt x="483" y="1283"/>
                    </a:lnTo>
                    <a:lnTo>
                      <a:pt x="517" y="1300"/>
                    </a:lnTo>
                    <a:close/>
                  </a:path>
                </a:pathLst>
              </a:custGeom>
              <a:solidFill>
                <a:srgbClr val="D9EF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88" name="Freeform 1109"/>
              <p:cNvSpPr>
                <a:spLocks/>
              </p:cNvSpPr>
              <p:nvPr/>
            </p:nvSpPr>
            <p:spPr bwMode="auto">
              <a:xfrm>
                <a:off x="1213" y="821"/>
                <a:ext cx="539" cy="621"/>
              </a:xfrm>
              <a:custGeom>
                <a:avLst/>
                <a:gdLst>
                  <a:gd name="T0" fmla="*/ 13 w 539"/>
                  <a:gd name="T1" fmla="*/ 0 h 1241"/>
                  <a:gd name="T2" fmla="*/ 72 w 539"/>
                  <a:gd name="T3" fmla="*/ 16 h 1241"/>
                  <a:gd name="T4" fmla="*/ 130 w 539"/>
                  <a:gd name="T5" fmla="*/ 34 h 1241"/>
                  <a:gd name="T6" fmla="*/ 185 w 539"/>
                  <a:gd name="T7" fmla="*/ 56 h 1241"/>
                  <a:gd name="T8" fmla="*/ 239 w 539"/>
                  <a:gd name="T9" fmla="*/ 81 h 1241"/>
                  <a:gd name="T10" fmla="*/ 287 w 539"/>
                  <a:gd name="T11" fmla="*/ 107 h 1241"/>
                  <a:gd name="T12" fmla="*/ 334 w 539"/>
                  <a:gd name="T13" fmla="*/ 136 h 1241"/>
                  <a:gd name="T14" fmla="*/ 375 w 539"/>
                  <a:gd name="T15" fmla="*/ 168 h 1241"/>
                  <a:gd name="T16" fmla="*/ 413 w 539"/>
                  <a:gd name="T17" fmla="*/ 201 h 1241"/>
                  <a:gd name="T18" fmla="*/ 445 w 539"/>
                  <a:gd name="T19" fmla="*/ 235 h 1241"/>
                  <a:gd name="T20" fmla="*/ 474 w 539"/>
                  <a:gd name="T21" fmla="*/ 272 h 1241"/>
                  <a:gd name="T22" fmla="*/ 496 w 539"/>
                  <a:gd name="T23" fmla="*/ 310 h 1241"/>
                  <a:gd name="T24" fmla="*/ 515 w 539"/>
                  <a:gd name="T25" fmla="*/ 348 h 1241"/>
                  <a:gd name="T26" fmla="*/ 529 w 539"/>
                  <a:gd name="T27" fmla="*/ 387 h 1241"/>
                  <a:gd name="T28" fmla="*/ 536 w 539"/>
                  <a:gd name="T29" fmla="*/ 426 h 1241"/>
                  <a:gd name="T30" fmla="*/ 539 w 539"/>
                  <a:gd name="T31" fmla="*/ 466 h 1241"/>
                  <a:gd name="T32" fmla="*/ 536 w 539"/>
                  <a:gd name="T33" fmla="*/ 506 h 1241"/>
                  <a:gd name="T34" fmla="*/ 527 w 539"/>
                  <a:gd name="T35" fmla="*/ 545 h 1241"/>
                  <a:gd name="T36" fmla="*/ 515 w 539"/>
                  <a:gd name="T37" fmla="*/ 584 h 1241"/>
                  <a:gd name="T38" fmla="*/ 496 w 539"/>
                  <a:gd name="T39" fmla="*/ 621 h 1241"/>
                  <a:gd name="T40" fmla="*/ 458 w 539"/>
                  <a:gd name="T41" fmla="*/ 613 h 1241"/>
                  <a:gd name="T42" fmla="*/ 476 w 539"/>
                  <a:gd name="T43" fmla="*/ 577 h 1241"/>
                  <a:gd name="T44" fmla="*/ 489 w 539"/>
                  <a:gd name="T45" fmla="*/ 540 h 1241"/>
                  <a:gd name="T46" fmla="*/ 496 w 539"/>
                  <a:gd name="T47" fmla="*/ 503 h 1241"/>
                  <a:gd name="T48" fmla="*/ 499 w 539"/>
                  <a:gd name="T49" fmla="*/ 465 h 1241"/>
                  <a:gd name="T50" fmla="*/ 496 w 539"/>
                  <a:gd name="T51" fmla="*/ 427 h 1241"/>
                  <a:gd name="T52" fmla="*/ 489 w 539"/>
                  <a:gd name="T53" fmla="*/ 390 h 1241"/>
                  <a:gd name="T54" fmla="*/ 476 w 539"/>
                  <a:gd name="T55" fmla="*/ 353 h 1241"/>
                  <a:gd name="T56" fmla="*/ 459 w 539"/>
                  <a:gd name="T57" fmla="*/ 316 h 1241"/>
                  <a:gd name="T58" fmla="*/ 437 w 539"/>
                  <a:gd name="T59" fmla="*/ 281 h 1241"/>
                  <a:gd name="T60" fmla="*/ 410 w 539"/>
                  <a:gd name="T61" fmla="*/ 246 h 1241"/>
                  <a:gd name="T62" fmla="*/ 379 w 539"/>
                  <a:gd name="T63" fmla="*/ 213 h 1241"/>
                  <a:gd name="T64" fmla="*/ 344 w 539"/>
                  <a:gd name="T65" fmla="*/ 182 h 1241"/>
                  <a:gd name="T66" fmla="*/ 304 w 539"/>
                  <a:gd name="T67" fmla="*/ 152 h 1241"/>
                  <a:gd name="T68" fmla="*/ 262 w 539"/>
                  <a:gd name="T69" fmla="*/ 124 h 1241"/>
                  <a:gd name="T70" fmla="*/ 215 w 539"/>
                  <a:gd name="T71" fmla="*/ 99 h 1241"/>
                  <a:gd name="T72" fmla="*/ 164 w 539"/>
                  <a:gd name="T73" fmla="*/ 76 h 1241"/>
                  <a:gd name="T74" fmla="*/ 112 w 539"/>
                  <a:gd name="T75" fmla="*/ 55 h 1241"/>
                  <a:gd name="T76" fmla="*/ 57 w 539"/>
                  <a:gd name="T77" fmla="*/ 37 h 1241"/>
                  <a:gd name="T78" fmla="*/ 0 w 539"/>
                  <a:gd name="T79" fmla="*/ 23 h 1241"/>
                  <a:gd name="T80" fmla="*/ 13 w 539"/>
                  <a:gd name="T81" fmla="*/ 0 h 124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539" h="1241">
                    <a:moveTo>
                      <a:pt x="13" y="0"/>
                    </a:moveTo>
                    <a:lnTo>
                      <a:pt x="72" y="32"/>
                    </a:lnTo>
                    <a:lnTo>
                      <a:pt x="130" y="68"/>
                    </a:lnTo>
                    <a:lnTo>
                      <a:pt x="185" y="112"/>
                    </a:lnTo>
                    <a:lnTo>
                      <a:pt x="239" y="161"/>
                    </a:lnTo>
                    <a:lnTo>
                      <a:pt x="287" y="213"/>
                    </a:lnTo>
                    <a:lnTo>
                      <a:pt x="334" y="271"/>
                    </a:lnTo>
                    <a:lnTo>
                      <a:pt x="375" y="335"/>
                    </a:lnTo>
                    <a:lnTo>
                      <a:pt x="413" y="402"/>
                    </a:lnTo>
                    <a:lnTo>
                      <a:pt x="445" y="470"/>
                    </a:lnTo>
                    <a:lnTo>
                      <a:pt x="474" y="543"/>
                    </a:lnTo>
                    <a:lnTo>
                      <a:pt x="496" y="619"/>
                    </a:lnTo>
                    <a:lnTo>
                      <a:pt x="515" y="695"/>
                    </a:lnTo>
                    <a:lnTo>
                      <a:pt x="529" y="773"/>
                    </a:lnTo>
                    <a:lnTo>
                      <a:pt x="536" y="852"/>
                    </a:lnTo>
                    <a:lnTo>
                      <a:pt x="539" y="932"/>
                    </a:lnTo>
                    <a:lnTo>
                      <a:pt x="536" y="1012"/>
                    </a:lnTo>
                    <a:lnTo>
                      <a:pt x="527" y="1089"/>
                    </a:lnTo>
                    <a:lnTo>
                      <a:pt x="515" y="1167"/>
                    </a:lnTo>
                    <a:lnTo>
                      <a:pt x="496" y="1241"/>
                    </a:lnTo>
                    <a:lnTo>
                      <a:pt x="458" y="1225"/>
                    </a:lnTo>
                    <a:lnTo>
                      <a:pt x="476" y="1153"/>
                    </a:lnTo>
                    <a:lnTo>
                      <a:pt x="489" y="1080"/>
                    </a:lnTo>
                    <a:lnTo>
                      <a:pt x="496" y="1006"/>
                    </a:lnTo>
                    <a:lnTo>
                      <a:pt x="499" y="930"/>
                    </a:lnTo>
                    <a:lnTo>
                      <a:pt x="496" y="854"/>
                    </a:lnTo>
                    <a:lnTo>
                      <a:pt x="489" y="780"/>
                    </a:lnTo>
                    <a:lnTo>
                      <a:pt x="476" y="706"/>
                    </a:lnTo>
                    <a:lnTo>
                      <a:pt x="459" y="631"/>
                    </a:lnTo>
                    <a:lnTo>
                      <a:pt x="437" y="561"/>
                    </a:lnTo>
                    <a:lnTo>
                      <a:pt x="410" y="492"/>
                    </a:lnTo>
                    <a:lnTo>
                      <a:pt x="379" y="425"/>
                    </a:lnTo>
                    <a:lnTo>
                      <a:pt x="344" y="364"/>
                    </a:lnTo>
                    <a:lnTo>
                      <a:pt x="304" y="304"/>
                    </a:lnTo>
                    <a:lnTo>
                      <a:pt x="262" y="248"/>
                    </a:lnTo>
                    <a:lnTo>
                      <a:pt x="215" y="197"/>
                    </a:lnTo>
                    <a:lnTo>
                      <a:pt x="164" y="152"/>
                    </a:lnTo>
                    <a:lnTo>
                      <a:pt x="112" y="110"/>
                    </a:lnTo>
                    <a:lnTo>
                      <a:pt x="57" y="74"/>
                    </a:lnTo>
                    <a:lnTo>
                      <a:pt x="0" y="45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DBEE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89" name="Freeform 1110"/>
              <p:cNvSpPr>
                <a:spLocks/>
              </p:cNvSpPr>
              <p:nvPr/>
            </p:nvSpPr>
            <p:spPr bwMode="auto">
              <a:xfrm>
                <a:off x="1199" y="844"/>
                <a:ext cx="513" cy="590"/>
              </a:xfrm>
              <a:custGeom>
                <a:avLst/>
                <a:gdLst>
                  <a:gd name="T0" fmla="*/ 472 w 513"/>
                  <a:gd name="T1" fmla="*/ 590 h 1180"/>
                  <a:gd name="T2" fmla="*/ 490 w 513"/>
                  <a:gd name="T3" fmla="*/ 554 h 1180"/>
                  <a:gd name="T4" fmla="*/ 503 w 513"/>
                  <a:gd name="T5" fmla="*/ 518 h 1180"/>
                  <a:gd name="T6" fmla="*/ 510 w 513"/>
                  <a:gd name="T7" fmla="*/ 481 h 1180"/>
                  <a:gd name="T8" fmla="*/ 513 w 513"/>
                  <a:gd name="T9" fmla="*/ 443 h 1180"/>
                  <a:gd name="T10" fmla="*/ 510 w 513"/>
                  <a:gd name="T11" fmla="*/ 405 h 1180"/>
                  <a:gd name="T12" fmla="*/ 503 w 513"/>
                  <a:gd name="T13" fmla="*/ 368 h 1180"/>
                  <a:gd name="T14" fmla="*/ 490 w 513"/>
                  <a:gd name="T15" fmla="*/ 331 h 1180"/>
                  <a:gd name="T16" fmla="*/ 473 w 513"/>
                  <a:gd name="T17" fmla="*/ 293 h 1180"/>
                  <a:gd name="T18" fmla="*/ 451 w 513"/>
                  <a:gd name="T19" fmla="*/ 258 h 1180"/>
                  <a:gd name="T20" fmla="*/ 424 w 513"/>
                  <a:gd name="T21" fmla="*/ 224 h 1180"/>
                  <a:gd name="T22" fmla="*/ 393 w 513"/>
                  <a:gd name="T23" fmla="*/ 190 h 1180"/>
                  <a:gd name="T24" fmla="*/ 358 w 513"/>
                  <a:gd name="T25" fmla="*/ 160 h 1180"/>
                  <a:gd name="T26" fmla="*/ 318 w 513"/>
                  <a:gd name="T27" fmla="*/ 130 h 1180"/>
                  <a:gd name="T28" fmla="*/ 276 w 513"/>
                  <a:gd name="T29" fmla="*/ 102 h 1180"/>
                  <a:gd name="T30" fmla="*/ 229 w 513"/>
                  <a:gd name="T31" fmla="*/ 76 h 1180"/>
                  <a:gd name="T32" fmla="*/ 178 w 513"/>
                  <a:gd name="T33" fmla="*/ 54 h 1180"/>
                  <a:gd name="T34" fmla="*/ 126 w 513"/>
                  <a:gd name="T35" fmla="*/ 33 h 1180"/>
                  <a:gd name="T36" fmla="*/ 71 w 513"/>
                  <a:gd name="T37" fmla="*/ 15 h 1180"/>
                  <a:gd name="T38" fmla="*/ 14 w 513"/>
                  <a:gd name="T39" fmla="*/ 0 h 1180"/>
                  <a:gd name="T40" fmla="*/ 0 w 513"/>
                  <a:gd name="T41" fmla="*/ 24 h 1180"/>
                  <a:gd name="T42" fmla="*/ 56 w 513"/>
                  <a:gd name="T43" fmla="*/ 39 h 1180"/>
                  <a:gd name="T44" fmla="*/ 112 w 513"/>
                  <a:gd name="T45" fmla="*/ 57 h 1180"/>
                  <a:gd name="T46" fmla="*/ 164 w 513"/>
                  <a:gd name="T47" fmla="*/ 78 h 1180"/>
                  <a:gd name="T48" fmla="*/ 213 w 513"/>
                  <a:gd name="T49" fmla="*/ 101 h 1180"/>
                  <a:gd name="T50" fmla="*/ 259 w 513"/>
                  <a:gd name="T51" fmla="*/ 127 h 1180"/>
                  <a:gd name="T52" fmla="*/ 301 w 513"/>
                  <a:gd name="T53" fmla="*/ 155 h 1180"/>
                  <a:gd name="T54" fmla="*/ 339 w 513"/>
                  <a:gd name="T55" fmla="*/ 186 h 1180"/>
                  <a:gd name="T56" fmla="*/ 372 w 513"/>
                  <a:gd name="T57" fmla="*/ 217 h 1180"/>
                  <a:gd name="T58" fmla="*/ 401 w 513"/>
                  <a:gd name="T59" fmla="*/ 251 h 1180"/>
                  <a:gd name="T60" fmla="*/ 425 w 513"/>
                  <a:gd name="T61" fmla="*/ 286 h 1180"/>
                  <a:gd name="T62" fmla="*/ 445 w 513"/>
                  <a:gd name="T63" fmla="*/ 322 h 1180"/>
                  <a:gd name="T64" fmla="*/ 459 w 513"/>
                  <a:gd name="T65" fmla="*/ 359 h 1180"/>
                  <a:gd name="T66" fmla="*/ 468 w 513"/>
                  <a:gd name="T67" fmla="*/ 397 h 1180"/>
                  <a:gd name="T68" fmla="*/ 472 w 513"/>
                  <a:gd name="T69" fmla="*/ 434 h 1180"/>
                  <a:gd name="T70" fmla="*/ 471 w 513"/>
                  <a:gd name="T71" fmla="*/ 472 h 1180"/>
                  <a:gd name="T72" fmla="*/ 464 w 513"/>
                  <a:gd name="T73" fmla="*/ 509 h 1180"/>
                  <a:gd name="T74" fmla="*/ 451 w 513"/>
                  <a:gd name="T75" fmla="*/ 545 h 1180"/>
                  <a:gd name="T76" fmla="*/ 434 w 513"/>
                  <a:gd name="T77" fmla="*/ 581 h 1180"/>
                  <a:gd name="T78" fmla="*/ 472 w 513"/>
                  <a:gd name="T79" fmla="*/ 590 h 11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513" h="1180">
                    <a:moveTo>
                      <a:pt x="472" y="1180"/>
                    </a:moveTo>
                    <a:lnTo>
                      <a:pt x="490" y="1108"/>
                    </a:lnTo>
                    <a:lnTo>
                      <a:pt x="503" y="1035"/>
                    </a:lnTo>
                    <a:lnTo>
                      <a:pt x="510" y="961"/>
                    </a:lnTo>
                    <a:lnTo>
                      <a:pt x="513" y="885"/>
                    </a:lnTo>
                    <a:lnTo>
                      <a:pt x="510" y="809"/>
                    </a:lnTo>
                    <a:lnTo>
                      <a:pt x="503" y="735"/>
                    </a:lnTo>
                    <a:lnTo>
                      <a:pt x="490" y="661"/>
                    </a:lnTo>
                    <a:lnTo>
                      <a:pt x="473" y="586"/>
                    </a:lnTo>
                    <a:lnTo>
                      <a:pt x="451" y="516"/>
                    </a:lnTo>
                    <a:lnTo>
                      <a:pt x="424" y="447"/>
                    </a:lnTo>
                    <a:lnTo>
                      <a:pt x="393" y="380"/>
                    </a:lnTo>
                    <a:lnTo>
                      <a:pt x="358" y="319"/>
                    </a:lnTo>
                    <a:lnTo>
                      <a:pt x="318" y="259"/>
                    </a:lnTo>
                    <a:lnTo>
                      <a:pt x="276" y="203"/>
                    </a:lnTo>
                    <a:lnTo>
                      <a:pt x="229" y="152"/>
                    </a:lnTo>
                    <a:lnTo>
                      <a:pt x="178" y="107"/>
                    </a:lnTo>
                    <a:lnTo>
                      <a:pt x="126" y="65"/>
                    </a:lnTo>
                    <a:lnTo>
                      <a:pt x="71" y="29"/>
                    </a:lnTo>
                    <a:lnTo>
                      <a:pt x="14" y="0"/>
                    </a:lnTo>
                    <a:lnTo>
                      <a:pt x="0" y="47"/>
                    </a:lnTo>
                    <a:lnTo>
                      <a:pt x="56" y="78"/>
                    </a:lnTo>
                    <a:lnTo>
                      <a:pt x="112" y="114"/>
                    </a:lnTo>
                    <a:lnTo>
                      <a:pt x="164" y="156"/>
                    </a:lnTo>
                    <a:lnTo>
                      <a:pt x="213" y="201"/>
                    </a:lnTo>
                    <a:lnTo>
                      <a:pt x="259" y="253"/>
                    </a:lnTo>
                    <a:lnTo>
                      <a:pt x="301" y="309"/>
                    </a:lnTo>
                    <a:lnTo>
                      <a:pt x="339" y="371"/>
                    </a:lnTo>
                    <a:lnTo>
                      <a:pt x="372" y="434"/>
                    </a:lnTo>
                    <a:lnTo>
                      <a:pt x="401" y="501"/>
                    </a:lnTo>
                    <a:lnTo>
                      <a:pt x="425" y="572"/>
                    </a:lnTo>
                    <a:lnTo>
                      <a:pt x="445" y="644"/>
                    </a:lnTo>
                    <a:lnTo>
                      <a:pt x="459" y="717"/>
                    </a:lnTo>
                    <a:lnTo>
                      <a:pt x="468" y="793"/>
                    </a:lnTo>
                    <a:lnTo>
                      <a:pt x="472" y="867"/>
                    </a:lnTo>
                    <a:lnTo>
                      <a:pt x="471" y="943"/>
                    </a:lnTo>
                    <a:lnTo>
                      <a:pt x="464" y="1017"/>
                    </a:lnTo>
                    <a:lnTo>
                      <a:pt x="451" y="1090"/>
                    </a:lnTo>
                    <a:lnTo>
                      <a:pt x="434" y="1162"/>
                    </a:lnTo>
                    <a:lnTo>
                      <a:pt x="472" y="1180"/>
                    </a:lnTo>
                    <a:close/>
                  </a:path>
                </a:pathLst>
              </a:custGeom>
              <a:solidFill>
                <a:srgbClr val="DDEE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90" name="Freeform 1111"/>
              <p:cNvSpPr>
                <a:spLocks/>
              </p:cNvSpPr>
              <p:nvPr/>
            </p:nvSpPr>
            <p:spPr bwMode="auto">
              <a:xfrm>
                <a:off x="1185" y="867"/>
                <a:ext cx="486" cy="558"/>
              </a:xfrm>
              <a:custGeom>
                <a:avLst/>
                <a:gdLst>
                  <a:gd name="T0" fmla="*/ 14 w 486"/>
                  <a:gd name="T1" fmla="*/ 0 h 1115"/>
                  <a:gd name="T2" fmla="*/ 70 w 486"/>
                  <a:gd name="T3" fmla="*/ 16 h 1115"/>
                  <a:gd name="T4" fmla="*/ 126 w 486"/>
                  <a:gd name="T5" fmla="*/ 34 h 1115"/>
                  <a:gd name="T6" fmla="*/ 178 w 486"/>
                  <a:gd name="T7" fmla="*/ 55 h 1115"/>
                  <a:gd name="T8" fmla="*/ 227 w 486"/>
                  <a:gd name="T9" fmla="*/ 77 h 1115"/>
                  <a:gd name="T10" fmla="*/ 273 w 486"/>
                  <a:gd name="T11" fmla="*/ 103 h 1115"/>
                  <a:gd name="T12" fmla="*/ 315 w 486"/>
                  <a:gd name="T13" fmla="*/ 131 h 1115"/>
                  <a:gd name="T14" fmla="*/ 353 w 486"/>
                  <a:gd name="T15" fmla="*/ 162 h 1115"/>
                  <a:gd name="T16" fmla="*/ 386 w 486"/>
                  <a:gd name="T17" fmla="*/ 194 h 1115"/>
                  <a:gd name="T18" fmla="*/ 415 w 486"/>
                  <a:gd name="T19" fmla="*/ 227 h 1115"/>
                  <a:gd name="T20" fmla="*/ 439 w 486"/>
                  <a:gd name="T21" fmla="*/ 263 h 1115"/>
                  <a:gd name="T22" fmla="*/ 459 w 486"/>
                  <a:gd name="T23" fmla="*/ 299 h 1115"/>
                  <a:gd name="T24" fmla="*/ 473 w 486"/>
                  <a:gd name="T25" fmla="*/ 335 h 1115"/>
                  <a:gd name="T26" fmla="*/ 482 w 486"/>
                  <a:gd name="T27" fmla="*/ 373 h 1115"/>
                  <a:gd name="T28" fmla="*/ 486 w 486"/>
                  <a:gd name="T29" fmla="*/ 410 h 1115"/>
                  <a:gd name="T30" fmla="*/ 485 w 486"/>
                  <a:gd name="T31" fmla="*/ 448 h 1115"/>
                  <a:gd name="T32" fmla="*/ 478 w 486"/>
                  <a:gd name="T33" fmla="*/ 485 h 1115"/>
                  <a:gd name="T34" fmla="*/ 465 w 486"/>
                  <a:gd name="T35" fmla="*/ 522 h 1115"/>
                  <a:gd name="T36" fmla="*/ 448 w 486"/>
                  <a:gd name="T37" fmla="*/ 558 h 1115"/>
                  <a:gd name="T38" fmla="*/ 405 w 486"/>
                  <a:gd name="T39" fmla="*/ 548 h 1115"/>
                  <a:gd name="T40" fmla="*/ 422 w 486"/>
                  <a:gd name="T41" fmla="*/ 513 h 1115"/>
                  <a:gd name="T42" fmla="*/ 435 w 486"/>
                  <a:gd name="T43" fmla="*/ 476 h 1115"/>
                  <a:gd name="T44" fmla="*/ 441 w 486"/>
                  <a:gd name="T45" fmla="*/ 439 h 1115"/>
                  <a:gd name="T46" fmla="*/ 441 w 486"/>
                  <a:gd name="T47" fmla="*/ 402 h 1115"/>
                  <a:gd name="T48" fmla="*/ 437 w 486"/>
                  <a:gd name="T49" fmla="*/ 364 h 1115"/>
                  <a:gd name="T50" fmla="*/ 425 w 486"/>
                  <a:gd name="T51" fmla="*/ 328 h 1115"/>
                  <a:gd name="T52" fmla="*/ 410 w 486"/>
                  <a:gd name="T53" fmla="*/ 292 h 1115"/>
                  <a:gd name="T54" fmla="*/ 389 w 486"/>
                  <a:gd name="T55" fmla="*/ 255 h 1115"/>
                  <a:gd name="T56" fmla="*/ 362 w 486"/>
                  <a:gd name="T57" fmla="*/ 222 h 1115"/>
                  <a:gd name="T58" fmla="*/ 331 w 486"/>
                  <a:gd name="T59" fmla="*/ 189 h 1115"/>
                  <a:gd name="T60" fmla="*/ 294 w 486"/>
                  <a:gd name="T61" fmla="*/ 159 h 1115"/>
                  <a:gd name="T62" fmla="*/ 254 w 486"/>
                  <a:gd name="T63" fmla="*/ 130 h 1115"/>
                  <a:gd name="T64" fmla="*/ 209 w 486"/>
                  <a:gd name="T65" fmla="*/ 103 h 1115"/>
                  <a:gd name="T66" fmla="*/ 161 w 486"/>
                  <a:gd name="T67" fmla="*/ 80 h 1115"/>
                  <a:gd name="T68" fmla="*/ 110 w 486"/>
                  <a:gd name="T69" fmla="*/ 59 h 1115"/>
                  <a:gd name="T70" fmla="*/ 56 w 486"/>
                  <a:gd name="T71" fmla="*/ 41 h 1115"/>
                  <a:gd name="T72" fmla="*/ 0 w 486"/>
                  <a:gd name="T73" fmla="*/ 26 h 1115"/>
                  <a:gd name="T74" fmla="*/ 14 w 486"/>
                  <a:gd name="T75" fmla="*/ 0 h 111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486" h="1115">
                    <a:moveTo>
                      <a:pt x="14" y="0"/>
                    </a:moveTo>
                    <a:lnTo>
                      <a:pt x="70" y="31"/>
                    </a:lnTo>
                    <a:lnTo>
                      <a:pt x="126" y="67"/>
                    </a:lnTo>
                    <a:lnTo>
                      <a:pt x="178" y="109"/>
                    </a:lnTo>
                    <a:lnTo>
                      <a:pt x="227" y="154"/>
                    </a:lnTo>
                    <a:lnTo>
                      <a:pt x="273" y="206"/>
                    </a:lnTo>
                    <a:lnTo>
                      <a:pt x="315" y="262"/>
                    </a:lnTo>
                    <a:lnTo>
                      <a:pt x="353" y="324"/>
                    </a:lnTo>
                    <a:lnTo>
                      <a:pt x="386" y="387"/>
                    </a:lnTo>
                    <a:lnTo>
                      <a:pt x="415" y="454"/>
                    </a:lnTo>
                    <a:lnTo>
                      <a:pt x="439" y="525"/>
                    </a:lnTo>
                    <a:lnTo>
                      <a:pt x="459" y="597"/>
                    </a:lnTo>
                    <a:lnTo>
                      <a:pt x="473" y="670"/>
                    </a:lnTo>
                    <a:lnTo>
                      <a:pt x="482" y="746"/>
                    </a:lnTo>
                    <a:lnTo>
                      <a:pt x="486" y="820"/>
                    </a:lnTo>
                    <a:lnTo>
                      <a:pt x="485" y="896"/>
                    </a:lnTo>
                    <a:lnTo>
                      <a:pt x="478" y="970"/>
                    </a:lnTo>
                    <a:lnTo>
                      <a:pt x="465" y="1043"/>
                    </a:lnTo>
                    <a:lnTo>
                      <a:pt x="448" y="1115"/>
                    </a:lnTo>
                    <a:lnTo>
                      <a:pt x="405" y="1095"/>
                    </a:lnTo>
                    <a:lnTo>
                      <a:pt x="422" y="1025"/>
                    </a:lnTo>
                    <a:lnTo>
                      <a:pt x="435" y="952"/>
                    </a:lnTo>
                    <a:lnTo>
                      <a:pt x="441" y="878"/>
                    </a:lnTo>
                    <a:lnTo>
                      <a:pt x="441" y="804"/>
                    </a:lnTo>
                    <a:lnTo>
                      <a:pt x="437" y="728"/>
                    </a:lnTo>
                    <a:lnTo>
                      <a:pt x="425" y="655"/>
                    </a:lnTo>
                    <a:lnTo>
                      <a:pt x="410" y="583"/>
                    </a:lnTo>
                    <a:lnTo>
                      <a:pt x="389" y="510"/>
                    </a:lnTo>
                    <a:lnTo>
                      <a:pt x="362" y="443"/>
                    </a:lnTo>
                    <a:lnTo>
                      <a:pt x="331" y="378"/>
                    </a:lnTo>
                    <a:lnTo>
                      <a:pt x="294" y="317"/>
                    </a:lnTo>
                    <a:lnTo>
                      <a:pt x="254" y="259"/>
                    </a:lnTo>
                    <a:lnTo>
                      <a:pt x="209" y="206"/>
                    </a:lnTo>
                    <a:lnTo>
                      <a:pt x="161" y="159"/>
                    </a:lnTo>
                    <a:lnTo>
                      <a:pt x="110" y="118"/>
                    </a:lnTo>
                    <a:lnTo>
                      <a:pt x="56" y="81"/>
                    </a:lnTo>
                    <a:lnTo>
                      <a:pt x="0" y="5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FE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91" name="Freeform 1112"/>
              <p:cNvSpPr>
                <a:spLocks/>
              </p:cNvSpPr>
              <p:nvPr/>
            </p:nvSpPr>
            <p:spPr bwMode="auto">
              <a:xfrm>
                <a:off x="1169" y="893"/>
                <a:ext cx="457" cy="522"/>
              </a:xfrm>
              <a:custGeom>
                <a:avLst/>
                <a:gdLst>
                  <a:gd name="T0" fmla="*/ 421 w 457"/>
                  <a:gd name="T1" fmla="*/ 522 h 1044"/>
                  <a:gd name="T2" fmla="*/ 438 w 457"/>
                  <a:gd name="T3" fmla="*/ 487 h 1044"/>
                  <a:gd name="T4" fmla="*/ 451 w 457"/>
                  <a:gd name="T5" fmla="*/ 451 h 1044"/>
                  <a:gd name="T6" fmla="*/ 457 w 457"/>
                  <a:gd name="T7" fmla="*/ 414 h 1044"/>
                  <a:gd name="T8" fmla="*/ 457 w 457"/>
                  <a:gd name="T9" fmla="*/ 377 h 1044"/>
                  <a:gd name="T10" fmla="*/ 453 w 457"/>
                  <a:gd name="T11" fmla="*/ 339 h 1044"/>
                  <a:gd name="T12" fmla="*/ 441 w 457"/>
                  <a:gd name="T13" fmla="*/ 302 h 1044"/>
                  <a:gd name="T14" fmla="*/ 426 w 457"/>
                  <a:gd name="T15" fmla="*/ 266 h 1044"/>
                  <a:gd name="T16" fmla="*/ 405 w 457"/>
                  <a:gd name="T17" fmla="*/ 230 h 1044"/>
                  <a:gd name="T18" fmla="*/ 378 w 457"/>
                  <a:gd name="T19" fmla="*/ 196 h 1044"/>
                  <a:gd name="T20" fmla="*/ 347 w 457"/>
                  <a:gd name="T21" fmla="*/ 164 h 1044"/>
                  <a:gd name="T22" fmla="*/ 310 w 457"/>
                  <a:gd name="T23" fmla="*/ 133 h 1044"/>
                  <a:gd name="T24" fmla="*/ 270 w 457"/>
                  <a:gd name="T25" fmla="*/ 104 h 1044"/>
                  <a:gd name="T26" fmla="*/ 225 w 457"/>
                  <a:gd name="T27" fmla="*/ 78 h 1044"/>
                  <a:gd name="T28" fmla="*/ 177 w 457"/>
                  <a:gd name="T29" fmla="*/ 54 h 1044"/>
                  <a:gd name="T30" fmla="*/ 126 w 457"/>
                  <a:gd name="T31" fmla="*/ 34 h 1044"/>
                  <a:gd name="T32" fmla="*/ 72 w 457"/>
                  <a:gd name="T33" fmla="*/ 15 h 1044"/>
                  <a:gd name="T34" fmla="*/ 16 w 457"/>
                  <a:gd name="T35" fmla="*/ 0 h 1044"/>
                  <a:gd name="T36" fmla="*/ 0 w 457"/>
                  <a:gd name="T37" fmla="*/ 27 h 1044"/>
                  <a:gd name="T38" fmla="*/ 53 w 457"/>
                  <a:gd name="T39" fmla="*/ 41 h 1044"/>
                  <a:gd name="T40" fmla="*/ 103 w 457"/>
                  <a:gd name="T41" fmla="*/ 58 h 1044"/>
                  <a:gd name="T42" fmla="*/ 150 w 457"/>
                  <a:gd name="T43" fmla="*/ 77 h 1044"/>
                  <a:gd name="T44" fmla="*/ 195 w 457"/>
                  <a:gd name="T45" fmla="*/ 100 h 1044"/>
                  <a:gd name="T46" fmla="*/ 236 w 457"/>
                  <a:gd name="T47" fmla="*/ 124 h 1044"/>
                  <a:gd name="T48" fmla="*/ 274 w 457"/>
                  <a:gd name="T49" fmla="*/ 150 h 1044"/>
                  <a:gd name="T50" fmla="*/ 307 w 457"/>
                  <a:gd name="T51" fmla="*/ 179 h 1044"/>
                  <a:gd name="T52" fmla="*/ 337 w 457"/>
                  <a:gd name="T53" fmla="*/ 209 h 1044"/>
                  <a:gd name="T54" fmla="*/ 361 w 457"/>
                  <a:gd name="T55" fmla="*/ 241 h 1044"/>
                  <a:gd name="T56" fmla="*/ 380 w 457"/>
                  <a:gd name="T57" fmla="*/ 273 h 1044"/>
                  <a:gd name="T58" fmla="*/ 396 w 457"/>
                  <a:gd name="T59" fmla="*/ 308 h 1044"/>
                  <a:gd name="T60" fmla="*/ 406 w 457"/>
                  <a:gd name="T61" fmla="*/ 342 h 1044"/>
                  <a:gd name="T62" fmla="*/ 410 w 457"/>
                  <a:gd name="T63" fmla="*/ 377 h 1044"/>
                  <a:gd name="T64" fmla="*/ 410 w 457"/>
                  <a:gd name="T65" fmla="*/ 411 h 1044"/>
                  <a:gd name="T66" fmla="*/ 405 w 457"/>
                  <a:gd name="T67" fmla="*/ 445 h 1044"/>
                  <a:gd name="T68" fmla="*/ 393 w 457"/>
                  <a:gd name="T69" fmla="*/ 479 h 1044"/>
                  <a:gd name="T70" fmla="*/ 378 w 457"/>
                  <a:gd name="T71" fmla="*/ 512 h 1044"/>
                  <a:gd name="T72" fmla="*/ 421 w 457"/>
                  <a:gd name="T73" fmla="*/ 522 h 104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57" h="1044">
                    <a:moveTo>
                      <a:pt x="421" y="1044"/>
                    </a:moveTo>
                    <a:lnTo>
                      <a:pt x="438" y="974"/>
                    </a:lnTo>
                    <a:lnTo>
                      <a:pt x="451" y="901"/>
                    </a:lnTo>
                    <a:lnTo>
                      <a:pt x="457" y="827"/>
                    </a:lnTo>
                    <a:lnTo>
                      <a:pt x="457" y="753"/>
                    </a:lnTo>
                    <a:lnTo>
                      <a:pt x="453" y="677"/>
                    </a:lnTo>
                    <a:lnTo>
                      <a:pt x="441" y="604"/>
                    </a:lnTo>
                    <a:lnTo>
                      <a:pt x="426" y="532"/>
                    </a:lnTo>
                    <a:lnTo>
                      <a:pt x="405" y="459"/>
                    </a:lnTo>
                    <a:lnTo>
                      <a:pt x="378" y="392"/>
                    </a:lnTo>
                    <a:lnTo>
                      <a:pt x="347" y="327"/>
                    </a:lnTo>
                    <a:lnTo>
                      <a:pt x="310" y="266"/>
                    </a:lnTo>
                    <a:lnTo>
                      <a:pt x="270" y="208"/>
                    </a:lnTo>
                    <a:lnTo>
                      <a:pt x="225" y="155"/>
                    </a:lnTo>
                    <a:lnTo>
                      <a:pt x="177" y="108"/>
                    </a:lnTo>
                    <a:lnTo>
                      <a:pt x="126" y="67"/>
                    </a:lnTo>
                    <a:lnTo>
                      <a:pt x="72" y="30"/>
                    </a:lnTo>
                    <a:lnTo>
                      <a:pt x="16" y="0"/>
                    </a:lnTo>
                    <a:lnTo>
                      <a:pt x="0" y="54"/>
                    </a:lnTo>
                    <a:lnTo>
                      <a:pt x="53" y="81"/>
                    </a:lnTo>
                    <a:lnTo>
                      <a:pt x="103" y="116"/>
                    </a:lnTo>
                    <a:lnTo>
                      <a:pt x="150" y="154"/>
                    </a:lnTo>
                    <a:lnTo>
                      <a:pt x="195" y="199"/>
                    </a:lnTo>
                    <a:lnTo>
                      <a:pt x="236" y="248"/>
                    </a:lnTo>
                    <a:lnTo>
                      <a:pt x="274" y="300"/>
                    </a:lnTo>
                    <a:lnTo>
                      <a:pt x="307" y="358"/>
                    </a:lnTo>
                    <a:lnTo>
                      <a:pt x="337" y="418"/>
                    </a:lnTo>
                    <a:lnTo>
                      <a:pt x="361" y="481"/>
                    </a:lnTo>
                    <a:lnTo>
                      <a:pt x="380" y="546"/>
                    </a:lnTo>
                    <a:lnTo>
                      <a:pt x="396" y="615"/>
                    </a:lnTo>
                    <a:lnTo>
                      <a:pt x="406" y="684"/>
                    </a:lnTo>
                    <a:lnTo>
                      <a:pt x="410" y="753"/>
                    </a:lnTo>
                    <a:lnTo>
                      <a:pt x="410" y="822"/>
                    </a:lnTo>
                    <a:lnTo>
                      <a:pt x="405" y="890"/>
                    </a:lnTo>
                    <a:lnTo>
                      <a:pt x="393" y="957"/>
                    </a:lnTo>
                    <a:lnTo>
                      <a:pt x="378" y="1024"/>
                    </a:lnTo>
                    <a:lnTo>
                      <a:pt x="421" y="1044"/>
                    </a:lnTo>
                    <a:close/>
                  </a:path>
                </a:pathLst>
              </a:custGeom>
              <a:solidFill>
                <a:srgbClr val="E0ED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92" name="Freeform 1113"/>
              <p:cNvSpPr>
                <a:spLocks/>
              </p:cNvSpPr>
              <p:nvPr/>
            </p:nvSpPr>
            <p:spPr bwMode="auto">
              <a:xfrm>
                <a:off x="1154" y="920"/>
                <a:ext cx="425" cy="485"/>
              </a:xfrm>
              <a:custGeom>
                <a:avLst/>
                <a:gdLst>
                  <a:gd name="T0" fmla="*/ 15 w 425"/>
                  <a:gd name="T1" fmla="*/ 0 h 970"/>
                  <a:gd name="T2" fmla="*/ 68 w 425"/>
                  <a:gd name="T3" fmla="*/ 14 h 970"/>
                  <a:gd name="T4" fmla="*/ 118 w 425"/>
                  <a:gd name="T5" fmla="*/ 31 h 970"/>
                  <a:gd name="T6" fmla="*/ 165 w 425"/>
                  <a:gd name="T7" fmla="*/ 50 h 970"/>
                  <a:gd name="T8" fmla="*/ 210 w 425"/>
                  <a:gd name="T9" fmla="*/ 73 h 970"/>
                  <a:gd name="T10" fmla="*/ 251 w 425"/>
                  <a:gd name="T11" fmla="*/ 97 h 970"/>
                  <a:gd name="T12" fmla="*/ 289 w 425"/>
                  <a:gd name="T13" fmla="*/ 123 h 970"/>
                  <a:gd name="T14" fmla="*/ 322 w 425"/>
                  <a:gd name="T15" fmla="*/ 152 h 970"/>
                  <a:gd name="T16" fmla="*/ 352 w 425"/>
                  <a:gd name="T17" fmla="*/ 182 h 970"/>
                  <a:gd name="T18" fmla="*/ 376 w 425"/>
                  <a:gd name="T19" fmla="*/ 214 h 970"/>
                  <a:gd name="T20" fmla="*/ 395 w 425"/>
                  <a:gd name="T21" fmla="*/ 246 h 970"/>
                  <a:gd name="T22" fmla="*/ 411 w 425"/>
                  <a:gd name="T23" fmla="*/ 281 h 970"/>
                  <a:gd name="T24" fmla="*/ 421 w 425"/>
                  <a:gd name="T25" fmla="*/ 315 h 970"/>
                  <a:gd name="T26" fmla="*/ 425 w 425"/>
                  <a:gd name="T27" fmla="*/ 350 h 970"/>
                  <a:gd name="T28" fmla="*/ 425 w 425"/>
                  <a:gd name="T29" fmla="*/ 384 h 970"/>
                  <a:gd name="T30" fmla="*/ 420 w 425"/>
                  <a:gd name="T31" fmla="*/ 418 h 970"/>
                  <a:gd name="T32" fmla="*/ 408 w 425"/>
                  <a:gd name="T33" fmla="*/ 452 h 970"/>
                  <a:gd name="T34" fmla="*/ 393 w 425"/>
                  <a:gd name="T35" fmla="*/ 485 h 970"/>
                  <a:gd name="T36" fmla="*/ 345 w 425"/>
                  <a:gd name="T37" fmla="*/ 475 h 970"/>
                  <a:gd name="T38" fmla="*/ 360 w 425"/>
                  <a:gd name="T39" fmla="*/ 442 h 970"/>
                  <a:gd name="T40" fmla="*/ 371 w 425"/>
                  <a:gd name="T41" fmla="*/ 409 h 970"/>
                  <a:gd name="T42" fmla="*/ 376 w 425"/>
                  <a:gd name="T43" fmla="*/ 375 h 970"/>
                  <a:gd name="T44" fmla="*/ 374 w 425"/>
                  <a:gd name="T45" fmla="*/ 341 h 970"/>
                  <a:gd name="T46" fmla="*/ 369 w 425"/>
                  <a:gd name="T47" fmla="*/ 308 h 970"/>
                  <a:gd name="T48" fmla="*/ 357 w 425"/>
                  <a:gd name="T49" fmla="*/ 274 h 970"/>
                  <a:gd name="T50" fmla="*/ 342 w 425"/>
                  <a:gd name="T51" fmla="*/ 242 h 970"/>
                  <a:gd name="T52" fmla="*/ 319 w 425"/>
                  <a:gd name="T53" fmla="*/ 210 h 970"/>
                  <a:gd name="T54" fmla="*/ 294 w 425"/>
                  <a:gd name="T55" fmla="*/ 180 h 970"/>
                  <a:gd name="T56" fmla="*/ 263 w 425"/>
                  <a:gd name="T57" fmla="*/ 151 h 970"/>
                  <a:gd name="T58" fmla="*/ 227 w 425"/>
                  <a:gd name="T59" fmla="*/ 125 h 970"/>
                  <a:gd name="T60" fmla="*/ 188 w 425"/>
                  <a:gd name="T61" fmla="*/ 101 h 970"/>
                  <a:gd name="T62" fmla="*/ 145 w 425"/>
                  <a:gd name="T63" fmla="*/ 79 h 970"/>
                  <a:gd name="T64" fmla="*/ 99 w 425"/>
                  <a:gd name="T65" fmla="*/ 59 h 970"/>
                  <a:gd name="T66" fmla="*/ 51 w 425"/>
                  <a:gd name="T67" fmla="*/ 43 h 970"/>
                  <a:gd name="T68" fmla="*/ 0 w 425"/>
                  <a:gd name="T69" fmla="*/ 29 h 970"/>
                  <a:gd name="T70" fmla="*/ 15 w 425"/>
                  <a:gd name="T71" fmla="*/ 0 h 97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25" h="970">
                    <a:moveTo>
                      <a:pt x="15" y="0"/>
                    </a:moveTo>
                    <a:lnTo>
                      <a:pt x="68" y="27"/>
                    </a:lnTo>
                    <a:lnTo>
                      <a:pt x="118" y="62"/>
                    </a:lnTo>
                    <a:lnTo>
                      <a:pt x="165" y="100"/>
                    </a:lnTo>
                    <a:lnTo>
                      <a:pt x="210" y="145"/>
                    </a:lnTo>
                    <a:lnTo>
                      <a:pt x="251" y="194"/>
                    </a:lnTo>
                    <a:lnTo>
                      <a:pt x="289" y="246"/>
                    </a:lnTo>
                    <a:lnTo>
                      <a:pt x="322" y="304"/>
                    </a:lnTo>
                    <a:lnTo>
                      <a:pt x="352" y="364"/>
                    </a:lnTo>
                    <a:lnTo>
                      <a:pt x="376" y="427"/>
                    </a:lnTo>
                    <a:lnTo>
                      <a:pt x="395" y="492"/>
                    </a:lnTo>
                    <a:lnTo>
                      <a:pt x="411" y="561"/>
                    </a:lnTo>
                    <a:lnTo>
                      <a:pt x="421" y="630"/>
                    </a:lnTo>
                    <a:lnTo>
                      <a:pt x="425" y="699"/>
                    </a:lnTo>
                    <a:lnTo>
                      <a:pt x="425" y="768"/>
                    </a:lnTo>
                    <a:lnTo>
                      <a:pt x="420" y="836"/>
                    </a:lnTo>
                    <a:lnTo>
                      <a:pt x="408" y="903"/>
                    </a:lnTo>
                    <a:lnTo>
                      <a:pt x="393" y="970"/>
                    </a:lnTo>
                    <a:lnTo>
                      <a:pt x="345" y="949"/>
                    </a:lnTo>
                    <a:lnTo>
                      <a:pt x="360" y="883"/>
                    </a:lnTo>
                    <a:lnTo>
                      <a:pt x="371" y="818"/>
                    </a:lnTo>
                    <a:lnTo>
                      <a:pt x="376" y="749"/>
                    </a:lnTo>
                    <a:lnTo>
                      <a:pt x="374" y="682"/>
                    </a:lnTo>
                    <a:lnTo>
                      <a:pt x="369" y="615"/>
                    </a:lnTo>
                    <a:lnTo>
                      <a:pt x="357" y="548"/>
                    </a:lnTo>
                    <a:lnTo>
                      <a:pt x="342" y="483"/>
                    </a:lnTo>
                    <a:lnTo>
                      <a:pt x="319" y="420"/>
                    </a:lnTo>
                    <a:lnTo>
                      <a:pt x="294" y="360"/>
                    </a:lnTo>
                    <a:lnTo>
                      <a:pt x="263" y="302"/>
                    </a:lnTo>
                    <a:lnTo>
                      <a:pt x="227" y="250"/>
                    </a:lnTo>
                    <a:lnTo>
                      <a:pt x="188" y="201"/>
                    </a:lnTo>
                    <a:lnTo>
                      <a:pt x="145" y="157"/>
                    </a:lnTo>
                    <a:lnTo>
                      <a:pt x="99" y="118"/>
                    </a:lnTo>
                    <a:lnTo>
                      <a:pt x="51" y="85"/>
                    </a:lnTo>
                    <a:lnTo>
                      <a:pt x="0" y="58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E2E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93" name="Freeform 1114"/>
              <p:cNvSpPr>
                <a:spLocks/>
              </p:cNvSpPr>
              <p:nvPr/>
            </p:nvSpPr>
            <p:spPr bwMode="auto">
              <a:xfrm>
                <a:off x="1135" y="949"/>
                <a:ext cx="395" cy="445"/>
              </a:xfrm>
              <a:custGeom>
                <a:avLst/>
                <a:gdLst>
                  <a:gd name="T0" fmla="*/ 364 w 395"/>
                  <a:gd name="T1" fmla="*/ 445 h 891"/>
                  <a:gd name="T2" fmla="*/ 379 w 395"/>
                  <a:gd name="T3" fmla="*/ 412 h 891"/>
                  <a:gd name="T4" fmla="*/ 390 w 395"/>
                  <a:gd name="T5" fmla="*/ 380 h 891"/>
                  <a:gd name="T6" fmla="*/ 395 w 395"/>
                  <a:gd name="T7" fmla="*/ 345 h 891"/>
                  <a:gd name="T8" fmla="*/ 393 w 395"/>
                  <a:gd name="T9" fmla="*/ 312 h 891"/>
                  <a:gd name="T10" fmla="*/ 388 w 395"/>
                  <a:gd name="T11" fmla="*/ 278 h 891"/>
                  <a:gd name="T12" fmla="*/ 376 w 395"/>
                  <a:gd name="T13" fmla="*/ 245 h 891"/>
                  <a:gd name="T14" fmla="*/ 361 w 395"/>
                  <a:gd name="T15" fmla="*/ 212 h 891"/>
                  <a:gd name="T16" fmla="*/ 338 w 395"/>
                  <a:gd name="T17" fmla="*/ 181 h 891"/>
                  <a:gd name="T18" fmla="*/ 313 w 395"/>
                  <a:gd name="T19" fmla="*/ 151 h 891"/>
                  <a:gd name="T20" fmla="*/ 282 w 395"/>
                  <a:gd name="T21" fmla="*/ 122 h 891"/>
                  <a:gd name="T22" fmla="*/ 246 w 395"/>
                  <a:gd name="T23" fmla="*/ 96 h 891"/>
                  <a:gd name="T24" fmla="*/ 207 w 395"/>
                  <a:gd name="T25" fmla="*/ 71 h 891"/>
                  <a:gd name="T26" fmla="*/ 164 w 395"/>
                  <a:gd name="T27" fmla="*/ 49 h 891"/>
                  <a:gd name="T28" fmla="*/ 118 w 395"/>
                  <a:gd name="T29" fmla="*/ 30 h 891"/>
                  <a:gd name="T30" fmla="*/ 70 w 395"/>
                  <a:gd name="T31" fmla="*/ 13 h 891"/>
                  <a:gd name="T32" fmla="*/ 19 w 395"/>
                  <a:gd name="T33" fmla="*/ 0 h 891"/>
                  <a:gd name="T34" fmla="*/ 0 w 395"/>
                  <a:gd name="T35" fmla="*/ 30 h 891"/>
                  <a:gd name="T36" fmla="*/ 50 w 395"/>
                  <a:gd name="T37" fmla="*/ 43 h 891"/>
                  <a:gd name="T38" fmla="*/ 96 w 395"/>
                  <a:gd name="T39" fmla="*/ 59 h 891"/>
                  <a:gd name="T40" fmla="*/ 140 w 395"/>
                  <a:gd name="T41" fmla="*/ 78 h 891"/>
                  <a:gd name="T42" fmla="*/ 181 w 395"/>
                  <a:gd name="T43" fmla="*/ 101 h 891"/>
                  <a:gd name="T44" fmla="*/ 218 w 395"/>
                  <a:gd name="T45" fmla="*/ 125 h 891"/>
                  <a:gd name="T46" fmla="*/ 251 w 395"/>
                  <a:gd name="T47" fmla="*/ 152 h 891"/>
                  <a:gd name="T48" fmla="*/ 279 w 395"/>
                  <a:gd name="T49" fmla="*/ 180 h 891"/>
                  <a:gd name="T50" fmla="*/ 301 w 395"/>
                  <a:gd name="T51" fmla="*/ 210 h 891"/>
                  <a:gd name="T52" fmla="*/ 320 w 395"/>
                  <a:gd name="T53" fmla="*/ 240 h 891"/>
                  <a:gd name="T54" fmla="*/ 333 w 395"/>
                  <a:gd name="T55" fmla="*/ 272 h 891"/>
                  <a:gd name="T56" fmla="*/ 340 w 395"/>
                  <a:gd name="T57" fmla="*/ 305 h 891"/>
                  <a:gd name="T58" fmla="*/ 341 w 395"/>
                  <a:gd name="T59" fmla="*/ 337 h 891"/>
                  <a:gd name="T60" fmla="*/ 338 w 395"/>
                  <a:gd name="T61" fmla="*/ 370 h 891"/>
                  <a:gd name="T62" fmla="*/ 328 w 395"/>
                  <a:gd name="T63" fmla="*/ 402 h 891"/>
                  <a:gd name="T64" fmla="*/ 314 w 395"/>
                  <a:gd name="T65" fmla="*/ 433 h 891"/>
                  <a:gd name="T66" fmla="*/ 364 w 395"/>
                  <a:gd name="T67" fmla="*/ 445 h 89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95" h="891">
                    <a:moveTo>
                      <a:pt x="364" y="891"/>
                    </a:moveTo>
                    <a:lnTo>
                      <a:pt x="379" y="825"/>
                    </a:lnTo>
                    <a:lnTo>
                      <a:pt x="390" y="760"/>
                    </a:lnTo>
                    <a:lnTo>
                      <a:pt x="395" y="691"/>
                    </a:lnTo>
                    <a:lnTo>
                      <a:pt x="393" y="624"/>
                    </a:lnTo>
                    <a:lnTo>
                      <a:pt x="388" y="557"/>
                    </a:lnTo>
                    <a:lnTo>
                      <a:pt x="376" y="490"/>
                    </a:lnTo>
                    <a:lnTo>
                      <a:pt x="361" y="425"/>
                    </a:lnTo>
                    <a:lnTo>
                      <a:pt x="338" y="362"/>
                    </a:lnTo>
                    <a:lnTo>
                      <a:pt x="313" y="302"/>
                    </a:lnTo>
                    <a:lnTo>
                      <a:pt x="282" y="244"/>
                    </a:lnTo>
                    <a:lnTo>
                      <a:pt x="246" y="192"/>
                    </a:lnTo>
                    <a:lnTo>
                      <a:pt x="207" y="143"/>
                    </a:lnTo>
                    <a:lnTo>
                      <a:pt x="164" y="99"/>
                    </a:lnTo>
                    <a:lnTo>
                      <a:pt x="118" y="60"/>
                    </a:lnTo>
                    <a:lnTo>
                      <a:pt x="70" y="27"/>
                    </a:lnTo>
                    <a:lnTo>
                      <a:pt x="19" y="0"/>
                    </a:lnTo>
                    <a:lnTo>
                      <a:pt x="0" y="61"/>
                    </a:lnTo>
                    <a:lnTo>
                      <a:pt x="50" y="87"/>
                    </a:lnTo>
                    <a:lnTo>
                      <a:pt x="96" y="119"/>
                    </a:lnTo>
                    <a:lnTo>
                      <a:pt x="140" y="157"/>
                    </a:lnTo>
                    <a:lnTo>
                      <a:pt x="181" y="203"/>
                    </a:lnTo>
                    <a:lnTo>
                      <a:pt x="218" y="250"/>
                    </a:lnTo>
                    <a:lnTo>
                      <a:pt x="251" y="304"/>
                    </a:lnTo>
                    <a:lnTo>
                      <a:pt x="279" y="360"/>
                    </a:lnTo>
                    <a:lnTo>
                      <a:pt x="301" y="420"/>
                    </a:lnTo>
                    <a:lnTo>
                      <a:pt x="320" y="481"/>
                    </a:lnTo>
                    <a:lnTo>
                      <a:pt x="333" y="545"/>
                    </a:lnTo>
                    <a:lnTo>
                      <a:pt x="340" y="610"/>
                    </a:lnTo>
                    <a:lnTo>
                      <a:pt x="341" y="675"/>
                    </a:lnTo>
                    <a:lnTo>
                      <a:pt x="338" y="740"/>
                    </a:lnTo>
                    <a:lnTo>
                      <a:pt x="328" y="804"/>
                    </a:lnTo>
                    <a:lnTo>
                      <a:pt x="314" y="867"/>
                    </a:lnTo>
                    <a:lnTo>
                      <a:pt x="364" y="891"/>
                    </a:lnTo>
                    <a:close/>
                  </a:path>
                </a:pathLst>
              </a:custGeom>
              <a:solidFill>
                <a:srgbClr val="E4EC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94" name="Freeform 1115"/>
              <p:cNvSpPr>
                <a:spLocks/>
              </p:cNvSpPr>
              <p:nvPr/>
            </p:nvSpPr>
            <p:spPr bwMode="auto">
              <a:xfrm>
                <a:off x="1117" y="980"/>
                <a:ext cx="359" cy="403"/>
              </a:xfrm>
              <a:custGeom>
                <a:avLst/>
                <a:gdLst>
                  <a:gd name="T0" fmla="*/ 18 w 359"/>
                  <a:gd name="T1" fmla="*/ 0 h 806"/>
                  <a:gd name="T2" fmla="*/ 68 w 359"/>
                  <a:gd name="T3" fmla="*/ 13 h 806"/>
                  <a:gd name="T4" fmla="*/ 114 w 359"/>
                  <a:gd name="T5" fmla="*/ 29 h 806"/>
                  <a:gd name="T6" fmla="*/ 158 w 359"/>
                  <a:gd name="T7" fmla="*/ 48 h 806"/>
                  <a:gd name="T8" fmla="*/ 199 w 359"/>
                  <a:gd name="T9" fmla="*/ 71 h 806"/>
                  <a:gd name="T10" fmla="*/ 236 w 359"/>
                  <a:gd name="T11" fmla="*/ 95 h 806"/>
                  <a:gd name="T12" fmla="*/ 269 w 359"/>
                  <a:gd name="T13" fmla="*/ 122 h 806"/>
                  <a:gd name="T14" fmla="*/ 297 w 359"/>
                  <a:gd name="T15" fmla="*/ 150 h 806"/>
                  <a:gd name="T16" fmla="*/ 319 w 359"/>
                  <a:gd name="T17" fmla="*/ 180 h 806"/>
                  <a:gd name="T18" fmla="*/ 338 w 359"/>
                  <a:gd name="T19" fmla="*/ 210 h 806"/>
                  <a:gd name="T20" fmla="*/ 351 w 359"/>
                  <a:gd name="T21" fmla="*/ 242 h 806"/>
                  <a:gd name="T22" fmla="*/ 358 w 359"/>
                  <a:gd name="T23" fmla="*/ 275 h 806"/>
                  <a:gd name="T24" fmla="*/ 359 w 359"/>
                  <a:gd name="T25" fmla="*/ 307 h 806"/>
                  <a:gd name="T26" fmla="*/ 356 w 359"/>
                  <a:gd name="T27" fmla="*/ 340 h 806"/>
                  <a:gd name="T28" fmla="*/ 346 w 359"/>
                  <a:gd name="T29" fmla="*/ 372 h 806"/>
                  <a:gd name="T30" fmla="*/ 332 w 359"/>
                  <a:gd name="T31" fmla="*/ 403 h 806"/>
                  <a:gd name="T32" fmla="*/ 278 w 359"/>
                  <a:gd name="T33" fmla="*/ 391 h 806"/>
                  <a:gd name="T34" fmla="*/ 291 w 359"/>
                  <a:gd name="T35" fmla="*/ 363 h 806"/>
                  <a:gd name="T36" fmla="*/ 300 w 359"/>
                  <a:gd name="T37" fmla="*/ 334 h 806"/>
                  <a:gd name="T38" fmla="*/ 302 w 359"/>
                  <a:gd name="T39" fmla="*/ 306 h 806"/>
                  <a:gd name="T40" fmla="*/ 301 w 359"/>
                  <a:gd name="T41" fmla="*/ 277 h 806"/>
                  <a:gd name="T42" fmla="*/ 294 w 359"/>
                  <a:gd name="T43" fmla="*/ 248 h 806"/>
                  <a:gd name="T44" fmla="*/ 283 w 359"/>
                  <a:gd name="T45" fmla="*/ 220 h 806"/>
                  <a:gd name="T46" fmla="*/ 267 w 359"/>
                  <a:gd name="T47" fmla="*/ 192 h 806"/>
                  <a:gd name="T48" fmla="*/ 246 w 359"/>
                  <a:gd name="T49" fmla="*/ 165 h 806"/>
                  <a:gd name="T50" fmla="*/ 222 w 359"/>
                  <a:gd name="T51" fmla="*/ 141 h 806"/>
                  <a:gd name="T52" fmla="*/ 192 w 359"/>
                  <a:gd name="T53" fmla="*/ 117 h 806"/>
                  <a:gd name="T54" fmla="*/ 160 w 359"/>
                  <a:gd name="T55" fmla="*/ 96 h 806"/>
                  <a:gd name="T56" fmla="*/ 124 w 359"/>
                  <a:gd name="T57" fmla="*/ 77 h 806"/>
                  <a:gd name="T58" fmla="*/ 85 w 359"/>
                  <a:gd name="T59" fmla="*/ 59 h 806"/>
                  <a:gd name="T60" fmla="*/ 44 w 359"/>
                  <a:gd name="T61" fmla="*/ 45 h 806"/>
                  <a:gd name="T62" fmla="*/ 0 w 359"/>
                  <a:gd name="T63" fmla="*/ 33 h 806"/>
                  <a:gd name="T64" fmla="*/ 18 w 359"/>
                  <a:gd name="T65" fmla="*/ 0 h 80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59" h="806">
                    <a:moveTo>
                      <a:pt x="18" y="0"/>
                    </a:moveTo>
                    <a:lnTo>
                      <a:pt x="68" y="26"/>
                    </a:lnTo>
                    <a:lnTo>
                      <a:pt x="114" y="58"/>
                    </a:lnTo>
                    <a:lnTo>
                      <a:pt x="158" y="96"/>
                    </a:lnTo>
                    <a:lnTo>
                      <a:pt x="199" y="142"/>
                    </a:lnTo>
                    <a:lnTo>
                      <a:pt x="236" y="189"/>
                    </a:lnTo>
                    <a:lnTo>
                      <a:pt x="269" y="243"/>
                    </a:lnTo>
                    <a:lnTo>
                      <a:pt x="297" y="299"/>
                    </a:lnTo>
                    <a:lnTo>
                      <a:pt x="319" y="359"/>
                    </a:lnTo>
                    <a:lnTo>
                      <a:pt x="338" y="420"/>
                    </a:lnTo>
                    <a:lnTo>
                      <a:pt x="351" y="484"/>
                    </a:lnTo>
                    <a:lnTo>
                      <a:pt x="358" y="549"/>
                    </a:lnTo>
                    <a:lnTo>
                      <a:pt x="359" y="614"/>
                    </a:lnTo>
                    <a:lnTo>
                      <a:pt x="356" y="679"/>
                    </a:lnTo>
                    <a:lnTo>
                      <a:pt x="346" y="743"/>
                    </a:lnTo>
                    <a:lnTo>
                      <a:pt x="332" y="806"/>
                    </a:lnTo>
                    <a:lnTo>
                      <a:pt x="278" y="781"/>
                    </a:lnTo>
                    <a:lnTo>
                      <a:pt x="291" y="725"/>
                    </a:lnTo>
                    <a:lnTo>
                      <a:pt x="300" y="668"/>
                    </a:lnTo>
                    <a:lnTo>
                      <a:pt x="302" y="611"/>
                    </a:lnTo>
                    <a:lnTo>
                      <a:pt x="301" y="553"/>
                    </a:lnTo>
                    <a:lnTo>
                      <a:pt x="294" y="495"/>
                    </a:lnTo>
                    <a:lnTo>
                      <a:pt x="283" y="439"/>
                    </a:lnTo>
                    <a:lnTo>
                      <a:pt x="267" y="384"/>
                    </a:lnTo>
                    <a:lnTo>
                      <a:pt x="246" y="330"/>
                    </a:lnTo>
                    <a:lnTo>
                      <a:pt x="222" y="281"/>
                    </a:lnTo>
                    <a:lnTo>
                      <a:pt x="192" y="234"/>
                    </a:lnTo>
                    <a:lnTo>
                      <a:pt x="160" y="191"/>
                    </a:lnTo>
                    <a:lnTo>
                      <a:pt x="124" y="153"/>
                    </a:lnTo>
                    <a:lnTo>
                      <a:pt x="85" y="118"/>
                    </a:lnTo>
                    <a:lnTo>
                      <a:pt x="44" y="89"/>
                    </a:lnTo>
                    <a:lnTo>
                      <a:pt x="0" y="6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E6EB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95" name="Freeform 1116"/>
              <p:cNvSpPr>
                <a:spLocks/>
              </p:cNvSpPr>
              <p:nvPr/>
            </p:nvSpPr>
            <p:spPr bwMode="auto">
              <a:xfrm>
                <a:off x="1097" y="1012"/>
                <a:ext cx="322" cy="358"/>
              </a:xfrm>
              <a:custGeom>
                <a:avLst/>
                <a:gdLst>
                  <a:gd name="T0" fmla="*/ 298 w 322"/>
                  <a:gd name="T1" fmla="*/ 358 h 715"/>
                  <a:gd name="T2" fmla="*/ 311 w 322"/>
                  <a:gd name="T3" fmla="*/ 330 h 715"/>
                  <a:gd name="T4" fmla="*/ 320 w 322"/>
                  <a:gd name="T5" fmla="*/ 301 h 715"/>
                  <a:gd name="T6" fmla="*/ 322 w 322"/>
                  <a:gd name="T7" fmla="*/ 273 h 715"/>
                  <a:gd name="T8" fmla="*/ 321 w 322"/>
                  <a:gd name="T9" fmla="*/ 244 h 715"/>
                  <a:gd name="T10" fmla="*/ 314 w 322"/>
                  <a:gd name="T11" fmla="*/ 215 h 715"/>
                  <a:gd name="T12" fmla="*/ 303 w 322"/>
                  <a:gd name="T13" fmla="*/ 187 h 715"/>
                  <a:gd name="T14" fmla="*/ 287 w 322"/>
                  <a:gd name="T15" fmla="*/ 159 h 715"/>
                  <a:gd name="T16" fmla="*/ 266 w 322"/>
                  <a:gd name="T17" fmla="*/ 132 h 715"/>
                  <a:gd name="T18" fmla="*/ 242 w 322"/>
                  <a:gd name="T19" fmla="*/ 108 h 715"/>
                  <a:gd name="T20" fmla="*/ 212 w 322"/>
                  <a:gd name="T21" fmla="*/ 84 h 715"/>
                  <a:gd name="T22" fmla="*/ 180 w 322"/>
                  <a:gd name="T23" fmla="*/ 63 h 715"/>
                  <a:gd name="T24" fmla="*/ 144 w 322"/>
                  <a:gd name="T25" fmla="*/ 44 h 715"/>
                  <a:gd name="T26" fmla="*/ 105 w 322"/>
                  <a:gd name="T27" fmla="*/ 26 h 715"/>
                  <a:gd name="T28" fmla="*/ 64 w 322"/>
                  <a:gd name="T29" fmla="*/ 12 h 715"/>
                  <a:gd name="T30" fmla="*/ 20 w 322"/>
                  <a:gd name="T31" fmla="*/ 0 h 715"/>
                  <a:gd name="T32" fmla="*/ 0 w 322"/>
                  <a:gd name="T33" fmla="*/ 35 h 715"/>
                  <a:gd name="T34" fmla="*/ 40 w 322"/>
                  <a:gd name="T35" fmla="*/ 46 h 715"/>
                  <a:gd name="T36" fmla="*/ 78 w 322"/>
                  <a:gd name="T37" fmla="*/ 60 h 715"/>
                  <a:gd name="T38" fmla="*/ 115 w 322"/>
                  <a:gd name="T39" fmla="*/ 76 h 715"/>
                  <a:gd name="T40" fmla="*/ 147 w 322"/>
                  <a:gd name="T41" fmla="*/ 94 h 715"/>
                  <a:gd name="T42" fmla="*/ 175 w 322"/>
                  <a:gd name="T43" fmla="*/ 115 h 715"/>
                  <a:gd name="T44" fmla="*/ 201 w 322"/>
                  <a:gd name="T45" fmla="*/ 137 h 715"/>
                  <a:gd name="T46" fmla="*/ 222 w 322"/>
                  <a:gd name="T47" fmla="*/ 161 h 715"/>
                  <a:gd name="T48" fmla="*/ 239 w 322"/>
                  <a:gd name="T49" fmla="*/ 186 h 715"/>
                  <a:gd name="T50" fmla="*/ 252 w 322"/>
                  <a:gd name="T51" fmla="*/ 212 h 715"/>
                  <a:gd name="T52" fmla="*/ 259 w 322"/>
                  <a:gd name="T53" fmla="*/ 238 h 715"/>
                  <a:gd name="T54" fmla="*/ 262 w 322"/>
                  <a:gd name="T55" fmla="*/ 265 h 715"/>
                  <a:gd name="T56" fmla="*/ 259 w 322"/>
                  <a:gd name="T57" fmla="*/ 292 h 715"/>
                  <a:gd name="T58" fmla="*/ 252 w 322"/>
                  <a:gd name="T59" fmla="*/ 319 h 715"/>
                  <a:gd name="T60" fmla="*/ 240 w 322"/>
                  <a:gd name="T61" fmla="*/ 344 h 715"/>
                  <a:gd name="T62" fmla="*/ 298 w 322"/>
                  <a:gd name="T63" fmla="*/ 358 h 71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22" h="715">
                    <a:moveTo>
                      <a:pt x="298" y="715"/>
                    </a:moveTo>
                    <a:lnTo>
                      <a:pt x="311" y="659"/>
                    </a:lnTo>
                    <a:lnTo>
                      <a:pt x="320" y="602"/>
                    </a:lnTo>
                    <a:lnTo>
                      <a:pt x="322" y="545"/>
                    </a:lnTo>
                    <a:lnTo>
                      <a:pt x="321" y="487"/>
                    </a:lnTo>
                    <a:lnTo>
                      <a:pt x="314" y="429"/>
                    </a:lnTo>
                    <a:lnTo>
                      <a:pt x="303" y="373"/>
                    </a:lnTo>
                    <a:lnTo>
                      <a:pt x="287" y="318"/>
                    </a:lnTo>
                    <a:lnTo>
                      <a:pt x="266" y="264"/>
                    </a:lnTo>
                    <a:lnTo>
                      <a:pt x="242" y="215"/>
                    </a:lnTo>
                    <a:lnTo>
                      <a:pt x="212" y="168"/>
                    </a:lnTo>
                    <a:lnTo>
                      <a:pt x="180" y="125"/>
                    </a:lnTo>
                    <a:lnTo>
                      <a:pt x="144" y="87"/>
                    </a:lnTo>
                    <a:lnTo>
                      <a:pt x="105" y="52"/>
                    </a:lnTo>
                    <a:lnTo>
                      <a:pt x="64" y="23"/>
                    </a:lnTo>
                    <a:lnTo>
                      <a:pt x="20" y="0"/>
                    </a:lnTo>
                    <a:lnTo>
                      <a:pt x="0" y="70"/>
                    </a:lnTo>
                    <a:lnTo>
                      <a:pt x="40" y="92"/>
                    </a:lnTo>
                    <a:lnTo>
                      <a:pt x="78" y="119"/>
                    </a:lnTo>
                    <a:lnTo>
                      <a:pt x="115" y="152"/>
                    </a:lnTo>
                    <a:lnTo>
                      <a:pt x="147" y="188"/>
                    </a:lnTo>
                    <a:lnTo>
                      <a:pt x="175" y="230"/>
                    </a:lnTo>
                    <a:lnTo>
                      <a:pt x="201" y="273"/>
                    </a:lnTo>
                    <a:lnTo>
                      <a:pt x="222" y="322"/>
                    </a:lnTo>
                    <a:lnTo>
                      <a:pt x="239" y="371"/>
                    </a:lnTo>
                    <a:lnTo>
                      <a:pt x="252" y="423"/>
                    </a:lnTo>
                    <a:lnTo>
                      <a:pt x="259" y="476"/>
                    </a:lnTo>
                    <a:lnTo>
                      <a:pt x="262" y="530"/>
                    </a:lnTo>
                    <a:lnTo>
                      <a:pt x="259" y="584"/>
                    </a:lnTo>
                    <a:lnTo>
                      <a:pt x="252" y="637"/>
                    </a:lnTo>
                    <a:lnTo>
                      <a:pt x="240" y="688"/>
                    </a:lnTo>
                    <a:lnTo>
                      <a:pt x="298" y="715"/>
                    </a:lnTo>
                    <a:close/>
                  </a:path>
                </a:pathLst>
              </a:custGeom>
              <a:solidFill>
                <a:srgbClr val="E7EB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96" name="Freeform 1117"/>
              <p:cNvSpPr>
                <a:spLocks/>
              </p:cNvSpPr>
              <p:nvPr/>
            </p:nvSpPr>
            <p:spPr bwMode="auto">
              <a:xfrm>
                <a:off x="1076" y="1048"/>
                <a:ext cx="283" cy="308"/>
              </a:xfrm>
              <a:custGeom>
                <a:avLst/>
                <a:gdLst>
                  <a:gd name="T0" fmla="*/ 21 w 283"/>
                  <a:gd name="T1" fmla="*/ 0 h 618"/>
                  <a:gd name="T2" fmla="*/ 61 w 283"/>
                  <a:gd name="T3" fmla="*/ 11 h 618"/>
                  <a:gd name="T4" fmla="*/ 99 w 283"/>
                  <a:gd name="T5" fmla="*/ 24 h 618"/>
                  <a:gd name="T6" fmla="*/ 136 w 283"/>
                  <a:gd name="T7" fmla="*/ 41 h 618"/>
                  <a:gd name="T8" fmla="*/ 168 w 283"/>
                  <a:gd name="T9" fmla="*/ 59 h 618"/>
                  <a:gd name="T10" fmla="*/ 196 w 283"/>
                  <a:gd name="T11" fmla="*/ 80 h 618"/>
                  <a:gd name="T12" fmla="*/ 222 w 283"/>
                  <a:gd name="T13" fmla="*/ 101 h 618"/>
                  <a:gd name="T14" fmla="*/ 243 w 283"/>
                  <a:gd name="T15" fmla="*/ 126 h 618"/>
                  <a:gd name="T16" fmla="*/ 260 w 283"/>
                  <a:gd name="T17" fmla="*/ 150 h 618"/>
                  <a:gd name="T18" fmla="*/ 273 w 283"/>
                  <a:gd name="T19" fmla="*/ 176 h 618"/>
                  <a:gd name="T20" fmla="*/ 280 w 283"/>
                  <a:gd name="T21" fmla="*/ 202 h 618"/>
                  <a:gd name="T22" fmla="*/ 283 w 283"/>
                  <a:gd name="T23" fmla="*/ 229 h 618"/>
                  <a:gd name="T24" fmla="*/ 280 w 283"/>
                  <a:gd name="T25" fmla="*/ 256 h 618"/>
                  <a:gd name="T26" fmla="*/ 273 w 283"/>
                  <a:gd name="T27" fmla="*/ 283 h 618"/>
                  <a:gd name="T28" fmla="*/ 261 w 283"/>
                  <a:gd name="T29" fmla="*/ 308 h 618"/>
                  <a:gd name="T30" fmla="*/ 199 w 283"/>
                  <a:gd name="T31" fmla="*/ 294 h 618"/>
                  <a:gd name="T32" fmla="*/ 211 w 283"/>
                  <a:gd name="T33" fmla="*/ 268 h 618"/>
                  <a:gd name="T34" fmla="*/ 216 w 283"/>
                  <a:gd name="T35" fmla="*/ 243 h 618"/>
                  <a:gd name="T36" fmla="*/ 216 w 283"/>
                  <a:gd name="T37" fmla="*/ 217 h 618"/>
                  <a:gd name="T38" fmla="*/ 211 w 283"/>
                  <a:gd name="T39" fmla="*/ 191 h 618"/>
                  <a:gd name="T40" fmla="*/ 201 w 283"/>
                  <a:gd name="T41" fmla="*/ 166 h 618"/>
                  <a:gd name="T42" fmla="*/ 184 w 283"/>
                  <a:gd name="T43" fmla="*/ 142 h 618"/>
                  <a:gd name="T44" fmla="*/ 164 w 283"/>
                  <a:gd name="T45" fmla="*/ 119 h 618"/>
                  <a:gd name="T46" fmla="*/ 139 w 283"/>
                  <a:gd name="T47" fmla="*/ 98 h 618"/>
                  <a:gd name="T48" fmla="*/ 109 w 283"/>
                  <a:gd name="T49" fmla="*/ 79 h 618"/>
                  <a:gd name="T50" fmla="*/ 75 w 283"/>
                  <a:gd name="T51" fmla="*/ 62 h 618"/>
                  <a:gd name="T52" fmla="*/ 38 w 283"/>
                  <a:gd name="T53" fmla="*/ 49 h 618"/>
                  <a:gd name="T54" fmla="*/ 0 w 283"/>
                  <a:gd name="T55" fmla="*/ 38 h 618"/>
                  <a:gd name="T56" fmla="*/ 21 w 283"/>
                  <a:gd name="T57" fmla="*/ 0 h 61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283" h="618">
                    <a:moveTo>
                      <a:pt x="21" y="0"/>
                    </a:moveTo>
                    <a:lnTo>
                      <a:pt x="61" y="22"/>
                    </a:lnTo>
                    <a:lnTo>
                      <a:pt x="99" y="49"/>
                    </a:lnTo>
                    <a:lnTo>
                      <a:pt x="136" y="82"/>
                    </a:lnTo>
                    <a:lnTo>
                      <a:pt x="168" y="118"/>
                    </a:lnTo>
                    <a:lnTo>
                      <a:pt x="196" y="160"/>
                    </a:lnTo>
                    <a:lnTo>
                      <a:pt x="222" y="203"/>
                    </a:lnTo>
                    <a:lnTo>
                      <a:pt x="243" y="252"/>
                    </a:lnTo>
                    <a:lnTo>
                      <a:pt x="260" y="301"/>
                    </a:lnTo>
                    <a:lnTo>
                      <a:pt x="273" y="353"/>
                    </a:lnTo>
                    <a:lnTo>
                      <a:pt x="280" y="406"/>
                    </a:lnTo>
                    <a:lnTo>
                      <a:pt x="283" y="460"/>
                    </a:lnTo>
                    <a:lnTo>
                      <a:pt x="280" y="514"/>
                    </a:lnTo>
                    <a:lnTo>
                      <a:pt x="273" y="567"/>
                    </a:lnTo>
                    <a:lnTo>
                      <a:pt x="261" y="618"/>
                    </a:lnTo>
                    <a:lnTo>
                      <a:pt x="199" y="589"/>
                    </a:lnTo>
                    <a:lnTo>
                      <a:pt x="211" y="538"/>
                    </a:lnTo>
                    <a:lnTo>
                      <a:pt x="216" y="487"/>
                    </a:lnTo>
                    <a:lnTo>
                      <a:pt x="216" y="435"/>
                    </a:lnTo>
                    <a:lnTo>
                      <a:pt x="211" y="384"/>
                    </a:lnTo>
                    <a:lnTo>
                      <a:pt x="201" y="333"/>
                    </a:lnTo>
                    <a:lnTo>
                      <a:pt x="184" y="284"/>
                    </a:lnTo>
                    <a:lnTo>
                      <a:pt x="164" y="239"/>
                    </a:lnTo>
                    <a:lnTo>
                      <a:pt x="139" y="196"/>
                    </a:lnTo>
                    <a:lnTo>
                      <a:pt x="109" y="158"/>
                    </a:lnTo>
                    <a:lnTo>
                      <a:pt x="75" y="125"/>
                    </a:lnTo>
                    <a:lnTo>
                      <a:pt x="38" y="98"/>
                    </a:lnTo>
                    <a:lnTo>
                      <a:pt x="0" y="76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E9E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97" name="Freeform 1118"/>
              <p:cNvSpPr>
                <a:spLocks/>
              </p:cNvSpPr>
              <p:nvPr/>
            </p:nvSpPr>
            <p:spPr bwMode="auto">
              <a:xfrm>
                <a:off x="1052" y="1086"/>
                <a:ext cx="240" cy="256"/>
              </a:xfrm>
              <a:custGeom>
                <a:avLst/>
                <a:gdLst>
                  <a:gd name="T0" fmla="*/ 223 w 240"/>
                  <a:gd name="T1" fmla="*/ 256 h 513"/>
                  <a:gd name="T2" fmla="*/ 235 w 240"/>
                  <a:gd name="T3" fmla="*/ 231 h 513"/>
                  <a:gd name="T4" fmla="*/ 240 w 240"/>
                  <a:gd name="T5" fmla="*/ 205 h 513"/>
                  <a:gd name="T6" fmla="*/ 240 w 240"/>
                  <a:gd name="T7" fmla="*/ 179 h 513"/>
                  <a:gd name="T8" fmla="*/ 235 w 240"/>
                  <a:gd name="T9" fmla="*/ 154 h 513"/>
                  <a:gd name="T10" fmla="*/ 225 w 240"/>
                  <a:gd name="T11" fmla="*/ 128 h 513"/>
                  <a:gd name="T12" fmla="*/ 208 w 240"/>
                  <a:gd name="T13" fmla="*/ 104 h 513"/>
                  <a:gd name="T14" fmla="*/ 188 w 240"/>
                  <a:gd name="T15" fmla="*/ 81 h 513"/>
                  <a:gd name="T16" fmla="*/ 163 w 240"/>
                  <a:gd name="T17" fmla="*/ 60 h 513"/>
                  <a:gd name="T18" fmla="*/ 133 w 240"/>
                  <a:gd name="T19" fmla="*/ 41 h 513"/>
                  <a:gd name="T20" fmla="*/ 99 w 240"/>
                  <a:gd name="T21" fmla="*/ 24 h 513"/>
                  <a:gd name="T22" fmla="*/ 62 w 240"/>
                  <a:gd name="T23" fmla="*/ 11 h 513"/>
                  <a:gd name="T24" fmla="*/ 24 w 240"/>
                  <a:gd name="T25" fmla="*/ 0 h 513"/>
                  <a:gd name="T26" fmla="*/ 0 w 240"/>
                  <a:gd name="T27" fmla="*/ 41 h 513"/>
                  <a:gd name="T28" fmla="*/ 34 w 240"/>
                  <a:gd name="T29" fmla="*/ 50 h 513"/>
                  <a:gd name="T30" fmla="*/ 64 w 240"/>
                  <a:gd name="T31" fmla="*/ 61 h 513"/>
                  <a:gd name="T32" fmla="*/ 92 w 240"/>
                  <a:gd name="T33" fmla="*/ 76 h 513"/>
                  <a:gd name="T34" fmla="*/ 116 w 240"/>
                  <a:gd name="T35" fmla="*/ 93 h 513"/>
                  <a:gd name="T36" fmla="*/ 136 w 240"/>
                  <a:gd name="T37" fmla="*/ 112 h 513"/>
                  <a:gd name="T38" fmla="*/ 151 w 240"/>
                  <a:gd name="T39" fmla="*/ 132 h 513"/>
                  <a:gd name="T40" fmla="*/ 163 w 240"/>
                  <a:gd name="T41" fmla="*/ 153 h 513"/>
                  <a:gd name="T42" fmla="*/ 168 w 240"/>
                  <a:gd name="T43" fmla="*/ 175 h 513"/>
                  <a:gd name="T44" fmla="*/ 170 w 240"/>
                  <a:gd name="T45" fmla="*/ 197 h 513"/>
                  <a:gd name="T46" fmla="*/ 165 w 240"/>
                  <a:gd name="T47" fmla="*/ 219 h 513"/>
                  <a:gd name="T48" fmla="*/ 155 w 240"/>
                  <a:gd name="T49" fmla="*/ 241 h 513"/>
                  <a:gd name="T50" fmla="*/ 223 w 240"/>
                  <a:gd name="T51" fmla="*/ 256 h 51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0" h="513">
                    <a:moveTo>
                      <a:pt x="223" y="513"/>
                    </a:moveTo>
                    <a:lnTo>
                      <a:pt x="235" y="462"/>
                    </a:lnTo>
                    <a:lnTo>
                      <a:pt x="240" y="411"/>
                    </a:lnTo>
                    <a:lnTo>
                      <a:pt x="240" y="359"/>
                    </a:lnTo>
                    <a:lnTo>
                      <a:pt x="235" y="308"/>
                    </a:lnTo>
                    <a:lnTo>
                      <a:pt x="225" y="257"/>
                    </a:lnTo>
                    <a:lnTo>
                      <a:pt x="208" y="208"/>
                    </a:lnTo>
                    <a:lnTo>
                      <a:pt x="188" y="163"/>
                    </a:lnTo>
                    <a:lnTo>
                      <a:pt x="163" y="120"/>
                    </a:lnTo>
                    <a:lnTo>
                      <a:pt x="133" y="82"/>
                    </a:lnTo>
                    <a:lnTo>
                      <a:pt x="99" y="49"/>
                    </a:lnTo>
                    <a:lnTo>
                      <a:pt x="62" y="22"/>
                    </a:lnTo>
                    <a:lnTo>
                      <a:pt x="24" y="0"/>
                    </a:lnTo>
                    <a:lnTo>
                      <a:pt x="0" y="82"/>
                    </a:lnTo>
                    <a:lnTo>
                      <a:pt x="34" y="100"/>
                    </a:lnTo>
                    <a:lnTo>
                      <a:pt x="64" y="123"/>
                    </a:lnTo>
                    <a:lnTo>
                      <a:pt x="92" y="152"/>
                    </a:lnTo>
                    <a:lnTo>
                      <a:pt x="116" y="187"/>
                    </a:lnTo>
                    <a:lnTo>
                      <a:pt x="136" y="225"/>
                    </a:lnTo>
                    <a:lnTo>
                      <a:pt x="151" y="265"/>
                    </a:lnTo>
                    <a:lnTo>
                      <a:pt x="163" y="306"/>
                    </a:lnTo>
                    <a:lnTo>
                      <a:pt x="168" y="351"/>
                    </a:lnTo>
                    <a:lnTo>
                      <a:pt x="170" y="395"/>
                    </a:lnTo>
                    <a:lnTo>
                      <a:pt x="165" y="438"/>
                    </a:lnTo>
                    <a:lnTo>
                      <a:pt x="155" y="482"/>
                    </a:lnTo>
                    <a:lnTo>
                      <a:pt x="223" y="513"/>
                    </a:lnTo>
                    <a:close/>
                  </a:path>
                </a:pathLst>
              </a:custGeom>
              <a:solidFill>
                <a:srgbClr val="EBEA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98" name="Freeform 1119"/>
              <p:cNvSpPr>
                <a:spLocks/>
              </p:cNvSpPr>
              <p:nvPr/>
            </p:nvSpPr>
            <p:spPr bwMode="auto">
              <a:xfrm>
                <a:off x="1028" y="1126"/>
                <a:ext cx="194" cy="200"/>
              </a:xfrm>
              <a:custGeom>
                <a:avLst/>
                <a:gdLst>
                  <a:gd name="T0" fmla="*/ 24 w 194"/>
                  <a:gd name="T1" fmla="*/ 0 h 400"/>
                  <a:gd name="T2" fmla="*/ 58 w 194"/>
                  <a:gd name="T3" fmla="*/ 9 h 400"/>
                  <a:gd name="T4" fmla="*/ 88 w 194"/>
                  <a:gd name="T5" fmla="*/ 21 h 400"/>
                  <a:gd name="T6" fmla="*/ 116 w 194"/>
                  <a:gd name="T7" fmla="*/ 35 h 400"/>
                  <a:gd name="T8" fmla="*/ 140 w 194"/>
                  <a:gd name="T9" fmla="*/ 53 h 400"/>
                  <a:gd name="T10" fmla="*/ 160 w 194"/>
                  <a:gd name="T11" fmla="*/ 72 h 400"/>
                  <a:gd name="T12" fmla="*/ 175 w 194"/>
                  <a:gd name="T13" fmla="*/ 92 h 400"/>
                  <a:gd name="T14" fmla="*/ 187 w 194"/>
                  <a:gd name="T15" fmla="*/ 112 h 400"/>
                  <a:gd name="T16" fmla="*/ 192 w 194"/>
                  <a:gd name="T17" fmla="*/ 135 h 400"/>
                  <a:gd name="T18" fmla="*/ 194 w 194"/>
                  <a:gd name="T19" fmla="*/ 157 h 400"/>
                  <a:gd name="T20" fmla="*/ 189 w 194"/>
                  <a:gd name="T21" fmla="*/ 178 h 400"/>
                  <a:gd name="T22" fmla="*/ 179 w 194"/>
                  <a:gd name="T23" fmla="*/ 200 h 400"/>
                  <a:gd name="T24" fmla="*/ 107 w 194"/>
                  <a:gd name="T25" fmla="*/ 183 h 400"/>
                  <a:gd name="T26" fmla="*/ 114 w 194"/>
                  <a:gd name="T27" fmla="*/ 165 h 400"/>
                  <a:gd name="T28" fmla="*/ 117 w 194"/>
                  <a:gd name="T29" fmla="*/ 146 h 400"/>
                  <a:gd name="T30" fmla="*/ 114 w 194"/>
                  <a:gd name="T31" fmla="*/ 128 h 400"/>
                  <a:gd name="T32" fmla="*/ 106 w 194"/>
                  <a:gd name="T33" fmla="*/ 110 h 400"/>
                  <a:gd name="T34" fmla="*/ 92 w 194"/>
                  <a:gd name="T35" fmla="*/ 92 h 400"/>
                  <a:gd name="T36" fmla="*/ 75 w 194"/>
                  <a:gd name="T37" fmla="*/ 76 h 400"/>
                  <a:gd name="T38" fmla="*/ 52 w 194"/>
                  <a:gd name="T39" fmla="*/ 63 h 400"/>
                  <a:gd name="T40" fmla="*/ 27 w 194"/>
                  <a:gd name="T41" fmla="*/ 52 h 400"/>
                  <a:gd name="T42" fmla="*/ 0 w 194"/>
                  <a:gd name="T43" fmla="*/ 44 h 400"/>
                  <a:gd name="T44" fmla="*/ 24 w 194"/>
                  <a:gd name="T45" fmla="*/ 0 h 40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94" h="400">
                    <a:moveTo>
                      <a:pt x="24" y="0"/>
                    </a:moveTo>
                    <a:lnTo>
                      <a:pt x="58" y="18"/>
                    </a:lnTo>
                    <a:lnTo>
                      <a:pt x="88" y="41"/>
                    </a:lnTo>
                    <a:lnTo>
                      <a:pt x="116" y="70"/>
                    </a:lnTo>
                    <a:lnTo>
                      <a:pt x="140" y="105"/>
                    </a:lnTo>
                    <a:lnTo>
                      <a:pt x="160" y="143"/>
                    </a:lnTo>
                    <a:lnTo>
                      <a:pt x="175" y="183"/>
                    </a:lnTo>
                    <a:lnTo>
                      <a:pt x="187" y="224"/>
                    </a:lnTo>
                    <a:lnTo>
                      <a:pt x="192" y="269"/>
                    </a:lnTo>
                    <a:lnTo>
                      <a:pt x="194" y="313"/>
                    </a:lnTo>
                    <a:lnTo>
                      <a:pt x="189" y="356"/>
                    </a:lnTo>
                    <a:lnTo>
                      <a:pt x="179" y="400"/>
                    </a:lnTo>
                    <a:lnTo>
                      <a:pt x="107" y="365"/>
                    </a:lnTo>
                    <a:lnTo>
                      <a:pt x="114" y="329"/>
                    </a:lnTo>
                    <a:lnTo>
                      <a:pt x="117" y="291"/>
                    </a:lnTo>
                    <a:lnTo>
                      <a:pt x="114" y="255"/>
                    </a:lnTo>
                    <a:lnTo>
                      <a:pt x="106" y="219"/>
                    </a:lnTo>
                    <a:lnTo>
                      <a:pt x="92" y="184"/>
                    </a:lnTo>
                    <a:lnTo>
                      <a:pt x="75" y="152"/>
                    </a:lnTo>
                    <a:lnTo>
                      <a:pt x="52" y="125"/>
                    </a:lnTo>
                    <a:lnTo>
                      <a:pt x="27" y="103"/>
                    </a:lnTo>
                    <a:lnTo>
                      <a:pt x="0" y="8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EDE9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99" name="Freeform 1120"/>
              <p:cNvSpPr>
                <a:spLocks/>
              </p:cNvSpPr>
              <p:nvPr/>
            </p:nvSpPr>
            <p:spPr bwMode="auto">
              <a:xfrm>
                <a:off x="1000" y="1170"/>
                <a:ext cx="145" cy="139"/>
              </a:xfrm>
              <a:custGeom>
                <a:avLst/>
                <a:gdLst>
                  <a:gd name="T0" fmla="*/ 135 w 145"/>
                  <a:gd name="T1" fmla="*/ 139 h 278"/>
                  <a:gd name="T2" fmla="*/ 142 w 145"/>
                  <a:gd name="T3" fmla="*/ 121 h 278"/>
                  <a:gd name="T4" fmla="*/ 145 w 145"/>
                  <a:gd name="T5" fmla="*/ 102 h 278"/>
                  <a:gd name="T6" fmla="*/ 142 w 145"/>
                  <a:gd name="T7" fmla="*/ 84 h 278"/>
                  <a:gd name="T8" fmla="*/ 134 w 145"/>
                  <a:gd name="T9" fmla="*/ 66 h 278"/>
                  <a:gd name="T10" fmla="*/ 120 w 145"/>
                  <a:gd name="T11" fmla="*/ 49 h 278"/>
                  <a:gd name="T12" fmla="*/ 103 w 145"/>
                  <a:gd name="T13" fmla="*/ 33 h 278"/>
                  <a:gd name="T14" fmla="*/ 80 w 145"/>
                  <a:gd name="T15" fmla="*/ 19 h 278"/>
                  <a:gd name="T16" fmla="*/ 55 w 145"/>
                  <a:gd name="T17" fmla="*/ 8 h 278"/>
                  <a:gd name="T18" fmla="*/ 28 w 145"/>
                  <a:gd name="T19" fmla="*/ 0 h 278"/>
                  <a:gd name="T20" fmla="*/ 0 w 145"/>
                  <a:gd name="T21" fmla="*/ 48 h 278"/>
                  <a:gd name="T22" fmla="*/ 19 w 145"/>
                  <a:gd name="T23" fmla="*/ 53 h 278"/>
                  <a:gd name="T24" fmla="*/ 35 w 145"/>
                  <a:gd name="T25" fmla="*/ 62 h 278"/>
                  <a:gd name="T26" fmla="*/ 48 w 145"/>
                  <a:gd name="T27" fmla="*/ 72 h 278"/>
                  <a:gd name="T28" fmla="*/ 56 w 145"/>
                  <a:gd name="T29" fmla="*/ 83 h 278"/>
                  <a:gd name="T30" fmla="*/ 62 w 145"/>
                  <a:gd name="T31" fmla="*/ 96 h 278"/>
                  <a:gd name="T32" fmla="*/ 62 w 145"/>
                  <a:gd name="T33" fmla="*/ 109 h 278"/>
                  <a:gd name="T34" fmla="*/ 58 w 145"/>
                  <a:gd name="T35" fmla="*/ 121 h 278"/>
                  <a:gd name="T36" fmla="*/ 135 w 145"/>
                  <a:gd name="T37" fmla="*/ 139 h 27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45" h="278">
                    <a:moveTo>
                      <a:pt x="135" y="278"/>
                    </a:moveTo>
                    <a:lnTo>
                      <a:pt x="142" y="242"/>
                    </a:lnTo>
                    <a:lnTo>
                      <a:pt x="145" y="204"/>
                    </a:lnTo>
                    <a:lnTo>
                      <a:pt x="142" y="168"/>
                    </a:lnTo>
                    <a:lnTo>
                      <a:pt x="134" y="132"/>
                    </a:lnTo>
                    <a:lnTo>
                      <a:pt x="120" y="97"/>
                    </a:lnTo>
                    <a:lnTo>
                      <a:pt x="103" y="65"/>
                    </a:lnTo>
                    <a:lnTo>
                      <a:pt x="80" y="38"/>
                    </a:lnTo>
                    <a:lnTo>
                      <a:pt x="55" y="16"/>
                    </a:lnTo>
                    <a:lnTo>
                      <a:pt x="28" y="0"/>
                    </a:lnTo>
                    <a:lnTo>
                      <a:pt x="0" y="96"/>
                    </a:lnTo>
                    <a:lnTo>
                      <a:pt x="19" y="106"/>
                    </a:lnTo>
                    <a:lnTo>
                      <a:pt x="35" y="123"/>
                    </a:lnTo>
                    <a:lnTo>
                      <a:pt x="48" y="144"/>
                    </a:lnTo>
                    <a:lnTo>
                      <a:pt x="56" y="166"/>
                    </a:lnTo>
                    <a:lnTo>
                      <a:pt x="62" y="191"/>
                    </a:lnTo>
                    <a:lnTo>
                      <a:pt x="62" y="217"/>
                    </a:lnTo>
                    <a:lnTo>
                      <a:pt x="58" y="242"/>
                    </a:lnTo>
                    <a:lnTo>
                      <a:pt x="135" y="278"/>
                    </a:lnTo>
                    <a:close/>
                  </a:path>
                </a:pathLst>
              </a:custGeom>
              <a:solidFill>
                <a:srgbClr val="EFE9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00" name="Freeform 1121"/>
              <p:cNvSpPr>
                <a:spLocks/>
              </p:cNvSpPr>
              <p:nvPr/>
            </p:nvSpPr>
            <p:spPr bwMode="auto">
              <a:xfrm>
                <a:off x="971" y="1218"/>
                <a:ext cx="91" cy="73"/>
              </a:xfrm>
              <a:custGeom>
                <a:avLst/>
                <a:gdLst>
                  <a:gd name="T0" fmla="*/ 29 w 91"/>
                  <a:gd name="T1" fmla="*/ 0 h 146"/>
                  <a:gd name="T2" fmla="*/ 48 w 91"/>
                  <a:gd name="T3" fmla="*/ 5 h 146"/>
                  <a:gd name="T4" fmla="*/ 64 w 91"/>
                  <a:gd name="T5" fmla="*/ 14 h 146"/>
                  <a:gd name="T6" fmla="*/ 77 w 91"/>
                  <a:gd name="T7" fmla="*/ 24 h 146"/>
                  <a:gd name="T8" fmla="*/ 85 w 91"/>
                  <a:gd name="T9" fmla="*/ 35 h 146"/>
                  <a:gd name="T10" fmla="*/ 91 w 91"/>
                  <a:gd name="T11" fmla="*/ 48 h 146"/>
                  <a:gd name="T12" fmla="*/ 91 w 91"/>
                  <a:gd name="T13" fmla="*/ 61 h 146"/>
                  <a:gd name="T14" fmla="*/ 87 w 91"/>
                  <a:gd name="T15" fmla="*/ 73 h 146"/>
                  <a:gd name="T16" fmla="*/ 0 w 91"/>
                  <a:gd name="T17" fmla="*/ 53 h 146"/>
                  <a:gd name="T18" fmla="*/ 0 w 91"/>
                  <a:gd name="T19" fmla="*/ 52 h 146"/>
                  <a:gd name="T20" fmla="*/ 29 w 91"/>
                  <a:gd name="T21" fmla="*/ 0 h 14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1" h="146">
                    <a:moveTo>
                      <a:pt x="29" y="0"/>
                    </a:moveTo>
                    <a:lnTo>
                      <a:pt x="48" y="10"/>
                    </a:lnTo>
                    <a:lnTo>
                      <a:pt x="64" y="27"/>
                    </a:lnTo>
                    <a:lnTo>
                      <a:pt x="77" y="48"/>
                    </a:lnTo>
                    <a:lnTo>
                      <a:pt x="85" y="70"/>
                    </a:lnTo>
                    <a:lnTo>
                      <a:pt x="91" y="95"/>
                    </a:lnTo>
                    <a:lnTo>
                      <a:pt x="91" y="121"/>
                    </a:lnTo>
                    <a:lnTo>
                      <a:pt x="87" y="146"/>
                    </a:lnTo>
                    <a:lnTo>
                      <a:pt x="0" y="106"/>
                    </a:lnTo>
                    <a:lnTo>
                      <a:pt x="0" y="103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0E9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01" name="Freeform 1122"/>
              <p:cNvSpPr>
                <a:spLocks/>
              </p:cNvSpPr>
              <p:nvPr/>
            </p:nvSpPr>
            <p:spPr bwMode="auto">
              <a:xfrm>
                <a:off x="970" y="1269"/>
                <a:ext cx="1" cy="2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0 h 3"/>
                  <a:gd name="T4" fmla="*/ 0 w 1"/>
                  <a:gd name="T5" fmla="*/ 1 h 3"/>
                  <a:gd name="T6" fmla="*/ 0 w 1"/>
                  <a:gd name="T7" fmla="*/ 1 h 3"/>
                  <a:gd name="T8" fmla="*/ 1 w 1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F1E9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02" name="Freeform 1123"/>
              <p:cNvSpPr>
                <a:spLocks/>
              </p:cNvSpPr>
              <p:nvPr/>
            </p:nvSpPr>
            <p:spPr bwMode="auto">
              <a:xfrm>
                <a:off x="970" y="665"/>
                <a:ext cx="1341" cy="838"/>
              </a:xfrm>
              <a:custGeom>
                <a:avLst/>
                <a:gdLst>
                  <a:gd name="T0" fmla="*/ 996 w 1341"/>
                  <a:gd name="T1" fmla="*/ 838 h 1677"/>
                  <a:gd name="T2" fmla="*/ 0 w 1341"/>
                  <a:gd name="T3" fmla="*/ 606 h 1677"/>
                  <a:gd name="T4" fmla="*/ 345 w 1341"/>
                  <a:gd name="T5" fmla="*/ 0 h 1677"/>
                  <a:gd name="T6" fmla="*/ 1341 w 1341"/>
                  <a:gd name="T7" fmla="*/ 232 h 1677"/>
                  <a:gd name="T8" fmla="*/ 996 w 1341"/>
                  <a:gd name="T9" fmla="*/ 838 h 16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41" h="1677">
                    <a:moveTo>
                      <a:pt x="996" y="1677"/>
                    </a:moveTo>
                    <a:lnTo>
                      <a:pt x="0" y="1212"/>
                    </a:lnTo>
                    <a:lnTo>
                      <a:pt x="345" y="0"/>
                    </a:lnTo>
                    <a:lnTo>
                      <a:pt x="1341" y="464"/>
                    </a:lnTo>
                    <a:lnTo>
                      <a:pt x="996" y="1677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03" name="Freeform 1124"/>
              <p:cNvSpPr>
                <a:spLocks/>
              </p:cNvSpPr>
              <p:nvPr/>
            </p:nvSpPr>
            <p:spPr bwMode="auto">
              <a:xfrm>
                <a:off x="953" y="1241"/>
                <a:ext cx="1030" cy="268"/>
              </a:xfrm>
              <a:custGeom>
                <a:avLst/>
                <a:gdLst>
                  <a:gd name="T0" fmla="*/ 1015 w 1030"/>
                  <a:gd name="T1" fmla="*/ 268 h 535"/>
                  <a:gd name="T2" fmla="*/ 1030 w 1030"/>
                  <a:gd name="T3" fmla="*/ 240 h 535"/>
                  <a:gd name="T4" fmla="*/ 0 w 1030"/>
                  <a:gd name="T5" fmla="*/ 0 h 535"/>
                  <a:gd name="T6" fmla="*/ 0 w 1030"/>
                  <a:gd name="T7" fmla="*/ 0 h 535"/>
                  <a:gd name="T8" fmla="*/ 72 w 1030"/>
                  <a:gd name="T9" fmla="*/ 17 h 535"/>
                  <a:gd name="T10" fmla="*/ 143 w 1030"/>
                  <a:gd name="T11" fmla="*/ 34 h 535"/>
                  <a:gd name="T12" fmla="*/ 213 w 1030"/>
                  <a:gd name="T13" fmla="*/ 51 h 535"/>
                  <a:gd name="T14" fmla="*/ 283 w 1030"/>
                  <a:gd name="T15" fmla="*/ 67 h 535"/>
                  <a:gd name="T16" fmla="*/ 351 w 1030"/>
                  <a:gd name="T17" fmla="*/ 84 h 535"/>
                  <a:gd name="T18" fmla="*/ 417 w 1030"/>
                  <a:gd name="T19" fmla="*/ 101 h 535"/>
                  <a:gd name="T20" fmla="*/ 481 w 1030"/>
                  <a:gd name="T21" fmla="*/ 116 h 535"/>
                  <a:gd name="T22" fmla="*/ 541 w 1030"/>
                  <a:gd name="T23" fmla="*/ 131 h 535"/>
                  <a:gd name="T24" fmla="*/ 599 w 1030"/>
                  <a:gd name="T25" fmla="*/ 146 h 535"/>
                  <a:gd name="T26" fmla="*/ 654 w 1030"/>
                  <a:gd name="T27" fmla="*/ 160 h 535"/>
                  <a:gd name="T28" fmla="*/ 707 w 1030"/>
                  <a:gd name="T29" fmla="*/ 174 h 535"/>
                  <a:gd name="T30" fmla="*/ 755 w 1030"/>
                  <a:gd name="T31" fmla="*/ 187 h 535"/>
                  <a:gd name="T32" fmla="*/ 799 w 1030"/>
                  <a:gd name="T33" fmla="*/ 199 h 535"/>
                  <a:gd name="T34" fmla="*/ 840 w 1030"/>
                  <a:gd name="T35" fmla="*/ 210 h 535"/>
                  <a:gd name="T36" fmla="*/ 875 w 1030"/>
                  <a:gd name="T37" fmla="*/ 220 h 535"/>
                  <a:gd name="T38" fmla="*/ 906 w 1030"/>
                  <a:gd name="T39" fmla="*/ 229 h 535"/>
                  <a:gd name="T40" fmla="*/ 933 w 1030"/>
                  <a:gd name="T41" fmla="*/ 238 h 535"/>
                  <a:gd name="T42" fmla="*/ 954 w 1030"/>
                  <a:gd name="T43" fmla="*/ 244 h 535"/>
                  <a:gd name="T44" fmla="*/ 971 w 1030"/>
                  <a:gd name="T45" fmla="*/ 251 h 535"/>
                  <a:gd name="T46" fmla="*/ 982 w 1030"/>
                  <a:gd name="T47" fmla="*/ 255 h 535"/>
                  <a:gd name="T48" fmla="*/ 989 w 1030"/>
                  <a:gd name="T49" fmla="*/ 260 h 535"/>
                  <a:gd name="T50" fmla="*/ 991 w 1030"/>
                  <a:gd name="T51" fmla="*/ 262 h 535"/>
                  <a:gd name="T52" fmla="*/ 1015 w 1030"/>
                  <a:gd name="T53" fmla="*/ 268 h 53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30" h="535">
                    <a:moveTo>
                      <a:pt x="1015" y="535"/>
                    </a:moveTo>
                    <a:lnTo>
                      <a:pt x="1030" y="479"/>
                    </a:lnTo>
                    <a:lnTo>
                      <a:pt x="0" y="0"/>
                    </a:lnTo>
                    <a:lnTo>
                      <a:pt x="72" y="34"/>
                    </a:lnTo>
                    <a:lnTo>
                      <a:pt x="143" y="67"/>
                    </a:lnTo>
                    <a:lnTo>
                      <a:pt x="213" y="101"/>
                    </a:lnTo>
                    <a:lnTo>
                      <a:pt x="283" y="134"/>
                    </a:lnTo>
                    <a:lnTo>
                      <a:pt x="351" y="168"/>
                    </a:lnTo>
                    <a:lnTo>
                      <a:pt x="417" y="201"/>
                    </a:lnTo>
                    <a:lnTo>
                      <a:pt x="481" y="231"/>
                    </a:lnTo>
                    <a:lnTo>
                      <a:pt x="541" y="262"/>
                    </a:lnTo>
                    <a:lnTo>
                      <a:pt x="599" y="291"/>
                    </a:lnTo>
                    <a:lnTo>
                      <a:pt x="654" y="320"/>
                    </a:lnTo>
                    <a:lnTo>
                      <a:pt x="707" y="347"/>
                    </a:lnTo>
                    <a:lnTo>
                      <a:pt x="755" y="373"/>
                    </a:lnTo>
                    <a:lnTo>
                      <a:pt x="799" y="398"/>
                    </a:lnTo>
                    <a:lnTo>
                      <a:pt x="840" y="420"/>
                    </a:lnTo>
                    <a:lnTo>
                      <a:pt x="875" y="440"/>
                    </a:lnTo>
                    <a:lnTo>
                      <a:pt x="906" y="458"/>
                    </a:lnTo>
                    <a:lnTo>
                      <a:pt x="933" y="476"/>
                    </a:lnTo>
                    <a:lnTo>
                      <a:pt x="954" y="488"/>
                    </a:lnTo>
                    <a:lnTo>
                      <a:pt x="971" y="501"/>
                    </a:lnTo>
                    <a:lnTo>
                      <a:pt x="982" y="510"/>
                    </a:lnTo>
                    <a:lnTo>
                      <a:pt x="989" y="519"/>
                    </a:lnTo>
                    <a:lnTo>
                      <a:pt x="991" y="523"/>
                    </a:lnTo>
                    <a:lnTo>
                      <a:pt x="1015" y="535"/>
                    </a:lnTo>
                    <a:close/>
                  </a:path>
                </a:pathLst>
              </a:custGeom>
              <a:solidFill>
                <a:srgbClr val="BC43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04" name="Freeform 1125"/>
              <p:cNvSpPr>
                <a:spLocks/>
              </p:cNvSpPr>
              <p:nvPr/>
            </p:nvSpPr>
            <p:spPr bwMode="auto">
              <a:xfrm>
                <a:off x="953" y="1241"/>
                <a:ext cx="991" cy="262"/>
              </a:xfrm>
              <a:custGeom>
                <a:avLst/>
                <a:gdLst>
                  <a:gd name="T0" fmla="*/ 0 w 991"/>
                  <a:gd name="T1" fmla="*/ 0 h 523"/>
                  <a:gd name="T2" fmla="*/ 72 w 991"/>
                  <a:gd name="T3" fmla="*/ 17 h 523"/>
                  <a:gd name="T4" fmla="*/ 143 w 991"/>
                  <a:gd name="T5" fmla="*/ 34 h 523"/>
                  <a:gd name="T6" fmla="*/ 213 w 991"/>
                  <a:gd name="T7" fmla="*/ 51 h 523"/>
                  <a:gd name="T8" fmla="*/ 283 w 991"/>
                  <a:gd name="T9" fmla="*/ 67 h 523"/>
                  <a:gd name="T10" fmla="*/ 351 w 991"/>
                  <a:gd name="T11" fmla="*/ 84 h 523"/>
                  <a:gd name="T12" fmla="*/ 417 w 991"/>
                  <a:gd name="T13" fmla="*/ 101 h 523"/>
                  <a:gd name="T14" fmla="*/ 481 w 991"/>
                  <a:gd name="T15" fmla="*/ 116 h 523"/>
                  <a:gd name="T16" fmla="*/ 541 w 991"/>
                  <a:gd name="T17" fmla="*/ 131 h 523"/>
                  <a:gd name="T18" fmla="*/ 599 w 991"/>
                  <a:gd name="T19" fmla="*/ 146 h 523"/>
                  <a:gd name="T20" fmla="*/ 654 w 991"/>
                  <a:gd name="T21" fmla="*/ 160 h 523"/>
                  <a:gd name="T22" fmla="*/ 707 w 991"/>
                  <a:gd name="T23" fmla="*/ 174 h 523"/>
                  <a:gd name="T24" fmla="*/ 755 w 991"/>
                  <a:gd name="T25" fmla="*/ 187 h 523"/>
                  <a:gd name="T26" fmla="*/ 799 w 991"/>
                  <a:gd name="T27" fmla="*/ 199 h 523"/>
                  <a:gd name="T28" fmla="*/ 840 w 991"/>
                  <a:gd name="T29" fmla="*/ 210 h 523"/>
                  <a:gd name="T30" fmla="*/ 875 w 991"/>
                  <a:gd name="T31" fmla="*/ 220 h 523"/>
                  <a:gd name="T32" fmla="*/ 906 w 991"/>
                  <a:gd name="T33" fmla="*/ 229 h 523"/>
                  <a:gd name="T34" fmla="*/ 933 w 991"/>
                  <a:gd name="T35" fmla="*/ 238 h 523"/>
                  <a:gd name="T36" fmla="*/ 954 w 991"/>
                  <a:gd name="T37" fmla="*/ 244 h 523"/>
                  <a:gd name="T38" fmla="*/ 971 w 991"/>
                  <a:gd name="T39" fmla="*/ 251 h 523"/>
                  <a:gd name="T40" fmla="*/ 982 w 991"/>
                  <a:gd name="T41" fmla="*/ 255 h 523"/>
                  <a:gd name="T42" fmla="*/ 989 w 991"/>
                  <a:gd name="T43" fmla="*/ 260 h 523"/>
                  <a:gd name="T44" fmla="*/ 991 w 991"/>
                  <a:gd name="T45" fmla="*/ 262 h 523"/>
                  <a:gd name="T46" fmla="*/ 965 w 991"/>
                  <a:gd name="T47" fmla="*/ 256 h 523"/>
                  <a:gd name="T48" fmla="*/ 964 w 991"/>
                  <a:gd name="T49" fmla="*/ 253 h 523"/>
                  <a:gd name="T50" fmla="*/ 957 w 991"/>
                  <a:gd name="T51" fmla="*/ 250 h 523"/>
                  <a:gd name="T52" fmla="*/ 946 w 991"/>
                  <a:gd name="T53" fmla="*/ 245 h 523"/>
                  <a:gd name="T54" fmla="*/ 930 w 991"/>
                  <a:gd name="T55" fmla="*/ 239 h 523"/>
                  <a:gd name="T56" fmla="*/ 909 w 991"/>
                  <a:gd name="T57" fmla="*/ 233 h 523"/>
                  <a:gd name="T58" fmla="*/ 883 w 991"/>
                  <a:gd name="T59" fmla="*/ 225 h 523"/>
                  <a:gd name="T60" fmla="*/ 852 w 991"/>
                  <a:gd name="T61" fmla="*/ 215 h 523"/>
                  <a:gd name="T62" fmla="*/ 817 w 991"/>
                  <a:gd name="T63" fmla="*/ 206 h 523"/>
                  <a:gd name="T64" fmla="*/ 779 w 991"/>
                  <a:gd name="T65" fmla="*/ 195 h 523"/>
                  <a:gd name="T66" fmla="*/ 735 w 991"/>
                  <a:gd name="T67" fmla="*/ 183 h 523"/>
                  <a:gd name="T68" fmla="*/ 688 w 991"/>
                  <a:gd name="T69" fmla="*/ 170 h 523"/>
                  <a:gd name="T70" fmla="*/ 637 w 991"/>
                  <a:gd name="T71" fmla="*/ 158 h 523"/>
                  <a:gd name="T72" fmla="*/ 584 w 991"/>
                  <a:gd name="T73" fmla="*/ 143 h 523"/>
                  <a:gd name="T74" fmla="*/ 527 w 991"/>
                  <a:gd name="T75" fmla="*/ 129 h 523"/>
                  <a:gd name="T76" fmla="*/ 468 w 991"/>
                  <a:gd name="T77" fmla="*/ 114 h 523"/>
                  <a:gd name="T78" fmla="*/ 406 w 991"/>
                  <a:gd name="T79" fmla="*/ 99 h 523"/>
                  <a:gd name="T80" fmla="*/ 342 w 991"/>
                  <a:gd name="T81" fmla="*/ 82 h 523"/>
                  <a:gd name="T82" fmla="*/ 276 w 991"/>
                  <a:gd name="T83" fmla="*/ 66 h 523"/>
                  <a:gd name="T84" fmla="*/ 208 w 991"/>
                  <a:gd name="T85" fmla="*/ 50 h 523"/>
                  <a:gd name="T86" fmla="*/ 139 w 991"/>
                  <a:gd name="T87" fmla="*/ 34 h 523"/>
                  <a:gd name="T88" fmla="*/ 69 w 991"/>
                  <a:gd name="T89" fmla="*/ 17 h 523"/>
                  <a:gd name="T90" fmla="*/ 0 w 991"/>
                  <a:gd name="T91" fmla="*/ 1 h 523"/>
                  <a:gd name="T92" fmla="*/ 0 w 991"/>
                  <a:gd name="T93" fmla="*/ 0 h 52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991" h="523">
                    <a:moveTo>
                      <a:pt x="0" y="0"/>
                    </a:moveTo>
                    <a:lnTo>
                      <a:pt x="72" y="34"/>
                    </a:lnTo>
                    <a:lnTo>
                      <a:pt x="143" y="67"/>
                    </a:lnTo>
                    <a:lnTo>
                      <a:pt x="213" y="101"/>
                    </a:lnTo>
                    <a:lnTo>
                      <a:pt x="283" y="134"/>
                    </a:lnTo>
                    <a:lnTo>
                      <a:pt x="351" y="168"/>
                    </a:lnTo>
                    <a:lnTo>
                      <a:pt x="417" y="201"/>
                    </a:lnTo>
                    <a:lnTo>
                      <a:pt x="481" y="231"/>
                    </a:lnTo>
                    <a:lnTo>
                      <a:pt x="541" y="262"/>
                    </a:lnTo>
                    <a:lnTo>
                      <a:pt x="599" y="291"/>
                    </a:lnTo>
                    <a:lnTo>
                      <a:pt x="654" y="320"/>
                    </a:lnTo>
                    <a:lnTo>
                      <a:pt x="707" y="347"/>
                    </a:lnTo>
                    <a:lnTo>
                      <a:pt x="755" y="373"/>
                    </a:lnTo>
                    <a:lnTo>
                      <a:pt x="799" y="398"/>
                    </a:lnTo>
                    <a:lnTo>
                      <a:pt x="840" y="420"/>
                    </a:lnTo>
                    <a:lnTo>
                      <a:pt x="875" y="440"/>
                    </a:lnTo>
                    <a:lnTo>
                      <a:pt x="906" y="458"/>
                    </a:lnTo>
                    <a:lnTo>
                      <a:pt x="933" y="476"/>
                    </a:lnTo>
                    <a:lnTo>
                      <a:pt x="954" y="488"/>
                    </a:lnTo>
                    <a:lnTo>
                      <a:pt x="971" y="501"/>
                    </a:lnTo>
                    <a:lnTo>
                      <a:pt x="982" y="510"/>
                    </a:lnTo>
                    <a:lnTo>
                      <a:pt x="989" y="519"/>
                    </a:lnTo>
                    <a:lnTo>
                      <a:pt x="991" y="523"/>
                    </a:lnTo>
                    <a:lnTo>
                      <a:pt x="965" y="512"/>
                    </a:lnTo>
                    <a:lnTo>
                      <a:pt x="964" y="506"/>
                    </a:lnTo>
                    <a:lnTo>
                      <a:pt x="957" y="499"/>
                    </a:lnTo>
                    <a:lnTo>
                      <a:pt x="946" y="490"/>
                    </a:lnTo>
                    <a:lnTo>
                      <a:pt x="930" y="478"/>
                    </a:lnTo>
                    <a:lnTo>
                      <a:pt x="909" y="465"/>
                    </a:lnTo>
                    <a:lnTo>
                      <a:pt x="883" y="449"/>
                    </a:lnTo>
                    <a:lnTo>
                      <a:pt x="852" y="430"/>
                    </a:lnTo>
                    <a:lnTo>
                      <a:pt x="817" y="411"/>
                    </a:lnTo>
                    <a:lnTo>
                      <a:pt x="779" y="389"/>
                    </a:lnTo>
                    <a:lnTo>
                      <a:pt x="735" y="365"/>
                    </a:lnTo>
                    <a:lnTo>
                      <a:pt x="688" y="340"/>
                    </a:lnTo>
                    <a:lnTo>
                      <a:pt x="637" y="315"/>
                    </a:lnTo>
                    <a:lnTo>
                      <a:pt x="584" y="286"/>
                    </a:lnTo>
                    <a:lnTo>
                      <a:pt x="527" y="257"/>
                    </a:lnTo>
                    <a:lnTo>
                      <a:pt x="468" y="228"/>
                    </a:lnTo>
                    <a:lnTo>
                      <a:pt x="406" y="197"/>
                    </a:lnTo>
                    <a:lnTo>
                      <a:pt x="342" y="164"/>
                    </a:lnTo>
                    <a:lnTo>
                      <a:pt x="276" y="132"/>
                    </a:lnTo>
                    <a:lnTo>
                      <a:pt x="208" y="99"/>
                    </a:lnTo>
                    <a:lnTo>
                      <a:pt x="139" y="67"/>
                    </a:lnTo>
                    <a:lnTo>
                      <a:pt x="69" y="34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E47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05" name="Freeform 1126"/>
              <p:cNvSpPr>
                <a:spLocks/>
              </p:cNvSpPr>
              <p:nvPr/>
            </p:nvSpPr>
            <p:spPr bwMode="auto">
              <a:xfrm>
                <a:off x="953" y="1242"/>
                <a:ext cx="965" cy="255"/>
              </a:xfrm>
              <a:custGeom>
                <a:avLst/>
                <a:gdLst>
                  <a:gd name="T0" fmla="*/ 965 w 965"/>
                  <a:gd name="T1" fmla="*/ 255 h 511"/>
                  <a:gd name="T2" fmla="*/ 964 w 965"/>
                  <a:gd name="T3" fmla="*/ 252 h 511"/>
                  <a:gd name="T4" fmla="*/ 957 w 965"/>
                  <a:gd name="T5" fmla="*/ 249 h 511"/>
                  <a:gd name="T6" fmla="*/ 946 w 965"/>
                  <a:gd name="T7" fmla="*/ 244 h 511"/>
                  <a:gd name="T8" fmla="*/ 930 w 965"/>
                  <a:gd name="T9" fmla="*/ 238 h 511"/>
                  <a:gd name="T10" fmla="*/ 909 w 965"/>
                  <a:gd name="T11" fmla="*/ 232 h 511"/>
                  <a:gd name="T12" fmla="*/ 883 w 965"/>
                  <a:gd name="T13" fmla="*/ 224 h 511"/>
                  <a:gd name="T14" fmla="*/ 852 w 965"/>
                  <a:gd name="T15" fmla="*/ 214 h 511"/>
                  <a:gd name="T16" fmla="*/ 817 w 965"/>
                  <a:gd name="T17" fmla="*/ 205 h 511"/>
                  <a:gd name="T18" fmla="*/ 779 w 965"/>
                  <a:gd name="T19" fmla="*/ 194 h 511"/>
                  <a:gd name="T20" fmla="*/ 735 w 965"/>
                  <a:gd name="T21" fmla="*/ 182 h 511"/>
                  <a:gd name="T22" fmla="*/ 688 w 965"/>
                  <a:gd name="T23" fmla="*/ 169 h 511"/>
                  <a:gd name="T24" fmla="*/ 637 w 965"/>
                  <a:gd name="T25" fmla="*/ 157 h 511"/>
                  <a:gd name="T26" fmla="*/ 584 w 965"/>
                  <a:gd name="T27" fmla="*/ 142 h 511"/>
                  <a:gd name="T28" fmla="*/ 527 w 965"/>
                  <a:gd name="T29" fmla="*/ 128 h 511"/>
                  <a:gd name="T30" fmla="*/ 468 w 965"/>
                  <a:gd name="T31" fmla="*/ 113 h 511"/>
                  <a:gd name="T32" fmla="*/ 406 w 965"/>
                  <a:gd name="T33" fmla="*/ 98 h 511"/>
                  <a:gd name="T34" fmla="*/ 342 w 965"/>
                  <a:gd name="T35" fmla="*/ 81 h 511"/>
                  <a:gd name="T36" fmla="*/ 276 w 965"/>
                  <a:gd name="T37" fmla="*/ 65 h 511"/>
                  <a:gd name="T38" fmla="*/ 208 w 965"/>
                  <a:gd name="T39" fmla="*/ 49 h 511"/>
                  <a:gd name="T40" fmla="*/ 139 w 965"/>
                  <a:gd name="T41" fmla="*/ 33 h 511"/>
                  <a:gd name="T42" fmla="*/ 69 w 965"/>
                  <a:gd name="T43" fmla="*/ 16 h 511"/>
                  <a:gd name="T44" fmla="*/ 0 w 965"/>
                  <a:gd name="T45" fmla="*/ 0 h 511"/>
                  <a:gd name="T46" fmla="*/ 0 w 965"/>
                  <a:gd name="T47" fmla="*/ 1 h 511"/>
                  <a:gd name="T48" fmla="*/ 68 w 965"/>
                  <a:gd name="T49" fmla="*/ 16 h 511"/>
                  <a:gd name="T50" fmla="*/ 136 w 965"/>
                  <a:gd name="T51" fmla="*/ 33 h 511"/>
                  <a:gd name="T52" fmla="*/ 202 w 965"/>
                  <a:gd name="T53" fmla="*/ 49 h 511"/>
                  <a:gd name="T54" fmla="*/ 267 w 965"/>
                  <a:gd name="T55" fmla="*/ 64 h 511"/>
                  <a:gd name="T56" fmla="*/ 332 w 965"/>
                  <a:gd name="T57" fmla="*/ 80 h 511"/>
                  <a:gd name="T58" fmla="*/ 394 w 965"/>
                  <a:gd name="T59" fmla="*/ 95 h 511"/>
                  <a:gd name="T60" fmla="*/ 455 w 965"/>
                  <a:gd name="T61" fmla="*/ 110 h 511"/>
                  <a:gd name="T62" fmla="*/ 513 w 965"/>
                  <a:gd name="T63" fmla="*/ 125 h 511"/>
                  <a:gd name="T64" fmla="*/ 568 w 965"/>
                  <a:gd name="T65" fmla="*/ 139 h 511"/>
                  <a:gd name="T66" fmla="*/ 621 w 965"/>
                  <a:gd name="T67" fmla="*/ 153 h 511"/>
                  <a:gd name="T68" fmla="*/ 670 w 965"/>
                  <a:gd name="T69" fmla="*/ 166 h 511"/>
                  <a:gd name="T70" fmla="*/ 715 w 965"/>
                  <a:gd name="T71" fmla="*/ 177 h 511"/>
                  <a:gd name="T72" fmla="*/ 758 w 965"/>
                  <a:gd name="T73" fmla="*/ 189 h 511"/>
                  <a:gd name="T74" fmla="*/ 796 w 965"/>
                  <a:gd name="T75" fmla="*/ 200 h 511"/>
                  <a:gd name="T76" fmla="*/ 828 w 965"/>
                  <a:gd name="T77" fmla="*/ 209 h 511"/>
                  <a:gd name="T78" fmla="*/ 858 w 965"/>
                  <a:gd name="T79" fmla="*/ 218 h 511"/>
                  <a:gd name="T80" fmla="*/ 883 w 965"/>
                  <a:gd name="T81" fmla="*/ 226 h 511"/>
                  <a:gd name="T82" fmla="*/ 905 w 965"/>
                  <a:gd name="T83" fmla="*/ 233 h 511"/>
                  <a:gd name="T84" fmla="*/ 920 w 965"/>
                  <a:gd name="T85" fmla="*/ 238 h 511"/>
                  <a:gd name="T86" fmla="*/ 931 w 965"/>
                  <a:gd name="T87" fmla="*/ 243 h 511"/>
                  <a:gd name="T88" fmla="*/ 937 w 965"/>
                  <a:gd name="T89" fmla="*/ 246 h 511"/>
                  <a:gd name="T90" fmla="*/ 939 w 965"/>
                  <a:gd name="T91" fmla="*/ 249 h 511"/>
                  <a:gd name="T92" fmla="*/ 965 w 965"/>
                  <a:gd name="T93" fmla="*/ 255 h 51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965" h="511">
                    <a:moveTo>
                      <a:pt x="965" y="511"/>
                    </a:moveTo>
                    <a:lnTo>
                      <a:pt x="964" y="505"/>
                    </a:lnTo>
                    <a:lnTo>
                      <a:pt x="957" y="498"/>
                    </a:lnTo>
                    <a:lnTo>
                      <a:pt x="946" y="489"/>
                    </a:lnTo>
                    <a:lnTo>
                      <a:pt x="930" y="477"/>
                    </a:lnTo>
                    <a:lnTo>
                      <a:pt x="909" y="464"/>
                    </a:lnTo>
                    <a:lnTo>
                      <a:pt x="883" y="448"/>
                    </a:lnTo>
                    <a:lnTo>
                      <a:pt x="852" y="429"/>
                    </a:lnTo>
                    <a:lnTo>
                      <a:pt x="817" y="410"/>
                    </a:lnTo>
                    <a:lnTo>
                      <a:pt x="779" y="388"/>
                    </a:lnTo>
                    <a:lnTo>
                      <a:pt x="735" y="364"/>
                    </a:lnTo>
                    <a:lnTo>
                      <a:pt x="688" y="339"/>
                    </a:lnTo>
                    <a:lnTo>
                      <a:pt x="637" y="314"/>
                    </a:lnTo>
                    <a:lnTo>
                      <a:pt x="584" y="285"/>
                    </a:lnTo>
                    <a:lnTo>
                      <a:pt x="527" y="256"/>
                    </a:lnTo>
                    <a:lnTo>
                      <a:pt x="468" y="227"/>
                    </a:lnTo>
                    <a:lnTo>
                      <a:pt x="406" y="196"/>
                    </a:lnTo>
                    <a:lnTo>
                      <a:pt x="342" y="163"/>
                    </a:lnTo>
                    <a:lnTo>
                      <a:pt x="276" y="131"/>
                    </a:lnTo>
                    <a:lnTo>
                      <a:pt x="208" y="98"/>
                    </a:lnTo>
                    <a:lnTo>
                      <a:pt x="139" y="66"/>
                    </a:lnTo>
                    <a:lnTo>
                      <a:pt x="69" y="3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68" y="33"/>
                    </a:lnTo>
                    <a:lnTo>
                      <a:pt x="136" y="66"/>
                    </a:lnTo>
                    <a:lnTo>
                      <a:pt x="202" y="98"/>
                    </a:lnTo>
                    <a:lnTo>
                      <a:pt x="267" y="129"/>
                    </a:lnTo>
                    <a:lnTo>
                      <a:pt x="332" y="160"/>
                    </a:lnTo>
                    <a:lnTo>
                      <a:pt x="394" y="191"/>
                    </a:lnTo>
                    <a:lnTo>
                      <a:pt x="455" y="221"/>
                    </a:lnTo>
                    <a:lnTo>
                      <a:pt x="513" y="250"/>
                    </a:lnTo>
                    <a:lnTo>
                      <a:pt x="568" y="279"/>
                    </a:lnTo>
                    <a:lnTo>
                      <a:pt x="621" y="306"/>
                    </a:lnTo>
                    <a:lnTo>
                      <a:pt x="670" y="332"/>
                    </a:lnTo>
                    <a:lnTo>
                      <a:pt x="715" y="355"/>
                    </a:lnTo>
                    <a:lnTo>
                      <a:pt x="758" y="379"/>
                    </a:lnTo>
                    <a:lnTo>
                      <a:pt x="796" y="400"/>
                    </a:lnTo>
                    <a:lnTo>
                      <a:pt x="828" y="419"/>
                    </a:lnTo>
                    <a:lnTo>
                      <a:pt x="858" y="437"/>
                    </a:lnTo>
                    <a:lnTo>
                      <a:pt x="883" y="453"/>
                    </a:lnTo>
                    <a:lnTo>
                      <a:pt x="905" y="466"/>
                    </a:lnTo>
                    <a:lnTo>
                      <a:pt x="920" y="477"/>
                    </a:lnTo>
                    <a:lnTo>
                      <a:pt x="931" y="486"/>
                    </a:lnTo>
                    <a:lnTo>
                      <a:pt x="937" y="493"/>
                    </a:lnTo>
                    <a:lnTo>
                      <a:pt x="939" y="498"/>
                    </a:lnTo>
                    <a:lnTo>
                      <a:pt x="965" y="511"/>
                    </a:lnTo>
                    <a:close/>
                  </a:path>
                </a:pathLst>
              </a:custGeom>
              <a:solidFill>
                <a:srgbClr val="C14C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06" name="Freeform 1127"/>
              <p:cNvSpPr>
                <a:spLocks/>
              </p:cNvSpPr>
              <p:nvPr/>
            </p:nvSpPr>
            <p:spPr bwMode="auto">
              <a:xfrm>
                <a:off x="952" y="1243"/>
                <a:ext cx="940" cy="248"/>
              </a:xfrm>
              <a:custGeom>
                <a:avLst/>
                <a:gdLst>
                  <a:gd name="T0" fmla="*/ 1 w 940"/>
                  <a:gd name="T1" fmla="*/ 0 h 496"/>
                  <a:gd name="T2" fmla="*/ 69 w 940"/>
                  <a:gd name="T3" fmla="*/ 16 h 496"/>
                  <a:gd name="T4" fmla="*/ 137 w 940"/>
                  <a:gd name="T5" fmla="*/ 32 h 496"/>
                  <a:gd name="T6" fmla="*/ 203 w 940"/>
                  <a:gd name="T7" fmla="*/ 48 h 496"/>
                  <a:gd name="T8" fmla="*/ 268 w 940"/>
                  <a:gd name="T9" fmla="*/ 64 h 496"/>
                  <a:gd name="T10" fmla="*/ 333 w 940"/>
                  <a:gd name="T11" fmla="*/ 79 h 496"/>
                  <a:gd name="T12" fmla="*/ 395 w 940"/>
                  <a:gd name="T13" fmla="*/ 95 h 496"/>
                  <a:gd name="T14" fmla="*/ 456 w 940"/>
                  <a:gd name="T15" fmla="*/ 110 h 496"/>
                  <a:gd name="T16" fmla="*/ 514 w 940"/>
                  <a:gd name="T17" fmla="*/ 124 h 496"/>
                  <a:gd name="T18" fmla="*/ 569 w 940"/>
                  <a:gd name="T19" fmla="*/ 139 h 496"/>
                  <a:gd name="T20" fmla="*/ 622 w 940"/>
                  <a:gd name="T21" fmla="*/ 152 h 496"/>
                  <a:gd name="T22" fmla="*/ 671 w 940"/>
                  <a:gd name="T23" fmla="*/ 165 h 496"/>
                  <a:gd name="T24" fmla="*/ 716 w 940"/>
                  <a:gd name="T25" fmla="*/ 177 h 496"/>
                  <a:gd name="T26" fmla="*/ 759 w 940"/>
                  <a:gd name="T27" fmla="*/ 189 h 496"/>
                  <a:gd name="T28" fmla="*/ 797 w 940"/>
                  <a:gd name="T29" fmla="*/ 199 h 496"/>
                  <a:gd name="T30" fmla="*/ 829 w 940"/>
                  <a:gd name="T31" fmla="*/ 209 h 496"/>
                  <a:gd name="T32" fmla="*/ 859 w 940"/>
                  <a:gd name="T33" fmla="*/ 218 h 496"/>
                  <a:gd name="T34" fmla="*/ 884 w 940"/>
                  <a:gd name="T35" fmla="*/ 226 h 496"/>
                  <a:gd name="T36" fmla="*/ 906 w 940"/>
                  <a:gd name="T37" fmla="*/ 232 h 496"/>
                  <a:gd name="T38" fmla="*/ 921 w 940"/>
                  <a:gd name="T39" fmla="*/ 238 h 496"/>
                  <a:gd name="T40" fmla="*/ 932 w 940"/>
                  <a:gd name="T41" fmla="*/ 242 h 496"/>
                  <a:gd name="T42" fmla="*/ 938 w 940"/>
                  <a:gd name="T43" fmla="*/ 246 h 496"/>
                  <a:gd name="T44" fmla="*/ 940 w 940"/>
                  <a:gd name="T45" fmla="*/ 248 h 496"/>
                  <a:gd name="T46" fmla="*/ 911 w 940"/>
                  <a:gd name="T47" fmla="*/ 242 h 496"/>
                  <a:gd name="T48" fmla="*/ 910 w 940"/>
                  <a:gd name="T49" fmla="*/ 239 h 496"/>
                  <a:gd name="T50" fmla="*/ 904 w 940"/>
                  <a:gd name="T51" fmla="*/ 236 h 496"/>
                  <a:gd name="T52" fmla="*/ 891 w 940"/>
                  <a:gd name="T53" fmla="*/ 231 h 496"/>
                  <a:gd name="T54" fmla="*/ 875 w 940"/>
                  <a:gd name="T55" fmla="*/ 225 h 496"/>
                  <a:gd name="T56" fmla="*/ 853 w 940"/>
                  <a:gd name="T57" fmla="*/ 218 h 496"/>
                  <a:gd name="T58" fmla="*/ 826 w 940"/>
                  <a:gd name="T59" fmla="*/ 209 h 496"/>
                  <a:gd name="T60" fmla="*/ 795 w 940"/>
                  <a:gd name="T61" fmla="*/ 200 h 496"/>
                  <a:gd name="T62" fmla="*/ 759 w 940"/>
                  <a:gd name="T63" fmla="*/ 190 h 496"/>
                  <a:gd name="T64" fmla="*/ 719 w 940"/>
                  <a:gd name="T65" fmla="*/ 180 h 496"/>
                  <a:gd name="T66" fmla="*/ 674 w 940"/>
                  <a:gd name="T67" fmla="*/ 167 h 496"/>
                  <a:gd name="T68" fmla="*/ 626 w 940"/>
                  <a:gd name="T69" fmla="*/ 154 h 496"/>
                  <a:gd name="T70" fmla="*/ 575 w 940"/>
                  <a:gd name="T71" fmla="*/ 141 h 496"/>
                  <a:gd name="T72" fmla="*/ 520 w 940"/>
                  <a:gd name="T73" fmla="*/ 127 h 496"/>
                  <a:gd name="T74" fmla="*/ 462 w 940"/>
                  <a:gd name="T75" fmla="*/ 113 h 496"/>
                  <a:gd name="T76" fmla="*/ 401 w 940"/>
                  <a:gd name="T77" fmla="*/ 97 h 496"/>
                  <a:gd name="T78" fmla="*/ 337 w 940"/>
                  <a:gd name="T79" fmla="*/ 82 h 496"/>
                  <a:gd name="T80" fmla="*/ 272 w 940"/>
                  <a:gd name="T81" fmla="*/ 66 h 496"/>
                  <a:gd name="T82" fmla="*/ 206 w 940"/>
                  <a:gd name="T83" fmla="*/ 49 h 496"/>
                  <a:gd name="T84" fmla="*/ 138 w 940"/>
                  <a:gd name="T85" fmla="*/ 33 h 496"/>
                  <a:gd name="T86" fmla="*/ 69 w 940"/>
                  <a:gd name="T87" fmla="*/ 18 h 496"/>
                  <a:gd name="T88" fmla="*/ 0 w 940"/>
                  <a:gd name="T89" fmla="*/ 1 h 496"/>
                  <a:gd name="T90" fmla="*/ 1 w 940"/>
                  <a:gd name="T91" fmla="*/ 0 h 49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940" h="496">
                    <a:moveTo>
                      <a:pt x="1" y="0"/>
                    </a:moveTo>
                    <a:lnTo>
                      <a:pt x="69" y="31"/>
                    </a:lnTo>
                    <a:lnTo>
                      <a:pt x="137" y="64"/>
                    </a:lnTo>
                    <a:lnTo>
                      <a:pt x="203" y="96"/>
                    </a:lnTo>
                    <a:lnTo>
                      <a:pt x="268" y="127"/>
                    </a:lnTo>
                    <a:lnTo>
                      <a:pt x="333" y="158"/>
                    </a:lnTo>
                    <a:lnTo>
                      <a:pt x="395" y="189"/>
                    </a:lnTo>
                    <a:lnTo>
                      <a:pt x="456" y="219"/>
                    </a:lnTo>
                    <a:lnTo>
                      <a:pt x="514" y="248"/>
                    </a:lnTo>
                    <a:lnTo>
                      <a:pt x="569" y="277"/>
                    </a:lnTo>
                    <a:lnTo>
                      <a:pt x="622" y="304"/>
                    </a:lnTo>
                    <a:lnTo>
                      <a:pt x="671" y="330"/>
                    </a:lnTo>
                    <a:lnTo>
                      <a:pt x="716" y="353"/>
                    </a:lnTo>
                    <a:lnTo>
                      <a:pt x="759" y="377"/>
                    </a:lnTo>
                    <a:lnTo>
                      <a:pt x="797" y="398"/>
                    </a:lnTo>
                    <a:lnTo>
                      <a:pt x="829" y="417"/>
                    </a:lnTo>
                    <a:lnTo>
                      <a:pt x="859" y="435"/>
                    </a:lnTo>
                    <a:lnTo>
                      <a:pt x="884" y="451"/>
                    </a:lnTo>
                    <a:lnTo>
                      <a:pt x="906" y="464"/>
                    </a:lnTo>
                    <a:lnTo>
                      <a:pt x="921" y="475"/>
                    </a:lnTo>
                    <a:lnTo>
                      <a:pt x="932" y="484"/>
                    </a:lnTo>
                    <a:lnTo>
                      <a:pt x="938" y="491"/>
                    </a:lnTo>
                    <a:lnTo>
                      <a:pt x="940" y="496"/>
                    </a:lnTo>
                    <a:lnTo>
                      <a:pt x="911" y="484"/>
                    </a:lnTo>
                    <a:lnTo>
                      <a:pt x="910" y="478"/>
                    </a:lnTo>
                    <a:lnTo>
                      <a:pt x="904" y="471"/>
                    </a:lnTo>
                    <a:lnTo>
                      <a:pt x="891" y="462"/>
                    </a:lnTo>
                    <a:lnTo>
                      <a:pt x="875" y="449"/>
                    </a:lnTo>
                    <a:lnTo>
                      <a:pt x="853" y="435"/>
                    </a:lnTo>
                    <a:lnTo>
                      <a:pt x="826" y="418"/>
                    </a:lnTo>
                    <a:lnTo>
                      <a:pt x="795" y="400"/>
                    </a:lnTo>
                    <a:lnTo>
                      <a:pt x="759" y="380"/>
                    </a:lnTo>
                    <a:lnTo>
                      <a:pt x="719" y="359"/>
                    </a:lnTo>
                    <a:lnTo>
                      <a:pt x="674" y="333"/>
                    </a:lnTo>
                    <a:lnTo>
                      <a:pt x="626" y="308"/>
                    </a:lnTo>
                    <a:lnTo>
                      <a:pt x="575" y="281"/>
                    </a:lnTo>
                    <a:lnTo>
                      <a:pt x="520" y="254"/>
                    </a:lnTo>
                    <a:lnTo>
                      <a:pt x="462" y="225"/>
                    </a:lnTo>
                    <a:lnTo>
                      <a:pt x="401" y="194"/>
                    </a:lnTo>
                    <a:lnTo>
                      <a:pt x="337" y="163"/>
                    </a:lnTo>
                    <a:lnTo>
                      <a:pt x="272" y="131"/>
                    </a:lnTo>
                    <a:lnTo>
                      <a:pt x="206" y="98"/>
                    </a:lnTo>
                    <a:lnTo>
                      <a:pt x="138" y="65"/>
                    </a:lnTo>
                    <a:lnTo>
                      <a:pt x="69" y="35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351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07" name="Freeform 1128"/>
              <p:cNvSpPr>
                <a:spLocks/>
              </p:cNvSpPr>
              <p:nvPr/>
            </p:nvSpPr>
            <p:spPr bwMode="auto">
              <a:xfrm>
                <a:off x="952" y="1244"/>
                <a:ext cx="911" cy="241"/>
              </a:xfrm>
              <a:custGeom>
                <a:avLst/>
                <a:gdLst>
                  <a:gd name="T0" fmla="*/ 911 w 911"/>
                  <a:gd name="T1" fmla="*/ 241 h 482"/>
                  <a:gd name="T2" fmla="*/ 910 w 911"/>
                  <a:gd name="T3" fmla="*/ 238 h 482"/>
                  <a:gd name="T4" fmla="*/ 904 w 911"/>
                  <a:gd name="T5" fmla="*/ 235 h 482"/>
                  <a:gd name="T6" fmla="*/ 891 w 911"/>
                  <a:gd name="T7" fmla="*/ 230 h 482"/>
                  <a:gd name="T8" fmla="*/ 875 w 911"/>
                  <a:gd name="T9" fmla="*/ 224 h 482"/>
                  <a:gd name="T10" fmla="*/ 853 w 911"/>
                  <a:gd name="T11" fmla="*/ 217 h 482"/>
                  <a:gd name="T12" fmla="*/ 826 w 911"/>
                  <a:gd name="T13" fmla="*/ 208 h 482"/>
                  <a:gd name="T14" fmla="*/ 795 w 911"/>
                  <a:gd name="T15" fmla="*/ 199 h 482"/>
                  <a:gd name="T16" fmla="*/ 759 w 911"/>
                  <a:gd name="T17" fmla="*/ 189 h 482"/>
                  <a:gd name="T18" fmla="*/ 719 w 911"/>
                  <a:gd name="T19" fmla="*/ 179 h 482"/>
                  <a:gd name="T20" fmla="*/ 674 w 911"/>
                  <a:gd name="T21" fmla="*/ 166 h 482"/>
                  <a:gd name="T22" fmla="*/ 626 w 911"/>
                  <a:gd name="T23" fmla="*/ 153 h 482"/>
                  <a:gd name="T24" fmla="*/ 575 w 911"/>
                  <a:gd name="T25" fmla="*/ 140 h 482"/>
                  <a:gd name="T26" fmla="*/ 520 w 911"/>
                  <a:gd name="T27" fmla="*/ 126 h 482"/>
                  <a:gd name="T28" fmla="*/ 462 w 911"/>
                  <a:gd name="T29" fmla="*/ 112 h 482"/>
                  <a:gd name="T30" fmla="*/ 401 w 911"/>
                  <a:gd name="T31" fmla="*/ 96 h 482"/>
                  <a:gd name="T32" fmla="*/ 337 w 911"/>
                  <a:gd name="T33" fmla="*/ 81 h 482"/>
                  <a:gd name="T34" fmla="*/ 272 w 911"/>
                  <a:gd name="T35" fmla="*/ 65 h 482"/>
                  <a:gd name="T36" fmla="*/ 206 w 911"/>
                  <a:gd name="T37" fmla="*/ 48 h 482"/>
                  <a:gd name="T38" fmla="*/ 138 w 911"/>
                  <a:gd name="T39" fmla="*/ 32 h 482"/>
                  <a:gd name="T40" fmla="*/ 69 w 911"/>
                  <a:gd name="T41" fmla="*/ 17 h 482"/>
                  <a:gd name="T42" fmla="*/ 0 w 911"/>
                  <a:gd name="T43" fmla="*/ 0 h 482"/>
                  <a:gd name="T44" fmla="*/ 0 w 911"/>
                  <a:gd name="T45" fmla="*/ 1 h 482"/>
                  <a:gd name="T46" fmla="*/ 66 w 911"/>
                  <a:gd name="T47" fmla="*/ 17 h 482"/>
                  <a:gd name="T48" fmla="*/ 132 w 911"/>
                  <a:gd name="T49" fmla="*/ 32 h 482"/>
                  <a:gd name="T50" fmla="*/ 199 w 911"/>
                  <a:gd name="T51" fmla="*/ 48 h 482"/>
                  <a:gd name="T52" fmla="*/ 264 w 911"/>
                  <a:gd name="T53" fmla="*/ 64 h 482"/>
                  <a:gd name="T54" fmla="*/ 326 w 911"/>
                  <a:gd name="T55" fmla="*/ 79 h 482"/>
                  <a:gd name="T56" fmla="*/ 387 w 911"/>
                  <a:gd name="T57" fmla="*/ 94 h 482"/>
                  <a:gd name="T58" fmla="*/ 446 w 911"/>
                  <a:gd name="T59" fmla="*/ 109 h 482"/>
                  <a:gd name="T60" fmla="*/ 503 w 911"/>
                  <a:gd name="T61" fmla="*/ 122 h 482"/>
                  <a:gd name="T62" fmla="*/ 555 w 911"/>
                  <a:gd name="T63" fmla="*/ 136 h 482"/>
                  <a:gd name="T64" fmla="*/ 606 w 911"/>
                  <a:gd name="T65" fmla="*/ 150 h 482"/>
                  <a:gd name="T66" fmla="*/ 653 w 911"/>
                  <a:gd name="T67" fmla="*/ 161 h 482"/>
                  <a:gd name="T68" fmla="*/ 695 w 911"/>
                  <a:gd name="T69" fmla="*/ 173 h 482"/>
                  <a:gd name="T70" fmla="*/ 735 w 911"/>
                  <a:gd name="T71" fmla="*/ 184 h 482"/>
                  <a:gd name="T72" fmla="*/ 770 w 911"/>
                  <a:gd name="T73" fmla="*/ 194 h 482"/>
                  <a:gd name="T74" fmla="*/ 800 w 911"/>
                  <a:gd name="T75" fmla="*/ 203 h 482"/>
                  <a:gd name="T76" fmla="*/ 825 w 911"/>
                  <a:gd name="T77" fmla="*/ 211 h 482"/>
                  <a:gd name="T78" fmla="*/ 846 w 911"/>
                  <a:gd name="T79" fmla="*/ 218 h 482"/>
                  <a:gd name="T80" fmla="*/ 863 w 911"/>
                  <a:gd name="T81" fmla="*/ 224 h 482"/>
                  <a:gd name="T82" fmla="*/ 875 w 911"/>
                  <a:gd name="T83" fmla="*/ 228 h 482"/>
                  <a:gd name="T84" fmla="*/ 882 w 911"/>
                  <a:gd name="T85" fmla="*/ 232 h 482"/>
                  <a:gd name="T86" fmla="*/ 883 w 911"/>
                  <a:gd name="T87" fmla="*/ 234 h 482"/>
                  <a:gd name="T88" fmla="*/ 911 w 911"/>
                  <a:gd name="T89" fmla="*/ 241 h 48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911" h="482">
                    <a:moveTo>
                      <a:pt x="911" y="482"/>
                    </a:moveTo>
                    <a:lnTo>
                      <a:pt x="910" y="476"/>
                    </a:lnTo>
                    <a:lnTo>
                      <a:pt x="904" y="469"/>
                    </a:lnTo>
                    <a:lnTo>
                      <a:pt x="891" y="460"/>
                    </a:lnTo>
                    <a:lnTo>
                      <a:pt x="875" y="447"/>
                    </a:lnTo>
                    <a:lnTo>
                      <a:pt x="853" y="433"/>
                    </a:lnTo>
                    <a:lnTo>
                      <a:pt x="826" y="416"/>
                    </a:lnTo>
                    <a:lnTo>
                      <a:pt x="795" y="398"/>
                    </a:lnTo>
                    <a:lnTo>
                      <a:pt x="759" y="378"/>
                    </a:lnTo>
                    <a:lnTo>
                      <a:pt x="719" y="357"/>
                    </a:lnTo>
                    <a:lnTo>
                      <a:pt x="674" y="331"/>
                    </a:lnTo>
                    <a:lnTo>
                      <a:pt x="626" y="306"/>
                    </a:lnTo>
                    <a:lnTo>
                      <a:pt x="575" y="279"/>
                    </a:lnTo>
                    <a:lnTo>
                      <a:pt x="520" y="252"/>
                    </a:lnTo>
                    <a:lnTo>
                      <a:pt x="462" y="223"/>
                    </a:lnTo>
                    <a:lnTo>
                      <a:pt x="401" y="192"/>
                    </a:lnTo>
                    <a:lnTo>
                      <a:pt x="337" y="161"/>
                    </a:lnTo>
                    <a:lnTo>
                      <a:pt x="272" y="129"/>
                    </a:lnTo>
                    <a:lnTo>
                      <a:pt x="206" y="96"/>
                    </a:lnTo>
                    <a:lnTo>
                      <a:pt x="138" y="63"/>
                    </a:lnTo>
                    <a:lnTo>
                      <a:pt x="69" y="3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66" y="33"/>
                    </a:lnTo>
                    <a:lnTo>
                      <a:pt x="132" y="63"/>
                    </a:lnTo>
                    <a:lnTo>
                      <a:pt x="199" y="96"/>
                    </a:lnTo>
                    <a:lnTo>
                      <a:pt x="264" y="127"/>
                    </a:lnTo>
                    <a:lnTo>
                      <a:pt x="326" y="158"/>
                    </a:lnTo>
                    <a:lnTo>
                      <a:pt x="387" y="187"/>
                    </a:lnTo>
                    <a:lnTo>
                      <a:pt x="446" y="217"/>
                    </a:lnTo>
                    <a:lnTo>
                      <a:pt x="503" y="244"/>
                    </a:lnTo>
                    <a:lnTo>
                      <a:pt x="555" y="272"/>
                    </a:lnTo>
                    <a:lnTo>
                      <a:pt x="606" y="299"/>
                    </a:lnTo>
                    <a:lnTo>
                      <a:pt x="653" y="322"/>
                    </a:lnTo>
                    <a:lnTo>
                      <a:pt x="695" y="346"/>
                    </a:lnTo>
                    <a:lnTo>
                      <a:pt x="735" y="368"/>
                    </a:lnTo>
                    <a:lnTo>
                      <a:pt x="770" y="387"/>
                    </a:lnTo>
                    <a:lnTo>
                      <a:pt x="800" y="406"/>
                    </a:lnTo>
                    <a:lnTo>
                      <a:pt x="825" y="422"/>
                    </a:lnTo>
                    <a:lnTo>
                      <a:pt x="846" y="435"/>
                    </a:lnTo>
                    <a:lnTo>
                      <a:pt x="863" y="447"/>
                    </a:lnTo>
                    <a:lnTo>
                      <a:pt x="875" y="456"/>
                    </a:lnTo>
                    <a:lnTo>
                      <a:pt x="882" y="463"/>
                    </a:lnTo>
                    <a:lnTo>
                      <a:pt x="883" y="467"/>
                    </a:lnTo>
                    <a:lnTo>
                      <a:pt x="911" y="482"/>
                    </a:lnTo>
                    <a:close/>
                  </a:path>
                </a:pathLst>
              </a:custGeom>
              <a:solidFill>
                <a:srgbClr val="C655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08" name="Freeform 1129"/>
              <p:cNvSpPr>
                <a:spLocks/>
              </p:cNvSpPr>
              <p:nvPr/>
            </p:nvSpPr>
            <p:spPr bwMode="auto">
              <a:xfrm>
                <a:off x="952" y="1245"/>
                <a:ext cx="883" cy="233"/>
              </a:xfrm>
              <a:custGeom>
                <a:avLst/>
                <a:gdLst>
                  <a:gd name="T0" fmla="*/ 0 w 883"/>
                  <a:gd name="T1" fmla="*/ 0 h 465"/>
                  <a:gd name="T2" fmla="*/ 66 w 883"/>
                  <a:gd name="T3" fmla="*/ 16 h 465"/>
                  <a:gd name="T4" fmla="*/ 132 w 883"/>
                  <a:gd name="T5" fmla="*/ 31 h 465"/>
                  <a:gd name="T6" fmla="*/ 199 w 883"/>
                  <a:gd name="T7" fmla="*/ 47 h 465"/>
                  <a:gd name="T8" fmla="*/ 264 w 883"/>
                  <a:gd name="T9" fmla="*/ 63 h 465"/>
                  <a:gd name="T10" fmla="*/ 326 w 883"/>
                  <a:gd name="T11" fmla="*/ 78 h 465"/>
                  <a:gd name="T12" fmla="*/ 387 w 883"/>
                  <a:gd name="T13" fmla="*/ 93 h 465"/>
                  <a:gd name="T14" fmla="*/ 446 w 883"/>
                  <a:gd name="T15" fmla="*/ 108 h 465"/>
                  <a:gd name="T16" fmla="*/ 503 w 883"/>
                  <a:gd name="T17" fmla="*/ 121 h 465"/>
                  <a:gd name="T18" fmla="*/ 555 w 883"/>
                  <a:gd name="T19" fmla="*/ 135 h 465"/>
                  <a:gd name="T20" fmla="*/ 606 w 883"/>
                  <a:gd name="T21" fmla="*/ 149 h 465"/>
                  <a:gd name="T22" fmla="*/ 653 w 883"/>
                  <a:gd name="T23" fmla="*/ 160 h 465"/>
                  <a:gd name="T24" fmla="*/ 695 w 883"/>
                  <a:gd name="T25" fmla="*/ 172 h 465"/>
                  <a:gd name="T26" fmla="*/ 735 w 883"/>
                  <a:gd name="T27" fmla="*/ 183 h 465"/>
                  <a:gd name="T28" fmla="*/ 770 w 883"/>
                  <a:gd name="T29" fmla="*/ 193 h 465"/>
                  <a:gd name="T30" fmla="*/ 800 w 883"/>
                  <a:gd name="T31" fmla="*/ 202 h 465"/>
                  <a:gd name="T32" fmla="*/ 825 w 883"/>
                  <a:gd name="T33" fmla="*/ 210 h 465"/>
                  <a:gd name="T34" fmla="*/ 846 w 883"/>
                  <a:gd name="T35" fmla="*/ 217 h 465"/>
                  <a:gd name="T36" fmla="*/ 863 w 883"/>
                  <a:gd name="T37" fmla="*/ 223 h 465"/>
                  <a:gd name="T38" fmla="*/ 875 w 883"/>
                  <a:gd name="T39" fmla="*/ 227 h 465"/>
                  <a:gd name="T40" fmla="*/ 882 w 883"/>
                  <a:gd name="T41" fmla="*/ 231 h 465"/>
                  <a:gd name="T42" fmla="*/ 883 w 883"/>
                  <a:gd name="T43" fmla="*/ 233 h 465"/>
                  <a:gd name="T44" fmla="*/ 852 w 883"/>
                  <a:gd name="T45" fmla="*/ 226 h 465"/>
                  <a:gd name="T46" fmla="*/ 850 w 883"/>
                  <a:gd name="T47" fmla="*/ 224 h 465"/>
                  <a:gd name="T48" fmla="*/ 843 w 883"/>
                  <a:gd name="T49" fmla="*/ 220 h 465"/>
                  <a:gd name="T50" fmla="*/ 834 w 883"/>
                  <a:gd name="T51" fmla="*/ 216 h 465"/>
                  <a:gd name="T52" fmla="*/ 817 w 883"/>
                  <a:gd name="T53" fmla="*/ 210 h 465"/>
                  <a:gd name="T54" fmla="*/ 797 w 883"/>
                  <a:gd name="T55" fmla="*/ 204 h 465"/>
                  <a:gd name="T56" fmla="*/ 771 w 883"/>
                  <a:gd name="T57" fmla="*/ 196 h 465"/>
                  <a:gd name="T58" fmla="*/ 743 w 883"/>
                  <a:gd name="T59" fmla="*/ 188 h 465"/>
                  <a:gd name="T60" fmla="*/ 709 w 883"/>
                  <a:gd name="T61" fmla="*/ 178 h 465"/>
                  <a:gd name="T62" fmla="*/ 671 w 883"/>
                  <a:gd name="T63" fmla="*/ 168 h 465"/>
                  <a:gd name="T64" fmla="*/ 630 w 883"/>
                  <a:gd name="T65" fmla="*/ 156 h 465"/>
                  <a:gd name="T66" fmla="*/ 585 w 883"/>
                  <a:gd name="T67" fmla="*/ 144 h 465"/>
                  <a:gd name="T68" fmla="*/ 537 w 883"/>
                  <a:gd name="T69" fmla="*/ 131 h 465"/>
                  <a:gd name="T70" fmla="*/ 484 w 883"/>
                  <a:gd name="T71" fmla="*/ 119 h 465"/>
                  <a:gd name="T72" fmla="*/ 431 w 883"/>
                  <a:gd name="T73" fmla="*/ 104 h 465"/>
                  <a:gd name="T74" fmla="*/ 374 w 883"/>
                  <a:gd name="T75" fmla="*/ 91 h 465"/>
                  <a:gd name="T76" fmla="*/ 315 w 883"/>
                  <a:gd name="T77" fmla="*/ 76 h 465"/>
                  <a:gd name="T78" fmla="*/ 254 w 883"/>
                  <a:gd name="T79" fmla="*/ 61 h 465"/>
                  <a:gd name="T80" fmla="*/ 192 w 883"/>
                  <a:gd name="T81" fmla="*/ 46 h 465"/>
                  <a:gd name="T82" fmla="*/ 128 w 883"/>
                  <a:gd name="T83" fmla="*/ 31 h 465"/>
                  <a:gd name="T84" fmla="*/ 63 w 883"/>
                  <a:gd name="T85" fmla="*/ 16 h 465"/>
                  <a:gd name="T86" fmla="*/ 0 w 883"/>
                  <a:gd name="T87" fmla="*/ 0 h 465"/>
                  <a:gd name="T88" fmla="*/ 0 w 883"/>
                  <a:gd name="T89" fmla="*/ 0 h 46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883" h="465">
                    <a:moveTo>
                      <a:pt x="0" y="0"/>
                    </a:moveTo>
                    <a:lnTo>
                      <a:pt x="66" y="31"/>
                    </a:lnTo>
                    <a:lnTo>
                      <a:pt x="132" y="61"/>
                    </a:lnTo>
                    <a:lnTo>
                      <a:pt x="199" y="94"/>
                    </a:lnTo>
                    <a:lnTo>
                      <a:pt x="264" y="125"/>
                    </a:lnTo>
                    <a:lnTo>
                      <a:pt x="326" y="156"/>
                    </a:lnTo>
                    <a:lnTo>
                      <a:pt x="387" y="185"/>
                    </a:lnTo>
                    <a:lnTo>
                      <a:pt x="446" y="215"/>
                    </a:lnTo>
                    <a:lnTo>
                      <a:pt x="503" y="242"/>
                    </a:lnTo>
                    <a:lnTo>
                      <a:pt x="555" y="270"/>
                    </a:lnTo>
                    <a:lnTo>
                      <a:pt x="606" y="297"/>
                    </a:lnTo>
                    <a:lnTo>
                      <a:pt x="653" y="320"/>
                    </a:lnTo>
                    <a:lnTo>
                      <a:pt x="695" y="344"/>
                    </a:lnTo>
                    <a:lnTo>
                      <a:pt x="735" y="366"/>
                    </a:lnTo>
                    <a:lnTo>
                      <a:pt x="770" y="385"/>
                    </a:lnTo>
                    <a:lnTo>
                      <a:pt x="800" y="404"/>
                    </a:lnTo>
                    <a:lnTo>
                      <a:pt x="825" y="420"/>
                    </a:lnTo>
                    <a:lnTo>
                      <a:pt x="846" y="433"/>
                    </a:lnTo>
                    <a:lnTo>
                      <a:pt x="863" y="445"/>
                    </a:lnTo>
                    <a:lnTo>
                      <a:pt x="875" y="454"/>
                    </a:lnTo>
                    <a:lnTo>
                      <a:pt x="882" y="461"/>
                    </a:lnTo>
                    <a:lnTo>
                      <a:pt x="883" y="465"/>
                    </a:lnTo>
                    <a:lnTo>
                      <a:pt x="852" y="451"/>
                    </a:lnTo>
                    <a:lnTo>
                      <a:pt x="850" y="447"/>
                    </a:lnTo>
                    <a:lnTo>
                      <a:pt x="843" y="440"/>
                    </a:lnTo>
                    <a:lnTo>
                      <a:pt x="834" y="431"/>
                    </a:lnTo>
                    <a:lnTo>
                      <a:pt x="817" y="420"/>
                    </a:lnTo>
                    <a:lnTo>
                      <a:pt x="797" y="407"/>
                    </a:lnTo>
                    <a:lnTo>
                      <a:pt x="771" y="391"/>
                    </a:lnTo>
                    <a:lnTo>
                      <a:pt x="743" y="375"/>
                    </a:lnTo>
                    <a:lnTo>
                      <a:pt x="709" y="355"/>
                    </a:lnTo>
                    <a:lnTo>
                      <a:pt x="671" y="335"/>
                    </a:lnTo>
                    <a:lnTo>
                      <a:pt x="630" y="311"/>
                    </a:lnTo>
                    <a:lnTo>
                      <a:pt x="585" y="288"/>
                    </a:lnTo>
                    <a:lnTo>
                      <a:pt x="537" y="262"/>
                    </a:lnTo>
                    <a:lnTo>
                      <a:pt x="484" y="237"/>
                    </a:lnTo>
                    <a:lnTo>
                      <a:pt x="431" y="208"/>
                    </a:lnTo>
                    <a:lnTo>
                      <a:pt x="374" y="181"/>
                    </a:lnTo>
                    <a:lnTo>
                      <a:pt x="315" y="152"/>
                    </a:lnTo>
                    <a:lnTo>
                      <a:pt x="254" y="121"/>
                    </a:lnTo>
                    <a:lnTo>
                      <a:pt x="192" y="92"/>
                    </a:lnTo>
                    <a:lnTo>
                      <a:pt x="128" y="61"/>
                    </a:lnTo>
                    <a:lnTo>
                      <a:pt x="63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5A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09" name="Freeform 1130"/>
              <p:cNvSpPr>
                <a:spLocks/>
              </p:cNvSpPr>
              <p:nvPr/>
            </p:nvSpPr>
            <p:spPr bwMode="auto">
              <a:xfrm>
                <a:off x="950" y="1245"/>
                <a:ext cx="854" cy="225"/>
              </a:xfrm>
              <a:custGeom>
                <a:avLst/>
                <a:gdLst>
                  <a:gd name="T0" fmla="*/ 854 w 854"/>
                  <a:gd name="T1" fmla="*/ 225 h 451"/>
                  <a:gd name="T2" fmla="*/ 852 w 854"/>
                  <a:gd name="T3" fmla="*/ 223 h 451"/>
                  <a:gd name="T4" fmla="*/ 845 w 854"/>
                  <a:gd name="T5" fmla="*/ 220 h 451"/>
                  <a:gd name="T6" fmla="*/ 836 w 854"/>
                  <a:gd name="T7" fmla="*/ 215 h 451"/>
                  <a:gd name="T8" fmla="*/ 819 w 854"/>
                  <a:gd name="T9" fmla="*/ 210 h 451"/>
                  <a:gd name="T10" fmla="*/ 799 w 854"/>
                  <a:gd name="T11" fmla="*/ 203 h 451"/>
                  <a:gd name="T12" fmla="*/ 773 w 854"/>
                  <a:gd name="T13" fmla="*/ 195 h 451"/>
                  <a:gd name="T14" fmla="*/ 745 w 854"/>
                  <a:gd name="T15" fmla="*/ 187 h 451"/>
                  <a:gd name="T16" fmla="*/ 711 w 854"/>
                  <a:gd name="T17" fmla="*/ 177 h 451"/>
                  <a:gd name="T18" fmla="*/ 673 w 854"/>
                  <a:gd name="T19" fmla="*/ 167 h 451"/>
                  <a:gd name="T20" fmla="*/ 632 w 854"/>
                  <a:gd name="T21" fmla="*/ 155 h 451"/>
                  <a:gd name="T22" fmla="*/ 587 w 854"/>
                  <a:gd name="T23" fmla="*/ 144 h 451"/>
                  <a:gd name="T24" fmla="*/ 539 w 854"/>
                  <a:gd name="T25" fmla="*/ 131 h 451"/>
                  <a:gd name="T26" fmla="*/ 486 w 854"/>
                  <a:gd name="T27" fmla="*/ 118 h 451"/>
                  <a:gd name="T28" fmla="*/ 433 w 854"/>
                  <a:gd name="T29" fmla="*/ 104 h 451"/>
                  <a:gd name="T30" fmla="*/ 376 w 854"/>
                  <a:gd name="T31" fmla="*/ 90 h 451"/>
                  <a:gd name="T32" fmla="*/ 317 w 854"/>
                  <a:gd name="T33" fmla="*/ 76 h 451"/>
                  <a:gd name="T34" fmla="*/ 256 w 854"/>
                  <a:gd name="T35" fmla="*/ 60 h 451"/>
                  <a:gd name="T36" fmla="*/ 194 w 854"/>
                  <a:gd name="T37" fmla="*/ 46 h 451"/>
                  <a:gd name="T38" fmla="*/ 130 w 854"/>
                  <a:gd name="T39" fmla="*/ 30 h 451"/>
                  <a:gd name="T40" fmla="*/ 65 w 854"/>
                  <a:gd name="T41" fmla="*/ 15 h 451"/>
                  <a:gd name="T42" fmla="*/ 2 w 854"/>
                  <a:gd name="T43" fmla="*/ 0 h 451"/>
                  <a:gd name="T44" fmla="*/ 0 w 854"/>
                  <a:gd name="T45" fmla="*/ 1 h 451"/>
                  <a:gd name="T46" fmla="*/ 67 w 854"/>
                  <a:gd name="T47" fmla="*/ 16 h 451"/>
                  <a:gd name="T48" fmla="*/ 130 w 854"/>
                  <a:gd name="T49" fmla="*/ 31 h 451"/>
                  <a:gd name="T50" fmla="*/ 195 w 854"/>
                  <a:gd name="T51" fmla="*/ 47 h 451"/>
                  <a:gd name="T52" fmla="*/ 257 w 854"/>
                  <a:gd name="T53" fmla="*/ 62 h 451"/>
                  <a:gd name="T54" fmla="*/ 318 w 854"/>
                  <a:gd name="T55" fmla="*/ 77 h 451"/>
                  <a:gd name="T56" fmla="*/ 378 w 854"/>
                  <a:gd name="T57" fmla="*/ 92 h 451"/>
                  <a:gd name="T58" fmla="*/ 434 w 854"/>
                  <a:gd name="T59" fmla="*/ 106 h 451"/>
                  <a:gd name="T60" fmla="*/ 488 w 854"/>
                  <a:gd name="T61" fmla="*/ 119 h 451"/>
                  <a:gd name="T62" fmla="*/ 539 w 854"/>
                  <a:gd name="T63" fmla="*/ 133 h 451"/>
                  <a:gd name="T64" fmla="*/ 587 w 854"/>
                  <a:gd name="T65" fmla="*/ 145 h 451"/>
                  <a:gd name="T66" fmla="*/ 631 w 854"/>
                  <a:gd name="T67" fmla="*/ 156 h 451"/>
                  <a:gd name="T68" fmla="*/ 670 w 854"/>
                  <a:gd name="T69" fmla="*/ 167 h 451"/>
                  <a:gd name="T70" fmla="*/ 706 w 854"/>
                  <a:gd name="T71" fmla="*/ 177 h 451"/>
                  <a:gd name="T72" fmla="*/ 737 w 854"/>
                  <a:gd name="T73" fmla="*/ 186 h 451"/>
                  <a:gd name="T74" fmla="*/ 763 w 854"/>
                  <a:gd name="T75" fmla="*/ 194 h 451"/>
                  <a:gd name="T76" fmla="*/ 785 w 854"/>
                  <a:gd name="T77" fmla="*/ 202 h 451"/>
                  <a:gd name="T78" fmla="*/ 802 w 854"/>
                  <a:gd name="T79" fmla="*/ 207 h 451"/>
                  <a:gd name="T80" fmla="*/ 813 w 854"/>
                  <a:gd name="T81" fmla="*/ 212 h 451"/>
                  <a:gd name="T82" fmla="*/ 820 w 854"/>
                  <a:gd name="T83" fmla="*/ 215 h 451"/>
                  <a:gd name="T84" fmla="*/ 821 w 854"/>
                  <a:gd name="T85" fmla="*/ 218 h 451"/>
                  <a:gd name="T86" fmla="*/ 854 w 854"/>
                  <a:gd name="T87" fmla="*/ 225 h 45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854" h="451">
                    <a:moveTo>
                      <a:pt x="854" y="451"/>
                    </a:moveTo>
                    <a:lnTo>
                      <a:pt x="852" y="447"/>
                    </a:lnTo>
                    <a:lnTo>
                      <a:pt x="845" y="440"/>
                    </a:lnTo>
                    <a:lnTo>
                      <a:pt x="836" y="431"/>
                    </a:lnTo>
                    <a:lnTo>
                      <a:pt x="819" y="420"/>
                    </a:lnTo>
                    <a:lnTo>
                      <a:pt x="799" y="407"/>
                    </a:lnTo>
                    <a:lnTo>
                      <a:pt x="773" y="391"/>
                    </a:lnTo>
                    <a:lnTo>
                      <a:pt x="745" y="375"/>
                    </a:lnTo>
                    <a:lnTo>
                      <a:pt x="711" y="355"/>
                    </a:lnTo>
                    <a:lnTo>
                      <a:pt x="673" y="335"/>
                    </a:lnTo>
                    <a:lnTo>
                      <a:pt x="632" y="311"/>
                    </a:lnTo>
                    <a:lnTo>
                      <a:pt x="587" y="288"/>
                    </a:lnTo>
                    <a:lnTo>
                      <a:pt x="539" y="262"/>
                    </a:lnTo>
                    <a:lnTo>
                      <a:pt x="486" y="237"/>
                    </a:lnTo>
                    <a:lnTo>
                      <a:pt x="433" y="208"/>
                    </a:lnTo>
                    <a:lnTo>
                      <a:pt x="376" y="181"/>
                    </a:lnTo>
                    <a:lnTo>
                      <a:pt x="317" y="152"/>
                    </a:lnTo>
                    <a:lnTo>
                      <a:pt x="256" y="121"/>
                    </a:lnTo>
                    <a:lnTo>
                      <a:pt x="194" y="92"/>
                    </a:lnTo>
                    <a:lnTo>
                      <a:pt x="130" y="61"/>
                    </a:lnTo>
                    <a:lnTo>
                      <a:pt x="65" y="31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67" y="32"/>
                    </a:lnTo>
                    <a:lnTo>
                      <a:pt x="130" y="63"/>
                    </a:lnTo>
                    <a:lnTo>
                      <a:pt x="195" y="94"/>
                    </a:lnTo>
                    <a:lnTo>
                      <a:pt x="257" y="125"/>
                    </a:lnTo>
                    <a:lnTo>
                      <a:pt x="318" y="154"/>
                    </a:lnTo>
                    <a:lnTo>
                      <a:pt x="378" y="185"/>
                    </a:lnTo>
                    <a:lnTo>
                      <a:pt x="434" y="212"/>
                    </a:lnTo>
                    <a:lnTo>
                      <a:pt x="488" y="239"/>
                    </a:lnTo>
                    <a:lnTo>
                      <a:pt x="539" y="266"/>
                    </a:lnTo>
                    <a:lnTo>
                      <a:pt x="587" y="291"/>
                    </a:lnTo>
                    <a:lnTo>
                      <a:pt x="631" y="313"/>
                    </a:lnTo>
                    <a:lnTo>
                      <a:pt x="670" y="335"/>
                    </a:lnTo>
                    <a:lnTo>
                      <a:pt x="706" y="355"/>
                    </a:lnTo>
                    <a:lnTo>
                      <a:pt x="737" y="373"/>
                    </a:lnTo>
                    <a:lnTo>
                      <a:pt x="763" y="389"/>
                    </a:lnTo>
                    <a:lnTo>
                      <a:pt x="785" y="404"/>
                    </a:lnTo>
                    <a:lnTo>
                      <a:pt x="802" y="414"/>
                    </a:lnTo>
                    <a:lnTo>
                      <a:pt x="813" y="425"/>
                    </a:lnTo>
                    <a:lnTo>
                      <a:pt x="820" y="431"/>
                    </a:lnTo>
                    <a:lnTo>
                      <a:pt x="821" y="436"/>
                    </a:lnTo>
                    <a:lnTo>
                      <a:pt x="854" y="451"/>
                    </a:lnTo>
                    <a:close/>
                  </a:path>
                </a:pathLst>
              </a:custGeom>
              <a:solidFill>
                <a:srgbClr val="CB5F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10" name="Freeform 1131"/>
              <p:cNvSpPr>
                <a:spLocks/>
              </p:cNvSpPr>
              <p:nvPr/>
            </p:nvSpPr>
            <p:spPr bwMode="auto">
              <a:xfrm>
                <a:off x="950" y="1246"/>
                <a:ext cx="821" cy="217"/>
              </a:xfrm>
              <a:custGeom>
                <a:avLst/>
                <a:gdLst>
                  <a:gd name="T0" fmla="*/ 0 w 821"/>
                  <a:gd name="T1" fmla="*/ 0 h 434"/>
                  <a:gd name="T2" fmla="*/ 67 w 821"/>
                  <a:gd name="T3" fmla="*/ 15 h 434"/>
                  <a:gd name="T4" fmla="*/ 130 w 821"/>
                  <a:gd name="T5" fmla="*/ 31 h 434"/>
                  <a:gd name="T6" fmla="*/ 195 w 821"/>
                  <a:gd name="T7" fmla="*/ 46 h 434"/>
                  <a:gd name="T8" fmla="*/ 257 w 821"/>
                  <a:gd name="T9" fmla="*/ 62 h 434"/>
                  <a:gd name="T10" fmla="*/ 318 w 821"/>
                  <a:gd name="T11" fmla="*/ 76 h 434"/>
                  <a:gd name="T12" fmla="*/ 378 w 821"/>
                  <a:gd name="T13" fmla="*/ 92 h 434"/>
                  <a:gd name="T14" fmla="*/ 434 w 821"/>
                  <a:gd name="T15" fmla="*/ 105 h 434"/>
                  <a:gd name="T16" fmla="*/ 488 w 821"/>
                  <a:gd name="T17" fmla="*/ 119 h 434"/>
                  <a:gd name="T18" fmla="*/ 539 w 821"/>
                  <a:gd name="T19" fmla="*/ 132 h 434"/>
                  <a:gd name="T20" fmla="*/ 587 w 821"/>
                  <a:gd name="T21" fmla="*/ 145 h 434"/>
                  <a:gd name="T22" fmla="*/ 631 w 821"/>
                  <a:gd name="T23" fmla="*/ 156 h 434"/>
                  <a:gd name="T24" fmla="*/ 670 w 821"/>
                  <a:gd name="T25" fmla="*/ 167 h 434"/>
                  <a:gd name="T26" fmla="*/ 706 w 821"/>
                  <a:gd name="T27" fmla="*/ 177 h 434"/>
                  <a:gd name="T28" fmla="*/ 737 w 821"/>
                  <a:gd name="T29" fmla="*/ 186 h 434"/>
                  <a:gd name="T30" fmla="*/ 763 w 821"/>
                  <a:gd name="T31" fmla="*/ 194 h 434"/>
                  <a:gd name="T32" fmla="*/ 785 w 821"/>
                  <a:gd name="T33" fmla="*/ 201 h 434"/>
                  <a:gd name="T34" fmla="*/ 802 w 821"/>
                  <a:gd name="T35" fmla="*/ 206 h 434"/>
                  <a:gd name="T36" fmla="*/ 813 w 821"/>
                  <a:gd name="T37" fmla="*/ 212 h 434"/>
                  <a:gd name="T38" fmla="*/ 820 w 821"/>
                  <a:gd name="T39" fmla="*/ 215 h 434"/>
                  <a:gd name="T40" fmla="*/ 821 w 821"/>
                  <a:gd name="T41" fmla="*/ 217 h 434"/>
                  <a:gd name="T42" fmla="*/ 787 w 821"/>
                  <a:gd name="T43" fmla="*/ 209 h 434"/>
                  <a:gd name="T44" fmla="*/ 786 w 821"/>
                  <a:gd name="T45" fmla="*/ 207 h 434"/>
                  <a:gd name="T46" fmla="*/ 779 w 821"/>
                  <a:gd name="T47" fmla="*/ 204 h 434"/>
                  <a:gd name="T48" fmla="*/ 768 w 821"/>
                  <a:gd name="T49" fmla="*/ 199 h 434"/>
                  <a:gd name="T50" fmla="*/ 752 w 821"/>
                  <a:gd name="T51" fmla="*/ 194 h 434"/>
                  <a:gd name="T52" fmla="*/ 731 w 821"/>
                  <a:gd name="T53" fmla="*/ 187 h 434"/>
                  <a:gd name="T54" fmla="*/ 706 w 821"/>
                  <a:gd name="T55" fmla="*/ 179 h 434"/>
                  <a:gd name="T56" fmla="*/ 676 w 821"/>
                  <a:gd name="T57" fmla="*/ 170 h 434"/>
                  <a:gd name="T58" fmla="*/ 642 w 821"/>
                  <a:gd name="T59" fmla="*/ 161 h 434"/>
                  <a:gd name="T60" fmla="*/ 604 w 821"/>
                  <a:gd name="T61" fmla="*/ 150 h 434"/>
                  <a:gd name="T62" fmla="*/ 561 w 821"/>
                  <a:gd name="T63" fmla="*/ 139 h 434"/>
                  <a:gd name="T64" fmla="*/ 516 w 821"/>
                  <a:gd name="T65" fmla="*/ 128 h 434"/>
                  <a:gd name="T66" fmla="*/ 468 w 821"/>
                  <a:gd name="T67" fmla="*/ 115 h 434"/>
                  <a:gd name="T68" fmla="*/ 416 w 821"/>
                  <a:gd name="T69" fmla="*/ 102 h 434"/>
                  <a:gd name="T70" fmla="*/ 362 w 821"/>
                  <a:gd name="T71" fmla="*/ 89 h 434"/>
                  <a:gd name="T72" fmla="*/ 305 w 821"/>
                  <a:gd name="T73" fmla="*/ 74 h 434"/>
                  <a:gd name="T74" fmla="*/ 246 w 821"/>
                  <a:gd name="T75" fmla="*/ 60 h 434"/>
                  <a:gd name="T76" fmla="*/ 187 w 821"/>
                  <a:gd name="T77" fmla="*/ 45 h 434"/>
                  <a:gd name="T78" fmla="*/ 125 w 821"/>
                  <a:gd name="T79" fmla="*/ 31 h 434"/>
                  <a:gd name="T80" fmla="*/ 62 w 821"/>
                  <a:gd name="T81" fmla="*/ 16 h 434"/>
                  <a:gd name="T82" fmla="*/ 0 w 821"/>
                  <a:gd name="T83" fmla="*/ 1 h 434"/>
                  <a:gd name="T84" fmla="*/ 0 w 821"/>
                  <a:gd name="T85" fmla="*/ 0 h 43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821" h="434">
                    <a:moveTo>
                      <a:pt x="0" y="0"/>
                    </a:moveTo>
                    <a:lnTo>
                      <a:pt x="67" y="30"/>
                    </a:lnTo>
                    <a:lnTo>
                      <a:pt x="130" y="61"/>
                    </a:lnTo>
                    <a:lnTo>
                      <a:pt x="195" y="92"/>
                    </a:lnTo>
                    <a:lnTo>
                      <a:pt x="257" y="123"/>
                    </a:lnTo>
                    <a:lnTo>
                      <a:pt x="318" y="152"/>
                    </a:lnTo>
                    <a:lnTo>
                      <a:pt x="378" y="183"/>
                    </a:lnTo>
                    <a:lnTo>
                      <a:pt x="434" y="210"/>
                    </a:lnTo>
                    <a:lnTo>
                      <a:pt x="488" y="237"/>
                    </a:lnTo>
                    <a:lnTo>
                      <a:pt x="539" y="264"/>
                    </a:lnTo>
                    <a:lnTo>
                      <a:pt x="587" y="289"/>
                    </a:lnTo>
                    <a:lnTo>
                      <a:pt x="631" y="311"/>
                    </a:lnTo>
                    <a:lnTo>
                      <a:pt x="670" y="333"/>
                    </a:lnTo>
                    <a:lnTo>
                      <a:pt x="706" y="353"/>
                    </a:lnTo>
                    <a:lnTo>
                      <a:pt x="737" y="371"/>
                    </a:lnTo>
                    <a:lnTo>
                      <a:pt x="763" y="387"/>
                    </a:lnTo>
                    <a:lnTo>
                      <a:pt x="785" y="402"/>
                    </a:lnTo>
                    <a:lnTo>
                      <a:pt x="802" y="412"/>
                    </a:lnTo>
                    <a:lnTo>
                      <a:pt x="813" y="423"/>
                    </a:lnTo>
                    <a:lnTo>
                      <a:pt x="820" y="429"/>
                    </a:lnTo>
                    <a:lnTo>
                      <a:pt x="821" y="434"/>
                    </a:lnTo>
                    <a:lnTo>
                      <a:pt x="787" y="418"/>
                    </a:lnTo>
                    <a:lnTo>
                      <a:pt x="786" y="414"/>
                    </a:lnTo>
                    <a:lnTo>
                      <a:pt x="779" y="407"/>
                    </a:lnTo>
                    <a:lnTo>
                      <a:pt x="768" y="398"/>
                    </a:lnTo>
                    <a:lnTo>
                      <a:pt x="752" y="387"/>
                    </a:lnTo>
                    <a:lnTo>
                      <a:pt x="731" y="373"/>
                    </a:lnTo>
                    <a:lnTo>
                      <a:pt x="706" y="358"/>
                    </a:lnTo>
                    <a:lnTo>
                      <a:pt x="676" y="340"/>
                    </a:lnTo>
                    <a:lnTo>
                      <a:pt x="642" y="322"/>
                    </a:lnTo>
                    <a:lnTo>
                      <a:pt x="604" y="300"/>
                    </a:lnTo>
                    <a:lnTo>
                      <a:pt x="561" y="278"/>
                    </a:lnTo>
                    <a:lnTo>
                      <a:pt x="516" y="255"/>
                    </a:lnTo>
                    <a:lnTo>
                      <a:pt x="468" y="230"/>
                    </a:lnTo>
                    <a:lnTo>
                      <a:pt x="416" y="204"/>
                    </a:lnTo>
                    <a:lnTo>
                      <a:pt x="362" y="177"/>
                    </a:lnTo>
                    <a:lnTo>
                      <a:pt x="305" y="148"/>
                    </a:lnTo>
                    <a:lnTo>
                      <a:pt x="246" y="119"/>
                    </a:lnTo>
                    <a:lnTo>
                      <a:pt x="187" y="90"/>
                    </a:lnTo>
                    <a:lnTo>
                      <a:pt x="125" y="61"/>
                    </a:lnTo>
                    <a:lnTo>
                      <a:pt x="62" y="3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6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367" name="Freeform 1132"/>
            <p:cNvSpPr>
              <a:spLocks/>
            </p:cNvSpPr>
            <p:nvPr/>
          </p:nvSpPr>
          <p:spPr bwMode="auto">
            <a:xfrm>
              <a:off x="950" y="1247"/>
              <a:ext cx="787" cy="208"/>
            </a:xfrm>
            <a:custGeom>
              <a:avLst/>
              <a:gdLst>
                <a:gd name="T0" fmla="*/ 787 w 787"/>
                <a:gd name="T1" fmla="*/ 208 h 417"/>
                <a:gd name="T2" fmla="*/ 786 w 787"/>
                <a:gd name="T3" fmla="*/ 206 h 417"/>
                <a:gd name="T4" fmla="*/ 779 w 787"/>
                <a:gd name="T5" fmla="*/ 203 h 417"/>
                <a:gd name="T6" fmla="*/ 768 w 787"/>
                <a:gd name="T7" fmla="*/ 198 h 417"/>
                <a:gd name="T8" fmla="*/ 752 w 787"/>
                <a:gd name="T9" fmla="*/ 193 h 417"/>
                <a:gd name="T10" fmla="*/ 731 w 787"/>
                <a:gd name="T11" fmla="*/ 186 h 417"/>
                <a:gd name="T12" fmla="*/ 706 w 787"/>
                <a:gd name="T13" fmla="*/ 178 h 417"/>
                <a:gd name="T14" fmla="*/ 676 w 787"/>
                <a:gd name="T15" fmla="*/ 169 h 417"/>
                <a:gd name="T16" fmla="*/ 642 w 787"/>
                <a:gd name="T17" fmla="*/ 160 h 417"/>
                <a:gd name="T18" fmla="*/ 604 w 787"/>
                <a:gd name="T19" fmla="*/ 149 h 417"/>
                <a:gd name="T20" fmla="*/ 561 w 787"/>
                <a:gd name="T21" fmla="*/ 138 h 417"/>
                <a:gd name="T22" fmla="*/ 516 w 787"/>
                <a:gd name="T23" fmla="*/ 127 h 417"/>
                <a:gd name="T24" fmla="*/ 468 w 787"/>
                <a:gd name="T25" fmla="*/ 114 h 417"/>
                <a:gd name="T26" fmla="*/ 416 w 787"/>
                <a:gd name="T27" fmla="*/ 101 h 417"/>
                <a:gd name="T28" fmla="*/ 362 w 787"/>
                <a:gd name="T29" fmla="*/ 88 h 417"/>
                <a:gd name="T30" fmla="*/ 305 w 787"/>
                <a:gd name="T31" fmla="*/ 73 h 417"/>
                <a:gd name="T32" fmla="*/ 246 w 787"/>
                <a:gd name="T33" fmla="*/ 59 h 417"/>
                <a:gd name="T34" fmla="*/ 187 w 787"/>
                <a:gd name="T35" fmla="*/ 44 h 417"/>
                <a:gd name="T36" fmla="*/ 125 w 787"/>
                <a:gd name="T37" fmla="*/ 30 h 417"/>
                <a:gd name="T38" fmla="*/ 62 w 787"/>
                <a:gd name="T39" fmla="*/ 15 h 417"/>
                <a:gd name="T40" fmla="*/ 0 w 787"/>
                <a:gd name="T41" fmla="*/ 0 h 417"/>
                <a:gd name="T42" fmla="*/ 0 w 787"/>
                <a:gd name="T43" fmla="*/ 2 h 417"/>
                <a:gd name="T44" fmla="*/ 62 w 787"/>
                <a:gd name="T45" fmla="*/ 16 h 417"/>
                <a:gd name="T46" fmla="*/ 125 w 787"/>
                <a:gd name="T47" fmla="*/ 31 h 417"/>
                <a:gd name="T48" fmla="*/ 187 w 787"/>
                <a:gd name="T49" fmla="*/ 45 h 417"/>
                <a:gd name="T50" fmla="*/ 246 w 787"/>
                <a:gd name="T51" fmla="*/ 61 h 417"/>
                <a:gd name="T52" fmla="*/ 305 w 787"/>
                <a:gd name="T53" fmla="*/ 74 h 417"/>
                <a:gd name="T54" fmla="*/ 362 w 787"/>
                <a:gd name="T55" fmla="*/ 89 h 417"/>
                <a:gd name="T56" fmla="*/ 414 w 787"/>
                <a:gd name="T57" fmla="*/ 102 h 417"/>
                <a:gd name="T58" fmla="*/ 465 w 787"/>
                <a:gd name="T59" fmla="*/ 115 h 417"/>
                <a:gd name="T60" fmla="*/ 513 w 787"/>
                <a:gd name="T61" fmla="*/ 128 h 417"/>
                <a:gd name="T62" fmla="*/ 557 w 787"/>
                <a:gd name="T63" fmla="*/ 139 h 417"/>
                <a:gd name="T64" fmla="*/ 597 w 787"/>
                <a:gd name="T65" fmla="*/ 149 h 417"/>
                <a:gd name="T66" fmla="*/ 633 w 787"/>
                <a:gd name="T67" fmla="*/ 159 h 417"/>
                <a:gd name="T68" fmla="*/ 665 w 787"/>
                <a:gd name="T69" fmla="*/ 168 h 417"/>
                <a:gd name="T70" fmla="*/ 691 w 787"/>
                <a:gd name="T71" fmla="*/ 176 h 417"/>
                <a:gd name="T72" fmla="*/ 714 w 787"/>
                <a:gd name="T73" fmla="*/ 184 h 417"/>
                <a:gd name="T74" fmla="*/ 731 w 787"/>
                <a:gd name="T75" fmla="*/ 189 h 417"/>
                <a:gd name="T76" fmla="*/ 742 w 787"/>
                <a:gd name="T77" fmla="*/ 195 h 417"/>
                <a:gd name="T78" fmla="*/ 749 w 787"/>
                <a:gd name="T79" fmla="*/ 197 h 417"/>
                <a:gd name="T80" fmla="*/ 751 w 787"/>
                <a:gd name="T81" fmla="*/ 200 h 417"/>
                <a:gd name="T82" fmla="*/ 787 w 787"/>
                <a:gd name="T83" fmla="*/ 208 h 41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787" h="417">
                  <a:moveTo>
                    <a:pt x="787" y="417"/>
                  </a:moveTo>
                  <a:lnTo>
                    <a:pt x="786" y="413"/>
                  </a:lnTo>
                  <a:lnTo>
                    <a:pt x="779" y="406"/>
                  </a:lnTo>
                  <a:lnTo>
                    <a:pt x="768" y="397"/>
                  </a:lnTo>
                  <a:lnTo>
                    <a:pt x="752" y="386"/>
                  </a:lnTo>
                  <a:lnTo>
                    <a:pt x="731" y="372"/>
                  </a:lnTo>
                  <a:lnTo>
                    <a:pt x="706" y="357"/>
                  </a:lnTo>
                  <a:lnTo>
                    <a:pt x="676" y="339"/>
                  </a:lnTo>
                  <a:lnTo>
                    <a:pt x="642" y="321"/>
                  </a:lnTo>
                  <a:lnTo>
                    <a:pt x="604" y="299"/>
                  </a:lnTo>
                  <a:lnTo>
                    <a:pt x="561" y="277"/>
                  </a:lnTo>
                  <a:lnTo>
                    <a:pt x="516" y="254"/>
                  </a:lnTo>
                  <a:lnTo>
                    <a:pt x="468" y="229"/>
                  </a:lnTo>
                  <a:lnTo>
                    <a:pt x="416" y="203"/>
                  </a:lnTo>
                  <a:lnTo>
                    <a:pt x="362" y="176"/>
                  </a:lnTo>
                  <a:lnTo>
                    <a:pt x="305" y="147"/>
                  </a:lnTo>
                  <a:lnTo>
                    <a:pt x="246" y="118"/>
                  </a:lnTo>
                  <a:lnTo>
                    <a:pt x="187" y="89"/>
                  </a:lnTo>
                  <a:lnTo>
                    <a:pt x="125" y="60"/>
                  </a:lnTo>
                  <a:lnTo>
                    <a:pt x="62" y="31"/>
                  </a:lnTo>
                  <a:lnTo>
                    <a:pt x="0" y="0"/>
                  </a:lnTo>
                  <a:lnTo>
                    <a:pt x="0" y="4"/>
                  </a:lnTo>
                  <a:lnTo>
                    <a:pt x="62" y="33"/>
                  </a:lnTo>
                  <a:lnTo>
                    <a:pt x="125" y="62"/>
                  </a:lnTo>
                  <a:lnTo>
                    <a:pt x="187" y="91"/>
                  </a:lnTo>
                  <a:lnTo>
                    <a:pt x="246" y="122"/>
                  </a:lnTo>
                  <a:lnTo>
                    <a:pt x="305" y="149"/>
                  </a:lnTo>
                  <a:lnTo>
                    <a:pt x="362" y="178"/>
                  </a:lnTo>
                  <a:lnTo>
                    <a:pt x="414" y="205"/>
                  </a:lnTo>
                  <a:lnTo>
                    <a:pt x="465" y="230"/>
                  </a:lnTo>
                  <a:lnTo>
                    <a:pt x="513" y="256"/>
                  </a:lnTo>
                  <a:lnTo>
                    <a:pt x="557" y="279"/>
                  </a:lnTo>
                  <a:lnTo>
                    <a:pt x="597" y="299"/>
                  </a:lnTo>
                  <a:lnTo>
                    <a:pt x="633" y="319"/>
                  </a:lnTo>
                  <a:lnTo>
                    <a:pt x="665" y="337"/>
                  </a:lnTo>
                  <a:lnTo>
                    <a:pt x="691" y="353"/>
                  </a:lnTo>
                  <a:lnTo>
                    <a:pt x="714" y="368"/>
                  </a:lnTo>
                  <a:lnTo>
                    <a:pt x="731" y="379"/>
                  </a:lnTo>
                  <a:lnTo>
                    <a:pt x="742" y="390"/>
                  </a:lnTo>
                  <a:lnTo>
                    <a:pt x="749" y="395"/>
                  </a:lnTo>
                  <a:lnTo>
                    <a:pt x="751" y="401"/>
                  </a:lnTo>
                  <a:lnTo>
                    <a:pt x="787" y="417"/>
                  </a:lnTo>
                  <a:close/>
                </a:path>
              </a:pathLst>
            </a:custGeom>
            <a:solidFill>
              <a:srgbClr val="D068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68" name="Freeform 1133"/>
            <p:cNvSpPr>
              <a:spLocks/>
            </p:cNvSpPr>
            <p:nvPr/>
          </p:nvSpPr>
          <p:spPr bwMode="auto">
            <a:xfrm>
              <a:off x="949" y="1249"/>
              <a:ext cx="752" cy="198"/>
            </a:xfrm>
            <a:custGeom>
              <a:avLst/>
              <a:gdLst>
                <a:gd name="T0" fmla="*/ 1 w 752"/>
                <a:gd name="T1" fmla="*/ 0 h 397"/>
                <a:gd name="T2" fmla="*/ 63 w 752"/>
                <a:gd name="T3" fmla="*/ 14 h 397"/>
                <a:gd name="T4" fmla="*/ 126 w 752"/>
                <a:gd name="T5" fmla="*/ 29 h 397"/>
                <a:gd name="T6" fmla="*/ 188 w 752"/>
                <a:gd name="T7" fmla="*/ 43 h 397"/>
                <a:gd name="T8" fmla="*/ 247 w 752"/>
                <a:gd name="T9" fmla="*/ 59 h 397"/>
                <a:gd name="T10" fmla="*/ 306 w 752"/>
                <a:gd name="T11" fmla="*/ 72 h 397"/>
                <a:gd name="T12" fmla="*/ 363 w 752"/>
                <a:gd name="T13" fmla="*/ 87 h 397"/>
                <a:gd name="T14" fmla="*/ 415 w 752"/>
                <a:gd name="T15" fmla="*/ 100 h 397"/>
                <a:gd name="T16" fmla="*/ 466 w 752"/>
                <a:gd name="T17" fmla="*/ 113 h 397"/>
                <a:gd name="T18" fmla="*/ 514 w 752"/>
                <a:gd name="T19" fmla="*/ 126 h 397"/>
                <a:gd name="T20" fmla="*/ 558 w 752"/>
                <a:gd name="T21" fmla="*/ 137 h 397"/>
                <a:gd name="T22" fmla="*/ 598 w 752"/>
                <a:gd name="T23" fmla="*/ 147 h 397"/>
                <a:gd name="T24" fmla="*/ 634 w 752"/>
                <a:gd name="T25" fmla="*/ 157 h 397"/>
                <a:gd name="T26" fmla="*/ 666 w 752"/>
                <a:gd name="T27" fmla="*/ 166 h 397"/>
                <a:gd name="T28" fmla="*/ 692 w 752"/>
                <a:gd name="T29" fmla="*/ 174 h 397"/>
                <a:gd name="T30" fmla="*/ 715 w 752"/>
                <a:gd name="T31" fmla="*/ 182 h 397"/>
                <a:gd name="T32" fmla="*/ 732 w 752"/>
                <a:gd name="T33" fmla="*/ 187 h 397"/>
                <a:gd name="T34" fmla="*/ 743 w 752"/>
                <a:gd name="T35" fmla="*/ 193 h 397"/>
                <a:gd name="T36" fmla="*/ 750 w 752"/>
                <a:gd name="T37" fmla="*/ 195 h 397"/>
                <a:gd name="T38" fmla="*/ 752 w 752"/>
                <a:gd name="T39" fmla="*/ 198 h 397"/>
                <a:gd name="T40" fmla="*/ 714 w 752"/>
                <a:gd name="T41" fmla="*/ 189 h 397"/>
                <a:gd name="T42" fmla="*/ 712 w 752"/>
                <a:gd name="T43" fmla="*/ 187 h 397"/>
                <a:gd name="T44" fmla="*/ 705 w 752"/>
                <a:gd name="T45" fmla="*/ 184 h 397"/>
                <a:gd name="T46" fmla="*/ 694 w 752"/>
                <a:gd name="T47" fmla="*/ 179 h 397"/>
                <a:gd name="T48" fmla="*/ 678 w 752"/>
                <a:gd name="T49" fmla="*/ 174 h 397"/>
                <a:gd name="T50" fmla="*/ 657 w 752"/>
                <a:gd name="T51" fmla="*/ 167 h 397"/>
                <a:gd name="T52" fmla="*/ 632 w 752"/>
                <a:gd name="T53" fmla="*/ 159 h 397"/>
                <a:gd name="T54" fmla="*/ 602 w 752"/>
                <a:gd name="T55" fmla="*/ 151 h 397"/>
                <a:gd name="T56" fmla="*/ 568 w 752"/>
                <a:gd name="T57" fmla="*/ 141 h 397"/>
                <a:gd name="T58" fmla="*/ 530 w 752"/>
                <a:gd name="T59" fmla="*/ 131 h 397"/>
                <a:gd name="T60" fmla="*/ 487 w 752"/>
                <a:gd name="T61" fmla="*/ 120 h 397"/>
                <a:gd name="T62" fmla="*/ 442 w 752"/>
                <a:gd name="T63" fmla="*/ 108 h 397"/>
                <a:gd name="T64" fmla="*/ 394 w 752"/>
                <a:gd name="T65" fmla="*/ 96 h 397"/>
                <a:gd name="T66" fmla="*/ 343 w 752"/>
                <a:gd name="T67" fmla="*/ 83 h 397"/>
                <a:gd name="T68" fmla="*/ 290 w 752"/>
                <a:gd name="T69" fmla="*/ 70 h 397"/>
                <a:gd name="T70" fmla="*/ 234 w 752"/>
                <a:gd name="T71" fmla="*/ 56 h 397"/>
                <a:gd name="T72" fmla="*/ 178 w 752"/>
                <a:gd name="T73" fmla="*/ 42 h 397"/>
                <a:gd name="T74" fmla="*/ 119 w 752"/>
                <a:gd name="T75" fmla="*/ 29 h 397"/>
                <a:gd name="T76" fmla="*/ 59 w 752"/>
                <a:gd name="T77" fmla="*/ 14 h 397"/>
                <a:gd name="T78" fmla="*/ 0 w 752"/>
                <a:gd name="T79" fmla="*/ 1 h 397"/>
                <a:gd name="T80" fmla="*/ 1 w 752"/>
                <a:gd name="T81" fmla="*/ 0 h 39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752" h="397">
                  <a:moveTo>
                    <a:pt x="1" y="0"/>
                  </a:moveTo>
                  <a:lnTo>
                    <a:pt x="63" y="29"/>
                  </a:lnTo>
                  <a:lnTo>
                    <a:pt x="126" y="58"/>
                  </a:lnTo>
                  <a:lnTo>
                    <a:pt x="188" y="87"/>
                  </a:lnTo>
                  <a:lnTo>
                    <a:pt x="247" y="118"/>
                  </a:lnTo>
                  <a:lnTo>
                    <a:pt x="306" y="145"/>
                  </a:lnTo>
                  <a:lnTo>
                    <a:pt x="363" y="174"/>
                  </a:lnTo>
                  <a:lnTo>
                    <a:pt x="415" y="201"/>
                  </a:lnTo>
                  <a:lnTo>
                    <a:pt x="466" y="226"/>
                  </a:lnTo>
                  <a:lnTo>
                    <a:pt x="514" y="252"/>
                  </a:lnTo>
                  <a:lnTo>
                    <a:pt x="558" y="275"/>
                  </a:lnTo>
                  <a:lnTo>
                    <a:pt x="598" y="295"/>
                  </a:lnTo>
                  <a:lnTo>
                    <a:pt x="634" y="315"/>
                  </a:lnTo>
                  <a:lnTo>
                    <a:pt x="666" y="333"/>
                  </a:lnTo>
                  <a:lnTo>
                    <a:pt x="692" y="349"/>
                  </a:lnTo>
                  <a:lnTo>
                    <a:pt x="715" y="364"/>
                  </a:lnTo>
                  <a:lnTo>
                    <a:pt x="732" y="375"/>
                  </a:lnTo>
                  <a:lnTo>
                    <a:pt x="743" y="386"/>
                  </a:lnTo>
                  <a:lnTo>
                    <a:pt x="750" y="391"/>
                  </a:lnTo>
                  <a:lnTo>
                    <a:pt x="752" y="397"/>
                  </a:lnTo>
                  <a:lnTo>
                    <a:pt x="714" y="378"/>
                  </a:lnTo>
                  <a:lnTo>
                    <a:pt x="712" y="375"/>
                  </a:lnTo>
                  <a:lnTo>
                    <a:pt x="705" y="368"/>
                  </a:lnTo>
                  <a:lnTo>
                    <a:pt x="694" y="359"/>
                  </a:lnTo>
                  <a:lnTo>
                    <a:pt x="678" y="348"/>
                  </a:lnTo>
                  <a:lnTo>
                    <a:pt x="657" y="335"/>
                  </a:lnTo>
                  <a:lnTo>
                    <a:pt x="632" y="319"/>
                  </a:lnTo>
                  <a:lnTo>
                    <a:pt x="602" y="302"/>
                  </a:lnTo>
                  <a:lnTo>
                    <a:pt x="568" y="283"/>
                  </a:lnTo>
                  <a:lnTo>
                    <a:pt x="530" y="263"/>
                  </a:lnTo>
                  <a:lnTo>
                    <a:pt x="487" y="241"/>
                  </a:lnTo>
                  <a:lnTo>
                    <a:pt x="442" y="217"/>
                  </a:lnTo>
                  <a:lnTo>
                    <a:pt x="394" y="192"/>
                  </a:lnTo>
                  <a:lnTo>
                    <a:pt x="343" y="167"/>
                  </a:lnTo>
                  <a:lnTo>
                    <a:pt x="290" y="141"/>
                  </a:lnTo>
                  <a:lnTo>
                    <a:pt x="234" y="112"/>
                  </a:lnTo>
                  <a:lnTo>
                    <a:pt x="178" y="85"/>
                  </a:lnTo>
                  <a:lnTo>
                    <a:pt x="119" y="58"/>
                  </a:lnTo>
                  <a:lnTo>
                    <a:pt x="59" y="29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D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69" name="Freeform 1134"/>
            <p:cNvSpPr>
              <a:spLocks/>
            </p:cNvSpPr>
            <p:nvPr/>
          </p:nvSpPr>
          <p:spPr bwMode="auto">
            <a:xfrm>
              <a:off x="949" y="1249"/>
              <a:ext cx="714" cy="189"/>
            </a:xfrm>
            <a:custGeom>
              <a:avLst/>
              <a:gdLst>
                <a:gd name="T0" fmla="*/ 714 w 714"/>
                <a:gd name="T1" fmla="*/ 189 h 376"/>
                <a:gd name="T2" fmla="*/ 712 w 714"/>
                <a:gd name="T3" fmla="*/ 187 h 376"/>
                <a:gd name="T4" fmla="*/ 705 w 714"/>
                <a:gd name="T5" fmla="*/ 184 h 376"/>
                <a:gd name="T6" fmla="*/ 694 w 714"/>
                <a:gd name="T7" fmla="*/ 179 h 376"/>
                <a:gd name="T8" fmla="*/ 678 w 714"/>
                <a:gd name="T9" fmla="*/ 174 h 376"/>
                <a:gd name="T10" fmla="*/ 657 w 714"/>
                <a:gd name="T11" fmla="*/ 167 h 376"/>
                <a:gd name="T12" fmla="*/ 632 w 714"/>
                <a:gd name="T13" fmla="*/ 159 h 376"/>
                <a:gd name="T14" fmla="*/ 602 w 714"/>
                <a:gd name="T15" fmla="*/ 151 h 376"/>
                <a:gd name="T16" fmla="*/ 568 w 714"/>
                <a:gd name="T17" fmla="*/ 141 h 376"/>
                <a:gd name="T18" fmla="*/ 530 w 714"/>
                <a:gd name="T19" fmla="*/ 131 h 376"/>
                <a:gd name="T20" fmla="*/ 487 w 714"/>
                <a:gd name="T21" fmla="*/ 120 h 376"/>
                <a:gd name="T22" fmla="*/ 442 w 714"/>
                <a:gd name="T23" fmla="*/ 108 h 376"/>
                <a:gd name="T24" fmla="*/ 394 w 714"/>
                <a:gd name="T25" fmla="*/ 96 h 376"/>
                <a:gd name="T26" fmla="*/ 343 w 714"/>
                <a:gd name="T27" fmla="*/ 83 h 376"/>
                <a:gd name="T28" fmla="*/ 290 w 714"/>
                <a:gd name="T29" fmla="*/ 70 h 376"/>
                <a:gd name="T30" fmla="*/ 234 w 714"/>
                <a:gd name="T31" fmla="*/ 55 h 376"/>
                <a:gd name="T32" fmla="*/ 178 w 714"/>
                <a:gd name="T33" fmla="*/ 42 h 376"/>
                <a:gd name="T34" fmla="*/ 119 w 714"/>
                <a:gd name="T35" fmla="*/ 28 h 376"/>
                <a:gd name="T36" fmla="*/ 59 w 714"/>
                <a:gd name="T37" fmla="*/ 14 h 376"/>
                <a:gd name="T38" fmla="*/ 0 w 714"/>
                <a:gd name="T39" fmla="*/ 0 h 376"/>
                <a:gd name="T40" fmla="*/ 0 w 714"/>
                <a:gd name="T41" fmla="*/ 1 h 376"/>
                <a:gd name="T42" fmla="*/ 59 w 714"/>
                <a:gd name="T43" fmla="*/ 15 h 376"/>
                <a:gd name="T44" fmla="*/ 119 w 714"/>
                <a:gd name="T45" fmla="*/ 29 h 376"/>
                <a:gd name="T46" fmla="*/ 176 w 714"/>
                <a:gd name="T47" fmla="*/ 43 h 376"/>
                <a:gd name="T48" fmla="*/ 233 w 714"/>
                <a:gd name="T49" fmla="*/ 56 h 376"/>
                <a:gd name="T50" fmla="*/ 288 w 714"/>
                <a:gd name="T51" fmla="*/ 70 h 376"/>
                <a:gd name="T52" fmla="*/ 340 w 714"/>
                <a:gd name="T53" fmla="*/ 83 h 376"/>
                <a:gd name="T54" fmla="*/ 390 w 714"/>
                <a:gd name="T55" fmla="*/ 97 h 376"/>
                <a:gd name="T56" fmla="*/ 437 w 714"/>
                <a:gd name="T57" fmla="*/ 108 h 376"/>
                <a:gd name="T58" fmla="*/ 480 w 714"/>
                <a:gd name="T59" fmla="*/ 120 h 376"/>
                <a:gd name="T60" fmla="*/ 520 w 714"/>
                <a:gd name="T61" fmla="*/ 130 h 376"/>
                <a:gd name="T62" fmla="*/ 555 w 714"/>
                <a:gd name="T63" fmla="*/ 140 h 376"/>
                <a:gd name="T64" fmla="*/ 586 w 714"/>
                <a:gd name="T65" fmla="*/ 149 h 376"/>
                <a:gd name="T66" fmla="*/ 613 w 714"/>
                <a:gd name="T67" fmla="*/ 157 h 376"/>
                <a:gd name="T68" fmla="*/ 636 w 714"/>
                <a:gd name="T69" fmla="*/ 164 h 376"/>
                <a:gd name="T70" fmla="*/ 653 w 714"/>
                <a:gd name="T71" fmla="*/ 169 h 376"/>
                <a:gd name="T72" fmla="*/ 664 w 714"/>
                <a:gd name="T73" fmla="*/ 174 h 376"/>
                <a:gd name="T74" fmla="*/ 671 w 714"/>
                <a:gd name="T75" fmla="*/ 177 h 376"/>
                <a:gd name="T76" fmla="*/ 673 w 714"/>
                <a:gd name="T77" fmla="*/ 180 h 376"/>
                <a:gd name="T78" fmla="*/ 714 w 714"/>
                <a:gd name="T79" fmla="*/ 189 h 37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714" h="376">
                  <a:moveTo>
                    <a:pt x="714" y="376"/>
                  </a:moveTo>
                  <a:lnTo>
                    <a:pt x="712" y="373"/>
                  </a:lnTo>
                  <a:lnTo>
                    <a:pt x="705" y="366"/>
                  </a:lnTo>
                  <a:lnTo>
                    <a:pt x="694" y="357"/>
                  </a:lnTo>
                  <a:lnTo>
                    <a:pt x="678" y="346"/>
                  </a:lnTo>
                  <a:lnTo>
                    <a:pt x="657" y="333"/>
                  </a:lnTo>
                  <a:lnTo>
                    <a:pt x="632" y="317"/>
                  </a:lnTo>
                  <a:lnTo>
                    <a:pt x="602" y="300"/>
                  </a:lnTo>
                  <a:lnTo>
                    <a:pt x="568" y="281"/>
                  </a:lnTo>
                  <a:lnTo>
                    <a:pt x="530" y="261"/>
                  </a:lnTo>
                  <a:lnTo>
                    <a:pt x="487" y="239"/>
                  </a:lnTo>
                  <a:lnTo>
                    <a:pt x="442" y="215"/>
                  </a:lnTo>
                  <a:lnTo>
                    <a:pt x="394" y="190"/>
                  </a:lnTo>
                  <a:lnTo>
                    <a:pt x="343" y="165"/>
                  </a:lnTo>
                  <a:lnTo>
                    <a:pt x="290" y="139"/>
                  </a:lnTo>
                  <a:lnTo>
                    <a:pt x="234" y="110"/>
                  </a:lnTo>
                  <a:lnTo>
                    <a:pt x="178" y="83"/>
                  </a:lnTo>
                  <a:lnTo>
                    <a:pt x="119" y="56"/>
                  </a:lnTo>
                  <a:lnTo>
                    <a:pt x="59" y="27"/>
                  </a:lnTo>
                  <a:lnTo>
                    <a:pt x="0" y="0"/>
                  </a:lnTo>
                  <a:lnTo>
                    <a:pt x="0" y="2"/>
                  </a:lnTo>
                  <a:lnTo>
                    <a:pt x="59" y="29"/>
                  </a:lnTo>
                  <a:lnTo>
                    <a:pt x="119" y="58"/>
                  </a:lnTo>
                  <a:lnTo>
                    <a:pt x="176" y="85"/>
                  </a:lnTo>
                  <a:lnTo>
                    <a:pt x="233" y="112"/>
                  </a:lnTo>
                  <a:lnTo>
                    <a:pt x="288" y="139"/>
                  </a:lnTo>
                  <a:lnTo>
                    <a:pt x="340" y="166"/>
                  </a:lnTo>
                  <a:lnTo>
                    <a:pt x="390" y="192"/>
                  </a:lnTo>
                  <a:lnTo>
                    <a:pt x="437" y="215"/>
                  </a:lnTo>
                  <a:lnTo>
                    <a:pt x="480" y="239"/>
                  </a:lnTo>
                  <a:lnTo>
                    <a:pt x="520" y="259"/>
                  </a:lnTo>
                  <a:lnTo>
                    <a:pt x="555" y="279"/>
                  </a:lnTo>
                  <a:lnTo>
                    <a:pt x="586" y="297"/>
                  </a:lnTo>
                  <a:lnTo>
                    <a:pt x="613" y="313"/>
                  </a:lnTo>
                  <a:lnTo>
                    <a:pt x="636" y="326"/>
                  </a:lnTo>
                  <a:lnTo>
                    <a:pt x="653" y="337"/>
                  </a:lnTo>
                  <a:lnTo>
                    <a:pt x="664" y="346"/>
                  </a:lnTo>
                  <a:lnTo>
                    <a:pt x="671" y="353"/>
                  </a:lnTo>
                  <a:lnTo>
                    <a:pt x="673" y="358"/>
                  </a:lnTo>
                  <a:lnTo>
                    <a:pt x="714" y="376"/>
                  </a:lnTo>
                  <a:close/>
                </a:path>
              </a:pathLst>
            </a:custGeom>
            <a:solidFill>
              <a:srgbClr val="D572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70" name="Freeform 1135"/>
            <p:cNvSpPr>
              <a:spLocks/>
            </p:cNvSpPr>
            <p:nvPr/>
          </p:nvSpPr>
          <p:spPr bwMode="auto">
            <a:xfrm>
              <a:off x="947" y="1250"/>
              <a:ext cx="675" cy="179"/>
            </a:xfrm>
            <a:custGeom>
              <a:avLst/>
              <a:gdLst>
                <a:gd name="T0" fmla="*/ 2 w 675"/>
                <a:gd name="T1" fmla="*/ 0 h 356"/>
                <a:gd name="T2" fmla="*/ 61 w 675"/>
                <a:gd name="T3" fmla="*/ 14 h 356"/>
                <a:gd name="T4" fmla="*/ 121 w 675"/>
                <a:gd name="T5" fmla="*/ 28 h 356"/>
                <a:gd name="T6" fmla="*/ 178 w 675"/>
                <a:gd name="T7" fmla="*/ 42 h 356"/>
                <a:gd name="T8" fmla="*/ 235 w 675"/>
                <a:gd name="T9" fmla="*/ 55 h 356"/>
                <a:gd name="T10" fmla="*/ 290 w 675"/>
                <a:gd name="T11" fmla="*/ 69 h 356"/>
                <a:gd name="T12" fmla="*/ 342 w 675"/>
                <a:gd name="T13" fmla="*/ 82 h 356"/>
                <a:gd name="T14" fmla="*/ 392 w 675"/>
                <a:gd name="T15" fmla="*/ 96 h 356"/>
                <a:gd name="T16" fmla="*/ 439 w 675"/>
                <a:gd name="T17" fmla="*/ 107 h 356"/>
                <a:gd name="T18" fmla="*/ 482 w 675"/>
                <a:gd name="T19" fmla="*/ 119 h 356"/>
                <a:gd name="T20" fmla="*/ 522 w 675"/>
                <a:gd name="T21" fmla="*/ 129 h 356"/>
                <a:gd name="T22" fmla="*/ 557 w 675"/>
                <a:gd name="T23" fmla="*/ 139 h 356"/>
                <a:gd name="T24" fmla="*/ 588 w 675"/>
                <a:gd name="T25" fmla="*/ 148 h 356"/>
                <a:gd name="T26" fmla="*/ 615 w 675"/>
                <a:gd name="T27" fmla="*/ 156 h 356"/>
                <a:gd name="T28" fmla="*/ 638 w 675"/>
                <a:gd name="T29" fmla="*/ 163 h 356"/>
                <a:gd name="T30" fmla="*/ 655 w 675"/>
                <a:gd name="T31" fmla="*/ 168 h 356"/>
                <a:gd name="T32" fmla="*/ 666 w 675"/>
                <a:gd name="T33" fmla="*/ 173 h 356"/>
                <a:gd name="T34" fmla="*/ 673 w 675"/>
                <a:gd name="T35" fmla="*/ 176 h 356"/>
                <a:gd name="T36" fmla="*/ 675 w 675"/>
                <a:gd name="T37" fmla="*/ 179 h 356"/>
                <a:gd name="T38" fmla="*/ 632 w 675"/>
                <a:gd name="T39" fmla="*/ 169 h 356"/>
                <a:gd name="T40" fmla="*/ 631 w 675"/>
                <a:gd name="T41" fmla="*/ 166 h 356"/>
                <a:gd name="T42" fmla="*/ 624 w 675"/>
                <a:gd name="T43" fmla="*/ 164 h 356"/>
                <a:gd name="T44" fmla="*/ 612 w 675"/>
                <a:gd name="T45" fmla="*/ 159 h 356"/>
                <a:gd name="T46" fmla="*/ 597 w 675"/>
                <a:gd name="T47" fmla="*/ 154 h 356"/>
                <a:gd name="T48" fmla="*/ 576 w 675"/>
                <a:gd name="T49" fmla="*/ 147 h 356"/>
                <a:gd name="T50" fmla="*/ 552 w 675"/>
                <a:gd name="T51" fmla="*/ 140 h 356"/>
                <a:gd name="T52" fmla="*/ 522 w 675"/>
                <a:gd name="T53" fmla="*/ 132 h 356"/>
                <a:gd name="T54" fmla="*/ 488 w 675"/>
                <a:gd name="T55" fmla="*/ 123 h 356"/>
                <a:gd name="T56" fmla="*/ 451 w 675"/>
                <a:gd name="T57" fmla="*/ 113 h 356"/>
                <a:gd name="T58" fmla="*/ 410 w 675"/>
                <a:gd name="T59" fmla="*/ 102 h 356"/>
                <a:gd name="T60" fmla="*/ 366 w 675"/>
                <a:gd name="T61" fmla="*/ 90 h 356"/>
                <a:gd name="T62" fmla="*/ 320 w 675"/>
                <a:gd name="T63" fmla="*/ 78 h 356"/>
                <a:gd name="T64" fmla="*/ 270 w 675"/>
                <a:gd name="T65" fmla="*/ 66 h 356"/>
                <a:gd name="T66" fmla="*/ 219 w 675"/>
                <a:gd name="T67" fmla="*/ 54 h 356"/>
                <a:gd name="T68" fmla="*/ 166 w 675"/>
                <a:gd name="T69" fmla="*/ 41 h 356"/>
                <a:gd name="T70" fmla="*/ 112 w 675"/>
                <a:gd name="T71" fmla="*/ 27 h 356"/>
                <a:gd name="T72" fmla="*/ 57 w 675"/>
                <a:gd name="T73" fmla="*/ 15 h 356"/>
                <a:gd name="T74" fmla="*/ 0 w 675"/>
                <a:gd name="T75" fmla="*/ 1 h 356"/>
                <a:gd name="T76" fmla="*/ 2 w 675"/>
                <a:gd name="T77" fmla="*/ 0 h 35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675" h="356">
                  <a:moveTo>
                    <a:pt x="2" y="0"/>
                  </a:moveTo>
                  <a:lnTo>
                    <a:pt x="61" y="27"/>
                  </a:lnTo>
                  <a:lnTo>
                    <a:pt x="121" y="56"/>
                  </a:lnTo>
                  <a:lnTo>
                    <a:pt x="178" y="83"/>
                  </a:lnTo>
                  <a:lnTo>
                    <a:pt x="235" y="110"/>
                  </a:lnTo>
                  <a:lnTo>
                    <a:pt x="290" y="137"/>
                  </a:lnTo>
                  <a:lnTo>
                    <a:pt x="342" y="164"/>
                  </a:lnTo>
                  <a:lnTo>
                    <a:pt x="392" y="190"/>
                  </a:lnTo>
                  <a:lnTo>
                    <a:pt x="439" y="213"/>
                  </a:lnTo>
                  <a:lnTo>
                    <a:pt x="482" y="237"/>
                  </a:lnTo>
                  <a:lnTo>
                    <a:pt x="522" y="257"/>
                  </a:lnTo>
                  <a:lnTo>
                    <a:pt x="557" y="277"/>
                  </a:lnTo>
                  <a:lnTo>
                    <a:pt x="588" y="295"/>
                  </a:lnTo>
                  <a:lnTo>
                    <a:pt x="615" y="311"/>
                  </a:lnTo>
                  <a:lnTo>
                    <a:pt x="638" y="324"/>
                  </a:lnTo>
                  <a:lnTo>
                    <a:pt x="655" y="335"/>
                  </a:lnTo>
                  <a:lnTo>
                    <a:pt x="666" y="344"/>
                  </a:lnTo>
                  <a:lnTo>
                    <a:pt x="673" y="351"/>
                  </a:lnTo>
                  <a:lnTo>
                    <a:pt x="675" y="356"/>
                  </a:lnTo>
                  <a:lnTo>
                    <a:pt x="632" y="336"/>
                  </a:lnTo>
                  <a:lnTo>
                    <a:pt x="631" y="331"/>
                  </a:lnTo>
                  <a:lnTo>
                    <a:pt x="624" y="326"/>
                  </a:lnTo>
                  <a:lnTo>
                    <a:pt x="612" y="317"/>
                  </a:lnTo>
                  <a:lnTo>
                    <a:pt x="597" y="306"/>
                  </a:lnTo>
                  <a:lnTo>
                    <a:pt x="576" y="293"/>
                  </a:lnTo>
                  <a:lnTo>
                    <a:pt x="552" y="279"/>
                  </a:lnTo>
                  <a:lnTo>
                    <a:pt x="522" y="262"/>
                  </a:lnTo>
                  <a:lnTo>
                    <a:pt x="488" y="244"/>
                  </a:lnTo>
                  <a:lnTo>
                    <a:pt x="451" y="224"/>
                  </a:lnTo>
                  <a:lnTo>
                    <a:pt x="410" y="202"/>
                  </a:lnTo>
                  <a:lnTo>
                    <a:pt x="366" y="179"/>
                  </a:lnTo>
                  <a:lnTo>
                    <a:pt x="320" y="155"/>
                  </a:lnTo>
                  <a:lnTo>
                    <a:pt x="270" y="132"/>
                  </a:lnTo>
                  <a:lnTo>
                    <a:pt x="219" y="107"/>
                  </a:lnTo>
                  <a:lnTo>
                    <a:pt x="166" y="81"/>
                  </a:lnTo>
                  <a:lnTo>
                    <a:pt x="112" y="54"/>
                  </a:lnTo>
                  <a:lnTo>
                    <a:pt x="57" y="29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7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71" name="Freeform 1136"/>
            <p:cNvSpPr>
              <a:spLocks/>
            </p:cNvSpPr>
            <p:nvPr/>
          </p:nvSpPr>
          <p:spPr bwMode="auto">
            <a:xfrm>
              <a:off x="947" y="1251"/>
              <a:ext cx="632" cy="168"/>
            </a:xfrm>
            <a:custGeom>
              <a:avLst/>
              <a:gdLst>
                <a:gd name="T0" fmla="*/ 632 w 632"/>
                <a:gd name="T1" fmla="*/ 168 h 334"/>
                <a:gd name="T2" fmla="*/ 631 w 632"/>
                <a:gd name="T3" fmla="*/ 165 h 334"/>
                <a:gd name="T4" fmla="*/ 624 w 632"/>
                <a:gd name="T5" fmla="*/ 163 h 334"/>
                <a:gd name="T6" fmla="*/ 612 w 632"/>
                <a:gd name="T7" fmla="*/ 158 h 334"/>
                <a:gd name="T8" fmla="*/ 597 w 632"/>
                <a:gd name="T9" fmla="*/ 153 h 334"/>
                <a:gd name="T10" fmla="*/ 576 w 632"/>
                <a:gd name="T11" fmla="*/ 146 h 334"/>
                <a:gd name="T12" fmla="*/ 552 w 632"/>
                <a:gd name="T13" fmla="*/ 139 h 334"/>
                <a:gd name="T14" fmla="*/ 522 w 632"/>
                <a:gd name="T15" fmla="*/ 131 h 334"/>
                <a:gd name="T16" fmla="*/ 488 w 632"/>
                <a:gd name="T17" fmla="*/ 122 h 334"/>
                <a:gd name="T18" fmla="*/ 451 w 632"/>
                <a:gd name="T19" fmla="*/ 112 h 334"/>
                <a:gd name="T20" fmla="*/ 410 w 632"/>
                <a:gd name="T21" fmla="*/ 101 h 334"/>
                <a:gd name="T22" fmla="*/ 366 w 632"/>
                <a:gd name="T23" fmla="*/ 89 h 334"/>
                <a:gd name="T24" fmla="*/ 320 w 632"/>
                <a:gd name="T25" fmla="*/ 77 h 334"/>
                <a:gd name="T26" fmla="*/ 270 w 632"/>
                <a:gd name="T27" fmla="*/ 65 h 334"/>
                <a:gd name="T28" fmla="*/ 219 w 632"/>
                <a:gd name="T29" fmla="*/ 53 h 334"/>
                <a:gd name="T30" fmla="*/ 166 w 632"/>
                <a:gd name="T31" fmla="*/ 40 h 334"/>
                <a:gd name="T32" fmla="*/ 112 w 632"/>
                <a:gd name="T33" fmla="*/ 26 h 334"/>
                <a:gd name="T34" fmla="*/ 57 w 632"/>
                <a:gd name="T35" fmla="*/ 14 h 334"/>
                <a:gd name="T36" fmla="*/ 0 w 632"/>
                <a:gd name="T37" fmla="*/ 0 h 334"/>
                <a:gd name="T38" fmla="*/ 0 w 632"/>
                <a:gd name="T39" fmla="*/ 2 h 334"/>
                <a:gd name="T40" fmla="*/ 55 w 632"/>
                <a:gd name="T41" fmla="*/ 14 h 334"/>
                <a:gd name="T42" fmla="*/ 109 w 632"/>
                <a:gd name="T43" fmla="*/ 27 h 334"/>
                <a:gd name="T44" fmla="*/ 163 w 632"/>
                <a:gd name="T45" fmla="*/ 40 h 334"/>
                <a:gd name="T46" fmla="*/ 214 w 632"/>
                <a:gd name="T47" fmla="*/ 53 h 334"/>
                <a:gd name="T48" fmla="*/ 265 w 632"/>
                <a:gd name="T49" fmla="*/ 65 h 334"/>
                <a:gd name="T50" fmla="*/ 313 w 632"/>
                <a:gd name="T51" fmla="*/ 77 h 334"/>
                <a:gd name="T52" fmla="*/ 357 w 632"/>
                <a:gd name="T53" fmla="*/ 89 h 334"/>
                <a:gd name="T54" fmla="*/ 399 w 632"/>
                <a:gd name="T55" fmla="*/ 100 h 334"/>
                <a:gd name="T56" fmla="*/ 437 w 632"/>
                <a:gd name="T57" fmla="*/ 110 h 334"/>
                <a:gd name="T58" fmla="*/ 471 w 632"/>
                <a:gd name="T59" fmla="*/ 119 h 334"/>
                <a:gd name="T60" fmla="*/ 502 w 632"/>
                <a:gd name="T61" fmla="*/ 127 h 334"/>
                <a:gd name="T62" fmla="*/ 528 w 632"/>
                <a:gd name="T63" fmla="*/ 135 h 334"/>
                <a:gd name="T64" fmla="*/ 549 w 632"/>
                <a:gd name="T65" fmla="*/ 142 h 334"/>
                <a:gd name="T66" fmla="*/ 566 w 632"/>
                <a:gd name="T67" fmla="*/ 147 h 334"/>
                <a:gd name="T68" fmla="*/ 578 w 632"/>
                <a:gd name="T69" fmla="*/ 152 h 334"/>
                <a:gd name="T70" fmla="*/ 584 w 632"/>
                <a:gd name="T71" fmla="*/ 155 h 334"/>
                <a:gd name="T72" fmla="*/ 587 w 632"/>
                <a:gd name="T73" fmla="*/ 157 h 334"/>
                <a:gd name="T74" fmla="*/ 632 w 632"/>
                <a:gd name="T75" fmla="*/ 168 h 33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632" h="334">
                  <a:moveTo>
                    <a:pt x="632" y="334"/>
                  </a:moveTo>
                  <a:lnTo>
                    <a:pt x="631" y="329"/>
                  </a:lnTo>
                  <a:lnTo>
                    <a:pt x="624" y="324"/>
                  </a:lnTo>
                  <a:lnTo>
                    <a:pt x="612" y="315"/>
                  </a:lnTo>
                  <a:lnTo>
                    <a:pt x="597" y="304"/>
                  </a:lnTo>
                  <a:lnTo>
                    <a:pt x="576" y="291"/>
                  </a:lnTo>
                  <a:lnTo>
                    <a:pt x="552" y="277"/>
                  </a:lnTo>
                  <a:lnTo>
                    <a:pt x="522" y="260"/>
                  </a:lnTo>
                  <a:lnTo>
                    <a:pt x="488" y="242"/>
                  </a:lnTo>
                  <a:lnTo>
                    <a:pt x="451" y="222"/>
                  </a:lnTo>
                  <a:lnTo>
                    <a:pt x="410" y="200"/>
                  </a:lnTo>
                  <a:lnTo>
                    <a:pt x="366" y="177"/>
                  </a:lnTo>
                  <a:lnTo>
                    <a:pt x="320" y="153"/>
                  </a:lnTo>
                  <a:lnTo>
                    <a:pt x="270" y="130"/>
                  </a:lnTo>
                  <a:lnTo>
                    <a:pt x="219" y="105"/>
                  </a:lnTo>
                  <a:lnTo>
                    <a:pt x="166" y="79"/>
                  </a:lnTo>
                  <a:lnTo>
                    <a:pt x="112" y="52"/>
                  </a:lnTo>
                  <a:lnTo>
                    <a:pt x="57" y="27"/>
                  </a:lnTo>
                  <a:lnTo>
                    <a:pt x="0" y="0"/>
                  </a:lnTo>
                  <a:lnTo>
                    <a:pt x="0" y="3"/>
                  </a:lnTo>
                  <a:lnTo>
                    <a:pt x="55" y="28"/>
                  </a:lnTo>
                  <a:lnTo>
                    <a:pt x="109" y="54"/>
                  </a:lnTo>
                  <a:lnTo>
                    <a:pt x="163" y="79"/>
                  </a:lnTo>
                  <a:lnTo>
                    <a:pt x="214" y="105"/>
                  </a:lnTo>
                  <a:lnTo>
                    <a:pt x="265" y="130"/>
                  </a:lnTo>
                  <a:lnTo>
                    <a:pt x="313" y="153"/>
                  </a:lnTo>
                  <a:lnTo>
                    <a:pt x="357" y="177"/>
                  </a:lnTo>
                  <a:lnTo>
                    <a:pt x="399" y="199"/>
                  </a:lnTo>
                  <a:lnTo>
                    <a:pt x="437" y="219"/>
                  </a:lnTo>
                  <a:lnTo>
                    <a:pt x="471" y="237"/>
                  </a:lnTo>
                  <a:lnTo>
                    <a:pt x="502" y="253"/>
                  </a:lnTo>
                  <a:lnTo>
                    <a:pt x="528" y="269"/>
                  </a:lnTo>
                  <a:lnTo>
                    <a:pt x="549" y="282"/>
                  </a:lnTo>
                  <a:lnTo>
                    <a:pt x="566" y="293"/>
                  </a:lnTo>
                  <a:lnTo>
                    <a:pt x="578" y="302"/>
                  </a:lnTo>
                  <a:lnTo>
                    <a:pt x="584" y="309"/>
                  </a:lnTo>
                  <a:lnTo>
                    <a:pt x="587" y="313"/>
                  </a:lnTo>
                  <a:lnTo>
                    <a:pt x="632" y="334"/>
                  </a:lnTo>
                  <a:close/>
                </a:path>
              </a:pathLst>
            </a:custGeom>
            <a:solidFill>
              <a:srgbClr val="DB7B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72" name="Freeform 1137"/>
            <p:cNvSpPr>
              <a:spLocks/>
            </p:cNvSpPr>
            <p:nvPr/>
          </p:nvSpPr>
          <p:spPr bwMode="auto">
            <a:xfrm>
              <a:off x="946" y="1253"/>
              <a:ext cx="588" cy="155"/>
            </a:xfrm>
            <a:custGeom>
              <a:avLst/>
              <a:gdLst>
                <a:gd name="T0" fmla="*/ 1 w 588"/>
                <a:gd name="T1" fmla="*/ 0 h 310"/>
                <a:gd name="T2" fmla="*/ 56 w 588"/>
                <a:gd name="T3" fmla="*/ 13 h 310"/>
                <a:gd name="T4" fmla="*/ 110 w 588"/>
                <a:gd name="T5" fmla="*/ 26 h 310"/>
                <a:gd name="T6" fmla="*/ 164 w 588"/>
                <a:gd name="T7" fmla="*/ 38 h 310"/>
                <a:gd name="T8" fmla="*/ 215 w 588"/>
                <a:gd name="T9" fmla="*/ 51 h 310"/>
                <a:gd name="T10" fmla="*/ 266 w 588"/>
                <a:gd name="T11" fmla="*/ 64 h 310"/>
                <a:gd name="T12" fmla="*/ 314 w 588"/>
                <a:gd name="T13" fmla="*/ 75 h 310"/>
                <a:gd name="T14" fmla="*/ 358 w 588"/>
                <a:gd name="T15" fmla="*/ 87 h 310"/>
                <a:gd name="T16" fmla="*/ 400 w 588"/>
                <a:gd name="T17" fmla="*/ 98 h 310"/>
                <a:gd name="T18" fmla="*/ 438 w 588"/>
                <a:gd name="T19" fmla="*/ 108 h 310"/>
                <a:gd name="T20" fmla="*/ 472 w 588"/>
                <a:gd name="T21" fmla="*/ 117 h 310"/>
                <a:gd name="T22" fmla="*/ 503 w 588"/>
                <a:gd name="T23" fmla="*/ 125 h 310"/>
                <a:gd name="T24" fmla="*/ 529 w 588"/>
                <a:gd name="T25" fmla="*/ 133 h 310"/>
                <a:gd name="T26" fmla="*/ 550 w 588"/>
                <a:gd name="T27" fmla="*/ 140 h 310"/>
                <a:gd name="T28" fmla="*/ 567 w 588"/>
                <a:gd name="T29" fmla="*/ 145 h 310"/>
                <a:gd name="T30" fmla="*/ 579 w 588"/>
                <a:gd name="T31" fmla="*/ 150 h 310"/>
                <a:gd name="T32" fmla="*/ 585 w 588"/>
                <a:gd name="T33" fmla="*/ 153 h 310"/>
                <a:gd name="T34" fmla="*/ 588 w 588"/>
                <a:gd name="T35" fmla="*/ 155 h 310"/>
                <a:gd name="T36" fmla="*/ 538 w 588"/>
                <a:gd name="T37" fmla="*/ 143 h 310"/>
                <a:gd name="T38" fmla="*/ 537 w 588"/>
                <a:gd name="T39" fmla="*/ 142 h 310"/>
                <a:gd name="T40" fmla="*/ 530 w 588"/>
                <a:gd name="T41" fmla="*/ 138 h 310"/>
                <a:gd name="T42" fmla="*/ 517 w 588"/>
                <a:gd name="T43" fmla="*/ 133 h 310"/>
                <a:gd name="T44" fmla="*/ 500 w 588"/>
                <a:gd name="T45" fmla="*/ 128 h 310"/>
                <a:gd name="T46" fmla="*/ 478 w 588"/>
                <a:gd name="T47" fmla="*/ 122 h 310"/>
                <a:gd name="T48" fmla="*/ 451 w 588"/>
                <a:gd name="T49" fmla="*/ 113 h 310"/>
                <a:gd name="T50" fmla="*/ 420 w 588"/>
                <a:gd name="T51" fmla="*/ 105 h 310"/>
                <a:gd name="T52" fmla="*/ 384 w 588"/>
                <a:gd name="T53" fmla="*/ 95 h 310"/>
                <a:gd name="T54" fmla="*/ 345 w 588"/>
                <a:gd name="T55" fmla="*/ 85 h 310"/>
                <a:gd name="T56" fmla="*/ 302 w 588"/>
                <a:gd name="T57" fmla="*/ 75 h 310"/>
                <a:gd name="T58" fmla="*/ 257 w 588"/>
                <a:gd name="T59" fmla="*/ 63 h 310"/>
                <a:gd name="T60" fmla="*/ 209 w 588"/>
                <a:gd name="T61" fmla="*/ 51 h 310"/>
                <a:gd name="T62" fmla="*/ 158 w 588"/>
                <a:gd name="T63" fmla="*/ 39 h 310"/>
                <a:gd name="T64" fmla="*/ 107 w 588"/>
                <a:gd name="T65" fmla="*/ 27 h 310"/>
                <a:gd name="T66" fmla="*/ 54 w 588"/>
                <a:gd name="T67" fmla="*/ 14 h 310"/>
                <a:gd name="T68" fmla="*/ 0 w 588"/>
                <a:gd name="T69" fmla="*/ 1 h 310"/>
                <a:gd name="T70" fmla="*/ 1 w 588"/>
                <a:gd name="T71" fmla="*/ 0 h 31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88" h="310">
                  <a:moveTo>
                    <a:pt x="1" y="0"/>
                  </a:moveTo>
                  <a:lnTo>
                    <a:pt x="56" y="25"/>
                  </a:lnTo>
                  <a:lnTo>
                    <a:pt x="110" y="51"/>
                  </a:lnTo>
                  <a:lnTo>
                    <a:pt x="164" y="76"/>
                  </a:lnTo>
                  <a:lnTo>
                    <a:pt x="215" y="102"/>
                  </a:lnTo>
                  <a:lnTo>
                    <a:pt x="266" y="127"/>
                  </a:lnTo>
                  <a:lnTo>
                    <a:pt x="314" y="150"/>
                  </a:lnTo>
                  <a:lnTo>
                    <a:pt x="358" y="174"/>
                  </a:lnTo>
                  <a:lnTo>
                    <a:pt x="400" y="196"/>
                  </a:lnTo>
                  <a:lnTo>
                    <a:pt x="438" y="216"/>
                  </a:lnTo>
                  <a:lnTo>
                    <a:pt x="472" y="234"/>
                  </a:lnTo>
                  <a:lnTo>
                    <a:pt x="503" y="250"/>
                  </a:lnTo>
                  <a:lnTo>
                    <a:pt x="529" y="266"/>
                  </a:lnTo>
                  <a:lnTo>
                    <a:pt x="550" y="279"/>
                  </a:lnTo>
                  <a:lnTo>
                    <a:pt x="567" y="290"/>
                  </a:lnTo>
                  <a:lnTo>
                    <a:pt x="579" y="299"/>
                  </a:lnTo>
                  <a:lnTo>
                    <a:pt x="585" y="306"/>
                  </a:lnTo>
                  <a:lnTo>
                    <a:pt x="588" y="310"/>
                  </a:lnTo>
                  <a:lnTo>
                    <a:pt x="538" y="286"/>
                  </a:lnTo>
                  <a:lnTo>
                    <a:pt x="537" y="283"/>
                  </a:lnTo>
                  <a:lnTo>
                    <a:pt x="530" y="275"/>
                  </a:lnTo>
                  <a:lnTo>
                    <a:pt x="517" y="266"/>
                  </a:lnTo>
                  <a:lnTo>
                    <a:pt x="500" y="255"/>
                  </a:lnTo>
                  <a:lnTo>
                    <a:pt x="478" y="243"/>
                  </a:lnTo>
                  <a:lnTo>
                    <a:pt x="451" y="226"/>
                  </a:lnTo>
                  <a:lnTo>
                    <a:pt x="420" y="210"/>
                  </a:lnTo>
                  <a:lnTo>
                    <a:pt x="384" y="190"/>
                  </a:lnTo>
                  <a:lnTo>
                    <a:pt x="345" y="170"/>
                  </a:lnTo>
                  <a:lnTo>
                    <a:pt x="302" y="149"/>
                  </a:lnTo>
                  <a:lnTo>
                    <a:pt x="257" y="125"/>
                  </a:lnTo>
                  <a:lnTo>
                    <a:pt x="209" y="102"/>
                  </a:lnTo>
                  <a:lnTo>
                    <a:pt x="158" y="78"/>
                  </a:lnTo>
                  <a:lnTo>
                    <a:pt x="107" y="53"/>
                  </a:lnTo>
                  <a:lnTo>
                    <a:pt x="54" y="27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D80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73" name="Freeform 1138"/>
            <p:cNvSpPr>
              <a:spLocks/>
            </p:cNvSpPr>
            <p:nvPr/>
          </p:nvSpPr>
          <p:spPr bwMode="auto">
            <a:xfrm>
              <a:off x="946" y="1254"/>
              <a:ext cx="538" cy="142"/>
            </a:xfrm>
            <a:custGeom>
              <a:avLst/>
              <a:gdLst>
                <a:gd name="T0" fmla="*/ 538 w 538"/>
                <a:gd name="T1" fmla="*/ 142 h 284"/>
                <a:gd name="T2" fmla="*/ 537 w 538"/>
                <a:gd name="T3" fmla="*/ 141 h 284"/>
                <a:gd name="T4" fmla="*/ 530 w 538"/>
                <a:gd name="T5" fmla="*/ 137 h 284"/>
                <a:gd name="T6" fmla="*/ 517 w 538"/>
                <a:gd name="T7" fmla="*/ 132 h 284"/>
                <a:gd name="T8" fmla="*/ 500 w 538"/>
                <a:gd name="T9" fmla="*/ 127 h 284"/>
                <a:gd name="T10" fmla="*/ 478 w 538"/>
                <a:gd name="T11" fmla="*/ 121 h 284"/>
                <a:gd name="T12" fmla="*/ 451 w 538"/>
                <a:gd name="T13" fmla="*/ 112 h 284"/>
                <a:gd name="T14" fmla="*/ 420 w 538"/>
                <a:gd name="T15" fmla="*/ 104 h 284"/>
                <a:gd name="T16" fmla="*/ 384 w 538"/>
                <a:gd name="T17" fmla="*/ 94 h 284"/>
                <a:gd name="T18" fmla="*/ 345 w 538"/>
                <a:gd name="T19" fmla="*/ 84 h 284"/>
                <a:gd name="T20" fmla="*/ 302 w 538"/>
                <a:gd name="T21" fmla="*/ 74 h 284"/>
                <a:gd name="T22" fmla="*/ 257 w 538"/>
                <a:gd name="T23" fmla="*/ 62 h 284"/>
                <a:gd name="T24" fmla="*/ 209 w 538"/>
                <a:gd name="T25" fmla="*/ 50 h 284"/>
                <a:gd name="T26" fmla="*/ 158 w 538"/>
                <a:gd name="T27" fmla="*/ 38 h 284"/>
                <a:gd name="T28" fmla="*/ 107 w 538"/>
                <a:gd name="T29" fmla="*/ 26 h 284"/>
                <a:gd name="T30" fmla="*/ 54 w 538"/>
                <a:gd name="T31" fmla="*/ 13 h 284"/>
                <a:gd name="T32" fmla="*/ 0 w 538"/>
                <a:gd name="T33" fmla="*/ 0 h 284"/>
                <a:gd name="T34" fmla="*/ 0 w 538"/>
                <a:gd name="T35" fmla="*/ 2 h 284"/>
                <a:gd name="T36" fmla="*/ 48 w 538"/>
                <a:gd name="T37" fmla="*/ 13 h 284"/>
                <a:gd name="T38" fmla="*/ 96 w 538"/>
                <a:gd name="T39" fmla="*/ 25 h 284"/>
                <a:gd name="T40" fmla="*/ 143 w 538"/>
                <a:gd name="T41" fmla="*/ 36 h 284"/>
                <a:gd name="T42" fmla="*/ 188 w 538"/>
                <a:gd name="T43" fmla="*/ 46 h 284"/>
                <a:gd name="T44" fmla="*/ 232 w 538"/>
                <a:gd name="T45" fmla="*/ 57 h 284"/>
                <a:gd name="T46" fmla="*/ 273 w 538"/>
                <a:gd name="T47" fmla="*/ 68 h 284"/>
                <a:gd name="T48" fmla="*/ 311 w 538"/>
                <a:gd name="T49" fmla="*/ 78 h 284"/>
                <a:gd name="T50" fmla="*/ 348 w 538"/>
                <a:gd name="T51" fmla="*/ 87 h 284"/>
                <a:gd name="T52" fmla="*/ 379 w 538"/>
                <a:gd name="T53" fmla="*/ 96 h 284"/>
                <a:gd name="T54" fmla="*/ 407 w 538"/>
                <a:gd name="T55" fmla="*/ 103 h 284"/>
                <a:gd name="T56" fmla="*/ 431 w 538"/>
                <a:gd name="T57" fmla="*/ 111 h 284"/>
                <a:gd name="T58" fmla="*/ 452 w 538"/>
                <a:gd name="T59" fmla="*/ 116 h 284"/>
                <a:gd name="T60" fmla="*/ 468 w 538"/>
                <a:gd name="T61" fmla="*/ 122 h 284"/>
                <a:gd name="T62" fmla="*/ 479 w 538"/>
                <a:gd name="T63" fmla="*/ 126 h 284"/>
                <a:gd name="T64" fmla="*/ 485 w 538"/>
                <a:gd name="T65" fmla="*/ 129 h 284"/>
                <a:gd name="T66" fmla="*/ 486 w 538"/>
                <a:gd name="T67" fmla="*/ 131 h 284"/>
                <a:gd name="T68" fmla="*/ 538 w 538"/>
                <a:gd name="T69" fmla="*/ 142 h 28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538" h="284">
                  <a:moveTo>
                    <a:pt x="538" y="284"/>
                  </a:moveTo>
                  <a:lnTo>
                    <a:pt x="537" y="281"/>
                  </a:lnTo>
                  <a:lnTo>
                    <a:pt x="530" y="273"/>
                  </a:lnTo>
                  <a:lnTo>
                    <a:pt x="517" y="264"/>
                  </a:lnTo>
                  <a:lnTo>
                    <a:pt x="500" y="253"/>
                  </a:lnTo>
                  <a:lnTo>
                    <a:pt x="478" y="241"/>
                  </a:lnTo>
                  <a:lnTo>
                    <a:pt x="451" y="224"/>
                  </a:lnTo>
                  <a:lnTo>
                    <a:pt x="420" y="208"/>
                  </a:lnTo>
                  <a:lnTo>
                    <a:pt x="384" y="188"/>
                  </a:lnTo>
                  <a:lnTo>
                    <a:pt x="345" y="168"/>
                  </a:lnTo>
                  <a:lnTo>
                    <a:pt x="302" y="147"/>
                  </a:lnTo>
                  <a:lnTo>
                    <a:pt x="257" y="123"/>
                  </a:lnTo>
                  <a:lnTo>
                    <a:pt x="209" y="100"/>
                  </a:lnTo>
                  <a:lnTo>
                    <a:pt x="158" y="76"/>
                  </a:lnTo>
                  <a:lnTo>
                    <a:pt x="107" y="51"/>
                  </a:lnTo>
                  <a:lnTo>
                    <a:pt x="54" y="25"/>
                  </a:lnTo>
                  <a:lnTo>
                    <a:pt x="0" y="0"/>
                  </a:lnTo>
                  <a:lnTo>
                    <a:pt x="0" y="4"/>
                  </a:lnTo>
                  <a:lnTo>
                    <a:pt x="48" y="25"/>
                  </a:lnTo>
                  <a:lnTo>
                    <a:pt x="96" y="49"/>
                  </a:lnTo>
                  <a:lnTo>
                    <a:pt x="143" y="71"/>
                  </a:lnTo>
                  <a:lnTo>
                    <a:pt x="188" y="92"/>
                  </a:lnTo>
                  <a:lnTo>
                    <a:pt x="232" y="114"/>
                  </a:lnTo>
                  <a:lnTo>
                    <a:pt x="273" y="136"/>
                  </a:lnTo>
                  <a:lnTo>
                    <a:pt x="311" y="156"/>
                  </a:lnTo>
                  <a:lnTo>
                    <a:pt x="348" y="174"/>
                  </a:lnTo>
                  <a:lnTo>
                    <a:pt x="379" y="192"/>
                  </a:lnTo>
                  <a:lnTo>
                    <a:pt x="407" y="206"/>
                  </a:lnTo>
                  <a:lnTo>
                    <a:pt x="431" y="221"/>
                  </a:lnTo>
                  <a:lnTo>
                    <a:pt x="452" y="232"/>
                  </a:lnTo>
                  <a:lnTo>
                    <a:pt x="468" y="243"/>
                  </a:lnTo>
                  <a:lnTo>
                    <a:pt x="479" y="252"/>
                  </a:lnTo>
                  <a:lnTo>
                    <a:pt x="485" y="257"/>
                  </a:lnTo>
                  <a:lnTo>
                    <a:pt x="486" y="261"/>
                  </a:lnTo>
                  <a:lnTo>
                    <a:pt x="538" y="284"/>
                  </a:lnTo>
                  <a:close/>
                </a:path>
              </a:pathLst>
            </a:custGeom>
            <a:solidFill>
              <a:srgbClr val="E085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74" name="Freeform 1139"/>
            <p:cNvSpPr>
              <a:spLocks/>
            </p:cNvSpPr>
            <p:nvPr/>
          </p:nvSpPr>
          <p:spPr bwMode="auto">
            <a:xfrm>
              <a:off x="945" y="1256"/>
              <a:ext cx="487" cy="128"/>
            </a:xfrm>
            <a:custGeom>
              <a:avLst/>
              <a:gdLst>
                <a:gd name="T0" fmla="*/ 1 w 487"/>
                <a:gd name="T1" fmla="*/ 0 h 257"/>
                <a:gd name="T2" fmla="*/ 49 w 487"/>
                <a:gd name="T3" fmla="*/ 10 h 257"/>
                <a:gd name="T4" fmla="*/ 97 w 487"/>
                <a:gd name="T5" fmla="*/ 22 h 257"/>
                <a:gd name="T6" fmla="*/ 144 w 487"/>
                <a:gd name="T7" fmla="*/ 33 h 257"/>
                <a:gd name="T8" fmla="*/ 189 w 487"/>
                <a:gd name="T9" fmla="*/ 44 h 257"/>
                <a:gd name="T10" fmla="*/ 233 w 487"/>
                <a:gd name="T11" fmla="*/ 55 h 257"/>
                <a:gd name="T12" fmla="*/ 274 w 487"/>
                <a:gd name="T13" fmla="*/ 66 h 257"/>
                <a:gd name="T14" fmla="*/ 312 w 487"/>
                <a:gd name="T15" fmla="*/ 76 h 257"/>
                <a:gd name="T16" fmla="*/ 349 w 487"/>
                <a:gd name="T17" fmla="*/ 85 h 257"/>
                <a:gd name="T18" fmla="*/ 380 w 487"/>
                <a:gd name="T19" fmla="*/ 94 h 257"/>
                <a:gd name="T20" fmla="*/ 408 w 487"/>
                <a:gd name="T21" fmla="*/ 101 h 257"/>
                <a:gd name="T22" fmla="*/ 432 w 487"/>
                <a:gd name="T23" fmla="*/ 108 h 257"/>
                <a:gd name="T24" fmla="*/ 453 w 487"/>
                <a:gd name="T25" fmla="*/ 114 h 257"/>
                <a:gd name="T26" fmla="*/ 469 w 487"/>
                <a:gd name="T27" fmla="*/ 119 h 257"/>
                <a:gd name="T28" fmla="*/ 480 w 487"/>
                <a:gd name="T29" fmla="*/ 124 h 257"/>
                <a:gd name="T30" fmla="*/ 486 w 487"/>
                <a:gd name="T31" fmla="*/ 126 h 257"/>
                <a:gd name="T32" fmla="*/ 487 w 487"/>
                <a:gd name="T33" fmla="*/ 128 h 257"/>
                <a:gd name="T34" fmla="*/ 432 w 487"/>
                <a:gd name="T35" fmla="*/ 115 h 257"/>
                <a:gd name="T36" fmla="*/ 431 w 487"/>
                <a:gd name="T37" fmla="*/ 114 h 257"/>
                <a:gd name="T38" fmla="*/ 424 w 487"/>
                <a:gd name="T39" fmla="*/ 110 h 257"/>
                <a:gd name="T40" fmla="*/ 412 w 487"/>
                <a:gd name="T41" fmla="*/ 106 h 257"/>
                <a:gd name="T42" fmla="*/ 397 w 487"/>
                <a:gd name="T43" fmla="*/ 101 h 257"/>
                <a:gd name="T44" fmla="*/ 377 w 487"/>
                <a:gd name="T45" fmla="*/ 95 h 257"/>
                <a:gd name="T46" fmla="*/ 351 w 487"/>
                <a:gd name="T47" fmla="*/ 88 h 257"/>
                <a:gd name="T48" fmla="*/ 323 w 487"/>
                <a:gd name="T49" fmla="*/ 81 h 257"/>
                <a:gd name="T50" fmla="*/ 292 w 487"/>
                <a:gd name="T51" fmla="*/ 72 h 257"/>
                <a:gd name="T52" fmla="*/ 257 w 487"/>
                <a:gd name="T53" fmla="*/ 63 h 257"/>
                <a:gd name="T54" fmla="*/ 219 w 487"/>
                <a:gd name="T55" fmla="*/ 54 h 257"/>
                <a:gd name="T56" fmla="*/ 178 w 487"/>
                <a:gd name="T57" fmla="*/ 43 h 257"/>
                <a:gd name="T58" fmla="*/ 135 w 487"/>
                <a:gd name="T59" fmla="*/ 33 h 257"/>
                <a:gd name="T60" fmla="*/ 90 w 487"/>
                <a:gd name="T61" fmla="*/ 22 h 257"/>
                <a:gd name="T62" fmla="*/ 45 w 487"/>
                <a:gd name="T63" fmla="*/ 11 h 257"/>
                <a:gd name="T64" fmla="*/ 0 w 487"/>
                <a:gd name="T65" fmla="*/ 0 h 257"/>
                <a:gd name="T66" fmla="*/ 1 w 487"/>
                <a:gd name="T67" fmla="*/ 0 h 25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7" h="257">
                  <a:moveTo>
                    <a:pt x="1" y="0"/>
                  </a:moveTo>
                  <a:lnTo>
                    <a:pt x="49" y="21"/>
                  </a:lnTo>
                  <a:lnTo>
                    <a:pt x="97" y="45"/>
                  </a:lnTo>
                  <a:lnTo>
                    <a:pt x="144" y="67"/>
                  </a:lnTo>
                  <a:lnTo>
                    <a:pt x="189" y="88"/>
                  </a:lnTo>
                  <a:lnTo>
                    <a:pt x="233" y="110"/>
                  </a:lnTo>
                  <a:lnTo>
                    <a:pt x="274" y="132"/>
                  </a:lnTo>
                  <a:lnTo>
                    <a:pt x="312" y="152"/>
                  </a:lnTo>
                  <a:lnTo>
                    <a:pt x="349" y="170"/>
                  </a:lnTo>
                  <a:lnTo>
                    <a:pt x="380" y="188"/>
                  </a:lnTo>
                  <a:lnTo>
                    <a:pt x="408" y="202"/>
                  </a:lnTo>
                  <a:lnTo>
                    <a:pt x="432" y="217"/>
                  </a:lnTo>
                  <a:lnTo>
                    <a:pt x="453" y="228"/>
                  </a:lnTo>
                  <a:lnTo>
                    <a:pt x="469" y="239"/>
                  </a:lnTo>
                  <a:lnTo>
                    <a:pt x="480" y="248"/>
                  </a:lnTo>
                  <a:lnTo>
                    <a:pt x="486" y="253"/>
                  </a:lnTo>
                  <a:lnTo>
                    <a:pt x="487" y="257"/>
                  </a:lnTo>
                  <a:lnTo>
                    <a:pt x="432" y="231"/>
                  </a:lnTo>
                  <a:lnTo>
                    <a:pt x="431" y="228"/>
                  </a:lnTo>
                  <a:lnTo>
                    <a:pt x="424" y="220"/>
                  </a:lnTo>
                  <a:lnTo>
                    <a:pt x="412" y="213"/>
                  </a:lnTo>
                  <a:lnTo>
                    <a:pt x="397" y="202"/>
                  </a:lnTo>
                  <a:lnTo>
                    <a:pt x="377" y="191"/>
                  </a:lnTo>
                  <a:lnTo>
                    <a:pt x="351" y="177"/>
                  </a:lnTo>
                  <a:lnTo>
                    <a:pt x="323" y="163"/>
                  </a:lnTo>
                  <a:lnTo>
                    <a:pt x="292" y="144"/>
                  </a:lnTo>
                  <a:lnTo>
                    <a:pt x="257" y="126"/>
                  </a:lnTo>
                  <a:lnTo>
                    <a:pt x="219" y="108"/>
                  </a:lnTo>
                  <a:lnTo>
                    <a:pt x="178" y="86"/>
                  </a:lnTo>
                  <a:lnTo>
                    <a:pt x="135" y="67"/>
                  </a:lnTo>
                  <a:lnTo>
                    <a:pt x="90" y="45"/>
                  </a:lnTo>
                  <a:lnTo>
                    <a:pt x="45" y="23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28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75" name="Freeform 1140"/>
            <p:cNvSpPr>
              <a:spLocks/>
            </p:cNvSpPr>
            <p:nvPr/>
          </p:nvSpPr>
          <p:spPr bwMode="auto">
            <a:xfrm>
              <a:off x="943" y="1257"/>
              <a:ext cx="434" cy="115"/>
            </a:xfrm>
            <a:custGeom>
              <a:avLst/>
              <a:gdLst>
                <a:gd name="T0" fmla="*/ 434 w 434"/>
                <a:gd name="T1" fmla="*/ 115 h 230"/>
                <a:gd name="T2" fmla="*/ 433 w 434"/>
                <a:gd name="T3" fmla="*/ 114 h 230"/>
                <a:gd name="T4" fmla="*/ 426 w 434"/>
                <a:gd name="T5" fmla="*/ 110 h 230"/>
                <a:gd name="T6" fmla="*/ 414 w 434"/>
                <a:gd name="T7" fmla="*/ 106 h 230"/>
                <a:gd name="T8" fmla="*/ 399 w 434"/>
                <a:gd name="T9" fmla="*/ 101 h 230"/>
                <a:gd name="T10" fmla="*/ 379 w 434"/>
                <a:gd name="T11" fmla="*/ 95 h 230"/>
                <a:gd name="T12" fmla="*/ 353 w 434"/>
                <a:gd name="T13" fmla="*/ 88 h 230"/>
                <a:gd name="T14" fmla="*/ 325 w 434"/>
                <a:gd name="T15" fmla="*/ 81 h 230"/>
                <a:gd name="T16" fmla="*/ 294 w 434"/>
                <a:gd name="T17" fmla="*/ 72 h 230"/>
                <a:gd name="T18" fmla="*/ 259 w 434"/>
                <a:gd name="T19" fmla="*/ 63 h 230"/>
                <a:gd name="T20" fmla="*/ 221 w 434"/>
                <a:gd name="T21" fmla="*/ 54 h 230"/>
                <a:gd name="T22" fmla="*/ 180 w 434"/>
                <a:gd name="T23" fmla="*/ 43 h 230"/>
                <a:gd name="T24" fmla="*/ 137 w 434"/>
                <a:gd name="T25" fmla="*/ 33 h 230"/>
                <a:gd name="T26" fmla="*/ 92 w 434"/>
                <a:gd name="T27" fmla="*/ 22 h 230"/>
                <a:gd name="T28" fmla="*/ 47 w 434"/>
                <a:gd name="T29" fmla="*/ 11 h 230"/>
                <a:gd name="T30" fmla="*/ 2 w 434"/>
                <a:gd name="T31" fmla="*/ 0 h 230"/>
                <a:gd name="T32" fmla="*/ 0 w 434"/>
                <a:gd name="T33" fmla="*/ 2 h 230"/>
                <a:gd name="T34" fmla="*/ 43 w 434"/>
                <a:gd name="T35" fmla="*/ 12 h 230"/>
                <a:gd name="T36" fmla="*/ 85 w 434"/>
                <a:gd name="T37" fmla="*/ 22 h 230"/>
                <a:gd name="T38" fmla="*/ 126 w 434"/>
                <a:gd name="T39" fmla="*/ 32 h 230"/>
                <a:gd name="T40" fmla="*/ 164 w 434"/>
                <a:gd name="T41" fmla="*/ 42 h 230"/>
                <a:gd name="T42" fmla="*/ 201 w 434"/>
                <a:gd name="T43" fmla="*/ 51 h 230"/>
                <a:gd name="T44" fmla="*/ 236 w 434"/>
                <a:gd name="T45" fmla="*/ 59 h 230"/>
                <a:gd name="T46" fmla="*/ 267 w 434"/>
                <a:gd name="T47" fmla="*/ 67 h 230"/>
                <a:gd name="T48" fmla="*/ 296 w 434"/>
                <a:gd name="T49" fmla="*/ 76 h 230"/>
                <a:gd name="T50" fmla="*/ 320 w 434"/>
                <a:gd name="T51" fmla="*/ 82 h 230"/>
                <a:gd name="T52" fmla="*/ 339 w 434"/>
                <a:gd name="T53" fmla="*/ 88 h 230"/>
                <a:gd name="T54" fmla="*/ 355 w 434"/>
                <a:gd name="T55" fmla="*/ 93 h 230"/>
                <a:gd name="T56" fmla="*/ 366 w 434"/>
                <a:gd name="T57" fmla="*/ 96 h 230"/>
                <a:gd name="T58" fmla="*/ 372 w 434"/>
                <a:gd name="T59" fmla="*/ 99 h 230"/>
                <a:gd name="T60" fmla="*/ 375 w 434"/>
                <a:gd name="T61" fmla="*/ 101 h 230"/>
                <a:gd name="T62" fmla="*/ 434 w 434"/>
                <a:gd name="T63" fmla="*/ 115 h 23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34" h="230">
                  <a:moveTo>
                    <a:pt x="434" y="230"/>
                  </a:moveTo>
                  <a:lnTo>
                    <a:pt x="433" y="227"/>
                  </a:lnTo>
                  <a:lnTo>
                    <a:pt x="426" y="219"/>
                  </a:lnTo>
                  <a:lnTo>
                    <a:pt x="414" y="212"/>
                  </a:lnTo>
                  <a:lnTo>
                    <a:pt x="399" y="201"/>
                  </a:lnTo>
                  <a:lnTo>
                    <a:pt x="379" y="190"/>
                  </a:lnTo>
                  <a:lnTo>
                    <a:pt x="353" y="176"/>
                  </a:lnTo>
                  <a:lnTo>
                    <a:pt x="325" y="162"/>
                  </a:lnTo>
                  <a:lnTo>
                    <a:pt x="294" y="143"/>
                  </a:lnTo>
                  <a:lnTo>
                    <a:pt x="259" y="125"/>
                  </a:lnTo>
                  <a:lnTo>
                    <a:pt x="221" y="107"/>
                  </a:lnTo>
                  <a:lnTo>
                    <a:pt x="180" y="85"/>
                  </a:lnTo>
                  <a:lnTo>
                    <a:pt x="137" y="66"/>
                  </a:lnTo>
                  <a:lnTo>
                    <a:pt x="92" y="44"/>
                  </a:lnTo>
                  <a:lnTo>
                    <a:pt x="47" y="22"/>
                  </a:lnTo>
                  <a:lnTo>
                    <a:pt x="2" y="0"/>
                  </a:lnTo>
                  <a:lnTo>
                    <a:pt x="0" y="4"/>
                  </a:lnTo>
                  <a:lnTo>
                    <a:pt x="43" y="24"/>
                  </a:lnTo>
                  <a:lnTo>
                    <a:pt x="85" y="44"/>
                  </a:lnTo>
                  <a:lnTo>
                    <a:pt x="126" y="64"/>
                  </a:lnTo>
                  <a:lnTo>
                    <a:pt x="164" y="84"/>
                  </a:lnTo>
                  <a:lnTo>
                    <a:pt x="201" y="102"/>
                  </a:lnTo>
                  <a:lnTo>
                    <a:pt x="236" y="118"/>
                  </a:lnTo>
                  <a:lnTo>
                    <a:pt x="267" y="134"/>
                  </a:lnTo>
                  <a:lnTo>
                    <a:pt x="296" y="151"/>
                  </a:lnTo>
                  <a:lnTo>
                    <a:pt x="320" y="163"/>
                  </a:lnTo>
                  <a:lnTo>
                    <a:pt x="339" y="176"/>
                  </a:lnTo>
                  <a:lnTo>
                    <a:pt x="355" y="185"/>
                  </a:lnTo>
                  <a:lnTo>
                    <a:pt x="366" y="192"/>
                  </a:lnTo>
                  <a:lnTo>
                    <a:pt x="372" y="198"/>
                  </a:lnTo>
                  <a:lnTo>
                    <a:pt x="375" y="201"/>
                  </a:lnTo>
                  <a:lnTo>
                    <a:pt x="434" y="230"/>
                  </a:lnTo>
                  <a:close/>
                </a:path>
              </a:pathLst>
            </a:custGeom>
            <a:solidFill>
              <a:srgbClr val="E58E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76" name="Freeform 1141"/>
            <p:cNvSpPr>
              <a:spLocks/>
            </p:cNvSpPr>
            <p:nvPr/>
          </p:nvSpPr>
          <p:spPr bwMode="auto">
            <a:xfrm>
              <a:off x="943" y="1259"/>
              <a:ext cx="375" cy="98"/>
            </a:xfrm>
            <a:custGeom>
              <a:avLst/>
              <a:gdLst>
                <a:gd name="T0" fmla="*/ 0 w 375"/>
                <a:gd name="T1" fmla="*/ 0 h 197"/>
                <a:gd name="T2" fmla="*/ 43 w 375"/>
                <a:gd name="T3" fmla="*/ 10 h 197"/>
                <a:gd name="T4" fmla="*/ 85 w 375"/>
                <a:gd name="T5" fmla="*/ 20 h 197"/>
                <a:gd name="T6" fmla="*/ 126 w 375"/>
                <a:gd name="T7" fmla="*/ 30 h 197"/>
                <a:gd name="T8" fmla="*/ 164 w 375"/>
                <a:gd name="T9" fmla="*/ 40 h 197"/>
                <a:gd name="T10" fmla="*/ 201 w 375"/>
                <a:gd name="T11" fmla="*/ 49 h 197"/>
                <a:gd name="T12" fmla="*/ 236 w 375"/>
                <a:gd name="T13" fmla="*/ 57 h 197"/>
                <a:gd name="T14" fmla="*/ 267 w 375"/>
                <a:gd name="T15" fmla="*/ 65 h 197"/>
                <a:gd name="T16" fmla="*/ 296 w 375"/>
                <a:gd name="T17" fmla="*/ 73 h 197"/>
                <a:gd name="T18" fmla="*/ 320 w 375"/>
                <a:gd name="T19" fmla="*/ 79 h 197"/>
                <a:gd name="T20" fmla="*/ 339 w 375"/>
                <a:gd name="T21" fmla="*/ 86 h 197"/>
                <a:gd name="T22" fmla="*/ 355 w 375"/>
                <a:gd name="T23" fmla="*/ 90 h 197"/>
                <a:gd name="T24" fmla="*/ 366 w 375"/>
                <a:gd name="T25" fmla="*/ 94 h 197"/>
                <a:gd name="T26" fmla="*/ 372 w 375"/>
                <a:gd name="T27" fmla="*/ 97 h 197"/>
                <a:gd name="T28" fmla="*/ 375 w 375"/>
                <a:gd name="T29" fmla="*/ 98 h 197"/>
                <a:gd name="T30" fmla="*/ 310 w 375"/>
                <a:gd name="T31" fmla="*/ 84 h 197"/>
                <a:gd name="T32" fmla="*/ 308 w 375"/>
                <a:gd name="T33" fmla="*/ 82 h 197"/>
                <a:gd name="T34" fmla="*/ 301 w 375"/>
                <a:gd name="T35" fmla="*/ 79 h 197"/>
                <a:gd name="T36" fmla="*/ 291 w 375"/>
                <a:gd name="T37" fmla="*/ 76 h 197"/>
                <a:gd name="T38" fmla="*/ 276 w 375"/>
                <a:gd name="T39" fmla="*/ 71 h 197"/>
                <a:gd name="T40" fmla="*/ 257 w 375"/>
                <a:gd name="T41" fmla="*/ 66 h 197"/>
                <a:gd name="T42" fmla="*/ 233 w 375"/>
                <a:gd name="T43" fmla="*/ 59 h 197"/>
                <a:gd name="T44" fmla="*/ 208 w 375"/>
                <a:gd name="T45" fmla="*/ 52 h 197"/>
                <a:gd name="T46" fmla="*/ 178 w 375"/>
                <a:gd name="T47" fmla="*/ 45 h 197"/>
                <a:gd name="T48" fmla="*/ 146 w 375"/>
                <a:gd name="T49" fmla="*/ 37 h 197"/>
                <a:gd name="T50" fmla="*/ 110 w 375"/>
                <a:gd name="T51" fmla="*/ 28 h 197"/>
                <a:gd name="T52" fmla="*/ 75 w 375"/>
                <a:gd name="T53" fmla="*/ 20 h 197"/>
                <a:gd name="T54" fmla="*/ 37 w 375"/>
                <a:gd name="T55" fmla="*/ 11 h 197"/>
                <a:gd name="T56" fmla="*/ 0 w 375"/>
                <a:gd name="T57" fmla="*/ 2 h 197"/>
                <a:gd name="T58" fmla="*/ 0 w 375"/>
                <a:gd name="T59" fmla="*/ 0 h 19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375" h="197">
                  <a:moveTo>
                    <a:pt x="0" y="0"/>
                  </a:moveTo>
                  <a:lnTo>
                    <a:pt x="43" y="20"/>
                  </a:lnTo>
                  <a:lnTo>
                    <a:pt x="85" y="40"/>
                  </a:lnTo>
                  <a:lnTo>
                    <a:pt x="126" y="60"/>
                  </a:lnTo>
                  <a:lnTo>
                    <a:pt x="164" y="80"/>
                  </a:lnTo>
                  <a:lnTo>
                    <a:pt x="201" y="98"/>
                  </a:lnTo>
                  <a:lnTo>
                    <a:pt x="236" y="114"/>
                  </a:lnTo>
                  <a:lnTo>
                    <a:pt x="267" y="130"/>
                  </a:lnTo>
                  <a:lnTo>
                    <a:pt x="296" y="147"/>
                  </a:lnTo>
                  <a:lnTo>
                    <a:pt x="320" y="159"/>
                  </a:lnTo>
                  <a:lnTo>
                    <a:pt x="339" y="172"/>
                  </a:lnTo>
                  <a:lnTo>
                    <a:pt x="355" y="181"/>
                  </a:lnTo>
                  <a:lnTo>
                    <a:pt x="366" y="188"/>
                  </a:lnTo>
                  <a:lnTo>
                    <a:pt x="372" y="194"/>
                  </a:lnTo>
                  <a:lnTo>
                    <a:pt x="375" y="197"/>
                  </a:lnTo>
                  <a:lnTo>
                    <a:pt x="310" y="168"/>
                  </a:lnTo>
                  <a:lnTo>
                    <a:pt x="308" y="165"/>
                  </a:lnTo>
                  <a:lnTo>
                    <a:pt x="301" y="159"/>
                  </a:lnTo>
                  <a:lnTo>
                    <a:pt x="291" y="152"/>
                  </a:lnTo>
                  <a:lnTo>
                    <a:pt x="276" y="143"/>
                  </a:lnTo>
                  <a:lnTo>
                    <a:pt x="257" y="132"/>
                  </a:lnTo>
                  <a:lnTo>
                    <a:pt x="233" y="119"/>
                  </a:lnTo>
                  <a:lnTo>
                    <a:pt x="208" y="105"/>
                  </a:lnTo>
                  <a:lnTo>
                    <a:pt x="178" y="91"/>
                  </a:lnTo>
                  <a:lnTo>
                    <a:pt x="146" y="74"/>
                  </a:lnTo>
                  <a:lnTo>
                    <a:pt x="110" y="56"/>
                  </a:lnTo>
                  <a:lnTo>
                    <a:pt x="75" y="40"/>
                  </a:lnTo>
                  <a:lnTo>
                    <a:pt x="37" y="22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9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77" name="Freeform 1142"/>
            <p:cNvSpPr>
              <a:spLocks/>
            </p:cNvSpPr>
            <p:nvPr/>
          </p:nvSpPr>
          <p:spPr bwMode="auto">
            <a:xfrm>
              <a:off x="942" y="1260"/>
              <a:ext cx="311" cy="83"/>
            </a:xfrm>
            <a:custGeom>
              <a:avLst/>
              <a:gdLst>
                <a:gd name="T0" fmla="*/ 311 w 311"/>
                <a:gd name="T1" fmla="*/ 83 h 164"/>
                <a:gd name="T2" fmla="*/ 309 w 311"/>
                <a:gd name="T3" fmla="*/ 81 h 164"/>
                <a:gd name="T4" fmla="*/ 302 w 311"/>
                <a:gd name="T5" fmla="*/ 78 h 164"/>
                <a:gd name="T6" fmla="*/ 292 w 311"/>
                <a:gd name="T7" fmla="*/ 75 h 164"/>
                <a:gd name="T8" fmla="*/ 277 w 311"/>
                <a:gd name="T9" fmla="*/ 70 h 164"/>
                <a:gd name="T10" fmla="*/ 258 w 311"/>
                <a:gd name="T11" fmla="*/ 65 h 164"/>
                <a:gd name="T12" fmla="*/ 234 w 311"/>
                <a:gd name="T13" fmla="*/ 58 h 164"/>
                <a:gd name="T14" fmla="*/ 209 w 311"/>
                <a:gd name="T15" fmla="*/ 51 h 164"/>
                <a:gd name="T16" fmla="*/ 179 w 311"/>
                <a:gd name="T17" fmla="*/ 44 h 164"/>
                <a:gd name="T18" fmla="*/ 147 w 311"/>
                <a:gd name="T19" fmla="*/ 35 h 164"/>
                <a:gd name="T20" fmla="*/ 111 w 311"/>
                <a:gd name="T21" fmla="*/ 26 h 164"/>
                <a:gd name="T22" fmla="*/ 76 w 311"/>
                <a:gd name="T23" fmla="*/ 18 h 164"/>
                <a:gd name="T24" fmla="*/ 38 w 311"/>
                <a:gd name="T25" fmla="*/ 9 h 164"/>
                <a:gd name="T26" fmla="*/ 1 w 311"/>
                <a:gd name="T27" fmla="*/ 0 h 164"/>
                <a:gd name="T28" fmla="*/ 0 w 311"/>
                <a:gd name="T29" fmla="*/ 2 h 164"/>
                <a:gd name="T30" fmla="*/ 35 w 311"/>
                <a:gd name="T31" fmla="*/ 10 h 164"/>
                <a:gd name="T32" fmla="*/ 69 w 311"/>
                <a:gd name="T33" fmla="*/ 18 h 164"/>
                <a:gd name="T34" fmla="*/ 101 w 311"/>
                <a:gd name="T35" fmla="*/ 26 h 164"/>
                <a:gd name="T36" fmla="*/ 131 w 311"/>
                <a:gd name="T37" fmla="*/ 34 h 164"/>
                <a:gd name="T38" fmla="*/ 159 w 311"/>
                <a:gd name="T39" fmla="*/ 41 h 164"/>
                <a:gd name="T40" fmla="*/ 183 w 311"/>
                <a:gd name="T41" fmla="*/ 48 h 164"/>
                <a:gd name="T42" fmla="*/ 205 w 311"/>
                <a:gd name="T43" fmla="*/ 54 h 164"/>
                <a:gd name="T44" fmla="*/ 220 w 311"/>
                <a:gd name="T45" fmla="*/ 58 h 164"/>
                <a:gd name="T46" fmla="*/ 233 w 311"/>
                <a:gd name="T47" fmla="*/ 62 h 164"/>
                <a:gd name="T48" fmla="*/ 240 w 311"/>
                <a:gd name="T49" fmla="*/ 65 h 164"/>
                <a:gd name="T50" fmla="*/ 241 w 311"/>
                <a:gd name="T51" fmla="*/ 67 h 164"/>
                <a:gd name="T52" fmla="*/ 311 w 311"/>
                <a:gd name="T53" fmla="*/ 83 h 16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11" h="164">
                  <a:moveTo>
                    <a:pt x="311" y="164"/>
                  </a:moveTo>
                  <a:lnTo>
                    <a:pt x="309" y="161"/>
                  </a:lnTo>
                  <a:lnTo>
                    <a:pt x="302" y="155"/>
                  </a:lnTo>
                  <a:lnTo>
                    <a:pt x="292" y="148"/>
                  </a:lnTo>
                  <a:lnTo>
                    <a:pt x="277" y="139"/>
                  </a:lnTo>
                  <a:lnTo>
                    <a:pt x="258" y="128"/>
                  </a:lnTo>
                  <a:lnTo>
                    <a:pt x="234" y="115"/>
                  </a:lnTo>
                  <a:lnTo>
                    <a:pt x="209" y="101"/>
                  </a:lnTo>
                  <a:lnTo>
                    <a:pt x="179" y="87"/>
                  </a:lnTo>
                  <a:lnTo>
                    <a:pt x="147" y="70"/>
                  </a:lnTo>
                  <a:lnTo>
                    <a:pt x="111" y="52"/>
                  </a:lnTo>
                  <a:lnTo>
                    <a:pt x="76" y="36"/>
                  </a:lnTo>
                  <a:lnTo>
                    <a:pt x="38" y="18"/>
                  </a:lnTo>
                  <a:lnTo>
                    <a:pt x="1" y="0"/>
                  </a:lnTo>
                  <a:lnTo>
                    <a:pt x="0" y="3"/>
                  </a:lnTo>
                  <a:lnTo>
                    <a:pt x="35" y="20"/>
                  </a:lnTo>
                  <a:lnTo>
                    <a:pt x="69" y="36"/>
                  </a:lnTo>
                  <a:lnTo>
                    <a:pt x="101" y="52"/>
                  </a:lnTo>
                  <a:lnTo>
                    <a:pt x="131" y="67"/>
                  </a:lnTo>
                  <a:lnTo>
                    <a:pt x="159" y="81"/>
                  </a:lnTo>
                  <a:lnTo>
                    <a:pt x="183" y="94"/>
                  </a:lnTo>
                  <a:lnTo>
                    <a:pt x="205" y="106"/>
                  </a:lnTo>
                  <a:lnTo>
                    <a:pt x="220" y="115"/>
                  </a:lnTo>
                  <a:lnTo>
                    <a:pt x="233" y="123"/>
                  </a:lnTo>
                  <a:lnTo>
                    <a:pt x="240" y="128"/>
                  </a:lnTo>
                  <a:lnTo>
                    <a:pt x="241" y="132"/>
                  </a:lnTo>
                  <a:lnTo>
                    <a:pt x="311" y="164"/>
                  </a:lnTo>
                  <a:close/>
                </a:path>
              </a:pathLst>
            </a:custGeom>
            <a:solidFill>
              <a:srgbClr val="EA98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78" name="Freeform 1143"/>
            <p:cNvSpPr>
              <a:spLocks/>
            </p:cNvSpPr>
            <p:nvPr/>
          </p:nvSpPr>
          <p:spPr bwMode="auto">
            <a:xfrm>
              <a:off x="940" y="1262"/>
              <a:ext cx="243" cy="64"/>
            </a:xfrm>
            <a:custGeom>
              <a:avLst/>
              <a:gdLst>
                <a:gd name="T0" fmla="*/ 2 w 243"/>
                <a:gd name="T1" fmla="*/ 0 h 129"/>
                <a:gd name="T2" fmla="*/ 37 w 243"/>
                <a:gd name="T3" fmla="*/ 8 h 129"/>
                <a:gd name="T4" fmla="*/ 71 w 243"/>
                <a:gd name="T5" fmla="*/ 16 h 129"/>
                <a:gd name="T6" fmla="*/ 103 w 243"/>
                <a:gd name="T7" fmla="*/ 24 h 129"/>
                <a:gd name="T8" fmla="*/ 133 w 243"/>
                <a:gd name="T9" fmla="*/ 32 h 129"/>
                <a:gd name="T10" fmla="*/ 161 w 243"/>
                <a:gd name="T11" fmla="*/ 39 h 129"/>
                <a:gd name="T12" fmla="*/ 185 w 243"/>
                <a:gd name="T13" fmla="*/ 45 h 129"/>
                <a:gd name="T14" fmla="*/ 207 w 243"/>
                <a:gd name="T15" fmla="*/ 51 h 129"/>
                <a:gd name="T16" fmla="*/ 222 w 243"/>
                <a:gd name="T17" fmla="*/ 56 h 129"/>
                <a:gd name="T18" fmla="*/ 235 w 243"/>
                <a:gd name="T19" fmla="*/ 60 h 129"/>
                <a:gd name="T20" fmla="*/ 242 w 243"/>
                <a:gd name="T21" fmla="*/ 62 h 129"/>
                <a:gd name="T22" fmla="*/ 243 w 243"/>
                <a:gd name="T23" fmla="*/ 64 h 129"/>
                <a:gd name="T24" fmla="*/ 168 w 243"/>
                <a:gd name="T25" fmla="*/ 46 h 129"/>
                <a:gd name="T26" fmla="*/ 167 w 243"/>
                <a:gd name="T27" fmla="*/ 45 h 129"/>
                <a:gd name="T28" fmla="*/ 159 w 243"/>
                <a:gd name="T29" fmla="*/ 42 h 129"/>
                <a:gd name="T30" fmla="*/ 147 w 243"/>
                <a:gd name="T31" fmla="*/ 39 h 129"/>
                <a:gd name="T32" fmla="*/ 130 w 243"/>
                <a:gd name="T33" fmla="*/ 34 h 129"/>
                <a:gd name="T34" fmla="*/ 109 w 243"/>
                <a:gd name="T35" fmla="*/ 29 h 129"/>
                <a:gd name="T36" fmla="*/ 85 w 243"/>
                <a:gd name="T37" fmla="*/ 23 h 129"/>
                <a:gd name="T38" fmla="*/ 58 w 243"/>
                <a:gd name="T39" fmla="*/ 16 h 129"/>
                <a:gd name="T40" fmla="*/ 30 w 243"/>
                <a:gd name="T41" fmla="*/ 9 h 129"/>
                <a:gd name="T42" fmla="*/ 0 w 243"/>
                <a:gd name="T43" fmla="*/ 2 h 129"/>
                <a:gd name="T44" fmla="*/ 2 w 243"/>
                <a:gd name="T45" fmla="*/ 0 h 12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43" h="129">
                  <a:moveTo>
                    <a:pt x="2" y="0"/>
                  </a:moveTo>
                  <a:lnTo>
                    <a:pt x="37" y="17"/>
                  </a:lnTo>
                  <a:lnTo>
                    <a:pt x="71" y="33"/>
                  </a:lnTo>
                  <a:lnTo>
                    <a:pt x="103" y="49"/>
                  </a:lnTo>
                  <a:lnTo>
                    <a:pt x="133" y="64"/>
                  </a:lnTo>
                  <a:lnTo>
                    <a:pt x="161" y="78"/>
                  </a:lnTo>
                  <a:lnTo>
                    <a:pt x="185" y="91"/>
                  </a:lnTo>
                  <a:lnTo>
                    <a:pt x="207" y="103"/>
                  </a:lnTo>
                  <a:lnTo>
                    <a:pt x="222" y="112"/>
                  </a:lnTo>
                  <a:lnTo>
                    <a:pt x="235" y="120"/>
                  </a:lnTo>
                  <a:lnTo>
                    <a:pt x="242" y="125"/>
                  </a:lnTo>
                  <a:lnTo>
                    <a:pt x="243" y="129"/>
                  </a:lnTo>
                  <a:lnTo>
                    <a:pt x="168" y="93"/>
                  </a:lnTo>
                  <a:lnTo>
                    <a:pt x="167" y="91"/>
                  </a:lnTo>
                  <a:lnTo>
                    <a:pt x="159" y="85"/>
                  </a:lnTo>
                  <a:lnTo>
                    <a:pt x="147" y="78"/>
                  </a:lnTo>
                  <a:lnTo>
                    <a:pt x="130" y="69"/>
                  </a:lnTo>
                  <a:lnTo>
                    <a:pt x="109" y="58"/>
                  </a:lnTo>
                  <a:lnTo>
                    <a:pt x="85" y="46"/>
                  </a:lnTo>
                  <a:lnTo>
                    <a:pt x="58" y="33"/>
                  </a:lnTo>
                  <a:lnTo>
                    <a:pt x="30" y="18"/>
                  </a:lnTo>
                  <a:lnTo>
                    <a:pt x="0" y="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D9D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79" name="Freeform 1144"/>
            <p:cNvSpPr>
              <a:spLocks/>
            </p:cNvSpPr>
            <p:nvPr/>
          </p:nvSpPr>
          <p:spPr bwMode="auto">
            <a:xfrm>
              <a:off x="939" y="1264"/>
              <a:ext cx="169" cy="44"/>
            </a:xfrm>
            <a:custGeom>
              <a:avLst/>
              <a:gdLst>
                <a:gd name="T0" fmla="*/ 169 w 169"/>
                <a:gd name="T1" fmla="*/ 44 h 89"/>
                <a:gd name="T2" fmla="*/ 168 w 169"/>
                <a:gd name="T3" fmla="*/ 43 h 89"/>
                <a:gd name="T4" fmla="*/ 160 w 169"/>
                <a:gd name="T5" fmla="*/ 40 h 89"/>
                <a:gd name="T6" fmla="*/ 148 w 169"/>
                <a:gd name="T7" fmla="*/ 37 h 89"/>
                <a:gd name="T8" fmla="*/ 131 w 169"/>
                <a:gd name="T9" fmla="*/ 32 h 89"/>
                <a:gd name="T10" fmla="*/ 110 w 169"/>
                <a:gd name="T11" fmla="*/ 27 h 89"/>
                <a:gd name="T12" fmla="*/ 86 w 169"/>
                <a:gd name="T13" fmla="*/ 21 h 89"/>
                <a:gd name="T14" fmla="*/ 59 w 169"/>
                <a:gd name="T15" fmla="*/ 14 h 89"/>
                <a:gd name="T16" fmla="*/ 31 w 169"/>
                <a:gd name="T17" fmla="*/ 7 h 89"/>
                <a:gd name="T18" fmla="*/ 1 w 169"/>
                <a:gd name="T19" fmla="*/ 0 h 89"/>
                <a:gd name="T20" fmla="*/ 0 w 169"/>
                <a:gd name="T21" fmla="*/ 2 h 89"/>
                <a:gd name="T22" fmla="*/ 20 w 169"/>
                <a:gd name="T23" fmla="*/ 7 h 89"/>
                <a:gd name="T24" fmla="*/ 39 w 169"/>
                <a:gd name="T25" fmla="*/ 11 h 89"/>
                <a:gd name="T26" fmla="*/ 56 w 169"/>
                <a:gd name="T27" fmla="*/ 16 h 89"/>
                <a:gd name="T28" fmla="*/ 69 w 169"/>
                <a:gd name="T29" fmla="*/ 20 h 89"/>
                <a:gd name="T30" fmla="*/ 80 w 169"/>
                <a:gd name="T31" fmla="*/ 22 h 89"/>
                <a:gd name="T32" fmla="*/ 86 w 169"/>
                <a:gd name="T33" fmla="*/ 24 h 89"/>
                <a:gd name="T34" fmla="*/ 89 w 169"/>
                <a:gd name="T35" fmla="*/ 26 h 89"/>
                <a:gd name="T36" fmla="*/ 169 w 169"/>
                <a:gd name="T37" fmla="*/ 44 h 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69" h="89">
                  <a:moveTo>
                    <a:pt x="169" y="89"/>
                  </a:moveTo>
                  <a:lnTo>
                    <a:pt x="168" y="87"/>
                  </a:lnTo>
                  <a:lnTo>
                    <a:pt x="160" y="81"/>
                  </a:lnTo>
                  <a:lnTo>
                    <a:pt x="148" y="74"/>
                  </a:lnTo>
                  <a:lnTo>
                    <a:pt x="131" y="65"/>
                  </a:lnTo>
                  <a:lnTo>
                    <a:pt x="110" y="54"/>
                  </a:lnTo>
                  <a:lnTo>
                    <a:pt x="86" y="42"/>
                  </a:lnTo>
                  <a:lnTo>
                    <a:pt x="59" y="29"/>
                  </a:lnTo>
                  <a:lnTo>
                    <a:pt x="31" y="14"/>
                  </a:lnTo>
                  <a:lnTo>
                    <a:pt x="1" y="0"/>
                  </a:lnTo>
                  <a:lnTo>
                    <a:pt x="0" y="5"/>
                  </a:lnTo>
                  <a:lnTo>
                    <a:pt x="20" y="14"/>
                  </a:lnTo>
                  <a:lnTo>
                    <a:pt x="39" y="23"/>
                  </a:lnTo>
                  <a:lnTo>
                    <a:pt x="56" y="32"/>
                  </a:lnTo>
                  <a:lnTo>
                    <a:pt x="69" y="40"/>
                  </a:lnTo>
                  <a:lnTo>
                    <a:pt x="80" y="45"/>
                  </a:lnTo>
                  <a:lnTo>
                    <a:pt x="86" y="49"/>
                  </a:lnTo>
                  <a:lnTo>
                    <a:pt x="89" y="52"/>
                  </a:lnTo>
                  <a:lnTo>
                    <a:pt x="169" y="89"/>
                  </a:lnTo>
                  <a:close/>
                </a:path>
              </a:pathLst>
            </a:custGeom>
            <a:solidFill>
              <a:srgbClr val="F0A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80" name="Freeform 1145"/>
            <p:cNvSpPr>
              <a:spLocks/>
            </p:cNvSpPr>
            <p:nvPr/>
          </p:nvSpPr>
          <p:spPr bwMode="auto">
            <a:xfrm>
              <a:off x="937" y="1267"/>
              <a:ext cx="91" cy="23"/>
            </a:xfrm>
            <a:custGeom>
              <a:avLst/>
              <a:gdLst>
                <a:gd name="T0" fmla="*/ 2 w 91"/>
                <a:gd name="T1" fmla="*/ 0 h 47"/>
                <a:gd name="T2" fmla="*/ 22 w 91"/>
                <a:gd name="T3" fmla="*/ 4 h 47"/>
                <a:gd name="T4" fmla="*/ 41 w 91"/>
                <a:gd name="T5" fmla="*/ 9 h 47"/>
                <a:gd name="T6" fmla="*/ 58 w 91"/>
                <a:gd name="T7" fmla="*/ 13 h 47"/>
                <a:gd name="T8" fmla="*/ 71 w 91"/>
                <a:gd name="T9" fmla="*/ 17 h 47"/>
                <a:gd name="T10" fmla="*/ 82 w 91"/>
                <a:gd name="T11" fmla="*/ 20 h 47"/>
                <a:gd name="T12" fmla="*/ 88 w 91"/>
                <a:gd name="T13" fmla="*/ 22 h 47"/>
                <a:gd name="T14" fmla="*/ 91 w 91"/>
                <a:gd name="T15" fmla="*/ 23 h 47"/>
                <a:gd name="T16" fmla="*/ 2 w 91"/>
                <a:gd name="T17" fmla="*/ 3 h 47"/>
                <a:gd name="T18" fmla="*/ 0 w 91"/>
                <a:gd name="T19" fmla="*/ 2 h 47"/>
                <a:gd name="T20" fmla="*/ 2 w 91"/>
                <a:gd name="T21" fmla="*/ 0 h 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1" h="47">
                  <a:moveTo>
                    <a:pt x="2" y="0"/>
                  </a:moveTo>
                  <a:lnTo>
                    <a:pt x="22" y="9"/>
                  </a:lnTo>
                  <a:lnTo>
                    <a:pt x="41" y="18"/>
                  </a:lnTo>
                  <a:lnTo>
                    <a:pt x="58" y="27"/>
                  </a:lnTo>
                  <a:lnTo>
                    <a:pt x="71" y="35"/>
                  </a:lnTo>
                  <a:lnTo>
                    <a:pt x="82" y="40"/>
                  </a:lnTo>
                  <a:lnTo>
                    <a:pt x="88" y="44"/>
                  </a:lnTo>
                  <a:lnTo>
                    <a:pt x="91" y="47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2A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81" name="Freeform 1146"/>
            <p:cNvSpPr>
              <a:spLocks/>
            </p:cNvSpPr>
            <p:nvPr/>
          </p:nvSpPr>
          <p:spPr bwMode="auto">
            <a:xfrm>
              <a:off x="937" y="1268"/>
              <a:ext cx="2" cy="1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0 h 2"/>
                <a:gd name="T4" fmla="*/ 0 w 2"/>
                <a:gd name="T5" fmla="*/ 0 h 2"/>
                <a:gd name="T6" fmla="*/ 0 w 2"/>
                <a:gd name="T7" fmla="*/ 0 h 2"/>
                <a:gd name="T8" fmla="*/ 2 w 2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F3A7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82" name="Freeform 1147"/>
            <p:cNvSpPr>
              <a:spLocks/>
            </p:cNvSpPr>
            <p:nvPr/>
          </p:nvSpPr>
          <p:spPr bwMode="auto">
            <a:xfrm>
              <a:off x="953" y="1241"/>
              <a:ext cx="1015" cy="268"/>
            </a:xfrm>
            <a:custGeom>
              <a:avLst/>
              <a:gdLst>
                <a:gd name="T0" fmla="*/ 996 w 1015"/>
                <a:gd name="T1" fmla="*/ 232 h 535"/>
                <a:gd name="T2" fmla="*/ 0 w 1015"/>
                <a:gd name="T3" fmla="*/ 0 h 535"/>
                <a:gd name="T4" fmla="*/ 18 w 1015"/>
                <a:gd name="T5" fmla="*/ 35 h 535"/>
                <a:gd name="T6" fmla="*/ 1015 w 1015"/>
                <a:gd name="T7" fmla="*/ 268 h 535"/>
                <a:gd name="T8" fmla="*/ 996 w 1015"/>
                <a:gd name="T9" fmla="*/ 232 h 5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15" h="535">
                  <a:moveTo>
                    <a:pt x="996" y="463"/>
                  </a:moveTo>
                  <a:lnTo>
                    <a:pt x="0" y="0"/>
                  </a:lnTo>
                  <a:lnTo>
                    <a:pt x="18" y="70"/>
                  </a:lnTo>
                  <a:lnTo>
                    <a:pt x="1015" y="535"/>
                  </a:lnTo>
                  <a:lnTo>
                    <a:pt x="996" y="4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83" name="Freeform 1148"/>
            <p:cNvSpPr>
              <a:spLocks/>
            </p:cNvSpPr>
            <p:nvPr/>
          </p:nvSpPr>
          <p:spPr bwMode="auto">
            <a:xfrm>
              <a:off x="953" y="1241"/>
              <a:ext cx="1030" cy="268"/>
            </a:xfrm>
            <a:custGeom>
              <a:avLst/>
              <a:gdLst>
                <a:gd name="T0" fmla="*/ 1015 w 1030"/>
                <a:gd name="T1" fmla="*/ 268 h 535"/>
                <a:gd name="T2" fmla="*/ 1030 w 1030"/>
                <a:gd name="T3" fmla="*/ 240 h 535"/>
                <a:gd name="T4" fmla="*/ 0 w 1030"/>
                <a:gd name="T5" fmla="*/ 0 h 535"/>
                <a:gd name="T6" fmla="*/ 0 w 1030"/>
                <a:gd name="T7" fmla="*/ 0 h 535"/>
                <a:gd name="T8" fmla="*/ 72 w 1030"/>
                <a:gd name="T9" fmla="*/ 17 h 535"/>
                <a:gd name="T10" fmla="*/ 143 w 1030"/>
                <a:gd name="T11" fmla="*/ 34 h 535"/>
                <a:gd name="T12" fmla="*/ 213 w 1030"/>
                <a:gd name="T13" fmla="*/ 51 h 535"/>
                <a:gd name="T14" fmla="*/ 283 w 1030"/>
                <a:gd name="T15" fmla="*/ 67 h 535"/>
                <a:gd name="T16" fmla="*/ 351 w 1030"/>
                <a:gd name="T17" fmla="*/ 84 h 535"/>
                <a:gd name="T18" fmla="*/ 417 w 1030"/>
                <a:gd name="T19" fmla="*/ 101 h 535"/>
                <a:gd name="T20" fmla="*/ 481 w 1030"/>
                <a:gd name="T21" fmla="*/ 116 h 535"/>
                <a:gd name="T22" fmla="*/ 541 w 1030"/>
                <a:gd name="T23" fmla="*/ 131 h 535"/>
                <a:gd name="T24" fmla="*/ 599 w 1030"/>
                <a:gd name="T25" fmla="*/ 146 h 535"/>
                <a:gd name="T26" fmla="*/ 654 w 1030"/>
                <a:gd name="T27" fmla="*/ 160 h 535"/>
                <a:gd name="T28" fmla="*/ 707 w 1030"/>
                <a:gd name="T29" fmla="*/ 174 h 535"/>
                <a:gd name="T30" fmla="*/ 755 w 1030"/>
                <a:gd name="T31" fmla="*/ 187 h 535"/>
                <a:gd name="T32" fmla="*/ 799 w 1030"/>
                <a:gd name="T33" fmla="*/ 199 h 535"/>
                <a:gd name="T34" fmla="*/ 840 w 1030"/>
                <a:gd name="T35" fmla="*/ 210 h 535"/>
                <a:gd name="T36" fmla="*/ 875 w 1030"/>
                <a:gd name="T37" fmla="*/ 220 h 535"/>
                <a:gd name="T38" fmla="*/ 906 w 1030"/>
                <a:gd name="T39" fmla="*/ 229 h 535"/>
                <a:gd name="T40" fmla="*/ 933 w 1030"/>
                <a:gd name="T41" fmla="*/ 238 h 535"/>
                <a:gd name="T42" fmla="*/ 954 w 1030"/>
                <a:gd name="T43" fmla="*/ 244 h 535"/>
                <a:gd name="T44" fmla="*/ 971 w 1030"/>
                <a:gd name="T45" fmla="*/ 251 h 535"/>
                <a:gd name="T46" fmla="*/ 982 w 1030"/>
                <a:gd name="T47" fmla="*/ 255 h 535"/>
                <a:gd name="T48" fmla="*/ 989 w 1030"/>
                <a:gd name="T49" fmla="*/ 260 h 535"/>
                <a:gd name="T50" fmla="*/ 991 w 1030"/>
                <a:gd name="T51" fmla="*/ 262 h 535"/>
                <a:gd name="T52" fmla="*/ 1015 w 1030"/>
                <a:gd name="T53" fmla="*/ 268 h 53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030" h="535">
                  <a:moveTo>
                    <a:pt x="1015" y="535"/>
                  </a:moveTo>
                  <a:lnTo>
                    <a:pt x="1030" y="479"/>
                  </a:lnTo>
                  <a:lnTo>
                    <a:pt x="0" y="0"/>
                  </a:lnTo>
                  <a:lnTo>
                    <a:pt x="72" y="34"/>
                  </a:lnTo>
                  <a:lnTo>
                    <a:pt x="143" y="67"/>
                  </a:lnTo>
                  <a:lnTo>
                    <a:pt x="213" y="101"/>
                  </a:lnTo>
                  <a:lnTo>
                    <a:pt x="283" y="134"/>
                  </a:lnTo>
                  <a:lnTo>
                    <a:pt x="351" y="168"/>
                  </a:lnTo>
                  <a:lnTo>
                    <a:pt x="417" y="201"/>
                  </a:lnTo>
                  <a:lnTo>
                    <a:pt x="481" y="231"/>
                  </a:lnTo>
                  <a:lnTo>
                    <a:pt x="541" y="262"/>
                  </a:lnTo>
                  <a:lnTo>
                    <a:pt x="599" y="291"/>
                  </a:lnTo>
                  <a:lnTo>
                    <a:pt x="654" y="320"/>
                  </a:lnTo>
                  <a:lnTo>
                    <a:pt x="707" y="347"/>
                  </a:lnTo>
                  <a:lnTo>
                    <a:pt x="755" y="373"/>
                  </a:lnTo>
                  <a:lnTo>
                    <a:pt x="799" y="398"/>
                  </a:lnTo>
                  <a:lnTo>
                    <a:pt x="840" y="420"/>
                  </a:lnTo>
                  <a:lnTo>
                    <a:pt x="875" y="440"/>
                  </a:lnTo>
                  <a:lnTo>
                    <a:pt x="906" y="458"/>
                  </a:lnTo>
                  <a:lnTo>
                    <a:pt x="933" y="476"/>
                  </a:lnTo>
                  <a:lnTo>
                    <a:pt x="954" y="488"/>
                  </a:lnTo>
                  <a:lnTo>
                    <a:pt x="971" y="501"/>
                  </a:lnTo>
                  <a:lnTo>
                    <a:pt x="982" y="510"/>
                  </a:lnTo>
                  <a:lnTo>
                    <a:pt x="989" y="519"/>
                  </a:lnTo>
                  <a:lnTo>
                    <a:pt x="991" y="523"/>
                  </a:lnTo>
                  <a:lnTo>
                    <a:pt x="1015" y="535"/>
                  </a:lnTo>
                  <a:close/>
                </a:path>
              </a:pathLst>
            </a:custGeom>
            <a:solidFill>
              <a:srgbClr val="BC43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84" name="Freeform 1149"/>
            <p:cNvSpPr>
              <a:spLocks/>
            </p:cNvSpPr>
            <p:nvPr/>
          </p:nvSpPr>
          <p:spPr bwMode="auto">
            <a:xfrm>
              <a:off x="953" y="1241"/>
              <a:ext cx="991" cy="262"/>
            </a:xfrm>
            <a:custGeom>
              <a:avLst/>
              <a:gdLst>
                <a:gd name="T0" fmla="*/ 0 w 991"/>
                <a:gd name="T1" fmla="*/ 0 h 523"/>
                <a:gd name="T2" fmla="*/ 72 w 991"/>
                <a:gd name="T3" fmla="*/ 17 h 523"/>
                <a:gd name="T4" fmla="*/ 143 w 991"/>
                <a:gd name="T5" fmla="*/ 34 h 523"/>
                <a:gd name="T6" fmla="*/ 213 w 991"/>
                <a:gd name="T7" fmla="*/ 51 h 523"/>
                <a:gd name="T8" fmla="*/ 283 w 991"/>
                <a:gd name="T9" fmla="*/ 67 h 523"/>
                <a:gd name="T10" fmla="*/ 351 w 991"/>
                <a:gd name="T11" fmla="*/ 84 h 523"/>
                <a:gd name="T12" fmla="*/ 417 w 991"/>
                <a:gd name="T13" fmla="*/ 101 h 523"/>
                <a:gd name="T14" fmla="*/ 481 w 991"/>
                <a:gd name="T15" fmla="*/ 116 h 523"/>
                <a:gd name="T16" fmla="*/ 541 w 991"/>
                <a:gd name="T17" fmla="*/ 131 h 523"/>
                <a:gd name="T18" fmla="*/ 599 w 991"/>
                <a:gd name="T19" fmla="*/ 146 h 523"/>
                <a:gd name="T20" fmla="*/ 654 w 991"/>
                <a:gd name="T21" fmla="*/ 160 h 523"/>
                <a:gd name="T22" fmla="*/ 707 w 991"/>
                <a:gd name="T23" fmla="*/ 174 h 523"/>
                <a:gd name="T24" fmla="*/ 755 w 991"/>
                <a:gd name="T25" fmla="*/ 187 h 523"/>
                <a:gd name="T26" fmla="*/ 799 w 991"/>
                <a:gd name="T27" fmla="*/ 199 h 523"/>
                <a:gd name="T28" fmla="*/ 840 w 991"/>
                <a:gd name="T29" fmla="*/ 210 h 523"/>
                <a:gd name="T30" fmla="*/ 875 w 991"/>
                <a:gd name="T31" fmla="*/ 220 h 523"/>
                <a:gd name="T32" fmla="*/ 906 w 991"/>
                <a:gd name="T33" fmla="*/ 229 h 523"/>
                <a:gd name="T34" fmla="*/ 933 w 991"/>
                <a:gd name="T35" fmla="*/ 238 h 523"/>
                <a:gd name="T36" fmla="*/ 954 w 991"/>
                <a:gd name="T37" fmla="*/ 244 h 523"/>
                <a:gd name="T38" fmla="*/ 971 w 991"/>
                <a:gd name="T39" fmla="*/ 251 h 523"/>
                <a:gd name="T40" fmla="*/ 982 w 991"/>
                <a:gd name="T41" fmla="*/ 255 h 523"/>
                <a:gd name="T42" fmla="*/ 989 w 991"/>
                <a:gd name="T43" fmla="*/ 260 h 523"/>
                <a:gd name="T44" fmla="*/ 991 w 991"/>
                <a:gd name="T45" fmla="*/ 262 h 523"/>
                <a:gd name="T46" fmla="*/ 965 w 991"/>
                <a:gd name="T47" fmla="*/ 256 h 523"/>
                <a:gd name="T48" fmla="*/ 964 w 991"/>
                <a:gd name="T49" fmla="*/ 253 h 523"/>
                <a:gd name="T50" fmla="*/ 957 w 991"/>
                <a:gd name="T51" fmla="*/ 250 h 523"/>
                <a:gd name="T52" fmla="*/ 946 w 991"/>
                <a:gd name="T53" fmla="*/ 245 h 523"/>
                <a:gd name="T54" fmla="*/ 930 w 991"/>
                <a:gd name="T55" fmla="*/ 239 h 523"/>
                <a:gd name="T56" fmla="*/ 909 w 991"/>
                <a:gd name="T57" fmla="*/ 233 h 523"/>
                <a:gd name="T58" fmla="*/ 883 w 991"/>
                <a:gd name="T59" fmla="*/ 225 h 523"/>
                <a:gd name="T60" fmla="*/ 852 w 991"/>
                <a:gd name="T61" fmla="*/ 215 h 523"/>
                <a:gd name="T62" fmla="*/ 817 w 991"/>
                <a:gd name="T63" fmla="*/ 206 h 523"/>
                <a:gd name="T64" fmla="*/ 779 w 991"/>
                <a:gd name="T65" fmla="*/ 195 h 523"/>
                <a:gd name="T66" fmla="*/ 735 w 991"/>
                <a:gd name="T67" fmla="*/ 183 h 523"/>
                <a:gd name="T68" fmla="*/ 688 w 991"/>
                <a:gd name="T69" fmla="*/ 170 h 523"/>
                <a:gd name="T70" fmla="*/ 637 w 991"/>
                <a:gd name="T71" fmla="*/ 158 h 523"/>
                <a:gd name="T72" fmla="*/ 584 w 991"/>
                <a:gd name="T73" fmla="*/ 143 h 523"/>
                <a:gd name="T74" fmla="*/ 527 w 991"/>
                <a:gd name="T75" fmla="*/ 129 h 523"/>
                <a:gd name="T76" fmla="*/ 468 w 991"/>
                <a:gd name="T77" fmla="*/ 114 h 523"/>
                <a:gd name="T78" fmla="*/ 406 w 991"/>
                <a:gd name="T79" fmla="*/ 99 h 523"/>
                <a:gd name="T80" fmla="*/ 342 w 991"/>
                <a:gd name="T81" fmla="*/ 82 h 523"/>
                <a:gd name="T82" fmla="*/ 276 w 991"/>
                <a:gd name="T83" fmla="*/ 66 h 523"/>
                <a:gd name="T84" fmla="*/ 208 w 991"/>
                <a:gd name="T85" fmla="*/ 50 h 523"/>
                <a:gd name="T86" fmla="*/ 139 w 991"/>
                <a:gd name="T87" fmla="*/ 34 h 523"/>
                <a:gd name="T88" fmla="*/ 69 w 991"/>
                <a:gd name="T89" fmla="*/ 17 h 523"/>
                <a:gd name="T90" fmla="*/ 0 w 991"/>
                <a:gd name="T91" fmla="*/ 1 h 523"/>
                <a:gd name="T92" fmla="*/ 0 w 991"/>
                <a:gd name="T93" fmla="*/ 0 h 52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991" h="523">
                  <a:moveTo>
                    <a:pt x="0" y="0"/>
                  </a:moveTo>
                  <a:lnTo>
                    <a:pt x="72" y="34"/>
                  </a:lnTo>
                  <a:lnTo>
                    <a:pt x="143" y="67"/>
                  </a:lnTo>
                  <a:lnTo>
                    <a:pt x="213" y="101"/>
                  </a:lnTo>
                  <a:lnTo>
                    <a:pt x="283" y="134"/>
                  </a:lnTo>
                  <a:lnTo>
                    <a:pt x="351" y="168"/>
                  </a:lnTo>
                  <a:lnTo>
                    <a:pt x="417" y="201"/>
                  </a:lnTo>
                  <a:lnTo>
                    <a:pt x="481" y="231"/>
                  </a:lnTo>
                  <a:lnTo>
                    <a:pt x="541" y="262"/>
                  </a:lnTo>
                  <a:lnTo>
                    <a:pt x="599" y="291"/>
                  </a:lnTo>
                  <a:lnTo>
                    <a:pt x="654" y="320"/>
                  </a:lnTo>
                  <a:lnTo>
                    <a:pt x="707" y="347"/>
                  </a:lnTo>
                  <a:lnTo>
                    <a:pt x="755" y="373"/>
                  </a:lnTo>
                  <a:lnTo>
                    <a:pt x="799" y="398"/>
                  </a:lnTo>
                  <a:lnTo>
                    <a:pt x="840" y="420"/>
                  </a:lnTo>
                  <a:lnTo>
                    <a:pt x="875" y="440"/>
                  </a:lnTo>
                  <a:lnTo>
                    <a:pt x="906" y="458"/>
                  </a:lnTo>
                  <a:lnTo>
                    <a:pt x="933" y="476"/>
                  </a:lnTo>
                  <a:lnTo>
                    <a:pt x="954" y="488"/>
                  </a:lnTo>
                  <a:lnTo>
                    <a:pt x="971" y="501"/>
                  </a:lnTo>
                  <a:lnTo>
                    <a:pt x="982" y="510"/>
                  </a:lnTo>
                  <a:lnTo>
                    <a:pt x="989" y="519"/>
                  </a:lnTo>
                  <a:lnTo>
                    <a:pt x="991" y="523"/>
                  </a:lnTo>
                  <a:lnTo>
                    <a:pt x="965" y="512"/>
                  </a:lnTo>
                  <a:lnTo>
                    <a:pt x="964" y="506"/>
                  </a:lnTo>
                  <a:lnTo>
                    <a:pt x="957" y="499"/>
                  </a:lnTo>
                  <a:lnTo>
                    <a:pt x="946" y="490"/>
                  </a:lnTo>
                  <a:lnTo>
                    <a:pt x="930" y="478"/>
                  </a:lnTo>
                  <a:lnTo>
                    <a:pt x="909" y="465"/>
                  </a:lnTo>
                  <a:lnTo>
                    <a:pt x="883" y="449"/>
                  </a:lnTo>
                  <a:lnTo>
                    <a:pt x="852" y="430"/>
                  </a:lnTo>
                  <a:lnTo>
                    <a:pt x="817" y="411"/>
                  </a:lnTo>
                  <a:lnTo>
                    <a:pt x="779" y="389"/>
                  </a:lnTo>
                  <a:lnTo>
                    <a:pt x="735" y="365"/>
                  </a:lnTo>
                  <a:lnTo>
                    <a:pt x="688" y="340"/>
                  </a:lnTo>
                  <a:lnTo>
                    <a:pt x="637" y="315"/>
                  </a:lnTo>
                  <a:lnTo>
                    <a:pt x="584" y="286"/>
                  </a:lnTo>
                  <a:lnTo>
                    <a:pt x="527" y="257"/>
                  </a:lnTo>
                  <a:lnTo>
                    <a:pt x="468" y="228"/>
                  </a:lnTo>
                  <a:lnTo>
                    <a:pt x="406" y="197"/>
                  </a:lnTo>
                  <a:lnTo>
                    <a:pt x="342" y="164"/>
                  </a:lnTo>
                  <a:lnTo>
                    <a:pt x="276" y="132"/>
                  </a:lnTo>
                  <a:lnTo>
                    <a:pt x="208" y="99"/>
                  </a:lnTo>
                  <a:lnTo>
                    <a:pt x="139" y="67"/>
                  </a:lnTo>
                  <a:lnTo>
                    <a:pt x="69" y="34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4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85" name="Freeform 1150"/>
            <p:cNvSpPr>
              <a:spLocks/>
            </p:cNvSpPr>
            <p:nvPr/>
          </p:nvSpPr>
          <p:spPr bwMode="auto">
            <a:xfrm>
              <a:off x="953" y="1242"/>
              <a:ext cx="965" cy="255"/>
            </a:xfrm>
            <a:custGeom>
              <a:avLst/>
              <a:gdLst>
                <a:gd name="T0" fmla="*/ 965 w 965"/>
                <a:gd name="T1" fmla="*/ 255 h 511"/>
                <a:gd name="T2" fmla="*/ 964 w 965"/>
                <a:gd name="T3" fmla="*/ 252 h 511"/>
                <a:gd name="T4" fmla="*/ 957 w 965"/>
                <a:gd name="T5" fmla="*/ 249 h 511"/>
                <a:gd name="T6" fmla="*/ 946 w 965"/>
                <a:gd name="T7" fmla="*/ 244 h 511"/>
                <a:gd name="T8" fmla="*/ 930 w 965"/>
                <a:gd name="T9" fmla="*/ 238 h 511"/>
                <a:gd name="T10" fmla="*/ 909 w 965"/>
                <a:gd name="T11" fmla="*/ 232 h 511"/>
                <a:gd name="T12" fmla="*/ 883 w 965"/>
                <a:gd name="T13" fmla="*/ 224 h 511"/>
                <a:gd name="T14" fmla="*/ 852 w 965"/>
                <a:gd name="T15" fmla="*/ 214 h 511"/>
                <a:gd name="T16" fmla="*/ 817 w 965"/>
                <a:gd name="T17" fmla="*/ 205 h 511"/>
                <a:gd name="T18" fmla="*/ 779 w 965"/>
                <a:gd name="T19" fmla="*/ 194 h 511"/>
                <a:gd name="T20" fmla="*/ 735 w 965"/>
                <a:gd name="T21" fmla="*/ 182 h 511"/>
                <a:gd name="T22" fmla="*/ 688 w 965"/>
                <a:gd name="T23" fmla="*/ 169 h 511"/>
                <a:gd name="T24" fmla="*/ 637 w 965"/>
                <a:gd name="T25" fmla="*/ 157 h 511"/>
                <a:gd name="T26" fmla="*/ 584 w 965"/>
                <a:gd name="T27" fmla="*/ 142 h 511"/>
                <a:gd name="T28" fmla="*/ 527 w 965"/>
                <a:gd name="T29" fmla="*/ 128 h 511"/>
                <a:gd name="T30" fmla="*/ 468 w 965"/>
                <a:gd name="T31" fmla="*/ 113 h 511"/>
                <a:gd name="T32" fmla="*/ 406 w 965"/>
                <a:gd name="T33" fmla="*/ 98 h 511"/>
                <a:gd name="T34" fmla="*/ 342 w 965"/>
                <a:gd name="T35" fmla="*/ 81 h 511"/>
                <a:gd name="T36" fmla="*/ 276 w 965"/>
                <a:gd name="T37" fmla="*/ 65 h 511"/>
                <a:gd name="T38" fmla="*/ 208 w 965"/>
                <a:gd name="T39" fmla="*/ 49 h 511"/>
                <a:gd name="T40" fmla="*/ 139 w 965"/>
                <a:gd name="T41" fmla="*/ 33 h 511"/>
                <a:gd name="T42" fmla="*/ 69 w 965"/>
                <a:gd name="T43" fmla="*/ 16 h 511"/>
                <a:gd name="T44" fmla="*/ 0 w 965"/>
                <a:gd name="T45" fmla="*/ 0 h 511"/>
                <a:gd name="T46" fmla="*/ 0 w 965"/>
                <a:gd name="T47" fmla="*/ 1 h 511"/>
                <a:gd name="T48" fmla="*/ 68 w 965"/>
                <a:gd name="T49" fmla="*/ 16 h 511"/>
                <a:gd name="T50" fmla="*/ 136 w 965"/>
                <a:gd name="T51" fmla="*/ 33 h 511"/>
                <a:gd name="T52" fmla="*/ 202 w 965"/>
                <a:gd name="T53" fmla="*/ 49 h 511"/>
                <a:gd name="T54" fmla="*/ 267 w 965"/>
                <a:gd name="T55" fmla="*/ 64 h 511"/>
                <a:gd name="T56" fmla="*/ 332 w 965"/>
                <a:gd name="T57" fmla="*/ 80 h 511"/>
                <a:gd name="T58" fmla="*/ 394 w 965"/>
                <a:gd name="T59" fmla="*/ 95 h 511"/>
                <a:gd name="T60" fmla="*/ 455 w 965"/>
                <a:gd name="T61" fmla="*/ 110 h 511"/>
                <a:gd name="T62" fmla="*/ 513 w 965"/>
                <a:gd name="T63" fmla="*/ 125 h 511"/>
                <a:gd name="T64" fmla="*/ 568 w 965"/>
                <a:gd name="T65" fmla="*/ 139 h 511"/>
                <a:gd name="T66" fmla="*/ 621 w 965"/>
                <a:gd name="T67" fmla="*/ 153 h 511"/>
                <a:gd name="T68" fmla="*/ 670 w 965"/>
                <a:gd name="T69" fmla="*/ 166 h 511"/>
                <a:gd name="T70" fmla="*/ 715 w 965"/>
                <a:gd name="T71" fmla="*/ 177 h 511"/>
                <a:gd name="T72" fmla="*/ 758 w 965"/>
                <a:gd name="T73" fmla="*/ 189 h 511"/>
                <a:gd name="T74" fmla="*/ 796 w 965"/>
                <a:gd name="T75" fmla="*/ 200 h 511"/>
                <a:gd name="T76" fmla="*/ 828 w 965"/>
                <a:gd name="T77" fmla="*/ 209 h 511"/>
                <a:gd name="T78" fmla="*/ 858 w 965"/>
                <a:gd name="T79" fmla="*/ 218 h 511"/>
                <a:gd name="T80" fmla="*/ 883 w 965"/>
                <a:gd name="T81" fmla="*/ 226 h 511"/>
                <a:gd name="T82" fmla="*/ 905 w 965"/>
                <a:gd name="T83" fmla="*/ 233 h 511"/>
                <a:gd name="T84" fmla="*/ 920 w 965"/>
                <a:gd name="T85" fmla="*/ 238 h 511"/>
                <a:gd name="T86" fmla="*/ 931 w 965"/>
                <a:gd name="T87" fmla="*/ 243 h 511"/>
                <a:gd name="T88" fmla="*/ 937 w 965"/>
                <a:gd name="T89" fmla="*/ 246 h 511"/>
                <a:gd name="T90" fmla="*/ 939 w 965"/>
                <a:gd name="T91" fmla="*/ 249 h 511"/>
                <a:gd name="T92" fmla="*/ 965 w 965"/>
                <a:gd name="T93" fmla="*/ 255 h 51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965" h="511">
                  <a:moveTo>
                    <a:pt x="965" y="511"/>
                  </a:moveTo>
                  <a:lnTo>
                    <a:pt x="964" y="505"/>
                  </a:lnTo>
                  <a:lnTo>
                    <a:pt x="957" y="498"/>
                  </a:lnTo>
                  <a:lnTo>
                    <a:pt x="946" y="489"/>
                  </a:lnTo>
                  <a:lnTo>
                    <a:pt x="930" y="477"/>
                  </a:lnTo>
                  <a:lnTo>
                    <a:pt x="909" y="464"/>
                  </a:lnTo>
                  <a:lnTo>
                    <a:pt x="883" y="448"/>
                  </a:lnTo>
                  <a:lnTo>
                    <a:pt x="852" y="429"/>
                  </a:lnTo>
                  <a:lnTo>
                    <a:pt x="817" y="410"/>
                  </a:lnTo>
                  <a:lnTo>
                    <a:pt x="779" y="388"/>
                  </a:lnTo>
                  <a:lnTo>
                    <a:pt x="735" y="364"/>
                  </a:lnTo>
                  <a:lnTo>
                    <a:pt x="688" y="339"/>
                  </a:lnTo>
                  <a:lnTo>
                    <a:pt x="637" y="314"/>
                  </a:lnTo>
                  <a:lnTo>
                    <a:pt x="584" y="285"/>
                  </a:lnTo>
                  <a:lnTo>
                    <a:pt x="527" y="256"/>
                  </a:lnTo>
                  <a:lnTo>
                    <a:pt x="468" y="227"/>
                  </a:lnTo>
                  <a:lnTo>
                    <a:pt x="406" y="196"/>
                  </a:lnTo>
                  <a:lnTo>
                    <a:pt x="342" y="163"/>
                  </a:lnTo>
                  <a:lnTo>
                    <a:pt x="276" y="131"/>
                  </a:lnTo>
                  <a:lnTo>
                    <a:pt x="208" y="98"/>
                  </a:lnTo>
                  <a:lnTo>
                    <a:pt x="139" y="66"/>
                  </a:lnTo>
                  <a:lnTo>
                    <a:pt x="69" y="33"/>
                  </a:lnTo>
                  <a:lnTo>
                    <a:pt x="0" y="0"/>
                  </a:lnTo>
                  <a:lnTo>
                    <a:pt x="0" y="2"/>
                  </a:lnTo>
                  <a:lnTo>
                    <a:pt x="68" y="33"/>
                  </a:lnTo>
                  <a:lnTo>
                    <a:pt x="136" y="66"/>
                  </a:lnTo>
                  <a:lnTo>
                    <a:pt x="202" y="98"/>
                  </a:lnTo>
                  <a:lnTo>
                    <a:pt x="267" y="129"/>
                  </a:lnTo>
                  <a:lnTo>
                    <a:pt x="332" y="160"/>
                  </a:lnTo>
                  <a:lnTo>
                    <a:pt x="394" y="191"/>
                  </a:lnTo>
                  <a:lnTo>
                    <a:pt x="455" y="221"/>
                  </a:lnTo>
                  <a:lnTo>
                    <a:pt x="513" y="250"/>
                  </a:lnTo>
                  <a:lnTo>
                    <a:pt x="568" y="279"/>
                  </a:lnTo>
                  <a:lnTo>
                    <a:pt x="621" y="306"/>
                  </a:lnTo>
                  <a:lnTo>
                    <a:pt x="670" y="332"/>
                  </a:lnTo>
                  <a:lnTo>
                    <a:pt x="715" y="355"/>
                  </a:lnTo>
                  <a:lnTo>
                    <a:pt x="758" y="379"/>
                  </a:lnTo>
                  <a:lnTo>
                    <a:pt x="796" y="400"/>
                  </a:lnTo>
                  <a:lnTo>
                    <a:pt x="828" y="419"/>
                  </a:lnTo>
                  <a:lnTo>
                    <a:pt x="858" y="437"/>
                  </a:lnTo>
                  <a:lnTo>
                    <a:pt x="883" y="453"/>
                  </a:lnTo>
                  <a:lnTo>
                    <a:pt x="905" y="466"/>
                  </a:lnTo>
                  <a:lnTo>
                    <a:pt x="920" y="477"/>
                  </a:lnTo>
                  <a:lnTo>
                    <a:pt x="931" y="486"/>
                  </a:lnTo>
                  <a:lnTo>
                    <a:pt x="937" y="493"/>
                  </a:lnTo>
                  <a:lnTo>
                    <a:pt x="939" y="498"/>
                  </a:lnTo>
                  <a:lnTo>
                    <a:pt x="965" y="511"/>
                  </a:lnTo>
                  <a:close/>
                </a:path>
              </a:pathLst>
            </a:custGeom>
            <a:solidFill>
              <a:srgbClr val="C14C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86" name="Freeform 1151"/>
            <p:cNvSpPr>
              <a:spLocks/>
            </p:cNvSpPr>
            <p:nvPr/>
          </p:nvSpPr>
          <p:spPr bwMode="auto">
            <a:xfrm>
              <a:off x="952" y="1243"/>
              <a:ext cx="940" cy="248"/>
            </a:xfrm>
            <a:custGeom>
              <a:avLst/>
              <a:gdLst>
                <a:gd name="T0" fmla="*/ 1 w 940"/>
                <a:gd name="T1" fmla="*/ 0 h 496"/>
                <a:gd name="T2" fmla="*/ 69 w 940"/>
                <a:gd name="T3" fmla="*/ 16 h 496"/>
                <a:gd name="T4" fmla="*/ 137 w 940"/>
                <a:gd name="T5" fmla="*/ 32 h 496"/>
                <a:gd name="T6" fmla="*/ 203 w 940"/>
                <a:gd name="T7" fmla="*/ 48 h 496"/>
                <a:gd name="T8" fmla="*/ 268 w 940"/>
                <a:gd name="T9" fmla="*/ 64 h 496"/>
                <a:gd name="T10" fmla="*/ 333 w 940"/>
                <a:gd name="T11" fmla="*/ 79 h 496"/>
                <a:gd name="T12" fmla="*/ 395 w 940"/>
                <a:gd name="T13" fmla="*/ 95 h 496"/>
                <a:gd name="T14" fmla="*/ 456 w 940"/>
                <a:gd name="T15" fmla="*/ 110 h 496"/>
                <a:gd name="T16" fmla="*/ 514 w 940"/>
                <a:gd name="T17" fmla="*/ 124 h 496"/>
                <a:gd name="T18" fmla="*/ 569 w 940"/>
                <a:gd name="T19" fmla="*/ 139 h 496"/>
                <a:gd name="T20" fmla="*/ 622 w 940"/>
                <a:gd name="T21" fmla="*/ 152 h 496"/>
                <a:gd name="T22" fmla="*/ 671 w 940"/>
                <a:gd name="T23" fmla="*/ 165 h 496"/>
                <a:gd name="T24" fmla="*/ 716 w 940"/>
                <a:gd name="T25" fmla="*/ 177 h 496"/>
                <a:gd name="T26" fmla="*/ 759 w 940"/>
                <a:gd name="T27" fmla="*/ 189 h 496"/>
                <a:gd name="T28" fmla="*/ 797 w 940"/>
                <a:gd name="T29" fmla="*/ 199 h 496"/>
                <a:gd name="T30" fmla="*/ 829 w 940"/>
                <a:gd name="T31" fmla="*/ 209 h 496"/>
                <a:gd name="T32" fmla="*/ 859 w 940"/>
                <a:gd name="T33" fmla="*/ 218 h 496"/>
                <a:gd name="T34" fmla="*/ 884 w 940"/>
                <a:gd name="T35" fmla="*/ 226 h 496"/>
                <a:gd name="T36" fmla="*/ 906 w 940"/>
                <a:gd name="T37" fmla="*/ 232 h 496"/>
                <a:gd name="T38" fmla="*/ 921 w 940"/>
                <a:gd name="T39" fmla="*/ 238 h 496"/>
                <a:gd name="T40" fmla="*/ 932 w 940"/>
                <a:gd name="T41" fmla="*/ 242 h 496"/>
                <a:gd name="T42" fmla="*/ 938 w 940"/>
                <a:gd name="T43" fmla="*/ 246 h 496"/>
                <a:gd name="T44" fmla="*/ 940 w 940"/>
                <a:gd name="T45" fmla="*/ 248 h 496"/>
                <a:gd name="T46" fmla="*/ 911 w 940"/>
                <a:gd name="T47" fmla="*/ 242 h 496"/>
                <a:gd name="T48" fmla="*/ 910 w 940"/>
                <a:gd name="T49" fmla="*/ 239 h 496"/>
                <a:gd name="T50" fmla="*/ 904 w 940"/>
                <a:gd name="T51" fmla="*/ 236 h 496"/>
                <a:gd name="T52" fmla="*/ 891 w 940"/>
                <a:gd name="T53" fmla="*/ 231 h 496"/>
                <a:gd name="T54" fmla="*/ 875 w 940"/>
                <a:gd name="T55" fmla="*/ 225 h 496"/>
                <a:gd name="T56" fmla="*/ 853 w 940"/>
                <a:gd name="T57" fmla="*/ 218 h 496"/>
                <a:gd name="T58" fmla="*/ 826 w 940"/>
                <a:gd name="T59" fmla="*/ 209 h 496"/>
                <a:gd name="T60" fmla="*/ 795 w 940"/>
                <a:gd name="T61" fmla="*/ 200 h 496"/>
                <a:gd name="T62" fmla="*/ 759 w 940"/>
                <a:gd name="T63" fmla="*/ 190 h 496"/>
                <a:gd name="T64" fmla="*/ 719 w 940"/>
                <a:gd name="T65" fmla="*/ 180 h 496"/>
                <a:gd name="T66" fmla="*/ 674 w 940"/>
                <a:gd name="T67" fmla="*/ 167 h 496"/>
                <a:gd name="T68" fmla="*/ 626 w 940"/>
                <a:gd name="T69" fmla="*/ 154 h 496"/>
                <a:gd name="T70" fmla="*/ 575 w 940"/>
                <a:gd name="T71" fmla="*/ 141 h 496"/>
                <a:gd name="T72" fmla="*/ 520 w 940"/>
                <a:gd name="T73" fmla="*/ 127 h 496"/>
                <a:gd name="T74" fmla="*/ 462 w 940"/>
                <a:gd name="T75" fmla="*/ 113 h 496"/>
                <a:gd name="T76" fmla="*/ 401 w 940"/>
                <a:gd name="T77" fmla="*/ 97 h 496"/>
                <a:gd name="T78" fmla="*/ 337 w 940"/>
                <a:gd name="T79" fmla="*/ 82 h 496"/>
                <a:gd name="T80" fmla="*/ 272 w 940"/>
                <a:gd name="T81" fmla="*/ 66 h 496"/>
                <a:gd name="T82" fmla="*/ 206 w 940"/>
                <a:gd name="T83" fmla="*/ 49 h 496"/>
                <a:gd name="T84" fmla="*/ 138 w 940"/>
                <a:gd name="T85" fmla="*/ 33 h 496"/>
                <a:gd name="T86" fmla="*/ 69 w 940"/>
                <a:gd name="T87" fmla="*/ 18 h 496"/>
                <a:gd name="T88" fmla="*/ 0 w 940"/>
                <a:gd name="T89" fmla="*/ 1 h 496"/>
                <a:gd name="T90" fmla="*/ 1 w 940"/>
                <a:gd name="T91" fmla="*/ 0 h 49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940" h="496">
                  <a:moveTo>
                    <a:pt x="1" y="0"/>
                  </a:moveTo>
                  <a:lnTo>
                    <a:pt x="69" y="31"/>
                  </a:lnTo>
                  <a:lnTo>
                    <a:pt x="137" y="64"/>
                  </a:lnTo>
                  <a:lnTo>
                    <a:pt x="203" y="96"/>
                  </a:lnTo>
                  <a:lnTo>
                    <a:pt x="268" y="127"/>
                  </a:lnTo>
                  <a:lnTo>
                    <a:pt x="333" y="158"/>
                  </a:lnTo>
                  <a:lnTo>
                    <a:pt x="395" y="189"/>
                  </a:lnTo>
                  <a:lnTo>
                    <a:pt x="456" y="219"/>
                  </a:lnTo>
                  <a:lnTo>
                    <a:pt x="514" y="248"/>
                  </a:lnTo>
                  <a:lnTo>
                    <a:pt x="569" y="277"/>
                  </a:lnTo>
                  <a:lnTo>
                    <a:pt x="622" y="304"/>
                  </a:lnTo>
                  <a:lnTo>
                    <a:pt x="671" y="330"/>
                  </a:lnTo>
                  <a:lnTo>
                    <a:pt x="716" y="353"/>
                  </a:lnTo>
                  <a:lnTo>
                    <a:pt x="759" y="377"/>
                  </a:lnTo>
                  <a:lnTo>
                    <a:pt x="797" y="398"/>
                  </a:lnTo>
                  <a:lnTo>
                    <a:pt x="829" y="417"/>
                  </a:lnTo>
                  <a:lnTo>
                    <a:pt x="859" y="435"/>
                  </a:lnTo>
                  <a:lnTo>
                    <a:pt x="884" y="451"/>
                  </a:lnTo>
                  <a:lnTo>
                    <a:pt x="906" y="464"/>
                  </a:lnTo>
                  <a:lnTo>
                    <a:pt x="921" y="475"/>
                  </a:lnTo>
                  <a:lnTo>
                    <a:pt x="932" y="484"/>
                  </a:lnTo>
                  <a:lnTo>
                    <a:pt x="938" y="491"/>
                  </a:lnTo>
                  <a:lnTo>
                    <a:pt x="940" y="496"/>
                  </a:lnTo>
                  <a:lnTo>
                    <a:pt x="911" y="484"/>
                  </a:lnTo>
                  <a:lnTo>
                    <a:pt x="910" y="478"/>
                  </a:lnTo>
                  <a:lnTo>
                    <a:pt x="904" y="471"/>
                  </a:lnTo>
                  <a:lnTo>
                    <a:pt x="891" y="462"/>
                  </a:lnTo>
                  <a:lnTo>
                    <a:pt x="875" y="449"/>
                  </a:lnTo>
                  <a:lnTo>
                    <a:pt x="853" y="435"/>
                  </a:lnTo>
                  <a:lnTo>
                    <a:pt x="826" y="418"/>
                  </a:lnTo>
                  <a:lnTo>
                    <a:pt x="795" y="400"/>
                  </a:lnTo>
                  <a:lnTo>
                    <a:pt x="759" y="380"/>
                  </a:lnTo>
                  <a:lnTo>
                    <a:pt x="719" y="359"/>
                  </a:lnTo>
                  <a:lnTo>
                    <a:pt x="674" y="333"/>
                  </a:lnTo>
                  <a:lnTo>
                    <a:pt x="626" y="308"/>
                  </a:lnTo>
                  <a:lnTo>
                    <a:pt x="575" y="281"/>
                  </a:lnTo>
                  <a:lnTo>
                    <a:pt x="520" y="254"/>
                  </a:lnTo>
                  <a:lnTo>
                    <a:pt x="462" y="225"/>
                  </a:lnTo>
                  <a:lnTo>
                    <a:pt x="401" y="194"/>
                  </a:lnTo>
                  <a:lnTo>
                    <a:pt x="337" y="163"/>
                  </a:lnTo>
                  <a:lnTo>
                    <a:pt x="272" y="131"/>
                  </a:lnTo>
                  <a:lnTo>
                    <a:pt x="206" y="98"/>
                  </a:lnTo>
                  <a:lnTo>
                    <a:pt x="138" y="65"/>
                  </a:lnTo>
                  <a:lnTo>
                    <a:pt x="69" y="35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351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87" name="Freeform 1152"/>
            <p:cNvSpPr>
              <a:spLocks/>
            </p:cNvSpPr>
            <p:nvPr/>
          </p:nvSpPr>
          <p:spPr bwMode="auto">
            <a:xfrm>
              <a:off x="952" y="1244"/>
              <a:ext cx="911" cy="241"/>
            </a:xfrm>
            <a:custGeom>
              <a:avLst/>
              <a:gdLst>
                <a:gd name="T0" fmla="*/ 911 w 911"/>
                <a:gd name="T1" fmla="*/ 241 h 482"/>
                <a:gd name="T2" fmla="*/ 910 w 911"/>
                <a:gd name="T3" fmla="*/ 238 h 482"/>
                <a:gd name="T4" fmla="*/ 904 w 911"/>
                <a:gd name="T5" fmla="*/ 235 h 482"/>
                <a:gd name="T6" fmla="*/ 891 w 911"/>
                <a:gd name="T7" fmla="*/ 230 h 482"/>
                <a:gd name="T8" fmla="*/ 875 w 911"/>
                <a:gd name="T9" fmla="*/ 224 h 482"/>
                <a:gd name="T10" fmla="*/ 853 w 911"/>
                <a:gd name="T11" fmla="*/ 217 h 482"/>
                <a:gd name="T12" fmla="*/ 826 w 911"/>
                <a:gd name="T13" fmla="*/ 208 h 482"/>
                <a:gd name="T14" fmla="*/ 795 w 911"/>
                <a:gd name="T15" fmla="*/ 199 h 482"/>
                <a:gd name="T16" fmla="*/ 759 w 911"/>
                <a:gd name="T17" fmla="*/ 189 h 482"/>
                <a:gd name="T18" fmla="*/ 719 w 911"/>
                <a:gd name="T19" fmla="*/ 179 h 482"/>
                <a:gd name="T20" fmla="*/ 674 w 911"/>
                <a:gd name="T21" fmla="*/ 166 h 482"/>
                <a:gd name="T22" fmla="*/ 626 w 911"/>
                <a:gd name="T23" fmla="*/ 153 h 482"/>
                <a:gd name="T24" fmla="*/ 575 w 911"/>
                <a:gd name="T25" fmla="*/ 140 h 482"/>
                <a:gd name="T26" fmla="*/ 520 w 911"/>
                <a:gd name="T27" fmla="*/ 126 h 482"/>
                <a:gd name="T28" fmla="*/ 462 w 911"/>
                <a:gd name="T29" fmla="*/ 112 h 482"/>
                <a:gd name="T30" fmla="*/ 401 w 911"/>
                <a:gd name="T31" fmla="*/ 96 h 482"/>
                <a:gd name="T32" fmla="*/ 337 w 911"/>
                <a:gd name="T33" fmla="*/ 81 h 482"/>
                <a:gd name="T34" fmla="*/ 272 w 911"/>
                <a:gd name="T35" fmla="*/ 65 h 482"/>
                <a:gd name="T36" fmla="*/ 206 w 911"/>
                <a:gd name="T37" fmla="*/ 48 h 482"/>
                <a:gd name="T38" fmla="*/ 138 w 911"/>
                <a:gd name="T39" fmla="*/ 32 h 482"/>
                <a:gd name="T40" fmla="*/ 69 w 911"/>
                <a:gd name="T41" fmla="*/ 17 h 482"/>
                <a:gd name="T42" fmla="*/ 0 w 911"/>
                <a:gd name="T43" fmla="*/ 0 h 482"/>
                <a:gd name="T44" fmla="*/ 0 w 911"/>
                <a:gd name="T45" fmla="*/ 1 h 482"/>
                <a:gd name="T46" fmla="*/ 66 w 911"/>
                <a:gd name="T47" fmla="*/ 17 h 482"/>
                <a:gd name="T48" fmla="*/ 132 w 911"/>
                <a:gd name="T49" fmla="*/ 32 h 482"/>
                <a:gd name="T50" fmla="*/ 199 w 911"/>
                <a:gd name="T51" fmla="*/ 48 h 482"/>
                <a:gd name="T52" fmla="*/ 264 w 911"/>
                <a:gd name="T53" fmla="*/ 64 h 482"/>
                <a:gd name="T54" fmla="*/ 326 w 911"/>
                <a:gd name="T55" fmla="*/ 79 h 482"/>
                <a:gd name="T56" fmla="*/ 387 w 911"/>
                <a:gd name="T57" fmla="*/ 94 h 482"/>
                <a:gd name="T58" fmla="*/ 446 w 911"/>
                <a:gd name="T59" fmla="*/ 109 h 482"/>
                <a:gd name="T60" fmla="*/ 503 w 911"/>
                <a:gd name="T61" fmla="*/ 122 h 482"/>
                <a:gd name="T62" fmla="*/ 555 w 911"/>
                <a:gd name="T63" fmla="*/ 136 h 482"/>
                <a:gd name="T64" fmla="*/ 606 w 911"/>
                <a:gd name="T65" fmla="*/ 150 h 482"/>
                <a:gd name="T66" fmla="*/ 653 w 911"/>
                <a:gd name="T67" fmla="*/ 161 h 482"/>
                <a:gd name="T68" fmla="*/ 695 w 911"/>
                <a:gd name="T69" fmla="*/ 173 h 482"/>
                <a:gd name="T70" fmla="*/ 735 w 911"/>
                <a:gd name="T71" fmla="*/ 184 h 482"/>
                <a:gd name="T72" fmla="*/ 770 w 911"/>
                <a:gd name="T73" fmla="*/ 194 h 482"/>
                <a:gd name="T74" fmla="*/ 800 w 911"/>
                <a:gd name="T75" fmla="*/ 203 h 482"/>
                <a:gd name="T76" fmla="*/ 825 w 911"/>
                <a:gd name="T77" fmla="*/ 211 h 482"/>
                <a:gd name="T78" fmla="*/ 846 w 911"/>
                <a:gd name="T79" fmla="*/ 218 h 482"/>
                <a:gd name="T80" fmla="*/ 863 w 911"/>
                <a:gd name="T81" fmla="*/ 224 h 482"/>
                <a:gd name="T82" fmla="*/ 875 w 911"/>
                <a:gd name="T83" fmla="*/ 228 h 482"/>
                <a:gd name="T84" fmla="*/ 882 w 911"/>
                <a:gd name="T85" fmla="*/ 232 h 482"/>
                <a:gd name="T86" fmla="*/ 883 w 911"/>
                <a:gd name="T87" fmla="*/ 234 h 482"/>
                <a:gd name="T88" fmla="*/ 911 w 911"/>
                <a:gd name="T89" fmla="*/ 241 h 48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911" h="482">
                  <a:moveTo>
                    <a:pt x="911" y="482"/>
                  </a:moveTo>
                  <a:lnTo>
                    <a:pt x="910" y="476"/>
                  </a:lnTo>
                  <a:lnTo>
                    <a:pt x="904" y="469"/>
                  </a:lnTo>
                  <a:lnTo>
                    <a:pt x="891" y="460"/>
                  </a:lnTo>
                  <a:lnTo>
                    <a:pt x="875" y="447"/>
                  </a:lnTo>
                  <a:lnTo>
                    <a:pt x="853" y="433"/>
                  </a:lnTo>
                  <a:lnTo>
                    <a:pt x="826" y="416"/>
                  </a:lnTo>
                  <a:lnTo>
                    <a:pt x="795" y="398"/>
                  </a:lnTo>
                  <a:lnTo>
                    <a:pt x="759" y="378"/>
                  </a:lnTo>
                  <a:lnTo>
                    <a:pt x="719" y="357"/>
                  </a:lnTo>
                  <a:lnTo>
                    <a:pt x="674" y="331"/>
                  </a:lnTo>
                  <a:lnTo>
                    <a:pt x="626" y="306"/>
                  </a:lnTo>
                  <a:lnTo>
                    <a:pt x="575" y="279"/>
                  </a:lnTo>
                  <a:lnTo>
                    <a:pt x="520" y="252"/>
                  </a:lnTo>
                  <a:lnTo>
                    <a:pt x="462" y="223"/>
                  </a:lnTo>
                  <a:lnTo>
                    <a:pt x="401" y="192"/>
                  </a:lnTo>
                  <a:lnTo>
                    <a:pt x="337" y="161"/>
                  </a:lnTo>
                  <a:lnTo>
                    <a:pt x="272" y="129"/>
                  </a:lnTo>
                  <a:lnTo>
                    <a:pt x="206" y="96"/>
                  </a:lnTo>
                  <a:lnTo>
                    <a:pt x="138" y="63"/>
                  </a:lnTo>
                  <a:lnTo>
                    <a:pt x="69" y="33"/>
                  </a:lnTo>
                  <a:lnTo>
                    <a:pt x="0" y="0"/>
                  </a:lnTo>
                  <a:lnTo>
                    <a:pt x="0" y="2"/>
                  </a:lnTo>
                  <a:lnTo>
                    <a:pt x="66" y="33"/>
                  </a:lnTo>
                  <a:lnTo>
                    <a:pt x="132" y="63"/>
                  </a:lnTo>
                  <a:lnTo>
                    <a:pt x="199" y="96"/>
                  </a:lnTo>
                  <a:lnTo>
                    <a:pt x="264" y="127"/>
                  </a:lnTo>
                  <a:lnTo>
                    <a:pt x="326" y="158"/>
                  </a:lnTo>
                  <a:lnTo>
                    <a:pt x="387" y="187"/>
                  </a:lnTo>
                  <a:lnTo>
                    <a:pt x="446" y="217"/>
                  </a:lnTo>
                  <a:lnTo>
                    <a:pt x="503" y="244"/>
                  </a:lnTo>
                  <a:lnTo>
                    <a:pt x="555" y="272"/>
                  </a:lnTo>
                  <a:lnTo>
                    <a:pt x="606" y="299"/>
                  </a:lnTo>
                  <a:lnTo>
                    <a:pt x="653" y="322"/>
                  </a:lnTo>
                  <a:lnTo>
                    <a:pt x="695" y="346"/>
                  </a:lnTo>
                  <a:lnTo>
                    <a:pt x="735" y="368"/>
                  </a:lnTo>
                  <a:lnTo>
                    <a:pt x="770" y="387"/>
                  </a:lnTo>
                  <a:lnTo>
                    <a:pt x="800" y="406"/>
                  </a:lnTo>
                  <a:lnTo>
                    <a:pt x="825" y="422"/>
                  </a:lnTo>
                  <a:lnTo>
                    <a:pt x="846" y="435"/>
                  </a:lnTo>
                  <a:lnTo>
                    <a:pt x="863" y="447"/>
                  </a:lnTo>
                  <a:lnTo>
                    <a:pt x="875" y="456"/>
                  </a:lnTo>
                  <a:lnTo>
                    <a:pt x="882" y="463"/>
                  </a:lnTo>
                  <a:lnTo>
                    <a:pt x="883" y="467"/>
                  </a:lnTo>
                  <a:lnTo>
                    <a:pt x="911" y="482"/>
                  </a:lnTo>
                  <a:close/>
                </a:path>
              </a:pathLst>
            </a:custGeom>
            <a:solidFill>
              <a:srgbClr val="C65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88" name="Freeform 1153"/>
            <p:cNvSpPr>
              <a:spLocks/>
            </p:cNvSpPr>
            <p:nvPr/>
          </p:nvSpPr>
          <p:spPr bwMode="auto">
            <a:xfrm>
              <a:off x="952" y="1245"/>
              <a:ext cx="883" cy="233"/>
            </a:xfrm>
            <a:custGeom>
              <a:avLst/>
              <a:gdLst>
                <a:gd name="T0" fmla="*/ 0 w 883"/>
                <a:gd name="T1" fmla="*/ 0 h 465"/>
                <a:gd name="T2" fmla="*/ 66 w 883"/>
                <a:gd name="T3" fmla="*/ 16 h 465"/>
                <a:gd name="T4" fmla="*/ 132 w 883"/>
                <a:gd name="T5" fmla="*/ 31 h 465"/>
                <a:gd name="T6" fmla="*/ 199 w 883"/>
                <a:gd name="T7" fmla="*/ 47 h 465"/>
                <a:gd name="T8" fmla="*/ 264 w 883"/>
                <a:gd name="T9" fmla="*/ 63 h 465"/>
                <a:gd name="T10" fmla="*/ 326 w 883"/>
                <a:gd name="T11" fmla="*/ 78 h 465"/>
                <a:gd name="T12" fmla="*/ 387 w 883"/>
                <a:gd name="T13" fmla="*/ 93 h 465"/>
                <a:gd name="T14" fmla="*/ 446 w 883"/>
                <a:gd name="T15" fmla="*/ 108 h 465"/>
                <a:gd name="T16" fmla="*/ 503 w 883"/>
                <a:gd name="T17" fmla="*/ 121 h 465"/>
                <a:gd name="T18" fmla="*/ 555 w 883"/>
                <a:gd name="T19" fmla="*/ 135 h 465"/>
                <a:gd name="T20" fmla="*/ 606 w 883"/>
                <a:gd name="T21" fmla="*/ 149 h 465"/>
                <a:gd name="T22" fmla="*/ 653 w 883"/>
                <a:gd name="T23" fmla="*/ 160 h 465"/>
                <a:gd name="T24" fmla="*/ 695 w 883"/>
                <a:gd name="T25" fmla="*/ 172 h 465"/>
                <a:gd name="T26" fmla="*/ 735 w 883"/>
                <a:gd name="T27" fmla="*/ 183 h 465"/>
                <a:gd name="T28" fmla="*/ 770 w 883"/>
                <a:gd name="T29" fmla="*/ 193 h 465"/>
                <a:gd name="T30" fmla="*/ 800 w 883"/>
                <a:gd name="T31" fmla="*/ 202 h 465"/>
                <a:gd name="T32" fmla="*/ 825 w 883"/>
                <a:gd name="T33" fmla="*/ 210 h 465"/>
                <a:gd name="T34" fmla="*/ 846 w 883"/>
                <a:gd name="T35" fmla="*/ 217 h 465"/>
                <a:gd name="T36" fmla="*/ 863 w 883"/>
                <a:gd name="T37" fmla="*/ 223 h 465"/>
                <a:gd name="T38" fmla="*/ 875 w 883"/>
                <a:gd name="T39" fmla="*/ 227 h 465"/>
                <a:gd name="T40" fmla="*/ 882 w 883"/>
                <a:gd name="T41" fmla="*/ 231 h 465"/>
                <a:gd name="T42" fmla="*/ 883 w 883"/>
                <a:gd name="T43" fmla="*/ 233 h 465"/>
                <a:gd name="T44" fmla="*/ 852 w 883"/>
                <a:gd name="T45" fmla="*/ 226 h 465"/>
                <a:gd name="T46" fmla="*/ 850 w 883"/>
                <a:gd name="T47" fmla="*/ 224 h 465"/>
                <a:gd name="T48" fmla="*/ 843 w 883"/>
                <a:gd name="T49" fmla="*/ 220 h 465"/>
                <a:gd name="T50" fmla="*/ 834 w 883"/>
                <a:gd name="T51" fmla="*/ 216 h 465"/>
                <a:gd name="T52" fmla="*/ 817 w 883"/>
                <a:gd name="T53" fmla="*/ 210 h 465"/>
                <a:gd name="T54" fmla="*/ 797 w 883"/>
                <a:gd name="T55" fmla="*/ 204 h 465"/>
                <a:gd name="T56" fmla="*/ 771 w 883"/>
                <a:gd name="T57" fmla="*/ 196 h 465"/>
                <a:gd name="T58" fmla="*/ 743 w 883"/>
                <a:gd name="T59" fmla="*/ 188 h 465"/>
                <a:gd name="T60" fmla="*/ 709 w 883"/>
                <a:gd name="T61" fmla="*/ 178 h 465"/>
                <a:gd name="T62" fmla="*/ 671 w 883"/>
                <a:gd name="T63" fmla="*/ 168 h 465"/>
                <a:gd name="T64" fmla="*/ 630 w 883"/>
                <a:gd name="T65" fmla="*/ 156 h 465"/>
                <a:gd name="T66" fmla="*/ 585 w 883"/>
                <a:gd name="T67" fmla="*/ 144 h 465"/>
                <a:gd name="T68" fmla="*/ 537 w 883"/>
                <a:gd name="T69" fmla="*/ 131 h 465"/>
                <a:gd name="T70" fmla="*/ 484 w 883"/>
                <a:gd name="T71" fmla="*/ 119 h 465"/>
                <a:gd name="T72" fmla="*/ 431 w 883"/>
                <a:gd name="T73" fmla="*/ 104 h 465"/>
                <a:gd name="T74" fmla="*/ 374 w 883"/>
                <a:gd name="T75" fmla="*/ 91 h 465"/>
                <a:gd name="T76" fmla="*/ 315 w 883"/>
                <a:gd name="T77" fmla="*/ 76 h 465"/>
                <a:gd name="T78" fmla="*/ 254 w 883"/>
                <a:gd name="T79" fmla="*/ 61 h 465"/>
                <a:gd name="T80" fmla="*/ 192 w 883"/>
                <a:gd name="T81" fmla="*/ 46 h 465"/>
                <a:gd name="T82" fmla="*/ 128 w 883"/>
                <a:gd name="T83" fmla="*/ 31 h 465"/>
                <a:gd name="T84" fmla="*/ 63 w 883"/>
                <a:gd name="T85" fmla="*/ 16 h 465"/>
                <a:gd name="T86" fmla="*/ 0 w 883"/>
                <a:gd name="T87" fmla="*/ 0 h 465"/>
                <a:gd name="T88" fmla="*/ 0 w 883"/>
                <a:gd name="T89" fmla="*/ 0 h 46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883" h="465">
                  <a:moveTo>
                    <a:pt x="0" y="0"/>
                  </a:moveTo>
                  <a:lnTo>
                    <a:pt x="66" y="31"/>
                  </a:lnTo>
                  <a:lnTo>
                    <a:pt x="132" y="61"/>
                  </a:lnTo>
                  <a:lnTo>
                    <a:pt x="199" y="94"/>
                  </a:lnTo>
                  <a:lnTo>
                    <a:pt x="264" y="125"/>
                  </a:lnTo>
                  <a:lnTo>
                    <a:pt x="326" y="156"/>
                  </a:lnTo>
                  <a:lnTo>
                    <a:pt x="387" y="185"/>
                  </a:lnTo>
                  <a:lnTo>
                    <a:pt x="446" y="215"/>
                  </a:lnTo>
                  <a:lnTo>
                    <a:pt x="503" y="242"/>
                  </a:lnTo>
                  <a:lnTo>
                    <a:pt x="555" y="270"/>
                  </a:lnTo>
                  <a:lnTo>
                    <a:pt x="606" y="297"/>
                  </a:lnTo>
                  <a:lnTo>
                    <a:pt x="653" y="320"/>
                  </a:lnTo>
                  <a:lnTo>
                    <a:pt x="695" y="344"/>
                  </a:lnTo>
                  <a:lnTo>
                    <a:pt x="735" y="366"/>
                  </a:lnTo>
                  <a:lnTo>
                    <a:pt x="770" y="385"/>
                  </a:lnTo>
                  <a:lnTo>
                    <a:pt x="800" y="404"/>
                  </a:lnTo>
                  <a:lnTo>
                    <a:pt x="825" y="420"/>
                  </a:lnTo>
                  <a:lnTo>
                    <a:pt x="846" y="433"/>
                  </a:lnTo>
                  <a:lnTo>
                    <a:pt x="863" y="445"/>
                  </a:lnTo>
                  <a:lnTo>
                    <a:pt x="875" y="454"/>
                  </a:lnTo>
                  <a:lnTo>
                    <a:pt x="882" y="461"/>
                  </a:lnTo>
                  <a:lnTo>
                    <a:pt x="883" y="465"/>
                  </a:lnTo>
                  <a:lnTo>
                    <a:pt x="852" y="451"/>
                  </a:lnTo>
                  <a:lnTo>
                    <a:pt x="850" y="447"/>
                  </a:lnTo>
                  <a:lnTo>
                    <a:pt x="843" y="440"/>
                  </a:lnTo>
                  <a:lnTo>
                    <a:pt x="834" y="431"/>
                  </a:lnTo>
                  <a:lnTo>
                    <a:pt x="817" y="420"/>
                  </a:lnTo>
                  <a:lnTo>
                    <a:pt x="797" y="407"/>
                  </a:lnTo>
                  <a:lnTo>
                    <a:pt x="771" y="391"/>
                  </a:lnTo>
                  <a:lnTo>
                    <a:pt x="743" y="375"/>
                  </a:lnTo>
                  <a:lnTo>
                    <a:pt x="709" y="355"/>
                  </a:lnTo>
                  <a:lnTo>
                    <a:pt x="671" y="335"/>
                  </a:lnTo>
                  <a:lnTo>
                    <a:pt x="630" y="311"/>
                  </a:lnTo>
                  <a:lnTo>
                    <a:pt x="585" y="288"/>
                  </a:lnTo>
                  <a:lnTo>
                    <a:pt x="537" y="262"/>
                  </a:lnTo>
                  <a:lnTo>
                    <a:pt x="484" y="237"/>
                  </a:lnTo>
                  <a:lnTo>
                    <a:pt x="431" y="208"/>
                  </a:lnTo>
                  <a:lnTo>
                    <a:pt x="374" y="181"/>
                  </a:lnTo>
                  <a:lnTo>
                    <a:pt x="315" y="152"/>
                  </a:lnTo>
                  <a:lnTo>
                    <a:pt x="254" y="121"/>
                  </a:lnTo>
                  <a:lnTo>
                    <a:pt x="192" y="92"/>
                  </a:lnTo>
                  <a:lnTo>
                    <a:pt x="128" y="61"/>
                  </a:lnTo>
                  <a:lnTo>
                    <a:pt x="63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85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89" name="Freeform 1154"/>
            <p:cNvSpPr>
              <a:spLocks/>
            </p:cNvSpPr>
            <p:nvPr/>
          </p:nvSpPr>
          <p:spPr bwMode="auto">
            <a:xfrm>
              <a:off x="950" y="1245"/>
              <a:ext cx="854" cy="225"/>
            </a:xfrm>
            <a:custGeom>
              <a:avLst/>
              <a:gdLst>
                <a:gd name="T0" fmla="*/ 854 w 854"/>
                <a:gd name="T1" fmla="*/ 225 h 451"/>
                <a:gd name="T2" fmla="*/ 852 w 854"/>
                <a:gd name="T3" fmla="*/ 223 h 451"/>
                <a:gd name="T4" fmla="*/ 845 w 854"/>
                <a:gd name="T5" fmla="*/ 220 h 451"/>
                <a:gd name="T6" fmla="*/ 836 w 854"/>
                <a:gd name="T7" fmla="*/ 215 h 451"/>
                <a:gd name="T8" fmla="*/ 819 w 854"/>
                <a:gd name="T9" fmla="*/ 210 h 451"/>
                <a:gd name="T10" fmla="*/ 799 w 854"/>
                <a:gd name="T11" fmla="*/ 203 h 451"/>
                <a:gd name="T12" fmla="*/ 773 w 854"/>
                <a:gd name="T13" fmla="*/ 195 h 451"/>
                <a:gd name="T14" fmla="*/ 745 w 854"/>
                <a:gd name="T15" fmla="*/ 187 h 451"/>
                <a:gd name="T16" fmla="*/ 711 w 854"/>
                <a:gd name="T17" fmla="*/ 177 h 451"/>
                <a:gd name="T18" fmla="*/ 673 w 854"/>
                <a:gd name="T19" fmla="*/ 167 h 451"/>
                <a:gd name="T20" fmla="*/ 632 w 854"/>
                <a:gd name="T21" fmla="*/ 155 h 451"/>
                <a:gd name="T22" fmla="*/ 587 w 854"/>
                <a:gd name="T23" fmla="*/ 144 h 451"/>
                <a:gd name="T24" fmla="*/ 539 w 854"/>
                <a:gd name="T25" fmla="*/ 131 h 451"/>
                <a:gd name="T26" fmla="*/ 486 w 854"/>
                <a:gd name="T27" fmla="*/ 118 h 451"/>
                <a:gd name="T28" fmla="*/ 433 w 854"/>
                <a:gd name="T29" fmla="*/ 104 h 451"/>
                <a:gd name="T30" fmla="*/ 376 w 854"/>
                <a:gd name="T31" fmla="*/ 90 h 451"/>
                <a:gd name="T32" fmla="*/ 317 w 854"/>
                <a:gd name="T33" fmla="*/ 76 h 451"/>
                <a:gd name="T34" fmla="*/ 256 w 854"/>
                <a:gd name="T35" fmla="*/ 60 h 451"/>
                <a:gd name="T36" fmla="*/ 194 w 854"/>
                <a:gd name="T37" fmla="*/ 46 h 451"/>
                <a:gd name="T38" fmla="*/ 130 w 854"/>
                <a:gd name="T39" fmla="*/ 30 h 451"/>
                <a:gd name="T40" fmla="*/ 65 w 854"/>
                <a:gd name="T41" fmla="*/ 15 h 451"/>
                <a:gd name="T42" fmla="*/ 2 w 854"/>
                <a:gd name="T43" fmla="*/ 0 h 451"/>
                <a:gd name="T44" fmla="*/ 0 w 854"/>
                <a:gd name="T45" fmla="*/ 1 h 451"/>
                <a:gd name="T46" fmla="*/ 67 w 854"/>
                <a:gd name="T47" fmla="*/ 16 h 451"/>
                <a:gd name="T48" fmla="*/ 130 w 854"/>
                <a:gd name="T49" fmla="*/ 31 h 451"/>
                <a:gd name="T50" fmla="*/ 195 w 854"/>
                <a:gd name="T51" fmla="*/ 47 h 451"/>
                <a:gd name="T52" fmla="*/ 257 w 854"/>
                <a:gd name="T53" fmla="*/ 62 h 451"/>
                <a:gd name="T54" fmla="*/ 318 w 854"/>
                <a:gd name="T55" fmla="*/ 77 h 451"/>
                <a:gd name="T56" fmla="*/ 378 w 854"/>
                <a:gd name="T57" fmla="*/ 92 h 451"/>
                <a:gd name="T58" fmla="*/ 434 w 854"/>
                <a:gd name="T59" fmla="*/ 106 h 451"/>
                <a:gd name="T60" fmla="*/ 488 w 854"/>
                <a:gd name="T61" fmla="*/ 119 h 451"/>
                <a:gd name="T62" fmla="*/ 539 w 854"/>
                <a:gd name="T63" fmla="*/ 133 h 451"/>
                <a:gd name="T64" fmla="*/ 587 w 854"/>
                <a:gd name="T65" fmla="*/ 145 h 451"/>
                <a:gd name="T66" fmla="*/ 631 w 854"/>
                <a:gd name="T67" fmla="*/ 156 h 451"/>
                <a:gd name="T68" fmla="*/ 670 w 854"/>
                <a:gd name="T69" fmla="*/ 167 h 451"/>
                <a:gd name="T70" fmla="*/ 706 w 854"/>
                <a:gd name="T71" fmla="*/ 177 h 451"/>
                <a:gd name="T72" fmla="*/ 737 w 854"/>
                <a:gd name="T73" fmla="*/ 186 h 451"/>
                <a:gd name="T74" fmla="*/ 763 w 854"/>
                <a:gd name="T75" fmla="*/ 194 h 451"/>
                <a:gd name="T76" fmla="*/ 785 w 854"/>
                <a:gd name="T77" fmla="*/ 202 h 451"/>
                <a:gd name="T78" fmla="*/ 802 w 854"/>
                <a:gd name="T79" fmla="*/ 207 h 451"/>
                <a:gd name="T80" fmla="*/ 813 w 854"/>
                <a:gd name="T81" fmla="*/ 212 h 451"/>
                <a:gd name="T82" fmla="*/ 820 w 854"/>
                <a:gd name="T83" fmla="*/ 215 h 451"/>
                <a:gd name="T84" fmla="*/ 821 w 854"/>
                <a:gd name="T85" fmla="*/ 218 h 451"/>
                <a:gd name="T86" fmla="*/ 854 w 854"/>
                <a:gd name="T87" fmla="*/ 225 h 45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854" h="451">
                  <a:moveTo>
                    <a:pt x="854" y="451"/>
                  </a:moveTo>
                  <a:lnTo>
                    <a:pt x="852" y="447"/>
                  </a:lnTo>
                  <a:lnTo>
                    <a:pt x="845" y="440"/>
                  </a:lnTo>
                  <a:lnTo>
                    <a:pt x="836" y="431"/>
                  </a:lnTo>
                  <a:lnTo>
                    <a:pt x="819" y="420"/>
                  </a:lnTo>
                  <a:lnTo>
                    <a:pt x="799" y="407"/>
                  </a:lnTo>
                  <a:lnTo>
                    <a:pt x="773" y="391"/>
                  </a:lnTo>
                  <a:lnTo>
                    <a:pt x="745" y="375"/>
                  </a:lnTo>
                  <a:lnTo>
                    <a:pt x="711" y="355"/>
                  </a:lnTo>
                  <a:lnTo>
                    <a:pt x="673" y="335"/>
                  </a:lnTo>
                  <a:lnTo>
                    <a:pt x="632" y="311"/>
                  </a:lnTo>
                  <a:lnTo>
                    <a:pt x="587" y="288"/>
                  </a:lnTo>
                  <a:lnTo>
                    <a:pt x="539" y="262"/>
                  </a:lnTo>
                  <a:lnTo>
                    <a:pt x="486" y="237"/>
                  </a:lnTo>
                  <a:lnTo>
                    <a:pt x="433" y="208"/>
                  </a:lnTo>
                  <a:lnTo>
                    <a:pt x="376" y="181"/>
                  </a:lnTo>
                  <a:lnTo>
                    <a:pt x="317" y="152"/>
                  </a:lnTo>
                  <a:lnTo>
                    <a:pt x="256" y="121"/>
                  </a:lnTo>
                  <a:lnTo>
                    <a:pt x="194" y="92"/>
                  </a:lnTo>
                  <a:lnTo>
                    <a:pt x="130" y="61"/>
                  </a:lnTo>
                  <a:lnTo>
                    <a:pt x="65" y="31"/>
                  </a:lnTo>
                  <a:lnTo>
                    <a:pt x="2" y="0"/>
                  </a:lnTo>
                  <a:lnTo>
                    <a:pt x="0" y="2"/>
                  </a:lnTo>
                  <a:lnTo>
                    <a:pt x="67" y="32"/>
                  </a:lnTo>
                  <a:lnTo>
                    <a:pt x="130" y="63"/>
                  </a:lnTo>
                  <a:lnTo>
                    <a:pt x="195" y="94"/>
                  </a:lnTo>
                  <a:lnTo>
                    <a:pt x="257" y="125"/>
                  </a:lnTo>
                  <a:lnTo>
                    <a:pt x="318" y="154"/>
                  </a:lnTo>
                  <a:lnTo>
                    <a:pt x="378" y="185"/>
                  </a:lnTo>
                  <a:lnTo>
                    <a:pt x="434" y="212"/>
                  </a:lnTo>
                  <a:lnTo>
                    <a:pt x="488" y="239"/>
                  </a:lnTo>
                  <a:lnTo>
                    <a:pt x="539" y="266"/>
                  </a:lnTo>
                  <a:lnTo>
                    <a:pt x="587" y="291"/>
                  </a:lnTo>
                  <a:lnTo>
                    <a:pt x="631" y="313"/>
                  </a:lnTo>
                  <a:lnTo>
                    <a:pt x="670" y="335"/>
                  </a:lnTo>
                  <a:lnTo>
                    <a:pt x="706" y="355"/>
                  </a:lnTo>
                  <a:lnTo>
                    <a:pt x="737" y="373"/>
                  </a:lnTo>
                  <a:lnTo>
                    <a:pt x="763" y="389"/>
                  </a:lnTo>
                  <a:lnTo>
                    <a:pt x="785" y="404"/>
                  </a:lnTo>
                  <a:lnTo>
                    <a:pt x="802" y="414"/>
                  </a:lnTo>
                  <a:lnTo>
                    <a:pt x="813" y="425"/>
                  </a:lnTo>
                  <a:lnTo>
                    <a:pt x="820" y="431"/>
                  </a:lnTo>
                  <a:lnTo>
                    <a:pt x="821" y="436"/>
                  </a:lnTo>
                  <a:lnTo>
                    <a:pt x="854" y="451"/>
                  </a:lnTo>
                  <a:close/>
                </a:path>
              </a:pathLst>
            </a:custGeom>
            <a:solidFill>
              <a:srgbClr val="CB5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90" name="Freeform 1155"/>
            <p:cNvSpPr>
              <a:spLocks/>
            </p:cNvSpPr>
            <p:nvPr/>
          </p:nvSpPr>
          <p:spPr bwMode="auto">
            <a:xfrm>
              <a:off x="950" y="1246"/>
              <a:ext cx="821" cy="217"/>
            </a:xfrm>
            <a:custGeom>
              <a:avLst/>
              <a:gdLst>
                <a:gd name="T0" fmla="*/ 0 w 821"/>
                <a:gd name="T1" fmla="*/ 0 h 434"/>
                <a:gd name="T2" fmla="*/ 67 w 821"/>
                <a:gd name="T3" fmla="*/ 15 h 434"/>
                <a:gd name="T4" fmla="*/ 130 w 821"/>
                <a:gd name="T5" fmla="*/ 31 h 434"/>
                <a:gd name="T6" fmla="*/ 195 w 821"/>
                <a:gd name="T7" fmla="*/ 46 h 434"/>
                <a:gd name="T8" fmla="*/ 257 w 821"/>
                <a:gd name="T9" fmla="*/ 62 h 434"/>
                <a:gd name="T10" fmla="*/ 318 w 821"/>
                <a:gd name="T11" fmla="*/ 76 h 434"/>
                <a:gd name="T12" fmla="*/ 378 w 821"/>
                <a:gd name="T13" fmla="*/ 92 h 434"/>
                <a:gd name="T14" fmla="*/ 434 w 821"/>
                <a:gd name="T15" fmla="*/ 105 h 434"/>
                <a:gd name="T16" fmla="*/ 488 w 821"/>
                <a:gd name="T17" fmla="*/ 119 h 434"/>
                <a:gd name="T18" fmla="*/ 539 w 821"/>
                <a:gd name="T19" fmla="*/ 132 h 434"/>
                <a:gd name="T20" fmla="*/ 587 w 821"/>
                <a:gd name="T21" fmla="*/ 145 h 434"/>
                <a:gd name="T22" fmla="*/ 631 w 821"/>
                <a:gd name="T23" fmla="*/ 156 h 434"/>
                <a:gd name="T24" fmla="*/ 670 w 821"/>
                <a:gd name="T25" fmla="*/ 167 h 434"/>
                <a:gd name="T26" fmla="*/ 706 w 821"/>
                <a:gd name="T27" fmla="*/ 177 h 434"/>
                <a:gd name="T28" fmla="*/ 737 w 821"/>
                <a:gd name="T29" fmla="*/ 186 h 434"/>
                <a:gd name="T30" fmla="*/ 763 w 821"/>
                <a:gd name="T31" fmla="*/ 194 h 434"/>
                <a:gd name="T32" fmla="*/ 785 w 821"/>
                <a:gd name="T33" fmla="*/ 201 h 434"/>
                <a:gd name="T34" fmla="*/ 802 w 821"/>
                <a:gd name="T35" fmla="*/ 206 h 434"/>
                <a:gd name="T36" fmla="*/ 813 w 821"/>
                <a:gd name="T37" fmla="*/ 212 h 434"/>
                <a:gd name="T38" fmla="*/ 820 w 821"/>
                <a:gd name="T39" fmla="*/ 215 h 434"/>
                <a:gd name="T40" fmla="*/ 821 w 821"/>
                <a:gd name="T41" fmla="*/ 217 h 434"/>
                <a:gd name="T42" fmla="*/ 787 w 821"/>
                <a:gd name="T43" fmla="*/ 209 h 434"/>
                <a:gd name="T44" fmla="*/ 786 w 821"/>
                <a:gd name="T45" fmla="*/ 207 h 434"/>
                <a:gd name="T46" fmla="*/ 779 w 821"/>
                <a:gd name="T47" fmla="*/ 204 h 434"/>
                <a:gd name="T48" fmla="*/ 768 w 821"/>
                <a:gd name="T49" fmla="*/ 199 h 434"/>
                <a:gd name="T50" fmla="*/ 752 w 821"/>
                <a:gd name="T51" fmla="*/ 194 h 434"/>
                <a:gd name="T52" fmla="*/ 731 w 821"/>
                <a:gd name="T53" fmla="*/ 187 h 434"/>
                <a:gd name="T54" fmla="*/ 706 w 821"/>
                <a:gd name="T55" fmla="*/ 179 h 434"/>
                <a:gd name="T56" fmla="*/ 676 w 821"/>
                <a:gd name="T57" fmla="*/ 170 h 434"/>
                <a:gd name="T58" fmla="*/ 642 w 821"/>
                <a:gd name="T59" fmla="*/ 161 h 434"/>
                <a:gd name="T60" fmla="*/ 604 w 821"/>
                <a:gd name="T61" fmla="*/ 150 h 434"/>
                <a:gd name="T62" fmla="*/ 561 w 821"/>
                <a:gd name="T63" fmla="*/ 139 h 434"/>
                <a:gd name="T64" fmla="*/ 516 w 821"/>
                <a:gd name="T65" fmla="*/ 128 h 434"/>
                <a:gd name="T66" fmla="*/ 468 w 821"/>
                <a:gd name="T67" fmla="*/ 115 h 434"/>
                <a:gd name="T68" fmla="*/ 416 w 821"/>
                <a:gd name="T69" fmla="*/ 102 h 434"/>
                <a:gd name="T70" fmla="*/ 362 w 821"/>
                <a:gd name="T71" fmla="*/ 89 h 434"/>
                <a:gd name="T72" fmla="*/ 305 w 821"/>
                <a:gd name="T73" fmla="*/ 74 h 434"/>
                <a:gd name="T74" fmla="*/ 246 w 821"/>
                <a:gd name="T75" fmla="*/ 60 h 434"/>
                <a:gd name="T76" fmla="*/ 187 w 821"/>
                <a:gd name="T77" fmla="*/ 45 h 434"/>
                <a:gd name="T78" fmla="*/ 125 w 821"/>
                <a:gd name="T79" fmla="*/ 31 h 434"/>
                <a:gd name="T80" fmla="*/ 62 w 821"/>
                <a:gd name="T81" fmla="*/ 16 h 434"/>
                <a:gd name="T82" fmla="*/ 0 w 821"/>
                <a:gd name="T83" fmla="*/ 1 h 434"/>
                <a:gd name="T84" fmla="*/ 0 w 821"/>
                <a:gd name="T85" fmla="*/ 0 h 43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21" h="434">
                  <a:moveTo>
                    <a:pt x="0" y="0"/>
                  </a:moveTo>
                  <a:lnTo>
                    <a:pt x="67" y="30"/>
                  </a:lnTo>
                  <a:lnTo>
                    <a:pt x="130" y="61"/>
                  </a:lnTo>
                  <a:lnTo>
                    <a:pt x="195" y="92"/>
                  </a:lnTo>
                  <a:lnTo>
                    <a:pt x="257" y="123"/>
                  </a:lnTo>
                  <a:lnTo>
                    <a:pt x="318" y="152"/>
                  </a:lnTo>
                  <a:lnTo>
                    <a:pt x="378" y="183"/>
                  </a:lnTo>
                  <a:lnTo>
                    <a:pt x="434" y="210"/>
                  </a:lnTo>
                  <a:lnTo>
                    <a:pt x="488" y="237"/>
                  </a:lnTo>
                  <a:lnTo>
                    <a:pt x="539" y="264"/>
                  </a:lnTo>
                  <a:lnTo>
                    <a:pt x="587" y="289"/>
                  </a:lnTo>
                  <a:lnTo>
                    <a:pt x="631" y="311"/>
                  </a:lnTo>
                  <a:lnTo>
                    <a:pt x="670" y="333"/>
                  </a:lnTo>
                  <a:lnTo>
                    <a:pt x="706" y="353"/>
                  </a:lnTo>
                  <a:lnTo>
                    <a:pt x="737" y="371"/>
                  </a:lnTo>
                  <a:lnTo>
                    <a:pt x="763" y="387"/>
                  </a:lnTo>
                  <a:lnTo>
                    <a:pt x="785" y="402"/>
                  </a:lnTo>
                  <a:lnTo>
                    <a:pt x="802" y="412"/>
                  </a:lnTo>
                  <a:lnTo>
                    <a:pt x="813" y="423"/>
                  </a:lnTo>
                  <a:lnTo>
                    <a:pt x="820" y="429"/>
                  </a:lnTo>
                  <a:lnTo>
                    <a:pt x="821" y="434"/>
                  </a:lnTo>
                  <a:lnTo>
                    <a:pt x="787" y="418"/>
                  </a:lnTo>
                  <a:lnTo>
                    <a:pt x="786" y="414"/>
                  </a:lnTo>
                  <a:lnTo>
                    <a:pt x="779" y="407"/>
                  </a:lnTo>
                  <a:lnTo>
                    <a:pt x="768" y="398"/>
                  </a:lnTo>
                  <a:lnTo>
                    <a:pt x="752" y="387"/>
                  </a:lnTo>
                  <a:lnTo>
                    <a:pt x="731" y="373"/>
                  </a:lnTo>
                  <a:lnTo>
                    <a:pt x="706" y="358"/>
                  </a:lnTo>
                  <a:lnTo>
                    <a:pt x="676" y="340"/>
                  </a:lnTo>
                  <a:lnTo>
                    <a:pt x="642" y="322"/>
                  </a:lnTo>
                  <a:lnTo>
                    <a:pt x="604" y="300"/>
                  </a:lnTo>
                  <a:lnTo>
                    <a:pt x="561" y="278"/>
                  </a:lnTo>
                  <a:lnTo>
                    <a:pt x="516" y="255"/>
                  </a:lnTo>
                  <a:lnTo>
                    <a:pt x="468" y="230"/>
                  </a:lnTo>
                  <a:lnTo>
                    <a:pt x="416" y="204"/>
                  </a:lnTo>
                  <a:lnTo>
                    <a:pt x="362" y="177"/>
                  </a:lnTo>
                  <a:lnTo>
                    <a:pt x="305" y="148"/>
                  </a:lnTo>
                  <a:lnTo>
                    <a:pt x="246" y="119"/>
                  </a:lnTo>
                  <a:lnTo>
                    <a:pt x="187" y="90"/>
                  </a:lnTo>
                  <a:lnTo>
                    <a:pt x="125" y="61"/>
                  </a:lnTo>
                  <a:lnTo>
                    <a:pt x="62" y="32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63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91" name="Freeform 1156"/>
            <p:cNvSpPr>
              <a:spLocks/>
            </p:cNvSpPr>
            <p:nvPr/>
          </p:nvSpPr>
          <p:spPr bwMode="auto">
            <a:xfrm>
              <a:off x="950" y="1247"/>
              <a:ext cx="787" cy="208"/>
            </a:xfrm>
            <a:custGeom>
              <a:avLst/>
              <a:gdLst>
                <a:gd name="T0" fmla="*/ 787 w 787"/>
                <a:gd name="T1" fmla="*/ 208 h 417"/>
                <a:gd name="T2" fmla="*/ 786 w 787"/>
                <a:gd name="T3" fmla="*/ 206 h 417"/>
                <a:gd name="T4" fmla="*/ 779 w 787"/>
                <a:gd name="T5" fmla="*/ 203 h 417"/>
                <a:gd name="T6" fmla="*/ 768 w 787"/>
                <a:gd name="T7" fmla="*/ 198 h 417"/>
                <a:gd name="T8" fmla="*/ 752 w 787"/>
                <a:gd name="T9" fmla="*/ 193 h 417"/>
                <a:gd name="T10" fmla="*/ 731 w 787"/>
                <a:gd name="T11" fmla="*/ 186 h 417"/>
                <a:gd name="T12" fmla="*/ 706 w 787"/>
                <a:gd name="T13" fmla="*/ 178 h 417"/>
                <a:gd name="T14" fmla="*/ 676 w 787"/>
                <a:gd name="T15" fmla="*/ 169 h 417"/>
                <a:gd name="T16" fmla="*/ 642 w 787"/>
                <a:gd name="T17" fmla="*/ 160 h 417"/>
                <a:gd name="T18" fmla="*/ 604 w 787"/>
                <a:gd name="T19" fmla="*/ 149 h 417"/>
                <a:gd name="T20" fmla="*/ 561 w 787"/>
                <a:gd name="T21" fmla="*/ 138 h 417"/>
                <a:gd name="T22" fmla="*/ 516 w 787"/>
                <a:gd name="T23" fmla="*/ 127 h 417"/>
                <a:gd name="T24" fmla="*/ 468 w 787"/>
                <a:gd name="T25" fmla="*/ 114 h 417"/>
                <a:gd name="T26" fmla="*/ 416 w 787"/>
                <a:gd name="T27" fmla="*/ 101 h 417"/>
                <a:gd name="T28" fmla="*/ 362 w 787"/>
                <a:gd name="T29" fmla="*/ 88 h 417"/>
                <a:gd name="T30" fmla="*/ 305 w 787"/>
                <a:gd name="T31" fmla="*/ 73 h 417"/>
                <a:gd name="T32" fmla="*/ 246 w 787"/>
                <a:gd name="T33" fmla="*/ 59 h 417"/>
                <a:gd name="T34" fmla="*/ 187 w 787"/>
                <a:gd name="T35" fmla="*/ 44 h 417"/>
                <a:gd name="T36" fmla="*/ 125 w 787"/>
                <a:gd name="T37" fmla="*/ 30 h 417"/>
                <a:gd name="T38" fmla="*/ 62 w 787"/>
                <a:gd name="T39" fmla="*/ 15 h 417"/>
                <a:gd name="T40" fmla="*/ 0 w 787"/>
                <a:gd name="T41" fmla="*/ 0 h 417"/>
                <a:gd name="T42" fmla="*/ 0 w 787"/>
                <a:gd name="T43" fmla="*/ 2 h 417"/>
                <a:gd name="T44" fmla="*/ 62 w 787"/>
                <a:gd name="T45" fmla="*/ 16 h 417"/>
                <a:gd name="T46" fmla="*/ 125 w 787"/>
                <a:gd name="T47" fmla="*/ 31 h 417"/>
                <a:gd name="T48" fmla="*/ 187 w 787"/>
                <a:gd name="T49" fmla="*/ 45 h 417"/>
                <a:gd name="T50" fmla="*/ 246 w 787"/>
                <a:gd name="T51" fmla="*/ 61 h 417"/>
                <a:gd name="T52" fmla="*/ 305 w 787"/>
                <a:gd name="T53" fmla="*/ 74 h 417"/>
                <a:gd name="T54" fmla="*/ 362 w 787"/>
                <a:gd name="T55" fmla="*/ 89 h 417"/>
                <a:gd name="T56" fmla="*/ 414 w 787"/>
                <a:gd name="T57" fmla="*/ 102 h 417"/>
                <a:gd name="T58" fmla="*/ 465 w 787"/>
                <a:gd name="T59" fmla="*/ 115 h 417"/>
                <a:gd name="T60" fmla="*/ 513 w 787"/>
                <a:gd name="T61" fmla="*/ 128 h 417"/>
                <a:gd name="T62" fmla="*/ 557 w 787"/>
                <a:gd name="T63" fmla="*/ 139 h 417"/>
                <a:gd name="T64" fmla="*/ 597 w 787"/>
                <a:gd name="T65" fmla="*/ 149 h 417"/>
                <a:gd name="T66" fmla="*/ 633 w 787"/>
                <a:gd name="T67" fmla="*/ 159 h 417"/>
                <a:gd name="T68" fmla="*/ 665 w 787"/>
                <a:gd name="T69" fmla="*/ 168 h 417"/>
                <a:gd name="T70" fmla="*/ 691 w 787"/>
                <a:gd name="T71" fmla="*/ 176 h 417"/>
                <a:gd name="T72" fmla="*/ 714 w 787"/>
                <a:gd name="T73" fmla="*/ 184 h 417"/>
                <a:gd name="T74" fmla="*/ 731 w 787"/>
                <a:gd name="T75" fmla="*/ 189 h 417"/>
                <a:gd name="T76" fmla="*/ 742 w 787"/>
                <a:gd name="T77" fmla="*/ 195 h 417"/>
                <a:gd name="T78" fmla="*/ 749 w 787"/>
                <a:gd name="T79" fmla="*/ 197 h 417"/>
                <a:gd name="T80" fmla="*/ 751 w 787"/>
                <a:gd name="T81" fmla="*/ 200 h 417"/>
                <a:gd name="T82" fmla="*/ 787 w 787"/>
                <a:gd name="T83" fmla="*/ 208 h 41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787" h="417">
                  <a:moveTo>
                    <a:pt x="787" y="417"/>
                  </a:moveTo>
                  <a:lnTo>
                    <a:pt x="786" y="413"/>
                  </a:lnTo>
                  <a:lnTo>
                    <a:pt x="779" y="406"/>
                  </a:lnTo>
                  <a:lnTo>
                    <a:pt x="768" y="397"/>
                  </a:lnTo>
                  <a:lnTo>
                    <a:pt x="752" y="386"/>
                  </a:lnTo>
                  <a:lnTo>
                    <a:pt x="731" y="372"/>
                  </a:lnTo>
                  <a:lnTo>
                    <a:pt x="706" y="357"/>
                  </a:lnTo>
                  <a:lnTo>
                    <a:pt x="676" y="339"/>
                  </a:lnTo>
                  <a:lnTo>
                    <a:pt x="642" y="321"/>
                  </a:lnTo>
                  <a:lnTo>
                    <a:pt x="604" y="299"/>
                  </a:lnTo>
                  <a:lnTo>
                    <a:pt x="561" y="277"/>
                  </a:lnTo>
                  <a:lnTo>
                    <a:pt x="516" y="254"/>
                  </a:lnTo>
                  <a:lnTo>
                    <a:pt x="468" y="229"/>
                  </a:lnTo>
                  <a:lnTo>
                    <a:pt x="416" y="203"/>
                  </a:lnTo>
                  <a:lnTo>
                    <a:pt x="362" y="176"/>
                  </a:lnTo>
                  <a:lnTo>
                    <a:pt x="305" y="147"/>
                  </a:lnTo>
                  <a:lnTo>
                    <a:pt x="246" y="118"/>
                  </a:lnTo>
                  <a:lnTo>
                    <a:pt x="187" y="89"/>
                  </a:lnTo>
                  <a:lnTo>
                    <a:pt x="125" y="60"/>
                  </a:lnTo>
                  <a:lnTo>
                    <a:pt x="62" y="31"/>
                  </a:lnTo>
                  <a:lnTo>
                    <a:pt x="0" y="0"/>
                  </a:lnTo>
                  <a:lnTo>
                    <a:pt x="0" y="4"/>
                  </a:lnTo>
                  <a:lnTo>
                    <a:pt x="62" y="33"/>
                  </a:lnTo>
                  <a:lnTo>
                    <a:pt x="125" y="62"/>
                  </a:lnTo>
                  <a:lnTo>
                    <a:pt x="187" y="91"/>
                  </a:lnTo>
                  <a:lnTo>
                    <a:pt x="246" y="122"/>
                  </a:lnTo>
                  <a:lnTo>
                    <a:pt x="305" y="149"/>
                  </a:lnTo>
                  <a:lnTo>
                    <a:pt x="362" y="178"/>
                  </a:lnTo>
                  <a:lnTo>
                    <a:pt x="414" y="205"/>
                  </a:lnTo>
                  <a:lnTo>
                    <a:pt x="465" y="230"/>
                  </a:lnTo>
                  <a:lnTo>
                    <a:pt x="513" y="256"/>
                  </a:lnTo>
                  <a:lnTo>
                    <a:pt x="557" y="279"/>
                  </a:lnTo>
                  <a:lnTo>
                    <a:pt x="597" y="299"/>
                  </a:lnTo>
                  <a:lnTo>
                    <a:pt x="633" y="319"/>
                  </a:lnTo>
                  <a:lnTo>
                    <a:pt x="665" y="337"/>
                  </a:lnTo>
                  <a:lnTo>
                    <a:pt x="691" y="353"/>
                  </a:lnTo>
                  <a:lnTo>
                    <a:pt x="714" y="368"/>
                  </a:lnTo>
                  <a:lnTo>
                    <a:pt x="731" y="379"/>
                  </a:lnTo>
                  <a:lnTo>
                    <a:pt x="742" y="390"/>
                  </a:lnTo>
                  <a:lnTo>
                    <a:pt x="749" y="395"/>
                  </a:lnTo>
                  <a:lnTo>
                    <a:pt x="751" y="401"/>
                  </a:lnTo>
                  <a:lnTo>
                    <a:pt x="787" y="417"/>
                  </a:lnTo>
                  <a:close/>
                </a:path>
              </a:pathLst>
            </a:custGeom>
            <a:solidFill>
              <a:srgbClr val="D068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92" name="Freeform 1157"/>
            <p:cNvSpPr>
              <a:spLocks/>
            </p:cNvSpPr>
            <p:nvPr/>
          </p:nvSpPr>
          <p:spPr bwMode="auto">
            <a:xfrm>
              <a:off x="949" y="1249"/>
              <a:ext cx="752" cy="198"/>
            </a:xfrm>
            <a:custGeom>
              <a:avLst/>
              <a:gdLst>
                <a:gd name="T0" fmla="*/ 1 w 752"/>
                <a:gd name="T1" fmla="*/ 0 h 397"/>
                <a:gd name="T2" fmla="*/ 63 w 752"/>
                <a:gd name="T3" fmla="*/ 14 h 397"/>
                <a:gd name="T4" fmla="*/ 126 w 752"/>
                <a:gd name="T5" fmla="*/ 29 h 397"/>
                <a:gd name="T6" fmla="*/ 188 w 752"/>
                <a:gd name="T7" fmla="*/ 43 h 397"/>
                <a:gd name="T8" fmla="*/ 247 w 752"/>
                <a:gd name="T9" fmla="*/ 59 h 397"/>
                <a:gd name="T10" fmla="*/ 306 w 752"/>
                <a:gd name="T11" fmla="*/ 72 h 397"/>
                <a:gd name="T12" fmla="*/ 363 w 752"/>
                <a:gd name="T13" fmla="*/ 87 h 397"/>
                <a:gd name="T14" fmla="*/ 415 w 752"/>
                <a:gd name="T15" fmla="*/ 100 h 397"/>
                <a:gd name="T16" fmla="*/ 466 w 752"/>
                <a:gd name="T17" fmla="*/ 113 h 397"/>
                <a:gd name="T18" fmla="*/ 514 w 752"/>
                <a:gd name="T19" fmla="*/ 126 h 397"/>
                <a:gd name="T20" fmla="*/ 558 w 752"/>
                <a:gd name="T21" fmla="*/ 137 h 397"/>
                <a:gd name="T22" fmla="*/ 598 w 752"/>
                <a:gd name="T23" fmla="*/ 147 h 397"/>
                <a:gd name="T24" fmla="*/ 634 w 752"/>
                <a:gd name="T25" fmla="*/ 157 h 397"/>
                <a:gd name="T26" fmla="*/ 666 w 752"/>
                <a:gd name="T27" fmla="*/ 166 h 397"/>
                <a:gd name="T28" fmla="*/ 692 w 752"/>
                <a:gd name="T29" fmla="*/ 174 h 397"/>
                <a:gd name="T30" fmla="*/ 715 w 752"/>
                <a:gd name="T31" fmla="*/ 182 h 397"/>
                <a:gd name="T32" fmla="*/ 732 w 752"/>
                <a:gd name="T33" fmla="*/ 187 h 397"/>
                <a:gd name="T34" fmla="*/ 743 w 752"/>
                <a:gd name="T35" fmla="*/ 193 h 397"/>
                <a:gd name="T36" fmla="*/ 750 w 752"/>
                <a:gd name="T37" fmla="*/ 195 h 397"/>
                <a:gd name="T38" fmla="*/ 752 w 752"/>
                <a:gd name="T39" fmla="*/ 198 h 397"/>
                <a:gd name="T40" fmla="*/ 714 w 752"/>
                <a:gd name="T41" fmla="*/ 189 h 397"/>
                <a:gd name="T42" fmla="*/ 712 w 752"/>
                <a:gd name="T43" fmla="*/ 187 h 397"/>
                <a:gd name="T44" fmla="*/ 705 w 752"/>
                <a:gd name="T45" fmla="*/ 184 h 397"/>
                <a:gd name="T46" fmla="*/ 694 w 752"/>
                <a:gd name="T47" fmla="*/ 179 h 397"/>
                <a:gd name="T48" fmla="*/ 678 w 752"/>
                <a:gd name="T49" fmla="*/ 174 h 397"/>
                <a:gd name="T50" fmla="*/ 657 w 752"/>
                <a:gd name="T51" fmla="*/ 167 h 397"/>
                <a:gd name="T52" fmla="*/ 632 w 752"/>
                <a:gd name="T53" fmla="*/ 159 h 397"/>
                <a:gd name="T54" fmla="*/ 602 w 752"/>
                <a:gd name="T55" fmla="*/ 151 h 397"/>
                <a:gd name="T56" fmla="*/ 568 w 752"/>
                <a:gd name="T57" fmla="*/ 141 h 397"/>
                <a:gd name="T58" fmla="*/ 530 w 752"/>
                <a:gd name="T59" fmla="*/ 131 h 397"/>
                <a:gd name="T60" fmla="*/ 487 w 752"/>
                <a:gd name="T61" fmla="*/ 120 h 397"/>
                <a:gd name="T62" fmla="*/ 442 w 752"/>
                <a:gd name="T63" fmla="*/ 108 h 397"/>
                <a:gd name="T64" fmla="*/ 394 w 752"/>
                <a:gd name="T65" fmla="*/ 96 h 397"/>
                <a:gd name="T66" fmla="*/ 343 w 752"/>
                <a:gd name="T67" fmla="*/ 83 h 397"/>
                <a:gd name="T68" fmla="*/ 290 w 752"/>
                <a:gd name="T69" fmla="*/ 70 h 397"/>
                <a:gd name="T70" fmla="*/ 234 w 752"/>
                <a:gd name="T71" fmla="*/ 56 h 397"/>
                <a:gd name="T72" fmla="*/ 178 w 752"/>
                <a:gd name="T73" fmla="*/ 42 h 397"/>
                <a:gd name="T74" fmla="*/ 119 w 752"/>
                <a:gd name="T75" fmla="*/ 29 h 397"/>
                <a:gd name="T76" fmla="*/ 59 w 752"/>
                <a:gd name="T77" fmla="*/ 14 h 397"/>
                <a:gd name="T78" fmla="*/ 0 w 752"/>
                <a:gd name="T79" fmla="*/ 1 h 397"/>
                <a:gd name="T80" fmla="*/ 1 w 752"/>
                <a:gd name="T81" fmla="*/ 0 h 39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752" h="397">
                  <a:moveTo>
                    <a:pt x="1" y="0"/>
                  </a:moveTo>
                  <a:lnTo>
                    <a:pt x="63" y="29"/>
                  </a:lnTo>
                  <a:lnTo>
                    <a:pt x="126" y="58"/>
                  </a:lnTo>
                  <a:lnTo>
                    <a:pt x="188" y="87"/>
                  </a:lnTo>
                  <a:lnTo>
                    <a:pt x="247" y="118"/>
                  </a:lnTo>
                  <a:lnTo>
                    <a:pt x="306" y="145"/>
                  </a:lnTo>
                  <a:lnTo>
                    <a:pt x="363" y="174"/>
                  </a:lnTo>
                  <a:lnTo>
                    <a:pt x="415" y="201"/>
                  </a:lnTo>
                  <a:lnTo>
                    <a:pt x="466" y="226"/>
                  </a:lnTo>
                  <a:lnTo>
                    <a:pt x="514" y="252"/>
                  </a:lnTo>
                  <a:lnTo>
                    <a:pt x="558" y="275"/>
                  </a:lnTo>
                  <a:lnTo>
                    <a:pt x="598" y="295"/>
                  </a:lnTo>
                  <a:lnTo>
                    <a:pt x="634" y="315"/>
                  </a:lnTo>
                  <a:lnTo>
                    <a:pt x="666" y="333"/>
                  </a:lnTo>
                  <a:lnTo>
                    <a:pt x="692" y="349"/>
                  </a:lnTo>
                  <a:lnTo>
                    <a:pt x="715" y="364"/>
                  </a:lnTo>
                  <a:lnTo>
                    <a:pt x="732" y="375"/>
                  </a:lnTo>
                  <a:lnTo>
                    <a:pt x="743" y="386"/>
                  </a:lnTo>
                  <a:lnTo>
                    <a:pt x="750" y="391"/>
                  </a:lnTo>
                  <a:lnTo>
                    <a:pt x="752" y="397"/>
                  </a:lnTo>
                  <a:lnTo>
                    <a:pt x="714" y="378"/>
                  </a:lnTo>
                  <a:lnTo>
                    <a:pt x="712" y="375"/>
                  </a:lnTo>
                  <a:lnTo>
                    <a:pt x="705" y="368"/>
                  </a:lnTo>
                  <a:lnTo>
                    <a:pt x="694" y="359"/>
                  </a:lnTo>
                  <a:lnTo>
                    <a:pt x="678" y="348"/>
                  </a:lnTo>
                  <a:lnTo>
                    <a:pt x="657" y="335"/>
                  </a:lnTo>
                  <a:lnTo>
                    <a:pt x="632" y="319"/>
                  </a:lnTo>
                  <a:lnTo>
                    <a:pt x="602" y="302"/>
                  </a:lnTo>
                  <a:lnTo>
                    <a:pt x="568" y="283"/>
                  </a:lnTo>
                  <a:lnTo>
                    <a:pt x="530" y="263"/>
                  </a:lnTo>
                  <a:lnTo>
                    <a:pt x="487" y="241"/>
                  </a:lnTo>
                  <a:lnTo>
                    <a:pt x="442" y="217"/>
                  </a:lnTo>
                  <a:lnTo>
                    <a:pt x="394" y="192"/>
                  </a:lnTo>
                  <a:lnTo>
                    <a:pt x="343" y="167"/>
                  </a:lnTo>
                  <a:lnTo>
                    <a:pt x="290" y="141"/>
                  </a:lnTo>
                  <a:lnTo>
                    <a:pt x="234" y="112"/>
                  </a:lnTo>
                  <a:lnTo>
                    <a:pt x="178" y="85"/>
                  </a:lnTo>
                  <a:lnTo>
                    <a:pt x="119" y="58"/>
                  </a:lnTo>
                  <a:lnTo>
                    <a:pt x="59" y="29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D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93" name="Freeform 1158"/>
            <p:cNvSpPr>
              <a:spLocks/>
            </p:cNvSpPr>
            <p:nvPr/>
          </p:nvSpPr>
          <p:spPr bwMode="auto">
            <a:xfrm>
              <a:off x="949" y="1249"/>
              <a:ext cx="714" cy="189"/>
            </a:xfrm>
            <a:custGeom>
              <a:avLst/>
              <a:gdLst>
                <a:gd name="T0" fmla="*/ 714 w 714"/>
                <a:gd name="T1" fmla="*/ 189 h 376"/>
                <a:gd name="T2" fmla="*/ 712 w 714"/>
                <a:gd name="T3" fmla="*/ 187 h 376"/>
                <a:gd name="T4" fmla="*/ 705 w 714"/>
                <a:gd name="T5" fmla="*/ 184 h 376"/>
                <a:gd name="T6" fmla="*/ 694 w 714"/>
                <a:gd name="T7" fmla="*/ 179 h 376"/>
                <a:gd name="T8" fmla="*/ 678 w 714"/>
                <a:gd name="T9" fmla="*/ 174 h 376"/>
                <a:gd name="T10" fmla="*/ 657 w 714"/>
                <a:gd name="T11" fmla="*/ 167 h 376"/>
                <a:gd name="T12" fmla="*/ 632 w 714"/>
                <a:gd name="T13" fmla="*/ 159 h 376"/>
                <a:gd name="T14" fmla="*/ 602 w 714"/>
                <a:gd name="T15" fmla="*/ 151 h 376"/>
                <a:gd name="T16" fmla="*/ 568 w 714"/>
                <a:gd name="T17" fmla="*/ 141 h 376"/>
                <a:gd name="T18" fmla="*/ 530 w 714"/>
                <a:gd name="T19" fmla="*/ 131 h 376"/>
                <a:gd name="T20" fmla="*/ 487 w 714"/>
                <a:gd name="T21" fmla="*/ 120 h 376"/>
                <a:gd name="T22" fmla="*/ 442 w 714"/>
                <a:gd name="T23" fmla="*/ 108 h 376"/>
                <a:gd name="T24" fmla="*/ 394 w 714"/>
                <a:gd name="T25" fmla="*/ 96 h 376"/>
                <a:gd name="T26" fmla="*/ 343 w 714"/>
                <a:gd name="T27" fmla="*/ 83 h 376"/>
                <a:gd name="T28" fmla="*/ 290 w 714"/>
                <a:gd name="T29" fmla="*/ 70 h 376"/>
                <a:gd name="T30" fmla="*/ 234 w 714"/>
                <a:gd name="T31" fmla="*/ 55 h 376"/>
                <a:gd name="T32" fmla="*/ 178 w 714"/>
                <a:gd name="T33" fmla="*/ 42 h 376"/>
                <a:gd name="T34" fmla="*/ 119 w 714"/>
                <a:gd name="T35" fmla="*/ 28 h 376"/>
                <a:gd name="T36" fmla="*/ 59 w 714"/>
                <a:gd name="T37" fmla="*/ 14 h 376"/>
                <a:gd name="T38" fmla="*/ 0 w 714"/>
                <a:gd name="T39" fmla="*/ 0 h 376"/>
                <a:gd name="T40" fmla="*/ 0 w 714"/>
                <a:gd name="T41" fmla="*/ 1 h 376"/>
                <a:gd name="T42" fmla="*/ 59 w 714"/>
                <a:gd name="T43" fmla="*/ 15 h 376"/>
                <a:gd name="T44" fmla="*/ 119 w 714"/>
                <a:gd name="T45" fmla="*/ 29 h 376"/>
                <a:gd name="T46" fmla="*/ 176 w 714"/>
                <a:gd name="T47" fmla="*/ 43 h 376"/>
                <a:gd name="T48" fmla="*/ 233 w 714"/>
                <a:gd name="T49" fmla="*/ 56 h 376"/>
                <a:gd name="T50" fmla="*/ 288 w 714"/>
                <a:gd name="T51" fmla="*/ 70 h 376"/>
                <a:gd name="T52" fmla="*/ 340 w 714"/>
                <a:gd name="T53" fmla="*/ 83 h 376"/>
                <a:gd name="T54" fmla="*/ 390 w 714"/>
                <a:gd name="T55" fmla="*/ 97 h 376"/>
                <a:gd name="T56" fmla="*/ 437 w 714"/>
                <a:gd name="T57" fmla="*/ 108 h 376"/>
                <a:gd name="T58" fmla="*/ 480 w 714"/>
                <a:gd name="T59" fmla="*/ 120 h 376"/>
                <a:gd name="T60" fmla="*/ 520 w 714"/>
                <a:gd name="T61" fmla="*/ 130 h 376"/>
                <a:gd name="T62" fmla="*/ 555 w 714"/>
                <a:gd name="T63" fmla="*/ 140 h 376"/>
                <a:gd name="T64" fmla="*/ 586 w 714"/>
                <a:gd name="T65" fmla="*/ 149 h 376"/>
                <a:gd name="T66" fmla="*/ 613 w 714"/>
                <a:gd name="T67" fmla="*/ 157 h 376"/>
                <a:gd name="T68" fmla="*/ 636 w 714"/>
                <a:gd name="T69" fmla="*/ 164 h 376"/>
                <a:gd name="T70" fmla="*/ 653 w 714"/>
                <a:gd name="T71" fmla="*/ 169 h 376"/>
                <a:gd name="T72" fmla="*/ 664 w 714"/>
                <a:gd name="T73" fmla="*/ 174 h 376"/>
                <a:gd name="T74" fmla="*/ 671 w 714"/>
                <a:gd name="T75" fmla="*/ 177 h 376"/>
                <a:gd name="T76" fmla="*/ 673 w 714"/>
                <a:gd name="T77" fmla="*/ 180 h 376"/>
                <a:gd name="T78" fmla="*/ 714 w 714"/>
                <a:gd name="T79" fmla="*/ 189 h 37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714" h="376">
                  <a:moveTo>
                    <a:pt x="714" y="376"/>
                  </a:moveTo>
                  <a:lnTo>
                    <a:pt x="712" y="373"/>
                  </a:lnTo>
                  <a:lnTo>
                    <a:pt x="705" y="366"/>
                  </a:lnTo>
                  <a:lnTo>
                    <a:pt x="694" y="357"/>
                  </a:lnTo>
                  <a:lnTo>
                    <a:pt x="678" y="346"/>
                  </a:lnTo>
                  <a:lnTo>
                    <a:pt x="657" y="333"/>
                  </a:lnTo>
                  <a:lnTo>
                    <a:pt x="632" y="317"/>
                  </a:lnTo>
                  <a:lnTo>
                    <a:pt x="602" y="300"/>
                  </a:lnTo>
                  <a:lnTo>
                    <a:pt x="568" y="281"/>
                  </a:lnTo>
                  <a:lnTo>
                    <a:pt x="530" y="261"/>
                  </a:lnTo>
                  <a:lnTo>
                    <a:pt x="487" y="239"/>
                  </a:lnTo>
                  <a:lnTo>
                    <a:pt x="442" y="215"/>
                  </a:lnTo>
                  <a:lnTo>
                    <a:pt x="394" y="190"/>
                  </a:lnTo>
                  <a:lnTo>
                    <a:pt x="343" y="165"/>
                  </a:lnTo>
                  <a:lnTo>
                    <a:pt x="290" y="139"/>
                  </a:lnTo>
                  <a:lnTo>
                    <a:pt x="234" y="110"/>
                  </a:lnTo>
                  <a:lnTo>
                    <a:pt x="178" y="83"/>
                  </a:lnTo>
                  <a:lnTo>
                    <a:pt x="119" y="56"/>
                  </a:lnTo>
                  <a:lnTo>
                    <a:pt x="59" y="27"/>
                  </a:lnTo>
                  <a:lnTo>
                    <a:pt x="0" y="0"/>
                  </a:lnTo>
                  <a:lnTo>
                    <a:pt x="0" y="2"/>
                  </a:lnTo>
                  <a:lnTo>
                    <a:pt x="59" y="29"/>
                  </a:lnTo>
                  <a:lnTo>
                    <a:pt x="119" y="58"/>
                  </a:lnTo>
                  <a:lnTo>
                    <a:pt x="176" y="85"/>
                  </a:lnTo>
                  <a:lnTo>
                    <a:pt x="233" y="112"/>
                  </a:lnTo>
                  <a:lnTo>
                    <a:pt x="288" y="139"/>
                  </a:lnTo>
                  <a:lnTo>
                    <a:pt x="340" y="166"/>
                  </a:lnTo>
                  <a:lnTo>
                    <a:pt x="390" y="192"/>
                  </a:lnTo>
                  <a:lnTo>
                    <a:pt x="437" y="215"/>
                  </a:lnTo>
                  <a:lnTo>
                    <a:pt x="480" y="239"/>
                  </a:lnTo>
                  <a:lnTo>
                    <a:pt x="520" y="259"/>
                  </a:lnTo>
                  <a:lnTo>
                    <a:pt x="555" y="279"/>
                  </a:lnTo>
                  <a:lnTo>
                    <a:pt x="586" y="297"/>
                  </a:lnTo>
                  <a:lnTo>
                    <a:pt x="613" y="313"/>
                  </a:lnTo>
                  <a:lnTo>
                    <a:pt x="636" y="326"/>
                  </a:lnTo>
                  <a:lnTo>
                    <a:pt x="653" y="337"/>
                  </a:lnTo>
                  <a:lnTo>
                    <a:pt x="664" y="346"/>
                  </a:lnTo>
                  <a:lnTo>
                    <a:pt x="671" y="353"/>
                  </a:lnTo>
                  <a:lnTo>
                    <a:pt x="673" y="358"/>
                  </a:lnTo>
                  <a:lnTo>
                    <a:pt x="714" y="376"/>
                  </a:lnTo>
                  <a:close/>
                </a:path>
              </a:pathLst>
            </a:custGeom>
            <a:solidFill>
              <a:srgbClr val="D572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94" name="Freeform 1159"/>
            <p:cNvSpPr>
              <a:spLocks/>
            </p:cNvSpPr>
            <p:nvPr/>
          </p:nvSpPr>
          <p:spPr bwMode="auto">
            <a:xfrm>
              <a:off x="947" y="1250"/>
              <a:ext cx="675" cy="179"/>
            </a:xfrm>
            <a:custGeom>
              <a:avLst/>
              <a:gdLst>
                <a:gd name="T0" fmla="*/ 2 w 675"/>
                <a:gd name="T1" fmla="*/ 0 h 356"/>
                <a:gd name="T2" fmla="*/ 61 w 675"/>
                <a:gd name="T3" fmla="*/ 14 h 356"/>
                <a:gd name="T4" fmla="*/ 121 w 675"/>
                <a:gd name="T5" fmla="*/ 28 h 356"/>
                <a:gd name="T6" fmla="*/ 178 w 675"/>
                <a:gd name="T7" fmla="*/ 42 h 356"/>
                <a:gd name="T8" fmla="*/ 235 w 675"/>
                <a:gd name="T9" fmla="*/ 55 h 356"/>
                <a:gd name="T10" fmla="*/ 290 w 675"/>
                <a:gd name="T11" fmla="*/ 69 h 356"/>
                <a:gd name="T12" fmla="*/ 342 w 675"/>
                <a:gd name="T13" fmla="*/ 82 h 356"/>
                <a:gd name="T14" fmla="*/ 392 w 675"/>
                <a:gd name="T15" fmla="*/ 96 h 356"/>
                <a:gd name="T16" fmla="*/ 439 w 675"/>
                <a:gd name="T17" fmla="*/ 107 h 356"/>
                <a:gd name="T18" fmla="*/ 482 w 675"/>
                <a:gd name="T19" fmla="*/ 119 h 356"/>
                <a:gd name="T20" fmla="*/ 522 w 675"/>
                <a:gd name="T21" fmla="*/ 129 h 356"/>
                <a:gd name="T22" fmla="*/ 557 w 675"/>
                <a:gd name="T23" fmla="*/ 139 h 356"/>
                <a:gd name="T24" fmla="*/ 588 w 675"/>
                <a:gd name="T25" fmla="*/ 148 h 356"/>
                <a:gd name="T26" fmla="*/ 615 w 675"/>
                <a:gd name="T27" fmla="*/ 156 h 356"/>
                <a:gd name="T28" fmla="*/ 638 w 675"/>
                <a:gd name="T29" fmla="*/ 163 h 356"/>
                <a:gd name="T30" fmla="*/ 655 w 675"/>
                <a:gd name="T31" fmla="*/ 168 h 356"/>
                <a:gd name="T32" fmla="*/ 666 w 675"/>
                <a:gd name="T33" fmla="*/ 173 h 356"/>
                <a:gd name="T34" fmla="*/ 673 w 675"/>
                <a:gd name="T35" fmla="*/ 176 h 356"/>
                <a:gd name="T36" fmla="*/ 675 w 675"/>
                <a:gd name="T37" fmla="*/ 179 h 356"/>
                <a:gd name="T38" fmla="*/ 632 w 675"/>
                <a:gd name="T39" fmla="*/ 169 h 356"/>
                <a:gd name="T40" fmla="*/ 631 w 675"/>
                <a:gd name="T41" fmla="*/ 166 h 356"/>
                <a:gd name="T42" fmla="*/ 624 w 675"/>
                <a:gd name="T43" fmla="*/ 164 h 356"/>
                <a:gd name="T44" fmla="*/ 612 w 675"/>
                <a:gd name="T45" fmla="*/ 159 h 356"/>
                <a:gd name="T46" fmla="*/ 597 w 675"/>
                <a:gd name="T47" fmla="*/ 154 h 356"/>
                <a:gd name="T48" fmla="*/ 576 w 675"/>
                <a:gd name="T49" fmla="*/ 147 h 356"/>
                <a:gd name="T50" fmla="*/ 552 w 675"/>
                <a:gd name="T51" fmla="*/ 140 h 356"/>
                <a:gd name="T52" fmla="*/ 522 w 675"/>
                <a:gd name="T53" fmla="*/ 132 h 356"/>
                <a:gd name="T54" fmla="*/ 488 w 675"/>
                <a:gd name="T55" fmla="*/ 123 h 356"/>
                <a:gd name="T56" fmla="*/ 451 w 675"/>
                <a:gd name="T57" fmla="*/ 113 h 356"/>
                <a:gd name="T58" fmla="*/ 410 w 675"/>
                <a:gd name="T59" fmla="*/ 102 h 356"/>
                <a:gd name="T60" fmla="*/ 366 w 675"/>
                <a:gd name="T61" fmla="*/ 90 h 356"/>
                <a:gd name="T62" fmla="*/ 320 w 675"/>
                <a:gd name="T63" fmla="*/ 78 h 356"/>
                <a:gd name="T64" fmla="*/ 270 w 675"/>
                <a:gd name="T65" fmla="*/ 66 h 356"/>
                <a:gd name="T66" fmla="*/ 219 w 675"/>
                <a:gd name="T67" fmla="*/ 54 h 356"/>
                <a:gd name="T68" fmla="*/ 166 w 675"/>
                <a:gd name="T69" fmla="*/ 41 h 356"/>
                <a:gd name="T70" fmla="*/ 112 w 675"/>
                <a:gd name="T71" fmla="*/ 27 h 356"/>
                <a:gd name="T72" fmla="*/ 57 w 675"/>
                <a:gd name="T73" fmla="*/ 15 h 356"/>
                <a:gd name="T74" fmla="*/ 0 w 675"/>
                <a:gd name="T75" fmla="*/ 1 h 356"/>
                <a:gd name="T76" fmla="*/ 2 w 675"/>
                <a:gd name="T77" fmla="*/ 0 h 35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675" h="356">
                  <a:moveTo>
                    <a:pt x="2" y="0"/>
                  </a:moveTo>
                  <a:lnTo>
                    <a:pt x="61" y="27"/>
                  </a:lnTo>
                  <a:lnTo>
                    <a:pt x="121" y="56"/>
                  </a:lnTo>
                  <a:lnTo>
                    <a:pt x="178" y="83"/>
                  </a:lnTo>
                  <a:lnTo>
                    <a:pt x="235" y="110"/>
                  </a:lnTo>
                  <a:lnTo>
                    <a:pt x="290" y="137"/>
                  </a:lnTo>
                  <a:lnTo>
                    <a:pt x="342" y="164"/>
                  </a:lnTo>
                  <a:lnTo>
                    <a:pt x="392" y="190"/>
                  </a:lnTo>
                  <a:lnTo>
                    <a:pt x="439" y="213"/>
                  </a:lnTo>
                  <a:lnTo>
                    <a:pt x="482" y="237"/>
                  </a:lnTo>
                  <a:lnTo>
                    <a:pt x="522" y="257"/>
                  </a:lnTo>
                  <a:lnTo>
                    <a:pt x="557" y="277"/>
                  </a:lnTo>
                  <a:lnTo>
                    <a:pt x="588" y="295"/>
                  </a:lnTo>
                  <a:lnTo>
                    <a:pt x="615" y="311"/>
                  </a:lnTo>
                  <a:lnTo>
                    <a:pt x="638" y="324"/>
                  </a:lnTo>
                  <a:lnTo>
                    <a:pt x="655" y="335"/>
                  </a:lnTo>
                  <a:lnTo>
                    <a:pt x="666" y="344"/>
                  </a:lnTo>
                  <a:lnTo>
                    <a:pt x="673" y="351"/>
                  </a:lnTo>
                  <a:lnTo>
                    <a:pt x="675" y="356"/>
                  </a:lnTo>
                  <a:lnTo>
                    <a:pt x="632" y="336"/>
                  </a:lnTo>
                  <a:lnTo>
                    <a:pt x="631" y="331"/>
                  </a:lnTo>
                  <a:lnTo>
                    <a:pt x="624" y="326"/>
                  </a:lnTo>
                  <a:lnTo>
                    <a:pt x="612" y="317"/>
                  </a:lnTo>
                  <a:lnTo>
                    <a:pt x="597" y="306"/>
                  </a:lnTo>
                  <a:lnTo>
                    <a:pt x="576" y="293"/>
                  </a:lnTo>
                  <a:lnTo>
                    <a:pt x="552" y="279"/>
                  </a:lnTo>
                  <a:lnTo>
                    <a:pt x="522" y="262"/>
                  </a:lnTo>
                  <a:lnTo>
                    <a:pt x="488" y="244"/>
                  </a:lnTo>
                  <a:lnTo>
                    <a:pt x="451" y="224"/>
                  </a:lnTo>
                  <a:lnTo>
                    <a:pt x="410" y="202"/>
                  </a:lnTo>
                  <a:lnTo>
                    <a:pt x="366" y="179"/>
                  </a:lnTo>
                  <a:lnTo>
                    <a:pt x="320" y="155"/>
                  </a:lnTo>
                  <a:lnTo>
                    <a:pt x="270" y="132"/>
                  </a:lnTo>
                  <a:lnTo>
                    <a:pt x="219" y="107"/>
                  </a:lnTo>
                  <a:lnTo>
                    <a:pt x="166" y="81"/>
                  </a:lnTo>
                  <a:lnTo>
                    <a:pt x="112" y="54"/>
                  </a:lnTo>
                  <a:lnTo>
                    <a:pt x="57" y="29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87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95" name="Freeform 1160"/>
            <p:cNvSpPr>
              <a:spLocks/>
            </p:cNvSpPr>
            <p:nvPr/>
          </p:nvSpPr>
          <p:spPr bwMode="auto">
            <a:xfrm>
              <a:off x="947" y="1251"/>
              <a:ext cx="632" cy="168"/>
            </a:xfrm>
            <a:custGeom>
              <a:avLst/>
              <a:gdLst>
                <a:gd name="T0" fmla="*/ 632 w 632"/>
                <a:gd name="T1" fmla="*/ 168 h 334"/>
                <a:gd name="T2" fmla="*/ 631 w 632"/>
                <a:gd name="T3" fmla="*/ 165 h 334"/>
                <a:gd name="T4" fmla="*/ 624 w 632"/>
                <a:gd name="T5" fmla="*/ 163 h 334"/>
                <a:gd name="T6" fmla="*/ 612 w 632"/>
                <a:gd name="T7" fmla="*/ 158 h 334"/>
                <a:gd name="T8" fmla="*/ 597 w 632"/>
                <a:gd name="T9" fmla="*/ 153 h 334"/>
                <a:gd name="T10" fmla="*/ 576 w 632"/>
                <a:gd name="T11" fmla="*/ 146 h 334"/>
                <a:gd name="T12" fmla="*/ 552 w 632"/>
                <a:gd name="T13" fmla="*/ 139 h 334"/>
                <a:gd name="T14" fmla="*/ 522 w 632"/>
                <a:gd name="T15" fmla="*/ 131 h 334"/>
                <a:gd name="T16" fmla="*/ 488 w 632"/>
                <a:gd name="T17" fmla="*/ 122 h 334"/>
                <a:gd name="T18" fmla="*/ 451 w 632"/>
                <a:gd name="T19" fmla="*/ 112 h 334"/>
                <a:gd name="T20" fmla="*/ 410 w 632"/>
                <a:gd name="T21" fmla="*/ 101 h 334"/>
                <a:gd name="T22" fmla="*/ 366 w 632"/>
                <a:gd name="T23" fmla="*/ 89 h 334"/>
                <a:gd name="T24" fmla="*/ 320 w 632"/>
                <a:gd name="T25" fmla="*/ 77 h 334"/>
                <a:gd name="T26" fmla="*/ 270 w 632"/>
                <a:gd name="T27" fmla="*/ 65 h 334"/>
                <a:gd name="T28" fmla="*/ 219 w 632"/>
                <a:gd name="T29" fmla="*/ 53 h 334"/>
                <a:gd name="T30" fmla="*/ 166 w 632"/>
                <a:gd name="T31" fmla="*/ 40 h 334"/>
                <a:gd name="T32" fmla="*/ 112 w 632"/>
                <a:gd name="T33" fmla="*/ 26 h 334"/>
                <a:gd name="T34" fmla="*/ 57 w 632"/>
                <a:gd name="T35" fmla="*/ 14 h 334"/>
                <a:gd name="T36" fmla="*/ 0 w 632"/>
                <a:gd name="T37" fmla="*/ 0 h 334"/>
                <a:gd name="T38" fmla="*/ 0 w 632"/>
                <a:gd name="T39" fmla="*/ 2 h 334"/>
                <a:gd name="T40" fmla="*/ 55 w 632"/>
                <a:gd name="T41" fmla="*/ 14 h 334"/>
                <a:gd name="T42" fmla="*/ 109 w 632"/>
                <a:gd name="T43" fmla="*/ 27 h 334"/>
                <a:gd name="T44" fmla="*/ 163 w 632"/>
                <a:gd name="T45" fmla="*/ 40 h 334"/>
                <a:gd name="T46" fmla="*/ 214 w 632"/>
                <a:gd name="T47" fmla="*/ 53 h 334"/>
                <a:gd name="T48" fmla="*/ 265 w 632"/>
                <a:gd name="T49" fmla="*/ 65 h 334"/>
                <a:gd name="T50" fmla="*/ 313 w 632"/>
                <a:gd name="T51" fmla="*/ 77 h 334"/>
                <a:gd name="T52" fmla="*/ 357 w 632"/>
                <a:gd name="T53" fmla="*/ 89 h 334"/>
                <a:gd name="T54" fmla="*/ 399 w 632"/>
                <a:gd name="T55" fmla="*/ 100 h 334"/>
                <a:gd name="T56" fmla="*/ 437 w 632"/>
                <a:gd name="T57" fmla="*/ 110 h 334"/>
                <a:gd name="T58" fmla="*/ 471 w 632"/>
                <a:gd name="T59" fmla="*/ 119 h 334"/>
                <a:gd name="T60" fmla="*/ 502 w 632"/>
                <a:gd name="T61" fmla="*/ 127 h 334"/>
                <a:gd name="T62" fmla="*/ 528 w 632"/>
                <a:gd name="T63" fmla="*/ 135 h 334"/>
                <a:gd name="T64" fmla="*/ 549 w 632"/>
                <a:gd name="T65" fmla="*/ 142 h 334"/>
                <a:gd name="T66" fmla="*/ 566 w 632"/>
                <a:gd name="T67" fmla="*/ 147 h 334"/>
                <a:gd name="T68" fmla="*/ 578 w 632"/>
                <a:gd name="T69" fmla="*/ 152 h 334"/>
                <a:gd name="T70" fmla="*/ 584 w 632"/>
                <a:gd name="T71" fmla="*/ 155 h 334"/>
                <a:gd name="T72" fmla="*/ 587 w 632"/>
                <a:gd name="T73" fmla="*/ 157 h 334"/>
                <a:gd name="T74" fmla="*/ 632 w 632"/>
                <a:gd name="T75" fmla="*/ 168 h 33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632" h="334">
                  <a:moveTo>
                    <a:pt x="632" y="334"/>
                  </a:moveTo>
                  <a:lnTo>
                    <a:pt x="631" y="329"/>
                  </a:lnTo>
                  <a:lnTo>
                    <a:pt x="624" y="324"/>
                  </a:lnTo>
                  <a:lnTo>
                    <a:pt x="612" y="315"/>
                  </a:lnTo>
                  <a:lnTo>
                    <a:pt x="597" y="304"/>
                  </a:lnTo>
                  <a:lnTo>
                    <a:pt x="576" y="291"/>
                  </a:lnTo>
                  <a:lnTo>
                    <a:pt x="552" y="277"/>
                  </a:lnTo>
                  <a:lnTo>
                    <a:pt x="522" y="260"/>
                  </a:lnTo>
                  <a:lnTo>
                    <a:pt x="488" y="242"/>
                  </a:lnTo>
                  <a:lnTo>
                    <a:pt x="451" y="222"/>
                  </a:lnTo>
                  <a:lnTo>
                    <a:pt x="410" y="200"/>
                  </a:lnTo>
                  <a:lnTo>
                    <a:pt x="366" y="177"/>
                  </a:lnTo>
                  <a:lnTo>
                    <a:pt x="320" y="153"/>
                  </a:lnTo>
                  <a:lnTo>
                    <a:pt x="270" y="130"/>
                  </a:lnTo>
                  <a:lnTo>
                    <a:pt x="219" y="105"/>
                  </a:lnTo>
                  <a:lnTo>
                    <a:pt x="166" y="79"/>
                  </a:lnTo>
                  <a:lnTo>
                    <a:pt x="112" y="52"/>
                  </a:lnTo>
                  <a:lnTo>
                    <a:pt x="57" y="27"/>
                  </a:lnTo>
                  <a:lnTo>
                    <a:pt x="0" y="0"/>
                  </a:lnTo>
                  <a:lnTo>
                    <a:pt x="0" y="3"/>
                  </a:lnTo>
                  <a:lnTo>
                    <a:pt x="55" y="28"/>
                  </a:lnTo>
                  <a:lnTo>
                    <a:pt x="109" y="54"/>
                  </a:lnTo>
                  <a:lnTo>
                    <a:pt x="163" y="79"/>
                  </a:lnTo>
                  <a:lnTo>
                    <a:pt x="214" y="105"/>
                  </a:lnTo>
                  <a:lnTo>
                    <a:pt x="265" y="130"/>
                  </a:lnTo>
                  <a:lnTo>
                    <a:pt x="313" y="153"/>
                  </a:lnTo>
                  <a:lnTo>
                    <a:pt x="357" y="177"/>
                  </a:lnTo>
                  <a:lnTo>
                    <a:pt x="399" y="199"/>
                  </a:lnTo>
                  <a:lnTo>
                    <a:pt x="437" y="219"/>
                  </a:lnTo>
                  <a:lnTo>
                    <a:pt x="471" y="237"/>
                  </a:lnTo>
                  <a:lnTo>
                    <a:pt x="502" y="253"/>
                  </a:lnTo>
                  <a:lnTo>
                    <a:pt x="528" y="269"/>
                  </a:lnTo>
                  <a:lnTo>
                    <a:pt x="549" y="282"/>
                  </a:lnTo>
                  <a:lnTo>
                    <a:pt x="566" y="293"/>
                  </a:lnTo>
                  <a:lnTo>
                    <a:pt x="578" y="302"/>
                  </a:lnTo>
                  <a:lnTo>
                    <a:pt x="584" y="309"/>
                  </a:lnTo>
                  <a:lnTo>
                    <a:pt x="587" y="313"/>
                  </a:lnTo>
                  <a:lnTo>
                    <a:pt x="632" y="334"/>
                  </a:lnTo>
                  <a:close/>
                </a:path>
              </a:pathLst>
            </a:custGeom>
            <a:solidFill>
              <a:srgbClr val="DB7B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96" name="Freeform 1161"/>
            <p:cNvSpPr>
              <a:spLocks/>
            </p:cNvSpPr>
            <p:nvPr/>
          </p:nvSpPr>
          <p:spPr bwMode="auto">
            <a:xfrm>
              <a:off x="946" y="1253"/>
              <a:ext cx="588" cy="155"/>
            </a:xfrm>
            <a:custGeom>
              <a:avLst/>
              <a:gdLst>
                <a:gd name="T0" fmla="*/ 1 w 588"/>
                <a:gd name="T1" fmla="*/ 0 h 310"/>
                <a:gd name="T2" fmla="*/ 56 w 588"/>
                <a:gd name="T3" fmla="*/ 13 h 310"/>
                <a:gd name="T4" fmla="*/ 110 w 588"/>
                <a:gd name="T5" fmla="*/ 26 h 310"/>
                <a:gd name="T6" fmla="*/ 164 w 588"/>
                <a:gd name="T7" fmla="*/ 38 h 310"/>
                <a:gd name="T8" fmla="*/ 215 w 588"/>
                <a:gd name="T9" fmla="*/ 51 h 310"/>
                <a:gd name="T10" fmla="*/ 266 w 588"/>
                <a:gd name="T11" fmla="*/ 64 h 310"/>
                <a:gd name="T12" fmla="*/ 314 w 588"/>
                <a:gd name="T13" fmla="*/ 75 h 310"/>
                <a:gd name="T14" fmla="*/ 358 w 588"/>
                <a:gd name="T15" fmla="*/ 87 h 310"/>
                <a:gd name="T16" fmla="*/ 400 w 588"/>
                <a:gd name="T17" fmla="*/ 98 h 310"/>
                <a:gd name="T18" fmla="*/ 438 w 588"/>
                <a:gd name="T19" fmla="*/ 108 h 310"/>
                <a:gd name="T20" fmla="*/ 472 w 588"/>
                <a:gd name="T21" fmla="*/ 117 h 310"/>
                <a:gd name="T22" fmla="*/ 503 w 588"/>
                <a:gd name="T23" fmla="*/ 125 h 310"/>
                <a:gd name="T24" fmla="*/ 529 w 588"/>
                <a:gd name="T25" fmla="*/ 133 h 310"/>
                <a:gd name="T26" fmla="*/ 550 w 588"/>
                <a:gd name="T27" fmla="*/ 140 h 310"/>
                <a:gd name="T28" fmla="*/ 567 w 588"/>
                <a:gd name="T29" fmla="*/ 145 h 310"/>
                <a:gd name="T30" fmla="*/ 579 w 588"/>
                <a:gd name="T31" fmla="*/ 150 h 310"/>
                <a:gd name="T32" fmla="*/ 585 w 588"/>
                <a:gd name="T33" fmla="*/ 153 h 310"/>
                <a:gd name="T34" fmla="*/ 588 w 588"/>
                <a:gd name="T35" fmla="*/ 155 h 310"/>
                <a:gd name="T36" fmla="*/ 538 w 588"/>
                <a:gd name="T37" fmla="*/ 143 h 310"/>
                <a:gd name="T38" fmla="*/ 537 w 588"/>
                <a:gd name="T39" fmla="*/ 142 h 310"/>
                <a:gd name="T40" fmla="*/ 530 w 588"/>
                <a:gd name="T41" fmla="*/ 138 h 310"/>
                <a:gd name="T42" fmla="*/ 517 w 588"/>
                <a:gd name="T43" fmla="*/ 133 h 310"/>
                <a:gd name="T44" fmla="*/ 500 w 588"/>
                <a:gd name="T45" fmla="*/ 128 h 310"/>
                <a:gd name="T46" fmla="*/ 478 w 588"/>
                <a:gd name="T47" fmla="*/ 122 h 310"/>
                <a:gd name="T48" fmla="*/ 451 w 588"/>
                <a:gd name="T49" fmla="*/ 113 h 310"/>
                <a:gd name="T50" fmla="*/ 420 w 588"/>
                <a:gd name="T51" fmla="*/ 105 h 310"/>
                <a:gd name="T52" fmla="*/ 384 w 588"/>
                <a:gd name="T53" fmla="*/ 95 h 310"/>
                <a:gd name="T54" fmla="*/ 345 w 588"/>
                <a:gd name="T55" fmla="*/ 85 h 310"/>
                <a:gd name="T56" fmla="*/ 302 w 588"/>
                <a:gd name="T57" fmla="*/ 75 h 310"/>
                <a:gd name="T58" fmla="*/ 257 w 588"/>
                <a:gd name="T59" fmla="*/ 63 h 310"/>
                <a:gd name="T60" fmla="*/ 209 w 588"/>
                <a:gd name="T61" fmla="*/ 51 h 310"/>
                <a:gd name="T62" fmla="*/ 158 w 588"/>
                <a:gd name="T63" fmla="*/ 39 h 310"/>
                <a:gd name="T64" fmla="*/ 107 w 588"/>
                <a:gd name="T65" fmla="*/ 27 h 310"/>
                <a:gd name="T66" fmla="*/ 54 w 588"/>
                <a:gd name="T67" fmla="*/ 14 h 310"/>
                <a:gd name="T68" fmla="*/ 0 w 588"/>
                <a:gd name="T69" fmla="*/ 1 h 310"/>
                <a:gd name="T70" fmla="*/ 1 w 588"/>
                <a:gd name="T71" fmla="*/ 0 h 31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88" h="310">
                  <a:moveTo>
                    <a:pt x="1" y="0"/>
                  </a:moveTo>
                  <a:lnTo>
                    <a:pt x="56" y="25"/>
                  </a:lnTo>
                  <a:lnTo>
                    <a:pt x="110" y="51"/>
                  </a:lnTo>
                  <a:lnTo>
                    <a:pt x="164" y="76"/>
                  </a:lnTo>
                  <a:lnTo>
                    <a:pt x="215" y="102"/>
                  </a:lnTo>
                  <a:lnTo>
                    <a:pt x="266" y="127"/>
                  </a:lnTo>
                  <a:lnTo>
                    <a:pt x="314" y="150"/>
                  </a:lnTo>
                  <a:lnTo>
                    <a:pt x="358" y="174"/>
                  </a:lnTo>
                  <a:lnTo>
                    <a:pt x="400" y="196"/>
                  </a:lnTo>
                  <a:lnTo>
                    <a:pt x="438" y="216"/>
                  </a:lnTo>
                  <a:lnTo>
                    <a:pt x="472" y="234"/>
                  </a:lnTo>
                  <a:lnTo>
                    <a:pt x="503" y="250"/>
                  </a:lnTo>
                  <a:lnTo>
                    <a:pt x="529" y="266"/>
                  </a:lnTo>
                  <a:lnTo>
                    <a:pt x="550" y="279"/>
                  </a:lnTo>
                  <a:lnTo>
                    <a:pt x="567" y="290"/>
                  </a:lnTo>
                  <a:lnTo>
                    <a:pt x="579" y="299"/>
                  </a:lnTo>
                  <a:lnTo>
                    <a:pt x="585" y="306"/>
                  </a:lnTo>
                  <a:lnTo>
                    <a:pt x="588" y="310"/>
                  </a:lnTo>
                  <a:lnTo>
                    <a:pt x="538" y="286"/>
                  </a:lnTo>
                  <a:lnTo>
                    <a:pt x="537" y="283"/>
                  </a:lnTo>
                  <a:lnTo>
                    <a:pt x="530" y="275"/>
                  </a:lnTo>
                  <a:lnTo>
                    <a:pt x="517" y="266"/>
                  </a:lnTo>
                  <a:lnTo>
                    <a:pt x="500" y="255"/>
                  </a:lnTo>
                  <a:lnTo>
                    <a:pt x="478" y="243"/>
                  </a:lnTo>
                  <a:lnTo>
                    <a:pt x="451" y="226"/>
                  </a:lnTo>
                  <a:lnTo>
                    <a:pt x="420" y="210"/>
                  </a:lnTo>
                  <a:lnTo>
                    <a:pt x="384" y="190"/>
                  </a:lnTo>
                  <a:lnTo>
                    <a:pt x="345" y="170"/>
                  </a:lnTo>
                  <a:lnTo>
                    <a:pt x="302" y="149"/>
                  </a:lnTo>
                  <a:lnTo>
                    <a:pt x="257" y="125"/>
                  </a:lnTo>
                  <a:lnTo>
                    <a:pt x="209" y="102"/>
                  </a:lnTo>
                  <a:lnTo>
                    <a:pt x="158" y="78"/>
                  </a:lnTo>
                  <a:lnTo>
                    <a:pt x="107" y="53"/>
                  </a:lnTo>
                  <a:lnTo>
                    <a:pt x="54" y="27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D80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97" name="Freeform 1162"/>
            <p:cNvSpPr>
              <a:spLocks/>
            </p:cNvSpPr>
            <p:nvPr/>
          </p:nvSpPr>
          <p:spPr bwMode="auto">
            <a:xfrm>
              <a:off x="946" y="1254"/>
              <a:ext cx="538" cy="142"/>
            </a:xfrm>
            <a:custGeom>
              <a:avLst/>
              <a:gdLst>
                <a:gd name="T0" fmla="*/ 538 w 538"/>
                <a:gd name="T1" fmla="*/ 142 h 284"/>
                <a:gd name="T2" fmla="*/ 537 w 538"/>
                <a:gd name="T3" fmla="*/ 141 h 284"/>
                <a:gd name="T4" fmla="*/ 530 w 538"/>
                <a:gd name="T5" fmla="*/ 137 h 284"/>
                <a:gd name="T6" fmla="*/ 517 w 538"/>
                <a:gd name="T7" fmla="*/ 132 h 284"/>
                <a:gd name="T8" fmla="*/ 500 w 538"/>
                <a:gd name="T9" fmla="*/ 127 h 284"/>
                <a:gd name="T10" fmla="*/ 478 w 538"/>
                <a:gd name="T11" fmla="*/ 121 h 284"/>
                <a:gd name="T12" fmla="*/ 451 w 538"/>
                <a:gd name="T13" fmla="*/ 112 h 284"/>
                <a:gd name="T14" fmla="*/ 420 w 538"/>
                <a:gd name="T15" fmla="*/ 104 h 284"/>
                <a:gd name="T16" fmla="*/ 384 w 538"/>
                <a:gd name="T17" fmla="*/ 94 h 284"/>
                <a:gd name="T18" fmla="*/ 345 w 538"/>
                <a:gd name="T19" fmla="*/ 84 h 284"/>
                <a:gd name="T20" fmla="*/ 302 w 538"/>
                <a:gd name="T21" fmla="*/ 74 h 284"/>
                <a:gd name="T22" fmla="*/ 257 w 538"/>
                <a:gd name="T23" fmla="*/ 62 h 284"/>
                <a:gd name="T24" fmla="*/ 209 w 538"/>
                <a:gd name="T25" fmla="*/ 50 h 284"/>
                <a:gd name="T26" fmla="*/ 158 w 538"/>
                <a:gd name="T27" fmla="*/ 38 h 284"/>
                <a:gd name="T28" fmla="*/ 107 w 538"/>
                <a:gd name="T29" fmla="*/ 26 h 284"/>
                <a:gd name="T30" fmla="*/ 54 w 538"/>
                <a:gd name="T31" fmla="*/ 13 h 284"/>
                <a:gd name="T32" fmla="*/ 0 w 538"/>
                <a:gd name="T33" fmla="*/ 0 h 284"/>
                <a:gd name="T34" fmla="*/ 0 w 538"/>
                <a:gd name="T35" fmla="*/ 2 h 284"/>
                <a:gd name="T36" fmla="*/ 48 w 538"/>
                <a:gd name="T37" fmla="*/ 13 h 284"/>
                <a:gd name="T38" fmla="*/ 96 w 538"/>
                <a:gd name="T39" fmla="*/ 25 h 284"/>
                <a:gd name="T40" fmla="*/ 143 w 538"/>
                <a:gd name="T41" fmla="*/ 36 h 284"/>
                <a:gd name="T42" fmla="*/ 188 w 538"/>
                <a:gd name="T43" fmla="*/ 46 h 284"/>
                <a:gd name="T44" fmla="*/ 232 w 538"/>
                <a:gd name="T45" fmla="*/ 57 h 284"/>
                <a:gd name="T46" fmla="*/ 273 w 538"/>
                <a:gd name="T47" fmla="*/ 68 h 284"/>
                <a:gd name="T48" fmla="*/ 311 w 538"/>
                <a:gd name="T49" fmla="*/ 78 h 284"/>
                <a:gd name="T50" fmla="*/ 348 w 538"/>
                <a:gd name="T51" fmla="*/ 87 h 284"/>
                <a:gd name="T52" fmla="*/ 379 w 538"/>
                <a:gd name="T53" fmla="*/ 96 h 284"/>
                <a:gd name="T54" fmla="*/ 407 w 538"/>
                <a:gd name="T55" fmla="*/ 103 h 284"/>
                <a:gd name="T56" fmla="*/ 431 w 538"/>
                <a:gd name="T57" fmla="*/ 111 h 284"/>
                <a:gd name="T58" fmla="*/ 452 w 538"/>
                <a:gd name="T59" fmla="*/ 116 h 284"/>
                <a:gd name="T60" fmla="*/ 468 w 538"/>
                <a:gd name="T61" fmla="*/ 122 h 284"/>
                <a:gd name="T62" fmla="*/ 479 w 538"/>
                <a:gd name="T63" fmla="*/ 126 h 284"/>
                <a:gd name="T64" fmla="*/ 485 w 538"/>
                <a:gd name="T65" fmla="*/ 129 h 284"/>
                <a:gd name="T66" fmla="*/ 486 w 538"/>
                <a:gd name="T67" fmla="*/ 131 h 284"/>
                <a:gd name="T68" fmla="*/ 538 w 538"/>
                <a:gd name="T69" fmla="*/ 142 h 28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538" h="284">
                  <a:moveTo>
                    <a:pt x="538" y="284"/>
                  </a:moveTo>
                  <a:lnTo>
                    <a:pt x="537" y="281"/>
                  </a:lnTo>
                  <a:lnTo>
                    <a:pt x="530" y="273"/>
                  </a:lnTo>
                  <a:lnTo>
                    <a:pt x="517" y="264"/>
                  </a:lnTo>
                  <a:lnTo>
                    <a:pt x="500" y="253"/>
                  </a:lnTo>
                  <a:lnTo>
                    <a:pt x="478" y="241"/>
                  </a:lnTo>
                  <a:lnTo>
                    <a:pt x="451" y="224"/>
                  </a:lnTo>
                  <a:lnTo>
                    <a:pt x="420" y="208"/>
                  </a:lnTo>
                  <a:lnTo>
                    <a:pt x="384" y="188"/>
                  </a:lnTo>
                  <a:lnTo>
                    <a:pt x="345" y="168"/>
                  </a:lnTo>
                  <a:lnTo>
                    <a:pt x="302" y="147"/>
                  </a:lnTo>
                  <a:lnTo>
                    <a:pt x="257" y="123"/>
                  </a:lnTo>
                  <a:lnTo>
                    <a:pt x="209" y="100"/>
                  </a:lnTo>
                  <a:lnTo>
                    <a:pt x="158" y="76"/>
                  </a:lnTo>
                  <a:lnTo>
                    <a:pt x="107" y="51"/>
                  </a:lnTo>
                  <a:lnTo>
                    <a:pt x="54" y="25"/>
                  </a:lnTo>
                  <a:lnTo>
                    <a:pt x="0" y="0"/>
                  </a:lnTo>
                  <a:lnTo>
                    <a:pt x="0" y="4"/>
                  </a:lnTo>
                  <a:lnTo>
                    <a:pt x="48" y="25"/>
                  </a:lnTo>
                  <a:lnTo>
                    <a:pt x="96" y="49"/>
                  </a:lnTo>
                  <a:lnTo>
                    <a:pt x="143" y="71"/>
                  </a:lnTo>
                  <a:lnTo>
                    <a:pt x="188" y="92"/>
                  </a:lnTo>
                  <a:lnTo>
                    <a:pt x="232" y="114"/>
                  </a:lnTo>
                  <a:lnTo>
                    <a:pt x="273" y="136"/>
                  </a:lnTo>
                  <a:lnTo>
                    <a:pt x="311" y="156"/>
                  </a:lnTo>
                  <a:lnTo>
                    <a:pt x="348" y="174"/>
                  </a:lnTo>
                  <a:lnTo>
                    <a:pt x="379" y="192"/>
                  </a:lnTo>
                  <a:lnTo>
                    <a:pt x="407" y="206"/>
                  </a:lnTo>
                  <a:lnTo>
                    <a:pt x="431" y="221"/>
                  </a:lnTo>
                  <a:lnTo>
                    <a:pt x="452" y="232"/>
                  </a:lnTo>
                  <a:lnTo>
                    <a:pt x="468" y="243"/>
                  </a:lnTo>
                  <a:lnTo>
                    <a:pt x="479" y="252"/>
                  </a:lnTo>
                  <a:lnTo>
                    <a:pt x="485" y="257"/>
                  </a:lnTo>
                  <a:lnTo>
                    <a:pt x="486" y="261"/>
                  </a:lnTo>
                  <a:lnTo>
                    <a:pt x="538" y="284"/>
                  </a:lnTo>
                  <a:close/>
                </a:path>
              </a:pathLst>
            </a:custGeom>
            <a:solidFill>
              <a:srgbClr val="E085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98" name="Freeform 1163"/>
            <p:cNvSpPr>
              <a:spLocks/>
            </p:cNvSpPr>
            <p:nvPr/>
          </p:nvSpPr>
          <p:spPr bwMode="auto">
            <a:xfrm>
              <a:off x="945" y="1256"/>
              <a:ext cx="487" cy="128"/>
            </a:xfrm>
            <a:custGeom>
              <a:avLst/>
              <a:gdLst>
                <a:gd name="T0" fmla="*/ 1 w 487"/>
                <a:gd name="T1" fmla="*/ 0 h 257"/>
                <a:gd name="T2" fmla="*/ 49 w 487"/>
                <a:gd name="T3" fmla="*/ 10 h 257"/>
                <a:gd name="T4" fmla="*/ 97 w 487"/>
                <a:gd name="T5" fmla="*/ 22 h 257"/>
                <a:gd name="T6" fmla="*/ 144 w 487"/>
                <a:gd name="T7" fmla="*/ 33 h 257"/>
                <a:gd name="T8" fmla="*/ 189 w 487"/>
                <a:gd name="T9" fmla="*/ 44 h 257"/>
                <a:gd name="T10" fmla="*/ 233 w 487"/>
                <a:gd name="T11" fmla="*/ 55 h 257"/>
                <a:gd name="T12" fmla="*/ 274 w 487"/>
                <a:gd name="T13" fmla="*/ 66 h 257"/>
                <a:gd name="T14" fmla="*/ 312 w 487"/>
                <a:gd name="T15" fmla="*/ 76 h 257"/>
                <a:gd name="T16" fmla="*/ 349 w 487"/>
                <a:gd name="T17" fmla="*/ 85 h 257"/>
                <a:gd name="T18" fmla="*/ 380 w 487"/>
                <a:gd name="T19" fmla="*/ 94 h 257"/>
                <a:gd name="T20" fmla="*/ 408 w 487"/>
                <a:gd name="T21" fmla="*/ 101 h 257"/>
                <a:gd name="T22" fmla="*/ 432 w 487"/>
                <a:gd name="T23" fmla="*/ 108 h 257"/>
                <a:gd name="T24" fmla="*/ 453 w 487"/>
                <a:gd name="T25" fmla="*/ 114 h 257"/>
                <a:gd name="T26" fmla="*/ 469 w 487"/>
                <a:gd name="T27" fmla="*/ 119 h 257"/>
                <a:gd name="T28" fmla="*/ 480 w 487"/>
                <a:gd name="T29" fmla="*/ 124 h 257"/>
                <a:gd name="T30" fmla="*/ 486 w 487"/>
                <a:gd name="T31" fmla="*/ 126 h 257"/>
                <a:gd name="T32" fmla="*/ 487 w 487"/>
                <a:gd name="T33" fmla="*/ 128 h 257"/>
                <a:gd name="T34" fmla="*/ 432 w 487"/>
                <a:gd name="T35" fmla="*/ 115 h 257"/>
                <a:gd name="T36" fmla="*/ 431 w 487"/>
                <a:gd name="T37" fmla="*/ 114 h 257"/>
                <a:gd name="T38" fmla="*/ 424 w 487"/>
                <a:gd name="T39" fmla="*/ 110 h 257"/>
                <a:gd name="T40" fmla="*/ 412 w 487"/>
                <a:gd name="T41" fmla="*/ 106 h 257"/>
                <a:gd name="T42" fmla="*/ 397 w 487"/>
                <a:gd name="T43" fmla="*/ 101 h 257"/>
                <a:gd name="T44" fmla="*/ 377 w 487"/>
                <a:gd name="T45" fmla="*/ 95 h 257"/>
                <a:gd name="T46" fmla="*/ 351 w 487"/>
                <a:gd name="T47" fmla="*/ 88 h 257"/>
                <a:gd name="T48" fmla="*/ 323 w 487"/>
                <a:gd name="T49" fmla="*/ 81 h 257"/>
                <a:gd name="T50" fmla="*/ 292 w 487"/>
                <a:gd name="T51" fmla="*/ 72 h 257"/>
                <a:gd name="T52" fmla="*/ 257 w 487"/>
                <a:gd name="T53" fmla="*/ 63 h 257"/>
                <a:gd name="T54" fmla="*/ 219 w 487"/>
                <a:gd name="T55" fmla="*/ 54 h 257"/>
                <a:gd name="T56" fmla="*/ 178 w 487"/>
                <a:gd name="T57" fmla="*/ 43 h 257"/>
                <a:gd name="T58" fmla="*/ 135 w 487"/>
                <a:gd name="T59" fmla="*/ 33 h 257"/>
                <a:gd name="T60" fmla="*/ 90 w 487"/>
                <a:gd name="T61" fmla="*/ 22 h 257"/>
                <a:gd name="T62" fmla="*/ 45 w 487"/>
                <a:gd name="T63" fmla="*/ 11 h 257"/>
                <a:gd name="T64" fmla="*/ 0 w 487"/>
                <a:gd name="T65" fmla="*/ 0 h 257"/>
                <a:gd name="T66" fmla="*/ 1 w 487"/>
                <a:gd name="T67" fmla="*/ 0 h 25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7" h="257">
                  <a:moveTo>
                    <a:pt x="1" y="0"/>
                  </a:moveTo>
                  <a:lnTo>
                    <a:pt x="49" y="21"/>
                  </a:lnTo>
                  <a:lnTo>
                    <a:pt x="97" y="45"/>
                  </a:lnTo>
                  <a:lnTo>
                    <a:pt x="144" y="67"/>
                  </a:lnTo>
                  <a:lnTo>
                    <a:pt x="189" y="88"/>
                  </a:lnTo>
                  <a:lnTo>
                    <a:pt x="233" y="110"/>
                  </a:lnTo>
                  <a:lnTo>
                    <a:pt x="274" y="132"/>
                  </a:lnTo>
                  <a:lnTo>
                    <a:pt x="312" y="152"/>
                  </a:lnTo>
                  <a:lnTo>
                    <a:pt x="349" y="170"/>
                  </a:lnTo>
                  <a:lnTo>
                    <a:pt x="380" y="188"/>
                  </a:lnTo>
                  <a:lnTo>
                    <a:pt x="408" y="202"/>
                  </a:lnTo>
                  <a:lnTo>
                    <a:pt x="432" y="217"/>
                  </a:lnTo>
                  <a:lnTo>
                    <a:pt x="453" y="228"/>
                  </a:lnTo>
                  <a:lnTo>
                    <a:pt x="469" y="239"/>
                  </a:lnTo>
                  <a:lnTo>
                    <a:pt x="480" y="248"/>
                  </a:lnTo>
                  <a:lnTo>
                    <a:pt x="486" y="253"/>
                  </a:lnTo>
                  <a:lnTo>
                    <a:pt x="487" y="257"/>
                  </a:lnTo>
                  <a:lnTo>
                    <a:pt x="432" y="231"/>
                  </a:lnTo>
                  <a:lnTo>
                    <a:pt x="431" y="228"/>
                  </a:lnTo>
                  <a:lnTo>
                    <a:pt x="424" y="220"/>
                  </a:lnTo>
                  <a:lnTo>
                    <a:pt x="412" y="213"/>
                  </a:lnTo>
                  <a:lnTo>
                    <a:pt x="397" y="202"/>
                  </a:lnTo>
                  <a:lnTo>
                    <a:pt x="377" y="191"/>
                  </a:lnTo>
                  <a:lnTo>
                    <a:pt x="351" y="177"/>
                  </a:lnTo>
                  <a:lnTo>
                    <a:pt x="323" y="163"/>
                  </a:lnTo>
                  <a:lnTo>
                    <a:pt x="292" y="144"/>
                  </a:lnTo>
                  <a:lnTo>
                    <a:pt x="257" y="126"/>
                  </a:lnTo>
                  <a:lnTo>
                    <a:pt x="219" y="108"/>
                  </a:lnTo>
                  <a:lnTo>
                    <a:pt x="178" y="86"/>
                  </a:lnTo>
                  <a:lnTo>
                    <a:pt x="135" y="67"/>
                  </a:lnTo>
                  <a:lnTo>
                    <a:pt x="90" y="45"/>
                  </a:lnTo>
                  <a:lnTo>
                    <a:pt x="45" y="23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28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399" name="Freeform 1164"/>
            <p:cNvSpPr>
              <a:spLocks/>
            </p:cNvSpPr>
            <p:nvPr/>
          </p:nvSpPr>
          <p:spPr bwMode="auto">
            <a:xfrm>
              <a:off x="943" y="1257"/>
              <a:ext cx="434" cy="115"/>
            </a:xfrm>
            <a:custGeom>
              <a:avLst/>
              <a:gdLst>
                <a:gd name="T0" fmla="*/ 434 w 434"/>
                <a:gd name="T1" fmla="*/ 115 h 230"/>
                <a:gd name="T2" fmla="*/ 433 w 434"/>
                <a:gd name="T3" fmla="*/ 114 h 230"/>
                <a:gd name="T4" fmla="*/ 426 w 434"/>
                <a:gd name="T5" fmla="*/ 110 h 230"/>
                <a:gd name="T6" fmla="*/ 414 w 434"/>
                <a:gd name="T7" fmla="*/ 106 h 230"/>
                <a:gd name="T8" fmla="*/ 399 w 434"/>
                <a:gd name="T9" fmla="*/ 101 h 230"/>
                <a:gd name="T10" fmla="*/ 379 w 434"/>
                <a:gd name="T11" fmla="*/ 95 h 230"/>
                <a:gd name="T12" fmla="*/ 353 w 434"/>
                <a:gd name="T13" fmla="*/ 88 h 230"/>
                <a:gd name="T14" fmla="*/ 325 w 434"/>
                <a:gd name="T15" fmla="*/ 81 h 230"/>
                <a:gd name="T16" fmla="*/ 294 w 434"/>
                <a:gd name="T17" fmla="*/ 72 h 230"/>
                <a:gd name="T18" fmla="*/ 259 w 434"/>
                <a:gd name="T19" fmla="*/ 63 h 230"/>
                <a:gd name="T20" fmla="*/ 221 w 434"/>
                <a:gd name="T21" fmla="*/ 54 h 230"/>
                <a:gd name="T22" fmla="*/ 180 w 434"/>
                <a:gd name="T23" fmla="*/ 43 h 230"/>
                <a:gd name="T24" fmla="*/ 137 w 434"/>
                <a:gd name="T25" fmla="*/ 33 h 230"/>
                <a:gd name="T26" fmla="*/ 92 w 434"/>
                <a:gd name="T27" fmla="*/ 22 h 230"/>
                <a:gd name="T28" fmla="*/ 47 w 434"/>
                <a:gd name="T29" fmla="*/ 11 h 230"/>
                <a:gd name="T30" fmla="*/ 2 w 434"/>
                <a:gd name="T31" fmla="*/ 0 h 230"/>
                <a:gd name="T32" fmla="*/ 0 w 434"/>
                <a:gd name="T33" fmla="*/ 2 h 230"/>
                <a:gd name="T34" fmla="*/ 43 w 434"/>
                <a:gd name="T35" fmla="*/ 12 h 230"/>
                <a:gd name="T36" fmla="*/ 85 w 434"/>
                <a:gd name="T37" fmla="*/ 22 h 230"/>
                <a:gd name="T38" fmla="*/ 126 w 434"/>
                <a:gd name="T39" fmla="*/ 32 h 230"/>
                <a:gd name="T40" fmla="*/ 164 w 434"/>
                <a:gd name="T41" fmla="*/ 42 h 230"/>
                <a:gd name="T42" fmla="*/ 201 w 434"/>
                <a:gd name="T43" fmla="*/ 51 h 230"/>
                <a:gd name="T44" fmla="*/ 236 w 434"/>
                <a:gd name="T45" fmla="*/ 59 h 230"/>
                <a:gd name="T46" fmla="*/ 267 w 434"/>
                <a:gd name="T47" fmla="*/ 67 h 230"/>
                <a:gd name="T48" fmla="*/ 296 w 434"/>
                <a:gd name="T49" fmla="*/ 76 h 230"/>
                <a:gd name="T50" fmla="*/ 320 w 434"/>
                <a:gd name="T51" fmla="*/ 82 h 230"/>
                <a:gd name="T52" fmla="*/ 339 w 434"/>
                <a:gd name="T53" fmla="*/ 88 h 230"/>
                <a:gd name="T54" fmla="*/ 355 w 434"/>
                <a:gd name="T55" fmla="*/ 93 h 230"/>
                <a:gd name="T56" fmla="*/ 366 w 434"/>
                <a:gd name="T57" fmla="*/ 96 h 230"/>
                <a:gd name="T58" fmla="*/ 372 w 434"/>
                <a:gd name="T59" fmla="*/ 99 h 230"/>
                <a:gd name="T60" fmla="*/ 375 w 434"/>
                <a:gd name="T61" fmla="*/ 101 h 230"/>
                <a:gd name="T62" fmla="*/ 434 w 434"/>
                <a:gd name="T63" fmla="*/ 115 h 23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34" h="230">
                  <a:moveTo>
                    <a:pt x="434" y="230"/>
                  </a:moveTo>
                  <a:lnTo>
                    <a:pt x="433" y="227"/>
                  </a:lnTo>
                  <a:lnTo>
                    <a:pt x="426" y="219"/>
                  </a:lnTo>
                  <a:lnTo>
                    <a:pt x="414" y="212"/>
                  </a:lnTo>
                  <a:lnTo>
                    <a:pt x="399" y="201"/>
                  </a:lnTo>
                  <a:lnTo>
                    <a:pt x="379" y="190"/>
                  </a:lnTo>
                  <a:lnTo>
                    <a:pt x="353" y="176"/>
                  </a:lnTo>
                  <a:lnTo>
                    <a:pt x="325" y="162"/>
                  </a:lnTo>
                  <a:lnTo>
                    <a:pt x="294" y="143"/>
                  </a:lnTo>
                  <a:lnTo>
                    <a:pt x="259" y="125"/>
                  </a:lnTo>
                  <a:lnTo>
                    <a:pt x="221" y="107"/>
                  </a:lnTo>
                  <a:lnTo>
                    <a:pt x="180" y="85"/>
                  </a:lnTo>
                  <a:lnTo>
                    <a:pt x="137" y="66"/>
                  </a:lnTo>
                  <a:lnTo>
                    <a:pt x="92" y="44"/>
                  </a:lnTo>
                  <a:lnTo>
                    <a:pt x="47" y="22"/>
                  </a:lnTo>
                  <a:lnTo>
                    <a:pt x="2" y="0"/>
                  </a:lnTo>
                  <a:lnTo>
                    <a:pt x="0" y="4"/>
                  </a:lnTo>
                  <a:lnTo>
                    <a:pt x="43" y="24"/>
                  </a:lnTo>
                  <a:lnTo>
                    <a:pt x="85" y="44"/>
                  </a:lnTo>
                  <a:lnTo>
                    <a:pt x="126" y="64"/>
                  </a:lnTo>
                  <a:lnTo>
                    <a:pt x="164" y="84"/>
                  </a:lnTo>
                  <a:lnTo>
                    <a:pt x="201" y="102"/>
                  </a:lnTo>
                  <a:lnTo>
                    <a:pt x="236" y="118"/>
                  </a:lnTo>
                  <a:lnTo>
                    <a:pt x="267" y="134"/>
                  </a:lnTo>
                  <a:lnTo>
                    <a:pt x="296" y="151"/>
                  </a:lnTo>
                  <a:lnTo>
                    <a:pt x="320" y="163"/>
                  </a:lnTo>
                  <a:lnTo>
                    <a:pt x="339" y="176"/>
                  </a:lnTo>
                  <a:lnTo>
                    <a:pt x="355" y="185"/>
                  </a:lnTo>
                  <a:lnTo>
                    <a:pt x="366" y="192"/>
                  </a:lnTo>
                  <a:lnTo>
                    <a:pt x="372" y="198"/>
                  </a:lnTo>
                  <a:lnTo>
                    <a:pt x="375" y="201"/>
                  </a:lnTo>
                  <a:lnTo>
                    <a:pt x="434" y="230"/>
                  </a:lnTo>
                  <a:close/>
                </a:path>
              </a:pathLst>
            </a:custGeom>
            <a:solidFill>
              <a:srgbClr val="E58E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00" name="Freeform 1165"/>
            <p:cNvSpPr>
              <a:spLocks/>
            </p:cNvSpPr>
            <p:nvPr/>
          </p:nvSpPr>
          <p:spPr bwMode="auto">
            <a:xfrm>
              <a:off x="943" y="1259"/>
              <a:ext cx="375" cy="98"/>
            </a:xfrm>
            <a:custGeom>
              <a:avLst/>
              <a:gdLst>
                <a:gd name="T0" fmla="*/ 0 w 375"/>
                <a:gd name="T1" fmla="*/ 0 h 197"/>
                <a:gd name="T2" fmla="*/ 43 w 375"/>
                <a:gd name="T3" fmla="*/ 10 h 197"/>
                <a:gd name="T4" fmla="*/ 85 w 375"/>
                <a:gd name="T5" fmla="*/ 20 h 197"/>
                <a:gd name="T6" fmla="*/ 126 w 375"/>
                <a:gd name="T7" fmla="*/ 30 h 197"/>
                <a:gd name="T8" fmla="*/ 164 w 375"/>
                <a:gd name="T9" fmla="*/ 40 h 197"/>
                <a:gd name="T10" fmla="*/ 201 w 375"/>
                <a:gd name="T11" fmla="*/ 49 h 197"/>
                <a:gd name="T12" fmla="*/ 236 w 375"/>
                <a:gd name="T13" fmla="*/ 57 h 197"/>
                <a:gd name="T14" fmla="*/ 267 w 375"/>
                <a:gd name="T15" fmla="*/ 65 h 197"/>
                <a:gd name="T16" fmla="*/ 296 w 375"/>
                <a:gd name="T17" fmla="*/ 73 h 197"/>
                <a:gd name="T18" fmla="*/ 320 w 375"/>
                <a:gd name="T19" fmla="*/ 79 h 197"/>
                <a:gd name="T20" fmla="*/ 339 w 375"/>
                <a:gd name="T21" fmla="*/ 86 h 197"/>
                <a:gd name="T22" fmla="*/ 355 w 375"/>
                <a:gd name="T23" fmla="*/ 90 h 197"/>
                <a:gd name="T24" fmla="*/ 366 w 375"/>
                <a:gd name="T25" fmla="*/ 94 h 197"/>
                <a:gd name="T26" fmla="*/ 372 w 375"/>
                <a:gd name="T27" fmla="*/ 97 h 197"/>
                <a:gd name="T28" fmla="*/ 375 w 375"/>
                <a:gd name="T29" fmla="*/ 98 h 197"/>
                <a:gd name="T30" fmla="*/ 310 w 375"/>
                <a:gd name="T31" fmla="*/ 84 h 197"/>
                <a:gd name="T32" fmla="*/ 308 w 375"/>
                <a:gd name="T33" fmla="*/ 82 h 197"/>
                <a:gd name="T34" fmla="*/ 301 w 375"/>
                <a:gd name="T35" fmla="*/ 79 h 197"/>
                <a:gd name="T36" fmla="*/ 291 w 375"/>
                <a:gd name="T37" fmla="*/ 76 h 197"/>
                <a:gd name="T38" fmla="*/ 276 w 375"/>
                <a:gd name="T39" fmla="*/ 71 h 197"/>
                <a:gd name="T40" fmla="*/ 257 w 375"/>
                <a:gd name="T41" fmla="*/ 66 h 197"/>
                <a:gd name="T42" fmla="*/ 233 w 375"/>
                <a:gd name="T43" fmla="*/ 59 h 197"/>
                <a:gd name="T44" fmla="*/ 208 w 375"/>
                <a:gd name="T45" fmla="*/ 52 h 197"/>
                <a:gd name="T46" fmla="*/ 178 w 375"/>
                <a:gd name="T47" fmla="*/ 45 h 197"/>
                <a:gd name="T48" fmla="*/ 146 w 375"/>
                <a:gd name="T49" fmla="*/ 37 h 197"/>
                <a:gd name="T50" fmla="*/ 110 w 375"/>
                <a:gd name="T51" fmla="*/ 28 h 197"/>
                <a:gd name="T52" fmla="*/ 75 w 375"/>
                <a:gd name="T53" fmla="*/ 20 h 197"/>
                <a:gd name="T54" fmla="*/ 37 w 375"/>
                <a:gd name="T55" fmla="*/ 11 h 197"/>
                <a:gd name="T56" fmla="*/ 0 w 375"/>
                <a:gd name="T57" fmla="*/ 2 h 197"/>
                <a:gd name="T58" fmla="*/ 0 w 375"/>
                <a:gd name="T59" fmla="*/ 0 h 19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375" h="197">
                  <a:moveTo>
                    <a:pt x="0" y="0"/>
                  </a:moveTo>
                  <a:lnTo>
                    <a:pt x="43" y="20"/>
                  </a:lnTo>
                  <a:lnTo>
                    <a:pt x="85" y="40"/>
                  </a:lnTo>
                  <a:lnTo>
                    <a:pt x="126" y="60"/>
                  </a:lnTo>
                  <a:lnTo>
                    <a:pt x="164" y="80"/>
                  </a:lnTo>
                  <a:lnTo>
                    <a:pt x="201" y="98"/>
                  </a:lnTo>
                  <a:lnTo>
                    <a:pt x="236" y="114"/>
                  </a:lnTo>
                  <a:lnTo>
                    <a:pt x="267" y="130"/>
                  </a:lnTo>
                  <a:lnTo>
                    <a:pt x="296" y="147"/>
                  </a:lnTo>
                  <a:lnTo>
                    <a:pt x="320" y="159"/>
                  </a:lnTo>
                  <a:lnTo>
                    <a:pt x="339" y="172"/>
                  </a:lnTo>
                  <a:lnTo>
                    <a:pt x="355" y="181"/>
                  </a:lnTo>
                  <a:lnTo>
                    <a:pt x="366" y="188"/>
                  </a:lnTo>
                  <a:lnTo>
                    <a:pt x="372" y="194"/>
                  </a:lnTo>
                  <a:lnTo>
                    <a:pt x="375" y="197"/>
                  </a:lnTo>
                  <a:lnTo>
                    <a:pt x="310" y="168"/>
                  </a:lnTo>
                  <a:lnTo>
                    <a:pt x="308" y="165"/>
                  </a:lnTo>
                  <a:lnTo>
                    <a:pt x="301" y="159"/>
                  </a:lnTo>
                  <a:lnTo>
                    <a:pt x="291" y="152"/>
                  </a:lnTo>
                  <a:lnTo>
                    <a:pt x="276" y="143"/>
                  </a:lnTo>
                  <a:lnTo>
                    <a:pt x="257" y="132"/>
                  </a:lnTo>
                  <a:lnTo>
                    <a:pt x="233" y="119"/>
                  </a:lnTo>
                  <a:lnTo>
                    <a:pt x="208" y="105"/>
                  </a:lnTo>
                  <a:lnTo>
                    <a:pt x="178" y="91"/>
                  </a:lnTo>
                  <a:lnTo>
                    <a:pt x="146" y="74"/>
                  </a:lnTo>
                  <a:lnTo>
                    <a:pt x="110" y="56"/>
                  </a:lnTo>
                  <a:lnTo>
                    <a:pt x="75" y="40"/>
                  </a:lnTo>
                  <a:lnTo>
                    <a:pt x="37" y="22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9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01" name="Freeform 1166"/>
            <p:cNvSpPr>
              <a:spLocks/>
            </p:cNvSpPr>
            <p:nvPr/>
          </p:nvSpPr>
          <p:spPr bwMode="auto">
            <a:xfrm>
              <a:off x="942" y="1260"/>
              <a:ext cx="311" cy="83"/>
            </a:xfrm>
            <a:custGeom>
              <a:avLst/>
              <a:gdLst>
                <a:gd name="T0" fmla="*/ 311 w 311"/>
                <a:gd name="T1" fmla="*/ 83 h 164"/>
                <a:gd name="T2" fmla="*/ 309 w 311"/>
                <a:gd name="T3" fmla="*/ 81 h 164"/>
                <a:gd name="T4" fmla="*/ 302 w 311"/>
                <a:gd name="T5" fmla="*/ 78 h 164"/>
                <a:gd name="T6" fmla="*/ 292 w 311"/>
                <a:gd name="T7" fmla="*/ 75 h 164"/>
                <a:gd name="T8" fmla="*/ 277 w 311"/>
                <a:gd name="T9" fmla="*/ 70 h 164"/>
                <a:gd name="T10" fmla="*/ 258 w 311"/>
                <a:gd name="T11" fmla="*/ 65 h 164"/>
                <a:gd name="T12" fmla="*/ 234 w 311"/>
                <a:gd name="T13" fmla="*/ 58 h 164"/>
                <a:gd name="T14" fmla="*/ 209 w 311"/>
                <a:gd name="T15" fmla="*/ 51 h 164"/>
                <a:gd name="T16" fmla="*/ 179 w 311"/>
                <a:gd name="T17" fmla="*/ 44 h 164"/>
                <a:gd name="T18" fmla="*/ 147 w 311"/>
                <a:gd name="T19" fmla="*/ 35 h 164"/>
                <a:gd name="T20" fmla="*/ 111 w 311"/>
                <a:gd name="T21" fmla="*/ 26 h 164"/>
                <a:gd name="T22" fmla="*/ 76 w 311"/>
                <a:gd name="T23" fmla="*/ 18 h 164"/>
                <a:gd name="T24" fmla="*/ 38 w 311"/>
                <a:gd name="T25" fmla="*/ 9 h 164"/>
                <a:gd name="T26" fmla="*/ 1 w 311"/>
                <a:gd name="T27" fmla="*/ 0 h 164"/>
                <a:gd name="T28" fmla="*/ 0 w 311"/>
                <a:gd name="T29" fmla="*/ 2 h 164"/>
                <a:gd name="T30" fmla="*/ 35 w 311"/>
                <a:gd name="T31" fmla="*/ 10 h 164"/>
                <a:gd name="T32" fmla="*/ 69 w 311"/>
                <a:gd name="T33" fmla="*/ 18 h 164"/>
                <a:gd name="T34" fmla="*/ 101 w 311"/>
                <a:gd name="T35" fmla="*/ 26 h 164"/>
                <a:gd name="T36" fmla="*/ 131 w 311"/>
                <a:gd name="T37" fmla="*/ 34 h 164"/>
                <a:gd name="T38" fmla="*/ 159 w 311"/>
                <a:gd name="T39" fmla="*/ 41 h 164"/>
                <a:gd name="T40" fmla="*/ 183 w 311"/>
                <a:gd name="T41" fmla="*/ 48 h 164"/>
                <a:gd name="T42" fmla="*/ 205 w 311"/>
                <a:gd name="T43" fmla="*/ 54 h 164"/>
                <a:gd name="T44" fmla="*/ 220 w 311"/>
                <a:gd name="T45" fmla="*/ 58 h 164"/>
                <a:gd name="T46" fmla="*/ 233 w 311"/>
                <a:gd name="T47" fmla="*/ 62 h 164"/>
                <a:gd name="T48" fmla="*/ 240 w 311"/>
                <a:gd name="T49" fmla="*/ 65 h 164"/>
                <a:gd name="T50" fmla="*/ 241 w 311"/>
                <a:gd name="T51" fmla="*/ 67 h 164"/>
                <a:gd name="T52" fmla="*/ 311 w 311"/>
                <a:gd name="T53" fmla="*/ 83 h 16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11" h="164">
                  <a:moveTo>
                    <a:pt x="311" y="164"/>
                  </a:moveTo>
                  <a:lnTo>
                    <a:pt x="309" y="161"/>
                  </a:lnTo>
                  <a:lnTo>
                    <a:pt x="302" y="155"/>
                  </a:lnTo>
                  <a:lnTo>
                    <a:pt x="292" y="148"/>
                  </a:lnTo>
                  <a:lnTo>
                    <a:pt x="277" y="139"/>
                  </a:lnTo>
                  <a:lnTo>
                    <a:pt x="258" y="128"/>
                  </a:lnTo>
                  <a:lnTo>
                    <a:pt x="234" y="115"/>
                  </a:lnTo>
                  <a:lnTo>
                    <a:pt x="209" y="101"/>
                  </a:lnTo>
                  <a:lnTo>
                    <a:pt x="179" y="87"/>
                  </a:lnTo>
                  <a:lnTo>
                    <a:pt x="147" y="70"/>
                  </a:lnTo>
                  <a:lnTo>
                    <a:pt x="111" y="52"/>
                  </a:lnTo>
                  <a:lnTo>
                    <a:pt x="76" y="36"/>
                  </a:lnTo>
                  <a:lnTo>
                    <a:pt x="38" y="18"/>
                  </a:lnTo>
                  <a:lnTo>
                    <a:pt x="1" y="0"/>
                  </a:lnTo>
                  <a:lnTo>
                    <a:pt x="0" y="3"/>
                  </a:lnTo>
                  <a:lnTo>
                    <a:pt x="35" y="20"/>
                  </a:lnTo>
                  <a:lnTo>
                    <a:pt x="69" y="36"/>
                  </a:lnTo>
                  <a:lnTo>
                    <a:pt x="101" y="52"/>
                  </a:lnTo>
                  <a:lnTo>
                    <a:pt x="131" y="67"/>
                  </a:lnTo>
                  <a:lnTo>
                    <a:pt x="159" y="81"/>
                  </a:lnTo>
                  <a:lnTo>
                    <a:pt x="183" y="94"/>
                  </a:lnTo>
                  <a:lnTo>
                    <a:pt x="205" y="106"/>
                  </a:lnTo>
                  <a:lnTo>
                    <a:pt x="220" y="115"/>
                  </a:lnTo>
                  <a:lnTo>
                    <a:pt x="233" y="123"/>
                  </a:lnTo>
                  <a:lnTo>
                    <a:pt x="240" y="128"/>
                  </a:lnTo>
                  <a:lnTo>
                    <a:pt x="241" y="132"/>
                  </a:lnTo>
                  <a:lnTo>
                    <a:pt x="311" y="164"/>
                  </a:lnTo>
                  <a:close/>
                </a:path>
              </a:pathLst>
            </a:custGeom>
            <a:solidFill>
              <a:srgbClr val="EA98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02" name="Freeform 1167"/>
            <p:cNvSpPr>
              <a:spLocks/>
            </p:cNvSpPr>
            <p:nvPr/>
          </p:nvSpPr>
          <p:spPr bwMode="auto">
            <a:xfrm>
              <a:off x="940" y="1262"/>
              <a:ext cx="243" cy="64"/>
            </a:xfrm>
            <a:custGeom>
              <a:avLst/>
              <a:gdLst>
                <a:gd name="T0" fmla="*/ 2 w 243"/>
                <a:gd name="T1" fmla="*/ 0 h 129"/>
                <a:gd name="T2" fmla="*/ 37 w 243"/>
                <a:gd name="T3" fmla="*/ 8 h 129"/>
                <a:gd name="T4" fmla="*/ 71 w 243"/>
                <a:gd name="T5" fmla="*/ 16 h 129"/>
                <a:gd name="T6" fmla="*/ 103 w 243"/>
                <a:gd name="T7" fmla="*/ 24 h 129"/>
                <a:gd name="T8" fmla="*/ 133 w 243"/>
                <a:gd name="T9" fmla="*/ 32 h 129"/>
                <a:gd name="T10" fmla="*/ 161 w 243"/>
                <a:gd name="T11" fmla="*/ 39 h 129"/>
                <a:gd name="T12" fmla="*/ 185 w 243"/>
                <a:gd name="T13" fmla="*/ 45 h 129"/>
                <a:gd name="T14" fmla="*/ 207 w 243"/>
                <a:gd name="T15" fmla="*/ 51 h 129"/>
                <a:gd name="T16" fmla="*/ 222 w 243"/>
                <a:gd name="T17" fmla="*/ 56 h 129"/>
                <a:gd name="T18" fmla="*/ 235 w 243"/>
                <a:gd name="T19" fmla="*/ 60 h 129"/>
                <a:gd name="T20" fmla="*/ 242 w 243"/>
                <a:gd name="T21" fmla="*/ 62 h 129"/>
                <a:gd name="T22" fmla="*/ 243 w 243"/>
                <a:gd name="T23" fmla="*/ 64 h 129"/>
                <a:gd name="T24" fmla="*/ 168 w 243"/>
                <a:gd name="T25" fmla="*/ 46 h 129"/>
                <a:gd name="T26" fmla="*/ 167 w 243"/>
                <a:gd name="T27" fmla="*/ 45 h 129"/>
                <a:gd name="T28" fmla="*/ 159 w 243"/>
                <a:gd name="T29" fmla="*/ 42 h 129"/>
                <a:gd name="T30" fmla="*/ 147 w 243"/>
                <a:gd name="T31" fmla="*/ 39 h 129"/>
                <a:gd name="T32" fmla="*/ 130 w 243"/>
                <a:gd name="T33" fmla="*/ 34 h 129"/>
                <a:gd name="T34" fmla="*/ 109 w 243"/>
                <a:gd name="T35" fmla="*/ 29 h 129"/>
                <a:gd name="T36" fmla="*/ 85 w 243"/>
                <a:gd name="T37" fmla="*/ 23 h 129"/>
                <a:gd name="T38" fmla="*/ 58 w 243"/>
                <a:gd name="T39" fmla="*/ 16 h 129"/>
                <a:gd name="T40" fmla="*/ 30 w 243"/>
                <a:gd name="T41" fmla="*/ 9 h 129"/>
                <a:gd name="T42" fmla="*/ 0 w 243"/>
                <a:gd name="T43" fmla="*/ 2 h 129"/>
                <a:gd name="T44" fmla="*/ 2 w 243"/>
                <a:gd name="T45" fmla="*/ 0 h 12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43" h="129">
                  <a:moveTo>
                    <a:pt x="2" y="0"/>
                  </a:moveTo>
                  <a:lnTo>
                    <a:pt x="37" y="17"/>
                  </a:lnTo>
                  <a:lnTo>
                    <a:pt x="71" y="33"/>
                  </a:lnTo>
                  <a:lnTo>
                    <a:pt x="103" y="49"/>
                  </a:lnTo>
                  <a:lnTo>
                    <a:pt x="133" y="64"/>
                  </a:lnTo>
                  <a:lnTo>
                    <a:pt x="161" y="78"/>
                  </a:lnTo>
                  <a:lnTo>
                    <a:pt x="185" y="91"/>
                  </a:lnTo>
                  <a:lnTo>
                    <a:pt x="207" y="103"/>
                  </a:lnTo>
                  <a:lnTo>
                    <a:pt x="222" y="112"/>
                  </a:lnTo>
                  <a:lnTo>
                    <a:pt x="235" y="120"/>
                  </a:lnTo>
                  <a:lnTo>
                    <a:pt x="242" y="125"/>
                  </a:lnTo>
                  <a:lnTo>
                    <a:pt x="243" y="129"/>
                  </a:lnTo>
                  <a:lnTo>
                    <a:pt x="168" y="93"/>
                  </a:lnTo>
                  <a:lnTo>
                    <a:pt x="167" y="91"/>
                  </a:lnTo>
                  <a:lnTo>
                    <a:pt x="159" y="85"/>
                  </a:lnTo>
                  <a:lnTo>
                    <a:pt x="147" y="78"/>
                  </a:lnTo>
                  <a:lnTo>
                    <a:pt x="130" y="69"/>
                  </a:lnTo>
                  <a:lnTo>
                    <a:pt x="109" y="58"/>
                  </a:lnTo>
                  <a:lnTo>
                    <a:pt x="85" y="46"/>
                  </a:lnTo>
                  <a:lnTo>
                    <a:pt x="58" y="33"/>
                  </a:lnTo>
                  <a:lnTo>
                    <a:pt x="30" y="18"/>
                  </a:lnTo>
                  <a:lnTo>
                    <a:pt x="0" y="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D9D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03" name="Freeform 1168"/>
            <p:cNvSpPr>
              <a:spLocks/>
            </p:cNvSpPr>
            <p:nvPr/>
          </p:nvSpPr>
          <p:spPr bwMode="auto">
            <a:xfrm>
              <a:off x="939" y="1264"/>
              <a:ext cx="169" cy="44"/>
            </a:xfrm>
            <a:custGeom>
              <a:avLst/>
              <a:gdLst>
                <a:gd name="T0" fmla="*/ 169 w 169"/>
                <a:gd name="T1" fmla="*/ 44 h 89"/>
                <a:gd name="T2" fmla="*/ 168 w 169"/>
                <a:gd name="T3" fmla="*/ 43 h 89"/>
                <a:gd name="T4" fmla="*/ 160 w 169"/>
                <a:gd name="T5" fmla="*/ 40 h 89"/>
                <a:gd name="T6" fmla="*/ 148 w 169"/>
                <a:gd name="T7" fmla="*/ 37 h 89"/>
                <a:gd name="T8" fmla="*/ 131 w 169"/>
                <a:gd name="T9" fmla="*/ 32 h 89"/>
                <a:gd name="T10" fmla="*/ 110 w 169"/>
                <a:gd name="T11" fmla="*/ 27 h 89"/>
                <a:gd name="T12" fmla="*/ 86 w 169"/>
                <a:gd name="T13" fmla="*/ 21 h 89"/>
                <a:gd name="T14" fmla="*/ 59 w 169"/>
                <a:gd name="T15" fmla="*/ 14 h 89"/>
                <a:gd name="T16" fmla="*/ 31 w 169"/>
                <a:gd name="T17" fmla="*/ 7 h 89"/>
                <a:gd name="T18" fmla="*/ 1 w 169"/>
                <a:gd name="T19" fmla="*/ 0 h 89"/>
                <a:gd name="T20" fmla="*/ 0 w 169"/>
                <a:gd name="T21" fmla="*/ 2 h 89"/>
                <a:gd name="T22" fmla="*/ 20 w 169"/>
                <a:gd name="T23" fmla="*/ 7 h 89"/>
                <a:gd name="T24" fmla="*/ 39 w 169"/>
                <a:gd name="T25" fmla="*/ 11 h 89"/>
                <a:gd name="T26" fmla="*/ 56 w 169"/>
                <a:gd name="T27" fmla="*/ 16 h 89"/>
                <a:gd name="T28" fmla="*/ 69 w 169"/>
                <a:gd name="T29" fmla="*/ 20 h 89"/>
                <a:gd name="T30" fmla="*/ 80 w 169"/>
                <a:gd name="T31" fmla="*/ 22 h 89"/>
                <a:gd name="T32" fmla="*/ 86 w 169"/>
                <a:gd name="T33" fmla="*/ 24 h 89"/>
                <a:gd name="T34" fmla="*/ 89 w 169"/>
                <a:gd name="T35" fmla="*/ 26 h 89"/>
                <a:gd name="T36" fmla="*/ 169 w 169"/>
                <a:gd name="T37" fmla="*/ 44 h 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69" h="89">
                  <a:moveTo>
                    <a:pt x="169" y="89"/>
                  </a:moveTo>
                  <a:lnTo>
                    <a:pt x="168" y="87"/>
                  </a:lnTo>
                  <a:lnTo>
                    <a:pt x="160" y="81"/>
                  </a:lnTo>
                  <a:lnTo>
                    <a:pt x="148" y="74"/>
                  </a:lnTo>
                  <a:lnTo>
                    <a:pt x="131" y="65"/>
                  </a:lnTo>
                  <a:lnTo>
                    <a:pt x="110" y="54"/>
                  </a:lnTo>
                  <a:lnTo>
                    <a:pt x="86" y="42"/>
                  </a:lnTo>
                  <a:lnTo>
                    <a:pt x="59" y="29"/>
                  </a:lnTo>
                  <a:lnTo>
                    <a:pt x="31" y="14"/>
                  </a:lnTo>
                  <a:lnTo>
                    <a:pt x="1" y="0"/>
                  </a:lnTo>
                  <a:lnTo>
                    <a:pt x="0" y="5"/>
                  </a:lnTo>
                  <a:lnTo>
                    <a:pt x="20" y="14"/>
                  </a:lnTo>
                  <a:lnTo>
                    <a:pt x="39" y="23"/>
                  </a:lnTo>
                  <a:lnTo>
                    <a:pt x="56" y="32"/>
                  </a:lnTo>
                  <a:lnTo>
                    <a:pt x="69" y="40"/>
                  </a:lnTo>
                  <a:lnTo>
                    <a:pt x="80" y="45"/>
                  </a:lnTo>
                  <a:lnTo>
                    <a:pt x="86" y="49"/>
                  </a:lnTo>
                  <a:lnTo>
                    <a:pt x="89" y="52"/>
                  </a:lnTo>
                  <a:lnTo>
                    <a:pt x="169" y="89"/>
                  </a:lnTo>
                  <a:close/>
                </a:path>
              </a:pathLst>
            </a:custGeom>
            <a:solidFill>
              <a:srgbClr val="F0A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04" name="Freeform 1169"/>
            <p:cNvSpPr>
              <a:spLocks/>
            </p:cNvSpPr>
            <p:nvPr/>
          </p:nvSpPr>
          <p:spPr bwMode="auto">
            <a:xfrm>
              <a:off x="937" y="1267"/>
              <a:ext cx="91" cy="23"/>
            </a:xfrm>
            <a:custGeom>
              <a:avLst/>
              <a:gdLst>
                <a:gd name="T0" fmla="*/ 2 w 91"/>
                <a:gd name="T1" fmla="*/ 0 h 47"/>
                <a:gd name="T2" fmla="*/ 22 w 91"/>
                <a:gd name="T3" fmla="*/ 4 h 47"/>
                <a:gd name="T4" fmla="*/ 41 w 91"/>
                <a:gd name="T5" fmla="*/ 9 h 47"/>
                <a:gd name="T6" fmla="*/ 58 w 91"/>
                <a:gd name="T7" fmla="*/ 13 h 47"/>
                <a:gd name="T8" fmla="*/ 71 w 91"/>
                <a:gd name="T9" fmla="*/ 17 h 47"/>
                <a:gd name="T10" fmla="*/ 82 w 91"/>
                <a:gd name="T11" fmla="*/ 20 h 47"/>
                <a:gd name="T12" fmla="*/ 88 w 91"/>
                <a:gd name="T13" fmla="*/ 22 h 47"/>
                <a:gd name="T14" fmla="*/ 91 w 91"/>
                <a:gd name="T15" fmla="*/ 23 h 47"/>
                <a:gd name="T16" fmla="*/ 2 w 91"/>
                <a:gd name="T17" fmla="*/ 3 h 47"/>
                <a:gd name="T18" fmla="*/ 0 w 91"/>
                <a:gd name="T19" fmla="*/ 2 h 47"/>
                <a:gd name="T20" fmla="*/ 2 w 91"/>
                <a:gd name="T21" fmla="*/ 0 h 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1" h="47">
                  <a:moveTo>
                    <a:pt x="2" y="0"/>
                  </a:moveTo>
                  <a:lnTo>
                    <a:pt x="22" y="9"/>
                  </a:lnTo>
                  <a:lnTo>
                    <a:pt x="41" y="18"/>
                  </a:lnTo>
                  <a:lnTo>
                    <a:pt x="58" y="27"/>
                  </a:lnTo>
                  <a:lnTo>
                    <a:pt x="71" y="35"/>
                  </a:lnTo>
                  <a:lnTo>
                    <a:pt x="82" y="40"/>
                  </a:lnTo>
                  <a:lnTo>
                    <a:pt x="88" y="44"/>
                  </a:lnTo>
                  <a:lnTo>
                    <a:pt x="91" y="47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2A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05" name="Freeform 1170"/>
            <p:cNvSpPr>
              <a:spLocks/>
            </p:cNvSpPr>
            <p:nvPr/>
          </p:nvSpPr>
          <p:spPr bwMode="auto">
            <a:xfrm>
              <a:off x="937" y="1268"/>
              <a:ext cx="2" cy="1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0 h 2"/>
                <a:gd name="T4" fmla="*/ 0 w 2"/>
                <a:gd name="T5" fmla="*/ 0 h 2"/>
                <a:gd name="T6" fmla="*/ 0 w 2"/>
                <a:gd name="T7" fmla="*/ 0 h 2"/>
                <a:gd name="T8" fmla="*/ 2 w 2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F3A7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06" name="Freeform 1171"/>
            <p:cNvSpPr>
              <a:spLocks/>
            </p:cNvSpPr>
            <p:nvPr/>
          </p:nvSpPr>
          <p:spPr bwMode="auto">
            <a:xfrm>
              <a:off x="953" y="1241"/>
              <a:ext cx="1015" cy="268"/>
            </a:xfrm>
            <a:custGeom>
              <a:avLst/>
              <a:gdLst>
                <a:gd name="T0" fmla="*/ 996 w 1015"/>
                <a:gd name="T1" fmla="*/ 232 h 535"/>
                <a:gd name="T2" fmla="*/ 0 w 1015"/>
                <a:gd name="T3" fmla="*/ 0 h 535"/>
                <a:gd name="T4" fmla="*/ 18 w 1015"/>
                <a:gd name="T5" fmla="*/ 35 h 535"/>
                <a:gd name="T6" fmla="*/ 1015 w 1015"/>
                <a:gd name="T7" fmla="*/ 268 h 535"/>
                <a:gd name="T8" fmla="*/ 996 w 1015"/>
                <a:gd name="T9" fmla="*/ 232 h 5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15" h="535">
                  <a:moveTo>
                    <a:pt x="996" y="463"/>
                  </a:moveTo>
                  <a:lnTo>
                    <a:pt x="0" y="0"/>
                  </a:lnTo>
                  <a:lnTo>
                    <a:pt x="18" y="70"/>
                  </a:lnTo>
                  <a:lnTo>
                    <a:pt x="1015" y="535"/>
                  </a:lnTo>
                  <a:lnTo>
                    <a:pt x="996" y="463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07" name="Freeform 1172"/>
            <p:cNvSpPr>
              <a:spLocks/>
            </p:cNvSpPr>
            <p:nvPr/>
          </p:nvSpPr>
          <p:spPr bwMode="auto">
            <a:xfrm>
              <a:off x="1966" y="867"/>
              <a:ext cx="362" cy="642"/>
            </a:xfrm>
            <a:custGeom>
              <a:avLst/>
              <a:gdLst>
                <a:gd name="T0" fmla="*/ 2 w 362"/>
                <a:gd name="T1" fmla="*/ 642 h 1283"/>
                <a:gd name="T2" fmla="*/ 362 w 362"/>
                <a:gd name="T3" fmla="*/ 7 h 1283"/>
                <a:gd name="T4" fmla="*/ 328 w 362"/>
                <a:gd name="T5" fmla="*/ 0 h 1283"/>
                <a:gd name="T6" fmla="*/ 320 w 362"/>
                <a:gd name="T7" fmla="*/ 15 h 1283"/>
                <a:gd name="T8" fmla="*/ 321 w 362"/>
                <a:gd name="T9" fmla="*/ 17 h 1283"/>
                <a:gd name="T10" fmla="*/ 321 w 362"/>
                <a:gd name="T11" fmla="*/ 22 h 1283"/>
                <a:gd name="T12" fmla="*/ 318 w 362"/>
                <a:gd name="T13" fmla="*/ 30 h 1283"/>
                <a:gd name="T14" fmla="*/ 314 w 362"/>
                <a:gd name="T15" fmla="*/ 42 h 1283"/>
                <a:gd name="T16" fmla="*/ 309 w 362"/>
                <a:gd name="T17" fmla="*/ 56 h 1283"/>
                <a:gd name="T18" fmla="*/ 302 w 362"/>
                <a:gd name="T19" fmla="*/ 74 h 1283"/>
                <a:gd name="T20" fmla="*/ 293 w 362"/>
                <a:gd name="T21" fmla="*/ 94 h 1283"/>
                <a:gd name="T22" fmla="*/ 282 w 362"/>
                <a:gd name="T23" fmla="*/ 117 h 1283"/>
                <a:gd name="T24" fmla="*/ 269 w 362"/>
                <a:gd name="T25" fmla="*/ 142 h 1283"/>
                <a:gd name="T26" fmla="*/ 255 w 362"/>
                <a:gd name="T27" fmla="*/ 171 h 1283"/>
                <a:gd name="T28" fmla="*/ 239 w 362"/>
                <a:gd name="T29" fmla="*/ 201 h 1283"/>
                <a:gd name="T30" fmla="*/ 224 w 362"/>
                <a:gd name="T31" fmla="*/ 234 h 1283"/>
                <a:gd name="T32" fmla="*/ 205 w 362"/>
                <a:gd name="T33" fmla="*/ 269 h 1283"/>
                <a:gd name="T34" fmla="*/ 186 w 362"/>
                <a:gd name="T35" fmla="*/ 305 h 1283"/>
                <a:gd name="T36" fmla="*/ 166 w 362"/>
                <a:gd name="T37" fmla="*/ 344 h 1283"/>
                <a:gd name="T38" fmla="*/ 145 w 362"/>
                <a:gd name="T39" fmla="*/ 384 h 1283"/>
                <a:gd name="T40" fmla="*/ 122 w 362"/>
                <a:gd name="T41" fmla="*/ 425 h 1283"/>
                <a:gd name="T42" fmla="*/ 98 w 362"/>
                <a:gd name="T43" fmla="*/ 466 h 1283"/>
                <a:gd name="T44" fmla="*/ 75 w 362"/>
                <a:gd name="T45" fmla="*/ 510 h 1283"/>
                <a:gd name="T46" fmla="*/ 50 w 362"/>
                <a:gd name="T47" fmla="*/ 553 h 1283"/>
                <a:gd name="T48" fmla="*/ 26 w 362"/>
                <a:gd name="T49" fmla="*/ 598 h 1283"/>
                <a:gd name="T50" fmla="*/ 0 w 362"/>
                <a:gd name="T51" fmla="*/ 641 h 1283"/>
                <a:gd name="T52" fmla="*/ 2 w 362"/>
                <a:gd name="T53" fmla="*/ 642 h 128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62" h="1283">
                  <a:moveTo>
                    <a:pt x="2" y="1283"/>
                  </a:moveTo>
                  <a:lnTo>
                    <a:pt x="362" y="14"/>
                  </a:lnTo>
                  <a:lnTo>
                    <a:pt x="328" y="0"/>
                  </a:lnTo>
                  <a:lnTo>
                    <a:pt x="320" y="29"/>
                  </a:lnTo>
                  <a:lnTo>
                    <a:pt x="321" y="33"/>
                  </a:lnTo>
                  <a:lnTo>
                    <a:pt x="321" y="43"/>
                  </a:lnTo>
                  <a:lnTo>
                    <a:pt x="318" y="60"/>
                  </a:lnTo>
                  <a:lnTo>
                    <a:pt x="314" y="83"/>
                  </a:lnTo>
                  <a:lnTo>
                    <a:pt x="309" y="112"/>
                  </a:lnTo>
                  <a:lnTo>
                    <a:pt x="302" y="147"/>
                  </a:lnTo>
                  <a:lnTo>
                    <a:pt x="293" y="188"/>
                  </a:lnTo>
                  <a:lnTo>
                    <a:pt x="282" y="233"/>
                  </a:lnTo>
                  <a:lnTo>
                    <a:pt x="269" y="284"/>
                  </a:lnTo>
                  <a:lnTo>
                    <a:pt x="255" y="342"/>
                  </a:lnTo>
                  <a:lnTo>
                    <a:pt x="239" y="402"/>
                  </a:lnTo>
                  <a:lnTo>
                    <a:pt x="224" y="467"/>
                  </a:lnTo>
                  <a:lnTo>
                    <a:pt x="205" y="538"/>
                  </a:lnTo>
                  <a:lnTo>
                    <a:pt x="186" y="610"/>
                  </a:lnTo>
                  <a:lnTo>
                    <a:pt x="166" y="688"/>
                  </a:lnTo>
                  <a:lnTo>
                    <a:pt x="145" y="768"/>
                  </a:lnTo>
                  <a:lnTo>
                    <a:pt x="122" y="849"/>
                  </a:lnTo>
                  <a:lnTo>
                    <a:pt x="98" y="932"/>
                  </a:lnTo>
                  <a:lnTo>
                    <a:pt x="75" y="1019"/>
                  </a:lnTo>
                  <a:lnTo>
                    <a:pt x="50" y="1106"/>
                  </a:lnTo>
                  <a:lnTo>
                    <a:pt x="26" y="1195"/>
                  </a:lnTo>
                  <a:lnTo>
                    <a:pt x="0" y="1282"/>
                  </a:lnTo>
                  <a:lnTo>
                    <a:pt x="2" y="1283"/>
                  </a:lnTo>
                  <a:close/>
                </a:path>
              </a:pathLst>
            </a:custGeom>
            <a:solidFill>
              <a:srgbClr val="BC43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08" name="Freeform 1173"/>
            <p:cNvSpPr>
              <a:spLocks/>
            </p:cNvSpPr>
            <p:nvPr/>
          </p:nvSpPr>
          <p:spPr bwMode="auto">
            <a:xfrm>
              <a:off x="1966" y="882"/>
              <a:ext cx="321" cy="626"/>
            </a:xfrm>
            <a:custGeom>
              <a:avLst/>
              <a:gdLst>
                <a:gd name="T0" fmla="*/ 320 w 321"/>
                <a:gd name="T1" fmla="*/ 0 h 1253"/>
                <a:gd name="T2" fmla="*/ 321 w 321"/>
                <a:gd name="T3" fmla="*/ 2 h 1253"/>
                <a:gd name="T4" fmla="*/ 321 w 321"/>
                <a:gd name="T5" fmla="*/ 7 h 1253"/>
                <a:gd name="T6" fmla="*/ 318 w 321"/>
                <a:gd name="T7" fmla="*/ 15 h 1253"/>
                <a:gd name="T8" fmla="*/ 314 w 321"/>
                <a:gd name="T9" fmla="*/ 27 h 1253"/>
                <a:gd name="T10" fmla="*/ 309 w 321"/>
                <a:gd name="T11" fmla="*/ 41 h 1253"/>
                <a:gd name="T12" fmla="*/ 302 w 321"/>
                <a:gd name="T13" fmla="*/ 59 h 1253"/>
                <a:gd name="T14" fmla="*/ 293 w 321"/>
                <a:gd name="T15" fmla="*/ 79 h 1253"/>
                <a:gd name="T16" fmla="*/ 282 w 321"/>
                <a:gd name="T17" fmla="*/ 102 h 1253"/>
                <a:gd name="T18" fmla="*/ 269 w 321"/>
                <a:gd name="T19" fmla="*/ 127 h 1253"/>
                <a:gd name="T20" fmla="*/ 255 w 321"/>
                <a:gd name="T21" fmla="*/ 156 h 1253"/>
                <a:gd name="T22" fmla="*/ 239 w 321"/>
                <a:gd name="T23" fmla="*/ 186 h 1253"/>
                <a:gd name="T24" fmla="*/ 224 w 321"/>
                <a:gd name="T25" fmla="*/ 219 h 1253"/>
                <a:gd name="T26" fmla="*/ 205 w 321"/>
                <a:gd name="T27" fmla="*/ 254 h 1253"/>
                <a:gd name="T28" fmla="*/ 186 w 321"/>
                <a:gd name="T29" fmla="*/ 290 h 1253"/>
                <a:gd name="T30" fmla="*/ 166 w 321"/>
                <a:gd name="T31" fmla="*/ 329 h 1253"/>
                <a:gd name="T32" fmla="*/ 145 w 321"/>
                <a:gd name="T33" fmla="*/ 369 h 1253"/>
                <a:gd name="T34" fmla="*/ 122 w 321"/>
                <a:gd name="T35" fmla="*/ 410 h 1253"/>
                <a:gd name="T36" fmla="*/ 98 w 321"/>
                <a:gd name="T37" fmla="*/ 451 h 1253"/>
                <a:gd name="T38" fmla="*/ 75 w 321"/>
                <a:gd name="T39" fmla="*/ 495 h 1253"/>
                <a:gd name="T40" fmla="*/ 50 w 321"/>
                <a:gd name="T41" fmla="*/ 538 h 1253"/>
                <a:gd name="T42" fmla="*/ 26 w 321"/>
                <a:gd name="T43" fmla="*/ 583 h 1253"/>
                <a:gd name="T44" fmla="*/ 0 w 321"/>
                <a:gd name="T45" fmla="*/ 626 h 1253"/>
                <a:gd name="T46" fmla="*/ 0 w 321"/>
                <a:gd name="T47" fmla="*/ 626 h 1253"/>
                <a:gd name="T48" fmla="*/ 26 w 321"/>
                <a:gd name="T49" fmla="*/ 581 h 1253"/>
                <a:gd name="T50" fmla="*/ 51 w 321"/>
                <a:gd name="T51" fmla="*/ 536 h 1253"/>
                <a:gd name="T52" fmla="*/ 75 w 321"/>
                <a:gd name="T53" fmla="*/ 492 h 1253"/>
                <a:gd name="T54" fmla="*/ 99 w 321"/>
                <a:gd name="T55" fmla="*/ 448 h 1253"/>
                <a:gd name="T56" fmla="*/ 123 w 321"/>
                <a:gd name="T57" fmla="*/ 405 h 1253"/>
                <a:gd name="T58" fmla="*/ 146 w 321"/>
                <a:gd name="T59" fmla="*/ 364 h 1253"/>
                <a:gd name="T60" fmla="*/ 167 w 321"/>
                <a:gd name="T61" fmla="*/ 324 h 1253"/>
                <a:gd name="T62" fmla="*/ 187 w 321"/>
                <a:gd name="T63" fmla="*/ 285 h 1253"/>
                <a:gd name="T64" fmla="*/ 207 w 321"/>
                <a:gd name="T65" fmla="*/ 249 h 1253"/>
                <a:gd name="T66" fmla="*/ 225 w 321"/>
                <a:gd name="T67" fmla="*/ 213 h 1253"/>
                <a:gd name="T68" fmla="*/ 241 w 321"/>
                <a:gd name="T69" fmla="*/ 182 h 1253"/>
                <a:gd name="T70" fmla="*/ 256 w 321"/>
                <a:gd name="T71" fmla="*/ 152 h 1253"/>
                <a:gd name="T72" fmla="*/ 269 w 321"/>
                <a:gd name="T73" fmla="*/ 125 h 1253"/>
                <a:gd name="T74" fmla="*/ 280 w 321"/>
                <a:gd name="T75" fmla="*/ 100 h 1253"/>
                <a:gd name="T76" fmla="*/ 290 w 321"/>
                <a:gd name="T77" fmla="*/ 78 h 1253"/>
                <a:gd name="T78" fmla="*/ 299 w 321"/>
                <a:gd name="T79" fmla="*/ 59 h 1253"/>
                <a:gd name="T80" fmla="*/ 306 w 321"/>
                <a:gd name="T81" fmla="*/ 44 h 1253"/>
                <a:gd name="T82" fmla="*/ 310 w 321"/>
                <a:gd name="T83" fmla="*/ 32 h 1253"/>
                <a:gd name="T84" fmla="*/ 311 w 321"/>
                <a:gd name="T85" fmla="*/ 23 h 1253"/>
                <a:gd name="T86" fmla="*/ 313 w 321"/>
                <a:gd name="T87" fmla="*/ 18 h 1253"/>
                <a:gd name="T88" fmla="*/ 311 w 321"/>
                <a:gd name="T89" fmla="*/ 15 h 1253"/>
                <a:gd name="T90" fmla="*/ 320 w 321"/>
                <a:gd name="T91" fmla="*/ 0 h 125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321" h="1253">
                  <a:moveTo>
                    <a:pt x="320" y="0"/>
                  </a:moveTo>
                  <a:lnTo>
                    <a:pt x="321" y="4"/>
                  </a:lnTo>
                  <a:lnTo>
                    <a:pt x="321" y="14"/>
                  </a:lnTo>
                  <a:lnTo>
                    <a:pt x="318" y="31"/>
                  </a:lnTo>
                  <a:lnTo>
                    <a:pt x="314" y="54"/>
                  </a:lnTo>
                  <a:lnTo>
                    <a:pt x="309" y="83"/>
                  </a:lnTo>
                  <a:lnTo>
                    <a:pt x="302" y="118"/>
                  </a:lnTo>
                  <a:lnTo>
                    <a:pt x="293" y="159"/>
                  </a:lnTo>
                  <a:lnTo>
                    <a:pt x="282" y="204"/>
                  </a:lnTo>
                  <a:lnTo>
                    <a:pt x="269" y="255"/>
                  </a:lnTo>
                  <a:lnTo>
                    <a:pt x="255" y="313"/>
                  </a:lnTo>
                  <a:lnTo>
                    <a:pt x="239" y="373"/>
                  </a:lnTo>
                  <a:lnTo>
                    <a:pt x="224" y="438"/>
                  </a:lnTo>
                  <a:lnTo>
                    <a:pt x="205" y="509"/>
                  </a:lnTo>
                  <a:lnTo>
                    <a:pt x="186" y="581"/>
                  </a:lnTo>
                  <a:lnTo>
                    <a:pt x="166" y="659"/>
                  </a:lnTo>
                  <a:lnTo>
                    <a:pt x="145" y="739"/>
                  </a:lnTo>
                  <a:lnTo>
                    <a:pt x="122" y="820"/>
                  </a:lnTo>
                  <a:lnTo>
                    <a:pt x="98" y="903"/>
                  </a:lnTo>
                  <a:lnTo>
                    <a:pt x="75" y="990"/>
                  </a:lnTo>
                  <a:lnTo>
                    <a:pt x="50" y="1077"/>
                  </a:lnTo>
                  <a:lnTo>
                    <a:pt x="26" y="1166"/>
                  </a:lnTo>
                  <a:lnTo>
                    <a:pt x="0" y="1253"/>
                  </a:lnTo>
                  <a:lnTo>
                    <a:pt x="26" y="1162"/>
                  </a:lnTo>
                  <a:lnTo>
                    <a:pt x="51" y="1073"/>
                  </a:lnTo>
                  <a:lnTo>
                    <a:pt x="75" y="985"/>
                  </a:lnTo>
                  <a:lnTo>
                    <a:pt x="99" y="896"/>
                  </a:lnTo>
                  <a:lnTo>
                    <a:pt x="123" y="811"/>
                  </a:lnTo>
                  <a:lnTo>
                    <a:pt x="146" y="728"/>
                  </a:lnTo>
                  <a:lnTo>
                    <a:pt x="167" y="648"/>
                  </a:lnTo>
                  <a:lnTo>
                    <a:pt x="187" y="570"/>
                  </a:lnTo>
                  <a:lnTo>
                    <a:pt x="207" y="498"/>
                  </a:lnTo>
                  <a:lnTo>
                    <a:pt x="225" y="427"/>
                  </a:lnTo>
                  <a:lnTo>
                    <a:pt x="241" y="364"/>
                  </a:lnTo>
                  <a:lnTo>
                    <a:pt x="256" y="304"/>
                  </a:lnTo>
                  <a:lnTo>
                    <a:pt x="269" y="250"/>
                  </a:lnTo>
                  <a:lnTo>
                    <a:pt x="280" y="201"/>
                  </a:lnTo>
                  <a:lnTo>
                    <a:pt x="290" y="157"/>
                  </a:lnTo>
                  <a:lnTo>
                    <a:pt x="299" y="119"/>
                  </a:lnTo>
                  <a:lnTo>
                    <a:pt x="306" y="89"/>
                  </a:lnTo>
                  <a:lnTo>
                    <a:pt x="310" y="65"/>
                  </a:lnTo>
                  <a:lnTo>
                    <a:pt x="311" y="47"/>
                  </a:lnTo>
                  <a:lnTo>
                    <a:pt x="313" y="36"/>
                  </a:lnTo>
                  <a:lnTo>
                    <a:pt x="311" y="31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rgbClr val="BE4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09" name="Freeform 1174"/>
            <p:cNvSpPr>
              <a:spLocks/>
            </p:cNvSpPr>
            <p:nvPr/>
          </p:nvSpPr>
          <p:spPr bwMode="auto">
            <a:xfrm>
              <a:off x="1965" y="897"/>
              <a:ext cx="314" cy="611"/>
            </a:xfrm>
            <a:custGeom>
              <a:avLst/>
              <a:gdLst>
                <a:gd name="T0" fmla="*/ 1 w 314"/>
                <a:gd name="T1" fmla="*/ 611 h 1222"/>
                <a:gd name="T2" fmla="*/ 27 w 314"/>
                <a:gd name="T3" fmla="*/ 566 h 1222"/>
                <a:gd name="T4" fmla="*/ 52 w 314"/>
                <a:gd name="T5" fmla="*/ 521 h 1222"/>
                <a:gd name="T6" fmla="*/ 76 w 314"/>
                <a:gd name="T7" fmla="*/ 477 h 1222"/>
                <a:gd name="T8" fmla="*/ 100 w 314"/>
                <a:gd name="T9" fmla="*/ 433 h 1222"/>
                <a:gd name="T10" fmla="*/ 124 w 314"/>
                <a:gd name="T11" fmla="*/ 390 h 1222"/>
                <a:gd name="T12" fmla="*/ 147 w 314"/>
                <a:gd name="T13" fmla="*/ 349 h 1222"/>
                <a:gd name="T14" fmla="*/ 168 w 314"/>
                <a:gd name="T15" fmla="*/ 309 h 1222"/>
                <a:gd name="T16" fmla="*/ 188 w 314"/>
                <a:gd name="T17" fmla="*/ 270 h 1222"/>
                <a:gd name="T18" fmla="*/ 208 w 314"/>
                <a:gd name="T19" fmla="*/ 234 h 1222"/>
                <a:gd name="T20" fmla="*/ 226 w 314"/>
                <a:gd name="T21" fmla="*/ 198 h 1222"/>
                <a:gd name="T22" fmla="*/ 242 w 314"/>
                <a:gd name="T23" fmla="*/ 167 h 1222"/>
                <a:gd name="T24" fmla="*/ 257 w 314"/>
                <a:gd name="T25" fmla="*/ 137 h 1222"/>
                <a:gd name="T26" fmla="*/ 270 w 314"/>
                <a:gd name="T27" fmla="*/ 110 h 1222"/>
                <a:gd name="T28" fmla="*/ 281 w 314"/>
                <a:gd name="T29" fmla="*/ 85 h 1222"/>
                <a:gd name="T30" fmla="*/ 291 w 314"/>
                <a:gd name="T31" fmla="*/ 63 h 1222"/>
                <a:gd name="T32" fmla="*/ 300 w 314"/>
                <a:gd name="T33" fmla="*/ 44 h 1222"/>
                <a:gd name="T34" fmla="*/ 307 w 314"/>
                <a:gd name="T35" fmla="*/ 29 h 1222"/>
                <a:gd name="T36" fmla="*/ 311 w 314"/>
                <a:gd name="T37" fmla="*/ 17 h 1222"/>
                <a:gd name="T38" fmla="*/ 312 w 314"/>
                <a:gd name="T39" fmla="*/ 8 h 1222"/>
                <a:gd name="T40" fmla="*/ 314 w 314"/>
                <a:gd name="T41" fmla="*/ 3 h 1222"/>
                <a:gd name="T42" fmla="*/ 312 w 314"/>
                <a:gd name="T43" fmla="*/ 0 h 1222"/>
                <a:gd name="T44" fmla="*/ 303 w 314"/>
                <a:gd name="T45" fmla="*/ 16 h 1222"/>
                <a:gd name="T46" fmla="*/ 304 w 314"/>
                <a:gd name="T47" fmla="*/ 19 h 1222"/>
                <a:gd name="T48" fmla="*/ 304 w 314"/>
                <a:gd name="T49" fmla="*/ 25 h 1222"/>
                <a:gd name="T50" fmla="*/ 301 w 314"/>
                <a:gd name="T51" fmla="*/ 33 h 1222"/>
                <a:gd name="T52" fmla="*/ 297 w 314"/>
                <a:gd name="T53" fmla="*/ 44 h 1222"/>
                <a:gd name="T54" fmla="*/ 291 w 314"/>
                <a:gd name="T55" fmla="*/ 60 h 1222"/>
                <a:gd name="T56" fmla="*/ 283 w 314"/>
                <a:gd name="T57" fmla="*/ 78 h 1222"/>
                <a:gd name="T58" fmla="*/ 273 w 314"/>
                <a:gd name="T59" fmla="*/ 99 h 1222"/>
                <a:gd name="T60" fmla="*/ 262 w 314"/>
                <a:gd name="T61" fmla="*/ 122 h 1222"/>
                <a:gd name="T62" fmla="*/ 249 w 314"/>
                <a:gd name="T63" fmla="*/ 149 h 1222"/>
                <a:gd name="T64" fmla="*/ 235 w 314"/>
                <a:gd name="T65" fmla="*/ 178 h 1222"/>
                <a:gd name="T66" fmla="*/ 219 w 314"/>
                <a:gd name="T67" fmla="*/ 210 h 1222"/>
                <a:gd name="T68" fmla="*/ 201 w 314"/>
                <a:gd name="T69" fmla="*/ 244 h 1222"/>
                <a:gd name="T70" fmla="*/ 182 w 314"/>
                <a:gd name="T71" fmla="*/ 279 h 1222"/>
                <a:gd name="T72" fmla="*/ 163 w 314"/>
                <a:gd name="T73" fmla="*/ 317 h 1222"/>
                <a:gd name="T74" fmla="*/ 141 w 314"/>
                <a:gd name="T75" fmla="*/ 356 h 1222"/>
                <a:gd name="T76" fmla="*/ 120 w 314"/>
                <a:gd name="T77" fmla="*/ 396 h 1222"/>
                <a:gd name="T78" fmla="*/ 98 w 314"/>
                <a:gd name="T79" fmla="*/ 437 h 1222"/>
                <a:gd name="T80" fmla="*/ 74 w 314"/>
                <a:gd name="T81" fmla="*/ 480 h 1222"/>
                <a:gd name="T82" fmla="*/ 50 w 314"/>
                <a:gd name="T83" fmla="*/ 523 h 1222"/>
                <a:gd name="T84" fmla="*/ 25 w 314"/>
                <a:gd name="T85" fmla="*/ 567 h 1222"/>
                <a:gd name="T86" fmla="*/ 0 w 314"/>
                <a:gd name="T87" fmla="*/ 611 h 1222"/>
                <a:gd name="T88" fmla="*/ 1 w 314"/>
                <a:gd name="T89" fmla="*/ 611 h 122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14" h="1222">
                  <a:moveTo>
                    <a:pt x="1" y="1222"/>
                  </a:moveTo>
                  <a:lnTo>
                    <a:pt x="27" y="1131"/>
                  </a:lnTo>
                  <a:lnTo>
                    <a:pt x="52" y="1042"/>
                  </a:lnTo>
                  <a:lnTo>
                    <a:pt x="76" y="954"/>
                  </a:lnTo>
                  <a:lnTo>
                    <a:pt x="100" y="865"/>
                  </a:lnTo>
                  <a:lnTo>
                    <a:pt x="124" y="780"/>
                  </a:lnTo>
                  <a:lnTo>
                    <a:pt x="147" y="697"/>
                  </a:lnTo>
                  <a:lnTo>
                    <a:pt x="168" y="617"/>
                  </a:lnTo>
                  <a:lnTo>
                    <a:pt x="188" y="539"/>
                  </a:lnTo>
                  <a:lnTo>
                    <a:pt x="208" y="467"/>
                  </a:lnTo>
                  <a:lnTo>
                    <a:pt x="226" y="396"/>
                  </a:lnTo>
                  <a:lnTo>
                    <a:pt x="242" y="333"/>
                  </a:lnTo>
                  <a:lnTo>
                    <a:pt x="257" y="273"/>
                  </a:lnTo>
                  <a:lnTo>
                    <a:pt x="270" y="219"/>
                  </a:lnTo>
                  <a:lnTo>
                    <a:pt x="281" y="170"/>
                  </a:lnTo>
                  <a:lnTo>
                    <a:pt x="291" y="126"/>
                  </a:lnTo>
                  <a:lnTo>
                    <a:pt x="300" y="88"/>
                  </a:lnTo>
                  <a:lnTo>
                    <a:pt x="307" y="58"/>
                  </a:lnTo>
                  <a:lnTo>
                    <a:pt x="311" y="34"/>
                  </a:lnTo>
                  <a:lnTo>
                    <a:pt x="312" y="16"/>
                  </a:lnTo>
                  <a:lnTo>
                    <a:pt x="314" y="5"/>
                  </a:lnTo>
                  <a:lnTo>
                    <a:pt x="312" y="0"/>
                  </a:lnTo>
                  <a:lnTo>
                    <a:pt x="303" y="32"/>
                  </a:lnTo>
                  <a:lnTo>
                    <a:pt x="304" y="38"/>
                  </a:lnTo>
                  <a:lnTo>
                    <a:pt x="304" y="49"/>
                  </a:lnTo>
                  <a:lnTo>
                    <a:pt x="301" y="65"/>
                  </a:lnTo>
                  <a:lnTo>
                    <a:pt x="297" y="88"/>
                  </a:lnTo>
                  <a:lnTo>
                    <a:pt x="291" y="119"/>
                  </a:lnTo>
                  <a:lnTo>
                    <a:pt x="283" y="155"/>
                  </a:lnTo>
                  <a:lnTo>
                    <a:pt x="273" y="197"/>
                  </a:lnTo>
                  <a:lnTo>
                    <a:pt x="262" y="244"/>
                  </a:lnTo>
                  <a:lnTo>
                    <a:pt x="249" y="298"/>
                  </a:lnTo>
                  <a:lnTo>
                    <a:pt x="235" y="356"/>
                  </a:lnTo>
                  <a:lnTo>
                    <a:pt x="219" y="420"/>
                  </a:lnTo>
                  <a:lnTo>
                    <a:pt x="201" y="487"/>
                  </a:lnTo>
                  <a:lnTo>
                    <a:pt x="182" y="557"/>
                  </a:lnTo>
                  <a:lnTo>
                    <a:pt x="163" y="633"/>
                  </a:lnTo>
                  <a:lnTo>
                    <a:pt x="141" y="711"/>
                  </a:lnTo>
                  <a:lnTo>
                    <a:pt x="120" y="791"/>
                  </a:lnTo>
                  <a:lnTo>
                    <a:pt x="98" y="874"/>
                  </a:lnTo>
                  <a:lnTo>
                    <a:pt x="74" y="959"/>
                  </a:lnTo>
                  <a:lnTo>
                    <a:pt x="50" y="1046"/>
                  </a:lnTo>
                  <a:lnTo>
                    <a:pt x="25" y="1133"/>
                  </a:lnTo>
                  <a:lnTo>
                    <a:pt x="0" y="1222"/>
                  </a:lnTo>
                  <a:lnTo>
                    <a:pt x="1" y="1222"/>
                  </a:lnTo>
                  <a:close/>
                </a:path>
              </a:pathLst>
            </a:custGeom>
            <a:solidFill>
              <a:srgbClr val="C14C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10" name="Freeform 1175"/>
            <p:cNvSpPr>
              <a:spLocks/>
            </p:cNvSpPr>
            <p:nvPr/>
          </p:nvSpPr>
          <p:spPr bwMode="auto">
            <a:xfrm>
              <a:off x="1964" y="914"/>
              <a:ext cx="305" cy="594"/>
            </a:xfrm>
            <a:custGeom>
              <a:avLst/>
              <a:gdLst>
                <a:gd name="T0" fmla="*/ 304 w 305"/>
                <a:gd name="T1" fmla="*/ 0 h 1190"/>
                <a:gd name="T2" fmla="*/ 305 w 305"/>
                <a:gd name="T3" fmla="*/ 3 h 1190"/>
                <a:gd name="T4" fmla="*/ 305 w 305"/>
                <a:gd name="T5" fmla="*/ 8 h 1190"/>
                <a:gd name="T6" fmla="*/ 302 w 305"/>
                <a:gd name="T7" fmla="*/ 16 h 1190"/>
                <a:gd name="T8" fmla="*/ 298 w 305"/>
                <a:gd name="T9" fmla="*/ 28 h 1190"/>
                <a:gd name="T10" fmla="*/ 292 w 305"/>
                <a:gd name="T11" fmla="*/ 43 h 1190"/>
                <a:gd name="T12" fmla="*/ 284 w 305"/>
                <a:gd name="T13" fmla="*/ 61 h 1190"/>
                <a:gd name="T14" fmla="*/ 274 w 305"/>
                <a:gd name="T15" fmla="*/ 82 h 1190"/>
                <a:gd name="T16" fmla="*/ 263 w 305"/>
                <a:gd name="T17" fmla="*/ 106 h 1190"/>
                <a:gd name="T18" fmla="*/ 250 w 305"/>
                <a:gd name="T19" fmla="*/ 133 h 1190"/>
                <a:gd name="T20" fmla="*/ 236 w 305"/>
                <a:gd name="T21" fmla="*/ 162 h 1190"/>
                <a:gd name="T22" fmla="*/ 220 w 305"/>
                <a:gd name="T23" fmla="*/ 194 h 1190"/>
                <a:gd name="T24" fmla="*/ 202 w 305"/>
                <a:gd name="T25" fmla="*/ 227 h 1190"/>
                <a:gd name="T26" fmla="*/ 183 w 305"/>
                <a:gd name="T27" fmla="*/ 262 h 1190"/>
                <a:gd name="T28" fmla="*/ 164 w 305"/>
                <a:gd name="T29" fmla="*/ 300 h 1190"/>
                <a:gd name="T30" fmla="*/ 142 w 305"/>
                <a:gd name="T31" fmla="*/ 339 h 1190"/>
                <a:gd name="T32" fmla="*/ 121 w 305"/>
                <a:gd name="T33" fmla="*/ 379 h 1190"/>
                <a:gd name="T34" fmla="*/ 99 w 305"/>
                <a:gd name="T35" fmla="*/ 420 h 1190"/>
                <a:gd name="T36" fmla="*/ 75 w 305"/>
                <a:gd name="T37" fmla="*/ 463 h 1190"/>
                <a:gd name="T38" fmla="*/ 51 w 305"/>
                <a:gd name="T39" fmla="*/ 506 h 1190"/>
                <a:gd name="T40" fmla="*/ 26 w 305"/>
                <a:gd name="T41" fmla="*/ 550 h 1190"/>
                <a:gd name="T42" fmla="*/ 1 w 305"/>
                <a:gd name="T43" fmla="*/ 594 h 1190"/>
                <a:gd name="T44" fmla="*/ 0 w 305"/>
                <a:gd name="T45" fmla="*/ 594 h 1190"/>
                <a:gd name="T46" fmla="*/ 24 w 305"/>
                <a:gd name="T47" fmla="*/ 552 h 1190"/>
                <a:gd name="T48" fmla="*/ 48 w 305"/>
                <a:gd name="T49" fmla="*/ 509 h 1190"/>
                <a:gd name="T50" fmla="*/ 72 w 305"/>
                <a:gd name="T51" fmla="*/ 466 h 1190"/>
                <a:gd name="T52" fmla="*/ 94 w 305"/>
                <a:gd name="T53" fmla="*/ 426 h 1190"/>
                <a:gd name="T54" fmla="*/ 117 w 305"/>
                <a:gd name="T55" fmla="*/ 385 h 1190"/>
                <a:gd name="T56" fmla="*/ 138 w 305"/>
                <a:gd name="T57" fmla="*/ 346 h 1190"/>
                <a:gd name="T58" fmla="*/ 158 w 305"/>
                <a:gd name="T59" fmla="*/ 308 h 1190"/>
                <a:gd name="T60" fmla="*/ 178 w 305"/>
                <a:gd name="T61" fmla="*/ 272 h 1190"/>
                <a:gd name="T62" fmla="*/ 196 w 305"/>
                <a:gd name="T63" fmla="*/ 237 h 1190"/>
                <a:gd name="T64" fmla="*/ 213 w 305"/>
                <a:gd name="T65" fmla="*/ 204 h 1190"/>
                <a:gd name="T66" fmla="*/ 229 w 305"/>
                <a:gd name="T67" fmla="*/ 175 h 1190"/>
                <a:gd name="T68" fmla="*/ 243 w 305"/>
                <a:gd name="T69" fmla="*/ 146 h 1190"/>
                <a:gd name="T70" fmla="*/ 254 w 305"/>
                <a:gd name="T71" fmla="*/ 120 h 1190"/>
                <a:gd name="T72" fmla="*/ 265 w 305"/>
                <a:gd name="T73" fmla="*/ 97 h 1190"/>
                <a:gd name="T74" fmla="*/ 275 w 305"/>
                <a:gd name="T75" fmla="*/ 77 h 1190"/>
                <a:gd name="T76" fmla="*/ 282 w 305"/>
                <a:gd name="T77" fmla="*/ 59 h 1190"/>
                <a:gd name="T78" fmla="*/ 288 w 305"/>
                <a:gd name="T79" fmla="*/ 44 h 1190"/>
                <a:gd name="T80" fmla="*/ 292 w 305"/>
                <a:gd name="T81" fmla="*/ 33 h 1190"/>
                <a:gd name="T82" fmla="*/ 295 w 305"/>
                <a:gd name="T83" fmla="*/ 24 h 1190"/>
                <a:gd name="T84" fmla="*/ 295 w 305"/>
                <a:gd name="T85" fmla="*/ 19 h 1190"/>
                <a:gd name="T86" fmla="*/ 294 w 305"/>
                <a:gd name="T87" fmla="*/ 17 h 1190"/>
                <a:gd name="T88" fmla="*/ 304 w 305"/>
                <a:gd name="T89" fmla="*/ 0 h 119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05" h="1190">
                  <a:moveTo>
                    <a:pt x="304" y="0"/>
                  </a:moveTo>
                  <a:lnTo>
                    <a:pt x="305" y="6"/>
                  </a:lnTo>
                  <a:lnTo>
                    <a:pt x="305" y="17"/>
                  </a:lnTo>
                  <a:lnTo>
                    <a:pt x="302" y="33"/>
                  </a:lnTo>
                  <a:lnTo>
                    <a:pt x="298" y="56"/>
                  </a:lnTo>
                  <a:lnTo>
                    <a:pt x="292" y="87"/>
                  </a:lnTo>
                  <a:lnTo>
                    <a:pt x="284" y="123"/>
                  </a:lnTo>
                  <a:lnTo>
                    <a:pt x="274" y="165"/>
                  </a:lnTo>
                  <a:lnTo>
                    <a:pt x="263" y="212"/>
                  </a:lnTo>
                  <a:lnTo>
                    <a:pt x="250" y="266"/>
                  </a:lnTo>
                  <a:lnTo>
                    <a:pt x="236" y="324"/>
                  </a:lnTo>
                  <a:lnTo>
                    <a:pt x="220" y="388"/>
                  </a:lnTo>
                  <a:lnTo>
                    <a:pt x="202" y="455"/>
                  </a:lnTo>
                  <a:lnTo>
                    <a:pt x="183" y="525"/>
                  </a:lnTo>
                  <a:lnTo>
                    <a:pt x="164" y="601"/>
                  </a:lnTo>
                  <a:lnTo>
                    <a:pt x="142" y="679"/>
                  </a:lnTo>
                  <a:lnTo>
                    <a:pt x="121" y="759"/>
                  </a:lnTo>
                  <a:lnTo>
                    <a:pt x="99" y="842"/>
                  </a:lnTo>
                  <a:lnTo>
                    <a:pt x="75" y="927"/>
                  </a:lnTo>
                  <a:lnTo>
                    <a:pt x="51" y="1014"/>
                  </a:lnTo>
                  <a:lnTo>
                    <a:pt x="26" y="1101"/>
                  </a:lnTo>
                  <a:lnTo>
                    <a:pt x="1" y="1190"/>
                  </a:lnTo>
                  <a:lnTo>
                    <a:pt x="0" y="1190"/>
                  </a:lnTo>
                  <a:lnTo>
                    <a:pt x="24" y="1105"/>
                  </a:lnTo>
                  <a:lnTo>
                    <a:pt x="48" y="1019"/>
                  </a:lnTo>
                  <a:lnTo>
                    <a:pt x="72" y="934"/>
                  </a:lnTo>
                  <a:lnTo>
                    <a:pt x="94" y="853"/>
                  </a:lnTo>
                  <a:lnTo>
                    <a:pt x="117" y="771"/>
                  </a:lnTo>
                  <a:lnTo>
                    <a:pt x="138" y="694"/>
                  </a:lnTo>
                  <a:lnTo>
                    <a:pt x="158" y="618"/>
                  </a:lnTo>
                  <a:lnTo>
                    <a:pt x="178" y="545"/>
                  </a:lnTo>
                  <a:lnTo>
                    <a:pt x="196" y="475"/>
                  </a:lnTo>
                  <a:lnTo>
                    <a:pt x="213" y="409"/>
                  </a:lnTo>
                  <a:lnTo>
                    <a:pt x="229" y="350"/>
                  </a:lnTo>
                  <a:lnTo>
                    <a:pt x="243" y="292"/>
                  </a:lnTo>
                  <a:lnTo>
                    <a:pt x="254" y="241"/>
                  </a:lnTo>
                  <a:lnTo>
                    <a:pt x="265" y="194"/>
                  </a:lnTo>
                  <a:lnTo>
                    <a:pt x="275" y="154"/>
                  </a:lnTo>
                  <a:lnTo>
                    <a:pt x="282" y="118"/>
                  </a:lnTo>
                  <a:lnTo>
                    <a:pt x="288" y="89"/>
                  </a:lnTo>
                  <a:lnTo>
                    <a:pt x="292" y="67"/>
                  </a:lnTo>
                  <a:lnTo>
                    <a:pt x="295" y="49"/>
                  </a:lnTo>
                  <a:lnTo>
                    <a:pt x="295" y="38"/>
                  </a:lnTo>
                  <a:lnTo>
                    <a:pt x="294" y="35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C351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11" name="Freeform 1176"/>
            <p:cNvSpPr>
              <a:spLocks/>
            </p:cNvSpPr>
            <p:nvPr/>
          </p:nvSpPr>
          <p:spPr bwMode="auto">
            <a:xfrm>
              <a:off x="1964" y="931"/>
              <a:ext cx="295" cy="577"/>
            </a:xfrm>
            <a:custGeom>
              <a:avLst/>
              <a:gdLst>
                <a:gd name="T0" fmla="*/ 0 w 295"/>
                <a:gd name="T1" fmla="*/ 577 h 1155"/>
                <a:gd name="T2" fmla="*/ 24 w 295"/>
                <a:gd name="T3" fmla="*/ 535 h 1155"/>
                <a:gd name="T4" fmla="*/ 48 w 295"/>
                <a:gd name="T5" fmla="*/ 492 h 1155"/>
                <a:gd name="T6" fmla="*/ 72 w 295"/>
                <a:gd name="T7" fmla="*/ 449 h 1155"/>
                <a:gd name="T8" fmla="*/ 94 w 295"/>
                <a:gd name="T9" fmla="*/ 409 h 1155"/>
                <a:gd name="T10" fmla="*/ 117 w 295"/>
                <a:gd name="T11" fmla="*/ 368 h 1155"/>
                <a:gd name="T12" fmla="*/ 138 w 295"/>
                <a:gd name="T13" fmla="*/ 329 h 1155"/>
                <a:gd name="T14" fmla="*/ 158 w 295"/>
                <a:gd name="T15" fmla="*/ 291 h 1155"/>
                <a:gd name="T16" fmla="*/ 178 w 295"/>
                <a:gd name="T17" fmla="*/ 255 h 1155"/>
                <a:gd name="T18" fmla="*/ 196 w 295"/>
                <a:gd name="T19" fmla="*/ 220 h 1155"/>
                <a:gd name="T20" fmla="*/ 213 w 295"/>
                <a:gd name="T21" fmla="*/ 187 h 1155"/>
                <a:gd name="T22" fmla="*/ 229 w 295"/>
                <a:gd name="T23" fmla="*/ 157 h 1155"/>
                <a:gd name="T24" fmla="*/ 243 w 295"/>
                <a:gd name="T25" fmla="*/ 128 h 1155"/>
                <a:gd name="T26" fmla="*/ 254 w 295"/>
                <a:gd name="T27" fmla="*/ 103 h 1155"/>
                <a:gd name="T28" fmla="*/ 265 w 295"/>
                <a:gd name="T29" fmla="*/ 79 h 1155"/>
                <a:gd name="T30" fmla="*/ 275 w 295"/>
                <a:gd name="T31" fmla="*/ 59 h 1155"/>
                <a:gd name="T32" fmla="*/ 282 w 295"/>
                <a:gd name="T33" fmla="*/ 41 h 1155"/>
                <a:gd name="T34" fmla="*/ 288 w 295"/>
                <a:gd name="T35" fmla="*/ 27 h 1155"/>
                <a:gd name="T36" fmla="*/ 292 w 295"/>
                <a:gd name="T37" fmla="*/ 16 h 1155"/>
                <a:gd name="T38" fmla="*/ 295 w 295"/>
                <a:gd name="T39" fmla="*/ 7 h 1155"/>
                <a:gd name="T40" fmla="*/ 295 w 295"/>
                <a:gd name="T41" fmla="*/ 1 h 1155"/>
                <a:gd name="T42" fmla="*/ 294 w 295"/>
                <a:gd name="T43" fmla="*/ 0 h 1155"/>
                <a:gd name="T44" fmla="*/ 284 w 295"/>
                <a:gd name="T45" fmla="*/ 18 h 1155"/>
                <a:gd name="T46" fmla="*/ 285 w 295"/>
                <a:gd name="T47" fmla="*/ 20 h 1155"/>
                <a:gd name="T48" fmla="*/ 285 w 295"/>
                <a:gd name="T49" fmla="*/ 25 h 1155"/>
                <a:gd name="T50" fmla="*/ 282 w 295"/>
                <a:gd name="T51" fmla="*/ 33 h 1155"/>
                <a:gd name="T52" fmla="*/ 278 w 295"/>
                <a:gd name="T53" fmla="*/ 44 h 1155"/>
                <a:gd name="T54" fmla="*/ 272 w 295"/>
                <a:gd name="T55" fmla="*/ 58 h 1155"/>
                <a:gd name="T56" fmla="*/ 265 w 295"/>
                <a:gd name="T57" fmla="*/ 76 h 1155"/>
                <a:gd name="T58" fmla="*/ 257 w 295"/>
                <a:gd name="T59" fmla="*/ 95 h 1155"/>
                <a:gd name="T60" fmla="*/ 246 w 295"/>
                <a:gd name="T61" fmla="*/ 117 h 1155"/>
                <a:gd name="T62" fmla="*/ 233 w 295"/>
                <a:gd name="T63" fmla="*/ 143 h 1155"/>
                <a:gd name="T64" fmla="*/ 220 w 295"/>
                <a:gd name="T65" fmla="*/ 170 h 1155"/>
                <a:gd name="T66" fmla="*/ 205 w 295"/>
                <a:gd name="T67" fmla="*/ 200 h 1155"/>
                <a:gd name="T68" fmla="*/ 189 w 295"/>
                <a:gd name="T69" fmla="*/ 231 h 1155"/>
                <a:gd name="T70" fmla="*/ 171 w 295"/>
                <a:gd name="T71" fmla="*/ 265 h 1155"/>
                <a:gd name="T72" fmla="*/ 152 w 295"/>
                <a:gd name="T73" fmla="*/ 300 h 1155"/>
                <a:gd name="T74" fmla="*/ 132 w 295"/>
                <a:gd name="T75" fmla="*/ 336 h 1155"/>
                <a:gd name="T76" fmla="*/ 111 w 295"/>
                <a:gd name="T77" fmla="*/ 374 h 1155"/>
                <a:gd name="T78" fmla="*/ 90 w 295"/>
                <a:gd name="T79" fmla="*/ 413 h 1155"/>
                <a:gd name="T80" fmla="*/ 69 w 295"/>
                <a:gd name="T81" fmla="*/ 454 h 1155"/>
                <a:gd name="T82" fmla="*/ 46 w 295"/>
                <a:gd name="T83" fmla="*/ 495 h 1155"/>
                <a:gd name="T84" fmla="*/ 22 w 295"/>
                <a:gd name="T85" fmla="*/ 535 h 1155"/>
                <a:gd name="T86" fmla="*/ 0 w 295"/>
                <a:gd name="T87" fmla="*/ 577 h 1155"/>
                <a:gd name="T88" fmla="*/ 0 w 295"/>
                <a:gd name="T89" fmla="*/ 577 h 115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95" h="1155">
                  <a:moveTo>
                    <a:pt x="0" y="1155"/>
                  </a:moveTo>
                  <a:lnTo>
                    <a:pt x="24" y="1070"/>
                  </a:lnTo>
                  <a:lnTo>
                    <a:pt x="48" y="984"/>
                  </a:lnTo>
                  <a:lnTo>
                    <a:pt x="72" y="899"/>
                  </a:lnTo>
                  <a:lnTo>
                    <a:pt x="94" y="818"/>
                  </a:lnTo>
                  <a:lnTo>
                    <a:pt x="117" y="736"/>
                  </a:lnTo>
                  <a:lnTo>
                    <a:pt x="138" y="659"/>
                  </a:lnTo>
                  <a:lnTo>
                    <a:pt x="158" y="583"/>
                  </a:lnTo>
                  <a:lnTo>
                    <a:pt x="178" y="510"/>
                  </a:lnTo>
                  <a:lnTo>
                    <a:pt x="196" y="440"/>
                  </a:lnTo>
                  <a:lnTo>
                    <a:pt x="213" y="374"/>
                  </a:lnTo>
                  <a:lnTo>
                    <a:pt x="229" y="315"/>
                  </a:lnTo>
                  <a:lnTo>
                    <a:pt x="243" y="257"/>
                  </a:lnTo>
                  <a:lnTo>
                    <a:pt x="254" y="206"/>
                  </a:lnTo>
                  <a:lnTo>
                    <a:pt x="265" y="159"/>
                  </a:lnTo>
                  <a:lnTo>
                    <a:pt x="275" y="119"/>
                  </a:lnTo>
                  <a:lnTo>
                    <a:pt x="282" y="83"/>
                  </a:lnTo>
                  <a:lnTo>
                    <a:pt x="288" y="54"/>
                  </a:lnTo>
                  <a:lnTo>
                    <a:pt x="292" y="32"/>
                  </a:lnTo>
                  <a:lnTo>
                    <a:pt x="295" y="14"/>
                  </a:lnTo>
                  <a:lnTo>
                    <a:pt x="295" y="3"/>
                  </a:lnTo>
                  <a:lnTo>
                    <a:pt x="294" y="0"/>
                  </a:lnTo>
                  <a:lnTo>
                    <a:pt x="284" y="36"/>
                  </a:lnTo>
                  <a:lnTo>
                    <a:pt x="285" y="40"/>
                  </a:lnTo>
                  <a:lnTo>
                    <a:pt x="285" y="50"/>
                  </a:lnTo>
                  <a:lnTo>
                    <a:pt x="282" y="67"/>
                  </a:lnTo>
                  <a:lnTo>
                    <a:pt x="278" y="88"/>
                  </a:lnTo>
                  <a:lnTo>
                    <a:pt x="272" y="117"/>
                  </a:lnTo>
                  <a:lnTo>
                    <a:pt x="265" y="152"/>
                  </a:lnTo>
                  <a:lnTo>
                    <a:pt x="257" y="190"/>
                  </a:lnTo>
                  <a:lnTo>
                    <a:pt x="246" y="235"/>
                  </a:lnTo>
                  <a:lnTo>
                    <a:pt x="233" y="286"/>
                  </a:lnTo>
                  <a:lnTo>
                    <a:pt x="220" y="340"/>
                  </a:lnTo>
                  <a:lnTo>
                    <a:pt x="205" y="400"/>
                  </a:lnTo>
                  <a:lnTo>
                    <a:pt x="189" y="463"/>
                  </a:lnTo>
                  <a:lnTo>
                    <a:pt x="171" y="530"/>
                  </a:lnTo>
                  <a:lnTo>
                    <a:pt x="152" y="601"/>
                  </a:lnTo>
                  <a:lnTo>
                    <a:pt x="132" y="673"/>
                  </a:lnTo>
                  <a:lnTo>
                    <a:pt x="111" y="749"/>
                  </a:lnTo>
                  <a:lnTo>
                    <a:pt x="90" y="827"/>
                  </a:lnTo>
                  <a:lnTo>
                    <a:pt x="69" y="908"/>
                  </a:lnTo>
                  <a:lnTo>
                    <a:pt x="46" y="990"/>
                  </a:lnTo>
                  <a:lnTo>
                    <a:pt x="22" y="1071"/>
                  </a:lnTo>
                  <a:lnTo>
                    <a:pt x="0" y="1155"/>
                  </a:lnTo>
                  <a:close/>
                </a:path>
              </a:pathLst>
            </a:custGeom>
            <a:solidFill>
              <a:srgbClr val="C65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12" name="Freeform 1177"/>
            <p:cNvSpPr>
              <a:spLocks/>
            </p:cNvSpPr>
            <p:nvPr/>
          </p:nvSpPr>
          <p:spPr bwMode="auto">
            <a:xfrm>
              <a:off x="1962" y="949"/>
              <a:ext cx="287" cy="559"/>
            </a:xfrm>
            <a:custGeom>
              <a:avLst/>
              <a:gdLst>
                <a:gd name="T0" fmla="*/ 286 w 287"/>
                <a:gd name="T1" fmla="*/ 0 h 1119"/>
                <a:gd name="T2" fmla="*/ 287 w 287"/>
                <a:gd name="T3" fmla="*/ 2 h 1119"/>
                <a:gd name="T4" fmla="*/ 287 w 287"/>
                <a:gd name="T5" fmla="*/ 7 h 1119"/>
                <a:gd name="T6" fmla="*/ 284 w 287"/>
                <a:gd name="T7" fmla="*/ 15 h 1119"/>
                <a:gd name="T8" fmla="*/ 280 w 287"/>
                <a:gd name="T9" fmla="*/ 26 h 1119"/>
                <a:gd name="T10" fmla="*/ 274 w 287"/>
                <a:gd name="T11" fmla="*/ 40 h 1119"/>
                <a:gd name="T12" fmla="*/ 267 w 287"/>
                <a:gd name="T13" fmla="*/ 58 h 1119"/>
                <a:gd name="T14" fmla="*/ 259 w 287"/>
                <a:gd name="T15" fmla="*/ 77 h 1119"/>
                <a:gd name="T16" fmla="*/ 248 w 287"/>
                <a:gd name="T17" fmla="*/ 99 h 1119"/>
                <a:gd name="T18" fmla="*/ 235 w 287"/>
                <a:gd name="T19" fmla="*/ 125 h 1119"/>
                <a:gd name="T20" fmla="*/ 222 w 287"/>
                <a:gd name="T21" fmla="*/ 152 h 1119"/>
                <a:gd name="T22" fmla="*/ 207 w 287"/>
                <a:gd name="T23" fmla="*/ 182 h 1119"/>
                <a:gd name="T24" fmla="*/ 191 w 287"/>
                <a:gd name="T25" fmla="*/ 213 h 1119"/>
                <a:gd name="T26" fmla="*/ 173 w 287"/>
                <a:gd name="T27" fmla="*/ 247 h 1119"/>
                <a:gd name="T28" fmla="*/ 154 w 287"/>
                <a:gd name="T29" fmla="*/ 282 h 1119"/>
                <a:gd name="T30" fmla="*/ 134 w 287"/>
                <a:gd name="T31" fmla="*/ 318 h 1119"/>
                <a:gd name="T32" fmla="*/ 113 w 287"/>
                <a:gd name="T33" fmla="*/ 356 h 1119"/>
                <a:gd name="T34" fmla="*/ 92 w 287"/>
                <a:gd name="T35" fmla="*/ 395 h 1119"/>
                <a:gd name="T36" fmla="*/ 71 w 287"/>
                <a:gd name="T37" fmla="*/ 436 h 1119"/>
                <a:gd name="T38" fmla="*/ 48 w 287"/>
                <a:gd name="T39" fmla="*/ 477 h 1119"/>
                <a:gd name="T40" fmla="*/ 24 w 287"/>
                <a:gd name="T41" fmla="*/ 517 h 1119"/>
                <a:gd name="T42" fmla="*/ 2 w 287"/>
                <a:gd name="T43" fmla="*/ 559 h 1119"/>
                <a:gd name="T44" fmla="*/ 0 w 287"/>
                <a:gd name="T45" fmla="*/ 558 h 1119"/>
                <a:gd name="T46" fmla="*/ 24 w 287"/>
                <a:gd name="T47" fmla="*/ 517 h 1119"/>
                <a:gd name="T48" fmla="*/ 47 w 287"/>
                <a:gd name="T49" fmla="*/ 475 h 1119"/>
                <a:gd name="T50" fmla="*/ 69 w 287"/>
                <a:gd name="T51" fmla="*/ 434 h 1119"/>
                <a:gd name="T52" fmla="*/ 92 w 287"/>
                <a:gd name="T53" fmla="*/ 393 h 1119"/>
                <a:gd name="T54" fmla="*/ 113 w 287"/>
                <a:gd name="T55" fmla="*/ 354 h 1119"/>
                <a:gd name="T56" fmla="*/ 134 w 287"/>
                <a:gd name="T57" fmla="*/ 316 h 1119"/>
                <a:gd name="T58" fmla="*/ 154 w 287"/>
                <a:gd name="T59" fmla="*/ 278 h 1119"/>
                <a:gd name="T60" fmla="*/ 173 w 287"/>
                <a:gd name="T61" fmla="*/ 244 h 1119"/>
                <a:gd name="T62" fmla="*/ 190 w 287"/>
                <a:gd name="T63" fmla="*/ 211 h 1119"/>
                <a:gd name="T64" fmla="*/ 207 w 287"/>
                <a:gd name="T65" fmla="*/ 180 h 1119"/>
                <a:gd name="T66" fmla="*/ 221 w 287"/>
                <a:gd name="T67" fmla="*/ 151 h 1119"/>
                <a:gd name="T68" fmla="*/ 233 w 287"/>
                <a:gd name="T69" fmla="*/ 125 h 1119"/>
                <a:gd name="T70" fmla="*/ 245 w 287"/>
                <a:gd name="T71" fmla="*/ 101 h 1119"/>
                <a:gd name="T72" fmla="*/ 255 w 287"/>
                <a:gd name="T73" fmla="*/ 79 h 1119"/>
                <a:gd name="T74" fmla="*/ 263 w 287"/>
                <a:gd name="T75" fmla="*/ 62 h 1119"/>
                <a:gd name="T76" fmla="*/ 269 w 287"/>
                <a:gd name="T77" fmla="*/ 47 h 1119"/>
                <a:gd name="T78" fmla="*/ 273 w 287"/>
                <a:gd name="T79" fmla="*/ 35 h 1119"/>
                <a:gd name="T80" fmla="*/ 276 w 287"/>
                <a:gd name="T81" fmla="*/ 26 h 1119"/>
                <a:gd name="T82" fmla="*/ 276 w 287"/>
                <a:gd name="T83" fmla="*/ 21 h 1119"/>
                <a:gd name="T84" fmla="*/ 274 w 287"/>
                <a:gd name="T85" fmla="*/ 19 h 1119"/>
                <a:gd name="T86" fmla="*/ 286 w 287"/>
                <a:gd name="T87" fmla="*/ 0 h 111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87" h="1119">
                  <a:moveTo>
                    <a:pt x="286" y="0"/>
                  </a:moveTo>
                  <a:lnTo>
                    <a:pt x="287" y="4"/>
                  </a:lnTo>
                  <a:lnTo>
                    <a:pt x="287" y="14"/>
                  </a:lnTo>
                  <a:lnTo>
                    <a:pt x="284" y="31"/>
                  </a:lnTo>
                  <a:lnTo>
                    <a:pt x="280" y="52"/>
                  </a:lnTo>
                  <a:lnTo>
                    <a:pt x="274" y="81"/>
                  </a:lnTo>
                  <a:lnTo>
                    <a:pt x="267" y="116"/>
                  </a:lnTo>
                  <a:lnTo>
                    <a:pt x="259" y="154"/>
                  </a:lnTo>
                  <a:lnTo>
                    <a:pt x="248" y="199"/>
                  </a:lnTo>
                  <a:lnTo>
                    <a:pt x="235" y="250"/>
                  </a:lnTo>
                  <a:lnTo>
                    <a:pt x="222" y="304"/>
                  </a:lnTo>
                  <a:lnTo>
                    <a:pt x="207" y="364"/>
                  </a:lnTo>
                  <a:lnTo>
                    <a:pt x="191" y="427"/>
                  </a:lnTo>
                  <a:lnTo>
                    <a:pt x="173" y="494"/>
                  </a:lnTo>
                  <a:lnTo>
                    <a:pt x="154" y="565"/>
                  </a:lnTo>
                  <a:lnTo>
                    <a:pt x="134" y="637"/>
                  </a:lnTo>
                  <a:lnTo>
                    <a:pt x="113" y="713"/>
                  </a:lnTo>
                  <a:lnTo>
                    <a:pt x="92" y="791"/>
                  </a:lnTo>
                  <a:lnTo>
                    <a:pt x="71" y="872"/>
                  </a:lnTo>
                  <a:lnTo>
                    <a:pt x="48" y="954"/>
                  </a:lnTo>
                  <a:lnTo>
                    <a:pt x="24" y="1035"/>
                  </a:lnTo>
                  <a:lnTo>
                    <a:pt x="2" y="1119"/>
                  </a:lnTo>
                  <a:lnTo>
                    <a:pt x="0" y="1117"/>
                  </a:lnTo>
                  <a:lnTo>
                    <a:pt x="24" y="1034"/>
                  </a:lnTo>
                  <a:lnTo>
                    <a:pt x="47" y="950"/>
                  </a:lnTo>
                  <a:lnTo>
                    <a:pt x="69" y="869"/>
                  </a:lnTo>
                  <a:lnTo>
                    <a:pt x="92" y="787"/>
                  </a:lnTo>
                  <a:lnTo>
                    <a:pt x="113" y="708"/>
                  </a:lnTo>
                  <a:lnTo>
                    <a:pt x="134" y="632"/>
                  </a:lnTo>
                  <a:lnTo>
                    <a:pt x="154" y="557"/>
                  </a:lnTo>
                  <a:lnTo>
                    <a:pt x="173" y="489"/>
                  </a:lnTo>
                  <a:lnTo>
                    <a:pt x="190" y="422"/>
                  </a:lnTo>
                  <a:lnTo>
                    <a:pt x="207" y="360"/>
                  </a:lnTo>
                  <a:lnTo>
                    <a:pt x="221" y="302"/>
                  </a:lnTo>
                  <a:lnTo>
                    <a:pt x="233" y="250"/>
                  </a:lnTo>
                  <a:lnTo>
                    <a:pt x="245" y="203"/>
                  </a:lnTo>
                  <a:lnTo>
                    <a:pt x="255" y="159"/>
                  </a:lnTo>
                  <a:lnTo>
                    <a:pt x="263" y="125"/>
                  </a:lnTo>
                  <a:lnTo>
                    <a:pt x="269" y="94"/>
                  </a:lnTo>
                  <a:lnTo>
                    <a:pt x="273" y="70"/>
                  </a:lnTo>
                  <a:lnTo>
                    <a:pt x="276" y="52"/>
                  </a:lnTo>
                  <a:lnTo>
                    <a:pt x="276" y="42"/>
                  </a:lnTo>
                  <a:lnTo>
                    <a:pt x="274" y="3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C85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13" name="Freeform 1178"/>
            <p:cNvSpPr>
              <a:spLocks/>
            </p:cNvSpPr>
            <p:nvPr/>
          </p:nvSpPr>
          <p:spPr bwMode="auto">
            <a:xfrm>
              <a:off x="1961" y="968"/>
              <a:ext cx="277" cy="539"/>
            </a:xfrm>
            <a:custGeom>
              <a:avLst/>
              <a:gdLst>
                <a:gd name="T0" fmla="*/ 1 w 277"/>
                <a:gd name="T1" fmla="*/ 539 h 1079"/>
                <a:gd name="T2" fmla="*/ 25 w 277"/>
                <a:gd name="T3" fmla="*/ 498 h 1079"/>
                <a:gd name="T4" fmla="*/ 48 w 277"/>
                <a:gd name="T5" fmla="*/ 456 h 1079"/>
                <a:gd name="T6" fmla="*/ 70 w 277"/>
                <a:gd name="T7" fmla="*/ 415 h 1079"/>
                <a:gd name="T8" fmla="*/ 93 w 277"/>
                <a:gd name="T9" fmla="*/ 374 h 1079"/>
                <a:gd name="T10" fmla="*/ 114 w 277"/>
                <a:gd name="T11" fmla="*/ 335 h 1079"/>
                <a:gd name="T12" fmla="*/ 135 w 277"/>
                <a:gd name="T13" fmla="*/ 297 h 1079"/>
                <a:gd name="T14" fmla="*/ 155 w 277"/>
                <a:gd name="T15" fmla="*/ 259 h 1079"/>
                <a:gd name="T16" fmla="*/ 174 w 277"/>
                <a:gd name="T17" fmla="*/ 225 h 1079"/>
                <a:gd name="T18" fmla="*/ 191 w 277"/>
                <a:gd name="T19" fmla="*/ 192 h 1079"/>
                <a:gd name="T20" fmla="*/ 208 w 277"/>
                <a:gd name="T21" fmla="*/ 161 h 1079"/>
                <a:gd name="T22" fmla="*/ 222 w 277"/>
                <a:gd name="T23" fmla="*/ 132 h 1079"/>
                <a:gd name="T24" fmla="*/ 234 w 277"/>
                <a:gd name="T25" fmla="*/ 106 h 1079"/>
                <a:gd name="T26" fmla="*/ 246 w 277"/>
                <a:gd name="T27" fmla="*/ 82 h 1079"/>
                <a:gd name="T28" fmla="*/ 256 w 277"/>
                <a:gd name="T29" fmla="*/ 60 h 1079"/>
                <a:gd name="T30" fmla="*/ 264 w 277"/>
                <a:gd name="T31" fmla="*/ 43 h 1079"/>
                <a:gd name="T32" fmla="*/ 270 w 277"/>
                <a:gd name="T33" fmla="*/ 28 h 1079"/>
                <a:gd name="T34" fmla="*/ 274 w 277"/>
                <a:gd name="T35" fmla="*/ 16 h 1079"/>
                <a:gd name="T36" fmla="*/ 277 w 277"/>
                <a:gd name="T37" fmla="*/ 7 h 1079"/>
                <a:gd name="T38" fmla="*/ 277 w 277"/>
                <a:gd name="T39" fmla="*/ 2 h 1079"/>
                <a:gd name="T40" fmla="*/ 275 w 277"/>
                <a:gd name="T41" fmla="*/ 0 h 1079"/>
                <a:gd name="T42" fmla="*/ 264 w 277"/>
                <a:gd name="T43" fmla="*/ 20 h 1079"/>
                <a:gd name="T44" fmla="*/ 266 w 277"/>
                <a:gd name="T45" fmla="*/ 21 h 1079"/>
                <a:gd name="T46" fmla="*/ 266 w 277"/>
                <a:gd name="T47" fmla="*/ 27 h 1079"/>
                <a:gd name="T48" fmla="*/ 263 w 277"/>
                <a:gd name="T49" fmla="*/ 35 h 1079"/>
                <a:gd name="T50" fmla="*/ 258 w 277"/>
                <a:gd name="T51" fmla="*/ 47 h 1079"/>
                <a:gd name="T52" fmla="*/ 253 w 277"/>
                <a:gd name="T53" fmla="*/ 61 h 1079"/>
                <a:gd name="T54" fmla="*/ 246 w 277"/>
                <a:gd name="T55" fmla="*/ 78 h 1079"/>
                <a:gd name="T56" fmla="*/ 236 w 277"/>
                <a:gd name="T57" fmla="*/ 98 h 1079"/>
                <a:gd name="T58" fmla="*/ 225 w 277"/>
                <a:gd name="T59" fmla="*/ 121 h 1079"/>
                <a:gd name="T60" fmla="*/ 212 w 277"/>
                <a:gd name="T61" fmla="*/ 146 h 1079"/>
                <a:gd name="T62" fmla="*/ 198 w 277"/>
                <a:gd name="T63" fmla="*/ 174 h 1079"/>
                <a:gd name="T64" fmla="*/ 184 w 277"/>
                <a:gd name="T65" fmla="*/ 204 h 1079"/>
                <a:gd name="T66" fmla="*/ 167 w 277"/>
                <a:gd name="T67" fmla="*/ 236 h 1079"/>
                <a:gd name="T68" fmla="*/ 148 w 277"/>
                <a:gd name="T69" fmla="*/ 270 h 1079"/>
                <a:gd name="T70" fmla="*/ 130 w 277"/>
                <a:gd name="T71" fmla="*/ 306 h 1079"/>
                <a:gd name="T72" fmla="*/ 110 w 277"/>
                <a:gd name="T73" fmla="*/ 342 h 1079"/>
                <a:gd name="T74" fmla="*/ 89 w 277"/>
                <a:gd name="T75" fmla="*/ 380 h 1079"/>
                <a:gd name="T76" fmla="*/ 68 w 277"/>
                <a:gd name="T77" fmla="*/ 419 h 1079"/>
                <a:gd name="T78" fmla="*/ 45 w 277"/>
                <a:gd name="T79" fmla="*/ 459 h 1079"/>
                <a:gd name="T80" fmla="*/ 22 w 277"/>
                <a:gd name="T81" fmla="*/ 498 h 1079"/>
                <a:gd name="T82" fmla="*/ 0 w 277"/>
                <a:gd name="T83" fmla="*/ 539 h 1079"/>
                <a:gd name="T84" fmla="*/ 1 w 277"/>
                <a:gd name="T85" fmla="*/ 539 h 107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77" h="1079">
                  <a:moveTo>
                    <a:pt x="1" y="1079"/>
                  </a:moveTo>
                  <a:lnTo>
                    <a:pt x="25" y="996"/>
                  </a:lnTo>
                  <a:lnTo>
                    <a:pt x="48" y="912"/>
                  </a:lnTo>
                  <a:lnTo>
                    <a:pt x="70" y="831"/>
                  </a:lnTo>
                  <a:lnTo>
                    <a:pt x="93" y="749"/>
                  </a:lnTo>
                  <a:lnTo>
                    <a:pt x="114" y="670"/>
                  </a:lnTo>
                  <a:lnTo>
                    <a:pt x="135" y="594"/>
                  </a:lnTo>
                  <a:lnTo>
                    <a:pt x="155" y="519"/>
                  </a:lnTo>
                  <a:lnTo>
                    <a:pt x="174" y="451"/>
                  </a:lnTo>
                  <a:lnTo>
                    <a:pt x="191" y="384"/>
                  </a:lnTo>
                  <a:lnTo>
                    <a:pt x="208" y="322"/>
                  </a:lnTo>
                  <a:lnTo>
                    <a:pt x="222" y="264"/>
                  </a:lnTo>
                  <a:lnTo>
                    <a:pt x="234" y="212"/>
                  </a:lnTo>
                  <a:lnTo>
                    <a:pt x="246" y="165"/>
                  </a:lnTo>
                  <a:lnTo>
                    <a:pt x="256" y="121"/>
                  </a:lnTo>
                  <a:lnTo>
                    <a:pt x="264" y="87"/>
                  </a:lnTo>
                  <a:lnTo>
                    <a:pt x="270" y="56"/>
                  </a:lnTo>
                  <a:lnTo>
                    <a:pt x="274" y="32"/>
                  </a:lnTo>
                  <a:lnTo>
                    <a:pt x="277" y="14"/>
                  </a:lnTo>
                  <a:lnTo>
                    <a:pt x="277" y="4"/>
                  </a:lnTo>
                  <a:lnTo>
                    <a:pt x="275" y="0"/>
                  </a:lnTo>
                  <a:lnTo>
                    <a:pt x="264" y="40"/>
                  </a:lnTo>
                  <a:lnTo>
                    <a:pt x="266" y="43"/>
                  </a:lnTo>
                  <a:lnTo>
                    <a:pt x="266" y="54"/>
                  </a:lnTo>
                  <a:lnTo>
                    <a:pt x="263" y="71"/>
                  </a:lnTo>
                  <a:lnTo>
                    <a:pt x="258" y="94"/>
                  </a:lnTo>
                  <a:lnTo>
                    <a:pt x="253" y="123"/>
                  </a:lnTo>
                  <a:lnTo>
                    <a:pt x="246" y="157"/>
                  </a:lnTo>
                  <a:lnTo>
                    <a:pt x="236" y="197"/>
                  </a:lnTo>
                  <a:lnTo>
                    <a:pt x="225" y="242"/>
                  </a:lnTo>
                  <a:lnTo>
                    <a:pt x="212" y="293"/>
                  </a:lnTo>
                  <a:lnTo>
                    <a:pt x="198" y="349"/>
                  </a:lnTo>
                  <a:lnTo>
                    <a:pt x="184" y="409"/>
                  </a:lnTo>
                  <a:lnTo>
                    <a:pt x="167" y="472"/>
                  </a:lnTo>
                  <a:lnTo>
                    <a:pt x="148" y="541"/>
                  </a:lnTo>
                  <a:lnTo>
                    <a:pt x="130" y="612"/>
                  </a:lnTo>
                  <a:lnTo>
                    <a:pt x="110" y="684"/>
                  </a:lnTo>
                  <a:lnTo>
                    <a:pt x="89" y="760"/>
                  </a:lnTo>
                  <a:lnTo>
                    <a:pt x="68" y="838"/>
                  </a:lnTo>
                  <a:lnTo>
                    <a:pt x="45" y="918"/>
                  </a:lnTo>
                  <a:lnTo>
                    <a:pt x="22" y="997"/>
                  </a:lnTo>
                  <a:lnTo>
                    <a:pt x="0" y="1079"/>
                  </a:lnTo>
                  <a:lnTo>
                    <a:pt x="1" y="1079"/>
                  </a:lnTo>
                  <a:close/>
                </a:path>
              </a:pathLst>
            </a:custGeom>
            <a:solidFill>
              <a:srgbClr val="CB5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14" name="Freeform 1179"/>
            <p:cNvSpPr>
              <a:spLocks/>
            </p:cNvSpPr>
            <p:nvPr/>
          </p:nvSpPr>
          <p:spPr bwMode="auto">
            <a:xfrm>
              <a:off x="1959" y="988"/>
              <a:ext cx="268" cy="519"/>
            </a:xfrm>
            <a:custGeom>
              <a:avLst/>
              <a:gdLst>
                <a:gd name="T0" fmla="*/ 266 w 268"/>
                <a:gd name="T1" fmla="*/ 0 h 1039"/>
                <a:gd name="T2" fmla="*/ 268 w 268"/>
                <a:gd name="T3" fmla="*/ 1 h 1039"/>
                <a:gd name="T4" fmla="*/ 268 w 268"/>
                <a:gd name="T5" fmla="*/ 7 h 1039"/>
                <a:gd name="T6" fmla="*/ 265 w 268"/>
                <a:gd name="T7" fmla="*/ 15 h 1039"/>
                <a:gd name="T8" fmla="*/ 260 w 268"/>
                <a:gd name="T9" fmla="*/ 27 h 1039"/>
                <a:gd name="T10" fmla="*/ 255 w 268"/>
                <a:gd name="T11" fmla="*/ 41 h 1039"/>
                <a:gd name="T12" fmla="*/ 248 w 268"/>
                <a:gd name="T13" fmla="*/ 58 h 1039"/>
                <a:gd name="T14" fmla="*/ 238 w 268"/>
                <a:gd name="T15" fmla="*/ 78 h 1039"/>
                <a:gd name="T16" fmla="*/ 227 w 268"/>
                <a:gd name="T17" fmla="*/ 101 h 1039"/>
                <a:gd name="T18" fmla="*/ 214 w 268"/>
                <a:gd name="T19" fmla="*/ 126 h 1039"/>
                <a:gd name="T20" fmla="*/ 200 w 268"/>
                <a:gd name="T21" fmla="*/ 154 h 1039"/>
                <a:gd name="T22" fmla="*/ 186 w 268"/>
                <a:gd name="T23" fmla="*/ 184 h 1039"/>
                <a:gd name="T24" fmla="*/ 169 w 268"/>
                <a:gd name="T25" fmla="*/ 216 h 1039"/>
                <a:gd name="T26" fmla="*/ 150 w 268"/>
                <a:gd name="T27" fmla="*/ 250 h 1039"/>
                <a:gd name="T28" fmla="*/ 132 w 268"/>
                <a:gd name="T29" fmla="*/ 286 h 1039"/>
                <a:gd name="T30" fmla="*/ 112 w 268"/>
                <a:gd name="T31" fmla="*/ 322 h 1039"/>
                <a:gd name="T32" fmla="*/ 91 w 268"/>
                <a:gd name="T33" fmla="*/ 360 h 1039"/>
                <a:gd name="T34" fmla="*/ 70 w 268"/>
                <a:gd name="T35" fmla="*/ 399 h 1039"/>
                <a:gd name="T36" fmla="*/ 47 w 268"/>
                <a:gd name="T37" fmla="*/ 439 h 1039"/>
                <a:gd name="T38" fmla="*/ 24 w 268"/>
                <a:gd name="T39" fmla="*/ 478 h 1039"/>
                <a:gd name="T40" fmla="*/ 2 w 268"/>
                <a:gd name="T41" fmla="*/ 519 h 1039"/>
                <a:gd name="T42" fmla="*/ 0 w 268"/>
                <a:gd name="T43" fmla="*/ 519 h 1039"/>
                <a:gd name="T44" fmla="*/ 24 w 268"/>
                <a:gd name="T45" fmla="*/ 478 h 1039"/>
                <a:gd name="T46" fmla="*/ 47 w 268"/>
                <a:gd name="T47" fmla="*/ 438 h 1039"/>
                <a:gd name="T48" fmla="*/ 68 w 268"/>
                <a:gd name="T49" fmla="*/ 398 h 1039"/>
                <a:gd name="T50" fmla="*/ 91 w 268"/>
                <a:gd name="T51" fmla="*/ 359 h 1039"/>
                <a:gd name="T52" fmla="*/ 111 w 268"/>
                <a:gd name="T53" fmla="*/ 321 h 1039"/>
                <a:gd name="T54" fmla="*/ 130 w 268"/>
                <a:gd name="T55" fmla="*/ 284 h 1039"/>
                <a:gd name="T56" fmla="*/ 150 w 268"/>
                <a:gd name="T57" fmla="*/ 249 h 1039"/>
                <a:gd name="T58" fmla="*/ 167 w 268"/>
                <a:gd name="T59" fmla="*/ 215 h 1039"/>
                <a:gd name="T60" fmla="*/ 184 w 268"/>
                <a:gd name="T61" fmla="*/ 184 h 1039"/>
                <a:gd name="T62" fmla="*/ 198 w 268"/>
                <a:gd name="T63" fmla="*/ 154 h 1039"/>
                <a:gd name="T64" fmla="*/ 211 w 268"/>
                <a:gd name="T65" fmla="*/ 128 h 1039"/>
                <a:gd name="T66" fmla="*/ 224 w 268"/>
                <a:gd name="T67" fmla="*/ 104 h 1039"/>
                <a:gd name="T68" fmla="*/ 234 w 268"/>
                <a:gd name="T69" fmla="*/ 83 h 1039"/>
                <a:gd name="T70" fmla="*/ 242 w 268"/>
                <a:gd name="T71" fmla="*/ 65 h 1039"/>
                <a:gd name="T72" fmla="*/ 248 w 268"/>
                <a:gd name="T73" fmla="*/ 49 h 1039"/>
                <a:gd name="T74" fmla="*/ 252 w 268"/>
                <a:gd name="T75" fmla="*/ 38 h 1039"/>
                <a:gd name="T76" fmla="*/ 255 w 268"/>
                <a:gd name="T77" fmla="*/ 29 h 1039"/>
                <a:gd name="T78" fmla="*/ 256 w 268"/>
                <a:gd name="T79" fmla="*/ 23 h 1039"/>
                <a:gd name="T80" fmla="*/ 255 w 268"/>
                <a:gd name="T81" fmla="*/ 20 h 1039"/>
                <a:gd name="T82" fmla="*/ 266 w 268"/>
                <a:gd name="T83" fmla="*/ 0 h 103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68" h="1039">
                  <a:moveTo>
                    <a:pt x="266" y="0"/>
                  </a:moveTo>
                  <a:lnTo>
                    <a:pt x="268" y="3"/>
                  </a:lnTo>
                  <a:lnTo>
                    <a:pt x="268" y="14"/>
                  </a:lnTo>
                  <a:lnTo>
                    <a:pt x="265" y="31"/>
                  </a:lnTo>
                  <a:lnTo>
                    <a:pt x="260" y="54"/>
                  </a:lnTo>
                  <a:lnTo>
                    <a:pt x="255" y="83"/>
                  </a:lnTo>
                  <a:lnTo>
                    <a:pt x="248" y="117"/>
                  </a:lnTo>
                  <a:lnTo>
                    <a:pt x="238" y="157"/>
                  </a:lnTo>
                  <a:lnTo>
                    <a:pt x="227" y="202"/>
                  </a:lnTo>
                  <a:lnTo>
                    <a:pt x="214" y="253"/>
                  </a:lnTo>
                  <a:lnTo>
                    <a:pt x="200" y="309"/>
                  </a:lnTo>
                  <a:lnTo>
                    <a:pt x="186" y="369"/>
                  </a:lnTo>
                  <a:lnTo>
                    <a:pt x="169" y="432"/>
                  </a:lnTo>
                  <a:lnTo>
                    <a:pt x="150" y="501"/>
                  </a:lnTo>
                  <a:lnTo>
                    <a:pt x="132" y="572"/>
                  </a:lnTo>
                  <a:lnTo>
                    <a:pt x="112" y="644"/>
                  </a:lnTo>
                  <a:lnTo>
                    <a:pt x="91" y="720"/>
                  </a:lnTo>
                  <a:lnTo>
                    <a:pt x="70" y="798"/>
                  </a:lnTo>
                  <a:lnTo>
                    <a:pt x="47" y="878"/>
                  </a:lnTo>
                  <a:lnTo>
                    <a:pt x="24" y="957"/>
                  </a:lnTo>
                  <a:lnTo>
                    <a:pt x="2" y="1039"/>
                  </a:lnTo>
                  <a:lnTo>
                    <a:pt x="0" y="1039"/>
                  </a:lnTo>
                  <a:lnTo>
                    <a:pt x="24" y="957"/>
                  </a:lnTo>
                  <a:lnTo>
                    <a:pt x="47" y="876"/>
                  </a:lnTo>
                  <a:lnTo>
                    <a:pt x="68" y="796"/>
                  </a:lnTo>
                  <a:lnTo>
                    <a:pt x="91" y="718"/>
                  </a:lnTo>
                  <a:lnTo>
                    <a:pt x="111" y="642"/>
                  </a:lnTo>
                  <a:lnTo>
                    <a:pt x="130" y="568"/>
                  </a:lnTo>
                  <a:lnTo>
                    <a:pt x="150" y="498"/>
                  </a:lnTo>
                  <a:lnTo>
                    <a:pt x="167" y="431"/>
                  </a:lnTo>
                  <a:lnTo>
                    <a:pt x="184" y="369"/>
                  </a:lnTo>
                  <a:lnTo>
                    <a:pt x="198" y="309"/>
                  </a:lnTo>
                  <a:lnTo>
                    <a:pt x="211" y="257"/>
                  </a:lnTo>
                  <a:lnTo>
                    <a:pt x="224" y="208"/>
                  </a:lnTo>
                  <a:lnTo>
                    <a:pt x="234" y="166"/>
                  </a:lnTo>
                  <a:lnTo>
                    <a:pt x="242" y="130"/>
                  </a:lnTo>
                  <a:lnTo>
                    <a:pt x="248" y="99"/>
                  </a:lnTo>
                  <a:lnTo>
                    <a:pt x="252" y="76"/>
                  </a:lnTo>
                  <a:lnTo>
                    <a:pt x="255" y="58"/>
                  </a:lnTo>
                  <a:lnTo>
                    <a:pt x="256" y="47"/>
                  </a:lnTo>
                  <a:lnTo>
                    <a:pt x="255" y="41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CE63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15" name="Freeform 1180"/>
            <p:cNvSpPr>
              <a:spLocks/>
            </p:cNvSpPr>
            <p:nvPr/>
          </p:nvSpPr>
          <p:spPr bwMode="auto">
            <a:xfrm>
              <a:off x="1959" y="1009"/>
              <a:ext cx="256" cy="498"/>
            </a:xfrm>
            <a:custGeom>
              <a:avLst/>
              <a:gdLst>
                <a:gd name="T0" fmla="*/ 0 w 256"/>
                <a:gd name="T1" fmla="*/ 498 h 998"/>
                <a:gd name="T2" fmla="*/ 24 w 256"/>
                <a:gd name="T3" fmla="*/ 457 h 998"/>
                <a:gd name="T4" fmla="*/ 47 w 256"/>
                <a:gd name="T5" fmla="*/ 417 h 998"/>
                <a:gd name="T6" fmla="*/ 68 w 256"/>
                <a:gd name="T7" fmla="*/ 377 h 998"/>
                <a:gd name="T8" fmla="*/ 91 w 256"/>
                <a:gd name="T9" fmla="*/ 338 h 998"/>
                <a:gd name="T10" fmla="*/ 111 w 256"/>
                <a:gd name="T11" fmla="*/ 300 h 998"/>
                <a:gd name="T12" fmla="*/ 130 w 256"/>
                <a:gd name="T13" fmla="*/ 263 h 998"/>
                <a:gd name="T14" fmla="*/ 150 w 256"/>
                <a:gd name="T15" fmla="*/ 228 h 998"/>
                <a:gd name="T16" fmla="*/ 167 w 256"/>
                <a:gd name="T17" fmla="*/ 195 h 998"/>
                <a:gd name="T18" fmla="*/ 184 w 256"/>
                <a:gd name="T19" fmla="*/ 164 h 998"/>
                <a:gd name="T20" fmla="*/ 198 w 256"/>
                <a:gd name="T21" fmla="*/ 134 h 998"/>
                <a:gd name="T22" fmla="*/ 211 w 256"/>
                <a:gd name="T23" fmla="*/ 108 h 998"/>
                <a:gd name="T24" fmla="*/ 224 w 256"/>
                <a:gd name="T25" fmla="*/ 83 h 998"/>
                <a:gd name="T26" fmla="*/ 234 w 256"/>
                <a:gd name="T27" fmla="*/ 62 h 998"/>
                <a:gd name="T28" fmla="*/ 242 w 256"/>
                <a:gd name="T29" fmla="*/ 44 h 998"/>
                <a:gd name="T30" fmla="*/ 248 w 256"/>
                <a:gd name="T31" fmla="*/ 29 h 998"/>
                <a:gd name="T32" fmla="*/ 252 w 256"/>
                <a:gd name="T33" fmla="*/ 17 h 998"/>
                <a:gd name="T34" fmla="*/ 255 w 256"/>
                <a:gd name="T35" fmla="*/ 8 h 998"/>
                <a:gd name="T36" fmla="*/ 256 w 256"/>
                <a:gd name="T37" fmla="*/ 3 h 998"/>
                <a:gd name="T38" fmla="*/ 255 w 256"/>
                <a:gd name="T39" fmla="*/ 0 h 998"/>
                <a:gd name="T40" fmla="*/ 242 w 256"/>
                <a:gd name="T41" fmla="*/ 23 h 998"/>
                <a:gd name="T42" fmla="*/ 244 w 256"/>
                <a:gd name="T43" fmla="*/ 24 h 998"/>
                <a:gd name="T44" fmla="*/ 242 w 256"/>
                <a:gd name="T45" fmla="*/ 30 h 998"/>
                <a:gd name="T46" fmla="*/ 239 w 256"/>
                <a:gd name="T47" fmla="*/ 38 h 998"/>
                <a:gd name="T48" fmla="*/ 235 w 256"/>
                <a:gd name="T49" fmla="*/ 50 h 998"/>
                <a:gd name="T50" fmla="*/ 229 w 256"/>
                <a:gd name="T51" fmla="*/ 64 h 998"/>
                <a:gd name="T52" fmla="*/ 222 w 256"/>
                <a:gd name="T53" fmla="*/ 81 h 998"/>
                <a:gd name="T54" fmla="*/ 212 w 256"/>
                <a:gd name="T55" fmla="*/ 102 h 998"/>
                <a:gd name="T56" fmla="*/ 201 w 256"/>
                <a:gd name="T57" fmla="*/ 125 h 998"/>
                <a:gd name="T58" fmla="*/ 188 w 256"/>
                <a:gd name="T59" fmla="*/ 150 h 998"/>
                <a:gd name="T60" fmla="*/ 174 w 256"/>
                <a:gd name="T61" fmla="*/ 178 h 998"/>
                <a:gd name="T62" fmla="*/ 159 w 256"/>
                <a:gd name="T63" fmla="*/ 208 h 998"/>
                <a:gd name="T64" fmla="*/ 142 w 256"/>
                <a:gd name="T65" fmla="*/ 240 h 998"/>
                <a:gd name="T66" fmla="*/ 123 w 256"/>
                <a:gd name="T67" fmla="*/ 274 h 998"/>
                <a:gd name="T68" fmla="*/ 105 w 256"/>
                <a:gd name="T69" fmla="*/ 308 h 998"/>
                <a:gd name="T70" fmla="*/ 85 w 256"/>
                <a:gd name="T71" fmla="*/ 344 h 998"/>
                <a:gd name="T72" fmla="*/ 64 w 256"/>
                <a:gd name="T73" fmla="*/ 382 h 998"/>
                <a:gd name="T74" fmla="*/ 43 w 256"/>
                <a:gd name="T75" fmla="*/ 420 h 998"/>
                <a:gd name="T76" fmla="*/ 22 w 256"/>
                <a:gd name="T77" fmla="*/ 458 h 998"/>
                <a:gd name="T78" fmla="*/ 0 w 256"/>
                <a:gd name="T79" fmla="*/ 497 h 998"/>
                <a:gd name="T80" fmla="*/ 0 w 256"/>
                <a:gd name="T81" fmla="*/ 498 h 9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56" h="998">
                  <a:moveTo>
                    <a:pt x="0" y="998"/>
                  </a:moveTo>
                  <a:lnTo>
                    <a:pt x="24" y="916"/>
                  </a:lnTo>
                  <a:lnTo>
                    <a:pt x="47" y="835"/>
                  </a:lnTo>
                  <a:lnTo>
                    <a:pt x="68" y="755"/>
                  </a:lnTo>
                  <a:lnTo>
                    <a:pt x="91" y="677"/>
                  </a:lnTo>
                  <a:lnTo>
                    <a:pt x="111" y="601"/>
                  </a:lnTo>
                  <a:lnTo>
                    <a:pt x="130" y="527"/>
                  </a:lnTo>
                  <a:lnTo>
                    <a:pt x="150" y="457"/>
                  </a:lnTo>
                  <a:lnTo>
                    <a:pt x="167" y="390"/>
                  </a:lnTo>
                  <a:lnTo>
                    <a:pt x="184" y="328"/>
                  </a:lnTo>
                  <a:lnTo>
                    <a:pt x="198" y="268"/>
                  </a:lnTo>
                  <a:lnTo>
                    <a:pt x="211" y="216"/>
                  </a:lnTo>
                  <a:lnTo>
                    <a:pt x="224" y="167"/>
                  </a:lnTo>
                  <a:lnTo>
                    <a:pt x="234" y="125"/>
                  </a:lnTo>
                  <a:lnTo>
                    <a:pt x="242" y="89"/>
                  </a:lnTo>
                  <a:lnTo>
                    <a:pt x="248" y="58"/>
                  </a:lnTo>
                  <a:lnTo>
                    <a:pt x="252" y="35"/>
                  </a:lnTo>
                  <a:lnTo>
                    <a:pt x="255" y="17"/>
                  </a:lnTo>
                  <a:lnTo>
                    <a:pt x="256" y="6"/>
                  </a:lnTo>
                  <a:lnTo>
                    <a:pt x="255" y="0"/>
                  </a:lnTo>
                  <a:lnTo>
                    <a:pt x="242" y="46"/>
                  </a:lnTo>
                  <a:lnTo>
                    <a:pt x="244" y="49"/>
                  </a:lnTo>
                  <a:lnTo>
                    <a:pt x="242" y="60"/>
                  </a:lnTo>
                  <a:lnTo>
                    <a:pt x="239" y="76"/>
                  </a:lnTo>
                  <a:lnTo>
                    <a:pt x="235" y="100"/>
                  </a:lnTo>
                  <a:lnTo>
                    <a:pt x="229" y="129"/>
                  </a:lnTo>
                  <a:lnTo>
                    <a:pt x="222" y="163"/>
                  </a:lnTo>
                  <a:lnTo>
                    <a:pt x="212" y="205"/>
                  </a:lnTo>
                  <a:lnTo>
                    <a:pt x="201" y="250"/>
                  </a:lnTo>
                  <a:lnTo>
                    <a:pt x="188" y="301"/>
                  </a:lnTo>
                  <a:lnTo>
                    <a:pt x="174" y="357"/>
                  </a:lnTo>
                  <a:lnTo>
                    <a:pt x="159" y="417"/>
                  </a:lnTo>
                  <a:lnTo>
                    <a:pt x="142" y="480"/>
                  </a:lnTo>
                  <a:lnTo>
                    <a:pt x="123" y="549"/>
                  </a:lnTo>
                  <a:lnTo>
                    <a:pt x="105" y="618"/>
                  </a:lnTo>
                  <a:lnTo>
                    <a:pt x="85" y="690"/>
                  </a:lnTo>
                  <a:lnTo>
                    <a:pt x="64" y="766"/>
                  </a:lnTo>
                  <a:lnTo>
                    <a:pt x="43" y="842"/>
                  </a:lnTo>
                  <a:lnTo>
                    <a:pt x="22" y="918"/>
                  </a:lnTo>
                  <a:lnTo>
                    <a:pt x="0" y="996"/>
                  </a:lnTo>
                  <a:lnTo>
                    <a:pt x="0" y="998"/>
                  </a:lnTo>
                  <a:close/>
                </a:path>
              </a:pathLst>
            </a:custGeom>
            <a:solidFill>
              <a:srgbClr val="D068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16" name="Freeform 1181"/>
            <p:cNvSpPr>
              <a:spLocks/>
            </p:cNvSpPr>
            <p:nvPr/>
          </p:nvSpPr>
          <p:spPr bwMode="auto">
            <a:xfrm>
              <a:off x="1958" y="1031"/>
              <a:ext cx="245" cy="476"/>
            </a:xfrm>
            <a:custGeom>
              <a:avLst/>
              <a:gdLst>
                <a:gd name="T0" fmla="*/ 243 w 245"/>
                <a:gd name="T1" fmla="*/ 0 h 950"/>
                <a:gd name="T2" fmla="*/ 245 w 245"/>
                <a:gd name="T3" fmla="*/ 2 h 950"/>
                <a:gd name="T4" fmla="*/ 243 w 245"/>
                <a:gd name="T5" fmla="*/ 7 h 950"/>
                <a:gd name="T6" fmla="*/ 240 w 245"/>
                <a:gd name="T7" fmla="*/ 15 h 950"/>
                <a:gd name="T8" fmla="*/ 236 w 245"/>
                <a:gd name="T9" fmla="*/ 27 h 950"/>
                <a:gd name="T10" fmla="*/ 230 w 245"/>
                <a:gd name="T11" fmla="*/ 42 h 950"/>
                <a:gd name="T12" fmla="*/ 223 w 245"/>
                <a:gd name="T13" fmla="*/ 59 h 950"/>
                <a:gd name="T14" fmla="*/ 213 w 245"/>
                <a:gd name="T15" fmla="*/ 80 h 950"/>
                <a:gd name="T16" fmla="*/ 202 w 245"/>
                <a:gd name="T17" fmla="*/ 102 h 950"/>
                <a:gd name="T18" fmla="*/ 189 w 245"/>
                <a:gd name="T19" fmla="*/ 128 h 950"/>
                <a:gd name="T20" fmla="*/ 175 w 245"/>
                <a:gd name="T21" fmla="*/ 156 h 950"/>
                <a:gd name="T22" fmla="*/ 160 w 245"/>
                <a:gd name="T23" fmla="*/ 186 h 950"/>
                <a:gd name="T24" fmla="*/ 143 w 245"/>
                <a:gd name="T25" fmla="*/ 217 h 950"/>
                <a:gd name="T26" fmla="*/ 124 w 245"/>
                <a:gd name="T27" fmla="*/ 252 h 950"/>
                <a:gd name="T28" fmla="*/ 106 w 245"/>
                <a:gd name="T29" fmla="*/ 287 h 950"/>
                <a:gd name="T30" fmla="*/ 86 w 245"/>
                <a:gd name="T31" fmla="*/ 323 h 950"/>
                <a:gd name="T32" fmla="*/ 65 w 245"/>
                <a:gd name="T33" fmla="*/ 361 h 950"/>
                <a:gd name="T34" fmla="*/ 44 w 245"/>
                <a:gd name="T35" fmla="*/ 399 h 950"/>
                <a:gd name="T36" fmla="*/ 23 w 245"/>
                <a:gd name="T37" fmla="*/ 437 h 950"/>
                <a:gd name="T38" fmla="*/ 1 w 245"/>
                <a:gd name="T39" fmla="*/ 476 h 950"/>
                <a:gd name="T40" fmla="*/ 0 w 245"/>
                <a:gd name="T41" fmla="*/ 476 h 950"/>
                <a:gd name="T42" fmla="*/ 21 w 245"/>
                <a:gd name="T43" fmla="*/ 437 h 950"/>
                <a:gd name="T44" fmla="*/ 44 w 245"/>
                <a:gd name="T45" fmla="*/ 398 h 950"/>
                <a:gd name="T46" fmla="*/ 65 w 245"/>
                <a:gd name="T47" fmla="*/ 360 h 950"/>
                <a:gd name="T48" fmla="*/ 85 w 245"/>
                <a:gd name="T49" fmla="*/ 323 h 950"/>
                <a:gd name="T50" fmla="*/ 105 w 245"/>
                <a:gd name="T51" fmla="*/ 287 h 950"/>
                <a:gd name="T52" fmla="*/ 123 w 245"/>
                <a:gd name="T53" fmla="*/ 252 h 950"/>
                <a:gd name="T54" fmla="*/ 141 w 245"/>
                <a:gd name="T55" fmla="*/ 218 h 950"/>
                <a:gd name="T56" fmla="*/ 157 w 245"/>
                <a:gd name="T57" fmla="*/ 187 h 950"/>
                <a:gd name="T58" fmla="*/ 172 w 245"/>
                <a:gd name="T59" fmla="*/ 158 h 950"/>
                <a:gd name="T60" fmla="*/ 185 w 245"/>
                <a:gd name="T61" fmla="*/ 131 h 950"/>
                <a:gd name="T62" fmla="*/ 198 w 245"/>
                <a:gd name="T63" fmla="*/ 108 h 950"/>
                <a:gd name="T64" fmla="*/ 208 w 245"/>
                <a:gd name="T65" fmla="*/ 86 h 950"/>
                <a:gd name="T66" fmla="*/ 216 w 245"/>
                <a:gd name="T67" fmla="*/ 68 h 950"/>
                <a:gd name="T68" fmla="*/ 222 w 245"/>
                <a:gd name="T69" fmla="*/ 53 h 950"/>
                <a:gd name="T70" fmla="*/ 228 w 245"/>
                <a:gd name="T71" fmla="*/ 40 h 950"/>
                <a:gd name="T72" fmla="*/ 230 w 245"/>
                <a:gd name="T73" fmla="*/ 31 h 950"/>
                <a:gd name="T74" fmla="*/ 230 w 245"/>
                <a:gd name="T75" fmla="*/ 25 h 950"/>
                <a:gd name="T76" fmla="*/ 229 w 245"/>
                <a:gd name="T77" fmla="*/ 24 h 950"/>
                <a:gd name="T78" fmla="*/ 243 w 245"/>
                <a:gd name="T79" fmla="*/ 0 h 95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45" h="950">
                  <a:moveTo>
                    <a:pt x="243" y="0"/>
                  </a:moveTo>
                  <a:lnTo>
                    <a:pt x="245" y="3"/>
                  </a:lnTo>
                  <a:lnTo>
                    <a:pt x="243" y="14"/>
                  </a:lnTo>
                  <a:lnTo>
                    <a:pt x="240" y="30"/>
                  </a:lnTo>
                  <a:lnTo>
                    <a:pt x="236" y="54"/>
                  </a:lnTo>
                  <a:lnTo>
                    <a:pt x="230" y="83"/>
                  </a:lnTo>
                  <a:lnTo>
                    <a:pt x="223" y="117"/>
                  </a:lnTo>
                  <a:lnTo>
                    <a:pt x="213" y="159"/>
                  </a:lnTo>
                  <a:lnTo>
                    <a:pt x="202" y="204"/>
                  </a:lnTo>
                  <a:lnTo>
                    <a:pt x="189" y="255"/>
                  </a:lnTo>
                  <a:lnTo>
                    <a:pt x="175" y="311"/>
                  </a:lnTo>
                  <a:lnTo>
                    <a:pt x="160" y="371"/>
                  </a:lnTo>
                  <a:lnTo>
                    <a:pt x="143" y="434"/>
                  </a:lnTo>
                  <a:lnTo>
                    <a:pt x="124" y="503"/>
                  </a:lnTo>
                  <a:lnTo>
                    <a:pt x="106" y="572"/>
                  </a:lnTo>
                  <a:lnTo>
                    <a:pt x="86" y="644"/>
                  </a:lnTo>
                  <a:lnTo>
                    <a:pt x="65" y="720"/>
                  </a:lnTo>
                  <a:lnTo>
                    <a:pt x="44" y="796"/>
                  </a:lnTo>
                  <a:lnTo>
                    <a:pt x="23" y="872"/>
                  </a:lnTo>
                  <a:lnTo>
                    <a:pt x="1" y="950"/>
                  </a:lnTo>
                  <a:lnTo>
                    <a:pt x="0" y="950"/>
                  </a:lnTo>
                  <a:lnTo>
                    <a:pt x="21" y="872"/>
                  </a:lnTo>
                  <a:lnTo>
                    <a:pt x="44" y="794"/>
                  </a:lnTo>
                  <a:lnTo>
                    <a:pt x="65" y="718"/>
                  </a:lnTo>
                  <a:lnTo>
                    <a:pt x="85" y="644"/>
                  </a:lnTo>
                  <a:lnTo>
                    <a:pt x="105" y="572"/>
                  </a:lnTo>
                  <a:lnTo>
                    <a:pt x="123" y="503"/>
                  </a:lnTo>
                  <a:lnTo>
                    <a:pt x="141" y="436"/>
                  </a:lnTo>
                  <a:lnTo>
                    <a:pt x="157" y="374"/>
                  </a:lnTo>
                  <a:lnTo>
                    <a:pt x="172" y="316"/>
                  </a:lnTo>
                  <a:lnTo>
                    <a:pt x="185" y="262"/>
                  </a:lnTo>
                  <a:lnTo>
                    <a:pt x="198" y="215"/>
                  </a:lnTo>
                  <a:lnTo>
                    <a:pt x="208" y="172"/>
                  </a:lnTo>
                  <a:lnTo>
                    <a:pt x="216" y="135"/>
                  </a:lnTo>
                  <a:lnTo>
                    <a:pt x="222" y="105"/>
                  </a:lnTo>
                  <a:lnTo>
                    <a:pt x="228" y="79"/>
                  </a:lnTo>
                  <a:lnTo>
                    <a:pt x="230" y="61"/>
                  </a:lnTo>
                  <a:lnTo>
                    <a:pt x="230" y="50"/>
                  </a:lnTo>
                  <a:lnTo>
                    <a:pt x="229" y="47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D36D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17" name="Freeform 1182"/>
            <p:cNvSpPr>
              <a:spLocks/>
            </p:cNvSpPr>
            <p:nvPr/>
          </p:nvSpPr>
          <p:spPr bwMode="auto">
            <a:xfrm>
              <a:off x="1957" y="1055"/>
              <a:ext cx="231" cy="452"/>
            </a:xfrm>
            <a:custGeom>
              <a:avLst/>
              <a:gdLst>
                <a:gd name="T0" fmla="*/ 1 w 231"/>
                <a:gd name="T1" fmla="*/ 452 h 903"/>
                <a:gd name="T2" fmla="*/ 22 w 231"/>
                <a:gd name="T3" fmla="*/ 413 h 903"/>
                <a:gd name="T4" fmla="*/ 45 w 231"/>
                <a:gd name="T5" fmla="*/ 374 h 903"/>
                <a:gd name="T6" fmla="*/ 66 w 231"/>
                <a:gd name="T7" fmla="*/ 336 h 903"/>
                <a:gd name="T8" fmla="*/ 86 w 231"/>
                <a:gd name="T9" fmla="*/ 299 h 903"/>
                <a:gd name="T10" fmla="*/ 106 w 231"/>
                <a:gd name="T11" fmla="*/ 263 h 903"/>
                <a:gd name="T12" fmla="*/ 124 w 231"/>
                <a:gd name="T13" fmla="*/ 228 h 903"/>
                <a:gd name="T14" fmla="*/ 142 w 231"/>
                <a:gd name="T15" fmla="*/ 195 h 903"/>
                <a:gd name="T16" fmla="*/ 158 w 231"/>
                <a:gd name="T17" fmla="*/ 164 h 903"/>
                <a:gd name="T18" fmla="*/ 173 w 231"/>
                <a:gd name="T19" fmla="*/ 135 h 903"/>
                <a:gd name="T20" fmla="*/ 186 w 231"/>
                <a:gd name="T21" fmla="*/ 108 h 903"/>
                <a:gd name="T22" fmla="*/ 199 w 231"/>
                <a:gd name="T23" fmla="*/ 84 h 903"/>
                <a:gd name="T24" fmla="*/ 209 w 231"/>
                <a:gd name="T25" fmla="*/ 63 h 903"/>
                <a:gd name="T26" fmla="*/ 217 w 231"/>
                <a:gd name="T27" fmla="*/ 44 h 903"/>
                <a:gd name="T28" fmla="*/ 223 w 231"/>
                <a:gd name="T29" fmla="*/ 29 h 903"/>
                <a:gd name="T30" fmla="*/ 229 w 231"/>
                <a:gd name="T31" fmla="*/ 16 h 903"/>
                <a:gd name="T32" fmla="*/ 231 w 231"/>
                <a:gd name="T33" fmla="*/ 7 h 903"/>
                <a:gd name="T34" fmla="*/ 231 w 231"/>
                <a:gd name="T35" fmla="*/ 2 h 903"/>
                <a:gd name="T36" fmla="*/ 230 w 231"/>
                <a:gd name="T37" fmla="*/ 0 h 903"/>
                <a:gd name="T38" fmla="*/ 216 w 231"/>
                <a:gd name="T39" fmla="*/ 25 h 903"/>
                <a:gd name="T40" fmla="*/ 217 w 231"/>
                <a:gd name="T41" fmla="*/ 27 h 903"/>
                <a:gd name="T42" fmla="*/ 217 w 231"/>
                <a:gd name="T43" fmla="*/ 32 h 903"/>
                <a:gd name="T44" fmla="*/ 214 w 231"/>
                <a:gd name="T45" fmla="*/ 41 h 903"/>
                <a:gd name="T46" fmla="*/ 210 w 231"/>
                <a:gd name="T47" fmla="*/ 52 h 903"/>
                <a:gd name="T48" fmla="*/ 203 w 231"/>
                <a:gd name="T49" fmla="*/ 66 h 903"/>
                <a:gd name="T50" fmla="*/ 196 w 231"/>
                <a:gd name="T51" fmla="*/ 84 h 903"/>
                <a:gd name="T52" fmla="*/ 186 w 231"/>
                <a:gd name="T53" fmla="*/ 104 h 903"/>
                <a:gd name="T54" fmla="*/ 175 w 231"/>
                <a:gd name="T55" fmla="*/ 127 h 903"/>
                <a:gd name="T56" fmla="*/ 162 w 231"/>
                <a:gd name="T57" fmla="*/ 152 h 903"/>
                <a:gd name="T58" fmla="*/ 148 w 231"/>
                <a:gd name="T59" fmla="*/ 179 h 903"/>
                <a:gd name="T60" fmla="*/ 132 w 231"/>
                <a:gd name="T61" fmla="*/ 209 h 903"/>
                <a:gd name="T62" fmla="*/ 115 w 231"/>
                <a:gd name="T63" fmla="*/ 240 h 903"/>
                <a:gd name="T64" fmla="*/ 99 w 231"/>
                <a:gd name="T65" fmla="*/ 273 h 903"/>
                <a:gd name="T66" fmla="*/ 80 w 231"/>
                <a:gd name="T67" fmla="*/ 307 h 903"/>
                <a:gd name="T68" fmla="*/ 60 w 231"/>
                <a:gd name="T69" fmla="*/ 342 h 903"/>
                <a:gd name="T70" fmla="*/ 41 w 231"/>
                <a:gd name="T71" fmla="*/ 378 h 903"/>
                <a:gd name="T72" fmla="*/ 19 w 231"/>
                <a:gd name="T73" fmla="*/ 415 h 903"/>
                <a:gd name="T74" fmla="*/ 0 w 231"/>
                <a:gd name="T75" fmla="*/ 452 h 903"/>
                <a:gd name="T76" fmla="*/ 1 w 231"/>
                <a:gd name="T77" fmla="*/ 452 h 90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31" h="903">
                  <a:moveTo>
                    <a:pt x="1" y="903"/>
                  </a:moveTo>
                  <a:lnTo>
                    <a:pt x="22" y="825"/>
                  </a:lnTo>
                  <a:lnTo>
                    <a:pt x="45" y="747"/>
                  </a:lnTo>
                  <a:lnTo>
                    <a:pt x="66" y="671"/>
                  </a:lnTo>
                  <a:lnTo>
                    <a:pt x="86" y="597"/>
                  </a:lnTo>
                  <a:lnTo>
                    <a:pt x="106" y="525"/>
                  </a:lnTo>
                  <a:lnTo>
                    <a:pt x="124" y="456"/>
                  </a:lnTo>
                  <a:lnTo>
                    <a:pt x="142" y="389"/>
                  </a:lnTo>
                  <a:lnTo>
                    <a:pt x="158" y="327"/>
                  </a:lnTo>
                  <a:lnTo>
                    <a:pt x="173" y="269"/>
                  </a:lnTo>
                  <a:lnTo>
                    <a:pt x="186" y="215"/>
                  </a:lnTo>
                  <a:lnTo>
                    <a:pt x="199" y="168"/>
                  </a:lnTo>
                  <a:lnTo>
                    <a:pt x="209" y="125"/>
                  </a:lnTo>
                  <a:lnTo>
                    <a:pt x="217" y="88"/>
                  </a:lnTo>
                  <a:lnTo>
                    <a:pt x="223" y="58"/>
                  </a:lnTo>
                  <a:lnTo>
                    <a:pt x="229" y="32"/>
                  </a:lnTo>
                  <a:lnTo>
                    <a:pt x="231" y="14"/>
                  </a:lnTo>
                  <a:lnTo>
                    <a:pt x="231" y="3"/>
                  </a:lnTo>
                  <a:lnTo>
                    <a:pt x="230" y="0"/>
                  </a:lnTo>
                  <a:lnTo>
                    <a:pt x="216" y="49"/>
                  </a:lnTo>
                  <a:lnTo>
                    <a:pt x="217" y="54"/>
                  </a:lnTo>
                  <a:lnTo>
                    <a:pt x="217" y="63"/>
                  </a:lnTo>
                  <a:lnTo>
                    <a:pt x="214" y="81"/>
                  </a:lnTo>
                  <a:lnTo>
                    <a:pt x="210" y="103"/>
                  </a:lnTo>
                  <a:lnTo>
                    <a:pt x="203" y="132"/>
                  </a:lnTo>
                  <a:lnTo>
                    <a:pt x="196" y="168"/>
                  </a:lnTo>
                  <a:lnTo>
                    <a:pt x="186" y="208"/>
                  </a:lnTo>
                  <a:lnTo>
                    <a:pt x="175" y="253"/>
                  </a:lnTo>
                  <a:lnTo>
                    <a:pt x="162" y="304"/>
                  </a:lnTo>
                  <a:lnTo>
                    <a:pt x="148" y="358"/>
                  </a:lnTo>
                  <a:lnTo>
                    <a:pt x="132" y="418"/>
                  </a:lnTo>
                  <a:lnTo>
                    <a:pt x="115" y="479"/>
                  </a:lnTo>
                  <a:lnTo>
                    <a:pt x="99" y="545"/>
                  </a:lnTo>
                  <a:lnTo>
                    <a:pt x="80" y="613"/>
                  </a:lnTo>
                  <a:lnTo>
                    <a:pt x="60" y="684"/>
                  </a:lnTo>
                  <a:lnTo>
                    <a:pt x="41" y="756"/>
                  </a:lnTo>
                  <a:lnTo>
                    <a:pt x="19" y="829"/>
                  </a:lnTo>
                  <a:lnTo>
                    <a:pt x="0" y="903"/>
                  </a:lnTo>
                  <a:lnTo>
                    <a:pt x="1" y="903"/>
                  </a:lnTo>
                  <a:close/>
                </a:path>
              </a:pathLst>
            </a:custGeom>
            <a:solidFill>
              <a:srgbClr val="D572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18" name="Freeform 1183"/>
            <p:cNvSpPr>
              <a:spLocks/>
            </p:cNvSpPr>
            <p:nvPr/>
          </p:nvSpPr>
          <p:spPr bwMode="auto">
            <a:xfrm>
              <a:off x="1955" y="1079"/>
              <a:ext cx="219" cy="428"/>
            </a:xfrm>
            <a:custGeom>
              <a:avLst/>
              <a:gdLst>
                <a:gd name="T0" fmla="*/ 218 w 219"/>
                <a:gd name="T1" fmla="*/ 0 h 854"/>
                <a:gd name="T2" fmla="*/ 219 w 219"/>
                <a:gd name="T3" fmla="*/ 3 h 854"/>
                <a:gd name="T4" fmla="*/ 219 w 219"/>
                <a:gd name="T5" fmla="*/ 7 h 854"/>
                <a:gd name="T6" fmla="*/ 216 w 219"/>
                <a:gd name="T7" fmla="*/ 16 h 854"/>
                <a:gd name="T8" fmla="*/ 212 w 219"/>
                <a:gd name="T9" fmla="*/ 27 h 854"/>
                <a:gd name="T10" fmla="*/ 205 w 219"/>
                <a:gd name="T11" fmla="*/ 42 h 854"/>
                <a:gd name="T12" fmla="*/ 198 w 219"/>
                <a:gd name="T13" fmla="*/ 60 h 854"/>
                <a:gd name="T14" fmla="*/ 188 w 219"/>
                <a:gd name="T15" fmla="*/ 80 h 854"/>
                <a:gd name="T16" fmla="*/ 177 w 219"/>
                <a:gd name="T17" fmla="*/ 102 h 854"/>
                <a:gd name="T18" fmla="*/ 164 w 219"/>
                <a:gd name="T19" fmla="*/ 128 h 854"/>
                <a:gd name="T20" fmla="*/ 150 w 219"/>
                <a:gd name="T21" fmla="*/ 155 h 854"/>
                <a:gd name="T22" fmla="*/ 134 w 219"/>
                <a:gd name="T23" fmla="*/ 185 h 854"/>
                <a:gd name="T24" fmla="*/ 117 w 219"/>
                <a:gd name="T25" fmla="*/ 216 h 854"/>
                <a:gd name="T26" fmla="*/ 101 w 219"/>
                <a:gd name="T27" fmla="*/ 249 h 854"/>
                <a:gd name="T28" fmla="*/ 82 w 219"/>
                <a:gd name="T29" fmla="*/ 283 h 854"/>
                <a:gd name="T30" fmla="*/ 62 w 219"/>
                <a:gd name="T31" fmla="*/ 318 h 854"/>
                <a:gd name="T32" fmla="*/ 43 w 219"/>
                <a:gd name="T33" fmla="*/ 354 h 854"/>
                <a:gd name="T34" fmla="*/ 21 w 219"/>
                <a:gd name="T35" fmla="*/ 391 h 854"/>
                <a:gd name="T36" fmla="*/ 2 w 219"/>
                <a:gd name="T37" fmla="*/ 428 h 854"/>
                <a:gd name="T38" fmla="*/ 0 w 219"/>
                <a:gd name="T39" fmla="*/ 427 h 854"/>
                <a:gd name="T40" fmla="*/ 20 w 219"/>
                <a:gd name="T41" fmla="*/ 391 h 854"/>
                <a:gd name="T42" fmla="*/ 41 w 219"/>
                <a:gd name="T43" fmla="*/ 354 h 854"/>
                <a:gd name="T44" fmla="*/ 61 w 219"/>
                <a:gd name="T45" fmla="*/ 319 h 854"/>
                <a:gd name="T46" fmla="*/ 79 w 219"/>
                <a:gd name="T47" fmla="*/ 284 h 854"/>
                <a:gd name="T48" fmla="*/ 98 w 219"/>
                <a:gd name="T49" fmla="*/ 250 h 854"/>
                <a:gd name="T50" fmla="*/ 115 w 219"/>
                <a:gd name="T51" fmla="*/ 219 h 854"/>
                <a:gd name="T52" fmla="*/ 130 w 219"/>
                <a:gd name="T53" fmla="*/ 187 h 854"/>
                <a:gd name="T54" fmla="*/ 146 w 219"/>
                <a:gd name="T55" fmla="*/ 159 h 854"/>
                <a:gd name="T56" fmla="*/ 158 w 219"/>
                <a:gd name="T57" fmla="*/ 133 h 854"/>
                <a:gd name="T58" fmla="*/ 171 w 219"/>
                <a:gd name="T59" fmla="*/ 110 h 854"/>
                <a:gd name="T60" fmla="*/ 181 w 219"/>
                <a:gd name="T61" fmla="*/ 89 h 854"/>
                <a:gd name="T62" fmla="*/ 190 w 219"/>
                <a:gd name="T63" fmla="*/ 71 h 854"/>
                <a:gd name="T64" fmla="*/ 195 w 219"/>
                <a:gd name="T65" fmla="*/ 55 h 854"/>
                <a:gd name="T66" fmla="*/ 201 w 219"/>
                <a:gd name="T67" fmla="*/ 43 h 854"/>
                <a:gd name="T68" fmla="*/ 204 w 219"/>
                <a:gd name="T69" fmla="*/ 34 h 854"/>
                <a:gd name="T70" fmla="*/ 204 w 219"/>
                <a:gd name="T71" fmla="*/ 29 h 854"/>
                <a:gd name="T72" fmla="*/ 204 w 219"/>
                <a:gd name="T73" fmla="*/ 27 h 854"/>
                <a:gd name="T74" fmla="*/ 218 w 219"/>
                <a:gd name="T75" fmla="*/ 0 h 85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19" h="854">
                  <a:moveTo>
                    <a:pt x="218" y="0"/>
                  </a:moveTo>
                  <a:lnTo>
                    <a:pt x="219" y="5"/>
                  </a:lnTo>
                  <a:lnTo>
                    <a:pt x="219" y="14"/>
                  </a:lnTo>
                  <a:lnTo>
                    <a:pt x="216" y="32"/>
                  </a:lnTo>
                  <a:lnTo>
                    <a:pt x="212" y="54"/>
                  </a:lnTo>
                  <a:lnTo>
                    <a:pt x="205" y="83"/>
                  </a:lnTo>
                  <a:lnTo>
                    <a:pt x="198" y="119"/>
                  </a:lnTo>
                  <a:lnTo>
                    <a:pt x="188" y="159"/>
                  </a:lnTo>
                  <a:lnTo>
                    <a:pt x="177" y="204"/>
                  </a:lnTo>
                  <a:lnTo>
                    <a:pt x="164" y="255"/>
                  </a:lnTo>
                  <a:lnTo>
                    <a:pt x="150" y="309"/>
                  </a:lnTo>
                  <a:lnTo>
                    <a:pt x="134" y="369"/>
                  </a:lnTo>
                  <a:lnTo>
                    <a:pt x="117" y="430"/>
                  </a:lnTo>
                  <a:lnTo>
                    <a:pt x="101" y="496"/>
                  </a:lnTo>
                  <a:lnTo>
                    <a:pt x="82" y="564"/>
                  </a:lnTo>
                  <a:lnTo>
                    <a:pt x="62" y="635"/>
                  </a:lnTo>
                  <a:lnTo>
                    <a:pt x="43" y="707"/>
                  </a:lnTo>
                  <a:lnTo>
                    <a:pt x="21" y="780"/>
                  </a:lnTo>
                  <a:lnTo>
                    <a:pt x="2" y="854"/>
                  </a:lnTo>
                  <a:lnTo>
                    <a:pt x="0" y="852"/>
                  </a:lnTo>
                  <a:lnTo>
                    <a:pt x="20" y="780"/>
                  </a:lnTo>
                  <a:lnTo>
                    <a:pt x="41" y="707"/>
                  </a:lnTo>
                  <a:lnTo>
                    <a:pt x="61" y="637"/>
                  </a:lnTo>
                  <a:lnTo>
                    <a:pt x="79" y="566"/>
                  </a:lnTo>
                  <a:lnTo>
                    <a:pt x="98" y="499"/>
                  </a:lnTo>
                  <a:lnTo>
                    <a:pt x="115" y="436"/>
                  </a:lnTo>
                  <a:lnTo>
                    <a:pt x="130" y="374"/>
                  </a:lnTo>
                  <a:lnTo>
                    <a:pt x="146" y="318"/>
                  </a:lnTo>
                  <a:lnTo>
                    <a:pt x="158" y="266"/>
                  </a:lnTo>
                  <a:lnTo>
                    <a:pt x="171" y="219"/>
                  </a:lnTo>
                  <a:lnTo>
                    <a:pt x="181" y="177"/>
                  </a:lnTo>
                  <a:lnTo>
                    <a:pt x="190" y="141"/>
                  </a:lnTo>
                  <a:lnTo>
                    <a:pt x="195" y="110"/>
                  </a:lnTo>
                  <a:lnTo>
                    <a:pt x="201" y="86"/>
                  </a:lnTo>
                  <a:lnTo>
                    <a:pt x="204" y="68"/>
                  </a:lnTo>
                  <a:lnTo>
                    <a:pt x="204" y="58"/>
                  </a:lnTo>
                  <a:lnTo>
                    <a:pt x="204" y="5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D87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19" name="Freeform 1184"/>
            <p:cNvSpPr>
              <a:spLocks/>
            </p:cNvSpPr>
            <p:nvPr/>
          </p:nvSpPr>
          <p:spPr bwMode="auto">
            <a:xfrm>
              <a:off x="1954" y="1106"/>
              <a:ext cx="205" cy="400"/>
            </a:xfrm>
            <a:custGeom>
              <a:avLst/>
              <a:gdLst>
                <a:gd name="T0" fmla="*/ 1 w 205"/>
                <a:gd name="T1" fmla="*/ 400 h 798"/>
                <a:gd name="T2" fmla="*/ 21 w 205"/>
                <a:gd name="T3" fmla="*/ 364 h 798"/>
                <a:gd name="T4" fmla="*/ 42 w 205"/>
                <a:gd name="T5" fmla="*/ 327 h 798"/>
                <a:gd name="T6" fmla="*/ 62 w 205"/>
                <a:gd name="T7" fmla="*/ 292 h 798"/>
                <a:gd name="T8" fmla="*/ 80 w 205"/>
                <a:gd name="T9" fmla="*/ 257 h 798"/>
                <a:gd name="T10" fmla="*/ 99 w 205"/>
                <a:gd name="T11" fmla="*/ 223 h 798"/>
                <a:gd name="T12" fmla="*/ 116 w 205"/>
                <a:gd name="T13" fmla="*/ 191 h 798"/>
                <a:gd name="T14" fmla="*/ 131 w 205"/>
                <a:gd name="T15" fmla="*/ 160 h 798"/>
                <a:gd name="T16" fmla="*/ 147 w 205"/>
                <a:gd name="T17" fmla="*/ 132 h 798"/>
                <a:gd name="T18" fmla="*/ 159 w 205"/>
                <a:gd name="T19" fmla="*/ 106 h 798"/>
                <a:gd name="T20" fmla="*/ 172 w 205"/>
                <a:gd name="T21" fmla="*/ 83 h 798"/>
                <a:gd name="T22" fmla="*/ 182 w 205"/>
                <a:gd name="T23" fmla="*/ 62 h 798"/>
                <a:gd name="T24" fmla="*/ 191 w 205"/>
                <a:gd name="T25" fmla="*/ 44 h 798"/>
                <a:gd name="T26" fmla="*/ 196 w 205"/>
                <a:gd name="T27" fmla="*/ 28 h 798"/>
                <a:gd name="T28" fmla="*/ 202 w 205"/>
                <a:gd name="T29" fmla="*/ 16 h 798"/>
                <a:gd name="T30" fmla="*/ 205 w 205"/>
                <a:gd name="T31" fmla="*/ 7 h 798"/>
                <a:gd name="T32" fmla="*/ 205 w 205"/>
                <a:gd name="T33" fmla="*/ 2 h 798"/>
                <a:gd name="T34" fmla="*/ 205 w 205"/>
                <a:gd name="T35" fmla="*/ 0 h 798"/>
                <a:gd name="T36" fmla="*/ 188 w 205"/>
                <a:gd name="T37" fmla="*/ 28 h 798"/>
                <a:gd name="T38" fmla="*/ 189 w 205"/>
                <a:gd name="T39" fmla="*/ 30 h 798"/>
                <a:gd name="T40" fmla="*/ 188 w 205"/>
                <a:gd name="T41" fmla="*/ 35 h 798"/>
                <a:gd name="T42" fmla="*/ 186 w 205"/>
                <a:gd name="T43" fmla="*/ 44 h 798"/>
                <a:gd name="T44" fmla="*/ 181 w 205"/>
                <a:gd name="T45" fmla="*/ 54 h 798"/>
                <a:gd name="T46" fmla="*/ 175 w 205"/>
                <a:gd name="T47" fmla="*/ 69 h 798"/>
                <a:gd name="T48" fmla="*/ 168 w 205"/>
                <a:gd name="T49" fmla="*/ 85 h 798"/>
                <a:gd name="T50" fmla="*/ 158 w 205"/>
                <a:gd name="T51" fmla="*/ 105 h 798"/>
                <a:gd name="T52" fmla="*/ 147 w 205"/>
                <a:gd name="T53" fmla="*/ 127 h 798"/>
                <a:gd name="T54" fmla="*/ 134 w 205"/>
                <a:gd name="T55" fmla="*/ 151 h 798"/>
                <a:gd name="T56" fmla="*/ 121 w 205"/>
                <a:gd name="T57" fmla="*/ 178 h 798"/>
                <a:gd name="T58" fmla="*/ 106 w 205"/>
                <a:gd name="T59" fmla="*/ 206 h 798"/>
                <a:gd name="T60" fmla="*/ 90 w 205"/>
                <a:gd name="T61" fmla="*/ 236 h 798"/>
                <a:gd name="T62" fmla="*/ 73 w 205"/>
                <a:gd name="T63" fmla="*/ 267 h 798"/>
                <a:gd name="T64" fmla="*/ 56 w 205"/>
                <a:gd name="T65" fmla="*/ 299 h 798"/>
                <a:gd name="T66" fmla="*/ 38 w 205"/>
                <a:gd name="T67" fmla="*/ 332 h 798"/>
                <a:gd name="T68" fmla="*/ 18 w 205"/>
                <a:gd name="T69" fmla="*/ 366 h 798"/>
                <a:gd name="T70" fmla="*/ 0 w 205"/>
                <a:gd name="T71" fmla="*/ 400 h 798"/>
                <a:gd name="T72" fmla="*/ 1 w 205"/>
                <a:gd name="T73" fmla="*/ 400 h 79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5" h="798">
                  <a:moveTo>
                    <a:pt x="1" y="798"/>
                  </a:moveTo>
                  <a:lnTo>
                    <a:pt x="21" y="726"/>
                  </a:lnTo>
                  <a:lnTo>
                    <a:pt x="42" y="653"/>
                  </a:lnTo>
                  <a:lnTo>
                    <a:pt x="62" y="583"/>
                  </a:lnTo>
                  <a:lnTo>
                    <a:pt x="80" y="512"/>
                  </a:lnTo>
                  <a:lnTo>
                    <a:pt x="99" y="445"/>
                  </a:lnTo>
                  <a:lnTo>
                    <a:pt x="116" y="382"/>
                  </a:lnTo>
                  <a:lnTo>
                    <a:pt x="131" y="320"/>
                  </a:lnTo>
                  <a:lnTo>
                    <a:pt x="147" y="264"/>
                  </a:lnTo>
                  <a:lnTo>
                    <a:pt x="159" y="212"/>
                  </a:lnTo>
                  <a:lnTo>
                    <a:pt x="172" y="165"/>
                  </a:lnTo>
                  <a:lnTo>
                    <a:pt x="182" y="123"/>
                  </a:lnTo>
                  <a:lnTo>
                    <a:pt x="191" y="87"/>
                  </a:lnTo>
                  <a:lnTo>
                    <a:pt x="196" y="56"/>
                  </a:lnTo>
                  <a:lnTo>
                    <a:pt x="202" y="32"/>
                  </a:lnTo>
                  <a:lnTo>
                    <a:pt x="205" y="14"/>
                  </a:lnTo>
                  <a:lnTo>
                    <a:pt x="205" y="4"/>
                  </a:lnTo>
                  <a:lnTo>
                    <a:pt x="205" y="0"/>
                  </a:lnTo>
                  <a:lnTo>
                    <a:pt x="188" y="56"/>
                  </a:lnTo>
                  <a:lnTo>
                    <a:pt x="189" y="60"/>
                  </a:lnTo>
                  <a:lnTo>
                    <a:pt x="188" y="70"/>
                  </a:lnTo>
                  <a:lnTo>
                    <a:pt x="186" y="87"/>
                  </a:lnTo>
                  <a:lnTo>
                    <a:pt x="181" y="108"/>
                  </a:lnTo>
                  <a:lnTo>
                    <a:pt x="175" y="137"/>
                  </a:lnTo>
                  <a:lnTo>
                    <a:pt x="168" y="170"/>
                  </a:lnTo>
                  <a:lnTo>
                    <a:pt x="158" y="210"/>
                  </a:lnTo>
                  <a:lnTo>
                    <a:pt x="147" y="253"/>
                  </a:lnTo>
                  <a:lnTo>
                    <a:pt x="134" y="302"/>
                  </a:lnTo>
                  <a:lnTo>
                    <a:pt x="121" y="355"/>
                  </a:lnTo>
                  <a:lnTo>
                    <a:pt x="106" y="411"/>
                  </a:lnTo>
                  <a:lnTo>
                    <a:pt x="90" y="471"/>
                  </a:lnTo>
                  <a:lnTo>
                    <a:pt x="73" y="532"/>
                  </a:lnTo>
                  <a:lnTo>
                    <a:pt x="56" y="597"/>
                  </a:lnTo>
                  <a:lnTo>
                    <a:pt x="38" y="662"/>
                  </a:lnTo>
                  <a:lnTo>
                    <a:pt x="18" y="731"/>
                  </a:lnTo>
                  <a:lnTo>
                    <a:pt x="0" y="798"/>
                  </a:lnTo>
                  <a:lnTo>
                    <a:pt x="1" y="798"/>
                  </a:lnTo>
                  <a:close/>
                </a:path>
              </a:pathLst>
            </a:custGeom>
            <a:solidFill>
              <a:srgbClr val="DB7B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20" name="Freeform 1185"/>
            <p:cNvSpPr>
              <a:spLocks/>
            </p:cNvSpPr>
            <p:nvPr/>
          </p:nvSpPr>
          <p:spPr bwMode="auto">
            <a:xfrm>
              <a:off x="1952" y="1135"/>
              <a:ext cx="191" cy="371"/>
            </a:xfrm>
            <a:custGeom>
              <a:avLst/>
              <a:gdLst>
                <a:gd name="T0" fmla="*/ 190 w 191"/>
                <a:gd name="T1" fmla="*/ 0 h 742"/>
                <a:gd name="T2" fmla="*/ 191 w 191"/>
                <a:gd name="T3" fmla="*/ 2 h 742"/>
                <a:gd name="T4" fmla="*/ 190 w 191"/>
                <a:gd name="T5" fmla="*/ 7 h 742"/>
                <a:gd name="T6" fmla="*/ 188 w 191"/>
                <a:gd name="T7" fmla="*/ 16 h 742"/>
                <a:gd name="T8" fmla="*/ 183 w 191"/>
                <a:gd name="T9" fmla="*/ 26 h 742"/>
                <a:gd name="T10" fmla="*/ 177 w 191"/>
                <a:gd name="T11" fmla="*/ 41 h 742"/>
                <a:gd name="T12" fmla="*/ 170 w 191"/>
                <a:gd name="T13" fmla="*/ 57 h 742"/>
                <a:gd name="T14" fmla="*/ 160 w 191"/>
                <a:gd name="T15" fmla="*/ 77 h 742"/>
                <a:gd name="T16" fmla="*/ 149 w 191"/>
                <a:gd name="T17" fmla="*/ 99 h 742"/>
                <a:gd name="T18" fmla="*/ 136 w 191"/>
                <a:gd name="T19" fmla="*/ 123 h 742"/>
                <a:gd name="T20" fmla="*/ 123 w 191"/>
                <a:gd name="T21" fmla="*/ 150 h 742"/>
                <a:gd name="T22" fmla="*/ 108 w 191"/>
                <a:gd name="T23" fmla="*/ 178 h 742"/>
                <a:gd name="T24" fmla="*/ 92 w 191"/>
                <a:gd name="T25" fmla="*/ 208 h 742"/>
                <a:gd name="T26" fmla="*/ 75 w 191"/>
                <a:gd name="T27" fmla="*/ 238 h 742"/>
                <a:gd name="T28" fmla="*/ 58 w 191"/>
                <a:gd name="T29" fmla="*/ 271 h 742"/>
                <a:gd name="T30" fmla="*/ 40 w 191"/>
                <a:gd name="T31" fmla="*/ 303 h 742"/>
                <a:gd name="T32" fmla="*/ 20 w 191"/>
                <a:gd name="T33" fmla="*/ 338 h 742"/>
                <a:gd name="T34" fmla="*/ 2 w 191"/>
                <a:gd name="T35" fmla="*/ 371 h 742"/>
                <a:gd name="T36" fmla="*/ 0 w 191"/>
                <a:gd name="T37" fmla="*/ 371 h 742"/>
                <a:gd name="T38" fmla="*/ 19 w 191"/>
                <a:gd name="T39" fmla="*/ 338 h 742"/>
                <a:gd name="T40" fmla="*/ 37 w 191"/>
                <a:gd name="T41" fmla="*/ 305 h 742"/>
                <a:gd name="T42" fmla="*/ 54 w 191"/>
                <a:gd name="T43" fmla="*/ 273 h 742"/>
                <a:gd name="T44" fmla="*/ 71 w 191"/>
                <a:gd name="T45" fmla="*/ 242 h 742"/>
                <a:gd name="T46" fmla="*/ 88 w 191"/>
                <a:gd name="T47" fmla="*/ 212 h 742"/>
                <a:gd name="T48" fmla="*/ 104 w 191"/>
                <a:gd name="T49" fmla="*/ 183 h 742"/>
                <a:gd name="T50" fmla="*/ 118 w 191"/>
                <a:gd name="T51" fmla="*/ 157 h 742"/>
                <a:gd name="T52" fmla="*/ 130 w 191"/>
                <a:gd name="T53" fmla="*/ 131 h 742"/>
                <a:gd name="T54" fmla="*/ 142 w 191"/>
                <a:gd name="T55" fmla="*/ 109 h 742"/>
                <a:gd name="T56" fmla="*/ 152 w 191"/>
                <a:gd name="T57" fmla="*/ 89 h 742"/>
                <a:gd name="T58" fmla="*/ 159 w 191"/>
                <a:gd name="T59" fmla="*/ 72 h 742"/>
                <a:gd name="T60" fmla="*/ 166 w 191"/>
                <a:gd name="T61" fmla="*/ 57 h 742"/>
                <a:gd name="T62" fmla="*/ 170 w 191"/>
                <a:gd name="T63" fmla="*/ 46 h 742"/>
                <a:gd name="T64" fmla="*/ 173 w 191"/>
                <a:gd name="T65" fmla="*/ 37 h 742"/>
                <a:gd name="T66" fmla="*/ 174 w 191"/>
                <a:gd name="T67" fmla="*/ 32 h 742"/>
                <a:gd name="T68" fmla="*/ 173 w 191"/>
                <a:gd name="T69" fmla="*/ 30 h 742"/>
                <a:gd name="T70" fmla="*/ 190 w 191"/>
                <a:gd name="T71" fmla="*/ 0 h 74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91" h="742">
                  <a:moveTo>
                    <a:pt x="190" y="0"/>
                  </a:moveTo>
                  <a:lnTo>
                    <a:pt x="191" y="4"/>
                  </a:lnTo>
                  <a:lnTo>
                    <a:pt x="190" y="14"/>
                  </a:lnTo>
                  <a:lnTo>
                    <a:pt x="188" y="31"/>
                  </a:lnTo>
                  <a:lnTo>
                    <a:pt x="183" y="52"/>
                  </a:lnTo>
                  <a:lnTo>
                    <a:pt x="177" y="81"/>
                  </a:lnTo>
                  <a:lnTo>
                    <a:pt x="170" y="114"/>
                  </a:lnTo>
                  <a:lnTo>
                    <a:pt x="160" y="154"/>
                  </a:lnTo>
                  <a:lnTo>
                    <a:pt x="149" y="197"/>
                  </a:lnTo>
                  <a:lnTo>
                    <a:pt x="136" y="246"/>
                  </a:lnTo>
                  <a:lnTo>
                    <a:pt x="123" y="299"/>
                  </a:lnTo>
                  <a:lnTo>
                    <a:pt x="108" y="355"/>
                  </a:lnTo>
                  <a:lnTo>
                    <a:pt x="92" y="415"/>
                  </a:lnTo>
                  <a:lnTo>
                    <a:pt x="75" y="476"/>
                  </a:lnTo>
                  <a:lnTo>
                    <a:pt x="58" y="541"/>
                  </a:lnTo>
                  <a:lnTo>
                    <a:pt x="40" y="606"/>
                  </a:lnTo>
                  <a:lnTo>
                    <a:pt x="20" y="675"/>
                  </a:lnTo>
                  <a:lnTo>
                    <a:pt x="2" y="742"/>
                  </a:lnTo>
                  <a:lnTo>
                    <a:pt x="0" y="742"/>
                  </a:lnTo>
                  <a:lnTo>
                    <a:pt x="19" y="675"/>
                  </a:lnTo>
                  <a:lnTo>
                    <a:pt x="37" y="610"/>
                  </a:lnTo>
                  <a:lnTo>
                    <a:pt x="54" y="545"/>
                  </a:lnTo>
                  <a:lnTo>
                    <a:pt x="71" y="483"/>
                  </a:lnTo>
                  <a:lnTo>
                    <a:pt x="88" y="424"/>
                  </a:lnTo>
                  <a:lnTo>
                    <a:pt x="104" y="366"/>
                  </a:lnTo>
                  <a:lnTo>
                    <a:pt x="118" y="313"/>
                  </a:lnTo>
                  <a:lnTo>
                    <a:pt x="130" y="262"/>
                  </a:lnTo>
                  <a:lnTo>
                    <a:pt x="142" y="217"/>
                  </a:lnTo>
                  <a:lnTo>
                    <a:pt x="152" y="177"/>
                  </a:lnTo>
                  <a:lnTo>
                    <a:pt x="159" y="143"/>
                  </a:lnTo>
                  <a:lnTo>
                    <a:pt x="166" y="114"/>
                  </a:lnTo>
                  <a:lnTo>
                    <a:pt x="170" y="91"/>
                  </a:lnTo>
                  <a:lnTo>
                    <a:pt x="173" y="74"/>
                  </a:lnTo>
                  <a:lnTo>
                    <a:pt x="174" y="63"/>
                  </a:lnTo>
                  <a:lnTo>
                    <a:pt x="173" y="60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DD80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21" name="Freeform 1186"/>
            <p:cNvSpPr>
              <a:spLocks/>
            </p:cNvSpPr>
            <p:nvPr/>
          </p:nvSpPr>
          <p:spPr bwMode="auto">
            <a:xfrm>
              <a:off x="1949" y="1164"/>
              <a:ext cx="177" cy="342"/>
            </a:xfrm>
            <a:custGeom>
              <a:avLst/>
              <a:gdLst>
                <a:gd name="T0" fmla="*/ 3 w 177"/>
                <a:gd name="T1" fmla="*/ 342 h 682"/>
                <a:gd name="T2" fmla="*/ 22 w 177"/>
                <a:gd name="T3" fmla="*/ 308 h 682"/>
                <a:gd name="T4" fmla="*/ 40 w 177"/>
                <a:gd name="T5" fmla="*/ 276 h 682"/>
                <a:gd name="T6" fmla="*/ 57 w 177"/>
                <a:gd name="T7" fmla="*/ 243 h 682"/>
                <a:gd name="T8" fmla="*/ 74 w 177"/>
                <a:gd name="T9" fmla="*/ 212 h 682"/>
                <a:gd name="T10" fmla="*/ 91 w 177"/>
                <a:gd name="T11" fmla="*/ 183 h 682"/>
                <a:gd name="T12" fmla="*/ 107 w 177"/>
                <a:gd name="T13" fmla="*/ 153 h 682"/>
                <a:gd name="T14" fmla="*/ 121 w 177"/>
                <a:gd name="T15" fmla="*/ 127 h 682"/>
                <a:gd name="T16" fmla="*/ 133 w 177"/>
                <a:gd name="T17" fmla="*/ 101 h 682"/>
                <a:gd name="T18" fmla="*/ 145 w 177"/>
                <a:gd name="T19" fmla="*/ 79 h 682"/>
                <a:gd name="T20" fmla="*/ 155 w 177"/>
                <a:gd name="T21" fmla="*/ 59 h 682"/>
                <a:gd name="T22" fmla="*/ 162 w 177"/>
                <a:gd name="T23" fmla="*/ 42 h 682"/>
                <a:gd name="T24" fmla="*/ 169 w 177"/>
                <a:gd name="T25" fmla="*/ 27 h 682"/>
                <a:gd name="T26" fmla="*/ 173 w 177"/>
                <a:gd name="T27" fmla="*/ 16 h 682"/>
                <a:gd name="T28" fmla="*/ 176 w 177"/>
                <a:gd name="T29" fmla="*/ 7 h 682"/>
                <a:gd name="T30" fmla="*/ 177 w 177"/>
                <a:gd name="T31" fmla="*/ 2 h 682"/>
                <a:gd name="T32" fmla="*/ 176 w 177"/>
                <a:gd name="T33" fmla="*/ 0 h 682"/>
                <a:gd name="T34" fmla="*/ 157 w 177"/>
                <a:gd name="T35" fmla="*/ 32 h 682"/>
                <a:gd name="T36" fmla="*/ 159 w 177"/>
                <a:gd name="T37" fmla="*/ 35 h 682"/>
                <a:gd name="T38" fmla="*/ 157 w 177"/>
                <a:gd name="T39" fmla="*/ 40 h 682"/>
                <a:gd name="T40" fmla="*/ 155 w 177"/>
                <a:gd name="T41" fmla="*/ 48 h 682"/>
                <a:gd name="T42" fmla="*/ 149 w 177"/>
                <a:gd name="T43" fmla="*/ 60 h 682"/>
                <a:gd name="T44" fmla="*/ 143 w 177"/>
                <a:gd name="T45" fmla="*/ 75 h 682"/>
                <a:gd name="T46" fmla="*/ 135 w 177"/>
                <a:gd name="T47" fmla="*/ 92 h 682"/>
                <a:gd name="T48" fmla="*/ 125 w 177"/>
                <a:gd name="T49" fmla="*/ 113 h 682"/>
                <a:gd name="T50" fmla="*/ 112 w 177"/>
                <a:gd name="T51" fmla="*/ 136 h 682"/>
                <a:gd name="T52" fmla="*/ 99 w 177"/>
                <a:gd name="T53" fmla="*/ 161 h 682"/>
                <a:gd name="T54" fmla="*/ 85 w 177"/>
                <a:gd name="T55" fmla="*/ 188 h 682"/>
                <a:gd name="T56" fmla="*/ 70 w 177"/>
                <a:gd name="T57" fmla="*/ 217 h 682"/>
                <a:gd name="T58" fmla="*/ 54 w 177"/>
                <a:gd name="T59" fmla="*/ 247 h 682"/>
                <a:gd name="T60" fmla="*/ 37 w 177"/>
                <a:gd name="T61" fmla="*/ 278 h 682"/>
                <a:gd name="T62" fmla="*/ 19 w 177"/>
                <a:gd name="T63" fmla="*/ 309 h 682"/>
                <a:gd name="T64" fmla="*/ 0 w 177"/>
                <a:gd name="T65" fmla="*/ 341 h 682"/>
                <a:gd name="T66" fmla="*/ 3 w 177"/>
                <a:gd name="T67" fmla="*/ 342 h 68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7" h="682">
                  <a:moveTo>
                    <a:pt x="3" y="682"/>
                  </a:moveTo>
                  <a:lnTo>
                    <a:pt x="22" y="615"/>
                  </a:lnTo>
                  <a:lnTo>
                    <a:pt x="40" y="550"/>
                  </a:lnTo>
                  <a:lnTo>
                    <a:pt x="57" y="485"/>
                  </a:lnTo>
                  <a:lnTo>
                    <a:pt x="74" y="423"/>
                  </a:lnTo>
                  <a:lnTo>
                    <a:pt x="91" y="364"/>
                  </a:lnTo>
                  <a:lnTo>
                    <a:pt x="107" y="306"/>
                  </a:lnTo>
                  <a:lnTo>
                    <a:pt x="121" y="253"/>
                  </a:lnTo>
                  <a:lnTo>
                    <a:pt x="133" y="202"/>
                  </a:lnTo>
                  <a:lnTo>
                    <a:pt x="145" y="157"/>
                  </a:lnTo>
                  <a:lnTo>
                    <a:pt x="155" y="117"/>
                  </a:lnTo>
                  <a:lnTo>
                    <a:pt x="162" y="83"/>
                  </a:lnTo>
                  <a:lnTo>
                    <a:pt x="169" y="54"/>
                  </a:lnTo>
                  <a:lnTo>
                    <a:pt x="173" y="31"/>
                  </a:lnTo>
                  <a:lnTo>
                    <a:pt x="176" y="14"/>
                  </a:lnTo>
                  <a:lnTo>
                    <a:pt x="177" y="3"/>
                  </a:lnTo>
                  <a:lnTo>
                    <a:pt x="176" y="0"/>
                  </a:lnTo>
                  <a:lnTo>
                    <a:pt x="157" y="63"/>
                  </a:lnTo>
                  <a:lnTo>
                    <a:pt x="159" y="69"/>
                  </a:lnTo>
                  <a:lnTo>
                    <a:pt x="157" y="79"/>
                  </a:lnTo>
                  <a:lnTo>
                    <a:pt x="155" y="96"/>
                  </a:lnTo>
                  <a:lnTo>
                    <a:pt x="149" y="119"/>
                  </a:lnTo>
                  <a:lnTo>
                    <a:pt x="143" y="150"/>
                  </a:lnTo>
                  <a:lnTo>
                    <a:pt x="135" y="184"/>
                  </a:lnTo>
                  <a:lnTo>
                    <a:pt x="125" y="226"/>
                  </a:lnTo>
                  <a:lnTo>
                    <a:pt x="112" y="271"/>
                  </a:lnTo>
                  <a:lnTo>
                    <a:pt x="99" y="322"/>
                  </a:lnTo>
                  <a:lnTo>
                    <a:pt x="85" y="374"/>
                  </a:lnTo>
                  <a:lnTo>
                    <a:pt x="70" y="432"/>
                  </a:lnTo>
                  <a:lnTo>
                    <a:pt x="54" y="492"/>
                  </a:lnTo>
                  <a:lnTo>
                    <a:pt x="37" y="554"/>
                  </a:lnTo>
                  <a:lnTo>
                    <a:pt x="19" y="617"/>
                  </a:lnTo>
                  <a:lnTo>
                    <a:pt x="0" y="680"/>
                  </a:lnTo>
                  <a:lnTo>
                    <a:pt x="3" y="682"/>
                  </a:lnTo>
                  <a:close/>
                </a:path>
              </a:pathLst>
            </a:custGeom>
            <a:solidFill>
              <a:srgbClr val="E085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22" name="Freeform 1187"/>
            <p:cNvSpPr>
              <a:spLocks/>
            </p:cNvSpPr>
            <p:nvPr/>
          </p:nvSpPr>
          <p:spPr bwMode="auto">
            <a:xfrm>
              <a:off x="1948" y="1196"/>
              <a:ext cx="160" cy="309"/>
            </a:xfrm>
            <a:custGeom>
              <a:avLst/>
              <a:gdLst>
                <a:gd name="T0" fmla="*/ 158 w 160"/>
                <a:gd name="T1" fmla="*/ 0 h 617"/>
                <a:gd name="T2" fmla="*/ 160 w 160"/>
                <a:gd name="T3" fmla="*/ 3 h 617"/>
                <a:gd name="T4" fmla="*/ 158 w 160"/>
                <a:gd name="T5" fmla="*/ 8 h 617"/>
                <a:gd name="T6" fmla="*/ 156 w 160"/>
                <a:gd name="T7" fmla="*/ 17 h 617"/>
                <a:gd name="T8" fmla="*/ 150 w 160"/>
                <a:gd name="T9" fmla="*/ 28 h 617"/>
                <a:gd name="T10" fmla="*/ 144 w 160"/>
                <a:gd name="T11" fmla="*/ 44 h 617"/>
                <a:gd name="T12" fmla="*/ 136 w 160"/>
                <a:gd name="T13" fmla="*/ 61 h 617"/>
                <a:gd name="T14" fmla="*/ 126 w 160"/>
                <a:gd name="T15" fmla="*/ 82 h 617"/>
                <a:gd name="T16" fmla="*/ 113 w 160"/>
                <a:gd name="T17" fmla="*/ 104 h 617"/>
                <a:gd name="T18" fmla="*/ 100 w 160"/>
                <a:gd name="T19" fmla="*/ 130 h 617"/>
                <a:gd name="T20" fmla="*/ 86 w 160"/>
                <a:gd name="T21" fmla="*/ 156 h 617"/>
                <a:gd name="T22" fmla="*/ 71 w 160"/>
                <a:gd name="T23" fmla="*/ 185 h 617"/>
                <a:gd name="T24" fmla="*/ 55 w 160"/>
                <a:gd name="T25" fmla="*/ 215 h 617"/>
                <a:gd name="T26" fmla="*/ 38 w 160"/>
                <a:gd name="T27" fmla="*/ 246 h 617"/>
                <a:gd name="T28" fmla="*/ 20 w 160"/>
                <a:gd name="T29" fmla="*/ 277 h 617"/>
                <a:gd name="T30" fmla="*/ 1 w 160"/>
                <a:gd name="T31" fmla="*/ 309 h 617"/>
                <a:gd name="T32" fmla="*/ 0 w 160"/>
                <a:gd name="T33" fmla="*/ 309 h 617"/>
                <a:gd name="T34" fmla="*/ 17 w 160"/>
                <a:gd name="T35" fmla="*/ 278 h 617"/>
                <a:gd name="T36" fmla="*/ 34 w 160"/>
                <a:gd name="T37" fmla="*/ 248 h 617"/>
                <a:gd name="T38" fmla="*/ 50 w 160"/>
                <a:gd name="T39" fmla="*/ 219 h 617"/>
                <a:gd name="T40" fmla="*/ 65 w 160"/>
                <a:gd name="T41" fmla="*/ 191 h 617"/>
                <a:gd name="T42" fmla="*/ 79 w 160"/>
                <a:gd name="T43" fmla="*/ 164 h 617"/>
                <a:gd name="T44" fmla="*/ 93 w 160"/>
                <a:gd name="T45" fmla="*/ 140 h 617"/>
                <a:gd name="T46" fmla="*/ 105 w 160"/>
                <a:gd name="T47" fmla="*/ 116 h 617"/>
                <a:gd name="T48" fmla="*/ 115 w 160"/>
                <a:gd name="T49" fmla="*/ 96 h 617"/>
                <a:gd name="T50" fmla="*/ 123 w 160"/>
                <a:gd name="T51" fmla="*/ 78 h 617"/>
                <a:gd name="T52" fmla="*/ 130 w 160"/>
                <a:gd name="T53" fmla="*/ 63 h 617"/>
                <a:gd name="T54" fmla="*/ 136 w 160"/>
                <a:gd name="T55" fmla="*/ 51 h 617"/>
                <a:gd name="T56" fmla="*/ 139 w 160"/>
                <a:gd name="T57" fmla="*/ 43 h 617"/>
                <a:gd name="T58" fmla="*/ 140 w 160"/>
                <a:gd name="T59" fmla="*/ 37 h 617"/>
                <a:gd name="T60" fmla="*/ 140 w 160"/>
                <a:gd name="T61" fmla="*/ 35 h 617"/>
                <a:gd name="T62" fmla="*/ 158 w 160"/>
                <a:gd name="T63" fmla="*/ 0 h 61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60" h="617">
                  <a:moveTo>
                    <a:pt x="158" y="0"/>
                  </a:moveTo>
                  <a:lnTo>
                    <a:pt x="160" y="6"/>
                  </a:lnTo>
                  <a:lnTo>
                    <a:pt x="158" y="16"/>
                  </a:lnTo>
                  <a:lnTo>
                    <a:pt x="156" y="33"/>
                  </a:lnTo>
                  <a:lnTo>
                    <a:pt x="150" y="56"/>
                  </a:lnTo>
                  <a:lnTo>
                    <a:pt x="144" y="87"/>
                  </a:lnTo>
                  <a:lnTo>
                    <a:pt x="136" y="121"/>
                  </a:lnTo>
                  <a:lnTo>
                    <a:pt x="126" y="163"/>
                  </a:lnTo>
                  <a:lnTo>
                    <a:pt x="113" y="208"/>
                  </a:lnTo>
                  <a:lnTo>
                    <a:pt x="100" y="259"/>
                  </a:lnTo>
                  <a:lnTo>
                    <a:pt x="86" y="311"/>
                  </a:lnTo>
                  <a:lnTo>
                    <a:pt x="71" y="369"/>
                  </a:lnTo>
                  <a:lnTo>
                    <a:pt x="55" y="429"/>
                  </a:lnTo>
                  <a:lnTo>
                    <a:pt x="38" y="491"/>
                  </a:lnTo>
                  <a:lnTo>
                    <a:pt x="20" y="554"/>
                  </a:lnTo>
                  <a:lnTo>
                    <a:pt x="1" y="617"/>
                  </a:lnTo>
                  <a:lnTo>
                    <a:pt x="0" y="617"/>
                  </a:lnTo>
                  <a:lnTo>
                    <a:pt x="17" y="556"/>
                  </a:lnTo>
                  <a:lnTo>
                    <a:pt x="34" y="496"/>
                  </a:lnTo>
                  <a:lnTo>
                    <a:pt x="50" y="438"/>
                  </a:lnTo>
                  <a:lnTo>
                    <a:pt x="65" y="382"/>
                  </a:lnTo>
                  <a:lnTo>
                    <a:pt x="79" y="328"/>
                  </a:lnTo>
                  <a:lnTo>
                    <a:pt x="93" y="279"/>
                  </a:lnTo>
                  <a:lnTo>
                    <a:pt x="105" y="232"/>
                  </a:lnTo>
                  <a:lnTo>
                    <a:pt x="115" y="192"/>
                  </a:lnTo>
                  <a:lnTo>
                    <a:pt x="123" y="156"/>
                  </a:lnTo>
                  <a:lnTo>
                    <a:pt x="130" y="125"/>
                  </a:lnTo>
                  <a:lnTo>
                    <a:pt x="136" y="101"/>
                  </a:lnTo>
                  <a:lnTo>
                    <a:pt x="139" y="85"/>
                  </a:lnTo>
                  <a:lnTo>
                    <a:pt x="140" y="74"/>
                  </a:lnTo>
                  <a:lnTo>
                    <a:pt x="140" y="6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E28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23" name="Freeform 1188"/>
            <p:cNvSpPr>
              <a:spLocks/>
            </p:cNvSpPr>
            <p:nvPr/>
          </p:nvSpPr>
          <p:spPr bwMode="auto">
            <a:xfrm>
              <a:off x="1947" y="1230"/>
              <a:ext cx="141" cy="275"/>
            </a:xfrm>
            <a:custGeom>
              <a:avLst/>
              <a:gdLst>
                <a:gd name="T0" fmla="*/ 1 w 141"/>
                <a:gd name="T1" fmla="*/ 275 h 548"/>
                <a:gd name="T2" fmla="*/ 18 w 141"/>
                <a:gd name="T3" fmla="*/ 244 h 548"/>
                <a:gd name="T4" fmla="*/ 35 w 141"/>
                <a:gd name="T5" fmla="*/ 214 h 548"/>
                <a:gd name="T6" fmla="*/ 51 w 141"/>
                <a:gd name="T7" fmla="*/ 185 h 548"/>
                <a:gd name="T8" fmla="*/ 66 w 141"/>
                <a:gd name="T9" fmla="*/ 157 h 548"/>
                <a:gd name="T10" fmla="*/ 80 w 141"/>
                <a:gd name="T11" fmla="*/ 130 h 548"/>
                <a:gd name="T12" fmla="*/ 94 w 141"/>
                <a:gd name="T13" fmla="*/ 105 h 548"/>
                <a:gd name="T14" fmla="*/ 106 w 141"/>
                <a:gd name="T15" fmla="*/ 82 h 548"/>
                <a:gd name="T16" fmla="*/ 116 w 141"/>
                <a:gd name="T17" fmla="*/ 62 h 548"/>
                <a:gd name="T18" fmla="*/ 124 w 141"/>
                <a:gd name="T19" fmla="*/ 44 h 548"/>
                <a:gd name="T20" fmla="*/ 131 w 141"/>
                <a:gd name="T21" fmla="*/ 28 h 548"/>
                <a:gd name="T22" fmla="*/ 137 w 141"/>
                <a:gd name="T23" fmla="*/ 16 h 548"/>
                <a:gd name="T24" fmla="*/ 140 w 141"/>
                <a:gd name="T25" fmla="*/ 8 h 548"/>
                <a:gd name="T26" fmla="*/ 141 w 141"/>
                <a:gd name="T27" fmla="*/ 3 h 548"/>
                <a:gd name="T28" fmla="*/ 141 w 141"/>
                <a:gd name="T29" fmla="*/ 0 h 548"/>
                <a:gd name="T30" fmla="*/ 120 w 141"/>
                <a:gd name="T31" fmla="*/ 37 h 548"/>
                <a:gd name="T32" fmla="*/ 120 w 141"/>
                <a:gd name="T33" fmla="*/ 39 h 548"/>
                <a:gd name="T34" fmla="*/ 118 w 141"/>
                <a:gd name="T35" fmla="*/ 44 h 548"/>
                <a:gd name="T36" fmla="*/ 116 w 141"/>
                <a:gd name="T37" fmla="*/ 51 h 548"/>
                <a:gd name="T38" fmla="*/ 111 w 141"/>
                <a:gd name="T39" fmla="*/ 62 h 548"/>
                <a:gd name="T40" fmla="*/ 106 w 141"/>
                <a:gd name="T41" fmla="*/ 74 h 548"/>
                <a:gd name="T42" fmla="*/ 99 w 141"/>
                <a:gd name="T43" fmla="*/ 90 h 548"/>
                <a:gd name="T44" fmla="*/ 90 w 141"/>
                <a:gd name="T45" fmla="*/ 108 h 548"/>
                <a:gd name="T46" fmla="*/ 79 w 141"/>
                <a:gd name="T47" fmla="*/ 128 h 548"/>
                <a:gd name="T48" fmla="*/ 68 w 141"/>
                <a:gd name="T49" fmla="*/ 149 h 548"/>
                <a:gd name="T50" fmla="*/ 56 w 141"/>
                <a:gd name="T51" fmla="*/ 173 h 548"/>
                <a:gd name="T52" fmla="*/ 42 w 141"/>
                <a:gd name="T53" fmla="*/ 197 h 548"/>
                <a:gd name="T54" fmla="*/ 28 w 141"/>
                <a:gd name="T55" fmla="*/ 222 h 548"/>
                <a:gd name="T56" fmla="*/ 14 w 141"/>
                <a:gd name="T57" fmla="*/ 248 h 548"/>
                <a:gd name="T58" fmla="*/ 0 w 141"/>
                <a:gd name="T59" fmla="*/ 274 h 548"/>
                <a:gd name="T60" fmla="*/ 1 w 141"/>
                <a:gd name="T61" fmla="*/ 275 h 54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41" h="548">
                  <a:moveTo>
                    <a:pt x="1" y="548"/>
                  </a:moveTo>
                  <a:lnTo>
                    <a:pt x="18" y="487"/>
                  </a:lnTo>
                  <a:lnTo>
                    <a:pt x="35" y="427"/>
                  </a:lnTo>
                  <a:lnTo>
                    <a:pt x="51" y="369"/>
                  </a:lnTo>
                  <a:lnTo>
                    <a:pt x="66" y="313"/>
                  </a:lnTo>
                  <a:lnTo>
                    <a:pt x="80" y="259"/>
                  </a:lnTo>
                  <a:lnTo>
                    <a:pt x="94" y="210"/>
                  </a:lnTo>
                  <a:lnTo>
                    <a:pt x="106" y="163"/>
                  </a:lnTo>
                  <a:lnTo>
                    <a:pt x="116" y="123"/>
                  </a:lnTo>
                  <a:lnTo>
                    <a:pt x="124" y="87"/>
                  </a:lnTo>
                  <a:lnTo>
                    <a:pt x="131" y="56"/>
                  </a:lnTo>
                  <a:lnTo>
                    <a:pt x="137" y="32"/>
                  </a:lnTo>
                  <a:lnTo>
                    <a:pt x="140" y="16"/>
                  </a:lnTo>
                  <a:lnTo>
                    <a:pt x="141" y="5"/>
                  </a:lnTo>
                  <a:lnTo>
                    <a:pt x="141" y="0"/>
                  </a:lnTo>
                  <a:lnTo>
                    <a:pt x="120" y="74"/>
                  </a:lnTo>
                  <a:lnTo>
                    <a:pt x="120" y="78"/>
                  </a:lnTo>
                  <a:lnTo>
                    <a:pt x="118" y="87"/>
                  </a:lnTo>
                  <a:lnTo>
                    <a:pt x="116" y="101"/>
                  </a:lnTo>
                  <a:lnTo>
                    <a:pt x="111" y="123"/>
                  </a:lnTo>
                  <a:lnTo>
                    <a:pt x="106" y="148"/>
                  </a:lnTo>
                  <a:lnTo>
                    <a:pt x="99" y="179"/>
                  </a:lnTo>
                  <a:lnTo>
                    <a:pt x="90" y="215"/>
                  </a:lnTo>
                  <a:lnTo>
                    <a:pt x="79" y="255"/>
                  </a:lnTo>
                  <a:lnTo>
                    <a:pt x="68" y="297"/>
                  </a:lnTo>
                  <a:lnTo>
                    <a:pt x="56" y="344"/>
                  </a:lnTo>
                  <a:lnTo>
                    <a:pt x="42" y="393"/>
                  </a:lnTo>
                  <a:lnTo>
                    <a:pt x="28" y="443"/>
                  </a:lnTo>
                  <a:lnTo>
                    <a:pt x="14" y="494"/>
                  </a:lnTo>
                  <a:lnTo>
                    <a:pt x="0" y="547"/>
                  </a:lnTo>
                  <a:lnTo>
                    <a:pt x="1" y="548"/>
                  </a:lnTo>
                  <a:close/>
                </a:path>
              </a:pathLst>
            </a:custGeom>
            <a:solidFill>
              <a:srgbClr val="E58E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24" name="Freeform 1189"/>
            <p:cNvSpPr>
              <a:spLocks/>
            </p:cNvSpPr>
            <p:nvPr/>
          </p:nvSpPr>
          <p:spPr bwMode="auto">
            <a:xfrm>
              <a:off x="1944" y="1268"/>
              <a:ext cx="123" cy="236"/>
            </a:xfrm>
            <a:custGeom>
              <a:avLst/>
              <a:gdLst>
                <a:gd name="T0" fmla="*/ 123 w 123"/>
                <a:gd name="T1" fmla="*/ 0 h 473"/>
                <a:gd name="T2" fmla="*/ 123 w 123"/>
                <a:gd name="T3" fmla="*/ 2 h 473"/>
                <a:gd name="T4" fmla="*/ 121 w 123"/>
                <a:gd name="T5" fmla="*/ 6 h 473"/>
                <a:gd name="T6" fmla="*/ 119 w 123"/>
                <a:gd name="T7" fmla="*/ 13 h 473"/>
                <a:gd name="T8" fmla="*/ 114 w 123"/>
                <a:gd name="T9" fmla="*/ 24 h 473"/>
                <a:gd name="T10" fmla="*/ 109 w 123"/>
                <a:gd name="T11" fmla="*/ 37 h 473"/>
                <a:gd name="T12" fmla="*/ 102 w 123"/>
                <a:gd name="T13" fmla="*/ 52 h 473"/>
                <a:gd name="T14" fmla="*/ 93 w 123"/>
                <a:gd name="T15" fmla="*/ 70 h 473"/>
                <a:gd name="T16" fmla="*/ 82 w 123"/>
                <a:gd name="T17" fmla="*/ 90 h 473"/>
                <a:gd name="T18" fmla="*/ 71 w 123"/>
                <a:gd name="T19" fmla="*/ 111 h 473"/>
                <a:gd name="T20" fmla="*/ 59 w 123"/>
                <a:gd name="T21" fmla="*/ 135 h 473"/>
                <a:gd name="T22" fmla="*/ 45 w 123"/>
                <a:gd name="T23" fmla="*/ 159 h 473"/>
                <a:gd name="T24" fmla="*/ 31 w 123"/>
                <a:gd name="T25" fmla="*/ 184 h 473"/>
                <a:gd name="T26" fmla="*/ 17 w 123"/>
                <a:gd name="T27" fmla="*/ 210 h 473"/>
                <a:gd name="T28" fmla="*/ 3 w 123"/>
                <a:gd name="T29" fmla="*/ 236 h 473"/>
                <a:gd name="T30" fmla="*/ 0 w 123"/>
                <a:gd name="T31" fmla="*/ 236 h 473"/>
                <a:gd name="T32" fmla="*/ 14 w 123"/>
                <a:gd name="T33" fmla="*/ 211 h 473"/>
                <a:gd name="T34" fmla="*/ 28 w 123"/>
                <a:gd name="T35" fmla="*/ 185 h 473"/>
                <a:gd name="T36" fmla="*/ 42 w 123"/>
                <a:gd name="T37" fmla="*/ 161 h 473"/>
                <a:gd name="T38" fmla="*/ 54 w 123"/>
                <a:gd name="T39" fmla="*/ 138 h 473"/>
                <a:gd name="T40" fmla="*/ 65 w 123"/>
                <a:gd name="T41" fmla="*/ 117 h 473"/>
                <a:gd name="T42" fmla="*/ 75 w 123"/>
                <a:gd name="T43" fmla="*/ 98 h 473"/>
                <a:gd name="T44" fmla="*/ 83 w 123"/>
                <a:gd name="T45" fmla="*/ 81 h 473"/>
                <a:gd name="T46" fmla="*/ 90 w 123"/>
                <a:gd name="T47" fmla="*/ 67 h 473"/>
                <a:gd name="T48" fmla="*/ 96 w 123"/>
                <a:gd name="T49" fmla="*/ 55 h 473"/>
                <a:gd name="T50" fmla="*/ 99 w 123"/>
                <a:gd name="T51" fmla="*/ 47 h 473"/>
                <a:gd name="T52" fmla="*/ 100 w 123"/>
                <a:gd name="T53" fmla="*/ 41 h 473"/>
                <a:gd name="T54" fmla="*/ 100 w 123"/>
                <a:gd name="T55" fmla="*/ 40 h 473"/>
                <a:gd name="T56" fmla="*/ 123 w 123"/>
                <a:gd name="T57" fmla="*/ 0 h 47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23" h="473">
                  <a:moveTo>
                    <a:pt x="123" y="0"/>
                  </a:moveTo>
                  <a:lnTo>
                    <a:pt x="123" y="4"/>
                  </a:lnTo>
                  <a:lnTo>
                    <a:pt x="121" y="13"/>
                  </a:lnTo>
                  <a:lnTo>
                    <a:pt x="119" y="27"/>
                  </a:lnTo>
                  <a:lnTo>
                    <a:pt x="114" y="49"/>
                  </a:lnTo>
                  <a:lnTo>
                    <a:pt x="109" y="74"/>
                  </a:lnTo>
                  <a:lnTo>
                    <a:pt x="102" y="105"/>
                  </a:lnTo>
                  <a:lnTo>
                    <a:pt x="93" y="141"/>
                  </a:lnTo>
                  <a:lnTo>
                    <a:pt x="82" y="181"/>
                  </a:lnTo>
                  <a:lnTo>
                    <a:pt x="71" y="223"/>
                  </a:lnTo>
                  <a:lnTo>
                    <a:pt x="59" y="270"/>
                  </a:lnTo>
                  <a:lnTo>
                    <a:pt x="45" y="319"/>
                  </a:lnTo>
                  <a:lnTo>
                    <a:pt x="31" y="369"/>
                  </a:lnTo>
                  <a:lnTo>
                    <a:pt x="17" y="420"/>
                  </a:lnTo>
                  <a:lnTo>
                    <a:pt x="3" y="473"/>
                  </a:lnTo>
                  <a:lnTo>
                    <a:pt x="0" y="473"/>
                  </a:lnTo>
                  <a:lnTo>
                    <a:pt x="14" y="422"/>
                  </a:lnTo>
                  <a:lnTo>
                    <a:pt x="28" y="371"/>
                  </a:lnTo>
                  <a:lnTo>
                    <a:pt x="42" y="322"/>
                  </a:lnTo>
                  <a:lnTo>
                    <a:pt x="54" y="277"/>
                  </a:lnTo>
                  <a:lnTo>
                    <a:pt x="65" y="235"/>
                  </a:lnTo>
                  <a:lnTo>
                    <a:pt x="75" y="196"/>
                  </a:lnTo>
                  <a:lnTo>
                    <a:pt x="83" y="163"/>
                  </a:lnTo>
                  <a:lnTo>
                    <a:pt x="90" y="134"/>
                  </a:lnTo>
                  <a:lnTo>
                    <a:pt x="96" y="111"/>
                  </a:lnTo>
                  <a:lnTo>
                    <a:pt x="99" y="94"/>
                  </a:lnTo>
                  <a:lnTo>
                    <a:pt x="100" y="83"/>
                  </a:lnTo>
                  <a:lnTo>
                    <a:pt x="100" y="8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E89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25" name="Freeform 1190"/>
            <p:cNvSpPr>
              <a:spLocks/>
            </p:cNvSpPr>
            <p:nvPr/>
          </p:nvSpPr>
          <p:spPr bwMode="auto">
            <a:xfrm>
              <a:off x="1942" y="1307"/>
              <a:ext cx="102" cy="197"/>
            </a:xfrm>
            <a:custGeom>
              <a:avLst/>
              <a:gdLst>
                <a:gd name="T0" fmla="*/ 2 w 102"/>
                <a:gd name="T1" fmla="*/ 197 h 393"/>
                <a:gd name="T2" fmla="*/ 16 w 102"/>
                <a:gd name="T3" fmla="*/ 171 h 393"/>
                <a:gd name="T4" fmla="*/ 30 w 102"/>
                <a:gd name="T5" fmla="*/ 146 h 393"/>
                <a:gd name="T6" fmla="*/ 44 w 102"/>
                <a:gd name="T7" fmla="*/ 121 h 393"/>
                <a:gd name="T8" fmla="*/ 56 w 102"/>
                <a:gd name="T9" fmla="*/ 99 h 393"/>
                <a:gd name="T10" fmla="*/ 67 w 102"/>
                <a:gd name="T11" fmla="*/ 78 h 393"/>
                <a:gd name="T12" fmla="*/ 77 w 102"/>
                <a:gd name="T13" fmla="*/ 58 h 393"/>
                <a:gd name="T14" fmla="*/ 85 w 102"/>
                <a:gd name="T15" fmla="*/ 42 h 393"/>
                <a:gd name="T16" fmla="*/ 92 w 102"/>
                <a:gd name="T17" fmla="*/ 27 h 393"/>
                <a:gd name="T18" fmla="*/ 98 w 102"/>
                <a:gd name="T19" fmla="*/ 16 h 393"/>
                <a:gd name="T20" fmla="*/ 101 w 102"/>
                <a:gd name="T21" fmla="*/ 7 h 393"/>
                <a:gd name="T22" fmla="*/ 102 w 102"/>
                <a:gd name="T23" fmla="*/ 2 h 393"/>
                <a:gd name="T24" fmla="*/ 102 w 102"/>
                <a:gd name="T25" fmla="*/ 0 h 393"/>
                <a:gd name="T26" fmla="*/ 78 w 102"/>
                <a:gd name="T27" fmla="*/ 43 h 393"/>
                <a:gd name="T28" fmla="*/ 78 w 102"/>
                <a:gd name="T29" fmla="*/ 44 h 393"/>
                <a:gd name="T30" fmla="*/ 77 w 102"/>
                <a:gd name="T31" fmla="*/ 49 h 393"/>
                <a:gd name="T32" fmla="*/ 74 w 102"/>
                <a:gd name="T33" fmla="*/ 57 h 393"/>
                <a:gd name="T34" fmla="*/ 68 w 102"/>
                <a:gd name="T35" fmla="*/ 67 h 393"/>
                <a:gd name="T36" fmla="*/ 63 w 102"/>
                <a:gd name="T37" fmla="*/ 81 h 393"/>
                <a:gd name="T38" fmla="*/ 54 w 102"/>
                <a:gd name="T39" fmla="*/ 96 h 393"/>
                <a:gd name="T40" fmla="*/ 46 w 102"/>
                <a:gd name="T41" fmla="*/ 113 h 393"/>
                <a:gd name="T42" fmla="*/ 34 w 102"/>
                <a:gd name="T43" fmla="*/ 132 h 393"/>
                <a:gd name="T44" fmla="*/ 24 w 102"/>
                <a:gd name="T45" fmla="*/ 153 h 393"/>
                <a:gd name="T46" fmla="*/ 12 w 102"/>
                <a:gd name="T47" fmla="*/ 174 h 393"/>
                <a:gd name="T48" fmla="*/ 0 w 102"/>
                <a:gd name="T49" fmla="*/ 196 h 393"/>
                <a:gd name="T50" fmla="*/ 2 w 102"/>
                <a:gd name="T51" fmla="*/ 197 h 39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02" h="393">
                  <a:moveTo>
                    <a:pt x="2" y="393"/>
                  </a:moveTo>
                  <a:lnTo>
                    <a:pt x="16" y="342"/>
                  </a:lnTo>
                  <a:lnTo>
                    <a:pt x="30" y="291"/>
                  </a:lnTo>
                  <a:lnTo>
                    <a:pt x="44" y="242"/>
                  </a:lnTo>
                  <a:lnTo>
                    <a:pt x="56" y="197"/>
                  </a:lnTo>
                  <a:lnTo>
                    <a:pt x="67" y="155"/>
                  </a:lnTo>
                  <a:lnTo>
                    <a:pt x="77" y="116"/>
                  </a:lnTo>
                  <a:lnTo>
                    <a:pt x="85" y="83"/>
                  </a:lnTo>
                  <a:lnTo>
                    <a:pt x="92" y="54"/>
                  </a:lnTo>
                  <a:lnTo>
                    <a:pt x="98" y="31"/>
                  </a:lnTo>
                  <a:lnTo>
                    <a:pt x="101" y="14"/>
                  </a:lnTo>
                  <a:lnTo>
                    <a:pt x="102" y="3"/>
                  </a:lnTo>
                  <a:lnTo>
                    <a:pt x="102" y="0"/>
                  </a:lnTo>
                  <a:lnTo>
                    <a:pt x="78" y="85"/>
                  </a:lnTo>
                  <a:lnTo>
                    <a:pt x="78" y="88"/>
                  </a:lnTo>
                  <a:lnTo>
                    <a:pt x="77" y="98"/>
                  </a:lnTo>
                  <a:lnTo>
                    <a:pt x="74" y="114"/>
                  </a:lnTo>
                  <a:lnTo>
                    <a:pt x="68" y="134"/>
                  </a:lnTo>
                  <a:lnTo>
                    <a:pt x="63" y="161"/>
                  </a:lnTo>
                  <a:lnTo>
                    <a:pt x="54" y="192"/>
                  </a:lnTo>
                  <a:lnTo>
                    <a:pt x="46" y="226"/>
                  </a:lnTo>
                  <a:lnTo>
                    <a:pt x="34" y="264"/>
                  </a:lnTo>
                  <a:lnTo>
                    <a:pt x="24" y="306"/>
                  </a:lnTo>
                  <a:lnTo>
                    <a:pt x="12" y="347"/>
                  </a:lnTo>
                  <a:lnTo>
                    <a:pt x="0" y="391"/>
                  </a:lnTo>
                  <a:lnTo>
                    <a:pt x="2" y="393"/>
                  </a:lnTo>
                  <a:close/>
                </a:path>
              </a:pathLst>
            </a:custGeom>
            <a:solidFill>
              <a:srgbClr val="EA98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26" name="Freeform 1191"/>
            <p:cNvSpPr>
              <a:spLocks/>
            </p:cNvSpPr>
            <p:nvPr/>
          </p:nvSpPr>
          <p:spPr bwMode="auto">
            <a:xfrm>
              <a:off x="1940" y="1350"/>
              <a:ext cx="80" cy="153"/>
            </a:xfrm>
            <a:custGeom>
              <a:avLst/>
              <a:gdLst>
                <a:gd name="T0" fmla="*/ 80 w 80"/>
                <a:gd name="T1" fmla="*/ 0 h 306"/>
                <a:gd name="T2" fmla="*/ 80 w 80"/>
                <a:gd name="T3" fmla="*/ 2 h 306"/>
                <a:gd name="T4" fmla="*/ 79 w 80"/>
                <a:gd name="T5" fmla="*/ 7 h 306"/>
                <a:gd name="T6" fmla="*/ 76 w 80"/>
                <a:gd name="T7" fmla="*/ 15 h 306"/>
                <a:gd name="T8" fmla="*/ 70 w 80"/>
                <a:gd name="T9" fmla="*/ 25 h 306"/>
                <a:gd name="T10" fmla="*/ 65 w 80"/>
                <a:gd name="T11" fmla="*/ 38 h 306"/>
                <a:gd name="T12" fmla="*/ 56 w 80"/>
                <a:gd name="T13" fmla="*/ 54 h 306"/>
                <a:gd name="T14" fmla="*/ 48 w 80"/>
                <a:gd name="T15" fmla="*/ 71 h 306"/>
                <a:gd name="T16" fmla="*/ 36 w 80"/>
                <a:gd name="T17" fmla="*/ 90 h 306"/>
                <a:gd name="T18" fmla="*/ 26 w 80"/>
                <a:gd name="T19" fmla="*/ 111 h 306"/>
                <a:gd name="T20" fmla="*/ 14 w 80"/>
                <a:gd name="T21" fmla="*/ 131 h 306"/>
                <a:gd name="T22" fmla="*/ 2 w 80"/>
                <a:gd name="T23" fmla="*/ 153 h 306"/>
                <a:gd name="T24" fmla="*/ 0 w 80"/>
                <a:gd name="T25" fmla="*/ 152 h 306"/>
                <a:gd name="T26" fmla="*/ 9 w 80"/>
                <a:gd name="T27" fmla="*/ 134 h 306"/>
                <a:gd name="T28" fmla="*/ 19 w 80"/>
                <a:gd name="T29" fmla="*/ 117 h 306"/>
                <a:gd name="T30" fmla="*/ 29 w 80"/>
                <a:gd name="T31" fmla="*/ 100 h 306"/>
                <a:gd name="T32" fmla="*/ 36 w 80"/>
                <a:gd name="T33" fmla="*/ 84 h 306"/>
                <a:gd name="T34" fmla="*/ 43 w 80"/>
                <a:gd name="T35" fmla="*/ 72 h 306"/>
                <a:gd name="T36" fmla="*/ 49 w 80"/>
                <a:gd name="T37" fmla="*/ 61 h 306"/>
                <a:gd name="T38" fmla="*/ 52 w 80"/>
                <a:gd name="T39" fmla="*/ 53 h 306"/>
                <a:gd name="T40" fmla="*/ 53 w 80"/>
                <a:gd name="T41" fmla="*/ 48 h 306"/>
                <a:gd name="T42" fmla="*/ 53 w 80"/>
                <a:gd name="T43" fmla="*/ 46 h 306"/>
                <a:gd name="T44" fmla="*/ 80 w 80"/>
                <a:gd name="T45" fmla="*/ 0 h 30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80" h="306">
                  <a:moveTo>
                    <a:pt x="80" y="0"/>
                  </a:moveTo>
                  <a:lnTo>
                    <a:pt x="80" y="3"/>
                  </a:lnTo>
                  <a:lnTo>
                    <a:pt x="79" y="13"/>
                  </a:lnTo>
                  <a:lnTo>
                    <a:pt x="76" y="29"/>
                  </a:lnTo>
                  <a:lnTo>
                    <a:pt x="70" y="49"/>
                  </a:lnTo>
                  <a:lnTo>
                    <a:pt x="65" y="76"/>
                  </a:lnTo>
                  <a:lnTo>
                    <a:pt x="56" y="107"/>
                  </a:lnTo>
                  <a:lnTo>
                    <a:pt x="48" y="141"/>
                  </a:lnTo>
                  <a:lnTo>
                    <a:pt x="36" y="179"/>
                  </a:lnTo>
                  <a:lnTo>
                    <a:pt x="26" y="221"/>
                  </a:lnTo>
                  <a:lnTo>
                    <a:pt x="14" y="262"/>
                  </a:lnTo>
                  <a:lnTo>
                    <a:pt x="2" y="306"/>
                  </a:lnTo>
                  <a:lnTo>
                    <a:pt x="0" y="304"/>
                  </a:lnTo>
                  <a:lnTo>
                    <a:pt x="9" y="268"/>
                  </a:lnTo>
                  <a:lnTo>
                    <a:pt x="19" y="233"/>
                  </a:lnTo>
                  <a:lnTo>
                    <a:pt x="29" y="199"/>
                  </a:lnTo>
                  <a:lnTo>
                    <a:pt x="36" y="168"/>
                  </a:lnTo>
                  <a:lnTo>
                    <a:pt x="43" y="143"/>
                  </a:lnTo>
                  <a:lnTo>
                    <a:pt x="49" y="121"/>
                  </a:lnTo>
                  <a:lnTo>
                    <a:pt x="52" y="105"/>
                  </a:lnTo>
                  <a:lnTo>
                    <a:pt x="53" y="96"/>
                  </a:lnTo>
                  <a:lnTo>
                    <a:pt x="53" y="92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ED9D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27" name="Freeform 1192"/>
            <p:cNvSpPr>
              <a:spLocks/>
            </p:cNvSpPr>
            <p:nvPr/>
          </p:nvSpPr>
          <p:spPr bwMode="auto">
            <a:xfrm>
              <a:off x="1937" y="1396"/>
              <a:ext cx="56" cy="106"/>
            </a:xfrm>
            <a:custGeom>
              <a:avLst/>
              <a:gdLst>
                <a:gd name="T0" fmla="*/ 3 w 56"/>
                <a:gd name="T1" fmla="*/ 106 h 212"/>
                <a:gd name="T2" fmla="*/ 12 w 56"/>
                <a:gd name="T3" fmla="*/ 88 h 212"/>
                <a:gd name="T4" fmla="*/ 22 w 56"/>
                <a:gd name="T5" fmla="*/ 71 h 212"/>
                <a:gd name="T6" fmla="*/ 32 w 56"/>
                <a:gd name="T7" fmla="*/ 54 h 212"/>
                <a:gd name="T8" fmla="*/ 39 w 56"/>
                <a:gd name="T9" fmla="*/ 38 h 212"/>
                <a:gd name="T10" fmla="*/ 46 w 56"/>
                <a:gd name="T11" fmla="*/ 26 h 212"/>
                <a:gd name="T12" fmla="*/ 52 w 56"/>
                <a:gd name="T13" fmla="*/ 15 h 212"/>
                <a:gd name="T14" fmla="*/ 55 w 56"/>
                <a:gd name="T15" fmla="*/ 7 h 212"/>
                <a:gd name="T16" fmla="*/ 56 w 56"/>
                <a:gd name="T17" fmla="*/ 2 h 212"/>
                <a:gd name="T18" fmla="*/ 56 w 56"/>
                <a:gd name="T19" fmla="*/ 0 h 212"/>
                <a:gd name="T20" fmla="*/ 28 w 56"/>
                <a:gd name="T21" fmla="*/ 50 h 212"/>
                <a:gd name="T22" fmla="*/ 28 w 56"/>
                <a:gd name="T23" fmla="*/ 52 h 212"/>
                <a:gd name="T24" fmla="*/ 27 w 56"/>
                <a:gd name="T25" fmla="*/ 56 h 212"/>
                <a:gd name="T26" fmla="*/ 24 w 56"/>
                <a:gd name="T27" fmla="*/ 63 h 212"/>
                <a:gd name="T28" fmla="*/ 18 w 56"/>
                <a:gd name="T29" fmla="*/ 71 h 212"/>
                <a:gd name="T30" fmla="*/ 12 w 56"/>
                <a:gd name="T31" fmla="*/ 82 h 212"/>
                <a:gd name="T32" fmla="*/ 7 w 56"/>
                <a:gd name="T33" fmla="*/ 94 h 212"/>
                <a:gd name="T34" fmla="*/ 0 w 56"/>
                <a:gd name="T35" fmla="*/ 106 h 212"/>
                <a:gd name="T36" fmla="*/ 3 w 56"/>
                <a:gd name="T37" fmla="*/ 106 h 21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6" h="212">
                  <a:moveTo>
                    <a:pt x="3" y="212"/>
                  </a:moveTo>
                  <a:lnTo>
                    <a:pt x="12" y="176"/>
                  </a:lnTo>
                  <a:lnTo>
                    <a:pt x="22" y="141"/>
                  </a:lnTo>
                  <a:lnTo>
                    <a:pt x="32" y="107"/>
                  </a:lnTo>
                  <a:lnTo>
                    <a:pt x="39" y="76"/>
                  </a:lnTo>
                  <a:lnTo>
                    <a:pt x="46" y="51"/>
                  </a:lnTo>
                  <a:lnTo>
                    <a:pt x="52" y="29"/>
                  </a:lnTo>
                  <a:lnTo>
                    <a:pt x="55" y="13"/>
                  </a:lnTo>
                  <a:lnTo>
                    <a:pt x="56" y="4"/>
                  </a:lnTo>
                  <a:lnTo>
                    <a:pt x="56" y="0"/>
                  </a:lnTo>
                  <a:lnTo>
                    <a:pt x="28" y="100"/>
                  </a:lnTo>
                  <a:lnTo>
                    <a:pt x="28" y="103"/>
                  </a:lnTo>
                  <a:lnTo>
                    <a:pt x="27" y="111"/>
                  </a:lnTo>
                  <a:lnTo>
                    <a:pt x="24" y="125"/>
                  </a:lnTo>
                  <a:lnTo>
                    <a:pt x="18" y="141"/>
                  </a:lnTo>
                  <a:lnTo>
                    <a:pt x="12" y="163"/>
                  </a:lnTo>
                  <a:lnTo>
                    <a:pt x="7" y="187"/>
                  </a:lnTo>
                  <a:lnTo>
                    <a:pt x="0" y="212"/>
                  </a:lnTo>
                  <a:lnTo>
                    <a:pt x="3" y="212"/>
                  </a:lnTo>
                  <a:close/>
                </a:path>
              </a:pathLst>
            </a:custGeom>
            <a:solidFill>
              <a:srgbClr val="F0A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28" name="Freeform 1193"/>
            <p:cNvSpPr>
              <a:spLocks/>
            </p:cNvSpPr>
            <p:nvPr/>
          </p:nvSpPr>
          <p:spPr bwMode="auto">
            <a:xfrm>
              <a:off x="1934" y="1446"/>
              <a:ext cx="31" cy="56"/>
            </a:xfrm>
            <a:custGeom>
              <a:avLst/>
              <a:gdLst>
                <a:gd name="T0" fmla="*/ 31 w 31"/>
                <a:gd name="T1" fmla="*/ 0 h 112"/>
                <a:gd name="T2" fmla="*/ 31 w 31"/>
                <a:gd name="T3" fmla="*/ 2 h 112"/>
                <a:gd name="T4" fmla="*/ 30 w 31"/>
                <a:gd name="T5" fmla="*/ 6 h 112"/>
                <a:gd name="T6" fmla="*/ 27 w 31"/>
                <a:gd name="T7" fmla="*/ 13 h 112"/>
                <a:gd name="T8" fmla="*/ 21 w 31"/>
                <a:gd name="T9" fmla="*/ 21 h 112"/>
                <a:gd name="T10" fmla="*/ 15 w 31"/>
                <a:gd name="T11" fmla="*/ 32 h 112"/>
                <a:gd name="T12" fmla="*/ 10 w 31"/>
                <a:gd name="T13" fmla="*/ 44 h 112"/>
                <a:gd name="T14" fmla="*/ 3 w 31"/>
                <a:gd name="T15" fmla="*/ 56 h 112"/>
                <a:gd name="T16" fmla="*/ 0 w 31"/>
                <a:gd name="T17" fmla="*/ 55 h 112"/>
                <a:gd name="T18" fmla="*/ 0 w 31"/>
                <a:gd name="T19" fmla="*/ 54 h 112"/>
                <a:gd name="T20" fmla="*/ 31 w 31"/>
                <a:gd name="T21" fmla="*/ 0 h 1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1" h="112">
                  <a:moveTo>
                    <a:pt x="31" y="0"/>
                  </a:moveTo>
                  <a:lnTo>
                    <a:pt x="31" y="3"/>
                  </a:lnTo>
                  <a:lnTo>
                    <a:pt x="30" y="11"/>
                  </a:lnTo>
                  <a:lnTo>
                    <a:pt x="27" y="25"/>
                  </a:lnTo>
                  <a:lnTo>
                    <a:pt x="21" y="41"/>
                  </a:lnTo>
                  <a:lnTo>
                    <a:pt x="15" y="63"/>
                  </a:lnTo>
                  <a:lnTo>
                    <a:pt x="10" y="87"/>
                  </a:lnTo>
                  <a:lnTo>
                    <a:pt x="3" y="112"/>
                  </a:lnTo>
                  <a:lnTo>
                    <a:pt x="0" y="110"/>
                  </a:lnTo>
                  <a:lnTo>
                    <a:pt x="0" y="108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2A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29" name="Freeform 1194"/>
            <p:cNvSpPr>
              <a:spLocks/>
            </p:cNvSpPr>
            <p:nvPr/>
          </p:nvSpPr>
          <p:spPr bwMode="auto">
            <a:xfrm>
              <a:off x="1934" y="1500"/>
              <a:ext cx="1" cy="1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0 h 2"/>
                <a:gd name="T4" fmla="*/ 0 w 1"/>
                <a:gd name="T5" fmla="*/ 1 h 2"/>
                <a:gd name="T6" fmla="*/ 0 w 1"/>
                <a:gd name="T7" fmla="*/ 1 h 2"/>
                <a:gd name="T8" fmla="*/ 0 w 1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3A7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30" name="Freeform 1195"/>
            <p:cNvSpPr>
              <a:spLocks/>
            </p:cNvSpPr>
            <p:nvPr/>
          </p:nvSpPr>
          <p:spPr bwMode="auto">
            <a:xfrm>
              <a:off x="1949" y="867"/>
              <a:ext cx="362" cy="642"/>
            </a:xfrm>
            <a:custGeom>
              <a:avLst/>
              <a:gdLst>
                <a:gd name="T0" fmla="*/ 19 w 362"/>
                <a:gd name="T1" fmla="*/ 642 h 1283"/>
                <a:gd name="T2" fmla="*/ 0 w 362"/>
                <a:gd name="T3" fmla="*/ 606 h 1283"/>
                <a:gd name="T4" fmla="*/ 345 w 362"/>
                <a:gd name="T5" fmla="*/ 0 h 1283"/>
                <a:gd name="T6" fmla="*/ 362 w 362"/>
                <a:gd name="T7" fmla="*/ 36 h 1283"/>
                <a:gd name="T8" fmla="*/ 19 w 362"/>
                <a:gd name="T9" fmla="*/ 642 h 12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2" h="1283">
                  <a:moveTo>
                    <a:pt x="19" y="1283"/>
                  </a:moveTo>
                  <a:lnTo>
                    <a:pt x="0" y="1211"/>
                  </a:lnTo>
                  <a:lnTo>
                    <a:pt x="345" y="0"/>
                  </a:lnTo>
                  <a:lnTo>
                    <a:pt x="362" y="71"/>
                  </a:lnTo>
                  <a:lnTo>
                    <a:pt x="19" y="12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31" name="Freeform 1196"/>
            <p:cNvSpPr>
              <a:spLocks/>
            </p:cNvSpPr>
            <p:nvPr/>
          </p:nvSpPr>
          <p:spPr bwMode="auto">
            <a:xfrm>
              <a:off x="1966" y="867"/>
              <a:ext cx="362" cy="642"/>
            </a:xfrm>
            <a:custGeom>
              <a:avLst/>
              <a:gdLst>
                <a:gd name="T0" fmla="*/ 2 w 362"/>
                <a:gd name="T1" fmla="*/ 642 h 1283"/>
                <a:gd name="T2" fmla="*/ 362 w 362"/>
                <a:gd name="T3" fmla="*/ 7 h 1283"/>
                <a:gd name="T4" fmla="*/ 328 w 362"/>
                <a:gd name="T5" fmla="*/ 0 h 1283"/>
                <a:gd name="T6" fmla="*/ 320 w 362"/>
                <a:gd name="T7" fmla="*/ 15 h 1283"/>
                <a:gd name="T8" fmla="*/ 321 w 362"/>
                <a:gd name="T9" fmla="*/ 17 h 1283"/>
                <a:gd name="T10" fmla="*/ 321 w 362"/>
                <a:gd name="T11" fmla="*/ 22 h 1283"/>
                <a:gd name="T12" fmla="*/ 318 w 362"/>
                <a:gd name="T13" fmla="*/ 30 h 1283"/>
                <a:gd name="T14" fmla="*/ 314 w 362"/>
                <a:gd name="T15" fmla="*/ 42 h 1283"/>
                <a:gd name="T16" fmla="*/ 309 w 362"/>
                <a:gd name="T17" fmla="*/ 56 h 1283"/>
                <a:gd name="T18" fmla="*/ 302 w 362"/>
                <a:gd name="T19" fmla="*/ 74 h 1283"/>
                <a:gd name="T20" fmla="*/ 293 w 362"/>
                <a:gd name="T21" fmla="*/ 94 h 1283"/>
                <a:gd name="T22" fmla="*/ 282 w 362"/>
                <a:gd name="T23" fmla="*/ 117 h 1283"/>
                <a:gd name="T24" fmla="*/ 269 w 362"/>
                <a:gd name="T25" fmla="*/ 142 h 1283"/>
                <a:gd name="T26" fmla="*/ 255 w 362"/>
                <a:gd name="T27" fmla="*/ 171 h 1283"/>
                <a:gd name="T28" fmla="*/ 239 w 362"/>
                <a:gd name="T29" fmla="*/ 201 h 1283"/>
                <a:gd name="T30" fmla="*/ 224 w 362"/>
                <a:gd name="T31" fmla="*/ 234 h 1283"/>
                <a:gd name="T32" fmla="*/ 205 w 362"/>
                <a:gd name="T33" fmla="*/ 269 h 1283"/>
                <a:gd name="T34" fmla="*/ 186 w 362"/>
                <a:gd name="T35" fmla="*/ 305 h 1283"/>
                <a:gd name="T36" fmla="*/ 166 w 362"/>
                <a:gd name="T37" fmla="*/ 344 h 1283"/>
                <a:gd name="T38" fmla="*/ 145 w 362"/>
                <a:gd name="T39" fmla="*/ 384 h 1283"/>
                <a:gd name="T40" fmla="*/ 122 w 362"/>
                <a:gd name="T41" fmla="*/ 425 h 1283"/>
                <a:gd name="T42" fmla="*/ 98 w 362"/>
                <a:gd name="T43" fmla="*/ 466 h 1283"/>
                <a:gd name="T44" fmla="*/ 75 w 362"/>
                <a:gd name="T45" fmla="*/ 510 h 1283"/>
                <a:gd name="T46" fmla="*/ 50 w 362"/>
                <a:gd name="T47" fmla="*/ 553 h 1283"/>
                <a:gd name="T48" fmla="*/ 26 w 362"/>
                <a:gd name="T49" fmla="*/ 598 h 1283"/>
                <a:gd name="T50" fmla="*/ 0 w 362"/>
                <a:gd name="T51" fmla="*/ 641 h 1283"/>
                <a:gd name="T52" fmla="*/ 2 w 362"/>
                <a:gd name="T53" fmla="*/ 642 h 128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62" h="1283">
                  <a:moveTo>
                    <a:pt x="2" y="1283"/>
                  </a:moveTo>
                  <a:lnTo>
                    <a:pt x="362" y="14"/>
                  </a:lnTo>
                  <a:lnTo>
                    <a:pt x="328" y="0"/>
                  </a:lnTo>
                  <a:lnTo>
                    <a:pt x="320" y="29"/>
                  </a:lnTo>
                  <a:lnTo>
                    <a:pt x="321" y="33"/>
                  </a:lnTo>
                  <a:lnTo>
                    <a:pt x="321" y="43"/>
                  </a:lnTo>
                  <a:lnTo>
                    <a:pt x="318" y="60"/>
                  </a:lnTo>
                  <a:lnTo>
                    <a:pt x="314" y="83"/>
                  </a:lnTo>
                  <a:lnTo>
                    <a:pt x="309" y="112"/>
                  </a:lnTo>
                  <a:lnTo>
                    <a:pt x="302" y="147"/>
                  </a:lnTo>
                  <a:lnTo>
                    <a:pt x="293" y="188"/>
                  </a:lnTo>
                  <a:lnTo>
                    <a:pt x="282" y="233"/>
                  </a:lnTo>
                  <a:lnTo>
                    <a:pt x="269" y="284"/>
                  </a:lnTo>
                  <a:lnTo>
                    <a:pt x="255" y="342"/>
                  </a:lnTo>
                  <a:lnTo>
                    <a:pt x="239" y="402"/>
                  </a:lnTo>
                  <a:lnTo>
                    <a:pt x="224" y="467"/>
                  </a:lnTo>
                  <a:lnTo>
                    <a:pt x="205" y="538"/>
                  </a:lnTo>
                  <a:lnTo>
                    <a:pt x="186" y="610"/>
                  </a:lnTo>
                  <a:lnTo>
                    <a:pt x="166" y="688"/>
                  </a:lnTo>
                  <a:lnTo>
                    <a:pt x="145" y="768"/>
                  </a:lnTo>
                  <a:lnTo>
                    <a:pt x="122" y="849"/>
                  </a:lnTo>
                  <a:lnTo>
                    <a:pt x="98" y="932"/>
                  </a:lnTo>
                  <a:lnTo>
                    <a:pt x="75" y="1019"/>
                  </a:lnTo>
                  <a:lnTo>
                    <a:pt x="50" y="1106"/>
                  </a:lnTo>
                  <a:lnTo>
                    <a:pt x="26" y="1195"/>
                  </a:lnTo>
                  <a:lnTo>
                    <a:pt x="0" y="1282"/>
                  </a:lnTo>
                  <a:lnTo>
                    <a:pt x="2" y="1283"/>
                  </a:lnTo>
                  <a:close/>
                </a:path>
              </a:pathLst>
            </a:custGeom>
            <a:solidFill>
              <a:srgbClr val="BC43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32" name="Freeform 1197"/>
            <p:cNvSpPr>
              <a:spLocks/>
            </p:cNvSpPr>
            <p:nvPr/>
          </p:nvSpPr>
          <p:spPr bwMode="auto">
            <a:xfrm>
              <a:off x="1966" y="882"/>
              <a:ext cx="321" cy="626"/>
            </a:xfrm>
            <a:custGeom>
              <a:avLst/>
              <a:gdLst>
                <a:gd name="T0" fmla="*/ 320 w 321"/>
                <a:gd name="T1" fmla="*/ 0 h 1253"/>
                <a:gd name="T2" fmla="*/ 321 w 321"/>
                <a:gd name="T3" fmla="*/ 2 h 1253"/>
                <a:gd name="T4" fmla="*/ 321 w 321"/>
                <a:gd name="T5" fmla="*/ 7 h 1253"/>
                <a:gd name="T6" fmla="*/ 318 w 321"/>
                <a:gd name="T7" fmla="*/ 15 h 1253"/>
                <a:gd name="T8" fmla="*/ 314 w 321"/>
                <a:gd name="T9" fmla="*/ 27 h 1253"/>
                <a:gd name="T10" fmla="*/ 309 w 321"/>
                <a:gd name="T11" fmla="*/ 41 h 1253"/>
                <a:gd name="T12" fmla="*/ 302 w 321"/>
                <a:gd name="T13" fmla="*/ 59 h 1253"/>
                <a:gd name="T14" fmla="*/ 293 w 321"/>
                <a:gd name="T15" fmla="*/ 79 h 1253"/>
                <a:gd name="T16" fmla="*/ 282 w 321"/>
                <a:gd name="T17" fmla="*/ 102 h 1253"/>
                <a:gd name="T18" fmla="*/ 269 w 321"/>
                <a:gd name="T19" fmla="*/ 127 h 1253"/>
                <a:gd name="T20" fmla="*/ 255 w 321"/>
                <a:gd name="T21" fmla="*/ 156 h 1253"/>
                <a:gd name="T22" fmla="*/ 239 w 321"/>
                <a:gd name="T23" fmla="*/ 186 h 1253"/>
                <a:gd name="T24" fmla="*/ 224 w 321"/>
                <a:gd name="T25" fmla="*/ 219 h 1253"/>
                <a:gd name="T26" fmla="*/ 205 w 321"/>
                <a:gd name="T27" fmla="*/ 254 h 1253"/>
                <a:gd name="T28" fmla="*/ 186 w 321"/>
                <a:gd name="T29" fmla="*/ 290 h 1253"/>
                <a:gd name="T30" fmla="*/ 166 w 321"/>
                <a:gd name="T31" fmla="*/ 329 h 1253"/>
                <a:gd name="T32" fmla="*/ 145 w 321"/>
                <a:gd name="T33" fmla="*/ 369 h 1253"/>
                <a:gd name="T34" fmla="*/ 122 w 321"/>
                <a:gd name="T35" fmla="*/ 410 h 1253"/>
                <a:gd name="T36" fmla="*/ 98 w 321"/>
                <a:gd name="T37" fmla="*/ 451 h 1253"/>
                <a:gd name="T38" fmla="*/ 75 w 321"/>
                <a:gd name="T39" fmla="*/ 495 h 1253"/>
                <a:gd name="T40" fmla="*/ 50 w 321"/>
                <a:gd name="T41" fmla="*/ 538 h 1253"/>
                <a:gd name="T42" fmla="*/ 26 w 321"/>
                <a:gd name="T43" fmla="*/ 583 h 1253"/>
                <a:gd name="T44" fmla="*/ 0 w 321"/>
                <a:gd name="T45" fmla="*/ 626 h 1253"/>
                <a:gd name="T46" fmla="*/ 0 w 321"/>
                <a:gd name="T47" fmla="*/ 626 h 1253"/>
                <a:gd name="T48" fmla="*/ 26 w 321"/>
                <a:gd name="T49" fmla="*/ 581 h 1253"/>
                <a:gd name="T50" fmla="*/ 51 w 321"/>
                <a:gd name="T51" fmla="*/ 536 h 1253"/>
                <a:gd name="T52" fmla="*/ 75 w 321"/>
                <a:gd name="T53" fmla="*/ 492 h 1253"/>
                <a:gd name="T54" fmla="*/ 99 w 321"/>
                <a:gd name="T55" fmla="*/ 448 h 1253"/>
                <a:gd name="T56" fmla="*/ 123 w 321"/>
                <a:gd name="T57" fmla="*/ 405 h 1253"/>
                <a:gd name="T58" fmla="*/ 146 w 321"/>
                <a:gd name="T59" fmla="*/ 364 h 1253"/>
                <a:gd name="T60" fmla="*/ 167 w 321"/>
                <a:gd name="T61" fmla="*/ 324 h 1253"/>
                <a:gd name="T62" fmla="*/ 187 w 321"/>
                <a:gd name="T63" fmla="*/ 285 h 1253"/>
                <a:gd name="T64" fmla="*/ 207 w 321"/>
                <a:gd name="T65" fmla="*/ 249 h 1253"/>
                <a:gd name="T66" fmla="*/ 225 w 321"/>
                <a:gd name="T67" fmla="*/ 213 h 1253"/>
                <a:gd name="T68" fmla="*/ 241 w 321"/>
                <a:gd name="T69" fmla="*/ 182 h 1253"/>
                <a:gd name="T70" fmla="*/ 256 w 321"/>
                <a:gd name="T71" fmla="*/ 152 h 1253"/>
                <a:gd name="T72" fmla="*/ 269 w 321"/>
                <a:gd name="T73" fmla="*/ 125 h 1253"/>
                <a:gd name="T74" fmla="*/ 280 w 321"/>
                <a:gd name="T75" fmla="*/ 100 h 1253"/>
                <a:gd name="T76" fmla="*/ 290 w 321"/>
                <a:gd name="T77" fmla="*/ 78 h 1253"/>
                <a:gd name="T78" fmla="*/ 299 w 321"/>
                <a:gd name="T79" fmla="*/ 59 h 1253"/>
                <a:gd name="T80" fmla="*/ 306 w 321"/>
                <a:gd name="T81" fmla="*/ 44 h 1253"/>
                <a:gd name="T82" fmla="*/ 310 w 321"/>
                <a:gd name="T83" fmla="*/ 32 h 1253"/>
                <a:gd name="T84" fmla="*/ 311 w 321"/>
                <a:gd name="T85" fmla="*/ 23 h 1253"/>
                <a:gd name="T86" fmla="*/ 313 w 321"/>
                <a:gd name="T87" fmla="*/ 18 h 1253"/>
                <a:gd name="T88" fmla="*/ 311 w 321"/>
                <a:gd name="T89" fmla="*/ 15 h 1253"/>
                <a:gd name="T90" fmla="*/ 320 w 321"/>
                <a:gd name="T91" fmla="*/ 0 h 125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321" h="1253">
                  <a:moveTo>
                    <a:pt x="320" y="0"/>
                  </a:moveTo>
                  <a:lnTo>
                    <a:pt x="321" y="4"/>
                  </a:lnTo>
                  <a:lnTo>
                    <a:pt x="321" y="14"/>
                  </a:lnTo>
                  <a:lnTo>
                    <a:pt x="318" y="31"/>
                  </a:lnTo>
                  <a:lnTo>
                    <a:pt x="314" y="54"/>
                  </a:lnTo>
                  <a:lnTo>
                    <a:pt x="309" y="83"/>
                  </a:lnTo>
                  <a:lnTo>
                    <a:pt x="302" y="118"/>
                  </a:lnTo>
                  <a:lnTo>
                    <a:pt x="293" y="159"/>
                  </a:lnTo>
                  <a:lnTo>
                    <a:pt x="282" y="204"/>
                  </a:lnTo>
                  <a:lnTo>
                    <a:pt x="269" y="255"/>
                  </a:lnTo>
                  <a:lnTo>
                    <a:pt x="255" y="313"/>
                  </a:lnTo>
                  <a:lnTo>
                    <a:pt x="239" y="373"/>
                  </a:lnTo>
                  <a:lnTo>
                    <a:pt x="224" y="438"/>
                  </a:lnTo>
                  <a:lnTo>
                    <a:pt x="205" y="509"/>
                  </a:lnTo>
                  <a:lnTo>
                    <a:pt x="186" y="581"/>
                  </a:lnTo>
                  <a:lnTo>
                    <a:pt x="166" y="659"/>
                  </a:lnTo>
                  <a:lnTo>
                    <a:pt x="145" y="739"/>
                  </a:lnTo>
                  <a:lnTo>
                    <a:pt x="122" y="820"/>
                  </a:lnTo>
                  <a:lnTo>
                    <a:pt x="98" y="903"/>
                  </a:lnTo>
                  <a:lnTo>
                    <a:pt x="75" y="990"/>
                  </a:lnTo>
                  <a:lnTo>
                    <a:pt x="50" y="1077"/>
                  </a:lnTo>
                  <a:lnTo>
                    <a:pt x="26" y="1166"/>
                  </a:lnTo>
                  <a:lnTo>
                    <a:pt x="0" y="1253"/>
                  </a:lnTo>
                  <a:lnTo>
                    <a:pt x="26" y="1162"/>
                  </a:lnTo>
                  <a:lnTo>
                    <a:pt x="51" y="1073"/>
                  </a:lnTo>
                  <a:lnTo>
                    <a:pt x="75" y="985"/>
                  </a:lnTo>
                  <a:lnTo>
                    <a:pt x="99" y="896"/>
                  </a:lnTo>
                  <a:lnTo>
                    <a:pt x="123" y="811"/>
                  </a:lnTo>
                  <a:lnTo>
                    <a:pt x="146" y="728"/>
                  </a:lnTo>
                  <a:lnTo>
                    <a:pt x="167" y="648"/>
                  </a:lnTo>
                  <a:lnTo>
                    <a:pt x="187" y="570"/>
                  </a:lnTo>
                  <a:lnTo>
                    <a:pt x="207" y="498"/>
                  </a:lnTo>
                  <a:lnTo>
                    <a:pt x="225" y="427"/>
                  </a:lnTo>
                  <a:lnTo>
                    <a:pt x="241" y="364"/>
                  </a:lnTo>
                  <a:lnTo>
                    <a:pt x="256" y="304"/>
                  </a:lnTo>
                  <a:lnTo>
                    <a:pt x="269" y="250"/>
                  </a:lnTo>
                  <a:lnTo>
                    <a:pt x="280" y="201"/>
                  </a:lnTo>
                  <a:lnTo>
                    <a:pt x="290" y="157"/>
                  </a:lnTo>
                  <a:lnTo>
                    <a:pt x="299" y="119"/>
                  </a:lnTo>
                  <a:lnTo>
                    <a:pt x="306" y="89"/>
                  </a:lnTo>
                  <a:lnTo>
                    <a:pt x="310" y="65"/>
                  </a:lnTo>
                  <a:lnTo>
                    <a:pt x="311" y="47"/>
                  </a:lnTo>
                  <a:lnTo>
                    <a:pt x="313" y="36"/>
                  </a:lnTo>
                  <a:lnTo>
                    <a:pt x="311" y="31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rgbClr val="BE4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33" name="Freeform 1198"/>
            <p:cNvSpPr>
              <a:spLocks/>
            </p:cNvSpPr>
            <p:nvPr/>
          </p:nvSpPr>
          <p:spPr bwMode="auto">
            <a:xfrm>
              <a:off x="1965" y="897"/>
              <a:ext cx="314" cy="611"/>
            </a:xfrm>
            <a:custGeom>
              <a:avLst/>
              <a:gdLst>
                <a:gd name="T0" fmla="*/ 1 w 314"/>
                <a:gd name="T1" fmla="*/ 611 h 1222"/>
                <a:gd name="T2" fmla="*/ 27 w 314"/>
                <a:gd name="T3" fmla="*/ 566 h 1222"/>
                <a:gd name="T4" fmla="*/ 52 w 314"/>
                <a:gd name="T5" fmla="*/ 521 h 1222"/>
                <a:gd name="T6" fmla="*/ 76 w 314"/>
                <a:gd name="T7" fmla="*/ 477 h 1222"/>
                <a:gd name="T8" fmla="*/ 100 w 314"/>
                <a:gd name="T9" fmla="*/ 433 h 1222"/>
                <a:gd name="T10" fmla="*/ 124 w 314"/>
                <a:gd name="T11" fmla="*/ 390 h 1222"/>
                <a:gd name="T12" fmla="*/ 147 w 314"/>
                <a:gd name="T13" fmla="*/ 349 h 1222"/>
                <a:gd name="T14" fmla="*/ 168 w 314"/>
                <a:gd name="T15" fmla="*/ 309 h 1222"/>
                <a:gd name="T16" fmla="*/ 188 w 314"/>
                <a:gd name="T17" fmla="*/ 270 h 1222"/>
                <a:gd name="T18" fmla="*/ 208 w 314"/>
                <a:gd name="T19" fmla="*/ 234 h 1222"/>
                <a:gd name="T20" fmla="*/ 226 w 314"/>
                <a:gd name="T21" fmla="*/ 198 h 1222"/>
                <a:gd name="T22" fmla="*/ 242 w 314"/>
                <a:gd name="T23" fmla="*/ 167 h 1222"/>
                <a:gd name="T24" fmla="*/ 257 w 314"/>
                <a:gd name="T25" fmla="*/ 137 h 1222"/>
                <a:gd name="T26" fmla="*/ 270 w 314"/>
                <a:gd name="T27" fmla="*/ 110 h 1222"/>
                <a:gd name="T28" fmla="*/ 281 w 314"/>
                <a:gd name="T29" fmla="*/ 85 h 1222"/>
                <a:gd name="T30" fmla="*/ 291 w 314"/>
                <a:gd name="T31" fmla="*/ 63 h 1222"/>
                <a:gd name="T32" fmla="*/ 300 w 314"/>
                <a:gd name="T33" fmla="*/ 44 h 1222"/>
                <a:gd name="T34" fmla="*/ 307 w 314"/>
                <a:gd name="T35" fmla="*/ 29 h 1222"/>
                <a:gd name="T36" fmla="*/ 311 w 314"/>
                <a:gd name="T37" fmla="*/ 17 h 1222"/>
                <a:gd name="T38" fmla="*/ 312 w 314"/>
                <a:gd name="T39" fmla="*/ 8 h 1222"/>
                <a:gd name="T40" fmla="*/ 314 w 314"/>
                <a:gd name="T41" fmla="*/ 3 h 1222"/>
                <a:gd name="T42" fmla="*/ 312 w 314"/>
                <a:gd name="T43" fmla="*/ 0 h 1222"/>
                <a:gd name="T44" fmla="*/ 303 w 314"/>
                <a:gd name="T45" fmla="*/ 16 h 1222"/>
                <a:gd name="T46" fmla="*/ 304 w 314"/>
                <a:gd name="T47" fmla="*/ 19 h 1222"/>
                <a:gd name="T48" fmla="*/ 304 w 314"/>
                <a:gd name="T49" fmla="*/ 25 h 1222"/>
                <a:gd name="T50" fmla="*/ 301 w 314"/>
                <a:gd name="T51" fmla="*/ 33 h 1222"/>
                <a:gd name="T52" fmla="*/ 297 w 314"/>
                <a:gd name="T53" fmla="*/ 44 h 1222"/>
                <a:gd name="T54" fmla="*/ 291 w 314"/>
                <a:gd name="T55" fmla="*/ 60 h 1222"/>
                <a:gd name="T56" fmla="*/ 283 w 314"/>
                <a:gd name="T57" fmla="*/ 78 h 1222"/>
                <a:gd name="T58" fmla="*/ 273 w 314"/>
                <a:gd name="T59" fmla="*/ 99 h 1222"/>
                <a:gd name="T60" fmla="*/ 262 w 314"/>
                <a:gd name="T61" fmla="*/ 122 h 1222"/>
                <a:gd name="T62" fmla="*/ 249 w 314"/>
                <a:gd name="T63" fmla="*/ 149 h 1222"/>
                <a:gd name="T64" fmla="*/ 235 w 314"/>
                <a:gd name="T65" fmla="*/ 178 h 1222"/>
                <a:gd name="T66" fmla="*/ 219 w 314"/>
                <a:gd name="T67" fmla="*/ 210 h 1222"/>
                <a:gd name="T68" fmla="*/ 201 w 314"/>
                <a:gd name="T69" fmla="*/ 244 h 1222"/>
                <a:gd name="T70" fmla="*/ 182 w 314"/>
                <a:gd name="T71" fmla="*/ 279 h 1222"/>
                <a:gd name="T72" fmla="*/ 163 w 314"/>
                <a:gd name="T73" fmla="*/ 317 h 1222"/>
                <a:gd name="T74" fmla="*/ 141 w 314"/>
                <a:gd name="T75" fmla="*/ 356 h 1222"/>
                <a:gd name="T76" fmla="*/ 120 w 314"/>
                <a:gd name="T77" fmla="*/ 396 h 1222"/>
                <a:gd name="T78" fmla="*/ 98 w 314"/>
                <a:gd name="T79" fmla="*/ 437 h 1222"/>
                <a:gd name="T80" fmla="*/ 74 w 314"/>
                <a:gd name="T81" fmla="*/ 480 h 1222"/>
                <a:gd name="T82" fmla="*/ 50 w 314"/>
                <a:gd name="T83" fmla="*/ 523 h 1222"/>
                <a:gd name="T84" fmla="*/ 25 w 314"/>
                <a:gd name="T85" fmla="*/ 567 h 1222"/>
                <a:gd name="T86" fmla="*/ 0 w 314"/>
                <a:gd name="T87" fmla="*/ 611 h 1222"/>
                <a:gd name="T88" fmla="*/ 1 w 314"/>
                <a:gd name="T89" fmla="*/ 611 h 122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14" h="1222">
                  <a:moveTo>
                    <a:pt x="1" y="1222"/>
                  </a:moveTo>
                  <a:lnTo>
                    <a:pt x="27" y="1131"/>
                  </a:lnTo>
                  <a:lnTo>
                    <a:pt x="52" y="1042"/>
                  </a:lnTo>
                  <a:lnTo>
                    <a:pt x="76" y="954"/>
                  </a:lnTo>
                  <a:lnTo>
                    <a:pt x="100" y="865"/>
                  </a:lnTo>
                  <a:lnTo>
                    <a:pt x="124" y="780"/>
                  </a:lnTo>
                  <a:lnTo>
                    <a:pt x="147" y="697"/>
                  </a:lnTo>
                  <a:lnTo>
                    <a:pt x="168" y="617"/>
                  </a:lnTo>
                  <a:lnTo>
                    <a:pt x="188" y="539"/>
                  </a:lnTo>
                  <a:lnTo>
                    <a:pt x="208" y="467"/>
                  </a:lnTo>
                  <a:lnTo>
                    <a:pt x="226" y="396"/>
                  </a:lnTo>
                  <a:lnTo>
                    <a:pt x="242" y="333"/>
                  </a:lnTo>
                  <a:lnTo>
                    <a:pt x="257" y="273"/>
                  </a:lnTo>
                  <a:lnTo>
                    <a:pt x="270" y="219"/>
                  </a:lnTo>
                  <a:lnTo>
                    <a:pt x="281" y="170"/>
                  </a:lnTo>
                  <a:lnTo>
                    <a:pt x="291" y="126"/>
                  </a:lnTo>
                  <a:lnTo>
                    <a:pt x="300" y="88"/>
                  </a:lnTo>
                  <a:lnTo>
                    <a:pt x="307" y="58"/>
                  </a:lnTo>
                  <a:lnTo>
                    <a:pt x="311" y="34"/>
                  </a:lnTo>
                  <a:lnTo>
                    <a:pt x="312" y="16"/>
                  </a:lnTo>
                  <a:lnTo>
                    <a:pt x="314" y="5"/>
                  </a:lnTo>
                  <a:lnTo>
                    <a:pt x="312" y="0"/>
                  </a:lnTo>
                  <a:lnTo>
                    <a:pt x="303" y="32"/>
                  </a:lnTo>
                  <a:lnTo>
                    <a:pt x="304" y="38"/>
                  </a:lnTo>
                  <a:lnTo>
                    <a:pt x="304" y="49"/>
                  </a:lnTo>
                  <a:lnTo>
                    <a:pt x="301" y="65"/>
                  </a:lnTo>
                  <a:lnTo>
                    <a:pt x="297" y="88"/>
                  </a:lnTo>
                  <a:lnTo>
                    <a:pt x="291" y="119"/>
                  </a:lnTo>
                  <a:lnTo>
                    <a:pt x="283" y="155"/>
                  </a:lnTo>
                  <a:lnTo>
                    <a:pt x="273" y="197"/>
                  </a:lnTo>
                  <a:lnTo>
                    <a:pt x="262" y="244"/>
                  </a:lnTo>
                  <a:lnTo>
                    <a:pt x="249" y="298"/>
                  </a:lnTo>
                  <a:lnTo>
                    <a:pt x="235" y="356"/>
                  </a:lnTo>
                  <a:lnTo>
                    <a:pt x="219" y="420"/>
                  </a:lnTo>
                  <a:lnTo>
                    <a:pt x="201" y="487"/>
                  </a:lnTo>
                  <a:lnTo>
                    <a:pt x="182" y="557"/>
                  </a:lnTo>
                  <a:lnTo>
                    <a:pt x="163" y="633"/>
                  </a:lnTo>
                  <a:lnTo>
                    <a:pt x="141" y="711"/>
                  </a:lnTo>
                  <a:lnTo>
                    <a:pt x="120" y="791"/>
                  </a:lnTo>
                  <a:lnTo>
                    <a:pt x="98" y="874"/>
                  </a:lnTo>
                  <a:lnTo>
                    <a:pt x="74" y="959"/>
                  </a:lnTo>
                  <a:lnTo>
                    <a:pt x="50" y="1046"/>
                  </a:lnTo>
                  <a:lnTo>
                    <a:pt x="25" y="1133"/>
                  </a:lnTo>
                  <a:lnTo>
                    <a:pt x="0" y="1222"/>
                  </a:lnTo>
                  <a:lnTo>
                    <a:pt x="1" y="1222"/>
                  </a:lnTo>
                  <a:close/>
                </a:path>
              </a:pathLst>
            </a:custGeom>
            <a:solidFill>
              <a:srgbClr val="C14C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34" name="Freeform 1199"/>
            <p:cNvSpPr>
              <a:spLocks/>
            </p:cNvSpPr>
            <p:nvPr/>
          </p:nvSpPr>
          <p:spPr bwMode="auto">
            <a:xfrm>
              <a:off x="1964" y="914"/>
              <a:ext cx="305" cy="594"/>
            </a:xfrm>
            <a:custGeom>
              <a:avLst/>
              <a:gdLst>
                <a:gd name="T0" fmla="*/ 304 w 305"/>
                <a:gd name="T1" fmla="*/ 0 h 1190"/>
                <a:gd name="T2" fmla="*/ 305 w 305"/>
                <a:gd name="T3" fmla="*/ 3 h 1190"/>
                <a:gd name="T4" fmla="*/ 305 w 305"/>
                <a:gd name="T5" fmla="*/ 8 h 1190"/>
                <a:gd name="T6" fmla="*/ 302 w 305"/>
                <a:gd name="T7" fmla="*/ 16 h 1190"/>
                <a:gd name="T8" fmla="*/ 298 w 305"/>
                <a:gd name="T9" fmla="*/ 28 h 1190"/>
                <a:gd name="T10" fmla="*/ 292 w 305"/>
                <a:gd name="T11" fmla="*/ 43 h 1190"/>
                <a:gd name="T12" fmla="*/ 284 w 305"/>
                <a:gd name="T13" fmla="*/ 61 h 1190"/>
                <a:gd name="T14" fmla="*/ 274 w 305"/>
                <a:gd name="T15" fmla="*/ 82 h 1190"/>
                <a:gd name="T16" fmla="*/ 263 w 305"/>
                <a:gd name="T17" fmla="*/ 106 h 1190"/>
                <a:gd name="T18" fmla="*/ 250 w 305"/>
                <a:gd name="T19" fmla="*/ 133 h 1190"/>
                <a:gd name="T20" fmla="*/ 236 w 305"/>
                <a:gd name="T21" fmla="*/ 162 h 1190"/>
                <a:gd name="T22" fmla="*/ 220 w 305"/>
                <a:gd name="T23" fmla="*/ 194 h 1190"/>
                <a:gd name="T24" fmla="*/ 202 w 305"/>
                <a:gd name="T25" fmla="*/ 227 h 1190"/>
                <a:gd name="T26" fmla="*/ 183 w 305"/>
                <a:gd name="T27" fmla="*/ 262 h 1190"/>
                <a:gd name="T28" fmla="*/ 164 w 305"/>
                <a:gd name="T29" fmla="*/ 300 h 1190"/>
                <a:gd name="T30" fmla="*/ 142 w 305"/>
                <a:gd name="T31" fmla="*/ 339 h 1190"/>
                <a:gd name="T32" fmla="*/ 121 w 305"/>
                <a:gd name="T33" fmla="*/ 379 h 1190"/>
                <a:gd name="T34" fmla="*/ 99 w 305"/>
                <a:gd name="T35" fmla="*/ 420 h 1190"/>
                <a:gd name="T36" fmla="*/ 75 w 305"/>
                <a:gd name="T37" fmla="*/ 463 h 1190"/>
                <a:gd name="T38" fmla="*/ 51 w 305"/>
                <a:gd name="T39" fmla="*/ 506 h 1190"/>
                <a:gd name="T40" fmla="*/ 26 w 305"/>
                <a:gd name="T41" fmla="*/ 550 h 1190"/>
                <a:gd name="T42" fmla="*/ 1 w 305"/>
                <a:gd name="T43" fmla="*/ 594 h 1190"/>
                <a:gd name="T44" fmla="*/ 0 w 305"/>
                <a:gd name="T45" fmla="*/ 594 h 1190"/>
                <a:gd name="T46" fmla="*/ 24 w 305"/>
                <a:gd name="T47" fmla="*/ 552 h 1190"/>
                <a:gd name="T48" fmla="*/ 48 w 305"/>
                <a:gd name="T49" fmla="*/ 509 h 1190"/>
                <a:gd name="T50" fmla="*/ 72 w 305"/>
                <a:gd name="T51" fmla="*/ 466 h 1190"/>
                <a:gd name="T52" fmla="*/ 94 w 305"/>
                <a:gd name="T53" fmla="*/ 426 h 1190"/>
                <a:gd name="T54" fmla="*/ 117 w 305"/>
                <a:gd name="T55" fmla="*/ 385 h 1190"/>
                <a:gd name="T56" fmla="*/ 138 w 305"/>
                <a:gd name="T57" fmla="*/ 346 h 1190"/>
                <a:gd name="T58" fmla="*/ 158 w 305"/>
                <a:gd name="T59" fmla="*/ 308 h 1190"/>
                <a:gd name="T60" fmla="*/ 178 w 305"/>
                <a:gd name="T61" fmla="*/ 272 h 1190"/>
                <a:gd name="T62" fmla="*/ 196 w 305"/>
                <a:gd name="T63" fmla="*/ 237 h 1190"/>
                <a:gd name="T64" fmla="*/ 213 w 305"/>
                <a:gd name="T65" fmla="*/ 204 h 1190"/>
                <a:gd name="T66" fmla="*/ 229 w 305"/>
                <a:gd name="T67" fmla="*/ 175 h 1190"/>
                <a:gd name="T68" fmla="*/ 243 w 305"/>
                <a:gd name="T69" fmla="*/ 146 h 1190"/>
                <a:gd name="T70" fmla="*/ 254 w 305"/>
                <a:gd name="T71" fmla="*/ 120 h 1190"/>
                <a:gd name="T72" fmla="*/ 265 w 305"/>
                <a:gd name="T73" fmla="*/ 97 h 1190"/>
                <a:gd name="T74" fmla="*/ 275 w 305"/>
                <a:gd name="T75" fmla="*/ 77 h 1190"/>
                <a:gd name="T76" fmla="*/ 282 w 305"/>
                <a:gd name="T77" fmla="*/ 59 h 1190"/>
                <a:gd name="T78" fmla="*/ 288 w 305"/>
                <a:gd name="T79" fmla="*/ 44 h 1190"/>
                <a:gd name="T80" fmla="*/ 292 w 305"/>
                <a:gd name="T81" fmla="*/ 33 h 1190"/>
                <a:gd name="T82" fmla="*/ 295 w 305"/>
                <a:gd name="T83" fmla="*/ 24 h 1190"/>
                <a:gd name="T84" fmla="*/ 295 w 305"/>
                <a:gd name="T85" fmla="*/ 19 h 1190"/>
                <a:gd name="T86" fmla="*/ 294 w 305"/>
                <a:gd name="T87" fmla="*/ 17 h 1190"/>
                <a:gd name="T88" fmla="*/ 304 w 305"/>
                <a:gd name="T89" fmla="*/ 0 h 119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05" h="1190">
                  <a:moveTo>
                    <a:pt x="304" y="0"/>
                  </a:moveTo>
                  <a:lnTo>
                    <a:pt x="305" y="6"/>
                  </a:lnTo>
                  <a:lnTo>
                    <a:pt x="305" y="17"/>
                  </a:lnTo>
                  <a:lnTo>
                    <a:pt x="302" y="33"/>
                  </a:lnTo>
                  <a:lnTo>
                    <a:pt x="298" y="56"/>
                  </a:lnTo>
                  <a:lnTo>
                    <a:pt x="292" y="87"/>
                  </a:lnTo>
                  <a:lnTo>
                    <a:pt x="284" y="123"/>
                  </a:lnTo>
                  <a:lnTo>
                    <a:pt x="274" y="165"/>
                  </a:lnTo>
                  <a:lnTo>
                    <a:pt x="263" y="212"/>
                  </a:lnTo>
                  <a:lnTo>
                    <a:pt x="250" y="266"/>
                  </a:lnTo>
                  <a:lnTo>
                    <a:pt x="236" y="324"/>
                  </a:lnTo>
                  <a:lnTo>
                    <a:pt x="220" y="388"/>
                  </a:lnTo>
                  <a:lnTo>
                    <a:pt x="202" y="455"/>
                  </a:lnTo>
                  <a:lnTo>
                    <a:pt x="183" y="525"/>
                  </a:lnTo>
                  <a:lnTo>
                    <a:pt x="164" y="601"/>
                  </a:lnTo>
                  <a:lnTo>
                    <a:pt x="142" y="679"/>
                  </a:lnTo>
                  <a:lnTo>
                    <a:pt x="121" y="759"/>
                  </a:lnTo>
                  <a:lnTo>
                    <a:pt x="99" y="842"/>
                  </a:lnTo>
                  <a:lnTo>
                    <a:pt x="75" y="927"/>
                  </a:lnTo>
                  <a:lnTo>
                    <a:pt x="51" y="1014"/>
                  </a:lnTo>
                  <a:lnTo>
                    <a:pt x="26" y="1101"/>
                  </a:lnTo>
                  <a:lnTo>
                    <a:pt x="1" y="1190"/>
                  </a:lnTo>
                  <a:lnTo>
                    <a:pt x="0" y="1190"/>
                  </a:lnTo>
                  <a:lnTo>
                    <a:pt x="24" y="1105"/>
                  </a:lnTo>
                  <a:lnTo>
                    <a:pt x="48" y="1019"/>
                  </a:lnTo>
                  <a:lnTo>
                    <a:pt x="72" y="934"/>
                  </a:lnTo>
                  <a:lnTo>
                    <a:pt x="94" y="853"/>
                  </a:lnTo>
                  <a:lnTo>
                    <a:pt x="117" y="771"/>
                  </a:lnTo>
                  <a:lnTo>
                    <a:pt x="138" y="694"/>
                  </a:lnTo>
                  <a:lnTo>
                    <a:pt x="158" y="618"/>
                  </a:lnTo>
                  <a:lnTo>
                    <a:pt x="178" y="545"/>
                  </a:lnTo>
                  <a:lnTo>
                    <a:pt x="196" y="475"/>
                  </a:lnTo>
                  <a:lnTo>
                    <a:pt x="213" y="409"/>
                  </a:lnTo>
                  <a:lnTo>
                    <a:pt x="229" y="350"/>
                  </a:lnTo>
                  <a:lnTo>
                    <a:pt x="243" y="292"/>
                  </a:lnTo>
                  <a:lnTo>
                    <a:pt x="254" y="241"/>
                  </a:lnTo>
                  <a:lnTo>
                    <a:pt x="265" y="194"/>
                  </a:lnTo>
                  <a:lnTo>
                    <a:pt x="275" y="154"/>
                  </a:lnTo>
                  <a:lnTo>
                    <a:pt x="282" y="118"/>
                  </a:lnTo>
                  <a:lnTo>
                    <a:pt x="288" y="89"/>
                  </a:lnTo>
                  <a:lnTo>
                    <a:pt x="292" y="67"/>
                  </a:lnTo>
                  <a:lnTo>
                    <a:pt x="295" y="49"/>
                  </a:lnTo>
                  <a:lnTo>
                    <a:pt x="295" y="38"/>
                  </a:lnTo>
                  <a:lnTo>
                    <a:pt x="294" y="35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C351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35" name="Freeform 1200"/>
            <p:cNvSpPr>
              <a:spLocks/>
            </p:cNvSpPr>
            <p:nvPr/>
          </p:nvSpPr>
          <p:spPr bwMode="auto">
            <a:xfrm>
              <a:off x="1964" y="931"/>
              <a:ext cx="295" cy="577"/>
            </a:xfrm>
            <a:custGeom>
              <a:avLst/>
              <a:gdLst>
                <a:gd name="T0" fmla="*/ 0 w 295"/>
                <a:gd name="T1" fmla="*/ 577 h 1155"/>
                <a:gd name="T2" fmla="*/ 24 w 295"/>
                <a:gd name="T3" fmla="*/ 535 h 1155"/>
                <a:gd name="T4" fmla="*/ 48 w 295"/>
                <a:gd name="T5" fmla="*/ 492 h 1155"/>
                <a:gd name="T6" fmla="*/ 72 w 295"/>
                <a:gd name="T7" fmla="*/ 449 h 1155"/>
                <a:gd name="T8" fmla="*/ 94 w 295"/>
                <a:gd name="T9" fmla="*/ 409 h 1155"/>
                <a:gd name="T10" fmla="*/ 117 w 295"/>
                <a:gd name="T11" fmla="*/ 368 h 1155"/>
                <a:gd name="T12" fmla="*/ 138 w 295"/>
                <a:gd name="T13" fmla="*/ 329 h 1155"/>
                <a:gd name="T14" fmla="*/ 158 w 295"/>
                <a:gd name="T15" fmla="*/ 291 h 1155"/>
                <a:gd name="T16" fmla="*/ 178 w 295"/>
                <a:gd name="T17" fmla="*/ 255 h 1155"/>
                <a:gd name="T18" fmla="*/ 196 w 295"/>
                <a:gd name="T19" fmla="*/ 220 h 1155"/>
                <a:gd name="T20" fmla="*/ 213 w 295"/>
                <a:gd name="T21" fmla="*/ 187 h 1155"/>
                <a:gd name="T22" fmla="*/ 229 w 295"/>
                <a:gd name="T23" fmla="*/ 157 h 1155"/>
                <a:gd name="T24" fmla="*/ 243 w 295"/>
                <a:gd name="T25" fmla="*/ 128 h 1155"/>
                <a:gd name="T26" fmla="*/ 254 w 295"/>
                <a:gd name="T27" fmla="*/ 103 h 1155"/>
                <a:gd name="T28" fmla="*/ 265 w 295"/>
                <a:gd name="T29" fmla="*/ 79 h 1155"/>
                <a:gd name="T30" fmla="*/ 275 w 295"/>
                <a:gd name="T31" fmla="*/ 59 h 1155"/>
                <a:gd name="T32" fmla="*/ 282 w 295"/>
                <a:gd name="T33" fmla="*/ 41 h 1155"/>
                <a:gd name="T34" fmla="*/ 288 w 295"/>
                <a:gd name="T35" fmla="*/ 27 h 1155"/>
                <a:gd name="T36" fmla="*/ 292 w 295"/>
                <a:gd name="T37" fmla="*/ 16 h 1155"/>
                <a:gd name="T38" fmla="*/ 295 w 295"/>
                <a:gd name="T39" fmla="*/ 7 h 1155"/>
                <a:gd name="T40" fmla="*/ 295 w 295"/>
                <a:gd name="T41" fmla="*/ 1 h 1155"/>
                <a:gd name="T42" fmla="*/ 294 w 295"/>
                <a:gd name="T43" fmla="*/ 0 h 1155"/>
                <a:gd name="T44" fmla="*/ 284 w 295"/>
                <a:gd name="T45" fmla="*/ 18 h 1155"/>
                <a:gd name="T46" fmla="*/ 285 w 295"/>
                <a:gd name="T47" fmla="*/ 20 h 1155"/>
                <a:gd name="T48" fmla="*/ 285 w 295"/>
                <a:gd name="T49" fmla="*/ 25 h 1155"/>
                <a:gd name="T50" fmla="*/ 282 w 295"/>
                <a:gd name="T51" fmla="*/ 33 h 1155"/>
                <a:gd name="T52" fmla="*/ 278 w 295"/>
                <a:gd name="T53" fmla="*/ 44 h 1155"/>
                <a:gd name="T54" fmla="*/ 272 w 295"/>
                <a:gd name="T55" fmla="*/ 58 h 1155"/>
                <a:gd name="T56" fmla="*/ 265 w 295"/>
                <a:gd name="T57" fmla="*/ 76 h 1155"/>
                <a:gd name="T58" fmla="*/ 257 w 295"/>
                <a:gd name="T59" fmla="*/ 95 h 1155"/>
                <a:gd name="T60" fmla="*/ 246 w 295"/>
                <a:gd name="T61" fmla="*/ 117 h 1155"/>
                <a:gd name="T62" fmla="*/ 233 w 295"/>
                <a:gd name="T63" fmla="*/ 143 h 1155"/>
                <a:gd name="T64" fmla="*/ 220 w 295"/>
                <a:gd name="T65" fmla="*/ 170 h 1155"/>
                <a:gd name="T66" fmla="*/ 205 w 295"/>
                <a:gd name="T67" fmla="*/ 200 h 1155"/>
                <a:gd name="T68" fmla="*/ 189 w 295"/>
                <a:gd name="T69" fmla="*/ 231 h 1155"/>
                <a:gd name="T70" fmla="*/ 171 w 295"/>
                <a:gd name="T71" fmla="*/ 265 h 1155"/>
                <a:gd name="T72" fmla="*/ 152 w 295"/>
                <a:gd name="T73" fmla="*/ 300 h 1155"/>
                <a:gd name="T74" fmla="*/ 132 w 295"/>
                <a:gd name="T75" fmla="*/ 336 h 1155"/>
                <a:gd name="T76" fmla="*/ 111 w 295"/>
                <a:gd name="T77" fmla="*/ 374 h 1155"/>
                <a:gd name="T78" fmla="*/ 90 w 295"/>
                <a:gd name="T79" fmla="*/ 413 h 1155"/>
                <a:gd name="T80" fmla="*/ 69 w 295"/>
                <a:gd name="T81" fmla="*/ 454 h 1155"/>
                <a:gd name="T82" fmla="*/ 46 w 295"/>
                <a:gd name="T83" fmla="*/ 495 h 1155"/>
                <a:gd name="T84" fmla="*/ 22 w 295"/>
                <a:gd name="T85" fmla="*/ 535 h 1155"/>
                <a:gd name="T86" fmla="*/ 0 w 295"/>
                <a:gd name="T87" fmla="*/ 577 h 1155"/>
                <a:gd name="T88" fmla="*/ 0 w 295"/>
                <a:gd name="T89" fmla="*/ 577 h 115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95" h="1155">
                  <a:moveTo>
                    <a:pt x="0" y="1155"/>
                  </a:moveTo>
                  <a:lnTo>
                    <a:pt x="24" y="1070"/>
                  </a:lnTo>
                  <a:lnTo>
                    <a:pt x="48" y="984"/>
                  </a:lnTo>
                  <a:lnTo>
                    <a:pt x="72" y="899"/>
                  </a:lnTo>
                  <a:lnTo>
                    <a:pt x="94" y="818"/>
                  </a:lnTo>
                  <a:lnTo>
                    <a:pt x="117" y="736"/>
                  </a:lnTo>
                  <a:lnTo>
                    <a:pt x="138" y="659"/>
                  </a:lnTo>
                  <a:lnTo>
                    <a:pt x="158" y="583"/>
                  </a:lnTo>
                  <a:lnTo>
                    <a:pt x="178" y="510"/>
                  </a:lnTo>
                  <a:lnTo>
                    <a:pt x="196" y="440"/>
                  </a:lnTo>
                  <a:lnTo>
                    <a:pt x="213" y="374"/>
                  </a:lnTo>
                  <a:lnTo>
                    <a:pt x="229" y="315"/>
                  </a:lnTo>
                  <a:lnTo>
                    <a:pt x="243" y="257"/>
                  </a:lnTo>
                  <a:lnTo>
                    <a:pt x="254" y="206"/>
                  </a:lnTo>
                  <a:lnTo>
                    <a:pt x="265" y="159"/>
                  </a:lnTo>
                  <a:lnTo>
                    <a:pt x="275" y="119"/>
                  </a:lnTo>
                  <a:lnTo>
                    <a:pt x="282" y="83"/>
                  </a:lnTo>
                  <a:lnTo>
                    <a:pt x="288" y="54"/>
                  </a:lnTo>
                  <a:lnTo>
                    <a:pt x="292" y="32"/>
                  </a:lnTo>
                  <a:lnTo>
                    <a:pt x="295" y="14"/>
                  </a:lnTo>
                  <a:lnTo>
                    <a:pt x="295" y="3"/>
                  </a:lnTo>
                  <a:lnTo>
                    <a:pt x="294" y="0"/>
                  </a:lnTo>
                  <a:lnTo>
                    <a:pt x="284" y="36"/>
                  </a:lnTo>
                  <a:lnTo>
                    <a:pt x="285" y="40"/>
                  </a:lnTo>
                  <a:lnTo>
                    <a:pt x="285" y="50"/>
                  </a:lnTo>
                  <a:lnTo>
                    <a:pt x="282" y="67"/>
                  </a:lnTo>
                  <a:lnTo>
                    <a:pt x="278" y="88"/>
                  </a:lnTo>
                  <a:lnTo>
                    <a:pt x="272" y="117"/>
                  </a:lnTo>
                  <a:lnTo>
                    <a:pt x="265" y="152"/>
                  </a:lnTo>
                  <a:lnTo>
                    <a:pt x="257" y="190"/>
                  </a:lnTo>
                  <a:lnTo>
                    <a:pt x="246" y="235"/>
                  </a:lnTo>
                  <a:lnTo>
                    <a:pt x="233" y="286"/>
                  </a:lnTo>
                  <a:lnTo>
                    <a:pt x="220" y="340"/>
                  </a:lnTo>
                  <a:lnTo>
                    <a:pt x="205" y="400"/>
                  </a:lnTo>
                  <a:lnTo>
                    <a:pt x="189" y="463"/>
                  </a:lnTo>
                  <a:lnTo>
                    <a:pt x="171" y="530"/>
                  </a:lnTo>
                  <a:lnTo>
                    <a:pt x="152" y="601"/>
                  </a:lnTo>
                  <a:lnTo>
                    <a:pt x="132" y="673"/>
                  </a:lnTo>
                  <a:lnTo>
                    <a:pt x="111" y="749"/>
                  </a:lnTo>
                  <a:lnTo>
                    <a:pt x="90" y="827"/>
                  </a:lnTo>
                  <a:lnTo>
                    <a:pt x="69" y="908"/>
                  </a:lnTo>
                  <a:lnTo>
                    <a:pt x="46" y="990"/>
                  </a:lnTo>
                  <a:lnTo>
                    <a:pt x="22" y="1071"/>
                  </a:lnTo>
                  <a:lnTo>
                    <a:pt x="0" y="1155"/>
                  </a:lnTo>
                  <a:close/>
                </a:path>
              </a:pathLst>
            </a:custGeom>
            <a:solidFill>
              <a:srgbClr val="C65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36" name="Freeform 1201"/>
            <p:cNvSpPr>
              <a:spLocks/>
            </p:cNvSpPr>
            <p:nvPr/>
          </p:nvSpPr>
          <p:spPr bwMode="auto">
            <a:xfrm>
              <a:off x="1962" y="949"/>
              <a:ext cx="287" cy="559"/>
            </a:xfrm>
            <a:custGeom>
              <a:avLst/>
              <a:gdLst>
                <a:gd name="T0" fmla="*/ 286 w 287"/>
                <a:gd name="T1" fmla="*/ 0 h 1119"/>
                <a:gd name="T2" fmla="*/ 287 w 287"/>
                <a:gd name="T3" fmla="*/ 2 h 1119"/>
                <a:gd name="T4" fmla="*/ 287 w 287"/>
                <a:gd name="T5" fmla="*/ 7 h 1119"/>
                <a:gd name="T6" fmla="*/ 284 w 287"/>
                <a:gd name="T7" fmla="*/ 15 h 1119"/>
                <a:gd name="T8" fmla="*/ 280 w 287"/>
                <a:gd name="T9" fmla="*/ 26 h 1119"/>
                <a:gd name="T10" fmla="*/ 274 w 287"/>
                <a:gd name="T11" fmla="*/ 40 h 1119"/>
                <a:gd name="T12" fmla="*/ 267 w 287"/>
                <a:gd name="T13" fmla="*/ 58 h 1119"/>
                <a:gd name="T14" fmla="*/ 259 w 287"/>
                <a:gd name="T15" fmla="*/ 77 h 1119"/>
                <a:gd name="T16" fmla="*/ 248 w 287"/>
                <a:gd name="T17" fmla="*/ 99 h 1119"/>
                <a:gd name="T18" fmla="*/ 235 w 287"/>
                <a:gd name="T19" fmla="*/ 125 h 1119"/>
                <a:gd name="T20" fmla="*/ 222 w 287"/>
                <a:gd name="T21" fmla="*/ 152 h 1119"/>
                <a:gd name="T22" fmla="*/ 207 w 287"/>
                <a:gd name="T23" fmla="*/ 182 h 1119"/>
                <a:gd name="T24" fmla="*/ 191 w 287"/>
                <a:gd name="T25" fmla="*/ 213 h 1119"/>
                <a:gd name="T26" fmla="*/ 173 w 287"/>
                <a:gd name="T27" fmla="*/ 247 h 1119"/>
                <a:gd name="T28" fmla="*/ 154 w 287"/>
                <a:gd name="T29" fmla="*/ 282 h 1119"/>
                <a:gd name="T30" fmla="*/ 134 w 287"/>
                <a:gd name="T31" fmla="*/ 318 h 1119"/>
                <a:gd name="T32" fmla="*/ 113 w 287"/>
                <a:gd name="T33" fmla="*/ 356 h 1119"/>
                <a:gd name="T34" fmla="*/ 92 w 287"/>
                <a:gd name="T35" fmla="*/ 395 h 1119"/>
                <a:gd name="T36" fmla="*/ 71 w 287"/>
                <a:gd name="T37" fmla="*/ 436 h 1119"/>
                <a:gd name="T38" fmla="*/ 48 w 287"/>
                <a:gd name="T39" fmla="*/ 477 h 1119"/>
                <a:gd name="T40" fmla="*/ 24 w 287"/>
                <a:gd name="T41" fmla="*/ 517 h 1119"/>
                <a:gd name="T42" fmla="*/ 2 w 287"/>
                <a:gd name="T43" fmla="*/ 559 h 1119"/>
                <a:gd name="T44" fmla="*/ 0 w 287"/>
                <a:gd name="T45" fmla="*/ 558 h 1119"/>
                <a:gd name="T46" fmla="*/ 24 w 287"/>
                <a:gd name="T47" fmla="*/ 517 h 1119"/>
                <a:gd name="T48" fmla="*/ 47 w 287"/>
                <a:gd name="T49" fmla="*/ 475 h 1119"/>
                <a:gd name="T50" fmla="*/ 69 w 287"/>
                <a:gd name="T51" fmla="*/ 434 h 1119"/>
                <a:gd name="T52" fmla="*/ 92 w 287"/>
                <a:gd name="T53" fmla="*/ 393 h 1119"/>
                <a:gd name="T54" fmla="*/ 113 w 287"/>
                <a:gd name="T55" fmla="*/ 354 h 1119"/>
                <a:gd name="T56" fmla="*/ 134 w 287"/>
                <a:gd name="T57" fmla="*/ 316 h 1119"/>
                <a:gd name="T58" fmla="*/ 154 w 287"/>
                <a:gd name="T59" fmla="*/ 278 h 1119"/>
                <a:gd name="T60" fmla="*/ 173 w 287"/>
                <a:gd name="T61" fmla="*/ 244 h 1119"/>
                <a:gd name="T62" fmla="*/ 190 w 287"/>
                <a:gd name="T63" fmla="*/ 211 h 1119"/>
                <a:gd name="T64" fmla="*/ 207 w 287"/>
                <a:gd name="T65" fmla="*/ 180 h 1119"/>
                <a:gd name="T66" fmla="*/ 221 w 287"/>
                <a:gd name="T67" fmla="*/ 151 h 1119"/>
                <a:gd name="T68" fmla="*/ 233 w 287"/>
                <a:gd name="T69" fmla="*/ 125 h 1119"/>
                <a:gd name="T70" fmla="*/ 245 w 287"/>
                <a:gd name="T71" fmla="*/ 101 h 1119"/>
                <a:gd name="T72" fmla="*/ 255 w 287"/>
                <a:gd name="T73" fmla="*/ 79 h 1119"/>
                <a:gd name="T74" fmla="*/ 263 w 287"/>
                <a:gd name="T75" fmla="*/ 62 h 1119"/>
                <a:gd name="T76" fmla="*/ 269 w 287"/>
                <a:gd name="T77" fmla="*/ 47 h 1119"/>
                <a:gd name="T78" fmla="*/ 273 w 287"/>
                <a:gd name="T79" fmla="*/ 35 h 1119"/>
                <a:gd name="T80" fmla="*/ 276 w 287"/>
                <a:gd name="T81" fmla="*/ 26 h 1119"/>
                <a:gd name="T82" fmla="*/ 276 w 287"/>
                <a:gd name="T83" fmla="*/ 21 h 1119"/>
                <a:gd name="T84" fmla="*/ 274 w 287"/>
                <a:gd name="T85" fmla="*/ 19 h 1119"/>
                <a:gd name="T86" fmla="*/ 286 w 287"/>
                <a:gd name="T87" fmla="*/ 0 h 111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87" h="1119">
                  <a:moveTo>
                    <a:pt x="286" y="0"/>
                  </a:moveTo>
                  <a:lnTo>
                    <a:pt x="287" y="4"/>
                  </a:lnTo>
                  <a:lnTo>
                    <a:pt x="287" y="14"/>
                  </a:lnTo>
                  <a:lnTo>
                    <a:pt x="284" y="31"/>
                  </a:lnTo>
                  <a:lnTo>
                    <a:pt x="280" y="52"/>
                  </a:lnTo>
                  <a:lnTo>
                    <a:pt x="274" y="81"/>
                  </a:lnTo>
                  <a:lnTo>
                    <a:pt x="267" y="116"/>
                  </a:lnTo>
                  <a:lnTo>
                    <a:pt x="259" y="154"/>
                  </a:lnTo>
                  <a:lnTo>
                    <a:pt x="248" y="199"/>
                  </a:lnTo>
                  <a:lnTo>
                    <a:pt x="235" y="250"/>
                  </a:lnTo>
                  <a:lnTo>
                    <a:pt x="222" y="304"/>
                  </a:lnTo>
                  <a:lnTo>
                    <a:pt x="207" y="364"/>
                  </a:lnTo>
                  <a:lnTo>
                    <a:pt x="191" y="427"/>
                  </a:lnTo>
                  <a:lnTo>
                    <a:pt x="173" y="494"/>
                  </a:lnTo>
                  <a:lnTo>
                    <a:pt x="154" y="565"/>
                  </a:lnTo>
                  <a:lnTo>
                    <a:pt x="134" y="637"/>
                  </a:lnTo>
                  <a:lnTo>
                    <a:pt x="113" y="713"/>
                  </a:lnTo>
                  <a:lnTo>
                    <a:pt x="92" y="791"/>
                  </a:lnTo>
                  <a:lnTo>
                    <a:pt x="71" y="872"/>
                  </a:lnTo>
                  <a:lnTo>
                    <a:pt x="48" y="954"/>
                  </a:lnTo>
                  <a:lnTo>
                    <a:pt x="24" y="1035"/>
                  </a:lnTo>
                  <a:lnTo>
                    <a:pt x="2" y="1119"/>
                  </a:lnTo>
                  <a:lnTo>
                    <a:pt x="0" y="1117"/>
                  </a:lnTo>
                  <a:lnTo>
                    <a:pt x="24" y="1034"/>
                  </a:lnTo>
                  <a:lnTo>
                    <a:pt x="47" y="950"/>
                  </a:lnTo>
                  <a:lnTo>
                    <a:pt x="69" y="869"/>
                  </a:lnTo>
                  <a:lnTo>
                    <a:pt x="92" y="787"/>
                  </a:lnTo>
                  <a:lnTo>
                    <a:pt x="113" y="708"/>
                  </a:lnTo>
                  <a:lnTo>
                    <a:pt x="134" y="632"/>
                  </a:lnTo>
                  <a:lnTo>
                    <a:pt x="154" y="557"/>
                  </a:lnTo>
                  <a:lnTo>
                    <a:pt x="173" y="489"/>
                  </a:lnTo>
                  <a:lnTo>
                    <a:pt x="190" y="422"/>
                  </a:lnTo>
                  <a:lnTo>
                    <a:pt x="207" y="360"/>
                  </a:lnTo>
                  <a:lnTo>
                    <a:pt x="221" y="302"/>
                  </a:lnTo>
                  <a:lnTo>
                    <a:pt x="233" y="250"/>
                  </a:lnTo>
                  <a:lnTo>
                    <a:pt x="245" y="203"/>
                  </a:lnTo>
                  <a:lnTo>
                    <a:pt x="255" y="159"/>
                  </a:lnTo>
                  <a:lnTo>
                    <a:pt x="263" y="125"/>
                  </a:lnTo>
                  <a:lnTo>
                    <a:pt x="269" y="94"/>
                  </a:lnTo>
                  <a:lnTo>
                    <a:pt x="273" y="70"/>
                  </a:lnTo>
                  <a:lnTo>
                    <a:pt x="276" y="52"/>
                  </a:lnTo>
                  <a:lnTo>
                    <a:pt x="276" y="42"/>
                  </a:lnTo>
                  <a:lnTo>
                    <a:pt x="274" y="3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C85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37" name="Freeform 1202"/>
            <p:cNvSpPr>
              <a:spLocks/>
            </p:cNvSpPr>
            <p:nvPr/>
          </p:nvSpPr>
          <p:spPr bwMode="auto">
            <a:xfrm>
              <a:off x="1961" y="968"/>
              <a:ext cx="277" cy="539"/>
            </a:xfrm>
            <a:custGeom>
              <a:avLst/>
              <a:gdLst>
                <a:gd name="T0" fmla="*/ 1 w 277"/>
                <a:gd name="T1" fmla="*/ 539 h 1079"/>
                <a:gd name="T2" fmla="*/ 25 w 277"/>
                <a:gd name="T3" fmla="*/ 498 h 1079"/>
                <a:gd name="T4" fmla="*/ 48 w 277"/>
                <a:gd name="T5" fmla="*/ 456 h 1079"/>
                <a:gd name="T6" fmla="*/ 70 w 277"/>
                <a:gd name="T7" fmla="*/ 415 h 1079"/>
                <a:gd name="T8" fmla="*/ 93 w 277"/>
                <a:gd name="T9" fmla="*/ 374 h 1079"/>
                <a:gd name="T10" fmla="*/ 114 w 277"/>
                <a:gd name="T11" fmla="*/ 335 h 1079"/>
                <a:gd name="T12" fmla="*/ 135 w 277"/>
                <a:gd name="T13" fmla="*/ 297 h 1079"/>
                <a:gd name="T14" fmla="*/ 155 w 277"/>
                <a:gd name="T15" fmla="*/ 259 h 1079"/>
                <a:gd name="T16" fmla="*/ 174 w 277"/>
                <a:gd name="T17" fmla="*/ 225 h 1079"/>
                <a:gd name="T18" fmla="*/ 191 w 277"/>
                <a:gd name="T19" fmla="*/ 192 h 1079"/>
                <a:gd name="T20" fmla="*/ 208 w 277"/>
                <a:gd name="T21" fmla="*/ 161 h 1079"/>
                <a:gd name="T22" fmla="*/ 222 w 277"/>
                <a:gd name="T23" fmla="*/ 132 h 1079"/>
                <a:gd name="T24" fmla="*/ 234 w 277"/>
                <a:gd name="T25" fmla="*/ 106 h 1079"/>
                <a:gd name="T26" fmla="*/ 246 w 277"/>
                <a:gd name="T27" fmla="*/ 82 h 1079"/>
                <a:gd name="T28" fmla="*/ 256 w 277"/>
                <a:gd name="T29" fmla="*/ 60 h 1079"/>
                <a:gd name="T30" fmla="*/ 264 w 277"/>
                <a:gd name="T31" fmla="*/ 43 h 1079"/>
                <a:gd name="T32" fmla="*/ 270 w 277"/>
                <a:gd name="T33" fmla="*/ 28 h 1079"/>
                <a:gd name="T34" fmla="*/ 274 w 277"/>
                <a:gd name="T35" fmla="*/ 16 h 1079"/>
                <a:gd name="T36" fmla="*/ 277 w 277"/>
                <a:gd name="T37" fmla="*/ 7 h 1079"/>
                <a:gd name="T38" fmla="*/ 277 w 277"/>
                <a:gd name="T39" fmla="*/ 2 h 1079"/>
                <a:gd name="T40" fmla="*/ 275 w 277"/>
                <a:gd name="T41" fmla="*/ 0 h 1079"/>
                <a:gd name="T42" fmla="*/ 264 w 277"/>
                <a:gd name="T43" fmla="*/ 20 h 1079"/>
                <a:gd name="T44" fmla="*/ 266 w 277"/>
                <a:gd name="T45" fmla="*/ 21 h 1079"/>
                <a:gd name="T46" fmla="*/ 266 w 277"/>
                <a:gd name="T47" fmla="*/ 27 h 1079"/>
                <a:gd name="T48" fmla="*/ 263 w 277"/>
                <a:gd name="T49" fmla="*/ 35 h 1079"/>
                <a:gd name="T50" fmla="*/ 258 w 277"/>
                <a:gd name="T51" fmla="*/ 47 h 1079"/>
                <a:gd name="T52" fmla="*/ 253 w 277"/>
                <a:gd name="T53" fmla="*/ 61 h 1079"/>
                <a:gd name="T54" fmla="*/ 246 w 277"/>
                <a:gd name="T55" fmla="*/ 78 h 1079"/>
                <a:gd name="T56" fmla="*/ 236 w 277"/>
                <a:gd name="T57" fmla="*/ 98 h 1079"/>
                <a:gd name="T58" fmla="*/ 225 w 277"/>
                <a:gd name="T59" fmla="*/ 121 h 1079"/>
                <a:gd name="T60" fmla="*/ 212 w 277"/>
                <a:gd name="T61" fmla="*/ 146 h 1079"/>
                <a:gd name="T62" fmla="*/ 198 w 277"/>
                <a:gd name="T63" fmla="*/ 174 h 1079"/>
                <a:gd name="T64" fmla="*/ 184 w 277"/>
                <a:gd name="T65" fmla="*/ 204 h 1079"/>
                <a:gd name="T66" fmla="*/ 167 w 277"/>
                <a:gd name="T67" fmla="*/ 236 h 1079"/>
                <a:gd name="T68" fmla="*/ 148 w 277"/>
                <a:gd name="T69" fmla="*/ 270 h 1079"/>
                <a:gd name="T70" fmla="*/ 130 w 277"/>
                <a:gd name="T71" fmla="*/ 306 h 1079"/>
                <a:gd name="T72" fmla="*/ 110 w 277"/>
                <a:gd name="T73" fmla="*/ 342 h 1079"/>
                <a:gd name="T74" fmla="*/ 89 w 277"/>
                <a:gd name="T75" fmla="*/ 380 h 1079"/>
                <a:gd name="T76" fmla="*/ 68 w 277"/>
                <a:gd name="T77" fmla="*/ 419 h 1079"/>
                <a:gd name="T78" fmla="*/ 45 w 277"/>
                <a:gd name="T79" fmla="*/ 459 h 1079"/>
                <a:gd name="T80" fmla="*/ 22 w 277"/>
                <a:gd name="T81" fmla="*/ 498 h 1079"/>
                <a:gd name="T82" fmla="*/ 0 w 277"/>
                <a:gd name="T83" fmla="*/ 539 h 1079"/>
                <a:gd name="T84" fmla="*/ 1 w 277"/>
                <a:gd name="T85" fmla="*/ 539 h 107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77" h="1079">
                  <a:moveTo>
                    <a:pt x="1" y="1079"/>
                  </a:moveTo>
                  <a:lnTo>
                    <a:pt x="25" y="996"/>
                  </a:lnTo>
                  <a:lnTo>
                    <a:pt x="48" y="912"/>
                  </a:lnTo>
                  <a:lnTo>
                    <a:pt x="70" y="831"/>
                  </a:lnTo>
                  <a:lnTo>
                    <a:pt x="93" y="749"/>
                  </a:lnTo>
                  <a:lnTo>
                    <a:pt x="114" y="670"/>
                  </a:lnTo>
                  <a:lnTo>
                    <a:pt x="135" y="594"/>
                  </a:lnTo>
                  <a:lnTo>
                    <a:pt x="155" y="519"/>
                  </a:lnTo>
                  <a:lnTo>
                    <a:pt x="174" y="451"/>
                  </a:lnTo>
                  <a:lnTo>
                    <a:pt x="191" y="384"/>
                  </a:lnTo>
                  <a:lnTo>
                    <a:pt x="208" y="322"/>
                  </a:lnTo>
                  <a:lnTo>
                    <a:pt x="222" y="264"/>
                  </a:lnTo>
                  <a:lnTo>
                    <a:pt x="234" y="212"/>
                  </a:lnTo>
                  <a:lnTo>
                    <a:pt x="246" y="165"/>
                  </a:lnTo>
                  <a:lnTo>
                    <a:pt x="256" y="121"/>
                  </a:lnTo>
                  <a:lnTo>
                    <a:pt x="264" y="87"/>
                  </a:lnTo>
                  <a:lnTo>
                    <a:pt x="270" y="56"/>
                  </a:lnTo>
                  <a:lnTo>
                    <a:pt x="274" y="32"/>
                  </a:lnTo>
                  <a:lnTo>
                    <a:pt x="277" y="14"/>
                  </a:lnTo>
                  <a:lnTo>
                    <a:pt x="277" y="4"/>
                  </a:lnTo>
                  <a:lnTo>
                    <a:pt x="275" y="0"/>
                  </a:lnTo>
                  <a:lnTo>
                    <a:pt x="264" y="40"/>
                  </a:lnTo>
                  <a:lnTo>
                    <a:pt x="266" y="43"/>
                  </a:lnTo>
                  <a:lnTo>
                    <a:pt x="266" y="54"/>
                  </a:lnTo>
                  <a:lnTo>
                    <a:pt x="263" y="71"/>
                  </a:lnTo>
                  <a:lnTo>
                    <a:pt x="258" y="94"/>
                  </a:lnTo>
                  <a:lnTo>
                    <a:pt x="253" y="123"/>
                  </a:lnTo>
                  <a:lnTo>
                    <a:pt x="246" y="157"/>
                  </a:lnTo>
                  <a:lnTo>
                    <a:pt x="236" y="197"/>
                  </a:lnTo>
                  <a:lnTo>
                    <a:pt x="225" y="242"/>
                  </a:lnTo>
                  <a:lnTo>
                    <a:pt x="212" y="293"/>
                  </a:lnTo>
                  <a:lnTo>
                    <a:pt x="198" y="349"/>
                  </a:lnTo>
                  <a:lnTo>
                    <a:pt x="184" y="409"/>
                  </a:lnTo>
                  <a:lnTo>
                    <a:pt x="167" y="472"/>
                  </a:lnTo>
                  <a:lnTo>
                    <a:pt x="148" y="541"/>
                  </a:lnTo>
                  <a:lnTo>
                    <a:pt x="130" y="612"/>
                  </a:lnTo>
                  <a:lnTo>
                    <a:pt x="110" y="684"/>
                  </a:lnTo>
                  <a:lnTo>
                    <a:pt x="89" y="760"/>
                  </a:lnTo>
                  <a:lnTo>
                    <a:pt x="68" y="838"/>
                  </a:lnTo>
                  <a:lnTo>
                    <a:pt x="45" y="918"/>
                  </a:lnTo>
                  <a:lnTo>
                    <a:pt x="22" y="997"/>
                  </a:lnTo>
                  <a:lnTo>
                    <a:pt x="0" y="1079"/>
                  </a:lnTo>
                  <a:lnTo>
                    <a:pt x="1" y="1079"/>
                  </a:lnTo>
                  <a:close/>
                </a:path>
              </a:pathLst>
            </a:custGeom>
            <a:solidFill>
              <a:srgbClr val="CB5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38" name="Freeform 1203"/>
            <p:cNvSpPr>
              <a:spLocks/>
            </p:cNvSpPr>
            <p:nvPr/>
          </p:nvSpPr>
          <p:spPr bwMode="auto">
            <a:xfrm>
              <a:off x="1959" y="988"/>
              <a:ext cx="268" cy="519"/>
            </a:xfrm>
            <a:custGeom>
              <a:avLst/>
              <a:gdLst>
                <a:gd name="T0" fmla="*/ 266 w 268"/>
                <a:gd name="T1" fmla="*/ 0 h 1039"/>
                <a:gd name="T2" fmla="*/ 268 w 268"/>
                <a:gd name="T3" fmla="*/ 1 h 1039"/>
                <a:gd name="T4" fmla="*/ 268 w 268"/>
                <a:gd name="T5" fmla="*/ 7 h 1039"/>
                <a:gd name="T6" fmla="*/ 265 w 268"/>
                <a:gd name="T7" fmla="*/ 15 h 1039"/>
                <a:gd name="T8" fmla="*/ 260 w 268"/>
                <a:gd name="T9" fmla="*/ 27 h 1039"/>
                <a:gd name="T10" fmla="*/ 255 w 268"/>
                <a:gd name="T11" fmla="*/ 41 h 1039"/>
                <a:gd name="T12" fmla="*/ 248 w 268"/>
                <a:gd name="T13" fmla="*/ 58 h 1039"/>
                <a:gd name="T14" fmla="*/ 238 w 268"/>
                <a:gd name="T15" fmla="*/ 78 h 1039"/>
                <a:gd name="T16" fmla="*/ 227 w 268"/>
                <a:gd name="T17" fmla="*/ 101 h 1039"/>
                <a:gd name="T18" fmla="*/ 214 w 268"/>
                <a:gd name="T19" fmla="*/ 126 h 1039"/>
                <a:gd name="T20" fmla="*/ 200 w 268"/>
                <a:gd name="T21" fmla="*/ 154 h 1039"/>
                <a:gd name="T22" fmla="*/ 186 w 268"/>
                <a:gd name="T23" fmla="*/ 184 h 1039"/>
                <a:gd name="T24" fmla="*/ 169 w 268"/>
                <a:gd name="T25" fmla="*/ 216 h 1039"/>
                <a:gd name="T26" fmla="*/ 150 w 268"/>
                <a:gd name="T27" fmla="*/ 250 h 1039"/>
                <a:gd name="T28" fmla="*/ 132 w 268"/>
                <a:gd name="T29" fmla="*/ 286 h 1039"/>
                <a:gd name="T30" fmla="*/ 112 w 268"/>
                <a:gd name="T31" fmla="*/ 322 h 1039"/>
                <a:gd name="T32" fmla="*/ 91 w 268"/>
                <a:gd name="T33" fmla="*/ 360 h 1039"/>
                <a:gd name="T34" fmla="*/ 70 w 268"/>
                <a:gd name="T35" fmla="*/ 399 h 1039"/>
                <a:gd name="T36" fmla="*/ 47 w 268"/>
                <a:gd name="T37" fmla="*/ 439 h 1039"/>
                <a:gd name="T38" fmla="*/ 24 w 268"/>
                <a:gd name="T39" fmla="*/ 478 h 1039"/>
                <a:gd name="T40" fmla="*/ 2 w 268"/>
                <a:gd name="T41" fmla="*/ 519 h 1039"/>
                <a:gd name="T42" fmla="*/ 0 w 268"/>
                <a:gd name="T43" fmla="*/ 519 h 1039"/>
                <a:gd name="T44" fmla="*/ 24 w 268"/>
                <a:gd name="T45" fmla="*/ 478 h 1039"/>
                <a:gd name="T46" fmla="*/ 47 w 268"/>
                <a:gd name="T47" fmla="*/ 438 h 1039"/>
                <a:gd name="T48" fmla="*/ 68 w 268"/>
                <a:gd name="T49" fmla="*/ 398 h 1039"/>
                <a:gd name="T50" fmla="*/ 91 w 268"/>
                <a:gd name="T51" fmla="*/ 359 h 1039"/>
                <a:gd name="T52" fmla="*/ 111 w 268"/>
                <a:gd name="T53" fmla="*/ 321 h 1039"/>
                <a:gd name="T54" fmla="*/ 130 w 268"/>
                <a:gd name="T55" fmla="*/ 284 h 1039"/>
                <a:gd name="T56" fmla="*/ 150 w 268"/>
                <a:gd name="T57" fmla="*/ 249 h 1039"/>
                <a:gd name="T58" fmla="*/ 167 w 268"/>
                <a:gd name="T59" fmla="*/ 215 h 1039"/>
                <a:gd name="T60" fmla="*/ 184 w 268"/>
                <a:gd name="T61" fmla="*/ 184 h 1039"/>
                <a:gd name="T62" fmla="*/ 198 w 268"/>
                <a:gd name="T63" fmla="*/ 154 h 1039"/>
                <a:gd name="T64" fmla="*/ 211 w 268"/>
                <a:gd name="T65" fmla="*/ 128 h 1039"/>
                <a:gd name="T66" fmla="*/ 224 w 268"/>
                <a:gd name="T67" fmla="*/ 104 h 1039"/>
                <a:gd name="T68" fmla="*/ 234 w 268"/>
                <a:gd name="T69" fmla="*/ 83 h 1039"/>
                <a:gd name="T70" fmla="*/ 242 w 268"/>
                <a:gd name="T71" fmla="*/ 65 h 1039"/>
                <a:gd name="T72" fmla="*/ 248 w 268"/>
                <a:gd name="T73" fmla="*/ 49 h 1039"/>
                <a:gd name="T74" fmla="*/ 252 w 268"/>
                <a:gd name="T75" fmla="*/ 38 h 1039"/>
                <a:gd name="T76" fmla="*/ 255 w 268"/>
                <a:gd name="T77" fmla="*/ 29 h 1039"/>
                <a:gd name="T78" fmla="*/ 256 w 268"/>
                <a:gd name="T79" fmla="*/ 23 h 1039"/>
                <a:gd name="T80" fmla="*/ 255 w 268"/>
                <a:gd name="T81" fmla="*/ 20 h 1039"/>
                <a:gd name="T82" fmla="*/ 266 w 268"/>
                <a:gd name="T83" fmla="*/ 0 h 103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68" h="1039">
                  <a:moveTo>
                    <a:pt x="266" y="0"/>
                  </a:moveTo>
                  <a:lnTo>
                    <a:pt x="268" y="3"/>
                  </a:lnTo>
                  <a:lnTo>
                    <a:pt x="268" y="14"/>
                  </a:lnTo>
                  <a:lnTo>
                    <a:pt x="265" y="31"/>
                  </a:lnTo>
                  <a:lnTo>
                    <a:pt x="260" y="54"/>
                  </a:lnTo>
                  <a:lnTo>
                    <a:pt x="255" y="83"/>
                  </a:lnTo>
                  <a:lnTo>
                    <a:pt x="248" y="117"/>
                  </a:lnTo>
                  <a:lnTo>
                    <a:pt x="238" y="157"/>
                  </a:lnTo>
                  <a:lnTo>
                    <a:pt x="227" y="202"/>
                  </a:lnTo>
                  <a:lnTo>
                    <a:pt x="214" y="253"/>
                  </a:lnTo>
                  <a:lnTo>
                    <a:pt x="200" y="309"/>
                  </a:lnTo>
                  <a:lnTo>
                    <a:pt x="186" y="369"/>
                  </a:lnTo>
                  <a:lnTo>
                    <a:pt x="169" y="432"/>
                  </a:lnTo>
                  <a:lnTo>
                    <a:pt x="150" y="501"/>
                  </a:lnTo>
                  <a:lnTo>
                    <a:pt x="132" y="572"/>
                  </a:lnTo>
                  <a:lnTo>
                    <a:pt x="112" y="644"/>
                  </a:lnTo>
                  <a:lnTo>
                    <a:pt x="91" y="720"/>
                  </a:lnTo>
                  <a:lnTo>
                    <a:pt x="70" y="798"/>
                  </a:lnTo>
                  <a:lnTo>
                    <a:pt x="47" y="878"/>
                  </a:lnTo>
                  <a:lnTo>
                    <a:pt x="24" y="957"/>
                  </a:lnTo>
                  <a:lnTo>
                    <a:pt x="2" y="1039"/>
                  </a:lnTo>
                  <a:lnTo>
                    <a:pt x="0" y="1039"/>
                  </a:lnTo>
                  <a:lnTo>
                    <a:pt x="24" y="957"/>
                  </a:lnTo>
                  <a:lnTo>
                    <a:pt x="47" y="876"/>
                  </a:lnTo>
                  <a:lnTo>
                    <a:pt x="68" y="796"/>
                  </a:lnTo>
                  <a:lnTo>
                    <a:pt x="91" y="718"/>
                  </a:lnTo>
                  <a:lnTo>
                    <a:pt x="111" y="642"/>
                  </a:lnTo>
                  <a:lnTo>
                    <a:pt x="130" y="568"/>
                  </a:lnTo>
                  <a:lnTo>
                    <a:pt x="150" y="498"/>
                  </a:lnTo>
                  <a:lnTo>
                    <a:pt x="167" y="431"/>
                  </a:lnTo>
                  <a:lnTo>
                    <a:pt x="184" y="369"/>
                  </a:lnTo>
                  <a:lnTo>
                    <a:pt x="198" y="309"/>
                  </a:lnTo>
                  <a:lnTo>
                    <a:pt x="211" y="257"/>
                  </a:lnTo>
                  <a:lnTo>
                    <a:pt x="224" y="208"/>
                  </a:lnTo>
                  <a:lnTo>
                    <a:pt x="234" y="166"/>
                  </a:lnTo>
                  <a:lnTo>
                    <a:pt x="242" y="130"/>
                  </a:lnTo>
                  <a:lnTo>
                    <a:pt x="248" y="99"/>
                  </a:lnTo>
                  <a:lnTo>
                    <a:pt x="252" y="76"/>
                  </a:lnTo>
                  <a:lnTo>
                    <a:pt x="255" y="58"/>
                  </a:lnTo>
                  <a:lnTo>
                    <a:pt x="256" y="47"/>
                  </a:lnTo>
                  <a:lnTo>
                    <a:pt x="255" y="41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CE63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39" name="Freeform 1204"/>
            <p:cNvSpPr>
              <a:spLocks/>
            </p:cNvSpPr>
            <p:nvPr/>
          </p:nvSpPr>
          <p:spPr bwMode="auto">
            <a:xfrm>
              <a:off x="1959" y="1009"/>
              <a:ext cx="256" cy="498"/>
            </a:xfrm>
            <a:custGeom>
              <a:avLst/>
              <a:gdLst>
                <a:gd name="T0" fmla="*/ 0 w 256"/>
                <a:gd name="T1" fmla="*/ 498 h 998"/>
                <a:gd name="T2" fmla="*/ 24 w 256"/>
                <a:gd name="T3" fmla="*/ 457 h 998"/>
                <a:gd name="T4" fmla="*/ 47 w 256"/>
                <a:gd name="T5" fmla="*/ 417 h 998"/>
                <a:gd name="T6" fmla="*/ 68 w 256"/>
                <a:gd name="T7" fmla="*/ 377 h 998"/>
                <a:gd name="T8" fmla="*/ 91 w 256"/>
                <a:gd name="T9" fmla="*/ 338 h 998"/>
                <a:gd name="T10" fmla="*/ 111 w 256"/>
                <a:gd name="T11" fmla="*/ 300 h 998"/>
                <a:gd name="T12" fmla="*/ 130 w 256"/>
                <a:gd name="T13" fmla="*/ 263 h 998"/>
                <a:gd name="T14" fmla="*/ 150 w 256"/>
                <a:gd name="T15" fmla="*/ 228 h 998"/>
                <a:gd name="T16" fmla="*/ 167 w 256"/>
                <a:gd name="T17" fmla="*/ 195 h 998"/>
                <a:gd name="T18" fmla="*/ 184 w 256"/>
                <a:gd name="T19" fmla="*/ 164 h 998"/>
                <a:gd name="T20" fmla="*/ 198 w 256"/>
                <a:gd name="T21" fmla="*/ 134 h 998"/>
                <a:gd name="T22" fmla="*/ 211 w 256"/>
                <a:gd name="T23" fmla="*/ 108 h 998"/>
                <a:gd name="T24" fmla="*/ 224 w 256"/>
                <a:gd name="T25" fmla="*/ 83 h 998"/>
                <a:gd name="T26" fmla="*/ 234 w 256"/>
                <a:gd name="T27" fmla="*/ 62 h 998"/>
                <a:gd name="T28" fmla="*/ 242 w 256"/>
                <a:gd name="T29" fmla="*/ 44 h 998"/>
                <a:gd name="T30" fmla="*/ 248 w 256"/>
                <a:gd name="T31" fmla="*/ 29 h 998"/>
                <a:gd name="T32" fmla="*/ 252 w 256"/>
                <a:gd name="T33" fmla="*/ 17 h 998"/>
                <a:gd name="T34" fmla="*/ 255 w 256"/>
                <a:gd name="T35" fmla="*/ 8 h 998"/>
                <a:gd name="T36" fmla="*/ 256 w 256"/>
                <a:gd name="T37" fmla="*/ 3 h 998"/>
                <a:gd name="T38" fmla="*/ 255 w 256"/>
                <a:gd name="T39" fmla="*/ 0 h 998"/>
                <a:gd name="T40" fmla="*/ 242 w 256"/>
                <a:gd name="T41" fmla="*/ 23 h 998"/>
                <a:gd name="T42" fmla="*/ 244 w 256"/>
                <a:gd name="T43" fmla="*/ 24 h 998"/>
                <a:gd name="T44" fmla="*/ 242 w 256"/>
                <a:gd name="T45" fmla="*/ 30 h 998"/>
                <a:gd name="T46" fmla="*/ 239 w 256"/>
                <a:gd name="T47" fmla="*/ 38 h 998"/>
                <a:gd name="T48" fmla="*/ 235 w 256"/>
                <a:gd name="T49" fmla="*/ 50 h 998"/>
                <a:gd name="T50" fmla="*/ 229 w 256"/>
                <a:gd name="T51" fmla="*/ 64 h 998"/>
                <a:gd name="T52" fmla="*/ 222 w 256"/>
                <a:gd name="T53" fmla="*/ 81 h 998"/>
                <a:gd name="T54" fmla="*/ 212 w 256"/>
                <a:gd name="T55" fmla="*/ 102 h 998"/>
                <a:gd name="T56" fmla="*/ 201 w 256"/>
                <a:gd name="T57" fmla="*/ 125 h 998"/>
                <a:gd name="T58" fmla="*/ 188 w 256"/>
                <a:gd name="T59" fmla="*/ 150 h 998"/>
                <a:gd name="T60" fmla="*/ 174 w 256"/>
                <a:gd name="T61" fmla="*/ 178 h 998"/>
                <a:gd name="T62" fmla="*/ 159 w 256"/>
                <a:gd name="T63" fmla="*/ 208 h 998"/>
                <a:gd name="T64" fmla="*/ 142 w 256"/>
                <a:gd name="T65" fmla="*/ 240 h 998"/>
                <a:gd name="T66" fmla="*/ 123 w 256"/>
                <a:gd name="T67" fmla="*/ 274 h 998"/>
                <a:gd name="T68" fmla="*/ 105 w 256"/>
                <a:gd name="T69" fmla="*/ 308 h 998"/>
                <a:gd name="T70" fmla="*/ 85 w 256"/>
                <a:gd name="T71" fmla="*/ 344 h 998"/>
                <a:gd name="T72" fmla="*/ 64 w 256"/>
                <a:gd name="T73" fmla="*/ 382 h 998"/>
                <a:gd name="T74" fmla="*/ 43 w 256"/>
                <a:gd name="T75" fmla="*/ 420 h 998"/>
                <a:gd name="T76" fmla="*/ 22 w 256"/>
                <a:gd name="T77" fmla="*/ 458 h 998"/>
                <a:gd name="T78" fmla="*/ 0 w 256"/>
                <a:gd name="T79" fmla="*/ 497 h 998"/>
                <a:gd name="T80" fmla="*/ 0 w 256"/>
                <a:gd name="T81" fmla="*/ 498 h 9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56" h="998">
                  <a:moveTo>
                    <a:pt x="0" y="998"/>
                  </a:moveTo>
                  <a:lnTo>
                    <a:pt x="24" y="916"/>
                  </a:lnTo>
                  <a:lnTo>
                    <a:pt x="47" y="835"/>
                  </a:lnTo>
                  <a:lnTo>
                    <a:pt x="68" y="755"/>
                  </a:lnTo>
                  <a:lnTo>
                    <a:pt x="91" y="677"/>
                  </a:lnTo>
                  <a:lnTo>
                    <a:pt x="111" y="601"/>
                  </a:lnTo>
                  <a:lnTo>
                    <a:pt x="130" y="527"/>
                  </a:lnTo>
                  <a:lnTo>
                    <a:pt x="150" y="457"/>
                  </a:lnTo>
                  <a:lnTo>
                    <a:pt x="167" y="390"/>
                  </a:lnTo>
                  <a:lnTo>
                    <a:pt x="184" y="328"/>
                  </a:lnTo>
                  <a:lnTo>
                    <a:pt x="198" y="268"/>
                  </a:lnTo>
                  <a:lnTo>
                    <a:pt x="211" y="216"/>
                  </a:lnTo>
                  <a:lnTo>
                    <a:pt x="224" y="167"/>
                  </a:lnTo>
                  <a:lnTo>
                    <a:pt x="234" y="125"/>
                  </a:lnTo>
                  <a:lnTo>
                    <a:pt x="242" y="89"/>
                  </a:lnTo>
                  <a:lnTo>
                    <a:pt x="248" y="58"/>
                  </a:lnTo>
                  <a:lnTo>
                    <a:pt x="252" y="35"/>
                  </a:lnTo>
                  <a:lnTo>
                    <a:pt x="255" y="17"/>
                  </a:lnTo>
                  <a:lnTo>
                    <a:pt x="256" y="6"/>
                  </a:lnTo>
                  <a:lnTo>
                    <a:pt x="255" y="0"/>
                  </a:lnTo>
                  <a:lnTo>
                    <a:pt x="242" y="46"/>
                  </a:lnTo>
                  <a:lnTo>
                    <a:pt x="244" y="49"/>
                  </a:lnTo>
                  <a:lnTo>
                    <a:pt x="242" y="60"/>
                  </a:lnTo>
                  <a:lnTo>
                    <a:pt x="239" y="76"/>
                  </a:lnTo>
                  <a:lnTo>
                    <a:pt x="235" y="100"/>
                  </a:lnTo>
                  <a:lnTo>
                    <a:pt x="229" y="129"/>
                  </a:lnTo>
                  <a:lnTo>
                    <a:pt x="222" y="163"/>
                  </a:lnTo>
                  <a:lnTo>
                    <a:pt x="212" y="205"/>
                  </a:lnTo>
                  <a:lnTo>
                    <a:pt x="201" y="250"/>
                  </a:lnTo>
                  <a:lnTo>
                    <a:pt x="188" y="301"/>
                  </a:lnTo>
                  <a:lnTo>
                    <a:pt x="174" y="357"/>
                  </a:lnTo>
                  <a:lnTo>
                    <a:pt x="159" y="417"/>
                  </a:lnTo>
                  <a:lnTo>
                    <a:pt x="142" y="480"/>
                  </a:lnTo>
                  <a:lnTo>
                    <a:pt x="123" y="549"/>
                  </a:lnTo>
                  <a:lnTo>
                    <a:pt x="105" y="618"/>
                  </a:lnTo>
                  <a:lnTo>
                    <a:pt x="85" y="690"/>
                  </a:lnTo>
                  <a:lnTo>
                    <a:pt x="64" y="766"/>
                  </a:lnTo>
                  <a:lnTo>
                    <a:pt x="43" y="842"/>
                  </a:lnTo>
                  <a:lnTo>
                    <a:pt x="22" y="918"/>
                  </a:lnTo>
                  <a:lnTo>
                    <a:pt x="0" y="996"/>
                  </a:lnTo>
                  <a:lnTo>
                    <a:pt x="0" y="998"/>
                  </a:lnTo>
                  <a:close/>
                </a:path>
              </a:pathLst>
            </a:custGeom>
            <a:solidFill>
              <a:srgbClr val="D068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40" name="Freeform 1205"/>
            <p:cNvSpPr>
              <a:spLocks/>
            </p:cNvSpPr>
            <p:nvPr/>
          </p:nvSpPr>
          <p:spPr bwMode="auto">
            <a:xfrm>
              <a:off x="1958" y="1031"/>
              <a:ext cx="245" cy="476"/>
            </a:xfrm>
            <a:custGeom>
              <a:avLst/>
              <a:gdLst>
                <a:gd name="T0" fmla="*/ 243 w 245"/>
                <a:gd name="T1" fmla="*/ 0 h 950"/>
                <a:gd name="T2" fmla="*/ 245 w 245"/>
                <a:gd name="T3" fmla="*/ 2 h 950"/>
                <a:gd name="T4" fmla="*/ 243 w 245"/>
                <a:gd name="T5" fmla="*/ 7 h 950"/>
                <a:gd name="T6" fmla="*/ 240 w 245"/>
                <a:gd name="T7" fmla="*/ 15 h 950"/>
                <a:gd name="T8" fmla="*/ 236 w 245"/>
                <a:gd name="T9" fmla="*/ 27 h 950"/>
                <a:gd name="T10" fmla="*/ 230 w 245"/>
                <a:gd name="T11" fmla="*/ 42 h 950"/>
                <a:gd name="T12" fmla="*/ 223 w 245"/>
                <a:gd name="T13" fmla="*/ 59 h 950"/>
                <a:gd name="T14" fmla="*/ 213 w 245"/>
                <a:gd name="T15" fmla="*/ 80 h 950"/>
                <a:gd name="T16" fmla="*/ 202 w 245"/>
                <a:gd name="T17" fmla="*/ 102 h 950"/>
                <a:gd name="T18" fmla="*/ 189 w 245"/>
                <a:gd name="T19" fmla="*/ 128 h 950"/>
                <a:gd name="T20" fmla="*/ 175 w 245"/>
                <a:gd name="T21" fmla="*/ 156 h 950"/>
                <a:gd name="T22" fmla="*/ 160 w 245"/>
                <a:gd name="T23" fmla="*/ 186 h 950"/>
                <a:gd name="T24" fmla="*/ 143 w 245"/>
                <a:gd name="T25" fmla="*/ 217 h 950"/>
                <a:gd name="T26" fmla="*/ 124 w 245"/>
                <a:gd name="T27" fmla="*/ 252 h 950"/>
                <a:gd name="T28" fmla="*/ 106 w 245"/>
                <a:gd name="T29" fmla="*/ 287 h 950"/>
                <a:gd name="T30" fmla="*/ 86 w 245"/>
                <a:gd name="T31" fmla="*/ 323 h 950"/>
                <a:gd name="T32" fmla="*/ 65 w 245"/>
                <a:gd name="T33" fmla="*/ 361 h 950"/>
                <a:gd name="T34" fmla="*/ 44 w 245"/>
                <a:gd name="T35" fmla="*/ 399 h 950"/>
                <a:gd name="T36" fmla="*/ 23 w 245"/>
                <a:gd name="T37" fmla="*/ 437 h 950"/>
                <a:gd name="T38" fmla="*/ 1 w 245"/>
                <a:gd name="T39" fmla="*/ 476 h 950"/>
                <a:gd name="T40" fmla="*/ 0 w 245"/>
                <a:gd name="T41" fmla="*/ 476 h 950"/>
                <a:gd name="T42" fmla="*/ 21 w 245"/>
                <a:gd name="T43" fmla="*/ 437 h 950"/>
                <a:gd name="T44" fmla="*/ 44 w 245"/>
                <a:gd name="T45" fmla="*/ 398 h 950"/>
                <a:gd name="T46" fmla="*/ 65 w 245"/>
                <a:gd name="T47" fmla="*/ 360 h 950"/>
                <a:gd name="T48" fmla="*/ 85 w 245"/>
                <a:gd name="T49" fmla="*/ 323 h 950"/>
                <a:gd name="T50" fmla="*/ 105 w 245"/>
                <a:gd name="T51" fmla="*/ 287 h 950"/>
                <a:gd name="T52" fmla="*/ 123 w 245"/>
                <a:gd name="T53" fmla="*/ 252 h 950"/>
                <a:gd name="T54" fmla="*/ 141 w 245"/>
                <a:gd name="T55" fmla="*/ 218 h 950"/>
                <a:gd name="T56" fmla="*/ 157 w 245"/>
                <a:gd name="T57" fmla="*/ 187 h 950"/>
                <a:gd name="T58" fmla="*/ 172 w 245"/>
                <a:gd name="T59" fmla="*/ 158 h 950"/>
                <a:gd name="T60" fmla="*/ 185 w 245"/>
                <a:gd name="T61" fmla="*/ 131 h 950"/>
                <a:gd name="T62" fmla="*/ 198 w 245"/>
                <a:gd name="T63" fmla="*/ 108 h 950"/>
                <a:gd name="T64" fmla="*/ 208 w 245"/>
                <a:gd name="T65" fmla="*/ 86 h 950"/>
                <a:gd name="T66" fmla="*/ 216 w 245"/>
                <a:gd name="T67" fmla="*/ 68 h 950"/>
                <a:gd name="T68" fmla="*/ 222 w 245"/>
                <a:gd name="T69" fmla="*/ 53 h 950"/>
                <a:gd name="T70" fmla="*/ 228 w 245"/>
                <a:gd name="T71" fmla="*/ 40 h 950"/>
                <a:gd name="T72" fmla="*/ 230 w 245"/>
                <a:gd name="T73" fmla="*/ 31 h 950"/>
                <a:gd name="T74" fmla="*/ 230 w 245"/>
                <a:gd name="T75" fmla="*/ 25 h 950"/>
                <a:gd name="T76" fmla="*/ 229 w 245"/>
                <a:gd name="T77" fmla="*/ 24 h 950"/>
                <a:gd name="T78" fmla="*/ 243 w 245"/>
                <a:gd name="T79" fmla="*/ 0 h 95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45" h="950">
                  <a:moveTo>
                    <a:pt x="243" y="0"/>
                  </a:moveTo>
                  <a:lnTo>
                    <a:pt x="245" y="3"/>
                  </a:lnTo>
                  <a:lnTo>
                    <a:pt x="243" y="14"/>
                  </a:lnTo>
                  <a:lnTo>
                    <a:pt x="240" y="30"/>
                  </a:lnTo>
                  <a:lnTo>
                    <a:pt x="236" y="54"/>
                  </a:lnTo>
                  <a:lnTo>
                    <a:pt x="230" y="83"/>
                  </a:lnTo>
                  <a:lnTo>
                    <a:pt x="223" y="117"/>
                  </a:lnTo>
                  <a:lnTo>
                    <a:pt x="213" y="159"/>
                  </a:lnTo>
                  <a:lnTo>
                    <a:pt x="202" y="204"/>
                  </a:lnTo>
                  <a:lnTo>
                    <a:pt x="189" y="255"/>
                  </a:lnTo>
                  <a:lnTo>
                    <a:pt x="175" y="311"/>
                  </a:lnTo>
                  <a:lnTo>
                    <a:pt x="160" y="371"/>
                  </a:lnTo>
                  <a:lnTo>
                    <a:pt x="143" y="434"/>
                  </a:lnTo>
                  <a:lnTo>
                    <a:pt x="124" y="503"/>
                  </a:lnTo>
                  <a:lnTo>
                    <a:pt x="106" y="572"/>
                  </a:lnTo>
                  <a:lnTo>
                    <a:pt x="86" y="644"/>
                  </a:lnTo>
                  <a:lnTo>
                    <a:pt x="65" y="720"/>
                  </a:lnTo>
                  <a:lnTo>
                    <a:pt x="44" y="796"/>
                  </a:lnTo>
                  <a:lnTo>
                    <a:pt x="23" y="872"/>
                  </a:lnTo>
                  <a:lnTo>
                    <a:pt x="1" y="950"/>
                  </a:lnTo>
                  <a:lnTo>
                    <a:pt x="0" y="950"/>
                  </a:lnTo>
                  <a:lnTo>
                    <a:pt x="21" y="872"/>
                  </a:lnTo>
                  <a:lnTo>
                    <a:pt x="44" y="794"/>
                  </a:lnTo>
                  <a:lnTo>
                    <a:pt x="65" y="718"/>
                  </a:lnTo>
                  <a:lnTo>
                    <a:pt x="85" y="644"/>
                  </a:lnTo>
                  <a:lnTo>
                    <a:pt x="105" y="572"/>
                  </a:lnTo>
                  <a:lnTo>
                    <a:pt x="123" y="503"/>
                  </a:lnTo>
                  <a:lnTo>
                    <a:pt x="141" y="436"/>
                  </a:lnTo>
                  <a:lnTo>
                    <a:pt x="157" y="374"/>
                  </a:lnTo>
                  <a:lnTo>
                    <a:pt x="172" y="316"/>
                  </a:lnTo>
                  <a:lnTo>
                    <a:pt x="185" y="262"/>
                  </a:lnTo>
                  <a:lnTo>
                    <a:pt x="198" y="215"/>
                  </a:lnTo>
                  <a:lnTo>
                    <a:pt x="208" y="172"/>
                  </a:lnTo>
                  <a:lnTo>
                    <a:pt x="216" y="135"/>
                  </a:lnTo>
                  <a:lnTo>
                    <a:pt x="222" y="105"/>
                  </a:lnTo>
                  <a:lnTo>
                    <a:pt x="228" y="79"/>
                  </a:lnTo>
                  <a:lnTo>
                    <a:pt x="230" y="61"/>
                  </a:lnTo>
                  <a:lnTo>
                    <a:pt x="230" y="50"/>
                  </a:lnTo>
                  <a:lnTo>
                    <a:pt x="229" y="47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D36D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41" name="Freeform 1206"/>
            <p:cNvSpPr>
              <a:spLocks/>
            </p:cNvSpPr>
            <p:nvPr/>
          </p:nvSpPr>
          <p:spPr bwMode="auto">
            <a:xfrm>
              <a:off x="1957" y="1055"/>
              <a:ext cx="231" cy="452"/>
            </a:xfrm>
            <a:custGeom>
              <a:avLst/>
              <a:gdLst>
                <a:gd name="T0" fmla="*/ 1 w 231"/>
                <a:gd name="T1" fmla="*/ 452 h 903"/>
                <a:gd name="T2" fmla="*/ 22 w 231"/>
                <a:gd name="T3" fmla="*/ 413 h 903"/>
                <a:gd name="T4" fmla="*/ 45 w 231"/>
                <a:gd name="T5" fmla="*/ 374 h 903"/>
                <a:gd name="T6" fmla="*/ 66 w 231"/>
                <a:gd name="T7" fmla="*/ 336 h 903"/>
                <a:gd name="T8" fmla="*/ 86 w 231"/>
                <a:gd name="T9" fmla="*/ 299 h 903"/>
                <a:gd name="T10" fmla="*/ 106 w 231"/>
                <a:gd name="T11" fmla="*/ 263 h 903"/>
                <a:gd name="T12" fmla="*/ 124 w 231"/>
                <a:gd name="T13" fmla="*/ 228 h 903"/>
                <a:gd name="T14" fmla="*/ 142 w 231"/>
                <a:gd name="T15" fmla="*/ 195 h 903"/>
                <a:gd name="T16" fmla="*/ 158 w 231"/>
                <a:gd name="T17" fmla="*/ 164 h 903"/>
                <a:gd name="T18" fmla="*/ 173 w 231"/>
                <a:gd name="T19" fmla="*/ 135 h 903"/>
                <a:gd name="T20" fmla="*/ 186 w 231"/>
                <a:gd name="T21" fmla="*/ 108 h 903"/>
                <a:gd name="T22" fmla="*/ 199 w 231"/>
                <a:gd name="T23" fmla="*/ 84 h 903"/>
                <a:gd name="T24" fmla="*/ 209 w 231"/>
                <a:gd name="T25" fmla="*/ 63 h 903"/>
                <a:gd name="T26" fmla="*/ 217 w 231"/>
                <a:gd name="T27" fmla="*/ 44 h 903"/>
                <a:gd name="T28" fmla="*/ 223 w 231"/>
                <a:gd name="T29" fmla="*/ 29 h 903"/>
                <a:gd name="T30" fmla="*/ 229 w 231"/>
                <a:gd name="T31" fmla="*/ 16 h 903"/>
                <a:gd name="T32" fmla="*/ 231 w 231"/>
                <a:gd name="T33" fmla="*/ 7 h 903"/>
                <a:gd name="T34" fmla="*/ 231 w 231"/>
                <a:gd name="T35" fmla="*/ 2 h 903"/>
                <a:gd name="T36" fmla="*/ 230 w 231"/>
                <a:gd name="T37" fmla="*/ 0 h 903"/>
                <a:gd name="T38" fmla="*/ 216 w 231"/>
                <a:gd name="T39" fmla="*/ 25 h 903"/>
                <a:gd name="T40" fmla="*/ 217 w 231"/>
                <a:gd name="T41" fmla="*/ 27 h 903"/>
                <a:gd name="T42" fmla="*/ 217 w 231"/>
                <a:gd name="T43" fmla="*/ 32 h 903"/>
                <a:gd name="T44" fmla="*/ 214 w 231"/>
                <a:gd name="T45" fmla="*/ 41 h 903"/>
                <a:gd name="T46" fmla="*/ 210 w 231"/>
                <a:gd name="T47" fmla="*/ 52 h 903"/>
                <a:gd name="T48" fmla="*/ 203 w 231"/>
                <a:gd name="T49" fmla="*/ 66 h 903"/>
                <a:gd name="T50" fmla="*/ 196 w 231"/>
                <a:gd name="T51" fmla="*/ 84 h 903"/>
                <a:gd name="T52" fmla="*/ 186 w 231"/>
                <a:gd name="T53" fmla="*/ 104 h 903"/>
                <a:gd name="T54" fmla="*/ 175 w 231"/>
                <a:gd name="T55" fmla="*/ 127 h 903"/>
                <a:gd name="T56" fmla="*/ 162 w 231"/>
                <a:gd name="T57" fmla="*/ 152 h 903"/>
                <a:gd name="T58" fmla="*/ 148 w 231"/>
                <a:gd name="T59" fmla="*/ 179 h 903"/>
                <a:gd name="T60" fmla="*/ 132 w 231"/>
                <a:gd name="T61" fmla="*/ 209 h 903"/>
                <a:gd name="T62" fmla="*/ 115 w 231"/>
                <a:gd name="T63" fmla="*/ 240 h 903"/>
                <a:gd name="T64" fmla="*/ 99 w 231"/>
                <a:gd name="T65" fmla="*/ 273 h 903"/>
                <a:gd name="T66" fmla="*/ 80 w 231"/>
                <a:gd name="T67" fmla="*/ 307 h 903"/>
                <a:gd name="T68" fmla="*/ 60 w 231"/>
                <a:gd name="T69" fmla="*/ 342 h 903"/>
                <a:gd name="T70" fmla="*/ 41 w 231"/>
                <a:gd name="T71" fmla="*/ 378 h 903"/>
                <a:gd name="T72" fmla="*/ 19 w 231"/>
                <a:gd name="T73" fmla="*/ 415 h 903"/>
                <a:gd name="T74" fmla="*/ 0 w 231"/>
                <a:gd name="T75" fmla="*/ 452 h 903"/>
                <a:gd name="T76" fmla="*/ 1 w 231"/>
                <a:gd name="T77" fmla="*/ 452 h 90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31" h="903">
                  <a:moveTo>
                    <a:pt x="1" y="903"/>
                  </a:moveTo>
                  <a:lnTo>
                    <a:pt x="22" y="825"/>
                  </a:lnTo>
                  <a:lnTo>
                    <a:pt x="45" y="747"/>
                  </a:lnTo>
                  <a:lnTo>
                    <a:pt x="66" y="671"/>
                  </a:lnTo>
                  <a:lnTo>
                    <a:pt x="86" y="597"/>
                  </a:lnTo>
                  <a:lnTo>
                    <a:pt x="106" y="525"/>
                  </a:lnTo>
                  <a:lnTo>
                    <a:pt x="124" y="456"/>
                  </a:lnTo>
                  <a:lnTo>
                    <a:pt x="142" y="389"/>
                  </a:lnTo>
                  <a:lnTo>
                    <a:pt x="158" y="327"/>
                  </a:lnTo>
                  <a:lnTo>
                    <a:pt x="173" y="269"/>
                  </a:lnTo>
                  <a:lnTo>
                    <a:pt x="186" y="215"/>
                  </a:lnTo>
                  <a:lnTo>
                    <a:pt x="199" y="168"/>
                  </a:lnTo>
                  <a:lnTo>
                    <a:pt x="209" y="125"/>
                  </a:lnTo>
                  <a:lnTo>
                    <a:pt x="217" y="88"/>
                  </a:lnTo>
                  <a:lnTo>
                    <a:pt x="223" y="58"/>
                  </a:lnTo>
                  <a:lnTo>
                    <a:pt x="229" y="32"/>
                  </a:lnTo>
                  <a:lnTo>
                    <a:pt x="231" y="14"/>
                  </a:lnTo>
                  <a:lnTo>
                    <a:pt x="231" y="3"/>
                  </a:lnTo>
                  <a:lnTo>
                    <a:pt x="230" y="0"/>
                  </a:lnTo>
                  <a:lnTo>
                    <a:pt x="216" y="49"/>
                  </a:lnTo>
                  <a:lnTo>
                    <a:pt x="217" y="54"/>
                  </a:lnTo>
                  <a:lnTo>
                    <a:pt x="217" y="63"/>
                  </a:lnTo>
                  <a:lnTo>
                    <a:pt x="214" y="81"/>
                  </a:lnTo>
                  <a:lnTo>
                    <a:pt x="210" y="103"/>
                  </a:lnTo>
                  <a:lnTo>
                    <a:pt x="203" y="132"/>
                  </a:lnTo>
                  <a:lnTo>
                    <a:pt x="196" y="168"/>
                  </a:lnTo>
                  <a:lnTo>
                    <a:pt x="186" y="208"/>
                  </a:lnTo>
                  <a:lnTo>
                    <a:pt x="175" y="253"/>
                  </a:lnTo>
                  <a:lnTo>
                    <a:pt x="162" y="304"/>
                  </a:lnTo>
                  <a:lnTo>
                    <a:pt x="148" y="358"/>
                  </a:lnTo>
                  <a:lnTo>
                    <a:pt x="132" y="418"/>
                  </a:lnTo>
                  <a:lnTo>
                    <a:pt x="115" y="479"/>
                  </a:lnTo>
                  <a:lnTo>
                    <a:pt x="99" y="545"/>
                  </a:lnTo>
                  <a:lnTo>
                    <a:pt x="80" y="613"/>
                  </a:lnTo>
                  <a:lnTo>
                    <a:pt x="60" y="684"/>
                  </a:lnTo>
                  <a:lnTo>
                    <a:pt x="41" y="756"/>
                  </a:lnTo>
                  <a:lnTo>
                    <a:pt x="19" y="829"/>
                  </a:lnTo>
                  <a:lnTo>
                    <a:pt x="0" y="903"/>
                  </a:lnTo>
                  <a:lnTo>
                    <a:pt x="1" y="903"/>
                  </a:lnTo>
                  <a:close/>
                </a:path>
              </a:pathLst>
            </a:custGeom>
            <a:solidFill>
              <a:srgbClr val="D572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42" name="Freeform 1207"/>
            <p:cNvSpPr>
              <a:spLocks/>
            </p:cNvSpPr>
            <p:nvPr/>
          </p:nvSpPr>
          <p:spPr bwMode="auto">
            <a:xfrm>
              <a:off x="1955" y="1079"/>
              <a:ext cx="219" cy="428"/>
            </a:xfrm>
            <a:custGeom>
              <a:avLst/>
              <a:gdLst>
                <a:gd name="T0" fmla="*/ 218 w 219"/>
                <a:gd name="T1" fmla="*/ 0 h 854"/>
                <a:gd name="T2" fmla="*/ 219 w 219"/>
                <a:gd name="T3" fmla="*/ 3 h 854"/>
                <a:gd name="T4" fmla="*/ 219 w 219"/>
                <a:gd name="T5" fmla="*/ 7 h 854"/>
                <a:gd name="T6" fmla="*/ 216 w 219"/>
                <a:gd name="T7" fmla="*/ 16 h 854"/>
                <a:gd name="T8" fmla="*/ 212 w 219"/>
                <a:gd name="T9" fmla="*/ 27 h 854"/>
                <a:gd name="T10" fmla="*/ 205 w 219"/>
                <a:gd name="T11" fmla="*/ 42 h 854"/>
                <a:gd name="T12" fmla="*/ 198 w 219"/>
                <a:gd name="T13" fmla="*/ 60 h 854"/>
                <a:gd name="T14" fmla="*/ 188 w 219"/>
                <a:gd name="T15" fmla="*/ 80 h 854"/>
                <a:gd name="T16" fmla="*/ 177 w 219"/>
                <a:gd name="T17" fmla="*/ 102 h 854"/>
                <a:gd name="T18" fmla="*/ 164 w 219"/>
                <a:gd name="T19" fmla="*/ 128 h 854"/>
                <a:gd name="T20" fmla="*/ 150 w 219"/>
                <a:gd name="T21" fmla="*/ 155 h 854"/>
                <a:gd name="T22" fmla="*/ 134 w 219"/>
                <a:gd name="T23" fmla="*/ 185 h 854"/>
                <a:gd name="T24" fmla="*/ 117 w 219"/>
                <a:gd name="T25" fmla="*/ 216 h 854"/>
                <a:gd name="T26" fmla="*/ 101 w 219"/>
                <a:gd name="T27" fmla="*/ 249 h 854"/>
                <a:gd name="T28" fmla="*/ 82 w 219"/>
                <a:gd name="T29" fmla="*/ 283 h 854"/>
                <a:gd name="T30" fmla="*/ 62 w 219"/>
                <a:gd name="T31" fmla="*/ 318 h 854"/>
                <a:gd name="T32" fmla="*/ 43 w 219"/>
                <a:gd name="T33" fmla="*/ 354 h 854"/>
                <a:gd name="T34" fmla="*/ 21 w 219"/>
                <a:gd name="T35" fmla="*/ 391 h 854"/>
                <a:gd name="T36" fmla="*/ 2 w 219"/>
                <a:gd name="T37" fmla="*/ 428 h 854"/>
                <a:gd name="T38" fmla="*/ 0 w 219"/>
                <a:gd name="T39" fmla="*/ 427 h 854"/>
                <a:gd name="T40" fmla="*/ 20 w 219"/>
                <a:gd name="T41" fmla="*/ 391 h 854"/>
                <a:gd name="T42" fmla="*/ 41 w 219"/>
                <a:gd name="T43" fmla="*/ 354 h 854"/>
                <a:gd name="T44" fmla="*/ 61 w 219"/>
                <a:gd name="T45" fmla="*/ 319 h 854"/>
                <a:gd name="T46" fmla="*/ 79 w 219"/>
                <a:gd name="T47" fmla="*/ 284 h 854"/>
                <a:gd name="T48" fmla="*/ 98 w 219"/>
                <a:gd name="T49" fmla="*/ 250 h 854"/>
                <a:gd name="T50" fmla="*/ 115 w 219"/>
                <a:gd name="T51" fmla="*/ 219 h 854"/>
                <a:gd name="T52" fmla="*/ 130 w 219"/>
                <a:gd name="T53" fmla="*/ 187 h 854"/>
                <a:gd name="T54" fmla="*/ 146 w 219"/>
                <a:gd name="T55" fmla="*/ 159 h 854"/>
                <a:gd name="T56" fmla="*/ 158 w 219"/>
                <a:gd name="T57" fmla="*/ 133 h 854"/>
                <a:gd name="T58" fmla="*/ 171 w 219"/>
                <a:gd name="T59" fmla="*/ 110 h 854"/>
                <a:gd name="T60" fmla="*/ 181 w 219"/>
                <a:gd name="T61" fmla="*/ 89 h 854"/>
                <a:gd name="T62" fmla="*/ 190 w 219"/>
                <a:gd name="T63" fmla="*/ 71 h 854"/>
                <a:gd name="T64" fmla="*/ 195 w 219"/>
                <a:gd name="T65" fmla="*/ 55 h 854"/>
                <a:gd name="T66" fmla="*/ 201 w 219"/>
                <a:gd name="T67" fmla="*/ 43 h 854"/>
                <a:gd name="T68" fmla="*/ 204 w 219"/>
                <a:gd name="T69" fmla="*/ 34 h 854"/>
                <a:gd name="T70" fmla="*/ 204 w 219"/>
                <a:gd name="T71" fmla="*/ 29 h 854"/>
                <a:gd name="T72" fmla="*/ 204 w 219"/>
                <a:gd name="T73" fmla="*/ 27 h 854"/>
                <a:gd name="T74" fmla="*/ 218 w 219"/>
                <a:gd name="T75" fmla="*/ 0 h 85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19" h="854">
                  <a:moveTo>
                    <a:pt x="218" y="0"/>
                  </a:moveTo>
                  <a:lnTo>
                    <a:pt x="219" y="5"/>
                  </a:lnTo>
                  <a:lnTo>
                    <a:pt x="219" y="14"/>
                  </a:lnTo>
                  <a:lnTo>
                    <a:pt x="216" y="32"/>
                  </a:lnTo>
                  <a:lnTo>
                    <a:pt x="212" y="54"/>
                  </a:lnTo>
                  <a:lnTo>
                    <a:pt x="205" y="83"/>
                  </a:lnTo>
                  <a:lnTo>
                    <a:pt x="198" y="119"/>
                  </a:lnTo>
                  <a:lnTo>
                    <a:pt x="188" y="159"/>
                  </a:lnTo>
                  <a:lnTo>
                    <a:pt x="177" y="204"/>
                  </a:lnTo>
                  <a:lnTo>
                    <a:pt x="164" y="255"/>
                  </a:lnTo>
                  <a:lnTo>
                    <a:pt x="150" y="309"/>
                  </a:lnTo>
                  <a:lnTo>
                    <a:pt x="134" y="369"/>
                  </a:lnTo>
                  <a:lnTo>
                    <a:pt x="117" y="430"/>
                  </a:lnTo>
                  <a:lnTo>
                    <a:pt x="101" y="496"/>
                  </a:lnTo>
                  <a:lnTo>
                    <a:pt x="82" y="564"/>
                  </a:lnTo>
                  <a:lnTo>
                    <a:pt x="62" y="635"/>
                  </a:lnTo>
                  <a:lnTo>
                    <a:pt x="43" y="707"/>
                  </a:lnTo>
                  <a:lnTo>
                    <a:pt x="21" y="780"/>
                  </a:lnTo>
                  <a:lnTo>
                    <a:pt x="2" y="854"/>
                  </a:lnTo>
                  <a:lnTo>
                    <a:pt x="0" y="852"/>
                  </a:lnTo>
                  <a:lnTo>
                    <a:pt x="20" y="780"/>
                  </a:lnTo>
                  <a:lnTo>
                    <a:pt x="41" y="707"/>
                  </a:lnTo>
                  <a:lnTo>
                    <a:pt x="61" y="637"/>
                  </a:lnTo>
                  <a:lnTo>
                    <a:pt x="79" y="566"/>
                  </a:lnTo>
                  <a:lnTo>
                    <a:pt x="98" y="499"/>
                  </a:lnTo>
                  <a:lnTo>
                    <a:pt x="115" y="436"/>
                  </a:lnTo>
                  <a:lnTo>
                    <a:pt x="130" y="374"/>
                  </a:lnTo>
                  <a:lnTo>
                    <a:pt x="146" y="318"/>
                  </a:lnTo>
                  <a:lnTo>
                    <a:pt x="158" y="266"/>
                  </a:lnTo>
                  <a:lnTo>
                    <a:pt x="171" y="219"/>
                  </a:lnTo>
                  <a:lnTo>
                    <a:pt x="181" y="177"/>
                  </a:lnTo>
                  <a:lnTo>
                    <a:pt x="190" y="141"/>
                  </a:lnTo>
                  <a:lnTo>
                    <a:pt x="195" y="110"/>
                  </a:lnTo>
                  <a:lnTo>
                    <a:pt x="201" y="86"/>
                  </a:lnTo>
                  <a:lnTo>
                    <a:pt x="204" y="68"/>
                  </a:lnTo>
                  <a:lnTo>
                    <a:pt x="204" y="58"/>
                  </a:lnTo>
                  <a:lnTo>
                    <a:pt x="204" y="5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D87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43" name="Freeform 1208"/>
            <p:cNvSpPr>
              <a:spLocks/>
            </p:cNvSpPr>
            <p:nvPr/>
          </p:nvSpPr>
          <p:spPr bwMode="auto">
            <a:xfrm>
              <a:off x="1954" y="1106"/>
              <a:ext cx="205" cy="400"/>
            </a:xfrm>
            <a:custGeom>
              <a:avLst/>
              <a:gdLst>
                <a:gd name="T0" fmla="*/ 1 w 205"/>
                <a:gd name="T1" fmla="*/ 400 h 798"/>
                <a:gd name="T2" fmla="*/ 21 w 205"/>
                <a:gd name="T3" fmla="*/ 364 h 798"/>
                <a:gd name="T4" fmla="*/ 42 w 205"/>
                <a:gd name="T5" fmla="*/ 327 h 798"/>
                <a:gd name="T6" fmla="*/ 62 w 205"/>
                <a:gd name="T7" fmla="*/ 292 h 798"/>
                <a:gd name="T8" fmla="*/ 80 w 205"/>
                <a:gd name="T9" fmla="*/ 257 h 798"/>
                <a:gd name="T10" fmla="*/ 99 w 205"/>
                <a:gd name="T11" fmla="*/ 223 h 798"/>
                <a:gd name="T12" fmla="*/ 116 w 205"/>
                <a:gd name="T13" fmla="*/ 191 h 798"/>
                <a:gd name="T14" fmla="*/ 131 w 205"/>
                <a:gd name="T15" fmla="*/ 160 h 798"/>
                <a:gd name="T16" fmla="*/ 147 w 205"/>
                <a:gd name="T17" fmla="*/ 132 h 798"/>
                <a:gd name="T18" fmla="*/ 159 w 205"/>
                <a:gd name="T19" fmla="*/ 106 h 798"/>
                <a:gd name="T20" fmla="*/ 172 w 205"/>
                <a:gd name="T21" fmla="*/ 83 h 798"/>
                <a:gd name="T22" fmla="*/ 182 w 205"/>
                <a:gd name="T23" fmla="*/ 62 h 798"/>
                <a:gd name="T24" fmla="*/ 191 w 205"/>
                <a:gd name="T25" fmla="*/ 44 h 798"/>
                <a:gd name="T26" fmla="*/ 196 w 205"/>
                <a:gd name="T27" fmla="*/ 28 h 798"/>
                <a:gd name="T28" fmla="*/ 202 w 205"/>
                <a:gd name="T29" fmla="*/ 16 h 798"/>
                <a:gd name="T30" fmla="*/ 205 w 205"/>
                <a:gd name="T31" fmla="*/ 7 h 798"/>
                <a:gd name="T32" fmla="*/ 205 w 205"/>
                <a:gd name="T33" fmla="*/ 2 h 798"/>
                <a:gd name="T34" fmla="*/ 205 w 205"/>
                <a:gd name="T35" fmla="*/ 0 h 798"/>
                <a:gd name="T36" fmla="*/ 188 w 205"/>
                <a:gd name="T37" fmla="*/ 28 h 798"/>
                <a:gd name="T38" fmla="*/ 189 w 205"/>
                <a:gd name="T39" fmla="*/ 30 h 798"/>
                <a:gd name="T40" fmla="*/ 188 w 205"/>
                <a:gd name="T41" fmla="*/ 35 h 798"/>
                <a:gd name="T42" fmla="*/ 186 w 205"/>
                <a:gd name="T43" fmla="*/ 44 h 798"/>
                <a:gd name="T44" fmla="*/ 181 w 205"/>
                <a:gd name="T45" fmla="*/ 54 h 798"/>
                <a:gd name="T46" fmla="*/ 175 w 205"/>
                <a:gd name="T47" fmla="*/ 69 h 798"/>
                <a:gd name="T48" fmla="*/ 168 w 205"/>
                <a:gd name="T49" fmla="*/ 85 h 798"/>
                <a:gd name="T50" fmla="*/ 158 w 205"/>
                <a:gd name="T51" fmla="*/ 105 h 798"/>
                <a:gd name="T52" fmla="*/ 147 w 205"/>
                <a:gd name="T53" fmla="*/ 127 h 798"/>
                <a:gd name="T54" fmla="*/ 134 w 205"/>
                <a:gd name="T55" fmla="*/ 151 h 798"/>
                <a:gd name="T56" fmla="*/ 121 w 205"/>
                <a:gd name="T57" fmla="*/ 178 h 798"/>
                <a:gd name="T58" fmla="*/ 106 w 205"/>
                <a:gd name="T59" fmla="*/ 206 h 798"/>
                <a:gd name="T60" fmla="*/ 90 w 205"/>
                <a:gd name="T61" fmla="*/ 236 h 798"/>
                <a:gd name="T62" fmla="*/ 73 w 205"/>
                <a:gd name="T63" fmla="*/ 267 h 798"/>
                <a:gd name="T64" fmla="*/ 56 w 205"/>
                <a:gd name="T65" fmla="*/ 299 h 798"/>
                <a:gd name="T66" fmla="*/ 38 w 205"/>
                <a:gd name="T67" fmla="*/ 332 h 798"/>
                <a:gd name="T68" fmla="*/ 18 w 205"/>
                <a:gd name="T69" fmla="*/ 366 h 798"/>
                <a:gd name="T70" fmla="*/ 0 w 205"/>
                <a:gd name="T71" fmla="*/ 400 h 798"/>
                <a:gd name="T72" fmla="*/ 1 w 205"/>
                <a:gd name="T73" fmla="*/ 400 h 79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5" h="798">
                  <a:moveTo>
                    <a:pt x="1" y="798"/>
                  </a:moveTo>
                  <a:lnTo>
                    <a:pt x="21" y="726"/>
                  </a:lnTo>
                  <a:lnTo>
                    <a:pt x="42" y="653"/>
                  </a:lnTo>
                  <a:lnTo>
                    <a:pt x="62" y="583"/>
                  </a:lnTo>
                  <a:lnTo>
                    <a:pt x="80" y="512"/>
                  </a:lnTo>
                  <a:lnTo>
                    <a:pt x="99" y="445"/>
                  </a:lnTo>
                  <a:lnTo>
                    <a:pt x="116" y="382"/>
                  </a:lnTo>
                  <a:lnTo>
                    <a:pt x="131" y="320"/>
                  </a:lnTo>
                  <a:lnTo>
                    <a:pt x="147" y="264"/>
                  </a:lnTo>
                  <a:lnTo>
                    <a:pt x="159" y="212"/>
                  </a:lnTo>
                  <a:lnTo>
                    <a:pt x="172" y="165"/>
                  </a:lnTo>
                  <a:lnTo>
                    <a:pt x="182" y="123"/>
                  </a:lnTo>
                  <a:lnTo>
                    <a:pt x="191" y="87"/>
                  </a:lnTo>
                  <a:lnTo>
                    <a:pt x="196" y="56"/>
                  </a:lnTo>
                  <a:lnTo>
                    <a:pt x="202" y="32"/>
                  </a:lnTo>
                  <a:lnTo>
                    <a:pt x="205" y="14"/>
                  </a:lnTo>
                  <a:lnTo>
                    <a:pt x="205" y="4"/>
                  </a:lnTo>
                  <a:lnTo>
                    <a:pt x="205" y="0"/>
                  </a:lnTo>
                  <a:lnTo>
                    <a:pt x="188" y="56"/>
                  </a:lnTo>
                  <a:lnTo>
                    <a:pt x="189" y="60"/>
                  </a:lnTo>
                  <a:lnTo>
                    <a:pt x="188" y="70"/>
                  </a:lnTo>
                  <a:lnTo>
                    <a:pt x="186" y="87"/>
                  </a:lnTo>
                  <a:lnTo>
                    <a:pt x="181" y="108"/>
                  </a:lnTo>
                  <a:lnTo>
                    <a:pt x="175" y="137"/>
                  </a:lnTo>
                  <a:lnTo>
                    <a:pt x="168" y="170"/>
                  </a:lnTo>
                  <a:lnTo>
                    <a:pt x="158" y="210"/>
                  </a:lnTo>
                  <a:lnTo>
                    <a:pt x="147" y="253"/>
                  </a:lnTo>
                  <a:lnTo>
                    <a:pt x="134" y="302"/>
                  </a:lnTo>
                  <a:lnTo>
                    <a:pt x="121" y="355"/>
                  </a:lnTo>
                  <a:lnTo>
                    <a:pt x="106" y="411"/>
                  </a:lnTo>
                  <a:lnTo>
                    <a:pt x="90" y="471"/>
                  </a:lnTo>
                  <a:lnTo>
                    <a:pt x="73" y="532"/>
                  </a:lnTo>
                  <a:lnTo>
                    <a:pt x="56" y="597"/>
                  </a:lnTo>
                  <a:lnTo>
                    <a:pt x="38" y="662"/>
                  </a:lnTo>
                  <a:lnTo>
                    <a:pt x="18" y="731"/>
                  </a:lnTo>
                  <a:lnTo>
                    <a:pt x="0" y="798"/>
                  </a:lnTo>
                  <a:lnTo>
                    <a:pt x="1" y="798"/>
                  </a:lnTo>
                  <a:close/>
                </a:path>
              </a:pathLst>
            </a:custGeom>
            <a:solidFill>
              <a:srgbClr val="DB7B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44" name="Freeform 1209"/>
            <p:cNvSpPr>
              <a:spLocks/>
            </p:cNvSpPr>
            <p:nvPr/>
          </p:nvSpPr>
          <p:spPr bwMode="auto">
            <a:xfrm>
              <a:off x="1952" y="1135"/>
              <a:ext cx="191" cy="371"/>
            </a:xfrm>
            <a:custGeom>
              <a:avLst/>
              <a:gdLst>
                <a:gd name="T0" fmla="*/ 190 w 191"/>
                <a:gd name="T1" fmla="*/ 0 h 742"/>
                <a:gd name="T2" fmla="*/ 191 w 191"/>
                <a:gd name="T3" fmla="*/ 2 h 742"/>
                <a:gd name="T4" fmla="*/ 190 w 191"/>
                <a:gd name="T5" fmla="*/ 7 h 742"/>
                <a:gd name="T6" fmla="*/ 188 w 191"/>
                <a:gd name="T7" fmla="*/ 16 h 742"/>
                <a:gd name="T8" fmla="*/ 183 w 191"/>
                <a:gd name="T9" fmla="*/ 26 h 742"/>
                <a:gd name="T10" fmla="*/ 177 w 191"/>
                <a:gd name="T11" fmla="*/ 41 h 742"/>
                <a:gd name="T12" fmla="*/ 170 w 191"/>
                <a:gd name="T13" fmla="*/ 57 h 742"/>
                <a:gd name="T14" fmla="*/ 160 w 191"/>
                <a:gd name="T15" fmla="*/ 77 h 742"/>
                <a:gd name="T16" fmla="*/ 149 w 191"/>
                <a:gd name="T17" fmla="*/ 99 h 742"/>
                <a:gd name="T18" fmla="*/ 136 w 191"/>
                <a:gd name="T19" fmla="*/ 123 h 742"/>
                <a:gd name="T20" fmla="*/ 123 w 191"/>
                <a:gd name="T21" fmla="*/ 150 h 742"/>
                <a:gd name="T22" fmla="*/ 108 w 191"/>
                <a:gd name="T23" fmla="*/ 178 h 742"/>
                <a:gd name="T24" fmla="*/ 92 w 191"/>
                <a:gd name="T25" fmla="*/ 208 h 742"/>
                <a:gd name="T26" fmla="*/ 75 w 191"/>
                <a:gd name="T27" fmla="*/ 238 h 742"/>
                <a:gd name="T28" fmla="*/ 58 w 191"/>
                <a:gd name="T29" fmla="*/ 271 h 742"/>
                <a:gd name="T30" fmla="*/ 40 w 191"/>
                <a:gd name="T31" fmla="*/ 303 h 742"/>
                <a:gd name="T32" fmla="*/ 20 w 191"/>
                <a:gd name="T33" fmla="*/ 338 h 742"/>
                <a:gd name="T34" fmla="*/ 2 w 191"/>
                <a:gd name="T35" fmla="*/ 371 h 742"/>
                <a:gd name="T36" fmla="*/ 0 w 191"/>
                <a:gd name="T37" fmla="*/ 371 h 742"/>
                <a:gd name="T38" fmla="*/ 19 w 191"/>
                <a:gd name="T39" fmla="*/ 338 h 742"/>
                <a:gd name="T40" fmla="*/ 37 w 191"/>
                <a:gd name="T41" fmla="*/ 305 h 742"/>
                <a:gd name="T42" fmla="*/ 54 w 191"/>
                <a:gd name="T43" fmla="*/ 273 h 742"/>
                <a:gd name="T44" fmla="*/ 71 w 191"/>
                <a:gd name="T45" fmla="*/ 242 h 742"/>
                <a:gd name="T46" fmla="*/ 88 w 191"/>
                <a:gd name="T47" fmla="*/ 212 h 742"/>
                <a:gd name="T48" fmla="*/ 104 w 191"/>
                <a:gd name="T49" fmla="*/ 183 h 742"/>
                <a:gd name="T50" fmla="*/ 118 w 191"/>
                <a:gd name="T51" fmla="*/ 157 h 742"/>
                <a:gd name="T52" fmla="*/ 130 w 191"/>
                <a:gd name="T53" fmla="*/ 131 h 742"/>
                <a:gd name="T54" fmla="*/ 142 w 191"/>
                <a:gd name="T55" fmla="*/ 109 h 742"/>
                <a:gd name="T56" fmla="*/ 152 w 191"/>
                <a:gd name="T57" fmla="*/ 89 h 742"/>
                <a:gd name="T58" fmla="*/ 159 w 191"/>
                <a:gd name="T59" fmla="*/ 72 h 742"/>
                <a:gd name="T60" fmla="*/ 166 w 191"/>
                <a:gd name="T61" fmla="*/ 57 h 742"/>
                <a:gd name="T62" fmla="*/ 170 w 191"/>
                <a:gd name="T63" fmla="*/ 46 h 742"/>
                <a:gd name="T64" fmla="*/ 173 w 191"/>
                <a:gd name="T65" fmla="*/ 37 h 742"/>
                <a:gd name="T66" fmla="*/ 174 w 191"/>
                <a:gd name="T67" fmla="*/ 32 h 742"/>
                <a:gd name="T68" fmla="*/ 173 w 191"/>
                <a:gd name="T69" fmla="*/ 30 h 742"/>
                <a:gd name="T70" fmla="*/ 190 w 191"/>
                <a:gd name="T71" fmla="*/ 0 h 74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91" h="742">
                  <a:moveTo>
                    <a:pt x="190" y="0"/>
                  </a:moveTo>
                  <a:lnTo>
                    <a:pt x="191" y="4"/>
                  </a:lnTo>
                  <a:lnTo>
                    <a:pt x="190" y="14"/>
                  </a:lnTo>
                  <a:lnTo>
                    <a:pt x="188" y="31"/>
                  </a:lnTo>
                  <a:lnTo>
                    <a:pt x="183" y="52"/>
                  </a:lnTo>
                  <a:lnTo>
                    <a:pt x="177" y="81"/>
                  </a:lnTo>
                  <a:lnTo>
                    <a:pt x="170" y="114"/>
                  </a:lnTo>
                  <a:lnTo>
                    <a:pt x="160" y="154"/>
                  </a:lnTo>
                  <a:lnTo>
                    <a:pt x="149" y="197"/>
                  </a:lnTo>
                  <a:lnTo>
                    <a:pt x="136" y="246"/>
                  </a:lnTo>
                  <a:lnTo>
                    <a:pt x="123" y="299"/>
                  </a:lnTo>
                  <a:lnTo>
                    <a:pt x="108" y="355"/>
                  </a:lnTo>
                  <a:lnTo>
                    <a:pt x="92" y="415"/>
                  </a:lnTo>
                  <a:lnTo>
                    <a:pt x="75" y="476"/>
                  </a:lnTo>
                  <a:lnTo>
                    <a:pt x="58" y="541"/>
                  </a:lnTo>
                  <a:lnTo>
                    <a:pt x="40" y="606"/>
                  </a:lnTo>
                  <a:lnTo>
                    <a:pt x="20" y="675"/>
                  </a:lnTo>
                  <a:lnTo>
                    <a:pt x="2" y="742"/>
                  </a:lnTo>
                  <a:lnTo>
                    <a:pt x="0" y="742"/>
                  </a:lnTo>
                  <a:lnTo>
                    <a:pt x="19" y="675"/>
                  </a:lnTo>
                  <a:lnTo>
                    <a:pt x="37" y="610"/>
                  </a:lnTo>
                  <a:lnTo>
                    <a:pt x="54" y="545"/>
                  </a:lnTo>
                  <a:lnTo>
                    <a:pt x="71" y="483"/>
                  </a:lnTo>
                  <a:lnTo>
                    <a:pt x="88" y="424"/>
                  </a:lnTo>
                  <a:lnTo>
                    <a:pt x="104" y="366"/>
                  </a:lnTo>
                  <a:lnTo>
                    <a:pt x="118" y="313"/>
                  </a:lnTo>
                  <a:lnTo>
                    <a:pt x="130" y="262"/>
                  </a:lnTo>
                  <a:lnTo>
                    <a:pt x="142" y="217"/>
                  </a:lnTo>
                  <a:lnTo>
                    <a:pt x="152" y="177"/>
                  </a:lnTo>
                  <a:lnTo>
                    <a:pt x="159" y="143"/>
                  </a:lnTo>
                  <a:lnTo>
                    <a:pt x="166" y="114"/>
                  </a:lnTo>
                  <a:lnTo>
                    <a:pt x="170" y="91"/>
                  </a:lnTo>
                  <a:lnTo>
                    <a:pt x="173" y="74"/>
                  </a:lnTo>
                  <a:lnTo>
                    <a:pt x="174" y="63"/>
                  </a:lnTo>
                  <a:lnTo>
                    <a:pt x="173" y="60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DD80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45" name="Freeform 1210"/>
            <p:cNvSpPr>
              <a:spLocks/>
            </p:cNvSpPr>
            <p:nvPr/>
          </p:nvSpPr>
          <p:spPr bwMode="auto">
            <a:xfrm>
              <a:off x="1949" y="1164"/>
              <a:ext cx="177" cy="342"/>
            </a:xfrm>
            <a:custGeom>
              <a:avLst/>
              <a:gdLst>
                <a:gd name="T0" fmla="*/ 3 w 177"/>
                <a:gd name="T1" fmla="*/ 342 h 682"/>
                <a:gd name="T2" fmla="*/ 22 w 177"/>
                <a:gd name="T3" fmla="*/ 308 h 682"/>
                <a:gd name="T4" fmla="*/ 40 w 177"/>
                <a:gd name="T5" fmla="*/ 276 h 682"/>
                <a:gd name="T6" fmla="*/ 57 w 177"/>
                <a:gd name="T7" fmla="*/ 243 h 682"/>
                <a:gd name="T8" fmla="*/ 74 w 177"/>
                <a:gd name="T9" fmla="*/ 212 h 682"/>
                <a:gd name="T10" fmla="*/ 91 w 177"/>
                <a:gd name="T11" fmla="*/ 183 h 682"/>
                <a:gd name="T12" fmla="*/ 107 w 177"/>
                <a:gd name="T13" fmla="*/ 153 h 682"/>
                <a:gd name="T14" fmla="*/ 121 w 177"/>
                <a:gd name="T15" fmla="*/ 127 h 682"/>
                <a:gd name="T16" fmla="*/ 133 w 177"/>
                <a:gd name="T17" fmla="*/ 101 h 682"/>
                <a:gd name="T18" fmla="*/ 145 w 177"/>
                <a:gd name="T19" fmla="*/ 79 h 682"/>
                <a:gd name="T20" fmla="*/ 155 w 177"/>
                <a:gd name="T21" fmla="*/ 59 h 682"/>
                <a:gd name="T22" fmla="*/ 162 w 177"/>
                <a:gd name="T23" fmla="*/ 42 h 682"/>
                <a:gd name="T24" fmla="*/ 169 w 177"/>
                <a:gd name="T25" fmla="*/ 27 h 682"/>
                <a:gd name="T26" fmla="*/ 173 w 177"/>
                <a:gd name="T27" fmla="*/ 16 h 682"/>
                <a:gd name="T28" fmla="*/ 176 w 177"/>
                <a:gd name="T29" fmla="*/ 7 h 682"/>
                <a:gd name="T30" fmla="*/ 177 w 177"/>
                <a:gd name="T31" fmla="*/ 2 h 682"/>
                <a:gd name="T32" fmla="*/ 176 w 177"/>
                <a:gd name="T33" fmla="*/ 0 h 682"/>
                <a:gd name="T34" fmla="*/ 157 w 177"/>
                <a:gd name="T35" fmla="*/ 32 h 682"/>
                <a:gd name="T36" fmla="*/ 159 w 177"/>
                <a:gd name="T37" fmla="*/ 35 h 682"/>
                <a:gd name="T38" fmla="*/ 157 w 177"/>
                <a:gd name="T39" fmla="*/ 40 h 682"/>
                <a:gd name="T40" fmla="*/ 155 w 177"/>
                <a:gd name="T41" fmla="*/ 48 h 682"/>
                <a:gd name="T42" fmla="*/ 149 w 177"/>
                <a:gd name="T43" fmla="*/ 60 h 682"/>
                <a:gd name="T44" fmla="*/ 143 w 177"/>
                <a:gd name="T45" fmla="*/ 75 h 682"/>
                <a:gd name="T46" fmla="*/ 135 w 177"/>
                <a:gd name="T47" fmla="*/ 92 h 682"/>
                <a:gd name="T48" fmla="*/ 125 w 177"/>
                <a:gd name="T49" fmla="*/ 113 h 682"/>
                <a:gd name="T50" fmla="*/ 112 w 177"/>
                <a:gd name="T51" fmla="*/ 136 h 682"/>
                <a:gd name="T52" fmla="*/ 99 w 177"/>
                <a:gd name="T53" fmla="*/ 161 h 682"/>
                <a:gd name="T54" fmla="*/ 85 w 177"/>
                <a:gd name="T55" fmla="*/ 188 h 682"/>
                <a:gd name="T56" fmla="*/ 70 w 177"/>
                <a:gd name="T57" fmla="*/ 217 h 682"/>
                <a:gd name="T58" fmla="*/ 54 w 177"/>
                <a:gd name="T59" fmla="*/ 247 h 682"/>
                <a:gd name="T60" fmla="*/ 37 w 177"/>
                <a:gd name="T61" fmla="*/ 278 h 682"/>
                <a:gd name="T62" fmla="*/ 19 w 177"/>
                <a:gd name="T63" fmla="*/ 309 h 682"/>
                <a:gd name="T64" fmla="*/ 0 w 177"/>
                <a:gd name="T65" fmla="*/ 341 h 682"/>
                <a:gd name="T66" fmla="*/ 3 w 177"/>
                <a:gd name="T67" fmla="*/ 342 h 68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7" h="682">
                  <a:moveTo>
                    <a:pt x="3" y="682"/>
                  </a:moveTo>
                  <a:lnTo>
                    <a:pt x="22" y="615"/>
                  </a:lnTo>
                  <a:lnTo>
                    <a:pt x="40" y="550"/>
                  </a:lnTo>
                  <a:lnTo>
                    <a:pt x="57" y="485"/>
                  </a:lnTo>
                  <a:lnTo>
                    <a:pt x="74" y="423"/>
                  </a:lnTo>
                  <a:lnTo>
                    <a:pt x="91" y="364"/>
                  </a:lnTo>
                  <a:lnTo>
                    <a:pt x="107" y="306"/>
                  </a:lnTo>
                  <a:lnTo>
                    <a:pt x="121" y="253"/>
                  </a:lnTo>
                  <a:lnTo>
                    <a:pt x="133" y="202"/>
                  </a:lnTo>
                  <a:lnTo>
                    <a:pt x="145" y="157"/>
                  </a:lnTo>
                  <a:lnTo>
                    <a:pt x="155" y="117"/>
                  </a:lnTo>
                  <a:lnTo>
                    <a:pt x="162" y="83"/>
                  </a:lnTo>
                  <a:lnTo>
                    <a:pt x="169" y="54"/>
                  </a:lnTo>
                  <a:lnTo>
                    <a:pt x="173" y="31"/>
                  </a:lnTo>
                  <a:lnTo>
                    <a:pt x="176" y="14"/>
                  </a:lnTo>
                  <a:lnTo>
                    <a:pt x="177" y="3"/>
                  </a:lnTo>
                  <a:lnTo>
                    <a:pt x="176" y="0"/>
                  </a:lnTo>
                  <a:lnTo>
                    <a:pt x="157" y="63"/>
                  </a:lnTo>
                  <a:lnTo>
                    <a:pt x="159" y="69"/>
                  </a:lnTo>
                  <a:lnTo>
                    <a:pt x="157" y="79"/>
                  </a:lnTo>
                  <a:lnTo>
                    <a:pt x="155" y="96"/>
                  </a:lnTo>
                  <a:lnTo>
                    <a:pt x="149" y="119"/>
                  </a:lnTo>
                  <a:lnTo>
                    <a:pt x="143" y="150"/>
                  </a:lnTo>
                  <a:lnTo>
                    <a:pt x="135" y="184"/>
                  </a:lnTo>
                  <a:lnTo>
                    <a:pt x="125" y="226"/>
                  </a:lnTo>
                  <a:lnTo>
                    <a:pt x="112" y="271"/>
                  </a:lnTo>
                  <a:lnTo>
                    <a:pt x="99" y="322"/>
                  </a:lnTo>
                  <a:lnTo>
                    <a:pt x="85" y="374"/>
                  </a:lnTo>
                  <a:lnTo>
                    <a:pt x="70" y="432"/>
                  </a:lnTo>
                  <a:lnTo>
                    <a:pt x="54" y="492"/>
                  </a:lnTo>
                  <a:lnTo>
                    <a:pt x="37" y="554"/>
                  </a:lnTo>
                  <a:lnTo>
                    <a:pt x="19" y="617"/>
                  </a:lnTo>
                  <a:lnTo>
                    <a:pt x="0" y="680"/>
                  </a:lnTo>
                  <a:lnTo>
                    <a:pt x="3" y="682"/>
                  </a:lnTo>
                  <a:close/>
                </a:path>
              </a:pathLst>
            </a:custGeom>
            <a:solidFill>
              <a:srgbClr val="E085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46" name="Freeform 1211"/>
            <p:cNvSpPr>
              <a:spLocks/>
            </p:cNvSpPr>
            <p:nvPr/>
          </p:nvSpPr>
          <p:spPr bwMode="auto">
            <a:xfrm>
              <a:off x="1948" y="1196"/>
              <a:ext cx="160" cy="309"/>
            </a:xfrm>
            <a:custGeom>
              <a:avLst/>
              <a:gdLst>
                <a:gd name="T0" fmla="*/ 158 w 160"/>
                <a:gd name="T1" fmla="*/ 0 h 617"/>
                <a:gd name="T2" fmla="*/ 160 w 160"/>
                <a:gd name="T3" fmla="*/ 3 h 617"/>
                <a:gd name="T4" fmla="*/ 158 w 160"/>
                <a:gd name="T5" fmla="*/ 8 h 617"/>
                <a:gd name="T6" fmla="*/ 156 w 160"/>
                <a:gd name="T7" fmla="*/ 17 h 617"/>
                <a:gd name="T8" fmla="*/ 150 w 160"/>
                <a:gd name="T9" fmla="*/ 28 h 617"/>
                <a:gd name="T10" fmla="*/ 144 w 160"/>
                <a:gd name="T11" fmla="*/ 44 h 617"/>
                <a:gd name="T12" fmla="*/ 136 w 160"/>
                <a:gd name="T13" fmla="*/ 61 h 617"/>
                <a:gd name="T14" fmla="*/ 126 w 160"/>
                <a:gd name="T15" fmla="*/ 82 h 617"/>
                <a:gd name="T16" fmla="*/ 113 w 160"/>
                <a:gd name="T17" fmla="*/ 104 h 617"/>
                <a:gd name="T18" fmla="*/ 100 w 160"/>
                <a:gd name="T19" fmla="*/ 130 h 617"/>
                <a:gd name="T20" fmla="*/ 86 w 160"/>
                <a:gd name="T21" fmla="*/ 156 h 617"/>
                <a:gd name="T22" fmla="*/ 71 w 160"/>
                <a:gd name="T23" fmla="*/ 185 h 617"/>
                <a:gd name="T24" fmla="*/ 55 w 160"/>
                <a:gd name="T25" fmla="*/ 215 h 617"/>
                <a:gd name="T26" fmla="*/ 38 w 160"/>
                <a:gd name="T27" fmla="*/ 246 h 617"/>
                <a:gd name="T28" fmla="*/ 20 w 160"/>
                <a:gd name="T29" fmla="*/ 277 h 617"/>
                <a:gd name="T30" fmla="*/ 1 w 160"/>
                <a:gd name="T31" fmla="*/ 309 h 617"/>
                <a:gd name="T32" fmla="*/ 0 w 160"/>
                <a:gd name="T33" fmla="*/ 309 h 617"/>
                <a:gd name="T34" fmla="*/ 17 w 160"/>
                <a:gd name="T35" fmla="*/ 278 h 617"/>
                <a:gd name="T36" fmla="*/ 34 w 160"/>
                <a:gd name="T37" fmla="*/ 248 h 617"/>
                <a:gd name="T38" fmla="*/ 50 w 160"/>
                <a:gd name="T39" fmla="*/ 219 h 617"/>
                <a:gd name="T40" fmla="*/ 65 w 160"/>
                <a:gd name="T41" fmla="*/ 191 h 617"/>
                <a:gd name="T42" fmla="*/ 79 w 160"/>
                <a:gd name="T43" fmla="*/ 164 h 617"/>
                <a:gd name="T44" fmla="*/ 93 w 160"/>
                <a:gd name="T45" fmla="*/ 140 h 617"/>
                <a:gd name="T46" fmla="*/ 105 w 160"/>
                <a:gd name="T47" fmla="*/ 116 h 617"/>
                <a:gd name="T48" fmla="*/ 115 w 160"/>
                <a:gd name="T49" fmla="*/ 96 h 617"/>
                <a:gd name="T50" fmla="*/ 123 w 160"/>
                <a:gd name="T51" fmla="*/ 78 h 617"/>
                <a:gd name="T52" fmla="*/ 130 w 160"/>
                <a:gd name="T53" fmla="*/ 63 h 617"/>
                <a:gd name="T54" fmla="*/ 136 w 160"/>
                <a:gd name="T55" fmla="*/ 51 h 617"/>
                <a:gd name="T56" fmla="*/ 139 w 160"/>
                <a:gd name="T57" fmla="*/ 43 h 617"/>
                <a:gd name="T58" fmla="*/ 140 w 160"/>
                <a:gd name="T59" fmla="*/ 37 h 617"/>
                <a:gd name="T60" fmla="*/ 140 w 160"/>
                <a:gd name="T61" fmla="*/ 35 h 617"/>
                <a:gd name="T62" fmla="*/ 158 w 160"/>
                <a:gd name="T63" fmla="*/ 0 h 61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60" h="617">
                  <a:moveTo>
                    <a:pt x="158" y="0"/>
                  </a:moveTo>
                  <a:lnTo>
                    <a:pt x="160" y="6"/>
                  </a:lnTo>
                  <a:lnTo>
                    <a:pt x="158" y="16"/>
                  </a:lnTo>
                  <a:lnTo>
                    <a:pt x="156" y="33"/>
                  </a:lnTo>
                  <a:lnTo>
                    <a:pt x="150" y="56"/>
                  </a:lnTo>
                  <a:lnTo>
                    <a:pt x="144" y="87"/>
                  </a:lnTo>
                  <a:lnTo>
                    <a:pt x="136" y="121"/>
                  </a:lnTo>
                  <a:lnTo>
                    <a:pt x="126" y="163"/>
                  </a:lnTo>
                  <a:lnTo>
                    <a:pt x="113" y="208"/>
                  </a:lnTo>
                  <a:lnTo>
                    <a:pt x="100" y="259"/>
                  </a:lnTo>
                  <a:lnTo>
                    <a:pt x="86" y="311"/>
                  </a:lnTo>
                  <a:lnTo>
                    <a:pt x="71" y="369"/>
                  </a:lnTo>
                  <a:lnTo>
                    <a:pt x="55" y="429"/>
                  </a:lnTo>
                  <a:lnTo>
                    <a:pt x="38" y="491"/>
                  </a:lnTo>
                  <a:lnTo>
                    <a:pt x="20" y="554"/>
                  </a:lnTo>
                  <a:lnTo>
                    <a:pt x="1" y="617"/>
                  </a:lnTo>
                  <a:lnTo>
                    <a:pt x="0" y="617"/>
                  </a:lnTo>
                  <a:lnTo>
                    <a:pt x="17" y="556"/>
                  </a:lnTo>
                  <a:lnTo>
                    <a:pt x="34" y="496"/>
                  </a:lnTo>
                  <a:lnTo>
                    <a:pt x="50" y="438"/>
                  </a:lnTo>
                  <a:lnTo>
                    <a:pt x="65" y="382"/>
                  </a:lnTo>
                  <a:lnTo>
                    <a:pt x="79" y="328"/>
                  </a:lnTo>
                  <a:lnTo>
                    <a:pt x="93" y="279"/>
                  </a:lnTo>
                  <a:lnTo>
                    <a:pt x="105" y="232"/>
                  </a:lnTo>
                  <a:lnTo>
                    <a:pt x="115" y="192"/>
                  </a:lnTo>
                  <a:lnTo>
                    <a:pt x="123" y="156"/>
                  </a:lnTo>
                  <a:lnTo>
                    <a:pt x="130" y="125"/>
                  </a:lnTo>
                  <a:lnTo>
                    <a:pt x="136" y="101"/>
                  </a:lnTo>
                  <a:lnTo>
                    <a:pt x="139" y="85"/>
                  </a:lnTo>
                  <a:lnTo>
                    <a:pt x="140" y="74"/>
                  </a:lnTo>
                  <a:lnTo>
                    <a:pt x="140" y="6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E28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47" name="Freeform 1212"/>
            <p:cNvSpPr>
              <a:spLocks/>
            </p:cNvSpPr>
            <p:nvPr/>
          </p:nvSpPr>
          <p:spPr bwMode="auto">
            <a:xfrm>
              <a:off x="1947" y="1230"/>
              <a:ext cx="141" cy="275"/>
            </a:xfrm>
            <a:custGeom>
              <a:avLst/>
              <a:gdLst>
                <a:gd name="T0" fmla="*/ 1 w 141"/>
                <a:gd name="T1" fmla="*/ 275 h 548"/>
                <a:gd name="T2" fmla="*/ 18 w 141"/>
                <a:gd name="T3" fmla="*/ 244 h 548"/>
                <a:gd name="T4" fmla="*/ 35 w 141"/>
                <a:gd name="T5" fmla="*/ 214 h 548"/>
                <a:gd name="T6" fmla="*/ 51 w 141"/>
                <a:gd name="T7" fmla="*/ 185 h 548"/>
                <a:gd name="T8" fmla="*/ 66 w 141"/>
                <a:gd name="T9" fmla="*/ 157 h 548"/>
                <a:gd name="T10" fmla="*/ 80 w 141"/>
                <a:gd name="T11" fmla="*/ 130 h 548"/>
                <a:gd name="T12" fmla="*/ 94 w 141"/>
                <a:gd name="T13" fmla="*/ 105 h 548"/>
                <a:gd name="T14" fmla="*/ 106 w 141"/>
                <a:gd name="T15" fmla="*/ 82 h 548"/>
                <a:gd name="T16" fmla="*/ 116 w 141"/>
                <a:gd name="T17" fmla="*/ 62 h 548"/>
                <a:gd name="T18" fmla="*/ 124 w 141"/>
                <a:gd name="T19" fmla="*/ 44 h 548"/>
                <a:gd name="T20" fmla="*/ 131 w 141"/>
                <a:gd name="T21" fmla="*/ 28 h 548"/>
                <a:gd name="T22" fmla="*/ 137 w 141"/>
                <a:gd name="T23" fmla="*/ 16 h 548"/>
                <a:gd name="T24" fmla="*/ 140 w 141"/>
                <a:gd name="T25" fmla="*/ 8 h 548"/>
                <a:gd name="T26" fmla="*/ 141 w 141"/>
                <a:gd name="T27" fmla="*/ 3 h 548"/>
                <a:gd name="T28" fmla="*/ 141 w 141"/>
                <a:gd name="T29" fmla="*/ 0 h 548"/>
                <a:gd name="T30" fmla="*/ 120 w 141"/>
                <a:gd name="T31" fmla="*/ 37 h 548"/>
                <a:gd name="T32" fmla="*/ 120 w 141"/>
                <a:gd name="T33" fmla="*/ 39 h 548"/>
                <a:gd name="T34" fmla="*/ 118 w 141"/>
                <a:gd name="T35" fmla="*/ 44 h 548"/>
                <a:gd name="T36" fmla="*/ 116 w 141"/>
                <a:gd name="T37" fmla="*/ 51 h 548"/>
                <a:gd name="T38" fmla="*/ 111 w 141"/>
                <a:gd name="T39" fmla="*/ 62 h 548"/>
                <a:gd name="T40" fmla="*/ 106 w 141"/>
                <a:gd name="T41" fmla="*/ 74 h 548"/>
                <a:gd name="T42" fmla="*/ 99 w 141"/>
                <a:gd name="T43" fmla="*/ 90 h 548"/>
                <a:gd name="T44" fmla="*/ 90 w 141"/>
                <a:gd name="T45" fmla="*/ 108 h 548"/>
                <a:gd name="T46" fmla="*/ 79 w 141"/>
                <a:gd name="T47" fmla="*/ 128 h 548"/>
                <a:gd name="T48" fmla="*/ 68 w 141"/>
                <a:gd name="T49" fmla="*/ 149 h 548"/>
                <a:gd name="T50" fmla="*/ 56 w 141"/>
                <a:gd name="T51" fmla="*/ 173 h 548"/>
                <a:gd name="T52" fmla="*/ 42 w 141"/>
                <a:gd name="T53" fmla="*/ 197 h 548"/>
                <a:gd name="T54" fmla="*/ 28 w 141"/>
                <a:gd name="T55" fmla="*/ 222 h 548"/>
                <a:gd name="T56" fmla="*/ 14 w 141"/>
                <a:gd name="T57" fmla="*/ 248 h 548"/>
                <a:gd name="T58" fmla="*/ 0 w 141"/>
                <a:gd name="T59" fmla="*/ 274 h 548"/>
                <a:gd name="T60" fmla="*/ 1 w 141"/>
                <a:gd name="T61" fmla="*/ 275 h 54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41" h="548">
                  <a:moveTo>
                    <a:pt x="1" y="548"/>
                  </a:moveTo>
                  <a:lnTo>
                    <a:pt x="18" y="487"/>
                  </a:lnTo>
                  <a:lnTo>
                    <a:pt x="35" y="427"/>
                  </a:lnTo>
                  <a:lnTo>
                    <a:pt x="51" y="369"/>
                  </a:lnTo>
                  <a:lnTo>
                    <a:pt x="66" y="313"/>
                  </a:lnTo>
                  <a:lnTo>
                    <a:pt x="80" y="259"/>
                  </a:lnTo>
                  <a:lnTo>
                    <a:pt x="94" y="210"/>
                  </a:lnTo>
                  <a:lnTo>
                    <a:pt x="106" y="163"/>
                  </a:lnTo>
                  <a:lnTo>
                    <a:pt x="116" y="123"/>
                  </a:lnTo>
                  <a:lnTo>
                    <a:pt x="124" y="87"/>
                  </a:lnTo>
                  <a:lnTo>
                    <a:pt x="131" y="56"/>
                  </a:lnTo>
                  <a:lnTo>
                    <a:pt x="137" y="32"/>
                  </a:lnTo>
                  <a:lnTo>
                    <a:pt x="140" y="16"/>
                  </a:lnTo>
                  <a:lnTo>
                    <a:pt x="141" y="5"/>
                  </a:lnTo>
                  <a:lnTo>
                    <a:pt x="141" y="0"/>
                  </a:lnTo>
                  <a:lnTo>
                    <a:pt x="120" y="74"/>
                  </a:lnTo>
                  <a:lnTo>
                    <a:pt x="120" y="78"/>
                  </a:lnTo>
                  <a:lnTo>
                    <a:pt x="118" y="87"/>
                  </a:lnTo>
                  <a:lnTo>
                    <a:pt x="116" y="101"/>
                  </a:lnTo>
                  <a:lnTo>
                    <a:pt x="111" y="123"/>
                  </a:lnTo>
                  <a:lnTo>
                    <a:pt x="106" y="148"/>
                  </a:lnTo>
                  <a:lnTo>
                    <a:pt x="99" y="179"/>
                  </a:lnTo>
                  <a:lnTo>
                    <a:pt x="90" y="215"/>
                  </a:lnTo>
                  <a:lnTo>
                    <a:pt x="79" y="255"/>
                  </a:lnTo>
                  <a:lnTo>
                    <a:pt x="68" y="297"/>
                  </a:lnTo>
                  <a:lnTo>
                    <a:pt x="56" y="344"/>
                  </a:lnTo>
                  <a:lnTo>
                    <a:pt x="42" y="393"/>
                  </a:lnTo>
                  <a:lnTo>
                    <a:pt x="28" y="443"/>
                  </a:lnTo>
                  <a:lnTo>
                    <a:pt x="14" y="494"/>
                  </a:lnTo>
                  <a:lnTo>
                    <a:pt x="0" y="547"/>
                  </a:lnTo>
                  <a:lnTo>
                    <a:pt x="1" y="548"/>
                  </a:lnTo>
                  <a:close/>
                </a:path>
              </a:pathLst>
            </a:custGeom>
            <a:solidFill>
              <a:srgbClr val="E58E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48" name="Freeform 1213"/>
            <p:cNvSpPr>
              <a:spLocks/>
            </p:cNvSpPr>
            <p:nvPr/>
          </p:nvSpPr>
          <p:spPr bwMode="auto">
            <a:xfrm>
              <a:off x="1944" y="1268"/>
              <a:ext cx="123" cy="236"/>
            </a:xfrm>
            <a:custGeom>
              <a:avLst/>
              <a:gdLst>
                <a:gd name="T0" fmla="*/ 123 w 123"/>
                <a:gd name="T1" fmla="*/ 0 h 473"/>
                <a:gd name="T2" fmla="*/ 123 w 123"/>
                <a:gd name="T3" fmla="*/ 2 h 473"/>
                <a:gd name="T4" fmla="*/ 121 w 123"/>
                <a:gd name="T5" fmla="*/ 6 h 473"/>
                <a:gd name="T6" fmla="*/ 119 w 123"/>
                <a:gd name="T7" fmla="*/ 13 h 473"/>
                <a:gd name="T8" fmla="*/ 114 w 123"/>
                <a:gd name="T9" fmla="*/ 24 h 473"/>
                <a:gd name="T10" fmla="*/ 109 w 123"/>
                <a:gd name="T11" fmla="*/ 37 h 473"/>
                <a:gd name="T12" fmla="*/ 102 w 123"/>
                <a:gd name="T13" fmla="*/ 52 h 473"/>
                <a:gd name="T14" fmla="*/ 93 w 123"/>
                <a:gd name="T15" fmla="*/ 70 h 473"/>
                <a:gd name="T16" fmla="*/ 82 w 123"/>
                <a:gd name="T17" fmla="*/ 90 h 473"/>
                <a:gd name="T18" fmla="*/ 71 w 123"/>
                <a:gd name="T19" fmla="*/ 111 h 473"/>
                <a:gd name="T20" fmla="*/ 59 w 123"/>
                <a:gd name="T21" fmla="*/ 135 h 473"/>
                <a:gd name="T22" fmla="*/ 45 w 123"/>
                <a:gd name="T23" fmla="*/ 159 h 473"/>
                <a:gd name="T24" fmla="*/ 31 w 123"/>
                <a:gd name="T25" fmla="*/ 184 h 473"/>
                <a:gd name="T26" fmla="*/ 17 w 123"/>
                <a:gd name="T27" fmla="*/ 210 h 473"/>
                <a:gd name="T28" fmla="*/ 3 w 123"/>
                <a:gd name="T29" fmla="*/ 236 h 473"/>
                <a:gd name="T30" fmla="*/ 0 w 123"/>
                <a:gd name="T31" fmla="*/ 236 h 473"/>
                <a:gd name="T32" fmla="*/ 14 w 123"/>
                <a:gd name="T33" fmla="*/ 211 h 473"/>
                <a:gd name="T34" fmla="*/ 28 w 123"/>
                <a:gd name="T35" fmla="*/ 185 h 473"/>
                <a:gd name="T36" fmla="*/ 42 w 123"/>
                <a:gd name="T37" fmla="*/ 161 h 473"/>
                <a:gd name="T38" fmla="*/ 54 w 123"/>
                <a:gd name="T39" fmla="*/ 138 h 473"/>
                <a:gd name="T40" fmla="*/ 65 w 123"/>
                <a:gd name="T41" fmla="*/ 117 h 473"/>
                <a:gd name="T42" fmla="*/ 75 w 123"/>
                <a:gd name="T43" fmla="*/ 98 h 473"/>
                <a:gd name="T44" fmla="*/ 83 w 123"/>
                <a:gd name="T45" fmla="*/ 81 h 473"/>
                <a:gd name="T46" fmla="*/ 90 w 123"/>
                <a:gd name="T47" fmla="*/ 67 h 473"/>
                <a:gd name="T48" fmla="*/ 96 w 123"/>
                <a:gd name="T49" fmla="*/ 55 h 473"/>
                <a:gd name="T50" fmla="*/ 99 w 123"/>
                <a:gd name="T51" fmla="*/ 47 h 473"/>
                <a:gd name="T52" fmla="*/ 100 w 123"/>
                <a:gd name="T53" fmla="*/ 41 h 473"/>
                <a:gd name="T54" fmla="*/ 100 w 123"/>
                <a:gd name="T55" fmla="*/ 40 h 473"/>
                <a:gd name="T56" fmla="*/ 123 w 123"/>
                <a:gd name="T57" fmla="*/ 0 h 47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23" h="473">
                  <a:moveTo>
                    <a:pt x="123" y="0"/>
                  </a:moveTo>
                  <a:lnTo>
                    <a:pt x="123" y="4"/>
                  </a:lnTo>
                  <a:lnTo>
                    <a:pt x="121" y="13"/>
                  </a:lnTo>
                  <a:lnTo>
                    <a:pt x="119" y="27"/>
                  </a:lnTo>
                  <a:lnTo>
                    <a:pt x="114" y="49"/>
                  </a:lnTo>
                  <a:lnTo>
                    <a:pt x="109" y="74"/>
                  </a:lnTo>
                  <a:lnTo>
                    <a:pt x="102" y="105"/>
                  </a:lnTo>
                  <a:lnTo>
                    <a:pt x="93" y="141"/>
                  </a:lnTo>
                  <a:lnTo>
                    <a:pt x="82" y="181"/>
                  </a:lnTo>
                  <a:lnTo>
                    <a:pt x="71" y="223"/>
                  </a:lnTo>
                  <a:lnTo>
                    <a:pt x="59" y="270"/>
                  </a:lnTo>
                  <a:lnTo>
                    <a:pt x="45" y="319"/>
                  </a:lnTo>
                  <a:lnTo>
                    <a:pt x="31" y="369"/>
                  </a:lnTo>
                  <a:lnTo>
                    <a:pt x="17" y="420"/>
                  </a:lnTo>
                  <a:lnTo>
                    <a:pt x="3" y="473"/>
                  </a:lnTo>
                  <a:lnTo>
                    <a:pt x="0" y="473"/>
                  </a:lnTo>
                  <a:lnTo>
                    <a:pt x="14" y="422"/>
                  </a:lnTo>
                  <a:lnTo>
                    <a:pt x="28" y="371"/>
                  </a:lnTo>
                  <a:lnTo>
                    <a:pt x="42" y="322"/>
                  </a:lnTo>
                  <a:lnTo>
                    <a:pt x="54" y="277"/>
                  </a:lnTo>
                  <a:lnTo>
                    <a:pt x="65" y="235"/>
                  </a:lnTo>
                  <a:lnTo>
                    <a:pt x="75" y="196"/>
                  </a:lnTo>
                  <a:lnTo>
                    <a:pt x="83" y="163"/>
                  </a:lnTo>
                  <a:lnTo>
                    <a:pt x="90" y="134"/>
                  </a:lnTo>
                  <a:lnTo>
                    <a:pt x="96" y="111"/>
                  </a:lnTo>
                  <a:lnTo>
                    <a:pt x="99" y="94"/>
                  </a:lnTo>
                  <a:lnTo>
                    <a:pt x="100" y="83"/>
                  </a:lnTo>
                  <a:lnTo>
                    <a:pt x="100" y="8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E89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49" name="Freeform 1214"/>
            <p:cNvSpPr>
              <a:spLocks/>
            </p:cNvSpPr>
            <p:nvPr/>
          </p:nvSpPr>
          <p:spPr bwMode="auto">
            <a:xfrm>
              <a:off x="1942" y="1307"/>
              <a:ext cx="102" cy="197"/>
            </a:xfrm>
            <a:custGeom>
              <a:avLst/>
              <a:gdLst>
                <a:gd name="T0" fmla="*/ 2 w 102"/>
                <a:gd name="T1" fmla="*/ 197 h 393"/>
                <a:gd name="T2" fmla="*/ 16 w 102"/>
                <a:gd name="T3" fmla="*/ 171 h 393"/>
                <a:gd name="T4" fmla="*/ 30 w 102"/>
                <a:gd name="T5" fmla="*/ 146 h 393"/>
                <a:gd name="T6" fmla="*/ 44 w 102"/>
                <a:gd name="T7" fmla="*/ 121 h 393"/>
                <a:gd name="T8" fmla="*/ 56 w 102"/>
                <a:gd name="T9" fmla="*/ 99 h 393"/>
                <a:gd name="T10" fmla="*/ 67 w 102"/>
                <a:gd name="T11" fmla="*/ 78 h 393"/>
                <a:gd name="T12" fmla="*/ 77 w 102"/>
                <a:gd name="T13" fmla="*/ 58 h 393"/>
                <a:gd name="T14" fmla="*/ 85 w 102"/>
                <a:gd name="T15" fmla="*/ 42 h 393"/>
                <a:gd name="T16" fmla="*/ 92 w 102"/>
                <a:gd name="T17" fmla="*/ 27 h 393"/>
                <a:gd name="T18" fmla="*/ 98 w 102"/>
                <a:gd name="T19" fmla="*/ 16 h 393"/>
                <a:gd name="T20" fmla="*/ 101 w 102"/>
                <a:gd name="T21" fmla="*/ 7 h 393"/>
                <a:gd name="T22" fmla="*/ 102 w 102"/>
                <a:gd name="T23" fmla="*/ 2 h 393"/>
                <a:gd name="T24" fmla="*/ 102 w 102"/>
                <a:gd name="T25" fmla="*/ 0 h 393"/>
                <a:gd name="T26" fmla="*/ 78 w 102"/>
                <a:gd name="T27" fmla="*/ 43 h 393"/>
                <a:gd name="T28" fmla="*/ 78 w 102"/>
                <a:gd name="T29" fmla="*/ 44 h 393"/>
                <a:gd name="T30" fmla="*/ 77 w 102"/>
                <a:gd name="T31" fmla="*/ 49 h 393"/>
                <a:gd name="T32" fmla="*/ 74 w 102"/>
                <a:gd name="T33" fmla="*/ 57 h 393"/>
                <a:gd name="T34" fmla="*/ 68 w 102"/>
                <a:gd name="T35" fmla="*/ 67 h 393"/>
                <a:gd name="T36" fmla="*/ 63 w 102"/>
                <a:gd name="T37" fmla="*/ 81 h 393"/>
                <a:gd name="T38" fmla="*/ 54 w 102"/>
                <a:gd name="T39" fmla="*/ 96 h 393"/>
                <a:gd name="T40" fmla="*/ 46 w 102"/>
                <a:gd name="T41" fmla="*/ 113 h 393"/>
                <a:gd name="T42" fmla="*/ 34 w 102"/>
                <a:gd name="T43" fmla="*/ 132 h 393"/>
                <a:gd name="T44" fmla="*/ 24 w 102"/>
                <a:gd name="T45" fmla="*/ 153 h 393"/>
                <a:gd name="T46" fmla="*/ 12 w 102"/>
                <a:gd name="T47" fmla="*/ 174 h 393"/>
                <a:gd name="T48" fmla="*/ 0 w 102"/>
                <a:gd name="T49" fmla="*/ 196 h 393"/>
                <a:gd name="T50" fmla="*/ 2 w 102"/>
                <a:gd name="T51" fmla="*/ 197 h 39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02" h="393">
                  <a:moveTo>
                    <a:pt x="2" y="393"/>
                  </a:moveTo>
                  <a:lnTo>
                    <a:pt x="16" y="342"/>
                  </a:lnTo>
                  <a:lnTo>
                    <a:pt x="30" y="291"/>
                  </a:lnTo>
                  <a:lnTo>
                    <a:pt x="44" y="242"/>
                  </a:lnTo>
                  <a:lnTo>
                    <a:pt x="56" y="197"/>
                  </a:lnTo>
                  <a:lnTo>
                    <a:pt x="67" y="155"/>
                  </a:lnTo>
                  <a:lnTo>
                    <a:pt x="77" y="116"/>
                  </a:lnTo>
                  <a:lnTo>
                    <a:pt x="85" y="83"/>
                  </a:lnTo>
                  <a:lnTo>
                    <a:pt x="92" y="54"/>
                  </a:lnTo>
                  <a:lnTo>
                    <a:pt x="98" y="31"/>
                  </a:lnTo>
                  <a:lnTo>
                    <a:pt x="101" y="14"/>
                  </a:lnTo>
                  <a:lnTo>
                    <a:pt x="102" y="3"/>
                  </a:lnTo>
                  <a:lnTo>
                    <a:pt x="102" y="0"/>
                  </a:lnTo>
                  <a:lnTo>
                    <a:pt x="78" y="85"/>
                  </a:lnTo>
                  <a:lnTo>
                    <a:pt x="78" y="88"/>
                  </a:lnTo>
                  <a:lnTo>
                    <a:pt x="77" y="98"/>
                  </a:lnTo>
                  <a:lnTo>
                    <a:pt x="74" y="114"/>
                  </a:lnTo>
                  <a:lnTo>
                    <a:pt x="68" y="134"/>
                  </a:lnTo>
                  <a:lnTo>
                    <a:pt x="63" y="161"/>
                  </a:lnTo>
                  <a:lnTo>
                    <a:pt x="54" y="192"/>
                  </a:lnTo>
                  <a:lnTo>
                    <a:pt x="46" y="226"/>
                  </a:lnTo>
                  <a:lnTo>
                    <a:pt x="34" y="264"/>
                  </a:lnTo>
                  <a:lnTo>
                    <a:pt x="24" y="306"/>
                  </a:lnTo>
                  <a:lnTo>
                    <a:pt x="12" y="347"/>
                  </a:lnTo>
                  <a:lnTo>
                    <a:pt x="0" y="391"/>
                  </a:lnTo>
                  <a:lnTo>
                    <a:pt x="2" y="393"/>
                  </a:lnTo>
                  <a:close/>
                </a:path>
              </a:pathLst>
            </a:custGeom>
            <a:solidFill>
              <a:srgbClr val="EA98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50" name="Freeform 1215"/>
            <p:cNvSpPr>
              <a:spLocks/>
            </p:cNvSpPr>
            <p:nvPr/>
          </p:nvSpPr>
          <p:spPr bwMode="auto">
            <a:xfrm>
              <a:off x="1940" y="1350"/>
              <a:ext cx="80" cy="153"/>
            </a:xfrm>
            <a:custGeom>
              <a:avLst/>
              <a:gdLst>
                <a:gd name="T0" fmla="*/ 80 w 80"/>
                <a:gd name="T1" fmla="*/ 0 h 306"/>
                <a:gd name="T2" fmla="*/ 80 w 80"/>
                <a:gd name="T3" fmla="*/ 2 h 306"/>
                <a:gd name="T4" fmla="*/ 79 w 80"/>
                <a:gd name="T5" fmla="*/ 7 h 306"/>
                <a:gd name="T6" fmla="*/ 76 w 80"/>
                <a:gd name="T7" fmla="*/ 15 h 306"/>
                <a:gd name="T8" fmla="*/ 70 w 80"/>
                <a:gd name="T9" fmla="*/ 25 h 306"/>
                <a:gd name="T10" fmla="*/ 65 w 80"/>
                <a:gd name="T11" fmla="*/ 38 h 306"/>
                <a:gd name="T12" fmla="*/ 56 w 80"/>
                <a:gd name="T13" fmla="*/ 54 h 306"/>
                <a:gd name="T14" fmla="*/ 48 w 80"/>
                <a:gd name="T15" fmla="*/ 71 h 306"/>
                <a:gd name="T16" fmla="*/ 36 w 80"/>
                <a:gd name="T17" fmla="*/ 90 h 306"/>
                <a:gd name="T18" fmla="*/ 26 w 80"/>
                <a:gd name="T19" fmla="*/ 111 h 306"/>
                <a:gd name="T20" fmla="*/ 14 w 80"/>
                <a:gd name="T21" fmla="*/ 131 h 306"/>
                <a:gd name="T22" fmla="*/ 2 w 80"/>
                <a:gd name="T23" fmla="*/ 153 h 306"/>
                <a:gd name="T24" fmla="*/ 0 w 80"/>
                <a:gd name="T25" fmla="*/ 152 h 306"/>
                <a:gd name="T26" fmla="*/ 9 w 80"/>
                <a:gd name="T27" fmla="*/ 134 h 306"/>
                <a:gd name="T28" fmla="*/ 19 w 80"/>
                <a:gd name="T29" fmla="*/ 117 h 306"/>
                <a:gd name="T30" fmla="*/ 29 w 80"/>
                <a:gd name="T31" fmla="*/ 100 h 306"/>
                <a:gd name="T32" fmla="*/ 36 w 80"/>
                <a:gd name="T33" fmla="*/ 84 h 306"/>
                <a:gd name="T34" fmla="*/ 43 w 80"/>
                <a:gd name="T35" fmla="*/ 72 h 306"/>
                <a:gd name="T36" fmla="*/ 49 w 80"/>
                <a:gd name="T37" fmla="*/ 61 h 306"/>
                <a:gd name="T38" fmla="*/ 52 w 80"/>
                <a:gd name="T39" fmla="*/ 53 h 306"/>
                <a:gd name="T40" fmla="*/ 53 w 80"/>
                <a:gd name="T41" fmla="*/ 48 h 306"/>
                <a:gd name="T42" fmla="*/ 53 w 80"/>
                <a:gd name="T43" fmla="*/ 46 h 306"/>
                <a:gd name="T44" fmla="*/ 80 w 80"/>
                <a:gd name="T45" fmla="*/ 0 h 30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80" h="306">
                  <a:moveTo>
                    <a:pt x="80" y="0"/>
                  </a:moveTo>
                  <a:lnTo>
                    <a:pt x="80" y="3"/>
                  </a:lnTo>
                  <a:lnTo>
                    <a:pt x="79" y="13"/>
                  </a:lnTo>
                  <a:lnTo>
                    <a:pt x="76" y="29"/>
                  </a:lnTo>
                  <a:lnTo>
                    <a:pt x="70" y="49"/>
                  </a:lnTo>
                  <a:lnTo>
                    <a:pt x="65" y="76"/>
                  </a:lnTo>
                  <a:lnTo>
                    <a:pt x="56" y="107"/>
                  </a:lnTo>
                  <a:lnTo>
                    <a:pt x="48" y="141"/>
                  </a:lnTo>
                  <a:lnTo>
                    <a:pt x="36" y="179"/>
                  </a:lnTo>
                  <a:lnTo>
                    <a:pt x="26" y="221"/>
                  </a:lnTo>
                  <a:lnTo>
                    <a:pt x="14" y="262"/>
                  </a:lnTo>
                  <a:lnTo>
                    <a:pt x="2" y="306"/>
                  </a:lnTo>
                  <a:lnTo>
                    <a:pt x="0" y="304"/>
                  </a:lnTo>
                  <a:lnTo>
                    <a:pt x="9" y="268"/>
                  </a:lnTo>
                  <a:lnTo>
                    <a:pt x="19" y="233"/>
                  </a:lnTo>
                  <a:lnTo>
                    <a:pt x="29" y="199"/>
                  </a:lnTo>
                  <a:lnTo>
                    <a:pt x="36" y="168"/>
                  </a:lnTo>
                  <a:lnTo>
                    <a:pt x="43" y="143"/>
                  </a:lnTo>
                  <a:lnTo>
                    <a:pt x="49" y="121"/>
                  </a:lnTo>
                  <a:lnTo>
                    <a:pt x="52" y="105"/>
                  </a:lnTo>
                  <a:lnTo>
                    <a:pt x="53" y="96"/>
                  </a:lnTo>
                  <a:lnTo>
                    <a:pt x="53" y="92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ED9D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51" name="Freeform 1216"/>
            <p:cNvSpPr>
              <a:spLocks/>
            </p:cNvSpPr>
            <p:nvPr/>
          </p:nvSpPr>
          <p:spPr bwMode="auto">
            <a:xfrm>
              <a:off x="1937" y="1396"/>
              <a:ext cx="56" cy="106"/>
            </a:xfrm>
            <a:custGeom>
              <a:avLst/>
              <a:gdLst>
                <a:gd name="T0" fmla="*/ 3 w 56"/>
                <a:gd name="T1" fmla="*/ 106 h 212"/>
                <a:gd name="T2" fmla="*/ 12 w 56"/>
                <a:gd name="T3" fmla="*/ 88 h 212"/>
                <a:gd name="T4" fmla="*/ 22 w 56"/>
                <a:gd name="T5" fmla="*/ 71 h 212"/>
                <a:gd name="T6" fmla="*/ 32 w 56"/>
                <a:gd name="T7" fmla="*/ 54 h 212"/>
                <a:gd name="T8" fmla="*/ 39 w 56"/>
                <a:gd name="T9" fmla="*/ 38 h 212"/>
                <a:gd name="T10" fmla="*/ 46 w 56"/>
                <a:gd name="T11" fmla="*/ 26 h 212"/>
                <a:gd name="T12" fmla="*/ 52 w 56"/>
                <a:gd name="T13" fmla="*/ 15 h 212"/>
                <a:gd name="T14" fmla="*/ 55 w 56"/>
                <a:gd name="T15" fmla="*/ 7 h 212"/>
                <a:gd name="T16" fmla="*/ 56 w 56"/>
                <a:gd name="T17" fmla="*/ 2 h 212"/>
                <a:gd name="T18" fmla="*/ 56 w 56"/>
                <a:gd name="T19" fmla="*/ 0 h 212"/>
                <a:gd name="T20" fmla="*/ 28 w 56"/>
                <a:gd name="T21" fmla="*/ 50 h 212"/>
                <a:gd name="T22" fmla="*/ 28 w 56"/>
                <a:gd name="T23" fmla="*/ 52 h 212"/>
                <a:gd name="T24" fmla="*/ 27 w 56"/>
                <a:gd name="T25" fmla="*/ 56 h 212"/>
                <a:gd name="T26" fmla="*/ 24 w 56"/>
                <a:gd name="T27" fmla="*/ 63 h 212"/>
                <a:gd name="T28" fmla="*/ 18 w 56"/>
                <a:gd name="T29" fmla="*/ 71 h 212"/>
                <a:gd name="T30" fmla="*/ 12 w 56"/>
                <a:gd name="T31" fmla="*/ 82 h 212"/>
                <a:gd name="T32" fmla="*/ 7 w 56"/>
                <a:gd name="T33" fmla="*/ 94 h 212"/>
                <a:gd name="T34" fmla="*/ 0 w 56"/>
                <a:gd name="T35" fmla="*/ 106 h 212"/>
                <a:gd name="T36" fmla="*/ 3 w 56"/>
                <a:gd name="T37" fmla="*/ 106 h 21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6" h="212">
                  <a:moveTo>
                    <a:pt x="3" y="212"/>
                  </a:moveTo>
                  <a:lnTo>
                    <a:pt x="12" y="176"/>
                  </a:lnTo>
                  <a:lnTo>
                    <a:pt x="22" y="141"/>
                  </a:lnTo>
                  <a:lnTo>
                    <a:pt x="32" y="107"/>
                  </a:lnTo>
                  <a:lnTo>
                    <a:pt x="39" y="76"/>
                  </a:lnTo>
                  <a:lnTo>
                    <a:pt x="46" y="51"/>
                  </a:lnTo>
                  <a:lnTo>
                    <a:pt x="52" y="29"/>
                  </a:lnTo>
                  <a:lnTo>
                    <a:pt x="55" y="13"/>
                  </a:lnTo>
                  <a:lnTo>
                    <a:pt x="56" y="4"/>
                  </a:lnTo>
                  <a:lnTo>
                    <a:pt x="56" y="0"/>
                  </a:lnTo>
                  <a:lnTo>
                    <a:pt x="28" y="100"/>
                  </a:lnTo>
                  <a:lnTo>
                    <a:pt x="28" y="103"/>
                  </a:lnTo>
                  <a:lnTo>
                    <a:pt x="27" y="111"/>
                  </a:lnTo>
                  <a:lnTo>
                    <a:pt x="24" y="125"/>
                  </a:lnTo>
                  <a:lnTo>
                    <a:pt x="18" y="141"/>
                  </a:lnTo>
                  <a:lnTo>
                    <a:pt x="12" y="163"/>
                  </a:lnTo>
                  <a:lnTo>
                    <a:pt x="7" y="187"/>
                  </a:lnTo>
                  <a:lnTo>
                    <a:pt x="0" y="212"/>
                  </a:lnTo>
                  <a:lnTo>
                    <a:pt x="3" y="212"/>
                  </a:lnTo>
                  <a:close/>
                </a:path>
              </a:pathLst>
            </a:custGeom>
            <a:solidFill>
              <a:srgbClr val="F0A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52" name="Freeform 1217"/>
            <p:cNvSpPr>
              <a:spLocks/>
            </p:cNvSpPr>
            <p:nvPr/>
          </p:nvSpPr>
          <p:spPr bwMode="auto">
            <a:xfrm>
              <a:off x="1934" y="1446"/>
              <a:ext cx="31" cy="56"/>
            </a:xfrm>
            <a:custGeom>
              <a:avLst/>
              <a:gdLst>
                <a:gd name="T0" fmla="*/ 31 w 31"/>
                <a:gd name="T1" fmla="*/ 0 h 112"/>
                <a:gd name="T2" fmla="*/ 31 w 31"/>
                <a:gd name="T3" fmla="*/ 2 h 112"/>
                <a:gd name="T4" fmla="*/ 30 w 31"/>
                <a:gd name="T5" fmla="*/ 6 h 112"/>
                <a:gd name="T6" fmla="*/ 27 w 31"/>
                <a:gd name="T7" fmla="*/ 13 h 112"/>
                <a:gd name="T8" fmla="*/ 21 w 31"/>
                <a:gd name="T9" fmla="*/ 21 h 112"/>
                <a:gd name="T10" fmla="*/ 15 w 31"/>
                <a:gd name="T11" fmla="*/ 32 h 112"/>
                <a:gd name="T12" fmla="*/ 10 w 31"/>
                <a:gd name="T13" fmla="*/ 44 h 112"/>
                <a:gd name="T14" fmla="*/ 3 w 31"/>
                <a:gd name="T15" fmla="*/ 56 h 112"/>
                <a:gd name="T16" fmla="*/ 0 w 31"/>
                <a:gd name="T17" fmla="*/ 55 h 112"/>
                <a:gd name="T18" fmla="*/ 0 w 31"/>
                <a:gd name="T19" fmla="*/ 54 h 112"/>
                <a:gd name="T20" fmla="*/ 31 w 31"/>
                <a:gd name="T21" fmla="*/ 0 h 1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1" h="112">
                  <a:moveTo>
                    <a:pt x="31" y="0"/>
                  </a:moveTo>
                  <a:lnTo>
                    <a:pt x="31" y="3"/>
                  </a:lnTo>
                  <a:lnTo>
                    <a:pt x="30" y="11"/>
                  </a:lnTo>
                  <a:lnTo>
                    <a:pt x="27" y="25"/>
                  </a:lnTo>
                  <a:lnTo>
                    <a:pt x="21" y="41"/>
                  </a:lnTo>
                  <a:lnTo>
                    <a:pt x="15" y="63"/>
                  </a:lnTo>
                  <a:lnTo>
                    <a:pt x="10" y="87"/>
                  </a:lnTo>
                  <a:lnTo>
                    <a:pt x="3" y="112"/>
                  </a:lnTo>
                  <a:lnTo>
                    <a:pt x="0" y="110"/>
                  </a:lnTo>
                  <a:lnTo>
                    <a:pt x="0" y="108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2A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53" name="Freeform 1218"/>
            <p:cNvSpPr>
              <a:spLocks/>
            </p:cNvSpPr>
            <p:nvPr/>
          </p:nvSpPr>
          <p:spPr bwMode="auto">
            <a:xfrm>
              <a:off x="1934" y="1500"/>
              <a:ext cx="1" cy="1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0 h 2"/>
                <a:gd name="T4" fmla="*/ 0 w 1"/>
                <a:gd name="T5" fmla="*/ 1 h 2"/>
                <a:gd name="T6" fmla="*/ 0 w 1"/>
                <a:gd name="T7" fmla="*/ 1 h 2"/>
                <a:gd name="T8" fmla="*/ 0 w 1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3A7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54" name="Freeform 1219"/>
            <p:cNvSpPr>
              <a:spLocks/>
            </p:cNvSpPr>
            <p:nvPr/>
          </p:nvSpPr>
          <p:spPr bwMode="auto">
            <a:xfrm>
              <a:off x="1949" y="867"/>
              <a:ext cx="362" cy="642"/>
            </a:xfrm>
            <a:custGeom>
              <a:avLst/>
              <a:gdLst>
                <a:gd name="T0" fmla="*/ 19 w 362"/>
                <a:gd name="T1" fmla="*/ 642 h 1283"/>
                <a:gd name="T2" fmla="*/ 0 w 362"/>
                <a:gd name="T3" fmla="*/ 606 h 1283"/>
                <a:gd name="T4" fmla="*/ 345 w 362"/>
                <a:gd name="T5" fmla="*/ 0 h 1283"/>
                <a:gd name="T6" fmla="*/ 362 w 362"/>
                <a:gd name="T7" fmla="*/ 36 h 1283"/>
                <a:gd name="T8" fmla="*/ 19 w 362"/>
                <a:gd name="T9" fmla="*/ 642 h 12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2" h="1283">
                  <a:moveTo>
                    <a:pt x="19" y="1283"/>
                  </a:moveTo>
                  <a:lnTo>
                    <a:pt x="0" y="1211"/>
                  </a:lnTo>
                  <a:lnTo>
                    <a:pt x="345" y="0"/>
                  </a:lnTo>
                  <a:lnTo>
                    <a:pt x="362" y="71"/>
                  </a:lnTo>
                  <a:lnTo>
                    <a:pt x="19" y="1283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55" name="Freeform 1220"/>
            <p:cNvSpPr>
              <a:spLocks/>
            </p:cNvSpPr>
            <p:nvPr/>
          </p:nvSpPr>
          <p:spPr bwMode="auto">
            <a:xfrm>
              <a:off x="1289" y="635"/>
              <a:ext cx="1005" cy="838"/>
            </a:xfrm>
            <a:custGeom>
              <a:avLst/>
              <a:gdLst>
                <a:gd name="T0" fmla="*/ 660 w 1005"/>
                <a:gd name="T1" fmla="*/ 838 h 1676"/>
                <a:gd name="T2" fmla="*/ 1005 w 1005"/>
                <a:gd name="T3" fmla="*/ 233 h 1676"/>
                <a:gd name="T4" fmla="*/ 9 w 1005"/>
                <a:gd name="T5" fmla="*/ 0 h 1676"/>
                <a:gd name="T6" fmla="*/ 0 w 1005"/>
                <a:gd name="T7" fmla="*/ 15 h 1676"/>
                <a:gd name="T8" fmla="*/ 70 w 1005"/>
                <a:gd name="T9" fmla="*/ 32 h 1676"/>
                <a:gd name="T10" fmla="*/ 136 w 1005"/>
                <a:gd name="T11" fmla="*/ 53 h 1676"/>
                <a:gd name="T12" fmla="*/ 200 w 1005"/>
                <a:gd name="T13" fmla="*/ 76 h 1676"/>
                <a:gd name="T14" fmla="*/ 262 w 1005"/>
                <a:gd name="T15" fmla="*/ 102 h 1676"/>
                <a:gd name="T16" fmla="*/ 320 w 1005"/>
                <a:gd name="T17" fmla="*/ 130 h 1676"/>
                <a:gd name="T18" fmla="*/ 375 w 1005"/>
                <a:gd name="T19" fmla="*/ 162 h 1676"/>
                <a:gd name="T20" fmla="*/ 426 w 1005"/>
                <a:gd name="T21" fmla="*/ 196 h 1676"/>
                <a:gd name="T22" fmla="*/ 474 w 1005"/>
                <a:gd name="T23" fmla="*/ 231 h 1676"/>
                <a:gd name="T24" fmla="*/ 516 w 1005"/>
                <a:gd name="T25" fmla="*/ 268 h 1676"/>
                <a:gd name="T26" fmla="*/ 556 w 1005"/>
                <a:gd name="T27" fmla="*/ 307 h 1676"/>
                <a:gd name="T28" fmla="*/ 590 w 1005"/>
                <a:gd name="T29" fmla="*/ 348 h 1676"/>
                <a:gd name="T30" fmla="*/ 620 w 1005"/>
                <a:gd name="T31" fmla="*/ 390 h 1676"/>
                <a:gd name="T32" fmla="*/ 645 w 1005"/>
                <a:gd name="T33" fmla="*/ 433 h 1676"/>
                <a:gd name="T34" fmla="*/ 665 w 1005"/>
                <a:gd name="T35" fmla="*/ 477 h 1676"/>
                <a:gd name="T36" fmla="*/ 680 w 1005"/>
                <a:gd name="T37" fmla="*/ 521 h 1676"/>
                <a:gd name="T38" fmla="*/ 689 w 1005"/>
                <a:gd name="T39" fmla="*/ 567 h 1676"/>
                <a:gd name="T40" fmla="*/ 693 w 1005"/>
                <a:gd name="T41" fmla="*/ 612 h 1676"/>
                <a:gd name="T42" fmla="*/ 693 w 1005"/>
                <a:gd name="T43" fmla="*/ 657 h 1676"/>
                <a:gd name="T44" fmla="*/ 687 w 1005"/>
                <a:gd name="T45" fmla="*/ 702 h 1676"/>
                <a:gd name="T46" fmla="*/ 676 w 1005"/>
                <a:gd name="T47" fmla="*/ 746 h 1676"/>
                <a:gd name="T48" fmla="*/ 659 w 1005"/>
                <a:gd name="T49" fmla="*/ 790 h 1676"/>
                <a:gd name="T50" fmla="*/ 638 w 1005"/>
                <a:gd name="T51" fmla="*/ 833 h 1676"/>
                <a:gd name="T52" fmla="*/ 660 w 1005"/>
                <a:gd name="T53" fmla="*/ 838 h 167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005" h="1676">
                  <a:moveTo>
                    <a:pt x="660" y="1676"/>
                  </a:moveTo>
                  <a:lnTo>
                    <a:pt x="1005" y="465"/>
                  </a:lnTo>
                  <a:lnTo>
                    <a:pt x="9" y="0"/>
                  </a:lnTo>
                  <a:lnTo>
                    <a:pt x="0" y="29"/>
                  </a:lnTo>
                  <a:lnTo>
                    <a:pt x="70" y="63"/>
                  </a:lnTo>
                  <a:lnTo>
                    <a:pt x="136" y="105"/>
                  </a:lnTo>
                  <a:lnTo>
                    <a:pt x="200" y="152"/>
                  </a:lnTo>
                  <a:lnTo>
                    <a:pt x="262" y="204"/>
                  </a:lnTo>
                  <a:lnTo>
                    <a:pt x="320" y="260"/>
                  </a:lnTo>
                  <a:lnTo>
                    <a:pt x="375" y="324"/>
                  </a:lnTo>
                  <a:lnTo>
                    <a:pt x="426" y="391"/>
                  </a:lnTo>
                  <a:lnTo>
                    <a:pt x="474" y="461"/>
                  </a:lnTo>
                  <a:lnTo>
                    <a:pt x="516" y="536"/>
                  </a:lnTo>
                  <a:lnTo>
                    <a:pt x="556" y="613"/>
                  </a:lnTo>
                  <a:lnTo>
                    <a:pt x="590" y="695"/>
                  </a:lnTo>
                  <a:lnTo>
                    <a:pt x="620" y="780"/>
                  </a:lnTo>
                  <a:lnTo>
                    <a:pt x="645" y="865"/>
                  </a:lnTo>
                  <a:lnTo>
                    <a:pt x="665" y="954"/>
                  </a:lnTo>
                  <a:lnTo>
                    <a:pt x="680" y="1042"/>
                  </a:lnTo>
                  <a:lnTo>
                    <a:pt x="689" y="1133"/>
                  </a:lnTo>
                  <a:lnTo>
                    <a:pt x="693" y="1223"/>
                  </a:lnTo>
                  <a:lnTo>
                    <a:pt x="693" y="1314"/>
                  </a:lnTo>
                  <a:lnTo>
                    <a:pt x="687" y="1403"/>
                  </a:lnTo>
                  <a:lnTo>
                    <a:pt x="676" y="1491"/>
                  </a:lnTo>
                  <a:lnTo>
                    <a:pt x="659" y="1580"/>
                  </a:lnTo>
                  <a:lnTo>
                    <a:pt x="638" y="1665"/>
                  </a:lnTo>
                  <a:lnTo>
                    <a:pt x="660" y="1676"/>
                  </a:lnTo>
                  <a:close/>
                </a:path>
              </a:pathLst>
            </a:custGeom>
            <a:solidFill>
              <a:srgbClr val="BC43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56" name="Freeform 1221"/>
            <p:cNvSpPr>
              <a:spLocks/>
            </p:cNvSpPr>
            <p:nvPr/>
          </p:nvSpPr>
          <p:spPr bwMode="auto">
            <a:xfrm>
              <a:off x="1281" y="649"/>
              <a:ext cx="701" cy="819"/>
            </a:xfrm>
            <a:custGeom>
              <a:avLst/>
              <a:gdLst>
                <a:gd name="T0" fmla="*/ 8 w 701"/>
                <a:gd name="T1" fmla="*/ 0 h 1636"/>
                <a:gd name="T2" fmla="*/ 78 w 701"/>
                <a:gd name="T3" fmla="*/ 17 h 1636"/>
                <a:gd name="T4" fmla="*/ 144 w 701"/>
                <a:gd name="T5" fmla="*/ 38 h 1636"/>
                <a:gd name="T6" fmla="*/ 208 w 701"/>
                <a:gd name="T7" fmla="*/ 62 h 1636"/>
                <a:gd name="T8" fmla="*/ 270 w 701"/>
                <a:gd name="T9" fmla="*/ 88 h 1636"/>
                <a:gd name="T10" fmla="*/ 328 w 701"/>
                <a:gd name="T11" fmla="*/ 116 h 1636"/>
                <a:gd name="T12" fmla="*/ 383 w 701"/>
                <a:gd name="T13" fmla="*/ 148 h 1636"/>
                <a:gd name="T14" fmla="*/ 434 w 701"/>
                <a:gd name="T15" fmla="*/ 181 h 1636"/>
                <a:gd name="T16" fmla="*/ 482 w 701"/>
                <a:gd name="T17" fmla="*/ 216 h 1636"/>
                <a:gd name="T18" fmla="*/ 524 w 701"/>
                <a:gd name="T19" fmla="*/ 254 h 1636"/>
                <a:gd name="T20" fmla="*/ 564 w 701"/>
                <a:gd name="T21" fmla="*/ 292 h 1636"/>
                <a:gd name="T22" fmla="*/ 598 w 701"/>
                <a:gd name="T23" fmla="*/ 333 h 1636"/>
                <a:gd name="T24" fmla="*/ 628 w 701"/>
                <a:gd name="T25" fmla="*/ 376 h 1636"/>
                <a:gd name="T26" fmla="*/ 653 w 701"/>
                <a:gd name="T27" fmla="*/ 419 h 1636"/>
                <a:gd name="T28" fmla="*/ 673 w 701"/>
                <a:gd name="T29" fmla="*/ 463 h 1636"/>
                <a:gd name="T30" fmla="*/ 688 w 701"/>
                <a:gd name="T31" fmla="*/ 507 h 1636"/>
                <a:gd name="T32" fmla="*/ 697 w 701"/>
                <a:gd name="T33" fmla="*/ 553 h 1636"/>
                <a:gd name="T34" fmla="*/ 701 w 701"/>
                <a:gd name="T35" fmla="*/ 598 h 1636"/>
                <a:gd name="T36" fmla="*/ 701 w 701"/>
                <a:gd name="T37" fmla="*/ 643 h 1636"/>
                <a:gd name="T38" fmla="*/ 695 w 701"/>
                <a:gd name="T39" fmla="*/ 688 h 1636"/>
                <a:gd name="T40" fmla="*/ 684 w 701"/>
                <a:gd name="T41" fmla="*/ 732 h 1636"/>
                <a:gd name="T42" fmla="*/ 667 w 701"/>
                <a:gd name="T43" fmla="*/ 776 h 1636"/>
                <a:gd name="T44" fmla="*/ 646 w 701"/>
                <a:gd name="T45" fmla="*/ 819 h 1636"/>
                <a:gd name="T46" fmla="*/ 620 w 701"/>
                <a:gd name="T47" fmla="*/ 813 h 1636"/>
                <a:gd name="T48" fmla="*/ 643 w 701"/>
                <a:gd name="T49" fmla="*/ 769 h 1636"/>
                <a:gd name="T50" fmla="*/ 659 w 701"/>
                <a:gd name="T51" fmla="*/ 725 h 1636"/>
                <a:gd name="T52" fmla="*/ 670 w 701"/>
                <a:gd name="T53" fmla="*/ 679 h 1636"/>
                <a:gd name="T54" fmla="*/ 676 w 701"/>
                <a:gd name="T55" fmla="*/ 633 h 1636"/>
                <a:gd name="T56" fmla="*/ 676 w 701"/>
                <a:gd name="T57" fmla="*/ 587 h 1636"/>
                <a:gd name="T58" fmla="*/ 670 w 701"/>
                <a:gd name="T59" fmla="*/ 541 h 1636"/>
                <a:gd name="T60" fmla="*/ 657 w 701"/>
                <a:gd name="T61" fmla="*/ 495 h 1636"/>
                <a:gd name="T62" fmla="*/ 640 w 701"/>
                <a:gd name="T63" fmla="*/ 450 h 1636"/>
                <a:gd name="T64" fmla="*/ 619 w 701"/>
                <a:gd name="T65" fmla="*/ 405 h 1636"/>
                <a:gd name="T66" fmla="*/ 591 w 701"/>
                <a:gd name="T67" fmla="*/ 361 h 1636"/>
                <a:gd name="T68" fmla="*/ 558 w 701"/>
                <a:gd name="T69" fmla="*/ 319 h 1636"/>
                <a:gd name="T70" fmla="*/ 520 w 701"/>
                <a:gd name="T71" fmla="*/ 278 h 1636"/>
                <a:gd name="T72" fmla="*/ 478 w 701"/>
                <a:gd name="T73" fmla="*/ 239 h 1636"/>
                <a:gd name="T74" fmla="*/ 431 w 701"/>
                <a:gd name="T75" fmla="*/ 203 h 1636"/>
                <a:gd name="T76" fmla="*/ 380 w 701"/>
                <a:gd name="T77" fmla="*/ 168 h 1636"/>
                <a:gd name="T78" fmla="*/ 324 w 701"/>
                <a:gd name="T79" fmla="*/ 135 h 1636"/>
                <a:gd name="T80" fmla="*/ 266 w 701"/>
                <a:gd name="T81" fmla="*/ 105 h 1636"/>
                <a:gd name="T82" fmla="*/ 203 w 701"/>
                <a:gd name="T83" fmla="*/ 78 h 1636"/>
                <a:gd name="T84" fmla="*/ 138 w 701"/>
                <a:gd name="T85" fmla="*/ 54 h 1636"/>
                <a:gd name="T86" fmla="*/ 71 w 701"/>
                <a:gd name="T87" fmla="*/ 33 h 1636"/>
                <a:gd name="T88" fmla="*/ 0 w 701"/>
                <a:gd name="T89" fmla="*/ 15 h 1636"/>
                <a:gd name="T90" fmla="*/ 8 w 701"/>
                <a:gd name="T91" fmla="*/ 0 h 16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701" h="1636">
                  <a:moveTo>
                    <a:pt x="8" y="0"/>
                  </a:moveTo>
                  <a:lnTo>
                    <a:pt x="78" y="34"/>
                  </a:lnTo>
                  <a:lnTo>
                    <a:pt x="144" y="76"/>
                  </a:lnTo>
                  <a:lnTo>
                    <a:pt x="208" y="123"/>
                  </a:lnTo>
                  <a:lnTo>
                    <a:pt x="270" y="175"/>
                  </a:lnTo>
                  <a:lnTo>
                    <a:pt x="328" y="231"/>
                  </a:lnTo>
                  <a:lnTo>
                    <a:pt x="383" y="295"/>
                  </a:lnTo>
                  <a:lnTo>
                    <a:pt x="434" y="362"/>
                  </a:lnTo>
                  <a:lnTo>
                    <a:pt x="482" y="432"/>
                  </a:lnTo>
                  <a:lnTo>
                    <a:pt x="524" y="507"/>
                  </a:lnTo>
                  <a:lnTo>
                    <a:pt x="564" y="584"/>
                  </a:lnTo>
                  <a:lnTo>
                    <a:pt x="598" y="666"/>
                  </a:lnTo>
                  <a:lnTo>
                    <a:pt x="628" y="751"/>
                  </a:lnTo>
                  <a:lnTo>
                    <a:pt x="653" y="836"/>
                  </a:lnTo>
                  <a:lnTo>
                    <a:pt x="673" y="925"/>
                  </a:lnTo>
                  <a:lnTo>
                    <a:pt x="688" y="1013"/>
                  </a:lnTo>
                  <a:lnTo>
                    <a:pt x="697" y="1104"/>
                  </a:lnTo>
                  <a:lnTo>
                    <a:pt x="701" y="1194"/>
                  </a:lnTo>
                  <a:lnTo>
                    <a:pt x="701" y="1285"/>
                  </a:lnTo>
                  <a:lnTo>
                    <a:pt x="695" y="1374"/>
                  </a:lnTo>
                  <a:lnTo>
                    <a:pt x="684" y="1462"/>
                  </a:lnTo>
                  <a:lnTo>
                    <a:pt x="667" y="1551"/>
                  </a:lnTo>
                  <a:lnTo>
                    <a:pt x="646" y="1636"/>
                  </a:lnTo>
                  <a:lnTo>
                    <a:pt x="620" y="1625"/>
                  </a:lnTo>
                  <a:lnTo>
                    <a:pt x="643" y="1537"/>
                  </a:lnTo>
                  <a:lnTo>
                    <a:pt x="659" y="1448"/>
                  </a:lnTo>
                  <a:lnTo>
                    <a:pt x="670" y="1357"/>
                  </a:lnTo>
                  <a:lnTo>
                    <a:pt x="676" y="1265"/>
                  </a:lnTo>
                  <a:lnTo>
                    <a:pt x="676" y="1173"/>
                  </a:lnTo>
                  <a:lnTo>
                    <a:pt x="670" y="1080"/>
                  </a:lnTo>
                  <a:lnTo>
                    <a:pt x="657" y="988"/>
                  </a:lnTo>
                  <a:lnTo>
                    <a:pt x="640" y="898"/>
                  </a:lnTo>
                  <a:lnTo>
                    <a:pt x="619" y="809"/>
                  </a:lnTo>
                  <a:lnTo>
                    <a:pt x="591" y="722"/>
                  </a:lnTo>
                  <a:lnTo>
                    <a:pt x="558" y="637"/>
                  </a:lnTo>
                  <a:lnTo>
                    <a:pt x="520" y="555"/>
                  </a:lnTo>
                  <a:lnTo>
                    <a:pt x="478" y="478"/>
                  </a:lnTo>
                  <a:lnTo>
                    <a:pt x="431" y="405"/>
                  </a:lnTo>
                  <a:lnTo>
                    <a:pt x="380" y="335"/>
                  </a:lnTo>
                  <a:lnTo>
                    <a:pt x="324" y="269"/>
                  </a:lnTo>
                  <a:lnTo>
                    <a:pt x="266" y="210"/>
                  </a:lnTo>
                  <a:lnTo>
                    <a:pt x="203" y="155"/>
                  </a:lnTo>
                  <a:lnTo>
                    <a:pt x="138" y="108"/>
                  </a:lnTo>
                  <a:lnTo>
                    <a:pt x="71" y="65"/>
                  </a:lnTo>
                  <a:lnTo>
                    <a:pt x="0" y="2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BE4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57" name="Freeform 1222"/>
            <p:cNvSpPr>
              <a:spLocks/>
            </p:cNvSpPr>
            <p:nvPr/>
          </p:nvSpPr>
          <p:spPr bwMode="auto">
            <a:xfrm>
              <a:off x="1272" y="664"/>
              <a:ext cx="685" cy="798"/>
            </a:xfrm>
            <a:custGeom>
              <a:avLst/>
              <a:gdLst>
                <a:gd name="T0" fmla="*/ 629 w 685"/>
                <a:gd name="T1" fmla="*/ 798 h 1596"/>
                <a:gd name="T2" fmla="*/ 652 w 685"/>
                <a:gd name="T3" fmla="*/ 754 h 1596"/>
                <a:gd name="T4" fmla="*/ 668 w 685"/>
                <a:gd name="T5" fmla="*/ 710 h 1596"/>
                <a:gd name="T6" fmla="*/ 679 w 685"/>
                <a:gd name="T7" fmla="*/ 664 h 1596"/>
                <a:gd name="T8" fmla="*/ 685 w 685"/>
                <a:gd name="T9" fmla="*/ 618 h 1596"/>
                <a:gd name="T10" fmla="*/ 685 w 685"/>
                <a:gd name="T11" fmla="*/ 572 h 1596"/>
                <a:gd name="T12" fmla="*/ 679 w 685"/>
                <a:gd name="T13" fmla="*/ 526 h 1596"/>
                <a:gd name="T14" fmla="*/ 666 w 685"/>
                <a:gd name="T15" fmla="*/ 480 h 1596"/>
                <a:gd name="T16" fmla="*/ 649 w 685"/>
                <a:gd name="T17" fmla="*/ 435 h 1596"/>
                <a:gd name="T18" fmla="*/ 628 w 685"/>
                <a:gd name="T19" fmla="*/ 390 h 1596"/>
                <a:gd name="T20" fmla="*/ 600 w 685"/>
                <a:gd name="T21" fmla="*/ 347 h 1596"/>
                <a:gd name="T22" fmla="*/ 567 w 685"/>
                <a:gd name="T23" fmla="*/ 304 h 1596"/>
                <a:gd name="T24" fmla="*/ 529 w 685"/>
                <a:gd name="T25" fmla="*/ 263 h 1596"/>
                <a:gd name="T26" fmla="*/ 487 w 685"/>
                <a:gd name="T27" fmla="*/ 225 h 1596"/>
                <a:gd name="T28" fmla="*/ 440 w 685"/>
                <a:gd name="T29" fmla="*/ 188 h 1596"/>
                <a:gd name="T30" fmla="*/ 389 w 685"/>
                <a:gd name="T31" fmla="*/ 153 h 1596"/>
                <a:gd name="T32" fmla="*/ 333 w 685"/>
                <a:gd name="T33" fmla="*/ 120 h 1596"/>
                <a:gd name="T34" fmla="*/ 275 w 685"/>
                <a:gd name="T35" fmla="*/ 91 h 1596"/>
                <a:gd name="T36" fmla="*/ 212 w 685"/>
                <a:gd name="T37" fmla="*/ 63 h 1596"/>
                <a:gd name="T38" fmla="*/ 147 w 685"/>
                <a:gd name="T39" fmla="*/ 40 h 1596"/>
                <a:gd name="T40" fmla="*/ 80 w 685"/>
                <a:gd name="T41" fmla="*/ 18 h 1596"/>
                <a:gd name="T42" fmla="*/ 9 w 685"/>
                <a:gd name="T43" fmla="*/ 0 h 1596"/>
                <a:gd name="T44" fmla="*/ 0 w 685"/>
                <a:gd name="T45" fmla="*/ 15 h 1596"/>
                <a:gd name="T46" fmla="*/ 68 w 685"/>
                <a:gd name="T47" fmla="*/ 34 h 1596"/>
                <a:gd name="T48" fmla="*/ 135 w 685"/>
                <a:gd name="T49" fmla="*/ 54 h 1596"/>
                <a:gd name="T50" fmla="*/ 198 w 685"/>
                <a:gd name="T51" fmla="*/ 78 h 1596"/>
                <a:gd name="T52" fmla="*/ 259 w 685"/>
                <a:gd name="T53" fmla="*/ 104 h 1596"/>
                <a:gd name="T54" fmla="*/ 316 w 685"/>
                <a:gd name="T55" fmla="*/ 133 h 1596"/>
                <a:gd name="T56" fmla="*/ 369 w 685"/>
                <a:gd name="T57" fmla="*/ 165 h 1596"/>
                <a:gd name="T58" fmla="*/ 419 w 685"/>
                <a:gd name="T59" fmla="*/ 198 h 1596"/>
                <a:gd name="T60" fmla="*/ 465 w 685"/>
                <a:gd name="T61" fmla="*/ 235 h 1596"/>
                <a:gd name="T62" fmla="*/ 506 w 685"/>
                <a:gd name="T63" fmla="*/ 273 h 1596"/>
                <a:gd name="T64" fmla="*/ 543 w 685"/>
                <a:gd name="T65" fmla="*/ 312 h 1596"/>
                <a:gd name="T66" fmla="*/ 574 w 685"/>
                <a:gd name="T67" fmla="*/ 353 h 1596"/>
                <a:gd name="T68" fmla="*/ 603 w 685"/>
                <a:gd name="T69" fmla="*/ 396 h 1596"/>
                <a:gd name="T70" fmla="*/ 624 w 685"/>
                <a:gd name="T71" fmla="*/ 438 h 1596"/>
                <a:gd name="T72" fmla="*/ 641 w 685"/>
                <a:gd name="T73" fmla="*/ 483 h 1596"/>
                <a:gd name="T74" fmla="*/ 652 w 685"/>
                <a:gd name="T75" fmla="*/ 528 h 1596"/>
                <a:gd name="T76" fmla="*/ 658 w 685"/>
                <a:gd name="T77" fmla="*/ 572 h 1596"/>
                <a:gd name="T78" fmla="*/ 658 w 685"/>
                <a:gd name="T79" fmla="*/ 617 h 1596"/>
                <a:gd name="T80" fmla="*/ 652 w 685"/>
                <a:gd name="T81" fmla="*/ 662 h 1596"/>
                <a:gd name="T82" fmla="*/ 642 w 685"/>
                <a:gd name="T83" fmla="*/ 706 h 1596"/>
                <a:gd name="T84" fmla="*/ 625 w 685"/>
                <a:gd name="T85" fmla="*/ 750 h 1596"/>
                <a:gd name="T86" fmla="*/ 604 w 685"/>
                <a:gd name="T87" fmla="*/ 792 h 1596"/>
                <a:gd name="T88" fmla="*/ 629 w 685"/>
                <a:gd name="T89" fmla="*/ 798 h 159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685" h="1596">
                  <a:moveTo>
                    <a:pt x="629" y="1596"/>
                  </a:moveTo>
                  <a:lnTo>
                    <a:pt x="652" y="1508"/>
                  </a:lnTo>
                  <a:lnTo>
                    <a:pt x="668" y="1419"/>
                  </a:lnTo>
                  <a:lnTo>
                    <a:pt x="679" y="1328"/>
                  </a:lnTo>
                  <a:lnTo>
                    <a:pt x="685" y="1236"/>
                  </a:lnTo>
                  <a:lnTo>
                    <a:pt x="685" y="1144"/>
                  </a:lnTo>
                  <a:lnTo>
                    <a:pt x="679" y="1051"/>
                  </a:lnTo>
                  <a:lnTo>
                    <a:pt x="666" y="959"/>
                  </a:lnTo>
                  <a:lnTo>
                    <a:pt x="649" y="869"/>
                  </a:lnTo>
                  <a:lnTo>
                    <a:pt x="628" y="780"/>
                  </a:lnTo>
                  <a:lnTo>
                    <a:pt x="600" y="693"/>
                  </a:lnTo>
                  <a:lnTo>
                    <a:pt x="567" y="608"/>
                  </a:lnTo>
                  <a:lnTo>
                    <a:pt x="529" y="526"/>
                  </a:lnTo>
                  <a:lnTo>
                    <a:pt x="487" y="449"/>
                  </a:lnTo>
                  <a:lnTo>
                    <a:pt x="440" y="376"/>
                  </a:lnTo>
                  <a:lnTo>
                    <a:pt x="389" y="306"/>
                  </a:lnTo>
                  <a:lnTo>
                    <a:pt x="333" y="240"/>
                  </a:lnTo>
                  <a:lnTo>
                    <a:pt x="275" y="181"/>
                  </a:lnTo>
                  <a:lnTo>
                    <a:pt x="212" y="126"/>
                  </a:lnTo>
                  <a:lnTo>
                    <a:pt x="147" y="79"/>
                  </a:lnTo>
                  <a:lnTo>
                    <a:pt x="80" y="36"/>
                  </a:lnTo>
                  <a:lnTo>
                    <a:pt x="9" y="0"/>
                  </a:lnTo>
                  <a:lnTo>
                    <a:pt x="0" y="30"/>
                  </a:lnTo>
                  <a:lnTo>
                    <a:pt x="68" y="67"/>
                  </a:lnTo>
                  <a:lnTo>
                    <a:pt x="135" y="108"/>
                  </a:lnTo>
                  <a:lnTo>
                    <a:pt x="198" y="155"/>
                  </a:lnTo>
                  <a:lnTo>
                    <a:pt x="259" y="208"/>
                  </a:lnTo>
                  <a:lnTo>
                    <a:pt x="316" y="266"/>
                  </a:lnTo>
                  <a:lnTo>
                    <a:pt x="369" y="329"/>
                  </a:lnTo>
                  <a:lnTo>
                    <a:pt x="419" y="396"/>
                  </a:lnTo>
                  <a:lnTo>
                    <a:pt x="465" y="469"/>
                  </a:lnTo>
                  <a:lnTo>
                    <a:pt x="506" y="545"/>
                  </a:lnTo>
                  <a:lnTo>
                    <a:pt x="543" y="624"/>
                  </a:lnTo>
                  <a:lnTo>
                    <a:pt x="574" y="706"/>
                  </a:lnTo>
                  <a:lnTo>
                    <a:pt x="603" y="791"/>
                  </a:lnTo>
                  <a:lnTo>
                    <a:pt x="624" y="876"/>
                  </a:lnTo>
                  <a:lnTo>
                    <a:pt x="641" y="965"/>
                  </a:lnTo>
                  <a:lnTo>
                    <a:pt x="652" y="1055"/>
                  </a:lnTo>
                  <a:lnTo>
                    <a:pt x="658" y="1144"/>
                  </a:lnTo>
                  <a:lnTo>
                    <a:pt x="658" y="1234"/>
                  </a:lnTo>
                  <a:lnTo>
                    <a:pt x="652" y="1323"/>
                  </a:lnTo>
                  <a:lnTo>
                    <a:pt x="642" y="1412"/>
                  </a:lnTo>
                  <a:lnTo>
                    <a:pt x="625" y="1499"/>
                  </a:lnTo>
                  <a:lnTo>
                    <a:pt x="604" y="1584"/>
                  </a:lnTo>
                  <a:lnTo>
                    <a:pt x="629" y="1596"/>
                  </a:lnTo>
                  <a:close/>
                </a:path>
              </a:pathLst>
            </a:custGeom>
            <a:solidFill>
              <a:srgbClr val="C14C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58" name="Freeform 1223"/>
            <p:cNvSpPr>
              <a:spLocks/>
            </p:cNvSpPr>
            <p:nvPr/>
          </p:nvSpPr>
          <p:spPr bwMode="auto">
            <a:xfrm>
              <a:off x="1264" y="679"/>
              <a:ext cx="666" cy="777"/>
            </a:xfrm>
            <a:custGeom>
              <a:avLst/>
              <a:gdLst>
                <a:gd name="T0" fmla="*/ 8 w 666"/>
                <a:gd name="T1" fmla="*/ 0 h 1554"/>
                <a:gd name="T2" fmla="*/ 76 w 666"/>
                <a:gd name="T3" fmla="*/ 19 h 1554"/>
                <a:gd name="T4" fmla="*/ 143 w 666"/>
                <a:gd name="T5" fmla="*/ 39 h 1554"/>
                <a:gd name="T6" fmla="*/ 206 w 666"/>
                <a:gd name="T7" fmla="*/ 63 h 1554"/>
                <a:gd name="T8" fmla="*/ 267 w 666"/>
                <a:gd name="T9" fmla="*/ 89 h 1554"/>
                <a:gd name="T10" fmla="*/ 324 w 666"/>
                <a:gd name="T11" fmla="*/ 118 h 1554"/>
                <a:gd name="T12" fmla="*/ 377 w 666"/>
                <a:gd name="T13" fmla="*/ 150 h 1554"/>
                <a:gd name="T14" fmla="*/ 427 w 666"/>
                <a:gd name="T15" fmla="*/ 183 h 1554"/>
                <a:gd name="T16" fmla="*/ 473 w 666"/>
                <a:gd name="T17" fmla="*/ 220 h 1554"/>
                <a:gd name="T18" fmla="*/ 514 w 666"/>
                <a:gd name="T19" fmla="*/ 258 h 1554"/>
                <a:gd name="T20" fmla="*/ 551 w 666"/>
                <a:gd name="T21" fmla="*/ 297 h 1554"/>
                <a:gd name="T22" fmla="*/ 582 w 666"/>
                <a:gd name="T23" fmla="*/ 338 h 1554"/>
                <a:gd name="T24" fmla="*/ 611 w 666"/>
                <a:gd name="T25" fmla="*/ 381 h 1554"/>
                <a:gd name="T26" fmla="*/ 632 w 666"/>
                <a:gd name="T27" fmla="*/ 423 h 1554"/>
                <a:gd name="T28" fmla="*/ 649 w 666"/>
                <a:gd name="T29" fmla="*/ 468 h 1554"/>
                <a:gd name="T30" fmla="*/ 660 w 666"/>
                <a:gd name="T31" fmla="*/ 513 h 1554"/>
                <a:gd name="T32" fmla="*/ 666 w 666"/>
                <a:gd name="T33" fmla="*/ 557 h 1554"/>
                <a:gd name="T34" fmla="*/ 666 w 666"/>
                <a:gd name="T35" fmla="*/ 602 h 1554"/>
                <a:gd name="T36" fmla="*/ 660 w 666"/>
                <a:gd name="T37" fmla="*/ 647 h 1554"/>
                <a:gd name="T38" fmla="*/ 650 w 666"/>
                <a:gd name="T39" fmla="*/ 691 h 1554"/>
                <a:gd name="T40" fmla="*/ 633 w 666"/>
                <a:gd name="T41" fmla="*/ 735 h 1554"/>
                <a:gd name="T42" fmla="*/ 612 w 666"/>
                <a:gd name="T43" fmla="*/ 777 h 1554"/>
                <a:gd name="T44" fmla="*/ 585 w 666"/>
                <a:gd name="T45" fmla="*/ 771 h 1554"/>
                <a:gd name="T46" fmla="*/ 606 w 666"/>
                <a:gd name="T47" fmla="*/ 730 h 1554"/>
                <a:gd name="T48" fmla="*/ 622 w 666"/>
                <a:gd name="T49" fmla="*/ 687 h 1554"/>
                <a:gd name="T50" fmla="*/ 632 w 666"/>
                <a:gd name="T51" fmla="*/ 644 h 1554"/>
                <a:gd name="T52" fmla="*/ 637 w 666"/>
                <a:gd name="T53" fmla="*/ 601 h 1554"/>
                <a:gd name="T54" fmla="*/ 636 w 666"/>
                <a:gd name="T55" fmla="*/ 557 h 1554"/>
                <a:gd name="T56" fmla="*/ 630 w 666"/>
                <a:gd name="T57" fmla="*/ 514 h 1554"/>
                <a:gd name="T58" fmla="*/ 620 w 666"/>
                <a:gd name="T59" fmla="*/ 470 h 1554"/>
                <a:gd name="T60" fmla="*/ 604 w 666"/>
                <a:gd name="T61" fmla="*/ 428 h 1554"/>
                <a:gd name="T62" fmla="*/ 584 w 666"/>
                <a:gd name="T63" fmla="*/ 385 h 1554"/>
                <a:gd name="T64" fmla="*/ 557 w 666"/>
                <a:gd name="T65" fmla="*/ 344 h 1554"/>
                <a:gd name="T66" fmla="*/ 526 w 666"/>
                <a:gd name="T67" fmla="*/ 305 h 1554"/>
                <a:gd name="T68" fmla="*/ 490 w 666"/>
                <a:gd name="T69" fmla="*/ 267 h 1554"/>
                <a:gd name="T70" fmla="*/ 449 w 666"/>
                <a:gd name="T71" fmla="*/ 229 h 1554"/>
                <a:gd name="T72" fmla="*/ 406 w 666"/>
                <a:gd name="T73" fmla="*/ 194 h 1554"/>
                <a:gd name="T74" fmla="*/ 358 w 666"/>
                <a:gd name="T75" fmla="*/ 162 h 1554"/>
                <a:gd name="T76" fmla="*/ 305 w 666"/>
                <a:gd name="T77" fmla="*/ 131 h 1554"/>
                <a:gd name="T78" fmla="*/ 250 w 666"/>
                <a:gd name="T79" fmla="*/ 103 h 1554"/>
                <a:gd name="T80" fmla="*/ 191 w 666"/>
                <a:gd name="T81" fmla="*/ 77 h 1554"/>
                <a:gd name="T82" fmla="*/ 130 w 666"/>
                <a:gd name="T83" fmla="*/ 55 h 1554"/>
                <a:gd name="T84" fmla="*/ 65 w 666"/>
                <a:gd name="T85" fmla="*/ 34 h 1554"/>
                <a:gd name="T86" fmla="*/ 0 w 666"/>
                <a:gd name="T87" fmla="*/ 17 h 1554"/>
                <a:gd name="T88" fmla="*/ 8 w 666"/>
                <a:gd name="T89" fmla="*/ 0 h 15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666" h="1554">
                  <a:moveTo>
                    <a:pt x="8" y="0"/>
                  </a:moveTo>
                  <a:lnTo>
                    <a:pt x="76" y="37"/>
                  </a:lnTo>
                  <a:lnTo>
                    <a:pt x="143" y="78"/>
                  </a:lnTo>
                  <a:lnTo>
                    <a:pt x="206" y="125"/>
                  </a:lnTo>
                  <a:lnTo>
                    <a:pt x="267" y="178"/>
                  </a:lnTo>
                  <a:lnTo>
                    <a:pt x="324" y="236"/>
                  </a:lnTo>
                  <a:lnTo>
                    <a:pt x="377" y="299"/>
                  </a:lnTo>
                  <a:lnTo>
                    <a:pt x="427" y="366"/>
                  </a:lnTo>
                  <a:lnTo>
                    <a:pt x="473" y="439"/>
                  </a:lnTo>
                  <a:lnTo>
                    <a:pt x="514" y="515"/>
                  </a:lnTo>
                  <a:lnTo>
                    <a:pt x="551" y="594"/>
                  </a:lnTo>
                  <a:lnTo>
                    <a:pt x="582" y="676"/>
                  </a:lnTo>
                  <a:lnTo>
                    <a:pt x="611" y="761"/>
                  </a:lnTo>
                  <a:lnTo>
                    <a:pt x="632" y="846"/>
                  </a:lnTo>
                  <a:lnTo>
                    <a:pt x="649" y="935"/>
                  </a:lnTo>
                  <a:lnTo>
                    <a:pt x="660" y="1025"/>
                  </a:lnTo>
                  <a:lnTo>
                    <a:pt x="666" y="1114"/>
                  </a:lnTo>
                  <a:lnTo>
                    <a:pt x="666" y="1204"/>
                  </a:lnTo>
                  <a:lnTo>
                    <a:pt x="660" y="1293"/>
                  </a:lnTo>
                  <a:lnTo>
                    <a:pt x="650" y="1382"/>
                  </a:lnTo>
                  <a:lnTo>
                    <a:pt x="633" y="1469"/>
                  </a:lnTo>
                  <a:lnTo>
                    <a:pt x="612" y="1554"/>
                  </a:lnTo>
                  <a:lnTo>
                    <a:pt x="585" y="1541"/>
                  </a:lnTo>
                  <a:lnTo>
                    <a:pt x="606" y="1460"/>
                  </a:lnTo>
                  <a:lnTo>
                    <a:pt x="622" y="1374"/>
                  </a:lnTo>
                  <a:lnTo>
                    <a:pt x="632" y="1288"/>
                  </a:lnTo>
                  <a:lnTo>
                    <a:pt x="637" y="1201"/>
                  </a:lnTo>
                  <a:lnTo>
                    <a:pt x="636" y="1114"/>
                  </a:lnTo>
                  <a:lnTo>
                    <a:pt x="630" y="1027"/>
                  </a:lnTo>
                  <a:lnTo>
                    <a:pt x="620" y="940"/>
                  </a:lnTo>
                  <a:lnTo>
                    <a:pt x="604" y="855"/>
                  </a:lnTo>
                  <a:lnTo>
                    <a:pt x="584" y="770"/>
                  </a:lnTo>
                  <a:lnTo>
                    <a:pt x="557" y="688"/>
                  </a:lnTo>
                  <a:lnTo>
                    <a:pt x="526" y="609"/>
                  </a:lnTo>
                  <a:lnTo>
                    <a:pt x="490" y="533"/>
                  </a:lnTo>
                  <a:lnTo>
                    <a:pt x="449" y="458"/>
                  </a:lnTo>
                  <a:lnTo>
                    <a:pt x="406" y="388"/>
                  </a:lnTo>
                  <a:lnTo>
                    <a:pt x="358" y="323"/>
                  </a:lnTo>
                  <a:lnTo>
                    <a:pt x="305" y="261"/>
                  </a:lnTo>
                  <a:lnTo>
                    <a:pt x="250" y="205"/>
                  </a:lnTo>
                  <a:lnTo>
                    <a:pt x="191" y="154"/>
                  </a:lnTo>
                  <a:lnTo>
                    <a:pt x="130" y="109"/>
                  </a:lnTo>
                  <a:lnTo>
                    <a:pt x="65" y="67"/>
                  </a:lnTo>
                  <a:lnTo>
                    <a:pt x="0" y="3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351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59" name="Freeform 1224"/>
            <p:cNvSpPr>
              <a:spLocks/>
            </p:cNvSpPr>
            <p:nvPr/>
          </p:nvSpPr>
          <p:spPr bwMode="auto">
            <a:xfrm>
              <a:off x="1254" y="696"/>
              <a:ext cx="647" cy="753"/>
            </a:xfrm>
            <a:custGeom>
              <a:avLst/>
              <a:gdLst>
                <a:gd name="T0" fmla="*/ 595 w 647"/>
                <a:gd name="T1" fmla="*/ 753 h 1508"/>
                <a:gd name="T2" fmla="*/ 616 w 647"/>
                <a:gd name="T3" fmla="*/ 713 h 1508"/>
                <a:gd name="T4" fmla="*/ 632 w 647"/>
                <a:gd name="T5" fmla="*/ 670 h 1508"/>
                <a:gd name="T6" fmla="*/ 642 w 647"/>
                <a:gd name="T7" fmla="*/ 627 h 1508"/>
                <a:gd name="T8" fmla="*/ 647 w 647"/>
                <a:gd name="T9" fmla="*/ 583 h 1508"/>
                <a:gd name="T10" fmla="*/ 646 w 647"/>
                <a:gd name="T11" fmla="*/ 540 h 1508"/>
                <a:gd name="T12" fmla="*/ 640 w 647"/>
                <a:gd name="T13" fmla="*/ 496 h 1508"/>
                <a:gd name="T14" fmla="*/ 630 w 647"/>
                <a:gd name="T15" fmla="*/ 453 h 1508"/>
                <a:gd name="T16" fmla="*/ 614 w 647"/>
                <a:gd name="T17" fmla="*/ 410 h 1508"/>
                <a:gd name="T18" fmla="*/ 594 w 647"/>
                <a:gd name="T19" fmla="*/ 368 h 1508"/>
                <a:gd name="T20" fmla="*/ 567 w 647"/>
                <a:gd name="T21" fmla="*/ 327 h 1508"/>
                <a:gd name="T22" fmla="*/ 536 w 647"/>
                <a:gd name="T23" fmla="*/ 288 h 1508"/>
                <a:gd name="T24" fmla="*/ 500 w 647"/>
                <a:gd name="T25" fmla="*/ 250 h 1508"/>
                <a:gd name="T26" fmla="*/ 459 w 647"/>
                <a:gd name="T27" fmla="*/ 212 h 1508"/>
                <a:gd name="T28" fmla="*/ 416 w 647"/>
                <a:gd name="T29" fmla="*/ 177 h 1508"/>
                <a:gd name="T30" fmla="*/ 368 w 647"/>
                <a:gd name="T31" fmla="*/ 145 h 1508"/>
                <a:gd name="T32" fmla="*/ 315 w 647"/>
                <a:gd name="T33" fmla="*/ 114 h 1508"/>
                <a:gd name="T34" fmla="*/ 260 w 647"/>
                <a:gd name="T35" fmla="*/ 86 h 1508"/>
                <a:gd name="T36" fmla="*/ 201 w 647"/>
                <a:gd name="T37" fmla="*/ 60 h 1508"/>
                <a:gd name="T38" fmla="*/ 140 w 647"/>
                <a:gd name="T39" fmla="*/ 38 h 1508"/>
                <a:gd name="T40" fmla="*/ 75 w 647"/>
                <a:gd name="T41" fmla="*/ 17 h 1508"/>
                <a:gd name="T42" fmla="*/ 10 w 647"/>
                <a:gd name="T43" fmla="*/ 0 h 1508"/>
                <a:gd name="T44" fmla="*/ 0 w 647"/>
                <a:gd name="T45" fmla="*/ 17 h 1508"/>
                <a:gd name="T46" fmla="*/ 64 w 647"/>
                <a:gd name="T47" fmla="*/ 34 h 1508"/>
                <a:gd name="T48" fmla="*/ 126 w 647"/>
                <a:gd name="T49" fmla="*/ 53 h 1508"/>
                <a:gd name="T50" fmla="*/ 185 w 647"/>
                <a:gd name="T51" fmla="*/ 76 h 1508"/>
                <a:gd name="T52" fmla="*/ 242 w 647"/>
                <a:gd name="T53" fmla="*/ 100 h 1508"/>
                <a:gd name="T54" fmla="*/ 295 w 647"/>
                <a:gd name="T55" fmla="*/ 127 h 1508"/>
                <a:gd name="T56" fmla="*/ 346 w 647"/>
                <a:gd name="T57" fmla="*/ 157 h 1508"/>
                <a:gd name="T58" fmla="*/ 393 w 647"/>
                <a:gd name="T59" fmla="*/ 189 h 1508"/>
                <a:gd name="T60" fmla="*/ 435 w 647"/>
                <a:gd name="T61" fmla="*/ 223 h 1508"/>
                <a:gd name="T62" fmla="*/ 475 w 647"/>
                <a:gd name="T63" fmla="*/ 259 h 1508"/>
                <a:gd name="T64" fmla="*/ 509 w 647"/>
                <a:gd name="T65" fmla="*/ 296 h 1508"/>
                <a:gd name="T66" fmla="*/ 540 w 647"/>
                <a:gd name="T67" fmla="*/ 335 h 1508"/>
                <a:gd name="T68" fmla="*/ 565 w 647"/>
                <a:gd name="T69" fmla="*/ 374 h 1508"/>
                <a:gd name="T70" fmla="*/ 585 w 647"/>
                <a:gd name="T71" fmla="*/ 415 h 1508"/>
                <a:gd name="T72" fmla="*/ 601 w 647"/>
                <a:gd name="T73" fmla="*/ 455 h 1508"/>
                <a:gd name="T74" fmla="*/ 611 w 647"/>
                <a:gd name="T75" fmla="*/ 498 h 1508"/>
                <a:gd name="T76" fmla="*/ 616 w 647"/>
                <a:gd name="T77" fmla="*/ 540 h 1508"/>
                <a:gd name="T78" fmla="*/ 616 w 647"/>
                <a:gd name="T79" fmla="*/ 582 h 1508"/>
                <a:gd name="T80" fmla="*/ 612 w 647"/>
                <a:gd name="T81" fmla="*/ 625 h 1508"/>
                <a:gd name="T82" fmla="*/ 602 w 647"/>
                <a:gd name="T83" fmla="*/ 666 h 1508"/>
                <a:gd name="T84" fmla="*/ 587 w 647"/>
                <a:gd name="T85" fmla="*/ 707 h 1508"/>
                <a:gd name="T86" fmla="*/ 567 w 647"/>
                <a:gd name="T87" fmla="*/ 747 h 1508"/>
                <a:gd name="T88" fmla="*/ 595 w 647"/>
                <a:gd name="T89" fmla="*/ 753 h 150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647" h="1508">
                  <a:moveTo>
                    <a:pt x="595" y="1508"/>
                  </a:moveTo>
                  <a:lnTo>
                    <a:pt x="616" y="1427"/>
                  </a:lnTo>
                  <a:lnTo>
                    <a:pt x="632" y="1341"/>
                  </a:lnTo>
                  <a:lnTo>
                    <a:pt x="642" y="1255"/>
                  </a:lnTo>
                  <a:lnTo>
                    <a:pt x="647" y="1168"/>
                  </a:lnTo>
                  <a:lnTo>
                    <a:pt x="646" y="1081"/>
                  </a:lnTo>
                  <a:lnTo>
                    <a:pt x="640" y="994"/>
                  </a:lnTo>
                  <a:lnTo>
                    <a:pt x="630" y="907"/>
                  </a:lnTo>
                  <a:lnTo>
                    <a:pt x="614" y="822"/>
                  </a:lnTo>
                  <a:lnTo>
                    <a:pt x="594" y="737"/>
                  </a:lnTo>
                  <a:lnTo>
                    <a:pt x="567" y="655"/>
                  </a:lnTo>
                  <a:lnTo>
                    <a:pt x="536" y="576"/>
                  </a:lnTo>
                  <a:lnTo>
                    <a:pt x="500" y="500"/>
                  </a:lnTo>
                  <a:lnTo>
                    <a:pt x="459" y="425"/>
                  </a:lnTo>
                  <a:lnTo>
                    <a:pt x="416" y="355"/>
                  </a:lnTo>
                  <a:lnTo>
                    <a:pt x="368" y="290"/>
                  </a:lnTo>
                  <a:lnTo>
                    <a:pt x="315" y="228"/>
                  </a:lnTo>
                  <a:lnTo>
                    <a:pt x="260" y="172"/>
                  </a:lnTo>
                  <a:lnTo>
                    <a:pt x="201" y="121"/>
                  </a:lnTo>
                  <a:lnTo>
                    <a:pt x="140" y="76"/>
                  </a:lnTo>
                  <a:lnTo>
                    <a:pt x="75" y="34"/>
                  </a:lnTo>
                  <a:lnTo>
                    <a:pt x="10" y="0"/>
                  </a:lnTo>
                  <a:lnTo>
                    <a:pt x="0" y="34"/>
                  </a:lnTo>
                  <a:lnTo>
                    <a:pt x="64" y="69"/>
                  </a:lnTo>
                  <a:lnTo>
                    <a:pt x="126" y="107"/>
                  </a:lnTo>
                  <a:lnTo>
                    <a:pt x="185" y="152"/>
                  </a:lnTo>
                  <a:lnTo>
                    <a:pt x="242" y="201"/>
                  </a:lnTo>
                  <a:lnTo>
                    <a:pt x="295" y="255"/>
                  </a:lnTo>
                  <a:lnTo>
                    <a:pt x="346" y="315"/>
                  </a:lnTo>
                  <a:lnTo>
                    <a:pt x="393" y="378"/>
                  </a:lnTo>
                  <a:lnTo>
                    <a:pt x="435" y="447"/>
                  </a:lnTo>
                  <a:lnTo>
                    <a:pt x="475" y="518"/>
                  </a:lnTo>
                  <a:lnTo>
                    <a:pt x="509" y="592"/>
                  </a:lnTo>
                  <a:lnTo>
                    <a:pt x="540" y="670"/>
                  </a:lnTo>
                  <a:lnTo>
                    <a:pt x="565" y="749"/>
                  </a:lnTo>
                  <a:lnTo>
                    <a:pt x="585" y="831"/>
                  </a:lnTo>
                  <a:lnTo>
                    <a:pt x="601" y="912"/>
                  </a:lnTo>
                  <a:lnTo>
                    <a:pt x="611" y="997"/>
                  </a:lnTo>
                  <a:lnTo>
                    <a:pt x="616" y="1081"/>
                  </a:lnTo>
                  <a:lnTo>
                    <a:pt x="616" y="1166"/>
                  </a:lnTo>
                  <a:lnTo>
                    <a:pt x="612" y="1251"/>
                  </a:lnTo>
                  <a:lnTo>
                    <a:pt x="602" y="1334"/>
                  </a:lnTo>
                  <a:lnTo>
                    <a:pt x="587" y="1416"/>
                  </a:lnTo>
                  <a:lnTo>
                    <a:pt x="567" y="1495"/>
                  </a:lnTo>
                  <a:lnTo>
                    <a:pt x="595" y="1508"/>
                  </a:lnTo>
                  <a:close/>
                </a:path>
              </a:pathLst>
            </a:custGeom>
            <a:solidFill>
              <a:srgbClr val="C65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60" name="Freeform 1225"/>
            <p:cNvSpPr>
              <a:spLocks/>
            </p:cNvSpPr>
            <p:nvPr/>
          </p:nvSpPr>
          <p:spPr bwMode="auto">
            <a:xfrm>
              <a:off x="1243" y="713"/>
              <a:ext cx="627" cy="730"/>
            </a:xfrm>
            <a:custGeom>
              <a:avLst/>
              <a:gdLst>
                <a:gd name="T0" fmla="*/ 11 w 627"/>
                <a:gd name="T1" fmla="*/ 0 h 1461"/>
                <a:gd name="T2" fmla="*/ 75 w 627"/>
                <a:gd name="T3" fmla="*/ 17 h 1461"/>
                <a:gd name="T4" fmla="*/ 137 w 627"/>
                <a:gd name="T5" fmla="*/ 36 h 1461"/>
                <a:gd name="T6" fmla="*/ 196 w 627"/>
                <a:gd name="T7" fmla="*/ 59 h 1461"/>
                <a:gd name="T8" fmla="*/ 253 w 627"/>
                <a:gd name="T9" fmla="*/ 83 h 1461"/>
                <a:gd name="T10" fmla="*/ 306 w 627"/>
                <a:gd name="T11" fmla="*/ 110 h 1461"/>
                <a:gd name="T12" fmla="*/ 357 w 627"/>
                <a:gd name="T13" fmla="*/ 140 h 1461"/>
                <a:gd name="T14" fmla="*/ 404 w 627"/>
                <a:gd name="T15" fmla="*/ 172 h 1461"/>
                <a:gd name="T16" fmla="*/ 446 w 627"/>
                <a:gd name="T17" fmla="*/ 206 h 1461"/>
                <a:gd name="T18" fmla="*/ 486 w 627"/>
                <a:gd name="T19" fmla="*/ 242 h 1461"/>
                <a:gd name="T20" fmla="*/ 520 w 627"/>
                <a:gd name="T21" fmla="*/ 279 h 1461"/>
                <a:gd name="T22" fmla="*/ 551 w 627"/>
                <a:gd name="T23" fmla="*/ 318 h 1461"/>
                <a:gd name="T24" fmla="*/ 576 w 627"/>
                <a:gd name="T25" fmla="*/ 357 h 1461"/>
                <a:gd name="T26" fmla="*/ 596 w 627"/>
                <a:gd name="T27" fmla="*/ 398 h 1461"/>
                <a:gd name="T28" fmla="*/ 612 w 627"/>
                <a:gd name="T29" fmla="*/ 439 h 1461"/>
                <a:gd name="T30" fmla="*/ 622 w 627"/>
                <a:gd name="T31" fmla="*/ 481 h 1461"/>
                <a:gd name="T32" fmla="*/ 627 w 627"/>
                <a:gd name="T33" fmla="*/ 523 h 1461"/>
                <a:gd name="T34" fmla="*/ 627 w 627"/>
                <a:gd name="T35" fmla="*/ 566 h 1461"/>
                <a:gd name="T36" fmla="*/ 623 w 627"/>
                <a:gd name="T37" fmla="*/ 608 h 1461"/>
                <a:gd name="T38" fmla="*/ 613 w 627"/>
                <a:gd name="T39" fmla="*/ 650 h 1461"/>
                <a:gd name="T40" fmla="*/ 598 w 627"/>
                <a:gd name="T41" fmla="*/ 691 h 1461"/>
                <a:gd name="T42" fmla="*/ 578 w 627"/>
                <a:gd name="T43" fmla="*/ 730 h 1461"/>
                <a:gd name="T44" fmla="*/ 548 w 627"/>
                <a:gd name="T45" fmla="*/ 723 h 1461"/>
                <a:gd name="T46" fmla="*/ 568 w 627"/>
                <a:gd name="T47" fmla="*/ 682 h 1461"/>
                <a:gd name="T48" fmla="*/ 584 w 627"/>
                <a:gd name="T49" fmla="*/ 642 h 1461"/>
                <a:gd name="T50" fmla="*/ 593 w 627"/>
                <a:gd name="T51" fmla="*/ 599 h 1461"/>
                <a:gd name="T52" fmla="*/ 596 w 627"/>
                <a:gd name="T53" fmla="*/ 557 h 1461"/>
                <a:gd name="T54" fmla="*/ 595 w 627"/>
                <a:gd name="T55" fmla="*/ 513 h 1461"/>
                <a:gd name="T56" fmla="*/ 589 w 627"/>
                <a:gd name="T57" fmla="*/ 471 h 1461"/>
                <a:gd name="T58" fmla="*/ 576 w 627"/>
                <a:gd name="T59" fmla="*/ 428 h 1461"/>
                <a:gd name="T60" fmla="*/ 558 w 627"/>
                <a:gd name="T61" fmla="*/ 386 h 1461"/>
                <a:gd name="T62" fmla="*/ 535 w 627"/>
                <a:gd name="T63" fmla="*/ 346 h 1461"/>
                <a:gd name="T64" fmla="*/ 507 w 627"/>
                <a:gd name="T65" fmla="*/ 306 h 1461"/>
                <a:gd name="T66" fmla="*/ 475 w 627"/>
                <a:gd name="T67" fmla="*/ 267 h 1461"/>
                <a:gd name="T68" fmla="*/ 438 w 627"/>
                <a:gd name="T69" fmla="*/ 231 h 1461"/>
                <a:gd name="T70" fmla="*/ 396 w 627"/>
                <a:gd name="T71" fmla="*/ 195 h 1461"/>
                <a:gd name="T72" fmla="*/ 349 w 627"/>
                <a:gd name="T73" fmla="*/ 163 h 1461"/>
                <a:gd name="T74" fmla="*/ 299 w 627"/>
                <a:gd name="T75" fmla="*/ 132 h 1461"/>
                <a:gd name="T76" fmla="*/ 244 w 627"/>
                <a:gd name="T77" fmla="*/ 104 h 1461"/>
                <a:gd name="T78" fmla="*/ 188 w 627"/>
                <a:gd name="T79" fmla="*/ 78 h 1461"/>
                <a:gd name="T80" fmla="*/ 128 w 627"/>
                <a:gd name="T81" fmla="*/ 55 h 1461"/>
                <a:gd name="T82" fmla="*/ 65 w 627"/>
                <a:gd name="T83" fmla="*/ 35 h 1461"/>
                <a:gd name="T84" fmla="*/ 0 w 627"/>
                <a:gd name="T85" fmla="*/ 18 h 1461"/>
                <a:gd name="T86" fmla="*/ 11 w 627"/>
                <a:gd name="T87" fmla="*/ 0 h 146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627" h="1461">
                  <a:moveTo>
                    <a:pt x="11" y="0"/>
                  </a:moveTo>
                  <a:lnTo>
                    <a:pt x="75" y="35"/>
                  </a:lnTo>
                  <a:lnTo>
                    <a:pt x="137" y="73"/>
                  </a:lnTo>
                  <a:lnTo>
                    <a:pt x="196" y="118"/>
                  </a:lnTo>
                  <a:lnTo>
                    <a:pt x="253" y="167"/>
                  </a:lnTo>
                  <a:lnTo>
                    <a:pt x="306" y="221"/>
                  </a:lnTo>
                  <a:lnTo>
                    <a:pt x="357" y="281"/>
                  </a:lnTo>
                  <a:lnTo>
                    <a:pt x="404" y="344"/>
                  </a:lnTo>
                  <a:lnTo>
                    <a:pt x="446" y="413"/>
                  </a:lnTo>
                  <a:lnTo>
                    <a:pt x="486" y="484"/>
                  </a:lnTo>
                  <a:lnTo>
                    <a:pt x="520" y="558"/>
                  </a:lnTo>
                  <a:lnTo>
                    <a:pt x="551" y="636"/>
                  </a:lnTo>
                  <a:lnTo>
                    <a:pt x="576" y="715"/>
                  </a:lnTo>
                  <a:lnTo>
                    <a:pt x="596" y="797"/>
                  </a:lnTo>
                  <a:lnTo>
                    <a:pt x="612" y="878"/>
                  </a:lnTo>
                  <a:lnTo>
                    <a:pt x="622" y="963"/>
                  </a:lnTo>
                  <a:lnTo>
                    <a:pt x="627" y="1047"/>
                  </a:lnTo>
                  <a:lnTo>
                    <a:pt x="627" y="1132"/>
                  </a:lnTo>
                  <a:lnTo>
                    <a:pt x="623" y="1217"/>
                  </a:lnTo>
                  <a:lnTo>
                    <a:pt x="613" y="1300"/>
                  </a:lnTo>
                  <a:lnTo>
                    <a:pt x="598" y="1382"/>
                  </a:lnTo>
                  <a:lnTo>
                    <a:pt x="578" y="1461"/>
                  </a:lnTo>
                  <a:lnTo>
                    <a:pt x="548" y="1447"/>
                  </a:lnTo>
                  <a:lnTo>
                    <a:pt x="568" y="1365"/>
                  </a:lnTo>
                  <a:lnTo>
                    <a:pt x="584" y="1284"/>
                  </a:lnTo>
                  <a:lnTo>
                    <a:pt x="593" y="1199"/>
                  </a:lnTo>
                  <a:lnTo>
                    <a:pt x="596" y="1114"/>
                  </a:lnTo>
                  <a:lnTo>
                    <a:pt x="595" y="1027"/>
                  </a:lnTo>
                  <a:lnTo>
                    <a:pt x="589" y="942"/>
                  </a:lnTo>
                  <a:lnTo>
                    <a:pt x="576" y="857"/>
                  </a:lnTo>
                  <a:lnTo>
                    <a:pt x="558" y="773"/>
                  </a:lnTo>
                  <a:lnTo>
                    <a:pt x="535" y="692"/>
                  </a:lnTo>
                  <a:lnTo>
                    <a:pt x="507" y="612"/>
                  </a:lnTo>
                  <a:lnTo>
                    <a:pt x="475" y="534"/>
                  </a:lnTo>
                  <a:lnTo>
                    <a:pt x="438" y="462"/>
                  </a:lnTo>
                  <a:lnTo>
                    <a:pt x="396" y="391"/>
                  </a:lnTo>
                  <a:lnTo>
                    <a:pt x="349" y="326"/>
                  </a:lnTo>
                  <a:lnTo>
                    <a:pt x="299" y="265"/>
                  </a:lnTo>
                  <a:lnTo>
                    <a:pt x="244" y="209"/>
                  </a:lnTo>
                  <a:lnTo>
                    <a:pt x="188" y="156"/>
                  </a:lnTo>
                  <a:lnTo>
                    <a:pt x="128" y="111"/>
                  </a:lnTo>
                  <a:lnTo>
                    <a:pt x="65" y="71"/>
                  </a:lnTo>
                  <a:lnTo>
                    <a:pt x="0" y="37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C85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61" name="Freeform 1226"/>
            <p:cNvSpPr>
              <a:spLocks/>
            </p:cNvSpPr>
            <p:nvPr/>
          </p:nvSpPr>
          <p:spPr bwMode="auto">
            <a:xfrm>
              <a:off x="1233" y="731"/>
              <a:ext cx="606" cy="705"/>
            </a:xfrm>
            <a:custGeom>
              <a:avLst/>
              <a:gdLst>
                <a:gd name="T0" fmla="*/ 558 w 606"/>
                <a:gd name="T1" fmla="*/ 705 h 1410"/>
                <a:gd name="T2" fmla="*/ 578 w 606"/>
                <a:gd name="T3" fmla="*/ 664 h 1410"/>
                <a:gd name="T4" fmla="*/ 594 w 606"/>
                <a:gd name="T5" fmla="*/ 624 h 1410"/>
                <a:gd name="T6" fmla="*/ 603 w 606"/>
                <a:gd name="T7" fmla="*/ 581 h 1410"/>
                <a:gd name="T8" fmla="*/ 606 w 606"/>
                <a:gd name="T9" fmla="*/ 539 h 1410"/>
                <a:gd name="T10" fmla="*/ 605 w 606"/>
                <a:gd name="T11" fmla="*/ 495 h 1410"/>
                <a:gd name="T12" fmla="*/ 599 w 606"/>
                <a:gd name="T13" fmla="*/ 453 h 1410"/>
                <a:gd name="T14" fmla="*/ 586 w 606"/>
                <a:gd name="T15" fmla="*/ 410 h 1410"/>
                <a:gd name="T16" fmla="*/ 568 w 606"/>
                <a:gd name="T17" fmla="*/ 368 h 1410"/>
                <a:gd name="T18" fmla="*/ 545 w 606"/>
                <a:gd name="T19" fmla="*/ 328 h 1410"/>
                <a:gd name="T20" fmla="*/ 517 w 606"/>
                <a:gd name="T21" fmla="*/ 288 h 1410"/>
                <a:gd name="T22" fmla="*/ 485 w 606"/>
                <a:gd name="T23" fmla="*/ 249 h 1410"/>
                <a:gd name="T24" fmla="*/ 448 w 606"/>
                <a:gd name="T25" fmla="*/ 213 h 1410"/>
                <a:gd name="T26" fmla="*/ 406 w 606"/>
                <a:gd name="T27" fmla="*/ 177 h 1410"/>
                <a:gd name="T28" fmla="*/ 359 w 606"/>
                <a:gd name="T29" fmla="*/ 145 h 1410"/>
                <a:gd name="T30" fmla="*/ 309 w 606"/>
                <a:gd name="T31" fmla="*/ 114 h 1410"/>
                <a:gd name="T32" fmla="*/ 254 w 606"/>
                <a:gd name="T33" fmla="*/ 86 h 1410"/>
                <a:gd name="T34" fmla="*/ 198 w 606"/>
                <a:gd name="T35" fmla="*/ 60 h 1410"/>
                <a:gd name="T36" fmla="*/ 138 w 606"/>
                <a:gd name="T37" fmla="*/ 37 h 1410"/>
                <a:gd name="T38" fmla="*/ 75 w 606"/>
                <a:gd name="T39" fmla="*/ 17 h 1410"/>
                <a:gd name="T40" fmla="*/ 10 w 606"/>
                <a:gd name="T41" fmla="*/ 0 h 1410"/>
                <a:gd name="T42" fmla="*/ 0 w 606"/>
                <a:gd name="T43" fmla="*/ 20 h 1410"/>
                <a:gd name="T44" fmla="*/ 62 w 606"/>
                <a:gd name="T45" fmla="*/ 36 h 1410"/>
                <a:gd name="T46" fmla="*/ 121 w 606"/>
                <a:gd name="T47" fmla="*/ 55 h 1410"/>
                <a:gd name="T48" fmla="*/ 179 w 606"/>
                <a:gd name="T49" fmla="*/ 77 h 1410"/>
                <a:gd name="T50" fmla="*/ 235 w 606"/>
                <a:gd name="T51" fmla="*/ 101 h 1410"/>
                <a:gd name="T52" fmla="*/ 287 w 606"/>
                <a:gd name="T53" fmla="*/ 129 h 1410"/>
                <a:gd name="T54" fmla="*/ 335 w 606"/>
                <a:gd name="T55" fmla="*/ 158 h 1410"/>
                <a:gd name="T56" fmla="*/ 380 w 606"/>
                <a:gd name="T57" fmla="*/ 190 h 1410"/>
                <a:gd name="T58" fmla="*/ 420 w 606"/>
                <a:gd name="T59" fmla="*/ 224 h 1410"/>
                <a:gd name="T60" fmla="*/ 456 w 606"/>
                <a:gd name="T61" fmla="*/ 259 h 1410"/>
                <a:gd name="T62" fmla="*/ 488 w 606"/>
                <a:gd name="T63" fmla="*/ 296 h 1410"/>
                <a:gd name="T64" fmla="*/ 514 w 606"/>
                <a:gd name="T65" fmla="*/ 334 h 1410"/>
                <a:gd name="T66" fmla="*/ 537 w 606"/>
                <a:gd name="T67" fmla="*/ 374 h 1410"/>
                <a:gd name="T68" fmla="*/ 554 w 606"/>
                <a:gd name="T69" fmla="*/ 414 h 1410"/>
                <a:gd name="T70" fmla="*/ 565 w 606"/>
                <a:gd name="T71" fmla="*/ 454 h 1410"/>
                <a:gd name="T72" fmla="*/ 572 w 606"/>
                <a:gd name="T73" fmla="*/ 496 h 1410"/>
                <a:gd name="T74" fmla="*/ 574 w 606"/>
                <a:gd name="T75" fmla="*/ 538 h 1410"/>
                <a:gd name="T76" fmla="*/ 569 w 606"/>
                <a:gd name="T77" fmla="*/ 578 h 1410"/>
                <a:gd name="T78" fmla="*/ 561 w 606"/>
                <a:gd name="T79" fmla="*/ 619 h 1410"/>
                <a:gd name="T80" fmla="*/ 547 w 606"/>
                <a:gd name="T81" fmla="*/ 659 h 1410"/>
                <a:gd name="T82" fmla="*/ 527 w 606"/>
                <a:gd name="T83" fmla="*/ 698 h 1410"/>
                <a:gd name="T84" fmla="*/ 558 w 606"/>
                <a:gd name="T85" fmla="*/ 705 h 141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06" h="1410">
                  <a:moveTo>
                    <a:pt x="558" y="1410"/>
                  </a:moveTo>
                  <a:lnTo>
                    <a:pt x="578" y="1328"/>
                  </a:lnTo>
                  <a:lnTo>
                    <a:pt x="594" y="1247"/>
                  </a:lnTo>
                  <a:lnTo>
                    <a:pt x="603" y="1162"/>
                  </a:lnTo>
                  <a:lnTo>
                    <a:pt x="606" y="1077"/>
                  </a:lnTo>
                  <a:lnTo>
                    <a:pt x="605" y="990"/>
                  </a:lnTo>
                  <a:lnTo>
                    <a:pt x="599" y="905"/>
                  </a:lnTo>
                  <a:lnTo>
                    <a:pt x="586" y="820"/>
                  </a:lnTo>
                  <a:lnTo>
                    <a:pt x="568" y="736"/>
                  </a:lnTo>
                  <a:lnTo>
                    <a:pt x="545" y="655"/>
                  </a:lnTo>
                  <a:lnTo>
                    <a:pt x="517" y="575"/>
                  </a:lnTo>
                  <a:lnTo>
                    <a:pt x="485" y="497"/>
                  </a:lnTo>
                  <a:lnTo>
                    <a:pt x="448" y="425"/>
                  </a:lnTo>
                  <a:lnTo>
                    <a:pt x="406" y="354"/>
                  </a:lnTo>
                  <a:lnTo>
                    <a:pt x="359" y="289"/>
                  </a:lnTo>
                  <a:lnTo>
                    <a:pt x="309" y="228"/>
                  </a:lnTo>
                  <a:lnTo>
                    <a:pt x="254" y="172"/>
                  </a:lnTo>
                  <a:lnTo>
                    <a:pt x="198" y="119"/>
                  </a:lnTo>
                  <a:lnTo>
                    <a:pt x="138" y="74"/>
                  </a:lnTo>
                  <a:lnTo>
                    <a:pt x="75" y="34"/>
                  </a:lnTo>
                  <a:lnTo>
                    <a:pt x="10" y="0"/>
                  </a:lnTo>
                  <a:lnTo>
                    <a:pt x="0" y="39"/>
                  </a:lnTo>
                  <a:lnTo>
                    <a:pt x="62" y="72"/>
                  </a:lnTo>
                  <a:lnTo>
                    <a:pt x="121" y="110"/>
                  </a:lnTo>
                  <a:lnTo>
                    <a:pt x="179" y="153"/>
                  </a:lnTo>
                  <a:lnTo>
                    <a:pt x="235" y="202"/>
                  </a:lnTo>
                  <a:lnTo>
                    <a:pt x="287" y="257"/>
                  </a:lnTo>
                  <a:lnTo>
                    <a:pt x="335" y="316"/>
                  </a:lnTo>
                  <a:lnTo>
                    <a:pt x="380" y="380"/>
                  </a:lnTo>
                  <a:lnTo>
                    <a:pt x="420" y="447"/>
                  </a:lnTo>
                  <a:lnTo>
                    <a:pt x="456" y="517"/>
                  </a:lnTo>
                  <a:lnTo>
                    <a:pt x="488" y="592"/>
                  </a:lnTo>
                  <a:lnTo>
                    <a:pt x="514" y="668"/>
                  </a:lnTo>
                  <a:lnTo>
                    <a:pt x="537" y="747"/>
                  </a:lnTo>
                  <a:lnTo>
                    <a:pt x="554" y="827"/>
                  </a:lnTo>
                  <a:lnTo>
                    <a:pt x="565" y="908"/>
                  </a:lnTo>
                  <a:lnTo>
                    <a:pt x="572" y="992"/>
                  </a:lnTo>
                  <a:lnTo>
                    <a:pt x="574" y="1075"/>
                  </a:lnTo>
                  <a:lnTo>
                    <a:pt x="569" y="1156"/>
                  </a:lnTo>
                  <a:lnTo>
                    <a:pt x="561" y="1238"/>
                  </a:lnTo>
                  <a:lnTo>
                    <a:pt x="547" y="1318"/>
                  </a:lnTo>
                  <a:lnTo>
                    <a:pt x="527" y="1395"/>
                  </a:lnTo>
                  <a:lnTo>
                    <a:pt x="558" y="1410"/>
                  </a:lnTo>
                  <a:close/>
                </a:path>
              </a:pathLst>
            </a:custGeom>
            <a:solidFill>
              <a:srgbClr val="CB5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62" name="Freeform 1227"/>
            <p:cNvSpPr>
              <a:spLocks/>
            </p:cNvSpPr>
            <p:nvPr/>
          </p:nvSpPr>
          <p:spPr bwMode="auto">
            <a:xfrm>
              <a:off x="1222" y="751"/>
              <a:ext cx="585" cy="678"/>
            </a:xfrm>
            <a:custGeom>
              <a:avLst/>
              <a:gdLst>
                <a:gd name="T0" fmla="*/ 11 w 585"/>
                <a:gd name="T1" fmla="*/ 0 h 1356"/>
                <a:gd name="T2" fmla="*/ 73 w 585"/>
                <a:gd name="T3" fmla="*/ 17 h 1356"/>
                <a:gd name="T4" fmla="*/ 132 w 585"/>
                <a:gd name="T5" fmla="*/ 36 h 1356"/>
                <a:gd name="T6" fmla="*/ 190 w 585"/>
                <a:gd name="T7" fmla="*/ 57 h 1356"/>
                <a:gd name="T8" fmla="*/ 246 w 585"/>
                <a:gd name="T9" fmla="*/ 82 h 1356"/>
                <a:gd name="T10" fmla="*/ 298 w 585"/>
                <a:gd name="T11" fmla="*/ 109 h 1356"/>
                <a:gd name="T12" fmla="*/ 346 w 585"/>
                <a:gd name="T13" fmla="*/ 139 h 1356"/>
                <a:gd name="T14" fmla="*/ 391 w 585"/>
                <a:gd name="T15" fmla="*/ 171 h 1356"/>
                <a:gd name="T16" fmla="*/ 431 w 585"/>
                <a:gd name="T17" fmla="*/ 204 h 1356"/>
                <a:gd name="T18" fmla="*/ 467 w 585"/>
                <a:gd name="T19" fmla="*/ 239 h 1356"/>
                <a:gd name="T20" fmla="*/ 499 w 585"/>
                <a:gd name="T21" fmla="*/ 277 h 1356"/>
                <a:gd name="T22" fmla="*/ 525 w 585"/>
                <a:gd name="T23" fmla="*/ 315 h 1356"/>
                <a:gd name="T24" fmla="*/ 548 w 585"/>
                <a:gd name="T25" fmla="*/ 354 h 1356"/>
                <a:gd name="T26" fmla="*/ 565 w 585"/>
                <a:gd name="T27" fmla="*/ 394 h 1356"/>
                <a:gd name="T28" fmla="*/ 576 w 585"/>
                <a:gd name="T29" fmla="*/ 435 h 1356"/>
                <a:gd name="T30" fmla="*/ 583 w 585"/>
                <a:gd name="T31" fmla="*/ 477 h 1356"/>
                <a:gd name="T32" fmla="*/ 585 w 585"/>
                <a:gd name="T33" fmla="*/ 518 h 1356"/>
                <a:gd name="T34" fmla="*/ 580 w 585"/>
                <a:gd name="T35" fmla="*/ 559 h 1356"/>
                <a:gd name="T36" fmla="*/ 572 w 585"/>
                <a:gd name="T37" fmla="*/ 600 h 1356"/>
                <a:gd name="T38" fmla="*/ 558 w 585"/>
                <a:gd name="T39" fmla="*/ 640 h 1356"/>
                <a:gd name="T40" fmla="*/ 538 w 585"/>
                <a:gd name="T41" fmla="*/ 678 h 1356"/>
                <a:gd name="T42" fmla="*/ 506 w 585"/>
                <a:gd name="T43" fmla="*/ 671 h 1356"/>
                <a:gd name="T44" fmla="*/ 524 w 585"/>
                <a:gd name="T45" fmla="*/ 631 h 1356"/>
                <a:gd name="T46" fmla="*/ 538 w 585"/>
                <a:gd name="T47" fmla="*/ 591 h 1356"/>
                <a:gd name="T48" fmla="*/ 547 w 585"/>
                <a:gd name="T49" fmla="*/ 550 h 1356"/>
                <a:gd name="T50" fmla="*/ 549 w 585"/>
                <a:gd name="T51" fmla="*/ 508 h 1356"/>
                <a:gd name="T52" fmla="*/ 547 w 585"/>
                <a:gd name="T53" fmla="*/ 467 h 1356"/>
                <a:gd name="T54" fmla="*/ 540 w 585"/>
                <a:gd name="T55" fmla="*/ 425 h 1356"/>
                <a:gd name="T56" fmla="*/ 525 w 585"/>
                <a:gd name="T57" fmla="*/ 384 h 1356"/>
                <a:gd name="T58" fmla="*/ 506 w 585"/>
                <a:gd name="T59" fmla="*/ 344 h 1356"/>
                <a:gd name="T60" fmla="*/ 482 w 585"/>
                <a:gd name="T61" fmla="*/ 305 h 1356"/>
                <a:gd name="T62" fmla="*/ 452 w 585"/>
                <a:gd name="T63" fmla="*/ 267 h 1356"/>
                <a:gd name="T64" fmla="*/ 418 w 585"/>
                <a:gd name="T65" fmla="*/ 230 h 1356"/>
                <a:gd name="T66" fmla="*/ 378 w 585"/>
                <a:gd name="T67" fmla="*/ 195 h 1356"/>
                <a:gd name="T68" fmla="*/ 335 w 585"/>
                <a:gd name="T69" fmla="*/ 162 h 1356"/>
                <a:gd name="T70" fmla="*/ 287 w 585"/>
                <a:gd name="T71" fmla="*/ 133 h 1356"/>
                <a:gd name="T72" fmla="*/ 236 w 585"/>
                <a:gd name="T73" fmla="*/ 105 h 1356"/>
                <a:gd name="T74" fmla="*/ 180 w 585"/>
                <a:gd name="T75" fmla="*/ 79 h 1356"/>
                <a:gd name="T76" fmla="*/ 123 w 585"/>
                <a:gd name="T77" fmla="*/ 57 h 1356"/>
                <a:gd name="T78" fmla="*/ 62 w 585"/>
                <a:gd name="T79" fmla="*/ 37 h 1356"/>
                <a:gd name="T80" fmla="*/ 0 w 585"/>
                <a:gd name="T81" fmla="*/ 20 h 1356"/>
                <a:gd name="T82" fmla="*/ 11 w 585"/>
                <a:gd name="T83" fmla="*/ 0 h 135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85" h="1356">
                  <a:moveTo>
                    <a:pt x="11" y="0"/>
                  </a:moveTo>
                  <a:lnTo>
                    <a:pt x="73" y="33"/>
                  </a:lnTo>
                  <a:lnTo>
                    <a:pt x="132" y="71"/>
                  </a:lnTo>
                  <a:lnTo>
                    <a:pt x="190" y="114"/>
                  </a:lnTo>
                  <a:lnTo>
                    <a:pt x="246" y="163"/>
                  </a:lnTo>
                  <a:lnTo>
                    <a:pt x="298" y="218"/>
                  </a:lnTo>
                  <a:lnTo>
                    <a:pt x="346" y="277"/>
                  </a:lnTo>
                  <a:lnTo>
                    <a:pt x="391" y="341"/>
                  </a:lnTo>
                  <a:lnTo>
                    <a:pt x="431" y="408"/>
                  </a:lnTo>
                  <a:lnTo>
                    <a:pt x="467" y="478"/>
                  </a:lnTo>
                  <a:lnTo>
                    <a:pt x="499" y="553"/>
                  </a:lnTo>
                  <a:lnTo>
                    <a:pt x="525" y="629"/>
                  </a:lnTo>
                  <a:lnTo>
                    <a:pt x="548" y="708"/>
                  </a:lnTo>
                  <a:lnTo>
                    <a:pt x="565" y="788"/>
                  </a:lnTo>
                  <a:lnTo>
                    <a:pt x="576" y="869"/>
                  </a:lnTo>
                  <a:lnTo>
                    <a:pt x="583" y="953"/>
                  </a:lnTo>
                  <a:lnTo>
                    <a:pt x="585" y="1036"/>
                  </a:lnTo>
                  <a:lnTo>
                    <a:pt x="580" y="1117"/>
                  </a:lnTo>
                  <a:lnTo>
                    <a:pt x="572" y="1199"/>
                  </a:lnTo>
                  <a:lnTo>
                    <a:pt x="558" y="1279"/>
                  </a:lnTo>
                  <a:lnTo>
                    <a:pt x="538" y="1356"/>
                  </a:lnTo>
                  <a:lnTo>
                    <a:pt x="506" y="1342"/>
                  </a:lnTo>
                  <a:lnTo>
                    <a:pt x="524" y="1262"/>
                  </a:lnTo>
                  <a:lnTo>
                    <a:pt x="538" y="1181"/>
                  </a:lnTo>
                  <a:lnTo>
                    <a:pt x="547" y="1099"/>
                  </a:lnTo>
                  <a:lnTo>
                    <a:pt x="549" y="1016"/>
                  </a:lnTo>
                  <a:lnTo>
                    <a:pt x="547" y="933"/>
                  </a:lnTo>
                  <a:lnTo>
                    <a:pt x="540" y="849"/>
                  </a:lnTo>
                  <a:lnTo>
                    <a:pt x="525" y="768"/>
                  </a:lnTo>
                  <a:lnTo>
                    <a:pt x="506" y="687"/>
                  </a:lnTo>
                  <a:lnTo>
                    <a:pt x="482" y="609"/>
                  </a:lnTo>
                  <a:lnTo>
                    <a:pt x="452" y="533"/>
                  </a:lnTo>
                  <a:lnTo>
                    <a:pt x="418" y="460"/>
                  </a:lnTo>
                  <a:lnTo>
                    <a:pt x="378" y="390"/>
                  </a:lnTo>
                  <a:lnTo>
                    <a:pt x="335" y="324"/>
                  </a:lnTo>
                  <a:lnTo>
                    <a:pt x="287" y="265"/>
                  </a:lnTo>
                  <a:lnTo>
                    <a:pt x="236" y="209"/>
                  </a:lnTo>
                  <a:lnTo>
                    <a:pt x="180" y="158"/>
                  </a:lnTo>
                  <a:lnTo>
                    <a:pt x="123" y="113"/>
                  </a:lnTo>
                  <a:lnTo>
                    <a:pt x="62" y="73"/>
                  </a:lnTo>
                  <a:lnTo>
                    <a:pt x="0" y="4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CE63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63" name="Freeform 1228"/>
            <p:cNvSpPr>
              <a:spLocks/>
            </p:cNvSpPr>
            <p:nvPr/>
          </p:nvSpPr>
          <p:spPr bwMode="auto">
            <a:xfrm>
              <a:off x="1209" y="771"/>
              <a:ext cx="562" cy="650"/>
            </a:xfrm>
            <a:custGeom>
              <a:avLst/>
              <a:gdLst>
                <a:gd name="T0" fmla="*/ 519 w 562"/>
                <a:gd name="T1" fmla="*/ 650 h 1302"/>
                <a:gd name="T2" fmla="*/ 537 w 562"/>
                <a:gd name="T3" fmla="*/ 610 h 1302"/>
                <a:gd name="T4" fmla="*/ 551 w 562"/>
                <a:gd name="T5" fmla="*/ 570 h 1302"/>
                <a:gd name="T6" fmla="*/ 560 w 562"/>
                <a:gd name="T7" fmla="*/ 529 h 1302"/>
                <a:gd name="T8" fmla="*/ 562 w 562"/>
                <a:gd name="T9" fmla="*/ 487 h 1302"/>
                <a:gd name="T10" fmla="*/ 560 w 562"/>
                <a:gd name="T11" fmla="*/ 446 h 1302"/>
                <a:gd name="T12" fmla="*/ 553 w 562"/>
                <a:gd name="T13" fmla="*/ 404 h 1302"/>
                <a:gd name="T14" fmla="*/ 538 w 562"/>
                <a:gd name="T15" fmla="*/ 363 h 1302"/>
                <a:gd name="T16" fmla="*/ 519 w 562"/>
                <a:gd name="T17" fmla="*/ 323 h 1302"/>
                <a:gd name="T18" fmla="*/ 495 w 562"/>
                <a:gd name="T19" fmla="*/ 284 h 1302"/>
                <a:gd name="T20" fmla="*/ 465 w 562"/>
                <a:gd name="T21" fmla="*/ 246 h 1302"/>
                <a:gd name="T22" fmla="*/ 431 w 562"/>
                <a:gd name="T23" fmla="*/ 210 h 1302"/>
                <a:gd name="T24" fmla="*/ 391 w 562"/>
                <a:gd name="T25" fmla="*/ 175 h 1302"/>
                <a:gd name="T26" fmla="*/ 348 w 562"/>
                <a:gd name="T27" fmla="*/ 142 h 1302"/>
                <a:gd name="T28" fmla="*/ 300 w 562"/>
                <a:gd name="T29" fmla="*/ 112 h 1302"/>
                <a:gd name="T30" fmla="*/ 249 w 562"/>
                <a:gd name="T31" fmla="*/ 84 h 1302"/>
                <a:gd name="T32" fmla="*/ 193 w 562"/>
                <a:gd name="T33" fmla="*/ 59 h 1302"/>
                <a:gd name="T34" fmla="*/ 136 w 562"/>
                <a:gd name="T35" fmla="*/ 36 h 1302"/>
                <a:gd name="T36" fmla="*/ 75 w 562"/>
                <a:gd name="T37" fmla="*/ 16 h 1302"/>
                <a:gd name="T38" fmla="*/ 13 w 562"/>
                <a:gd name="T39" fmla="*/ 0 h 1302"/>
                <a:gd name="T40" fmla="*/ 0 w 562"/>
                <a:gd name="T41" fmla="*/ 21 h 1302"/>
                <a:gd name="T42" fmla="*/ 61 w 562"/>
                <a:gd name="T43" fmla="*/ 37 h 1302"/>
                <a:gd name="T44" fmla="*/ 119 w 562"/>
                <a:gd name="T45" fmla="*/ 55 h 1302"/>
                <a:gd name="T46" fmla="*/ 174 w 562"/>
                <a:gd name="T47" fmla="*/ 77 h 1302"/>
                <a:gd name="T48" fmla="*/ 226 w 562"/>
                <a:gd name="T49" fmla="*/ 101 h 1302"/>
                <a:gd name="T50" fmla="*/ 275 w 562"/>
                <a:gd name="T51" fmla="*/ 128 h 1302"/>
                <a:gd name="T52" fmla="*/ 321 w 562"/>
                <a:gd name="T53" fmla="*/ 157 h 1302"/>
                <a:gd name="T54" fmla="*/ 362 w 562"/>
                <a:gd name="T55" fmla="*/ 188 h 1302"/>
                <a:gd name="T56" fmla="*/ 400 w 562"/>
                <a:gd name="T57" fmla="*/ 222 h 1302"/>
                <a:gd name="T58" fmla="*/ 432 w 562"/>
                <a:gd name="T59" fmla="*/ 256 h 1302"/>
                <a:gd name="T60" fmla="*/ 461 w 562"/>
                <a:gd name="T61" fmla="*/ 292 h 1302"/>
                <a:gd name="T62" fmla="*/ 485 w 562"/>
                <a:gd name="T63" fmla="*/ 330 h 1302"/>
                <a:gd name="T64" fmla="*/ 502 w 562"/>
                <a:gd name="T65" fmla="*/ 368 h 1302"/>
                <a:gd name="T66" fmla="*/ 516 w 562"/>
                <a:gd name="T67" fmla="*/ 408 h 1302"/>
                <a:gd name="T68" fmla="*/ 523 w 562"/>
                <a:gd name="T69" fmla="*/ 447 h 1302"/>
                <a:gd name="T70" fmla="*/ 526 w 562"/>
                <a:gd name="T71" fmla="*/ 486 h 1302"/>
                <a:gd name="T72" fmla="*/ 523 w 562"/>
                <a:gd name="T73" fmla="*/ 526 h 1302"/>
                <a:gd name="T74" fmla="*/ 514 w 562"/>
                <a:gd name="T75" fmla="*/ 565 h 1302"/>
                <a:gd name="T76" fmla="*/ 502 w 562"/>
                <a:gd name="T77" fmla="*/ 604 h 1302"/>
                <a:gd name="T78" fmla="*/ 483 w 562"/>
                <a:gd name="T79" fmla="*/ 642 h 1302"/>
                <a:gd name="T80" fmla="*/ 519 w 562"/>
                <a:gd name="T81" fmla="*/ 650 h 130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562" h="1302">
                  <a:moveTo>
                    <a:pt x="519" y="1302"/>
                  </a:moveTo>
                  <a:lnTo>
                    <a:pt x="537" y="1222"/>
                  </a:lnTo>
                  <a:lnTo>
                    <a:pt x="551" y="1141"/>
                  </a:lnTo>
                  <a:lnTo>
                    <a:pt x="560" y="1059"/>
                  </a:lnTo>
                  <a:lnTo>
                    <a:pt x="562" y="976"/>
                  </a:lnTo>
                  <a:lnTo>
                    <a:pt x="560" y="893"/>
                  </a:lnTo>
                  <a:lnTo>
                    <a:pt x="553" y="809"/>
                  </a:lnTo>
                  <a:lnTo>
                    <a:pt x="538" y="728"/>
                  </a:lnTo>
                  <a:lnTo>
                    <a:pt x="519" y="647"/>
                  </a:lnTo>
                  <a:lnTo>
                    <a:pt x="495" y="569"/>
                  </a:lnTo>
                  <a:lnTo>
                    <a:pt x="465" y="493"/>
                  </a:lnTo>
                  <a:lnTo>
                    <a:pt x="431" y="420"/>
                  </a:lnTo>
                  <a:lnTo>
                    <a:pt x="391" y="350"/>
                  </a:lnTo>
                  <a:lnTo>
                    <a:pt x="348" y="284"/>
                  </a:lnTo>
                  <a:lnTo>
                    <a:pt x="300" y="225"/>
                  </a:lnTo>
                  <a:lnTo>
                    <a:pt x="249" y="169"/>
                  </a:lnTo>
                  <a:lnTo>
                    <a:pt x="193" y="118"/>
                  </a:lnTo>
                  <a:lnTo>
                    <a:pt x="136" y="73"/>
                  </a:lnTo>
                  <a:lnTo>
                    <a:pt x="75" y="33"/>
                  </a:lnTo>
                  <a:lnTo>
                    <a:pt x="13" y="0"/>
                  </a:lnTo>
                  <a:lnTo>
                    <a:pt x="0" y="42"/>
                  </a:lnTo>
                  <a:lnTo>
                    <a:pt x="61" y="74"/>
                  </a:lnTo>
                  <a:lnTo>
                    <a:pt x="119" y="111"/>
                  </a:lnTo>
                  <a:lnTo>
                    <a:pt x="174" y="154"/>
                  </a:lnTo>
                  <a:lnTo>
                    <a:pt x="226" y="203"/>
                  </a:lnTo>
                  <a:lnTo>
                    <a:pt x="275" y="256"/>
                  </a:lnTo>
                  <a:lnTo>
                    <a:pt x="321" y="315"/>
                  </a:lnTo>
                  <a:lnTo>
                    <a:pt x="362" y="377"/>
                  </a:lnTo>
                  <a:lnTo>
                    <a:pt x="400" y="444"/>
                  </a:lnTo>
                  <a:lnTo>
                    <a:pt x="432" y="513"/>
                  </a:lnTo>
                  <a:lnTo>
                    <a:pt x="461" y="585"/>
                  </a:lnTo>
                  <a:lnTo>
                    <a:pt x="485" y="661"/>
                  </a:lnTo>
                  <a:lnTo>
                    <a:pt x="502" y="737"/>
                  </a:lnTo>
                  <a:lnTo>
                    <a:pt x="516" y="817"/>
                  </a:lnTo>
                  <a:lnTo>
                    <a:pt x="523" y="895"/>
                  </a:lnTo>
                  <a:lnTo>
                    <a:pt x="526" y="974"/>
                  </a:lnTo>
                  <a:lnTo>
                    <a:pt x="523" y="1054"/>
                  </a:lnTo>
                  <a:lnTo>
                    <a:pt x="514" y="1132"/>
                  </a:lnTo>
                  <a:lnTo>
                    <a:pt x="502" y="1210"/>
                  </a:lnTo>
                  <a:lnTo>
                    <a:pt x="483" y="1286"/>
                  </a:lnTo>
                  <a:lnTo>
                    <a:pt x="519" y="1302"/>
                  </a:lnTo>
                  <a:close/>
                </a:path>
              </a:pathLst>
            </a:custGeom>
            <a:solidFill>
              <a:srgbClr val="D068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64" name="Freeform 1229"/>
            <p:cNvSpPr>
              <a:spLocks/>
            </p:cNvSpPr>
            <p:nvPr/>
          </p:nvSpPr>
          <p:spPr bwMode="auto">
            <a:xfrm>
              <a:off x="1196" y="791"/>
              <a:ext cx="539" cy="622"/>
            </a:xfrm>
            <a:custGeom>
              <a:avLst/>
              <a:gdLst>
                <a:gd name="T0" fmla="*/ 13 w 539"/>
                <a:gd name="T1" fmla="*/ 0 h 1244"/>
                <a:gd name="T2" fmla="*/ 74 w 539"/>
                <a:gd name="T3" fmla="*/ 16 h 1244"/>
                <a:gd name="T4" fmla="*/ 132 w 539"/>
                <a:gd name="T5" fmla="*/ 35 h 1244"/>
                <a:gd name="T6" fmla="*/ 187 w 539"/>
                <a:gd name="T7" fmla="*/ 56 h 1244"/>
                <a:gd name="T8" fmla="*/ 239 w 539"/>
                <a:gd name="T9" fmla="*/ 81 h 1244"/>
                <a:gd name="T10" fmla="*/ 288 w 539"/>
                <a:gd name="T11" fmla="*/ 107 h 1244"/>
                <a:gd name="T12" fmla="*/ 334 w 539"/>
                <a:gd name="T13" fmla="*/ 137 h 1244"/>
                <a:gd name="T14" fmla="*/ 375 w 539"/>
                <a:gd name="T15" fmla="*/ 168 h 1244"/>
                <a:gd name="T16" fmla="*/ 413 w 539"/>
                <a:gd name="T17" fmla="*/ 201 h 1244"/>
                <a:gd name="T18" fmla="*/ 445 w 539"/>
                <a:gd name="T19" fmla="*/ 236 h 1244"/>
                <a:gd name="T20" fmla="*/ 474 w 539"/>
                <a:gd name="T21" fmla="*/ 272 h 1244"/>
                <a:gd name="T22" fmla="*/ 498 w 539"/>
                <a:gd name="T23" fmla="*/ 310 h 1244"/>
                <a:gd name="T24" fmla="*/ 515 w 539"/>
                <a:gd name="T25" fmla="*/ 348 h 1244"/>
                <a:gd name="T26" fmla="*/ 529 w 539"/>
                <a:gd name="T27" fmla="*/ 388 h 1244"/>
                <a:gd name="T28" fmla="*/ 536 w 539"/>
                <a:gd name="T29" fmla="*/ 427 h 1244"/>
                <a:gd name="T30" fmla="*/ 539 w 539"/>
                <a:gd name="T31" fmla="*/ 466 h 1244"/>
                <a:gd name="T32" fmla="*/ 536 w 539"/>
                <a:gd name="T33" fmla="*/ 506 h 1244"/>
                <a:gd name="T34" fmla="*/ 527 w 539"/>
                <a:gd name="T35" fmla="*/ 545 h 1244"/>
                <a:gd name="T36" fmla="*/ 515 w 539"/>
                <a:gd name="T37" fmla="*/ 584 h 1244"/>
                <a:gd name="T38" fmla="*/ 496 w 539"/>
                <a:gd name="T39" fmla="*/ 622 h 1244"/>
                <a:gd name="T40" fmla="*/ 460 w 539"/>
                <a:gd name="T41" fmla="*/ 613 h 1244"/>
                <a:gd name="T42" fmla="*/ 476 w 539"/>
                <a:gd name="T43" fmla="*/ 578 h 1244"/>
                <a:gd name="T44" fmla="*/ 489 w 539"/>
                <a:gd name="T45" fmla="*/ 541 h 1244"/>
                <a:gd name="T46" fmla="*/ 498 w 539"/>
                <a:gd name="T47" fmla="*/ 503 h 1244"/>
                <a:gd name="T48" fmla="*/ 499 w 539"/>
                <a:gd name="T49" fmla="*/ 465 h 1244"/>
                <a:gd name="T50" fmla="*/ 498 w 539"/>
                <a:gd name="T51" fmla="*/ 428 h 1244"/>
                <a:gd name="T52" fmla="*/ 489 w 539"/>
                <a:gd name="T53" fmla="*/ 390 h 1244"/>
                <a:gd name="T54" fmla="*/ 478 w 539"/>
                <a:gd name="T55" fmla="*/ 353 h 1244"/>
                <a:gd name="T56" fmla="*/ 460 w 539"/>
                <a:gd name="T57" fmla="*/ 317 h 1244"/>
                <a:gd name="T58" fmla="*/ 438 w 539"/>
                <a:gd name="T59" fmla="*/ 281 h 1244"/>
                <a:gd name="T60" fmla="*/ 411 w 539"/>
                <a:gd name="T61" fmla="*/ 246 h 1244"/>
                <a:gd name="T62" fmla="*/ 380 w 539"/>
                <a:gd name="T63" fmla="*/ 213 h 1244"/>
                <a:gd name="T64" fmla="*/ 344 w 539"/>
                <a:gd name="T65" fmla="*/ 182 h 1244"/>
                <a:gd name="T66" fmla="*/ 304 w 539"/>
                <a:gd name="T67" fmla="*/ 152 h 1244"/>
                <a:gd name="T68" fmla="*/ 262 w 539"/>
                <a:gd name="T69" fmla="*/ 124 h 1244"/>
                <a:gd name="T70" fmla="*/ 215 w 539"/>
                <a:gd name="T71" fmla="*/ 99 h 1244"/>
                <a:gd name="T72" fmla="*/ 166 w 539"/>
                <a:gd name="T73" fmla="*/ 76 h 1244"/>
                <a:gd name="T74" fmla="*/ 112 w 539"/>
                <a:gd name="T75" fmla="*/ 55 h 1244"/>
                <a:gd name="T76" fmla="*/ 57 w 539"/>
                <a:gd name="T77" fmla="*/ 38 h 1244"/>
                <a:gd name="T78" fmla="*/ 0 w 539"/>
                <a:gd name="T79" fmla="*/ 23 h 1244"/>
                <a:gd name="T80" fmla="*/ 13 w 539"/>
                <a:gd name="T81" fmla="*/ 0 h 124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539" h="1244">
                  <a:moveTo>
                    <a:pt x="13" y="0"/>
                  </a:moveTo>
                  <a:lnTo>
                    <a:pt x="74" y="32"/>
                  </a:lnTo>
                  <a:lnTo>
                    <a:pt x="132" y="69"/>
                  </a:lnTo>
                  <a:lnTo>
                    <a:pt x="187" y="112"/>
                  </a:lnTo>
                  <a:lnTo>
                    <a:pt x="239" y="161"/>
                  </a:lnTo>
                  <a:lnTo>
                    <a:pt x="288" y="214"/>
                  </a:lnTo>
                  <a:lnTo>
                    <a:pt x="334" y="273"/>
                  </a:lnTo>
                  <a:lnTo>
                    <a:pt x="375" y="335"/>
                  </a:lnTo>
                  <a:lnTo>
                    <a:pt x="413" y="402"/>
                  </a:lnTo>
                  <a:lnTo>
                    <a:pt x="445" y="471"/>
                  </a:lnTo>
                  <a:lnTo>
                    <a:pt x="474" y="543"/>
                  </a:lnTo>
                  <a:lnTo>
                    <a:pt x="498" y="619"/>
                  </a:lnTo>
                  <a:lnTo>
                    <a:pt x="515" y="695"/>
                  </a:lnTo>
                  <a:lnTo>
                    <a:pt x="529" y="775"/>
                  </a:lnTo>
                  <a:lnTo>
                    <a:pt x="536" y="853"/>
                  </a:lnTo>
                  <a:lnTo>
                    <a:pt x="539" y="932"/>
                  </a:lnTo>
                  <a:lnTo>
                    <a:pt x="536" y="1012"/>
                  </a:lnTo>
                  <a:lnTo>
                    <a:pt x="527" y="1090"/>
                  </a:lnTo>
                  <a:lnTo>
                    <a:pt x="515" y="1168"/>
                  </a:lnTo>
                  <a:lnTo>
                    <a:pt x="496" y="1244"/>
                  </a:lnTo>
                  <a:lnTo>
                    <a:pt x="460" y="1225"/>
                  </a:lnTo>
                  <a:lnTo>
                    <a:pt x="476" y="1155"/>
                  </a:lnTo>
                  <a:lnTo>
                    <a:pt x="489" y="1081"/>
                  </a:lnTo>
                  <a:lnTo>
                    <a:pt x="498" y="1006"/>
                  </a:lnTo>
                  <a:lnTo>
                    <a:pt x="499" y="930"/>
                  </a:lnTo>
                  <a:lnTo>
                    <a:pt x="498" y="856"/>
                  </a:lnTo>
                  <a:lnTo>
                    <a:pt x="489" y="780"/>
                  </a:lnTo>
                  <a:lnTo>
                    <a:pt x="478" y="706"/>
                  </a:lnTo>
                  <a:lnTo>
                    <a:pt x="460" y="634"/>
                  </a:lnTo>
                  <a:lnTo>
                    <a:pt x="438" y="561"/>
                  </a:lnTo>
                  <a:lnTo>
                    <a:pt x="411" y="492"/>
                  </a:lnTo>
                  <a:lnTo>
                    <a:pt x="380" y="425"/>
                  </a:lnTo>
                  <a:lnTo>
                    <a:pt x="344" y="364"/>
                  </a:lnTo>
                  <a:lnTo>
                    <a:pt x="304" y="304"/>
                  </a:lnTo>
                  <a:lnTo>
                    <a:pt x="262" y="248"/>
                  </a:lnTo>
                  <a:lnTo>
                    <a:pt x="215" y="197"/>
                  </a:lnTo>
                  <a:lnTo>
                    <a:pt x="166" y="152"/>
                  </a:lnTo>
                  <a:lnTo>
                    <a:pt x="112" y="110"/>
                  </a:lnTo>
                  <a:lnTo>
                    <a:pt x="57" y="76"/>
                  </a:lnTo>
                  <a:lnTo>
                    <a:pt x="0" y="4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D36D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65" name="Freeform 1230"/>
            <p:cNvSpPr>
              <a:spLocks/>
            </p:cNvSpPr>
            <p:nvPr/>
          </p:nvSpPr>
          <p:spPr bwMode="auto">
            <a:xfrm>
              <a:off x="1182" y="814"/>
              <a:ext cx="513" cy="590"/>
            </a:xfrm>
            <a:custGeom>
              <a:avLst/>
              <a:gdLst>
                <a:gd name="T0" fmla="*/ 474 w 513"/>
                <a:gd name="T1" fmla="*/ 590 h 1180"/>
                <a:gd name="T2" fmla="*/ 490 w 513"/>
                <a:gd name="T3" fmla="*/ 555 h 1180"/>
                <a:gd name="T4" fmla="*/ 503 w 513"/>
                <a:gd name="T5" fmla="*/ 518 h 1180"/>
                <a:gd name="T6" fmla="*/ 512 w 513"/>
                <a:gd name="T7" fmla="*/ 481 h 1180"/>
                <a:gd name="T8" fmla="*/ 513 w 513"/>
                <a:gd name="T9" fmla="*/ 443 h 1180"/>
                <a:gd name="T10" fmla="*/ 512 w 513"/>
                <a:gd name="T11" fmla="*/ 406 h 1180"/>
                <a:gd name="T12" fmla="*/ 503 w 513"/>
                <a:gd name="T13" fmla="*/ 368 h 1180"/>
                <a:gd name="T14" fmla="*/ 492 w 513"/>
                <a:gd name="T15" fmla="*/ 331 h 1180"/>
                <a:gd name="T16" fmla="*/ 474 w 513"/>
                <a:gd name="T17" fmla="*/ 295 h 1180"/>
                <a:gd name="T18" fmla="*/ 452 w 513"/>
                <a:gd name="T19" fmla="*/ 258 h 1180"/>
                <a:gd name="T20" fmla="*/ 425 w 513"/>
                <a:gd name="T21" fmla="*/ 224 h 1180"/>
                <a:gd name="T22" fmla="*/ 394 w 513"/>
                <a:gd name="T23" fmla="*/ 190 h 1180"/>
                <a:gd name="T24" fmla="*/ 358 w 513"/>
                <a:gd name="T25" fmla="*/ 160 h 1180"/>
                <a:gd name="T26" fmla="*/ 318 w 513"/>
                <a:gd name="T27" fmla="*/ 130 h 1180"/>
                <a:gd name="T28" fmla="*/ 276 w 513"/>
                <a:gd name="T29" fmla="*/ 102 h 1180"/>
                <a:gd name="T30" fmla="*/ 229 w 513"/>
                <a:gd name="T31" fmla="*/ 76 h 1180"/>
                <a:gd name="T32" fmla="*/ 180 w 513"/>
                <a:gd name="T33" fmla="*/ 54 h 1180"/>
                <a:gd name="T34" fmla="*/ 126 w 513"/>
                <a:gd name="T35" fmla="*/ 33 h 1180"/>
                <a:gd name="T36" fmla="*/ 71 w 513"/>
                <a:gd name="T37" fmla="*/ 16 h 1180"/>
                <a:gd name="T38" fmla="*/ 14 w 513"/>
                <a:gd name="T39" fmla="*/ 0 h 1180"/>
                <a:gd name="T40" fmla="*/ 0 w 513"/>
                <a:gd name="T41" fmla="*/ 25 h 1180"/>
                <a:gd name="T42" fmla="*/ 58 w 513"/>
                <a:gd name="T43" fmla="*/ 39 h 1180"/>
                <a:gd name="T44" fmla="*/ 112 w 513"/>
                <a:gd name="T45" fmla="*/ 57 h 1180"/>
                <a:gd name="T46" fmla="*/ 164 w 513"/>
                <a:gd name="T47" fmla="*/ 78 h 1180"/>
                <a:gd name="T48" fmla="*/ 213 w 513"/>
                <a:gd name="T49" fmla="*/ 102 h 1180"/>
                <a:gd name="T50" fmla="*/ 259 w 513"/>
                <a:gd name="T51" fmla="*/ 127 h 1180"/>
                <a:gd name="T52" fmla="*/ 301 w 513"/>
                <a:gd name="T53" fmla="*/ 155 h 1180"/>
                <a:gd name="T54" fmla="*/ 339 w 513"/>
                <a:gd name="T55" fmla="*/ 186 h 1180"/>
                <a:gd name="T56" fmla="*/ 373 w 513"/>
                <a:gd name="T57" fmla="*/ 218 h 1180"/>
                <a:gd name="T58" fmla="*/ 401 w 513"/>
                <a:gd name="T59" fmla="*/ 251 h 1180"/>
                <a:gd name="T60" fmla="*/ 425 w 513"/>
                <a:gd name="T61" fmla="*/ 286 h 1180"/>
                <a:gd name="T62" fmla="*/ 445 w 513"/>
                <a:gd name="T63" fmla="*/ 323 h 1180"/>
                <a:gd name="T64" fmla="*/ 459 w 513"/>
                <a:gd name="T65" fmla="*/ 360 h 1180"/>
                <a:gd name="T66" fmla="*/ 468 w 513"/>
                <a:gd name="T67" fmla="*/ 397 h 1180"/>
                <a:gd name="T68" fmla="*/ 472 w 513"/>
                <a:gd name="T69" fmla="*/ 435 h 1180"/>
                <a:gd name="T70" fmla="*/ 471 w 513"/>
                <a:gd name="T71" fmla="*/ 472 h 1180"/>
                <a:gd name="T72" fmla="*/ 464 w 513"/>
                <a:gd name="T73" fmla="*/ 509 h 1180"/>
                <a:gd name="T74" fmla="*/ 451 w 513"/>
                <a:gd name="T75" fmla="*/ 546 h 1180"/>
                <a:gd name="T76" fmla="*/ 434 w 513"/>
                <a:gd name="T77" fmla="*/ 581 h 1180"/>
                <a:gd name="T78" fmla="*/ 474 w 513"/>
                <a:gd name="T79" fmla="*/ 590 h 118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13" h="1180">
                  <a:moveTo>
                    <a:pt x="474" y="1180"/>
                  </a:moveTo>
                  <a:lnTo>
                    <a:pt x="490" y="1110"/>
                  </a:lnTo>
                  <a:lnTo>
                    <a:pt x="503" y="1036"/>
                  </a:lnTo>
                  <a:lnTo>
                    <a:pt x="512" y="961"/>
                  </a:lnTo>
                  <a:lnTo>
                    <a:pt x="513" y="885"/>
                  </a:lnTo>
                  <a:lnTo>
                    <a:pt x="512" y="811"/>
                  </a:lnTo>
                  <a:lnTo>
                    <a:pt x="503" y="735"/>
                  </a:lnTo>
                  <a:lnTo>
                    <a:pt x="492" y="661"/>
                  </a:lnTo>
                  <a:lnTo>
                    <a:pt x="474" y="589"/>
                  </a:lnTo>
                  <a:lnTo>
                    <a:pt x="452" y="516"/>
                  </a:lnTo>
                  <a:lnTo>
                    <a:pt x="425" y="447"/>
                  </a:lnTo>
                  <a:lnTo>
                    <a:pt x="394" y="380"/>
                  </a:lnTo>
                  <a:lnTo>
                    <a:pt x="358" y="319"/>
                  </a:lnTo>
                  <a:lnTo>
                    <a:pt x="318" y="259"/>
                  </a:lnTo>
                  <a:lnTo>
                    <a:pt x="276" y="203"/>
                  </a:lnTo>
                  <a:lnTo>
                    <a:pt x="229" y="152"/>
                  </a:lnTo>
                  <a:lnTo>
                    <a:pt x="180" y="107"/>
                  </a:lnTo>
                  <a:lnTo>
                    <a:pt x="126" y="65"/>
                  </a:lnTo>
                  <a:lnTo>
                    <a:pt x="71" y="31"/>
                  </a:lnTo>
                  <a:lnTo>
                    <a:pt x="14" y="0"/>
                  </a:lnTo>
                  <a:lnTo>
                    <a:pt x="0" y="49"/>
                  </a:lnTo>
                  <a:lnTo>
                    <a:pt x="58" y="78"/>
                  </a:lnTo>
                  <a:lnTo>
                    <a:pt x="112" y="114"/>
                  </a:lnTo>
                  <a:lnTo>
                    <a:pt x="164" y="156"/>
                  </a:lnTo>
                  <a:lnTo>
                    <a:pt x="213" y="203"/>
                  </a:lnTo>
                  <a:lnTo>
                    <a:pt x="259" y="254"/>
                  </a:lnTo>
                  <a:lnTo>
                    <a:pt x="301" y="310"/>
                  </a:lnTo>
                  <a:lnTo>
                    <a:pt x="339" y="371"/>
                  </a:lnTo>
                  <a:lnTo>
                    <a:pt x="373" y="435"/>
                  </a:lnTo>
                  <a:lnTo>
                    <a:pt x="401" y="502"/>
                  </a:lnTo>
                  <a:lnTo>
                    <a:pt x="425" y="572"/>
                  </a:lnTo>
                  <a:lnTo>
                    <a:pt x="445" y="645"/>
                  </a:lnTo>
                  <a:lnTo>
                    <a:pt x="459" y="719"/>
                  </a:lnTo>
                  <a:lnTo>
                    <a:pt x="468" y="793"/>
                  </a:lnTo>
                  <a:lnTo>
                    <a:pt x="472" y="869"/>
                  </a:lnTo>
                  <a:lnTo>
                    <a:pt x="471" y="943"/>
                  </a:lnTo>
                  <a:lnTo>
                    <a:pt x="464" y="1018"/>
                  </a:lnTo>
                  <a:lnTo>
                    <a:pt x="451" y="1092"/>
                  </a:lnTo>
                  <a:lnTo>
                    <a:pt x="434" y="1162"/>
                  </a:lnTo>
                  <a:lnTo>
                    <a:pt x="474" y="1180"/>
                  </a:lnTo>
                  <a:close/>
                </a:path>
              </a:pathLst>
            </a:custGeom>
            <a:solidFill>
              <a:srgbClr val="D572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66" name="Freeform 1231"/>
            <p:cNvSpPr>
              <a:spLocks/>
            </p:cNvSpPr>
            <p:nvPr/>
          </p:nvSpPr>
          <p:spPr bwMode="auto">
            <a:xfrm>
              <a:off x="1168" y="839"/>
              <a:ext cx="486" cy="556"/>
            </a:xfrm>
            <a:custGeom>
              <a:avLst/>
              <a:gdLst>
                <a:gd name="T0" fmla="*/ 14 w 486"/>
                <a:gd name="T1" fmla="*/ 0 h 1113"/>
                <a:gd name="T2" fmla="*/ 72 w 486"/>
                <a:gd name="T3" fmla="*/ 14 h 1113"/>
                <a:gd name="T4" fmla="*/ 126 w 486"/>
                <a:gd name="T5" fmla="*/ 32 h 1113"/>
                <a:gd name="T6" fmla="*/ 178 w 486"/>
                <a:gd name="T7" fmla="*/ 53 h 1113"/>
                <a:gd name="T8" fmla="*/ 227 w 486"/>
                <a:gd name="T9" fmla="*/ 77 h 1113"/>
                <a:gd name="T10" fmla="*/ 273 w 486"/>
                <a:gd name="T11" fmla="*/ 102 h 1113"/>
                <a:gd name="T12" fmla="*/ 315 w 486"/>
                <a:gd name="T13" fmla="*/ 130 h 1113"/>
                <a:gd name="T14" fmla="*/ 353 w 486"/>
                <a:gd name="T15" fmla="*/ 161 h 1113"/>
                <a:gd name="T16" fmla="*/ 387 w 486"/>
                <a:gd name="T17" fmla="*/ 193 h 1113"/>
                <a:gd name="T18" fmla="*/ 415 w 486"/>
                <a:gd name="T19" fmla="*/ 226 h 1113"/>
                <a:gd name="T20" fmla="*/ 439 w 486"/>
                <a:gd name="T21" fmla="*/ 261 h 1113"/>
                <a:gd name="T22" fmla="*/ 459 w 486"/>
                <a:gd name="T23" fmla="*/ 298 h 1113"/>
                <a:gd name="T24" fmla="*/ 473 w 486"/>
                <a:gd name="T25" fmla="*/ 335 h 1113"/>
                <a:gd name="T26" fmla="*/ 482 w 486"/>
                <a:gd name="T27" fmla="*/ 372 h 1113"/>
                <a:gd name="T28" fmla="*/ 486 w 486"/>
                <a:gd name="T29" fmla="*/ 410 h 1113"/>
                <a:gd name="T30" fmla="*/ 485 w 486"/>
                <a:gd name="T31" fmla="*/ 447 h 1113"/>
                <a:gd name="T32" fmla="*/ 478 w 486"/>
                <a:gd name="T33" fmla="*/ 484 h 1113"/>
                <a:gd name="T34" fmla="*/ 465 w 486"/>
                <a:gd name="T35" fmla="*/ 521 h 1113"/>
                <a:gd name="T36" fmla="*/ 448 w 486"/>
                <a:gd name="T37" fmla="*/ 556 h 1113"/>
                <a:gd name="T38" fmla="*/ 406 w 486"/>
                <a:gd name="T39" fmla="*/ 546 h 1113"/>
                <a:gd name="T40" fmla="*/ 424 w 486"/>
                <a:gd name="T41" fmla="*/ 511 h 1113"/>
                <a:gd name="T42" fmla="*/ 435 w 486"/>
                <a:gd name="T43" fmla="*/ 475 h 1113"/>
                <a:gd name="T44" fmla="*/ 441 w 486"/>
                <a:gd name="T45" fmla="*/ 438 h 1113"/>
                <a:gd name="T46" fmla="*/ 442 w 486"/>
                <a:gd name="T47" fmla="*/ 401 h 1113"/>
                <a:gd name="T48" fmla="*/ 437 w 486"/>
                <a:gd name="T49" fmla="*/ 364 h 1113"/>
                <a:gd name="T50" fmla="*/ 427 w 486"/>
                <a:gd name="T51" fmla="*/ 327 h 1113"/>
                <a:gd name="T52" fmla="*/ 410 w 486"/>
                <a:gd name="T53" fmla="*/ 290 h 1113"/>
                <a:gd name="T54" fmla="*/ 389 w 486"/>
                <a:gd name="T55" fmla="*/ 255 h 1113"/>
                <a:gd name="T56" fmla="*/ 362 w 486"/>
                <a:gd name="T57" fmla="*/ 221 h 1113"/>
                <a:gd name="T58" fmla="*/ 331 w 486"/>
                <a:gd name="T59" fmla="*/ 188 h 1113"/>
                <a:gd name="T60" fmla="*/ 295 w 486"/>
                <a:gd name="T61" fmla="*/ 157 h 1113"/>
                <a:gd name="T62" fmla="*/ 254 w 486"/>
                <a:gd name="T63" fmla="*/ 128 h 1113"/>
                <a:gd name="T64" fmla="*/ 210 w 486"/>
                <a:gd name="T65" fmla="*/ 102 h 1113"/>
                <a:gd name="T66" fmla="*/ 162 w 486"/>
                <a:gd name="T67" fmla="*/ 79 h 1113"/>
                <a:gd name="T68" fmla="*/ 110 w 486"/>
                <a:gd name="T69" fmla="*/ 58 h 1113"/>
                <a:gd name="T70" fmla="*/ 56 w 486"/>
                <a:gd name="T71" fmla="*/ 40 h 1113"/>
                <a:gd name="T72" fmla="*/ 0 w 486"/>
                <a:gd name="T73" fmla="*/ 24 h 1113"/>
                <a:gd name="T74" fmla="*/ 14 w 486"/>
                <a:gd name="T75" fmla="*/ 0 h 111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86" h="1113">
                  <a:moveTo>
                    <a:pt x="14" y="0"/>
                  </a:moveTo>
                  <a:lnTo>
                    <a:pt x="72" y="29"/>
                  </a:lnTo>
                  <a:lnTo>
                    <a:pt x="126" y="65"/>
                  </a:lnTo>
                  <a:lnTo>
                    <a:pt x="178" y="107"/>
                  </a:lnTo>
                  <a:lnTo>
                    <a:pt x="227" y="154"/>
                  </a:lnTo>
                  <a:lnTo>
                    <a:pt x="273" y="205"/>
                  </a:lnTo>
                  <a:lnTo>
                    <a:pt x="315" y="261"/>
                  </a:lnTo>
                  <a:lnTo>
                    <a:pt x="353" y="322"/>
                  </a:lnTo>
                  <a:lnTo>
                    <a:pt x="387" y="386"/>
                  </a:lnTo>
                  <a:lnTo>
                    <a:pt x="415" y="453"/>
                  </a:lnTo>
                  <a:lnTo>
                    <a:pt x="439" y="523"/>
                  </a:lnTo>
                  <a:lnTo>
                    <a:pt x="459" y="596"/>
                  </a:lnTo>
                  <a:lnTo>
                    <a:pt x="473" y="670"/>
                  </a:lnTo>
                  <a:lnTo>
                    <a:pt x="482" y="744"/>
                  </a:lnTo>
                  <a:lnTo>
                    <a:pt x="486" y="820"/>
                  </a:lnTo>
                  <a:lnTo>
                    <a:pt x="485" y="894"/>
                  </a:lnTo>
                  <a:lnTo>
                    <a:pt x="478" y="969"/>
                  </a:lnTo>
                  <a:lnTo>
                    <a:pt x="465" y="1043"/>
                  </a:lnTo>
                  <a:lnTo>
                    <a:pt x="448" y="1113"/>
                  </a:lnTo>
                  <a:lnTo>
                    <a:pt x="406" y="1093"/>
                  </a:lnTo>
                  <a:lnTo>
                    <a:pt x="424" y="1023"/>
                  </a:lnTo>
                  <a:lnTo>
                    <a:pt x="435" y="950"/>
                  </a:lnTo>
                  <a:lnTo>
                    <a:pt x="441" y="876"/>
                  </a:lnTo>
                  <a:lnTo>
                    <a:pt x="442" y="802"/>
                  </a:lnTo>
                  <a:lnTo>
                    <a:pt x="437" y="728"/>
                  </a:lnTo>
                  <a:lnTo>
                    <a:pt x="427" y="654"/>
                  </a:lnTo>
                  <a:lnTo>
                    <a:pt x="410" y="581"/>
                  </a:lnTo>
                  <a:lnTo>
                    <a:pt x="389" y="511"/>
                  </a:lnTo>
                  <a:lnTo>
                    <a:pt x="362" y="442"/>
                  </a:lnTo>
                  <a:lnTo>
                    <a:pt x="331" y="377"/>
                  </a:lnTo>
                  <a:lnTo>
                    <a:pt x="295" y="315"/>
                  </a:lnTo>
                  <a:lnTo>
                    <a:pt x="254" y="257"/>
                  </a:lnTo>
                  <a:lnTo>
                    <a:pt x="210" y="205"/>
                  </a:lnTo>
                  <a:lnTo>
                    <a:pt x="162" y="158"/>
                  </a:lnTo>
                  <a:lnTo>
                    <a:pt x="110" y="116"/>
                  </a:lnTo>
                  <a:lnTo>
                    <a:pt x="56" y="80"/>
                  </a:lnTo>
                  <a:lnTo>
                    <a:pt x="0" y="49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D87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67" name="Freeform 1232"/>
            <p:cNvSpPr>
              <a:spLocks/>
            </p:cNvSpPr>
            <p:nvPr/>
          </p:nvSpPr>
          <p:spPr bwMode="auto">
            <a:xfrm>
              <a:off x="1152" y="863"/>
              <a:ext cx="458" cy="522"/>
            </a:xfrm>
            <a:custGeom>
              <a:avLst/>
              <a:gdLst>
                <a:gd name="T0" fmla="*/ 422 w 458"/>
                <a:gd name="T1" fmla="*/ 522 h 1044"/>
                <a:gd name="T2" fmla="*/ 440 w 458"/>
                <a:gd name="T3" fmla="*/ 487 h 1044"/>
                <a:gd name="T4" fmla="*/ 451 w 458"/>
                <a:gd name="T5" fmla="*/ 451 h 1044"/>
                <a:gd name="T6" fmla="*/ 457 w 458"/>
                <a:gd name="T7" fmla="*/ 414 h 1044"/>
                <a:gd name="T8" fmla="*/ 458 w 458"/>
                <a:gd name="T9" fmla="*/ 377 h 1044"/>
                <a:gd name="T10" fmla="*/ 453 w 458"/>
                <a:gd name="T11" fmla="*/ 340 h 1044"/>
                <a:gd name="T12" fmla="*/ 443 w 458"/>
                <a:gd name="T13" fmla="*/ 303 h 1044"/>
                <a:gd name="T14" fmla="*/ 426 w 458"/>
                <a:gd name="T15" fmla="*/ 266 h 1044"/>
                <a:gd name="T16" fmla="*/ 405 w 458"/>
                <a:gd name="T17" fmla="*/ 231 h 1044"/>
                <a:gd name="T18" fmla="*/ 378 w 458"/>
                <a:gd name="T19" fmla="*/ 197 h 1044"/>
                <a:gd name="T20" fmla="*/ 347 w 458"/>
                <a:gd name="T21" fmla="*/ 164 h 1044"/>
                <a:gd name="T22" fmla="*/ 311 w 458"/>
                <a:gd name="T23" fmla="*/ 133 h 1044"/>
                <a:gd name="T24" fmla="*/ 270 w 458"/>
                <a:gd name="T25" fmla="*/ 104 h 1044"/>
                <a:gd name="T26" fmla="*/ 226 w 458"/>
                <a:gd name="T27" fmla="*/ 78 h 1044"/>
                <a:gd name="T28" fmla="*/ 178 w 458"/>
                <a:gd name="T29" fmla="*/ 55 h 1044"/>
                <a:gd name="T30" fmla="*/ 126 w 458"/>
                <a:gd name="T31" fmla="*/ 34 h 1044"/>
                <a:gd name="T32" fmla="*/ 72 w 458"/>
                <a:gd name="T33" fmla="*/ 16 h 1044"/>
                <a:gd name="T34" fmla="*/ 16 w 458"/>
                <a:gd name="T35" fmla="*/ 0 h 1044"/>
                <a:gd name="T36" fmla="*/ 0 w 458"/>
                <a:gd name="T37" fmla="*/ 27 h 1044"/>
                <a:gd name="T38" fmla="*/ 53 w 458"/>
                <a:gd name="T39" fmla="*/ 42 h 1044"/>
                <a:gd name="T40" fmla="*/ 103 w 458"/>
                <a:gd name="T41" fmla="*/ 58 h 1044"/>
                <a:gd name="T42" fmla="*/ 152 w 458"/>
                <a:gd name="T43" fmla="*/ 78 h 1044"/>
                <a:gd name="T44" fmla="*/ 195 w 458"/>
                <a:gd name="T45" fmla="*/ 100 h 1044"/>
                <a:gd name="T46" fmla="*/ 236 w 458"/>
                <a:gd name="T47" fmla="*/ 124 h 1044"/>
                <a:gd name="T48" fmla="*/ 275 w 458"/>
                <a:gd name="T49" fmla="*/ 150 h 1044"/>
                <a:gd name="T50" fmla="*/ 308 w 458"/>
                <a:gd name="T51" fmla="*/ 179 h 1044"/>
                <a:gd name="T52" fmla="*/ 337 w 458"/>
                <a:gd name="T53" fmla="*/ 209 h 1044"/>
                <a:gd name="T54" fmla="*/ 362 w 458"/>
                <a:gd name="T55" fmla="*/ 241 h 1044"/>
                <a:gd name="T56" fmla="*/ 382 w 458"/>
                <a:gd name="T57" fmla="*/ 274 h 1044"/>
                <a:gd name="T58" fmla="*/ 396 w 458"/>
                <a:gd name="T59" fmla="*/ 308 h 1044"/>
                <a:gd name="T60" fmla="*/ 406 w 458"/>
                <a:gd name="T61" fmla="*/ 342 h 1044"/>
                <a:gd name="T62" fmla="*/ 410 w 458"/>
                <a:gd name="T63" fmla="*/ 377 h 1044"/>
                <a:gd name="T64" fmla="*/ 410 w 458"/>
                <a:gd name="T65" fmla="*/ 411 h 1044"/>
                <a:gd name="T66" fmla="*/ 405 w 458"/>
                <a:gd name="T67" fmla="*/ 446 h 1044"/>
                <a:gd name="T68" fmla="*/ 393 w 458"/>
                <a:gd name="T69" fmla="*/ 480 h 1044"/>
                <a:gd name="T70" fmla="*/ 378 w 458"/>
                <a:gd name="T71" fmla="*/ 513 h 1044"/>
                <a:gd name="T72" fmla="*/ 422 w 458"/>
                <a:gd name="T73" fmla="*/ 522 h 104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58" h="1044">
                  <a:moveTo>
                    <a:pt x="422" y="1044"/>
                  </a:moveTo>
                  <a:lnTo>
                    <a:pt x="440" y="974"/>
                  </a:lnTo>
                  <a:lnTo>
                    <a:pt x="451" y="901"/>
                  </a:lnTo>
                  <a:lnTo>
                    <a:pt x="457" y="827"/>
                  </a:lnTo>
                  <a:lnTo>
                    <a:pt x="458" y="753"/>
                  </a:lnTo>
                  <a:lnTo>
                    <a:pt x="453" y="679"/>
                  </a:lnTo>
                  <a:lnTo>
                    <a:pt x="443" y="605"/>
                  </a:lnTo>
                  <a:lnTo>
                    <a:pt x="426" y="532"/>
                  </a:lnTo>
                  <a:lnTo>
                    <a:pt x="405" y="462"/>
                  </a:lnTo>
                  <a:lnTo>
                    <a:pt x="378" y="393"/>
                  </a:lnTo>
                  <a:lnTo>
                    <a:pt x="347" y="328"/>
                  </a:lnTo>
                  <a:lnTo>
                    <a:pt x="311" y="266"/>
                  </a:lnTo>
                  <a:lnTo>
                    <a:pt x="270" y="208"/>
                  </a:lnTo>
                  <a:lnTo>
                    <a:pt x="226" y="156"/>
                  </a:lnTo>
                  <a:lnTo>
                    <a:pt x="178" y="109"/>
                  </a:lnTo>
                  <a:lnTo>
                    <a:pt x="126" y="67"/>
                  </a:lnTo>
                  <a:lnTo>
                    <a:pt x="72" y="31"/>
                  </a:lnTo>
                  <a:lnTo>
                    <a:pt x="16" y="0"/>
                  </a:lnTo>
                  <a:lnTo>
                    <a:pt x="0" y="54"/>
                  </a:lnTo>
                  <a:lnTo>
                    <a:pt x="53" y="83"/>
                  </a:lnTo>
                  <a:lnTo>
                    <a:pt x="103" y="116"/>
                  </a:lnTo>
                  <a:lnTo>
                    <a:pt x="152" y="156"/>
                  </a:lnTo>
                  <a:lnTo>
                    <a:pt x="195" y="199"/>
                  </a:lnTo>
                  <a:lnTo>
                    <a:pt x="236" y="248"/>
                  </a:lnTo>
                  <a:lnTo>
                    <a:pt x="275" y="300"/>
                  </a:lnTo>
                  <a:lnTo>
                    <a:pt x="308" y="358"/>
                  </a:lnTo>
                  <a:lnTo>
                    <a:pt x="337" y="418"/>
                  </a:lnTo>
                  <a:lnTo>
                    <a:pt x="362" y="481"/>
                  </a:lnTo>
                  <a:lnTo>
                    <a:pt x="382" y="548"/>
                  </a:lnTo>
                  <a:lnTo>
                    <a:pt x="396" y="615"/>
                  </a:lnTo>
                  <a:lnTo>
                    <a:pt x="406" y="684"/>
                  </a:lnTo>
                  <a:lnTo>
                    <a:pt x="410" y="753"/>
                  </a:lnTo>
                  <a:lnTo>
                    <a:pt x="410" y="822"/>
                  </a:lnTo>
                  <a:lnTo>
                    <a:pt x="405" y="891"/>
                  </a:lnTo>
                  <a:lnTo>
                    <a:pt x="393" y="959"/>
                  </a:lnTo>
                  <a:lnTo>
                    <a:pt x="378" y="1025"/>
                  </a:lnTo>
                  <a:lnTo>
                    <a:pt x="422" y="1044"/>
                  </a:lnTo>
                  <a:close/>
                </a:path>
              </a:pathLst>
            </a:custGeom>
            <a:solidFill>
              <a:srgbClr val="DB7B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68" name="Freeform 1233"/>
            <p:cNvSpPr>
              <a:spLocks/>
            </p:cNvSpPr>
            <p:nvPr/>
          </p:nvSpPr>
          <p:spPr bwMode="auto">
            <a:xfrm>
              <a:off x="1137" y="890"/>
              <a:ext cx="425" cy="485"/>
            </a:xfrm>
            <a:custGeom>
              <a:avLst/>
              <a:gdLst>
                <a:gd name="T0" fmla="*/ 15 w 425"/>
                <a:gd name="T1" fmla="*/ 0 h 971"/>
                <a:gd name="T2" fmla="*/ 68 w 425"/>
                <a:gd name="T3" fmla="*/ 14 h 971"/>
                <a:gd name="T4" fmla="*/ 118 w 425"/>
                <a:gd name="T5" fmla="*/ 31 h 971"/>
                <a:gd name="T6" fmla="*/ 167 w 425"/>
                <a:gd name="T7" fmla="*/ 51 h 971"/>
                <a:gd name="T8" fmla="*/ 210 w 425"/>
                <a:gd name="T9" fmla="*/ 72 h 971"/>
                <a:gd name="T10" fmla="*/ 251 w 425"/>
                <a:gd name="T11" fmla="*/ 97 h 971"/>
                <a:gd name="T12" fmla="*/ 290 w 425"/>
                <a:gd name="T13" fmla="*/ 123 h 971"/>
                <a:gd name="T14" fmla="*/ 323 w 425"/>
                <a:gd name="T15" fmla="*/ 152 h 971"/>
                <a:gd name="T16" fmla="*/ 352 w 425"/>
                <a:gd name="T17" fmla="*/ 182 h 971"/>
                <a:gd name="T18" fmla="*/ 377 w 425"/>
                <a:gd name="T19" fmla="*/ 213 h 971"/>
                <a:gd name="T20" fmla="*/ 397 w 425"/>
                <a:gd name="T21" fmla="*/ 247 h 971"/>
                <a:gd name="T22" fmla="*/ 411 w 425"/>
                <a:gd name="T23" fmla="*/ 280 h 971"/>
                <a:gd name="T24" fmla="*/ 421 w 425"/>
                <a:gd name="T25" fmla="*/ 315 h 971"/>
                <a:gd name="T26" fmla="*/ 425 w 425"/>
                <a:gd name="T27" fmla="*/ 349 h 971"/>
                <a:gd name="T28" fmla="*/ 425 w 425"/>
                <a:gd name="T29" fmla="*/ 384 h 971"/>
                <a:gd name="T30" fmla="*/ 420 w 425"/>
                <a:gd name="T31" fmla="*/ 418 h 971"/>
                <a:gd name="T32" fmla="*/ 408 w 425"/>
                <a:gd name="T33" fmla="*/ 452 h 971"/>
                <a:gd name="T34" fmla="*/ 393 w 425"/>
                <a:gd name="T35" fmla="*/ 485 h 971"/>
                <a:gd name="T36" fmla="*/ 346 w 425"/>
                <a:gd name="T37" fmla="*/ 474 h 971"/>
                <a:gd name="T38" fmla="*/ 362 w 425"/>
                <a:gd name="T39" fmla="*/ 442 h 971"/>
                <a:gd name="T40" fmla="*/ 372 w 425"/>
                <a:gd name="T41" fmla="*/ 409 h 971"/>
                <a:gd name="T42" fmla="*/ 376 w 425"/>
                <a:gd name="T43" fmla="*/ 375 h 971"/>
                <a:gd name="T44" fmla="*/ 376 w 425"/>
                <a:gd name="T45" fmla="*/ 341 h 971"/>
                <a:gd name="T46" fmla="*/ 369 w 425"/>
                <a:gd name="T47" fmla="*/ 308 h 971"/>
                <a:gd name="T48" fmla="*/ 359 w 425"/>
                <a:gd name="T49" fmla="*/ 274 h 971"/>
                <a:gd name="T50" fmla="*/ 342 w 425"/>
                <a:gd name="T51" fmla="*/ 242 h 971"/>
                <a:gd name="T52" fmla="*/ 321 w 425"/>
                <a:gd name="T53" fmla="*/ 210 h 971"/>
                <a:gd name="T54" fmla="*/ 294 w 425"/>
                <a:gd name="T55" fmla="*/ 180 h 971"/>
                <a:gd name="T56" fmla="*/ 263 w 425"/>
                <a:gd name="T57" fmla="*/ 152 h 971"/>
                <a:gd name="T58" fmla="*/ 227 w 425"/>
                <a:gd name="T59" fmla="*/ 125 h 971"/>
                <a:gd name="T60" fmla="*/ 188 w 425"/>
                <a:gd name="T61" fmla="*/ 100 h 971"/>
                <a:gd name="T62" fmla="*/ 145 w 425"/>
                <a:gd name="T63" fmla="*/ 79 h 971"/>
                <a:gd name="T64" fmla="*/ 99 w 425"/>
                <a:gd name="T65" fmla="*/ 59 h 971"/>
                <a:gd name="T66" fmla="*/ 51 w 425"/>
                <a:gd name="T67" fmla="*/ 42 h 971"/>
                <a:gd name="T68" fmla="*/ 0 w 425"/>
                <a:gd name="T69" fmla="*/ 29 h 971"/>
                <a:gd name="T70" fmla="*/ 15 w 425"/>
                <a:gd name="T71" fmla="*/ 0 h 97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25" h="971">
                  <a:moveTo>
                    <a:pt x="15" y="0"/>
                  </a:moveTo>
                  <a:lnTo>
                    <a:pt x="68" y="29"/>
                  </a:lnTo>
                  <a:lnTo>
                    <a:pt x="118" y="62"/>
                  </a:lnTo>
                  <a:lnTo>
                    <a:pt x="167" y="102"/>
                  </a:lnTo>
                  <a:lnTo>
                    <a:pt x="210" y="145"/>
                  </a:lnTo>
                  <a:lnTo>
                    <a:pt x="251" y="194"/>
                  </a:lnTo>
                  <a:lnTo>
                    <a:pt x="290" y="246"/>
                  </a:lnTo>
                  <a:lnTo>
                    <a:pt x="323" y="304"/>
                  </a:lnTo>
                  <a:lnTo>
                    <a:pt x="352" y="364"/>
                  </a:lnTo>
                  <a:lnTo>
                    <a:pt x="377" y="427"/>
                  </a:lnTo>
                  <a:lnTo>
                    <a:pt x="397" y="494"/>
                  </a:lnTo>
                  <a:lnTo>
                    <a:pt x="411" y="561"/>
                  </a:lnTo>
                  <a:lnTo>
                    <a:pt x="421" y="630"/>
                  </a:lnTo>
                  <a:lnTo>
                    <a:pt x="425" y="699"/>
                  </a:lnTo>
                  <a:lnTo>
                    <a:pt x="425" y="768"/>
                  </a:lnTo>
                  <a:lnTo>
                    <a:pt x="420" y="837"/>
                  </a:lnTo>
                  <a:lnTo>
                    <a:pt x="408" y="905"/>
                  </a:lnTo>
                  <a:lnTo>
                    <a:pt x="393" y="971"/>
                  </a:lnTo>
                  <a:lnTo>
                    <a:pt x="346" y="949"/>
                  </a:lnTo>
                  <a:lnTo>
                    <a:pt x="362" y="884"/>
                  </a:lnTo>
                  <a:lnTo>
                    <a:pt x="372" y="818"/>
                  </a:lnTo>
                  <a:lnTo>
                    <a:pt x="376" y="751"/>
                  </a:lnTo>
                  <a:lnTo>
                    <a:pt x="376" y="683"/>
                  </a:lnTo>
                  <a:lnTo>
                    <a:pt x="369" y="616"/>
                  </a:lnTo>
                  <a:lnTo>
                    <a:pt x="359" y="549"/>
                  </a:lnTo>
                  <a:lnTo>
                    <a:pt x="342" y="484"/>
                  </a:lnTo>
                  <a:lnTo>
                    <a:pt x="321" y="420"/>
                  </a:lnTo>
                  <a:lnTo>
                    <a:pt x="294" y="360"/>
                  </a:lnTo>
                  <a:lnTo>
                    <a:pt x="263" y="304"/>
                  </a:lnTo>
                  <a:lnTo>
                    <a:pt x="227" y="250"/>
                  </a:lnTo>
                  <a:lnTo>
                    <a:pt x="188" y="201"/>
                  </a:lnTo>
                  <a:lnTo>
                    <a:pt x="145" y="158"/>
                  </a:lnTo>
                  <a:lnTo>
                    <a:pt x="99" y="118"/>
                  </a:lnTo>
                  <a:lnTo>
                    <a:pt x="51" y="85"/>
                  </a:lnTo>
                  <a:lnTo>
                    <a:pt x="0" y="58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DD80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69" name="Freeform 1234"/>
            <p:cNvSpPr>
              <a:spLocks/>
            </p:cNvSpPr>
            <p:nvPr/>
          </p:nvSpPr>
          <p:spPr bwMode="auto">
            <a:xfrm>
              <a:off x="1120" y="919"/>
              <a:ext cx="393" cy="445"/>
            </a:xfrm>
            <a:custGeom>
              <a:avLst/>
              <a:gdLst>
                <a:gd name="T0" fmla="*/ 363 w 393"/>
                <a:gd name="T1" fmla="*/ 445 h 891"/>
                <a:gd name="T2" fmla="*/ 379 w 393"/>
                <a:gd name="T3" fmla="*/ 413 h 891"/>
                <a:gd name="T4" fmla="*/ 389 w 393"/>
                <a:gd name="T5" fmla="*/ 380 h 891"/>
                <a:gd name="T6" fmla="*/ 393 w 393"/>
                <a:gd name="T7" fmla="*/ 346 h 891"/>
                <a:gd name="T8" fmla="*/ 393 w 393"/>
                <a:gd name="T9" fmla="*/ 312 h 891"/>
                <a:gd name="T10" fmla="*/ 386 w 393"/>
                <a:gd name="T11" fmla="*/ 279 h 891"/>
                <a:gd name="T12" fmla="*/ 376 w 393"/>
                <a:gd name="T13" fmla="*/ 245 h 891"/>
                <a:gd name="T14" fmla="*/ 359 w 393"/>
                <a:gd name="T15" fmla="*/ 213 h 891"/>
                <a:gd name="T16" fmla="*/ 338 w 393"/>
                <a:gd name="T17" fmla="*/ 181 h 891"/>
                <a:gd name="T18" fmla="*/ 311 w 393"/>
                <a:gd name="T19" fmla="*/ 151 h 891"/>
                <a:gd name="T20" fmla="*/ 280 w 393"/>
                <a:gd name="T21" fmla="*/ 123 h 891"/>
                <a:gd name="T22" fmla="*/ 244 w 393"/>
                <a:gd name="T23" fmla="*/ 96 h 891"/>
                <a:gd name="T24" fmla="*/ 205 w 393"/>
                <a:gd name="T25" fmla="*/ 71 h 891"/>
                <a:gd name="T26" fmla="*/ 162 w 393"/>
                <a:gd name="T27" fmla="*/ 50 h 891"/>
                <a:gd name="T28" fmla="*/ 116 w 393"/>
                <a:gd name="T29" fmla="*/ 30 h 891"/>
                <a:gd name="T30" fmla="*/ 68 w 393"/>
                <a:gd name="T31" fmla="*/ 13 h 891"/>
                <a:gd name="T32" fmla="*/ 17 w 393"/>
                <a:gd name="T33" fmla="*/ 0 h 891"/>
                <a:gd name="T34" fmla="*/ 0 w 393"/>
                <a:gd name="T35" fmla="*/ 31 h 891"/>
                <a:gd name="T36" fmla="*/ 48 w 393"/>
                <a:gd name="T37" fmla="*/ 43 h 891"/>
                <a:gd name="T38" fmla="*/ 95 w 393"/>
                <a:gd name="T39" fmla="*/ 60 h 891"/>
                <a:gd name="T40" fmla="*/ 138 w 393"/>
                <a:gd name="T41" fmla="*/ 79 h 891"/>
                <a:gd name="T42" fmla="*/ 179 w 393"/>
                <a:gd name="T43" fmla="*/ 101 h 891"/>
                <a:gd name="T44" fmla="*/ 216 w 393"/>
                <a:gd name="T45" fmla="*/ 126 h 891"/>
                <a:gd name="T46" fmla="*/ 249 w 393"/>
                <a:gd name="T47" fmla="*/ 152 h 891"/>
                <a:gd name="T48" fmla="*/ 277 w 393"/>
                <a:gd name="T49" fmla="*/ 180 h 891"/>
                <a:gd name="T50" fmla="*/ 299 w 393"/>
                <a:gd name="T51" fmla="*/ 210 h 891"/>
                <a:gd name="T52" fmla="*/ 318 w 393"/>
                <a:gd name="T53" fmla="*/ 241 h 891"/>
                <a:gd name="T54" fmla="*/ 331 w 393"/>
                <a:gd name="T55" fmla="*/ 272 h 891"/>
                <a:gd name="T56" fmla="*/ 338 w 393"/>
                <a:gd name="T57" fmla="*/ 305 h 891"/>
                <a:gd name="T58" fmla="*/ 340 w 393"/>
                <a:gd name="T59" fmla="*/ 337 h 891"/>
                <a:gd name="T60" fmla="*/ 336 w 393"/>
                <a:gd name="T61" fmla="*/ 370 h 891"/>
                <a:gd name="T62" fmla="*/ 326 w 393"/>
                <a:gd name="T63" fmla="*/ 402 h 891"/>
                <a:gd name="T64" fmla="*/ 312 w 393"/>
                <a:gd name="T65" fmla="*/ 433 h 891"/>
                <a:gd name="T66" fmla="*/ 363 w 393"/>
                <a:gd name="T67" fmla="*/ 445 h 89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93" h="891">
                  <a:moveTo>
                    <a:pt x="363" y="891"/>
                  </a:moveTo>
                  <a:lnTo>
                    <a:pt x="379" y="826"/>
                  </a:lnTo>
                  <a:lnTo>
                    <a:pt x="389" y="760"/>
                  </a:lnTo>
                  <a:lnTo>
                    <a:pt x="393" y="693"/>
                  </a:lnTo>
                  <a:lnTo>
                    <a:pt x="393" y="625"/>
                  </a:lnTo>
                  <a:lnTo>
                    <a:pt x="386" y="558"/>
                  </a:lnTo>
                  <a:lnTo>
                    <a:pt x="376" y="491"/>
                  </a:lnTo>
                  <a:lnTo>
                    <a:pt x="359" y="426"/>
                  </a:lnTo>
                  <a:lnTo>
                    <a:pt x="338" y="362"/>
                  </a:lnTo>
                  <a:lnTo>
                    <a:pt x="311" y="302"/>
                  </a:lnTo>
                  <a:lnTo>
                    <a:pt x="280" y="246"/>
                  </a:lnTo>
                  <a:lnTo>
                    <a:pt x="244" y="192"/>
                  </a:lnTo>
                  <a:lnTo>
                    <a:pt x="205" y="143"/>
                  </a:lnTo>
                  <a:lnTo>
                    <a:pt x="162" y="100"/>
                  </a:lnTo>
                  <a:lnTo>
                    <a:pt x="116" y="60"/>
                  </a:lnTo>
                  <a:lnTo>
                    <a:pt x="68" y="27"/>
                  </a:lnTo>
                  <a:lnTo>
                    <a:pt x="17" y="0"/>
                  </a:lnTo>
                  <a:lnTo>
                    <a:pt x="0" y="62"/>
                  </a:lnTo>
                  <a:lnTo>
                    <a:pt x="48" y="87"/>
                  </a:lnTo>
                  <a:lnTo>
                    <a:pt x="95" y="120"/>
                  </a:lnTo>
                  <a:lnTo>
                    <a:pt x="138" y="159"/>
                  </a:lnTo>
                  <a:lnTo>
                    <a:pt x="179" y="203"/>
                  </a:lnTo>
                  <a:lnTo>
                    <a:pt x="216" y="252"/>
                  </a:lnTo>
                  <a:lnTo>
                    <a:pt x="249" y="304"/>
                  </a:lnTo>
                  <a:lnTo>
                    <a:pt x="277" y="360"/>
                  </a:lnTo>
                  <a:lnTo>
                    <a:pt x="299" y="420"/>
                  </a:lnTo>
                  <a:lnTo>
                    <a:pt x="318" y="482"/>
                  </a:lnTo>
                  <a:lnTo>
                    <a:pt x="331" y="545"/>
                  </a:lnTo>
                  <a:lnTo>
                    <a:pt x="338" y="610"/>
                  </a:lnTo>
                  <a:lnTo>
                    <a:pt x="340" y="675"/>
                  </a:lnTo>
                  <a:lnTo>
                    <a:pt x="336" y="741"/>
                  </a:lnTo>
                  <a:lnTo>
                    <a:pt x="326" y="804"/>
                  </a:lnTo>
                  <a:lnTo>
                    <a:pt x="312" y="867"/>
                  </a:lnTo>
                  <a:lnTo>
                    <a:pt x="363" y="891"/>
                  </a:lnTo>
                  <a:close/>
                </a:path>
              </a:pathLst>
            </a:custGeom>
            <a:solidFill>
              <a:srgbClr val="E085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70" name="Freeform 1235"/>
            <p:cNvSpPr>
              <a:spLocks/>
            </p:cNvSpPr>
            <p:nvPr/>
          </p:nvSpPr>
          <p:spPr bwMode="auto">
            <a:xfrm>
              <a:off x="1100" y="950"/>
              <a:ext cx="360" cy="403"/>
            </a:xfrm>
            <a:custGeom>
              <a:avLst/>
              <a:gdLst>
                <a:gd name="T0" fmla="*/ 20 w 360"/>
                <a:gd name="T1" fmla="*/ 0 h 805"/>
                <a:gd name="T2" fmla="*/ 68 w 360"/>
                <a:gd name="T3" fmla="*/ 13 h 805"/>
                <a:gd name="T4" fmla="*/ 115 w 360"/>
                <a:gd name="T5" fmla="*/ 29 h 805"/>
                <a:gd name="T6" fmla="*/ 158 w 360"/>
                <a:gd name="T7" fmla="*/ 49 h 805"/>
                <a:gd name="T8" fmla="*/ 199 w 360"/>
                <a:gd name="T9" fmla="*/ 71 h 805"/>
                <a:gd name="T10" fmla="*/ 236 w 360"/>
                <a:gd name="T11" fmla="*/ 95 h 805"/>
                <a:gd name="T12" fmla="*/ 269 w 360"/>
                <a:gd name="T13" fmla="*/ 121 h 805"/>
                <a:gd name="T14" fmla="*/ 297 w 360"/>
                <a:gd name="T15" fmla="*/ 149 h 805"/>
                <a:gd name="T16" fmla="*/ 319 w 360"/>
                <a:gd name="T17" fmla="*/ 179 h 805"/>
                <a:gd name="T18" fmla="*/ 338 w 360"/>
                <a:gd name="T19" fmla="*/ 210 h 805"/>
                <a:gd name="T20" fmla="*/ 351 w 360"/>
                <a:gd name="T21" fmla="*/ 242 h 805"/>
                <a:gd name="T22" fmla="*/ 358 w 360"/>
                <a:gd name="T23" fmla="*/ 274 h 805"/>
                <a:gd name="T24" fmla="*/ 360 w 360"/>
                <a:gd name="T25" fmla="*/ 307 h 805"/>
                <a:gd name="T26" fmla="*/ 356 w 360"/>
                <a:gd name="T27" fmla="*/ 340 h 805"/>
                <a:gd name="T28" fmla="*/ 346 w 360"/>
                <a:gd name="T29" fmla="*/ 371 h 805"/>
                <a:gd name="T30" fmla="*/ 332 w 360"/>
                <a:gd name="T31" fmla="*/ 403 h 805"/>
                <a:gd name="T32" fmla="*/ 278 w 360"/>
                <a:gd name="T33" fmla="*/ 390 h 805"/>
                <a:gd name="T34" fmla="*/ 291 w 360"/>
                <a:gd name="T35" fmla="*/ 362 h 805"/>
                <a:gd name="T36" fmla="*/ 300 w 360"/>
                <a:gd name="T37" fmla="*/ 334 h 805"/>
                <a:gd name="T38" fmla="*/ 302 w 360"/>
                <a:gd name="T39" fmla="*/ 305 h 805"/>
                <a:gd name="T40" fmla="*/ 301 w 360"/>
                <a:gd name="T41" fmla="*/ 276 h 805"/>
                <a:gd name="T42" fmla="*/ 295 w 360"/>
                <a:gd name="T43" fmla="*/ 248 h 805"/>
                <a:gd name="T44" fmla="*/ 284 w 360"/>
                <a:gd name="T45" fmla="*/ 219 h 805"/>
                <a:gd name="T46" fmla="*/ 267 w 360"/>
                <a:gd name="T47" fmla="*/ 192 h 805"/>
                <a:gd name="T48" fmla="*/ 247 w 360"/>
                <a:gd name="T49" fmla="*/ 166 h 805"/>
                <a:gd name="T50" fmla="*/ 222 w 360"/>
                <a:gd name="T51" fmla="*/ 140 h 805"/>
                <a:gd name="T52" fmla="*/ 194 w 360"/>
                <a:gd name="T53" fmla="*/ 117 h 805"/>
                <a:gd name="T54" fmla="*/ 161 w 360"/>
                <a:gd name="T55" fmla="*/ 95 h 805"/>
                <a:gd name="T56" fmla="*/ 124 w 360"/>
                <a:gd name="T57" fmla="*/ 76 h 805"/>
                <a:gd name="T58" fmla="*/ 86 w 360"/>
                <a:gd name="T59" fmla="*/ 59 h 805"/>
                <a:gd name="T60" fmla="*/ 44 w 360"/>
                <a:gd name="T61" fmla="*/ 44 h 805"/>
                <a:gd name="T62" fmla="*/ 0 w 360"/>
                <a:gd name="T63" fmla="*/ 33 h 805"/>
                <a:gd name="T64" fmla="*/ 20 w 360"/>
                <a:gd name="T65" fmla="*/ 0 h 80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0" h="805">
                  <a:moveTo>
                    <a:pt x="20" y="0"/>
                  </a:moveTo>
                  <a:lnTo>
                    <a:pt x="68" y="25"/>
                  </a:lnTo>
                  <a:lnTo>
                    <a:pt x="115" y="58"/>
                  </a:lnTo>
                  <a:lnTo>
                    <a:pt x="158" y="97"/>
                  </a:lnTo>
                  <a:lnTo>
                    <a:pt x="199" y="141"/>
                  </a:lnTo>
                  <a:lnTo>
                    <a:pt x="236" y="190"/>
                  </a:lnTo>
                  <a:lnTo>
                    <a:pt x="269" y="242"/>
                  </a:lnTo>
                  <a:lnTo>
                    <a:pt x="297" y="298"/>
                  </a:lnTo>
                  <a:lnTo>
                    <a:pt x="319" y="358"/>
                  </a:lnTo>
                  <a:lnTo>
                    <a:pt x="338" y="420"/>
                  </a:lnTo>
                  <a:lnTo>
                    <a:pt x="351" y="483"/>
                  </a:lnTo>
                  <a:lnTo>
                    <a:pt x="358" y="548"/>
                  </a:lnTo>
                  <a:lnTo>
                    <a:pt x="360" y="613"/>
                  </a:lnTo>
                  <a:lnTo>
                    <a:pt x="356" y="679"/>
                  </a:lnTo>
                  <a:lnTo>
                    <a:pt x="346" y="742"/>
                  </a:lnTo>
                  <a:lnTo>
                    <a:pt x="332" y="805"/>
                  </a:lnTo>
                  <a:lnTo>
                    <a:pt x="278" y="780"/>
                  </a:lnTo>
                  <a:lnTo>
                    <a:pt x="291" y="724"/>
                  </a:lnTo>
                  <a:lnTo>
                    <a:pt x="300" y="668"/>
                  </a:lnTo>
                  <a:lnTo>
                    <a:pt x="302" y="610"/>
                  </a:lnTo>
                  <a:lnTo>
                    <a:pt x="301" y="552"/>
                  </a:lnTo>
                  <a:lnTo>
                    <a:pt x="295" y="496"/>
                  </a:lnTo>
                  <a:lnTo>
                    <a:pt x="284" y="438"/>
                  </a:lnTo>
                  <a:lnTo>
                    <a:pt x="267" y="383"/>
                  </a:lnTo>
                  <a:lnTo>
                    <a:pt x="247" y="331"/>
                  </a:lnTo>
                  <a:lnTo>
                    <a:pt x="222" y="280"/>
                  </a:lnTo>
                  <a:lnTo>
                    <a:pt x="194" y="233"/>
                  </a:lnTo>
                  <a:lnTo>
                    <a:pt x="161" y="190"/>
                  </a:lnTo>
                  <a:lnTo>
                    <a:pt x="124" y="152"/>
                  </a:lnTo>
                  <a:lnTo>
                    <a:pt x="86" y="117"/>
                  </a:lnTo>
                  <a:lnTo>
                    <a:pt x="44" y="88"/>
                  </a:lnTo>
                  <a:lnTo>
                    <a:pt x="0" y="65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E28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71" name="Freeform 1236"/>
            <p:cNvSpPr>
              <a:spLocks/>
            </p:cNvSpPr>
            <p:nvPr/>
          </p:nvSpPr>
          <p:spPr bwMode="auto">
            <a:xfrm>
              <a:off x="1080" y="982"/>
              <a:ext cx="322" cy="358"/>
            </a:xfrm>
            <a:custGeom>
              <a:avLst/>
              <a:gdLst>
                <a:gd name="T0" fmla="*/ 298 w 322"/>
                <a:gd name="T1" fmla="*/ 358 h 715"/>
                <a:gd name="T2" fmla="*/ 311 w 322"/>
                <a:gd name="T3" fmla="*/ 330 h 715"/>
                <a:gd name="T4" fmla="*/ 320 w 322"/>
                <a:gd name="T5" fmla="*/ 302 h 715"/>
                <a:gd name="T6" fmla="*/ 322 w 322"/>
                <a:gd name="T7" fmla="*/ 273 h 715"/>
                <a:gd name="T8" fmla="*/ 321 w 322"/>
                <a:gd name="T9" fmla="*/ 244 h 715"/>
                <a:gd name="T10" fmla="*/ 315 w 322"/>
                <a:gd name="T11" fmla="*/ 216 h 715"/>
                <a:gd name="T12" fmla="*/ 304 w 322"/>
                <a:gd name="T13" fmla="*/ 187 h 715"/>
                <a:gd name="T14" fmla="*/ 287 w 322"/>
                <a:gd name="T15" fmla="*/ 159 h 715"/>
                <a:gd name="T16" fmla="*/ 267 w 322"/>
                <a:gd name="T17" fmla="*/ 133 h 715"/>
                <a:gd name="T18" fmla="*/ 242 w 322"/>
                <a:gd name="T19" fmla="*/ 108 h 715"/>
                <a:gd name="T20" fmla="*/ 214 w 322"/>
                <a:gd name="T21" fmla="*/ 84 h 715"/>
                <a:gd name="T22" fmla="*/ 181 w 322"/>
                <a:gd name="T23" fmla="*/ 63 h 715"/>
                <a:gd name="T24" fmla="*/ 144 w 322"/>
                <a:gd name="T25" fmla="*/ 44 h 715"/>
                <a:gd name="T26" fmla="*/ 106 w 322"/>
                <a:gd name="T27" fmla="*/ 26 h 715"/>
                <a:gd name="T28" fmla="*/ 64 w 322"/>
                <a:gd name="T29" fmla="*/ 12 h 715"/>
                <a:gd name="T30" fmla="*/ 20 w 322"/>
                <a:gd name="T31" fmla="*/ 0 h 715"/>
                <a:gd name="T32" fmla="*/ 0 w 322"/>
                <a:gd name="T33" fmla="*/ 35 h 715"/>
                <a:gd name="T34" fmla="*/ 41 w 322"/>
                <a:gd name="T35" fmla="*/ 46 h 715"/>
                <a:gd name="T36" fmla="*/ 79 w 322"/>
                <a:gd name="T37" fmla="*/ 60 h 715"/>
                <a:gd name="T38" fmla="*/ 115 w 322"/>
                <a:gd name="T39" fmla="*/ 76 h 715"/>
                <a:gd name="T40" fmla="*/ 147 w 322"/>
                <a:gd name="T41" fmla="*/ 94 h 715"/>
                <a:gd name="T42" fmla="*/ 177 w 322"/>
                <a:gd name="T43" fmla="*/ 115 h 715"/>
                <a:gd name="T44" fmla="*/ 201 w 322"/>
                <a:gd name="T45" fmla="*/ 138 h 715"/>
                <a:gd name="T46" fmla="*/ 222 w 322"/>
                <a:gd name="T47" fmla="*/ 161 h 715"/>
                <a:gd name="T48" fmla="*/ 239 w 322"/>
                <a:gd name="T49" fmla="*/ 187 h 715"/>
                <a:gd name="T50" fmla="*/ 252 w 322"/>
                <a:gd name="T51" fmla="*/ 212 h 715"/>
                <a:gd name="T52" fmla="*/ 259 w 322"/>
                <a:gd name="T53" fmla="*/ 239 h 715"/>
                <a:gd name="T54" fmla="*/ 262 w 322"/>
                <a:gd name="T55" fmla="*/ 265 h 715"/>
                <a:gd name="T56" fmla="*/ 259 w 322"/>
                <a:gd name="T57" fmla="*/ 293 h 715"/>
                <a:gd name="T58" fmla="*/ 252 w 322"/>
                <a:gd name="T59" fmla="*/ 319 h 715"/>
                <a:gd name="T60" fmla="*/ 241 w 322"/>
                <a:gd name="T61" fmla="*/ 344 h 715"/>
                <a:gd name="T62" fmla="*/ 298 w 322"/>
                <a:gd name="T63" fmla="*/ 358 h 71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22" h="715">
                  <a:moveTo>
                    <a:pt x="298" y="715"/>
                  </a:moveTo>
                  <a:lnTo>
                    <a:pt x="311" y="659"/>
                  </a:lnTo>
                  <a:lnTo>
                    <a:pt x="320" y="603"/>
                  </a:lnTo>
                  <a:lnTo>
                    <a:pt x="322" y="545"/>
                  </a:lnTo>
                  <a:lnTo>
                    <a:pt x="321" y="487"/>
                  </a:lnTo>
                  <a:lnTo>
                    <a:pt x="315" y="431"/>
                  </a:lnTo>
                  <a:lnTo>
                    <a:pt x="304" y="373"/>
                  </a:lnTo>
                  <a:lnTo>
                    <a:pt x="287" y="318"/>
                  </a:lnTo>
                  <a:lnTo>
                    <a:pt x="267" y="266"/>
                  </a:lnTo>
                  <a:lnTo>
                    <a:pt x="242" y="215"/>
                  </a:lnTo>
                  <a:lnTo>
                    <a:pt x="214" y="168"/>
                  </a:lnTo>
                  <a:lnTo>
                    <a:pt x="181" y="125"/>
                  </a:lnTo>
                  <a:lnTo>
                    <a:pt x="144" y="87"/>
                  </a:lnTo>
                  <a:lnTo>
                    <a:pt x="106" y="52"/>
                  </a:lnTo>
                  <a:lnTo>
                    <a:pt x="64" y="23"/>
                  </a:lnTo>
                  <a:lnTo>
                    <a:pt x="20" y="0"/>
                  </a:lnTo>
                  <a:lnTo>
                    <a:pt x="0" y="70"/>
                  </a:lnTo>
                  <a:lnTo>
                    <a:pt x="41" y="92"/>
                  </a:lnTo>
                  <a:lnTo>
                    <a:pt x="79" y="119"/>
                  </a:lnTo>
                  <a:lnTo>
                    <a:pt x="115" y="152"/>
                  </a:lnTo>
                  <a:lnTo>
                    <a:pt x="147" y="188"/>
                  </a:lnTo>
                  <a:lnTo>
                    <a:pt x="177" y="230"/>
                  </a:lnTo>
                  <a:lnTo>
                    <a:pt x="201" y="275"/>
                  </a:lnTo>
                  <a:lnTo>
                    <a:pt x="222" y="322"/>
                  </a:lnTo>
                  <a:lnTo>
                    <a:pt x="239" y="373"/>
                  </a:lnTo>
                  <a:lnTo>
                    <a:pt x="252" y="423"/>
                  </a:lnTo>
                  <a:lnTo>
                    <a:pt x="259" y="478"/>
                  </a:lnTo>
                  <a:lnTo>
                    <a:pt x="262" y="530"/>
                  </a:lnTo>
                  <a:lnTo>
                    <a:pt x="259" y="585"/>
                  </a:lnTo>
                  <a:lnTo>
                    <a:pt x="252" y="637"/>
                  </a:lnTo>
                  <a:lnTo>
                    <a:pt x="241" y="688"/>
                  </a:lnTo>
                  <a:lnTo>
                    <a:pt x="298" y="715"/>
                  </a:lnTo>
                  <a:close/>
                </a:path>
              </a:pathLst>
            </a:custGeom>
            <a:solidFill>
              <a:srgbClr val="E58E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72" name="Freeform 1237"/>
            <p:cNvSpPr>
              <a:spLocks/>
            </p:cNvSpPr>
            <p:nvPr/>
          </p:nvSpPr>
          <p:spPr bwMode="auto">
            <a:xfrm>
              <a:off x="1059" y="1018"/>
              <a:ext cx="283" cy="308"/>
            </a:xfrm>
            <a:custGeom>
              <a:avLst/>
              <a:gdLst>
                <a:gd name="T0" fmla="*/ 21 w 283"/>
                <a:gd name="T1" fmla="*/ 0 h 618"/>
                <a:gd name="T2" fmla="*/ 62 w 283"/>
                <a:gd name="T3" fmla="*/ 11 h 618"/>
                <a:gd name="T4" fmla="*/ 100 w 283"/>
                <a:gd name="T5" fmla="*/ 24 h 618"/>
                <a:gd name="T6" fmla="*/ 136 w 283"/>
                <a:gd name="T7" fmla="*/ 41 h 618"/>
                <a:gd name="T8" fmla="*/ 168 w 283"/>
                <a:gd name="T9" fmla="*/ 59 h 618"/>
                <a:gd name="T10" fmla="*/ 198 w 283"/>
                <a:gd name="T11" fmla="*/ 80 h 618"/>
                <a:gd name="T12" fmla="*/ 222 w 283"/>
                <a:gd name="T13" fmla="*/ 102 h 618"/>
                <a:gd name="T14" fmla="*/ 243 w 283"/>
                <a:gd name="T15" fmla="*/ 126 h 618"/>
                <a:gd name="T16" fmla="*/ 260 w 283"/>
                <a:gd name="T17" fmla="*/ 151 h 618"/>
                <a:gd name="T18" fmla="*/ 273 w 283"/>
                <a:gd name="T19" fmla="*/ 176 h 618"/>
                <a:gd name="T20" fmla="*/ 280 w 283"/>
                <a:gd name="T21" fmla="*/ 203 h 618"/>
                <a:gd name="T22" fmla="*/ 283 w 283"/>
                <a:gd name="T23" fmla="*/ 229 h 618"/>
                <a:gd name="T24" fmla="*/ 280 w 283"/>
                <a:gd name="T25" fmla="*/ 257 h 618"/>
                <a:gd name="T26" fmla="*/ 273 w 283"/>
                <a:gd name="T27" fmla="*/ 283 h 618"/>
                <a:gd name="T28" fmla="*/ 262 w 283"/>
                <a:gd name="T29" fmla="*/ 308 h 618"/>
                <a:gd name="T30" fmla="*/ 199 w 283"/>
                <a:gd name="T31" fmla="*/ 294 h 618"/>
                <a:gd name="T32" fmla="*/ 211 w 283"/>
                <a:gd name="T33" fmla="*/ 269 h 618"/>
                <a:gd name="T34" fmla="*/ 216 w 283"/>
                <a:gd name="T35" fmla="*/ 243 h 618"/>
                <a:gd name="T36" fmla="*/ 216 w 283"/>
                <a:gd name="T37" fmla="*/ 218 h 618"/>
                <a:gd name="T38" fmla="*/ 211 w 283"/>
                <a:gd name="T39" fmla="*/ 191 h 618"/>
                <a:gd name="T40" fmla="*/ 201 w 283"/>
                <a:gd name="T41" fmla="*/ 166 h 618"/>
                <a:gd name="T42" fmla="*/ 185 w 283"/>
                <a:gd name="T43" fmla="*/ 142 h 618"/>
                <a:gd name="T44" fmla="*/ 164 w 283"/>
                <a:gd name="T45" fmla="*/ 119 h 618"/>
                <a:gd name="T46" fmla="*/ 139 w 283"/>
                <a:gd name="T47" fmla="*/ 98 h 618"/>
                <a:gd name="T48" fmla="*/ 109 w 283"/>
                <a:gd name="T49" fmla="*/ 79 h 618"/>
                <a:gd name="T50" fmla="*/ 75 w 283"/>
                <a:gd name="T51" fmla="*/ 62 h 618"/>
                <a:gd name="T52" fmla="*/ 38 w 283"/>
                <a:gd name="T53" fmla="*/ 49 h 618"/>
                <a:gd name="T54" fmla="*/ 0 w 283"/>
                <a:gd name="T55" fmla="*/ 38 h 618"/>
                <a:gd name="T56" fmla="*/ 21 w 283"/>
                <a:gd name="T57" fmla="*/ 0 h 61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83" h="618">
                  <a:moveTo>
                    <a:pt x="21" y="0"/>
                  </a:moveTo>
                  <a:lnTo>
                    <a:pt x="62" y="22"/>
                  </a:lnTo>
                  <a:lnTo>
                    <a:pt x="100" y="49"/>
                  </a:lnTo>
                  <a:lnTo>
                    <a:pt x="136" y="82"/>
                  </a:lnTo>
                  <a:lnTo>
                    <a:pt x="168" y="118"/>
                  </a:lnTo>
                  <a:lnTo>
                    <a:pt x="198" y="160"/>
                  </a:lnTo>
                  <a:lnTo>
                    <a:pt x="222" y="205"/>
                  </a:lnTo>
                  <a:lnTo>
                    <a:pt x="243" y="252"/>
                  </a:lnTo>
                  <a:lnTo>
                    <a:pt x="260" y="303"/>
                  </a:lnTo>
                  <a:lnTo>
                    <a:pt x="273" y="353"/>
                  </a:lnTo>
                  <a:lnTo>
                    <a:pt x="280" y="408"/>
                  </a:lnTo>
                  <a:lnTo>
                    <a:pt x="283" y="460"/>
                  </a:lnTo>
                  <a:lnTo>
                    <a:pt x="280" y="515"/>
                  </a:lnTo>
                  <a:lnTo>
                    <a:pt x="273" y="567"/>
                  </a:lnTo>
                  <a:lnTo>
                    <a:pt x="262" y="618"/>
                  </a:lnTo>
                  <a:lnTo>
                    <a:pt x="199" y="589"/>
                  </a:lnTo>
                  <a:lnTo>
                    <a:pt x="211" y="540"/>
                  </a:lnTo>
                  <a:lnTo>
                    <a:pt x="216" y="487"/>
                  </a:lnTo>
                  <a:lnTo>
                    <a:pt x="216" y="437"/>
                  </a:lnTo>
                  <a:lnTo>
                    <a:pt x="211" y="384"/>
                  </a:lnTo>
                  <a:lnTo>
                    <a:pt x="201" y="334"/>
                  </a:lnTo>
                  <a:lnTo>
                    <a:pt x="185" y="285"/>
                  </a:lnTo>
                  <a:lnTo>
                    <a:pt x="164" y="239"/>
                  </a:lnTo>
                  <a:lnTo>
                    <a:pt x="139" y="196"/>
                  </a:lnTo>
                  <a:lnTo>
                    <a:pt x="109" y="158"/>
                  </a:lnTo>
                  <a:lnTo>
                    <a:pt x="75" y="125"/>
                  </a:lnTo>
                  <a:lnTo>
                    <a:pt x="38" y="98"/>
                  </a:lnTo>
                  <a:lnTo>
                    <a:pt x="0" y="77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89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73" name="Freeform 1238"/>
            <p:cNvSpPr>
              <a:spLocks/>
            </p:cNvSpPr>
            <p:nvPr/>
          </p:nvSpPr>
          <p:spPr bwMode="auto">
            <a:xfrm>
              <a:off x="1036" y="1056"/>
              <a:ext cx="239" cy="256"/>
            </a:xfrm>
            <a:custGeom>
              <a:avLst/>
              <a:gdLst>
                <a:gd name="T0" fmla="*/ 222 w 239"/>
                <a:gd name="T1" fmla="*/ 256 h 512"/>
                <a:gd name="T2" fmla="*/ 234 w 239"/>
                <a:gd name="T3" fmla="*/ 232 h 512"/>
                <a:gd name="T4" fmla="*/ 239 w 239"/>
                <a:gd name="T5" fmla="*/ 205 h 512"/>
                <a:gd name="T6" fmla="*/ 239 w 239"/>
                <a:gd name="T7" fmla="*/ 180 h 512"/>
                <a:gd name="T8" fmla="*/ 234 w 239"/>
                <a:gd name="T9" fmla="*/ 154 h 512"/>
                <a:gd name="T10" fmla="*/ 224 w 239"/>
                <a:gd name="T11" fmla="*/ 129 h 512"/>
                <a:gd name="T12" fmla="*/ 208 w 239"/>
                <a:gd name="T13" fmla="*/ 104 h 512"/>
                <a:gd name="T14" fmla="*/ 187 w 239"/>
                <a:gd name="T15" fmla="*/ 81 h 512"/>
                <a:gd name="T16" fmla="*/ 162 w 239"/>
                <a:gd name="T17" fmla="*/ 60 h 512"/>
                <a:gd name="T18" fmla="*/ 132 w 239"/>
                <a:gd name="T19" fmla="*/ 41 h 512"/>
                <a:gd name="T20" fmla="*/ 98 w 239"/>
                <a:gd name="T21" fmla="*/ 24 h 512"/>
                <a:gd name="T22" fmla="*/ 61 w 239"/>
                <a:gd name="T23" fmla="*/ 11 h 512"/>
                <a:gd name="T24" fmla="*/ 23 w 239"/>
                <a:gd name="T25" fmla="*/ 0 h 512"/>
                <a:gd name="T26" fmla="*/ 0 w 239"/>
                <a:gd name="T27" fmla="*/ 41 h 512"/>
                <a:gd name="T28" fmla="*/ 33 w 239"/>
                <a:gd name="T29" fmla="*/ 50 h 512"/>
                <a:gd name="T30" fmla="*/ 64 w 239"/>
                <a:gd name="T31" fmla="*/ 62 h 512"/>
                <a:gd name="T32" fmla="*/ 91 w 239"/>
                <a:gd name="T33" fmla="*/ 77 h 512"/>
                <a:gd name="T34" fmla="*/ 115 w 239"/>
                <a:gd name="T35" fmla="*/ 93 h 512"/>
                <a:gd name="T36" fmla="*/ 136 w 239"/>
                <a:gd name="T37" fmla="*/ 112 h 512"/>
                <a:gd name="T38" fmla="*/ 152 w 239"/>
                <a:gd name="T39" fmla="*/ 132 h 512"/>
                <a:gd name="T40" fmla="*/ 162 w 239"/>
                <a:gd name="T41" fmla="*/ 154 h 512"/>
                <a:gd name="T42" fmla="*/ 169 w 239"/>
                <a:gd name="T43" fmla="*/ 176 h 512"/>
                <a:gd name="T44" fmla="*/ 169 w 239"/>
                <a:gd name="T45" fmla="*/ 197 h 512"/>
                <a:gd name="T46" fmla="*/ 164 w 239"/>
                <a:gd name="T47" fmla="*/ 219 h 512"/>
                <a:gd name="T48" fmla="*/ 156 w 239"/>
                <a:gd name="T49" fmla="*/ 241 h 512"/>
                <a:gd name="T50" fmla="*/ 222 w 239"/>
                <a:gd name="T51" fmla="*/ 256 h 51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39" h="512">
                  <a:moveTo>
                    <a:pt x="222" y="512"/>
                  </a:moveTo>
                  <a:lnTo>
                    <a:pt x="234" y="463"/>
                  </a:lnTo>
                  <a:lnTo>
                    <a:pt x="239" y="410"/>
                  </a:lnTo>
                  <a:lnTo>
                    <a:pt x="239" y="360"/>
                  </a:lnTo>
                  <a:lnTo>
                    <a:pt x="234" y="307"/>
                  </a:lnTo>
                  <a:lnTo>
                    <a:pt x="224" y="257"/>
                  </a:lnTo>
                  <a:lnTo>
                    <a:pt x="208" y="208"/>
                  </a:lnTo>
                  <a:lnTo>
                    <a:pt x="187" y="162"/>
                  </a:lnTo>
                  <a:lnTo>
                    <a:pt x="162" y="119"/>
                  </a:lnTo>
                  <a:lnTo>
                    <a:pt x="132" y="81"/>
                  </a:lnTo>
                  <a:lnTo>
                    <a:pt x="98" y="48"/>
                  </a:lnTo>
                  <a:lnTo>
                    <a:pt x="61" y="21"/>
                  </a:lnTo>
                  <a:lnTo>
                    <a:pt x="23" y="0"/>
                  </a:lnTo>
                  <a:lnTo>
                    <a:pt x="0" y="81"/>
                  </a:lnTo>
                  <a:lnTo>
                    <a:pt x="33" y="99"/>
                  </a:lnTo>
                  <a:lnTo>
                    <a:pt x="64" y="123"/>
                  </a:lnTo>
                  <a:lnTo>
                    <a:pt x="91" y="153"/>
                  </a:lnTo>
                  <a:lnTo>
                    <a:pt x="115" y="186"/>
                  </a:lnTo>
                  <a:lnTo>
                    <a:pt x="136" y="224"/>
                  </a:lnTo>
                  <a:lnTo>
                    <a:pt x="152" y="264"/>
                  </a:lnTo>
                  <a:lnTo>
                    <a:pt x="162" y="307"/>
                  </a:lnTo>
                  <a:lnTo>
                    <a:pt x="169" y="351"/>
                  </a:lnTo>
                  <a:lnTo>
                    <a:pt x="169" y="394"/>
                  </a:lnTo>
                  <a:lnTo>
                    <a:pt x="164" y="438"/>
                  </a:lnTo>
                  <a:lnTo>
                    <a:pt x="156" y="481"/>
                  </a:lnTo>
                  <a:lnTo>
                    <a:pt x="222" y="512"/>
                  </a:lnTo>
                  <a:close/>
                </a:path>
              </a:pathLst>
            </a:custGeom>
            <a:solidFill>
              <a:srgbClr val="EA98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74" name="Freeform 1239"/>
            <p:cNvSpPr>
              <a:spLocks/>
            </p:cNvSpPr>
            <p:nvPr/>
          </p:nvSpPr>
          <p:spPr bwMode="auto">
            <a:xfrm>
              <a:off x="1011" y="1096"/>
              <a:ext cx="194" cy="201"/>
            </a:xfrm>
            <a:custGeom>
              <a:avLst/>
              <a:gdLst>
                <a:gd name="T0" fmla="*/ 25 w 194"/>
                <a:gd name="T1" fmla="*/ 0 h 400"/>
                <a:gd name="T2" fmla="*/ 58 w 194"/>
                <a:gd name="T3" fmla="*/ 9 h 400"/>
                <a:gd name="T4" fmla="*/ 89 w 194"/>
                <a:gd name="T5" fmla="*/ 21 h 400"/>
                <a:gd name="T6" fmla="*/ 116 w 194"/>
                <a:gd name="T7" fmla="*/ 36 h 400"/>
                <a:gd name="T8" fmla="*/ 140 w 194"/>
                <a:gd name="T9" fmla="*/ 53 h 400"/>
                <a:gd name="T10" fmla="*/ 161 w 194"/>
                <a:gd name="T11" fmla="*/ 72 h 400"/>
                <a:gd name="T12" fmla="*/ 177 w 194"/>
                <a:gd name="T13" fmla="*/ 92 h 400"/>
                <a:gd name="T14" fmla="*/ 187 w 194"/>
                <a:gd name="T15" fmla="*/ 114 h 400"/>
                <a:gd name="T16" fmla="*/ 194 w 194"/>
                <a:gd name="T17" fmla="*/ 136 h 400"/>
                <a:gd name="T18" fmla="*/ 194 w 194"/>
                <a:gd name="T19" fmla="*/ 157 h 400"/>
                <a:gd name="T20" fmla="*/ 189 w 194"/>
                <a:gd name="T21" fmla="*/ 179 h 400"/>
                <a:gd name="T22" fmla="*/ 181 w 194"/>
                <a:gd name="T23" fmla="*/ 201 h 400"/>
                <a:gd name="T24" fmla="*/ 107 w 194"/>
                <a:gd name="T25" fmla="*/ 184 h 400"/>
                <a:gd name="T26" fmla="*/ 116 w 194"/>
                <a:gd name="T27" fmla="*/ 165 h 400"/>
                <a:gd name="T28" fmla="*/ 117 w 194"/>
                <a:gd name="T29" fmla="*/ 147 h 400"/>
                <a:gd name="T30" fmla="*/ 114 w 194"/>
                <a:gd name="T31" fmla="*/ 128 h 400"/>
                <a:gd name="T32" fmla="*/ 106 w 194"/>
                <a:gd name="T33" fmla="*/ 110 h 400"/>
                <a:gd name="T34" fmla="*/ 93 w 194"/>
                <a:gd name="T35" fmla="*/ 93 h 400"/>
                <a:gd name="T36" fmla="*/ 75 w 194"/>
                <a:gd name="T37" fmla="*/ 77 h 400"/>
                <a:gd name="T38" fmla="*/ 52 w 194"/>
                <a:gd name="T39" fmla="*/ 64 h 400"/>
                <a:gd name="T40" fmla="*/ 28 w 194"/>
                <a:gd name="T41" fmla="*/ 52 h 400"/>
                <a:gd name="T42" fmla="*/ 0 w 194"/>
                <a:gd name="T43" fmla="*/ 44 h 400"/>
                <a:gd name="T44" fmla="*/ 25 w 194"/>
                <a:gd name="T45" fmla="*/ 0 h 40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94" h="400">
                  <a:moveTo>
                    <a:pt x="25" y="0"/>
                  </a:moveTo>
                  <a:lnTo>
                    <a:pt x="58" y="18"/>
                  </a:lnTo>
                  <a:lnTo>
                    <a:pt x="89" y="42"/>
                  </a:lnTo>
                  <a:lnTo>
                    <a:pt x="116" y="72"/>
                  </a:lnTo>
                  <a:lnTo>
                    <a:pt x="140" y="105"/>
                  </a:lnTo>
                  <a:lnTo>
                    <a:pt x="161" y="143"/>
                  </a:lnTo>
                  <a:lnTo>
                    <a:pt x="177" y="183"/>
                  </a:lnTo>
                  <a:lnTo>
                    <a:pt x="187" y="226"/>
                  </a:lnTo>
                  <a:lnTo>
                    <a:pt x="194" y="270"/>
                  </a:lnTo>
                  <a:lnTo>
                    <a:pt x="194" y="313"/>
                  </a:lnTo>
                  <a:lnTo>
                    <a:pt x="189" y="357"/>
                  </a:lnTo>
                  <a:lnTo>
                    <a:pt x="181" y="400"/>
                  </a:lnTo>
                  <a:lnTo>
                    <a:pt x="107" y="366"/>
                  </a:lnTo>
                  <a:lnTo>
                    <a:pt x="116" y="329"/>
                  </a:lnTo>
                  <a:lnTo>
                    <a:pt x="117" y="293"/>
                  </a:lnTo>
                  <a:lnTo>
                    <a:pt x="114" y="255"/>
                  </a:lnTo>
                  <a:lnTo>
                    <a:pt x="106" y="219"/>
                  </a:lnTo>
                  <a:lnTo>
                    <a:pt x="93" y="185"/>
                  </a:lnTo>
                  <a:lnTo>
                    <a:pt x="75" y="154"/>
                  </a:lnTo>
                  <a:lnTo>
                    <a:pt x="52" y="127"/>
                  </a:lnTo>
                  <a:lnTo>
                    <a:pt x="28" y="103"/>
                  </a:lnTo>
                  <a:lnTo>
                    <a:pt x="0" y="87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ED9D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75" name="Freeform 1240"/>
            <p:cNvSpPr>
              <a:spLocks/>
            </p:cNvSpPr>
            <p:nvPr/>
          </p:nvSpPr>
          <p:spPr bwMode="auto">
            <a:xfrm>
              <a:off x="984" y="1140"/>
              <a:ext cx="144" cy="139"/>
            </a:xfrm>
            <a:custGeom>
              <a:avLst/>
              <a:gdLst>
                <a:gd name="T0" fmla="*/ 134 w 144"/>
                <a:gd name="T1" fmla="*/ 139 h 279"/>
                <a:gd name="T2" fmla="*/ 143 w 144"/>
                <a:gd name="T3" fmla="*/ 121 h 279"/>
                <a:gd name="T4" fmla="*/ 144 w 144"/>
                <a:gd name="T5" fmla="*/ 103 h 279"/>
                <a:gd name="T6" fmla="*/ 141 w 144"/>
                <a:gd name="T7" fmla="*/ 84 h 279"/>
                <a:gd name="T8" fmla="*/ 133 w 144"/>
                <a:gd name="T9" fmla="*/ 66 h 279"/>
                <a:gd name="T10" fmla="*/ 120 w 144"/>
                <a:gd name="T11" fmla="*/ 49 h 279"/>
                <a:gd name="T12" fmla="*/ 102 w 144"/>
                <a:gd name="T13" fmla="*/ 33 h 279"/>
                <a:gd name="T14" fmla="*/ 79 w 144"/>
                <a:gd name="T15" fmla="*/ 20 h 279"/>
                <a:gd name="T16" fmla="*/ 55 w 144"/>
                <a:gd name="T17" fmla="*/ 8 h 279"/>
                <a:gd name="T18" fmla="*/ 27 w 144"/>
                <a:gd name="T19" fmla="*/ 0 h 279"/>
                <a:gd name="T20" fmla="*/ 0 w 144"/>
                <a:gd name="T21" fmla="*/ 48 h 279"/>
                <a:gd name="T22" fmla="*/ 18 w 144"/>
                <a:gd name="T23" fmla="*/ 54 h 279"/>
                <a:gd name="T24" fmla="*/ 34 w 144"/>
                <a:gd name="T25" fmla="*/ 62 h 279"/>
                <a:gd name="T26" fmla="*/ 47 w 144"/>
                <a:gd name="T27" fmla="*/ 72 h 279"/>
                <a:gd name="T28" fmla="*/ 57 w 144"/>
                <a:gd name="T29" fmla="*/ 84 h 279"/>
                <a:gd name="T30" fmla="*/ 61 w 144"/>
                <a:gd name="T31" fmla="*/ 96 h 279"/>
                <a:gd name="T32" fmla="*/ 61 w 144"/>
                <a:gd name="T33" fmla="*/ 108 h 279"/>
                <a:gd name="T34" fmla="*/ 57 w 144"/>
                <a:gd name="T35" fmla="*/ 121 h 279"/>
                <a:gd name="T36" fmla="*/ 134 w 144"/>
                <a:gd name="T37" fmla="*/ 139 h 27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44" h="279">
                  <a:moveTo>
                    <a:pt x="134" y="279"/>
                  </a:moveTo>
                  <a:lnTo>
                    <a:pt x="143" y="242"/>
                  </a:lnTo>
                  <a:lnTo>
                    <a:pt x="144" y="206"/>
                  </a:lnTo>
                  <a:lnTo>
                    <a:pt x="141" y="168"/>
                  </a:lnTo>
                  <a:lnTo>
                    <a:pt x="133" y="132"/>
                  </a:lnTo>
                  <a:lnTo>
                    <a:pt x="120" y="98"/>
                  </a:lnTo>
                  <a:lnTo>
                    <a:pt x="102" y="67"/>
                  </a:lnTo>
                  <a:lnTo>
                    <a:pt x="79" y="40"/>
                  </a:lnTo>
                  <a:lnTo>
                    <a:pt x="55" y="16"/>
                  </a:lnTo>
                  <a:lnTo>
                    <a:pt x="27" y="0"/>
                  </a:lnTo>
                  <a:lnTo>
                    <a:pt x="0" y="96"/>
                  </a:lnTo>
                  <a:lnTo>
                    <a:pt x="18" y="108"/>
                  </a:lnTo>
                  <a:lnTo>
                    <a:pt x="34" y="125"/>
                  </a:lnTo>
                  <a:lnTo>
                    <a:pt x="47" y="145"/>
                  </a:lnTo>
                  <a:lnTo>
                    <a:pt x="57" y="168"/>
                  </a:lnTo>
                  <a:lnTo>
                    <a:pt x="61" y="192"/>
                  </a:lnTo>
                  <a:lnTo>
                    <a:pt x="61" y="217"/>
                  </a:lnTo>
                  <a:lnTo>
                    <a:pt x="57" y="242"/>
                  </a:lnTo>
                  <a:lnTo>
                    <a:pt x="134" y="279"/>
                  </a:lnTo>
                  <a:close/>
                </a:path>
              </a:pathLst>
            </a:custGeom>
            <a:solidFill>
              <a:srgbClr val="F0A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76" name="Freeform 1241"/>
            <p:cNvSpPr>
              <a:spLocks/>
            </p:cNvSpPr>
            <p:nvPr/>
          </p:nvSpPr>
          <p:spPr bwMode="auto">
            <a:xfrm>
              <a:off x="954" y="1188"/>
              <a:ext cx="91" cy="73"/>
            </a:xfrm>
            <a:custGeom>
              <a:avLst/>
              <a:gdLst>
                <a:gd name="T0" fmla="*/ 30 w 91"/>
                <a:gd name="T1" fmla="*/ 0 h 146"/>
                <a:gd name="T2" fmla="*/ 48 w 91"/>
                <a:gd name="T3" fmla="*/ 6 h 146"/>
                <a:gd name="T4" fmla="*/ 64 w 91"/>
                <a:gd name="T5" fmla="*/ 15 h 146"/>
                <a:gd name="T6" fmla="*/ 77 w 91"/>
                <a:gd name="T7" fmla="*/ 25 h 146"/>
                <a:gd name="T8" fmla="*/ 87 w 91"/>
                <a:gd name="T9" fmla="*/ 36 h 146"/>
                <a:gd name="T10" fmla="*/ 91 w 91"/>
                <a:gd name="T11" fmla="*/ 48 h 146"/>
                <a:gd name="T12" fmla="*/ 91 w 91"/>
                <a:gd name="T13" fmla="*/ 61 h 146"/>
                <a:gd name="T14" fmla="*/ 87 w 91"/>
                <a:gd name="T15" fmla="*/ 73 h 146"/>
                <a:gd name="T16" fmla="*/ 0 w 91"/>
                <a:gd name="T17" fmla="*/ 54 h 146"/>
                <a:gd name="T18" fmla="*/ 0 w 91"/>
                <a:gd name="T19" fmla="*/ 53 h 146"/>
                <a:gd name="T20" fmla="*/ 30 w 91"/>
                <a:gd name="T21" fmla="*/ 0 h 1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1" h="146">
                  <a:moveTo>
                    <a:pt x="30" y="0"/>
                  </a:moveTo>
                  <a:lnTo>
                    <a:pt x="48" y="12"/>
                  </a:lnTo>
                  <a:lnTo>
                    <a:pt x="64" y="29"/>
                  </a:lnTo>
                  <a:lnTo>
                    <a:pt x="77" y="49"/>
                  </a:lnTo>
                  <a:lnTo>
                    <a:pt x="87" y="72"/>
                  </a:lnTo>
                  <a:lnTo>
                    <a:pt x="91" y="96"/>
                  </a:lnTo>
                  <a:lnTo>
                    <a:pt x="91" y="121"/>
                  </a:lnTo>
                  <a:lnTo>
                    <a:pt x="87" y="146"/>
                  </a:lnTo>
                  <a:lnTo>
                    <a:pt x="0" y="107"/>
                  </a:lnTo>
                  <a:lnTo>
                    <a:pt x="0" y="105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2A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77" name="Freeform 1242"/>
            <p:cNvSpPr>
              <a:spLocks/>
            </p:cNvSpPr>
            <p:nvPr/>
          </p:nvSpPr>
          <p:spPr bwMode="auto">
            <a:xfrm>
              <a:off x="953" y="635"/>
              <a:ext cx="1341" cy="838"/>
            </a:xfrm>
            <a:custGeom>
              <a:avLst/>
              <a:gdLst>
                <a:gd name="T0" fmla="*/ 996 w 1341"/>
                <a:gd name="T1" fmla="*/ 838 h 1676"/>
                <a:gd name="T2" fmla="*/ 0 w 1341"/>
                <a:gd name="T3" fmla="*/ 607 h 1676"/>
                <a:gd name="T4" fmla="*/ 345 w 1341"/>
                <a:gd name="T5" fmla="*/ 0 h 1676"/>
                <a:gd name="T6" fmla="*/ 1341 w 1341"/>
                <a:gd name="T7" fmla="*/ 233 h 1676"/>
                <a:gd name="T8" fmla="*/ 996 w 1341"/>
                <a:gd name="T9" fmla="*/ 838 h 16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41" h="1676">
                  <a:moveTo>
                    <a:pt x="996" y="1676"/>
                  </a:moveTo>
                  <a:lnTo>
                    <a:pt x="0" y="1213"/>
                  </a:lnTo>
                  <a:lnTo>
                    <a:pt x="345" y="0"/>
                  </a:lnTo>
                  <a:lnTo>
                    <a:pt x="1341" y="465"/>
                  </a:lnTo>
                  <a:lnTo>
                    <a:pt x="996" y="16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78" name="Freeform 1243"/>
            <p:cNvSpPr>
              <a:spLocks/>
            </p:cNvSpPr>
            <p:nvPr/>
          </p:nvSpPr>
          <p:spPr bwMode="auto">
            <a:xfrm>
              <a:off x="1289" y="635"/>
              <a:ext cx="1005" cy="838"/>
            </a:xfrm>
            <a:custGeom>
              <a:avLst/>
              <a:gdLst>
                <a:gd name="T0" fmla="*/ 660 w 1005"/>
                <a:gd name="T1" fmla="*/ 838 h 1676"/>
                <a:gd name="T2" fmla="*/ 1005 w 1005"/>
                <a:gd name="T3" fmla="*/ 233 h 1676"/>
                <a:gd name="T4" fmla="*/ 9 w 1005"/>
                <a:gd name="T5" fmla="*/ 0 h 1676"/>
                <a:gd name="T6" fmla="*/ 0 w 1005"/>
                <a:gd name="T7" fmla="*/ 15 h 1676"/>
                <a:gd name="T8" fmla="*/ 70 w 1005"/>
                <a:gd name="T9" fmla="*/ 32 h 1676"/>
                <a:gd name="T10" fmla="*/ 136 w 1005"/>
                <a:gd name="T11" fmla="*/ 53 h 1676"/>
                <a:gd name="T12" fmla="*/ 200 w 1005"/>
                <a:gd name="T13" fmla="*/ 76 h 1676"/>
                <a:gd name="T14" fmla="*/ 262 w 1005"/>
                <a:gd name="T15" fmla="*/ 102 h 1676"/>
                <a:gd name="T16" fmla="*/ 320 w 1005"/>
                <a:gd name="T17" fmla="*/ 130 h 1676"/>
                <a:gd name="T18" fmla="*/ 375 w 1005"/>
                <a:gd name="T19" fmla="*/ 162 h 1676"/>
                <a:gd name="T20" fmla="*/ 426 w 1005"/>
                <a:gd name="T21" fmla="*/ 196 h 1676"/>
                <a:gd name="T22" fmla="*/ 474 w 1005"/>
                <a:gd name="T23" fmla="*/ 231 h 1676"/>
                <a:gd name="T24" fmla="*/ 516 w 1005"/>
                <a:gd name="T25" fmla="*/ 268 h 1676"/>
                <a:gd name="T26" fmla="*/ 556 w 1005"/>
                <a:gd name="T27" fmla="*/ 307 h 1676"/>
                <a:gd name="T28" fmla="*/ 590 w 1005"/>
                <a:gd name="T29" fmla="*/ 348 h 1676"/>
                <a:gd name="T30" fmla="*/ 620 w 1005"/>
                <a:gd name="T31" fmla="*/ 390 h 1676"/>
                <a:gd name="T32" fmla="*/ 645 w 1005"/>
                <a:gd name="T33" fmla="*/ 433 h 1676"/>
                <a:gd name="T34" fmla="*/ 665 w 1005"/>
                <a:gd name="T35" fmla="*/ 477 h 1676"/>
                <a:gd name="T36" fmla="*/ 680 w 1005"/>
                <a:gd name="T37" fmla="*/ 521 h 1676"/>
                <a:gd name="T38" fmla="*/ 689 w 1005"/>
                <a:gd name="T39" fmla="*/ 567 h 1676"/>
                <a:gd name="T40" fmla="*/ 693 w 1005"/>
                <a:gd name="T41" fmla="*/ 612 h 1676"/>
                <a:gd name="T42" fmla="*/ 693 w 1005"/>
                <a:gd name="T43" fmla="*/ 657 h 1676"/>
                <a:gd name="T44" fmla="*/ 687 w 1005"/>
                <a:gd name="T45" fmla="*/ 702 h 1676"/>
                <a:gd name="T46" fmla="*/ 676 w 1005"/>
                <a:gd name="T47" fmla="*/ 746 h 1676"/>
                <a:gd name="T48" fmla="*/ 659 w 1005"/>
                <a:gd name="T49" fmla="*/ 790 h 1676"/>
                <a:gd name="T50" fmla="*/ 638 w 1005"/>
                <a:gd name="T51" fmla="*/ 833 h 1676"/>
                <a:gd name="T52" fmla="*/ 660 w 1005"/>
                <a:gd name="T53" fmla="*/ 838 h 167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005" h="1676">
                  <a:moveTo>
                    <a:pt x="660" y="1676"/>
                  </a:moveTo>
                  <a:lnTo>
                    <a:pt x="1005" y="465"/>
                  </a:lnTo>
                  <a:lnTo>
                    <a:pt x="9" y="0"/>
                  </a:lnTo>
                  <a:lnTo>
                    <a:pt x="0" y="29"/>
                  </a:lnTo>
                  <a:lnTo>
                    <a:pt x="70" y="63"/>
                  </a:lnTo>
                  <a:lnTo>
                    <a:pt x="136" y="105"/>
                  </a:lnTo>
                  <a:lnTo>
                    <a:pt x="200" y="152"/>
                  </a:lnTo>
                  <a:lnTo>
                    <a:pt x="262" y="204"/>
                  </a:lnTo>
                  <a:lnTo>
                    <a:pt x="320" y="260"/>
                  </a:lnTo>
                  <a:lnTo>
                    <a:pt x="375" y="324"/>
                  </a:lnTo>
                  <a:lnTo>
                    <a:pt x="426" y="391"/>
                  </a:lnTo>
                  <a:lnTo>
                    <a:pt x="474" y="461"/>
                  </a:lnTo>
                  <a:lnTo>
                    <a:pt x="516" y="536"/>
                  </a:lnTo>
                  <a:lnTo>
                    <a:pt x="556" y="613"/>
                  </a:lnTo>
                  <a:lnTo>
                    <a:pt x="590" y="695"/>
                  </a:lnTo>
                  <a:lnTo>
                    <a:pt x="620" y="780"/>
                  </a:lnTo>
                  <a:lnTo>
                    <a:pt x="645" y="865"/>
                  </a:lnTo>
                  <a:lnTo>
                    <a:pt x="665" y="954"/>
                  </a:lnTo>
                  <a:lnTo>
                    <a:pt x="680" y="1042"/>
                  </a:lnTo>
                  <a:lnTo>
                    <a:pt x="689" y="1133"/>
                  </a:lnTo>
                  <a:lnTo>
                    <a:pt x="693" y="1223"/>
                  </a:lnTo>
                  <a:lnTo>
                    <a:pt x="693" y="1314"/>
                  </a:lnTo>
                  <a:lnTo>
                    <a:pt x="687" y="1403"/>
                  </a:lnTo>
                  <a:lnTo>
                    <a:pt x="676" y="1491"/>
                  </a:lnTo>
                  <a:lnTo>
                    <a:pt x="659" y="1580"/>
                  </a:lnTo>
                  <a:lnTo>
                    <a:pt x="638" y="1665"/>
                  </a:lnTo>
                  <a:lnTo>
                    <a:pt x="660" y="1676"/>
                  </a:lnTo>
                  <a:close/>
                </a:path>
              </a:pathLst>
            </a:custGeom>
            <a:solidFill>
              <a:srgbClr val="BC43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79" name="Freeform 1244"/>
            <p:cNvSpPr>
              <a:spLocks/>
            </p:cNvSpPr>
            <p:nvPr/>
          </p:nvSpPr>
          <p:spPr bwMode="auto">
            <a:xfrm>
              <a:off x="1281" y="649"/>
              <a:ext cx="701" cy="819"/>
            </a:xfrm>
            <a:custGeom>
              <a:avLst/>
              <a:gdLst>
                <a:gd name="T0" fmla="*/ 8 w 701"/>
                <a:gd name="T1" fmla="*/ 0 h 1636"/>
                <a:gd name="T2" fmla="*/ 78 w 701"/>
                <a:gd name="T3" fmla="*/ 17 h 1636"/>
                <a:gd name="T4" fmla="*/ 144 w 701"/>
                <a:gd name="T5" fmla="*/ 38 h 1636"/>
                <a:gd name="T6" fmla="*/ 208 w 701"/>
                <a:gd name="T7" fmla="*/ 62 h 1636"/>
                <a:gd name="T8" fmla="*/ 270 w 701"/>
                <a:gd name="T9" fmla="*/ 88 h 1636"/>
                <a:gd name="T10" fmla="*/ 328 w 701"/>
                <a:gd name="T11" fmla="*/ 116 h 1636"/>
                <a:gd name="T12" fmla="*/ 383 w 701"/>
                <a:gd name="T13" fmla="*/ 148 h 1636"/>
                <a:gd name="T14" fmla="*/ 434 w 701"/>
                <a:gd name="T15" fmla="*/ 181 h 1636"/>
                <a:gd name="T16" fmla="*/ 482 w 701"/>
                <a:gd name="T17" fmla="*/ 216 h 1636"/>
                <a:gd name="T18" fmla="*/ 524 w 701"/>
                <a:gd name="T19" fmla="*/ 254 h 1636"/>
                <a:gd name="T20" fmla="*/ 564 w 701"/>
                <a:gd name="T21" fmla="*/ 292 h 1636"/>
                <a:gd name="T22" fmla="*/ 598 w 701"/>
                <a:gd name="T23" fmla="*/ 333 h 1636"/>
                <a:gd name="T24" fmla="*/ 628 w 701"/>
                <a:gd name="T25" fmla="*/ 376 h 1636"/>
                <a:gd name="T26" fmla="*/ 653 w 701"/>
                <a:gd name="T27" fmla="*/ 419 h 1636"/>
                <a:gd name="T28" fmla="*/ 673 w 701"/>
                <a:gd name="T29" fmla="*/ 463 h 1636"/>
                <a:gd name="T30" fmla="*/ 688 w 701"/>
                <a:gd name="T31" fmla="*/ 507 h 1636"/>
                <a:gd name="T32" fmla="*/ 697 w 701"/>
                <a:gd name="T33" fmla="*/ 553 h 1636"/>
                <a:gd name="T34" fmla="*/ 701 w 701"/>
                <a:gd name="T35" fmla="*/ 598 h 1636"/>
                <a:gd name="T36" fmla="*/ 701 w 701"/>
                <a:gd name="T37" fmla="*/ 643 h 1636"/>
                <a:gd name="T38" fmla="*/ 695 w 701"/>
                <a:gd name="T39" fmla="*/ 688 h 1636"/>
                <a:gd name="T40" fmla="*/ 684 w 701"/>
                <a:gd name="T41" fmla="*/ 732 h 1636"/>
                <a:gd name="T42" fmla="*/ 667 w 701"/>
                <a:gd name="T43" fmla="*/ 776 h 1636"/>
                <a:gd name="T44" fmla="*/ 646 w 701"/>
                <a:gd name="T45" fmla="*/ 819 h 1636"/>
                <a:gd name="T46" fmla="*/ 620 w 701"/>
                <a:gd name="T47" fmla="*/ 813 h 1636"/>
                <a:gd name="T48" fmla="*/ 643 w 701"/>
                <a:gd name="T49" fmla="*/ 769 h 1636"/>
                <a:gd name="T50" fmla="*/ 659 w 701"/>
                <a:gd name="T51" fmla="*/ 725 h 1636"/>
                <a:gd name="T52" fmla="*/ 670 w 701"/>
                <a:gd name="T53" fmla="*/ 679 h 1636"/>
                <a:gd name="T54" fmla="*/ 676 w 701"/>
                <a:gd name="T55" fmla="*/ 633 h 1636"/>
                <a:gd name="T56" fmla="*/ 676 w 701"/>
                <a:gd name="T57" fmla="*/ 587 h 1636"/>
                <a:gd name="T58" fmla="*/ 670 w 701"/>
                <a:gd name="T59" fmla="*/ 541 h 1636"/>
                <a:gd name="T60" fmla="*/ 657 w 701"/>
                <a:gd name="T61" fmla="*/ 495 h 1636"/>
                <a:gd name="T62" fmla="*/ 640 w 701"/>
                <a:gd name="T63" fmla="*/ 450 h 1636"/>
                <a:gd name="T64" fmla="*/ 619 w 701"/>
                <a:gd name="T65" fmla="*/ 405 h 1636"/>
                <a:gd name="T66" fmla="*/ 591 w 701"/>
                <a:gd name="T67" fmla="*/ 361 h 1636"/>
                <a:gd name="T68" fmla="*/ 558 w 701"/>
                <a:gd name="T69" fmla="*/ 319 h 1636"/>
                <a:gd name="T70" fmla="*/ 520 w 701"/>
                <a:gd name="T71" fmla="*/ 278 h 1636"/>
                <a:gd name="T72" fmla="*/ 478 w 701"/>
                <a:gd name="T73" fmla="*/ 239 h 1636"/>
                <a:gd name="T74" fmla="*/ 431 w 701"/>
                <a:gd name="T75" fmla="*/ 203 h 1636"/>
                <a:gd name="T76" fmla="*/ 380 w 701"/>
                <a:gd name="T77" fmla="*/ 168 h 1636"/>
                <a:gd name="T78" fmla="*/ 324 w 701"/>
                <a:gd name="T79" fmla="*/ 135 h 1636"/>
                <a:gd name="T80" fmla="*/ 266 w 701"/>
                <a:gd name="T81" fmla="*/ 105 h 1636"/>
                <a:gd name="T82" fmla="*/ 203 w 701"/>
                <a:gd name="T83" fmla="*/ 78 h 1636"/>
                <a:gd name="T84" fmla="*/ 138 w 701"/>
                <a:gd name="T85" fmla="*/ 54 h 1636"/>
                <a:gd name="T86" fmla="*/ 71 w 701"/>
                <a:gd name="T87" fmla="*/ 33 h 1636"/>
                <a:gd name="T88" fmla="*/ 0 w 701"/>
                <a:gd name="T89" fmla="*/ 15 h 1636"/>
                <a:gd name="T90" fmla="*/ 8 w 701"/>
                <a:gd name="T91" fmla="*/ 0 h 16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701" h="1636">
                  <a:moveTo>
                    <a:pt x="8" y="0"/>
                  </a:moveTo>
                  <a:lnTo>
                    <a:pt x="78" y="34"/>
                  </a:lnTo>
                  <a:lnTo>
                    <a:pt x="144" y="76"/>
                  </a:lnTo>
                  <a:lnTo>
                    <a:pt x="208" y="123"/>
                  </a:lnTo>
                  <a:lnTo>
                    <a:pt x="270" y="175"/>
                  </a:lnTo>
                  <a:lnTo>
                    <a:pt x="328" y="231"/>
                  </a:lnTo>
                  <a:lnTo>
                    <a:pt x="383" y="295"/>
                  </a:lnTo>
                  <a:lnTo>
                    <a:pt x="434" y="362"/>
                  </a:lnTo>
                  <a:lnTo>
                    <a:pt x="482" y="432"/>
                  </a:lnTo>
                  <a:lnTo>
                    <a:pt x="524" y="507"/>
                  </a:lnTo>
                  <a:lnTo>
                    <a:pt x="564" y="584"/>
                  </a:lnTo>
                  <a:lnTo>
                    <a:pt x="598" y="666"/>
                  </a:lnTo>
                  <a:lnTo>
                    <a:pt x="628" y="751"/>
                  </a:lnTo>
                  <a:lnTo>
                    <a:pt x="653" y="836"/>
                  </a:lnTo>
                  <a:lnTo>
                    <a:pt x="673" y="925"/>
                  </a:lnTo>
                  <a:lnTo>
                    <a:pt x="688" y="1013"/>
                  </a:lnTo>
                  <a:lnTo>
                    <a:pt x="697" y="1104"/>
                  </a:lnTo>
                  <a:lnTo>
                    <a:pt x="701" y="1194"/>
                  </a:lnTo>
                  <a:lnTo>
                    <a:pt x="701" y="1285"/>
                  </a:lnTo>
                  <a:lnTo>
                    <a:pt x="695" y="1374"/>
                  </a:lnTo>
                  <a:lnTo>
                    <a:pt x="684" y="1462"/>
                  </a:lnTo>
                  <a:lnTo>
                    <a:pt x="667" y="1551"/>
                  </a:lnTo>
                  <a:lnTo>
                    <a:pt x="646" y="1636"/>
                  </a:lnTo>
                  <a:lnTo>
                    <a:pt x="620" y="1625"/>
                  </a:lnTo>
                  <a:lnTo>
                    <a:pt x="643" y="1537"/>
                  </a:lnTo>
                  <a:lnTo>
                    <a:pt x="659" y="1448"/>
                  </a:lnTo>
                  <a:lnTo>
                    <a:pt x="670" y="1357"/>
                  </a:lnTo>
                  <a:lnTo>
                    <a:pt x="676" y="1265"/>
                  </a:lnTo>
                  <a:lnTo>
                    <a:pt x="676" y="1173"/>
                  </a:lnTo>
                  <a:lnTo>
                    <a:pt x="670" y="1080"/>
                  </a:lnTo>
                  <a:lnTo>
                    <a:pt x="657" y="988"/>
                  </a:lnTo>
                  <a:lnTo>
                    <a:pt x="640" y="898"/>
                  </a:lnTo>
                  <a:lnTo>
                    <a:pt x="619" y="809"/>
                  </a:lnTo>
                  <a:lnTo>
                    <a:pt x="591" y="722"/>
                  </a:lnTo>
                  <a:lnTo>
                    <a:pt x="558" y="637"/>
                  </a:lnTo>
                  <a:lnTo>
                    <a:pt x="520" y="555"/>
                  </a:lnTo>
                  <a:lnTo>
                    <a:pt x="478" y="478"/>
                  </a:lnTo>
                  <a:lnTo>
                    <a:pt x="431" y="405"/>
                  </a:lnTo>
                  <a:lnTo>
                    <a:pt x="380" y="335"/>
                  </a:lnTo>
                  <a:lnTo>
                    <a:pt x="324" y="269"/>
                  </a:lnTo>
                  <a:lnTo>
                    <a:pt x="266" y="210"/>
                  </a:lnTo>
                  <a:lnTo>
                    <a:pt x="203" y="155"/>
                  </a:lnTo>
                  <a:lnTo>
                    <a:pt x="138" y="108"/>
                  </a:lnTo>
                  <a:lnTo>
                    <a:pt x="71" y="65"/>
                  </a:lnTo>
                  <a:lnTo>
                    <a:pt x="0" y="2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BE4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80" name="Freeform 1245"/>
            <p:cNvSpPr>
              <a:spLocks/>
            </p:cNvSpPr>
            <p:nvPr/>
          </p:nvSpPr>
          <p:spPr bwMode="auto">
            <a:xfrm>
              <a:off x="1272" y="664"/>
              <a:ext cx="685" cy="798"/>
            </a:xfrm>
            <a:custGeom>
              <a:avLst/>
              <a:gdLst>
                <a:gd name="T0" fmla="*/ 629 w 685"/>
                <a:gd name="T1" fmla="*/ 798 h 1596"/>
                <a:gd name="T2" fmla="*/ 652 w 685"/>
                <a:gd name="T3" fmla="*/ 754 h 1596"/>
                <a:gd name="T4" fmla="*/ 668 w 685"/>
                <a:gd name="T5" fmla="*/ 710 h 1596"/>
                <a:gd name="T6" fmla="*/ 679 w 685"/>
                <a:gd name="T7" fmla="*/ 664 h 1596"/>
                <a:gd name="T8" fmla="*/ 685 w 685"/>
                <a:gd name="T9" fmla="*/ 618 h 1596"/>
                <a:gd name="T10" fmla="*/ 685 w 685"/>
                <a:gd name="T11" fmla="*/ 572 h 1596"/>
                <a:gd name="T12" fmla="*/ 679 w 685"/>
                <a:gd name="T13" fmla="*/ 526 h 1596"/>
                <a:gd name="T14" fmla="*/ 666 w 685"/>
                <a:gd name="T15" fmla="*/ 480 h 1596"/>
                <a:gd name="T16" fmla="*/ 649 w 685"/>
                <a:gd name="T17" fmla="*/ 435 h 1596"/>
                <a:gd name="T18" fmla="*/ 628 w 685"/>
                <a:gd name="T19" fmla="*/ 390 h 1596"/>
                <a:gd name="T20" fmla="*/ 600 w 685"/>
                <a:gd name="T21" fmla="*/ 347 h 1596"/>
                <a:gd name="T22" fmla="*/ 567 w 685"/>
                <a:gd name="T23" fmla="*/ 304 h 1596"/>
                <a:gd name="T24" fmla="*/ 529 w 685"/>
                <a:gd name="T25" fmla="*/ 263 h 1596"/>
                <a:gd name="T26" fmla="*/ 487 w 685"/>
                <a:gd name="T27" fmla="*/ 225 h 1596"/>
                <a:gd name="T28" fmla="*/ 440 w 685"/>
                <a:gd name="T29" fmla="*/ 188 h 1596"/>
                <a:gd name="T30" fmla="*/ 389 w 685"/>
                <a:gd name="T31" fmla="*/ 153 h 1596"/>
                <a:gd name="T32" fmla="*/ 333 w 685"/>
                <a:gd name="T33" fmla="*/ 120 h 1596"/>
                <a:gd name="T34" fmla="*/ 275 w 685"/>
                <a:gd name="T35" fmla="*/ 91 h 1596"/>
                <a:gd name="T36" fmla="*/ 212 w 685"/>
                <a:gd name="T37" fmla="*/ 63 h 1596"/>
                <a:gd name="T38" fmla="*/ 147 w 685"/>
                <a:gd name="T39" fmla="*/ 40 h 1596"/>
                <a:gd name="T40" fmla="*/ 80 w 685"/>
                <a:gd name="T41" fmla="*/ 18 h 1596"/>
                <a:gd name="T42" fmla="*/ 9 w 685"/>
                <a:gd name="T43" fmla="*/ 0 h 1596"/>
                <a:gd name="T44" fmla="*/ 0 w 685"/>
                <a:gd name="T45" fmla="*/ 15 h 1596"/>
                <a:gd name="T46" fmla="*/ 68 w 685"/>
                <a:gd name="T47" fmla="*/ 34 h 1596"/>
                <a:gd name="T48" fmla="*/ 135 w 685"/>
                <a:gd name="T49" fmla="*/ 54 h 1596"/>
                <a:gd name="T50" fmla="*/ 198 w 685"/>
                <a:gd name="T51" fmla="*/ 78 h 1596"/>
                <a:gd name="T52" fmla="*/ 259 w 685"/>
                <a:gd name="T53" fmla="*/ 104 h 1596"/>
                <a:gd name="T54" fmla="*/ 316 w 685"/>
                <a:gd name="T55" fmla="*/ 133 h 1596"/>
                <a:gd name="T56" fmla="*/ 369 w 685"/>
                <a:gd name="T57" fmla="*/ 165 h 1596"/>
                <a:gd name="T58" fmla="*/ 419 w 685"/>
                <a:gd name="T59" fmla="*/ 198 h 1596"/>
                <a:gd name="T60" fmla="*/ 465 w 685"/>
                <a:gd name="T61" fmla="*/ 235 h 1596"/>
                <a:gd name="T62" fmla="*/ 506 w 685"/>
                <a:gd name="T63" fmla="*/ 273 h 1596"/>
                <a:gd name="T64" fmla="*/ 543 w 685"/>
                <a:gd name="T65" fmla="*/ 312 h 1596"/>
                <a:gd name="T66" fmla="*/ 574 w 685"/>
                <a:gd name="T67" fmla="*/ 353 h 1596"/>
                <a:gd name="T68" fmla="*/ 603 w 685"/>
                <a:gd name="T69" fmla="*/ 396 h 1596"/>
                <a:gd name="T70" fmla="*/ 624 w 685"/>
                <a:gd name="T71" fmla="*/ 438 h 1596"/>
                <a:gd name="T72" fmla="*/ 641 w 685"/>
                <a:gd name="T73" fmla="*/ 483 h 1596"/>
                <a:gd name="T74" fmla="*/ 652 w 685"/>
                <a:gd name="T75" fmla="*/ 528 h 1596"/>
                <a:gd name="T76" fmla="*/ 658 w 685"/>
                <a:gd name="T77" fmla="*/ 572 h 1596"/>
                <a:gd name="T78" fmla="*/ 658 w 685"/>
                <a:gd name="T79" fmla="*/ 617 h 1596"/>
                <a:gd name="T80" fmla="*/ 652 w 685"/>
                <a:gd name="T81" fmla="*/ 662 h 1596"/>
                <a:gd name="T82" fmla="*/ 642 w 685"/>
                <a:gd name="T83" fmla="*/ 706 h 1596"/>
                <a:gd name="T84" fmla="*/ 625 w 685"/>
                <a:gd name="T85" fmla="*/ 750 h 1596"/>
                <a:gd name="T86" fmla="*/ 604 w 685"/>
                <a:gd name="T87" fmla="*/ 792 h 1596"/>
                <a:gd name="T88" fmla="*/ 629 w 685"/>
                <a:gd name="T89" fmla="*/ 798 h 159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685" h="1596">
                  <a:moveTo>
                    <a:pt x="629" y="1596"/>
                  </a:moveTo>
                  <a:lnTo>
                    <a:pt x="652" y="1508"/>
                  </a:lnTo>
                  <a:lnTo>
                    <a:pt x="668" y="1419"/>
                  </a:lnTo>
                  <a:lnTo>
                    <a:pt x="679" y="1328"/>
                  </a:lnTo>
                  <a:lnTo>
                    <a:pt x="685" y="1236"/>
                  </a:lnTo>
                  <a:lnTo>
                    <a:pt x="685" y="1144"/>
                  </a:lnTo>
                  <a:lnTo>
                    <a:pt x="679" y="1051"/>
                  </a:lnTo>
                  <a:lnTo>
                    <a:pt x="666" y="959"/>
                  </a:lnTo>
                  <a:lnTo>
                    <a:pt x="649" y="869"/>
                  </a:lnTo>
                  <a:lnTo>
                    <a:pt x="628" y="780"/>
                  </a:lnTo>
                  <a:lnTo>
                    <a:pt x="600" y="693"/>
                  </a:lnTo>
                  <a:lnTo>
                    <a:pt x="567" y="608"/>
                  </a:lnTo>
                  <a:lnTo>
                    <a:pt x="529" y="526"/>
                  </a:lnTo>
                  <a:lnTo>
                    <a:pt x="487" y="449"/>
                  </a:lnTo>
                  <a:lnTo>
                    <a:pt x="440" y="376"/>
                  </a:lnTo>
                  <a:lnTo>
                    <a:pt x="389" y="306"/>
                  </a:lnTo>
                  <a:lnTo>
                    <a:pt x="333" y="240"/>
                  </a:lnTo>
                  <a:lnTo>
                    <a:pt x="275" y="181"/>
                  </a:lnTo>
                  <a:lnTo>
                    <a:pt x="212" y="126"/>
                  </a:lnTo>
                  <a:lnTo>
                    <a:pt x="147" y="79"/>
                  </a:lnTo>
                  <a:lnTo>
                    <a:pt x="80" y="36"/>
                  </a:lnTo>
                  <a:lnTo>
                    <a:pt x="9" y="0"/>
                  </a:lnTo>
                  <a:lnTo>
                    <a:pt x="0" y="30"/>
                  </a:lnTo>
                  <a:lnTo>
                    <a:pt x="68" y="67"/>
                  </a:lnTo>
                  <a:lnTo>
                    <a:pt x="135" y="108"/>
                  </a:lnTo>
                  <a:lnTo>
                    <a:pt x="198" y="155"/>
                  </a:lnTo>
                  <a:lnTo>
                    <a:pt x="259" y="208"/>
                  </a:lnTo>
                  <a:lnTo>
                    <a:pt x="316" y="266"/>
                  </a:lnTo>
                  <a:lnTo>
                    <a:pt x="369" y="329"/>
                  </a:lnTo>
                  <a:lnTo>
                    <a:pt x="419" y="396"/>
                  </a:lnTo>
                  <a:lnTo>
                    <a:pt x="465" y="469"/>
                  </a:lnTo>
                  <a:lnTo>
                    <a:pt x="506" y="545"/>
                  </a:lnTo>
                  <a:lnTo>
                    <a:pt x="543" y="624"/>
                  </a:lnTo>
                  <a:lnTo>
                    <a:pt x="574" y="706"/>
                  </a:lnTo>
                  <a:lnTo>
                    <a:pt x="603" y="791"/>
                  </a:lnTo>
                  <a:lnTo>
                    <a:pt x="624" y="876"/>
                  </a:lnTo>
                  <a:lnTo>
                    <a:pt x="641" y="965"/>
                  </a:lnTo>
                  <a:lnTo>
                    <a:pt x="652" y="1055"/>
                  </a:lnTo>
                  <a:lnTo>
                    <a:pt x="658" y="1144"/>
                  </a:lnTo>
                  <a:lnTo>
                    <a:pt x="658" y="1234"/>
                  </a:lnTo>
                  <a:lnTo>
                    <a:pt x="652" y="1323"/>
                  </a:lnTo>
                  <a:lnTo>
                    <a:pt x="642" y="1412"/>
                  </a:lnTo>
                  <a:lnTo>
                    <a:pt x="625" y="1499"/>
                  </a:lnTo>
                  <a:lnTo>
                    <a:pt x="604" y="1584"/>
                  </a:lnTo>
                  <a:lnTo>
                    <a:pt x="629" y="1596"/>
                  </a:lnTo>
                  <a:close/>
                </a:path>
              </a:pathLst>
            </a:custGeom>
            <a:solidFill>
              <a:srgbClr val="C14C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81" name="Freeform 1246"/>
            <p:cNvSpPr>
              <a:spLocks/>
            </p:cNvSpPr>
            <p:nvPr/>
          </p:nvSpPr>
          <p:spPr bwMode="auto">
            <a:xfrm>
              <a:off x="1264" y="679"/>
              <a:ext cx="666" cy="777"/>
            </a:xfrm>
            <a:custGeom>
              <a:avLst/>
              <a:gdLst>
                <a:gd name="T0" fmla="*/ 8 w 666"/>
                <a:gd name="T1" fmla="*/ 0 h 1554"/>
                <a:gd name="T2" fmla="*/ 76 w 666"/>
                <a:gd name="T3" fmla="*/ 19 h 1554"/>
                <a:gd name="T4" fmla="*/ 143 w 666"/>
                <a:gd name="T5" fmla="*/ 39 h 1554"/>
                <a:gd name="T6" fmla="*/ 206 w 666"/>
                <a:gd name="T7" fmla="*/ 63 h 1554"/>
                <a:gd name="T8" fmla="*/ 267 w 666"/>
                <a:gd name="T9" fmla="*/ 89 h 1554"/>
                <a:gd name="T10" fmla="*/ 324 w 666"/>
                <a:gd name="T11" fmla="*/ 118 h 1554"/>
                <a:gd name="T12" fmla="*/ 377 w 666"/>
                <a:gd name="T13" fmla="*/ 150 h 1554"/>
                <a:gd name="T14" fmla="*/ 427 w 666"/>
                <a:gd name="T15" fmla="*/ 183 h 1554"/>
                <a:gd name="T16" fmla="*/ 473 w 666"/>
                <a:gd name="T17" fmla="*/ 220 h 1554"/>
                <a:gd name="T18" fmla="*/ 514 w 666"/>
                <a:gd name="T19" fmla="*/ 258 h 1554"/>
                <a:gd name="T20" fmla="*/ 551 w 666"/>
                <a:gd name="T21" fmla="*/ 297 h 1554"/>
                <a:gd name="T22" fmla="*/ 582 w 666"/>
                <a:gd name="T23" fmla="*/ 338 h 1554"/>
                <a:gd name="T24" fmla="*/ 611 w 666"/>
                <a:gd name="T25" fmla="*/ 381 h 1554"/>
                <a:gd name="T26" fmla="*/ 632 w 666"/>
                <a:gd name="T27" fmla="*/ 423 h 1554"/>
                <a:gd name="T28" fmla="*/ 649 w 666"/>
                <a:gd name="T29" fmla="*/ 468 h 1554"/>
                <a:gd name="T30" fmla="*/ 660 w 666"/>
                <a:gd name="T31" fmla="*/ 513 h 1554"/>
                <a:gd name="T32" fmla="*/ 666 w 666"/>
                <a:gd name="T33" fmla="*/ 557 h 1554"/>
                <a:gd name="T34" fmla="*/ 666 w 666"/>
                <a:gd name="T35" fmla="*/ 602 h 1554"/>
                <a:gd name="T36" fmla="*/ 660 w 666"/>
                <a:gd name="T37" fmla="*/ 647 h 1554"/>
                <a:gd name="T38" fmla="*/ 650 w 666"/>
                <a:gd name="T39" fmla="*/ 691 h 1554"/>
                <a:gd name="T40" fmla="*/ 633 w 666"/>
                <a:gd name="T41" fmla="*/ 735 h 1554"/>
                <a:gd name="T42" fmla="*/ 612 w 666"/>
                <a:gd name="T43" fmla="*/ 777 h 1554"/>
                <a:gd name="T44" fmla="*/ 585 w 666"/>
                <a:gd name="T45" fmla="*/ 771 h 1554"/>
                <a:gd name="T46" fmla="*/ 606 w 666"/>
                <a:gd name="T47" fmla="*/ 730 h 1554"/>
                <a:gd name="T48" fmla="*/ 622 w 666"/>
                <a:gd name="T49" fmla="*/ 687 h 1554"/>
                <a:gd name="T50" fmla="*/ 632 w 666"/>
                <a:gd name="T51" fmla="*/ 644 h 1554"/>
                <a:gd name="T52" fmla="*/ 637 w 666"/>
                <a:gd name="T53" fmla="*/ 601 h 1554"/>
                <a:gd name="T54" fmla="*/ 636 w 666"/>
                <a:gd name="T55" fmla="*/ 557 h 1554"/>
                <a:gd name="T56" fmla="*/ 630 w 666"/>
                <a:gd name="T57" fmla="*/ 514 h 1554"/>
                <a:gd name="T58" fmla="*/ 620 w 666"/>
                <a:gd name="T59" fmla="*/ 470 h 1554"/>
                <a:gd name="T60" fmla="*/ 604 w 666"/>
                <a:gd name="T61" fmla="*/ 428 h 1554"/>
                <a:gd name="T62" fmla="*/ 584 w 666"/>
                <a:gd name="T63" fmla="*/ 385 h 1554"/>
                <a:gd name="T64" fmla="*/ 557 w 666"/>
                <a:gd name="T65" fmla="*/ 344 h 1554"/>
                <a:gd name="T66" fmla="*/ 526 w 666"/>
                <a:gd name="T67" fmla="*/ 305 h 1554"/>
                <a:gd name="T68" fmla="*/ 490 w 666"/>
                <a:gd name="T69" fmla="*/ 267 h 1554"/>
                <a:gd name="T70" fmla="*/ 449 w 666"/>
                <a:gd name="T71" fmla="*/ 229 h 1554"/>
                <a:gd name="T72" fmla="*/ 406 w 666"/>
                <a:gd name="T73" fmla="*/ 194 h 1554"/>
                <a:gd name="T74" fmla="*/ 358 w 666"/>
                <a:gd name="T75" fmla="*/ 162 h 1554"/>
                <a:gd name="T76" fmla="*/ 305 w 666"/>
                <a:gd name="T77" fmla="*/ 131 h 1554"/>
                <a:gd name="T78" fmla="*/ 250 w 666"/>
                <a:gd name="T79" fmla="*/ 103 h 1554"/>
                <a:gd name="T80" fmla="*/ 191 w 666"/>
                <a:gd name="T81" fmla="*/ 77 h 1554"/>
                <a:gd name="T82" fmla="*/ 130 w 666"/>
                <a:gd name="T83" fmla="*/ 55 h 1554"/>
                <a:gd name="T84" fmla="*/ 65 w 666"/>
                <a:gd name="T85" fmla="*/ 34 h 1554"/>
                <a:gd name="T86" fmla="*/ 0 w 666"/>
                <a:gd name="T87" fmla="*/ 17 h 1554"/>
                <a:gd name="T88" fmla="*/ 8 w 666"/>
                <a:gd name="T89" fmla="*/ 0 h 15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666" h="1554">
                  <a:moveTo>
                    <a:pt x="8" y="0"/>
                  </a:moveTo>
                  <a:lnTo>
                    <a:pt x="76" y="37"/>
                  </a:lnTo>
                  <a:lnTo>
                    <a:pt x="143" y="78"/>
                  </a:lnTo>
                  <a:lnTo>
                    <a:pt x="206" y="125"/>
                  </a:lnTo>
                  <a:lnTo>
                    <a:pt x="267" y="178"/>
                  </a:lnTo>
                  <a:lnTo>
                    <a:pt x="324" y="236"/>
                  </a:lnTo>
                  <a:lnTo>
                    <a:pt x="377" y="299"/>
                  </a:lnTo>
                  <a:lnTo>
                    <a:pt x="427" y="366"/>
                  </a:lnTo>
                  <a:lnTo>
                    <a:pt x="473" y="439"/>
                  </a:lnTo>
                  <a:lnTo>
                    <a:pt x="514" y="515"/>
                  </a:lnTo>
                  <a:lnTo>
                    <a:pt x="551" y="594"/>
                  </a:lnTo>
                  <a:lnTo>
                    <a:pt x="582" y="676"/>
                  </a:lnTo>
                  <a:lnTo>
                    <a:pt x="611" y="761"/>
                  </a:lnTo>
                  <a:lnTo>
                    <a:pt x="632" y="846"/>
                  </a:lnTo>
                  <a:lnTo>
                    <a:pt x="649" y="935"/>
                  </a:lnTo>
                  <a:lnTo>
                    <a:pt x="660" y="1025"/>
                  </a:lnTo>
                  <a:lnTo>
                    <a:pt x="666" y="1114"/>
                  </a:lnTo>
                  <a:lnTo>
                    <a:pt x="666" y="1204"/>
                  </a:lnTo>
                  <a:lnTo>
                    <a:pt x="660" y="1293"/>
                  </a:lnTo>
                  <a:lnTo>
                    <a:pt x="650" y="1382"/>
                  </a:lnTo>
                  <a:lnTo>
                    <a:pt x="633" y="1469"/>
                  </a:lnTo>
                  <a:lnTo>
                    <a:pt x="612" y="1554"/>
                  </a:lnTo>
                  <a:lnTo>
                    <a:pt x="585" y="1541"/>
                  </a:lnTo>
                  <a:lnTo>
                    <a:pt x="606" y="1460"/>
                  </a:lnTo>
                  <a:lnTo>
                    <a:pt x="622" y="1374"/>
                  </a:lnTo>
                  <a:lnTo>
                    <a:pt x="632" y="1288"/>
                  </a:lnTo>
                  <a:lnTo>
                    <a:pt x="637" y="1201"/>
                  </a:lnTo>
                  <a:lnTo>
                    <a:pt x="636" y="1114"/>
                  </a:lnTo>
                  <a:lnTo>
                    <a:pt x="630" y="1027"/>
                  </a:lnTo>
                  <a:lnTo>
                    <a:pt x="620" y="940"/>
                  </a:lnTo>
                  <a:lnTo>
                    <a:pt x="604" y="855"/>
                  </a:lnTo>
                  <a:lnTo>
                    <a:pt x="584" y="770"/>
                  </a:lnTo>
                  <a:lnTo>
                    <a:pt x="557" y="688"/>
                  </a:lnTo>
                  <a:lnTo>
                    <a:pt x="526" y="609"/>
                  </a:lnTo>
                  <a:lnTo>
                    <a:pt x="490" y="533"/>
                  </a:lnTo>
                  <a:lnTo>
                    <a:pt x="449" y="458"/>
                  </a:lnTo>
                  <a:lnTo>
                    <a:pt x="406" y="388"/>
                  </a:lnTo>
                  <a:lnTo>
                    <a:pt x="358" y="323"/>
                  </a:lnTo>
                  <a:lnTo>
                    <a:pt x="305" y="261"/>
                  </a:lnTo>
                  <a:lnTo>
                    <a:pt x="250" y="205"/>
                  </a:lnTo>
                  <a:lnTo>
                    <a:pt x="191" y="154"/>
                  </a:lnTo>
                  <a:lnTo>
                    <a:pt x="130" y="109"/>
                  </a:lnTo>
                  <a:lnTo>
                    <a:pt x="65" y="67"/>
                  </a:lnTo>
                  <a:lnTo>
                    <a:pt x="0" y="3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351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82" name="Freeform 1247"/>
            <p:cNvSpPr>
              <a:spLocks/>
            </p:cNvSpPr>
            <p:nvPr/>
          </p:nvSpPr>
          <p:spPr bwMode="auto">
            <a:xfrm>
              <a:off x="1254" y="696"/>
              <a:ext cx="647" cy="753"/>
            </a:xfrm>
            <a:custGeom>
              <a:avLst/>
              <a:gdLst>
                <a:gd name="T0" fmla="*/ 595 w 647"/>
                <a:gd name="T1" fmla="*/ 753 h 1508"/>
                <a:gd name="T2" fmla="*/ 616 w 647"/>
                <a:gd name="T3" fmla="*/ 713 h 1508"/>
                <a:gd name="T4" fmla="*/ 632 w 647"/>
                <a:gd name="T5" fmla="*/ 670 h 1508"/>
                <a:gd name="T6" fmla="*/ 642 w 647"/>
                <a:gd name="T7" fmla="*/ 627 h 1508"/>
                <a:gd name="T8" fmla="*/ 647 w 647"/>
                <a:gd name="T9" fmla="*/ 583 h 1508"/>
                <a:gd name="T10" fmla="*/ 646 w 647"/>
                <a:gd name="T11" fmla="*/ 540 h 1508"/>
                <a:gd name="T12" fmla="*/ 640 w 647"/>
                <a:gd name="T13" fmla="*/ 496 h 1508"/>
                <a:gd name="T14" fmla="*/ 630 w 647"/>
                <a:gd name="T15" fmla="*/ 453 h 1508"/>
                <a:gd name="T16" fmla="*/ 614 w 647"/>
                <a:gd name="T17" fmla="*/ 410 h 1508"/>
                <a:gd name="T18" fmla="*/ 594 w 647"/>
                <a:gd name="T19" fmla="*/ 368 h 1508"/>
                <a:gd name="T20" fmla="*/ 567 w 647"/>
                <a:gd name="T21" fmla="*/ 327 h 1508"/>
                <a:gd name="T22" fmla="*/ 536 w 647"/>
                <a:gd name="T23" fmla="*/ 288 h 1508"/>
                <a:gd name="T24" fmla="*/ 500 w 647"/>
                <a:gd name="T25" fmla="*/ 250 h 1508"/>
                <a:gd name="T26" fmla="*/ 459 w 647"/>
                <a:gd name="T27" fmla="*/ 212 h 1508"/>
                <a:gd name="T28" fmla="*/ 416 w 647"/>
                <a:gd name="T29" fmla="*/ 177 h 1508"/>
                <a:gd name="T30" fmla="*/ 368 w 647"/>
                <a:gd name="T31" fmla="*/ 145 h 1508"/>
                <a:gd name="T32" fmla="*/ 315 w 647"/>
                <a:gd name="T33" fmla="*/ 114 h 1508"/>
                <a:gd name="T34" fmla="*/ 260 w 647"/>
                <a:gd name="T35" fmla="*/ 86 h 1508"/>
                <a:gd name="T36" fmla="*/ 201 w 647"/>
                <a:gd name="T37" fmla="*/ 60 h 1508"/>
                <a:gd name="T38" fmla="*/ 140 w 647"/>
                <a:gd name="T39" fmla="*/ 38 h 1508"/>
                <a:gd name="T40" fmla="*/ 75 w 647"/>
                <a:gd name="T41" fmla="*/ 17 h 1508"/>
                <a:gd name="T42" fmla="*/ 10 w 647"/>
                <a:gd name="T43" fmla="*/ 0 h 1508"/>
                <a:gd name="T44" fmla="*/ 0 w 647"/>
                <a:gd name="T45" fmla="*/ 17 h 1508"/>
                <a:gd name="T46" fmla="*/ 64 w 647"/>
                <a:gd name="T47" fmla="*/ 34 h 1508"/>
                <a:gd name="T48" fmla="*/ 126 w 647"/>
                <a:gd name="T49" fmla="*/ 53 h 1508"/>
                <a:gd name="T50" fmla="*/ 185 w 647"/>
                <a:gd name="T51" fmla="*/ 76 h 1508"/>
                <a:gd name="T52" fmla="*/ 242 w 647"/>
                <a:gd name="T53" fmla="*/ 100 h 1508"/>
                <a:gd name="T54" fmla="*/ 295 w 647"/>
                <a:gd name="T55" fmla="*/ 127 h 1508"/>
                <a:gd name="T56" fmla="*/ 346 w 647"/>
                <a:gd name="T57" fmla="*/ 157 h 1508"/>
                <a:gd name="T58" fmla="*/ 393 w 647"/>
                <a:gd name="T59" fmla="*/ 189 h 1508"/>
                <a:gd name="T60" fmla="*/ 435 w 647"/>
                <a:gd name="T61" fmla="*/ 223 h 1508"/>
                <a:gd name="T62" fmla="*/ 475 w 647"/>
                <a:gd name="T63" fmla="*/ 259 h 1508"/>
                <a:gd name="T64" fmla="*/ 509 w 647"/>
                <a:gd name="T65" fmla="*/ 296 h 1508"/>
                <a:gd name="T66" fmla="*/ 540 w 647"/>
                <a:gd name="T67" fmla="*/ 335 h 1508"/>
                <a:gd name="T68" fmla="*/ 565 w 647"/>
                <a:gd name="T69" fmla="*/ 374 h 1508"/>
                <a:gd name="T70" fmla="*/ 585 w 647"/>
                <a:gd name="T71" fmla="*/ 415 h 1508"/>
                <a:gd name="T72" fmla="*/ 601 w 647"/>
                <a:gd name="T73" fmla="*/ 455 h 1508"/>
                <a:gd name="T74" fmla="*/ 611 w 647"/>
                <a:gd name="T75" fmla="*/ 498 h 1508"/>
                <a:gd name="T76" fmla="*/ 616 w 647"/>
                <a:gd name="T77" fmla="*/ 540 h 1508"/>
                <a:gd name="T78" fmla="*/ 616 w 647"/>
                <a:gd name="T79" fmla="*/ 582 h 1508"/>
                <a:gd name="T80" fmla="*/ 612 w 647"/>
                <a:gd name="T81" fmla="*/ 625 h 1508"/>
                <a:gd name="T82" fmla="*/ 602 w 647"/>
                <a:gd name="T83" fmla="*/ 666 h 1508"/>
                <a:gd name="T84" fmla="*/ 587 w 647"/>
                <a:gd name="T85" fmla="*/ 707 h 1508"/>
                <a:gd name="T86" fmla="*/ 567 w 647"/>
                <a:gd name="T87" fmla="*/ 747 h 1508"/>
                <a:gd name="T88" fmla="*/ 595 w 647"/>
                <a:gd name="T89" fmla="*/ 753 h 150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647" h="1508">
                  <a:moveTo>
                    <a:pt x="595" y="1508"/>
                  </a:moveTo>
                  <a:lnTo>
                    <a:pt x="616" y="1427"/>
                  </a:lnTo>
                  <a:lnTo>
                    <a:pt x="632" y="1341"/>
                  </a:lnTo>
                  <a:lnTo>
                    <a:pt x="642" y="1255"/>
                  </a:lnTo>
                  <a:lnTo>
                    <a:pt x="647" y="1168"/>
                  </a:lnTo>
                  <a:lnTo>
                    <a:pt x="646" y="1081"/>
                  </a:lnTo>
                  <a:lnTo>
                    <a:pt x="640" y="994"/>
                  </a:lnTo>
                  <a:lnTo>
                    <a:pt x="630" y="907"/>
                  </a:lnTo>
                  <a:lnTo>
                    <a:pt x="614" y="822"/>
                  </a:lnTo>
                  <a:lnTo>
                    <a:pt x="594" y="737"/>
                  </a:lnTo>
                  <a:lnTo>
                    <a:pt x="567" y="655"/>
                  </a:lnTo>
                  <a:lnTo>
                    <a:pt x="536" y="576"/>
                  </a:lnTo>
                  <a:lnTo>
                    <a:pt x="500" y="500"/>
                  </a:lnTo>
                  <a:lnTo>
                    <a:pt x="459" y="425"/>
                  </a:lnTo>
                  <a:lnTo>
                    <a:pt x="416" y="355"/>
                  </a:lnTo>
                  <a:lnTo>
                    <a:pt x="368" y="290"/>
                  </a:lnTo>
                  <a:lnTo>
                    <a:pt x="315" y="228"/>
                  </a:lnTo>
                  <a:lnTo>
                    <a:pt x="260" y="172"/>
                  </a:lnTo>
                  <a:lnTo>
                    <a:pt x="201" y="121"/>
                  </a:lnTo>
                  <a:lnTo>
                    <a:pt x="140" y="76"/>
                  </a:lnTo>
                  <a:lnTo>
                    <a:pt x="75" y="34"/>
                  </a:lnTo>
                  <a:lnTo>
                    <a:pt x="10" y="0"/>
                  </a:lnTo>
                  <a:lnTo>
                    <a:pt x="0" y="34"/>
                  </a:lnTo>
                  <a:lnTo>
                    <a:pt x="64" y="69"/>
                  </a:lnTo>
                  <a:lnTo>
                    <a:pt x="126" y="107"/>
                  </a:lnTo>
                  <a:lnTo>
                    <a:pt x="185" y="152"/>
                  </a:lnTo>
                  <a:lnTo>
                    <a:pt x="242" y="201"/>
                  </a:lnTo>
                  <a:lnTo>
                    <a:pt x="295" y="255"/>
                  </a:lnTo>
                  <a:lnTo>
                    <a:pt x="346" y="315"/>
                  </a:lnTo>
                  <a:lnTo>
                    <a:pt x="393" y="378"/>
                  </a:lnTo>
                  <a:lnTo>
                    <a:pt x="435" y="447"/>
                  </a:lnTo>
                  <a:lnTo>
                    <a:pt x="475" y="518"/>
                  </a:lnTo>
                  <a:lnTo>
                    <a:pt x="509" y="592"/>
                  </a:lnTo>
                  <a:lnTo>
                    <a:pt x="540" y="670"/>
                  </a:lnTo>
                  <a:lnTo>
                    <a:pt x="565" y="749"/>
                  </a:lnTo>
                  <a:lnTo>
                    <a:pt x="585" y="831"/>
                  </a:lnTo>
                  <a:lnTo>
                    <a:pt x="601" y="912"/>
                  </a:lnTo>
                  <a:lnTo>
                    <a:pt x="611" y="997"/>
                  </a:lnTo>
                  <a:lnTo>
                    <a:pt x="616" y="1081"/>
                  </a:lnTo>
                  <a:lnTo>
                    <a:pt x="616" y="1166"/>
                  </a:lnTo>
                  <a:lnTo>
                    <a:pt x="612" y="1251"/>
                  </a:lnTo>
                  <a:lnTo>
                    <a:pt x="602" y="1334"/>
                  </a:lnTo>
                  <a:lnTo>
                    <a:pt x="587" y="1416"/>
                  </a:lnTo>
                  <a:lnTo>
                    <a:pt x="567" y="1495"/>
                  </a:lnTo>
                  <a:lnTo>
                    <a:pt x="595" y="1508"/>
                  </a:lnTo>
                  <a:close/>
                </a:path>
              </a:pathLst>
            </a:custGeom>
            <a:solidFill>
              <a:srgbClr val="C65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83" name="Freeform 1248"/>
            <p:cNvSpPr>
              <a:spLocks/>
            </p:cNvSpPr>
            <p:nvPr/>
          </p:nvSpPr>
          <p:spPr bwMode="auto">
            <a:xfrm>
              <a:off x="1243" y="713"/>
              <a:ext cx="627" cy="730"/>
            </a:xfrm>
            <a:custGeom>
              <a:avLst/>
              <a:gdLst>
                <a:gd name="T0" fmla="*/ 11 w 627"/>
                <a:gd name="T1" fmla="*/ 0 h 1461"/>
                <a:gd name="T2" fmla="*/ 75 w 627"/>
                <a:gd name="T3" fmla="*/ 17 h 1461"/>
                <a:gd name="T4" fmla="*/ 137 w 627"/>
                <a:gd name="T5" fmla="*/ 36 h 1461"/>
                <a:gd name="T6" fmla="*/ 196 w 627"/>
                <a:gd name="T7" fmla="*/ 59 h 1461"/>
                <a:gd name="T8" fmla="*/ 253 w 627"/>
                <a:gd name="T9" fmla="*/ 83 h 1461"/>
                <a:gd name="T10" fmla="*/ 306 w 627"/>
                <a:gd name="T11" fmla="*/ 110 h 1461"/>
                <a:gd name="T12" fmla="*/ 357 w 627"/>
                <a:gd name="T13" fmla="*/ 140 h 1461"/>
                <a:gd name="T14" fmla="*/ 404 w 627"/>
                <a:gd name="T15" fmla="*/ 172 h 1461"/>
                <a:gd name="T16" fmla="*/ 446 w 627"/>
                <a:gd name="T17" fmla="*/ 206 h 1461"/>
                <a:gd name="T18" fmla="*/ 486 w 627"/>
                <a:gd name="T19" fmla="*/ 242 h 1461"/>
                <a:gd name="T20" fmla="*/ 520 w 627"/>
                <a:gd name="T21" fmla="*/ 279 h 1461"/>
                <a:gd name="T22" fmla="*/ 551 w 627"/>
                <a:gd name="T23" fmla="*/ 318 h 1461"/>
                <a:gd name="T24" fmla="*/ 576 w 627"/>
                <a:gd name="T25" fmla="*/ 357 h 1461"/>
                <a:gd name="T26" fmla="*/ 596 w 627"/>
                <a:gd name="T27" fmla="*/ 398 h 1461"/>
                <a:gd name="T28" fmla="*/ 612 w 627"/>
                <a:gd name="T29" fmla="*/ 439 h 1461"/>
                <a:gd name="T30" fmla="*/ 622 w 627"/>
                <a:gd name="T31" fmla="*/ 481 h 1461"/>
                <a:gd name="T32" fmla="*/ 627 w 627"/>
                <a:gd name="T33" fmla="*/ 523 h 1461"/>
                <a:gd name="T34" fmla="*/ 627 w 627"/>
                <a:gd name="T35" fmla="*/ 566 h 1461"/>
                <a:gd name="T36" fmla="*/ 623 w 627"/>
                <a:gd name="T37" fmla="*/ 608 h 1461"/>
                <a:gd name="T38" fmla="*/ 613 w 627"/>
                <a:gd name="T39" fmla="*/ 650 h 1461"/>
                <a:gd name="T40" fmla="*/ 598 w 627"/>
                <a:gd name="T41" fmla="*/ 691 h 1461"/>
                <a:gd name="T42" fmla="*/ 578 w 627"/>
                <a:gd name="T43" fmla="*/ 730 h 1461"/>
                <a:gd name="T44" fmla="*/ 548 w 627"/>
                <a:gd name="T45" fmla="*/ 723 h 1461"/>
                <a:gd name="T46" fmla="*/ 568 w 627"/>
                <a:gd name="T47" fmla="*/ 682 h 1461"/>
                <a:gd name="T48" fmla="*/ 584 w 627"/>
                <a:gd name="T49" fmla="*/ 642 h 1461"/>
                <a:gd name="T50" fmla="*/ 593 w 627"/>
                <a:gd name="T51" fmla="*/ 599 h 1461"/>
                <a:gd name="T52" fmla="*/ 596 w 627"/>
                <a:gd name="T53" fmla="*/ 557 h 1461"/>
                <a:gd name="T54" fmla="*/ 595 w 627"/>
                <a:gd name="T55" fmla="*/ 513 h 1461"/>
                <a:gd name="T56" fmla="*/ 589 w 627"/>
                <a:gd name="T57" fmla="*/ 471 h 1461"/>
                <a:gd name="T58" fmla="*/ 576 w 627"/>
                <a:gd name="T59" fmla="*/ 428 h 1461"/>
                <a:gd name="T60" fmla="*/ 558 w 627"/>
                <a:gd name="T61" fmla="*/ 386 h 1461"/>
                <a:gd name="T62" fmla="*/ 535 w 627"/>
                <a:gd name="T63" fmla="*/ 346 h 1461"/>
                <a:gd name="T64" fmla="*/ 507 w 627"/>
                <a:gd name="T65" fmla="*/ 306 h 1461"/>
                <a:gd name="T66" fmla="*/ 475 w 627"/>
                <a:gd name="T67" fmla="*/ 267 h 1461"/>
                <a:gd name="T68" fmla="*/ 438 w 627"/>
                <a:gd name="T69" fmla="*/ 231 h 1461"/>
                <a:gd name="T70" fmla="*/ 396 w 627"/>
                <a:gd name="T71" fmla="*/ 195 h 1461"/>
                <a:gd name="T72" fmla="*/ 349 w 627"/>
                <a:gd name="T73" fmla="*/ 163 h 1461"/>
                <a:gd name="T74" fmla="*/ 299 w 627"/>
                <a:gd name="T75" fmla="*/ 132 h 1461"/>
                <a:gd name="T76" fmla="*/ 244 w 627"/>
                <a:gd name="T77" fmla="*/ 104 h 1461"/>
                <a:gd name="T78" fmla="*/ 188 w 627"/>
                <a:gd name="T79" fmla="*/ 78 h 1461"/>
                <a:gd name="T80" fmla="*/ 128 w 627"/>
                <a:gd name="T81" fmla="*/ 55 h 1461"/>
                <a:gd name="T82" fmla="*/ 65 w 627"/>
                <a:gd name="T83" fmla="*/ 35 h 1461"/>
                <a:gd name="T84" fmla="*/ 0 w 627"/>
                <a:gd name="T85" fmla="*/ 18 h 1461"/>
                <a:gd name="T86" fmla="*/ 11 w 627"/>
                <a:gd name="T87" fmla="*/ 0 h 146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627" h="1461">
                  <a:moveTo>
                    <a:pt x="11" y="0"/>
                  </a:moveTo>
                  <a:lnTo>
                    <a:pt x="75" y="35"/>
                  </a:lnTo>
                  <a:lnTo>
                    <a:pt x="137" y="73"/>
                  </a:lnTo>
                  <a:lnTo>
                    <a:pt x="196" y="118"/>
                  </a:lnTo>
                  <a:lnTo>
                    <a:pt x="253" y="167"/>
                  </a:lnTo>
                  <a:lnTo>
                    <a:pt x="306" y="221"/>
                  </a:lnTo>
                  <a:lnTo>
                    <a:pt x="357" y="281"/>
                  </a:lnTo>
                  <a:lnTo>
                    <a:pt x="404" y="344"/>
                  </a:lnTo>
                  <a:lnTo>
                    <a:pt x="446" y="413"/>
                  </a:lnTo>
                  <a:lnTo>
                    <a:pt x="486" y="484"/>
                  </a:lnTo>
                  <a:lnTo>
                    <a:pt x="520" y="558"/>
                  </a:lnTo>
                  <a:lnTo>
                    <a:pt x="551" y="636"/>
                  </a:lnTo>
                  <a:lnTo>
                    <a:pt x="576" y="715"/>
                  </a:lnTo>
                  <a:lnTo>
                    <a:pt x="596" y="797"/>
                  </a:lnTo>
                  <a:lnTo>
                    <a:pt x="612" y="878"/>
                  </a:lnTo>
                  <a:lnTo>
                    <a:pt x="622" y="963"/>
                  </a:lnTo>
                  <a:lnTo>
                    <a:pt x="627" y="1047"/>
                  </a:lnTo>
                  <a:lnTo>
                    <a:pt x="627" y="1132"/>
                  </a:lnTo>
                  <a:lnTo>
                    <a:pt x="623" y="1217"/>
                  </a:lnTo>
                  <a:lnTo>
                    <a:pt x="613" y="1300"/>
                  </a:lnTo>
                  <a:lnTo>
                    <a:pt x="598" y="1382"/>
                  </a:lnTo>
                  <a:lnTo>
                    <a:pt x="578" y="1461"/>
                  </a:lnTo>
                  <a:lnTo>
                    <a:pt x="548" y="1447"/>
                  </a:lnTo>
                  <a:lnTo>
                    <a:pt x="568" y="1365"/>
                  </a:lnTo>
                  <a:lnTo>
                    <a:pt x="584" y="1284"/>
                  </a:lnTo>
                  <a:lnTo>
                    <a:pt x="593" y="1199"/>
                  </a:lnTo>
                  <a:lnTo>
                    <a:pt x="596" y="1114"/>
                  </a:lnTo>
                  <a:lnTo>
                    <a:pt x="595" y="1027"/>
                  </a:lnTo>
                  <a:lnTo>
                    <a:pt x="589" y="942"/>
                  </a:lnTo>
                  <a:lnTo>
                    <a:pt x="576" y="857"/>
                  </a:lnTo>
                  <a:lnTo>
                    <a:pt x="558" y="773"/>
                  </a:lnTo>
                  <a:lnTo>
                    <a:pt x="535" y="692"/>
                  </a:lnTo>
                  <a:lnTo>
                    <a:pt x="507" y="612"/>
                  </a:lnTo>
                  <a:lnTo>
                    <a:pt x="475" y="534"/>
                  </a:lnTo>
                  <a:lnTo>
                    <a:pt x="438" y="462"/>
                  </a:lnTo>
                  <a:lnTo>
                    <a:pt x="396" y="391"/>
                  </a:lnTo>
                  <a:lnTo>
                    <a:pt x="349" y="326"/>
                  </a:lnTo>
                  <a:lnTo>
                    <a:pt x="299" y="265"/>
                  </a:lnTo>
                  <a:lnTo>
                    <a:pt x="244" y="209"/>
                  </a:lnTo>
                  <a:lnTo>
                    <a:pt x="188" y="156"/>
                  </a:lnTo>
                  <a:lnTo>
                    <a:pt x="128" y="111"/>
                  </a:lnTo>
                  <a:lnTo>
                    <a:pt x="65" y="71"/>
                  </a:lnTo>
                  <a:lnTo>
                    <a:pt x="0" y="37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C85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84" name="Freeform 1249"/>
            <p:cNvSpPr>
              <a:spLocks/>
            </p:cNvSpPr>
            <p:nvPr/>
          </p:nvSpPr>
          <p:spPr bwMode="auto">
            <a:xfrm>
              <a:off x="1233" y="731"/>
              <a:ext cx="606" cy="705"/>
            </a:xfrm>
            <a:custGeom>
              <a:avLst/>
              <a:gdLst>
                <a:gd name="T0" fmla="*/ 558 w 606"/>
                <a:gd name="T1" fmla="*/ 705 h 1410"/>
                <a:gd name="T2" fmla="*/ 578 w 606"/>
                <a:gd name="T3" fmla="*/ 664 h 1410"/>
                <a:gd name="T4" fmla="*/ 594 w 606"/>
                <a:gd name="T5" fmla="*/ 624 h 1410"/>
                <a:gd name="T6" fmla="*/ 603 w 606"/>
                <a:gd name="T7" fmla="*/ 581 h 1410"/>
                <a:gd name="T8" fmla="*/ 606 w 606"/>
                <a:gd name="T9" fmla="*/ 539 h 1410"/>
                <a:gd name="T10" fmla="*/ 605 w 606"/>
                <a:gd name="T11" fmla="*/ 495 h 1410"/>
                <a:gd name="T12" fmla="*/ 599 w 606"/>
                <a:gd name="T13" fmla="*/ 453 h 1410"/>
                <a:gd name="T14" fmla="*/ 586 w 606"/>
                <a:gd name="T15" fmla="*/ 410 h 1410"/>
                <a:gd name="T16" fmla="*/ 568 w 606"/>
                <a:gd name="T17" fmla="*/ 368 h 1410"/>
                <a:gd name="T18" fmla="*/ 545 w 606"/>
                <a:gd name="T19" fmla="*/ 328 h 1410"/>
                <a:gd name="T20" fmla="*/ 517 w 606"/>
                <a:gd name="T21" fmla="*/ 288 h 1410"/>
                <a:gd name="T22" fmla="*/ 485 w 606"/>
                <a:gd name="T23" fmla="*/ 249 h 1410"/>
                <a:gd name="T24" fmla="*/ 448 w 606"/>
                <a:gd name="T25" fmla="*/ 213 h 1410"/>
                <a:gd name="T26" fmla="*/ 406 w 606"/>
                <a:gd name="T27" fmla="*/ 177 h 1410"/>
                <a:gd name="T28" fmla="*/ 359 w 606"/>
                <a:gd name="T29" fmla="*/ 145 h 1410"/>
                <a:gd name="T30" fmla="*/ 309 w 606"/>
                <a:gd name="T31" fmla="*/ 114 h 1410"/>
                <a:gd name="T32" fmla="*/ 254 w 606"/>
                <a:gd name="T33" fmla="*/ 86 h 1410"/>
                <a:gd name="T34" fmla="*/ 198 w 606"/>
                <a:gd name="T35" fmla="*/ 60 h 1410"/>
                <a:gd name="T36" fmla="*/ 138 w 606"/>
                <a:gd name="T37" fmla="*/ 37 h 1410"/>
                <a:gd name="T38" fmla="*/ 75 w 606"/>
                <a:gd name="T39" fmla="*/ 17 h 1410"/>
                <a:gd name="T40" fmla="*/ 10 w 606"/>
                <a:gd name="T41" fmla="*/ 0 h 1410"/>
                <a:gd name="T42" fmla="*/ 0 w 606"/>
                <a:gd name="T43" fmla="*/ 20 h 1410"/>
                <a:gd name="T44" fmla="*/ 62 w 606"/>
                <a:gd name="T45" fmla="*/ 36 h 1410"/>
                <a:gd name="T46" fmla="*/ 121 w 606"/>
                <a:gd name="T47" fmla="*/ 55 h 1410"/>
                <a:gd name="T48" fmla="*/ 179 w 606"/>
                <a:gd name="T49" fmla="*/ 77 h 1410"/>
                <a:gd name="T50" fmla="*/ 235 w 606"/>
                <a:gd name="T51" fmla="*/ 101 h 1410"/>
                <a:gd name="T52" fmla="*/ 287 w 606"/>
                <a:gd name="T53" fmla="*/ 129 h 1410"/>
                <a:gd name="T54" fmla="*/ 335 w 606"/>
                <a:gd name="T55" fmla="*/ 158 h 1410"/>
                <a:gd name="T56" fmla="*/ 380 w 606"/>
                <a:gd name="T57" fmla="*/ 190 h 1410"/>
                <a:gd name="T58" fmla="*/ 420 w 606"/>
                <a:gd name="T59" fmla="*/ 224 h 1410"/>
                <a:gd name="T60" fmla="*/ 456 w 606"/>
                <a:gd name="T61" fmla="*/ 259 h 1410"/>
                <a:gd name="T62" fmla="*/ 488 w 606"/>
                <a:gd name="T63" fmla="*/ 296 h 1410"/>
                <a:gd name="T64" fmla="*/ 514 w 606"/>
                <a:gd name="T65" fmla="*/ 334 h 1410"/>
                <a:gd name="T66" fmla="*/ 537 w 606"/>
                <a:gd name="T67" fmla="*/ 374 h 1410"/>
                <a:gd name="T68" fmla="*/ 554 w 606"/>
                <a:gd name="T69" fmla="*/ 414 h 1410"/>
                <a:gd name="T70" fmla="*/ 565 w 606"/>
                <a:gd name="T71" fmla="*/ 454 h 1410"/>
                <a:gd name="T72" fmla="*/ 572 w 606"/>
                <a:gd name="T73" fmla="*/ 496 h 1410"/>
                <a:gd name="T74" fmla="*/ 574 w 606"/>
                <a:gd name="T75" fmla="*/ 538 h 1410"/>
                <a:gd name="T76" fmla="*/ 569 w 606"/>
                <a:gd name="T77" fmla="*/ 578 h 1410"/>
                <a:gd name="T78" fmla="*/ 561 w 606"/>
                <a:gd name="T79" fmla="*/ 619 h 1410"/>
                <a:gd name="T80" fmla="*/ 547 w 606"/>
                <a:gd name="T81" fmla="*/ 659 h 1410"/>
                <a:gd name="T82" fmla="*/ 527 w 606"/>
                <a:gd name="T83" fmla="*/ 698 h 1410"/>
                <a:gd name="T84" fmla="*/ 558 w 606"/>
                <a:gd name="T85" fmla="*/ 705 h 141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06" h="1410">
                  <a:moveTo>
                    <a:pt x="558" y="1410"/>
                  </a:moveTo>
                  <a:lnTo>
                    <a:pt x="578" y="1328"/>
                  </a:lnTo>
                  <a:lnTo>
                    <a:pt x="594" y="1247"/>
                  </a:lnTo>
                  <a:lnTo>
                    <a:pt x="603" y="1162"/>
                  </a:lnTo>
                  <a:lnTo>
                    <a:pt x="606" y="1077"/>
                  </a:lnTo>
                  <a:lnTo>
                    <a:pt x="605" y="990"/>
                  </a:lnTo>
                  <a:lnTo>
                    <a:pt x="599" y="905"/>
                  </a:lnTo>
                  <a:lnTo>
                    <a:pt x="586" y="820"/>
                  </a:lnTo>
                  <a:lnTo>
                    <a:pt x="568" y="736"/>
                  </a:lnTo>
                  <a:lnTo>
                    <a:pt x="545" y="655"/>
                  </a:lnTo>
                  <a:lnTo>
                    <a:pt x="517" y="575"/>
                  </a:lnTo>
                  <a:lnTo>
                    <a:pt x="485" y="497"/>
                  </a:lnTo>
                  <a:lnTo>
                    <a:pt x="448" y="425"/>
                  </a:lnTo>
                  <a:lnTo>
                    <a:pt x="406" y="354"/>
                  </a:lnTo>
                  <a:lnTo>
                    <a:pt x="359" y="289"/>
                  </a:lnTo>
                  <a:lnTo>
                    <a:pt x="309" y="228"/>
                  </a:lnTo>
                  <a:lnTo>
                    <a:pt x="254" y="172"/>
                  </a:lnTo>
                  <a:lnTo>
                    <a:pt x="198" y="119"/>
                  </a:lnTo>
                  <a:lnTo>
                    <a:pt x="138" y="74"/>
                  </a:lnTo>
                  <a:lnTo>
                    <a:pt x="75" y="34"/>
                  </a:lnTo>
                  <a:lnTo>
                    <a:pt x="10" y="0"/>
                  </a:lnTo>
                  <a:lnTo>
                    <a:pt x="0" y="39"/>
                  </a:lnTo>
                  <a:lnTo>
                    <a:pt x="62" y="72"/>
                  </a:lnTo>
                  <a:lnTo>
                    <a:pt x="121" y="110"/>
                  </a:lnTo>
                  <a:lnTo>
                    <a:pt x="179" y="153"/>
                  </a:lnTo>
                  <a:lnTo>
                    <a:pt x="235" y="202"/>
                  </a:lnTo>
                  <a:lnTo>
                    <a:pt x="287" y="257"/>
                  </a:lnTo>
                  <a:lnTo>
                    <a:pt x="335" y="316"/>
                  </a:lnTo>
                  <a:lnTo>
                    <a:pt x="380" y="380"/>
                  </a:lnTo>
                  <a:lnTo>
                    <a:pt x="420" y="447"/>
                  </a:lnTo>
                  <a:lnTo>
                    <a:pt x="456" y="517"/>
                  </a:lnTo>
                  <a:lnTo>
                    <a:pt x="488" y="592"/>
                  </a:lnTo>
                  <a:lnTo>
                    <a:pt x="514" y="668"/>
                  </a:lnTo>
                  <a:lnTo>
                    <a:pt x="537" y="747"/>
                  </a:lnTo>
                  <a:lnTo>
                    <a:pt x="554" y="827"/>
                  </a:lnTo>
                  <a:lnTo>
                    <a:pt x="565" y="908"/>
                  </a:lnTo>
                  <a:lnTo>
                    <a:pt x="572" y="992"/>
                  </a:lnTo>
                  <a:lnTo>
                    <a:pt x="574" y="1075"/>
                  </a:lnTo>
                  <a:lnTo>
                    <a:pt x="569" y="1156"/>
                  </a:lnTo>
                  <a:lnTo>
                    <a:pt x="561" y="1238"/>
                  </a:lnTo>
                  <a:lnTo>
                    <a:pt x="547" y="1318"/>
                  </a:lnTo>
                  <a:lnTo>
                    <a:pt x="527" y="1395"/>
                  </a:lnTo>
                  <a:lnTo>
                    <a:pt x="558" y="1410"/>
                  </a:lnTo>
                  <a:close/>
                </a:path>
              </a:pathLst>
            </a:custGeom>
            <a:solidFill>
              <a:srgbClr val="CB5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85" name="Freeform 1250"/>
            <p:cNvSpPr>
              <a:spLocks/>
            </p:cNvSpPr>
            <p:nvPr/>
          </p:nvSpPr>
          <p:spPr bwMode="auto">
            <a:xfrm>
              <a:off x="1222" y="751"/>
              <a:ext cx="585" cy="678"/>
            </a:xfrm>
            <a:custGeom>
              <a:avLst/>
              <a:gdLst>
                <a:gd name="T0" fmla="*/ 11 w 585"/>
                <a:gd name="T1" fmla="*/ 0 h 1356"/>
                <a:gd name="T2" fmla="*/ 73 w 585"/>
                <a:gd name="T3" fmla="*/ 17 h 1356"/>
                <a:gd name="T4" fmla="*/ 132 w 585"/>
                <a:gd name="T5" fmla="*/ 36 h 1356"/>
                <a:gd name="T6" fmla="*/ 190 w 585"/>
                <a:gd name="T7" fmla="*/ 57 h 1356"/>
                <a:gd name="T8" fmla="*/ 246 w 585"/>
                <a:gd name="T9" fmla="*/ 82 h 1356"/>
                <a:gd name="T10" fmla="*/ 298 w 585"/>
                <a:gd name="T11" fmla="*/ 109 h 1356"/>
                <a:gd name="T12" fmla="*/ 346 w 585"/>
                <a:gd name="T13" fmla="*/ 139 h 1356"/>
                <a:gd name="T14" fmla="*/ 391 w 585"/>
                <a:gd name="T15" fmla="*/ 171 h 1356"/>
                <a:gd name="T16" fmla="*/ 431 w 585"/>
                <a:gd name="T17" fmla="*/ 204 h 1356"/>
                <a:gd name="T18" fmla="*/ 467 w 585"/>
                <a:gd name="T19" fmla="*/ 239 h 1356"/>
                <a:gd name="T20" fmla="*/ 499 w 585"/>
                <a:gd name="T21" fmla="*/ 277 h 1356"/>
                <a:gd name="T22" fmla="*/ 525 w 585"/>
                <a:gd name="T23" fmla="*/ 315 h 1356"/>
                <a:gd name="T24" fmla="*/ 548 w 585"/>
                <a:gd name="T25" fmla="*/ 354 h 1356"/>
                <a:gd name="T26" fmla="*/ 565 w 585"/>
                <a:gd name="T27" fmla="*/ 394 h 1356"/>
                <a:gd name="T28" fmla="*/ 576 w 585"/>
                <a:gd name="T29" fmla="*/ 435 h 1356"/>
                <a:gd name="T30" fmla="*/ 583 w 585"/>
                <a:gd name="T31" fmla="*/ 477 h 1356"/>
                <a:gd name="T32" fmla="*/ 585 w 585"/>
                <a:gd name="T33" fmla="*/ 518 h 1356"/>
                <a:gd name="T34" fmla="*/ 580 w 585"/>
                <a:gd name="T35" fmla="*/ 559 h 1356"/>
                <a:gd name="T36" fmla="*/ 572 w 585"/>
                <a:gd name="T37" fmla="*/ 600 h 1356"/>
                <a:gd name="T38" fmla="*/ 558 w 585"/>
                <a:gd name="T39" fmla="*/ 640 h 1356"/>
                <a:gd name="T40" fmla="*/ 538 w 585"/>
                <a:gd name="T41" fmla="*/ 678 h 1356"/>
                <a:gd name="T42" fmla="*/ 506 w 585"/>
                <a:gd name="T43" fmla="*/ 671 h 1356"/>
                <a:gd name="T44" fmla="*/ 524 w 585"/>
                <a:gd name="T45" fmla="*/ 631 h 1356"/>
                <a:gd name="T46" fmla="*/ 538 w 585"/>
                <a:gd name="T47" fmla="*/ 591 h 1356"/>
                <a:gd name="T48" fmla="*/ 547 w 585"/>
                <a:gd name="T49" fmla="*/ 550 h 1356"/>
                <a:gd name="T50" fmla="*/ 549 w 585"/>
                <a:gd name="T51" fmla="*/ 508 h 1356"/>
                <a:gd name="T52" fmla="*/ 547 w 585"/>
                <a:gd name="T53" fmla="*/ 467 h 1356"/>
                <a:gd name="T54" fmla="*/ 540 w 585"/>
                <a:gd name="T55" fmla="*/ 425 h 1356"/>
                <a:gd name="T56" fmla="*/ 525 w 585"/>
                <a:gd name="T57" fmla="*/ 384 h 1356"/>
                <a:gd name="T58" fmla="*/ 506 w 585"/>
                <a:gd name="T59" fmla="*/ 344 h 1356"/>
                <a:gd name="T60" fmla="*/ 482 w 585"/>
                <a:gd name="T61" fmla="*/ 305 h 1356"/>
                <a:gd name="T62" fmla="*/ 452 w 585"/>
                <a:gd name="T63" fmla="*/ 267 h 1356"/>
                <a:gd name="T64" fmla="*/ 418 w 585"/>
                <a:gd name="T65" fmla="*/ 230 h 1356"/>
                <a:gd name="T66" fmla="*/ 378 w 585"/>
                <a:gd name="T67" fmla="*/ 195 h 1356"/>
                <a:gd name="T68" fmla="*/ 335 w 585"/>
                <a:gd name="T69" fmla="*/ 162 h 1356"/>
                <a:gd name="T70" fmla="*/ 287 w 585"/>
                <a:gd name="T71" fmla="*/ 133 h 1356"/>
                <a:gd name="T72" fmla="*/ 236 w 585"/>
                <a:gd name="T73" fmla="*/ 105 h 1356"/>
                <a:gd name="T74" fmla="*/ 180 w 585"/>
                <a:gd name="T75" fmla="*/ 79 h 1356"/>
                <a:gd name="T76" fmla="*/ 123 w 585"/>
                <a:gd name="T77" fmla="*/ 57 h 1356"/>
                <a:gd name="T78" fmla="*/ 62 w 585"/>
                <a:gd name="T79" fmla="*/ 37 h 1356"/>
                <a:gd name="T80" fmla="*/ 0 w 585"/>
                <a:gd name="T81" fmla="*/ 20 h 1356"/>
                <a:gd name="T82" fmla="*/ 11 w 585"/>
                <a:gd name="T83" fmla="*/ 0 h 135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85" h="1356">
                  <a:moveTo>
                    <a:pt x="11" y="0"/>
                  </a:moveTo>
                  <a:lnTo>
                    <a:pt x="73" y="33"/>
                  </a:lnTo>
                  <a:lnTo>
                    <a:pt x="132" y="71"/>
                  </a:lnTo>
                  <a:lnTo>
                    <a:pt x="190" y="114"/>
                  </a:lnTo>
                  <a:lnTo>
                    <a:pt x="246" y="163"/>
                  </a:lnTo>
                  <a:lnTo>
                    <a:pt x="298" y="218"/>
                  </a:lnTo>
                  <a:lnTo>
                    <a:pt x="346" y="277"/>
                  </a:lnTo>
                  <a:lnTo>
                    <a:pt x="391" y="341"/>
                  </a:lnTo>
                  <a:lnTo>
                    <a:pt x="431" y="408"/>
                  </a:lnTo>
                  <a:lnTo>
                    <a:pt x="467" y="478"/>
                  </a:lnTo>
                  <a:lnTo>
                    <a:pt x="499" y="553"/>
                  </a:lnTo>
                  <a:lnTo>
                    <a:pt x="525" y="629"/>
                  </a:lnTo>
                  <a:lnTo>
                    <a:pt x="548" y="708"/>
                  </a:lnTo>
                  <a:lnTo>
                    <a:pt x="565" y="788"/>
                  </a:lnTo>
                  <a:lnTo>
                    <a:pt x="576" y="869"/>
                  </a:lnTo>
                  <a:lnTo>
                    <a:pt x="583" y="953"/>
                  </a:lnTo>
                  <a:lnTo>
                    <a:pt x="585" y="1036"/>
                  </a:lnTo>
                  <a:lnTo>
                    <a:pt x="580" y="1117"/>
                  </a:lnTo>
                  <a:lnTo>
                    <a:pt x="572" y="1199"/>
                  </a:lnTo>
                  <a:lnTo>
                    <a:pt x="558" y="1279"/>
                  </a:lnTo>
                  <a:lnTo>
                    <a:pt x="538" y="1356"/>
                  </a:lnTo>
                  <a:lnTo>
                    <a:pt x="506" y="1342"/>
                  </a:lnTo>
                  <a:lnTo>
                    <a:pt x="524" y="1262"/>
                  </a:lnTo>
                  <a:lnTo>
                    <a:pt x="538" y="1181"/>
                  </a:lnTo>
                  <a:lnTo>
                    <a:pt x="547" y="1099"/>
                  </a:lnTo>
                  <a:lnTo>
                    <a:pt x="549" y="1016"/>
                  </a:lnTo>
                  <a:lnTo>
                    <a:pt x="547" y="933"/>
                  </a:lnTo>
                  <a:lnTo>
                    <a:pt x="540" y="849"/>
                  </a:lnTo>
                  <a:lnTo>
                    <a:pt x="525" y="768"/>
                  </a:lnTo>
                  <a:lnTo>
                    <a:pt x="506" y="687"/>
                  </a:lnTo>
                  <a:lnTo>
                    <a:pt x="482" y="609"/>
                  </a:lnTo>
                  <a:lnTo>
                    <a:pt x="452" y="533"/>
                  </a:lnTo>
                  <a:lnTo>
                    <a:pt x="418" y="460"/>
                  </a:lnTo>
                  <a:lnTo>
                    <a:pt x="378" y="390"/>
                  </a:lnTo>
                  <a:lnTo>
                    <a:pt x="335" y="324"/>
                  </a:lnTo>
                  <a:lnTo>
                    <a:pt x="287" y="265"/>
                  </a:lnTo>
                  <a:lnTo>
                    <a:pt x="236" y="209"/>
                  </a:lnTo>
                  <a:lnTo>
                    <a:pt x="180" y="158"/>
                  </a:lnTo>
                  <a:lnTo>
                    <a:pt x="123" y="113"/>
                  </a:lnTo>
                  <a:lnTo>
                    <a:pt x="62" y="73"/>
                  </a:lnTo>
                  <a:lnTo>
                    <a:pt x="0" y="4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CE63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86" name="Freeform 1251"/>
            <p:cNvSpPr>
              <a:spLocks/>
            </p:cNvSpPr>
            <p:nvPr/>
          </p:nvSpPr>
          <p:spPr bwMode="auto">
            <a:xfrm>
              <a:off x="1209" y="771"/>
              <a:ext cx="562" cy="650"/>
            </a:xfrm>
            <a:custGeom>
              <a:avLst/>
              <a:gdLst>
                <a:gd name="T0" fmla="*/ 519 w 562"/>
                <a:gd name="T1" fmla="*/ 650 h 1302"/>
                <a:gd name="T2" fmla="*/ 537 w 562"/>
                <a:gd name="T3" fmla="*/ 610 h 1302"/>
                <a:gd name="T4" fmla="*/ 551 w 562"/>
                <a:gd name="T5" fmla="*/ 570 h 1302"/>
                <a:gd name="T6" fmla="*/ 560 w 562"/>
                <a:gd name="T7" fmla="*/ 529 h 1302"/>
                <a:gd name="T8" fmla="*/ 562 w 562"/>
                <a:gd name="T9" fmla="*/ 487 h 1302"/>
                <a:gd name="T10" fmla="*/ 560 w 562"/>
                <a:gd name="T11" fmla="*/ 446 h 1302"/>
                <a:gd name="T12" fmla="*/ 553 w 562"/>
                <a:gd name="T13" fmla="*/ 404 h 1302"/>
                <a:gd name="T14" fmla="*/ 538 w 562"/>
                <a:gd name="T15" fmla="*/ 363 h 1302"/>
                <a:gd name="T16" fmla="*/ 519 w 562"/>
                <a:gd name="T17" fmla="*/ 323 h 1302"/>
                <a:gd name="T18" fmla="*/ 495 w 562"/>
                <a:gd name="T19" fmla="*/ 284 h 1302"/>
                <a:gd name="T20" fmla="*/ 465 w 562"/>
                <a:gd name="T21" fmla="*/ 246 h 1302"/>
                <a:gd name="T22" fmla="*/ 431 w 562"/>
                <a:gd name="T23" fmla="*/ 210 h 1302"/>
                <a:gd name="T24" fmla="*/ 391 w 562"/>
                <a:gd name="T25" fmla="*/ 175 h 1302"/>
                <a:gd name="T26" fmla="*/ 348 w 562"/>
                <a:gd name="T27" fmla="*/ 142 h 1302"/>
                <a:gd name="T28" fmla="*/ 300 w 562"/>
                <a:gd name="T29" fmla="*/ 112 h 1302"/>
                <a:gd name="T30" fmla="*/ 249 w 562"/>
                <a:gd name="T31" fmla="*/ 84 h 1302"/>
                <a:gd name="T32" fmla="*/ 193 w 562"/>
                <a:gd name="T33" fmla="*/ 59 h 1302"/>
                <a:gd name="T34" fmla="*/ 136 w 562"/>
                <a:gd name="T35" fmla="*/ 36 h 1302"/>
                <a:gd name="T36" fmla="*/ 75 w 562"/>
                <a:gd name="T37" fmla="*/ 16 h 1302"/>
                <a:gd name="T38" fmla="*/ 13 w 562"/>
                <a:gd name="T39" fmla="*/ 0 h 1302"/>
                <a:gd name="T40" fmla="*/ 0 w 562"/>
                <a:gd name="T41" fmla="*/ 21 h 1302"/>
                <a:gd name="T42" fmla="*/ 61 w 562"/>
                <a:gd name="T43" fmla="*/ 37 h 1302"/>
                <a:gd name="T44" fmla="*/ 119 w 562"/>
                <a:gd name="T45" fmla="*/ 55 h 1302"/>
                <a:gd name="T46" fmla="*/ 174 w 562"/>
                <a:gd name="T47" fmla="*/ 77 h 1302"/>
                <a:gd name="T48" fmla="*/ 226 w 562"/>
                <a:gd name="T49" fmla="*/ 101 h 1302"/>
                <a:gd name="T50" fmla="*/ 275 w 562"/>
                <a:gd name="T51" fmla="*/ 128 h 1302"/>
                <a:gd name="T52" fmla="*/ 321 w 562"/>
                <a:gd name="T53" fmla="*/ 157 h 1302"/>
                <a:gd name="T54" fmla="*/ 362 w 562"/>
                <a:gd name="T55" fmla="*/ 188 h 1302"/>
                <a:gd name="T56" fmla="*/ 400 w 562"/>
                <a:gd name="T57" fmla="*/ 222 h 1302"/>
                <a:gd name="T58" fmla="*/ 432 w 562"/>
                <a:gd name="T59" fmla="*/ 256 h 1302"/>
                <a:gd name="T60" fmla="*/ 461 w 562"/>
                <a:gd name="T61" fmla="*/ 292 h 1302"/>
                <a:gd name="T62" fmla="*/ 485 w 562"/>
                <a:gd name="T63" fmla="*/ 330 h 1302"/>
                <a:gd name="T64" fmla="*/ 502 w 562"/>
                <a:gd name="T65" fmla="*/ 368 h 1302"/>
                <a:gd name="T66" fmla="*/ 516 w 562"/>
                <a:gd name="T67" fmla="*/ 408 h 1302"/>
                <a:gd name="T68" fmla="*/ 523 w 562"/>
                <a:gd name="T69" fmla="*/ 447 h 1302"/>
                <a:gd name="T70" fmla="*/ 526 w 562"/>
                <a:gd name="T71" fmla="*/ 486 h 1302"/>
                <a:gd name="T72" fmla="*/ 523 w 562"/>
                <a:gd name="T73" fmla="*/ 526 h 1302"/>
                <a:gd name="T74" fmla="*/ 514 w 562"/>
                <a:gd name="T75" fmla="*/ 565 h 1302"/>
                <a:gd name="T76" fmla="*/ 502 w 562"/>
                <a:gd name="T77" fmla="*/ 604 h 1302"/>
                <a:gd name="T78" fmla="*/ 483 w 562"/>
                <a:gd name="T79" fmla="*/ 642 h 1302"/>
                <a:gd name="T80" fmla="*/ 519 w 562"/>
                <a:gd name="T81" fmla="*/ 650 h 130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562" h="1302">
                  <a:moveTo>
                    <a:pt x="519" y="1302"/>
                  </a:moveTo>
                  <a:lnTo>
                    <a:pt x="537" y="1222"/>
                  </a:lnTo>
                  <a:lnTo>
                    <a:pt x="551" y="1141"/>
                  </a:lnTo>
                  <a:lnTo>
                    <a:pt x="560" y="1059"/>
                  </a:lnTo>
                  <a:lnTo>
                    <a:pt x="562" y="976"/>
                  </a:lnTo>
                  <a:lnTo>
                    <a:pt x="560" y="893"/>
                  </a:lnTo>
                  <a:lnTo>
                    <a:pt x="553" y="809"/>
                  </a:lnTo>
                  <a:lnTo>
                    <a:pt x="538" y="728"/>
                  </a:lnTo>
                  <a:lnTo>
                    <a:pt x="519" y="647"/>
                  </a:lnTo>
                  <a:lnTo>
                    <a:pt x="495" y="569"/>
                  </a:lnTo>
                  <a:lnTo>
                    <a:pt x="465" y="493"/>
                  </a:lnTo>
                  <a:lnTo>
                    <a:pt x="431" y="420"/>
                  </a:lnTo>
                  <a:lnTo>
                    <a:pt x="391" y="350"/>
                  </a:lnTo>
                  <a:lnTo>
                    <a:pt x="348" y="284"/>
                  </a:lnTo>
                  <a:lnTo>
                    <a:pt x="300" y="225"/>
                  </a:lnTo>
                  <a:lnTo>
                    <a:pt x="249" y="169"/>
                  </a:lnTo>
                  <a:lnTo>
                    <a:pt x="193" y="118"/>
                  </a:lnTo>
                  <a:lnTo>
                    <a:pt x="136" y="73"/>
                  </a:lnTo>
                  <a:lnTo>
                    <a:pt x="75" y="33"/>
                  </a:lnTo>
                  <a:lnTo>
                    <a:pt x="13" y="0"/>
                  </a:lnTo>
                  <a:lnTo>
                    <a:pt x="0" y="42"/>
                  </a:lnTo>
                  <a:lnTo>
                    <a:pt x="61" y="74"/>
                  </a:lnTo>
                  <a:lnTo>
                    <a:pt x="119" y="111"/>
                  </a:lnTo>
                  <a:lnTo>
                    <a:pt x="174" y="154"/>
                  </a:lnTo>
                  <a:lnTo>
                    <a:pt x="226" y="203"/>
                  </a:lnTo>
                  <a:lnTo>
                    <a:pt x="275" y="256"/>
                  </a:lnTo>
                  <a:lnTo>
                    <a:pt x="321" y="315"/>
                  </a:lnTo>
                  <a:lnTo>
                    <a:pt x="362" y="377"/>
                  </a:lnTo>
                  <a:lnTo>
                    <a:pt x="400" y="444"/>
                  </a:lnTo>
                  <a:lnTo>
                    <a:pt x="432" y="513"/>
                  </a:lnTo>
                  <a:lnTo>
                    <a:pt x="461" y="585"/>
                  </a:lnTo>
                  <a:lnTo>
                    <a:pt x="485" y="661"/>
                  </a:lnTo>
                  <a:lnTo>
                    <a:pt x="502" y="737"/>
                  </a:lnTo>
                  <a:lnTo>
                    <a:pt x="516" y="817"/>
                  </a:lnTo>
                  <a:lnTo>
                    <a:pt x="523" y="895"/>
                  </a:lnTo>
                  <a:lnTo>
                    <a:pt x="526" y="974"/>
                  </a:lnTo>
                  <a:lnTo>
                    <a:pt x="523" y="1054"/>
                  </a:lnTo>
                  <a:lnTo>
                    <a:pt x="514" y="1132"/>
                  </a:lnTo>
                  <a:lnTo>
                    <a:pt x="502" y="1210"/>
                  </a:lnTo>
                  <a:lnTo>
                    <a:pt x="483" y="1286"/>
                  </a:lnTo>
                  <a:lnTo>
                    <a:pt x="519" y="1302"/>
                  </a:lnTo>
                  <a:close/>
                </a:path>
              </a:pathLst>
            </a:custGeom>
            <a:solidFill>
              <a:srgbClr val="D068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87" name="Freeform 1252"/>
            <p:cNvSpPr>
              <a:spLocks/>
            </p:cNvSpPr>
            <p:nvPr/>
          </p:nvSpPr>
          <p:spPr bwMode="auto">
            <a:xfrm>
              <a:off x="1196" y="791"/>
              <a:ext cx="539" cy="622"/>
            </a:xfrm>
            <a:custGeom>
              <a:avLst/>
              <a:gdLst>
                <a:gd name="T0" fmla="*/ 13 w 539"/>
                <a:gd name="T1" fmla="*/ 0 h 1244"/>
                <a:gd name="T2" fmla="*/ 74 w 539"/>
                <a:gd name="T3" fmla="*/ 16 h 1244"/>
                <a:gd name="T4" fmla="*/ 132 w 539"/>
                <a:gd name="T5" fmla="*/ 35 h 1244"/>
                <a:gd name="T6" fmla="*/ 187 w 539"/>
                <a:gd name="T7" fmla="*/ 56 h 1244"/>
                <a:gd name="T8" fmla="*/ 239 w 539"/>
                <a:gd name="T9" fmla="*/ 81 h 1244"/>
                <a:gd name="T10" fmla="*/ 288 w 539"/>
                <a:gd name="T11" fmla="*/ 107 h 1244"/>
                <a:gd name="T12" fmla="*/ 334 w 539"/>
                <a:gd name="T13" fmla="*/ 137 h 1244"/>
                <a:gd name="T14" fmla="*/ 375 w 539"/>
                <a:gd name="T15" fmla="*/ 168 h 1244"/>
                <a:gd name="T16" fmla="*/ 413 w 539"/>
                <a:gd name="T17" fmla="*/ 201 h 1244"/>
                <a:gd name="T18" fmla="*/ 445 w 539"/>
                <a:gd name="T19" fmla="*/ 236 h 1244"/>
                <a:gd name="T20" fmla="*/ 474 w 539"/>
                <a:gd name="T21" fmla="*/ 272 h 1244"/>
                <a:gd name="T22" fmla="*/ 498 w 539"/>
                <a:gd name="T23" fmla="*/ 310 h 1244"/>
                <a:gd name="T24" fmla="*/ 515 w 539"/>
                <a:gd name="T25" fmla="*/ 348 h 1244"/>
                <a:gd name="T26" fmla="*/ 529 w 539"/>
                <a:gd name="T27" fmla="*/ 388 h 1244"/>
                <a:gd name="T28" fmla="*/ 536 w 539"/>
                <a:gd name="T29" fmla="*/ 427 h 1244"/>
                <a:gd name="T30" fmla="*/ 539 w 539"/>
                <a:gd name="T31" fmla="*/ 466 h 1244"/>
                <a:gd name="T32" fmla="*/ 536 w 539"/>
                <a:gd name="T33" fmla="*/ 506 h 1244"/>
                <a:gd name="T34" fmla="*/ 527 w 539"/>
                <a:gd name="T35" fmla="*/ 545 h 1244"/>
                <a:gd name="T36" fmla="*/ 515 w 539"/>
                <a:gd name="T37" fmla="*/ 584 h 1244"/>
                <a:gd name="T38" fmla="*/ 496 w 539"/>
                <a:gd name="T39" fmla="*/ 622 h 1244"/>
                <a:gd name="T40" fmla="*/ 460 w 539"/>
                <a:gd name="T41" fmla="*/ 613 h 1244"/>
                <a:gd name="T42" fmla="*/ 476 w 539"/>
                <a:gd name="T43" fmla="*/ 578 h 1244"/>
                <a:gd name="T44" fmla="*/ 489 w 539"/>
                <a:gd name="T45" fmla="*/ 541 h 1244"/>
                <a:gd name="T46" fmla="*/ 498 w 539"/>
                <a:gd name="T47" fmla="*/ 503 h 1244"/>
                <a:gd name="T48" fmla="*/ 499 w 539"/>
                <a:gd name="T49" fmla="*/ 465 h 1244"/>
                <a:gd name="T50" fmla="*/ 498 w 539"/>
                <a:gd name="T51" fmla="*/ 428 h 1244"/>
                <a:gd name="T52" fmla="*/ 489 w 539"/>
                <a:gd name="T53" fmla="*/ 390 h 1244"/>
                <a:gd name="T54" fmla="*/ 478 w 539"/>
                <a:gd name="T55" fmla="*/ 353 h 1244"/>
                <a:gd name="T56" fmla="*/ 460 w 539"/>
                <a:gd name="T57" fmla="*/ 317 h 1244"/>
                <a:gd name="T58" fmla="*/ 438 w 539"/>
                <a:gd name="T59" fmla="*/ 281 h 1244"/>
                <a:gd name="T60" fmla="*/ 411 w 539"/>
                <a:gd name="T61" fmla="*/ 246 h 1244"/>
                <a:gd name="T62" fmla="*/ 380 w 539"/>
                <a:gd name="T63" fmla="*/ 213 h 1244"/>
                <a:gd name="T64" fmla="*/ 344 w 539"/>
                <a:gd name="T65" fmla="*/ 182 h 1244"/>
                <a:gd name="T66" fmla="*/ 304 w 539"/>
                <a:gd name="T67" fmla="*/ 152 h 1244"/>
                <a:gd name="T68" fmla="*/ 262 w 539"/>
                <a:gd name="T69" fmla="*/ 124 h 1244"/>
                <a:gd name="T70" fmla="*/ 215 w 539"/>
                <a:gd name="T71" fmla="*/ 99 h 1244"/>
                <a:gd name="T72" fmla="*/ 166 w 539"/>
                <a:gd name="T73" fmla="*/ 76 h 1244"/>
                <a:gd name="T74" fmla="*/ 112 w 539"/>
                <a:gd name="T75" fmla="*/ 55 h 1244"/>
                <a:gd name="T76" fmla="*/ 57 w 539"/>
                <a:gd name="T77" fmla="*/ 38 h 1244"/>
                <a:gd name="T78" fmla="*/ 0 w 539"/>
                <a:gd name="T79" fmla="*/ 23 h 1244"/>
                <a:gd name="T80" fmla="*/ 13 w 539"/>
                <a:gd name="T81" fmla="*/ 0 h 124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539" h="1244">
                  <a:moveTo>
                    <a:pt x="13" y="0"/>
                  </a:moveTo>
                  <a:lnTo>
                    <a:pt x="74" y="32"/>
                  </a:lnTo>
                  <a:lnTo>
                    <a:pt x="132" y="69"/>
                  </a:lnTo>
                  <a:lnTo>
                    <a:pt x="187" y="112"/>
                  </a:lnTo>
                  <a:lnTo>
                    <a:pt x="239" y="161"/>
                  </a:lnTo>
                  <a:lnTo>
                    <a:pt x="288" y="214"/>
                  </a:lnTo>
                  <a:lnTo>
                    <a:pt x="334" y="273"/>
                  </a:lnTo>
                  <a:lnTo>
                    <a:pt x="375" y="335"/>
                  </a:lnTo>
                  <a:lnTo>
                    <a:pt x="413" y="402"/>
                  </a:lnTo>
                  <a:lnTo>
                    <a:pt x="445" y="471"/>
                  </a:lnTo>
                  <a:lnTo>
                    <a:pt x="474" y="543"/>
                  </a:lnTo>
                  <a:lnTo>
                    <a:pt x="498" y="619"/>
                  </a:lnTo>
                  <a:lnTo>
                    <a:pt x="515" y="695"/>
                  </a:lnTo>
                  <a:lnTo>
                    <a:pt x="529" y="775"/>
                  </a:lnTo>
                  <a:lnTo>
                    <a:pt x="536" y="853"/>
                  </a:lnTo>
                  <a:lnTo>
                    <a:pt x="539" y="932"/>
                  </a:lnTo>
                  <a:lnTo>
                    <a:pt x="536" y="1012"/>
                  </a:lnTo>
                  <a:lnTo>
                    <a:pt x="527" y="1090"/>
                  </a:lnTo>
                  <a:lnTo>
                    <a:pt x="515" y="1168"/>
                  </a:lnTo>
                  <a:lnTo>
                    <a:pt x="496" y="1244"/>
                  </a:lnTo>
                  <a:lnTo>
                    <a:pt x="460" y="1225"/>
                  </a:lnTo>
                  <a:lnTo>
                    <a:pt x="476" y="1155"/>
                  </a:lnTo>
                  <a:lnTo>
                    <a:pt x="489" y="1081"/>
                  </a:lnTo>
                  <a:lnTo>
                    <a:pt x="498" y="1006"/>
                  </a:lnTo>
                  <a:lnTo>
                    <a:pt x="499" y="930"/>
                  </a:lnTo>
                  <a:lnTo>
                    <a:pt x="498" y="856"/>
                  </a:lnTo>
                  <a:lnTo>
                    <a:pt x="489" y="780"/>
                  </a:lnTo>
                  <a:lnTo>
                    <a:pt x="478" y="706"/>
                  </a:lnTo>
                  <a:lnTo>
                    <a:pt x="460" y="634"/>
                  </a:lnTo>
                  <a:lnTo>
                    <a:pt x="438" y="561"/>
                  </a:lnTo>
                  <a:lnTo>
                    <a:pt x="411" y="492"/>
                  </a:lnTo>
                  <a:lnTo>
                    <a:pt x="380" y="425"/>
                  </a:lnTo>
                  <a:lnTo>
                    <a:pt x="344" y="364"/>
                  </a:lnTo>
                  <a:lnTo>
                    <a:pt x="304" y="304"/>
                  </a:lnTo>
                  <a:lnTo>
                    <a:pt x="262" y="248"/>
                  </a:lnTo>
                  <a:lnTo>
                    <a:pt x="215" y="197"/>
                  </a:lnTo>
                  <a:lnTo>
                    <a:pt x="166" y="152"/>
                  </a:lnTo>
                  <a:lnTo>
                    <a:pt x="112" y="110"/>
                  </a:lnTo>
                  <a:lnTo>
                    <a:pt x="57" y="76"/>
                  </a:lnTo>
                  <a:lnTo>
                    <a:pt x="0" y="4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D36D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88" name="Freeform 1253"/>
            <p:cNvSpPr>
              <a:spLocks/>
            </p:cNvSpPr>
            <p:nvPr/>
          </p:nvSpPr>
          <p:spPr bwMode="auto">
            <a:xfrm>
              <a:off x="1182" y="814"/>
              <a:ext cx="513" cy="590"/>
            </a:xfrm>
            <a:custGeom>
              <a:avLst/>
              <a:gdLst>
                <a:gd name="T0" fmla="*/ 474 w 513"/>
                <a:gd name="T1" fmla="*/ 590 h 1180"/>
                <a:gd name="T2" fmla="*/ 490 w 513"/>
                <a:gd name="T3" fmla="*/ 555 h 1180"/>
                <a:gd name="T4" fmla="*/ 503 w 513"/>
                <a:gd name="T5" fmla="*/ 518 h 1180"/>
                <a:gd name="T6" fmla="*/ 512 w 513"/>
                <a:gd name="T7" fmla="*/ 481 h 1180"/>
                <a:gd name="T8" fmla="*/ 513 w 513"/>
                <a:gd name="T9" fmla="*/ 443 h 1180"/>
                <a:gd name="T10" fmla="*/ 512 w 513"/>
                <a:gd name="T11" fmla="*/ 406 h 1180"/>
                <a:gd name="T12" fmla="*/ 503 w 513"/>
                <a:gd name="T13" fmla="*/ 368 h 1180"/>
                <a:gd name="T14" fmla="*/ 492 w 513"/>
                <a:gd name="T15" fmla="*/ 331 h 1180"/>
                <a:gd name="T16" fmla="*/ 474 w 513"/>
                <a:gd name="T17" fmla="*/ 295 h 1180"/>
                <a:gd name="T18" fmla="*/ 452 w 513"/>
                <a:gd name="T19" fmla="*/ 258 h 1180"/>
                <a:gd name="T20" fmla="*/ 425 w 513"/>
                <a:gd name="T21" fmla="*/ 224 h 1180"/>
                <a:gd name="T22" fmla="*/ 394 w 513"/>
                <a:gd name="T23" fmla="*/ 190 h 1180"/>
                <a:gd name="T24" fmla="*/ 358 w 513"/>
                <a:gd name="T25" fmla="*/ 160 h 1180"/>
                <a:gd name="T26" fmla="*/ 318 w 513"/>
                <a:gd name="T27" fmla="*/ 130 h 1180"/>
                <a:gd name="T28" fmla="*/ 276 w 513"/>
                <a:gd name="T29" fmla="*/ 102 h 1180"/>
                <a:gd name="T30" fmla="*/ 229 w 513"/>
                <a:gd name="T31" fmla="*/ 76 h 1180"/>
                <a:gd name="T32" fmla="*/ 180 w 513"/>
                <a:gd name="T33" fmla="*/ 54 h 1180"/>
                <a:gd name="T34" fmla="*/ 126 w 513"/>
                <a:gd name="T35" fmla="*/ 33 h 1180"/>
                <a:gd name="T36" fmla="*/ 71 w 513"/>
                <a:gd name="T37" fmla="*/ 16 h 1180"/>
                <a:gd name="T38" fmla="*/ 14 w 513"/>
                <a:gd name="T39" fmla="*/ 0 h 1180"/>
                <a:gd name="T40" fmla="*/ 0 w 513"/>
                <a:gd name="T41" fmla="*/ 25 h 1180"/>
                <a:gd name="T42" fmla="*/ 58 w 513"/>
                <a:gd name="T43" fmla="*/ 39 h 1180"/>
                <a:gd name="T44" fmla="*/ 112 w 513"/>
                <a:gd name="T45" fmla="*/ 57 h 1180"/>
                <a:gd name="T46" fmla="*/ 164 w 513"/>
                <a:gd name="T47" fmla="*/ 78 h 1180"/>
                <a:gd name="T48" fmla="*/ 213 w 513"/>
                <a:gd name="T49" fmla="*/ 102 h 1180"/>
                <a:gd name="T50" fmla="*/ 259 w 513"/>
                <a:gd name="T51" fmla="*/ 127 h 1180"/>
                <a:gd name="T52" fmla="*/ 301 w 513"/>
                <a:gd name="T53" fmla="*/ 155 h 1180"/>
                <a:gd name="T54" fmla="*/ 339 w 513"/>
                <a:gd name="T55" fmla="*/ 186 h 1180"/>
                <a:gd name="T56" fmla="*/ 373 w 513"/>
                <a:gd name="T57" fmla="*/ 218 h 1180"/>
                <a:gd name="T58" fmla="*/ 401 w 513"/>
                <a:gd name="T59" fmla="*/ 251 h 1180"/>
                <a:gd name="T60" fmla="*/ 425 w 513"/>
                <a:gd name="T61" fmla="*/ 286 h 1180"/>
                <a:gd name="T62" fmla="*/ 445 w 513"/>
                <a:gd name="T63" fmla="*/ 323 h 1180"/>
                <a:gd name="T64" fmla="*/ 459 w 513"/>
                <a:gd name="T65" fmla="*/ 360 h 1180"/>
                <a:gd name="T66" fmla="*/ 468 w 513"/>
                <a:gd name="T67" fmla="*/ 397 h 1180"/>
                <a:gd name="T68" fmla="*/ 472 w 513"/>
                <a:gd name="T69" fmla="*/ 435 h 1180"/>
                <a:gd name="T70" fmla="*/ 471 w 513"/>
                <a:gd name="T71" fmla="*/ 472 h 1180"/>
                <a:gd name="T72" fmla="*/ 464 w 513"/>
                <a:gd name="T73" fmla="*/ 509 h 1180"/>
                <a:gd name="T74" fmla="*/ 451 w 513"/>
                <a:gd name="T75" fmla="*/ 546 h 1180"/>
                <a:gd name="T76" fmla="*/ 434 w 513"/>
                <a:gd name="T77" fmla="*/ 581 h 1180"/>
                <a:gd name="T78" fmla="*/ 474 w 513"/>
                <a:gd name="T79" fmla="*/ 590 h 118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13" h="1180">
                  <a:moveTo>
                    <a:pt x="474" y="1180"/>
                  </a:moveTo>
                  <a:lnTo>
                    <a:pt x="490" y="1110"/>
                  </a:lnTo>
                  <a:lnTo>
                    <a:pt x="503" y="1036"/>
                  </a:lnTo>
                  <a:lnTo>
                    <a:pt x="512" y="961"/>
                  </a:lnTo>
                  <a:lnTo>
                    <a:pt x="513" y="885"/>
                  </a:lnTo>
                  <a:lnTo>
                    <a:pt x="512" y="811"/>
                  </a:lnTo>
                  <a:lnTo>
                    <a:pt x="503" y="735"/>
                  </a:lnTo>
                  <a:lnTo>
                    <a:pt x="492" y="661"/>
                  </a:lnTo>
                  <a:lnTo>
                    <a:pt x="474" y="589"/>
                  </a:lnTo>
                  <a:lnTo>
                    <a:pt x="452" y="516"/>
                  </a:lnTo>
                  <a:lnTo>
                    <a:pt x="425" y="447"/>
                  </a:lnTo>
                  <a:lnTo>
                    <a:pt x="394" y="380"/>
                  </a:lnTo>
                  <a:lnTo>
                    <a:pt x="358" y="319"/>
                  </a:lnTo>
                  <a:lnTo>
                    <a:pt x="318" y="259"/>
                  </a:lnTo>
                  <a:lnTo>
                    <a:pt x="276" y="203"/>
                  </a:lnTo>
                  <a:lnTo>
                    <a:pt x="229" y="152"/>
                  </a:lnTo>
                  <a:lnTo>
                    <a:pt x="180" y="107"/>
                  </a:lnTo>
                  <a:lnTo>
                    <a:pt x="126" y="65"/>
                  </a:lnTo>
                  <a:lnTo>
                    <a:pt x="71" y="31"/>
                  </a:lnTo>
                  <a:lnTo>
                    <a:pt x="14" y="0"/>
                  </a:lnTo>
                  <a:lnTo>
                    <a:pt x="0" y="49"/>
                  </a:lnTo>
                  <a:lnTo>
                    <a:pt x="58" y="78"/>
                  </a:lnTo>
                  <a:lnTo>
                    <a:pt x="112" y="114"/>
                  </a:lnTo>
                  <a:lnTo>
                    <a:pt x="164" y="156"/>
                  </a:lnTo>
                  <a:lnTo>
                    <a:pt x="213" y="203"/>
                  </a:lnTo>
                  <a:lnTo>
                    <a:pt x="259" y="254"/>
                  </a:lnTo>
                  <a:lnTo>
                    <a:pt x="301" y="310"/>
                  </a:lnTo>
                  <a:lnTo>
                    <a:pt x="339" y="371"/>
                  </a:lnTo>
                  <a:lnTo>
                    <a:pt x="373" y="435"/>
                  </a:lnTo>
                  <a:lnTo>
                    <a:pt x="401" y="502"/>
                  </a:lnTo>
                  <a:lnTo>
                    <a:pt x="425" y="572"/>
                  </a:lnTo>
                  <a:lnTo>
                    <a:pt x="445" y="645"/>
                  </a:lnTo>
                  <a:lnTo>
                    <a:pt x="459" y="719"/>
                  </a:lnTo>
                  <a:lnTo>
                    <a:pt x="468" y="793"/>
                  </a:lnTo>
                  <a:lnTo>
                    <a:pt x="472" y="869"/>
                  </a:lnTo>
                  <a:lnTo>
                    <a:pt x="471" y="943"/>
                  </a:lnTo>
                  <a:lnTo>
                    <a:pt x="464" y="1018"/>
                  </a:lnTo>
                  <a:lnTo>
                    <a:pt x="451" y="1092"/>
                  </a:lnTo>
                  <a:lnTo>
                    <a:pt x="434" y="1162"/>
                  </a:lnTo>
                  <a:lnTo>
                    <a:pt x="474" y="1180"/>
                  </a:lnTo>
                  <a:close/>
                </a:path>
              </a:pathLst>
            </a:custGeom>
            <a:solidFill>
              <a:srgbClr val="D572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89" name="Freeform 1254"/>
            <p:cNvSpPr>
              <a:spLocks/>
            </p:cNvSpPr>
            <p:nvPr/>
          </p:nvSpPr>
          <p:spPr bwMode="auto">
            <a:xfrm>
              <a:off x="1168" y="839"/>
              <a:ext cx="486" cy="556"/>
            </a:xfrm>
            <a:custGeom>
              <a:avLst/>
              <a:gdLst>
                <a:gd name="T0" fmla="*/ 14 w 486"/>
                <a:gd name="T1" fmla="*/ 0 h 1113"/>
                <a:gd name="T2" fmla="*/ 72 w 486"/>
                <a:gd name="T3" fmla="*/ 14 h 1113"/>
                <a:gd name="T4" fmla="*/ 126 w 486"/>
                <a:gd name="T5" fmla="*/ 32 h 1113"/>
                <a:gd name="T6" fmla="*/ 178 w 486"/>
                <a:gd name="T7" fmla="*/ 53 h 1113"/>
                <a:gd name="T8" fmla="*/ 227 w 486"/>
                <a:gd name="T9" fmla="*/ 77 h 1113"/>
                <a:gd name="T10" fmla="*/ 273 w 486"/>
                <a:gd name="T11" fmla="*/ 102 h 1113"/>
                <a:gd name="T12" fmla="*/ 315 w 486"/>
                <a:gd name="T13" fmla="*/ 130 h 1113"/>
                <a:gd name="T14" fmla="*/ 353 w 486"/>
                <a:gd name="T15" fmla="*/ 161 h 1113"/>
                <a:gd name="T16" fmla="*/ 387 w 486"/>
                <a:gd name="T17" fmla="*/ 193 h 1113"/>
                <a:gd name="T18" fmla="*/ 415 w 486"/>
                <a:gd name="T19" fmla="*/ 226 h 1113"/>
                <a:gd name="T20" fmla="*/ 439 w 486"/>
                <a:gd name="T21" fmla="*/ 261 h 1113"/>
                <a:gd name="T22" fmla="*/ 459 w 486"/>
                <a:gd name="T23" fmla="*/ 298 h 1113"/>
                <a:gd name="T24" fmla="*/ 473 w 486"/>
                <a:gd name="T25" fmla="*/ 335 h 1113"/>
                <a:gd name="T26" fmla="*/ 482 w 486"/>
                <a:gd name="T27" fmla="*/ 372 h 1113"/>
                <a:gd name="T28" fmla="*/ 486 w 486"/>
                <a:gd name="T29" fmla="*/ 410 h 1113"/>
                <a:gd name="T30" fmla="*/ 485 w 486"/>
                <a:gd name="T31" fmla="*/ 447 h 1113"/>
                <a:gd name="T32" fmla="*/ 478 w 486"/>
                <a:gd name="T33" fmla="*/ 484 h 1113"/>
                <a:gd name="T34" fmla="*/ 465 w 486"/>
                <a:gd name="T35" fmla="*/ 521 h 1113"/>
                <a:gd name="T36" fmla="*/ 448 w 486"/>
                <a:gd name="T37" fmla="*/ 556 h 1113"/>
                <a:gd name="T38" fmla="*/ 406 w 486"/>
                <a:gd name="T39" fmla="*/ 546 h 1113"/>
                <a:gd name="T40" fmla="*/ 424 w 486"/>
                <a:gd name="T41" fmla="*/ 511 h 1113"/>
                <a:gd name="T42" fmla="*/ 435 w 486"/>
                <a:gd name="T43" fmla="*/ 475 h 1113"/>
                <a:gd name="T44" fmla="*/ 441 w 486"/>
                <a:gd name="T45" fmla="*/ 438 h 1113"/>
                <a:gd name="T46" fmla="*/ 442 w 486"/>
                <a:gd name="T47" fmla="*/ 401 h 1113"/>
                <a:gd name="T48" fmla="*/ 437 w 486"/>
                <a:gd name="T49" fmla="*/ 364 h 1113"/>
                <a:gd name="T50" fmla="*/ 427 w 486"/>
                <a:gd name="T51" fmla="*/ 327 h 1113"/>
                <a:gd name="T52" fmla="*/ 410 w 486"/>
                <a:gd name="T53" fmla="*/ 290 h 1113"/>
                <a:gd name="T54" fmla="*/ 389 w 486"/>
                <a:gd name="T55" fmla="*/ 255 h 1113"/>
                <a:gd name="T56" fmla="*/ 362 w 486"/>
                <a:gd name="T57" fmla="*/ 221 h 1113"/>
                <a:gd name="T58" fmla="*/ 331 w 486"/>
                <a:gd name="T59" fmla="*/ 188 h 1113"/>
                <a:gd name="T60" fmla="*/ 295 w 486"/>
                <a:gd name="T61" fmla="*/ 157 h 1113"/>
                <a:gd name="T62" fmla="*/ 254 w 486"/>
                <a:gd name="T63" fmla="*/ 128 h 1113"/>
                <a:gd name="T64" fmla="*/ 210 w 486"/>
                <a:gd name="T65" fmla="*/ 102 h 1113"/>
                <a:gd name="T66" fmla="*/ 162 w 486"/>
                <a:gd name="T67" fmla="*/ 79 h 1113"/>
                <a:gd name="T68" fmla="*/ 110 w 486"/>
                <a:gd name="T69" fmla="*/ 58 h 1113"/>
                <a:gd name="T70" fmla="*/ 56 w 486"/>
                <a:gd name="T71" fmla="*/ 40 h 1113"/>
                <a:gd name="T72" fmla="*/ 0 w 486"/>
                <a:gd name="T73" fmla="*/ 24 h 1113"/>
                <a:gd name="T74" fmla="*/ 14 w 486"/>
                <a:gd name="T75" fmla="*/ 0 h 111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86" h="1113">
                  <a:moveTo>
                    <a:pt x="14" y="0"/>
                  </a:moveTo>
                  <a:lnTo>
                    <a:pt x="72" y="29"/>
                  </a:lnTo>
                  <a:lnTo>
                    <a:pt x="126" y="65"/>
                  </a:lnTo>
                  <a:lnTo>
                    <a:pt x="178" y="107"/>
                  </a:lnTo>
                  <a:lnTo>
                    <a:pt x="227" y="154"/>
                  </a:lnTo>
                  <a:lnTo>
                    <a:pt x="273" y="205"/>
                  </a:lnTo>
                  <a:lnTo>
                    <a:pt x="315" y="261"/>
                  </a:lnTo>
                  <a:lnTo>
                    <a:pt x="353" y="322"/>
                  </a:lnTo>
                  <a:lnTo>
                    <a:pt x="387" y="386"/>
                  </a:lnTo>
                  <a:lnTo>
                    <a:pt x="415" y="453"/>
                  </a:lnTo>
                  <a:lnTo>
                    <a:pt x="439" y="523"/>
                  </a:lnTo>
                  <a:lnTo>
                    <a:pt x="459" y="596"/>
                  </a:lnTo>
                  <a:lnTo>
                    <a:pt x="473" y="670"/>
                  </a:lnTo>
                  <a:lnTo>
                    <a:pt x="482" y="744"/>
                  </a:lnTo>
                  <a:lnTo>
                    <a:pt x="486" y="820"/>
                  </a:lnTo>
                  <a:lnTo>
                    <a:pt x="485" y="894"/>
                  </a:lnTo>
                  <a:lnTo>
                    <a:pt x="478" y="969"/>
                  </a:lnTo>
                  <a:lnTo>
                    <a:pt x="465" y="1043"/>
                  </a:lnTo>
                  <a:lnTo>
                    <a:pt x="448" y="1113"/>
                  </a:lnTo>
                  <a:lnTo>
                    <a:pt x="406" y="1093"/>
                  </a:lnTo>
                  <a:lnTo>
                    <a:pt x="424" y="1023"/>
                  </a:lnTo>
                  <a:lnTo>
                    <a:pt x="435" y="950"/>
                  </a:lnTo>
                  <a:lnTo>
                    <a:pt x="441" y="876"/>
                  </a:lnTo>
                  <a:lnTo>
                    <a:pt x="442" y="802"/>
                  </a:lnTo>
                  <a:lnTo>
                    <a:pt x="437" y="728"/>
                  </a:lnTo>
                  <a:lnTo>
                    <a:pt x="427" y="654"/>
                  </a:lnTo>
                  <a:lnTo>
                    <a:pt x="410" y="581"/>
                  </a:lnTo>
                  <a:lnTo>
                    <a:pt x="389" y="511"/>
                  </a:lnTo>
                  <a:lnTo>
                    <a:pt x="362" y="442"/>
                  </a:lnTo>
                  <a:lnTo>
                    <a:pt x="331" y="377"/>
                  </a:lnTo>
                  <a:lnTo>
                    <a:pt x="295" y="315"/>
                  </a:lnTo>
                  <a:lnTo>
                    <a:pt x="254" y="257"/>
                  </a:lnTo>
                  <a:lnTo>
                    <a:pt x="210" y="205"/>
                  </a:lnTo>
                  <a:lnTo>
                    <a:pt x="162" y="158"/>
                  </a:lnTo>
                  <a:lnTo>
                    <a:pt x="110" y="116"/>
                  </a:lnTo>
                  <a:lnTo>
                    <a:pt x="56" y="80"/>
                  </a:lnTo>
                  <a:lnTo>
                    <a:pt x="0" y="49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D87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90" name="Freeform 1255"/>
            <p:cNvSpPr>
              <a:spLocks/>
            </p:cNvSpPr>
            <p:nvPr/>
          </p:nvSpPr>
          <p:spPr bwMode="auto">
            <a:xfrm>
              <a:off x="1152" y="863"/>
              <a:ext cx="458" cy="522"/>
            </a:xfrm>
            <a:custGeom>
              <a:avLst/>
              <a:gdLst>
                <a:gd name="T0" fmla="*/ 422 w 458"/>
                <a:gd name="T1" fmla="*/ 522 h 1044"/>
                <a:gd name="T2" fmla="*/ 440 w 458"/>
                <a:gd name="T3" fmla="*/ 487 h 1044"/>
                <a:gd name="T4" fmla="*/ 451 w 458"/>
                <a:gd name="T5" fmla="*/ 451 h 1044"/>
                <a:gd name="T6" fmla="*/ 457 w 458"/>
                <a:gd name="T7" fmla="*/ 414 h 1044"/>
                <a:gd name="T8" fmla="*/ 458 w 458"/>
                <a:gd name="T9" fmla="*/ 377 h 1044"/>
                <a:gd name="T10" fmla="*/ 453 w 458"/>
                <a:gd name="T11" fmla="*/ 340 h 1044"/>
                <a:gd name="T12" fmla="*/ 443 w 458"/>
                <a:gd name="T13" fmla="*/ 303 h 1044"/>
                <a:gd name="T14" fmla="*/ 426 w 458"/>
                <a:gd name="T15" fmla="*/ 266 h 1044"/>
                <a:gd name="T16" fmla="*/ 405 w 458"/>
                <a:gd name="T17" fmla="*/ 231 h 1044"/>
                <a:gd name="T18" fmla="*/ 378 w 458"/>
                <a:gd name="T19" fmla="*/ 197 h 1044"/>
                <a:gd name="T20" fmla="*/ 347 w 458"/>
                <a:gd name="T21" fmla="*/ 164 h 1044"/>
                <a:gd name="T22" fmla="*/ 311 w 458"/>
                <a:gd name="T23" fmla="*/ 133 h 1044"/>
                <a:gd name="T24" fmla="*/ 270 w 458"/>
                <a:gd name="T25" fmla="*/ 104 h 1044"/>
                <a:gd name="T26" fmla="*/ 226 w 458"/>
                <a:gd name="T27" fmla="*/ 78 h 1044"/>
                <a:gd name="T28" fmla="*/ 178 w 458"/>
                <a:gd name="T29" fmla="*/ 55 h 1044"/>
                <a:gd name="T30" fmla="*/ 126 w 458"/>
                <a:gd name="T31" fmla="*/ 34 h 1044"/>
                <a:gd name="T32" fmla="*/ 72 w 458"/>
                <a:gd name="T33" fmla="*/ 16 h 1044"/>
                <a:gd name="T34" fmla="*/ 16 w 458"/>
                <a:gd name="T35" fmla="*/ 0 h 1044"/>
                <a:gd name="T36" fmla="*/ 0 w 458"/>
                <a:gd name="T37" fmla="*/ 27 h 1044"/>
                <a:gd name="T38" fmla="*/ 53 w 458"/>
                <a:gd name="T39" fmla="*/ 42 h 1044"/>
                <a:gd name="T40" fmla="*/ 103 w 458"/>
                <a:gd name="T41" fmla="*/ 58 h 1044"/>
                <a:gd name="T42" fmla="*/ 152 w 458"/>
                <a:gd name="T43" fmla="*/ 78 h 1044"/>
                <a:gd name="T44" fmla="*/ 195 w 458"/>
                <a:gd name="T45" fmla="*/ 100 h 1044"/>
                <a:gd name="T46" fmla="*/ 236 w 458"/>
                <a:gd name="T47" fmla="*/ 124 h 1044"/>
                <a:gd name="T48" fmla="*/ 275 w 458"/>
                <a:gd name="T49" fmla="*/ 150 h 1044"/>
                <a:gd name="T50" fmla="*/ 308 w 458"/>
                <a:gd name="T51" fmla="*/ 179 h 1044"/>
                <a:gd name="T52" fmla="*/ 337 w 458"/>
                <a:gd name="T53" fmla="*/ 209 h 1044"/>
                <a:gd name="T54" fmla="*/ 362 w 458"/>
                <a:gd name="T55" fmla="*/ 241 h 1044"/>
                <a:gd name="T56" fmla="*/ 382 w 458"/>
                <a:gd name="T57" fmla="*/ 274 h 1044"/>
                <a:gd name="T58" fmla="*/ 396 w 458"/>
                <a:gd name="T59" fmla="*/ 308 h 1044"/>
                <a:gd name="T60" fmla="*/ 406 w 458"/>
                <a:gd name="T61" fmla="*/ 342 h 1044"/>
                <a:gd name="T62" fmla="*/ 410 w 458"/>
                <a:gd name="T63" fmla="*/ 377 h 1044"/>
                <a:gd name="T64" fmla="*/ 410 w 458"/>
                <a:gd name="T65" fmla="*/ 411 h 1044"/>
                <a:gd name="T66" fmla="*/ 405 w 458"/>
                <a:gd name="T67" fmla="*/ 446 h 1044"/>
                <a:gd name="T68" fmla="*/ 393 w 458"/>
                <a:gd name="T69" fmla="*/ 480 h 1044"/>
                <a:gd name="T70" fmla="*/ 378 w 458"/>
                <a:gd name="T71" fmla="*/ 513 h 1044"/>
                <a:gd name="T72" fmla="*/ 422 w 458"/>
                <a:gd name="T73" fmla="*/ 522 h 104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58" h="1044">
                  <a:moveTo>
                    <a:pt x="422" y="1044"/>
                  </a:moveTo>
                  <a:lnTo>
                    <a:pt x="440" y="974"/>
                  </a:lnTo>
                  <a:lnTo>
                    <a:pt x="451" y="901"/>
                  </a:lnTo>
                  <a:lnTo>
                    <a:pt x="457" y="827"/>
                  </a:lnTo>
                  <a:lnTo>
                    <a:pt x="458" y="753"/>
                  </a:lnTo>
                  <a:lnTo>
                    <a:pt x="453" y="679"/>
                  </a:lnTo>
                  <a:lnTo>
                    <a:pt x="443" y="605"/>
                  </a:lnTo>
                  <a:lnTo>
                    <a:pt x="426" y="532"/>
                  </a:lnTo>
                  <a:lnTo>
                    <a:pt x="405" y="462"/>
                  </a:lnTo>
                  <a:lnTo>
                    <a:pt x="378" y="393"/>
                  </a:lnTo>
                  <a:lnTo>
                    <a:pt x="347" y="328"/>
                  </a:lnTo>
                  <a:lnTo>
                    <a:pt x="311" y="266"/>
                  </a:lnTo>
                  <a:lnTo>
                    <a:pt x="270" y="208"/>
                  </a:lnTo>
                  <a:lnTo>
                    <a:pt x="226" y="156"/>
                  </a:lnTo>
                  <a:lnTo>
                    <a:pt x="178" y="109"/>
                  </a:lnTo>
                  <a:lnTo>
                    <a:pt x="126" y="67"/>
                  </a:lnTo>
                  <a:lnTo>
                    <a:pt x="72" y="31"/>
                  </a:lnTo>
                  <a:lnTo>
                    <a:pt x="16" y="0"/>
                  </a:lnTo>
                  <a:lnTo>
                    <a:pt x="0" y="54"/>
                  </a:lnTo>
                  <a:lnTo>
                    <a:pt x="53" y="83"/>
                  </a:lnTo>
                  <a:lnTo>
                    <a:pt x="103" y="116"/>
                  </a:lnTo>
                  <a:lnTo>
                    <a:pt x="152" y="156"/>
                  </a:lnTo>
                  <a:lnTo>
                    <a:pt x="195" y="199"/>
                  </a:lnTo>
                  <a:lnTo>
                    <a:pt x="236" y="248"/>
                  </a:lnTo>
                  <a:lnTo>
                    <a:pt x="275" y="300"/>
                  </a:lnTo>
                  <a:lnTo>
                    <a:pt x="308" y="358"/>
                  </a:lnTo>
                  <a:lnTo>
                    <a:pt x="337" y="418"/>
                  </a:lnTo>
                  <a:lnTo>
                    <a:pt x="362" y="481"/>
                  </a:lnTo>
                  <a:lnTo>
                    <a:pt x="382" y="548"/>
                  </a:lnTo>
                  <a:lnTo>
                    <a:pt x="396" y="615"/>
                  </a:lnTo>
                  <a:lnTo>
                    <a:pt x="406" y="684"/>
                  </a:lnTo>
                  <a:lnTo>
                    <a:pt x="410" y="753"/>
                  </a:lnTo>
                  <a:lnTo>
                    <a:pt x="410" y="822"/>
                  </a:lnTo>
                  <a:lnTo>
                    <a:pt x="405" y="891"/>
                  </a:lnTo>
                  <a:lnTo>
                    <a:pt x="393" y="959"/>
                  </a:lnTo>
                  <a:lnTo>
                    <a:pt x="378" y="1025"/>
                  </a:lnTo>
                  <a:lnTo>
                    <a:pt x="422" y="1044"/>
                  </a:lnTo>
                  <a:close/>
                </a:path>
              </a:pathLst>
            </a:custGeom>
            <a:solidFill>
              <a:srgbClr val="DB7B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91" name="Freeform 1256"/>
            <p:cNvSpPr>
              <a:spLocks/>
            </p:cNvSpPr>
            <p:nvPr/>
          </p:nvSpPr>
          <p:spPr bwMode="auto">
            <a:xfrm>
              <a:off x="1137" y="890"/>
              <a:ext cx="425" cy="485"/>
            </a:xfrm>
            <a:custGeom>
              <a:avLst/>
              <a:gdLst>
                <a:gd name="T0" fmla="*/ 15 w 425"/>
                <a:gd name="T1" fmla="*/ 0 h 971"/>
                <a:gd name="T2" fmla="*/ 68 w 425"/>
                <a:gd name="T3" fmla="*/ 14 h 971"/>
                <a:gd name="T4" fmla="*/ 118 w 425"/>
                <a:gd name="T5" fmla="*/ 31 h 971"/>
                <a:gd name="T6" fmla="*/ 167 w 425"/>
                <a:gd name="T7" fmla="*/ 51 h 971"/>
                <a:gd name="T8" fmla="*/ 210 w 425"/>
                <a:gd name="T9" fmla="*/ 72 h 971"/>
                <a:gd name="T10" fmla="*/ 251 w 425"/>
                <a:gd name="T11" fmla="*/ 97 h 971"/>
                <a:gd name="T12" fmla="*/ 290 w 425"/>
                <a:gd name="T13" fmla="*/ 123 h 971"/>
                <a:gd name="T14" fmla="*/ 323 w 425"/>
                <a:gd name="T15" fmla="*/ 152 h 971"/>
                <a:gd name="T16" fmla="*/ 352 w 425"/>
                <a:gd name="T17" fmla="*/ 182 h 971"/>
                <a:gd name="T18" fmla="*/ 377 w 425"/>
                <a:gd name="T19" fmla="*/ 213 h 971"/>
                <a:gd name="T20" fmla="*/ 397 w 425"/>
                <a:gd name="T21" fmla="*/ 247 h 971"/>
                <a:gd name="T22" fmla="*/ 411 w 425"/>
                <a:gd name="T23" fmla="*/ 280 h 971"/>
                <a:gd name="T24" fmla="*/ 421 w 425"/>
                <a:gd name="T25" fmla="*/ 315 h 971"/>
                <a:gd name="T26" fmla="*/ 425 w 425"/>
                <a:gd name="T27" fmla="*/ 349 h 971"/>
                <a:gd name="T28" fmla="*/ 425 w 425"/>
                <a:gd name="T29" fmla="*/ 384 h 971"/>
                <a:gd name="T30" fmla="*/ 420 w 425"/>
                <a:gd name="T31" fmla="*/ 418 h 971"/>
                <a:gd name="T32" fmla="*/ 408 w 425"/>
                <a:gd name="T33" fmla="*/ 452 h 971"/>
                <a:gd name="T34" fmla="*/ 393 w 425"/>
                <a:gd name="T35" fmla="*/ 485 h 971"/>
                <a:gd name="T36" fmla="*/ 346 w 425"/>
                <a:gd name="T37" fmla="*/ 474 h 971"/>
                <a:gd name="T38" fmla="*/ 362 w 425"/>
                <a:gd name="T39" fmla="*/ 442 h 971"/>
                <a:gd name="T40" fmla="*/ 372 w 425"/>
                <a:gd name="T41" fmla="*/ 409 h 971"/>
                <a:gd name="T42" fmla="*/ 376 w 425"/>
                <a:gd name="T43" fmla="*/ 375 h 971"/>
                <a:gd name="T44" fmla="*/ 376 w 425"/>
                <a:gd name="T45" fmla="*/ 341 h 971"/>
                <a:gd name="T46" fmla="*/ 369 w 425"/>
                <a:gd name="T47" fmla="*/ 308 h 971"/>
                <a:gd name="T48" fmla="*/ 359 w 425"/>
                <a:gd name="T49" fmla="*/ 274 h 971"/>
                <a:gd name="T50" fmla="*/ 342 w 425"/>
                <a:gd name="T51" fmla="*/ 242 h 971"/>
                <a:gd name="T52" fmla="*/ 321 w 425"/>
                <a:gd name="T53" fmla="*/ 210 h 971"/>
                <a:gd name="T54" fmla="*/ 294 w 425"/>
                <a:gd name="T55" fmla="*/ 180 h 971"/>
                <a:gd name="T56" fmla="*/ 263 w 425"/>
                <a:gd name="T57" fmla="*/ 152 h 971"/>
                <a:gd name="T58" fmla="*/ 227 w 425"/>
                <a:gd name="T59" fmla="*/ 125 h 971"/>
                <a:gd name="T60" fmla="*/ 188 w 425"/>
                <a:gd name="T61" fmla="*/ 100 h 971"/>
                <a:gd name="T62" fmla="*/ 145 w 425"/>
                <a:gd name="T63" fmla="*/ 79 h 971"/>
                <a:gd name="T64" fmla="*/ 99 w 425"/>
                <a:gd name="T65" fmla="*/ 59 h 971"/>
                <a:gd name="T66" fmla="*/ 51 w 425"/>
                <a:gd name="T67" fmla="*/ 42 h 971"/>
                <a:gd name="T68" fmla="*/ 0 w 425"/>
                <a:gd name="T69" fmla="*/ 29 h 971"/>
                <a:gd name="T70" fmla="*/ 15 w 425"/>
                <a:gd name="T71" fmla="*/ 0 h 97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25" h="971">
                  <a:moveTo>
                    <a:pt x="15" y="0"/>
                  </a:moveTo>
                  <a:lnTo>
                    <a:pt x="68" y="29"/>
                  </a:lnTo>
                  <a:lnTo>
                    <a:pt x="118" y="62"/>
                  </a:lnTo>
                  <a:lnTo>
                    <a:pt x="167" y="102"/>
                  </a:lnTo>
                  <a:lnTo>
                    <a:pt x="210" y="145"/>
                  </a:lnTo>
                  <a:lnTo>
                    <a:pt x="251" y="194"/>
                  </a:lnTo>
                  <a:lnTo>
                    <a:pt x="290" y="246"/>
                  </a:lnTo>
                  <a:lnTo>
                    <a:pt x="323" y="304"/>
                  </a:lnTo>
                  <a:lnTo>
                    <a:pt x="352" y="364"/>
                  </a:lnTo>
                  <a:lnTo>
                    <a:pt x="377" y="427"/>
                  </a:lnTo>
                  <a:lnTo>
                    <a:pt x="397" y="494"/>
                  </a:lnTo>
                  <a:lnTo>
                    <a:pt x="411" y="561"/>
                  </a:lnTo>
                  <a:lnTo>
                    <a:pt x="421" y="630"/>
                  </a:lnTo>
                  <a:lnTo>
                    <a:pt x="425" y="699"/>
                  </a:lnTo>
                  <a:lnTo>
                    <a:pt x="425" y="768"/>
                  </a:lnTo>
                  <a:lnTo>
                    <a:pt x="420" y="837"/>
                  </a:lnTo>
                  <a:lnTo>
                    <a:pt x="408" y="905"/>
                  </a:lnTo>
                  <a:lnTo>
                    <a:pt x="393" y="971"/>
                  </a:lnTo>
                  <a:lnTo>
                    <a:pt x="346" y="949"/>
                  </a:lnTo>
                  <a:lnTo>
                    <a:pt x="362" y="884"/>
                  </a:lnTo>
                  <a:lnTo>
                    <a:pt x="372" y="818"/>
                  </a:lnTo>
                  <a:lnTo>
                    <a:pt x="376" y="751"/>
                  </a:lnTo>
                  <a:lnTo>
                    <a:pt x="376" y="683"/>
                  </a:lnTo>
                  <a:lnTo>
                    <a:pt x="369" y="616"/>
                  </a:lnTo>
                  <a:lnTo>
                    <a:pt x="359" y="549"/>
                  </a:lnTo>
                  <a:lnTo>
                    <a:pt x="342" y="484"/>
                  </a:lnTo>
                  <a:lnTo>
                    <a:pt x="321" y="420"/>
                  </a:lnTo>
                  <a:lnTo>
                    <a:pt x="294" y="360"/>
                  </a:lnTo>
                  <a:lnTo>
                    <a:pt x="263" y="304"/>
                  </a:lnTo>
                  <a:lnTo>
                    <a:pt x="227" y="250"/>
                  </a:lnTo>
                  <a:lnTo>
                    <a:pt x="188" y="201"/>
                  </a:lnTo>
                  <a:lnTo>
                    <a:pt x="145" y="158"/>
                  </a:lnTo>
                  <a:lnTo>
                    <a:pt x="99" y="118"/>
                  </a:lnTo>
                  <a:lnTo>
                    <a:pt x="51" y="85"/>
                  </a:lnTo>
                  <a:lnTo>
                    <a:pt x="0" y="58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DD80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92" name="Freeform 1257"/>
            <p:cNvSpPr>
              <a:spLocks/>
            </p:cNvSpPr>
            <p:nvPr/>
          </p:nvSpPr>
          <p:spPr bwMode="auto">
            <a:xfrm>
              <a:off x="1120" y="919"/>
              <a:ext cx="393" cy="445"/>
            </a:xfrm>
            <a:custGeom>
              <a:avLst/>
              <a:gdLst>
                <a:gd name="T0" fmla="*/ 363 w 393"/>
                <a:gd name="T1" fmla="*/ 445 h 891"/>
                <a:gd name="T2" fmla="*/ 379 w 393"/>
                <a:gd name="T3" fmla="*/ 413 h 891"/>
                <a:gd name="T4" fmla="*/ 389 w 393"/>
                <a:gd name="T5" fmla="*/ 380 h 891"/>
                <a:gd name="T6" fmla="*/ 393 w 393"/>
                <a:gd name="T7" fmla="*/ 346 h 891"/>
                <a:gd name="T8" fmla="*/ 393 w 393"/>
                <a:gd name="T9" fmla="*/ 312 h 891"/>
                <a:gd name="T10" fmla="*/ 386 w 393"/>
                <a:gd name="T11" fmla="*/ 279 h 891"/>
                <a:gd name="T12" fmla="*/ 376 w 393"/>
                <a:gd name="T13" fmla="*/ 245 h 891"/>
                <a:gd name="T14" fmla="*/ 359 w 393"/>
                <a:gd name="T15" fmla="*/ 213 h 891"/>
                <a:gd name="T16" fmla="*/ 338 w 393"/>
                <a:gd name="T17" fmla="*/ 181 h 891"/>
                <a:gd name="T18" fmla="*/ 311 w 393"/>
                <a:gd name="T19" fmla="*/ 151 h 891"/>
                <a:gd name="T20" fmla="*/ 280 w 393"/>
                <a:gd name="T21" fmla="*/ 123 h 891"/>
                <a:gd name="T22" fmla="*/ 244 w 393"/>
                <a:gd name="T23" fmla="*/ 96 h 891"/>
                <a:gd name="T24" fmla="*/ 205 w 393"/>
                <a:gd name="T25" fmla="*/ 71 h 891"/>
                <a:gd name="T26" fmla="*/ 162 w 393"/>
                <a:gd name="T27" fmla="*/ 50 h 891"/>
                <a:gd name="T28" fmla="*/ 116 w 393"/>
                <a:gd name="T29" fmla="*/ 30 h 891"/>
                <a:gd name="T30" fmla="*/ 68 w 393"/>
                <a:gd name="T31" fmla="*/ 13 h 891"/>
                <a:gd name="T32" fmla="*/ 17 w 393"/>
                <a:gd name="T33" fmla="*/ 0 h 891"/>
                <a:gd name="T34" fmla="*/ 0 w 393"/>
                <a:gd name="T35" fmla="*/ 31 h 891"/>
                <a:gd name="T36" fmla="*/ 48 w 393"/>
                <a:gd name="T37" fmla="*/ 43 h 891"/>
                <a:gd name="T38" fmla="*/ 95 w 393"/>
                <a:gd name="T39" fmla="*/ 60 h 891"/>
                <a:gd name="T40" fmla="*/ 138 w 393"/>
                <a:gd name="T41" fmla="*/ 79 h 891"/>
                <a:gd name="T42" fmla="*/ 179 w 393"/>
                <a:gd name="T43" fmla="*/ 101 h 891"/>
                <a:gd name="T44" fmla="*/ 216 w 393"/>
                <a:gd name="T45" fmla="*/ 126 h 891"/>
                <a:gd name="T46" fmla="*/ 249 w 393"/>
                <a:gd name="T47" fmla="*/ 152 h 891"/>
                <a:gd name="T48" fmla="*/ 277 w 393"/>
                <a:gd name="T49" fmla="*/ 180 h 891"/>
                <a:gd name="T50" fmla="*/ 299 w 393"/>
                <a:gd name="T51" fmla="*/ 210 h 891"/>
                <a:gd name="T52" fmla="*/ 318 w 393"/>
                <a:gd name="T53" fmla="*/ 241 h 891"/>
                <a:gd name="T54" fmla="*/ 331 w 393"/>
                <a:gd name="T55" fmla="*/ 272 h 891"/>
                <a:gd name="T56" fmla="*/ 338 w 393"/>
                <a:gd name="T57" fmla="*/ 305 h 891"/>
                <a:gd name="T58" fmla="*/ 340 w 393"/>
                <a:gd name="T59" fmla="*/ 337 h 891"/>
                <a:gd name="T60" fmla="*/ 336 w 393"/>
                <a:gd name="T61" fmla="*/ 370 h 891"/>
                <a:gd name="T62" fmla="*/ 326 w 393"/>
                <a:gd name="T63" fmla="*/ 402 h 891"/>
                <a:gd name="T64" fmla="*/ 312 w 393"/>
                <a:gd name="T65" fmla="*/ 433 h 891"/>
                <a:gd name="T66" fmla="*/ 363 w 393"/>
                <a:gd name="T67" fmla="*/ 445 h 89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93" h="891">
                  <a:moveTo>
                    <a:pt x="363" y="891"/>
                  </a:moveTo>
                  <a:lnTo>
                    <a:pt x="379" y="826"/>
                  </a:lnTo>
                  <a:lnTo>
                    <a:pt x="389" y="760"/>
                  </a:lnTo>
                  <a:lnTo>
                    <a:pt x="393" y="693"/>
                  </a:lnTo>
                  <a:lnTo>
                    <a:pt x="393" y="625"/>
                  </a:lnTo>
                  <a:lnTo>
                    <a:pt x="386" y="558"/>
                  </a:lnTo>
                  <a:lnTo>
                    <a:pt x="376" y="491"/>
                  </a:lnTo>
                  <a:lnTo>
                    <a:pt x="359" y="426"/>
                  </a:lnTo>
                  <a:lnTo>
                    <a:pt x="338" y="362"/>
                  </a:lnTo>
                  <a:lnTo>
                    <a:pt x="311" y="302"/>
                  </a:lnTo>
                  <a:lnTo>
                    <a:pt x="280" y="246"/>
                  </a:lnTo>
                  <a:lnTo>
                    <a:pt x="244" y="192"/>
                  </a:lnTo>
                  <a:lnTo>
                    <a:pt x="205" y="143"/>
                  </a:lnTo>
                  <a:lnTo>
                    <a:pt x="162" y="100"/>
                  </a:lnTo>
                  <a:lnTo>
                    <a:pt x="116" y="60"/>
                  </a:lnTo>
                  <a:lnTo>
                    <a:pt x="68" y="27"/>
                  </a:lnTo>
                  <a:lnTo>
                    <a:pt x="17" y="0"/>
                  </a:lnTo>
                  <a:lnTo>
                    <a:pt x="0" y="62"/>
                  </a:lnTo>
                  <a:lnTo>
                    <a:pt x="48" y="87"/>
                  </a:lnTo>
                  <a:lnTo>
                    <a:pt x="95" y="120"/>
                  </a:lnTo>
                  <a:lnTo>
                    <a:pt x="138" y="159"/>
                  </a:lnTo>
                  <a:lnTo>
                    <a:pt x="179" y="203"/>
                  </a:lnTo>
                  <a:lnTo>
                    <a:pt x="216" y="252"/>
                  </a:lnTo>
                  <a:lnTo>
                    <a:pt x="249" y="304"/>
                  </a:lnTo>
                  <a:lnTo>
                    <a:pt x="277" y="360"/>
                  </a:lnTo>
                  <a:lnTo>
                    <a:pt x="299" y="420"/>
                  </a:lnTo>
                  <a:lnTo>
                    <a:pt x="318" y="482"/>
                  </a:lnTo>
                  <a:lnTo>
                    <a:pt x="331" y="545"/>
                  </a:lnTo>
                  <a:lnTo>
                    <a:pt x="338" y="610"/>
                  </a:lnTo>
                  <a:lnTo>
                    <a:pt x="340" y="675"/>
                  </a:lnTo>
                  <a:lnTo>
                    <a:pt x="336" y="741"/>
                  </a:lnTo>
                  <a:lnTo>
                    <a:pt x="326" y="804"/>
                  </a:lnTo>
                  <a:lnTo>
                    <a:pt x="312" y="867"/>
                  </a:lnTo>
                  <a:lnTo>
                    <a:pt x="363" y="891"/>
                  </a:lnTo>
                  <a:close/>
                </a:path>
              </a:pathLst>
            </a:custGeom>
            <a:solidFill>
              <a:srgbClr val="E085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93" name="Freeform 1258"/>
            <p:cNvSpPr>
              <a:spLocks/>
            </p:cNvSpPr>
            <p:nvPr/>
          </p:nvSpPr>
          <p:spPr bwMode="auto">
            <a:xfrm>
              <a:off x="1100" y="950"/>
              <a:ext cx="360" cy="403"/>
            </a:xfrm>
            <a:custGeom>
              <a:avLst/>
              <a:gdLst>
                <a:gd name="T0" fmla="*/ 20 w 360"/>
                <a:gd name="T1" fmla="*/ 0 h 805"/>
                <a:gd name="T2" fmla="*/ 68 w 360"/>
                <a:gd name="T3" fmla="*/ 13 h 805"/>
                <a:gd name="T4" fmla="*/ 115 w 360"/>
                <a:gd name="T5" fmla="*/ 29 h 805"/>
                <a:gd name="T6" fmla="*/ 158 w 360"/>
                <a:gd name="T7" fmla="*/ 49 h 805"/>
                <a:gd name="T8" fmla="*/ 199 w 360"/>
                <a:gd name="T9" fmla="*/ 71 h 805"/>
                <a:gd name="T10" fmla="*/ 236 w 360"/>
                <a:gd name="T11" fmla="*/ 95 h 805"/>
                <a:gd name="T12" fmla="*/ 269 w 360"/>
                <a:gd name="T13" fmla="*/ 121 h 805"/>
                <a:gd name="T14" fmla="*/ 297 w 360"/>
                <a:gd name="T15" fmla="*/ 149 h 805"/>
                <a:gd name="T16" fmla="*/ 319 w 360"/>
                <a:gd name="T17" fmla="*/ 179 h 805"/>
                <a:gd name="T18" fmla="*/ 338 w 360"/>
                <a:gd name="T19" fmla="*/ 210 h 805"/>
                <a:gd name="T20" fmla="*/ 351 w 360"/>
                <a:gd name="T21" fmla="*/ 242 h 805"/>
                <a:gd name="T22" fmla="*/ 358 w 360"/>
                <a:gd name="T23" fmla="*/ 274 h 805"/>
                <a:gd name="T24" fmla="*/ 360 w 360"/>
                <a:gd name="T25" fmla="*/ 307 h 805"/>
                <a:gd name="T26" fmla="*/ 356 w 360"/>
                <a:gd name="T27" fmla="*/ 340 h 805"/>
                <a:gd name="T28" fmla="*/ 346 w 360"/>
                <a:gd name="T29" fmla="*/ 371 h 805"/>
                <a:gd name="T30" fmla="*/ 332 w 360"/>
                <a:gd name="T31" fmla="*/ 403 h 805"/>
                <a:gd name="T32" fmla="*/ 278 w 360"/>
                <a:gd name="T33" fmla="*/ 390 h 805"/>
                <a:gd name="T34" fmla="*/ 291 w 360"/>
                <a:gd name="T35" fmla="*/ 362 h 805"/>
                <a:gd name="T36" fmla="*/ 300 w 360"/>
                <a:gd name="T37" fmla="*/ 334 h 805"/>
                <a:gd name="T38" fmla="*/ 302 w 360"/>
                <a:gd name="T39" fmla="*/ 305 h 805"/>
                <a:gd name="T40" fmla="*/ 301 w 360"/>
                <a:gd name="T41" fmla="*/ 276 h 805"/>
                <a:gd name="T42" fmla="*/ 295 w 360"/>
                <a:gd name="T43" fmla="*/ 248 h 805"/>
                <a:gd name="T44" fmla="*/ 284 w 360"/>
                <a:gd name="T45" fmla="*/ 219 h 805"/>
                <a:gd name="T46" fmla="*/ 267 w 360"/>
                <a:gd name="T47" fmla="*/ 192 h 805"/>
                <a:gd name="T48" fmla="*/ 247 w 360"/>
                <a:gd name="T49" fmla="*/ 166 h 805"/>
                <a:gd name="T50" fmla="*/ 222 w 360"/>
                <a:gd name="T51" fmla="*/ 140 h 805"/>
                <a:gd name="T52" fmla="*/ 194 w 360"/>
                <a:gd name="T53" fmla="*/ 117 h 805"/>
                <a:gd name="T54" fmla="*/ 161 w 360"/>
                <a:gd name="T55" fmla="*/ 95 h 805"/>
                <a:gd name="T56" fmla="*/ 124 w 360"/>
                <a:gd name="T57" fmla="*/ 76 h 805"/>
                <a:gd name="T58" fmla="*/ 86 w 360"/>
                <a:gd name="T59" fmla="*/ 59 h 805"/>
                <a:gd name="T60" fmla="*/ 44 w 360"/>
                <a:gd name="T61" fmla="*/ 44 h 805"/>
                <a:gd name="T62" fmla="*/ 0 w 360"/>
                <a:gd name="T63" fmla="*/ 33 h 805"/>
                <a:gd name="T64" fmla="*/ 20 w 360"/>
                <a:gd name="T65" fmla="*/ 0 h 80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0" h="805">
                  <a:moveTo>
                    <a:pt x="20" y="0"/>
                  </a:moveTo>
                  <a:lnTo>
                    <a:pt x="68" y="25"/>
                  </a:lnTo>
                  <a:lnTo>
                    <a:pt x="115" y="58"/>
                  </a:lnTo>
                  <a:lnTo>
                    <a:pt x="158" y="97"/>
                  </a:lnTo>
                  <a:lnTo>
                    <a:pt x="199" y="141"/>
                  </a:lnTo>
                  <a:lnTo>
                    <a:pt x="236" y="190"/>
                  </a:lnTo>
                  <a:lnTo>
                    <a:pt x="269" y="242"/>
                  </a:lnTo>
                  <a:lnTo>
                    <a:pt x="297" y="298"/>
                  </a:lnTo>
                  <a:lnTo>
                    <a:pt x="319" y="358"/>
                  </a:lnTo>
                  <a:lnTo>
                    <a:pt x="338" y="420"/>
                  </a:lnTo>
                  <a:lnTo>
                    <a:pt x="351" y="483"/>
                  </a:lnTo>
                  <a:lnTo>
                    <a:pt x="358" y="548"/>
                  </a:lnTo>
                  <a:lnTo>
                    <a:pt x="360" y="613"/>
                  </a:lnTo>
                  <a:lnTo>
                    <a:pt x="356" y="679"/>
                  </a:lnTo>
                  <a:lnTo>
                    <a:pt x="346" y="742"/>
                  </a:lnTo>
                  <a:lnTo>
                    <a:pt x="332" y="805"/>
                  </a:lnTo>
                  <a:lnTo>
                    <a:pt x="278" y="780"/>
                  </a:lnTo>
                  <a:lnTo>
                    <a:pt x="291" y="724"/>
                  </a:lnTo>
                  <a:lnTo>
                    <a:pt x="300" y="668"/>
                  </a:lnTo>
                  <a:lnTo>
                    <a:pt x="302" y="610"/>
                  </a:lnTo>
                  <a:lnTo>
                    <a:pt x="301" y="552"/>
                  </a:lnTo>
                  <a:lnTo>
                    <a:pt x="295" y="496"/>
                  </a:lnTo>
                  <a:lnTo>
                    <a:pt x="284" y="438"/>
                  </a:lnTo>
                  <a:lnTo>
                    <a:pt x="267" y="383"/>
                  </a:lnTo>
                  <a:lnTo>
                    <a:pt x="247" y="331"/>
                  </a:lnTo>
                  <a:lnTo>
                    <a:pt x="222" y="280"/>
                  </a:lnTo>
                  <a:lnTo>
                    <a:pt x="194" y="233"/>
                  </a:lnTo>
                  <a:lnTo>
                    <a:pt x="161" y="190"/>
                  </a:lnTo>
                  <a:lnTo>
                    <a:pt x="124" y="152"/>
                  </a:lnTo>
                  <a:lnTo>
                    <a:pt x="86" y="117"/>
                  </a:lnTo>
                  <a:lnTo>
                    <a:pt x="44" y="88"/>
                  </a:lnTo>
                  <a:lnTo>
                    <a:pt x="0" y="65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E28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94" name="Freeform 1259"/>
            <p:cNvSpPr>
              <a:spLocks/>
            </p:cNvSpPr>
            <p:nvPr/>
          </p:nvSpPr>
          <p:spPr bwMode="auto">
            <a:xfrm>
              <a:off x="1080" y="982"/>
              <a:ext cx="322" cy="358"/>
            </a:xfrm>
            <a:custGeom>
              <a:avLst/>
              <a:gdLst>
                <a:gd name="T0" fmla="*/ 298 w 322"/>
                <a:gd name="T1" fmla="*/ 358 h 715"/>
                <a:gd name="T2" fmla="*/ 311 w 322"/>
                <a:gd name="T3" fmla="*/ 330 h 715"/>
                <a:gd name="T4" fmla="*/ 320 w 322"/>
                <a:gd name="T5" fmla="*/ 302 h 715"/>
                <a:gd name="T6" fmla="*/ 322 w 322"/>
                <a:gd name="T7" fmla="*/ 273 h 715"/>
                <a:gd name="T8" fmla="*/ 321 w 322"/>
                <a:gd name="T9" fmla="*/ 244 h 715"/>
                <a:gd name="T10" fmla="*/ 315 w 322"/>
                <a:gd name="T11" fmla="*/ 216 h 715"/>
                <a:gd name="T12" fmla="*/ 304 w 322"/>
                <a:gd name="T13" fmla="*/ 187 h 715"/>
                <a:gd name="T14" fmla="*/ 287 w 322"/>
                <a:gd name="T15" fmla="*/ 159 h 715"/>
                <a:gd name="T16" fmla="*/ 267 w 322"/>
                <a:gd name="T17" fmla="*/ 133 h 715"/>
                <a:gd name="T18" fmla="*/ 242 w 322"/>
                <a:gd name="T19" fmla="*/ 108 h 715"/>
                <a:gd name="T20" fmla="*/ 214 w 322"/>
                <a:gd name="T21" fmla="*/ 84 h 715"/>
                <a:gd name="T22" fmla="*/ 181 w 322"/>
                <a:gd name="T23" fmla="*/ 63 h 715"/>
                <a:gd name="T24" fmla="*/ 144 w 322"/>
                <a:gd name="T25" fmla="*/ 44 h 715"/>
                <a:gd name="T26" fmla="*/ 106 w 322"/>
                <a:gd name="T27" fmla="*/ 26 h 715"/>
                <a:gd name="T28" fmla="*/ 64 w 322"/>
                <a:gd name="T29" fmla="*/ 12 h 715"/>
                <a:gd name="T30" fmla="*/ 20 w 322"/>
                <a:gd name="T31" fmla="*/ 0 h 715"/>
                <a:gd name="T32" fmla="*/ 0 w 322"/>
                <a:gd name="T33" fmla="*/ 35 h 715"/>
                <a:gd name="T34" fmla="*/ 41 w 322"/>
                <a:gd name="T35" fmla="*/ 46 h 715"/>
                <a:gd name="T36" fmla="*/ 79 w 322"/>
                <a:gd name="T37" fmla="*/ 60 h 715"/>
                <a:gd name="T38" fmla="*/ 115 w 322"/>
                <a:gd name="T39" fmla="*/ 76 h 715"/>
                <a:gd name="T40" fmla="*/ 147 w 322"/>
                <a:gd name="T41" fmla="*/ 94 h 715"/>
                <a:gd name="T42" fmla="*/ 177 w 322"/>
                <a:gd name="T43" fmla="*/ 115 h 715"/>
                <a:gd name="T44" fmla="*/ 201 w 322"/>
                <a:gd name="T45" fmla="*/ 138 h 715"/>
                <a:gd name="T46" fmla="*/ 222 w 322"/>
                <a:gd name="T47" fmla="*/ 161 h 715"/>
                <a:gd name="T48" fmla="*/ 239 w 322"/>
                <a:gd name="T49" fmla="*/ 187 h 715"/>
                <a:gd name="T50" fmla="*/ 252 w 322"/>
                <a:gd name="T51" fmla="*/ 212 h 715"/>
                <a:gd name="T52" fmla="*/ 259 w 322"/>
                <a:gd name="T53" fmla="*/ 239 h 715"/>
                <a:gd name="T54" fmla="*/ 262 w 322"/>
                <a:gd name="T55" fmla="*/ 265 h 715"/>
                <a:gd name="T56" fmla="*/ 259 w 322"/>
                <a:gd name="T57" fmla="*/ 293 h 715"/>
                <a:gd name="T58" fmla="*/ 252 w 322"/>
                <a:gd name="T59" fmla="*/ 319 h 715"/>
                <a:gd name="T60" fmla="*/ 241 w 322"/>
                <a:gd name="T61" fmla="*/ 344 h 715"/>
                <a:gd name="T62" fmla="*/ 298 w 322"/>
                <a:gd name="T63" fmla="*/ 358 h 71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22" h="715">
                  <a:moveTo>
                    <a:pt x="298" y="715"/>
                  </a:moveTo>
                  <a:lnTo>
                    <a:pt x="311" y="659"/>
                  </a:lnTo>
                  <a:lnTo>
                    <a:pt x="320" y="603"/>
                  </a:lnTo>
                  <a:lnTo>
                    <a:pt x="322" y="545"/>
                  </a:lnTo>
                  <a:lnTo>
                    <a:pt x="321" y="487"/>
                  </a:lnTo>
                  <a:lnTo>
                    <a:pt x="315" y="431"/>
                  </a:lnTo>
                  <a:lnTo>
                    <a:pt x="304" y="373"/>
                  </a:lnTo>
                  <a:lnTo>
                    <a:pt x="287" y="318"/>
                  </a:lnTo>
                  <a:lnTo>
                    <a:pt x="267" y="266"/>
                  </a:lnTo>
                  <a:lnTo>
                    <a:pt x="242" y="215"/>
                  </a:lnTo>
                  <a:lnTo>
                    <a:pt x="214" y="168"/>
                  </a:lnTo>
                  <a:lnTo>
                    <a:pt x="181" y="125"/>
                  </a:lnTo>
                  <a:lnTo>
                    <a:pt x="144" y="87"/>
                  </a:lnTo>
                  <a:lnTo>
                    <a:pt x="106" y="52"/>
                  </a:lnTo>
                  <a:lnTo>
                    <a:pt x="64" y="23"/>
                  </a:lnTo>
                  <a:lnTo>
                    <a:pt x="20" y="0"/>
                  </a:lnTo>
                  <a:lnTo>
                    <a:pt x="0" y="70"/>
                  </a:lnTo>
                  <a:lnTo>
                    <a:pt x="41" y="92"/>
                  </a:lnTo>
                  <a:lnTo>
                    <a:pt x="79" y="119"/>
                  </a:lnTo>
                  <a:lnTo>
                    <a:pt x="115" y="152"/>
                  </a:lnTo>
                  <a:lnTo>
                    <a:pt x="147" y="188"/>
                  </a:lnTo>
                  <a:lnTo>
                    <a:pt x="177" y="230"/>
                  </a:lnTo>
                  <a:lnTo>
                    <a:pt x="201" y="275"/>
                  </a:lnTo>
                  <a:lnTo>
                    <a:pt x="222" y="322"/>
                  </a:lnTo>
                  <a:lnTo>
                    <a:pt x="239" y="373"/>
                  </a:lnTo>
                  <a:lnTo>
                    <a:pt x="252" y="423"/>
                  </a:lnTo>
                  <a:lnTo>
                    <a:pt x="259" y="478"/>
                  </a:lnTo>
                  <a:lnTo>
                    <a:pt x="262" y="530"/>
                  </a:lnTo>
                  <a:lnTo>
                    <a:pt x="259" y="585"/>
                  </a:lnTo>
                  <a:lnTo>
                    <a:pt x="252" y="637"/>
                  </a:lnTo>
                  <a:lnTo>
                    <a:pt x="241" y="688"/>
                  </a:lnTo>
                  <a:lnTo>
                    <a:pt x="298" y="715"/>
                  </a:lnTo>
                  <a:close/>
                </a:path>
              </a:pathLst>
            </a:custGeom>
            <a:solidFill>
              <a:srgbClr val="E58E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95" name="Freeform 1260"/>
            <p:cNvSpPr>
              <a:spLocks/>
            </p:cNvSpPr>
            <p:nvPr/>
          </p:nvSpPr>
          <p:spPr bwMode="auto">
            <a:xfrm>
              <a:off x="1059" y="1018"/>
              <a:ext cx="283" cy="308"/>
            </a:xfrm>
            <a:custGeom>
              <a:avLst/>
              <a:gdLst>
                <a:gd name="T0" fmla="*/ 21 w 283"/>
                <a:gd name="T1" fmla="*/ 0 h 618"/>
                <a:gd name="T2" fmla="*/ 62 w 283"/>
                <a:gd name="T3" fmla="*/ 11 h 618"/>
                <a:gd name="T4" fmla="*/ 100 w 283"/>
                <a:gd name="T5" fmla="*/ 24 h 618"/>
                <a:gd name="T6" fmla="*/ 136 w 283"/>
                <a:gd name="T7" fmla="*/ 41 h 618"/>
                <a:gd name="T8" fmla="*/ 168 w 283"/>
                <a:gd name="T9" fmla="*/ 59 h 618"/>
                <a:gd name="T10" fmla="*/ 198 w 283"/>
                <a:gd name="T11" fmla="*/ 80 h 618"/>
                <a:gd name="T12" fmla="*/ 222 w 283"/>
                <a:gd name="T13" fmla="*/ 102 h 618"/>
                <a:gd name="T14" fmla="*/ 243 w 283"/>
                <a:gd name="T15" fmla="*/ 126 h 618"/>
                <a:gd name="T16" fmla="*/ 260 w 283"/>
                <a:gd name="T17" fmla="*/ 151 h 618"/>
                <a:gd name="T18" fmla="*/ 273 w 283"/>
                <a:gd name="T19" fmla="*/ 176 h 618"/>
                <a:gd name="T20" fmla="*/ 280 w 283"/>
                <a:gd name="T21" fmla="*/ 203 h 618"/>
                <a:gd name="T22" fmla="*/ 283 w 283"/>
                <a:gd name="T23" fmla="*/ 229 h 618"/>
                <a:gd name="T24" fmla="*/ 280 w 283"/>
                <a:gd name="T25" fmla="*/ 257 h 618"/>
                <a:gd name="T26" fmla="*/ 273 w 283"/>
                <a:gd name="T27" fmla="*/ 283 h 618"/>
                <a:gd name="T28" fmla="*/ 262 w 283"/>
                <a:gd name="T29" fmla="*/ 308 h 618"/>
                <a:gd name="T30" fmla="*/ 199 w 283"/>
                <a:gd name="T31" fmla="*/ 294 h 618"/>
                <a:gd name="T32" fmla="*/ 211 w 283"/>
                <a:gd name="T33" fmla="*/ 269 h 618"/>
                <a:gd name="T34" fmla="*/ 216 w 283"/>
                <a:gd name="T35" fmla="*/ 243 h 618"/>
                <a:gd name="T36" fmla="*/ 216 w 283"/>
                <a:gd name="T37" fmla="*/ 218 h 618"/>
                <a:gd name="T38" fmla="*/ 211 w 283"/>
                <a:gd name="T39" fmla="*/ 191 h 618"/>
                <a:gd name="T40" fmla="*/ 201 w 283"/>
                <a:gd name="T41" fmla="*/ 166 h 618"/>
                <a:gd name="T42" fmla="*/ 185 w 283"/>
                <a:gd name="T43" fmla="*/ 142 h 618"/>
                <a:gd name="T44" fmla="*/ 164 w 283"/>
                <a:gd name="T45" fmla="*/ 119 h 618"/>
                <a:gd name="T46" fmla="*/ 139 w 283"/>
                <a:gd name="T47" fmla="*/ 98 h 618"/>
                <a:gd name="T48" fmla="*/ 109 w 283"/>
                <a:gd name="T49" fmla="*/ 79 h 618"/>
                <a:gd name="T50" fmla="*/ 75 w 283"/>
                <a:gd name="T51" fmla="*/ 62 h 618"/>
                <a:gd name="T52" fmla="*/ 38 w 283"/>
                <a:gd name="T53" fmla="*/ 49 h 618"/>
                <a:gd name="T54" fmla="*/ 0 w 283"/>
                <a:gd name="T55" fmla="*/ 38 h 618"/>
                <a:gd name="T56" fmla="*/ 21 w 283"/>
                <a:gd name="T57" fmla="*/ 0 h 61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83" h="618">
                  <a:moveTo>
                    <a:pt x="21" y="0"/>
                  </a:moveTo>
                  <a:lnTo>
                    <a:pt x="62" y="22"/>
                  </a:lnTo>
                  <a:lnTo>
                    <a:pt x="100" y="49"/>
                  </a:lnTo>
                  <a:lnTo>
                    <a:pt x="136" y="82"/>
                  </a:lnTo>
                  <a:lnTo>
                    <a:pt x="168" y="118"/>
                  </a:lnTo>
                  <a:lnTo>
                    <a:pt x="198" y="160"/>
                  </a:lnTo>
                  <a:lnTo>
                    <a:pt x="222" y="205"/>
                  </a:lnTo>
                  <a:lnTo>
                    <a:pt x="243" y="252"/>
                  </a:lnTo>
                  <a:lnTo>
                    <a:pt x="260" y="303"/>
                  </a:lnTo>
                  <a:lnTo>
                    <a:pt x="273" y="353"/>
                  </a:lnTo>
                  <a:lnTo>
                    <a:pt x="280" y="408"/>
                  </a:lnTo>
                  <a:lnTo>
                    <a:pt x="283" y="460"/>
                  </a:lnTo>
                  <a:lnTo>
                    <a:pt x="280" y="515"/>
                  </a:lnTo>
                  <a:lnTo>
                    <a:pt x="273" y="567"/>
                  </a:lnTo>
                  <a:lnTo>
                    <a:pt x="262" y="618"/>
                  </a:lnTo>
                  <a:lnTo>
                    <a:pt x="199" y="589"/>
                  </a:lnTo>
                  <a:lnTo>
                    <a:pt x="211" y="540"/>
                  </a:lnTo>
                  <a:lnTo>
                    <a:pt x="216" y="487"/>
                  </a:lnTo>
                  <a:lnTo>
                    <a:pt x="216" y="437"/>
                  </a:lnTo>
                  <a:lnTo>
                    <a:pt x="211" y="384"/>
                  </a:lnTo>
                  <a:lnTo>
                    <a:pt x="201" y="334"/>
                  </a:lnTo>
                  <a:lnTo>
                    <a:pt x="185" y="285"/>
                  </a:lnTo>
                  <a:lnTo>
                    <a:pt x="164" y="239"/>
                  </a:lnTo>
                  <a:lnTo>
                    <a:pt x="139" y="196"/>
                  </a:lnTo>
                  <a:lnTo>
                    <a:pt x="109" y="158"/>
                  </a:lnTo>
                  <a:lnTo>
                    <a:pt x="75" y="125"/>
                  </a:lnTo>
                  <a:lnTo>
                    <a:pt x="38" y="98"/>
                  </a:lnTo>
                  <a:lnTo>
                    <a:pt x="0" y="77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89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96" name="Freeform 1261"/>
            <p:cNvSpPr>
              <a:spLocks/>
            </p:cNvSpPr>
            <p:nvPr/>
          </p:nvSpPr>
          <p:spPr bwMode="auto">
            <a:xfrm>
              <a:off x="1036" y="1056"/>
              <a:ext cx="239" cy="256"/>
            </a:xfrm>
            <a:custGeom>
              <a:avLst/>
              <a:gdLst>
                <a:gd name="T0" fmla="*/ 222 w 239"/>
                <a:gd name="T1" fmla="*/ 256 h 512"/>
                <a:gd name="T2" fmla="*/ 234 w 239"/>
                <a:gd name="T3" fmla="*/ 232 h 512"/>
                <a:gd name="T4" fmla="*/ 239 w 239"/>
                <a:gd name="T5" fmla="*/ 205 h 512"/>
                <a:gd name="T6" fmla="*/ 239 w 239"/>
                <a:gd name="T7" fmla="*/ 180 h 512"/>
                <a:gd name="T8" fmla="*/ 234 w 239"/>
                <a:gd name="T9" fmla="*/ 154 h 512"/>
                <a:gd name="T10" fmla="*/ 224 w 239"/>
                <a:gd name="T11" fmla="*/ 129 h 512"/>
                <a:gd name="T12" fmla="*/ 208 w 239"/>
                <a:gd name="T13" fmla="*/ 104 h 512"/>
                <a:gd name="T14" fmla="*/ 187 w 239"/>
                <a:gd name="T15" fmla="*/ 81 h 512"/>
                <a:gd name="T16" fmla="*/ 162 w 239"/>
                <a:gd name="T17" fmla="*/ 60 h 512"/>
                <a:gd name="T18" fmla="*/ 132 w 239"/>
                <a:gd name="T19" fmla="*/ 41 h 512"/>
                <a:gd name="T20" fmla="*/ 98 w 239"/>
                <a:gd name="T21" fmla="*/ 24 h 512"/>
                <a:gd name="T22" fmla="*/ 61 w 239"/>
                <a:gd name="T23" fmla="*/ 11 h 512"/>
                <a:gd name="T24" fmla="*/ 23 w 239"/>
                <a:gd name="T25" fmla="*/ 0 h 512"/>
                <a:gd name="T26" fmla="*/ 0 w 239"/>
                <a:gd name="T27" fmla="*/ 41 h 512"/>
                <a:gd name="T28" fmla="*/ 33 w 239"/>
                <a:gd name="T29" fmla="*/ 50 h 512"/>
                <a:gd name="T30" fmla="*/ 64 w 239"/>
                <a:gd name="T31" fmla="*/ 62 h 512"/>
                <a:gd name="T32" fmla="*/ 91 w 239"/>
                <a:gd name="T33" fmla="*/ 77 h 512"/>
                <a:gd name="T34" fmla="*/ 115 w 239"/>
                <a:gd name="T35" fmla="*/ 93 h 512"/>
                <a:gd name="T36" fmla="*/ 136 w 239"/>
                <a:gd name="T37" fmla="*/ 112 h 512"/>
                <a:gd name="T38" fmla="*/ 152 w 239"/>
                <a:gd name="T39" fmla="*/ 132 h 512"/>
                <a:gd name="T40" fmla="*/ 162 w 239"/>
                <a:gd name="T41" fmla="*/ 154 h 512"/>
                <a:gd name="T42" fmla="*/ 169 w 239"/>
                <a:gd name="T43" fmla="*/ 176 h 512"/>
                <a:gd name="T44" fmla="*/ 169 w 239"/>
                <a:gd name="T45" fmla="*/ 197 h 512"/>
                <a:gd name="T46" fmla="*/ 164 w 239"/>
                <a:gd name="T47" fmla="*/ 219 h 512"/>
                <a:gd name="T48" fmla="*/ 156 w 239"/>
                <a:gd name="T49" fmla="*/ 241 h 512"/>
                <a:gd name="T50" fmla="*/ 222 w 239"/>
                <a:gd name="T51" fmla="*/ 256 h 51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39" h="512">
                  <a:moveTo>
                    <a:pt x="222" y="512"/>
                  </a:moveTo>
                  <a:lnTo>
                    <a:pt x="234" y="463"/>
                  </a:lnTo>
                  <a:lnTo>
                    <a:pt x="239" y="410"/>
                  </a:lnTo>
                  <a:lnTo>
                    <a:pt x="239" y="360"/>
                  </a:lnTo>
                  <a:lnTo>
                    <a:pt x="234" y="307"/>
                  </a:lnTo>
                  <a:lnTo>
                    <a:pt x="224" y="257"/>
                  </a:lnTo>
                  <a:lnTo>
                    <a:pt x="208" y="208"/>
                  </a:lnTo>
                  <a:lnTo>
                    <a:pt x="187" y="162"/>
                  </a:lnTo>
                  <a:lnTo>
                    <a:pt x="162" y="119"/>
                  </a:lnTo>
                  <a:lnTo>
                    <a:pt x="132" y="81"/>
                  </a:lnTo>
                  <a:lnTo>
                    <a:pt x="98" y="48"/>
                  </a:lnTo>
                  <a:lnTo>
                    <a:pt x="61" y="21"/>
                  </a:lnTo>
                  <a:lnTo>
                    <a:pt x="23" y="0"/>
                  </a:lnTo>
                  <a:lnTo>
                    <a:pt x="0" y="81"/>
                  </a:lnTo>
                  <a:lnTo>
                    <a:pt x="33" y="99"/>
                  </a:lnTo>
                  <a:lnTo>
                    <a:pt x="64" y="123"/>
                  </a:lnTo>
                  <a:lnTo>
                    <a:pt x="91" y="153"/>
                  </a:lnTo>
                  <a:lnTo>
                    <a:pt x="115" y="186"/>
                  </a:lnTo>
                  <a:lnTo>
                    <a:pt x="136" y="224"/>
                  </a:lnTo>
                  <a:lnTo>
                    <a:pt x="152" y="264"/>
                  </a:lnTo>
                  <a:lnTo>
                    <a:pt x="162" y="307"/>
                  </a:lnTo>
                  <a:lnTo>
                    <a:pt x="169" y="351"/>
                  </a:lnTo>
                  <a:lnTo>
                    <a:pt x="169" y="394"/>
                  </a:lnTo>
                  <a:lnTo>
                    <a:pt x="164" y="438"/>
                  </a:lnTo>
                  <a:lnTo>
                    <a:pt x="156" y="481"/>
                  </a:lnTo>
                  <a:lnTo>
                    <a:pt x="222" y="512"/>
                  </a:lnTo>
                  <a:close/>
                </a:path>
              </a:pathLst>
            </a:custGeom>
            <a:solidFill>
              <a:srgbClr val="EA98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97" name="Freeform 1262"/>
            <p:cNvSpPr>
              <a:spLocks/>
            </p:cNvSpPr>
            <p:nvPr/>
          </p:nvSpPr>
          <p:spPr bwMode="auto">
            <a:xfrm>
              <a:off x="1011" y="1096"/>
              <a:ext cx="194" cy="201"/>
            </a:xfrm>
            <a:custGeom>
              <a:avLst/>
              <a:gdLst>
                <a:gd name="T0" fmla="*/ 25 w 194"/>
                <a:gd name="T1" fmla="*/ 0 h 400"/>
                <a:gd name="T2" fmla="*/ 58 w 194"/>
                <a:gd name="T3" fmla="*/ 9 h 400"/>
                <a:gd name="T4" fmla="*/ 89 w 194"/>
                <a:gd name="T5" fmla="*/ 21 h 400"/>
                <a:gd name="T6" fmla="*/ 116 w 194"/>
                <a:gd name="T7" fmla="*/ 36 h 400"/>
                <a:gd name="T8" fmla="*/ 140 w 194"/>
                <a:gd name="T9" fmla="*/ 53 h 400"/>
                <a:gd name="T10" fmla="*/ 161 w 194"/>
                <a:gd name="T11" fmla="*/ 72 h 400"/>
                <a:gd name="T12" fmla="*/ 177 w 194"/>
                <a:gd name="T13" fmla="*/ 92 h 400"/>
                <a:gd name="T14" fmla="*/ 187 w 194"/>
                <a:gd name="T15" fmla="*/ 114 h 400"/>
                <a:gd name="T16" fmla="*/ 194 w 194"/>
                <a:gd name="T17" fmla="*/ 136 h 400"/>
                <a:gd name="T18" fmla="*/ 194 w 194"/>
                <a:gd name="T19" fmla="*/ 157 h 400"/>
                <a:gd name="T20" fmla="*/ 189 w 194"/>
                <a:gd name="T21" fmla="*/ 179 h 400"/>
                <a:gd name="T22" fmla="*/ 181 w 194"/>
                <a:gd name="T23" fmla="*/ 201 h 400"/>
                <a:gd name="T24" fmla="*/ 107 w 194"/>
                <a:gd name="T25" fmla="*/ 184 h 400"/>
                <a:gd name="T26" fmla="*/ 116 w 194"/>
                <a:gd name="T27" fmla="*/ 165 h 400"/>
                <a:gd name="T28" fmla="*/ 117 w 194"/>
                <a:gd name="T29" fmla="*/ 147 h 400"/>
                <a:gd name="T30" fmla="*/ 114 w 194"/>
                <a:gd name="T31" fmla="*/ 128 h 400"/>
                <a:gd name="T32" fmla="*/ 106 w 194"/>
                <a:gd name="T33" fmla="*/ 110 h 400"/>
                <a:gd name="T34" fmla="*/ 93 w 194"/>
                <a:gd name="T35" fmla="*/ 93 h 400"/>
                <a:gd name="T36" fmla="*/ 75 w 194"/>
                <a:gd name="T37" fmla="*/ 77 h 400"/>
                <a:gd name="T38" fmla="*/ 52 w 194"/>
                <a:gd name="T39" fmla="*/ 64 h 400"/>
                <a:gd name="T40" fmla="*/ 28 w 194"/>
                <a:gd name="T41" fmla="*/ 52 h 400"/>
                <a:gd name="T42" fmla="*/ 0 w 194"/>
                <a:gd name="T43" fmla="*/ 44 h 400"/>
                <a:gd name="T44" fmla="*/ 25 w 194"/>
                <a:gd name="T45" fmla="*/ 0 h 40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94" h="400">
                  <a:moveTo>
                    <a:pt x="25" y="0"/>
                  </a:moveTo>
                  <a:lnTo>
                    <a:pt x="58" y="18"/>
                  </a:lnTo>
                  <a:lnTo>
                    <a:pt x="89" y="42"/>
                  </a:lnTo>
                  <a:lnTo>
                    <a:pt x="116" y="72"/>
                  </a:lnTo>
                  <a:lnTo>
                    <a:pt x="140" y="105"/>
                  </a:lnTo>
                  <a:lnTo>
                    <a:pt x="161" y="143"/>
                  </a:lnTo>
                  <a:lnTo>
                    <a:pt x="177" y="183"/>
                  </a:lnTo>
                  <a:lnTo>
                    <a:pt x="187" y="226"/>
                  </a:lnTo>
                  <a:lnTo>
                    <a:pt x="194" y="270"/>
                  </a:lnTo>
                  <a:lnTo>
                    <a:pt x="194" y="313"/>
                  </a:lnTo>
                  <a:lnTo>
                    <a:pt x="189" y="357"/>
                  </a:lnTo>
                  <a:lnTo>
                    <a:pt x="181" y="400"/>
                  </a:lnTo>
                  <a:lnTo>
                    <a:pt x="107" y="366"/>
                  </a:lnTo>
                  <a:lnTo>
                    <a:pt x="116" y="329"/>
                  </a:lnTo>
                  <a:lnTo>
                    <a:pt x="117" y="293"/>
                  </a:lnTo>
                  <a:lnTo>
                    <a:pt x="114" y="255"/>
                  </a:lnTo>
                  <a:lnTo>
                    <a:pt x="106" y="219"/>
                  </a:lnTo>
                  <a:lnTo>
                    <a:pt x="93" y="185"/>
                  </a:lnTo>
                  <a:lnTo>
                    <a:pt x="75" y="154"/>
                  </a:lnTo>
                  <a:lnTo>
                    <a:pt x="52" y="127"/>
                  </a:lnTo>
                  <a:lnTo>
                    <a:pt x="28" y="103"/>
                  </a:lnTo>
                  <a:lnTo>
                    <a:pt x="0" y="87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ED9D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98" name="Freeform 1263"/>
            <p:cNvSpPr>
              <a:spLocks/>
            </p:cNvSpPr>
            <p:nvPr/>
          </p:nvSpPr>
          <p:spPr bwMode="auto">
            <a:xfrm>
              <a:off x="984" y="1140"/>
              <a:ext cx="144" cy="139"/>
            </a:xfrm>
            <a:custGeom>
              <a:avLst/>
              <a:gdLst>
                <a:gd name="T0" fmla="*/ 134 w 144"/>
                <a:gd name="T1" fmla="*/ 139 h 279"/>
                <a:gd name="T2" fmla="*/ 143 w 144"/>
                <a:gd name="T3" fmla="*/ 121 h 279"/>
                <a:gd name="T4" fmla="*/ 144 w 144"/>
                <a:gd name="T5" fmla="*/ 103 h 279"/>
                <a:gd name="T6" fmla="*/ 141 w 144"/>
                <a:gd name="T7" fmla="*/ 84 h 279"/>
                <a:gd name="T8" fmla="*/ 133 w 144"/>
                <a:gd name="T9" fmla="*/ 66 h 279"/>
                <a:gd name="T10" fmla="*/ 120 w 144"/>
                <a:gd name="T11" fmla="*/ 49 h 279"/>
                <a:gd name="T12" fmla="*/ 102 w 144"/>
                <a:gd name="T13" fmla="*/ 33 h 279"/>
                <a:gd name="T14" fmla="*/ 79 w 144"/>
                <a:gd name="T15" fmla="*/ 20 h 279"/>
                <a:gd name="T16" fmla="*/ 55 w 144"/>
                <a:gd name="T17" fmla="*/ 8 h 279"/>
                <a:gd name="T18" fmla="*/ 27 w 144"/>
                <a:gd name="T19" fmla="*/ 0 h 279"/>
                <a:gd name="T20" fmla="*/ 0 w 144"/>
                <a:gd name="T21" fmla="*/ 48 h 279"/>
                <a:gd name="T22" fmla="*/ 18 w 144"/>
                <a:gd name="T23" fmla="*/ 54 h 279"/>
                <a:gd name="T24" fmla="*/ 34 w 144"/>
                <a:gd name="T25" fmla="*/ 62 h 279"/>
                <a:gd name="T26" fmla="*/ 47 w 144"/>
                <a:gd name="T27" fmla="*/ 72 h 279"/>
                <a:gd name="T28" fmla="*/ 57 w 144"/>
                <a:gd name="T29" fmla="*/ 84 h 279"/>
                <a:gd name="T30" fmla="*/ 61 w 144"/>
                <a:gd name="T31" fmla="*/ 96 h 279"/>
                <a:gd name="T32" fmla="*/ 61 w 144"/>
                <a:gd name="T33" fmla="*/ 108 h 279"/>
                <a:gd name="T34" fmla="*/ 57 w 144"/>
                <a:gd name="T35" fmla="*/ 121 h 279"/>
                <a:gd name="T36" fmla="*/ 134 w 144"/>
                <a:gd name="T37" fmla="*/ 139 h 27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44" h="279">
                  <a:moveTo>
                    <a:pt x="134" y="279"/>
                  </a:moveTo>
                  <a:lnTo>
                    <a:pt x="143" y="242"/>
                  </a:lnTo>
                  <a:lnTo>
                    <a:pt x="144" y="206"/>
                  </a:lnTo>
                  <a:lnTo>
                    <a:pt x="141" y="168"/>
                  </a:lnTo>
                  <a:lnTo>
                    <a:pt x="133" y="132"/>
                  </a:lnTo>
                  <a:lnTo>
                    <a:pt x="120" y="98"/>
                  </a:lnTo>
                  <a:lnTo>
                    <a:pt x="102" y="67"/>
                  </a:lnTo>
                  <a:lnTo>
                    <a:pt x="79" y="40"/>
                  </a:lnTo>
                  <a:lnTo>
                    <a:pt x="55" y="16"/>
                  </a:lnTo>
                  <a:lnTo>
                    <a:pt x="27" y="0"/>
                  </a:lnTo>
                  <a:lnTo>
                    <a:pt x="0" y="96"/>
                  </a:lnTo>
                  <a:lnTo>
                    <a:pt x="18" y="108"/>
                  </a:lnTo>
                  <a:lnTo>
                    <a:pt x="34" y="125"/>
                  </a:lnTo>
                  <a:lnTo>
                    <a:pt x="47" y="145"/>
                  </a:lnTo>
                  <a:lnTo>
                    <a:pt x="57" y="168"/>
                  </a:lnTo>
                  <a:lnTo>
                    <a:pt x="61" y="192"/>
                  </a:lnTo>
                  <a:lnTo>
                    <a:pt x="61" y="217"/>
                  </a:lnTo>
                  <a:lnTo>
                    <a:pt x="57" y="242"/>
                  </a:lnTo>
                  <a:lnTo>
                    <a:pt x="134" y="279"/>
                  </a:lnTo>
                  <a:close/>
                </a:path>
              </a:pathLst>
            </a:custGeom>
            <a:solidFill>
              <a:srgbClr val="F0A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499" name="Freeform 1264"/>
            <p:cNvSpPr>
              <a:spLocks/>
            </p:cNvSpPr>
            <p:nvPr/>
          </p:nvSpPr>
          <p:spPr bwMode="auto">
            <a:xfrm>
              <a:off x="954" y="1188"/>
              <a:ext cx="91" cy="73"/>
            </a:xfrm>
            <a:custGeom>
              <a:avLst/>
              <a:gdLst>
                <a:gd name="T0" fmla="*/ 30 w 91"/>
                <a:gd name="T1" fmla="*/ 0 h 146"/>
                <a:gd name="T2" fmla="*/ 48 w 91"/>
                <a:gd name="T3" fmla="*/ 6 h 146"/>
                <a:gd name="T4" fmla="*/ 64 w 91"/>
                <a:gd name="T5" fmla="*/ 15 h 146"/>
                <a:gd name="T6" fmla="*/ 77 w 91"/>
                <a:gd name="T7" fmla="*/ 25 h 146"/>
                <a:gd name="T8" fmla="*/ 87 w 91"/>
                <a:gd name="T9" fmla="*/ 36 h 146"/>
                <a:gd name="T10" fmla="*/ 91 w 91"/>
                <a:gd name="T11" fmla="*/ 48 h 146"/>
                <a:gd name="T12" fmla="*/ 91 w 91"/>
                <a:gd name="T13" fmla="*/ 61 h 146"/>
                <a:gd name="T14" fmla="*/ 87 w 91"/>
                <a:gd name="T15" fmla="*/ 73 h 146"/>
                <a:gd name="T16" fmla="*/ 0 w 91"/>
                <a:gd name="T17" fmla="*/ 54 h 146"/>
                <a:gd name="T18" fmla="*/ 0 w 91"/>
                <a:gd name="T19" fmla="*/ 53 h 146"/>
                <a:gd name="T20" fmla="*/ 30 w 91"/>
                <a:gd name="T21" fmla="*/ 0 h 1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1" h="146">
                  <a:moveTo>
                    <a:pt x="30" y="0"/>
                  </a:moveTo>
                  <a:lnTo>
                    <a:pt x="48" y="12"/>
                  </a:lnTo>
                  <a:lnTo>
                    <a:pt x="64" y="29"/>
                  </a:lnTo>
                  <a:lnTo>
                    <a:pt x="77" y="49"/>
                  </a:lnTo>
                  <a:lnTo>
                    <a:pt x="87" y="72"/>
                  </a:lnTo>
                  <a:lnTo>
                    <a:pt x="91" y="96"/>
                  </a:lnTo>
                  <a:lnTo>
                    <a:pt x="91" y="121"/>
                  </a:lnTo>
                  <a:lnTo>
                    <a:pt x="87" y="146"/>
                  </a:lnTo>
                  <a:lnTo>
                    <a:pt x="0" y="107"/>
                  </a:lnTo>
                  <a:lnTo>
                    <a:pt x="0" y="105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2A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500" name="Freeform 1265"/>
            <p:cNvSpPr>
              <a:spLocks/>
            </p:cNvSpPr>
            <p:nvPr/>
          </p:nvSpPr>
          <p:spPr bwMode="auto">
            <a:xfrm>
              <a:off x="953" y="635"/>
              <a:ext cx="1341" cy="838"/>
            </a:xfrm>
            <a:custGeom>
              <a:avLst/>
              <a:gdLst>
                <a:gd name="T0" fmla="*/ 996 w 1341"/>
                <a:gd name="T1" fmla="*/ 838 h 1676"/>
                <a:gd name="T2" fmla="*/ 0 w 1341"/>
                <a:gd name="T3" fmla="*/ 607 h 1676"/>
                <a:gd name="T4" fmla="*/ 345 w 1341"/>
                <a:gd name="T5" fmla="*/ 0 h 1676"/>
                <a:gd name="T6" fmla="*/ 1341 w 1341"/>
                <a:gd name="T7" fmla="*/ 233 h 1676"/>
                <a:gd name="T8" fmla="*/ 996 w 1341"/>
                <a:gd name="T9" fmla="*/ 838 h 16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41" h="1676">
                  <a:moveTo>
                    <a:pt x="996" y="1676"/>
                  </a:moveTo>
                  <a:lnTo>
                    <a:pt x="0" y="1213"/>
                  </a:lnTo>
                  <a:lnTo>
                    <a:pt x="345" y="0"/>
                  </a:lnTo>
                  <a:lnTo>
                    <a:pt x="1341" y="465"/>
                  </a:lnTo>
                  <a:lnTo>
                    <a:pt x="996" y="167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501" name="Line 1266"/>
            <p:cNvSpPr>
              <a:spLocks noChangeShapeType="1"/>
            </p:cNvSpPr>
            <p:nvPr/>
          </p:nvSpPr>
          <p:spPr bwMode="auto">
            <a:xfrm flipH="1" flipV="1">
              <a:off x="861" y="941"/>
              <a:ext cx="447" cy="4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502" name="Freeform 1267"/>
            <p:cNvSpPr>
              <a:spLocks/>
            </p:cNvSpPr>
            <p:nvPr/>
          </p:nvSpPr>
          <p:spPr bwMode="auto">
            <a:xfrm>
              <a:off x="1294" y="963"/>
              <a:ext cx="45" cy="48"/>
            </a:xfrm>
            <a:custGeom>
              <a:avLst/>
              <a:gdLst>
                <a:gd name="T0" fmla="*/ 12 w 45"/>
                <a:gd name="T1" fmla="*/ 0 h 96"/>
                <a:gd name="T2" fmla="*/ 45 w 45"/>
                <a:gd name="T3" fmla="*/ 28 h 96"/>
                <a:gd name="T4" fmla="*/ 0 w 45"/>
                <a:gd name="T5" fmla="*/ 48 h 96"/>
                <a:gd name="T6" fmla="*/ 12 w 45"/>
                <a:gd name="T7" fmla="*/ 0 h 9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5" h="96">
                  <a:moveTo>
                    <a:pt x="12" y="0"/>
                  </a:moveTo>
                  <a:lnTo>
                    <a:pt x="45" y="56"/>
                  </a:lnTo>
                  <a:lnTo>
                    <a:pt x="0" y="9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503" name="Line 1268"/>
            <p:cNvSpPr>
              <a:spLocks noChangeShapeType="1"/>
            </p:cNvSpPr>
            <p:nvPr/>
          </p:nvSpPr>
          <p:spPr bwMode="auto">
            <a:xfrm flipH="1" flipV="1">
              <a:off x="809" y="1230"/>
              <a:ext cx="141" cy="6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504" name="Freeform 1269"/>
            <p:cNvSpPr>
              <a:spLocks/>
            </p:cNvSpPr>
            <p:nvPr/>
          </p:nvSpPr>
          <p:spPr bwMode="auto">
            <a:xfrm>
              <a:off x="915" y="1280"/>
              <a:ext cx="62" cy="34"/>
            </a:xfrm>
            <a:custGeom>
              <a:avLst/>
              <a:gdLst>
                <a:gd name="T0" fmla="*/ 62 w 62"/>
                <a:gd name="T1" fmla="*/ 0 h 67"/>
                <a:gd name="T2" fmla="*/ 52 w 62"/>
                <a:gd name="T3" fmla="*/ 34 h 67"/>
                <a:gd name="T4" fmla="*/ 0 w 62"/>
                <a:gd name="T5" fmla="*/ 28 h 67"/>
                <a:gd name="T6" fmla="*/ 62 w 62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2" h="67">
                  <a:moveTo>
                    <a:pt x="62" y="0"/>
                  </a:moveTo>
                  <a:lnTo>
                    <a:pt x="52" y="67"/>
                  </a:lnTo>
                  <a:lnTo>
                    <a:pt x="0" y="55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505" name="Line 1270"/>
            <p:cNvSpPr>
              <a:spLocks noChangeShapeType="1"/>
            </p:cNvSpPr>
            <p:nvPr/>
          </p:nvSpPr>
          <p:spPr bwMode="auto">
            <a:xfrm>
              <a:off x="2320" y="1526"/>
              <a:ext cx="291" cy="9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506" name="Freeform 1271"/>
            <p:cNvSpPr>
              <a:spLocks/>
            </p:cNvSpPr>
            <p:nvPr/>
          </p:nvSpPr>
          <p:spPr bwMode="auto">
            <a:xfrm>
              <a:off x="2293" y="1507"/>
              <a:ext cx="51" cy="43"/>
            </a:xfrm>
            <a:custGeom>
              <a:avLst/>
              <a:gdLst>
                <a:gd name="T0" fmla="*/ 17 w 51"/>
                <a:gd name="T1" fmla="*/ 43 h 87"/>
                <a:gd name="T2" fmla="*/ 0 w 51"/>
                <a:gd name="T3" fmla="*/ 11 h 87"/>
                <a:gd name="T4" fmla="*/ 51 w 51"/>
                <a:gd name="T5" fmla="*/ 0 h 87"/>
                <a:gd name="T6" fmla="*/ 17 w 51"/>
                <a:gd name="T7" fmla="*/ 43 h 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1" h="87">
                  <a:moveTo>
                    <a:pt x="17" y="87"/>
                  </a:moveTo>
                  <a:lnTo>
                    <a:pt x="0" y="22"/>
                  </a:lnTo>
                  <a:lnTo>
                    <a:pt x="51" y="0"/>
                  </a:lnTo>
                  <a:lnTo>
                    <a:pt x="17" y="8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507" name="Line 1272"/>
            <p:cNvSpPr>
              <a:spLocks noChangeShapeType="1"/>
            </p:cNvSpPr>
            <p:nvPr/>
          </p:nvSpPr>
          <p:spPr bwMode="auto">
            <a:xfrm flipH="1">
              <a:off x="809" y="1829"/>
              <a:ext cx="500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508" name="Freeform 1273"/>
            <p:cNvSpPr>
              <a:spLocks/>
            </p:cNvSpPr>
            <p:nvPr/>
          </p:nvSpPr>
          <p:spPr bwMode="auto">
            <a:xfrm>
              <a:off x="1291" y="1806"/>
              <a:ext cx="48" cy="47"/>
            </a:xfrm>
            <a:custGeom>
              <a:avLst/>
              <a:gdLst>
                <a:gd name="T0" fmla="*/ 0 w 48"/>
                <a:gd name="T1" fmla="*/ 0 h 94"/>
                <a:gd name="T2" fmla="*/ 48 w 48"/>
                <a:gd name="T3" fmla="*/ 18 h 94"/>
                <a:gd name="T4" fmla="*/ 21 w 48"/>
                <a:gd name="T5" fmla="*/ 47 h 94"/>
                <a:gd name="T6" fmla="*/ 0 w 48"/>
                <a:gd name="T7" fmla="*/ 0 h 9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8" h="94">
                  <a:moveTo>
                    <a:pt x="0" y="0"/>
                  </a:moveTo>
                  <a:lnTo>
                    <a:pt x="48" y="35"/>
                  </a:lnTo>
                  <a:lnTo>
                    <a:pt x="21" y="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509" name="Line 1274"/>
            <p:cNvSpPr>
              <a:spLocks noChangeShapeType="1"/>
            </p:cNvSpPr>
            <p:nvPr/>
          </p:nvSpPr>
          <p:spPr bwMode="auto">
            <a:xfrm>
              <a:off x="2260" y="1870"/>
              <a:ext cx="139" cy="8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510" name="Freeform 1275"/>
            <p:cNvSpPr>
              <a:spLocks/>
            </p:cNvSpPr>
            <p:nvPr/>
          </p:nvSpPr>
          <p:spPr bwMode="auto">
            <a:xfrm>
              <a:off x="2239" y="1857"/>
              <a:ext cx="54" cy="34"/>
            </a:xfrm>
            <a:custGeom>
              <a:avLst/>
              <a:gdLst>
                <a:gd name="T0" fmla="*/ 0 w 54"/>
                <a:gd name="T1" fmla="*/ 34 h 68"/>
                <a:gd name="T2" fmla="*/ 0 w 54"/>
                <a:gd name="T3" fmla="*/ 0 h 68"/>
                <a:gd name="T4" fmla="*/ 54 w 54"/>
                <a:gd name="T5" fmla="*/ 0 h 68"/>
                <a:gd name="T6" fmla="*/ 0 w 54"/>
                <a:gd name="T7" fmla="*/ 34 h 6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68">
                  <a:moveTo>
                    <a:pt x="0" y="68"/>
                  </a:moveTo>
                  <a:lnTo>
                    <a:pt x="0" y="0"/>
                  </a:lnTo>
                  <a:lnTo>
                    <a:pt x="54" y="0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8199" name="Picture 171" descr="\\Semi403-1\d\USER\용\자료정리\CDT\polymerTV\Pixel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352800"/>
            <a:ext cx="3733800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Line 173"/>
          <p:cNvSpPr>
            <a:spLocks noChangeShapeType="1"/>
          </p:cNvSpPr>
          <p:nvPr/>
        </p:nvSpPr>
        <p:spPr bwMode="auto">
          <a:xfrm flipH="1">
            <a:off x="2209800" y="4038600"/>
            <a:ext cx="520700" cy="166688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</a:endParaRPr>
          </a:p>
        </p:txBody>
      </p:sp>
      <p:sp>
        <p:nvSpPr>
          <p:cNvPr id="8201" name="Rectangle 17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38200"/>
          </a:xfrm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ja-JP" altLang="en-US" sz="3600" b="1" dirty="0" smtClean="0">
                <a:solidFill>
                  <a:srgbClr val="0000FF"/>
                </a:solidFill>
                <a:latin typeface="+mn-lt"/>
                <a:ea typeface="+mn-ea"/>
              </a:rPr>
              <a:t>有機</a:t>
            </a:r>
            <a:r>
              <a:rPr lang="en-US" altLang="ja-JP" sz="3600" b="1" dirty="0" smtClean="0">
                <a:solidFill>
                  <a:srgbClr val="0000FF"/>
                </a:solidFill>
                <a:latin typeface="+mn-lt"/>
                <a:ea typeface="+mn-ea"/>
              </a:rPr>
              <a:t>EL</a:t>
            </a:r>
            <a:r>
              <a:rPr lang="ja-JP" altLang="en-US" sz="3600" b="1" dirty="0" smtClean="0">
                <a:solidFill>
                  <a:srgbClr val="0000FF"/>
                </a:solidFill>
                <a:latin typeface="+mn-lt"/>
                <a:ea typeface="+mn-ea"/>
              </a:rPr>
              <a:t>の駆動方法</a:t>
            </a:r>
          </a:p>
        </p:txBody>
      </p:sp>
      <p:grpSp>
        <p:nvGrpSpPr>
          <p:cNvPr id="8202" name="Group 2"/>
          <p:cNvGrpSpPr>
            <a:grpSpLocks noChangeAspect="1"/>
          </p:cNvGrpSpPr>
          <p:nvPr/>
        </p:nvGrpSpPr>
        <p:grpSpPr bwMode="auto">
          <a:xfrm>
            <a:off x="5029200" y="1524000"/>
            <a:ext cx="3332093" cy="2863850"/>
            <a:chOff x="528" y="2016"/>
            <a:chExt cx="2625" cy="2256"/>
          </a:xfrm>
        </p:grpSpPr>
        <p:sp>
          <p:nvSpPr>
            <p:cNvPr id="8218" name="Rectangle 3" descr="양피지"/>
            <p:cNvSpPr>
              <a:spLocks noChangeAspect="1" noChangeArrowheads="1"/>
            </p:cNvSpPr>
            <p:nvPr/>
          </p:nvSpPr>
          <p:spPr bwMode="auto">
            <a:xfrm>
              <a:off x="528" y="3703"/>
              <a:ext cx="2016" cy="37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ja-JP" sz="1200" smtClean="0">
                <a:solidFill>
                  <a:srgbClr val="000000"/>
                </a:solidFill>
              </a:endParaRPr>
            </a:p>
          </p:txBody>
        </p:sp>
        <p:sp>
          <p:nvSpPr>
            <p:cNvPr id="8219" name="Rectangle 4"/>
            <p:cNvSpPr>
              <a:spLocks noChangeAspect="1" noChangeArrowheads="1"/>
            </p:cNvSpPr>
            <p:nvPr/>
          </p:nvSpPr>
          <p:spPr bwMode="auto">
            <a:xfrm>
              <a:off x="1927" y="3662"/>
              <a:ext cx="494" cy="41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8220" name="Freeform 5" descr="20%"/>
            <p:cNvSpPr>
              <a:spLocks noChangeAspect="1"/>
            </p:cNvSpPr>
            <p:nvPr/>
          </p:nvSpPr>
          <p:spPr bwMode="auto">
            <a:xfrm>
              <a:off x="528" y="3579"/>
              <a:ext cx="2016" cy="124"/>
            </a:xfrm>
            <a:custGeom>
              <a:avLst/>
              <a:gdLst>
                <a:gd name="T0" fmla="*/ 0 w 2352"/>
                <a:gd name="T1" fmla="*/ 124 h 144"/>
                <a:gd name="T2" fmla="*/ 1399 w 2352"/>
                <a:gd name="T3" fmla="*/ 124 h 144"/>
                <a:gd name="T4" fmla="*/ 1399 w 2352"/>
                <a:gd name="T5" fmla="*/ 83 h 144"/>
                <a:gd name="T6" fmla="*/ 1893 w 2352"/>
                <a:gd name="T7" fmla="*/ 83 h 144"/>
                <a:gd name="T8" fmla="*/ 1893 w 2352"/>
                <a:gd name="T9" fmla="*/ 124 h 144"/>
                <a:gd name="T10" fmla="*/ 2016 w 2352"/>
                <a:gd name="T11" fmla="*/ 124 h 144"/>
                <a:gd name="T12" fmla="*/ 2016 w 2352"/>
                <a:gd name="T13" fmla="*/ 41 h 144"/>
                <a:gd name="T14" fmla="*/ 1934 w 2352"/>
                <a:gd name="T15" fmla="*/ 41 h 144"/>
                <a:gd name="T16" fmla="*/ 1893 w 2352"/>
                <a:gd name="T17" fmla="*/ 0 h 144"/>
                <a:gd name="T18" fmla="*/ 1358 w 2352"/>
                <a:gd name="T19" fmla="*/ 0 h 144"/>
                <a:gd name="T20" fmla="*/ 1324 w 2352"/>
                <a:gd name="T21" fmla="*/ 43 h 144"/>
                <a:gd name="T22" fmla="*/ 0 w 2352"/>
                <a:gd name="T23" fmla="*/ 41 h 144"/>
                <a:gd name="T24" fmla="*/ 0 w 2352"/>
                <a:gd name="T25" fmla="*/ 124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52"/>
                <a:gd name="T40" fmla="*/ 0 h 144"/>
                <a:gd name="T41" fmla="*/ 2352 w 2352"/>
                <a:gd name="T42" fmla="*/ 144 h 14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52" h="144">
                  <a:moveTo>
                    <a:pt x="0" y="144"/>
                  </a:moveTo>
                  <a:lnTo>
                    <a:pt x="1632" y="144"/>
                  </a:lnTo>
                  <a:lnTo>
                    <a:pt x="1632" y="96"/>
                  </a:lnTo>
                  <a:lnTo>
                    <a:pt x="2208" y="96"/>
                  </a:lnTo>
                  <a:lnTo>
                    <a:pt x="2208" y="144"/>
                  </a:lnTo>
                  <a:lnTo>
                    <a:pt x="2352" y="144"/>
                  </a:lnTo>
                  <a:lnTo>
                    <a:pt x="2352" y="48"/>
                  </a:lnTo>
                  <a:lnTo>
                    <a:pt x="2256" y="48"/>
                  </a:lnTo>
                  <a:lnTo>
                    <a:pt x="2208" y="0"/>
                  </a:lnTo>
                  <a:lnTo>
                    <a:pt x="1584" y="0"/>
                  </a:lnTo>
                  <a:lnTo>
                    <a:pt x="1545" y="50"/>
                  </a:lnTo>
                  <a:lnTo>
                    <a:pt x="0" y="48"/>
                  </a:lnTo>
                  <a:lnTo>
                    <a:pt x="0" y="144"/>
                  </a:lnTo>
                  <a:close/>
                </a:path>
              </a:pathLst>
            </a:custGeom>
            <a:pattFill prst="pct20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21" name="Rectangle 6"/>
            <p:cNvSpPr>
              <a:spLocks noChangeAspect="1" noChangeArrowheads="1"/>
            </p:cNvSpPr>
            <p:nvPr/>
          </p:nvSpPr>
          <p:spPr bwMode="auto">
            <a:xfrm>
              <a:off x="2091" y="3497"/>
              <a:ext cx="165" cy="8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8222" name="Freeform 7"/>
            <p:cNvSpPr>
              <a:spLocks noChangeAspect="1"/>
            </p:cNvSpPr>
            <p:nvPr/>
          </p:nvSpPr>
          <p:spPr bwMode="auto">
            <a:xfrm>
              <a:off x="528" y="3415"/>
              <a:ext cx="2016" cy="205"/>
            </a:xfrm>
            <a:custGeom>
              <a:avLst/>
              <a:gdLst>
                <a:gd name="T0" fmla="*/ 0 w 2352"/>
                <a:gd name="T1" fmla="*/ 205 h 240"/>
                <a:gd name="T2" fmla="*/ 1317 w 2352"/>
                <a:gd name="T3" fmla="*/ 205 h 240"/>
                <a:gd name="T4" fmla="*/ 1358 w 2352"/>
                <a:gd name="T5" fmla="*/ 164 h 240"/>
                <a:gd name="T6" fmla="*/ 1563 w 2352"/>
                <a:gd name="T7" fmla="*/ 164 h 240"/>
                <a:gd name="T8" fmla="*/ 1563 w 2352"/>
                <a:gd name="T9" fmla="*/ 82 h 240"/>
                <a:gd name="T10" fmla="*/ 1728 w 2352"/>
                <a:gd name="T11" fmla="*/ 82 h 240"/>
                <a:gd name="T12" fmla="*/ 1728 w 2352"/>
                <a:gd name="T13" fmla="*/ 164 h 240"/>
                <a:gd name="T14" fmla="*/ 1893 w 2352"/>
                <a:gd name="T15" fmla="*/ 164 h 240"/>
                <a:gd name="T16" fmla="*/ 1934 w 2352"/>
                <a:gd name="T17" fmla="*/ 205 h 240"/>
                <a:gd name="T18" fmla="*/ 2016 w 2352"/>
                <a:gd name="T19" fmla="*/ 205 h 240"/>
                <a:gd name="T20" fmla="*/ 2016 w 2352"/>
                <a:gd name="T21" fmla="*/ 41 h 240"/>
                <a:gd name="T22" fmla="*/ 1975 w 2352"/>
                <a:gd name="T23" fmla="*/ 41 h 240"/>
                <a:gd name="T24" fmla="*/ 1934 w 2352"/>
                <a:gd name="T25" fmla="*/ 0 h 240"/>
                <a:gd name="T26" fmla="*/ 1317 w 2352"/>
                <a:gd name="T27" fmla="*/ 0 h 240"/>
                <a:gd name="T28" fmla="*/ 1275 w 2352"/>
                <a:gd name="T29" fmla="*/ 41 h 240"/>
                <a:gd name="T30" fmla="*/ 0 w 2352"/>
                <a:gd name="T31" fmla="*/ 41 h 240"/>
                <a:gd name="T32" fmla="*/ 0 w 2352"/>
                <a:gd name="T33" fmla="*/ 205 h 2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52"/>
                <a:gd name="T52" fmla="*/ 0 h 240"/>
                <a:gd name="T53" fmla="*/ 2352 w 2352"/>
                <a:gd name="T54" fmla="*/ 240 h 2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52" h="240">
                  <a:moveTo>
                    <a:pt x="0" y="240"/>
                  </a:moveTo>
                  <a:lnTo>
                    <a:pt x="1536" y="240"/>
                  </a:lnTo>
                  <a:lnTo>
                    <a:pt x="1584" y="192"/>
                  </a:lnTo>
                  <a:lnTo>
                    <a:pt x="1824" y="192"/>
                  </a:lnTo>
                  <a:lnTo>
                    <a:pt x="1824" y="96"/>
                  </a:lnTo>
                  <a:lnTo>
                    <a:pt x="2016" y="96"/>
                  </a:lnTo>
                  <a:lnTo>
                    <a:pt x="2016" y="192"/>
                  </a:lnTo>
                  <a:lnTo>
                    <a:pt x="2208" y="192"/>
                  </a:lnTo>
                  <a:lnTo>
                    <a:pt x="2256" y="240"/>
                  </a:lnTo>
                  <a:lnTo>
                    <a:pt x="2352" y="240"/>
                  </a:lnTo>
                  <a:lnTo>
                    <a:pt x="2352" y="48"/>
                  </a:lnTo>
                  <a:lnTo>
                    <a:pt x="2304" y="48"/>
                  </a:lnTo>
                  <a:lnTo>
                    <a:pt x="2256" y="0"/>
                  </a:lnTo>
                  <a:lnTo>
                    <a:pt x="1536" y="0"/>
                  </a:lnTo>
                  <a:lnTo>
                    <a:pt x="1488" y="48"/>
                  </a:lnTo>
                  <a:lnTo>
                    <a:pt x="0" y="48"/>
                  </a:lnTo>
                  <a:lnTo>
                    <a:pt x="0" y="240"/>
                  </a:ln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23" name="Freeform 8"/>
            <p:cNvSpPr>
              <a:spLocks noChangeAspect="1"/>
            </p:cNvSpPr>
            <p:nvPr/>
          </p:nvSpPr>
          <p:spPr bwMode="auto">
            <a:xfrm>
              <a:off x="1927" y="3291"/>
              <a:ext cx="164" cy="371"/>
            </a:xfrm>
            <a:custGeom>
              <a:avLst/>
              <a:gdLst>
                <a:gd name="T0" fmla="*/ 62 w 192"/>
                <a:gd name="T1" fmla="*/ 371 h 432"/>
                <a:gd name="T2" fmla="*/ 96 w 192"/>
                <a:gd name="T3" fmla="*/ 371 h 432"/>
                <a:gd name="T4" fmla="*/ 123 w 192"/>
                <a:gd name="T5" fmla="*/ 124 h 432"/>
                <a:gd name="T6" fmla="*/ 164 w 192"/>
                <a:gd name="T7" fmla="*/ 124 h 432"/>
                <a:gd name="T8" fmla="*/ 123 w 192"/>
                <a:gd name="T9" fmla="*/ 0 h 432"/>
                <a:gd name="T10" fmla="*/ 41 w 192"/>
                <a:gd name="T11" fmla="*/ 0 h 432"/>
                <a:gd name="T12" fmla="*/ 0 w 192"/>
                <a:gd name="T13" fmla="*/ 124 h 432"/>
                <a:gd name="T14" fmla="*/ 41 w 192"/>
                <a:gd name="T15" fmla="*/ 124 h 432"/>
                <a:gd name="T16" fmla="*/ 62 w 192"/>
                <a:gd name="T17" fmla="*/ 371 h 4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2"/>
                <a:gd name="T28" fmla="*/ 0 h 432"/>
                <a:gd name="T29" fmla="*/ 192 w 192"/>
                <a:gd name="T30" fmla="*/ 432 h 4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2" h="432">
                  <a:moveTo>
                    <a:pt x="72" y="432"/>
                  </a:moveTo>
                  <a:lnTo>
                    <a:pt x="112" y="432"/>
                  </a:lnTo>
                  <a:lnTo>
                    <a:pt x="144" y="144"/>
                  </a:lnTo>
                  <a:lnTo>
                    <a:pt x="192" y="144"/>
                  </a:lnTo>
                  <a:lnTo>
                    <a:pt x="144" y="0"/>
                  </a:lnTo>
                  <a:lnTo>
                    <a:pt x="48" y="0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72" y="432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24" name="Freeform 9"/>
            <p:cNvSpPr>
              <a:spLocks noChangeAspect="1"/>
            </p:cNvSpPr>
            <p:nvPr/>
          </p:nvSpPr>
          <p:spPr bwMode="auto">
            <a:xfrm>
              <a:off x="2256" y="3291"/>
              <a:ext cx="165" cy="371"/>
            </a:xfrm>
            <a:custGeom>
              <a:avLst/>
              <a:gdLst>
                <a:gd name="T0" fmla="*/ 62 w 192"/>
                <a:gd name="T1" fmla="*/ 371 h 432"/>
                <a:gd name="T2" fmla="*/ 96 w 192"/>
                <a:gd name="T3" fmla="*/ 371 h 432"/>
                <a:gd name="T4" fmla="*/ 124 w 192"/>
                <a:gd name="T5" fmla="*/ 124 h 432"/>
                <a:gd name="T6" fmla="*/ 165 w 192"/>
                <a:gd name="T7" fmla="*/ 124 h 432"/>
                <a:gd name="T8" fmla="*/ 124 w 192"/>
                <a:gd name="T9" fmla="*/ 0 h 432"/>
                <a:gd name="T10" fmla="*/ 41 w 192"/>
                <a:gd name="T11" fmla="*/ 0 h 432"/>
                <a:gd name="T12" fmla="*/ 0 w 192"/>
                <a:gd name="T13" fmla="*/ 124 h 432"/>
                <a:gd name="T14" fmla="*/ 41 w 192"/>
                <a:gd name="T15" fmla="*/ 124 h 432"/>
                <a:gd name="T16" fmla="*/ 62 w 192"/>
                <a:gd name="T17" fmla="*/ 371 h 4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2"/>
                <a:gd name="T28" fmla="*/ 0 h 432"/>
                <a:gd name="T29" fmla="*/ 192 w 192"/>
                <a:gd name="T30" fmla="*/ 432 h 4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2" h="432">
                  <a:moveTo>
                    <a:pt x="72" y="432"/>
                  </a:moveTo>
                  <a:lnTo>
                    <a:pt x="112" y="432"/>
                  </a:lnTo>
                  <a:lnTo>
                    <a:pt x="144" y="144"/>
                  </a:lnTo>
                  <a:lnTo>
                    <a:pt x="192" y="144"/>
                  </a:lnTo>
                  <a:lnTo>
                    <a:pt x="144" y="0"/>
                  </a:lnTo>
                  <a:lnTo>
                    <a:pt x="48" y="0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72" y="432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25" name="Freeform 10"/>
            <p:cNvSpPr>
              <a:spLocks noChangeAspect="1"/>
            </p:cNvSpPr>
            <p:nvPr/>
          </p:nvSpPr>
          <p:spPr bwMode="auto">
            <a:xfrm>
              <a:off x="528" y="3168"/>
              <a:ext cx="2016" cy="288"/>
            </a:xfrm>
            <a:custGeom>
              <a:avLst/>
              <a:gdLst>
                <a:gd name="T0" fmla="*/ 0 w 2352"/>
                <a:gd name="T1" fmla="*/ 288 h 336"/>
                <a:gd name="T2" fmla="*/ 1275 w 2352"/>
                <a:gd name="T3" fmla="*/ 288 h 336"/>
                <a:gd name="T4" fmla="*/ 1317 w 2352"/>
                <a:gd name="T5" fmla="*/ 247 h 336"/>
                <a:gd name="T6" fmla="*/ 1399 w 2352"/>
                <a:gd name="T7" fmla="*/ 247 h 336"/>
                <a:gd name="T8" fmla="*/ 1440 w 2352"/>
                <a:gd name="T9" fmla="*/ 123 h 336"/>
                <a:gd name="T10" fmla="*/ 1522 w 2352"/>
                <a:gd name="T11" fmla="*/ 123 h 336"/>
                <a:gd name="T12" fmla="*/ 1563 w 2352"/>
                <a:gd name="T13" fmla="*/ 247 h 336"/>
                <a:gd name="T14" fmla="*/ 1728 w 2352"/>
                <a:gd name="T15" fmla="*/ 247 h 336"/>
                <a:gd name="T16" fmla="*/ 1769 w 2352"/>
                <a:gd name="T17" fmla="*/ 123 h 336"/>
                <a:gd name="T18" fmla="*/ 1851 w 2352"/>
                <a:gd name="T19" fmla="*/ 123 h 336"/>
                <a:gd name="T20" fmla="*/ 1893 w 2352"/>
                <a:gd name="T21" fmla="*/ 247 h 336"/>
                <a:gd name="T22" fmla="*/ 1934 w 2352"/>
                <a:gd name="T23" fmla="*/ 247 h 336"/>
                <a:gd name="T24" fmla="*/ 1975 w 2352"/>
                <a:gd name="T25" fmla="*/ 288 h 336"/>
                <a:gd name="T26" fmla="*/ 2016 w 2352"/>
                <a:gd name="T27" fmla="*/ 288 h 336"/>
                <a:gd name="T28" fmla="*/ 2016 w 2352"/>
                <a:gd name="T29" fmla="*/ 0 h 336"/>
                <a:gd name="T30" fmla="*/ 0 w 2352"/>
                <a:gd name="T31" fmla="*/ 0 h 336"/>
                <a:gd name="T32" fmla="*/ 0 w 2352"/>
                <a:gd name="T33" fmla="*/ 288 h 3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52"/>
                <a:gd name="T52" fmla="*/ 0 h 336"/>
                <a:gd name="T53" fmla="*/ 2352 w 2352"/>
                <a:gd name="T54" fmla="*/ 336 h 3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52" h="336">
                  <a:moveTo>
                    <a:pt x="0" y="336"/>
                  </a:moveTo>
                  <a:lnTo>
                    <a:pt x="1488" y="336"/>
                  </a:lnTo>
                  <a:lnTo>
                    <a:pt x="1536" y="288"/>
                  </a:lnTo>
                  <a:lnTo>
                    <a:pt x="1632" y="288"/>
                  </a:lnTo>
                  <a:lnTo>
                    <a:pt x="1680" y="144"/>
                  </a:lnTo>
                  <a:lnTo>
                    <a:pt x="1776" y="144"/>
                  </a:lnTo>
                  <a:lnTo>
                    <a:pt x="1824" y="288"/>
                  </a:lnTo>
                  <a:lnTo>
                    <a:pt x="2016" y="288"/>
                  </a:lnTo>
                  <a:lnTo>
                    <a:pt x="2064" y="144"/>
                  </a:lnTo>
                  <a:lnTo>
                    <a:pt x="2160" y="144"/>
                  </a:lnTo>
                  <a:lnTo>
                    <a:pt x="2208" y="288"/>
                  </a:lnTo>
                  <a:lnTo>
                    <a:pt x="2256" y="288"/>
                  </a:lnTo>
                  <a:lnTo>
                    <a:pt x="2304" y="336"/>
                  </a:lnTo>
                  <a:lnTo>
                    <a:pt x="2352" y="336"/>
                  </a:lnTo>
                  <a:lnTo>
                    <a:pt x="2352" y="0"/>
                  </a:lnTo>
                  <a:lnTo>
                    <a:pt x="0" y="0"/>
                  </a:lnTo>
                  <a:lnTo>
                    <a:pt x="0" y="336"/>
                  </a:lnTo>
                  <a:close/>
                </a:path>
              </a:pathLst>
            </a:cu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26" name="Freeform 11"/>
            <p:cNvSpPr>
              <a:spLocks noChangeAspect="1"/>
            </p:cNvSpPr>
            <p:nvPr/>
          </p:nvSpPr>
          <p:spPr bwMode="auto">
            <a:xfrm>
              <a:off x="693" y="3127"/>
              <a:ext cx="1563" cy="164"/>
            </a:xfrm>
            <a:custGeom>
              <a:avLst/>
              <a:gdLst>
                <a:gd name="T0" fmla="*/ 1275 w 1824"/>
                <a:gd name="T1" fmla="*/ 164 h 192"/>
                <a:gd name="T2" fmla="*/ 1234 w 1824"/>
                <a:gd name="T3" fmla="*/ 41 h 192"/>
                <a:gd name="T4" fmla="*/ 0 w 1824"/>
                <a:gd name="T5" fmla="*/ 41 h 192"/>
                <a:gd name="T6" fmla="*/ 0 w 1824"/>
                <a:gd name="T7" fmla="*/ 0 h 192"/>
                <a:gd name="T8" fmla="*/ 1255 w 1824"/>
                <a:gd name="T9" fmla="*/ 0 h 192"/>
                <a:gd name="T10" fmla="*/ 1296 w 1824"/>
                <a:gd name="T11" fmla="*/ 126 h 192"/>
                <a:gd name="T12" fmla="*/ 1333 w 1824"/>
                <a:gd name="T13" fmla="*/ 126 h 192"/>
                <a:gd name="T14" fmla="*/ 1371 w 1824"/>
                <a:gd name="T15" fmla="*/ 0 h 192"/>
                <a:gd name="T16" fmla="*/ 1563 w 1824"/>
                <a:gd name="T17" fmla="*/ 0 h 192"/>
                <a:gd name="T18" fmla="*/ 1563 w 1824"/>
                <a:gd name="T19" fmla="*/ 41 h 192"/>
                <a:gd name="T20" fmla="*/ 1398 w 1824"/>
                <a:gd name="T21" fmla="*/ 41 h 192"/>
                <a:gd name="T22" fmla="*/ 1357 w 1824"/>
                <a:gd name="T23" fmla="*/ 164 h 192"/>
                <a:gd name="T24" fmla="*/ 1275 w 1824"/>
                <a:gd name="T25" fmla="*/ 164 h 1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24"/>
                <a:gd name="T40" fmla="*/ 0 h 192"/>
                <a:gd name="T41" fmla="*/ 1824 w 1824"/>
                <a:gd name="T42" fmla="*/ 192 h 19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24" h="192">
                  <a:moveTo>
                    <a:pt x="1488" y="192"/>
                  </a:moveTo>
                  <a:lnTo>
                    <a:pt x="1440" y="48"/>
                  </a:lnTo>
                  <a:lnTo>
                    <a:pt x="0" y="48"/>
                  </a:lnTo>
                  <a:lnTo>
                    <a:pt x="0" y="0"/>
                  </a:lnTo>
                  <a:lnTo>
                    <a:pt x="1464" y="0"/>
                  </a:lnTo>
                  <a:lnTo>
                    <a:pt x="1512" y="148"/>
                  </a:lnTo>
                  <a:lnTo>
                    <a:pt x="1556" y="148"/>
                  </a:lnTo>
                  <a:lnTo>
                    <a:pt x="1600" y="0"/>
                  </a:lnTo>
                  <a:lnTo>
                    <a:pt x="1824" y="0"/>
                  </a:lnTo>
                  <a:lnTo>
                    <a:pt x="1824" y="48"/>
                  </a:lnTo>
                  <a:lnTo>
                    <a:pt x="1632" y="48"/>
                  </a:lnTo>
                  <a:lnTo>
                    <a:pt x="1584" y="192"/>
                  </a:lnTo>
                  <a:lnTo>
                    <a:pt x="1488" y="192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27" name="Freeform 12"/>
            <p:cNvSpPr>
              <a:spLocks noChangeAspect="1"/>
            </p:cNvSpPr>
            <p:nvPr/>
          </p:nvSpPr>
          <p:spPr bwMode="auto">
            <a:xfrm>
              <a:off x="528" y="2962"/>
              <a:ext cx="288" cy="206"/>
            </a:xfrm>
            <a:custGeom>
              <a:avLst/>
              <a:gdLst>
                <a:gd name="T0" fmla="*/ 288 w 336"/>
                <a:gd name="T1" fmla="*/ 165 h 240"/>
                <a:gd name="T2" fmla="*/ 206 w 336"/>
                <a:gd name="T3" fmla="*/ 0 h 240"/>
                <a:gd name="T4" fmla="*/ 0 w 336"/>
                <a:gd name="T5" fmla="*/ 0 h 240"/>
                <a:gd name="T6" fmla="*/ 0 w 336"/>
                <a:gd name="T7" fmla="*/ 206 h 240"/>
                <a:gd name="T8" fmla="*/ 165 w 336"/>
                <a:gd name="T9" fmla="*/ 206 h 240"/>
                <a:gd name="T10" fmla="*/ 165 w 336"/>
                <a:gd name="T11" fmla="*/ 165 h 240"/>
                <a:gd name="T12" fmla="*/ 288 w 336"/>
                <a:gd name="T13" fmla="*/ 165 h 2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36"/>
                <a:gd name="T22" fmla="*/ 0 h 240"/>
                <a:gd name="T23" fmla="*/ 336 w 336"/>
                <a:gd name="T24" fmla="*/ 240 h 2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36" h="240">
                  <a:moveTo>
                    <a:pt x="336" y="192"/>
                  </a:moveTo>
                  <a:lnTo>
                    <a:pt x="240" y="0"/>
                  </a:lnTo>
                  <a:lnTo>
                    <a:pt x="0" y="0"/>
                  </a:lnTo>
                  <a:lnTo>
                    <a:pt x="0" y="240"/>
                  </a:lnTo>
                  <a:lnTo>
                    <a:pt x="192" y="240"/>
                  </a:lnTo>
                  <a:lnTo>
                    <a:pt x="192" y="192"/>
                  </a:lnTo>
                  <a:lnTo>
                    <a:pt x="336" y="192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28" name="Freeform 13"/>
            <p:cNvSpPr>
              <a:spLocks noChangeAspect="1"/>
            </p:cNvSpPr>
            <p:nvPr/>
          </p:nvSpPr>
          <p:spPr bwMode="auto">
            <a:xfrm>
              <a:off x="1845" y="2962"/>
              <a:ext cx="699" cy="288"/>
            </a:xfrm>
            <a:custGeom>
              <a:avLst/>
              <a:gdLst>
                <a:gd name="T0" fmla="*/ 0 w 816"/>
                <a:gd name="T1" fmla="*/ 165 h 336"/>
                <a:gd name="T2" fmla="*/ 82 w 816"/>
                <a:gd name="T3" fmla="*/ 0 h 336"/>
                <a:gd name="T4" fmla="*/ 699 w 816"/>
                <a:gd name="T5" fmla="*/ 0 h 336"/>
                <a:gd name="T6" fmla="*/ 699 w 816"/>
                <a:gd name="T7" fmla="*/ 206 h 336"/>
                <a:gd name="T8" fmla="*/ 411 w 816"/>
                <a:gd name="T9" fmla="*/ 206 h 336"/>
                <a:gd name="T10" fmla="*/ 411 w 816"/>
                <a:gd name="T11" fmla="*/ 165 h 336"/>
                <a:gd name="T12" fmla="*/ 219 w 816"/>
                <a:gd name="T13" fmla="*/ 165 h 336"/>
                <a:gd name="T14" fmla="*/ 178 w 816"/>
                <a:gd name="T15" fmla="*/ 288 h 336"/>
                <a:gd name="T16" fmla="*/ 144 w 816"/>
                <a:gd name="T17" fmla="*/ 288 h 336"/>
                <a:gd name="T18" fmla="*/ 106 w 816"/>
                <a:gd name="T19" fmla="*/ 165 h 336"/>
                <a:gd name="T20" fmla="*/ 0 w 816"/>
                <a:gd name="T21" fmla="*/ 165 h 3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16"/>
                <a:gd name="T34" fmla="*/ 0 h 336"/>
                <a:gd name="T35" fmla="*/ 816 w 816"/>
                <a:gd name="T36" fmla="*/ 336 h 3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16" h="336">
                  <a:moveTo>
                    <a:pt x="0" y="192"/>
                  </a:moveTo>
                  <a:lnTo>
                    <a:pt x="96" y="0"/>
                  </a:lnTo>
                  <a:lnTo>
                    <a:pt x="816" y="0"/>
                  </a:lnTo>
                  <a:lnTo>
                    <a:pt x="816" y="240"/>
                  </a:lnTo>
                  <a:lnTo>
                    <a:pt x="480" y="240"/>
                  </a:lnTo>
                  <a:lnTo>
                    <a:pt x="480" y="192"/>
                  </a:lnTo>
                  <a:lnTo>
                    <a:pt x="256" y="192"/>
                  </a:lnTo>
                  <a:lnTo>
                    <a:pt x="208" y="336"/>
                  </a:lnTo>
                  <a:lnTo>
                    <a:pt x="168" y="336"/>
                  </a:lnTo>
                  <a:lnTo>
                    <a:pt x="124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29" name="Freeform 14"/>
            <p:cNvSpPr>
              <a:spLocks noChangeAspect="1"/>
            </p:cNvSpPr>
            <p:nvPr/>
          </p:nvSpPr>
          <p:spPr bwMode="auto">
            <a:xfrm>
              <a:off x="528" y="2880"/>
              <a:ext cx="2016" cy="247"/>
            </a:xfrm>
            <a:custGeom>
              <a:avLst/>
              <a:gdLst>
                <a:gd name="T0" fmla="*/ 0 w 2352"/>
                <a:gd name="T1" fmla="*/ 82 h 288"/>
                <a:gd name="T2" fmla="*/ 206 w 2352"/>
                <a:gd name="T3" fmla="*/ 82 h 288"/>
                <a:gd name="T4" fmla="*/ 288 w 2352"/>
                <a:gd name="T5" fmla="*/ 247 h 288"/>
                <a:gd name="T6" fmla="*/ 1317 w 2352"/>
                <a:gd name="T7" fmla="*/ 247 h 288"/>
                <a:gd name="T8" fmla="*/ 1399 w 2352"/>
                <a:gd name="T9" fmla="*/ 82 h 288"/>
                <a:gd name="T10" fmla="*/ 2016 w 2352"/>
                <a:gd name="T11" fmla="*/ 82 h 288"/>
                <a:gd name="T12" fmla="*/ 2016 w 2352"/>
                <a:gd name="T13" fmla="*/ 0 h 288"/>
                <a:gd name="T14" fmla="*/ 1358 w 2352"/>
                <a:gd name="T15" fmla="*/ 0 h 288"/>
                <a:gd name="T16" fmla="*/ 1275 w 2352"/>
                <a:gd name="T17" fmla="*/ 165 h 288"/>
                <a:gd name="T18" fmla="*/ 329 w 2352"/>
                <a:gd name="T19" fmla="*/ 165 h 288"/>
                <a:gd name="T20" fmla="*/ 247 w 2352"/>
                <a:gd name="T21" fmla="*/ 0 h 288"/>
                <a:gd name="T22" fmla="*/ 0 w 2352"/>
                <a:gd name="T23" fmla="*/ 0 h 288"/>
                <a:gd name="T24" fmla="*/ 0 w 2352"/>
                <a:gd name="T25" fmla="*/ 82 h 2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52"/>
                <a:gd name="T40" fmla="*/ 0 h 288"/>
                <a:gd name="T41" fmla="*/ 2352 w 2352"/>
                <a:gd name="T42" fmla="*/ 288 h 28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52" h="288">
                  <a:moveTo>
                    <a:pt x="0" y="96"/>
                  </a:moveTo>
                  <a:lnTo>
                    <a:pt x="240" y="96"/>
                  </a:lnTo>
                  <a:lnTo>
                    <a:pt x="336" y="288"/>
                  </a:lnTo>
                  <a:lnTo>
                    <a:pt x="1536" y="288"/>
                  </a:lnTo>
                  <a:lnTo>
                    <a:pt x="1632" y="96"/>
                  </a:lnTo>
                  <a:lnTo>
                    <a:pt x="2352" y="96"/>
                  </a:lnTo>
                  <a:lnTo>
                    <a:pt x="2352" y="0"/>
                  </a:lnTo>
                  <a:lnTo>
                    <a:pt x="1584" y="0"/>
                  </a:lnTo>
                  <a:lnTo>
                    <a:pt x="1488" y="192"/>
                  </a:lnTo>
                  <a:lnTo>
                    <a:pt x="384" y="192"/>
                  </a:lnTo>
                  <a:lnTo>
                    <a:pt x="288" y="0"/>
                  </a:lnTo>
                  <a:lnTo>
                    <a:pt x="0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33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30" name="AutoShape 15"/>
            <p:cNvSpPr>
              <a:spLocks noChangeAspect="1" noChangeArrowheads="1"/>
            </p:cNvSpPr>
            <p:nvPr/>
          </p:nvSpPr>
          <p:spPr bwMode="auto">
            <a:xfrm>
              <a:off x="1886" y="3209"/>
              <a:ext cx="576" cy="617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8231" name="Freeform 16"/>
            <p:cNvSpPr>
              <a:spLocks noChangeAspect="1"/>
            </p:cNvSpPr>
            <p:nvPr/>
          </p:nvSpPr>
          <p:spPr bwMode="auto">
            <a:xfrm>
              <a:off x="528" y="2757"/>
              <a:ext cx="2016" cy="288"/>
            </a:xfrm>
            <a:custGeom>
              <a:avLst/>
              <a:gdLst>
                <a:gd name="T0" fmla="*/ 0 w 2352"/>
                <a:gd name="T1" fmla="*/ 123 h 336"/>
                <a:gd name="T2" fmla="*/ 247 w 2352"/>
                <a:gd name="T3" fmla="*/ 123 h 336"/>
                <a:gd name="T4" fmla="*/ 329 w 2352"/>
                <a:gd name="T5" fmla="*/ 288 h 336"/>
                <a:gd name="T6" fmla="*/ 1275 w 2352"/>
                <a:gd name="T7" fmla="*/ 288 h 336"/>
                <a:gd name="T8" fmla="*/ 1358 w 2352"/>
                <a:gd name="T9" fmla="*/ 123 h 336"/>
                <a:gd name="T10" fmla="*/ 2016 w 2352"/>
                <a:gd name="T11" fmla="*/ 123 h 336"/>
                <a:gd name="T12" fmla="*/ 2016 w 2352"/>
                <a:gd name="T13" fmla="*/ 0 h 336"/>
                <a:gd name="T14" fmla="*/ 1275 w 2352"/>
                <a:gd name="T15" fmla="*/ 0 h 336"/>
                <a:gd name="T16" fmla="*/ 1193 w 2352"/>
                <a:gd name="T17" fmla="*/ 165 h 336"/>
                <a:gd name="T18" fmla="*/ 411 w 2352"/>
                <a:gd name="T19" fmla="*/ 165 h 336"/>
                <a:gd name="T20" fmla="*/ 329 w 2352"/>
                <a:gd name="T21" fmla="*/ 0 h 336"/>
                <a:gd name="T22" fmla="*/ 0 w 2352"/>
                <a:gd name="T23" fmla="*/ 0 h 336"/>
                <a:gd name="T24" fmla="*/ 0 w 2352"/>
                <a:gd name="T25" fmla="*/ 123 h 3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52"/>
                <a:gd name="T40" fmla="*/ 0 h 336"/>
                <a:gd name="T41" fmla="*/ 2352 w 2352"/>
                <a:gd name="T42" fmla="*/ 336 h 3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52" h="336">
                  <a:moveTo>
                    <a:pt x="0" y="144"/>
                  </a:moveTo>
                  <a:lnTo>
                    <a:pt x="288" y="144"/>
                  </a:lnTo>
                  <a:lnTo>
                    <a:pt x="384" y="336"/>
                  </a:lnTo>
                  <a:lnTo>
                    <a:pt x="1488" y="336"/>
                  </a:lnTo>
                  <a:lnTo>
                    <a:pt x="1584" y="144"/>
                  </a:lnTo>
                  <a:lnTo>
                    <a:pt x="2352" y="144"/>
                  </a:lnTo>
                  <a:lnTo>
                    <a:pt x="2352" y="0"/>
                  </a:lnTo>
                  <a:lnTo>
                    <a:pt x="1488" y="0"/>
                  </a:lnTo>
                  <a:lnTo>
                    <a:pt x="1392" y="192"/>
                  </a:lnTo>
                  <a:lnTo>
                    <a:pt x="480" y="192"/>
                  </a:lnTo>
                  <a:lnTo>
                    <a:pt x="384" y="0"/>
                  </a:lnTo>
                  <a:lnTo>
                    <a:pt x="0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32" name="Rectangle 17"/>
            <p:cNvSpPr>
              <a:spLocks noChangeAspect="1" noChangeArrowheads="1"/>
            </p:cNvSpPr>
            <p:nvPr/>
          </p:nvSpPr>
          <p:spPr bwMode="auto">
            <a:xfrm>
              <a:off x="528" y="2304"/>
              <a:ext cx="2016" cy="123"/>
            </a:xfrm>
            <a:prstGeom prst="rect">
              <a:avLst/>
            </a:prstGeom>
            <a:solidFill>
              <a:srgbClr val="CCECFF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900" dirty="0" smtClean="0">
                  <a:solidFill>
                    <a:srgbClr val="000000"/>
                  </a:solidFill>
                </a:rPr>
                <a:t>酸素ゲッター</a:t>
              </a:r>
              <a:endParaRPr lang="en-US" altLang="ko-KR" sz="900" dirty="0" smtClean="0">
                <a:solidFill>
                  <a:srgbClr val="000000"/>
                </a:solidFill>
              </a:endParaRPr>
            </a:p>
          </p:txBody>
        </p:sp>
        <p:sp>
          <p:nvSpPr>
            <p:cNvPr id="8233" name="Rectangle 18"/>
            <p:cNvSpPr>
              <a:spLocks noChangeAspect="1" noChangeArrowheads="1"/>
            </p:cNvSpPr>
            <p:nvPr/>
          </p:nvSpPr>
          <p:spPr bwMode="auto">
            <a:xfrm>
              <a:off x="528" y="2016"/>
              <a:ext cx="2016" cy="28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200" dirty="0" smtClean="0">
                  <a:solidFill>
                    <a:srgbClr val="000000"/>
                  </a:solidFill>
                </a:rPr>
                <a:t>保護層</a:t>
              </a:r>
              <a:endParaRPr lang="en-US" altLang="ko-KR" sz="1200" dirty="0" smtClean="0">
                <a:solidFill>
                  <a:srgbClr val="000000"/>
                </a:solidFill>
              </a:endParaRPr>
            </a:p>
          </p:txBody>
        </p:sp>
        <p:sp>
          <p:nvSpPr>
            <p:cNvPr id="8234" name="AutoShape 19"/>
            <p:cNvSpPr>
              <a:spLocks noChangeAspect="1" noChangeArrowheads="1"/>
            </p:cNvSpPr>
            <p:nvPr/>
          </p:nvSpPr>
          <p:spPr bwMode="auto">
            <a:xfrm flipV="1">
              <a:off x="1152" y="3072"/>
              <a:ext cx="432" cy="1200"/>
            </a:xfrm>
            <a:prstGeom prst="upArrow">
              <a:avLst>
                <a:gd name="adj1" fmla="val 50000"/>
                <a:gd name="adj2" fmla="val 69444"/>
              </a:avLst>
            </a:prstGeom>
            <a:solidFill>
              <a:srgbClr val="66CCFF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8235" name="Text Box 20"/>
            <p:cNvSpPr txBox="1">
              <a:spLocks noChangeAspect="1" noChangeArrowheads="1"/>
            </p:cNvSpPr>
            <p:nvPr/>
          </p:nvSpPr>
          <p:spPr bwMode="auto">
            <a:xfrm>
              <a:off x="1817" y="3787"/>
              <a:ext cx="1336" cy="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fontAlgn="base" latinLnBrk="1" hangingPunct="1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b="1" dirty="0" smtClean="0">
                  <a:solidFill>
                    <a:srgbClr val="FF0000"/>
                  </a:solidFill>
                  <a:latin typeface="+mn-lt"/>
                  <a:ea typeface="+mn-ea"/>
                </a:rPr>
                <a:t>トランジスタ</a:t>
              </a:r>
              <a:endParaRPr lang="en-US" altLang="ko-KR" b="1" dirty="0" smtClean="0">
                <a:solidFill>
                  <a:srgbClr val="FF0000"/>
                </a:solidFill>
                <a:latin typeface="+mn-lt"/>
                <a:ea typeface="+mn-ea"/>
              </a:endParaRPr>
            </a:p>
          </p:txBody>
        </p:sp>
        <p:sp>
          <p:nvSpPr>
            <p:cNvPr id="8236" name="Text Box 21"/>
            <p:cNvSpPr txBox="1">
              <a:spLocks noChangeAspect="1" noChangeArrowheads="1"/>
            </p:cNvSpPr>
            <p:nvPr/>
          </p:nvSpPr>
          <p:spPr bwMode="auto">
            <a:xfrm>
              <a:off x="528" y="3234"/>
              <a:ext cx="630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fontAlgn="base" latinLnBrk="1" hangingPunct="1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200" dirty="0" smtClean="0">
                  <a:solidFill>
                    <a:srgbClr val="000000"/>
                  </a:solidFill>
                  <a:latin typeface="+mn-lt"/>
                  <a:ea typeface="+mn-ea"/>
                </a:rPr>
                <a:t>平坦化層</a:t>
              </a:r>
              <a:endParaRPr lang="en-US" altLang="ko-KR" sz="1200" dirty="0" smtClean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8237" name="Line 22"/>
            <p:cNvSpPr>
              <a:spLocks noChangeAspect="1" noChangeShapeType="1"/>
            </p:cNvSpPr>
            <p:nvPr/>
          </p:nvSpPr>
          <p:spPr bwMode="auto">
            <a:xfrm>
              <a:off x="2544" y="2400"/>
              <a:ext cx="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38" name="Line 23"/>
            <p:cNvSpPr>
              <a:spLocks noChangeAspect="1" noChangeShapeType="1"/>
            </p:cNvSpPr>
            <p:nvPr/>
          </p:nvSpPr>
          <p:spPr bwMode="auto">
            <a:xfrm>
              <a:off x="528" y="2400"/>
              <a:ext cx="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39" name="Text Box 24"/>
            <p:cNvSpPr txBox="1">
              <a:spLocks noChangeAspect="1" noChangeArrowheads="1"/>
            </p:cNvSpPr>
            <p:nvPr/>
          </p:nvSpPr>
          <p:spPr bwMode="auto">
            <a:xfrm>
              <a:off x="1823" y="2514"/>
              <a:ext cx="752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fontAlgn="base" latinLnBrk="1" hangingPunct="1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200" dirty="0" smtClean="0">
                  <a:solidFill>
                    <a:srgbClr val="3333CC"/>
                  </a:solidFill>
                  <a:latin typeface="+mn-lt"/>
                  <a:ea typeface="+mn-ea"/>
                </a:rPr>
                <a:t>不活性ガス</a:t>
              </a:r>
              <a:endParaRPr lang="en-US" altLang="ko-KR" sz="1200" dirty="0" smtClean="0">
                <a:solidFill>
                  <a:srgbClr val="3333CC"/>
                </a:solidFill>
                <a:latin typeface="+mn-lt"/>
                <a:ea typeface="+mn-ea"/>
              </a:endParaRPr>
            </a:p>
          </p:txBody>
        </p:sp>
        <p:sp>
          <p:nvSpPr>
            <p:cNvPr id="8240" name="Text Box 25"/>
            <p:cNvSpPr txBox="1">
              <a:spLocks noChangeAspect="1" noChangeArrowheads="1"/>
            </p:cNvSpPr>
            <p:nvPr/>
          </p:nvSpPr>
          <p:spPr bwMode="auto">
            <a:xfrm>
              <a:off x="858" y="2474"/>
              <a:ext cx="388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fontAlgn="base" latinLnBrk="1" hangingPunct="1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200" smtClean="0">
                  <a:solidFill>
                    <a:srgbClr val="000000"/>
                  </a:solidFill>
                  <a:latin typeface="+mn-lt"/>
                  <a:ea typeface="+mn-ea"/>
                </a:rPr>
                <a:t>電極</a:t>
              </a:r>
              <a:endParaRPr lang="en-US" altLang="ko-KR" sz="1200" dirty="0" smtClean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8241" name="Line 26"/>
            <p:cNvSpPr>
              <a:spLocks noChangeAspect="1" noChangeShapeType="1"/>
            </p:cNvSpPr>
            <p:nvPr/>
          </p:nvSpPr>
          <p:spPr bwMode="auto">
            <a:xfrm flipH="1">
              <a:off x="864" y="2640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8203" name="Text Box 27"/>
          <p:cNvSpPr txBox="1">
            <a:spLocks noChangeAspect="1" noChangeArrowheads="1"/>
          </p:cNvSpPr>
          <p:nvPr/>
        </p:nvSpPr>
        <p:spPr bwMode="auto">
          <a:xfrm>
            <a:off x="8148638" y="3124200"/>
            <a:ext cx="49244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dirty="0" smtClean="0">
                <a:solidFill>
                  <a:srgbClr val="000000"/>
                </a:solidFill>
                <a:latin typeface="+mn-lt"/>
                <a:ea typeface="+mn-ea"/>
              </a:rPr>
              <a:t>電極</a:t>
            </a:r>
            <a:endParaRPr lang="en-US" altLang="ko-KR" sz="1200" b="1" dirty="0" smtClean="0">
              <a:solidFill>
                <a:srgbClr val="000000"/>
              </a:solidFill>
              <a:latin typeface="+mn-lt"/>
              <a:ea typeface="+mn-ea"/>
            </a:endParaRPr>
          </a:p>
        </p:txBody>
      </p:sp>
      <p:sp>
        <p:nvSpPr>
          <p:cNvPr id="8204" name="Text Box 28"/>
          <p:cNvSpPr txBox="1">
            <a:spLocks noChangeAspect="1" noChangeArrowheads="1"/>
          </p:cNvSpPr>
          <p:nvPr/>
        </p:nvSpPr>
        <p:spPr bwMode="auto">
          <a:xfrm>
            <a:off x="7920027" y="2605088"/>
            <a:ext cx="9541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dirty="0" smtClean="0">
                <a:solidFill>
                  <a:srgbClr val="000000"/>
                </a:solidFill>
                <a:latin typeface="+mn-lt"/>
                <a:ea typeface="+mn-ea"/>
              </a:rPr>
              <a:t>有機半導体</a:t>
            </a:r>
            <a:endParaRPr lang="en-US" altLang="ko-KR" sz="1200" b="1" dirty="0" smtClean="0">
              <a:solidFill>
                <a:srgbClr val="000000"/>
              </a:solidFill>
              <a:latin typeface="+mn-lt"/>
              <a:ea typeface="+mn-ea"/>
            </a:endParaRPr>
          </a:p>
        </p:txBody>
      </p:sp>
      <p:sp>
        <p:nvSpPr>
          <p:cNvPr id="8205" name="Line 29"/>
          <p:cNvSpPr>
            <a:spLocks noChangeAspect="1" noChangeShapeType="1"/>
          </p:cNvSpPr>
          <p:nvPr/>
        </p:nvSpPr>
        <p:spPr bwMode="auto">
          <a:xfrm flipH="1" flipV="1">
            <a:off x="7588250" y="2684463"/>
            <a:ext cx="403225" cy="58737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</a:endParaRPr>
          </a:p>
        </p:txBody>
      </p:sp>
      <p:sp>
        <p:nvSpPr>
          <p:cNvPr id="8206" name="Line 30"/>
          <p:cNvSpPr>
            <a:spLocks noChangeShapeType="1"/>
          </p:cNvSpPr>
          <p:nvPr/>
        </p:nvSpPr>
        <p:spPr bwMode="auto">
          <a:xfrm flipH="1" flipV="1">
            <a:off x="7223125" y="2963863"/>
            <a:ext cx="974725" cy="312737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</a:endParaRPr>
          </a:p>
        </p:txBody>
      </p:sp>
      <p:sp>
        <p:nvSpPr>
          <p:cNvPr id="8207" name="Line 31"/>
          <p:cNvSpPr>
            <a:spLocks noChangeShapeType="1"/>
          </p:cNvSpPr>
          <p:nvPr/>
        </p:nvSpPr>
        <p:spPr bwMode="auto">
          <a:xfrm flipH="1">
            <a:off x="6927850" y="4699000"/>
            <a:ext cx="454025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</a:endParaRPr>
          </a:p>
        </p:txBody>
      </p:sp>
      <p:sp>
        <p:nvSpPr>
          <p:cNvPr id="8208" name="Text Box 32"/>
          <p:cNvSpPr txBox="1">
            <a:spLocks noChangeArrowheads="1"/>
          </p:cNvSpPr>
          <p:nvPr/>
        </p:nvSpPr>
        <p:spPr bwMode="auto">
          <a:xfrm>
            <a:off x="6740283" y="4305300"/>
            <a:ext cx="23150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b="1" dirty="0" smtClean="0">
                <a:solidFill>
                  <a:srgbClr val="FF0000"/>
                </a:solidFill>
                <a:latin typeface="+mn-lt"/>
                <a:ea typeface="+mn-ea"/>
              </a:rPr>
              <a:t>トランジスタ回路</a:t>
            </a:r>
            <a:endParaRPr lang="en-US" altLang="ko-KR" b="1" dirty="0" smtClean="0">
              <a:solidFill>
                <a:srgbClr val="FF0000"/>
              </a:solidFill>
              <a:latin typeface="+mn-lt"/>
              <a:ea typeface="+mn-ea"/>
            </a:endParaRPr>
          </a:p>
        </p:txBody>
      </p:sp>
      <p:grpSp>
        <p:nvGrpSpPr>
          <p:cNvPr id="8209" name="Group 33"/>
          <p:cNvGrpSpPr>
            <a:grpSpLocks/>
          </p:cNvGrpSpPr>
          <p:nvPr/>
        </p:nvGrpSpPr>
        <p:grpSpPr bwMode="auto">
          <a:xfrm>
            <a:off x="5327650" y="4699000"/>
            <a:ext cx="1828800" cy="1295400"/>
            <a:chOff x="912" y="2880"/>
            <a:chExt cx="1152" cy="816"/>
          </a:xfrm>
        </p:grpSpPr>
        <p:sp>
          <p:nvSpPr>
            <p:cNvPr id="8211" name="Rectangle 34"/>
            <p:cNvSpPr>
              <a:spLocks noChangeArrowheads="1"/>
            </p:cNvSpPr>
            <p:nvPr/>
          </p:nvSpPr>
          <p:spPr bwMode="auto">
            <a:xfrm>
              <a:off x="912" y="2880"/>
              <a:ext cx="1152" cy="81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8212" name="Rectangle 35"/>
            <p:cNvSpPr>
              <a:spLocks noChangeArrowheads="1"/>
            </p:cNvSpPr>
            <p:nvPr/>
          </p:nvSpPr>
          <p:spPr bwMode="auto">
            <a:xfrm>
              <a:off x="1008" y="2928"/>
              <a:ext cx="240" cy="288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8213" name="Rectangle 36"/>
            <p:cNvSpPr>
              <a:spLocks noChangeArrowheads="1"/>
            </p:cNvSpPr>
            <p:nvPr/>
          </p:nvSpPr>
          <p:spPr bwMode="auto">
            <a:xfrm>
              <a:off x="1392" y="2928"/>
              <a:ext cx="240" cy="288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8214" name="Rectangle 37"/>
            <p:cNvSpPr>
              <a:spLocks noChangeArrowheads="1"/>
            </p:cNvSpPr>
            <p:nvPr/>
          </p:nvSpPr>
          <p:spPr bwMode="auto">
            <a:xfrm>
              <a:off x="1776" y="2928"/>
              <a:ext cx="240" cy="288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8215" name="Freeform 38"/>
            <p:cNvSpPr>
              <a:spLocks/>
            </p:cNvSpPr>
            <p:nvPr/>
          </p:nvSpPr>
          <p:spPr bwMode="auto">
            <a:xfrm>
              <a:off x="1008" y="3072"/>
              <a:ext cx="240" cy="576"/>
            </a:xfrm>
            <a:custGeom>
              <a:avLst/>
              <a:gdLst>
                <a:gd name="T0" fmla="*/ 0 w 240"/>
                <a:gd name="T1" fmla="*/ 518 h 480"/>
                <a:gd name="T2" fmla="*/ 0 w 240"/>
                <a:gd name="T3" fmla="*/ 115 h 480"/>
                <a:gd name="T4" fmla="*/ 144 w 240"/>
                <a:gd name="T5" fmla="*/ 115 h 480"/>
                <a:gd name="T6" fmla="*/ 144 w 240"/>
                <a:gd name="T7" fmla="*/ 0 h 480"/>
                <a:gd name="T8" fmla="*/ 240 w 240"/>
                <a:gd name="T9" fmla="*/ 0 h 480"/>
                <a:gd name="T10" fmla="*/ 240 w 240"/>
                <a:gd name="T11" fmla="*/ 576 h 480"/>
                <a:gd name="T12" fmla="*/ 0 w 240"/>
                <a:gd name="T13" fmla="*/ 576 h 480"/>
                <a:gd name="T14" fmla="*/ 0 w 240"/>
                <a:gd name="T15" fmla="*/ 518 h 4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0"/>
                <a:gd name="T25" fmla="*/ 0 h 480"/>
                <a:gd name="T26" fmla="*/ 240 w 240"/>
                <a:gd name="T27" fmla="*/ 480 h 4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0" h="480">
                  <a:moveTo>
                    <a:pt x="0" y="432"/>
                  </a:moveTo>
                  <a:lnTo>
                    <a:pt x="0" y="96"/>
                  </a:lnTo>
                  <a:lnTo>
                    <a:pt x="144" y="96"/>
                  </a:lnTo>
                  <a:lnTo>
                    <a:pt x="144" y="0"/>
                  </a:lnTo>
                  <a:lnTo>
                    <a:pt x="240" y="0"/>
                  </a:lnTo>
                  <a:lnTo>
                    <a:pt x="240" y="480"/>
                  </a:lnTo>
                  <a:lnTo>
                    <a:pt x="0" y="480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16" name="Freeform 39"/>
            <p:cNvSpPr>
              <a:spLocks/>
            </p:cNvSpPr>
            <p:nvPr/>
          </p:nvSpPr>
          <p:spPr bwMode="auto">
            <a:xfrm>
              <a:off x="1392" y="3072"/>
              <a:ext cx="240" cy="576"/>
            </a:xfrm>
            <a:custGeom>
              <a:avLst/>
              <a:gdLst>
                <a:gd name="T0" fmla="*/ 0 w 240"/>
                <a:gd name="T1" fmla="*/ 518 h 480"/>
                <a:gd name="T2" fmla="*/ 0 w 240"/>
                <a:gd name="T3" fmla="*/ 115 h 480"/>
                <a:gd name="T4" fmla="*/ 144 w 240"/>
                <a:gd name="T5" fmla="*/ 115 h 480"/>
                <a:gd name="T6" fmla="*/ 144 w 240"/>
                <a:gd name="T7" fmla="*/ 0 h 480"/>
                <a:gd name="T8" fmla="*/ 240 w 240"/>
                <a:gd name="T9" fmla="*/ 0 h 480"/>
                <a:gd name="T10" fmla="*/ 240 w 240"/>
                <a:gd name="T11" fmla="*/ 576 h 480"/>
                <a:gd name="T12" fmla="*/ 0 w 240"/>
                <a:gd name="T13" fmla="*/ 576 h 480"/>
                <a:gd name="T14" fmla="*/ 0 w 240"/>
                <a:gd name="T15" fmla="*/ 518 h 4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0"/>
                <a:gd name="T25" fmla="*/ 0 h 480"/>
                <a:gd name="T26" fmla="*/ 240 w 240"/>
                <a:gd name="T27" fmla="*/ 480 h 4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0" h="480">
                  <a:moveTo>
                    <a:pt x="0" y="432"/>
                  </a:moveTo>
                  <a:lnTo>
                    <a:pt x="0" y="96"/>
                  </a:lnTo>
                  <a:lnTo>
                    <a:pt x="144" y="96"/>
                  </a:lnTo>
                  <a:lnTo>
                    <a:pt x="144" y="0"/>
                  </a:lnTo>
                  <a:lnTo>
                    <a:pt x="240" y="0"/>
                  </a:lnTo>
                  <a:lnTo>
                    <a:pt x="240" y="480"/>
                  </a:lnTo>
                  <a:lnTo>
                    <a:pt x="0" y="480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217" name="Freeform 40"/>
            <p:cNvSpPr>
              <a:spLocks/>
            </p:cNvSpPr>
            <p:nvPr/>
          </p:nvSpPr>
          <p:spPr bwMode="auto">
            <a:xfrm>
              <a:off x="1776" y="3072"/>
              <a:ext cx="240" cy="576"/>
            </a:xfrm>
            <a:custGeom>
              <a:avLst/>
              <a:gdLst>
                <a:gd name="T0" fmla="*/ 0 w 240"/>
                <a:gd name="T1" fmla="*/ 518 h 480"/>
                <a:gd name="T2" fmla="*/ 0 w 240"/>
                <a:gd name="T3" fmla="*/ 115 h 480"/>
                <a:gd name="T4" fmla="*/ 144 w 240"/>
                <a:gd name="T5" fmla="*/ 115 h 480"/>
                <a:gd name="T6" fmla="*/ 144 w 240"/>
                <a:gd name="T7" fmla="*/ 0 h 480"/>
                <a:gd name="T8" fmla="*/ 240 w 240"/>
                <a:gd name="T9" fmla="*/ 0 h 480"/>
                <a:gd name="T10" fmla="*/ 240 w 240"/>
                <a:gd name="T11" fmla="*/ 576 h 480"/>
                <a:gd name="T12" fmla="*/ 0 w 240"/>
                <a:gd name="T13" fmla="*/ 576 h 480"/>
                <a:gd name="T14" fmla="*/ 0 w 240"/>
                <a:gd name="T15" fmla="*/ 518 h 4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0"/>
                <a:gd name="T25" fmla="*/ 0 h 480"/>
                <a:gd name="T26" fmla="*/ 240 w 240"/>
                <a:gd name="T27" fmla="*/ 480 h 4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0" h="480">
                  <a:moveTo>
                    <a:pt x="0" y="432"/>
                  </a:moveTo>
                  <a:lnTo>
                    <a:pt x="0" y="96"/>
                  </a:lnTo>
                  <a:lnTo>
                    <a:pt x="144" y="96"/>
                  </a:lnTo>
                  <a:lnTo>
                    <a:pt x="144" y="0"/>
                  </a:lnTo>
                  <a:lnTo>
                    <a:pt x="240" y="0"/>
                  </a:lnTo>
                  <a:lnTo>
                    <a:pt x="240" y="480"/>
                  </a:lnTo>
                  <a:lnTo>
                    <a:pt x="0" y="480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8210" name="Text Box 41"/>
          <p:cNvSpPr txBox="1">
            <a:spLocks noChangeArrowheads="1"/>
          </p:cNvSpPr>
          <p:nvPr/>
        </p:nvSpPr>
        <p:spPr bwMode="auto">
          <a:xfrm>
            <a:off x="5276850" y="3763963"/>
            <a:ext cx="5918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200" dirty="0" smtClean="0">
                <a:solidFill>
                  <a:srgbClr val="000000"/>
                </a:solidFill>
                <a:latin typeface="+mn-lt"/>
                <a:ea typeface="+mn-ea"/>
              </a:rPr>
              <a:t>ガラス</a:t>
            </a:r>
            <a:endParaRPr lang="en-US" altLang="ko-KR" sz="8000" b="1" dirty="0" smtClean="0">
              <a:solidFill>
                <a:srgbClr val="FFFFFF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5735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9746" name="Group 2"/>
          <p:cNvGrpSpPr>
            <a:grpSpLocks/>
          </p:cNvGrpSpPr>
          <p:nvPr/>
        </p:nvGrpSpPr>
        <p:grpSpPr bwMode="auto">
          <a:xfrm>
            <a:off x="2895600" y="1752600"/>
            <a:ext cx="5715000" cy="3276600"/>
            <a:chOff x="336" y="1344"/>
            <a:chExt cx="2736" cy="1872"/>
          </a:xfrm>
        </p:grpSpPr>
        <p:sp>
          <p:nvSpPr>
            <p:cNvPr id="799747" name="Rectangle 3"/>
            <p:cNvSpPr>
              <a:spLocks noChangeArrowheads="1"/>
            </p:cNvSpPr>
            <p:nvPr/>
          </p:nvSpPr>
          <p:spPr bwMode="auto">
            <a:xfrm>
              <a:off x="689" y="1995"/>
              <a:ext cx="348" cy="77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FF"/>
                </a:solidFill>
                <a:latin typeface="Times New Roman" pitchFamily="18" charset="0"/>
                <a:ea typeface="HG丸ｺﾞｼｯｸM-PRO" pitchFamily="50" charset="-128"/>
              </a:endParaRPr>
            </a:p>
          </p:txBody>
        </p:sp>
        <p:sp>
          <p:nvSpPr>
            <p:cNvPr id="799748" name="Rectangle 4"/>
            <p:cNvSpPr>
              <a:spLocks noChangeArrowheads="1"/>
            </p:cNvSpPr>
            <p:nvPr/>
          </p:nvSpPr>
          <p:spPr bwMode="auto">
            <a:xfrm>
              <a:off x="1045" y="1471"/>
              <a:ext cx="379" cy="140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FF"/>
                </a:solidFill>
                <a:latin typeface="Times New Roman" pitchFamily="18" charset="0"/>
                <a:ea typeface="HG丸ｺﾞｼｯｸM-PRO" pitchFamily="50" charset="-128"/>
              </a:endParaRPr>
            </a:p>
          </p:txBody>
        </p:sp>
        <p:sp>
          <p:nvSpPr>
            <p:cNvPr id="799749" name="Rectangle 5"/>
            <p:cNvSpPr>
              <a:spLocks noChangeArrowheads="1"/>
            </p:cNvSpPr>
            <p:nvPr/>
          </p:nvSpPr>
          <p:spPr bwMode="auto">
            <a:xfrm>
              <a:off x="1861" y="1794"/>
              <a:ext cx="426" cy="142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1200" b="1" smtClean="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endParaRPr>
            </a:p>
          </p:txBody>
        </p:sp>
        <p:sp>
          <p:nvSpPr>
            <p:cNvPr id="799750" name="Rectangle 6"/>
            <p:cNvSpPr>
              <a:spLocks noChangeArrowheads="1"/>
            </p:cNvSpPr>
            <p:nvPr/>
          </p:nvSpPr>
          <p:spPr bwMode="auto">
            <a:xfrm>
              <a:off x="336" y="2680"/>
              <a:ext cx="363" cy="2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FF"/>
                </a:solidFill>
                <a:latin typeface="Times New Roman" pitchFamily="18" charset="0"/>
                <a:ea typeface="HG丸ｺﾞｼｯｸM-PRO" pitchFamily="50" charset="-128"/>
              </a:endParaRPr>
            </a:p>
          </p:txBody>
        </p:sp>
        <p:sp>
          <p:nvSpPr>
            <p:cNvPr id="799751" name="Rectangle 7"/>
            <p:cNvSpPr>
              <a:spLocks noChangeArrowheads="1"/>
            </p:cNvSpPr>
            <p:nvPr/>
          </p:nvSpPr>
          <p:spPr bwMode="auto">
            <a:xfrm>
              <a:off x="2633" y="2227"/>
              <a:ext cx="392" cy="3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FF"/>
                </a:solidFill>
                <a:latin typeface="Times New Roman" pitchFamily="18" charset="0"/>
                <a:ea typeface="HG丸ｺﾞｼｯｸM-PRO" pitchFamily="50" charset="-128"/>
              </a:endParaRPr>
            </a:p>
          </p:txBody>
        </p:sp>
        <p:sp>
          <p:nvSpPr>
            <p:cNvPr id="799752" name="Rectangle 8"/>
            <p:cNvSpPr>
              <a:spLocks noChangeArrowheads="1"/>
            </p:cNvSpPr>
            <p:nvPr/>
          </p:nvSpPr>
          <p:spPr bwMode="auto">
            <a:xfrm>
              <a:off x="417" y="2535"/>
              <a:ext cx="134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1200" b="1" smtClean="0">
                  <a:solidFill>
                    <a:srgbClr val="000000"/>
                  </a:solidFill>
                  <a:latin typeface="Times New Roman" pitchFamily="18" charset="0"/>
                  <a:ea typeface="Dotum" pitchFamily="34" charset="-127"/>
                </a:rPr>
                <a:t>ITO</a:t>
              </a:r>
            </a:p>
          </p:txBody>
        </p:sp>
        <p:sp>
          <p:nvSpPr>
            <p:cNvPr id="799753" name="Rectangle 9"/>
            <p:cNvSpPr>
              <a:spLocks noChangeArrowheads="1"/>
            </p:cNvSpPr>
            <p:nvPr/>
          </p:nvSpPr>
          <p:spPr bwMode="auto">
            <a:xfrm>
              <a:off x="469" y="2681"/>
              <a:ext cx="317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FF"/>
                </a:solidFill>
                <a:latin typeface="Times New Roman" pitchFamily="18" charset="0"/>
                <a:ea typeface="HG丸ｺﾞｼｯｸM-PRO" pitchFamily="50" charset="-128"/>
              </a:endParaRPr>
            </a:p>
          </p:txBody>
        </p:sp>
        <p:sp>
          <p:nvSpPr>
            <p:cNvPr id="799754" name="Rectangle 10"/>
            <p:cNvSpPr>
              <a:spLocks noChangeArrowheads="1"/>
            </p:cNvSpPr>
            <p:nvPr/>
          </p:nvSpPr>
          <p:spPr bwMode="auto">
            <a:xfrm>
              <a:off x="2356" y="1893"/>
              <a:ext cx="330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FF"/>
                </a:solidFill>
                <a:latin typeface="Times New Roman" pitchFamily="18" charset="0"/>
                <a:ea typeface="HG丸ｺﾞｼｯｸM-PRO" pitchFamily="50" charset="-128"/>
              </a:endParaRPr>
            </a:p>
          </p:txBody>
        </p:sp>
        <p:sp>
          <p:nvSpPr>
            <p:cNvPr id="799755" name="Rectangle 11"/>
            <p:cNvSpPr>
              <a:spLocks noChangeArrowheads="1"/>
            </p:cNvSpPr>
            <p:nvPr/>
          </p:nvSpPr>
          <p:spPr bwMode="auto">
            <a:xfrm>
              <a:off x="2810" y="2207"/>
              <a:ext cx="2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FF"/>
                </a:solidFill>
                <a:latin typeface="Times New Roman" pitchFamily="18" charset="0"/>
                <a:ea typeface="HG丸ｺﾞｼｯｸM-PRO" pitchFamily="50" charset="-128"/>
              </a:endParaRPr>
            </a:p>
          </p:txBody>
        </p:sp>
        <p:sp>
          <p:nvSpPr>
            <p:cNvPr id="799756" name="Rectangle 12"/>
            <p:cNvSpPr>
              <a:spLocks noChangeArrowheads="1"/>
            </p:cNvSpPr>
            <p:nvPr/>
          </p:nvSpPr>
          <p:spPr bwMode="auto">
            <a:xfrm>
              <a:off x="2847" y="2236"/>
              <a:ext cx="129" cy="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FF"/>
                </a:solidFill>
                <a:latin typeface="Times New Roman" pitchFamily="18" charset="0"/>
                <a:ea typeface="HG丸ｺﾞｼｯｸM-PRO" pitchFamily="50" charset="-128"/>
              </a:endParaRPr>
            </a:p>
          </p:txBody>
        </p:sp>
        <p:sp>
          <p:nvSpPr>
            <p:cNvPr id="799757" name="Rectangle 13"/>
            <p:cNvSpPr>
              <a:spLocks noChangeArrowheads="1"/>
            </p:cNvSpPr>
            <p:nvPr/>
          </p:nvSpPr>
          <p:spPr bwMode="auto">
            <a:xfrm>
              <a:off x="2952" y="2236"/>
              <a:ext cx="103" cy="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FF"/>
                </a:solidFill>
                <a:latin typeface="Times New Roman" pitchFamily="18" charset="0"/>
                <a:ea typeface="HG丸ｺﾞｼｯｸM-PRO" pitchFamily="50" charset="-128"/>
              </a:endParaRPr>
            </a:p>
          </p:txBody>
        </p:sp>
        <p:sp>
          <p:nvSpPr>
            <p:cNvPr id="799758" name="Rectangle 14"/>
            <p:cNvSpPr>
              <a:spLocks noChangeArrowheads="1"/>
            </p:cNvSpPr>
            <p:nvPr/>
          </p:nvSpPr>
          <p:spPr bwMode="auto">
            <a:xfrm>
              <a:off x="2953" y="2245"/>
              <a:ext cx="18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ko-KR" altLang="en-US" sz="1200" b="1" smtClean="0">
                  <a:solidFill>
                    <a:srgbClr val="000000"/>
                  </a:solidFill>
                  <a:latin typeface="Times New Roman" pitchFamily="18" charset="0"/>
                  <a:ea typeface="Gulim" pitchFamily="34" charset="-127"/>
                </a:rPr>
                <a:t> </a:t>
              </a:r>
            </a:p>
          </p:txBody>
        </p:sp>
        <p:sp>
          <p:nvSpPr>
            <p:cNvPr id="799759" name="Rectangle 15"/>
            <p:cNvSpPr>
              <a:spLocks noChangeArrowheads="1"/>
            </p:cNvSpPr>
            <p:nvPr/>
          </p:nvSpPr>
          <p:spPr bwMode="auto">
            <a:xfrm>
              <a:off x="712" y="2071"/>
              <a:ext cx="286" cy="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FF"/>
                </a:solidFill>
                <a:latin typeface="Times New Roman" pitchFamily="18" charset="0"/>
                <a:ea typeface="HG丸ｺﾞｼｯｸM-PRO" pitchFamily="50" charset="-128"/>
              </a:endParaRPr>
            </a:p>
          </p:txBody>
        </p:sp>
        <p:sp>
          <p:nvSpPr>
            <p:cNvPr id="799760" name="Rectangle 16"/>
            <p:cNvSpPr>
              <a:spLocks noChangeArrowheads="1"/>
            </p:cNvSpPr>
            <p:nvPr/>
          </p:nvSpPr>
          <p:spPr bwMode="auto">
            <a:xfrm>
              <a:off x="748" y="2103"/>
              <a:ext cx="202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FF"/>
                </a:solidFill>
                <a:latin typeface="Times New Roman" pitchFamily="18" charset="0"/>
                <a:ea typeface="HG丸ｺﾞｼｯｸM-PRO" pitchFamily="50" charset="-128"/>
              </a:endParaRPr>
            </a:p>
          </p:txBody>
        </p:sp>
        <p:sp>
          <p:nvSpPr>
            <p:cNvPr id="799761" name="Rectangle 17"/>
            <p:cNvSpPr>
              <a:spLocks noChangeArrowheads="1"/>
            </p:cNvSpPr>
            <p:nvPr/>
          </p:nvSpPr>
          <p:spPr bwMode="auto">
            <a:xfrm>
              <a:off x="787" y="2073"/>
              <a:ext cx="133" cy="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1200" b="1" smtClean="0">
                  <a:solidFill>
                    <a:srgbClr val="000000"/>
                  </a:solidFill>
                  <a:latin typeface="Times New Roman" pitchFamily="18" charset="0"/>
                  <a:ea typeface="Dotum" pitchFamily="34" charset="-127"/>
                </a:rPr>
                <a:t>HIL</a:t>
              </a:r>
            </a:p>
          </p:txBody>
        </p:sp>
        <p:sp>
          <p:nvSpPr>
            <p:cNvPr id="799762" name="Rectangle 18"/>
            <p:cNvSpPr>
              <a:spLocks noChangeArrowheads="1"/>
            </p:cNvSpPr>
            <p:nvPr/>
          </p:nvSpPr>
          <p:spPr bwMode="auto">
            <a:xfrm>
              <a:off x="748" y="2261"/>
              <a:ext cx="257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FF"/>
                </a:solidFill>
                <a:latin typeface="Times New Roman" pitchFamily="18" charset="0"/>
                <a:ea typeface="HG丸ｺﾞｼｯｸM-PRO" pitchFamily="50" charset="-128"/>
              </a:endParaRPr>
            </a:p>
          </p:txBody>
        </p:sp>
        <p:sp>
          <p:nvSpPr>
            <p:cNvPr id="799763" name="Rectangle 19"/>
            <p:cNvSpPr>
              <a:spLocks noChangeArrowheads="1"/>
            </p:cNvSpPr>
            <p:nvPr/>
          </p:nvSpPr>
          <p:spPr bwMode="auto">
            <a:xfrm>
              <a:off x="748" y="2417"/>
              <a:ext cx="231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FF"/>
                </a:solidFill>
                <a:latin typeface="Times New Roman" pitchFamily="18" charset="0"/>
                <a:ea typeface="HG丸ｺﾞｼｯｸM-PRO" pitchFamily="50" charset="-128"/>
              </a:endParaRPr>
            </a:p>
          </p:txBody>
        </p:sp>
        <p:sp>
          <p:nvSpPr>
            <p:cNvPr id="799764" name="Rectangle 20"/>
            <p:cNvSpPr>
              <a:spLocks noChangeArrowheads="1"/>
            </p:cNvSpPr>
            <p:nvPr/>
          </p:nvSpPr>
          <p:spPr bwMode="auto">
            <a:xfrm>
              <a:off x="712" y="1836"/>
              <a:ext cx="263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FF"/>
                </a:solidFill>
                <a:latin typeface="Times New Roman" pitchFamily="18" charset="0"/>
                <a:ea typeface="HG丸ｺﾞｼｯｸM-PRO" pitchFamily="50" charset="-128"/>
              </a:endParaRPr>
            </a:p>
          </p:txBody>
        </p:sp>
        <p:sp>
          <p:nvSpPr>
            <p:cNvPr id="799765" name="Rectangle 21"/>
            <p:cNvSpPr>
              <a:spLocks noChangeArrowheads="1"/>
            </p:cNvSpPr>
            <p:nvPr/>
          </p:nvSpPr>
          <p:spPr bwMode="auto">
            <a:xfrm>
              <a:off x="748" y="1867"/>
              <a:ext cx="131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FF"/>
                </a:solidFill>
                <a:latin typeface="Times New Roman" pitchFamily="18" charset="0"/>
                <a:ea typeface="HG丸ｺﾞｼｯｸM-PRO" pitchFamily="50" charset="-128"/>
              </a:endParaRPr>
            </a:p>
          </p:txBody>
        </p:sp>
        <p:sp>
          <p:nvSpPr>
            <p:cNvPr id="799766" name="Rectangle 22"/>
            <p:cNvSpPr>
              <a:spLocks noChangeArrowheads="1"/>
            </p:cNvSpPr>
            <p:nvPr/>
          </p:nvSpPr>
          <p:spPr bwMode="auto">
            <a:xfrm>
              <a:off x="854" y="1867"/>
              <a:ext cx="102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FF"/>
                </a:solidFill>
                <a:latin typeface="Times New Roman" pitchFamily="18" charset="0"/>
                <a:ea typeface="HG丸ｺﾞｼｯｸM-PRO" pitchFamily="50" charset="-128"/>
              </a:endParaRPr>
            </a:p>
          </p:txBody>
        </p:sp>
        <p:sp>
          <p:nvSpPr>
            <p:cNvPr id="799767" name="Rectangle 23"/>
            <p:cNvSpPr>
              <a:spLocks noChangeArrowheads="1"/>
            </p:cNvSpPr>
            <p:nvPr/>
          </p:nvSpPr>
          <p:spPr bwMode="auto">
            <a:xfrm>
              <a:off x="1105" y="1761"/>
              <a:ext cx="313" cy="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FF"/>
                </a:solidFill>
                <a:latin typeface="Times New Roman" pitchFamily="18" charset="0"/>
                <a:ea typeface="HG丸ｺﾞｼｯｸM-PRO" pitchFamily="50" charset="-128"/>
              </a:endParaRPr>
            </a:p>
          </p:txBody>
        </p:sp>
        <p:sp>
          <p:nvSpPr>
            <p:cNvPr id="799768" name="Rectangle 24"/>
            <p:cNvSpPr>
              <a:spLocks noChangeArrowheads="1"/>
            </p:cNvSpPr>
            <p:nvPr/>
          </p:nvSpPr>
          <p:spPr bwMode="auto">
            <a:xfrm>
              <a:off x="1141" y="1793"/>
              <a:ext cx="23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FF"/>
                </a:solidFill>
                <a:latin typeface="Times New Roman" pitchFamily="18" charset="0"/>
                <a:ea typeface="HG丸ｺﾞｼｯｸM-PRO" pitchFamily="50" charset="-128"/>
              </a:endParaRPr>
            </a:p>
          </p:txBody>
        </p:sp>
        <p:sp>
          <p:nvSpPr>
            <p:cNvPr id="799769" name="Rectangle 25"/>
            <p:cNvSpPr>
              <a:spLocks noChangeArrowheads="1"/>
            </p:cNvSpPr>
            <p:nvPr/>
          </p:nvSpPr>
          <p:spPr bwMode="auto">
            <a:xfrm>
              <a:off x="1139" y="1598"/>
              <a:ext cx="155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1200" b="1" smtClean="0">
                  <a:solidFill>
                    <a:srgbClr val="000000"/>
                  </a:solidFill>
                  <a:latin typeface="Times New Roman" pitchFamily="18" charset="0"/>
                  <a:ea typeface="Dotum" pitchFamily="34" charset="-127"/>
                </a:rPr>
                <a:t>HTL</a:t>
              </a:r>
            </a:p>
          </p:txBody>
        </p:sp>
        <p:sp>
          <p:nvSpPr>
            <p:cNvPr id="799770" name="Rectangle 26"/>
            <p:cNvSpPr>
              <a:spLocks noChangeArrowheads="1"/>
            </p:cNvSpPr>
            <p:nvPr/>
          </p:nvSpPr>
          <p:spPr bwMode="auto">
            <a:xfrm>
              <a:off x="1141" y="2108"/>
              <a:ext cx="22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FF"/>
                </a:solidFill>
                <a:latin typeface="Times New Roman" pitchFamily="18" charset="0"/>
                <a:ea typeface="HG丸ｺﾞｼｯｸM-PRO" pitchFamily="50" charset="-128"/>
              </a:endParaRPr>
            </a:p>
          </p:txBody>
        </p:sp>
        <p:sp>
          <p:nvSpPr>
            <p:cNvPr id="799771" name="Rectangle 27"/>
            <p:cNvSpPr>
              <a:spLocks noChangeArrowheads="1"/>
            </p:cNvSpPr>
            <p:nvPr/>
          </p:nvSpPr>
          <p:spPr bwMode="auto">
            <a:xfrm>
              <a:off x="1141" y="2420"/>
              <a:ext cx="230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FF"/>
                </a:solidFill>
                <a:latin typeface="Times New Roman" pitchFamily="18" charset="0"/>
                <a:ea typeface="HG丸ｺﾞｼｯｸM-PRO" pitchFamily="50" charset="-128"/>
              </a:endParaRPr>
            </a:p>
          </p:txBody>
        </p:sp>
        <p:sp>
          <p:nvSpPr>
            <p:cNvPr id="799772" name="Rectangle 28"/>
            <p:cNvSpPr>
              <a:spLocks noChangeArrowheads="1"/>
            </p:cNvSpPr>
            <p:nvPr/>
          </p:nvSpPr>
          <p:spPr bwMode="auto">
            <a:xfrm>
              <a:off x="1111" y="1344"/>
              <a:ext cx="131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FF"/>
                </a:solidFill>
                <a:latin typeface="Times New Roman" pitchFamily="18" charset="0"/>
                <a:ea typeface="HG丸ｺﾞｼｯｸM-PRO" pitchFamily="50" charset="-128"/>
              </a:endParaRPr>
            </a:p>
          </p:txBody>
        </p:sp>
        <p:sp>
          <p:nvSpPr>
            <p:cNvPr id="799773" name="Rectangle 29"/>
            <p:cNvSpPr>
              <a:spLocks noChangeArrowheads="1"/>
            </p:cNvSpPr>
            <p:nvPr/>
          </p:nvSpPr>
          <p:spPr bwMode="auto">
            <a:xfrm>
              <a:off x="1217" y="1344"/>
              <a:ext cx="102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FF"/>
                </a:solidFill>
                <a:latin typeface="Times New Roman" pitchFamily="18" charset="0"/>
                <a:ea typeface="HG丸ｺﾞｼｯｸM-PRO" pitchFamily="50" charset="-128"/>
              </a:endParaRPr>
            </a:p>
          </p:txBody>
        </p:sp>
        <p:sp>
          <p:nvSpPr>
            <p:cNvPr id="799774" name="Rectangle 30"/>
            <p:cNvSpPr>
              <a:spLocks noChangeArrowheads="1"/>
            </p:cNvSpPr>
            <p:nvPr/>
          </p:nvSpPr>
          <p:spPr bwMode="auto">
            <a:xfrm>
              <a:off x="1640" y="1899"/>
              <a:ext cx="25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FF"/>
                </a:solidFill>
                <a:latin typeface="Times New Roman" pitchFamily="18" charset="0"/>
                <a:ea typeface="HG丸ｺﾞｼｯｸM-PRO" pitchFamily="50" charset="-128"/>
              </a:endParaRPr>
            </a:p>
          </p:txBody>
        </p:sp>
        <p:sp>
          <p:nvSpPr>
            <p:cNvPr id="799775" name="Rectangle 31"/>
            <p:cNvSpPr>
              <a:spLocks noChangeArrowheads="1"/>
            </p:cNvSpPr>
            <p:nvPr/>
          </p:nvSpPr>
          <p:spPr bwMode="auto">
            <a:xfrm>
              <a:off x="1640" y="2489"/>
              <a:ext cx="229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FF"/>
                </a:solidFill>
                <a:latin typeface="Times New Roman" pitchFamily="18" charset="0"/>
                <a:ea typeface="HG丸ｺﾞｼｯｸM-PRO" pitchFamily="50" charset="-128"/>
              </a:endParaRPr>
            </a:p>
          </p:txBody>
        </p:sp>
        <p:sp>
          <p:nvSpPr>
            <p:cNvPr id="799776" name="Rectangle 32"/>
            <p:cNvSpPr>
              <a:spLocks noChangeArrowheads="1"/>
            </p:cNvSpPr>
            <p:nvPr/>
          </p:nvSpPr>
          <p:spPr bwMode="auto">
            <a:xfrm>
              <a:off x="1766" y="1487"/>
              <a:ext cx="263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FF"/>
                </a:solidFill>
                <a:latin typeface="Times New Roman" pitchFamily="18" charset="0"/>
                <a:ea typeface="HG丸ｺﾞｼｯｸM-PRO" pitchFamily="50" charset="-128"/>
              </a:endParaRPr>
            </a:p>
          </p:txBody>
        </p:sp>
        <p:sp>
          <p:nvSpPr>
            <p:cNvPr id="799777" name="Rectangle 33"/>
            <p:cNvSpPr>
              <a:spLocks noChangeArrowheads="1"/>
            </p:cNvSpPr>
            <p:nvPr/>
          </p:nvSpPr>
          <p:spPr bwMode="auto">
            <a:xfrm>
              <a:off x="1803" y="1519"/>
              <a:ext cx="130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FF"/>
                </a:solidFill>
                <a:latin typeface="Times New Roman" pitchFamily="18" charset="0"/>
                <a:ea typeface="HG丸ｺﾞｼｯｸM-PRO" pitchFamily="50" charset="-128"/>
              </a:endParaRPr>
            </a:p>
          </p:txBody>
        </p:sp>
        <p:sp>
          <p:nvSpPr>
            <p:cNvPr id="799778" name="Rectangle 34"/>
            <p:cNvSpPr>
              <a:spLocks noChangeArrowheads="1"/>
            </p:cNvSpPr>
            <p:nvPr/>
          </p:nvSpPr>
          <p:spPr bwMode="auto">
            <a:xfrm>
              <a:off x="1908" y="1519"/>
              <a:ext cx="102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FF"/>
                </a:solidFill>
                <a:latin typeface="Times New Roman" pitchFamily="18" charset="0"/>
                <a:ea typeface="HG丸ｺﾞｼｯｸM-PRO" pitchFamily="50" charset="-128"/>
              </a:endParaRPr>
            </a:p>
          </p:txBody>
        </p:sp>
        <p:sp>
          <p:nvSpPr>
            <p:cNvPr id="799779" name="Rectangle 35"/>
            <p:cNvSpPr>
              <a:spLocks noChangeArrowheads="1"/>
            </p:cNvSpPr>
            <p:nvPr/>
          </p:nvSpPr>
          <p:spPr bwMode="auto">
            <a:xfrm>
              <a:off x="2012" y="1618"/>
              <a:ext cx="263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FF"/>
                </a:solidFill>
                <a:latin typeface="Times New Roman" pitchFamily="18" charset="0"/>
                <a:ea typeface="HG丸ｺﾞｼｯｸM-PRO" pitchFamily="50" charset="-128"/>
              </a:endParaRPr>
            </a:p>
          </p:txBody>
        </p:sp>
        <p:sp>
          <p:nvSpPr>
            <p:cNvPr id="799780" name="Rectangle 36"/>
            <p:cNvSpPr>
              <a:spLocks noChangeArrowheads="1"/>
            </p:cNvSpPr>
            <p:nvPr/>
          </p:nvSpPr>
          <p:spPr bwMode="auto">
            <a:xfrm>
              <a:off x="2048" y="1649"/>
              <a:ext cx="131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FF"/>
                </a:solidFill>
                <a:latin typeface="Times New Roman" pitchFamily="18" charset="0"/>
                <a:ea typeface="HG丸ｺﾞｼｯｸM-PRO" pitchFamily="50" charset="-128"/>
              </a:endParaRPr>
            </a:p>
          </p:txBody>
        </p:sp>
        <p:sp>
          <p:nvSpPr>
            <p:cNvPr id="799781" name="Rectangle 37"/>
            <p:cNvSpPr>
              <a:spLocks noChangeArrowheads="1"/>
            </p:cNvSpPr>
            <p:nvPr/>
          </p:nvSpPr>
          <p:spPr bwMode="auto">
            <a:xfrm>
              <a:off x="2154" y="1649"/>
              <a:ext cx="102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FF"/>
                </a:solidFill>
                <a:latin typeface="Times New Roman" pitchFamily="18" charset="0"/>
                <a:ea typeface="HG丸ｺﾞｼｯｸM-PRO" pitchFamily="50" charset="-128"/>
              </a:endParaRPr>
            </a:p>
          </p:txBody>
        </p:sp>
        <p:sp>
          <p:nvSpPr>
            <p:cNvPr id="799782" name="Rectangle 38"/>
            <p:cNvSpPr>
              <a:spLocks noChangeArrowheads="1"/>
            </p:cNvSpPr>
            <p:nvPr/>
          </p:nvSpPr>
          <p:spPr bwMode="auto">
            <a:xfrm>
              <a:off x="2154" y="3043"/>
              <a:ext cx="102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FF"/>
                </a:solidFill>
                <a:latin typeface="Times New Roman" pitchFamily="18" charset="0"/>
                <a:ea typeface="HG丸ｺﾞｼｯｸM-PRO" pitchFamily="50" charset="-128"/>
              </a:endParaRPr>
            </a:p>
          </p:txBody>
        </p:sp>
        <p:sp>
          <p:nvSpPr>
            <p:cNvPr id="799783" name="Rectangle 39"/>
            <p:cNvSpPr>
              <a:spLocks noChangeArrowheads="1"/>
            </p:cNvSpPr>
            <p:nvPr/>
          </p:nvSpPr>
          <p:spPr bwMode="auto">
            <a:xfrm>
              <a:off x="2048" y="1811"/>
              <a:ext cx="220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FF"/>
                </a:solidFill>
                <a:latin typeface="Times New Roman" pitchFamily="18" charset="0"/>
                <a:ea typeface="HG丸ｺﾞｼｯｸM-PRO" pitchFamily="50" charset="-128"/>
              </a:endParaRPr>
            </a:p>
          </p:txBody>
        </p:sp>
        <p:sp>
          <p:nvSpPr>
            <p:cNvPr id="799784" name="Rectangle 40"/>
            <p:cNvSpPr>
              <a:spLocks noChangeArrowheads="1"/>
            </p:cNvSpPr>
            <p:nvPr/>
          </p:nvSpPr>
          <p:spPr bwMode="auto">
            <a:xfrm>
              <a:off x="1978" y="1863"/>
              <a:ext cx="146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1200" b="1" smtClean="0">
                  <a:solidFill>
                    <a:srgbClr val="000000"/>
                  </a:solidFill>
                  <a:latin typeface="Times New Roman" pitchFamily="18" charset="0"/>
                  <a:ea typeface="Dotum" pitchFamily="34" charset="-127"/>
                </a:rPr>
                <a:t>ETL</a:t>
              </a:r>
            </a:p>
          </p:txBody>
        </p:sp>
        <p:sp>
          <p:nvSpPr>
            <p:cNvPr id="799785" name="Rectangle 41"/>
            <p:cNvSpPr>
              <a:spLocks noChangeArrowheads="1"/>
            </p:cNvSpPr>
            <p:nvPr/>
          </p:nvSpPr>
          <p:spPr bwMode="auto">
            <a:xfrm>
              <a:off x="2655" y="2267"/>
              <a:ext cx="38" cy="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FF"/>
                </a:solidFill>
                <a:latin typeface="Times New Roman" pitchFamily="18" charset="0"/>
                <a:ea typeface="HG丸ｺﾞｼｯｸM-PRO" pitchFamily="50" charset="-128"/>
              </a:endParaRPr>
            </a:p>
          </p:txBody>
        </p:sp>
        <p:sp>
          <p:nvSpPr>
            <p:cNvPr id="799786" name="Rectangle 42"/>
            <p:cNvSpPr>
              <a:spLocks noChangeArrowheads="1"/>
            </p:cNvSpPr>
            <p:nvPr/>
          </p:nvSpPr>
          <p:spPr bwMode="auto">
            <a:xfrm>
              <a:off x="2683" y="1819"/>
              <a:ext cx="26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FF"/>
                </a:solidFill>
                <a:latin typeface="Times New Roman" pitchFamily="18" charset="0"/>
                <a:ea typeface="HG丸ｺﾞｼｯｸM-PRO" pitchFamily="50" charset="-128"/>
              </a:endParaRPr>
            </a:p>
          </p:txBody>
        </p:sp>
        <p:sp>
          <p:nvSpPr>
            <p:cNvPr id="799787" name="Rectangle 43"/>
            <p:cNvSpPr>
              <a:spLocks noChangeArrowheads="1"/>
            </p:cNvSpPr>
            <p:nvPr/>
          </p:nvSpPr>
          <p:spPr bwMode="auto">
            <a:xfrm>
              <a:off x="2622" y="3083"/>
              <a:ext cx="27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FF"/>
                </a:solidFill>
                <a:latin typeface="Times New Roman" pitchFamily="18" charset="0"/>
                <a:ea typeface="HG丸ｺﾞｼｯｸM-PRO" pitchFamily="50" charset="-128"/>
              </a:endParaRPr>
            </a:p>
          </p:txBody>
        </p:sp>
        <p:sp>
          <p:nvSpPr>
            <p:cNvPr id="799788" name="Rectangle 44"/>
            <p:cNvSpPr>
              <a:spLocks noChangeArrowheads="1"/>
            </p:cNvSpPr>
            <p:nvPr/>
          </p:nvSpPr>
          <p:spPr bwMode="auto">
            <a:xfrm>
              <a:off x="1635" y="2786"/>
              <a:ext cx="26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FF"/>
                </a:solidFill>
                <a:latin typeface="Times New Roman" pitchFamily="18" charset="0"/>
                <a:ea typeface="HG丸ｺﾞｼｯｸM-PRO" pitchFamily="50" charset="-128"/>
              </a:endParaRPr>
            </a:p>
          </p:txBody>
        </p:sp>
        <p:sp>
          <p:nvSpPr>
            <p:cNvPr id="799789" name="Rectangle 45"/>
            <p:cNvSpPr>
              <a:spLocks noChangeArrowheads="1"/>
            </p:cNvSpPr>
            <p:nvPr/>
          </p:nvSpPr>
          <p:spPr bwMode="auto">
            <a:xfrm>
              <a:off x="1735" y="2786"/>
              <a:ext cx="44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FF"/>
                </a:solidFill>
                <a:latin typeface="Times New Roman" pitchFamily="18" charset="0"/>
                <a:ea typeface="HG丸ｺﾞｼｯｸM-PRO" pitchFamily="50" charset="-128"/>
              </a:endParaRPr>
            </a:p>
          </p:txBody>
        </p:sp>
        <p:sp>
          <p:nvSpPr>
            <p:cNvPr id="799790" name="Rectangle 46"/>
            <p:cNvSpPr>
              <a:spLocks noChangeArrowheads="1"/>
            </p:cNvSpPr>
            <p:nvPr/>
          </p:nvSpPr>
          <p:spPr bwMode="auto">
            <a:xfrm>
              <a:off x="1769" y="2791"/>
              <a:ext cx="19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ko-KR" altLang="en-US" sz="1200" b="1" smtClean="0">
                  <a:solidFill>
                    <a:srgbClr val="000000"/>
                  </a:solidFill>
                  <a:latin typeface="Times New Roman" pitchFamily="18" charset="0"/>
                  <a:ea typeface="Gulim" pitchFamily="34" charset="-127"/>
                </a:rPr>
                <a:t> </a:t>
              </a:r>
            </a:p>
          </p:txBody>
        </p:sp>
        <p:sp>
          <p:nvSpPr>
            <p:cNvPr id="799791" name="Rectangle 47"/>
            <p:cNvSpPr>
              <a:spLocks noChangeArrowheads="1"/>
            </p:cNvSpPr>
            <p:nvPr/>
          </p:nvSpPr>
          <p:spPr bwMode="auto">
            <a:xfrm>
              <a:off x="1425" y="1689"/>
              <a:ext cx="433" cy="139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200" b="1" smtClean="0">
                <a:solidFill>
                  <a:srgbClr val="000000"/>
                </a:solidFill>
                <a:latin typeface="Times New Roman" pitchFamily="18" charset="0"/>
                <a:ea typeface="Dotum" pitchFamily="34" charset="-127"/>
              </a:endParaRPr>
            </a:p>
          </p:txBody>
        </p:sp>
        <p:sp>
          <p:nvSpPr>
            <p:cNvPr id="799792" name="Rectangle 48"/>
            <p:cNvSpPr>
              <a:spLocks noChangeArrowheads="1"/>
            </p:cNvSpPr>
            <p:nvPr/>
          </p:nvSpPr>
          <p:spPr bwMode="auto">
            <a:xfrm>
              <a:off x="2289" y="2038"/>
              <a:ext cx="343" cy="113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200" b="1" smtClean="0">
                <a:solidFill>
                  <a:srgbClr val="000000"/>
                </a:solidFill>
                <a:latin typeface="Times New Roman" pitchFamily="18" charset="0"/>
                <a:ea typeface="Dotum" pitchFamily="34" charset="-127"/>
              </a:endParaRPr>
            </a:p>
          </p:txBody>
        </p:sp>
        <p:sp>
          <p:nvSpPr>
            <p:cNvPr id="799793" name="Rectangle 49"/>
            <p:cNvSpPr>
              <a:spLocks noChangeArrowheads="1"/>
            </p:cNvSpPr>
            <p:nvPr/>
          </p:nvSpPr>
          <p:spPr bwMode="auto">
            <a:xfrm>
              <a:off x="2366" y="2070"/>
              <a:ext cx="214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1200" b="1" smtClean="0">
                  <a:solidFill>
                    <a:srgbClr val="000000"/>
                  </a:solidFill>
                  <a:latin typeface="Times New Roman" pitchFamily="18" charset="0"/>
                  <a:ea typeface="Dotum" pitchFamily="34" charset="-127"/>
                </a:rPr>
                <a:t>EIL</a:t>
              </a:r>
            </a:p>
          </p:txBody>
        </p:sp>
        <p:sp>
          <p:nvSpPr>
            <p:cNvPr id="799794" name="Rectangle 50"/>
            <p:cNvSpPr>
              <a:spLocks noChangeArrowheads="1"/>
            </p:cNvSpPr>
            <p:nvPr/>
          </p:nvSpPr>
          <p:spPr bwMode="auto">
            <a:xfrm>
              <a:off x="1547" y="1777"/>
              <a:ext cx="166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1200" b="1" smtClean="0">
                  <a:solidFill>
                    <a:srgbClr val="000000"/>
                  </a:solidFill>
                  <a:latin typeface="Times New Roman" pitchFamily="18" charset="0"/>
                  <a:ea typeface="Dotum" pitchFamily="34" charset="-127"/>
                </a:rPr>
                <a:t>EML</a:t>
              </a:r>
            </a:p>
          </p:txBody>
        </p:sp>
        <p:sp>
          <p:nvSpPr>
            <p:cNvPr id="799795" name="Rectangle 51"/>
            <p:cNvSpPr>
              <a:spLocks noChangeArrowheads="1"/>
            </p:cNvSpPr>
            <p:nvPr/>
          </p:nvSpPr>
          <p:spPr bwMode="auto">
            <a:xfrm>
              <a:off x="2706" y="2066"/>
              <a:ext cx="161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1200" b="1" smtClean="0">
                  <a:solidFill>
                    <a:srgbClr val="000000"/>
                  </a:solidFill>
                  <a:latin typeface="Times New Roman" pitchFamily="18" charset="0"/>
                  <a:ea typeface="Dotum" pitchFamily="34" charset="-127"/>
                </a:rPr>
                <a:t>Al</a:t>
              </a:r>
            </a:p>
          </p:txBody>
        </p:sp>
        <p:sp>
          <p:nvSpPr>
            <p:cNvPr id="799796" name="Freeform 52"/>
            <p:cNvSpPr>
              <a:spLocks/>
            </p:cNvSpPr>
            <p:nvPr/>
          </p:nvSpPr>
          <p:spPr bwMode="auto">
            <a:xfrm>
              <a:off x="498" y="2692"/>
              <a:ext cx="229" cy="219"/>
            </a:xfrm>
            <a:custGeom>
              <a:avLst/>
              <a:gdLst>
                <a:gd name="T0" fmla="*/ 0 w 576"/>
                <a:gd name="T1" fmla="*/ 0 h 304"/>
                <a:gd name="T2" fmla="*/ 96 w 576"/>
                <a:gd name="T3" fmla="*/ 192 h 304"/>
                <a:gd name="T4" fmla="*/ 240 w 576"/>
                <a:gd name="T5" fmla="*/ 288 h 304"/>
                <a:gd name="T6" fmla="*/ 432 w 576"/>
                <a:gd name="T7" fmla="*/ 288 h 304"/>
                <a:gd name="T8" fmla="*/ 576 w 576"/>
                <a:gd name="T9" fmla="*/ 192 h 3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304"/>
                <a:gd name="T17" fmla="*/ 576 w 576"/>
                <a:gd name="T18" fmla="*/ 304 h 3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304">
                  <a:moveTo>
                    <a:pt x="0" y="0"/>
                  </a:moveTo>
                  <a:cubicBezTo>
                    <a:pt x="28" y="72"/>
                    <a:pt x="56" y="144"/>
                    <a:pt x="96" y="192"/>
                  </a:cubicBezTo>
                  <a:cubicBezTo>
                    <a:pt x="136" y="240"/>
                    <a:pt x="184" y="272"/>
                    <a:pt x="240" y="288"/>
                  </a:cubicBezTo>
                  <a:cubicBezTo>
                    <a:pt x="296" y="304"/>
                    <a:pt x="376" y="304"/>
                    <a:pt x="432" y="288"/>
                  </a:cubicBezTo>
                  <a:cubicBezTo>
                    <a:pt x="488" y="272"/>
                    <a:pt x="552" y="208"/>
                    <a:pt x="576" y="19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FF"/>
                </a:solidFill>
                <a:latin typeface="Times New Roman" pitchFamily="18" charset="0"/>
                <a:ea typeface="HG丸ｺﾞｼｯｸM-PRO" pitchFamily="50" charset="-128"/>
              </a:endParaRPr>
            </a:p>
          </p:txBody>
        </p:sp>
        <p:sp>
          <p:nvSpPr>
            <p:cNvPr id="799797" name="Oval 53"/>
            <p:cNvSpPr>
              <a:spLocks noChangeArrowheads="1"/>
            </p:cNvSpPr>
            <p:nvPr/>
          </p:nvSpPr>
          <p:spPr bwMode="auto">
            <a:xfrm rot="10800000">
              <a:off x="727" y="2649"/>
              <a:ext cx="137" cy="152"/>
            </a:xfrm>
            <a:prstGeom prst="ellipse">
              <a:avLst/>
            </a:prstGeom>
            <a:solidFill>
              <a:schemeClr val="hlink"/>
            </a:solidFill>
            <a:ln w="25399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lIns="92075" tIns="46038" rIns="92075" bIns="46038" anchor="ctr"/>
            <a:lstStyle/>
            <a:p>
              <a:pPr algn="ctr" defTabSz="7620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200" b="1" smtClean="0">
                <a:solidFill>
                  <a:srgbClr val="000000"/>
                </a:solidFill>
                <a:latin typeface="Times New Roman" pitchFamily="18" charset="0"/>
                <a:ea typeface="Dotum" pitchFamily="34" charset="-127"/>
              </a:endParaRPr>
            </a:p>
          </p:txBody>
        </p:sp>
        <p:grpSp>
          <p:nvGrpSpPr>
            <p:cNvPr id="799798" name="Group 54"/>
            <p:cNvGrpSpPr>
              <a:grpSpLocks/>
            </p:cNvGrpSpPr>
            <p:nvPr/>
          </p:nvGrpSpPr>
          <p:grpSpPr bwMode="auto">
            <a:xfrm>
              <a:off x="748" y="2680"/>
              <a:ext cx="95" cy="94"/>
              <a:chOff x="2016" y="3776"/>
              <a:chExt cx="144" cy="144"/>
            </a:xfrm>
          </p:grpSpPr>
          <p:sp>
            <p:nvSpPr>
              <p:cNvPr id="799799" name="Line 55"/>
              <p:cNvSpPr>
                <a:spLocks noChangeShapeType="1"/>
              </p:cNvSpPr>
              <p:nvPr/>
            </p:nvSpPr>
            <p:spPr bwMode="auto">
              <a:xfrm>
                <a:off x="2016" y="3840"/>
                <a:ext cx="144" cy="0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2075" tIns="46038" rIns="92075" bIns="46038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000" baseline="-25000" smtClean="0">
                  <a:solidFill>
                    <a:srgbClr val="000000"/>
                  </a:solidFill>
                  <a:latin typeface="Times New Roman" pitchFamily="18" charset="0"/>
                  <a:ea typeface="ＭＳ ゴシック" pitchFamily="49" charset="-128"/>
                </a:endParaRPr>
              </a:p>
            </p:txBody>
          </p:sp>
          <p:sp>
            <p:nvSpPr>
              <p:cNvPr id="799800" name="Line 56"/>
              <p:cNvSpPr>
                <a:spLocks noChangeShapeType="1"/>
              </p:cNvSpPr>
              <p:nvPr/>
            </p:nvSpPr>
            <p:spPr bwMode="auto">
              <a:xfrm>
                <a:off x="2088" y="3776"/>
                <a:ext cx="0" cy="144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2075" tIns="46038" rIns="92075" bIns="46038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000" baseline="-25000" smtClean="0">
                  <a:solidFill>
                    <a:srgbClr val="000000"/>
                  </a:solidFill>
                  <a:latin typeface="Times New Roman" pitchFamily="18" charset="0"/>
                  <a:ea typeface="ＭＳ ゴシック" pitchFamily="49" charset="-128"/>
                </a:endParaRPr>
              </a:p>
            </p:txBody>
          </p:sp>
        </p:grpSp>
        <p:sp>
          <p:nvSpPr>
            <p:cNvPr id="799801" name="Oval 57"/>
            <p:cNvSpPr>
              <a:spLocks noChangeArrowheads="1"/>
            </p:cNvSpPr>
            <p:nvPr/>
          </p:nvSpPr>
          <p:spPr bwMode="auto">
            <a:xfrm rot="10800000">
              <a:off x="1048" y="2715"/>
              <a:ext cx="137" cy="152"/>
            </a:xfrm>
            <a:prstGeom prst="ellipse">
              <a:avLst/>
            </a:prstGeom>
            <a:solidFill>
              <a:schemeClr val="hlink"/>
            </a:solidFill>
            <a:ln w="25399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lIns="92075" tIns="46038" rIns="92075" bIns="46038" anchor="ctr"/>
            <a:lstStyle/>
            <a:p>
              <a:pPr algn="ctr" defTabSz="7620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200" b="1" smtClean="0">
                <a:solidFill>
                  <a:srgbClr val="000000"/>
                </a:solidFill>
                <a:latin typeface="Times New Roman" pitchFamily="18" charset="0"/>
                <a:ea typeface="Dotum" pitchFamily="34" charset="-127"/>
              </a:endParaRPr>
            </a:p>
          </p:txBody>
        </p:sp>
        <p:grpSp>
          <p:nvGrpSpPr>
            <p:cNvPr id="799802" name="Group 58"/>
            <p:cNvGrpSpPr>
              <a:grpSpLocks/>
            </p:cNvGrpSpPr>
            <p:nvPr/>
          </p:nvGrpSpPr>
          <p:grpSpPr bwMode="auto">
            <a:xfrm>
              <a:off x="1069" y="2746"/>
              <a:ext cx="94" cy="95"/>
              <a:chOff x="2016" y="3776"/>
              <a:chExt cx="144" cy="144"/>
            </a:xfrm>
          </p:grpSpPr>
          <p:sp>
            <p:nvSpPr>
              <p:cNvPr id="799803" name="Line 59"/>
              <p:cNvSpPr>
                <a:spLocks noChangeShapeType="1"/>
              </p:cNvSpPr>
              <p:nvPr/>
            </p:nvSpPr>
            <p:spPr bwMode="auto">
              <a:xfrm>
                <a:off x="2016" y="3840"/>
                <a:ext cx="144" cy="0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2075" tIns="46038" rIns="92075" bIns="46038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000" baseline="-25000" smtClean="0">
                  <a:solidFill>
                    <a:srgbClr val="000000"/>
                  </a:solidFill>
                  <a:latin typeface="Times New Roman" pitchFamily="18" charset="0"/>
                  <a:ea typeface="ＭＳ ゴシック" pitchFamily="49" charset="-128"/>
                </a:endParaRPr>
              </a:p>
            </p:txBody>
          </p:sp>
          <p:sp>
            <p:nvSpPr>
              <p:cNvPr id="799804" name="Line 60"/>
              <p:cNvSpPr>
                <a:spLocks noChangeShapeType="1"/>
              </p:cNvSpPr>
              <p:nvPr/>
            </p:nvSpPr>
            <p:spPr bwMode="auto">
              <a:xfrm>
                <a:off x="2088" y="3776"/>
                <a:ext cx="0" cy="144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2075" tIns="46038" rIns="92075" bIns="46038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000" baseline="-25000" smtClean="0">
                  <a:solidFill>
                    <a:srgbClr val="000000"/>
                  </a:solidFill>
                  <a:latin typeface="Times New Roman" pitchFamily="18" charset="0"/>
                  <a:ea typeface="ＭＳ ゴシック" pitchFamily="49" charset="-128"/>
                </a:endParaRPr>
              </a:p>
            </p:txBody>
          </p:sp>
        </p:grpSp>
        <p:sp>
          <p:nvSpPr>
            <p:cNvPr id="799805" name="Oval 61"/>
            <p:cNvSpPr>
              <a:spLocks noChangeArrowheads="1"/>
            </p:cNvSpPr>
            <p:nvPr/>
          </p:nvSpPr>
          <p:spPr bwMode="auto">
            <a:xfrm rot="10800000">
              <a:off x="1299" y="2780"/>
              <a:ext cx="137" cy="151"/>
            </a:xfrm>
            <a:prstGeom prst="ellipse">
              <a:avLst/>
            </a:prstGeom>
            <a:solidFill>
              <a:schemeClr val="hlink"/>
            </a:solidFill>
            <a:ln w="25399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lIns="92075" tIns="46038" rIns="92075" bIns="46038" anchor="ctr"/>
            <a:lstStyle/>
            <a:p>
              <a:pPr algn="ctr" defTabSz="7620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200" b="1" smtClean="0">
                <a:solidFill>
                  <a:srgbClr val="000000"/>
                </a:solidFill>
                <a:latin typeface="Times New Roman" pitchFamily="18" charset="0"/>
                <a:ea typeface="Dotum" pitchFamily="34" charset="-127"/>
              </a:endParaRPr>
            </a:p>
          </p:txBody>
        </p:sp>
        <p:grpSp>
          <p:nvGrpSpPr>
            <p:cNvPr id="799806" name="Group 62"/>
            <p:cNvGrpSpPr>
              <a:grpSpLocks/>
            </p:cNvGrpSpPr>
            <p:nvPr/>
          </p:nvGrpSpPr>
          <p:grpSpPr bwMode="auto">
            <a:xfrm>
              <a:off x="1320" y="2811"/>
              <a:ext cx="94" cy="94"/>
              <a:chOff x="2016" y="3776"/>
              <a:chExt cx="144" cy="144"/>
            </a:xfrm>
          </p:grpSpPr>
          <p:sp>
            <p:nvSpPr>
              <p:cNvPr id="799807" name="Line 63"/>
              <p:cNvSpPr>
                <a:spLocks noChangeShapeType="1"/>
              </p:cNvSpPr>
              <p:nvPr/>
            </p:nvSpPr>
            <p:spPr bwMode="auto">
              <a:xfrm>
                <a:off x="2016" y="3840"/>
                <a:ext cx="144" cy="0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2075" tIns="46038" rIns="92075" bIns="46038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000" baseline="-25000" smtClean="0">
                  <a:solidFill>
                    <a:srgbClr val="000000"/>
                  </a:solidFill>
                  <a:latin typeface="Times New Roman" pitchFamily="18" charset="0"/>
                  <a:ea typeface="ＭＳ ゴシック" pitchFamily="49" charset="-128"/>
                </a:endParaRPr>
              </a:p>
            </p:txBody>
          </p:sp>
          <p:sp>
            <p:nvSpPr>
              <p:cNvPr id="799808" name="Line 64"/>
              <p:cNvSpPr>
                <a:spLocks noChangeShapeType="1"/>
              </p:cNvSpPr>
              <p:nvPr/>
            </p:nvSpPr>
            <p:spPr bwMode="auto">
              <a:xfrm>
                <a:off x="2088" y="3776"/>
                <a:ext cx="0" cy="144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2075" tIns="46038" rIns="92075" bIns="46038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000" baseline="-25000" smtClean="0">
                  <a:solidFill>
                    <a:srgbClr val="000000"/>
                  </a:solidFill>
                  <a:latin typeface="Times New Roman" pitchFamily="18" charset="0"/>
                  <a:ea typeface="ＭＳ ゴシック" pitchFamily="49" charset="-128"/>
                </a:endParaRPr>
              </a:p>
            </p:txBody>
          </p:sp>
        </p:grpSp>
        <p:sp>
          <p:nvSpPr>
            <p:cNvPr id="799809" name="Oval 65"/>
            <p:cNvSpPr>
              <a:spLocks noChangeArrowheads="1"/>
            </p:cNvSpPr>
            <p:nvPr/>
          </p:nvSpPr>
          <p:spPr bwMode="auto">
            <a:xfrm rot="10800000">
              <a:off x="1296" y="2933"/>
              <a:ext cx="136" cy="152"/>
            </a:xfrm>
            <a:prstGeom prst="ellipse">
              <a:avLst/>
            </a:prstGeom>
            <a:solidFill>
              <a:schemeClr val="hlink"/>
            </a:solidFill>
            <a:ln w="25399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lIns="92075" tIns="46038" rIns="92075" bIns="46038" anchor="ctr"/>
            <a:lstStyle/>
            <a:p>
              <a:pPr algn="ctr" defTabSz="7620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200" b="1" smtClean="0">
                <a:solidFill>
                  <a:srgbClr val="000000"/>
                </a:solidFill>
                <a:latin typeface="Times New Roman" pitchFamily="18" charset="0"/>
                <a:ea typeface="Dotum" pitchFamily="34" charset="-127"/>
              </a:endParaRPr>
            </a:p>
          </p:txBody>
        </p:sp>
        <p:grpSp>
          <p:nvGrpSpPr>
            <p:cNvPr id="799810" name="Group 66"/>
            <p:cNvGrpSpPr>
              <a:grpSpLocks/>
            </p:cNvGrpSpPr>
            <p:nvPr/>
          </p:nvGrpSpPr>
          <p:grpSpPr bwMode="auto">
            <a:xfrm>
              <a:off x="1317" y="2964"/>
              <a:ext cx="95" cy="95"/>
              <a:chOff x="2016" y="3776"/>
              <a:chExt cx="144" cy="144"/>
            </a:xfrm>
          </p:grpSpPr>
          <p:sp>
            <p:nvSpPr>
              <p:cNvPr id="799811" name="Line 67"/>
              <p:cNvSpPr>
                <a:spLocks noChangeShapeType="1"/>
              </p:cNvSpPr>
              <p:nvPr/>
            </p:nvSpPr>
            <p:spPr bwMode="auto">
              <a:xfrm>
                <a:off x="2016" y="3840"/>
                <a:ext cx="144" cy="0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2075" tIns="46038" rIns="92075" bIns="46038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000" baseline="-25000" smtClean="0">
                  <a:solidFill>
                    <a:srgbClr val="000000"/>
                  </a:solidFill>
                  <a:latin typeface="Times New Roman" pitchFamily="18" charset="0"/>
                  <a:ea typeface="ＭＳ ゴシック" pitchFamily="49" charset="-128"/>
                </a:endParaRPr>
              </a:p>
            </p:txBody>
          </p:sp>
          <p:sp>
            <p:nvSpPr>
              <p:cNvPr id="799812" name="Line 68"/>
              <p:cNvSpPr>
                <a:spLocks noChangeShapeType="1"/>
              </p:cNvSpPr>
              <p:nvPr/>
            </p:nvSpPr>
            <p:spPr bwMode="auto">
              <a:xfrm>
                <a:off x="2088" y="3776"/>
                <a:ext cx="0" cy="144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2075" tIns="46038" rIns="92075" bIns="46038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000" baseline="-25000" smtClean="0">
                  <a:solidFill>
                    <a:srgbClr val="000000"/>
                  </a:solidFill>
                  <a:latin typeface="Times New Roman" pitchFamily="18" charset="0"/>
                  <a:ea typeface="ＭＳ ゴシック" pitchFamily="49" charset="-128"/>
                </a:endParaRPr>
              </a:p>
            </p:txBody>
          </p:sp>
        </p:grpSp>
        <p:sp>
          <p:nvSpPr>
            <p:cNvPr id="799813" name="Oval 69"/>
            <p:cNvSpPr>
              <a:spLocks noChangeArrowheads="1"/>
            </p:cNvSpPr>
            <p:nvPr/>
          </p:nvSpPr>
          <p:spPr bwMode="auto">
            <a:xfrm>
              <a:off x="2366" y="1864"/>
              <a:ext cx="126" cy="158"/>
            </a:xfrm>
            <a:prstGeom prst="ellipse">
              <a:avLst/>
            </a:prstGeom>
            <a:solidFill>
              <a:srgbClr val="FFCCFF"/>
            </a:solidFill>
            <a:ln w="25399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pPr algn="ctr" defTabSz="7620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200" b="1" smtClean="0">
                <a:solidFill>
                  <a:srgbClr val="000000"/>
                </a:solidFill>
                <a:latin typeface="Times New Roman" pitchFamily="18" charset="0"/>
                <a:ea typeface="Dotum" pitchFamily="34" charset="-127"/>
              </a:endParaRPr>
            </a:p>
          </p:txBody>
        </p:sp>
        <p:sp>
          <p:nvSpPr>
            <p:cNvPr id="799814" name="Line 70"/>
            <p:cNvSpPr>
              <a:spLocks noChangeShapeType="1"/>
            </p:cNvSpPr>
            <p:nvPr/>
          </p:nvSpPr>
          <p:spPr bwMode="auto">
            <a:xfrm>
              <a:off x="2391" y="1949"/>
              <a:ext cx="68" cy="0"/>
            </a:xfrm>
            <a:prstGeom prst="line">
              <a:avLst/>
            </a:prstGeom>
            <a:noFill/>
            <a:ln w="25399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aseline="-25000" smtClean="0">
                <a:solidFill>
                  <a:srgbClr val="000000"/>
                </a:solidFill>
                <a:latin typeface="Times New Roman" pitchFamily="18" charset="0"/>
                <a:ea typeface="ＭＳ ゴシック" pitchFamily="49" charset="-128"/>
              </a:endParaRPr>
            </a:p>
          </p:txBody>
        </p:sp>
        <p:sp>
          <p:nvSpPr>
            <p:cNvPr id="799815" name="Freeform 71"/>
            <p:cNvSpPr>
              <a:spLocks/>
            </p:cNvSpPr>
            <p:nvPr/>
          </p:nvSpPr>
          <p:spPr bwMode="auto">
            <a:xfrm flipH="1" flipV="1">
              <a:off x="2519" y="1864"/>
              <a:ext cx="228" cy="218"/>
            </a:xfrm>
            <a:custGeom>
              <a:avLst/>
              <a:gdLst>
                <a:gd name="T0" fmla="*/ 0 w 576"/>
                <a:gd name="T1" fmla="*/ 0 h 304"/>
                <a:gd name="T2" fmla="*/ 96 w 576"/>
                <a:gd name="T3" fmla="*/ 192 h 304"/>
                <a:gd name="T4" fmla="*/ 240 w 576"/>
                <a:gd name="T5" fmla="*/ 288 h 304"/>
                <a:gd name="T6" fmla="*/ 432 w 576"/>
                <a:gd name="T7" fmla="*/ 288 h 304"/>
                <a:gd name="T8" fmla="*/ 576 w 576"/>
                <a:gd name="T9" fmla="*/ 192 h 3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304"/>
                <a:gd name="T17" fmla="*/ 576 w 576"/>
                <a:gd name="T18" fmla="*/ 304 h 3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304">
                  <a:moveTo>
                    <a:pt x="0" y="0"/>
                  </a:moveTo>
                  <a:cubicBezTo>
                    <a:pt x="28" y="72"/>
                    <a:pt x="56" y="144"/>
                    <a:pt x="96" y="192"/>
                  </a:cubicBezTo>
                  <a:cubicBezTo>
                    <a:pt x="136" y="240"/>
                    <a:pt x="184" y="272"/>
                    <a:pt x="240" y="288"/>
                  </a:cubicBezTo>
                  <a:cubicBezTo>
                    <a:pt x="296" y="304"/>
                    <a:pt x="376" y="304"/>
                    <a:pt x="432" y="288"/>
                  </a:cubicBezTo>
                  <a:cubicBezTo>
                    <a:pt x="488" y="272"/>
                    <a:pt x="552" y="208"/>
                    <a:pt x="576" y="19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FF"/>
                </a:solidFill>
                <a:latin typeface="Times New Roman" pitchFamily="18" charset="0"/>
                <a:ea typeface="HG丸ｺﾞｼｯｸM-PRO" pitchFamily="50" charset="-128"/>
              </a:endParaRPr>
            </a:p>
          </p:txBody>
        </p:sp>
        <p:sp>
          <p:nvSpPr>
            <p:cNvPr id="799816" name="Oval 72"/>
            <p:cNvSpPr>
              <a:spLocks noChangeArrowheads="1"/>
            </p:cNvSpPr>
            <p:nvPr/>
          </p:nvSpPr>
          <p:spPr bwMode="auto">
            <a:xfrm>
              <a:off x="1870" y="1645"/>
              <a:ext cx="126" cy="159"/>
            </a:xfrm>
            <a:prstGeom prst="ellipse">
              <a:avLst/>
            </a:prstGeom>
            <a:solidFill>
              <a:srgbClr val="FFCCFF"/>
            </a:solidFill>
            <a:ln w="25399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pPr algn="ctr" defTabSz="7620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200" b="1" smtClean="0">
                <a:solidFill>
                  <a:srgbClr val="000000"/>
                </a:solidFill>
                <a:latin typeface="Times New Roman" pitchFamily="18" charset="0"/>
                <a:ea typeface="Dotum" pitchFamily="34" charset="-127"/>
              </a:endParaRPr>
            </a:p>
          </p:txBody>
        </p:sp>
        <p:sp>
          <p:nvSpPr>
            <p:cNvPr id="799817" name="Line 73"/>
            <p:cNvSpPr>
              <a:spLocks noChangeShapeType="1"/>
            </p:cNvSpPr>
            <p:nvPr/>
          </p:nvSpPr>
          <p:spPr bwMode="auto">
            <a:xfrm>
              <a:off x="1895" y="1730"/>
              <a:ext cx="68" cy="0"/>
            </a:xfrm>
            <a:prstGeom prst="line">
              <a:avLst/>
            </a:prstGeom>
            <a:noFill/>
            <a:ln w="25399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aseline="-25000" smtClean="0">
                <a:solidFill>
                  <a:srgbClr val="000000"/>
                </a:solidFill>
                <a:latin typeface="Times New Roman" pitchFamily="18" charset="0"/>
                <a:ea typeface="ＭＳ ゴシック" pitchFamily="49" charset="-128"/>
              </a:endParaRPr>
            </a:p>
          </p:txBody>
        </p:sp>
        <p:sp>
          <p:nvSpPr>
            <p:cNvPr id="799818" name="Oval 74"/>
            <p:cNvSpPr>
              <a:spLocks noChangeArrowheads="1"/>
            </p:cNvSpPr>
            <p:nvPr/>
          </p:nvSpPr>
          <p:spPr bwMode="auto">
            <a:xfrm>
              <a:off x="2137" y="1645"/>
              <a:ext cx="127" cy="159"/>
            </a:xfrm>
            <a:prstGeom prst="ellipse">
              <a:avLst/>
            </a:prstGeom>
            <a:solidFill>
              <a:srgbClr val="FFCCFF"/>
            </a:solidFill>
            <a:ln w="25399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pPr algn="ctr" defTabSz="7620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200" b="1" smtClean="0">
                <a:solidFill>
                  <a:srgbClr val="000000"/>
                </a:solidFill>
                <a:latin typeface="Times New Roman" pitchFamily="18" charset="0"/>
                <a:ea typeface="Dotum" pitchFamily="34" charset="-127"/>
              </a:endParaRPr>
            </a:p>
          </p:txBody>
        </p:sp>
        <p:sp>
          <p:nvSpPr>
            <p:cNvPr id="799819" name="Line 75"/>
            <p:cNvSpPr>
              <a:spLocks noChangeShapeType="1"/>
            </p:cNvSpPr>
            <p:nvPr/>
          </p:nvSpPr>
          <p:spPr bwMode="auto">
            <a:xfrm>
              <a:off x="2162" y="1730"/>
              <a:ext cx="69" cy="0"/>
            </a:xfrm>
            <a:prstGeom prst="line">
              <a:avLst/>
            </a:prstGeom>
            <a:noFill/>
            <a:ln w="25399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aseline="-25000" smtClean="0">
                <a:solidFill>
                  <a:srgbClr val="000000"/>
                </a:solidFill>
                <a:latin typeface="Times New Roman" pitchFamily="18" charset="0"/>
                <a:ea typeface="ＭＳ ゴシック" pitchFamily="49" charset="-128"/>
              </a:endParaRPr>
            </a:p>
          </p:txBody>
        </p:sp>
        <p:sp>
          <p:nvSpPr>
            <p:cNvPr id="799820" name="Oval 76"/>
            <p:cNvSpPr>
              <a:spLocks noChangeArrowheads="1"/>
            </p:cNvSpPr>
            <p:nvPr/>
          </p:nvSpPr>
          <p:spPr bwMode="auto">
            <a:xfrm>
              <a:off x="1489" y="2169"/>
              <a:ext cx="362" cy="349"/>
            </a:xfrm>
            <a:prstGeom prst="ellipse">
              <a:avLst/>
            </a:prstGeom>
            <a:solidFill>
              <a:schemeClr val="bg1"/>
            </a:solidFill>
            <a:ln w="25399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FF"/>
                </a:solidFill>
                <a:latin typeface="Times New Roman" pitchFamily="18" charset="0"/>
                <a:ea typeface="HG丸ｺﾞｼｯｸM-PRO" pitchFamily="50" charset="-128"/>
              </a:endParaRPr>
            </a:p>
          </p:txBody>
        </p:sp>
        <p:sp>
          <p:nvSpPr>
            <p:cNvPr id="799821" name="Oval 77"/>
            <p:cNvSpPr>
              <a:spLocks noChangeArrowheads="1"/>
            </p:cNvSpPr>
            <p:nvPr/>
          </p:nvSpPr>
          <p:spPr bwMode="auto">
            <a:xfrm rot="10800000">
              <a:off x="1552" y="2271"/>
              <a:ext cx="136" cy="151"/>
            </a:xfrm>
            <a:prstGeom prst="ellipse">
              <a:avLst/>
            </a:prstGeom>
            <a:solidFill>
              <a:schemeClr val="hlink"/>
            </a:solidFill>
            <a:ln w="25399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lIns="92075" tIns="46038" rIns="92075" bIns="46038" anchor="ctr"/>
            <a:lstStyle/>
            <a:p>
              <a:pPr algn="ctr" defTabSz="7620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200" b="1" smtClean="0">
                <a:solidFill>
                  <a:srgbClr val="000000"/>
                </a:solidFill>
                <a:latin typeface="Times New Roman" pitchFamily="18" charset="0"/>
                <a:ea typeface="Dotum" pitchFamily="34" charset="-127"/>
              </a:endParaRPr>
            </a:p>
          </p:txBody>
        </p:sp>
        <p:sp>
          <p:nvSpPr>
            <p:cNvPr id="799822" name="Oval 78"/>
            <p:cNvSpPr>
              <a:spLocks noChangeArrowheads="1"/>
            </p:cNvSpPr>
            <p:nvPr/>
          </p:nvSpPr>
          <p:spPr bwMode="auto">
            <a:xfrm>
              <a:off x="1678" y="2264"/>
              <a:ext cx="126" cy="158"/>
            </a:xfrm>
            <a:prstGeom prst="ellipse">
              <a:avLst/>
            </a:prstGeom>
            <a:solidFill>
              <a:srgbClr val="FFCCFF"/>
            </a:solidFill>
            <a:ln w="25399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pPr algn="ctr" defTabSz="7620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200" b="1" smtClean="0">
                <a:solidFill>
                  <a:srgbClr val="000000"/>
                </a:solidFill>
                <a:latin typeface="Times New Roman" pitchFamily="18" charset="0"/>
                <a:ea typeface="Dotum" pitchFamily="34" charset="-127"/>
              </a:endParaRPr>
            </a:p>
          </p:txBody>
        </p:sp>
        <p:sp>
          <p:nvSpPr>
            <p:cNvPr id="799823" name="Line 79"/>
            <p:cNvSpPr>
              <a:spLocks noChangeShapeType="1"/>
            </p:cNvSpPr>
            <p:nvPr/>
          </p:nvSpPr>
          <p:spPr bwMode="auto">
            <a:xfrm>
              <a:off x="1703" y="2349"/>
              <a:ext cx="68" cy="0"/>
            </a:xfrm>
            <a:prstGeom prst="line">
              <a:avLst/>
            </a:prstGeom>
            <a:noFill/>
            <a:ln w="25399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aseline="-25000" smtClean="0">
                <a:solidFill>
                  <a:srgbClr val="000000"/>
                </a:solidFill>
                <a:latin typeface="Times New Roman" pitchFamily="18" charset="0"/>
                <a:ea typeface="ＭＳ ゴシック" pitchFamily="49" charset="-128"/>
              </a:endParaRPr>
            </a:p>
          </p:txBody>
        </p:sp>
        <p:sp>
          <p:nvSpPr>
            <p:cNvPr id="799824" name="Line 80"/>
            <p:cNvSpPr>
              <a:spLocks noChangeShapeType="1"/>
            </p:cNvSpPr>
            <p:nvPr/>
          </p:nvSpPr>
          <p:spPr bwMode="auto">
            <a:xfrm>
              <a:off x="1573" y="2343"/>
              <a:ext cx="95" cy="0"/>
            </a:xfrm>
            <a:prstGeom prst="line">
              <a:avLst/>
            </a:prstGeom>
            <a:noFill/>
            <a:ln w="25399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2075" tIns="46038" rIns="92075" bIns="46038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aseline="-25000" smtClean="0">
                <a:solidFill>
                  <a:srgbClr val="000000"/>
                </a:solidFill>
                <a:latin typeface="Times New Roman" pitchFamily="18" charset="0"/>
                <a:ea typeface="ＭＳ ゴシック" pitchFamily="49" charset="-128"/>
              </a:endParaRPr>
            </a:p>
          </p:txBody>
        </p:sp>
        <p:sp>
          <p:nvSpPr>
            <p:cNvPr id="799825" name="Line 81"/>
            <p:cNvSpPr>
              <a:spLocks noChangeShapeType="1"/>
            </p:cNvSpPr>
            <p:nvPr/>
          </p:nvSpPr>
          <p:spPr bwMode="auto">
            <a:xfrm>
              <a:off x="1621" y="2301"/>
              <a:ext cx="0" cy="95"/>
            </a:xfrm>
            <a:prstGeom prst="line">
              <a:avLst/>
            </a:prstGeom>
            <a:noFill/>
            <a:ln w="25399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2075" tIns="46038" rIns="92075" bIns="46038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aseline="-25000" smtClean="0">
                <a:solidFill>
                  <a:srgbClr val="000000"/>
                </a:solidFill>
                <a:latin typeface="Times New Roman" pitchFamily="18" charset="0"/>
                <a:ea typeface="ＭＳ ゴシック" pitchFamily="49" charset="-128"/>
              </a:endParaRPr>
            </a:p>
          </p:txBody>
        </p:sp>
        <p:sp>
          <p:nvSpPr>
            <p:cNvPr id="799826" name="Line 82"/>
            <p:cNvSpPr>
              <a:spLocks noChangeShapeType="1"/>
            </p:cNvSpPr>
            <p:nvPr/>
          </p:nvSpPr>
          <p:spPr bwMode="auto">
            <a:xfrm flipV="1">
              <a:off x="1489" y="2562"/>
              <a:ext cx="115" cy="39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aseline="-25000" smtClean="0">
                <a:solidFill>
                  <a:srgbClr val="000000"/>
                </a:solidFill>
                <a:latin typeface="Times New Roman" pitchFamily="18" charset="0"/>
                <a:ea typeface="ＭＳ ゴシック" pitchFamily="49" charset="-128"/>
              </a:endParaRPr>
            </a:p>
          </p:txBody>
        </p:sp>
        <p:sp>
          <p:nvSpPr>
            <p:cNvPr id="799827" name="Line 83"/>
            <p:cNvSpPr>
              <a:spLocks noChangeShapeType="1"/>
            </p:cNvSpPr>
            <p:nvPr/>
          </p:nvSpPr>
          <p:spPr bwMode="auto">
            <a:xfrm flipH="1">
              <a:off x="1718" y="1777"/>
              <a:ext cx="115" cy="34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aseline="-25000" smtClean="0">
                <a:solidFill>
                  <a:srgbClr val="000000"/>
                </a:solidFill>
                <a:latin typeface="Times New Roman" pitchFamily="18" charset="0"/>
                <a:ea typeface="ＭＳ ゴシック" pitchFamily="49" charset="-128"/>
              </a:endParaRPr>
            </a:p>
          </p:txBody>
        </p:sp>
        <p:sp>
          <p:nvSpPr>
            <p:cNvPr id="799828" name="Text Box 84"/>
            <p:cNvSpPr txBox="1">
              <a:spLocks noChangeArrowheads="1"/>
            </p:cNvSpPr>
            <p:nvPr/>
          </p:nvSpPr>
          <p:spPr bwMode="auto">
            <a:xfrm>
              <a:off x="1832" y="2280"/>
              <a:ext cx="327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1pPr>
              <a:lvl2pPr marL="742950" indent="-285750" eaLnBrk="0" hangingPunct="0"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2pPr>
              <a:lvl3pPr marL="1143000" indent="-228600" eaLnBrk="0" hangingPunct="0"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3pPr>
              <a:lvl4pPr marL="1600200" indent="-228600" eaLnBrk="0" hangingPunct="0"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4pPr>
              <a:lvl5pPr marL="2057400" indent="-228600" eaLnBrk="0" hangingPunct="0"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9pPr>
            </a:lstStyle>
            <a:p>
              <a:pPr eaLnBrk="1" fontAlgn="base" latinLnBrk="1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1200" b="1" baseline="0" smtClean="0">
                  <a:solidFill>
                    <a:srgbClr val="000000"/>
                  </a:solidFill>
                  <a:ea typeface="Dotum" pitchFamily="34" charset="-127"/>
                </a:rPr>
                <a:t>Exciton</a:t>
              </a:r>
            </a:p>
          </p:txBody>
        </p:sp>
        <p:sp>
          <p:nvSpPr>
            <p:cNvPr id="1135701" name="AutoShape 85"/>
            <p:cNvSpPr>
              <a:spLocks noChangeArrowheads="1"/>
            </p:cNvSpPr>
            <p:nvPr/>
          </p:nvSpPr>
          <p:spPr bwMode="auto">
            <a:xfrm rot="-7223602">
              <a:off x="1219" y="2407"/>
              <a:ext cx="198" cy="419"/>
            </a:xfrm>
            <a:prstGeom prst="upArrow">
              <a:avLst>
                <a:gd name="adj1" fmla="val 50000"/>
                <a:gd name="adj2" fmla="val 106335"/>
              </a:avLst>
            </a:prstGeom>
            <a:gradFill rotWithShape="0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0" scaled="1"/>
            </a:gradFill>
            <a:ln w="12699">
              <a:solidFill>
                <a:srgbClr val="FF0066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vert="eaVert"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0000FF"/>
                </a:solidFill>
                <a:latin typeface="Times New Roman" pitchFamily="18" charset="0"/>
                <a:ea typeface="HG丸ｺﾞｼｯｸM-PRO" pitchFamily="50" charset="-128"/>
              </a:endParaRPr>
            </a:p>
          </p:txBody>
        </p:sp>
        <p:sp>
          <p:nvSpPr>
            <p:cNvPr id="1135702" name="AutoShape 86"/>
            <p:cNvSpPr>
              <a:spLocks noChangeArrowheads="1"/>
            </p:cNvSpPr>
            <p:nvPr/>
          </p:nvSpPr>
          <p:spPr bwMode="auto">
            <a:xfrm rot="-27053687">
              <a:off x="1067" y="2146"/>
              <a:ext cx="197" cy="419"/>
            </a:xfrm>
            <a:prstGeom prst="upArrow">
              <a:avLst>
                <a:gd name="adj1" fmla="val 50000"/>
                <a:gd name="adj2" fmla="val 106335"/>
              </a:avLst>
            </a:prstGeom>
            <a:gradFill rotWithShape="0">
              <a:gsLst>
                <a:gs pos="0">
                  <a:srgbClr val="66FF66"/>
                </a:gs>
                <a:gs pos="100000">
                  <a:schemeClr val="bg1"/>
                </a:gs>
              </a:gsLst>
              <a:lin ang="0" scaled="1"/>
            </a:gradFill>
            <a:ln w="12699">
              <a:solidFill>
                <a:schemeClr val="accent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vert="eaVert"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0000FF"/>
                </a:solidFill>
                <a:latin typeface="Times New Roman" pitchFamily="18" charset="0"/>
                <a:ea typeface="HG丸ｺﾞｼｯｸM-PRO" pitchFamily="50" charset="-128"/>
              </a:endParaRPr>
            </a:p>
          </p:txBody>
        </p:sp>
        <p:sp>
          <p:nvSpPr>
            <p:cNvPr id="1135703" name="AutoShape 87"/>
            <p:cNvSpPr>
              <a:spLocks noChangeArrowheads="1"/>
            </p:cNvSpPr>
            <p:nvPr/>
          </p:nvSpPr>
          <p:spPr bwMode="auto">
            <a:xfrm rot="7223602" flipV="1">
              <a:off x="1219" y="1840"/>
              <a:ext cx="197" cy="419"/>
            </a:xfrm>
            <a:prstGeom prst="upArrow">
              <a:avLst>
                <a:gd name="adj1" fmla="val 50000"/>
                <a:gd name="adj2" fmla="val 106335"/>
              </a:avLst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0" scaled="1"/>
            </a:gradFill>
            <a:ln w="12699">
              <a:solidFill>
                <a:schemeClr val="accent2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vert="eaVert"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0000FF"/>
                </a:solidFill>
                <a:latin typeface="Times New Roman" pitchFamily="18" charset="0"/>
                <a:ea typeface="HG丸ｺﾞｼｯｸM-PRO" pitchFamily="50" charset="-128"/>
              </a:endParaRPr>
            </a:p>
          </p:txBody>
        </p:sp>
        <p:sp>
          <p:nvSpPr>
            <p:cNvPr id="799832" name="Freeform 88"/>
            <p:cNvSpPr>
              <a:spLocks/>
            </p:cNvSpPr>
            <p:nvPr/>
          </p:nvSpPr>
          <p:spPr bwMode="auto">
            <a:xfrm flipH="1" flipV="1">
              <a:off x="2269" y="1672"/>
              <a:ext cx="185" cy="124"/>
            </a:xfrm>
            <a:custGeom>
              <a:avLst/>
              <a:gdLst>
                <a:gd name="T0" fmla="*/ 0 w 576"/>
                <a:gd name="T1" fmla="*/ 0 h 304"/>
                <a:gd name="T2" fmla="*/ 96 w 576"/>
                <a:gd name="T3" fmla="*/ 192 h 304"/>
                <a:gd name="T4" fmla="*/ 240 w 576"/>
                <a:gd name="T5" fmla="*/ 288 h 304"/>
                <a:gd name="T6" fmla="*/ 432 w 576"/>
                <a:gd name="T7" fmla="*/ 288 h 304"/>
                <a:gd name="T8" fmla="*/ 576 w 576"/>
                <a:gd name="T9" fmla="*/ 192 h 3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304"/>
                <a:gd name="T17" fmla="*/ 576 w 576"/>
                <a:gd name="T18" fmla="*/ 304 h 3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304">
                  <a:moveTo>
                    <a:pt x="0" y="0"/>
                  </a:moveTo>
                  <a:cubicBezTo>
                    <a:pt x="28" y="72"/>
                    <a:pt x="56" y="144"/>
                    <a:pt x="96" y="192"/>
                  </a:cubicBezTo>
                  <a:cubicBezTo>
                    <a:pt x="136" y="240"/>
                    <a:pt x="184" y="272"/>
                    <a:pt x="240" y="288"/>
                  </a:cubicBezTo>
                  <a:cubicBezTo>
                    <a:pt x="296" y="304"/>
                    <a:pt x="376" y="304"/>
                    <a:pt x="432" y="288"/>
                  </a:cubicBezTo>
                  <a:cubicBezTo>
                    <a:pt x="488" y="272"/>
                    <a:pt x="552" y="208"/>
                    <a:pt x="576" y="19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FF"/>
                </a:solidFill>
                <a:latin typeface="Times New Roman" pitchFamily="18" charset="0"/>
                <a:ea typeface="HG丸ｺﾞｼｯｸM-PRO" pitchFamily="50" charset="-128"/>
              </a:endParaRPr>
            </a:p>
          </p:txBody>
        </p:sp>
        <p:sp>
          <p:nvSpPr>
            <p:cNvPr id="799833" name="Freeform 89"/>
            <p:cNvSpPr>
              <a:spLocks/>
            </p:cNvSpPr>
            <p:nvPr/>
          </p:nvSpPr>
          <p:spPr bwMode="auto">
            <a:xfrm>
              <a:off x="865" y="2818"/>
              <a:ext cx="170" cy="69"/>
            </a:xfrm>
            <a:custGeom>
              <a:avLst/>
              <a:gdLst>
                <a:gd name="T0" fmla="*/ 0 w 576"/>
                <a:gd name="T1" fmla="*/ 0 h 304"/>
                <a:gd name="T2" fmla="*/ 96 w 576"/>
                <a:gd name="T3" fmla="*/ 192 h 304"/>
                <a:gd name="T4" fmla="*/ 240 w 576"/>
                <a:gd name="T5" fmla="*/ 288 h 304"/>
                <a:gd name="T6" fmla="*/ 432 w 576"/>
                <a:gd name="T7" fmla="*/ 288 h 304"/>
                <a:gd name="T8" fmla="*/ 576 w 576"/>
                <a:gd name="T9" fmla="*/ 192 h 3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304"/>
                <a:gd name="T17" fmla="*/ 576 w 576"/>
                <a:gd name="T18" fmla="*/ 304 h 3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304">
                  <a:moveTo>
                    <a:pt x="0" y="0"/>
                  </a:moveTo>
                  <a:cubicBezTo>
                    <a:pt x="28" y="72"/>
                    <a:pt x="56" y="144"/>
                    <a:pt x="96" y="192"/>
                  </a:cubicBezTo>
                  <a:cubicBezTo>
                    <a:pt x="136" y="240"/>
                    <a:pt x="184" y="272"/>
                    <a:pt x="240" y="288"/>
                  </a:cubicBezTo>
                  <a:cubicBezTo>
                    <a:pt x="296" y="304"/>
                    <a:pt x="376" y="304"/>
                    <a:pt x="432" y="288"/>
                  </a:cubicBezTo>
                  <a:cubicBezTo>
                    <a:pt x="488" y="272"/>
                    <a:pt x="552" y="208"/>
                    <a:pt x="576" y="19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FF"/>
                </a:solidFill>
                <a:latin typeface="Times New Roman" pitchFamily="18" charset="0"/>
                <a:ea typeface="HG丸ｺﾞｼｯｸM-PRO" pitchFamily="50" charset="-128"/>
              </a:endParaRPr>
            </a:p>
          </p:txBody>
        </p:sp>
      </p:grpSp>
      <p:sp>
        <p:nvSpPr>
          <p:cNvPr id="799834" name="Oval 90"/>
          <p:cNvSpPr>
            <a:spLocks noChangeArrowheads="1"/>
          </p:cNvSpPr>
          <p:nvPr/>
        </p:nvSpPr>
        <p:spPr bwMode="auto">
          <a:xfrm>
            <a:off x="1600200" y="3149600"/>
            <a:ext cx="261938" cy="9525"/>
          </a:xfrm>
          <a:prstGeom prst="ellipse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FF"/>
              </a:solidFill>
              <a:latin typeface="Times New Roman" pitchFamily="18" charset="0"/>
              <a:ea typeface="HG丸ｺﾞｼｯｸM-PRO" pitchFamily="50" charset="-128"/>
            </a:endParaRPr>
          </a:p>
        </p:txBody>
      </p:sp>
      <p:sp>
        <p:nvSpPr>
          <p:cNvPr id="799835" name="Rectangle 91"/>
          <p:cNvSpPr>
            <a:spLocks noChangeArrowheads="1"/>
          </p:cNvSpPr>
          <p:nvPr/>
        </p:nvSpPr>
        <p:spPr bwMode="auto">
          <a:xfrm>
            <a:off x="590550" y="4630738"/>
            <a:ext cx="2266950" cy="2809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762000" fontAlgn="base">
              <a:spcBef>
                <a:spcPct val="0"/>
              </a:spcBef>
              <a:spcAft>
                <a:spcPct val="0"/>
              </a:spcAft>
            </a:pPr>
            <a:endParaRPr lang="ja-JP" altLang="en-US" sz="1200" smtClean="0">
              <a:solidFill>
                <a:srgbClr val="000000"/>
              </a:solidFill>
              <a:latin typeface="Times New Roman" pitchFamily="18" charset="0"/>
              <a:ea typeface="Dotum" pitchFamily="34" charset="-127"/>
            </a:endParaRPr>
          </a:p>
        </p:txBody>
      </p:sp>
      <p:sp>
        <p:nvSpPr>
          <p:cNvPr id="799836" name="Rectangle 92"/>
          <p:cNvSpPr>
            <a:spLocks noChangeArrowheads="1"/>
          </p:cNvSpPr>
          <p:nvPr/>
        </p:nvSpPr>
        <p:spPr bwMode="auto">
          <a:xfrm>
            <a:off x="590550" y="2297113"/>
            <a:ext cx="2266950" cy="3714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FF"/>
              </a:solidFill>
              <a:latin typeface="Times New Roman" pitchFamily="18" charset="0"/>
              <a:ea typeface="HG丸ｺﾞｼｯｸM-PRO" pitchFamily="50" charset="-128"/>
            </a:endParaRPr>
          </a:p>
        </p:txBody>
      </p:sp>
      <p:sp>
        <p:nvSpPr>
          <p:cNvPr id="799837" name="Rectangle 93" descr="어두운 수평선"/>
          <p:cNvSpPr>
            <a:spLocks noChangeArrowheads="1"/>
          </p:cNvSpPr>
          <p:nvPr/>
        </p:nvSpPr>
        <p:spPr bwMode="auto">
          <a:xfrm>
            <a:off x="590550" y="2679700"/>
            <a:ext cx="2266950" cy="282575"/>
          </a:xfrm>
          <a:prstGeom prst="rect">
            <a:avLst/>
          </a:prstGeom>
          <a:pattFill prst="dkHorz">
            <a:fgClr>
              <a:srgbClr val="FFFFCC"/>
            </a:fgClr>
            <a:bgClr>
              <a:srgbClr val="FFFFFF"/>
            </a:bgClr>
          </a:patt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76200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b="1" smtClean="0">
                <a:solidFill>
                  <a:srgbClr val="0000CC"/>
                </a:solidFill>
                <a:latin typeface="Times New Roman" pitchFamily="18" charset="0"/>
              </a:rPr>
              <a:t>正孔注入電極 (</a:t>
            </a:r>
            <a:r>
              <a:rPr lang="en-US" altLang="ja-JP" b="1" smtClean="0">
                <a:solidFill>
                  <a:srgbClr val="0000CC"/>
                </a:solidFill>
                <a:latin typeface="Times New Roman" pitchFamily="18" charset="0"/>
              </a:rPr>
              <a:t>ITO)</a:t>
            </a:r>
            <a:endParaRPr lang="en-US" altLang="ko-KR" sz="1200" b="1" smtClean="0">
              <a:solidFill>
                <a:srgbClr val="0000CC"/>
              </a:solidFill>
              <a:latin typeface="Times New Roman" pitchFamily="18" charset="0"/>
              <a:ea typeface="Dotum" pitchFamily="34" charset="-127"/>
            </a:endParaRPr>
          </a:p>
        </p:txBody>
      </p:sp>
      <p:sp>
        <p:nvSpPr>
          <p:cNvPr id="799838" name="Rectangle 94"/>
          <p:cNvSpPr>
            <a:spLocks noChangeArrowheads="1"/>
          </p:cNvSpPr>
          <p:nvPr/>
        </p:nvSpPr>
        <p:spPr bwMode="auto">
          <a:xfrm>
            <a:off x="590550" y="2973388"/>
            <a:ext cx="2266950" cy="3222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FF"/>
              </a:solidFill>
              <a:latin typeface="Times New Roman" pitchFamily="18" charset="0"/>
              <a:ea typeface="HG丸ｺﾞｼｯｸM-PRO" pitchFamily="50" charset="-128"/>
            </a:endParaRPr>
          </a:p>
        </p:txBody>
      </p:sp>
      <p:sp>
        <p:nvSpPr>
          <p:cNvPr id="1135711" name="AutoShape 95"/>
          <p:cNvSpPr>
            <a:spLocks noChangeArrowheads="1"/>
          </p:cNvSpPr>
          <p:nvPr/>
        </p:nvSpPr>
        <p:spPr bwMode="auto">
          <a:xfrm>
            <a:off x="684213" y="1524000"/>
            <a:ext cx="612775" cy="620713"/>
          </a:xfrm>
          <a:prstGeom prst="upArrow">
            <a:avLst>
              <a:gd name="adj1" fmla="val 50000"/>
              <a:gd name="adj2" fmla="val 50643"/>
            </a:avLst>
          </a:prstGeom>
          <a:gradFill rotWithShape="0">
            <a:gsLst>
              <a:gs pos="0">
                <a:srgbClr val="66FF66"/>
              </a:gs>
              <a:gs pos="100000">
                <a:srgbClr val="FFFFFF"/>
              </a:gs>
            </a:gsLst>
            <a:lin ang="5400000" scaled="1"/>
          </a:gradFill>
          <a:ln w="12699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FF"/>
              </a:solidFill>
              <a:latin typeface="Times New Roman" pitchFamily="18" charset="0"/>
              <a:ea typeface="HG丸ｺﾞｼｯｸM-PRO" pitchFamily="50" charset="-128"/>
            </a:endParaRPr>
          </a:p>
        </p:txBody>
      </p:sp>
      <p:sp>
        <p:nvSpPr>
          <p:cNvPr id="799840" name="Line 96"/>
          <p:cNvSpPr>
            <a:spLocks noChangeShapeType="1"/>
          </p:cNvSpPr>
          <p:nvPr/>
        </p:nvSpPr>
        <p:spPr bwMode="auto">
          <a:xfrm>
            <a:off x="238125" y="2854325"/>
            <a:ext cx="0" cy="1957388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sp>
        <p:nvSpPr>
          <p:cNvPr id="799841" name="Line 97"/>
          <p:cNvSpPr>
            <a:spLocks noChangeShapeType="1"/>
          </p:cNvSpPr>
          <p:nvPr/>
        </p:nvSpPr>
        <p:spPr bwMode="auto">
          <a:xfrm>
            <a:off x="1100138" y="5160963"/>
            <a:ext cx="673100" cy="0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sp>
        <p:nvSpPr>
          <p:cNvPr id="799842" name="Line 98"/>
          <p:cNvSpPr>
            <a:spLocks noChangeShapeType="1"/>
          </p:cNvSpPr>
          <p:nvPr/>
        </p:nvSpPr>
        <p:spPr bwMode="auto">
          <a:xfrm>
            <a:off x="1758950" y="4906963"/>
            <a:ext cx="0" cy="242887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sp>
        <p:nvSpPr>
          <p:cNvPr id="1135715" name="AutoShape 99"/>
          <p:cNvSpPr>
            <a:spLocks noChangeArrowheads="1"/>
          </p:cNvSpPr>
          <p:nvPr/>
        </p:nvSpPr>
        <p:spPr bwMode="auto">
          <a:xfrm>
            <a:off x="1401763" y="1524000"/>
            <a:ext cx="612775" cy="620713"/>
          </a:xfrm>
          <a:prstGeom prst="upArrow">
            <a:avLst>
              <a:gd name="adj1" fmla="val 50000"/>
              <a:gd name="adj2" fmla="val 50643"/>
            </a:avLst>
          </a:prstGeom>
          <a:gradFill rotWithShape="0">
            <a:gsLst>
              <a:gs pos="0">
                <a:srgbClr val="66FF66"/>
              </a:gs>
              <a:gs pos="100000">
                <a:srgbClr val="FFFFFF"/>
              </a:gs>
            </a:gsLst>
            <a:lin ang="5400000" scaled="1"/>
          </a:gradFill>
          <a:ln w="12699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FF"/>
              </a:solidFill>
              <a:latin typeface="Times New Roman" pitchFamily="18" charset="0"/>
              <a:ea typeface="HG丸ｺﾞｼｯｸM-PRO" pitchFamily="50" charset="-128"/>
            </a:endParaRPr>
          </a:p>
        </p:txBody>
      </p:sp>
      <p:sp>
        <p:nvSpPr>
          <p:cNvPr id="1135716" name="AutoShape 100"/>
          <p:cNvSpPr>
            <a:spLocks noChangeArrowheads="1"/>
          </p:cNvSpPr>
          <p:nvPr/>
        </p:nvSpPr>
        <p:spPr bwMode="auto">
          <a:xfrm>
            <a:off x="2087563" y="1524000"/>
            <a:ext cx="609600" cy="620713"/>
          </a:xfrm>
          <a:prstGeom prst="upArrow">
            <a:avLst>
              <a:gd name="adj1" fmla="val 50000"/>
              <a:gd name="adj2" fmla="val 50907"/>
            </a:avLst>
          </a:prstGeom>
          <a:gradFill rotWithShape="0">
            <a:gsLst>
              <a:gs pos="0">
                <a:srgbClr val="66FF66"/>
              </a:gs>
              <a:gs pos="100000">
                <a:srgbClr val="FFFFFF"/>
              </a:gs>
            </a:gsLst>
            <a:lin ang="5400000" scaled="1"/>
          </a:gradFill>
          <a:ln w="12699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FF"/>
              </a:solidFill>
              <a:latin typeface="Times New Roman" pitchFamily="18" charset="0"/>
              <a:ea typeface="HG丸ｺﾞｼｯｸM-PRO" pitchFamily="50" charset="-128"/>
            </a:endParaRPr>
          </a:p>
        </p:txBody>
      </p:sp>
      <p:sp>
        <p:nvSpPr>
          <p:cNvPr id="799845" name="Oval 101"/>
          <p:cNvSpPr>
            <a:spLocks noChangeArrowheads="1"/>
          </p:cNvSpPr>
          <p:nvPr/>
        </p:nvSpPr>
        <p:spPr bwMode="auto">
          <a:xfrm>
            <a:off x="152400" y="4811713"/>
            <a:ext cx="179388" cy="225425"/>
          </a:xfrm>
          <a:prstGeom prst="ellipse">
            <a:avLst/>
          </a:prstGeom>
          <a:solidFill>
            <a:schemeClr val="bg1"/>
          </a:solidFill>
          <a:ln w="25399">
            <a:solidFill>
              <a:schemeClr val="tx1"/>
            </a:solidFill>
            <a:round/>
            <a:headEnd/>
            <a:tailEnd/>
          </a:ln>
        </p:spPr>
        <p:txBody>
          <a:bodyPr wrap="none" lIns="92075" tIns="46038" rIns="92075" bIns="46038" anchor="ctr"/>
          <a:lstStyle/>
          <a:p>
            <a:pPr algn="ctr" defTabSz="762000" fontAlgn="base">
              <a:spcBef>
                <a:spcPct val="0"/>
              </a:spcBef>
              <a:spcAft>
                <a:spcPct val="0"/>
              </a:spcAft>
            </a:pPr>
            <a:r>
              <a:rPr lang="ko-KR" altLang="en-US" sz="1200" smtClean="0">
                <a:solidFill>
                  <a:srgbClr val="000000"/>
                </a:solidFill>
                <a:latin typeface="Times New Roman" pitchFamily="18" charset="0"/>
                <a:ea typeface="Dotum" pitchFamily="34" charset="-127"/>
              </a:rPr>
              <a:t>+</a:t>
            </a:r>
          </a:p>
        </p:txBody>
      </p:sp>
      <p:sp>
        <p:nvSpPr>
          <p:cNvPr id="799846" name="Rectangle 102"/>
          <p:cNvSpPr>
            <a:spLocks noChangeArrowheads="1"/>
          </p:cNvSpPr>
          <p:nvPr/>
        </p:nvSpPr>
        <p:spPr bwMode="auto">
          <a:xfrm>
            <a:off x="590550" y="3305175"/>
            <a:ext cx="2266950" cy="3206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FF"/>
              </a:solidFill>
              <a:latin typeface="Times New Roman" pitchFamily="18" charset="0"/>
              <a:ea typeface="HG丸ｺﾞｼｯｸM-PRO" pitchFamily="50" charset="-128"/>
            </a:endParaRPr>
          </a:p>
        </p:txBody>
      </p:sp>
      <p:sp>
        <p:nvSpPr>
          <p:cNvPr id="799847" name="Rectangle 103"/>
          <p:cNvSpPr>
            <a:spLocks noChangeArrowheads="1"/>
          </p:cNvSpPr>
          <p:nvPr/>
        </p:nvSpPr>
        <p:spPr bwMode="auto">
          <a:xfrm>
            <a:off x="590550" y="3646488"/>
            <a:ext cx="2266950" cy="3222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FF"/>
              </a:solidFill>
              <a:latin typeface="Times New Roman" pitchFamily="18" charset="0"/>
              <a:ea typeface="HG丸ｺﾞｼｯｸM-PRO" pitchFamily="50" charset="-128"/>
            </a:endParaRPr>
          </a:p>
        </p:txBody>
      </p:sp>
      <p:sp>
        <p:nvSpPr>
          <p:cNvPr id="799848" name="Rectangle 104"/>
          <p:cNvSpPr>
            <a:spLocks noChangeArrowheads="1"/>
          </p:cNvSpPr>
          <p:nvPr/>
        </p:nvSpPr>
        <p:spPr bwMode="auto">
          <a:xfrm>
            <a:off x="590550" y="3978275"/>
            <a:ext cx="2266950" cy="31908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FF"/>
              </a:solidFill>
              <a:latin typeface="Times New Roman" pitchFamily="18" charset="0"/>
              <a:ea typeface="HG丸ｺﾞｼｯｸM-PRO" pitchFamily="50" charset="-128"/>
            </a:endParaRPr>
          </a:p>
        </p:txBody>
      </p:sp>
      <p:sp>
        <p:nvSpPr>
          <p:cNvPr id="799849" name="Rectangle 105"/>
          <p:cNvSpPr>
            <a:spLocks noChangeArrowheads="1"/>
          </p:cNvSpPr>
          <p:nvPr/>
        </p:nvSpPr>
        <p:spPr bwMode="auto">
          <a:xfrm>
            <a:off x="590550" y="4306888"/>
            <a:ext cx="2266950" cy="3238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FF"/>
              </a:solidFill>
              <a:latin typeface="Times New Roman" pitchFamily="18" charset="0"/>
              <a:ea typeface="HG丸ｺﾞｼｯｸM-PRO" pitchFamily="50" charset="-128"/>
            </a:endParaRPr>
          </a:p>
        </p:txBody>
      </p:sp>
      <p:sp>
        <p:nvSpPr>
          <p:cNvPr id="799850" name="Rectangle 106"/>
          <p:cNvSpPr>
            <a:spLocks noChangeArrowheads="1"/>
          </p:cNvSpPr>
          <p:nvPr/>
        </p:nvSpPr>
        <p:spPr bwMode="auto">
          <a:xfrm>
            <a:off x="1281113" y="2347913"/>
            <a:ext cx="8921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defTabSz="76200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smtClean="0">
                <a:solidFill>
                  <a:srgbClr val="000000"/>
                </a:solidFill>
                <a:latin typeface="Times New Roman" pitchFamily="18" charset="0"/>
              </a:rPr>
              <a:t>ガラス基板</a:t>
            </a:r>
            <a:endParaRPr lang="ko-KR" altLang="en-US" sz="12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99851" name="Rectangle 107"/>
          <p:cNvSpPr>
            <a:spLocks noChangeArrowheads="1"/>
          </p:cNvSpPr>
          <p:nvPr/>
        </p:nvSpPr>
        <p:spPr bwMode="auto">
          <a:xfrm>
            <a:off x="1009650" y="2971800"/>
            <a:ext cx="13652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defTabSz="76200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smtClean="0">
                <a:solidFill>
                  <a:srgbClr val="000000"/>
                </a:solidFill>
                <a:latin typeface="Times New Roman" pitchFamily="18" charset="0"/>
              </a:rPr>
              <a:t>正孔注入層</a:t>
            </a:r>
            <a:r>
              <a:rPr lang="ko-KR" altLang="en-US" sz="1200" b="1" smtClean="0">
                <a:solidFill>
                  <a:srgbClr val="000000"/>
                </a:solidFill>
                <a:latin typeface="Times New Roman" pitchFamily="18" charset="0"/>
                <a:ea typeface="Dotum" pitchFamily="34" charset="-127"/>
              </a:rPr>
              <a:t> (</a:t>
            </a:r>
            <a:r>
              <a:rPr lang="en-US" altLang="ko-KR" sz="1200" b="1" smtClean="0">
                <a:solidFill>
                  <a:srgbClr val="000000"/>
                </a:solidFill>
                <a:latin typeface="Times New Roman" pitchFamily="18" charset="0"/>
                <a:ea typeface="Dotum" pitchFamily="34" charset="-127"/>
              </a:rPr>
              <a:t>HIL)</a:t>
            </a:r>
          </a:p>
        </p:txBody>
      </p:sp>
      <p:sp>
        <p:nvSpPr>
          <p:cNvPr id="799852" name="Rectangle 108"/>
          <p:cNvSpPr>
            <a:spLocks noChangeArrowheads="1"/>
          </p:cNvSpPr>
          <p:nvPr/>
        </p:nvSpPr>
        <p:spPr bwMode="auto">
          <a:xfrm>
            <a:off x="1003300" y="3319463"/>
            <a:ext cx="14081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defTabSz="76200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smtClean="0">
                <a:solidFill>
                  <a:srgbClr val="000000"/>
                </a:solidFill>
                <a:latin typeface="Times New Roman" pitchFamily="18" charset="0"/>
              </a:rPr>
              <a:t>正孔輸送層</a:t>
            </a:r>
            <a:r>
              <a:rPr lang="ko-KR" altLang="en-US" sz="1200" b="1" smtClean="0">
                <a:solidFill>
                  <a:srgbClr val="000000"/>
                </a:solidFill>
                <a:latin typeface="Times New Roman" pitchFamily="18" charset="0"/>
                <a:ea typeface="Dotum" pitchFamily="34" charset="-127"/>
              </a:rPr>
              <a:t> (</a:t>
            </a:r>
            <a:r>
              <a:rPr lang="en-US" altLang="ko-KR" sz="1200" b="1" smtClean="0">
                <a:solidFill>
                  <a:srgbClr val="000000"/>
                </a:solidFill>
                <a:latin typeface="Times New Roman" pitchFamily="18" charset="0"/>
                <a:ea typeface="Dotum" pitchFamily="34" charset="-127"/>
              </a:rPr>
              <a:t>HTL)</a:t>
            </a:r>
          </a:p>
        </p:txBody>
      </p:sp>
      <p:sp>
        <p:nvSpPr>
          <p:cNvPr id="799853" name="Rectangle 109"/>
          <p:cNvSpPr>
            <a:spLocks noChangeArrowheads="1"/>
          </p:cNvSpPr>
          <p:nvPr/>
        </p:nvSpPr>
        <p:spPr bwMode="auto">
          <a:xfrm>
            <a:off x="1136650" y="3667125"/>
            <a:ext cx="11287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defTabSz="76200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smtClean="0">
                <a:solidFill>
                  <a:srgbClr val="000000"/>
                </a:solidFill>
                <a:latin typeface="Times New Roman" pitchFamily="18" charset="0"/>
              </a:rPr>
              <a:t>発光層</a:t>
            </a:r>
            <a:r>
              <a:rPr lang="ko-KR" altLang="en-US" sz="1200" b="1" smtClean="0">
                <a:solidFill>
                  <a:srgbClr val="000000"/>
                </a:solidFill>
                <a:latin typeface="Times New Roman" pitchFamily="18" charset="0"/>
                <a:ea typeface="Dotum" pitchFamily="34" charset="-127"/>
              </a:rPr>
              <a:t> (</a:t>
            </a:r>
            <a:r>
              <a:rPr lang="en-US" altLang="ko-KR" sz="1200" b="1" smtClean="0">
                <a:solidFill>
                  <a:srgbClr val="000000"/>
                </a:solidFill>
                <a:latin typeface="Times New Roman" pitchFamily="18" charset="0"/>
                <a:ea typeface="Dotum" pitchFamily="34" charset="-127"/>
              </a:rPr>
              <a:t>EML)</a:t>
            </a:r>
          </a:p>
        </p:txBody>
      </p:sp>
      <p:sp>
        <p:nvSpPr>
          <p:cNvPr id="799854" name="Rectangle 110"/>
          <p:cNvSpPr>
            <a:spLocks noChangeArrowheads="1"/>
          </p:cNvSpPr>
          <p:nvPr/>
        </p:nvSpPr>
        <p:spPr bwMode="auto">
          <a:xfrm>
            <a:off x="1012825" y="3978275"/>
            <a:ext cx="13906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defTabSz="76200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smtClean="0">
                <a:solidFill>
                  <a:srgbClr val="000000"/>
                </a:solidFill>
                <a:latin typeface="Times New Roman" pitchFamily="18" charset="0"/>
              </a:rPr>
              <a:t>電子輸送層</a:t>
            </a:r>
            <a:r>
              <a:rPr lang="en-US" altLang="ko-KR" sz="1200" b="1" smtClean="0">
                <a:solidFill>
                  <a:srgbClr val="000000"/>
                </a:solidFill>
                <a:latin typeface="Times New Roman" pitchFamily="18" charset="0"/>
                <a:ea typeface="Dotum" pitchFamily="34" charset="-127"/>
              </a:rPr>
              <a:t> (ETL)</a:t>
            </a:r>
          </a:p>
        </p:txBody>
      </p:sp>
      <p:sp>
        <p:nvSpPr>
          <p:cNvPr id="799855" name="Rectangle 111"/>
          <p:cNvSpPr>
            <a:spLocks noChangeArrowheads="1"/>
          </p:cNvSpPr>
          <p:nvPr/>
        </p:nvSpPr>
        <p:spPr bwMode="auto">
          <a:xfrm>
            <a:off x="1003300" y="4324350"/>
            <a:ext cx="13477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defTabSz="76200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smtClean="0">
                <a:solidFill>
                  <a:srgbClr val="000000"/>
                </a:solidFill>
                <a:latin typeface="Times New Roman" pitchFamily="18" charset="0"/>
              </a:rPr>
              <a:t>電子注入層</a:t>
            </a:r>
            <a:r>
              <a:rPr lang="ko-KR" altLang="en-US" sz="1200" b="1" smtClean="0">
                <a:solidFill>
                  <a:srgbClr val="000000"/>
                </a:solidFill>
                <a:latin typeface="Times New Roman" pitchFamily="18" charset="0"/>
                <a:ea typeface="Dotum" pitchFamily="34" charset="-127"/>
              </a:rPr>
              <a:t> (</a:t>
            </a:r>
            <a:r>
              <a:rPr lang="en-US" altLang="ko-KR" sz="1200" b="1" smtClean="0">
                <a:solidFill>
                  <a:srgbClr val="000000"/>
                </a:solidFill>
                <a:latin typeface="Times New Roman" pitchFamily="18" charset="0"/>
                <a:ea typeface="Dotum" pitchFamily="34" charset="-127"/>
              </a:rPr>
              <a:t>EIL)</a:t>
            </a:r>
          </a:p>
        </p:txBody>
      </p:sp>
      <p:sp>
        <p:nvSpPr>
          <p:cNvPr id="799856" name="Line 112"/>
          <p:cNvSpPr>
            <a:spLocks noChangeShapeType="1"/>
          </p:cNvSpPr>
          <p:nvPr/>
        </p:nvSpPr>
        <p:spPr bwMode="auto">
          <a:xfrm>
            <a:off x="238125" y="2844800"/>
            <a:ext cx="3444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sp>
        <p:nvSpPr>
          <p:cNvPr id="799857" name="Rectangle 113"/>
          <p:cNvSpPr>
            <a:spLocks noChangeArrowheads="1"/>
          </p:cNvSpPr>
          <p:nvPr/>
        </p:nvSpPr>
        <p:spPr bwMode="auto">
          <a:xfrm>
            <a:off x="917575" y="4591050"/>
            <a:ext cx="15652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defTabSz="76200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b="1" smtClean="0">
                <a:solidFill>
                  <a:srgbClr val="FF0000"/>
                </a:solidFill>
                <a:latin typeface="Times New Roman" pitchFamily="18" charset="0"/>
              </a:rPr>
              <a:t>電子注入電極</a:t>
            </a:r>
            <a:endParaRPr lang="ko-KR" altLang="en-US" b="1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799858" name="Group 114"/>
          <p:cNvGrpSpPr>
            <a:grpSpLocks/>
          </p:cNvGrpSpPr>
          <p:nvPr/>
        </p:nvGrpSpPr>
        <p:grpSpPr bwMode="auto">
          <a:xfrm>
            <a:off x="969963" y="5032375"/>
            <a:ext cx="182562" cy="225425"/>
            <a:chOff x="1632" y="3840"/>
            <a:chExt cx="202" cy="224"/>
          </a:xfrm>
        </p:grpSpPr>
        <p:sp>
          <p:nvSpPr>
            <p:cNvPr id="799859" name="Oval 115"/>
            <p:cNvSpPr>
              <a:spLocks noChangeArrowheads="1"/>
            </p:cNvSpPr>
            <p:nvPr/>
          </p:nvSpPr>
          <p:spPr bwMode="auto">
            <a:xfrm>
              <a:off x="1632" y="3840"/>
              <a:ext cx="202" cy="224"/>
            </a:xfrm>
            <a:prstGeom prst="ellipse">
              <a:avLst/>
            </a:prstGeom>
            <a:solidFill>
              <a:schemeClr val="bg1"/>
            </a:solidFill>
            <a:ln w="25399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pPr algn="ctr" defTabSz="7620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200" smtClean="0">
                <a:solidFill>
                  <a:srgbClr val="000000"/>
                </a:solidFill>
                <a:latin typeface="Times New Roman" pitchFamily="18" charset="0"/>
                <a:ea typeface="Dotum" pitchFamily="34" charset="-127"/>
              </a:endParaRPr>
            </a:p>
          </p:txBody>
        </p:sp>
        <p:sp>
          <p:nvSpPr>
            <p:cNvPr id="799860" name="Line 116"/>
            <p:cNvSpPr>
              <a:spLocks noChangeShapeType="1"/>
            </p:cNvSpPr>
            <p:nvPr/>
          </p:nvSpPr>
          <p:spPr bwMode="auto">
            <a:xfrm>
              <a:off x="1672" y="3960"/>
              <a:ext cx="109" cy="0"/>
            </a:xfrm>
            <a:prstGeom prst="line">
              <a:avLst/>
            </a:prstGeom>
            <a:noFill/>
            <a:ln w="25399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aseline="-25000" smtClean="0">
                <a:solidFill>
                  <a:srgbClr val="000000"/>
                </a:solidFill>
                <a:latin typeface="Times New Roman" pitchFamily="18" charset="0"/>
                <a:ea typeface="ＭＳ ゴシック" pitchFamily="49" charset="-128"/>
              </a:endParaRPr>
            </a:p>
          </p:txBody>
        </p:sp>
      </p:grpSp>
      <p:sp>
        <p:nvSpPr>
          <p:cNvPr id="799861" name="Rectangle 11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38200"/>
          </a:xfrm>
          <a:noFill/>
        </p:spPr>
        <p:txBody>
          <a:bodyPr/>
          <a:lstStyle/>
          <a:p>
            <a:r>
              <a:rPr lang="ja-JP" alt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有機</a:t>
            </a:r>
            <a:r>
              <a:rPr lang="en-US" altLang="ja-JP" sz="3600" b="1" dirty="0" smtClean="0">
                <a:solidFill>
                  <a:srgbClr val="0000FF"/>
                </a:solidFill>
                <a:latin typeface="Times New Roman" pitchFamily="18" charset="0"/>
              </a:rPr>
              <a:t>EL</a:t>
            </a:r>
            <a:r>
              <a:rPr lang="ja-JP" alt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の構造と動作原理</a:t>
            </a:r>
          </a:p>
        </p:txBody>
      </p:sp>
      <p:sp>
        <p:nvSpPr>
          <p:cNvPr id="799862" name="Text Box 118"/>
          <p:cNvSpPr txBox="1">
            <a:spLocks noChangeArrowheads="1"/>
          </p:cNvSpPr>
          <p:nvPr/>
        </p:nvSpPr>
        <p:spPr bwMode="auto">
          <a:xfrm>
            <a:off x="3710153" y="5765800"/>
            <a:ext cx="49774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ja-JP" altLang="en-US" sz="2400" b="1" baseline="0" dirty="0" smtClean="0">
                <a:solidFill>
                  <a:srgbClr val="FF0000"/>
                </a:solidFill>
                <a:ea typeface="HG丸ｺﾞｼｯｸM-PRO" pitchFamily="50" charset="-128"/>
              </a:rPr>
              <a:t>電子と正孔をぶつけると光が出る</a:t>
            </a:r>
          </a:p>
        </p:txBody>
      </p:sp>
      <p:sp>
        <p:nvSpPr>
          <p:cNvPr id="799864" name="Line 120"/>
          <p:cNvSpPr>
            <a:spLocks noChangeShapeType="1"/>
          </p:cNvSpPr>
          <p:nvPr/>
        </p:nvSpPr>
        <p:spPr bwMode="auto">
          <a:xfrm flipH="1">
            <a:off x="5682079" y="3837232"/>
            <a:ext cx="133601" cy="180156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sp>
        <p:nvSpPr>
          <p:cNvPr id="799867" name="Rectangle 123"/>
          <p:cNvSpPr>
            <a:spLocks noChangeArrowheads="1"/>
          </p:cNvSpPr>
          <p:nvPr/>
        </p:nvSpPr>
        <p:spPr bwMode="auto">
          <a:xfrm>
            <a:off x="1760538" y="47434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defTabSz="762000" fontAlgn="base">
              <a:spcBef>
                <a:spcPct val="0"/>
              </a:spcBef>
              <a:spcAft>
                <a:spcPct val="0"/>
              </a:spcAft>
            </a:pPr>
            <a:endParaRPr lang="ko-KR" altLang="en-US" b="1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99868" name="Rectangle 137"/>
          <p:cNvSpPr>
            <a:spLocks noChangeArrowheads="1"/>
          </p:cNvSpPr>
          <p:nvPr/>
        </p:nvSpPr>
        <p:spPr bwMode="auto">
          <a:xfrm>
            <a:off x="8106610" y="3339489"/>
            <a:ext cx="796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b="1" dirty="0" smtClean="0">
                <a:solidFill>
                  <a:srgbClr val="0000CC"/>
                </a:solidFill>
                <a:latin typeface="Times New Roman" pitchFamily="18" charset="0"/>
                <a:ea typeface="HG丸ｺﾞｼｯｸM-PRO" pitchFamily="50" charset="-128"/>
              </a:rPr>
              <a:t>金属</a:t>
            </a:r>
          </a:p>
        </p:txBody>
      </p:sp>
    </p:spTree>
    <p:extLst>
      <p:ext uri="{BB962C8B-B14F-4D97-AF65-F5344CB8AC3E}">
        <p14:creationId xmlns:p14="http://schemas.microsoft.com/office/powerpoint/2010/main" val="98918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62000"/>
          </a:xfrm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ja-JP" altLang="en-US" sz="3600" b="1" dirty="0" smtClean="0">
                <a:solidFill>
                  <a:srgbClr val="0000FF"/>
                </a:solidFill>
              </a:rPr>
              <a:t>有機</a:t>
            </a:r>
            <a:r>
              <a:rPr lang="en-US" altLang="ja-JP" sz="3600" b="1" dirty="0" smtClean="0">
                <a:solidFill>
                  <a:srgbClr val="0000FF"/>
                </a:solidFill>
              </a:rPr>
              <a:t>EL</a:t>
            </a:r>
            <a:r>
              <a:rPr lang="ja-JP" altLang="en-US" sz="3600" b="1" dirty="0" smtClean="0">
                <a:solidFill>
                  <a:srgbClr val="0000FF"/>
                </a:solidFill>
              </a:rPr>
              <a:t>の問題</a:t>
            </a:r>
            <a:endParaRPr lang="en-US" altLang="ja-JP" sz="3600" b="1" dirty="0">
              <a:solidFill>
                <a:srgbClr val="0000FF"/>
              </a:solidFill>
            </a:endParaRPr>
          </a:p>
        </p:txBody>
      </p:sp>
      <p:sp>
        <p:nvSpPr>
          <p:cNvPr id="29699" name="Rectangle 6"/>
          <p:cNvSpPr>
            <a:spLocks noChangeArrowheads="1"/>
          </p:cNvSpPr>
          <p:nvPr/>
        </p:nvSpPr>
        <p:spPr bwMode="auto">
          <a:xfrm>
            <a:off x="4470400" y="695325"/>
            <a:ext cx="4648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CC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>
                <a:solidFill>
                  <a:srgbClr val="000000"/>
                </a:solidFill>
                <a:cs typeface="Times New Roman" pitchFamily="18" charset="0"/>
              </a:rPr>
              <a:t>Jae </a:t>
            </a:r>
            <a:r>
              <a:rPr lang="en-US" altLang="ja-JP" sz="1600" dirty="0" err="1">
                <a:solidFill>
                  <a:srgbClr val="000000"/>
                </a:solidFill>
                <a:cs typeface="Times New Roman" pitchFamily="18" charset="0"/>
              </a:rPr>
              <a:t>Kyeong</a:t>
            </a:r>
            <a:r>
              <a:rPr lang="en-US" altLang="ja-JP" sz="16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ja-JP" sz="1600" dirty="0" err="1">
                <a:solidFill>
                  <a:srgbClr val="000000"/>
                </a:solidFill>
                <a:cs typeface="Times New Roman" pitchFamily="18" charset="0"/>
              </a:rPr>
              <a:t>Jeong</a:t>
            </a:r>
            <a:r>
              <a:rPr lang="en-US" altLang="ja-JP" sz="1600" dirty="0">
                <a:solidFill>
                  <a:srgbClr val="000000"/>
                </a:solidFill>
              </a:rPr>
              <a:t> et al., </a:t>
            </a:r>
            <a:r>
              <a:rPr lang="en-US" altLang="ja-JP" sz="1600" dirty="0" err="1">
                <a:solidFill>
                  <a:srgbClr val="000000"/>
                </a:solidFill>
              </a:rPr>
              <a:t>Inha</a:t>
            </a:r>
            <a:r>
              <a:rPr lang="en-US" altLang="ja-JP" sz="1600" dirty="0">
                <a:solidFill>
                  <a:srgbClr val="000000"/>
                </a:solidFill>
              </a:rPr>
              <a:t> </a:t>
            </a:r>
            <a:r>
              <a:rPr lang="en-US" altLang="ja-JP" sz="1600" dirty="0" err="1">
                <a:solidFill>
                  <a:srgbClr val="000000"/>
                </a:solidFill>
              </a:rPr>
              <a:t>Univ</a:t>
            </a:r>
            <a:r>
              <a:rPr lang="en-US" altLang="ja-JP" sz="1600" dirty="0">
                <a:solidFill>
                  <a:srgbClr val="000000"/>
                </a:solidFill>
              </a:rPr>
              <a:t>, IMID2009, 50-3</a:t>
            </a:r>
            <a:endParaRPr lang="en-US" altLang="ja-JP" sz="1600" dirty="0">
              <a:solidFill>
                <a:srgbClr val="000000"/>
              </a:solidFill>
              <a:ea typeface="ＭＳ ゴシック" pitchFamily="49" charset="-128"/>
            </a:endParaRPr>
          </a:p>
        </p:txBody>
      </p:sp>
      <p:sp>
        <p:nvSpPr>
          <p:cNvPr id="29700" name="Text Box 8"/>
          <p:cNvSpPr txBox="1">
            <a:spLocks noChangeArrowheads="1"/>
          </p:cNvSpPr>
          <p:nvPr/>
        </p:nvSpPr>
        <p:spPr bwMode="auto">
          <a:xfrm>
            <a:off x="330200" y="1041400"/>
            <a:ext cx="8280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3600" b="1" dirty="0" smtClean="0">
                <a:solidFill>
                  <a:srgbClr val="FF0000"/>
                </a:solidFill>
                <a:ea typeface="HG丸ｺﾞｼｯｸM-PRO" pitchFamily="50" charset="-128"/>
              </a:rPr>
              <a:t>発光強度</a:t>
            </a:r>
            <a:r>
              <a:rPr lang="en-US" altLang="ja-JP" sz="3600" b="1" dirty="0" smtClean="0">
                <a:solidFill>
                  <a:srgbClr val="FF0000"/>
                </a:solidFill>
                <a:ea typeface="HG丸ｺﾞｼｯｸM-PRO" pitchFamily="50" charset="-128"/>
              </a:rPr>
              <a:t/>
            </a:r>
            <a:br>
              <a:rPr lang="en-US" altLang="ja-JP" sz="3600" b="1" dirty="0" smtClean="0">
                <a:solidFill>
                  <a:srgbClr val="FF0000"/>
                </a:solidFill>
                <a:ea typeface="HG丸ｺﾞｼｯｸM-PRO" pitchFamily="50" charset="-128"/>
              </a:rPr>
            </a:br>
            <a:r>
              <a:rPr lang="ja-JP" altLang="en-US" sz="3600" b="1" dirty="0">
                <a:ea typeface="HG丸ｺﾞｼｯｸM-PRO" pitchFamily="50" charset="-128"/>
              </a:rPr>
              <a:t>　</a:t>
            </a:r>
            <a:r>
              <a:rPr lang="ja-JP" altLang="en-US" sz="3600" b="1" dirty="0" smtClean="0">
                <a:ea typeface="HG丸ｺﾞｼｯｸM-PRO" pitchFamily="50" charset="-128"/>
              </a:rPr>
              <a:t>実効電圧の 自乗 </a:t>
            </a:r>
            <a:r>
              <a:rPr lang="en-US" altLang="ja-JP" sz="3600" b="1" dirty="0" smtClean="0">
                <a:ea typeface="HG丸ｺﾞｼｯｸM-PRO" pitchFamily="50" charset="-128"/>
              </a:rPr>
              <a:t>(V</a:t>
            </a:r>
            <a:r>
              <a:rPr lang="ja-JP" altLang="en-US" sz="3600" b="1" dirty="0" smtClean="0">
                <a:ea typeface="HG丸ｺﾞｼｯｸM-PRO" pitchFamily="50" charset="-128"/>
              </a:rPr>
              <a:t> </a:t>
            </a:r>
            <a:r>
              <a:rPr lang="en-US" altLang="ja-JP" sz="3600" b="1" dirty="0" smtClean="0">
                <a:ea typeface="HG丸ｺﾞｼｯｸM-PRO" pitchFamily="50" charset="-128"/>
              </a:rPr>
              <a:t>-</a:t>
            </a:r>
            <a:r>
              <a:rPr lang="ja-JP" altLang="en-US" sz="3600" b="1" dirty="0" smtClean="0">
                <a:ea typeface="HG丸ｺﾞｼｯｸM-PRO" pitchFamily="50" charset="-128"/>
              </a:rPr>
              <a:t> </a:t>
            </a:r>
            <a:r>
              <a:rPr lang="en-US" altLang="ja-JP" sz="3600" b="1" dirty="0" err="1" smtClean="0">
                <a:ea typeface="HG丸ｺﾞｼｯｸM-PRO" pitchFamily="50" charset="-128"/>
              </a:rPr>
              <a:t>V</a:t>
            </a:r>
            <a:r>
              <a:rPr lang="en-US" altLang="ja-JP" sz="3600" b="1" baseline="-25000" dirty="0" err="1" smtClean="0">
                <a:ea typeface="HG丸ｺﾞｼｯｸM-PRO" pitchFamily="50" charset="-128"/>
              </a:rPr>
              <a:t>th</a:t>
            </a:r>
            <a:r>
              <a:rPr lang="en-US" altLang="ja-JP" sz="3600" b="1" dirty="0" smtClean="0">
                <a:ea typeface="HG丸ｺﾞｼｯｸM-PRO" pitchFamily="50" charset="-128"/>
              </a:rPr>
              <a:t>)</a:t>
            </a:r>
            <a:r>
              <a:rPr lang="en-US" altLang="ja-JP" sz="3600" b="1" baseline="30000" dirty="0" smtClean="0">
                <a:ea typeface="HG丸ｺﾞｼｯｸM-PRO" pitchFamily="50" charset="-128"/>
              </a:rPr>
              <a:t>2</a:t>
            </a:r>
            <a:r>
              <a:rPr lang="ja-JP" altLang="en-US" sz="3600" b="1" dirty="0" smtClean="0">
                <a:ea typeface="HG丸ｺﾞｼｯｸM-PRO" pitchFamily="50" charset="-128"/>
              </a:rPr>
              <a:t> に比例</a:t>
            </a:r>
            <a:endParaRPr lang="en-US" altLang="ja-JP" sz="3600" b="1" dirty="0">
              <a:ea typeface="HG丸ｺﾞｼｯｸM-PRO" pitchFamily="50" charset="-128"/>
              <a:sym typeface="Symbol" pitchFamily="18" charset="2"/>
            </a:endParaRPr>
          </a:p>
        </p:txBody>
      </p:sp>
      <p:sp>
        <p:nvSpPr>
          <p:cNvPr id="29701" name="Text Box 10"/>
          <p:cNvSpPr txBox="1">
            <a:spLocks noChangeArrowheads="1"/>
          </p:cNvSpPr>
          <p:nvPr/>
        </p:nvSpPr>
        <p:spPr bwMode="auto">
          <a:xfrm>
            <a:off x="558800" y="2347020"/>
            <a:ext cx="7747000" cy="1477328"/>
          </a:xfrm>
          <a:prstGeom prst="rect">
            <a:avLst/>
          </a:prstGeom>
          <a:noFill/>
          <a:ln w="92075" cmpd="dbl">
            <a:solidFill>
              <a:srgbClr val="A5002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3600" b="1" dirty="0" smtClean="0">
                <a:solidFill>
                  <a:srgbClr val="0000FF"/>
                </a:solidFill>
                <a:ea typeface="HG丸ｺﾞｼｯｸM-PRO" pitchFamily="50" charset="-128"/>
              </a:rPr>
              <a:t>閾値電圧 </a:t>
            </a:r>
            <a:r>
              <a:rPr lang="en-US" altLang="ja-JP" sz="3600" b="1" dirty="0" err="1" smtClean="0">
                <a:solidFill>
                  <a:srgbClr val="0000FF"/>
                </a:solidFill>
                <a:cs typeface="Times New Roman" pitchFamily="18" charset="0"/>
              </a:rPr>
              <a:t>V</a:t>
            </a:r>
            <a:r>
              <a:rPr lang="en-US" altLang="ja-JP" sz="3600" b="1" baseline="-25000" dirty="0" err="1" smtClean="0">
                <a:solidFill>
                  <a:srgbClr val="0000FF"/>
                </a:solidFill>
                <a:ea typeface="HG丸ｺﾞｼｯｸM-PRO" pitchFamily="50" charset="-128"/>
                <a:sym typeface="Symbol" pitchFamily="18" charset="2"/>
              </a:rPr>
              <a:t>th</a:t>
            </a:r>
            <a:r>
              <a:rPr lang="ja-JP" altLang="en-US" sz="3600" b="1" dirty="0" smtClean="0">
                <a:solidFill>
                  <a:srgbClr val="0000FF"/>
                </a:solidFill>
                <a:ea typeface="HG丸ｺﾞｼｯｸM-PRO" pitchFamily="50" charset="-128"/>
                <a:sym typeface="Symbol" pitchFamily="18" charset="2"/>
              </a:rPr>
              <a:t> が</a:t>
            </a:r>
            <a:r>
              <a:rPr lang="en-US" altLang="ja-JP" sz="3600" b="1" dirty="0" smtClean="0">
                <a:solidFill>
                  <a:srgbClr val="0000FF"/>
                </a:solidFill>
                <a:ea typeface="HG丸ｺﾞｼｯｸM-PRO" pitchFamily="50" charset="-128"/>
              </a:rPr>
              <a:t> </a:t>
            </a:r>
            <a:r>
              <a:rPr lang="en-US" altLang="ja-JP" sz="3600" b="1" dirty="0" smtClean="0">
                <a:solidFill>
                  <a:srgbClr val="0000FF"/>
                </a:solidFill>
                <a:cs typeface="Times New Roman" pitchFamily="18" charset="0"/>
              </a:rPr>
              <a:t>0.1 </a:t>
            </a:r>
            <a:r>
              <a:rPr lang="en-US" altLang="ja-JP" sz="3600" b="1" dirty="0">
                <a:solidFill>
                  <a:srgbClr val="0000FF"/>
                </a:solidFill>
                <a:cs typeface="Times New Roman" pitchFamily="18" charset="0"/>
              </a:rPr>
              <a:t>V </a:t>
            </a:r>
            <a:r>
              <a:rPr lang="ja-JP" altLang="en-US" sz="3600" b="1" dirty="0" smtClean="0">
                <a:solidFill>
                  <a:srgbClr val="0000FF"/>
                </a:solidFill>
                <a:cs typeface="Times New Roman" pitchFamily="18" charset="0"/>
              </a:rPr>
              <a:t>ばらつくと</a:t>
            </a:r>
            <a:endParaRPr lang="en-US" altLang="ja-JP" sz="3600" b="1" dirty="0">
              <a:solidFill>
                <a:srgbClr val="0000FF"/>
              </a:solidFill>
              <a:cs typeface="Times New Roman" pitchFamily="18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3600" b="1" dirty="0" smtClean="0">
                <a:solidFill>
                  <a:srgbClr val="FF0000"/>
                </a:solidFill>
                <a:cs typeface="Times New Roman" pitchFamily="18" charset="0"/>
              </a:rPr>
              <a:t>発光強度が </a:t>
            </a:r>
            <a:r>
              <a:rPr lang="en-US" altLang="ja-JP" sz="3600" b="1" dirty="0" smtClean="0">
                <a:solidFill>
                  <a:srgbClr val="FF0000"/>
                </a:solidFill>
                <a:cs typeface="Times New Roman" pitchFamily="18" charset="0"/>
              </a:rPr>
              <a:t>16 </a:t>
            </a:r>
            <a:r>
              <a:rPr lang="en-US" altLang="ja-JP" sz="3600" b="1" dirty="0">
                <a:solidFill>
                  <a:srgbClr val="FF0000"/>
                </a:solidFill>
                <a:cs typeface="Times New Roman" pitchFamily="18" charset="0"/>
              </a:rPr>
              <a:t>% </a:t>
            </a:r>
            <a:r>
              <a:rPr lang="ja-JP" altLang="en-US" sz="3600" b="1" dirty="0" smtClean="0">
                <a:solidFill>
                  <a:srgbClr val="FF0000"/>
                </a:solidFill>
                <a:cs typeface="Times New Roman" pitchFamily="18" charset="0"/>
              </a:rPr>
              <a:t>変わる</a:t>
            </a:r>
            <a:endParaRPr lang="en-US" altLang="ja-JP" sz="3600" b="1" dirty="0" smtClean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5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17" y="4065254"/>
            <a:ext cx="3165483" cy="2604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8" y="4046000"/>
            <a:ext cx="3177036" cy="2623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913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 bwMode="auto">
          <a:xfrm>
            <a:off x="228600" y="4305300"/>
            <a:ext cx="7979804" cy="2407543"/>
          </a:xfrm>
          <a:prstGeom prst="rect">
            <a:avLst/>
          </a:prstGeom>
          <a:solidFill>
            <a:srgbClr val="C6F3FE"/>
          </a:solidFill>
          <a:ln w="9525" cap="flat" cmpd="dbl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ea typeface="HG丸ｺﾞｼｯｸM-PRO" pitchFamily="50" charset="-128"/>
            </a:endParaRPr>
          </a:p>
        </p:txBody>
      </p:sp>
      <p:sp>
        <p:nvSpPr>
          <p:cNvPr id="3943497" name="Rectangle 7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62000"/>
          </a:xfrm>
          <a:noFill/>
        </p:spPr>
        <p:txBody>
          <a:bodyPr/>
          <a:lstStyle/>
          <a:p>
            <a:pPr eaLnBrk="1" hangingPunct="1"/>
            <a:r>
              <a:rPr lang="ja-JP" alt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トランジスタに要求される特性</a:t>
            </a:r>
            <a:endParaRPr lang="en-US" altLang="ja-JP" sz="3600" b="1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943498" name="Text Box 1098"/>
          <p:cNvSpPr txBox="1">
            <a:spLocks noChangeArrowheads="1"/>
          </p:cNvSpPr>
          <p:nvPr/>
        </p:nvSpPr>
        <p:spPr bwMode="auto">
          <a:xfrm>
            <a:off x="228600" y="711200"/>
            <a:ext cx="8763000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>
              <a:buAutoNum type="arabicPeriod"/>
            </a:pPr>
            <a:r>
              <a:rPr lang="ja-JP" altLang="en-US" sz="2400" b="1" baseline="0" dirty="0" smtClean="0"/>
              <a:t>電子ペーパー</a:t>
            </a:r>
            <a:r>
              <a:rPr lang="en-US" altLang="ja-JP" sz="2400" b="1" baseline="0" dirty="0"/>
              <a:t/>
            </a:r>
            <a:br>
              <a:rPr lang="en-US" altLang="ja-JP" sz="2400" b="1" baseline="0" dirty="0"/>
            </a:br>
            <a:r>
              <a:rPr lang="ja-JP" altLang="en-US" sz="2400" baseline="0" dirty="0" smtClean="0">
                <a:solidFill>
                  <a:schemeClr val="tx1"/>
                </a:solidFill>
              </a:rPr>
              <a:t>低温、低コスト作製</a:t>
            </a:r>
            <a:r>
              <a:rPr lang="en-US" altLang="ja-JP" sz="2400" baseline="0" dirty="0" smtClean="0">
                <a:solidFill>
                  <a:schemeClr val="tx1"/>
                </a:solidFill>
              </a:rPr>
              <a:t/>
            </a:r>
            <a:br>
              <a:rPr lang="en-US" altLang="ja-JP" sz="2400" baseline="0" dirty="0" smtClean="0">
                <a:solidFill>
                  <a:schemeClr val="tx1"/>
                </a:solidFill>
              </a:rPr>
            </a:br>
            <a:r>
              <a:rPr lang="ja-JP" altLang="en-US" sz="2400" baseline="0" dirty="0" smtClean="0">
                <a:solidFill>
                  <a:srgbClr val="FF0000"/>
                </a:solidFill>
              </a:rPr>
              <a:t>性能は重要ではない</a:t>
            </a:r>
            <a:r>
              <a:rPr lang="en-US" altLang="ja-JP" sz="2400" baseline="0" dirty="0">
                <a:solidFill>
                  <a:srgbClr val="FF0000"/>
                </a:solidFill>
              </a:rPr>
              <a:t/>
            </a:r>
            <a:br>
              <a:rPr lang="en-US" altLang="ja-JP" sz="2400" baseline="0" dirty="0">
                <a:solidFill>
                  <a:srgbClr val="FF0000"/>
                </a:solidFill>
              </a:rPr>
            </a:br>
            <a:r>
              <a:rPr lang="ja-JP" altLang="en-US" sz="2400" dirty="0"/>
              <a:t>リーク電流</a:t>
            </a:r>
            <a:r>
              <a:rPr lang="ja-JP" altLang="en-US" sz="2400" baseline="0" dirty="0" smtClean="0">
                <a:solidFill>
                  <a:schemeClr val="tx1"/>
                </a:solidFill>
              </a:rPr>
              <a:t>も重要ではない</a:t>
            </a:r>
            <a:r>
              <a:rPr lang="en-US" altLang="ja-JP" sz="2400" baseline="0" dirty="0" smtClean="0">
                <a:solidFill>
                  <a:schemeClr val="tx1"/>
                </a:solidFill>
              </a:rPr>
              <a:t>: E-Ink</a:t>
            </a:r>
            <a:r>
              <a:rPr lang="ja-JP" altLang="en-US" sz="2400" baseline="0" dirty="0" smtClean="0">
                <a:solidFill>
                  <a:schemeClr val="tx1"/>
                </a:solidFill>
              </a:rPr>
              <a:t>自身がメモリー機能を持つ</a:t>
            </a:r>
            <a:r>
              <a:rPr lang="en-US" altLang="ja-JP" sz="2400" baseline="0" dirty="0" smtClean="0">
                <a:solidFill>
                  <a:schemeClr val="tx1"/>
                </a:solidFill>
              </a:rPr>
              <a:t/>
            </a:r>
            <a:br>
              <a:rPr lang="en-US" altLang="ja-JP" sz="2400" baseline="0" dirty="0" smtClean="0">
                <a:solidFill>
                  <a:schemeClr val="tx1"/>
                </a:solidFill>
              </a:rPr>
            </a:br>
            <a:endParaRPr lang="en-US" altLang="ja-JP" sz="1200" baseline="0" dirty="0">
              <a:solidFill>
                <a:srgbClr val="FF0000"/>
              </a:solidFill>
            </a:endParaRPr>
          </a:p>
          <a:p>
            <a:r>
              <a:rPr lang="en-US" altLang="ja-JP" sz="2400" b="1" baseline="0" dirty="0" smtClean="0"/>
              <a:t>2. </a:t>
            </a:r>
            <a:r>
              <a:rPr lang="ja-JP" altLang="en-US" sz="2400" b="1" baseline="0" dirty="0" smtClean="0"/>
              <a:t>液晶ディスプレイ</a:t>
            </a:r>
            <a:r>
              <a:rPr lang="en-US" altLang="ja-JP" sz="2400" b="1" baseline="0" dirty="0"/>
              <a:t/>
            </a:r>
            <a:br>
              <a:rPr lang="en-US" altLang="ja-JP" sz="2400" b="1" baseline="0" dirty="0"/>
            </a:br>
            <a:r>
              <a:rPr lang="en-US" altLang="ja-JP" sz="2400" baseline="0" dirty="0">
                <a:solidFill>
                  <a:schemeClr val="tx1"/>
                </a:solidFill>
              </a:rPr>
              <a:t>   </a:t>
            </a:r>
            <a:r>
              <a:rPr lang="ja-JP" altLang="en-US" sz="2400" baseline="0" dirty="0" smtClean="0">
                <a:solidFill>
                  <a:schemeClr val="tx1"/>
                </a:solidFill>
              </a:rPr>
              <a:t>　適度に低い作製温度</a:t>
            </a:r>
            <a:r>
              <a:rPr lang="en-US" altLang="ja-JP" sz="2400" baseline="0" dirty="0" smtClean="0">
                <a:solidFill>
                  <a:schemeClr val="tx1"/>
                </a:solidFill>
              </a:rPr>
              <a:t> </a:t>
            </a:r>
            <a:r>
              <a:rPr lang="en-US" altLang="ja-JP" sz="2400" baseline="0" dirty="0">
                <a:solidFill>
                  <a:schemeClr val="tx1"/>
                </a:solidFill>
              </a:rPr>
              <a:t>(~300</a:t>
            </a:r>
            <a:r>
              <a:rPr lang="en-US" altLang="ja-JP" sz="2400" baseline="30000" dirty="0">
                <a:solidFill>
                  <a:schemeClr val="tx1"/>
                </a:solidFill>
              </a:rPr>
              <a:t>o</a:t>
            </a:r>
            <a:r>
              <a:rPr lang="en-US" altLang="ja-JP" sz="2400" baseline="0" dirty="0">
                <a:solidFill>
                  <a:schemeClr val="tx1"/>
                </a:solidFill>
              </a:rPr>
              <a:t>C), </a:t>
            </a:r>
            <a:r>
              <a:rPr lang="ja-JP" altLang="en-US" sz="2400" baseline="0" dirty="0" smtClean="0">
                <a:solidFill>
                  <a:schemeClr val="tx1"/>
                </a:solidFill>
              </a:rPr>
              <a:t>低コスト</a:t>
            </a:r>
            <a:r>
              <a:rPr lang="en-US" altLang="ja-JP" sz="2400" baseline="0" dirty="0">
                <a:solidFill>
                  <a:schemeClr val="tx1"/>
                </a:solidFill>
              </a:rPr>
              <a:t/>
            </a:r>
            <a:br>
              <a:rPr lang="en-US" altLang="ja-JP" sz="2400" baseline="0" dirty="0">
                <a:solidFill>
                  <a:schemeClr val="tx1"/>
                </a:solidFill>
              </a:rPr>
            </a:br>
            <a:r>
              <a:rPr lang="ja-JP" altLang="en-US" sz="2400" baseline="0" dirty="0" smtClean="0">
                <a:solidFill>
                  <a:schemeClr val="tx1"/>
                </a:solidFill>
              </a:rPr>
              <a:t>   　</a:t>
            </a:r>
            <a:r>
              <a:rPr lang="ja-JP" altLang="en-US" sz="2400" baseline="0" dirty="0" smtClean="0">
                <a:solidFill>
                  <a:srgbClr val="FF0000"/>
                </a:solidFill>
              </a:rPr>
              <a:t>性能は重要</a:t>
            </a:r>
            <a:r>
              <a:rPr lang="ja-JP" altLang="en-US" sz="2400" baseline="0" dirty="0">
                <a:solidFill>
                  <a:srgbClr val="FF0000"/>
                </a:solidFill>
              </a:rPr>
              <a:t>では</a:t>
            </a:r>
            <a:r>
              <a:rPr lang="ja-JP" altLang="en-US" sz="2400" baseline="0" dirty="0" smtClean="0">
                <a:solidFill>
                  <a:srgbClr val="FF0000"/>
                </a:solidFill>
              </a:rPr>
              <a:t>ない</a:t>
            </a:r>
            <a:r>
              <a:rPr lang="en-US" altLang="ja-JP" sz="2400" baseline="0" dirty="0">
                <a:solidFill>
                  <a:srgbClr val="FF0000"/>
                </a:solidFill>
              </a:rPr>
              <a:t/>
            </a:r>
            <a:br>
              <a:rPr lang="en-US" altLang="ja-JP" sz="2400" baseline="0" dirty="0">
                <a:solidFill>
                  <a:srgbClr val="FF0000"/>
                </a:solidFill>
              </a:rPr>
            </a:br>
            <a:r>
              <a:rPr lang="ja-JP" altLang="en-US" sz="2400" baseline="0" dirty="0" smtClean="0">
                <a:solidFill>
                  <a:srgbClr val="FF0000"/>
                </a:solidFill>
              </a:rPr>
              <a:t>    </a:t>
            </a:r>
            <a:r>
              <a:rPr lang="ja-JP" altLang="en-US" sz="2400" baseline="0" dirty="0" smtClean="0"/>
              <a:t>  　アモルファスシリコン、</a:t>
            </a:r>
            <a:r>
              <a:rPr lang="ja-JP" altLang="en-US" sz="2400" baseline="0" dirty="0" smtClean="0">
                <a:solidFill>
                  <a:schemeClr val="tx1"/>
                </a:solidFill>
              </a:rPr>
              <a:t>有機</a:t>
            </a:r>
            <a:r>
              <a:rPr lang="en-US" altLang="ja-JP" sz="2400" baseline="0" dirty="0" smtClean="0">
                <a:solidFill>
                  <a:schemeClr val="tx1"/>
                </a:solidFill>
              </a:rPr>
              <a:t> </a:t>
            </a:r>
            <a:r>
              <a:rPr lang="ja-JP" altLang="en-US" sz="2400" baseline="0" dirty="0" smtClean="0">
                <a:solidFill>
                  <a:schemeClr val="tx1"/>
                </a:solidFill>
              </a:rPr>
              <a:t>トランジスタも使える</a:t>
            </a:r>
            <a:r>
              <a:rPr lang="en-US" altLang="ja-JP" sz="2400" baseline="0" dirty="0" smtClean="0">
                <a:solidFill>
                  <a:schemeClr val="tx1"/>
                </a:solidFill>
              </a:rPr>
              <a:t/>
            </a:r>
            <a:br>
              <a:rPr lang="en-US" altLang="ja-JP" sz="2400" baseline="0" dirty="0" smtClean="0">
                <a:solidFill>
                  <a:schemeClr val="tx1"/>
                </a:solidFill>
              </a:rPr>
            </a:br>
            <a:r>
              <a:rPr lang="ja-JP" altLang="en-US" sz="2400" baseline="0" dirty="0" smtClean="0">
                <a:solidFill>
                  <a:schemeClr val="tx1"/>
                </a:solidFill>
              </a:rPr>
              <a:t>　　</a:t>
            </a:r>
            <a:r>
              <a:rPr lang="ja-JP" altLang="en-US" sz="2400" dirty="0" smtClean="0"/>
              <a:t>リーク電流は低い方がいい</a:t>
            </a:r>
            <a:r>
              <a:rPr lang="en-US" altLang="ja-JP" sz="2400" baseline="0" dirty="0" smtClean="0">
                <a:solidFill>
                  <a:schemeClr val="tx1"/>
                </a:solidFill>
              </a:rPr>
              <a:t/>
            </a:r>
            <a:br>
              <a:rPr lang="en-US" altLang="ja-JP" sz="2400" baseline="0" dirty="0" smtClean="0">
                <a:solidFill>
                  <a:schemeClr val="tx1"/>
                </a:solidFill>
              </a:rPr>
            </a:br>
            <a:r>
              <a:rPr lang="en-US" altLang="ja-JP" sz="1200" baseline="0" dirty="0">
                <a:solidFill>
                  <a:schemeClr val="tx1"/>
                </a:solidFill>
              </a:rPr>
              <a:t/>
            </a:r>
            <a:br>
              <a:rPr lang="en-US" altLang="ja-JP" sz="1200" baseline="0" dirty="0">
                <a:solidFill>
                  <a:schemeClr val="tx1"/>
                </a:solidFill>
              </a:rPr>
            </a:br>
            <a:r>
              <a:rPr lang="en-US" altLang="ja-JP" sz="2400" b="1" baseline="0" dirty="0" smtClean="0"/>
              <a:t>3’. </a:t>
            </a:r>
            <a:r>
              <a:rPr lang="ja-JP" altLang="en-US" sz="2400" b="1" baseline="0" dirty="0" smtClean="0"/>
              <a:t>巨大／高速</a:t>
            </a:r>
            <a:r>
              <a:rPr lang="en-US" altLang="ja-JP" sz="2400" b="1" baseline="0" dirty="0" smtClean="0"/>
              <a:t> (</a:t>
            </a:r>
            <a:r>
              <a:rPr lang="en-US" altLang="ja-JP" sz="2400" b="1" baseline="0" dirty="0" smtClean="0">
                <a:sym typeface="Symbol"/>
              </a:rPr>
              <a:t>480 Hz) / </a:t>
            </a:r>
            <a:r>
              <a:rPr lang="ja-JP" altLang="en-US" sz="2400" b="1" baseline="0" dirty="0" smtClean="0">
                <a:sym typeface="Symbol"/>
              </a:rPr>
              <a:t>非メガネ</a:t>
            </a:r>
            <a:r>
              <a:rPr lang="en-US" altLang="ja-JP" sz="2400" b="1" baseline="0" dirty="0" smtClean="0">
                <a:sym typeface="Symbol"/>
              </a:rPr>
              <a:t> 3D LCD</a:t>
            </a:r>
            <a:br>
              <a:rPr lang="en-US" altLang="ja-JP" sz="2400" b="1" baseline="0" dirty="0" smtClean="0">
                <a:sym typeface="Symbol"/>
              </a:rPr>
            </a:br>
            <a:r>
              <a:rPr lang="en-US" altLang="ja-JP" sz="2400" b="1" baseline="0" dirty="0" smtClean="0">
                <a:sym typeface="Symbol"/>
              </a:rPr>
              <a:t>   </a:t>
            </a:r>
            <a:r>
              <a:rPr lang="ja-JP" altLang="en-US" sz="2400" b="1" baseline="0" dirty="0" smtClean="0">
                <a:sym typeface="Symbol"/>
              </a:rPr>
              <a:t>　</a:t>
            </a:r>
            <a:r>
              <a:rPr lang="ja-JP" altLang="en-US" sz="2400" b="1" baseline="0" dirty="0" smtClean="0">
                <a:solidFill>
                  <a:srgbClr val="FF0000"/>
                </a:solidFill>
              </a:rPr>
              <a:t>高い性能が必要</a:t>
            </a:r>
            <a:r>
              <a:rPr lang="en-US" altLang="ja-JP" sz="2400" b="1" baseline="0" dirty="0" smtClean="0">
                <a:solidFill>
                  <a:srgbClr val="FF0000"/>
                </a:solidFill>
              </a:rPr>
              <a:t/>
            </a:r>
            <a:br>
              <a:rPr lang="en-US" altLang="ja-JP" sz="2400" b="1" baseline="0" dirty="0" smtClean="0">
                <a:solidFill>
                  <a:srgbClr val="FF0000"/>
                </a:solidFill>
              </a:rPr>
            </a:br>
            <a:r>
              <a:rPr lang="en-US" altLang="ja-JP" sz="2400" b="1" baseline="0" dirty="0" smtClean="0"/>
              <a:t>3. </a:t>
            </a:r>
            <a:r>
              <a:rPr lang="ja-JP" altLang="en-US" sz="2400" b="1" baseline="0" dirty="0" smtClean="0"/>
              <a:t>有機</a:t>
            </a:r>
            <a:r>
              <a:rPr lang="en-US" altLang="ja-JP" sz="2400" b="1" baseline="0" dirty="0" smtClean="0"/>
              <a:t>EL</a:t>
            </a:r>
            <a:r>
              <a:rPr lang="ja-JP" altLang="en-US" sz="2400" b="1" baseline="0" dirty="0" smtClean="0"/>
              <a:t>ディスプレイ</a:t>
            </a:r>
            <a:r>
              <a:rPr lang="en-US" altLang="ja-JP" sz="2400" b="1" baseline="0" dirty="0"/>
              <a:t/>
            </a:r>
            <a:br>
              <a:rPr lang="en-US" altLang="ja-JP" sz="2400" b="1" baseline="0" dirty="0"/>
            </a:br>
            <a:r>
              <a:rPr lang="ja-JP" altLang="en-US" sz="2400" b="1" baseline="0" dirty="0" smtClean="0"/>
              <a:t>　　</a:t>
            </a:r>
            <a:r>
              <a:rPr lang="ja-JP" altLang="en-US" sz="2400" b="1" baseline="0" dirty="0" smtClean="0">
                <a:solidFill>
                  <a:srgbClr val="FF0000"/>
                </a:solidFill>
              </a:rPr>
              <a:t>高い性能、非常に高い安定性</a:t>
            </a:r>
            <a:r>
              <a:rPr lang="en-US" altLang="ja-JP" sz="2400" b="1" baseline="0" dirty="0" smtClean="0">
                <a:solidFill>
                  <a:srgbClr val="FF0000"/>
                </a:solidFill>
              </a:rPr>
              <a:t> </a:t>
            </a:r>
            <a:r>
              <a:rPr lang="ja-JP" altLang="en-US" sz="2400" b="1" baseline="0" dirty="0" smtClean="0">
                <a:solidFill>
                  <a:srgbClr val="FF0000"/>
                </a:solidFill>
              </a:rPr>
              <a:t>が必要</a:t>
            </a:r>
            <a:r>
              <a:rPr lang="en-US" altLang="ja-JP" sz="2400" b="1" baseline="0" dirty="0" smtClean="0">
                <a:solidFill>
                  <a:srgbClr val="FF0000"/>
                </a:solidFill>
                <a:sym typeface="Symbol" pitchFamily="18" charset="2"/>
              </a:rPr>
              <a:t/>
            </a:r>
            <a:br>
              <a:rPr lang="en-US" altLang="ja-JP" sz="2400" b="1" baseline="0" dirty="0" smtClean="0">
                <a:solidFill>
                  <a:srgbClr val="FF0000"/>
                </a:solidFill>
                <a:sym typeface="Symbol" pitchFamily="18" charset="2"/>
              </a:rPr>
            </a:br>
            <a:r>
              <a:rPr lang="en-US" altLang="ja-JP" sz="2400" b="1" baseline="0" dirty="0" smtClean="0">
                <a:sym typeface="Symbol" pitchFamily="18" charset="2"/>
              </a:rPr>
              <a:t>4. </a:t>
            </a:r>
            <a:r>
              <a:rPr lang="ja-JP" altLang="en-US" sz="2400" b="1" baseline="0" dirty="0" smtClean="0">
                <a:sym typeface="Symbol" pitchFamily="18" charset="2"/>
              </a:rPr>
              <a:t>フレキシブルディスプレイ</a:t>
            </a:r>
            <a:endParaRPr lang="en-US" altLang="ja-JP" sz="2400" b="1" baseline="0" dirty="0" smtClean="0"/>
          </a:p>
          <a:p>
            <a:r>
              <a:rPr lang="en-US" altLang="ja-JP" sz="2400" baseline="0" dirty="0" smtClean="0">
                <a:solidFill>
                  <a:srgbClr val="FF0000"/>
                </a:solidFill>
              </a:rPr>
              <a:t>   </a:t>
            </a:r>
            <a:r>
              <a:rPr lang="ja-JP" altLang="en-US" sz="2400" b="1" baseline="0" dirty="0" smtClean="0">
                <a:solidFill>
                  <a:srgbClr val="FF0000"/>
                </a:solidFill>
              </a:rPr>
              <a:t>　低温 </a:t>
            </a:r>
            <a:r>
              <a:rPr lang="en-US" altLang="ja-JP" sz="2400" b="1" baseline="0" dirty="0" smtClean="0">
                <a:solidFill>
                  <a:srgbClr val="FF0000"/>
                </a:solidFill>
              </a:rPr>
              <a:t>(&lt;&lt; 200</a:t>
            </a:r>
            <a:r>
              <a:rPr lang="en-US" altLang="ja-JP" sz="2400" b="1" baseline="30000" dirty="0" smtClean="0">
                <a:solidFill>
                  <a:srgbClr val="FF0000"/>
                </a:solidFill>
              </a:rPr>
              <a:t>o</a:t>
            </a:r>
            <a:r>
              <a:rPr lang="en-US" altLang="ja-JP" sz="2400" b="1" baseline="0" dirty="0" smtClean="0">
                <a:solidFill>
                  <a:srgbClr val="FF0000"/>
                </a:solidFill>
              </a:rPr>
              <a:t>C)</a:t>
            </a:r>
            <a:r>
              <a:rPr lang="ja-JP" altLang="en-US" sz="2400" b="1" baseline="0" dirty="0" smtClean="0">
                <a:solidFill>
                  <a:srgbClr val="FF0000"/>
                </a:solidFill>
              </a:rPr>
              <a:t> で作製</a:t>
            </a:r>
            <a:r>
              <a:rPr lang="en-US" altLang="ja-JP" sz="2400" b="1" baseline="0" dirty="0" smtClean="0">
                <a:solidFill>
                  <a:srgbClr val="FF0000"/>
                </a:solidFill>
              </a:rPr>
              <a:t>, </a:t>
            </a:r>
            <a:r>
              <a:rPr lang="ja-JP" altLang="en-US" sz="2400" b="1" baseline="0" dirty="0" smtClean="0">
                <a:solidFill>
                  <a:srgbClr val="FF0000"/>
                </a:solidFill>
              </a:rPr>
              <a:t>曲げても動作する</a:t>
            </a:r>
            <a:endParaRPr lang="en-US" altLang="ja-JP" sz="2400" b="1" baseline="0" dirty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6443712" y="584684"/>
            <a:ext cx="2683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800" i="1" baseline="0" dirty="0" smtClean="0">
                <a:solidFill>
                  <a:schemeClr val="tx1"/>
                </a:solidFill>
              </a:rPr>
              <a:t>松枝博士</a:t>
            </a:r>
            <a:r>
              <a:rPr lang="en-US" altLang="ja-JP" sz="1800" i="1" baseline="0" dirty="0" smtClean="0">
                <a:solidFill>
                  <a:schemeClr val="tx1"/>
                </a:solidFill>
              </a:rPr>
              <a:t> (AUO)</a:t>
            </a:r>
            <a:r>
              <a:rPr lang="ja-JP" altLang="en-US" sz="1800" i="1" baseline="0" dirty="0" smtClean="0">
                <a:solidFill>
                  <a:schemeClr val="tx1"/>
                </a:solidFill>
              </a:rPr>
              <a:t> 資料より</a:t>
            </a:r>
            <a:endParaRPr lang="ja-JP" altLang="en-US" sz="1800" i="1" baseline="0" dirty="0"/>
          </a:p>
        </p:txBody>
      </p:sp>
    </p:spTree>
    <p:extLst>
      <p:ext uri="{BB962C8B-B14F-4D97-AF65-F5344CB8AC3E}">
        <p14:creationId xmlns:p14="http://schemas.microsoft.com/office/powerpoint/2010/main" val="196905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5092700" y="781050"/>
            <a:ext cx="1143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aseline="-25000">
              <a:solidFill>
                <a:srgbClr val="FF0000"/>
              </a:solidFill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16387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14400"/>
          </a:xfrm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ja-JP" alt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最新の酸化物トランジスタ </a:t>
            </a:r>
            <a:r>
              <a:rPr lang="en-US" altLang="ja-JP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TV</a:t>
            </a:r>
          </a:p>
        </p:txBody>
      </p:sp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8" y="1314450"/>
            <a:ext cx="3419475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3"/>
          <p:cNvSpPr txBox="1">
            <a:spLocks noChangeArrowheads="1"/>
          </p:cNvSpPr>
          <p:nvPr/>
        </p:nvSpPr>
        <p:spPr bwMode="auto">
          <a:xfrm>
            <a:off x="754063" y="762000"/>
            <a:ext cx="3460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dirty="0">
                <a:solidFill>
                  <a:srgbClr val="FF0000"/>
                </a:solidFill>
                <a:cs typeface="Times New Roman" pitchFamily="18" charset="0"/>
              </a:rPr>
              <a:t>19” </a:t>
            </a:r>
            <a:r>
              <a:rPr lang="ja-JP" altLang="en-US" sz="1600" b="1" dirty="0" smtClean="0">
                <a:solidFill>
                  <a:srgbClr val="FF0000"/>
                </a:solidFill>
                <a:cs typeface="Times New Roman" pitchFamily="18" charset="0"/>
              </a:rPr>
              <a:t>有機</a:t>
            </a:r>
            <a:r>
              <a:rPr lang="en-US" altLang="ja-JP" sz="1600" b="1" dirty="0" smtClean="0">
                <a:solidFill>
                  <a:srgbClr val="FF0000"/>
                </a:solidFill>
                <a:cs typeface="Times New Roman" pitchFamily="18" charset="0"/>
              </a:rPr>
              <a:t>EL, </a:t>
            </a:r>
            <a:r>
              <a:rPr lang="en-US" altLang="ja-JP" sz="1600" b="1" dirty="0">
                <a:solidFill>
                  <a:srgbClr val="FF0000"/>
                </a:solidFill>
                <a:cs typeface="Times New Roman" pitchFamily="18" charset="0"/>
              </a:rPr>
              <a:t>960</a:t>
            </a:r>
            <a:r>
              <a:rPr lang="en-US" altLang="ja-JP" sz="1600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</a:t>
            </a:r>
            <a:r>
              <a:rPr lang="en-US" altLang="ja-JP" sz="1600" b="1" dirty="0">
                <a:solidFill>
                  <a:srgbClr val="FF0000"/>
                </a:solidFill>
                <a:cs typeface="Times New Roman" pitchFamily="18" charset="0"/>
              </a:rPr>
              <a:t>540</a:t>
            </a:r>
            <a:br>
              <a:rPr lang="en-US" altLang="ja-JP" sz="1600" b="1" dirty="0">
                <a:solidFill>
                  <a:srgbClr val="FF0000"/>
                </a:solidFill>
                <a:cs typeface="Times New Roman" pitchFamily="18" charset="0"/>
              </a:rPr>
            </a:br>
            <a:r>
              <a:rPr lang="en-US" altLang="ja-JP" sz="1600" b="1" dirty="0">
                <a:solidFill>
                  <a:srgbClr val="FF0000"/>
                </a:solidFill>
                <a:cs typeface="Times New Roman" pitchFamily="18" charset="0"/>
              </a:rPr>
              <a:t>(Samsung Mobile Display, FPDI2009)</a:t>
            </a:r>
          </a:p>
        </p:txBody>
      </p:sp>
      <p:sp>
        <p:nvSpPr>
          <p:cNvPr id="16390" name="Text Box 3"/>
          <p:cNvSpPr txBox="1">
            <a:spLocks noChangeArrowheads="1"/>
          </p:cNvSpPr>
          <p:nvPr/>
        </p:nvSpPr>
        <p:spPr bwMode="auto">
          <a:xfrm>
            <a:off x="4408488" y="977900"/>
            <a:ext cx="313765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dirty="0">
                <a:solidFill>
                  <a:srgbClr val="FF0000"/>
                </a:solidFill>
                <a:cs typeface="Times New Roman" pitchFamily="18" charset="0"/>
              </a:rPr>
              <a:t>37</a:t>
            </a:r>
            <a:r>
              <a:rPr lang="en-US" altLang="ja-JP" sz="1600" b="1" dirty="0" smtClean="0">
                <a:solidFill>
                  <a:srgbClr val="FF0000"/>
                </a:solidFill>
                <a:cs typeface="Times New Roman" pitchFamily="18" charset="0"/>
              </a:rPr>
              <a:t>”</a:t>
            </a:r>
            <a:r>
              <a:rPr lang="ja-JP" altLang="en-US" sz="1600" b="1" dirty="0" smtClean="0">
                <a:solidFill>
                  <a:srgbClr val="FF0000"/>
                </a:solidFill>
                <a:cs typeface="Times New Roman" pitchFamily="18" charset="0"/>
              </a:rPr>
              <a:t>液晶</a:t>
            </a:r>
            <a:r>
              <a:rPr lang="en-US" altLang="ja-JP" sz="1600" b="1" dirty="0" smtClean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altLang="ja-JP" sz="1600" b="1" dirty="0">
                <a:solidFill>
                  <a:srgbClr val="FF0000"/>
                </a:solidFill>
                <a:cs typeface="Times New Roman" pitchFamily="18" charset="0"/>
              </a:rPr>
              <a:t>FHD (AUO, TAOS2010)</a:t>
            </a:r>
          </a:p>
        </p:txBody>
      </p:sp>
      <p:pic>
        <p:nvPicPr>
          <p:cNvPr id="16391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0" y="1314450"/>
            <a:ext cx="3352800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488" y="3941763"/>
            <a:ext cx="4060825" cy="27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3" name="Text Box 3"/>
          <p:cNvSpPr txBox="1">
            <a:spLocks noChangeArrowheads="1"/>
          </p:cNvSpPr>
          <p:nvPr/>
        </p:nvSpPr>
        <p:spPr bwMode="auto">
          <a:xfrm>
            <a:off x="1751013" y="4797425"/>
            <a:ext cx="26404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dirty="0">
                <a:solidFill>
                  <a:srgbClr val="FF0000"/>
                </a:solidFill>
                <a:cs typeface="Times New Roman" pitchFamily="18" charset="0"/>
              </a:rPr>
              <a:t>70” </a:t>
            </a:r>
            <a:r>
              <a:rPr lang="en-US" altLang="ja-JP" sz="1600" b="1" dirty="0" smtClean="0">
                <a:solidFill>
                  <a:srgbClr val="FF0000"/>
                </a:solidFill>
                <a:cs typeface="Times New Roman" pitchFamily="18" charset="0"/>
              </a:rPr>
              <a:t>3D</a:t>
            </a:r>
            <a:r>
              <a:rPr lang="ja-JP" altLang="en-US" sz="1600" b="1" dirty="0" smtClean="0">
                <a:solidFill>
                  <a:srgbClr val="FF0000"/>
                </a:solidFill>
                <a:cs typeface="Times New Roman" pitchFamily="18" charset="0"/>
              </a:rPr>
              <a:t>液晶</a:t>
            </a:r>
            <a:r>
              <a:rPr lang="en-US" altLang="ja-JP" sz="1600" b="1" dirty="0" smtClean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altLang="ja-JP" sz="1600" b="1" dirty="0">
                <a:solidFill>
                  <a:srgbClr val="FF0000"/>
                </a:solidFill>
                <a:cs typeface="Times New Roman" pitchFamily="18" charset="0"/>
              </a:rPr>
              <a:t>UD</a:t>
            </a:r>
            <a:r>
              <a:rPr lang="ja-JP" altLang="en-US" sz="1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ja-JP" sz="1600" b="1" dirty="0">
                <a:solidFill>
                  <a:srgbClr val="FF0000"/>
                </a:solidFill>
                <a:cs typeface="Times New Roman" pitchFamily="18" charset="0"/>
              </a:rPr>
              <a:t>3840</a:t>
            </a:r>
            <a:r>
              <a:rPr lang="en-US" altLang="ja-JP" sz="1600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2160</a:t>
            </a:r>
            <a:r>
              <a:rPr lang="en-US" altLang="ja-JP" sz="1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br>
              <a:rPr lang="en-US" altLang="ja-JP" sz="1600" b="1" dirty="0">
                <a:solidFill>
                  <a:srgbClr val="FF0000"/>
                </a:solidFill>
                <a:cs typeface="Times New Roman" pitchFamily="18" charset="0"/>
              </a:rPr>
            </a:br>
            <a:r>
              <a:rPr lang="en-US" altLang="ja-JP" sz="1600" b="1" dirty="0">
                <a:solidFill>
                  <a:srgbClr val="FF0000"/>
                </a:solidFill>
                <a:cs typeface="Times New Roman" pitchFamily="18" charset="0"/>
              </a:rPr>
              <a:t>(Samsung</a:t>
            </a:r>
            <a:r>
              <a:rPr lang="ja-JP" altLang="en-US" sz="1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ja-JP" sz="1600" b="1" dirty="0">
                <a:solidFill>
                  <a:srgbClr val="FF0000"/>
                </a:solidFill>
                <a:cs typeface="Times New Roman" pitchFamily="18" charset="0"/>
              </a:rPr>
              <a:t>SEC, FPDI2010)</a:t>
            </a:r>
          </a:p>
        </p:txBody>
      </p:sp>
    </p:spTree>
    <p:extLst>
      <p:ext uri="{BB962C8B-B14F-4D97-AF65-F5344CB8AC3E}">
        <p14:creationId xmlns:p14="http://schemas.microsoft.com/office/powerpoint/2010/main" val="200857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4807" y="2845295"/>
            <a:ext cx="9161462" cy="9144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ja-JP" altLang="en-US" sz="3600" b="1" kern="1200" dirty="0" smtClean="0">
                <a:solidFill>
                  <a:srgbClr val="0000FF"/>
                </a:solidFill>
                <a:latin typeface="Times New Roman"/>
                <a:cs typeface="+mn-cs"/>
              </a:rPr>
              <a:t>講演の内容</a:t>
            </a:r>
            <a:endParaRPr lang="ja-JP" altLang="en-US" sz="3600" b="1" kern="1200" dirty="0">
              <a:solidFill>
                <a:srgbClr val="0000FF"/>
              </a:solidFill>
              <a:latin typeface="Times New Roman"/>
              <a:cs typeface="+mn-cs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138157" y="355083"/>
            <a:ext cx="87010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b="1" dirty="0">
                <a:solidFill>
                  <a:srgbClr val="3333FF"/>
                </a:solidFill>
                <a:latin typeface="Times New Roman"/>
              </a:rPr>
              <a:t>酸化物</a:t>
            </a:r>
            <a:r>
              <a:rPr lang="ja-JP" altLang="en-US" sz="2800" b="1" dirty="0" smtClean="0">
                <a:solidFill>
                  <a:srgbClr val="3333FF"/>
                </a:solidFill>
                <a:latin typeface="Times New Roman"/>
              </a:rPr>
              <a:t>トランジスタ</a:t>
            </a:r>
            <a:r>
              <a:rPr lang="en-US" altLang="ja-JP" sz="2800" b="1" dirty="0" smtClean="0">
                <a:solidFill>
                  <a:srgbClr val="3333FF"/>
                </a:solidFill>
                <a:latin typeface="Times New Roman"/>
              </a:rPr>
              <a:t/>
            </a:r>
            <a:br>
              <a:rPr lang="en-US" altLang="ja-JP" sz="2800" b="1" dirty="0" smtClean="0">
                <a:solidFill>
                  <a:srgbClr val="3333FF"/>
                </a:solidFill>
                <a:latin typeface="Times New Roman"/>
              </a:rPr>
            </a:br>
            <a:r>
              <a:rPr lang="ja-JP" altLang="en-US" sz="2400" b="1" dirty="0" smtClean="0">
                <a:latin typeface="Times New Roman"/>
              </a:rPr>
              <a:t>　</a:t>
            </a:r>
            <a:r>
              <a:rPr lang="ja-JP" altLang="en-US" sz="2400" b="1" dirty="0" smtClean="0">
                <a:solidFill>
                  <a:srgbClr val="FF0000"/>
                </a:solidFill>
                <a:latin typeface="Times New Roman"/>
              </a:rPr>
              <a:t>アモルファス酸化物半導体</a:t>
            </a:r>
            <a:r>
              <a:rPr lang="ja-JP" altLang="en-US" sz="2400" b="1" dirty="0" smtClean="0">
                <a:latin typeface="Times New Roman"/>
              </a:rPr>
              <a:t>： 新しい半導体材料</a:t>
            </a:r>
            <a:endParaRPr lang="en-US" altLang="ja-JP" sz="2400" b="1" dirty="0" smtClean="0">
              <a:latin typeface="Times New Roman"/>
            </a:endParaRPr>
          </a:p>
          <a:p>
            <a:r>
              <a:rPr lang="ja-JP" altLang="en-US" sz="2400" b="1" dirty="0" smtClean="0">
                <a:latin typeface="Times New Roman"/>
              </a:rPr>
              <a:t>　現在の</a:t>
            </a:r>
            <a:r>
              <a:rPr lang="ja-JP" altLang="en-US" sz="2400" b="1" dirty="0" smtClean="0">
                <a:solidFill>
                  <a:srgbClr val="FF0000"/>
                </a:solidFill>
                <a:latin typeface="Times New Roman"/>
              </a:rPr>
              <a:t>アモルファスシリコン</a:t>
            </a:r>
            <a:r>
              <a:rPr lang="ja-JP" altLang="en-US" sz="2400" b="1" dirty="0" smtClean="0">
                <a:latin typeface="Times New Roman"/>
              </a:rPr>
              <a:t>を置き換える性能</a:t>
            </a:r>
            <a:endParaRPr lang="en-US" altLang="ja-JP" sz="2400" b="1" dirty="0" smtClean="0">
              <a:latin typeface="Times New Roman"/>
            </a:endParaRPr>
          </a:p>
          <a:p>
            <a:endParaRPr lang="en-US" altLang="ja-JP" sz="2400" b="1" dirty="0">
              <a:latin typeface="Times New Roman"/>
            </a:endParaRPr>
          </a:p>
          <a:p>
            <a:r>
              <a:rPr lang="ja-JP" altLang="en-US" sz="2400" b="1" dirty="0" smtClean="0">
                <a:latin typeface="Times New Roman"/>
              </a:rPr>
              <a:t>　　アモルファス ＝　「結晶ではない」</a:t>
            </a:r>
            <a:r>
              <a:rPr lang="en-US" altLang="ja-JP" sz="2400" b="1" dirty="0" smtClean="0">
                <a:latin typeface="Times New Roman"/>
              </a:rPr>
              <a:t/>
            </a:r>
            <a:br>
              <a:rPr lang="en-US" altLang="ja-JP" sz="2400" b="1" dirty="0" smtClean="0">
                <a:latin typeface="Times New Roman"/>
              </a:rPr>
            </a:br>
            <a:r>
              <a:rPr lang="ja-JP" altLang="en-US" sz="2400" b="1" dirty="0" smtClean="0">
                <a:latin typeface="Times New Roman"/>
              </a:rPr>
              <a:t>　　結晶ではない酸化物　＝　「ガラス」</a:t>
            </a:r>
            <a:r>
              <a:rPr lang="ja-JP" altLang="en-US" sz="2400" b="1" dirty="0">
                <a:latin typeface="Times New Roman"/>
              </a:rPr>
              <a:t>　</a:t>
            </a:r>
            <a:r>
              <a:rPr lang="ja-JP" altLang="en-US" sz="2400" b="1" dirty="0" smtClean="0">
                <a:latin typeface="Times New Roman"/>
              </a:rPr>
              <a:t>＝＞ </a:t>
            </a:r>
            <a:r>
              <a:rPr lang="ja-JP" altLang="en-US" sz="3200" b="1" dirty="0" smtClean="0">
                <a:solidFill>
                  <a:srgbClr val="FF0000"/>
                </a:solidFill>
                <a:latin typeface="Times New Roman"/>
              </a:rPr>
              <a:t>「ガラス半導体」</a:t>
            </a:r>
            <a:endParaRPr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14301" y="3677662"/>
            <a:ext cx="8991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 smtClean="0">
                <a:latin typeface="Times New Roman"/>
              </a:rPr>
              <a:t>・ 平面</a:t>
            </a:r>
            <a:r>
              <a:rPr lang="en-US" altLang="ja-JP" sz="3200" b="1" dirty="0" smtClean="0">
                <a:latin typeface="Times New Roman"/>
              </a:rPr>
              <a:t>TV</a:t>
            </a:r>
            <a:r>
              <a:rPr lang="ja-JP" altLang="en-US" sz="3200" b="1" dirty="0" smtClean="0">
                <a:latin typeface="Times New Roman"/>
              </a:rPr>
              <a:t>はどのようにして動くのか</a:t>
            </a:r>
            <a:endParaRPr lang="en-US" altLang="ja-JP" sz="3200" b="1" dirty="0" smtClean="0">
              <a:latin typeface="Times New Roman"/>
            </a:endParaRPr>
          </a:p>
          <a:p>
            <a:r>
              <a:rPr lang="ja-JP" altLang="en-US" sz="3200" b="1" dirty="0" smtClean="0">
                <a:latin typeface="Times New Roman"/>
              </a:rPr>
              <a:t>・ なぜアモルファス半導体が大事なのか</a:t>
            </a:r>
            <a:endParaRPr lang="en-US" altLang="ja-JP" sz="3200" b="1" dirty="0" smtClean="0">
              <a:latin typeface="Times New Roman"/>
            </a:endParaRPr>
          </a:p>
          <a:p>
            <a:r>
              <a:rPr lang="ja-JP" altLang="en-US" sz="3200" b="1" dirty="0" smtClean="0">
                <a:latin typeface="Times New Roman"/>
              </a:rPr>
              <a:t>・ なぜ 「ガラス」 は半導体にならないと</a:t>
            </a:r>
            <a:r>
              <a:rPr lang="en-US" altLang="ja-JP" sz="3200" b="1" dirty="0" smtClean="0">
                <a:latin typeface="Times New Roman"/>
              </a:rPr>
              <a:t/>
            </a:r>
            <a:br>
              <a:rPr lang="en-US" altLang="ja-JP" sz="3200" b="1" dirty="0" smtClean="0">
                <a:latin typeface="Times New Roman"/>
              </a:rPr>
            </a:br>
            <a:r>
              <a:rPr lang="ja-JP" altLang="en-US" sz="3200" b="1" dirty="0" smtClean="0">
                <a:latin typeface="Times New Roman"/>
              </a:rPr>
              <a:t>　信じられていたのか</a:t>
            </a:r>
            <a:endParaRPr lang="en-US" altLang="ja-JP" sz="3200" b="1" dirty="0" smtClean="0">
              <a:latin typeface="Times New Roman"/>
            </a:endParaRPr>
          </a:p>
          <a:p>
            <a:r>
              <a:rPr lang="ja-JP" altLang="en-US" sz="3200" b="1" dirty="0" smtClean="0">
                <a:latin typeface="Times New Roman"/>
              </a:rPr>
              <a:t>・ なぜ 「ガラス半導体」 が実現したか</a:t>
            </a:r>
            <a:endParaRPr lang="en-US" altLang="ja-JP" sz="3200" b="1" dirty="0" smtClean="0">
              <a:latin typeface="Times New Roman"/>
            </a:endParaRPr>
          </a:p>
          <a:p>
            <a:r>
              <a:rPr lang="ja-JP" altLang="en-US" sz="3200" b="1" dirty="0" smtClean="0">
                <a:latin typeface="Times New Roman"/>
              </a:rPr>
              <a:t>・ 「ガラス半導体」 で世の中がどう変わるのか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76409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ja-JP" altLang="en-US" sz="3600" b="1" dirty="0" smtClean="0">
                <a:solidFill>
                  <a:srgbClr val="3333FF"/>
                </a:solidFill>
                <a:cs typeface="Times New Roman" pitchFamily="18" charset="0"/>
              </a:rPr>
              <a:t>酸化物トランジスタ： その他の特長</a:t>
            </a:r>
            <a:endParaRPr lang="en-US" altLang="ja-JP" sz="3600" b="1" dirty="0" smtClean="0">
              <a:solidFill>
                <a:srgbClr val="3333FF"/>
              </a:solidFill>
              <a:cs typeface="Times New Roman" pitchFamily="18" charset="0"/>
            </a:endParaRP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446043" y="858619"/>
            <a:ext cx="7815986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457200" indent="-4572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ja-JP" sz="2800" b="1" dirty="0" smtClean="0">
                <a:cs typeface="Times New Roman" pitchFamily="18" charset="0"/>
              </a:rPr>
              <a:t>1.5</a:t>
            </a:r>
            <a:r>
              <a:rPr lang="ja-JP" altLang="en-US" sz="2800" b="1" dirty="0" smtClean="0">
                <a:cs typeface="Times New Roman" pitchFamily="18" charset="0"/>
              </a:rPr>
              <a:t> </a:t>
            </a:r>
            <a:r>
              <a:rPr lang="en-US" altLang="ja-JP" sz="2800" b="1" dirty="0" smtClean="0">
                <a:cs typeface="Times New Roman" pitchFamily="18" charset="0"/>
              </a:rPr>
              <a:t>V</a:t>
            </a:r>
            <a:r>
              <a:rPr lang="ja-JP" altLang="en-US" sz="2800" b="1" dirty="0" smtClean="0">
                <a:cs typeface="Times New Roman" pitchFamily="18" charset="0"/>
              </a:rPr>
              <a:t> の低電圧でも動作</a:t>
            </a:r>
            <a:r>
              <a:rPr lang="en-US" altLang="ja-JP" sz="2800" b="1" dirty="0" smtClean="0">
                <a:cs typeface="Times New Roman" pitchFamily="18" charset="0"/>
              </a:rPr>
              <a:t/>
            </a:r>
            <a:br>
              <a:rPr lang="en-US" altLang="ja-JP" sz="2800" b="1" dirty="0" smtClean="0">
                <a:cs typeface="Times New Roman" pitchFamily="18" charset="0"/>
              </a:rPr>
            </a:br>
            <a:r>
              <a:rPr lang="en-US" altLang="ja-JP" sz="2800" b="1" dirty="0" smtClean="0">
                <a:cs typeface="Times New Roman" pitchFamily="18" charset="0"/>
              </a:rPr>
              <a:t>1</a:t>
            </a:r>
            <a:r>
              <a:rPr lang="ja-JP" altLang="en-US" sz="2800" b="1" dirty="0" smtClean="0">
                <a:cs typeface="Times New Roman" pitchFamily="18" charset="0"/>
              </a:rPr>
              <a:t> </a:t>
            </a:r>
            <a:r>
              <a:rPr lang="en-US" altLang="ja-JP" sz="2800" b="1" dirty="0" err="1" smtClean="0">
                <a:cs typeface="Times New Roman" pitchFamily="18" charset="0"/>
              </a:rPr>
              <a:t>nA</a:t>
            </a:r>
            <a:r>
              <a:rPr lang="ja-JP" altLang="en-US" sz="2800" b="1" dirty="0" smtClean="0">
                <a:cs typeface="Times New Roman" pitchFamily="18" charset="0"/>
              </a:rPr>
              <a:t> </a:t>
            </a:r>
            <a:r>
              <a:rPr lang="en-US" altLang="ja-JP" sz="2800" b="1" dirty="0" smtClean="0">
                <a:cs typeface="Times New Roman" pitchFamily="18" charset="0"/>
              </a:rPr>
              <a:t>(10</a:t>
            </a:r>
            <a:r>
              <a:rPr lang="ja-JP" altLang="en-US" sz="2800" b="1" dirty="0" smtClean="0">
                <a:cs typeface="Times New Roman" pitchFamily="18" charset="0"/>
              </a:rPr>
              <a:t>億分の</a:t>
            </a:r>
            <a:r>
              <a:rPr lang="en-US" altLang="ja-JP" sz="2800" b="1" dirty="0" smtClean="0">
                <a:cs typeface="Times New Roman" pitchFamily="18" charset="0"/>
              </a:rPr>
              <a:t>1</a:t>
            </a:r>
            <a:r>
              <a:rPr lang="ja-JP" altLang="en-US" sz="2800" b="1" dirty="0" smtClean="0">
                <a:cs typeface="Times New Roman" pitchFamily="18" charset="0"/>
              </a:rPr>
              <a:t>アンペア</a:t>
            </a:r>
            <a:r>
              <a:rPr lang="en-US" altLang="ja-JP" sz="2800" b="1" dirty="0" smtClean="0">
                <a:cs typeface="Times New Roman" pitchFamily="18" charset="0"/>
              </a:rPr>
              <a:t>)</a:t>
            </a:r>
            <a:r>
              <a:rPr lang="ja-JP" altLang="en-US" sz="2800" b="1" dirty="0" smtClean="0">
                <a:cs typeface="Times New Roman" pitchFamily="18" charset="0"/>
              </a:rPr>
              <a:t> で </a:t>
            </a:r>
            <a:r>
              <a:rPr lang="en-US" altLang="ja-JP" sz="2800" b="1" dirty="0" smtClean="0">
                <a:solidFill>
                  <a:srgbClr val="3333FF"/>
                </a:solidFill>
                <a:cs typeface="Times New Roman" pitchFamily="18" charset="0"/>
              </a:rPr>
              <a:t>RFID</a:t>
            </a:r>
            <a:r>
              <a:rPr lang="ja-JP" altLang="en-US" sz="2800" b="1" dirty="0" smtClean="0">
                <a:solidFill>
                  <a:srgbClr val="3333FF"/>
                </a:solidFill>
                <a:cs typeface="Times New Roman" pitchFamily="18" charset="0"/>
              </a:rPr>
              <a:t> タグ </a:t>
            </a:r>
            <a:r>
              <a:rPr lang="ja-JP" altLang="en-US" sz="2800" b="1" dirty="0" smtClean="0">
                <a:cs typeface="Times New Roman" pitchFamily="18" charset="0"/>
              </a:rPr>
              <a:t>を動作</a:t>
            </a:r>
            <a:r>
              <a:rPr lang="en-US" altLang="ja-JP" sz="2800" b="1" dirty="0" smtClean="0">
                <a:solidFill>
                  <a:srgbClr val="0000FF"/>
                </a:solidFill>
                <a:cs typeface="Times New Roman" pitchFamily="18" charset="0"/>
              </a:rPr>
              <a:t/>
            </a:r>
            <a:br>
              <a:rPr lang="en-US" altLang="ja-JP" sz="2800" b="1" dirty="0" smtClean="0">
                <a:solidFill>
                  <a:srgbClr val="0000FF"/>
                </a:solidFill>
                <a:cs typeface="Times New Roman" pitchFamily="18" charset="0"/>
              </a:rPr>
            </a:br>
            <a:r>
              <a:rPr lang="ja-JP" altLang="en-US" sz="2800" b="1" dirty="0" smtClean="0">
                <a:solidFill>
                  <a:srgbClr val="0000FF"/>
                </a:solidFill>
                <a:cs typeface="Times New Roman" pitchFamily="18" charset="0"/>
              </a:rPr>
              <a:t>　　</a:t>
            </a:r>
            <a:r>
              <a:rPr lang="ja-JP" altLang="en-US" sz="2800" b="1" dirty="0" smtClean="0">
                <a:solidFill>
                  <a:srgbClr val="FF0000"/>
                </a:solidFill>
                <a:cs typeface="Times New Roman" pitchFamily="18" charset="0"/>
              </a:rPr>
              <a:t>日立製作所</a:t>
            </a:r>
            <a:r>
              <a:rPr lang="en-US" altLang="ja-JP" sz="2800" b="1" dirty="0" smtClean="0">
                <a:solidFill>
                  <a:srgbClr val="FF0000"/>
                </a:solidFill>
                <a:cs typeface="Times New Roman" pitchFamily="18" charset="0"/>
              </a:rPr>
              <a:t/>
            </a:r>
            <a:br>
              <a:rPr lang="en-US" altLang="ja-JP" sz="2800" b="1" dirty="0" smtClean="0">
                <a:solidFill>
                  <a:srgbClr val="FF0000"/>
                </a:solidFill>
                <a:cs typeface="Times New Roman" pitchFamily="18" charset="0"/>
              </a:rPr>
            </a:br>
            <a:endParaRPr lang="en-US" altLang="ja-JP" sz="1400" b="1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marL="457200" indent="-4572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ja-JP" altLang="en-US" sz="2800" b="1" dirty="0" smtClean="0">
                <a:cs typeface="Times New Roman" pitchFamily="18" charset="0"/>
              </a:rPr>
              <a:t>動作電圧・リーク電流が少ない</a:t>
            </a:r>
            <a:r>
              <a:rPr lang="en-US" altLang="ja-JP" sz="2800" b="1" dirty="0" smtClean="0">
                <a:cs typeface="Times New Roman" pitchFamily="18" charset="0"/>
              </a:rPr>
              <a:t/>
            </a:r>
            <a:br>
              <a:rPr lang="en-US" altLang="ja-JP" sz="2800" b="1" dirty="0" smtClean="0">
                <a:cs typeface="Times New Roman" pitchFamily="18" charset="0"/>
              </a:rPr>
            </a:br>
            <a:r>
              <a:rPr lang="ja-JP" altLang="en-US" sz="2800" b="1" dirty="0" smtClean="0">
                <a:cs typeface="Times New Roman" pitchFamily="18" charset="0"/>
              </a:rPr>
              <a:t>トランジスタが小さい</a:t>
            </a:r>
            <a:r>
              <a:rPr lang="en-US" altLang="ja-JP" sz="2800" b="1" dirty="0" smtClean="0">
                <a:cs typeface="Times New Roman" pitchFamily="18" charset="0"/>
              </a:rPr>
              <a:t/>
            </a:r>
            <a:br>
              <a:rPr lang="en-US" altLang="ja-JP" sz="2800" b="1" dirty="0" smtClean="0">
                <a:cs typeface="Times New Roman" pitchFamily="18" charset="0"/>
              </a:rPr>
            </a:br>
            <a:r>
              <a:rPr lang="ja-JP" altLang="en-US" sz="2800" b="1" dirty="0" smtClean="0">
                <a:cs typeface="Times New Roman" pitchFamily="18" charset="0"/>
              </a:rPr>
              <a:t>低消費電力 </a:t>
            </a:r>
            <a:r>
              <a:rPr lang="en-US" altLang="ja-JP" sz="2800" b="1" dirty="0" smtClean="0">
                <a:cs typeface="Times New Roman" pitchFamily="18" charset="0"/>
              </a:rPr>
              <a:t>(</a:t>
            </a:r>
            <a:r>
              <a:rPr lang="ja-JP" altLang="en-US" sz="2800" b="1" dirty="0" smtClean="0">
                <a:solidFill>
                  <a:srgbClr val="3333FF"/>
                </a:solidFill>
                <a:cs typeface="Times New Roman" pitchFamily="18" charset="0"/>
              </a:rPr>
              <a:t>現在の液晶</a:t>
            </a:r>
            <a:r>
              <a:rPr lang="en-US" altLang="ja-JP" sz="2800" b="1" dirty="0" smtClean="0">
                <a:solidFill>
                  <a:srgbClr val="3333FF"/>
                </a:solidFill>
                <a:cs typeface="Times New Roman" pitchFamily="18" charset="0"/>
              </a:rPr>
              <a:t>TV</a:t>
            </a:r>
            <a:r>
              <a:rPr lang="ja-JP" altLang="en-US" sz="2800" b="1" dirty="0" smtClean="0">
                <a:solidFill>
                  <a:srgbClr val="3333FF"/>
                </a:solidFill>
                <a:cs typeface="Times New Roman" pitchFamily="18" charset="0"/>
              </a:rPr>
              <a:t>の</a:t>
            </a:r>
            <a:r>
              <a:rPr lang="en-US" altLang="ja-JP" sz="2800" b="1" dirty="0" smtClean="0">
                <a:solidFill>
                  <a:srgbClr val="3333FF"/>
                </a:solidFill>
                <a:cs typeface="Times New Roman" pitchFamily="18" charset="0"/>
              </a:rPr>
              <a:t>2/3</a:t>
            </a:r>
            <a:r>
              <a:rPr lang="en-US" altLang="ja-JP" sz="2800" b="1" dirty="0" smtClean="0">
                <a:cs typeface="Times New Roman" pitchFamily="18" charset="0"/>
              </a:rPr>
              <a:t>)</a:t>
            </a:r>
            <a:br>
              <a:rPr lang="en-US" altLang="ja-JP" sz="2800" b="1" dirty="0" smtClean="0">
                <a:cs typeface="Times New Roman" pitchFamily="18" charset="0"/>
              </a:rPr>
            </a:br>
            <a:r>
              <a:rPr lang="ja-JP" altLang="en-US" sz="2800" b="1" dirty="0">
                <a:solidFill>
                  <a:srgbClr val="FF0000"/>
                </a:solidFill>
                <a:cs typeface="Times New Roman" pitchFamily="18" charset="0"/>
              </a:rPr>
              <a:t>　　</a:t>
            </a:r>
            <a:r>
              <a:rPr lang="ja-JP" altLang="en-US" sz="2800" b="1" dirty="0" smtClean="0">
                <a:solidFill>
                  <a:srgbClr val="FF0000"/>
                </a:solidFill>
                <a:cs typeface="Times New Roman" pitchFamily="18" charset="0"/>
              </a:rPr>
              <a:t>シャープ</a:t>
            </a:r>
            <a:r>
              <a:rPr lang="en-US" altLang="ja-JP" sz="2800" b="1" dirty="0" smtClean="0">
                <a:solidFill>
                  <a:srgbClr val="FF0000"/>
                </a:solidFill>
                <a:cs typeface="Times New Roman" pitchFamily="18" charset="0"/>
              </a:rPr>
              <a:t/>
            </a:r>
            <a:br>
              <a:rPr lang="en-US" altLang="ja-JP" sz="2800" b="1" dirty="0" smtClean="0">
                <a:solidFill>
                  <a:srgbClr val="FF0000"/>
                </a:solidFill>
                <a:cs typeface="Times New Roman" pitchFamily="18" charset="0"/>
              </a:rPr>
            </a:br>
            <a:endParaRPr lang="en-US" altLang="ja-JP" sz="1400" b="1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marL="457200" indent="-4572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ja-JP" altLang="en-US" sz="2800" b="1" dirty="0" smtClean="0">
                <a:cs typeface="Times New Roman" pitchFamily="18" charset="0"/>
              </a:rPr>
              <a:t>リーク電流が少ない</a:t>
            </a:r>
            <a:r>
              <a:rPr lang="en-US" altLang="ja-JP" sz="2800" b="1" dirty="0" smtClean="0">
                <a:cs typeface="Times New Roman" pitchFamily="18" charset="0"/>
              </a:rPr>
              <a:t/>
            </a:r>
            <a:br>
              <a:rPr lang="en-US" altLang="ja-JP" sz="2800" b="1" dirty="0" smtClean="0">
                <a:cs typeface="Times New Roman" pitchFamily="18" charset="0"/>
              </a:rPr>
            </a:br>
            <a:r>
              <a:rPr lang="ja-JP" altLang="en-US" sz="2800" b="1" dirty="0" smtClean="0">
                <a:cs typeface="Times New Roman" pitchFamily="18" charset="0"/>
              </a:rPr>
              <a:t>表示画面を保持するのに電力を使わない</a:t>
            </a:r>
            <a:r>
              <a:rPr lang="en-US" altLang="ja-JP" sz="2800" b="1" dirty="0" smtClean="0">
                <a:cs typeface="Times New Roman" pitchFamily="18" charset="0"/>
              </a:rPr>
              <a:t/>
            </a:r>
            <a:br>
              <a:rPr lang="en-US" altLang="ja-JP" sz="2800" b="1" dirty="0" smtClean="0">
                <a:cs typeface="Times New Roman" pitchFamily="18" charset="0"/>
              </a:rPr>
            </a:br>
            <a:r>
              <a:rPr lang="ja-JP" altLang="en-US" sz="2800" b="1" dirty="0" smtClean="0">
                <a:solidFill>
                  <a:srgbClr val="3333FF"/>
                </a:solidFill>
                <a:cs typeface="Times New Roman" pitchFamily="18" charset="0"/>
              </a:rPr>
              <a:t>電子ペーパー </a:t>
            </a:r>
            <a:r>
              <a:rPr lang="en-US" altLang="ja-JP" sz="2800" b="1" dirty="0" smtClean="0">
                <a:solidFill>
                  <a:srgbClr val="3333FF"/>
                </a:solidFill>
                <a:cs typeface="Times New Roman" pitchFamily="18" charset="0"/>
              </a:rPr>
              <a:t>(</a:t>
            </a:r>
            <a:r>
              <a:rPr lang="ja-JP" altLang="en-US" sz="2800" b="1" dirty="0" smtClean="0">
                <a:solidFill>
                  <a:srgbClr val="3333FF"/>
                </a:solidFill>
                <a:cs typeface="Times New Roman" pitchFamily="18" charset="0"/>
              </a:rPr>
              <a:t>低電力</a:t>
            </a:r>
            <a:r>
              <a:rPr lang="en-US" altLang="ja-JP" sz="2800" b="1" dirty="0" smtClean="0">
                <a:solidFill>
                  <a:srgbClr val="3333FF"/>
                </a:solidFill>
                <a:cs typeface="Times New Roman" pitchFamily="18" charset="0"/>
              </a:rPr>
              <a:t>)</a:t>
            </a:r>
            <a:r>
              <a:rPr lang="ja-JP" altLang="en-US" sz="2800" b="1" dirty="0" smtClean="0">
                <a:solidFill>
                  <a:srgbClr val="3333FF"/>
                </a:solidFill>
                <a:cs typeface="Times New Roman" pitchFamily="18" charset="0"/>
              </a:rPr>
              <a:t> と液晶 </a:t>
            </a:r>
            <a:r>
              <a:rPr lang="en-US" altLang="ja-JP" sz="2800" b="1" dirty="0" smtClean="0">
                <a:solidFill>
                  <a:srgbClr val="3333FF"/>
                </a:solidFill>
                <a:cs typeface="Times New Roman" pitchFamily="18" charset="0"/>
              </a:rPr>
              <a:t>(</a:t>
            </a:r>
            <a:r>
              <a:rPr lang="ja-JP" altLang="en-US" sz="2800" b="1" dirty="0" smtClean="0">
                <a:solidFill>
                  <a:srgbClr val="3333FF"/>
                </a:solidFill>
                <a:cs typeface="Times New Roman" pitchFamily="18" charset="0"/>
              </a:rPr>
              <a:t>動画</a:t>
            </a:r>
            <a:r>
              <a:rPr lang="en-US" altLang="ja-JP" sz="2800" b="1" dirty="0" smtClean="0">
                <a:solidFill>
                  <a:srgbClr val="3333FF"/>
                </a:solidFill>
                <a:cs typeface="Times New Roman" pitchFamily="18" charset="0"/>
              </a:rPr>
              <a:t>)</a:t>
            </a:r>
            <a:r>
              <a:rPr lang="ja-JP" altLang="en-US" sz="2800" b="1" dirty="0" smtClean="0">
                <a:solidFill>
                  <a:srgbClr val="3333FF"/>
                </a:solidFill>
                <a:cs typeface="Times New Roman" pitchFamily="18" charset="0"/>
              </a:rPr>
              <a:t> の</a:t>
            </a:r>
            <a:r>
              <a:rPr lang="en-US" altLang="ja-JP" sz="2800" b="1" dirty="0" smtClean="0">
                <a:solidFill>
                  <a:srgbClr val="3333FF"/>
                </a:solidFill>
                <a:cs typeface="Times New Roman" pitchFamily="18" charset="0"/>
              </a:rPr>
              <a:t/>
            </a:r>
            <a:br>
              <a:rPr lang="en-US" altLang="ja-JP" sz="2800" b="1" dirty="0" smtClean="0">
                <a:solidFill>
                  <a:srgbClr val="3333FF"/>
                </a:solidFill>
                <a:cs typeface="Times New Roman" pitchFamily="18" charset="0"/>
              </a:rPr>
            </a:br>
            <a:r>
              <a:rPr lang="ja-JP" altLang="en-US" sz="2800" b="1" dirty="0" smtClean="0">
                <a:solidFill>
                  <a:srgbClr val="3333FF"/>
                </a:solidFill>
                <a:cs typeface="Times New Roman" pitchFamily="18" charset="0"/>
              </a:rPr>
              <a:t>両方のモードで動作</a:t>
            </a:r>
            <a:r>
              <a:rPr lang="en-US" altLang="ja-JP" sz="2800" b="1" dirty="0" smtClean="0">
                <a:solidFill>
                  <a:srgbClr val="3333FF"/>
                </a:solidFill>
                <a:cs typeface="Times New Roman" pitchFamily="18" charset="0"/>
              </a:rPr>
              <a:t/>
            </a:r>
            <a:br>
              <a:rPr lang="en-US" altLang="ja-JP" sz="2800" b="1" dirty="0" smtClean="0">
                <a:solidFill>
                  <a:srgbClr val="3333FF"/>
                </a:solidFill>
                <a:cs typeface="Times New Roman" pitchFamily="18" charset="0"/>
              </a:rPr>
            </a:br>
            <a:r>
              <a:rPr lang="ja-JP" altLang="en-US" sz="2800" b="1" dirty="0" smtClean="0">
                <a:solidFill>
                  <a:srgbClr val="0000FF"/>
                </a:solidFill>
                <a:cs typeface="Times New Roman" pitchFamily="18" charset="0"/>
              </a:rPr>
              <a:t>　　</a:t>
            </a:r>
            <a:r>
              <a:rPr lang="ja-JP" altLang="en-US" sz="2800" b="1" dirty="0" smtClean="0">
                <a:solidFill>
                  <a:srgbClr val="FF0000"/>
                </a:solidFill>
                <a:cs typeface="Times New Roman" pitchFamily="18" charset="0"/>
              </a:rPr>
              <a:t>半導体</a:t>
            </a:r>
            <a:r>
              <a:rPr lang="ja-JP" altLang="en-US" sz="2800" b="1" dirty="0">
                <a:solidFill>
                  <a:srgbClr val="FF0000"/>
                </a:solidFill>
                <a:cs typeface="Times New Roman" pitchFamily="18" charset="0"/>
              </a:rPr>
              <a:t>エネルギー</a:t>
            </a:r>
            <a:r>
              <a:rPr lang="ja-JP" altLang="en-US" sz="2800" b="1" dirty="0" smtClean="0">
                <a:solidFill>
                  <a:srgbClr val="FF0000"/>
                </a:solidFill>
                <a:cs typeface="Times New Roman" pitchFamily="18" charset="0"/>
              </a:rPr>
              <a:t>研究所</a:t>
            </a:r>
            <a:endParaRPr lang="en-US" altLang="ja-JP" sz="28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63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4225"/>
          </a:xfrm>
          <a:solidFill>
            <a:srgbClr val="3101E1"/>
          </a:solidFill>
        </p:spPr>
        <p:txBody>
          <a:bodyPr/>
          <a:lstStyle/>
          <a:p>
            <a:pPr eaLnBrk="1" hangingPunct="1"/>
            <a:r>
              <a:rPr lang="ja-JP" altLang="en-US" dirty="0" smtClean="0">
                <a:solidFill>
                  <a:srgbClr val="FFFF99"/>
                </a:solidFill>
              </a:rPr>
              <a:t>私の研究のアプローチと目的</a:t>
            </a:r>
          </a:p>
        </p:txBody>
      </p:sp>
      <p:sp>
        <p:nvSpPr>
          <p:cNvPr id="4099" name="正方形/長方形 3"/>
          <p:cNvSpPr>
            <a:spLocks noChangeArrowheads="1"/>
          </p:cNvSpPr>
          <p:nvPr/>
        </p:nvSpPr>
        <p:spPr bwMode="auto">
          <a:xfrm>
            <a:off x="704850" y="4559300"/>
            <a:ext cx="53689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2400" b="1">
                <a:solidFill>
                  <a:srgbClr val="FF0000"/>
                </a:solidFill>
                <a:latin typeface="Calibri" pitchFamily="34" charset="0"/>
              </a:rPr>
              <a:t>(1)</a:t>
            </a:r>
            <a:r>
              <a:rPr lang="ja-JP" altLang="en-US" sz="2400" b="1">
                <a:solidFill>
                  <a:srgbClr val="FF0000"/>
                </a:solidFill>
                <a:latin typeface="Calibri" pitchFamily="34" charset="0"/>
              </a:rPr>
              <a:t> 低温形成技術</a:t>
            </a:r>
            <a:r>
              <a:rPr lang="en-US" altLang="ja-JP" sz="2400" b="1">
                <a:latin typeface="Calibri" pitchFamily="34" charset="0"/>
              </a:rPr>
              <a:t/>
            </a:r>
            <a:br>
              <a:rPr lang="en-US" altLang="ja-JP" sz="2400" b="1">
                <a:latin typeface="Calibri" pitchFamily="34" charset="0"/>
              </a:rPr>
            </a:br>
            <a:r>
              <a:rPr lang="ja-JP" altLang="en-US" sz="2400" b="1">
                <a:latin typeface="Calibri" pitchFamily="34" charset="0"/>
              </a:rPr>
              <a:t>　　　低温アニール、薄膜成長制御</a:t>
            </a:r>
            <a:endParaRPr lang="en-US" altLang="ja-JP" sz="2400" b="1">
              <a:latin typeface="Calibri" pitchFamily="34" charset="0"/>
            </a:endParaRPr>
          </a:p>
          <a:p>
            <a:r>
              <a:rPr lang="en-US" altLang="ja-JP" sz="2400" b="1">
                <a:solidFill>
                  <a:srgbClr val="FF0000"/>
                </a:solidFill>
                <a:latin typeface="Calibri" pitchFamily="34" charset="0"/>
              </a:rPr>
              <a:t>(2)</a:t>
            </a:r>
            <a:r>
              <a:rPr lang="ja-JP" altLang="en-US" sz="2400" b="1">
                <a:solidFill>
                  <a:srgbClr val="FF0000"/>
                </a:solidFill>
                <a:latin typeface="Calibri" pitchFamily="34" charset="0"/>
              </a:rPr>
              <a:t> 高性能化技術</a:t>
            </a:r>
            <a:r>
              <a:rPr lang="en-US" altLang="ja-JP" sz="2400" b="1">
                <a:solidFill>
                  <a:srgbClr val="FF0000"/>
                </a:solidFill>
                <a:latin typeface="Calibri" pitchFamily="34" charset="0"/>
              </a:rPr>
              <a:t/>
            </a:r>
            <a:br>
              <a:rPr lang="en-US" altLang="ja-JP" sz="2400" b="1">
                <a:solidFill>
                  <a:srgbClr val="FF0000"/>
                </a:solidFill>
                <a:latin typeface="Calibri" pitchFamily="34" charset="0"/>
              </a:rPr>
            </a:br>
            <a:r>
              <a:rPr lang="ja-JP" altLang="en-US" sz="2400" b="1">
                <a:latin typeface="Calibri" pitchFamily="34" charset="0"/>
              </a:rPr>
              <a:t>　　　微細化、新組成材料</a:t>
            </a:r>
            <a:endParaRPr lang="en-US" altLang="ja-JP" sz="2400" b="1">
              <a:latin typeface="Calibri" pitchFamily="34" charset="0"/>
            </a:endParaRPr>
          </a:p>
          <a:p>
            <a:r>
              <a:rPr lang="en-US" altLang="ja-JP" sz="2400" b="1">
                <a:solidFill>
                  <a:srgbClr val="FF0000"/>
                </a:solidFill>
                <a:latin typeface="Calibri" pitchFamily="34" charset="0"/>
              </a:rPr>
              <a:t>(3)</a:t>
            </a:r>
            <a:r>
              <a:rPr lang="ja-JP" altLang="en-US" sz="2400" b="1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altLang="ja-JP" sz="2400" b="1">
                <a:solidFill>
                  <a:srgbClr val="FF0000"/>
                </a:solidFill>
                <a:latin typeface="Calibri" pitchFamily="34" charset="0"/>
              </a:rPr>
              <a:t>CMOS</a:t>
            </a:r>
            <a:r>
              <a:rPr lang="ja-JP" altLang="en-US" sz="2400" b="1">
                <a:solidFill>
                  <a:srgbClr val="FF0000"/>
                </a:solidFill>
                <a:latin typeface="Calibri" pitchFamily="34" charset="0"/>
              </a:rPr>
              <a:t>回路技術 － </a:t>
            </a:r>
            <a:r>
              <a:rPr lang="en-US" altLang="ja-JP" sz="2400" b="1">
                <a:solidFill>
                  <a:srgbClr val="FF0000"/>
                </a:solidFill>
                <a:latin typeface="Calibri" pitchFamily="34" charset="0"/>
              </a:rPr>
              <a:t>P</a:t>
            </a:r>
            <a:r>
              <a:rPr lang="ja-JP" altLang="en-US" sz="2400" b="1">
                <a:solidFill>
                  <a:srgbClr val="FF0000"/>
                </a:solidFill>
                <a:latin typeface="Calibri" pitchFamily="34" charset="0"/>
              </a:rPr>
              <a:t>型</a:t>
            </a:r>
            <a:r>
              <a:rPr lang="en-US" altLang="ja-JP" sz="2400" b="1">
                <a:solidFill>
                  <a:srgbClr val="FF0000"/>
                </a:solidFill>
                <a:latin typeface="Calibri" pitchFamily="34" charset="0"/>
              </a:rPr>
              <a:t>TFT</a:t>
            </a:r>
            <a:r>
              <a:rPr lang="ja-JP" altLang="en-US" sz="2400" b="1">
                <a:solidFill>
                  <a:srgbClr val="FF0000"/>
                </a:solidFill>
                <a:latin typeface="Calibri" pitchFamily="34" charset="0"/>
              </a:rPr>
              <a:t>の開発</a:t>
            </a:r>
            <a:r>
              <a:rPr lang="en-US" altLang="ja-JP" sz="2400" b="1">
                <a:solidFill>
                  <a:srgbClr val="FF0000"/>
                </a:solidFill>
                <a:latin typeface="Calibri" pitchFamily="34" charset="0"/>
              </a:rPr>
              <a:t/>
            </a:r>
            <a:br>
              <a:rPr lang="en-US" altLang="ja-JP" sz="2400" b="1">
                <a:solidFill>
                  <a:srgbClr val="FF0000"/>
                </a:solidFill>
                <a:latin typeface="Calibri" pitchFamily="34" charset="0"/>
              </a:rPr>
            </a:br>
            <a:r>
              <a:rPr lang="ja-JP" altLang="en-US" sz="2400" b="1">
                <a:latin typeface="Calibri" pitchFamily="34" charset="0"/>
              </a:rPr>
              <a:t>　　　</a:t>
            </a:r>
            <a:r>
              <a:rPr lang="en-US" altLang="ja-JP" sz="2400" b="1">
                <a:latin typeface="Calibri" pitchFamily="34" charset="0"/>
              </a:rPr>
              <a:t>Cu</a:t>
            </a:r>
            <a:r>
              <a:rPr lang="en-US" altLang="ja-JP" sz="2400" b="1" baseline="-25000">
                <a:latin typeface="Calibri" pitchFamily="34" charset="0"/>
              </a:rPr>
              <a:t>2</a:t>
            </a:r>
            <a:r>
              <a:rPr lang="en-US" altLang="ja-JP" sz="2400" b="1">
                <a:latin typeface="Calibri" pitchFamily="34" charset="0"/>
              </a:rPr>
              <a:t>O</a:t>
            </a:r>
            <a:r>
              <a:rPr lang="ja-JP" altLang="en-US" sz="2400" b="1">
                <a:latin typeface="Calibri" pitchFamily="34" charset="0"/>
              </a:rPr>
              <a:t> </a:t>
            </a:r>
            <a:r>
              <a:rPr lang="en-US" altLang="ja-JP" sz="2400" b="1">
                <a:latin typeface="Calibri" pitchFamily="34" charset="0"/>
              </a:rPr>
              <a:t>TFT</a:t>
            </a:r>
            <a:r>
              <a:rPr lang="ja-JP" altLang="en-US" sz="2400" b="1">
                <a:latin typeface="Calibri" pitchFamily="34" charset="0"/>
              </a:rPr>
              <a:t>、新材料探索</a:t>
            </a:r>
            <a:endParaRPr lang="en-US" altLang="ja-JP" sz="2400" b="1">
              <a:latin typeface="Calibri" pitchFamily="34" charset="0"/>
            </a:endParaRPr>
          </a:p>
        </p:txBody>
      </p:sp>
      <p:sp>
        <p:nvSpPr>
          <p:cNvPr id="4100" name="スライド番号プレースホルダ 3"/>
          <p:cNvSpPr txBox="1">
            <a:spLocks/>
          </p:cNvSpPr>
          <p:nvPr/>
        </p:nvSpPr>
        <p:spPr bwMode="auto">
          <a:xfrm>
            <a:off x="7010400" y="650240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r" eaLnBrk="1" hangingPunct="1"/>
            <a:fld id="{14DDD54B-A7DD-4EE5-A21D-4AE1B1E35AC4}" type="slidenum">
              <a:rPr lang="ja-JP" altLang="en-US" sz="1600" b="1">
                <a:solidFill>
                  <a:srgbClr val="898989"/>
                </a:solidFill>
                <a:latin typeface="Calibri" pitchFamily="34" charset="0"/>
              </a:rPr>
              <a:pPr algn="r" eaLnBrk="1" hangingPunct="1"/>
              <a:t>61</a:t>
            </a:fld>
            <a:r>
              <a:rPr lang="en-US" altLang="ja-JP" sz="1600" b="1">
                <a:solidFill>
                  <a:srgbClr val="898989"/>
                </a:solidFill>
                <a:latin typeface="Calibri" pitchFamily="34" charset="0"/>
              </a:rPr>
              <a:t> /10</a:t>
            </a:r>
            <a:endParaRPr lang="ja-JP" altLang="en-US" sz="1600" b="1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4101" name="正方形/長方形 7"/>
          <p:cNvSpPr>
            <a:spLocks noChangeArrowheads="1"/>
          </p:cNvSpPr>
          <p:nvPr/>
        </p:nvSpPr>
        <p:spPr bwMode="auto">
          <a:xfrm>
            <a:off x="0" y="860425"/>
            <a:ext cx="54403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ja-JP" altLang="en-US" sz="2400" b="1">
                <a:solidFill>
                  <a:srgbClr val="0000FF"/>
                </a:solidFill>
                <a:latin typeface="Calibri" pitchFamily="34" charset="0"/>
              </a:rPr>
              <a:t>解決の方法</a:t>
            </a:r>
            <a:r>
              <a:rPr lang="en-US" altLang="ja-JP" sz="2400" b="1">
                <a:solidFill>
                  <a:srgbClr val="0000FF"/>
                </a:solidFill>
                <a:latin typeface="Calibri" pitchFamily="34" charset="0"/>
              </a:rPr>
              <a:t>:</a:t>
            </a:r>
            <a:r>
              <a:rPr lang="ja-JP" altLang="en-US" sz="2400" b="1">
                <a:solidFill>
                  <a:srgbClr val="0000FF"/>
                </a:solidFill>
                <a:latin typeface="Calibri" pitchFamily="34" charset="0"/>
              </a:rPr>
              <a:t> 新しい半導体材料</a:t>
            </a:r>
            <a:endParaRPr lang="ja-JP" altLang="en-US" sz="2400" b="1">
              <a:solidFill>
                <a:srgbClr val="0000FF"/>
              </a:solidFill>
            </a:endParaRPr>
          </a:p>
        </p:txBody>
      </p:sp>
      <p:sp>
        <p:nvSpPr>
          <p:cNvPr id="4102" name="正方形/長方形 8"/>
          <p:cNvSpPr>
            <a:spLocks noChangeArrowheads="1"/>
          </p:cNvSpPr>
          <p:nvPr/>
        </p:nvSpPr>
        <p:spPr bwMode="auto">
          <a:xfrm>
            <a:off x="306388" y="1566863"/>
            <a:ext cx="6248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ja-JP" altLang="en-US" sz="2400" b="1">
                <a:latin typeface="Calibri" pitchFamily="34" charset="0"/>
              </a:rPr>
              <a:t>室温でも製作できる </a:t>
            </a:r>
            <a:r>
              <a:rPr lang="en-US" altLang="ja-JP" sz="2400" b="1">
                <a:latin typeface="Calibri" pitchFamily="34" charset="0"/>
              </a:rPr>
              <a:t>(</a:t>
            </a:r>
            <a:r>
              <a:rPr lang="ja-JP" altLang="en-US" sz="2400" b="1">
                <a:latin typeface="Calibri" pitchFamily="34" charset="0"/>
              </a:rPr>
              <a:t>プラスチックも使える</a:t>
            </a:r>
            <a:r>
              <a:rPr lang="en-US" altLang="ja-JP" sz="2400" b="1">
                <a:latin typeface="Calibri" pitchFamily="34" charset="0"/>
              </a:rPr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ja-JP" altLang="en-US" sz="2400" b="1">
                <a:latin typeface="Calibri" pitchFamily="34" charset="0"/>
              </a:rPr>
              <a:t>移動度が高い </a:t>
            </a:r>
            <a:r>
              <a:rPr lang="en-US" altLang="ja-JP" sz="2400" b="1">
                <a:latin typeface="Calibri" pitchFamily="34" charset="0"/>
              </a:rPr>
              <a:t>(&gt;10cm</a:t>
            </a:r>
            <a:r>
              <a:rPr lang="en-US" altLang="ja-JP" sz="2400" b="1" baseline="30000">
                <a:latin typeface="Calibri" pitchFamily="34" charset="0"/>
              </a:rPr>
              <a:t>2</a:t>
            </a:r>
            <a:r>
              <a:rPr lang="en-US" altLang="ja-JP" sz="2400" b="1">
                <a:latin typeface="Calibri" pitchFamily="34" charset="0"/>
              </a:rPr>
              <a:t>/Vs)</a:t>
            </a:r>
          </a:p>
          <a:p>
            <a:pPr marL="342900" indent="-342900">
              <a:buFont typeface="Arial" charset="0"/>
              <a:buChar char="•"/>
            </a:pPr>
            <a:r>
              <a:rPr lang="ja-JP" altLang="en-US" sz="2400" b="1">
                <a:latin typeface="Calibri" pitchFamily="34" charset="0"/>
              </a:rPr>
              <a:t>オフ電流が非常に低い</a:t>
            </a:r>
            <a:r>
              <a:rPr lang="en-US" altLang="ja-JP" sz="2400" b="1">
                <a:latin typeface="Calibri" pitchFamily="34" charset="0"/>
              </a:rPr>
              <a:t/>
            </a:r>
            <a:br>
              <a:rPr lang="en-US" altLang="ja-JP" sz="2400" b="1">
                <a:latin typeface="Calibri" pitchFamily="34" charset="0"/>
              </a:rPr>
            </a:br>
            <a:r>
              <a:rPr lang="ja-JP" altLang="en-US" sz="2400" b="1">
                <a:latin typeface="Calibri" pitchFamily="34" charset="0"/>
              </a:rPr>
              <a:t>　“電子ペーパー ＋ </a:t>
            </a:r>
            <a:r>
              <a:rPr lang="en-US" altLang="ja-JP" sz="2400" b="1">
                <a:latin typeface="Calibri" pitchFamily="34" charset="0"/>
              </a:rPr>
              <a:t>LCD</a:t>
            </a:r>
            <a:r>
              <a:rPr lang="ja-JP" altLang="en-US" sz="2400" b="1">
                <a:latin typeface="Calibri" pitchFamily="34" charset="0"/>
              </a:rPr>
              <a:t>” の特長をもった</a:t>
            </a:r>
            <a:r>
              <a:rPr lang="en-US" altLang="ja-JP" sz="2400" b="1">
                <a:latin typeface="Calibri" pitchFamily="34" charset="0"/>
              </a:rPr>
              <a:t/>
            </a:r>
            <a:br>
              <a:rPr lang="en-US" altLang="ja-JP" sz="2400" b="1">
                <a:latin typeface="Calibri" pitchFamily="34" charset="0"/>
              </a:rPr>
            </a:br>
            <a:r>
              <a:rPr lang="ja-JP" altLang="en-US" sz="2400" b="1">
                <a:latin typeface="Calibri" pitchFamily="34" charset="0"/>
              </a:rPr>
              <a:t>　電子ブック・タブレット端末</a:t>
            </a:r>
            <a:endParaRPr lang="en-US" altLang="ja-JP" sz="2400" b="1">
              <a:latin typeface="Calibri" pitchFamily="34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ja-JP" altLang="en-US" sz="2400" b="1">
                <a:latin typeface="Calibri" pitchFamily="34" charset="0"/>
              </a:rPr>
              <a:t>透明</a:t>
            </a:r>
            <a:r>
              <a:rPr lang="en-US" altLang="ja-JP" sz="2400" b="1">
                <a:latin typeface="Calibri" pitchFamily="34" charset="0"/>
              </a:rPr>
              <a:t>:</a:t>
            </a:r>
            <a:r>
              <a:rPr lang="ja-JP" altLang="en-US" sz="2400" b="1">
                <a:latin typeface="Calibri" pitchFamily="34" charset="0"/>
              </a:rPr>
              <a:t> 景観に溶け込んだ透明ディスプレイ</a:t>
            </a:r>
            <a:endParaRPr lang="en-US" altLang="ja-JP" sz="2400" b="1">
              <a:latin typeface="Calibri" pitchFamily="34" charset="0"/>
            </a:endParaRPr>
          </a:p>
        </p:txBody>
      </p:sp>
      <p:sp>
        <p:nvSpPr>
          <p:cNvPr id="4103" name="正方形/長方形 2"/>
          <p:cNvSpPr>
            <a:spLocks noChangeArrowheads="1"/>
          </p:cNvSpPr>
          <p:nvPr/>
        </p:nvSpPr>
        <p:spPr bwMode="auto">
          <a:xfrm>
            <a:off x="230188" y="1206500"/>
            <a:ext cx="46021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ja-JP" altLang="en-US" sz="2400" b="1">
                <a:solidFill>
                  <a:srgbClr val="FF0000"/>
                </a:solidFill>
                <a:latin typeface="Calibri" pitchFamily="34" charset="0"/>
              </a:rPr>
              <a:t>アモルファス酸化物半導体 </a:t>
            </a:r>
            <a:r>
              <a:rPr lang="en-US" altLang="ja-JP" sz="2400" b="1">
                <a:solidFill>
                  <a:srgbClr val="FF0000"/>
                </a:solidFill>
                <a:latin typeface="Calibri" pitchFamily="34" charset="0"/>
              </a:rPr>
              <a:t>(AOS)</a:t>
            </a:r>
            <a:endParaRPr lang="ja-JP" altLang="en-US" sz="2400" b="1">
              <a:solidFill>
                <a:srgbClr val="FF0000"/>
              </a:solidFill>
            </a:endParaRPr>
          </a:p>
        </p:txBody>
      </p:sp>
      <p:sp>
        <p:nvSpPr>
          <p:cNvPr id="4104" name="正方形/長方形 6"/>
          <p:cNvSpPr>
            <a:spLocks noChangeArrowheads="1"/>
          </p:cNvSpPr>
          <p:nvPr/>
        </p:nvSpPr>
        <p:spPr bwMode="auto">
          <a:xfrm>
            <a:off x="0" y="3787775"/>
            <a:ext cx="1731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ja-JP" altLang="en-US" sz="2400" b="1">
                <a:solidFill>
                  <a:srgbClr val="0000FF"/>
                </a:solidFill>
                <a:latin typeface="Calibri" pitchFamily="34" charset="0"/>
              </a:rPr>
              <a:t>研究の目的</a:t>
            </a:r>
            <a:endParaRPr lang="en-US" altLang="ja-JP" sz="2400" b="1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4105" name="正方形/長方形 9"/>
          <p:cNvSpPr>
            <a:spLocks noChangeArrowheads="1"/>
          </p:cNvSpPr>
          <p:nvPr/>
        </p:nvSpPr>
        <p:spPr bwMode="auto">
          <a:xfrm>
            <a:off x="339725" y="4173538"/>
            <a:ext cx="3976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2400" b="1">
                <a:latin typeface="Calibri" pitchFamily="34" charset="0"/>
              </a:rPr>
              <a:t>アモルファス酸化物半導体の</a:t>
            </a:r>
            <a:endParaRPr lang="en-US" altLang="ja-JP" sz="2400" b="1">
              <a:latin typeface="Calibri" pitchFamily="34" charset="0"/>
            </a:endParaRPr>
          </a:p>
        </p:txBody>
      </p:sp>
      <p:pic>
        <p:nvPicPr>
          <p:cNvPr id="4106" name="Picture 5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675" y="1593850"/>
            <a:ext cx="2133600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030"/>
          <p:cNvPicPr>
            <a:picLocks noChangeAspect="1" noChangeArrowheads="1"/>
          </p:cNvPicPr>
          <p:nvPr/>
        </p:nvPicPr>
        <p:blipFill>
          <a:blip r:embed="rId3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4875213"/>
            <a:ext cx="2116138" cy="168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8" name="Text Box 16"/>
          <p:cNvSpPr txBox="1">
            <a:spLocks noChangeArrowheads="1"/>
          </p:cNvSpPr>
          <p:nvPr/>
        </p:nvSpPr>
        <p:spPr bwMode="auto">
          <a:xfrm>
            <a:off x="7869238" y="4816475"/>
            <a:ext cx="114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r" eaLnBrk="1" hangingPunct="1"/>
            <a:r>
              <a:rPr lang="en-US" altLang="ja-JP" sz="1400" b="1">
                <a:solidFill>
                  <a:schemeClr val="bg1"/>
                </a:solidFill>
                <a:latin typeface="Times New Roman" pitchFamily="18" charset="0"/>
              </a:rPr>
              <a:t>6.5” </a:t>
            </a:r>
            <a:r>
              <a:rPr lang="ja-JP" altLang="en-US" sz="1400" b="1">
                <a:solidFill>
                  <a:schemeClr val="bg1"/>
                </a:solidFill>
                <a:latin typeface="Times New Roman" pitchFamily="18" charset="0"/>
              </a:rPr>
              <a:t>有機</a:t>
            </a:r>
            <a:r>
              <a:rPr lang="en-US" altLang="ja-JP" sz="1400" b="1">
                <a:solidFill>
                  <a:schemeClr val="bg1"/>
                </a:solidFill>
                <a:latin typeface="Times New Roman" pitchFamily="18" charset="0"/>
              </a:rPr>
              <a:t>EL</a:t>
            </a:r>
            <a:br>
              <a:rPr lang="en-US" altLang="ja-JP" sz="1400" b="1">
                <a:solidFill>
                  <a:schemeClr val="bg1"/>
                </a:solidFill>
                <a:latin typeface="Times New Roman" pitchFamily="18" charset="0"/>
              </a:rPr>
            </a:br>
            <a:r>
              <a:rPr lang="ja-JP" altLang="en-US" sz="1400" b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ja-JP" sz="1400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ja-JP" altLang="en-US" sz="1400" b="1">
                <a:solidFill>
                  <a:schemeClr val="bg1"/>
                </a:solidFill>
                <a:latin typeface="Times New Roman" pitchFamily="18" charset="0"/>
              </a:rPr>
              <a:t>三星</a:t>
            </a:r>
            <a:r>
              <a:rPr lang="en-US" altLang="ja-JP" sz="1400" b="1">
                <a:solidFill>
                  <a:schemeClr val="bg1"/>
                </a:solidFill>
                <a:latin typeface="Times New Roman" pitchFamily="18" charset="0"/>
              </a:rPr>
              <a:t>)</a:t>
            </a:r>
          </a:p>
        </p:txBody>
      </p:sp>
      <p:pic>
        <p:nvPicPr>
          <p:cNvPr id="41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675" y="3217863"/>
            <a:ext cx="2147888" cy="161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0" name="Text Box 16"/>
          <p:cNvSpPr txBox="1">
            <a:spLocks noChangeArrowheads="1"/>
          </p:cNvSpPr>
          <p:nvPr/>
        </p:nvSpPr>
        <p:spPr bwMode="auto">
          <a:xfrm>
            <a:off x="6816725" y="4540250"/>
            <a:ext cx="16113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400" b="1">
                <a:solidFill>
                  <a:srgbClr val="FF0000"/>
                </a:solidFill>
                <a:latin typeface="Times New Roman" pitchFamily="18" charset="0"/>
              </a:rPr>
              <a:t>19” </a:t>
            </a:r>
            <a:r>
              <a:rPr lang="ja-JP" altLang="en-US" sz="1400" b="1">
                <a:solidFill>
                  <a:srgbClr val="FF0000"/>
                </a:solidFill>
                <a:latin typeface="Times New Roman" pitchFamily="18" charset="0"/>
              </a:rPr>
              <a:t>有機</a:t>
            </a:r>
            <a:r>
              <a:rPr lang="en-US" altLang="ja-JP" sz="1400" b="1">
                <a:solidFill>
                  <a:srgbClr val="FF0000"/>
                </a:solidFill>
                <a:latin typeface="Times New Roman" pitchFamily="18" charset="0"/>
              </a:rPr>
              <a:t>EL</a:t>
            </a:r>
            <a:r>
              <a:rPr lang="ja-JP" altLang="en-US" sz="1400" b="1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ja-JP" sz="1400" b="1">
                <a:solidFill>
                  <a:srgbClr val="FF0000"/>
                </a:solidFill>
                <a:latin typeface="Times New Roman" pitchFamily="18" charset="0"/>
              </a:rPr>
              <a:t>(</a:t>
            </a:r>
            <a:r>
              <a:rPr lang="ja-JP" altLang="en-US" sz="1400" b="1">
                <a:solidFill>
                  <a:srgbClr val="FF0000"/>
                </a:solidFill>
                <a:latin typeface="Times New Roman" pitchFamily="18" charset="0"/>
              </a:rPr>
              <a:t>三星</a:t>
            </a:r>
            <a:r>
              <a:rPr lang="en-US" altLang="ja-JP" sz="1400" b="1">
                <a:solidFill>
                  <a:srgbClr val="FF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4111" name="Text Box 16"/>
          <p:cNvSpPr txBox="1">
            <a:spLocks noChangeArrowheads="1"/>
          </p:cNvSpPr>
          <p:nvPr/>
        </p:nvSpPr>
        <p:spPr bwMode="auto">
          <a:xfrm>
            <a:off x="6672263" y="930275"/>
            <a:ext cx="23193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ja-JP" altLang="en-US" sz="2000" b="1">
                <a:solidFill>
                  <a:srgbClr val="0000FF"/>
                </a:solidFill>
                <a:latin typeface="Times New Roman" pitchFamily="18" charset="0"/>
              </a:rPr>
              <a:t>これまで試作された</a:t>
            </a:r>
            <a:r>
              <a:rPr lang="en-US" altLang="ja-JP" sz="2000" b="1">
                <a:solidFill>
                  <a:srgbClr val="0000FF"/>
                </a:solidFill>
                <a:latin typeface="Times New Roman" pitchFamily="18" charset="0"/>
              </a:rPr>
              <a:t/>
            </a:r>
            <a:br>
              <a:rPr lang="en-US" altLang="ja-JP" sz="2000" b="1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altLang="ja-JP" sz="2000" b="1">
                <a:solidFill>
                  <a:srgbClr val="0000FF"/>
                </a:solidFill>
                <a:latin typeface="Times New Roman" pitchFamily="18" charset="0"/>
              </a:rPr>
              <a:t>AOS</a:t>
            </a:r>
            <a:r>
              <a:rPr lang="ja-JP" altLang="en-US" sz="2000" b="1">
                <a:solidFill>
                  <a:srgbClr val="0000FF"/>
                </a:solidFill>
                <a:latin typeface="Times New Roman" pitchFamily="18" charset="0"/>
              </a:rPr>
              <a:t>ディスプレイ</a:t>
            </a:r>
            <a:endParaRPr lang="en-US" altLang="ja-JP" sz="20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7381875" y="2855913"/>
            <a:ext cx="1622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400" b="1">
                <a:solidFill>
                  <a:schemeClr val="bg1"/>
                </a:solidFill>
                <a:latin typeface="Times New Roman" pitchFamily="18" charset="0"/>
              </a:rPr>
              <a:t>37”</a:t>
            </a:r>
            <a:r>
              <a:rPr lang="ja-JP" altLang="en-US" sz="1400" b="1">
                <a:solidFill>
                  <a:schemeClr val="bg1"/>
                </a:solidFill>
                <a:latin typeface="Times New Roman" pitchFamily="18" charset="0"/>
              </a:rPr>
              <a:t>液晶</a:t>
            </a:r>
            <a:r>
              <a:rPr lang="en-US" altLang="ja-JP" sz="1400" b="1">
                <a:solidFill>
                  <a:schemeClr val="bg1"/>
                </a:solidFill>
                <a:latin typeface="Times New Roman" pitchFamily="18" charset="0"/>
              </a:rPr>
              <a:t>TV</a:t>
            </a:r>
            <a:r>
              <a:rPr lang="ja-JP" altLang="en-US" sz="1400" b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ja-JP" sz="1400" b="1">
                <a:solidFill>
                  <a:schemeClr val="bg1"/>
                </a:solidFill>
                <a:latin typeface="Times New Roman" pitchFamily="18" charset="0"/>
              </a:rPr>
              <a:t>(AUO)</a:t>
            </a:r>
          </a:p>
        </p:txBody>
      </p:sp>
    </p:spTree>
    <p:extLst>
      <p:ext uri="{BB962C8B-B14F-4D97-AF65-F5344CB8AC3E}">
        <p14:creationId xmlns:p14="http://schemas.microsoft.com/office/powerpoint/2010/main" val="146240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886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1" y="1593056"/>
            <a:ext cx="2897187" cy="345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28868" name="Picture 4" descr="gza_02_imag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536" y="1143794"/>
            <a:ext cx="2663825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28869" name="Group 5"/>
          <p:cNvGrpSpPr>
            <a:grpSpLocks/>
          </p:cNvGrpSpPr>
          <p:nvPr/>
        </p:nvGrpSpPr>
        <p:grpSpPr bwMode="auto">
          <a:xfrm>
            <a:off x="6004718" y="1808956"/>
            <a:ext cx="2303463" cy="1943100"/>
            <a:chOff x="3560" y="799"/>
            <a:chExt cx="1815" cy="1361"/>
          </a:xfrm>
        </p:grpSpPr>
        <p:pic>
          <p:nvPicPr>
            <p:cNvPr id="24584" name="Picture 6" descr="snap_img_2004-03-26_21-09-5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0" y="799"/>
              <a:ext cx="1814" cy="1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5" name="Picture 7" descr="snap_img_2004-03-26_21-09-55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4" y="799"/>
              <a:ext cx="771" cy="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28872" name="Picture 8" descr="snap_img_2004-03-26_21-09-4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531" y="3644106"/>
            <a:ext cx="2736850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8873" name="Picture 9" descr="snap_img_2004-03-26_21-10-0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268" y="3967956"/>
            <a:ext cx="2840038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8"/>
          <p:cNvSpPr txBox="1"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r>
              <a:rPr lang="ja-JP" altLang="en-US" sz="3800" b="1" dirty="0" smtClean="0">
                <a:solidFill>
                  <a:srgbClr val="0000FF"/>
                </a:solidFill>
              </a:rPr>
              <a:t>酸化物トランジスタが作る新しい情報端末</a:t>
            </a:r>
            <a:endParaRPr lang="ja-JP" altLang="en-US" sz="3800" b="1" dirty="0">
              <a:solidFill>
                <a:srgbClr val="0000FF"/>
              </a:solidFill>
            </a:endParaRPr>
          </a:p>
        </p:txBody>
      </p:sp>
      <p:sp>
        <p:nvSpPr>
          <p:cNvPr id="14" name="Rectangle 1040"/>
          <p:cNvSpPr>
            <a:spLocks noChangeArrowheads="1"/>
          </p:cNvSpPr>
          <p:nvPr/>
        </p:nvSpPr>
        <p:spPr bwMode="auto">
          <a:xfrm>
            <a:off x="62705" y="6035675"/>
            <a:ext cx="41227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CC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>
                <a:solidFill>
                  <a:srgbClr val="FF0000"/>
                </a:solidFill>
                <a:ea typeface="HG丸ｺﾞｼｯｸM-PRO" pitchFamily="50" charset="-128"/>
              </a:rPr>
              <a:t>Movie:</a:t>
            </a:r>
            <a:br>
              <a:rPr lang="en-US" altLang="ja-JP" sz="2000" b="1" dirty="0">
                <a:solidFill>
                  <a:srgbClr val="FF0000"/>
                </a:solidFill>
                <a:ea typeface="HG丸ｺﾞｼｯｸM-PRO" pitchFamily="50" charset="-128"/>
              </a:rPr>
            </a:br>
            <a:r>
              <a:rPr lang="en-US" altLang="ja-JP" sz="2000" b="1" dirty="0">
                <a:solidFill>
                  <a:srgbClr val="000000"/>
                </a:solidFill>
                <a:ea typeface="HG丸ｺﾞｼｯｸM-PRO" pitchFamily="50" charset="-128"/>
              </a:rPr>
              <a:t>   </a:t>
            </a:r>
            <a:r>
              <a:rPr lang="en-US" altLang="ja-JP" sz="2000" b="1" dirty="0">
                <a:solidFill>
                  <a:srgbClr val="3333CC"/>
                </a:solidFill>
                <a:ea typeface="HG丸ｺﾞｼｯｸM-PRO" pitchFamily="50" charset="-128"/>
              </a:rPr>
              <a:t>http://www.khlab.msl.titech.ac.jp/</a:t>
            </a:r>
            <a:r>
              <a:rPr lang="en-US" altLang="ja-JP" sz="2000" dirty="0">
                <a:solidFill>
                  <a:srgbClr val="000000"/>
                </a:solidFill>
                <a:ea typeface="HG丸ｺﾞｼｯｸM-PRO" pitchFamily="50" charset="-128"/>
              </a:rPr>
              <a:t> </a:t>
            </a:r>
          </a:p>
        </p:txBody>
      </p:sp>
      <p:pic>
        <p:nvPicPr>
          <p:cNvPr id="3" name="CeramicsRenaissance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537200" y="1674812"/>
            <a:ext cx="3048000" cy="2286000"/>
          </a:xfrm>
          <a:prstGeom prst="rect">
            <a:avLst/>
          </a:prstGeom>
        </p:spPr>
      </p:pic>
      <p:pic>
        <p:nvPicPr>
          <p:cNvPr id="4" name="CeramicsRenaissance3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300287" y="3968750"/>
            <a:ext cx="3048000" cy="2286000"/>
          </a:xfrm>
          <a:prstGeom prst="rect">
            <a:avLst/>
          </a:prstGeom>
        </p:spPr>
      </p:pic>
      <p:pic>
        <p:nvPicPr>
          <p:cNvPr id="2" name="CeramicsRenaissance1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983956" y="3644106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65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431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4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99" y="-104774"/>
            <a:ext cx="7553513" cy="7005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38098" y="0"/>
            <a:ext cx="9105901" cy="753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/>
          <p:cNvSpPr/>
          <p:nvPr/>
        </p:nvSpPr>
        <p:spPr>
          <a:xfrm>
            <a:off x="0" y="0"/>
            <a:ext cx="68661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600" b="1" dirty="0">
                <a:solidFill>
                  <a:srgbClr val="FF0000"/>
                </a:solidFill>
              </a:rPr>
              <a:t>http://www.khlab.msl.titech.ac.jp/</a:t>
            </a:r>
            <a:endParaRPr lang="ja-JP" alt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96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DDFFDD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sp>
        <p:nvSpPr>
          <p:cNvPr id="1290243" name="Rectangle 3"/>
          <p:cNvSpPr>
            <a:spLocks noChangeArrowheads="1"/>
          </p:cNvSpPr>
          <p:nvPr/>
        </p:nvSpPr>
        <p:spPr bwMode="auto">
          <a:xfrm>
            <a:off x="0" y="2362200"/>
            <a:ext cx="9144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4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9024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514600"/>
            <a:ext cx="9144000" cy="1447800"/>
          </a:xfrm>
        </p:spPr>
        <p:txBody>
          <a:bodyPr/>
          <a:lstStyle/>
          <a:p>
            <a:r>
              <a:rPr lang="ja-JP" altLang="en-US" b="1" smtClean="0">
                <a:solidFill>
                  <a:srgbClr val="0000FF"/>
                </a:solidFill>
              </a:rPr>
              <a:t>おわり</a:t>
            </a:r>
          </a:p>
        </p:txBody>
      </p:sp>
    </p:spTree>
    <p:extLst>
      <p:ext uri="{BB962C8B-B14F-4D97-AF65-F5344CB8AC3E}">
        <p14:creationId xmlns:p14="http://schemas.microsoft.com/office/powerpoint/2010/main" val="289893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4829175" y="2106613"/>
            <a:ext cx="3937000" cy="39497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ja-JP" altLang="ja-JP" b="1"/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650875" y="2106613"/>
            <a:ext cx="4826000" cy="15367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ja-JP" altLang="ja-JP" b="1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28650"/>
          </a:xfrm>
        </p:spPr>
        <p:txBody>
          <a:bodyPr/>
          <a:lstStyle/>
          <a:p>
            <a:pPr eaLnBrk="1" hangingPunct="1"/>
            <a:r>
              <a:rPr lang="ja-JP" altLang="en-US" sz="3600" b="1" smtClean="0">
                <a:solidFill>
                  <a:srgbClr val="0000FF"/>
                </a:solidFill>
                <a:ea typeface="ＨＧ丸ゴシックB" charset="-128"/>
              </a:rPr>
              <a:t>電界効果トランジスタ</a:t>
            </a:r>
            <a:r>
              <a:rPr lang="en-US" altLang="ja-JP" sz="3600" b="1" smtClean="0">
                <a:solidFill>
                  <a:srgbClr val="0000FF"/>
                </a:solidFill>
                <a:ea typeface="ＨＧ丸ゴシックB" charset="-128"/>
              </a:rPr>
              <a:t>(FET)</a:t>
            </a:r>
            <a:r>
              <a:rPr lang="ja-JP" altLang="en-US" sz="3600" b="1" smtClean="0">
                <a:solidFill>
                  <a:srgbClr val="0000FF"/>
                </a:solidFill>
                <a:ea typeface="ＨＧ丸ゴシックB" charset="-128"/>
              </a:rPr>
              <a:t>の基本動作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44475" y="914400"/>
            <a:ext cx="7894638" cy="1016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000" b="1">
                <a:solidFill>
                  <a:srgbClr val="0000FF"/>
                </a:solidFill>
                <a:ea typeface="ＭＳ 明朝" pitchFamily="17" charset="-128"/>
              </a:rPr>
              <a:t>トランジスタの基本機能</a:t>
            </a:r>
            <a:r>
              <a:rPr lang="ja-JP" altLang="en-US" sz="2000" b="1">
                <a:ea typeface="ＭＳ 明朝" pitchFamily="17" charset="-128"/>
              </a:rPr>
              <a:t/>
            </a:r>
            <a:br>
              <a:rPr lang="ja-JP" altLang="en-US" sz="2000" b="1">
                <a:ea typeface="ＭＳ 明朝" pitchFamily="17" charset="-128"/>
              </a:rPr>
            </a:br>
            <a:r>
              <a:rPr lang="ja-JP" altLang="en-US" sz="2000" b="1">
                <a:ea typeface="ＭＳ 明朝" pitchFamily="17" charset="-128"/>
              </a:rPr>
              <a:t>　</a:t>
            </a:r>
            <a:r>
              <a:rPr lang="en-US" altLang="ja-JP" sz="2000" b="1">
                <a:ea typeface="ＭＳ 明朝" pitchFamily="17" charset="-128"/>
              </a:rPr>
              <a:t>1. </a:t>
            </a:r>
            <a:r>
              <a:rPr lang="ja-JP" altLang="en-US" sz="2000" b="1">
                <a:ea typeface="ＭＳ 明朝" pitchFamily="17" charset="-128"/>
              </a:rPr>
              <a:t>増幅機能　　　ゲート電圧に電流が比例する領域を利用</a:t>
            </a:r>
            <a:br>
              <a:rPr lang="ja-JP" altLang="en-US" sz="2000" b="1">
                <a:ea typeface="ＭＳ 明朝" pitchFamily="17" charset="-128"/>
              </a:rPr>
            </a:br>
            <a:r>
              <a:rPr lang="ja-JP" altLang="en-US" sz="2000" b="1">
                <a:ea typeface="ＭＳ 明朝" pitchFamily="17" charset="-128"/>
              </a:rPr>
              <a:t>　</a:t>
            </a:r>
            <a:r>
              <a:rPr lang="en-US" altLang="ja-JP" sz="2000" b="1">
                <a:ea typeface="ＭＳ 明朝" pitchFamily="17" charset="-128"/>
              </a:rPr>
              <a:t>2. </a:t>
            </a:r>
            <a:r>
              <a:rPr lang="ja-JP" altLang="en-US" sz="2000" b="1">
                <a:solidFill>
                  <a:srgbClr val="FF0000"/>
                </a:solidFill>
                <a:ea typeface="ＭＳ 明朝" pitchFamily="17" charset="-128"/>
              </a:rPr>
              <a:t>スイッチ機能</a:t>
            </a:r>
            <a:r>
              <a:rPr lang="ja-JP" altLang="en-US" sz="2000" b="1">
                <a:ea typeface="ＭＳ 明朝" pitchFamily="17" charset="-128"/>
              </a:rPr>
              <a:t>　ゲート電圧による大きな電流の変調を利用</a:t>
            </a:r>
          </a:p>
        </p:txBody>
      </p:sp>
      <p:sp>
        <p:nvSpPr>
          <p:cNvPr id="11270" name="Line 6"/>
          <p:cNvSpPr>
            <a:spLocks noChangeShapeType="1"/>
          </p:cNvSpPr>
          <p:nvPr/>
        </p:nvSpPr>
        <p:spPr bwMode="auto">
          <a:xfrm>
            <a:off x="5870575" y="2411413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11271" name="Line 7"/>
          <p:cNvSpPr>
            <a:spLocks noChangeShapeType="1"/>
          </p:cNvSpPr>
          <p:nvPr/>
        </p:nvSpPr>
        <p:spPr bwMode="auto">
          <a:xfrm>
            <a:off x="5248275" y="3776663"/>
            <a:ext cx="276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7681913" y="3748088"/>
            <a:ext cx="5175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800">
                <a:ea typeface="ＭＳ 明朝" pitchFamily="17" charset="-128"/>
              </a:rPr>
              <a:t>V</a:t>
            </a:r>
            <a:r>
              <a:rPr lang="en-US" altLang="ja-JP" sz="1800" baseline="-25000">
                <a:ea typeface="ＭＳ 明朝" pitchFamily="17" charset="-128"/>
              </a:rPr>
              <a:t>gs</a:t>
            </a: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5446713" y="2305050"/>
            <a:ext cx="3921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US" altLang="ja-JP" sz="1800">
                <a:ea typeface="ＭＳ 明朝" pitchFamily="17" charset="-128"/>
              </a:rPr>
              <a:t>I</a:t>
            </a:r>
            <a:r>
              <a:rPr lang="en-US" altLang="ja-JP" sz="1800" baseline="-25000">
                <a:ea typeface="ＭＳ 明朝" pitchFamily="17" charset="-128"/>
              </a:rPr>
              <a:t>ds</a:t>
            </a:r>
          </a:p>
        </p:txBody>
      </p:sp>
      <p:sp>
        <p:nvSpPr>
          <p:cNvPr id="11274" name="Freeform 10"/>
          <p:cNvSpPr>
            <a:spLocks/>
          </p:cNvSpPr>
          <p:nvPr/>
        </p:nvSpPr>
        <p:spPr bwMode="auto">
          <a:xfrm>
            <a:off x="5095875" y="2684463"/>
            <a:ext cx="2667000" cy="1530350"/>
          </a:xfrm>
          <a:custGeom>
            <a:avLst/>
            <a:gdLst>
              <a:gd name="T0" fmla="*/ 0 w 1680"/>
              <a:gd name="T1" fmla="*/ 2147483647 h 964"/>
              <a:gd name="T2" fmla="*/ 2147483647 w 1680"/>
              <a:gd name="T3" fmla="*/ 2147483647 h 964"/>
              <a:gd name="T4" fmla="*/ 2147483647 w 1680"/>
              <a:gd name="T5" fmla="*/ 2147483647 h 964"/>
              <a:gd name="T6" fmla="*/ 2147483647 w 1680"/>
              <a:gd name="T7" fmla="*/ 2147483647 h 964"/>
              <a:gd name="T8" fmla="*/ 2147483647 w 1680"/>
              <a:gd name="T9" fmla="*/ 2147483647 h 964"/>
              <a:gd name="T10" fmla="*/ 2147483647 w 1680"/>
              <a:gd name="T11" fmla="*/ 2147483647 h 964"/>
              <a:gd name="T12" fmla="*/ 2147483647 w 1680"/>
              <a:gd name="T13" fmla="*/ 2147483647 h 9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80"/>
              <a:gd name="T22" fmla="*/ 0 h 964"/>
              <a:gd name="T23" fmla="*/ 1680 w 1680"/>
              <a:gd name="T24" fmla="*/ 964 h 9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80" h="964">
                <a:moveTo>
                  <a:pt x="0" y="956"/>
                </a:moveTo>
                <a:cubicBezTo>
                  <a:pt x="89" y="956"/>
                  <a:pt x="428" y="964"/>
                  <a:pt x="552" y="956"/>
                </a:cubicBezTo>
                <a:cubicBezTo>
                  <a:pt x="676" y="948"/>
                  <a:pt x="704" y="935"/>
                  <a:pt x="744" y="908"/>
                </a:cubicBezTo>
                <a:cubicBezTo>
                  <a:pt x="784" y="881"/>
                  <a:pt x="748" y="925"/>
                  <a:pt x="792" y="796"/>
                </a:cubicBezTo>
                <a:cubicBezTo>
                  <a:pt x="836" y="667"/>
                  <a:pt x="948" y="261"/>
                  <a:pt x="1008" y="132"/>
                </a:cubicBezTo>
                <a:cubicBezTo>
                  <a:pt x="1068" y="3"/>
                  <a:pt x="1040" y="40"/>
                  <a:pt x="1152" y="20"/>
                </a:cubicBezTo>
                <a:cubicBezTo>
                  <a:pt x="1264" y="0"/>
                  <a:pt x="1570" y="14"/>
                  <a:pt x="1680" y="1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ja-JP" altLang="en-US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4849813" y="3046413"/>
            <a:ext cx="1457325" cy="1914525"/>
            <a:chOff x="3037" y="1752"/>
            <a:chExt cx="918" cy="1206"/>
          </a:xfrm>
        </p:grpSpPr>
        <p:sp>
          <p:nvSpPr>
            <p:cNvPr id="11363" name="Text Box 12"/>
            <p:cNvSpPr txBox="1">
              <a:spLocks noChangeArrowheads="1"/>
            </p:cNvSpPr>
            <p:nvPr/>
          </p:nvSpPr>
          <p:spPr bwMode="auto">
            <a:xfrm>
              <a:off x="3037" y="2554"/>
              <a:ext cx="91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ja-JP" altLang="en-US" sz="1800">
                  <a:solidFill>
                    <a:srgbClr val="FF0000"/>
                  </a:solidFill>
                  <a:ea typeface="ＭＳ 明朝" pitchFamily="17" charset="-128"/>
                </a:rPr>
                <a:t>リーク電流</a:t>
              </a:r>
              <a:r>
                <a:rPr lang="en-US" altLang="ja-JP" sz="1800">
                  <a:solidFill>
                    <a:srgbClr val="FF0000"/>
                  </a:solidFill>
                  <a:ea typeface="ＭＳ 明朝" pitchFamily="17" charset="-128"/>
                </a:rPr>
                <a:t>: </a:t>
              </a:r>
              <a:r>
                <a:rPr lang="ja-JP" altLang="en-US" sz="1800">
                  <a:solidFill>
                    <a:srgbClr val="FF0000"/>
                  </a:solidFill>
                  <a:ea typeface="ＭＳ 明朝" pitchFamily="17" charset="-128"/>
                </a:rPr>
                <a:t>消費電力</a:t>
              </a:r>
            </a:p>
          </p:txBody>
        </p:sp>
        <p:sp>
          <p:nvSpPr>
            <p:cNvPr id="11364" name="Oval 13"/>
            <p:cNvSpPr>
              <a:spLocks noChangeArrowheads="1"/>
            </p:cNvSpPr>
            <p:nvPr/>
          </p:nvSpPr>
          <p:spPr bwMode="auto">
            <a:xfrm>
              <a:off x="3056" y="2336"/>
              <a:ext cx="768" cy="248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ja-JP" altLang="ja-JP" b="1"/>
            </a:p>
          </p:txBody>
        </p:sp>
        <p:sp>
          <p:nvSpPr>
            <p:cNvPr id="11365" name="Rectangle 14"/>
            <p:cNvSpPr>
              <a:spLocks noChangeArrowheads="1"/>
            </p:cNvSpPr>
            <p:nvPr/>
          </p:nvSpPr>
          <p:spPr bwMode="auto">
            <a:xfrm>
              <a:off x="3312" y="1752"/>
              <a:ext cx="602" cy="231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altLang="ja-JP" sz="1800">
                  <a:ea typeface="ＭＳ 明朝" pitchFamily="17" charset="-128"/>
                </a:rPr>
                <a:t>Off</a:t>
              </a:r>
              <a:r>
                <a:rPr lang="ja-JP" altLang="en-US" sz="1800">
                  <a:ea typeface="ＭＳ 明朝" pitchFamily="17" charset="-128"/>
                </a:rPr>
                <a:t>状態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6335713" y="2135188"/>
            <a:ext cx="2473325" cy="2779712"/>
            <a:chOff x="3991" y="1286"/>
            <a:chExt cx="1558" cy="1751"/>
          </a:xfrm>
        </p:grpSpPr>
        <p:sp>
          <p:nvSpPr>
            <p:cNvPr id="11356" name="Text Box 16"/>
            <p:cNvSpPr txBox="1">
              <a:spLocks noChangeArrowheads="1"/>
            </p:cNvSpPr>
            <p:nvPr/>
          </p:nvSpPr>
          <p:spPr bwMode="auto">
            <a:xfrm>
              <a:off x="3991" y="2806"/>
              <a:ext cx="123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ja-JP" altLang="en-US" sz="1800">
                  <a:ea typeface="ＭＳ 明朝" pitchFamily="17" charset="-128"/>
                </a:rPr>
                <a:t>動作点</a:t>
              </a:r>
              <a:r>
                <a:rPr lang="en-US" altLang="ja-JP" sz="1800">
                  <a:ea typeface="ＭＳ 明朝" pitchFamily="17" charset="-128"/>
                </a:rPr>
                <a:t>: </a:t>
              </a:r>
              <a:r>
                <a:rPr lang="ja-JP" altLang="en-US" sz="1800">
                  <a:solidFill>
                    <a:srgbClr val="FF0000"/>
                  </a:solidFill>
                  <a:ea typeface="ＭＳ 明朝" pitchFamily="17" charset="-128"/>
                </a:rPr>
                <a:t>駆動電圧</a:t>
              </a:r>
            </a:p>
          </p:txBody>
        </p:sp>
        <p:sp>
          <p:nvSpPr>
            <p:cNvPr id="11357" name="Line 17"/>
            <p:cNvSpPr>
              <a:spLocks noChangeShapeType="1"/>
            </p:cNvSpPr>
            <p:nvPr/>
          </p:nvSpPr>
          <p:spPr bwMode="auto">
            <a:xfrm>
              <a:off x="4002" y="1396"/>
              <a:ext cx="0" cy="144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ja-JP" altLang="en-US"/>
            </a:p>
          </p:txBody>
        </p:sp>
        <p:sp>
          <p:nvSpPr>
            <p:cNvPr id="11358" name="Line 18"/>
            <p:cNvSpPr>
              <a:spLocks noChangeShapeType="1"/>
            </p:cNvSpPr>
            <p:nvPr/>
          </p:nvSpPr>
          <p:spPr bwMode="auto">
            <a:xfrm>
              <a:off x="4210" y="1388"/>
              <a:ext cx="0" cy="144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ja-JP" altLang="en-US"/>
            </a:p>
          </p:txBody>
        </p:sp>
        <p:grpSp>
          <p:nvGrpSpPr>
            <p:cNvPr id="11359" name="Group 19"/>
            <p:cNvGrpSpPr>
              <a:grpSpLocks/>
            </p:cNvGrpSpPr>
            <p:nvPr/>
          </p:nvGrpSpPr>
          <p:grpSpPr bwMode="auto">
            <a:xfrm>
              <a:off x="4282" y="1286"/>
              <a:ext cx="1267" cy="805"/>
              <a:chOff x="4264" y="1178"/>
              <a:chExt cx="1267" cy="805"/>
            </a:xfrm>
          </p:grpSpPr>
          <p:sp>
            <p:nvSpPr>
              <p:cNvPr id="11360" name="Oval 20"/>
              <p:cNvSpPr>
                <a:spLocks noChangeArrowheads="1"/>
              </p:cNvSpPr>
              <p:nvPr/>
            </p:nvSpPr>
            <p:spPr bwMode="auto">
              <a:xfrm>
                <a:off x="4360" y="1432"/>
                <a:ext cx="784" cy="248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ja-JP" altLang="ja-JP" b="1"/>
              </a:p>
            </p:txBody>
          </p:sp>
          <p:sp>
            <p:nvSpPr>
              <p:cNvPr id="11361" name="Text Box 21"/>
              <p:cNvSpPr txBox="1">
                <a:spLocks noChangeArrowheads="1"/>
              </p:cNvSpPr>
              <p:nvPr/>
            </p:nvSpPr>
            <p:spPr bwMode="auto">
              <a:xfrm>
                <a:off x="4301" y="1178"/>
                <a:ext cx="123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ja-JP" sz="1800">
                    <a:solidFill>
                      <a:srgbClr val="FF0000"/>
                    </a:solidFill>
                    <a:ea typeface="ＭＳ 明朝" pitchFamily="17" charset="-128"/>
                  </a:rPr>
                  <a:t>On</a:t>
                </a:r>
                <a:r>
                  <a:rPr lang="ja-JP" altLang="en-US" sz="1800">
                    <a:solidFill>
                      <a:srgbClr val="FF0000"/>
                    </a:solidFill>
                    <a:ea typeface="ＭＳ 明朝" pitchFamily="17" charset="-128"/>
                  </a:rPr>
                  <a:t>電流</a:t>
                </a:r>
                <a:r>
                  <a:rPr lang="en-US" altLang="ja-JP" sz="1800">
                    <a:solidFill>
                      <a:srgbClr val="FF0000"/>
                    </a:solidFill>
                    <a:ea typeface="ＭＳ 明朝" pitchFamily="17" charset="-128"/>
                  </a:rPr>
                  <a:t>: </a:t>
                </a:r>
                <a:r>
                  <a:rPr lang="ja-JP" altLang="en-US" sz="1800">
                    <a:solidFill>
                      <a:srgbClr val="FF0000"/>
                    </a:solidFill>
                    <a:ea typeface="ＭＳ 明朝" pitchFamily="17" charset="-128"/>
                  </a:rPr>
                  <a:t>動作速度</a:t>
                </a:r>
              </a:p>
            </p:txBody>
          </p:sp>
          <p:sp>
            <p:nvSpPr>
              <p:cNvPr id="11362" name="Rectangle 22"/>
              <p:cNvSpPr>
                <a:spLocks noChangeArrowheads="1"/>
              </p:cNvSpPr>
              <p:nvPr/>
            </p:nvSpPr>
            <p:spPr bwMode="auto">
              <a:xfrm>
                <a:off x="4264" y="1752"/>
                <a:ext cx="57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altLang="ja-JP" sz="1800">
                    <a:ea typeface="ＭＳ 明朝" pitchFamily="17" charset="-128"/>
                  </a:rPr>
                  <a:t>On</a:t>
                </a:r>
                <a:r>
                  <a:rPr lang="ja-JP" altLang="en-US" sz="1800">
                    <a:ea typeface="ＭＳ 明朝" pitchFamily="17" charset="-128"/>
                  </a:rPr>
                  <a:t>状態</a:t>
                </a:r>
              </a:p>
            </p:txBody>
          </p:sp>
        </p:grpSp>
      </p:grpSp>
      <p:sp>
        <p:nvSpPr>
          <p:cNvPr id="973847" name="Text Box 23"/>
          <p:cNvSpPr txBox="1">
            <a:spLocks noChangeArrowheads="1"/>
          </p:cNvSpPr>
          <p:nvPr/>
        </p:nvSpPr>
        <p:spPr bwMode="auto">
          <a:xfrm>
            <a:off x="5167313" y="4954588"/>
            <a:ext cx="3197225" cy="10541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800">
                <a:ea typeface="ＭＳ 明朝" pitchFamily="17" charset="-128"/>
              </a:rPr>
              <a:t>V</a:t>
            </a:r>
            <a:r>
              <a:rPr lang="en-US" altLang="ja-JP" sz="1800" baseline="-25000">
                <a:ea typeface="ＭＳ 明朝" pitchFamily="17" charset="-128"/>
              </a:rPr>
              <a:t>gs</a:t>
            </a:r>
            <a:r>
              <a:rPr lang="en-US" altLang="ja-JP" sz="1800">
                <a:ea typeface="ＭＳ 明朝" pitchFamily="17" charset="-128"/>
              </a:rPr>
              <a:t>=0V</a:t>
            </a:r>
            <a:r>
              <a:rPr lang="ja-JP" altLang="en-US" sz="1800">
                <a:ea typeface="ＭＳ 明朝" pitchFamily="17" charset="-128"/>
              </a:rPr>
              <a:t>で</a:t>
            </a:r>
          </a:p>
          <a:p>
            <a:pPr eaLnBrk="1" hangingPunct="1">
              <a:spcBef>
                <a:spcPct val="50000"/>
              </a:spcBef>
            </a:pPr>
            <a:r>
              <a:rPr lang="ja-JP" altLang="en-US" sz="1800">
                <a:ea typeface="ＭＳ 明朝" pitchFamily="17" charset="-128"/>
              </a:rPr>
              <a:t>　</a:t>
            </a:r>
            <a:r>
              <a:rPr lang="en-US" altLang="ja-JP" sz="1800">
                <a:ea typeface="ＭＳ 明朝" pitchFamily="17" charset="-128"/>
              </a:rPr>
              <a:t>On</a:t>
            </a:r>
            <a:r>
              <a:rPr lang="ja-JP" altLang="en-US" sz="1800">
                <a:ea typeface="ＭＳ 明朝" pitchFamily="17" charset="-128"/>
              </a:rPr>
              <a:t>状態</a:t>
            </a:r>
            <a:r>
              <a:rPr lang="en-US" altLang="ja-JP" sz="1800">
                <a:ea typeface="ＭＳ 明朝" pitchFamily="17" charset="-128"/>
              </a:rPr>
              <a:t>: </a:t>
            </a:r>
            <a:r>
              <a:rPr lang="ja-JP" altLang="en-US" sz="1800">
                <a:ea typeface="ＭＳ 明朝" pitchFamily="17" charset="-128"/>
              </a:rPr>
              <a:t>ノーマリーオン</a:t>
            </a:r>
            <a:br>
              <a:rPr lang="ja-JP" altLang="en-US" sz="1800">
                <a:ea typeface="ＭＳ 明朝" pitchFamily="17" charset="-128"/>
              </a:rPr>
            </a:br>
            <a:r>
              <a:rPr lang="ja-JP" altLang="en-US" sz="1800">
                <a:ea typeface="ＭＳ 明朝" pitchFamily="17" charset="-128"/>
              </a:rPr>
              <a:t>　</a:t>
            </a:r>
            <a:r>
              <a:rPr lang="en-US" altLang="ja-JP" sz="1800">
                <a:ea typeface="ＭＳ 明朝" pitchFamily="17" charset="-128"/>
              </a:rPr>
              <a:t>Off</a:t>
            </a:r>
            <a:r>
              <a:rPr lang="ja-JP" altLang="en-US" sz="1800">
                <a:ea typeface="ＭＳ 明朝" pitchFamily="17" charset="-128"/>
              </a:rPr>
              <a:t>状態</a:t>
            </a:r>
            <a:r>
              <a:rPr lang="en-US" altLang="ja-JP" sz="1800">
                <a:ea typeface="ＭＳ 明朝" pitchFamily="17" charset="-128"/>
              </a:rPr>
              <a:t>: </a:t>
            </a:r>
            <a:r>
              <a:rPr lang="ja-JP" altLang="en-US" sz="1800">
                <a:ea typeface="ＭＳ 明朝" pitchFamily="17" charset="-128"/>
              </a:rPr>
              <a:t>ノーマリーオフ</a:t>
            </a:r>
          </a:p>
        </p:txBody>
      </p:sp>
      <p:sp>
        <p:nvSpPr>
          <p:cNvPr id="11278" name="Rectangle 24"/>
          <p:cNvSpPr>
            <a:spLocks noChangeArrowheads="1"/>
          </p:cNvSpPr>
          <p:nvPr/>
        </p:nvSpPr>
        <p:spPr bwMode="auto">
          <a:xfrm>
            <a:off x="3135313" y="3106738"/>
            <a:ext cx="72548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ja-JP" b="1"/>
          </a:p>
        </p:txBody>
      </p:sp>
      <p:sp>
        <p:nvSpPr>
          <p:cNvPr id="11279" name="Rectangle 25"/>
          <p:cNvSpPr>
            <a:spLocks noChangeArrowheads="1"/>
          </p:cNvSpPr>
          <p:nvPr/>
        </p:nvSpPr>
        <p:spPr bwMode="auto">
          <a:xfrm>
            <a:off x="3190875" y="2708275"/>
            <a:ext cx="61436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ja-JP" b="1"/>
          </a:p>
        </p:txBody>
      </p:sp>
      <p:sp>
        <p:nvSpPr>
          <p:cNvPr id="11280" name="Rectangle 26"/>
          <p:cNvSpPr>
            <a:spLocks noChangeAspect="1" noChangeArrowheads="1"/>
          </p:cNvSpPr>
          <p:nvPr/>
        </p:nvSpPr>
        <p:spPr bwMode="auto">
          <a:xfrm>
            <a:off x="2519363" y="3322638"/>
            <a:ext cx="2084387" cy="69532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ja-JP" b="1"/>
          </a:p>
        </p:txBody>
      </p:sp>
      <p:sp>
        <p:nvSpPr>
          <p:cNvPr id="11281" name="Oval 27"/>
          <p:cNvSpPr>
            <a:spLocks noChangeAspect="1" noChangeArrowheads="1"/>
          </p:cNvSpPr>
          <p:nvPr/>
        </p:nvSpPr>
        <p:spPr bwMode="auto">
          <a:xfrm>
            <a:off x="2962275" y="3449638"/>
            <a:ext cx="127000" cy="127000"/>
          </a:xfrm>
          <a:prstGeom prst="ellipse">
            <a:avLst/>
          </a:prstGeom>
          <a:solidFill>
            <a:srgbClr val="0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ja-JP" b="1"/>
          </a:p>
        </p:txBody>
      </p:sp>
      <p:sp>
        <p:nvSpPr>
          <p:cNvPr id="11282" name="Oval 28"/>
          <p:cNvSpPr>
            <a:spLocks noChangeAspect="1" noChangeArrowheads="1"/>
          </p:cNvSpPr>
          <p:nvPr/>
        </p:nvSpPr>
        <p:spPr bwMode="auto">
          <a:xfrm>
            <a:off x="3530600" y="3449638"/>
            <a:ext cx="127000" cy="127000"/>
          </a:xfrm>
          <a:prstGeom prst="ellipse">
            <a:avLst/>
          </a:prstGeom>
          <a:solidFill>
            <a:srgbClr val="0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ja-JP" b="1"/>
          </a:p>
        </p:txBody>
      </p:sp>
      <p:sp>
        <p:nvSpPr>
          <p:cNvPr id="11283" name="Oval 29"/>
          <p:cNvSpPr>
            <a:spLocks noChangeAspect="1" noChangeArrowheads="1"/>
          </p:cNvSpPr>
          <p:nvPr/>
        </p:nvSpPr>
        <p:spPr bwMode="auto">
          <a:xfrm>
            <a:off x="4351338" y="3449638"/>
            <a:ext cx="127000" cy="127000"/>
          </a:xfrm>
          <a:prstGeom prst="ellipse">
            <a:avLst/>
          </a:prstGeom>
          <a:solidFill>
            <a:srgbClr val="0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ja-JP" b="1"/>
          </a:p>
        </p:txBody>
      </p:sp>
      <p:sp>
        <p:nvSpPr>
          <p:cNvPr id="11284" name="Rectangle 30"/>
          <p:cNvSpPr>
            <a:spLocks noChangeAspect="1" noChangeArrowheads="1"/>
          </p:cNvSpPr>
          <p:nvPr/>
        </p:nvSpPr>
        <p:spPr bwMode="auto">
          <a:xfrm>
            <a:off x="3140075" y="2944813"/>
            <a:ext cx="850900" cy="381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DFFF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ja-JP" b="1"/>
          </a:p>
        </p:txBody>
      </p:sp>
      <p:sp>
        <p:nvSpPr>
          <p:cNvPr id="11285" name="Rectangle 31"/>
          <p:cNvSpPr>
            <a:spLocks noChangeAspect="1" noChangeArrowheads="1"/>
          </p:cNvSpPr>
          <p:nvPr/>
        </p:nvSpPr>
        <p:spPr bwMode="auto">
          <a:xfrm>
            <a:off x="3138488" y="2824163"/>
            <a:ext cx="849312" cy="120650"/>
          </a:xfrm>
          <a:prstGeom prst="rect">
            <a:avLst/>
          </a:prstGeom>
          <a:solidFill>
            <a:srgbClr val="8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ja-JP" b="1"/>
          </a:p>
        </p:txBody>
      </p:sp>
      <p:sp>
        <p:nvSpPr>
          <p:cNvPr id="11286" name="Rectangle 32"/>
          <p:cNvSpPr>
            <a:spLocks noChangeAspect="1" noChangeArrowheads="1"/>
          </p:cNvSpPr>
          <p:nvPr/>
        </p:nvSpPr>
        <p:spPr bwMode="auto">
          <a:xfrm>
            <a:off x="3986213" y="3198813"/>
            <a:ext cx="615950" cy="123825"/>
          </a:xfrm>
          <a:prstGeom prst="rect">
            <a:avLst/>
          </a:prstGeom>
          <a:solidFill>
            <a:srgbClr val="8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ja-JP" b="1"/>
          </a:p>
        </p:txBody>
      </p:sp>
      <p:sp>
        <p:nvSpPr>
          <p:cNvPr id="11287" name="Rectangle 33"/>
          <p:cNvSpPr>
            <a:spLocks noChangeAspect="1" noChangeArrowheads="1"/>
          </p:cNvSpPr>
          <p:nvPr/>
        </p:nvSpPr>
        <p:spPr bwMode="auto">
          <a:xfrm>
            <a:off x="2522538" y="3209925"/>
            <a:ext cx="614362" cy="123825"/>
          </a:xfrm>
          <a:prstGeom prst="rect">
            <a:avLst/>
          </a:prstGeom>
          <a:solidFill>
            <a:srgbClr val="8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ja-JP" b="1"/>
          </a:p>
        </p:txBody>
      </p:sp>
      <p:sp>
        <p:nvSpPr>
          <p:cNvPr id="11288" name="Line 34"/>
          <p:cNvSpPr>
            <a:spLocks noChangeAspect="1" noChangeShapeType="1"/>
          </p:cNvSpPr>
          <p:nvPr/>
        </p:nvSpPr>
        <p:spPr bwMode="auto">
          <a:xfrm flipV="1">
            <a:off x="3530600" y="2673350"/>
            <a:ext cx="6350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89" name="Oval 35"/>
          <p:cNvSpPr>
            <a:spLocks noChangeAspect="1" noChangeArrowheads="1"/>
          </p:cNvSpPr>
          <p:nvPr/>
        </p:nvSpPr>
        <p:spPr bwMode="auto">
          <a:xfrm>
            <a:off x="3468688" y="2646363"/>
            <a:ext cx="128587" cy="128587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ja-JP" b="1"/>
          </a:p>
        </p:txBody>
      </p:sp>
      <p:sp>
        <p:nvSpPr>
          <p:cNvPr id="11290" name="Line 36"/>
          <p:cNvSpPr>
            <a:spLocks noChangeAspect="1" noChangeShapeType="1"/>
          </p:cNvSpPr>
          <p:nvPr/>
        </p:nvSpPr>
        <p:spPr bwMode="auto">
          <a:xfrm flipH="1" flipV="1">
            <a:off x="2827338" y="2398713"/>
            <a:ext cx="7937" cy="800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91" name="Oval 37"/>
          <p:cNvSpPr>
            <a:spLocks noChangeAspect="1" noChangeArrowheads="1"/>
          </p:cNvSpPr>
          <p:nvPr/>
        </p:nvSpPr>
        <p:spPr bwMode="auto">
          <a:xfrm>
            <a:off x="2771775" y="2646363"/>
            <a:ext cx="127000" cy="128587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ja-JP" b="1"/>
          </a:p>
        </p:txBody>
      </p:sp>
      <p:sp>
        <p:nvSpPr>
          <p:cNvPr id="11292" name="Line 38"/>
          <p:cNvSpPr>
            <a:spLocks noChangeAspect="1" noChangeShapeType="1"/>
          </p:cNvSpPr>
          <p:nvPr/>
        </p:nvSpPr>
        <p:spPr bwMode="auto">
          <a:xfrm flipV="1">
            <a:off x="4291013" y="2398713"/>
            <a:ext cx="1587" cy="800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93" name="Oval 39"/>
          <p:cNvSpPr>
            <a:spLocks noChangeAspect="1" noChangeArrowheads="1"/>
          </p:cNvSpPr>
          <p:nvPr/>
        </p:nvSpPr>
        <p:spPr bwMode="auto">
          <a:xfrm>
            <a:off x="4225925" y="2646363"/>
            <a:ext cx="128588" cy="128587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ja-JP" b="1"/>
          </a:p>
        </p:txBody>
      </p:sp>
      <p:grpSp>
        <p:nvGrpSpPr>
          <p:cNvPr id="11294" name="Group 40"/>
          <p:cNvGrpSpPr>
            <a:grpSpLocks noChangeAspect="1"/>
          </p:cNvGrpSpPr>
          <p:nvPr/>
        </p:nvGrpSpPr>
        <p:grpSpPr bwMode="auto">
          <a:xfrm flipH="1">
            <a:off x="3536950" y="2243138"/>
            <a:ext cx="74613" cy="288925"/>
            <a:chOff x="3787" y="1243"/>
            <a:chExt cx="54" cy="208"/>
          </a:xfrm>
        </p:grpSpPr>
        <p:sp>
          <p:nvSpPr>
            <p:cNvPr id="11354" name="Line 41"/>
            <p:cNvSpPr>
              <a:spLocks noChangeAspect="1" noChangeShapeType="1"/>
            </p:cNvSpPr>
            <p:nvPr/>
          </p:nvSpPr>
          <p:spPr bwMode="auto">
            <a:xfrm>
              <a:off x="3787" y="1298"/>
              <a:ext cx="0" cy="9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355" name="Line 42"/>
            <p:cNvSpPr>
              <a:spLocks noChangeAspect="1" noChangeShapeType="1"/>
            </p:cNvSpPr>
            <p:nvPr/>
          </p:nvSpPr>
          <p:spPr bwMode="auto">
            <a:xfrm>
              <a:off x="3841" y="1243"/>
              <a:ext cx="0" cy="2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1295" name="Line 43"/>
          <p:cNvSpPr>
            <a:spLocks noChangeAspect="1" noChangeShapeType="1"/>
          </p:cNvSpPr>
          <p:nvPr/>
        </p:nvSpPr>
        <p:spPr bwMode="auto">
          <a:xfrm>
            <a:off x="2832100" y="2390775"/>
            <a:ext cx="698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96" name="Line 44"/>
          <p:cNvSpPr>
            <a:spLocks noChangeAspect="1" noChangeShapeType="1"/>
          </p:cNvSpPr>
          <p:nvPr/>
        </p:nvSpPr>
        <p:spPr bwMode="auto">
          <a:xfrm>
            <a:off x="3592513" y="2390775"/>
            <a:ext cx="6969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97" name="Text Box 45"/>
          <p:cNvSpPr txBox="1">
            <a:spLocks noChangeAspect="1" noChangeArrowheads="1"/>
          </p:cNvSpPr>
          <p:nvPr/>
        </p:nvSpPr>
        <p:spPr bwMode="auto">
          <a:xfrm>
            <a:off x="3124200" y="2913063"/>
            <a:ext cx="869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 sz="1800">
                <a:ea typeface="ＭＳ 明朝" pitchFamily="17" charset="-128"/>
              </a:rPr>
              <a:t>絶縁層</a:t>
            </a:r>
          </a:p>
        </p:txBody>
      </p:sp>
      <p:sp>
        <p:nvSpPr>
          <p:cNvPr id="11298" name="Text Box 46"/>
          <p:cNvSpPr txBox="1">
            <a:spLocks noChangeAspect="1" noChangeArrowheads="1"/>
          </p:cNvSpPr>
          <p:nvPr/>
        </p:nvSpPr>
        <p:spPr bwMode="auto">
          <a:xfrm>
            <a:off x="1524000" y="2798763"/>
            <a:ext cx="13985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 sz="1800">
                <a:ea typeface="ＭＳ 明朝" pitchFamily="17" charset="-128"/>
              </a:rPr>
              <a:t>ドレイン</a:t>
            </a:r>
            <a:r>
              <a:rPr lang="en-US" altLang="ja-JP" sz="1800">
                <a:ea typeface="ＭＳ 明朝" pitchFamily="17" charset="-128"/>
              </a:rPr>
              <a:t>V</a:t>
            </a:r>
            <a:r>
              <a:rPr lang="en-US" altLang="ja-JP" sz="1800" baseline="-25000">
                <a:ea typeface="ＭＳ 明朝" pitchFamily="17" charset="-128"/>
              </a:rPr>
              <a:t>ds</a:t>
            </a:r>
          </a:p>
        </p:txBody>
      </p:sp>
      <p:sp>
        <p:nvSpPr>
          <p:cNvPr id="11299" name="Text Box 47"/>
          <p:cNvSpPr txBox="1">
            <a:spLocks noChangeAspect="1" noChangeArrowheads="1"/>
          </p:cNvSpPr>
          <p:nvPr/>
        </p:nvSpPr>
        <p:spPr bwMode="auto">
          <a:xfrm>
            <a:off x="2889250" y="2478088"/>
            <a:ext cx="12271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 sz="1800">
                <a:ea typeface="ＭＳ 明朝" pitchFamily="17" charset="-128"/>
              </a:rPr>
              <a:t>ｹﾞｰﾄ     </a:t>
            </a:r>
            <a:r>
              <a:rPr lang="en-US" altLang="ja-JP" sz="1800">
                <a:ea typeface="ＭＳ 明朝" pitchFamily="17" charset="-128"/>
              </a:rPr>
              <a:t>V</a:t>
            </a:r>
            <a:r>
              <a:rPr lang="en-US" altLang="ja-JP" sz="1800" baseline="-25000">
                <a:ea typeface="ＭＳ 明朝" pitchFamily="17" charset="-128"/>
              </a:rPr>
              <a:t>gs</a:t>
            </a:r>
          </a:p>
        </p:txBody>
      </p:sp>
      <p:sp>
        <p:nvSpPr>
          <p:cNvPr id="11300" name="Text Box 48"/>
          <p:cNvSpPr txBox="1">
            <a:spLocks noChangeAspect="1" noChangeArrowheads="1"/>
          </p:cNvSpPr>
          <p:nvPr/>
        </p:nvSpPr>
        <p:spPr bwMode="auto">
          <a:xfrm>
            <a:off x="4243388" y="2806700"/>
            <a:ext cx="869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 sz="1800">
                <a:ea typeface="ＭＳ 明朝" pitchFamily="17" charset="-128"/>
              </a:rPr>
              <a:t>ソース</a:t>
            </a:r>
          </a:p>
        </p:txBody>
      </p:sp>
      <p:sp>
        <p:nvSpPr>
          <p:cNvPr id="11301" name="Text Box 49"/>
          <p:cNvSpPr txBox="1">
            <a:spLocks noChangeAspect="1" noChangeArrowheads="1"/>
          </p:cNvSpPr>
          <p:nvPr/>
        </p:nvSpPr>
        <p:spPr bwMode="auto">
          <a:xfrm>
            <a:off x="1047750" y="2751138"/>
            <a:ext cx="4587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 sz="1800">
                <a:ea typeface="ＭＳ 明朝" pitchFamily="17" charset="-128"/>
              </a:rPr>
              <a:t>キャリア</a:t>
            </a:r>
          </a:p>
        </p:txBody>
      </p:sp>
      <p:sp>
        <p:nvSpPr>
          <p:cNvPr id="11302" name="Rectangle 50"/>
          <p:cNvSpPr>
            <a:spLocks noChangeArrowheads="1"/>
          </p:cNvSpPr>
          <p:nvPr/>
        </p:nvSpPr>
        <p:spPr bwMode="auto">
          <a:xfrm>
            <a:off x="3795713" y="2025650"/>
            <a:ext cx="3921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US" altLang="ja-JP" sz="1800">
                <a:ea typeface="ＭＳ 明朝" pitchFamily="17" charset="-128"/>
              </a:rPr>
              <a:t>I</a:t>
            </a:r>
            <a:r>
              <a:rPr lang="en-US" altLang="ja-JP" sz="1800" baseline="-25000">
                <a:ea typeface="ＭＳ 明朝" pitchFamily="17" charset="-128"/>
              </a:rPr>
              <a:t>ds</a:t>
            </a:r>
          </a:p>
        </p:txBody>
      </p:sp>
      <p:sp>
        <p:nvSpPr>
          <p:cNvPr id="11303" name="Line 51"/>
          <p:cNvSpPr>
            <a:spLocks noChangeShapeType="1"/>
          </p:cNvSpPr>
          <p:nvPr/>
        </p:nvSpPr>
        <p:spPr bwMode="auto">
          <a:xfrm>
            <a:off x="4143375" y="2332038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11304" name="Oval 52"/>
          <p:cNvSpPr>
            <a:spLocks noChangeAspect="1" noChangeArrowheads="1"/>
          </p:cNvSpPr>
          <p:nvPr/>
        </p:nvSpPr>
        <p:spPr bwMode="auto">
          <a:xfrm>
            <a:off x="3278188" y="3765550"/>
            <a:ext cx="127000" cy="127000"/>
          </a:xfrm>
          <a:prstGeom prst="ellipse">
            <a:avLst/>
          </a:prstGeom>
          <a:solidFill>
            <a:srgbClr val="0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ja-JP" b="1"/>
          </a:p>
        </p:txBody>
      </p:sp>
      <p:sp>
        <p:nvSpPr>
          <p:cNvPr id="11305" name="Oval 53"/>
          <p:cNvSpPr>
            <a:spLocks noChangeAspect="1" noChangeArrowheads="1"/>
          </p:cNvSpPr>
          <p:nvPr/>
        </p:nvSpPr>
        <p:spPr bwMode="auto">
          <a:xfrm>
            <a:off x="3719513" y="3765550"/>
            <a:ext cx="127000" cy="127000"/>
          </a:xfrm>
          <a:prstGeom prst="ellipse">
            <a:avLst/>
          </a:prstGeom>
          <a:solidFill>
            <a:srgbClr val="0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ja-JP" b="1"/>
          </a:p>
        </p:txBody>
      </p:sp>
      <p:sp>
        <p:nvSpPr>
          <p:cNvPr id="11306" name="Oval 54"/>
          <p:cNvSpPr>
            <a:spLocks noChangeAspect="1" noChangeArrowheads="1"/>
          </p:cNvSpPr>
          <p:nvPr/>
        </p:nvSpPr>
        <p:spPr bwMode="auto">
          <a:xfrm>
            <a:off x="4162425" y="3829050"/>
            <a:ext cx="127000" cy="127000"/>
          </a:xfrm>
          <a:prstGeom prst="ellipse">
            <a:avLst/>
          </a:prstGeom>
          <a:solidFill>
            <a:srgbClr val="0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ja-JP" b="1"/>
          </a:p>
        </p:txBody>
      </p:sp>
      <p:sp>
        <p:nvSpPr>
          <p:cNvPr id="11307" name="Oval 55"/>
          <p:cNvSpPr>
            <a:spLocks noChangeAspect="1" noChangeArrowheads="1"/>
          </p:cNvSpPr>
          <p:nvPr/>
        </p:nvSpPr>
        <p:spPr bwMode="auto">
          <a:xfrm>
            <a:off x="2646363" y="3829050"/>
            <a:ext cx="127000" cy="127000"/>
          </a:xfrm>
          <a:prstGeom prst="ellipse">
            <a:avLst/>
          </a:prstGeom>
          <a:solidFill>
            <a:srgbClr val="0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ja-JP" b="1"/>
          </a:p>
        </p:txBody>
      </p:sp>
      <p:grpSp>
        <p:nvGrpSpPr>
          <p:cNvPr id="6" name="Group 56"/>
          <p:cNvGrpSpPr>
            <a:grpSpLocks/>
          </p:cNvGrpSpPr>
          <p:nvPr/>
        </p:nvGrpSpPr>
        <p:grpSpPr bwMode="auto">
          <a:xfrm>
            <a:off x="2528888" y="3248025"/>
            <a:ext cx="2074862" cy="769938"/>
            <a:chOff x="3652" y="2342"/>
            <a:chExt cx="1497" cy="543"/>
          </a:xfrm>
        </p:grpSpPr>
        <p:sp>
          <p:nvSpPr>
            <p:cNvPr id="11337" name="Rectangle 57"/>
            <p:cNvSpPr>
              <a:spLocks noChangeArrowheads="1"/>
            </p:cNvSpPr>
            <p:nvPr/>
          </p:nvSpPr>
          <p:spPr bwMode="auto">
            <a:xfrm>
              <a:off x="3652" y="2386"/>
              <a:ext cx="1497" cy="499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ja-JP" b="1"/>
            </a:p>
          </p:txBody>
        </p:sp>
        <p:sp>
          <p:nvSpPr>
            <p:cNvPr id="11338" name="Oval 58"/>
            <p:cNvSpPr>
              <a:spLocks noChangeArrowheads="1"/>
            </p:cNvSpPr>
            <p:nvPr/>
          </p:nvSpPr>
          <p:spPr bwMode="auto">
            <a:xfrm>
              <a:off x="4423" y="2477"/>
              <a:ext cx="91" cy="9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ja-JP" b="1"/>
            </a:p>
          </p:txBody>
        </p:sp>
        <p:sp>
          <p:nvSpPr>
            <p:cNvPr id="11339" name="Oval 59"/>
            <p:cNvSpPr>
              <a:spLocks noChangeArrowheads="1"/>
            </p:cNvSpPr>
            <p:nvPr/>
          </p:nvSpPr>
          <p:spPr bwMode="auto">
            <a:xfrm>
              <a:off x="4332" y="2477"/>
              <a:ext cx="91" cy="9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ja-JP" b="1"/>
            </a:p>
          </p:txBody>
        </p:sp>
        <p:sp>
          <p:nvSpPr>
            <p:cNvPr id="11340" name="Oval 60"/>
            <p:cNvSpPr>
              <a:spLocks noChangeArrowheads="1"/>
            </p:cNvSpPr>
            <p:nvPr/>
          </p:nvSpPr>
          <p:spPr bwMode="auto">
            <a:xfrm>
              <a:off x="4096" y="2386"/>
              <a:ext cx="91" cy="9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ja-JP" b="1"/>
            </a:p>
          </p:txBody>
        </p:sp>
        <p:sp>
          <p:nvSpPr>
            <p:cNvPr id="11341" name="Oval 61"/>
            <p:cNvSpPr>
              <a:spLocks noChangeArrowheads="1"/>
            </p:cNvSpPr>
            <p:nvPr/>
          </p:nvSpPr>
          <p:spPr bwMode="auto">
            <a:xfrm>
              <a:off x="4242" y="2477"/>
              <a:ext cx="91" cy="9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ja-JP" b="1"/>
            </a:p>
          </p:txBody>
        </p:sp>
        <p:sp>
          <p:nvSpPr>
            <p:cNvPr id="11342" name="Oval 62"/>
            <p:cNvSpPr>
              <a:spLocks noChangeArrowheads="1"/>
            </p:cNvSpPr>
            <p:nvPr/>
          </p:nvSpPr>
          <p:spPr bwMode="auto">
            <a:xfrm>
              <a:off x="4151" y="2477"/>
              <a:ext cx="91" cy="9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ja-JP" b="1"/>
            </a:p>
          </p:txBody>
        </p:sp>
        <p:sp>
          <p:nvSpPr>
            <p:cNvPr id="11343" name="Oval 63"/>
            <p:cNvSpPr>
              <a:spLocks noChangeArrowheads="1"/>
            </p:cNvSpPr>
            <p:nvPr/>
          </p:nvSpPr>
          <p:spPr bwMode="auto">
            <a:xfrm>
              <a:off x="4015" y="2386"/>
              <a:ext cx="91" cy="9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ja-JP" b="1"/>
            </a:p>
          </p:txBody>
        </p:sp>
        <p:sp>
          <p:nvSpPr>
            <p:cNvPr id="11344" name="Oval 64"/>
            <p:cNvSpPr>
              <a:spLocks noChangeArrowheads="1"/>
            </p:cNvSpPr>
            <p:nvPr/>
          </p:nvSpPr>
          <p:spPr bwMode="auto">
            <a:xfrm>
              <a:off x="4186" y="2385"/>
              <a:ext cx="91" cy="9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ja-JP" b="1"/>
            </a:p>
          </p:txBody>
        </p:sp>
        <p:sp>
          <p:nvSpPr>
            <p:cNvPr id="11345" name="Oval 65"/>
            <p:cNvSpPr>
              <a:spLocks noChangeArrowheads="1"/>
            </p:cNvSpPr>
            <p:nvPr/>
          </p:nvSpPr>
          <p:spPr bwMode="auto">
            <a:xfrm>
              <a:off x="4650" y="2386"/>
              <a:ext cx="91" cy="9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ja-JP" b="1"/>
            </a:p>
          </p:txBody>
        </p:sp>
        <p:sp>
          <p:nvSpPr>
            <p:cNvPr id="11346" name="Oval 66"/>
            <p:cNvSpPr>
              <a:spLocks noChangeArrowheads="1"/>
            </p:cNvSpPr>
            <p:nvPr/>
          </p:nvSpPr>
          <p:spPr bwMode="auto">
            <a:xfrm>
              <a:off x="4287" y="2385"/>
              <a:ext cx="91" cy="9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ja-JP" b="1"/>
            </a:p>
          </p:txBody>
        </p:sp>
        <p:sp>
          <p:nvSpPr>
            <p:cNvPr id="11347" name="Oval 67"/>
            <p:cNvSpPr>
              <a:spLocks noChangeArrowheads="1"/>
            </p:cNvSpPr>
            <p:nvPr/>
          </p:nvSpPr>
          <p:spPr bwMode="auto">
            <a:xfrm>
              <a:off x="4559" y="2386"/>
              <a:ext cx="91" cy="9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ja-JP" b="1"/>
            </a:p>
          </p:txBody>
        </p:sp>
        <p:sp>
          <p:nvSpPr>
            <p:cNvPr id="11348" name="Oval 68"/>
            <p:cNvSpPr>
              <a:spLocks noChangeArrowheads="1"/>
            </p:cNvSpPr>
            <p:nvPr/>
          </p:nvSpPr>
          <p:spPr bwMode="auto">
            <a:xfrm>
              <a:off x="4378" y="2386"/>
              <a:ext cx="91" cy="9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ja-JP" b="1"/>
            </a:p>
          </p:txBody>
        </p:sp>
        <p:sp>
          <p:nvSpPr>
            <p:cNvPr id="11349" name="Oval 69"/>
            <p:cNvSpPr>
              <a:spLocks noChangeArrowheads="1"/>
            </p:cNvSpPr>
            <p:nvPr/>
          </p:nvSpPr>
          <p:spPr bwMode="auto">
            <a:xfrm>
              <a:off x="4469" y="2386"/>
              <a:ext cx="91" cy="9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ja-JP" b="1"/>
            </a:p>
          </p:txBody>
        </p:sp>
        <p:sp>
          <p:nvSpPr>
            <p:cNvPr id="11350" name="Oval 70"/>
            <p:cNvSpPr>
              <a:spLocks noChangeArrowheads="1"/>
            </p:cNvSpPr>
            <p:nvPr/>
          </p:nvSpPr>
          <p:spPr bwMode="auto">
            <a:xfrm>
              <a:off x="3924" y="2387"/>
              <a:ext cx="91" cy="9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ja-JP" b="1"/>
            </a:p>
          </p:txBody>
        </p:sp>
        <p:sp>
          <p:nvSpPr>
            <p:cNvPr id="11351" name="Oval 71"/>
            <p:cNvSpPr>
              <a:spLocks noChangeArrowheads="1"/>
            </p:cNvSpPr>
            <p:nvPr/>
          </p:nvSpPr>
          <p:spPr bwMode="auto">
            <a:xfrm>
              <a:off x="4514" y="2477"/>
              <a:ext cx="91" cy="9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ja-JP" b="1"/>
            </a:p>
          </p:txBody>
        </p:sp>
        <p:sp>
          <p:nvSpPr>
            <p:cNvPr id="11352" name="Oval 72"/>
            <p:cNvSpPr>
              <a:spLocks noChangeArrowheads="1"/>
            </p:cNvSpPr>
            <p:nvPr/>
          </p:nvSpPr>
          <p:spPr bwMode="auto">
            <a:xfrm>
              <a:off x="4740" y="2387"/>
              <a:ext cx="91" cy="9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ja-JP" b="1"/>
            </a:p>
          </p:txBody>
        </p:sp>
        <p:sp>
          <p:nvSpPr>
            <p:cNvPr id="11353" name="Freeform 73"/>
            <p:cNvSpPr>
              <a:spLocks/>
            </p:cNvSpPr>
            <p:nvPr/>
          </p:nvSpPr>
          <p:spPr bwMode="auto">
            <a:xfrm>
              <a:off x="3969" y="2342"/>
              <a:ext cx="953" cy="90"/>
            </a:xfrm>
            <a:custGeom>
              <a:avLst/>
              <a:gdLst>
                <a:gd name="T0" fmla="*/ 0 w 953"/>
                <a:gd name="T1" fmla="*/ 45 h 90"/>
                <a:gd name="T2" fmla="*/ 136 w 953"/>
                <a:gd name="T3" fmla="*/ 90 h 90"/>
                <a:gd name="T4" fmla="*/ 726 w 953"/>
                <a:gd name="T5" fmla="*/ 90 h 90"/>
                <a:gd name="T6" fmla="*/ 953 w 953"/>
                <a:gd name="T7" fmla="*/ 0 h 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53"/>
                <a:gd name="T13" fmla="*/ 0 h 90"/>
                <a:gd name="T14" fmla="*/ 953 w 953"/>
                <a:gd name="T15" fmla="*/ 90 h 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53" h="90">
                  <a:moveTo>
                    <a:pt x="0" y="45"/>
                  </a:moveTo>
                  <a:lnTo>
                    <a:pt x="136" y="90"/>
                  </a:lnTo>
                  <a:lnTo>
                    <a:pt x="726" y="90"/>
                  </a:lnTo>
                  <a:lnTo>
                    <a:pt x="953" y="0"/>
                  </a:lnTo>
                </a:path>
              </a:pathLst>
            </a:cu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1309" name="Line 74"/>
          <p:cNvSpPr>
            <a:spLocks noChangeShapeType="1"/>
          </p:cNvSpPr>
          <p:nvPr/>
        </p:nvSpPr>
        <p:spPr bwMode="auto">
          <a:xfrm>
            <a:off x="1381125" y="3227388"/>
            <a:ext cx="1468438" cy="168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7" name="Group 75"/>
          <p:cNvGrpSpPr>
            <a:grpSpLocks/>
          </p:cNvGrpSpPr>
          <p:nvPr/>
        </p:nvGrpSpPr>
        <p:grpSpPr bwMode="auto">
          <a:xfrm>
            <a:off x="193675" y="3827463"/>
            <a:ext cx="4175125" cy="2633662"/>
            <a:chOff x="122" y="2352"/>
            <a:chExt cx="2630" cy="1659"/>
          </a:xfrm>
        </p:grpSpPr>
        <p:sp>
          <p:nvSpPr>
            <p:cNvPr id="11312" name="Line 76"/>
            <p:cNvSpPr>
              <a:spLocks noChangeShapeType="1"/>
            </p:cNvSpPr>
            <p:nvPr/>
          </p:nvSpPr>
          <p:spPr bwMode="auto">
            <a:xfrm flipV="1">
              <a:off x="335" y="2941"/>
              <a:ext cx="127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ja-JP" altLang="en-US"/>
            </a:p>
          </p:txBody>
        </p:sp>
        <p:sp>
          <p:nvSpPr>
            <p:cNvPr id="11313" name="Text Box 77"/>
            <p:cNvSpPr txBox="1">
              <a:spLocks noChangeArrowheads="1"/>
            </p:cNvSpPr>
            <p:nvPr/>
          </p:nvSpPr>
          <p:spPr bwMode="auto">
            <a:xfrm>
              <a:off x="122" y="2491"/>
              <a:ext cx="139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ja-JP" b="1">
                  <a:solidFill>
                    <a:srgbClr val="0000FF"/>
                  </a:solidFill>
                  <a:ea typeface="ＭＳ 明朝" pitchFamily="17" charset="-128"/>
                </a:rPr>
                <a:t>1Tr1C DRAM</a:t>
              </a:r>
            </a:p>
          </p:txBody>
        </p:sp>
        <p:sp>
          <p:nvSpPr>
            <p:cNvPr id="11314" name="Line 78"/>
            <p:cNvSpPr>
              <a:spLocks noChangeShapeType="1"/>
            </p:cNvSpPr>
            <p:nvPr/>
          </p:nvSpPr>
          <p:spPr bwMode="auto">
            <a:xfrm flipV="1">
              <a:off x="1269" y="2954"/>
              <a:ext cx="0" cy="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ja-JP" altLang="en-US"/>
            </a:p>
          </p:txBody>
        </p:sp>
        <p:sp>
          <p:nvSpPr>
            <p:cNvPr id="11315" name="Line 79"/>
            <p:cNvSpPr>
              <a:spLocks noChangeShapeType="1"/>
            </p:cNvSpPr>
            <p:nvPr/>
          </p:nvSpPr>
          <p:spPr bwMode="auto">
            <a:xfrm flipV="1">
              <a:off x="1160" y="3119"/>
              <a:ext cx="21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ja-JP" altLang="en-US"/>
            </a:p>
          </p:txBody>
        </p:sp>
        <p:sp>
          <p:nvSpPr>
            <p:cNvPr id="11316" name="Line 80"/>
            <p:cNvSpPr>
              <a:spLocks noChangeShapeType="1"/>
            </p:cNvSpPr>
            <p:nvPr/>
          </p:nvSpPr>
          <p:spPr bwMode="auto">
            <a:xfrm flipV="1">
              <a:off x="1030" y="3180"/>
              <a:ext cx="47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ja-JP" altLang="en-US"/>
            </a:p>
          </p:txBody>
        </p:sp>
        <p:sp>
          <p:nvSpPr>
            <p:cNvPr id="11317" name="Line 81"/>
            <p:cNvSpPr>
              <a:spLocks noChangeShapeType="1"/>
            </p:cNvSpPr>
            <p:nvPr/>
          </p:nvSpPr>
          <p:spPr bwMode="auto">
            <a:xfrm flipV="1">
              <a:off x="539" y="3268"/>
              <a:ext cx="260" cy="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ja-JP" altLang="en-US"/>
            </a:p>
          </p:txBody>
        </p:sp>
        <p:sp>
          <p:nvSpPr>
            <p:cNvPr id="11318" name="Line 82"/>
            <p:cNvSpPr>
              <a:spLocks noChangeShapeType="1"/>
            </p:cNvSpPr>
            <p:nvPr/>
          </p:nvSpPr>
          <p:spPr bwMode="auto">
            <a:xfrm flipH="1">
              <a:off x="1139" y="3183"/>
              <a:ext cx="3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ja-JP" altLang="en-US"/>
            </a:p>
          </p:txBody>
        </p:sp>
        <p:sp>
          <p:nvSpPr>
            <p:cNvPr id="11319" name="Line 83"/>
            <p:cNvSpPr>
              <a:spLocks noChangeShapeType="1"/>
            </p:cNvSpPr>
            <p:nvPr/>
          </p:nvSpPr>
          <p:spPr bwMode="auto">
            <a:xfrm flipV="1">
              <a:off x="696" y="3363"/>
              <a:ext cx="44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ja-JP" altLang="en-US"/>
            </a:p>
          </p:txBody>
        </p:sp>
        <p:sp>
          <p:nvSpPr>
            <p:cNvPr id="11320" name="Line 84"/>
            <p:cNvSpPr>
              <a:spLocks noChangeShapeType="1"/>
            </p:cNvSpPr>
            <p:nvPr/>
          </p:nvSpPr>
          <p:spPr bwMode="auto">
            <a:xfrm>
              <a:off x="1389" y="3180"/>
              <a:ext cx="0" cy="1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ja-JP" altLang="en-US"/>
            </a:p>
          </p:txBody>
        </p:sp>
        <p:sp>
          <p:nvSpPr>
            <p:cNvPr id="11321" name="Line 85"/>
            <p:cNvSpPr>
              <a:spLocks noChangeShapeType="1"/>
            </p:cNvSpPr>
            <p:nvPr/>
          </p:nvSpPr>
          <p:spPr bwMode="auto">
            <a:xfrm flipV="1">
              <a:off x="1386" y="3354"/>
              <a:ext cx="1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ja-JP" altLang="en-US"/>
            </a:p>
          </p:txBody>
        </p:sp>
        <p:sp>
          <p:nvSpPr>
            <p:cNvPr id="11322" name="Line 86"/>
            <p:cNvSpPr>
              <a:spLocks noChangeShapeType="1"/>
            </p:cNvSpPr>
            <p:nvPr/>
          </p:nvSpPr>
          <p:spPr bwMode="auto">
            <a:xfrm>
              <a:off x="1552" y="3349"/>
              <a:ext cx="1" cy="2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ja-JP" altLang="en-US"/>
            </a:p>
          </p:txBody>
        </p:sp>
        <p:sp>
          <p:nvSpPr>
            <p:cNvPr id="11323" name="Line 87"/>
            <p:cNvSpPr>
              <a:spLocks noChangeShapeType="1"/>
            </p:cNvSpPr>
            <p:nvPr/>
          </p:nvSpPr>
          <p:spPr bwMode="auto">
            <a:xfrm>
              <a:off x="1451" y="3867"/>
              <a:ext cx="203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ja-JP" altLang="en-US"/>
            </a:p>
          </p:txBody>
        </p:sp>
        <p:sp>
          <p:nvSpPr>
            <p:cNvPr id="11324" name="Line 88"/>
            <p:cNvSpPr>
              <a:spLocks noChangeShapeType="1"/>
            </p:cNvSpPr>
            <p:nvPr/>
          </p:nvSpPr>
          <p:spPr bwMode="auto">
            <a:xfrm flipV="1">
              <a:off x="1487" y="3892"/>
              <a:ext cx="131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ja-JP" altLang="en-US"/>
            </a:p>
          </p:txBody>
        </p:sp>
        <p:sp>
          <p:nvSpPr>
            <p:cNvPr id="11325" name="Line 89"/>
            <p:cNvSpPr>
              <a:spLocks noChangeShapeType="1"/>
            </p:cNvSpPr>
            <p:nvPr/>
          </p:nvSpPr>
          <p:spPr bwMode="auto">
            <a:xfrm flipV="1">
              <a:off x="1511" y="3916"/>
              <a:ext cx="83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ja-JP" altLang="en-US"/>
            </a:p>
          </p:txBody>
        </p:sp>
        <p:sp>
          <p:nvSpPr>
            <p:cNvPr id="11326" name="Line 90"/>
            <p:cNvSpPr>
              <a:spLocks noChangeShapeType="1"/>
            </p:cNvSpPr>
            <p:nvPr/>
          </p:nvSpPr>
          <p:spPr bwMode="auto">
            <a:xfrm>
              <a:off x="1484" y="3588"/>
              <a:ext cx="137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ja-JP" altLang="en-US"/>
            </a:p>
          </p:txBody>
        </p:sp>
        <p:sp>
          <p:nvSpPr>
            <p:cNvPr id="11327" name="Line 91"/>
            <p:cNvSpPr>
              <a:spLocks noChangeShapeType="1"/>
            </p:cNvSpPr>
            <p:nvPr/>
          </p:nvSpPr>
          <p:spPr bwMode="auto">
            <a:xfrm>
              <a:off x="1484" y="3633"/>
              <a:ext cx="137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ja-JP" altLang="en-US"/>
            </a:p>
          </p:txBody>
        </p:sp>
        <p:sp>
          <p:nvSpPr>
            <p:cNvPr id="11328" name="Line 92"/>
            <p:cNvSpPr>
              <a:spLocks noChangeShapeType="1"/>
            </p:cNvSpPr>
            <p:nvPr/>
          </p:nvSpPr>
          <p:spPr bwMode="auto">
            <a:xfrm>
              <a:off x="1550" y="3634"/>
              <a:ext cx="4" cy="2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ja-JP" altLang="en-US"/>
            </a:p>
          </p:txBody>
        </p:sp>
        <p:sp>
          <p:nvSpPr>
            <p:cNvPr id="11329" name="Oval 93"/>
            <p:cNvSpPr>
              <a:spLocks noChangeArrowheads="1"/>
            </p:cNvSpPr>
            <p:nvPr/>
          </p:nvSpPr>
          <p:spPr bwMode="auto">
            <a:xfrm>
              <a:off x="1241" y="2911"/>
              <a:ext cx="56" cy="5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ja-JP" altLang="ja-JP" b="1"/>
            </a:p>
          </p:txBody>
        </p:sp>
        <p:sp>
          <p:nvSpPr>
            <p:cNvPr id="11330" name="Oval 94"/>
            <p:cNvSpPr>
              <a:spLocks noChangeArrowheads="1"/>
            </p:cNvSpPr>
            <p:nvPr/>
          </p:nvSpPr>
          <p:spPr bwMode="auto">
            <a:xfrm>
              <a:off x="678" y="3331"/>
              <a:ext cx="56" cy="5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ja-JP" altLang="ja-JP" b="1"/>
            </a:p>
          </p:txBody>
        </p:sp>
        <p:sp>
          <p:nvSpPr>
            <p:cNvPr id="11331" name="Text Box 95"/>
            <p:cNvSpPr txBox="1">
              <a:spLocks noChangeArrowheads="1"/>
            </p:cNvSpPr>
            <p:nvPr/>
          </p:nvSpPr>
          <p:spPr bwMode="auto">
            <a:xfrm>
              <a:off x="130" y="2758"/>
              <a:ext cx="104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ja-JP" altLang="en-US" sz="1600">
                  <a:ea typeface="ＭＳ 明朝" pitchFamily="17" charset="-128"/>
                </a:rPr>
                <a:t>ワード線</a:t>
              </a:r>
              <a:r>
                <a:rPr lang="en-US" altLang="ja-JP" sz="1600">
                  <a:ea typeface="ＭＳ 明朝" pitchFamily="17" charset="-128"/>
                </a:rPr>
                <a:t>(</a:t>
              </a:r>
              <a:r>
                <a:rPr lang="ja-JP" altLang="en-US" sz="1600">
                  <a:ea typeface="ＭＳ 明朝" pitchFamily="17" charset="-128"/>
                </a:rPr>
                <a:t>書込</a:t>
              </a:r>
              <a:r>
                <a:rPr lang="en-US" altLang="ja-JP" sz="1600">
                  <a:ea typeface="ＭＳ 明朝" pitchFamily="17" charset="-128"/>
                </a:rPr>
                <a:t>)</a:t>
              </a:r>
            </a:p>
          </p:txBody>
        </p:sp>
        <p:sp>
          <p:nvSpPr>
            <p:cNvPr id="11332" name="Text Box 96"/>
            <p:cNvSpPr txBox="1">
              <a:spLocks noChangeArrowheads="1"/>
            </p:cNvSpPr>
            <p:nvPr/>
          </p:nvSpPr>
          <p:spPr bwMode="auto">
            <a:xfrm>
              <a:off x="189" y="3491"/>
              <a:ext cx="1238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ja-JP" altLang="en-US" sz="1600">
                  <a:ea typeface="ＭＳ 明朝" pitchFamily="17" charset="-128"/>
                </a:rPr>
                <a:t>データ</a:t>
              </a:r>
              <a:r>
                <a:rPr lang="en-US" altLang="ja-JP" sz="1600">
                  <a:ea typeface="ＭＳ 明朝" pitchFamily="17" charset="-128"/>
                </a:rPr>
                <a:t>(</a:t>
              </a:r>
              <a:r>
                <a:rPr lang="ja-JP" altLang="en-US" sz="1600">
                  <a:ea typeface="ＭＳ 明朝" pitchFamily="17" charset="-128"/>
                </a:rPr>
                <a:t>ビット</a:t>
              </a:r>
              <a:r>
                <a:rPr lang="en-US" altLang="ja-JP" sz="1600">
                  <a:ea typeface="ＭＳ 明朝" pitchFamily="17" charset="-128"/>
                </a:rPr>
                <a:t>)</a:t>
              </a:r>
              <a:r>
                <a:rPr lang="ja-JP" altLang="en-US" sz="1600">
                  <a:ea typeface="ＭＳ 明朝" pitchFamily="17" charset="-128"/>
                </a:rPr>
                <a:t>線</a:t>
              </a:r>
              <a:br>
                <a:rPr lang="ja-JP" altLang="en-US" sz="1600">
                  <a:ea typeface="ＭＳ 明朝" pitchFamily="17" charset="-128"/>
                </a:rPr>
              </a:br>
              <a:r>
                <a:rPr lang="en-US" altLang="ja-JP" sz="1600">
                  <a:ea typeface="ＭＳ 明朝" pitchFamily="17" charset="-128"/>
                </a:rPr>
                <a:t>(</a:t>
              </a:r>
              <a:r>
                <a:rPr lang="ja-JP" altLang="en-US" sz="1600">
                  <a:ea typeface="ＭＳ 明朝" pitchFamily="17" charset="-128"/>
                </a:rPr>
                <a:t>書込</a:t>
              </a:r>
              <a:r>
                <a:rPr lang="en-US" altLang="ja-JP" sz="1600">
                  <a:ea typeface="ＭＳ 明朝" pitchFamily="17" charset="-128"/>
                </a:rPr>
                <a:t>,</a:t>
              </a:r>
              <a:br>
                <a:rPr lang="en-US" altLang="ja-JP" sz="1600">
                  <a:ea typeface="ＭＳ 明朝" pitchFamily="17" charset="-128"/>
                </a:rPr>
              </a:br>
              <a:r>
                <a:rPr lang="en-US" altLang="ja-JP" sz="1600">
                  <a:ea typeface="ＭＳ 明朝" pitchFamily="17" charset="-128"/>
                </a:rPr>
                <a:t> </a:t>
              </a:r>
              <a:r>
                <a:rPr lang="ja-JP" altLang="en-US" sz="1600">
                  <a:ea typeface="ＭＳ 明朝" pitchFamily="17" charset="-128"/>
                </a:rPr>
                <a:t>破壊読出し</a:t>
              </a:r>
              <a:r>
                <a:rPr lang="en-US" altLang="ja-JP" sz="1600">
                  <a:ea typeface="ＭＳ 明朝" pitchFamily="17" charset="-128"/>
                </a:rPr>
                <a:t>)</a:t>
              </a:r>
            </a:p>
          </p:txBody>
        </p:sp>
        <p:sp>
          <p:nvSpPr>
            <p:cNvPr id="11333" name="Text Box 97"/>
            <p:cNvSpPr txBox="1">
              <a:spLocks noChangeArrowheads="1"/>
            </p:cNvSpPr>
            <p:nvPr/>
          </p:nvSpPr>
          <p:spPr bwMode="auto">
            <a:xfrm>
              <a:off x="1634" y="3494"/>
              <a:ext cx="1118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ja-JP" sz="1800">
                  <a:ea typeface="ＭＳ 明朝" pitchFamily="17" charset="-128"/>
                </a:rPr>
                <a:t>C</a:t>
              </a:r>
              <a:br>
                <a:rPr lang="en-US" altLang="ja-JP" sz="1800">
                  <a:ea typeface="ＭＳ 明朝" pitchFamily="17" charset="-128"/>
                </a:rPr>
              </a:br>
              <a:r>
                <a:rPr lang="en-US" altLang="ja-JP" sz="1600">
                  <a:ea typeface="ＭＳ 明朝" pitchFamily="17" charset="-128"/>
                </a:rPr>
                <a:t>(</a:t>
              </a:r>
              <a:r>
                <a:rPr lang="ja-JP" altLang="en-US" sz="1600">
                  <a:ea typeface="ＭＳ 明朝" pitchFamily="17" charset="-128"/>
                </a:rPr>
                <a:t>メモリーノード</a:t>
              </a:r>
              <a:r>
                <a:rPr lang="en-US" altLang="ja-JP" sz="1600">
                  <a:ea typeface="ＭＳ 明朝" pitchFamily="17" charset="-128"/>
                </a:rPr>
                <a:t>)</a:t>
              </a:r>
            </a:p>
          </p:txBody>
        </p:sp>
        <p:sp>
          <p:nvSpPr>
            <p:cNvPr id="11334" name="Text Box 98"/>
            <p:cNvSpPr txBox="1">
              <a:spLocks noChangeArrowheads="1"/>
            </p:cNvSpPr>
            <p:nvPr/>
          </p:nvSpPr>
          <p:spPr bwMode="auto">
            <a:xfrm>
              <a:off x="1546" y="2966"/>
              <a:ext cx="982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ja-JP" sz="1800">
                  <a:solidFill>
                    <a:srgbClr val="FF0000"/>
                  </a:solidFill>
                  <a:ea typeface="ＭＳ 明朝" pitchFamily="17" charset="-128"/>
                </a:rPr>
                <a:t>    Tr</a:t>
              </a:r>
              <a:br>
                <a:rPr lang="en-US" altLang="ja-JP" sz="1800">
                  <a:solidFill>
                    <a:srgbClr val="FF0000"/>
                  </a:solidFill>
                  <a:ea typeface="ＭＳ 明朝" pitchFamily="17" charset="-128"/>
                </a:rPr>
              </a:br>
              <a:r>
                <a:rPr lang="en-US" altLang="ja-JP" sz="1600">
                  <a:ea typeface="ＭＳ 明朝" pitchFamily="17" charset="-128"/>
                </a:rPr>
                <a:t>(</a:t>
              </a:r>
              <a:r>
                <a:rPr lang="ja-JP" altLang="en-US" sz="1600">
                  <a:ea typeface="ＭＳ 明朝" pitchFamily="17" charset="-128"/>
                </a:rPr>
                <a:t>スイッチング</a:t>
              </a:r>
              <a:r>
                <a:rPr lang="en-US" altLang="ja-JP" sz="1600">
                  <a:ea typeface="ＭＳ 明朝" pitchFamily="17" charset="-128"/>
                </a:rPr>
                <a:t>)</a:t>
              </a:r>
            </a:p>
          </p:txBody>
        </p:sp>
        <p:sp>
          <p:nvSpPr>
            <p:cNvPr id="11335" name="Oval 99"/>
            <p:cNvSpPr>
              <a:spLocks noChangeArrowheads="1"/>
            </p:cNvSpPr>
            <p:nvPr/>
          </p:nvSpPr>
          <p:spPr bwMode="auto">
            <a:xfrm>
              <a:off x="853" y="2988"/>
              <a:ext cx="800" cy="248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ja-JP" altLang="ja-JP" b="1"/>
            </a:p>
          </p:txBody>
        </p:sp>
        <p:sp>
          <p:nvSpPr>
            <p:cNvPr id="11336" name="Line 100"/>
            <p:cNvSpPr>
              <a:spLocks noChangeShapeType="1"/>
            </p:cNvSpPr>
            <p:nvPr/>
          </p:nvSpPr>
          <p:spPr bwMode="auto">
            <a:xfrm flipV="1">
              <a:off x="1586" y="2352"/>
              <a:ext cx="474" cy="7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ja-JP" altLang="en-US"/>
            </a:p>
          </p:txBody>
        </p:sp>
      </p:grpSp>
      <p:sp>
        <p:nvSpPr>
          <p:cNvPr id="11311" name="Text Box 101"/>
          <p:cNvSpPr txBox="1">
            <a:spLocks noChangeAspect="1" noChangeArrowheads="1"/>
          </p:cNvSpPr>
          <p:nvPr/>
        </p:nvSpPr>
        <p:spPr bwMode="auto">
          <a:xfrm>
            <a:off x="3619500" y="3560763"/>
            <a:ext cx="869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 sz="1800">
                <a:ea typeface="ＭＳ 明朝" pitchFamily="17" charset="-128"/>
              </a:rPr>
              <a:t>半導体</a:t>
            </a:r>
          </a:p>
        </p:txBody>
      </p:sp>
    </p:spTree>
    <p:extLst>
      <p:ext uri="{BB962C8B-B14F-4D97-AF65-F5344CB8AC3E}">
        <p14:creationId xmlns:p14="http://schemas.microsoft.com/office/powerpoint/2010/main" val="159283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73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3847" grpId="0" animBg="1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33756"/>
            <a:ext cx="9144000" cy="11430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ja-JP" alt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シリコンウェハー</a:t>
            </a:r>
            <a:endParaRPr lang="ja-JP" alt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0450" name="Picture 2" descr="各種の口径のシリコン単結晶のインゴットとウェハ。直径300mm ウェハは、LP レコードと同じサイズ。「株式会社SUMCO（旧三菱住友シリコン株式会社）提供」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80" y="1156062"/>
            <a:ext cx="4600575" cy="296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471480" y="757413"/>
            <a:ext cx="61180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http://semicon.jeita.or.jp/exposition/topics_03.html</a:t>
            </a:r>
            <a:endParaRPr lang="ja-JP" altLang="en-US" dirty="0"/>
          </a:p>
        </p:txBody>
      </p:sp>
      <p:pic>
        <p:nvPicPr>
          <p:cNvPr id="3604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55" y="4744720"/>
            <a:ext cx="5067300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正方形/長方形 6"/>
          <p:cNvSpPr/>
          <p:nvPr/>
        </p:nvSpPr>
        <p:spPr>
          <a:xfrm>
            <a:off x="1074041" y="427979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/>
              <a:t>http://www.sumcosi.com/products/next_generation/large_diameter.html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0214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 descr="G:\Sony\BVM-E1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9932"/>
            <a:ext cx="2770046" cy="207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8488" y="990600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BVM-E170(\1,312,500,17”)</a:t>
            </a:r>
            <a:endParaRPr kumimoji="1" lang="ja-JP" altLang="en-US" dirty="0"/>
          </a:p>
        </p:txBody>
      </p:sp>
      <p:pic>
        <p:nvPicPr>
          <p:cNvPr id="230403" name="Picture 3" descr="G:\Sony\BVM-E2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046" y="1359932"/>
            <a:ext cx="4122560" cy="309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2937900" y="1109134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BVM-E250(\2,415,000,25”)</a:t>
            </a:r>
            <a:endParaRPr kumimoji="1" lang="ja-JP" altLang="en-US" dirty="0"/>
          </a:p>
        </p:txBody>
      </p:sp>
      <p:pic>
        <p:nvPicPr>
          <p:cNvPr id="230404" name="Picture 4" descr="G:\Sony\PVM-7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0" y="4847840"/>
            <a:ext cx="1420088" cy="106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160887" y="4478508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PVM-740(\365,400,7.4”)</a:t>
            </a:r>
            <a:endParaRPr kumimoji="1" lang="ja-JP" altLang="en-US" dirty="0"/>
          </a:p>
        </p:txBody>
      </p:sp>
      <p:pic>
        <p:nvPicPr>
          <p:cNvPr id="230405" name="Picture 5" descr="G:\Sony\PVM-174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439" y="5003799"/>
            <a:ext cx="3524250" cy="264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3414652" y="4500348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PVM-1741(\417,900,17”)</a:t>
            </a:r>
            <a:endParaRPr kumimoji="1" lang="ja-JP" altLang="en-US" dirty="0"/>
          </a:p>
        </p:txBody>
      </p:sp>
      <p:pic>
        <p:nvPicPr>
          <p:cNvPr id="230406" name="Picture 6" descr="G:\Sony\PVM-254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9" y="4889499"/>
            <a:ext cx="3829050" cy="287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6863081" y="4520167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PVM-2541(\627,900,25”)</a:t>
            </a:r>
            <a:endParaRPr kumimoji="1" lang="ja-JP" altLang="en-US" dirty="0"/>
          </a:p>
        </p:txBody>
      </p:sp>
      <p:sp>
        <p:nvSpPr>
          <p:cNvPr id="13" name="タイトル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17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ja-JP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Sony Master OLED displays</a:t>
            </a:r>
            <a:endParaRPr lang="ja-JP" alt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83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5586"/>
            <a:ext cx="5778500" cy="5413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04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18" y="2400300"/>
            <a:ext cx="3602182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5659328" y="510920"/>
            <a:ext cx="3484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ja-JP" dirty="0"/>
              <a:t>http://www.afdinc.jp/osproduct.htm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5517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714" name="Rectangle 2"/>
          <p:cNvSpPr>
            <a:spLocks noChangeArrowheads="1"/>
          </p:cNvSpPr>
          <p:nvPr/>
        </p:nvSpPr>
        <p:spPr bwMode="auto">
          <a:xfrm>
            <a:off x="5203825" y="4629150"/>
            <a:ext cx="3940175" cy="16192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E7B7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sp>
        <p:nvSpPr>
          <p:cNvPr id="883715" name="Rectangle 3"/>
          <p:cNvSpPr>
            <a:spLocks noChangeArrowheads="1"/>
          </p:cNvSpPr>
          <p:nvPr/>
        </p:nvSpPr>
        <p:spPr bwMode="auto">
          <a:xfrm>
            <a:off x="5051425" y="3805238"/>
            <a:ext cx="4103688" cy="76676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E7B7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sp>
        <p:nvSpPr>
          <p:cNvPr id="883716" name="Line 4"/>
          <p:cNvSpPr>
            <a:spLocks noChangeShapeType="1"/>
          </p:cNvSpPr>
          <p:nvPr/>
        </p:nvSpPr>
        <p:spPr bwMode="auto">
          <a:xfrm>
            <a:off x="1352550" y="1143000"/>
            <a:ext cx="0" cy="35814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sp>
        <p:nvSpPr>
          <p:cNvPr id="883717" name="Line 5"/>
          <p:cNvSpPr>
            <a:spLocks noChangeShapeType="1"/>
          </p:cNvSpPr>
          <p:nvPr/>
        </p:nvSpPr>
        <p:spPr bwMode="auto">
          <a:xfrm>
            <a:off x="5327650" y="1143000"/>
            <a:ext cx="0" cy="44196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sp>
        <p:nvSpPr>
          <p:cNvPr id="883718" name="Line 6"/>
          <p:cNvSpPr>
            <a:spLocks noChangeShapeType="1"/>
          </p:cNvSpPr>
          <p:nvPr/>
        </p:nvSpPr>
        <p:spPr bwMode="auto">
          <a:xfrm>
            <a:off x="4924425" y="1143000"/>
            <a:ext cx="0" cy="35052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sp>
        <p:nvSpPr>
          <p:cNvPr id="883719" name="Line 7"/>
          <p:cNvSpPr>
            <a:spLocks noChangeShapeType="1"/>
          </p:cNvSpPr>
          <p:nvPr/>
        </p:nvSpPr>
        <p:spPr bwMode="auto">
          <a:xfrm>
            <a:off x="84138" y="1147763"/>
            <a:ext cx="842645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sp>
        <p:nvSpPr>
          <p:cNvPr id="883720" name="Text Box 8"/>
          <p:cNvSpPr txBox="1">
            <a:spLocks noChangeArrowheads="1"/>
          </p:cNvSpPr>
          <p:nvPr/>
        </p:nvSpPr>
        <p:spPr bwMode="auto">
          <a:xfrm>
            <a:off x="166688" y="776288"/>
            <a:ext cx="6642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ja-JP" altLang="en-US" sz="1800" b="1" baseline="0" smtClean="0">
                <a:solidFill>
                  <a:srgbClr val="000000"/>
                </a:solidFill>
                <a:ea typeface="ＭＳ Ｐゴシック" pitchFamily="50" charset="-128"/>
              </a:rPr>
              <a:t>1950　　 　1960　　　　1970 　　　</a:t>
            </a:r>
            <a:r>
              <a:rPr lang="ja-JP" altLang="en-US" sz="1800" b="1" baseline="0" smtClean="0">
                <a:solidFill>
                  <a:srgbClr val="000000"/>
                </a:solidFill>
                <a:ea typeface="ＭＳ Ｐゴシック" pitchFamily="50" charset="-128"/>
              </a:rPr>
              <a:t>1980　　　　1990　  </a:t>
            </a:r>
            <a:r>
              <a:rPr lang="ja-JP" altLang="en-US" sz="1800" b="1" baseline="0" smtClean="0">
                <a:solidFill>
                  <a:srgbClr val="FF0000"/>
                </a:solidFill>
                <a:ea typeface="ＭＳ Ｐゴシック" pitchFamily="50" charset="-128"/>
              </a:rPr>
              <a:t>2000　 　　    2010</a:t>
            </a:r>
          </a:p>
        </p:txBody>
      </p:sp>
      <p:sp>
        <p:nvSpPr>
          <p:cNvPr id="883721" name="Text Box 10"/>
          <p:cNvSpPr txBox="1">
            <a:spLocks noChangeArrowheads="1"/>
          </p:cNvSpPr>
          <p:nvPr/>
        </p:nvSpPr>
        <p:spPr bwMode="auto">
          <a:xfrm>
            <a:off x="2047875" y="4267200"/>
            <a:ext cx="14890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600" b="1" baseline="0" smtClean="0">
                <a:solidFill>
                  <a:srgbClr val="FF0000"/>
                </a:solidFill>
                <a:ea typeface="ＭＳ Ｐゴシック" pitchFamily="50" charset="-128"/>
              </a:rPr>
              <a:t>1968 </a:t>
            </a:r>
            <a:r>
              <a:rPr lang="en-US" altLang="ja-JP" sz="1600" b="1" baseline="0" smtClean="0">
                <a:solidFill>
                  <a:srgbClr val="FF0000"/>
                </a:solidFill>
                <a:ea typeface="ＭＳ Ｐゴシック" pitchFamily="50" charset="-128"/>
              </a:rPr>
              <a:t>ZnO FET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600" baseline="0" smtClean="0">
                <a:solidFill>
                  <a:srgbClr val="FF0000"/>
                </a:solidFill>
                <a:ea typeface="ＭＳ Ｐゴシック" pitchFamily="50" charset="-128"/>
              </a:rPr>
              <a:t>(</a:t>
            </a:r>
            <a:r>
              <a:rPr lang="en-US" altLang="ja-JP" sz="1600" i="1" baseline="0" smtClean="0">
                <a:solidFill>
                  <a:srgbClr val="FF0000"/>
                </a:solidFill>
                <a:ea typeface="ＭＳ Ｐゴシック" pitchFamily="50" charset="-128"/>
              </a:rPr>
              <a:t>g</a:t>
            </a:r>
            <a:r>
              <a:rPr lang="en-US" altLang="ja-JP" sz="1600" i="1" smtClean="0">
                <a:solidFill>
                  <a:srgbClr val="FF0000"/>
                </a:solidFill>
                <a:ea typeface="ＭＳ Ｐゴシック" pitchFamily="50" charset="-128"/>
              </a:rPr>
              <a:t>m</a:t>
            </a:r>
            <a:r>
              <a:rPr lang="en-US" altLang="ja-JP" sz="1600" baseline="0" smtClean="0">
                <a:solidFill>
                  <a:srgbClr val="FF0000"/>
                </a:solidFill>
                <a:ea typeface="ＭＳ Ｐゴシック" pitchFamily="50" charset="-128"/>
              </a:rPr>
              <a:t>=10mhos)</a:t>
            </a:r>
          </a:p>
        </p:txBody>
      </p:sp>
      <p:sp>
        <p:nvSpPr>
          <p:cNvPr id="883722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62000"/>
          </a:xfrm>
          <a:noFill/>
        </p:spPr>
        <p:txBody>
          <a:bodyPr/>
          <a:lstStyle/>
          <a:p>
            <a:r>
              <a:rPr lang="ja-JP" altLang="en-US" sz="3600" b="1" smtClean="0">
                <a:solidFill>
                  <a:srgbClr val="0000FF"/>
                </a:solidFill>
                <a:latin typeface="Times New Roman" pitchFamily="18" charset="0"/>
              </a:rPr>
              <a:t>酸化物</a:t>
            </a:r>
            <a:r>
              <a:rPr lang="en-US" altLang="ja-JP" sz="3600" b="1" smtClean="0">
                <a:solidFill>
                  <a:srgbClr val="0000FF"/>
                </a:solidFill>
                <a:latin typeface="Times New Roman" pitchFamily="18" charset="0"/>
              </a:rPr>
              <a:t>TFT</a:t>
            </a:r>
            <a:r>
              <a:rPr lang="ja-JP" altLang="en-US" sz="3600" b="1" smtClean="0">
                <a:solidFill>
                  <a:srgbClr val="0000FF"/>
                </a:solidFill>
                <a:latin typeface="Times New Roman" pitchFamily="18" charset="0"/>
              </a:rPr>
              <a:t>の歴史</a:t>
            </a:r>
          </a:p>
        </p:txBody>
      </p:sp>
      <p:sp>
        <p:nvSpPr>
          <p:cNvPr id="883723" name="Line 12"/>
          <p:cNvSpPr>
            <a:spLocks noChangeShapeType="1"/>
          </p:cNvSpPr>
          <p:nvPr/>
        </p:nvSpPr>
        <p:spPr bwMode="auto">
          <a:xfrm>
            <a:off x="276225" y="107473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sp>
        <p:nvSpPr>
          <p:cNvPr id="883724" name="Line 13"/>
          <p:cNvSpPr>
            <a:spLocks noChangeShapeType="1"/>
          </p:cNvSpPr>
          <p:nvPr/>
        </p:nvSpPr>
        <p:spPr bwMode="auto">
          <a:xfrm>
            <a:off x="1266825" y="107473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sp>
        <p:nvSpPr>
          <p:cNvPr id="883725" name="Line 14"/>
          <p:cNvSpPr>
            <a:spLocks noChangeShapeType="1"/>
          </p:cNvSpPr>
          <p:nvPr/>
        </p:nvSpPr>
        <p:spPr bwMode="auto">
          <a:xfrm>
            <a:off x="2333625" y="107473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sp>
        <p:nvSpPr>
          <p:cNvPr id="883726" name="Line 15"/>
          <p:cNvSpPr>
            <a:spLocks noChangeShapeType="1"/>
          </p:cNvSpPr>
          <p:nvPr/>
        </p:nvSpPr>
        <p:spPr bwMode="auto">
          <a:xfrm>
            <a:off x="3324225" y="107473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sp>
        <p:nvSpPr>
          <p:cNvPr id="883727" name="Line 16"/>
          <p:cNvSpPr>
            <a:spLocks noChangeShapeType="1"/>
          </p:cNvSpPr>
          <p:nvPr/>
        </p:nvSpPr>
        <p:spPr bwMode="auto">
          <a:xfrm>
            <a:off x="4391025" y="107473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sp>
        <p:nvSpPr>
          <p:cNvPr id="883728" name="Line 17"/>
          <p:cNvSpPr>
            <a:spLocks noChangeShapeType="1"/>
          </p:cNvSpPr>
          <p:nvPr/>
        </p:nvSpPr>
        <p:spPr bwMode="auto">
          <a:xfrm>
            <a:off x="5051425" y="1066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sp>
        <p:nvSpPr>
          <p:cNvPr id="883729" name="Line 18"/>
          <p:cNvSpPr>
            <a:spLocks noChangeShapeType="1"/>
          </p:cNvSpPr>
          <p:nvPr/>
        </p:nvSpPr>
        <p:spPr bwMode="auto">
          <a:xfrm>
            <a:off x="6242050" y="107473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sp>
        <p:nvSpPr>
          <p:cNvPr id="883730" name="Line 19"/>
          <p:cNvSpPr>
            <a:spLocks noChangeShapeType="1"/>
          </p:cNvSpPr>
          <p:nvPr/>
        </p:nvSpPr>
        <p:spPr bwMode="auto">
          <a:xfrm>
            <a:off x="5480050" y="1143000"/>
            <a:ext cx="0" cy="51054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sp>
        <p:nvSpPr>
          <p:cNvPr id="883731" name="Line 20"/>
          <p:cNvSpPr>
            <a:spLocks noChangeShapeType="1"/>
          </p:cNvSpPr>
          <p:nvPr/>
        </p:nvSpPr>
        <p:spPr bwMode="auto">
          <a:xfrm>
            <a:off x="5632450" y="1143000"/>
            <a:ext cx="0" cy="51054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sp>
        <p:nvSpPr>
          <p:cNvPr id="883732" name="Line 21"/>
          <p:cNvSpPr>
            <a:spLocks noChangeShapeType="1"/>
          </p:cNvSpPr>
          <p:nvPr/>
        </p:nvSpPr>
        <p:spPr bwMode="auto">
          <a:xfrm>
            <a:off x="5784850" y="1143000"/>
            <a:ext cx="0" cy="51054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sp>
        <p:nvSpPr>
          <p:cNvPr id="883733" name="Line 22"/>
          <p:cNvSpPr>
            <a:spLocks noChangeShapeType="1"/>
          </p:cNvSpPr>
          <p:nvPr/>
        </p:nvSpPr>
        <p:spPr bwMode="auto">
          <a:xfrm>
            <a:off x="5937250" y="1143000"/>
            <a:ext cx="0" cy="51054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sp>
        <p:nvSpPr>
          <p:cNvPr id="883734" name="Rectangle 23"/>
          <p:cNvSpPr>
            <a:spLocks noChangeArrowheads="1"/>
          </p:cNvSpPr>
          <p:nvPr/>
        </p:nvSpPr>
        <p:spPr bwMode="auto">
          <a:xfrm>
            <a:off x="5251450" y="3257550"/>
            <a:ext cx="762000" cy="476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sp>
        <p:nvSpPr>
          <p:cNvPr id="883735" name="Text Box 24"/>
          <p:cNvSpPr txBox="1">
            <a:spLocks noChangeArrowheads="1"/>
          </p:cNvSpPr>
          <p:nvPr/>
        </p:nvSpPr>
        <p:spPr bwMode="auto">
          <a:xfrm>
            <a:off x="4848225" y="3184525"/>
            <a:ext cx="17589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600" b="1" baseline="0" smtClean="0">
                <a:solidFill>
                  <a:srgbClr val="FF0000"/>
                </a:solidFill>
                <a:ea typeface="ＭＳ Ｐゴシック" pitchFamily="50" charset="-128"/>
              </a:rPr>
              <a:t>1996 </a:t>
            </a:r>
            <a:r>
              <a:rPr lang="en-US" altLang="ja-JP" sz="1600" b="1" baseline="0" smtClean="0">
                <a:solidFill>
                  <a:srgbClr val="FF0000"/>
                </a:solidFill>
                <a:ea typeface="ＭＳ Ｐゴシック" pitchFamily="50" charset="-128"/>
              </a:rPr>
              <a:t>Epi-SnO</a:t>
            </a:r>
            <a:r>
              <a:rPr lang="en-US" altLang="ja-JP" sz="1600" b="1" smtClean="0">
                <a:solidFill>
                  <a:srgbClr val="FF0000"/>
                </a:solidFill>
                <a:ea typeface="ＭＳ Ｐゴシック" pitchFamily="50" charset="-128"/>
              </a:rPr>
              <a:t>2</a:t>
            </a:r>
            <a:r>
              <a:rPr lang="en-US" altLang="ja-JP" sz="1600" b="1" baseline="0" smtClean="0">
                <a:solidFill>
                  <a:srgbClr val="FF0000"/>
                </a:solidFill>
                <a:ea typeface="ＭＳ Ｐゴシック" pitchFamily="50" charset="-128"/>
              </a:rPr>
              <a:t>:Sb</a:t>
            </a:r>
            <a:endParaRPr lang="en-US" altLang="ja-JP" sz="1600" b="1" smtClean="0">
              <a:solidFill>
                <a:srgbClr val="FF0000"/>
              </a:solidFill>
              <a:ea typeface="ＭＳ Ｐゴシック" pitchFamily="50" charset="-128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600" baseline="0" smtClean="0">
                <a:solidFill>
                  <a:srgbClr val="FF0000"/>
                </a:solidFill>
                <a:ea typeface="ＭＳ Ｐゴシック" pitchFamily="50" charset="-128"/>
              </a:rPr>
              <a:t> (</a:t>
            </a:r>
            <a:r>
              <a:rPr lang="en-US" altLang="ja-JP" sz="1600" baseline="0" smtClean="0">
                <a:solidFill>
                  <a:srgbClr val="FF0000"/>
                </a:solidFill>
                <a:ea typeface="ＭＳ Ｐゴシック" pitchFamily="50" charset="-128"/>
                <a:sym typeface="Symbol" pitchFamily="18" charset="2"/>
              </a:rPr>
              <a:t></a:t>
            </a:r>
            <a:r>
              <a:rPr lang="en-US" altLang="ja-JP" sz="1600" smtClean="0">
                <a:solidFill>
                  <a:srgbClr val="FF0000"/>
                </a:solidFill>
                <a:ea typeface="ＭＳ Ｐゴシック" pitchFamily="50" charset="-128"/>
              </a:rPr>
              <a:t>eff </a:t>
            </a:r>
            <a:r>
              <a:rPr lang="en-US" altLang="ja-JP" sz="1600" baseline="0" smtClean="0">
                <a:solidFill>
                  <a:srgbClr val="FF0000"/>
                </a:solidFill>
                <a:ea typeface="ＭＳ Ｐゴシック" pitchFamily="50" charset="-128"/>
              </a:rPr>
              <a:t> ~1 cm</a:t>
            </a:r>
            <a:r>
              <a:rPr lang="en-US" altLang="ja-JP" sz="1600" baseline="30000" smtClean="0">
                <a:solidFill>
                  <a:srgbClr val="FF0000"/>
                </a:solidFill>
                <a:ea typeface="ＭＳ Ｐゴシック" pitchFamily="50" charset="-128"/>
              </a:rPr>
              <a:t>2</a:t>
            </a:r>
            <a:r>
              <a:rPr lang="en-US" altLang="ja-JP" sz="1600" baseline="0" smtClean="0">
                <a:solidFill>
                  <a:srgbClr val="FF0000"/>
                </a:solidFill>
                <a:ea typeface="ＭＳ Ｐゴシック" pitchFamily="50" charset="-128"/>
              </a:rPr>
              <a:t>/Vs)</a:t>
            </a:r>
          </a:p>
        </p:txBody>
      </p:sp>
      <p:sp>
        <p:nvSpPr>
          <p:cNvPr id="883736" name="Rectangle 25"/>
          <p:cNvSpPr>
            <a:spLocks noChangeArrowheads="1"/>
          </p:cNvSpPr>
          <p:nvPr/>
        </p:nvSpPr>
        <p:spPr bwMode="auto">
          <a:xfrm>
            <a:off x="5403850" y="3876675"/>
            <a:ext cx="609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sp>
        <p:nvSpPr>
          <p:cNvPr id="883737" name="Rectangle 26"/>
          <p:cNvSpPr>
            <a:spLocks noChangeArrowheads="1"/>
          </p:cNvSpPr>
          <p:nvPr/>
        </p:nvSpPr>
        <p:spPr bwMode="auto">
          <a:xfrm>
            <a:off x="5499100" y="4640263"/>
            <a:ext cx="609600" cy="2365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sp>
        <p:nvSpPr>
          <p:cNvPr id="883738" name="Text Box 27"/>
          <p:cNvSpPr txBox="1">
            <a:spLocks noChangeArrowheads="1"/>
          </p:cNvSpPr>
          <p:nvPr/>
        </p:nvSpPr>
        <p:spPr bwMode="auto">
          <a:xfrm>
            <a:off x="5451475" y="4564063"/>
            <a:ext cx="17605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600" b="1" baseline="0" smtClean="0">
                <a:solidFill>
                  <a:srgbClr val="FF0000"/>
                </a:solidFill>
                <a:ea typeface="ＭＳ Ｐゴシック" pitchFamily="50" charset="-128"/>
              </a:rPr>
              <a:t>2004/11 </a:t>
            </a:r>
            <a:r>
              <a:rPr lang="en-US" altLang="ja-JP" sz="1600" b="1" baseline="0" smtClean="0">
                <a:solidFill>
                  <a:srgbClr val="FF0000"/>
                </a:solidFill>
                <a:ea typeface="ＭＳ Ｐゴシック" pitchFamily="50" charset="-128"/>
              </a:rPr>
              <a:t>AOS TFT</a:t>
            </a:r>
          </a:p>
        </p:txBody>
      </p:sp>
      <p:sp>
        <p:nvSpPr>
          <p:cNvPr id="883739" name="Text Box 28"/>
          <p:cNvSpPr txBox="1">
            <a:spLocks noChangeArrowheads="1"/>
          </p:cNvSpPr>
          <p:nvPr/>
        </p:nvSpPr>
        <p:spPr bwMode="auto">
          <a:xfrm>
            <a:off x="5299075" y="3810000"/>
            <a:ext cx="23764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600" b="1" baseline="0" smtClean="0">
                <a:solidFill>
                  <a:srgbClr val="FF0000"/>
                </a:solidFill>
                <a:ea typeface="ＭＳ Ｐゴシック" pitchFamily="50" charset="-128"/>
              </a:rPr>
              <a:t>2003 </a:t>
            </a:r>
            <a:r>
              <a:rPr lang="en-US" altLang="ja-JP" sz="1600" b="1" baseline="0" smtClean="0">
                <a:solidFill>
                  <a:srgbClr val="FF0000"/>
                </a:solidFill>
                <a:ea typeface="ＭＳ Ｐゴシック" pitchFamily="50" charset="-128"/>
              </a:rPr>
              <a:t>poly-ZnO TFT rush</a:t>
            </a:r>
          </a:p>
        </p:txBody>
      </p:sp>
      <p:sp>
        <p:nvSpPr>
          <p:cNvPr id="883740" name="Rectangle 29"/>
          <p:cNvSpPr>
            <a:spLocks noChangeArrowheads="1"/>
          </p:cNvSpPr>
          <p:nvPr/>
        </p:nvSpPr>
        <p:spPr bwMode="auto">
          <a:xfrm>
            <a:off x="5708650" y="4848225"/>
            <a:ext cx="609600" cy="257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sp>
        <p:nvSpPr>
          <p:cNvPr id="883741" name="Text Box 30"/>
          <p:cNvSpPr txBox="1">
            <a:spLocks noChangeArrowheads="1"/>
          </p:cNvSpPr>
          <p:nvPr/>
        </p:nvSpPr>
        <p:spPr bwMode="auto">
          <a:xfrm>
            <a:off x="5556250" y="4800600"/>
            <a:ext cx="28082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600" b="1" baseline="0" smtClean="0">
                <a:solidFill>
                  <a:srgbClr val="FF0000"/>
                </a:solidFill>
                <a:ea typeface="ＭＳ Ｐゴシック" pitchFamily="50" charset="-128"/>
              </a:rPr>
              <a:t>2005/12 </a:t>
            </a:r>
            <a:r>
              <a:rPr lang="en-US" altLang="ja-JP" sz="1600" b="1" baseline="0" smtClean="0">
                <a:solidFill>
                  <a:srgbClr val="FF0000"/>
                </a:solidFill>
                <a:ea typeface="ＭＳ Ｐゴシック" pitchFamily="50" charset="-128"/>
              </a:rPr>
              <a:t>Flexible B/W E-Paper</a:t>
            </a:r>
          </a:p>
        </p:txBody>
      </p:sp>
      <p:sp>
        <p:nvSpPr>
          <p:cNvPr id="883742" name="Rectangle 31"/>
          <p:cNvSpPr>
            <a:spLocks noChangeArrowheads="1"/>
          </p:cNvSpPr>
          <p:nvPr/>
        </p:nvSpPr>
        <p:spPr bwMode="auto">
          <a:xfrm>
            <a:off x="5661025" y="4086225"/>
            <a:ext cx="609600" cy="257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sp>
        <p:nvSpPr>
          <p:cNvPr id="883743" name="Text Box 32"/>
          <p:cNvSpPr txBox="1">
            <a:spLocks noChangeArrowheads="1"/>
          </p:cNvSpPr>
          <p:nvPr/>
        </p:nvSpPr>
        <p:spPr bwMode="auto">
          <a:xfrm>
            <a:off x="5556250" y="4038600"/>
            <a:ext cx="21859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600" baseline="0" smtClean="0">
                <a:solidFill>
                  <a:srgbClr val="FF0000"/>
                </a:solidFill>
                <a:ea typeface="ＭＳ Ｐゴシック" pitchFamily="50" charset="-128"/>
              </a:rPr>
              <a:t>2005 </a:t>
            </a:r>
            <a:r>
              <a:rPr lang="en-US" altLang="ja-JP" sz="1600" baseline="0" smtClean="0">
                <a:solidFill>
                  <a:srgbClr val="FF0000"/>
                </a:solidFill>
                <a:ea typeface="ＭＳ Ｐゴシック" pitchFamily="50" charset="-128"/>
              </a:rPr>
              <a:t>LCD panel (Casio)</a:t>
            </a:r>
          </a:p>
        </p:txBody>
      </p:sp>
      <p:sp>
        <p:nvSpPr>
          <p:cNvPr id="883744" name="Rectangle 33"/>
          <p:cNvSpPr>
            <a:spLocks noChangeArrowheads="1"/>
          </p:cNvSpPr>
          <p:nvPr/>
        </p:nvSpPr>
        <p:spPr bwMode="auto">
          <a:xfrm>
            <a:off x="5813425" y="4314825"/>
            <a:ext cx="609600" cy="257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sp>
        <p:nvSpPr>
          <p:cNvPr id="883745" name="Text Box 34"/>
          <p:cNvSpPr txBox="1">
            <a:spLocks noChangeArrowheads="1"/>
          </p:cNvSpPr>
          <p:nvPr/>
        </p:nvSpPr>
        <p:spPr bwMode="auto">
          <a:xfrm>
            <a:off x="5708650" y="4267200"/>
            <a:ext cx="26352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600" baseline="0" smtClean="0">
                <a:solidFill>
                  <a:srgbClr val="FF0000"/>
                </a:solidFill>
                <a:ea typeface="ＭＳ Ｐゴシック" pitchFamily="50" charset="-128"/>
              </a:rPr>
              <a:t>2006 </a:t>
            </a:r>
            <a:r>
              <a:rPr lang="en-US" altLang="ja-JP" sz="1600" baseline="0" smtClean="0">
                <a:solidFill>
                  <a:srgbClr val="FF0000"/>
                </a:solidFill>
                <a:ea typeface="ＭＳ Ｐゴシック" pitchFamily="50" charset="-128"/>
              </a:rPr>
              <a:t>AMOLED panel (ETRI)</a:t>
            </a:r>
          </a:p>
        </p:txBody>
      </p:sp>
      <p:sp>
        <p:nvSpPr>
          <p:cNvPr id="883746" name="Rectangle 35"/>
          <p:cNvSpPr>
            <a:spLocks noChangeArrowheads="1"/>
          </p:cNvSpPr>
          <p:nvPr/>
        </p:nvSpPr>
        <p:spPr bwMode="auto">
          <a:xfrm>
            <a:off x="5851525" y="5162550"/>
            <a:ext cx="609600" cy="257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sp>
        <p:nvSpPr>
          <p:cNvPr id="883747" name="Text Box 36"/>
          <p:cNvSpPr txBox="1">
            <a:spLocks noChangeArrowheads="1"/>
          </p:cNvSpPr>
          <p:nvPr/>
        </p:nvSpPr>
        <p:spPr bwMode="auto">
          <a:xfrm>
            <a:off x="5751513" y="5076825"/>
            <a:ext cx="2862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600" b="1" baseline="0" smtClean="0">
                <a:solidFill>
                  <a:srgbClr val="FF0000"/>
                </a:solidFill>
                <a:ea typeface="ＭＳ Ｐゴシック" pitchFamily="50" charset="-128"/>
              </a:rPr>
              <a:t>2006/12 </a:t>
            </a:r>
            <a:r>
              <a:rPr lang="en-US" altLang="ja-JP" sz="1600" b="1" baseline="0" smtClean="0">
                <a:solidFill>
                  <a:srgbClr val="FF0000"/>
                </a:solidFill>
                <a:ea typeface="ＭＳ Ｐゴシック" pitchFamily="50" charset="-128"/>
              </a:rPr>
              <a:t>Color E-Paper</a:t>
            </a:r>
            <a:br>
              <a:rPr lang="en-US" altLang="ja-JP" sz="1600" b="1" baseline="0" smtClean="0">
                <a:solidFill>
                  <a:srgbClr val="FF0000"/>
                </a:solidFill>
                <a:ea typeface="ＭＳ Ｐゴシック" pitchFamily="50" charset="-128"/>
              </a:rPr>
            </a:br>
            <a:r>
              <a:rPr lang="en-US" altLang="ja-JP" sz="1600" b="1" baseline="0" smtClean="0">
                <a:solidFill>
                  <a:srgbClr val="FF0000"/>
                </a:solidFill>
                <a:ea typeface="ＭＳ Ｐゴシック" pitchFamily="50" charset="-128"/>
              </a:rPr>
              <a:t>               AMOLED panel (LG)</a:t>
            </a:r>
          </a:p>
        </p:txBody>
      </p:sp>
      <p:sp>
        <p:nvSpPr>
          <p:cNvPr id="883748" name="Text Box 37"/>
          <p:cNvSpPr txBox="1">
            <a:spLocks noChangeArrowheads="1"/>
          </p:cNvSpPr>
          <p:nvPr/>
        </p:nvSpPr>
        <p:spPr bwMode="auto">
          <a:xfrm>
            <a:off x="5930900" y="5511800"/>
            <a:ext cx="32131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600" b="1" baseline="0" smtClean="0">
                <a:solidFill>
                  <a:srgbClr val="FF0000"/>
                </a:solidFill>
                <a:ea typeface="ＭＳ Ｐゴシック" pitchFamily="50" charset="-128"/>
              </a:rPr>
              <a:t>2007/8 </a:t>
            </a:r>
            <a:r>
              <a:rPr lang="en-US" altLang="ja-JP" sz="1600" b="1" baseline="0" smtClean="0">
                <a:solidFill>
                  <a:srgbClr val="FF0000"/>
                </a:solidFill>
                <a:ea typeface="ＭＳ Ｐゴシック" pitchFamily="50" charset="-128"/>
              </a:rPr>
              <a:t>AMOLED panel (Samsung)</a:t>
            </a:r>
            <a:br>
              <a:rPr lang="en-US" altLang="ja-JP" sz="1600" b="1" baseline="0" smtClean="0">
                <a:solidFill>
                  <a:srgbClr val="FF0000"/>
                </a:solidFill>
                <a:ea typeface="ＭＳ Ｐゴシック" pitchFamily="50" charset="-128"/>
              </a:rPr>
            </a:br>
            <a:r>
              <a:rPr lang="en-US" altLang="ja-JP" sz="1600" b="1" baseline="0" smtClean="0">
                <a:solidFill>
                  <a:srgbClr val="FF0000"/>
                </a:solidFill>
                <a:ea typeface="ＭＳ Ｐゴシック" pitchFamily="50" charset="-128"/>
              </a:rPr>
              <a:t>Flexible OLED(LG)             </a:t>
            </a:r>
          </a:p>
        </p:txBody>
      </p:sp>
      <p:sp>
        <p:nvSpPr>
          <p:cNvPr id="883749" name="Line 38"/>
          <p:cNvSpPr>
            <a:spLocks noChangeShapeType="1"/>
          </p:cNvSpPr>
          <p:nvPr/>
        </p:nvSpPr>
        <p:spPr bwMode="auto">
          <a:xfrm>
            <a:off x="1724025" y="1143000"/>
            <a:ext cx="0" cy="35814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sp>
        <p:nvSpPr>
          <p:cNvPr id="883750" name="Line 39"/>
          <p:cNvSpPr>
            <a:spLocks noChangeShapeType="1"/>
          </p:cNvSpPr>
          <p:nvPr/>
        </p:nvSpPr>
        <p:spPr bwMode="auto">
          <a:xfrm>
            <a:off x="2105025" y="11430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sp>
        <p:nvSpPr>
          <p:cNvPr id="883751" name="Rectangle 40"/>
          <p:cNvSpPr>
            <a:spLocks noChangeArrowheads="1"/>
          </p:cNvSpPr>
          <p:nvPr/>
        </p:nvSpPr>
        <p:spPr bwMode="auto">
          <a:xfrm>
            <a:off x="2028825" y="3521075"/>
            <a:ext cx="152400" cy="746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sp>
        <p:nvSpPr>
          <p:cNvPr id="883752" name="Rectangle 41"/>
          <p:cNvSpPr>
            <a:spLocks noChangeArrowheads="1"/>
          </p:cNvSpPr>
          <p:nvPr/>
        </p:nvSpPr>
        <p:spPr bwMode="auto">
          <a:xfrm>
            <a:off x="1647825" y="3171825"/>
            <a:ext cx="609600" cy="257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sp>
        <p:nvSpPr>
          <p:cNvPr id="883753" name="Text Box 42"/>
          <p:cNvSpPr txBox="1">
            <a:spLocks noChangeArrowheads="1"/>
          </p:cNvSpPr>
          <p:nvPr/>
        </p:nvSpPr>
        <p:spPr bwMode="auto">
          <a:xfrm>
            <a:off x="1266825" y="3124200"/>
            <a:ext cx="13985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600" baseline="0" smtClean="0">
                <a:solidFill>
                  <a:srgbClr val="000000"/>
                </a:solidFill>
                <a:ea typeface="ＭＳ Ｐゴシック" pitchFamily="50" charset="-128"/>
              </a:rPr>
              <a:t>1961 </a:t>
            </a:r>
            <a:r>
              <a:rPr lang="en-US" altLang="ja-JP" sz="1600" baseline="0" smtClean="0">
                <a:solidFill>
                  <a:srgbClr val="000000"/>
                </a:solidFill>
                <a:ea typeface="ＭＳ Ｐゴシック" pitchFamily="50" charset="-128"/>
              </a:rPr>
              <a:t>CdS TFT</a:t>
            </a:r>
          </a:p>
        </p:txBody>
      </p:sp>
      <p:sp>
        <p:nvSpPr>
          <p:cNvPr id="883754" name="Text Box 43"/>
          <p:cNvSpPr txBox="1">
            <a:spLocks noChangeArrowheads="1"/>
          </p:cNvSpPr>
          <p:nvPr/>
        </p:nvSpPr>
        <p:spPr bwMode="auto">
          <a:xfrm>
            <a:off x="1647825" y="3505200"/>
            <a:ext cx="284321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600" b="1" baseline="0" smtClean="0">
                <a:solidFill>
                  <a:srgbClr val="FF0000"/>
                </a:solidFill>
                <a:ea typeface="ＭＳ Ｐゴシック" pitchFamily="50" charset="-128"/>
              </a:rPr>
              <a:t>~1964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600" b="1" baseline="0" smtClean="0">
                <a:solidFill>
                  <a:srgbClr val="FF0000"/>
                </a:solidFill>
                <a:ea typeface="ＭＳ Ｐゴシック" pitchFamily="50" charset="-128"/>
              </a:rPr>
              <a:t>  </a:t>
            </a:r>
            <a:r>
              <a:rPr lang="en-US" altLang="ja-JP" sz="1600" b="1" baseline="0" smtClean="0">
                <a:solidFill>
                  <a:srgbClr val="FF0000"/>
                </a:solidFill>
                <a:ea typeface="ＭＳ Ｐゴシック" pitchFamily="50" charset="-128"/>
              </a:rPr>
              <a:t>poly-SnO</a:t>
            </a:r>
            <a:r>
              <a:rPr lang="en-US" altLang="ja-JP" sz="1600" b="1" smtClean="0">
                <a:solidFill>
                  <a:srgbClr val="FF0000"/>
                </a:solidFill>
                <a:ea typeface="ＭＳ Ｐゴシック" pitchFamily="50" charset="-128"/>
              </a:rPr>
              <a:t>2 </a:t>
            </a:r>
            <a:r>
              <a:rPr lang="en-US" altLang="ja-JP" sz="1600" b="1" baseline="0" smtClean="0">
                <a:solidFill>
                  <a:srgbClr val="FF0000"/>
                </a:solidFill>
                <a:ea typeface="ＭＳ Ｐゴシック" pitchFamily="50" charset="-128"/>
              </a:rPr>
              <a:t>FET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baseline="0" smtClean="0">
                <a:solidFill>
                  <a:srgbClr val="FF0000"/>
                </a:solidFill>
                <a:ea typeface="ＭＳ Ｐゴシック" pitchFamily="50" charset="-128"/>
              </a:rPr>
              <a:t>  poly-In</a:t>
            </a:r>
            <a:r>
              <a:rPr lang="en-US" altLang="ja-JP" sz="1600" b="1" smtClean="0">
                <a:solidFill>
                  <a:srgbClr val="FF0000"/>
                </a:solidFill>
                <a:ea typeface="ＭＳ Ｐゴシック" pitchFamily="50" charset="-128"/>
              </a:rPr>
              <a:t>2</a:t>
            </a:r>
            <a:r>
              <a:rPr lang="en-US" altLang="ja-JP" sz="1600" b="1" baseline="0" smtClean="0">
                <a:solidFill>
                  <a:srgbClr val="FF0000"/>
                </a:solidFill>
                <a:ea typeface="ＭＳ Ｐゴシック" pitchFamily="50" charset="-128"/>
              </a:rPr>
              <a:t>O</a:t>
            </a:r>
            <a:r>
              <a:rPr lang="en-US" altLang="ja-JP" sz="1600" b="1" smtClean="0">
                <a:solidFill>
                  <a:srgbClr val="FF0000"/>
                </a:solidFill>
                <a:ea typeface="ＭＳ Ｐゴシック" pitchFamily="50" charset="-128"/>
              </a:rPr>
              <a:t>3 </a:t>
            </a:r>
            <a:r>
              <a:rPr lang="en-US" altLang="ja-JP" sz="1600" b="1" baseline="0" smtClean="0">
                <a:solidFill>
                  <a:srgbClr val="FF0000"/>
                </a:solidFill>
                <a:ea typeface="ＭＳ Ｐゴシック" pitchFamily="50" charset="-128"/>
              </a:rPr>
              <a:t>FET</a:t>
            </a:r>
            <a:r>
              <a:rPr lang="en-US" altLang="ja-JP" sz="1600" baseline="0" smtClean="0">
                <a:solidFill>
                  <a:srgbClr val="FF0000"/>
                </a:solidFill>
                <a:ea typeface="ＭＳ Ｐゴシック" pitchFamily="50" charset="-128"/>
              </a:rPr>
              <a:t> (</a:t>
            </a:r>
            <a:r>
              <a:rPr lang="en-US" altLang="ja-JP" sz="1600" i="1" baseline="0" smtClean="0">
                <a:solidFill>
                  <a:srgbClr val="FF0000"/>
                </a:solidFill>
                <a:ea typeface="ＭＳ Ｐゴシック" pitchFamily="50" charset="-128"/>
              </a:rPr>
              <a:t>g</a:t>
            </a:r>
            <a:r>
              <a:rPr lang="en-US" altLang="ja-JP" sz="1600" i="1" smtClean="0">
                <a:solidFill>
                  <a:srgbClr val="FF0000"/>
                </a:solidFill>
                <a:ea typeface="ＭＳ Ｐゴシック" pitchFamily="50" charset="-128"/>
              </a:rPr>
              <a:t>m</a:t>
            </a:r>
            <a:r>
              <a:rPr lang="en-US" altLang="ja-JP" sz="1600" baseline="0" smtClean="0">
                <a:solidFill>
                  <a:srgbClr val="FF0000"/>
                </a:solidFill>
                <a:ea typeface="ＭＳ Ｐゴシック" pitchFamily="50" charset="-128"/>
              </a:rPr>
              <a:t>=0.3mhos)</a:t>
            </a:r>
          </a:p>
        </p:txBody>
      </p:sp>
      <p:sp>
        <p:nvSpPr>
          <p:cNvPr id="883755" name="Rectangle 44"/>
          <p:cNvSpPr>
            <a:spLocks noChangeArrowheads="1"/>
          </p:cNvSpPr>
          <p:nvPr/>
        </p:nvSpPr>
        <p:spPr bwMode="auto">
          <a:xfrm>
            <a:off x="190500" y="1671638"/>
            <a:ext cx="8416925" cy="53816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00FFFF">
                  <a:alpha val="82001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sp>
        <p:nvSpPr>
          <p:cNvPr id="883756" name="Rectangle 45"/>
          <p:cNvSpPr>
            <a:spLocks noChangeArrowheads="1"/>
          </p:cNvSpPr>
          <p:nvPr/>
        </p:nvSpPr>
        <p:spPr bwMode="auto">
          <a:xfrm>
            <a:off x="2638425" y="2286000"/>
            <a:ext cx="6002338" cy="91916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00FF00">
                  <a:alpha val="60001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sp>
        <p:nvSpPr>
          <p:cNvPr id="883757" name="Text Box 46"/>
          <p:cNvSpPr txBox="1">
            <a:spLocks noChangeArrowheads="1"/>
          </p:cNvSpPr>
          <p:nvPr/>
        </p:nvSpPr>
        <p:spPr bwMode="auto">
          <a:xfrm>
            <a:off x="276225" y="1628775"/>
            <a:ext cx="8747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600" baseline="0" smtClean="0">
                <a:solidFill>
                  <a:srgbClr val="000000"/>
                </a:solidFill>
                <a:ea typeface="ＭＳ Ｐゴシック" pitchFamily="50" charset="-128"/>
              </a:rPr>
              <a:t>1951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600" i="1" baseline="0" smtClean="0">
                <a:solidFill>
                  <a:srgbClr val="000000"/>
                </a:solidFill>
                <a:ea typeface="ＭＳ Ｐゴシック" pitchFamily="50" charset="-128"/>
              </a:rPr>
              <a:t>pn</a:t>
            </a:r>
            <a:r>
              <a:rPr lang="en-US" altLang="ja-JP" sz="1600" baseline="0" smtClean="0">
                <a:solidFill>
                  <a:srgbClr val="000000"/>
                </a:solidFill>
                <a:ea typeface="ＭＳ Ｐゴシック" pitchFamily="50" charset="-128"/>
              </a:rPr>
              <a:t> JFET</a:t>
            </a:r>
          </a:p>
        </p:txBody>
      </p:sp>
      <p:sp>
        <p:nvSpPr>
          <p:cNvPr id="883758" name="Text Box 47"/>
          <p:cNvSpPr txBox="1">
            <a:spLocks noChangeArrowheads="1"/>
          </p:cNvSpPr>
          <p:nvPr/>
        </p:nvSpPr>
        <p:spPr bwMode="auto">
          <a:xfrm>
            <a:off x="1150938" y="1628775"/>
            <a:ext cx="12588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600" b="1" baseline="0" smtClean="0">
                <a:solidFill>
                  <a:srgbClr val="3333FF"/>
                </a:solidFill>
                <a:ea typeface="ＭＳ Ｐゴシック" pitchFamily="50" charset="-128"/>
              </a:rPr>
              <a:t>1960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baseline="0" smtClean="0">
                <a:solidFill>
                  <a:srgbClr val="3333FF"/>
                </a:solidFill>
                <a:ea typeface="ＭＳ Ｐゴシック" pitchFamily="50" charset="-128"/>
              </a:rPr>
              <a:t>Si MOSFET</a:t>
            </a:r>
          </a:p>
        </p:txBody>
      </p:sp>
      <p:sp>
        <p:nvSpPr>
          <p:cNvPr id="883759" name="Text Box 48"/>
          <p:cNvSpPr txBox="1">
            <a:spLocks noChangeArrowheads="1"/>
          </p:cNvSpPr>
          <p:nvPr/>
        </p:nvSpPr>
        <p:spPr bwMode="auto">
          <a:xfrm>
            <a:off x="3065463" y="2378075"/>
            <a:ext cx="16494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600" b="1" baseline="0" smtClean="0">
                <a:solidFill>
                  <a:srgbClr val="008000"/>
                </a:solidFill>
                <a:ea typeface="ＭＳ Ｐゴシック" pitchFamily="50" charset="-128"/>
              </a:rPr>
              <a:t>1979 </a:t>
            </a:r>
            <a:r>
              <a:rPr lang="en-US" altLang="ja-JP" sz="1600" b="1" baseline="0" smtClean="0">
                <a:solidFill>
                  <a:srgbClr val="008000"/>
                </a:solidFill>
                <a:ea typeface="ＭＳ Ｐゴシック" pitchFamily="50" charset="-128"/>
              </a:rPr>
              <a:t>a-Si:H TFT</a:t>
            </a:r>
          </a:p>
        </p:txBody>
      </p:sp>
      <p:sp>
        <p:nvSpPr>
          <p:cNvPr id="883760" name="Text Box 49"/>
          <p:cNvSpPr txBox="1">
            <a:spLocks noChangeArrowheads="1"/>
          </p:cNvSpPr>
          <p:nvPr/>
        </p:nvSpPr>
        <p:spPr bwMode="auto">
          <a:xfrm>
            <a:off x="3505200" y="2568575"/>
            <a:ext cx="17446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600" baseline="0" smtClean="0">
                <a:solidFill>
                  <a:srgbClr val="008000"/>
                </a:solidFill>
                <a:ea typeface="ＭＳ Ｐゴシック" pitchFamily="50" charset="-128"/>
              </a:rPr>
              <a:t>Commercialization</a:t>
            </a:r>
          </a:p>
        </p:txBody>
      </p:sp>
      <p:sp>
        <p:nvSpPr>
          <p:cNvPr id="883761" name="Text Box 50"/>
          <p:cNvSpPr txBox="1">
            <a:spLocks noChangeArrowheads="1"/>
          </p:cNvSpPr>
          <p:nvPr/>
        </p:nvSpPr>
        <p:spPr bwMode="auto">
          <a:xfrm>
            <a:off x="914400" y="6324600"/>
            <a:ext cx="8153400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2400" b="1" baseline="0" smtClean="0">
                <a:solidFill>
                  <a:srgbClr val="FFFF00"/>
                </a:solidFill>
                <a:ea typeface="ＭＳ Ｐゴシック" pitchFamily="50" charset="-128"/>
              </a:rPr>
              <a:t>AOS TFT</a:t>
            </a:r>
            <a:r>
              <a:rPr lang="ja-JP" altLang="en-US" sz="2400" b="1" baseline="0" smtClean="0">
                <a:solidFill>
                  <a:srgbClr val="FFFF00"/>
                </a:solidFill>
                <a:ea typeface="ＭＳ Ｐゴシック" pitchFamily="50" charset="-128"/>
              </a:rPr>
              <a:t>は2004年から: </a:t>
            </a:r>
            <a:r>
              <a:rPr lang="en-US" altLang="ja-JP" sz="2400" b="1" baseline="0" smtClean="0">
                <a:solidFill>
                  <a:srgbClr val="FFFFFF"/>
                </a:solidFill>
                <a:ea typeface="ＭＳ Ｐゴシック" pitchFamily="50" charset="-128"/>
              </a:rPr>
              <a:t>a-Si:H, ZnO TFT&amp;LCD</a:t>
            </a:r>
            <a:r>
              <a:rPr lang="ja-JP" altLang="en-US" sz="2400" b="1" baseline="0" smtClean="0">
                <a:solidFill>
                  <a:srgbClr val="FFFFFF"/>
                </a:solidFill>
                <a:ea typeface="ＭＳ Ｐゴシック" pitchFamily="50" charset="-128"/>
              </a:rPr>
              <a:t>技術を継承</a:t>
            </a:r>
          </a:p>
        </p:txBody>
      </p:sp>
      <p:sp>
        <p:nvSpPr>
          <p:cNvPr id="883762" name="Text Box 51"/>
          <p:cNvSpPr txBox="1">
            <a:spLocks noChangeArrowheads="1"/>
          </p:cNvSpPr>
          <p:nvPr/>
        </p:nvSpPr>
        <p:spPr bwMode="auto">
          <a:xfrm>
            <a:off x="2770188" y="2178050"/>
            <a:ext cx="12049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600" b="1" baseline="0" smtClean="0">
                <a:solidFill>
                  <a:srgbClr val="008000"/>
                </a:solidFill>
                <a:ea typeface="ＭＳ Ｐゴシック" pitchFamily="50" charset="-128"/>
              </a:rPr>
              <a:t>1975 </a:t>
            </a:r>
            <a:r>
              <a:rPr lang="en-US" altLang="ja-JP" sz="1600" b="1" baseline="0" smtClean="0">
                <a:solidFill>
                  <a:srgbClr val="008000"/>
                </a:solidFill>
                <a:ea typeface="ＭＳ Ｐゴシック" pitchFamily="50" charset="-128"/>
              </a:rPr>
              <a:t>a-Si:H</a:t>
            </a:r>
          </a:p>
        </p:txBody>
      </p:sp>
      <p:sp>
        <p:nvSpPr>
          <p:cNvPr id="883763" name="Rectangle 52"/>
          <p:cNvSpPr>
            <a:spLocks noChangeArrowheads="1"/>
          </p:cNvSpPr>
          <p:nvPr/>
        </p:nvSpPr>
        <p:spPr bwMode="auto">
          <a:xfrm>
            <a:off x="3606800" y="2752725"/>
            <a:ext cx="17240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600" smtClean="0">
                <a:solidFill>
                  <a:srgbClr val="008000"/>
                </a:solidFill>
                <a:latin typeface="Times New Roman" pitchFamily="18" charset="0"/>
              </a:rPr>
              <a:t>1983 5“ </a:t>
            </a:r>
            <a:r>
              <a:rPr lang="en-US" altLang="ja-JP" sz="1600" smtClean="0">
                <a:solidFill>
                  <a:srgbClr val="008000"/>
                </a:solidFill>
                <a:latin typeface="Times New Roman" pitchFamily="18" charset="0"/>
              </a:rPr>
              <a:t>B/W LCD</a:t>
            </a:r>
          </a:p>
        </p:txBody>
      </p:sp>
      <p:sp>
        <p:nvSpPr>
          <p:cNvPr id="883764" name="Rectangle 53"/>
          <p:cNvSpPr>
            <a:spLocks noChangeArrowheads="1"/>
          </p:cNvSpPr>
          <p:nvPr/>
        </p:nvSpPr>
        <p:spPr bwMode="auto">
          <a:xfrm>
            <a:off x="3733800" y="2911475"/>
            <a:ext cx="1905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600" smtClean="0">
                <a:solidFill>
                  <a:srgbClr val="008000"/>
                </a:solidFill>
                <a:latin typeface="Times New Roman" pitchFamily="18" charset="0"/>
              </a:rPr>
              <a:t>1985 10” </a:t>
            </a:r>
            <a:r>
              <a:rPr lang="en-US" altLang="ja-JP" sz="1600" smtClean="0">
                <a:solidFill>
                  <a:srgbClr val="008000"/>
                </a:solidFill>
                <a:latin typeface="Times New Roman" pitchFamily="18" charset="0"/>
              </a:rPr>
              <a:t>Color LCD</a:t>
            </a:r>
          </a:p>
        </p:txBody>
      </p:sp>
      <p:sp>
        <p:nvSpPr>
          <p:cNvPr id="883765" name="Text Box 54"/>
          <p:cNvSpPr txBox="1">
            <a:spLocks noChangeArrowheads="1"/>
          </p:cNvSpPr>
          <p:nvPr/>
        </p:nvSpPr>
        <p:spPr bwMode="auto">
          <a:xfrm>
            <a:off x="4191000" y="4572000"/>
            <a:ext cx="10556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600" b="1" baseline="0" smtClean="0">
                <a:solidFill>
                  <a:srgbClr val="FF0000"/>
                </a:solidFill>
                <a:ea typeface="ＭＳ Ｐゴシック" pitchFamily="50" charset="-128"/>
              </a:rPr>
              <a:t>1995 </a:t>
            </a:r>
            <a:r>
              <a:rPr lang="en-US" altLang="ja-JP" sz="1600" b="1" baseline="0" smtClean="0">
                <a:solidFill>
                  <a:srgbClr val="FF0000"/>
                </a:solidFill>
                <a:ea typeface="ＭＳ Ｐゴシック" pitchFamily="50" charset="-128"/>
              </a:rPr>
              <a:t>AOS</a:t>
            </a:r>
          </a:p>
        </p:txBody>
      </p:sp>
      <p:sp>
        <p:nvSpPr>
          <p:cNvPr id="883766" name="Text Box 55"/>
          <p:cNvSpPr txBox="1">
            <a:spLocks noChangeArrowheads="1"/>
          </p:cNvSpPr>
          <p:nvPr/>
        </p:nvSpPr>
        <p:spPr bwMode="auto">
          <a:xfrm>
            <a:off x="6078538" y="5962650"/>
            <a:ext cx="30654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600" b="1" baseline="0" smtClean="0">
                <a:solidFill>
                  <a:srgbClr val="FF0000"/>
                </a:solidFill>
                <a:ea typeface="ＭＳ Ｐゴシック" pitchFamily="50" charset="-128"/>
              </a:rPr>
              <a:t>2008/1 </a:t>
            </a:r>
            <a:r>
              <a:rPr lang="en-US" altLang="ja-JP" sz="1600" b="1" baseline="0" smtClean="0">
                <a:solidFill>
                  <a:srgbClr val="FF0000"/>
                </a:solidFill>
                <a:ea typeface="ＭＳ Ｐゴシック" pitchFamily="50" charset="-128"/>
              </a:rPr>
              <a:t>AMLCD panel (Samsung)</a:t>
            </a:r>
          </a:p>
        </p:txBody>
      </p:sp>
      <p:sp>
        <p:nvSpPr>
          <p:cNvPr id="883767" name="Rectangle 56"/>
          <p:cNvSpPr>
            <a:spLocks noChangeArrowheads="1"/>
          </p:cNvSpPr>
          <p:nvPr/>
        </p:nvSpPr>
        <p:spPr bwMode="auto">
          <a:xfrm>
            <a:off x="3962400" y="1219200"/>
            <a:ext cx="3352800" cy="914400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sp>
        <p:nvSpPr>
          <p:cNvPr id="883768" name="Text Box 57"/>
          <p:cNvSpPr txBox="1">
            <a:spLocks noChangeArrowheads="1"/>
          </p:cNvSpPr>
          <p:nvPr/>
        </p:nvSpPr>
        <p:spPr bwMode="auto">
          <a:xfrm>
            <a:off x="3900488" y="1143000"/>
            <a:ext cx="12049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600" b="1" baseline="0" smtClean="0">
                <a:solidFill>
                  <a:srgbClr val="FF0000"/>
                </a:solidFill>
                <a:ea typeface="ＭＳ Ｐゴシック" pitchFamily="50" charset="-128"/>
              </a:rPr>
              <a:t>高温超伝導</a:t>
            </a:r>
          </a:p>
        </p:txBody>
      </p:sp>
      <p:sp>
        <p:nvSpPr>
          <p:cNvPr id="883769" name="Text Box 58"/>
          <p:cNvSpPr txBox="1">
            <a:spLocks noChangeArrowheads="1"/>
          </p:cNvSpPr>
          <p:nvPr/>
        </p:nvSpPr>
        <p:spPr bwMode="auto">
          <a:xfrm>
            <a:off x="4648200" y="1368425"/>
            <a:ext cx="27051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600" b="1" baseline="0" smtClean="0">
                <a:solidFill>
                  <a:srgbClr val="FF0000"/>
                </a:solidFill>
                <a:ea typeface="ＭＳ Ｐゴシック" pitchFamily="50" charset="-128"/>
              </a:rPr>
              <a:t>酸化物エレクトロニクス(</a:t>
            </a:r>
            <a:r>
              <a:rPr lang="en-US" altLang="ja-JP" sz="1600" b="1" baseline="0" smtClean="0">
                <a:solidFill>
                  <a:srgbClr val="FF0000"/>
                </a:solidFill>
                <a:ea typeface="ＭＳ Ｐゴシック" pitchFamily="50" charset="-128"/>
              </a:rPr>
              <a:t>ZnO)</a:t>
            </a:r>
          </a:p>
        </p:txBody>
      </p:sp>
      <p:sp>
        <p:nvSpPr>
          <p:cNvPr id="883770" name="Text Box 59"/>
          <p:cNvSpPr txBox="1">
            <a:spLocks noChangeArrowheads="1"/>
          </p:cNvSpPr>
          <p:nvPr/>
        </p:nvSpPr>
        <p:spPr bwMode="auto">
          <a:xfrm>
            <a:off x="4648200" y="1597025"/>
            <a:ext cx="24876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600" b="1" baseline="0" smtClean="0">
                <a:solidFill>
                  <a:srgbClr val="FF0000"/>
                </a:solidFill>
                <a:ea typeface="ＭＳ Ｐゴシック" pitchFamily="50" charset="-128"/>
              </a:rPr>
              <a:t>アモルファス酸化物導電体</a:t>
            </a:r>
          </a:p>
        </p:txBody>
      </p:sp>
      <p:sp>
        <p:nvSpPr>
          <p:cNvPr id="883771" name="Text Box 60"/>
          <p:cNvSpPr txBox="1">
            <a:spLocks noChangeArrowheads="1"/>
          </p:cNvSpPr>
          <p:nvPr/>
        </p:nvSpPr>
        <p:spPr bwMode="auto">
          <a:xfrm>
            <a:off x="5334000" y="1866900"/>
            <a:ext cx="18399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600" b="1" baseline="0" smtClean="0">
                <a:solidFill>
                  <a:srgbClr val="FF0000"/>
                </a:solidFill>
                <a:ea typeface="ＭＳ Ｐゴシック" pitchFamily="50" charset="-128"/>
              </a:rPr>
              <a:t>酸化物</a:t>
            </a:r>
            <a:r>
              <a:rPr lang="en-US" altLang="ja-JP" sz="1600" b="1" baseline="0" smtClean="0">
                <a:solidFill>
                  <a:srgbClr val="FF0000"/>
                </a:solidFill>
                <a:ea typeface="ＭＳ Ｐゴシック" pitchFamily="50" charset="-128"/>
              </a:rPr>
              <a:t>TFT revival</a:t>
            </a:r>
          </a:p>
        </p:txBody>
      </p:sp>
      <p:sp>
        <p:nvSpPr>
          <p:cNvPr id="883772" name="Text Box 9"/>
          <p:cNvSpPr txBox="1">
            <a:spLocks noChangeArrowheads="1"/>
          </p:cNvSpPr>
          <p:nvPr/>
        </p:nvSpPr>
        <p:spPr bwMode="auto">
          <a:xfrm>
            <a:off x="-12700" y="1177925"/>
            <a:ext cx="12319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600" baseline="0" smtClean="0">
                <a:solidFill>
                  <a:srgbClr val="000000"/>
                </a:solidFill>
                <a:ea typeface="ＭＳ 明朝" pitchFamily="17" charset="-128"/>
                <a:cs typeface="Arial" pitchFamily="34" charset="0"/>
              </a:rPr>
              <a:t>1948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600" baseline="0" smtClean="0">
                <a:solidFill>
                  <a:srgbClr val="000000"/>
                </a:solidFill>
                <a:ea typeface="ＭＳ 明朝" pitchFamily="17" charset="-128"/>
                <a:cs typeface="Arial" pitchFamily="34" charset="0"/>
              </a:rPr>
              <a:t>W. Shockley</a:t>
            </a:r>
            <a:endParaRPr lang="en-US" altLang="ja-JP" sz="1600" baseline="0" smtClean="0">
              <a:solidFill>
                <a:srgbClr val="FFFFFF"/>
              </a:solidFill>
              <a:ea typeface="ＭＳ 明朝" pitchFamily="17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70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グループ化 8"/>
          <p:cNvGrpSpPr/>
          <p:nvPr/>
        </p:nvGrpSpPr>
        <p:grpSpPr>
          <a:xfrm>
            <a:off x="5553381" y="3883711"/>
            <a:ext cx="3109913" cy="1563688"/>
            <a:chOff x="9154319" y="2956719"/>
            <a:chExt cx="3109913" cy="1563688"/>
          </a:xfrm>
        </p:grpSpPr>
        <p:pic>
          <p:nvPicPr>
            <p:cNvPr id="13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075863" y="2225675"/>
              <a:ext cx="1457325" cy="2919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" name="正方形/長方形 132"/>
            <p:cNvSpPr/>
            <p:nvPr/>
          </p:nvSpPr>
          <p:spPr bwMode="auto">
            <a:xfrm>
              <a:off x="9154319" y="2959988"/>
              <a:ext cx="678654" cy="15604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4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50" charset="-128"/>
              </a:endParaRPr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4039944" y="1681634"/>
            <a:ext cx="3958161" cy="1117177"/>
            <a:chOff x="5626100" y="2058750"/>
            <a:chExt cx="3958161" cy="1117177"/>
          </a:xfrm>
        </p:grpSpPr>
        <p:pic>
          <p:nvPicPr>
            <p:cNvPr id="3604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202251" y="726409"/>
              <a:ext cx="986833" cy="3777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正方形/長方形 4"/>
            <p:cNvSpPr/>
            <p:nvPr/>
          </p:nvSpPr>
          <p:spPr bwMode="auto">
            <a:xfrm>
              <a:off x="5626100" y="2058750"/>
              <a:ext cx="2038349" cy="111717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4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50" charset="-128"/>
              </a:endParaRPr>
            </a:p>
          </p:txBody>
        </p:sp>
      </p:grpSp>
      <p:sp>
        <p:nvSpPr>
          <p:cNvPr id="1126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00150"/>
          </a:xfrm>
        </p:spPr>
        <p:txBody>
          <a:bodyPr/>
          <a:lstStyle/>
          <a:p>
            <a:pPr eaLnBrk="1" hangingPunct="1"/>
            <a:r>
              <a:rPr lang="ja-JP" altLang="en-US" sz="3600" b="1" dirty="0" smtClean="0">
                <a:solidFill>
                  <a:srgbClr val="0000FF"/>
                </a:solidFill>
                <a:ea typeface="ＨＧ丸ゴシックB" charset="-128"/>
              </a:rPr>
              <a:t>トランジスタ</a:t>
            </a:r>
            <a:r>
              <a:rPr lang="en-US" altLang="ja-JP" sz="3600" b="1" dirty="0" smtClean="0">
                <a:solidFill>
                  <a:srgbClr val="0000FF"/>
                </a:solidFill>
                <a:ea typeface="ＨＧ丸ゴシックB" charset="-128"/>
              </a:rPr>
              <a:t/>
            </a:r>
            <a:br>
              <a:rPr lang="en-US" altLang="ja-JP" sz="3600" b="1" dirty="0" smtClean="0">
                <a:solidFill>
                  <a:srgbClr val="0000FF"/>
                </a:solidFill>
                <a:ea typeface="ＨＧ丸ゴシックB" charset="-128"/>
              </a:rPr>
            </a:br>
            <a:r>
              <a:rPr lang="ja-JP" altLang="en-US" sz="3600" b="1" dirty="0" smtClean="0">
                <a:solidFill>
                  <a:srgbClr val="0000FF"/>
                </a:solidFill>
                <a:ea typeface="ＨＧ丸ゴシックB" charset="-128"/>
              </a:rPr>
              <a:t>電気でオン・オフを切り替えるスイッチ</a:t>
            </a:r>
          </a:p>
        </p:txBody>
      </p:sp>
      <p:grpSp>
        <p:nvGrpSpPr>
          <p:cNvPr id="7" name="Group 75"/>
          <p:cNvGrpSpPr>
            <a:grpSpLocks/>
          </p:cNvGrpSpPr>
          <p:nvPr/>
        </p:nvGrpSpPr>
        <p:grpSpPr bwMode="auto">
          <a:xfrm>
            <a:off x="9493646" y="5049044"/>
            <a:ext cx="4175125" cy="2633662"/>
            <a:chOff x="122" y="2352"/>
            <a:chExt cx="2630" cy="1659"/>
          </a:xfrm>
        </p:grpSpPr>
        <p:sp>
          <p:nvSpPr>
            <p:cNvPr id="11312" name="Line 76"/>
            <p:cNvSpPr>
              <a:spLocks noChangeShapeType="1"/>
            </p:cNvSpPr>
            <p:nvPr/>
          </p:nvSpPr>
          <p:spPr bwMode="auto">
            <a:xfrm flipV="1">
              <a:off x="335" y="2941"/>
              <a:ext cx="127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ja-JP" altLang="en-US"/>
            </a:p>
          </p:txBody>
        </p:sp>
        <p:sp>
          <p:nvSpPr>
            <p:cNvPr id="11313" name="Text Box 77"/>
            <p:cNvSpPr txBox="1">
              <a:spLocks noChangeArrowheads="1"/>
            </p:cNvSpPr>
            <p:nvPr/>
          </p:nvSpPr>
          <p:spPr bwMode="auto">
            <a:xfrm>
              <a:off x="122" y="2491"/>
              <a:ext cx="139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ja-JP" b="1">
                  <a:solidFill>
                    <a:srgbClr val="0000FF"/>
                  </a:solidFill>
                  <a:ea typeface="ＭＳ 明朝" pitchFamily="17" charset="-128"/>
                </a:rPr>
                <a:t>1Tr1C DRAM</a:t>
              </a:r>
            </a:p>
          </p:txBody>
        </p:sp>
        <p:sp>
          <p:nvSpPr>
            <p:cNvPr id="11314" name="Line 78"/>
            <p:cNvSpPr>
              <a:spLocks noChangeShapeType="1"/>
            </p:cNvSpPr>
            <p:nvPr/>
          </p:nvSpPr>
          <p:spPr bwMode="auto">
            <a:xfrm flipV="1">
              <a:off x="1269" y="2954"/>
              <a:ext cx="0" cy="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ja-JP" altLang="en-US"/>
            </a:p>
          </p:txBody>
        </p:sp>
        <p:sp>
          <p:nvSpPr>
            <p:cNvPr id="11315" name="Line 79"/>
            <p:cNvSpPr>
              <a:spLocks noChangeShapeType="1"/>
            </p:cNvSpPr>
            <p:nvPr/>
          </p:nvSpPr>
          <p:spPr bwMode="auto">
            <a:xfrm flipV="1">
              <a:off x="1160" y="3119"/>
              <a:ext cx="21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ja-JP" altLang="en-US"/>
            </a:p>
          </p:txBody>
        </p:sp>
        <p:sp>
          <p:nvSpPr>
            <p:cNvPr id="11316" name="Line 80"/>
            <p:cNvSpPr>
              <a:spLocks noChangeShapeType="1"/>
            </p:cNvSpPr>
            <p:nvPr/>
          </p:nvSpPr>
          <p:spPr bwMode="auto">
            <a:xfrm flipV="1">
              <a:off x="1030" y="3180"/>
              <a:ext cx="47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ja-JP" altLang="en-US"/>
            </a:p>
          </p:txBody>
        </p:sp>
        <p:sp>
          <p:nvSpPr>
            <p:cNvPr id="11317" name="Line 81"/>
            <p:cNvSpPr>
              <a:spLocks noChangeShapeType="1"/>
            </p:cNvSpPr>
            <p:nvPr/>
          </p:nvSpPr>
          <p:spPr bwMode="auto">
            <a:xfrm flipV="1">
              <a:off x="539" y="3268"/>
              <a:ext cx="260" cy="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ja-JP" altLang="en-US"/>
            </a:p>
          </p:txBody>
        </p:sp>
        <p:sp>
          <p:nvSpPr>
            <p:cNvPr id="11318" name="Line 82"/>
            <p:cNvSpPr>
              <a:spLocks noChangeShapeType="1"/>
            </p:cNvSpPr>
            <p:nvPr/>
          </p:nvSpPr>
          <p:spPr bwMode="auto">
            <a:xfrm flipH="1">
              <a:off x="1139" y="3183"/>
              <a:ext cx="3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ja-JP" altLang="en-US"/>
            </a:p>
          </p:txBody>
        </p:sp>
        <p:sp>
          <p:nvSpPr>
            <p:cNvPr id="11319" name="Line 83"/>
            <p:cNvSpPr>
              <a:spLocks noChangeShapeType="1"/>
            </p:cNvSpPr>
            <p:nvPr/>
          </p:nvSpPr>
          <p:spPr bwMode="auto">
            <a:xfrm flipV="1">
              <a:off x="696" y="3363"/>
              <a:ext cx="44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ja-JP" altLang="en-US"/>
            </a:p>
          </p:txBody>
        </p:sp>
        <p:sp>
          <p:nvSpPr>
            <p:cNvPr id="11320" name="Line 84"/>
            <p:cNvSpPr>
              <a:spLocks noChangeShapeType="1"/>
            </p:cNvSpPr>
            <p:nvPr/>
          </p:nvSpPr>
          <p:spPr bwMode="auto">
            <a:xfrm>
              <a:off x="1389" y="3180"/>
              <a:ext cx="0" cy="1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ja-JP" altLang="en-US"/>
            </a:p>
          </p:txBody>
        </p:sp>
        <p:sp>
          <p:nvSpPr>
            <p:cNvPr id="11321" name="Line 85"/>
            <p:cNvSpPr>
              <a:spLocks noChangeShapeType="1"/>
            </p:cNvSpPr>
            <p:nvPr/>
          </p:nvSpPr>
          <p:spPr bwMode="auto">
            <a:xfrm flipV="1">
              <a:off x="1386" y="3354"/>
              <a:ext cx="1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ja-JP" altLang="en-US"/>
            </a:p>
          </p:txBody>
        </p:sp>
        <p:sp>
          <p:nvSpPr>
            <p:cNvPr id="11322" name="Line 86"/>
            <p:cNvSpPr>
              <a:spLocks noChangeShapeType="1"/>
            </p:cNvSpPr>
            <p:nvPr/>
          </p:nvSpPr>
          <p:spPr bwMode="auto">
            <a:xfrm>
              <a:off x="1552" y="3349"/>
              <a:ext cx="1" cy="2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ja-JP" altLang="en-US"/>
            </a:p>
          </p:txBody>
        </p:sp>
        <p:sp>
          <p:nvSpPr>
            <p:cNvPr id="11323" name="Line 87"/>
            <p:cNvSpPr>
              <a:spLocks noChangeShapeType="1"/>
            </p:cNvSpPr>
            <p:nvPr/>
          </p:nvSpPr>
          <p:spPr bwMode="auto">
            <a:xfrm>
              <a:off x="1451" y="3867"/>
              <a:ext cx="203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ja-JP" altLang="en-US"/>
            </a:p>
          </p:txBody>
        </p:sp>
        <p:sp>
          <p:nvSpPr>
            <p:cNvPr id="11324" name="Line 88"/>
            <p:cNvSpPr>
              <a:spLocks noChangeShapeType="1"/>
            </p:cNvSpPr>
            <p:nvPr/>
          </p:nvSpPr>
          <p:spPr bwMode="auto">
            <a:xfrm flipV="1">
              <a:off x="1487" y="3892"/>
              <a:ext cx="131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ja-JP" altLang="en-US"/>
            </a:p>
          </p:txBody>
        </p:sp>
        <p:sp>
          <p:nvSpPr>
            <p:cNvPr id="11325" name="Line 89"/>
            <p:cNvSpPr>
              <a:spLocks noChangeShapeType="1"/>
            </p:cNvSpPr>
            <p:nvPr/>
          </p:nvSpPr>
          <p:spPr bwMode="auto">
            <a:xfrm flipV="1">
              <a:off x="1511" y="3916"/>
              <a:ext cx="83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ja-JP" altLang="en-US"/>
            </a:p>
          </p:txBody>
        </p:sp>
        <p:sp>
          <p:nvSpPr>
            <p:cNvPr id="11326" name="Line 90"/>
            <p:cNvSpPr>
              <a:spLocks noChangeShapeType="1"/>
            </p:cNvSpPr>
            <p:nvPr/>
          </p:nvSpPr>
          <p:spPr bwMode="auto">
            <a:xfrm>
              <a:off x="1484" y="3588"/>
              <a:ext cx="137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ja-JP" altLang="en-US"/>
            </a:p>
          </p:txBody>
        </p:sp>
        <p:sp>
          <p:nvSpPr>
            <p:cNvPr id="11327" name="Line 91"/>
            <p:cNvSpPr>
              <a:spLocks noChangeShapeType="1"/>
            </p:cNvSpPr>
            <p:nvPr/>
          </p:nvSpPr>
          <p:spPr bwMode="auto">
            <a:xfrm>
              <a:off x="1484" y="3633"/>
              <a:ext cx="137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ja-JP" altLang="en-US"/>
            </a:p>
          </p:txBody>
        </p:sp>
        <p:sp>
          <p:nvSpPr>
            <p:cNvPr id="11328" name="Line 92"/>
            <p:cNvSpPr>
              <a:spLocks noChangeShapeType="1"/>
            </p:cNvSpPr>
            <p:nvPr/>
          </p:nvSpPr>
          <p:spPr bwMode="auto">
            <a:xfrm>
              <a:off x="1550" y="3634"/>
              <a:ext cx="4" cy="2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ja-JP" altLang="en-US"/>
            </a:p>
          </p:txBody>
        </p:sp>
        <p:sp>
          <p:nvSpPr>
            <p:cNvPr id="11329" name="Oval 93"/>
            <p:cNvSpPr>
              <a:spLocks noChangeArrowheads="1"/>
            </p:cNvSpPr>
            <p:nvPr/>
          </p:nvSpPr>
          <p:spPr bwMode="auto">
            <a:xfrm>
              <a:off x="1241" y="2911"/>
              <a:ext cx="56" cy="5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ja-JP" altLang="ja-JP" b="1"/>
            </a:p>
          </p:txBody>
        </p:sp>
        <p:sp>
          <p:nvSpPr>
            <p:cNvPr id="11330" name="Oval 94"/>
            <p:cNvSpPr>
              <a:spLocks noChangeArrowheads="1"/>
            </p:cNvSpPr>
            <p:nvPr/>
          </p:nvSpPr>
          <p:spPr bwMode="auto">
            <a:xfrm>
              <a:off x="678" y="3331"/>
              <a:ext cx="56" cy="5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ja-JP" altLang="ja-JP" b="1"/>
            </a:p>
          </p:txBody>
        </p:sp>
        <p:sp>
          <p:nvSpPr>
            <p:cNvPr id="11331" name="Text Box 95"/>
            <p:cNvSpPr txBox="1">
              <a:spLocks noChangeArrowheads="1"/>
            </p:cNvSpPr>
            <p:nvPr/>
          </p:nvSpPr>
          <p:spPr bwMode="auto">
            <a:xfrm>
              <a:off x="130" y="2758"/>
              <a:ext cx="104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ja-JP" altLang="en-US" sz="1600">
                  <a:ea typeface="ＭＳ 明朝" pitchFamily="17" charset="-128"/>
                </a:rPr>
                <a:t>ワード線</a:t>
              </a:r>
              <a:r>
                <a:rPr lang="en-US" altLang="ja-JP" sz="1600">
                  <a:ea typeface="ＭＳ 明朝" pitchFamily="17" charset="-128"/>
                </a:rPr>
                <a:t>(</a:t>
              </a:r>
              <a:r>
                <a:rPr lang="ja-JP" altLang="en-US" sz="1600">
                  <a:ea typeface="ＭＳ 明朝" pitchFamily="17" charset="-128"/>
                </a:rPr>
                <a:t>書込</a:t>
              </a:r>
              <a:r>
                <a:rPr lang="en-US" altLang="ja-JP" sz="1600">
                  <a:ea typeface="ＭＳ 明朝" pitchFamily="17" charset="-128"/>
                </a:rPr>
                <a:t>)</a:t>
              </a:r>
            </a:p>
          </p:txBody>
        </p:sp>
        <p:sp>
          <p:nvSpPr>
            <p:cNvPr id="11332" name="Text Box 96"/>
            <p:cNvSpPr txBox="1">
              <a:spLocks noChangeArrowheads="1"/>
            </p:cNvSpPr>
            <p:nvPr/>
          </p:nvSpPr>
          <p:spPr bwMode="auto">
            <a:xfrm>
              <a:off x="189" y="3491"/>
              <a:ext cx="1238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ja-JP" altLang="en-US" sz="1600">
                  <a:ea typeface="ＭＳ 明朝" pitchFamily="17" charset="-128"/>
                </a:rPr>
                <a:t>データ</a:t>
              </a:r>
              <a:r>
                <a:rPr lang="en-US" altLang="ja-JP" sz="1600">
                  <a:ea typeface="ＭＳ 明朝" pitchFamily="17" charset="-128"/>
                </a:rPr>
                <a:t>(</a:t>
              </a:r>
              <a:r>
                <a:rPr lang="ja-JP" altLang="en-US" sz="1600">
                  <a:ea typeface="ＭＳ 明朝" pitchFamily="17" charset="-128"/>
                </a:rPr>
                <a:t>ビット</a:t>
              </a:r>
              <a:r>
                <a:rPr lang="en-US" altLang="ja-JP" sz="1600">
                  <a:ea typeface="ＭＳ 明朝" pitchFamily="17" charset="-128"/>
                </a:rPr>
                <a:t>)</a:t>
              </a:r>
              <a:r>
                <a:rPr lang="ja-JP" altLang="en-US" sz="1600">
                  <a:ea typeface="ＭＳ 明朝" pitchFamily="17" charset="-128"/>
                </a:rPr>
                <a:t>線</a:t>
              </a:r>
              <a:br>
                <a:rPr lang="ja-JP" altLang="en-US" sz="1600">
                  <a:ea typeface="ＭＳ 明朝" pitchFamily="17" charset="-128"/>
                </a:rPr>
              </a:br>
              <a:r>
                <a:rPr lang="en-US" altLang="ja-JP" sz="1600">
                  <a:ea typeface="ＭＳ 明朝" pitchFamily="17" charset="-128"/>
                </a:rPr>
                <a:t>(</a:t>
              </a:r>
              <a:r>
                <a:rPr lang="ja-JP" altLang="en-US" sz="1600">
                  <a:ea typeface="ＭＳ 明朝" pitchFamily="17" charset="-128"/>
                </a:rPr>
                <a:t>書込</a:t>
              </a:r>
              <a:r>
                <a:rPr lang="en-US" altLang="ja-JP" sz="1600">
                  <a:ea typeface="ＭＳ 明朝" pitchFamily="17" charset="-128"/>
                </a:rPr>
                <a:t>,</a:t>
              </a:r>
              <a:br>
                <a:rPr lang="en-US" altLang="ja-JP" sz="1600">
                  <a:ea typeface="ＭＳ 明朝" pitchFamily="17" charset="-128"/>
                </a:rPr>
              </a:br>
              <a:r>
                <a:rPr lang="en-US" altLang="ja-JP" sz="1600">
                  <a:ea typeface="ＭＳ 明朝" pitchFamily="17" charset="-128"/>
                </a:rPr>
                <a:t> </a:t>
              </a:r>
              <a:r>
                <a:rPr lang="ja-JP" altLang="en-US" sz="1600">
                  <a:ea typeface="ＭＳ 明朝" pitchFamily="17" charset="-128"/>
                </a:rPr>
                <a:t>破壊読出し</a:t>
              </a:r>
              <a:r>
                <a:rPr lang="en-US" altLang="ja-JP" sz="1600">
                  <a:ea typeface="ＭＳ 明朝" pitchFamily="17" charset="-128"/>
                </a:rPr>
                <a:t>)</a:t>
              </a:r>
            </a:p>
          </p:txBody>
        </p:sp>
        <p:sp>
          <p:nvSpPr>
            <p:cNvPr id="11333" name="Text Box 97"/>
            <p:cNvSpPr txBox="1">
              <a:spLocks noChangeArrowheads="1"/>
            </p:cNvSpPr>
            <p:nvPr/>
          </p:nvSpPr>
          <p:spPr bwMode="auto">
            <a:xfrm>
              <a:off x="1634" y="3494"/>
              <a:ext cx="1118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ja-JP" sz="1800">
                  <a:ea typeface="ＭＳ 明朝" pitchFamily="17" charset="-128"/>
                </a:rPr>
                <a:t>C</a:t>
              </a:r>
              <a:br>
                <a:rPr lang="en-US" altLang="ja-JP" sz="1800">
                  <a:ea typeface="ＭＳ 明朝" pitchFamily="17" charset="-128"/>
                </a:rPr>
              </a:br>
              <a:r>
                <a:rPr lang="en-US" altLang="ja-JP" sz="1600">
                  <a:ea typeface="ＭＳ 明朝" pitchFamily="17" charset="-128"/>
                </a:rPr>
                <a:t>(</a:t>
              </a:r>
              <a:r>
                <a:rPr lang="ja-JP" altLang="en-US" sz="1600">
                  <a:ea typeface="ＭＳ 明朝" pitchFamily="17" charset="-128"/>
                </a:rPr>
                <a:t>メモリーノード</a:t>
              </a:r>
              <a:r>
                <a:rPr lang="en-US" altLang="ja-JP" sz="1600">
                  <a:ea typeface="ＭＳ 明朝" pitchFamily="17" charset="-128"/>
                </a:rPr>
                <a:t>)</a:t>
              </a:r>
            </a:p>
          </p:txBody>
        </p:sp>
        <p:sp>
          <p:nvSpPr>
            <p:cNvPr id="11334" name="Text Box 98"/>
            <p:cNvSpPr txBox="1">
              <a:spLocks noChangeArrowheads="1"/>
            </p:cNvSpPr>
            <p:nvPr/>
          </p:nvSpPr>
          <p:spPr bwMode="auto">
            <a:xfrm>
              <a:off x="1546" y="2966"/>
              <a:ext cx="982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ja-JP" sz="1800">
                  <a:solidFill>
                    <a:srgbClr val="FF0000"/>
                  </a:solidFill>
                  <a:ea typeface="ＭＳ 明朝" pitchFamily="17" charset="-128"/>
                </a:rPr>
                <a:t>    Tr</a:t>
              </a:r>
              <a:br>
                <a:rPr lang="en-US" altLang="ja-JP" sz="1800">
                  <a:solidFill>
                    <a:srgbClr val="FF0000"/>
                  </a:solidFill>
                  <a:ea typeface="ＭＳ 明朝" pitchFamily="17" charset="-128"/>
                </a:rPr>
              </a:br>
              <a:r>
                <a:rPr lang="en-US" altLang="ja-JP" sz="1600">
                  <a:ea typeface="ＭＳ 明朝" pitchFamily="17" charset="-128"/>
                </a:rPr>
                <a:t>(</a:t>
              </a:r>
              <a:r>
                <a:rPr lang="ja-JP" altLang="en-US" sz="1600">
                  <a:ea typeface="ＭＳ 明朝" pitchFamily="17" charset="-128"/>
                </a:rPr>
                <a:t>スイッチング</a:t>
              </a:r>
              <a:r>
                <a:rPr lang="en-US" altLang="ja-JP" sz="1600">
                  <a:ea typeface="ＭＳ 明朝" pitchFamily="17" charset="-128"/>
                </a:rPr>
                <a:t>)</a:t>
              </a:r>
            </a:p>
          </p:txBody>
        </p:sp>
        <p:sp>
          <p:nvSpPr>
            <p:cNvPr id="11335" name="Oval 99"/>
            <p:cNvSpPr>
              <a:spLocks noChangeArrowheads="1"/>
            </p:cNvSpPr>
            <p:nvPr/>
          </p:nvSpPr>
          <p:spPr bwMode="auto">
            <a:xfrm>
              <a:off x="853" y="2988"/>
              <a:ext cx="800" cy="248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ja-JP" altLang="ja-JP" b="1"/>
            </a:p>
          </p:txBody>
        </p:sp>
        <p:sp>
          <p:nvSpPr>
            <p:cNvPr id="11336" name="Line 100"/>
            <p:cNvSpPr>
              <a:spLocks noChangeShapeType="1"/>
            </p:cNvSpPr>
            <p:nvPr/>
          </p:nvSpPr>
          <p:spPr bwMode="auto">
            <a:xfrm flipV="1">
              <a:off x="1586" y="2352"/>
              <a:ext cx="474" cy="7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ja-JP" altLang="en-US"/>
            </a:p>
          </p:txBody>
        </p:sp>
      </p:grpSp>
      <p:sp>
        <p:nvSpPr>
          <p:cNvPr id="102" name="Line 2"/>
          <p:cNvSpPr>
            <a:spLocks noChangeShapeType="1"/>
          </p:cNvSpPr>
          <p:nvPr/>
        </p:nvSpPr>
        <p:spPr bwMode="auto">
          <a:xfrm flipH="1">
            <a:off x="5305309" y="2094160"/>
            <a:ext cx="106739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3" name="Group 199"/>
          <p:cNvGrpSpPr>
            <a:grpSpLocks/>
          </p:cNvGrpSpPr>
          <p:nvPr/>
        </p:nvGrpSpPr>
        <p:grpSpPr bwMode="auto">
          <a:xfrm>
            <a:off x="2957065" y="1420022"/>
            <a:ext cx="2640371" cy="1348275"/>
            <a:chOff x="172" y="3744"/>
            <a:chExt cx="470" cy="240"/>
          </a:xfrm>
        </p:grpSpPr>
        <p:grpSp>
          <p:nvGrpSpPr>
            <p:cNvPr id="104" name="Group 200"/>
            <p:cNvGrpSpPr>
              <a:grpSpLocks/>
            </p:cNvGrpSpPr>
            <p:nvPr/>
          </p:nvGrpSpPr>
          <p:grpSpPr bwMode="auto">
            <a:xfrm>
              <a:off x="172" y="3744"/>
              <a:ext cx="470" cy="240"/>
              <a:chOff x="172" y="3744"/>
              <a:chExt cx="470" cy="240"/>
            </a:xfrm>
          </p:grpSpPr>
          <p:grpSp>
            <p:nvGrpSpPr>
              <p:cNvPr id="110" name="Group 201"/>
              <p:cNvGrpSpPr>
                <a:grpSpLocks/>
              </p:cNvGrpSpPr>
              <p:nvPr/>
            </p:nvGrpSpPr>
            <p:grpSpPr bwMode="auto">
              <a:xfrm>
                <a:off x="172" y="3744"/>
                <a:ext cx="470" cy="240"/>
                <a:chOff x="172" y="3744"/>
                <a:chExt cx="470" cy="240"/>
              </a:xfrm>
            </p:grpSpPr>
            <p:sp>
              <p:nvSpPr>
                <p:cNvPr id="112" name="Oval 202"/>
                <p:cNvSpPr>
                  <a:spLocks noChangeArrowheads="1"/>
                </p:cNvSpPr>
                <p:nvPr/>
              </p:nvSpPr>
              <p:spPr bwMode="auto">
                <a:xfrm>
                  <a:off x="498" y="3744"/>
                  <a:ext cx="144" cy="240"/>
                </a:xfrm>
                <a:prstGeom prst="ellipse">
                  <a:avLst/>
                </a:prstGeom>
                <a:solidFill>
                  <a:srgbClr val="FF6600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ja-JP" sz="2400" b="1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13" name="Rectangle 203"/>
                <p:cNvSpPr>
                  <a:spLocks noChangeArrowheads="1"/>
                </p:cNvSpPr>
                <p:nvPr/>
              </p:nvSpPr>
              <p:spPr bwMode="auto">
                <a:xfrm>
                  <a:off x="240" y="3744"/>
                  <a:ext cx="336" cy="240"/>
                </a:xfrm>
                <a:prstGeom prst="rect">
                  <a:avLst/>
                </a:prstGeom>
                <a:solidFill>
                  <a:srgbClr val="FF6600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ja-JP" sz="2400" b="1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14" name="Oval 204"/>
                <p:cNvSpPr>
                  <a:spLocks noChangeArrowheads="1"/>
                </p:cNvSpPr>
                <p:nvPr/>
              </p:nvSpPr>
              <p:spPr bwMode="auto">
                <a:xfrm>
                  <a:off x="172" y="3744"/>
                  <a:ext cx="144" cy="240"/>
                </a:xfrm>
                <a:prstGeom prst="ellipse">
                  <a:avLst/>
                </a:prstGeom>
                <a:solidFill>
                  <a:srgbClr val="FF6600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ja-JP" sz="2400" b="1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11" name="Rectangle 205"/>
              <p:cNvSpPr>
                <a:spLocks noChangeArrowheads="1"/>
              </p:cNvSpPr>
              <p:nvPr/>
            </p:nvSpPr>
            <p:spPr bwMode="auto">
              <a:xfrm>
                <a:off x="532" y="3748"/>
                <a:ext cx="47" cy="231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05" name="Group 206"/>
            <p:cNvGrpSpPr>
              <a:grpSpLocks/>
            </p:cNvGrpSpPr>
            <p:nvPr/>
          </p:nvGrpSpPr>
          <p:grpSpPr bwMode="auto">
            <a:xfrm>
              <a:off x="194" y="3840"/>
              <a:ext cx="53" cy="48"/>
              <a:chOff x="115" y="3648"/>
              <a:chExt cx="53" cy="48"/>
            </a:xfrm>
          </p:grpSpPr>
          <p:sp>
            <p:nvSpPr>
              <p:cNvPr id="106" name="Oval 207"/>
              <p:cNvSpPr>
                <a:spLocks noChangeAspect="1" noChangeArrowheads="1"/>
              </p:cNvSpPr>
              <p:nvPr/>
            </p:nvSpPr>
            <p:spPr bwMode="auto">
              <a:xfrm>
                <a:off x="139" y="3648"/>
                <a:ext cx="29" cy="48"/>
              </a:xfrm>
              <a:prstGeom prst="ellipse">
                <a:avLst/>
              </a:prstGeom>
              <a:solidFill>
                <a:srgbClr val="FF66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7" name="Rectangle 208"/>
              <p:cNvSpPr>
                <a:spLocks noChangeArrowheads="1"/>
              </p:cNvSpPr>
              <p:nvPr/>
            </p:nvSpPr>
            <p:spPr bwMode="auto">
              <a:xfrm>
                <a:off x="130" y="3648"/>
                <a:ext cx="23" cy="48"/>
              </a:xfrm>
              <a:prstGeom prst="rect">
                <a:avLst/>
              </a:prstGeom>
              <a:solidFill>
                <a:srgbClr val="FF660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8" name="Oval 209"/>
              <p:cNvSpPr>
                <a:spLocks noChangeAspect="1" noChangeArrowheads="1"/>
              </p:cNvSpPr>
              <p:nvPr/>
            </p:nvSpPr>
            <p:spPr bwMode="auto">
              <a:xfrm>
                <a:off x="115" y="3648"/>
                <a:ext cx="29" cy="48"/>
              </a:xfrm>
              <a:prstGeom prst="ellipse">
                <a:avLst/>
              </a:prstGeom>
              <a:solidFill>
                <a:srgbClr val="FF66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9" name="Rectangle 210"/>
              <p:cNvSpPr>
                <a:spLocks noChangeArrowheads="1"/>
              </p:cNvSpPr>
              <p:nvPr/>
            </p:nvSpPr>
            <p:spPr bwMode="auto">
              <a:xfrm>
                <a:off x="148" y="3653"/>
                <a:ext cx="5" cy="41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115" name="Line 211"/>
          <p:cNvSpPr>
            <a:spLocks noChangeShapeType="1"/>
          </p:cNvSpPr>
          <p:nvPr/>
        </p:nvSpPr>
        <p:spPr bwMode="auto">
          <a:xfrm flipH="1">
            <a:off x="2282928" y="2094160"/>
            <a:ext cx="86514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" name="Line 213"/>
          <p:cNvSpPr>
            <a:spLocks noChangeShapeType="1"/>
          </p:cNvSpPr>
          <p:nvPr/>
        </p:nvSpPr>
        <p:spPr bwMode="auto">
          <a:xfrm flipH="1">
            <a:off x="721176" y="3143230"/>
            <a:ext cx="519882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" name="Line 214"/>
          <p:cNvSpPr>
            <a:spLocks noChangeShapeType="1"/>
          </p:cNvSpPr>
          <p:nvPr/>
        </p:nvSpPr>
        <p:spPr bwMode="auto">
          <a:xfrm>
            <a:off x="721176" y="2114530"/>
            <a:ext cx="0" cy="1028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" name="Line 215"/>
          <p:cNvSpPr>
            <a:spLocks noChangeShapeType="1"/>
          </p:cNvSpPr>
          <p:nvPr/>
        </p:nvSpPr>
        <p:spPr bwMode="auto">
          <a:xfrm flipH="1">
            <a:off x="721176" y="2094160"/>
            <a:ext cx="53931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" name="Oval 216"/>
          <p:cNvSpPr>
            <a:spLocks noChangeArrowheads="1"/>
          </p:cNvSpPr>
          <p:nvPr/>
        </p:nvSpPr>
        <p:spPr bwMode="auto">
          <a:xfrm>
            <a:off x="1204308" y="1970568"/>
            <a:ext cx="269655" cy="26965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" name="Oval 217"/>
          <p:cNvSpPr>
            <a:spLocks noChangeArrowheads="1"/>
          </p:cNvSpPr>
          <p:nvPr/>
        </p:nvSpPr>
        <p:spPr bwMode="auto">
          <a:xfrm>
            <a:off x="2080686" y="1970568"/>
            <a:ext cx="269655" cy="26965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1" name="Line 218"/>
          <p:cNvSpPr>
            <a:spLocks noChangeShapeType="1"/>
          </p:cNvSpPr>
          <p:nvPr/>
        </p:nvSpPr>
        <p:spPr bwMode="auto">
          <a:xfrm flipH="1">
            <a:off x="1316664" y="1681634"/>
            <a:ext cx="1184434" cy="28893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" name="Line 219"/>
          <p:cNvSpPr>
            <a:spLocks noChangeShapeType="1"/>
          </p:cNvSpPr>
          <p:nvPr/>
        </p:nvSpPr>
        <p:spPr bwMode="auto">
          <a:xfrm>
            <a:off x="5916165" y="2398740"/>
            <a:ext cx="0" cy="74448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" name="Line 220"/>
          <p:cNvSpPr>
            <a:spLocks noChangeShapeType="1"/>
          </p:cNvSpPr>
          <p:nvPr/>
        </p:nvSpPr>
        <p:spPr bwMode="auto">
          <a:xfrm flipH="1">
            <a:off x="5920000" y="2398741"/>
            <a:ext cx="30507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4" name="Rectangle 237"/>
          <p:cNvSpPr>
            <a:spLocks noChangeArrowheads="1"/>
          </p:cNvSpPr>
          <p:nvPr/>
        </p:nvSpPr>
        <p:spPr bwMode="auto">
          <a:xfrm>
            <a:off x="926628" y="1150105"/>
            <a:ext cx="1574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スイッチ</a:t>
            </a:r>
            <a:endParaRPr lang="en-US" altLang="ja-JP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8" name="Line 2"/>
          <p:cNvSpPr>
            <a:spLocks noChangeShapeType="1"/>
          </p:cNvSpPr>
          <p:nvPr/>
        </p:nvSpPr>
        <p:spPr bwMode="auto">
          <a:xfrm flipH="1">
            <a:off x="5395795" y="4545985"/>
            <a:ext cx="106739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9" name="Group 199"/>
          <p:cNvGrpSpPr>
            <a:grpSpLocks/>
          </p:cNvGrpSpPr>
          <p:nvPr/>
        </p:nvGrpSpPr>
        <p:grpSpPr bwMode="auto">
          <a:xfrm>
            <a:off x="3047551" y="3871847"/>
            <a:ext cx="2640371" cy="1348275"/>
            <a:chOff x="172" y="3744"/>
            <a:chExt cx="470" cy="240"/>
          </a:xfrm>
        </p:grpSpPr>
        <p:grpSp>
          <p:nvGrpSpPr>
            <p:cNvPr id="140" name="Group 200"/>
            <p:cNvGrpSpPr>
              <a:grpSpLocks/>
            </p:cNvGrpSpPr>
            <p:nvPr/>
          </p:nvGrpSpPr>
          <p:grpSpPr bwMode="auto">
            <a:xfrm>
              <a:off x="172" y="3744"/>
              <a:ext cx="470" cy="240"/>
              <a:chOff x="172" y="3744"/>
              <a:chExt cx="470" cy="240"/>
            </a:xfrm>
          </p:grpSpPr>
          <p:grpSp>
            <p:nvGrpSpPr>
              <p:cNvPr id="146" name="Group 201"/>
              <p:cNvGrpSpPr>
                <a:grpSpLocks/>
              </p:cNvGrpSpPr>
              <p:nvPr/>
            </p:nvGrpSpPr>
            <p:grpSpPr bwMode="auto">
              <a:xfrm>
                <a:off x="172" y="3744"/>
                <a:ext cx="470" cy="240"/>
                <a:chOff x="172" y="3744"/>
                <a:chExt cx="470" cy="240"/>
              </a:xfrm>
            </p:grpSpPr>
            <p:sp>
              <p:nvSpPr>
                <p:cNvPr id="148" name="Oval 202"/>
                <p:cNvSpPr>
                  <a:spLocks noChangeArrowheads="1"/>
                </p:cNvSpPr>
                <p:nvPr/>
              </p:nvSpPr>
              <p:spPr bwMode="auto">
                <a:xfrm>
                  <a:off x="498" y="3744"/>
                  <a:ext cx="144" cy="240"/>
                </a:xfrm>
                <a:prstGeom prst="ellipse">
                  <a:avLst/>
                </a:prstGeom>
                <a:solidFill>
                  <a:srgbClr val="FF6600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ja-JP" sz="2400" b="1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9" name="Rectangle 203"/>
                <p:cNvSpPr>
                  <a:spLocks noChangeArrowheads="1"/>
                </p:cNvSpPr>
                <p:nvPr/>
              </p:nvSpPr>
              <p:spPr bwMode="auto">
                <a:xfrm>
                  <a:off x="240" y="3744"/>
                  <a:ext cx="336" cy="240"/>
                </a:xfrm>
                <a:prstGeom prst="rect">
                  <a:avLst/>
                </a:prstGeom>
                <a:solidFill>
                  <a:srgbClr val="FF6600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ja-JP" sz="2400" b="1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50" name="Oval 204"/>
                <p:cNvSpPr>
                  <a:spLocks noChangeArrowheads="1"/>
                </p:cNvSpPr>
                <p:nvPr/>
              </p:nvSpPr>
              <p:spPr bwMode="auto">
                <a:xfrm>
                  <a:off x="172" y="3744"/>
                  <a:ext cx="144" cy="240"/>
                </a:xfrm>
                <a:prstGeom prst="ellipse">
                  <a:avLst/>
                </a:prstGeom>
                <a:solidFill>
                  <a:srgbClr val="FF6600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ja-JP" sz="2400" b="1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47" name="Rectangle 205"/>
              <p:cNvSpPr>
                <a:spLocks noChangeArrowheads="1"/>
              </p:cNvSpPr>
              <p:nvPr/>
            </p:nvSpPr>
            <p:spPr bwMode="auto">
              <a:xfrm>
                <a:off x="530" y="3748"/>
                <a:ext cx="47" cy="231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41" name="Group 206"/>
            <p:cNvGrpSpPr>
              <a:grpSpLocks/>
            </p:cNvGrpSpPr>
            <p:nvPr/>
          </p:nvGrpSpPr>
          <p:grpSpPr bwMode="auto">
            <a:xfrm>
              <a:off x="194" y="3840"/>
              <a:ext cx="53" cy="48"/>
              <a:chOff x="115" y="3648"/>
              <a:chExt cx="53" cy="48"/>
            </a:xfrm>
          </p:grpSpPr>
          <p:sp>
            <p:nvSpPr>
              <p:cNvPr id="142" name="Oval 207"/>
              <p:cNvSpPr>
                <a:spLocks noChangeAspect="1" noChangeArrowheads="1"/>
              </p:cNvSpPr>
              <p:nvPr/>
            </p:nvSpPr>
            <p:spPr bwMode="auto">
              <a:xfrm>
                <a:off x="139" y="3648"/>
                <a:ext cx="29" cy="48"/>
              </a:xfrm>
              <a:prstGeom prst="ellipse">
                <a:avLst/>
              </a:prstGeom>
              <a:solidFill>
                <a:srgbClr val="FF66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3" name="Rectangle 208"/>
              <p:cNvSpPr>
                <a:spLocks noChangeArrowheads="1"/>
              </p:cNvSpPr>
              <p:nvPr/>
            </p:nvSpPr>
            <p:spPr bwMode="auto">
              <a:xfrm>
                <a:off x="130" y="3648"/>
                <a:ext cx="23" cy="48"/>
              </a:xfrm>
              <a:prstGeom prst="rect">
                <a:avLst/>
              </a:prstGeom>
              <a:solidFill>
                <a:srgbClr val="FF660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4" name="Oval 209"/>
              <p:cNvSpPr>
                <a:spLocks noChangeAspect="1" noChangeArrowheads="1"/>
              </p:cNvSpPr>
              <p:nvPr/>
            </p:nvSpPr>
            <p:spPr bwMode="auto">
              <a:xfrm>
                <a:off x="115" y="3648"/>
                <a:ext cx="29" cy="48"/>
              </a:xfrm>
              <a:prstGeom prst="ellipse">
                <a:avLst/>
              </a:prstGeom>
              <a:solidFill>
                <a:srgbClr val="FF66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5" name="Rectangle 210"/>
              <p:cNvSpPr>
                <a:spLocks noChangeArrowheads="1"/>
              </p:cNvSpPr>
              <p:nvPr/>
            </p:nvSpPr>
            <p:spPr bwMode="auto">
              <a:xfrm>
                <a:off x="148" y="3653"/>
                <a:ext cx="5" cy="41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151" name="Line 211"/>
          <p:cNvSpPr>
            <a:spLocks noChangeShapeType="1"/>
          </p:cNvSpPr>
          <p:nvPr/>
        </p:nvSpPr>
        <p:spPr bwMode="auto">
          <a:xfrm flipH="1">
            <a:off x="2373414" y="4545985"/>
            <a:ext cx="86514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2" name="Line 213"/>
          <p:cNvSpPr>
            <a:spLocks noChangeShapeType="1"/>
          </p:cNvSpPr>
          <p:nvPr/>
        </p:nvSpPr>
        <p:spPr bwMode="auto">
          <a:xfrm flipH="1">
            <a:off x="811662" y="5595055"/>
            <a:ext cx="519882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" name="Line 214"/>
          <p:cNvSpPr>
            <a:spLocks noChangeShapeType="1"/>
          </p:cNvSpPr>
          <p:nvPr/>
        </p:nvSpPr>
        <p:spPr bwMode="auto">
          <a:xfrm>
            <a:off x="811662" y="4566355"/>
            <a:ext cx="0" cy="1028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" name="Line 215"/>
          <p:cNvSpPr>
            <a:spLocks noChangeShapeType="1"/>
          </p:cNvSpPr>
          <p:nvPr/>
        </p:nvSpPr>
        <p:spPr bwMode="auto">
          <a:xfrm flipH="1">
            <a:off x="811662" y="4545985"/>
            <a:ext cx="53931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5" name="Oval 216"/>
          <p:cNvSpPr>
            <a:spLocks noChangeArrowheads="1"/>
          </p:cNvSpPr>
          <p:nvPr/>
        </p:nvSpPr>
        <p:spPr bwMode="auto">
          <a:xfrm>
            <a:off x="1294794" y="4422393"/>
            <a:ext cx="269655" cy="26965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6" name="Oval 217"/>
          <p:cNvSpPr>
            <a:spLocks noChangeArrowheads="1"/>
          </p:cNvSpPr>
          <p:nvPr/>
        </p:nvSpPr>
        <p:spPr bwMode="auto">
          <a:xfrm>
            <a:off x="2171172" y="4422393"/>
            <a:ext cx="269655" cy="26965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7" name="Line 218"/>
          <p:cNvSpPr>
            <a:spLocks noChangeShapeType="1"/>
          </p:cNvSpPr>
          <p:nvPr/>
        </p:nvSpPr>
        <p:spPr bwMode="auto">
          <a:xfrm flipH="1">
            <a:off x="1407150" y="4422393"/>
            <a:ext cx="118443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8" name="Line 219"/>
          <p:cNvSpPr>
            <a:spLocks noChangeShapeType="1"/>
          </p:cNvSpPr>
          <p:nvPr/>
        </p:nvSpPr>
        <p:spPr bwMode="auto">
          <a:xfrm>
            <a:off x="6006651" y="4736266"/>
            <a:ext cx="0" cy="85878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9" name="Line 220"/>
          <p:cNvSpPr>
            <a:spLocks noChangeShapeType="1"/>
          </p:cNvSpPr>
          <p:nvPr/>
        </p:nvSpPr>
        <p:spPr bwMode="auto">
          <a:xfrm flipH="1">
            <a:off x="6010486" y="4736266"/>
            <a:ext cx="6570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0" name="Rectangle 237"/>
          <p:cNvSpPr>
            <a:spLocks noChangeArrowheads="1"/>
          </p:cNvSpPr>
          <p:nvPr/>
        </p:nvSpPr>
        <p:spPr bwMode="auto">
          <a:xfrm>
            <a:off x="1017114" y="3601930"/>
            <a:ext cx="1574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スイッチ</a:t>
            </a:r>
            <a:endParaRPr lang="en-US" altLang="ja-JP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83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0" y="1"/>
            <a:ext cx="9144000" cy="1196752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ja-JP" sz="2000">
              <a:solidFill>
                <a:prstClr val="black"/>
              </a:solidFill>
              <a:ea typeface="HG丸ｺﾞｼｯｸM-PRO" pitchFamily="49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3816424" cy="3586494"/>
          </a:xfrm>
          <a:prstGeom prst="rect">
            <a:avLst/>
          </a:prstGeom>
        </p:spPr>
      </p:pic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0" y="0"/>
            <a:ext cx="79592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HG丸ｺﾞｼｯｸM-PRO" pitchFamily="49" charset="-128"/>
              </a:rPr>
              <a:t>Positive </a:t>
            </a:r>
            <a:r>
              <a:rPr lang="en-US" altLang="ja-JP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HG丸ｺﾞｼｯｸM-PRO" pitchFamily="49" charset="-128"/>
              </a:rPr>
              <a:t>V</a:t>
            </a:r>
            <a:r>
              <a:rPr lang="en-US" altLang="ja-JP" sz="2800" b="1" baseline="-25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HG丸ｺﾞｼｯｸM-PRO" pitchFamily="49" charset="-128"/>
              </a:rPr>
              <a:t>th</a:t>
            </a:r>
            <a:r>
              <a:rPr lang="en-US" altLang="ja-JP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HG丸ｺﾞｼｯｸM-PRO" pitchFamily="49" charset="-128"/>
              </a:rPr>
              <a:t> shift in a-IGZO TFT (No bending)</a:t>
            </a:r>
            <a:r>
              <a:rPr lang="ja-JP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HG丸ｺﾞｼｯｸM-PRO" pitchFamily="49" charset="-128"/>
              </a:rPr>
              <a:t>　</a:t>
            </a:r>
          </a:p>
        </p:txBody>
      </p:sp>
      <p:sp>
        <p:nvSpPr>
          <p:cNvPr id="8" name="右矢印 7"/>
          <p:cNvSpPr/>
          <p:nvPr/>
        </p:nvSpPr>
        <p:spPr>
          <a:xfrm>
            <a:off x="755576" y="5445224"/>
            <a:ext cx="576064" cy="36004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475656" y="5445224"/>
            <a:ext cx="721864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solidFill>
                  <a:srgbClr val="C00000"/>
                </a:solidFill>
                <a:latin typeface="Century Gothic" pitchFamily="34" charset="0"/>
                <a:ea typeface="HG丸ｺﾞｼｯｸM-PRO" pitchFamily="49" charset="-128"/>
              </a:rPr>
              <a:t>Positive </a:t>
            </a:r>
            <a:r>
              <a:rPr lang="en-US" altLang="ja-JP" sz="2000" b="1" dirty="0" err="1" smtClean="0">
                <a:solidFill>
                  <a:srgbClr val="C00000"/>
                </a:solidFill>
                <a:latin typeface="Century Gothic" pitchFamily="34" charset="0"/>
                <a:ea typeface="HG丸ｺﾞｼｯｸM-PRO" pitchFamily="49" charset="-128"/>
              </a:rPr>
              <a:t>V</a:t>
            </a:r>
            <a:r>
              <a:rPr lang="en-US" altLang="ja-JP" sz="2000" b="1" baseline="-25000" dirty="0" err="1" smtClean="0">
                <a:solidFill>
                  <a:srgbClr val="C00000"/>
                </a:solidFill>
                <a:latin typeface="Century Gothic" pitchFamily="34" charset="0"/>
                <a:ea typeface="HG丸ｺﾞｼｯｸM-PRO" pitchFamily="49" charset="-128"/>
              </a:rPr>
              <a:t>th</a:t>
            </a:r>
            <a:r>
              <a:rPr lang="en-US" altLang="ja-JP" sz="2000" b="1" dirty="0" smtClean="0">
                <a:solidFill>
                  <a:srgbClr val="C00000"/>
                </a:solidFill>
                <a:latin typeface="Century Gothic" pitchFamily="34" charset="0"/>
                <a:ea typeface="HG丸ｺﾞｼｯｸM-PRO" pitchFamily="49" charset="-128"/>
              </a:rPr>
              <a:t> shift were also observed by electrical stress.   </a:t>
            </a:r>
            <a:endParaRPr lang="ja-JP" altLang="en-US" sz="2000" b="1" dirty="0">
              <a:solidFill>
                <a:srgbClr val="C00000"/>
              </a:solidFill>
              <a:latin typeface="Century Gothic" pitchFamily="34" charset="0"/>
              <a:ea typeface="HG丸ｺﾞｼｯｸM-PRO" pitchFamily="49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12776"/>
            <a:ext cx="3745726" cy="3661012"/>
          </a:xfrm>
          <a:prstGeom prst="rect">
            <a:avLst/>
          </a:prstGeom>
        </p:spPr>
      </p:pic>
      <p:sp>
        <p:nvSpPr>
          <p:cNvPr id="10" name="AutoShape 14"/>
          <p:cNvSpPr>
            <a:spLocks noChangeArrowheads="1"/>
          </p:cNvSpPr>
          <p:nvPr/>
        </p:nvSpPr>
        <p:spPr bwMode="auto">
          <a:xfrm>
            <a:off x="5436096" y="908720"/>
            <a:ext cx="2520280" cy="504056"/>
          </a:xfrm>
          <a:prstGeom prst="roundRect">
            <a:avLst>
              <a:gd name="adj" fmla="val 16667"/>
            </a:avLst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 dirty="0" smtClean="0">
                <a:solidFill>
                  <a:srgbClr val="FFFF00"/>
                </a:solidFill>
                <a:latin typeface="Century Gothic" pitchFamily="34" charset="0"/>
                <a:ea typeface="HG丸ｺﾞｼｯｸM-PRO" pitchFamily="49" charset="-128"/>
              </a:rPr>
              <a:t>TFT parameters</a:t>
            </a:r>
            <a:endParaRPr lang="en-US" altLang="ja-JP" baseline="-25000" dirty="0">
              <a:solidFill>
                <a:srgbClr val="FFFF00"/>
              </a:solidFill>
              <a:latin typeface="Century Gothic" pitchFamily="34" charset="0"/>
              <a:ea typeface="HG丸ｺﾞｼｯｸM-PRO" pitchFamily="49" charset="-128"/>
            </a:endParaRPr>
          </a:p>
        </p:txBody>
      </p:sp>
      <p:sp>
        <p:nvSpPr>
          <p:cNvPr id="11" name="AutoShape 14"/>
          <p:cNvSpPr>
            <a:spLocks noChangeArrowheads="1"/>
          </p:cNvSpPr>
          <p:nvPr/>
        </p:nvSpPr>
        <p:spPr bwMode="auto">
          <a:xfrm>
            <a:off x="1259632" y="908720"/>
            <a:ext cx="2520280" cy="504056"/>
          </a:xfrm>
          <a:prstGeom prst="roundRect">
            <a:avLst>
              <a:gd name="adj" fmla="val 16667"/>
            </a:avLst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 dirty="0" smtClean="0">
                <a:solidFill>
                  <a:srgbClr val="FFFF00"/>
                </a:solidFill>
                <a:latin typeface="Century Gothic" pitchFamily="34" charset="0"/>
                <a:ea typeface="HG丸ｺﾞｼｯｸM-PRO" pitchFamily="49" charset="-128"/>
              </a:rPr>
              <a:t>Transfer curves</a:t>
            </a:r>
            <a:endParaRPr lang="en-US" altLang="ja-JP" baseline="-25000" dirty="0">
              <a:solidFill>
                <a:srgbClr val="FFFF00"/>
              </a:solidFill>
              <a:latin typeface="Century Gothic" pitchFamily="34" charset="0"/>
              <a:ea typeface="HG丸ｺﾞｼｯｸM-PRO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20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2"/>
          <p:cNvGrpSpPr>
            <a:grpSpLocks/>
          </p:cNvGrpSpPr>
          <p:nvPr/>
        </p:nvGrpSpPr>
        <p:grpSpPr bwMode="auto">
          <a:xfrm>
            <a:off x="1676400" y="4648200"/>
            <a:ext cx="685800" cy="685800"/>
            <a:chOff x="816" y="672"/>
            <a:chExt cx="432" cy="432"/>
          </a:xfrm>
        </p:grpSpPr>
        <p:sp>
          <p:nvSpPr>
            <p:cNvPr id="2131" name="Rectangle 23"/>
            <p:cNvSpPr>
              <a:spLocks noChangeArrowheads="1"/>
            </p:cNvSpPr>
            <p:nvPr/>
          </p:nvSpPr>
          <p:spPr bwMode="auto">
            <a:xfrm>
              <a:off x="816" y="672"/>
              <a:ext cx="144" cy="14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32" name="Rectangle 24"/>
            <p:cNvSpPr>
              <a:spLocks noChangeArrowheads="1"/>
            </p:cNvSpPr>
            <p:nvPr/>
          </p:nvSpPr>
          <p:spPr bwMode="auto">
            <a:xfrm>
              <a:off x="1104" y="672"/>
              <a:ext cx="144" cy="144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33" name="Rectangle 25"/>
            <p:cNvSpPr>
              <a:spLocks noChangeArrowheads="1"/>
            </p:cNvSpPr>
            <p:nvPr/>
          </p:nvSpPr>
          <p:spPr bwMode="auto">
            <a:xfrm>
              <a:off x="960" y="672"/>
              <a:ext cx="144" cy="14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34" name="Rectangle 26"/>
            <p:cNvSpPr>
              <a:spLocks noChangeArrowheads="1"/>
            </p:cNvSpPr>
            <p:nvPr/>
          </p:nvSpPr>
          <p:spPr bwMode="auto">
            <a:xfrm>
              <a:off x="1104" y="816"/>
              <a:ext cx="144" cy="144"/>
            </a:xfrm>
            <a:prstGeom prst="rect">
              <a:avLst/>
            </a:prstGeom>
            <a:solidFill>
              <a:srgbClr val="F6FF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35" name="Rectangle 27"/>
            <p:cNvSpPr>
              <a:spLocks noChangeArrowheads="1"/>
            </p:cNvSpPr>
            <p:nvPr/>
          </p:nvSpPr>
          <p:spPr bwMode="auto">
            <a:xfrm>
              <a:off x="1104" y="960"/>
              <a:ext cx="144" cy="144"/>
            </a:xfrm>
            <a:prstGeom prst="rect">
              <a:avLst/>
            </a:prstGeom>
            <a:solidFill>
              <a:srgbClr val="BA4B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36" name="Rectangle 28"/>
            <p:cNvSpPr>
              <a:spLocks noChangeArrowheads="1"/>
            </p:cNvSpPr>
            <p:nvPr/>
          </p:nvSpPr>
          <p:spPr bwMode="auto">
            <a:xfrm>
              <a:off x="816" y="960"/>
              <a:ext cx="144" cy="144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37" name="Rectangle 29"/>
            <p:cNvSpPr>
              <a:spLocks noChangeArrowheads="1"/>
            </p:cNvSpPr>
            <p:nvPr/>
          </p:nvSpPr>
          <p:spPr bwMode="auto">
            <a:xfrm>
              <a:off x="960" y="960"/>
              <a:ext cx="144" cy="144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38" name="Rectangle 30"/>
            <p:cNvSpPr>
              <a:spLocks noChangeArrowheads="1"/>
            </p:cNvSpPr>
            <p:nvPr/>
          </p:nvSpPr>
          <p:spPr bwMode="auto">
            <a:xfrm>
              <a:off x="816" y="816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051" name="Group 49"/>
          <p:cNvGrpSpPr>
            <a:grpSpLocks/>
          </p:cNvGrpSpPr>
          <p:nvPr/>
        </p:nvGrpSpPr>
        <p:grpSpPr bwMode="auto">
          <a:xfrm>
            <a:off x="1676400" y="5334000"/>
            <a:ext cx="685800" cy="685800"/>
            <a:chOff x="816" y="672"/>
            <a:chExt cx="432" cy="432"/>
          </a:xfrm>
        </p:grpSpPr>
        <p:sp>
          <p:nvSpPr>
            <p:cNvPr id="2123" name="Rectangle 50"/>
            <p:cNvSpPr>
              <a:spLocks noChangeArrowheads="1"/>
            </p:cNvSpPr>
            <p:nvPr/>
          </p:nvSpPr>
          <p:spPr bwMode="auto">
            <a:xfrm>
              <a:off x="816" y="672"/>
              <a:ext cx="144" cy="14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4" name="Rectangle 51"/>
            <p:cNvSpPr>
              <a:spLocks noChangeArrowheads="1"/>
            </p:cNvSpPr>
            <p:nvPr/>
          </p:nvSpPr>
          <p:spPr bwMode="auto">
            <a:xfrm>
              <a:off x="1104" y="672"/>
              <a:ext cx="144" cy="144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5" name="Rectangle 52"/>
            <p:cNvSpPr>
              <a:spLocks noChangeArrowheads="1"/>
            </p:cNvSpPr>
            <p:nvPr/>
          </p:nvSpPr>
          <p:spPr bwMode="auto">
            <a:xfrm>
              <a:off x="960" y="672"/>
              <a:ext cx="144" cy="14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6" name="Rectangle 53"/>
            <p:cNvSpPr>
              <a:spLocks noChangeArrowheads="1"/>
            </p:cNvSpPr>
            <p:nvPr/>
          </p:nvSpPr>
          <p:spPr bwMode="auto">
            <a:xfrm>
              <a:off x="1104" y="816"/>
              <a:ext cx="144" cy="144"/>
            </a:xfrm>
            <a:prstGeom prst="rect">
              <a:avLst/>
            </a:prstGeom>
            <a:solidFill>
              <a:srgbClr val="F6FF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7" name="Rectangle 54"/>
            <p:cNvSpPr>
              <a:spLocks noChangeArrowheads="1"/>
            </p:cNvSpPr>
            <p:nvPr/>
          </p:nvSpPr>
          <p:spPr bwMode="auto">
            <a:xfrm>
              <a:off x="1104" y="960"/>
              <a:ext cx="144" cy="144"/>
            </a:xfrm>
            <a:prstGeom prst="rect">
              <a:avLst/>
            </a:prstGeom>
            <a:solidFill>
              <a:srgbClr val="BA4B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8" name="Rectangle 55"/>
            <p:cNvSpPr>
              <a:spLocks noChangeArrowheads="1"/>
            </p:cNvSpPr>
            <p:nvPr/>
          </p:nvSpPr>
          <p:spPr bwMode="auto">
            <a:xfrm>
              <a:off x="816" y="960"/>
              <a:ext cx="144" cy="144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9" name="Rectangle 56"/>
            <p:cNvSpPr>
              <a:spLocks noChangeArrowheads="1"/>
            </p:cNvSpPr>
            <p:nvPr/>
          </p:nvSpPr>
          <p:spPr bwMode="auto">
            <a:xfrm>
              <a:off x="960" y="960"/>
              <a:ext cx="144" cy="144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30" name="Rectangle 57"/>
            <p:cNvSpPr>
              <a:spLocks noChangeArrowheads="1"/>
            </p:cNvSpPr>
            <p:nvPr/>
          </p:nvSpPr>
          <p:spPr bwMode="auto">
            <a:xfrm>
              <a:off x="816" y="816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052" name="Group 76"/>
          <p:cNvGrpSpPr>
            <a:grpSpLocks/>
          </p:cNvGrpSpPr>
          <p:nvPr/>
        </p:nvGrpSpPr>
        <p:grpSpPr bwMode="auto">
          <a:xfrm>
            <a:off x="1676400" y="6019800"/>
            <a:ext cx="685800" cy="685800"/>
            <a:chOff x="816" y="672"/>
            <a:chExt cx="432" cy="432"/>
          </a:xfrm>
        </p:grpSpPr>
        <p:sp>
          <p:nvSpPr>
            <p:cNvPr id="2115" name="Rectangle 77"/>
            <p:cNvSpPr>
              <a:spLocks noChangeArrowheads="1"/>
            </p:cNvSpPr>
            <p:nvPr/>
          </p:nvSpPr>
          <p:spPr bwMode="auto">
            <a:xfrm>
              <a:off x="816" y="672"/>
              <a:ext cx="144" cy="14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16" name="Rectangle 78"/>
            <p:cNvSpPr>
              <a:spLocks noChangeArrowheads="1"/>
            </p:cNvSpPr>
            <p:nvPr/>
          </p:nvSpPr>
          <p:spPr bwMode="auto">
            <a:xfrm>
              <a:off x="1104" y="672"/>
              <a:ext cx="144" cy="144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17" name="Rectangle 79"/>
            <p:cNvSpPr>
              <a:spLocks noChangeArrowheads="1"/>
            </p:cNvSpPr>
            <p:nvPr/>
          </p:nvSpPr>
          <p:spPr bwMode="auto">
            <a:xfrm>
              <a:off x="960" y="672"/>
              <a:ext cx="144" cy="14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18" name="Rectangle 80"/>
            <p:cNvSpPr>
              <a:spLocks noChangeArrowheads="1"/>
            </p:cNvSpPr>
            <p:nvPr/>
          </p:nvSpPr>
          <p:spPr bwMode="auto">
            <a:xfrm>
              <a:off x="1104" y="816"/>
              <a:ext cx="144" cy="144"/>
            </a:xfrm>
            <a:prstGeom prst="rect">
              <a:avLst/>
            </a:prstGeom>
            <a:solidFill>
              <a:srgbClr val="F6FF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19" name="Rectangle 81"/>
            <p:cNvSpPr>
              <a:spLocks noChangeArrowheads="1"/>
            </p:cNvSpPr>
            <p:nvPr/>
          </p:nvSpPr>
          <p:spPr bwMode="auto">
            <a:xfrm>
              <a:off x="1104" y="960"/>
              <a:ext cx="144" cy="144"/>
            </a:xfrm>
            <a:prstGeom prst="rect">
              <a:avLst/>
            </a:prstGeom>
            <a:solidFill>
              <a:srgbClr val="BA4B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0" name="Rectangle 82"/>
            <p:cNvSpPr>
              <a:spLocks noChangeArrowheads="1"/>
            </p:cNvSpPr>
            <p:nvPr/>
          </p:nvSpPr>
          <p:spPr bwMode="auto">
            <a:xfrm>
              <a:off x="816" y="960"/>
              <a:ext cx="144" cy="144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1" name="Rectangle 83"/>
            <p:cNvSpPr>
              <a:spLocks noChangeArrowheads="1"/>
            </p:cNvSpPr>
            <p:nvPr/>
          </p:nvSpPr>
          <p:spPr bwMode="auto">
            <a:xfrm>
              <a:off x="960" y="960"/>
              <a:ext cx="144" cy="144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2" name="Rectangle 84"/>
            <p:cNvSpPr>
              <a:spLocks noChangeArrowheads="1"/>
            </p:cNvSpPr>
            <p:nvPr/>
          </p:nvSpPr>
          <p:spPr bwMode="auto">
            <a:xfrm>
              <a:off x="816" y="816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053" name="Group 85"/>
          <p:cNvGrpSpPr>
            <a:grpSpLocks/>
          </p:cNvGrpSpPr>
          <p:nvPr/>
        </p:nvGrpSpPr>
        <p:grpSpPr bwMode="auto">
          <a:xfrm>
            <a:off x="2362200" y="4648200"/>
            <a:ext cx="685800" cy="685800"/>
            <a:chOff x="816" y="672"/>
            <a:chExt cx="432" cy="432"/>
          </a:xfrm>
        </p:grpSpPr>
        <p:sp>
          <p:nvSpPr>
            <p:cNvPr id="2107" name="Rectangle 86"/>
            <p:cNvSpPr>
              <a:spLocks noChangeArrowheads="1"/>
            </p:cNvSpPr>
            <p:nvPr/>
          </p:nvSpPr>
          <p:spPr bwMode="auto">
            <a:xfrm>
              <a:off x="816" y="672"/>
              <a:ext cx="144" cy="14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08" name="Rectangle 87"/>
            <p:cNvSpPr>
              <a:spLocks noChangeArrowheads="1"/>
            </p:cNvSpPr>
            <p:nvPr/>
          </p:nvSpPr>
          <p:spPr bwMode="auto">
            <a:xfrm>
              <a:off x="1104" y="672"/>
              <a:ext cx="144" cy="144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09" name="Rectangle 88"/>
            <p:cNvSpPr>
              <a:spLocks noChangeArrowheads="1"/>
            </p:cNvSpPr>
            <p:nvPr/>
          </p:nvSpPr>
          <p:spPr bwMode="auto">
            <a:xfrm>
              <a:off x="960" y="672"/>
              <a:ext cx="144" cy="14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10" name="Rectangle 89"/>
            <p:cNvSpPr>
              <a:spLocks noChangeArrowheads="1"/>
            </p:cNvSpPr>
            <p:nvPr/>
          </p:nvSpPr>
          <p:spPr bwMode="auto">
            <a:xfrm>
              <a:off x="1104" y="816"/>
              <a:ext cx="144" cy="144"/>
            </a:xfrm>
            <a:prstGeom prst="rect">
              <a:avLst/>
            </a:prstGeom>
            <a:solidFill>
              <a:srgbClr val="F6FF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11" name="Rectangle 90"/>
            <p:cNvSpPr>
              <a:spLocks noChangeArrowheads="1"/>
            </p:cNvSpPr>
            <p:nvPr/>
          </p:nvSpPr>
          <p:spPr bwMode="auto">
            <a:xfrm>
              <a:off x="1104" y="960"/>
              <a:ext cx="144" cy="144"/>
            </a:xfrm>
            <a:prstGeom prst="rect">
              <a:avLst/>
            </a:prstGeom>
            <a:solidFill>
              <a:srgbClr val="BA4B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12" name="Rectangle 91"/>
            <p:cNvSpPr>
              <a:spLocks noChangeArrowheads="1"/>
            </p:cNvSpPr>
            <p:nvPr/>
          </p:nvSpPr>
          <p:spPr bwMode="auto">
            <a:xfrm>
              <a:off x="816" y="960"/>
              <a:ext cx="144" cy="144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13" name="Rectangle 92"/>
            <p:cNvSpPr>
              <a:spLocks noChangeArrowheads="1"/>
            </p:cNvSpPr>
            <p:nvPr/>
          </p:nvSpPr>
          <p:spPr bwMode="auto">
            <a:xfrm>
              <a:off x="960" y="960"/>
              <a:ext cx="144" cy="144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14" name="Rectangle 93"/>
            <p:cNvSpPr>
              <a:spLocks noChangeArrowheads="1"/>
            </p:cNvSpPr>
            <p:nvPr/>
          </p:nvSpPr>
          <p:spPr bwMode="auto">
            <a:xfrm>
              <a:off x="816" y="816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054" name="Group 94"/>
          <p:cNvGrpSpPr>
            <a:grpSpLocks/>
          </p:cNvGrpSpPr>
          <p:nvPr/>
        </p:nvGrpSpPr>
        <p:grpSpPr bwMode="auto">
          <a:xfrm>
            <a:off x="3048000" y="4648200"/>
            <a:ext cx="685800" cy="685800"/>
            <a:chOff x="816" y="672"/>
            <a:chExt cx="432" cy="432"/>
          </a:xfrm>
        </p:grpSpPr>
        <p:sp>
          <p:nvSpPr>
            <p:cNvPr id="2099" name="Rectangle 95"/>
            <p:cNvSpPr>
              <a:spLocks noChangeArrowheads="1"/>
            </p:cNvSpPr>
            <p:nvPr/>
          </p:nvSpPr>
          <p:spPr bwMode="auto">
            <a:xfrm>
              <a:off x="816" y="672"/>
              <a:ext cx="144" cy="14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00" name="Rectangle 96"/>
            <p:cNvSpPr>
              <a:spLocks noChangeArrowheads="1"/>
            </p:cNvSpPr>
            <p:nvPr/>
          </p:nvSpPr>
          <p:spPr bwMode="auto">
            <a:xfrm>
              <a:off x="1104" y="672"/>
              <a:ext cx="144" cy="144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01" name="Rectangle 97"/>
            <p:cNvSpPr>
              <a:spLocks noChangeArrowheads="1"/>
            </p:cNvSpPr>
            <p:nvPr/>
          </p:nvSpPr>
          <p:spPr bwMode="auto">
            <a:xfrm>
              <a:off x="960" y="672"/>
              <a:ext cx="144" cy="14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02" name="Rectangle 98"/>
            <p:cNvSpPr>
              <a:spLocks noChangeArrowheads="1"/>
            </p:cNvSpPr>
            <p:nvPr/>
          </p:nvSpPr>
          <p:spPr bwMode="auto">
            <a:xfrm>
              <a:off x="1104" y="816"/>
              <a:ext cx="144" cy="144"/>
            </a:xfrm>
            <a:prstGeom prst="rect">
              <a:avLst/>
            </a:prstGeom>
            <a:solidFill>
              <a:srgbClr val="F6FF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03" name="Rectangle 99"/>
            <p:cNvSpPr>
              <a:spLocks noChangeArrowheads="1"/>
            </p:cNvSpPr>
            <p:nvPr/>
          </p:nvSpPr>
          <p:spPr bwMode="auto">
            <a:xfrm>
              <a:off x="1104" y="960"/>
              <a:ext cx="144" cy="144"/>
            </a:xfrm>
            <a:prstGeom prst="rect">
              <a:avLst/>
            </a:prstGeom>
            <a:solidFill>
              <a:srgbClr val="BA4B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04" name="Rectangle 100"/>
            <p:cNvSpPr>
              <a:spLocks noChangeArrowheads="1"/>
            </p:cNvSpPr>
            <p:nvPr/>
          </p:nvSpPr>
          <p:spPr bwMode="auto">
            <a:xfrm>
              <a:off x="816" y="960"/>
              <a:ext cx="144" cy="144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05" name="Rectangle 101"/>
            <p:cNvSpPr>
              <a:spLocks noChangeArrowheads="1"/>
            </p:cNvSpPr>
            <p:nvPr/>
          </p:nvSpPr>
          <p:spPr bwMode="auto">
            <a:xfrm>
              <a:off x="960" y="960"/>
              <a:ext cx="144" cy="144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06" name="Rectangle 102"/>
            <p:cNvSpPr>
              <a:spLocks noChangeArrowheads="1"/>
            </p:cNvSpPr>
            <p:nvPr/>
          </p:nvSpPr>
          <p:spPr bwMode="auto">
            <a:xfrm>
              <a:off x="816" y="816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055" name="Group 103"/>
          <p:cNvGrpSpPr>
            <a:grpSpLocks/>
          </p:cNvGrpSpPr>
          <p:nvPr/>
        </p:nvGrpSpPr>
        <p:grpSpPr bwMode="auto">
          <a:xfrm>
            <a:off x="2362200" y="5334000"/>
            <a:ext cx="685800" cy="685800"/>
            <a:chOff x="816" y="672"/>
            <a:chExt cx="432" cy="432"/>
          </a:xfrm>
        </p:grpSpPr>
        <p:sp>
          <p:nvSpPr>
            <p:cNvPr id="2091" name="Rectangle 104"/>
            <p:cNvSpPr>
              <a:spLocks noChangeArrowheads="1"/>
            </p:cNvSpPr>
            <p:nvPr/>
          </p:nvSpPr>
          <p:spPr bwMode="auto">
            <a:xfrm>
              <a:off x="816" y="672"/>
              <a:ext cx="144" cy="14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92" name="Rectangle 105"/>
            <p:cNvSpPr>
              <a:spLocks noChangeArrowheads="1"/>
            </p:cNvSpPr>
            <p:nvPr/>
          </p:nvSpPr>
          <p:spPr bwMode="auto">
            <a:xfrm>
              <a:off x="1104" y="672"/>
              <a:ext cx="144" cy="144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93" name="Rectangle 106"/>
            <p:cNvSpPr>
              <a:spLocks noChangeArrowheads="1"/>
            </p:cNvSpPr>
            <p:nvPr/>
          </p:nvSpPr>
          <p:spPr bwMode="auto">
            <a:xfrm>
              <a:off x="960" y="672"/>
              <a:ext cx="144" cy="14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94" name="Rectangle 107"/>
            <p:cNvSpPr>
              <a:spLocks noChangeArrowheads="1"/>
            </p:cNvSpPr>
            <p:nvPr/>
          </p:nvSpPr>
          <p:spPr bwMode="auto">
            <a:xfrm>
              <a:off x="1104" y="816"/>
              <a:ext cx="144" cy="144"/>
            </a:xfrm>
            <a:prstGeom prst="rect">
              <a:avLst/>
            </a:prstGeom>
            <a:solidFill>
              <a:srgbClr val="F6FF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95" name="Rectangle 108"/>
            <p:cNvSpPr>
              <a:spLocks noChangeArrowheads="1"/>
            </p:cNvSpPr>
            <p:nvPr/>
          </p:nvSpPr>
          <p:spPr bwMode="auto">
            <a:xfrm>
              <a:off x="1104" y="960"/>
              <a:ext cx="144" cy="144"/>
            </a:xfrm>
            <a:prstGeom prst="rect">
              <a:avLst/>
            </a:prstGeom>
            <a:solidFill>
              <a:srgbClr val="BA4B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96" name="Rectangle 109"/>
            <p:cNvSpPr>
              <a:spLocks noChangeArrowheads="1"/>
            </p:cNvSpPr>
            <p:nvPr/>
          </p:nvSpPr>
          <p:spPr bwMode="auto">
            <a:xfrm>
              <a:off x="816" y="960"/>
              <a:ext cx="144" cy="144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97" name="Rectangle 110"/>
            <p:cNvSpPr>
              <a:spLocks noChangeArrowheads="1"/>
            </p:cNvSpPr>
            <p:nvPr/>
          </p:nvSpPr>
          <p:spPr bwMode="auto">
            <a:xfrm>
              <a:off x="960" y="960"/>
              <a:ext cx="144" cy="144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98" name="Rectangle 111"/>
            <p:cNvSpPr>
              <a:spLocks noChangeArrowheads="1"/>
            </p:cNvSpPr>
            <p:nvPr/>
          </p:nvSpPr>
          <p:spPr bwMode="auto">
            <a:xfrm>
              <a:off x="816" y="816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056" name="Group 112"/>
          <p:cNvGrpSpPr>
            <a:grpSpLocks/>
          </p:cNvGrpSpPr>
          <p:nvPr/>
        </p:nvGrpSpPr>
        <p:grpSpPr bwMode="auto">
          <a:xfrm>
            <a:off x="3048000" y="5334000"/>
            <a:ext cx="685800" cy="685800"/>
            <a:chOff x="816" y="672"/>
            <a:chExt cx="432" cy="432"/>
          </a:xfrm>
        </p:grpSpPr>
        <p:sp>
          <p:nvSpPr>
            <p:cNvPr id="2083" name="Rectangle 113"/>
            <p:cNvSpPr>
              <a:spLocks noChangeArrowheads="1"/>
            </p:cNvSpPr>
            <p:nvPr/>
          </p:nvSpPr>
          <p:spPr bwMode="auto">
            <a:xfrm>
              <a:off x="816" y="672"/>
              <a:ext cx="144" cy="14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84" name="Rectangle 114"/>
            <p:cNvSpPr>
              <a:spLocks noChangeArrowheads="1"/>
            </p:cNvSpPr>
            <p:nvPr/>
          </p:nvSpPr>
          <p:spPr bwMode="auto">
            <a:xfrm>
              <a:off x="1104" y="672"/>
              <a:ext cx="144" cy="144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85" name="Rectangle 115"/>
            <p:cNvSpPr>
              <a:spLocks noChangeArrowheads="1"/>
            </p:cNvSpPr>
            <p:nvPr/>
          </p:nvSpPr>
          <p:spPr bwMode="auto">
            <a:xfrm>
              <a:off x="960" y="672"/>
              <a:ext cx="144" cy="14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86" name="Rectangle 116"/>
            <p:cNvSpPr>
              <a:spLocks noChangeArrowheads="1"/>
            </p:cNvSpPr>
            <p:nvPr/>
          </p:nvSpPr>
          <p:spPr bwMode="auto">
            <a:xfrm>
              <a:off x="1104" y="816"/>
              <a:ext cx="144" cy="144"/>
            </a:xfrm>
            <a:prstGeom prst="rect">
              <a:avLst/>
            </a:prstGeom>
            <a:solidFill>
              <a:srgbClr val="F6FF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87" name="Rectangle 117"/>
            <p:cNvSpPr>
              <a:spLocks noChangeArrowheads="1"/>
            </p:cNvSpPr>
            <p:nvPr/>
          </p:nvSpPr>
          <p:spPr bwMode="auto">
            <a:xfrm>
              <a:off x="1104" y="960"/>
              <a:ext cx="144" cy="144"/>
            </a:xfrm>
            <a:prstGeom prst="rect">
              <a:avLst/>
            </a:prstGeom>
            <a:solidFill>
              <a:srgbClr val="BA4B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88" name="Rectangle 118"/>
            <p:cNvSpPr>
              <a:spLocks noChangeArrowheads="1"/>
            </p:cNvSpPr>
            <p:nvPr/>
          </p:nvSpPr>
          <p:spPr bwMode="auto">
            <a:xfrm>
              <a:off x="816" y="960"/>
              <a:ext cx="144" cy="144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89" name="Rectangle 119"/>
            <p:cNvSpPr>
              <a:spLocks noChangeArrowheads="1"/>
            </p:cNvSpPr>
            <p:nvPr/>
          </p:nvSpPr>
          <p:spPr bwMode="auto">
            <a:xfrm>
              <a:off x="960" y="960"/>
              <a:ext cx="144" cy="144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90" name="Rectangle 120"/>
            <p:cNvSpPr>
              <a:spLocks noChangeArrowheads="1"/>
            </p:cNvSpPr>
            <p:nvPr/>
          </p:nvSpPr>
          <p:spPr bwMode="auto">
            <a:xfrm>
              <a:off x="816" y="816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057" name="Group 121"/>
          <p:cNvGrpSpPr>
            <a:grpSpLocks/>
          </p:cNvGrpSpPr>
          <p:nvPr/>
        </p:nvGrpSpPr>
        <p:grpSpPr bwMode="auto">
          <a:xfrm>
            <a:off x="2362200" y="6019800"/>
            <a:ext cx="685800" cy="685800"/>
            <a:chOff x="816" y="672"/>
            <a:chExt cx="432" cy="432"/>
          </a:xfrm>
        </p:grpSpPr>
        <p:sp>
          <p:nvSpPr>
            <p:cNvPr id="2075" name="Rectangle 122"/>
            <p:cNvSpPr>
              <a:spLocks noChangeArrowheads="1"/>
            </p:cNvSpPr>
            <p:nvPr/>
          </p:nvSpPr>
          <p:spPr bwMode="auto">
            <a:xfrm>
              <a:off x="816" y="672"/>
              <a:ext cx="144" cy="14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6" name="Rectangle 123"/>
            <p:cNvSpPr>
              <a:spLocks noChangeArrowheads="1"/>
            </p:cNvSpPr>
            <p:nvPr/>
          </p:nvSpPr>
          <p:spPr bwMode="auto">
            <a:xfrm>
              <a:off x="1104" y="672"/>
              <a:ext cx="144" cy="144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7" name="Rectangle 124"/>
            <p:cNvSpPr>
              <a:spLocks noChangeArrowheads="1"/>
            </p:cNvSpPr>
            <p:nvPr/>
          </p:nvSpPr>
          <p:spPr bwMode="auto">
            <a:xfrm>
              <a:off x="960" y="672"/>
              <a:ext cx="144" cy="14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8" name="Rectangle 125"/>
            <p:cNvSpPr>
              <a:spLocks noChangeArrowheads="1"/>
            </p:cNvSpPr>
            <p:nvPr/>
          </p:nvSpPr>
          <p:spPr bwMode="auto">
            <a:xfrm>
              <a:off x="1104" y="816"/>
              <a:ext cx="144" cy="144"/>
            </a:xfrm>
            <a:prstGeom prst="rect">
              <a:avLst/>
            </a:prstGeom>
            <a:solidFill>
              <a:srgbClr val="F6FF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9" name="Rectangle 126"/>
            <p:cNvSpPr>
              <a:spLocks noChangeArrowheads="1"/>
            </p:cNvSpPr>
            <p:nvPr/>
          </p:nvSpPr>
          <p:spPr bwMode="auto">
            <a:xfrm>
              <a:off x="1104" y="960"/>
              <a:ext cx="144" cy="144"/>
            </a:xfrm>
            <a:prstGeom prst="rect">
              <a:avLst/>
            </a:prstGeom>
            <a:solidFill>
              <a:srgbClr val="BA4B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80" name="Rectangle 127"/>
            <p:cNvSpPr>
              <a:spLocks noChangeArrowheads="1"/>
            </p:cNvSpPr>
            <p:nvPr/>
          </p:nvSpPr>
          <p:spPr bwMode="auto">
            <a:xfrm>
              <a:off x="816" y="960"/>
              <a:ext cx="144" cy="144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81" name="Rectangle 128"/>
            <p:cNvSpPr>
              <a:spLocks noChangeArrowheads="1"/>
            </p:cNvSpPr>
            <p:nvPr/>
          </p:nvSpPr>
          <p:spPr bwMode="auto">
            <a:xfrm>
              <a:off x="960" y="960"/>
              <a:ext cx="144" cy="144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82" name="Rectangle 129"/>
            <p:cNvSpPr>
              <a:spLocks noChangeArrowheads="1"/>
            </p:cNvSpPr>
            <p:nvPr/>
          </p:nvSpPr>
          <p:spPr bwMode="auto">
            <a:xfrm>
              <a:off x="816" y="816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058" name="Group 130"/>
          <p:cNvGrpSpPr>
            <a:grpSpLocks/>
          </p:cNvGrpSpPr>
          <p:nvPr/>
        </p:nvGrpSpPr>
        <p:grpSpPr bwMode="auto">
          <a:xfrm>
            <a:off x="3048000" y="6019800"/>
            <a:ext cx="685800" cy="685800"/>
            <a:chOff x="816" y="672"/>
            <a:chExt cx="432" cy="432"/>
          </a:xfrm>
        </p:grpSpPr>
        <p:sp>
          <p:nvSpPr>
            <p:cNvPr id="2067" name="Rectangle 131"/>
            <p:cNvSpPr>
              <a:spLocks noChangeArrowheads="1"/>
            </p:cNvSpPr>
            <p:nvPr/>
          </p:nvSpPr>
          <p:spPr bwMode="auto">
            <a:xfrm>
              <a:off x="816" y="672"/>
              <a:ext cx="144" cy="14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68" name="Rectangle 132"/>
            <p:cNvSpPr>
              <a:spLocks noChangeArrowheads="1"/>
            </p:cNvSpPr>
            <p:nvPr/>
          </p:nvSpPr>
          <p:spPr bwMode="auto">
            <a:xfrm>
              <a:off x="1104" y="672"/>
              <a:ext cx="144" cy="144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69" name="Rectangle 133"/>
            <p:cNvSpPr>
              <a:spLocks noChangeArrowheads="1"/>
            </p:cNvSpPr>
            <p:nvPr/>
          </p:nvSpPr>
          <p:spPr bwMode="auto">
            <a:xfrm>
              <a:off x="960" y="672"/>
              <a:ext cx="144" cy="14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0" name="Rectangle 134"/>
            <p:cNvSpPr>
              <a:spLocks noChangeArrowheads="1"/>
            </p:cNvSpPr>
            <p:nvPr/>
          </p:nvSpPr>
          <p:spPr bwMode="auto">
            <a:xfrm>
              <a:off x="1104" y="816"/>
              <a:ext cx="144" cy="144"/>
            </a:xfrm>
            <a:prstGeom prst="rect">
              <a:avLst/>
            </a:prstGeom>
            <a:solidFill>
              <a:srgbClr val="F6FF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1" name="Rectangle 135"/>
            <p:cNvSpPr>
              <a:spLocks noChangeArrowheads="1"/>
            </p:cNvSpPr>
            <p:nvPr/>
          </p:nvSpPr>
          <p:spPr bwMode="auto">
            <a:xfrm>
              <a:off x="1104" y="960"/>
              <a:ext cx="144" cy="144"/>
            </a:xfrm>
            <a:prstGeom prst="rect">
              <a:avLst/>
            </a:prstGeom>
            <a:solidFill>
              <a:srgbClr val="BA4B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2" name="Rectangle 136"/>
            <p:cNvSpPr>
              <a:spLocks noChangeArrowheads="1"/>
            </p:cNvSpPr>
            <p:nvPr/>
          </p:nvSpPr>
          <p:spPr bwMode="auto">
            <a:xfrm>
              <a:off x="816" y="960"/>
              <a:ext cx="144" cy="144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3" name="Rectangle 137"/>
            <p:cNvSpPr>
              <a:spLocks noChangeArrowheads="1"/>
            </p:cNvSpPr>
            <p:nvPr/>
          </p:nvSpPr>
          <p:spPr bwMode="auto">
            <a:xfrm>
              <a:off x="960" y="960"/>
              <a:ext cx="144" cy="144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4" name="Rectangle 138"/>
            <p:cNvSpPr>
              <a:spLocks noChangeArrowheads="1"/>
            </p:cNvSpPr>
            <p:nvPr/>
          </p:nvSpPr>
          <p:spPr bwMode="auto">
            <a:xfrm>
              <a:off x="816" y="816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2059" name="Picture 1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648200"/>
            <a:ext cx="20574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648200"/>
            <a:ext cx="20574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47800"/>
            <a:ext cx="20574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48000"/>
            <a:ext cx="20574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4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048000"/>
            <a:ext cx="20574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4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048000"/>
            <a:ext cx="20574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4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447800"/>
            <a:ext cx="20574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66" name="Rectangle 14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ja-JP" sz="3600" b="1" smtClean="0"/>
              <a:t>Acer GD245HQ </a:t>
            </a:r>
            <a:br>
              <a:rPr lang="en-US" altLang="ja-JP" sz="3600" b="1" smtClean="0"/>
            </a:br>
            <a:r>
              <a:rPr lang="en-US" altLang="ja-JP" sz="3600" b="1" smtClean="0"/>
              <a:t>(1920x1080, Windows res 1680x1050)</a:t>
            </a:r>
          </a:p>
        </p:txBody>
      </p:sp>
    </p:spTree>
    <p:extLst>
      <p:ext uri="{BB962C8B-B14F-4D97-AF65-F5344CB8AC3E}">
        <p14:creationId xmlns:p14="http://schemas.microsoft.com/office/powerpoint/2010/main" val="51891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8" name="Rectangle 2"/>
          <p:cNvSpPr>
            <a:spLocks noChangeArrowheads="1"/>
          </p:cNvSpPr>
          <p:nvPr/>
        </p:nvSpPr>
        <p:spPr bwMode="auto">
          <a:xfrm>
            <a:off x="4829175" y="2106613"/>
            <a:ext cx="3937000" cy="39497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3619" name="Rectangle 3"/>
          <p:cNvSpPr>
            <a:spLocks noChangeArrowheads="1"/>
          </p:cNvSpPr>
          <p:nvPr/>
        </p:nvSpPr>
        <p:spPr bwMode="auto">
          <a:xfrm>
            <a:off x="650875" y="2106613"/>
            <a:ext cx="4826000" cy="15367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362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28650"/>
          </a:xfrm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ja-JP" altLang="en-US" sz="3600" b="1" smtClean="0">
                <a:solidFill>
                  <a:srgbClr val="0000FF"/>
                </a:solidFill>
                <a:latin typeface="Times New Roman" pitchFamily="18" charset="0"/>
              </a:rPr>
              <a:t>電界効果トランジスタ</a:t>
            </a:r>
            <a:r>
              <a:rPr lang="en-US" altLang="ja-JP" sz="3600" b="1" smtClean="0">
                <a:solidFill>
                  <a:srgbClr val="0000FF"/>
                </a:solidFill>
                <a:latin typeface="Times New Roman" pitchFamily="18" charset="0"/>
              </a:rPr>
              <a:t>(FET)</a:t>
            </a:r>
            <a:r>
              <a:rPr lang="ja-JP" altLang="en-US" sz="3600" b="1" smtClean="0">
                <a:solidFill>
                  <a:srgbClr val="0000FF"/>
                </a:solidFill>
                <a:latin typeface="Times New Roman" pitchFamily="18" charset="0"/>
              </a:rPr>
              <a:t>の基本動作</a:t>
            </a:r>
          </a:p>
        </p:txBody>
      </p:sp>
      <p:sp>
        <p:nvSpPr>
          <p:cNvPr id="623621" name="Text Box 5"/>
          <p:cNvSpPr txBox="1">
            <a:spLocks noChangeArrowheads="1"/>
          </p:cNvSpPr>
          <p:nvPr/>
        </p:nvSpPr>
        <p:spPr bwMode="auto">
          <a:xfrm>
            <a:off x="244475" y="914400"/>
            <a:ext cx="7894638" cy="1016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ja-JP" altLang="en-US" b="1" baseline="0" smtClean="0">
                <a:solidFill>
                  <a:srgbClr val="0000FF"/>
                </a:solidFill>
                <a:ea typeface="ＭＳ 明朝" pitchFamily="17" charset="-128"/>
              </a:rPr>
              <a:t>トランジスタの基本機能</a:t>
            </a:r>
            <a:r>
              <a:rPr lang="ja-JP" altLang="en-US" b="1" baseline="0" smtClean="0">
                <a:solidFill>
                  <a:srgbClr val="000000"/>
                </a:solidFill>
                <a:ea typeface="ＭＳ 明朝" pitchFamily="17" charset="-128"/>
              </a:rPr>
              <a:t/>
            </a:r>
            <a:br>
              <a:rPr lang="ja-JP" altLang="en-US" b="1" baseline="0" smtClean="0">
                <a:solidFill>
                  <a:srgbClr val="000000"/>
                </a:solidFill>
                <a:ea typeface="ＭＳ 明朝" pitchFamily="17" charset="-128"/>
              </a:rPr>
            </a:br>
            <a:r>
              <a:rPr lang="ja-JP" altLang="en-US" b="1" baseline="0" smtClean="0">
                <a:solidFill>
                  <a:srgbClr val="000000"/>
                </a:solidFill>
                <a:ea typeface="ＭＳ 明朝" pitchFamily="17" charset="-128"/>
              </a:rPr>
              <a:t>　</a:t>
            </a:r>
            <a:r>
              <a:rPr lang="en-US" altLang="ja-JP" b="1" baseline="0" smtClean="0">
                <a:solidFill>
                  <a:srgbClr val="000000"/>
                </a:solidFill>
                <a:ea typeface="ＭＳ 明朝" pitchFamily="17" charset="-128"/>
              </a:rPr>
              <a:t>1. </a:t>
            </a:r>
            <a:r>
              <a:rPr lang="ja-JP" altLang="en-US" b="1" baseline="0" smtClean="0">
                <a:solidFill>
                  <a:srgbClr val="000000"/>
                </a:solidFill>
                <a:ea typeface="ＭＳ 明朝" pitchFamily="17" charset="-128"/>
              </a:rPr>
              <a:t>増幅機能　　　ゲート電圧に電流が比例する領域を利用</a:t>
            </a:r>
            <a:br>
              <a:rPr lang="ja-JP" altLang="en-US" b="1" baseline="0" smtClean="0">
                <a:solidFill>
                  <a:srgbClr val="000000"/>
                </a:solidFill>
                <a:ea typeface="ＭＳ 明朝" pitchFamily="17" charset="-128"/>
              </a:rPr>
            </a:br>
            <a:r>
              <a:rPr lang="ja-JP" altLang="en-US" b="1" baseline="0" smtClean="0">
                <a:solidFill>
                  <a:srgbClr val="000000"/>
                </a:solidFill>
                <a:ea typeface="ＭＳ 明朝" pitchFamily="17" charset="-128"/>
              </a:rPr>
              <a:t>　</a:t>
            </a:r>
            <a:r>
              <a:rPr lang="en-US" altLang="ja-JP" b="1" baseline="0" smtClean="0">
                <a:solidFill>
                  <a:srgbClr val="000000"/>
                </a:solidFill>
                <a:ea typeface="ＭＳ 明朝" pitchFamily="17" charset="-128"/>
              </a:rPr>
              <a:t>2. </a:t>
            </a:r>
            <a:r>
              <a:rPr lang="ja-JP" altLang="en-US" b="1" baseline="0" smtClean="0">
                <a:solidFill>
                  <a:srgbClr val="FF0000"/>
                </a:solidFill>
                <a:ea typeface="ＭＳ 明朝" pitchFamily="17" charset="-128"/>
              </a:rPr>
              <a:t>スイッチ機能</a:t>
            </a:r>
            <a:r>
              <a:rPr lang="ja-JP" altLang="en-US" b="1" baseline="0" smtClean="0">
                <a:solidFill>
                  <a:srgbClr val="000000"/>
                </a:solidFill>
                <a:ea typeface="ＭＳ 明朝" pitchFamily="17" charset="-128"/>
              </a:rPr>
              <a:t>　ゲート電圧による大きな電流の変調を利用</a:t>
            </a:r>
          </a:p>
        </p:txBody>
      </p:sp>
      <p:sp>
        <p:nvSpPr>
          <p:cNvPr id="623622" name="Line 6"/>
          <p:cNvSpPr>
            <a:spLocks noChangeShapeType="1"/>
          </p:cNvSpPr>
          <p:nvPr/>
        </p:nvSpPr>
        <p:spPr bwMode="auto">
          <a:xfrm>
            <a:off x="5870575" y="2411413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sp>
        <p:nvSpPr>
          <p:cNvPr id="623623" name="Line 7"/>
          <p:cNvSpPr>
            <a:spLocks noChangeShapeType="1"/>
          </p:cNvSpPr>
          <p:nvPr/>
        </p:nvSpPr>
        <p:spPr bwMode="auto">
          <a:xfrm>
            <a:off x="5248275" y="3776663"/>
            <a:ext cx="276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sp>
        <p:nvSpPr>
          <p:cNvPr id="623624" name="Text Box 8"/>
          <p:cNvSpPr txBox="1">
            <a:spLocks noChangeArrowheads="1"/>
          </p:cNvSpPr>
          <p:nvPr/>
        </p:nvSpPr>
        <p:spPr bwMode="auto">
          <a:xfrm>
            <a:off x="7681913" y="3748088"/>
            <a:ext cx="5175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1800" baseline="0" smtClean="0">
                <a:solidFill>
                  <a:srgbClr val="000000"/>
                </a:solidFill>
                <a:ea typeface="ＭＳ 明朝" pitchFamily="17" charset="-128"/>
              </a:rPr>
              <a:t>V</a:t>
            </a:r>
            <a:r>
              <a:rPr lang="en-US" altLang="ja-JP" sz="1800" smtClean="0">
                <a:solidFill>
                  <a:srgbClr val="000000"/>
                </a:solidFill>
                <a:ea typeface="ＭＳ 明朝" pitchFamily="17" charset="-128"/>
              </a:rPr>
              <a:t>gs</a:t>
            </a:r>
          </a:p>
        </p:txBody>
      </p:sp>
      <p:sp>
        <p:nvSpPr>
          <p:cNvPr id="623625" name="Rectangle 9"/>
          <p:cNvSpPr>
            <a:spLocks noChangeArrowheads="1"/>
          </p:cNvSpPr>
          <p:nvPr/>
        </p:nvSpPr>
        <p:spPr bwMode="auto">
          <a:xfrm>
            <a:off x="5446713" y="2305050"/>
            <a:ext cx="3921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I</a:t>
            </a:r>
            <a:r>
              <a:rPr lang="en-US" altLang="ja-JP" baseline="-25000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ds</a:t>
            </a:r>
          </a:p>
        </p:txBody>
      </p:sp>
      <p:sp>
        <p:nvSpPr>
          <p:cNvPr id="623626" name="Freeform 10"/>
          <p:cNvSpPr>
            <a:spLocks/>
          </p:cNvSpPr>
          <p:nvPr/>
        </p:nvSpPr>
        <p:spPr bwMode="auto">
          <a:xfrm>
            <a:off x="5095875" y="2684463"/>
            <a:ext cx="2667000" cy="1530350"/>
          </a:xfrm>
          <a:custGeom>
            <a:avLst/>
            <a:gdLst>
              <a:gd name="T0" fmla="*/ 0 w 1680"/>
              <a:gd name="T1" fmla="*/ 1517650 h 964"/>
              <a:gd name="T2" fmla="*/ 876300 w 1680"/>
              <a:gd name="T3" fmla="*/ 1517650 h 964"/>
              <a:gd name="T4" fmla="*/ 1181100 w 1680"/>
              <a:gd name="T5" fmla="*/ 1441450 h 964"/>
              <a:gd name="T6" fmla="*/ 1257300 w 1680"/>
              <a:gd name="T7" fmla="*/ 1263650 h 964"/>
              <a:gd name="T8" fmla="*/ 1600200 w 1680"/>
              <a:gd name="T9" fmla="*/ 209550 h 964"/>
              <a:gd name="T10" fmla="*/ 1828800 w 1680"/>
              <a:gd name="T11" fmla="*/ 31750 h 964"/>
              <a:gd name="T12" fmla="*/ 2667000 w 1680"/>
              <a:gd name="T13" fmla="*/ 19050 h 9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80"/>
              <a:gd name="T22" fmla="*/ 0 h 964"/>
              <a:gd name="T23" fmla="*/ 1680 w 1680"/>
              <a:gd name="T24" fmla="*/ 964 h 9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80" h="964">
                <a:moveTo>
                  <a:pt x="0" y="956"/>
                </a:moveTo>
                <a:cubicBezTo>
                  <a:pt x="89" y="956"/>
                  <a:pt x="428" y="964"/>
                  <a:pt x="552" y="956"/>
                </a:cubicBezTo>
                <a:cubicBezTo>
                  <a:pt x="676" y="948"/>
                  <a:pt x="704" y="935"/>
                  <a:pt x="744" y="908"/>
                </a:cubicBezTo>
                <a:cubicBezTo>
                  <a:pt x="784" y="881"/>
                  <a:pt x="748" y="925"/>
                  <a:pt x="792" y="796"/>
                </a:cubicBezTo>
                <a:cubicBezTo>
                  <a:pt x="836" y="667"/>
                  <a:pt x="948" y="261"/>
                  <a:pt x="1008" y="132"/>
                </a:cubicBezTo>
                <a:cubicBezTo>
                  <a:pt x="1068" y="3"/>
                  <a:pt x="1040" y="40"/>
                  <a:pt x="1152" y="20"/>
                </a:cubicBezTo>
                <a:cubicBezTo>
                  <a:pt x="1264" y="0"/>
                  <a:pt x="1570" y="14"/>
                  <a:pt x="1680" y="1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4849813" y="3046413"/>
            <a:ext cx="1457325" cy="1914525"/>
            <a:chOff x="3037" y="1752"/>
            <a:chExt cx="918" cy="1206"/>
          </a:xfrm>
        </p:grpSpPr>
        <p:sp>
          <p:nvSpPr>
            <p:cNvPr id="623628" name="Text Box 12"/>
            <p:cNvSpPr txBox="1">
              <a:spLocks noChangeArrowheads="1"/>
            </p:cNvSpPr>
            <p:nvPr/>
          </p:nvSpPr>
          <p:spPr bwMode="auto">
            <a:xfrm>
              <a:off x="3037" y="2554"/>
              <a:ext cx="91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1pPr>
              <a:lvl2pPr marL="742950" indent="-285750" eaLnBrk="0" hangingPunct="0"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2pPr>
              <a:lvl3pPr marL="1143000" indent="-228600" eaLnBrk="0" hangingPunct="0"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3pPr>
              <a:lvl4pPr marL="1600200" indent="-228600" eaLnBrk="0" hangingPunct="0"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4pPr>
              <a:lvl5pPr marL="2057400" indent="-228600" eaLnBrk="0" hangingPunct="0"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ja-JP" altLang="en-US" sz="1800" baseline="0" smtClean="0">
                  <a:solidFill>
                    <a:srgbClr val="FF0000"/>
                  </a:solidFill>
                  <a:ea typeface="ＭＳ 明朝" pitchFamily="17" charset="-128"/>
                </a:rPr>
                <a:t>リーク電流</a:t>
              </a:r>
              <a:r>
                <a:rPr lang="en-US" altLang="ja-JP" sz="1800" baseline="0" smtClean="0">
                  <a:solidFill>
                    <a:srgbClr val="FF0000"/>
                  </a:solidFill>
                  <a:ea typeface="ＭＳ 明朝" pitchFamily="17" charset="-128"/>
                </a:rPr>
                <a:t>: </a:t>
              </a:r>
              <a:r>
                <a:rPr lang="ja-JP" altLang="en-US" sz="1800" baseline="0" smtClean="0">
                  <a:solidFill>
                    <a:srgbClr val="FF0000"/>
                  </a:solidFill>
                  <a:ea typeface="ＭＳ 明朝" pitchFamily="17" charset="-128"/>
                </a:rPr>
                <a:t>消費電力</a:t>
              </a:r>
            </a:p>
          </p:txBody>
        </p:sp>
        <p:sp>
          <p:nvSpPr>
            <p:cNvPr id="623629" name="Oval 13"/>
            <p:cNvSpPr>
              <a:spLocks noChangeArrowheads="1"/>
            </p:cNvSpPr>
            <p:nvPr/>
          </p:nvSpPr>
          <p:spPr bwMode="auto">
            <a:xfrm>
              <a:off x="3056" y="2336"/>
              <a:ext cx="768" cy="248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23630" name="Rectangle 14"/>
            <p:cNvSpPr>
              <a:spLocks noChangeArrowheads="1"/>
            </p:cNvSpPr>
            <p:nvPr/>
          </p:nvSpPr>
          <p:spPr bwMode="auto">
            <a:xfrm>
              <a:off x="3312" y="1752"/>
              <a:ext cx="602" cy="231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mtClean="0">
                  <a:solidFill>
                    <a:srgbClr val="000000"/>
                  </a:solidFill>
                  <a:latin typeface="Times New Roman" pitchFamily="18" charset="0"/>
                  <a:ea typeface="ＭＳ 明朝" pitchFamily="17" charset="-128"/>
                </a:rPr>
                <a:t>Off</a:t>
              </a:r>
              <a:r>
                <a:rPr lang="ja-JP" altLang="en-US" smtClean="0">
                  <a:solidFill>
                    <a:srgbClr val="000000"/>
                  </a:solidFill>
                  <a:latin typeface="Times New Roman" pitchFamily="18" charset="0"/>
                  <a:ea typeface="ＭＳ 明朝" pitchFamily="17" charset="-128"/>
                </a:rPr>
                <a:t>状態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6335713" y="2135188"/>
            <a:ext cx="2473325" cy="2779712"/>
            <a:chOff x="3991" y="1286"/>
            <a:chExt cx="1558" cy="1751"/>
          </a:xfrm>
        </p:grpSpPr>
        <p:sp>
          <p:nvSpPr>
            <p:cNvPr id="623632" name="Text Box 16"/>
            <p:cNvSpPr txBox="1">
              <a:spLocks noChangeArrowheads="1"/>
            </p:cNvSpPr>
            <p:nvPr/>
          </p:nvSpPr>
          <p:spPr bwMode="auto">
            <a:xfrm>
              <a:off x="3991" y="2806"/>
              <a:ext cx="123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1pPr>
              <a:lvl2pPr marL="742950" indent="-285750" eaLnBrk="0" hangingPunct="0"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2pPr>
              <a:lvl3pPr marL="1143000" indent="-228600" eaLnBrk="0" hangingPunct="0"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3pPr>
              <a:lvl4pPr marL="1600200" indent="-228600" eaLnBrk="0" hangingPunct="0"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4pPr>
              <a:lvl5pPr marL="2057400" indent="-228600" eaLnBrk="0" hangingPunct="0"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ja-JP" altLang="en-US" sz="1800" baseline="0" smtClean="0">
                  <a:solidFill>
                    <a:srgbClr val="000000"/>
                  </a:solidFill>
                  <a:ea typeface="ＭＳ 明朝" pitchFamily="17" charset="-128"/>
                </a:rPr>
                <a:t>動作点</a:t>
              </a:r>
              <a:r>
                <a:rPr lang="en-US" altLang="ja-JP" sz="1800" baseline="0" smtClean="0">
                  <a:solidFill>
                    <a:srgbClr val="000000"/>
                  </a:solidFill>
                  <a:ea typeface="ＭＳ 明朝" pitchFamily="17" charset="-128"/>
                </a:rPr>
                <a:t>: </a:t>
              </a:r>
              <a:r>
                <a:rPr lang="ja-JP" altLang="en-US" sz="1800" baseline="0" smtClean="0">
                  <a:solidFill>
                    <a:srgbClr val="FF0000"/>
                  </a:solidFill>
                  <a:ea typeface="ＭＳ 明朝" pitchFamily="17" charset="-128"/>
                </a:rPr>
                <a:t>駆動電圧</a:t>
              </a:r>
            </a:p>
          </p:txBody>
        </p:sp>
        <p:sp>
          <p:nvSpPr>
            <p:cNvPr id="623633" name="Line 17"/>
            <p:cNvSpPr>
              <a:spLocks noChangeShapeType="1"/>
            </p:cNvSpPr>
            <p:nvPr/>
          </p:nvSpPr>
          <p:spPr bwMode="auto">
            <a:xfrm>
              <a:off x="4002" y="1396"/>
              <a:ext cx="0" cy="144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aseline="-25000" smtClean="0">
                <a:solidFill>
                  <a:srgbClr val="000000"/>
                </a:solidFill>
                <a:latin typeface="Times New Roman" pitchFamily="18" charset="0"/>
                <a:ea typeface="ＭＳ ゴシック" pitchFamily="49" charset="-128"/>
              </a:endParaRPr>
            </a:p>
          </p:txBody>
        </p:sp>
        <p:sp>
          <p:nvSpPr>
            <p:cNvPr id="623634" name="Line 18"/>
            <p:cNvSpPr>
              <a:spLocks noChangeShapeType="1"/>
            </p:cNvSpPr>
            <p:nvPr/>
          </p:nvSpPr>
          <p:spPr bwMode="auto">
            <a:xfrm>
              <a:off x="4210" y="1388"/>
              <a:ext cx="0" cy="144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aseline="-25000" smtClean="0">
                <a:solidFill>
                  <a:srgbClr val="000000"/>
                </a:solidFill>
                <a:latin typeface="Times New Roman" pitchFamily="18" charset="0"/>
                <a:ea typeface="ＭＳ ゴシック" pitchFamily="49" charset="-128"/>
              </a:endParaRPr>
            </a:p>
          </p:txBody>
        </p:sp>
        <p:grpSp>
          <p:nvGrpSpPr>
            <p:cNvPr id="623635" name="Group 19"/>
            <p:cNvGrpSpPr>
              <a:grpSpLocks/>
            </p:cNvGrpSpPr>
            <p:nvPr/>
          </p:nvGrpSpPr>
          <p:grpSpPr bwMode="auto">
            <a:xfrm>
              <a:off x="4282" y="1286"/>
              <a:ext cx="1267" cy="805"/>
              <a:chOff x="4264" y="1178"/>
              <a:chExt cx="1267" cy="805"/>
            </a:xfrm>
          </p:grpSpPr>
          <p:sp>
            <p:nvSpPr>
              <p:cNvPr id="623636" name="Oval 20"/>
              <p:cNvSpPr>
                <a:spLocks noChangeArrowheads="1"/>
              </p:cNvSpPr>
              <p:nvPr/>
            </p:nvSpPr>
            <p:spPr bwMode="auto">
              <a:xfrm>
                <a:off x="4360" y="1432"/>
                <a:ext cx="784" cy="248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b="1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23637" name="Text Box 21"/>
              <p:cNvSpPr txBox="1">
                <a:spLocks noChangeArrowheads="1"/>
              </p:cNvSpPr>
              <p:nvPr/>
            </p:nvSpPr>
            <p:spPr bwMode="auto">
              <a:xfrm>
                <a:off x="4301" y="1178"/>
                <a:ext cx="123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defRPr kumimoji="1" sz="2000" baseline="-25000">
                    <a:solidFill>
                      <a:schemeClr val="tx1"/>
                    </a:solidFill>
                    <a:latin typeface="Times New Roman" pitchFamily="18" charset="0"/>
                    <a:ea typeface="ＭＳ ゴシック" pitchFamily="49" charset="-128"/>
                  </a:defRPr>
                </a:lvl1pPr>
                <a:lvl2pPr marL="742950" indent="-285750" eaLnBrk="0" hangingPunct="0">
                  <a:defRPr kumimoji="1" sz="2000" baseline="-25000">
                    <a:solidFill>
                      <a:schemeClr val="tx1"/>
                    </a:solidFill>
                    <a:latin typeface="Times New Roman" pitchFamily="18" charset="0"/>
                    <a:ea typeface="ＭＳ ゴシック" pitchFamily="49" charset="-128"/>
                  </a:defRPr>
                </a:lvl2pPr>
                <a:lvl3pPr marL="1143000" indent="-228600" eaLnBrk="0" hangingPunct="0">
                  <a:defRPr kumimoji="1" sz="2000" baseline="-25000">
                    <a:solidFill>
                      <a:schemeClr val="tx1"/>
                    </a:solidFill>
                    <a:latin typeface="Times New Roman" pitchFamily="18" charset="0"/>
                    <a:ea typeface="ＭＳ ゴシック" pitchFamily="49" charset="-128"/>
                  </a:defRPr>
                </a:lvl3pPr>
                <a:lvl4pPr marL="1600200" indent="-228600" eaLnBrk="0" hangingPunct="0">
                  <a:defRPr kumimoji="1" sz="2000" baseline="-25000">
                    <a:solidFill>
                      <a:schemeClr val="tx1"/>
                    </a:solidFill>
                    <a:latin typeface="Times New Roman" pitchFamily="18" charset="0"/>
                    <a:ea typeface="ＭＳ ゴシック" pitchFamily="49" charset="-128"/>
                  </a:defRPr>
                </a:lvl4pPr>
                <a:lvl5pPr marL="2057400" indent="-228600" eaLnBrk="0" hangingPunct="0">
                  <a:defRPr kumimoji="1" sz="2000" baseline="-25000">
                    <a:solidFill>
                      <a:schemeClr val="tx1"/>
                    </a:solidFill>
                    <a:latin typeface="Times New Roman" pitchFamily="18" charset="0"/>
                    <a:ea typeface="ＭＳ ゴシック" pitchFamily="49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Times New Roman" pitchFamily="18" charset="0"/>
                    <a:ea typeface="ＭＳ ゴシック" pitchFamily="49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Times New Roman" pitchFamily="18" charset="0"/>
                    <a:ea typeface="ＭＳ ゴシック" pitchFamily="49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Times New Roman" pitchFamily="18" charset="0"/>
                    <a:ea typeface="ＭＳ ゴシック" pitchFamily="49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Times New Roman" pitchFamily="18" charset="0"/>
                    <a:ea typeface="ＭＳ ゴシック" pitchFamily="49" charset="-128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ja-JP" sz="1800" baseline="0" smtClean="0">
                    <a:solidFill>
                      <a:srgbClr val="FF0000"/>
                    </a:solidFill>
                    <a:ea typeface="ＭＳ 明朝" pitchFamily="17" charset="-128"/>
                  </a:rPr>
                  <a:t>On</a:t>
                </a:r>
                <a:r>
                  <a:rPr lang="ja-JP" altLang="en-US" sz="1800" baseline="0" smtClean="0">
                    <a:solidFill>
                      <a:srgbClr val="FF0000"/>
                    </a:solidFill>
                    <a:ea typeface="ＭＳ 明朝" pitchFamily="17" charset="-128"/>
                  </a:rPr>
                  <a:t>電流</a:t>
                </a:r>
                <a:r>
                  <a:rPr lang="en-US" altLang="ja-JP" sz="1800" baseline="0" smtClean="0">
                    <a:solidFill>
                      <a:srgbClr val="FF0000"/>
                    </a:solidFill>
                    <a:ea typeface="ＭＳ 明朝" pitchFamily="17" charset="-128"/>
                  </a:rPr>
                  <a:t>: </a:t>
                </a:r>
                <a:r>
                  <a:rPr lang="ja-JP" altLang="en-US" sz="1800" baseline="0" smtClean="0">
                    <a:solidFill>
                      <a:srgbClr val="FF0000"/>
                    </a:solidFill>
                    <a:ea typeface="ＭＳ 明朝" pitchFamily="17" charset="-128"/>
                  </a:rPr>
                  <a:t>動作速度</a:t>
                </a:r>
              </a:p>
            </p:txBody>
          </p:sp>
          <p:sp>
            <p:nvSpPr>
              <p:cNvPr id="623638" name="Rectangle 22"/>
              <p:cNvSpPr>
                <a:spLocks noChangeArrowheads="1"/>
              </p:cNvSpPr>
              <p:nvPr/>
            </p:nvSpPr>
            <p:spPr bwMode="auto">
              <a:xfrm>
                <a:off x="4264" y="1752"/>
                <a:ext cx="57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mtClean="0">
                    <a:solidFill>
                      <a:srgbClr val="000000"/>
                    </a:solidFill>
                    <a:latin typeface="Times New Roman" pitchFamily="18" charset="0"/>
                    <a:ea typeface="ＭＳ 明朝" pitchFamily="17" charset="-128"/>
                  </a:rPr>
                  <a:t>On</a:t>
                </a:r>
                <a:r>
                  <a:rPr lang="ja-JP" altLang="en-US" smtClean="0">
                    <a:solidFill>
                      <a:srgbClr val="000000"/>
                    </a:solidFill>
                    <a:latin typeface="Times New Roman" pitchFamily="18" charset="0"/>
                    <a:ea typeface="ＭＳ 明朝" pitchFamily="17" charset="-128"/>
                  </a:rPr>
                  <a:t>状態</a:t>
                </a:r>
              </a:p>
            </p:txBody>
          </p:sp>
        </p:grpSp>
      </p:grpSp>
      <p:sp>
        <p:nvSpPr>
          <p:cNvPr id="623639" name="Rectangle 23"/>
          <p:cNvSpPr>
            <a:spLocks noChangeArrowheads="1"/>
          </p:cNvSpPr>
          <p:nvPr/>
        </p:nvSpPr>
        <p:spPr bwMode="auto">
          <a:xfrm>
            <a:off x="3135313" y="3106738"/>
            <a:ext cx="72548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3640" name="Rectangle 24"/>
          <p:cNvSpPr>
            <a:spLocks noChangeArrowheads="1"/>
          </p:cNvSpPr>
          <p:nvPr/>
        </p:nvSpPr>
        <p:spPr bwMode="auto">
          <a:xfrm>
            <a:off x="3190875" y="2708275"/>
            <a:ext cx="61436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3641" name="Rectangle 25"/>
          <p:cNvSpPr>
            <a:spLocks noChangeAspect="1" noChangeArrowheads="1"/>
          </p:cNvSpPr>
          <p:nvPr/>
        </p:nvSpPr>
        <p:spPr bwMode="auto">
          <a:xfrm>
            <a:off x="2519363" y="3322638"/>
            <a:ext cx="2084387" cy="69532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3642" name="Oval 26"/>
          <p:cNvSpPr>
            <a:spLocks noChangeAspect="1" noChangeArrowheads="1"/>
          </p:cNvSpPr>
          <p:nvPr/>
        </p:nvSpPr>
        <p:spPr bwMode="auto">
          <a:xfrm>
            <a:off x="2962275" y="3449638"/>
            <a:ext cx="127000" cy="127000"/>
          </a:xfrm>
          <a:prstGeom prst="ellipse">
            <a:avLst/>
          </a:prstGeom>
          <a:solidFill>
            <a:srgbClr val="0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3643" name="Oval 27"/>
          <p:cNvSpPr>
            <a:spLocks noChangeAspect="1" noChangeArrowheads="1"/>
          </p:cNvSpPr>
          <p:nvPr/>
        </p:nvSpPr>
        <p:spPr bwMode="auto">
          <a:xfrm>
            <a:off x="3530600" y="3449638"/>
            <a:ext cx="127000" cy="127000"/>
          </a:xfrm>
          <a:prstGeom prst="ellipse">
            <a:avLst/>
          </a:prstGeom>
          <a:solidFill>
            <a:srgbClr val="0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3644" name="Oval 28"/>
          <p:cNvSpPr>
            <a:spLocks noChangeAspect="1" noChangeArrowheads="1"/>
          </p:cNvSpPr>
          <p:nvPr/>
        </p:nvSpPr>
        <p:spPr bwMode="auto">
          <a:xfrm>
            <a:off x="4351338" y="3449638"/>
            <a:ext cx="127000" cy="127000"/>
          </a:xfrm>
          <a:prstGeom prst="ellipse">
            <a:avLst/>
          </a:prstGeom>
          <a:solidFill>
            <a:srgbClr val="0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3645" name="Rectangle 29"/>
          <p:cNvSpPr>
            <a:spLocks noChangeAspect="1" noChangeArrowheads="1"/>
          </p:cNvSpPr>
          <p:nvPr/>
        </p:nvSpPr>
        <p:spPr bwMode="auto">
          <a:xfrm>
            <a:off x="3140075" y="2944813"/>
            <a:ext cx="850900" cy="381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DFFF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3646" name="Rectangle 30"/>
          <p:cNvSpPr>
            <a:spLocks noChangeAspect="1" noChangeArrowheads="1"/>
          </p:cNvSpPr>
          <p:nvPr/>
        </p:nvSpPr>
        <p:spPr bwMode="auto">
          <a:xfrm>
            <a:off x="3138488" y="2824163"/>
            <a:ext cx="849312" cy="120650"/>
          </a:xfrm>
          <a:prstGeom prst="rect">
            <a:avLst/>
          </a:prstGeom>
          <a:solidFill>
            <a:srgbClr val="8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3647" name="Rectangle 31"/>
          <p:cNvSpPr>
            <a:spLocks noChangeAspect="1" noChangeArrowheads="1"/>
          </p:cNvSpPr>
          <p:nvPr/>
        </p:nvSpPr>
        <p:spPr bwMode="auto">
          <a:xfrm>
            <a:off x="3986213" y="3198813"/>
            <a:ext cx="615950" cy="123825"/>
          </a:xfrm>
          <a:prstGeom prst="rect">
            <a:avLst/>
          </a:prstGeom>
          <a:solidFill>
            <a:srgbClr val="8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3648" name="Rectangle 32"/>
          <p:cNvSpPr>
            <a:spLocks noChangeAspect="1" noChangeArrowheads="1"/>
          </p:cNvSpPr>
          <p:nvPr/>
        </p:nvSpPr>
        <p:spPr bwMode="auto">
          <a:xfrm>
            <a:off x="2522538" y="3209925"/>
            <a:ext cx="614362" cy="123825"/>
          </a:xfrm>
          <a:prstGeom prst="rect">
            <a:avLst/>
          </a:prstGeom>
          <a:solidFill>
            <a:srgbClr val="8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3649" name="Line 33"/>
          <p:cNvSpPr>
            <a:spLocks noChangeAspect="1" noChangeShapeType="1"/>
          </p:cNvSpPr>
          <p:nvPr/>
        </p:nvSpPr>
        <p:spPr bwMode="auto">
          <a:xfrm flipV="1">
            <a:off x="3530600" y="2673350"/>
            <a:ext cx="6350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sp>
        <p:nvSpPr>
          <p:cNvPr id="623650" name="Oval 34"/>
          <p:cNvSpPr>
            <a:spLocks noChangeAspect="1" noChangeArrowheads="1"/>
          </p:cNvSpPr>
          <p:nvPr/>
        </p:nvSpPr>
        <p:spPr bwMode="auto">
          <a:xfrm>
            <a:off x="3468688" y="2646363"/>
            <a:ext cx="128587" cy="128587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3651" name="Line 35"/>
          <p:cNvSpPr>
            <a:spLocks noChangeAspect="1" noChangeShapeType="1"/>
          </p:cNvSpPr>
          <p:nvPr/>
        </p:nvSpPr>
        <p:spPr bwMode="auto">
          <a:xfrm flipH="1" flipV="1">
            <a:off x="2827338" y="2398713"/>
            <a:ext cx="7937" cy="800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sp>
        <p:nvSpPr>
          <p:cNvPr id="623652" name="Oval 36"/>
          <p:cNvSpPr>
            <a:spLocks noChangeAspect="1" noChangeArrowheads="1"/>
          </p:cNvSpPr>
          <p:nvPr/>
        </p:nvSpPr>
        <p:spPr bwMode="auto">
          <a:xfrm>
            <a:off x="2771775" y="2646363"/>
            <a:ext cx="127000" cy="128587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3653" name="Line 37"/>
          <p:cNvSpPr>
            <a:spLocks noChangeAspect="1" noChangeShapeType="1"/>
          </p:cNvSpPr>
          <p:nvPr/>
        </p:nvSpPr>
        <p:spPr bwMode="auto">
          <a:xfrm flipV="1">
            <a:off x="4291013" y="2398713"/>
            <a:ext cx="1587" cy="800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sp>
        <p:nvSpPr>
          <p:cNvPr id="623654" name="Oval 38"/>
          <p:cNvSpPr>
            <a:spLocks noChangeAspect="1" noChangeArrowheads="1"/>
          </p:cNvSpPr>
          <p:nvPr/>
        </p:nvSpPr>
        <p:spPr bwMode="auto">
          <a:xfrm>
            <a:off x="4225925" y="2646363"/>
            <a:ext cx="128588" cy="128587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623655" name="Group 39"/>
          <p:cNvGrpSpPr>
            <a:grpSpLocks noChangeAspect="1"/>
          </p:cNvGrpSpPr>
          <p:nvPr/>
        </p:nvGrpSpPr>
        <p:grpSpPr bwMode="auto">
          <a:xfrm flipH="1">
            <a:off x="3536950" y="2243138"/>
            <a:ext cx="74613" cy="288925"/>
            <a:chOff x="3787" y="1243"/>
            <a:chExt cx="54" cy="208"/>
          </a:xfrm>
        </p:grpSpPr>
        <p:sp>
          <p:nvSpPr>
            <p:cNvPr id="623656" name="Line 40"/>
            <p:cNvSpPr>
              <a:spLocks noChangeAspect="1" noChangeShapeType="1"/>
            </p:cNvSpPr>
            <p:nvPr/>
          </p:nvSpPr>
          <p:spPr bwMode="auto">
            <a:xfrm>
              <a:off x="3787" y="1298"/>
              <a:ext cx="0" cy="9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aseline="-25000" smtClean="0">
                <a:solidFill>
                  <a:srgbClr val="000000"/>
                </a:solidFill>
                <a:latin typeface="Times New Roman" pitchFamily="18" charset="0"/>
                <a:ea typeface="ＭＳ ゴシック" pitchFamily="49" charset="-128"/>
              </a:endParaRPr>
            </a:p>
          </p:txBody>
        </p:sp>
        <p:sp>
          <p:nvSpPr>
            <p:cNvPr id="623657" name="Line 41"/>
            <p:cNvSpPr>
              <a:spLocks noChangeAspect="1" noChangeShapeType="1"/>
            </p:cNvSpPr>
            <p:nvPr/>
          </p:nvSpPr>
          <p:spPr bwMode="auto">
            <a:xfrm>
              <a:off x="3841" y="1243"/>
              <a:ext cx="0" cy="2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aseline="-25000" smtClean="0">
                <a:solidFill>
                  <a:srgbClr val="000000"/>
                </a:solidFill>
                <a:latin typeface="Times New Roman" pitchFamily="18" charset="0"/>
                <a:ea typeface="ＭＳ ゴシック" pitchFamily="49" charset="-128"/>
              </a:endParaRPr>
            </a:p>
          </p:txBody>
        </p:sp>
      </p:grpSp>
      <p:sp>
        <p:nvSpPr>
          <p:cNvPr id="623658" name="Line 42"/>
          <p:cNvSpPr>
            <a:spLocks noChangeAspect="1" noChangeShapeType="1"/>
          </p:cNvSpPr>
          <p:nvPr/>
        </p:nvSpPr>
        <p:spPr bwMode="auto">
          <a:xfrm>
            <a:off x="2832100" y="2390775"/>
            <a:ext cx="698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sp>
        <p:nvSpPr>
          <p:cNvPr id="623659" name="Line 43"/>
          <p:cNvSpPr>
            <a:spLocks noChangeAspect="1" noChangeShapeType="1"/>
          </p:cNvSpPr>
          <p:nvPr/>
        </p:nvSpPr>
        <p:spPr bwMode="auto">
          <a:xfrm>
            <a:off x="3592513" y="2390775"/>
            <a:ext cx="6969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sp>
        <p:nvSpPr>
          <p:cNvPr id="623660" name="Text Box 44"/>
          <p:cNvSpPr txBox="1">
            <a:spLocks noChangeAspect="1" noChangeArrowheads="1"/>
          </p:cNvSpPr>
          <p:nvPr/>
        </p:nvSpPr>
        <p:spPr bwMode="auto">
          <a:xfrm>
            <a:off x="3124200" y="2913063"/>
            <a:ext cx="869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800" baseline="0" smtClean="0">
                <a:solidFill>
                  <a:srgbClr val="000000"/>
                </a:solidFill>
                <a:ea typeface="ＭＳ 明朝" pitchFamily="17" charset="-128"/>
              </a:rPr>
              <a:t>絶縁層</a:t>
            </a:r>
          </a:p>
        </p:txBody>
      </p:sp>
      <p:sp>
        <p:nvSpPr>
          <p:cNvPr id="623661" name="Text Box 45"/>
          <p:cNvSpPr txBox="1">
            <a:spLocks noChangeAspect="1" noChangeArrowheads="1"/>
          </p:cNvSpPr>
          <p:nvPr/>
        </p:nvSpPr>
        <p:spPr bwMode="auto">
          <a:xfrm>
            <a:off x="1524000" y="2798763"/>
            <a:ext cx="13985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800" baseline="0" smtClean="0">
                <a:solidFill>
                  <a:srgbClr val="000000"/>
                </a:solidFill>
                <a:ea typeface="ＭＳ 明朝" pitchFamily="17" charset="-128"/>
              </a:rPr>
              <a:t>ドレイン</a:t>
            </a:r>
            <a:r>
              <a:rPr lang="en-US" altLang="ja-JP" sz="1800" baseline="0" smtClean="0">
                <a:solidFill>
                  <a:srgbClr val="000000"/>
                </a:solidFill>
                <a:ea typeface="ＭＳ 明朝" pitchFamily="17" charset="-128"/>
              </a:rPr>
              <a:t>V</a:t>
            </a:r>
            <a:r>
              <a:rPr lang="en-US" altLang="ja-JP" sz="1800" smtClean="0">
                <a:solidFill>
                  <a:srgbClr val="000000"/>
                </a:solidFill>
                <a:ea typeface="ＭＳ 明朝" pitchFamily="17" charset="-128"/>
              </a:rPr>
              <a:t>ds</a:t>
            </a:r>
          </a:p>
        </p:txBody>
      </p:sp>
      <p:sp>
        <p:nvSpPr>
          <p:cNvPr id="623662" name="Text Box 46"/>
          <p:cNvSpPr txBox="1">
            <a:spLocks noChangeAspect="1" noChangeArrowheads="1"/>
          </p:cNvSpPr>
          <p:nvPr/>
        </p:nvSpPr>
        <p:spPr bwMode="auto">
          <a:xfrm>
            <a:off x="2889250" y="2478088"/>
            <a:ext cx="12271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800" baseline="0" smtClean="0">
                <a:solidFill>
                  <a:srgbClr val="000000"/>
                </a:solidFill>
                <a:ea typeface="ＭＳ 明朝" pitchFamily="17" charset="-128"/>
              </a:rPr>
              <a:t>ｹﾞｰﾄ     </a:t>
            </a:r>
            <a:r>
              <a:rPr lang="en-US" altLang="ja-JP" sz="1800" baseline="0" smtClean="0">
                <a:solidFill>
                  <a:srgbClr val="000000"/>
                </a:solidFill>
                <a:ea typeface="ＭＳ 明朝" pitchFamily="17" charset="-128"/>
              </a:rPr>
              <a:t>V</a:t>
            </a:r>
            <a:r>
              <a:rPr lang="en-US" altLang="ja-JP" sz="1800" smtClean="0">
                <a:solidFill>
                  <a:srgbClr val="000000"/>
                </a:solidFill>
                <a:ea typeface="ＭＳ 明朝" pitchFamily="17" charset="-128"/>
              </a:rPr>
              <a:t>gs</a:t>
            </a:r>
          </a:p>
        </p:txBody>
      </p:sp>
      <p:sp>
        <p:nvSpPr>
          <p:cNvPr id="623663" name="Text Box 47"/>
          <p:cNvSpPr txBox="1">
            <a:spLocks noChangeAspect="1" noChangeArrowheads="1"/>
          </p:cNvSpPr>
          <p:nvPr/>
        </p:nvSpPr>
        <p:spPr bwMode="auto">
          <a:xfrm>
            <a:off x="4243388" y="2806700"/>
            <a:ext cx="869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800" baseline="0" smtClean="0">
                <a:solidFill>
                  <a:srgbClr val="000000"/>
                </a:solidFill>
                <a:ea typeface="ＭＳ 明朝" pitchFamily="17" charset="-128"/>
              </a:rPr>
              <a:t>ソース</a:t>
            </a:r>
          </a:p>
        </p:txBody>
      </p:sp>
      <p:sp>
        <p:nvSpPr>
          <p:cNvPr id="623664" name="Text Box 48"/>
          <p:cNvSpPr txBox="1">
            <a:spLocks noChangeAspect="1" noChangeArrowheads="1"/>
          </p:cNvSpPr>
          <p:nvPr/>
        </p:nvSpPr>
        <p:spPr bwMode="auto">
          <a:xfrm>
            <a:off x="1047750" y="2751138"/>
            <a:ext cx="4587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800" baseline="0" smtClean="0">
                <a:solidFill>
                  <a:srgbClr val="000000"/>
                </a:solidFill>
                <a:ea typeface="ＭＳ 明朝" pitchFamily="17" charset="-128"/>
              </a:rPr>
              <a:t>キャリア</a:t>
            </a:r>
          </a:p>
        </p:txBody>
      </p:sp>
      <p:sp>
        <p:nvSpPr>
          <p:cNvPr id="623665" name="Rectangle 49"/>
          <p:cNvSpPr>
            <a:spLocks noChangeArrowheads="1"/>
          </p:cNvSpPr>
          <p:nvPr/>
        </p:nvSpPr>
        <p:spPr bwMode="auto">
          <a:xfrm>
            <a:off x="3795713" y="2025650"/>
            <a:ext cx="3921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I</a:t>
            </a:r>
            <a:r>
              <a:rPr lang="en-US" altLang="ja-JP" baseline="-25000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ds</a:t>
            </a:r>
          </a:p>
        </p:txBody>
      </p:sp>
      <p:sp>
        <p:nvSpPr>
          <p:cNvPr id="623666" name="Line 50"/>
          <p:cNvSpPr>
            <a:spLocks noChangeShapeType="1"/>
          </p:cNvSpPr>
          <p:nvPr/>
        </p:nvSpPr>
        <p:spPr bwMode="auto">
          <a:xfrm>
            <a:off x="4143375" y="2332038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sp>
        <p:nvSpPr>
          <p:cNvPr id="623667" name="Oval 51"/>
          <p:cNvSpPr>
            <a:spLocks noChangeAspect="1" noChangeArrowheads="1"/>
          </p:cNvSpPr>
          <p:nvPr/>
        </p:nvSpPr>
        <p:spPr bwMode="auto">
          <a:xfrm>
            <a:off x="3278188" y="3765550"/>
            <a:ext cx="127000" cy="127000"/>
          </a:xfrm>
          <a:prstGeom prst="ellipse">
            <a:avLst/>
          </a:prstGeom>
          <a:solidFill>
            <a:srgbClr val="0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3668" name="Oval 52"/>
          <p:cNvSpPr>
            <a:spLocks noChangeAspect="1" noChangeArrowheads="1"/>
          </p:cNvSpPr>
          <p:nvPr/>
        </p:nvSpPr>
        <p:spPr bwMode="auto">
          <a:xfrm>
            <a:off x="3719513" y="3765550"/>
            <a:ext cx="127000" cy="127000"/>
          </a:xfrm>
          <a:prstGeom prst="ellipse">
            <a:avLst/>
          </a:prstGeom>
          <a:solidFill>
            <a:srgbClr val="0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3669" name="Oval 53"/>
          <p:cNvSpPr>
            <a:spLocks noChangeAspect="1" noChangeArrowheads="1"/>
          </p:cNvSpPr>
          <p:nvPr/>
        </p:nvSpPr>
        <p:spPr bwMode="auto">
          <a:xfrm>
            <a:off x="4162425" y="3829050"/>
            <a:ext cx="127000" cy="127000"/>
          </a:xfrm>
          <a:prstGeom prst="ellipse">
            <a:avLst/>
          </a:prstGeom>
          <a:solidFill>
            <a:srgbClr val="0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3670" name="Oval 54"/>
          <p:cNvSpPr>
            <a:spLocks noChangeAspect="1" noChangeArrowheads="1"/>
          </p:cNvSpPr>
          <p:nvPr/>
        </p:nvSpPr>
        <p:spPr bwMode="auto">
          <a:xfrm>
            <a:off x="2646363" y="3829050"/>
            <a:ext cx="127000" cy="127000"/>
          </a:xfrm>
          <a:prstGeom prst="ellipse">
            <a:avLst/>
          </a:prstGeom>
          <a:solidFill>
            <a:srgbClr val="0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6" name="Group 55"/>
          <p:cNvGrpSpPr>
            <a:grpSpLocks/>
          </p:cNvGrpSpPr>
          <p:nvPr/>
        </p:nvGrpSpPr>
        <p:grpSpPr bwMode="auto">
          <a:xfrm>
            <a:off x="2528888" y="3248025"/>
            <a:ext cx="2074862" cy="769938"/>
            <a:chOff x="3652" y="2342"/>
            <a:chExt cx="1497" cy="543"/>
          </a:xfrm>
        </p:grpSpPr>
        <p:sp>
          <p:nvSpPr>
            <p:cNvPr id="623672" name="Rectangle 56"/>
            <p:cNvSpPr>
              <a:spLocks noChangeArrowheads="1"/>
            </p:cNvSpPr>
            <p:nvPr/>
          </p:nvSpPr>
          <p:spPr bwMode="auto">
            <a:xfrm>
              <a:off x="3652" y="2386"/>
              <a:ext cx="1497" cy="499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23673" name="Oval 57"/>
            <p:cNvSpPr>
              <a:spLocks noChangeArrowheads="1"/>
            </p:cNvSpPr>
            <p:nvPr/>
          </p:nvSpPr>
          <p:spPr bwMode="auto">
            <a:xfrm>
              <a:off x="4423" y="2477"/>
              <a:ext cx="91" cy="9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23674" name="Oval 58"/>
            <p:cNvSpPr>
              <a:spLocks noChangeArrowheads="1"/>
            </p:cNvSpPr>
            <p:nvPr/>
          </p:nvSpPr>
          <p:spPr bwMode="auto">
            <a:xfrm>
              <a:off x="4332" y="2477"/>
              <a:ext cx="91" cy="9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23675" name="Oval 59"/>
            <p:cNvSpPr>
              <a:spLocks noChangeArrowheads="1"/>
            </p:cNvSpPr>
            <p:nvPr/>
          </p:nvSpPr>
          <p:spPr bwMode="auto">
            <a:xfrm>
              <a:off x="4096" y="2386"/>
              <a:ext cx="91" cy="9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23676" name="Oval 60"/>
            <p:cNvSpPr>
              <a:spLocks noChangeArrowheads="1"/>
            </p:cNvSpPr>
            <p:nvPr/>
          </p:nvSpPr>
          <p:spPr bwMode="auto">
            <a:xfrm>
              <a:off x="4242" y="2477"/>
              <a:ext cx="91" cy="9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23677" name="Oval 61"/>
            <p:cNvSpPr>
              <a:spLocks noChangeArrowheads="1"/>
            </p:cNvSpPr>
            <p:nvPr/>
          </p:nvSpPr>
          <p:spPr bwMode="auto">
            <a:xfrm>
              <a:off x="4151" y="2477"/>
              <a:ext cx="91" cy="9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23678" name="Oval 62"/>
            <p:cNvSpPr>
              <a:spLocks noChangeArrowheads="1"/>
            </p:cNvSpPr>
            <p:nvPr/>
          </p:nvSpPr>
          <p:spPr bwMode="auto">
            <a:xfrm>
              <a:off x="4015" y="2386"/>
              <a:ext cx="91" cy="9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23679" name="Oval 63"/>
            <p:cNvSpPr>
              <a:spLocks noChangeArrowheads="1"/>
            </p:cNvSpPr>
            <p:nvPr/>
          </p:nvSpPr>
          <p:spPr bwMode="auto">
            <a:xfrm>
              <a:off x="4186" y="2385"/>
              <a:ext cx="91" cy="9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23680" name="Oval 64"/>
            <p:cNvSpPr>
              <a:spLocks noChangeArrowheads="1"/>
            </p:cNvSpPr>
            <p:nvPr/>
          </p:nvSpPr>
          <p:spPr bwMode="auto">
            <a:xfrm>
              <a:off x="4650" y="2386"/>
              <a:ext cx="91" cy="9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23681" name="Oval 65"/>
            <p:cNvSpPr>
              <a:spLocks noChangeArrowheads="1"/>
            </p:cNvSpPr>
            <p:nvPr/>
          </p:nvSpPr>
          <p:spPr bwMode="auto">
            <a:xfrm>
              <a:off x="4287" y="2385"/>
              <a:ext cx="91" cy="9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23682" name="Oval 66"/>
            <p:cNvSpPr>
              <a:spLocks noChangeArrowheads="1"/>
            </p:cNvSpPr>
            <p:nvPr/>
          </p:nvSpPr>
          <p:spPr bwMode="auto">
            <a:xfrm>
              <a:off x="4559" y="2386"/>
              <a:ext cx="91" cy="9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23683" name="Oval 67"/>
            <p:cNvSpPr>
              <a:spLocks noChangeArrowheads="1"/>
            </p:cNvSpPr>
            <p:nvPr/>
          </p:nvSpPr>
          <p:spPr bwMode="auto">
            <a:xfrm>
              <a:off x="4378" y="2386"/>
              <a:ext cx="91" cy="9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23684" name="Oval 68"/>
            <p:cNvSpPr>
              <a:spLocks noChangeArrowheads="1"/>
            </p:cNvSpPr>
            <p:nvPr/>
          </p:nvSpPr>
          <p:spPr bwMode="auto">
            <a:xfrm>
              <a:off x="4469" y="2386"/>
              <a:ext cx="91" cy="9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23685" name="Oval 69"/>
            <p:cNvSpPr>
              <a:spLocks noChangeArrowheads="1"/>
            </p:cNvSpPr>
            <p:nvPr/>
          </p:nvSpPr>
          <p:spPr bwMode="auto">
            <a:xfrm>
              <a:off x="3924" y="2387"/>
              <a:ext cx="91" cy="9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23686" name="Oval 70"/>
            <p:cNvSpPr>
              <a:spLocks noChangeArrowheads="1"/>
            </p:cNvSpPr>
            <p:nvPr/>
          </p:nvSpPr>
          <p:spPr bwMode="auto">
            <a:xfrm>
              <a:off x="4514" y="2477"/>
              <a:ext cx="91" cy="9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23687" name="Oval 71"/>
            <p:cNvSpPr>
              <a:spLocks noChangeArrowheads="1"/>
            </p:cNvSpPr>
            <p:nvPr/>
          </p:nvSpPr>
          <p:spPr bwMode="auto">
            <a:xfrm>
              <a:off x="4740" y="2387"/>
              <a:ext cx="91" cy="9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23688" name="Freeform 72"/>
            <p:cNvSpPr>
              <a:spLocks/>
            </p:cNvSpPr>
            <p:nvPr/>
          </p:nvSpPr>
          <p:spPr bwMode="auto">
            <a:xfrm>
              <a:off x="3969" y="2342"/>
              <a:ext cx="953" cy="90"/>
            </a:xfrm>
            <a:custGeom>
              <a:avLst/>
              <a:gdLst>
                <a:gd name="T0" fmla="*/ 0 w 953"/>
                <a:gd name="T1" fmla="*/ 45 h 90"/>
                <a:gd name="T2" fmla="*/ 136 w 953"/>
                <a:gd name="T3" fmla="*/ 90 h 90"/>
                <a:gd name="T4" fmla="*/ 726 w 953"/>
                <a:gd name="T5" fmla="*/ 90 h 90"/>
                <a:gd name="T6" fmla="*/ 953 w 953"/>
                <a:gd name="T7" fmla="*/ 0 h 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53"/>
                <a:gd name="T13" fmla="*/ 0 h 90"/>
                <a:gd name="T14" fmla="*/ 953 w 953"/>
                <a:gd name="T15" fmla="*/ 90 h 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53" h="90">
                  <a:moveTo>
                    <a:pt x="0" y="45"/>
                  </a:moveTo>
                  <a:lnTo>
                    <a:pt x="136" y="90"/>
                  </a:lnTo>
                  <a:lnTo>
                    <a:pt x="726" y="90"/>
                  </a:lnTo>
                  <a:lnTo>
                    <a:pt x="953" y="0"/>
                  </a:lnTo>
                </a:path>
              </a:pathLst>
            </a:cu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23689" name="Line 73"/>
          <p:cNvSpPr>
            <a:spLocks noChangeShapeType="1"/>
          </p:cNvSpPr>
          <p:nvPr/>
        </p:nvSpPr>
        <p:spPr bwMode="auto">
          <a:xfrm>
            <a:off x="1381125" y="3227388"/>
            <a:ext cx="1468438" cy="168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grpSp>
        <p:nvGrpSpPr>
          <p:cNvPr id="7" name="Group 74"/>
          <p:cNvGrpSpPr>
            <a:grpSpLocks/>
          </p:cNvGrpSpPr>
          <p:nvPr/>
        </p:nvGrpSpPr>
        <p:grpSpPr bwMode="auto">
          <a:xfrm>
            <a:off x="193675" y="3827463"/>
            <a:ext cx="4175125" cy="2633662"/>
            <a:chOff x="122" y="2352"/>
            <a:chExt cx="2630" cy="1659"/>
          </a:xfrm>
        </p:grpSpPr>
        <p:sp>
          <p:nvSpPr>
            <p:cNvPr id="623691" name="Line 75"/>
            <p:cNvSpPr>
              <a:spLocks noChangeShapeType="1"/>
            </p:cNvSpPr>
            <p:nvPr/>
          </p:nvSpPr>
          <p:spPr bwMode="auto">
            <a:xfrm flipV="1">
              <a:off x="335" y="2941"/>
              <a:ext cx="127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aseline="-25000" smtClean="0">
                <a:solidFill>
                  <a:srgbClr val="000000"/>
                </a:solidFill>
                <a:latin typeface="Times New Roman" pitchFamily="18" charset="0"/>
                <a:ea typeface="ＭＳ ゴシック" pitchFamily="49" charset="-128"/>
              </a:endParaRPr>
            </a:p>
          </p:txBody>
        </p:sp>
        <p:sp>
          <p:nvSpPr>
            <p:cNvPr id="623692" name="Text Box 76"/>
            <p:cNvSpPr txBox="1">
              <a:spLocks noChangeArrowheads="1"/>
            </p:cNvSpPr>
            <p:nvPr/>
          </p:nvSpPr>
          <p:spPr bwMode="auto">
            <a:xfrm>
              <a:off x="122" y="2491"/>
              <a:ext cx="139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1pPr>
              <a:lvl2pPr marL="742950" indent="-285750" eaLnBrk="0" hangingPunct="0"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2pPr>
              <a:lvl3pPr marL="1143000" indent="-228600" eaLnBrk="0" hangingPunct="0"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3pPr>
              <a:lvl4pPr marL="1600200" indent="-228600" eaLnBrk="0" hangingPunct="0"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4pPr>
              <a:lvl5pPr marL="2057400" indent="-228600" eaLnBrk="0" hangingPunct="0"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2400" b="1" baseline="0" smtClean="0">
                  <a:solidFill>
                    <a:srgbClr val="0000FF"/>
                  </a:solidFill>
                  <a:ea typeface="ＭＳ 明朝" pitchFamily="17" charset="-128"/>
                </a:rPr>
                <a:t>1Tr1C DRAM</a:t>
              </a:r>
            </a:p>
          </p:txBody>
        </p:sp>
        <p:sp>
          <p:nvSpPr>
            <p:cNvPr id="623693" name="Line 77"/>
            <p:cNvSpPr>
              <a:spLocks noChangeShapeType="1"/>
            </p:cNvSpPr>
            <p:nvPr/>
          </p:nvSpPr>
          <p:spPr bwMode="auto">
            <a:xfrm flipV="1">
              <a:off x="1269" y="2954"/>
              <a:ext cx="0" cy="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aseline="-25000" smtClean="0">
                <a:solidFill>
                  <a:srgbClr val="000000"/>
                </a:solidFill>
                <a:latin typeface="Times New Roman" pitchFamily="18" charset="0"/>
                <a:ea typeface="ＭＳ ゴシック" pitchFamily="49" charset="-128"/>
              </a:endParaRPr>
            </a:p>
          </p:txBody>
        </p:sp>
        <p:sp>
          <p:nvSpPr>
            <p:cNvPr id="623694" name="Line 78"/>
            <p:cNvSpPr>
              <a:spLocks noChangeShapeType="1"/>
            </p:cNvSpPr>
            <p:nvPr/>
          </p:nvSpPr>
          <p:spPr bwMode="auto">
            <a:xfrm flipV="1">
              <a:off x="1160" y="3119"/>
              <a:ext cx="21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aseline="-25000" smtClean="0">
                <a:solidFill>
                  <a:srgbClr val="000000"/>
                </a:solidFill>
                <a:latin typeface="Times New Roman" pitchFamily="18" charset="0"/>
                <a:ea typeface="ＭＳ ゴシック" pitchFamily="49" charset="-128"/>
              </a:endParaRPr>
            </a:p>
          </p:txBody>
        </p:sp>
        <p:sp>
          <p:nvSpPr>
            <p:cNvPr id="623695" name="Line 79"/>
            <p:cNvSpPr>
              <a:spLocks noChangeShapeType="1"/>
            </p:cNvSpPr>
            <p:nvPr/>
          </p:nvSpPr>
          <p:spPr bwMode="auto">
            <a:xfrm flipV="1">
              <a:off x="1030" y="3180"/>
              <a:ext cx="47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aseline="-25000" smtClean="0">
                <a:solidFill>
                  <a:srgbClr val="000000"/>
                </a:solidFill>
                <a:latin typeface="Times New Roman" pitchFamily="18" charset="0"/>
                <a:ea typeface="ＭＳ ゴシック" pitchFamily="49" charset="-128"/>
              </a:endParaRPr>
            </a:p>
          </p:txBody>
        </p:sp>
        <p:sp>
          <p:nvSpPr>
            <p:cNvPr id="623696" name="Line 80"/>
            <p:cNvSpPr>
              <a:spLocks noChangeShapeType="1"/>
            </p:cNvSpPr>
            <p:nvPr/>
          </p:nvSpPr>
          <p:spPr bwMode="auto">
            <a:xfrm flipV="1">
              <a:off x="539" y="3268"/>
              <a:ext cx="260" cy="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aseline="-25000" smtClean="0">
                <a:solidFill>
                  <a:srgbClr val="000000"/>
                </a:solidFill>
                <a:latin typeface="Times New Roman" pitchFamily="18" charset="0"/>
                <a:ea typeface="ＭＳ ゴシック" pitchFamily="49" charset="-128"/>
              </a:endParaRPr>
            </a:p>
          </p:txBody>
        </p:sp>
        <p:sp>
          <p:nvSpPr>
            <p:cNvPr id="623697" name="Line 81"/>
            <p:cNvSpPr>
              <a:spLocks noChangeShapeType="1"/>
            </p:cNvSpPr>
            <p:nvPr/>
          </p:nvSpPr>
          <p:spPr bwMode="auto">
            <a:xfrm flipH="1">
              <a:off x="1139" y="3183"/>
              <a:ext cx="3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aseline="-25000" smtClean="0">
                <a:solidFill>
                  <a:srgbClr val="000000"/>
                </a:solidFill>
                <a:latin typeface="Times New Roman" pitchFamily="18" charset="0"/>
                <a:ea typeface="ＭＳ ゴシック" pitchFamily="49" charset="-128"/>
              </a:endParaRPr>
            </a:p>
          </p:txBody>
        </p:sp>
        <p:sp>
          <p:nvSpPr>
            <p:cNvPr id="623698" name="Line 82"/>
            <p:cNvSpPr>
              <a:spLocks noChangeShapeType="1"/>
            </p:cNvSpPr>
            <p:nvPr/>
          </p:nvSpPr>
          <p:spPr bwMode="auto">
            <a:xfrm flipV="1">
              <a:off x="696" y="3363"/>
              <a:ext cx="44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aseline="-25000" smtClean="0">
                <a:solidFill>
                  <a:srgbClr val="000000"/>
                </a:solidFill>
                <a:latin typeface="Times New Roman" pitchFamily="18" charset="0"/>
                <a:ea typeface="ＭＳ ゴシック" pitchFamily="49" charset="-128"/>
              </a:endParaRPr>
            </a:p>
          </p:txBody>
        </p:sp>
        <p:sp>
          <p:nvSpPr>
            <p:cNvPr id="623699" name="Line 83"/>
            <p:cNvSpPr>
              <a:spLocks noChangeShapeType="1"/>
            </p:cNvSpPr>
            <p:nvPr/>
          </p:nvSpPr>
          <p:spPr bwMode="auto">
            <a:xfrm>
              <a:off x="1389" y="3180"/>
              <a:ext cx="0" cy="1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aseline="-25000" smtClean="0">
                <a:solidFill>
                  <a:srgbClr val="000000"/>
                </a:solidFill>
                <a:latin typeface="Times New Roman" pitchFamily="18" charset="0"/>
                <a:ea typeface="ＭＳ ゴシック" pitchFamily="49" charset="-128"/>
              </a:endParaRPr>
            </a:p>
          </p:txBody>
        </p:sp>
        <p:sp>
          <p:nvSpPr>
            <p:cNvPr id="623700" name="Line 84"/>
            <p:cNvSpPr>
              <a:spLocks noChangeShapeType="1"/>
            </p:cNvSpPr>
            <p:nvPr/>
          </p:nvSpPr>
          <p:spPr bwMode="auto">
            <a:xfrm flipV="1">
              <a:off x="1386" y="3354"/>
              <a:ext cx="1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aseline="-25000" smtClean="0">
                <a:solidFill>
                  <a:srgbClr val="000000"/>
                </a:solidFill>
                <a:latin typeface="Times New Roman" pitchFamily="18" charset="0"/>
                <a:ea typeface="ＭＳ ゴシック" pitchFamily="49" charset="-128"/>
              </a:endParaRPr>
            </a:p>
          </p:txBody>
        </p:sp>
        <p:sp>
          <p:nvSpPr>
            <p:cNvPr id="623701" name="Line 85"/>
            <p:cNvSpPr>
              <a:spLocks noChangeShapeType="1"/>
            </p:cNvSpPr>
            <p:nvPr/>
          </p:nvSpPr>
          <p:spPr bwMode="auto">
            <a:xfrm>
              <a:off x="1552" y="3349"/>
              <a:ext cx="1" cy="2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aseline="-25000" smtClean="0">
                <a:solidFill>
                  <a:srgbClr val="000000"/>
                </a:solidFill>
                <a:latin typeface="Times New Roman" pitchFamily="18" charset="0"/>
                <a:ea typeface="ＭＳ ゴシック" pitchFamily="49" charset="-128"/>
              </a:endParaRPr>
            </a:p>
          </p:txBody>
        </p:sp>
        <p:sp>
          <p:nvSpPr>
            <p:cNvPr id="623702" name="Line 86"/>
            <p:cNvSpPr>
              <a:spLocks noChangeShapeType="1"/>
            </p:cNvSpPr>
            <p:nvPr/>
          </p:nvSpPr>
          <p:spPr bwMode="auto">
            <a:xfrm>
              <a:off x="1451" y="3867"/>
              <a:ext cx="203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aseline="-25000" smtClean="0">
                <a:solidFill>
                  <a:srgbClr val="000000"/>
                </a:solidFill>
                <a:latin typeface="Times New Roman" pitchFamily="18" charset="0"/>
                <a:ea typeface="ＭＳ ゴシック" pitchFamily="49" charset="-128"/>
              </a:endParaRPr>
            </a:p>
          </p:txBody>
        </p:sp>
        <p:sp>
          <p:nvSpPr>
            <p:cNvPr id="623703" name="Line 87"/>
            <p:cNvSpPr>
              <a:spLocks noChangeShapeType="1"/>
            </p:cNvSpPr>
            <p:nvPr/>
          </p:nvSpPr>
          <p:spPr bwMode="auto">
            <a:xfrm flipV="1">
              <a:off x="1487" y="3892"/>
              <a:ext cx="131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aseline="-25000" smtClean="0">
                <a:solidFill>
                  <a:srgbClr val="000000"/>
                </a:solidFill>
                <a:latin typeface="Times New Roman" pitchFamily="18" charset="0"/>
                <a:ea typeface="ＭＳ ゴシック" pitchFamily="49" charset="-128"/>
              </a:endParaRPr>
            </a:p>
          </p:txBody>
        </p:sp>
        <p:sp>
          <p:nvSpPr>
            <p:cNvPr id="623704" name="Line 88"/>
            <p:cNvSpPr>
              <a:spLocks noChangeShapeType="1"/>
            </p:cNvSpPr>
            <p:nvPr/>
          </p:nvSpPr>
          <p:spPr bwMode="auto">
            <a:xfrm flipV="1">
              <a:off x="1511" y="3916"/>
              <a:ext cx="83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aseline="-25000" smtClean="0">
                <a:solidFill>
                  <a:srgbClr val="000000"/>
                </a:solidFill>
                <a:latin typeface="Times New Roman" pitchFamily="18" charset="0"/>
                <a:ea typeface="ＭＳ ゴシック" pitchFamily="49" charset="-128"/>
              </a:endParaRPr>
            </a:p>
          </p:txBody>
        </p:sp>
        <p:sp>
          <p:nvSpPr>
            <p:cNvPr id="623705" name="Line 89"/>
            <p:cNvSpPr>
              <a:spLocks noChangeShapeType="1"/>
            </p:cNvSpPr>
            <p:nvPr/>
          </p:nvSpPr>
          <p:spPr bwMode="auto">
            <a:xfrm>
              <a:off x="1484" y="3588"/>
              <a:ext cx="137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aseline="-25000" smtClean="0">
                <a:solidFill>
                  <a:srgbClr val="000000"/>
                </a:solidFill>
                <a:latin typeface="Times New Roman" pitchFamily="18" charset="0"/>
                <a:ea typeface="ＭＳ ゴシック" pitchFamily="49" charset="-128"/>
              </a:endParaRPr>
            </a:p>
          </p:txBody>
        </p:sp>
        <p:sp>
          <p:nvSpPr>
            <p:cNvPr id="623706" name="Line 90"/>
            <p:cNvSpPr>
              <a:spLocks noChangeShapeType="1"/>
            </p:cNvSpPr>
            <p:nvPr/>
          </p:nvSpPr>
          <p:spPr bwMode="auto">
            <a:xfrm>
              <a:off x="1484" y="3633"/>
              <a:ext cx="137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aseline="-25000" smtClean="0">
                <a:solidFill>
                  <a:srgbClr val="000000"/>
                </a:solidFill>
                <a:latin typeface="Times New Roman" pitchFamily="18" charset="0"/>
                <a:ea typeface="ＭＳ ゴシック" pitchFamily="49" charset="-128"/>
              </a:endParaRPr>
            </a:p>
          </p:txBody>
        </p:sp>
        <p:sp>
          <p:nvSpPr>
            <p:cNvPr id="623707" name="Line 91"/>
            <p:cNvSpPr>
              <a:spLocks noChangeShapeType="1"/>
            </p:cNvSpPr>
            <p:nvPr/>
          </p:nvSpPr>
          <p:spPr bwMode="auto">
            <a:xfrm>
              <a:off x="1550" y="3634"/>
              <a:ext cx="4" cy="2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aseline="-25000" smtClean="0">
                <a:solidFill>
                  <a:srgbClr val="000000"/>
                </a:solidFill>
                <a:latin typeface="Times New Roman" pitchFamily="18" charset="0"/>
                <a:ea typeface="ＭＳ ゴシック" pitchFamily="49" charset="-128"/>
              </a:endParaRPr>
            </a:p>
          </p:txBody>
        </p:sp>
        <p:sp>
          <p:nvSpPr>
            <p:cNvPr id="623708" name="Oval 92"/>
            <p:cNvSpPr>
              <a:spLocks noChangeArrowheads="1"/>
            </p:cNvSpPr>
            <p:nvPr/>
          </p:nvSpPr>
          <p:spPr bwMode="auto">
            <a:xfrm>
              <a:off x="1241" y="2911"/>
              <a:ext cx="56" cy="5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23709" name="Oval 93"/>
            <p:cNvSpPr>
              <a:spLocks noChangeArrowheads="1"/>
            </p:cNvSpPr>
            <p:nvPr/>
          </p:nvSpPr>
          <p:spPr bwMode="auto">
            <a:xfrm>
              <a:off x="678" y="3331"/>
              <a:ext cx="56" cy="5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23710" name="Text Box 94"/>
            <p:cNvSpPr txBox="1">
              <a:spLocks noChangeArrowheads="1"/>
            </p:cNvSpPr>
            <p:nvPr/>
          </p:nvSpPr>
          <p:spPr bwMode="auto">
            <a:xfrm>
              <a:off x="130" y="2758"/>
              <a:ext cx="104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1pPr>
              <a:lvl2pPr marL="742950" indent="-285750" eaLnBrk="0" hangingPunct="0"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2pPr>
              <a:lvl3pPr marL="1143000" indent="-228600" eaLnBrk="0" hangingPunct="0"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3pPr>
              <a:lvl4pPr marL="1600200" indent="-228600" eaLnBrk="0" hangingPunct="0"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4pPr>
              <a:lvl5pPr marL="2057400" indent="-228600" eaLnBrk="0" hangingPunct="0"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ja-JP" altLang="en-US" sz="1600" baseline="0" smtClean="0">
                  <a:solidFill>
                    <a:srgbClr val="000000"/>
                  </a:solidFill>
                  <a:ea typeface="ＭＳ 明朝" pitchFamily="17" charset="-128"/>
                </a:rPr>
                <a:t>ワード線</a:t>
              </a:r>
              <a:r>
                <a:rPr lang="en-US" altLang="ja-JP" sz="1600" baseline="0" smtClean="0">
                  <a:solidFill>
                    <a:srgbClr val="000000"/>
                  </a:solidFill>
                  <a:ea typeface="ＭＳ 明朝" pitchFamily="17" charset="-128"/>
                </a:rPr>
                <a:t>(</a:t>
              </a:r>
              <a:r>
                <a:rPr lang="ja-JP" altLang="en-US" sz="1600" baseline="0" smtClean="0">
                  <a:solidFill>
                    <a:srgbClr val="000000"/>
                  </a:solidFill>
                  <a:ea typeface="ＭＳ 明朝" pitchFamily="17" charset="-128"/>
                </a:rPr>
                <a:t>書込</a:t>
              </a:r>
              <a:r>
                <a:rPr lang="en-US" altLang="ja-JP" sz="1600" baseline="0" smtClean="0">
                  <a:solidFill>
                    <a:srgbClr val="000000"/>
                  </a:solidFill>
                  <a:ea typeface="ＭＳ 明朝" pitchFamily="17" charset="-128"/>
                </a:rPr>
                <a:t>)</a:t>
              </a:r>
            </a:p>
          </p:txBody>
        </p:sp>
        <p:sp>
          <p:nvSpPr>
            <p:cNvPr id="623711" name="Text Box 95"/>
            <p:cNvSpPr txBox="1">
              <a:spLocks noChangeArrowheads="1"/>
            </p:cNvSpPr>
            <p:nvPr/>
          </p:nvSpPr>
          <p:spPr bwMode="auto">
            <a:xfrm>
              <a:off x="189" y="3491"/>
              <a:ext cx="1238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1pPr>
              <a:lvl2pPr marL="742950" indent="-285750" eaLnBrk="0" hangingPunct="0"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2pPr>
              <a:lvl3pPr marL="1143000" indent="-228600" eaLnBrk="0" hangingPunct="0"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3pPr>
              <a:lvl4pPr marL="1600200" indent="-228600" eaLnBrk="0" hangingPunct="0"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4pPr>
              <a:lvl5pPr marL="2057400" indent="-228600" eaLnBrk="0" hangingPunct="0"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ja-JP" altLang="en-US" sz="1600" baseline="0" smtClean="0">
                  <a:solidFill>
                    <a:srgbClr val="000000"/>
                  </a:solidFill>
                  <a:ea typeface="ＭＳ 明朝" pitchFamily="17" charset="-128"/>
                </a:rPr>
                <a:t>データ</a:t>
              </a:r>
              <a:r>
                <a:rPr lang="en-US" altLang="ja-JP" sz="1600" baseline="0" smtClean="0">
                  <a:solidFill>
                    <a:srgbClr val="000000"/>
                  </a:solidFill>
                  <a:ea typeface="ＭＳ 明朝" pitchFamily="17" charset="-128"/>
                </a:rPr>
                <a:t>(</a:t>
              </a:r>
              <a:r>
                <a:rPr lang="ja-JP" altLang="en-US" sz="1600" baseline="0" smtClean="0">
                  <a:solidFill>
                    <a:srgbClr val="000000"/>
                  </a:solidFill>
                  <a:ea typeface="ＭＳ 明朝" pitchFamily="17" charset="-128"/>
                </a:rPr>
                <a:t>ビット</a:t>
              </a:r>
              <a:r>
                <a:rPr lang="en-US" altLang="ja-JP" sz="1600" baseline="0" smtClean="0">
                  <a:solidFill>
                    <a:srgbClr val="000000"/>
                  </a:solidFill>
                  <a:ea typeface="ＭＳ 明朝" pitchFamily="17" charset="-128"/>
                </a:rPr>
                <a:t>)</a:t>
              </a:r>
              <a:r>
                <a:rPr lang="ja-JP" altLang="en-US" sz="1600" baseline="0" smtClean="0">
                  <a:solidFill>
                    <a:srgbClr val="000000"/>
                  </a:solidFill>
                  <a:ea typeface="ＭＳ 明朝" pitchFamily="17" charset="-128"/>
                </a:rPr>
                <a:t>線</a:t>
              </a:r>
              <a:br>
                <a:rPr lang="ja-JP" altLang="en-US" sz="1600" baseline="0" smtClean="0">
                  <a:solidFill>
                    <a:srgbClr val="000000"/>
                  </a:solidFill>
                  <a:ea typeface="ＭＳ 明朝" pitchFamily="17" charset="-128"/>
                </a:rPr>
              </a:br>
              <a:r>
                <a:rPr lang="en-US" altLang="ja-JP" sz="1600" baseline="0" smtClean="0">
                  <a:solidFill>
                    <a:srgbClr val="000000"/>
                  </a:solidFill>
                  <a:ea typeface="ＭＳ 明朝" pitchFamily="17" charset="-128"/>
                </a:rPr>
                <a:t>(</a:t>
              </a:r>
              <a:r>
                <a:rPr lang="ja-JP" altLang="en-US" sz="1600" baseline="0" smtClean="0">
                  <a:solidFill>
                    <a:srgbClr val="000000"/>
                  </a:solidFill>
                  <a:ea typeface="ＭＳ 明朝" pitchFamily="17" charset="-128"/>
                </a:rPr>
                <a:t>書込</a:t>
              </a:r>
              <a:r>
                <a:rPr lang="en-US" altLang="ja-JP" sz="1600" baseline="0" smtClean="0">
                  <a:solidFill>
                    <a:srgbClr val="000000"/>
                  </a:solidFill>
                  <a:ea typeface="ＭＳ 明朝" pitchFamily="17" charset="-128"/>
                </a:rPr>
                <a:t>,</a:t>
              </a:r>
              <a:br>
                <a:rPr lang="en-US" altLang="ja-JP" sz="1600" baseline="0" smtClean="0">
                  <a:solidFill>
                    <a:srgbClr val="000000"/>
                  </a:solidFill>
                  <a:ea typeface="ＭＳ 明朝" pitchFamily="17" charset="-128"/>
                </a:rPr>
              </a:br>
              <a:r>
                <a:rPr lang="en-US" altLang="ja-JP" sz="1600" baseline="0" smtClean="0">
                  <a:solidFill>
                    <a:srgbClr val="000000"/>
                  </a:solidFill>
                  <a:ea typeface="ＭＳ 明朝" pitchFamily="17" charset="-128"/>
                </a:rPr>
                <a:t> </a:t>
              </a:r>
              <a:r>
                <a:rPr lang="ja-JP" altLang="en-US" sz="1600" baseline="0" smtClean="0">
                  <a:solidFill>
                    <a:srgbClr val="000000"/>
                  </a:solidFill>
                  <a:ea typeface="ＭＳ 明朝" pitchFamily="17" charset="-128"/>
                </a:rPr>
                <a:t>破壊読出し</a:t>
              </a:r>
              <a:r>
                <a:rPr lang="en-US" altLang="ja-JP" sz="1600" baseline="0" smtClean="0">
                  <a:solidFill>
                    <a:srgbClr val="000000"/>
                  </a:solidFill>
                  <a:ea typeface="ＭＳ 明朝" pitchFamily="17" charset="-128"/>
                </a:rPr>
                <a:t>)</a:t>
              </a:r>
            </a:p>
          </p:txBody>
        </p:sp>
        <p:sp>
          <p:nvSpPr>
            <p:cNvPr id="623712" name="Text Box 96"/>
            <p:cNvSpPr txBox="1">
              <a:spLocks noChangeArrowheads="1"/>
            </p:cNvSpPr>
            <p:nvPr/>
          </p:nvSpPr>
          <p:spPr bwMode="auto">
            <a:xfrm>
              <a:off x="1634" y="3494"/>
              <a:ext cx="1118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1pPr>
              <a:lvl2pPr marL="742950" indent="-285750" eaLnBrk="0" hangingPunct="0"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2pPr>
              <a:lvl3pPr marL="1143000" indent="-228600" eaLnBrk="0" hangingPunct="0"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3pPr>
              <a:lvl4pPr marL="1600200" indent="-228600" eaLnBrk="0" hangingPunct="0"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4pPr>
              <a:lvl5pPr marL="2057400" indent="-228600" eaLnBrk="0" hangingPunct="0"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800" baseline="0" smtClean="0">
                  <a:solidFill>
                    <a:srgbClr val="000000"/>
                  </a:solidFill>
                  <a:ea typeface="ＭＳ 明朝" pitchFamily="17" charset="-128"/>
                </a:rPr>
                <a:t>C</a:t>
              </a:r>
              <a:br>
                <a:rPr lang="en-US" altLang="ja-JP" sz="1800" baseline="0" smtClean="0">
                  <a:solidFill>
                    <a:srgbClr val="000000"/>
                  </a:solidFill>
                  <a:ea typeface="ＭＳ 明朝" pitchFamily="17" charset="-128"/>
                </a:rPr>
              </a:br>
              <a:r>
                <a:rPr lang="en-US" altLang="ja-JP" sz="1600" baseline="0" smtClean="0">
                  <a:solidFill>
                    <a:srgbClr val="000000"/>
                  </a:solidFill>
                  <a:ea typeface="ＭＳ 明朝" pitchFamily="17" charset="-128"/>
                </a:rPr>
                <a:t>(</a:t>
              </a:r>
              <a:r>
                <a:rPr lang="ja-JP" altLang="en-US" sz="1600" baseline="0" smtClean="0">
                  <a:solidFill>
                    <a:srgbClr val="000000"/>
                  </a:solidFill>
                  <a:ea typeface="ＭＳ 明朝" pitchFamily="17" charset="-128"/>
                </a:rPr>
                <a:t>メモリーノード</a:t>
              </a:r>
              <a:r>
                <a:rPr lang="en-US" altLang="ja-JP" sz="1600" baseline="0" smtClean="0">
                  <a:solidFill>
                    <a:srgbClr val="000000"/>
                  </a:solidFill>
                  <a:ea typeface="ＭＳ 明朝" pitchFamily="17" charset="-128"/>
                </a:rPr>
                <a:t>)</a:t>
              </a:r>
            </a:p>
          </p:txBody>
        </p:sp>
        <p:sp>
          <p:nvSpPr>
            <p:cNvPr id="623713" name="Text Box 97"/>
            <p:cNvSpPr txBox="1">
              <a:spLocks noChangeArrowheads="1"/>
            </p:cNvSpPr>
            <p:nvPr/>
          </p:nvSpPr>
          <p:spPr bwMode="auto">
            <a:xfrm>
              <a:off x="1546" y="2966"/>
              <a:ext cx="982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1pPr>
              <a:lvl2pPr marL="742950" indent="-285750" eaLnBrk="0" hangingPunct="0"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2pPr>
              <a:lvl3pPr marL="1143000" indent="-228600" eaLnBrk="0" hangingPunct="0"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3pPr>
              <a:lvl4pPr marL="1600200" indent="-228600" eaLnBrk="0" hangingPunct="0"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4pPr>
              <a:lvl5pPr marL="2057400" indent="-228600" eaLnBrk="0" hangingPunct="0"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  <a:ea typeface="ＭＳ ゴシック" pitchFamily="49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800" baseline="0" smtClean="0">
                  <a:solidFill>
                    <a:srgbClr val="FF0000"/>
                  </a:solidFill>
                  <a:ea typeface="ＭＳ 明朝" pitchFamily="17" charset="-128"/>
                </a:rPr>
                <a:t>    Tr</a:t>
              </a:r>
              <a:br>
                <a:rPr lang="en-US" altLang="ja-JP" sz="1800" baseline="0" smtClean="0">
                  <a:solidFill>
                    <a:srgbClr val="FF0000"/>
                  </a:solidFill>
                  <a:ea typeface="ＭＳ 明朝" pitchFamily="17" charset="-128"/>
                </a:rPr>
              </a:br>
              <a:r>
                <a:rPr lang="en-US" altLang="ja-JP" sz="1600" baseline="0" smtClean="0">
                  <a:solidFill>
                    <a:srgbClr val="000000"/>
                  </a:solidFill>
                  <a:ea typeface="ＭＳ 明朝" pitchFamily="17" charset="-128"/>
                </a:rPr>
                <a:t>(</a:t>
              </a:r>
              <a:r>
                <a:rPr lang="ja-JP" altLang="en-US" sz="1600" baseline="0" smtClean="0">
                  <a:solidFill>
                    <a:srgbClr val="000000"/>
                  </a:solidFill>
                  <a:ea typeface="ＭＳ 明朝" pitchFamily="17" charset="-128"/>
                </a:rPr>
                <a:t>スイッチング</a:t>
              </a:r>
              <a:r>
                <a:rPr lang="en-US" altLang="ja-JP" sz="1600" baseline="0" smtClean="0">
                  <a:solidFill>
                    <a:srgbClr val="000000"/>
                  </a:solidFill>
                  <a:ea typeface="ＭＳ 明朝" pitchFamily="17" charset="-128"/>
                </a:rPr>
                <a:t>)</a:t>
              </a:r>
            </a:p>
          </p:txBody>
        </p:sp>
        <p:sp>
          <p:nvSpPr>
            <p:cNvPr id="623714" name="Oval 98"/>
            <p:cNvSpPr>
              <a:spLocks noChangeArrowheads="1"/>
            </p:cNvSpPr>
            <p:nvPr/>
          </p:nvSpPr>
          <p:spPr bwMode="auto">
            <a:xfrm>
              <a:off x="853" y="2988"/>
              <a:ext cx="800" cy="248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23715" name="Line 99"/>
            <p:cNvSpPr>
              <a:spLocks noChangeShapeType="1"/>
            </p:cNvSpPr>
            <p:nvPr/>
          </p:nvSpPr>
          <p:spPr bwMode="auto">
            <a:xfrm flipV="1">
              <a:off x="1586" y="2352"/>
              <a:ext cx="474" cy="7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aseline="-25000" smtClean="0">
                <a:solidFill>
                  <a:srgbClr val="000000"/>
                </a:solidFill>
                <a:latin typeface="Times New Roman" pitchFamily="18" charset="0"/>
                <a:ea typeface="ＭＳ ゴシック" pitchFamily="49" charset="-128"/>
              </a:endParaRPr>
            </a:p>
          </p:txBody>
        </p:sp>
      </p:grpSp>
      <p:sp>
        <p:nvSpPr>
          <p:cNvPr id="623716" name="Text Box 100"/>
          <p:cNvSpPr txBox="1">
            <a:spLocks noChangeAspect="1" noChangeArrowheads="1"/>
          </p:cNvSpPr>
          <p:nvPr/>
        </p:nvSpPr>
        <p:spPr bwMode="auto">
          <a:xfrm>
            <a:off x="3619500" y="3560763"/>
            <a:ext cx="869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800" baseline="0" smtClean="0">
                <a:solidFill>
                  <a:srgbClr val="000000"/>
                </a:solidFill>
                <a:ea typeface="ＭＳ 明朝" pitchFamily="17" charset="-128"/>
              </a:rPr>
              <a:t>半導体</a:t>
            </a:r>
          </a:p>
        </p:txBody>
      </p:sp>
    </p:spTree>
    <p:extLst>
      <p:ext uri="{BB962C8B-B14F-4D97-AF65-F5344CB8AC3E}">
        <p14:creationId xmlns:p14="http://schemas.microsoft.com/office/powerpoint/2010/main" val="124933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ja-JP" altLang="en-US" sz="3600" b="1" smtClean="0">
                <a:solidFill>
                  <a:srgbClr val="0000FF"/>
                </a:solidFill>
              </a:rPr>
              <a:t>平面型電界効果型トランジスタの構造</a:t>
            </a:r>
          </a:p>
        </p:txBody>
      </p:sp>
      <p:grpSp>
        <p:nvGrpSpPr>
          <p:cNvPr id="299011" name="Group 3"/>
          <p:cNvGrpSpPr>
            <a:grpSpLocks/>
          </p:cNvGrpSpPr>
          <p:nvPr/>
        </p:nvGrpSpPr>
        <p:grpSpPr bwMode="auto">
          <a:xfrm>
            <a:off x="2667000" y="762000"/>
            <a:ext cx="3781425" cy="1804988"/>
            <a:chOff x="68" y="821"/>
            <a:chExt cx="2382" cy="1137"/>
          </a:xfrm>
        </p:grpSpPr>
        <p:sp>
          <p:nvSpPr>
            <p:cNvPr id="299060" name="Rectangle 4"/>
            <p:cNvSpPr>
              <a:spLocks noChangeArrowheads="1"/>
            </p:cNvSpPr>
            <p:nvPr/>
          </p:nvSpPr>
          <p:spPr bwMode="auto">
            <a:xfrm>
              <a:off x="68" y="1291"/>
              <a:ext cx="2160" cy="293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299061" name="Text Box 5"/>
            <p:cNvSpPr txBox="1">
              <a:spLocks noChangeArrowheads="1"/>
            </p:cNvSpPr>
            <p:nvPr/>
          </p:nvSpPr>
          <p:spPr bwMode="auto">
            <a:xfrm>
              <a:off x="1488" y="864"/>
              <a:ext cx="962" cy="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800" b="0" smtClean="0">
                  <a:solidFill>
                    <a:srgbClr val="000000"/>
                  </a:solidFill>
                </a:rPr>
                <a:t>n</a:t>
              </a:r>
              <a:r>
                <a:rPr lang="en-US" altLang="ja-JP" sz="1800" b="0" baseline="30000" smtClean="0">
                  <a:solidFill>
                    <a:srgbClr val="000000"/>
                  </a:solidFill>
                </a:rPr>
                <a:t>+</a:t>
              </a:r>
              <a:r>
                <a:rPr lang="en-US" altLang="ja-JP" sz="1800" b="0" smtClean="0">
                  <a:solidFill>
                    <a:srgbClr val="000000"/>
                  </a:solidFill>
                </a:rPr>
                <a:t> c-Si contact</a:t>
              </a:r>
            </a:p>
          </p:txBody>
        </p:sp>
        <p:sp>
          <p:nvSpPr>
            <p:cNvPr id="299062" name="Text Box 6"/>
            <p:cNvSpPr txBox="1">
              <a:spLocks noChangeArrowheads="1"/>
            </p:cNvSpPr>
            <p:nvPr/>
          </p:nvSpPr>
          <p:spPr bwMode="auto">
            <a:xfrm>
              <a:off x="876" y="1296"/>
              <a:ext cx="488" cy="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800" b="0" smtClean="0">
                  <a:solidFill>
                    <a:srgbClr val="000000"/>
                  </a:solidFill>
                </a:rPr>
                <a:t>p</a:t>
              </a:r>
              <a:r>
                <a:rPr lang="en-US" altLang="ja-JP" sz="1800" b="0" baseline="30000" smtClean="0">
                  <a:solidFill>
                    <a:srgbClr val="000000"/>
                  </a:solidFill>
                </a:rPr>
                <a:t>-</a:t>
              </a:r>
              <a:r>
                <a:rPr lang="en-US" altLang="ja-JP" sz="1800" b="0" smtClean="0">
                  <a:solidFill>
                    <a:srgbClr val="000000"/>
                  </a:solidFill>
                </a:rPr>
                <a:t> c-Si</a:t>
              </a:r>
            </a:p>
          </p:txBody>
        </p:sp>
        <p:sp>
          <p:nvSpPr>
            <p:cNvPr id="299063" name="Freeform 7"/>
            <p:cNvSpPr>
              <a:spLocks/>
            </p:cNvSpPr>
            <p:nvPr/>
          </p:nvSpPr>
          <p:spPr bwMode="auto">
            <a:xfrm>
              <a:off x="735" y="1291"/>
              <a:ext cx="106" cy="161"/>
            </a:xfrm>
            <a:custGeom>
              <a:avLst/>
              <a:gdLst>
                <a:gd name="T0" fmla="*/ 25 w 106"/>
                <a:gd name="T1" fmla="*/ 0 h 161"/>
                <a:gd name="T2" fmla="*/ 13 w 106"/>
                <a:gd name="T3" fmla="*/ 37 h 161"/>
                <a:gd name="T4" fmla="*/ 7 w 106"/>
                <a:gd name="T5" fmla="*/ 56 h 161"/>
                <a:gd name="T6" fmla="*/ 13 w 106"/>
                <a:gd name="T7" fmla="*/ 87 h 161"/>
                <a:gd name="T8" fmla="*/ 0 w 106"/>
                <a:gd name="T9" fmla="*/ 99 h 161"/>
                <a:gd name="T10" fmla="*/ 38 w 106"/>
                <a:gd name="T11" fmla="*/ 124 h 161"/>
                <a:gd name="T12" fmla="*/ 106 w 106"/>
                <a:gd name="T13" fmla="*/ 161 h 161"/>
                <a:gd name="T14" fmla="*/ 53 w 106"/>
                <a:gd name="T15" fmla="*/ 144 h 16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6"/>
                <a:gd name="T25" fmla="*/ 0 h 161"/>
                <a:gd name="T26" fmla="*/ 106 w 106"/>
                <a:gd name="T27" fmla="*/ 161 h 16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6" h="161">
                  <a:moveTo>
                    <a:pt x="25" y="0"/>
                  </a:moveTo>
                  <a:cubicBezTo>
                    <a:pt x="21" y="12"/>
                    <a:pt x="17" y="25"/>
                    <a:pt x="13" y="37"/>
                  </a:cubicBezTo>
                  <a:cubicBezTo>
                    <a:pt x="11" y="43"/>
                    <a:pt x="7" y="56"/>
                    <a:pt x="7" y="56"/>
                  </a:cubicBezTo>
                  <a:cubicBezTo>
                    <a:pt x="9" y="66"/>
                    <a:pt x="15" y="77"/>
                    <a:pt x="13" y="87"/>
                  </a:cubicBezTo>
                  <a:cubicBezTo>
                    <a:pt x="12" y="93"/>
                    <a:pt x="0" y="93"/>
                    <a:pt x="0" y="99"/>
                  </a:cubicBezTo>
                  <a:cubicBezTo>
                    <a:pt x="0" y="114"/>
                    <a:pt x="25" y="116"/>
                    <a:pt x="38" y="124"/>
                  </a:cubicBezTo>
                  <a:cubicBezTo>
                    <a:pt x="100" y="161"/>
                    <a:pt x="104" y="158"/>
                    <a:pt x="106" y="161"/>
                  </a:cubicBezTo>
                  <a:lnTo>
                    <a:pt x="53" y="14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299064" name="Freeform 8"/>
            <p:cNvSpPr>
              <a:spLocks/>
            </p:cNvSpPr>
            <p:nvPr/>
          </p:nvSpPr>
          <p:spPr bwMode="auto">
            <a:xfrm>
              <a:off x="239" y="1285"/>
              <a:ext cx="563" cy="105"/>
            </a:xfrm>
            <a:custGeom>
              <a:avLst/>
              <a:gdLst>
                <a:gd name="T0" fmla="*/ 477 w 563"/>
                <a:gd name="T1" fmla="*/ 6 h 105"/>
                <a:gd name="T2" fmla="*/ 537 w 563"/>
                <a:gd name="T3" fmla="*/ 5 h 105"/>
                <a:gd name="T4" fmla="*/ 548 w 563"/>
                <a:gd name="T5" fmla="*/ 9 h 105"/>
                <a:gd name="T6" fmla="*/ 546 w 563"/>
                <a:gd name="T7" fmla="*/ 56 h 105"/>
                <a:gd name="T8" fmla="*/ 539 w 563"/>
                <a:gd name="T9" fmla="*/ 86 h 105"/>
                <a:gd name="T10" fmla="*/ 522 w 563"/>
                <a:gd name="T11" fmla="*/ 95 h 105"/>
                <a:gd name="T12" fmla="*/ 464 w 563"/>
                <a:gd name="T13" fmla="*/ 102 h 105"/>
                <a:gd name="T14" fmla="*/ 128 w 563"/>
                <a:gd name="T15" fmla="*/ 104 h 105"/>
                <a:gd name="T16" fmla="*/ 50 w 563"/>
                <a:gd name="T17" fmla="*/ 98 h 105"/>
                <a:gd name="T18" fmla="*/ 26 w 563"/>
                <a:gd name="T19" fmla="*/ 69 h 105"/>
                <a:gd name="T20" fmla="*/ 24 w 563"/>
                <a:gd name="T21" fmla="*/ 44 h 105"/>
                <a:gd name="T22" fmla="*/ 24 w 563"/>
                <a:gd name="T23" fmla="*/ 21 h 105"/>
                <a:gd name="T24" fmla="*/ 27 w 563"/>
                <a:gd name="T25" fmla="*/ 8 h 105"/>
                <a:gd name="T26" fmla="*/ 75 w 563"/>
                <a:gd name="T27" fmla="*/ 6 h 105"/>
                <a:gd name="T28" fmla="*/ 477 w 563"/>
                <a:gd name="T29" fmla="*/ 6 h 10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3"/>
                <a:gd name="T46" fmla="*/ 0 h 105"/>
                <a:gd name="T47" fmla="*/ 563 w 563"/>
                <a:gd name="T48" fmla="*/ 105 h 10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3" h="105">
                  <a:moveTo>
                    <a:pt x="477" y="6"/>
                  </a:moveTo>
                  <a:cubicBezTo>
                    <a:pt x="563" y="6"/>
                    <a:pt x="525" y="5"/>
                    <a:pt x="537" y="5"/>
                  </a:cubicBezTo>
                  <a:cubicBezTo>
                    <a:pt x="549" y="5"/>
                    <a:pt x="547" y="0"/>
                    <a:pt x="548" y="9"/>
                  </a:cubicBezTo>
                  <a:cubicBezTo>
                    <a:pt x="549" y="18"/>
                    <a:pt x="547" y="43"/>
                    <a:pt x="546" y="56"/>
                  </a:cubicBezTo>
                  <a:cubicBezTo>
                    <a:pt x="545" y="69"/>
                    <a:pt x="543" y="80"/>
                    <a:pt x="539" y="86"/>
                  </a:cubicBezTo>
                  <a:cubicBezTo>
                    <a:pt x="535" y="92"/>
                    <a:pt x="534" y="92"/>
                    <a:pt x="522" y="95"/>
                  </a:cubicBezTo>
                  <a:cubicBezTo>
                    <a:pt x="510" y="98"/>
                    <a:pt x="530" y="100"/>
                    <a:pt x="464" y="102"/>
                  </a:cubicBezTo>
                  <a:cubicBezTo>
                    <a:pt x="398" y="104"/>
                    <a:pt x="197" y="105"/>
                    <a:pt x="128" y="104"/>
                  </a:cubicBezTo>
                  <a:cubicBezTo>
                    <a:pt x="59" y="103"/>
                    <a:pt x="67" y="104"/>
                    <a:pt x="50" y="98"/>
                  </a:cubicBezTo>
                  <a:cubicBezTo>
                    <a:pt x="33" y="92"/>
                    <a:pt x="30" y="78"/>
                    <a:pt x="26" y="69"/>
                  </a:cubicBezTo>
                  <a:cubicBezTo>
                    <a:pt x="22" y="60"/>
                    <a:pt x="24" y="52"/>
                    <a:pt x="24" y="44"/>
                  </a:cubicBezTo>
                  <a:cubicBezTo>
                    <a:pt x="24" y="36"/>
                    <a:pt x="23" y="27"/>
                    <a:pt x="24" y="21"/>
                  </a:cubicBezTo>
                  <a:cubicBezTo>
                    <a:pt x="25" y="15"/>
                    <a:pt x="19" y="10"/>
                    <a:pt x="27" y="8"/>
                  </a:cubicBezTo>
                  <a:cubicBezTo>
                    <a:pt x="35" y="6"/>
                    <a:pt x="0" y="6"/>
                    <a:pt x="75" y="6"/>
                  </a:cubicBezTo>
                  <a:cubicBezTo>
                    <a:pt x="150" y="6"/>
                    <a:pt x="393" y="6"/>
                    <a:pt x="477" y="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299065" name="Rectangle 9"/>
            <p:cNvSpPr>
              <a:spLocks noChangeArrowheads="1"/>
            </p:cNvSpPr>
            <p:nvPr/>
          </p:nvSpPr>
          <p:spPr bwMode="auto">
            <a:xfrm>
              <a:off x="788" y="1291"/>
              <a:ext cx="768" cy="96"/>
            </a:xfrm>
            <a:prstGeom prst="rect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299066" name="Freeform 10"/>
            <p:cNvSpPr>
              <a:spLocks/>
            </p:cNvSpPr>
            <p:nvPr/>
          </p:nvSpPr>
          <p:spPr bwMode="auto">
            <a:xfrm>
              <a:off x="1508" y="1283"/>
              <a:ext cx="563" cy="105"/>
            </a:xfrm>
            <a:custGeom>
              <a:avLst/>
              <a:gdLst>
                <a:gd name="T0" fmla="*/ 477 w 563"/>
                <a:gd name="T1" fmla="*/ 6 h 105"/>
                <a:gd name="T2" fmla="*/ 537 w 563"/>
                <a:gd name="T3" fmla="*/ 5 h 105"/>
                <a:gd name="T4" fmla="*/ 548 w 563"/>
                <a:gd name="T5" fmla="*/ 9 h 105"/>
                <a:gd name="T6" fmla="*/ 546 w 563"/>
                <a:gd name="T7" fmla="*/ 56 h 105"/>
                <a:gd name="T8" fmla="*/ 539 w 563"/>
                <a:gd name="T9" fmla="*/ 86 h 105"/>
                <a:gd name="T10" fmla="*/ 522 w 563"/>
                <a:gd name="T11" fmla="*/ 95 h 105"/>
                <a:gd name="T12" fmla="*/ 464 w 563"/>
                <a:gd name="T13" fmla="*/ 102 h 105"/>
                <a:gd name="T14" fmla="*/ 128 w 563"/>
                <a:gd name="T15" fmla="*/ 104 h 105"/>
                <a:gd name="T16" fmla="*/ 50 w 563"/>
                <a:gd name="T17" fmla="*/ 98 h 105"/>
                <a:gd name="T18" fmla="*/ 26 w 563"/>
                <a:gd name="T19" fmla="*/ 69 h 105"/>
                <a:gd name="T20" fmla="*/ 24 w 563"/>
                <a:gd name="T21" fmla="*/ 44 h 105"/>
                <a:gd name="T22" fmla="*/ 24 w 563"/>
                <a:gd name="T23" fmla="*/ 21 h 105"/>
                <a:gd name="T24" fmla="*/ 27 w 563"/>
                <a:gd name="T25" fmla="*/ 8 h 105"/>
                <a:gd name="T26" fmla="*/ 75 w 563"/>
                <a:gd name="T27" fmla="*/ 6 h 105"/>
                <a:gd name="T28" fmla="*/ 477 w 563"/>
                <a:gd name="T29" fmla="*/ 6 h 10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3"/>
                <a:gd name="T46" fmla="*/ 0 h 105"/>
                <a:gd name="T47" fmla="*/ 563 w 563"/>
                <a:gd name="T48" fmla="*/ 105 h 10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3" h="105">
                  <a:moveTo>
                    <a:pt x="477" y="6"/>
                  </a:moveTo>
                  <a:cubicBezTo>
                    <a:pt x="563" y="6"/>
                    <a:pt x="525" y="5"/>
                    <a:pt x="537" y="5"/>
                  </a:cubicBezTo>
                  <a:cubicBezTo>
                    <a:pt x="549" y="5"/>
                    <a:pt x="547" y="0"/>
                    <a:pt x="548" y="9"/>
                  </a:cubicBezTo>
                  <a:cubicBezTo>
                    <a:pt x="549" y="18"/>
                    <a:pt x="547" y="43"/>
                    <a:pt x="546" y="56"/>
                  </a:cubicBezTo>
                  <a:cubicBezTo>
                    <a:pt x="545" y="69"/>
                    <a:pt x="543" y="80"/>
                    <a:pt x="539" y="86"/>
                  </a:cubicBezTo>
                  <a:cubicBezTo>
                    <a:pt x="535" y="92"/>
                    <a:pt x="534" y="92"/>
                    <a:pt x="522" y="95"/>
                  </a:cubicBezTo>
                  <a:cubicBezTo>
                    <a:pt x="510" y="98"/>
                    <a:pt x="530" y="100"/>
                    <a:pt x="464" y="102"/>
                  </a:cubicBezTo>
                  <a:cubicBezTo>
                    <a:pt x="398" y="104"/>
                    <a:pt x="197" y="105"/>
                    <a:pt x="128" y="104"/>
                  </a:cubicBezTo>
                  <a:cubicBezTo>
                    <a:pt x="59" y="103"/>
                    <a:pt x="67" y="104"/>
                    <a:pt x="50" y="98"/>
                  </a:cubicBezTo>
                  <a:cubicBezTo>
                    <a:pt x="33" y="92"/>
                    <a:pt x="30" y="78"/>
                    <a:pt x="26" y="69"/>
                  </a:cubicBezTo>
                  <a:cubicBezTo>
                    <a:pt x="22" y="60"/>
                    <a:pt x="24" y="52"/>
                    <a:pt x="24" y="44"/>
                  </a:cubicBezTo>
                  <a:cubicBezTo>
                    <a:pt x="24" y="36"/>
                    <a:pt x="23" y="27"/>
                    <a:pt x="24" y="21"/>
                  </a:cubicBezTo>
                  <a:cubicBezTo>
                    <a:pt x="25" y="15"/>
                    <a:pt x="19" y="10"/>
                    <a:pt x="27" y="8"/>
                  </a:cubicBezTo>
                  <a:cubicBezTo>
                    <a:pt x="35" y="6"/>
                    <a:pt x="0" y="6"/>
                    <a:pt x="75" y="6"/>
                  </a:cubicBezTo>
                  <a:cubicBezTo>
                    <a:pt x="150" y="6"/>
                    <a:pt x="393" y="6"/>
                    <a:pt x="477" y="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299067" name="Freeform 11"/>
            <p:cNvSpPr>
              <a:spLocks/>
            </p:cNvSpPr>
            <p:nvPr/>
          </p:nvSpPr>
          <p:spPr bwMode="auto">
            <a:xfrm>
              <a:off x="740" y="1195"/>
              <a:ext cx="864" cy="96"/>
            </a:xfrm>
            <a:custGeom>
              <a:avLst/>
              <a:gdLst>
                <a:gd name="T0" fmla="*/ 0 w 480"/>
                <a:gd name="T1" fmla="*/ 96 h 96"/>
                <a:gd name="T2" fmla="*/ 0 w 480"/>
                <a:gd name="T3" fmla="*/ 0 h 96"/>
                <a:gd name="T4" fmla="*/ 16322 w 480"/>
                <a:gd name="T5" fmla="*/ 0 h 96"/>
                <a:gd name="T6" fmla="*/ 16322 w 480"/>
                <a:gd name="T7" fmla="*/ 96 h 96"/>
                <a:gd name="T8" fmla="*/ 0 w 480"/>
                <a:gd name="T9" fmla="*/ 96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0"/>
                <a:gd name="T16" fmla="*/ 0 h 96"/>
                <a:gd name="T17" fmla="*/ 480 w 480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0" h="96">
                  <a:moveTo>
                    <a:pt x="0" y="96"/>
                  </a:moveTo>
                  <a:lnTo>
                    <a:pt x="0" y="0"/>
                  </a:lnTo>
                  <a:lnTo>
                    <a:pt x="480" y="0"/>
                  </a:lnTo>
                  <a:lnTo>
                    <a:pt x="480" y="96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299068" name="Freeform 12"/>
            <p:cNvSpPr>
              <a:spLocks/>
            </p:cNvSpPr>
            <p:nvPr/>
          </p:nvSpPr>
          <p:spPr bwMode="auto">
            <a:xfrm>
              <a:off x="308" y="1195"/>
              <a:ext cx="432" cy="96"/>
            </a:xfrm>
            <a:custGeom>
              <a:avLst/>
              <a:gdLst>
                <a:gd name="T0" fmla="*/ 0 w 480"/>
                <a:gd name="T1" fmla="*/ 96 h 96"/>
                <a:gd name="T2" fmla="*/ 0 w 480"/>
                <a:gd name="T3" fmla="*/ 0 h 96"/>
                <a:gd name="T4" fmla="*/ 256 w 480"/>
                <a:gd name="T5" fmla="*/ 0 h 96"/>
                <a:gd name="T6" fmla="*/ 256 w 480"/>
                <a:gd name="T7" fmla="*/ 96 h 96"/>
                <a:gd name="T8" fmla="*/ 0 w 480"/>
                <a:gd name="T9" fmla="*/ 96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0"/>
                <a:gd name="T16" fmla="*/ 0 h 96"/>
                <a:gd name="T17" fmla="*/ 480 w 480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0" h="96">
                  <a:moveTo>
                    <a:pt x="0" y="96"/>
                  </a:moveTo>
                  <a:lnTo>
                    <a:pt x="0" y="0"/>
                  </a:lnTo>
                  <a:lnTo>
                    <a:pt x="480" y="0"/>
                  </a:lnTo>
                  <a:lnTo>
                    <a:pt x="480" y="96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299069" name="Freeform 13"/>
            <p:cNvSpPr>
              <a:spLocks/>
            </p:cNvSpPr>
            <p:nvPr/>
          </p:nvSpPr>
          <p:spPr bwMode="auto">
            <a:xfrm>
              <a:off x="788" y="1099"/>
              <a:ext cx="720" cy="96"/>
            </a:xfrm>
            <a:custGeom>
              <a:avLst/>
              <a:gdLst>
                <a:gd name="T0" fmla="*/ 0 w 480"/>
                <a:gd name="T1" fmla="*/ 96 h 96"/>
                <a:gd name="T2" fmla="*/ 0 w 480"/>
                <a:gd name="T3" fmla="*/ 0 h 96"/>
                <a:gd name="T4" fmla="*/ 5468 w 480"/>
                <a:gd name="T5" fmla="*/ 0 h 96"/>
                <a:gd name="T6" fmla="*/ 5468 w 480"/>
                <a:gd name="T7" fmla="*/ 96 h 96"/>
                <a:gd name="T8" fmla="*/ 0 w 480"/>
                <a:gd name="T9" fmla="*/ 96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0"/>
                <a:gd name="T16" fmla="*/ 0 h 96"/>
                <a:gd name="T17" fmla="*/ 480 w 480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0" h="96">
                  <a:moveTo>
                    <a:pt x="0" y="96"/>
                  </a:moveTo>
                  <a:lnTo>
                    <a:pt x="0" y="0"/>
                  </a:lnTo>
                  <a:lnTo>
                    <a:pt x="480" y="0"/>
                  </a:lnTo>
                  <a:lnTo>
                    <a:pt x="480" y="96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299070" name="Freeform 14"/>
            <p:cNvSpPr>
              <a:spLocks/>
            </p:cNvSpPr>
            <p:nvPr/>
          </p:nvSpPr>
          <p:spPr bwMode="auto">
            <a:xfrm>
              <a:off x="1988" y="1195"/>
              <a:ext cx="240" cy="96"/>
            </a:xfrm>
            <a:custGeom>
              <a:avLst/>
              <a:gdLst>
                <a:gd name="T0" fmla="*/ 0 w 480"/>
                <a:gd name="T1" fmla="*/ 96 h 96"/>
                <a:gd name="T2" fmla="*/ 0 w 480"/>
                <a:gd name="T3" fmla="*/ 0 h 96"/>
                <a:gd name="T4" fmla="*/ 8 w 480"/>
                <a:gd name="T5" fmla="*/ 0 h 96"/>
                <a:gd name="T6" fmla="*/ 8 w 480"/>
                <a:gd name="T7" fmla="*/ 96 h 96"/>
                <a:gd name="T8" fmla="*/ 0 w 480"/>
                <a:gd name="T9" fmla="*/ 96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0"/>
                <a:gd name="T16" fmla="*/ 0 h 96"/>
                <a:gd name="T17" fmla="*/ 480 w 480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0" h="96">
                  <a:moveTo>
                    <a:pt x="0" y="96"/>
                  </a:moveTo>
                  <a:lnTo>
                    <a:pt x="0" y="0"/>
                  </a:lnTo>
                  <a:lnTo>
                    <a:pt x="480" y="0"/>
                  </a:lnTo>
                  <a:lnTo>
                    <a:pt x="480" y="96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299071" name="Freeform 15"/>
            <p:cNvSpPr>
              <a:spLocks/>
            </p:cNvSpPr>
            <p:nvPr/>
          </p:nvSpPr>
          <p:spPr bwMode="auto">
            <a:xfrm>
              <a:off x="1580" y="1195"/>
              <a:ext cx="432" cy="96"/>
            </a:xfrm>
            <a:custGeom>
              <a:avLst/>
              <a:gdLst>
                <a:gd name="T0" fmla="*/ 0 w 480"/>
                <a:gd name="T1" fmla="*/ 96 h 96"/>
                <a:gd name="T2" fmla="*/ 0 w 480"/>
                <a:gd name="T3" fmla="*/ 0 h 96"/>
                <a:gd name="T4" fmla="*/ 256 w 480"/>
                <a:gd name="T5" fmla="*/ 0 h 96"/>
                <a:gd name="T6" fmla="*/ 256 w 480"/>
                <a:gd name="T7" fmla="*/ 96 h 96"/>
                <a:gd name="T8" fmla="*/ 0 w 480"/>
                <a:gd name="T9" fmla="*/ 96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0"/>
                <a:gd name="T16" fmla="*/ 0 h 96"/>
                <a:gd name="T17" fmla="*/ 480 w 480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0" h="96">
                  <a:moveTo>
                    <a:pt x="0" y="96"/>
                  </a:moveTo>
                  <a:lnTo>
                    <a:pt x="0" y="0"/>
                  </a:lnTo>
                  <a:lnTo>
                    <a:pt x="480" y="0"/>
                  </a:lnTo>
                  <a:lnTo>
                    <a:pt x="480" y="96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299072" name="Freeform 16"/>
            <p:cNvSpPr>
              <a:spLocks/>
            </p:cNvSpPr>
            <p:nvPr/>
          </p:nvSpPr>
          <p:spPr bwMode="auto">
            <a:xfrm>
              <a:off x="68" y="1195"/>
              <a:ext cx="240" cy="96"/>
            </a:xfrm>
            <a:custGeom>
              <a:avLst/>
              <a:gdLst>
                <a:gd name="T0" fmla="*/ 0 w 480"/>
                <a:gd name="T1" fmla="*/ 96 h 96"/>
                <a:gd name="T2" fmla="*/ 0 w 480"/>
                <a:gd name="T3" fmla="*/ 0 h 96"/>
                <a:gd name="T4" fmla="*/ 8 w 480"/>
                <a:gd name="T5" fmla="*/ 0 h 96"/>
                <a:gd name="T6" fmla="*/ 8 w 480"/>
                <a:gd name="T7" fmla="*/ 96 h 96"/>
                <a:gd name="T8" fmla="*/ 0 w 480"/>
                <a:gd name="T9" fmla="*/ 96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0"/>
                <a:gd name="T16" fmla="*/ 0 h 96"/>
                <a:gd name="T17" fmla="*/ 480 w 480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0" h="96">
                  <a:moveTo>
                    <a:pt x="0" y="96"/>
                  </a:moveTo>
                  <a:lnTo>
                    <a:pt x="0" y="0"/>
                  </a:lnTo>
                  <a:lnTo>
                    <a:pt x="480" y="0"/>
                  </a:lnTo>
                  <a:lnTo>
                    <a:pt x="480" y="96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299073" name="Text Box 17"/>
            <p:cNvSpPr txBox="1">
              <a:spLocks noChangeArrowheads="1"/>
            </p:cNvSpPr>
            <p:nvPr/>
          </p:nvSpPr>
          <p:spPr bwMode="auto">
            <a:xfrm>
              <a:off x="672" y="821"/>
              <a:ext cx="672" cy="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800" b="0" smtClean="0">
                  <a:solidFill>
                    <a:srgbClr val="000000"/>
                  </a:solidFill>
                </a:rPr>
                <a:t>n channel</a:t>
              </a:r>
            </a:p>
          </p:txBody>
        </p:sp>
        <p:sp>
          <p:nvSpPr>
            <p:cNvPr id="299074" name="Line 18"/>
            <p:cNvSpPr>
              <a:spLocks noChangeShapeType="1"/>
            </p:cNvSpPr>
            <p:nvPr/>
          </p:nvSpPr>
          <p:spPr bwMode="auto">
            <a:xfrm flipH="1">
              <a:off x="1844" y="1104"/>
              <a:ext cx="28" cy="23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299075" name="Line 19"/>
            <p:cNvSpPr>
              <a:spLocks noChangeShapeType="1"/>
            </p:cNvSpPr>
            <p:nvPr/>
          </p:nvSpPr>
          <p:spPr bwMode="auto">
            <a:xfrm>
              <a:off x="1056" y="1056"/>
              <a:ext cx="68" cy="276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299076" name="Line 20"/>
            <p:cNvSpPr>
              <a:spLocks noChangeShapeType="1"/>
            </p:cNvSpPr>
            <p:nvPr/>
          </p:nvSpPr>
          <p:spPr bwMode="auto">
            <a:xfrm>
              <a:off x="1124" y="1579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299077" name="Oval 21"/>
            <p:cNvSpPr>
              <a:spLocks noChangeArrowheads="1"/>
            </p:cNvSpPr>
            <p:nvPr/>
          </p:nvSpPr>
          <p:spPr bwMode="auto">
            <a:xfrm>
              <a:off x="1076" y="1675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299078" name="Rectangle 22"/>
            <p:cNvSpPr>
              <a:spLocks noChangeArrowheads="1"/>
            </p:cNvSpPr>
            <p:nvPr/>
          </p:nvSpPr>
          <p:spPr bwMode="auto">
            <a:xfrm>
              <a:off x="884" y="1675"/>
              <a:ext cx="920" cy="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mtClean="0">
                  <a:solidFill>
                    <a:srgbClr val="000000"/>
                  </a:solidFill>
                </a:rPr>
                <a:t>Substrate bias</a:t>
              </a:r>
            </a:p>
          </p:txBody>
        </p:sp>
      </p:grpSp>
      <p:grpSp>
        <p:nvGrpSpPr>
          <p:cNvPr id="299012" name="Group 23"/>
          <p:cNvGrpSpPr>
            <a:grpSpLocks/>
          </p:cNvGrpSpPr>
          <p:nvPr/>
        </p:nvGrpSpPr>
        <p:grpSpPr bwMode="auto">
          <a:xfrm>
            <a:off x="628650" y="2819400"/>
            <a:ext cx="3641725" cy="1973263"/>
            <a:chOff x="300" y="2453"/>
            <a:chExt cx="2294" cy="1243"/>
          </a:xfrm>
        </p:grpSpPr>
        <p:sp>
          <p:nvSpPr>
            <p:cNvPr id="299047" name="Rectangle 24"/>
            <p:cNvSpPr>
              <a:spLocks noChangeArrowheads="1"/>
            </p:cNvSpPr>
            <p:nvPr/>
          </p:nvSpPr>
          <p:spPr bwMode="auto">
            <a:xfrm>
              <a:off x="300" y="3408"/>
              <a:ext cx="2160" cy="288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299048" name="Text Box 25"/>
            <p:cNvSpPr txBox="1">
              <a:spLocks noChangeArrowheads="1"/>
            </p:cNvSpPr>
            <p:nvPr/>
          </p:nvSpPr>
          <p:spPr bwMode="auto">
            <a:xfrm>
              <a:off x="588" y="3408"/>
              <a:ext cx="1568" cy="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800" b="0" smtClean="0">
                  <a:solidFill>
                    <a:srgbClr val="000000"/>
                  </a:solidFill>
                </a:rPr>
                <a:t>絶縁性基板</a:t>
              </a:r>
              <a:r>
                <a:rPr lang="en-US" altLang="ja-JP" sz="1800" b="0" smtClean="0">
                  <a:solidFill>
                    <a:srgbClr val="000000"/>
                  </a:solidFill>
                </a:rPr>
                <a:t>(</a:t>
              </a:r>
              <a:r>
                <a:rPr lang="ja-JP" altLang="en-US" sz="1800" b="0" smtClean="0">
                  <a:solidFill>
                    <a:srgbClr val="000000"/>
                  </a:solidFill>
                </a:rPr>
                <a:t>ガラスなど</a:t>
              </a:r>
              <a:r>
                <a:rPr lang="en-US" altLang="ja-JP" sz="1800" b="0" smtClean="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299049" name="Freeform 26"/>
            <p:cNvSpPr>
              <a:spLocks/>
            </p:cNvSpPr>
            <p:nvPr/>
          </p:nvSpPr>
          <p:spPr bwMode="auto">
            <a:xfrm>
              <a:off x="972" y="3312"/>
              <a:ext cx="816" cy="96"/>
            </a:xfrm>
            <a:custGeom>
              <a:avLst/>
              <a:gdLst>
                <a:gd name="T0" fmla="*/ 96 w 816"/>
                <a:gd name="T1" fmla="*/ 0 h 96"/>
                <a:gd name="T2" fmla="*/ 0 w 816"/>
                <a:gd name="T3" fmla="*/ 96 h 96"/>
                <a:gd name="T4" fmla="*/ 816 w 816"/>
                <a:gd name="T5" fmla="*/ 96 h 96"/>
                <a:gd name="T6" fmla="*/ 720 w 816"/>
                <a:gd name="T7" fmla="*/ 0 h 96"/>
                <a:gd name="T8" fmla="*/ 96 w 816"/>
                <a:gd name="T9" fmla="*/ 0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16"/>
                <a:gd name="T16" fmla="*/ 0 h 96"/>
                <a:gd name="T17" fmla="*/ 816 w 816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16" h="96">
                  <a:moveTo>
                    <a:pt x="96" y="0"/>
                  </a:moveTo>
                  <a:lnTo>
                    <a:pt x="0" y="96"/>
                  </a:lnTo>
                  <a:lnTo>
                    <a:pt x="816" y="96"/>
                  </a:lnTo>
                  <a:lnTo>
                    <a:pt x="720" y="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299050" name="Freeform 27"/>
            <p:cNvSpPr>
              <a:spLocks/>
            </p:cNvSpPr>
            <p:nvPr/>
          </p:nvSpPr>
          <p:spPr bwMode="auto">
            <a:xfrm>
              <a:off x="300" y="3168"/>
              <a:ext cx="2160" cy="240"/>
            </a:xfrm>
            <a:custGeom>
              <a:avLst/>
              <a:gdLst>
                <a:gd name="T0" fmla="*/ 0 w 2160"/>
                <a:gd name="T1" fmla="*/ 240 h 240"/>
                <a:gd name="T2" fmla="*/ 672 w 2160"/>
                <a:gd name="T3" fmla="*/ 240 h 240"/>
                <a:gd name="T4" fmla="*/ 768 w 2160"/>
                <a:gd name="T5" fmla="*/ 144 h 240"/>
                <a:gd name="T6" fmla="*/ 1392 w 2160"/>
                <a:gd name="T7" fmla="*/ 144 h 240"/>
                <a:gd name="T8" fmla="*/ 1488 w 2160"/>
                <a:gd name="T9" fmla="*/ 240 h 240"/>
                <a:gd name="T10" fmla="*/ 2160 w 2160"/>
                <a:gd name="T11" fmla="*/ 240 h 240"/>
                <a:gd name="T12" fmla="*/ 2160 w 2160"/>
                <a:gd name="T13" fmla="*/ 96 h 240"/>
                <a:gd name="T14" fmla="*/ 1536 w 2160"/>
                <a:gd name="T15" fmla="*/ 96 h 240"/>
                <a:gd name="T16" fmla="*/ 1440 w 2160"/>
                <a:gd name="T17" fmla="*/ 0 h 240"/>
                <a:gd name="T18" fmla="*/ 720 w 2160"/>
                <a:gd name="T19" fmla="*/ 0 h 240"/>
                <a:gd name="T20" fmla="*/ 624 w 2160"/>
                <a:gd name="T21" fmla="*/ 96 h 240"/>
                <a:gd name="T22" fmla="*/ 0 w 2160"/>
                <a:gd name="T23" fmla="*/ 96 h 240"/>
                <a:gd name="T24" fmla="*/ 0 w 2160"/>
                <a:gd name="T25" fmla="*/ 240 h 2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0"/>
                <a:gd name="T40" fmla="*/ 0 h 240"/>
                <a:gd name="T41" fmla="*/ 2160 w 2160"/>
                <a:gd name="T42" fmla="*/ 240 h 2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0" h="240">
                  <a:moveTo>
                    <a:pt x="0" y="240"/>
                  </a:moveTo>
                  <a:lnTo>
                    <a:pt x="672" y="240"/>
                  </a:lnTo>
                  <a:lnTo>
                    <a:pt x="768" y="144"/>
                  </a:lnTo>
                  <a:lnTo>
                    <a:pt x="1392" y="144"/>
                  </a:lnTo>
                  <a:lnTo>
                    <a:pt x="1488" y="240"/>
                  </a:lnTo>
                  <a:lnTo>
                    <a:pt x="2160" y="240"/>
                  </a:lnTo>
                  <a:lnTo>
                    <a:pt x="2160" y="96"/>
                  </a:lnTo>
                  <a:lnTo>
                    <a:pt x="1536" y="96"/>
                  </a:lnTo>
                  <a:lnTo>
                    <a:pt x="1440" y="0"/>
                  </a:lnTo>
                  <a:lnTo>
                    <a:pt x="720" y="0"/>
                  </a:lnTo>
                  <a:lnTo>
                    <a:pt x="624" y="96"/>
                  </a:lnTo>
                  <a:lnTo>
                    <a:pt x="0" y="96"/>
                  </a:lnTo>
                  <a:lnTo>
                    <a:pt x="0" y="24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299051" name="Freeform 28"/>
            <p:cNvSpPr>
              <a:spLocks/>
            </p:cNvSpPr>
            <p:nvPr/>
          </p:nvSpPr>
          <p:spPr bwMode="auto">
            <a:xfrm>
              <a:off x="828" y="3072"/>
              <a:ext cx="1104" cy="192"/>
            </a:xfrm>
            <a:custGeom>
              <a:avLst/>
              <a:gdLst>
                <a:gd name="T0" fmla="*/ 0 w 1104"/>
                <a:gd name="T1" fmla="*/ 192 h 192"/>
                <a:gd name="T2" fmla="*/ 96 w 1104"/>
                <a:gd name="T3" fmla="*/ 192 h 192"/>
                <a:gd name="T4" fmla="*/ 192 w 1104"/>
                <a:gd name="T5" fmla="*/ 96 h 192"/>
                <a:gd name="T6" fmla="*/ 912 w 1104"/>
                <a:gd name="T7" fmla="*/ 96 h 192"/>
                <a:gd name="T8" fmla="*/ 1008 w 1104"/>
                <a:gd name="T9" fmla="*/ 192 h 192"/>
                <a:gd name="T10" fmla="*/ 1104 w 1104"/>
                <a:gd name="T11" fmla="*/ 192 h 192"/>
                <a:gd name="T12" fmla="*/ 1104 w 1104"/>
                <a:gd name="T13" fmla="*/ 96 h 192"/>
                <a:gd name="T14" fmla="*/ 1002 w 1104"/>
                <a:gd name="T15" fmla="*/ 96 h 192"/>
                <a:gd name="T16" fmla="*/ 918 w 1104"/>
                <a:gd name="T17" fmla="*/ 0 h 192"/>
                <a:gd name="T18" fmla="*/ 192 w 1104"/>
                <a:gd name="T19" fmla="*/ 0 h 192"/>
                <a:gd name="T20" fmla="*/ 96 w 1104"/>
                <a:gd name="T21" fmla="*/ 96 h 192"/>
                <a:gd name="T22" fmla="*/ 0 w 1104"/>
                <a:gd name="T23" fmla="*/ 96 h 192"/>
                <a:gd name="T24" fmla="*/ 0 w 1104"/>
                <a:gd name="T25" fmla="*/ 192 h 1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04"/>
                <a:gd name="T40" fmla="*/ 0 h 192"/>
                <a:gd name="T41" fmla="*/ 1104 w 1104"/>
                <a:gd name="T42" fmla="*/ 192 h 19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04" h="192">
                  <a:moveTo>
                    <a:pt x="0" y="192"/>
                  </a:moveTo>
                  <a:lnTo>
                    <a:pt x="96" y="192"/>
                  </a:lnTo>
                  <a:lnTo>
                    <a:pt x="192" y="96"/>
                  </a:lnTo>
                  <a:lnTo>
                    <a:pt x="912" y="96"/>
                  </a:lnTo>
                  <a:lnTo>
                    <a:pt x="1008" y="192"/>
                  </a:lnTo>
                  <a:lnTo>
                    <a:pt x="1104" y="192"/>
                  </a:lnTo>
                  <a:lnTo>
                    <a:pt x="1104" y="96"/>
                  </a:lnTo>
                  <a:lnTo>
                    <a:pt x="1002" y="96"/>
                  </a:lnTo>
                  <a:lnTo>
                    <a:pt x="918" y="0"/>
                  </a:lnTo>
                  <a:lnTo>
                    <a:pt x="192" y="0"/>
                  </a:lnTo>
                  <a:lnTo>
                    <a:pt x="96" y="96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299052" name="Freeform 29"/>
            <p:cNvSpPr>
              <a:spLocks/>
            </p:cNvSpPr>
            <p:nvPr/>
          </p:nvSpPr>
          <p:spPr bwMode="auto">
            <a:xfrm>
              <a:off x="828" y="3024"/>
              <a:ext cx="1104" cy="144"/>
            </a:xfrm>
            <a:custGeom>
              <a:avLst/>
              <a:gdLst>
                <a:gd name="T0" fmla="*/ 0 w 1104"/>
                <a:gd name="T1" fmla="*/ 144 h 144"/>
                <a:gd name="T2" fmla="*/ 96 w 1104"/>
                <a:gd name="T3" fmla="*/ 144 h 144"/>
                <a:gd name="T4" fmla="*/ 192 w 1104"/>
                <a:gd name="T5" fmla="*/ 48 h 144"/>
                <a:gd name="T6" fmla="*/ 912 w 1104"/>
                <a:gd name="T7" fmla="*/ 48 h 144"/>
                <a:gd name="T8" fmla="*/ 1008 w 1104"/>
                <a:gd name="T9" fmla="*/ 144 h 144"/>
                <a:gd name="T10" fmla="*/ 1104 w 1104"/>
                <a:gd name="T11" fmla="*/ 144 h 144"/>
                <a:gd name="T12" fmla="*/ 1104 w 1104"/>
                <a:gd name="T13" fmla="*/ 96 h 144"/>
                <a:gd name="T14" fmla="*/ 1008 w 1104"/>
                <a:gd name="T15" fmla="*/ 96 h 144"/>
                <a:gd name="T16" fmla="*/ 912 w 1104"/>
                <a:gd name="T17" fmla="*/ 0 h 144"/>
                <a:gd name="T18" fmla="*/ 192 w 1104"/>
                <a:gd name="T19" fmla="*/ 0 h 144"/>
                <a:gd name="T20" fmla="*/ 96 w 1104"/>
                <a:gd name="T21" fmla="*/ 96 h 144"/>
                <a:gd name="T22" fmla="*/ 0 w 1104"/>
                <a:gd name="T23" fmla="*/ 96 h 144"/>
                <a:gd name="T24" fmla="*/ 0 w 1104"/>
                <a:gd name="T25" fmla="*/ 144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04"/>
                <a:gd name="T40" fmla="*/ 0 h 144"/>
                <a:gd name="T41" fmla="*/ 1104 w 1104"/>
                <a:gd name="T42" fmla="*/ 144 h 14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04" h="144">
                  <a:moveTo>
                    <a:pt x="0" y="144"/>
                  </a:moveTo>
                  <a:lnTo>
                    <a:pt x="96" y="144"/>
                  </a:lnTo>
                  <a:lnTo>
                    <a:pt x="192" y="48"/>
                  </a:lnTo>
                  <a:lnTo>
                    <a:pt x="912" y="48"/>
                  </a:lnTo>
                  <a:lnTo>
                    <a:pt x="1008" y="144"/>
                  </a:lnTo>
                  <a:lnTo>
                    <a:pt x="1104" y="144"/>
                  </a:lnTo>
                  <a:lnTo>
                    <a:pt x="1104" y="96"/>
                  </a:lnTo>
                  <a:lnTo>
                    <a:pt x="1008" y="96"/>
                  </a:lnTo>
                  <a:lnTo>
                    <a:pt x="912" y="0"/>
                  </a:lnTo>
                  <a:lnTo>
                    <a:pt x="192" y="0"/>
                  </a:lnTo>
                  <a:lnTo>
                    <a:pt x="96" y="96"/>
                  </a:lnTo>
                  <a:lnTo>
                    <a:pt x="0" y="96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299053" name="Freeform 30"/>
            <p:cNvSpPr>
              <a:spLocks/>
            </p:cNvSpPr>
            <p:nvPr/>
          </p:nvSpPr>
          <p:spPr bwMode="auto">
            <a:xfrm>
              <a:off x="300" y="2880"/>
              <a:ext cx="768" cy="384"/>
            </a:xfrm>
            <a:custGeom>
              <a:avLst/>
              <a:gdLst>
                <a:gd name="T0" fmla="*/ 0 w 768"/>
                <a:gd name="T1" fmla="*/ 384 h 384"/>
                <a:gd name="T2" fmla="*/ 528 w 768"/>
                <a:gd name="T3" fmla="*/ 384 h 384"/>
                <a:gd name="T4" fmla="*/ 528 w 768"/>
                <a:gd name="T5" fmla="*/ 240 h 384"/>
                <a:gd name="T6" fmla="*/ 624 w 768"/>
                <a:gd name="T7" fmla="*/ 240 h 384"/>
                <a:gd name="T8" fmla="*/ 720 w 768"/>
                <a:gd name="T9" fmla="*/ 144 h 384"/>
                <a:gd name="T10" fmla="*/ 768 w 768"/>
                <a:gd name="T11" fmla="*/ 144 h 384"/>
                <a:gd name="T12" fmla="*/ 768 w 768"/>
                <a:gd name="T13" fmla="*/ 0 h 384"/>
                <a:gd name="T14" fmla="*/ 720 w 768"/>
                <a:gd name="T15" fmla="*/ 0 h 384"/>
                <a:gd name="T16" fmla="*/ 576 w 768"/>
                <a:gd name="T17" fmla="*/ 144 h 384"/>
                <a:gd name="T18" fmla="*/ 432 w 768"/>
                <a:gd name="T19" fmla="*/ 144 h 384"/>
                <a:gd name="T20" fmla="*/ 432 w 768"/>
                <a:gd name="T21" fmla="*/ 288 h 384"/>
                <a:gd name="T22" fmla="*/ 0 w 768"/>
                <a:gd name="T23" fmla="*/ 288 h 384"/>
                <a:gd name="T24" fmla="*/ 0 w 768"/>
                <a:gd name="T25" fmla="*/ 384 h 38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68"/>
                <a:gd name="T40" fmla="*/ 0 h 384"/>
                <a:gd name="T41" fmla="*/ 768 w 768"/>
                <a:gd name="T42" fmla="*/ 384 h 38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68" h="384">
                  <a:moveTo>
                    <a:pt x="0" y="384"/>
                  </a:moveTo>
                  <a:lnTo>
                    <a:pt x="528" y="384"/>
                  </a:lnTo>
                  <a:lnTo>
                    <a:pt x="528" y="240"/>
                  </a:lnTo>
                  <a:lnTo>
                    <a:pt x="624" y="240"/>
                  </a:lnTo>
                  <a:lnTo>
                    <a:pt x="720" y="144"/>
                  </a:lnTo>
                  <a:lnTo>
                    <a:pt x="768" y="144"/>
                  </a:lnTo>
                  <a:lnTo>
                    <a:pt x="768" y="0"/>
                  </a:lnTo>
                  <a:lnTo>
                    <a:pt x="720" y="0"/>
                  </a:lnTo>
                  <a:lnTo>
                    <a:pt x="576" y="144"/>
                  </a:lnTo>
                  <a:lnTo>
                    <a:pt x="432" y="144"/>
                  </a:lnTo>
                  <a:lnTo>
                    <a:pt x="432" y="288"/>
                  </a:lnTo>
                  <a:lnTo>
                    <a:pt x="0" y="288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299054" name="Freeform 31"/>
            <p:cNvSpPr>
              <a:spLocks/>
            </p:cNvSpPr>
            <p:nvPr/>
          </p:nvSpPr>
          <p:spPr bwMode="auto">
            <a:xfrm>
              <a:off x="1692" y="2880"/>
              <a:ext cx="768" cy="384"/>
            </a:xfrm>
            <a:custGeom>
              <a:avLst/>
              <a:gdLst>
                <a:gd name="T0" fmla="*/ 768 w 768"/>
                <a:gd name="T1" fmla="*/ 384 h 384"/>
                <a:gd name="T2" fmla="*/ 240 w 768"/>
                <a:gd name="T3" fmla="*/ 384 h 384"/>
                <a:gd name="T4" fmla="*/ 240 w 768"/>
                <a:gd name="T5" fmla="*/ 240 h 384"/>
                <a:gd name="T6" fmla="*/ 144 w 768"/>
                <a:gd name="T7" fmla="*/ 240 h 384"/>
                <a:gd name="T8" fmla="*/ 48 w 768"/>
                <a:gd name="T9" fmla="*/ 144 h 384"/>
                <a:gd name="T10" fmla="*/ 0 w 768"/>
                <a:gd name="T11" fmla="*/ 144 h 384"/>
                <a:gd name="T12" fmla="*/ 0 w 768"/>
                <a:gd name="T13" fmla="*/ 0 h 384"/>
                <a:gd name="T14" fmla="*/ 48 w 768"/>
                <a:gd name="T15" fmla="*/ 0 h 384"/>
                <a:gd name="T16" fmla="*/ 192 w 768"/>
                <a:gd name="T17" fmla="*/ 144 h 384"/>
                <a:gd name="T18" fmla="*/ 330 w 768"/>
                <a:gd name="T19" fmla="*/ 144 h 384"/>
                <a:gd name="T20" fmla="*/ 330 w 768"/>
                <a:gd name="T21" fmla="*/ 288 h 384"/>
                <a:gd name="T22" fmla="*/ 768 w 768"/>
                <a:gd name="T23" fmla="*/ 288 h 384"/>
                <a:gd name="T24" fmla="*/ 768 w 768"/>
                <a:gd name="T25" fmla="*/ 384 h 38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68"/>
                <a:gd name="T40" fmla="*/ 0 h 384"/>
                <a:gd name="T41" fmla="*/ 768 w 768"/>
                <a:gd name="T42" fmla="*/ 384 h 38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68" h="384">
                  <a:moveTo>
                    <a:pt x="768" y="384"/>
                  </a:moveTo>
                  <a:lnTo>
                    <a:pt x="240" y="384"/>
                  </a:lnTo>
                  <a:lnTo>
                    <a:pt x="240" y="240"/>
                  </a:lnTo>
                  <a:lnTo>
                    <a:pt x="144" y="240"/>
                  </a:lnTo>
                  <a:lnTo>
                    <a:pt x="48" y="144"/>
                  </a:lnTo>
                  <a:lnTo>
                    <a:pt x="0" y="14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192" y="144"/>
                  </a:lnTo>
                  <a:lnTo>
                    <a:pt x="330" y="144"/>
                  </a:lnTo>
                  <a:lnTo>
                    <a:pt x="330" y="288"/>
                  </a:lnTo>
                  <a:lnTo>
                    <a:pt x="768" y="288"/>
                  </a:lnTo>
                  <a:lnTo>
                    <a:pt x="768" y="384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299055" name="Freeform 32"/>
            <p:cNvSpPr>
              <a:spLocks/>
            </p:cNvSpPr>
            <p:nvPr/>
          </p:nvSpPr>
          <p:spPr bwMode="auto">
            <a:xfrm>
              <a:off x="300" y="2736"/>
              <a:ext cx="2160" cy="432"/>
            </a:xfrm>
            <a:custGeom>
              <a:avLst/>
              <a:gdLst>
                <a:gd name="T0" fmla="*/ 0 w 2160"/>
                <a:gd name="T1" fmla="*/ 432 h 432"/>
                <a:gd name="T2" fmla="*/ 432 w 2160"/>
                <a:gd name="T3" fmla="*/ 432 h 432"/>
                <a:gd name="T4" fmla="*/ 432 w 2160"/>
                <a:gd name="T5" fmla="*/ 288 h 432"/>
                <a:gd name="T6" fmla="*/ 576 w 2160"/>
                <a:gd name="T7" fmla="*/ 288 h 432"/>
                <a:gd name="T8" fmla="*/ 720 w 2160"/>
                <a:gd name="T9" fmla="*/ 144 h 432"/>
                <a:gd name="T10" fmla="*/ 768 w 2160"/>
                <a:gd name="T11" fmla="*/ 144 h 432"/>
                <a:gd name="T12" fmla="*/ 768 w 2160"/>
                <a:gd name="T13" fmla="*/ 288 h 432"/>
                <a:gd name="T14" fmla="*/ 768 w 2160"/>
                <a:gd name="T15" fmla="*/ 336 h 432"/>
                <a:gd name="T16" fmla="*/ 768 w 2160"/>
                <a:gd name="T17" fmla="*/ 384 h 432"/>
                <a:gd name="T18" fmla="*/ 1392 w 2160"/>
                <a:gd name="T19" fmla="*/ 384 h 432"/>
                <a:gd name="T20" fmla="*/ 1392 w 2160"/>
                <a:gd name="T21" fmla="*/ 144 h 432"/>
                <a:gd name="T22" fmla="*/ 1440 w 2160"/>
                <a:gd name="T23" fmla="*/ 144 h 432"/>
                <a:gd name="T24" fmla="*/ 1584 w 2160"/>
                <a:gd name="T25" fmla="*/ 288 h 432"/>
                <a:gd name="T26" fmla="*/ 1728 w 2160"/>
                <a:gd name="T27" fmla="*/ 288 h 432"/>
                <a:gd name="T28" fmla="*/ 1728 w 2160"/>
                <a:gd name="T29" fmla="*/ 432 h 432"/>
                <a:gd name="T30" fmla="*/ 2160 w 2160"/>
                <a:gd name="T31" fmla="*/ 432 h 432"/>
                <a:gd name="T32" fmla="*/ 2160 w 2160"/>
                <a:gd name="T33" fmla="*/ 240 h 432"/>
                <a:gd name="T34" fmla="*/ 1824 w 2160"/>
                <a:gd name="T35" fmla="*/ 240 h 432"/>
                <a:gd name="T36" fmla="*/ 1824 w 2160"/>
                <a:gd name="T37" fmla="*/ 144 h 432"/>
                <a:gd name="T38" fmla="*/ 1632 w 2160"/>
                <a:gd name="T39" fmla="*/ 144 h 432"/>
                <a:gd name="T40" fmla="*/ 1488 w 2160"/>
                <a:gd name="T41" fmla="*/ 0 h 432"/>
                <a:gd name="T42" fmla="*/ 1248 w 2160"/>
                <a:gd name="T43" fmla="*/ 0 h 432"/>
                <a:gd name="T44" fmla="*/ 1248 w 2160"/>
                <a:gd name="T45" fmla="*/ 192 h 432"/>
                <a:gd name="T46" fmla="*/ 912 w 2160"/>
                <a:gd name="T47" fmla="*/ 192 h 432"/>
                <a:gd name="T48" fmla="*/ 912 w 2160"/>
                <a:gd name="T49" fmla="*/ 0 h 432"/>
                <a:gd name="T50" fmla="*/ 672 w 2160"/>
                <a:gd name="T51" fmla="*/ 0 h 432"/>
                <a:gd name="T52" fmla="*/ 528 w 2160"/>
                <a:gd name="T53" fmla="*/ 144 h 432"/>
                <a:gd name="T54" fmla="*/ 336 w 2160"/>
                <a:gd name="T55" fmla="*/ 144 h 432"/>
                <a:gd name="T56" fmla="*/ 336 w 2160"/>
                <a:gd name="T57" fmla="*/ 240 h 432"/>
                <a:gd name="T58" fmla="*/ 0 w 2160"/>
                <a:gd name="T59" fmla="*/ 240 h 432"/>
                <a:gd name="T60" fmla="*/ 0 w 2160"/>
                <a:gd name="T61" fmla="*/ 432 h 43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160"/>
                <a:gd name="T94" fmla="*/ 0 h 432"/>
                <a:gd name="T95" fmla="*/ 2160 w 2160"/>
                <a:gd name="T96" fmla="*/ 432 h 43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160" h="432">
                  <a:moveTo>
                    <a:pt x="0" y="432"/>
                  </a:moveTo>
                  <a:lnTo>
                    <a:pt x="432" y="432"/>
                  </a:lnTo>
                  <a:lnTo>
                    <a:pt x="432" y="288"/>
                  </a:lnTo>
                  <a:lnTo>
                    <a:pt x="576" y="288"/>
                  </a:lnTo>
                  <a:lnTo>
                    <a:pt x="720" y="144"/>
                  </a:lnTo>
                  <a:lnTo>
                    <a:pt x="768" y="144"/>
                  </a:lnTo>
                  <a:lnTo>
                    <a:pt x="768" y="288"/>
                  </a:lnTo>
                  <a:lnTo>
                    <a:pt x="768" y="336"/>
                  </a:lnTo>
                  <a:lnTo>
                    <a:pt x="768" y="384"/>
                  </a:lnTo>
                  <a:lnTo>
                    <a:pt x="1392" y="384"/>
                  </a:lnTo>
                  <a:lnTo>
                    <a:pt x="1392" y="144"/>
                  </a:lnTo>
                  <a:lnTo>
                    <a:pt x="1440" y="144"/>
                  </a:lnTo>
                  <a:lnTo>
                    <a:pt x="1584" y="288"/>
                  </a:lnTo>
                  <a:lnTo>
                    <a:pt x="1728" y="288"/>
                  </a:lnTo>
                  <a:lnTo>
                    <a:pt x="1728" y="432"/>
                  </a:lnTo>
                  <a:lnTo>
                    <a:pt x="2160" y="432"/>
                  </a:lnTo>
                  <a:lnTo>
                    <a:pt x="2160" y="240"/>
                  </a:lnTo>
                  <a:lnTo>
                    <a:pt x="1824" y="240"/>
                  </a:lnTo>
                  <a:lnTo>
                    <a:pt x="1824" y="144"/>
                  </a:lnTo>
                  <a:lnTo>
                    <a:pt x="1632" y="144"/>
                  </a:lnTo>
                  <a:lnTo>
                    <a:pt x="1488" y="0"/>
                  </a:lnTo>
                  <a:lnTo>
                    <a:pt x="1248" y="0"/>
                  </a:lnTo>
                  <a:lnTo>
                    <a:pt x="1248" y="192"/>
                  </a:lnTo>
                  <a:lnTo>
                    <a:pt x="912" y="192"/>
                  </a:lnTo>
                  <a:lnTo>
                    <a:pt x="912" y="0"/>
                  </a:lnTo>
                  <a:lnTo>
                    <a:pt x="672" y="0"/>
                  </a:lnTo>
                  <a:lnTo>
                    <a:pt x="528" y="144"/>
                  </a:lnTo>
                  <a:lnTo>
                    <a:pt x="336" y="144"/>
                  </a:lnTo>
                  <a:lnTo>
                    <a:pt x="336" y="240"/>
                  </a:lnTo>
                  <a:lnTo>
                    <a:pt x="0" y="240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299056" name="Text Box 33"/>
            <p:cNvSpPr txBox="1">
              <a:spLocks noChangeArrowheads="1"/>
            </p:cNvSpPr>
            <p:nvPr/>
          </p:nvSpPr>
          <p:spPr bwMode="auto">
            <a:xfrm>
              <a:off x="1488" y="2496"/>
              <a:ext cx="1106" cy="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800" b="0" smtClean="0">
                  <a:solidFill>
                    <a:srgbClr val="000000"/>
                  </a:solidFill>
                </a:rPr>
                <a:t>n</a:t>
              </a:r>
              <a:r>
                <a:rPr lang="en-US" altLang="ja-JP" sz="1800" b="0" baseline="30000" smtClean="0">
                  <a:solidFill>
                    <a:srgbClr val="000000"/>
                  </a:solidFill>
                </a:rPr>
                <a:t>+</a:t>
              </a:r>
              <a:r>
                <a:rPr lang="en-US" altLang="ja-JP" sz="1800" b="0" smtClean="0">
                  <a:solidFill>
                    <a:srgbClr val="000000"/>
                  </a:solidFill>
                </a:rPr>
                <a:t> a-Si:H contact</a:t>
              </a:r>
            </a:p>
          </p:txBody>
        </p:sp>
        <p:sp>
          <p:nvSpPr>
            <p:cNvPr id="299057" name="Line 34"/>
            <p:cNvSpPr>
              <a:spLocks noChangeShapeType="1"/>
            </p:cNvSpPr>
            <p:nvPr/>
          </p:nvSpPr>
          <p:spPr bwMode="auto">
            <a:xfrm>
              <a:off x="1296" y="2688"/>
              <a:ext cx="144" cy="456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299058" name="Text Box 35"/>
            <p:cNvSpPr txBox="1">
              <a:spLocks noChangeArrowheads="1"/>
            </p:cNvSpPr>
            <p:nvPr/>
          </p:nvSpPr>
          <p:spPr bwMode="auto">
            <a:xfrm>
              <a:off x="816" y="2453"/>
              <a:ext cx="568" cy="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800" b="0" smtClean="0">
                  <a:solidFill>
                    <a:srgbClr val="000000"/>
                  </a:solidFill>
                </a:rPr>
                <a:t>i a-Si:H</a:t>
              </a:r>
            </a:p>
          </p:txBody>
        </p:sp>
        <p:sp>
          <p:nvSpPr>
            <p:cNvPr id="299059" name="Line 36"/>
            <p:cNvSpPr>
              <a:spLocks noChangeShapeType="1"/>
            </p:cNvSpPr>
            <p:nvPr/>
          </p:nvSpPr>
          <p:spPr bwMode="auto">
            <a:xfrm flipH="1">
              <a:off x="1896" y="2736"/>
              <a:ext cx="120" cy="41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99013" name="Group 37"/>
          <p:cNvGrpSpPr>
            <a:grpSpLocks/>
          </p:cNvGrpSpPr>
          <p:nvPr/>
        </p:nvGrpSpPr>
        <p:grpSpPr bwMode="auto">
          <a:xfrm>
            <a:off x="4953000" y="3040063"/>
            <a:ext cx="3429000" cy="1752600"/>
            <a:chOff x="2784" y="2448"/>
            <a:chExt cx="2160" cy="1104"/>
          </a:xfrm>
        </p:grpSpPr>
        <p:sp>
          <p:nvSpPr>
            <p:cNvPr id="299030" name="Rectangle 38"/>
            <p:cNvSpPr>
              <a:spLocks noChangeArrowheads="1"/>
            </p:cNvSpPr>
            <p:nvPr/>
          </p:nvSpPr>
          <p:spPr bwMode="auto">
            <a:xfrm>
              <a:off x="2784" y="3264"/>
              <a:ext cx="2160" cy="288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299031" name="Text Box 39"/>
            <p:cNvSpPr txBox="1">
              <a:spLocks noChangeArrowheads="1"/>
            </p:cNvSpPr>
            <p:nvPr/>
          </p:nvSpPr>
          <p:spPr bwMode="auto">
            <a:xfrm>
              <a:off x="3744" y="2448"/>
              <a:ext cx="1154" cy="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800" b="0" smtClean="0">
                  <a:solidFill>
                    <a:srgbClr val="000000"/>
                  </a:solidFill>
                </a:rPr>
                <a:t>n</a:t>
              </a:r>
              <a:r>
                <a:rPr lang="en-US" altLang="ja-JP" sz="1800" b="0" baseline="30000" smtClean="0">
                  <a:solidFill>
                    <a:srgbClr val="000000"/>
                  </a:solidFill>
                </a:rPr>
                <a:t>+</a:t>
              </a:r>
              <a:r>
                <a:rPr lang="en-US" altLang="ja-JP" sz="1800" b="0" smtClean="0">
                  <a:solidFill>
                    <a:srgbClr val="000000"/>
                  </a:solidFill>
                </a:rPr>
                <a:t> poly-Si contact</a:t>
              </a:r>
            </a:p>
          </p:txBody>
        </p:sp>
        <p:sp>
          <p:nvSpPr>
            <p:cNvPr id="299032" name="Text Box 40"/>
            <p:cNvSpPr txBox="1">
              <a:spLocks noChangeArrowheads="1"/>
            </p:cNvSpPr>
            <p:nvPr/>
          </p:nvSpPr>
          <p:spPr bwMode="auto">
            <a:xfrm>
              <a:off x="3072" y="3264"/>
              <a:ext cx="1568" cy="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800" b="0" smtClean="0">
                  <a:solidFill>
                    <a:srgbClr val="000000"/>
                  </a:solidFill>
                </a:rPr>
                <a:t>絶縁性基板</a:t>
              </a:r>
              <a:r>
                <a:rPr lang="en-US" altLang="ja-JP" sz="1800" b="0" smtClean="0">
                  <a:solidFill>
                    <a:srgbClr val="000000"/>
                  </a:solidFill>
                </a:rPr>
                <a:t>(</a:t>
              </a:r>
              <a:r>
                <a:rPr lang="ja-JP" altLang="en-US" sz="1800" b="0" smtClean="0">
                  <a:solidFill>
                    <a:srgbClr val="000000"/>
                  </a:solidFill>
                </a:rPr>
                <a:t>ガラスなど</a:t>
              </a:r>
              <a:r>
                <a:rPr lang="en-US" altLang="ja-JP" sz="1800" b="0" smtClean="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299033" name="Freeform 41"/>
            <p:cNvSpPr>
              <a:spLocks/>
            </p:cNvSpPr>
            <p:nvPr/>
          </p:nvSpPr>
          <p:spPr bwMode="auto">
            <a:xfrm>
              <a:off x="3600" y="3168"/>
              <a:ext cx="480" cy="96"/>
            </a:xfrm>
            <a:custGeom>
              <a:avLst/>
              <a:gdLst>
                <a:gd name="T0" fmla="*/ 0 w 480"/>
                <a:gd name="T1" fmla="*/ 96 h 96"/>
                <a:gd name="T2" fmla="*/ 0 w 480"/>
                <a:gd name="T3" fmla="*/ 0 h 96"/>
                <a:gd name="T4" fmla="*/ 480 w 480"/>
                <a:gd name="T5" fmla="*/ 0 h 96"/>
                <a:gd name="T6" fmla="*/ 480 w 480"/>
                <a:gd name="T7" fmla="*/ 96 h 96"/>
                <a:gd name="T8" fmla="*/ 0 w 480"/>
                <a:gd name="T9" fmla="*/ 96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0"/>
                <a:gd name="T16" fmla="*/ 0 h 96"/>
                <a:gd name="T17" fmla="*/ 480 w 480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0" h="96">
                  <a:moveTo>
                    <a:pt x="0" y="96"/>
                  </a:moveTo>
                  <a:lnTo>
                    <a:pt x="0" y="0"/>
                  </a:lnTo>
                  <a:lnTo>
                    <a:pt x="480" y="0"/>
                  </a:lnTo>
                  <a:lnTo>
                    <a:pt x="480" y="96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299034" name="Freeform 42"/>
            <p:cNvSpPr>
              <a:spLocks/>
            </p:cNvSpPr>
            <p:nvPr/>
          </p:nvSpPr>
          <p:spPr bwMode="auto">
            <a:xfrm>
              <a:off x="3600" y="3072"/>
              <a:ext cx="480" cy="96"/>
            </a:xfrm>
            <a:custGeom>
              <a:avLst/>
              <a:gdLst>
                <a:gd name="T0" fmla="*/ 0 w 480"/>
                <a:gd name="T1" fmla="*/ 96 h 96"/>
                <a:gd name="T2" fmla="*/ 0 w 480"/>
                <a:gd name="T3" fmla="*/ 0 h 96"/>
                <a:gd name="T4" fmla="*/ 480 w 480"/>
                <a:gd name="T5" fmla="*/ 0 h 96"/>
                <a:gd name="T6" fmla="*/ 480 w 480"/>
                <a:gd name="T7" fmla="*/ 96 h 96"/>
                <a:gd name="T8" fmla="*/ 0 w 480"/>
                <a:gd name="T9" fmla="*/ 96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0"/>
                <a:gd name="T16" fmla="*/ 0 h 96"/>
                <a:gd name="T17" fmla="*/ 480 w 480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0" h="96">
                  <a:moveTo>
                    <a:pt x="0" y="96"/>
                  </a:moveTo>
                  <a:lnTo>
                    <a:pt x="0" y="0"/>
                  </a:lnTo>
                  <a:lnTo>
                    <a:pt x="480" y="0"/>
                  </a:lnTo>
                  <a:lnTo>
                    <a:pt x="480" y="96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299035" name="Freeform 43"/>
            <p:cNvSpPr>
              <a:spLocks/>
            </p:cNvSpPr>
            <p:nvPr/>
          </p:nvSpPr>
          <p:spPr bwMode="auto">
            <a:xfrm>
              <a:off x="4080" y="3168"/>
              <a:ext cx="144" cy="96"/>
            </a:xfrm>
            <a:custGeom>
              <a:avLst/>
              <a:gdLst>
                <a:gd name="T0" fmla="*/ 0 w 480"/>
                <a:gd name="T1" fmla="*/ 96 h 96"/>
                <a:gd name="T2" fmla="*/ 0 w 480"/>
                <a:gd name="T3" fmla="*/ 0 h 96"/>
                <a:gd name="T4" fmla="*/ 0 w 480"/>
                <a:gd name="T5" fmla="*/ 0 h 96"/>
                <a:gd name="T6" fmla="*/ 0 w 480"/>
                <a:gd name="T7" fmla="*/ 96 h 96"/>
                <a:gd name="T8" fmla="*/ 0 w 480"/>
                <a:gd name="T9" fmla="*/ 96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0"/>
                <a:gd name="T16" fmla="*/ 0 h 96"/>
                <a:gd name="T17" fmla="*/ 480 w 480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0" h="96">
                  <a:moveTo>
                    <a:pt x="0" y="96"/>
                  </a:moveTo>
                  <a:lnTo>
                    <a:pt x="0" y="0"/>
                  </a:lnTo>
                  <a:lnTo>
                    <a:pt x="480" y="0"/>
                  </a:lnTo>
                  <a:lnTo>
                    <a:pt x="480" y="96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299036" name="Freeform 44"/>
            <p:cNvSpPr>
              <a:spLocks/>
            </p:cNvSpPr>
            <p:nvPr/>
          </p:nvSpPr>
          <p:spPr bwMode="auto">
            <a:xfrm>
              <a:off x="3456" y="3168"/>
              <a:ext cx="144" cy="96"/>
            </a:xfrm>
            <a:custGeom>
              <a:avLst/>
              <a:gdLst>
                <a:gd name="T0" fmla="*/ 0 w 480"/>
                <a:gd name="T1" fmla="*/ 96 h 96"/>
                <a:gd name="T2" fmla="*/ 0 w 480"/>
                <a:gd name="T3" fmla="*/ 0 h 96"/>
                <a:gd name="T4" fmla="*/ 0 w 480"/>
                <a:gd name="T5" fmla="*/ 0 h 96"/>
                <a:gd name="T6" fmla="*/ 0 w 480"/>
                <a:gd name="T7" fmla="*/ 96 h 96"/>
                <a:gd name="T8" fmla="*/ 0 w 480"/>
                <a:gd name="T9" fmla="*/ 96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0"/>
                <a:gd name="T16" fmla="*/ 0 h 96"/>
                <a:gd name="T17" fmla="*/ 480 w 480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0" h="96">
                  <a:moveTo>
                    <a:pt x="0" y="96"/>
                  </a:moveTo>
                  <a:lnTo>
                    <a:pt x="0" y="0"/>
                  </a:lnTo>
                  <a:lnTo>
                    <a:pt x="480" y="0"/>
                  </a:lnTo>
                  <a:lnTo>
                    <a:pt x="480" y="96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299037" name="Freeform 45"/>
            <p:cNvSpPr>
              <a:spLocks/>
            </p:cNvSpPr>
            <p:nvPr/>
          </p:nvSpPr>
          <p:spPr bwMode="auto">
            <a:xfrm>
              <a:off x="3168" y="3168"/>
              <a:ext cx="288" cy="96"/>
            </a:xfrm>
            <a:custGeom>
              <a:avLst/>
              <a:gdLst>
                <a:gd name="T0" fmla="*/ 0 w 480"/>
                <a:gd name="T1" fmla="*/ 96 h 96"/>
                <a:gd name="T2" fmla="*/ 0 w 480"/>
                <a:gd name="T3" fmla="*/ 0 h 96"/>
                <a:gd name="T4" fmla="*/ 22 w 480"/>
                <a:gd name="T5" fmla="*/ 0 h 96"/>
                <a:gd name="T6" fmla="*/ 22 w 480"/>
                <a:gd name="T7" fmla="*/ 96 h 96"/>
                <a:gd name="T8" fmla="*/ 0 w 480"/>
                <a:gd name="T9" fmla="*/ 96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0"/>
                <a:gd name="T16" fmla="*/ 0 h 96"/>
                <a:gd name="T17" fmla="*/ 480 w 480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0" h="96">
                  <a:moveTo>
                    <a:pt x="0" y="96"/>
                  </a:moveTo>
                  <a:lnTo>
                    <a:pt x="0" y="0"/>
                  </a:lnTo>
                  <a:lnTo>
                    <a:pt x="480" y="0"/>
                  </a:lnTo>
                  <a:lnTo>
                    <a:pt x="480" y="96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299038" name="Freeform 46"/>
            <p:cNvSpPr>
              <a:spLocks/>
            </p:cNvSpPr>
            <p:nvPr/>
          </p:nvSpPr>
          <p:spPr bwMode="auto">
            <a:xfrm>
              <a:off x="4224" y="3168"/>
              <a:ext cx="288" cy="96"/>
            </a:xfrm>
            <a:custGeom>
              <a:avLst/>
              <a:gdLst>
                <a:gd name="T0" fmla="*/ 0 w 480"/>
                <a:gd name="T1" fmla="*/ 96 h 96"/>
                <a:gd name="T2" fmla="*/ 0 w 480"/>
                <a:gd name="T3" fmla="*/ 0 h 96"/>
                <a:gd name="T4" fmla="*/ 22 w 480"/>
                <a:gd name="T5" fmla="*/ 0 h 96"/>
                <a:gd name="T6" fmla="*/ 22 w 480"/>
                <a:gd name="T7" fmla="*/ 96 h 96"/>
                <a:gd name="T8" fmla="*/ 0 w 480"/>
                <a:gd name="T9" fmla="*/ 96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0"/>
                <a:gd name="T16" fmla="*/ 0 h 96"/>
                <a:gd name="T17" fmla="*/ 480 w 480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0" h="96">
                  <a:moveTo>
                    <a:pt x="0" y="96"/>
                  </a:moveTo>
                  <a:lnTo>
                    <a:pt x="0" y="0"/>
                  </a:lnTo>
                  <a:lnTo>
                    <a:pt x="480" y="0"/>
                  </a:lnTo>
                  <a:lnTo>
                    <a:pt x="480" y="96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299039" name="Freeform 47"/>
            <p:cNvSpPr>
              <a:spLocks/>
            </p:cNvSpPr>
            <p:nvPr/>
          </p:nvSpPr>
          <p:spPr bwMode="auto">
            <a:xfrm>
              <a:off x="3600" y="2976"/>
              <a:ext cx="480" cy="96"/>
            </a:xfrm>
            <a:custGeom>
              <a:avLst/>
              <a:gdLst>
                <a:gd name="T0" fmla="*/ 0 w 480"/>
                <a:gd name="T1" fmla="*/ 96 h 96"/>
                <a:gd name="T2" fmla="*/ 0 w 480"/>
                <a:gd name="T3" fmla="*/ 0 h 96"/>
                <a:gd name="T4" fmla="*/ 480 w 480"/>
                <a:gd name="T5" fmla="*/ 0 h 96"/>
                <a:gd name="T6" fmla="*/ 480 w 480"/>
                <a:gd name="T7" fmla="*/ 96 h 96"/>
                <a:gd name="T8" fmla="*/ 0 w 480"/>
                <a:gd name="T9" fmla="*/ 96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0"/>
                <a:gd name="T16" fmla="*/ 0 h 96"/>
                <a:gd name="T17" fmla="*/ 480 w 480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0" h="96">
                  <a:moveTo>
                    <a:pt x="0" y="96"/>
                  </a:moveTo>
                  <a:lnTo>
                    <a:pt x="0" y="0"/>
                  </a:lnTo>
                  <a:lnTo>
                    <a:pt x="480" y="0"/>
                  </a:lnTo>
                  <a:lnTo>
                    <a:pt x="480" y="96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299040" name="Freeform 48"/>
            <p:cNvSpPr>
              <a:spLocks/>
            </p:cNvSpPr>
            <p:nvPr/>
          </p:nvSpPr>
          <p:spPr bwMode="auto">
            <a:xfrm>
              <a:off x="3456" y="2832"/>
              <a:ext cx="768" cy="336"/>
            </a:xfrm>
            <a:custGeom>
              <a:avLst/>
              <a:gdLst>
                <a:gd name="T0" fmla="*/ 0 w 768"/>
                <a:gd name="T1" fmla="*/ 336 h 336"/>
                <a:gd name="T2" fmla="*/ 144 w 768"/>
                <a:gd name="T3" fmla="*/ 336 h 336"/>
                <a:gd name="T4" fmla="*/ 144 w 768"/>
                <a:gd name="T5" fmla="*/ 144 h 336"/>
                <a:gd name="T6" fmla="*/ 624 w 768"/>
                <a:gd name="T7" fmla="*/ 144 h 336"/>
                <a:gd name="T8" fmla="*/ 624 w 768"/>
                <a:gd name="T9" fmla="*/ 336 h 336"/>
                <a:gd name="T10" fmla="*/ 768 w 768"/>
                <a:gd name="T11" fmla="*/ 336 h 336"/>
                <a:gd name="T12" fmla="*/ 768 w 768"/>
                <a:gd name="T13" fmla="*/ 96 h 336"/>
                <a:gd name="T14" fmla="*/ 720 w 768"/>
                <a:gd name="T15" fmla="*/ 96 h 336"/>
                <a:gd name="T16" fmla="*/ 720 w 768"/>
                <a:gd name="T17" fmla="*/ 0 h 336"/>
                <a:gd name="T18" fmla="*/ 96 w 768"/>
                <a:gd name="T19" fmla="*/ 0 h 336"/>
                <a:gd name="T20" fmla="*/ 96 w 768"/>
                <a:gd name="T21" fmla="*/ 96 h 336"/>
                <a:gd name="T22" fmla="*/ 0 w 768"/>
                <a:gd name="T23" fmla="*/ 96 h 336"/>
                <a:gd name="T24" fmla="*/ 0 w 768"/>
                <a:gd name="T25" fmla="*/ 288 h 336"/>
                <a:gd name="T26" fmla="*/ 0 w 768"/>
                <a:gd name="T27" fmla="*/ 336 h 3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68"/>
                <a:gd name="T43" fmla="*/ 0 h 336"/>
                <a:gd name="T44" fmla="*/ 768 w 768"/>
                <a:gd name="T45" fmla="*/ 336 h 3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68" h="336">
                  <a:moveTo>
                    <a:pt x="0" y="336"/>
                  </a:moveTo>
                  <a:lnTo>
                    <a:pt x="144" y="336"/>
                  </a:lnTo>
                  <a:lnTo>
                    <a:pt x="144" y="144"/>
                  </a:lnTo>
                  <a:lnTo>
                    <a:pt x="624" y="144"/>
                  </a:lnTo>
                  <a:lnTo>
                    <a:pt x="624" y="336"/>
                  </a:lnTo>
                  <a:lnTo>
                    <a:pt x="768" y="336"/>
                  </a:lnTo>
                  <a:lnTo>
                    <a:pt x="768" y="96"/>
                  </a:lnTo>
                  <a:lnTo>
                    <a:pt x="720" y="96"/>
                  </a:lnTo>
                  <a:lnTo>
                    <a:pt x="72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96"/>
                  </a:lnTo>
                  <a:lnTo>
                    <a:pt x="0" y="288"/>
                  </a:lnTo>
                  <a:lnTo>
                    <a:pt x="0" y="336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299041" name="Freeform 49"/>
            <p:cNvSpPr>
              <a:spLocks/>
            </p:cNvSpPr>
            <p:nvPr/>
          </p:nvSpPr>
          <p:spPr bwMode="auto">
            <a:xfrm>
              <a:off x="2784" y="3072"/>
              <a:ext cx="672" cy="192"/>
            </a:xfrm>
            <a:custGeom>
              <a:avLst/>
              <a:gdLst>
                <a:gd name="T0" fmla="*/ 0 w 672"/>
                <a:gd name="T1" fmla="*/ 192 h 192"/>
                <a:gd name="T2" fmla="*/ 384 w 672"/>
                <a:gd name="T3" fmla="*/ 192 h 192"/>
                <a:gd name="T4" fmla="*/ 384 w 672"/>
                <a:gd name="T5" fmla="*/ 96 h 192"/>
                <a:gd name="T6" fmla="*/ 672 w 672"/>
                <a:gd name="T7" fmla="*/ 96 h 192"/>
                <a:gd name="T8" fmla="*/ 672 w 672"/>
                <a:gd name="T9" fmla="*/ 0 h 192"/>
                <a:gd name="T10" fmla="*/ 288 w 672"/>
                <a:gd name="T11" fmla="*/ 0 h 192"/>
                <a:gd name="T12" fmla="*/ 288 w 672"/>
                <a:gd name="T13" fmla="*/ 96 h 192"/>
                <a:gd name="T14" fmla="*/ 0 w 672"/>
                <a:gd name="T15" fmla="*/ 96 h 192"/>
                <a:gd name="T16" fmla="*/ 0 w 672"/>
                <a:gd name="T17" fmla="*/ 192 h 19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2"/>
                <a:gd name="T28" fmla="*/ 0 h 192"/>
                <a:gd name="T29" fmla="*/ 672 w 672"/>
                <a:gd name="T30" fmla="*/ 192 h 19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2" h="192">
                  <a:moveTo>
                    <a:pt x="0" y="192"/>
                  </a:moveTo>
                  <a:lnTo>
                    <a:pt x="384" y="192"/>
                  </a:lnTo>
                  <a:lnTo>
                    <a:pt x="384" y="96"/>
                  </a:lnTo>
                  <a:lnTo>
                    <a:pt x="672" y="96"/>
                  </a:lnTo>
                  <a:lnTo>
                    <a:pt x="672" y="0"/>
                  </a:lnTo>
                  <a:lnTo>
                    <a:pt x="288" y="0"/>
                  </a:lnTo>
                  <a:lnTo>
                    <a:pt x="288" y="96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299042" name="Freeform 50"/>
            <p:cNvSpPr>
              <a:spLocks/>
            </p:cNvSpPr>
            <p:nvPr/>
          </p:nvSpPr>
          <p:spPr bwMode="auto">
            <a:xfrm>
              <a:off x="4224" y="3072"/>
              <a:ext cx="720" cy="192"/>
            </a:xfrm>
            <a:custGeom>
              <a:avLst/>
              <a:gdLst>
                <a:gd name="T0" fmla="*/ 720 w 720"/>
                <a:gd name="T1" fmla="*/ 192 h 192"/>
                <a:gd name="T2" fmla="*/ 288 w 720"/>
                <a:gd name="T3" fmla="*/ 192 h 192"/>
                <a:gd name="T4" fmla="*/ 288 w 720"/>
                <a:gd name="T5" fmla="*/ 96 h 192"/>
                <a:gd name="T6" fmla="*/ 0 w 720"/>
                <a:gd name="T7" fmla="*/ 96 h 192"/>
                <a:gd name="T8" fmla="*/ 0 w 720"/>
                <a:gd name="T9" fmla="*/ 0 h 192"/>
                <a:gd name="T10" fmla="*/ 384 w 720"/>
                <a:gd name="T11" fmla="*/ 0 h 192"/>
                <a:gd name="T12" fmla="*/ 384 w 720"/>
                <a:gd name="T13" fmla="*/ 96 h 192"/>
                <a:gd name="T14" fmla="*/ 720 w 720"/>
                <a:gd name="T15" fmla="*/ 96 h 192"/>
                <a:gd name="T16" fmla="*/ 720 w 720"/>
                <a:gd name="T17" fmla="*/ 192 h 19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20"/>
                <a:gd name="T28" fmla="*/ 0 h 192"/>
                <a:gd name="T29" fmla="*/ 720 w 720"/>
                <a:gd name="T30" fmla="*/ 192 h 19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20" h="192">
                  <a:moveTo>
                    <a:pt x="720" y="192"/>
                  </a:moveTo>
                  <a:lnTo>
                    <a:pt x="288" y="192"/>
                  </a:lnTo>
                  <a:lnTo>
                    <a:pt x="288" y="96"/>
                  </a:lnTo>
                  <a:lnTo>
                    <a:pt x="0" y="96"/>
                  </a:lnTo>
                  <a:lnTo>
                    <a:pt x="0" y="0"/>
                  </a:lnTo>
                  <a:lnTo>
                    <a:pt x="384" y="0"/>
                  </a:lnTo>
                  <a:lnTo>
                    <a:pt x="384" y="96"/>
                  </a:lnTo>
                  <a:lnTo>
                    <a:pt x="720" y="96"/>
                  </a:lnTo>
                  <a:lnTo>
                    <a:pt x="720" y="192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299043" name="Line 51"/>
            <p:cNvSpPr>
              <a:spLocks noChangeShapeType="1"/>
            </p:cNvSpPr>
            <p:nvPr/>
          </p:nvSpPr>
          <p:spPr bwMode="auto">
            <a:xfrm flipH="1">
              <a:off x="4360" y="2688"/>
              <a:ext cx="8" cy="52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299044" name="Text Box 52"/>
            <p:cNvSpPr txBox="1">
              <a:spLocks noChangeArrowheads="1"/>
            </p:cNvSpPr>
            <p:nvPr/>
          </p:nvSpPr>
          <p:spPr bwMode="auto">
            <a:xfrm>
              <a:off x="3120" y="2453"/>
              <a:ext cx="616" cy="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800" b="0" smtClean="0">
                  <a:solidFill>
                    <a:srgbClr val="000000"/>
                  </a:solidFill>
                </a:rPr>
                <a:t>i poly-Si</a:t>
              </a:r>
            </a:p>
          </p:txBody>
        </p:sp>
        <p:sp>
          <p:nvSpPr>
            <p:cNvPr id="299045" name="Freeform 53"/>
            <p:cNvSpPr>
              <a:spLocks/>
            </p:cNvSpPr>
            <p:nvPr/>
          </p:nvSpPr>
          <p:spPr bwMode="auto">
            <a:xfrm>
              <a:off x="3592" y="2736"/>
              <a:ext cx="488" cy="240"/>
            </a:xfrm>
            <a:custGeom>
              <a:avLst/>
              <a:gdLst>
                <a:gd name="T0" fmla="*/ 200 w 488"/>
                <a:gd name="T1" fmla="*/ 240 h 240"/>
                <a:gd name="T2" fmla="*/ 296 w 488"/>
                <a:gd name="T3" fmla="*/ 240 h 240"/>
                <a:gd name="T4" fmla="*/ 296 w 488"/>
                <a:gd name="T5" fmla="*/ 96 h 240"/>
                <a:gd name="T6" fmla="*/ 488 w 488"/>
                <a:gd name="T7" fmla="*/ 96 h 240"/>
                <a:gd name="T8" fmla="*/ 488 w 488"/>
                <a:gd name="T9" fmla="*/ 0 h 240"/>
                <a:gd name="T10" fmla="*/ 272 w 488"/>
                <a:gd name="T11" fmla="*/ 0 h 240"/>
                <a:gd name="T12" fmla="*/ 272 w 488"/>
                <a:gd name="T13" fmla="*/ 48 h 240"/>
                <a:gd name="T14" fmla="*/ 200 w 488"/>
                <a:gd name="T15" fmla="*/ 48 h 240"/>
                <a:gd name="T16" fmla="*/ 200 w 488"/>
                <a:gd name="T17" fmla="*/ 0 h 240"/>
                <a:gd name="T18" fmla="*/ 0 w 488"/>
                <a:gd name="T19" fmla="*/ 0 h 240"/>
                <a:gd name="T20" fmla="*/ 0 w 488"/>
                <a:gd name="T21" fmla="*/ 96 h 240"/>
                <a:gd name="T22" fmla="*/ 200 w 488"/>
                <a:gd name="T23" fmla="*/ 96 h 240"/>
                <a:gd name="T24" fmla="*/ 200 w 488"/>
                <a:gd name="T25" fmla="*/ 240 h 2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88"/>
                <a:gd name="T40" fmla="*/ 0 h 240"/>
                <a:gd name="T41" fmla="*/ 488 w 488"/>
                <a:gd name="T42" fmla="*/ 240 h 2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88" h="240">
                  <a:moveTo>
                    <a:pt x="200" y="240"/>
                  </a:moveTo>
                  <a:lnTo>
                    <a:pt x="296" y="240"/>
                  </a:lnTo>
                  <a:lnTo>
                    <a:pt x="296" y="96"/>
                  </a:lnTo>
                  <a:lnTo>
                    <a:pt x="488" y="96"/>
                  </a:lnTo>
                  <a:lnTo>
                    <a:pt x="488" y="0"/>
                  </a:lnTo>
                  <a:lnTo>
                    <a:pt x="272" y="0"/>
                  </a:lnTo>
                  <a:lnTo>
                    <a:pt x="272" y="48"/>
                  </a:lnTo>
                  <a:lnTo>
                    <a:pt x="200" y="48"/>
                  </a:lnTo>
                  <a:lnTo>
                    <a:pt x="20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200" y="96"/>
                  </a:lnTo>
                  <a:lnTo>
                    <a:pt x="200" y="24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299046" name="Line 54"/>
            <p:cNvSpPr>
              <a:spLocks noChangeShapeType="1"/>
            </p:cNvSpPr>
            <p:nvPr/>
          </p:nvSpPr>
          <p:spPr bwMode="auto">
            <a:xfrm>
              <a:off x="3456" y="2688"/>
              <a:ext cx="240" cy="52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299014" name="Picture 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375275"/>
            <a:ext cx="2514600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9015" name="Group 56"/>
          <p:cNvGrpSpPr>
            <a:grpSpLocks/>
          </p:cNvGrpSpPr>
          <p:nvPr/>
        </p:nvGrpSpPr>
        <p:grpSpPr bwMode="auto">
          <a:xfrm>
            <a:off x="1676400" y="5257800"/>
            <a:ext cx="4076700" cy="1435100"/>
            <a:chOff x="1056" y="3312"/>
            <a:chExt cx="2568" cy="904"/>
          </a:xfrm>
        </p:grpSpPr>
        <p:sp>
          <p:nvSpPr>
            <p:cNvPr id="299020" name="Freeform 57"/>
            <p:cNvSpPr>
              <a:spLocks/>
            </p:cNvSpPr>
            <p:nvPr/>
          </p:nvSpPr>
          <p:spPr bwMode="auto">
            <a:xfrm>
              <a:off x="1680" y="3600"/>
              <a:ext cx="912" cy="144"/>
            </a:xfrm>
            <a:custGeom>
              <a:avLst/>
              <a:gdLst>
                <a:gd name="T0" fmla="*/ 0 w 912"/>
                <a:gd name="T1" fmla="*/ 0 h 144"/>
                <a:gd name="T2" fmla="*/ 0 w 912"/>
                <a:gd name="T3" fmla="*/ 96 h 144"/>
                <a:gd name="T4" fmla="*/ 48 w 912"/>
                <a:gd name="T5" fmla="*/ 96 h 144"/>
                <a:gd name="T6" fmla="*/ 48 w 912"/>
                <a:gd name="T7" fmla="*/ 144 h 144"/>
                <a:gd name="T8" fmla="*/ 864 w 912"/>
                <a:gd name="T9" fmla="*/ 144 h 144"/>
                <a:gd name="T10" fmla="*/ 864 w 912"/>
                <a:gd name="T11" fmla="*/ 96 h 144"/>
                <a:gd name="T12" fmla="*/ 912 w 912"/>
                <a:gd name="T13" fmla="*/ 96 h 144"/>
                <a:gd name="T14" fmla="*/ 912 w 912"/>
                <a:gd name="T15" fmla="*/ 0 h 144"/>
                <a:gd name="T16" fmla="*/ 768 w 912"/>
                <a:gd name="T17" fmla="*/ 0 h 144"/>
                <a:gd name="T18" fmla="*/ 760 w 912"/>
                <a:gd name="T19" fmla="*/ 48 h 144"/>
                <a:gd name="T20" fmla="*/ 140 w 912"/>
                <a:gd name="T21" fmla="*/ 48 h 144"/>
                <a:gd name="T22" fmla="*/ 140 w 912"/>
                <a:gd name="T23" fmla="*/ 0 h 144"/>
                <a:gd name="T24" fmla="*/ 0 w 912"/>
                <a:gd name="T25" fmla="*/ 0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12"/>
                <a:gd name="T40" fmla="*/ 0 h 144"/>
                <a:gd name="T41" fmla="*/ 912 w 912"/>
                <a:gd name="T42" fmla="*/ 144 h 14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12" h="144">
                  <a:moveTo>
                    <a:pt x="0" y="0"/>
                  </a:moveTo>
                  <a:lnTo>
                    <a:pt x="0" y="96"/>
                  </a:lnTo>
                  <a:lnTo>
                    <a:pt x="48" y="96"/>
                  </a:lnTo>
                  <a:lnTo>
                    <a:pt x="48" y="144"/>
                  </a:lnTo>
                  <a:lnTo>
                    <a:pt x="864" y="144"/>
                  </a:lnTo>
                  <a:lnTo>
                    <a:pt x="864" y="96"/>
                  </a:lnTo>
                  <a:lnTo>
                    <a:pt x="912" y="96"/>
                  </a:lnTo>
                  <a:lnTo>
                    <a:pt x="912" y="0"/>
                  </a:lnTo>
                  <a:lnTo>
                    <a:pt x="768" y="0"/>
                  </a:lnTo>
                  <a:lnTo>
                    <a:pt x="760" y="48"/>
                  </a:lnTo>
                  <a:lnTo>
                    <a:pt x="140" y="48"/>
                  </a:lnTo>
                  <a:lnTo>
                    <a:pt x="14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299021" name="Rectangle 58"/>
            <p:cNvSpPr>
              <a:spLocks noChangeArrowheads="1"/>
            </p:cNvSpPr>
            <p:nvPr/>
          </p:nvSpPr>
          <p:spPr bwMode="auto">
            <a:xfrm>
              <a:off x="1056" y="3888"/>
              <a:ext cx="2160" cy="288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299022" name="Rectangle 59"/>
            <p:cNvSpPr>
              <a:spLocks noChangeArrowheads="1"/>
            </p:cNvSpPr>
            <p:nvPr/>
          </p:nvSpPr>
          <p:spPr bwMode="auto">
            <a:xfrm>
              <a:off x="1056" y="3840"/>
              <a:ext cx="2160" cy="48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299023" name="Rectangle 60"/>
            <p:cNvSpPr>
              <a:spLocks noChangeArrowheads="1"/>
            </p:cNvSpPr>
            <p:nvPr/>
          </p:nvSpPr>
          <p:spPr bwMode="auto">
            <a:xfrm>
              <a:off x="1104" y="3792"/>
              <a:ext cx="624" cy="4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299024" name="Rectangle 61"/>
            <p:cNvSpPr>
              <a:spLocks noChangeArrowheads="1"/>
            </p:cNvSpPr>
            <p:nvPr/>
          </p:nvSpPr>
          <p:spPr bwMode="auto">
            <a:xfrm>
              <a:off x="2544" y="3792"/>
              <a:ext cx="624" cy="4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299025" name="Text Box 62"/>
            <p:cNvSpPr txBox="1">
              <a:spLocks noChangeArrowheads="1"/>
            </p:cNvSpPr>
            <p:nvPr/>
          </p:nvSpPr>
          <p:spPr bwMode="auto">
            <a:xfrm>
              <a:off x="1392" y="3312"/>
              <a:ext cx="1460" cy="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800" b="0" smtClean="0">
                  <a:solidFill>
                    <a:srgbClr val="000000"/>
                  </a:solidFill>
                </a:rPr>
                <a:t>n</a:t>
              </a:r>
              <a:r>
                <a:rPr lang="en-US" altLang="ja-JP" sz="1800" b="0" baseline="30000" smtClean="0">
                  <a:solidFill>
                    <a:srgbClr val="000000"/>
                  </a:solidFill>
                </a:rPr>
                <a:t>-</a:t>
              </a:r>
              <a:r>
                <a:rPr lang="en-US" altLang="ja-JP" sz="1800" b="0" smtClean="0">
                  <a:solidFill>
                    <a:srgbClr val="000000"/>
                  </a:solidFill>
                </a:rPr>
                <a:t> oxide semiconductor</a:t>
              </a:r>
            </a:p>
          </p:txBody>
        </p:sp>
        <p:sp>
          <p:nvSpPr>
            <p:cNvPr id="299026" name="Text Box 63"/>
            <p:cNvSpPr txBox="1">
              <a:spLocks noChangeArrowheads="1"/>
            </p:cNvSpPr>
            <p:nvPr/>
          </p:nvSpPr>
          <p:spPr bwMode="auto">
            <a:xfrm>
              <a:off x="1448" y="3933"/>
              <a:ext cx="1568" cy="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800" b="0" smtClean="0">
                  <a:solidFill>
                    <a:srgbClr val="000000"/>
                  </a:solidFill>
                </a:rPr>
                <a:t>絶縁性基板</a:t>
              </a:r>
              <a:r>
                <a:rPr lang="en-US" altLang="ja-JP" sz="1800" b="0" smtClean="0">
                  <a:solidFill>
                    <a:srgbClr val="000000"/>
                  </a:solidFill>
                </a:rPr>
                <a:t>(</a:t>
              </a:r>
              <a:r>
                <a:rPr lang="ja-JP" altLang="en-US" sz="1800" b="0" smtClean="0">
                  <a:solidFill>
                    <a:srgbClr val="000000"/>
                  </a:solidFill>
                </a:rPr>
                <a:t>ガラスなど</a:t>
              </a:r>
              <a:r>
                <a:rPr lang="en-US" altLang="ja-JP" sz="1800" b="0" smtClean="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299027" name="Freeform 64"/>
            <p:cNvSpPr>
              <a:spLocks/>
            </p:cNvSpPr>
            <p:nvPr/>
          </p:nvSpPr>
          <p:spPr bwMode="auto">
            <a:xfrm>
              <a:off x="1584" y="3696"/>
              <a:ext cx="1104" cy="144"/>
            </a:xfrm>
            <a:custGeom>
              <a:avLst/>
              <a:gdLst>
                <a:gd name="T0" fmla="*/ 0 w 1104"/>
                <a:gd name="T1" fmla="*/ 0 h 144"/>
                <a:gd name="T2" fmla="*/ 0 w 1104"/>
                <a:gd name="T3" fmla="*/ 96 h 144"/>
                <a:gd name="T4" fmla="*/ 144 w 1104"/>
                <a:gd name="T5" fmla="*/ 96 h 144"/>
                <a:gd name="T6" fmla="*/ 144 w 1104"/>
                <a:gd name="T7" fmla="*/ 144 h 144"/>
                <a:gd name="T8" fmla="*/ 960 w 1104"/>
                <a:gd name="T9" fmla="*/ 144 h 144"/>
                <a:gd name="T10" fmla="*/ 960 w 1104"/>
                <a:gd name="T11" fmla="*/ 96 h 144"/>
                <a:gd name="T12" fmla="*/ 1104 w 1104"/>
                <a:gd name="T13" fmla="*/ 96 h 144"/>
                <a:gd name="T14" fmla="*/ 1104 w 1104"/>
                <a:gd name="T15" fmla="*/ 0 h 144"/>
                <a:gd name="T16" fmla="*/ 912 w 1104"/>
                <a:gd name="T17" fmla="*/ 0 h 144"/>
                <a:gd name="T18" fmla="*/ 912 w 1104"/>
                <a:gd name="T19" fmla="*/ 48 h 144"/>
                <a:gd name="T20" fmla="*/ 188 w 1104"/>
                <a:gd name="T21" fmla="*/ 48 h 144"/>
                <a:gd name="T22" fmla="*/ 188 w 1104"/>
                <a:gd name="T23" fmla="*/ 0 h 144"/>
                <a:gd name="T24" fmla="*/ 0 w 1104"/>
                <a:gd name="T25" fmla="*/ 0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04"/>
                <a:gd name="T40" fmla="*/ 0 h 144"/>
                <a:gd name="T41" fmla="*/ 1104 w 1104"/>
                <a:gd name="T42" fmla="*/ 144 h 14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04" h="144">
                  <a:moveTo>
                    <a:pt x="0" y="0"/>
                  </a:moveTo>
                  <a:lnTo>
                    <a:pt x="0" y="96"/>
                  </a:lnTo>
                  <a:lnTo>
                    <a:pt x="144" y="96"/>
                  </a:lnTo>
                  <a:lnTo>
                    <a:pt x="144" y="144"/>
                  </a:lnTo>
                  <a:lnTo>
                    <a:pt x="960" y="144"/>
                  </a:lnTo>
                  <a:lnTo>
                    <a:pt x="960" y="96"/>
                  </a:lnTo>
                  <a:lnTo>
                    <a:pt x="1104" y="96"/>
                  </a:lnTo>
                  <a:lnTo>
                    <a:pt x="1104" y="0"/>
                  </a:lnTo>
                  <a:lnTo>
                    <a:pt x="912" y="0"/>
                  </a:lnTo>
                  <a:lnTo>
                    <a:pt x="912" y="48"/>
                  </a:lnTo>
                  <a:lnTo>
                    <a:pt x="188" y="48"/>
                  </a:lnTo>
                  <a:lnTo>
                    <a:pt x="18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299028" name="Rectangle 65"/>
            <p:cNvSpPr>
              <a:spLocks noChangeArrowheads="1"/>
            </p:cNvSpPr>
            <p:nvPr/>
          </p:nvSpPr>
          <p:spPr bwMode="auto">
            <a:xfrm>
              <a:off x="2736" y="3557"/>
              <a:ext cx="888" cy="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mtClean="0">
                  <a:solidFill>
                    <a:srgbClr val="000000"/>
                  </a:solidFill>
                </a:rPr>
                <a:t>metal contact</a:t>
              </a:r>
            </a:p>
          </p:txBody>
        </p:sp>
        <p:sp>
          <p:nvSpPr>
            <p:cNvPr id="299029" name="Line 66"/>
            <p:cNvSpPr>
              <a:spLocks noChangeShapeType="1"/>
            </p:cNvSpPr>
            <p:nvPr/>
          </p:nvSpPr>
          <p:spPr bwMode="auto">
            <a:xfrm>
              <a:off x="2016" y="3552"/>
              <a:ext cx="96" cy="32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99016" name="Rectangle 67"/>
          <p:cNvSpPr>
            <a:spLocks noChangeArrowheads="1"/>
          </p:cNvSpPr>
          <p:nvPr/>
        </p:nvSpPr>
        <p:spPr bwMode="auto">
          <a:xfrm>
            <a:off x="685800" y="990600"/>
            <a:ext cx="169545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b="1" smtClean="0">
                <a:solidFill>
                  <a:srgbClr val="FF0000"/>
                </a:solidFill>
              </a:rPr>
              <a:t>n-ch MOS FET</a:t>
            </a:r>
          </a:p>
        </p:txBody>
      </p:sp>
      <p:sp>
        <p:nvSpPr>
          <p:cNvPr id="299017" name="Rectangle 68"/>
          <p:cNvSpPr>
            <a:spLocks noChangeArrowheads="1"/>
          </p:cNvSpPr>
          <p:nvPr/>
        </p:nvSpPr>
        <p:spPr bwMode="auto">
          <a:xfrm>
            <a:off x="323850" y="2590800"/>
            <a:ext cx="180975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b="1" smtClean="0">
                <a:solidFill>
                  <a:srgbClr val="FF0000"/>
                </a:solidFill>
              </a:rPr>
              <a:t>n-ch a-Si:H TFT</a:t>
            </a:r>
          </a:p>
        </p:txBody>
      </p:sp>
      <p:sp>
        <p:nvSpPr>
          <p:cNvPr id="299018" name="Rectangle 69"/>
          <p:cNvSpPr>
            <a:spLocks noChangeArrowheads="1"/>
          </p:cNvSpPr>
          <p:nvPr/>
        </p:nvSpPr>
        <p:spPr bwMode="auto">
          <a:xfrm>
            <a:off x="4762500" y="2590800"/>
            <a:ext cx="228600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b="1" smtClean="0">
                <a:solidFill>
                  <a:srgbClr val="FF0000"/>
                </a:solidFill>
              </a:rPr>
              <a:t>n-ch LDD LTPS TFT</a:t>
            </a:r>
          </a:p>
        </p:txBody>
      </p:sp>
      <p:sp>
        <p:nvSpPr>
          <p:cNvPr id="299019" name="Rectangle 70"/>
          <p:cNvSpPr>
            <a:spLocks noChangeArrowheads="1"/>
          </p:cNvSpPr>
          <p:nvPr/>
        </p:nvSpPr>
        <p:spPr bwMode="auto">
          <a:xfrm>
            <a:off x="304800" y="5029200"/>
            <a:ext cx="169545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b="1" smtClean="0">
                <a:solidFill>
                  <a:srgbClr val="FF0000"/>
                </a:solidFill>
              </a:rPr>
              <a:t>n-ch oxide TFT</a:t>
            </a:r>
          </a:p>
        </p:txBody>
      </p:sp>
    </p:spTree>
    <p:extLst>
      <p:ext uri="{BB962C8B-B14F-4D97-AF65-F5344CB8AC3E}">
        <p14:creationId xmlns:p14="http://schemas.microsoft.com/office/powerpoint/2010/main" val="35409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ja-JP" altLang="en-US" sz="3600" b="1">
                <a:solidFill>
                  <a:srgbClr val="0000FF"/>
                </a:solidFill>
              </a:rPr>
              <a:t>アクティブマトリックス型</a:t>
            </a:r>
            <a:r>
              <a:rPr lang="en-US" altLang="ja-JP" sz="3600" b="1">
                <a:solidFill>
                  <a:srgbClr val="0000FF"/>
                </a:solidFill>
              </a:rPr>
              <a:t>FPD</a:t>
            </a:r>
            <a:r>
              <a:rPr lang="ja-JP" altLang="en-US" sz="3600" b="1">
                <a:solidFill>
                  <a:srgbClr val="0000FF"/>
                </a:solidFill>
              </a:rPr>
              <a:t>の構造</a:t>
            </a:r>
          </a:p>
        </p:txBody>
      </p:sp>
      <p:pic>
        <p:nvPicPr>
          <p:cNvPr id="1179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8629650" cy="843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79652" name="Text Box 4"/>
          <p:cNvSpPr txBox="1">
            <a:spLocks noChangeArrowheads="1"/>
          </p:cNvSpPr>
          <p:nvPr/>
        </p:nvSpPr>
        <p:spPr bwMode="auto">
          <a:xfrm>
            <a:off x="4267200" y="649288"/>
            <a:ext cx="48656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ja-JP" altLang="en-US" sz="1200"/>
              <a:t>液晶・</a:t>
            </a:r>
            <a:r>
              <a:rPr lang="en-US" altLang="ja-JP" sz="1200"/>
              <a:t>PDP</a:t>
            </a:r>
            <a:r>
              <a:rPr lang="ja-JP" altLang="en-US" sz="1200"/>
              <a:t>・有機</a:t>
            </a:r>
            <a:r>
              <a:rPr lang="en-US" altLang="ja-JP" sz="1200"/>
              <a:t>EL</a:t>
            </a:r>
            <a:r>
              <a:rPr lang="ja-JP" altLang="en-US" sz="1200"/>
              <a:t>徹底比較、岩井善弘、越石健司著、工業調査会、</a:t>
            </a:r>
            <a:r>
              <a:rPr lang="en-US" altLang="ja-JP" sz="1200"/>
              <a:t>2004</a:t>
            </a:r>
          </a:p>
        </p:txBody>
      </p:sp>
      <p:sp>
        <p:nvSpPr>
          <p:cNvPr id="1179653" name="Text Box 5"/>
          <p:cNvSpPr txBox="1">
            <a:spLocks noChangeArrowheads="1"/>
          </p:cNvSpPr>
          <p:nvPr/>
        </p:nvSpPr>
        <p:spPr bwMode="auto">
          <a:xfrm>
            <a:off x="5335588" y="6272213"/>
            <a:ext cx="26431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ja-JP" altLang="en-US" sz="2800" b="1">
                <a:solidFill>
                  <a:srgbClr val="FF0000"/>
                </a:solidFill>
              </a:rPr>
              <a:t>薄膜トランジスタ</a:t>
            </a:r>
          </a:p>
        </p:txBody>
      </p:sp>
      <p:sp>
        <p:nvSpPr>
          <p:cNvPr id="1179654" name="Line 6"/>
          <p:cNvSpPr>
            <a:spLocks noChangeShapeType="1"/>
          </p:cNvSpPr>
          <p:nvPr/>
        </p:nvSpPr>
        <p:spPr bwMode="auto">
          <a:xfrm flipH="1" flipV="1">
            <a:off x="5257800" y="6172200"/>
            <a:ext cx="2286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79655" name="Rectangle 7"/>
          <p:cNvSpPr>
            <a:spLocks noChangeArrowheads="1"/>
          </p:cNvSpPr>
          <p:nvPr/>
        </p:nvSpPr>
        <p:spPr bwMode="auto">
          <a:xfrm>
            <a:off x="1981200" y="1295400"/>
            <a:ext cx="1219200" cy="304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11796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8025" y="1066800"/>
            <a:ext cx="4797425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79657" name="Rectangle 9"/>
          <p:cNvSpPr>
            <a:spLocks noChangeArrowheads="1"/>
          </p:cNvSpPr>
          <p:nvPr/>
        </p:nvSpPr>
        <p:spPr bwMode="auto">
          <a:xfrm>
            <a:off x="0" y="4343400"/>
            <a:ext cx="2743200" cy="2057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79658" name="Line 10"/>
          <p:cNvSpPr>
            <a:spLocks noChangeShapeType="1"/>
          </p:cNvSpPr>
          <p:nvPr/>
        </p:nvSpPr>
        <p:spPr bwMode="auto">
          <a:xfrm flipV="1">
            <a:off x="1743075" y="3276600"/>
            <a:ext cx="1733550" cy="8001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79659" name="Line 11"/>
          <p:cNvSpPr>
            <a:spLocks noChangeShapeType="1"/>
          </p:cNvSpPr>
          <p:nvPr/>
        </p:nvSpPr>
        <p:spPr bwMode="auto">
          <a:xfrm>
            <a:off x="1447800" y="1143000"/>
            <a:ext cx="2028825" cy="17430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1179660" name="Picture 12" descr="http://www.sharp.co.jp/products/lcd/tech/image/p4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191000"/>
            <a:ext cx="1882775" cy="19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9661" name="Rectangle 13"/>
          <p:cNvSpPr>
            <a:spLocks noChangeArrowheads="1"/>
          </p:cNvSpPr>
          <p:nvPr/>
        </p:nvSpPr>
        <p:spPr bwMode="auto">
          <a:xfrm>
            <a:off x="457200" y="6096000"/>
            <a:ext cx="2286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ja-JP" altLang="en-US" sz="1200"/>
              <a:t>シャープ</a:t>
            </a:r>
            <a:br>
              <a:rPr lang="ja-JP" altLang="en-US" sz="1200"/>
            </a:br>
            <a:r>
              <a:rPr lang="en-US" altLang="ja-JP" sz="1200"/>
              <a:t>http://www.sharp.co.jp/corporate/rd/28/28-3-2a.html</a:t>
            </a:r>
          </a:p>
        </p:txBody>
      </p:sp>
    </p:spTree>
    <p:extLst>
      <p:ext uri="{BB962C8B-B14F-4D97-AF65-F5344CB8AC3E}">
        <p14:creationId xmlns:p14="http://schemas.microsoft.com/office/powerpoint/2010/main" val="86920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3810" name="Group 2"/>
          <p:cNvGrpSpPr>
            <a:grpSpLocks/>
          </p:cNvGrpSpPr>
          <p:nvPr/>
        </p:nvGrpSpPr>
        <p:grpSpPr bwMode="auto">
          <a:xfrm>
            <a:off x="519113" y="639763"/>
            <a:ext cx="8372475" cy="5884862"/>
            <a:chOff x="327" y="403"/>
            <a:chExt cx="5274" cy="3707"/>
          </a:xfrm>
        </p:grpSpPr>
        <p:pic>
          <p:nvPicPr>
            <p:cNvPr id="114381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" y="663"/>
              <a:ext cx="1529" cy="2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381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3" y="663"/>
              <a:ext cx="2516" cy="2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43813" name="Text Box 5"/>
            <p:cNvSpPr txBox="1">
              <a:spLocks noChangeArrowheads="1"/>
            </p:cNvSpPr>
            <p:nvPr/>
          </p:nvSpPr>
          <p:spPr bwMode="auto">
            <a:xfrm>
              <a:off x="1474" y="436"/>
              <a:ext cx="5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ja-JP">
                  <a:latin typeface="Arial" pitchFamily="34" charset="0"/>
                </a:rPr>
                <a:t>(</a:t>
              </a:r>
              <a:r>
                <a:rPr lang="ja-JP" altLang="en-US">
                  <a:latin typeface="Arial" pitchFamily="34" charset="0"/>
                </a:rPr>
                <a:t>現在）</a:t>
              </a:r>
            </a:p>
          </p:txBody>
        </p:sp>
        <p:sp>
          <p:nvSpPr>
            <p:cNvPr id="1143814" name="Text Box 6"/>
            <p:cNvSpPr txBox="1">
              <a:spLocks noChangeArrowheads="1"/>
            </p:cNvSpPr>
            <p:nvPr/>
          </p:nvSpPr>
          <p:spPr bwMode="auto">
            <a:xfrm>
              <a:off x="3502" y="403"/>
              <a:ext cx="5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ja-JP">
                  <a:latin typeface="Arial" pitchFamily="34" charset="0"/>
                </a:rPr>
                <a:t>(</a:t>
              </a:r>
              <a:r>
                <a:rPr lang="ja-JP" altLang="en-US">
                  <a:latin typeface="Arial" pitchFamily="34" charset="0"/>
                </a:rPr>
                <a:t>未来）</a:t>
              </a:r>
            </a:p>
          </p:txBody>
        </p:sp>
        <p:sp>
          <p:nvSpPr>
            <p:cNvPr id="1143815" name="Text Box 7"/>
            <p:cNvSpPr txBox="1">
              <a:spLocks noChangeArrowheads="1"/>
            </p:cNvSpPr>
            <p:nvPr/>
          </p:nvSpPr>
          <p:spPr bwMode="auto">
            <a:xfrm>
              <a:off x="327" y="3706"/>
              <a:ext cx="527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ja-JP" altLang="en-US">
                  <a:latin typeface="Arial" pitchFamily="34" charset="0"/>
                </a:rPr>
                <a:t>図７－１　　ディスプレイの現在と予想される未来。　プラスチックをつかった薄くて軽く、</a:t>
              </a:r>
            </a:p>
            <a:p>
              <a:pPr algn="l"/>
              <a:r>
                <a:rPr lang="ja-JP" altLang="en-US">
                  <a:latin typeface="Arial" pitchFamily="34" charset="0"/>
                </a:rPr>
                <a:t>そして曲げられるようになる。</a:t>
              </a:r>
            </a:p>
          </p:txBody>
        </p:sp>
      </p:grpSp>
      <p:sp>
        <p:nvSpPr>
          <p:cNvPr id="1143816" name="AutoShape 8"/>
          <p:cNvSpPr>
            <a:spLocks noChangeArrowheads="1"/>
          </p:cNvSpPr>
          <p:nvPr/>
        </p:nvSpPr>
        <p:spPr bwMode="auto">
          <a:xfrm>
            <a:off x="539750" y="260350"/>
            <a:ext cx="1654175" cy="360363"/>
          </a:xfrm>
          <a:prstGeom prst="bracePair">
            <a:avLst>
              <a:gd name="adj" fmla="val 8333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43817" name="Text Box 9"/>
          <p:cNvSpPr txBox="1">
            <a:spLocks noChangeArrowheads="1"/>
          </p:cNvSpPr>
          <p:nvPr/>
        </p:nvSpPr>
        <p:spPr bwMode="auto">
          <a:xfrm>
            <a:off x="592138" y="131763"/>
            <a:ext cx="438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ja-JP" altLang="en-US" sz="1200">
                <a:latin typeface="Arial" pitchFamily="34" charset="0"/>
              </a:rPr>
              <a:t>大。</a:t>
            </a:r>
          </a:p>
        </p:txBody>
      </p:sp>
      <p:sp>
        <p:nvSpPr>
          <p:cNvPr id="1143818" name="Rectangle 10"/>
          <p:cNvSpPr>
            <a:spLocks noChangeArrowheads="1"/>
          </p:cNvSpPr>
          <p:nvPr/>
        </p:nvSpPr>
        <p:spPr bwMode="auto">
          <a:xfrm>
            <a:off x="6804025" y="4652963"/>
            <a:ext cx="863600" cy="2889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ja-JP" altLang="en-US" sz="1000">
                <a:latin typeface="Arial" pitchFamily="34" charset="0"/>
              </a:rPr>
              <a:t>紙のような</a:t>
            </a:r>
          </a:p>
          <a:p>
            <a:r>
              <a:rPr lang="ja-JP" altLang="en-US" sz="1000">
                <a:latin typeface="Arial" pitchFamily="34" charset="0"/>
              </a:rPr>
              <a:t>情報ディスプレイ</a:t>
            </a:r>
          </a:p>
        </p:txBody>
      </p:sp>
      <p:sp>
        <p:nvSpPr>
          <p:cNvPr id="1143819" name="Rectangle 11"/>
          <p:cNvSpPr>
            <a:spLocks noChangeArrowheads="1"/>
          </p:cNvSpPr>
          <p:nvPr/>
        </p:nvSpPr>
        <p:spPr bwMode="auto">
          <a:xfrm>
            <a:off x="4932363" y="3429000"/>
            <a:ext cx="1008062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ja-JP" altLang="en-US" sz="900">
                <a:latin typeface="Arial" pitchFamily="34" charset="0"/>
              </a:rPr>
              <a:t>大型で湾曲した</a:t>
            </a:r>
          </a:p>
          <a:p>
            <a:r>
              <a:rPr lang="ja-JP" altLang="en-US" sz="900">
                <a:latin typeface="Arial" pitchFamily="34" charset="0"/>
              </a:rPr>
              <a:t>映像ディスプレイ</a:t>
            </a:r>
          </a:p>
        </p:txBody>
      </p:sp>
      <p:sp>
        <p:nvSpPr>
          <p:cNvPr id="1143820" name="Text Box 12"/>
          <p:cNvSpPr txBox="1">
            <a:spLocks noChangeArrowheads="1"/>
          </p:cNvSpPr>
          <p:nvPr/>
        </p:nvSpPr>
        <p:spPr bwMode="auto">
          <a:xfrm>
            <a:off x="592138" y="354013"/>
            <a:ext cx="1590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ja-JP" altLang="en-US" sz="1200">
                <a:latin typeface="Arial" pitchFamily="34" charset="0"/>
              </a:rPr>
              <a:t>ニュートン</a:t>
            </a:r>
            <a:r>
              <a:rPr lang="en-US" altLang="ja-JP" sz="1200">
                <a:latin typeface="Arial" pitchFamily="34" charset="0"/>
              </a:rPr>
              <a:t>2005.9</a:t>
            </a:r>
            <a:r>
              <a:rPr lang="ja-JP" altLang="en-US" sz="1200">
                <a:latin typeface="Arial" pitchFamily="34" charset="0"/>
              </a:rPr>
              <a:t>月号</a:t>
            </a:r>
          </a:p>
          <a:p>
            <a:pPr algn="l"/>
            <a:r>
              <a:rPr lang="ja-JP" altLang="en-US" sz="1200">
                <a:latin typeface="Arial" pitchFamily="34" charset="0"/>
              </a:rPr>
              <a:t>を元にした</a:t>
            </a:r>
          </a:p>
        </p:txBody>
      </p:sp>
    </p:spTree>
    <p:extLst>
      <p:ext uri="{BB962C8B-B14F-4D97-AF65-F5344CB8AC3E}">
        <p14:creationId xmlns:p14="http://schemas.microsoft.com/office/powerpoint/2010/main" val="202409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正方形/長方形 1"/>
          <p:cNvSpPr>
            <a:spLocks noChangeArrowheads="1"/>
          </p:cNvSpPr>
          <p:nvPr/>
        </p:nvSpPr>
        <p:spPr bwMode="auto">
          <a:xfrm>
            <a:off x="0" y="376238"/>
            <a:ext cx="912812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2011/4/24</a:t>
            </a:r>
            <a:r>
              <a:rPr lang="en-US" altLang="ja-JP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ja-JP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ja-JP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http://www.asahi.com/business/update/0421/OSK201104210158.html</a:t>
            </a:r>
            <a:br>
              <a:rPr lang="en-US" altLang="ja-JP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ja-JP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http://www.sharp.co.jp/corporate/news/110421-b.html</a:t>
            </a:r>
          </a:p>
        </p:txBody>
      </p:sp>
      <p:pic>
        <p:nvPicPr>
          <p:cNvPr id="624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02363"/>
            <a:ext cx="11412538" cy="713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68" name="正方形/長方形 3"/>
          <p:cNvSpPr>
            <a:spLocks noChangeArrowheads="1"/>
          </p:cNvSpPr>
          <p:nvPr/>
        </p:nvSpPr>
        <p:spPr bwMode="auto">
          <a:xfrm>
            <a:off x="1403350" y="1642988"/>
            <a:ext cx="7740650" cy="936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469" name="テキスト ボックス 2"/>
          <p:cNvSpPr txBox="1">
            <a:spLocks noChangeArrowheads="1"/>
          </p:cNvSpPr>
          <p:nvPr/>
        </p:nvSpPr>
        <p:spPr bwMode="auto">
          <a:xfrm>
            <a:off x="14288" y="1125538"/>
            <a:ext cx="931068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ja-JP" altLang="en-US" sz="2200" b="1" dirty="0">
                <a:solidFill>
                  <a:srgbClr val="FF0000"/>
                </a:solidFill>
              </a:rPr>
              <a:t>今年内に中小型</a:t>
            </a:r>
            <a:r>
              <a:rPr lang="ja-JP" altLang="en-US" sz="2200" b="1" dirty="0" smtClean="0">
                <a:solidFill>
                  <a:srgbClr val="FF0000"/>
                </a:solidFill>
              </a:rPr>
              <a:t>液晶の量産開始</a:t>
            </a:r>
            <a:r>
              <a:rPr lang="en-US" altLang="ja-JP" sz="22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200" b="1" dirty="0">
                <a:solidFill>
                  <a:srgbClr val="FF0000"/>
                </a:solidFill>
              </a:rPr>
              <a:t>(~10</a:t>
            </a:r>
            <a:r>
              <a:rPr lang="en-US" altLang="ja-JP" sz="2200" b="1" baseline="30000" dirty="0">
                <a:solidFill>
                  <a:srgbClr val="FF0000"/>
                </a:solidFill>
              </a:rPr>
              <a:t>5</a:t>
            </a:r>
            <a:r>
              <a:rPr lang="en-US" altLang="ja-JP" sz="2200" b="1" dirty="0">
                <a:solidFill>
                  <a:srgbClr val="FF0000"/>
                </a:solidFill>
              </a:rPr>
              <a:t> </a:t>
            </a:r>
            <a:r>
              <a:rPr lang="ja-JP" altLang="en-US" sz="2200" b="1" dirty="0" smtClean="0">
                <a:solidFill>
                  <a:srgbClr val="FF0000"/>
                </a:solidFill>
              </a:rPr>
              <a:t>ガラス</a:t>
            </a:r>
            <a:r>
              <a:rPr lang="en-US" altLang="ja-JP" sz="2200" b="1" dirty="0" smtClean="0">
                <a:solidFill>
                  <a:srgbClr val="FF0000"/>
                </a:solidFill>
              </a:rPr>
              <a:t>/</a:t>
            </a:r>
            <a:r>
              <a:rPr lang="ja-JP" altLang="en-US" sz="2200" b="1" dirty="0" smtClean="0">
                <a:solidFill>
                  <a:srgbClr val="FF0000"/>
                </a:solidFill>
              </a:rPr>
              <a:t>月</a:t>
            </a:r>
            <a:r>
              <a:rPr lang="en-US" altLang="ja-JP" sz="2200" b="1" dirty="0" smtClean="0">
                <a:solidFill>
                  <a:srgbClr val="FF0000"/>
                </a:solidFill>
              </a:rPr>
              <a:t>)</a:t>
            </a:r>
            <a:endParaRPr lang="en-US" altLang="ja-JP" sz="2200" b="1" dirty="0">
              <a:solidFill>
                <a:srgbClr val="FF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ja-JP" altLang="en-US" sz="2200" b="1" dirty="0" smtClean="0">
                <a:solidFill>
                  <a:srgbClr val="FF0000"/>
                </a:solidFill>
              </a:rPr>
              <a:t>亀山第二工場、第</a:t>
            </a:r>
            <a:r>
              <a:rPr lang="en-US" altLang="ja-JP" sz="2200" b="1" dirty="0" smtClean="0">
                <a:solidFill>
                  <a:srgbClr val="FF0000"/>
                </a:solidFill>
              </a:rPr>
              <a:t>8</a:t>
            </a:r>
            <a:r>
              <a:rPr lang="ja-JP" altLang="en-US" sz="2200" b="1" dirty="0" smtClean="0">
                <a:solidFill>
                  <a:srgbClr val="FF0000"/>
                </a:solidFill>
              </a:rPr>
              <a:t>世代</a:t>
            </a:r>
            <a:endParaRPr lang="en-US" altLang="ja-JP" sz="2200" b="1" dirty="0" smtClean="0">
              <a:solidFill>
                <a:srgbClr val="FF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ja-JP" sz="2200" b="1" dirty="0">
                <a:solidFill>
                  <a:srgbClr val="FF0000"/>
                </a:solidFill>
              </a:rPr>
              <a:t>10” </a:t>
            </a:r>
            <a:r>
              <a:rPr lang="en-US" altLang="ja-JP" sz="2200" b="1" dirty="0" smtClean="0">
                <a:solidFill>
                  <a:srgbClr val="FF0000"/>
                </a:solidFill>
              </a:rPr>
              <a:t>FWXGA</a:t>
            </a:r>
            <a:r>
              <a:rPr lang="ja-JP" altLang="en-US" sz="2200" b="1" dirty="0" smtClean="0">
                <a:solidFill>
                  <a:srgbClr val="FF0000"/>
                </a:solidFill>
              </a:rPr>
              <a:t>液晶で消費電力</a:t>
            </a:r>
            <a:r>
              <a:rPr lang="en-US" altLang="ja-JP" sz="2200" b="1" dirty="0" smtClean="0">
                <a:solidFill>
                  <a:srgbClr val="FF0000"/>
                </a:solidFill>
              </a:rPr>
              <a:t> ~2/3</a:t>
            </a:r>
            <a:endParaRPr lang="en-US" altLang="ja-JP" sz="2200" b="1" dirty="0">
              <a:solidFill>
                <a:srgbClr val="FF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ja-JP" sz="2200" b="1" dirty="0">
                <a:solidFill>
                  <a:srgbClr val="FF0000"/>
                </a:solidFill>
              </a:rPr>
              <a:t>&gt;</a:t>
            </a:r>
            <a:r>
              <a:rPr lang="en-US" altLang="ja-JP" sz="2200" b="1" dirty="0" smtClean="0">
                <a:solidFill>
                  <a:srgbClr val="FF0000"/>
                </a:solidFill>
              </a:rPr>
              <a:t>300ppi: </a:t>
            </a:r>
            <a:r>
              <a:rPr lang="en-US" altLang="ja-JP" sz="2200" b="1" dirty="0">
                <a:solidFill>
                  <a:srgbClr val="FF0000"/>
                </a:solidFill>
              </a:rPr>
              <a:t>CG poly-Si TFT</a:t>
            </a:r>
          </a:p>
        </p:txBody>
      </p:sp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14288" y="0"/>
            <a:ext cx="9161462" cy="62071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sz="3600" b="1" kern="1200" dirty="0" smtClean="0">
                <a:solidFill>
                  <a:srgbClr val="0000FF"/>
                </a:solidFill>
                <a:latin typeface="Times New Roman"/>
                <a:cs typeface="+mn-cs"/>
              </a:rPr>
              <a:t>a-IGZO</a:t>
            </a:r>
            <a:r>
              <a:rPr lang="ja-JP" altLang="en-US" sz="3600" b="1" kern="1200" dirty="0" smtClean="0">
                <a:solidFill>
                  <a:srgbClr val="0000FF"/>
                </a:solidFill>
                <a:latin typeface="Times New Roman"/>
                <a:cs typeface="+mn-cs"/>
              </a:rPr>
              <a:t> </a:t>
            </a:r>
            <a:r>
              <a:rPr lang="en-US" altLang="ja-JP" sz="3600" b="1" kern="1200" dirty="0" smtClean="0">
                <a:solidFill>
                  <a:srgbClr val="0000FF"/>
                </a:solidFill>
                <a:latin typeface="Times New Roman"/>
                <a:cs typeface="+mn-cs"/>
              </a:rPr>
              <a:t>LCD</a:t>
            </a:r>
            <a:r>
              <a:rPr lang="ja-JP" altLang="en-US" sz="3600" b="1" kern="1200" dirty="0" smtClean="0">
                <a:solidFill>
                  <a:srgbClr val="0000FF"/>
                </a:solidFill>
                <a:latin typeface="Times New Roman"/>
                <a:cs typeface="+mn-cs"/>
              </a:rPr>
              <a:t>の量産開始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6689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-899663"/>
            <a:ext cx="7332662" cy="827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1" name="正方形/長方形 9"/>
          <p:cNvSpPr>
            <a:spLocks noChangeArrowheads="1"/>
          </p:cNvSpPr>
          <p:nvPr/>
        </p:nvSpPr>
        <p:spPr bwMode="auto">
          <a:xfrm>
            <a:off x="8820150" y="333375"/>
            <a:ext cx="431800" cy="6869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3492" name="正方形/長方形 8"/>
          <p:cNvSpPr>
            <a:spLocks noChangeArrowheads="1"/>
          </p:cNvSpPr>
          <p:nvPr/>
        </p:nvSpPr>
        <p:spPr bwMode="auto">
          <a:xfrm>
            <a:off x="1533525" y="376238"/>
            <a:ext cx="431800" cy="6869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3493" name="正方形/長方形 5"/>
          <p:cNvSpPr>
            <a:spLocks noChangeArrowheads="1"/>
          </p:cNvSpPr>
          <p:nvPr/>
        </p:nvSpPr>
        <p:spPr bwMode="auto">
          <a:xfrm>
            <a:off x="1360488" y="-928175"/>
            <a:ext cx="7777162" cy="3743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3494" name="正方形/長方形 1"/>
          <p:cNvSpPr>
            <a:spLocks noChangeArrowheads="1"/>
          </p:cNvSpPr>
          <p:nvPr/>
        </p:nvSpPr>
        <p:spPr bwMode="auto">
          <a:xfrm>
            <a:off x="0" y="260350"/>
            <a:ext cx="912812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2011/8/23</a:t>
            </a:r>
            <a:r>
              <a:rPr lang="en-US" altLang="ja-JP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ja-JP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ja-JP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Tech</a:t>
            </a:r>
            <a:r>
              <a:rPr lang="ja-JP" altLang="en-US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On!</a:t>
            </a:r>
            <a:br>
              <a:rPr lang="en-US" altLang="ja-JP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ja-JP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http</a:t>
            </a:r>
            <a:r>
              <a:rPr lang="en-US" altLang="ja-JP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://techon.nikkeibp.co.jp/article/NEWS/20110822/196371/#</a:t>
            </a:r>
          </a:p>
        </p:txBody>
      </p:sp>
      <p:sp>
        <p:nvSpPr>
          <p:cNvPr id="63495" name="テキスト ボックス 2"/>
          <p:cNvSpPr txBox="1">
            <a:spLocks noChangeArrowheads="1"/>
          </p:cNvSpPr>
          <p:nvPr/>
        </p:nvSpPr>
        <p:spPr bwMode="auto">
          <a:xfrm>
            <a:off x="14288" y="1054550"/>
            <a:ext cx="9310687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ja-JP" sz="2200" b="1" dirty="0" smtClean="0">
                <a:solidFill>
                  <a:srgbClr val="000000"/>
                </a:solidFill>
              </a:rPr>
              <a:t>Apple</a:t>
            </a:r>
            <a:r>
              <a:rPr lang="ja-JP" altLang="en-US" sz="2200" b="1" dirty="0" smtClean="0">
                <a:solidFill>
                  <a:srgbClr val="000000"/>
                </a:solidFill>
              </a:rPr>
              <a:t>が</a:t>
            </a:r>
            <a:r>
              <a:rPr lang="en-US" altLang="ja-JP" sz="2200" b="1" dirty="0" smtClean="0">
                <a:solidFill>
                  <a:srgbClr val="000000"/>
                </a:solidFill>
              </a:rPr>
              <a:t>iPad3</a:t>
            </a:r>
            <a:r>
              <a:rPr lang="ja-JP" altLang="en-US" sz="2200" b="1" dirty="0" smtClean="0">
                <a:solidFill>
                  <a:srgbClr val="000000"/>
                </a:solidFill>
              </a:rPr>
              <a:t>に</a:t>
            </a:r>
            <a:r>
              <a:rPr lang="en-US" altLang="ja-JP" sz="2200" b="1" dirty="0" smtClean="0">
                <a:solidFill>
                  <a:srgbClr val="000000"/>
                </a:solidFill>
              </a:rPr>
              <a:t> </a:t>
            </a:r>
            <a:r>
              <a:rPr lang="en-US" altLang="ja-JP" sz="2200" b="1" dirty="0">
                <a:solidFill>
                  <a:srgbClr val="000000"/>
                </a:solidFill>
              </a:rPr>
              <a:t>9.7” 2048</a:t>
            </a:r>
            <a:r>
              <a:rPr lang="en-US" altLang="ja-JP" sz="2200" b="1" dirty="0">
                <a:solidFill>
                  <a:srgbClr val="000000"/>
                </a:solidFill>
                <a:sym typeface="Symbol" pitchFamily="18" charset="2"/>
              </a:rPr>
              <a:t></a:t>
            </a:r>
            <a:r>
              <a:rPr lang="en-US" altLang="ja-JP" sz="2200" b="1" dirty="0">
                <a:solidFill>
                  <a:srgbClr val="000000"/>
                </a:solidFill>
              </a:rPr>
              <a:t>1536  (264 </a:t>
            </a:r>
            <a:r>
              <a:rPr lang="en-US" altLang="ja-JP" sz="2200" b="1" dirty="0" err="1">
                <a:solidFill>
                  <a:srgbClr val="000000"/>
                </a:solidFill>
              </a:rPr>
              <a:t>ppi</a:t>
            </a:r>
            <a:r>
              <a:rPr lang="en-US" altLang="ja-JP" sz="2200" b="1" dirty="0">
                <a:solidFill>
                  <a:srgbClr val="000000"/>
                </a:solidFill>
              </a:rPr>
              <a:t>) </a:t>
            </a:r>
            <a:r>
              <a:rPr lang="en-US" altLang="ja-JP" sz="2200" b="1" dirty="0" smtClean="0">
                <a:solidFill>
                  <a:srgbClr val="000000"/>
                </a:solidFill>
              </a:rPr>
              <a:t>IPS</a:t>
            </a:r>
            <a:r>
              <a:rPr lang="ja-JP" altLang="en-US" sz="2200" b="1" dirty="0" smtClean="0">
                <a:solidFill>
                  <a:srgbClr val="000000"/>
                </a:solidFill>
              </a:rPr>
              <a:t>液晶を採用予定</a:t>
            </a:r>
            <a:r>
              <a:rPr lang="en-US" altLang="ja-JP" sz="2200" b="1" dirty="0" smtClean="0">
                <a:solidFill>
                  <a:srgbClr val="000000"/>
                </a:solidFill>
              </a:rPr>
              <a:t> </a:t>
            </a:r>
            <a:r>
              <a:rPr lang="en-US" altLang="ja-JP" sz="2200" b="1" dirty="0">
                <a:solidFill>
                  <a:srgbClr val="000000"/>
                </a:solidFill>
              </a:rPr>
              <a:t/>
            </a:r>
            <a:br>
              <a:rPr lang="en-US" altLang="ja-JP" sz="2200" b="1" dirty="0">
                <a:solidFill>
                  <a:srgbClr val="000000"/>
                </a:solidFill>
              </a:rPr>
            </a:br>
            <a:r>
              <a:rPr lang="en-US" altLang="ja-JP" sz="2200" b="1" dirty="0" smtClean="0">
                <a:solidFill>
                  <a:srgbClr val="FF0000"/>
                </a:solidFill>
              </a:rPr>
              <a:t>a-IGZO TFT</a:t>
            </a:r>
            <a:r>
              <a:rPr lang="ja-JP" altLang="en-US" sz="2200" b="1" dirty="0" smtClean="0">
                <a:solidFill>
                  <a:srgbClr val="FF0000"/>
                </a:solidFill>
              </a:rPr>
              <a:t>駆動</a:t>
            </a:r>
            <a:endParaRPr lang="en-US" altLang="ja-JP" sz="2200" b="1" dirty="0">
              <a:solidFill>
                <a:srgbClr val="FF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ja-JP" altLang="en-US" sz="2200" dirty="0" smtClean="0">
                <a:solidFill>
                  <a:srgbClr val="000000"/>
                </a:solidFill>
              </a:rPr>
              <a:t>シャープ、サムソン電子、ＬＧディスプレイが供給予定</a:t>
            </a:r>
            <a:endParaRPr lang="en-US" altLang="ja-JP" sz="22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ja-JP" altLang="en-US" sz="2200" b="1" dirty="0" smtClean="0">
                <a:solidFill>
                  <a:srgbClr val="FF0000"/>
                </a:solidFill>
              </a:rPr>
              <a:t>シャープ</a:t>
            </a:r>
            <a:r>
              <a:rPr lang="en-US" altLang="ja-JP" sz="2200" b="1" dirty="0" smtClean="0">
                <a:solidFill>
                  <a:srgbClr val="FF0000"/>
                </a:solidFill>
              </a:rPr>
              <a:t>: </a:t>
            </a:r>
            <a:r>
              <a:rPr lang="ja-JP" altLang="en-US" sz="2200" b="1" dirty="0" smtClean="0">
                <a:solidFill>
                  <a:srgbClr val="FF0000"/>
                </a:solidFill>
              </a:rPr>
              <a:t>第</a:t>
            </a:r>
            <a:r>
              <a:rPr lang="en-US" altLang="ja-JP" sz="2200" b="1" dirty="0" smtClean="0">
                <a:solidFill>
                  <a:srgbClr val="FF0000"/>
                </a:solidFill>
              </a:rPr>
              <a:t>8</a:t>
            </a:r>
            <a:r>
              <a:rPr lang="ja-JP" altLang="en-US" sz="2200" b="1" dirty="0" smtClean="0">
                <a:solidFill>
                  <a:srgbClr val="FF0000"/>
                </a:solidFill>
              </a:rPr>
              <a:t>世代ガラス </a:t>
            </a:r>
            <a:r>
              <a:rPr lang="en-US" altLang="ja-JP" sz="2200" b="1" dirty="0" smtClean="0">
                <a:solidFill>
                  <a:srgbClr val="FF0000"/>
                </a:solidFill>
              </a:rPr>
              <a:t>(~130</a:t>
            </a:r>
            <a:r>
              <a:rPr lang="ja-JP" altLang="en-US" sz="2200" b="1" dirty="0" smtClean="0">
                <a:solidFill>
                  <a:srgbClr val="FF0000"/>
                </a:solidFill>
              </a:rPr>
              <a:t>パネル</a:t>
            </a:r>
            <a:r>
              <a:rPr lang="en-US" altLang="ja-JP" sz="2200" b="1" dirty="0" smtClean="0">
                <a:solidFill>
                  <a:srgbClr val="FF0000"/>
                </a:solidFill>
              </a:rPr>
              <a:t>)</a:t>
            </a:r>
            <a:r>
              <a:rPr lang="en-US" altLang="ja-JP" sz="2200" b="1" dirty="0">
                <a:solidFill>
                  <a:srgbClr val="FF0000"/>
                </a:solidFill>
              </a:rPr>
              <a:t/>
            </a:r>
            <a:br>
              <a:rPr lang="en-US" altLang="ja-JP" sz="2200" b="1" dirty="0">
                <a:solidFill>
                  <a:srgbClr val="FF0000"/>
                </a:solidFill>
              </a:rPr>
            </a:br>
            <a:r>
              <a:rPr lang="en-US" altLang="ja-JP" sz="2200" dirty="0">
                <a:solidFill>
                  <a:srgbClr val="000000"/>
                </a:solidFill>
              </a:rPr>
              <a:t>    </a:t>
            </a:r>
            <a:r>
              <a:rPr lang="en-US" altLang="ja-JP" sz="2200" dirty="0" smtClean="0">
                <a:solidFill>
                  <a:srgbClr val="000000"/>
                </a:solidFill>
              </a:rPr>
              <a:t>12</a:t>
            </a:r>
            <a:r>
              <a:rPr lang="ja-JP" altLang="en-US" sz="2200" dirty="0" smtClean="0">
                <a:solidFill>
                  <a:srgbClr val="000000"/>
                </a:solidFill>
              </a:rPr>
              <a:t>月からサンプル出荷、</a:t>
            </a:r>
            <a:r>
              <a:rPr lang="en-US" altLang="ja-JP" sz="2200" dirty="0" smtClean="0">
                <a:solidFill>
                  <a:srgbClr val="000000"/>
                </a:solidFill>
              </a:rPr>
              <a:t>2012</a:t>
            </a:r>
            <a:r>
              <a:rPr lang="ja-JP" altLang="en-US" sz="2200" dirty="0" smtClean="0">
                <a:solidFill>
                  <a:srgbClr val="000000"/>
                </a:solidFill>
              </a:rPr>
              <a:t>年第一四半期に量産出荷</a:t>
            </a:r>
            <a:endParaRPr lang="en-US" altLang="ja-JP" sz="2200" dirty="0">
              <a:solidFill>
                <a:srgbClr val="000000"/>
              </a:solidFill>
            </a:endParaRPr>
          </a:p>
        </p:txBody>
      </p:sp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14288" y="0"/>
            <a:ext cx="9161462" cy="620713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ja-JP" sz="3600" b="1" kern="1200" dirty="0">
                <a:solidFill>
                  <a:srgbClr val="0000FF"/>
                </a:solidFill>
                <a:latin typeface="Times New Roman"/>
                <a:cs typeface="+mn-cs"/>
              </a:rPr>
              <a:t>iPad3</a:t>
            </a:r>
            <a:r>
              <a:rPr lang="ja-JP" altLang="en-US" sz="3600" b="1" kern="1200" dirty="0">
                <a:solidFill>
                  <a:srgbClr val="0000FF"/>
                </a:solidFill>
                <a:latin typeface="Times New Roman"/>
                <a:cs typeface="+mn-cs"/>
              </a:rPr>
              <a:t>へ搭載予定</a:t>
            </a:r>
          </a:p>
        </p:txBody>
      </p:sp>
      <p:sp>
        <p:nvSpPr>
          <p:cNvPr id="63497" name="正方形/長方形 3"/>
          <p:cNvSpPr>
            <a:spLocks noChangeArrowheads="1"/>
          </p:cNvSpPr>
          <p:nvPr/>
        </p:nvSpPr>
        <p:spPr bwMode="auto">
          <a:xfrm>
            <a:off x="5732463" y="1413325"/>
            <a:ext cx="32035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da-DK" altLang="ja-JP" sz="1600" i="1">
                <a:solidFill>
                  <a:srgbClr val="000000"/>
                </a:solidFill>
                <a:latin typeface="Times New Roman" pitchFamily="18" charset="0"/>
              </a:rPr>
              <a:t>c.f. iPhone4: 640 × 960 at 326 ppi</a:t>
            </a:r>
            <a:endParaRPr lang="ja-JP" altLang="en-US" sz="1600" i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07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-899663"/>
            <a:ext cx="7332662" cy="827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1" name="正方形/長方形 9"/>
          <p:cNvSpPr>
            <a:spLocks noChangeArrowheads="1"/>
          </p:cNvSpPr>
          <p:nvPr/>
        </p:nvSpPr>
        <p:spPr bwMode="auto">
          <a:xfrm>
            <a:off x="8820150" y="333375"/>
            <a:ext cx="431800" cy="6869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3492" name="正方形/長方形 8"/>
          <p:cNvSpPr>
            <a:spLocks noChangeArrowheads="1"/>
          </p:cNvSpPr>
          <p:nvPr/>
        </p:nvSpPr>
        <p:spPr bwMode="auto">
          <a:xfrm>
            <a:off x="1533525" y="376238"/>
            <a:ext cx="431800" cy="6869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3493" name="正方形/長方形 5"/>
          <p:cNvSpPr>
            <a:spLocks noChangeArrowheads="1"/>
          </p:cNvSpPr>
          <p:nvPr/>
        </p:nvSpPr>
        <p:spPr bwMode="auto">
          <a:xfrm>
            <a:off x="1360488" y="-928175"/>
            <a:ext cx="7777162" cy="3743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3494" name="正方形/長方形 1"/>
          <p:cNvSpPr>
            <a:spLocks noChangeArrowheads="1"/>
          </p:cNvSpPr>
          <p:nvPr/>
        </p:nvSpPr>
        <p:spPr bwMode="auto">
          <a:xfrm>
            <a:off x="0" y="260350"/>
            <a:ext cx="912812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2011/8/23</a:t>
            </a:r>
            <a:r>
              <a:rPr lang="en-US" altLang="ja-JP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ja-JP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ja-JP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Tech</a:t>
            </a:r>
            <a:r>
              <a:rPr lang="ja-JP" altLang="en-US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On!</a:t>
            </a:r>
            <a:br>
              <a:rPr lang="en-US" altLang="ja-JP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ja-JP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http</a:t>
            </a:r>
            <a:r>
              <a:rPr lang="en-US" altLang="ja-JP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://techon.nikkeibp.co.jp/article/NEWS/20110822/196371/#</a:t>
            </a:r>
          </a:p>
        </p:txBody>
      </p:sp>
      <p:sp>
        <p:nvSpPr>
          <p:cNvPr id="63495" name="テキスト ボックス 2"/>
          <p:cNvSpPr txBox="1">
            <a:spLocks noChangeArrowheads="1"/>
          </p:cNvSpPr>
          <p:nvPr/>
        </p:nvSpPr>
        <p:spPr bwMode="auto">
          <a:xfrm>
            <a:off x="14288" y="1054550"/>
            <a:ext cx="9310687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ja-JP" sz="2200" b="1" dirty="0" smtClean="0">
                <a:solidFill>
                  <a:srgbClr val="000000"/>
                </a:solidFill>
              </a:rPr>
              <a:t>Apple</a:t>
            </a:r>
            <a:r>
              <a:rPr lang="ja-JP" altLang="en-US" sz="2200" b="1" dirty="0" smtClean="0">
                <a:solidFill>
                  <a:srgbClr val="000000"/>
                </a:solidFill>
              </a:rPr>
              <a:t>が</a:t>
            </a:r>
            <a:r>
              <a:rPr lang="en-US" altLang="ja-JP" sz="2200" b="1" dirty="0" smtClean="0">
                <a:solidFill>
                  <a:srgbClr val="000000"/>
                </a:solidFill>
              </a:rPr>
              <a:t>iPad3</a:t>
            </a:r>
            <a:r>
              <a:rPr lang="ja-JP" altLang="en-US" sz="2200" b="1" dirty="0" smtClean="0">
                <a:solidFill>
                  <a:srgbClr val="000000"/>
                </a:solidFill>
              </a:rPr>
              <a:t>に</a:t>
            </a:r>
            <a:r>
              <a:rPr lang="en-US" altLang="ja-JP" sz="2200" b="1" dirty="0" smtClean="0">
                <a:solidFill>
                  <a:srgbClr val="000000"/>
                </a:solidFill>
              </a:rPr>
              <a:t> </a:t>
            </a:r>
            <a:r>
              <a:rPr lang="en-US" altLang="ja-JP" sz="2200" b="1" dirty="0">
                <a:solidFill>
                  <a:srgbClr val="000000"/>
                </a:solidFill>
              </a:rPr>
              <a:t>9.7” 2048</a:t>
            </a:r>
            <a:r>
              <a:rPr lang="en-US" altLang="ja-JP" sz="2200" b="1" dirty="0">
                <a:solidFill>
                  <a:srgbClr val="000000"/>
                </a:solidFill>
                <a:sym typeface="Symbol" pitchFamily="18" charset="2"/>
              </a:rPr>
              <a:t></a:t>
            </a:r>
            <a:r>
              <a:rPr lang="en-US" altLang="ja-JP" sz="2200" b="1" dirty="0">
                <a:solidFill>
                  <a:srgbClr val="000000"/>
                </a:solidFill>
              </a:rPr>
              <a:t>1536  (264 </a:t>
            </a:r>
            <a:r>
              <a:rPr lang="en-US" altLang="ja-JP" sz="2200" b="1" dirty="0" err="1">
                <a:solidFill>
                  <a:srgbClr val="000000"/>
                </a:solidFill>
              </a:rPr>
              <a:t>ppi</a:t>
            </a:r>
            <a:r>
              <a:rPr lang="en-US" altLang="ja-JP" sz="2200" b="1" dirty="0">
                <a:solidFill>
                  <a:srgbClr val="000000"/>
                </a:solidFill>
              </a:rPr>
              <a:t>) </a:t>
            </a:r>
            <a:r>
              <a:rPr lang="en-US" altLang="ja-JP" sz="2200" b="1" dirty="0" smtClean="0">
                <a:solidFill>
                  <a:srgbClr val="000000"/>
                </a:solidFill>
              </a:rPr>
              <a:t>IPS</a:t>
            </a:r>
            <a:r>
              <a:rPr lang="ja-JP" altLang="en-US" sz="2200" b="1" dirty="0" smtClean="0">
                <a:solidFill>
                  <a:srgbClr val="000000"/>
                </a:solidFill>
              </a:rPr>
              <a:t>液晶を採用予定</a:t>
            </a:r>
            <a:r>
              <a:rPr lang="en-US" altLang="ja-JP" sz="2200" b="1" dirty="0" smtClean="0">
                <a:solidFill>
                  <a:srgbClr val="000000"/>
                </a:solidFill>
              </a:rPr>
              <a:t> </a:t>
            </a:r>
            <a:r>
              <a:rPr lang="en-US" altLang="ja-JP" sz="2200" b="1" dirty="0">
                <a:solidFill>
                  <a:srgbClr val="000000"/>
                </a:solidFill>
              </a:rPr>
              <a:t/>
            </a:r>
            <a:br>
              <a:rPr lang="en-US" altLang="ja-JP" sz="2200" b="1" dirty="0">
                <a:solidFill>
                  <a:srgbClr val="000000"/>
                </a:solidFill>
              </a:rPr>
            </a:br>
            <a:r>
              <a:rPr lang="en-US" altLang="ja-JP" sz="2200" b="1" dirty="0" smtClean="0">
                <a:solidFill>
                  <a:srgbClr val="FF0000"/>
                </a:solidFill>
              </a:rPr>
              <a:t>a-IGZO TFT</a:t>
            </a:r>
            <a:r>
              <a:rPr lang="ja-JP" altLang="en-US" sz="2200" b="1" dirty="0" smtClean="0">
                <a:solidFill>
                  <a:srgbClr val="FF0000"/>
                </a:solidFill>
              </a:rPr>
              <a:t>駆動</a:t>
            </a:r>
            <a:endParaRPr lang="en-US" altLang="ja-JP" sz="2200" b="1" dirty="0">
              <a:solidFill>
                <a:srgbClr val="FF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ja-JP" altLang="en-US" sz="2200" dirty="0" smtClean="0">
                <a:solidFill>
                  <a:srgbClr val="000000"/>
                </a:solidFill>
              </a:rPr>
              <a:t>シャープ、サムソン電子、ＬＧディスプレイが供給予定</a:t>
            </a:r>
            <a:endParaRPr lang="en-US" altLang="ja-JP" sz="22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ja-JP" altLang="en-US" sz="2200" b="1" dirty="0" smtClean="0">
                <a:solidFill>
                  <a:srgbClr val="FF0000"/>
                </a:solidFill>
              </a:rPr>
              <a:t>シャープ</a:t>
            </a:r>
            <a:r>
              <a:rPr lang="en-US" altLang="ja-JP" sz="2200" b="1" dirty="0" smtClean="0">
                <a:solidFill>
                  <a:srgbClr val="FF0000"/>
                </a:solidFill>
              </a:rPr>
              <a:t>: </a:t>
            </a:r>
            <a:r>
              <a:rPr lang="ja-JP" altLang="en-US" sz="2200" b="1" dirty="0" smtClean="0">
                <a:solidFill>
                  <a:srgbClr val="FF0000"/>
                </a:solidFill>
              </a:rPr>
              <a:t>第</a:t>
            </a:r>
            <a:r>
              <a:rPr lang="en-US" altLang="ja-JP" sz="2200" b="1" dirty="0" smtClean="0">
                <a:solidFill>
                  <a:srgbClr val="FF0000"/>
                </a:solidFill>
              </a:rPr>
              <a:t>8</a:t>
            </a:r>
            <a:r>
              <a:rPr lang="ja-JP" altLang="en-US" sz="2200" b="1" dirty="0" smtClean="0">
                <a:solidFill>
                  <a:srgbClr val="FF0000"/>
                </a:solidFill>
              </a:rPr>
              <a:t>世代ガラス </a:t>
            </a:r>
            <a:r>
              <a:rPr lang="en-US" altLang="ja-JP" sz="2200" b="1" dirty="0" smtClean="0">
                <a:solidFill>
                  <a:srgbClr val="FF0000"/>
                </a:solidFill>
              </a:rPr>
              <a:t>(~130</a:t>
            </a:r>
            <a:r>
              <a:rPr lang="ja-JP" altLang="en-US" sz="2200" b="1" dirty="0" smtClean="0">
                <a:solidFill>
                  <a:srgbClr val="FF0000"/>
                </a:solidFill>
              </a:rPr>
              <a:t>パネル</a:t>
            </a:r>
            <a:r>
              <a:rPr lang="en-US" altLang="ja-JP" sz="2200" b="1" dirty="0" smtClean="0">
                <a:solidFill>
                  <a:srgbClr val="FF0000"/>
                </a:solidFill>
              </a:rPr>
              <a:t>)</a:t>
            </a:r>
            <a:r>
              <a:rPr lang="en-US" altLang="ja-JP" sz="2200" b="1" dirty="0">
                <a:solidFill>
                  <a:srgbClr val="FF0000"/>
                </a:solidFill>
              </a:rPr>
              <a:t/>
            </a:r>
            <a:br>
              <a:rPr lang="en-US" altLang="ja-JP" sz="2200" b="1" dirty="0">
                <a:solidFill>
                  <a:srgbClr val="FF0000"/>
                </a:solidFill>
              </a:rPr>
            </a:br>
            <a:r>
              <a:rPr lang="en-US" altLang="ja-JP" sz="2200" dirty="0">
                <a:solidFill>
                  <a:srgbClr val="000000"/>
                </a:solidFill>
              </a:rPr>
              <a:t>    </a:t>
            </a:r>
            <a:r>
              <a:rPr lang="en-US" altLang="ja-JP" sz="2200" dirty="0" smtClean="0">
                <a:solidFill>
                  <a:srgbClr val="000000"/>
                </a:solidFill>
              </a:rPr>
              <a:t>12</a:t>
            </a:r>
            <a:r>
              <a:rPr lang="ja-JP" altLang="en-US" sz="2200" dirty="0" smtClean="0">
                <a:solidFill>
                  <a:srgbClr val="000000"/>
                </a:solidFill>
              </a:rPr>
              <a:t>月からサンプル出荷、</a:t>
            </a:r>
            <a:r>
              <a:rPr lang="en-US" altLang="ja-JP" sz="2200" dirty="0" smtClean="0">
                <a:solidFill>
                  <a:srgbClr val="000000"/>
                </a:solidFill>
              </a:rPr>
              <a:t>2012</a:t>
            </a:r>
            <a:r>
              <a:rPr lang="ja-JP" altLang="en-US" sz="2200" dirty="0" smtClean="0">
                <a:solidFill>
                  <a:srgbClr val="000000"/>
                </a:solidFill>
              </a:rPr>
              <a:t>年第一四半期に量産出荷</a:t>
            </a:r>
            <a:endParaRPr lang="en-US" altLang="ja-JP" sz="2200" dirty="0">
              <a:solidFill>
                <a:srgbClr val="000000"/>
              </a:solidFill>
            </a:endParaRPr>
          </a:p>
        </p:txBody>
      </p:sp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14288" y="0"/>
            <a:ext cx="9161462" cy="620713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ja-JP" sz="3600" b="1" kern="1200" dirty="0" smtClean="0">
                <a:solidFill>
                  <a:srgbClr val="0000FF"/>
                </a:solidFill>
                <a:latin typeface="Times New Roman"/>
                <a:cs typeface="+mn-cs"/>
              </a:rPr>
              <a:t>iPad3</a:t>
            </a:r>
            <a:r>
              <a:rPr lang="ja-JP" altLang="en-US" sz="3600" b="1" kern="1200" dirty="0" smtClean="0">
                <a:solidFill>
                  <a:srgbClr val="0000FF"/>
                </a:solidFill>
                <a:latin typeface="Times New Roman"/>
                <a:cs typeface="+mn-cs"/>
              </a:rPr>
              <a:t>へ酸化物トランジスタを使う予定</a:t>
            </a:r>
            <a:endParaRPr lang="ja-JP" altLang="en-US" sz="3600" b="1" kern="1200" dirty="0">
              <a:solidFill>
                <a:srgbClr val="0000FF"/>
              </a:solidFill>
              <a:latin typeface="Times New Roman"/>
              <a:cs typeface="+mn-cs"/>
            </a:endParaRPr>
          </a:p>
        </p:txBody>
      </p:sp>
      <p:sp>
        <p:nvSpPr>
          <p:cNvPr id="63497" name="正方形/長方形 3"/>
          <p:cNvSpPr>
            <a:spLocks noChangeArrowheads="1"/>
          </p:cNvSpPr>
          <p:nvPr/>
        </p:nvSpPr>
        <p:spPr bwMode="auto">
          <a:xfrm>
            <a:off x="5732463" y="1413325"/>
            <a:ext cx="32035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da-DK" altLang="ja-JP" sz="1600" i="1">
                <a:solidFill>
                  <a:srgbClr val="000000"/>
                </a:solidFill>
                <a:latin typeface="Times New Roman" pitchFamily="18" charset="0"/>
              </a:rPr>
              <a:t>c.f. iPhone4: 640 × 960 at 326 ppi</a:t>
            </a:r>
            <a:endParaRPr lang="ja-JP" altLang="en-US" sz="1600" i="1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560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2" y="2590186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-3126312" y="1383718"/>
            <a:ext cx="32624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2010/1/28</a:t>
            </a:r>
          </a:p>
          <a:p>
            <a:r>
              <a:rPr lang="ja-JP" altLang="en-US" dirty="0"/>
              <a:t>Ａｐｐｌｅ</a:t>
            </a:r>
            <a:r>
              <a:rPr lang="ja-JP" altLang="en-US" dirty="0" smtClean="0"/>
              <a:t>， Ｓｔｅｖｅ Ｊｏｂｓ </a:t>
            </a:r>
            <a:r>
              <a:rPr lang="en-US" altLang="ja-JP" dirty="0" err="1" smtClean="0"/>
              <a:t>iPad</a:t>
            </a:r>
            <a:r>
              <a:rPr lang="ja-JP" altLang="en-US" dirty="0" smtClean="0"/>
              <a:t>発表</a:t>
            </a:r>
            <a:endParaRPr lang="ja-JP" altLang="en-US" dirty="0"/>
          </a:p>
        </p:txBody>
      </p:sp>
      <p:pic>
        <p:nvPicPr>
          <p:cNvPr id="2560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862" y="5616575"/>
            <a:ext cx="407670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1074229" y="895858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 smtClean="0"/>
              <a:t>YOUTUBE</a:t>
            </a:r>
            <a:r>
              <a:rPr lang="ja-JP" altLang="en-US" dirty="0" smtClean="0"/>
              <a:t> </a:t>
            </a:r>
            <a:r>
              <a:rPr lang="en-US" altLang="ja-JP" dirty="0" smtClean="0"/>
              <a:t>http</a:t>
            </a:r>
            <a:r>
              <a:rPr lang="en-US" altLang="ja-JP" dirty="0"/>
              <a:t>://d.hatena.ne.jp/video/youtube/OBhYxj2SvRI</a:t>
            </a:r>
            <a:endParaRPr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-3211512" y="226702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>
                <a:hlinkClick r:id="rId5" tooltip="AppleがiPadを発表―目玉はiBooks、価格は$500から$830"/>
              </a:rPr>
              <a:t>Apple</a:t>
            </a:r>
            <a:r>
              <a:rPr lang="ja-JP" altLang="en-US" dirty="0">
                <a:hlinkClick r:id="rId5" tooltip="AppleがiPadを発表―目玉はiBooks、価格は$500から$830"/>
              </a:rPr>
              <a:t>が</a:t>
            </a:r>
            <a:r>
              <a:rPr lang="en-US" altLang="ja-JP" dirty="0" err="1">
                <a:hlinkClick r:id="rId5" tooltip="AppleがiPadを発表―目玉はiBooks、価格は$500から$830"/>
              </a:rPr>
              <a:t>iPad</a:t>
            </a:r>
            <a:r>
              <a:rPr lang="ja-JP" altLang="en-US" dirty="0">
                <a:hlinkClick r:id="rId5" tooltip="AppleがiPadを発表―目玉はiBooks、価格は$500から$830"/>
              </a:rPr>
              <a:t>を発表</a:t>
            </a:r>
            <a:r>
              <a:rPr lang="en-US" altLang="ja-JP" dirty="0">
                <a:hlinkClick r:id="rId5" tooltip="AppleがiPadを発表―目玉はiBooks、価格は$500から$830"/>
              </a:rPr>
              <a:t>―</a:t>
            </a:r>
            <a:r>
              <a:rPr lang="ja-JP" altLang="en-US" dirty="0">
                <a:hlinkClick r:id="rId5" tooltip="AppleがiPadを発表―目玉はiBooks、価格は$500から$830"/>
              </a:rPr>
              <a:t>目玉は</a:t>
            </a:r>
            <a:r>
              <a:rPr lang="en-US" altLang="ja-JP" dirty="0" err="1">
                <a:hlinkClick r:id="rId5" tooltip="AppleがiPadを発表―目玉はiBooks、価格は$500から$830"/>
              </a:rPr>
              <a:t>iBooks</a:t>
            </a:r>
            <a:r>
              <a:rPr lang="ja-JP" altLang="en-US" dirty="0" err="1">
                <a:hlinkClick r:id="rId5" tooltip="AppleがiPadを発表―目玉はiBooks、価格は$500から$830"/>
              </a:rPr>
              <a:t>、</a:t>
            </a:r>
            <a:r>
              <a:rPr lang="ja-JP" altLang="en-US" dirty="0">
                <a:hlinkClick r:id="rId5" tooltip="AppleがiPadを発表―目玉はiBooks、価格は$500から$830"/>
              </a:rPr>
              <a:t>価格は</a:t>
            </a:r>
            <a:r>
              <a:rPr lang="en-US" altLang="ja-JP" dirty="0">
                <a:hlinkClick r:id="rId5" tooltip="AppleがiPadを発表―目玉はiBooks、価格は$500から$830"/>
              </a:rPr>
              <a:t>$500</a:t>
            </a:r>
            <a:r>
              <a:rPr lang="ja-JP" altLang="en-US" dirty="0">
                <a:hlinkClick r:id="rId5" tooltip="AppleがiPadを発表―目玉はiBooks、価格は$500から$830"/>
              </a:rPr>
              <a:t>から</a:t>
            </a:r>
            <a:r>
              <a:rPr lang="en-US" altLang="ja-JP" dirty="0">
                <a:hlinkClick r:id="rId5" tooltip="AppleがiPadを発表―目玉はiBooks、価格は$500から$830"/>
              </a:rPr>
              <a:t>$</a:t>
            </a:r>
            <a:r>
              <a:rPr lang="en-US" altLang="ja-JP" dirty="0" smtClean="0">
                <a:hlinkClick r:id="rId5" tooltip="AppleがiPadを発表―目玉はiBooks、価格は$500から$830"/>
              </a:rPr>
              <a:t>830</a:t>
            </a:r>
            <a:endParaRPr lang="en-US" altLang="ja-JP" dirty="0" smtClean="0"/>
          </a:p>
          <a:p>
            <a:r>
              <a:rPr lang="en-US" altLang="ja-JP" dirty="0"/>
              <a:t>http://jp.techcrunch.com/archives/0100127ipad-ibooks-500/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2423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2" descr="G:\Apple\iPad2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1719770"/>
            <a:ext cx="4826000" cy="142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9379" name="Picture 3" descr="G:\Apple\iPad2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2" y="4014495"/>
            <a:ext cx="4826000" cy="214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9380" name="Picture 4" descr="G:\Apple\iPodTouc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38" y="3869358"/>
            <a:ext cx="3061494" cy="182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タイトル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17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ja-JP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iPad2/iPod</a:t>
            </a:r>
            <a:r>
              <a:rPr lang="ja-JP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Touch</a:t>
            </a:r>
            <a:endParaRPr lang="ja-JP" alt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85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グループ化 8"/>
          <p:cNvGrpSpPr/>
          <p:nvPr/>
        </p:nvGrpSpPr>
        <p:grpSpPr>
          <a:xfrm>
            <a:off x="5892708" y="2130865"/>
            <a:ext cx="3109913" cy="1563688"/>
            <a:chOff x="9154319" y="2956719"/>
            <a:chExt cx="3109913" cy="1563688"/>
          </a:xfrm>
        </p:grpSpPr>
        <p:pic>
          <p:nvPicPr>
            <p:cNvPr id="13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075863" y="2225675"/>
              <a:ext cx="1457325" cy="2919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" name="正方形/長方形 132"/>
            <p:cNvSpPr/>
            <p:nvPr/>
          </p:nvSpPr>
          <p:spPr bwMode="auto">
            <a:xfrm>
              <a:off x="9154319" y="2959988"/>
              <a:ext cx="678654" cy="15604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4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50" charset="-128"/>
              </a:endParaRPr>
            </a:p>
          </p:txBody>
        </p:sp>
      </p:grpSp>
      <p:sp>
        <p:nvSpPr>
          <p:cNvPr id="1126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00150"/>
          </a:xfrm>
        </p:spPr>
        <p:txBody>
          <a:bodyPr/>
          <a:lstStyle/>
          <a:p>
            <a:pPr eaLnBrk="1" hangingPunct="1"/>
            <a:r>
              <a:rPr lang="ja-JP" altLang="en-US" sz="3600" b="1" dirty="0" smtClean="0">
                <a:solidFill>
                  <a:srgbClr val="0000FF"/>
                </a:solidFill>
                <a:ea typeface="ＨＧ丸ゴシックB" charset="-128"/>
              </a:rPr>
              <a:t>トランジスタで</a:t>
            </a:r>
            <a:r>
              <a:rPr lang="en-US" altLang="ja-JP" sz="3600" b="1" dirty="0" smtClean="0">
                <a:solidFill>
                  <a:srgbClr val="0000FF"/>
                </a:solidFill>
                <a:ea typeface="ＨＧ丸ゴシックB" charset="-128"/>
              </a:rPr>
              <a:t/>
            </a:r>
            <a:br>
              <a:rPr lang="en-US" altLang="ja-JP" sz="3600" b="1" dirty="0" smtClean="0">
                <a:solidFill>
                  <a:srgbClr val="0000FF"/>
                </a:solidFill>
                <a:ea typeface="ＨＧ丸ゴシックB" charset="-128"/>
              </a:rPr>
            </a:br>
            <a:r>
              <a:rPr lang="ja-JP" altLang="en-US" sz="3600" b="1" dirty="0" smtClean="0">
                <a:solidFill>
                  <a:srgbClr val="0000FF"/>
                </a:solidFill>
                <a:ea typeface="ＨＧ丸ゴシックB" charset="-128"/>
              </a:rPr>
              <a:t>コンピュータを作ることができる</a:t>
            </a:r>
          </a:p>
        </p:txBody>
      </p:sp>
      <p:sp>
        <p:nvSpPr>
          <p:cNvPr id="11312" name="Line 76"/>
          <p:cNvSpPr>
            <a:spLocks noChangeShapeType="1"/>
          </p:cNvSpPr>
          <p:nvPr/>
        </p:nvSpPr>
        <p:spPr bwMode="auto">
          <a:xfrm flipV="1">
            <a:off x="3129062" y="4993481"/>
            <a:ext cx="2022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11313" name="Text Box 77"/>
          <p:cNvSpPr txBox="1">
            <a:spLocks noChangeArrowheads="1"/>
          </p:cNvSpPr>
          <p:nvPr/>
        </p:nvSpPr>
        <p:spPr bwMode="auto">
          <a:xfrm>
            <a:off x="677267" y="4089818"/>
            <a:ext cx="3051175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3200" b="1" dirty="0" smtClean="0">
                <a:solidFill>
                  <a:srgbClr val="0000FF"/>
                </a:solidFill>
                <a:ea typeface="ＭＳ 明朝" pitchFamily="17" charset="-128"/>
              </a:rPr>
              <a:t>メモリー回路</a:t>
            </a:r>
            <a:endParaRPr lang="en-US" altLang="ja-JP" sz="3200" b="1" dirty="0">
              <a:solidFill>
                <a:srgbClr val="0000FF"/>
              </a:solidFill>
              <a:ea typeface="ＭＳ 明朝" pitchFamily="17" charset="-128"/>
            </a:endParaRPr>
          </a:p>
        </p:txBody>
      </p:sp>
      <p:sp>
        <p:nvSpPr>
          <p:cNvPr id="11314" name="Line 78"/>
          <p:cNvSpPr>
            <a:spLocks noChangeShapeType="1"/>
          </p:cNvSpPr>
          <p:nvPr/>
        </p:nvSpPr>
        <p:spPr bwMode="auto">
          <a:xfrm flipV="1">
            <a:off x="4611787" y="5014119"/>
            <a:ext cx="0" cy="257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11315" name="Line 79"/>
          <p:cNvSpPr>
            <a:spLocks noChangeShapeType="1"/>
          </p:cNvSpPr>
          <p:nvPr/>
        </p:nvSpPr>
        <p:spPr bwMode="auto">
          <a:xfrm flipV="1">
            <a:off x="4438750" y="5276056"/>
            <a:ext cx="344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11316" name="Line 80"/>
          <p:cNvSpPr>
            <a:spLocks noChangeShapeType="1"/>
          </p:cNvSpPr>
          <p:nvPr/>
        </p:nvSpPr>
        <p:spPr bwMode="auto">
          <a:xfrm flipV="1">
            <a:off x="4232375" y="5372894"/>
            <a:ext cx="758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11317" name="Line 81"/>
          <p:cNvSpPr>
            <a:spLocks noChangeShapeType="1"/>
          </p:cNvSpPr>
          <p:nvPr/>
        </p:nvSpPr>
        <p:spPr bwMode="auto">
          <a:xfrm flipV="1">
            <a:off x="3452912" y="5512594"/>
            <a:ext cx="412750" cy="412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11318" name="Line 82"/>
          <p:cNvSpPr>
            <a:spLocks noChangeShapeType="1"/>
          </p:cNvSpPr>
          <p:nvPr/>
        </p:nvSpPr>
        <p:spPr bwMode="auto">
          <a:xfrm flipH="1">
            <a:off x="4405412" y="5377656"/>
            <a:ext cx="4763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11319" name="Line 83"/>
          <p:cNvSpPr>
            <a:spLocks noChangeShapeType="1"/>
          </p:cNvSpPr>
          <p:nvPr/>
        </p:nvSpPr>
        <p:spPr bwMode="auto">
          <a:xfrm flipV="1">
            <a:off x="3702150" y="5663406"/>
            <a:ext cx="703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11320" name="Line 84"/>
          <p:cNvSpPr>
            <a:spLocks noChangeShapeType="1"/>
          </p:cNvSpPr>
          <p:nvPr/>
        </p:nvSpPr>
        <p:spPr bwMode="auto">
          <a:xfrm>
            <a:off x="4802287" y="5372894"/>
            <a:ext cx="0" cy="27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11321" name="Line 85"/>
          <p:cNvSpPr>
            <a:spLocks noChangeShapeType="1"/>
          </p:cNvSpPr>
          <p:nvPr/>
        </p:nvSpPr>
        <p:spPr bwMode="auto">
          <a:xfrm flipV="1">
            <a:off x="4797525" y="5649119"/>
            <a:ext cx="2651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11322" name="Line 86"/>
          <p:cNvSpPr>
            <a:spLocks noChangeShapeType="1"/>
          </p:cNvSpPr>
          <p:nvPr/>
        </p:nvSpPr>
        <p:spPr bwMode="auto">
          <a:xfrm>
            <a:off x="5061050" y="5641181"/>
            <a:ext cx="1588" cy="377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11323" name="Line 87"/>
          <p:cNvSpPr>
            <a:spLocks noChangeShapeType="1"/>
          </p:cNvSpPr>
          <p:nvPr/>
        </p:nvSpPr>
        <p:spPr bwMode="auto">
          <a:xfrm>
            <a:off x="4900712" y="6463506"/>
            <a:ext cx="322263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11324" name="Line 88"/>
          <p:cNvSpPr>
            <a:spLocks noChangeShapeType="1"/>
          </p:cNvSpPr>
          <p:nvPr/>
        </p:nvSpPr>
        <p:spPr bwMode="auto">
          <a:xfrm flipV="1">
            <a:off x="4957862" y="6503194"/>
            <a:ext cx="207963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11325" name="Line 89"/>
          <p:cNvSpPr>
            <a:spLocks noChangeShapeType="1"/>
          </p:cNvSpPr>
          <p:nvPr/>
        </p:nvSpPr>
        <p:spPr bwMode="auto">
          <a:xfrm flipV="1">
            <a:off x="4995962" y="6541294"/>
            <a:ext cx="131763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11326" name="Line 90"/>
          <p:cNvSpPr>
            <a:spLocks noChangeShapeType="1"/>
          </p:cNvSpPr>
          <p:nvPr/>
        </p:nvSpPr>
        <p:spPr bwMode="auto">
          <a:xfrm>
            <a:off x="4953100" y="6020594"/>
            <a:ext cx="217488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11327" name="Line 91"/>
          <p:cNvSpPr>
            <a:spLocks noChangeShapeType="1"/>
          </p:cNvSpPr>
          <p:nvPr/>
        </p:nvSpPr>
        <p:spPr bwMode="auto">
          <a:xfrm>
            <a:off x="4953100" y="6092031"/>
            <a:ext cx="217488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11328" name="Line 92"/>
          <p:cNvSpPr>
            <a:spLocks noChangeShapeType="1"/>
          </p:cNvSpPr>
          <p:nvPr/>
        </p:nvSpPr>
        <p:spPr bwMode="auto">
          <a:xfrm>
            <a:off x="5057875" y="6093619"/>
            <a:ext cx="6350" cy="373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11329" name="Oval 93"/>
          <p:cNvSpPr>
            <a:spLocks noChangeArrowheads="1"/>
          </p:cNvSpPr>
          <p:nvPr/>
        </p:nvSpPr>
        <p:spPr bwMode="auto">
          <a:xfrm>
            <a:off x="4567337" y="4945856"/>
            <a:ext cx="88900" cy="889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ja-JP" altLang="ja-JP" b="1"/>
          </a:p>
        </p:txBody>
      </p:sp>
      <p:sp>
        <p:nvSpPr>
          <p:cNvPr id="11330" name="Oval 94"/>
          <p:cNvSpPr>
            <a:spLocks noChangeArrowheads="1"/>
          </p:cNvSpPr>
          <p:nvPr/>
        </p:nvSpPr>
        <p:spPr bwMode="auto">
          <a:xfrm>
            <a:off x="3673575" y="5612606"/>
            <a:ext cx="88900" cy="889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ja-JP" altLang="ja-JP" b="1"/>
          </a:p>
        </p:txBody>
      </p:sp>
      <p:sp>
        <p:nvSpPr>
          <p:cNvPr id="11331" name="Text Box 95"/>
          <p:cNvSpPr txBox="1">
            <a:spLocks noChangeArrowheads="1"/>
          </p:cNvSpPr>
          <p:nvPr/>
        </p:nvSpPr>
        <p:spPr bwMode="auto">
          <a:xfrm>
            <a:off x="2803625" y="4702969"/>
            <a:ext cx="1660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1600">
                <a:ea typeface="ＭＳ 明朝" pitchFamily="17" charset="-128"/>
              </a:rPr>
              <a:t>ワード線</a:t>
            </a:r>
            <a:r>
              <a:rPr lang="en-US" altLang="ja-JP" sz="1600">
                <a:ea typeface="ＭＳ 明朝" pitchFamily="17" charset="-128"/>
              </a:rPr>
              <a:t>(</a:t>
            </a:r>
            <a:r>
              <a:rPr lang="ja-JP" altLang="en-US" sz="1600">
                <a:ea typeface="ＭＳ 明朝" pitchFamily="17" charset="-128"/>
              </a:rPr>
              <a:t>書込</a:t>
            </a:r>
            <a:r>
              <a:rPr lang="en-US" altLang="ja-JP" sz="1600">
                <a:ea typeface="ＭＳ 明朝" pitchFamily="17" charset="-128"/>
              </a:rPr>
              <a:t>)</a:t>
            </a:r>
          </a:p>
        </p:txBody>
      </p:sp>
      <p:sp>
        <p:nvSpPr>
          <p:cNvPr id="11332" name="Text Box 96"/>
          <p:cNvSpPr txBox="1">
            <a:spLocks noChangeArrowheads="1"/>
          </p:cNvSpPr>
          <p:nvPr/>
        </p:nvSpPr>
        <p:spPr bwMode="auto">
          <a:xfrm>
            <a:off x="2897287" y="5866606"/>
            <a:ext cx="19653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1600">
                <a:ea typeface="ＭＳ 明朝" pitchFamily="17" charset="-128"/>
              </a:rPr>
              <a:t>データ</a:t>
            </a:r>
            <a:r>
              <a:rPr lang="en-US" altLang="ja-JP" sz="1600">
                <a:ea typeface="ＭＳ 明朝" pitchFamily="17" charset="-128"/>
              </a:rPr>
              <a:t>(</a:t>
            </a:r>
            <a:r>
              <a:rPr lang="ja-JP" altLang="en-US" sz="1600">
                <a:ea typeface="ＭＳ 明朝" pitchFamily="17" charset="-128"/>
              </a:rPr>
              <a:t>ビット</a:t>
            </a:r>
            <a:r>
              <a:rPr lang="en-US" altLang="ja-JP" sz="1600">
                <a:ea typeface="ＭＳ 明朝" pitchFamily="17" charset="-128"/>
              </a:rPr>
              <a:t>)</a:t>
            </a:r>
            <a:r>
              <a:rPr lang="ja-JP" altLang="en-US" sz="1600">
                <a:ea typeface="ＭＳ 明朝" pitchFamily="17" charset="-128"/>
              </a:rPr>
              <a:t>線</a:t>
            </a:r>
            <a:br>
              <a:rPr lang="ja-JP" altLang="en-US" sz="1600">
                <a:ea typeface="ＭＳ 明朝" pitchFamily="17" charset="-128"/>
              </a:rPr>
            </a:br>
            <a:r>
              <a:rPr lang="en-US" altLang="ja-JP" sz="1600">
                <a:ea typeface="ＭＳ 明朝" pitchFamily="17" charset="-128"/>
              </a:rPr>
              <a:t>(</a:t>
            </a:r>
            <a:r>
              <a:rPr lang="ja-JP" altLang="en-US" sz="1600">
                <a:ea typeface="ＭＳ 明朝" pitchFamily="17" charset="-128"/>
              </a:rPr>
              <a:t>書込</a:t>
            </a:r>
            <a:r>
              <a:rPr lang="en-US" altLang="ja-JP" sz="1600">
                <a:ea typeface="ＭＳ 明朝" pitchFamily="17" charset="-128"/>
              </a:rPr>
              <a:t>,</a:t>
            </a:r>
            <a:br>
              <a:rPr lang="en-US" altLang="ja-JP" sz="1600">
                <a:ea typeface="ＭＳ 明朝" pitchFamily="17" charset="-128"/>
              </a:rPr>
            </a:br>
            <a:r>
              <a:rPr lang="en-US" altLang="ja-JP" sz="1600">
                <a:ea typeface="ＭＳ 明朝" pitchFamily="17" charset="-128"/>
              </a:rPr>
              <a:t> </a:t>
            </a:r>
            <a:r>
              <a:rPr lang="ja-JP" altLang="en-US" sz="1600">
                <a:ea typeface="ＭＳ 明朝" pitchFamily="17" charset="-128"/>
              </a:rPr>
              <a:t>破壊読出し</a:t>
            </a:r>
            <a:r>
              <a:rPr lang="en-US" altLang="ja-JP" sz="1600">
                <a:ea typeface="ＭＳ 明朝" pitchFamily="17" charset="-128"/>
              </a:rPr>
              <a:t>)</a:t>
            </a:r>
          </a:p>
        </p:txBody>
      </p:sp>
      <p:sp>
        <p:nvSpPr>
          <p:cNvPr id="11333" name="Text Box 97"/>
          <p:cNvSpPr txBox="1">
            <a:spLocks noChangeArrowheads="1"/>
          </p:cNvSpPr>
          <p:nvPr/>
        </p:nvSpPr>
        <p:spPr bwMode="auto">
          <a:xfrm>
            <a:off x="5191225" y="5871369"/>
            <a:ext cx="1774825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800">
                <a:ea typeface="ＭＳ 明朝" pitchFamily="17" charset="-128"/>
              </a:rPr>
              <a:t>C</a:t>
            </a:r>
            <a:br>
              <a:rPr lang="en-US" altLang="ja-JP" sz="1800">
                <a:ea typeface="ＭＳ 明朝" pitchFamily="17" charset="-128"/>
              </a:rPr>
            </a:br>
            <a:r>
              <a:rPr lang="en-US" altLang="ja-JP" sz="1600">
                <a:ea typeface="ＭＳ 明朝" pitchFamily="17" charset="-128"/>
              </a:rPr>
              <a:t>(</a:t>
            </a:r>
            <a:r>
              <a:rPr lang="ja-JP" altLang="en-US" sz="1600">
                <a:ea typeface="ＭＳ 明朝" pitchFamily="17" charset="-128"/>
              </a:rPr>
              <a:t>メモリーノード</a:t>
            </a:r>
            <a:r>
              <a:rPr lang="en-US" altLang="ja-JP" sz="1600">
                <a:ea typeface="ＭＳ 明朝" pitchFamily="17" charset="-128"/>
              </a:rPr>
              <a:t>)</a:t>
            </a:r>
          </a:p>
        </p:txBody>
      </p:sp>
      <p:sp>
        <p:nvSpPr>
          <p:cNvPr id="11334" name="Text Box 98"/>
          <p:cNvSpPr txBox="1">
            <a:spLocks noChangeArrowheads="1"/>
          </p:cNvSpPr>
          <p:nvPr/>
        </p:nvSpPr>
        <p:spPr bwMode="auto">
          <a:xfrm>
            <a:off x="5051525" y="5033169"/>
            <a:ext cx="1558925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800">
                <a:solidFill>
                  <a:srgbClr val="FF0000"/>
                </a:solidFill>
                <a:ea typeface="ＭＳ 明朝" pitchFamily="17" charset="-128"/>
              </a:rPr>
              <a:t>    Tr</a:t>
            </a:r>
            <a:br>
              <a:rPr lang="en-US" altLang="ja-JP" sz="1800">
                <a:solidFill>
                  <a:srgbClr val="FF0000"/>
                </a:solidFill>
                <a:ea typeface="ＭＳ 明朝" pitchFamily="17" charset="-128"/>
              </a:rPr>
            </a:br>
            <a:r>
              <a:rPr lang="en-US" altLang="ja-JP" sz="1600">
                <a:ea typeface="ＭＳ 明朝" pitchFamily="17" charset="-128"/>
              </a:rPr>
              <a:t>(</a:t>
            </a:r>
            <a:r>
              <a:rPr lang="ja-JP" altLang="en-US" sz="1600">
                <a:ea typeface="ＭＳ 明朝" pitchFamily="17" charset="-128"/>
              </a:rPr>
              <a:t>スイッチング</a:t>
            </a:r>
            <a:r>
              <a:rPr lang="en-US" altLang="ja-JP" sz="1600">
                <a:ea typeface="ＭＳ 明朝" pitchFamily="17" charset="-128"/>
              </a:rPr>
              <a:t>)</a:t>
            </a:r>
          </a:p>
        </p:txBody>
      </p:sp>
      <p:sp>
        <p:nvSpPr>
          <p:cNvPr id="11335" name="Oval 99"/>
          <p:cNvSpPr>
            <a:spLocks noChangeArrowheads="1"/>
          </p:cNvSpPr>
          <p:nvPr/>
        </p:nvSpPr>
        <p:spPr bwMode="auto">
          <a:xfrm>
            <a:off x="3951387" y="5068094"/>
            <a:ext cx="1270000" cy="3937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ja-JP" altLang="ja-JP" b="1"/>
          </a:p>
        </p:txBody>
      </p:sp>
      <p:sp>
        <p:nvSpPr>
          <p:cNvPr id="11336" name="Line 100"/>
          <p:cNvSpPr>
            <a:spLocks noChangeShapeType="1"/>
          </p:cNvSpPr>
          <p:nvPr/>
        </p:nvSpPr>
        <p:spPr bwMode="auto">
          <a:xfrm flipH="1">
            <a:off x="2254199" y="5264943"/>
            <a:ext cx="1700343" cy="83849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138" name="Line 2"/>
          <p:cNvSpPr>
            <a:spLocks noChangeShapeType="1"/>
          </p:cNvSpPr>
          <p:nvPr/>
        </p:nvSpPr>
        <p:spPr bwMode="auto">
          <a:xfrm flipH="1">
            <a:off x="5735122" y="2793139"/>
            <a:ext cx="106739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9" name="Group 199"/>
          <p:cNvGrpSpPr>
            <a:grpSpLocks/>
          </p:cNvGrpSpPr>
          <p:nvPr/>
        </p:nvGrpSpPr>
        <p:grpSpPr bwMode="auto">
          <a:xfrm>
            <a:off x="3386878" y="2119001"/>
            <a:ext cx="2640371" cy="1348275"/>
            <a:chOff x="172" y="3744"/>
            <a:chExt cx="470" cy="240"/>
          </a:xfrm>
        </p:grpSpPr>
        <p:grpSp>
          <p:nvGrpSpPr>
            <p:cNvPr id="140" name="Group 200"/>
            <p:cNvGrpSpPr>
              <a:grpSpLocks/>
            </p:cNvGrpSpPr>
            <p:nvPr/>
          </p:nvGrpSpPr>
          <p:grpSpPr bwMode="auto">
            <a:xfrm>
              <a:off x="172" y="3744"/>
              <a:ext cx="470" cy="240"/>
              <a:chOff x="172" y="3744"/>
              <a:chExt cx="470" cy="240"/>
            </a:xfrm>
          </p:grpSpPr>
          <p:grpSp>
            <p:nvGrpSpPr>
              <p:cNvPr id="146" name="Group 201"/>
              <p:cNvGrpSpPr>
                <a:grpSpLocks/>
              </p:cNvGrpSpPr>
              <p:nvPr/>
            </p:nvGrpSpPr>
            <p:grpSpPr bwMode="auto">
              <a:xfrm>
                <a:off x="172" y="3744"/>
                <a:ext cx="470" cy="240"/>
                <a:chOff x="172" y="3744"/>
                <a:chExt cx="470" cy="240"/>
              </a:xfrm>
            </p:grpSpPr>
            <p:sp>
              <p:nvSpPr>
                <p:cNvPr id="148" name="Oval 202"/>
                <p:cNvSpPr>
                  <a:spLocks noChangeArrowheads="1"/>
                </p:cNvSpPr>
                <p:nvPr/>
              </p:nvSpPr>
              <p:spPr bwMode="auto">
                <a:xfrm>
                  <a:off x="498" y="3744"/>
                  <a:ext cx="144" cy="240"/>
                </a:xfrm>
                <a:prstGeom prst="ellipse">
                  <a:avLst/>
                </a:prstGeom>
                <a:solidFill>
                  <a:srgbClr val="FF6600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ja-JP" sz="2400" b="1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9" name="Rectangle 203"/>
                <p:cNvSpPr>
                  <a:spLocks noChangeArrowheads="1"/>
                </p:cNvSpPr>
                <p:nvPr/>
              </p:nvSpPr>
              <p:spPr bwMode="auto">
                <a:xfrm>
                  <a:off x="240" y="3744"/>
                  <a:ext cx="336" cy="240"/>
                </a:xfrm>
                <a:prstGeom prst="rect">
                  <a:avLst/>
                </a:prstGeom>
                <a:solidFill>
                  <a:srgbClr val="FF6600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ja-JP" sz="2400" b="1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50" name="Oval 204"/>
                <p:cNvSpPr>
                  <a:spLocks noChangeArrowheads="1"/>
                </p:cNvSpPr>
                <p:nvPr/>
              </p:nvSpPr>
              <p:spPr bwMode="auto">
                <a:xfrm>
                  <a:off x="172" y="3744"/>
                  <a:ext cx="144" cy="240"/>
                </a:xfrm>
                <a:prstGeom prst="ellipse">
                  <a:avLst/>
                </a:prstGeom>
                <a:solidFill>
                  <a:srgbClr val="FF6600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ja-JP" sz="2400" b="1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47" name="Rectangle 205"/>
              <p:cNvSpPr>
                <a:spLocks noChangeArrowheads="1"/>
              </p:cNvSpPr>
              <p:nvPr/>
            </p:nvSpPr>
            <p:spPr bwMode="auto">
              <a:xfrm>
                <a:off x="528" y="3748"/>
                <a:ext cx="47" cy="231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41" name="Group 206"/>
            <p:cNvGrpSpPr>
              <a:grpSpLocks/>
            </p:cNvGrpSpPr>
            <p:nvPr/>
          </p:nvGrpSpPr>
          <p:grpSpPr bwMode="auto">
            <a:xfrm>
              <a:off x="194" y="3840"/>
              <a:ext cx="53" cy="48"/>
              <a:chOff x="115" y="3648"/>
              <a:chExt cx="53" cy="48"/>
            </a:xfrm>
          </p:grpSpPr>
          <p:sp>
            <p:nvSpPr>
              <p:cNvPr id="142" name="Oval 207"/>
              <p:cNvSpPr>
                <a:spLocks noChangeAspect="1" noChangeArrowheads="1"/>
              </p:cNvSpPr>
              <p:nvPr/>
            </p:nvSpPr>
            <p:spPr bwMode="auto">
              <a:xfrm>
                <a:off x="139" y="3648"/>
                <a:ext cx="29" cy="48"/>
              </a:xfrm>
              <a:prstGeom prst="ellipse">
                <a:avLst/>
              </a:prstGeom>
              <a:solidFill>
                <a:srgbClr val="FF66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3" name="Rectangle 208"/>
              <p:cNvSpPr>
                <a:spLocks noChangeArrowheads="1"/>
              </p:cNvSpPr>
              <p:nvPr/>
            </p:nvSpPr>
            <p:spPr bwMode="auto">
              <a:xfrm>
                <a:off x="130" y="3648"/>
                <a:ext cx="23" cy="48"/>
              </a:xfrm>
              <a:prstGeom prst="rect">
                <a:avLst/>
              </a:prstGeom>
              <a:solidFill>
                <a:srgbClr val="FF660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4" name="Oval 209"/>
              <p:cNvSpPr>
                <a:spLocks noChangeAspect="1" noChangeArrowheads="1"/>
              </p:cNvSpPr>
              <p:nvPr/>
            </p:nvSpPr>
            <p:spPr bwMode="auto">
              <a:xfrm>
                <a:off x="115" y="3648"/>
                <a:ext cx="29" cy="48"/>
              </a:xfrm>
              <a:prstGeom prst="ellipse">
                <a:avLst/>
              </a:prstGeom>
              <a:solidFill>
                <a:srgbClr val="FF66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5" name="Rectangle 210"/>
              <p:cNvSpPr>
                <a:spLocks noChangeArrowheads="1"/>
              </p:cNvSpPr>
              <p:nvPr/>
            </p:nvSpPr>
            <p:spPr bwMode="auto">
              <a:xfrm>
                <a:off x="148" y="3653"/>
                <a:ext cx="5" cy="41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151" name="Line 211"/>
          <p:cNvSpPr>
            <a:spLocks noChangeShapeType="1"/>
          </p:cNvSpPr>
          <p:nvPr/>
        </p:nvSpPr>
        <p:spPr bwMode="auto">
          <a:xfrm flipH="1">
            <a:off x="2712741" y="2793139"/>
            <a:ext cx="86514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2" name="Line 213"/>
          <p:cNvSpPr>
            <a:spLocks noChangeShapeType="1"/>
          </p:cNvSpPr>
          <p:nvPr/>
        </p:nvSpPr>
        <p:spPr bwMode="auto">
          <a:xfrm flipH="1">
            <a:off x="1150989" y="3842209"/>
            <a:ext cx="519882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" name="Line 214"/>
          <p:cNvSpPr>
            <a:spLocks noChangeShapeType="1"/>
          </p:cNvSpPr>
          <p:nvPr/>
        </p:nvSpPr>
        <p:spPr bwMode="auto">
          <a:xfrm>
            <a:off x="1150989" y="2813509"/>
            <a:ext cx="0" cy="1028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" name="Line 215"/>
          <p:cNvSpPr>
            <a:spLocks noChangeShapeType="1"/>
          </p:cNvSpPr>
          <p:nvPr/>
        </p:nvSpPr>
        <p:spPr bwMode="auto">
          <a:xfrm flipH="1">
            <a:off x="1150989" y="2793139"/>
            <a:ext cx="53931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5" name="Oval 216"/>
          <p:cNvSpPr>
            <a:spLocks noChangeArrowheads="1"/>
          </p:cNvSpPr>
          <p:nvPr/>
        </p:nvSpPr>
        <p:spPr bwMode="auto">
          <a:xfrm>
            <a:off x="1634121" y="2669547"/>
            <a:ext cx="269655" cy="26965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6" name="Oval 217"/>
          <p:cNvSpPr>
            <a:spLocks noChangeArrowheads="1"/>
          </p:cNvSpPr>
          <p:nvPr/>
        </p:nvSpPr>
        <p:spPr bwMode="auto">
          <a:xfrm>
            <a:off x="2510499" y="2669547"/>
            <a:ext cx="269655" cy="26965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7" name="Line 218"/>
          <p:cNvSpPr>
            <a:spLocks noChangeShapeType="1"/>
          </p:cNvSpPr>
          <p:nvPr/>
        </p:nvSpPr>
        <p:spPr bwMode="auto">
          <a:xfrm flipH="1">
            <a:off x="1746477" y="2554963"/>
            <a:ext cx="898849" cy="11458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8" name="Line 219"/>
          <p:cNvSpPr>
            <a:spLocks noChangeShapeType="1"/>
          </p:cNvSpPr>
          <p:nvPr/>
        </p:nvSpPr>
        <p:spPr bwMode="auto">
          <a:xfrm>
            <a:off x="6345978" y="2983420"/>
            <a:ext cx="0" cy="85878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9" name="Line 220"/>
          <p:cNvSpPr>
            <a:spLocks noChangeShapeType="1"/>
          </p:cNvSpPr>
          <p:nvPr/>
        </p:nvSpPr>
        <p:spPr bwMode="auto">
          <a:xfrm flipH="1">
            <a:off x="6349813" y="2983420"/>
            <a:ext cx="6570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0" name="Rectangle 237"/>
          <p:cNvSpPr>
            <a:spLocks noChangeArrowheads="1"/>
          </p:cNvSpPr>
          <p:nvPr/>
        </p:nvSpPr>
        <p:spPr bwMode="auto">
          <a:xfrm>
            <a:off x="475112" y="1367226"/>
            <a:ext cx="21996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トランジスタ</a:t>
            </a:r>
            <a:endParaRPr lang="en-US" altLang="ja-JP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Line 214"/>
          <p:cNvSpPr>
            <a:spLocks noChangeShapeType="1"/>
          </p:cNvSpPr>
          <p:nvPr/>
        </p:nvSpPr>
        <p:spPr bwMode="auto">
          <a:xfrm>
            <a:off x="2191445" y="2141471"/>
            <a:ext cx="0" cy="49187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Line 215"/>
          <p:cNvSpPr>
            <a:spLocks noChangeShapeType="1"/>
          </p:cNvSpPr>
          <p:nvPr/>
        </p:nvSpPr>
        <p:spPr bwMode="auto">
          <a:xfrm flipH="1">
            <a:off x="1690299" y="2141472"/>
            <a:ext cx="49407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163755" y="1915285"/>
            <a:ext cx="15969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 smtClean="0">
                <a:solidFill>
                  <a:srgbClr val="3333FF"/>
                </a:solidFill>
              </a:rPr>
              <a:t>ゲート電圧</a:t>
            </a:r>
            <a:endParaRPr lang="ja-JP" altLang="en-US" sz="2400" b="1" dirty="0">
              <a:solidFill>
                <a:srgbClr val="3333FF"/>
              </a:solidFill>
            </a:endParaRPr>
          </a:p>
        </p:txBody>
      </p:sp>
      <p:sp>
        <p:nvSpPr>
          <p:cNvPr id="85" name="Rectangle 237"/>
          <p:cNvSpPr>
            <a:spLocks noChangeArrowheads="1"/>
          </p:cNvSpPr>
          <p:nvPr/>
        </p:nvSpPr>
        <p:spPr bwMode="auto">
          <a:xfrm>
            <a:off x="54559" y="5056406"/>
            <a:ext cx="21996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トランジスタ</a:t>
            </a:r>
            <a:endParaRPr lang="en-US" altLang="ja-JP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正方形/長方形 2"/>
          <p:cNvSpPr/>
          <p:nvPr/>
        </p:nvSpPr>
        <p:spPr bwMode="auto">
          <a:xfrm>
            <a:off x="163755" y="1915285"/>
            <a:ext cx="2940615" cy="1247015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8593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62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ja-JP" altLang="en-US" sz="3600" b="1" smtClean="0">
                <a:solidFill>
                  <a:srgbClr val="0000FF"/>
                </a:solidFill>
              </a:rPr>
              <a:t>アモルファス酸化物半導体(</a:t>
            </a:r>
            <a:r>
              <a:rPr lang="en-US" altLang="ja-JP" sz="3600" b="1" smtClean="0">
                <a:solidFill>
                  <a:srgbClr val="0000FF"/>
                </a:solidFill>
              </a:rPr>
              <a:t>AOS)</a:t>
            </a:r>
            <a:r>
              <a:rPr lang="ja-JP" altLang="en-US" sz="3600" b="1" smtClean="0">
                <a:solidFill>
                  <a:srgbClr val="0000FF"/>
                </a:solidFill>
              </a:rPr>
              <a:t>の特徴</a:t>
            </a: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81000" y="838200"/>
            <a:ext cx="8382000" cy="584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2400" b="1" smtClean="0">
                <a:solidFill>
                  <a:srgbClr val="0000FF"/>
                </a:solidFill>
              </a:rPr>
              <a:t>1. 室温で作製した膜、デバイスが半導体として機能する</a:t>
            </a:r>
            <a:r>
              <a:rPr lang="ja-JP" altLang="en-US" sz="2400" smtClean="0">
                <a:solidFill>
                  <a:srgbClr val="FF0000"/>
                </a:solidFill>
                <a:sym typeface="Symbol" pitchFamily="18" charset="2"/>
              </a:rPr>
              <a:t/>
            </a:r>
            <a:br>
              <a:rPr lang="ja-JP" altLang="en-US" sz="2400" smtClean="0">
                <a:solidFill>
                  <a:srgbClr val="FF0000"/>
                </a:solidFill>
                <a:sym typeface="Symbol" pitchFamily="18" charset="2"/>
              </a:rPr>
            </a:br>
            <a:r>
              <a:rPr lang="ja-JP" altLang="en-US" sz="2400" smtClean="0">
                <a:solidFill>
                  <a:srgbClr val="000000"/>
                </a:solidFill>
              </a:rPr>
              <a:t>   </a:t>
            </a:r>
            <a:r>
              <a:rPr lang="en-US" altLang="ja-JP" sz="2400" smtClean="0">
                <a:solidFill>
                  <a:srgbClr val="000000"/>
                </a:solidFill>
              </a:rPr>
              <a:t>a-Si:H</a:t>
            </a:r>
            <a:r>
              <a:rPr lang="ja-JP" altLang="en-US" sz="2400" smtClean="0">
                <a:solidFill>
                  <a:srgbClr val="000000"/>
                </a:solidFill>
              </a:rPr>
              <a:t>のように欠陥のパッシベーションが必要ない</a:t>
            </a:r>
            <a:endParaRPr lang="ja-JP" altLang="en-US" sz="2400" smtClean="0">
              <a:solidFill>
                <a:srgbClr val="FF0000"/>
              </a:solidFill>
              <a:sym typeface="Symbol" pitchFamily="18" charset="2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2400" b="1" smtClean="0">
                <a:solidFill>
                  <a:srgbClr val="0000FF"/>
                </a:solidFill>
              </a:rPr>
              <a:t>2. アモルファス半導体なのに電子移動度が&gt;10</a:t>
            </a:r>
            <a:r>
              <a:rPr lang="en-US" altLang="ja-JP" sz="2400" b="1" smtClean="0">
                <a:solidFill>
                  <a:srgbClr val="0000FF"/>
                </a:solidFill>
              </a:rPr>
              <a:t>cm</a:t>
            </a:r>
            <a:r>
              <a:rPr lang="en-US" altLang="ja-JP" sz="2400" b="1" baseline="30000" smtClean="0">
                <a:solidFill>
                  <a:srgbClr val="0000FF"/>
                </a:solidFill>
              </a:rPr>
              <a:t>2</a:t>
            </a:r>
            <a:r>
              <a:rPr lang="en-US" altLang="ja-JP" sz="2400" b="1" smtClean="0">
                <a:solidFill>
                  <a:srgbClr val="0000FF"/>
                </a:solidFill>
              </a:rPr>
              <a:t>/Vs</a:t>
            </a:r>
            <a:r>
              <a:rPr lang="ja-JP" altLang="en-US" sz="2400" b="1" smtClean="0">
                <a:solidFill>
                  <a:srgbClr val="0000FF"/>
                </a:solidFill>
              </a:rPr>
              <a:t>と高い</a:t>
            </a:r>
            <a:br>
              <a:rPr lang="ja-JP" altLang="en-US" sz="2400" b="1" smtClean="0">
                <a:solidFill>
                  <a:srgbClr val="0000FF"/>
                </a:solidFill>
              </a:rPr>
            </a:br>
            <a:r>
              <a:rPr lang="ja-JP" altLang="en-US" sz="2400" smtClean="0">
                <a:solidFill>
                  <a:srgbClr val="000000"/>
                </a:solidFill>
              </a:rPr>
              <a:t>　</a:t>
            </a:r>
            <a:r>
              <a:rPr lang="en-US" altLang="ja-JP" sz="2400" smtClean="0">
                <a:solidFill>
                  <a:srgbClr val="000000"/>
                </a:solidFill>
              </a:rPr>
              <a:t>a-Si:H</a:t>
            </a:r>
            <a:r>
              <a:rPr lang="ja-JP" altLang="en-US" sz="2400" smtClean="0">
                <a:solidFill>
                  <a:srgbClr val="000000"/>
                </a:solidFill>
              </a:rPr>
              <a:t>の電子移動度は&lt;1</a:t>
            </a:r>
            <a:r>
              <a:rPr lang="en-US" altLang="ja-JP" sz="2400" smtClean="0">
                <a:solidFill>
                  <a:srgbClr val="000000"/>
                </a:solidFill>
              </a:rPr>
              <a:t>cm</a:t>
            </a:r>
            <a:r>
              <a:rPr lang="en-US" altLang="ja-JP" sz="2400" baseline="30000" smtClean="0">
                <a:solidFill>
                  <a:srgbClr val="000000"/>
                </a:solidFill>
              </a:rPr>
              <a:t>2</a:t>
            </a:r>
            <a:r>
              <a:rPr lang="en-US" altLang="ja-JP" sz="2400" smtClean="0">
                <a:solidFill>
                  <a:srgbClr val="000000"/>
                </a:solidFill>
              </a:rPr>
              <a:t>/Vs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400" b="1" smtClean="0">
                <a:solidFill>
                  <a:srgbClr val="0000FF"/>
                </a:solidFill>
              </a:rPr>
              <a:t>3. </a:t>
            </a:r>
            <a:r>
              <a:rPr lang="ja-JP" altLang="en-US" sz="2400" b="1" smtClean="0">
                <a:solidFill>
                  <a:srgbClr val="0000FF"/>
                </a:solidFill>
              </a:rPr>
              <a:t>局所均一性が高い(?)</a:t>
            </a:r>
            <a:br>
              <a:rPr lang="ja-JP" altLang="en-US" sz="2400" b="1" smtClean="0">
                <a:solidFill>
                  <a:srgbClr val="0000FF"/>
                </a:solidFill>
              </a:rPr>
            </a:br>
            <a:r>
              <a:rPr lang="ja-JP" altLang="en-US" sz="2400" smtClean="0">
                <a:solidFill>
                  <a:srgbClr val="000000"/>
                </a:solidFill>
              </a:rPr>
              <a:t>　多結晶半導体に対するアドバンテージ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2400" b="1" smtClean="0">
                <a:solidFill>
                  <a:srgbClr val="0000FF"/>
                </a:solidFill>
              </a:rPr>
              <a:t>4. 透明</a:t>
            </a:r>
            <a:br>
              <a:rPr lang="ja-JP" altLang="en-US" sz="2400" b="1" smtClean="0">
                <a:solidFill>
                  <a:srgbClr val="0000FF"/>
                </a:solidFill>
              </a:rPr>
            </a:br>
            <a:r>
              <a:rPr lang="ja-JP" altLang="en-US" sz="2400" smtClean="0">
                <a:solidFill>
                  <a:srgbClr val="000000"/>
                </a:solidFill>
              </a:rPr>
              <a:t>　酸化物ならではの特徴</a:t>
            </a:r>
            <a:br>
              <a:rPr lang="ja-JP" altLang="en-US" sz="2400" smtClean="0">
                <a:solidFill>
                  <a:srgbClr val="000000"/>
                </a:solidFill>
              </a:rPr>
            </a:br>
            <a:r>
              <a:rPr lang="ja-JP" altLang="en-US" sz="2400" smtClean="0">
                <a:solidFill>
                  <a:srgbClr val="000000"/>
                </a:solidFill>
              </a:rPr>
              <a:t>　ふさわしいアプリケーションをみつけられるか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2400" b="1" smtClean="0">
                <a:solidFill>
                  <a:srgbClr val="0000FF"/>
                </a:solidFill>
              </a:rPr>
              <a:t>デバイスの報告例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2000" smtClean="0">
                <a:solidFill>
                  <a:srgbClr val="000000"/>
                </a:solidFill>
              </a:rPr>
              <a:t>・フレキシブル白黒電子ペーパー (凸版印刷)</a:t>
            </a:r>
            <a:br>
              <a:rPr lang="ja-JP" altLang="en-US" sz="2000" smtClean="0">
                <a:solidFill>
                  <a:srgbClr val="000000"/>
                </a:solidFill>
              </a:rPr>
            </a:br>
            <a:r>
              <a:rPr lang="ja-JP" altLang="en-US" sz="2000" smtClean="0">
                <a:solidFill>
                  <a:srgbClr val="000000"/>
                </a:solidFill>
              </a:rPr>
              <a:t>・フロント駆動型カラー電子ペーパー (凸版印刷)</a:t>
            </a:r>
            <a:br>
              <a:rPr lang="ja-JP" altLang="en-US" sz="2000" smtClean="0">
                <a:solidFill>
                  <a:srgbClr val="000000"/>
                </a:solidFill>
              </a:rPr>
            </a:br>
            <a:r>
              <a:rPr lang="ja-JP" altLang="en-US" sz="2000" smtClean="0">
                <a:solidFill>
                  <a:srgbClr val="000000"/>
                </a:solidFill>
              </a:rPr>
              <a:t>・アクティブマトリックス型有機</a:t>
            </a:r>
            <a:r>
              <a:rPr lang="en-US" altLang="ja-JP" sz="2000" smtClean="0">
                <a:solidFill>
                  <a:srgbClr val="000000"/>
                </a:solidFill>
              </a:rPr>
              <a:t>EL</a:t>
            </a:r>
            <a:r>
              <a:rPr lang="ja-JP" altLang="en-US" sz="2000" smtClean="0">
                <a:solidFill>
                  <a:srgbClr val="000000"/>
                </a:solidFill>
              </a:rPr>
              <a:t>ディスプレイ (</a:t>
            </a:r>
            <a:r>
              <a:rPr lang="en-US" altLang="ja-JP" sz="2000" smtClean="0">
                <a:solidFill>
                  <a:srgbClr val="000000"/>
                </a:solidFill>
              </a:rPr>
              <a:t>LG, Samsung), LCD (Samsung)</a:t>
            </a:r>
            <a:br>
              <a:rPr lang="en-US" altLang="ja-JP" sz="2000" smtClean="0">
                <a:solidFill>
                  <a:srgbClr val="000000"/>
                </a:solidFill>
              </a:rPr>
            </a:br>
            <a:r>
              <a:rPr lang="en-US" altLang="ja-JP" sz="2000" smtClean="0">
                <a:solidFill>
                  <a:srgbClr val="000000"/>
                </a:solidFill>
              </a:rPr>
              <a:t>・</a:t>
            </a:r>
            <a:r>
              <a:rPr lang="ja-JP" altLang="en-US" sz="2000" smtClean="0">
                <a:solidFill>
                  <a:srgbClr val="000000"/>
                </a:solidFill>
              </a:rPr>
              <a:t>リング共振器 (5段，410</a:t>
            </a:r>
            <a:r>
              <a:rPr lang="en-US" altLang="ja-JP" sz="2000" smtClean="0">
                <a:solidFill>
                  <a:srgbClr val="000000"/>
                </a:solidFill>
              </a:rPr>
              <a:t>kHz</a:t>
            </a:r>
            <a:r>
              <a:rPr lang="ja-JP" altLang="en-US" sz="2000" smtClean="0">
                <a:solidFill>
                  <a:srgbClr val="000000"/>
                </a:solidFill>
              </a:rPr>
              <a:t>発振)</a:t>
            </a:r>
          </a:p>
        </p:txBody>
      </p:sp>
    </p:spTree>
    <p:extLst>
      <p:ext uri="{BB962C8B-B14F-4D97-AF65-F5344CB8AC3E}">
        <p14:creationId xmlns:p14="http://schemas.microsoft.com/office/powerpoint/2010/main" val="67728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09963"/>
            <a:ext cx="3581400" cy="33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23" name="Rectangle 3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ja-JP" sz="4400" b="1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512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  <a:noFill/>
        </p:spPr>
        <p:txBody>
          <a:bodyPr/>
          <a:lstStyle/>
          <a:p>
            <a:pPr eaLnBrk="1" hangingPunct="1"/>
            <a:r>
              <a:rPr lang="ja-JP" altLang="en-US" sz="3600" b="1" smtClean="0">
                <a:solidFill>
                  <a:srgbClr val="0000FF"/>
                </a:solidFill>
                <a:latin typeface="Times New Roman" pitchFamily="18" charset="0"/>
              </a:rPr>
              <a:t>有機</a:t>
            </a:r>
            <a:r>
              <a:rPr lang="en-US" altLang="ja-JP" sz="3600" b="1" smtClean="0">
                <a:solidFill>
                  <a:srgbClr val="0000FF"/>
                </a:solidFill>
                <a:latin typeface="Times New Roman" pitchFamily="18" charset="0"/>
              </a:rPr>
              <a:t>EL</a:t>
            </a:r>
            <a:r>
              <a:rPr lang="ja-JP" altLang="en-US" sz="3600" b="1" smtClean="0">
                <a:solidFill>
                  <a:srgbClr val="0000FF"/>
                </a:solidFill>
                <a:latin typeface="Times New Roman" pitchFamily="18" charset="0"/>
              </a:rPr>
              <a:t>駆動</a:t>
            </a:r>
            <a:r>
              <a:rPr lang="en-US" altLang="ja-JP" sz="3600" b="1" smtClean="0">
                <a:solidFill>
                  <a:srgbClr val="0000FF"/>
                </a:solidFill>
                <a:latin typeface="Times New Roman" pitchFamily="18" charset="0"/>
              </a:rPr>
              <a:t>TFT</a:t>
            </a:r>
            <a:r>
              <a:rPr lang="ja-JP" altLang="en-US" sz="3600" b="1" smtClean="0">
                <a:solidFill>
                  <a:srgbClr val="0000FF"/>
                </a:solidFill>
                <a:latin typeface="Times New Roman" pitchFamily="18" charset="0"/>
              </a:rPr>
              <a:t>に必要とされる特性</a:t>
            </a:r>
          </a:p>
        </p:txBody>
      </p:sp>
      <p:pic>
        <p:nvPicPr>
          <p:cNvPr id="645125" name="Picture 5" descr="Graph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00400"/>
            <a:ext cx="5257800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26" name="Rectangle 6"/>
          <p:cNvSpPr>
            <a:spLocks noChangeArrowheads="1"/>
          </p:cNvSpPr>
          <p:nvPr/>
        </p:nvSpPr>
        <p:spPr bwMode="auto">
          <a:xfrm>
            <a:off x="76200" y="685800"/>
            <a:ext cx="91440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ja-JP" altLang="en-US" sz="2000" b="1" smtClean="0">
                <a:solidFill>
                  <a:srgbClr val="000000"/>
                </a:solidFill>
                <a:latin typeface="Times New Roman" pitchFamily="18" charset="0"/>
              </a:rPr>
              <a:t> 高電流駆動能 (</a:t>
            </a:r>
            <a:r>
              <a:rPr lang="ja-JP" altLang="en-US" sz="2000" b="1" smtClean="0">
                <a:solidFill>
                  <a:srgbClr val="FF0000"/>
                </a:solidFill>
                <a:latin typeface="Times New Roman" pitchFamily="18" charset="0"/>
              </a:rPr>
              <a:t>飽和移動度</a:t>
            </a:r>
            <a:r>
              <a:rPr lang="ja-JP" altLang="en-US" sz="2000" b="1" smtClean="0">
                <a:solidFill>
                  <a:srgbClr val="000000"/>
                </a:solidFill>
                <a:latin typeface="Times New Roman" pitchFamily="18" charset="0"/>
              </a:rPr>
              <a:t>): &gt; 5 </a:t>
            </a:r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</a:rPr>
              <a:t>cm</a:t>
            </a:r>
            <a:r>
              <a:rPr lang="en-US" altLang="ja-JP" sz="2000" b="1" baseline="30000" smtClean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</a:rPr>
              <a:t>/Vs	　　</a:t>
            </a:r>
            <a:r>
              <a:rPr lang="en-US" altLang="ja-JP" sz="2000" b="1" smtClean="0">
                <a:solidFill>
                  <a:srgbClr val="0000CC"/>
                </a:solidFill>
                <a:latin typeface="Times New Roman" pitchFamily="18" charset="0"/>
              </a:rPr>
              <a:t>(&gt;10 cm</a:t>
            </a:r>
            <a:r>
              <a:rPr lang="en-US" altLang="ja-JP" sz="2000" b="1" baseline="30000" smtClean="0">
                <a:solidFill>
                  <a:srgbClr val="0000CC"/>
                </a:solidFill>
                <a:latin typeface="Times New Roman" pitchFamily="18" charset="0"/>
              </a:rPr>
              <a:t>2</a:t>
            </a:r>
            <a:r>
              <a:rPr lang="en-US" altLang="ja-JP" sz="2000" b="1" smtClean="0">
                <a:solidFill>
                  <a:srgbClr val="0000CC"/>
                </a:solidFill>
                <a:latin typeface="Times New Roman" pitchFamily="18" charset="0"/>
              </a:rPr>
              <a:t>/Vs)</a:t>
            </a:r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</a:rPr>
              <a:t>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ja-JP" altLang="en-US" sz="2000" b="1" smtClean="0">
                <a:solidFill>
                  <a:srgbClr val="000000"/>
                </a:solidFill>
                <a:latin typeface="Times New Roman" pitchFamily="18" charset="0"/>
              </a:rPr>
              <a:t>低駆動電圧 (</a:t>
            </a:r>
            <a:r>
              <a:rPr lang="ja-JP" altLang="en-US" sz="2000" b="1" smtClean="0">
                <a:solidFill>
                  <a:srgbClr val="0000FF"/>
                </a:solidFill>
                <a:latin typeface="Times New Roman" pitchFamily="18" charset="0"/>
              </a:rPr>
              <a:t>低</a:t>
            </a:r>
            <a:r>
              <a:rPr lang="en-US" altLang="ja-JP" sz="2000" b="1" smtClean="0">
                <a:solidFill>
                  <a:srgbClr val="0000FF"/>
                </a:solidFill>
                <a:latin typeface="Times New Roman" pitchFamily="18" charset="0"/>
              </a:rPr>
              <a:t>V</a:t>
            </a:r>
            <a:r>
              <a:rPr lang="en-US" altLang="ja-JP" sz="2000" b="1" baseline="-25000" smtClean="0">
                <a:solidFill>
                  <a:srgbClr val="0000FF"/>
                </a:solidFill>
                <a:latin typeface="Times New Roman" pitchFamily="18" charset="0"/>
              </a:rPr>
              <a:t>th</a:t>
            </a:r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ja-JP" altLang="en-US" sz="2000" b="1" smtClean="0">
                <a:solidFill>
                  <a:srgbClr val="0000FF"/>
                </a:solidFill>
                <a:latin typeface="Times New Roman" pitchFamily="18" charset="0"/>
              </a:rPr>
              <a:t>小</a:t>
            </a:r>
            <a:r>
              <a:rPr lang="en-US" altLang="ja-JP" sz="2000" b="1" smtClean="0">
                <a:solidFill>
                  <a:srgbClr val="0000FF"/>
                </a:solidFill>
                <a:latin typeface="Times New Roman" pitchFamily="18" charset="0"/>
              </a:rPr>
              <a:t>S</a:t>
            </a:r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</a:rPr>
              <a:t>)		　　</a:t>
            </a:r>
            <a:r>
              <a:rPr lang="en-US" altLang="ja-JP" sz="2000" b="1" smtClean="0">
                <a:solidFill>
                  <a:srgbClr val="0000CC"/>
                </a:solidFill>
                <a:latin typeface="Times New Roman" pitchFamily="18" charset="0"/>
              </a:rPr>
              <a:t>(S &lt; 0.1 V/dec)</a:t>
            </a:r>
            <a:endParaRPr lang="en-US" altLang="ja-JP" sz="2000" b="1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ja-JP" sz="2000" b="1" smtClean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ja-JP" altLang="en-US" sz="2000" b="1" smtClean="0">
                <a:solidFill>
                  <a:srgbClr val="FF0000"/>
                </a:solidFill>
                <a:latin typeface="Times New Roman" pitchFamily="18" charset="0"/>
              </a:rPr>
              <a:t>高速動作</a:t>
            </a:r>
            <a:r>
              <a:rPr lang="ja-JP" altLang="en-US" sz="2000" b="1" smtClean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ja-JP" altLang="en-US" sz="2000" b="1" smtClean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</a:rPr>
              <a:t>AC</a:t>
            </a:r>
            <a:r>
              <a:rPr lang="ja-JP" altLang="en-US" sz="2000" b="1" smtClean="0">
                <a:solidFill>
                  <a:srgbClr val="000000"/>
                </a:solidFill>
                <a:latin typeface="Times New Roman" pitchFamily="18" charset="0"/>
              </a:rPr>
              <a:t>駆動, 履歴): 数十 </a:t>
            </a:r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</a:rPr>
              <a:t>kHz	　　</a:t>
            </a:r>
            <a:r>
              <a:rPr lang="en-US" altLang="ja-JP" sz="2000" b="1" smtClean="0">
                <a:solidFill>
                  <a:srgbClr val="0000CC"/>
                </a:solidFill>
                <a:latin typeface="Times New Roman" pitchFamily="18" charset="0"/>
              </a:rPr>
              <a:t>(410 kHz w/ 5</a:t>
            </a:r>
            <a:r>
              <a:rPr lang="ja-JP" altLang="en-US" sz="2000" b="1" smtClean="0">
                <a:solidFill>
                  <a:srgbClr val="0000CC"/>
                </a:solidFill>
                <a:latin typeface="Times New Roman" pitchFamily="18" charset="0"/>
              </a:rPr>
              <a:t>段</a:t>
            </a:r>
            <a:r>
              <a:rPr lang="en-US" altLang="ja-JP" sz="2000" b="1" smtClean="0">
                <a:solidFill>
                  <a:srgbClr val="0000CC"/>
                </a:solidFill>
                <a:latin typeface="Times New Roman" pitchFamily="18" charset="0"/>
              </a:rPr>
              <a:t>RO)</a:t>
            </a:r>
            <a:endParaRPr lang="en-US" altLang="ja-JP" sz="2000" b="1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ja-JP" altLang="en-US" sz="2000" b="1" smtClean="0">
                <a:solidFill>
                  <a:srgbClr val="FF0000"/>
                </a:solidFill>
                <a:latin typeface="Times New Roman" pitchFamily="18" charset="0"/>
              </a:rPr>
              <a:t>局所均一性		</a:t>
            </a:r>
            <a:r>
              <a:rPr lang="ja-JP" altLang="en-US" sz="2000" b="1" smtClean="0">
                <a:solidFill>
                  <a:srgbClr val="0000CC"/>
                </a:solidFill>
                <a:latin typeface="Times New Roman" pitchFamily="18" charset="0"/>
              </a:rPr>
              <a:t>(</a:t>
            </a:r>
            <a:r>
              <a:rPr lang="en-US" altLang="ja-JP" sz="2000" b="1" smtClean="0">
                <a:solidFill>
                  <a:srgbClr val="0000CC"/>
                </a:solidFill>
                <a:latin typeface="Times New Roman" pitchFamily="18" charset="0"/>
              </a:rPr>
              <a:t>local: </a:t>
            </a:r>
            <a:r>
              <a:rPr lang="en-US" altLang="ja-JP" sz="2000" b="1" smtClean="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</a:t>
            </a:r>
            <a:r>
              <a:rPr lang="en-US" altLang="ja-JP" sz="2000" b="1" baseline="-25000" smtClean="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Vth,u</a:t>
            </a:r>
            <a:r>
              <a:rPr lang="en-US" altLang="ja-JP" sz="2000" b="1" smtClean="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~2%, global ~5%, TAOS2010</a:t>
            </a:r>
            <a:r>
              <a:rPr lang="en-US" altLang="ja-JP" sz="2000" b="1" smtClean="0">
                <a:solidFill>
                  <a:srgbClr val="0000CC"/>
                </a:solidFill>
                <a:latin typeface="Times New Roman" pitchFamily="18" charset="0"/>
              </a:rPr>
              <a:t>)</a:t>
            </a:r>
            <a:endParaRPr lang="en-US" altLang="ja-JP" sz="2000" b="1" smtClean="0">
              <a:solidFill>
                <a:srgbClr val="FF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ja-JP" altLang="en-US" sz="2000" b="1" smtClean="0">
                <a:solidFill>
                  <a:srgbClr val="FF0000"/>
                </a:solidFill>
                <a:latin typeface="Times New Roman" pitchFamily="18" charset="0"/>
              </a:rPr>
              <a:t>長期間安定性				　　</a:t>
            </a:r>
            <a:r>
              <a:rPr lang="ja-JP" altLang="en-US" sz="2000" b="1" smtClean="0">
                <a:solidFill>
                  <a:srgbClr val="0000CC"/>
                </a:solidFill>
                <a:latin typeface="Times New Roman" pitchFamily="18" charset="0"/>
              </a:rPr>
              <a:t>(</a:t>
            </a:r>
            <a:r>
              <a:rPr lang="ja-JP" altLang="en-US" sz="2000" b="1" smtClean="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</a:t>
            </a:r>
            <a:r>
              <a:rPr lang="en-US" altLang="ja-JP" sz="2000" b="1" smtClean="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V</a:t>
            </a:r>
            <a:r>
              <a:rPr lang="en-US" altLang="ja-JP" sz="2000" b="1" baseline="-25000" smtClean="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th</a:t>
            </a:r>
            <a:r>
              <a:rPr lang="en-US" altLang="ja-JP" sz="2000" b="1" smtClean="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 &lt; 0.3V, 10</a:t>
            </a:r>
            <a:r>
              <a:rPr lang="ja-JP" altLang="en-US" sz="2000" b="1" smtClean="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時間</a:t>
            </a:r>
            <a:r>
              <a:rPr lang="ja-JP" altLang="en-US" sz="2000" b="1" smtClean="0">
                <a:solidFill>
                  <a:srgbClr val="0000CC"/>
                </a:solidFill>
                <a:latin typeface="Times New Roman" pitchFamily="18" charset="0"/>
              </a:rPr>
              <a:t>)</a:t>
            </a:r>
            <a:endParaRPr lang="ja-JP" altLang="en-US" sz="2000" b="1" smtClean="0">
              <a:solidFill>
                <a:srgbClr val="FF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ja-JP" altLang="en-US" sz="2000" b="1" smtClean="0">
                <a:solidFill>
                  <a:srgbClr val="000000"/>
                </a:solidFill>
                <a:latin typeface="Times New Roman" pitchFamily="18" charset="0"/>
              </a:rPr>
              <a:t> 低温プロセス: &lt; 300</a:t>
            </a:r>
            <a:r>
              <a:rPr lang="en-US" altLang="ja-JP" sz="2000" b="1" baseline="30000" smtClean="0">
                <a:solidFill>
                  <a:srgbClr val="000000"/>
                </a:solidFill>
                <a:latin typeface="Times New Roman" pitchFamily="18" charset="0"/>
              </a:rPr>
              <a:t>o</a:t>
            </a:r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</a:rPr>
              <a:t>C, </a:t>
            </a:r>
            <a:r>
              <a:rPr lang="ja-JP" altLang="en-US" sz="2000" b="1" smtClean="0">
                <a:solidFill>
                  <a:srgbClr val="000000"/>
                </a:solidFill>
                <a:latin typeface="Times New Roman" pitchFamily="18" charset="0"/>
              </a:rPr>
              <a:t>室温 ~ 150</a:t>
            </a:r>
            <a:r>
              <a:rPr lang="en-US" altLang="ja-JP" sz="2000" b="1" baseline="30000" smtClean="0">
                <a:solidFill>
                  <a:srgbClr val="000000"/>
                </a:solidFill>
                <a:latin typeface="Times New Roman" pitchFamily="18" charset="0"/>
              </a:rPr>
              <a:t>o</a:t>
            </a:r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</a:rPr>
              <a:t>C	　　</a:t>
            </a:r>
            <a:r>
              <a:rPr lang="en-US" altLang="ja-JP" sz="2000" b="1" smtClean="0">
                <a:solidFill>
                  <a:srgbClr val="0000CC"/>
                </a:solidFill>
                <a:latin typeface="Times New Roman" pitchFamily="18" charset="0"/>
              </a:rPr>
              <a:t>(</a:t>
            </a:r>
            <a:r>
              <a:rPr lang="ja-JP" altLang="en-US" sz="2000" b="1" smtClean="0">
                <a:solidFill>
                  <a:srgbClr val="0000CC"/>
                </a:solidFill>
                <a:latin typeface="Times New Roman" pitchFamily="18" charset="0"/>
              </a:rPr>
              <a:t>室温 ~ 600</a:t>
            </a:r>
            <a:r>
              <a:rPr lang="en-US" altLang="ja-JP" sz="2000" b="1" baseline="30000" smtClean="0">
                <a:solidFill>
                  <a:srgbClr val="0000CC"/>
                </a:solidFill>
                <a:latin typeface="Times New Roman" pitchFamily="18" charset="0"/>
              </a:rPr>
              <a:t>o</a:t>
            </a:r>
            <a:r>
              <a:rPr lang="en-US" altLang="ja-JP" sz="2000" b="1" smtClean="0">
                <a:solidFill>
                  <a:srgbClr val="0000CC"/>
                </a:solidFill>
                <a:latin typeface="Times New Roman" pitchFamily="18" charset="0"/>
              </a:rPr>
              <a:t>C)</a:t>
            </a:r>
            <a:endParaRPr lang="en-US" altLang="ja-JP" sz="2000" b="1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ja-JP" altLang="en-US" sz="2000" b="1" smtClean="0">
                <a:solidFill>
                  <a:srgbClr val="000000"/>
                </a:solidFill>
                <a:latin typeface="Times New Roman" pitchFamily="18" charset="0"/>
              </a:rPr>
              <a:t>大面積プロセス整合性			　　</a:t>
            </a:r>
            <a:r>
              <a:rPr lang="ja-JP" altLang="en-US" sz="2000" b="1" smtClean="0">
                <a:solidFill>
                  <a:srgbClr val="0000CC"/>
                </a:solidFill>
                <a:latin typeface="Times New Roman" pitchFamily="18" charset="0"/>
              </a:rPr>
              <a:t>(37” </a:t>
            </a:r>
            <a:r>
              <a:rPr lang="en-US" altLang="ja-JP" sz="2000" b="1" smtClean="0">
                <a:solidFill>
                  <a:srgbClr val="0000CC"/>
                </a:solidFill>
                <a:latin typeface="Times New Roman" pitchFamily="18" charset="0"/>
              </a:rPr>
              <a:t>FPD – 82×46cm</a:t>
            </a:r>
            <a:r>
              <a:rPr lang="en-US" altLang="ja-JP" sz="2000" b="1" baseline="30000" smtClean="0">
                <a:solidFill>
                  <a:srgbClr val="0000CC"/>
                </a:solidFill>
                <a:latin typeface="Times New Roman" pitchFamily="18" charset="0"/>
              </a:rPr>
              <a:t>2</a:t>
            </a:r>
            <a:r>
              <a:rPr lang="ja-JP" altLang="en-US" sz="2000" b="1" smtClean="0">
                <a:solidFill>
                  <a:srgbClr val="0000CC"/>
                </a:solidFill>
                <a:latin typeface="Times New Roman" pitchFamily="18" charset="0"/>
              </a:rPr>
              <a:t>基板)</a:t>
            </a:r>
          </a:p>
        </p:txBody>
      </p:sp>
      <p:sp>
        <p:nvSpPr>
          <p:cNvPr id="645127" name="Rectangle 7"/>
          <p:cNvSpPr>
            <a:spLocks noChangeArrowheads="1"/>
          </p:cNvSpPr>
          <p:nvPr/>
        </p:nvSpPr>
        <p:spPr bwMode="auto">
          <a:xfrm>
            <a:off x="76200" y="3124200"/>
            <a:ext cx="2495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smtClean="0">
                <a:solidFill>
                  <a:srgbClr val="333399"/>
                </a:solidFill>
                <a:latin typeface="Times New Roman" pitchFamily="18" charset="0"/>
              </a:rPr>
              <a:t>a-InGaZnO</a:t>
            </a:r>
            <a:r>
              <a:rPr lang="en-US" altLang="ja-JP" sz="2400" b="1" baseline="-25000" smtClean="0">
                <a:solidFill>
                  <a:srgbClr val="333399"/>
                </a:solidFill>
                <a:latin typeface="Times New Roman" pitchFamily="18" charset="0"/>
              </a:rPr>
              <a:t>4</a:t>
            </a:r>
            <a:r>
              <a:rPr lang="en-US" altLang="ja-JP" sz="2400" b="1" smtClean="0">
                <a:solidFill>
                  <a:srgbClr val="333399"/>
                </a:solidFill>
                <a:latin typeface="Times New Roman" pitchFamily="18" charset="0"/>
              </a:rPr>
              <a:t> TFT</a:t>
            </a:r>
          </a:p>
        </p:txBody>
      </p:sp>
      <p:sp>
        <p:nvSpPr>
          <p:cNvPr id="645128" name="Line 8"/>
          <p:cNvSpPr>
            <a:spLocks noChangeShapeType="1"/>
          </p:cNvSpPr>
          <p:nvPr/>
        </p:nvSpPr>
        <p:spPr bwMode="auto">
          <a:xfrm flipH="1">
            <a:off x="1752600" y="4419600"/>
            <a:ext cx="1600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sp>
        <p:nvSpPr>
          <p:cNvPr id="645129" name="Rectangle 9"/>
          <p:cNvSpPr>
            <a:spLocks noChangeArrowheads="1"/>
          </p:cNvSpPr>
          <p:nvPr/>
        </p:nvSpPr>
        <p:spPr bwMode="auto">
          <a:xfrm>
            <a:off x="1676400" y="3810000"/>
            <a:ext cx="16002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ja-JP" sz="2400" smtClean="0">
              <a:solidFill>
                <a:srgbClr val="0000FF"/>
              </a:solidFill>
              <a:latin typeface="Times New Roman" pitchFamily="18" charset="0"/>
              <a:ea typeface="HG丸ｺﾞｼｯｸM-PRO" pitchFamily="50" charset="-128"/>
            </a:endParaRPr>
          </a:p>
        </p:txBody>
      </p:sp>
      <p:sp>
        <p:nvSpPr>
          <p:cNvPr id="645130" name="Text Box 10"/>
          <p:cNvSpPr txBox="1">
            <a:spLocks noChangeArrowheads="1"/>
          </p:cNvSpPr>
          <p:nvPr/>
        </p:nvSpPr>
        <p:spPr bwMode="auto">
          <a:xfrm>
            <a:off x="1676400" y="4022725"/>
            <a:ext cx="1612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b="1" baseline="0" smtClean="0">
                <a:solidFill>
                  <a:srgbClr val="FF0000"/>
                </a:solidFill>
                <a:ea typeface="ＭＳ Ｐゴシック" pitchFamily="50" charset="-128"/>
                <a:sym typeface="Symbol" pitchFamily="18" charset="2"/>
              </a:rPr>
              <a:t></a:t>
            </a:r>
            <a:r>
              <a:rPr lang="en-US" altLang="ja-JP" b="1" smtClean="0">
                <a:solidFill>
                  <a:srgbClr val="FF0000"/>
                </a:solidFill>
                <a:ea typeface="ＭＳ Ｐゴシック" pitchFamily="50" charset="-128"/>
                <a:sym typeface="Symbol" pitchFamily="18" charset="2"/>
              </a:rPr>
              <a:t>sat</a:t>
            </a:r>
            <a:r>
              <a:rPr lang="en-US" altLang="ja-JP" b="1" baseline="0" smtClean="0">
                <a:solidFill>
                  <a:srgbClr val="FF0000"/>
                </a:solidFill>
                <a:ea typeface="ＭＳ Ｐゴシック" pitchFamily="50" charset="-128"/>
                <a:sym typeface="Symbol" pitchFamily="18" charset="2"/>
              </a:rPr>
              <a:t>~8 cm</a:t>
            </a:r>
            <a:r>
              <a:rPr lang="en-US" altLang="ja-JP" b="1" baseline="30000" smtClean="0">
                <a:solidFill>
                  <a:srgbClr val="FF0000"/>
                </a:solidFill>
                <a:ea typeface="ＭＳ Ｐゴシック" pitchFamily="50" charset="-128"/>
                <a:sym typeface="Symbol" pitchFamily="18" charset="2"/>
              </a:rPr>
              <a:t>2</a:t>
            </a:r>
            <a:r>
              <a:rPr lang="en-US" altLang="ja-JP" b="1" baseline="0" smtClean="0">
                <a:solidFill>
                  <a:srgbClr val="FF0000"/>
                </a:solidFill>
                <a:ea typeface="ＭＳ Ｐゴシック" pitchFamily="50" charset="-128"/>
                <a:sym typeface="Symbol" pitchFamily="18" charset="2"/>
              </a:rPr>
              <a:t>/Vs</a:t>
            </a:r>
            <a:endParaRPr lang="en-US" altLang="ja-JP" b="1" baseline="0" smtClean="0">
              <a:solidFill>
                <a:srgbClr val="FF0000"/>
              </a:solidFill>
              <a:ea typeface="ＭＳ Ｐゴシック" pitchFamily="50" charset="-128"/>
            </a:endParaRPr>
          </a:p>
        </p:txBody>
      </p:sp>
      <p:sp>
        <p:nvSpPr>
          <p:cNvPr id="645131" name="Rectangle 11"/>
          <p:cNvSpPr>
            <a:spLocks noChangeArrowheads="1"/>
          </p:cNvSpPr>
          <p:nvPr/>
        </p:nvSpPr>
        <p:spPr bwMode="auto">
          <a:xfrm>
            <a:off x="6629400" y="4727575"/>
            <a:ext cx="1752600" cy="606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ja-JP" sz="2400" smtClean="0">
              <a:solidFill>
                <a:srgbClr val="0000FF"/>
              </a:solidFill>
              <a:latin typeface="Times New Roman" pitchFamily="18" charset="0"/>
              <a:ea typeface="HG丸ｺﾞｼｯｸM-PRO" pitchFamily="50" charset="-128"/>
            </a:endParaRPr>
          </a:p>
        </p:txBody>
      </p:sp>
      <p:sp>
        <p:nvSpPr>
          <p:cNvPr id="645132" name="Rectangle 12"/>
          <p:cNvSpPr>
            <a:spLocks noChangeArrowheads="1"/>
          </p:cNvSpPr>
          <p:nvPr/>
        </p:nvSpPr>
        <p:spPr bwMode="auto">
          <a:xfrm>
            <a:off x="5353050" y="3733800"/>
            <a:ext cx="914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ja-JP" sz="2400" smtClean="0">
              <a:solidFill>
                <a:srgbClr val="0000FF"/>
              </a:solidFill>
              <a:latin typeface="Times New Roman" pitchFamily="18" charset="0"/>
              <a:ea typeface="HG丸ｺﾞｼｯｸM-PRO" pitchFamily="50" charset="-128"/>
            </a:endParaRPr>
          </a:p>
        </p:txBody>
      </p:sp>
      <p:sp>
        <p:nvSpPr>
          <p:cNvPr id="645133" name="Text Box 13"/>
          <p:cNvSpPr txBox="1">
            <a:spLocks noChangeArrowheads="1"/>
          </p:cNvSpPr>
          <p:nvPr/>
        </p:nvSpPr>
        <p:spPr bwMode="auto">
          <a:xfrm>
            <a:off x="5629275" y="2998788"/>
            <a:ext cx="3425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i="1" baseline="0" smtClean="0">
                <a:solidFill>
                  <a:srgbClr val="FF0000"/>
                </a:solidFill>
                <a:ea typeface="ＭＳ Ｐゴシック" pitchFamily="50" charset="-128"/>
                <a:sym typeface="Symbol" pitchFamily="18" charset="2"/>
              </a:rPr>
              <a:t>S </a:t>
            </a:r>
            <a:r>
              <a:rPr lang="en-US" altLang="ja-JP" sz="2400" b="1" baseline="0" smtClean="0">
                <a:solidFill>
                  <a:srgbClr val="0000FF"/>
                </a:solidFill>
                <a:ea typeface="ＭＳ Ｐゴシック" pitchFamily="50" charset="-128"/>
                <a:sym typeface="Symbol" pitchFamily="18" charset="2"/>
              </a:rPr>
              <a:t>=                 =0.12 V/dec</a:t>
            </a:r>
            <a:endParaRPr lang="en-US" altLang="ja-JP" sz="2400" b="1" baseline="0" smtClean="0">
              <a:solidFill>
                <a:srgbClr val="0000FF"/>
              </a:solidFill>
              <a:ea typeface="ＭＳ Ｐゴシック" pitchFamily="50" charset="-128"/>
            </a:endParaRPr>
          </a:p>
        </p:txBody>
      </p:sp>
      <p:sp>
        <p:nvSpPr>
          <p:cNvPr id="645134" name="Text Box 14"/>
          <p:cNvSpPr txBox="1">
            <a:spLocks noChangeArrowheads="1"/>
          </p:cNvSpPr>
          <p:nvPr/>
        </p:nvSpPr>
        <p:spPr bwMode="auto">
          <a:xfrm>
            <a:off x="5124450" y="3867150"/>
            <a:ext cx="1212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b="1" baseline="0" smtClean="0">
                <a:solidFill>
                  <a:srgbClr val="FF0000"/>
                </a:solidFill>
                <a:ea typeface="ＭＳ Ｐゴシック" pitchFamily="50" charset="-128"/>
                <a:sym typeface="Symbol" pitchFamily="18" charset="2"/>
              </a:rPr>
              <a:t>V</a:t>
            </a:r>
            <a:r>
              <a:rPr lang="en-US" altLang="ja-JP" b="1" smtClean="0">
                <a:solidFill>
                  <a:srgbClr val="FF0000"/>
                </a:solidFill>
                <a:ea typeface="ＭＳ Ｐゴシック" pitchFamily="50" charset="-128"/>
                <a:sym typeface="Symbol" pitchFamily="18" charset="2"/>
              </a:rPr>
              <a:t>th</a:t>
            </a:r>
            <a:r>
              <a:rPr lang="en-US" altLang="ja-JP" b="1" baseline="0" smtClean="0">
                <a:solidFill>
                  <a:srgbClr val="0000FF"/>
                </a:solidFill>
                <a:ea typeface="ＭＳ Ｐゴシック" pitchFamily="50" charset="-128"/>
                <a:sym typeface="Symbol" pitchFamily="18" charset="2"/>
              </a:rPr>
              <a:t>~0.4 V</a:t>
            </a:r>
            <a:endParaRPr lang="en-US" altLang="ja-JP" b="1" baseline="0" smtClean="0">
              <a:solidFill>
                <a:srgbClr val="0000FF"/>
              </a:solidFill>
              <a:ea typeface="ＭＳ Ｐゴシック" pitchFamily="50" charset="-128"/>
            </a:endParaRPr>
          </a:p>
        </p:txBody>
      </p:sp>
      <p:sp>
        <p:nvSpPr>
          <p:cNvPr id="645135" name="Line 15"/>
          <p:cNvSpPr>
            <a:spLocks noChangeShapeType="1"/>
          </p:cNvSpPr>
          <p:nvPr/>
        </p:nvSpPr>
        <p:spPr bwMode="auto">
          <a:xfrm flipV="1">
            <a:off x="6143625" y="3524250"/>
            <a:ext cx="152400" cy="27019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graphicFrame>
        <p:nvGraphicFramePr>
          <p:cNvPr id="645136" name="Object 16"/>
          <p:cNvGraphicFramePr>
            <a:graphicFrameLocks noChangeAspect="1"/>
          </p:cNvGraphicFramePr>
          <p:nvPr/>
        </p:nvGraphicFramePr>
        <p:xfrm>
          <a:off x="6226175" y="2865438"/>
          <a:ext cx="1069975" cy="77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60" name="数式" r:id="rId6" imgW="596880" imgH="431640" progId="Equation.3">
                  <p:embed/>
                </p:oleObj>
              </mc:Choice>
              <mc:Fallback>
                <p:oleObj name="数式" r:id="rId6" imgW="5968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6175" y="2865438"/>
                        <a:ext cx="1069975" cy="773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137" name="Text Box 17"/>
          <p:cNvSpPr txBox="1">
            <a:spLocks noChangeArrowheads="1"/>
          </p:cNvSpPr>
          <p:nvPr/>
        </p:nvSpPr>
        <p:spPr bwMode="auto">
          <a:xfrm>
            <a:off x="3070225" y="3095625"/>
            <a:ext cx="2016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  <a:ea typeface="ＭＳ ゴシック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baseline="0" smtClean="0">
                <a:solidFill>
                  <a:srgbClr val="FF0000"/>
                </a:solidFill>
                <a:ea typeface="ＭＳ Ｐゴシック" pitchFamily="50" charset="-128"/>
                <a:sym typeface="Symbol" pitchFamily="18" charset="2"/>
              </a:rPr>
              <a:t>V</a:t>
            </a:r>
            <a:r>
              <a:rPr lang="en-US" altLang="ja-JP" sz="2400" b="1" smtClean="0">
                <a:solidFill>
                  <a:srgbClr val="FF0000"/>
                </a:solidFill>
                <a:ea typeface="ＭＳ Ｐゴシック" pitchFamily="50" charset="-128"/>
                <a:sym typeface="Symbol" pitchFamily="18" charset="2"/>
              </a:rPr>
              <a:t>operation</a:t>
            </a:r>
            <a:r>
              <a:rPr lang="en-US" altLang="ja-JP" sz="2400" b="1" baseline="0" smtClean="0">
                <a:solidFill>
                  <a:srgbClr val="0000FF"/>
                </a:solidFill>
                <a:ea typeface="ＭＳ Ｐゴシック" pitchFamily="50" charset="-128"/>
                <a:sym typeface="Symbol" pitchFamily="18" charset="2"/>
              </a:rPr>
              <a:t> &lt; 5 V</a:t>
            </a:r>
            <a:endParaRPr lang="en-US" altLang="ja-JP" sz="2400" b="1" baseline="0" smtClean="0">
              <a:solidFill>
                <a:srgbClr val="0000FF"/>
              </a:solidFill>
              <a:ea typeface="ＭＳ Ｐゴシック" pitchFamily="50" charset="-128"/>
            </a:endParaRPr>
          </a:p>
        </p:txBody>
      </p:sp>
      <p:sp>
        <p:nvSpPr>
          <p:cNvPr id="645138" name="Line 18"/>
          <p:cNvSpPr>
            <a:spLocks noChangeShapeType="1"/>
          </p:cNvSpPr>
          <p:nvPr/>
        </p:nvSpPr>
        <p:spPr bwMode="auto">
          <a:xfrm flipH="1">
            <a:off x="6096000" y="3952875"/>
            <a:ext cx="1371600" cy="228600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sp>
        <p:nvSpPr>
          <p:cNvPr id="645139" name="Line 19"/>
          <p:cNvSpPr>
            <a:spLocks noChangeShapeType="1"/>
          </p:cNvSpPr>
          <p:nvPr/>
        </p:nvSpPr>
        <p:spPr bwMode="auto">
          <a:xfrm>
            <a:off x="0" y="2895600"/>
            <a:ext cx="9144000" cy="0"/>
          </a:xfrm>
          <a:prstGeom prst="line">
            <a:avLst/>
          </a:prstGeom>
          <a:noFill/>
          <a:ln w="1270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aseline="-25000" smtClean="0">
              <a:solidFill>
                <a:srgbClr val="000000"/>
              </a:solidFill>
              <a:latin typeface="Times New Roman" pitchFamily="18" charset="0"/>
              <a:ea typeface="ＭＳ ゴシック" pitchFamily="49" charset="-128"/>
            </a:endParaRPr>
          </a:p>
        </p:txBody>
      </p:sp>
      <p:sp>
        <p:nvSpPr>
          <p:cNvPr id="645140" name="Oval 20"/>
          <p:cNvSpPr>
            <a:spLocks noChangeArrowheads="1"/>
          </p:cNvSpPr>
          <p:nvPr/>
        </p:nvSpPr>
        <p:spPr bwMode="auto">
          <a:xfrm>
            <a:off x="6219825" y="4114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ja-JP" sz="2400" smtClean="0">
              <a:solidFill>
                <a:srgbClr val="0000FF"/>
              </a:solidFill>
              <a:latin typeface="Times New Roman" pitchFamily="18" charset="0"/>
              <a:ea typeface="HG丸ｺﾞｼｯｸM-PRO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889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68338"/>
          </a:xfrm>
        </p:spPr>
        <p:txBody>
          <a:bodyPr/>
          <a:lstStyle/>
          <a:p>
            <a:r>
              <a:rPr lang="ja-JP" altLang="en-US" sz="3600" b="1">
                <a:solidFill>
                  <a:srgbClr val="0000FF"/>
                </a:solidFill>
              </a:rPr>
              <a:t>電気伝導度とバンドギャップ</a:t>
            </a:r>
          </a:p>
        </p:txBody>
      </p:sp>
      <p:pic>
        <p:nvPicPr>
          <p:cNvPr id="7454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41338"/>
            <a:ext cx="7010400" cy="636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248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ja-JP" sz="3600" b="1" dirty="0" smtClean="0">
                <a:solidFill>
                  <a:srgbClr val="0000FF"/>
                </a:solidFill>
                <a:ea typeface="HG丸ｺﾞｼｯｸM-PRO" pitchFamily="50" charset="-128"/>
              </a:rPr>
              <a:t>Carrier transport paths and properties</a:t>
            </a:r>
            <a:r>
              <a:rPr lang="en-US" altLang="ja-JP" sz="3600" b="1" dirty="0" smtClean="0">
                <a:solidFill>
                  <a:srgbClr val="0000FF"/>
                </a:solidFill>
                <a:latin typeface="Times New Roman" pitchFamily="18" charset="0"/>
              </a:rPr>
              <a:t> : Comparison</a:t>
            </a:r>
            <a:endParaRPr lang="en-US" altLang="ja-JP" sz="3600" b="1" dirty="0" smtClean="0">
              <a:solidFill>
                <a:srgbClr val="0000FF"/>
              </a:solidFill>
              <a:ea typeface="HG丸ｺﾞｼｯｸM-PRO" pitchFamily="50" charset="-128"/>
            </a:endParaRPr>
          </a:p>
        </p:txBody>
      </p:sp>
      <p:sp>
        <p:nvSpPr>
          <p:cNvPr id="1177603" name="Text Box 3"/>
          <p:cNvSpPr txBox="1">
            <a:spLocks noChangeArrowheads="1"/>
          </p:cNvSpPr>
          <p:nvPr/>
        </p:nvSpPr>
        <p:spPr bwMode="auto">
          <a:xfrm>
            <a:off x="366713" y="5775325"/>
            <a:ext cx="432911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000" smtClean="0">
                <a:solidFill>
                  <a:srgbClr val="000000"/>
                </a:solidFill>
              </a:rPr>
              <a:t>Electron mobility	~</a:t>
            </a:r>
            <a:r>
              <a:rPr lang="en-US" altLang="ja-JP" sz="2000" b="0" smtClean="0">
                <a:solidFill>
                  <a:srgbClr val="000000"/>
                </a:solidFill>
              </a:rPr>
              <a:t>1 cm</a:t>
            </a:r>
            <a:r>
              <a:rPr lang="en-US" altLang="ja-JP" sz="2000" b="0" baseline="30000" smtClean="0">
                <a:solidFill>
                  <a:srgbClr val="000000"/>
                </a:solidFill>
              </a:rPr>
              <a:t>2</a:t>
            </a:r>
            <a:r>
              <a:rPr lang="en-US" altLang="ja-JP" sz="2000" b="0" smtClean="0">
                <a:solidFill>
                  <a:srgbClr val="000000"/>
                </a:solidFill>
              </a:rPr>
              <a:t>(Vs)</a:t>
            </a:r>
            <a:r>
              <a:rPr lang="en-US" altLang="ja-JP" sz="2000" b="0" baseline="30000" smtClean="0">
                <a:solidFill>
                  <a:srgbClr val="000000"/>
                </a:solidFill>
              </a:rPr>
              <a:t>-1</a:t>
            </a:r>
            <a:endParaRPr lang="en-US" altLang="ja-JP" sz="2000" smtClean="0">
              <a:solidFill>
                <a:srgbClr val="FF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000" smtClean="0">
                <a:solidFill>
                  <a:srgbClr val="000000"/>
                </a:solidFill>
              </a:rPr>
              <a:t>Transport mechanism</a:t>
            </a:r>
            <a:r>
              <a:rPr lang="en-US" altLang="ja-JP" sz="2000" b="0" smtClean="0">
                <a:solidFill>
                  <a:srgbClr val="000000"/>
                </a:solidFill>
              </a:rPr>
              <a:t>	Hopping</a:t>
            </a:r>
            <a:endParaRPr lang="en-US" altLang="ja-JP" sz="2000" smtClean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000" smtClean="0">
                <a:solidFill>
                  <a:srgbClr val="000000"/>
                </a:solidFill>
              </a:rPr>
              <a:t>Hall voltage signal</a:t>
            </a:r>
            <a:r>
              <a:rPr lang="en-US" altLang="ja-JP" sz="2000" b="0" smtClean="0">
                <a:solidFill>
                  <a:srgbClr val="000000"/>
                </a:solidFill>
                <a:ea typeface="HG丸ｺﾞｼｯｸM-PRO" pitchFamily="50" charset="-128"/>
              </a:rPr>
              <a:t>	</a:t>
            </a:r>
            <a:r>
              <a:rPr lang="en-US" altLang="ja-JP" sz="2000" b="0" smtClean="0">
                <a:solidFill>
                  <a:srgbClr val="000000"/>
                </a:solidFill>
              </a:rPr>
              <a:t>Sign anomaly</a:t>
            </a:r>
            <a:endParaRPr lang="en-US" altLang="ja-JP" sz="2000" b="0" smtClean="0">
              <a:solidFill>
                <a:srgbClr val="000000"/>
              </a:solidFill>
              <a:ea typeface="ＭＳ 明朝" pitchFamily="17" charset="-128"/>
            </a:endParaRPr>
          </a:p>
        </p:txBody>
      </p:sp>
      <p:sp>
        <p:nvSpPr>
          <p:cNvPr id="1177604" name="Text Box 4"/>
          <p:cNvSpPr txBox="1">
            <a:spLocks noChangeArrowheads="1"/>
          </p:cNvSpPr>
          <p:nvPr/>
        </p:nvSpPr>
        <p:spPr bwMode="auto">
          <a:xfrm>
            <a:off x="7616825" y="1328738"/>
            <a:ext cx="12223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3200" smtClean="0">
                <a:solidFill>
                  <a:srgbClr val="FF0000"/>
                </a:solidFill>
              </a:rPr>
              <a:t>Oxide</a:t>
            </a:r>
          </a:p>
        </p:txBody>
      </p:sp>
      <p:sp>
        <p:nvSpPr>
          <p:cNvPr id="1177605" name="Text Box 5"/>
          <p:cNvSpPr txBox="1">
            <a:spLocks noChangeArrowheads="1"/>
          </p:cNvSpPr>
          <p:nvPr/>
        </p:nvSpPr>
        <p:spPr bwMode="auto">
          <a:xfrm>
            <a:off x="1216025" y="1317625"/>
            <a:ext cx="5222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3200" smtClean="0">
                <a:solidFill>
                  <a:srgbClr val="FF0000"/>
                </a:solidFill>
              </a:rPr>
              <a:t>Si</a:t>
            </a:r>
          </a:p>
        </p:txBody>
      </p:sp>
      <p:sp>
        <p:nvSpPr>
          <p:cNvPr id="1177606" name="Text Box 6"/>
          <p:cNvSpPr txBox="1">
            <a:spLocks noChangeArrowheads="1"/>
          </p:cNvSpPr>
          <p:nvPr/>
        </p:nvSpPr>
        <p:spPr bwMode="auto">
          <a:xfrm>
            <a:off x="381000" y="4203700"/>
            <a:ext cx="14922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600" b="0" smtClean="0">
                <a:solidFill>
                  <a:srgbClr val="FF0000"/>
                </a:solidFill>
                <a:ea typeface="ＭＳ 明朝" pitchFamily="17" charset="-128"/>
              </a:rPr>
              <a:t>Directive </a:t>
            </a:r>
            <a:br>
              <a:rPr lang="en-US" altLang="ja-JP" sz="1600" b="0" smtClean="0">
                <a:solidFill>
                  <a:srgbClr val="FF0000"/>
                </a:solidFill>
                <a:ea typeface="ＭＳ 明朝" pitchFamily="17" charset="-128"/>
              </a:rPr>
            </a:br>
            <a:r>
              <a:rPr lang="en-US" altLang="ja-JP" sz="1600" b="0" i="1" smtClean="0">
                <a:solidFill>
                  <a:srgbClr val="FF0000"/>
                </a:solidFill>
                <a:ea typeface="ＭＳ 明朝" pitchFamily="17" charset="-128"/>
              </a:rPr>
              <a:t>sp</a:t>
            </a:r>
            <a:r>
              <a:rPr lang="en-US" altLang="ja-JP" sz="1600" b="0" baseline="30000" smtClean="0">
                <a:solidFill>
                  <a:srgbClr val="FF0000"/>
                </a:solidFill>
                <a:ea typeface="ＭＳ 明朝" pitchFamily="17" charset="-128"/>
              </a:rPr>
              <a:t>3</a:t>
            </a:r>
            <a:r>
              <a:rPr lang="en-US" altLang="ja-JP" sz="1600" b="0" smtClean="0">
                <a:solidFill>
                  <a:srgbClr val="FF0000"/>
                </a:solidFill>
                <a:ea typeface="ＭＳ 明朝" pitchFamily="17" charset="-128"/>
              </a:rPr>
              <a:t> orbital</a:t>
            </a:r>
            <a:br>
              <a:rPr lang="en-US" altLang="ja-JP" sz="1600" b="0" smtClean="0">
                <a:solidFill>
                  <a:srgbClr val="FF0000"/>
                </a:solidFill>
                <a:ea typeface="ＭＳ 明朝" pitchFamily="17" charset="-128"/>
              </a:rPr>
            </a:br>
            <a:r>
              <a:rPr lang="en-US" altLang="ja-JP" sz="1600" b="0" smtClean="0">
                <a:solidFill>
                  <a:srgbClr val="FF0000"/>
                </a:solidFill>
                <a:ea typeface="ＭＳ 明朝" pitchFamily="17" charset="-128"/>
              </a:rPr>
              <a:t>Localized states</a:t>
            </a:r>
          </a:p>
        </p:txBody>
      </p:sp>
      <p:sp>
        <p:nvSpPr>
          <p:cNvPr id="1177607" name="Text Box 7"/>
          <p:cNvSpPr txBox="1">
            <a:spLocks noChangeArrowheads="1"/>
          </p:cNvSpPr>
          <p:nvPr/>
        </p:nvSpPr>
        <p:spPr bwMode="auto">
          <a:xfrm>
            <a:off x="7620000" y="4387850"/>
            <a:ext cx="100488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600" b="0" smtClean="0">
                <a:solidFill>
                  <a:srgbClr val="FF0000"/>
                </a:solidFill>
                <a:ea typeface="ＭＳ 明朝" pitchFamily="17" charset="-128"/>
              </a:rPr>
              <a:t>Spherical </a:t>
            </a:r>
            <a:br>
              <a:rPr lang="en-US" altLang="ja-JP" sz="1600" b="0" smtClean="0">
                <a:solidFill>
                  <a:srgbClr val="FF0000"/>
                </a:solidFill>
                <a:ea typeface="ＭＳ 明朝" pitchFamily="17" charset="-128"/>
              </a:rPr>
            </a:br>
            <a:r>
              <a:rPr lang="en-US" altLang="ja-JP" sz="1600" b="0" i="1" smtClean="0">
                <a:solidFill>
                  <a:srgbClr val="FF0000"/>
                </a:solidFill>
                <a:ea typeface="ＭＳ 明朝" pitchFamily="17" charset="-128"/>
              </a:rPr>
              <a:t>s</a:t>
            </a:r>
            <a:r>
              <a:rPr lang="en-US" altLang="ja-JP" sz="1600" b="0" smtClean="0">
                <a:solidFill>
                  <a:srgbClr val="FF0000"/>
                </a:solidFill>
                <a:ea typeface="ＭＳ 明朝" pitchFamily="17" charset="-128"/>
              </a:rPr>
              <a:t> orbitals</a:t>
            </a:r>
          </a:p>
        </p:txBody>
      </p:sp>
      <p:pic>
        <p:nvPicPr>
          <p:cNvPr id="117760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1408113"/>
            <a:ext cx="275590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0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3648075"/>
            <a:ext cx="2743200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1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88" y="1428750"/>
            <a:ext cx="2749550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1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3638550"/>
            <a:ext cx="276225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12" name="Text Box 12"/>
          <p:cNvSpPr txBox="1">
            <a:spLocks noChangeArrowheads="1"/>
          </p:cNvSpPr>
          <p:nvPr/>
        </p:nvSpPr>
        <p:spPr bwMode="auto">
          <a:xfrm>
            <a:off x="4876800" y="5775325"/>
            <a:ext cx="33670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000" smtClean="0">
                <a:solidFill>
                  <a:srgbClr val="FF0000"/>
                </a:solidFill>
              </a:rPr>
              <a:t>&gt;20 cm</a:t>
            </a:r>
            <a:r>
              <a:rPr lang="en-US" altLang="ja-JP" sz="2000" baseline="30000" smtClean="0">
                <a:solidFill>
                  <a:srgbClr val="FF0000"/>
                </a:solidFill>
              </a:rPr>
              <a:t>2</a:t>
            </a:r>
            <a:r>
              <a:rPr lang="en-US" altLang="ja-JP" sz="2000" smtClean="0">
                <a:solidFill>
                  <a:srgbClr val="FF0000"/>
                </a:solidFill>
              </a:rPr>
              <a:t>(Vs)</a:t>
            </a:r>
            <a:r>
              <a:rPr lang="en-US" altLang="ja-JP" sz="2000" baseline="30000" smtClean="0">
                <a:solidFill>
                  <a:srgbClr val="FF0000"/>
                </a:solidFill>
              </a:rPr>
              <a:t>-1</a:t>
            </a:r>
            <a:endParaRPr lang="en-US" altLang="ja-JP" sz="2000" smtClean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000" b="0" smtClean="0">
                <a:solidFill>
                  <a:srgbClr val="FF0000"/>
                </a:solidFill>
                <a:ea typeface="ＭＳ 明朝" pitchFamily="17" charset="-128"/>
              </a:rPr>
              <a:t>degenerate conduction possible</a:t>
            </a:r>
            <a:endParaRPr lang="en-US" altLang="ja-JP" sz="2000" smtClean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000" b="0" smtClean="0">
                <a:solidFill>
                  <a:srgbClr val="000000"/>
                </a:solidFill>
              </a:rPr>
              <a:t>Normal signal</a:t>
            </a:r>
            <a:endParaRPr lang="en-US" altLang="ja-JP" sz="2000" b="0" smtClean="0">
              <a:solidFill>
                <a:srgbClr val="000000"/>
              </a:solidFill>
              <a:ea typeface="ＭＳ 明朝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555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206500" y="6027738"/>
            <a:ext cx="20050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ko-KR" altLang="en-US" sz="1400" b="1" smtClean="0">
                <a:solidFill>
                  <a:srgbClr val="000000"/>
                </a:solidFill>
                <a:ea typeface="HY헤드라인M" pitchFamily="18" charset="-127"/>
              </a:rPr>
              <a:t>(</a:t>
            </a:r>
            <a:r>
              <a:rPr lang="en-US" altLang="ko-KR" sz="1400" b="1" smtClean="0">
                <a:solidFill>
                  <a:srgbClr val="000000"/>
                </a:solidFill>
                <a:ea typeface="HY헤드라인M" pitchFamily="18" charset="-127"/>
              </a:rPr>
              <a:t>a) PM (Passive Matrix)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6096000" y="6027738"/>
            <a:ext cx="1965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ko-KR" altLang="en-US" sz="1400" b="1" smtClean="0">
                <a:solidFill>
                  <a:srgbClr val="000000"/>
                </a:solidFill>
                <a:ea typeface="HY헤드라인M" pitchFamily="18" charset="-127"/>
              </a:rPr>
              <a:t>(</a:t>
            </a:r>
            <a:r>
              <a:rPr lang="en-US" altLang="ko-KR" sz="1400" b="1" smtClean="0">
                <a:solidFill>
                  <a:srgbClr val="000000"/>
                </a:solidFill>
                <a:ea typeface="HY헤드라인M" pitchFamily="18" charset="-127"/>
              </a:rPr>
              <a:t>b) AM (Active Matrix)</a:t>
            </a:r>
          </a:p>
        </p:txBody>
      </p:sp>
      <p:graphicFrame>
        <p:nvGraphicFramePr>
          <p:cNvPr id="17412" name="Object 4"/>
          <p:cNvGraphicFramePr>
            <a:graphicFrameLocks noChangeAspect="1"/>
          </p:cNvGraphicFramePr>
          <p:nvPr/>
        </p:nvGraphicFramePr>
        <p:xfrm>
          <a:off x="685800" y="990600"/>
          <a:ext cx="7543800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77" name="VISIO" r:id="rId4" imgW="5123688" imgH="2667000" progId="Visio.Drawing.5">
                  <p:embed/>
                </p:oleObj>
              </mc:Choice>
              <mc:Fallback>
                <p:oleObj name="VISIO" r:id="rId4" imgW="5123688" imgH="2667000" progId="Visio.Drawing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990600"/>
                        <a:ext cx="7543800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374650" y="755650"/>
            <a:ext cx="2508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sz="1400" b="1" u="sng" smtClean="0">
                <a:solidFill>
                  <a:srgbClr val="000000"/>
                </a:solidFill>
                <a:ea typeface="Gulim" pitchFamily="34" charset="-127"/>
              </a:rPr>
              <a:t>Structure and Driving Method</a:t>
            </a:r>
          </a:p>
        </p:txBody>
      </p:sp>
      <p:sp>
        <p:nvSpPr>
          <p:cNvPr id="17414" name="Line 6"/>
          <p:cNvSpPr>
            <a:spLocks noChangeShapeType="1"/>
          </p:cNvSpPr>
          <p:nvPr/>
        </p:nvSpPr>
        <p:spPr bwMode="auto">
          <a:xfrm>
            <a:off x="304800" y="5943600"/>
            <a:ext cx="40386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</a:endParaRPr>
          </a:p>
        </p:txBody>
      </p:sp>
      <p:sp>
        <p:nvSpPr>
          <p:cNvPr id="17415" name="Line 7"/>
          <p:cNvSpPr>
            <a:spLocks noChangeShapeType="1"/>
          </p:cNvSpPr>
          <p:nvPr/>
        </p:nvSpPr>
        <p:spPr bwMode="auto">
          <a:xfrm>
            <a:off x="4800600" y="5943600"/>
            <a:ext cx="3962400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</a:endParaRPr>
          </a:p>
        </p:txBody>
      </p:sp>
      <p:grpSp>
        <p:nvGrpSpPr>
          <p:cNvPr id="17416" name="Group 8"/>
          <p:cNvGrpSpPr>
            <a:grpSpLocks/>
          </p:cNvGrpSpPr>
          <p:nvPr/>
        </p:nvGrpSpPr>
        <p:grpSpPr bwMode="auto">
          <a:xfrm>
            <a:off x="914400" y="3733800"/>
            <a:ext cx="2971800" cy="1828800"/>
            <a:chOff x="1488" y="1920"/>
            <a:chExt cx="2928" cy="1920"/>
          </a:xfrm>
        </p:grpSpPr>
        <p:sp>
          <p:nvSpPr>
            <p:cNvPr id="17423" name="Line 9"/>
            <p:cNvSpPr>
              <a:spLocks noChangeShapeType="1"/>
            </p:cNvSpPr>
            <p:nvPr/>
          </p:nvSpPr>
          <p:spPr bwMode="auto">
            <a:xfrm>
              <a:off x="2160" y="2064"/>
              <a:ext cx="225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7424" name="Line 10"/>
            <p:cNvSpPr>
              <a:spLocks noChangeShapeType="1"/>
            </p:cNvSpPr>
            <p:nvPr/>
          </p:nvSpPr>
          <p:spPr bwMode="auto">
            <a:xfrm>
              <a:off x="2160" y="2352"/>
              <a:ext cx="225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7425" name="Line 11"/>
            <p:cNvSpPr>
              <a:spLocks noChangeShapeType="1"/>
            </p:cNvSpPr>
            <p:nvPr/>
          </p:nvSpPr>
          <p:spPr bwMode="auto">
            <a:xfrm>
              <a:off x="2544" y="1968"/>
              <a:ext cx="0" cy="13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grpSp>
          <p:nvGrpSpPr>
            <p:cNvPr id="17426" name="Group 12"/>
            <p:cNvGrpSpPr>
              <a:grpSpLocks/>
            </p:cNvGrpSpPr>
            <p:nvPr/>
          </p:nvGrpSpPr>
          <p:grpSpPr bwMode="auto">
            <a:xfrm>
              <a:off x="2322" y="2071"/>
              <a:ext cx="222" cy="233"/>
              <a:chOff x="1458" y="1687"/>
              <a:chExt cx="222" cy="233"/>
            </a:xfrm>
          </p:grpSpPr>
          <p:sp>
            <p:nvSpPr>
              <p:cNvPr id="17580" name="Line 13"/>
              <p:cNvSpPr>
                <a:spLocks noChangeShapeType="1"/>
              </p:cNvSpPr>
              <p:nvPr/>
            </p:nvSpPr>
            <p:spPr bwMode="auto">
              <a:xfrm>
                <a:off x="1488" y="1728"/>
                <a:ext cx="144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81" name="AutoShape 14"/>
              <p:cNvSpPr>
                <a:spLocks noChangeArrowheads="1"/>
              </p:cNvSpPr>
              <p:nvPr/>
            </p:nvSpPr>
            <p:spPr bwMode="auto">
              <a:xfrm rot="-2297410">
                <a:off x="1488" y="1776"/>
                <a:ext cx="144" cy="96"/>
              </a:xfrm>
              <a:prstGeom prst="triangle">
                <a:avLst>
                  <a:gd name="adj" fmla="val 50000"/>
                </a:avLst>
              </a:prstGeom>
              <a:solidFill>
                <a:srgbClr val="FFFF99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82" name="Line 15"/>
              <p:cNvSpPr>
                <a:spLocks noChangeShapeType="1"/>
              </p:cNvSpPr>
              <p:nvPr/>
            </p:nvSpPr>
            <p:spPr bwMode="auto">
              <a:xfrm rot="-2297410">
                <a:off x="1458" y="1786"/>
                <a:ext cx="14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83" name="Line 16"/>
              <p:cNvSpPr>
                <a:spLocks noChangeShapeType="1"/>
              </p:cNvSpPr>
              <p:nvPr/>
            </p:nvSpPr>
            <p:spPr bwMode="auto">
              <a:xfrm>
                <a:off x="1632" y="1920"/>
                <a:ext cx="4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84" name="Line 17"/>
              <p:cNvSpPr>
                <a:spLocks noChangeShapeType="1"/>
              </p:cNvSpPr>
              <p:nvPr/>
            </p:nvSpPr>
            <p:spPr bwMode="auto">
              <a:xfrm flipV="1">
                <a:off x="1495" y="1687"/>
                <a:ext cx="0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427" name="Group 18"/>
            <p:cNvGrpSpPr>
              <a:grpSpLocks/>
            </p:cNvGrpSpPr>
            <p:nvPr/>
          </p:nvGrpSpPr>
          <p:grpSpPr bwMode="auto">
            <a:xfrm>
              <a:off x="2322" y="2359"/>
              <a:ext cx="222" cy="233"/>
              <a:chOff x="1458" y="1687"/>
              <a:chExt cx="222" cy="233"/>
            </a:xfrm>
          </p:grpSpPr>
          <p:sp>
            <p:nvSpPr>
              <p:cNvPr id="17575" name="Line 19"/>
              <p:cNvSpPr>
                <a:spLocks noChangeShapeType="1"/>
              </p:cNvSpPr>
              <p:nvPr/>
            </p:nvSpPr>
            <p:spPr bwMode="auto">
              <a:xfrm>
                <a:off x="1488" y="1728"/>
                <a:ext cx="144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76" name="AutoShape 20"/>
              <p:cNvSpPr>
                <a:spLocks noChangeArrowheads="1"/>
              </p:cNvSpPr>
              <p:nvPr/>
            </p:nvSpPr>
            <p:spPr bwMode="auto">
              <a:xfrm rot="-2297410">
                <a:off x="1488" y="1776"/>
                <a:ext cx="144" cy="96"/>
              </a:xfrm>
              <a:prstGeom prst="triangle">
                <a:avLst>
                  <a:gd name="adj" fmla="val 50000"/>
                </a:avLst>
              </a:prstGeom>
              <a:solidFill>
                <a:srgbClr val="FFFF99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77" name="Line 21"/>
              <p:cNvSpPr>
                <a:spLocks noChangeShapeType="1"/>
              </p:cNvSpPr>
              <p:nvPr/>
            </p:nvSpPr>
            <p:spPr bwMode="auto">
              <a:xfrm rot="-2297410">
                <a:off x="1458" y="1786"/>
                <a:ext cx="14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78" name="Line 22"/>
              <p:cNvSpPr>
                <a:spLocks noChangeShapeType="1"/>
              </p:cNvSpPr>
              <p:nvPr/>
            </p:nvSpPr>
            <p:spPr bwMode="auto">
              <a:xfrm>
                <a:off x="1632" y="1920"/>
                <a:ext cx="4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79" name="Line 23"/>
              <p:cNvSpPr>
                <a:spLocks noChangeShapeType="1"/>
              </p:cNvSpPr>
              <p:nvPr/>
            </p:nvSpPr>
            <p:spPr bwMode="auto">
              <a:xfrm flipV="1">
                <a:off x="1495" y="1687"/>
                <a:ext cx="0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428" name="Line 24"/>
            <p:cNvSpPr>
              <a:spLocks noChangeShapeType="1"/>
            </p:cNvSpPr>
            <p:nvPr/>
          </p:nvSpPr>
          <p:spPr bwMode="auto">
            <a:xfrm>
              <a:off x="2160" y="2640"/>
              <a:ext cx="225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grpSp>
          <p:nvGrpSpPr>
            <p:cNvPr id="17429" name="Group 25"/>
            <p:cNvGrpSpPr>
              <a:grpSpLocks/>
            </p:cNvGrpSpPr>
            <p:nvPr/>
          </p:nvGrpSpPr>
          <p:grpSpPr bwMode="auto">
            <a:xfrm>
              <a:off x="2322" y="2647"/>
              <a:ext cx="222" cy="233"/>
              <a:chOff x="1458" y="1687"/>
              <a:chExt cx="222" cy="233"/>
            </a:xfrm>
          </p:grpSpPr>
          <p:sp>
            <p:nvSpPr>
              <p:cNvPr id="17570" name="Line 26"/>
              <p:cNvSpPr>
                <a:spLocks noChangeShapeType="1"/>
              </p:cNvSpPr>
              <p:nvPr/>
            </p:nvSpPr>
            <p:spPr bwMode="auto">
              <a:xfrm>
                <a:off x="1488" y="1728"/>
                <a:ext cx="144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71" name="AutoShape 27"/>
              <p:cNvSpPr>
                <a:spLocks noChangeArrowheads="1"/>
              </p:cNvSpPr>
              <p:nvPr/>
            </p:nvSpPr>
            <p:spPr bwMode="auto">
              <a:xfrm rot="-2297410">
                <a:off x="1488" y="1776"/>
                <a:ext cx="144" cy="96"/>
              </a:xfrm>
              <a:prstGeom prst="triangle">
                <a:avLst>
                  <a:gd name="adj" fmla="val 50000"/>
                </a:avLst>
              </a:prstGeom>
              <a:solidFill>
                <a:srgbClr val="FFFF99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72" name="Line 28"/>
              <p:cNvSpPr>
                <a:spLocks noChangeShapeType="1"/>
              </p:cNvSpPr>
              <p:nvPr/>
            </p:nvSpPr>
            <p:spPr bwMode="auto">
              <a:xfrm rot="-2297410">
                <a:off x="1458" y="1786"/>
                <a:ext cx="14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73" name="Line 29"/>
              <p:cNvSpPr>
                <a:spLocks noChangeShapeType="1"/>
              </p:cNvSpPr>
              <p:nvPr/>
            </p:nvSpPr>
            <p:spPr bwMode="auto">
              <a:xfrm>
                <a:off x="1632" y="1920"/>
                <a:ext cx="4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74" name="Line 30"/>
              <p:cNvSpPr>
                <a:spLocks noChangeShapeType="1"/>
              </p:cNvSpPr>
              <p:nvPr/>
            </p:nvSpPr>
            <p:spPr bwMode="auto">
              <a:xfrm flipV="1">
                <a:off x="1495" y="1687"/>
                <a:ext cx="0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430" name="Line 31"/>
            <p:cNvSpPr>
              <a:spLocks noChangeShapeType="1"/>
            </p:cNvSpPr>
            <p:nvPr/>
          </p:nvSpPr>
          <p:spPr bwMode="auto">
            <a:xfrm>
              <a:off x="2160" y="2928"/>
              <a:ext cx="225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grpSp>
          <p:nvGrpSpPr>
            <p:cNvPr id="17431" name="Group 32"/>
            <p:cNvGrpSpPr>
              <a:grpSpLocks/>
            </p:cNvGrpSpPr>
            <p:nvPr/>
          </p:nvGrpSpPr>
          <p:grpSpPr bwMode="auto">
            <a:xfrm>
              <a:off x="2322" y="2935"/>
              <a:ext cx="222" cy="233"/>
              <a:chOff x="1458" y="1687"/>
              <a:chExt cx="222" cy="233"/>
            </a:xfrm>
          </p:grpSpPr>
          <p:sp>
            <p:nvSpPr>
              <p:cNvPr id="17565" name="Line 33"/>
              <p:cNvSpPr>
                <a:spLocks noChangeShapeType="1"/>
              </p:cNvSpPr>
              <p:nvPr/>
            </p:nvSpPr>
            <p:spPr bwMode="auto">
              <a:xfrm>
                <a:off x="1488" y="1728"/>
                <a:ext cx="144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66" name="AutoShape 34"/>
              <p:cNvSpPr>
                <a:spLocks noChangeArrowheads="1"/>
              </p:cNvSpPr>
              <p:nvPr/>
            </p:nvSpPr>
            <p:spPr bwMode="auto">
              <a:xfrm rot="-2297410">
                <a:off x="1488" y="1776"/>
                <a:ext cx="144" cy="96"/>
              </a:xfrm>
              <a:prstGeom prst="triangle">
                <a:avLst>
                  <a:gd name="adj" fmla="val 50000"/>
                </a:avLst>
              </a:prstGeom>
              <a:solidFill>
                <a:srgbClr val="FFFF99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67" name="Line 35"/>
              <p:cNvSpPr>
                <a:spLocks noChangeShapeType="1"/>
              </p:cNvSpPr>
              <p:nvPr/>
            </p:nvSpPr>
            <p:spPr bwMode="auto">
              <a:xfrm rot="-2297410">
                <a:off x="1458" y="1786"/>
                <a:ext cx="14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68" name="Line 36"/>
              <p:cNvSpPr>
                <a:spLocks noChangeShapeType="1"/>
              </p:cNvSpPr>
              <p:nvPr/>
            </p:nvSpPr>
            <p:spPr bwMode="auto">
              <a:xfrm>
                <a:off x="1632" y="1920"/>
                <a:ext cx="4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69" name="Line 37"/>
              <p:cNvSpPr>
                <a:spLocks noChangeShapeType="1"/>
              </p:cNvSpPr>
              <p:nvPr/>
            </p:nvSpPr>
            <p:spPr bwMode="auto">
              <a:xfrm flipV="1">
                <a:off x="1495" y="1687"/>
                <a:ext cx="0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432" name="Line 38"/>
            <p:cNvSpPr>
              <a:spLocks noChangeShapeType="1"/>
            </p:cNvSpPr>
            <p:nvPr/>
          </p:nvSpPr>
          <p:spPr bwMode="auto">
            <a:xfrm>
              <a:off x="2862" y="1968"/>
              <a:ext cx="0" cy="13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grpSp>
          <p:nvGrpSpPr>
            <p:cNvPr id="17433" name="Group 39"/>
            <p:cNvGrpSpPr>
              <a:grpSpLocks/>
            </p:cNvGrpSpPr>
            <p:nvPr/>
          </p:nvGrpSpPr>
          <p:grpSpPr bwMode="auto">
            <a:xfrm>
              <a:off x="2640" y="2071"/>
              <a:ext cx="222" cy="233"/>
              <a:chOff x="1458" y="1687"/>
              <a:chExt cx="222" cy="233"/>
            </a:xfrm>
          </p:grpSpPr>
          <p:sp>
            <p:nvSpPr>
              <p:cNvPr id="17560" name="Line 40"/>
              <p:cNvSpPr>
                <a:spLocks noChangeShapeType="1"/>
              </p:cNvSpPr>
              <p:nvPr/>
            </p:nvSpPr>
            <p:spPr bwMode="auto">
              <a:xfrm>
                <a:off x="1488" y="1728"/>
                <a:ext cx="144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61" name="AutoShape 41"/>
              <p:cNvSpPr>
                <a:spLocks noChangeArrowheads="1"/>
              </p:cNvSpPr>
              <p:nvPr/>
            </p:nvSpPr>
            <p:spPr bwMode="auto">
              <a:xfrm rot="-2297410">
                <a:off x="1488" y="1776"/>
                <a:ext cx="144" cy="96"/>
              </a:xfrm>
              <a:prstGeom prst="triangle">
                <a:avLst>
                  <a:gd name="adj" fmla="val 50000"/>
                </a:avLst>
              </a:prstGeom>
              <a:solidFill>
                <a:srgbClr val="FFFF99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62" name="Line 42"/>
              <p:cNvSpPr>
                <a:spLocks noChangeShapeType="1"/>
              </p:cNvSpPr>
              <p:nvPr/>
            </p:nvSpPr>
            <p:spPr bwMode="auto">
              <a:xfrm rot="-2297410">
                <a:off x="1458" y="1786"/>
                <a:ext cx="14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63" name="Line 43"/>
              <p:cNvSpPr>
                <a:spLocks noChangeShapeType="1"/>
              </p:cNvSpPr>
              <p:nvPr/>
            </p:nvSpPr>
            <p:spPr bwMode="auto">
              <a:xfrm>
                <a:off x="1632" y="1920"/>
                <a:ext cx="4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64" name="Line 44"/>
              <p:cNvSpPr>
                <a:spLocks noChangeShapeType="1"/>
              </p:cNvSpPr>
              <p:nvPr/>
            </p:nvSpPr>
            <p:spPr bwMode="auto">
              <a:xfrm flipV="1">
                <a:off x="1495" y="1687"/>
                <a:ext cx="0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434" name="Group 45"/>
            <p:cNvGrpSpPr>
              <a:grpSpLocks/>
            </p:cNvGrpSpPr>
            <p:nvPr/>
          </p:nvGrpSpPr>
          <p:grpSpPr bwMode="auto">
            <a:xfrm>
              <a:off x="2640" y="2359"/>
              <a:ext cx="222" cy="233"/>
              <a:chOff x="1458" y="1687"/>
              <a:chExt cx="222" cy="233"/>
            </a:xfrm>
          </p:grpSpPr>
          <p:sp>
            <p:nvSpPr>
              <p:cNvPr id="17555" name="Line 46"/>
              <p:cNvSpPr>
                <a:spLocks noChangeShapeType="1"/>
              </p:cNvSpPr>
              <p:nvPr/>
            </p:nvSpPr>
            <p:spPr bwMode="auto">
              <a:xfrm>
                <a:off x="1488" y="1728"/>
                <a:ext cx="144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56" name="AutoShape 47"/>
              <p:cNvSpPr>
                <a:spLocks noChangeArrowheads="1"/>
              </p:cNvSpPr>
              <p:nvPr/>
            </p:nvSpPr>
            <p:spPr bwMode="auto">
              <a:xfrm rot="-2297410">
                <a:off x="1488" y="1776"/>
                <a:ext cx="144" cy="96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57" name="Line 48"/>
              <p:cNvSpPr>
                <a:spLocks noChangeShapeType="1"/>
              </p:cNvSpPr>
              <p:nvPr/>
            </p:nvSpPr>
            <p:spPr bwMode="auto">
              <a:xfrm rot="-2297410">
                <a:off x="1458" y="1786"/>
                <a:ext cx="14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58" name="Line 49"/>
              <p:cNvSpPr>
                <a:spLocks noChangeShapeType="1"/>
              </p:cNvSpPr>
              <p:nvPr/>
            </p:nvSpPr>
            <p:spPr bwMode="auto">
              <a:xfrm>
                <a:off x="1632" y="1920"/>
                <a:ext cx="4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59" name="Line 50"/>
              <p:cNvSpPr>
                <a:spLocks noChangeShapeType="1"/>
              </p:cNvSpPr>
              <p:nvPr/>
            </p:nvSpPr>
            <p:spPr bwMode="auto">
              <a:xfrm flipV="1">
                <a:off x="1495" y="1687"/>
                <a:ext cx="0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435" name="Group 51"/>
            <p:cNvGrpSpPr>
              <a:grpSpLocks/>
            </p:cNvGrpSpPr>
            <p:nvPr/>
          </p:nvGrpSpPr>
          <p:grpSpPr bwMode="auto">
            <a:xfrm>
              <a:off x="2640" y="2647"/>
              <a:ext cx="222" cy="233"/>
              <a:chOff x="1458" y="1687"/>
              <a:chExt cx="222" cy="233"/>
            </a:xfrm>
          </p:grpSpPr>
          <p:sp>
            <p:nvSpPr>
              <p:cNvPr id="17550" name="Line 52"/>
              <p:cNvSpPr>
                <a:spLocks noChangeShapeType="1"/>
              </p:cNvSpPr>
              <p:nvPr/>
            </p:nvSpPr>
            <p:spPr bwMode="auto">
              <a:xfrm>
                <a:off x="1488" y="1728"/>
                <a:ext cx="144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51" name="AutoShape 53"/>
              <p:cNvSpPr>
                <a:spLocks noChangeArrowheads="1"/>
              </p:cNvSpPr>
              <p:nvPr/>
            </p:nvSpPr>
            <p:spPr bwMode="auto">
              <a:xfrm rot="-2297410">
                <a:off x="1488" y="1776"/>
                <a:ext cx="144" cy="96"/>
              </a:xfrm>
              <a:prstGeom prst="triangle">
                <a:avLst>
                  <a:gd name="adj" fmla="val 50000"/>
                </a:avLst>
              </a:prstGeom>
              <a:solidFill>
                <a:srgbClr val="FFFF99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52" name="Line 54"/>
              <p:cNvSpPr>
                <a:spLocks noChangeShapeType="1"/>
              </p:cNvSpPr>
              <p:nvPr/>
            </p:nvSpPr>
            <p:spPr bwMode="auto">
              <a:xfrm rot="-2297410">
                <a:off x="1458" y="1786"/>
                <a:ext cx="14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53" name="Line 55"/>
              <p:cNvSpPr>
                <a:spLocks noChangeShapeType="1"/>
              </p:cNvSpPr>
              <p:nvPr/>
            </p:nvSpPr>
            <p:spPr bwMode="auto">
              <a:xfrm>
                <a:off x="1632" y="1920"/>
                <a:ext cx="4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54" name="Line 56"/>
              <p:cNvSpPr>
                <a:spLocks noChangeShapeType="1"/>
              </p:cNvSpPr>
              <p:nvPr/>
            </p:nvSpPr>
            <p:spPr bwMode="auto">
              <a:xfrm flipV="1">
                <a:off x="1495" y="1687"/>
                <a:ext cx="0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436" name="Group 57"/>
            <p:cNvGrpSpPr>
              <a:grpSpLocks/>
            </p:cNvGrpSpPr>
            <p:nvPr/>
          </p:nvGrpSpPr>
          <p:grpSpPr bwMode="auto">
            <a:xfrm>
              <a:off x="2640" y="2935"/>
              <a:ext cx="222" cy="233"/>
              <a:chOff x="1458" y="1687"/>
              <a:chExt cx="222" cy="233"/>
            </a:xfrm>
          </p:grpSpPr>
          <p:sp>
            <p:nvSpPr>
              <p:cNvPr id="17545" name="Line 58"/>
              <p:cNvSpPr>
                <a:spLocks noChangeShapeType="1"/>
              </p:cNvSpPr>
              <p:nvPr/>
            </p:nvSpPr>
            <p:spPr bwMode="auto">
              <a:xfrm>
                <a:off x="1488" y="1728"/>
                <a:ext cx="144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46" name="AutoShape 59"/>
              <p:cNvSpPr>
                <a:spLocks noChangeArrowheads="1"/>
              </p:cNvSpPr>
              <p:nvPr/>
            </p:nvSpPr>
            <p:spPr bwMode="auto">
              <a:xfrm rot="-2297410">
                <a:off x="1488" y="1776"/>
                <a:ext cx="144" cy="96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47" name="Line 60"/>
              <p:cNvSpPr>
                <a:spLocks noChangeShapeType="1"/>
              </p:cNvSpPr>
              <p:nvPr/>
            </p:nvSpPr>
            <p:spPr bwMode="auto">
              <a:xfrm rot="-2297410">
                <a:off x="1458" y="1786"/>
                <a:ext cx="14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48" name="Line 61"/>
              <p:cNvSpPr>
                <a:spLocks noChangeShapeType="1"/>
              </p:cNvSpPr>
              <p:nvPr/>
            </p:nvSpPr>
            <p:spPr bwMode="auto">
              <a:xfrm>
                <a:off x="1632" y="1920"/>
                <a:ext cx="4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49" name="Line 62"/>
              <p:cNvSpPr>
                <a:spLocks noChangeShapeType="1"/>
              </p:cNvSpPr>
              <p:nvPr/>
            </p:nvSpPr>
            <p:spPr bwMode="auto">
              <a:xfrm flipV="1">
                <a:off x="1495" y="1687"/>
                <a:ext cx="0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437" name="Line 63"/>
            <p:cNvSpPr>
              <a:spLocks noChangeShapeType="1"/>
            </p:cNvSpPr>
            <p:nvPr/>
          </p:nvSpPr>
          <p:spPr bwMode="auto">
            <a:xfrm>
              <a:off x="3168" y="1968"/>
              <a:ext cx="0" cy="13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grpSp>
          <p:nvGrpSpPr>
            <p:cNvPr id="17438" name="Group 64"/>
            <p:cNvGrpSpPr>
              <a:grpSpLocks/>
            </p:cNvGrpSpPr>
            <p:nvPr/>
          </p:nvGrpSpPr>
          <p:grpSpPr bwMode="auto">
            <a:xfrm>
              <a:off x="2946" y="2071"/>
              <a:ext cx="222" cy="233"/>
              <a:chOff x="1458" y="1687"/>
              <a:chExt cx="222" cy="233"/>
            </a:xfrm>
          </p:grpSpPr>
          <p:sp>
            <p:nvSpPr>
              <p:cNvPr id="17540" name="Line 65"/>
              <p:cNvSpPr>
                <a:spLocks noChangeShapeType="1"/>
              </p:cNvSpPr>
              <p:nvPr/>
            </p:nvSpPr>
            <p:spPr bwMode="auto">
              <a:xfrm>
                <a:off x="1488" y="1728"/>
                <a:ext cx="144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41" name="AutoShape 66"/>
              <p:cNvSpPr>
                <a:spLocks noChangeArrowheads="1"/>
              </p:cNvSpPr>
              <p:nvPr/>
            </p:nvSpPr>
            <p:spPr bwMode="auto">
              <a:xfrm rot="-2297410">
                <a:off x="1488" y="1776"/>
                <a:ext cx="144" cy="96"/>
              </a:xfrm>
              <a:prstGeom prst="triangle">
                <a:avLst>
                  <a:gd name="adj" fmla="val 50000"/>
                </a:avLst>
              </a:prstGeom>
              <a:solidFill>
                <a:srgbClr val="FFFF99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42" name="Line 67"/>
              <p:cNvSpPr>
                <a:spLocks noChangeShapeType="1"/>
              </p:cNvSpPr>
              <p:nvPr/>
            </p:nvSpPr>
            <p:spPr bwMode="auto">
              <a:xfrm rot="-2297410">
                <a:off x="1458" y="1786"/>
                <a:ext cx="14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43" name="Line 68"/>
              <p:cNvSpPr>
                <a:spLocks noChangeShapeType="1"/>
              </p:cNvSpPr>
              <p:nvPr/>
            </p:nvSpPr>
            <p:spPr bwMode="auto">
              <a:xfrm>
                <a:off x="1632" y="1920"/>
                <a:ext cx="4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44" name="Line 69"/>
              <p:cNvSpPr>
                <a:spLocks noChangeShapeType="1"/>
              </p:cNvSpPr>
              <p:nvPr/>
            </p:nvSpPr>
            <p:spPr bwMode="auto">
              <a:xfrm flipV="1">
                <a:off x="1495" y="1687"/>
                <a:ext cx="0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439" name="Group 70"/>
            <p:cNvGrpSpPr>
              <a:grpSpLocks/>
            </p:cNvGrpSpPr>
            <p:nvPr/>
          </p:nvGrpSpPr>
          <p:grpSpPr bwMode="auto">
            <a:xfrm>
              <a:off x="2946" y="2359"/>
              <a:ext cx="222" cy="233"/>
              <a:chOff x="1458" y="1687"/>
              <a:chExt cx="222" cy="233"/>
            </a:xfrm>
          </p:grpSpPr>
          <p:sp>
            <p:nvSpPr>
              <p:cNvPr id="17535" name="Line 71"/>
              <p:cNvSpPr>
                <a:spLocks noChangeShapeType="1"/>
              </p:cNvSpPr>
              <p:nvPr/>
            </p:nvSpPr>
            <p:spPr bwMode="auto">
              <a:xfrm>
                <a:off x="1488" y="1728"/>
                <a:ext cx="144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36" name="AutoShape 72"/>
              <p:cNvSpPr>
                <a:spLocks noChangeArrowheads="1"/>
              </p:cNvSpPr>
              <p:nvPr/>
            </p:nvSpPr>
            <p:spPr bwMode="auto">
              <a:xfrm rot="-2297410">
                <a:off x="1488" y="1776"/>
                <a:ext cx="144" cy="96"/>
              </a:xfrm>
              <a:prstGeom prst="triangle">
                <a:avLst>
                  <a:gd name="adj" fmla="val 50000"/>
                </a:avLst>
              </a:prstGeom>
              <a:solidFill>
                <a:srgbClr val="FFFF99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37" name="Line 73"/>
              <p:cNvSpPr>
                <a:spLocks noChangeShapeType="1"/>
              </p:cNvSpPr>
              <p:nvPr/>
            </p:nvSpPr>
            <p:spPr bwMode="auto">
              <a:xfrm rot="-2297410">
                <a:off x="1458" y="1786"/>
                <a:ext cx="14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38" name="Line 74"/>
              <p:cNvSpPr>
                <a:spLocks noChangeShapeType="1"/>
              </p:cNvSpPr>
              <p:nvPr/>
            </p:nvSpPr>
            <p:spPr bwMode="auto">
              <a:xfrm>
                <a:off x="1632" y="1920"/>
                <a:ext cx="4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39" name="Line 75"/>
              <p:cNvSpPr>
                <a:spLocks noChangeShapeType="1"/>
              </p:cNvSpPr>
              <p:nvPr/>
            </p:nvSpPr>
            <p:spPr bwMode="auto">
              <a:xfrm flipV="1">
                <a:off x="1495" y="1687"/>
                <a:ext cx="0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440" name="Group 76"/>
            <p:cNvGrpSpPr>
              <a:grpSpLocks/>
            </p:cNvGrpSpPr>
            <p:nvPr/>
          </p:nvGrpSpPr>
          <p:grpSpPr bwMode="auto">
            <a:xfrm>
              <a:off x="2946" y="2647"/>
              <a:ext cx="222" cy="233"/>
              <a:chOff x="1458" y="1687"/>
              <a:chExt cx="222" cy="233"/>
            </a:xfrm>
          </p:grpSpPr>
          <p:sp>
            <p:nvSpPr>
              <p:cNvPr id="17530" name="Line 77"/>
              <p:cNvSpPr>
                <a:spLocks noChangeShapeType="1"/>
              </p:cNvSpPr>
              <p:nvPr/>
            </p:nvSpPr>
            <p:spPr bwMode="auto">
              <a:xfrm>
                <a:off x="1488" y="1728"/>
                <a:ext cx="144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31" name="AutoShape 78"/>
              <p:cNvSpPr>
                <a:spLocks noChangeArrowheads="1"/>
              </p:cNvSpPr>
              <p:nvPr/>
            </p:nvSpPr>
            <p:spPr bwMode="auto">
              <a:xfrm rot="-2297410">
                <a:off x="1488" y="1776"/>
                <a:ext cx="144" cy="96"/>
              </a:xfrm>
              <a:prstGeom prst="triangle">
                <a:avLst>
                  <a:gd name="adj" fmla="val 50000"/>
                </a:avLst>
              </a:prstGeom>
              <a:solidFill>
                <a:srgbClr val="FFFF99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32" name="Line 79"/>
              <p:cNvSpPr>
                <a:spLocks noChangeShapeType="1"/>
              </p:cNvSpPr>
              <p:nvPr/>
            </p:nvSpPr>
            <p:spPr bwMode="auto">
              <a:xfrm rot="-2297410">
                <a:off x="1458" y="1786"/>
                <a:ext cx="14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33" name="Line 80"/>
              <p:cNvSpPr>
                <a:spLocks noChangeShapeType="1"/>
              </p:cNvSpPr>
              <p:nvPr/>
            </p:nvSpPr>
            <p:spPr bwMode="auto">
              <a:xfrm>
                <a:off x="1632" y="1920"/>
                <a:ext cx="4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34" name="Line 81"/>
              <p:cNvSpPr>
                <a:spLocks noChangeShapeType="1"/>
              </p:cNvSpPr>
              <p:nvPr/>
            </p:nvSpPr>
            <p:spPr bwMode="auto">
              <a:xfrm flipV="1">
                <a:off x="1495" y="1687"/>
                <a:ext cx="0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441" name="Group 82"/>
            <p:cNvGrpSpPr>
              <a:grpSpLocks/>
            </p:cNvGrpSpPr>
            <p:nvPr/>
          </p:nvGrpSpPr>
          <p:grpSpPr bwMode="auto">
            <a:xfrm>
              <a:off x="2946" y="2935"/>
              <a:ext cx="222" cy="233"/>
              <a:chOff x="1458" y="1687"/>
              <a:chExt cx="222" cy="233"/>
            </a:xfrm>
          </p:grpSpPr>
          <p:sp>
            <p:nvSpPr>
              <p:cNvPr id="17525" name="Line 83"/>
              <p:cNvSpPr>
                <a:spLocks noChangeShapeType="1"/>
              </p:cNvSpPr>
              <p:nvPr/>
            </p:nvSpPr>
            <p:spPr bwMode="auto">
              <a:xfrm>
                <a:off x="1488" y="1728"/>
                <a:ext cx="144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26" name="AutoShape 84"/>
              <p:cNvSpPr>
                <a:spLocks noChangeArrowheads="1"/>
              </p:cNvSpPr>
              <p:nvPr/>
            </p:nvSpPr>
            <p:spPr bwMode="auto">
              <a:xfrm rot="-2297410">
                <a:off x="1488" y="1776"/>
                <a:ext cx="144" cy="96"/>
              </a:xfrm>
              <a:prstGeom prst="triangle">
                <a:avLst>
                  <a:gd name="adj" fmla="val 50000"/>
                </a:avLst>
              </a:prstGeom>
              <a:solidFill>
                <a:srgbClr val="FFFF99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27" name="Line 85"/>
              <p:cNvSpPr>
                <a:spLocks noChangeShapeType="1"/>
              </p:cNvSpPr>
              <p:nvPr/>
            </p:nvSpPr>
            <p:spPr bwMode="auto">
              <a:xfrm rot="-2297410">
                <a:off x="1458" y="1786"/>
                <a:ext cx="14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28" name="Line 86"/>
              <p:cNvSpPr>
                <a:spLocks noChangeShapeType="1"/>
              </p:cNvSpPr>
              <p:nvPr/>
            </p:nvSpPr>
            <p:spPr bwMode="auto">
              <a:xfrm>
                <a:off x="1632" y="1920"/>
                <a:ext cx="4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29" name="Line 87"/>
              <p:cNvSpPr>
                <a:spLocks noChangeShapeType="1"/>
              </p:cNvSpPr>
              <p:nvPr/>
            </p:nvSpPr>
            <p:spPr bwMode="auto">
              <a:xfrm flipV="1">
                <a:off x="1495" y="1687"/>
                <a:ext cx="0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442" name="Line 88"/>
            <p:cNvSpPr>
              <a:spLocks noChangeShapeType="1"/>
            </p:cNvSpPr>
            <p:nvPr/>
          </p:nvSpPr>
          <p:spPr bwMode="auto">
            <a:xfrm>
              <a:off x="3456" y="1968"/>
              <a:ext cx="0" cy="13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grpSp>
          <p:nvGrpSpPr>
            <p:cNvPr id="17443" name="Group 89"/>
            <p:cNvGrpSpPr>
              <a:grpSpLocks/>
            </p:cNvGrpSpPr>
            <p:nvPr/>
          </p:nvGrpSpPr>
          <p:grpSpPr bwMode="auto">
            <a:xfrm>
              <a:off x="3234" y="2071"/>
              <a:ext cx="222" cy="233"/>
              <a:chOff x="1458" y="1687"/>
              <a:chExt cx="222" cy="233"/>
            </a:xfrm>
          </p:grpSpPr>
          <p:sp>
            <p:nvSpPr>
              <p:cNvPr id="17520" name="Line 90"/>
              <p:cNvSpPr>
                <a:spLocks noChangeShapeType="1"/>
              </p:cNvSpPr>
              <p:nvPr/>
            </p:nvSpPr>
            <p:spPr bwMode="auto">
              <a:xfrm>
                <a:off x="1488" y="1728"/>
                <a:ext cx="144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21" name="AutoShape 91"/>
              <p:cNvSpPr>
                <a:spLocks noChangeArrowheads="1"/>
              </p:cNvSpPr>
              <p:nvPr/>
            </p:nvSpPr>
            <p:spPr bwMode="auto">
              <a:xfrm rot="-2297410">
                <a:off x="1488" y="1776"/>
                <a:ext cx="144" cy="96"/>
              </a:xfrm>
              <a:prstGeom prst="triangle">
                <a:avLst>
                  <a:gd name="adj" fmla="val 50000"/>
                </a:avLst>
              </a:prstGeom>
              <a:solidFill>
                <a:srgbClr val="FFFF99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22" name="Line 92"/>
              <p:cNvSpPr>
                <a:spLocks noChangeShapeType="1"/>
              </p:cNvSpPr>
              <p:nvPr/>
            </p:nvSpPr>
            <p:spPr bwMode="auto">
              <a:xfrm rot="-2297410">
                <a:off x="1458" y="1786"/>
                <a:ext cx="14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23" name="Line 93"/>
              <p:cNvSpPr>
                <a:spLocks noChangeShapeType="1"/>
              </p:cNvSpPr>
              <p:nvPr/>
            </p:nvSpPr>
            <p:spPr bwMode="auto">
              <a:xfrm>
                <a:off x="1632" y="1920"/>
                <a:ext cx="4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24" name="Line 94"/>
              <p:cNvSpPr>
                <a:spLocks noChangeShapeType="1"/>
              </p:cNvSpPr>
              <p:nvPr/>
            </p:nvSpPr>
            <p:spPr bwMode="auto">
              <a:xfrm flipV="1">
                <a:off x="1495" y="1687"/>
                <a:ext cx="0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444" name="Group 95"/>
            <p:cNvGrpSpPr>
              <a:grpSpLocks/>
            </p:cNvGrpSpPr>
            <p:nvPr/>
          </p:nvGrpSpPr>
          <p:grpSpPr bwMode="auto">
            <a:xfrm>
              <a:off x="3234" y="2359"/>
              <a:ext cx="222" cy="233"/>
              <a:chOff x="1458" y="1687"/>
              <a:chExt cx="222" cy="233"/>
            </a:xfrm>
          </p:grpSpPr>
          <p:sp>
            <p:nvSpPr>
              <p:cNvPr id="17515" name="Line 96"/>
              <p:cNvSpPr>
                <a:spLocks noChangeShapeType="1"/>
              </p:cNvSpPr>
              <p:nvPr/>
            </p:nvSpPr>
            <p:spPr bwMode="auto">
              <a:xfrm>
                <a:off x="1488" y="1728"/>
                <a:ext cx="144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16" name="AutoShape 97"/>
              <p:cNvSpPr>
                <a:spLocks noChangeArrowheads="1"/>
              </p:cNvSpPr>
              <p:nvPr/>
            </p:nvSpPr>
            <p:spPr bwMode="auto">
              <a:xfrm rot="-2297410">
                <a:off x="1488" y="1776"/>
                <a:ext cx="144" cy="96"/>
              </a:xfrm>
              <a:prstGeom prst="triangle">
                <a:avLst>
                  <a:gd name="adj" fmla="val 50000"/>
                </a:avLst>
              </a:prstGeom>
              <a:solidFill>
                <a:srgbClr val="FFFF99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17" name="Line 98"/>
              <p:cNvSpPr>
                <a:spLocks noChangeShapeType="1"/>
              </p:cNvSpPr>
              <p:nvPr/>
            </p:nvSpPr>
            <p:spPr bwMode="auto">
              <a:xfrm rot="-2297410">
                <a:off x="1458" y="1786"/>
                <a:ext cx="14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18" name="Line 99"/>
              <p:cNvSpPr>
                <a:spLocks noChangeShapeType="1"/>
              </p:cNvSpPr>
              <p:nvPr/>
            </p:nvSpPr>
            <p:spPr bwMode="auto">
              <a:xfrm>
                <a:off x="1632" y="1920"/>
                <a:ext cx="4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19" name="Line 100"/>
              <p:cNvSpPr>
                <a:spLocks noChangeShapeType="1"/>
              </p:cNvSpPr>
              <p:nvPr/>
            </p:nvSpPr>
            <p:spPr bwMode="auto">
              <a:xfrm flipV="1">
                <a:off x="1495" y="1687"/>
                <a:ext cx="0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445" name="Group 101"/>
            <p:cNvGrpSpPr>
              <a:grpSpLocks/>
            </p:cNvGrpSpPr>
            <p:nvPr/>
          </p:nvGrpSpPr>
          <p:grpSpPr bwMode="auto">
            <a:xfrm>
              <a:off x="3234" y="2647"/>
              <a:ext cx="222" cy="233"/>
              <a:chOff x="1458" y="1687"/>
              <a:chExt cx="222" cy="233"/>
            </a:xfrm>
          </p:grpSpPr>
          <p:sp>
            <p:nvSpPr>
              <p:cNvPr id="17510" name="Line 102"/>
              <p:cNvSpPr>
                <a:spLocks noChangeShapeType="1"/>
              </p:cNvSpPr>
              <p:nvPr/>
            </p:nvSpPr>
            <p:spPr bwMode="auto">
              <a:xfrm>
                <a:off x="1488" y="1728"/>
                <a:ext cx="144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11" name="AutoShape 103"/>
              <p:cNvSpPr>
                <a:spLocks noChangeArrowheads="1"/>
              </p:cNvSpPr>
              <p:nvPr/>
            </p:nvSpPr>
            <p:spPr bwMode="auto">
              <a:xfrm rot="-2297410">
                <a:off x="1488" y="1776"/>
                <a:ext cx="144" cy="96"/>
              </a:xfrm>
              <a:prstGeom prst="triangle">
                <a:avLst>
                  <a:gd name="adj" fmla="val 50000"/>
                </a:avLst>
              </a:prstGeom>
              <a:solidFill>
                <a:srgbClr val="FFFF99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12" name="Line 104"/>
              <p:cNvSpPr>
                <a:spLocks noChangeShapeType="1"/>
              </p:cNvSpPr>
              <p:nvPr/>
            </p:nvSpPr>
            <p:spPr bwMode="auto">
              <a:xfrm rot="-2297410">
                <a:off x="1458" y="1786"/>
                <a:ext cx="14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13" name="Line 105"/>
              <p:cNvSpPr>
                <a:spLocks noChangeShapeType="1"/>
              </p:cNvSpPr>
              <p:nvPr/>
            </p:nvSpPr>
            <p:spPr bwMode="auto">
              <a:xfrm>
                <a:off x="1632" y="1920"/>
                <a:ext cx="4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14" name="Line 106"/>
              <p:cNvSpPr>
                <a:spLocks noChangeShapeType="1"/>
              </p:cNvSpPr>
              <p:nvPr/>
            </p:nvSpPr>
            <p:spPr bwMode="auto">
              <a:xfrm flipV="1">
                <a:off x="1495" y="1687"/>
                <a:ext cx="0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446" name="Group 107"/>
            <p:cNvGrpSpPr>
              <a:grpSpLocks/>
            </p:cNvGrpSpPr>
            <p:nvPr/>
          </p:nvGrpSpPr>
          <p:grpSpPr bwMode="auto">
            <a:xfrm>
              <a:off x="3234" y="2935"/>
              <a:ext cx="222" cy="233"/>
              <a:chOff x="1458" y="1687"/>
              <a:chExt cx="222" cy="233"/>
            </a:xfrm>
          </p:grpSpPr>
          <p:sp>
            <p:nvSpPr>
              <p:cNvPr id="17505" name="Line 108"/>
              <p:cNvSpPr>
                <a:spLocks noChangeShapeType="1"/>
              </p:cNvSpPr>
              <p:nvPr/>
            </p:nvSpPr>
            <p:spPr bwMode="auto">
              <a:xfrm>
                <a:off x="1488" y="1728"/>
                <a:ext cx="144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06" name="AutoShape 109"/>
              <p:cNvSpPr>
                <a:spLocks noChangeArrowheads="1"/>
              </p:cNvSpPr>
              <p:nvPr/>
            </p:nvSpPr>
            <p:spPr bwMode="auto">
              <a:xfrm rot="-2297410">
                <a:off x="1488" y="1776"/>
                <a:ext cx="144" cy="96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07" name="Line 110"/>
              <p:cNvSpPr>
                <a:spLocks noChangeShapeType="1"/>
              </p:cNvSpPr>
              <p:nvPr/>
            </p:nvSpPr>
            <p:spPr bwMode="auto">
              <a:xfrm rot="-2297410">
                <a:off x="1458" y="1786"/>
                <a:ext cx="14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08" name="Line 111"/>
              <p:cNvSpPr>
                <a:spLocks noChangeShapeType="1"/>
              </p:cNvSpPr>
              <p:nvPr/>
            </p:nvSpPr>
            <p:spPr bwMode="auto">
              <a:xfrm>
                <a:off x="1632" y="1920"/>
                <a:ext cx="4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09" name="Line 112"/>
              <p:cNvSpPr>
                <a:spLocks noChangeShapeType="1"/>
              </p:cNvSpPr>
              <p:nvPr/>
            </p:nvSpPr>
            <p:spPr bwMode="auto">
              <a:xfrm flipV="1">
                <a:off x="1495" y="1687"/>
                <a:ext cx="0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447" name="Line 113"/>
            <p:cNvSpPr>
              <a:spLocks noChangeShapeType="1"/>
            </p:cNvSpPr>
            <p:nvPr/>
          </p:nvSpPr>
          <p:spPr bwMode="auto">
            <a:xfrm>
              <a:off x="3744" y="1968"/>
              <a:ext cx="0" cy="13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grpSp>
          <p:nvGrpSpPr>
            <p:cNvPr id="17448" name="Group 114"/>
            <p:cNvGrpSpPr>
              <a:grpSpLocks/>
            </p:cNvGrpSpPr>
            <p:nvPr/>
          </p:nvGrpSpPr>
          <p:grpSpPr bwMode="auto">
            <a:xfrm>
              <a:off x="3522" y="2071"/>
              <a:ext cx="222" cy="233"/>
              <a:chOff x="1458" y="1687"/>
              <a:chExt cx="222" cy="233"/>
            </a:xfrm>
          </p:grpSpPr>
          <p:sp>
            <p:nvSpPr>
              <p:cNvPr id="17500" name="Line 115"/>
              <p:cNvSpPr>
                <a:spLocks noChangeShapeType="1"/>
              </p:cNvSpPr>
              <p:nvPr/>
            </p:nvSpPr>
            <p:spPr bwMode="auto">
              <a:xfrm>
                <a:off x="1488" y="1728"/>
                <a:ext cx="144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01" name="AutoShape 116"/>
              <p:cNvSpPr>
                <a:spLocks noChangeArrowheads="1"/>
              </p:cNvSpPr>
              <p:nvPr/>
            </p:nvSpPr>
            <p:spPr bwMode="auto">
              <a:xfrm rot="-2297410">
                <a:off x="1488" y="1776"/>
                <a:ext cx="144" cy="96"/>
              </a:xfrm>
              <a:prstGeom prst="triangle">
                <a:avLst>
                  <a:gd name="adj" fmla="val 50000"/>
                </a:avLst>
              </a:prstGeom>
              <a:solidFill>
                <a:srgbClr val="FFFF99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02" name="Line 117"/>
              <p:cNvSpPr>
                <a:spLocks noChangeShapeType="1"/>
              </p:cNvSpPr>
              <p:nvPr/>
            </p:nvSpPr>
            <p:spPr bwMode="auto">
              <a:xfrm rot="-2297410">
                <a:off x="1458" y="1786"/>
                <a:ext cx="14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03" name="Line 118"/>
              <p:cNvSpPr>
                <a:spLocks noChangeShapeType="1"/>
              </p:cNvSpPr>
              <p:nvPr/>
            </p:nvSpPr>
            <p:spPr bwMode="auto">
              <a:xfrm>
                <a:off x="1632" y="1920"/>
                <a:ext cx="4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04" name="Line 119"/>
              <p:cNvSpPr>
                <a:spLocks noChangeShapeType="1"/>
              </p:cNvSpPr>
              <p:nvPr/>
            </p:nvSpPr>
            <p:spPr bwMode="auto">
              <a:xfrm flipV="1">
                <a:off x="1495" y="1687"/>
                <a:ext cx="0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449" name="Group 120"/>
            <p:cNvGrpSpPr>
              <a:grpSpLocks/>
            </p:cNvGrpSpPr>
            <p:nvPr/>
          </p:nvGrpSpPr>
          <p:grpSpPr bwMode="auto">
            <a:xfrm>
              <a:off x="3522" y="2359"/>
              <a:ext cx="222" cy="233"/>
              <a:chOff x="1458" y="1687"/>
              <a:chExt cx="222" cy="233"/>
            </a:xfrm>
          </p:grpSpPr>
          <p:sp>
            <p:nvSpPr>
              <p:cNvPr id="17495" name="Line 121"/>
              <p:cNvSpPr>
                <a:spLocks noChangeShapeType="1"/>
              </p:cNvSpPr>
              <p:nvPr/>
            </p:nvSpPr>
            <p:spPr bwMode="auto">
              <a:xfrm>
                <a:off x="1488" y="1728"/>
                <a:ext cx="144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96" name="AutoShape 122"/>
              <p:cNvSpPr>
                <a:spLocks noChangeArrowheads="1"/>
              </p:cNvSpPr>
              <p:nvPr/>
            </p:nvSpPr>
            <p:spPr bwMode="auto">
              <a:xfrm rot="-2297410">
                <a:off x="1488" y="1776"/>
                <a:ext cx="144" cy="96"/>
              </a:xfrm>
              <a:prstGeom prst="triangle">
                <a:avLst>
                  <a:gd name="adj" fmla="val 50000"/>
                </a:avLst>
              </a:prstGeom>
              <a:solidFill>
                <a:srgbClr val="FFFF99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97" name="Line 123"/>
              <p:cNvSpPr>
                <a:spLocks noChangeShapeType="1"/>
              </p:cNvSpPr>
              <p:nvPr/>
            </p:nvSpPr>
            <p:spPr bwMode="auto">
              <a:xfrm rot="-2297410">
                <a:off x="1458" y="1786"/>
                <a:ext cx="14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98" name="Line 124"/>
              <p:cNvSpPr>
                <a:spLocks noChangeShapeType="1"/>
              </p:cNvSpPr>
              <p:nvPr/>
            </p:nvSpPr>
            <p:spPr bwMode="auto">
              <a:xfrm>
                <a:off x="1632" y="1920"/>
                <a:ext cx="4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99" name="Line 125"/>
              <p:cNvSpPr>
                <a:spLocks noChangeShapeType="1"/>
              </p:cNvSpPr>
              <p:nvPr/>
            </p:nvSpPr>
            <p:spPr bwMode="auto">
              <a:xfrm flipV="1">
                <a:off x="1495" y="1687"/>
                <a:ext cx="0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450" name="Group 126"/>
            <p:cNvGrpSpPr>
              <a:grpSpLocks/>
            </p:cNvGrpSpPr>
            <p:nvPr/>
          </p:nvGrpSpPr>
          <p:grpSpPr bwMode="auto">
            <a:xfrm>
              <a:off x="3522" y="2647"/>
              <a:ext cx="222" cy="233"/>
              <a:chOff x="1458" y="1687"/>
              <a:chExt cx="222" cy="233"/>
            </a:xfrm>
          </p:grpSpPr>
          <p:sp>
            <p:nvSpPr>
              <p:cNvPr id="17490" name="Line 127"/>
              <p:cNvSpPr>
                <a:spLocks noChangeShapeType="1"/>
              </p:cNvSpPr>
              <p:nvPr/>
            </p:nvSpPr>
            <p:spPr bwMode="auto">
              <a:xfrm>
                <a:off x="1488" y="1728"/>
                <a:ext cx="144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91" name="AutoShape 128"/>
              <p:cNvSpPr>
                <a:spLocks noChangeArrowheads="1"/>
              </p:cNvSpPr>
              <p:nvPr/>
            </p:nvSpPr>
            <p:spPr bwMode="auto">
              <a:xfrm rot="-2297410">
                <a:off x="1488" y="1776"/>
                <a:ext cx="144" cy="96"/>
              </a:xfrm>
              <a:prstGeom prst="triangle">
                <a:avLst>
                  <a:gd name="adj" fmla="val 50000"/>
                </a:avLst>
              </a:prstGeom>
              <a:solidFill>
                <a:srgbClr val="FFFF99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92" name="Line 129"/>
              <p:cNvSpPr>
                <a:spLocks noChangeShapeType="1"/>
              </p:cNvSpPr>
              <p:nvPr/>
            </p:nvSpPr>
            <p:spPr bwMode="auto">
              <a:xfrm rot="-2297410">
                <a:off x="1458" y="1786"/>
                <a:ext cx="14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93" name="Line 130"/>
              <p:cNvSpPr>
                <a:spLocks noChangeShapeType="1"/>
              </p:cNvSpPr>
              <p:nvPr/>
            </p:nvSpPr>
            <p:spPr bwMode="auto">
              <a:xfrm>
                <a:off x="1632" y="1920"/>
                <a:ext cx="4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94" name="Line 131"/>
              <p:cNvSpPr>
                <a:spLocks noChangeShapeType="1"/>
              </p:cNvSpPr>
              <p:nvPr/>
            </p:nvSpPr>
            <p:spPr bwMode="auto">
              <a:xfrm flipV="1">
                <a:off x="1495" y="1687"/>
                <a:ext cx="0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451" name="Group 132"/>
            <p:cNvGrpSpPr>
              <a:grpSpLocks/>
            </p:cNvGrpSpPr>
            <p:nvPr/>
          </p:nvGrpSpPr>
          <p:grpSpPr bwMode="auto">
            <a:xfrm>
              <a:off x="3522" y="2935"/>
              <a:ext cx="222" cy="233"/>
              <a:chOff x="1458" y="1687"/>
              <a:chExt cx="222" cy="233"/>
            </a:xfrm>
          </p:grpSpPr>
          <p:sp>
            <p:nvSpPr>
              <p:cNvPr id="17485" name="Line 133"/>
              <p:cNvSpPr>
                <a:spLocks noChangeShapeType="1"/>
              </p:cNvSpPr>
              <p:nvPr/>
            </p:nvSpPr>
            <p:spPr bwMode="auto">
              <a:xfrm>
                <a:off x="1488" y="1728"/>
                <a:ext cx="144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86" name="AutoShape 134"/>
              <p:cNvSpPr>
                <a:spLocks noChangeArrowheads="1"/>
              </p:cNvSpPr>
              <p:nvPr/>
            </p:nvSpPr>
            <p:spPr bwMode="auto">
              <a:xfrm rot="-2297410">
                <a:off x="1488" y="1776"/>
                <a:ext cx="144" cy="96"/>
              </a:xfrm>
              <a:prstGeom prst="triangle">
                <a:avLst>
                  <a:gd name="adj" fmla="val 50000"/>
                </a:avLst>
              </a:prstGeom>
              <a:solidFill>
                <a:srgbClr val="FFFF99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87" name="Line 135"/>
              <p:cNvSpPr>
                <a:spLocks noChangeShapeType="1"/>
              </p:cNvSpPr>
              <p:nvPr/>
            </p:nvSpPr>
            <p:spPr bwMode="auto">
              <a:xfrm rot="-2297410">
                <a:off x="1458" y="1786"/>
                <a:ext cx="14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88" name="Line 136"/>
              <p:cNvSpPr>
                <a:spLocks noChangeShapeType="1"/>
              </p:cNvSpPr>
              <p:nvPr/>
            </p:nvSpPr>
            <p:spPr bwMode="auto">
              <a:xfrm>
                <a:off x="1632" y="1920"/>
                <a:ext cx="4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89" name="Line 137"/>
              <p:cNvSpPr>
                <a:spLocks noChangeShapeType="1"/>
              </p:cNvSpPr>
              <p:nvPr/>
            </p:nvSpPr>
            <p:spPr bwMode="auto">
              <a:xfrm flipV="1">
                <a:off x="1495" y="1687"/>
                <a:ext cx="0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452" name="Line 138"/>
            <p:cNvSpPr>
              <a:spLocks noChangeShapeType="1"/>
            </p:cNvSpPr>
            <p:nvPr/>
          </p:nvSpPr>
          <p:spPr bwMode="auto">
            <a:xfrm>
              <a:off x="4032" y="1968"/>
              <a:ext cx="0" cy="13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grpSp>
          <p:nvGrpSpPr>
            <p:cNvPr id="17453" name="Group 139"/>
            <p:cNvGrpSpPr>
              <a:grpSpLocks/>
            </p:cNvGrpSpPr>
            <p:nvPr/>
          </p:nvGrpSpPr>
          <p:grpSpPr bwMode="auto">
            <a:xfrm>
              <a:off x="3810" y="2071"/>
              <a:ext cx="222" cy="233"/>
              <a:chOff x="1458" y="1687"/>
              <a:chExt cx="222" cy="233"/>
            </a:xfrm>
          </p:grpSpPr>
          <p:sp>
            <p:nvSpPr>
              <p:cNvPr id="17480" name="Line 140"/>
              <p:cNvSpPr>
                <a:spLocks noChangeShapeType="1"/>
              </p:cNvSpPr>
              <p:nvPr/>
            </p:nvSpPr>
            <p:spPr bwMode="auto">
              <a:xfrm>
                <a:off x="1488" y="1728"/>
                <a:ext cx="144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81" name="AutoShape 141"/>
              <p:cNvSpPr>
                <a:spLocks noChangeArrowheads="1"/>
              </p:cNvSpPr>
              <p:nvPr/>
            </p:nvSpPr>
            <p:spPr bwMode="auto">
              <a:xfrm rot="-2297410">
                <a:off x="1488" y="1776"/>
                <a:ext cx="144" cy="96"/>
              </a:xfrm>
              <a:prstGeom prst="triangle">
                <a:avLst>
                  <a:gd name="adj" fmla="val 50000"/>
                </a:avLst>
              </a:prstGeom>
              <a:solidFill>
                <a:srgbClr val="FFFF99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82" name="Line 142"/>
              <p:cNvSpPr>
                <a:spLocks noChangeShapeType="1"/>
              </p:cNvSpPr>
              <p:nvPr/>
            </p:nvSpPr>
            <p:spPr bwMode="auto">
              <a:xfrm rot="-2297410">
                <a:off x="1458" y="1786"/>
                <a:ext cx="14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83" name="Line 143"/>
              <p:cNvSpPr>
                <a:spLocks noChangeShapeType="1"/>
              </p:cNvSpPr>
              <p:nvPr/>
            </p:nvSpPr>
            <p:spPr bwMode="auto">
              <a:xfrm>
                <a:off x="1632" y="1920"/>
                <a:ext cx="4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84" name="Line 144"/>
              <p:cNvSpPr>
                <a:spLocks noChangeShapeType="1"/>
              </p:cNvSpPr>
              <p:nvPr/>
            </p:nvSpPr>
            <p:spPr bwMode="auto">
              <a:xfrm flipV="1">
                <a:off x="1495" y="1687"/>
                <a:ext cx="0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454" name="Group 145"/>
            <p:cNvGrpSpPr>
              <a:grpSpLocks/>
            </p:cNvGrpSpPr>
            <p:nvPr/>
          </p:nvGrpSpPr>
          <p:grpSpPr bwMode="auto">
            <a:xfrm>
              <a:off x="3810" y="2359"/>
              <a:ext cx="222" cy="233"/>
              <a:chOff x="1458" y="1687"/>
              <a:chExt cx="222" cy="233"/>
            </a:xfrm>
          </p:grpSpPr>
          <p:sp>
            <p:nvSpPr>
              <p:cNvPr id="17475" name="Line 146"/>
              <p:cNvSpPr>
                <a:spLocks noChangeShapeType="1"/>
              </p:cNvSpPr>
              <p:nvPr/>
            </p:nvSpPr>
            <p:spPr bwMode="auto">
              <a:xfrm>
                <a:off x="1488" y="1728"/>
                <a:ext cx="144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76" name="AutoShape 147"/>
              <p:cNvSpPr>
                <a:spLocks noChangeArrowheads="1"/>
              </p:cNvSpPr>
              <p:nvPr/>
            </p:nvSpPr>
            <p:spPr bwMode="auto">
              <a:xfrm rot="-2297410">
                <a:off x="1488" y="1776"/>
                <a:ext cx="144" cy="96"/>
              </a:xfrm>
              <a:prstGeom prst="triangle">
                <a:avLst>
                  <a:gd name="adj" fmla="val 50000"/>
                </a:avLst>
              </a:prstGeom>
              <a:solidFill>
                <a:srgbClr val="FFFF99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77" name="Line 148"/>
              <p:cNvSpPr>
                <a:spLocks noChangeShapeType="1"/>
              </p:cNvSpPr>
              <p:nvPr/>
            </p:nvSpPr>
            <p:spPr bwMode="auto">
              <a:xfrm rot="-2297410">
                <a:off x="1458" y="1786"/>
                <a:ext cx="14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78" name="Line 149"/>
              <p:cNvSpPr>
                <a:spLocks noChangeShapeType="1"/>
              </p:cNvSpPr>
              <p:nvPr/>
            </p:nvSpPr>
            <p:spPr bwMode="auto">
              <a:xfrm>
                <a:off x="1632" y="1920"/>
                <a:ext cx="4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79" name="Line 150"/>
              <p:cNvSpPr>
                <a:spLocks noChangeShapeType="1"/>
              </p:cNvSpPr>
              <p:nvPr/>
            </p:nvSpPr>
            <p:spPr bwMode="auto">
              <a:xfrm flipV="1">
                <a:off x="1495" y="1687"/>
                <a:ext cx="0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455" name="Group 151"/>
            <p:cNvGrpSpPr>
              <a:grpSpLocks/>
            </p:cNvGrpSpPr>
            <p:nvPr/>
          </p:nvGrpSpPr>
          <p:grpSpPr bwMode="auto">
            <a:xfrm>
              <a:off x="3810" y="2647"/>
              <a:ext cx="222" cy="233"/>
              <a:chOff x="1458" y="1687"/>
              <a:chExt cx="222" cy="233"/>
            </a:xfrm>
          </p:grpSpPr>
          <p:sp>
            <p:nvSpPr>
              <p:cNvPr id="17470" name="Line 152"/>
              <p:cNvSpPr>
                <a:spLocks noChangeShapeType="1"/>
              </p:cNvSpPr>
              <p:nvPr/>
            </p:nvSpPr>
            <p:spPr bwMode="auto">
              <a:xfrm>
                <a:off x="1488" y="1728"/>
                <a:ext cx="144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71" name="AutoShape 153"/>
              <p:cNvSpPr>
                <a:spLocks noChangeArrowheads="1"/>
              </p:cNvSpPr>
              <p:nvPr/>
            </p:nvSpPr>
            <p:spPr bwMode="auto">
              <a:xfrm rot="-2297410">
                <a:off x="1488" y="1776"/>
                <a:ext cx="144" cy="96"/>
              </a:xfrm>
              <a:prstGeom prst="triangle">
                <a:avLst>
                  <a:gd name="adj" fmla="val 50000"/>
                </a:avLst>
              </a:prstGeom>
              <a:solidFill>
                <a:srgbClr val="FFFF99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72" name="Line 154"/>
              <p:cNvSpPr>
                <a:spLocks noChangeShapeType="1"/>
              </p:cNvSpPr>
              <p:nvPr/>
            </p:nvSpPr>
            <p:spPr bwMode="auto">
              <a:xfrm rot="-2297410">
                <a:off x="1458" y="1786"/>
                <a:ext cx="14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73" name="Line 155"/>
              <p:cNvSpPr>
                <a:spLocks noChangeShapeType="1"/>
              </p:cNvSpPr>
              <p:nvPr/>
            </p:nvSpPr>
            <p:spPr bwMode="auto">
              <a:xfrm>
                <a:off x="1632" y="1920"/>
                <a:ext cx="4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74" name="Line 156"/>
              <p:cNvSpPr>
                <a:spLocks noChangeShapeType="1"/>
              </p:cNvSpPr>
              <p:nvPr/>
            </p:nvSpPr>
            <p:spPr bwMode="auto">
              <a:xfrm flipV="1">
                <a:off x="1495" y="1687"/>
                <a:ext cx="0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456" name="Group 157"/>
            <p:cNvGrpSpPr>
              <a:grpSpLocks/>
            </p:cNvGrpSpPr>
            <p:nvPr/>
          </p:nvGrpSpPr>
          <p:grpSpPr bwMode="auto">
            <a:xfrm>
              <a:off x="3810" y="2935"/>
              <a:ext cx="222" cy="233"/>
              <a:chOff x="1458" y="1687"/>
              <a:chExt cx="222" cy="233"/>
            </a:xfrm>
          </p:grpSpPr>
          <p:sp>
            <p:nvSpPr>
              <p:cNvPr id="17465" name="Line 158"/>
              <p:cNvSpPr>
                <a:spLocks noChangeShapeType="1"/>
              </p:cNvSpPr>
              <p:nvPr/>
            </p:nvSpPr>
            <p:spPr bwMode="auto">
              <a:xfrm>
                <a:off x="1488" y="1728"/>
                <a:ext cx="144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66" name="AutoShape 159"/>
              <p:cNvSpPr>
                <a:spLocks noChangeArrowheads="1"/>
              </p:cNvSpPr>
              <p:nvPr/>
            </p:nvSpPr>
            <p:spPr bwMode="auto">
              <a:xfrm rot="-2297410">
                <a:off x="1488" y="1776"/>
                <a:ext cx="144" cy="96"/>
              </a:xfrm>
              <a:prstGeom prst="triangle">
                <a:avLst>
                  <a:gd name="adj" fmla="val 50000"/>
                </a:avLst>
              </a:prstGeom>
              <a:solidFill>
                <a:srgbClr val="FFFF99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24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67" name="Line 160"/>
              <p:cNvSpPr>
                <a:spLocks noChangeShapeType="1"/>
              </p:cNvSpPr>
              <p:nvPr/>
            </p:nvSpPr>
            <p:spPr bwMode="auto">
              <a:xfrm rot="-2297410">
                <a:off x="1458" y="1786"/>
                <a:ext cx="14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68" name="Line 161"/>
              <p:cNvSpPr>
                <a:spLocks noChangeShapeType="1"/>
              </p:cNvSpPr>
              <p:nvPr/>
            </p:nvSpPr>
            <p:spPr bwMode="auto">
              <a:xfrm>
                <a:off x="1632" y="1920"/>
                <a:ext cx="4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69" name="Line 162"/>
              <p:cNvSpPr>
                <a:spLocks noChangeShapeType="1"/>
              </p:cNvSpPr>
              <p:nvPr/>
            </p:nvSpPr>
            <p:spPr bwMode="auto">
              <a:xfrm flipV="1">
                <a:off x="1495" y="1687"/>
                <a:ext cx="0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457" name="Freeform 163"/>
            <p:cNvSpPr>
              <a:spLocks/>
            </p:cNvSpPr>
            <p:nvPr/>
          </p:nvSpPr>
          <p:spPr bwMode="auto">
            <a:xfrm>
              <a:off x="1488" y="1920"/>
              <a:ext cx="528" cy="144"/>
            </a:xfrm>
            <a:custGeom>
              <a:avLst/>
              <a:gdLst>
                <a:gd name="T0" fmla="*/ 0 w 528"/>
                <a:gd name="T1" fmla="*/ 0 h 144"/>
                <a:gd name="T2" fmla="*/ 48 w 528"/>
                <a:gd name="T3" fmla="*/ 0 h 144"/>
                <a:gd name="T4" fmla="*/ 48 w 528"/>
                <a:gd name="T5" fmla="*/ 144 h 144"/>
                <a:gd name="T6" fmla="*/ 144 w 528"/>
                <a:gd name="T7" fmla="*/ 144 h 144"/>
                <a:gd name="T8" fmla="*/ 144 w 528"/>
                <a:gd name="T9" fmla="*/ 0 h 144"/>
                <a:gd name="T10" fmla="*/ 480 w 528"/>
                <a:gd name="T11" fmla="*/ 0 h 144"/>
                <a:gd name="T12" fmla="*/ 480 w 528"/>
                <a:gd name="T13" fmla="*/ 144 h 144"/>
                <a:gd name="T14" fmla="*/ 528 w 528"/>
                <a:gd name="T15" fmla="*/ 144 h 14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8"/>
                <a:gd name="T25" fmla="*/ 0 h 144"/>
                <a:gd name="T26" fmla="*/ 528 w 528"/>
                <a:gd name="T27" fmla="*/ 144 h 14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8" h="144">
                  <a:moveTo>
                    <a:pt x="0" y="0"/>
                  </a:moveTo>
                  <a:lnTo>
                    <a:pt x="48" y="0"/>
                  </a:lnTo>
                  <a:lnTo>
                    <a:pt x="48" y="144"/>
                  </a:lnTo>
                  <a:lnTo>
                    <a:pt x="144" y="144"/>
                  </a:lnTo>
                  <a:lnTo>
                    <a:pt x="144" y="0"/>
                  </a:lnTo>
                  <a:lnTo>
                    <a:pt x="480" y="0"/>
                  </a:lnTo>
                  <a:lnTo>
                    <a:pt x="480" y="144"/>
                  </a:lnTo>
                  <a:lnTo>
                    <a:pt x="528" y="144"/>
                  </a:lnTo>
                </a:path>
              </a:pathLst>
            </a:cu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7458" name="Freeform 164"/>
            <p:cNvSpPr>
              <a:spLocks/>
            </p:cNvSpPr>
            <p:nvPr/>
          </p:nvSpPr>
          <p:spPr bwMode="auto">
            <a:xfrm>
              <a:off x="1488" y="2256"/>
              <a:ext cx="528" cy="144"/>
            </a:xfrm>
            <a:custGeom>
              <a:avLst/>
              <a:gdLst>
                <a:gd name="T0" fmla="*/ 0 w 528"/>
                <a:gd name="T1" fmla="*/ 0 h 144"/>
                <a:gd name="T2" fmla="*/ 144 w 528"/>
                <a:gd name="T3" fmla="*/ 0 h 144"/>
                <a:gd name="T4" fmla="*/ 144 w 528"/>
                <a:gd name="T5" fmla="*/ 144 h 144"/>
                <a:gd name="T6" fmla="*/ 240 w 528"/>
                <a:gd name="T7" fmla="*/ 144 h 144"/>
                <a:gd name="T8" fmla="*/ 240 w 528"/>
                <a:gd name="T9" fmla="*/ 0 h 144"/>
                <a:gd name="T10" fmla="*/ 528 w 528"/>
                <a:gd name="T11" fmla="*/ 0 h 1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8"/>
                <a:gd name="T19" fmla="*/ 0 h 144"/>
                <a:gd name="T20" fmla="*/ 528 w 528"/>
                <a:gd name="T21" fmla="*/ 144 h 1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8" h="144">
                  <a:moveTo>
                    <a:pt x="0" y="0"/>
                  </a:moveTo>
                  <a:lnTo>
                    <a:pt x="144" y="0"/>
                  </a:lnTo>
                  <a:lnTo>
                    <a:pt x="144" y="144"/>
                  </a:lnTo>
                  <a:lnTo>
                    <a:pt x="240" y="144"/>
                  </a:lnTo>
                  <a:lnTo>
                    <a:pt x="240" y="0"/>
                  </a:lnTo>
                  <a:lnTo>
                    <a:pt x="528" y="0"/>
                  </a:lnTo>
                </a:path>
              </a:pathLst>
            </a:cu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7459" name="Freeform 165"/>
            <p:cNvSpPr>
              <a:spLocks/>
            </p:cNvSpPr>
            <p:nvPr/>
          </p:nvSpPr>
          <p:spPr bwMode="auto">
            <a:xfrm>
              <a:off x="1503" y="2541"/>
              <a:ext cx="517" cy="147"/>
            </a:xfrm>
            <a:custGeom>
              <a:avLst/>
              <a:gdLst>
                <a:gd name="T0" fmla="*/ 0 w 517"/>
                <a:gd name="T1" fmla="*/ 0 h 147"/>
                <a:gd name="T2" fmla="*/ 225 w 517"/>
                <a:gd name="T3" fmla="*/ 3 h 147"/>
                <a:gd name="T4" fmla="*/ 225 w 517"/>
                <a:gd name="T5" fmla="*/ 147 h 147"/>
                <a:gd name="T6" fmla="*/ 321 w 517"/>
                <a:gd name="T7" fmla="*/ 147 h 147"/>
                <a:gd name="T8" fmla="*/ 321 w 517"/>
                <a:gd name="T9" fmla="*/ 3 h 147"/>
                <a:gd name="T10" fmla="*/ 517 w 517"/>
                <a:gd name="T11" fmla="*/ 0 h 1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7"/>
                <a:gd name="T19" fmla="*/ 0 h 147"/>
                <a:gd name="T20" fmla="*/ 517 w 517"/>
                <a:gd name="T21" fmla="*/ 147 h 14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7" h="147">
                  <a:moveTo>
                    <a:pt x="0" y="0"/>
                  </a:moveTo>
                  <a:lnTo>
                    <a:pt x="225" y="3"/>
                  </a:lnTo>
                  <a:lnTo>
                    <a:pt x="225" y="147"/>
                  </a:lnTo>
                  <a:lnTo>
                    <a:pt x="321" y="147"/>
                  </a:lnTo>
                  <a:lnTo>
                    <a:pt x="321" y="3"/>
                  </a:lnTo>
                  <a:lnTo>
                    <a:pt x="517" y="0"/>
                  </a:lnTo>
                </a:path>
              </a:pathLst>
            </a:cu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7460" name="Freeform 166"/>
            <p:cNvSpPr>
              <a:spLocks/>
            </p:cNvSpPr>
            <p:nvPr/>
          </p:nvSpPr>
          <p:spPr bwMode="auto">
            <a:xfrm>
              <a:off x="1517" y="2824"/>
              <a:ext cx="503" cy="152"/>
            </a:xfrm>
            <a:custGeom>
              <a:avLst/>
              <a:gdLst>
                <a:gd name="T0" fmla="*/ 0 w 503"/>
                <a:gd name="T1" fmla="*/ 7 h 152"/>
                <a:gd name="T2" fmla="*/ 307 w 503"/>
                <a:gd name="T3" fmla="*/ 8 h 152"/>
                <a:gd name="T4" fmla="*/ 307 w 503"/>
                <a:gd name="T5" fmla="*/ 152 h 152"/>
                <a:gd name="T6" fmla="*/ 403 w 503"/>
                <a:gd name="T7" fmla="*/ 152 h 152"/>
                <a:gd name="T8" fmla="*/ 403 w 503"/>
                <a:gd name="T9" fmla="*/ 8 h 152"/>
                <a:gd name="T10" fmla="*/ 503 w 503"/>
                <a:gd name="T11" fmla="*/ 0 h 1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3"/>
                <a:gd name="T19" fmla="*/ 0 h 152"/>
                <a:gd name="T20" fmla="*/ 503 w 503"/>
                <a:gd name="T21" fmla="*/ 152 h 1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3" h="152">
                  <a:moveTo>
                    <a:pt x="0" y="7"/>
                  </a:moveTo>
                  <a:lnTo>
                    <a:pt x="307" y="8"/>
                  </a:lnTo>
                  <a:lnTo>
                    <a:pt x="307" y="152"/>
                  </a:lnTo>
                  <a:lnTo>
                    <a:pt x="403" y="152"/>
                  </a:lnTo>
                  <a:lnTo>
                    <a:pt x="403" y="8"/>
                  </a:lnTo>
                  <a:lnTo>
                    <a:pt x="503" y="0"/>
                  </a:lnTo>
                </a:path>
              </a:pathLst>
            </a:cu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7461" name="Freeform 167"/>
            <p:cNvSpPr>
              <a:spLocks/>
            </p:cNvSpPr>
            <p:nvPr/>
          </p:nvSpPr>
          <p:spPr bwMode="auto">
            <a:xfrm>
              <a:off x="1488" y="3360"/>
              <a:ext cx="624" cy="192"/>
            </a:xfrm>
            <a:custGeom>
              <a:avLst/>
              <a:gdLst>
                <a:gd name="T0" fmla="*/ 0 w 624"/>
                <a:gd name="T1" fmla="*/ 192 h 192"/>
                <a:gd name="T2" fmla="*/ 144 w 624"/>
                <a:gd name="T3" fmla="*/ 192 h 192"/>
                <a:gd name="T4" fmla="*/ 144 w 624"/>
                <a:gd name="T5" fmla="*/ 0 h 192"/>
                <a:gd name="T6" fmla="*/ 240 w 624"/>
                <a:gd name="T7" fmla="*/ 0 h 192"/>
                <a:gd name="T8" fmla="*/ 240 w 624"/>
                <a:gd name="T9" fmla="*/ 192 h 192"/>
                <a:gd name="T10" fmla="*/ 384 w 624"/>
                <a:gd name="T11" fmla="*/ 192 h 192"/>
                <a:gd name="T12" fmla="*/ 384 w 624"/>
                <a:gd name="T13" fmla="*/ 0 h 192"/>
                <a:gd name="T14" fmla="*/ 480 w 624"/>
                <a:gd name="T15" fmla="*/ 0 h 192"/>
                <a:gd name="T16" fmla="*/ 480 w 624"/>
                <a:gd name="T17" fmla="*/ 192 h 192"/>
                <a:gd name="T18" fmla="*/ 624 w 624"/>
                <a:gd name="T19" fmla="*/ 192 h 19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24"/>
                <a:gd name="T31" fmla="*/ 0 h 192"/>
                <a:gd name="T32" fmla="*/ 624 w 624"/>
                <a:gd name="T33" fmla="*/ 192 h 19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24" h="192">
                  <a:moveTo>
                    <a:pt x="0" y="192"/>
                  </a:moveTo>
                  <a:lnTo>
                    <a:pt x="144" y="192"/>
                  </a:lnTo>
                  <a:lnTo>
                    <a:pt x="144" y="0"/>
                  </a:lnTo>
                  <a:lnTo>
                    <a:pt x="240" y="0"/>
                  </a:lnTo>
                  <a:lnTo>
                    <a:pt x="240" y="192"/>
                  </a:lnTo>
                  <a:lnTo>
                    <a:pt x="384" y="192"/>
                  </a:lnTo>
                  <a:lnTo>
                    <a:pt x="384" y="0"/>
                  </a:lnTo>
                  <a:lnTo>
                    <a:pt x="480" y="0"/>
                  </a:lnTo>
                  <a:lnTo>
                    <a:pt x="480" y="192"/>
                  </a:lnTo>
                  <a:lnTo>
                    <a:pt x="624" y="192"/>
                  </a:lnTo>
                </a:path>
              </a:pathLst>
            </a:cu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7462" name="Freeform 168"/>
            <p:cNvSpPr>
              <a:spLocks/>
            </p:cNvSpPr>
            <p:nvPr/>
          </p:nvSpPr>
          <p:spPr bwMode="auto">
            <a:xfrm>
              <a:off x="1488" y="3648"/>
              <a:ext cx="624" cy="192"/>
            </a:xfrm>
            <a:custGeom>
              <a:avLst/>
              <a:gdLst>
                <a:gd name="T0" fmla="*/ 0 w 624"/>
                <a:gd name="T1" fmla="*/ 192 h 192"/>
                <a:gd name="T2" fmla="*/ 144 w 624"/>
                <a:gd name="T3" fmla="*/ 192 h 192"/>
                <a:gd name="T4" fmla="*/ 240 w 624"/>
                <a:gd name="T5" fmla="*/ 192 h 192"/>
                <a:gd name="T6" fmla="*/ 384 w 624"/>
                <a:gd name="T7" fmla="*/ 192 h 192"/>
                <a:gd name="T8" fmla="*/ 384 w 624"/>
                <a:gd name="T9" fmla="*/ 0 h 192"/>
                <a:gd name="T10" fmla="*/ 480 w 624"/>
                <a:gd name="T11" fmla="*/ 0 h 192"/>
                <a:gd name="T12" fmla="*/ 480 w 624"/>
                <a:gd name="T13" fmla="*/ 192 h 192"/>
                <a:gd name="T14" fmla="*/ 624 w 624"/>
                <a:gd name="T15" fmla="*/ 192 h 1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24"/>
                <a:gd name="T25" fmla="*/ 0 h 192"/>
                <a:gd name="T26" fmla="*/ 624 w 624"/>
                <a:gd name="T27" fmla="*/ 192 h 1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24" h="192">
                  <a:moveTo>
                    <a:pt x="0" y="192"/>
                  </a:moveTo>
                  <a:lnTo>
                    <a:pt x="144" y="192"/>
                  </a:lnTo>
                  <a:lnTo>
                    <a:pt x="240" y="192"/>
                  </a:lnTo>
                  <a:lnTo>
                    <a:pt x="384" y="192"/>
                  </a:lnTo>
                  <a:lnTo>
                    <a:pt x="384" y="0"/>
                  </a:lnTo>
                  <a:lnTo>
                    <a:pt x="480" y="0"/>
                  </a:lnTo>
                  <a:lnTo>
                    <a:pt x="480" y="192"/>
                  </a:lnTo>
                  <a:lnTo>
                    <a:pt x="624" y="192"/>
                  </a:lnTo>
                </a:path>
              </a:pathLst>
            </a:cu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7463" name="Freeform 169"/>
            <p:cNvSpPr>
              <a:spLocks/>
            </p:cNvSpPr>
            <p:nvPr/>
          </p:nvSpPr>
          <p:spPr bwMode="auto">
            <a:xfrm>
              <a:off x="2160" y="3386"/>
              <a:ext cx="702" cy="166"/>
            </a:xfrm>
            <a:custGeom>
              <a:avLst/>
              <a:gdLst>
                <a:gd name="T0" fmla="*/ 0 w 702"/>
                <a:gd name="T1" fmla="*/ 166 h 166"/>
                <a:gd name="T2" fmla="*/ 384 w 702"/>
                <a:gd name="T3" fmla="*/ 166 h 166"/>
                <a:gd name="T4" fmla="*/ 702 w 702"/>
                <a:gd name="T5" fmla="*/ 0 h 166"/>
                <a:gd name="T6" fmla="*/ 0 60000 65536"/>
                <a:gd name="T7" fmla="*/ 0 60000 65536"/>
                <a:gd name="T8" fmla="*/ 0 60000 65536"/>
                <a:gd name="T9" fmla="*/ 0 w 702"/>
                <a:gd name="T10" fmla="*/ 0 h 166"/>
                <a:gd name="T11" fmla="*/ 702 w 702"/>
                <a:gd name="T12" fmla="*/ 166 h 1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02" h="166">
                  <a:moveTo>
                    <a:pt x="0" y="166"/>
                  </a:moveTo>
                  <a:lnTo>
                    <a:pt x="384" y="166"/>
                  </a:lnTo>
                  <a:lnTo>
                    <a:pt x="702" y="0"/>
                  </a:lnTo>
                </a:path>
              </a:pathLst>
            </a:custGeom>
            <a:noFill/>
            <a:ln w="19050">
              <a:solidFill>
                <a:schemeClr val="accent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7464" name="Freeform 170"/>
            <p:cNvSpPr>
              <a:spLocks/>
            </p:cNvSpPr>
            <p:nvPr/>
          </p:nvSpPr>
          <p:spPr bwMode="auto">
            <a:xfrm>
              <a:off x="2160" y="3393"/>
              <a:ext cx="1295" cy="447"/>
            </a:xfrm>
            <a:custGeom>
              <a:avLst/>
              <a:gdLst>
                <a:gd name="T0" fmla="*/ 0 w 1295"/>
                <a:gd name="T1" fmla="*/ 447 h 447"/>
                <a:gd name="T2" fmla="*/ 768 w 1295"/>
                <a:gd name="T3" fmla="*/ 447 h 447"/>
                <a:gd name="T4" fmla="*/ 1295 w 1295"/>
                <a:gd name="T5" fmla="*/ 0 h 447"/>
                <a:gd name="T6" fmla="*/ 0 60000 65536"/>
                <a:gd name="T7" fmla="*/ 0 60000 65536"/>
                <a:gd name="T8" fmla="*/ 0 60000 65536"/>
                <a:gd name="T9" fmla="*/ 0 w 1295"/>
                <a:gd name="T10" fmla="*/ 0 h 447"/>
                <a:gd name="T11" fmla="*/ 1295 w 1295"/>
                <a:gd name="T12" fmla="*/ 447 h 44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95" h="447">
                  <a:moveTo>
                    <a:pt x="0" y="447"/>
                  </a:moveTo>
                  <a:lnTo>
                    <a:pt x="768" y="447"/>
                  </a:lnTo>
                  <a:lnTo>
                    <a:pt x="1295" y="0"/>
                  </a:lnTo>
                </a:path>
              </a:pathLst>
            </a:custGeom>
            <a:noFill/>
            <a:ln w="19050">
              <a:solidFill>
                <a:schemeClr val="accent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17417" name="Picture 171" descr="\\Semi403-1\d\USER\용\자료정리\CDT\polymerTV\Pixel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57600"/>
            <a:ext cx="2286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Text Box 172"/>
          <p:cNvSpPr txBox="1">
            <a:spLocks noChangeArrowheads="1"/>
          </p:cNvSpPr>
          <p:nvPr/>
        </p:nvSpPr>
        <p:spPr bwMode="auto">
          <a:xfrm>
            <a:off x="6553200" y="4038600"/>
            <a:ext cx="2074863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latinLnBrk="1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1400" b="1" smtClean="0">
                <a:solidFill>
                  <a:srgbClr val="FF0000"/>
                </a:solidFill>
                <a:ea typeface="Gulim" pitchFamily="34" charset="-127"/>
              </a:rPr>
              <a:t>Current Source Element</a:t>
            </a:r>
          </a:p>
        </p:txBody>
      </p:sp>
      <p:sp>
        <p:nvSpPr>
          <p:cNvPr id="17419" name="Line 173"/>
          <p:cNvSpPr>
            <a:spLocks noChangeShapeType="1"/>
          </p:cNvSpPr>
          <p:nvPr/>
        </p:nvSpPr>
        <p:spPr bwMode="auto">
          <a:xfrm flipH="1">
            <a:off x="6248400" y="4343400"/>
            <a:ext cx="457200" cy="1524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</a:endParaRPr>
          </a:p>
        </p:txBody>
      </p:sp>
      <p:sp>
        <p:nvSpPr>
          <p:cNvPr id="17420" name="Text Box 174"/>
          <p:cNvSpPr txBox="1">
            <a:spLocks noChangeArrowheads="1"/>
          </p:cNvSpPr>
          <p:nvPr/>
        </p:nvSpPr>
        <p:spPr bwMode="auto">
          <a:xfrm>
            <a:off x="6727825" y="4452938"/>
            <a:ext cx="1741488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latinLnBrk="1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1400" b="1" smtClean="0">
                <a:solidFill>
                  <a:srgbClr val="FF0000"/>
                </a:solidFill>
                <a:ea typeface="Gulim" pitchFamily="34" charset="-127"/>
              </a:rPr>
              <a:t>Addressing Element</a:t>
            </a:r>
          </a:p>
        </p:txBody>
      </p:sp>
      <p:sp>
        <p:nvSpPr>
          <p:cNvPr id="17421" name="Freeform 175"/>
          <p:cNvSpPr>
            <a:spLocks/>
          </p:cNvSpPr>
          <p:nvPr/>
        </p:nvSpPr>
        <p:spPr bwMode="auto">
          <a:xfrm>
            <a:off x="5954713" y="4800600"/>
            <a:ext cx="1360487" cy="838200"/>
          </a:xfrm>
          <a:custGeom>
            <a:avLst/>
            <a:gdLst>
              <a:gd name="T0" fmla="*/ 1360487 w 1392"/>
              <a:gd name="T1" fmla="*/ 0 h 1008"/>
              <a:gd name="T2" fmla="*/ 844440 w 1392"/>
              <a:gd name="T3" fmla="*/ 718457 h 1008"/>
              <a:gd name="T4" fmla="*/ 0 w 1392"/>
              <a:gd name="T5" fmla="*/ 838200 h 1008"/>
              <a:gd name="T6" fmla="*/ 0 60000 65536"/>
              <a:gd name="T7" fmla="*/ 0 60000 65536"/>
              <a:gd name="T8" fmla="*/ 0 60000 65536"/>
              <a:gd name="T9" fmla="*/ 0 w 1392"/>
              <a:gd name="T10" fmla="*/ 0 h 1008"/>
              <a:gd name="T11" fmla="*/ 1392 w 1392"/>
              <a:gd name="T12" fmla="*/ 1008 h 100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92" h="1008">
                <a:moveTo>
                  <a:pt x="1392" y="0"/>
                </a:moveTo>
                <a:lnTo>
                  <a:pt x="864" y="864"/>
                </a:lnTo>
                <a:lnTo>
                  <a:pt x="0" y="1008"/>
                </a:lnTo>
              </a:path>
            </a:pathLst>
          </a:cu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</a:endParaRPr>
          </a:p>
        </p:txBody>
      </p:sp>
      <p:sp>
        <p:nvSpPr>
          <p:cNvPr id="17422" name="Rectangle 17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ko-KR" sz="3600" b="1" smtClean="0">
                <a:solidFill>
                  <a:srgbClr val="0000FF"/>
                </a:solidFill>
              </a:rPr>
              <a:t>OLED </a:t>
            </a:r>
            <a:r>
              <a:rPr lang="ja-JP" altLang="en-US" sz="3600" b="1" smtClean="0">
                <a:solidFill>
                  <a:srgbClr val="0000FF"/>
                </a:solidFill>
              </a:rPr>
              <a:t>駆動方法</a:t>
            </a:r>
          </a:p>
        </p:txBody>
      </p:sp>
    </p:spTree>
    <p:extLst>
      <p:ext uri="{BB962C8B-B14F-4D97-AF65-F5344CB8AC3E}">
        <p14:creationId xmlns:p14="http://schemas.microsoft.com/office/powerpoint/2010/main" val="58630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1905000" y="5105400"/>
            <a:ext cx="1851025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smtClean="0">
                <a:solidFill>
                  <a:srgbClr val="000000"/>
                </a:solidFill>
                <a:latin typeface="ＭＳ ゴシック" pitchFamily="49" charset="-128"/>
                <a:ea typeface="ＭＳ ゴシック" pitchFamily="49" charset="-128"/>
              </a:rPr>
              <a:t>30</a:t>
            </a:r>
            <a:r>
              <a:rPr lang="ja-JP" altLang="en-US" sz="2000" b="1" smtClean="0">
                <a:solidFill>
                  <a:srgbClr val="000000"/>
                </a:solidFill>
                <a:latin typeface="ＭＳ ゴシック" pitchFamily="49" charset="-128"/>
                <a:ea typeface="ＭＳ ゴシック" pitchFamily="49" charset="-128"/>
              </a:rPr>
              <a:t>フレーム</a:t>
            </a:r>
            <a:r>
              <a:rPr lang="en-US" altLang="ja-JP" sz="2000" b="1" smtClean="0">
                <a:solidFill>
                  <a:srgbClr val="000000"/>
                </a:solidFill>
                <a:latin typeface="ＭＳ ゴシック" pitchFamily="49" charset="-128"/>
                <a:ea typeface="ＭＳ ゴシック" pitchFamily="49" charset="-128"/>
              </a:rPr>
              <a:t>/</a:t>
            </a:r>
            <a:r>
              <a:rPr lang="ja-JP" altLang="en-US" sz="2000" b="1" smtClean="0">
                <a:solidFill>
                  <a:srgbClr val="000000"/>
                </a:solidFill>
                <a:latin typeface="ＭＳ ゴシック" pitchFamily="49" charset="-128"/>
                <a:ea typeface="ＭＳ ゴシック" pitchFamily="49" charset="-128"/>
              </a:rPr>
              <a:t>秒</a:t>
            </a:r>
            <a:endParaRPr lang="en-US" altLang="ja-JP" sz="2000" b="1" smtClean="0">
              <a:solidFill>
                <a:srgbClr val="000000"/>
              </a:solidFill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762000" y="1143000"/>
            <a:ext cx="7620000" cy="609600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685800" y="1066800"/>
            <a:ext cx="7620000" cy="6096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893763" y="1143000"/>
            <a:ext cx="72596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spcBef>
                <a:spcPct val="0"/>
              </a:spcBef>
              <a:spcAft>
                <a:spcPct val="0"/>
              </a:spcAft>
            </a:pPr>
            <a:r>
              <a:rPr lang="en-US" altLang="ja-JP" b="1" smtClean="0">
                <a:solidFill>
                  <a:srgbClr val="000000"/>
                </a:solidFill>
              </a:rPr>
              <a:t>1</a:t>
            </a:r>
            <a:r>
              <a:rPr lang="ja-JP" altLang="en-US" b="1" smtClean="0">
                <a:solidFill>
                  <a:srgbClr val="000000"/>
                </a:solidFill>
              </a:rPr>
              <a:t>秒間に</a:t>
            </a:r>
            <a:r>
              <a:rPr lang="en-US" altLang="ja-JP" b="1" smtClean="0">
                <a:solidFill>
                  <a:srgbClr val="000000"/>
                </a:solidFill>
              </a:rPr>
              <a:t>30</a:t>
            </a:r>
            <a:r>
              <a:rPr lang="ja-JP" altLang="en-US" b="1" smtClean="0">
                <a:solidFill>
                  <a:srgbClr val="000000"/>
                </a:solidFill>
              </a:rPr>
              <a:t>枚の絵が描かれている（</a:t>
            </a:r>
            <a:r>
              <a:rPr lang="en-US" altLang="ja-JP" b="1" smtClean="0">
                <a:solidFill>
                  <a:srgbClr val="000000"/>
                </a:solidFill>
              </a:rPr>
              <a:t>1/60</a:t>
            </a:r>
            <a:r>
              <a:rPr lang="ja-JP" altLang="en-US" b="1" smtClean="0">
                <a:solidFill>
                  <a:srgbClr val="000000"/>
                </a:solidFill>
              </a:rPr>
              <a:t>秒で半分ずつ）</a:t>
            </a:r>
            <a:endParaRPr lang="en-US" altLang="ja-JP" b="1" smtClean="0">
              <a:solidFill>
                <a:srgbClr val="000000"/>
              </a:solidFill>
            </a:endParaRPr>
          </a:p>
        </p:txBody>
      </p:sp>
      <p:grpSp>
        <p:nvGrpSpPr>
          <p:cNvPr id="20486" name="Group 7"/>
          <p:cNvGrpSpPr>
            <a:grpSpLocks/>
          </p:cNvGrpSpPr>
          <p:nvPr/>
        </p:nvGrpSpPr>
        <p:grpSpPr bwMode="auto">
          <a:xfrm>
            <a:off x="633413" y="2327275"/>
            <a:ext cx="2108200" cy="1473200"/>
            <a:chOff x="561" y="1802"/>
            <a:chExt cx="1328" cy="928"/>
          </a:xfrm>
        </p:grpSpPr>
        <p:sp>
          <p:nvSpPr>
            <p:cNvPr id="20552" name="Rectangle 8"/>
            <p:cNvSpPr>
              <a:spLocks noChangeArrowheads="1"/>
            </p:cNvSpPr>
            <p:nvPr/>
          </p:nvSpPr>
          <p:spPr bwMode="auto">
            <a:xfrm>
              <a:off x="561" y="1802"/>
              <a:ext cx="1328" cy="92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pic>
          <p:nvPicPr>
            <p:cNvPr id="20553" name="Picture 9" descr="16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1824"/>
              <a:ext cx="1296" cy="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487" name="Group 10"/>
          <p:cNvGrpSpPr>
            <a:grpSpLocks/>
          </p:cNvGrpSpPr>
          <p:nvPr/>
        </p:nvGrpSpPr>
        <p:grpSpPr bwMode="auto">
          <a:xfrm>
            <a:off x="785813" y="2479675"/>
            <a:ext cx="2108200" cy="1473200"/>
            <a:chOff x="561" y="1802"/>
            <a:chExt cx="1328" cy="928"/>
          </a:xfrm>
        </p:grpSpPr>
        <p:sp>
          <p:nvSpPr>
            <p:cNvPr id="20550" name="Rectangle 11"/>
            <p:cNvSpPr>
              <a:spLocks noChangeArrowheads="1"/>
            </p:cNvSpPr>
            <p:nvPr/>
          </p:nvSpPr>
          <p:spPr bwMode="auto">
            <a:xfrm>
              <a:off x="561" y="1802"/>
              <a:ext cx="1328" cy="92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pic>
          <p:nvPicPr>
            <p:cNvPr id="20551" name="Picture 12" descr="16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1824"/>
              <a:ext cx="1296" cy="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488" name="Group 13"/>
          <p:cNvGrpSpPr>
            <a:grpSpLocks/>
          </p:cNvGrpSpPr>
          <p:nvPr/>
        </p:nvGrpSpPr>
        <p:grpSpPr bwMode="auto">
          <a:xfrm>
            <a:off x="938213" y="2632075"/>
            <a:ext cx="2108200" cy="1473200"/>
            <a:chOff x="561" y="1802"/>
            <a:chExt cx="1328" cy="928"/>
          </a:xfrm>
        </p:grpSpPr>
        <p:sp>
          <p:nvSpPr>
            <p:cNvPr id="20548" name="Rectangle 14"/>
            <p:cNvSpPr>
              <a:spLocks noChangeArrowheads="1"/>
            </p:cNvSpPr>
            <p:nvPr/>
          </p:nvSpPr>
          <p:spPr bwMode="auto">
            <a:xfrm>
              <a:off x="561" y="1802"/>
              <a:ext cx="1328" cy="92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pic>
          <p:nvPicPr>
            <p:cNvPr id="20549" name="Picture 15" descr="16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1824"/>
              <a:ext cx="1296" cy="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489" name="Group 16"/>
          <p:cNvGrpSpPr>
            <a:grpSpLocks/>
          </p:cNvGrpSpPr>
          <p:nvPr/>
        </p:nvGrpSpPr>
        <p:grpSpPr bwMode="auto">
          <a:xfrm>
            <a:off x="1090613" y="2784475"/>
            <a:ext cx="2108200" cy="1473200"/>
            <a:chOff x="561" y="1802"/>
            <a:chExt cx="1328" cy="928"/>
          </a:xfrm>
        </p:grpSpPr>
        <p:sp>
          <p:nvSpPr>
            <p:cNvPr id="20546" name="Rectangle 17"/>
            <p:cNvSpPr>
              <a:spLocks noChangeArrowheads="1"/>
            </p:cNvSpPr>
            <p:nvPr/>
          </p:nvSpPr>
          <p:spPr bwMode="auto">
            <a:xfrm>
              <a:off x="561" y="1802"/>
              <a:ext cx="1328" cy="92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pic>
          <p:nvPicPr>
            <p:cNvPr id="20547" name="Picture 18" descr="16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1824"/>
              <a:ext cx="1296" cy="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490" name="Group 19"/>
          <p:cNvGrpSpPr>
            <a:grpSpLocks/>
          </p:cNvGrpSpPr>
          <p:nvPr/>
        </p:nvGrpSpPr>
        <p:grpSpPr bwMode="auto">
          <a:xfrm>
            <a:off x="1243013" y="2936875"/>
            <a:ext cx="2108200" cy="1473200"/>
            <a:chOff x="561" y="1802"/>
            <a:chExt cx="1328" cy="928"/>
          </a:xfrm>
        </p:grpSpPr>
        <p:sp>
          <p:nvSpPr>
            <p:cNvPr id="20544" name="Rectangle 20"/>
            <p:cNvSpPr>
              <a:spLocks noChangeArrowheads="1"/>
            </p:cNvSpPr>
            <p:nvPr/>
          </p:nvSpPr>
          <p:spPr bwMode="auto">
            <a:xfrm>
              <a:off x="561" y="1802"/>
              <a:ext cx="1328" cy="92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pic>
          <p:nvPicPr>
            <p:cNvPr id="20545" name="Picture 21" descr="16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1824"/>
              <a:ext cx="1296" cy="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491" name="Group 22"/>
          <p:cNvGrpSpPr>
            <a:grpSpLocks/>
          </p:cNvGrpSpPr>
          <p:nvPr/>
        </p:nvGrpSpPr>
        <p:grpSpPr bwMode="auto">
          <a:xfrm>
            <a:off x="1395413" y="3089275"/>
            <a:ext cx="2108200" cy="1473200"/>
            <a:chOff x="561" y="1802"/>
            <a:chExt cx="1328" cy="928"/>
          </a:xfrm>
        </p:grpSpPr>
        <p:sp>
          <p:nvSpPr>
            <p:cNvPr id="20542" name="Rectangle 23"/>
            <p:cNvSpPr>
              <a:spLocks noChangeArrowheads="1"/>
            </p:cNvSpPr>
            <p:nvPr/>
          </p:nvSpPr>
          <p:spPr bwMode="auto">
            <a:xfrm>
              <a:off x="561" y="1802"/>
              <a:ext cx="1328" cy="92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pic>
          <p:nvPicPr>
            <p:cNvPr id="20543" name="Picture 24" descr="16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1824"/>
              <a:ext cx="1296" cy="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492" name="Group 25"/>
          <p:cNvGrpSpPr>
            <a:grpSpLocks/>
          </p:cNvGrpSpPr>
          <p:nvPr/>
        </p:nvGrpSpPr>
        <p:grpSpPr bwMode="auto">
          <a:xfrm>
            <a:off x="1547813" y="3241675"/>
            <a:ext cx="2108200" cy="1473200"/>
            <a:chOff x="561" y="1802"/>
            <a:chExt cx="1328" cy="928"/>
          </a:xfrm>
        </p:grpSpPr>
        <p:sp>
          <p:nvSpPr>
            <p:cNvPr id="20540" name="Rectangle 26"/>
            <p:cNvSpPr>
              <a:spLocks noChangeArrowheads="1"/>
            </p:cNvSpPr>
            <p:nvPr/>
          </p:nvSpPr>
          <p:spPr bwMode="auto">
            <a:xfrm>
              <a:off x="561" y="1802"/>
              <a:ext cx="1328" cy="92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pic>
          <p:nvPicPr>
            <p:cNvPr id="20541" name="Picture 27" descr="16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1824"/>
              <a:ext cx="1296" cy="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493" name="Group 28"/>
          <p:cNvGrpSpPr>
            <a:grpSpLocks/>
          </p:cNvGrpSpPr>
          <p:nvPr/>
        </p:nvGrpSpPr>
        <p:grpSpPr bwMode="auto">
          <a:xfrm>
            <a:off x="1700213" y="3394075"/>
            <a:ext cx="2108200" cy="1473200"/>
            <a:chOff x="561" y="1802"/>
            <a:chExt cx="1328" cy="928"/>
          </a:xfrm>
        </p:grpSpPr>
        <p:sp>
          <p:nvSpPr>
            <p:cNvPr id="20538" name="Rectangle 29"/>
            <p:cNvSpPr>
              <a:spLocks noChangeArrowheads="1"/>
            </p:cNvSpPr>
            <p:nvPr/>
          </p:nvSpPr>
          <p:spPr bwMode="auto">
            <a:xfrm>
              <a:off x="561" y="1802"/>
              <a:ext cx="1328" cy="92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pic>
          <p:nvPicPr>
            <p:cNvPr id="20539" name="Picture 30" descr="16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1824"/>
              <a:ext cx="1296" cy="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494" name="Group 31"/>
          <p:cNvGrpSpPr>
            <a:grpSpLocks/>
          </p:cNvGrpSpPr>
          <p:nvPr/>
        </p:nvGrpSpPr>
        <p:grpSpPr bwMode="auto">
          <a:xfrm>
            <a:off x="1852613" y="3546475"/>
            <a:ext cx="2108200" cy="1473200"/>
            <a:chOff x="561" y="1802"/>
            <a:chExt cx="1328" cy="928"/>
          </a:xfrm>
        </p:grpSpPr>
        <p:sp>
          <p:nvSpPr>
            <p:cNvPr id="20536" name="Rectangle 32"/>
            <p:cNvSpPr>
              <a:spLocks noChangeArrowheads="1"/>
            </p:cNvSpPr>
            <p:nvPr/>
          </p:nvSpPr>
          <p:spPr bwMode="auto">
            <a:xfrm>
              <a:off x="561" y="1802"/>
              <a:ext cx="1328" cy="92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pic>
          <p:nvPicPr>
            <p:cNvPr id="20537" name="Picture 33" descr="16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1824"/>
              <a:ext cx="1296" cy="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95" name="Line 34"/>
          <p:cNvSpPr>
            <a:spLocks noChangeShapeType="1"/>
          </p:cNvSpPr>
          <p:nvPr/>
        </p:nvSpPr>
        <p:spPr bwMode="auto">
          <a:xfrm>
            <a:off x="600075" y="4103688"/>
            <a:ext cx="1196975" cy="1168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grpSp>
        <p:nvGrpSpPr>
          <p:cNvPr id="20496" name="Group 35"/>
          <p:cNvGrpSpPr>
            <a:grpSpLocks/>
          </p:cNvGrpSpPr>
          <p:nvPr/>
        </p:nvGrpSpPr>
        <p:grpSpPr bwMode="auto">
          <a:xfrm>
            <a:off x="4978400" y="2005013"/>
            <a:ext cx="2108200" cy="1473200"/>
            <a:chOff x="561" y="1802"/>
            <a:chExt cx="1328" cy="928"/>
          </a:xfrm>
        </p:grpSpPr>
        <p:sp>
          <p:nvSpPr>
            <p:cNvPr id="20534" name="Rectangle 36"/>
            <p:cNvSpPr>
              <a:spLocks noChangeArrowheads="1"/>
            </p:cNvSpPr>
            <p:nvPr/>
          </p:nvSpPr>
          <p:spPr bwMode="auto">
            <a:xfrm>
              <a:off x="561" y="1802"/>
              <a:ext cx="1328" cy="92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pic>
          <p:nvPicPr>
            <p:cNvPr id="20535" name="Picture 37" descr="16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1824"/>
              <a:ext cx="1296" cy="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497" name="Group 38"/>
          <p:cNvGrpSpPr>
            <a:grpSpLocks/>
          </p:cNvGrpSpPr>
          <p:nvPr/>
        </p:nvGrpSpPr>
        <p:grpSpPr bwMode="auto">
          <a:xfrm>
            <a:off x="4997450" y="4257675"/>
            <a:ext cx="2108200" cy="1473200"/>
            <a:chOff x="561" y="1802"/>
            <a:chExt cx="1328" cy="928"/>
          </a:xfrm>
        </p:grpSpPr>
        <p:sp>
          <p:nvSpPr>
            <p:cNvPr id="20532" name="Rectangle 39"/>
            <p:cNvSpPr>
              <a:spLocks noChangeArrowheads="1"/>
            </p:cNvSpPr>
            <p:nvPr/>
          </p:nvSpPr>
          <p:spPr bwMode="auto">
            <a:xfrm>
              <a:off x="561" y="1802"/>
              <a:ext cx="1328" cy="92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pic>
          <p:nvPicPr>
            <p:cNvPr id="20533" name="Picture 40" descr="16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1824"/>
              <a:ext cx="1296" cy="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98" name="Line 41"/>
          <p:cNvSpPr>
            <a:spLocks noChangeShapeType="1"/>
          </p:cNvSpPr>
          <p:nvPr/>
        </p:nvSpPr>
        <p:spPr bwMode="auto">
          <a:xfrm>
            <a:off x="5029200" y="2057400"/>
            <a:ext cx="20574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0499" name="Line 42"/>
          <p:cNvSpPr>
            <a:spLocks noChangeShapeType="1"/>
          </p:cNvSpPr>
          <p:nvPr/>
        </p:nvSpPr>
        <p:spPr bwMode="auto">
          <a:xfrm>
            <a:off x="5029200" y="2286000"/>
            <a:ext cx="20574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0500" name="Line 43"/>
          <p:cNvSpPr>
            <a:spLocks noChangeShapeType="1"/>
          </p:cNvSpPr>
          <p:nvPr/>
        </p:nvSpPr>
        <p:spPr bwMode="auto">
          <a:xfrm>
            <a:off x="5029200" y="2438400"/>
            <a:ext cx="20574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0501" name="Line 44"/>
          <p:cNvSpPr>
            <a:spLocks noChangeShapeType="1"/>
          </p:cNvSpPr>
          <p:nvPr/>
        </p:nvSpPr>
        <p:spPr bwMode="auto">
          <a:xfrm>
            <a:off x="5029200" y="2590800"/>
            <a:ext cx="20574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0502" name="Line 45"/>
          <p:cNvSpPr>
            <a:spLocks noChangeShapeType="1"/>
          </p:cNvSpPr>
          <p:nvPr/>
        </p:nvSpPr>
        <p:spPr bwMode="auto">
          <a:xfrm>
            <a:off x="5029200" y="2743200"/>
            <a:ext cx="20574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0503" name="Line 46"/>
          <p:cNvSpPr>
            <a:spLocks noChangeShapeType="1"/>
          </p:cNvSpPr>
          <p:nvPr/>
        </p:nvSpPr>
        <p:spPr bwMode="auto">
          <a:xfrm>
            <a:off x="5029200" y="2895600"/>
            <a:ext cx="20574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0504" name="Line 47"/>
          <p:cNvSpPr>
            <a:spLocks noChangeShapeType="1"/>
          </p:cNvSpPr>
          <p:nvPr/>
        </p:nvSpPr>
        <p:spPr bwMode="auto">
          <a:xfrm>
            <a:off x="5029200" y="3048000"/>
            <a:ext cx="20574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0505" name="Line 48"/>
          <p:cNvSpPr>
            <a:spLocks noChangeShapeType="1"/>
          </p:cNvSpPr>
          <p:nvPr/>
        </p:nvSpPr>
        <p:spPr bwMode="auto">
          <a:xfrm>
            <a:off x="5029200" y="3200400"/>
            <a:ext cx="20574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0506" name="Line 49"/>
          <p:cNvSpPr>
            <a:spLocks noChangeShapeType="1"/>
          </p:cNvSpPr>
          <p:nvPr/>
        </p:nvSpPr>
        <p:spPr bwMode="auto">
          <a:xfrm>
            <a:off x="5029200" y="3352800"/>
            <a:ext cx="20574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0507" name="Line 50"/>
          <p:cNvSpPr>
            <a:spLocks noChangeShapeType="1"/>
          </p:cNvSpPr>
          <p:nvPr/>
        </p:nvSpPr>
        <p:spPr bwMode="auto">
          <a:xfrm>
            <a:off x="5029200" y="4443413"/>
            <a:ext cx="2057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0508" name="Line 51"/>
          <p:cNvSpPr>
            <a:spLocks noChangeShapeType="1"/>
          </p:cNvSpPr>
          <p:nvPr/>
        </p:nvSpPr>
        <p:spPr bwMode="auto">
          <a:xfrm>
            <a:off x="5029200" y="4595813"/>
            <a:ext cx="2057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0509" name="Line 52"/>
          <p:cNvSpPr>
            <a:spLocks noChangeShapeType="1"/>
          </p:cNvSpPr>
          <p:nvPr/>
        </p:nvSpPr>
        <p:spPr bwMode="auto">
          <a:xfrm>
            <a:off x="5029200" y="4748213"/>
            <a:ext cx="2057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0510" name="Line 53"/>
          <p:cNvSpPr>
            <a:spLocks noChangeShapeType="1"/>
          </p:cNvSpPr>
          <p:nvPr/>
        </p:nvSpPr>
        <p:spPr bwMode="auto">
          <a:xfrm>
            <a:off x="5029200" y="4900613"/>
            <a:ext cx="2057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0511" name="Line 54"/>
          <p:cNvSpPr>
            <a:spLocks noChangeShapeType="1"/>
          </p:cNvSpPr>
          <p:nvPr/>
        </p:nvSpPr>
        <p:spPr bwMode="auto">
          <a:xfrm>
            <a:off x="5029200" y="5053013"/>
            <a:ext cx="2057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0512" name="Line 55"/>
          <p:cNvSpPr>
            <a:spLocks noChangeShapeType="1"/>
          </p:cNvSpPr>
          <p:nvPr/>
        </p:nvSpPr>
        <p:spPr bwMode="auto">
          <a:xfrm>
            <a:off x="5029200" y="5205413"/>
            <a:ext cx="2057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0513" name="Line 56"/>
          <p:cNvSpPr>
            <a:spLocks noChangeShapeType="1"/>
          </p:cNvSpPr>
          <p:nvPr/>
        </p:nvSpPr>
        <p:spPr bwMode="auto">
          <a:xfrm>
            <a:off x="5029200" y="5357813"/>
            <a:ext cx="2057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0514" name="Line 57"/>
          <p:cNvSpPr>
            <a:spLocks noChangeShapeType="1"/>
          </p:cNvSpPr>
          <p:nvPr/>
        </p:nvSpPr>
        <p:spPr bwMode="auto">
          <a:xfrm>
            <a:off x="5029200" y="5510213"/>
            <a:ext cx="2057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0515" name="Line 58"/>
          <p:cNvSpPr>
            <a:spLocks noChangeShapeType="1"/>
          </p:cNvSpPr>
          <p:nvPr/>
        </p:nvSpPr>
        <p:spPr bwMode="auto">
          <a:xfrm>
            <a:off x="5029200" y="5662613"/>
            <a:ext cx="2057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0516" name="Line 59"/>
          <p:cNvSpPr>
            <a:spLocks noChangeShapeType="1"/>
          </p:cNvSpPr>
          <p:nvPr/>
        </p:nvSpPr>
        <p:spPr bwMode="auto">
          <a:xfrm flipV="1">
            <a:off x="3962400" y="2057400"/>
            <a:ext cx="990600" cy="15240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0517" name="Line 60"/>
          <p:cNvSpPr>
            <a:spLocks noChangeShapeType="1"/>
          </p:cNvSpPr>
          <p:nvPr/>
        </p:nvSpPr>
        <p:spPr bwMode="auto">
          <a:xfrm>
            <a:off x="3962400" y="3581400"/>
            <a:ext cx="990600" cy="685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0518" name="Line 61"/>
          <p:cNvSpPr>
            <a:spLocks noChangeShapeType="1"/>
          </p:cNvSpPr>
          <p:nvPr/>
        </p:nvSpPr>
        <p:spPr bwMode="auto">
          <a:xfrm flipV="1">
            <a:off x="3962400" y="3505200"/>
            <a:ext cx="990600" cy="15240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0519" name="Line 62"/>
          <p:cNvSpPr>
            <a:spLocks noChangeShapeType="1"/>
          </p:cNvSpPr>
          <p:nvPr/>
        </p:nvSpPr>
        <p:spPr bwMode="auto">
          <a:xfrm>
            <a:off x="3962400" y="5029200"/>
            <a:ext cx="990600" cy="609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0520" name="Text Box 63"/>
          <p:cNvSpPr txBox="1">
            <a:spLocks noChangeArrowheads="1"/>
          </p:cNvSpPr>
          <p:nvPr/>
        </p:nvSpPr>
        <p:spPr bwMode="auto">
          <a:xfrm>
            <a:off x="152400" y="5638800"/>
            <a:ext cx="4545013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smtClean="0">
                <a:solidFill>
                  <a:srgbClr val="A50021"/>
                </a:solidFill>
                <a:latin typeface="ＭＳ ゴシック" pitchFamily="49" charset="-128"/>
                <a:ea typeface="ＭＳ ゴシック" pitchFamily="49" charset="-128"/>
              </a:rPr>
              <a:t>NTSC(</a:t>
            </a:r>
            <a:r>
              <a:rPr lang="ja-JP" altLang="en-US" sz="2000" b="1" smtClean="0">
                <a:solidFill>
                  <a:srgbClr val="A50021"/>
                </a:solidFill>
                <a:latin typeface="ＭＳ ゴシック" pitchFamily="49" charset="-128"/>
                <a:ea typeface="ＭＳ ゴシック" pitchFamily="49" charset="-128"/>
              </a:rPr>
              <a:t>日本</a:t>
            </a:r>
            <a:r>
              <a:rPr lang="en-US" altLang="ja-JP" sz="2000" b="1" smtClean="0">
                <a:solidFill>
                  <a:srgbClr val="A50021"/>
                </a:solidFill>
                <a:latin typeface="ＭＳ ゴシック" pitchFamily="49" charset="-128"/>
                <a:ea typeface="ＭＳ ゴシック" pitchFamily="49" charset="-128"/>
              </a:rPr>
              <a:t>/</a:t>
            </a:r>
            <a:r>
              <a:rPr lang="ja-JP" altLang="en-US" sz="2000" b="1" smtClean="0">
                <a:solidFill>
                  <a:srgbClr val="A50021"/>
                </a:solidFill>
                <a:latin typeface="ＭＳ ゴシック" pitchFamily="49" charset="-128"/>
                <a:ea typeface="ＭＳ ゴシック" pitchFamily="49" charset="-128"/>
              </a:rPr>
              <a:t>北米</a:t>
            </a:r>
            <a:r>
              <a:rPr lang="en-US" altLang="ja-JP" sz="2000" b="1" smtClean="0">
                <a:solidFill>
                  <a:srgbClr val="A50021"/>
                </a:solidFill>
                <a:latin typeface="ＭＳ ゴシック" pitchFamily="49" charset="-128"/>
                <a:ea typeface="ＭＳ ゴシック" pitchFamily="49" charset="-128"/>
              </a:rPr>
              <a:t>)</a:t>
            </a:r>
            <a:r>
              <a:rPr lang="ja-JP" altLang="en-US" sz="2000" b="1" smtClean="0">
                <a:solidFill>
                  <a:srgbClr val="A50021"/>
                </a:solidFill>
                <a:latin typeface="ＭＳ ゴシック" pitchFamily="49" charset="-128"/>
                <a:ea typeface="ＭＳ ゴシック" pitchFamily="49" charset="-128"/>
              </a:rPr>
              <a:t>では</a:t>
            </a:r>
            <a:r>
              <a:rPr lang="en-US" altLang="ja-JP" sz="2000" b="1" smtClean="0">
                <a:solidFill>
                  <a:srgbClr val="A50021"/>
                </a:solidFill>
                <a:latin typeface="ＭＳ ゴシック" pitchFamily="49" charset="-128"/>
                <a:ea typeface="ＭＳ ゴシック" pitchFamily="49" charset="-128"/>
              </a:rPr>
              <a:t>60Hz</a:t>
            </a:r>
            <a:r>
              <a:rPr lang="ja-JP" altLang="en-US" sz="2000" b="1" smtClean="0">
                <a:solidFill>
                  <a:srgbClr val="A50021"/>
                </a:solidFill>
                <a:latin typeface="ＭＳ ゴシック" pitchFamily="49" charset="-128"/>
                <a:ea typeface="ＭＳ ゴシック" pitchFamily="49" charset="-128"/>
              </a:rPr>
              <a:t>で動画像を</a:t>
            </a:r>
            <a:endParaRPr lang="en-US" altLang="ja-JP" sz="2000" b="1" smtClean="0">
              <a:solidFill>
                <a:srgbClr val="A50021"/>
              </a:solidFill>
              <a:latin typeface="ＭＳ ゴシック" pitchFamily="49" charset="-128"/>
              <a:ea typeface="ＭＳ ゴシック" pitchFamily="49" charset="-128"/>
            </a:endParaRPr>
          </a:p>
          <a:p>
            <a:pPr fontAlgn="base" latinLnBrk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000" b="1" smtClean="0">
                <a:solidFill>
                  <a:srgbClr val="A50021"/>
                </a:solidFill>
                <a:latin typeface="ＭＳ ゴシック" pitchFamily="49" charset="-128"/>
                <a:ea typeface="ＭＳ ゴシック" pitchFamily="49" charset="-128"/>
              </a:rPr>
              <a:t>インターレース</a:t>
            </a:r>
            <a:r>
              <a:rPr lang="en-US" altLang="ja-JP" sz="2000" b="1" smtClean="0">
                <a:solidFill>
                  <a:srgbClr val="A50021"/>
                </a:solidFill>
                <a:latin typeface="ＭＳ ゴシック" pitchFamily="49" charset="-128"/>
                <a:ea typeface="ＭＳ ゴシック" pitchFamily="49" charset="-128"/>
              </a:rPr>
              <a:t>(</a:t>
            </a:r>
            <a:r>
              <a:rPr lang="ja-JP" altLang="en-US" sz="2000" b="1" smtClean="0">
                <a:solidFill>
                  <a:srgbClr val="A50021"/>
                </a:solidFill>
                <a:latin typeface="ＭＳ ゴシック" pitchFamily="49" charset="-128"/>
                <a:ea typeface="ＭＳ ゴシック" pitchFamily="49" charset="-128"/>
              </a:rPr>
              <a:t>飛び越し走査</a:t>
            </a:r>
            <a:r>
              <a:rPr lang="en-US" altLang="ja-JP" sz="2000" b="1" smtClean="0">
                <a:solidFill>
                  <a:srgbClr val="A50021"/>
                </a:solidFill>
                <a:latin typeface="ＭＳ ゴシック" pitchFamily="49" charset="-128"/>
                <a:ea typeface="ＭＳ ゴシック" pitchFamily="49" charset="-128"/>
              </a:rPr>
              <a:t>)</a:t>
            </a:r>
            <a:r>
              <a:rPr lang="ja-JP" altLang="en-US" sz="2000" b="1" smtClean="0">
                <a:solidFill>
                  <a:srgbClr val="A50021"/>
                </a:solidFill>
                <a:latin typeface="ＭＳ ゴシック" pitchFamily="49" charset="-128"/>
                <a:ea typeface="ＭＳ ゴシック" pitchFamily="49" charset="-128"/>
              </a:rPr>
              <a:t>で転送</a:t>
            </a:r>
            <a:endParaRPr lang="en-US" altLang="ja-JP" sz="2000" b="1" smtClean="0">
              <a:solidFill>
                <a:srgbClr val="A50021"/>
              </a:solidFill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20521" name="Text Box 64"/>
          <p:cNvSpPr txBox="1">
            <a:spLocks noChangeArrowheads="1"/>
          </p:cNvSpPr>
          <p:nvPr/>
        </p:nvSpPr>
        <p:spPr bwMode="auto">
          <a:xfrm>
            <a:off x="7086600" y="1828800"/>
            <a:ext cx="32543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smtClean="0">
                <a:solidFill>
                  <a:srgbClr val="000000"/>
                </a:solidFill>
                <a:latin typeface="Arial" pitchFamily="34" charset="0"/>
                <a:ea typeface="Batang" pitchFamily="18" charset="-127"/>
              </a:rPr>
              <a:t>1</a:t>
            </a:r>
          </a:p>
        </p:txBody>
      </p:sp>
      <p:sp>
        <p:nvSpPr>
          <p:cNvPr id="20522" name="Text Box 65"/>
          <p:cNvSpPr txBox="1">
            <a:spLocks noChangeArrowheads="1"/>
          </p:cNvSpPr>
          <p:nvPr/>
        </p:nvSpPr>
        <p:spPr bwMode="auto">
          <a:xfrm>
            <a:off x="7239000" y="1981200"/>
            <a:ext cx="32543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smtClean="0">
                <a:solidFill>
                  <a:srgbClr val="000000"/>
                </a:solidFill>
                <a:latin typeface="Arial" pitchFamily="34" charset="0"/>
                <a:ea typeface="Batang" pitchFamily="18" charset="-127"/>
              </a:rPr>
              <a:t>3</a:t>
            </a:r>
          </a:p>
        </p:txBody>
      </p:sp>
      <p:sp>
        <p:nvSpPr>
          <p:cNvPr id="20523" name="Text Box 66"/>
          <p:cNvSpPr txBox="1">
            <a:spLocks noChangeArrowheads="1"/>
          </p:cNvSpPr>
          <p:nvPr/>
        </p:nvSpPr>
        <p:spPr bwMode="auto">
          <a:xfrm>
            <a:off x="7391400" y="2133600"/>
            <a:ext cx="32543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smtClean="0">
                <a:solidFill>
                  <a:srgbClr val="000000"/>
                </a:solidFill>
                <a:latin typeface="Arial" pitchFamily="34" charset="0"/>
                <a:ea typeface="Batang" pitchFamily="18" charset="-127"/>
              </a:rPr>
              <a:t>5</a:t>
            </a:r>
          </a:p>
        </p:txBody>
      </p:sp>
      <p:sp>
        <p:nvSpPr>
          <p:cNvPr id="20524" name="Text Box 67"/>
          <p:cNvSpPr txBox="1">
            <a:spLocks noChangeArrowheads="1"/>
          </p:cNvSpPr>
          <p:nvPr/>
        </p:nvSpPr>
        <p:spPr bwMode="auto">
          <a:xfrm>
            <a:off x="7162800" y="4138613"/>
            <a:ext cx="32543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smtClean="0">
                <a:solidFill>
                  <a:srgbClr val="000000"/>
                </a:solidFill>
                <a:latin typeface="Arial" pitchFamily="34" charset="0"/>
                <a:ea typeface="Batang" pitchFamily="18" charset="-127"/>
              </a:rPr>
              <a:t>2</a:t>
            </a:r>
          </a:p>
        </p:txBody>
      </p:sp>
      <p:sp>
        <p:nvSpPr>
          <p:cNvPr id="20525" name="Text Box 68"/>
          <p:cNvSpPr txBox="1">
            <a:spLocks noChangeArrowheads="1"/>
          </p:cNvSpPr>
          <p:nvPr/>
        </p:nvSpPr>
        <p:spPr bwMode="auto">
          <a:xfrm>
            <a:off x="7315200" y="4291013"/>
            <a:ext cx="32543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smtClean="0">
                <a:solidFill>
                  <a:srgbClr val="000000"/>
                </a:solidFill>
                <a:latin typeface="Arial" pitchFamily="34" charset="0"/>
                <a:ea typeface="Batang" pitchFamily="18" charset="-127"/>
              </a:rPr>
              <a:t>4</a:t>
            </a:r>
          </a:p>
        </p:txBody>
      </p:sp>
      <p:sp>
        <p:nvSpPr>
          <p:cNvPr id="20526" name="Text Box 69"/>
          <p:cNvSpPr txBox="1">
            <a:spLocks noChangeArrowheads="1"/>
          </p:cNvSpPr>
          <p:nvPr/>
        </p:nvSpPr>
        <p:spPr bwMode="auto">
          <a:xfrm>
            <a:off x="7467600" y="4443413"/>
            <a:ext cx="32543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smtClean="0">
                <a:solidFill>
                  <a:srgbClr val="000000"/>
                </a:solidFill>
                <a:latin typeface="Arial" pitchFamily="34" charset="0"/>
                <a:ea typeface="Batang" pitchFamily="18" charset="-127"/>
              </a:rPr>
              <a:t>6</a:t>
            </a:r>
          </a:p>
        </p:txBody>
      </p:sp>
      <p:sp>
        <p:nvSpPr>
          <p:cNvPr id="20527" name="Line 70"/>
          <p:cNvSpPr>
            <a:spLocks noChangeShapeType="1"/>
          </p:cNvSpPr>
          <p:nvPr/>
        </p:nvSpPr>
        <p:spPr bwMode="auto">
          <a:xfrm>
            <a:off x="7620000" y="2514600"/>
            <a:ext cx="609600" cy="7620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0528" name="Line 71"/>
          <p:cNvSpPr>
            <a:spLocks noChangeShapeType="1"/>
          </p:cNvSpPr>
          <p:nvPr/>
        </p:nvSpPr>
        <p:spPr bwMode="auto">
          <a:xfrm>
            <a:off x="7696200" y="4824413"/>
            <a:ext cx="609600" cy="7620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0529" name="Text Box 72"/>
          <p:cNvSpPr txBox="1">
            <a:spLocks noChangeArrowheads="1"/>
          </p:cNvSpPr>
          <p:nvPr/>
        </p:nvSpPr>
        <p:spPr bwMode="auto">
          <a:xfrm>
            <a:off x="4953000" y="3352800"/>
            <a:ext cx="41910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1800" b="1" smtClean="0">
                <a:solidFill>
                  <a:srgbClr val="000000"/>
                </a:solidFill>
                <a:latin typeface="ＭＳ ゴシック" pitchFamily="49" charset="-128"/>
                <a:ea typeface="ＭＳ ゴシック" pitchFamily="49" charset="-128"/>
              </a:rPr>
              <a:t>奇数フィールド</a:t>
            </a:r>
            <a:r>
              <a:rPr lang="en-US" altLang="ja-JP" sz="1800" b="1" smtClean="0">
                <a:solidFill>
                  <a:srgbClr val="000000"/>
                </a:solidFill>
                <a:latin typeface="ＭＳ ゴシック" pitchFamily="49" charset="-128"/>
                <a:ea typeface="ＭＳ ゴシック" pitchFamily="49" charset="-128"/>
              </a:rPr>
              <a:t> 1/60</a:t>
            </a:r>
            <a:r>
              <a:rPr lang="ja-JP" altLang="en-US" sz="1800" b="1" smtClean="0">
                <a:solidFill>
                  <a:srgbClr val="000000"/>
                </a:solidFill>
                <a:latin typeface="ＭＳ ゴシック" pitchFamily="49" charset="-128"/>
                <a:ea typeface="ＭＳ ゴシック" pitchFamily="49" charset="-128"/>
              </a:rPr>
              <a:t>秒　</a:t>
            </a:r>
            <a:endParaRPr lang="en-US" altLang="ja-JP" sz="1800" b="1" smtClean="0">
              <a:solidFill>
                <a:srgbClr val="000000"/>
              </a:solidFill>
              <a:latin typeface="ＭＳ ゴシック" pitchFamily="49" charset="-128"/>
              <a:ea typeface="ＭＳ ゴシック" pitchFamily="49" charset="-128"/>
            </a:endParaRPr>
          </a:p>
          <a:p>
            <a:pPr fontAlgn="base" latinLnBrk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1800" b="1" smtClean="0">
                <a:solidFill>
                  <a:srgbClr val="000000"/>
                </a:solidFill>
                <a:latin typeface="ＭＳ ゴシック" pitchFamily="49" charset="-128"/>
                <a:ea typeface="ＭＳ ゴシック" pitchFamily="49" charset="-128"/>
              </a:rPr>
              <a:t>NTSC 525/2</a:t>
            </a:r>
            <a:r>
              <a:rPr lang="ja-JP" altLang="en-US" sz="1800" b="1" smtClean="0">
                <a:solidFill>
                  <a:srgbClr val="000000"/>
                </a:solidFill>
                <a:latin typeface="ＭＳ ゴシック" pitchFamily="49" charset="-128"/>
                <a:ea typeface="ＭＳ ゴシック" pitchFamily="49" charset="-128"/>
              </a:rPr>
              <a:t>ライン</a:t>
            </a:r>
            <a:r>
              <a:rPr lang="en-US" altLang="ja-JP" sz="1800" b="1" smtClean="0">
                <a:solidFill>
                  <a:srgbClr val="000000"/>
                </a:solidFill>
                <a:latin typeface="ＭＳ ゴシック" pitchFamily="49" charset="-128"/>
                <a:ea typeface="ＭＳ ゴシック" pitchFamily="49" charset="-128"/>
              </a:rPr>
              <a:t> (HD 1080/2</a:t>
            </a:r>
            <a:r>
              <a:rPr lang="ja-JP" altLang="en-US" sz="1800" b="1" smtClean="0">
                <a:solidFill>
                  <a:srgbClr val="000000"/>
                </a:solidFill>
                <a:latin typeface="ＭＳ ゴシック" pitchFamily="49" charset="-128"/>
                <a:ea typeface="ＭＳ ゴシック" pitchFamily="49" charset="-128"/>
              </a:rPr>
              <a:t>ライン</a:t>
            </a:r>
            <a:r>
              <a:rPr lang="en-US" altLang="ja-JP" sz="1800" b="1" smtClean="0">
                <a:solidFill>
                  <a:srgbClr val="000000"/>
                </a:solidFill>
                <a:latin typeface="ＭＳ ゴシック" pitchFamily="49" charset="-128"/>
                <a:ea typeface="ＭＳ ゴシック" pitchFamily="49" charset="-128"/>
              </a:rPr>
              <a:t>)</a:t>
            </a:r>
          </a:p>
        </p:txBody>
      </p:sp>
      <p:sp>
        <p:nvSpPr>
          <p:cNvPr id="20530" name="Text Box 74"/>
          <p:cNvSpPr txBox="1">
            <a:spLocks noChangeArrowheads="1"/>
          </p:cNvSpPr>
          <p:nvPr/>
        </p:nvSpPr>
        <p:spPr bwMode="auto">
          <a:xfrm>
            <a:off x="228600" y="258763"/>
            <a:ext cx="8915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spcBef>
                <a:spcPct val="0"/>
              </a:spcBef>
              <a:spcAft>
                <a:spcPct val="0"/>
              </a:spcAft>
            </a:pPr>
            <a:r>
              <a:rPr lang="ja-JP" altLang="en-US" sz="3200" b="1" smtClean="0">
                <a:solidFill>
                  <a:srgbClr val="A50021"/>
                </a:solidFill>
                <a:latin typeface="ＭＳ ゴシック" pitchFamily="49" charset="-128"/>
                <a:ea typeface="ＭＳ ゴシック" pitchFamily="49" charset="-128"/>
              </a:rPr>
              <a:t>フラットパネルディスプレイの基本駆動方法</a:t>
            </a:r>
            <a:endParaRPr lang="en-US" altLang="ja-JP" sz="3200" b="1" smtClean="0">
              <a:solidFill>
                <a:srgbClr val="A50021"/>
              </a:solidFill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20531" name="Text Box 72"/>
          <p:cNvSpPr txBox="1">
            <a:spLocks noChangeArrowheads="1"/>
          </p:cNvSpPr>
          <p:nvPr/>
        </p:nvSpPr>
        <p:spPr bwMode="auto">
          <a:xfrm>
            <a:off x="4953000" y="5715000"/>
            <a:ext cx="41910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1800" b="1" smtClean="0">
                <a:solidFill>
                  <a:srgbClr val="000000"/>
                </a:solidFill>
                <a:latin typeface="ＭＳ ゴシック" pitchFamily="49" charset="-128"/>
                <a:ea typeface="ＭＳ ゴシック" pitchFamily="49" charset="-128"/>
              </a:rPr>
              <a:t>偶数フィールド</a:t>
            </a:r>
            <a:r>
              <a:rPr lang="en-US" altLang="ja-JP" sz="1800" b="1" smtClean="0">
                <a:solidFill>
                  <a:srgbClr val="000000"/>
                </a:solidFill>
                <a:latin typeface="ＭＳ ゴシック" pitchFamily="49" charset="-128"/>
                <a:ea typeface="ＭＳ ゴシック" pitchFamily="49" charset="-128"/>
              </a:rPr>
              <a:t> 1/60</a:t>
            </a:r>
            <a:r>
              <a:rPr lang="ja-JP" altLang="en-US" sz="1800" b="1" smtClean="0">
                <a:solidFill>
                  <a:srgbClr val="000000"/>
                </a:solidFill>
                <a:latin typeface="ＭＳ ゴシック" pitchFamily="49" charset="-128"/>
                <a:ea typeface="ＭＳ ゴシック" pitchFamily="49" charset="-128"/>
              </a:rPr>
              <a:t>秒　</a:t>
            </a:r>
            <a:endParaRPr lang="en-US" altLang="ja-JP" sz="1800" b="1" smtClean="0">
              <a:solidFill>
                <a:srgbClr val="000000"/>
              </a:solidFill>
              <a:latin typeface="ＭＳ ゴシック" pitchFamily="49" charset="-128"/>
              <a:ea typeface="ＭＳ ゴシック" pitchFamily="49" charset="-128"/>
            </a:endParaRPr>
          </a:p>
          <a:p>
            <a:pPr fontAlgn="base" latinLnBrk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1800" b="1" smtClean="0">
                <a:solidFill>
                  <a:srgbClr val="000000"/>
                </a:solidFill>
                <a:latin typeface="ＭＳ ゴシック" pitchFamily="49" charset="-128"/>
                <a:ea typeface="ＭＳ ゴシック" pitchFamily="49" charset="-128"/>
              </a:rPr>
              <a:t>NTSC 525/2</a:t>
            </a:r>
            <a:r>
              <a:rPr lang="ja-JP" altLang="en-US" sz="1800" b="1" smtClean="0">
                <a:solidFill>
                  <a:srgbClr val="000000"/>
                </a:solidFill>
                <a:latin typeface="ＭＳ ゴシック" pitchFamily="49" charset="-128"/>
                <a:ea typeface="ＭＳ ゴシック" pitchFamily="49" charset="-128"/>
              </a:rPr>
              <a:t>ライン</a:t>
            </a:r>
            <a:r>
              <a:rPr lang="en-US" altLang="ja-JP" sz="1800" b="1" smtClean="0">
                <a:solidFill>
                  <a:srgbClr val="000000"/>
                </a:solidFill>
                <a:latin typeface="ＭＳ ゴシック" pitchFamily="49" charset="-128"/>
                <a:ea typeface="ＭＳ ゴシック" pitchFamily="49" charset="-128"/>
              </a:rPr>
              <a:t> (HD 1080/2</a:t>
            </a:r>
            <a:r>
              <a:rPr lang="ja-JP" altLang="en-US" sz="1800" b="1" smtClean="0">
                <a:solidFill>
                  <a:srgbClr val="000000"/>
                </a:solidFill>
                <a:latin typeface="ＭＳ ゴシック" pitchFamily="49" charset="-128"/>
                <a:ea typeface="ＭＳ ゴシック" pitchFamily="49" charset="-128"/>
              </a:rPr>
              <a:t>ライン</a:t>
            </a:r>
            <a:r>
              <a:rPr lang="en-US" altLang="ja-JP" sz="1800" b="1" smtClean="0">
                <a:solidFill>
                  <a:srgbClr val="000000"/>
                </a:solidFill>
                <a:latin typeface="ＭＳ ゴシック" pitchFamily="49" charset="-128"/>
                <a:ea typeface="ＭＳ ゴシック" pitchFamily="49" charset="-128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4417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角丸四角形 5"/>
          <p:cNvSpPr>
            <a:spLocks noChangeArrowheads="1"/>
          </p:cNvSpPr>
          <p:nvPr/>
        </p:nvSpPr>
        <p:spPr bwMode="auto">
          <a:xfrm>
            <a:off x="3962400" y="3124200"/>
            <a:ext cx="4876800" cy="1295400"/>
          </a:xfrm>
          <a:prstGeom prst="roundRect">
            <a:avLst>
              <a:gd name="adj" fmla="val 16667"/>
            </a:avLst>
          </a:prstGeom>
          <a:solidFill>
            <a:srgbClr val="9968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4579" name="角丸四角形 4"/>
          <p:cNvSpPr>
            <a:spLocks noChangeArrowheads="1"/>
          </p:cNvSpPr>
          <p:nvPr/>
        </p:nvSpPr>
        <p:spPr bwMode="auto">
          <a:xfrm>
            <a:off x="3886200" y="3048000"/>
            <a:ext cx="4876800" cy="1295400"/>
          </a:xfrm>
          <a:prstGeom prst="roundRect">
            <a:avLst>
              <a:gd name="adj" fmla="val 16667"/>
            </a:avLst>
          </a:prstGeom>
          <a:solidFill>
            <a:srgbClr val="FFEF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4580" name="Oval 2"/>
          <p:cNvSpPr>
            <a:spLocks noChangeArrowheads="1"/>
          </p:cNvSpPr>
          <p:nvPr/>
        </p:nvSpPr>
        <p:spPr bwMode="auto">
          <a:xfrm>
            <a:off x="3810000" y="1524000"/>
            <a:ext cx="1524000" cy="990600"/>
          </a:xfrm>
          <a:prstGeom prst="ellipse">
            <a:avLst/>
          </a:prstGeom>
          <a:solidFill>
            <a:srgbClr val="FFFF99"/>
          </a:solidFill>
          <a:ln w="38100">
            <a:solidFill>
              <a:srgbClr val="CC99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4581" name="Rectangle 3"/>
          <p:cNvSpPr>
            <a:spLocks noChangeArrowheads="1"/>
          </p:cNvSpPr>
          <p:nvPr/>
        </p:nvSpPr>
        <p:spPr bwMode="auto">
          <a:xfrm>
            <a:off x="762000" y="1219200"/>
            <a:ext cx="2743200" cy="43434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4582" name="Text Box 4"/>
          <p:cNvSpPr txBox="1">
            <a:spLocks noChangeArrowheads="1"/>
          </p:cNvSpPr>
          <p:nvPr/>
        </p:nvSpPr>
        <p:spPr bwMode="auto">
          <a:xfrm>
            <a:off x="806450" y="228600"/>
            <a:ext cx="8032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spcBef>
                <a:spcPct val="0"/>
              </a:spcBef>
              <a:spcAft>
                <a:spcPct val="0"/>
              </a:spcAft>
            </a:pPr>
            <a:r>
              <a:rPr lang="ja-JP" altLang="en-US" sz="3200" b="1" smtClean="0">
                <a:solidFill>
                  <a:srgbClr val="A50021"/>
                </a:solidFill>
                <a:latin typeface="ＭＳ ゴシック" pitchFamily="49" charset="-128"/>
                <a:ea typeface="ＭＳ ゴシック" pitchFamily="49" charset="-128"/>
              </a:rPr>
              <a:t>フラットパネルディスプレイの画素構造</a:t>
            </a:r>
            <a:endParaRPr lang="en-US" altLang="ja-JP" sz="3200" b="1" smtClean="0">
              <a:solidFill>
                <a:srgbClr val="A50021"/>
              </a:solidFill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24583" name="Rectangle 5"/>
          <p:cNvSpPr>
            <a:spLocks noChangeArrowheads="1"/>
          </p:cNvSpPr>
          <p:nvPr/>
        </p:nvSpPr>
        <p:spPr bwMode="auto">
          <a:xfrm>
            <a:off x="838200" y="2743200"/>
            <a:ext cx="304800" cy="12954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4584" name="Rectangle 6"/>
          <p:cNvSpPr>
            <a:spLocks noChangeArrowheads="1"/>
          </p:cNvSpPr>
          <p:nvPr/>
        </p:nvSpPr>
        <p:spPr bwMode="auto">
          <a:xfrm>
            <a:off x="1295400" y="2743200"/>
            <a:ext cx="304800" cy="1295400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4585" name="Rectangle 7"/>
          <p:cNvSpPr>
            <a:spLocks noChangeArrowheads="1"/>
          </p:cNvSpPr>
          <p:nvPr/>
        </p:nvSpPr>
        <p:spPr bwMode="auto">
          <a:xfrm>
            <a:off x="1752600" y="2743200"/>
            <a:ext cx="304800" cy="12954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4586" name="Rectangle 8"/>
          <p:cNvSpPr>
            <a:spLocks noChangeArrowheads="1"/>
          </p:cNvSpPr>
          <p:nvPr/>
        </p:nvSpPr>
        <p:spPr bwMode="auto">
          <a:xfrm>
            <a:off x="2209800" y="2743200"/>
            <a:ext cx="304800" cy="12954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4587" name="Rectangle 9"/>
          <p:cNvSpPr>
            <a:spLocks noChangeArrowheads="1"/>
          </p:cNvSpPr>
          <p:nvPr/>
        </p:nvSpPr>
        <p:spPr bwMode="auto">
          <a:xfrm>
            <a:off x="2667000" y="2743200"/>
            <a:ext cx="304800" cy="1295400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4588" name="Rectangle 10"/>
          <p:cNvSpPr>
            <a:spLocks noChangeArrowheads="1"/>
          </p:cNvSpPr>
          <p:nvPr/>
        </p:nvSpPr>
        <p:spPr bwMode="auto">
          <a:xfrm>
            <a:off x="838200" y="4191000"/>
            <a:ext cx="304800" cy="12954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4589" name="Rectangle 11"/>
          <p:cNvSpPr>
            <a:spLocks noChangeArrowheads="1"/>
          </p:cNvSpPr>
          <p:nvPr/>
        </p:nvSpPr>
        <p:spPr bwMode="auto">
          <a:xfrm>
            <a:off x="1295400" y="4191000"/>
            <a:ext cx="304800" cy="1295400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4590" name="Rectangle 12"/>
          <p:cNvSpPr>
            <a:spLocks noChangeArrowheads="1"/>
          </p:cNvSpPr>
          <p:nvPr/>
        </p:nvSpPr>
        <p:spPr bwMode="auto">
          <a:xfrm>
            <a:off x="1752600" y="4191000"/>
            <a:ext cx="304800" cy="12954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4591" name="Rectangle 13"/>
          <p:cNvSpPr>
            <a:spLocks noChangeArrowheads="1"/>
          </p:cNvSpPr>
          <p:nvPr/>
        </p:nvSpPr>
        <p:spPr bwMode="auto">
          <a:xfrm>
            <a:off x="2209800" y="4191000"/>
            <a:ext cx="304800" cy="12954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4592" name="Rectangle 14"/>
          <p:cNvSpPr>
            <a:spLocks noChangeArrowheads="1"/>
          </p:cNvSpPr>
          <p:nvPr/>
        </p:nvSpPr>
        <p:spPr bwMode="auto">
          <a:xfrm>
            <a:off x="2667000" y="4191000"/>
            <a:ext cx="304800" cy="1295400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4593" name="Rectangle 15"/>
          <p:cNvSpPr>
            <a:spLocks noChangeArrowheads="1"/>
          </p:cNvSpPr>
          <p:nvPr/>
        </p:nvSpPr>
        <p:spPr bwMode="auto">
          <a:xfrm>
            <a:off x="838200" y="1295400"/>
            <a:ext cx="304800" cy="12954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4594" name="Rectangle 16"/>
          <p:cNvSpPr>
            <a:spLocks noChangeArrowheads="1"/>
          </p:cNvSpPr>
          <p:nvPr/>
        </p:nvSpPr>
        <p:spPr bwMode="auto">
          <a:xfrm>
            <a:off x="1295400" y="1295400"/>
            <a:ext cx="304800" cy="1295400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4595" name="Rectangle 17"/>
          <p:cNvSpPr>
            <a:spLocks noChangeArrowheads="1"/>
          </p:cNvSpPr>
          <p:nvPr/>
        </p:nvSpPr>
        <p:spPr bwMode="auto">
          <a:xfrm>
            <a:off x="1752600" y="1295400"/>
            <a:ext cx="304800" cy="12954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4596" name="Rectangle 18"/>
          <p:cNvSpPr>
            <a:spLocks noChangeArrowheads="1"/>
          </p:cNvSpPr>
          <p:nvPr/>
        </p:nvSpPr>
        <p:spPr bwMode="auto">
          <a:xfrm>
            <a:off x="2209800" y="1295400"/>
            <a:ext cx="304800" cy="12954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4597" name="Rectangle 19"/>
          <p:cNvSpPr>
            <a:spLocks noChangeArrowheads="1"/>
          </p:cNvSpPr>
          <p:nvPr/>
        </p:nvSpPr>
        <p:spPr bwMode="auto">
          <a:xfrm>
            <a:off x="2667000" y="1295400"/>
            <a:ext cx="304800" cy="1295400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4598" name="Rectangle 20"/>
          <p:cNvSpPr>
            <a:spLocks noChangeArrowheads="1"/>
          </p:cNvSpPr>
          <p:nvPr/>
        </p:nvSpPr>
        <p:spPr bwMode="auto">
          <a:xfrm>
            <a:off x="3124200" y="2743200"/>
            <a:ext cx="304800" cy="12954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4599" name="Rectangle 21"/>
          <p:cNvSpPr>
            <a:spLocks noChangeArrowheads="1"/>
          </p:cNvSpPr>
          <p:nvPr/>
        </p:nvSpPr>
        <p:spPr bwMode="auto">
          <a:xfrm>
            <a:off x="3124200" y="4191000"/>
            <a:ext cx="304800" cy="12954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4600" name="Rectangle 22"/>
          <p:cNvSpPr>
            <a:spLocks noChangeArrowheads="1"/>
          </p:cNvSpPr>
          <p:nvPr/>
        </p:nvSpPr>
        <p:spPr bwMode="auto">
          <a:xfrm>
            <a:off x="3124200" y="1295400"/>
            <a:ext cx="304800" cy="12954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4601" name="Rectangle 23"/>
          <p:cNvSpPr>
            <a:spLocks noChangeArrowheads="1"/>
          </p:cNvSpPr>
          <p:nvPr/>
        </p:nvSpPr>
        <p:spPr bwMode="auto">
          <a:xfrm>
            <a:off x="1676400" y="2667000"/>
            <a:ext cx="1371600" cy="14478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4602" name="Line 24"/>
          <p:cNvSpPr>
            <a:spLocks noChangeShapeType="1"/>
          </p:cNvSpPr>
          <p:nvPr/>
        </p:nvSpPr>
        <p:spPr bwMode="auto">
          <a:xfrm flipH="1">
            <a:off x="3048000" y="2133600"/>
            <a:ext cx="838200" cy="53340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4603" name="Text Box 25"/>
          <p:cNvSpPr txBox="1">
            <a:spLocks noChangeArrowheads="1"/>
          </p:cNvSpPr>
          <p:nvPr/>
        </p:nvSpPr>
        <p:spPr bwMode="auto">
          <a:xfrm>
            <a:off x="4065588" y="1752600"/>
            <a:ext cx="101282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2800" b="1" smtClean="0">
                <a:solidFill>
                  <a:srgbClr val="000000"/>
                </a:solidFill>
                <a:latin typeface="Arial" pitchFamily="34" charset="0"/>
                <a:ea typeface="Batang" pitchFamily="18" charset="-127"/>
              </a:rPr>
              <a:t>Pixel</a:t>
            </a:r>
          </a:p>
        </p:txBody>
      </p:sp>
      <p:sp>
        <p:nvSpPr>
          <p:cNvPr id="24604" name="Text Box 26"/>
          <p:cNvSpPr txBox="1">
            <a:spLocks noChangeArrowheads="1"/>
          </p:cNvSpPr>
          <p:nvPr/>
        </p:nvSpPr>
        <p:spPr bwMode="auto">
          <a:xfrm>
            <a:off x="5638800" y="1447800"/>
            <a:ext cx="31242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b="1" smtClean="0">
                <a:solidFill>
                  <a:srgbClr val="000000"/>
                </a:solidFill>
              </a:rPr>
              <a:t>画素は</a:t>
            </a:r>
            <a:r>
              <a:rPr lang="en-US" altLang="ja-JP" b="1" smtClean="0">
                <a:solidFill>
                  <a:srgbClr val="A50021"/>
                </a:solidFill>
              </a:rPr>
              <a:t>R</a:t>
            </a:r>
            <a:r>
              <a:rPr lang="en-US" altLang="ja-JP" b="1" smtClean="0">
                <a:solidFill>
                  <a:srgbClr val="000000"/>
                </a:solidFill>
              </a:rPr>
              <a:t>,</a:t>
            </a:r>
            <a:r>
              <a:rPr lang="en-US" altLang="ja-JP" b="1" smtClean="0">
                <a:solidFill>
                  <a:srgbClr val="008000"/>
                </a:solidFill>
              </a:rPr>
              <a:t>G</a:t>
            </a:r>
            <a:r>
              <a:rPr lang="en-US" altLang="ja-JP" b="1" smtClean="0">
                <a:solidFill>
                  <a:srgbClr val="000000"/>
                </a:solidFill>
              </a:rPr>
              <a:t>,</a:t>
            </a:r>
            <a:r>
              <a:rPr lang="en-US" altLang="ja-JP" b="1" smtClean="0">
                <a:solidFill>
                  <a:srgbClr val="0000FF"/>
                </a:solidFill>
              </a:rPr>
              <a:t>B</a:t>
            </a:r>
            <a:r>
              <a:rPr lang="ja-JP" altLang="en-US" b="1" smtClean="0">
                <a:solidFill>
                  <a:srgbClr val="000000"/>
                </a:solidFill>
              </a:rPr>
              <a:t>三原色の</a:t>
            </a:r>
            <a:endParaRPr lang="en-US" altLang="ja-JP" b="1" smtClean="0">
              <a:solidFill>
                <a:srgbClr val="000000"/>
              </a:solidFill>
            </a:endParaRPr>
          </a:p>
          <a:p>
            <a:pPr fontAlgn="base" latinLnBrk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b="1" smtClean="0">
                <a:solidFill>
                  <a:srgbClr val="000000"/>
                </a:solidFill>
              </a:rPr>
              <a:t>ドットで構成</a:t>
            </a:r>
            <a:endParaRPr lang="en-US" altLang="ja-JP" b="1" smtClean="0">
              <a:solidFill>
                <a:srgbClr val="000000"/>
              </a:solidFill>
            </a:endParaRPr>
          </a:p>
        </p:txBody>
      </p:sp>
      <p:sp>
        <p:nvSpPr>
          <p:cNvPr id="24605" name="Text Box 27"/>
          <p:cNvSpPr txBox="1">
            <a:spLocks noChangeArrowheads="1"/>
          </p:cNvSpPr>
          <p:nvPr/>
        </p:nvSpPr>
        <p:spPr bwMode="auto">
          <a:xfrm>
            <a:off x="4114800" y="4876800"/>
            <a:ext cx="47244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b="1" smtClean="0">
                <a:solidFill>
                  <a:srgbClr val="000000"/>
                </a:solidFill>
                <a:latin typeface="ＭＳ ゴシック" pitchFamily="49" charset="-128"/>
                <a:ea typeface="ＭＳ ゴシック" pitchFamily="49" charset="-128"/>
              </a:rPr>
              <a:t>画素は</a:t>
            </a:r>
            <a:r>
              <a:rPr lang="en-US" altLang="ja-JP" b="1" smtClean="0">
                <a:solidFill>
                  <a:srgbClr val="A50021"/>
                </a:solidFill>
                <a:latin typeface="ＭＳ ゴシック" pitchFamily="49" charset="-128"/>
                <a:ea typeface="ＭＳ ゴシック" pitchFamily="49" charset="-128"/>
              </a:rPr>
              <a:t>R</a:t>
            </a:r>
            <a:r>
              <a:rPr lang="en-US" altLang="ja-JP" b="1" smtClean="0">
                <a:solidFill>
                  <a:srgbClr val="000000"/>
                </a:solidFill>
                <a:latin typeface="ＭＳ ゴシック" pitchFamily="49" charset="-128"/>
                <a:ea typeface="ＭＳ ゴシック" pitchFamily="49" charset="-128"/>
              </a:rPr>
              <a:t>,</a:t>
            </a:r>
            <a:r>
              <a:rPr lang="en-US" altLang="ja-JP" b="1" smtClean="0">
                <a:solidFill>
                  <a:srgbClr val="008000"/>
                </a:solidFill>
                <a:latin typeface="ＭＳ ゴシック" pitchFamily="49" charset="-128"/>
                <a:ea typeface="ＭＳ ゴシック" pitchFamily="49" charset="-128"/>
              </a:rPr>
              <a:t>G</a:t>
            </a:r>
            <a:r>
              <a:rPr lang="en-US" altLang="ja-JP" b="1" smtClean="0">
                <a:solidFill>
                  <a:srgbClr val="000000"/>
                </a:solidFill>
                <a:latin typeface="ＭＳ ゴシック" pitchFamily="49" charset="-128"/>
                <a:ea typeface="ＭＳ ゴシック" pitchFamily="49" charset="-128"/>
              </a:rPr>
              <a:t>,</a:t>
            </a:r>
            <a:r>
              <a:rPr lang="en-US" altLang="ja-JP" b="1" smtClean="0">
                <a:solidFill>
                  <a:srgbClr val="0000FF"/>
                </a:solidFill>
                <a:latin typeface="ＭＳ ゴシック" pitchFamily="49" charset="-128"/>
                <a:ea typeface="ＭＳ ゴシック" pitchFamily="49" charset="-128"/>
              </a:rPr>
              <a:t>B</a:t>
            </a:r>
            <a:r>
              <a:rPr lang="ja-JP" altLang="en-US" b="1" smtClean="0">
                <a:solidFill>
                  <a:srgbClr val="000000"/>
                </a:solidFill>
                <a:latin typeface="ＭＳ ゴシック" pitchFamily="49" charset="-128"/>
                <a:ea typeface="ＭＳ ゴシック" pitchFamily="49" charset="-128"/>
              </a:rPr>
              <a:t>のそれぞれの輝度を</a:t>
            </a:r>
            <a:endParaRPr lang="en-US" altLang="ja-JP" b="1" smtClean="0">
              <a:solidFill>
                <a:srgbClr val="000000"/>
              </a:solidFill>
              <a:latin typeface="ＭＳ ゴシック" pitchFamily="49" charset="-128"/>
              <a:ea typeface="ＭＳ ゴシック" pitchFamily="49" charset="-128"/>
            </a:endParaRPr>
          </a:p>
          <a:p>
            <a:pPr fontAlgn="base" latinLnBrk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b="1" smtClean="0">
                <a:solidFill>
                  <a:srgbClr val="000000"/>
                </a:solidFill>
                <a:latin typeface="ＭＳ ゴシック" pitchFamily="49" charset="-128"/>
                <a:ea typeface="ＭＳ ゴシック" pitchFamily="49" charset="-128"/>
              </a:rPr>
              <a:t>制御してフルカラー表示できる</a:t>
            </a:r>
            <a:endParaRPr lang="en-US" altLang="ja-JP" b="1" smtClean="0">
              <a:solidFill>
                <a:srgbClr val="000000"/>
              </a:solidFill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24606" name="Text Box 28"/>
          <p:cNvSpPr txBox="1">
            <a:spLocks noChangeArrowheads="1"/>
          </p:cNvSpPr>
          <p:nvPr/>
        </p:nvSpPr>
        <p:spPr bwMode="auto">
          <a:xfrm>
            <a:off x="1066800" y="5503863"/>
            <a:ext cx="1620838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2800" b="1" smtClean="0">
                <a:solidFill>
                  <a:srgbClr val="A50021"/>
                </a:solidFill>
                <a:latin typeface="ＭＳ ゴシック" pitchFamily="49" charset="-128"/>
                <a:ea typeface="ＭＳ ゴシック" pitchFamily="49" charset="-128"/>
              </a:rPr>
              <a:t>FPD </a:t>
            </a:r>
            <a:r>
              <a:rPr lang="ja-JP" altLang="en-US" sz="2800" b="1" smtClean="0">
                <a:solidFill>
                  <a:srgbClr val="A50021"/>
                </a:solidFill>
                <a:latin typeface="ＭＳ ゴシック" pitchFamily="49" charset="-128"/>
                <a:ea typeface="ＭＳ ゴシック" pitchFamily="49" charset="-128"/>
              </a:rPr>
              <a:t>画面</a:t>
            </a:r>
            <a:endParaRPr lang="en-US" altLang="ja-JP" sz="2800" b="1" smtClean="0">
              <a:solidFill>
                <a:srgbClr val="A50021"/>
              </a:solidFill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24607" name="Text Box 30"/>
          <p:cNvSpPr txBox="1">
            <a:spLocks noChangeArrowheads="1"/>
          </p:cNvSpPr>
          <p:nvPr/>
        </p:nvSpPr>
        <p:spPr bwMode="auto">
          <a:xfrm>
            <a:off x="4191000" y="3124200"/>
            <a:ext cx="44958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b="1" smtClean="0">
                <a:solidFill>
                  <a:srgbClr val="000000"/>
                </a:solidFill>
                <a:latin typeface="ＭＳ ゴシック" pitchFamily="49" charset="-128"/>
                <a:ea typeface="ＭＳ ゴシック" pitchFamily="49" charset="-128"/>
              </a:rPr>
              <a:t>ドットマトリクスディスプレイ</a:t>
            </a:r>
            <a:endParaRPr lang="en-US" altLang="ja-JP" b="1" smtClean="0">
              <a:solidFill>
                <a:srgbClr val="000000"/>
              </a:solidFill>
              <a:latin typeface="ＭＳ ゴシック" pitchFamily="49" charset="-128"/>
              <a:ea typeface="ＭＳ ゴシック" pitchFamily="49" charset="-128"/>
            </a:endParaRPr>
          </a:p>
          <a:p>
            <a:pPr fontAlgn="base" latinLnBrk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b="1" smtClean="0">
                <a:solidFill>
                  <a:srgbClr val="000000"/>
                </a:solidFill>
                <a:latin typeface="ＭＳ ゴシック" pitchFamily="49" charset="-128"/>
                <a:ea typeface="ＭＳ ゴシック" pitchFamily="49" charset="-128"/>
              </a:rPr>
              <a:t>Dot Matrix Display</a:t>
            </a:r>
          </a:p>
        </p:txBody>
      </p:sp>
      <p:sp>
        <p:nvSpPr>
          <p:cNvPr id="24608" name="Text Box 26"/>
          <p:cNvSpPr txBox="1">
            <a:spLocks noChangeArrowheads="1"/>
          </p:cNvSpPr>
          <p:nvPr/>
        </p:nvSpPr>
        <p:spPr bwMode="auto">
          <a:xfrm>
            <a:off x="4171950" y="1447800"/>
            <a:ext cx="80010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b="1" smtClean="0">
                <a:solidFill>
                  <a:srgbClr val="000000"/>
                </a:solidFill>
              </a:rPr>
              <a:t>画素</a:t>
            </a:r>
            <a:endParaRPr lang="en-US" altLang="ja-JP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12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1"/>
          <p:cNvSpPr txBox="1">
            <a:spLocks noChangeArrowheads="1"/>
          </p:cNvSpPr>
          <p:nvPr/>
        </p:nvSpPr>
        <p:spPr bwMode="auto">
          <a:xfrm>
            <a:off x="1509713" y="5710238"/>
            <a:ext cx="6034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spcBef>
                <a:spcPct val="0"/>
              </a:spcBef>
              <a:spcAft>
                <a:spcPct val="0"/>
              </a:spcAft>
            </a:pPr>
            <a:r>
              <a:rPr lang="en-US" altLang="ja-JP" smtClean="0">
                <a:solidFill>
                  <a:srgbClr val="000000"/>
                </a:solidFill>
              </a:rPr>
              <a:t>※</a:t>
            </a:r>
            <a:r>
              <a:rPr lang="ja-JP" altLang="en-US" smtClean="0">
                <a:solidFill>
                  <a:srgbClr val="000000"/>
                </a:solidFill>
              </a:rPr>
              <a:t>液晶はグレイスケールシャッターとして機能</a:t>
            </a: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30723" name="Text Box 124"/>
          <p:cNvSpPr txBox="1">
            <a:spLocks noChangeArrowheads="1"/>
          </p:cNvSpPr>
          <p:nvPr/>
        </p:nvSpPr>
        <p:spPr bwMode="auto">
          <a:xfrm>
            <a:off x="5880100" y="3130550"/>
            <a:ext cx="80010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mtClean="0">
                <a:solidFill>
                  <a:srgbClr val="000000"/>
                </a:solidFill>
              </a:rPr>
              <a:t>液晶</a:t>
            </a: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30724" name="Text Box 125"/>
          <p:cNvSpPr txBox="1">
            <a:spLocks noChangeArrowheads="1"/>
          </p:cNvSpPr>
          <p:nvPr/>
        </p:nvSpPr>
        <p:spPr bwMode="auto">
          <a:xfrm>
            <a:off x="5916613" y="4872038"/>
            <a:ext cx="2312987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mtClean="0">
                <a:solidFill>
                  <a:srgbClr val="000000"/>
                </a:solidFill>
              </a:rPr>
              <a:t>白色バックライト</a:t>
            </a: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30725" name="Text Box 126"/>
          <p:cNvSpPr txBox="1">
            <a:spLocks noChangeArrowheads="1"/>
          </p:cNvSpPr>
          <p:nvPr/>
        </p:nvSpPr>
        <p:spPr bwMode="auto">
          <a:xfrm>
            <a:off x="5880100" y="2205038"/>
            <a:ext cx="1979613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mtClean="0">
                <a:solidFill>
                  <a:srgbClr val="000000"/>
                </a:solidFill>
              </a:rPr>
              <a:t>カラーフィルタ</a:t>
            </a: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30726" name="Text Box 127"/>
          <p:cNvSpPr txBox="1">
            <a:spLocks noChangeArrowheads="1"/>
          </p:cNvSpPr>
          <p:nvPr/>
        </p:nvSpPr>
        <p:spPr bwMode="auto">
          <a:xfrm>
            <a:off x="5870575" y="3676650"/>
            <a:ext cx="141605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mtClean="0">
                <a:solidFill>
                  <a:srgbClr val="000000"/>
                </a:solidFill>
              </a:rPr>
              <a:t>透明電極</a:t>
            </a: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30727" name="Text Box 128"/>
          <p:cNvSpPr txBox="1">
            <a:spLocks noChangeArrowheads="1"/>
          </p:cNvSpPr>
          <p:nvPr/>
        </p:nvSpPr>
        <p:spPr bwMode="auto">
          <a:xfrm>
            <a:off x="5937250" y="1406525"/>
            <a:ext cx="1108075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mtClean="0">
                <a:solidFill>
                  <a:srgbClr val="000000"/>
                </a:solidFill>
              </a:rPr>
              <a:t>偏光板</a:t>
            </a: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30728" name="Text Box 129"/>
          <p:cNvSpPr txBox="1">
            <a:spLocks noChangeArrowheads="1"/>
          </p:cNvSpPr>
          <p:nvPr/>
        </p:nvSpPr>
        <p:spPr bwMode="auto">
          <a:xfrm>
            <a:off x="5922963" y="4262438"/>
            <a:ext cx="11080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mtClean="0">
                <a:solidFill>
                  <a:srgbClr val="000000"/>
                </a:solidFill>
              </a:rPr>
              <a:t>偏光板</a:t>
            </a:r>
            <a:endParaRPr lang="en-US" altLang="ja-JP" smtClean="0">
              <a:solidFill>
                <a:srgbClr val="000000"/>
              </a:solidFill>
            </a:endParaRPr>
          </a:p>
        </p:txBody>
      </p:sp>
      <p:grpSp>
        <p:nvGrpSpPr>
          <p:cNvPr id="30729" name="図形グループ 114"/>
          <p:cNvGrpSpPr>
            <a:grpSpLocks/>
          </p:cNvGrpSpPr>
          <p:nvPr/>
        </p:nvGrpSpPr>
        <p:grpSpPr bwMode="auto">
          <a:xfrm>
            <a:off x="1689100" y="1366838"/>
            <a:ext cx="3886200" cy="4114800"/>
            <a:chOff x="1390650" y="457200"/>
            <a:chExt cx="3886200" cy="4114800"/>
          </a:xfrm>
        </p:grpSpPr>
        <p:sp>
          <p:nvSpPr>
            <p:cNvPr id="30746" name="Rectangle 53"/>
            <p:cNvSpPr>
              <a:spLocks noChangeArrowheads="1"/>
            </p:cNvSpPr>
            <p:nvPr/>
          </p:nvSpPr>
          <p:spPr bwMode="auto">
            <a:xfrm>
              <a:off x="2305050" y="2209800"/>
              <a:ext cx="2971800" cy="838200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47" name="Line 12"/>
            <p:cNvSpPr>
              <a:spLocks noChangeShapeType="1"/>
            </p:cNvSpPr>
            <p:nvPr/>
          </p:nvSpPr>
          <p:spPr bwMode="auto">
            <a:xfrm flipV="1">
              <a:off x="2457450" y="3733800"/>
              <a:ext cx="0" cy="304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48" name="Rectangle 13"/>
            <p:cNvSpPr>
              <a:spLocks noChangeArrowheads="1"/>
            </p:cNvSpPr>
            <p:nvPr/>
          </p:nvSpPr>
          <p:spPr bwMode="auto">
            <a:xfrm>
              <a:off x="2305050" y="4191000"/>
              <a:ext cx="2971800" cy="381000"/>
            </a:xfrm>
            <a:prstGeom prst="rect">
              <a:avLst/>
            </a:prstGeom>
            <a:solidFill>
              <a:srgbClr val="99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49" name="Rectangle 14"/>
            <p:cNvSpPr>
              <a:spLocks noChangeArrowheads="1"/>
            </p:cNvSpPr>
            <p:nvPr/>
          </p:nvSpPr>
          <p:spPr bwMode="auto">
            <a:xfrm>
              <a:off x="2305050" y="2057400"/>
              <a:ext cx="2971800" cy="152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50" name="Rectangle 15"/>
            <p:cNvSpPr>
              <a:spLocks noChangeArrowheads="1"/>
            </p:cNvSpPr>
            <p:nvPr/>
          </p:nvSpPr>
          <p:spPr bwMode="auto">
            <a:xfrm>
              <a:off x="2305050" y="1066800"/>
              <a:ext cx="2971800" cy="45720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51" name="Rectangle 17"/>
            <p:cNvSpPr>
              <a:spLocks noChangeArrowheads="1"/>
            </p:cNvSpPr>
            <p:nvPr/>
          </p:nvSpPr>
          <p:spPr bwMode="auto">
            <a:xfrm>
              <a:off x="2305050" y="1524000"/>
              <a:ext cx="990600" cy="5334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52" name="Rectangle 18"/>
            <p:cNvSpPr>
              <a:spLocks noChangeArrowheads="1"/>
            </p:cNvSpPr>
            <p:nvPr/>
          </p:nvSpPr>
          <p:spPr bwMode="auto">
            <a:xfrm>
              <a:off x="3295650" y="1524000"/>
              <a:ext cx="990600" cy="533400"/>
            </a:xfrm>
            <a:prstGeom prst="rect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53" name="Rectangle 19"/>
            <p:cNvSpPr>
              <a:spLocks noChangeArrowheads="1"/>
            </p:cNvSpPr>
            <p:nvPr/>
          </p:nvSpPr>
          <p:spPr bwMode="auto">
            <a:xfrm>
              <a:off x="4286250" y="1524000"/>
              <a:ext cx="990600" cy="533400"/>
            </a:xfrm>
            <a:prstGeom prst="rect">
              <a:avLst/>
            </a:prstGeom>
            <a:solidFill>
              <a:srgbClr val="00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54" name="Rectangle 20"/>
            <p:cNvSpPr>
              <a:spLocks noChangeArrowheads="1"/>
            </p:cNvSpPr>
            <p:nvPr/>
          </p:nvSpPr>
          <p:spPr bwMode="auto">
            <a:xfrm>
              <a:off x="2381250" y="2895600"/>
              <a:ext cx="838200" cy="152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55" name="Rectangle 22"/>
            <p:cNvSpPr>
              <a:spLocks noChangeArrowheads="1"/>
            </p:cNvSpPr>
            <p:nvPr/>
          </p:nvSpPr>
          <p:spPr bwMode="auto">
            <a:xfrm>
              <a:off x="2305050" y="914400"/>
              <a:ext cx="2971800" cy="152400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56" name="Rectangle 23"/>
            <p:cNvSpPr>
              <a:spLocks noChangeArrowheads="1"/>
            </p:cNvSpPr>
            <p:nvPr/>
          </p:nvSpPr>
          <p:spPr bwMode="auto">
            <a:xfrm>
              <a:off x="2305050" y="3048000"/>
              <a:ext cx="2971800" cy="45720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57" name="Rectangle 24"/>
            <p:cNvSpPr>
              <a:spLocks noChangeArrowheads="1"/>
            </p:cNvSpPr>
            <p:nvPr/>
          </p:nvSpPr>
          <p:spPr bwMode="auto">
            <a:xfrm>
              <a:off x="3371850" y="2895600"/>
              <a:ext cx="838200" cy="152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58" name="Rectangle 25"/>
            <p:cNvSpPr>
              <a:spLocks noChangeArrowheads="1"/>
            </p:cNvSpPr>
            <p:nvPr/>
          </p:nvSpPr>
          <p:spPr bwMode="auto">
            <a:xfrm>
              <a:off x="4362450" y="2895600"/>
              <a:ext cx="838200" cy="152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59" name="Rectangle 26"/>
            <p:cNvSpPr>
              <a:spLocks noChangeArrowheads="1"/>
            </p:cNvSpPr>
            <p:nvPr/>
          </p:nvSpPr>
          <p:spPr bwMode="auto">
            <a:xfrm>
              <a:off x="2305050" y="3505200"/>
              <a:ext cx="2971800" cy="152400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60" name="Line 27"/>
            <p:cNvSpPr>
              <a:spLocks noChangeShapeType="1"/>
            </p:cNvSpPr>
            <p:nvPr/>
          </p:nvSpPr>
          <p:spPr bwMode="auto">
            <a:xfrm flipV="1">
              <a:off x="2686050" y="3733800"/>
              <a:ext cx="0" cy="304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61" name="Line 28"/>
            <p:cNvSpPr>
              <a:spLocks noChangeShapeType="1"/>
            </p:cNvSpPr>
            <p:nvPr/>
          </p:nvSpPr>
          <p:spPr bwMode="auto">
            <a:xfrm flipV="1">
              <a:off x="2914650" y="3733800"/>
              <a:ext cx="0" cy="304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62" name="Line 29"/>
            <p:cNvSpPr>
              <a:spLocks noChangeShapeType="1"/>
            </p:cNvSpPr>
            <p:nvPr/>
          </p:nvSpPr>
          <p:spPr bwMode="auto">
            <a:xfrm flipV="1">
              <a:off x="3143250" y="3733800"/>
              <a:ext cx="0" cy="304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63" name="Line 30"/>
            <p:cNvSpPr>
              <a:spLocks noChangeShapeType="1"/>
            </p:cNvSpPr>
            <p:nvPr/>
          </p:nvSpPr>
          <p:spPr bwMode="auto">
            <a:xfrm flipV="1">
              <a:off x="3371850" y="3733800"/>
              <a:ext cx="0" cy="304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64" name="Line 31"/>
            <p:cNvSpPr>
              <a:spLocks noChangeShapeType="1"/>
            </p:cNvSpPr>
            <p:nvPr/>
          </p:nvSpPr>
          <p:spPr bwMode="auto">
            <a:xfrm flipV="1">
              <a:off x="3600450" y="3733800"/>
              <a:ext cx="0" cy="304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65" name="Line 32"/>
            <p:cNvSpPr>
              <a:spLocks noChangeShapeType="1"/>
            </p:cNvSpPr>
            <p:nvPr/>
          </p:nvSpPr>
          <p:spPr bwMode="auto">
            <a:xfrm flipV="1">
              <a:off x="3829050" y="3733800"/>
              <a:ext cx="0" cy="304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66" name="Line 33"/>
            <p:cNvSpPr>
              <a:spLocks noChangeShapeType="1"/>
            </p:cNvSpPr>
            <p:nvPr/>
          </p:nvSpPr>
          <p:spPr bwMode="auto">
            <a:xfrm flipV="1">
              <a:off x="4057650" y="3733800"/>
              <a:ext cx="0" cy="304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67" name="Line 34"/>
            <p:cNvSpPr>
              <a:spLocks noChangeShapeType="1"/>
            </p:cNvSpPr>
            <p:nvPr/>
          </p:nvSpPr>
          <p:spPr bwMode="auto">
            <a:xfrm flipV="1">
              <a:off x="4286250" y="3733800"/>
              <a:ext cx="0" cy="304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68" name="Line 35"/>
            <p:cNvSpPr>
              <a:spLocks noChangeShapeType="1"/>
            </p:cNvSpPr>
            <p:nvPr/>
          </p:nvSpPr>
          <p:spPr bwMode="auto">
            <a:xfrm flipV="1">
              <a:off x="4514850" y="3733800"/>
              <a:ext cx="0" cy="304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69" name="Line 36"/>
            <p:cNvSpPr>
              <a:spLocks noChangeShapeType="1"/>
            </p:cNvSpPr>
            <p:nvPr/>
          </p:nvSpPr>
          <p:spPr bwMode="auto">
            <a:xfrm flipV="1">
              <a:off x="4743450" y="3733800"/>
              <a:ext cx="0" cy="304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70" name="Line 37"/>
            <p:cNvSpPr>
              <a:spLocks noChangeShapeType="1"/>
            </p:cNvSpPr>
            <p:nvPr/>
          </p:nvSpPr>
          <p:spPr bwMode="auto">
            <a:xfrm flipV="1">
              <a:off x="4972050" y="3733800"/>
              <a:ext cx="0" cy="304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71" name="Line 38"/>
            <p:cNvSpPr>
              <a:spLocks noChangeShapeType="1"/>
            </p:cNvSpPr>
            <p:nvPr/>
          </p:nvSpPr>
          <p:spPr bwMode="auto">
            <a:xfrm flipV="1">
              <a:off x="5200650" y="3733800"/>
              <a:ext cx="0" cy="304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72" name="Line 39"/>
            <p:cNvSpPr>
              <a:spLocks noChangeShapeType="1"/>
            </p:cNvSpPr>
            <p:nvPr/>
          </p:nvSpPr>
          <p:spPr bwMode="auto">
            <a:xfrm flipV="1">
              <a:off x="2457450" y="457200"/>
              <a:ext cx="0" cy="30480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73" name="Line 40"/>
            <p:cNvSpPr>
              <a:spLocks noChangeShapeType="1"/>
            </p:cNvSpPr>
            <p:nvPr/>
          </p:nvSpPr>
          <p:spPr bwMode="auto">
            <a:xfrm flipV="1">
              <a:off x="2686050" y="457200"/>
              <a:ext cx="0" cy="30480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74" name="Line 41"/>
            <p:cNvSpPr>
              <a:spLocks noChangeShapeType="1"/>
            </p:cNvSpPr>
            <p:nvPr/>
          </p:nvSpPr>
          <p:spPr bwMode="auto">
            <a:xfrm flipV="1">
              <a:off x="2914650" y="457200"/>
              <a:ext cx="0" cy="30480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75" name="Line 42"/>
            <p:cNvSpPr>
              <a:spLocks noChangeShapeType="1"/>
            </p:cNvSpPr>
            <p:nvPr/>
          </p:nvSpPr>
          <p:spPr bwMode="auto">
            <a:xfrm flipV="1">
              <a:off x="3143250" y="457200"/>
              <a:ext cx="0" cy="30480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76" name="Line 43"/>
            <p:cNvSpPr>
              <a:spLocks noChangeShapeType="1"/>
            </p:cNvSpPr>
            <p:nvPr/>
          </p:nvSpPr>
          <p:spPr bwMode="auto">
            <a:xfrm flipV="1">
              <a:off x="3448050" y="457200"/>
              <a:ext cx="0" cy="30480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77" name="Line 44"/>
            <p:cNvSpPr>
              <a:spLocks noChangeShapeType="1"/>
            </p:cNvSpPr>
            <p:nvPr/>
          </p:nvSpPr>
          <p:spPr bwMode="auto">
            <a:xfrm flipV="1">
              <a:off x="3676650" y="457200"/>
              <a:ext cx="0" cy="30480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78" name="Line 45"/>
            <p:cNvSpPr>
              <a:spLocks noChangeShapeType="1"/>
            </p:cNvSpPr>
            <p:nvPr/>
          </p:nvSpPr>
          <p:spPr bwMode="auto">
            <a:xfrm flipV="1">
              <a:off x="3905250" y="457200"/>
              <a:ext cx="0" cy="30480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79" name="Line 46"/>
            <p:cNvSpPr>
              <a:spLocks noChangeShapeType="1"/>
            </p:cNvSpPr>
            <p:nvPr/>
          </p:nvSpPr>
          <p:spPr bwMode="auto">
            <a:xfrm flipV="1">
              <a:off x="4133850" y="457200"/>
              <a:ext cx="0" cy="30480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80" name="Line 47"/>
            <p:cNvSpPr>
              <a:spLocks noChangeShapeType="1"/>
            </p:cNvSpPr>
            <p:nvPr/>
          </p:nvSpPr>
          <p:spPr bwMode="auto">
            <a:xfrm flipV="1">
              <a:off x="4438650" y="457200"/>
              <a:ext cx="0" cy="304800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81" name="Line 48"/>
            <p:cNvSpPr>
              <a:spLocks noChangeShapeType="1"/>
            </p:cNvSpPr>
            <p:nvPr/>
          </p:nvSpPr>
          <p:spPr bwMode="auto">
            <a:xfrm flipV="1">
              <a:off x="4667250" y="457200"/>
              <a:ext cx="0" cy="304800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82" name="Line 49"/>
            <p:cNvSpPr>
              <a:spLocks noChangeShapeType="1"/>
            </p:cNvSpPr>
            <p:nvPr/>
          </p:nvSpPr>
          <p:spPr bwMode="auto">
            <a:xfrm flipV="1">
              <a:off x="4895850" y="457200"/>
              <a:ext cx="0" cy="304800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83" name="Line 50"/>
            <p:cNvSpPr>
              <a:spLocks noChangeShapeType="1"/>
            </p:cNvSpPr>
            <p:nvPr/>
          </p:nvSpPr>
          <p:spPr bwMode="auto">
            <a:xfrm flipV="1">
              <a:off x="5124450" y="457200"/>
              <a:ext cx="0" cy="304800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84" name="Oval 54"/>
            <p:cNvSpPr>
              <a:spLocks noChangeArrowheads="1"/>
            </p:cNvSpPr>
            <p:nvPr/>
          </p:nvSpPr>
          <p:spPr bwMode="auto">
            <a:xfrm>
              <a:off x="2341563" y="2286000"/>
              <a:ext cx="217487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85" name="Oval 72"/>
            <p:cNvSpPr>
              <a:spLocks noChangeArrowheads="1"/>
            </p:cNvSpPr>
            <p:nvPr/>
          </p:nvSpPr>
          <p:spPr bwMode="auto">
            <a:xfrm>
              <a:off x="2501900" y="2374900"/>
              <a:ext cx="217488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86" name="Oval 73"/>
            <p:cNvSpPr>
              <a:spLocks noChangeArrowheads="1"/>
            </p:cNvSpPr>
            <p:nvPr/>
          </p:nvSpPr>
          <p:spPr bwMode="auto">
            <a:xfrm>
              <a:off x="2662238" y="2463800"/>
              <a:ext cx="217487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87" name="Oval 74"/>
            <p:cNvSpPr>
              <a:spLocks noChangeArrowheads="1"/>
            </p:cNvSpPr>
            <p:nvPr/>
          </p:nvSpPr>
          <p:spPr bwMode="auto">
            <a:xfrm>
              <a:off x="2822575" y="2552700"/>
              <a:ext cx="217488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88" name="Oval 75"/>
            <p:cNvSpPr>
              <a:spLocks noChangeArrowheads="1"/>
            </p:cNvSpPr>
            <p:nvPr/>
          </p:nvSpPr>
          <p:spPr bwMode="auto">
            <a:xfrm>
              <a:off x="2982913" y="2641600"/>
              <a:ext cx="217487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89" name="Oval 76"/>
            <p:cNvSpPr>
              <a:spLocks noChangeArrowheads="1"/>
            </p:cNvSpPr>
            <p:nvPr/>
          </p:nvSpPr>
          <p:spPr bwMode="auto">
            <a:xfrm>
              <a:off x="3143250" y="2730500"/>
              <a:ext cx="217488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90" name="Oval 78"/>
            <p:cNvSpPr>
              <a:spLocks noChangeArrowheads="1"/>
            </p:cNvSpPr>
            <p:nvPr/>
          </p:nvSpPr>
          <p:spPr bwMode="auto">
            <a:xfrm>
              <a:off x="2636838" y="2255838"/>
              <a:ext cx="217487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91" name="Oval 79"/>
            <p:cNvSpPr>
              <a:spLocks noChangeArrowheads="1"/>
            </p:cNvSpPr>
            <p:nvPr/>
          </p:nvSpPr>
          <p:spPr bwMode="auto">
            <a:xfrm>
              <a:off x="2797175" y="2344738"/>
              <a:ext cx="217488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92" name="Oval 80"/>
            <p:cNvSpPr>
              <a:spLocks noChangeArrowheads="1"/>
            </p:cNvSpPr>
            <p:nvPr/>
          </p:nvSpPr>
          <p:spPr bwMode="auto">
            <a:xfrm>
              <a:off x="2957513" y="2433638"/>
              <a:ext cx="217487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93" name="Oval 81"/>
            <p:cNvSpPr>
              <a:spLocks noChangeArrowheads="1"/>
            </p:cNvSpPr>
            <p:nvPr/>
          </p:nvSpPr>
          <p:spPr bwMode="auto">
            <a:xfrm>
              <a:off x="3117850" y="2522538"/>
              <a:ext cx="217488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94" name="Oval 82"/>
            <p:cNvSpPr>
              <a:spLocks noChangeArrowheads="1"/>
            </p:cNvSpPr>
            <p:nvPr/>
          </p:nvSpPr>
          <p:spPr bwMode="auto">
            <a:xfrm>
              <a:off x="3278188" y="2611438"/>
              <a:ext cx="217487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95" name="Oval 83"/>
            <p:cNvSpPr>
              <a:spLocks noChangeArrowheads="1"/>
            </p:cNvSpPr>
            <p:nvPr/>
          </p:nvSpPr>
          <p:spPr bwMode="auto">
            <a:xfrm>
              <a:off x="3438525" y="2700338"/>
              <a:ext cx="217488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96" name="Oval 84"/>
            <p:cNvSpPr>
              <a:spLocks noChangeArrowheads="1"/>
            </p:cNvSpPr>
            <p:nvPr/>
          </p:nvSpPr>
          <p:spPr bwMode="auto">
            <a:xfrm>
              <a:off x="3081338" y="2311400"/>
              <a:ext cx="217487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97" name="Oval 85"/>
            <p:cNvSpPr>
              <a:spLocks noChangeArrowheads="1"/>
            </p:cNvSpPr>
            <p:nvPr/>
          </p:nvSpPr>
          <p:spPr bwMode="auto">
            <a:xfrm>
              <a:off x="3241675" y="2400300"/>
              <a:ext cx="217488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98" name="Oval 86"/>
            <p:cNvSpPr>
              <a:spLocks noChangeArrowheads="1"/>
            </p:cNvSpPr>
            <p:nvPr/>
          </p:nvSpPr>
          <p:spPr bwMode="auto">
            <a:xfrm>
              <a:off x="3402013" y="2489200"/>
              <a:ext cx="217487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799" name="Oval 87"/>
            <p:cNvSpPr>
              <a:spLocks noChangeArrowheads="1"/>
            </p:cNvSpPr>
            <p:nvPr/>
          </p:nvSpPr>
          <p:spPr bwMode="auto">
            <a:xfrm>
              <a:off x="3562350" y="2578100"/>
              <a:ext cx="217488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800" name="Oval 88"/>
            <p:cNvSpPr>
              <a:spLocks noChangeArrowheads="1"/>
            </p:cNvSpPr>
            <p:nvPr/>
          </p:nvSpPr>
          <p:spPr bwMode="auto">
            <a:xfrm>
              <a:off x="3722688" y="2667000"/>
              <a:ext cx="217487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801" name="Oval 89"/>
            <p:cNvSpPr>
              <a:spLocks noChangeArrowheads="1"/>
            </p:cNvSpPr>
            <p:nvPr/>
          </p:nvSpPr>
          <p:spPr bwMode="auto">
            <a:xfrm>
              <a:off x="3883025" y="2755900"/>
              <a:ext cx="217488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802" name="Oval 90"/>
            <p:cNvSpPr>
              <a:spLocks noChangeArrowheads="1"/>
            </p:cNvSpPr>
            <p:nvPr/>
          </p:nvSpPr>
          <p:spPr bwMode="auto">
            <a:xfrm>
              <a:off x="3376613" y="2281238"/>
              <a:ext cx="217487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803" name="Oval 91"/>
            <p:cNvSpPr>
              <a:spLocks noChangeArrowheads="1"/>
            </p:cNvSpPr>
            <p:nvPr/>
          </p:nvSpPr>
          <p:spPr bwMode="auto">
            <a:xfrm>
              <a:off x="3536950" y="2370138"/>
              <a:ext cx="217488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804" name="Oval 92"/>
            <p:cNvSpPr>
              <a:spLocks noChangeArrowheads="1"/>
            </p:cNvSpPr>
            <p:nvPr/>
          </p:nvSpPr>
          <p:spPr bwMode="auto">
            <a:xfrm>
              <a:off x="3697288" y="2459038"/>
              <a:ext cx="217487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805" name="Oval 93"/>
            <p:cNvSpPr>
              <a:spLocks noChangeArrowheads="1"/>
            </p:cNvSpPr>
            <p:nvPr/>
          </p:nvSpPr>
          <p:spPr bwMode="auto">
            <a:xfrm>
              <a:off x="3857625" y="2547938"/>
              <a:ext cx="217488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806" name="Oval 94"/>
            <p:cNvSpPr>
              <a:spLocks noChangeArrowheads="1"/>
            </p:cNvSpPr>
            <p:nvPr/>
          </p:nvSpPr>
          <p:spPr bwMode="auto">
            <a:xfrm>
              <a:off x="4017963" y="2636838"/>
              <a:ext cx="217487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807" name="Oval 95"/>
            <p:cNvSpPr>
              <a:spLocks noChangeArrowheads="1"/>
            </p:cNvSpPr>
            <p:nvPr/>
          </p:nvSpPr>
          <p:spPr bwMode="auto">
            <a:xfrm>
              <a:off x="4178300" y="2725738"/>
              <a:ext cx="217488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808" name="Oval 96"/>
            <p:cNvSpPr>
              <a:spLocks noChangeArrowheads="1"/>
            </p:cNvSpPr>
            <p:nvPr/>
          </p:nvSpPr>
          <p:spPr bwMode="auto">
            <a:xfrm>
              <a:off x="3821113" y="2336800"/>
              <a:ext cx="217487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809" name="Oval 97"/>
            <p:cNvSpPr>
              <a:spLocks noChangeArrowheads="1"/>
            </p:cNvSpPr>
            <p:nvPr/>
          </p:nvSpPr>
          <p:spPr bwMode="auto">
            <a:xfrm>
              <a:off x="3981450" y="2425700"/>
              <a:ext cx="217488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810" name="Oval 98"/>
            <p:cNvSpPr>
              <a:spLocks noChangeArrowheads="1"/>
            </p:cNvSpPr>
            <p:nvPr/>
          </p:nvSpPr>
          <p:spPr bwMode="auto">
            <a:xfrm>
              <a:off x="4141788" y="2514600"/>
              <a:ext cx="217487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811" name="Oval 99"/>
            <p:cNvSpPr>
              <a:spLocks noChangeArrowheads="1"/>
            </p:cNvSpPr>
            <p:nvPr/>
          </p:nvSpPr>
          <p:spPr bwMode="auto">
            <a:xfrm>
              <a:off x="4302125" y="2603500"/>
              <a:ext cx="217488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812" name="Oval 100"/>
            <p:cNvSpPr>
              <a:spLocks noChangeArrowheads="1"/>
            </p:cNvSpPr>
            <p:nvPr/>
          </p:nvSpPr>
          <p:spPr bwMode="auto">
            <a:xfrm>
              <a:off x="4462463" y="2692400"/>
              <a:ext cx="217487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813" name="Oval 101"/>
            <p:cNvSpPr>
              <a:spLocks noChangeArrowheads="1"/>
            </p:cNvSpPr>
            <p:nvPr/>
          </p:nvSpPr>
          <p:spPr bwMode="auto">
            <a:xfrm>
              <a:off x="4622800" y="2781300"/>
              <a:ext cx="217488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814" name="Oval 102"/>
            <p:cNvSpPr>
              <a:spLocks noChangeArrowheads="1"/>
            </p:cNvSpPr>
            <p:nvPr/>
          </p:nvSpPr>
          <p:spPr bwMode="auto">
            <a:xfrm>
              <a:off x="4116388" y="2306638"/>
              <a:ext cx="217487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815" name="Oval 103"/>
            <p:cNvSpPr>
              <a:spLocks noChangeArrowheads="1"/>
            </p:cNvSpPr>
            <p:nvPr/>
          </p:nvSpPr>
          <p:spPr bwMode="auto">
            <a:xfrm>
              <a:off x="4276725" y="2395538"/>
              <a:ext cx="217488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816" name="Oval 104"/>
            <p:cNvSpPr>
              <a:spLocks noChangeArrowheads="1"/>
            </p:cNvSpPr>
            <p:nvPr/>
          </p:nvSpPr>
          <p:spPr bwMode="auto">
            <a:xfrm>
              <a:off x="4437063" y="2484438"/>
              <a:ext cx="217487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817" name="Oval 105"/>
            <p:cNvSpPr>
              <a:spLocks noChangeArrowheads="1"/>
            </p:cNvSpPr>
            <p:nvPr/>
          </p:nvSpPr>
          <p:spPr bwMode="auto">
            <a:xfrm>
              <a:off x="4597400" y="2573338"/>
              <a:ext cx="217488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818" name="Oval 106"/>
            <p:cNvSpPr>
              <a:spLocks noChangeArrowheads="1"/>
            </p:cNvSpPr>
            <p:nvPr/>
          </p:nvSpPr>
          <p:spPr bwMode="auto">
            <a:xfrm>
              <a:off x="4757738" y="2662238"/>
              <a:ext cx="217487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819" name="Oval 107"/>
            <p:cNvSpPr>
              <a:spLocks noChangeArrowheads="1"/>
            </p:cNvSpPr>
            <p:nvPr/>
          </p:nvSpPr>
          <p:spPr bwMode="auto">
            <a:xfrm>
              <a:off x="4918075" y="2751138"/>
              <a:ext cx="217488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820" name="Oval 108"/>
            <p:cNvSpPr>
              <a:spLocks noChangeArrowheads="1"/>
            </p:cNvSpPr>
            <p:nvPr/>
          </p:nvSpPr>
          <p:spPr bwMode="auto">
            <a:xfrm>
              <a:off x="4560888" y="2362200"/>
              <a:ext cx="217487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821" name="Oval 109"/>
            <p:cNvSpPr>
              <a:spLocks noChangeArrowheads="1"/>
            </p:cNvSpPr>
            <p:nvPr/>
          </p:nvSpPr>
          <p:spPr bwMode="auto">
            <a:xfrm>
              <a:off x="4721225" y="2451100"/>
              <a:ext cx="217488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822" name="Oval 110"/>
            <p:cNvSpPr>
              <a:spLocks noChangeArrowheads="1"/>
            </p:cNvSpPr>
            <p:nvPr/>
          </p:nvSpPr>
          <p:spPr bwMode="auto">
            <a:xfrm>
              <a:off x="4881563" y="2540000"/>
              <a:ext cx="217487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823" name="Oval 111"/>
            <p:cNvSpPr>
              <a:spLocks noChangeArrowheads="1"/>
            </p:cNvSpPr>
            <p:nvPr/>
          </p:nvSpPr>
          <p:spPr bwMode="auto">
            <a:xfrm>
              <a:off x="5041900" y="2628900"/>
              <a:ext cx="217488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824" name="Oval 112"/>
            <p:cNvSpPr>
              <a:spLocks noChangeArrowheads="1"/>
            </p:cNvSpPr>
            <p:nvPr/>
          </p:nvSpPr>
          <p:spPr bwMode="auto">
            <a:xfrm>
              <a:off x="2305050" y="2667000"/>
              <a:ext cx="217488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825" name="Oval 113"/>
            <p:cNvSpPr>
              <a:spLocks noChangeArrowheads="1"/>
            </p:cNvSpPr>
            <p:nvPr/>
          </p:nvSpPr>
          <p:spPr bwMode="auto">
            <a:xfrm>
              <a:off x="2516188" y="2786063"/>
              <a:ext cx="217487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826" name="Oval 114"/>
            <p:cNvSpPr>
              <a:spLocks noChangeArrowheads="1"/>
            </p:cNvSpPr>
            <p:nvPr/>
          </p:nvSpPr>
          <p:spPr bwMode="auto">
            <a:xfrm>
              <a:off x="4822825" y="2332038"/>
              <a:ext cx="217488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827" name="Oval 115"/>
            <p:cNvSpPr>
              <a:spLocks noChangeArrowheads="1"/>
            </p:cNvSpPr>
            <p:nvPr/>
          </p:nvSpPr>
          <p:spPr bwMode="auto">
            <a:xfrm>
              <a:off x="5016500" y="2420938"/>
              <a:ext cx="217488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828" name="Oval 116"/>
            <p:cNvSpPr>
              <a:spLocks noChangeArrowheads="1"/>
            </p:cNvSpPr>
            <p:nvPr/>
          </p:nvSpPr>
          <p:spPr bwMode="auto">
            <a:xfrm>
              <a:off x="2314575" y="2466975"/>
              <a:ext cx="217488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829" name="Oval 117"/>
            <p:cNvSpPr>
              <a:spLocks noChangeArrowheads="1"/>
            </p:cNvSpPr>
            <p:nvPr/>
          </p:nvSpPr>
          <p:spPr bwMode="auto">
            <a:xfrm>
              <a:off x="2490788" y="2578100"/>
              <a:ext cx="217487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830" name="Oval 118"/>
            <p:cNvSpPr>
              <a:spLocks noChangeArrowheads="1"/>
            </p:cNvSpPr>
            <p:nvPr/>
          </p:nvSpPr>
          <p:spPr bwMode="auto">
            <a:xfrm>
              <a:off x="2651125" y="2667000"/>
              <a:ext cx="217488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831" name="Oval 119"/>
            <p:cNvSpPr>
              <a:spLocks noChangeArrowheads="1"/>
            </p:cNvSpPr>
            <p:nvPr/>
          </p:nvSpPr>
          <p:spPr bwMode="auto">
            <a:xfrm>
              <a:off x="2811463" y="2755900"/>
              <a:ext cx="217487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832" name="Oval 120"/>
            <p:cNvSpPr>
              <a:spLocks noChangeArrowheads="1"/>
            </p:cNvSpPr>
            <p:nvPr/>
          </p:nvSpPr>
          <p:spPr bwMode="auto">
            <a:xfrm>
              <a:off x="4438650" y="2254250"/>
              <a:ext cx="217488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833" name="Oval 121"/>
            <p:cNvSpPr>
              <a:spLocks noChangeArrowheads="1"/>
            </p:cNvSpPr>
            <p:nvPr/>
          </p:nvSpPr>
          <p:spPr bwMode="auto">
            <a:xfrm>
              <a:off x="3671888" y="2263775"/>
              <a:ext cx="217487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834" name="Oval 122"/>
            <p:cNvSpPr>
              <a:spLocks noChangeArrowheads="1"/>
            </p:cNvSpPr>
            <p:nvPr/>
          </p:nvSpPr>
          <p:spPr bwMode="auto">
            <a:xfrm>
              <a:off x="3575050" y="2794000"/>
              <a:ext cx="217488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835" name="Oval 123"/>
            <p:cNvSpPr>
              <a:spLocks noChangeArrowheads="1"/>
            </p:cNvSpPr>
            <p:nvPr/>
          </p:nvSpPr>
          <p:spPr bwMode="auto">
            <a:xfrm>
              <a:off x="5000625" y="2244725"/>
              <a:ext cx="217488" cy="76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836" name="Line 130"/>
            <p:cNvSpPr>
              <a:spLocks noChangeShapeType="1"/>
            </p:cNvSpPr>
            <p:nvPr/>
          </p:nvSpPr>
          <p:spPr bwMode="auto">
            <a:xfrm flipH="1">
              <a:off x="1619250" y="2133600"/>
              <a:ext cx="762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837" name="Line 131"/>
            <p:cNvSpPr>
              <a:spLocks noChangeShapeType="1"/>
            </p:cNvSpPr>
            <p:nvPr/>
          </p:nvSpPr>
          <p:spPr bwMode="auto">
            <a:xfrm flipH="1">
              <a:off x="1619250" y="2971800"/>
              <a:ext cx="838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838" name="Line 132"/>
            <p:cNvSpPr>
              <a:spLocks noChangeShapeType="1"/>
            </p:cNvSpPr>
            <p:nvPr/>
          </p:nvSpPr>
          <p:spPr bwMode="auto">
            <a:xfrm flipH="1" flipV="1">
              <a:off x="1619250" y="2133600"/>
              <a:ext cx="0" cy="2286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839" name="Line 133"/>
            <p:cNvSpPr>
              <a:spLocks noChangeShapeType="1"/>
            </p:cNvSpPr>
            <p:nvPr/>
          </p:nvSpPr>
          <p:spPr bwMode="auto">
            <a:xfrm flipH="1" flipV="1">
              <a:off x="1619250" y="2743200"/>
              <a:ext cx="0" cy="2286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840" name="Oval 134"/>
            <p:cNvSpPr>
              <a:spLocks noChangeArrowheads="1"/>
            </p:cNvSpPr>
            <p:nvPr/>
          </p:nvSpPr>
          <p:spPr bwMode="auto">
            <a:xfrm>
              <a:off x="1390650" y="2362200"/>
              <a:ext cx="457200" cy="457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30841" name="Freeform 135"/>
            <p:cNvSpPr>
              <a:spLocks/>
            </p:cNvSpPr>
            <p:nvPr/>
          </p:nvSpPr>
          <p:spPr bwMode="auto">
            <a:xfrm>
              <a:off x="1466850" y="2514600"/>
              <a:ext cx="304800" cy="152400"/>
            </a:xfrm>
            <a:custGeom>
              <a:avLst/>
              <a:gdLst>
                <a:gd name="T0" fmla="*/ 0 w 192"/>
                <a:gd name="T1" fmla="*/ 2147483647 h 96"/>
                <a:gd name="T2" fmla="*/ 2147483647 w 192"/>
                <a:gd name="T3" fmla="*/ 0 h 96"/>
                <a:gd name="T4" fmla="*/ 2147483647 w 192"/>
                <a:gd name="T5" fmla="*/ 2147483647 h 96"/>
                <a:gd name="T6" fmla="*/ 2147483647 w 192"/>
                <a:gd name="T7" fmla="*/ 2147483647 h 96"/>
                <a:gd name="T8" fmla="*/ 2147483647 w 192"/>
                <a:gd name="T9" fmla="*/ 2147483647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96"/>
                <a:gd name="T17" fmla="*/ 192 w 192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96">
                  <a:moveTo>
                    <a:pt x="0" y="48"/>
                  </a:moveTo>
                  <a:cubicBezTo>
                    <a:pt x="16" y="24"/>
                    <a:pt x="32" y="0"/>
                    <a:pt x="48" y="0"/>
                  </a:cubicBezTo>
                  <a:cubicBezTo>
                    <a:pt x="64" y="0"/>
                    <a:pt x="80" y="32"/>
                    <a:pt x="96" y="48"/>
                  </a:cubicBezTo>
                  <a:cubicBezTo>
                    <a:pt x="112" y="64"/>
                    <a:pt x="128" y="96"/>
                    <a:pt x="144" y="96"/>
                  </a:cubicBezTo>
                  <a:cubicBezTo>
                    <a:pt x="160" y="96"/>
                    <a:pt x="184" y="56"/>
                    <a:pt x="192" y="4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</p:grpSp>
      <p:sp>
        <p:nvSpPr>
          <p:cNvPr id="30730" name="Text Box 136"/>
          <p:cNvSpPr txBox="1">
            <a:spLocks noChangeArrowheads="1"/>
          </p:cNvSpPr>
          <p:nvPr/>
        </p:nvSpPr>
        <p:spPr bwMode="auto">
          <a:xfrm>
            <a:off x="984250" y="2397125"/>
            <a:ext cx="1198563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mtClean="0">
                <a:solidFill>
                  <a:srgbClr val="000000"/>
                </a:solidFill>
              </a:rPr>
              <a:t>AC</a:t>
            </a:r>
            <a:r>
              <a:rPr lang="ja-JP" altLang="en-US" smtClean="0">
                <a:solidFill>
                  <a:srgbClr val="000000"/>
                </a:solidFill>
              </a:rPr>
              <a:t>電圧</a:t>
            </a: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30731" name="Line 137"/>
          <p:cNvSpPr>
            <a:spLocks noChangeShapeType="1"/>
          </p:cNvSpPr>
          <p:nvPr/>
        </p:nvSpPr>
        <p:spPr bwMode="auto">
          <a:xfrm flipH="1">
            <a:off x="5565775" y="1824038"/>
            <a:ext cx="381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30732" name="Line 138"/>
          <p:cNvSpPr>
            <a:spLocks noChangeShapeType="1"/>
          </p:cNvSpPr>
          <p:nvPr/>
        </p:nvSpPr>
        <p:spPr bwMode="auto">
          <a:xfrm flipH="1">
            <a:off x="5565775" y="2586038"/>
            <a:ext cx="304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30733" name="Line 139"/>
          <p:cNvSpPr>
            <a:spLocks noChangeShapeType="1"/>
          </p:cNvSpPr>
          <p:nvPr/>
        </p:nvSpPr>
        <p:spPr bwMode="auto">
          <a:xfrm flipH="1">
            <a:off x="5489575" y="3500438"/>
            <a:ext cx="381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30734" name="Line 140"/>
          <p:cNvSpPr>
            <a:spLocks noChangeShapeType="1"/>
          </p:cNvSpPr>
          <p:nvPr/>
        </p:nvSpPr>
        <p:spPr bwMode="auto">
          <a:xfrm flipH="1" flipV="1">
            <a:off x="5489575" y="3881438"/>
            <a:ext cx="381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30735" name="Line 141"/>
          <p:cNvSpPr>
            <a:spLocks noChangeShapeType="1"/>
          </p:cNvSpPr>
          <p:nvPr/>
        </p:nvSpPr>
        <p:spPr bwMode="auto">
          <a:xfrm flipH="1" flipV="1">
            <a:off x="5565775" y="3043238"/>
            <a:ext cx="3048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30736" name="Line 142"/>
          <p:cNvSpPr>
            <a:spLocks noChangeShapeType="1"/>
          </p:cNvSpPr>
          <p:nvPr/>
        </p:nvSpPr>
        <p:spPr bwMode="auto">
          <a:xfrm flipH="1" flipV="1">
            <a:off x="5565775" y="4491038"/>
            <a:ext cx="381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30737" name="Line 143"/>
          <p:cNvSpPr>
            <a:spLocks noChangeShapeType="1"/>
          </p:cNvSpPr>
          <p:nvPr/>
        </p:nvSpPr>
        <p:spPr bwMode="auto">
          <a:xfrm flipH="1">
            <a:off x="5565775" y="5253038"/>
            <a:ext cx="381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30738" name="Text Box 136"/>
          <p:cNvSpPr txBox="1">
            <a:spLocks noChangeArrowheads="1"/>
          </p:cNvSpPr>
          <p:nvPr/>
        </p:nvSpPr>
        <p:spPr bwMode="auto">
          <a:xfrm>
            <a:off x="2895600" y="2357438"/>
            <a:ext cx="39052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mtClean="0">
                <a:solidFill>
                  <a:srgbClr val="000000"/>
                </a:solidFill>
              </a:rPr>
              <a:t>R</a:t>
            </a:r>
          </a:p>
        </p:txBody>
      </p:sp>
      <p:sp>
        <p:nvSpPr>
          <p:cNvPr id="30739" name="Text Box 136"/>
          <p:cNvSpPr txBox="1">
            <a:spLocks noChangeArrowheads="1"/>
          </p:cNvSpPr>
          <p:nvPr/>
        </p:nvSpPr>
        <p:spPr bwMode="auto">
          <a:xfrm>
            <a:off x="3876675" y="2357438"/>
            <a:ext cx="395288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mtClean="0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30740" name="Text Box 136"/>
          <p:cNvSpPr txBox="1">
            <a:spLocks noChangeArrowheads="1"/>
          </p:cNvSpPr>
          <p:nvPr/>
        </p:nvSpPr>
        <p:spPr bwMode="auto">
          <a:xfrm>
            <a:off x="4864100" y="2357438"/>
            <a:ext cx="381000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mtClean="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30741" name="テキスト ボックス 48"/>
          <p:cNvSpPr txBox="1">
            <a:spLocks noChangeArrowheads="1"/>
          </p:cNvSpPr>
          <p:nvPr/>
        </p:nvSpPr>
        <p:spPr bwMode="auto">
          <a:xfrm>
            <a:off x="533400" y="314325"/>
            <a:ext cx="3802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spcBef>
                <a:spcPct val="0"/>
              </a:spcBef>
              <a:spcAft>
                <a:spcPct val="0"/>
              </a:spcAft>
            </a:pPr>
            <a:r>
              <a:rPr lang="ja-JP" altLang="en-US" sz="2800" b="1" smtClean="0">
                <a:solidFill>
                  <a:srgbClr val="AE0101"/>
                </a:solidFill>
              </a:rPr>
              <a:t>液晶ディスプレイの構造</a:t>
            </a:r>
            <a:endParaRPr lang="en-US" altLang="ja-JP" sz="2800" b="1" smtClean="0">
              <a:solidFill>
                <a:srgbClr val="AE0101"/>
              </a:solidFill>
            </a:endParaRPr>
          </a:p>
        </p:txBody>
      </p:sp>
      <p:cxnSp>
        <p:nvCxnSpPr>
          <p:cNvPr id="30742" name="直線矢印コネクタ 117"/>
          <p:cNvCxnSpPr>
            <a:cxnSpLocks noChangeShapeType="1"/>
          </p:cNvCxnSpPr>
          <p:nvPr/>
        </p:nvCxnSpPr>
        <p:spPr bwMode="auto">
          <a:xfrm rot="5400000">
            <a:off x="7086600" y="3505200"/>
            <a:ext cx="763588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43" name="Text Box 126"/>
          <p:cNvSpPr txBox="1">
            <a:spLocks noChangeArrowheads="1"/>
          </p:cNvSpPr>
          <p:nvPr/>
        </p:nvSpPr>
        <p:spPr bwMode="auto">
          <a:xfrm>
            <a:off x="7543800" y="3124200"/>
            <a:ext cx="1335088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mtClean="0">
                <a:solidFill>
                  <a:srgbClr val="800000"/>
                </a:solidFill>
              </a:rPr>
              <a:t>5µm</a:t>
            </a:r>
            <a:r>
              <a:rPr lang="ja-JP" altLang="en-US" smtClean="0">
                <a:solidFill>
                  <a:srgbClr val="800000"/>
                </a:solidFill>
              </a:rPr>
              <a:t>程度</a:t>
            </a:r>
            <a:endParaRPr lang="en-US" altLang="ja-JP" smtClean="0">
              <a:solidFill>
                <a:srgbClr val="800000"/>
              </a:solidFill>
            </a:endParaRPr>
          </a:p>
        </p:txBody>
      </p:sp>
      <p:sp>
        <p:nvSpPr>
          <p:cNvPr id="30744" name="Text Box 136"/>
          <p:cNvSpPr txBox="1">
            <a:spLocks noChangeArrowheads="1"/>
          </p:cNvSpPr>
          <p:nvPr/>
        </p:nvSpPr>
        <p:spPr bwMode="auto">
          <a:xfrm>
            <a:off x="762000" y="3962400"/>
            <a:ext cx="1457325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mtClean="0">
                <a:solidFill>
                  <a:srgbClr val="800000"/>
                </a:solidFill>
              </a:rPr>
              <a:t>±5V</a:t>
            </a:r>
            <a:r>
              <a:rPr lang="ja-JP" altLang="en-US" smtClean="0">
                <a:solidFill>
                  <a:srgbClr val="800000"/>
                </a:solidFill>
              </a:rPr>
              <a:t>程度</a:t>
            </a:r>
            <a:endParaRPr lang="en-US" altLang="ja-JP" smtClean="0">
              <a:solidFill>
                <a:srgbClr val="800000"/>
              </a:solidFill>
            </a:endParaRPr>
          </a:p>
        </p:txBody>
      </p:sp>
      <p:sp>
        <p:nvSpPr>
          <p:cNvPr id="30745" name="Text Box 125"/>
          <p:cNvSpPr txBox="1">
            <a:spLocks noChangeArrowheads="1"/>
          </p:cNvSpPr>
          <p:nvPr/>
        </p:nvSpPr>
        <p:spPr bwMode="auto">
          <a:xfrm>
            <a:off x="5105400" y="228600"/>
            <a:ext cx="373380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b="1" smtClean="0">
                <a:solidFill>
                  <a:srgbClr val="800000"/>
                </a:solidFill>
              </a:rPr>
              <a:t>LCD: </a:t>
            </a:r>
            <a:r>
              <a:rPr lang="en-US" altLang="ja-JP" b="1" u="sng" smtClean="0">
                <a:solidFill>
                  <a:srgbClr val="800000"/>
                </a:solidFill>
              </a:rPr>
              <a:t>L</a:t>
            </a:r>
            <a:r>
              <a:rPr lang="en-US" altLang="ja-JP" b="1" smtClean="0">
                <a:solidFill>
                  <a:srgbClr val="800000"/>
                </a:solidFill>
              </a:rPr>
              <a:t>iquid </a:t>
            </a:r>
            <a:r>
              <a:rPr lang="en-US" altLang="ja-JP" b="1" u="sng" smtClean="0">
                <a:solidFill>
                  <a:srgbClr val="800000"/>
                </a:solidFill>
              </a:rPr>
              <a:t>C</a:t>
            </a:r>
            <a:r>
              <a:rPr lang="en-US" altLang="ja-JP" b="1" smtClean="0">
                <a:solidFill>
                  <a:srgbClr val="800000"/>
                </a:solidFill>
              </a:rPr>
              <a:t>rystal </a:t>
            </a:r>
            <a:r>
              <a:rPr lang="en-US" altLang="ja-JP" b="1" u="sng" smtClean="0">
                <a:solidFill>
                  <a:srgbClr val="800000"/>
                </a:solidFill>
              </a:rPr>
              <a:t>D</a:t>
            </a:r>
            <a:r>
              <a:rPr lang="en-US" altLang="ja-JP" b="1" smtClean="0">
                <a:solidFill>
                  <a:srgbClr val="800000"/>
                </a:solidFill>
              </a:rPr>
              <a:t>isplay</a:t>
            </a:r>
          </a:p>
        </p:txBody>
      </p:sp>
    </p:spTree>
    <p:extLst>
      <p:ext uri="{BB962C8B-B14F-4D97-AF65-F5344CB8AC3E}">
        <p14:creationId xmlns:p14="http://schemas.microsoft.com/office/powerpoint/2010/main" val="59868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988" y="1649413"/>
            <a:ext cx="4264025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11"/>
          <p:cNvSpPr txBox="1">
            <a:spLocks noChangeArrowheads="1"/>
          </p:cNvSpPr>
          <p:nvPr/>
        </p:nvSpPr>
        <p:spPr bwMode="auto">
          <a:xfrm>
            <a:off x="4343400" y="1371600"/>
            <a:ext cx="14160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lang="ja-JP" altLang="en-US" smtClean="0">
                <a:solidFill>
                  <a:srgbClr val="000000"/>
                </a:solidFill>
              </a:rPr>
              <a:t>偏光子</a:t>
            </a:r>
            <a:endParaRPr lang="en-US" altLang="ja-JP" smtClean="0">
              <a:solidFill>
                <a:srgbClr val="000000"/>
              </a:solidFill>
            </a:endParaRPr>
          </a:p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lang="ja-JP" altLang="en-US" smtClean="0">
                <a:solidFill>
                  <a:srgbClr val="000000"/>
                </a:solidFill>
              </a:rPr>
              <a:t>（偏光板）</a:t>
            </a: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32772" name="Text Box 11"/>
          <p:cNvSpPr txBox="1">
            <a:spLocks noChangeArrowheads="1"/>
          </p:cNvSpPr>
          <p:nvPr/>
        </p:nvSpPr>
        <p:spPr bwMode="auto">
          <a:xfrm>
            <a:off x="2209800" y="1143000"/>
            <a:ext cx="1108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spcBef>
                <a:spcPct val="0"/>
              </a:spcBef>
              <a:spcAft>
                <a:spcPct val="0"/>
              </a:spcAft>
            </a:pPr>
            <a:r>
              <a:rPr lang="ja-JP" altLang="en-US" smtClean="0">
                <a:solidFill>
                  <a:srgbClr val="000000"/>
                </a:solidFill>
              </a:rPr>
              <a:t>自然光</a:t>
            </a: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32773" name="Text Box 11"/>
          <p:cNvSpPr txBox="1">
            <a:spLocks noChangeArrowheads="1"/>
          </p:cNvSpPr>
          <p:nvPr/>
        </p:nvSpPr>
        <p:spPr bwMode="auto">
          <a:xfrm>
            <a:off x="6400800" y="2057400"/>
            <a:ext cx="1416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lang="ja-JP" altLang="en-US" smtClean="0">
                <a:solidFill>
                  <a:srgbClr val="000000"/>
                </a:solidFill>
              </a:rPr>
              <a:t>直線偏光</a:t>
            </a: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32774" name="Text Box 11"/>
          <p:cNvSpPr txBox="1">
            <a:spLocks noChangeArrowheads="1"/>
          </p:cNvSpPr>
          <p:nvPr/>
        </p:nvSpPr>
        <p:spPr bwMode="auto">
          <a:xfrm>
            <a:off x="457200" y="4540250"/>
            <a:ext cx="81534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spcBef>
                <a:spcPct val="0"/>
              </a:spcBef>
              <a:spcAft>
                <a:spcPct val="0"/>
              </a:spcAft>
            </a:pPr>
            <a:r>
              <a:rPr lang="ja-JP" altLang="en-US" sz="2000" smtClean="0">
                <a:solidFill>
                  <a:srgbClr val="000000"/>
                </a:solidFill>
              </a:rPr>
              <a:t>偏光（</a:t>
            </a:r>
            <a:r>
              <a:rPr lang="en-US" altLang="ja-JP" sz="2000" smtClean="0">
                <a:solidFill>
                  <a:srgbClr val="000000"/>
                </a:solidFill>
              </a:rPr>
              <a:t>polarization</a:t>
            </a:r>
            <a:r>
              <a:rPr lang="ja-JP" altLang="en-US" sz="2000" smtClean="0">
                <a:solidFill>
                  <a:srgbClr val="000000"/>
                </a:solidFill>
              </a:rPr>
              <a:t>）</a:t>
            </a:r>
            <a:r>
              <a:rPr lang="en-US" altLang="ja-JP" sz="2000" smtClean="0">
                <a:solidFill>
                  <a:srgbClr val="000000"/>
                </a:solidFill>
              </a:rPr>
              <a:t>: </a:t>
            </a:r>
            <a:r>
              <a:rPr lang="ja-JP" altLang="en-US" sz="2000" smtClean="0">
                <a:solidFill>
                  <a:srgbClr val="000000"/>
                </a:solidFill>
              </a:rPr>
              <a:t>電場および磁場が特定の方向にしか振動していない光</a:t>
            </a:r>
            <a:endParaRPr lang="en-US" altLang="ja-JP" sz="2000" smtClean="0">
              <a:solidFill>
                <a:srgbClr val="000000"/>
              </a:solidFill>
            </a:endParaRPr>
          </a:p>
          <a:p>
            <a:pPr fontAlgn="base" latinLnBrk="1">
              <a:spcBef>
                <a:spcPct val="0"/>
              </a:spcBef>
              <a:spcAft>
                <a:spcPct val="0"/>
              </a:spcAft>
            </a:pPr>
            <a:r>
              <a:rPr lang="ja-JP" altLang="en-US" sz="2000" smtClean="0">
                <a:solidFill>
                  <a:srgbClr val="000000"/>
                </a:solidFill>
              </a:rPr>
              <a:t>直線偏光</a:t>
            </a:r>
            <a:r>
              <a:rPr lang="en-US" altLang="ja-JP" sz="2000" smtClean="0">
                <a:solidFill>
                  <a:srgbClr val="000000"/>
                </a:solidFill>
              </a:rPr>
              <a:t>:</a:t>
            </a:r>
            <a:r>
              <a:rPr lang="ja-JP" altLang="en-US" sz="2000" smtClean="0">
                <a:solidFill>
                  <a:srgbClr val="000000"/>
                </a:solidFill>
              </a:rPr>
              <a:t>電場（および磁場）の振動方向が一定である。</a:t>
            </a:r>
            <a:endParaRPr lang="en-US" altLang="ja-JP" sz="2000" smtClean="0">
              <a:solidFill>
                <a:srgbClr val="000000"/>
              </a:solidFill>
            </a:endParaRPr>
          </a:p>
          <a:p>
            <a:pPr fontAlgn="base" latinLnBrk="1">
              <a:spcBef>
                <a:spcPct val="0"/>
              </a:spcBef>
              <a:spcAft>
                <a:spcPct val="0"/>
              </a:spcAft>
            </a:pPr>
            <a:r>
              <a:rPr lang="en-US" altLang="ja-JP" sz="2000" smtClean="0">
                <a:solidFill>
                  <a:srgbClr val="000000"/>
                </a:solidFill>
              </a:rPr>
              <a:t>	</a:t>
            </a:r>
            <a:r>
              <a:rPr lang="ja-JP" altLang="en-US" sz="2000" smtClean="0">
                <a:solidFill>
                  <a:srgbClr val="000000"/>
                </a:solidFill>
              </a:rPr>
              <a:t>　通常は電場の向きを直線偏光の向きと呼ぶ。</a:t>
            </a:r>
            <a:endParaRPr lang="en-US" altLang="ja-JP" sz="2000" smtClean="0">
              <a:solidFill>
                <a:srgbClr val="000000"/>
              </a:solidFill>
            </a:endParaRPr>
          </a:p>
          <a:p>
            <a:pPr fontAlgn="base" latinLnBrk="1">
              <a:spcBef>
                <a:spcPct val="0"/>
              </a:spcBef>
              <a:spcAft>
                <a:spcPct val="0"/>
              </a:spcAft>
            </a:pPr>
            <a:r>
              <a:rPr lang="ja-JP" altLang="en-US" sz="2000" smtClean="0">
                <a:solidFill>
                  <a:srgbClr val="000000"/>
                </a:solidFill>
              </a:rPr>
              <a:t>偏光子：透過軸方向の直線偏光のみを透過させる。</a:t>
            </a:r>
            <a:endParaRPr lang="en-US" altLang="ja-JP" sz="2000" smtClean="0">
              <a:solidFill>
                <a:srgbClr val="000000"/>
              </a:solidFill>
            </a:endParaRPr>
          </a:p>
          <a:p>
            <a:pPr fontAlgn="base" latinLnBrk="1">
              <a:spcBef>
                <a:spcPct val="0"/>
              </a:spcBef>
              <a:spcAft>
                <a:spcPct val="0"/>
              </a:spcAft>
            </a:pPr>
            <a:r>
              <a:rPr lang="ja-JP" altLang="en-US" sz="2000" smtClean="0">
                <a:solidFill>
                  <a:srgbClr val="000000"/>
                </a:solidFill>
              </a:rPr>
              <a:t>偏光板：偏光子からなるフィルムや板。偏光フィルタとも呼ぶ。</a:t>
            </a:r>
            <a:endParaRPr lang="en-US" altLang="ja-JP" sz="2000" smtClean="0">
              <a:solidFill>
                <a:srgbClr val="000000"/>
              </a:solidFill>
            </a:endParaRPr>
          </a:p>
        </p:txBody>
      </p:sp>
      <p:cxnSp>
        <p:nvCxnSpPr>
          <p:cNvPr id="32775" name="直線矢印コネクタ 8"/>
          <p:cNvCxnSpPr>
            <a:cxnSpLocks noChangeShapeType="1"/>
          </p:cNvCxnSpPr>
          <p:nvPr/>
        </p:nvCxnSpPr>
        <p:spPr bwMode="auto">
          <a:xfrm rot="5400000" flipH="1" flipV="1">
            <a:off x="4533901" y="3770312"/>
            <a:ext cx="533400" cy="31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76" name="Text Box 11"/>
          <p:cNvSpPr txBox="1">
            <a:spLocks noChangeArrowheads="1"/>
          </p:cNvSpPr>
          <p:nvPr/>
        </p:nvSpPr>
        <p:spPr bwMode="auto">
          <a:xfrm>
            <a:off x="3540125" y="3581400"/>
            <a:ext cx="1108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lang="ja-JP" altLang="en-US" smtClean="0">
                <a:solidFill>
                  <a:srgbClr val="000000"/>
                </a:solidFill>
              </a:rPr>
              <a:t>透過軸</a:t>
            </a: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32777" name="テキスト ボックス 48"/>
          <p:cNvSpPr txBox="1">
            <a:spLocks noChangeArrowheads="1"/>
          </p:cNvSpPr>
          <p:nvPr/>
        </p:nvSpPr>
        <p:spPr bwMode="auto">
          <a:xfrm>
            <a:off x="2371725" y="228600"/>
            <a:ext cx="4410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spcBef>
                <a:spcPct val="0"/>
              </a:spcBef>
              <a:spcAft>
                <a:spcPct val="0"/>
              </a:spcAft>
            </a:pPr>
            <a:r>
              <a:rPr lang="ja-JP" altLang="en-US" sz="2800" b="1" smtClean="0">
                <a:solidFill>
                  <a:srgbClr val="AE0101"/>
                </a:solidFill>
              </a:rPr>
              <a:t>偏光子（偏光板）と直線偏光</a:t>
            </a:r>
            <a:endParaRPr lang="en-US" altLang="ja-JP" sz="2800" b="1" smtClean="0">
              <a:solidFill>
                <a:srgbClr val="AE01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34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22400"/>
            <a:ext cx="37338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0200"/>
            <a:ext cx="37941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テキスト ボックス 48"/>
          <p:cNvSpPr txBox="1">
            <a:spLocks noChangeArrowheads="1"/>
          </p:cNvSpPr>
          <p:nvPr/>
        </p:nvSpPr>
        <p:spPr bwMode="auto">
          <a:xfrm>
            <a:off x="2501900" y="228600"/>
            <a:ext cx="4127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spcBef>
                <a:spcPct val="0"/>
              </a:spcBef>
              <a:spcAft>
                <a:spcPct val="0"/>
              </a:spcAft>
            </a:pPr>
            <a:r>
              <a:rPr lang="ja-JP" altLang="en-US" sz="2800" b="1" smtClean="0">
                <a:solidFill>
                  <a:srgbClr val="AE0101"/>
                </a:solidFill>
              </a:rPr>
              <a:t>アクティブマトリクス型</a:t>
            </a:r>
            <a:r>
              <a:rPr lang="en-US" altLang="ja-JP" sz="2800" b="1" smtClean="0">
                <a:solidFill>
                  <a:srgbClr val="AE0101"/>
                </a:solidFill>
              </a:rPr>
              <a:t>LCD</a:t>
            </a:r>
          </a:p>
        </p:txBody>
      </p:sp>
      <p:sp>
        <p:nvSpPr>
          <p:cNvPr id="38917" name="Text Box 11"/>
          <p:cNvSpPr txBox="1">
            <a:spLocks noChangeArrowheads="1"/>
          </p:cNvSpPr>
          <p:nvPr/>
        </p:nvSpPr>
        <p:spPr bwMode="auto">
          <a:xfrm>
            <a:off x="762000" y="4419600"/>
            <a:ext cx="76200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spcBef>
                <a:spcPct val="0"/>
              </a:spcBef>
              <a:spcAft>
                <a:spcPct val="0"/>
              </a:spcAft>
            </a:pPr>
            <a:r>
              <a:rPr lang="en-US" altLang="ja-JP" sz="2000" smtClean="0">
                <a:solidFill>
                  <a:srgbClr val="000000"/>
                </a:solidFill>
              </a:rPr>
              <a:t>TFT (Thin Film Transistor)</a:t>
            </a:r>
            <a:r>
              <a:rPr lang="ja-JP" altLang="en-US" sz="2000" smtClean="0">
                <a:solidFill>
                  <a:srgbClr val="000000"/>
                </a:solidFill>
              </a:rPr>
              <a:t>　等のスイッチング素子をガラス基板上に画素数分配置。書き込んだ電圧は液晶の容量や保持容量（上図では省略）に蓄積されるため、総ての画素に理想的な電圧を印加できる。</a:t>
            </a:r>
            <a:endParaRPr lang="en-US" altLang="ja-JP" sz="2000" smtClean="0">
              <a:solidFill>
                <a:srgbClr val="000000"/>
              </a:solidFill>
            </a:endParaRPr>
          </a:p>
          <a:p>
            <a:pPr fontAlgn="base" latinLnBrk="1">
              <a:spcBef>
                <a:spcPct val="0"/>
              </a:spcBef>
              <a:spcAft>
                <a:spcPct val="0"/>
              </a:spcAft>
            </a:pPr>
            <a:r>
              <a:rPr lang="ja-JP" altLang="en-US" sz="2000" smtClean="0">
                <a:solidFill>
                  <a:srgbClr val="000000"/>
                </a:solidFill>
              </a:rPr>
              <a:t>大型高精細化にも適しており、テレビや</a:t>
            </a:r>
            <a:r>
              <a:rPr lang="en-US" altLang="ja-JP" sz="2000" smtClean="0">
                <a:solidFill>
                  <a:srgbClr val="000000"/>
                </a:solidFill>
              </a:rPr>
              <a:t>PC</a:t>
            </a:r>
            <a:r>
              <a:rPr lang="ja-JP" altLang="en-US" sz="2000" smtClean="0">
                <a:solidFill>
                  <a:srgbClr val="000000"/>
                </a:solidFill>
              </a:rPr>
              <a:t>、携帯電話のメインディスプレイ等幅広く用いられている。</a:t>
            </a:r>
            <a:endParaRPr lang="en-US" altLang="ja-JP" sz="20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48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"/>
          <p:cNvGrpSpPr>
            <a:grpSpLocks/>
          </p:cNvGrpSpPr>
          <p:nvPr/>
        </p:nvGrpSpPr>
        <p:grpSpPr bwMode="auto">
          <a:xfrm>
            <a:off x="1587500" y="1371600"/>
            <a:ext cx="4419600" cy="4656138"/>
            <a:chOff x="384" y="1008"/>
            <a:chExt cx="2784" cy="2933"/>
          </a:xfrm>
        </p:grpSpPr>
        <p:pic>
          <p:nvPicPr>
            <p:cNvPr id="22545" name="Picture 307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051"/>
              <a:ext cx="2620" cy="2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6" name="Rectangle 4"/>
            <p:cNvSpPr>
              <a:spLocks noChangeArrowheads="1"/>
            </p:cNvSpPr>
            <p:nvPr/>
          </p:nvSpPr>
          <p:spPr bwMode="auto">
            <a:xfrm>
              <a:off x="2208" y="1008"/>
              <a:ext cx="960" cy="29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ja-JP" sz="2400">
                <a:solidFill>
                  <a:srgbClr val="0000FF"/>
                </a:solidFill>
                <a:latin typeface="Times New Roman" pitchFamily="18" charset="0"/>
                <a:ea typeface="HG丸ｺﾞｼｯｸM-PRO" pitchFamily="50" charset="-128"/>
              </a:endParaRPr>
            </a:p>
          </p:txBody>
        </p:sp>
      </p:grpSp>
      <p:pic>
        <p:nvPicPr>
          <p:cNvPr id="22531" name="Picture 307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538" y="1270000"/>
            <a:ext cx="3319462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6"/>
          <p:cNvSpPr>
            <a:spLocks noChangeArrowheads="1"/>
          </p:cNvSpPr>
          <p:nvPr/>
        </p:nvSpPr>
        <p:spPr bwMode="auto">
          <a:xfrm>
            <a:off x="533400" y="4445000"/>
            <a:ext cx="7848600" cy="228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ja-JP" sz="2400">
              <a:solidFill>
                <a:srgbClr val="0000FF"/>
              </a:solidFill>
              <a:latin typeface="Times New Roman" pitchFamily="18" charset="0"/>
              <a:ea typeface="HG丸ｺﾞｼｯｸM-PRO" pitchFamily="50" charset="-128"/>
            </a:endParaRPr>
          </a:p>
        </p:txBody>
      </p:sp>
      <p:sp>
        <p:nvSpPr>
          <p:cNvPr id="22533" name="Rectangle 307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38200"/>
          </a:xfrm>
          <a:noFill/>
        </p:spPr>
        <p:txBody>
          <a:bodyPr/>
          <a:lstStyle/>
          <a:p>
            <a:r>
              <a:rPr lang="ja-JP" alt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結晶とアモルファス</a:t>
            </a:r>
            <a:endParaRPr lang="en-US" altLang="ja-JP" sz="3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4" name="Rectangle 3076"/>
          <p:cNvSpPr>
            <a:spLocks noChangeArrowheads="1"/>
          </p:cNvSpPr>
          <p:nvPr/>
        </p:nvSpPr>
        <p:spPr bwMode="auto">
          <a:xfrm>
            <a:off x="2793427" y="898525"/>
            <a:ext cx="9060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800" b="1" dirty="0" smtClean="0">
                <a:solidFill>
                  <a:srgbClr val="FF0000"/>
                </a:solidFill>
                <a:latin typeface="+mn-ea"/>
              </a:rPr>
              <a:t>結晶</a:t>
            </a:r>
            <a:endParaRPr lang="en-US" altLang="ja-JP" sz="28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2535" name="Rectangle 3079"/>
          <p:cNvSpPr>
            <a:spLocks noChangeArrowheads="1"/>
          </p:cNvSpPr>
          <p:nvPr/>
        </p:nvSpPr>
        <p:spPr bwMode="auto">
          <a:xfrm>
            <a:off x="5404732" y="884238"/>
            <a:ext cx="20826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800" b="1" dirty="0" smtClean="0">
                <a:solidFill>
                  <a:srgbClr val="FF0000"/>
                </a:solidFill>
                <a:latin typeface="+mn-ea"/>
              </a:rPr>
              <a:t>アモルファス</a:t>
            </a:r>
            <a:endParaRPr lang="en-US" altLang="ja-JP" sz="2800" b="1" dirty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22536" name="Picture 3082" descr="Sc-igzo_te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4710113"/>
            <a:ext cx="2362200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Rectangle 3084"/>
          <p:cNvSpPr>
            <a:spLocks noChangeArrowheads="1"/>
          </p:cNvSpPr>
          <p:nvPr/>
        </p:nvSpPr>
        <p:spPr bwMode="auto">
          <a:xfrm>
            <a:off x="1193800" y="1397000"/>
            <a:ext cx="38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FF0000"/>
                </a:solidFill>
                <a:latin typeface="Times New Roman" pitchFamily="18" charset="0"/>
                <a:ea typeface="HG丸ｺﾞｼｯｸM-PRO" pitchFamily="50" charset="-128"/>
                <a:sym typeface="Symbol" pitchFamily="18" charset="2"/>
              </a:rPr>
              <a:t>O</a:t>
            </a:r>
          </a:p>
        </p:txBody>
      </p:sp>
      <p:sp>
        <p:nvSpPr>
          <p:cNvPr id="22538" name="Rectangle 3085"/>
          <p:cNvSpPr>
            <a:spLocks noChangeArrowheads="1"/>
          </p:cNvSpPr>
          <p:nvPr/>
        </p:nvSpPr>
        <p:spPr bwMode="auto">
          <a:xfrm>
            <a:off x="1117600" y="1685925"/>
            <a:ext cx="423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800080"/>
                </a:solidFill>
                <a:latin typeface="Times New Roman" pitchFamily="18" charset="0"/>
                <a:ea typeface="HG丸ｺﾞｼｯｸM-PRO" pitchFamily="50" charset="-128"/>
                <a:sym typeface="Symbol" pitchFamily="18" charset="2"/>
              </a:rPr>
              <a:t>In</a:t>
            </a:r>
          </a:p>
        </p:txBody>
      </p:sp>
      <p:sp>
        <p:nvSpPr>
          <p:cNvPr id="22539" name="Rectangle 3086"/>
          <p:cNvSpPr>
            <a:spLocks noChangeArrowheads="1"/>
          </p:cNvSpPr>
          <p:nvPr/>
        </p:nvSpPr>
        <p:spPr bwMode="auto">
          <a:xfrm>
            <a:off x="266700" y="2133600"/>
            <a:ext cx="1219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 err="1" smtClean="0">
                <a:solidFill>
                  <a:srgbClr val="FF0000"/>
                </a:solidFill>
                <a:latin typeface="Times New Roman" pitchFamily="18" charset="0"/>
                <a:ea typeface="HG丸ｺﾞｼｯｸM-PRO" pitchFamily="50" charset="-128"/>
                <a:sym typeface="Symbol" pitchFamily="18" charset="2"/>
              </a:rPr>
              <a:t>Zn,Ga</a:t>
            </a:r>
            <a:endParaRPr lang="en-US" altLang="ja-JP" sz="2000" b="1" dirty="0">
              <a:solidFill>
                <a:srgbClr val="FF0000"/>
              </a:solidFill>
              <a:latin typeface="Times New Roman" pitchFamily="18" charset="0"/>
              <a:ea typeface="HG丸ｺﾞｼｯｸM-PRO" pitchFamily="50" charset="-128"/>
              <a:sym typeface="Symbol" pitchFamily="18" charset="2"/>
            </a:endParaRPr>
          </a:p>
        </p:txBody>
      </p:sp>
      <p:sp>
        <p:nvSpPr>
          <p:cNvPr id="22540" name="AutoShape 15"/>
          <p:cNvSpPr>
            <a:spLocks/>
          </p:cNvSpPr>
          <p:nvPr/>
        </p:nvSpPr>
        <p:spPr bwMode="auto">
          <a:xfrm>
            <a:off x="1270000" y="2082800"/>
            <a:ext cx="228600" cy="609600"/>
          </a:xfrm>
          <a:prstGeom prst="leftBrace">
            <a:avLst>
              <a:gd name="adj1" fmla="val 22222"/>
              <a:gd name="adj2" fmla="val 50000"/>
            </a:avLst>
          </a:prstGeom>
          <a:noFill/>
          <a:ln w="190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ja-JP" sz="2400">
              <a:solidFill>
                <a:srgbClr val="0000FF"/>
              </a:solidFill>
              <a:latin typeface="Times New Roman" pitchFamily="18" charset="0"/>
              <a:ea typeface="HG丸ｺﾞｼｯｸM-PRO" pitchFamily="50" charset="-128"/>
            </a:endParaRPr>
          </a:p>
        </p:txBody>
      </p:sp>
      <p:pic>
        <p:nvPicPr>
          <p:cNvPr id="22543" name="Picture 308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716463"/>
            <a:ext cx="2300288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524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図形グループ 54"/>
          <p:cNvGrpSpPr>
            <a:grpSpLocks/>
          </p:cNvGrpSpPr>
          <p:nvPr/>
        </p:nvGrpSpPr>
        <p:grpSpPr bwMode="auto">
          <a:xfrm>
            <a:off x="609600" y="1524000"/>
            <a:ext cx="7924800" cy="3200400"/>
            <a:chOff x="762000" y="1608137"/>
            <a:chExt cx="7924800" cy="3200400"/>
          </a:xfrm>
        </p:grpSpPr>
        <p:grpSp>
          <p:nvGrpSpPr>
            <p:cNvPr id="21509" name="Group 137"/>
            <p:cNvGrpSpPr>
              <a:grpSpLocks/>
            </p:cNvGrpSpPr>
            <p:nvPr/>
          </p:nvGrpSpPr>
          <p:grpSpPr bwMode="auto">
            <a:xfrm>
              <a:off x="762000" y="1608137"/>
              <a:ext cx="7924800" cy="2743200"/>
              <a:chOff x="417" y="912"/>
              <a:chExt cx="4992" cy="1728"/>
            </a:xfrm>
          </p:grpSpPr>
          <p:sp>
            <p:nvSpPr>
              <p:cNvPr id="21513" name="Rectangle 113"/>
              <p:cNvSpPr>
                <a:spLocks noChangeArrowheads="1"/>
              </p:cNvSpPr>
              <p:nvPr/>
            </p:nvSpPr>
            <p:spPr bwMode="auto">
              <a:xfrm>
                <a:off x="1536" y="1680"/>
                <a:ext cx="1872" cy="384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 latinLnBrk="1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21514" name="Rectangle 105"/>
              <p:cNvSpPr>
                <a:spLocks noChangeArrowheads="1"/>
              </p:cNvSpPr>
              <p:nvPr/>
            </p:nvSpPr>
            <p:spPr bwMode="auto">
              <a:xfrm>
                <a:off x="1536" y="1776"/>
                <a:ext cx="96" cy="288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 latinLnBrk="1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21515" name="Rectangle 106"/>
              <p:cNvSpPr>
                <a:spLocks noChangeArrowheads="1"/>
              </p:cNvSpPr>
              <p:nvPr/>
            </p:nvSpPr>
            <p:spPr bwMode="auto">
              <a:xfrm>
                <a:off x="2064" y="1776"/>
                <a:ext cx="192" cy="288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 latinLnBrk="1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21516" name="Rectangle 107"/>
              <p:cNvSpPr>
                <a:spLocks noChangeArrowheads="1"/>
              </p:cNvSpPr>
              <p:nvPr/>
            </p:nvSpPr>
            <p:spPr bwMode="auto">
              <a:xfrm>
                <a:off x="2688" y="1776"/>
                <a:ext cx="192" cy="288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 latinLnBrk="1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21517" name="Rectangle 109"/>
              <p:cNvSpPr>
                <a:spLocks noChangeArrowheads="1"/>
              </p:cNvSpPr>
              <p:nvPr/>
            </p:nvSpPr>
            <p:spPr bwMode="auto">
              <a:xfrm>
                <a:off x="3312" y="1776"/>
                <a:ext cx="96" cy="288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 latinLnBrk="1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21518" name="Rectangle 10"/>
              <p:cNvSpPr>
                <a:spLocks noChangeArrowheads="1"/>
              </p:cNvSpPr>
              <p:nvPr/>
            </p:nvSpPr>
            <p:spPr bwMode="auto">
              <a:xfrm>
                <a:off x="1536" y="1344"/>
                <a:ext cx="1872" cy="192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 latinLnBrk="1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21519" name="Rectangle 11"/>
              <p:cNvSpPr>
                <a:spLocks noChangeArrowheads="1"/>
              </p:cNvSpPr>
              <p:nvPr/>
            </p:nvSpPr>
            <p:spPr bwMode="auto">
              <a:xfrm>
                <a:off x="1632" y="1920"/>
                <a:ext cx="432" cy="4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 latinLnBrk="1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21520" name="Rectangle 12"/>
              <p:cNvSpPr>
                <a:spLocks noChangeArrowheads="1"/>
              </p:cNvSpPr>
              <p:nvPr/>
            </p:nvSpPr>
            <p:spPr bwMode="auto">
              <a:xfrm>
                <a:off x="2256" y="1920"/>
                <a:ext cx="432" cy="48"/>
              </a:xfrm>
              <a:prstGeom prst="rect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 latinLnBrk="1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21521" name="Rectangle 13"/>
              <p:cNvSpPr>
                <a:spLocks noChangeArrowheads="1"/>
              </p:cNvSpPr>
              <p:nvPr/>
            </p:nvSpPr>
            <p:spPr bwMode="auto">
              <a:xfrm>
                <a:off x="2880" y="1920"/>
                <a:ext cx="432" cy="48"/>
              </a:xfrm>
              <a:prstGeom prst="rect">
                <a:avLst/>
              </a:prstGeom>
              <a:solidFill>
                <a:srgbClr val="00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 latinLnBrk="1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21522" name="Rectangle 14"/>
              <p:cNvSpPr>
                <a:spLocks noChangeArrowheads="1"/>
              </p:cNvSpPr>
              <p:nvPr/>
            </p:nvSpPr>
            <p:spPr bwMode="auto">
              <a:xfrm>
                <a:off x="1584" y="1968"/>
                <a:ext cx="528" cy="96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 latinLnBrk="1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21523" name="Rectangle 16"/>
              <p:cNvSpPr>
                <a:spLocks noChangeArrowheads="1"/>
              </p:cNvSpPr>
              <p:nvPr/>
            </p:nvSpPr>
            <p:spPr bwMode="auto">
              <a:xfrm>
                <a:off x="1536" y="2064"/>
                <a:ext cx="1872" cy="288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 latinLnBrk="1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21524" name="Rectangle 17"/>
              <p:cNvSpPr>
                <a:spLocks noChangeArrowheads="1"/>
              </p:cNvSpPr>
              <p:nvPr/>
            </p:nvSpPr>
            <p:spPr bwMode="auto">
              <a:xfrm>
                <a:off x="2208" y="1968"/>
                <a:ext cx="528" cy="96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 latinLnBrk="1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21525" name="Rectangle 18"/>
              <p:cNvSpPr>
                <a:spLocks noChangeArrowheads="1"/>
              </p:cNvSpPr>
              <p:nvPr/>
            </p:nvSpPr>
            <p:spPr bwMode="auto">
              <a:xfrm>
                <a:off x="2832" y="1968"/>
                <a:ext cx="528" cy="96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 latinLnBrk="1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21526" name="Line 84"/>
              <p:cNvSpPr>
                <a:spLocks noChangeShapeType="1"/>
              </p:cNvSpPr>
              <p:nvPr/>
            </p:nvSpPr>
            <p:spPr bwMode="auto">
              <a:xfrm>
                <a:off x="1632" y="2448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 latinLnBrk="1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21527" name="Line 88"/>
              <p:cNvSpPr>
                <a:spLocks noChangeShapeType="1"/>
              </p:cNvSpPr>
              <p:nvPr/>
            </p:nvSpPr>
            <p:spPr bwMode="auto">
              <a:xfrm>
                <a:off x="2256" y="2448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 latinLnBrk="1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21528" name="Line 92"/>
              <p:cNvSpPr>
                <a:spLocks noChangeShapeType="1"/>
              </p:cNvSpPr>
              <p:nvPr/>
            </p:nvSpPr>
            <p:spPr bwMode="auto">
              <a:xfrm>
                <a:off x="2880" y="2448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3333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 latinLnBrk="1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21529" name="Line 96"/>
              <p:cNvSpPr>
                <a:spLocks noChangeShapeType="1"/>
              </p:cNvSpPr>
              <p:nvPr/>
            </p:nvSpPr>
            <p:spPr bwMode="auto">
              <a:xfrm>
                <a:off x="1776" y="2448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 latinLnBrk="1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21530" name="Line 97"/>
              <p:cNvSpPr>
                <a:spLocks noChangeShapeType="1"/>
              </p:cNvSpPr>
              <p:nvPr/>
            </p:nvSpPr>
            <p:spPr bwMode="auto">
              <a:xfrm>
                <a:off x="2400" y="2448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 latinLnBrk="1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21531" name="Line 98"/>
              <p:cNvSpPr>
                <a:spLocks noChangeShapeType="1"/>
              </p:cNvSpPr>
              <p:nvPr/>
            </p:nvSpPr>
            <p:spPr bwMode="auto">
              <a:xfrm>
                <a:off x="3024" y="2448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3333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 latinLnBrk="1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21532" name="Line 99"/>
              <p:cNvSpPr>
                <a:spLocks noChangeShapeType="1"/>
              </p:cNvSpPr>
              <p:nvPr/>
            </p:nvSpPr>
            <p:spPr bwMode="auto">
              <a:xfrm>
                <a:off x="1920" y="2448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 latinLnBrk="1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21533" name="Line 100"/>
              <p:cNvSpPr>
                <a:spLocks noChangeShapeType="1"/>
              </p:cNvSpPr>
              <p:nvPr/>
            </p:nvSpPr>
            <p:spPr bwMode="auto">
              <a:xfrm>
                <a:off x="2544" y="2448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 latinLnBrk="1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21534" name="Line 101"/>
              <p:cNvSpPr>
                <a:spLocks noChangeShapeType="1"/>
              </p:cNvSpPr>
              <p:nvPr/>
            </p:nvSpPr>
            <p:spPr bwMode="auto">
              <a:xfrm>
                <a:off x="3168" y="2448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3333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 latinLnBrk="1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21535" name="Line 102"/>
              <p:cNvSpPr>
                <a:spLocks noChangeShapeType="1"/>
              </p:cNvSpPr>
              <p:nvPr/>
            </p:nvSpPr>
            <p:spPr bwMode="auto">
              <a:xfrm>
                <a:off x="2064" y="2448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 latinLnBrk="1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21536" name="Line 103"/>
              <p:cNvSpPr>
                <a:spLocks noChangeShapeType="1"/>
              </p:cNvSpPr>
              <p:nvPr/>
            </p:nvSpPr>
            <p:spPr bwMode="auto">
              <a:xfrm>
                <a:off x="2688" y="2448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 latinLnBrk="1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21537" name="Line 104"/>
              <p:cNvSpPr>
                <a:spLocks noChangeShapeType="1"/>
              </p:cNvSpPr>
              <p:nvPr/>
            </p:nvSpPr>
            <p:spPr bwMode="auto">
              <a:xfrm>
                <a:off x="3312" y="2448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3333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 latinLnBrk="1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21538" name="Text Box 116"/>
              <p:cNvSpPr txBox="1">
                <a:spLocks noChangeArrowheads="1"/>
              </p:cNvSpPr>
              <p:nvPr/>
            </p:nvSpPr>
            <p:spPr bwMode="auto">
              <a:xfrm>
                <a:off x="3738" y="1705"/>
                <a:ext cx="1143" cy="3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457200" indent="-457200"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1pPr>
                <a:lvl2pPr marL="37931725" indent="-37474525"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2pPr>
                <a:lvl3pPr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3pPr>
                <a:lvl4pPr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4pPr>
                <a:lvl5pPr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5pPr>
                <a:lvl6pPr marL="457200" fontAlgn="base" latinLnBrk="1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6pPr>
                <a:lvl7pPr marL="914400" fontAlgn="base" latinLnBrk="1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7pPr>
                <a:lvl8pPr marL="1371600" fontAlgn="base" latinLnBrk="1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8pPr>
                <a:lvl9pPr marL="1828800" fontAlgn="base" latinLnBrk="1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9pPr>
              </a:lstStyle>
              <a:p>
                <a:pPr fontAlgn="base" latinLnBrk="1">
                  <a:lnSpc>
                    <a:spcPct val="13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ja-JP" altLang="en-US" smtClean="0">
                    <a:solidFill>
                      <a:srgbClr val="000000"/>
                    </a:solidFill>
                  </a:rPr>
                  <a:t>カソード電極</a:t>
                </a:r>
                <a:endParaRPr lang="en-US" altLang="ja-JP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539" name="Text Box 117"/>
              <p:cNvSpPr txBox="1">
                <a:spLocks noChangeArrowheads="1"/>
              </p:cNvSpPr>
              <p:nvPr/>
            </p:nvSpPr>
            <p:spPr bwMode="auto">
              <a:xfrm>
                <a:off x="3739" y="2281"/>
                <a:ext cx="1142" cy="3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457200" indent="-457200"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1pPr>
                <a:lvl2pPr marL="37931725" indent="-37474525"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2pPr>
                <a:lvl3pPr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3pPr>
                <a:lvl4pPr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4pPr>
                <a:lvl5pPr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5pPr>
                <a:lvl6pPr marL="457200" fontAlgn="base" latinLnBrk="1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6pPr>
                <a:lvl7pPr marL="914400" fontAlgn="base" latinLnBrk="1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7pPr>
                <a:lvl8pPr marL="1371600" fontAlgn="base" latinLnBrk="1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8pPr>
                <a:lvl9pPr marL="1828800" fontAlgn="base" latinLnBrk="1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9pPr>
              </a:lstStyle>
              <a:p>
                <a:pPr fontAlgn="base" latinLnBrk="1">
                  <a:lnSpc>
                    <a:spcPct val="13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ja-JP" altLang="en-US" smtClean="0">
                    <a:solidFill>
                      <a:srgbClr val="000000"/>
                    </a:solidFill>
                  </a:rPr>
                  <a:t>アノード電極</a:t>
                </a:r>
                <a:endParaRPr lang="en-US" altLang="ja-JP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540" name="Text Box 118"/>
              <p:cNvSpPr txBox="1">
                <a:spLocks noChangeArrowheads="1"/>
              </p:cNvSpPr>
              <p:nvPr/>
            </p:nvSpPr>
            <p:spPr bwMode="auto">
              <a:xfrm>
                <a:off x="3721" y="1968"/>
                <a:ext cx="1688" cy="3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457200" indent="-457200"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1pPr>
                <a:lvl2pPr marL="37931725" indent="-37474525"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2pPr>
                <a:lvl3pPr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3pPr>
                <a:lvl4pPr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4pPr>
                <a:lvl5pPr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5pPr>
                <a:lvl6pPr marL="457200" fontAlgn="base" latinLnBrk="1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6pPr>
                <a:lvl7pPr marL="914400" fontAlgn="base" latinLnBrk="1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7pPr>
                <a:lvl8pPr marL="1371600" fontAlgn="base" latinLnBrk="1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8pPr>
                <a:lvl9pPr marL="1828800" fontAlgn="base" latinLnBrk="1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9pPr>
              </a:lstStyle>
              <a:p>
                <a:pPr fontAlgn="base" latinLnBrk="1">
                  <a:lnSpc>
                    <a:spcPct val="13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ja-JP" altLang="en-US" smtClean="0">
                    <a:solidFill>
                      <a:srgbClr val="000000"/>
                    </a:solidFill>
                  </a:rPr>
                  <a:t>有機</a:t>
                </a:r>
                <a:r>
                  <a:rPr lang="en-US" altLang="ja-JP" smtClean="0">
                    <a:solidFill>
                      <a:srgbClr val="000000"/>
                    </a:solidFill>
                  </a:rPr>
                  <a:t>EL</a:t>
                </a:r>
                <a:r>
                  <a:rPr lang="ja-JP" altLang="en-US" smtClean="0">
                    <a:solidFill>
                      <a:srgbClr val="000000"/>
                    </a:solidFill>
                  </a:rPr>
                  <a:t>（多層薄膜）</a:t>
                </a:r>
                <a:endParaRPr lang="en-US" altLang="ja-JP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541" name="Text Box 119"/>
              <p:cNvSpPr txBox="1">
                <a:spLocks noChangeArrowheads="1"/>
              </p:cNvSpPr>
              <p:nvPr/>
            </p:nvSpPr>
            <p:spPr bwMode="auto">
              <a:xfrm>
                <a:off x="3729" y="912"/>
                <a:ext cx="892" cy="3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457200" indent="-457200"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1pPr>
                <a:lvl2pPr marL="37931725" indent="-37474525"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2pPr>
                <a:lvl3pPr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3pPr>
                <a:lvl4pPr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4pPr>
                <a:lvl5pPr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5pPr>
                <a:lvl6pPr marL="457200" fontAlgn="base" latinLnBrk="1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6pPr>
                <a:lvl7pPr marL="914400" fontAlgn="base" latinLnBrk="1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7pPr>
                <a:lvl8pPr marL="1371600" fontAlgn="base" latinLnBrk="1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8pPr>
                <a:lvl9pPr marL="1828800" fontAlgn="base" latinLnBrk="1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9pPr>
              </a:lstStyle>
              <a:p>
                <a:pPr fontAlgn="base" latinLnBrk="1">
                  <a:lnSpc>
                    <a:spcPct val="13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ja-JP" altLang="en-US" smtClean="0">
                    <a:solidFill>
                      <a:srgbClr val="000000"/>
                    </a:solidFill>
                  </a:rPr>
                  <a:t>封止基板</a:t>
                </a:r>
                <a:endParaRPr lang="en-US" altLang="ja-JP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542" name="Line 120"/>
              <p:cNvSpPr>
                <a:spLocks noChangeShapeType="1"/>
              </p:cNvSpPr>
              <p:nvPr/>
            </p:nvSpPr>
            <p:spPr bwMode="auto">
              <a:xfrm flipH="1">
                <a:off x="912" y="1728"/>
                <a:ext cx="67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 latinLnBrk="1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21543" name="Line 121"/>
              <p:cNvSpPr>
                <a:spLocks noChangeShapeType="1"/>
              </p:cNvSpPr>
              <p:nvPr/>
            </p:nvSpPr>
            <p:spPr bwMode="auto">
              <a:xfrm flipH="1">
                <a:off x="912" y="2256"/>
                <a:ext cx="43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 latinLnBrk="1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21544" name="Line 122"/>
              <p:cNvSpPr>
                <a:spLocks noChangeShapeType="1"/>
              </p:cNvSpPr>
              <p:nvPr/>
            </p:nvSpPr>
            <p:spPr bwMode="auto">
              <a:xfrm flipH="1" flipV="1">
                <a:off x="912" y="172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 latinLnBrk="1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21545" name="Line 123"/>
              <p:cNvSpPr>
                <a:spLocks noChangeShapeType="1"/>
              </p:cNvSpPr>
              <p:nvPr/>
            </p:nvSpPr>
            <p:spPr bwMode="auto">
              <a:xfrm flipH="1" flipV="1">
                <a:off x="912" y="2112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 latinLnBrk="1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21546" name="Oval 126"/>
              <p:cNvSpPr>
                <a:spLocks noChangeArrowheads="1"/>
              </p:cNvSpPr>
              <p:nvPr/>
            </p:nvSpPr>
            <p:spPr bwMode="auto">
              <a:xfrm>
                <a:off x="768" y="1872"/>
                <a:ext cx="288" cy="28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 latinLnBrk="1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21547" name="Line 127"/>
              <p:cNvSpPr>
                <a:spLocks noChangeShapeType="1"/>
              </p:cNvSpPr>
              <p:nvPr/>
            </p:nvSpPr>
            <p:spPr bwMode="auto">
              <a:xfrm>
                <a:off x="912" y="1920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 latinLnBrk="1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21548" name="Line 128"/>
              <p:cNvSpPr>
                <a:spLocks noChangeShapeType="1"/>
              </p:cNvSpPr>
              <p:nvPr/>
            </p:nvSpPr>
            <p:spPr bwMode="auto">
              <a:xfrm flipH="1">
                <a:off x="1344" y="2016"/>
                <a:ext cx="33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 latinLnBrk="1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21549" name="Line 129"/>
              <p:cNvSpPr>
                <a:spLocks noChangeShapeType="1"/>
              </p:cNvSpPr>
              <p:nvPr/>
            </p:nvSpPr>
            <p:spPr bwMode="auto">
              <a:xfrm flipH="1" flipV="1">
                <a:off x="1343" y="2015"/>
                <a:ext cx="1" cy="24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 latinLnBrk="1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21550" name="Text Box 130"/>
              <p:cNvSpPr txBox="1">
                <a:spLocks noChangeArrowheads="1"/>
              </p:cNvSpPr>
              <p:nvPr/>
            </p:nvSpPr>
            <p:spPr bwMode="auto">
              <a:xfrm>
                <a:off x="417" y="1321"/>
                <a:ext cx="763" cy="3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457200" indent="-457200"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1pPr>
                <a:lvl2pPr marL="37931725" indent="-37474525"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2pPr>
                <a:lvl3pPr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3pPr>
                <a:lvl4pPr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4pPr>
                <a:lvl5pPr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5pPr>
                <a:lvl6pPr marL="457200" fontAlgn="base" latinLnBrk="1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6pPr>
                <a:lvl7pPr marL="914400" fontAlgn="base" latinLnBrk="1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7pPr>
                <a:lvl8pPr marL="1371600" fontAlgn="base" latinLnBrk="1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8pPr>
                <a:lvl9pPr marL="1828800" fontAlgn="base" latinLnBrk="1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9pPr>
              </a:lstStyle>
              <a:p>
                <a:pPr fontAlgn="base" latinLnBrk="1">
                  <a:lnSpc>
                    <a:spcPct val="13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mtClean="0">
                    <a:solidFill>
                      <a:srgbClr val="000000"/>
                    </a:solidFill>
                  </a:rPr>
                  <a:t>DC</a:t>
                </a:r>
                <a:r>
                  <a:rPr lang="ja-JP" altLang="en-US" smtClean="0">
                    <a:solidFill>
                      <a:srgbClr val="000000"/>
                    </a:solidFill>
                  </a:rPr>
                  <a:t>電流</a:t>
                </a:r>
                <a:endParaRPr lang="en-US" altLang="ja-JP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551" name="Line 131"/>
              <p:cNvSpPr>
                <a:spLocks noChangeShapeType="1"/>
              </p:cNvSpPr>
              <p:nvPr/>
            </p:nvSpPr>
            <p:spPr bwMode="auto">
              <a:xfrm flipH="1">
                <a:off x="3408" y="1200"/>
                <a:ext cx="321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 latinLnBrk="1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21552" name="Line 132"/>
              <p:cNvSpPr>
                <a:spLocks noChangeShapeType="1"/>
              </p:cNvSpPr>
              <p:nvPr/>
            </p:nvSpPr>
            <p:spPr bwMode="auto">
              <a:xfrm flipH="1" flipV="1">
                <a:off x="3408" y="1728"/>
                <a:ext cx="321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 latinLnBrk="1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21553" name="Line 133"/>
              <p:cNvSpPr>
                <a:spLocks noChangeShapeType="1"/>
              </p:cNvSpPr>
              <p:nvPr/>
            </p:nvSpPr>
            <p:spPr bwMode="auto">
              <a:xfrm flipH="1" flipV="1">
                <a:off x="3312" y="1932"/>
                <a:ext cx="417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 latinLnBrk="1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21554" name="Line 134"/>
              <p:cNvSpPr>
                <a:spLocks noChangeShapeType="1"/>
              </p:cNvSpPr>
              <p:nvPr/>
            </p:nvSpPr>
            <p:spPr bwMode="auto">
              <a:xfrm flipH="1" flipV="1">
                <a:off x="3360" y="2016"/>
                <a:ext cx="369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 latinLnBrk="1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21555" name="Rectangle 136"/>
              <p:cNvSpPr>
                <a:spLocks noChangeArrowheads="1"/>
              </p:cNvSpPr>
              <p:nvPr/>
            </p:nvSpPr>
            <p:spPr bwMode="auto">
              <a:xfrm>
                <a:off x="1536" y="1536"/>
                <a:ext cx="1872" cy="14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 latinLnBrk="1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21556" name="Line 131"/>
              <p:cNvSpPr>
                <a:spLocks noChangeShapeType="1"/>
              </p:cNvSpPr>
              <p:nvPr/>
            </p:nvSpPr>
            <p:spPr bwMode="auto">
              <a:xfrm flipH="1">
                <a:off x="3408" y="1488"/>
                <a:ext cx="321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 latinLnBrk="1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21557" name="Text Box 119"/>
              <p:cNvSpPr txBox="1">
                <a:spLocks noChangeArrowheads="1"/>
              </p:cNvSpPr>
              <p:nvPr/>
            </p:nvSpPr>
            <p:spPr bwMode="auto">
              <a:xfrm>
                <a:off x="3729" y="1200"/>
                <a:ext cx="1247" cy="3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457200" indent="-457200"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1pPr>
                <a:lvl2pPr marL="37931725" indent="-37474525"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2pPr>
                <a:lvl3pPr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3pPr>
                <a:lvl4pPr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4pPr>
                <a:lvl5pPr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5pPr>
                <a:lvl6pPr marL="457200" fontAlgn="base" latinLnBrk="1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6pPr>
                <a:lvl7pPr marL="914400" fontAlgn="base" latinLnBrk="1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7pPr>
                <a:lvl8pPr marL="1371600" fontAlgn="base" latinLnBrk="1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8pPr>
                <a:lvl9pPr marL="1828800" fontAlgn="base" latinLnBrk="1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9pPr>
              </a:lstStyle>
              <a:p>
                <a:pPr fontAlgn="base" latinLnBrk="1">
                  <a:lnSpc>
                    <a:spcPct val="13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ja-JP" altLang="en-US" smtClean="0">
                    <a:solidFill>
                      <a:srgbClr val="000000"/>
                    </a:solidFill>
                  </a:rPr>
                  <a:t>充填剤または</a:t>
                </a:r>
                <a:endParaRPr lang="en-US" altLang="ja-JP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558" name="Text Box 119"/>
              <p:cNvSpPr txBox="1">
                <a:spLocks noChangeArrowheads="1"/>
              </p:cNvSpPr>
              <p:nvPr/>
            </p:nvSpPr>
            <p:spPr bwMode="auto">
              <a:xfrm>
                <a:off x="3738" y="1417"/>
                <a:ext cx="1239" cy="3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457200" indent="-457200"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1pPr>
                <a:lvl2pPr marL="37931725" indent="-37474525"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2pPr>
                <a:lvl3pPr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3pPr>
                <a:lvl4pPr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4pPr>
                <a:lvl5pPr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5pPr>
                <a:lvl6pPr marL="457200" fontAlgn="base" latinLnBrk="1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6pPr>
                <a:lvl7pPr marL="914400" fontAlgn="base" latinLnBrk="1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7pPr>
                <a:lvl8pPr marL="1371600" fontAlgn="base" latinLnBrk="1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8pPr>
                <a:lvl9pPr marL="1828800" fontAlgn="base" latinLnBrk="1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9pPr>
              </a:lstStyle>
              <a:p>
                <a:pPr fontAlgn="base" latinLnBrk="1">
                  <a:lnSpc>
                    <a:spcPct val="13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ja-JP" altLang="en-US" smtClean="0">
                    <a:solidFill>
                      <a:srgbClr val="000000"/>
                    </a:solidFill>
                  </a:rPr>
                  <a:t>乾燥した空気</a:t>
                </a:r>
                <a:endParaRPr lang="en-US" altLang="ja-JP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1510" name="Text Box 136"/>
            <p:cNvSpPr txBox="1">
              <a:spLocks noChangeArrowheads="1"/>
            </p:cNvSpPr>
            <p:nvPr/>
          </p:nvSpPr>
          <p:spPr bwMode="auto">
            <a:xfrm>
              <a:off x="2832100" y="4238625"/>
              <a:ext cx="390525" cy="569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457200" indent="-457200"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457200" fontAlgn="base" latinLnBrk="1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914400" fontAlgn="base" latinLnBrk="1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1371600" fontAlgn="base" latinLnBrk="1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1828800" fontAlgn="base" latinLnBrk="1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fontAlgn="base" latinLnBrk="1">
                <a:lnSpc>
                  <a:spcPct val="13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mtClean="0">
                  <a:solidFill>
                    <a:srgbClr val="000000"/>
                  </a:solidFill>
                </a:rPr>
                <a:t>R</a:t>
              </a:r>
            </a:p>
          </p:txBody>
        </p:sp>
        <p:sp>
          <p:nvSpPr>
            <p:cNvPr id="21511" name="Text Box 136"/>
            <p:cNvSpPr txBox="1">
              <a:spLocks noChangeArrowheads="1"/>
            </p:cNvSpPr>
            <p:nvPr/>
          </p:nvSpPr>
          <p:spPr bwMode="auto">
            <a:xfrm>
              <a:off x="3813175" y="4238625"/>
              <a:ext cx="395288" cy="569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457200" indent="-457200"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457200" fontAlgn="base" latinLnBrk="1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914400" fontAlgn="base" latinLnBrk="1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1371600" fontAlgn="base" latinLnBrk="1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1828800" fontAlgn="base" latinLnBrk="1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fontAlgn="base" latinLnBrk="1">
                <a:lnSpc>
                  <a:spcPct val="13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mtClean="0">
                  <a:solidFill>
                    <a:srgbClr val="000000"/>
                  </a:solidFill>
                </a:rPr>
                <a:t>G</a:t>
              </a:r>
            </a:p>
          </p:txBody>
        </p:sp>
        <p:sp>
          <p:nvSpPr>
            <p:cNvPr id="21512" name="Text Box 136"/>
            <p:cNvSpPr txBox="1">
              <a:spLocks noChangeArrowheads="1"/>
            </p:cNvSpPr>
            <p:nvPr/>
          </p:nvSpPr>
          <p:spPr bwMode="auto">
            <a:xfrm>
              <a:off x="4800600" y="4238625"/>
              <a:ext cx="381000" cy="569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457200" indent="-457200"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457200" fontAlgn="base" latinLnBrk="1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914400" fontAlgn="base" latinLnBrk="1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1371600" fontAlgn="base" latinLnBrk="1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1828800" fontAlgn="base" latinLnBrk="1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fontAlgn="base" latinLnBrk="1">
                <a:lnSpc>
                  <a:spcPct val="13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mtClean="0">
                  <a:solidFill>
                    <a:srgbClr val="000000"/>
                  </a:solidFill>
                </a:rPr>
                <a:t>B</a:t>
              </a:r>
            </a:p>
          </p:txBody>
        </p:sp>
      </p:grpSp>
      <p:sp>
        <p:nvSpPr>
          <p:cNvPr id="21507" name="Text Box 11"/>
          <p:cNvSpPr txBox="1">
            <a:spLocks noChangeArrowheads="1"/>
          </p:cNvSpPr>
          <p:nvPr/>
        </p:nvSpPr>
        <p:spPr bwMode="auto">
          <a:xfrm>
            <a:off x="1600200" y="5113338"/>
            <a:ext cx="58912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spcBef>
                <a:spcPct val="0"/>
              </a:spcBef>
              <a:spcAft>
                <a:spcPct val="0"/>
              </a:spcAft>
            </a:pPr>
            <a:r>
              <a:rPr lang="en-US" altLang="ja-JP" smtClean="0">
                <a:solidFill>
                  <a:srgbClr val="000000"/>
                </a:solidFill>
              </a:rPr>
              <a:t>※</a:t>
            </a:r>
            <a:r>
              <a:rPr lang="ja-JP" altLang="en-US" smtClean="0">
                <a:solidFill>
                  <a:srgbClr val="000000"/>
                </a:solidFill>
              </a:rPr>
              <a:t>有機</a:t>
            </a:r>
            <a:r>
              <a:rPr lang="en-US" altLang="ja-JP" smtClean="0">
                <a:solidFill>
                  <a:srgbClr val="000000"/>
                </a:solidFill>
              </a:rPr>
              <a:t>EL</a:t>
            </a:r>
            <a:r>
              <a:rPr lang="ja-JP" altLang="en-US" smtClean="0">
                <a:solidFill>
                  <a:srgbClr val="000000"/>
                </a:solidFill>
              </a:rPr>
              <a:t>は三原色輝度変調光源として機能</a:t>
            </a:r>
            <a:endParaRPr lang="en-US" altLang="ja-JP" smtClean="0">
              <a:solidFill>
                <a:srgbClr val="000000"/>
              </a:solidFill>
            </a:endParaRPr>
          </a:p>
          <a:p>
            <a:pPr fontAlgn="base" latinLnBrk="1">
              <a:spcBef>
                <a:spcPct val="0"/>
              </a:spcBef>
              <a:spcAft>
                <a:spcPct val="0"/>
              </a:spcAft>
            </a:pPr>
            <a:r>
              <a:rPr lang="ja-JP" altLang="en-US" smtClean="0">
                <a:solidFill>
                  <a:srgbClr val="000000"/>
                </a:solidFill>
              </a:rPr>
              <a:t>（最も単純な構造のフルカラーディスプレイ）</a:t>
            </a: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21508" name="テキスト ボックス 48"/>
          <p:cNvSpPr txBox="1">
            <a:spLocks noChangeArrowheads="1"/>
          </p:cNvSpPr>
          <p:nvPr/>
        </p:nvSpPr>
        <p:spPr bwMode="auto">
          <a:xfrm>
            <a:off x="1828800" y="300038"/>
            <a:ext cx="55229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spcBef>
                <a:spcPct val="0"/>
              </a:spcBef>
              <a:spcAft>
                <a:spcPct val="0"/>
              </a:spcAft>
            </a:pPr>
            <a:r>
              <a:rPr lang="ja-JP" altLang="en-US" sz="2800" b="1" smtClean="0">
                <a:solidFill>
                  <a:srgbClr val="AE0101"/>
                </a:solidFill>
              </a:rPr>
              <a:t>有機</a:t>
            </a:r>
            <a:r>
              <a:rPr lang="en-US" altLang="ja-JP" sz="2800" b="1" smtClean="0">
                <a:solidFill>
                  <a:srgbClr val="AE0101"/>
                </a:solidFill>
              </a:rPr>
              <a:t>EL</a:t>
            </a:r>
            <a:r>
              <a:rPr lang="ja-JP" altLang="en-US" sz="2800" b="1" smtClean="0">
                <a:solidFill>
                  <a:srgbClr val="AE0101"/>
                </a:solidFill>
              </a:rPr>
              <a:t>ディスプレイのデバイス構造</a:t>
            </a:r>
            <a:endParaRPr lang="en-US" altLang="ja-JP" sz="2800" b="1" smtClean="0">
              <a:solidFill>
                <a:srgbClr val="AE01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19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図形グループ 35"/>
          <p:cNvGrpSpPr/>
          <p:nvPr/>
        </p:nvGrpSpPr>
        <p:grpSpPr bwMode="auto">
          <a:xfrm>
            <a:off x="2362740" y="4191000"/>
            <a:ext cx="4953000" cy="1600200"/>
            <a:chOff x="3200400" y="3962400"/>
            <a:chExt cx="4953000" cy="1600200"/>
          </a:xfrm>
          <a:solidFill>
            <a:schemeClr val="accent3">
              <a:lumMod val="95000"/>
            </a:schemeClr>
          </a:solidFill>
        </p:grpSpPr>
        <p:sp>
          <p:nvSpPr>
            <p:cNvPr id="33" name="正方形/長方形 32"/>
            <p:cNvSpPr/>
            <p:nvPr/>
          </p:nvSpPr>
          <p:spPr bwMode="auto">
            <a:xfrm>
              <a:off x="3200400" y="5105400"/>
              <a:ext cx="3810000" cy="4572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000000"/>
                </a:solidFill>
                <a:latin typeface="ＭＳ Ｐゴシック" pitchFamily="36" charset="-128"/>
                <a:cs typeface="ＭＳ Ｐゴシック" pitchFamily="36" charset="-128"/>
              </a:endParaRPr>
            </a:p>
          </p:txBody>
        </p:sp>
        <p:sp>
          <p:nvSpPr>
            <p:cNvPr id="34" name="平行四辺形 33"/>
            <p:cNvSpPr/>
            <p:nvPr/>
          </p:nvSpPr>
          <p:spPr bwMode="auto">
            <a:xfrm>
              <a:off x="3200400" y="3962400"/>
              <a:ext cx="4953000" cy="1143000"/>
            </a:xfrm>
            <a:prstGeom prst="parallelogram">
              <a:avLst>
                <a:gd name="adj" fmla="val 100555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000000"/>
                </a:solidFill>
                <a:latin typeface="ＭＳ Ｐゴシック" pitchFamily="36" charset="-128"/>
                <a:cs typeface="ＭＳ Ｐゴシック" pitchFamily="36" charset="-128"/>
              </a:endParaRPr>
            </a:p>
          </p:txBody>
        </p:sp>
        <p:sp>
          <p:nvSpPr>
            <p:cNvPr id="35" name="平行四辺形 34"/>
            <p:cNvSpPr/>
            <p:nvPr/>
          </p:nvSpPr>
          <p:spPr bwMode="auto">
            <a:xfrm rot="5400000" flipH="1">
              <a:off x="6781799" y="4191000"/>
              <a:ext cx="1600200" cy="1143000"/>
            </a:xfrm>
            <a:prstGeom prst="parallelogram">
              <a:avLst>
                <a:gd name="adj" fmla="val 99886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000000"/>
                </a:solidFill>
                <a:latin typeface="ＭＳ Ｐゴシック" pitchFamily="36" charset="-128"/>
                <a:cs typeface="ＭＳ Ｐゴシック" pitchFamily="36" charset="-128"/>
              </a:endParaRPr>
            </a:p>
          </p:txBody>
        </p:sp>
      </p:grpSp>
      <p:grpSp>
        <p:nvGrpSpPr>
          <p:cNvPr id="3" name="図形グループ 6"/>
          <p:cNvGrpSpPr/>
          <p:nvPr/>
        </p:nvGrpSpPr>
        <p:grpSpPr bwMode="auto">
          <a:xfrm>
            <a:off x="3277140" y="3962400"/>
            <a:ext cx="3276600" cy="1066800"/>
            <a:chOff x="4114800" y="3733800"/>
            <a:chExt cx="3276600" cy="1066800"/>
          </a:xfrm>
          <a:solidFill>
            <a:srgbClr val="DA4F5A"/>
          </a:solidFill>
        </p:grpSpPr>
        <p:sp>
          <p:nvSpPr>
            <p:cNvPr id="4" name="正方形/長方形 3"/>
            <p:cNvSpPr/>
            <p:nvPr/>
          </p:nvSpPr>
          <p:spPr bwMode="auto">
            <a:xfrm>
              <a:off x="4114800" y="4343400"/>
              <a:ext cx="2667000" cy="4572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000000"/>
                </a:solidFill>
                <a:latin typeface="ＭＳ Ｐゴシック" pitchFamily="36" charset="-128"/>
                <a:cs typeface="ＭＳ Ｐゴシック" pitchFamily="36" charset="-128"/>
              </a:endParaRPr>
            </a:p>
          </p:txBody>
        </p:sp>
        <p:sp>
          <p:nvSpPr>
            <p:cNvPr id="5" name="平行四辺形 4"/>
            <p:cNvSpPr/>
            <p:nvPr/>
          </p:nvSpPr>
          <p:spPr bwMode="auto">
            <a:xfrm>
              <a:off x="4114800" y="3733800"/>
              <a:ext cx="3276600" cy="609600"/>
            </a:xfrm>
            <a:prstGeom prst="parallelogram">
              <a:avLst>
                <a:gd name="adj" fmla="val 100555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000000"/>
                </a:solidFill>
                <a:latin typeface="ＭＳ Ｐゴシック" pitchFamily="36" charset="-128"/>
                <a:cs typeface="ＭＳ Ｐゴシック" pitchFamily="36" charset="-128"/>
              </a:endParaRPr>
            </a:p>
          </p:txBody>
        </p:sp>
        <p:sp>
          <p:nvSpPr>
            <p:cNvPr id="6" name="平行四辺形 5"/>
            <p:cNvSpPr/>
            <p:nvPr/>
          </p:nvSpPr>
          <p:spPr bwMode="auto">
            <a:xfrm rot="5400000" flipH="1">
              <a:off x="6553200" y="3962400"/>
              <a:ext cx="1066800" cy="609600"/>
            </a:xfrm>
            <a:prstGeom prst="parallelogram">
              <a:avLst>
                <a:gd name="adj" fmla="val 99886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000000"/>
                </a:solidFill>
                <a:latin typeface="ＭＳ Ｐゴシック" pitchFamily="36" charset="-128"/>
                <a:cs typeface="ＭＳ Ｐゴシック" pitchFamily="36" charset="-128"/>
              </a:endParaRPr>
            </a:p>
          </p:txBody>
        </p:sp>
      </p:grpSp>
      <p:grpSp>
        <p:nvGrpSpPr>
          <p:cNvPr id="7" name="図形グループ 7"/>
          <p:cNvGrpSpPr/>
          <p:nvPr/>
        </p:nvGrpSpPr>
        <p:grpSpPr bwMode="auto">
          <a:xfrm>
            <a:off x="3277140" y="3505200"/>
            <a:ext cx="3276600" cy="1066800"/>
            <a:chOff x="4114800" y="3733800"/>
            <a:chExt cx="3276600" cy="1066800"/>
          </a:xfrm>
          <a:solidFill>
            <a:srgbClr val="EAB8FF"/>
          </a:solidFill>
        </p:grpSpPr>
        <p:sp>
          <p:nvSpPr>
            <p:cNvPr id="9" name="正方形/長方形 8"/>
            <p:cNvSpPr/>
            <p:nvPr/>
          </p:nvSpPr>
          <p:spPr bwMode="auto">
            <a:xfrm>
              <a:off x="4114800" y="4343400"/>
              <a:ext cx="2667000" cy="4572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000000"/>
                </a:solidFill>
                <a:latin typeface="ＭＳ Ｐゴシック" pitchFamily="36" charset="-128"/>
                <a:cs typeface="ＭＳ Ｐゴシック" pitchFamily="36" charset="-128"/>
              </a:endParaRPr>
            </a:p>
          </p:txBody>
        </p:sp>
        <p:sp>
          <p:nvSpPr>
            <p:cNvPr id="10" name="平行四辺形 9"/>
            <p:cNvSpPr/>
            <p:nvPr/>
          </p:nvSpPr>
          <p:spPr bwMode="auto">
            <a:xfrm>
              <a:off x="4114800" y="3733800"/>
              <a:ext cx="3276600" cy="609600"/>
            </a:xfrm>
            <a:prstGeom prst="parallelogram">
              <a:avLst>
                <a:gd name="adj" fmla="val 100555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000000"/>
                </a:solidFill>
                <a:latin typeface="ＭＳ Ｐゴシック" pitchFamily="36" charset="-128"/>
                <a:cs typeface="ＭＳ Ｐゴシック" pitchFamily="36" charset="-128"/>
              </a:endParaRPr>
            </a:p>
          </p:txBody>
        </p:sp>
        <p:sp>
          <p:nvSpPr>
            <p:cNvPr id="11" name="平行四辺形 10"/>
            <p:cNvSpPr/>
            <p:nvPr/>
          </p:nvSpPr>
          <p:spPr bwMode="auto">
            <a:xfrm rot="5400000" flipH="1">
              <a:off x="6553200" y="3962400"/>
              <a:ext cx="1066800" cy="609600"/>
            </a:xfrm>
            <a:prstGeom prst="parallelogram">
              <a:avLst>
                <a:gd name="adj" fmla="val 99886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000000"/>
                </a:solidFill>
                <a:latin typeface="ＭＳ Ｐゴシック" pitchFamily="36" charset="-128"/>
                <a:cs typeface="ＭＳ Ｐゴシック" pitchFamily="36" charset="-128"/>
              </a:endParaRPr>
            </a:p>
          </p:txBody>
        </p:sp>
      </p:grpSp>
      <p:grpSp>
        <p:nvGrpSpPr>
          <p:cNvPr id="8" name="図形グループ 11"/>
          <p:cNvGrpSpPr/>
          <p:nvPr/>
        </p:nvGrpSpPr>
        <p:grpSpPr bwMode="auto">
          <a:xfrm>
            <a:off x="3277140" y="3048000"/>
            <a:ext cx="3276600" cy="1066800"/>
            <a:chOff x="4114800" y="3733800"/>
            <a:chExt cx="3276600" cy="1066800"/>
          </a:xfrm>
          <a:solidFill>
            <a:srgbClr val="FFE9D8"/>
          </a:solidFill>
        </p:grpSpPr>
        <p:sp>
          <p:nvSpPr>
            <p:cNvPr id="13" name="正方形/長方形 12"/>
            <p:cNvSpPr/>
            <p:nvPr/>
          </p:nvSpPr>
          <p:spPr bwMode="auto">
            <a:xfrm>
              <a:off x="4114800" y="4343400"/>
              <a:ext cx="2667000" cy="4572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000000"/>
                </a:solidFill>
                <a:latin typeface="ＭＳ Ｐゴシック" pitchFamily="36" charset="-128"/>
                <a:cs typeface="ＭＳ Ｐゴシック" pitchFamily="36" charset="-128"/>
              </a:endParaRPr>
            </a:p>
          </p:txBody>
        </p:sp>
        <p:sp>
          <p:nvSpPr>
            <p:cNvPr id="14" name="平行四辺形 13"/>
            <p:cNvSpPr/>
            <p:nvPr/>
          </p:nvSpPr>
          <p:spPr bwMode="auto">
            <a:xfrm>
              <a:off x="4114800" y="3733800"/>
              <a:ext cx="3276600" cy="609600"/>
            </a:xfrm>
            <a:prstGeom prst="parallelogram">
              <a:avLst>
                <a:gd name="adj" fmla="val 100555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000000"/>
                </a:solidFill>
                <a:latin typeface="ＭＳ Ｐゴシック" pitchFamily="36" charset="-128"/>
                <a:cs typeface="ＭＳ Ｐゴシック" pitchFamily="36" charset="-128"/>
              </a:endParaRPr>
            </a:p>
          </p:txBody>
        </p:sp>
        <p:sp>
          <p:nvSpPr>
            <p:cNvPr id="15" name="平行四辺形 14"/>
            <p:cNvSpPr/>
            <p:nvPr/>
          </p:nvSpPr>
          <p:spPr bwMode="auto">
            <a:xfrm rot="5400000" flipH="1">
              <a:off x="6553200" y="3962400"/>
              <a:ext cx="1066800" cy="609600"/>
            </a:xfrm>
            <a:prstGeom prst="parallelogram">
              <a:avLst>
                <a:gd name="adj" fmla="val 99886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000000"/>
                </a:solidFill>
                <a:latin typeface="ＭＳ Ｐゴシック" pitchFamily="36" charset="-128"/>
                <a:cs typeface="ＭＳ Ｐゴシック" pitchFamily="36" charset="-128"/>
              </a:endParaRPr>
            </a:p>
          </p:txBody>
        </p:sp>
      </p:grpSp>
      <p:grpSp>
        <p:nvGrpSpPr>
          <p:cNvPr id="12" name="図形グループ 15"/>
          <p:cNvGrpSpPr/>
          <p:nvPr/>
        </p:nvGrpSpPr>
        <p:grpSpPr bwMode="auto">
          <a:xfrm>
            <a:off x="3277140" y="2590800"/>
            <a:ext cx="3276600" cy="1066800"/>
            <a:chOff x="4114800" y="3733800"/>
            <a:chExt cx="3276600" cy="1066800"/>
          </a:xfrm>
          <a:solidFill>
            <a:schemeClr val="accent3">
              <a:lumMod val="95000"/>
            </a:schemeClr>
          </a:solidFill>
        </p:grpSpPr>
        <p:sp>
          <p:nvSpPr>
            <p:cNvPr id="17" name="正方形/長方形 16"/>
            <p:cNvSpPr/>
            <p:nvPr/>
          </p:nvSpPr>
          <p:spPr bwMode="auto">
            <a:xfrm>
              <a:off x="4114800" y="4343400"/>
              <a:ext cx="2667000" cy="4572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000000"/>
                </a:solidFill>
                <a:latin typeface="ＭＳ Ｐゴシック" pitchFamily="36" charset="-128"/>
                <a:cs typeface="ＭＳ Ｐゴシック" pitchFamily="36" charset="-128"/>
              </a:endParaRPr>
            </a:p>
          </p:txBody>
        </p:sp>
        <p:sp>
          <p:nvSpPr>
            <p:cNvPr id="18" name="平行四辺形 17"/>
            <p:cNvSpPr/>
            <p:nvPr/>
          </p:nvSpPr>
          <p:spPr bwMode="auto">
            <a:xfrm>
              <a:off x="4114800" y="3733800"/>
              <a:ext cx="3276600" cy="609600"/>
            </a:xfrm>
            <a:prstGeom prst="parallelogram">
              <a:avLst>
                <a:gd name="adj" fmla="val 100555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000000"/>
                </a:solidFill>
                <a:latin typeface="ＭＳ Ｐゴシック" pitchFamily="36" charset="-128"/>
                <a:cs typeface="ＭＳ Ｐゴシック" pitchFamily="36" charset="-128"/>
              </a:endParaRPr>
            </a:p>
          </p:txBody>
        </p:sp>
        <p:sp>
          <p:nvSpPr>
            <p:cNvPr id="19" name="平行四辺形 18"/>
            <p:cNvSpPr/>
            <p:nvPr/>
          </p:nvSpPr>
          <p:spPr bwMode="auto">
            <a:xfrm rot="5400000" flipH="1">
              <a:off x="6553200" y="3962400"/>
              <a:ext cx="1066800" cy="609600"/>
            </a:xfrm>
            <a:prstGeom prst="parallelogram">
              <a:avLst>
                <a:gd name="adj" fmla="val 99886"/>
              </a:avLst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000000"/>
                </a:solidFill>
                <a:latin typeface="ＭＳ Ｐゴシック" pitchFamily="36" charset="-128"/>
                <a:cs typeface="ＭＳ Ｐゴシック" pitchFamily="36" charset="-128"/>
              </a:endParaRPr>
            </a:p>
          </p:txBody>
        </p:sp>
      </p:grpSp>
      <p:grpSp>
        <p:nvGrpSpPr>
          <p:cNvPr id="16" name="図形グループ 19"/>
          <p:cNvGrpSpPr/>
          <p:nvPr/>
        </p:nvGrpSpPr>
        <p:grpSpPr bwMode="auto">
          <a:xfrm>
            <a:off x="3276600" y="2133600"/>
            <a:ext cx="3276600" cy="1066800"/>
            <a:chOff x="4114800" y="3733800"/>
            <a:chExt cx="3276600" cy="1066800"/>
          </a:xfrm>
          <a:solidFill>
            <a:srgbClr val="BFFFFF"/>
          </a:solidFill>
        </p:grpSpPr>
        <p:sp>
          <p:nvSpPr>
            <p:cNvPr id="21" name="正方形/長方形 20"/>
            <p:cNvSpPr/>
            <p:nvPr/>
          </p:nvSpPr>
          <p:spPr bwMode="auto">
            <a:xfrm>
              <a:off x="4114800" y="4343400"/>
              <a:ext cx="2667000" cy="4572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000000"/>
                </a:solidFill>
                <a:latin typeface="ＭＳ Ｐゴシック" pitchFamily="36" charset="-128"/>
                <a:cs typeface="ＭＳ Ｐゴシック" pitchFamily="36" charset="-128"/>
              </a:endParaRPr>
            </a:p>
          </p:txBody>
        </p:sp>
        <p:sp>
          <p:nvSpPr>
            <p:cNvPr id="22" name="平行四辺形 21"/>
            <p:cNvSpPr/>
            <p:nvPr/>
          </p:nvSpPr>
          <p:spPr bwMode="auto">
            <a:xfrm>
              <a:off x="4114800" y="3733800"/>
              <a:ext cx="3276600" cy="609600"/>
            </a:xfrm>
            <a:prstGeom prst="parallelogram">
              <a:avLst>
                <a:gd name="adj" fmla="val 100555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000000"/>
                </a:solidFill>
                <a:latin typeface="ＭＳ Ｐゴシック" pitchFamily="36" charset="-128"/>
                <a:cs typeface="ＭＳ Ｐゴシック" pitchFamily="36" charset="-128"/>
              </a:endParaRPr>
            </a:p>
          </p:txBody>
        </p:sp>
        <p:sp>
          <p:nvSpPr>
            <p:cNvPr id="23" name="平行四辺形 22"/>
            <p:cNvSpPr/>
            <p:nvPr/>
          </p:nvSpPr>
          <p:spPr bwMode="auto">
            <a:xfrm rot="5400000" flipH="1">
              <a:off x="6553200" y="3962400"/>
              <a:ext cx="1066800" cy="609600"/>
            </a:xfrm>
            <a:prstGeom prst="parallelogram">
              <a:avLst>
                <a:gd name="adj" fmla="val 99886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000000"/>
                </a:solidFill>
                <a:latin typeface="ＭＳ Ｐゴシック" pitchFamily="36" charset="-128"/>
                <a:cs typeface="ＭＳ Ｐゴシック" pitchFamily="36" charset="-128"/>
              </a:endParaRPr>
            </a:p>
          </p:txBody>
        </p:sp>
      </p:grpSp>
      <p:grpSp>
        <p:nvGrpSpPr>
          <p:cNvPr id="20" name="図形グループ 23"/>
          <p:cNvGrpSpPr/>
          <p:nvPr/>
        </p:nvGrpSpPr>
        <p:grpSpPr bwMode="auto">
          <a:xfrm>
            <a:off x="3277140" y="1676400"/>
            <a:ext cx="3276600" cy="1066800"/>
            <a:chOff x="4114800" y="3733800"/>
            <a:chExt cx="3276600" cy="1066800"/>
          </a:xfrm>
          <a:solidFill>
            <a:srgbClr val="15A6FF"/>
          </a:solidFill>
        </p:grpSpPr>
        <p:sp>
          <p:nvSpPr>
            <p:cNvPr id="25" name="正方形/長方形 24"/>
            <p:cNvSpPr/>
            <p:nvPr/>
          </p:nvSpPr>
          <p:spPr bwMode="auto">
            <a:xfrm>
              <a:off x="4114800" y="4343400"/>
              <a:ext cx="2667000" cy="4572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000000"/>
                </a:solidFill>
                <a:latin typeface="ＭＳ Ｐゴシック" pitchFamily="36" charset="-128"/>
                <a:cs typeface="ＭＳ Ｐゴシック" pitchFamily="36" charset="-128"/>
              </a:endParaRPr>
            </a:p>
          </p:txBody>
        </p:sp>
        <p:sp>
          <p:nvSpPr>
            <p:cNvPr id="26" name="平行四辺形 25"/>
            <p:cNvSpPr/>
            <p:nvPr/>
          </p:nvSpPr>
          <p:spPr bwMode="auto">
            <a:xfrm>
              <a:off x="4114800" y="3733800"/>
              <a:ext cx="3276600" cy="609600"/>
            </a:xfrm>
            <a:prstGeom prst="parallelogram">
              <a:avLst>
                <a:gd name="adj" fmla="val 100555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000000"/>
                </a:solidFill>
                <a:latin typeface="ＭＳ Ｐゴシック" pitchFamily="36" charset="-128"/>
                <a:cs typeface="ＭＳ Ｐゴシック" pitchFamily="36" charset="-128"/>
              </a:endParaRPr>
            </a:p>
          </p:txBody>
        </p:sp>
        <p:sp>
          <p:nvSpPr>
            <p:cNvPr id="27" name="平行四辺形 26"/>
            <p:cNvSpPr/>
            <p:nvPr/>
          </p:nvSpPr>
          <p:spPr bwMode="auto">
            <a:xfrm rot="5400000" flipH="1">
              <a:off x="6553200" y="3962400"/>
              <a:ext cx="1066800" cy="609600"/>
            </a:xfrm>
            <a:prstGeom prst="parallelogram">
              <a:avLst>
                <a:gd name="adj" fmla="val 99886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000000"/>
                </a:solidFill>
                <a:latin typeface="ＭＳ Ｐゴシック" pitchFamily="36" charset="-128"/>
                <a:cs typeface="ＭＳ Ｐゴシック" pitchFamily="36" charset="-128"/>
              </a:endParaRPr>
            </a:p>
          </p:txBody>
        </p:sp>
      </p:grpSp>
      <p:sp>
        <p:nvSpPr>
          <p:cNvPr id="23561" name="円/楕円 36"/>
          <p:cNvSpPr>
            <a:spLocks noChangeArrowheads="1"/>
          </p:cNvSpPr>
          <p:nvPr/>
        </p:nvSpPr>
        <p:spPr bwMode="auto">
          <a:xfrm>
            <a:off x="4849813" y="1905000"/>
            <a:ext cx="76200" cy="762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3562" name="円/楕円 37"/>
          <p:cNvSpPr>
            <a:spLocks noChangeArrowheads="1"/>
          </p:cNvSpPr>
          <p:nvPr/>
        </p:nvSpPr>
        <p:spPr bwMode="auto">
          <a:xfrm>
            <a:off x="3505200" y="4760913"/>
            <a:ext cx="76200" cy="762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cxnSp>
        <p:nvCxnSpPr>
          <p:cNvPr id="23563" name="直線コネクタ 39"/>
          <p:cNvCxnSpPr>
            <a:cxnSpLocks noChangeShapeType="1"/>
          </p:cNvCxnSpPr>
          <p:nvPr/>
        </p:nvCxnSpPr>
        <p:spPr bwMode="auto">
          <a:xfrm rot="16200000" flipV="1">
            <a:off x="4610100" y="1638300"/>
            <a:ext cx="544513" cy="111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4" name="直線コネクタ 40"/>
          <p:cNvCxnSpPr>
            <a:cxnSpLocks noChangeShapeType="1"/>
          </p:cNvCxnSpPr>
          <p:nvPr/>
        </p:nvCxnSpPr>
        <p:spPr bwMode="auto">
          <a:xfrm>
            <a:off x="2133600" y="1371600"/>
            <a:ext cx="2743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5" name="直線コネクタ 43"/>
          <p:cNvCxnSpPr>
            <a:cxnSpLocks noChangeShapeType="1"/>
          </p:cNvCxnSpPr>
          <p:nvPr/>
        </p:nvCxnSpPr>
        <p:spPr bwMode="auto">
          <a:xfrm>
            <a:off x="2133600" y="4800600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6" name="直線コネクタ 46"/>
          <p:cNvCxnSpPr>
            <a:cxnSpLocks noChangeShapeType="1"/>
          </p:cNvCxnSpPr>
          <p:nvPr/>
        </p:nvCxnSpPr>
        <p:spPr bwMode="auto">
          <a:xfrm rot="5400000" flipH="1" flipV="1">
            <a:off x="1333500" y="2171700"/>
            <a:ext cx="1600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7" name="直線コネクタ 48"/>
          <p:cNvCxnSpPr>
            <a:cxnSpLocks noChangeShapeType="1"/>
          </p:cNvCxnSpPr>
          <p:nvPr/>
        </p:nvCxnSpPr>
        <p:spPr bwMode="auto">
          <a:xfrm rot="5400000" flipH="1" flipV="1">
            <a:off x="1333500" y="4000500"/>
            <a:ext cx="1600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3568" name="図形グループ 54"/>
          <p:cNvGrpSpPr>
            <a:grpSpLocks/>
          </p:cNvGrpSpPr>
          <p:nvPr/>
        </p:nvGrpSpPr>
        <p:grpSpPr bwMode="auto">
          <a:xfrm>
            <a:off x="1905000" y="2971800"/>
            <a:ext cx="457200" cy="457200"/>
            <a:chOff x="1981200" y="2743200"/>
            <a:chExt cx="457200" cy="457200"/>
          </a:xfrm>
        </p:grpSpPr>
        <p:sp>
          <p:nvSpPr>
            <p:cNvPr id="23599" name="円/楕円 49"/>
            <p:cNvSpPr>
              <a:spLocks noChangeArrowheads="1"/>
            </p:cNvSpPr>
            <p:nvPr/>
          </p:nvSpPr>
          <p:spPr bwMode="auto">
            <a:xfrm>
              <a:off x="1981200" y="2743200"/>
              <a:ext cx="457200" cy="4572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23600" name="下矢印 53"/>
            <p:cNvSpPr>
              <a:spLocks noChangeArrowheads="1"/>
            </p:cNvSpPr>
            <p:nvPr/>
          </p:nvSpPr>
          <p:spPr bwMode="auto">
            <a:xfrm>
              <a:off x="2174400" y="2819400"/>
              <a:ext cx="76200" cy="304800"/>
            </a:xfrm>
            <a:prstGeom prst="downArrow">
              <a:avLst>
                <a:gd name="adj1" fmla="val 39583"/>
                <a:gd name="adj2" fmla="val 128130"/>
              </a:avLst>
            </a:prstGeom>
            <a:solidFill>
              <a:schemeClr val="tx1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</p:grpSp>
      <p:sp>
        <p:nvSpPr>
          <p:cNvPr id="23569" name="円/楕円 63"/>
          <p:cNvSpPr>
            <a:spLocks noChangeArrowheads="1"/>
          </p:cNvSpPr>
          <p:nvPr/>
        </p:nvSpPr>
        <p:spPr bwMode="auto">
          <a:xfrm>
            <a:off x="3505200" y="3352800"/>
            <a:ext cx="152400" cy="152400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grpSp>
        <p:nvGrpSpPr>
          <p:cNvPr id="23570" name="図形グループ 92"/>
          <p:cNvGrpSpPr>
            <a:grpSpLocks/>
          </p:cNvGrpSpPr>
          <p:nvPr/>
        </p:nvGrpSpPr>
        <p:grpSpPr bwMode="auto">
          <a:xfrm>
            <a:off x="3546475" y="3389313"/>
            <a:ext cx="76200" cy="77787"/>
            <a:chOff x="4724400" y="3124994"/>
            <a:chExt cx="152400" cy="152400"/>
          </a:xfrm>
        </p:grpSpPr>
        <p:cxnSp>
          <p:nvCxnSpPr>
            <p:cNvPr id="23597" name="直線コネクタ 65"/>
            <p:cNvCxnSpPr>
              <a:cxnSpLocks noChangeShapeType="1"/>
            </p:cNvCxnSpPr>
            <p:nvPr/>
          </p:nvCxnSpPr>
          <p:spPr bwMode="auto">
            <a:xfrm>
              <a:off x="4724400" y="3200400"/>
              <a:ext cx="1524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98" name="直線コネクタ 66"/>
            <p:cNvCxnSpPr>
              <a:cxnSpLocks noChangeShapeType="1"/>
            </p:cNvCxnSpPr>
            <p:nvPr/>
          </p:nvCxnSpPr>
          <p:spPr bwMode="auto">
            <a:xfrm rot="5400000">
              <a:off x="4724400" y="3200400"/>
              <a:ext cx="1524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3571" name="図形グループ 103"/>
          <p:cNvGrpSpPr>
            <a:grpSpLocks/>
          </p:cNvGrpSpPr>
          <p:nvPr/>
        </p:nvGrpSpPr>
        <p:grpSpPr bwMode="auto">
          <a:xfrm>
            <a:off x="3886200" y="3352800"/>
            <a:ext cx="152400" cy="152400"/>
            <a:chOff x="4343400" y="3124200"/>
            <a:chExt cx="152400" cy="152400"/>
          </a:xfrm>
        </p:grpSpPr>
        <p:sp>
          <p:nvSpPr>
            <p:cNvPr id="23595" name="円/楕円 68"/>
            <p:cNvSpPr>
              <a:spLocks noChangeArrowheads="1"/>
            </p:cNvSpPr>
            <p:nvPr/>
          </p:nvSpPr>
          <p:spPr bwMode="auto">
            <a:xfrm>
              <a:off x="4343400" y="3124200"/>
              <a:ext cx="152400" cy="1524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cxnSp>
          <p:nvCxnSpPr>
            <p:cNvPr id="23596" name="直線コネクタ 69"/>
            <p:cNvCxnSpPr>
              <a:cxnSpLocks noChangeShapeType="1"/>
            </p:cNvCxnSpPr>
            <p:nvPr/>
          </p:nvCxnSpPr>
          <p:spPr bwMode="auto">
            <a:xfrm>
              <a:off x="4381200" y="3200400"/>
              <a:ext cx="762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3572" name="二等辺三角形 77"/>
          <p:cNvSpPr>
            <a:spLocks noChangeArrowheads="1"/>
          </p:cNvSpPr>
          <p:nvPr/>
        </p:nvSpPr>
        <p:spPr bwMode="auto">
          <a:xfrm flipV="1">
            <a:off x="3925888" y="3273425"/>
            <a:ext cx="76200" cy="76200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3573" name="二等辺三角形 78"/>
          <p:cNvSpPr>
            <a:spLocks noChangeArrowheads="1"/>
          </p:cNvSpPr>
          <p:nvPr/>
        </p:nvSpPr>
        <p:spPr bwMode="auto">
          <a:xfrm>
            <a:off x="3543300" y="3505200"/>
            <a:ext cx="76200" cy="76200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cxnSp>
        <p:nvCxnSpPr>
          <p:cNvPr id="23574" name="直線コネクタ 82"/>
          <p:cNvCxnSpPr>
            <a:cxnSpLocks noChangeShapeType="1"/>
          </p:cNvCxnSpPr>
          <p:nvPr/>
        </p:nvCxnSpPr>
        <p:spPr bwMode="auto">
          <a:xfrm rot="5400000">
            <a:off x="3659187" y="3046413"/>
            <a:ext cx="608013" cy="15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75" name="直線コネクタ 84"/>
          <p:cNvCxnSpPr>
            <a:cxnSpLocks noChangeShapeType="1"/>
          </p:cNvCxnSpPr>
          <p:nvPr/>
        </p:nvCxnSpPr>
        <p:spPr bwMode="auto">
          <a:xfrm rot="5400000">
            <a:off x="3086100" y="4075113"/>
            <a:ext cx="989013" cy="15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3576" name="図形グループ 105"/>
          <p:cNvGrpSpPr>
            <a:grpSpLocks/>
          </p:cNvGrpSpPr>
          <p:nvPr/>
        </p:nvGrpSpPr>
        <p:grpSpPr bwMode="auto">
          <a:xfrm>
            <a:off x="3670300" y="3392488"/>
            <a:ext cx="204788" cy="76200"/>
            <a:chOff x="4507200" y="3164400"/>
            <a:chExt cx="205800" cy="76200"/>
          </a:xfrm>
        </p:grpSpPr>
        <p:sp>
          <p:nvSpPr>
            <p:cNvPr id="23592" name="二等辺三角形 79"/>
            <p:cNvSpPr>
              <a:spLocks noChangeArrowheads="1"/>
            </p:cNvSpPr>
            <p:nvPr/>
          </p:nvSpPr>
          <p:spPr bwMode="auto">
            <a:xfrm rot="5400000" flipV="1">
              <a:off x="4507200" y="3164400"/>
              <a:ext cx="76200" cy="76200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23593" name="二等辺三角形 80"/>
            <p:cNvSpPr>
              <a:spLocks noChangeArrowheads="1"/>
            </p:cNvSpPr>
            <p:nvPr/>
          </p:nvSpPr>
          <p:spPr bwMode="auto">
            <a:xfrm rot="-5400000" flipH="1" flipV="1">
              <a:off x="4636800" y="3164400"/>
              <a:ext cx="76200" cy="76200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cxnSp>
          <p:nvCxnSpPr>
            <p:cNvPr id="23594" name="直線コネクタ 86"/>
            <p:cNvCxnSpPr>
              <a:cxnSpLocks noChangeShapeType="1"/>
            </p:cNvCxnSpPr>
            <p:nvPr/>
          </p:nvCxnSpPr>
          <p:spPr bwMode="auto">
            <a:xfrm>
              <a:off x="4572000" y="3200401"/>
              <a:ext cx="762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3577" name="Text Box 116"/>
          <p:cNvSpPr txBox="1">
            <a:spLocks noChangeArrowheads="1"/>
          </p:cNvSpPr>
          <p:nvPr/>
        </p:nvSpPr>
        <p:spPr bwMode="auto">
          <a:xfrm>
            <a:off x="4076700" y="2209800"/>
            <a:ext cx="154305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000" smtClean="0">
                <a:solidFill>
                  <a:srgbClr val="000000"/>
                </a:solidFill>
              </a:rPr>
              <a:t>カソード電極</a:t>
            </a:r>
            <a:endParaRPr lang="en-US" altLang="ja-JP" sz="2000" smtClean="0">
              <a:solidFill>
                <a:srgbClr val="000000"/>
              </a:solidFill>
            </a:endParaRPr>
          </a:p>
        </p:txBody>
      </p:sp>
      <p:sp>
        <p:nvSpPr>
          <p:cNvPr id="23578" name="Text Box 117"/>
          <p:cNvSpPr txBox="1">
            <a:spLocks noChangeArrowheads="1"/>
          </p:cNvSpPr>
          <p:nvPr/>
        </p:nvSpPr>
        <p:spPr bwMode="auto">
          <a:xfrm>
            <a:off x="4095750" y="4538663"/>
            <a:ext cx="1538288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000" smtClean="0">
                <a:solidFill>
                  <a:srgbClr val="000000"/>
                </a:solidFill>
              </a:rPr>
              <a:t>アノード電極</a:t>
            </a:r>
            <a:endParaRPr lang="en-US" altLang="ja-JP" sz="2000" smtClean="0">
              <a:solidFill>
                <a:srgbClr val="000000"/>
              </a:solidFill>
            </a:endParaRPr>
          </a:p>
        </p:txBody>
      </p:sp>
      <p:sp>
        <p:nvSpPr>
          <p:cNvPr id="23579" name="Text Box 130"/>
          <p:cNvSpPr txBox="1">
            <a:spLocks noChangeArrowheads="1"/>
          </p:cNvSpPr>
          <p:nvPr/>
        </p:nvSpPr>
        <p:spPr bwMode="auto">
          <a:xfrm>
            <a:off x="1066800" y="3319463"/>
            <a:ext cx="103505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2000" smtClean="0">
                <a:solidFill>
                  <a:srgbClr val="000000"/>
                </a:solidFill>
              </a:rPr>
              <a:t>DC</a:t>
            </a:r>
            <a:r>
              <a:rPr lang="ja-JP" altLang="en-US" sz="2000" smtClean="0">
                <a:solidFill>
                  <a:srgbClr val="000000"/>
                </a:solidFill>
              </a:rPr>
              <a:t>電流</a:t>
            </a:r>
            <a:endParaRPr lang="en-US" altLang="ja-JP" sz="2000" smtClean="0">
              <a:solidFill>
                <a:srgbClr val="000000"/>
              </a:solidFill>
            </a:endParaRPr>
          </a:p>
        </p:txBody>
      </p:sp>
      <p:sp>
        <p:nvSpPr>
          <p:cNvPr id="23580" name="Text Box 117"/>
          <p:cNvSpPr txBox="1">
            <a:spLocks noChangeArrowheads="1"/>
          </p:cNvSpPr>
          <p:nvPr/>
        </p:nvSpPr>
        <p:spPr bwMode="auto">
          <a:xfrm>
            <a:off x="2667000" y="5257800"/>
            <a:ext cx="319405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000" smtClean="0">
                <a:solidFill>
                  <a:srgbClr val="000000"/>
                </a:solidFill>
              </a:rPr>
              <a:t>ガラス基板（バックプレーン）</a:t>
            </a:r>
            <a:endParaRPr lang="en-US" altLang="ja-JP" sz="2000" smtClean="0">
              <a:solidFill>
                <a:srgbClr val="000000"/>
              </a:solidFill>
            </a:endParaRPr>
          </a:p>
        </p:txBody>
      </p:sp>
      <p:sp>
        <p:nvSpPr>
          <p:cNvPr id="23581" name="Text Box 116"/>
          <p:cNvSpPr txBox="1">
            <a:spLocks noChangeArrowheads="1"/>
          </p:cNvSpPr>
          <p:nvPr/>
        </p:nvSpPr>
        <p:spPr bwMode="auto">
          <a:xfrm>
            <a:off x="4171950" y="2667000"/>
            <a:ext cx="146685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000" smtClean="0">
                <a:solidFill>
                  <a:srgbClr val="000000"/>
                </a:solidFill>
              </a:rPr>
              <a:t>電子輸送層</a:t>
            </a:r>
            <a:endParaRPr lang="en-US" altLang="ja-JP" sz="2000" smtClean="0">
              <a:solidFill>
                <a:srgbClr val="000000"/>
              </a:solidFill>
            </a:endParaRPr>
          </a:p>
        </p:txBody>
      </p:sp>
      <p:sp>
        <p:nvSpPr>
          <p:cNvPr id="23582" name="Text Box 116"/>
          <p:cNvSpPr txBox="1">
            <a:spLocks noChangeArrowheads="1"/>
          </p:cNvSpPr>
          <p:nvPr/>
        </p:nvSpPr>
        <p:spPr bwMode="auto">
          <a:xfrm>
            <a:off x="4400550" y="3124200"/>
            <a:ext cx="954088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000" smtClean="0">
                <a:solidFill>
                  <a:srgbClr val="000000"/>
                </a:solidFill>
              </a:rPr>
              <a:t>発光層</a:t>
            </a:r>
            <a:endParaRPr lang="en-US" altLang="ja-JP" sz="2000" smtClean="0">
              <a:solidFill>
                <a:srgbClr val="000000"/>
              </a:solidFill>
            </a:endParaRPr>
          </a:p>
        </p:txBody>
      </p:sp>
      <p:sp>
        <p:nvSpPr>
          <p:cNvPr id="23583" name="Text Box 116"/>
          <p:cNvSpPr txBox="1">
            <a:spLocks noChangeArrowheads="1"/>
          </p:cNvSpPr>
          <p:nvPr/>
        </p:nvSpPr>
        <p:spPr bwMode="auto">
          <a:xfrm>
            <a:off x="4171950" y="3581400"/>
            <a:ext cx="146685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000" smtClean="0">
                <a:solidFill>
                  <a:srgbClr val="000000"/>
                </a:solidFill>
              </a:rPr>
              <a:t>正孔輸送層</a:t>
            </a:r>
            <a:endParaRPr lang="en-US" altLang="ja-JP" sz="2000" smtClean="0">
              <a:solidFill>
                <a:srgbClr val="000000"/>
              </a:solidFill>
            </a:endParaRPr>
          </a:p>
        </p:txBody>
      </p:sp>
      <p:sp>
        <p:nvSpPr>
          <p:cNvPr id="23584" name="Text Box 116"/>
          <p:cNvSpPr txBox="1">
            <a:spLocks noChangeArrowheads="1"/>
          </p:cNvSpPr>
          <p:nvPr/>
        </p:nvSpPr>
        <p:spPr bwMode="auto">
          <a:xfrm>
            <a:off x="4171950" y="4038600"/>
            <a:ext cx="146685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000" smtClean="0">
                <a:solidFill>
                  <a:srgbClr val="000000"/>
                </a:solidFill>
              </a:rPr>
              <a:t>正孔注入層</a:t>
            </a:r>
            <a:endParaRPr lang="en-US" altLang="ja-JP" sz="2000" smtClean="0">
              <a:solidFill>
                <a:srgbClr val="000000"/>
              </a:solidFill>
            </a:endParaRPr>
          </a:p>
        </p:txBody>
      </p:sp>
      <p:sp>
        <p:nvSpPr>
          <p:cNvPr id="23585" name="フリーフォーム 112"/>
          <p:cNvSpPr>
            <a:spLocks noChangeArrowheads="1"/>
          </p:cNvSpPr>
          <p:nvPr/>
        </p:nvSpPr>
        <p:spPr bwMode="auto">
          <a:xfrm>
            <a:off x="2908300" y="3048000"/>
            <a:ext cx="863600" cy="307975"/>
          </a:xfrm>
          <a:custGeom>
            <a:avLst/>
            <a:gdLst>
              <a:gd name="T0" fmla="*/ 830419 w 864658"/>
              <a:gd name="T1" fmla="*/ 22 h 369888"/>
              <a:gd name="T2" fmla="*/ 498048 w 864658"/>
              <a:gd name="T3" fmla="*/ 2 h 369888"/>
              <a:gd name="T4" fmla="*/ 446211 w 864658"/>
              <a:gd name="T5" fmla="*/ 20 h 369888"/>
              <a:gd name="T6" fmla="*/ 68100 w 864658"/>
              <a:gd name="T7" fmla="*/ 3 h 369888"/>
              <a:gd name="T8" fmla="*/ 37607 w 864658"/>
              <a:gd name="T9" fmla="*/ 2 h 369888"/>
              <a:gd name="T10" fmla="*/ 37607 w 864658"/>
              <a:gd name="T11" fmla="*/ 2 h 3698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64658"/>
              <a:gd name="T19" fmla="*/ 0 h 369888"/>
              <a:gd name="T20" fmla="*/ 864658 w 864658"/>
              <a:gd name="T21" fmla="*/ 369888 h 3698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64658" h="369888">
                <a:moveTo>
                  <a:pt x="864658" y="369888"/>
                </a:moveTo>
                <a:cubicBezTo>
                  <a:pt x="724958" y="191823"/>
                  <a:pt x="585258" y="13759"/>
                  <a:pt x="518583" y="7938"/>
                </a:cubicBezTo>
                <a:cubicBezTo>
                  <a:pt x="451908" y="2117"/>
                  <a:pt x="539221" y="327555"/>
                  <a:pt x="464608" y="334963"/>
                </a:cubicBezTo>
                <a:cubicBezTo>
                  <a:pt x="389996" y="342371"/>
                  <a:pt x="141816" y="104776"/>
                  <a:pt x="70908" y="52388"/>
                </a:cubicBezTo>
                <a:cubicBezTo>
                  <a:pt x="0" y="0"/>
                  <a:pt x="44450" y="24871"/>
                  <a:pt x="39158" y="20638"/>
                </a:cubicBezTo>
                <a:cubicBezTo>
                  <a:pt x="33866" y="16405"/>
                  <a:pt x="39158" y="26988"/>
                  <a:pt x="39158" y="26988"/>
                </a:cubicBezTo>
              </a:path>
            </a:pathLst>
          </a:custGeom>
          <a:noFill/>
          <a:ln w="19050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23586" name="Text Box 116"/>
          <p:cNvSpPr txBox="1">
            <a:spLocks noChangeArrowheads="1"/>
          </p:cNvSpPr>
          <p:nvPr/>
        </p:nvSpPr>
        <p:spPr bwMode="auto">
          <a:xfrm>
            <a:off x="2590800" y="2633663"/>
            <a:ext cx="441325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000" smtClean="0">
                <a:solidFill>
                  <a:srgbClr val="800000"/>
                </a:solidFill>
              </a:rPr>
              <a:t>光</a:t>
            </a:r>
            <a:endParaRPr lang="en-US" altLang="ja-JP" sz="2000" smtClean="0">
              <a:solidFill>
                <a:srgbClr val="800000"/>
              </a:solidFill>
            </a:endParaRPr>
          </a:p>
        </p:txBody>
      </p:sp>
      <p:cxnSp>
        <p:nvCxnSpPr>
          <p:cNvPr id="23587" name="直線矢印コネクタ 115"/>
          <p:cNvCxnSpPr>
            <a:cxnSpLocks noChangeShapeType="1"/>
          </p:cNvCxnSpPr>
          <p:nvPr/>
        </p:nvCxnSpPr>
        <p:spPr bwMode="auto">
          <a:xfrm rot="5400000">
            <a:off x="6019006" y="3048794"/>
            <a:ext cx="183038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88" name="直線コネクタ 119"/>
          <p:cNvCxnSpPr>
            <a:cxnSpLocks noChangeShapeType="1"/>
          </p:cNvCxnSpPr>
          <p:nvPr/>
        </p:nvCxnSpPr>
        <p:spPr bwMode="auto">
          <a:xfrm>
            <a:off x="6705600" y="2133600"/>
            <a:ext cx="4572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89" name="直線コネクタ 120"/>
          <p:cNvCxnSpPr>
            <a:cxnSpLocks noChangeShapeType="1"/>
          </p:cNvCxnSpPr>
          <p:nvPr/>
        </p:nvCxnSpPr>
        <p:spPr bwMode="auto">
          <a:xfrm>
            <a:off x="6705600" y="3960813"/>
            <a:ext cx="4572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90" name="Text Box 116"/>
          <p:cNvSpPr txBox="1">
            <a:spLocks noChangeArrowheads="1"/>
          </p:cNvSpPr>
          <p:nvPr/>
        </p:nvSpPr>
        <p:spPr bwMode="auto">
          <a:xfrm>
            <a:off x="6934200" y="2743200"/>
            <a:ext cx="11430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000" smtClean="0">
                <a:solidFill>
                  <a:srgbClr val="000000"/>
                </a:solidFill>
              </a:rPr>
              <a:t>約</a:t>
            </a:r>
            <a:r>
              <a:rPr lang="en-US" altLang="ja-JP" sz="2000" smtClean="0">
                <a:solidFill>
                  <a:srgbClr val="000000"/>
                </a:solidFill>
              </a:rPr>
              <a:t>200nm</a:t>
            </a:r>
          </a:p>
        </p:txBody>
      </p:sp>
      <p:sp>
        <p:nvSpPr>
          <p:cNvPr id="23591" name="テキスト ボックス 48"/>
          <p:cNvSpPr txBox="1">
            <a:spLocks noChangeArrowheads="1"/>
          </p:cNvSpPr>
          <p:nvPr/>
        </p:nvSpPr>
        <p:spPr bwMode="auto">
          <a:xfrm>
            <a:off x="2286000" y="300038"/>
            <a:ext cx="45608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fontAlgn="base" latinLnBrk="1">
              <a:spcBef>
                <a:spcPct val="0"/>
              </a:spcBef>
              <a:spcAft>
                <a:spcPct val="0"/>
              </a:spcAft>
            </a:pPr>
            <a:r>
              <a:rPr lang="ja-JP" altLang="en-US" sz="2800" b="1" smtClean="0">
                <a:solidFill>
                  <a:srgbClr val="AE0101"/>
                </a:solidFill>
              </a:rPr>
              <a:t>有機</a:t>
            </a:r>
            <a:r>
              <a:rPr lang="en-US" altLang="ja-JP" sz="2800" b="1" smtClean="0">
                <a:solidFill>
                  <a:srgbClr val="AE0101"/>
                </a:solidFill>
              </a:rPr>
              <a:t>EL</a:t>
            </a:r>
            <a:r>
              <a:rPr lang="ja-JP" altLang="en-US" sz="2800" b="1" smtClean="0">
                <a:solidFill>
                  <a:srgbClr val="AE0101"/>
                </a:solidFill>
              </a:rPr>
              <a:t>素子のデバイス構造</a:t>
            </a:r>
            <a:endParaRPr lang="en-US" altLang="ja-JP" sz="2800" b="1" smtClean="0">
              <a:solidFill>
                <a:srgbClr val="AE01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08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533400" y="1524000"/>
            <a:ext cx="8115300" cy="444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>
              <a:lnSpc>
                <a:spcPct val="80000"/>
              </a:lnSpc>
              <a:spcAft>
                <a:spcPts val="1200"/>
              </a:spcAft>
              <a:buFont typeface="Arial" pitchFamily="34" charset="0"/>
              <a:buNone/>
            </a:pPr>
            <a:r>
              <a:rPr lang="ja-JP" altLang="en-US" sz="2800" b="1"/>
              <a:t>１）　大面積</a:t>
            </a:r>
            <a:r>
              <a:rPr lang="en-US" altLang="ja-JP" sz="2800" b="1"/>
              <a:t>TFT</a:t>
            </a:r>
            <a:r>
              <a:rPr lang="ja-JP" altLang="en-US" sz="2800" b="1"/>
              <a:t>基板製造技術</a:t>
            </a:r>
            <a:endParaRPr lang="en-US" altLang="ja-JP" sz="2800" b="1"/>
          </a:p>
          <a:p>
            <a:pPr>
              <a:lnSpc>
                <a:spcPct val="80000"/>
              </a:lnSpc>
              <a:spcAft>
                <a:spcPts val="1200"/>
              </a:spcAft>
              <a:buFont typeface="Arial" pitchFamily="34" charset="0"/>
              <a:buNone/>
            </a:pPr>
            <a:r>
              <a:rPr lang="en-US" altLang="ja-JP" sz="2800" b="1"/>
              <a:t>		→ LTPS</a:t>
            </a:r>
            <a:r>
              <a:rPr lang="ja-JP" altLang="en-US" sz="2800" b="1"/>
              <a:t>では</a:t>
            </a:r>
            <a:r>
              <a:rPr lang="en-US" altLang="ja-JP" sz="2800" b="1"/>
              <a:t>Gen4(73cmx92cm)</a:t>
            </a:r>
            <a:r>
              <a:rPr lang="ja-JP" altLang="en-US" sz="2800" b="1"/>
              <a:t>基板が限界</a:t>
            </a:r>
            <a:endParaRPr lang="en-US" altLang="ja-JP" sz="2800" b="1"/>
          </a:p>
          <a:p>
            <a:pPr>
              <a:lnSpc>
                <a:spcPct val="80000"/>
              </a:lnSpc>
              <a:spcAft>
                <a:spcPts val="1200"/>
              </a:spcAft>
              <a:buFont typeface="Arial" pitchFamily="34" charset="0"/>
              <a:buNone/>
            </a:pPr>
            <a:r>
              <a:rPr lang="ja-JP" altLang="en-US" sz="2800" b="1"/>
              <a:t>		</a:t>
            </a:r>
            <a:r>
              <a:rPr lang="en-US" altLang="ja-JP" sz="2800" b="1"/>
              <a:t>→ a-Si TFT</a:t>
            </a:r>
            <a:r>
              <a:rPr lang="ja-JP" altLang="en-US" sz="2800" b="1"/>
              <a:t>並の低コスト、</a:t>
            </a:r>
            <a:r>
              <a:rPr lang="en-US" altLang="ja-JP" sz="2800" b="1"/>
              <a:t>TFT</a:t>
            </a:r>
            <a:r>
              <a:rPr lang="ja-JP" altLang="en-US" sz="2800" b="1"/>
              <a:t>信頼性確保</a:t>
            </a:r>
          </a:p>
          <a:p>
            <a:pPr>
              <a:lnSpc>
                <a:spcPct val="80000"/>
              </a:lnSpc>
              <a:spcAft>
                <a:spcPts val="1200"/>
              </a:spcAft>
              <a:buFont typeface="Arial" pitchFamily="34" charset="0"/>
              <a:buNone/>
            </a:pPr>
            <a:r>
              <a:rPr lang="ja-JP" altLang="en-US" sz="2800" b="1"/>
              <a:t>	</a:t>
            </a:r>
            <a:endParaRPr lang="en-US" altLang="ja-JP" sz="2800" b="1"/>
          </a:p>
          <a:p>
            <a:pPr>
              <a:lnSpc>
                <a:spcPct val="80000"/>
              </a:lnSpc>
              <a:spcAft>
                <a:spcPts val="1200"/>
              </a:spcAft>
              <a:buFont typeface="Arial" pitchFamily="34" charset="0"/>
              <a:buNone/>
            </a:pPr>
            <a:r>
              <a:rPr lang="ja-JP" altLang="en-US" sz="2800" b="1"/>
              <a:t>２）　有機</a:t>
            </a:r>
            <a:r>
              <a:rPr lang="en-US" altLang="ja-JP" sz="2800" b="1"/>
              <a:t>EL</a:t>
            </a:r>
            <a:r>
              <a:rPr lang="ja-JP" altLang="en-US" sz="2800" b="1"/>
              <a:t>パターニング技術</a:t>
            </a:r>
            <a:r>
              <a:rPr lang="en-US" altLang="ja-JP" sz="2800" b="1"/>
              <a:t>(RGB</a:t>
            </a:r>
            <a:r>
              <a:rPr lang="ja-JP" altLang="en-US" sz="2800" b="1"/>
              <a:t>塗り分け</a:t>
            </a:r>
            <a:r>
              <a:rPr lang="en-US" altLang="ja-JP" sz="2800" b="1"/>
              <a:t>)</a:t>
            </a:r>
          </a:p>
          <a:p>
            <a:pPr>
              <a:lnSpc>
                <a:spcPct val="80000"/>
              </a:lnSpc>
              <a:spcAft>
                <a:spcPts val="1200"/>
              </a:spcAft>
              <a:buFont typeface="Arial" pitchFamily="34" charset="0"/>
              <a:buNone/>
            </a:pPr>
            <a:r>
              <a:rPr lang="ja-JP" altLang="en-US" sz="2800" b="1"/>
              <a:t>		</a:t>
            </a:r>
            <a:r>
              <a:rPr lang="en-US" altLang="ja-JP" sz="2800" b="1"/>
              <a:t>→ CF</a:t>
            </a:r>
            <a:r>
              <a:rPr lang="ja-JP" altLang="en-US" sz="2800" b="1"/>
              <a:t>並の低コスト、構造単純化と材料費削減</a:t>
            </a:r>
          </a:p>
          <a:p>
            <a:pPr>
              <a:lnSpc>
                <a:spcPct val="80000"/>
              </a:lnSpc>
              <a:spcAft>
                <a:spcPts val="1200"/>
              </a:spcAft>
              <a:buFont typeface="Arial" pitchFamily="34" charset="0"/>
              <a:buNone/>
            </a:pPr>
            <a:endParaRPr lang="en-US" altLang="ja-JP" sz="2800" b="1"/>
          </a:p>
          <a:p>
            <a:pPr>
              <a:lnSpc>
                <a:spcPct val="80000"/>
              </a:lnSpc>
              <a:spcAft>
                <a:spcPts val="1200"/>
              </a:spcAft>
              <a:buFont typeface="Arial" pitchFamily="34" charset="0"/>
              <a:buNone/>
            </a:pPr>
            <a:r>
              <a:rPr lang="ja-JP" altLang="en-US" sz="2800" b="1"/>
              <a:t>３）　有機</a:t>
            </a:r>
            <a:r>
              <a:rPr lang="en-US" altLang="ja-JP" sz="2800" b="1"/>
              <a:t>EL</a:t>
            </a:r>
            <a:r>
              <a:rPr lang="ja-JP" altLang="en-US" sz="2800" b="1"/>
              <a:t>ディスプレイ駆動技術</a:t>
            </a:r>
          </a:p>
          <a:p>
            <a:pPr>
              <a:lnSpc>
                <a:spcPct val="80000"/>
              </a:lnSpc>
              <a:spcAft>
                <a:spcPts val="1200"/>
              </a:spcAft>
              <a:buFont typeface="Arial" pitchFamily="34" charset="0"/>
              <a:buNone/>
            </a:pPr>
            <a:r>
              <a:rPr lang="ja-JP" altLang="en-US" sz="2800" b="1"/>
              <a:t>		</a:t>
            </a:r>
            <a:r>
              <a:rPr lang="en-US" altLang="ja-JP" sz="2800" b="1"/>
              <a:t>→ TFT</a:t>
            </a:r>
            <a:r>
              <a:rPr lang="ja-JP" altLang="en-US" sz="2800" b="1"/>
              <a:t>素子特性ムラ補償、焼き付き補償</a:t>
            </a:r>
            <a:endParaRPr lang="en-US" altLang="ja-JP" sz="2800" b="1"/>
          </a:p>
        </p:txBody>
      </p:sp>
      <p:sp>
        <p:nvSpPr>
          <p:cNvPr id="27651" name="Text Box 18"/>
          <p:cNvSpPr txBox="1">
            <a:spLocks noChangeArrowheads="1"/>
          </p:cNvSpPr>
          <p:nvPr/>
        </p:nvSpPr>
        <p:spPr bwMode="auto">
          <a:xfrm>
            <a:off x="228600" y="177800"/>
            <a:ext cx="861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572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algn="ctr"/>
            <a:r>
              <a:rPr lang="ja-JP" altLang="en-US" sz="3200" b="1">
                <a:solidFill>
                  <a:srgbClr val="A50021"/>
                </a:solidFill>
                <a:latin typeface="Arial" pitchFamily="34" charset="0"/>
              </a:rPr>
              <a:t>有機</a:t>
            </a:r>
            <a:r>
              <a:rPr lang="en-US" altLang="ja-JP" sz="3200" b="1">
                <a:solidFill>
                  <a:srgbClr val="A50021"/>
                </a:solidFill>
                <a:latin typeface="Arial" pitchFamily="34" charset="0"/>
              </a:rPr>
              <a:t>EL</a:t>
            </a:r>
            <a:r>
              <a:rPr lang="ja-JP" altLang="en-US" sz="3200" b="1">
                <a:solidFill>
                  <a:srgbClr val="A50021"/>
                </a:solidFill>
                <a:latin typeface="Arial" pitchFamily="34" charset="0"/>
              </a:rPr>
              <a:t>ディスプレイ大型化／低コスト化の課題</a:t>
            </a:r>
            <a:endParaRPr lang="en-US" altLang="ja-JP" sz="3200" b="1">
              <a:solidFill>
                <a:srgbClr val="A5002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46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ＭＳ Ｐゴシック" pitchFamily="36" charset="-128"/>
            <a:ea typeface="ＭＳ Ｐゴシック" pitchFamily="36" charset="-128"/>
            <a:cs typeface="ＭＳ Ｐゴシック" pitchFamily="3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ＭＳ Ｐゴシック" pitchFamily="36" charset="-128"/>
            <a:ea typeface="ＭＳ Ｐゴシック" pitchFamily="36" charset="-128"/>
            <a:cs typeface="ＭＳ Ｐゴシック" pitchFamily="36" charset="-128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ＭＳ Ｐゴシック" pitchFamily="36" charset="-128"/>
            <a:ea typeface="ＭＳ Ｐゴシック" pitchFamily="36" charset="-128"/>
            <a:cs typeface="ＭＳ Ｐゴシック" pitchFamily="3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ＭＳ Ｐゴシック" pitchFamily="36" charset="-128"/>
            <a:ea typeface="ＭＳ Ｐゴシック" pitchFamily="36" charset="-128"/>
            <a:cs typeface="ＭＳ Ｐゴシック" pitchFamily="36" charset="-128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4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4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7083</TotalTime>
  <Words>3097</Words>
  <Application>Microsoft Office PowerPoint</Application>
  <PresentationFormat>画面に合わせる (4:3)</PresentationFormat>
  <Paragraphs>922</Paragraphs>
  <Slides>92</Slides>
  <Notes>46</Notes>
  <HiddenSlides>0</HiddenSlides>
  <MMClips>3</MMClips>
  <ScaleCrop>false</ScaleCrop>
  <HeadingPairs>
    <vt:vector size="6" baseType="variant">
      <vt:variant>
        <vt:lpstr>テーマ</vt:lpstr>
      </vt:variant>
      <vt:variant>
        <vt:i4>9</vt:i4>
      </vt:variant>
      <vt:variant>
        <vt:lpstr>埋め込まれた OLE サーバー</vt:lpstr>
      </vt:variant>
      <vt:variant>
        <vt:i4>7</vt:i4>
      </vt:variant>
      <vt:variant>
        <vt:lpstr>スライド タイトル</vt:lpstr>
      </vt:variant>
      <vt:variant>
        <vt:i4>92</vt:i4>
      </vt:variant>
    </vt:vector>
  </HeadingPairs>
  <TitlesOfParts>
    <vt:vector size="108" baseType="lpstr">
      <vt:lpstr>7_標準デザイン</vt:lpstr>
      <vt:lpstr>기본 디자인</vt:lpstr>
      <vt:lpstr>1_기본 디자인</vt:lpstr>
      <vt:lpstr>14_標準デザイン</vt:lpstr>
      <vt:lpstr>1_標準デザイン</vt:lpstr>
      <vt:lpstr>2_標準デザイン</vt:lpstr>
      <vt:lpstr>3_標準デザイン</vt:lpstr>
      <vt:lpstr>9_標準デザイン</vt:lpstr>
      <vt:lpstr>24_標準デザイン</vt:lpstr>
      <vt:lpstr>Image</vt:lpstr>
      <vt:lpstr>Picture Publisher ｲﾒｰｼﾞ</vt:lpstr>
      <vt:lpstr>ワークシート</vt:lpstr>
      <vt:lpstr>数式</vt:lpstr>
      <vt:lpstr>ビットマップ イメージ</vt:lpstr>
      <vt:lpstr>Stanford Graphics ｽﾗｲﾄﾞ</vt:lpstr>
      <vt:lpstr>VISIO</vt:lpstr>
      <vt:lpstr>PowerPoint プレゼンテーション</vt:lpstr>
      <vt:lpstr>参考図書： 透明金属が拓く脅威の世界</vt:lpstr>
      <vt:lpstr>タブレット、スマートフォンの時代に</vt:lpstr>
      <vt:lpstr>iPad3へ酸化物トランジスタを使う予定</vt:lpstr>
      <vt:lpstr>PowerPoint プレゼンテーション</vt:lpstr>
      <vt:lpstr>講演の内容</vt:lpstr>
      <vt:lpstr>トランジスタ 電気でオン・オフを切り替えるスイッチ</vt:lpstr>
      <vt:lpstr>トランジスタで コンピュータを作ることができる</vt:lpstr>
      <vt:lpstr>結晶とアモルファス</vt:lpstr>
      <vt:lpstr>単結晶、多結晶、アモルファス</vt:lpstr>
      <vt:lpstr>ほとんどの電子デバイスは シリコンやGaN半導体を使って作られている</vt:lpstr>
      <vt:lpstr>コンピュータは単結晶シリコンで作る</vt:lpstr>
      <vt:lpstr>シリコン技術の限界</vt:lpstr>
      <vt:lpstr>酸化物はどこに？</vt:lpstr>
      <vt:lpstr>宝石の多くも酸化物</vt:lpstr>
      <vt:lpstr>酸化物はどこに？</vt:lpstr>
      <vt:lpstr>原料は同じ (アルミの例)</vt:lpstr>
      <vt:lpstr>原料は同じ (シリコンの例)</vt:lpstr>
      <vt:lpstr>電気を流す酸化物： 透明酸化物導電体(TCO)</vt:lpstr>
      <vt:lpstr>酸化物の特徴は?</vt:lpstr>
      <vt:lpstr>酸化物の特徴は?</vt:lpstr>
      <vt:lpstr>酸化物の特徴は?</vt:lpstr>
      <vt:lpstr>ブレークスルーへ： 逆張りの発想</vt:lpstr>
      <vt:lpstr>普通の半導体は単純な構造をしている</vt:lpstr>
      <vt:lpstr>酸化物には面白い構造のものがたくさん</vt:lpstr>
      <vt:lpstr>透明ディスプレイの実例</vt:lpstr>
      <vt:lpstr>透明液晶ディスプレイ (タッチパネル内蔵)</vt:lpstr>
      <vt:lpstr>透明有機ELディスプレイ</vt:lpstr>
      <vt:lpstr>透明有機ELを使ったノートPC</vt:lpstr>
      <vt:lpstr>iPad3へ酸化物トランジスタを使う予定</vt:lpstr>
      <vt:lpstr>なぜ酸化物トランジスタが必要とされるのか？</vt:lpstr>
      <vt:lpstr>ジョルジュ・スーラ  グランド・ジャット島の日曜日の午後</vt:lpstr>
      <vt:lpstr>液晶TVを拡大すると・・・</vt:lpstr>
      <vt:lpstr>液晶TVの構造</vt:lpstr>
      <vt:lpstr>薄膜トランジスタの構造と動作</vt:lpstr>
      <vt:lpstr>なぜ結晶よりアモルファスが良いのか？</vt:lpstr>
      <vt:lpstr>単結晶シリコンは~30cm程度</vt:lpstr>
      <vt:lpstr>薄膜太陽電池 は 1 m 以上</vt:lpstr>
      <vt:lpstr>液晶TVは 2 m 以上のガラスに作る</vt:lpstr>
      <vt:lpstr>液晶TV用ガラスサイズはどんどん大きくなる</vt:lpstr>
      <vt:lpstr>なぜ大型ガラス基板を使う？</vt:lpstr>
      <vt:lpstr>太陽電池や液晶の値段は？</vt:lpstr>
      <vt:lpstr>液晶TVが大型化するとシリコンは使えない</vt:lpstr>
      <vt:lpstr>透明･フレキシブル･高性能トランジスタ</vt:lpstr>
      <vt:lpstr>酸化物トランジスタは100倍の電流を流せる</vt:lpstr>
      <vt:lpstr>アモルファス酸化物半導体の特長</vt:lpstr>
      <vt:lpstr>PowerPoint プレゼンテーション</vt:lpstr>
      <vt:lpstr>フレキシブル太陽電池・ディスプレイ</vt:lpstr>
      <vt:lpstr>酸化物も曲がる</vt:lpstr>
      <vt:lpstr>曲がるガラス</vt:lpstr>
      <vt:lpstr>曲がる電子ペーパー</vt:lpstr>
      <vt:lpstr>酸化物トランジスタを使ったﾌﾚｷｼﾌﾞﾙﾃﾞｨｽﾌﾟﾚｲ</vt:lpstr>
      <vt:lpstr>実用化された有機ELディスプレイ</vt:lpstr>
      <vt:lpstr>発光ダイオード (単結晶に作る)</vt:lpstr>
      <vt:lpstr>有機ELの駆動方法</vt:lpstr>
      <vt:lpstr>有機ELの構造と動作原理</vt:lpstr>
      <vt:lpstr>有機ELの問題</vt:lpstr>
      <vt:lpstr>トランジスタに要求される特性</vt:lpstr>
      <vt:lpstr>最新の酸化物トランジスタ TV</vt:lpstr>
      <vt:lpstr>酸化物トランジスタ： その他の特長</vt:lpstr>
      <vt:lpstr>私の研究のアプローチと目的</vt:lpstr>
      <vt:lpstr>PowerPoint プレゼンテーション</vt:lpstr>
      <vt:lpstr>PowerPoint プレゼンテーション</vt:lpstr>
      <vt:lpstr>おわり</vt:lpstr>
      <vt:lpstr>電界効果トランジスタ(FET)の基本動作</vt:lpstr>
      <vt:lpstr>シリコンウェハー</vt:lpstr>
      <vt:lpstr>Sony Master OLED displays</vt:lpstr>
      <vt:lpstr>PowerPoint プレゼンテーション</vt:lpstr>
      <vt:lpstr>酸化物TFTの歴史</vt:lpstr>
      <vt:lpstr>PowerPoint プレゼンテーション</vt:lpstr>
      <vt:lpstr>Acer GD245HQ  (1920x1080, Windows res 1680x1050)</vt:lpstr>
      <vt:lpstr>電界効果トランジスタ(FET)の基本動作</vt:lpstr>
      <vt:lpstr>平面型電界効果型トランジスタの構造</vt:lpstr>
      <vt:lpstr>アクティブマトリックス型FPDの構造</vt:lpstr>
      <vt:lpstr>PowerPoint プレゼンテーション</vt:lpstr>
      <vt:lpstr>a-IGZO LCDの量産開始</vt:lpstr>
      <vt:lpstr>iPad3へ搭載予定</vt:lpstr>
      <vt:lpstr>iPad3へ酸化物トランジスタを使う予定</vt:lpstr>
      <vt:lpstr>iPad2/iPod Touch</vt:lpstr>
      <vt:lpstr>アモルファス酸化物半導体(AOS)の特徴</vt:lpstr>
      <vt:lpstr>有機EL駆動TFTに必要とされる特性</vt:lpstr>
      <vt:lpstr>電気伝導度とバンドギャップ</vt:lpstr>
      <vt:lpstr>Carrier transport paths and properties : Comparison</vt:lpstr>
      <vt:lpstr>OLED 駆動方法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東京工業大学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nomura</dc:creator>
  <cp:lastModifiedBy>tkamiya</cp:lastModifiedBy>
  <cp:revision>209</cp:revision>
  <dcterms:created xsi:type="dcterms:W3CDTF">2011-08-15T04:47:38Z</dcterms:created>
  <dcterms:modified xsi:type="dcterms:W3CDTF">2011-10-17T02:39:15Z</dcterms:modified>
</cp:coreProperties>
</file>