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95"/>
  </p:notesMasterIdLst>
  <p:handoutMasterIdLst>
    <p:handoutMasterId r:id="rId96"/>
  </p:handoutMasterIdLst>
  <p:sldIdLst>
    <p:sldId id="4967" r:id="rId4"/>
    <p:sldId id="3946" r:id="rId5"/>
    <p:sldId id="3974" r:id="rId6"/>
    <p:sldId id="5065" r:id="rId7"/>
    <p:sldId id="3964" r:id="rId8"/>
    <p:sldId id="3965" r:id="rId9"/>
    <p:sldId id="5034" r:id="rId10"/>
    <p:sldId id="3975" r:id="rId11"/>
    <p:sldId id="4940" r:id="rId12"/>
    <p:sldId id="4941" r:id="rId13"/>
    <p:sldId id="4060" r:id="rId14"/>
    <p:sldId id="3994" r:id="rId15"/>
    <p:sldId id="3996" r:id="rId16"/>
    <p:sldId id="4959" r:id="rId17"/>
    <p:sldId id="3991" r:id="rId18"/>
    <p:sldId id="3992" r:id="rId19"/>
    <p:sldId id="3998" r:id="rId20"/>
    <p:sldId id="4020" r:id="rId21"/>
    <p:sldId id="3978" r:id="rId22"/>
    <p:sldId id="5035" r:id="rId23"/>
    <p:sldId id="4027" r:id="rId24"/>
    <p:sldId id="3993" r:id="rId25"/>
    <p:sldId id="3995" r:id="rId26"/>
    <p:sldId id="4944" r:id="rId27"/>
    <p:sldId id="4942" r:id="rId28"/>
    <p:sldId id="4026" r:id="rId29"/>
    <p:sldId id="5036" r:id="rId30"/>
    <p:sldId id="4005" r:id="rId31"/>
    <p:sldId id="953" r:id="rId32"/>
    <p:sldId id="5040" r:id="rId33"/>
    <p:sldId id="4966" r:id="rId34"/>
    <p:sldId id="4957" r:id="rId35"/>
    <p:sldId id="4037" r:id="rId36"/>
    <p:sldId id="4038" r:id="rId37"/>
    <p:sldId id="3704" r:id="rId38"/>
    <p:sldId id="4025" r:id="rId39"/>
    <p:sldId id="4000" r:id="rId40"/>
    <p:sldId id="4001" r:id="rId41"/>
    <p:sldId id="4937" r:id="rId42"/>
    <p:sldId id="4002" r:id="rId43"/>
    <p:sldId id="4971" r:id="rId44"/>
    <p:sldId id="4009" r:id="rId45"/>
    <p:sldId id="4030" r:id="rId46"/>
    <p:sldId id="4956" r:id="rId47"/>
    <p:sldId id="5038" r:id="rId48"/>
    <p:sldId id="4031" r:id="rId49"/>
    <p:sldId id="4032" r:id="rId50"/>
    <p:sldId id="4019" r:id="rId51"/>
    <p:sldId id="5039" r:id="rId52"/>
    <p:sldId id="4012" r:id="rId53"/>
    <p:sldId id="4013" r:id="rId54"/>
    <p:sldId id="4036" r:id="rId55"/>
    <p:sldId id="4006" r:id="rId56"/>
    <p:sldId id="4008" r:id="rId57"/>
    <p:sldId id="4950" r:id="rId58"/>
    <p:sldId id="4951" r:id="rId59"/>
    <p:sldId id="4952" r:id="rId60"/>
    <p:sldId id="4953" r:id="rId61"/>
    <p:sldId id="4954" r:id="rId62"/>
    <p:sldId id="4011" r:id="rId63"/>
    <p:sldId id="4015" r:id="rId64"/>
    <p:sldId id="4016" r:id="rId65"/>
    <p:sldId id="4955" r:id="rId66"/>
    <p:sldId id="4017" r:id="rId67"/>
    <p:sldId id="4018" r:id="rId68"/>
    <p:sldId id="3926" r:id="rId69"/>
    <p:sldId id="5107" r:id="rId70"/>
    <p:sldId id="5117" r:id="rId71"/>
    <p:sldId id="5106" r:id="rId72"/>
    <p:sldId id="5108" r:id="rId73"/>
    <p:sldId id="5093" r:id="rId74"/>
    <p:sldId id="4007" r:id="rId75"/>
    <p:sldId id="4948" r:id="rId76"/>
    <p:sldId id="5066" r:id="rId77"/>
    <p:sldId id="3701" r:id="rId78"/>
    <p:sldId id="956" r:id="rId79"/>
    <p:sldId id="4035" r:id="rId80"/>
    <p:sldId id="4960" r:id="rId81"/>
    <p:sldId id="4965" r:id="rId82"/>
    <p:sldId id="4042" r:id="rId83"/>
    <p:sldId id="4936" r:id="rId84"/>
    <p:sldId id="4949" r:id="rId85"/>
    <p:sldId id="4021" r:id="rId86"/>
    <p:sldId id="4033" r:id="rId87"/>
    <p:sldId id="4014" r:id="rId88"/>
    <p:sldId id="4034" r:id="rId89"/>
    <p:sldId id="4046" r:id="rId90"/>
    <p:sldId id="4049" r:id="rId91"/>
    <p:sldId id="4047" r:id="rId92"/>
    <p:sldId id="4048" r:id="rId93"/>
    <p:sldId id="4050" r:id="rId94"/>
  </p:sldIdLst>
  <p:sldSz cx="12192000" cy="6858000"/>
  <p:notesSz cx="6735763" cy="9869488"/>
  <p:defaultTex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990000"/>
    <a:srgbClr val="0000CC"/>
    <a:srgbClr val="99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993" autoAdjust="0"/>
    <p:restoredTop sz="90929"/>
  </p:normalViewPr>
  <p:slideViewPr>
    <p:cSldViewPr>
      <p:cViewPr varScale="1">
        <p:scale>
          <a:sx n="77" d="100"/>
          <a:sy n="77" d="100"/>
        </p:scale>
        <p:origin x="82" y="6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85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defTabSz="912813">
              <a:defRPr sz="1200"/>
            </a:lvl1pPr>
          </a:lstStyle>
          <a:p>
            <a:pPr>
              <a:defRPr/>
            </a:pPr>
            <a:endParaRPr lang="en-US" altLang="ja-JP"/>
          </a:p>
        </p:txBody>
      </p:sp>
      <p:sp>
        <p:nvSpPr>
          <p:cNvPr id="66563"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r" defTabSz="912813">
              <a:defRPr sz="1200"/>
            </a:lvl1pPr>
          </a:lstStyle>
          <a:p>
            <a:pPr>
              <a:defRPr/>
            </a:pPr>
            <a:endParaRPr lang="en-US" altLang="ja-JP"/>
          </a:p>
        </p:txBody>
      </p:sp>
      <p:sp>
        <p:nvSpPr>
          <p:cNvPr id="66564"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defTabSz="912813">
              <a:defRPr sz="1200"/>
            </a:lvl1pPr>
          </a:lstStyle>
          <a:p>
            <a:pPr>
              <a:defRPr/>
            </a:pPr>
            <a:endParaRPr lang="en-US" altLang="ja-JP"/>
          </a:p>
        </p:txBody>
      </p:sp>
      <p:sp>
        <p:nvSpPr>
          <p:cNvPr id="66565"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r" defTabSz="912813">
              <a:defRPr sz="1200"/>
            </a:lvl1pPr>
          </a:lstStyle>
          <a:p>
            <a:fld id="{0A00D201-132A-4CA8-B4A3-0E4FE8DBA7BA}" type="slidenum">
              <a:rPr lang="en-US" altLang="ja-JP"/>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defTabSz="912813">
              <a:defRPr sz="1200"/>
            </a:lvl1pPr>
          </a:lstStyle>
          <a:p>
            <a:pPr>
              <a:defRPr/>
            </a:pPr>
            <a:endParaRPr lang="en-US" altLang="ja-JP"/>
          </a:p>
        </p:txBody>
      </p:sp>
      <p:sp>
        <p:nvSpPr>
          <p:cNvPr id="34819" name="Rectangle 3"/>
          <p:cNvSpPr>
            <a:spLocks noGrp="1" noChangeArrowheads="1"/>
          </p:cNvSpPr>
          <p:nvPr>
            <p:ph type="dt" idx="1"/>
          </p:nvPr>
        </p:nvSpPr>
        <p:spPr bwMode="auto">
          <a:xfrm>
            <a:off x="3816350" y="0"/>
            <a:ext cx="2919413" cy="493713"/>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r" defTabSz="912813">
              <a:defRPr sz="1200"/>
            </a:lvl1pPr>
          </a:lstStyle>
          <a:p>
            <a:pPr>
              <a:defRPr/>
            </a:pPr>
            <a:endParaRPr lang="en-US" altLang="ja-JP"/>
          </a:p>
        </p:txBody>
      </p:sp>
      <p:sp>
        <p:nvSpPr>
          <p:cNvPr id="142340" name="Rectangle 4"/>
          <p:cNvSpPr>
            <a:spLocks noGrp="1" noRot="1" noChangeAspect="1" noChangeArrowheads="1" noTextEdit="1"/>
          </p:cNvSpPr>
          <p:nvPr>
            <p:ph type="sldImg" idx="2"/>
          </p:nvPr>
        </p:nvSpPr>
        <p:spPr bwMode="auto">
          <a:xfrm>
            <a:off x="77788" y="739775"/>
            <a:ext cx="658018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896938" y="4687888"/>
            <a:ext cx="4941887" cy="4441825"/>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4822" name="Rectangle 6"/>
          <p:cNvSpPr>
            <a:spLocks noGrp="1" noChangeArrowheads="1"/>
          </p:cNvSpPr>
          <p:nvPr>
            <p:ph type="ftr" sz="quarter" idx="4"/>
          </p:nvPr>
        </p:nvSpPr>
        <p:spPr bwMode="auto">
          <a:xfrm>
            <a:off x="0" y="9375775"/>
            <a:ext cx="2919413" cy="493713"/>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defTabSz="912813">
              <a:defRPr sz="1200"/>
            </a:lvl1pPr>
          </a:lstStyle>
          <a:p>
            <a:pPr>
              <a:defRPr/>
            </a:pPr>
            <a:endParaRPr lang="en-US" altLang="ja-JP"/>
          </a:p>
        </p:txBody>
      </p:sp>
      <p:sp>
        <p:nvSpPr>
          <p:cNvPr id="34823" name="Rectangle 7"/>
          <p:cNvSpPr>
            <a:spLocks noGrp="1" noChangeArrowheads="1"/>
          </p:cNvSpPr>
          <p:nvPr>
            <p:ph type="sldNum" sz="quarter" idx="5"/>
          </p:nvPr>
        </p:nvSpPr>
        <p:spPr bwMode="auto">
          <a:xfrm>
            <a:off x="3816350" y="9375775"/>
            <a:ext cx="2919413" cy="493713"/>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r" defTabSz="912813">
              <a:defRPr sz="1200"/>
            </a:lvl1pPr>
          </a:lstStyle>
          <a:p>
            <a:fld id="{03070DE4-2C6F-4B15-A48E-7677F4896D9A}"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29937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C823E-1360-A8CC-7967-5B54459CD95E}"/>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60C57DE3-B308-74A2-CF76-C44DA8202C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6569A404-A26B-509A-7C33-C6256F117A94}"/>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B2F831AB-E9C0-ECA9-B05A-A9219D5DD0C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203627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8E4E2-81E7-20CF-7805-AA4847B1E671}"/>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C8A7D9E8-D7C9-65F4-E3DC-A16515A4BA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77ECF82A-4D69-26BB-687F-74A80743E882}"/>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562513B2-00F4-7B30-EB9C-D2EBCA6B086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233091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7B030-30B5-0F5D-47D7-C8370E764E69}"/>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69E4FA4B-57BA-9973-A7CB-CCB6632B76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BC80A6C7-A7CC-F78C-0923-0F7AF0881747}"/>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3BCB62FB-CB9F-1CBA-527D-0E52743790E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640752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1487A-21EA-2694-2B71-AAA364527514}"/>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56D63CEB-5AC5-680C-DD7B-04EC9BD505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3E639EF5-5BE3-519E-981C-11A67B35F40D}"/>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11D1DF47-CD48-93CB-5A82-2C53A44CE7E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1419663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002B1C8-349B-434C-A40F-26AE56A1DBD7}"/>
              </a:ext>
            </a:extLst>
          </p:cNvPr>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EDE8A53-7A6D-495A-A38F-703B18DFF481}" type="slidenum">
              <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75</a:t>
            </a:fld>
            <a:endPar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9091" name="Rectangle 2">
            <a:extLst>
              <a:ext uri="{FF2B5EF4-FFF2-40B4-BE49-F238E27FC236}">
                <a16:creationId xmlns:a16="http://schemas.microsoft.com/office/drawing/2014/main" id="{90EF297B-9564-469C-BE70-A022C25A619A}"/>
              </a:ext>
            </a:extLst>
          </p:cNvPr>
          <p:cNvSpPr>
            <a:spLocks noGrp="1" noRot="1" noChangeAspect="1" noChangeArrowheads="1" noTextEdit="1"/>
          </p:cNvSpPr>
          <p:nvPr>
            <p:ph type="sldImg"/>
          </p:nvPr>
        </p:nvSpPr>
        <p:spPr>
          <a:xfrm>
            <a:off x="139700" y="768350"/>
            <a:ext cx="6819900" cy="3836988"/>
          </a:xfrm>
          <a:ln/>
        </p:spPr>
      </p:sp>
      <p:sp>
        <p:nvSpPr>
          <p:cNvPr id="89092" name="Rectangle 3">
            <a:extLst>
              <a:ext uri="{FF2B5EF4-FFF2-40B4-BE49-F238E27FC236}">
                <a16:creationId xmlns:a16="http://schemas.microsoft.com/office/drawing/2014/main" id="{35E54939-A5C6-4CC0-B759-F148A41C8517}"/>
              </a:ext>
            </a:extLst>
          </p:cNvPr>
          <p:cNvSpPr>
            <a:spLocks noGrp="1" noChangeArrowheads="1"/>
          </p:cNvSpPr>
          <p:nvPr>
            <p:ph type="body" idx="1"/>
          </p:nvPr>
        </p:nvSpPr>
        <p:spPr>
          <a:noFill/>
        </p:spPr>
        <p:txBody>
          <a:bodyPr lIns="99034" tIns="49517" rIns="99034" bIns="49517"/>
          <a:lstStyle/>
          <a:p>
            <a:pPr eaLnBrk="1" hangingPunct="1"/>
            <a:endParaRPr lang="ja-JP" altLang="ja-JP"/>
          </a:p>
        </p:txBody>
      </p:sp>
    </p:spTree>
    <p:extLst>
      <p:ext uri="{BB962C8B-B14F-4D97-AF65-F5344CB8AC3E}">
        <p14:creationId xmlns:p14="http://schemas.microsoft.com/office/powerpoint/2010/main" val="1995301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002B1C8-349B-434C-A40F-26AE56A1DBD7}"/>
              </a:ext>
            </a:extLst>
          </p:cNvPr>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EDE8A53-7A6D-495A-A38F-703B18DFF481}" type="slidenum">
              <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76</a:t>
            </a:fld>
            <a:endPar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9091" name="Rectangle 2">
            <a:extLst>
              <a:ext uri="{FF2B5EF4-FFF2-40B4-BE49-F238E27FC236}">
                <a16:creationId xmlns:a16="http://schemas.microsoft.com/office/drawing/2014/main" id="{90EF297B-9564-469C-BE70-A022C25A619A}"/>
              </a:ext>
            </a:extLst>
          </p:cNvPr>
          <p:cNvSpPr>
            <a:spLocks noGrp="1" noRot="1" noChangeAspect="1" noChangeArrowheads="1" noTextEdit="1"/>
          </p:cNvSpPr>
          <p:nvPr>
            <p:ph type="sldImg"/>
          </p:nvPr>
        </p:nvSpPr>
        <p:spPr>
          <a:xfrm>
            <a:off x="139700" y="768350"/>
            <a:ext cx="6819900" cy="3836988"/>
          </a:xfrm>
          <a:ln/>
        </p:spPr>
      </p:sp>
      <p:sp>
        <p:nvSpPr>
          <p:cNvPr id="89092" name="Rectangle 3">
            <a:extLst>
              <a:ext uri="{FF2B5EF4-FFF2-40B4-BE49-F238E27FC236}">
                <a16:creationId xmlns:a16="http://schemas.microsoft.com/office/drawing/2014/main" id="{35E54939-A5C6-4CC0-B759-F148A41C8517}"/>
              </a:ext>
            </a:extLst>
          </p:cNvPr>
          <p:cNvSpPr>
            <a:spLocks noGrp="1" noChangeArrowheads="1"/>
          </p:cNvSpPr>
          <p:nvPr>
            <p:ph type="body" idx="1"/>
          </p:nvPr>
        </p:nvSpPr>
        <p:spPr>
          <a:noFill/>
        </p:spPr>
        <p:txBody>
          <a:bodyPr lIns="99034" tIns="49517" rIns="99034" bIns="49517"/>
          <a:lstStyle/>
          <a:p>
            <a:pPr eaLnBrk="1" hangingPunct="1"/>
            <a:endParaRPr lang="ja-JP" altLang="ja-JP"/>
          </a:p>
        </p:txBody>
      </p:sp>
    </p:spTree>
    <p:extLst>
      <p:ext uri="{BB962C8B-B14F-4D97-AF65-F5344CB8AC3E}">
        <p14:creationId xmlns:p14="http://schemas.microsoft.com/office/powerpoint/2010/main" val="800620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83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86978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2FE9F-E11A-5914-792B-ED53881D1C2F}"/>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DB8AEED3-A1CE-93F9-D554-97405BEE8B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47C4C95C-7DB9-5C7C-90D7-37F195ECD90A}"/>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7D9CBE96-9CCA-7133-AF25-905616C77FC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70674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67EB5-8606-7A30-E312-A2C746E24D95}"/>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A38E8520-F59F-0EEB-0370-194DEB8556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86A52862-BC6A-D2B6-2229-08FA3BC4B1A3}"/>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FBAFB3C4-FA06-6A85-BC5A-1AFBB20AF75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337235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036085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002B1C8-349B-434C-A40F-26AE56A1DBD7}"/>
              </a:ext>
            </a:extLst>
          </p:cNvPr>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EDE8A53-7A6D-495A-A38F-703B18DFF481}" type="slidenum">
              <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29</a:t>
            </a:fld>
            <a:endPar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9091" name="Rectangle 2">
            <a:extLst>
              <a:ext uri="{FF2B5EF4-FFF2-40B4-BE49-F238E27FC236}">
                <a16:creationId xmlns:a16="http://schemas.microsoft.com/office/drawing/2014/main" id="{90EF297B-9564-469C-BE70-A022C25A619A}"/>
              </a:ext>
            </a:extLst>
          </p:cNvPr>
          <p:cNvSpPr>
            <a:spLocks noGrp="1" noRot="1" noChangeAspect="1" noChangeArrowheads="1" noTextEdit="1"/>
          </p:cNvSpPr>
          <p:nvPr>
            <p:ph type="sldImg"/>
          </p:nvPr>
        </p:nvSpPr>
        <p:spPr>
          <a:xfrm>
            <a:off x="139700" y="768350"/>
            <a:ext cx="6819900" cy="3836988"/>
          </a:xfrm>
          <a:ln/>
        </p:spPr>
      </p:sp>
      <p:sp>
        <p:nvSpPr>
          <p:cNvPr id="89092" name="Rectangle 3">
            <a:extLst>
              <a:ext uri="{FF2B5EF4-FFF2-40B4-BE49-F238E27FC236}">
                <a16:creationId xmlns:a16="http://schemas.microsoft.com/office/drawing/2014/main" id="{35E54939-A5C6-4CC0-B759-F148A41C8517}"/>
              </a:ext>
            </a:extLst>
          </p:cNvPr>
          <p:cNvSpPr>
            <a:spLocks noGrp="1" noChangeArrowheads="1"/>
          </p:cNvSpPr>
          <p:nvPr>
            <p:ph type="body" idx="1"/>
          </p:nvPr>
        </p:nvSpPr>
        <p:spPr>
          <a:noFill/>
        </p:spPr>
        <p:txBody>
          <a:bodyPr lIns="99034" tIns="49517" rIns="99034" bIns="49517"/>
          <a:lstStyle/>
          <a:p>
            <a:pPr eaLnBrk="1" hangingPunct="1"/>
            <a:endParaRPr lang="ja-JP" altLang="ja-JP"/>
          </a:p>
        </p:txBody>
      </p:sp>
    </p:spTree>
    <p:extLst>
      <p:ext uri="{BB962C8B-B14F-4D97-AF65-F5344CB8AC3E}">
        <p14:creationId xmlns:p14="http://schemas.microsoft.com/office/powerpoint/2010/main" val="94332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002B1C8-349B-434C-A40F-26AE56A1DBD7}"/>
              </a:ext>
            </a:extLst>
          </p:cNvPr>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EDE8A53-7A6D-495A-A38F-703B18DFF481}" type="slidenum">
              <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30</a:t>
            </a:fld>
            <a:endPar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9091" name="Rectangle 2">
            <a:extLst>
              <a:ext uri="{FF2B5EF4-FFF2-40B4-BE49-F238E27FC236}">
                <a16:creationId xmlns:a16="http://schemas.microsoft.com/office/drawing/2014/main" id="{90EF297B-9564-469C-BE70-A022C25A619A}"/>
              </a:ext>
            </a:extLst>
          </p:cNvPr>
          <p:cNvSpPr>
            <a:spLocks noGrp="1" noRot="1" noChangeAspect="1" noChangeArrowheads="1" noTextEdit="1"/>
          </p:cNvSpPr>
          <p:nvPr>
            <p:ph type="sldImg"/>
          </p:nvPr>
        </p:nvSpPr>
        <p:spPr>
          <a:xfrm>
            <a:off x="139700" y="768350"/>
            <a:ext cx="6819900" cy="3836988"/>
          </a:xfrm>
          <a:ln/>
        </p:spPr>
      </p:sp>
      <p:sp>
        <p:nvSpPr>
          <p:cNvPr id="89092" name="Rectangle 3">
            <a:extLst>
              <a:ext uri="{FF2B5EF4-FFF2-40B4-BE49-F238E27FC236}">
                <a16:creationId xmlns:a16="http://schemas.microsoft.com/office/drawing/2014/main" id="{35E54939-A5C6-4CC0-B759-F148A41C8517}"/>
              </a:ext>
            </a:extLst>
          </p:cNvPr>
          <p:cNvSpPr>
            <a:spLocks noGrp="1" noChangeArrowheads="1"/>
          </p:cNvSpPr>
          <p:nvPr>
            <p:ph type="body" idx="1"/>
          </p:nvPr>
        </p:nvSpPr>
        <p:spPr>
          <a:noFill/>
        </p:spPr>
        <p:txBody>
          <a:bodyPr lIns="99034" tIns="49517" rIns="99034" bIns="49517"/>
          <a:lstStyle/>
          <a:p>
            <a:pPr eaLnBrk="1" hangingPunct="1"/>
            <a:endParaRPr lang="ja-JP" altLang="ja-JP"/>
          </a:p>
        </p:txBody>
      </p:sp>
    </p:spTree>
    <p:extLst>
      <p:ext uri="{BB962C8B-B14F-4D97-AF65-F5344CB8AC3E}">
        <p14:creationId xmlns:p14="http://schemas.microsoft.com/office/powerpoint/2010/main" val="137917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002B1C8-349B-434C-A40F-26AE56A1DBD7}"/>
              </a:ext>
            </a:extLst>
          </p:cNvPr>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EDE8A53-7A6D-495A-A38F-703B18DFF481}" type="slidenum">
              <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31</a:t>
            </a:fld>
            <a:endPar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9091" name="Rectangle 2">
            <a:extLst>
              <a:ext uri="{FF2B5EF4-FFF2-40B4-BE49-F238E27FC236}">
                <a16:creationId xmlns:a16="http://schemas.microsoft.com/office/drawing/2014/main" id="{90EF297B-9564-469C-BE70-A022C25A619A}"/>
              </a:ext>
            </a:extLst>
          </p:cNvPr>
          <p:cNvSpPr>
            <a:spLocks noGrp="1" noRot="1" noChangeAspect="1" noChangeArrowheads="1" noTextEdit="1"/>
          </p:cNvSpPr>
          <p:nvPr>
            <p:ph type="sldImg"/>
          </p:nvPr>
        </p:nvSpPr>
        <p:spPr>
          <a:xfrm>
            <a:off x="139700" y="768350"/>
            <a:ext cx="6819900" cy="3836988"/>
          </a:xfrm>
          <a:ln/>
        </p:spPr>
      </p:sp>
      <p:sp>
        <p:nvSpPr>
          <p:cNvPr id="89092" name="Rectangle 3">
            <a:extLst>
              <a:ext uri="{FF2B5EF4-FFF2-40B4-BE49-F238E27FC236}">
                <a16:creationId xmlns:a16="http://schemas.microsoft.com/office/drawing/2014/main" id="{35E54939-A5C6-4CC0-B759-F148A41C8517}"/>
              </a:ext>
            </a:extLst>
          </p:cNvPr>
          <p:cNvSpPr>
            <a:spLocks noGrp="1" noChangeArrowheads="1"/>
          </p:cNvSpPr>
          <p:nvPr>
            <p:ph type="body" idx="1"/>
          </p:nvPr>
        </p:nvSpPr>
        <p:spPr>
          <a:noFill/>
        </p:spPr>
        <p:txBody>
          <a:bodyPr lIns="99034" tIns="49517" rIns="99034" bIns="49517"/>
          <a:lstStyle/>
          <a:p>
            <a:pPr eaLnBrk="1" hangingPunct="1"/>
            <a:endParaRPr lang="ja-JP" altLang="ja-JP"/>
          </a:p>
        </p:txBody>
      </p:sp>
    </p:spTree>
    <p:extLst>
      <p:ext uri="{BB962C8B-B14F-4D97-AF65-F5344CB8AC3E}">
        <p14:creationId xmlns:p14="http://schemas.microsoft.com/office/powerpoint/2010/main" val="387154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002B1C8-349B-434C-A40F-26AE56A1DBD7}"/>
              </a:ext>
            </a:extLst>
          </p:cNvPr>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EDE8A53-7A6D-495A-A38F-703B18DFF481}" type="slidenum">
              <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35</a:t>
            </a:fld>
            <a:endPar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9091" name="Rectangle 2">
            <a:extLst>
              <a:ext uri="{FF2B5EF4-FFF2-40B4-BE49-F238E27FC236}">
                <a16:creationId xmlns:a16="http://schemas.microsoft.com/office/drawing/2014/main" id="{90EF297B-9564-469C-BE70-A022C25A619A}"/>
              </a:ext>
            </a:extLst>
          </p:cNvPr>
          <p:cNvSpPr>
            <a:spLocks noGrp="1" noRot="1" noChangeAspect="1" noChangeArrowheads="1" noTextEdit="1"/>
          </p:cNvSpPr>
          <p:nvPr>
            <p:ph type="sldImg"/>
          </p:nvPr>
        </p:nvSpPr>
        <p:spPr>
          <a:xfrm>
            <a:off x="139700" y="768350"/>
            <a:ext cx="6819900" cy="3836988"/>
          </a:xfrm>
          <a:ln/>
        </p:spPr>
      </p:sp>
      <p:sp>
        <p:nvSpPr>
          <p:cNvPr id="89092" name="Rectangle 3">
            <a:extLst>
              <a:ext uri="{FF2B5EF4-FFF2-40B4-BE49-F238E27FC236}">
                <a16:creationId xmlns:a16="http://schemas.microsoft.com/office/drawing/2014/main" id="{35E54939-A5C6-4CC0-B759-F148A41C8517}"/>
              </a:ext>
            </a:extLst>
          </p:cNvPr>
          <p:cNvSpPr>
            <a:spLocks noGrp="1" noChangeArrowheads="1"/>
          </p:cNvSpPr>
          <p:nvPr>
            <p:ph type="body" idx="1"/>
          </p:nvPr>
        </p:nvSpPr>
        <p:spPr>
          <a:noFill/>
        </p:spPr>
        <p:txBody>
          <a:bodyPr lIns="99034" tIns="49517" rIns="99034" bIns="49517"/>
          <a:lstStyle/>
          <a:p>
            <a:pPr eaLnBrk="1" hangingPunct="1"/>
            <a:endParaRPr lang="ja-JP" altLang="ja-JP"/>
          </a:p>
        </p:txBody>
      </p:sp>
    </p:spTree>
    <p:extLst>
      <p:ext uri="{BB962C8B-B14F-4D97-AF65-F5344CB8AC3E}">
        <p14:creationId xmlns:p14="http://schemas.microsoft.com/office/powerpoint/2010/main" val="421744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721CD-9B61-800F-FA58-4E51B697479E}"/>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420D118A-979F-60FA-C45C-13B5D442F0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5B321DC3-FACA-7139-392B-A21FBC7D7010}"/>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BFC5A921-5CFE-E7FA-8733-F9667623C25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320768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1B3D1F5-B0A0-4E8A-9A41-693F614E49F7}" type="slidenum">
              <a:rPr lang="en-US" altLang="ja-JP"/>
              <a:pPr/>
              <a:t>‹#›</a:t>
            </a:fld>
            <a:endParaRPr lang="en-US" altLang="ja-JP"/>
          </a:p>
        </p:txBody>
      </p:sp>
    </p:spTree>
    <p:extLst>
      <p:ext uri="{BB962C8B-B14F-4D97-AF65-F5344CB8AC3E}">
        <p14:creationId xmlns:p14="http://schemas.microsoft.com/office/powerpoint/2010/main" val="142107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16D5173-47DD-473B-A2C2-5B53628A8EF8}" type="slidenum">
              <a:rPr lang="en-US" altLang="ja-JP"/>
              <a:pPr/>
              <a:t>‹#›</a:t>
            </a:fld>
            <a:endParaRPr lang="en-US" altLang="ja-JP"/>
          </a:p>
        </p:txBody>
      </p:sp>
    </p:spTree>
    <p:extLst>
      <p:ext uri="{BB962C8B-B14F-4D97-AF65-F5344CB8AC3E}">
        <p14:creationId xmlns:p14="http://schemas.microsoft.com/office/powerpoint/2010/main" val="77517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C336B7C-0DB2-4C87-BB26-12B02978C1B8}" type="slidenum">
              <a:rPr lang="en-US" altLang="ja-JP"/>
              <a:pPr/>
              <a:t>‹#›</a:t>
            </a:fld>
            <a:endParaRPr lang="en-US" altLang="ja-JP"/>
          </a:p>
        </p:txBody>
      </p:sp>
    </p:spTree>
    <p:extLst>
      <p:ext uri="{BB962C8B-B14F-4D97-AF65-F5344CB8AC3E}">
        <p14:creationId xmlns:p14="http://schemas.microsoft.com/office/powerpoint/2010/main" val="1315631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FFD452-D6C8-4457-A19E-BCF2A28B953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12550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E8D5A7-90A5-43E6-BC84-F2A5DAED557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5925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122855-7AB7-4449-A8D9-C0157CACEAE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4126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BA155AB-EE5D-4017-BD2F-761123675B1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60611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2835C93-6F7B-4FFF-A0D0-0249924A8BF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00638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7790678-006A-49DA-B114-4E72D9E1EFB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1300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6BB8063-A1F4-4332-9D28-38051B08A82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73198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6C2B2A1-F09E-4708-B99D-A56FC476FA2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0954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A73F15B-D7EC-4346-AE00-9FCC720CBCDC}" type="slidenum">
              <a:rPr lang="en-US" altLang="ja-JP"/>
              <a:pPr/>
              <a:t>‹#›</a:t>
            </a:fld>
            <a:endParaRPr lang="en-US" altLang="ja-JP"/>
          </a:p>
        </p:txBody>
      </p:sp>
    </p:spTree>
    <p:extLst>
      <p:ext uri="{BB962C8B-B14F-4D97-AF65-F5344CB8AC3E}">
        <p14:creationId xmlns:p14="http://schemas.microsoft.com/office/powerpoint/2010/main" val="104406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A07E3D1-6DFB-4869-9E2F-A54C9297DC6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773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A545FA-44DC-4929-B83A-12C3235F082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60564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9D5394-D96E-45CD-AB8A-6F0716746D7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37603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fontAlgn="auto">
              <a:spcBef>
                <a:spcPts val="0"/>
              </a:spcBef>
              <a:spcAft>
                <a:spcPts val="0"/>
              </a:spcAft>
              <a:defRPr/>
            </a:pPr>
            <a:fld id="{1DA40905-4628-4E0D-BB30-188B43B86E2F}" type="slidenum">
              <a:rPr lang="en-US" altLang="ja-JP" smtClean="0">
                <a:solidFill>
                  <a:srgbClr val="000000"/>
                </a:solidFill>
                <a:latin typeface="Times New Roman"/>
                <a:ea typeface="ＭＳ Ｐゴシック"/>
              </a:rPr>
              <a:pPr fontAlgn="auto">
                <a:spcBef>
                  <a:spcPts val="0"/>
                </a:spcBef>
                <a:spcAft>
                  <a:spcPts val="0"/>
                </a:spcAft>
                <a:defRPr/>
              </a:pPr>
              <a:t>‹#›</a:t>
            </a:fld>
            <a:endParaRPr lang="en-US" altLang="ja-JP">
              <a:solidFill>
                <a:srgbClr val="000000"/>
              </a:solidFill>
              <a:latin typeface="Times New Roman"/>
              <a:ea typeface="ＭＳ Ｐゴシック"/>
            </a:endParaRPr>
          </a:p>
        </p:txBody>
      </p:sp>
    </p:spTree>
    <p:extLst>
      <p:ext uri="{BB962C8B-B14F-4D97-AF65-F5344CB8AC3E}">
        <p14:creationId xmlns:p14="http://schemas.microsoft.com/office/powerpoint/2010/main" val="3763497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fontAlgn="auto">
              <a:spcBef>
                <a:spcPts val="0"/>
              </a:spcBef>
              <a:spcAft>
                <a:spcPts val="0"/>
              </a:spcAft>
              <a:defRPr/>
            </a:pPr>
            <a:fld id="{F4A6C198-10A3-49B4-BD5F-27387B707678}" type="slidenum">
              <a:rPr lang="en-US" altLang="ja-JP" smtClean="0">
                <a:solidFill>
                  <a:srgbClr val="000000"/>
                </a:solidFill>
                <a:latin typeface="Times New Roman"/>
                <a:ea typeface="ＭＳ Ｐゴシック"/>
              </a:rPr>
              <a:pPr fontAlgn="auto">
                <a:spcBef>
                  <a:spcPts val="0"/>
                </a:spcBef>
                <a:spcAft>
                  <a:spcPts val="0"/>
                </a:spcAft>
                <a:defRPr/>
              </a:pPr>
              <a:t>‹#›</a:t>
            </a:fld>
            <a:endParaRPr lang="en-US" altLang="ja-JP">
              <a:solidFill>
                <a:srgbClr val="000000"/>
              </a:solidFill>
              <a:latin typeface="Times New Roman"/>
              <a:ea typeface="ＭＳ Ｐゴシック"/>
            </a:endParaRPr>
          </a:p>
        </p:txBody>
      </p:sp>
    </p:spTree>
    <p:extLst>
      <p:ext uri="{BB962C8B-B14F-4D97-AF65-F5344CB8AC3E}">
        <p14:creationId xmlns:p14="http://schemas.microsoft.com/office/powerpoint/2010/main" val="1559233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fontAlgn="auto">
              <a:spcBef>
                <a:spcPts val="0"/>
              </a:spcBef>
              <a:spcAft>
                <a:spcPts val="0"/>
              </a:spcAft>
              <a:defRPr/>
            </a:pPr>
            <a:fld id="{C4C0F5AC-3309-4BC4-B158-A994769481D9}" type="slidenum">
              <a:rPr lang="en-US" altLang="ja-JP" smtClean="0">
                <a:solidFill>
                  <a:srgbClr val="000000"/>
                </a:solidFill>
                <a:latin typeface="Times New Roman"/>
                <a:ea typeface="ＭＳ Ｐゴシック"/>
              </a:rPr>
              <a:pPr fontAlgn="auto">
                <a:spcBef>
                  <a:spcPts val="0"/>
                </a:spcBef>
                <a:spcAft>
                  <a:spcPts val="0"/>
                </a:spcAft>
                <a:defRPr/>
              </a:pPr>
              <a:t>‹#›</a:t>
            </a:fld>
            <a:endParaRPr lang="en-US" altLang="ja-JP">
              <a:solidFill>
                <a:srgbClr val="000000"/>
              </a:solidFill>
              <a:latin typeface="Times New Roman"/>
              <a:ea typeface="ＭＳ Ｐゴシック"/>
            </a:endParaRPr>
          </a:p>
        </p:txBody>
      </p:sp>
    </p:spTree>
    <p:extLst>
      <p:ext uri="{BB962C8B-B14F-4D97-AF65-F5344CB8AC3E}">
        <p14:creationId xmlns:p14="http://schemas.microsoft.com/office/powerpoint/2010/main" val="4263066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fontAlgn="auto">
              <a:spcBef>
                <a:spcPts val="0"/>
              </a:spcBef>
              <a:spcAft>
                <a:spcPts val="0"/>
              </a:spcAft>
              <a:defRPr/>
            </a:pPr>
            <a:fld id="{99CBC180-78D8-4D39-BDDA-63DEF63D53DE}" type="slidenum">
              <a:rPr lang="en-US" altLang="ja-JP" smtClean="0">
                <a:solidFill>
                  <a:srgbClr val="000000"/>
                </a:solidFill>
                <a:latin typeface="Times New Roman"/>
                <a:ea typeface="ＭＳ Ｐゴシック"/>
              </a:rPr>
              <a:pPr fontAlgn="auto">
                <a:spcBef>
                  <a:spcPts val="0"/>
                </a:spcBef>
                <a:spcAft>
                  <a:spcPts val="0"/>
                </a:spcAft>
                <a:defRPr/>
              </a:pPr>
              <a:t>‹#›</a:t>
            </a:fld>
            <a:endParaRPr lang="en-US" altLang="ja-JP">
              <a:solidFill>
                <a:srgbClr val="000000"/>
              </a:solidFill>
              <a:latin typeface="Times New Roman"/>
              <a:ea typeface="ＭＳ Ｐゴシック"/>
            </a:endParaRPr>
          </a:p>
        </p:txBody>
      </p:sp>
    </p:spTree>
    <p:extLst>
      <p:ext uri="{BB962C8B-B14F-4D97-AF65-F5344CB8AC3E}">
        <p14:creationId xmlns:p14="http://schemas.microsoft.com/office/powerpoint/2010/main" val="727621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pPr fontAlgn="auto">
              <a:spcBef>
                <a:spcPts val="0"/>
              </a:spcBef>
              <a:spcAft>
                <a:spcPts val="0"/>
              </a:spcAft>
              <a:defRPr/>
            </a:pPr>
            <a:fld id="{B167CF15-6E12-49D0-BEE3-86E7F99CAAD5}" type="slidenum">
              <a:rPr lang="en-US" altLang="ja-JP" smtClean="0">
                <a:solidFill>
                  <a:srgbClr val="000000"/>
                </a:solidFill>
                <a:latin typeface="Times New Roman"/>
                <a:ea typeface="ＭＳ Ｐゴシック"/>
              </a:rPr>
              <a:pPr fontAlgn="auto">
                <a:spcBef>
                  <a:spcPts val="0"/>
                </a:spcBef>
                <a:spcAft>
                  <a:spcPts val="0"/>
                </a:spcAft>
                <a:defRPr/>
              </a:pPr>
              <a:t>‹#›</a:t>
            </a:fld>
            <a:endParaRPr lang="en-US" altLang="ja-JP">
              <a:solidFill>
                <a:srgbClr val="000000"/>
              </a:solidFill>
              <a:latin typeface="Times New Roman"/>
              <a:ea typeface="ＭＳ Ｐゴシック"/>
            </a:endParaRPr>
          </a:p>
        </p:txBody>
      </p:sp>
    </p:spTree>
    <p:extLst>
      <p:ext uri="{BB962C8B-B14F-4D97-AF65-F5344CB8AC3E}">
        <p14:creationId xmlns:p14="http://schemas.microsoft.com/office/powerpoint/2010/main" val="278767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pPr fontAlgn="auto">
              <a:spcBef>
                <a:spcPts val="0"/>
              </a:spcBef>
              <a:spcAft>
                <a:spcPts val="0"/>
              </a:spcAft>
              <a:defRPr/>
            </a:pPr>
            <a:fld id="{B8721BE0-07B9-48DD-8C96-982294467978}" type="slidenum">
              <a:rPr lang="en-US" altLang="ja-JP" smtClean="0">
                <a:solidFill>
                  <a:srgbClr val="000000"/>
                </a:solidFill>
                <a:latin typeface="Times New Roman"/>
                <a:ea typeface="ＭＳ Ｐゴシック"/>
              </a:rPr>
              <a:pPr fontAlgn="auto">
                <a:spcBef>
                  <a:spcPts val="0"/>
                </a:spcBef>
                <a:spcAft>
                  <a:spcPts val="0"/>
                </a:spcAft>
                <a:defRPr/>
              </a:pPr>
              <a:t>‹#›</a:t>
            </a:fld>
            <a:endParaRPr lang="en-US" altLang="ja-JP">
              <a:solidFill>
                <a:srgbClr val="000000"/>
              </a:solidFill>
              <a:latin typeface="Times New Roman"/>
              <a:ea typeface="ＭＳ Ｐゴシック"/>
            </a:endParaRPr>
          </a:p>
        </p:txBody>
      </p:sp>
    </p:spTree>
    <p:extLst>
      <p:ext uri="{BB962C8B-B14F-4D97-AF65-F5344CB8AC3E}">
        <p14:creationId xmlns:p14="http://schemas.microsoft.com/office/powerpoint/2010/main" val="2410241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fontAlgn="auto">
              <a:spcBef>
                <a:spcPts val="0"/>
              </a:spcBef>
              <a:spcAft>
                <a:spcPts val="0"/>
              </a:spcAft>
              <a:defRPr/>
            </a:pPr>
            <a:fld id="{EAD171C1-6BBE-41C8-A358-3FC1E17F9159}" type="slidenum">
              <a:rPr lang="en-US" altLang="ja-JP" smtClean="0">
                <a:solidFill>
                  <a:srgbClr val="000000"/>
                </a:solidFill>
                <a:latin typeface="Times New Roman"/>
                <a:ea typeface="ＭＳ Ｐゴシック"/>
              </a:rPr>
              <a:pPr fontAlgn="auto">
                <a:spcBef>
                  <a:spcPts val="0"/>
                </a:spcBef>
                <a:spcAft>
                  <a:spcPts val="0"/>
                </a:spcAft>
                <a:defRPr/>
              </a:pPr>
              <a:t>‹#›</a:t>
            </a:fld>
            <a:endParaRPr lang="en-US" altLang="ja-JP">
              <a:solidFill>
                <a:srgbClr val="000000"/>
              </a:solidFill>
              <a:latin typeface="Times New Roman"/>
              <a:ea typeface="ＭＳ Ｐゴシック"/>
            </a:endParaRPr>
          </a:p>
        </p:txBody>
      </p:sp>
    </p:spTree>
    <p:extLst>
      <p:ext uri="{BB962C8B-B14F-4D97-AF65-F5344CB8AC3E}">
        <p14:creationId xmlns:p14="http://schemas.microsoft.com/office/powerpoint/2010/main" val="130018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59EA2D9-40AD-471D-B7AB-87D3788EDDC1}" type="slidenum">
              <a:rPr lang="en-US" altLang="ja-JP"/>
              <a:pPr/>
              <a:t>‹#›</a:t>
            </a:fld>
            <a:endParaRPr lang="en-US" altLang="ja-JP"/>
          </a:p>
        </p:txBody>
      </p:sp>
    </p:spTree>
    <p:extLst>
      <p:ext uri="{BB962C8B-B14F-4D97-AF65-F5344CB8AC3E}">
        <p14:creationId xmlns:p14="http://schemas.microsoft.com/office/powerpoint/2010/main" val="3073578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fontAlgn="auto">
              <a:spcBef>
                <a:spcPts val="0"/>
              </a:spcBef>
              <a:spcAft>
                <a:spcPts val="0"/>
              </a:spcAft>
              <a:defRPr/>
            </a:pPr>
            <a:fld id="{C76E17BB-8021-4549-B7CF-EAC4A037AE75}" type="slidenum">
              <a:rPr lang="en-US" altLang="ja-JP" smtClean="0">
                <a:solidFill>
                  <a:srgbClr val="000000"/>
                </a:solidFill>
                <a:latin typeface="Times New Roman"/>
                <a:ea typeface="ＭＳ Ｐゴシック"/>
              </a:rPr>
              <a:pPr fontAlgn="auto">
                <a:spcBef>
                  <a:spcPts val="0"/>
                </a:spcBef>
                <a:spcAft>
                  <a:spcPts val="0"/>
                </a:spcAft>
                <a:defRPr/>
              </a:pPr>
              <a:t>‹#›</a:t>
            </a:fld>
            <a:endParaRPr lang="en-US" altLang="ja-JP">
              <a:solidFill>
                <a:srgbClr val="000000"/>
              </a:solidFill>
              <a:latin typeface="Times New Roman"/>
              <a:ea typeface="ＭＳ Ｐゴシック"/>
            </a:endParaRPr>
          </a:p>
        </p:txBody>
      </p:sp>
    </p:spTree>
    <p:extLst>
      <p:ext uri="{BB962C8B-B14F-4D97-AF65-F5344CB8AC3E}">
        <p14:creationId xmlns:p14="http://schemas.microsoft.com/office/powerpoint/2010/main" val="3954439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fontAlgn="auto">
              <a:spcBef>
                <a:spcPts val="0"/>
              </a:spcBef>
              <a:spcAft>
                <a:spcPts val="0"/>
              </a:spcAft>
              <a:defRPr/>
            </a:pPr>
            <a:fld id="{698DFEFE-02BD-40F4-B66F-DA6FE633A18A}" type="slidenum">
              <a:rPr lang="en-US" altLang="ja-JP" smtClean="0">
                <a:solidFill>
                  <a:srgbClr val="000000"/>
                </a:solidFill>
                <a:latin typeface="Times New Roman"/>
                <a:ea typeface="ＭＳ Ｐゴシック"/>
              </a:rPr>
              <a:pPr fontAlgn="auto">
                <a:spcBef>
                  <a:spcPts val="0"/>
                </a:spcBef>
                <a:spcAft>
                  <a:spcPts val="0"/>
                </a:spcAft>
                <a:defRPr/>
              </a:pPr>
              <a:t>‹#›</a:t>
            </a:fld>
            <a:endParaRPr lang="en-US" altLang="ja-JP">
              <a:solidFill>
                <a:srgbClr val="000000"/>
              </a:solidFill>
              <a:latin typeface="Times New Roman"/>
              <a:ea typeface="ＭＳ Ｐゴシック"/>
            </a:endParaRPr>
          </a:p>
        </p:txBody>
      </p:sp>
    </p:spTree>
    <p:extLst>
      <p:ext uri="{BB962C8B-B14F-4D97-AF65-F5344CB8AC3E}">
        <p14:creationId xmlns:p14="http://schemas.microsoft.com/office/powerpoint/2010/main" val="4158973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fontAlgn="auto">
              <a:spcBef>
                <a:spcPts val="0"/>
              </a:spcBef>
              <a:spcAft>
                <a:spcPts val="0"/>
              </a:spcAft>
              <a:defRPr/>
            </a:pPr>
            <a:fld id="{4DD85B67-B469-4361-B0D7-A52FF216F3FC}" type="slidenum">
              <a:rPr lang="en-US" altLang="ja-JP" smtClean="0">
                <a:solidFill>
                  <a:srgbClr val="000000"/>
                </a:solidFill>
                <a:latin typeface="Times New Roman"/>
                <a:ea typeface="ＭＳ Ｐゴシック"/>
              </a:rPr>
              <a:pPr fontAlgn="auto">
                <a:spcBef>
                  <a:spcPts val="0"/>
                </a:spcBef>
                <a:spcAft>
                  <a:spcPts val="0"/>
                </a:spcAft>
                <a:defRPr/>
              </a:pPr>
              <a:t>‹#›</a:t>
            </a:fld>
            <a:endParaRPr lang="en-US" altLang="ja-JP">
              <a:solidFill>
                <a:srgbClr val="000000"/>
              </a:solidFill>
              <a:latin typeface="Times New Roman"/>
              <a:ea typeface="ＭＳ Ｐゴシック"/>
            </a:endParaRPr>
          </a:p>
        </p:txBody>
      </p:sp>
    </p:spTree>
    <p:extLst>
      <p:ext uri="{BB962C8B-B14F-4D97-AF65-F5344CB8AC3E}">
        <p14:creationId xmlns:p14="http://schemas.microsoft.com/office/powerpoint/2010/main" val="289194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fontAlgn="auto">
              <a:spcBef>
                <a:spcPts val="0"/>
              </a:spcBef>
              <a:spcAft>
                <a:spcPts val="0"/>
              </a:spcAft>
              <a:defRPr/>
            </a:pPr>
            <a:endParaRPr lang="en-US" altLang="ja-JP">
              <a:solidFill>
                <a:srgbClr val="000000"/>
              </a:solidFill>
              <a:latin typeface="Times New Roman"/>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fontAlgn="auto">
              <a:spcBef>
                <a:spcPts val="0"/>
              </a:spcBef>
              <a:spcAft>
                <a:spcPts val="0"/>
              </a:spcAft>
              <a:defRPr/>
            </a:pPr>
            <a:fld id="{5C96FF82-4B8E-472E-A29E-50C01818E5D7}" type="slidenum">
              <a:rPr lang="en-US" altLang="ja-JP" smtClean="0">
                <a:solidFill>
                  <a:srgbClr val="000000"/>
                </a:solidFill>
                <a:latin typeface="Times New Roman"/>
                <a:ea typeface="ＭＳ Ｐゴシック"/>
              </a:rPr>
              <a:pPr fontAlgn="auto">
                <a:spcBef>
                  <a:spcPts val="0"/>
                </a:spcBef>
                <a:spcAft>
                  <a:spcPts val="0"/>
                </a:spcAft>
                <a:defRPr/>
              </a:pPr>
              <a:t>‹#›</a:t>
            </a:fld>
            <a:endParaRPr lang="en-US" altLang="ja-JP">
              <a:solidFill>
                <a:srgbClr val="000000"/>
              </a:solidFill>
              <a:latin typeface="Times New Roman"/>
              <a:ea typeface="ＭＳ Ｐゴシック"/>
            </a:endParaRPr>
          </a:p>
        </p:txBody>
      </p:sp>
    </p:spTree>
    <p:extLst>
      <p:ext uri="{BB962C8B-B14F-4D97-AF65-F5344CB8AC3E}">
        <p14:creationId xmlns:p14="http://schemas.microsoft.com/office/powerpoint/2010/main" val="185665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4D4493C-2800-46A6-9161-A99A8D8F31A8}" type="slidenum">
              <a:rPr lang="en-US" altLang="ja-JP"/>
              <a:pPr/>
              <a:t>‹#›</a:t>
            </a:fld>
            <a:endParaRPr lang="en-US" altLang="ja-JP"/>
          </a:p>
        </p:txBody>
      </p:sp>
    </p:spTree>
    <p:extLst>
      <p:ext uri="{BB962C8B-B14F-4D97-AF65-F5344CB8AC3E}">
        <p14:creationId xmlns:p14="http://schemas.microsoft.com/office/powerpoint/2010/main" val="398860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D1DE5C95-84D5-43DC-8380-4F38D2F06C7A}" type="slidenum">
              <a:rPr lang="en-US" altLang="ja-JP"/>
              <a:pPr/>
              <a:t>‹#›</a:t>
            </a:fld>
            <a:endParaRPr lang="en-US" altLang="ja-JP"/>
          </a:p>
        </p:txBody>
      </p:sp>
    </p:spTree>
    <p:extLst>
      <p:ext uri="{BB962C8B-B14F-4D97-AF65-F5344CB8AC3E}">
        <p14:creationId xmlns:p14="http://schemas.microsoft.com/office/powerpoint/2010/main" val="418824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1F16BF1C-FA65-4871-A403-CF583B1FFEB9}" type="slidenum">
              <a:rPr lang="en-US" altLang="ja-JP"/>
              <a:pPr/>
              <a:t>‹#›</a:t>
            </a:fld>
            <a:endParaRPr lang="en-US" altLang="ja-JP"/>
          </a:p>
        </p:txBody>
      </p:sp>
    </p:spTree>
    <p:extLst>
      <p:ext uri="{BB962C8B-B14F-4D97-AF65-F5344CB8AC3E}">
        <p14:creationId xmlns:p14="http://schemas.microsoft.com/office/powerpoint/2010/main" val="376214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2878394F-19E3-48F9-9203-FCE5E37321A4}" type="slidenum">
              <a:rPr lang="en-US" altLang="ja-JP"/>
              <a:pPr/>
              <a:t>‹#›</a:t>
            </a:fld>
            <a:endParaRPr lang="en-US" altLang="ja-JP"/>
          </a:p>
        </p:txBody>
      </p:sp>
    </p:spTree>
    <p:extLst>
      <p:ext uri="{BB962C8B-B14F-4D97-AF65-F5344CB8AC3E}">
        <p14:creationId xmlns:p14="http://schemas.microsoft.com/office/powerpoint/2010/main" val="386691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B74FA544-1485-4266-8A90-D1BD78D50C39}" type="slidenum">
              <a:rPr lang="en-US" altLang="ja-JP"/>
              <a:pPr/>
              <a:t>‹#›</a:t>
            </a:fld>
            <a:endParaRPr lang="en-US" altLang="ja-JP"/>
          </a:p>
        </p:txBody>
      </p:sp>
    </p:spTree>
    <p:extLst>
      <p:ext uri="{BB962C8B-B14F-4D97-AF65-F5344CB8AC3E}">
        <p14:creationId xmlns:p14="http://schemas.microsoft.com/office/powerpoint/2010/main" val="220464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62CDA21-0E8E-4B8D-BF7B-B1E7C9303261}" type="slidenum">
              <a:rPr lang="en-US" altLang="ja-JP"/>
              <a:pPr/>
              <a:t>‹#›</a:t>
            </a:fld>
            <a:endParaRPr lang="en-US" altLang="ja-JP"/>
          </a:p>
        </p:txBody>
      </p:sp>
    </p:spTree>
    <p:extLst>
      <p:ext uri="{BB962C8B-B14F-4D97-AF65-F5344CB8AC3E}">
        <p14:creationId xmlns:p14="http://schemas.microsoft.com/office/powerpoint/2010/main" val="417053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866EC2-1C3B-4D30-9466-90F20B9F58E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BE128B-FAF9-49F9-B534-D0362DE59A7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55704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ltLang="ja-JP">
              <a:solidFill>
                <a:srgbClr val="000000"/>
              </a:solidFill>
              <a:latin typeface="Times New Roman"/>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ctr">
              <a:defRPr/>
            </a:pPr>
            <a:endParaRPr lang="en-US" altLang="ja-JP">
              <a:solidFill>
                <a:srgbClr val="000000"/>
              </a:solidFill>
              <a:latin typeface="Times New Roman"/>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541DD05-60B8-48A1-99ED-CD227F09E13E}" type="slidenum">
              <a:rPr lang="en-US" altLang="ja-JP" smtClean="0">
                <a:solidFill>
                  <a:srgbClr val="000000"/>
                </a:solidFill>
                <a:latin typeface="Times New Roman"/>
                <a:ea typeface="ＭＳ Ｐゴシック"/>
              </a:rPr>
              <a:pPr>
                <a:defRPr/>
              </a:pPr>
              <a:t>‹#›</a:t>
            </a:fld>
            <a:endParaRPr lang="en-US" altLang="ja-JP">
              <a:solidFill>
                <a:srgbClr val="000000"/>
              </a:solidFill>
              <a:latin typeface="Times New Roman"/>
              <a:ea typeface="ＭＳ Ｐゴシック"/>
            </a:endParaRPr>
          </a:p>
        </p:txBody>
      </p:sp>
    </p:spTree>
    <p:extLst>
      <p:ext uri="{BB962C8B-B14F-4D97-AF65-F5344CB8AC3E}">
        <p14:creationId xmlns:p14="http://schemas.microsoft.com/office/powerpoint/2010/main" val="30110176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conf.msl.titech.ac.jp/Lecture/ComputationalMaterialsScience/index-numericalanalysi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ohoho-web.com/pytho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note.nkmk.me/python-f-string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sualstudio.microsoft.com/ja/free-developer-offers/" TargetMode="External"/><Relationship Id="rId2" Type="http://schemas.openxmlformats.org/officeDocument/2006/relationships/hyperlink" Target="https://www.python.org/" TargetMode="External"/><Relationship Id="rId1" Type="http://schemas.openxmlformats.org/officeDocument/2006/relationships/slideLayout" Target="../slideLayouts/slideLayout2.xml"/><Relationship Id="rId4" Type="http://schemas.openxmlformats.org/officeDocument/2006/relationships/hyperlink" Target="https://blog.oyasu.info/2022/04/14/842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d2mate.mdxes.iir.isct.ac.jp/Lecture/FundamentalsCMS/"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pep8-ja.readthedocs.io/"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qiita.com/flcn-x/items/393c6f1f1e1e5abec906"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7" name="Text Box 3"/>
          <p:cNvSpPr txBox="1">
            <a:spLocks noChangeArrowheads="1"/>
          </p:cNvSpPr>
          <p:nvPr/>
        </p:nvSpPr>
        <p:spPr bwMode="auto">
          <a:xfrm>
            <a:off x="2316087" y="5128736"/>
            <a:ext cx="817240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東京工業大学</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国際先駆研究機構　元素戦略</a:t>
            </a:r>
            <a:r>
              <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rPr>
              <a:t>MDX</a:t>
            </a: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研究センター</a:t>
            </a:r>
          </a:p>
        </p:txBody>
      </p:sp>
      <p:sp>
        <p:nvSpPr>
          <p:cNvPr id="26628" name="Text Box 4"/>
          <p:cNvSpPr txBox="1">
            <a:spLocks noChangeArrowheads="1"/>
          </p:cNvSpPr>
          <p:nvPr/>
        </p:nvSpPr>
        <p:spPr bwMode="auto">
          <a:xfrm>
            <a:off x="0" y="4488370"/>
            <a:ext cx="1219199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4400" b="1" i="0" u="none" strike="noStrike" kern="1200" cap="none" spc="0" normalizeH="0" baseline="0" noProof="0" dirty="0">
                <a:ln>
                  <a:noFill/>
                </a:ln>
                <a:solidFill>
                  <a:srgbClr val="000000"/>
                </a:solidFill>
                <a:effectLst/>
                <a:uLnTx/>
                <a:uFillTx/>
                <a:latin typeface="ＭＳ Ｐゴシック"/>
                <a:ea typeface="ＭＳ Ｐゴシック"/>
                <a:cs typeface="+mn-cs"/>
              </a:rPr>
              <a:t>神谷利夫</a:t>
            </a:r>
          </a:p>
        </p:txBody>
      </p:sp>
      <p:sp>
        <p:nvSpPr>
          <p:cNvPr id="26629" name="Rectangle 5"/>
          <p:cNvSpPr>
            <a:spLocks noGrp="1" noChangeArrowheads="1"/>
          </p:cNvSpPr>
          <p:nvPr>
            <p:ph type="ctrTitle"/>
          </p:nvPr>
        </p:nvSpPr>
        <p:spPr>
          <a:xfrm>
            <a:off x="0" y="1833636"/>
            <a:ext cx="12192000" cy="2459460"/>
          </a:xfrm>
        </p:spPr>
        <p:txBody>
          <a:bodyPr/>
          <a:lstStyle/>
          <a:p>
            <a:pPr eaLnBrk="1" hangingPunct="1"/>
            <a:r>
              <a:rPr lang="ja-JP" altLang="en-US" sz="3600" b="1" dirty="0">
                <a:solidFill>
                  <a:srgbClr val="0000FF"/>
                </a:solidFill>
                <a:latin typeface="+mn-lt"/>
                <a:ea typeface="+mn-ea"/>
              </a:rPr>
              <a:t>チュートリアル</a:t>
            </a:r>
            <a:br>
              <a:rPr lang="en-US" altLang="ja-JP" sz="3600" b="1" dirty="0">
                <a:solidFill>
                  <a:srgbClr val="0000FF"/>
                </a:solidFill>
                <a:latin typeface="+mn-lt"/>
                <a:ea typeface="+mn-ea"/>
              </a:rPr>
            </a:br>
            <a:br>
              <a:rPr lang="en-US" altLang="ja-JP" sz="3600" b="1" dirty="0">
                <a:solidFill>
                  <a:srgbClr val="0000FF"/>
                </a:solidFill>
                <a:latin typeface="+mn-lt"/>
                <a:ea typeface="+mn-ea"/>
              </a:rPr>
            </a:br>
            <a:r>
              <a:rPr lang="ja-JP" altLang="en-US" b="1" dirty="0">
                <a:solidFill>
                  <a:srgbClr val="0000FF"/>
                </a:solidFill>
                <a:latin typeface="+mn-lt"/>
                <a:ea typeface="+mn-ea"/>
              </a:rPr>
              <a:t>学生と教員のための</a:t>
            </a:r>
            <a:br>
              <a:rPr lang="en-US" altLang="ja-JP" b="1" dirty="0">
                <a:solidFill>
                  <a:srgbClr val="0000FF"/>
                </a:solidFill>
                <a:latin typeface="+mn-lt"/>
                <a:ea typeface="+mn-ea"/>
              </a:rPr>
            </a:br>
            <a:r>
              <a:rPr lang="en-US" altLang="ja-JP" b="1" dirty="0">
                <a:solidFill>
                  <a:srgbClr val="0000FF"/>
                </a:solidFill>
                <a:latin typeface="+mn-lt"/>
                <a:ea typeface="+mn-ea"/>
              </a:rPr>
              <a:t>python</a:t>
            </a:r>
            <a:r>
              <a:rPr lang="ja-JP" altLang="en-US" b="1" dirty="0">
                <a:solidFill>
                  <a:srgbClr val="0000FF"/>
                </a:solidFill>
                <a:latin typeface="+mn-lt"/>
                <a:ea typeface="+mn-ea"/>
              </a:rPr>
              <a:t>と</a:t>
            </a:r>
            <a:r>
              <a:rPr lang="en-US" altLang="ja-JP" b="1" dirty="0">
                <a:solidFill>
                  <a:srgbClr val="0000FF"/>
                </a:solidFill>
                <a:latin typeface="+mn-lt"/>
                <a:ea typeface="+mn-ea"/>
              </a:rPr>
              <a:t>ChatGPT</a:t>
            </a:r>
            <a:r>
              <a:rPr lang="ja-JP" altLang="en-US" b="1" dirty="0">
                <a:solidFill>
                  <a:srgbClr val="0000FF"/>
                </a:solidFill>
                <a:latin typeface="+mn-lt"/>
                <a:ea typeface="+mn-ea"/>
              </a:rPr>
              <a:t>活用法</a:t>
            </a:r>
          </a:p>
        </p:txBody>
      </p:sp>
      <p:sp>
        <p:nvSpPr>
          <p:cNvPr id="4" name="テキスト ボックス 3">
            <a:extLst>
              <a:ext uri="{FF2B5EF4-FFF2-40B4-BE49-F238E27FC236}">
                <a16:creationId xmlns:a16="http://schemas.microsoft.com/office/drawing/2014/main" id="{23FBD599-94DB-ACDA-6F92-C62FB7358F31}"/>
              </a:ext>
            </a:extLst>
          </p:cNvPr>
          <p:cNvSpPr txBox="1"/>
          <p:nvPr/>
        </p:nvSpPr>
        <p:spPr>
          <a:xfrm>
            <a:off x="335360" y="476672"/>
            <a:ext cx="10945216"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チュートリアル資料</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http://conf.msl.titech.ac.jp/D2MatE/2023Tutorial/tutorial2023-python-ChatGPT.html</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7756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Rectangle 1027">
            <a:extLst>
              <a:ext uri="{FF2B5EF4-FFF2-40B4-BE49-F238E27FC236}">
                <a16:creationId xmlns:a16="http://schemas.microsoft.com/office/drawing/2014/main" id="{A46A318D-AF28-68FE-F04C-E8F9A1DDEBFE}"/>
              </a:ext>
            </a:extLst>
          </p:cNvPr>
          <p:cNvSpPr txBox="1">
            <a:spLocks noChangeArrowheads="1"/>
          </p:cNvSpPr>
          <p:nvPr/>
        </p:nvSpPr>
        <p:spPr bwMode="auto">
          <a:xfrm>
            <a:off x="983432" y="980728"/>
            <a:ext cx="104777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8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第</a:t>
            </a:r>
            <a:r>
              <a:rPr kumimoji="1" lang="en-US" altLang="ja-JP" sz="28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1</a:t>
            </a:r>
            <a:r>
              <a:rPr kumimoji="1" lang="ja-JP" altLang="en-US" sz="28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部</a:t>
            </a:r>
            <a:r>
              <a:rPr kumimoji="1" lang="en-US" altLang="ja-JP" sz="28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python</a:t>
            </a:r>
            <a:r>
              <a:rPr kumimoji="1" lang="ja-JP" altLang="en-US" sz="28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プログラミングの基礎</a:t>
            </a:r>
            <a:endParaRPr kumimoji="1" lang="en-US" altLang="ja-JP" sz="28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457200" marR="0" lvl="0" indent="-190500" algn="l" defTabSz="914400" rtl="0" eaLnBrk="0" fontAlgn="base" latinLnBrk="0" hangingPunct="0">
              <a:lnSpc>
                <a:spcPct val="100000"/>
              </a:lnSpc>
              <a:spcBef>
                <a:spcPct val="20000"/>
              </a:spcBef>
              <a:spcAft>
                <a:spcPct val="0"/>
              </a:spcAft>
              <a:buClrTx/>
              <a:buSzTx/>
              <a:buFont typeface="+mj-lt"/>
              <a:buAutoNum type="arabicPeriod"/>
              <a:tabLst/>
              <a:defRPr/>
            </a:pP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ChatGPT</a:t>
            </a: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を使って最小二乗法のプログラムを作る</a:t>
            </a:r>
            <a:endPar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457200" marR="0" lvl="0" indent="-190500" algn="l" defTabSz="914400" rtl="0" eaLnBrk="0" fontAlgn="base" latinLnBrk="0" hangingPunct="0">
              <a:lnSpc>
                <a:spcPct val="100000"/>
              </a:lnSpc>
              <a:spcBef>
                <a:spcPct val="20000"/>
              </a:spcBef>
              <a:spcAft>
                <a:spcPct val="0"/>
              </a:spcAft>
              <a:buClrTx/>
              <a:buSzTx/>
              <a:buFont typeface="+mj-lt"/>
              <a:buAutoNum type="arabicPeriod"/>
              <a:tabLst/>
              <a:defRPr/>
            </a:pPr>
            <a:r>
              <a:rPr kumimoji="1" lang="ja-JP" altLang="en-US"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 このプログラムをデバッグ、改善、</a:t>
            </a:r>
            <a:br>
              <a:rPr kumimoji="1" lang="en-US" altLang="ja-JP"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br>
            <a:r>
              <a:rPr kumimoji="1" lang="ja-JP" altLang="en-US"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 </a:t>
            </a:r>
            <a:r>
              <a:rPr kumimoji="1" lang="en-US" altLang="ja-JP"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Fortran, BASIC, C</a:t>
            </a:r>
            <a:r>
              <a:rPr kumimoji="1" lang="ja-JP" altLang="en-US"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と比較しながら</a:t>
            </a:r>
            <a:br>
              <a:rPr kumimoji="1" lang="en-US" altLang="ja-JP"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br>
            <a:r>
              <a:rPr kumimoji="1" lang="ja-JP" altLang="en-US"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a:t>
            </a:r>
            <a:r>
              <a:rPr kumimoji="1" lang="en-US" altLang="ja-JP"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python</a:t>
            </a:r>
            <a:r>
              <a:rPr kumimoji="1" lang="ja-JP" altLang="en-US"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プログラムの文法、作り方を学ぶ。</a:t>
            </a:r>
            <a:br>
              <a:rPr kumimoji="1" lang="en-US" altLang="ja-JP"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b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endPar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第</a:t>
            </a:r>
            <a:r>
              <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2</a:t>
            </a: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部</a:t>
            </a:r>
            <a:r>
              <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学生が提出してきた</a:t>
            </a:r>
            <a:r>
              <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python</a:t>
            </a: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プログラムをどのように理解するか</a:t>
            </a:r>
            <a:endPar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457200" marR="0" lvl="0" indent="-190500" algn="l" defTabSz="914400" rtl="0" eaLnBrk="0" fontAlgn="base" latinLnBrk="0" hangingPunct="0">
              <a:lnSpc>
                <a:spcPct val="100000"/>
              </a:lnSpc>
              <a:spcBef>
                <a:spcPct val="20000"/>
              </a:spcBef>
              <a:spcAft>
                <a:spcPct val="0"/>
              </a:spcAft>
              <a:buClrTx/>
              <a:buSzTx/>
              <a:buFont typeface="+mj-lt"/>
              <a:buAutoNum type="arabicPeriod"/>
              <a:tabLst/>
              <a:defRPr/>
            </a:pP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良いプログラム</a:t>
            </a:r>
            <a:r>
              <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への誘導</a:t>
            </a:r>
            <a:r>
              <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私の数値解析講義の例</a:t>
            </a:r>
            <a:endPar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457200" marR="0" lvl="0" indent="-190500" algn="l" defTabSz="914400" rtl="0" eaLnBrk="0" fontAlgn="base" latinLnBrk="0" hangingPunct="0">
              <a:lnSpc>
                <a:spcPct val="100000"/>
              </a:lnSpc>
              <a:spcBef>
                <a:spcPct val="20000"/>
              </a:spcBef>
              <a:spcAft>
                <a:spcPct val="0"/>
              </a:spcAft>
              <a:buClrTx/>
              <a:buSzTx/>
              <a:buFont typeface="+mj-lt"/>
              <a:buAutoNum type="arabicPeriod"/>
              <a:tabLst/>
              <a:defRPr/>
            </a:pP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python</a:t>
            </a: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プログラムを読みやすくする</a:t>
            </a:r>
            <a:r>
              <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リファクタリング</a:t>
            </a:r>
            <a:endPar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26670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2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76380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EE2A39D1-EC76-4DCD-76D9-1E5A6AB0827C}"/>
              </a:ext>
            </a:extLst>
          </p:cNvPr>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良いプログラム</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への誘導</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講義</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数値解析</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での工夫</a:t>
            </a:r>
          </a:p>
        </p:txBody>
      </p:sp>
      <p:sp>
        <p:nvSpPr>
          <p:cNvPr id="4" name="テキスト ボックス 3">
            <a:extLst>
              <a:ext uri="{FF2B5EF4-FFF2-40B4-BE49-F238E27FC236}">
                <a16:creationId xmlns:a16="http://schemas.microsoft.com/office/drawing/2014/main" id="{9F96D200-B215-A0AA-CAF2-5C1246465268}"/>
              </a:ext>
            </a:extLst>
          </p:cNvPr>
          <p:cNvSpPr txBox="1"/>
          <p:nvPr/>
        </p:nvSpPr>
        <p:spPr>
          <a:xfrm>
            <a:off x="407368" y="836712"/>
            <a:ext cx="11737304" cy="557075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計算材料科学特論</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hlinkClick r:id="rId2">
                  <a:extLst>
                    <a:ext uri="{A12FA001-AC4F-418D-AE19-62706E023703}">
                      <ahyp:hlinkClr xmlns:ahyp="http://schemas.microsoft.com/office/drawing/2018/hyperlinkcolor" val="tx"/>
                    </a:ext>
                  </a:extLst>
                </a:hlinkClick>
              </a:rPr>
              <a:t>http://conf.msl.titech.ac.jp/Lecture/ComputationalMaterialsScience/index-numericalanalysis.html</a:t>
            </a:r>
            <a:endPar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初回資料</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June 12, 9:07 Lecture materials on June 13 have been uploaded. (20230613ComputerAndErorrSouorces.zip)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比較的簡単なプログラムを配布している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授業の課題として、選択問題を出している</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問１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進数、</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16</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進数などの変換</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問２　配布したプログラムが何をやっているのかを説明する</a:t>
            </a:r>
            <a:b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のどちらかを選び、回答する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効果</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プログラミングに興味のある学生が回答する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選択</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模範プログラムを読む機会ができる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プログラミングの上達には、いろいろなプログラムを</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「読む」 「動かす」 「書く」</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こと</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1701873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を使う上での基本方針</a:t>
            </a:r>
          </a:p>
        </p:txBody>
      </p:sp>
      <p:sp>
        <p:nvSpPr>
          <p:cNvPr id="420867" name="Rectangle 1027"/>
          <p:cNvSpPr>
            <a:spLocks noGrp="1" noChangeArrowheads="1"/>
          </p:cNvSpPr>
          <p:nvPr>
            <p:ph type="body" idx="1"/>
          </p:nvPr>
        </p:nvSpPr>
        <p:spPr>
          <a:xfrm>
            <a:off x="1271464" y="1052736"/>
            <a:ext cx="10920536" cy="5301208"/>
          </a:xfrm>
        </p:spPr>
        <p:txBody>
          <a:bodyPr/>
          <a:lstStyle/>
          <a:p>
            <a:pPr>
              <a:spcBef>
                <a:spcPts val="0"/>
              </a:spcBef>
              <a:spcAft>
                <a:spcPts val="1800"/>
              </a:spcAft>
            </a:pPr>
            <a:r>
              <a:rPr lang="ja-JP" altLang="en-US" sz="2400" b="1" kern="100" dirty="0">
                <a:cs typeface="Cascadia Code" panose="020B0609020000020004" pitchFamily="49" charset="0"/>
              </a:rPr>
              <a:t>モジュールごとに、似た変数型がある</a:t>
            </a:r>
            <a:br>
              <a:rPr lang="en-US" altLang="ja-JP" sz="2400" b="1" kern="100" dirty="0">
                <a:cs typeface="Cascadia Code" panose="020B0609020000020004" pitchFamily="49" charset="0"/>
              </a:rPr>
            </a:br>
            <a:r>
              <a:rPr lang="ja-JP" altLang="en-US" sz="2400" b="1" kern="100" dirty="0">
                <a:cs typeface="Cascadia Code" panose="020B0609020000020004" pitchFamily="49" charset="0"/>
              </a:rPr>
              <a:t>　　配列変数の例</a:t>
            </a:r>
            <a:r>
              <a:rPr lang="en-US" altLang="ja-JP" sz="2400" b="1" kern="100" dirty="0">
                <a:cs typeface="Cascadia Code" panose="020B0609020000020004" pitchFamily="49" charset="0"/>
              </a:rPr>
              <a:t>:</a:t>
            </a:r>
            <a:r>
              <a:rPr lang="ja-JP" altLang="en-US" sz="2400" b="1" kern="100" dirty="0">
                <a:cs typeface="Cascadia Code" panose="020B0609020000020004" pitchFamily="49" charset="0"/>
              </a:rPr>
              <a:t> </a:t>
            </a:r>
            <a:r>
              <a:rPr lang="en-US" altLang="ja-JP" sz="2400" b="1" kern="100" dirty="0">
                <a:solidFill>
                  <a:srgbClr val="FF0000"/>
                </a:solidFill>
                <a:cs typeface="Cascadia Code" panose="020B0609020000020004" pitchFamily="49" charset="0"/>
              </a:rPr>
              <a:t>list</a:t>
            </a:r>
            <a:r>
              <a:rPr lang="ja-JP" altLang="en-US" sz="2400" b="1" kern="100" dirty="0">
                <a:cs typeface="Cascadia Code" panose="020B0609020000020004" pitchFamily="49" charset="0"/>
              </a:rPr>
              <a:t>型、</a:t>
            </a:r>
            <a:r>
              <a:rPr lang="en-US" altLang="ja-JP" sz="2400" b="1" kern="100" dirty="0" err="1">
                <a:cs typeface="Cascadia Code" panose="020B0609020000020004" pitchFamily="49" charset="0"/>
              </a:rPr>
              <a:t>numpy.</a:t>
            </a:r>
            <a:r>
              <a:rPr lang="en-US" altLang="ja-JP" sz="2400" b="1" kern="100" dirty="0" err="1">
                <a:solidFill>
                  <a:srgbClr val="FF0000"/>
                </a:solidFill>
                <a:cs typeface="Cascadia Code" panose="020B0609020000020004" pitchFamily="49" charset="0"/>
              </a:rPr>
              <a:t>ndarray</a:t>
            </a:r>
            <a:r>
              <a:rPr lang="ja-JP" altLang="en-US" sz="2400" b="1" kern="100" dirty="0">
                <a:cs typeface="Cascadia Code" panose="020B0609020000020004" pitchFamily="49" charset="0"/>
              </a:rPr>
              <a:t>型、</a:t>
            </a:r>
            <a:r>
              <a:rPr lang="en-US" altLang="ja-JP" sz="2400" b="1" kern="100" dirty="0" err="1">
                <a:cs typeface="Cascadia Code" panose="020B0609020000020004" pitchFamily="49" charset="0"/>
              </a:rPr>
              <a:t>pandas.</a:t>
            </a:r>
            <a:r>
              <a:rPr lang="en-US" altLang="ja-JP" sz="2400" b="1" kern="100" dirty="0" err="1">
                <a:solidFill>
                  <a:srgbClr val="FF0000"/>
                </a:solidFill>
                <a:cs typeface="Cascadia Code" panose="020B0609020000020004" pitchFamily="49" charset="0"/>
              </a:rPr>
              <a:t>DataFrame</a:t>
            </a:r>
            <a:r>
              <a:rPr lang="ja-JP" altLang="en-US" sz="2400" b="1" kern="100" dirty="0">
                <a:cs typeface="Cascadia Code" panose="020B0609020000020004" pitchFamily="49" charset="0"/>
              </a:rPr>
              <a:t>型</a:t>
            </a:r>
            <a:br>
              <a:rPr lang="en-US" altLang="ja-JP" sz="2400" b="1" kern="100" dirty="0">
                <a:cs typeface="Cascadia Code" panose="020B0609020000020004" pitchFamily="49" charset="0"/>
              </a:rPr>
            </a:br>
            <a:br>
              <a:rPr lang="en-US" altLang="ja-JP" sz="2400" b="1" kern="100" dirty="0">
                <a:cs typeface="Cascadia Code" panose="020B0609020000020004" pitchFamily="49" charset="0"/>
              </a:rPr>
            </a:br>
            <a:r>
              <a:rPr lang="en-US" altLang="ja-JP" sz="2400" b="1" kern="100" dirty="0">
                <a:cs typeface="Cascadia Code" panose="020B0609020000020004" pitchFamily="49" charset="0"/>
              </a:rPr>
              <a:t>=&gt;</a:t>
            </a:r>
            <a:r>
              <a:rPr lang="ja-JP" altLang="en-US" sz="2400" b="1" kern="100" dirty="0">
                <a:cs typeface="Cascadia Code" panose="020B0609020000020004" pitchFamily="49" charset="0"/>
              </a:rPr>
              <a:t> 都合の良いものを利用し、相互に変換して使う</a:t>
            </a:r>
            <a:br>
              <a:rPr lang="en-US" altLang="ja-JP" sz="2400" b="1" kern="100" dirty="0">
                <a:cs typeface="Cascadia Code" panose="020B0609020000020004" pitchFamily="49" charset="0"/>
              </a:rPr>
            </a:br>
            <a:r>
              <a:rPr lang="ja-JP" altLang="en-US" sz="2400" b="1" kern="100" dirty="0">
                <a:solidFill>
                  <a:srgbClr val="0000FF"/>
                </a:solidFill>
                <a:cs typeface="Cascadia Code" panose="020B0609020000020004" pitchFamily="49" charset="0"/>
              </a:rPr>
              <a:t>　　　　短所</a:t>
            </a:r>
            <a:r>
              <a:rPr lang="en-US" altLang="ja-JP" sz="2400" b="1" kern="100" dirty="0">
                <a:solidFill>
                  <a:srgbClr val="0000FF"/>
                </a:solidFill>
                <a:cs typeface="Cascadia Code" panose="020B0609020000020004" pitchFamily="49" charset="0"/>
              </a:rPr>
              <a:t>:</a:t>
            </a:r>
            <a:r>
              <a:rPr lang="ja-JP" altLang="en-US" sz="2400" b="1" kern="100" dirty="0">
                <a:solidFill>
                  <a:srgbClr val="0000FF"/>
                </a:solidFill>
                <a:cs typeface="Cascadia Code" panose="020B0609020000020004" pitchFamily="49" charset="0"/>
              </a:rPr>
              <a:t> 使用メモリが大きい、実行オーバーヘッドが大きい</a:t>
            </a:r>
            <a:br>
              <a:rPr lang="en-US" altLang="ja-JP" sz="2400" b="1" kern="100" dirty="0">
                <a:solidFill>
                  <a:srgbClr val="0000FF"/>
                </a:solidFill>
                <a:cs typeface="Cascadia Code" panose="020B0609020000020004" pitchFamily="49" charset="0"/>
              </a:rPr>
            </a:br>
            <a:endParaRPr lang="en-US" altLang="ja-JP" sz="2400" b="1" kern="100" dirty="0">
              <a:solidFill>
                <a:srgbClr val="0000FF"/>
              </a:solidFill>
              <a:cs typeface="Cascadia Code" panose="020B0609020000020004" pitchFamily="49" charset="0"/>
            </a:endParaRPr>
          </a:p>
          <a:p>
            <a:pPr marL="0" indent="0">
              <a:spcBef>
                <a:spcPts val="0"/>
              </a:spcBef>
              <a:spcAft>
                <a:spcPts val="1800"/>
              </a:spcAft>
              <a:buNone/>
            </a:pPr>
            <a:r>
              <a:rPr lang="ja-JP" altLang="en-US" b="1" kern="100" dirty="0">
                <a:solidFill>
                  <a:srgbClr val="0000FF"/>
                </a:solidFill>
                <a:cs typeface="Cascadia Code" panose="020B0609020000020004" pitchFamily="49" charset="0"/>
              </a:rPr>
              <a:t>現代のプログラミングの考え方</a:t>
            </a:r>
            <a:r>
              <a:rPr lang="en-US" altLang="ja-JP" b="1" kern="100" dirty="0">
                <a:solidFill>
                  <a:srgbClr val="0000FF"/>
                </a:solidFill>
                <a:cs typeface="Cascadia Code" panose="020B0609020000020004" pitchFamily="49" charset="0"/>
              </a:rPr>
              <a:t>:</a:t>
            </a:r>
            <a:r>
              <a:rPr lang="ja-JP" altLang="en-US" b="1" kern="100" dirty="0">
                <a:solidFill>
                  <a:srgbClr val="0000FF"/>
                </a:solidFill>
                <a:cs typeface="Cascadia Code" panose="020B0609020000020004" pitchFamily="49" charset="0"/>
              </a:rPr>
              <a:t> </a:t>
            </a:r>
            <a:br>
              <a:rPr lang="en-US" altLang="ja-JP" b="1" kern="100" dirty="0">
                <a:solidFill>
                  <a:srgbClr val="0000FF"/>
                </a:solidFill>
                <a:cs typeface="Cascadia Code" panose="020B0609020000020004" pitchFamily="49" charset="0"/>
              </a:rPr>
            </a:br>
            <a:r>
              <a:rPr lang="ja-JP" altLang="en-US" b="1" kern="100" dirty="0">
                <a:solidFill>
                  <a:srgbClr val="0000FF"/>
                </a:solidFill>
                <a:cs typeface="Cascadia Code" panose="020B0609020000020004" pitchFamily="49" charset="0"/>
              </a:rPr>
              <a:t>　　　　</a:t>
            </a:r>
            <a:r>
              <a:rPr lang="ja-JP" altLang="en-US" b="1" kern="100" dirty="0">
                <a:solidFill>
                  <a:srgbClr val="FF0000"/>
                </a:solidFill>
                <a:cs typeface="Cascadia Code" panose="020B0609020000020004" pitchFamily="49" charset="0"/>
              </a:rPr>
              <a:t>無駄なチューニングに時間は使わない</a:t>
            </a:r>
            <a:br>
              <a:rPr lang="en-US" altLang="ja-JP" b="1" kern="100" dirty="0">
                <a:solidFill>
                  <a:srgbClr val="0000FF"/>
                </a:solidFill>
                <a:cs typeface="Cascadia Code" panose="020B0609020000020004" pitchFamily="49" charset="0"/>
              </a:rPr>
            </a:br>
            <a:r>
              <a:rPr lang="ja-JP" altLang="en-US" b="1" kern="100" dirty="0">
                <a:solidFill>
                  <a:srgbClr val="0000FF"/>
                </a:solidFill>
                <a:cs typeface="Cascadia Code" panose="020B0609020000020004" pitchFamily="49" charset="0"/>
              </a:rPr>
              <a:t>　・ メモリが足りなければ増やす</a:t>
            </a:r>
            <a:br>
              <a:rPr lang="en-US" altLang="ja-JP" b="1" kern="100" dirty="0">
                <a:solidFill>
                  <a:srgbClr val="0000FF"/>
                </a:solidFill>
                <a:cs typeface="Cascadia Code" panose="020B0609020000020004" pitchFamily="49" charset="0"/>
              </a:rPr>
            </a:br>
            <a:r>
              <a:rPr lang="ja-JP" altLang="en-US" b="1" kern="100" dirty="0">
                <a:solidFill>
                  <a:srgbClr val="0000FF"/>
                </a:solidFill>
                <a:cs typeface="Cascadia Code" panose="020B0609020000020004" pitchFamily="49" charset="0"/>
              </a:rPr>
              <a:t>　・ 実行速度が遅ければ早い</a:t>
            </a:r>
            <a:r>
              <a:rPr lang="en-US" altLang="ja-JP" b="1" kern="100" dirty="0">
                <a:solidFill>
                  <a:srgbClr val="0000FF"/>
                </a:solidFill>
                <a:cs typeface="Cascadia Code" panose="020B0609020000020004" pitchFamily="49" charset="0"/>
              </a:rPr>
              <a:t>PC</a:t>
            </a:r>
            <a:r>
              <a:rPr lang="ja-JP" altLang="en-US" b="1" kern="100" dirty="0">
                <a:solidFill>
                  <a:srgbClr val="0000FF"/>
                </a:solidFill>
                <a:cs typeface="Cascadia Code" panose="020B0609020000020004" pitchFamily="49" charset="0"/>
              </a:rPr>
              <a:t>を使う</a:t>
            </a:r>
            <a:br>
              <a:rPr lang="en-US" altLang="ja-JP" b="1" kern="100" dirty="0">
                <a:solidFill>
                  <a:srgbClr val="0000FF"/>
                </a:solidFill>
                <a:cs typeface="Cascadia Code" panose="020B0609020000020004" pitchFamily="49" charset="0"/>
              </a:rPr>
            </a:br>
            <a:r>
              <a:rPr lang="ja-JP" altLang="en-US" b="1" kern="100" dirty="0">
                <a:solidFill>
                  <a:srgbClr val="FF0000"/>
                </a:solidFill>
                <a:cs typeface="Cascadia Code" panose="020B0609020000020004" pitchFamily="49" charset="0"/>
              </a:rPr>
              <a:t>　・ それでも足りなければ </a:t>
            </a:r>
            <a:r>
              <a:rPr lang="en-US" altLang="ja-JP" b="1" kern="100" dirty="0">
                <a:solidFill>
                  <a:srgbClr val="FF0000"/>
                </a:solidFill>
                <a:cs typeface="Cascadia Code" panose="020B0609020000020004" pitchFamily="49" charset="0"/>
              </a:rPr>
              <a:t>C</a:t>
            </a:r>
            <a:r>
              <a:rPr lang="ja-JP" altLang="en-US" b="1" kern="100" dirty="0">
                <a:solidFill>
                  <a:srgbClr val="FF0000"/>
                </a:solidFill>
                <a:cs typeface="Cascadia Code" panose="020B0609020000020004" pitchFamily="49" charset="0"/>
              </a:rPr>
              <a:t>などで書き直す</a:t>
            </a:r>
            <a:endParaRPr lang="en-US" altLang="ja-JP" kern="100" dirty="0">
              <a:solidFill>
                <a:srgbClr val="FF0000"/>
              </a:solidFill>
              <a:cs typeface="Cascadia Code" panose="020B0609020000020004" pitchFamily="49" charset="0"/>
            </a:endParaRPr>
          </a:p>
        </p:txBody>
      </p:sp>
    </p:spTree>
    <p:extLst>
      <p:ext uri="{BB962C8B-B14F-4D97-AF65-F5344CB8AC3E}">
        <p14:creationId xmlns:p14="http://schemas.microsoft.com/office/powerpoint/2010/main" val="31170457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Rectangle 1027"/>
          <p:cNvSpPr>
            <a:spLocks noGrp="1" noChangeArrowheads="1"/>
          </p:cNvSpPr>
          <p:nvPr>
            <p:ph type="body" idx="1"/>
          </p:nvPr>
        </p:nvSpPr>
        <p:spPr>
          <a:xfrm>
            <a:off x="767408" y="1152128"/>
            <a:ext cx="11424592" cy="5373216"/>
          </a:xfrm>
        </p:spPr>
        <p:txBody>
          <a:bodyPr/>
          <a:lstStyle/>
          <a:p>
            <a:pPr>
              <a:spcBef>
                <a:spcPts val="0"/>
              </a:spcBef>
              <a:spcAft>
                <a:spcPts val="1200"/>
              </a:spcAft>
            </a:pPr>
            <a:r>
              <a:rPr lang="ja-JP" altLang="en-US" sz="2800" b="1" kern="100" dirty="0">
                <a:solidFill>
                  <a:srgbClr val="0000FF"/>
                </a:solidFill>
                <a:cs typeface="Cascadia Code" panose="020B0609020000020004" pitchFamily="49" charset="0"/>
              </a:rPr>
              <a:t>最優先</a:t>
            </a:r>
            <a:r>
              <a:rPr lang="en-US" altLang="ja-JP" sz="2800" b="1" kern="100" dirty="0">
                <a:solidFill>
                  <a:srgbClr val="0000FF"/>
                </a:solidFill>
                <a:cs typeface="Cascadia Code" panose="020B0609020000020004" pitchFamily="49" charset="0"/>
              </a:rPr>
              <a:t>:</a:t>
            </a:r>
            <a:r>
              <a:rPr lang="ja-JP" altLang="en-US" sz="2800" b="1" kern="100" dirty="0">
                <a:solidFill>
                  <a:srgbClr val="0000FF"/>
                </a:solidFill>
                <a:cs typeface="Cascadia Code" panose="020B0609020000020004" pitchFamily="49" charset="0"/>
              </a:rPr>
              <a:t> </a:t>
            </a:r>
            <a:r>
              <a:rPr lang="ja-JP" altLang="en-US" sz="2800" b="1" kern="100" dirty="0">
                <a:solidFill>
                  <a:srgbClr val="FF0000"/>
                </a:solidFill>
                <a:cs typeface="Cascadia Code" panose="020B0609020000020004" pitchFamily="49" charset="0"/>
              </a:rPr>
              <a:t>プログラムの可読性</a:t>
            </a:r>
            <a:br>
              <a:rPr lang="en-US" altLang="ja-JP" sz="2800" b="1" kern="100" dirty="0">
                <a:solidFill>
                  <a:srgbClr val="FF0000"/>
                </a:solidFill>
                <a:cs typeface="Cascadia Code" panose="020B0609020000020004" pitchFamily="49" charset="0"/>
              </a:rPr>
            </a:br>
            <a:r>
              <a:rPr lang="en-US" altLang="ja-JP" sz="2800" b="1" kern="100" dirty="0">
                <a:solidFill>
                  <a:srgbClr val="FF0000"/>
                </a:solidFill>
                <a:cs typeface="Cascadia Code" panose="020B0609020000020004" pitchFamily="49" charset="0"/>
              </a:rPr>
              <a:t>		</a:t>
            </a:r>
            <a:r>
              <a:rPr lang="ja-JP" altLang="en-US" sz="2800" b="1" kern="100" dirty="0">
                <a:solidFill>
                  <a:srgbClr val="FF0000"/>
                </a:solidFill>
                <a:cs typeface="Cascadia Code" panose="020B0609020000020004" pitchFamily="49" charset="0"/>
              </a:rPr>
              <a:t>デバッグ、修正、メンテナンスがしやすくなる</a:t>
            </a:r>
            <a:endParaRPr lang="en-US" altLang="ja-JP" sz="2800" b="1" kern="100" dirty="0">
              <a:solidFill>
                <a:srgbClr val="FF0000"/>
              </a:solidFill>
              <a:cs typeface="Cascadia Code" panose="020B0609020000020004" pitchFamily="49" charset="0"/>
            </a:endParaRPr>
          </a:p>
          <a:p>
            <a:pPr>
              <a:spcBef>
                <a:spcPts val="0"/>
              </a:spcBef>
              <a:spcAft>
                <a:spcPts val="1200"/>
              </a:spcAft>
            </a:pPr>
            <a:r>
              <a:rPr lang="ja-JP" altLang="en-US" sz="2800" kern="100" dirty="0">
                <a:cs typeface="Cascadia Code" panose="020B0609020000020004" pitchFamily="49" charset="0"/>
              </a:rPr>
              <a:t>わかりやすい・読みやすい変数名</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意味不明な省略語を使わない</a:t>
            </a:r>
            <a:r>
              <a:rPr lang="en-US" altLang="ja-JP" sz="2400" kern="100" dirty="0">
                <a:cs typeface="Cascadia Code" panose="020B0609020000020004" pitchFamily="49" charset="0"/>
              </a:rPr>
              <a:t>)</a:t>
            </a:r>
          </a:p>
          <a:p>
            <a:pPr>
              <a:spcBef>
                <a:spcPts val="0"/>
              </a:spcBef>
              <a:spcAft>
                <a:spcPts val="1200"/>
              </a:spcAft>
            </a:pPr>
            <a:r>
              <a:rPr lang="ja-JP" altLang="en-US" sz="2800" kern="100" dirty="0">
                <a:cs typeface="Cascadia Code" panose="020B0609020000020004" pitchFamily="49" charset="0"/>
              </a:rPr>
              <a:t>わかりにくい構文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リスト内包表記</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を使わない</a:t>
            </a:r>
            <a:endParaRPr lang="en-US" altLang="ja-JP" sz="2800" kern="100" dirty="0">
              <a:cs typeface="Cascadia Code" panose="020B0609020000020004" pitchFamily="49" charset="0"/>
            </a:endParaRPr>
          </a:p>
          <a:p>
            <a:pPr>
              <a:spcBef>
                <a:spcPts val="0"/>
              </a:spcBef>
              <a:spcAft>
                <a:spcPts val="1200"/>
              </a:spcAft>
            </a:pPr>
            <a:r>
              <a:rPr lang="ja-JP" altLang="en-US" sz="2800" kern="100" dirty="0">
                <a:cs typeface="Cascadia Code" panose="020B0609020000020004" pitchFamily="49" charset="0"/>
              </a:rPr>
              <a:t>機能単位ごとに空行を入れて見やすく</a:t>
            </a:r>
            <a:endParaRPr lang="en-US" altLang="ja-JP" sz="2800" kern="100" dirty="0">
              <a:cs typeface="Cascadia Code" panose="020B0609020000020004" pitchFamily="49" charset="0"/>
            </a:endParaRPr>
          </a:p>
          <a:p>
            <a:pPr>
              <a:spcBef>
                <a:spcPts val="0"/>
              </a:spcBef>
              <a:spcAft>
                <a:spcPts val="1200"/>
              </a:spcAft>
            </a:pPr>
            <a:r>
              <a:rPr lang="ja-JP" altLang="en-US" sz="2800" kern="100" dirty="0">
                <a:cs typeface="Cascadia Code" panose="020B0609020000020004" pitchFamily="49" charset="0"/>
              </a:rPr>
              <a:t>必要に応じてコメント文を入れる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冗長なコメントは入れない</a:t>
            </a:r>
            <a:r>
              <a:rPr lang="en-US" altLang="ja-JP" sz="2800" kern="100" dirty="0">
                <a:cs typeface="Cascadia Code" panose="020B0609020000020004" pitchFamily="49" charset="0"/>
              </a:rPr>
              <a:t>)</a:t>
            </a:r>
          </a:p>
          <a:p>
            <a:pPr>
              <a:spcBef>
                <a:spcPts val="0"/>
              </a:spcBef>
              <a:spcAft>
                <a:spcPts val="1200"/>
              </a:spcAft>
            </a:pPr>
            <a:r>
              <a:rPr lang="ja-JP" altLang="en-US" sz="2800" kern="100" dirty="0">
                <a:cs typeface="Cascadia Code" panose="020B0609020000020004" pitchFamily="49" charset="0"/>
              </a:rPr>
              <a:t>プログラム、関数に </a:t>
            </a:r>
            <a:r>
              <a:rPr lang="en-US" altLang="ja-JP" sz="2800" kern="100" dirty="0">
                <a:cs typeface="Cascadia Code" panose="020B0609020000020004" pitchFamily="49" charset="0"/>
              </a:rPr>
              <a:t>’’’ ~ ’’’ </a:t>
            </a:r>
            <a:r>
              <a:rPr lang="ja-JP" altLang="en-US" sz="2800" kern="100" dirty="0">
                <a:cs typeface="Cascadia Code" panose="020B0609020000020004" pitchFamily="49" charset="0"/>
              </a:rPr>
              <a:t>コメント </a:t>
            </a:r>
            <a:r>
              <a:rPr lang="en-US" altLang="ja-JP" sz="2800" kern="100" dirty="0">
                <a:cs typeface="Cascadia Code" panose="020B0609020000020004" pitchFamily="49" charset="0"/>
              </a:rPr>
              <a:t>(docstring) </a:t>
            </a:r>
            <a:r>
              <a:rPr lang="ja-JP" altLang="en-US" sz="2800" kern="100" dirty="0">
                <a:cs typeface="Cascadia Code" panose="020B0609020000020004" pitchFamily="49" charset="0"/>
              </a:rPr>
              <a:t>を入れる </a:t>
            </a:r>
            <a:r>
              <a:rPr lang="en-US" altLang="ja-JP" sz="2800" kern="100" baseline="30000" dirty="0">
                <a:cs typeface="Cascadia Code" panose="020B0609020000020004" pitchFamily="49" charset="0"/>
              </a:rPr>
              <a:t>** </a:t>
            </a:r>
            <a:br>
              <a:rPr lang="en-US" altLang="ja-JP" sz="2800" kern="100" dirty="0">
                <a:cs typeface="Cascadia Code" panose="020B0609020000020004" pitchFamily="49" charset="0"/>
              </a:rPr>
            </a:br>
            <a:r>
              <a:rPr lang="ja-JP" altLang="en-US" sz="2000" i="1" kern="100" dirty="0">
                <a:cs typeface="Cascadia Code" panose="020B0609020000020004" pitchFamily="49" charset="0"/>
              </a:rPr>
              <a:t>　　</a:t>
            </a:r>
            <a:r>
              <a:rPr lang="en-US" altLang="ja-JP" sz="2000" i="1" kern="100" dirty="0">
                <a:cs typeface="Cascadia Code" panose="020B0609020000020004" pitchFamily="49" charset="0"/>
              </a:rPr>
              <a:t>						</a:t>
            </a:r>
            <a:r>
              <a:rPr lang="ja-JP" altLang="en-US" sz="2000" i="1" kern="100" dirty="0">
                <a:cs typeface="Cascadia Code" panose="020B0609020000020004" pitchFamily="49" charset="0"/>
              </a:rPr>
              <a:t>　    　</a:t>
            </a:r>
            <a:r>
              <a:rPr lang="ja-JP" altLang="en-US" sz="2000" i="1" kern="100" baseline="30000" dirty="0">
                <a:cs typeface="Cascadia Code" panose="020B0609020000020004" pitchFamily="49" charset="0"/>
              </a:rPr>
              <a:t>**</a:t>
            </a:r>
            <a:r>
              <a:rPr lang="ja-JP" altLang="en-US" sz="2000" i="1" kern="100" dirty="0">
                <a:cs typeface="Cascadia Code" panose="020B0609020000020004" pitchFamily="49" charset="0"/>
              </a:rPr>
              <a:t>すいません。私はあまり使ってないです</a:t>
            </a:r>
            <a:endParaRPr lang="en-US" altLang="ja-JP" sz="2800" b="1" kern="100" dirty="0">
              <a:solidFill>
                <a:srgbClr val="FF0000"/>
              </a:solidFill>
              <a:cs typeface="Cascadia Code" panose="020B0609020000020004" pitchFamily="49" charset="0"/>
            </a:endParaRPr>
          </a:p>
        </p:txBody>
      </p:sp>
      <p:sp>
        <p:nvSpPr>
          <p:cNvPr id="3" name="Rectangle 1026">
            <a:extLst>
              <a:ext uri="{FF2B5EF4-FFF2-40B4-BE49-F238E27FC236}">
                <a16:creationId xmlns:a16="http://schemas.microsoft.com/office/drawing/2014/main" id="{0E607309-A5A0-529D-6336-5130DBADA85A}"/>
              </a:ext>
            </a:extLst>
          </p:cNvPr>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学生へのメッセージ</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わかりやすいことが一番</a:t>
            </a:r>
          </a:p>
        </p:txBody>
      </p:sp>
    </p:spTree>
    <p:extLst>
      <p:ext uri="{BB962C8B-B14F-4D97-AF65-F5344CB8AC3E}">
        <p14:creationId xmlns:p14="http://schemas.microsoft.com/office/powerpoint/2010/main" val="18654560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どうしたらプログラムが作れるか？</a:t>
            </a:r>
            <a:endParaRPr lang="ja-JP" altLang="en-US" sz="3600" b="1" dirty="0">
              <a:solidFill>
                <a:srgbClr val="FF0000"/>
              </a:solidFill>
              <a:ea typeface="ＨＧ丸ゴシックB" pitchFamily="49" charset="-128"/>
            </a:endParaRPr>
          </a:p>
        </p:txBody>
      </p:sp>
      <p:sp>
        <p:nvSpPr>
          <p:cNvPr id="4" name="Rectangle 1027">
            <a:extLst>
              <a:ext uri="{FF2B5EF4-FFF2-40B4-BE49-F238E27FC236}">
                <a16:creationId xmlns:a16="http://schemas.microsoft.com/office/drawing/2014/main" id="{4EBC4F13-519B-D9A4-9677-0750A88EF6D9}"/>
              </a:ext>
            </a:extLst>
          </p:cNvPr>
          <p:cNvSpPr txBox="1">
            <a:spLocks noChangeArrowheads="1"/>
          </p:cNvSpPr>
          <p:nvPr/>
        </p:nvSpPr>
        <p:spPr bwMode="auto">
          <a:xfrm>
            <a:off x="839416" y="1052736"/>
            <a:ext cx="1108923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32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？？「プログラミングには適性がある」 ？？</a:t>
            </a:r>
            <a:endParaRPr kumimoji="1" lang="en-US" altLang="ja-JP" sz="32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3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設計が悪いプログラムならそうかもしれない</a:t>
            </a:r>
            <a:endParaRPr kumimoji="1" lang="en-US" altLang="ja-JP" sz="3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800" b="0" i="1"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フローチャートを書いた時に分岐ループが絡み合う</a:t>
            </a:r>
            <a:r>
              <a:rPr kumimoji="1" lang="ja-JP" altLang="en-US" sz="2800" b="0" i="1"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スパゲッティ</a:t>
            </a:r>
            <a:endParaRPr kumimoji="1" lang="en-US" altLang="ja-JP" sz="2800" b="0" i="1"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3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3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箇条書きで要件を書ければ</a:t>
            </a:r>
            <a:r>
              <a:rPr kumimoji="1" lang="ja-JP" altLang="en-US" sz="3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、誰にでもプログラムを作れる</a:t>
            </a:r>
            <a:endParaRPr kumimoji="1" lang="en-US" altLang="ja-JP" sz="3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32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1" lang="ja-JP" altLang="en-US" sz="3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するべき機能を</a:t>
            </a:r>
            <a:r>
              <a:rPr kumimoji="1" lang="ja-JP" altLang="en-US" sz="3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箇条書き</a:t>
            </a:r>
            <a:r>
              <a:rPr kumimoji="1" lang="ja-JP" altLang="en-US" sz="3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で書く</a:t>
            </a:r>
            <a:endParaRPr kumimoji="1" lang="en-US" altLang="ja-JP" sz="3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1" lang="ja-JP" altLang="en-US" sz="3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ほとんどの機能は</a:t>
            </a:r>
            <a:r>
              <a:rPr kumimoji="1" lang="ja-JP" altLang="en-US" sz="32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３０行以下のプログラム</a:t>
            </a:r>
            <a:r>
              <a:rPr kumimoji="1" lang="ja-JP" altLang="en-US" sz="3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で書ける</a:t>
            </a:r>
            <a:endParaRPr kumimoji="1" lang="en-US" altLang="ja-JP" sz="3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1" lang="ja-JP" altLang="en-US" sz="3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それぞれの機能を </a:t>
            </a:r>
            <a:r>
              <a:rPr kumimoji="1" lang="ja-JP" altLang="en-US" sz="32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変数でつなぐ</a:t>
            </a:r>
            <a:endParaRPr kumimoji="1" lang="en-US" altLang="ja-JP" sz="32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3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ことで、ほとんどのプログラムは作れる</a:t>
            </a:r>
            <a:endParaRPr kumimoji="1" lang="en-US" altLang="ja-JP" sz="3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32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34889031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ja-JP" altLang="en-US" sz="3600" b="1" dirty="0">
                <a:solidFill>
                  <a:srgbClr val="0000FF"/>
                </a:solidFill>
                <a:ea typeface="ＨＧ丸ゴシックB" pitchFamily="49" charset="-128"/>
              </a:rPr>
              <a:t>必要な機能を３０行以下のプログラムで作ってみる</a:t>
            </a:r>
          </a:p>
        </p:txBody>
      </p:sp>
      <p:sp>
        <p:nvSpPr>
          <p:cNvPr id="420867" name="Rectangle 1027"/>
          <p:cNvSpPr>
            <a:spLocks noGrp="1" noChangeArrowheads="1"/>
          </p:cNvSpPr>
          <p:nvPr>
            <p:ph type="body" idx="1"/>
          </p:nvPr>
        </p:nvSpPr>
        <p:spPr>
          <a:xfrm>
            <a:off x="407368" y="980728"/>
            <a:ext cx="11450488" cy="5616624"/>
          </a:xfrm>
        </p:spPr>
        <p:txBody>
          <a:bodyPr/>
          <a:lstStyle/>
          <a:p>
            <a:pPr marL="0" indent="0">
              <a:spcBef>
                <a:spcPts val="1200"/>
              </a:spcBef>
              <a:buNone/>
            </a:pPr>
            <a:r>
              <a:rPr lang="ja-JP" altLang="en-US" sz="3600" b="1" kern="100" dirty="0">
                <a:solidFill>
                  <a:srgbClr val="FF0000"/>
                </a:solidFill>
                <a:cs typeface="Cascadia Code" panose="020B0609020000020004" pitchFamily="49" charset="0"/>
              </a:rPr>
              <a:t>何が必要か？</a:t>
            </a:r>
            <a:endParaRPr lang="en-US" altLang="ja-JP" sz="3600" b="1" kern="100" dirty="0">
              <a:solidFill>
                <a:srgbClr val="FF0000"/>
              </a:solidFill>
              <a:cs typeface="Cascadia Code" panose="020B0609020000020004" pitchFamily="49" charset="0"/>
            </a:endParaRPr>
          </a:p>
          <a:p>
            <a:pPr marL="0" indent="0">
              <a:spcBef>
                <a:spcPts val="1200"/>
              </a:spcBef>
              <a:buNone/>
            </a:pPr>
            <a:r>
              <a:rPr lang="en-US" altLang="ja-JP" sz="2800" b="1" kern="100" dirty="0">
                <a:cs typeface="Cascadia Code" panose="020B0609020000020004" pitchFamily="49" charset="0"/>
              </a:rPr>
              <a:t>1.</a:t>
            </a:r>
            <a:r>
              <a:rPr lang="ja-JP" altLang="en-US" sz="2800" b="1" kern="100" dirty="0">
                <a:cs typeface="Cascadia Code" panose="020B0609020000020004" pitchFamily="49" charset="0"/>
              </a:rPr>
              <a:t> パラメータ指定</a:t>
            </a:r>
            <a:r>
              <a:rPr lang="en-US" altLang="ja-JP" sz="2800" b="1" kern="100" dirty="0">
                <a:cs typeface="Cascadia Code" panose="020B0609020000020004" pitchFamily="49" charset="0"/>
              </a:rPr>
              <a:t>:</a:t>
            </a:r>
            <a:r>
              <a:rPr lang="ja-JP" altLang="en-US" sz="2800" b="1" kern="100" dirty="0">
                <a:cs typeface="Cascadia Code" panose="020B0609020000020004" pitchFamily="49" charset="0"/>
              </a:rPr>
              <a:t> </a:t>
            </a:r>
            <a:r>
              <a:rPr lang="ja-JP" altLang="en-US" sz="2800" b="1" kern="100" dirty="0">
                <a:solidFill>
                  <a:srgbClr val="0000FF"/>
                </a:solidFill>
                <a:cs typeface="Cascadia Code" panose="020B0609020000020004" pitchFamily="49" charset="0"/>
              </a:rPr>
              <a:t>キーボード入力</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		</a:t>
            </a:r>
            <a:r>
              <a:rPr lang="en-US" altLang="ja-JP" sz="2800" b="1" kern="100" dirty="0">
                <a:solidFill>
                  <a:srgbClr val="FF0000"/>
                </a:solidFill>
                <a:cs typeface="Cascadia Code" panose="020B0609020000020004" pitchFamily="49" charset="0"/>
              </a:rPr>
              <a:t>input()</a:t>
            </a:r>
            <a:br>
              <a:rPr lang="en-US" altLang="ja-JP" sz="2800" b="1" kern="100" dirty="0">
                <a:solidFill>
                  <a:srgbClr val="FF0000"/>
                </a:solidFill>
                <a:cs typeface="Cascadia Code" panose="020B0609020000020004" pitchFamily="49" charset="0"/>
              </a:rPr>
            </a:br>
            <a:r>
              <a:rPr lang="ja-JP" altLang="en-US" sz="2800" b="1" kern="100" dirty="0">
                <a:solidFill>
                  <a:srgbClr val="FF0000"/>
                </a:solidFill>
                <a:cs typeface="Cascadia Code" panose="020B0609020000020004" pitchFamily="49" charset="0"/>
              </a:rPr>
              <a:t>　　　　　　　　　　　　</a:t>
            </a:r>
            <a:r>
              <a:rPr lang="ja-JP" altLang="en-US" sz="2800" b="1" kern="100" dirty="0">
                <a:solidFill>
                  <a:srgbClr val="0000FF"/>
                </a:solidFill>
                <a:cs typeface="Cascadia Code" panose="020B0609020000020004" pitchFamily="49" charset="0"/>
              </a:rPr>
              <a:t>コマンドライン引数</a:t>
            </a:r>
            <a:r>
              <a:rPr lang="ja-JP" altLang="en-US" sz="2800" b="1" kern="100" dirty="0">
                <a:solidFill>
                  <a:srgbClr val="FF0000"/>
                </a:solidFill>
                <a:cs typeface="Cascadia Code" panose="020B0609020000020004" pitchFamily="49" charset="0"/>
              </a:rPr>
              <a:t> </a:t>
            </a:r>
            <a:r>
              <a:rPr lang="en-US" altLang="ja-JP" sz="2800" b="1" kern="100" dirty="0">
                <a:solidFill>
                  <a:srgbClr val="FF0000"/>
                </a:solidFill>
                <a:cs typeface="Cascadia Code" panose="020B0609020000020004" pitchFamily="49" charset="0"/>
              </a:rPr>
              <a:t>	</a:t>
            </a:r>
            <a:r>
              <a:rPr lang="en-US" altLang="ja-JP" sz="2800" b="1" kern="100" dirty="0" err="1">
                <a:solidFill>
                  <a:srgbClr val="FF0000"/>
                </a:solidFill>
                <a:cs typeface="Cascadia Code" panose="020B0609020000020004" pitchFamily="49" charset="0"/>
              </a:rPr>
              <a:t>sys.argv</a:t>
            </a:r>
            <a:endParaRPr lang="en-US" altLang="ja-JP" sz="2800" b="1" kern="100" dirty="0">
              <a:cs typeface="Cascadia Code" panose="020B0609020000020004" pitchFamily="49" charset="0"/>
            </a:endParaRPr>
          </a:p>
          <a:p>
            <a:pPr marL="0" indent="0">
              <a:spcBef>
                <a:spcPts val="1200"/>
              </a:spcBef>
              <a:buNone/>
            </a:pPr>
            <a:r>
              <a:rPr lang="en-US" altLang="ja-JP" sz="2800" b="1" kern="100" dirty="0">
                <a:cs typeface="Cascadia Code" panose="020B0609020000020004" pitchFamily="49" charset="0"/>
              </a:rPr>
              <a:t>2. </a:t>
            </a:r>
            <a:r>
              <a:rPr lang="ja-JP" altLang="en-US" sz="2800" b="1" kern="100" dirty="0">
                <a:solidFill>
                  <a:srgbClr val="0000FF"/>
                </a:solidFill>
                <a:cs typeface="Cascadia Code" panose="020B0609020000020004" pitchFamily="49" charset="0"/>
              </a:rPr>
              <a:t>画面出力</a:t>
            </a:r>
            <a:r>
              <a:rPr lang="en-US" altLang="ja-JP" sz="2800" b="1" kern="100" dirty="0">
                <a:solidFill>
                  <a:srgbClr val="0000FF"/>
                </a:solidFill>
                <a:cs typeface="Cascadia Code" panose="020B0609020000020004" pitchFamily="49" charset="0"/>
              </a:rPr>
              <a:t>:</a:t>
            </a:r>
            <a:r>
              <a:rPr lang="ja-JP" altLang="en-US" sz="2800" b="1" kern="100" dirty="0">
                <a:solidFill>
                  <a:srgbClr val="0000FF"/>
                </a:solidFill>
                <a:cs typeface="Cascadia Code" panose="020B0609020000020004" pitchFamily="49" charset="0"/>
              </a:rPr>
              <a:t> </a:t>
            </a:r>
            <a:r>
              <a:rPr lang="ja-JP" altLang="en-US" sz="2800" b="1" kern="100" dirty="0">
                <a:cs typeface="Cascadia Code" panose="020B0609020000020004" pitchFamily="49" charset="0"/>
              </a:rPr>
              <a:t>確認</a:t>
            </a:r>
            <a:r>
              <a:rPr lang="en-US" altLang="ja-JP" sz="2800" b="1" kern="100" dirty="0">
                <a:cs typeface="Cascadia Code" panose="020B0609020000020004" pitchFamily="49" charset="0"/>
              </a:rPr>
              <a:t>					</a:t>
            </a:r>
            <a:r>
              <a:rPr lang="en-US" altLang="ja-JP" sz="2800" b="1" kern="100" dirty="0">
                <a:solidFill>
                  <a:srgbClr val="FF0000"/>
                </a:solidFill>
                <a:cs typeface="Cascadia Code" panose="020B0609020000020004" pitchFamily="49" charset="0"/>
              </a:rPr>
              <a:t>print()</a:t>
            </a:r>
            <a:br>
              <a:rPr lang="en-US" altLang="ja-JP" sz="2800" b="1" kern="100" dirty="0">
                <a:cs typeface="Cascadia Code" panose="020B0609020000020004" pitchFamily="49" charset="0"/>
              </a:rPr>
            </a:br>
            <a:r>
              <a:rPr lang="en-US" altLang="ja-JP" sz="2800" b="1" kern="100" dirty="0">
                <a:cs typeface="Cascadia Code" panose="020B0609020000020004" pitchFamily="49" charset="0"/>
              </a:rPr>
              <a:t>3. </a:t>
            </a:r>
            <a:r>
              <a:rPr lang="ja-JP" altLang="en-US" sz="2800" b="1" kern="100" dirty="0">
                <a:solidFill>
                  <a:srgbClr val="0000FF"/>
                </a:solidFill>
                <a:cs typeface="Cascadia Code" panose="020B0609020000020004" pitchFamily="49" charset="0"/>
              </a:rPr>
              <a:t>ファイルの読み書き</a:t>
            </a:r>
            <a:r>
              <a:rPr lang="ja-JP" altLang="en-US" sz="2800" b="1" kern="100" dirty="0">
                <a:cs typeface="Cascadia Code" panose="020B0609020000020004" pitchFamily="49" charset="0"/>
              </a:rPr>
              <a:t> </a:t>
            </a:r>
            <a:r>
              <a:rPr lang="en-US" altLang="ja-JP" sz="2800" b="1" kern="100" dirty="0">
                <a:cs typeface="Cascadia Code" panose="020B0609020000020004" pitchFamily="49" charset="0"/>
              </a:rPr>
              <a:t>(Excel</a:t>
            </a:r>
            <a:r>
              <a:rPr lang="ja-JP" altLang="en-US" sz="2800" b="1" kern="100" dirty="0">
                <a:cs typeface="Cascadia Code" panose="020B0609020000020004" pitchFamily="49" charset="0"/>
              </a:rPr>
              <a:t>ファイル、テキストファイル、</a:t>
            </a:r>
            <a:r>
              <a:rPr lang="en-US" altLang="ja-JP" sz="2800" b="1" kern="100" dirty="0">
                <a:cs typeface="Cascadia Code" panose="020B0609020000020004" pitchFamily="49" charset="0"/>
              </a:rPr>
              <a:t>CSV</a:t>
            </a:r>
            <a:r>
              <a:rPr lang="ja-JP" altLang="en-US" sz="2800" b="1" kern="100" dirty="0">
                <a:cs typeface="Cascadia Code" panose="020B0609020000020004" pitchFamily="49" charset="0"/>
              </a:rPr>
              <a:t>ファイル</a:t>
            </a:r>
            <a:r>
              <a:rPr lang="en-US" altLang="ja-JP" sz="2800" b="1" kern="100" dirty="0">
                <a:cs typeface="Cascadia Code" panose="020B0609020000020004" pitchFamily="49" charset="0"/>
              </a:rPr>
              <a:t>)</a:t>
            </a:r>
            <a:r>
              <a:rPr lang="en-US" altLang="ja-JP" sz="2800" b="1" kern="100" dirty="0">
                <a:solidFill>
                  <a:srgbClr val="0000FF"/>
                </a:solidFill>
                <a:cs typeface="Cascadia Code" panose="020B0609020000020004" pitchFamily="49" charset="0"/>
              </a:rPr>
              <a:t>:</a:t>
            </a:r>
            <a:br>
              <a:rPr lang="en-US" altLang="ja-JP" sz="2800" b="1" kern="100" dirty="0">
                <a:cs typeface="Cascadia Code" panose="020B0609020000020004" pitchFamily="49" charset="0"/>
              </a:rPr>
            </a:br>
            <a:r>
              <a:rPr lang="ja-JP" altLang="en-US" sz="2800" b="1" kern="100" dirty="0">
                <a:cs typeface="Cascadia Code" panose="020B0609020000020004" pitchFamily="49" charset="0"/>
              </a:rPr>
              <a:t>　　　</a:t>
            </a:r>
            <a:r>
              <a:rPr lang="en-US" altLang="ja-JP" sz="2800" b="1" kern="100" dirty="0" err="1">
                <a:solidFill>
                  <a:srgbClr val="FF0000"/>
                </a:solidFill>
                <a:cs typeface="Cascadia Code" panose="020B0609020000020004" pitchFamily="49" charset="0"/>
              </a:rPr>
              <a:t>openpyxl</a:t>
            </a:r>
            <a:r>
              <a:rPr lang="en-US" altLang="ja-JP" sz="2800" b="1" kern="100" dirty="0">
                <a:solidFill>
                  <a:srgbClr val="FF0000"/>
                </a:solidFill>
                <a:cs typeface="Cascadia Code" panose="020B0609020000020004" pitchFamily="49" charset="0"/>
              </a:rPr>
              <a:t>, pandas, csv, open()</a:t>
            </a:r>
            <a:endParaRPr lang="en-US" altLang="ja-JP" sz="2800" kern="100" dirty="0">
              <a:solidFill>
                <a:srgbClr val="FF0000"/>
              </a:solidFill>
              <a:cs typeface="Cascadia Code" panose="020B0609020000020004" pitchFamily="49" charset="0"/>
            </a:endParaRPr>
          </a:p>
          <a:p>
            <a:pPr marL="0" indent="0">
              <a:spcBef>
                <a:spcPts val="1200"/>
              </a:spcBef>
              <a:buNone/>
            </a:pPr>
            <a:r>
              <a:rPr lang="en-US" altLang="ja-JP" sz="2800" b="1" kern="100" dirty="0">
                <a:cs typeface="Cascadia Code" panose="020B0609020000020004" pitchFamily="49" charset="0"/>
              </a:rPr>
              <a:t>4. </a:t>
            </a:r>
            <a:r>
              <a:rPr lang="ja-JP" altLang="en-US" sz="2800" b="1" kern="100" dirty="0">
                <a:solidFill>
                  <a:srgbClr val="0000FF"/>
                </a:solidFill>
                <a:cs typeface="Cascadia Code" panose="020B0609020000020004" pitchFamily="49" charset="0"/>
              </a:rPr>
              <a:t>計算</a:t>
            </a:r>
            <a:r>
              <a:rPr lang="en-US" altLang="ja-JP" sz="2800" b="1" kern="100" dirty="0">
                <a:solidFill>
                  <a:srgbClr val="0000FF"/>
                </a:solidFill>
                <a:cs typeface="Cascadia Code" panose="020B0609020000020004" pitchFamily="49" charset="0"/>
              </a:rPr>
              <a:t>:</a:t>
            </a:r>
            <a:r>
              <a:rPr lang="ja-JP" altLang="en-US" sz="2800" b="1" kern="100" dirty="0">
                <a:solidFill>
                  <a:srgbClr val="0000FF"/>
                </a:solidFill>
                <a:cs typeface="Cascadia Code" panose="020B0609020000020004" pitchFamily="49" charset="0"/>
              </a:rPr>
              <a:t>　算術演算子、数学関数 </a:t>
            </a:r>
            <a:r>
              <a:rPr lang="en-US" altLang="ja-JP" sz="2800" b="1" kern="100" dirty="0">
                <a:solidFill>
                  <a:srgbClr val="FF0000"/>
                </a:solidFill>
                <a:cs typeface="Cascadia Code" panose="020B0609020000020004" pitchFamily="49" charset="0"/>
              </a:rPr>
              <a:t>math/</a:t>
            </a:r>
            <a:r>
              <a:rPr lang="en-US" altLang="ja-JP" sz="2800" b="1" kern="100" dirty="0" err="1">
                <a:solidFill>
                  <a:srgbClr val="FF0000"/>
                </a:solidFill>
                <a:cs typeface="Cascadia Code" panose="020B0609020000020004" pitchFamily="49" charset="0"/>
              </a:rPr>
              <a:t>numpy</a:t>
            </a:r>
            <a:endParaRPr lang="en-US" altLang="ja-JP" sz="2800" b="1" kern="100" dirty="0">
              <a:solidFill>
                <a:srgbClr val="FF0000"/>
              </a:solidFill>
              <a:cs typeface="Cascadia Code" panose="020B0609020000020004" pitchFamily="49" charset="0"/>
            </a:endParaRPr>
          </a:p>
          <a:p>
            <a:pPr marL="0" indent="0">
              <a:spcBef>
                <a:spcPts val="1200"/>
              </a:spcBef>
              <a:buNone/>
            </a:pPr>
            <a:r>
              <a:rPr lang="en-US" altLang="ja-JP" sz="2800" b="1" kern="100" dirty="0">
                <a:cs typeface="Cascadia Code" panose="020B0609020000020004" pitchFamily="49" charset="0"/>
              </a:rPr>
              <a:t>5.</a:t>
            </a:r>
            <a:r>
              <a:rPr lang="en-US" altLang="ja-JP" sz="2800" b="1" kern="100" dirty="0">
                <a:solidFill>
                  <a:srgbClr val="0000FF"/>
                </a:solidFill>
                <a:cs typeface="Cascadia Code" panose="020B0609020000020004" pitchFamily="49" charset="0"/>
              </a:rPr>
              <a:t> </a:t>
            </a:r>
            <a:r>
              <a:rPr lang="ja-JP" altLang="en-US" sz="2800" b="1" kern="100" dirty="0">
                <a:solidFill>
                  <a:srgbClr val="0000FF"/>
                </a:solidFill>
                <a:cs typeface="Cascadia Code" panose="020B0609020000020004" pitchFamily="49" charset="0"/>
              </a:rPr>
              <a:t>制御</a:t>
            </a:r>
            <a:r>
              <a:rPr lang="en-US" altLang="ja-JP" sz="2800" b="1" kern="100" dirty="0">
                <a:solidFill>
                  <a:srgbClr val="0000FF"/>
                </a:solidFill>
                <a:cs typeface="Cascadia Code" panose="020B0609020000020004" pitchFamily="49" charset="0"/>
              </a:rPr>
              <a:t>:</a:t>
            </a:r>
            <a:r>
              <a:rPr lang="ja-JP" altLang="en-US" sz="2800" b="1" kern="100" dirty="0">
                <a:solidFill>
                  <a:srgbClr val="0000FF"/>
                </a:solidFill>
                <a:cs typeface="Cascadia Code" panose="020B0609020000020004" pitchFamily="49" charset="0"/>
              </a:rPr>
              <a:t>　繰り返し構文</a:t>
            </a:r>
            <a:r>
              <a:rPr lang="ja-JP" altLang="en-US" sz="2800" b="1" kern="100" dirty="0">
                <a:cs typeface="Cascadia Code" panose="020B0609020000020004" pitchFamily="49" charset="0"/>
              </a:rPr>
              <a:t>、</a:t>
            </a:r>
            <a:r>
              <a:rPr lang="ja-JP" altLang="en-US" sz="2800" b="1" kern="100" dirty="0">
                <a:solidFill>
                  <a:srgbClr val="0000FF"/>
                </a:solidFill>
                <a:cs typeface="Cascadia Code" panose="020B0609020000020004" pitchFamily="49" charset="0"/>
              </a:rPr>
              <a:t>条件分岐構文＋比較構文　</a:t>
            </a:r>
            <a:r>
              <a:rPr lang="en-US" altLang="ja-JP" sz="2800" b="1" kern="100" dirty="0">
                <a:solidFill>
                  <a:srgbClr val="FF0000"/>
                </a:solidFill>
                <a:cs typeface="Cascadia Code" panose="020B0609020000020004" pitchFamily="49" charset="0"/>
              </a:rPr>
              <a:t>for, if … </a:t>
            </a:r>
            <a:r>
              <a:rPr lang="en-US" altLang="ja-JP" sz="2800" b="1" kern="100" dirty="0" err="1">
                <a:solidFill>
                  <a:srgbClr val="FF0000"/>
                </a:solidFill>
                <a:cs typeface="Cascadia Code" panose="020B0609020000020004" pitchFamily="49" charset="0"/>
              </a:rPr>
              <a:t>elif</a:t>
            </a:r>
            <a:r>
              <a:rPr lang="en-US" altLang="ja-JP" sz="2800" b="1" kern="100" dirty="0">
                <a:solidFill>
                  <a:srgbClr val="FF0000"/>
                </a:solidFill>
                <a:cs typeface="Cascadia Code" panose="020B0609020000020004" pitchFamily="49" charset="0"/>
              </a:rPr>
              <a:t> … else</a:t>
            </a:r>
            <a:endParaRPr lang="en-US" altLang="ja-JP" sz="2800" kern="100" dirty="0">
              <a:cs typeface="Cascadia Code" panose="020B0609020000020004" pitchFamily="49" charset="0"/>
            </a:endParaRPr>
          </a:p>
          <a:p>
            <a:pPr marL="0" indent="0">
              <a:spcBef>
                <a:spcPts val="1200"/>
              </a:spcBef>
              <a:buNone/>
            </a:pPr>
            <a:r>
              <a:rPr lang="en-US" altLang="ja-JP" sz="2800" b="1" kern="100" dirty="0">
                <a:cs typeface="Cascadia Code" panose="020B0609020000020004" pitchFamily="49" charset="0"/>
              </a:rPr>
              <a:t>6. </a:t>
            </a:r>
            <a:r>
              <a:rPr lang="ja-JP" altLang="en-US" sz="2800" b="1" kern="100" dirty="0">
                <a:solidFill>
                  <a:srgbClr val="0000FF"/>
                </a:solidFill>
                <a:cs typeface="Cascadia Code" panose="020B0609020000020004" pitchFamily="49" charset="0"/>
              </a:rPr>
              <a:t>複雑な解析</a:t>
            </a:r>
            <a:r>
              <a:rPr lang="en-US" altLang="ja-JP" sz="2800" b="1" kern="100" dirty="0">
                <a:solidFill>
                  <a:srgbClr val="0000FF"/>
                </a:solidFill>
                <a:cs typeface="Cascadia Code" panose="020B0609020000020004" pitchFamily="49" charset="0"/>
              </a:rPr>
              <a:t>:</a:t>
            </a:r>
            <a:r>
              <a:rPr lang="ja-JP" altLang="en-US" sz="2800" b="1" kern="100" dirty="0">
                <a:solidFill>
                  <a:srgbClr val="0000FF"/>
                </a:solidFill>
                <a:cs typeface="Cascadia Code" panose="020B0609020000020004" pitchFamily="49" charset="0"/>
              </a:rPr>
              <a:t> </a:t>
            </a:r>
            <a:r>
              <a:rPr lang="ja-JP" altLang="en-US" sz="2800" b="1" kern="100" dirty="0">
                <a:solidFill>
                  <a:srgbClr val="FF0000"/>
                </a:solidFill>
                <a:cs typeface="Cascadia Code" panose="020B0609020000020004" pitchFamily="49" charset="0"/>
              </a:rPr>
              <a:t>ライブラリに頼る</a:t>
            </a:r>
            <a:r>
              <a:rPr lang="ja-JP" altLang="en-US" sz="2800" b="1" kern="100" dirty="0">
                <a:solidFill>
                  <a:srgbClr val="0000FF"/>
                </a:solidFill>
                <a:cs typeface="Cascadia Code" panose="020B0609020000020004" pitchFamily="49" charset="0"/>
              </a:rPr>
              <a:t>　</a:t>
            </a:r>
            <a:r>
              <a:rPr lang="ja-JP" altLang="en-US" sz="2800" b="1" kern="100" dirty="0">
                <a:cs typeface="Cascadia Code" panose="020B0609020000020004" pitchFamily="49" charset="0"/>
              </a:rPr>
              <a:t>最小二乗法 </a:t>
            </a:r>
            <a:r>
              <a:rPr lang="en-US" altLang="ja-JP" sz="2800" b="1" kern="100" dirty="0" err="1">
                <a:solidFill>
                  <a:srgbClr val="FF0000"/>
                </a:solidFill>
                <a:cs typeface="Cascadia Code" panose="020B0609020000020004" pitchFamily="49" charset="0"/>
              </a:rPr>
              <a:t>numpy.polyfit</a:t>
            </a:r>
            <a:r>
              <a:rPr lang="en-US" altLang="ja-JP" sz="2800" b="1" kern="100" dirty="0">
                <a:solidFill>
                  <a:srgbClr val="FF0000"/>
                </a:solidFill>
                <a:cs typeface="Cascadia Code" panose="020B0609020000020004" pitchFamily="49" charset="0"/>
              </a:rPr>
              <a:t>()</a:t>
            </a:r>
            <a:endParaRPr lang="en-US" altLang="ja-JP" sz="2800" b="1" kern="100" dirty="0">
              <a:cs typeface="Cascadia Code" panose="020B0609020000020004" pitchFamily="49" charset="0"/>
            </a:endParaRPr>
          </a:p>
          <a:p>
            <a:pPr marL="0" indent="0">
              <a:spcBef>
                <a:spcPts val="1200"/>
              </a:spcBef>
              <a:buNone/>
            </a:pPr>
            <a:r>
              <a:rPr lang="en-US" altLang="ja-JP" sz="2800" b="1" kern="100" dirty="0">
                <a:cs typeface="Cascadia Code" panose="020B0609020000020004" pitchFamily="49" charset="0"/>
              </a:rPr>
              <a:t>7. </a:t>
            </a:r>
            <a:r>
              <a:rPr lang="ja-JP" altLang="en-US" sz="2800" b="1" kern="100" dirty="0">
                <a:solidFill>
                  <a:srgbClr val="0000FF"/>
                </a:solidFill>
                <a:cs typeface="Cascadia Code" panose="020B0609020000020004" pitchFamily="49" charset="0"/>
              </a:rPr>
              <a:t>グラフ描画 </a:t>
            </a:r>
            <a:r>
              <a:rPr lang="en-US" altLang="ja-JP" sz="2800" b="1" kern="100" dirty="0">
                <a:solidFill>
                  <a:srgbClr val="0000FF"/>
                </a:solidFill>
                <a:cs typeface="Cascadia Code" panose="020B0609020000020004" pitchFamily="49" charset="0"/>
              </a:rPr>
              <a:t>:</a:t>
            </a:r>
            <a:r>
              <a:rPr lang="ja-JP" altLang="en-US" sz="2800" b="1" kern="100" dirty="0">
                <a:cs typeface="Cascadia Code" panose="020B0609020000020004" pitchFamily="49" charset="0"/>
              </a:rPr>
              <a:t> </a:t>
            </a:r>
            <a:r>
              <a:rPr lang="en-US" altLang="ja-JP" sz="2800" b="1" kern="100" dirty="0">
                <a:solidFill>
                  <a:srgbClr val="FF0000"/>
                </a:solidFill>
                <a:cs typeface="Cascadia Code" panose="020B0609020000020004" pitchFamily="49" charset="0"/>
              </a:rPr>
              <a:t>matplotlib</a:t>
            </a:r>
            <a:endParaRPr lang="en-US" altLang="ja-JP" sz="2800" kern="100" dirty="0">
              <a:cs typeface="Cascadia Code" panose="020B0609020000020004" pitchFamily="49" charset="0"/>
            </a:endParaRPr>
          </a:p>
        </p:txBody>
      </p:sp>
    </p:spTree>
    <p:extLst>
      <p:ext uri="{BB962C8B-B14F-4D97-AF65-F5344CB8AC3E}">
        <p14:creationId xmlns:p14="http://schemas.microsoft.com/office/powerpoint/2010/main" val="149942165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の特徴</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インタープリタ型言語</a:t>
            </a:r>
          </a:p>
        </p:txBody>
      </p:sp>
      <p:sp>
        <p:nvSpPr>
          <p:cNvPr id="420867" name="Rectangle 1027"/>
          <p:cNvSpPr>
            <a:spLocks noGrp="1" noChangeArrowheads="1"/>
          </p:cNvSpPr>
          <p:nvPr>
            <p:ph type="body" idx="1"/>
          </p:nvPr>
        </p:nvSpPr>
        <p:spPr>
          <a:xfrm>
            <a:off x="191344" y="792088"/>
            <a:ext cx="11450488" cy="6093296"/>
          </a:xfrm>
        </p:spPr>
        <p:txBody>
          <a:bodyPr/>
          <a:lstStyle/>
          <a:p>
            <a:r>
              <a:rPr lang="ja-JP" altLang="en-US" sz="2800" b="1" kern="100" dirty="0">
                <a:solidFill>
                  <a:srgbClr val="FF0000"/>
                </a:solidFill>
                <a:cs typeface="Cascadia Code" panose="020B0609020000020004" pitchFamily="49" charset="0"/>
              </a:rPr>
              <a:t>インタプリタ型言語 </a:t>
            </a:r>
            <a:r>
              <a:rPr lang="en-US" altLang="ja-JP" sz="2800" kern="100" dirty="0">
                <a:cs typeface="Cascadia Code" panose="020B0609020000020004" pitchFamily="49" charset="0"/>
              </a:rPr>
              <a:t>(</a:t>
            </a:r>
            <a:r>
              <a:rPr lang="en-US" altLang="ja-JP" sz="2800" b="1" kern="100" dirty="0">
                <a:cs typeface="Cascadia Code" panose="020B0609020000020004" pitchFamily="49" charset="0"/>
              </a:rPr>
              <a:t>python</a:t>
            </a:r>
            <a:r>
              <a:rPr lang="en-US" altLang="ja-JP" sz="2800" kern="100" dirty="0">
                <a:cs typeface="Cascadia Code" panose="020B0609020000020004" pitchFamily="49" charset="0"/>
              </a:rPr>
              <a:t>, </a:t>
            </a:r>
            <a:r>
              <a:rPr lang="en-US" altLang="ja-JP" sz="2800" kern="100" dirty="0" err="1">
                <a:cs typeface="Cascadia Code" panose="020B0609020000020004" pitchFamily="49" charset="0"/>
              </a:rPr>
              <a:t>perl</a:t>
            </a:r>
            <a:r>
              <a:rPr lang="en-US" altLang="ja-JP" sz="2800" kern="100" dirty="0">
                <a:cs typeface="Cascadia Code" panose="020B0609020000020004" pitchFamily="49" charset="0"/>
              </a:rPr>
              <a:t>, </a:t>
            </a:r>
            <a:r>
              <a:rPr lang="en-US" altLang="ja-JP" sz="2800" kern="100" dirty="0" err="1">
                <a:cs typeface="Cascadia Code" panose="020B0609020000020004" pitchFamily="49" charset="0"/>
              </a:rPr>
              <a:t>php</a:t>
            </a:r>
            <a:r>
              <a:rPr lang="en-US" altLang="ja-JP" sz="2800" kern="100" dirty="0">
                <a:cs typeface="Cascadia Code" panose="020B0609020000020004" pitchFamily="49" charset="0"/>
              </a:rPr>
              <a:t>, </a:t>
            </a:r>
            <a:r>
              <a:rPr lang="en-US" altLang="ja-JP" sz="2800" kern="100" dirty="0" err="1">
                <a:cs typeface="Cascadia Code" panose="020B0609020000020004" pitchFamily="49" charset="0"/>
              </a:rPr>
              <a:t>javascript</a:t>
            </a:r>
            <a:r>
              <a:rPr lang="ja-JP" altLang="en-US" sz="2800" kern="100" dirty="0">
                <a:cs typeface="Cascadia Code" panose="020B0609020000020004" pitchFamily="49" charset="0"/>
              </a:rPr>
              <a:t> など</a:t>
            </a:r>
            <a:r>
              <a:rPr lang="en-US" altLang="ja-JP" sz="2800" kern="100" dirty="0">
                <a:cs typeface="Cascadia Code" panose="020B0609020000020004" pitchFamily="49" charset="0"/>
              </a:rPr>
              <a:t>)</a:t>
            </a:r>
            <a:br>
              <a:rPr lang="en-US" altLang="ja-JP" sz="2800" b="1" kern="100" dirty="0">
                <a:cs typeface="Cascadia Code" panose="020B0609020000020004" pitchFamily="49" charset="0"/>
                <a:sym typeface="Wingdings" panose="05000000000000000000" pitchFamily="2" charset="2"/>
              </a:rPr>
            </a:br>
            <a:r>
              <a:rPr lang="ja-JP" altLang="en-US" sz="2800" b="1" kern="100" dirty="0">
                <a:cs typeface="Cascadia Code" panose="020B0609020000020004" pitchFamily="49" charset="0"/>
                <a:sym typeface="Wingdings" panose="05000000000000000000" pitchFamily="2" charset="2"/>
              </a:rPr>
              <a:t>　プログラムを書いたら即実行できる</a:t>
            </a:r>
            <a:r>
              <a:rPr lang="en-US" altLang="ja-JP" sz="2800" b="1" kern="100" dirty="0">
                <a:cs typeface="Cascadia Code" panose="020B0609020000020004" pitchFamily="49" charset="0"/>
                <a:sym typeface="Wingdings" panose="05000000000000000000" pitchFamily="2" charset="2"/>
              </a:rPr>
              <a:t>:</a:t>
            </a:r>
            <a:r>
              <a:rPr lang="ja-JP" altLang="en-US" sz="2800" b="1" kern="100" dirty="0">
                <a:cs typeface="Cascadia Code" panose="020B0609020000020004" pitchFamily="49" charset="0"/>
                <a:sym typeface="Wingdings" panose="05000000000000000000" pitchFamily="2" charset="2"/>
              </a:rPr>
              <a:t> </a:t>
            </a:r>
            <a:br>
              <a:rPr lang="en-US" altLang="ja-JP" sz="2800" b="1" kern="100" dirty="0">
                <a:cs typeface="Cascadia Code" panose="020B0609020000020004" pitchFamily="49" charset="0"/>
                <a:sym typeface="Wingdings" panose="05000000000000000000" pitchFamily="2" charset="2"/>
              </a:rPr>
            </a:br>
            <a:r>
              <a:rPr lang="ja-JP" altLang="en-US" sz="2000" i="1" kern="100" dirty="0">
                <a:cs typeface="Cascadia Code" panose="020B0609020000020004" pitchFamily="49" charset="0"/>
                <a:sym typeface="Wingdings" panose="05000000000000000000" pitchFamily="2" charset="2"/>
              </a:rPr>
              <a:t>　　　実行時には</a:t>
            </a:r>
            <a:r>
              <a:rPr lang="en-US" altLang="ja-JP" sz="2000" i="1" kern="100" dirty="0">
                <a:cs typeface="Cascadia Code" panose="020B0609020000020004" pitchFamily="49" charset="0"/>
                <a:sym typeface="Wingdings" panose="05000000000000000000" pitchFamily="2" charset="2"/>
              </a:rPr>
              <a:t>real</a:t>
            </a:r>
            <a:r>
              <a:rPr lang="ja-JP" altLang="en-US" sz="2000" i="1" kern="100" dirty="0">
                <a:cs typeface="Cascadia Code" panose="020B0609020000020004" pitchFamily="49" charset="0"/>
                <a:sym typeface="Wingdings" panose="05000000000000000000" pitchFamily="2" charset="2"/>
              </a:rPr>
              <a:t> </a:t>
            </a:r>
            <a:r>
              <a:rPr lang="en-US" altLang="ja-JP" sz="2000" i="1" kern="100" dirty="0">
                <a:cs typeface="Cascadia Code" panose="020B0609020000020004" pitchFamily="49" charset="0"/>
                <a:sym typeface="Wingdings" panose="05000000000000000000" pitchFamily="2" charset="2"/>
              </a:rPr>
              <a:t>time</a:t>
            </a:r>
            <a:r>
              <a:rPr lang="ja-JP" altLang="en-US" sz="2000" i="1" kern="100" dirty="0">
                <a:cs typeface="Cascadia Code" panose="020B0609020000020004" pitchFamily="49" charset="0"/>
                <a:sym typeface="Wingdings" panose="05000000000000000000" pitchFamily="2" charset="2"/>
              </a:rPr>
              <a:t>でプログラムが解釈されて</a:t>
            </a:r>
            <a:r>
              <a:rPr lang="ja-JP" altLang="en-US" sz="2000" i="1" kern="100" dirty="0">
                <a:solidFill>
                  <a:srgbClr val="FF0000"/>
                </a:solidFill>
                <a:cs typeface="Cascadia Code" panose="020B0609020000020004" pitchFamily="49" charset="0"/>
                <a:sym typeface="Wingdings" panose="05000000000000000000" pitchFamily="2" charset="2"/>
              </a:rPr>
              <a:t>機械語</a:t>
            </a:r>
            <a:r>
              <a:rPr lang="ja-JP" altLang="en-US" sz="2000" i="1" kern="100" dirty="0">
                <a:cs typeface="Cascadia Code" panose="020B0609020000020004" pitchFamily="49" charset="0"/>
                <a:sym typeface="Wingdings" panose="05000000000000000000" pitchFamily="2" charset="2"/>
              </a:rPr>
              <a:t>に翻訳されて実行される</a:t>
            </a:r>
            <a:br>
              <a:rPr lang="en-US" altLang="ja-JP" sz="2000" i="1" kern="100" dirty="0">
                <a:cs typeface="Cascadia Code" panose="020B0609020000020004" pitchFamily="49" charset="0"/>
                <a:sym typeface="Wingdings" panose="05000000000000000000" pitchFamily="2" charset="2"/>
              </a:rPr>
            </a:br>
            <a:r>
              <a:rPr lang="ja-JP" altLang="en-US" sz="2000" i="1" kern="100" dirty="0">
                <a:cs typeface="Cascadia Code" panose="020B0609020000020004" pitchFamily="49" charset="0"/>
                <a:sym typeface="Wingdings" panose="05000000000000000000" pitchFamily="2" charset="2"/>
              </a:rPr>
              <a:t>　　　多くの場合、最初にプログラム全体を </a:t>
            </a:r>
            <a:r>
              <a:rPr lang="en-US" altLang="ja-JP" sz="2000" i="1" kern="100" dirty="0">
                <a:cs typeface="Cascadia Code" panose="020B0609020000020004" pitchFamily="49" charset="0"/>
                <a:sym typeface="Wingdings" panose="05000000000000000000" pitchFamily="2" charset="2"/>
              </a:rPr>
              <a:t>“</a:t>
            </a:r>
            <a:r>
              <a:rPr lang="ja-JP" altLang="en-US" sz="2000" i="1" kern="100" dirty="0">
                <a:solidFill>
                  <a:srgbClr val="FF0000"/>
                </a:solidFill>
                <a:cs typeface="Cascadia Code" panose="020B0609020000020004" pitchFamily="49" charset="0"/>
                <a:sym typeface="Wingdings" panose="05000000000000000000" pitchFamily="2" charset="2"/>
              </a:rPr>
              <a:t>中間言語</a:t>
            </a:r>
            <a:r>
              <a:rPr lang="en-US" altLang="ja-JP" sz="2000" i="1" kern="100" dirty="0">
                <a:cs typeface="Cascadia Code" panose="020B0609020000020004" pitchFamily="49" charset="0"/>
                <a:sym typeface="Wingdings" panose="05000000000000000000" pitchFamily="2" charset="2"/>
              </a:rPr>
              <a:t>”</a:t>
            </a:r>
            <a:r>
              <a:rPr lang="ja-JP" altLang="en-US" sz="2000" i="1" kern="100" dirty="0">
                <a:cs typeface="Cascadia Code" panose="020B0609020000020004" pitchFamily="49" charset="0"/>
                <a:sym typeface="Wingdings" panose="05000000000000000000" pitchFamily="2" charset="2"/>
              </a:rPr>
              <a:t> に変換して実行される</a:t>
            </a:r>
            <a:br>
              <a:rPr lang="en-US" altLang="ja-JP" sz="2000" i="1" kern="100" dirty="0">
                <a:cs typeface="Cascadia Code" panose="020B0609020000020004" pitchFamily="49" charset="0"/>
                <a:sym typeface="Wingdings" panose="05000000000000000000" pitchFamily="2" charset="2"/>
              </a:rPr>
            </a:br>
            <a:r>
              <a:rPr lang="ja-JP" altLang="en-US" sz="2800" b="1" kern="100" dirty="0">
                <a:cs typeface="Cascadia Code" panose="020B0609020000020004" pitchFamily="49" charset="0"/>
                <a:sym typeface="Wingdings" panose="05000000000000000000" pitchFamily="2" charset="2"/>
              </a:rPr>
              <a:t>　　　　</a:t>
            </a:r>
            <a:r>
              <a:rPr lang="ja-JP" altLang="en-US" sz="2800" b="1" kern="100" dirty="0">
                <a:solidFill>
                  <a:srgbClr val="0000FF"/>
                </a:solidFill>
                <a:cs typeface="Cascadia Code" panose="020B0609020000020004" pitchFamily="49" charset="0"/>
                <a:sym typeface="Wingdings" panose="05000000000000000000" pitchFamily="2" charset="2"/>
              </a:rPr>
              <a:t>長所</a:t>
            </a:r>
            <a:r>
              <a:rPr lang="en-US" altLang="ja-JP" sz="2800" b="1" kern="100" dirty="0">
                <a:solidFill>
                  <a:srgbClr val="0000FF"/>
                </a:solidFill>
                <a:cs typeface="Cascadia Code" panose="020B0609020000020004" pitchFamily="49" charset="0"/>
                <a:sym typeface="Wingdings" panose="05000000000000000000" pitchFamily="2" charset="2"/>
              </a:rPr>
              <a:t>:</a:t>
            </a:r>
            <a:r>
              <a:rPr lang="ja-JP" altLang="en-US" sz="2800" b="1" kern="100" dirty="0">
                <a:solidFill>
                  <a:srgbClr val="0000FF"/>
                </a:solidFill>
                <a:cs typeface="Cascadia Code" panose="020B0609020000020004" pitchFamily="49" charset="0"/>
                <a:sym typeface="Wingdings" panose="05000000000000000000" pitchFamily="2" charset="2"/>
              </a:rPr>
              <a:t> 開発が楽・高速</a:t>
            </a:r>
            <a:br>
              <a:rPr lang="en-US" altLang="ja-JP" sz="2800" b="1" kern="100" dirty="0">
                <a:solidFill>
                  <a:srgbClr val="0000FF"/>
                </a:solidFill>
                <a:cs typeface="Cascadia Code" panose="020B0609020000020004" pitchFamily="49" charset="0"/>
                <a:sym typeface="Wingdings" panose="05000000000000000000" pitchFamily="2" charset="2"/>
              </a:rPr>
            </a:br>
            <a:r>
              <a:rPr lang="ja-JP" altLang="en-US" sz="2400" kern="100" dirty="0">
                <a:cs typeface="Cascadia Code" panose="020B0609020000020004" pitchFamily="49" charset="0"/>
                <a:sym typeface="Wingdings" panose="05000000000000000000" pitchFamily="2" charset="2"/>
              </a:rPr>
              <a:t>　　　　　　　　</a:t>
            </a:r>
            <a:r>
              <a:rPr lang="en-US" altLang="ja-JP" sz="2400" kern="100" dirty="0">
                <a:cs typeface="Cascadia Code" panose="020B0609020000020004" pitchFamily="49" charset="0"/>
                <a:sym typeface="Wingdings" panose="05000000000000000000" pitchFamily="2" charset="2"/>
              </a:rPr>
              <a:t>Basic</a:t>
            </a:r>
            <a:r>
              <a:rPr lang="ja-JP" altLang="en-US" sz="2400" kern="100" dirty="0">
                <a:cs typeface="Cascadia Code" panose="020B0609020000020004" pitchFamily="49" charset="0"/>
                <a:sym typeface="Wingdings" panose="05000000000000000000" pitchFamily="2" charset="2"/>
              </a:rPr>
              <a:t>のように、実行を確認しながらプログラムを作成できる</a:t>
            </a:r>
            <a:br>
              <a:rPr lang="en-US" altLang="ja-JP" sz="2400" kern="100" dirty="0">
                <a:cs typeface="Cascadia Code" panose="020B0609020000020004" pitchFamily="49" charset="0"/>
                <a:sym typeface="Wingdings" panose="05000000000000000000" pitchFamily="2" charset="2"/>
              </a:rPr>
            </a:br>
            <a:r>
              <a:rPr lang="ja-JP" altLang="en-US" sz="2400" kern="100" dirty="0">
                <a:cs typeface="Cascadia Code" panose="020B0609020000020004" pitchFamily="49" charset="0"/>
                <a:sym typeface="Wingdings" panose="05000000000000000000" pitchFamily="2" charset="2"/>
              </a:rPr>
              <a:t>　　　　　　　　　</a:t>
            </a:r>
            <a:r>
              <a:rPr lang="en-US" altLang="ja-JP" sz="2400" kern="100" dirty="0">
                <a:cs typeface="Cascadia Code" panose="020B0609020000020004" pitchFamily="49" charset="0"/>
                <a:sym typeface="Wingdings" panose="05000000000000000000" pitchFamily="2" charset="2"/>
              </a:rPr>
              <a:t>(</a:t>
            </a:r>
            <a:r>
              <a:rPr lang="ja-JP" altLang="en-US" sz="2400" kern="100" dirty="0">
                <a:cs typeface="Cascadia Code" panose="020B0609020000020004" pitchFamily="49" charset="0"/>
                <a:sym typeface="Wingdings" panose="05000000000000000000" pitchFamily="2" charset="2"/>
              </a:rPr>
              <a:t>インタラクティブモード、</a:t>
            </a:r>
            <a:r>
              <a:rPr lang="en-US" altLang="ja-JP" sz="2400" kern="100" dirty="0" err="1">
                <a:cs typeface="Cascadia Code" panose="020B0609020000020004" pitchFamily="49" charset="0"/>
                <a:sym typeface="Wingdings" panose="05000000000000000000" pitchFamily="2" charset="2"/>
              </a:rPr>
              <a:t>Jupyter</a:t>
            </a:r>
            <a:r>
              <a:rPr lang="ja-JP" altLang="en-US" sz="2400" kern="100" dirty="0">
                <a:cs typeface="Cascadia Code" panose="020B0609020000020004" pitchFamily="49" charset="0"/>
                <a:sym typeface="Wingdings" panose="05000000000000000000" pitchFamily="2" charset="2"/>
              </a:rPr>
              <a:t> </a:t>
            </a:r>
            <a:r>
              <a:rPr lang="en-US" altLang="ja-JP" sz="2400" kern="100" dirty="0">
                <a:cs typeface="Cascadia Code" panose="020B0609020000020004" pitchFamily="49" charset="0"/>
                <a:sym typeface="Wingdings" panose="05000000000000000000" pitchFamily="2" charset="2"/>
              </a:rPr>
              <a:t>notebook)</a:t>
            </a:r>
            <a:br>
              <a:rPr lang="en-US" altLang="ja-JP" sz="2400" kern="100" dirty="0">
                <a:cs typeface="Cascadia Code" panose="020B0609020000020004" pitchFamily="49" charset="0"/>
                <a:sym typeface="Wingdings" panose="05000000000000000000" pitchFamily="2" charset="2"/>
              </a:rPr>
            </a:br>
            <a:r>
              <a:rPr lang="ja-JP" altLang="en-US" sz="2800" b="1" kern="100" dirty="0">
                <a:solidFill>
                  <a:srgbClr val="0000FF"/>
                </a:solidFill>
                <a:cs typeface="Cascadia Code" panose="020B0609020000020004" pitchFamily="49" charset="0"/>
                <a:sym typeface="Wingdings" panose="05000000000000000000" pitchFamily="2" charset="2"/>
              </a:rPr>
              <a:t>　　　　短所</a:t>
            </a:r>
            <a:r>
              <a:rPr lang="en-US" altLang="ja-JP" sz="2800" b="1" kern="100" dirty="0">
                <a:solidFill>
                  <a:srgbClr val="0000FF"/>
                </a:solidFill>
                <a:cs typeface="Cascadia Code" panose="020B0609020000020004" pitchFamily="49" charset="0"/>
                <a:sym typeface="Wingdings" panose="05000000000000000000" pitchFamily="2" charset="2"/>
              </a:rPr>
              <a:t>:</a:t>
            </a:r>
            <a:r>
              <a:rPr lang="ja-JP" altLang="en-US" sz="2800" b="1" kern="100" dirty="0">
                <a:solidFill>
                  <a:srgbClr val="0000FF"/>
                </a:solidFill>
                <a:cs typeface="Cascadia Code" panose="020B0609020000020004" pitchFamily="49" charset="0"/>
                <a:sym typeface="Wingdings" panose="05000000000000000000" pitchFamily="2" charset="2"/>
              </a:rPr>
              <a:t> 実行速度が遅い</a:t>
            </a:r>
            <a:br>
              <a:rPr lang="en-US" altLang="ja-JP" sz="2800" b="1" kern="100" dirty="0">
                <a:cs typeface="Cascadia Code" panose="020B0609020000020004" pitchFamily="49" charset="0"/>
                <a:sym typeface="Wingdings" panose="05000000000000000000" pitchFamily="2" charset="2"/>
              </a:rPr>
            </a:br>
            <a:br>
              <a:rPr lang="en-US" altLang="ja-JP" sz="1200" b="1" kern="100" dirty="0">
                <a:cs typeface="Cascadia Code" panose="020B0609020000020004" pitchFamily="49" charset="0"/>
                <a:sym typeface="Wingdings" panose="05000000000000000000" pitchFamily="2" charset="2"/>
              </a:rPr>
            </a:br>
            <a:br>
              <a:rPr lang="en-US" altLang="ja-JP" sz="1200" b="1" kern="100" dirty="0">
                <a:cs typeface="Cascadia Code" panose="020B0609020000020004" pitchFamily="49" charset="0"/>
                <a:sym typeface="Wingdings" panose="05000000000000000000" pitchFamily="2" charset="2"/>
              </a:rPr>
            </a:br>
            <a:r>
              <a:rPr lang="ja-JP" altLang="en-US" sz="2400" kern="100" dirty="0">
                <a:cs typeface="Cascadia Code" panose="020B0609020000020004" pitchFamily="49" charset="0"/>
                <a:sym typeface="Wingdings" panose="05000000000000000000" pitchFamily="2" charset="2"/>
              </a:rPr>
              <a:t>参考</a:t>
            </a:r>
            <a:r>
              <a:rPr lang="en-US" altLang="ja-JP" sz="2400" kern="100" dirty="0">
                <a:cs typeface="Cascadia Code" panose="020B0609020000020004" pitchFamily="49" charset="0"/>
                <a:sym typeface="Wingdings" panose="05000000000000000000" pitchFamily="2" charset="2"/>
              </a:rPr>
              <a:t>:</a:t>
            </a:r>
            <a:r>
              <a:rPr lang="ja-JP" altLang="en-US" sz="2400" kern="100" dirty="0">
                <a:cs typeface="Cascadia Code" panose="020B0609020000020004" pitchFamily="49" charset="0"/>
                <a:sym typeface="Wingdings" panose="05000000000000000000" pitchFamily="2" charset="2"/>
              </a:rPr>
              <a:t> </a:t>
            </a:r>
            <a:r>
              <a:rPr lang="ja-JP" altLang="en-US" sz="2400" kern="100" dirty="0">
                <a:solidFill>
                  <a:srgbClr val="FF0000"/>
                </a:solidFill>
                <a:cs typeface="Cascadia Code" panose="020B0609020000020004" pitchFamily="49" charset="0"/>
                <a:sym typeface="Wingdings" panose="05000000000000000000" pitchFamily="2" charset="2"/>
              </a:rPr>
              <a:t>コンパイル型言語 </a:t>
            </a:r>
            <a:r>
              <a:rPr lang="en-US" altLang="ja-JP" sz="2400" kern="100" dirty="0">
                <a:cs typeface="Cascadia Code" panose="020B0609020000020004" pitchFamily="49" charset="0"/>
                <a:sym typeface="Wingdings" panose="05000000000000000000" pitchFamily="2" charset="2"/>
              </a:rPr>
              <a:t>(Fortran</a:t>
            </a:r>
            <a:r>
              <a:rPr lang="ja-JP" altLang="en-US" sz="2400" kern="100" dirty="0">
                <a:cs typeface="Cascadia Code" panose="020B0609020000020004" pitchFamily="49" charset="0"/>
                <a:sym typeface="Wingdings" panose="05000000000000000000" pitchFamily="2" charset="2"/>
              </a:rPr>
              <a:t>、</a:t>
            </a:r>
            <a:r>
              <a:rPr lang="en-US" altLang="ja-JP" sz="2400" kern="100" dirty="0">
                <a:cs typeface="Cascadia Code" panose="020B0609020000020004" pitchFamily="49" charset="0"/>
                <a:sym typeface="Wingdings" panose="05000000000000000000" pitchFamily="2" charset="2"/>
              </a:rPr>
              <a:t>C</a:t>
            </a:r>
            <a:r>
              <a:rPr lang="ja-JP" altLang="en-US" sz="2400" kern="100" dirty="0">
                <a:cs typeface="Cascadia Code" panose="020B0609020000020004" pitchFamily="49" charset="0"/>
                <a:sym typeface="Wingdings" panose="05000000000000000000" pitchFamily="2" charset="2"/>
              </a:rPr>
              <a:t>、</a:t>
            </a:r>
            <a:r>
              <a:rPr lang="en-US" altLang="ja-JP" sz="2400" kern="100" dirty="0">
                <a:cs typeface="Cascadia Code" panose="020B0609020000020004" pitchFamily="49" charset="0"/>
                <a:sym typeface="Wingdings" panose="05000000000000000000" pitchFamily="2" charset="2"/>
              </a:rPr>
              <a:t>C++</a:t>
            </a:r>
            <a:r>
              <a:rPr lang="ja-JP" altLang="en-US" sz="2400" kern="100" dirty="0">
                <a:cs typeface="Cascadia Code" panose="020B0609020000020004" pitchFamily="49" charset="0"/>
                <a:sym typeface="Wingdings" panose="05000000000000000000" pitchFamily="2" charset="2"/>
              </a:rPr>
              <a:t>、</a:t>
            </a:r>
            <a:r>
              <a:rPr lang="en-US" altLang="ja-JP" sz="2400" kern="100" dirty="0">
                <a:cs typeface="Cascadia Code" panose="020B0609020000020004" pitchFamily="49" charset="0"/>
                <a:sym typeface="Wingdings" panose="05000000000000000000" pitchFamily="2" charset="2"/>
              </a:rPr>
              <a:t>C#</a:t>
            </a:r>
            <a:r>
              <a:rPr lang="ja-JP" altLang="en-US" sz="2400" kern="100" dirty="0">
                <a:cs typeface="Cascadia Code" panose="020B0609020000020004" pitchFamily="49" charset="0"/>
                <a:sym typeface="Wingdings" panose="05000000000000000000" pitchFamily="2" charset="2"/>
              </a:rPr>
              <a:t>、</a:t>
            </a:r>
            <a:r>
              <a:rPr lang="en-US" altLang="ja-JP" sz="2400" kern="100" dirty="0">
                <a:cs typeface="Cascadia Code" panose="020B0609020000020004" pitchFamily="49" charset="0"/>
                <a:sym typeface="Wingdings" panose="05000000000000000000" pitchFamily="2" charset="2"/>
              </a:rPr>
              <a:t>Rust</a:t>
            </a:r>
            <a:r>
              <a:rPr lang="ja-JP" altLang="en-US" sz="2400" kern="100" dirty="0">
                <a:cs typeface="Cascadia Code" panose="020B0609020000020004" pitchFamily="49" charset="0"/>
                <a:sym typeface="Wingdings" panose="05000000000000000000" pitchFamily="2" charset="2"/>
              </a:rPr>
              <a:t>、</a:t>
            </a:r>
            <a:r>
              <a:rPr lang="en-US" altLang="ja-JP" sz="2400" kern="100" dirty="0">
                <a:cs typeface="Cascadia Code" panose="020B0609020000020004" pitchFamily="49" charset="0"/>
                <a:sym typeface="Wingdings" panose="05000000000000000000" pitchFamily="2" charset="2"/>
              </a:rPr>
              <a:t>Go</a:t>
            </a:r>
            <a:r>
              <a:rPr lang="ja-JP" altLang="en-US" sz="2400" kern="100" dirty="0">
                <a:cs typeface="Cascadia Code" panose="020B0609020000020004" pitchFamily="49" charset="0"/>
                <a:sym typeface="Wingdings" panose="05000000000000000000" pitchFamily="2" charset="2"/>
              </a:rPr>
              <a:t>など</a:t>
            </a:r>
            <a:r>
              <a:rPr lang="en-US" altLang="ja-JP" sz="2400" kern="100" dirty="0">
                <a:cs typeface="Cascadia Code" panose="020B0609020000020004" pitchFamily="49" charset="0"/>
                <a:sym typeface="Wingdings" panose="05000000000000000000" pitchFamily="2" charset="2"/>
              </a:rPr>
              <a:t>)</a:t>
            </a:r>
            <a:br>
              <a:rPr lang="en-US" altLang="ja-JP" sz="2400" kern="100" dirty="0">
                <a:cs typeface="Cascadia Code" panose="020B0609020000020004" pitchFamily="49" charset="0"/>
                <a:sym typeface="Wingdings" panose="05000000000000000000" pitchFamily="2" charset="2"/>
              </a:rPr>
            </a:br>
            <a:r>
              <a:rPr lang="ja-JP" altLang="en-US" sz="2400" kern="100" dirty="0">
                <a:cs typeface="Cascadia Code" panose="020B0609020000020004" pitchFamily="49" charset="0"/>
                <a:sym typeface="Wingdings" panose="05000000000000000000" pitchFamily="2" charset="2"/>
              </a:rPr>
              <a:t>　プログラムを書いたら、</a:t>
            </a:r>
            <a:br>
              <a:rPr lang="en-US" altLang="ja-JP" sz="2400" kern="100" dirty="0">
                <a:cs typeface="Cascadia Code" panose="020B0609020000020004" pitchFamily="49" charset="0"/>
                <a:sym typeface="Wingdings" panose="05000000000000000000" pitchFamily="2" charset="2"/>
              </a:rPr>
            </a:br>
            <a:r>
              <a:rPr lang="en-US" altLang="ja-JP" sz="2400" kern="100" dirty="0">
                <a:cs typeface="Cascadia Code" panose="020B0609020000020004" pitchFamily="49" charset="0"/>
                <a:sym typeface="Wingdings" panose="05000000000000000000" pitchFamily="2" charset="2"/>
              </a:rPr>
              <a:t>    (</a:t>
            </a:r>
            <a:r>
              <a:rPr lang="en-US" altLang="ja-JP" sz="2400" kern="100" dirty="0" err="1">
                <a:cs typeface="Cascadia Code" panose="020B0609020000020004" pitchFamily="49" charset="0"/>
                <a:sym typeface="Wingdings" panose="05000000000000000000" pitchFamily="2" charset="2"/>
              </a:rPr>
              <a:t>i</a:t>
            </a:r>
            <a:r>
              <a:rPr lang="en-US" altLang="ja-JP" sz="2400" kern="100" dirty="0">
                <a:cs typeface="Cascadia Code" panose="020B0609020000020004" pitchFamily="49" charset="0"/>
                <a:sym typeface="Wingdings" panose="05000000000000000000" pitchFamily="2" charset="2"/>
              </a:rPr>
              <a:t>)</a:t>
            </a:r>
            <a:r>
              <a:rPr lang="ja-JP" altLang="en-US" sz="2400" kern="100" dirty="0">
                <a:cs typeface="Cascadia Code" panose="020B0609020000020004" pitchFamily="49" charset="0"/>
                <a:sym typeface="Wingdings" panose="05000000000000000000" pitchFamily="2" charset="2"/>
              </a:rPr>
              <a:t> コンパイルして </a:t>
            </a:r>
            <a:r>
              <a:rPr lang="en-US" altLang="ja-JP" sz="2400" kern="100" dirty="0">
                <a:cs typeface="Cascadia Code" panose="020B0609020000020004" pitchFamily="49" charset="0"/>
                <a:sym typeface="Wingdings" panose="05000000000000000000" pitchFamily="2" charset="2"/>
              </a:rPr>
              <a:t>(</a:t>
            </a:r>
            <a:r>
              <a:rPr lang="ja-JP" altLang="en-US" sz="2400" kern="100" dirty="0">
                <a:cs typeface="Cascadia Code" panose="020B0609020000020004" pitchFamily="49" charset="0"/>
                <a:sym typeface="Wingdings" panose="05000000000000000000" pitchFamily="2" charset="2"/>
              </a:rPr>
              <a:t>機械語に翻訳して</a:t>
            </a:r>
            <a:r>
              <a:rPr lang="en-US" altLang="ja-JP" sz="2400" kern="100" dirty="0">
                <a:cs typeface="Cascadia Code" panose="020B0609020000020004" pitchFamily="49" charset="0"/>
                <a:sym typeface="Wingdings" panose="05000000000000000000" pitchFamily="2" charset="2"/>
              </a:rPr>
              <a:t>)</a:t>
            </a:r>
            <a:r>
              <a:rPr lang="ja-JP" altLang="en-US" sz="2400" kern="100" dirty="0">
                <a:cs typeface="Cascadia Code" panose="020B0609020000020004" pitchFamily="49" charset="0"/>
                <a:sym typeface="Wingdings" panose="05000000000000000000" pitchFamily="2" charset="2"/>
              </a:rPr>
              <a:t> 実行可能ファイルを作成し、</a:t>
            </a:r>
            <a:br>
              <a:rPr lang="en-US" altLang="ja-JP" sz="2400" kern="100" dirty="0">
                <a:cs typeface="Cascadia Code" panose="020B0609020000020004" pitchFamily="49" charset="0"/>
                <a:sym typeface="Wingdings" panose="05000000000000000000" pitchFamily="2" charset="2"/>
              </a:rPr>
            </a:br>
            <a:r>
              <a:rPr lang="en-US" altLang="ja-JP" sz="2400" kern="100" dirty="0">
                <a:cs typeface="Cascadia Code" panose="020B0609020000020004" pitchFamily="49" charset="0"/>
                <a:sym typeface="Wingdings" panose="05000000000000000000" pitchFamily="2" charset="2"/>
              </a:rPr>
              <a:t>    (ii) </a:t>
            </a:r>
            <a:r>
              <a:rPr lang="ja-JP" altLang="en-US" sz="2400" kern="100" dirty="0">
                <a:cs typeface="Cascadia Code" panose="020B0609020000020004" pitchFamily="49" charset="0"/>
                <a:sym typeface="Wingdings" panose="05000000000000000000" pitchFamily="2" charset="2"/>
              </a:rPr>
              <a:t>実行する</a:t>
            </a:r>
            <a:br>
              <a:rPr lang="en-US" altLang="ja-JP" sz="2400" kern="100" dirty="0">
                <a:cs typeface="Cascadia Code" panose="020B0609020000020004" pitchFamily="49" charset="0"/>
                <a:sym typeface="Wingdings" panose="05000000000000000000" pitchFamily="2" charset="2"/>
              </a:rPr>
            </a:br>
            <a:r>
              <a:rPr lang="ja-JP" altLang="en-US" sz="2400" kern="100" dirty="0">
                <a:solidFill>
                  <a:srgbClr val="0000FF"/>
                </a:solidFill>
                <a:cs typeface="Cascadia Code" panose="020B0609020000020004" pitchFamily="49" charset="0"/>
                <a:sym typeface="Wingdings" panose="05000000000000000000" pitchFamily="2" charset="2"/>
              </a:rPr>
              <a:t>　　　　短所</a:t>
            </a:r>
            <a:r>
              <a:rPr lang="en-US" altLang="ja-JP" sz="2400" kern="100" dirty="0">
                <a:solidFill>
                  <a:srgbClr val="0000FF"/>
                </a:solidFill>
                <a:cs typeface="Cascadia Code" panose="020B0609020000020004" pitchFamily="49" charset="0"/>
                <a:sym typeface="Wingdings" panose="05000000000000000000" pitchFamily="2" charset="2"/>
              </a:rPr>
              <a:t>:</a:t>
            </a:r>
            <a:r>
              <a:rPr lang="ja-JP" altLang="en-US" sz="2400" kern="100" dirty="0">
                <a:solidFill>
                  <a:srgbClr val="0000FF"/>
                </a:solidFill>
                <a:cs typeface="Cascadia Code" panose="020B0609020000020004" pitchFamily="49" charset="0"/>
                <a:sym typeface="Wingdings" panose="05000000000000000000" pitchFamily="2" charset="2"/>
              </a:rPr>
              <a:t> 開発に手間、時間がかかる</a:t>
            </a:r>
            <a:br>
              <a:rPr lang="en-US" altLang="ja-JP" sz="2400" kern="100" dirty="0">
                <a:solidFill>
                  <a:srgbClr val="0000FF"/>
                </a:solidFill>
                <a:cs typeface="Cascadia Code" panose="020B0609020000020004" pitchFamily="49" charset="0"/>
                <a:sym typeface="Wingdings" panose="05000000000000000000" pitchFamily="2" charset="2"/>
              </a:rPr>
            </a:br>
            <a:r>
              <a:rPr lang="ja-JP" altLang="en-US" sz="2400" kern="100" dirty="0">
                <a:solidFill>
                  <a:srgbClr val="0000FF"/>
                </a:solidFill>
                <a:cs typeface="Cascadia Code" panose="020B0609020000020004" pitchFamily="49" charset="0"/>
                <a:sym typeface="Wingdings" panose="05000000000000000000" pitchFamily="2" charset="2"/>
              </a:rPr>
              <a:t>　　　　実行が早い</a:t>
            </a:r>
            <a:endParaRPr lang="en-US" altLang="ja-JP" sz="2400" kern="100" dirty="0">
              <a:cs typeface="Cascadia Code" panose="020B0609020000020004" pitchFamily="49" charset="0"/>
            </a:endParaRPr>
          </a:p>
        </p:txBody>
      </p:sp>
    </p:spTree>
    <p:extLst>
      <p:ext uri="{BB962C8B-B14F-4D97-AF65-F5344CB8AC3E}">
        <p14:creationId xmlns:p14="http://schemas.microsoft.com/office/powerpoint/2010/main" val="38679229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ja-JP" altLang="en-US" sz="3600" b="1" dirty="0">
                <a:solidFill>
                  <a:srgbClr val="0000FF"/>
                </a:solidFill>
                <a:ea typeface="ＨＧ丸ゴシックB" pitchFamily="49" charset="-128"/>
              </a:rPr>
              <a:t>プログラム言語の比較</a:t>
            </a:r>
          </a:p>
        </p:txBody>
      </p:sp>
      <p:graphicFrame>
        <p:nvGraphicFramePr>
          <p:cNvPr id="3" name="表 2">
            <a:extLst>
              <a:ext uri="{FF2B5EF4-FFF2-40B4-BE49-F238E27FC236}">
                <a16:creationId xmlns:a16="http://schemas.microsoft.com/office/drawing/2014/main" id="{04309F0F-DDE6-3204-1653-52FE916F1185}"/>
              </a:ext>
            </a:extLst>
          </p:cNvPr>
          <p:cNvGraphicFramePr>
            <a:graphicFrameLocks noGrp="1"/>
          </p:cNvGraphicFramePr>
          <p:nvPr/>
        </p:nvGraphicFramePr>
        <p:xfrm>
          <a:off x="191344" y="631344"/>
          <a:ext cx="11809311" cy="6198408"/>
        </p:xfrm>
        <a:graphic>
          <a:graphicData uri="http://schemas.openxmlformats.org/drawingml/2006/table">
            <a:tbl>
              <a:tblPr firstRow="1" bandRow="1">
                <a:tableStyleId>{5C22544A-7EE6-4342-B048-85BDC9FD1C3A}</a:tableStyleId>
              </a:tblPr>
              <a:tblGrid>
                <a:gridCol w="1613812">
                  <a:extLst>
                    <a:ext uri="{9D8B030D-6E8A-4147-A177-3AD203B41FA5}">
                      <a16:colId xmlns:a16="http://schemas.microsoft.com/office/drawing/2014/main" val="373689249"/>
                    </a:ext>
                  </a:extLst>
                </a:gridCol>
                <a:gridCol w="2418636">
                  <a:extLst>
                    <a:ext uri="{9D8B030D-6E8A-4147-A177-3AD203B41FA5}">
                      <a16:colId xmlns:a16="http://schemas.microsoft.com/office/drawing/2014/main" val="1983835239"/>
                    </a:ext>
                  </a:extLst>
                </a:gridCol>
                <a:gridCol w="2664296">
                  <a:extLst>
                    <a:ext uri="{9D8B030D-6E8A-4147-A177-3AD203B41FA5}">
                      <a16:colId xmlns:a16="http://schemas.microsoft.com/office/drawing/2014/main" val="2103133704"/>
                    </a:ext>
                  </a:extLst>
                </a:gridCol>
                <a:gridCol w="2664296">
                  <a:extLst>
                    <a:ext uri="{9D8B030D-6E8A-4147-A177-3AD203B41FA5}">
                      <a16:colId xmlns:a16="http://schemas.microsoft.com/office/drawing/2014/main" val="1819112134"/>
                    </a:ext>
                  </a:extLst>
                </a:gridCol>
                <a:gridCol w="2448271">
                  <a:extLst>
                    <a:ext uri="{9D8B030D-6E8A-4147-A177-3AD203B41FA5}">
                      <a16:colId xmlns:a16="http://schemas.microsoft.com/office/drawing/2014/main" val="2810224279"/>
                    </a:ext>
                  </a:extLst>
                </a:gridCol>
              </a:tblGrid>
              <a:tr h="352832">
                <a:tc>
                  <a:txBody>
                    <a:bodyPr/>
                    <a:lstStyle/>
                    <a:p>
                      <a:pPr algn="ctr">
                        <a:lnSpc>
                          <a:spcPct val="100000"/>
                        </a:lnSpc>
                      </a:pPr>
                      <a:endParaRPr kumimoji="1" lang="ja-JP" altLang="en-US" sz="2400" dirty="0"/>
                    </a:p>
                  </a:txBody>
                  <a:tcPr/>
                </a:tc>
                <a:tc>
                  <a:txBody>
                    <a:bodyPr/>
                    <a:lstStyle/>
                    <a:p>
                      <a:pPr algn="ctr">
                        <a:lnSpc>
                          <a:spcPct val="100000"/>
                        </a:lnSpc>
                      </a:pPr>
                      <a:r>
                        <a:rPr kumimoji="1" lang="en-US" altLang="ja-JP" sz="2400" dirty="0"/>
                        <a:t>python</a:t>
                      </a:r>
                      <a:endParaRPr kumimoji="1" lang="ja-JP" altLang="en-US" sz="2400" dirty="0"/>
                    </a:p>
                  </a:txBody>
                  <a:tcPr/>
                </a:tc>
                <a:tc>
                  <a:txBody>
                    <a:bodyPr/>
                    <a:lstStyle/>
                    <a:p>
                      <a:pPr algn="ctr">
                        <a:lnSpc>
                          <a:spcPct val="100000"/>
                        </a:lnSpc>
                      </a:pPr>
                      <a:r>
                        <a:rPr kumimoji="1" lang="en-US" altLang="ja-JP" sz="2400" dirty="0"/>
                        <a:t>C</a:t>
                      </a:r>
                      <a:endParaRPr kumimoji="1" lang="ja-JP" altLang="en-US" sz="2400" dirty="0"/>
                    </a:p>
                  </a:txBody>
                  <a:tcPr/>
                </a:tc>
                <a:tc>
                  <a:txBody>
                    <a:bodyPr/>
                    <a:lstStyle/>
                    <a:p>
                      <a:pPr algn="ctr">
                        <a:lnSpc>
                          <a:spcPct val="100000"/>
                        </a:lnSpc>
                      </a:pPr>
                      <a:r>
                        <a:rPr kumimoji="1" lang="en-US" altLang="ja-JP" sz="2400" dirty="0"/>
                        <a:t>Fortran</a:t>
                      </a:r>
                      <a:endParaRPr kumimoji="1" lang="ja-JP" altLang="en-US" sz="2400" dirty="0"/>
                    </a:p>
                  </a:txBody>
                  <a:tcPr/>
                </a:tc>
                <a:tc>
                  <a:txBody>
                    <a:bodyPr/>
                    <a:lstStyle/>
                    <a:p>
                      <a:pPr algn="ctr">
                        <a:lnSpc>
                          <a:spcPct val="100000"/>
                        </a:lnSpc>
                      </a:pPr>
                      <a:r>
                        <a:rPr kumimoji="1" lang="en-US" altLang="ja-JP" sz="2400" dirty="0"/>
                        <a:t>Basic</a:t>
                      </a:r>
                      <a:endParaRPr kumimoji="1" lang="ja-JP" altLang="en-US" sz="2400" dirty="0"/>
                    </a:p>
                  </a:txBody>
                  <a:tcPr/>
                </a:tc>
                <a:extLst>
                  <a:ext uri="{0D108BD9-81ED-4DB2-BD59-A6C34878D82A}">
                    <a16:rowId xmlns:a16="http://schemas.microsoft.com/office/drawing/2014/main" val="1121165549"/>
                  </a:ext>
                </a:extLst>
              </a:tr>
              <a:tr h="0">
                <a:tc>
                  <a:txBody>
                    <a:bodyPr/>
                    <a:lstStyle/>
                    <a:p>
                      <a:pPr>
                        <a:lnSpc>
                          <a:spcPct val="100000"/>
                        </a:lnSpc>
                      </a:pPr>
                      <a:r>
                        <a:rPr kumimoji="1" lang="ja-JP" altLang="en-US" dirty="0"/>
                        <a:t>実行順序</a:t>
                      </a:r>
                    </a:p>
                  </a:txBody>
                  <a:tcPr/>
                </a:tc>
                <a:tc>
                  <a:txBody>
                    <a:bodyPr/>
                    <a:lstStyle/>
                    <a:p>
                      <a:pPr marL="90488" indent="-90488">
                        <a:lnSpc>
                          <a:spcPct val="100000"/>
                        </a:lnSpc>
                        <a:buFont typeface="Arial" panose="020B0604020202020204" pitchFamily="34" charset="0"/>
                        <a:buChar char="•"/>
                      </a:pPr>
                      <a:r>
                        <a:rPr kumimoji="1" lang="ja-JP" altLang="en-US" sz="1600" dirty="0"/>
                        <a:t>ソースコード </a:t>
                      </a:r>
                      <a:r>
                        <a:rPr kumimoji="1" lang="en-US" altLang="ja-JP" sz="1600" dirty="0"/>
                        <a:t>(</a:t>
                      </a:r>
                      <a:r>
                        <a:rPr kumimoji="1" lang="ja-JP" altLang="en-US" sz="1600" dirty="0"/>
                        <a:t>メインファイル</a:t>
                      </a:r>
                      <a:r>
                        <a:rPr kumimoji="1" lang="en-US" altLang="ja-JP" sz="1600" dirty="0"/>
                        <a:t>) </a:t>
                      </a:r>
                      <a:r>
                        <a:rPr kumimoji="1" lang="ja-JP" altLang="en-US" sz="1600" dirty="0"/>
                        <a:t>の先頭から順番に実行</a:t>
                      </a:r>
                      <a:endParaRPr kumimoji="1" lang="en-US" altLang="ja-JP" sz="1600" dirty="0"/>
                    </a:p>
                    <a:p>
                      <a:pPr marL="90488" indent="-90488">
                        <a:lnSpc>
                          <a:spcPct val="100000"/>
                        </a:lnSpc>
                        <a:buFont typeface="Arial" panose="020B0604020202020204" pitchFamily="34" charset="0"/>
                        <a:buChar char="•"/>
                      </a:pPr>
                      <a:r>
                        <a:rPr kumimoji="1" lang="ja-JP" altLang="en-US" sz="1600" dirty="0"/>
                        <a:t>関数はどこにでも書けるが、関数定義はスキップされる</a:t>
                      </a:r>
                      <a:endParaRPr kumimoji="1" lang="en-US" altLang="ja-JP" sz="1600" dirty="0"/>
                    </a:p>
                    <a:p>
                      <a:pPr marL="90488" indent="-90488">
                        <a:lnSpc>
                          <a:spcPct val="100000"/>
                        </a:lnSpc>
                        <a:buFont typeface="Arial" panose="020B0604020202020204" pitchFamily="34" charset="0"/>
                        <a:buChar char="•"/>
                      </a:pPr>
                      <a:r>
                        <a:rPr kumimoji="1" lang="ja-JP" altLang="en-US" sz="1600" dirty="0"/>
                        <a:t>ソースコードの最後で終了</a:t>
                      </a:r>
                    </a:p>
                  </a:txBody>
                  <a:tcPr/>
                </a:tc>
                <a:tc>
                  <a:txBody>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dirty="0"/>
                        <a:t>global</a:t>
                      </a:r>
                      <a:r>
                        <a:rPr kumimoji="1" lang="ja-JP" altLang="en-US" sz="1600" dirty="0"/>
                        <a:t>変数はコンパイル時に初期化される</a:t>
                      </a:r>
                      <a:endParaRPr kumimoji="1" lang="en-US" altLang="ja-JP" sz="1600" dirty="0"/>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t>関数の集まりとしてプログラムを書く</a:t>
                      </a:r>
                      <a:endParaRPr kumimoji="1" lang="en-US" altLang="ja-JP" sz="1600" dirty="0"/>
                    </a:p>
                    <a:p>
                      <a:pPr marL="90488" indent="-90488">
                        <a:lnSpc>
                          <a:spcPct val="100000"/>
                        </a:lnSpc>
                        <a:buFont typeface="Arial" panose="020B0604020202020204" pitchFamily="34" charset="0"/>
                        <a:buChar char="•"/>
                      </a:pPr>
                      <a:r>
                        <a:rPr kumimoji="1" lang="en-US" altLang="ja-JP" sz="1600" dirty="0"/>
                        <a:t>main()</a:t>
                      </a:r>
                      <a:r>
                        <a:rPr kumimoji="1" lang="ja-JP" altLang="en-US" sz="1600" dirty="0"/>
                        <a:t>関数 </a:t>
                      </a:r>
                      <a:r>
                        <a:rPr kumimoji="1" lang="en-US" altLang="ja-JP" sz="1600" dirty="0"/>
                        <a:t>(</a:t>
                      </a:r>
                      <a:r>
                        <a:rPr kumimoji="1" lang="ja-JP" altLang="en-US" sz="1600" dirty="0"/>
                        <a:t>特別扱い</a:t>
                      </a:r>
                      <a:r>
                        <a:rPr kumimoji="1" lang="en-US" altLang="ja-JP" sz="1600" dirty="0"/>
                        <a:t>)</a:t>
                      </a:r>
                      <a:r>
                        <a:rPr kumimoji="1" lang="ja-JP" altLang="en-US" sz="1600" dirty="0"/>
                        <a:t> の先頭から実行</a:t>
                      </a:r>
                      <a:endParaRPr kumimoji="1" lang="en-US" altLang="ja-JP" sz="1600" dirty="0"/>
                    </a:p>
                    <a:p>
                      <a:pPr marL="90488" indent="-90488">
                        <a:lnSpc>
                          <a:spcPct val="100000"/>
                        </a:lnSpc>
                        <a:buFont typeface="Arial" panose="020B0604020202020204" pitchFamily="34" charset="0"/>
                        <a:buChar char="•"/>
                      </a:pPr>
                      <a:r>
                        <a:rPr kumimoji="1" lang="en-US" altLang="ja-JP" sz="1600" dirty="0"/>
                        <a:t>main()</a:t>
                      </a:r>
                      <a:r>
                        <a:rPr kumimoji="1" lang="ja-JP" altLang="en-US" sz="1600" dirty="0"/>
                        <a:t>関数から抜けたら終了</a:t>
                      </a:r>
                    </a:p>
                  </a:txBody>
                  <a:tcPr/>
                </a:tc>
                <a:tc>
                  <a:txBody>
                    <a:bodyPr/>
                    <a:lstStyle/>
                    <a:p>
                      <a:pPr marL="90488" indent="-90488">
                        <a:lnSpc>
                          <a:spcPct val="100000"/>
                        </a:lnSpc>
                        <a:buFont typeface="Arial" panose="020B0604020202020204" pitchFamily="34" charset="0"/>
                        <a:buChar char="•"/>
                      </a:pPr>
                      <a:r>
                        <a:rPr kumimoji="1" lang="en-US" altLang="ja-JP" sz="1600" dirty="0"/>
                        <a:t>Program</a:t>
                      </a:r>
                      <a:r>
                        <a:rPr kumimoji="1" lang="ja-JP" altLang="en-US" sz="1600" dirty="0"/>
                        <a:t>文から実行</a:t>
                      </a:r>
                      <a:endParaRPr kumimoji="1" lang="en-US" altLang="ja-JP" sz="1600" dirty="0"/>
                    </a:p>
                    <a:p>
                      <a:pPr marL="90488" indent="-90488">
                        <a:lnSpc>
                          <a:spcPct val="100000"/>
                        </a:lnSpc>
                        <a:buFont typeface="Arial" panose="020B0604020202020204" pitchFamily="34" charset="0"/>
                        <a:buChar char="•"/>
                      </a:pPr>
                      <a:r>
                        <a:rPr kumimoji="1" lang="en-US" altLang="ja-JP" sz="1600" dirty="0"/>
                        <a:t>End</a:t>
                      </a:r>
                      <a:r>
                        <a:rPr kumimoji="1" lang="ja-JP" altLang="en-US" sz="1600" dirty="0"/>
                        <a:t> </a:t>
                      </a:r>
                      <a:r>
                        <a:rPr kumimoji="1" lang="en-US" altLang="ja-JP" sz="1600" dirty="0"/>
                        <a:t>program</a:t>
                      </a:r>
                      <a:r>
                        <a:rPr kumimoji="1" lang="ja-JP" altLang="en-US" sz="1600" dirty="0"/>
                        <a:t>文で終了</a:t>
                      </a:r>
                      <a:endParaRPr kumimoji="1" lang="en-US" altLang="ja-JP" sz="1600" dirty="0"/>
                    </a:p>
                    <a:p>
                      <a:pPr marL="90488" indent="-90488">
                        <a:lnSpc>
                          <a:spcPct val="100000"/>
                        </a:lnSpc>
                        <a:buFont typeface="Arial" panose="020B0604020202020204" pitchFamily="34" charset="0"/>
                        <a:buChar char="•"/>
                      </a:pPr>
                      <a:endParaRPr kumimoji="1" lang="en-US" altLang="ja-JP" sz="1600" dirty="0"/>
                    </a:p>
                    <a:p>
                      <a:pPr marL="90488" indent="-90488">
                        <a:lnSpc>
                          <a:spcPct val="100000"/>
                        </a:lnSpc>
                        <a:buFont typeface="Arial" panose="020B0604020202020204" pitchFamily="34" charset="0"/>
                        <a:buChar char="•"/>
                      </a:pPr>
                      <a:r>
                        <a:rPr kumimoji="1" lang="ja-JP" altLang="en-US" sz="1600" dirty="0"/>
                        <a:t>関数、サブルーチンは</a:t>
                      </a:r>
                      <a:r>
                        <a:rPr kumimoji="1" lang="en-US" altLang="ja-JP" sz="1600" dirty="0"/>
                        <a:t>Program</a:t>
                      </a:r>
                      <a:r>
                        <a:rPr kumimoji="1" lang="ja-JP" altLang="en-US" sz="1600" dirty="0"/>
                        <a:t>ブロックの外で定義</a:t>
                      </a:r>
                    </a:p>
                  </a:txBody>
                  <a:tcPr/>
                </a:tc>
                <a:tc>
                  <a:txBody>
                    <a:bodyPr/>
                    <a:lstStyle/>
                    <a:p>
                      <a:pPr marL="90488" indent="-90488">
                        <a:lnSpc>
                          <a:spcPct val="100000"/>
                        </a:lnSpc>
                        <a:buFont typeface="Arial" panose="020B0604020202020204" pitchFamily="34" charset="0"/>
                        <a:buChar char="•"/>
                      </a:pPr>
                      <a:r>
                        <a:rPr kumimoji="1" lang="ja-JP" altLang="en-US" sz="1600" dirty="0"/>
                        <a:t>ソースコードの先頭から順番に実行</a:t>
                      </a:r>
                      <a:endParaRPr kumimoji="1" lang="en-US" altLang="ja-JP" sz="1600" dirty="0"/>
                    </a:p>
                    <a:p>
                      <a:pPr marL="90488" indent="-90488">
                        <a:lnSpc>
                          <a:spcPct val="100000"/>
                        </a:lnSpc>
                        <a:buFont typeface="Arial" panose="020B0604020202020204" pitchFamily="34" charset="0"/>
                        <a:buChar char="•"/>
                      </a:pPr>
                      <a:r>
                        <a:rPr kumimoji="1" lang="ja-JP" altLang="en-US" sz="1600" dirty="0"/>
                        <a:t>ソースコードの最後で終了</a:t>
                      </a:r>
                      <a:endParaRPr kumimoji="1" lang="en-US" altLang="ja-JP" sz="1600" dirty="0"/>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t>関数、サブルーチンは</a:t>
                      </a:r>
                      <a:r>
                        <a:rPr kumimoji="1" lang="en-US" altLang="ja-JP" sz="1600" dirty="0"/>
                        <a:t>Program</a:t>
                      </a:r>
                      <a:r>
                        <a:rPr kumimoji="1" lang="ja-JP" altLang="en-US" sz="1600" dirty="0"/>
                        <a:t>ブロックの外で定義</a:t>
                      </a:r>
                      <a:endParaRPr kumimoji="1" lang="en-US" altLang="ja-JP" sz="1600" dirty="0"/>
                    </a:p>
                  </a:txBody>
                  <a:tcPr/>
                </a:tc>
                <a:extLst>
                  <a:ext uri="{0D108BD9-81ED-4DB2-BD59-A6C34878D82A}">
                    <a16:rowId xmlns:a16="http://schemas.microsoft.com/office/drawing/2014/main" val="3322054187"/>
                  </a:ext>
                </a:extLst>
              </a:tr>
              <a:tr h="407208">
                <a:tc>
                  <a:txBody>
                    <a:bodyPr/>
                    <a:lstStyle/>
                    <a:p>
                      <a:pPr>
                        <a:lnSpc>
                          <a:spcPct val="100000"/>
                        </a:lnSpc>
                      </a:pPr>
                      <a:r>
                        <a:rPr kumimoji="1" lang="ja-JP" altLang="en-US" sz="1600" dirty="0"/>
                        <a:t>大文字・小文字</a:t>
                      </a:r>
                    </a:p>
                  </a:txBody>
                  <a:tcPr/>
                </a:tc>
                <a:tc>
                  <a:txBody>
                    <a:bodyPr/>
                    <a:lstStyle/>
                    <a:p>
                      <a:pPr>
                        <a:lnSpc>
                          <a:spcPct val="100000"/>
                        </a:lnSpc>
                      </a:pPr>
                      <a:r>
                        <a:rPr kumimoji="1" lang="ja-JP" altLang="en-US" sz="1600" dirty="0"/>
                        <a:t>区別する</a:t>
                      </a:r>
                    </a:p>
                  </a:txBody>
                  <a:tcPr/>
                </a:tc>
                <a:tc>
                  <a:txBody>
                    <a:bodyPr/>
                    <a:lstStyle/>
                    <a:p>
                      <a:pPr>
                        <a:lnSpc>
                          <a:spcPct val="100000"/>
                        </a:lnSpc>
                      </a:pPr>
                      <a:r>
                        <a:rPr kumimoji="1" lang="ja-JP" altLang="en-US" sz="1600" dirty="0"/>
                        <a:t>区別する</a:t>
                      </a:r>
                    </a:p>
                  </a:txBody>
                  <a:tcPr/>
                </a:tc>
                <a:tc>
                  <a:txBody>
                    <a:bodyPr/>
                    <a:lstStyle/>
                    <a:p>
                      <a:pPr>
                        <a:lnSpc>
                          <a:spcPct val="100000"/>
                        </a:lnSpc>
                      </a:pPr>
                      <a:r>
                        <a:rPr kumimoji="1" lang="ja-JP" altLang="en-US" sz="1600" dirty="0"/>
                        <a:t>区別しない</a:t>
                      </a:r>
                    </a:p>
                  </a:txBody>
                  <a:tcPr/>
                </a:tc>
                <a:tc>
                  <a:txBody>
                    <a:bodyPr/>
                    <a:lstStyle/>
                    <a:p>
                      <a:pPr>
                        <a:lnSpc>
                          <a:spcPct val="100000"/>
                        </a:lnSpc>
                      </a:pPr>
                      <a:r>
                        <a:rPr kumimoji="1" lang="ja-JP" altLang="en-US" sz="1600" dirty="0"/>
                        <a:t>区別しない</a:t>
                      </a:r>
                    </a:p>
                  </a:txBody>
                  <a:tcPr/>
                </a:tc>
                <a:extLst>
                  <a:ext uri="{0D108BD9-81ED-4DB2-BD59-A6C34878D82A}">
                    <a16:rowId xmlns:a16="http://schemas.microsoft.com/office/drawing/2014/main" val="1525174498"/>
                  </a:ext>
                </a:extLst>
              </a:tr>
              <a:tr h="635004">
                <a:tc>
                  <a:txBody>
                    <a:bodyPr/>
                    <a:lstStyle/>
                    <a:p>
                      <a:pPr>
                        <a:lnSpc>
                          <a:spcPct val="100000"/>
                        </a:lnSpc>
                      </a:pPr>
                      <a:r>
                        <a:rPr kumimoji="1" lang="ja-JP" altLang="en-US" dirty="0"/>
                        <a:t>ブロック</a:t>
                      </a:r>
                    </a:p>
                  </a:txBody>
                  <a:tcPr/>
                </a:tc>
                <a:tc>
                  <a:txBody>
                    <a:bodyPr/>
                    <a:lstStyle/>
                    <a:p>
                      <a:pPr>
                        <a:lnSpc>
                          <a:spcPct val="100000"/>
                        </a:lnSpc>
                      </a:pPr>
                      <a:r>
                        <a:rPr kumimoji="1" lang="ja-JP" altLang="en-US" sz="1600" dirty="0">
                          <a:solidFill>
                            <a:srgbClr val="FF0000"/>
                          </a:solidFill>
                        </a:rPr>
                        <a:t>行末の</a:t>
                      </a:r>
                      <a:r>
                        <a:rPr kumimoji="1" lang="en-US" altLang="ja-JP" sz="1600" dirty="0">
                          <a:solidFill>
                            <a:srgbClr val="FF0000"/>
                          </a:solidFill>
                        </a:rPr>
                        <a:t>:</a:t>
                      </a:r>
                      <a:r>
                        <a:rPr kumimoji="1" lang="ja-JP" altLang="en-US" sz="1600" dirty="0">
                          <a:solidFill>
                            <a:srgbClr val="FF0000"/>
                          </a:solidFill>
                        </a:rPr>
                        <a:t> で新しいブロックを開始</a:t>
                      </a:r>
                      <a:br>
                        <a:rPr kumimoji="1" lang="en-US" altLang="ja-JP" sz="1600" dirty="0">
                          <a:solidFill>
                            <a:srgbClr val="FF0000"/>
                          </a:solidFill>
                        </a:rPr>
                      </a:br>
                      <a:r>
                        <a:rPr kumimoji="1" lang="ja-JP" altLang="en-US" sz="1600" dirty="0">
                          <a:solidFill>
                            <a:srgbClr val="FF0000"/>
                          </a:solidFill>
                        </a:rPr>
                        <a:t>インデントの数によって</a:t>
                      </a:r>
                      <a:br>
                        <a:rPr kumimoji="1" lang="en-US" altLang="ja-JP" sz="1600" dirty="0">
                          <a:solidFill>
                            <a:srgbClr val="FF0000"/>
                          </a:solidFill>
                        </a:rPr>
                      </a:br>
                      <a:r>
                        <a:rPr kumimoji="1" lang="ja-JP" altLang="en-US" sz="1600" dirty="0">
                          <a:solidFill>
                            <a:srgbClr val="FF0000"/>
                          </a:solidFill>
                        </a:rPr>
                        <a:t>ブロックを区別</a:t>
                      </a:r>
                    </a:p>
                  </a:txBody>
                  <a:tcPr/>
                </a:tc>
                <a:tc>
                  <a:txBody>
                    <a:bodyPr/>
                    <a:lstStyle/>
                    <a:p>
                      <a:pPr>
                        <a:lnSpc>
                          <a:spcPct val="100000"/>
                        </a:lnSpc>
                      </a:pPr>
                      <a:r>
                        <a:rPr kumimoji="1" lang="en-US" altLang="ja-JP" sz="1600" dirty="0"/>
                        <a:t>{}</a:t>
                      </a:r>
                      <a:r>
                        <a:rPr kumimoji="1" lang="ja-JP" altLang="en-US" sz="1600" dirty="0"/>
                        <a:t> で囲う</a:t>
                      </a:r>
                    </a:p>
                  </a:txBody>
                  <a:tcPr/>
                </a:tc>
                <a:tc>
                  <a:txBody>
                    <a:bodyPr/>
                    <a:lstStyle/>
                    <a:p>
                      <a:pPr>
                        <a:lnSpc>
                          <a:spcPct val="100000"/>
                        </a:lnSpc>
                      </a:pPr>
                      <a:r>
                        <a:rPr kumimoji="1" lang="en-US" altLang="ja-JP" sz="1600" dirty="0"/>
                        <a:t>end</a:t>
                      </a:r>
                      <a:r>
                        <a:rPr kumimoji="1" lang="ja-JP" altLang="en-US" sz="1600" dirty="0"/>
                        <a:t>で終わる</a:t>
                      </a:r>
                    </a:p>
                  </a:txBody>
                  <a:tcPr/>
                </a:tc>
                <a:tc>
                  <a:txBody>
                    <a:bodyPr/>
                    <a:lstStyle/>
                    <a:p>
                      <a:pPr>
                        <a:lnSpc>
                          <a:spcPct val="100000"/>
                        </a:lnSpc>
                      </a:pPr>
                      <a:r>
                        <a:rPr kumimoji="1" lang="en-US" altLang="ja-JP" sz="1600" dirty="0"/>
                        <a:t>end</a:t>
                      </a:r>
                      <a:r>
                        <a:rPr kumimoji="1" lang="ja-JP" altLang="en-US" sz="1600" dirty="0"/>
                        <a:t>で終わる</a:t>
                      </a:r>
                    </a:p>
                  </a:txBody>
                  <a:tcPr/>
                </a:tc>
                <a:extLst>
                  <a:ext uri="{0D108BD9-81ED-4DB2-BD59-A6C34878D82A}">
                    <a16:rowId xmlns:a16="http://schemas.microsoft.com/office/drawing/2014/main" val="1857419125"/>
                  </a:ext>
                </a:extLst>
              </a:tr>
              <a:tr h="958423">
                <a:tc>
                  <a:txBody>
                    <a:bodyPr/>
                    <a:lstStyle/>
                    <a:p>
                      <a:pPr>
                        <a:lnSpc>
                          <a:spcPct val="100000"/>
                        </a:lnSpc>
                      </a:pPr>
                      <a:r>
                        <a:rPr kumimoji="1" lang="ja-JP" altLang="en-US" dirty="0"/>
                        <a:t>関数、</a:t>
                      </a:r>
                      <a:br>
                        <a:rPr kumimoji="1" lang="en-US" altLang="ja-JP" dirty="0"/>
                      </a:br>
                      <a:r>
                        <a:rPr kumimoji="1" lang="ja-JP" altLang="en-US" dirty="0"/>
                        <a:t>サブルーチン</a:t>
                      </a:r>
                    </a:p>
                  </a:txBody>
                  <a:tcPr/>
                </a:tc>
                <a:tc>
                  <a:txBody>
                    <a:bodyPr/>
                    <a:lstStyle/>
                    <a:p>
                      <a:pPr marL="90488" indent="-90488">
                        <a:lnSpc>
                          <a:spcPct val="100000"/>
                        </a:lnSpc>
                        <a:buFont typeface="Arial" panose="020B0604020202020204" pitchFamily="34" charset="0"/>
                        <a:buChar char="•"/>
                      </a:pPr>
                      <a:r>
                        <a:rPr kumimoji="1" lang="ja-JP" altLang="en-US" sz="1400" b="1" dirty="0"/>
                        <a:t>全て関数</a:t>
                      </a:r>
                      <a:endParaRPr kumimoji="1" lang="en-US" altLang="ja-JP" sz="1400" b="1" dirty="0"/>
                    </a:p>
                    <a:p>
                      <a:pPr marL="90488" indent="-90488">
                        <a:lnSpc>
                          <a:spcPct val="100000"/>
                        </a:lnSpc>
                        <a:buFont typeface="Arial" panose="020B0604020202020204" pitchFamily="34" charset="0"/>
                        <a:buChar char="•"/>
                      </a:pPr>
                      <a:r>
                        <a:rPr kumimoji="1" lang="en-US" altLang="ja-JP" sz="1400" dirty="0"/>
                        <a:t>def </a:t>
                      </a:r>
                      <a:r>
                        <a:rPr kumimoji="1" lang="en-US" altLang="ja-JP" sz="1400" dirty="0" err="1"/>
                        <a:t>func_name</a:t>
                      </a:r>
                      <a:r>
                        <a:rPr kumimoji="1" lang="en-US" altLang="ja-JP" sz="1400" dirty="0"/>
                        <a:t>(</a:t>
                      </a:r>
                      <a:r>
                        <a:rPr kumimoji="1" lang="en-US" altLang="ja-JP" sz="1400" dirty="0" err="1"/>
                        <a:t>args</a:t>
                      </a:r>
                      <a:r>
                        <a:rPr kumimoji="1" lang="en-US" altLang="ja-JP" sz="1400" dirty="0"/>
                        <a:t>)</a:t>
                      </a:r>
                      <a:br>
                        <a:rPr kumimoji="1" lang="en-US" altLang="ja-JP" sz="1400" dirty="0"/>
                      </a:br>
                      <a:r>
                        <a:rPr kumimoji="1" lang="en-US" altLang="ja-JP" sz="1400" dirty="0"/>
                        <a:t>   …</a:t>
                      </a:r>
                      <a:br>
                        <a:rPr kumimoji="1" lang="en-US" altLang="ja-JP" sz="1400" dirty="0"/>
                      </a:br>
                      <a:r>
                        <a:rPr kumimoji="1" lang="ja-JP" altLang="en-US" sz="1400" dirty="0"/>
                        <a:t>インデント位置を変えて関数を開始、</a:t>
                      </a:r>
                      <a:br>
                        <a:rPr kumimoji="1" lang="en-US" altLang="ja-JP" sz="1400" dirty="0"/>
                      </a:br>
                      <a:r>
                        <a:rPr kumimoji="1" lang="ja-JP" altLang="en-US" sz="1400" dirty="0"/>
                        <a:t>インデント位置が戻ったところで関数終了</a:t>
                      </a:r>
                      <a:endParaRPr kumimoji="1" lang="en-US" altLang="ja-JP" sz="1400" dirty="0"/>
                    </a:p>
                  </a:txBody>
                  <a:tcPr/>
                </a:tc>
                <a:tc>
                  <a:txBody>
                    <a:bodyPr/>
                    <a:lstStyle/>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1" dirty="0"/>
                        <a:t>全て関数</a:t>
                      </a:r>
                      <a:endParaRPr kumimoji="1" lang="en-US" altLang="ja-JP" sz="1400" b="1" dirty="0"/>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t>戻り値型宣言 </a:t>
                      </a:r>
                      <a:r>
                        <a:rPr kumimoji="1" lang="en-US" altLang="ja-JP" sz="1400" dirty="0" err="1"/>
                        <a:t>func_name</a:t>
                      </a:r>
                      <a:r>
                        <a:rPr kumimoji="1" lang="en-US" altLang="ja-JP" sz="1400" dirty="0"/>
                        <a:t>(</a:t>
                      </a:r>
                      <a:r>
                        <a:rPr kumimoji="1" lang="en-US" altLang="ja-JP" sz="1400" dirty="0" err="1"/>
                        <a:t>args</a:t>
                      </a:r>
                      <a:r>
                        <a:rPr kumimoji="1" lang="en-US" altLang="ja-JP" sz="1400" dirty="0"/>
                        <a:t>) </a:t>
                      </a:r>
                      <a:br>
                        <a:rPr kumimoji="1" lang="en-US" altLang="ja-JP" sz="1400" dirty="0"/>
                      </a:br>
                      <a:r>
                        <a:rPr kumimoji="1" lang="en-US" altLang="ja-JP" sz="1400" dirty="0"/>
                        <a:t>{</a:t>
                      </a:r>
                      <a:br>
                        <a:rPr kumimoji="1" lang="en-US" altLang="ja-JP" sz="1400" dirty="0"/>
                      </a:br>
                      <a:r>
                        <a:rPr kumimoji="1" lang="en-US" altLang="ja-JP" sz="1400" dirty="0"/>
                        <a:t>   …</a:t>
                      </a:r>
                      <a:br>
                        <a:rPr kumimoji="1" lang="en-US" altLang="ja-JP" sz="1400" dirty="0"/>
                      </a:br>
                      <a:r>
                        <a:rPr kumimoji="1" lang="en-US" altLang="ja-JP" sz="1400" dirty="0"/>
                        <a:t>   return </a:t>
                      </a:r>
                      <a:r>
                        <a:rPr kumimoji="1" lang="en-US" altLang="ja-JP" sz="1400" dirty="0" err="1"/>
                        <a:t>ret_val</a:t>
                      </a:r>
                      <a:br>
                        <a:rPr kumimoji="1" lang="en-US" altLang="ja-JP" sz="1400" dirty="0"/>
                      </a:br>
                      <a:r>
                        <a:rPr kumimoji="1" lang="en-US" altLang="ja-JP" sz="1400" dirty="0"/>
                        <a:t>}</a:t>
                      </a:r>
                    </a:p>
                  </a:txBody>
                  <a:tcPr/>
                </a:tc>
                <a:tc>
                  <a:txBody>
                    <a:bodyPr/>
                    <a:lstStyle/>
                    <a:p>
                      <a:pPr marL="90488" indent="-90488">
                        <a:lnSpc>
                          <a:spcPct val="100000"/>
                        </a:lnSpc>
                        <a:buFont typeface="Arial" panose="020B0604020202020204" pitchFamily="34" charset="0"/>
                        <a:buChar char="•"/>
                      </a:pPr>
                      <a:r>
                        <a:rPr kumimoji="1" lang="ja-JP" altLang="en-US" sz="1400" b="1" dirty="0"/>
                        <a:t>サブルーチン</a:t>
                      </a:r>
                      <a:br>
                        <a:rPr kumimoji="1" lang="en-US" altLang="ja-JP" sz="1400" b="1" dirty="0"/>
                      </a:br>
                      <a:r>
                        <a:rPr kumimoji="1" lang="en-US" altLang="ja-JP" sz="1400" dirty="0"/>
                        <a:t>subroutine </a:t>
                      </a:r>
                      <a:r>
                        <a:rPr kumimoji="1" lang="en-US" altLang="ja-JP" sz="1400" dirty="0" err="1"/>
                        <a:t>sub_name</a:t>
                      </a:r>
                      <a:r>
                        <a:rPr kumimoji="1" lang="en-US" altLang="ja-JP" sz="1400" dirty="0"/>
                        <a:t>(</a:t>
                      </a:r>
                      <a:r>
                        <a:rPr kumimoji="1" lang="en-US" altLang="ja-JP" sz="1400" dirty="0" err="1"/>
                        <a:t>args</a:t>
                      </a:r>
                      <a:r>
                        <a:rPr kumimoji="1" lang="en-US" altLang="ja-JP" sz="1400" dirty="0"/>
                        <a:t>) </a:t>
                      </a:r>
                      <a:br>
                        <a:rPr kumimoji="1" lang="en-US" altLang="ja-JP" sz="1400" dirty="0"/>
                      </a:br>
                      <a:r>
                        <a:rPr kumimoji="1" lang="en-US" altLang="ja-JP" sz="1400" dirty="0"/>
                        <a:t>   …</a:t>
                      </a:r>
                      <a:br>
                        <a:rPr kumimoji="1" lang="en-US" altLang="ja-JP" sz="1400" dirty="0"/>
                      </a:br>
                      <a:r>
                        <a:rPr kumimoji="1" lang="en-US" altLang="ja-JP" sz="1400" dirty="0"/>
                        <a:t>end subroutine</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1" dirty="0"/>
                        <a:t>関数</a:t>
                      </a:r>
                      <a:br>
                        <a:rPr kumimoji="1" lang="en-US" altLang="ja-JP" sz="1400" b="1" dirty="0"/>
                      </a:br>
                      <a:r>
                        <a:rPr kumimoji="1" lang="ja-JP" altLang="en-US" sz="1400" dirty="0"/>
                        <a:t>戻り値型宣言 </a:t>
                      </a:r>
                      <a:r>
                        <a:rPr kumimoji="1" lang="en-US" altLang="ja-JP" sz="1400" dirty="0"/>
                        <a:t>function </a:t>
                      </a:r>
                      <a:r>
                        <a:rPr kumimoji="1" lang="en-US" altLang="ja-JP" sz="1400" dirty="0" err="1"/>
                        <a:t>func_name</a:t>
                      </a:r>
                      <a:r>
                        <a:rPr kumimoji="1" lang="en-US" altLang="ja-JP" sz="1400" dirty="0"/>
                        <a:t>(</a:t>
                      </a:r>
                      <a:r>
                        <a:rPr kumimoji="1" lang="en-US" altLang="ja-JP" sz="1400" dirty="0" err="1"/>
                        <a:t>args</a:t>
                      </a:r>
                      <a:r>
                        <a:rPr kumimoji="1" lang="en-US" altLang="ja-JP" sz="1400" dirty="0"/>
                        <a:t>) </a:t>
                      </a:r>
                      <a:br>
                        <a:rPr kumimoji="1" lang="en-US" altLang="ja-JP" sz="1400" dirty="0"/>
                      </a:br>
                      <a:r>
                        <a:rPr kumimoji="1" lang="en-US" altLang="ja-JP" sz="1400" dirty="0"/>
                        <a:t>   …</a:t>
                      </a:r>
                      <a:br>
                        <a:rPr kumimoji="1" lang="en-US" altLang="ja-JP" sz="1400" dirty="0"/>
                      </a:br>
                      <a:r>
                        <a:rPr kumimoji="1" lang="en-US" altLang="ja-JP" sz="1400" dirty="0"/>
                        <a:t>   return </a:t>
                      </a:r>
                      <a:r>
                        <a:rPr kumimoji="1" lang="en-US" altLang="ja-JP" sz="1400" dirty="0" err="1"/>
                        <a:t>ret_val</a:t>
                      </a:r>
                      <a:br>
                        <a:rPr kumimoji="1" lang="en-US" altLang="ja-JP" sz="1400" dirty="0"/>
                      </a:br>
                      <a:r>
                        <a:rPr kumimoji="1" lang="en-US" altLang="ja-JP" sz="1400" dirty="0"/>
                        <a:t>end function</a:t>
                      </a:r>
                    </a:p>
                  </a:txBody>
                  <a:tcPr/>
                </a:tc>
                <a:tc>
                  <a:txBody>
                    <a:bodyPr/>
                    <a:lstStyle/>
                    <a:p>
                      <a:pPr marL="90488" indent="-90488">
                        <a:lnSpc>
                          <a:spcPct val="100000"/>
                        </a:lnSpc>
                        <a:buFont typeface="Arial" panose="020B0604020202020204" pitchFamily="34" charset="0"/>
                        <a:buChar char="•"/>
                      </a:pPr>
                      <a:r>
                        <a:rPr kumimoji="1" lang="ja-JP" altLang="en-US" sz="1400" b="1" dirty="0"/>
                        <a:t>サブルーチン</a:t>
                      </a:r>
                      <a:br>
                        <a:rPr kumimoji="1" lang="en-US" altLang="ja-JP" sz="1400" b="1" dirty="0"/>
                      </a:br>
                      <a:r>
                        <a:rPr kumimoji="1" lang="en-US" altLang="ja-JP" sz="1400" dirty="0"/>
                        <a:t>sub </a:t>
                      </a:r>
                      <a:r>
                        <a:rPr kumimoji="1" lang="en-US" altLang="ja-JP" sz="1400" dirty="0" err="1"/>
                        <a:t>sub_name</a:t>
                      </a:r>
                      <a:r>
                        <a:rPr kumimoji="1" lang="en-US" altLang="ja-JP" sz="1400" dirty="0"/>
                        <a:t>(</a:t>
                      </a:r>
                      <a:r>
                        <a:rPr kumimoji="1" lang="en-US" altLang="ja-JP" sz="1400" dirty="0" err="1"/>
                        <a:t>args</a:t>
                      </a:r>
                      <a:br>
                        <a:rPr kumimoji="1" lang="en-US" altLang="ja-JP" sz="1400" dirty="0"/>
                      </a:br>
                      <a:r>
                        <a:rPr kumimoji="1" lang="en-US" altLang="ja-JP" sz="1400" dirty="0"/>
                        <a:t>    …</a:t>
                      </a:r>
                      <a:br>
                        <a:rPr kumimoji="1" lang="en-US" altLang="ja-JP" sz="1400" dirty="0"/>
                      </a:br>
                      <a:r>
                        <a:rPr kumimoji="1" lang="en-US" altLang="ja-JP" sz="1400" dirty="0"/>
                        <a:t>end sub</a:t>
                      </a:r>
                    </a:p>
                    <a:p>
                      <a:pPr marL="90488" indent="-90488">
                        <a:lnSpc>
                          <a:spcPct val="100000"/>
                        </a:lnSpc>
                        <a:buFont typeface="Arial" panose="020B0604020202020204" pitchFamily="34" charset="0"/>
                        <a:buChar char="•"/>
                      </a:pPr>
                      <a:r>
                        <a:rPr kumimoji="1" lang="ja-JP" altLang="en-US" sz="1400" b="1" dirty="0"/>
                        <a:t>関数</a:t>
                      </a:r>
                      <a:br>
                        <a:rPr kumimoji="1" lang="en-US" altLang="ja-JP" sz="1400" b="1" dirty="0"/>
                      </a:br>
                      <a:r>
                        <a:rPr kumimoji="1" lang="en-US" altLang="ja-JP" sz="1400" dirty="0"/>
                        <a:t>Function </a:t>
                      </a:r>
                      <a:r>
                        <a:rPr kumimoji="1" lang="en-US" altLang="ja-JP" sz="1400" dirty="0" err="1"/>
                        <a:t>func_name</a:t>
                      </a:r>
                      <a:r>
                        <a:rPr kumimoji="1" lang="en-US" altLang="ja-JP" sz="1400" dirty="0"/>
                        <a:t>(</a:t>
                      </a:r>
                      <a:r>
                        <a:rPr kumimoji="1" lang="en-US" altLang="ja-JP" sz="1400" dirty="0" err="1"/>
                        <a:t>args</a:t>
                      </a:r>
                      <a:r>
                        <a:rPr kumimoji="1" lang="en-US" altLang="ja-JP" sz="1400" dirty="0"/>
                        <a:t>) As </a:t>
                      </a:r>
                      <a:r>
                        <a:rPr kumimoji="1" lang="ja-JP" altLang="en-US" sz="1400" dirty="0"/>
                        <a:t>戻り値型</a:t>
                      </a:r>
                      <a:br>
                        <a:rPr kumimoji="1" lang="en-US" altLang="ja-JP" sz="1400" dirty="0"/>
                      </a:br>
                      <a:r>
                        <a:rPr kumimoji="1" lang="en-US" altLang="ja-JP" sz="1400" dirty="0"/>
                        <a:t>   …</a:t>
                      </a:r>
                      <a:br>
                        <a:rPr kumimoji="1" lang="en-US" altLang="ja-JP" sz="1400" dirty="0"/>
                      </a:br>
                      <a:r>
                        <a:rPr kumimoji="1" lang="en-US" altLang="ja-JP" sz="1400" dirty="0"/>
                        <a:t>End</a:t>
                      </a:r>
                      <a:r>
                        <a:rPr kumimoji="1" lang="ja-JP" altLang="en-US" sz="1400" dirty="0"/>
                        <a:t> </a:t>
                      </a:r>
                      <a:r>
                        <a:rPr kumimoji="1" lang="en-US" altLang="ja-JP" sz="1400" dirty="0"/>
                        <a:t>Function</a:t>
                      </a:r>
                      <a:endParaRPr kumimoji="1" lang="ja-JP" altLang="en-US" sz="1400" dirty="0"/>
                    </a:p>
                  </a:txBody>
                  <a:tcPr/>
                </a:tc>
                <a:extLst>
                  <a:ext uri="{0D108BD9-81ED-4DB2-BD59-A6C34878D82A}">
                    <a16:rowId xmlns:a16="http://schemas.microsoft.com/office/drawing/2014/main" val="2338259603"/>
                  </a:ext>
                </a:extLst>
              </a:tr>
            </a:tbl>
          </a:graphicData>
        </a:graphic>
      </p:graphicFrame>
    </p:spTree>
    <p:extLst>
      <p:ext uri="{BB962C8B-B14F-4D97-AF65-F5344CB8AC3E}">
        <p14:creationId xmlns:p14="http://schemas.microsoft.com/office/powerpoint/2010/main" val="7718671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のコメント文</a:t>
            </a:r>
          </a:p>
        </p:txBody>
      </p:sp>
      <p:graphicFrame>
        <p:nvGraphicFramePr>
          <p:cNvPr id="3" name="表 2">
            <a:extLst>
              <a:ext uri="{FF2B5EF4-FFF2-40B4-BE49-F238E27FC236}">
                <a16:creationId xmlns:a16="http://schemas.microsoft.com/office/drawing/2014/main" id="{7AEAB648-C06A-06B7-4898-295B9EF647AD}"/>
              </a:ext>
            </a:extLst>
          </p:cNvPr>
          <p:cNvGraphicFramePr>
            <a:graphicFrameLocks noGrp="1"/>
          </p:cNvGraphicFramePr>
          <p:nvPr/>
        </p:nvGraphicFramePr>
        <p:xfrm>
          <a:off x="16074" y="997149"/>
          <a:ext cx="11809311" cy="5425440"/>
        </p:xfrm>
        <a:graphic>
          <a:graphicData uri="http://schemas.openxmlformats.org/drawingml/2006/table">
            <a:tbl>
              <a:tblPr firstRow="1" bandRow="1">
                <a:tableStyleId>{5C22544A-7EE6-4342-B048-85BDC9FD1C3A}</a:tableStyleId>
              </a:tblPr>
              <a:tblGrid>
                <a:gridCol w="2047478">
                  <a:extLst>
                    <a:ext uri="{9D8B030D-6E8A-4147-A177-3AD203B41FA5}">
                      <a16:colId xmlns:a16="http://schemas.microsoft.com/office/drawing/2014/main" val="373689249"/>
                    </a:ext>
                  </a:extLst>
                </a:gridCol>
                <a:gridCol w="1800200">
                  <a:extLst>
                    <a:ext uri="{9D8B030D-6E8A-4147-A177-3AD203B41FA5}">
                      <a16:colId xmlns:a16="http://schemas.microsoft.com/office/drawing/2014/main" val="1983835239"/>
                    </a:ext>
                  </a:extLst>
                </a:gridCol>
                <a:gridCol w="1728192">
                  <a:extLst>
                    <a:ext uri="{9D8B030D-6E8A-4147-A177-3AD203B41FA5}">
                      <a16:colId xmlns:a16="http://schemas.microsoft.com/office/drawing/2014/main" val="2103133704"/>
                    </a:ext>
                  </a:extLst>
                </a:gridCol>
                <a:gridCol w="3785170">
                  <a:extLst>
                    <a:ext uri="{9D8B030D-6E8A-4147-A177-3AD203B41FA5}">
                      <a16:colId xmlns:a16="http://schemas.microsoft.com/office/drawing/2014/main" val="1819112134"/>
                    </a:ext>
                  </a:extLst>
                </a:gridCol>
                <a:gridCol w="2448271">
                  <a:extLst>
                    <a:ext uri="{9D8B030D-6E8A-4147-A177-3AD203B41FA5}">
                      <a16:colId xmlns:a16="http://schemas.microsoft.com/office/drawing/2014/main" val="2810224279"/>
                    </a:ext>
                  </a:extLst>
                </a:gridCol>
              </a:tblGrid>
              <a:tr h="352832">
                <a:tc>
                  <a:txBody>
                    <a:bodyPr/>
                    <a:lstStyle/>
                    <a:p>
                      <a:pPr algn="ctr">
                        <a:lnSpc>
                          <a:spcPct val="100000"/>
                        </a:lnSpc>
                      </a:pPr>
                      <a:endParaRPr kumimoji="1" lang="ja-JP" altLang="en-US" sz="4000" dirty="0"/>
                    </a:p>
                  </a:txBody>
                  <a:tcPr/>
                </a:tc>
                <a:tc>
                  <a:txBody>
                    <a:bodyPr/>
                    <a:lstStyle/>
                    <a:p>
                      <a:pPr algn="ctr">
                        <a:lnSpc>
                          <a:spcPct val="100000"/>
                        </a:lnSpc>
                      </a:pPr>
                      <a:r>
                        <a:rPr kumimoji="1" lang="en-US" altLang="ja-JP" sz="4000" dirty="0"/>
                        <a:t>python</a:t>
                      </a:r>
                      <a:endParaRPr kumimoji="1" lang="ja-JP" altLang="en-US" sz="4000" dirty="0"/>
                    </a:p>
                  </a:txBody>
                  <a:tcPr/>
                </a:tc>
                <a:tc>
                  <a:txBody>
                    <a:bodyPr/>
                    <a:lstStyle/>
                    <a:p>
                      <a:pPr algn="ctr">
                        <a:lnSpc>
                          <a:spcPct val="100000"/>
                        </a:lnSpc>
                      </a:pPr>
                      <a:r>
                        <a:rPr kumimoji="1" lang="en-US" altLang="ja-JP" sz="4000" dirty="0"/>
                        <a:t>C</a:t>
                      </a:r>
                      <a:endParaRPr kumimoji="1" lang="ja-JP" altLang="en-US" sz="4000" dirty="0"/>
                    </a:p>
                  </a:txBody>
                  <a:tcPr/>
                </a:tc>
                <a:tc>
                  <a:txBody>
                    <a:bodyPr/>
                    <a:lstStyle/>
                    <a:p>
                      <a:pPr algn="ctr">
                        <a:lnSpc>
                          <a:spcPct val="100000"/>
                        </a:lnSpc>
                      </a:pPr>
                      <a:r>
                        <a:rPr kumimoji="1" lang="en-US" altLang="ja-JP" sz="4000" dirty="0"/>
                        <a:t>Fortran</a:t>
                      </a:r>
                      <a:endParaRPr kumimoji="1" lang="ja-JP" altLang="en-US" sz="4000" dirty="0"/>
                    </a:p>
                  </a:txBody>
                  <a:tcPr/>
                </a:tc>
                <a:tc>
                  <a:txBody>
                    <a:bodyPr/>
                    <a:lstStyle/>
                    <a:p>
                      <a:pPr algn="ctr">
                        <a:lnSpc>
                          <a:spcPct val="100000"/>
                        </a:lnSpc>
                      </a:pPr>
                      <a:r>
                        <a:rPr kumimoji="1" lang="en-US" altLang="ja-JP" sz="4000" dirty="0"/>
                        <a:t>Basic</a:t>
                      </a:r>
                      <a:endParaRPr kumimoji="1" lang="ja-JP" altLang="en-US" sz="4000" dirty="0"/>
                    </a:p>
                  </a:txBody>
                  <a:tcPr/>
                </a:tc>
                <a:extLst>
                  <a:ext uri="{0D108BD9-81ED-4DB2-BD59-A6C34878D82A}">
                    <a16:rowId xmlns:a16="http://schemas.microsoft.com/office/drawing/2014/main" val="1121165549"/>
                  </a:ext>
                </a:extLst>
              </a:tr>
              <a:tr h="0">
                <a:tc>
                  <a:txBody>
                    <a:bodyPr/>
                    <a:lstStyle/>
                    <a:p>
                      <a:pPr algn="r">
                        <a:lnSpc>
                          <a:spcPct val="100000"/>
                        </a:lnSpc>
                      </a:pPr>
                      <a:r>
                        <a:rPr kumimoji="1" lang="ja-JP" altLang="en-US" sz="2800" dirty="0"/>
                        <a:t>インライン</a:t>
                      </a:r>
                      <a:br>
                        <a:rPr kumimoji="1" lang="en-US" altLang="ja-JP" sz="2800" dirty="0"/>
                      </a:br>
                      <a:r>
                        <a:rPr kumimoji="1" lang="ja-JP" altLang="en-US" sz="2800" dirty="0"/>
                        <a:t>コメント</a:t>
                      </a:r>
                      <a:br>
                        <a:rPr kumimoji="1" lang="en-US" altLang="ja-JP" sz="2800" dirty="0"/>
                      </a:br>
                      <a:r>
                        <a:rPr kumimoji="1" lang="en-US" altLang="ja-JP" sz="2800" dirty="0"/>
                        <a:t>(</a:t>
                      </a:r>
                      <a:r>
                        <a:rPr kumimoji="1" lang="ja-JP" altLang="en-US" sz="2800" dirty="0"/>
                        <a:t>行末まで</a:t>
                      </a:r>
                      <a:r>
                        <a:rPr kumimoji="1" lang="en-US" altLang="ja-JP" sz="2800" dirty="0"/>
                        <a:t>)</a:t>
                      </a:r>
                      <a:endParaRPr kumimoji="1" lang="ja-JP" altLang="en-US" sz="2800" dirty="0"/>
                    </a:p>
                  </a:txBody>
                  <a:tcPr/>
                </a:tc>
                <a:tc>
                  <a:txBody>
                    <a:bodyPr/>
                    <a:lstStyle/>
                    <a:p>
                      <a:pPr marL="0" indent="0">
                        <a:lnSpc>
                          <a:spcPct val="100000"/>
                        </a:lnSpc>
                        <a:buFont typeface="Arial" panose="020B0604020202020204" pitchFamily="34" charset="0"/>
                        <a:buNone/>
                      </a:pPr>
                      <a:r>
                        <a:rPr kumimoji="1" lang="en-US" altLang="ja-JP" sz="2800" b="1" dirty="0">
                          <a:solidFill>
                            <a:srgbClr val="FF0000"/>
                          </a:solidFill>
                        </a:rPr>
                        <a:t>#</a:t>
                      </a:r>
                      <a:r>
                        <a:rPr kumimoji="1" lang="en-US" altLang="ja-JP" sz="2800" dirty="0"/>
                        <a:t> </a:t>
                      </a:r>
                      <a:r>
                        <a:rPr kumimoji="1" lang="ja-JP" altLang="en-US" sz="2800" dirty="0"/>
                        <a:t>以降</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000" dirty="0"/>
                        <a:t>C99</a:t>
                      </a:r>
                      <a:r>
                        <a:rPr kumimoji="1" lang="ja-JP" altLang="en-US" sz="2000" dirty="0"/>
                        <a:t>以降</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dirty="0">
                          <a:solidFill>
                            <a:srgbClr val="FF0000"/>
                          </a:solidFill>
                        </a:rPr>
                        <a:t>//</a:t>
                      </a:r>
                      <a:r>
                        <a:rPr kumimoji="1" lang="ja-JP" altLang="en-US" sz="2800" dirty="0"/>
                        <a:t> 以降</a:t>
                      </a:r>
                    </a:p>
                  </a:txBody>
                  <a:tcPr/>
                </a:tc>
                <a:tc>
                  <a:txBody>
                    <a:bodyPr/>
                    <a:lstStyle/>
                    <a:p>
                      <a:pPr marL="0" indent="0">
                        <a:lnSpc>
                          <a:spcPct val="100000"/>
                        </a:lnSpc>
                        <a:buFont typeface="Arial" panose="020B0604020202020204" pitchFamily="34" charset="0"/>
                        <a:buNone/>
                      </a:pPr>
                      <a:r>
                        <a:rPr kumimoji="1" lang="en-US" altLang="ja-JP" sz="2000" dirty="0"/>
                        <a:t>Fortran90</a:t>
                      </a:r>
                      <a:r>
                        <a:rPr kumimoji="1" lang="ja-JP" altLang="en-US" sz="2000" dirty="0"/>
                        <a:t>以降</a:t>
                      </a:r>
                      <a:endParaRPr kumimoji="1" lang="en-US" altLang="ja-JP" sz="2000" dirty="0"/>
                    </a:p>
                    <a:p>
                      <a:pPr marL="0" indent="0">
                        <a:lnSpc>
                          <a:spcPct val="100000"/>
                        </a:lnSpc>
                        <a:buFont typeface="Arial" panose="020B0604020202020204" pitchFamily="34" charset="0"/>
                        <a:buNone/>
                      </a:pPr>
                      <a:r>
                        <a:rPr kumimoji="1" lang="en-US" altLang="ja-JP" sz="2800" b="1" dirty="0">
                          <a:solidFill>
                            <a:srgbClr val="FF0000"/>
                          </a:solidFill>
                        </a:rPr>
                        <a:t>!</a:t>
                      </a:r>
                      <a:r>
                        <a:rPr kumimoji="1" lang="ja-JP" altLang="en-US" sz="2800" b="1" dirty="0">
                          <a:solidFill>
                            <a:srgbClr val="FF0000"/>
                          </a:solidFill>
                        </a:rPr>
                        <a:t> </a:t>
                      </a:r>
                      <a:r>
                        <a:rPr kumimoji="1" lang="ja-JP" altLang="en-US" sz="2800" dirty="0"/>
                        <a:t>以降</a:t>
                      </a:r>
                      <a:br>
                        <a:rPr kumimoji="1" lang="en-US" altLang="ja-JP" sz="2800" dirty="0"/>
                      </a:br>
                      <a:r>
                        <a:rPr kumimoji="1" lang="en-US" altLang="ja-JP" sz="1800" dirty="0"/>
                        <a:t>(Fortran77</a:t>
                      </a:r>
                      <a:r>
                        <a:rPr kumimoji="1" lang="ja-JP" altLang="en-US" sz="1800" dirty="0"/>
                        <a:t>までの固定フォーマットでは、行頭に</a:t>
                      </a:r>
                      <a:r>
                        <a:rPr kumimoji="1" lang="en-US" altLang="ja-JP" sz="1800" b="1" dirty="0">
                          <a:solidFill>
                            <a:srgbClr val="FF0000"/>
                          </a:solidFill>
                        </a:rPr>
                        <a:t>C</a:t>
                      </a:r>
                      <a:r>
                        <a:rPr kumimoji="1" lang="ja-JP" altLang="en-US" sz="1800" dirty="0"/>
                        <a:t>があると１行コメント</a:t>
                      </a:r>
                      <a:r>
                        <a:rPr kumimoji="1" lang="en-US" altLang="ja-JP" sz="1800" dirty="0"/>
                        <a:t>)</a:t>
                      </a:r>
                      <a:endParaRPr kumimoji="1" lang="ja-JP" altLang="en-US" sz="2800" dirty="0"/>
                    </a:p>
                  </a:txBody>
                  <a:tcPr/>
                </a:tc>
                <a:tc>
                  <a:txBody>
                    <a:bodyPr/>
                    <a:lstStyle/>
                    <a:p>
                      <a:pPr marL="0" indent="0">
                        <a:lnSpc>
                          <a:spcPct val="100000"/>
                        </a:lnSpc>
                        <a:buFont typeface="Arial" panose="020B0604020202020204" pitchFamily="34" charset="0"/>
                        <a:buNone/>
                      </a:pPr>
                      <a:r>
                        <a:rPr kumimoji="1" lang="en-US" altLang="ja-JP" sz="2000" dirty="0"/>
                        <a:t>Visual</a:t>
                      </a:r>
                      <a:r>
                        <a:rPr kumimoji="1" lang="ja-JP" altLang="en-US" sz="2000" dirty="0"/>
                        <a:t> </a:t>
                      </a:r>
                      <a:r>
                        <a:rPr kumimoji="1" lang="en-US" altLang="ja-JP" sz="2000" dirty="0"/>
                        <a:t>Basic</a:t>
                      </a:r>
                      <a:br>
                        <a:rPr kumimoji="1" lang="en-US" altLang="ja-JP" sz="2000" dirty="0"/>
                      </a:br>
                      <a:r>
                        <a:rPr kumimoji="1" lang="en-US" altLang="ja-JP" sz="2800" b="1" dirty="0">
                          <a:solidFill>
                            <a:srgbClr val="FF0000"/>
                          </a:solidFill>
                        </a:rPr>
                        <a:t>’</a:t>
                      </a:r>
                      <a:r>
                        <a:rPr kumimoji="1" lang="ja-JP" altLang="en-US" sz="2800" dirty="0"/>
                        <a:t> 以降</a:t>
                      </a:r>
                      <a:endParaRPr kumimoji="1" lang="en-US" altLang="ja-JP" sz="2800" dirty="0"/>
                    </a:p>
                  </a:txBody>
                  <a:tcPr/>
                </a:tc>
                <a:extLst>
                  <a:ext uri="{0D108BD9-81ED-4DB2-BD59-A6C34878D82A}">
                    <a16:rowId xmlns:a16="http://schemas.microsoft.com/office/drawing/2014/main" val="3322054187"/>
                  </a:ext>
                </a:extLst>
              </a:tr>
              <a:tr h="407208">
                <a:tc>
                  <a:txBody>
                    <a:bodyPr/>
                    <a:lstStyle/>
                    <a:p>
                      <a:pPr algn="r">
                        <a:lnSpc>
                          <a:spcPct val="100000"/>
                        </a:lnSpc>
                      </a:pPr>
                      <a:r>
                        <a:rPr kumimoji="1" lang="ja-JP" altLang="en-US" sz="2800" dirty="0"/>
                        <a:t>複数行</a:t>
                      </a:r>
                      <a:br>
                        <a:rPr kumimoji="1" lang="en-US" altLang="ja-JP" sz="2800" dirty="0"/>
                      </a:br>
                      <a:r>
                        <a:rPr kumimoji="1" lang="ja-JP" altLang="en-US" sz="2800" dirty="0"/>
                        <a:t>コメント</a:t>
                      </a:r>
                    </a:p>
                  </a:txBody>
                  <a:tcPr/>
                </a:tc>
                <a:tc>
                  <a:txBody>
                    <a:bodyPr/>
                    <a:lstStyle/>
                    <a:p>
                      <a:pPr>
                        <a:lnSpc>
                          <a:spcPct val="100000"/>
                        </a:lnSpc>
                      </a:pPr>
                      <a:r>
                        <a:rPr kumimoji="1" lang="en-US" altLang="ja-JP" sz="1800" dirty="0"/>
                        <a:t>docstring</a:t>
                      </a:r>
                      <a:r>
                        <a:rPr kumimoji="1" lang="ja-JP" altLang="en-US" sz="1800" dirty="0"/>
                        <a:t>を流用</a:t>
                      </a:r>
                      <a:endParaRPr kumimoji="1" lang="en-US" altLang="ja-JP" sz="1800" dirty="0"/>
                    </a:p>
                    <a:p>
                      <a:pPr>
                        <a:lnSpc>
                          <a:spcPct val="100000"/>
                        </a:lnSpc>
                      </a:pPr>
                      <a:r>
                        <a:rPr kumimoji="1" lang="en-US" altLang="ja-JP" sz="2800" dirty="0">
                          <a:solidFill>
                            <a:srgbClr val="FF0000"/>
                          </a:solidFill>
                        </a:rPr>
                        <a:t>’’’</a:t>
                      </a:r>
                      <a:br>
                        <a:rPr kumimoji="1" lang="en-US" altLang="ja-JP" sz="2800" dirty="0">
                          <a:solidFill>
                            <a:srgbClr val="FF0000"/>
                          </a:solidFill>
                        </a:rPr>
                      </a:br>
                      <a:br>
                        <a:rPr kumimoji="1" lang="en-US" altLang="ja-JP" sz="2800" dirty="0">
                          <a:solidFill>
                            <a:srgbClr val="FF0000"/>
                          </a:solidFill>
                        </a:rPr>
                      </a:br>
                      <a:r>
                        <a:rPr kumimoji="1" lang="en-US" altLang="ja-JP" sz="2800" dirty="0">
                          <a:solidFill>
                            <a:srgbClr val="FF0000"/>
                          </a:solidFill>
                        </a:rPr>
                        <a:t>’’’</a:t>
                      </a:r>
                    </a:p>
                    <a:p>
                      <a:pPr>
                        <a:lnSpc>
                          <a:spcPct val="100000"/>
                        </a:lnSpc>
                      </a:pPr>
                      <a:r>
                        <a:rPr kumimoji="1" lang="ja-JP" altLang="en-US" sz="2800" dirty="0"/>
                        <a:t>あるいは</a:t>
                      </a:r>
                      <a:br>
                        <a:rPr kumimoji="1" lang="en-US" altLang="ja-JP" sz="2800" dirty="0"/>
                      </a:br>
                      <a:r>
                        <a:rPr kumimoji="1" lang="en-US" altLang="ja-JP" sz="2800" dirty="0">
                          <a:solidFill>
                            <a:srgbClr val="FF0000"/>
                          </a:solidFill>
                        </a:rPr>
                        <a:t>”””</a:t>
                      </a:r>
                      <a:br>
                        <a:rPr kumimoji="1" lang="en-US" altLang="ja-JP" sz="2800" dirty="0">
                          <a:solidFill>
                            <a:srgbClr val="FF0000"/>
                          </a:solidFill>
                        </a:rPr>
                      </a:br>
                      <a:endParaRPr kumimoji="1" lang="en-US" altLang="ja-JP" sz="2800" dirty="0">
                        <a:solidFill>
                          <a:srgbClr val="FF0000"/>
                        </a:solidFill>
                      </a:endParaRPr>
                    </a:p>
                    <a:p>
                      <a:pPr>
                        <a:lnSpc>
                          <a:spcPct val="100000"/>
                        </a:lnSpc>
                      </a:pPr>
                      <a:r>
                        <a:rPr kumimoji="1" lang="en-US" altLang="ja-JP" sz="2800" dirty="0">
                          <a:solidFill>
                            <a:srgbClr val="FF0000"/>
                          </a:solidFill>
                        </a:rPr>
                        <a:t>”””</a:t>
                      </a:r>
                      <a:endParaRPr kumimoji="1" lang="ja-JP" altLang="en-US" sz="2800" dirty="0">
                        <a:solidFill>
                          <a:srgbClr val="FF0000"/>
                        </a:solidFill>
                      </a:endParaRPr>
                    </a:p>
                  </a:txBody>
                  <a:tcPr/>
                </a:tc>
                <a:tc>
                  <a:txBody>
                    <a:bodyPr/>
                    <a:lstStyle/>
                    <a:p>
                      <a:pPr>
                        <a:lnSpc>
                          <a:spcPct val="100000"/>
                        </a:lnSpc>
                      </a:pPr>
                      <a:r>
                        <a:rPr kumimoji="1" lang="en-US" altLang="ja-JP" sz="2800" dirty="0">
                          <a:solidFill>
                            <a:srgbClr val="FF0000"/>
                          </a:solidFill>
                        </a:rPr>
                        <a:t>/*</a:t>
                      </a:r>
                    </a:p>
                    <a:p>
                      <a:pPr>
                        <a:lnSpc>
                          <a:spcPct val="100000"/>
                        </a:lnSpc>
                      </a:pPr>
                      <a:endParaRPr kumimoji="1" lang="en-US" altLang="ja-JP" sz="2800" dirty="0">
                        <a:solidFill>
                          <a:srgbClr val="FF0000"/>
                        </a:solidFill>
                      </a:endParaRPr>
                    </a:p>
                    <a:p>
                      <a:pPr>
                        <a:lnSpc>
                          <a:spcPct val="100000"/>
                        </a:lnSpc>
                      </a:pPr>
                      <a:r>
                        <a:rPr kumimoji="1" lang="ja-JP" altLang="en-US" sz="2800" dirty="0">
                          <a:solidFill>
                            <a:srgbClr val="FF0000"/>
                          </a:solidFill>
                        </a:rPr>
                        <a:t>*</a:t>
                      </a:r>
                      <a:r>
                        <a:rPr kumimoji="1" lang="en-US" altLang="ja-JP" sz="2800" dirty="0">
                          <a:solidFill>
                            <a:srgbClr val="FF0000"/>
                          </a:solidFill>
                        </a:rPr>
                        <a:t>/</a:t>
                      </a:r>
                      <a:endParaRPr kumimoji="1" lang="ja-JP" altLang="en-US" sz="2800" dirty="0">
                        <a:solidFill>
                          <a:srgbClr val="FF0000"/>
                        </a:solidFill>
                      </a:endParaRPr>
                    </a:p>
                  </a:txBody>
                  <a:tcPr/>
                </a:tc>
                <a:tc>
                  <a:txBody>
                    <a:bodyPr/>
                    <a:lstStyle/>
                    <a:p>
                      <a:pPr>
                        <a:lnSpc>
                          <a:spcPct val="100000"/>
                        </a:lnSpc>
                      </a:pPr>
                      <a:endParaRPr kumimoji="1" lang="ja-JP" altLang="en-US" sz="2800" dirty="0"/>
                    </a:p>
                  </a:txBody>
                  <a:tcPr/>
                </a:tc>
                <a:tc>
                  <a:txBody>
                    <a:bodyPr/>
                    <a:lstStyle/>
                    <a:p>
                      <a:pPr>
                        <a:lnSpc>
                          <a:spcPct val="100000"/>
                        </a:lnSpc>
                      </a:pPr>
                      <a:endParaRPr kumimoji="1" lang="ja-JP" altLang="en-US" sz="2800" dirty="0"/>
                    </a:p>
                  </a:txBody>
                  <a:tcPr/>
                </a:tc>
                <a:extLst>
                  <a:ext uri="{0D108BD9-81ED-4DB2-BD59-A6C34878D82A}">
                    <a16:rowId xmlns:a16="http://schemas.microsoft.com/office/drawing/2014/main" val="1525174498"/>
                  </a:ext>
                </a:extLst>
              </a:tr>
            </a:tbl>
          </a:graphicData>
        </a:graphic>
      </p:graphicFrame>
    </p:spTree>
    <p:extLst>
      <p:ext uri="{BB962C8B-B14F-4D97-AF65-F5344CB8AC3E}">
        <p14:creationId xmlns:p14="http://schemas.microsoft.com/office/powerpoint/2010/main" val="31161855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の作法と文法</a:t>
            </a:r>
          </a:p>
        </p:txBody>
      </p:sp>
      <p:sp>
        <p:nvSpPr>
          <p:cNvPr id="420867" name="Rectangle 1027"/>
          <p:cNvSpPr>
            <a:spLocks noGrp="1" noChangeArrowheads="1"/>
          </p:cNvSpPr>
          <p:nvPr>
            <p:ph type="body" idx="1"/>
          </p:nvPr>
        </p:nvSpPr>
        <p:spPr>
          <a:xfrm>
            <a:off x="191344" y="764704"/>
            <a:ext cx="11450488" cy="5832648"/>
          </a:xfrm>
        </p:spPr>
        <p:txBody>
          <a:bodyPr/>
          <a:lstStyle/>
          <a:p>
            <a:pPr algn="just"/>
            <a:r>
              <a:rPr lang="ja-JP" altLang="en-US" sz="2400" kern="100" dirty="0">
                <a:cs typeface="Cascadia Code" panose="020B0609020000020004" pitchFamily="49" charset="0"/>
              </a:rPr>
              <a:t>ファイル名の拡張子は </a:t>
            </a:r>
            <a:r>
              <a:rPr lang="en-US" altLang="ja-JP" sz="2400" kern="100" dirty="0">
                <a:cs typeface="Cascadia Code" panose="020B0609020000020004" pitchFamily="49" charset="0"/>
              </a:rPr>
              <a:t>.</a:t>
            </a:r>
            <a:r>
              <a:rPr lang="en-US" altLang="ja-JP" sz="2400" kern="100" dirty="0" err="1">
                <a:cs typeface="Cascadia Code" panose="020B0609020000020004" pitchFamily="49" charset="0"/>
              </a:rPr>
              <a:t>py</a:t>
            </a:r>
            <a:r>
              <a:rPr lang="ja-JP" altLang="en-US" sz="2400" kern="100" dirty="0">
                <a:cs typeface="Cascadia Code" panose="020B0609020000020004" pitchFamily="49" charset="0"/>
              </a:rPr>
              <a:t> にするのが良い</a:t>
            </a:r>
            <a:endParaRPr lang="en-US" altLang="ja-JP" sz="2400" kern="100" dirty="0">
              <a:cs typeface="Cascadia Code" panose="020B0609020000020004" pitchFamily="49" charset="0"/>
            </a:endParaRPr>
          </a:p>
          <a:p>
            <a:pPr algn="just"/>
            <a:r>
              <a:rPr lang="en-US" altLang="ja-JP" sz="2400" kern="100" dirty="0" err="1">
                <a:effectLst/>
                <a:cs typeface="Cascadia Code" panose="020B0609020000020004" pitchFamily="49" charset="0"/>
              </a:rPr>
              <a:t>Jupyter</a:t>
            </a:r>
            <a:r>
              <a:rPr lang="ja-JP" altLang="en-US" sz="2400" kern="100" dirty="0">
                <a:effectLst/>
                <a:cs typeface="Cascadia Code" panose="020B0609020000020004" pitchFamily="49" charset="0"/>
              </a:rPr>
              <a:t> </a:t>
            </a:r>
            <a:r>
              <a:rPr lang="en-US" altLang="ja-JP" sz="2400" kern="100" dirty="0">
                <a:effectLst/>
                <a:cs typeface="Cascadia Code" panose="020B0609020000020004" pitchFamily="49" charset="0"/>
              </a:rPr>
              <a:t>notebook</a:t>
            </a:r>
            <a:r>
              <a:rPr lang="ja-JP" altLang="en-US" sz="2400" kern="100" dirty="0">
                <a:effectLst/>
                <a:cs typeface="Cascadia Code" panose="020B0609020000020004" pitchFamily="49" charset="0"/>
              </a:rPr>
              <a:t>を使うと、対話形式でプログラムを作れる。拡張子は </a:t>
            </a:r>
            <a:r>
              <a:rPr lang="en-US" altLang="ja-JP" sz="2400" kern="100" dirty="0">
                <a:effectLst/>
                <a:cs typeface="Cascadia Code" panose="020B0609020000020004" pitchFamily="49" charset="0"/>
              </a:rPr>
              <a:t>.</a:t>
            </a:r>
            <a:r>
              <a:rPr lang="en-US" altLang="ja-JP" sz="2400" kern="100" dirty="0" err="1">
                <a:effectLst/>
                <a:cs typeface="Cascadia Code" panose="020B0609020000020004" pitchFamily="49" charset="0"/>
              </a:rPr>
              <a:t>ipynb</a:t>
            </a:r>
            <a:endParaRPr lang="en-US" altLang="ja-JP" sz="2400" kern="100" dirty="0">
              <a:effectLst/>
              <a:cs typeface="Cascadia Code" panose="020B0609020000020004" pitchFamily="49" charset="0"/>
            </a:endParaRPr>
          </a:p>
          <a:p>
            <a:r>
              <a:rPr lang="en-US" altLang="ja-JP" sz="2400" kern="100" dirty="0">
                <a:effectLst/>
                <a:cs typeface="Cascadia Code" panose="020B0609020000020004" pitchFamily="49" charset="0"/>
              </a:rPr>
              <a:t>.</a:t>
            </a:r>
            <a:r>
              <a:rPr lang="en-US" altLang="ja-JP" sz="2400" kern="100" dirty="0" err="1">
                <a:effectLst/>
                <a:cs typeface="Cascadia Code" panose="020B0609020000020004" pitchFamily="49" charset="0"/>
              </a:rPr>
              <a:t>ipynb</a:t>
            </a:r>
            <a:r>
              <a:rPr lang="ja-JP" altLang="en-US" sz="2400" kern="100" dirty="0">
                <a:effectLst/>
                <a:cs typeface="Cascadia Code" panose="020B0609020000020004" pitchFamily="49" charset="0"/>
              </a:rPr>
              <a:t>ファイルは、</a:t>
            </a:r>
            <a:br>
              <a:rPr lang="en-US" altLang="ja-JP" sz="2400" kern="100" dirty="0">
                <a:effectLst/>
                <a:cs typeface="Cascadia Code" panose="020B0609020000020004" pitchFamily="49" charset="0"/>
              </a:rPr>
            </a:b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jupyter</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nbconvert</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--to script </a:t>
            </a: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test.ipynb</a:t>
            </a:r>
            <a:b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lang="ja-JP" altLang="en-US" sz="2400" kern="100" dirty="0">
                <a:cs typeface="Cascadia Code" panose="020B0609020000020004" pitchFamily="49" charset="0"/>
              </a:rPr>
              <a:t>で</a:t>
            </a:r>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プログラムに変換できる。この場合は、</a:t>
            </a:r>
            <a:r>
              <a:rPr lang="en-US" altLang="ja-JP" sz="2400" kern="100" dirty="0" err="1">
                <a:cs typeface="Cascadia Code" panose="020B0609020000020004" pitchFamily="49" charset="0"/>
              </a:rPr>
              <a:t>test.ipynb</a:t>
            </a:r>
            <a:r>
              <a:rPr lang="ja-JP" altLang="en-US" sz="2400" kern="100" dirty="0">
                <a:cs typeface="Cascadia Code" panose="020B0609020000020004" pitchFamily="49" charset="0"/>
              </a:rPr>
              <a:t>を</a:t>
            </a:r>
            <a:r>
              <a:rPr lang="en-US" altLang="ja-JP" sz="2400" kern="100" dirty="0">
                <a:cs typeface="Cascadia Code" panose="020B0609020000020004" pitchFamily="49" charset="0"/>
              </a:rPr>
              <a:t>test.py</a:t>
            </a:r>
            <a:r>
              <a:rPr lang="ja-JP" altLang="en-US" sz="2400" kern="100" dirty="0">
                <a:cs typeface="Cascadia Code" panose="020B0609020000020004" pitchFamily="49" charset="0"/>
              </a:rPr>
              <a:t>に変換する</a:t>
            </a:r>
            <a:endParaRPr lang="en-US" altLang="ja-JP" sz="2400" kern="100" dirty="0">
              <a:cs typeface="Cascadia Code" panose="020B0609020000020004" pitchFamily="49" charset="0"/>
            </a:endParaRPr>
          </a:p>
          <a:p>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プログラムは</a:t>
            </a:r>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コマンドで実行する</a:t>
            </a:r>
            <a:br>
              <a:rPr lang="en-US" altLang="ja-JP" sz="2400" kern="100" dirty="0">
                <a:cs typeface="Cascadia Code" panose="020B0609020000020004" pitchFamily="49" charset="0"/>
              </a:rPr>
            </a:b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python test.py</a:t>
            </a:r>
            <a:endParaRPr lang="en-US" altLang="ja-JP" sz="2400" kern="100" dirty="0">
              <a:cs typeface="Cascadia Code" panose="020B0609020000020004" pitchFamily="49" charset="0"/>
            </a:endParaRPr>
          </a:p>
          <a:p>
            <a:endParaRPr lang="en-US" altLang="ja-JP" sz="2400" kern="100" dirty="0">
              <a:cs typeface="Cascadia Code" panose="020B0609020000020004" pitchFamily="49" charset="0"/>
            </a:endParaRPr>
          </a:p>
          <a:p>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では、行頭の空白文字の数 </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インデント</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が重要。</a:t>
            </a:r>
            <a:br>
              <a:rPr lang="en-US" altLang="ja-JP" sz="2400" kern="100" dirty="0">
                <a:cs typeface="Cascadia Code" panose="020B0609020000020004" pitchFamily="49" charset="0"/>
              </a:rPr>
            </a:br>
            <a:r>
              <a:rPr lang="ja-JP" altLang="en-US" sz="2400" kern="100" dirty="0">
                <a:cs typeface="Cascadia Code" panose="020B0609020000020004" pitchFamily="49" charset="0"/>
              </a:rPr>
              <a:t>・ 同じブロックではインデントの数を合わせる</a:t>
            </a:r>
            <a:br>
              <a:rPr lang="en-US" altLang="ja-JP" sz="2400" kern="100" dirty="0">
                <a:cs typeface="Cascadia Code" panose="020B0609020000020004" pitchFamily="49" charset="0"/>
              </a:rPr>
            </a:br>
            <a:r>
              <a:rPr lang="ja-JP" altLang="en-US" sz="2400" kern="100" dirty="0">
                <a:cs typeface="Cascadia Code" panose="020B0609020000020004" pitchFamily="49" charset="0"/>
              </a:rPr>
              <a:t>・ 一段深いブロックではインデントの数を増やす</a:t>
            </a:r>
            <a:br>
              <a:rPr lang="en-US" altLang="ja-JP" sz="2400" kern="100" dirty="0">
                <a:cs typeface="Cascadia Code" panose="020B0609020000020004" pitchFamily="49" charset="0"/>
              </a:rPr>
            </a:br>
            <a:r>
              <a:rPr lang="ja-JP" altLang="en-US" sz="2400" kern="100" dirty="0">
                <a:cs typeface="Cascadia Code" panose="020B0609020000020004" pitchFamily="49" charset="0"/>
              </a:rPr>
              <a:t>・ ブロックが終了したらインデントの数を元に戻す</a:t>
            </a:r>
            <a:br>
              <a:rPr lang="en-US" altLang="ja-JP" sz="2400" kern="100" dirty="0">
                <a:cs typeface="Cascadia Code" panose="020B0609020000020004" pitchFamily="49" charset="0"/>
              </a:rPr>
            </a:br>
            <a:r>
              <a:rPr lang="ja-JP" altLang="en-US" sz="2400" kern="100" dirty="0">
                <a:cs typeface="Cascadia Code" panose="020B0609020000020004" pitchFamily="49" charset="0"/>
              </a:rPr>
              <a:t>・ 紛らわしいので、</a:t>
            </a:r>
            <a:r>
              <a:rPr lang="en-US" altLang="ja-JP" sz="2400" kern="100" dirty="0">
                <a:cs typeface="Cascadia Code" panose="020B0609020000020004" pitchFamily="49" charset="0"/>
              </a:rPr>
              <a:t>TAB</a:t>
            </a:r>
            <a:r>
              <a:rPr lang="ja-JP" altLang="en-US" sz="2400" kern="100" dirty="0">
                <a:cs typeface="Cascadia Code" panose="020B0609020000020004" pitchFamily="49" charset="0"/>
              </a:rPr>
              <a:t> は使わない</a:t>
            </a:r>
            <a:endParaRPr lang="en-US" altLang="ja-JP" sz="2400" kern="100" dirty="0">
              <a:cs typeface="Cascadia Code" panose="020B0609020000020004" pitchFamily="49" charset="0"/>
            </a:endParaRPr>
          </a:p>
        </p:txBody>
      </p:sp>
    </p:spTree>
    <p:extLst>
      <p:ext uri="{BB962C8B-B14F-4D97-AF65-F5344CB8AC3E}">
        <p14:creationId xmlns:p14="http://schemas.microsoft.com/office/powerpoint/2010/main" val="1425270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1524000" y="1"/>
            <a:ext cx="9144000" cy="980727"/>
          </a:xfrm>
        </p:spPr>
        <p:txBody>
          <a:bodyPr/>
          <a:lstStyle/>
          <a:p>
            <a:pPr eaLnBrk="1" hangingPunct="1"/>
            <a:r>
              <a:rPr lang="ja-JP" altLang="en-US" sz="3600" b="1" dirty="0">
                <a:solidFill>
                  <a:srgbClr val="0000FF"/>
                </a:solidFill>
                <a:ea typeface="ＨＧ丸ゴシックB" pitchFamily="49" charset="-128"/>
              </a:rPr>
              <a:t>チュートリアルの目的</a:t>
            </a:r>
          </a:p>
        </p:txBody>
      </p:sp>
      <p:sp>
        <p:nvSpPr>
          <p:cNvPr id="420867" name="Rectangle 1027"/>
          <p:cNvSpPr>
            <a:spLocks noGrp="1" noChangeArrowheads="1"/>
          </p:cNvSpPr>
          <p:nvPr>
            <p:ph type="body" idx="1"/>
          </p:nvPr>
        </p:nvSpPr>
        <p:spPr>
          <a:xfrm>
            <a:off x="983432" y="836712"/>
            <a:ext cx="10658400" cy="5328592"/>
          </a:xfrm>
        </p:spPr>
        <p:txBody>
          <a:bodyPr/>
          <a:lstStyle/>
          <a:p>
            <a:pPr marL="0" indent="0" algn="just">
              <a:buNone/>
            </a:pPr>
            <a:r>
              <a:rPr lang="ja-JP" altLang="en-US" b="1" kern="100" dirty="0">
                <a:solidFill>
                  <a:srgbClr val="0000FF"/>
                </a:solidFill>
                <a:cs typeface="Cascadia Code" panose="020B0609020000020004" pitchFamily="49" charset="0"/>
              </a:rPr>
              <a:t>学生・研究者視点</a:t>
            </a:r>
            <a:endParaRPr lang="en-US" altLang="ja-JP" b="1" kern="100" dirty="0">
              <a:solidFill>
                <a:srgbClr val="0000FF"/>
              </a:solidFill>
              <a:cs typeface="Cascadia Code" panose="020B0609020000020004" pitchFamily="49" charset="0"/>
            </a:endParaRPr>
          </a:p>
          <a:p>
            <a:pPr algn="just"/>
            <a:r>
              <a:rPr lang="ja-JP" altLang="en-US" kern="100" dirty="0">
                <a:cs typeface="Cascadia Code" panose="020B0609020000020004" pitchFamily="49" charset="0"/>
              </a:rPr>
              <a:t>研究の解析・整理に必要な </a:t>
            </a:r>
            <a:r>
              <a:rPr lang="en-US" altLang="ja-JP" kern="100" dirty="0">
                <a:cs typeface="Cascadia Code" panose="020B0609020000020004" pitchFamily="49" charset="0"/>
              </a:rPr>
              <a:t>python</a:t>
            </a:r>
            <a:r>
              <a:rPr lang="ja-JP" altLang="en-US" kern="100" dirty="0">
                <a:cs typeface="Cascadia Code" panose="020B0609020000020004" pitchFamily="49" charset="0"/>
              </a:rPr>
              <a:t> プログラムを</a:t>
            </a:r>
            <a:endParaRPr lang="en-US" altLang="ja-JP" kern="100" dirty="0">
              <a:cs typeface="Cascadia Code" panose="020B0609020000020004" pitchFamily="49" charset="0"/>
            </a:endParaRPr>
          </a:p>
          <a:p>
            <a:pPr marL="0" indent="0" algn="just">
              <a:buNone/>
            </a:pPr>
            <a:r>
              <a:rPr lang="ja-JP" altLang="en-US" kern="100" dirty="0">
                <a:cs typeface="Cascadia Code" panose="020B0609020000020004" pitchFamily="49" charset="0"/>
              </a:rPr>
              <a:t>　理解・作成できるようになる</a:t>
            </a:r>
            <a:endParaRPr lang="en-US" altLang="ja-JP" kern="100" dirty="0">
              <a:cs typeface="Cascadia Code" panose="020B0609020000020004" pitchFamily="49" charset="0"/>
            </a:endParaRPr>
          </a:p>
          <a:p>
            <a:pPr marL="0" indent="0" algn="just">
              <a:buNone/>
            </a:pPr>
            <a:endParaRPr lang="en-US" altLang="ja-JP" kern="100" dirty="0">
              <a:effectLst/>
              <a:cs typeface="Cascadia Code" panose="020B0609020000020004" pitchFamily="49" charset="0"/>
            </a:endParaRPr>
          </a:p>
          <a:p>
            <a:pPr marL="0" indent="0" algn="just">
              <a:buNone/>
            </a:pPr>
            <a:r>
              <a:rPr lang="ja-JP" altLang="en-US" b="1" kern="100" dirty="0">
                <a:solidFill>
                  <a:srgbClr val="0000FF"/>
                </a:solidFill>
                <a:cs typeface="Cascadia Code" panose="020B0609020000020004" pitchFamily="49" charset="0"/>
              </a:rPr>
              <a:t>教員・指導者視点</a:t>
            </a:r>
            <a:endParaRPr lang="en-US" altLang="ja-JP" b="1" kern="100" dirty="0">
              <a:solidFill>
                <a:srgbClr val="0000FF"/>
              </a:solidFill>
              <a:effectLst/>
              <a:cs typeface="Cascadia Code" panose="020B0609020000020004" pitchFamily="49" charset="0"/>
            </a:endParaRPr>
          </a:p>
          <a:p>
            <a:pPr algn="just"/>
            <a:r>
              <a:rPr lang="ja-JP" altLang="en-US" kern="100" dirty="0">
                <a:effectLst/>
                <a:cs typeface="Cascadia Code" panose="020B0609020000020004" pitchFamily="49" charset="0"/>
              </a:rPr>
              <a:t>学生が提出してき</a:t>
            </a:r>
            <a:r>
              <a:rPr lang="ja-JP" altLang="en-US" kern="100" dirty="0">
                <a:cs typeface="Cascadia Code" panose="020B0609020000020004" pitchFamily="49" charset="0"/>
              </a:rPr>
              <a:t>た </a:t>
            </a:r>
            <a:r>
              <a:rPr lang="en-US" altLang="ja-JP" kern="100" dirty="0">
                <a:effectLst/>
                <a:cs typeface="Cascadia Code" panose="020B0609020000020004" pitchFamily="49" charset="0"/>
              </a:rPr>
              <a:t>python</a:t>
            </a:r>
            <a:r>
              <a:rPr lang="ja-JP" altLang="en-US" kern="100" dirty="0">
                <a:effectLst/>
                <a:cs typeface="Cascadia Code" panose="020B0609020000020004" pitchFamily="49" charset="0"/>
              </a:rPr>
              <a:t>プログラムを</a:t>
            </a:r>
            <a:endParaRPr lang="en-US" altLang="ja-JP" kern="100" dirty="0">
              <a:effectLst/>
              <a:cs typeface="Cascadia Code" panose="020B0609020000020004" pitchFamily="49" charset="0"/>
            </a:endParaRPr>
          </a:p>
          <a:p>
            <a:pPr marL="0" indent="0" algn="just">
              <a:buNone/>
            </a:pPr>
            <a:r>
              <a:rPr lang="ja-JP" altLang="en-US" kern="100" dirty="0">
                <a:cs typeface="Cascadia Code" panose="020B0609020000020004" pitchFamily="49" charset="0"/>
              </a:rPr>
              <a:t>　</a:t>
            </a:r>
            <a:r>
              <a:rPr lang="ja-JP" altLang="en-US" kern="100" dirty="0">
                <a:effectLst/>
                <a:cs typeface="Cascadia Code" panose="020B0609020000020004" pitchFamily="49" charset="0"/>
              </a:rPr>
              <a:t>理解できるようになる</a:t>
            </a:r>
            <a:endParaRPr lang="en-US" altLang="ja-JP" kern="100" dirty="0">
              <a:cs typeface="Cascadia Code" panose="020B0609020000020004" pitchFamily="49" charset="0"/>
            </a:endParaRPr>
          </a:p>
          <a:p>
            <a:pPr marL="0" indent="0" algn="just">
              <a:buNone/>
            </a:pPr>
            <a:endParaRPr lang="en-US" altLang="ja-JP" kern="100" dirty="0">
              <a:effectLst/>
              <a:cs typeface="Cascadia Code" panose="020B0609020000020004" pitchFamily="49" charset="0"/>
            </a:endParaRPr>
          </a:p>
          <a:p>
            <a:pPr marL="0" indent="0" algn="just">
              <a:buNone/>
            </a:pPr>
            <a:r>
              <a:rPr lang="ja-JP" altLang="en-US" b="1" kern="100" dirty="0">
                <a:solidFill>
                  <a:srgbClr val="FF0000"/>
                </a:solidFill>
                <a:cs typeface="Cascadia Code" panose="020B0609020000020004" pitchFamily="49" charset="0"/>
              </a:rPr>
              <a:t>実際に使えるプログラム </a:t>
            </a:r>
            <a:r>
              <a:rPr lang="en-US" altLang="ja-JP" b="1" kern="100" dirty="0">
                <a:solidFill>
                  <a:srgbClr val="FF0000"/>
                </a:solidFill>
                <a:cs typeface="Cascadia Code" panose="020B0609020000020004" pitchFamily="49" charset="0"/>
              </a:rPr>
              <a:t>(</a:t>
            </a:r>
            <a:r>
              <a:rPr lang="ja-JP" altLang="en-US" b="1" kern="100" dirty="0">
                <a:solidFill>
                  <a:srgbClr val="FF0000"/>
                </a:solidFill>
                <a:cs typeface="Cascadia Code" panose="020B0609020000020004" pitchFamily="49" charset="0"/>
              </a:rPr>
              <a:t>最小二乗法</a:t>
            </a:r>
            <a:r>
              <a:rPr lang="en-US" altLang="ja-JP" b="1" kern="100" dirty="0">
                <a:solidFill>
                  <a:srgbClr val="FF0000"/>
                </a:solidFill>
                <a:cs typeface="Cascadia Code" panose="020B0609020000020004" pitchFamily="49" charset="0"/>
              </a:rPr>
              <a:t>)</a:t>
            </a:r>
            <a:r>
              <a:rPr lang="ja-JP" altLang="en-US" b="1" kern="100" dirty="0">
                <a:solidFill>
                  <a:srgbClr val="FF0000"/>
                </a:solidFill>
                <a:cs typeface="Cascadia Code" panose="020B0609020000020004" pitchFamily="49" charset="0"/>
              </a:rPr>
              <a:t> を完成させる</a:t>
            </a:r>
            <a:endParaRPr lang="en-US" altLang="ja-JP" b="1" kern="100" dirty="0">
              <a:solidFill>
                <a:srgbClr val="FF0000"/>
              </a:solidFill>
              <a:effectLst/>
              <a:cs typeface="Cascadia Code" panose="020B0609020000020004" pitchFamily="49" charset="0"/>
            </a:endParaRPr>
          </a:p>
          <a:p>
            <a:pPr marL="0" indent="0" algn="just">
              <a:buNone/>
            </a:pPr>
            <a:endParaRPr lang="en-US" altLang="ja-JP" kern="100" dirty="0">
              <a:effectLst/>
              <a:cs typeface="Cascadia Code" panose="020B0609020000020004" pitchFamily="49" charset="0"/>
            </a:endParaRPr>
          </a:p>
        </p:txBody>
      </p:sp>
    </p:spTree>
    <p:extLst>
      <p:ext uri="{BB962C8B-B14F-4D97-AF65-F5344CB8AC3E}">
        <p14:creationId xmlns:p14="http://schemas.microsoft.com/office/powerpoint/2010/main" val="26843945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836711"/>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に特有の規則</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ja-JP" altLang="en-US" sz="3600" b="1" dirty="0">
                <a:solidFill>
                  <a:srgbClr val="FF0000"/>
                </a:solidFill>
                <a:ea typeface="ＨＧ丸ゴシックB" pitchFamily="49" charset="-128"/>
              </a:rPr>
              <a:t>インデントによるブロック定義</a:t>
            </a:r>
          </a:p>
        </p:txBody>
      </p:sp>
      <p:sp>
        <p:nvSpPr>
          <p:cNvPr id="2" name="Rectangle 1027">
            <a:extLst>
              <a:ext uri="{FF2B5EF4-FFF2-40B4-BE49-F238E27FC236}">
                <a16:creationId xmlns:a16="http://schemas.microsoft.com/office/drawing/2014/main" id="{0F560F47-16C9-1B65-1ABF-0E0D1CF3EE93}"/>
              </a:ext>
            </a:extLst>
          </p:cNvPr>
          <p:cNvSpPr txBox="1">
            <a:spLocks noChangeArrowheads="1"/>
          </p:cNvSpPr>
          <p:nvPr/>
        </p:nvSpPr>
        <p:spPr bwMode="auto">
          <a:xfrm>
            <a:off x="983432" y="908720"/>
            <a:ext cx="10801200"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ts val="1800"/>
              </a:spcAft>
              <a:buClrTx/>
              <a:buSzTx/>
              <a:buFontTx/>
              <a:buChar char="•"/>
              <a:tabLst/>
              <a:defRPr/>
            </a:pPr>
            <a:r>
              <a:rPr kumimoji="1" lang="ja-JP" altLang="en-US"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ブロックはインデント </a:t>
            </a:r>
            <a:r>
              <a:rPr kumimoji="1" lang="en-US" altLang="ja-JP"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t>
            </a:r>
            <a:r>
              <a:rPr kumimoji="1" lang="ja-JP" altLang="en-US"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行頭の空白文字数</a:t>
            </a:r>
            <a:r>
              <a:rPr kumimoji="1" lang="en-US" altLang="ja-JP"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t>
            </a:r>
            <a:r>
              <a:rPr kumimoji="1" lang="ja-JP" altLang="en-US"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の数で決まる</a:t>
            </a:r>
            <a:br>
              <a:rPr kumimoji="1" lang="en-US" altLang="ja-JP"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b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注意： </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TAB</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を使わないように注意する</a:t>
            </a: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TAB</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キーを一定数の空白文字に置き換えるエディタを使う</a:t>
            </a:r>
            <a:endPar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1800"/>
              </a:spcAft>
              <a:buClrTx/>
              <a:buSzTx/>
              <a:buFontTx/>
              <a:buNone/>
              <a:tabLst>
                <a:tab pos="4667250" algn="l"/>
              </a:tabLst>
              <a:defRPr/>
            </a:pP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以下のコードで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00B0F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はスペースの意味です</a:t>
            </a:r>
            <a:b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in [1, 2, 3, 4, 5]:	0</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文字インデントから開始</a:t>
            </a: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B0F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x = 2.0 +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 0.1	4</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文字インデント。</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For</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ブロック開始</a:t>
            </a:r>
            <a:b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空行は無視される</a:t>
            </a:r>
            <a:b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B0F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print(</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f”i</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x={x}”)</a:t>
            </a: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空行は無視される</a:t>
            </a: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 s in [“a”, “b”, “c”, “d”, “e”]:	0</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文字インデントに戻る。</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ブロック終了</a:t>
            </a: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B0F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line = ‘string is ‘ + s	2</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文字インデント。</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For</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ブロック開始</a:t>
            </a:r>
            <a:b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B0F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print(</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f”line</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={line}”)</a:t>
            </a: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exit()</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0</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文字インデントに戻る。</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For</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ブロック終了</a:t>
            </a:r>
            <a:endParaRPr kumimoji="1" lang="en-US" altLang="ja-JP" sz="28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35825821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361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の特徴</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変数名、関数名、モジュール名、予約語</a:t>
            </a:r>
          </a:p>
        </p:txBody>
      </p:sp>
      <p:sp>
        <p:nvSpPr>
          <p:cNvPr id="420867" name="Rectangle 1027"/>
          <p:cNvSpPr>
            <a:spLocks noGrp="1" noChangeArrowheads="1"/>
          </p:cNvSpPr>
          <p:nvPr>
            <p:ph type="body" idx="1"/>
          </p:nvPr>
        </p:nvSpPr>
        <p:spPr>
          <a:xfrm>
            <a:off x="1199456" y="1412776"/>
            <a:ext cx="10442376" cy="5616624"/>
          </a:xfrm>
        </p:spPr>
        <p:txBody>
          <a:bodyPr/>
          <a:lstStyle/>
          <a:p>
            <a:pPr marL="0" indent="0">
              <a:buNone/>
            </a:pPr>
            <a:r>
              <a:rPr lang="ja-JP" altLang="en-US" sz="4000" b="1" kern="100" dirty="0">
                <a:solidFill>
                  <a:srgbClr val="FF0000"/>
                </a:solidFill>
                <a:cs typeface="Cascadia Code" panose="020B0609020000020004" pitchFamily="49" charset="0"/>
              </a:rPr>
              <a:t>大文字と小文字を区別する</a:t>
            </a:r>
            <a:endParaRPr lang="en-US" altLang="ja-JP" sz="4000" b="1" kern="100" dirty="0">
              <a:solidFill>
                <a:srgbClr val="FF0000"/>
              </a:solidFill>
              <a:cs typeface="Cascadia Code" panose="020B0609020000020004" pitchFamily="49" charset="0"/>
            </a:endParaRPr>
          </a:p>
          <a:p>
            <a:pPr marL="0" indent="0">
              <a:buNone/>
            </a:pPr>
            <a:endParaRPr lang="en-US" altLang="ja-JP" sz="2800" b="1" kern="100" dirty="0">
              <a:cs typeface="Cascadia Code" panose="020B0609020000020004" pitchFamily="49" charset="0"/>
            </a:endParaRPr>
          </a:p>
          <a:p>
            <a:pPr marL="0" indent="0">
              <a:buNone/>
            </a:pPr>
            <a:r>
              <a:rPr lang="ja-JP" altLang="en-US" sz="2800" b="1" kern="100" dirty="0">
                <a:cs typeface="Cascadia Code" panose="020B0609020000020004" pitchFamily="49" charset="0"/>
              </a:rPr>
              <a:t>・ 変数 </a:t>
            </a:r>
            <a:r>
              <a:rPr lang="en-US" altLang="ja-JP" sz="2800" b="1" kern="100" dirty="0">
                <a:cs typeface="Cascadia Code" panose="020B0609020000020004" pitchFamily="49" charset="0"/>
              </a:rPr>
              <a:t>a</a:t>
            </a:r>
            <a:r>
              <a:rPr lang="ja-JP" altLang="en-US" sz="2800" b="1" kern="100" dirty="0">
                <a:cs typeface="Cascadia Code" panose="020B0609020000020004" pitchFamily="49" charset="0"/>
              </a:rPr>
              <a:t> と変数 </a:t>
            </a:r>
            <a:r>
              <a:rPr lang="en-US" altLang="ja-JP" sz="2800" b="1" kern="100" dirty="0">
                <a:cs typeface="Cascadia Code" panose="020B0609020000020004" pitchFamily="49" charset="0"/>
              </a:rPr>
              <a:t>A</a:t>
            </a:r>
            <a:r>
              <a:rPr lang="ja-JP" altLang="en-US" sz="2800" b="1" kern="100" dirty="0">
                <a:cs typeface="Cascadia Code" panose="020B0609020000020004" pitchFamily="49" charset="0"/>
              </a:rPr>
              <a:t> は別の変数</a:t>
            </a:r>
            <a:endParaRPr lang="en-US" altLang="ja-JP" sz="2800" b="1" kern="100" dirty="0">
              <a:cs typeface="Cascadia Code" panose="020B0609020000020004" pitchFamily="49" charset="0"/>
            </a:endParaRPr>
          </a:p>
          <a:p>
            <a:pPr marL="0" indent="0">
              <a:buNone/>
            </a:pPr>
            <a:endParaRPr lang="en-US" altLang="ja-JP" sz="2800" b="1" kern="100" dirty="0">
              <a:cs typeface="Cascadia Code" panose="020B0609020000020004" pitchFamily="49" charset="0"/>
            </a:endParaRPr>
          </a:p>
          <a:p>
            <a:pPr marL="0" indent="0">
              <a:buNone/>
            </a:pPr>
            <a:r>
              <a:rPr lang="ja-JP" altLang="en-US" sz="2800" b="1" kern="100" dirty="0">
                <a:cs typeface="Cascadia Code" panose="020B0609020000020004" pitchFamily="49" charset="0"/>
              </a:rPr>
              <a:t>・ </a:t>
            </a:r>
            <a:r>
              <a:rPr lang="en-US" altLang="ja-JP" sz="2800" b="1" kern="100" dirty="0">
                <a:cs typeface="Cascadia Code" panose="020B0609020000020004" pitchFamily="49" charset="0"/>
              </a:rPr>
              <a:t>print(“Hello”)</a:t>
            </a:r>
            <a:r>
              <a:rPr lang="ja-JP" altLang="en-US" sz="2800" b="1" kern="100" dirty="0">
                <a:cs typeface="Cascadia Code" panose="020B0609020000020004" pitchFamily="49" charset="0"/>
              </a:rPr>
              <a:t> は正しいが、</a:t>
            </a:r>
            <a:br>
              <a:rPr lang="en-US" altLang="ja-JP" sz="2800" b="1" kern="100" dirty="0">
                <a:cs typeface="Cascadia Code" panose="020B0609020000020004" pitchFamily="49" charset="0"/>
              </a:rPr>
            </a:br>
            <a:r>
              <a:rPr lang="ja-JP" altLang="en-US" sz="2800" b="1" kern="100" dirty="0">
                <a:cs typeface="Cascadia Code" panose="020B0609020000020004" pitchFamily="49" charset="0"/>
              </a:rPr>
              <a:t>　</a:t>
            </a:r>
            <a:r>
              <a:rPr lang="en-US" altLang="ja-JP" sz="2800" b="1" kern="100" dirty="0">
                <a:cs typeface="Cascadia Code" panose="020B0609020000020004" pitchFamily="49" charset="0"/>
              </a:rPr>
              <a:t>PRINT</a:t>
            </a:r>
            <a:r>
              <a:rPr lang="ja-JP" altLang="en-US" sz="2800" b="1" kern="100" dirty="0">
                <a:cs typeface="Cascadia Code" panose="020B0609020000020004" pitchFamily="49" charset="0"/>
              </a:rPr>
              <a:t>（“</a:t>
            </a:r>
            <a:r>
              <a:rPr lang="en-US" altLang="ja-JP" sz="2800" b="1" kern="100" dirty="0">
                <a:cs typeface="Cascadia Code" panose="020B0609020000020004" pitchFamily="49" charset="0"/>
              </a:rPr>
              <a:t>Hello”)</a:t>
            </a:r>
            <a:r>
              <a:rPr lang="ja-JP" altLang="en-US" sz="2800" b="1" kern="100" dirty="0">
                <a:cs typeface="Cascadia Code" panose="020B0609020000020004" pitchFamily="49" charset="0"/>
              </a:rPr>
              <a:t> は関数 </a:t>
            </a:r>
            <a:r>
              <a:rPr lang="en-US" altLang="ja-JP" sz="2800" b="1" kern="100" dirty="0">
                <a:cs typeface="Cascadia Code" panose="020B0609020000020004" pitchFamily="49" charset="0"/>
              </a:rPr>
              <a:t>PRINT()</a:t>
            </a:r>
            <a:r>
              <a:rPr lang="ja-JP" altLang="en-US" sz="2800" b="1" kern="100" dirty="0">
                <a:cs typeface="Cascadia Code" panose="020B0609020000020004" pitchFamily="49" charset="0"/>
              </a:rPr>
              <a:t> が見つからずエラーになる</a:t>
            </a:r>
            <a:endParaRPr lang="en-US" altLang="ja-JP" sz="2800" b="1" kern="100" dirty="0">
              <a:cs typeface="Cascadia Code" panose="020B0609020000020004" pitchFamily="49" charset="0"/>
            </a:endParaRPr>
          </a:p>
        </p:txBody>
      </p:sp>
    </p:spTree>
    <p:extLst>
      <p:ext uri="{BB962C8B-B14F-4D97-AF65-F5344CB8AC3E}">
        <p14:creationId xmlns:p14="http://schemas.microsoft.com/office/powerpoint/2010/main" val="32048635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268759"/>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の特徴</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ja-JP" altLang="en-US" sz="3600" b="1" dirty="0">
                <a:solidFill>
                  <a:srgbClr val="FF0000"/>
                </a:solidFill>
                <a:ea typeface="ＨＧ丸ゴシックB" pitchFamily="49" charset="-128"/>
              </a:rPr>
              <a:t>基本機能は最小限</a:t>
            </a:r>
            <a:br>
              <a:rPr lang="en-US" altLang="ja-JP" sz="3600" b="1" dirty="0">
                <a:solidFill>
                  <a:srgbClr val="FF0000"/>
                </a:solidFill>
                <a:ea typeface="ＨＧ丸ゴシックB" pitchFamily="49" charset="-128"/>
              </a:rPr>
            </a:br>
            <a:r>
              <a:rPr lang="ja-JP" altLang="en-US" sz="3600" b="1" dirty="0">
                <a:solidFill>
                  <a:srgbClr val="FF0000"/>
                </a:solidFill>
                <a:ea typeface="ＨＧ丸ゴシックB" pitchFamily="49" charset="-128"/>
              </a:rPr>
              <a:t>必要な機能はライブラリを使う</a:t>
            </a:r>
          </a:p>
        </p:txBody>
      </p:sp>
      <p:sp>
        <p:nvSpPr>
          <p:cNvPr id="420867" name="Rectangle 1027"/>
          <p:cNvSpPr>
            <a:spLocks noGrp="1" noChangeArrowheads="1"/>
          </p:cNvSpPr>
          <p:nvPr>
            <p:ph type="body" idx="1"/>
          </p:nvPr>
        </p:nvSpPr>
        <p:spPr>
          <a:xfrm>
            <a:off x="792088" y="1340768"/>
            <a:ext cx="11352584" cy="5328592"/>
          </a:xfrm>
        </p:spPr>
        <p:txBody>
          <a:bodyPr/>
          <a:lstStyle/>
          <a:p>
            <a:pPr>
              <a:spcBef>
                <a:spcPts val="0"/>
              </a:spcBef>
              <a:spcAft>
                <a:spcPts val="1200"/>
              </a:spcAft>
            </a:pPr>
            <a:r>
              <a:rPr lang="ja-JP" altLang="en-US" sz="2400" b="1" kern="100" dirty="0">
                <a:cs typeface="Cascadia Code" panose="020B0609020000020004" pitchFamily="49" charset="0"/>
              </a:rPr>
              <a:t>基本的な機能 </a:t>
            </a:r>
            <a:r>
              <a:rPr lang="en-US" altLang="ja-JP" sz="2400" b="1" kern="100" dirty="0">
                <a:cs typeface="Cascadia Code" panose="020B0609020000020004" pitchFamily="49" charset="0"/>
              </a:rPr>
              <a:t>(</a:t>
            </a:r>
            <a:r>
              <a:rPr lang="ja-JP" altLang="en-US" sz="2400" b="1" kern="100" dirty="0">
                <a:cs typeface="Cascadia Code" panose="020B0609020000020004" pitchFamily="49" charset="0"/>
              </a:rPr>
              <a:t>組み込み構文、組み込み関数</a:t>
            </a:r>
            <a:r>
              <a:rPr lang="en-US" altLang="ja-JP" sz="2400" b="1" kern="100" dirty="0">
                <a:cs typeface="Cascadia Code" panose="020B0609020000020004" pitchFamily="49" charset="0"/>
              </a:rPr>
              <a:t>)</a:t>
            </a:r>
            <a:r>
              <a:rPr lang="ja-JP" altLang="en-US" sz="2400" b="1" kern="100" dirty="0">
                <a:cs typeface="Cascadia Code" panose="020B0609020000020004" pitchFamily="49" charset="0"/>
              </a:rPr>
              <a:t> は最小限</a:t>
            </a:r>
            <a:br>
              <a:rPr lang="en-US" altLang="ja-JP" sz="2400" b="1" kern="100" dirty="0">
                <a:cs typeface="Cascadia Code" panose="020B0609020000020004" pitchFamily="49" charset="0"/>
              </a:rPr>
            </a:br>
            <a:r>
              <a:rPr lang="ja-JP" altLang="en-US" sz="2000" kern="100" dirty="0">
                <a:cs typeface="Cascadia Code" panose="020B0609020000020004" pitchFamily="49" charset="0"/>
              </a:rPr>
              <a:t>　組み込み変数型</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int, float, str, list</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その他</a:t>
            </a:r>
            <a:r>
              <a:rPr lang="en-US" altLang="ja-JP" sz="2000" kern="100" dirty="0">
                <a:cs typeface="Cascadia Code" panose="020B0609020000020004" pitchFamily="49" charset="0"/>
              </a:rPr>
              <a:t> tuple, </a:t>
            </a:r>
            <a:r>
              <a:rPr lang="en-US" altLang="ja-JP" sz="2000" kern="100" dirty="0" err="1">
                <a:cs typeface="Cascadia Code" panose="020B0609020000020004" pitchFamily="49" charset="0"/>
              </a:rPr>
              <a:t>dict</a:t>
            </a:r>
            <a:r>
              <a:rPr lang="en-US" altLang="ja-JP" sz="2000" kern="100" dirty="0">
                <a:cs typeface="Cascadia Code" panose="020B0609020000020004" pitchFamily="49" charset="0"/>
              </a:rPr>
              <a:t>, set,</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map, zip</a:t>
            </a:r>
            <a:r>
              <a:rPr lang="ja-JP" altLang="en-US" sz="2000" kern="100" dirty="0">
                <a:cs typeface="Cascadia Code" panose="020B0609020000020004" pitchFamily="49" charset="0"/>
              </a:rPr>
              <a:t>など</a:t>
            </a:r>
            <a:r>
              <a:rPr lang="en-US" altLang="ja-JP" sz="2000" kern="100" dirty="0">
                <a:cs typeface="Cascadia Code" panose="020B0609020000020004" pitchFamily="49" charset="0"/>
              </a:rPr>
              <a:t>)</a:t>
            </a:r>
            <a:br>
              <a:rPr lang="en-US" altLang="ja-JP" sz="2000" kern="100" dirty="0">
                <a:cs typeface="Cascadia Code" panose="020B0609020000020004" pitchFamily="49" charset="0"/>
              </a:rPr>
            </a:br>
            <a:r>
              <a:rPr lang="ja-JP" altLang="en-US" sz="2000" kern="100" dirty="0">
                <a:cs typeface="Cascadia Code" panose="020B0609020000020004" pitchFamily="49" charset="0"/>
              </a:rPr>
              <a:t>　オブジェクト定義</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class</a:t>
            </a:r>
            <a:br>
              <a:rPr lang="en-US" altLang="ja-JP" sz="2000" kern="100" dirty="0">
                <a:cs typeface="Cascadia Code" panose="020B0609020000020004" pitchFamily="49" charset="0"/>
              </a:rPr>
            </a:br>
            <a:r>
              <a:rPr lang="ja-JP" altLang="en-US" sz="2000" kern="100" dirty="0">
                <a:cs typeface="Cascadia Code" panose="020B0609020000020004" pitchFamily="49" charset="0"/>
              </a:rPr>
              <a:t>  定数</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None, True, False</a:t>
            </a:r>
            <a:br>
              <a:rPr lang="en-US" altLang="ja-JP" sz="2000" kern="100" dirty="0">
                <a:cs typeface="Cascadia Code" panose="020B0609020000020004" pitchFamily="49" charset="0"/>
              </a:rPr>
            </a:br>
            <a:r>
              <a:rPr lang="ja-JP" altLang="en-US" sz="2000" kern="100" dirty="0">
                <a:cs typeface="Cascadia Code" panose="020B0609020000020004" pitchFamily="49" charset="0"/>
              </a:rPr>
              <a:t>　変数型変換</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int(), float(), str()</a:t>
            </a:r>
            <a:br>
              <a:rPr lang="en-US" altLang="ja-JP" sz="2000" kern="100" dirty="0">
                <a:cs typeface="Cascadia Code" panose="020B0609020000020004" pitchFamily="49" charset="0"/>
              </a:rPr>
            </a:br>
            <a:r>
              <a:rPr lang="ja-JP" altLang="en-US" sz="2000" kern="100" dirty="0">
                <a:cs typeface="Cascadia Code" panose="020B0609020000020004" pitchFamily="49" charset="0"/>
              </a:rPr>
              <a:t>　制御構文</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if, for, while</a:t>
            </a:r>
            <a:br>
              <a:rPr lang="en-US" altLang="ja-JP" sz="2000" kern="100" dirty="0">
                <a:cs typeface="Cascadia Code" panose="020B0609020000020004" pitchFamily="49" charset="0"/>
              </a:rPr>
            </a:br>
            <a:r>
              <a:rPr lang="ja-JP" altLang="en-US" sz="2000" kern="100" dirty="0">
                <a:cs typeface="Cascadia Code" panose="020B0609020000020004" pitchFamily="49" charset="0"/>
              </a:rPr>
              <a:t>　比較構文 </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 !=, &lt;, &lt;=, &gt;, &gt;=, is, not</a:t>
            </a:r>
            <a:br>
              <a:rPr lang="en-US" altLang="ja-JP" sz="2000" kern="100" dirty="0">
                <a:cs typeface="Cascadia Code" panose="020B0609020000020004" pitchFamily="49" charset="0"/>
              </a:rPr>
            </a:br>
            <a:r>
              <a:rPr lang="ja-JP" altLang="en-US" sz="2000" kern="100" dirty="0">
                <a:cs typeface="Cascadia Code" panose="020B0609020000020004" pitchFamily="49" charset="0"/>
              </a:rPr>
              <a:t>　演算子</a:t>
            </a:r>
            <a:r>
              <a:rPr lang="en-US" altLang="ja-JP" sz="2000" kern="100" dirty="0">
                <a:cs typeface="Cascadia Code" panose="020B0609020000020004" pitchFamily="49" charset="0"/>
              </a:rPr>
              <a:t>		: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代入演算子</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 -, *, /, </a:t>
            </a:r>
            <a:r>
              <a:rPr lang="en-US" altLang="ja-JP" sz="2000" b="1" kern="100" dirty="0">
                <a:solidFill>
                  <a:srgbClr val="FF0000"/>
                </a:solidFill>
                <a:cs typeface="Cascadia Code" panose="020B0609020000020004" pitchFamily="49" charset="0"/>
              </a:rPr>
              <a:t>** (</a:t>
            </a:r>
            <a:r>
              <a:rPr lang="ja-JP" altLang="en-US" sz="2000" b="1" kern="100" dirty="0">
                <a:solidFill>
                  <a:srgbClr val="FF0000"/>
                </a:solidFill>
                <a:cs typeface="Cascadia Code" panose="020B0609020000020004" pitchFamily="49" charset="0"/>
              </a:rPr>
              <a:t>べき乗</a:t>
            </a:r>
            <a:r>
              <a:rPr lang="en-US" altLang="ja-JP" sz="2000" b="1" kern="100" dirty="0">
                <a:solidFill>
                  <a:srgbClr val="FF0000"/>
                </a:solidFill>
                <a:cs typeface="Cascadia Code" panose="020B0609020000020004" pitchFamily="49" charset="0"/>
              </a:rPr>
              <a:t>)</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 </a:t>
            </a:r>
            <a:br>
              <a:rPr lang="en-US" altLang="ja-JP" sz="2000" kern="100" dirty="0">
                <a:cs typeface="Cascadia Code" panose="020B0609020000020004" pitchFamily="49" charset="0"/>
              </a:rPr>
            </a:br>
            <a:r>
              <a:rPr lang="ja-JP" altLang="en-US" sz="2000" kern="100" dirty="0">
                <a:cs typeface="Cascadia Code" panose="020B0609020000020004" pitchFamily="49" charset="0"/>
              </a:rPr>
              <a:t>　演算子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整数</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剰余</a:t>
            </a:r>
            <a:r>
              <a:rPr lang="en-US" altLang="ja-JP" sz="2000" kern="100" dirty="0">
                <a:cs typeface="Cascadia Code" panose="020B0609020000020004" pitchFamily="49" charset="0"/>
              </a:rPr>
              <a:t>), </a:t>
            </a:r>
            <a:r>
              <a:rPr lang="en-US" altLang="ja-JP" sz="2000" kern="100" dirty="0">
                <a:solidFill>
                  <a:srgbClr val="FF0000"/>
                </a:solidFill>
                <a:cs typeface="Cascadia Code" panose="020B0609020000020004" pitchFamily="49" charset="0"/>
              </a:rPr>
              <a:t>// (</a:t>
            </a:r>
            <a:r>
              <a:rPr lang="ja-JP" altLang="en-US" sz="2000" kern="100" dirty="0">
                <a:solidFill>
                  <a:srgbClr val="FF0000"/>
                </a:solidFill>
                <a:cs typeface="Cascadia Code" panose="020B0609020000020004" pitchFamily="49" charset="0"/>
              </a:rPr>
              <a:t>整数同士を割り算した整数部分</a:t>
            </a:r>
            <a:r>
              <a:rPr lang="en-US" altLang="ja-JP" sz="2000" kern="100" dirty="0">
                <a:solidFill>
                  <a:srgbClr val="FF0000"/>
                </a:solidFill>
                <a:cs typeface="Cascadia Code" panose="020B0609020000020004" pitchFamily="49" charset="0"/>
              </a:rPr>
              <a:t>)</a:t>
            </a:r>
            <a:br>
              <a:rPr lang="en-US" altLang="ja-JP" sz="2000" kern="100" dirty="0">
                <a:cs typeface="Cascadia Code" panose="020B0609020000020004" pitchFamily="49" charset="0"/>
              </a:rPr>
            </a:br>
            <a:r>
              <a:rPr lang="ja-JP" altLang="en-US" sz="2000" kern="100" dirty="0">
                <a:cs typeface="Cascadia Code" panose="020B0609020000020004" pitchFamily="49" charset="0"/>
              </a:rPr>
              <a:t>　その他</a:t>
            </a:r>
            <a:r>
              <a:rPr lang="en-US" altLang="ja-JP" sz="2000" kern="100" dirty="0">
                <a:cs typeface="Cascadia Code" panose="020B0609020000020004" pitchFamily="49" charset="0"/>
              </a:rPr>
              <a:t>		: next(), </a:t>
            </a:r>
            <a:r>
              <a:rPr lang="en-US" altLang="ja-JP" sz="2000" kern="100" dirty="0" err="1">
                <a:cs typeface="Cascadia Code" panose="020B0609020000020004" pitchFamily="49" charset="0"/>
              </a:rPr>
              <a:t>isinstance</a:t>
            </a:r>
            <a:r>
              <a:rPr lang="en-US" altLang="ja-JP" sz="2000" kern="100" dirty="0">
                <a:cs typeface="Cascadia Code" panose="020B0609020000020004" pitchFamily="49" charset="0"/>
              </a:rPr>
              <a:t>(), </a:t>
            </a:r>
            <a:r>
              <a:rPr lang="en-US" altLang="ja-JP" sz="2000" kern="100" dirty="0" err="1">
                <a:cs typeface="Cascadia Code" panose="020B0609020000020004" pitchFamily="49" charset="0"/>
              </a:rPr>
              <a:t>setattr</a:t>
            </a:r>
            <a:r>
              <a:rPr lang="en-US" altLang="ja-JP" sz="2000" kern="100" dirty="0">
                <a:cs typeface="Cascadia Code" panose="020B0609020000020004" pitchFamily="49" charset="0"/>
              </a:rPr>
              <a:t>(), </a:t>
            </a:r>
            <a:r>
              <a:rPr lang="en-US" altLang="ja-JP" sz="2000" kern="100" dirty="0" err="1">
                <a:cs typeface="Cascadia Code" panose="020B0609020000020004" pitchFamily="49" charset="0"/>
              </a:rPr>
              <a:t>getattr</a:t>
            </a:r>
            <a:r>
              <a:rPr lang="en-US" altLang="ja-JP" sz="2000" kern="100" dirty="0">
                <a:cs typeface="Cascadia Code" panose="020B0609020000020004" pitchFamily="49" charset="0"/>
              </a:rPr>
              <a:t>()</a:t>
            </a:r>
          </a:p>
          <a:p>
            <a:pPr marL="0" indent="0">
              <a:spcBef>
                <a:spcPts val="0"/>
              </a:spcBef>
              <a:spcAft>
                <a:spcPts val="1200"/>
              </a:spcAft>
              <a:buNone/>
            </a:pPr>
            <a:br>
              <a:rPr lang="en-US" altLang="ja-JP" sz="2400" kern="100" dirty="0">
                <a:cs typeface="Cascadia Code" panose="020B0609020000020004" pitchFamily="49" charset="0"/>
              </a:rPr>
            </a:br>
            <a:r>
              <a:rPr lang="ja-JP" altLang="en-US" sz="2400" kern="100" dirty="0">
                <a:cs typeface="Cascadia Code" panose="020B0609020000020004" pitchFamily="49" charset="0"/>
              </a:rPr>
              <a:t>注意</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べき乗 </a:t>
            </a:r>
            <a:r>
              <a:rPr lang="en-US" altLang="ja-JP" sz="2400" kern="100" dirty="0">
                <a:cs typeface="Cascadia Code" panose="020B0609020000020004" pitchFamily="49" charset="0"/>
              </a:rPr>
              <a:t>a</a:t>
            </a:r>
            <a:r>
              <a:rPr lang="en-US" altLang="ja-JP" sz="2400" kern="100" baseline="30000" dirty="0">
                <a:cs typeface="Cascadia Code" panose="020B0609020000020004" pitchFamily="49" charset="0"/>
              </a:rPr>
              <a:t>b</a:t>
            </a:r>
            <a:r>
              <a:rPr lang="en-US" altLang="ja-JP" sz="2400" kern="100" dirty="0">
                <a:cs typeface="Cascadia Code" panose="020B0609020000020004" pitchFamily="49" charset="0"/>
              </a:rPr>
              <a:t> </a:t>
            </a:r>
            <a:r>
              <a:rPr lang="ja-JP" altLang="en-US" sz="2400" kern="100" dirty="0">
                <a:cs typeface="Cascadia Code" panose="020B0609020000020004" pitchFamily="49" charset="0"/>
              </a:rPr>
              <a:t>を </a:t>
            </a:r>
            <a:r>
              <a:rPr lang="en-US" altLang="ja-JP" sz="2400" kern="100" dirty="0" err="1">
                <a:cs typeface="Cascadia Code" panose="020B0609020000020004" pitchFamily="49" charset="0"/>
              </a:rPr>
              <a:t>a^b</a:t>
            </a:r>
            <a:r>
              <a:rPr lang="ja-JP" altLang="en-US" sz="2400" kern="100" dirty="0">
                <a:cs typeface="Cascadia Code" panose="020B0609020000020004" pitchFamily="49" charset="0"/>
              </a:rPr>
              <a:t> とする言語もある </a:t>
            </a:r>
            <a:r>
              <a:rPr lang="en-US" altLang="ja-JP" sz="2400" kern="100" dirty="0">
                <a:cs typeface="Cascadia Code" panose="020B0609020000020004" pitchFamily="49" charset="0"/>
              </a:rPr>
              <a:t>(MS-Excel)</a:t>
            </a:r>
            <a:r>
              <a:rPr lang="ja-JP" altLang="en-US" sz="2400" kern="100" dirty="0">
                <a:cs typeface="Cascadia Code" panose="020B0609020000020004" pitchFamily="49" charset="0"/>
              </a:rPr>
              <a:t> が、</a:t>
            </a:r>
            <a:br>
              <a:rPr lang="en-US" altLang="ja-JP" sz="2400" kern="100" dirty="0">
                <a:cs typeface="Cascadia Code" panose="020B0609020000020004" pitchFamily="49" charset="0"/>
              </a:rPr>
            </a:br>
            <a:r>
              <a:rPr lang="ja-JP" altLang="en-US" sz="2400" kern="100" dirty="0">
                <a:cs typeface="Cascadia Code" panose="020B0609020000020004" pitchFamily="49" charset="0"/>
              </a:rPr>
              <a:t>　　　　</a:t>
            </a:r>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では </a:t>
            </a:r>
            <a:r>
              <a:rPr lang="en-US" altLang="ja-JP" sz="2400" b="1" kern="100" dirty="0">
                <a:solidFill>
                  <a:srgbClr val="FF0000"/>
                </a:solidFill>
                <a:cs typeface="Cascadia Code" panose="020B0609020000020004" pitchFamily="49" charset="0"/>
              </a:rPr>
              <a:t>a**b</a:t>
            </a:r>
            <a:br>
              <a:rPr lang="en-US" altLang="ja-JP" sz="2400" b="1" kern="100" dirty="0">
                <a:solidFill>
                  <a:srgbClr val="FF0000"/>
                </a:solidFill>
                <a:cs typeface="Cascadia Code" panose="020B0609020000020004" pitchFamily="49" charset="0"/>
              </a:rPr>
            </a:br>
            <a:r>
              <a:rPr lang="ja-JP" altLang="en-US" sz="2400" b="1" kern="100" dirty="0">
                <a:solidFill>
                  <a:srgbClr val="FF0000"/>
                </a:solidFill>
                <a:cs typeface="Cascadia Code" panose="020B0609020000020004" pitchFamily="49" charset="0"/>
              </a:rPr>
              <a:t>　　　　</a:t>
            </a:r>
            <a:r>
              <a:rPr lang="en-US" altLang="ja-JP" sz="2400" b="1" kern="100" dirty="0">
                <a:solidFill>
                  <a:srgbClr val="FF0000"/>
                </a:solidFill>
                <a:cs typeface="Cascadia Code" panose="020B0609020000020004" pitchFamily="49" charset="0"/>
              </a:rPr>
              <a:t>python</a:t>
            </a:r>
            <a:r>
              <a:rPr lang="ja-JP" altLang="en-US" sz="2400" b="1" kern="100" dirty="0">
                <a:solidFill>
                  <a:srgbClr val="FF0000"/>
                </a:solidFill>
                <a:cs typeface="Cascadia Code" panose="020B0609020000020004" pitchFamily="49" charset="0"/>
              </a:rPr>
              <a:t>では、</a:t>
            </a:r>
            <a:r>
              <a:rPr lang="en-US" altLang="ja-JP" sz="2400" b="1" kern="100" dirty="0">
                <a:solidFill>
                  <a:srgbClr val="FF0000"/>
                </a:solidFill>
                <a:cs typeface="Cascadia Code" panose="020B0609020000020004" pitchFamily="49" charset="0"/>
              </a:rPr>
              <a:t>/</a:t>
            </a:r>
            <a:r>
              <a:rPr lang="ja-JP" altLang="en-US" sz="2400" b="1" kern="100" dirty="0">
                <a:solidFill>
                  <a:srgbClr val="FF0000"/>
                </a:solidFill>
                <a:cs typeface="Cascadia Code" panose="020B0609020000020004" pitchFamily="49" charset="0"/>
              </a:rPr>
              <a:t> による計算では整数型変数も実数型変数に変換される</a:t>
            </a:r>
            <a:br>
              <a:rPr lang="en-US" altLang="ja-JP" sz="2400" b="1" kern="100" dirty="0">
                <a:solidFill>
                  <a:srgbClr val="FF0000"/>
                </a:solidFill>
                <a:cs typeface="Cascadia Code" panose="020B0609020000020004" pitchFamily="49" charset="0"/>
              </a:rPr>
            </a:br>
            <a:r>
              <a:rPr lang="ja-JP" altLang="en-US" sz="2400" b="1" kern="100" dirty="0">
                <a:solidFill>
                  <a:srgbClr val="FF0000"/>
                </a:solidFill>
                <a:cs typeface="Cascadia Code" panose="020B0609020000020004" pitchFamily="49" charset="0"/>
              </a:rPr>
              <a:t>　　　　整数同士の割り算をしたい場合は、 </a:t>
            </a:r>
            <a:r>
              <a:rPr lang="en-US" altLang="ja-JP" sz="2400" b="1" kern="100" dirty="0">
                <a:solidFill>
                  <a:srgbClr val="FF0000"/>
                </a:solidFill>
                <a:cs typeface="Cascadia Code" panose="020B0609020000020004" pitchFamily="49" charset="0"/>
              </a:rPr>
              <a:t>//</a:t>
            </a:r>
            <a:r>
              <a:rPr lang="ja-JP" altLang="en-US" sz="2400" b="1" kern="100" dirty="0">
                <a:solidFill>
                  <a:srgbClr val="FF0000"/>
                </a:solidFill>
                <a:cs typeface="Cascadia Code" panose="020B0609020000020004" pitchFamily="49" charset="0"/>
              </a:rPr>
              <a:t> を使う</a:t>
            </a:r>
            <a:endParaRPr lang="en-US" altLang="ja-JP" sz="2400" kern="100" dirty="0">
              <a:cs typeface="Cascadia Code" panose="020B0609020000020004" pitchFamily="49" charset="0"/>
            </a:endParaRPr>
          </a:p>
        </p:txBody>
      </p:sp>
    </p:spTree>
    <p:extLst>
      <p:ext uri="{BB962C8B-B14F-4D97-AF65-F5344CB8AC3E}">
        <p14:creationId xmlns:p14="http://schemas.microsoft.com/office/powerpoint/2010/main" val="189431801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の特徴</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ライブラリ</a:t>
            </a:r>
          </a:p>
        </p:txBody>
      </p:sp>
      <p:sp>
        <p:nvSpPr>
          <p:cNvPr id="420867" name="Rectangle 1027"/>
          <p:cNvSpPr>
            <a:spLocks noGrp="1" noChangeArrowheads="1"/>
          </p:cNvSpPr>
          <p:nvPr>
            <p:ph type="body" idx="1"/>
          </p:nvPr>
        </p:nvSpPr>
        <p:spPr>
          <a:xfrm>
            <a:off x="191344" y="936104"/>
            <a:ext cx="12000656" cy="5661248"/>
          </a:xfrm>
        </p:spPr>
        <p:txBody>
          <a:bodyPr/>
          <a:lstStyle/>
          <a:p>
            <a:pPr>
              <a:spcBef>
                <a:spcPts val="0"/>
              </a:spcBef>
              <a:spcAft>
                <a:spcPts val="1200"/>
              </a:spcAft>
            </a:pPr>
            <a:r>
              <a:rPr lang="ja-JP" altLang="en-US" sz="2800" b="1" kern="100" dirty="0">
                <a:cs typeface="Cascadia Code" panose="020B0609020000020004" pitchFamily="49" charset="0"/>
              </a:rPr>
              <a:t>必要な機能は ライブラリを読み込んで利用する</a:t>
            </a:r>
            <a:br>
              <a:rPr lang="en-US" altLang="ja-JP" sz="2800" b="1" kern="100" dirty="0">
                <a:cs typeface="Cascadia Code" panose="020B0609020000020004" pitchFamily="49" charset="0"/>
              </a:rPr>
            </a:br>
            <a:r>
              <a:rPr lang="ja-JP" altLang="en-US" sz="2800" b="1" kern="100" dirty="0">
                <a:solidFill>
                  <a:srgbClr val="0000FF"/>
                </a:solidFill>
                <a:cs typeface="Cascadia Code" panose="020B0609020000020004" pitchFamily="49" charset="0"/>
              </a:rPr>
              <a:t>　　長所</a:t>
            </a:r>
            <a:r>
              <a:rPr lang="en-US" altLang="ja-JP" sz="2800" b="1" kern="100" dirty="0">
                <a:solidFill>
                  <a:srgbClr val="0000FF"/>
                </a:solidFill>
                <a:cs typeface="Cascadia Code" panose="020B0609020000020004" pitchFamily="49" charset="0"/>
              </a:rPr>
              <a:t>:</a:t>
            </a:r>
            <a:r>
              <a:rPr lang="ja-JP" altLang="en-US" sz="2800" b="1" kern="100" dirty="0">
                <a:solidFill>
                  <a:srgbClr val="0000FF"/>
                </a:solidFill>
                <a:cs typeface="Cascadia Code" panose="020B0609020000020004" pitchFamily="49" charset="0"/>
              </a:rPr>
              <a:t> 複雑なプログラムを自分で作る必要がない</a:t>
            </a:r>
            <a:br>
              <a:rPr lang="en-US" altLang="ja-JP" sz="2800" b="1" kern="100" dirty="0">
                <a:solidFill>
                  <a:srgbClr val="0000FF"/>
                </a:solidFill>
                <a:cs typeface="Cascadia Code" panose="020B0609020000020004" pitchFamily="49" charset="0"/>
              </a:rPr>
            </a:br>
            <a:r>
              <a:rPr lang="ja-JP" altLang="en-US" sz="2800" b="1" kern="100" dirty="0">
                <a:solidFill>
                  <a:srgbClr val="0000FF"/>
                </a:solidFill>
                <a:cs typeface="Cascadia Code" panose="020B0609020000020004" pitchFamily="49" charset="0"/>
              </a:rPr>
              <a:t>　　　　　　　</a:t>
            </a:r>
            <a:r>
              <a:rPr lang="en-US" altLang="ja-JP" sz="2800" b="1" kern="100" dirty="0">
                <a:solidFill>
                  <a:srgbClr val="0000FF"/>
                </a:solidFill>
                <a:cs typeface="Cascadia Code" panose="020B0609020000020004" pitchFamily="49" charset="0"/>
              </a:rPr>
              <a:t>“</a:t>
            </a:r>
            <a:r>
              <a:rPr lang="ja-JP" altLang="en-US" sz="2800" b="1" kern="100" dirty="0">
                <a:solidFill>
                  <a:srgbClr val="0000FF"/>
                </a:solidFill>
                <a:cs typeface="Cascadia Code" panose="020B0609020000020004" pitchFamily="49" charset="0"/>
              </a:rPr>
              <a:t>車輪の再発明はしない</a:t>
            </a:r>
            <a:r>
              <a:rPr lang="en-US" altLang="ja-JP" sz="2800" b="1" kern="100" dirty="0">
                <a:solidFill>
                  <a:srgbClr val="0000FF"/>
                </a:solidFill>
                <a:cs typeface="Cascadia Code" panose="020B0609020000020004" pitchFamily="49" charset="0"/>
              </a:rPr>
              <a:t>”</a:t>
            </a:r>
            <a:br>
              <a:rPr lang="en-US" altLang="ja-JP" sz="2800" b="1" kern="100" dirty="0">
                <a:solidFill>
                  <a:srgbClr val="0000FF"/>
                </a:solidFill>
                <a:cs typeface="Cascadia Code" panose="020B0609020000020004" pitchFamily="49" charset="0"/>
              </a:rPr>
            </a:br>
            <a:r>
              <a:rPr lang="ja-JP" altLang="en-US" sz="2800" b="1" kern="100" dirty="0">
                <a:solidFill>
                  <a:srgbClr val="0000FF"/>
                </a:solidFill>
                <a:cs typeface="Cascadia Code" panose="020B0609020000020004" pitchFamily="49" charset="0"/>
              </a:rPr>
              <a:t>　　　　　　</a:t>
            </a:r>
            <a:r>
              <a:rPr lang="en-US" altLang="ja-JP" sz="2800" b="1" kern="100" dirty="0">
                <a:solidFill>
                  <a:srgbClr val="0000FF"/>
                </a:solidFill>
                <a:cs typeface="Cascadia Code" panose="020B0609020000020004" pitchFamily="49" charset="0"/>
              </a:rPr>
              <a:t>C</a:t>
            </a:r>
            <a:r>
              <a:rPr lang="ja-JP" altLang="en-US" sz="2800" b="1" kern="100" dirty="0">
                <a:solidFill>
                  <a:srgbClr val="0000FF"/>
                </a:solidFill>
                <a:cs typeface="Cascadia Code" panose="020B0609020000020004" pitchFamily="49" charset="0"/>
              </a:rPr>
              <a:t>などで書かれたライブラリが多く、高速</a:t>
            </a:r>
            <a:br>
              <a:rPr lang="en-US" altLang="ja-JP" sz="2800" b="1" kern="100" dirty="0">
                <a:solidFill>
                  <a:srgbClr val="0000FF"/>
                </a:solidFill>
                <a:cs typeface="Cascadia Code" panose="020B0609020000020004" pitchFamily="49" charset="0"/>
              </a:rPr>
            </a:br>
            <a:r>
              <a:rPr lang="ja-JP" altLang="en-US" sz="2800" kern="100" dirty="0">
                <a:solidFill>
                  <a:srgbClr val="FF0000"/>
                </a:solidFill>
                <a:cs typeface="Cascadia Code" panose="020B0609020000020004" pitchFamily="49" charset="0"/>
              </a:rPr>
              <a:t>　　　　　　　　　典型例</a:t>
            </a:r>
            <a:r>
              <a:rPr lang="en-US" altLang="ja-JP" sz="2800" kern="100" dirty="0">
                <a:solidFill>
                  <a:srgbClr val="FF0000"/>
                </a:solidFill>
                <a:cs typeface="Cascadia Code" panose="020B0609020000020004" pitchFamily="49" charset="0"/>
              </a:rPr>
              <a:t>:</a:t>
            </a:r>
            <a:r>
              <a:rPr lang="ja-JP" altLang="en-US" sz="2800" kern="100" dirty="0">
                <a:solidFill>
                  <a:srgbClr val="FF0000"/>
                </a:solidFill>
                <a:cs typeface="Cascadia Code" panose="020B0609020000020004" pitchFamily="49" charset="0"/>
              </a:rPr>
              <a:t> </a:t>
            </a:r>
            <a:r>
              <a:rPr lang="en-US" altLang="ja-JP" sz="2800" kern="100" dirty="0" err="1">
                <a:solidFill>
                  <a:srgbClr val="FF0000"/>
                </a:solidFill>
                <a:cs typeface="Cascadia Code" panose="020B0609020000020004" pitchFamily="49" charset="0"/>
              </a:rPr>
              <a:t>numpy</a:t>
            </a:r>
            <a:r>
              <a:rPr lang="ja-JP" altLang="en-US" sz="2800" kern="100" dirty="0">
                <a:solidFill>
                  <a:srgbClr val="FF0000"/>
                </a:solidFill>
                <a:cs typeface="Cascadia Code" panose="020B0609020000020004" pitchFamily="49" charset="0"/>
              </a:rPr>
              <a:t>は</a:t>
            </a:r>
            <a:r>
              <a:rPr lang="en-US" altLang="ja-JP" sz="2800" kern="100" dirty="0">
                <a:solidFill>
                  <a:srgbClr val="FF0000"/>
                </a:solidFill>
                <a:cs typeface="Cascadia Code" panose="020B0609020000020004" pitchFamily="49" charset="0"/>
              </a:rPr>
              <a:t>C/Fortran</a:t>
            </a:r>
            <a:r>
              <a:rPr lang="ja-JP" altLang="en-US" sz="2800" kern="100" dirty="0">
                <a:solidFill>
                  <a:srgbClr val="FF0000"/>
                </a:solidFill>
                <a:cs typeface="Cascadia Code" panose="020B0609020000020004" pitchFamily="49" charset="0"/>
              </a:rPr>
              <a:t>互換の配列 </a:t>
            </a:r>
            <a:r>
              <a:rPr lang="en-US" altLang="ja-JP" sz="2800" kern="100" dirty="0" err="1">
                <a:solidFill>
                  <a:srgbClr val="FF0000"/>
                </a:solidFill>
                <a:cs typeface="Cascadia Code" panose="020B0609020000020004" pitchFamily="49" charset="0"/>
              </a:rPr>
              <a:t>ndarray</a:t>
            </a:r>
            <a:r>
              <a:rPr lang="en-US" altLang="ja-JP" sz="2800" kern="100" dirty="0">
                <a:solidFill>
                  <a:srgbClr val="FF0000"/>
                </a:solidFill>
                <a:cs typeface="Cascadia Code" panose="020B0609020000020004" pitchFamily="49" charset="0"/>
              </a:rPr>
              <a:t>()</a:t>
            </a:r>
            <a:r>
              <a:rPr lang="ja-JP" altLang="en-US" sz="2800" kern="100" dirty="0">
                <a:solidFill>
                  <a:srgbClr val="FF0000"/>
                </a:solidFill>
                <a:cs typeface="Cascadia Code" panose="020B0609020000020004" pitchFamily="49" charset="0"/>
              </a:rPr>
              <a:t> を使い、</a:t>
            </a:r>
            <a:br>
              <a:rPr lang="en-US" altLang="ja-JP" sz="2800" kern="100" dirty="0">
                <a:solidFill>
                  <a:srgbClr val="FF0000"/>
                </a:solidFill>
                <a:cs typeface="Cascadia Code" panose="020B0609020000020004" pitchFamily="49" charset="0"/>
              </a:rPr>
            </a:br>
            <a:r>
              <a:rPr lang="ja-JP" altLang="en-US" sz="2800" kern="100" dirty="0">
                <a:solidFill>
                  <a:srgbClr val="FF0000"/>
                </a:solidFill>
                <a:cs typeface="Cascadia Code" panose="020B0609020000020004" pitchFamily="49" charset="0"/>
              </a:rPr>
              <a:t>　　　　　　　　　　　　　　 </a:t>
            </a:r>
            <a:r>
              <a:rPr lang="en-US" altLang="ja-JP" sz="2800" kern="100" dirty="0">
                <a:solidFill>
                  <a:srgbClr val="FF0000"/>
                </a:solidFill>
                <a:cs typeface="Cascadia Code" panose="020B0609020000020004" pitchFamily="49" charset="0"/>
              </a:rPr>
              <a:t>LAPACK</a:t>
            </a:r>
            <a:r>
              <a:rPr lang="ja-JP" altLang="en-US" sz="2800" kern="100" dirty="0">
                <a:solidFill>
                  <a:srgbClr val="FF0000"/>
                </a:solidFill>
                <a:cs typeface="Cascadia Code" panose="020B0609020000020004" pitchFamily="49" charset="0"/>
              </a:rPr>
              <a:t>、</a:t>
            </a:r>
            <a:r>
              <a:rPr lang="en-US" altLang="ja-JP" sz="2800" kern="100" dirty="0">
                <a:solidFill>
                  <a:srgbClr val="FF0000"/>
                </a:solidFill>
                <a:cs typeface="Cascadia Code" panose="020B0609020000020004" pitchFamily="49" charset="0"/>
              </a:rPr>
              <a:t>Intel</a:t>
            </a:r>
            <a:r>
              <a:rPr lang="ja-JP" altLang="en-US" sz="2800" kern="100" dirty="0">
                <a:solidFill>
                  <a:srgbClr val="FF0000"/>
                </a:solidFill>
                <a:cs typeface="Cascadia Code" panose="020B0609020000020004" pitchFamily="49" charset="0"/>
              </a:rPr>
              <a:t> </a:t>
            </a:r>
            <a:r>
              <a:rPr lang="en-US" altLang="ja-JP" sz="2800" kern="100" dirty="0">
                <a:solidFill>
                  <a:srgbClr val="FF0000"/>
                </a:solidFill>
                <a:cs typeface="Cascadia Code" panose="020B0609020000020004" pitchFamily="49" charset="0"/>
              </a:rPr>
              <a:t>MKL</a:t>
            </a:r>
            <a:r>
              <a:rPr lang="ja-JP" altLang="en-US" sz="2800" kern="100" dirty="0">
                <a:solidFill>
                  <a:srgbClr val="FF0000"/>
                </a:solidFill>
                <a:cs typeface="Cascadia Code" panose="020B0609020000020004" pitchFamily="49" charset="0"/>
              </a:rPr>
              <a:t>などを直接呼び出す</a:t>
            </a:r>
            <a:br>
              <a:rPr lang="en-US" altLang="ja-JP" sz="2800" kern="100" dirty="0">
                <a:solidFill>
                  <a:srgbClr val="FF0000"/>
                </a:solidFill>
                <a:cs typeface="Cascadia Code" panose="020B0609020000020004" pitchFamily="49" charset="0"/>
              </a:rPr>
            </a:br>
            <a:br>
              <a:rPr lang="en-US" altLang="ja-JP" sz="2800" kern="100" dirty="0">
                <a:solidFill>
                  <a:srgbClr val="FF0000"/>
                </a:solidFill>
                <a:cs typeface="Cascadia Code" panose="020B0609020000020004" pitchFamily="49" charset="0"/>
              </a:rPr>
            </a:br>
            <a:r>
              <a:rPr lang="ja-JP" altLang="en-US" sz="2800" b="1" kern="100" dirty="0">
                <a:solidFill>
                  <a:srgbClr val="0000FF"/>
                </a:solidFill>
                <a:cs typeface="Cascadia Code" panose="020B0609020000020004" pitchFamily="49" charset="0"/>
              </a:rPr>
              <a:t>　　短所</a:t>
            </a:r>
            <a:r>
              <a:rPr lang="en-US" altLang="ja-JP" sz="2800" b="1" kern="100" dirty="0">
                <a:solidFill>
                  <a:srgbClr val="0000FF"/>
                </a:solidFill>
                <a:cs typeface="Cascadia Code" panose="020B0609020000020004" pitchFamily="49" charset="0"/>
              </a:rPr>
              <a:t>:</a:t>
            </a:r>
            <a:r>
              <a:rPr lang="ja-JP" altLang="en-US" sz="2800" b="1" kern="100" dirty="0">
                <a:solidFill>
                  <a:srgbClr val="0000FF"/>
                </a:solidFill>
                <a:cs typeface="Cascadia Code" panose="020B0609020000020004" pitchFamily="49" charset="0"/>
              </a:rPr>
              <a:t> いちいち </a:t>
            </a:r>
            <a:r>
              <a:rPr lang="en-US" altLang="ja-JP" sz="2800" b="1" kern="100" dirty="0">
                <a:solidFill>
                  <a:srgbClr val="FF0000"/>
                </a:solidFill>
                <a:cs typeface="Cascadia Code" panose="020B0609020000020004" pitchFamily="49" charset="0"/>
              </a:rPr>
              <a:t>import</a:t>
            </a:r>
            <a:r>
              <a:rPr lang="ja-JP" altLang="en-US" sz="2800" b="1" kern="100" dirty="0">
                <a:solidFill>
                  <a:srgbClr val="FF0000"/>
                </a:solidFill>
                <a:cs typeface="Cascadia Code" panose="020B0609020000020004" pitchFamily="49" charset="0"/>
              </a:rPr>
              <a:t>文 </a:t>
            </a:r>
            <a:r>
              <a:rPr lang="ja-JP" altLang="en-US" sz="2800" b="1" kern="100" dirty="0">
                <a:solidFill>
                  <a:srgbClr val="0000FF"/>
                </a:solidFill>
                <a:cs typeface="Cascadia Code" panose="020B0609020000020004" pitchFamily="49" charset="0"/>
              </a:rPr>
              <a:t>でライブラリを読み込む必要がある</a:t>
            </a:r>
            <a:br>
              <a:rPr lang="en-US" altLang="ja-JP" sz="2800" b="1" kern="100" dirty="0">
                <a:solidFill>
                  <a:srgbClr val="0000FF"/>
                </a:solidFill>
                <a:cs typeface="Cascadia Code" panose="020B0609020000020004" pitchFamily="49" charset="0"/>
              </a:rPr>
            </a:br>
            <a:r>
              <a:rPr lang="ja-JP" altLang="en-US" sz="2800" b="1" kern="100" dirty="0">
                <a:solidFill>
                  <a:srgbClr val="0000FF"/>
                </a:solidFill>
                <a:cs typeface="Cascadia Code" panose="020B0609020000020004" pitchFamily="49" charset="0"/>
              </a:rPr>
              <a:t>　　　　　　欲しい機能が</a:t>
            </a:r>
            <a:r>
              <a:rPr lang="ja-JP" altLang="en-US" sz="2800" b="1" kern="100" dirty="0">
                <a:solidFill>
                  <a:srgbClr val="FF0000"/>
                </a:solidFill>
                <a:cs typeface="Cascadia Code" panose="020B0609020000020004" pitchFamily="49" charset="0"/>
              </a:rPr>
              <a:t>どのライブラリ</a:t>
            </a:r>
            <a:r>
              <a:rPr lang="ja-JP" altLang="en-US" sz="2800" b="1" kern="100" dirty="0">
                <a:solidFill>
                  <a:srgbClr val="0000FF"/>
                </a:solidFill>
                <a:cs typeface="Cascadia Code" panose="020B0609020000020004" pitchFamily="49" charset="0"/>
              </a:rPr>
              <a:t>にあるかわからない、</a:t>
            </a:r>
            <a:br>
              <a:rPr lang="en-US" altLang="ja-JP" sz="2800" b="1" kern="100" dirty="0">
                <a:solidFill>
                  <a:srgbClr val="0000FF"/>
                </a:solidFill>
                <a:cs typeface="Cascadia Code" panose="020B0609020000020004" pitchFamily="49" charset="0"/>
              </a:rPr>
            </a:br>
            <a:r>
              <a:rPr lang="ja-JP" altLang="en-US" sz="2800" b="1" kern="100" dirty="0">
                <a:solidFill>
                  <a:srgbClr val="0000FF"/>
                </a:solidFill>
                <a:cs typeface="Cascadia Code" panose="020B0609020000020004" pitchFamily="49" charset="0"/>
              </a:rPr>
              <a:t>　　　　　　　　　　　　　　  </a:t>
            </a:r>
            <a:r>
              <a:rPr lang="ja-JP" altLang="en-US" sz="2800" b="1" kern="100" dirty="0">
                <a:solidFill>
                  <a:srgbClr val="FF0000"/>
                </a:solidFill>
                <a:cs typeface="Cascadia Code" panose="020B0609020000020004" pitchFamily="49" charset="0"/>
              </a:rPr>
              <a:t>どう書いたらいいか</a:t>
            </a:r>
            <a:r>
              <a:rPr lang="ja-JP" altLang="en-US" sz="2800" b="1" kern="100" dirty="0">
                <a:solidFill>
                  <a:srgbClr val="0000FF"/>
                </a:solidFill>
                <a:cs typeface="Cascadia Code" panose="020B0609020000020004" pitchFamily="49" charset="0"/>
              </a:rPr>
              <a:t>わからない</a:t>
            </a:r>
            <a:endParaRPr lang="en-US" altLang="ja-JP" sz="2800" kern="100" dirty="0">
              <a:solidFill>
                <a:srgbClr val="FF0000"/>
              </a:solidFill>
              <a:cs typeface="Cascadia Code" panose="020B0609020000020004" pitchFamily="49" charset="0"/>
            </a:endParaRPr>
          </a:p>
        </p:txBody>
      </p:sp>
      <p:sp>
        <p:nvSpPr>
          <p:cNvPr id="2" name="Rectangle 1027">
            <a:extLst>
              <a:ext uri="{FF2B5EF4-FFF2-40B4-BE49-F238E27FC236}">
                <a16:creationId xmlns:a16="http://schemas.microsoft.com/office/drawing/2014/main" id="{C9F144EC-1454-AFED-E93B-C9B0D9C231EC}"/>
              </a:ext>
            </a:extLst>
          </p:cNvPr>
          <p:cNvSpPr txBox="1">
            <a:spLocks noChangeArrowheads="1"/>
          </p:cNvSpPr>
          <p:nvPr/>
        </p:nvSpPr>
        <p:spPr bwMode="auto">
          <a:xfrm>
            <a:off x="1487488" y="5500791"/>
            <a:ext cx="8712968" cy="842209"/>
          </a:xfrm>
          <a:prstGeom prst="rect">
            <a:avLst/>
          </a:prstGeom>
          <a:solidFill>
            <a:srgbClr val="0000FF"/>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1" lang="ja-JP" altLang="en-US" sz="4400" b="1" i="0" u="none" strike="noStrike" kern="100" cap="none" spc="0" normalizeH="0" baseline="0" noProof="0" dirty="0">
                <a:ln>
                  <a:noFill/>
                </a:ln>
                <a:solidFill>
                  <a:srgbClr val="FFFFFF"/>
                </a:solidFill>
                <a:effectLst/>
                <a:uLnTx/>
                <a:uFillTx/>
                <a:latin typeface="Times New Roman"/>
                <a:ea typeface="ＭＳ Ｐゴシック"/>
                <a:cs typeface="Cascadia Code" panose="020B0609020000020004" pitchFamily="49" charset="0"/>
              </a:rPr>
              <a:t>とにかく 検索 や </a:t>
            </a:r>
            <a:r>
              <a:rPr kumimoji="1" lang="en-US" altLang="ja-JP" sz="4400" b="1" i="0" u="none" strike="noStrike" kern="100" cap="none" spc="0" normalizeH="0" baseline="0" noProof="0" dirty="0">
                <a:ln>
                  <a:noFill/>
                </a:ln>
                <a:solidFill>
                  <a:srgbClr val="FFFFFF"/>
                </a:solidFill>
                <a:effectLst/>
                <a:uLnTx/>
                <a:uFillTx/>
                <a:latin typeface="Times New Roman"/>
                <a:ea typeface="ＭＳ Ｐゴシック"/>
                <a:cs typeface="Cascadia Code" panose="020B0609020000020004" pitchFamily="49" charset="0"/>
              </a:rPr>
              <a:t>ChatGPT</a:t>
            </a:r>
            <a:r>
              <a:rPr kumimoji="1" lang="ja-JP" altLang="en-US" sz="4400" b="1" i="0" u="none" strike="noStrike" kern="100" cap="none" spc="0" normalizeH="0" baseline="0" noProof="0" dirty="0">
                <a:ln>
                  <a:noFill/>
                </a:ln>
                <a:solidFill>
                  <a:srgbClr val="FFFFFF"/>
                </a:solidFill>
                <a:effectLst/>
                <a:uLnTx/>
                <a:uFillTx/>
                <a:latin typeface="Times New Roman"/>
                <a:ea typeface="ＭＳ Ｐゴシック"/>
                <a:cs typeface="Cascadia Code" panose="020B0609020000020004" pitchFamily="49" charset="0"/>
              </a:rPr>
              <a:t> で調べる</a:t>
            </a:r>
            <a:endParaRPr kumimoji="1" lang="en-US" altLang="ja-JP" sz="3200" b="0" i="0" u="none" strike="noStrike" kern="100" cap="none" spc="0" normalizeH="0" baseline="0" noProof="0" dirty="0">
              <a:ln>
                <a:noFill/>
              </a:ln>
              <a:solidFill>
                <a:srgbClr val="FFFFFF"/>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143713846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36103"/>
          </a:xfrm>
        </p:spPr>
        <p:txBody>
          <a:bodyPr/>
          <a:lstStyle/>
          <a:p>
            <a:pPr eaLnBrk="1" hangingPunct="1"/>
            <a:r>
              <a:rPr lang="ja-JP" altLang="en-US" sz="3600" b="1" dirty="0">
                <a:solidFill>
                  <a:srgbClr val="0000FF"/>
                </a:solidFill>
                <a:ea typeface="ＨＧ丸ゴシックB" pitchFamily="49" charset="-128"/>
              </a:rPr>
              <a:t>ライブラリ、モジュール、パッケージ</a:t>
            </a:r>
          </a:p>
        </p:txBody>
      </p:sp>
      <p:sp>
        <p:nvSpPr>
          <p:cNvPr id="420867" name="Rectangle 1027"/>
          <p:cNvSpPr>
            <a:spLocks noGrp="1" noChangeArrowheads="1"/>
          </p:cNvSpPr>
          <p:nvPr>
            <p:ph type="body" idx="1"/>
          </p:nvPr>
        </p:nvSpPr>
        <p:spPr>
          <a:xfrm>
            <a:off x="695400" y="936104"/>
            <a:ext cx="11496600" cy="5661248"/>
          </a:xfrm>
        </p:spPr>
        <p:txBody>
          <a:bodyPr/>
          <a:lstStyle/>
          <a:p>
            <a:pPr marL="0" indent="0">
              <a:spcBef>
                <a:spcPts val="0"/>
              </a:spcBef>
              <a:spcAft>
                <a:spcPts val="1200"/>
              </a:spcAft>
              <a:buNone/>
            </a:pPr>
            <a:r>
              <a:rPr lang="ja-JP" altLang="en-US" sz="2800" b="1" kern="100" dirty="0">
                <a:cs typeface="Cascadia Code" panose="020B0609020000020004" pitchFamily="49" charset="0"/>
              </a:rPr>
              <a:t>ライブラリ</a:t>
            </a:r>
            <a:r>
              <a:rPr lang="en-US" altLang="ja-JP" sz="2800" b="1" kern="100" dirty="0">
                <a:cs typeface="Cascadia Code" panose="020B0609020000020004" pitchFamily="49" charset="0"/>
              </a:rPr>
              <a:t>:</a:t>
            </a:r>
            <a:r>
              <a:rPr lang="ja-JP" altLang="en-US" sz="2800" b="1" kern="100" dirty="0">
                <a:cs typeface="Cascadia Code" panose="020B0609020000020004" pitchFamily="49" charset="0"/>
              </a:rPr>
              <a:t> 関数、クラス、モジュール、パッケージなど、</a:t>
            </a:r>
            <a:br>
              <a:rPr lang="en-US" altLang="ja-JP" sz="2800" b="1" kern="100" dirty="0">
                <a:cs typeface="Cascadia Code" panose="020B0609020000020004" pitchFamily="49" charset="0"/>
              </a:rPr>
            </a:br>
            <a:r>
              <a:rPr lang="ja-JP" altLang="en-US" sz="2800" b="1" kern="100" dirty="0">
                <a:cs typeface="Cascadia Code" panose="020B0609020000020004" pitchFamily="49" charset="0"/>
              </a:rPr>
              <a:t>　　　　　　　他のプログラムから呼び出されるものの総称</a:t>
            </a:r>
            <a:endParaRPr lang="en-US" altLang="ja-JP" sz="2800" b="1" kern="100" dirty="0">
              <a:cs typeface="Cascadia Code" panose="020B0609020000020004" pitchFamily="49" charset="0"/>
            </a:endParaRPr>
          </a:p>
          <a:p>
            <a:pPr marL="0" indent="0">
              <a:spcBef>
                <a:spcPts val="0"/>
              </a:spcBef>
              <a:spcAft>
                <a:spcPts val="1200"/>
              </a:spcAft>
              <a:buNone/>
            </a:pPr>
            <a:endParaRPr lang="en-US" altLang="ja-JP" sz="2800" b="1" kern="100" dirty="0">
              <a:cs typeface="Cascadia Code" panose="020B0609020000020004" pitchFamily="49" charset="0"/>
            </a:endParaRPr>
          </a:p>
          <a:p>
            <a:pPr marL="0" indent="0">
              <a:spcBef>
                <a:spcPts val="0"/>
              </a:spcBef>
              <a:spcAft>
                <a:spcPts val="1200"/>
              </a:spcAft>
              <a:buNone/>
            </a:pPr>
            <a:r>
              <a:rPr lang="ja-JP" altLang="en-US" sz="2800" b="1" kern="100" dirty="0">
                <a:cs typeface="Cascadia Code" panose="020B0609020000020004" pitchFamily="49" charset="0"/>
              </a:rPr>
              <a:t>モジュール</a:t>
            </a:r>
            <a:r>
              <a:rPr lang="en-US" altLang="ja-JP" sz="2800" b="1" kern="100" dirty="0">
                <a:cs typeface="Cascadia Code" panose="020B0609020000020004" pitchFamily="49" charset="0"/>
              </a:rPr>
              <a:t>:</a:t>
            </a:r>
            <a:r>
              <a:rPr lang="ja-JP" altLang="en-US" sz="2800" b="1" kern="100" dirty="0">
                <a:cs typeface="Cascadia Code" panose="020B0609020000020004" pitchFamily="49" charset="0"/>
              </a:rPr>
              <a:t> 関数やクラスをまとめたもの</a:t>
            </a:r>
            <a:br>
              <a:rPr lang="en-US" altLang="ja-JP" sz="2800" b="1" kern="100" dirty="0">
                <a:cs typeface="Cascadia Code" panose="020B0609020000020004" pitchFamily="49" charset="0"/>
              </a:rPr>
            </a:br>
            <a:r>
              <a:rPr lang="ja-JP" altLang="en-US" sz="2800" b="1" kern="100" dirty="0">
                <a:cs typeface="Cascadia Code" panose="020B0609020000020004" pitchFamily="49" charset="0"/>
              </a:rPr>
              <a:t>　　　　　　　　拡張子が </a:t>
            </a:r>
            <a:r>
              <a:rPr lang="en-US" altLang="ja-JP" sz="2800" b="1" kern="100" dirty="0">
                <a:cs typeface="Cascadia Code" panose="020B0609020000020004" pitchFamily="49" charset="0"/>
              </a:rPr>
              <a:t>.</a:t>
            </a:r>
            <a:r>
              <a:rPr lang="en-US" altLang="ja-JP" sz="2800" b="1" kern="100" dirty="0" err="1">
                <a:cs typeface="Cascadia Code" panose="020B0609020000020004" pitchFamily="49" charset="0"/>
              </a:rPr>
              <a:t>py</a:t>
            </a:r>
            <a:r>
              <a:rPr lang="ja-JP" altLang="en-US" sz="2800" b="1" kern="100" dirty="0">
                <a:cs typeface="Cascadia Code" panose="020B0609020000020004" pitchFamily="49" charset="0"/>
              </a:rPr>
              <a:t> の</a:t>
            </a:r>
            <a:r>
              <a:rPr lang="en-US" altLang="ja-JP" sz="2800" b="1" kern="100" dirty="0">
                <a:cs typeface="Cascadia Code" panose="020B0609020000020004" pitchFamily="49" charset="0"/>
              </a:rPr>
              <a:t>python</a:t>
            </a:r>
            <a:r>
              <a:rPr lang="ja-JP" altLang="en-US" sz="2800" b="1" kern="100" dirty="0">
                <a:cs typeface="Cascadia Code" panose="020B0609020000020004" pitchFamily="49" charset="0"/>
              </a:rPr>
              <a:t>ファイルのこと</a:t>
            </a:r>
            <a:endParaRPr lang="en-US" altLang="ja-JP" sz="2800" b="1" kern="100" dirty="0">
              <a:cs typeface="Cascadia Code" panose="020B0609020000020004" pitchFamily="49" charset="0"/>
            </a:endParaRPr>
          </a:p>
          <a:p>
            <a:pPr marL="0" indent="0">
              <a:spcBef>
                <a:spcPts val="0"/>
              </a:spcBef>
              <a:spcAft>
                <a:spcPts val="1200"/>
              </a:spcAft>
              <a:buNone/>
            </a:pPr>
            <a:r>
              <a:rPr lang="ja-JP" altLang="en-US" sz="2800" b="1" kern="100" dirty="0">
                <a:cs typeface="Cascadia Code" panose="020B0609020000020004" pitchFamily="49" charset="0"/>
              </a:rPr>
              <a:t>パッケージ</a:t>
            </a:r>
            <a:r>
              <a:rPr lang="en-US" altLang="ja-JP" sz="2800" b="1" kern="100" dirty="0">
                <a:cs typeface="Cascadia Code" panose="020B0609020000020004" pitchFamily="49" charset="0"/>
              </a:rPr>
              <a:t>:</a:t>
            </a:r>
            <a:r>
              <a:rPr lang="ja-JP" altLang="en-US" sz="2800" b="1" kern="100" dirty="0">
                <a:cs typeface="Cascadia Code" panose="020B0609020000020004" pitchFamily="49" charset="0"/>
              </a:rPr>
              <a:t> 複数のモジュールをまとめたフォルダ</a:t>
            </a:r>
            <a:endParaRPr lang="en-US" altLang="ja-JP" sz="2800" b="1" kern="100" dirty="0">
              <a:cs typeface="Cascadia Code" panose="020B0609020000020004" pitchFamily="49" charset="0"/>
            </a:endParaRPr>
          </a:p>
          <a:p>
            <a:pPr marL="0" indent="0">
              <a:spcBef>
                <a:spcPts val="0"/>
              </a:spcBef>
              <a:spcAft>
                <a:spcPts val="1200"/>
              </a:spcAft>
              <a:buNone/>
            </a:pPr>
            <a:endParaRPr lang="en-US" altLang="ja-JP" sz="2800" b="1" kern="100" dirty="0">
              <a:cs typeface="Cascadia Code" panose="020B0609020000020004" pitchFamily="49" charset="0"/>
            </a:endParaRPr>
          </a:p>
          <a:p>
            <a:pPr marL="0" indent="0">
              <a:spcBef>
                <a:spcPts val="0"/>
              </a:spcBef>
              <a:spcAft>
                <a:spcPts val="1200"/>
              </a:spcAft>
              <a:buNone/>
            </a:pPr>
            <a:r>
              <a:rPr lang="ja-JP" altLang="en-US" sz="3600" b="1" kern="100" dirty="0">
                <a:solidFill>
                  <a:srgbClr val="FF0000"/>
                </a:solidFill>
                <a:cs typeface="Cascadia Code" panose="020B0609020000020004" pitchFamily="49" charset="0"/>
              </a:rPr>
              <a:t>本チュートリアルでは明確な区別をしない</a:t>
            </a:r>
            <a:endParaRPr lang="en-US" altLang="ja-JP" sz="3600" b="1" kern="100" dirty="0">
              <a:solidFill>
                <a:srgbClr val="FF0000"/>
              </a:solidFill>
              <a:cs typeface="Cascadia Code" panose="020B0609020000020004" pitchFamily="49" charset="0"/>
            </a:endParaRPr>
          </a:p>
        </p:txBody>
      </p:sp>
    </p:spTree>
    <p:extLst>
      <p:ext uri="{BB962C8B-B14F-4D97-AF65-F5344CB8AC3E}">
        <p14:creationId xmlns:p14="http://schemas.microsoft.com/office/powerpoint/2010/main" val="41045474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import</a:t>
            </a:r>
            <a:r>
              <a:rPr lang="ja-JP" altLang="en-US" sz="3600" b="1" dirty="0">
                <a:solidFill>
                  <a:srgbClr val="0000FF"/>
                </a:solidFill>
                <a:ea typeface="ＨＧ丸ゴシックB" pitchFamily="49" charset="-128"/>
              </a:rPr>
              <a:t>文</a:t>
            </a:r>
          </a:p>
        </p:txBody>
      </p:sp>
      <p:sp>
        <p:nvSpPr>
          <p:cNvPr id="420867" name="Rectangle 1027"/>
          <p:cNvSpPr>
            <a:spLocks noGrp="1" noChangeArrowheads="1"/>
          </p:cNvSpPr>
          <p:nvPr>
            <p:ph type="body" idx="1"/>
          </p:nvPr>
        </p:nvSpPr>
        <p:spPr>
          <a:xfrm>
            <a:off x="623392" y="908720"/>
            <a:ext cx="11089232" cy="6048672"/>
          </a:xfrm>
        </p:spPr>
        <p:txBody>
          <a:bodyPr/>
          <a:lstStyle/>
          <a:p>
            <a:r>
              <a:rPr lang="ja-JP" altLang="en-US" sz="2800" b="1" kern="100" dirty="0">
                <a:cs typeface="Cascadia Code" panose="020B0609020000020004" pitchFamily="49" charset="0"/>
              </a:rPr>
              <a:t>プログラム中に </a:t>
            </a:r>
            <a:r>
              <a:rPr lang="en-US" altLang="ja-JP" sz="2800" b="1" kern="100" dirty="0">
                <a:solidFill>
                  <a:srgbClr val="FF0000"/>
                </a:solidFill>
                <a:cs typeface="Cascadia Code" panose="020B0609020000020004" pitchFamily="49" charset="0"/>
              </a:rPr>
              <a:t>import</a:t>
            </a:r>
            <a:r>
              <a:rPr lang="ja-JP" altLang="en-US" sz="2800" b="1" kern="100" dirty="0">
                <a:solidFill>
                  <a:srgbClr val="FF0000"/>
                </a:solidFill>
                <a:cs typeface="Cascadia Code" panose="020B0609020000020004" pitchFamily="49" charset="0"/>
              </a:rPr>
              <a:t>文 </a:t>
            </a:r>
            <a:r>
              <a:rPr lang="en-US" altLang="ja-JP" sz="2800" b="1" kern="100" dirty="0">
                <a:solidFill>
                  <a:srgbClr val="0000FF"/>
                </a:solidFill>
                <a:cs typeface="Cascadia Code" panose="020B0609020000020004" pitchFamily="49" charset="0"/>
              </a:rPr>
              <a:t>import </a:t>
            </a:r>
            <a:r>
              <a:rPr lang="en-US" altLang="ja-JP" sz="2800" b="1" kern="100" dirty="0" err="1">
                <a:solidFill>
                  <a:srgbClr val="0000FF"/>
                </a:solidFill>
                <a:cs typeface="Cascadia Code" panose="020B0609020000020004" pitchFamily="49" charset="0"/>
              </a:rPr>
              <a:t>lib_name</a:t>
            </a:r>
            <a:r>
              <a:rPr lang="ja-JP" altLang="en-US" sz="2800" b="1" kern="100" dirty="0">
                <a:solidFill>
                  <a:srgbClr val="0000FF"/>
                </a:solidFill>
                <a:cs typeface="Cascadia Code" panose="020B0609020000020004" pitchFamily="49" charset="0"/>
              </a:rPr>
              <a:t> </a:t>
            </a:r>
            <a:r>
              <a:rPr lang="ja-JP" altLang="en-US" sz="2800" b="1" kern="100" dirty="0">
                <a:cs typeface="Cascadia Code" panose="020B0609020000020004" pitchFamily="49" charset="0"/>
              </a:rPr>
              <a:t>を見つけたら、</a:t>
            </a:r>
            <a:r>
              <a:rPr lang="en-US" altLang="ja-JP" sz="2800" b="1" kern="100" dirty="0">
                <a:solidFill>
                  <a:srgbClr val="0000FF"/>
                </a:solidFill>
                <a:cs typeface="Cascadia Code" panose="020B0609020000020004" pitchFamily="49" charset="0"/>
              </a:rPr>
              <a:t> lib_name.py</a:t>
            </a:r>
            <a:r>
              <a:rPr lang="ja-JP" altLang="en-US" sz="2800" b="1" kern="100" dirty="0">
                <a:solidFill>
                  <a:srgbClr val="FF0000"/>
                </a:solidFill>
                <a:cs typeface="Cascadia Code" panose="020B0609020000020004" pitchFamily="49" charset="0"/>
              </a:rPr>
              <a:t> を探して実行</a:t>
            </a:r>
            <a:br>
              <a:rPr lang="en-US" altLang="ja-JP" sz="2800" b="1" kern="100" dirty="0">
                <a:solidFill>
                  <a:srgbClr val="FF0000"/>
                </a:solidFill>
                <a:cs typeface="Cascadia Code" panose="020B0609020000020004" pitchFamily="49" charset="0"/>
              </a:rPr>
            </a:br>
            <a:r>
              <a:rPr lang="ja-JP" altLang="en-US" sz="2000" kern="100" dirty="0">
                <a:cs typeface="Cascadia Code" panose="020B0609020000020004" pitchFamily="49" charset="0"/>
              </a:rPr>
              <a:t>　　ライブラリの検索パスは</a:t>
            </a:r>
            <a:br>
              <a:rPr lang="en-US" altLang="ja-JP" sz="2000" kern="100" dirty="0">
                <a:cs typeface="Cascadia Code" panose="020B0609020000020004" pitchFamily="49" charset="0"/>
              </a:rPr>
            </a:br>
            <a:r>
              <a:rPr lang="ja-JP" altLang="en-US" sz="2000" kern="100" dirty="0">
                <a:cs typeface="Cascadia Code" panose="020B0609020000020004" pitchFamily="49" charset="0"/>
              </a:rPr>
              <a:t>　　　 ・ 環境変数 </a:t>
            </a:r>
            <a:r>
              <a:rPr lang="en-US" altLang="ja-JP" sz="2000" kern="100" dirty="0">
                <a:cs typeface="Cascadia Code" panose="020B0609020000020004" pitchFamily="49" charset="0"/>
              </a:rPr>
              <a:t>PYTHONPATH</a:t>
            </a:r>
            <a:br>
              <a:rPr lang="en-US" altLang="ja-JP" sz="2000" kern="100" dirty="0">
                <a:cs typeface="Cascadia Code" panose="020B0609020000020004" pitchFamily="49" charset="0"/>
              </a:rPr>
            </a:br>
            <a:r>
              <a:rPr lang="ja-JP" altLang="en-US" sz="2000" kern="100" dirty="0">
                <a:cs typeface="Cascadia Code" panose="020B0609020000020004" pitchFamily="49" charset="0"/>
              </a:rPr>
              <a:t>　　　 ・ </a:t>
            </a:r>
            <a:r>
              <a:rPr lang="en-US" altLang="ja-JP" sz="2000" kern="100" dirty="0" err="1">
                <a:cs typeface="Cascadia Code" panose="020B0609020000020004" pitchFamily="49" charset="0"/>
              </a:rPr>
              <a:t>sys.path</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参考</a:t>
            </a:r>
            <a:r>
              <a:rPr lang="en-US" altLang="ja-JP" sz="2000" kern="100" dirty="0">
                <a:cs typeface="Cascadia Code" panose="020B0609020000020004" pitchFamily="49" charset="0"/>
              </a:rPr>
              <a:t>URL:</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https://note.nkmk.me/python-import-module-search-path/)</a:t>
            </a:r>
            <a:br>
              <a:rPr lang="en-US" altLang="ja-JP" sz="2000" kern="100" dirty="0">
                <a:cs typeface="Cascadia Code" panose="020B0609020000020004" pitchFamily="49" charset="0"/>
              </a:rPr>
            </a:br>
            <a:r>
              <a:rPr lang="ja-JP" altLang="en-US" sz="2000" kern="100" dirty="0">
                <a:cs typeface="Cascadia Code" panose="020B0609020000020004" pitchFamily="49" charset="0"/>
              </a:rPr>
              <a:t>　　で設定できる</a:t>
            </a:r>
            <a:endParaRPr lang="en-US" altLang="ja-JP" sz="2000" kern="100" dirty="0">
              <a:cs typeface="Cascadia Code" panose="020B0609020000020004" pitchFamily="49" charset="0"/>
            </a:endParaRPr>
          </a:p>
          <a:p>
            <a:endParaRPr lang="en-US" altLang="ja-JP" sz="2800" kern="100" dirty="0">
              <a:cs typeface="Cascadia Code" panose="020B0609020000020004" pitchFamily="49" charset="0"/>
            </a:endParaRPr>
          </a:p>
          <a:p>
            <a:r>
              <a:rPr lang="en-US" altLang="ja-JP" sz="2800" b="1" kern="100" dirty="0">
                <a:solidFill>
                  <a:srgbClr val="0000FF"/>
                </a:solidFill>
                <a:cs typeface="Cascadia Code" panose="020B0609020000020004" pitchFamily="49" charset="0"/>
              </a:rPr>
              <a:t>lib_name.py</a:t>
            </a:r>
            <a:r>
              <a:rPr lang="ja-JP" altLang="en-US" sz="2800" b="1" kern="100" dirty="0">
                <a:cs typeface="Cascadia Code" panose="020B0609020000020004" pitchFamily="49" charset="0"/>
              </a:rPr>
              <a:t> は </a:t>
            </a:r>
            <a:r>
              <a:rPr lang="en-US" altLang="ja-JP" sz="2800" b="1" kern="100" dirty="0" err="1">
                <a:solidFill>
                  <a:srgbClr val="0000FF"/>
                </a:solidFill>
                <a:cs typeface="Cascadia Code" panose="020B0609020000020004" pitchFamily="49" charset="0"/>
              </a:rPr>
              <a:t>lib_name</a:t>
            </a:r>
            <a:r>
              <a:rPr lang="ja-JP" altLang="en-US" sz="2800" b="1" kern="100" dirty="0">
                <a:solidFill>
                  <a:srgbClr val="0000FF"/>
                </a:solidFill>
                <a:cs typeface="Cascadia Code" panose="020B0609020000020004" pitchFamily="49" charset="0"/>
              </a:rPr>
              <a:t> オブジェクト</a:t>
            </a:r>
            <a:r>
              <a:rPr lang="ja-JP" altLang="en-US" sz="2800" b="1" kern="100" dirty="0">
                <a:cs typeface="Cascadia Code" panose="020B0609020000020004" pitchFamily="49" charset="0"/>
              </a:rPr>
              <a:t>としてアクセスできる</a:t>
            </a:r>
            <a:br>
              <a:rPr lang="en-US" altLang="ja-JP" sz="2800" b="1" kern="100" dirty="0">
                <a:cs typeface="Cascadia Code" panose="020B0609020000020004" pitchFamily="49" charset="0"/>
              </a:rPr>
            </a:br>
            <a:r>
              <a:rPr lang="ja-JP" altLang="en-US" sz="2400" kern="100" dirty="0">
                <a:cs typeface="Cascadia Code" panose="020B0609020000020004" pitchFamily="49" charset="0"/>
              </a:rPr>
              <a:t>　</a:t>
            </a:r>
            <a:r>
              <a:rPr lang="en-US" altLang="ja-JP" sz="2400" kern="100" dirty="0">
                <a:cs typeface="Cascadia Code" panose="020B0609020000020004" pitchFamily="49" charset="0"/>
              </a:rPr>
              <a:t>lib_nama.py</a:t>
            </a:r>
            <a:r>
              <a:rPr lang="ja-JP" altLang="en-US" sz="2400" kern="100" dirty="0">
                <a:cs typeface="Cascadia Code" panose="020B0609020000020004" pitchFamily="49" charset="0"/>
              </a:rPr>
              <a:t>の関数 </a:t>
            </a:r>
            <a:r>
              <a:rPr lang="en-US" altLang="ja-JP" sz="2400" kern="100" dirty="0">
                <a:cs typeface="Cascadia Code" panose="020B0609020000020004" pitchFamily="49" charset="0"/>
              </a:rPr>
              <a:t>f()</a:t>
            </a:r>
            <a:r>
              <a:rPr lang="ja-JP" altLang="en-US" sz="2400" kern="100" dirty="0">
                <a:cs typeface="Cascadia Code" panose="020B0609020000020004" pitchFamily="49" charset="0"/>
              </a:rPr>
              <a:t>、グローバル変数 </a:t>
            </a:r>
            <a:r>
              <a:rPr lang="en-US" altLang="ja-JP" sz="2400" kern="100" dirty="0">
                <a:cs typeface="Cascadia Code" panose="020B0609020000020004" pitchFamily="49" charset="0"/>
              </a:rPr>
              <a:t>var </a:t>
            </a:r>
            <a:r>
              <a:rPr lang="ja-JP" altLang="en-US" sz="2400" kern="100" dirty="0">
                <a:cs typeface="Cascadia Code" panose="020B0609020000020004" pitchFamily="49" charset="0"/>
              </a:rPr>
              <a:t>は</a:t>
            </a:r>
            <a:br>
              <a:rPr lang="en-US" altLang="ja-JP" sz="2400" kern="100" dirty="0">
                <a:cs typeface="Cascadia Code" panose="020B0609020000020004" pitchFamily="49" charset="0"/>
              </a:rPr>
            </a:br>
            <a:r>
              <a:rPr lang="ja-JP" altLang="en-US" sz="2400" kern="100" dirty="0">
                <a:cs typeface="Cascadia Code" panose="020B0609020000020004" pitchFamily="49" charset="0"/>
              </a:rPr>
              <a:t>　</a:t>
            </a:r>
            <a:r>
              <a:rPr lang="en-US" altLang="ja-JP" sz="2400" kern="100" dirty="0" err="1">
                <a:cs typeface="Cascadia Code" panose="020B0609020000020004" pitchFamily="49" charset="0"/>
              </a:rPr>
              <a:t>lib_nama.f</a:t>
            </a:r>
            <a:r>
              <a:rPr lang="en-US" altLang="ja-JP" sz="2400" kern="100" dirty="0">
                <a:cs typeface="Cascadia Code" panose="020B0609020000020004" pitchFamily="49" charset="0"/>
              </a:rPr>
              <a:t>(), </a:t>
            </a:r>
            <a:r>
              <a:rPr lang="en-US" altLang="ja-JP" sz="2400" kern="100" dirty="0" err="1">
                <a:cs typeface="Cascadia Code" panose="020B0609020000020004" pitchFamily="49" charset="0"/>
              </a:rPr>
              <a:t>lib_nama.var</a:t>
            </a:r>
            <a:r>
              <a:rPr lang="en-US" altLang="ja-JP" sz="2400" kern="100" dirty="0">
                <a:cs typeface="Cascadia Code" panose="020B0609020000020004" pitchFamily="49" charset="0"/>
              </a:rPr>
              <a:t> </a:t>
            </a:r>
            <a:r>
              <a:rPr lang="ja-JP" altLang="en-US" sz="2400" kern="100" dirty="0">
                <a:cs typeface="Cascadia Code" panose="020B0609020000020004" pitchFamily="49" charset="0"/>
              </a:rPr>
              <a:t>として使える</a:t>
            </a:r>
            <a:endParaRPr lang="en-US" altLang="ja-JP" sz="2400" kern="100" dirty="0">
              <a:cs typeface="Cascadia Code" panose="020B0609020000020004" pitchFamily="49" charset="0"/>
            </a:endParaRPr>
          </a:p>
          <a:p>
            <a:endParaRPr lang="en-US" altLang="ja-JP" sz="2800" kern="100" dirty="0">
              <a:cs typeface="Cascadia Code" panose="020B0609020000020004" pitchFamily="49" charset="0"/>
            </a:endParaRPr>
          </a:p>
          <a:p>
            <a:pPr marL="0" indent="0">
              <a:buNone/>
            </a:pPr>
            <a:r>
              <a:rPr lang="ja-JP" altLang="en-US" sz="2800" kern="100" dirty="0">
                <a:cs typeface="Cascadia Code" panose="020B0609020000020004" pitchFamily="49" charset="0"/>
              </a:rPr>
              <a:t>注意</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ライブラリ名には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は使えない</a:t>
            </a:r>
            <a:br>
              <a:rPr lang="en-US" altLang="ja-JP" sz="2800" kern="100" dirty="0">
                <a:cs typeface="Cascadia Code" panose="020B0609020000020004" pitchFamily="49" charset="0"/>
              </a:rPr>
            </a:br>
            <a:r>
              <a:rPr lang="ja-JP" altLang="en-US" sz="2800" kern="100" dirty="0">
                <a:cs typeface="Cascadia Code" panose="020B0609020000020004" pitchFamily="49" charset="0"/>
              </a:rPr>
              <a:t>　　　　　</a:t>
            </a:r>
            <a:r>
              <a:rPr lang="ja-JP" altLang="en-US" sz="2800" b="1" kern="100" dirty="0">
                <a:solidFill>
                  <a:srgbClr val="FF0000"/>
                </a:solidFill>
                <a:cs typeface="Cascadia Code" panose="020B0609020000020004" pitchFamily="49" charset="0"/>
              </a:rPr>
              <a:t>今回配布しているファイル名は </a:t>
            </a:r>
            <a:r>
              <a:rPr lang="en-US" altLang="ja-JP" sz="2800" b="1" kern="100" dirty="0">
                <a:solidFill>
                  <a:srgbClr val="FF0000"/>
                </a:solidFill>
                <a:cs typeface="Cascadia Code" panose="020B0609020000020004" pitchFamily="49" charset="0"/>
              </a:rPr>
              <a:t>‘_’</a:t>
            </a:r>
            <a:r>
              <a:rPr lang="ja-JP" altLang="en-US" sz="2800" b="1" kern="100" dirty="0">
                <a:solidFill>
                  <a:srgbClr val="FF0000"/>
                </a:solidFill>
                <a:cs typeface="Cascadia Code" panose="020B0609020000020004" pitchFamily="49" charset="0"/>
              </a:rPr>
              <a:t> を使っている</a:t>
            </a:r>
            <a:endParaRPr lang="en-US" altLang="ja-JP" sz="2800" b="1" kern="100" dirty="0">
              <a:solidFill>
                <a:srgbClr val="FF0000"/>
              </a:solidFill>
              <a:cs typeface="Cascadia Code" panose="020B0609020000020004" pitchFamily="49" charset="0"/>
            </a:endParaRPr>
          </a:p>
        </p:txBody>
      </p:sp>
    </p:spTree>
    <p:extLst>
      <p:ext uri="{BB962C8B-B14F-4D97-AF65-F5344CB8AC3E}">
        <p14:creationId xmlns:p14="http://schemas.microsoft.com/office/powerpoint/2010/main" val="205294903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スクリプトの実行順序</a:t>
            </a:r>
          </a:p>
        </p:txBody>
      </p:sp>
      <p:sp>
        <p:nvSpPr>
          <p:cNvPr id="420867" name="Rectangle 1027"/>
          <p:cNvSpPr>
            <a:spLocks noGrp="1" noChangeArrowheads="1"/>
          </p:cNvSpPr>
          <p:nvPr>
            <p:ph type="body" idx="1"/>
          </p:nvPr>
        </p:nvSpPr>
        <p:spPr>
          <a:xfrm>
            <a:off x="623392" y="980728"/>
            <a:ext cx="11089232" cy="5760640"/>
          </a:xfrm>
        </p:spPr>
        <p:txBody>
          <a:bodyPr/>
          <a:lstStyle/>
          <a:p>
            <a:pPr marL="0" indent="0">
              <a:buNone/>
            </a:pPr>
            <a:r>
              <a:rPr lang="ja-JP" altLang="en-US" sz="2400" kern="100" dirty="0">
                <a:cs typeface="Cascadia Code" panose="020B0609020000020004" pitchFamily="49" charset="0"/>
              </a:rPr>
              <a:t>コマンド </a:t>
            </a:r>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 に続けて </a:t>
            </a:r>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スクリプトファイルパス </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メインファイル</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を与えて実行</a:t>
            </a:r>
            <a:br>
              <a:rPr lang="en-US" altLang="ja-JP" sz="2400" kern="100" dirty="0">
                <a:cs typeface="Cascadia Code" panose="020B0609020000020004" pitchFamily="49" charset="0"/>
              </a:rPr>
            </a:br>
            <a:r>
              <a:rPr lang="en-US" altLang="ja-JP" sz="3600" b="1" kern="100" dirty="0">
                <a:solidFill>
                  <a:schemeClr val="accent1">
                    <a:lumMod val="50000"/>
                  </a:schemeClr>
                </a:solidFill>
                <a:cs typeface="Cascadia Code" panose="020B0609020000020004" pitchFamily="49" charset="0"/>
              </a:rPr>
              <a:t>&gt; python test.py</a:t>
            </a:r>
            <a:br>
              <a:rPr lang="en-US" altLang="ja-JP" sz="2800" b="1" kern="100" dirty="0">
                <a:solidFill>
                  <a:schemeClr val="accent1">
                    <a:lumMod val="50000"/>
                  </a:schemeClr>
                </a:solidFill>
                <a:cs typeface="Cascadia Code" panose="020B0609020000020004" pitchFamily="49" charset="0"/>
              </a:rPr>
            </a:br>
            <a:endParaRPr lang="en-US" altLang="ja-JP" sz="2800" b="1" kern="100" dirty="0">
              <a:solidFill>
                <a:schemeClr val="accent1">
                  <a:lumMod val="50000"/>
                </a:schemeClr>
              </a:solidFill>
              <a:cs typeface="Cascadia Code" panose="020B0609020000020004" pitchFamily="49" charset="0"/>
            </a:endParaRPr>
          </a:p>
          <a:p>
            <a:r>
              <a:rPr lang="ja-JP" altLang="en-US" sz="2800" b="1" kern="100" dirty="0">
                <a:cs typeface="Cascadia Code" panose="020B0609020000020004" pitchFamily="49" charset="0"/>
              </a:rPr>
              <a:t>メインファイル</a:t>
            </a:r>
            <a:r>
              <a:rPr lang="en-US" altLang="ja-JP" sz="2800" b="1" kern="100" dirty="0">
                <a:cs typeface="Cascadia Code" panose="020B0609020000020004" pitchFamily="49" charset="0"/>
              </a:rPr>
              <a:t> </a:t>
            </a:r>
            <a:r>
              <a:rPr lang="en-US" altLang="ja-JP" sz="2800" b="1" kern="100" dirty="0">
                <a:solidFill>
                  <a:schemeClr val="accent1">
                    <a:lumMod val="50000"/>
                  </a:schemeClr>
                </a:solidFill>
                <a:cs typeface="Cascadia Code" panose="020B0609020000020004" pitchFamily="49" charset="0"/>
              </a:rPr>
              <a:t>test.py</a:t>
            </a:r>
            <a:r>
              <a:rPr lang="en-US" altLang="ja-JP" sz="2800" b="1" kern="100" dirty="0">
                <a:cs typeface="Cascadia Code" panose="020B0609020000020004" pitchFamily="49" charset="0"/>
              </a:rPr>
              <a:t> </a:t>
            </a:r>
            <a:r>
              <a:rPr lang="ja-JP" altLang="en-US" sz="2800" b="1" kern="100" dirty="0">
                <a:cs typeface="Cascadia Code" panose="020B0609020000020004" pitchFamily="49" charset="0"/>
              </a:rPr>
              <a:t>の</a:t>
            </a:r>
            <a:r>
              <a:rPr lang="ja-JP" altLang="en-US" sz="2800" b="1" kern="100" dirty="0">
                <a:solidFill>
                  <a:srgbClr val="FF0000"/>
                </a:solidFill>
                <a:cs typeface="Cascadia Code" panose="020B0609020000020004" pitchFamily="49" charset="0"/>
              </a:rPr>
              <a:t>先頭から順番に実行</a:t>
            </a:r>
          </a:p>
          <a:p>
            <a:r>
              <a:rPr lang="ja-JP" altLang="en-US" sz="2800" b="1" kern="100" dirty="0">
                <a:cs typeface="Cascadia Code" panose="020B0609020000020004" pitchFamily="49" charset="0"/>
              </a:rPr>
              <a:t>メインファイル</a:t>
            </a:r>
            <a:r>
              <a:rPr lang="en-US" altLang="ja-JP" sz="2800" b="1" kern="100" dirty="0">
                <a:cs typeface="Cascadia Code" panose="020B0609020000020004" pitchFamily="49" charset="0"/>
              </a:rPr>
              <a:t> </a:t>
            </a:r>
            <a:r>
              <a:rPr lang="en-US" altLang="ja-JP" sz="2800" b="1" kern="100" dirty="0">
                <a:solidFill>
                  <a:schemeClr val="accent1">
                    <a:lumMod val="50000"/>
                  </a:schemeClr>
                </a:solidFill>
                <a:cs typeface="Cascadia Code" panose="020B0609020000020004" pitchFamily="49" charset="0"/>
              </a:rPr>
              <a:t>test.py </a:t>
            </a:r>
            <a:r>
              <a:rPr lang="ja-JP" altLang="en-US" sz="2800" b="1" kern="100" dirty="0">
                <a:cs typeface="Cascadia Code" panose="020B0609020000020004" pitchFamily="49" charset="0"/>
              </a:rPr>
              <a:t>の</a:t>
            </a:r>
            <a:r>
              <a:rPr lang="ja-JP" altLang="en-US" sz="2800" b="1" kern="100" dirty="0">
                <a:solidFill>
                  <a:srgbClr val="FF0000"/>
                </a:solidFill>
                <a:cs typeface="Cascadia Code" panose="020B0609020000020004" pitchFamily="49" charset="0"/>
              </a:rPr>
              <a:t>最後で終了</a:t>
            </a:r>
            <a:br>
              <a:rPr lang="en-US" altLang="ja-JP" sz="2800" b="1" kern="100" dirty="0">
                <a:cs typeface="Cascadia Code" panose="020B0609020000020004" pitchFamily="49" charset="0"/>
              </a:rPr>
            </a:br>
            <a:r>
              <a:rPr lang="en-US" altLang="ja-JP" sz="2400" i="1" kern="100" dirty="0">
                <a:cs typeface="Cascadia Code" panose="020B0609020000020004" pitchFamily="49" charset="0"/>
              </a:rPr>
              <a:t>exit()</a:t>
            </a:r>
            <a:r>
              <a:rPr lang="ja-JP" altLang="en-US" sz="2400" i="1" kern="100" dirty="0">
                <a:cs typeface="Cascadia Code" panose="020B0609020000020004" pitchFamily="49" charset="0"/>
              </a:rPr>
              <a:t> 関数を呼び出すと途中で終了できる</a:t>
            </a:r>
            <a:endParaRPr lang="en-US" altLang="ja-JP" sz="2400" i="1" kern="100" dirty="0">
              <a:cs typeface="Cascadia Code" panose="020B0609020000020004" pitchFamily="49" charset="0"/>
            </a:endParaRPr>
          </a:p>
          <a:p>
            <a:endParaRPr lang="en-US" altLang="ja-JP" sz="2800" b="1" kern="100" dirty="0">
              <a:cs typeface="Cascadia Code" panose="020B0609020000020004" pitchFamily="49" charset="0"/>
            </a:endParaRPr>
          </a:p>
          <a:p>
            <a:r>
              <a:rPr lang="ja-JP" altLang="en-US" sz="2800" kern="100" dirty="0">
                <a:cs typeface="Cascadia Code" panose="020B0609020000020004" pitchFamily="49" charset="0"/>
              </a:rPr>
              <a:t>関数定義はどこにでも書ける </a:t>
            </a:r>
            <a:br>
              <a:rPr lang="en-US" altLang="ja-JP" sz="2800" kern="100" dirty="0">
                <a:cs typeface="Cascadia Code" panose="020B0609020000020004" pitchFamily="49" charset="0"/>
              </a:rPr>
            </a:br>
            <a:r>
              <a:rPr lang="ja-JP" altLang="en-US" sz="2800" kern="100" dirty="0">
                <a:cs typeface="Cascadia Code" panose="020B0609020000020004" pitchFamily="49" charset="0"/>
              </a:rPr>
              <a:t>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関数内、</a:t>
            </a:r>
            <a:r>
              <a:rPr lang="en-US" altLang="ja-JP" sz="2800" kern="100" dirty="0">
                <a:cs typeface="Cascadia Code" panose="020B0609020000020004" pitchFamily="49" charset="0"/>
              </a:rPr>
              <a:t>for/if</a:t>
            </a:r>
            <a:r>
              <a:rPr lang="ja-JP" altLang="en-US" sz="2800" kern="100" dirty="0">
                <a:cs typeface="Cascadia Code" panose="020B0609020000020004" pitchFamily="49" charset="0"/>
              </a:rPr>
              <a:t> などの</a:t>
            </a:r>
            <a:r>
              <a:rPr lang="en-US" altLang="ja-JP" sz="2800" kern="100" dirty="0">
                <a:cs typeface="Cascadia Code" panose="020B0609020000020004" pitchFamily="49" charset="0"/>
              </a:rPr>
              <a:t> </a:t>
            </a:r>
            <a:r>
              <a:rPr lang="ja-JP" altLang="en-US" sz="2800" kern="100" dirty="0">
                <a:cs typeface="Cascadia Code" panose="020B0609020000020004" pitchFamily="49" charset="0"/>
              </a:rPr>
              <a:t>ブロック内でも関数を書ける</a:t>
            </a:r>
            <a:r>
              <a:rPr lang="en-US" altLang="ja-JP" sz="2800" kern="100" dirty="0">
                <a:cs typeface="Cascadia Code" panose="020B0609020000020004" pitchFamily="49" charset="0"/>
              </a:rPr>
              <a:t>)</a:t>
            </a:r>
            <a:br>
              <a:rPr lang="en-US" altLang="ja-JP" sz="2800" kern="100" dirty="0">
                <a:cs typeface="Cascadia Code" panose="020B0609020000020004" pitchFamily="49" charset="0"/>
              </a:rPr>
            </a:br>
            <a:r>
              <a:rPr lang="ja-JP" altLang="en-US" sz="2800" kern="100" dirty="0">
                <a:cs typeface="Cascadia Code" panose="020B0609020000020004" pitchFamily="49" charset="0"/>
              </a:rPr>
              <a:t>実行時には関数定義は読み飛ばされる</a:t>
            </a:r>
            <a:endParaRPr lang="en-US" altLang="ja-JP" sz="2800" kern="100" dirty="0">
              <a:cs typeface="Cascadia Code" panose="020B0609020000020004" pitchFamily="49" charset="0"/>
            </a:endParaRPr>
          </a:p>
          <a:p>
            <a:r>
              <a:rPr lang="ja-JP" altLang="en-US" sz="2800" kern="100" dirty="0">
                <a:cs typeface="Cascadia Code" panose="020B0609020000020004" pitchFamily="49" charset="0"/>
              </a:rPr>
              <a:t>関数呼び出しを見つけたら関数内部へジャンプ、実行</a:t>
            </a:r>
            <a:br>
              <a:rPr lang="en-US" altLang="ja-JP" sz="2800" kern="100" dirty="0">
                <a:cs typeface="Cascadia Code" panose="020B0609020000020004" pitchFamily="49" charset="0"/>
              </a:rPr>
            </a:br>
            <a:r>
              <a:rPr lang="en-US" altLang="ja-JP" sz="2800" kern="100" dirty="0">
                <a:cs typeface="Cascadia Code" panose="020B0609020000020004" pitchFamily="49" charset="0"/>
              </a:rPr>
              <a:t>return</a:t>
            </a:r>
            <a:r>
              <a:rPr lang="ja-JP" altLang="en-US" sz="2800" kern="100" dirty="0">
                <a:cs typeface="Cascadia Code" panose="020B0609020000020004" pitchFamily="49" charset="0"/>
              </a:rPr>
              <a:t> をみつける </a:t>
            </a:r>
            <a:r>
              <a:rPr lang="en-US" altLang="ja-JP" sz="2800" kern="100" dirty="0">
                <a:cs typeface="Cascadia Code" panose="020B0609020000020004" pitchFamily="49" charset="0"/>
              </a:rPr>
              <a:t>or</a:t>
            </a:r>
            <a:r>
              <a:rPr lang="ja-JP" altLang="en-US" sz="2800" kern="100" dirty="0">
                <a:cs typeface="Cascadia Code" panose="020B0609020000020004" pitchFamily="49" charset="0"/>
              </a:rPr>
              <a:t> 関数ブロック終了時に呼び出し元の次の行を実行</a:t>
            </a:r>
            <a:endParaRPr lang="en-US" altLang="ja-JP" sz="2800" kern="100" dirty="0">
              <a:cs typeface="Cascadia Code" panose="020B0609020000020004" pitchFamily="49" charset="0"/>
            </a:endParaRPr>
          </a:p>
          <a:p>
            <a:pPr marL="0" indent="0">
              <a:buNone/>
            </a:pPr>
            <a:endParaRPr lang="en-US" altLang="ja-JP" sz="2800" kern="100" dirty="0">
              <a:cs typeface="Cascadia Code" panose="020B0609020000020004" pitchFamily="49" charset="0"/>
            </a:endParaRPr>
          </a:p>
          <a:p>
            <a:endParaRPr lang="en-US" altLang="ja-JP" sz="2800" b="1" kern="100" dirty="0">
              <a:cs typeface="Cascadia Code" panose="020B0609020000020004" pitchFamily="49" charset="0"/>
            </a:endParaRPr>
          </a:p>
          <a:p>
            <a:endParaRPr lang="en-US" altLang="ja-JP" sz="2800" b="1" kern="100" dirty="0">
              <a:cs typeface="Cascadia Code" panose="020B0609020000020004" pitchFamily="49" charset="0"/>
            </a:endParaRPr>
          </a:p>
        </p:txBody>
      </p:sp>
    </p:spTree>
    <p:extLst>
      <p:ext uri="{BB962C8B-B14F-4D97-AF65-F5344CB8AC3E}">
        <p14:creationId xmlns:p14="http://schemas.microsoft.com/office/powerpoint/2010/main" val="14999610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の文法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変数作成</a:t>
            </a:r>
          </a:p>
        </p:txBody>
      </p:sp>
      <p:sp>
        <p:nvSpPr>
          <p:cNvPr id="420867" name="Rectangle 1027"/>
          <p:cNvSpPr>
            <a:spLocks noGrp="1" noChangeArrowheads="1"/>
          </p:cNvSpPr>
          <p:nvPr>
            <p:ph type="body" idx="1"/>
          </p:nvPr>
        </p:nvSpPr>
        <p:spPr>
          <a:xfrm>
            <a:off x="407368" y="720080"/>
            <a:ext cx="11809312" cy="5877272"/>
          </a:xfrm>
        </p:spPr>
        <p:txBody>
          <a:bodyPr/>
          <a:lstStyle/>
          <a:p>
            <a:pPr>
              <a:spcBef>
                <a:spcPts val="600"/>
              </a:spcBef>
            </a:pPr>
            <a:r>
              <a:rPr lang="en-US" altLang="ja-JP" sz="2800" b="1" kern="100" dirty="0">
                <a:cs typeface="Cascadia Code" panose="020B0609020000020004" pitchFamily="49" charset="0"/>
              </a:rPr>
              <a:t>Python</a:t>
            </a:r>
            <a:r>
              <a:rPr lang="ja-JP" altLang="en-US" sz="2800" b="1" kern="100" dirty="0">
                <a:cs typeface="Cascadia Code" panose="020B0609020000020004" pitchFamily="49" charset="0"/>
              </a:rPr>
              <a:t>に</a:t>
            </a:r>
            <a:r>
              <a:rPr lang="ja-JP" altLang="en-US" sz="2800" b="1" kern="100" dirty="0">
                <a:solidFill>
                  <a:srgbClr val="FF0000"/>
                </a:solidFill>
                <a:cs typeface="Cascadia Code" panose="020B0609020000020004" pitchFamily="49" charset="0"/>
              </a:rPr>
              <a:t>型定義はない</a:t>
            </a:r>
            <a:r>
              <a:rPr lang="ja-JP" altLang="en-US" sz="2400" kern="100" dirty="0">
                <a:solidFill>
                  <a:srgbClr val="FF0000"/>
                </a:solidFill>
                <a:cs typeface="Cascadia Code" panose="020B0609020000020004" pitchFamily="49" charset="0"/>
              </a:rPr>
              <a:t> </a:t>
            </a:r>
            <a:r>
              <a:rPr lang="en-US" altLang="ja-JP" sz="2400" kern="100" dirty="0">
                <a:cs typeface="Cascadia Code" panose="020B0609020000020004" pitchFamily="49" charset="0"/>
              </a:rPr>
              <a:t>(python3.5</a:t>
            </a:r>
            <a:r>
              <a:rPr lang="ja-JP" altLang="en-US" sz="2400" kern="100" dirty="0">
                <a:cs typeface="Cascadia Code" panose="020B0609020000020004" pitchFamily="49" charset="0"/>
              </a:rPr>
              <a:t>以降は </a:t>
            </a:r>
            <a:r>
              <a:rPr lang="en-US" altLang="ja-JP" sz="2400" kern="100" dirty="0">
                <a:cs typeface="Cascadia Code" panose="020B0609020000020004" pitchFamily="49" charset="0"/>
              </a:rPr>
              <a:t>type</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hint</a:t>
            </a:r>
            <a:r>
              <a:rPr lang="ja-JP" altLang="en-US" sz="2400" kern="100" dirty="0">
                <a:cs typeface="Cascadia Code" panose="020B0609020000020004" pitchFamily="49" charset="0"/>
              </a:rPr>
              <a:t> として型宣言できる</a:t>
            </a:r>
            <a:r>
              <a:rPr lang="en-US" altLang="ja-JP" sz="2400" kern="100" dirty="0">
                <a:cs typeface="Cascadia Code" panose="020B0609020000020004" pitchFamily="49" charset="0"/>
              </a:rPr>
              <a:t>)</a:t>
            </a:r>
          </a:p>
          <a:p>
            <a:pPr>
              <a:spcBef>
                <a:spcPts val="600"/>
              </a:spcBef>
            </a:pPr>
            <a:r>
              <a:rPr lang="ja-JP" altLang="en-US" sz="2800" b="1" kern="100" dirty="0">
                <a:solidFill>
                  <a:srgbClr val="FF0000"/>
                </a:solidFill>
                <a:cs typeface="Cascadia Code" panose="020B0609020000020004" pitchFamily="49" charset="0"/>
              </a:rPr>
              <a:t>変数に値を代入</a:t>
            </a:r>
            <a:r>
              <a:rPr lang="ja-JP" altLang="en-US" sz="2800" b="1" kern="100" dirty="0">
                <a:cs typeface="Cascadia Code" panose="020B0609020000020004" pitchFamily="49" charset="0"/>
              </a:rPr>
              <a:t>すると、</a:t>
            </a:r>
            <a:r>
              <a:rPr lang="ja-JP" altLang="en-US" sz="2800" b="1" kern="100" dirty="0">
                <a:solidFill>
                  <a:srgbClr val="FF0000"/>
                </a:solidFill>
                <a:cs typeface="Cascadia Code" panose="020B0609020000020004" pitchFamily="49" charset="0"/>
              </a:rPr>
              <a:t>変数を作成</a:t>
            </a:r>
            <a:r>
              <a:rPr lang="ja-JP" altLang="en-US" sz="2800" b="1" kern="100" dirty="0">
                <a:cs typeface="Cascadia Code" panose="020B0609020000020004" pitchFamily="49" charset="0"/>
              </a:rPr>
              <a:t>したことになる</a:t>
            </a:r>
            <a:endParaRPr lang="en-US" altLang="ja-JP" sz="2800" b="1" kern="100" dirty="0">
              <a:cs typeface="Cascadia Code" panose="020B0609020000020004" pitchFamily="49" charset="0"/>
            </a:endParaRPr>
          </a:p>
          <a:p>
            <a:pPr>
              <a:spcBef>
                <a:spcPts val="600"/>
              </a:spcBef>
            </a:pPr>
            <a:r>
              <a:rPr lang="ja-JP" altLang="en-US" sz="2800" b="1" kern="100" dirty="0">
                <a:solidFill>
                  <a:srgbClr val="FF0000"/>
                </a:solidFill>
                <a:cs typeface="Cascadia Code" panose="020B0609020000020004" pitchFamily="49" charset="0"/>
              </a:rPr>
              <a:t>代入した値により変数型が決まる</a:t>
            </a:r>
            <a:endParaRPr lang="en-US" altLang="ja-JP" sz="2800" b="1" kern="100" dirty="0">
              <a:solidFill>
                <a:srgbClr val="FF0000"/>
              </a:solidFill>
              <a:cs typeface="Cascadia Code" panose="020B0609020000020004" pitchFamily="49" charset="0"/>
            </a:endParaRPr>
          </a:p>
          <a:p>
            <a:pPr marL="0" indent="0">
              <a:spcBef>
                <a:spcPts val="600"/>
              </a:spcBef>
              <a:buNone/>
            </a:pPr>
            <a:r>
              <a:rPr lang="en-US" altLang="ja-JP" sz="2800" kern="100" dirty="0">
                <a:cs typeface="Cascadia Code" panose="020B0609020000020004" pitchFamily="49" charset="0"/>
              </a:rPr>
              <a:t>a</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3			a</a:t>
            </a:r>
            <a:r>
              <a:rPr lang="ja-JP" altLang="en-US" sz="2800" kern="100" dirty="0">
                <a:cs typeface="Cascadia Code" panose="020B0609020000020004" pitchFamily="49" charset="0"/>
              </a:rPr>
              <a:t>は整数型 </a:t>
            </a:r>
            <a:r>
              <a:rPr lang="en-US" altLang="ja-JP" sz="2800" kern="100" dirty="0">
                <a:cs typeface="Cascadia Code" panose="020B0609020000020004" pitchFamily="49" charset="0"/>
              </a:rPr>
              <a:t>(int)</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3</a:t>
            </a:r>
            <a:r>
              <a:rPr lang="ja-JP" altLang="en-US" sz="2800" kern="100" dirty="0">
                <a:cs typeface="Cascadia Code" panose="020B0609020000020004" pitchFamily="49" charset="0"/>
              </a:rPr>
              <a:t>で初期化される</a:t>
            </a:r>
            <a:endParaRPr lang="en-US" altLang="ja-JP" sz="2800" kern="100" dirty="0">
              <a:cs typeface="Cascadia Code" panose="020B0609020000020004" pitchFamily="49" charset="0"/>
            </a:endParaRPr>
          </a:p>
          <a:p>
            <a:pPr marL="0" indent="0">
              <a:spcBef>
                <a:spcPts val="600"/>
              </a:spcBef>
              <a:buNone/>
            </a:pPr>
            <a:r>
              <a:rPr lang="en-US" altLang="ja-JP" sz="2800" kern="100" dirty="0">
                <a:cs typeface="Cascadia Code" panose="020B0609020000020004" pitchFamily="49" charset="0"/>
              </a:rPr>
              <a:t>a</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3.0		a</a:t>
            </a:r>
            <a:r>
              <a:rPr lang="ja-JP" altLang="en-US" sz="2800" kern="100" dirty="0">
                <a:cs typeface="Cascadia Code" panose="020B0609020000020004" pitchFamily="49" charset="0"/>
              </a:rPr>
              <a:t>は実数型 </a:t>
            </a:r>
            <a:r>
              <a:rPr lang="en-US" altLang="ja-JP" sz="2800" kern="100" dirty="0">
                <a:cs typeface="Cascadia Code" panose="020B0609020000020004" pitchFamily="49" charset="0"/>
              </a:rPr>
              <a:t>(float)</a:t>
            </a:r>
            <a:r>
              <a:rPr lang="ja-JP" altLang="en-US" sz="2800" kern="100" dirty="0">
                <a:cs typeface="Cascadia Code" panose="020B0609020000020004" pitchFamily="49" charset="0"/>
              </a:rPr>
              <a:t>、</a:t>
            </a:r>
            <a:r>
              <a:rPr lang="en-US" altLang="ja-JP" sz="2800" kern="100" dirty="0">
                <a:cs typeface="Cascadia Code" panose="020B0609020000020004" pitchFamily="49" charset="0"/>
              </a:rPr>
              <a:t>3.0</a:t>
            </a:r>
            <a:r>
              <a:rPr lang="ja-JP" altLang="en-US" sz="2800" kern="100" dirty="0">
                <a:cs typeface="Cascadia Code" panose="020B0609020000020004" pitchFamily="49" charset="0"/>
              </a:rPr>
              <a:t>で初期化される</a:t>
            </a:r>
            <a:endParaRPr lang="en-US" altLang="ja-JP" sz="2800" kern="100" dirty="0">
              <a:cs typeface="Cascadia Code" panose="020B0609020000020004" pitchFamily="49" charset="0"/>
            </a:endParaRPr>
          </a:p>
          <a:p>
            <a:pPr marL="0" indent="0">
              <a:spcBef>
                <a:spcPts val="600"/>
              </a:spcBef>
              <a:buNone/>
            </a:pPr>
            <a:r>
              <a:rPr lang="en-US" altLang="ja-JP" sz="2800" kern="100" dirty="0">
                <a:cs typeface="Cascadia Code" panose="020B0609020000020004" pitchFamily="49" charset="0"/>
              </a:rPr>
              <a:t>a = “3” 		a</a:t>
            </a:r>
            <a:r>
              <a:rPr lang="ja-JP" altLang="en-US" sz="2800" kern="100" dirty="0">
                <a:cs typeface="Cascadia Code" panose="020B0609020000020004" pitchFamily="49" charset="0"/>
              </a:rPr>
              <a:t>は文字列型 </a:t>
            </a:r>
            <a:r>
              <a:rPr lang="en-US" altLang="ja-JP" sz="2800" kern="100" dirty="0">
                <a:cs typeface="Cascadia Code" panose="020B0609020000020004" pitchFamily="49" charset="0"/>
              </a:rPr>
              <a:t>(str)</a:t>
            </a:r>
            <a:r>
              <a:rPr lang="ja-JP" altLang="en-US" sz="2800" kern="100" dirty="0">
                <a:cs typeface="Cascadia Code" panose="020B0609020000020004" pitchFamily="49" charset="0"/>
              </a:rPr>
              <a:t>、</a:t>
            </a:r>
            <a:r>
              <a:rPr lang="en-US" altLang="ja-JP" sz="2800" kern="100" dirty="0">
                <a:cs typeface="Cascadia Code" panose="020B0609020000020004" pitchFamily="49" charset="0"/>
              </a:rPr>
              <a:t>”3”</a:t>
            </a:r>
            <a:r>
              <a:rPr lang="ja-JP" altLang="en-US" sz="2800" kern="100" dirty="0">
                <a:cs typeface="Cascadia Code" panose="020B0609020000020004" pitchFamily="49" charset="0"/>
              </a:rPr>
              <a:t>で初期化される</a:t>
            </a:r>
            <a:endParaRPr lang="en-US" altLang="ja-JP" sz="2800" kern="100" dirty="0">
              <a:cs typeface="Cascadia Code" panose="020B0609020000020004" pitchFamily="49" charset="0"/>
            </a:endParaRPr>
          </a:p>
          <a:p>
            <a:pPr marL="0" indent="0">
              <a:spcBef>
                <a:spcPts val="600"/>
              </a:spcBef>
              <a:buNone/>
            </a:pPr>
            <a:r>
              <a:rPr lang="en-US" altLang="ja-JP" sz="2800" kern="100" dirty="0">
                <a:cs typeface="Cascadia Code" panose="020B0609020000020004" pitchFamily="49" charset="0"/>
              </a:rPr>
              <a:t>a = [3, 3.0, “3”] 	a</a:t>
            </a:r>
            <a:r>
              <a:rPr lang="ja-JP" altLang="en-US" sz="2800" kern="100" dirty="0">
                <a:cs typeface="Cascadia Code" panose="020B0609020000020004" pitchFamily="49" charset="0"/>
              </a:rPr>
              <a:t>は配列 </a:t>
            </a:r>
            <a:r>
              <a:rPr lang="en-US" altLang="ja-JP" sz="2800" kern="100" dirty="0">
                <a:cs typeface="Cascadia Code" panose="020B0609020000020004" pitchFamily="49" charset="0"/>
              </a:rPr>
              <a:t>(list</a:t>
            </a:r>
            <a:r>
              <a:rPr lang="ja-JP" altLang="en-US" sz="2800" kern="100" dirty="0">
                <a:cs typeface="Cascadia Code" panose="020B0609020000020004" pitchFamily="49" charset="0"/>
              </a:rPr>
              <a:t>型</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a:t>
            </a:r>
            <a:endParaRPr lang="en-US" altLang="ja-JP" sz="2800" kern="100" dirty="0">
              <a:cs typeface="Cascadia Code" panose="020B0609020000020004" pitchFamily="49" charset="0"/>
            </a:endParaRPr>
          </a:p>
          <a:p>
            <a:pPr marL="0" indent="0">
              <a:spcBef>
                <a:spcPts val="600"/>
              </a:spcBef>
              <a:buNone/>
            </a:pPr>
            <a:r>
              <a:rPr lang="en-US" altLang="ja-JP" sz="2800" kern="100" dirty="0">
                <a:cs typeface="Cascadia Code" panose="020B0609020000020004" pitchFamily="49" charset="0"/>
              </a:rPr>
              <a:t>			</a:t>
            </a:r>
            <a:r>
              <a:rPr lang="ja-JP" altLang="en-US" sz="2800" kern="100" dirty="0">
                <a:cs typeface="Cascadia Code" panose="020B0609020000020004" pitchFamily="49" charset="0"/>
              </a:rPr>
              <a:t>要素として </a:t>
            </a:r>
            <a:r>
              <a:rPr lang="en-US" altLang="ja-JP" sz="2800" kern="100" dirty="0">
                <a:cs typeface="Cascadia Code" panose="020B0609020000020004" pitchFamily="49" charset="0"/>
              </a:rPr>
              <a:t>3 (int), 3.0 (float) ”3” (str) </a:t>
            </a:r>
            <a:r>
              <a:rPr lang="ja-JP" altLang="en-US" sz="2800" kern="100" dirty="0">
                <a:cs typeface="Cascadia Code" panose="020B0609020000020004" pitchFamily="49" charset="0"/>
              </a:rPr>
              <a:t>をもつ</a:t>
            </a:r>
            <a:endParaRPr lang="en-US" altLang="ja-JP" sz="2800" kern="100" dirty="0">
              <a:cs typeface="Cascadia Code" panose="020B0609020000020004" pitchFamily="49" charset="0"/>
            </a:endParaRPr>
          </a:p>
          <a:p>
            <a:pPr marL="0" indent="0">
              <a:spcBef>
                <a:spcPts val="600"/>
              </a:spcBef>
              <a:buNone/>
            </a:pPr>
            <a:endParaRPr lang="en-US" altLang="ja-JP" sz="2800" b="1" kern="100" dirty="0">
              <a:cs typeface="Cascadia Code" panose="020B0609020000020004" pitchFamily="49" charset="0"/>
            </a:endParaRPr>
          </a:p>
          <a:p>
            <a:pPr marL="0" indent="0">
              <a:spcBef>
                <a:spcPts val="600"/>
              </a:spcBef>
              <a:buNone/>
            </a:pPr>
            <a:r>
              <a:rPr lang="en-US" altLang="ja-JP" sz="2800" b="1" kern="100" dirty="0">
                <a:cs typeface="Cascadia Code" panose="020B0609020000020004" pitchFamily="49" charset="0"/>
              </a:rPr>
              <a:t>Python</a:t>
            </a:r>
            <a:r>
              <a:rPr lang="ja-JP" altLang="en-US" sz="2800" b="1" kern="100" dirty="0">
                <a:cs typeface="Cascadia Code" panose="020B0609020000020004" pitchFamily="49" charset="0"/>
              </a:rPr>
              <a:t>では自然な形で整数型と実数型を比較できる場合が多いが、</a:t>
            </a:r>
            <a:endParaRPr lang="en-US" altLang="ja-JP" sz="2800" b="1" kern="100" dirty="0">
              <a:cs typeface="Cascadia Code" panose="020B0609020000020004" pitchFamily="49" charset="0"/>
            </a:endParaRPr>
          </a:p>
          <a:p>
            <a:pPr marL="0" indent="0">
              <a:spcBef>
                <a:spcPts val="600"/>
              </a:spcBef>
              <a:buNone/>
            </a:pPr>
            <a:r>
              <a:rPr lang="ja-JP" altLang="en-US" sz="2800" b="1" kern="100" dirty="0">
                <a:solidFill>
                  <a:srgbClr val="FF0000"/>
                </a:solidFill>
                <a:cs typeface="Cascadia Code" panose="020B0609020000020004" pitchFamily="49" charset="0"/>
              </a:rPr>
              <a:t>実数型として使う変数は</a:t>
            </a:r>
            <a:r>
              <a:rPr lang="ja-JP" altLang="en-US" sz="2800" b="1" kern="100" dirty="0">
                <a:cs typeface="Cascadia Code" panose="020B0609020000020004" pitchFamily="49" charset="0"/>
              </a:rPr>
              <a:t>、整数になる場合でも</a:t>
            </a:r>
            <a:r>
              <a:rPr lang="ja-JP" altLang="en-US" sz="2800" b="1" kern="100" dirty="0">
                <a:solidFill>
                  <a:srgbClr val="FF0000"/>
                </a:solidFill>
                <a:cs typeface="Cascadia Code" panose="020B0609020000020004" pitchFamily="49" charset="0"/>
              </a:rPr>
              <a:t>実数型で代入</a:t>
            </a:r>
            <a:r>
              <a:rPr lang="ja-JP" altLang="en-US" sz="2800" b="1" kern="100" dirty="0">
                <a:cs typeface="Cascadia Code" panose="020B0609020000020004" pitchFamily="49" charset="0"/>
              </a:rPr>
              <a:t>する</a:t>
            </a:r>
            <a:br>
              <a:rPr lang="en-US" altLang="ja-JP" sz="2800" b="1" kern="100" dirty="0">
                <a:cs typeface="Cascadia Code" panose="020B0609020000020004" pitchFamily="49" charset="0"/>
              </a:rPr>
            </a:br>
            <a:r>
              <a:rPr lang="ja-JP" altLang="en-US" sz="2800" b="1" kern="100" dirty="0">
                <a:cs typeface="Cascadia Code" panose="020B0609020000020004" pitchFamily="49" charset="0"/>
              </a:rPr>
              <a:t>方がトラブルが少ない</a:t>
            </a:r>
            <a:endParaRPr lang="en-US" altLang="ja-JP" sz="2800" b="1" kern="100" dirty="0">
              <a:cs typeface="Cascadia Code" panose="020B0609020000020004" pitchFamily="49" charset="0"/>
            </a:endParaRPr>
          </a:p>
        </p:txBody>
      </p:sp>
    </p:spTree>
    <p:extLst>
      <p:ext uri="{BB962C8B-B14F-4D97-AF65-F5344CB8AC3E}">
        <p14:creationId xmlns:p14="http://schemas.microsoft.com/office/powerpoint/2010/main" val="36967880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ja-JP" altLang="en-US" sz="3600" b="1" dirty="0">
                <a:solidFill>
                  <a:srgbClr val="0000FF"/>
                </a:solidFill>
                <a:ea typeface="ＨＧ丸ゴシックB" pitchFamily="49" charset="-128"/>
              </a:rPr>
              <a:t>変数作成</a:t>
            </a:r>
            <a:r>
              <a:rPr lang="ja-JP" altLang="en-US" sz="3600" b="1" dirty="0">
                <a:solidFill>
                  <a:srgbClr val="FF0000"/>
                </a:solidFill>
                <a:ea typeface="ＨＧ丸ゴシックB" pitchFamily="49" charset="-128"/>
              </a:rPr>
              <a:t> </a:t>
            </a:r>
            <a:r>
              <a:rPr lang="en-US" altLang="ja-JP" sz="3600" b="1" dirty="0">
                <a:solidFill>
                  <a:srgbClr val="FF0000"/>
                </a:solidFill>
                <a:ea typeface="ＨＧ丸ゴシックB" pitchFamily="49" charset="-128"/>
              </a:rPr>
              <a:t>(01c_fitting_gpt_rev2.py)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1055440" y="1124744"/>
            <a:ext cx="10945216" cy="5832648"/>
          </a:xfrm>
        </p:spPr>
        <p:txBody>
          <a:bodyPr/>
          <a:lstStyle/>
          <a:p>
            <a:pPr>
              <a:spcBef>
                <a:spcPts val="600"/>
              </a:spcBef>
            </a:pPr>
            <a:r>
              <a:rPr lang="ja-JP" altLang="en-US" sz="2400" b="1" dirty="0">
                <a:ea typeface="ＨＧ丸ゴシックB" pitchFamily="49" charset="-128"/>
              </a:rPr>
              <a:t>プログラム全体で使う変数は、</a:t>
            </a:r>
            <a:br>
              <a:rPr lang="en-US" altLang="ja-JP" sz="2400" b="1" dirty="0">
                <a:ea typeface="ＨＧ丸ゴシックB" pitchFamily="49" charset="-128"/>
              </a:rPr>
            </a:br>
            <a:r>
              <a:rPr lang="ja-JP" altLang="en-US" sz="2400" b="1" dirty="0">
                <a:ea typeface="ＨＧ丸ゴシックB" pitchFamily="49" charset="-128"/>
              </a:rPr>
              <a:t>プログラム先頭で宣言したほうがいい </a:t>
            </a:r>
            <a:r>
              <a:rPr lang="en-US" altLang="ja-JP" sz="2400" b="1" dirty="0">
                <a:ea typeface="ＨＧ丸ゴシックB" pitchFamily="49" charset="-128"/>
              </a:rPr>
              <a:t>(</a:t>
            </a:r>
            <a:r>
              <a:rPr lang="ja-JP" altLang="en-US" sz="2400" b="1" dirty="0">
                <a:solidFill>
                  <a:srgbClr val="FF0000"/>
                </a:solidFill>
                <a:ea typeface="ＨＧ丸ゴシックB" pitchFamily="49" charset="-128"/>
              </a:rPr>
              <a:t>グローバル変数</a:t>
            </a:r>
            <a:r>
              <a:rPr lang="en-US" altLang="ja-JP" sz="2400" b="1" dirty="0">
                <a:ea typeface="ＨＧ丸ゴシックB" pitchFamily="49" charset="-128"/>
              </a:rPr>
              <a:t>)</a:t>
            </a:r>
            <a:br>
              <a:rPr lang="en-US" altLang="ja-JP" sz="2400" b="1" dirty="0">
                <a:ea typeface="ＨＧ丸ゴシックB" pitchFamily="49" charset="-128"/>
              </a:rPr>
            </a:br>
            <a:r>
              <a:rPr lang="ja-JP" altLang="en-US" sz="2400" b="1" dirty="0">
                <a:solidFill>
                  <a:srgbClr val="0000FF"/>
                </a:solidFill>
                <a:ea typeface="ＨＧ丸ゴシックB" pitchFamily="49" charset="-128"/>
              </a:rPr>
              <a:t>　変数の修正が一か所で済む</a:t>
            </a:r>
            <a:br>
              <a:rPr lang="en-US" altLang="ja-JP" sz="2400" b="1" dirty="0">
                <a:solidFill>
                  <a:srgbClr val="0000FF"/>
                </a:solidFill>
                <a:ea typeface="ＨＧ丸ゴシックB" pitchFamily="49" charset="-128"/>
              </a:rPr>
            </a:br>
            <a:r>
              <a:rPr lang="ja-JP" altLang="en-US" sz="2400" b="1" dirty="0">
                <a:solidFill>
                  <a:srgbClr val="0000FF"/>
                </a:solidFill>
                <a:ea typeface="ＨＧ丸ゴシックB" pitchFamily="49" charset="-128"/>
              </a:rPr>
              <a:t>　どのような条件でプログラムを実行するかが一目でわかる</a:t>
            </a:r>
            <a:endParaRPr lang="en-US" altLang="ja-JP" sz="2400" b="1" kern="100" dirty="0">
              <a:cs typeface="Cascadia Code" panose="020B0609020000020004" pitchFamily="49" charset="0"/>
            </a:endParaRPr>
          </a:p>
          <a:p>
            <a:pPr marL="0" indent="0">
              <a:spcBef>
                <a:spcPts val="600"/>
              </a:spcBef>
              <a:buNone/>
            </a:pPr>
            <a:endParaRPr lang="en-US" altLang="ja-JP" sz="2400" b="1" kern="100" dirty="0">
              <a:solidFill>
                <a:schemeClr val="accent1">
                  <a:lumMod val="50000"/>
                </a:schemeClr>
              </a:solidFill>
              <a:cs typeface="Cascadia Code" panose="020B0609020000020004" pitchFamily="49" charset="0"/>
            </a:endParaRPr>
          </a:p>
          <a:p>
            <a:pPr marL="0" indent="0">
              <a:spcBef>
                <a:spcPts val="600"/>
              </a:spcBef>
              <a:buNone/>
            </a:pPr>
            <a:r>
              <a:rPr lang="en-US" altLang="ja-JP" sz="2400" b="1" kern="100" dirty="0" err="1">
                <a:solidFill>
                  <a:schemeClr val="accent1">
                    <a:lumMod val="50000"/>
                  </a:schemeClr>
                </a:solidFill>
                <a:cs typeface="Cascadia Code" panose="020B0609020000020004" pitchFamily="49" charset="0"/>
              </a:rPr>
              <a:t>input_path</a:t>
            </a:r>
            <a:r>
              <a:rPr lang="en-US" altLang="ja-JP" sz="2400" b="1" kern="100" dirty="0">
                <a:solidFill>
                  <a:schemeClr val="accent1">
                    <a:lumMod val="50000"/>
                  </a:schemeClr>
                </a:solidFill>
                <a:cs typeface="Cascadia Code" panose="020B0609020000020004" pitchFamily="49" charset="0"/>
              </a:rPr>
              <a:t> = 'input.xlsx’</a:t>
            </a:r>
          </a:p>
          <a:p>
            <a:pPr marL="0" indent="0">
              <a:spcBef>
                <a:spcPts val="600"/>
              </a:spcBef>
              <a:buNone/>
            </a:pPr>
            <a:endParaRPr lang="en-US" altLang="ja-JP" sz="2400" b="1" kern="100" dirty="0">
              <a:cs typeface="Cascadia Code" panose="020B0609020000020004" pitchFamily="49" charset="0"/>
            </a:endParaRPr>
          </a:p>
          <a:p>
            <a:pPr>
              <a:spcBef>
                <a:spcPts val="600"/>
              </a:spcBef>
            </a:pPr>
            <a:r>
              <a:rPr lang="ja-JP" altLang="en-US" sz="2400" b="1" kern="100" dirty="0">
                <a:cs typeface="Cascadia Code" panose="020B0609020000020004" pitchFamily="49" charset="0"/>
              </a:rPr>
              <a:t>捨て変数 </a:t>
            </a:r>
            <a:r>
              <a:rPr lang="en-US" altLang="ja-JP" sz="2400" b="1" kern="100" dirty="0">
                <a:cs typeface="Cascadia Code" panose="020B0609020000020004" pitchFamily="49" charset="0"/>
              </a:rPr>
              <a:t>(</a:t>
            </a:r>
            <a:r>
              <a:rPr lang="ja-JP" altLang="en-US" sz="2400" b="1" kern="100" dirty="0">
                <a:cs typeface="Cascadia Code" panose="020B0609020000020004" pitchFamily="49" charset="0"/>
              </a:rPr>
              <a:t>ループ変数、一次変数</a:t>
            </a:r>
            <a:r>
              <a:rPr lang="en-US" altLang="ja-JP" sz="2400" b="1" kern="100" dirty="0">
                <a:cs typeface="Cascadia Code" panose="020B0609020000020004" pitchFamily="49" charset="0"/>
              </a:rPr>
              <a:t>)</a:t>
            </a:r>
            <a:r>
              <a:rPr lang="ja-JP" altLang="en-US" sz="2400" b="1" kern="100" dirty="0">
                <a:cs typeface="Cascadia Code" panose="020B0609020000020004" pitchFamily="49" charset="0"/>
              </a:rPr>
              <a:t> は、</a:t>
            </a:r>
            <a:br>
              <a:rPr lang="en-US" altLang="ja-JP" sz="2400" b="1" kern="100" dirty="0">
                <a:cs typeface="Cascadia Code" panose="020B0609020000020004" pitchFamily="49" charset="0"/>
              </a:rPr>
            </a:br>
            <a:r>
              <a:rPr lang="ja-JP" altLang="en-US" sz="2400" b="1" kern="100" dirty="0">
                <a:cs typeface="Cascadia Code" panose="020B0609020000020004" pitchFamily="49" charset="0"/>
              </a:rPr>
              <a:t>使用直前に宣言したほうがいい</a:t>
            </a:r>
            <a:br>
              <a:rPr lang="en-US" altLang="ja-JP" sz="2400" b="1" kern="100" dirty="0">
                <a:cs typeface="Cascadia Code" panose="020B0609020000020004" pitchFamily="49" charset="0"/>
              </a:rPr>
            </a:br>
            <a:r>
              <a:rPr lang="ja-JP" altLang="en-US" sz="2000" kern="100" dirty="0">
                <a:cs typeface="Cascadia Code" panose="020B0609020000020004" pitchFamily="49" charset="0"/>
              </a:rPr>
              <a:t>　関数内で宣言 </a:t>
            </a:r>
            <a:r>
              <a:rPr lang="en-US" altLang="ja-JP" sz="2000" kern="100" dirty="0">
                <a:cs typeface="Cascadia Code" panose="020B0609020000020004" pitchFamily="49" charset="0"/>
              </a:rPr>
              <a:t>(</a:t>
            </a:r>
            <a:r>
              <a:rPr lang="ja-JP" altLang="en-US" sz="2000" kern="100" dirty="0">
                <a:solidFill>
                  <a:srgbClr val="FF0000"/>
                </a:solidFill>
                <a:cs typeface="Cascadia Code" panose="020B0609020000020004" pitchFamily="49" charset="0"/>
              </a:rPr>
              <a:t>ローカル変数</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 し、関数が終了したら破棄されるようにする</a:t>
            </a:r>
            <a:br>
              <a:rPr lang="en-US" altLang="ja-JP" sz="2000" kern="100" dirty="0">
                <a:cs typeface="Cascadia Code" panose="020B0609020000020004" pitchFamily="49" charset="0"/>
              </a:rPr>
            </a:br>
            <a:r>
              <a:rPr lang="ja-JP" altLang="en-US" sz="2000" kern="100" dirty="0">
                <a:solidFill>
                  <a:srgbClr val="FF0000"/>
                </a:solidFill>
                <a:cs typeface="Cascadia Code" panose="020B0609020000020004" pitchFamily="49" charset="0"/>
              </a:rPr>
              <a:t>　　　想定していない変数を</a:t>
            </a:r>
            <a:r>
              <a:rPr lang="ja-JP" altLang="en-US" sz="2000" kern="100" dirty="0">
                <a:solidFill>
                  <a:srgbClr val="0000FF"/>
                </a:solidFill>
                <a:cs typeface="Cascadia Code" panose="020B0609020000020004" pitchFamily="49" charset="0"/>
              </a:rPr>
              <a:t>スペルミス</a:t>
            </a:r>
            <a:r>
              <a:rPr lang="ja-JP" altLang="en-US" sz="2000" kern="100" dirty="0">
                <a:solidFill>
                  <a:srgbClr val="FF0000"/>
                </a:solidFill>
                <a:cs typeface="Cascadia Code" panose="020B0609020000020004" pitchFamily="49" charset="0"/>
              </a:rPr>
              <a:t>などで使ってしまう危険を 少しでも減らせる</a:t>
            </a:r>
            <a:endParaRPr lang="en-US" altLang="ja-JP" sz="2000" kern="100" dirty="0">
              <a:cs typeface="Cascadia Code" panose="020B0609020000020004" pitchFamily="49" charset="0"/>
            </a:endParaRPr>
          </a:p>
        </p:txBody>
      </p:sp>
    </p:spTree>
    <p:extLst>
      <p:ext uri="{BB962C8B-B14F-4D97-AF65-F5344CB8AC3E}">
        <p14:creationId xmlns:p14="http://schemas.microsoft.com/office/powerpoint/2010/main" val="366714163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1623392" y="3284984"/>
          <a:ext cx="8001000" cy="3933494"/>
        </p:xfrm>
        <a:graphic>
          <a:graphicData uri="http://schemas.openxmlformats.org/drawingml/2006/table">
            <a:tbl>
              <a:tblPr firstRow="1" bandRow="1">
                <a:tableStyleId>{5C22544A-7EE6-4342-B048-85BDC9FD1C3A}</a:tableStyleId>
              </a:tblPr>
              <a:tblGrid>
                <a:gridCol w="4467225">
                  <a:extLst>
                    <a:ext uri="{9D8B030D-6E8A-4147-A177-3AD203B41FA5}">
                      <a16:colId xmlns:a16="http://schemas.microsoft.com/office/drawing/2014/main" val="1929308653"/>
                    </a:ext>
                  </a:extLst>
                </a:gridCol>
                <a:gridCol w="3533775">
                  <a:extLst>
                    <a:ext uri="{9D8B030D-6E8A-4147-A177-3AD203B41FA5}">
                      <a16:colId xmlns:a16="http://schemas.microsoft.com/office/drawing/2014/main" val="4294845617"/>
                    </a:ext>
                  </a:extLst>
                </a:gridCol>
              </a:tblGrid>
              <a:tr h="3933494">
                <a:tc>
                  <a:txBody>
                    <a:bodyPr/>
                    <a:lstStyle/>
                    <a:p>
                      <a:r>
                        <a:rPr lang="en-US" altLang="ja-JP" sz="1400" b="1" dirty="0">
                          <a:solidFill>
                            <a:srgbClr val="0000FF"/>
                          </a:solidFill>
                        </a:rPr>
                        <a:t>global1.py</a:t>
                      </a:r>
                    </a:p>
                    <a:p>
                      <a:r>
                        <a:rPr lang="en-US" altLang="ja-JP" sz="1400" b="0" dirty="0">
                          <a:solidFill>
                            <a:schemeClr val="tx1"/>
                          </a:solidFill>
                        </a:rPr>
                        <a:t>a = 1</a:t>
                      </a:r>
                    </a:p>
                    <a:p>
                      <a:endParaRPr lang="en-US" altLang="ja-JP" sz="1400" b="0" dirty="0">
                        <a:solidFill>
                          <a:schemeClr val="tx1"/>
                        </a:solidFill>
                      </a:endParaRPr>
                    </a:p>
                    <a:p>
                      <a:r>
                        <a:rPr lang="en-US" altLang="ja-JP" sz="1400" b="0" dirty="0" err="1">
                          <a:solidFill>
                            <a:schemeClr val="tx1"/>
                          </a:solidFill>
                        </a:rPr>
                        <a:t>def</a:t>
                      </a:r>
                      <a:r>
                        <a:rPr lang="en-US" altLang="ja-JP" sz="1400" b="0" dirty="0">
                          <a:solidFill>
                            <a:schemeClr val="tx1"/>
                          </a:solidFill>
                        </a:rPr>
                        <a:t> f():</a:t>
                      </a:r>
                    </a:p>
                    <a:p>
                      <a:r>
                        <a:rPr lang="en-US" altLang="ja-JP" sz="1400" b="0" dirty="0">
                          <a:solidFill>
                            <a:schemeClr val="tx1"/>
                          </a:solidFill>
                        </a:rPr>
                        <a:t>   </a:t>
                      </a:r>
                      <a:r>
                        <a:rPr lang="en-US" altLang="ja-JP" sz="1400" b="1" dirty="0">
                          <a:solidFill>
                            <a:srgbClr val="FF0000"/>
                          </a:solidFill>
                        </a:rPr>
                        <a:t> a = 2</a:t>
                      </a:r>
                      <a:r>
                        <a:rPr lang="ja-JP" altLang="en-US" sz="1400" b="1" dirty="0">
                          <a:solidFill>
                            <a:srgbClr val="FF0000"/>
                          </a:solidFill>
                        </a:rPr>
                        <a:t>　　　　局所変数を生成、大域変数は変えない</a:t>
                      </a:r>
                      <a:endParaRPr lang="en-US" altLang="ja-JP" sz="1400" b="1" dirty="0">
                        <a:solidFill>
                          <a:srgbClr val="FF0000"/>
                        </a:solidFill>
                      </a:endParaRPr>
                    </a:p>
                    <a:p>
                      <a:r>
                        <a:rPr lang="en-US" altLang="ja-JP" sz="1400" b="0" dirty="0">
                          <a:solidFill>
                            <a:schemeClr val="tx1"/>
                          </a:solidFill>
                        </a:rPr>
                        <a:t>    print(</a:t>
                      </a:r>
                      <a:r>
                        <a:rPr lang="ja-JP" altLang="en-US" sz="1400" b="0" dirty="0">
                          <a:solidFill>
                            <a:schemeClr val="tx1"/>
                          </a:solidFill>
                        </a:rPr>
                        <a:t>“</a:t>
                      </a:r>
                      <a:r>
                        <a:rPr lang="en-US" altLang="ja-JP" sz="1400" b="0" dirty="0">
                          <a:solidFill>
                            <a:schemeClr val="tx1"/>
                          </a:solidFill>
                        </a:rPr>
                        <a:t>in </a:t>
                      </a:r>
                      <a:r>
                        <a:rPr lang="en-US" altLang="ja-JP" sz="1400" b="0" dirty="0" err="1">
                          <a:solidFill>
                            <a:schemeClr val="tx1"/>
                          </a:solidFill>
                        </a:rPr>
                        <a:t>func</a:t>
                      </a:r>
                      <a:r>
                        <a:rPr lang="en-US" altLang="ja-JP" sz="1400" b="0" dirty="0">
                          <a:solidFill>
                            <a:schemeClr val="tx1"/>
                          </a:solidFill>
                        </a:rPr>
                        <a:t>:”, a)</a:t>
                      </a:r>
                    </a:p>
                    <a:p>
                      <a:endParaRPr lang="en-US" altLang="ja-JP" sz="1400" b="0" dirty="0">
                        <a:solidFill>
                          <a:schemeClr val="tx1"/>
                        </a:solidFill>
                      </a:endParaRPr>
                    </a:p>
                    <a:p>
                      <a:r>
                        <a:rPr lang="en-US" altLang="ja-JP" sz="1400" b="0" dirty="0">
                          <a:solidFill>
                            <a:schemeClr val="tx1"/>
                          </a:solidFill>
                        </a:rPr>
                        <a:t>print(“outer func1:”, a)</a:t>
                      </a:r>
                    </a:p>
                    <a:p>
                      <a:r>
                        <a:rPr lang="en-US" altLang="ja-JP" sz="1400" b="0" dirty="0">
                          <a:solidFill>
                            <a:schemeClr val="tx1"/>
                          </a:solidFill>
                        </a:rPr>
                        <a:t>f()</a:t>
                      </a:r>
                    </a:p>
                    <a:p>
                      <a:r>
                        <a:rPr lang="en-US" altLang="ja-JP" sz="1400" b="0" dirty="0">
                          <a:solidFill>
                            <a:schemeClr val="tx1"/>
                          </a:solidFill>
                        </a:rPr>
                        <a:t>print(</a:t>
                      </a:r>
                      <a:r>
                        <a:rPr lang="ja-JP" altLang="en-US" sz="1400" b="0" dirty="0">
                          <a:solidFill>
                            <a:schemeClr val="tx1"/>
                          </a:solidFill>
                        </a:rPr>
                        <a:t>“</a:t>
                      </a:r>
                      <a:r>
                        <a:rPr lang="en-US" altLang="ja-JP" sz="1400" b="0" dirty="0">
                          <a:solidFill>
                            <a:schemeClr val="tx1"/>
                          </a:solidFill>
                        </a:rPr>
                        <a:t>outer func2:”, a)</a:t>
                      </a:r>
                    </a:p>
                    <a:p>
                      <a:endParaRPr lang="en-US" altLang="ja-JP" sz="1400" b="0" dirty="0">
                        <a:solidFill>
                          <a:schemeClr val="tx1"/>
                        </a:solidFill>
                      </a:endParaRPr>
                    </a:p>
                    <a:p>
                      <a:r>
                        <a:rPr lang="ja-JP" altLang="en-US" sz="1400" b="0" dirty="0">
                          <a:solidFill>
                            <a:schemeClr val="tx1"/>
                          </a:solidFill>
                        </a:rPr>
                        <a:t>実行結果</a:t>
                      </a:r>
                      <a:endParaRPr lang="en-US" altLang="ja-JP" sz="1400" b="0" dirty="0">
                        <a:solidFill>
                          <a:schemeClr val="tx1"/>
                        </a:solidFill>
                      </a:endParaRPr>
                    </a:p>
                    <a:p>
                      <a:r>
                        <a:rPr lang="en-US" altLang="ja-JP" sz="1400" b="0" dirty="0">
                          <a:solidFill>
                            <a:schemeClr val="tx1"/>
                          </a:solidFill>
                        </a:rPr>
                        <a:t>outer</a:t>
                      </a:r>
                      <a:r>
                        <a:rPr lang="ja-JP" altLang="en-US" sz="1400" b="0" dirty="0">
                          <a:solidFill>
                            <a:schemeClr val="tx1"/>
                          </a:solidFill>
                        </a:rPr>
                        <a:t> </a:t>
                      </a:r>
                      <a:r>
                        <a:rPr lang="en-US" altLang="ja-JP" sz="1400" b="0" dirty="0">
                          <a:solidFill>
                            <a:schemeClr val="tx1"/>
                          </a:solidFill>
                        </a:rPr>
                        <a:t>func1:</a:t>
                      </a:r>
                      <a:r>
                        <a:rPr lang="ja-JP" altLang="en-US" sz="1400" b="0" dirty="0">
                          <a:solidFill>
                            <a:schemeClr val="tx1"/>
                          </a:solidFill>
                        </a:rPr>
                        <a:t> </a:t>
                      </a:r>
                      <a:r>
                        <a:rPr lang="en-US" altLang="ja-JP" sz="1400" b="0" dirty="0">
                          <a:solidFill>
                            <a:schemeClr val="tx1"/>
                          </a:solidFill>
                        </a:rPr>
                        <a:t>1</a:t>
                      </a:r>
                      <a:r>
                        <a:rPr lang="ja-JP" altLang="en-US" sz="1400" b="0" dirty="0">
                          <a:solidFill>
                            <a:schemeClr val="tx1"/>
                          </a:solidFill>
                        </a:rPr>
                        <a:t> 　　　大域変数</a:t>
                      </a:r>
                      <a:endParaRPr lang="en-US" altLang="ja-JP" sz="1400" b="0" dirty="0">
                        <a:solidFill>
                          <a:schemeClr val="tx1"/>
                        </a:solidFill>
                      </a:endParaRPr>
                    </a:p>
                    <a:p>
                      <a:r>
                        <a:rPr lang="en-US" altLang="ja-JP" sz="1400" b="0" dirty="0">
                          <a:solidFill>
                            <a:schemeClr val="tx1"/>
                          </a:solidFill>
                        </a:rPr>
                        <a:t>in</a:t>
                      </a:r>
                      <a:r>
                        <a:rPr lang="ja-JP" altLang="en-US" sz="1400" b="0" dirty="0">
                          <a:solidFill>
                            <a:schemeClr val="tx1"/>
                          </a:solidFill>
                        </a:rPr>
                        <a:t> </a:t>
                      </a:r>
                      <a:r>
                        <a:rPr lang="en-US" altLang="ja-JP" sz="1400" b="0" dirty="0" err="1">
                          <a:solidFill>
                            <a:schemeClr val="tx1"/>
                          </a:solidFill>
                        </a:rPr>
                        <a:t>func</a:t>
                      </a:r>
                      <a:r>
                        <a:rPr lang="en-US" altLang="ja-JP" sz="1400" b="0" dirty="0">
                          <a:solidFill>
                            <a:schemeClr val="tx1"/>
                          </a:solidFill>
                        </a:rPr>
                        <a:t>:</a:t>
                      </a:r>
                      <a:r>
                        <a:rPr lang="ja-JP" altLang="en-US" sz="1400" b="0" dirty="0">
                          <a:solidFill>
                            <a:schemeClr val="tx1"/>
                          </a:solidFill>
                        </a:rPr>
                        <a:t> </a:t>
                      </a:r>
                      <a:r>
                        <a:rPr lang="en-US" altLang="ja-JP" sz="1400" b="0" dirty="0">
                          <a:solidFill>
                            <a:schemeClr val="tx1"/>
                          </a:solidFill>
                        </a:rPr>
                        <a:t>2</a:t>
                      </a:r>
                      <a:r>
                        <a:rPr lang="ja-JP" altLang="en-US" sz="1400" b="0" dirty="0">
                          <a:solidFill>
                            <a:schemeClr val="tx1"/>
                          </a:solidFill>
                        </a:rPr>
                        <a:t>　　   　　　</a:t>
                      </a:r>
                      <a:r>
                        <a:rPr lang="ja-JP" altLang="en-US" sz="1400" b="1" dirty="0">
                          <a:solidFill>
                            <a:srgbClr val="FF0000"/>
                          </a:solidFill>
                        </a:rPr>
                        <a:t>局所</a:t>
                      </a:r>
                      <a:r>
                        <a:rPr lang="ja-JP" altLang="en-US" sz="1400" b="0" dirty="0">
                          <a:solidFill>
                            <a:schemeClr val="tx1"/>
                          </a:solidFill>
                        </a:rPr>
                        <a:t>変数　</a:t>
                      </a:r>
                      <a:endParaRPr lang="en-US" altLang="ja-JP" sz="14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a:solidFill>
                            <a:srgbClr val="FF0000"/>
                          </a:solidFill>
                        </a:rPr>
                        <a:t>outer</a:t>
                      </a:r>
                      <a:r>
                        <a:rPr lang="ja-JP" altLang="en-US" sz="1400" b="1" dirty="0">
                          <a:solidFill>
                            <a:srgbClr val="FF0000"/>
                          </a:solidFill>
                        </a:rPr>
                        <a:t> </a:t>
                      </a:r>
                      <a:r>
                        <a:rPr lang="en-US" altLang="ja-JP" sz="1400" b="1" dirty="0">
                          <a:solidFill>
                            <a:srgbClr val="FF0000"/>
                          </a:solidFill>
                        </a:rPr>
                        <a:t>func2:</a:t>
                      </a:r>
                      <a:r>
                        <a:rPr lang="ja-JP" altLang="en-US" sz="1400" b="1" dirty="0">
                          <a:solidFill>
                            <a:srgbClr val="FF0000"/>
                          </a:solidFill>
                        </a:rPr>
                        <a:t> </a:t>
                      </a:r>
                      <a:r>
                        <a:rPr lang="en-US" altLang="ja-JP" sz="1400" b="1" dirty="0">
                          <a:solidFill>
                            <a:srgbClr val="FF0000"/>
                          </a:solidFill>
                        </a:rPr>
                        <a:t>1</a:t>
                      </a:r>
                      <a:r>
                        <a:rPr lang="ja-JP" altLang="en-US" sz="1400" b="1" dirty="0">
                          <a:solidFill>
                            <a:srgbClr val="FF0000"/>
                          </a:solidFill>
                        </a:rPr>
                        <a:t>　　　大域変数</a:t>
                      </a:r>
                      <a:endParaRPr lang="en-US" altLang="ja-JP" sz="1400" b="1" dirty="0">
                        <a:solidFill>
                          <a:srgbClr val="FF0000"/>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a:solidFill>
                            <a:srgbClr val="0000FF"/>
                          </a:solidFill>
                        </a:rPr>
                        <a:t>global2.py</a:t>
                      </a:r>
                    </a:p>
                    <a:p>
                      <a:r>
                        <a:rPr lang="en-US" altLang="ja-JP" sz="1400" b="0" dirty="0">
                          <a:solidFill>
                            <a:schemeClr val="tx1"/>
                          </a:solidFill>
                        </a:rPr>
                        <a:t>a = 1</a:t>
                      </a:r>
                    </a:p>
                    <a:p>
                      <a:endParaRPr lang="en-US" altLang="ja-JP" sz="1400" b="0" dirty="0">
                        <a:solidFill>
                          <a:schemeClr val="tx1"/>
                        </a:solidFill>
                      </a:endParaRPr>
                    </a:p>
                    <a:p>
                      <a:r>
                        <a:rPr lang="en-US" altLang="ja-JP" sz="1400" b="0" dirty="0" err="1">
                          <a:solidFill>
                            <a:schemeClr val="tx1"/>
                          </a:solidFill>
                        </a:rPr>
                        <a:t>def</a:t>
                      </a:r>
                      <a:r>
                        <a:rPr lang="en-US" altLang="ja-JP" sz="1400" b="0" dirty="0">
                          <a:solidFill>
                            <a:schemeClr val="tx1"/>
                          </a:solidFill>
                        </a:rPr>
                        <a:t> f():</a:t>
                      </a:r>
                    </a:p>
                    <a:p>
                      <a:r>
                        <a:rPr lang="ja-JP" altLang="en-US" sz="1400" b="0" dirty="0">
                          <a:solidFill>
                            <a:schemeClr val="tx1"/>
                          </a:solidFill>
                        </a:rPr>
                        <a:t>   </a:t>
                      </a:r>
                      <a:r>
                        <a:rPr lang="ja-JP" altLang="en-US" sz="1400" b="1" dirty="0">
                          <a:solidFill>
                            <a:srgbClr val="FF0000"/>
                          </a:solidFill>
                        </a:rPr>
                        <a:t> </a:t>
                      </a:r>
                      <a:r>
                        <a:rPr lang="en-US" altLang="ja-JP" sz="1400" b="1" dirty="0">
                          <a:solidFill>
                            <a:srgbClr val="FF0000"/>
                          </a:solidFill>
                        </a:rPr>
                        <a:t>global</a:t>
                      </a:r>
                      <a:r>
                        <a:rPr lang="ja-JP" altLang="en-US" sz="1400" b="1" dirty="0">
                          <a:solidFill>
                            <a:srgbClr val="FF0000"/>
                          </a:solidFill>
                        </a:rPr>
                        <a:t> </a:t>
                      </a:r>
                      <a:r>
                        <a:rPr lang="en-US" altLang="ja-JP" sz="1400" b="1" dirty="0">
                          <a:solidFill>
                            <a:srgbClr val="FF0000"/>
                          </a:solidFill>
                        </a:rPr>
                        <a:t>a</a:t>
                      </a:r>
                    </a:p>
                    <a:p>
                      <a:r>
                        <a:rPr lang="en-US" altLang="ja-JP" sz="1400" b="1" dirty="0">
                          <a:solidFill>
                            <a:srgbClr val="FF0000"/>
                          </a:solidFill>
                        </a:rPr>
                        <a:t>    a = 2</a:t>
                      </a:r>
                      <a:r>
                        <a:rPr lang="ja-JP" altLang="en-US" sz="1400" b="1" dirty="0">
                          <a:solidFill>
                            <a:srgbClr val="FF0000"/>
                          </a:solidFill>
                        </a:rPr>
                        <a:t>　　　　　　　　　　大域変数に代入</a:t>
                      </a:r>
                      <a:endParaRPr lang="en-US" altLang="ja-JP" sz="1400" b="1" dirty="0">
                        <a:solidFill>
                          <a:srgbClr val="FF0000"/>
                        </a:solidFill>
                      </a:endParaRPr>
                    </a:p>
                    <a:p>
                      <a:r>
                        <a:rPr lang="en-US" altLang="ja-JP" sz="1400" b="0" dirty="0">
                          <a:solidFill>
                            <a:schemeClr val="tx1"/>
                          </a:solidFill>
                        </a:rPr>
                        <a:t>    print(</a:t>
                      </a:r>
                      <a:r>
                        <a:rPr lang="ja-JP" altLang="en-US" sz="1400" b="0" dirty="0">
                          <a:solidFill>
                            <a:schemeClr val="tx1"/>
                          </a:solidFill>
                        </a:rPr>
                        <a:t>“</a:t>
                      </a:r>
                      <a:r>
                        <a:rPr lang="en-US" altLang="ja-JP" sz="1400" b="0" dirty="0">
                          <a:solidFill>
                            <a:schemeClr val="tx1"/>
                          </a:solidFill>
                        </a:rPr>
                        <a:t>in </a:t>
                      </a:r>
                      <a:r>
                        <a:rPr lang="en-US" altLang="ja-JP" sz="1400" b="0" dirty="0" err="1">
                          <a:solidFill>
                            <a:schemeClr val="tx1"/>
                          </a:solidFill>
                        </a:rPr>
                        <a:t>func</a:t>
                      </a:r>
                      <a:r>
                        <a:rPr lang="en-US" altLang="ja-JP" sz="1400" b="0" dirty="0">
                          <a:solidFill>
                            <a:schemeClr val="tx1"/>
                          </a:solidFill>
                        </a:rPr>
                        <a:t>:”, a)</a:t>
                      </a:r>
                    </a:p>
                    <a:p>
                      <a:endParaRPr lang="en-US" altLang="ja-JP" sz="1400" b="0" dirty="0">
                        <a:solidFill>
                          <a:schemeClr val="tx1"/>
                        </a:solidFill>
                      </a:endParaRPr>
                    </a:p>
                    <a:p>
                      <a:r>
                        <a:rPr lang="en-US" altLang="ja-JP" sz="1400" b="0" dirty="0">
                          <a:solidFill>
                            <a:schemeClr val="tx1"/>
                          </a:solidFill>
                        </a:rPr>
                        <a:t>print(</a:t>
                      </a:r>
                      <a:r>
                        <a:rPr lang="ja-JP" altLang="en-US" sz="1400" b="0" dirty="0">
                          <a:solidFill>
                            <a:schemeClr val="tx1"/>
                          </a:solidFill>
                        </a:rPr>
                        <a:t>“</a:t>
                      </a:r>
                      <a:r>
                        <a:rPr lang="en-US" altLang="ja-JP" sz="1400" b="0" dirty="0">
                          <a:solidFill>
                            <a:schemeClr val="tx1"/>
                          </a:solidFill>
                        </a:rPr>
                        <a:t>outer func1:”, a)</a:t>
                      </a:r>
                    </a:p>
                    <a:p>
                      <a:r>
                        <a:rPr lang="en-US" altLang="ja-JP" sz="1400" b="0" dirty="0">
                          <a:solidFill>
                            <a:schemeClr val="tx1"/>
                          </a:solidFill>
                        </a:rPr>
                        <a:t>f()</a:t>
                      </a:r>
                    </a:p>
                    <a:p>
                      <a:r>
                        <a:rPr lang="en-US" altLang="ja-JP" sz="1400" b="0" dirty="0">
                          <a:solidFill>
                            <a:schemeClr val="tx1"/>
                          </a:solidFill>
                        </a:rPr>
                        <a:t>print(</a:t>
                      </a:r>
                      <a:r>
                        <a:rPr lang="ja-JP" altLang="en-US" sz="1400" b="0" dirty="0">
                          <a:solidFill>
                            <a:schemeClr val="tx1"/>
                          </a:solidFill>
                        </a:rPr>
                        <a:t>“</a:t>
                      </a:r>
                      <a:r>
                        <a:rPr lang="en-US" altLang="ja-JP" sz="1400" b="0" dirty="0">
                          <a:solidFill>
                            <a:schemeClr val="tx1"/>
                          </a:solidFill>
                        </a:rPr>
                        <a:t>outer func2:”, a)</a:t>
                      </a:r>
                    </a:p>
                    <a:p>
                      <a:endParaRPr lang="en-US" altLang="ja-JP" sz="1400" b="0" dirty="0">
                        <a:solidFill>
                          <a:schemeClr val="tx1"/>
                        </a:solidFill>
                      </a:endParaRPr>
                    </a:p>
                    <a:p>
                      <a:r>
                        <a:rPr lang="ja-JP" altLang="en-US" sz="1400" b="0" dirty="0">
                          <a:solidFill>
                            <a:schemeClr val="tx1"/>
                          </a:solidFill>
                        </a:rPr>
                        <a:t>実行結果</a:t>
                      </a:r>
                      <a:endParaRPr lang="en-US" altLang="ja-JP" sz="1400" b="0" dirty="0">
                        <a:solidFill>
                          <a:schemeClr val="tx1"/>
                        </a:solidFill>
                      </a:endParaRPr>
                    </a:p>
                    <a:p>
                      <a:r>
                        <a:rPr lang="en-US" altLang="ja-JP" sz="1400" b="0" dirty="0">
                          <a:solidFill>
                            <a:schemeClr val="tx1"/>
                          </a:solidFill>
                        </a:rPr>
                        <a:t>outer</a:t>
                      </a:r>
                      <a:r>
                        <a:rPr lang="ja-JP" altLang="en-US" sz="1400" b="0" dirty="0">
                          <a:solidFill>
                            <a:schemeClr val="tx1"/>
                          </a:solidFill>
                        </a:rPr>
                        <a:t> </a:t>
                      </a:r>
                      <a:r>
                        <a:rPr lang="en-US" altLang="ja-JP" sz="1400" b="0" dirty="0">
                          <a:solidFill>
                            <a:schemeClr val="tx1"/>
                          </a:solidFill>
                        </a:rPr>
                        <a:t>func1:</a:t>
                      </a:r>
                      <a:r>
                        <a:rPr lang="ja-JP" altLang="en-US" sz="1400" b="0" dirty="0">
                          <a:solidFill>
                            <a:schemeClr val="tx1"/>
                          </a:solidFill>
                        </a:rPr>
                        <a:t> </a:t>
                      </a:r>
                      <a:r>
                        <a:rPr lang="en-US" altLang="ja-JP" sz="1400" b="0" dirty="0">
                          <a:solidFill>
                            <a:schemeClr val="tx1"/>
                          </a:solidFill>
                        </a:rPr>
                        <a:t>1</a:t>
                      </a:r>
                      <a:r>
                        <a:rPr lang="ja-JP" altLang="en-US" sz="1400" b="0" dirty="0">
                          <a:solidFill>
                            <a:schemeClr val="tx1"/>
                          </a:solidFill>
                        </a:rPr>
                        <a:t>　　　　大域変数　</a:t>
                      </a:r>
                      <a:endParaRPr lang="en-US" altLang="ja-JP" sz="1400" b="0" dirty="0">
                        <a:solidFill>
                          <a:schemeClr val="tx1"/>
                        </a:solidFill>
                      </a:endParaRPr>
                    </a:p>
                    <a:p>
                      <a:r>
                        <a:rPr lang="en-US" altLang="ja-JP" sz="1400" b="0" dirty="0">
                          <a:solidFill>
                            <a:schemeClr val="tx1"/>
                          </a:solidFill>
                        </a:rPr>
                        <a:t>in</a:t>
                      </a:r>
                      <a:r>
                        <a:rPr lang="ja-JP" altLang="en-US" sz="1400" b="0" dirty="0">
                          <a:solidFill>
                            <a:schemeClr val="tx1"/>
                          </a:solidFill>
                        </a:rPr>
                        <a:t> </a:t>
                      </a:r>
                      <a:r>
                        <a:rPr lang="en-US" altLang="ja-JP" sz="1400" b="0" dirty="0" err="1">
                          <a:solidFill>
                            <a:schemeClr val="tx1"/>
                          </a:solidFill>
                        </a:rPr>
                        <a:t>func</a:t>
                      </a:r>
                      <a:r>
                        <a:rPr lang="en-US" altLang="ja-JP" sz="1400" b="0" dirty="0">
                          <a:solidFill>
                            <a:schemeClr val="tx1"/>
                          </a:solidFill>
                        </a:rPr>
                        <a:t>:</a:t>
                      </a:r>
                      <a:r>
                        <a:rPr lang="ja-JP" altLang="en-US" sz="1400" b="0" dirty="0">
                          <a:solidFill>
                            <a:schemeClr val="tx1"/>
                          </a:solidFill>
                        </a:rPr>
                        <a:t> </a:t>
                      </a:r>
                      <a:r>
                        <a:rPr lang="en-US" altLang="ja-JP" sz="1400" b="0" dirty="0">
                          <a:solidFill>
                            <a:schemeClr val="tx1"/>
                          </a:solidFill>
                        </a:rPr>
                        <a:t>2</a:t>
                      </a:r>
                      <a:r>
                        <a:rPr lang="ja-JP" altLang="en-US" sz="1400" b="0" dirty="0">
                          <a:solidFill>
                            <a:schemeClr val="tx1"/>
                          </a:solidFill>
                        </a:rPr>
                        <a:t>　　　　　　　大域変数</a:t>
                      </a:r>
                      <a:endParaRPr lang="en-US" altLang="ja-JP" sz="14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a:solidFill>
                            <a:srgbClr val="FF0000"/>
                          </a:solidFill>
                        </a:rPr>
                        <a:t>outer</a:t>
                      </a:r>
                      <a:r>
                        <a:rPr lang="ja-JP" altLang="en-US" sz="1400" b="1" dirty="0">
                          <a:solidFill>
                            <a:srgbClr val="FF0000"/>
                          </a:solidFill>
                        </a:rPr>
                        <a:t> </a:t>
                      </a:r>
                      <a:r>
                        <a:rPr lang="en-US" altLang="ja-JP" sz="1400" b="1" dirty="0">
                          <a:solidFill>
                            <a:srgbClr val="FF0000"/>
                          </a:solidFill>
                        </a:rPr>
                        <a:t>func2:</a:t>
                      </a:r>
                      <a:r>
                        <a:rPr lang="ja-JP" altLang="en-US" sz="1400" b="1" dirty="0">
                          <a:solidFill>
                            <a:srgbClr val="FF0000"/>
                          </a:solidFill>
                        </a:rPr>
                        <a:t> </a:t>
                      </a:r>
                      <a:r>
                        <a:rPr lang="en-US" altLang="ja-JP" sz="1400" b="1" dirty="0">
                          <a:solidFill>
                            <a:srgbClr val="FF0000"/>
                          </a:solidFill>
                        </a:rPr>
                        <a:t>2</a:t>
                      </a:r>
                      <a:r>
                        <a:rPr lang="ja-JP" altLang="en-US" sz="1400" b="1" dirty="0">
                          <a:solidFill>
                            <a:srgbClr val="FF0000"/>
                          </a:solidFill>
                        </a:rPr>
                        <a:t>　　　  大域変数</a:t>
                      </a:r>
                      <a:endParaRPr lang="en-US" altLang="ja-JP" sz="1400" b="1" dirty="0">
                        <a:solidFill>
                          <a:srgbClr val="FF0000"/>
                        </a:solidFill>
                      </a:endParaRPr>
                    </a:p>
                  </a:txBody>
                  <a:tcPr>
                    <a:noFill/>
                  </a:tcPr>
                </a:tc>
                <a:extLst>
                  <a:ext uri="{0D108BD9-81ED-4DB2-BD59-A6C34878D82A}">
                    <a16:rowId xmlns:a16="http://schemas.microsoft.com/office/drawing/2014/main" val="854175059"/>
                  </a:ext>
                </a:extLst>
              </a:tr>
            </a:tbl>
          </a:graphicData>
        </a:graphic>
      </p:graphicFrame>
      <p:sp>
        <p:nvSpPr>
          <p:cNvPr id="2" name="Rectangle 4">
            <a:extLst>
              <a:ext uri="{FF2B5EF4-FFF2-40B4-BE49-F238E27FC236}">
                <a16:creationId xmlns:a16="http://schemas.microsoft.com/office/drawing/2014/main" id="{70265E5E-C445-4338-A22C-F09D48E3906C}"/>
              </a:ext>
            </a:extLst>
          </p:cNvPr>
          <p:cNvSpPr>
            <a:spLocks noGrp="1" noChangeArrowheads="1"/>
          </p:cNvSpPr>
          <p:nvPr>
            <p:ph type="title"/>
          </p:nvPr>
        </p:nvSpPr>
        <p:spPr>
          <a:xfrm>
            <a:off x="0" y="0"/>
            <a:ext cx="12192000" cy="812800"/>
          </a:xfrm>
        </p:spPr>
        <p:txBody>
          <a:bodyPr/>
          <a:lstStyle/>
          <a:p>
            <a:r>
              <a:rPr lang="ja-JP" altLang="en-US" sz="3600" b="1" dirty="0">
                <a:solidFill>
                  <a:srgbClr val="0000FF"/>
                </a:solidFill>
              </a:rPr>
              <a:t>グローバル </a:t>
            </a:r>
            <a:r>
              <a:rPr lang="en-US" altLang="ja-JP" sz="3600" b="1" dirty="0">
                <a:solidFill>
                  <a:srgbClr val="0000FF"/>
                </a:solidFill>
              </a:rPr>
              <a:t>(</a:t>
            </a:r>
            <a:r>
              <a:rPr lang="ja-JP" altLang="en-US" sz="3600" b="1" dirty="0">
                <a:solidFill>
                  <a:srgbClr val="0000FF"/>
                </a:solidFill>
              </a:rPr>
              <a:t>大域</a:t>
            </a:r>
            <a:r>
              <a:rPr lang="en-US" altLang="ja-JP" sz="3600" b="1" dirty="0">
                <a:solidFill>
                  <a:srgbClr val="0000FF"/>
                </a:solidFill>
              </a:rPr>
              <a:t>) </a:t>
            </a:r>
            <a:r>
              <a:rPr lang="ja-JP" altLang="en-US" sz="3600" b="1" dirty="0">
                <a:solidFill>
                  <a:srgbClr val="0000FF"/>
                </a:solidFill>
              </a:rPr>
              <a:t>変数とローカル </a:t>
            </a:r>
            <a:r>
              <a:rPr lang="en-US" altLang="ja-JP" sz="3600" b="1" dirty="0">
                <a:solidFill>
                  <a:srgbClr val="0000FF"/>
                </a:solidFill>
              </a:rPr>
              <a:t>(</a:t>
            </a:r>
            <a:r>
              <a:rPr lang="ja-JP" altLang="en-US" sz="3600" b="1" dirty="0">
                <a:solidFill>
                  <a:srgbClr val="0000FF"/>
                </a:solidFill>
              </a:rPr>
              <a:t>局所</a:t>
            </a:r>
            <a:r>
              <a:rPr lang="en-US" altLang="ja-JP" sz="3600" b="1" dirty="0">
                <a:solidFill>
                  <a:srgbClr val="0000FF"/>
                </a:solidFill>
              </a:rPr>
              <a:t>) </a:t>
            </a:r>
            <a:r>
              <a:rPr lang="ja-JP" altLang="en-US" sz="3600" b="1" dirty="0">
                <a:solidFill>
                  <a:srgbClr val="0000FF"/>
                </a:solidFill>
              </a:rPr>
              <a:t>変数</a:t>
            </a:r>
          </a:p>
        </p:txBody>
      </p:sp>
      <p:sp>
        <p:nvSpPr>
          <p:cNvPr id="3" name="正方形/長方形 2"/>
          <p:cNvSpPr/>
          <p:nvPr/>
        </p:nvSpPr>
        <p:spPr>
          <a:xfrm>
            <a:off x="179412" y="673100"/>
            <a:ext cx="87249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参考</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URL:</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http://conf.msl.titech.ac.jp/Lecture/python/python-tips.html</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6" name="正方形/長方形 5"/>
          <p:cNvSpPr/>
          <p:nvPr/>
        </p:nvSpPr>
        <p:spPr>
          <a:xfrm>
            <a:off x="579512" y="1056799"/>
            <a:ext cx="10125000" cy="15081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関数外で代入するとグローバル変数</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同じスクリプト内で参照できる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関数内で代入するとローカル変数</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関数を抜けたら破棄される</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大きなプログラムでは、大域変数は極力使わない方がいい</a:t>
            </a:r>
            <a:endParaRPr kumimoji="1" lang="ja-JP" altLang="en-US" sz="2400" b="0" i="1"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多くの大域変数を使う場合、</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class</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宣言をしてオブジェクトの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attribute </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として変数を宣言する</a:t>
            </a:r>
            <a:endParaRPr kumimoji="1" lang="en-US" altLang="ja-JP" sz="12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7" name="正方形/長方形 6">
            <a:extLst>
              <a:ext uri="{FF2B5EF4-FFF2-40B4-BE49-F238E27FC236}">
                <a16:creationId xmlns:a16="http://schemas.microsoft.com/office/drawing/2014/main" id="{01FB746B-79A5-01C6-7F6A-7856FB1C34E3}"/>
              </a:ext>
            </a:extLst>
          </p:cNvPr>
          <p:cNvSpPr/>
          <p:nvPr/>
        </p:nvSpPr>
        <p:spPr>
          <a:xfrm>
            <a:off x="263352" y="2772217"/>
            <a:ext cx="1108923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注意</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関数内でグローバル変数と同じ名前の変数に代入</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すると、その名前の</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ローカル変数が生成</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される。</a:t>
            </a:r>
            <a:b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関数内でグローバル変数へ代入する場合は、 </a:t>
            </a:r>
            <a:r>
              <a:rPr kumimoji="1" lang="en-US" altLang="ja-JP" sz="1600" b="1" i="0" u="none" strike="noStrike" kern="1200" cap="none" spc="0" normalizeH="0" baseline="0" noProof="0" dirty="0">
                <a:ln>
                  <a:noFill/>
                </a:ln>
                <a:solidFill>
                  <a:srgbClr val="0000FF"/>
                </a:solidFill>
                <a:effectLst/>
                <a:uLnTx/>
                <a:uFillTx/>
                <a:latin typeface="Times New Roman"/>
                <a:ea typeface="ＭＳ Ｐゴシック"/>
                <a:cs typeface="+mn-cs"/>
              </a:rPr>
              <a:t>global</a:t>
            </a:r>
            <a:r>
              <a:rPr kumimoji="1" lang="ja-JP" altLang="en-US" sz="1600" b="1" i="0" u="none" strike="noStrike" kern="1200" cap="none" spc="0" normalizeH="0" baseline="0" noProof="0" dirty="0">
                <a:ln>
                  <a:noFill/>
                </a:ln>
                <a:solidFill>
                  <a:srgbClr val="0000FF"/>
                </a:solidFill>
                <a:effectLst/>
                <a:uLnTx/>
                <a:uFillTx/>
                <a:latin typeface="Times New Roman"/>
                <a:ea typeface="ＭＳ Ｐゴシック"/>
                <a:cs typeface="+mn-cs"/>
              </a:rPr>
              <a:t> 宣言</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を行う</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52549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1524000" y="1"/>
            <a:ext cx="9144000" cy="980727"/>
          </a:xfrm>
        </p:spPr>
        <p:txBody>
          <a:bodyPr/>
          <a:lstStyle/>
          <a:p>
            <a:pPr eaLnBrk="1" hangingPunct="1"/>
            <a:r>
              <a:rPr lang="ja-JP" altLang="en-US" sz="3600" b="1" dirty="0">
                <a:solidFill>
                  <a:srgbClr val="0000FF"/>
                </a:solidFill>
                <a:ea typeface="ＨＧ丸ゴシックB" pitchFamily="49" charset="-128"/>
              </a:rPr>
              <a:t>前提条件</a:t>
            </a:r>
          </a:p>
        </p:txBody>
      </p:sp>
      <p:sp>
        <p:nvSpPr>
          <p:cNvPr id="420867" name="Rectangle 1027"/>
          <p:cNvSpPr>
            <a:spLocks noGrp="1" noChangeArrowheads="1"/>
          </p:cNvSpPr>
          <p:nvPr>
            <p:ph type="body" idx="1"/>
          </p:nvPr>
        </p:nvSpPr>
        <p:spPr>
          <a:xfrm>
            <a:off x="191344" y="1052736"/>
            <a:ext cx="11881320" cy="5688632"/>
          </a:xfrm>
        </p:spPr>
        <p:txBody>
          <a:bodyPr/>
          <a:lstStyle/>
          <a:p>
            <a:r>
              <a:rPr lang="ja-JP" altLang="en-US" sz="3600" kern="100" dirty="0">
                <a:cs typeface="Cascadia Code" panose="020B0609020000020004" pitchFamily="49" charset="0"/>
              </a:rPr>
              <a:t>非常に基本的なプログラミングの知識がある</a:t>
            </a:r>
            <a:br>
              <a:rPr lang="en-US" altLang="ja-JP" sz="3600" kern="100" dirty="0">
                <a:cs typeface="Cascadia Code" panose="020B0609020000020004" pitchFamily="49" charset="0"/>
              </a:rPr>
            </a:br>
            <a:r>
              <a:rPr lang="ja-JP" altLang="en-US" sz="2800" kern="100" dirty="0">
                <a:cs typeface="Cascadia Code" panose="020B0609020000020004" pitchFamily="49" charset="0"/>
              </a:rPr>
              <a:t>・ 例えば、</a:t>
            </a:r>
            <a:r>
              <a:rPr lang="en-US" altLang="ja-JP" sz="2800" kern="100" dirty="0">
                <a:solidFill>
                  <a:srgbClr val="0000FF"/>
                </a:solidFill>
                <a:cs typeface="Cascadia Code" panose="020B0609020000020004" pitchFamily="49" charset="0"/>
              </a:rPr>
              <a:t>Fortran</a:t>
            </a:r>
            <a:r>
              <a:rPr lang="ja-JP" altLang="en-US" sz="2800" kern="100" dirty="0">
                <a:cs typeface="Cascadia Code" panose="020B0609020000020004" pitchFamily="49" charset="0"/>
              </a:rPr>
              <a:t>、</a:t>
            </a:r>
            <a:r>
              <a:rPr lang="en-US" altLang="ja-JP" sz="2800" kern="100" dirty="0">
                <a:solidFill>
                  <a:srgbClr val="0000FF"/>
                </a:solidFill>
                <a:cs typeface="Cascadia Code" panose="020B0609020000020004" pitchFamily="49" charset="0"/>
              </a:rPr>
              <a:t>Basic</a:t>
            </a:r>
            <a:r>
              <a:rPr lang="ja-JP" altLang="en-US" sz="2800" kern="100" dirty="0">
                <a:cs typeface="Cascadia Code" panose="020B0609020000020004" pitchFamily="49" charset="0"/>
              </a:rPr>
              <a:t>、</a:t>
            </a:r>
            <a:r>
              <a:rPr lang="en-US" altLang="ja-JP" sz="2800" kern="100" dirty="0">
                <a:solidFill>
                  <a:srgbClr val="0000FF"/>
                </a:solidFill>
                <a:cs typeface="Cascadia Code" panose="020B0609020000020004" pitchFamily="49" charset="0"/>
              </a:rPr>
              <a:t>C</a:t>
            </a:r>
            <a:r>
              <a:rPr lang="ja-JP" altLang="en-US" sz="2800" kern="100" dirty="0">
                <a:cs typeface="Cascadia Code" panose="020B0609020000020004" pitchFamily="49" charset="0"/>
              </a:rPr>
              <a:t> などの簡単なプログラムを作ったことがある</a:t>
            </a:r>
            <a:br>
              <a:rPr lang="en-US" altLang="ja-JP" sz="2800" kern="100" dirty="0">
                <a:cs typeface="Cascadia Code" panose="020B0609020000020004" pitchFamily="49" charset="0"/>
              </a:rPr>
            </a:br>
            <a:r>
              <a:rPr lang="ja-JP" altLang="en-US" sz="2800" kern="100" dirty="0">
                <a:cs typeface="Cascadia Code" panose="020B0609020000020004" pitchFamily="49" charset="0"/>
              </a:rPr>
              <a:t>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プログラムを作れる</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必要はない</a:t>
            </a:r>
            <a:br>
              <a:rPr lang="en-US" altLang="ja-JP" sz="2800" kern="100" dirty="0">
                <a:cs typeface="Cascadia Code" panose="020B0609020000020004" pitchFamily="49" charset="0"/>
              </a:rPr>
            </a:br>
            <a:r>
              <a:rPr lang="ja-JP" altLang="en-US" sz="2800" kern="100" dirty="0">
                <a:cs typeface="Cascadia Code" panose="020B0609020000020004" pitchFamily="49" charset="0"/>
              </a:rPr>
              <a:t>・ 変数型 </a:t>
            </a:r>
            <a:r>
              <a:rPr lang="en-US" altLang="ja-JP" sz="2800" kern="100" dirty="0">
                <a:cs typeface="Cascadia Code" panose="020B0609020000020004" pitchFamily="49" charset="0"/>
              </a:rPr>
              <a:t>(</a:t>
            </a:r>
            <a:r>
              <a:rPr lang="ja-JP" altLang="en-US" sz="2800" kern="100" dirty="0">
                <a:solidFill>
                  <a:srgbClr val="0000FF"/>
                </a:solidFill>
                <a:cs typeface="Cascadia Code" panose="020B0609020000020004" pitchFamily="49" charset="0"/>
              </a:rPr>
              <a:t>整数型、実数型、配列</a:t>
            </a:r>
            <a:r>
              <a:rPr lang="en-US" altLang="ja-JP" sz="2800" kern="100" dirty="0">
                <a:solidFill>
                  <a:srgbClr val="0000FF"/>
                </a:solidFill>
                <a:cs typeface="Cascadia Code" panose="020B0609020000020004" pitchFamily="49" charset="0"/>
              </a:rPr>
              <a:t>)</a:t>
            </a:r>
            <a:br>
              <a:rPr lang="en-US" altLang="ja-JP" sz="2800" kern="100" dirty="0">
                <a:cs typeface="Cascadia Code" panose="020B0609020000020004" pitchFamily="49" charset="0"/>
              </a:rPr>
            </a:br>
            <a:r>
              <a:rPr lang="ja-JP" altLang="en-US" sz="2800" kern="100" dirty="0">
                <a:cs typeface="Cascadia Code" panose="020B0609020000020004" pitchFamily="49" charset="0"/>
              </a:rPr>
              <a:t>　制御 </a:t>
            </a:r>
            <a:r>
              <a:rPr lang="en-US" altLang="ja-JP" sz="2800" kern="100" dirty="0">
                <a:cs typeface="Cascadia Code" panose="020B0609020000020004" pitchFamily="49" charset="0"/>
              </a:rPr>
              <a:t>(</a:t>
            </a:r>
            <a:r>
              <a:rPr lang="en-US" altLang="ja-JP" sz="2800" kern="100" dirty="0">
                <a:solidFill>
                  <a:srgbClr val="0000FF"/>
                </a:solidFill>
                <a:cs typeface="Cascadia Code" panose="020B0609020000020004" pitchFamily="49" charset="0"/>
              </a:rPr>
              <a:t>if, for</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a:t>
            </a:r>
            <a:r>
              <a:rPr lang="ja-JP" altLang="en-US" sz="2800" kern="100" dirty="0">
                <a:solidFill>
                  <a:srgbClr val="0000FF"/>
                </a:solidFill>
                <a:cs typeface="Cascadia Code" panose="020B0609020000020004" pitchFamily="49" charset="0"/>
              </a:rPr>
              <a:t>比較</a:t>
            </a:r>
            <a:br>
              <a:rPr lang="en-US" altLang="ja-JP" sz="2800" kern="100" dirty="0">
                <a:cs typeface="Cascadia Code" panose="020B0609020000020004" pitchFamily="49" charset="0"/>
              </a:rPr>
            </a:br>
            <a:r>
              <a:rPr lang="ja-JP" altLang="en-US" sz="2800" kern="100" dirty="0">
                <a:cs typeface="Cascadia Code" panose="020B0609020000020004" pitchFamily="49" charset="0"/>
              </a:rPr>
              <a:t>　</a:t>
            </a:r>
            <a:r>
              <a:rPr lang="ja-JP" altLang="en-US" sz="2800" kern="100" dirty="0">
                <a:solidFill>
                  <a:srgbClr val="0000FF"/>
                </a:solidFill>
                <a:cs typeface="Cascadia Code" panose="020B0609020000020004" pitchFamily="49" charset="0"/>
              </a:rPr>
              <a:t>関数</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引数、呼び出し、戻り値</a:t>
            </a:r>
            <a:r>
              <a:rPr lang="en-US" altLang="ja-JP" sz="2800" kern="100" dirty="0">
                <a:cs typeface="Cascadia Code" panose="020B0609020000020004" pitchFamily="49" charset="0"/>
              </a:rPr>
              <a:t>)</a:t>
            </a:r>
          </a:p>
          <a:p>
            <a:endParaRPr lang="en-US" altLang="ja-JP" sz="3600" kern="100" dirty="0">
              <a:cs typeface="Cascadia Code" panose="020B0609020000020004" pitchFamily="49" charset="0"/>
            </a:endParaRPr>
          </a:p>
          <a:p>
            <a:r>
              <a:rPr lang="ja-JP" altLang="en-US" sz="3600" kern="100" dirty="0">
                <a:cs typeface="Cascadia Code" panose="020B0609020000020004" pitchFamily="49" charset="0"/>
              </a:rPr>
              <a:t>大規模言語モデル </a:t>
            </a:r>
            <a:r>
              <a:rPr lang="en-US" altLang="ja-JP" sz="3600" kern="100" dirty="0">
                <a:cs typeface="Cascadia Code" panose="020B0609020000020004" pitchFamily="49" charset="0"/>
              </a:rPr>
              <a:t>(LLM)</a:t>
            </a:r>
            <a:r>
              <a:rPr lang="ja-JP" altLang="en-US" sz="3600" kern="100" dirty="0">
                <a:cs typeface="Cascadia Code" panose="020B0609020000020004" pitchFamily="49" charset="0"/>
              </a:rPr>
              <a:t> を利用する </a:t>
            </a:r>
            <a:r>
              <a:rPr lang="en-US" altLang="ja-JP" sz="3600" kern="100" dirty="0">
                <a:cs typeface="Cascadia Code" panose="020B0609020000020004" pitchFamily="49" charset="0"/>
              </a:rPr>
              <a:t>(</a:t>
            </a:r>
            <a:r>
              <a:rPr lang="en-US" altLang="ja-JP" sz="3600" b="1" kern="100" dirty="0">
                <a:solidFill>
                  <a:srgbClr val="0000FF"/>
                </a:solidFill>
                <a:cs typeface="Cascadia Code" panose="020B0609020000020004" pitchFamily="49" charset="0"/>
              </a:rPr>
              <a:t>ChatGPT4</a:t>
            </a:r>
            <a:r>
              <a:rPr lang="en-US" altLang="ja-JP" sz="3600" kern="100" dirty="0">
                <a:cs typeface="Cascadia Code" panose="020B0609020000020004" pitchFamily="49" charset="0"/>
              </a:rPr>
              <a:t>/Copilot)</a:t>
            </a:r>
            <a:br>
              <a:rPr lang="en-US" altLang="ja-JP" sz="3600" kern="100" dirty="0">
                <a:cs typeface="Cascadia Code" panose="020B0609020000020004" pitchFamily="49" charset="0"/>
              </a:rPr>
            </a:br>
            <a:r>
              <a:rPr lang="ja-JP" altLang="en-US" sz="3600" kern="100" dirty="0">
                <a:cs typeface="Cascadia Code" panose="020B0609020000020004" pitchFamily="49" charset="0"/>
              </a:rPr>
              <a:t>　現在のプログラミングでは</a:t>
            </a:r>
            <a:br>
              <a:rPr lang="en-US" altLang="ja-JP" sz="3600" kern="100" dirty="0">
                <a:cs typeface="Cascadia Code" panose="020B0609020000020004" pitchFamily="49" charset="0"/>
              </a:rPr>
            </a:br>
            <a:r>
              <a:rPr lang="ja-JP" altLang="en-US" sz="3600" kern="100" dirty="0">
                <a:cs typeface="Cascadia Code" panose="020B0609020000020004" pitchFamily="49" charset="0"/>
              </a:rPr>
              <a:t>　</a:t>
            </a:r>
            <a:r>
              <a:rPr lang="ja-JP" altLang="en-US" sz="3600" kern="100" dirty="0">
                <a:solidFill>
                  <a:srgbClr val="0000FF"/>
                </a:solidFill>
                <a:cs typeface="Cascadia Code" panose="020B0609020000020004" pitchFamily="49" charset="0"/>
              </a:rPr>
              <a:t>検索、</a:t>
            </a:r>
            <a:r>
              <a:rPr lang="en-US" altLang="ja-JP" sz="3600" kern="100" dirty="0">
                <a:solidFill>
                  <a:srgbClr val="0000FF"/>
                </a:solidFill>
                <a:cs typeface="Cascadia Code" panose="020B0609020000020004" pitchFamily="49" charset="0"/>
              </a:rPr>
              <a:t>LLM</a:t>
            </a:r>
            <a:r>
              <a:rPr lang="ja-JP" altLang="en-US" sz="3600" kern="100" dirty="0">
                <a:solidFill>
                  <a:srgbClr val="0000FF"/>
                </a:solidFill>
                <a:cs typeface="Cascadia Code" panose="020B0609020000020004" pitchFamily="49" charset="0"/>
              </a:rPr>
              <a:t>を利用するのは必須スキル</a:t>
            </a:r>
            <a:endParaRPr lang="en-US" altLang="ja-JP" sz="3600" kern="100" dirty="0">
              <a:solidFill>
                <a:srgbClr val="0000FF"/>
              </a:solidFill>
              <a:cs typeface="Cascadia Code" panose="020B0609020000020004" pitchFamily="49" charset="0"/>
            </a:endParaRPr>
          </a:p>
        </p:txBody>
      </p:sp>
    </p:spTree>
    <p:extLst>
      <p:ext uri="{BB962C8B-B14F-4D97-AF65-F5344CB8AC3E}">
        <p14:creationId xmlns:p14="http://schemas.microsoft.com/office/powerpoint/2010/main" val="30879505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265E5E-C445-4338-A22C-F09D48E3906C}"/>
              </a:ext>
            </a:extLst>
          </p:cNvPr>
          <p:cNvSpPr>
            <a:spLocks noGrp="1" noChangeArrowheads="1"/>
          </p:cNvSpPr>
          <p:nvPr>
            <p:ph type="title"/>
          </p:nvPr>
        </p:nvSpPr>
        <p:spPr>
          <a:xfrm>
            <a:off x="0" y="0"/>
            <a:ext cx="12192000" cy="812800"/>
          </a:xfrm>
        </p:spPr>
        <p:txBody>
          <a:bodyPr/>
          <a:lstStyle/>
          <a:p>
            <a:r>
              <a:rPr lang="ja-JP" altLang="en-US" sz="3600" b="1" dirty="0">
                <a:solidFill>
                  <a:srgbClr val="0000FF"/>
                </a:solidFill>
              </a:rPr>
              <a:t>リスト変数 </a:t>
            </a:r>
            <a:r>
              <a:rPr lang="en-US" altLang="ja-JP" sz="3600" b="1" dirty="0">
                <a:solidFill>
                  <a:srgbClr val="0000FF"/>
                </a:solidFill>
              </a:rPr>
              <a:t>(</a:t>
            </a:r>
            <a:r>
              <a:rPr lang="ja-JP" altLang="en-US" sz="3600" b="1" dirty="0">
                <a:solidFill>
                  <a:srgbClr val="0000FF"/>
                </a:solidFill>
              </a:rPr>
              <a:t>配列</a:t>
            </a:r>
            <a:r>
              <a:rPr lang="en-US" altLang="ja-JP" sz="3600" b="1" dirty="0">
                <a:solidFill>
                  <a:srgbClr val="0000FF"/>
                </a:solidFill>
              </a:rPr>
              <a:t>)</a:t>
            </a:r>
            <a:r>
              <a:rPr lang="ja-JP" altLang="en-US" sz="3600" b="1" dirty="0">
                <a:solidFill>
                  <a:srgbClr val="0000FF"/>
                </a:solidFill>
              </a:rPr>
              <a:t> の使い方</a:t>
            </a:r>
          </a:p>
        </p:txBody>
      </p:sp>
      <p:sp>
        <p:nvSpPr>
          <p:cNvPr id="6" name="正方形/長方形 5"/>
          <p:cNvSpPr/>
          <p:nvPr/>
        </p:nvSpPr>
        <p:spPr>
          <a:xfrm>
            <a:off x="1055440" y="1004530"/>
            <a:ext cx="10427096"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２種類の配列型がある</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リスト型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(list)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要素の書き換えが可能</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タプル型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(tuple):</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要素の書き換えはできない</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要素には異なる変数型を入れられる</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要素には配列を入れられる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多次元配列を作れる</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配列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リスト</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を作る</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 = []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list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型変数は </a:t>
            </a:r>
            <a:r>
              <a:rPr kumimoji="1" lang="en-US" altLang="ja-JP" sz="20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0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 でくくる</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a:ea typeface="ＭＳ Ｐゴシック"/>
                <a:cs typeface="+mn-cs"/>
              </a:rPr>
              <a:t>a.append</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(1.0)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要素を追加</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print(a[0])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 1</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番目の要素は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a[0], </a:t>
            </a:r>
            <a:r>
              <a:rPr kumimoji="1" lang="en-US" altLang="ja-JP" sz="2000" b="0" i="0" u="none" strike="noStrike" kern="1200" cap="none" spc="0" normalizeH="0" baseline="0" noProof="0" dirty="0" err="1">
                <a:ln>
                  <a:noFill/>
                </a:ln>
                <a:solidFill>
                  <a:srgbClr val="0000FF"/>
                </a:solidFill>
                <a:effectLst/>
                <a:uLnTx/>
                <a:uFillTx/>
                <a:latin typeface="Times New Roman"/>
                <a:ea typeface="ＭＳ Ｐゴシック"/>
                <a:cs typeface="+mn-cs"/>
              </a:rPr>
              <a:t>i</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番目の要素は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a[i-1]</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で参照できる</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a:ea typeface="ＭＳ Ｐゴシック"/>
                <a:cs typeface="+mn-cs"/>
              </a:rPr>
              <a:t>len</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配列の要素数を返す</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 = (1.0, [1.0, 3.0], “a”)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tuple</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型変数は </a:t>
            </a:r>
            <a:r>
              <a:rPr kumimoji="1" lang="en-US" altLang="ja-JP" sz="20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0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 でくくる</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rPr>
              <a:t># tuple</a:t>
            </a: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の要素は変更できないので、初期化時にすべての要素を与える</a:t>
            </a:r>
            <a:endPar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rPr>
              <a:t># tuple</a:t>
            </a: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の要素は変更できないので、</a:t>
            </a: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rPr>
              <a:t>.append()</a:t>
            </a: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は使えない</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1551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265E5E-C445-4338-A22C-F09D48E3906C}"/>
              </a:ext>
            </a:extLst>
          </p:cNvPr>
          <p:cNvSpPr>
            <a:spLocks noGrp="1" noChangeArrowheads="1"/>
          </p:cNvSpPr>
          <p:nvPr>
            <p:ph type="title"/>
          </p:nvPr>
        </p:nvSpPr>
        <p:spPr>
          <a:xfrm>
            <a:off x="0" y="0"/>
            <a:ext cx="12192000" cy="812800"/>
          </a:xfrm>
        </p:spPr>
        <p:txBody>
          <a:bodyPr/>
          <a:lstStyle/>
          <a:p>
            <a:r>
              <a:rPr lang="en-US" altLang="ja-JP" sz="3600" b="1" dirty="0">
                <a:solidFill>
                  <a:srgbClr val="0000FF"/>
                </a:solidFill>
              </a:rPr>
              <a:t>C, Fortran</a:t>
            </a:r>
            <a:r>
              <a:rPr lang="ja-JP" altLang="en-US" sz="3600" b="1" dirty="0">
                <a:solidFill>
                  <a:srgbClr val="0000FF"/>
                </a:solidFill>
              </a:rPr>
              <a:t>と同じように配列を扱う</a:t>
            </a:r>
          </a:p>
        </p:txBody>
      </p:sp>
      <p:sp>
        <p:nvSpPr>
          <p:cNvPr id="6" name="正方形/長方形 5"/>
          <p:cNvSpPr/>
          <p:nvPr/>
        </p:nvSpPr>
        <p:spPr>
          <a:xfrm>
            <a:off x="263354" y="2769290"/>
            <a:ext cx="3744414" cy="3108543"/>
          </a:xfrm>
          <a:prstGeom prst="rect">
            <a:avLst/>
          </a:prstGeom>
          <a:ln>
            <a:solidFill>
              <a:srgbClr val="99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a:t>Python: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import </a:t>
            </a:r>
            <a:r>
              <a:rPr kumimoji="1" lang="en-US" altLang="ja-JP" sz="2800" b="0" i="0" u="none" strike="noStrike" kern="1200" cap="none" spc="0" normalizeH="0" baseline="0" noProof="0" dirty="0" err="1">
                <a:ln>
                  <a:noFill/>
                </a:ln>
                <a:solidFill>
                  <a:srgbClr val="000000"/>
                </a:solidFill>
                <a:effectLst/>
                <a:uLnTx/>
                <a:uFillTx/>
                <a:latin typeface="Times New Roman"/>
                <a:ea typeface="ＭＳ Ｐゴシック"/>
                <a:cs typeface="+mn-cs"/>
              </a:rPr>
              <a:t>numpy</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as np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a = </a:t>
            </a:r>
            <a:r>
              <a:rPr kumimoji="1" lang="en-US" altLang="ja-JP" sz="2800" b="1" i="0" u="none" strike="noStrike" kern="1200" cap="none" spc="0" normalizeH="0" baseline="0" noProof="0" dirty="0" err="1">
                <a:ln>
                  <a:noFill/>
                </a:ln>
                <a:solidFill>
                  <a:srgbClr val="FF0000"/>
                </a:solidFill>
                <a:effectLst/>
                <a:uLnTx/>
                <a:uFillTx/>
                <a:latin typeface="Times New Roman"/>
                <a:ea typeface="ＭＳ Ｐゴシック"/>
                <a:cs typeface="+mn-cs"/>
              </a:rPr>
              <a:t>np.empty</a:t>
            </a:r>
            <a:r>
              <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rPr>
              <a:t>([3,3])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for </a:t>
            </a:r>
            <a:r>
              <a:rPr kumimoji="1" lang="en-US" altLang="ja-JP" sz="280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in range(3):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for j in range(3):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a:t>
            </a:r>
            <a:r>
              <a:rPr kumimoji="1" lang="en-US" altLang="ja-JP" sz="280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][j] = </a:t>
            </a:r>
            <a:r>
              <a:rPr kumimoji="1" lang="en-US" altLang="ja-JP" sz="280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 j</a:t>
            </a:r>
          </a:p>
        </p:txBody>
      </p:sp>
      <p:sp>
        <p:nvSpPr>
          <p:cNvPr id="3" name="正方形/長方形 2">
            <a:extLst>
              <a:ext uri="{FF2B5EF4-FFF2-40B4-BE49-F238E27FC236}">
                <a16:creationId xmlns:a16="http://schemas.microsoft.com/office/drawing/2014/main" id="{9B1A4933-ADB3-C77D-8C6C-E41D039F7BDA}"/>
              </a:ext>
            </a:extLst>
          </p:cNvPr>
          <p:cNvSpPr/>
          <p:nvPr/>
        </p:nvSpPr>
        <p:spPr>
          <a:xfrm>
            <a:off x="191344" y="682864"/>
            <a:ext cx="10427096" cy="2000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err="1">
                <a:ln>
                  <a:noFill/>
                </a:ln>
                <a:solidFill>
                  <a:srgbClr val="000000"/>
                </a:solidFill>
                <a:effectLst/>
                <a:uLnTx/>
                <a:uFillTx/>
                <a:latin typeface="Times New Roman"/>
                <a:ea typeface="ＭＳ Ｐゴシック"/>
                <a:cs typeface="+mn-cs"/>
              </a:rPr>
              <a:t>numpy.ndarray</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型を使います。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注意</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要素の型は同じでなければいけません</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要素の初期化をしない場合</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.empty()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値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0.0</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で初期化する場合</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.zeros()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list/tuple</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を変換する場合</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.array()</a:t>
            </a:r>
          </a:p>
        </p:txBody>
      </p:sp>
      <p:sp>
        <p:nvSpPr>
          <p:cNvPr id="4" name="正方形/長方形 3">
            <a:extLst>
              <a:ext uri="{FF2B5EF4-FFF2-40B4-BE49-F238E27FC236}">
                <a16:creationId xmlns:a16="http://schemas.microsoft.com/office/drawing/2014/main" id="{2BE5E49D-EBDC-2CDB-CE08-1654716D2B0F}"/>
              </a:ext>
            </a:extLst>
          </p:cNvPr>
          <p:cNvSpPr/>
          <p:nvPr/>
        </p:nvSpPr>
        <p:spPr>
          <a:xfrm>
            <a:off x="4151786" y="2771050"/>
            <a:ext cx="3744414" cy="3970318"/>
          </a:xfrm>
          <a:prstGeom prst="rect">
            <a:avLst/>
          </a:prstGeom>
          <a:ln>
            <a:solidFill>
              <a:srgbClr val="99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rPr>
              <a:t>int a[3][3]</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int </a:t>
            </a:r>
            <a:r>
              <a:rPr kumimoji="1" lang="en-US" altLang="ja-JP" sz="280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for(</a:t>
            </a:r>
            <a:r>
              <a:rPr kumimoji="1" lang="en-US" altLang="ja-JP" sz="280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 0; </a:t>
            </a:r>
            <a:r>
              <a:rPr kumimoji="1" lang="en-US" altLang="ja-JP" sz="280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&lt; 3; </a:t>
            </a:r>
            <a:r>
              <a:rPr kumimoji="1" lang="en-US" altLang="ja-JP" sz="280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for(j = 0; j &lt; 3; </a:t>
            </a:r>
            <a:r>
              <a:rPr kumimoji="1" lang="en-US" altLang="ja-JP" sz="2800" b="0" i="0" u="none" strike="noStrike" kern="1200" cap="none" spc="0" normalizeH="0" baseline="0" noProof="0" dirty="0" err="1">
                <a:ln>
                  <a:noFill/>
                </a:ln>
                <a:solidFill>
                  <a:srgbClr val="000000"/>
                </a:solidFill>
                <a:effectLst/>
                <a:uLnTx/>
                <a:uFillTx/>
                <a:latin typeface="Times New Roman"/>
                <a:ea typeface="ＭＳ Ｐゴシック"/>
                <a:cs typeface="+mn-cs"/>
              </a:rPr>
              <a:t>j++</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a:t>
            </a:r>
            <a:r>
              <a:rPr kumimoji="1" lang="en-US" altLang="ja-JP" sz="280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][j] = </a:t>
            </a:r>
            <a:r>
              <a:rPr kumimoji="1" lang="en-US" altLang="ja-JP" sz="280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 j;</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a:t>
            </a:r>
          </a:p>
        </p:txBody>
      </p:sp>
      <p:sp>
        <p:nvSpPr>
          <p:cNvPr id="5" name="正方形/長方形 4">
            <a:extLst>
              <a:ext uri="{FF2B5EF4-FFF2-40B4-BE49-F238E27FC236}">
                <a16:creationId xmlns:a16="http://schemas.microsoft.com/office/drawing/2014/main" id="{F035DBF0-5ED0-5C88-5DB2-1E1F20B1C351}"/>
              </a:ext>
            </a:extLst>
          </p:cNvPr>
          <p:cNvSpPr/>
          <p:nvPr/>
        </p:nvSpPr>
        <p:spPr>
          <a:xfrm>
            <a:off x="8040216" y="2761218"/>
            <a:ext cx="3888430" cy="3970318"/>
          </a:xfrm>
          <a:prstGeom prst="rect">
            <a:avLst/>
          </a:prstGeom>
          <a:ln>
            <a:solidFill>
              <a:srgbClr val="99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a:t>Fortran: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pt-BR" altLang="ja-JP" sz="2800" b="1" i="0" u="none" strike="noStrike" kern="1200" cap="none" spc="0" normalizeH="0" baseline="0" noProof="0" dirty="0">
                <a:ln>
                  <a:noFill/>
                </a:ln>
                <a:solidFill>
                  <a:srgbClr val="FF0000"/>
                </a:solidFill>
                <a:effectLst/>
                <a:uLnTx/>
                <a:uFillTx/>
                <a:latin typeface="Times New Roman"/>
                <a:ea typeface="ＭＳ Ｐゴシック"/>
                <a:cs typeface="+mn-cs"/>
              </a:rPr>
              <a:t>real, dimension(3,3) ::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pt-BR"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integer :: i, 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pt-BR"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pt-BR"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do i = 1,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pt-BR"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do j = 1,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pt-BR"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a(i,j) = (i-1)*(j-1)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pt-BR"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end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pt-BR"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end do</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616828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268759"/>
          </a:xfrm>
        </p:spPr>
        <p:txBody>
          <a:bodyPr/>
          <a:lstStyle/>
          <a:p>
            <a:pPr eaLnBrk="1" hangingPunct="1"/>
            <a:r>
              <a:rPr lang="ja-JP" altLang="en-US" sz="3600" b="1" dirty="0">
                <a:solidFill>
                  <a:srgbClr val="0000FF"/>
                </a:solidFill>
                <a:ea typeface="ＨＧ丸ゴシックB" pitchFamily="49" charset="-128"/>
              </a:rPr>
              <a:t>型変換 </a:t>
            </a:r>
            <a:r>
              <a:rPr lang="en-US" altLang="ja-JP" sz="2800" b="1" dirty="0">
                <a:solidFill>
                  <a:srgbClr val="FF0000"/>
                </a:solidFill>
                <a:ea typeface="ＨＧ丸ゴシックB" pitchFamily="49" charset="-128"/>
              </a:rPr>
              <a:t>(05-read_text_file.py)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263352" y="1260140"/>
            <a:ext cx="11809312" cy="5841268"/>
          </a:xfrm>
        </p:spPr>
        <p:txBody>
          <a:bodyPr/>
          <a:lstStyle/>
          <a:p>
            <a:pPr marL="0" indent="0">
              <a:spcBef>
                <a:spcPts val="600"/>
              </a:spcBef>
              <a:buNone/>
            </a:pPr>
            <a:r>
              <a:rPr lang="ja-JP" altLang="en-US" sz="2800" dirty="0"/>
              <a:t>・ テキストファイルからは、基本的には </a:t>
            </a:r>
            <a:r>
              <a:rPr lang="ja-JP" altLang="en-US" sz="2800" b="1" dirty="0">
                <a:solidFill>
                  <a:srgbClr val="FF0000"/>
                </a:solidFill>
              </a:rPr>
              <a:t>文字列型</a:t>
            </a:r>
            <a:r>
              <a:rPr lang="ja-JP" altLang="en-US" sz="2800" b="1" dirty="0"/>
              <a:t> になる</a:t>
            </a:r>
            <a:br>
              <a:rPr lang="en-US" altLang="ja-JP" sz="2800" b="1" dirty="0"/>
            </a:br>
            <a:r>
              <a:rPr lang="ja-JP" altLang="en-US" sz="2800" dirty="0"/>
              <a:t>　　　例外</a:t>
            </a:r>
            <a:r>
              <a:rPr lang="en-US" altLang="ja-JP" sz="2800" dirty="0"/>
              <a:t>:</a:t>
            </a:r>
            <a:r>
              <a:rPr lang="ja-JP" altLang="en-US" sz="2800" dirty="0"/>
              <a:t> </a:t>
            </a:r>
            <a:r>
              <a:rPr lang="en-US" altLang="ja-JP" sz="2800" dirty="0" err="1"/>
              <a:t>openpyxl</a:t>
            </a:r>
            <a:r>
              <a:rPr lang="en-US" altLang="ja-JP" sz="2800" dirty="0"/>
              <a:t>, pandas:</a:t>
            </a:r>
            <a:r>
              <a:rPr lang="ja-JP" altLang="en-US" sz="2800" dirty="0"/>
              <a:t> </a:t>
            </a:r>
            <a:r>
              <a:rPr lang="en-US" altLang="ja-JP" sz="2800" dirty="0"/>
              <a:t>Excel</a:t>
            </a:r>
            <a:r>
              <a:rPr lang="ja-JP" altLang="en-US" sz="2800" dirty="0"/>
              <a:t>内での型に依存</a:t>
            </a:r>
            <a:br>
              <a:rPr lang="en-US" altLang="ja-JP" sz="2800" dirty="0"/>
            </a:br>
            <a:r>
              <a:rPr lang="ja-JP" altLang="en-US" sz="2800" dirty="0"/>
              <a:t>　　　　　　　</a:t>
            </a:r>
            <a:r>
              <a:rPr lang="en-US" altLang="ja-JP" sz="2800" dirty="0" err="1"/>
              <a:t>numpy</a:t>
            </a:r>
            <a:r>
              <a:rPr lang="en-US" altLang="ja-JP" sz="2800" dirty="0"/>
              <a:t>: </a:t>
            </a:r>
            <a:r>
              <a:rPr lang="ja-JP" altLang="en-US" sz="2800" dirty="0"/>
              <a:t>数値型しか読み込めない</a:t>
            </a:r>
            <a:endParaRPr lang="en-US" altLang="ja-JP" sz="2800" dirty="0"/>
          </a:p>
          <a:p>
            <a:pPr marL="0" indent="0">
              <a:spcBef>
                <a:spcPts val="600"/>
              </a:spcBef>
              <a:buNone/>
            </a:pPr>
            <a:endParaRPr lang="en-US" altLang="ja-JP" sz="2800" dirty="0"/>
          </a:p>
          <a:p>
            <a:pPr marL="0" indent="0">
              <a:spcBef>
                <a:spcPts val="600"/>
              </a:spcBef>
              <a:buNone/>
            </a:pPr>
            <a:r>
              <a:rPr lang="ja-JP" altLang="en-US" sz="2800" b="1" dirty="0"/>
              <a:t>・ 文字列型 </a:t>
            </a:r>
            <a:r>
              <a:rPr lang="en-US" altLang="ja-JP" sz="2800" b="1" dirty="0"/>
              <a:t>(str)</a:t>
            </a:r>
            <a:r>
              <a:rPr lang="ja-JP" altLang="en-US" sz="2800" b="1" dirty="0"/>
              <a:t> を実数型 </a:t>
            </a:r>
            <a:r>
              <a:rPr lang="en-US" altLang="ja-JP" sz="2800" b="1" dirty="0"/>
              <a:t>(float)</a:t>
            </a:r>
            <a:r>
              <a:rPr lang="ja-JP" altLang="en-US" sz="2800" b="1" dirty="0"/>
              <a:t> に変換しないと、計算に使えない</a:t>
            </a:r>
            <a:endParaRPr lang="en-US" altLang="ja-JP" sz="2800" b="1" dirty="0"/>
          </a:p>
          <a:p>
            <a:pPr marL="0" indent="0">
              <a:spcBef>
                <a:spcPts val="600"/>
              </a:spcBef>
              <a:buNone/>
            </a:pPr>
            <a:endParaRPr lang="en-US" altLang="ja-JP" sz="2800" b="1" dirty="0"/>
          </a:p>
          <a:p>
            <a:pPr marL="0" indent="0">
              <a:spcBef>
                <a:spcPts val="600"/>
              </a:spcBef>
              <a:buNone/>
            </a:pPr>
            <a:r>
              <a:rPr lang="ja-JP" altLang="en-US" sz="2800" b="1" dirty="0"/>
              <a:t>型変換関数</a:t>
            </a:r>
            <a:r>
              <a:rPr lang="en-US" altLang="ja-JP" sz="2800" b="1" dirty="0"/>
              <a:t>:</a:t>
            </a:r>
          </a:p>
          <a:p>
            <a:pPr marL="0" indent="0">
              <a:spcBef>
                <a:spcPts val="600"/>
              </a:spcBef>
              <a:buNone/>
            </a:pPr>
            <a:r>
              <a:rPr lang="en-US" altLang="ja-JP" sz="2800" b="1" dirty="0"/>
              <a:t>	</a:t>
            </a:r>
            <a:r>
              <a:rPr lang="ja-JP" altLang="en-US" sz="2800" b="1" dirty="0"/>
              <a:t>文字列型 </a:t>
            </a:r>
            <a:r>
              <a:rPr lang="en-US" altLang="ja-JP" sz="2800" b="1" dirty="0"/>
              <a:t>s</a:t>
            </a:r>
            <a:r>
              <a:rPr lang="ja-JP" altLang="en-US" sz="2800" b="1" dirty="0"/>
              <a:t> </a:t>
            </a:r>
            <a:r>
              <a:rPr lang="en-US" altLang="ja-JP" sz="2800" b="1" dirty="0"/>
              <a:t>=&gt;</a:t>
            </a:r>
            <a:r>
              <a:rPr lang="ja-JP" altLang="en-US" sz="2800" b="1" dirty="0"/>
              <a:t> 実数型 </a:t>
            </a:r>
            <a:r>
              <a:rPr lang="en-US" altLang="ja-JP" sz="2800" b="1" dirty="0"/>
              <a:t>v			:</a:t>
            </a:r>
            <a:r>
              <a:rPr lang="ja-JP" altLang="en-US" sz="2800" b="1" dirty="0"/>
              <a:t> </a:t>
            </a:r>
            <a:r>
              <a:rPr lang="en-US" altLang="ja-JP" sz="2800" b="1" dirty="0">
                <a:solidFill>
                  <a:srgbClr val="FF0000"/>
                </a:solidFill>
              </a:rPr>
              <a:t>v = float(s)</a:t>
            </a:r>
          </a:p>
          <a:p>
            <a:pPr marL="0" indent="0">
              <a:spcBef>
                <a:spcPts val="600"/>
              </a:spcBef>
              <a:buNone/>
            </a:pPr>
            <a:r>
              <a:rPr lang="en-US" altLang="ja-JP" sz="2800" b="1" dirty="0"/>
              <a:t>	</a:t>
            </a:r>
            <a:r>
              <a:rPr lang="ja-JP" altLang="en-US" sz="2800" b="1" dirty="0"/>
              <a:t>文字列型 </a:t>
            </a:r>
            <a:r>
              <a:rPr lang="en-US" altLang="ja-JP" sz="2800" b="1" dirty="0"/>
              <a:t>s =&gt;</a:t>
            </a:r>
            <a:r>
              <a:rPr lang="ja-JP" altLang="en-US" sz="2800" b="1" dirty="0"/>
              <a:t> 整数型  </a:t>
            </a:r>
            <a:r>
              <a:rPr lang="en-US" altLang="ja-JP" sz="2800" b="1" dirty="0" err="1"/>
              <a:t>i</a:t>
            </a:r>
            <a:r>
              <a:rPr lang="en-US" altLang="ja-JP" sz="2800" b="1" dirty="0"/>
              <a:t>			:</a:t>
            </a:r>
            <a:r>
              <a:rPr lang="ja-JP" altLang="en-US" sz="2800" b="1" dirty="0"/>
              <a:t> </a:t>
            </a:r>
            <a:r>
              <a:rPr lang="en-US" altLang="ja-JP" sz="2800" b="1" dirty="0" err="1">
                <a:solidFill>
                  <a:srgbClr val="FF0000"/>
                </a:solidFill>
              </a:rPr>
              <a:t>i</a:t>
            </a:r>
            <a:r>
              <a:rPr lang="en-US" altLang="ja-JP" sz="2800" b="1" dirty="0">
                <a:solidFill>
                  <a:srgbClr val="FF0000"/>
                </a:solidFill>
              </a:rPr>
              <a:t> = int(str)</a:t>
            </a:r>
          </a:p>
          <a:p>
            <a:pPr marL="0" indent="0">
              <a:spcBef>
                <a:spcPts val="600"/>
              </a:spcBef>
              <a:buNone/>
            </a:pPr>
            <a:r>
              <a:rPr lang="en-US" altLang="ja-JP" sz="2800" b="1" dirty="0"/>
              <a:t>	</a:t>
            </a:r>
            <a:r>
              <a:rPr lang="ja-JP" altLang="en-US" sz="2800" b="1" dirty="0"/>
              <a:t>実数型、整数型 </a:t>
            </a:r>
            <a:r>
              <a:rPr lang="en-US" altLang="ja-JP" sz="2800" b="1" dirty="0"/>
              <a:t>v =&gt;</a:t>
            </a:r>
            <a:r>
              <a:rPr lang="ja-JP" altLang="en-US" sz="2800" b="1" dirty="0"/>
              <a:t> 文字列型 </a:t>
            </a:r>
            <a:r>
              <a:rPr lang="en-US" altLang="ja-JP" sz="2800" b="1" dirty="0"/>
              <a:t>s	:</a:t>
            </a:r>
            <a:r>
              <a:rPr lang="ja-JP" altLang="en-US" sz="2800" b="1" dirty="0"/>
              <a:t> </a:t>
            </a:r>
            <a:r>
              <a:rPr lang="en-US" altLang="ja-JP" sz="2800" b="1" dirty="0">
                <a:solidFill>
                  <a:srgbClr val="FF0000"/>
                </a:solidFill>
              </a:rPr>
              <a:t>s = str(v)</a:t>
            </a:r>
          </a:p>
          <a:p>
            <a:pPr marL="0" indent="0">
              <a:spcBef>
                <a:spcPts val="600"/>
              </a:spcBef>
              <a:buNone/>
            </a:pPr>
            <a:r>
              <a:rPr lang="en-US" altLang="ja-JP" sz="2800" b="1" dirty="0">
                <a:solidFill>
                  <a:srgbClr val="FF0000"/>
                </a:solidFill>
              </a:rPr>
              <a:t>							  s = f”{v}”</a:t>
            </a:r>
          </a:p>
          <a:p>
            <a:pPr marL="0" indent="0">
              <a:spcBef>
                <a:spcPts val="600"/>
              </a:spcBef>
              <a:buNone/>
            </a:pPr>
            <a:endParaRPr lang="en-US" altLang="ja-JP" sz="2800" b="1" dirty="0"/>
          </a:p>
          <a:p>
            <a:pPr marL="0" indent="0">
              <a:spcBef>
                <a:spcPts val="600"/>
              </a:spcBef>
              <a:buNone/>
            </a:pPr>
            <a:r>
              <a:rPr lang="en-US" altLang="ja-JP" sz="2800" b="1" dirty="0"/>
              <a:t>	</a:t>
            </a:r>
          </a:p>
          <a:p>
            <a:pPr marL="0" indent="0">
              <a:spcBef>
                <a:spcPts val="600"/>
              </a:spcBef>
              <a:buNone/>
            </a:pPr>
            <a:endParaRPr lang="en-US" altLang="ja-JP" sz="2800" b="1" dirty="0"/>
          </a:p>
          <a:p>
            <a:pPr marL="0" indent="0">
              <a:spcBef>
                <a:spcPts val="600"/>
              </a:spcBef>
              <a:buNone/>
            </a:pPr>
            <a:endParaRPr lang="en-US" altLang="ja-JP" sz="2800" b="1" dirty="0"/>
          </a:p>
          <a:p>
            <a:pPr marL="0" indent="0">
              <a:spcBef>
                <a:spcPts val="600"/>
              </a:spcBef>
              <a:buNone/>
            </a:pPr>
            <a:endParaRPr lang="en-US" altLang="ja-JP" sz="2400" b="1" dirty="0">
              <a:solidFill>
                <a:srgbClr val="0000FF"/>
              </a:solidFill>
            </a:endParaRPr>
          </a:p>
        </p:txBody>
      </p:sp>
    </p:spTree>
    <p:extLst>
      <p:ext uri="{BB962C8B-B14F-4D97-AF65-F5344CB8AC3E}">
        <p14:creationId xmlns:p14="http://schemas.microsoft.com/office/powerpoint/2010/main" val="170401956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ja-JP" altLang="en-US" sz="3600" b="1" dirty="0">
                <a:solidFill>
                  <a:srgbClr val="0000FF"/>
                </a:solidFill>
                <a:ea typeface="ＨＧ丸ゴシックB" pitchFamily="49" charset="-128"/>
              </a:rPr>
              <a:t>ライブラリの使い方とオブジェクト</a:t>
            </a:r>
          </a:p>
        </p:txBody>
      </p:sp>
      <p:sp>
        <p:nvSpPr>
          <p:cNvPr id="420867" name="Rectangle 1027"/>
          <p:cNvSpPr>
            <a:spLocks noGrp="1" noChangeArrowheads="1"/>
          </p:cNvSpPr>
          <p:nvPr>
            <p:ph type="body" idx="1"/>
          </p:nvPr>
        </p:nvSpPr>
        <p:spPr>
          <a:xfrm>
            <a:off x="263352" y="692696"/>
            <a:ext cx="11928648" cy="2448272"/>
          </a:xfrm>
        </p:spPr>
        <p:txBody>
          <a:bodyPr/>
          <a:lstStyle/>
          <a:p>
            <a:pPr>
              <a:spcBef>
                <a:spcPts val="0"/>
              </a:spcBef>
              <a:spcAft>
                <a:spcPts val="0"/>
              </a:spcAft>
            </a:pPr>
            <a:r>
              <a:rPr lang="en-US" altLang="ja-JP" sz="2800" b="1" kern="100" dirty="0">
                <a:cs typeface="Cascadia Code" panose="020B0609020000020004" pitchFamily="49" charset="0"/>
              </a:rPr>
              <a:t>python</a:t>
            </a:r>
            <a:r>
              <a:rPr lang="ja-JP" altLang="en-US" sz="2800" b="1" kern="100" dirty="0">
                <a:cs typeface="Cascadia Code" panose="020B0609020000020004" pitchFamily="49" charset="0"/>
              </a:rPr>
              <a:t>はオブジェクト指向言語</a:t>
            </a:r>
            <a:br>
              <a:rPr lang="en-US" altLang="ja-JP" sz="2800" b="1" kern="100" dirty="0">
                <a:cs typeface="Cascadia Code" panose="020B0609020000020004" pitchFamily="49" charset="0"/>
              </a:rPr>
            </a:br>
            <a:r>
              <a:rPr lang="ja-JP" altLang="en-US" sz="2400" kern="100" dirty="0">
                <a:solidFill>
                  <a:srgbClr val="FF0000"/>
                </a:solidFill>
                <a:cs typeface="Cascadia Code" panose="020B0609020000020004" pitchFamily="49" charset="0"/>
              </a:rPr>
              <a:t>　オブジェクト</a:t>
            </a:r>
            <a:r>
              <a:rPr lang="en-US" altLang="ja-JP" sz="2400" kern="100" dirty="0">
                <a:solidFill>
                  <a:srgbClr val="FF0000"/>
                </a:solidFill>
                <a:cs typeface="Cascadia Code" panose="020B0609020000020004" pitchFamily="49" charset="0"/>
              </a:rPr>
              <a:t>:</a:t>
            </a:r>
            <a:r>
              <a:rPr lang="ja-JP" altLang="en-US" sz="2400" kern="100" dirty="0">
                <a:solidFill>
                  <a:srgbClr val="FF0000"/>
                </a:solidFill>
                <a:cs typeface="Cascadia Code" panose="020B0609020000020004" pitchFamily="49" charset="0"/>
              </a:rPr>
              <a:t> 変数に、関連する変数 </a:t>
            </a:r>
            <a:r>
              <a:rPr lang="en-US" altLang="ja-JP" sz="2400" kern="100" dirty="0">
                <a:solidFill>
                  <a:srgbClr val="FF0000"/>
                </a:solidFill>
                <a:cs typeface="Cascadia Code" panose="020B0609020000020004" pitchFamily="49" charset="0"/>
              </a:rPr>
              <a:t>(</a:t>
            </a:r>
            <a:r>
              <a:rPr lang="ja-JP" altLang="en-US" sz="2400" kern="100" dirty="0">
                <a:solidFill>
                  <a:srgbClr val="0000FF"/>
                </a:solidFill>
                <a:cs typeface="Cascadia Code" panose="020B0609020000020004" pitchFamily="49" charset="0"/>
              </a:rPr>
              <a:t>メンバ変数</a:t>
            </a:r>
            <a:r>
              <a:rPr lang="en-US" altLang="ja-JP" sz="2400" kern="100" dirty="0">
                <a:solidFill>
                  <a:srgbClr val="FF0000"/>
                </a:solidFill>
                <a:cs typeface="Cascadia Code" panose="020B0609020000020004" pitchFamily="49" charset="0"/>
              </a:rPr>
              <a:t>:</a:t>
            </a:r>
            <a:r>
              <a:rPr lang="ja-JP" altLang="en-US" sz="2400" kern="100" dirty="0">
                <a:solidFill>
                  <a:srgbClr val="FF0000"/>
                </a:solidFill>
                <a:cs typeface="Cascadia Code" panose="020B0609020000020004" pitchFamily="49" charset="0"/>
              </a:rPr>
              <a:t> </a:t>
            </a:r>
            <a:r>
              <a:rPr lang="en-US" altLang="ja-JP" sz="2400" kern="100" dirty="0">
                <a:solidFill>
                  <a:srgbClr val="FF0000"/>
                </a:solidFill>
                <a:cs typeface="Cascadia Code" panose="020B0609020000020004" pitchFamily="49" charset="0"/>
              </a:rPr>
              <a:t>attribute/property) </a:t>
            </a:r>
            <a:r>
              <a:rPr lang="ja-JP" altLang="en-US" sz="2400" kern="100" dirty="0">
                <a:solidFill>
                  <a:srgbClr val="FF0000"/>
                </a:solidFill>
                <a:cs typeface="Cascadia Code" panose="020B0609020000020004" pitchFamily="49" charset="0"/>
              </a:rPr>
              <a:t>と </a:t>
            </a:r>
            <a:br>
              <a:rPr lang="en-US" altLang="ja-JP" sz="2400" kern="100" dirty="0">
                <a:solidFill>
                  <a:srgbClr val="FF0000"/>
                </a:solidFill>
                <a:cs typeface="Cascadia Code" panose="020B0609020000020004" pitchFamily="49" charset="0"/>
              </a:rPr>
            </a:br>
            <a:r>
              <a:rPr lang="ja-JP" altLang="en-US" sz="2400" kern="100" dirty="0">
                <a:solidFill>
                  <a:srgbClr val="FF0000"/>
                </a:solidFill>
                <a:cs typeface="Cascadia Code" panose="020B0609020000020004" pitchFamily="49" charset="0"/>
              </a:rPr>
              <a:t>　　　　　　　　　 関数 </a:t>
            </a:r>
            <a:r>
              <a:rPr lang="en-US" altLang="ja-JP" sz="2400" kern="100" dirty="0">
                <a:solidFill>
                  <a:srgbClr val="FF0000"/>
                </a:solidFill>
                <a:cs typeface="Cascadia Code" panose="020B0609020000020004" pitchFamily="49" charset="0"/>
              </a:rPr>
              <a:t>(</a:t>
            </a:r>
            <a:r>
              <a:rPr lang="ja-JP" altLang="en-US" sz="2400" kern="100" dirty="0">
                <a:solidFill>
                  <a:srgbClr val="0000FF"/>
                </a:solidFill>
                <a:cs typeface="Cascadia Code" panose="020B0609020000020004" pitchFamily="49" charset="0"/>
              </a:rPr>
              <a:t>メンバ関数</a:t>
            </a:r>
            <a:r>
              <a:rPr lang="en-US" altLang="ja-JP" sz="2400" kern="100" dirty="0">
                <a:solidFill>
                  <a:srgbClr val="FF0000"/>
                </a:solidFill>
                <a:cs typeface="Cascadia Code" panose="020B0609020000020004" pitchFamily="49" charset="0"/>
              </a:rPr>
              <a:t>:</a:t>
            </a:r>
            <a:r>
              <a:rPr lang="ja-JP" altLang="en-US" sz="2400" kern="100" dirty="0">
                <a:solidFill>
                  <a:srgbClr val="FF0000"/>
                </a:solidFill>
                <a:cs typeface="Cascadia Code" panose="020B0609020000020004" pitchFamily="49" charset="0"/>
              </a:rPr>
              <a:t> </a:t>
            </a:r>
            <a:r>
              <a:rPr lang="en-US" altLang="ja-JP" sz="2400" kern="100" dirty="0">
                <a:solidFill>
                  <a:srgbClr val="FF0000"/>
                </a:solidFill>
                <a:cs typeface="Cascadia Code" panose="020B0609020000020004" pitchFamily="49" charset="0"/>
              </a:rPr>
              <a:t>attribute/method) </a:t>
            </a:r>
            <a:r>
              <a:rPr lang="ja-JP" altLang="en-US" sz="2400" kern="100" dirty="0">
                <a:solidFill>
                  <a:srgbClr val="FF0000"/>
                </a:solidFill>
                <a:cs typeface="Cascadia Code" panose="020B0609020000020004" pitchFamily="49" charset="0"/>
              </a:rPr>
              <a:t>を結び付けたもの</a:t>
            </a:r>
            <a:br>
              <a:rPr lang="en-US" altLang="ja-JP" sz="2400" kern="100" dirty="0">
                <a:solidFill>
                  <a:srgbClr val="FF0000"/>
                </a:solidFill>
                <a:cs typeface="Cascadia Code" panose="020B0609020000020004" pitchFamily="49" charset="0"/>
              </a:rPr>
            </a:br>
            <a:r>
              <a:rPr lang="ja-JP" altLang="en-US" sz="2400" kern="100" dirty="0">
                <a:cs typeface="Cascadia Code" panose="020B0609020000020004" pitchFamily="49" charset="0"/>
              </a:rPr>
              <a:t>　</a:t>
            </a:r>
            <a:r>
              <a:rPr lang="en-US" altLang="ja-JP" sz="2400" kern="100" dirty="0">
                <a:cs typeface="Cascadia Code" panose="020B0609020000020004" pitchFamily="49" charset="0"/>
              </a:rPr>
              <a:t>class:</a:t>
            </a:r>
            <a:r>
              <a:rPr lang="ja-JP" altLang="en-US" sz="2400" kern="100" dirty="0">
                <a:cs typeface="Cascadia Code" panose="020B0609020000020004" pitchFamily="49" charset="0"/>
              </a:rPr>
              <a:t> オブジェクトの定義。</a:t>
            </a:r>
            <a:r>
              <a:rPr lang="en-US" altLang="ja-JP" sz="2400" kern="100" dirty="0">
                <a:cs typeface="Cascadia Code" panose="020B0609020000020004" pitchFamily="49" charset="0"/>
              </a:rPr>
              <a:t>class</a:t>
            </a:r>
            <a:r>
              <a:rPr lang="ja-JP" altLang="en-US" sz="2400" kern="100" dirty="0">
                <a:cs typeface="Cascadia Code" panose="020B0609020000020004" pitchFamily="49" charset="0"/>
              </a:rPr>
              <a:t>構文を使って定義する</a:t>
            </a:r>
            <a:br>
              <a:rPr lang="en-US" altLang="ja-JP" sz="2400" kern="100" dirty="0">
                <a:cs typeface="Cascadia Code" panose="020B0609020000020004" pitchFamily="49" charset="0"/>
              </a:rPr>
            </a:br>
            <a:r>
              <a:rPr lang="ja-JP" altLang="en-US" sz="2400" kern="100" dirty="0">
                <a:cs typeface="Cascadia Code" panose="020B0609020000020004" pitchFamily="49" charset="0"/>
              </a:rPr>
              <a:t>　インスタンス</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class</a:t>
            </a:r>
            <a:r>
              <a:rPr lang="ja-JP" altLang="en-US" sz="2400" kern="100" dirty="0">
                <a:cs typeface="Cascadia Code" panose="020B0609020000020004" pitchFamily="49" charset="0"/>
              </a:rPr>
              <a:t>を変数として実体化させたもの</a:t>
            </a:r>
            <a:endParaRPr lang="en-US" altLang="ja-JP" sz="2400" kern="100" dirty="0">
              <a:cs typeface="Cascadia Code" panose="020B0609020000020004" pitchFamily="49" charset="0"/>
            </a:endParaRPr>
          </a:p>
          <a:p>
            <a:pPr marL="0" indent="0">
              <a:spcBef>
                <a:spcPts val="0"/>
              </a:spcBef>
              <a:spcAft>
                <a:spcPts val="0"/>
              </a:spcAft>
              <a:buNone/>
            </a:pPr>
            <a:endParaRPr lang="en-US" altLang="ja-JP" sz="2000" kern="100" dirty="0">
              <a:cs typeface="Cascadia Code" panose="020B0609020000020004" pitchFamily="49" charset="0"/>
            </a:endParaRPr>
          </a:p>
        </p:txBody>
      </p:sp>
      <p:sp>
        <p:nvSpPr>
          <p:cNvPr id="3" name="Rectangle 1027">
            <a:extLst>
              <a:ext uri="{FF2B5EF4-FFF2-40B4-BE49-F238E27FC236}">
                <a16:creationId xmlns:a16="http://schemas.microsoft.com/office/drawing/2014/main" id="{E5B7FF9B-D3D3-4B12-9EBC-82E10BCDDB2E}"/>
              </a:ext>
            </a:extLst>
          </p:cNvPr>
          <p:cNvSpPr txBox="1">
            <a:spLocks noChangeArrowheads="1"/>
          </p:cNvSpPr>
          <p:nvPr/>
        </p:nvSpPr>
        <p:spPr bwMode="auto">
          <a:xfrm>
            <a:off x="407368" y="2887875"/>
            <a:ext cx="5184576" cy="39330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例</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猫クラスの定義</a:t>
            </a: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class Cat():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def __</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init</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__(self, x0, y0):</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self.x</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x0</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self.y</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y0</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def move(self, dx,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dy</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self.x</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dx</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self.y</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dy</a:t>
            </a: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def where(self):</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print(</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f”current</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position: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self.x</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self.y</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p:txBody>
      </p:sp>
      <p:sp>
        <p:nvSpPr>
          <p:cNvPr id="4" name="Rectangle 1027">
            <a:extLst>
              <a:ext uri="{FF2B5EF4-FFF2-40B4-BE49-F238E27FC236}">
                <a16:creationId xmlns:a16="http://schemas.microsoft.com/office/drawing/2014/main" id="{398694CE-7977-F1E6-D839-24D07536B552}"/>
              </a:ext>
            </a:extLst>
          </p:cNvPr>
          <p:cNvSpPr txBox="1">
            <a:spLocks noChangeArrowheads="1"/>
          </p:cNvSpPr>
          <p:nvPr/>
        </p:nvSpPr>
        <p:spPr bwMode="auto">
          <a:xfrm>
            <a:off x="5663952" y="2887877"/>
            <a:ext cx="6480720" cy="26642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例</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猫クラスを使用して、猫を移動して位置を表示する</a:t>
            </a: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tab pos="2420938" algn="l"/>
              </a:tabLst>
              <a:defRPr/>
            </a:pP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mycat</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Cat(3.0, 5.0) 	</a:t>
            </a:r>
            <a:r>
              <a:rPr kumimoji="1" lang="en-US" altLang="ja-JP"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t>
            </a:r>
            <a:r>
              <a:rPr kumimoji="1" lang="ja-JP" altLang="en-US"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a:t>
            </a:r>
            <a:r>
              <a:rPr kumimoji="1" lang="en-US" altLang="ja-JP"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Cat</a:t>
            </a:r>
            <a:r>
              <a:rPr kumimoji="1" lang="ja-JP" altLang="en-US"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クラスのインスタンスを作る</a:t>
            </a: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tab pos="2420938" algn="l"/>
              </a:tabLst>
              <a:defRPr/>
            </a:pP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mycat</a:t>
            </a:r>
            <a:r>
              <a:rPr kumimoji="1" lang="en-US" altLang="ja-JP" sz="2000" b="0" i="0" u="none" strike="noStrike" kern="100" cap="none" spc="0" normalizeH="0" baseline="0" noProof="0" dirty="0" err="1">
                <a:ln>
                  <a:noFill/>
                </a:ln>
                <a:solidFill>
                  <a:srgbClr val="000000"/>
                </a:solidFill>
                <a:effectLst/>
                <a:highlight>
                  <a:srgbClr val="FF0000"/>
                </a:highlight>
                <a:uLnTx/>
                <a:uFillTx/>
                <a:latin typeface="Times New Roman"/>
                <a:ea typeface="ＭＳ Ｐゴシック"/>
                <a:cs typeface="Cascadia Code" panose="020B0609020000020004" pitchFamily="49" charset="0"/>
              </a:rPr>
              <a:t>.</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move</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(0.5, -1.0)	</a:t>
            </a:r>
            <a:r>
              <a:rPr kumimoji="1" lang="en-US" altLang="ja-JP"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t>
            </a:r>
            <a:r>
              <a:rPr kumimoji="1" lang="ja-JP" altLang="en-US"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メンバ関数</a:t>
            </a:r>
            <a:r>
              <a:rPr kumimoji="1" lang="en-US" altLang="ja-JP"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.move()</a:t>
            </a:r>
            <a:r>
              <a:rPr kumimoji="1" lang="ja-JP" altLang="en-US"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の呼び出し</a:t>
            </a:r>
            <a:endParaRPr kumimoji="1" lang="en-US" altLang="ja-JP" sz="20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tab pos="2420938" algn="l"/>
              </a:tabLst>
              <a:defRPr/>
            </a:pP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mycat</a:t>
            </a:r>
            <a:r>
              <a:rPr kumimoji="1" lang="en-US" altLang="ja-JP" sz="2000" b="0" i="0" u="none" strike="noStrike" kern="100" cap="none" spc="0" normalizeH="0" baseline="0" noProof="0" dirty="0" err="1">
                <a:ln>
                  <a:noFill/>
                </a:ln>
                <a:solidFill>
                  <a:srgbClr val="000000"/>
                </a:solidFill>
                <a:effectLst/>
                <a:highlight>
                  <a:srgbClr val="FF0000"/>
                </a:highlight>
                <a:uLnTx/>
                <a:uFillTx/>
                <a:latin typeface="Times New Roman"/>
                <a:ea typeface="ＭＳ Ｐゴシック"/>
                <a:cs typeface="Cascadia Code" panose="020B0609020000020004" pitchFamily="49" charset="0"/>
              </a:rPr>
              <a:t>.</a:t>
            </a:r>
            <a:r>
              <a:rPr kumimoji="1" lang="en-US" altLang="ja-JP" sz="20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where</a:t>
            </a: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tab pos="2420938" algn="l"/>
              </a:tabLst>
              <a:defRPr/>
            </a:pP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tab pos="2420938" algn="l"/>
              </a:tabLst>
              <a:defRPr/>
            </a:pPr>
            <a:r>
              <a:rPr kumimoji="1" lang="ja-JP" altLang="en-US"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出力結果：</a:t>
            </a:r>
            <a:endPar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tab pos="2420938" algn="l"/>
              </a:tabLst>
              <a:defRPr/>
            </a:pPr>
            <a:r>
              <a:rPr kumimoji="1" lang="en-US" altLang="ja-JP" sz="20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current position: (3.5, 4.0)</a:t>
            </a:r>
          </a:p>
        </p:txBody>
      </p:sp>
      <p:sp>
        <p:nvSpPr>
          <p:cNvPr id="6" name="テキスト ボックス 5">
            <a:extLst>
              <a:ext uri="{FF2B5EF4-FFF2-40B4-BE49-F238E27FC236}">
                <a16:creationId xmlns:a16="http://schemas.microsoft.com/office/drawing/2014/main" id="{2A6FB545-777F-CA37-2C21-EA5105B18C59}"/>
              </a:ext>
            </a:extLst>
          </p:cNvPr>
          <p:cNvSpPr txBox="1"/>
          <p:nvPr/>
        </p:nvSpPr>
        <p:spPr>
          <a:xfrm>
            <a:off x="5735960" y="5614655"/>
            <a:ext cx="6097064" cy="1200329"/>
          </a:xfrm>
          <a:prstGeom prst="rect">
            <a:avLst/>
          </a:prstGeom>
          <a:solidFill>
            <a:srgbClr val="0000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オブジェクトの変数や関数を呼び出す方法</a:t>
            </a:r>
            <a:r>
              <a:rPr kumimoji="1" lang="en-US" altLang="ja-JP"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400" b="1" i="0" u="none" strike="noStrike" kern="100" cap="none" spc="0" normalizeH="0" baseline="0" noProof="0" dirty="0">
                <a:ln>
                  <a:noFill/>
                </a:ln>
                <a:solidFill>
                  <a:srgbClr val="FFFFFF"/>
                </a:solidFill>
                <a:effectLst/>
                <a:highlight>
                  <a:srgbClr val="FF0000"/>
                </a:highligh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でつなげる</a:t>
            </a:r>
            <a:endParaRPr kumimoji="1" lang="en-US" altLang="ja-JP"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インスタンス変数名</a:t>
            </a:r>
            <a:r>
              <a:rPr kumimoji="1" lang="en-US" altLang="ja-JP" sz="2400" b="1" i="0" u="none" strike="noStrike" kern="100" cap="none" spc="0" normalizeH="0" baseline="0" noProof="0" dirty="0">
                <a:ln>
                  <a:noFill/>
                </a:ln>
                <a:solidFill>
                  <a:srgbClr val="FFFFFF"/>
                </a:solidFill>
                <a:effectLst/>
                <a:highlight>
                  <a:srgbClr val="FF0000"/>
                </a:highligh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en-US" altLang="ja-JP"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attribute</a:t>
            </a: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名</a:t>
            </a:r>
            <a:endParaRPr kumimoji="1" lang="ja-JP"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94837004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のすべての変数、関数はオブジェクト</a:t>
            </a:r>
          </a:p>
        </p:txBody>
      </p:sp>
      <p:sp>
        <p:nvSpPr>
          <p:cNvPr id="420867" name="Rectangle 1027"/>
          <p:cNvSpPr>
            <a:spLocks noGrp="1" noChangeArrowheads="1"/>
          </p:cNvSpPr>
          <p:nvPr>
            <p:ph type="body" idx="1"/>
          </p:nvPr>
        </p:nvSpPr>
        <p:spPr>
          <a:xfrm>
            <a:off x="695400" y="692696"/>
            <a:ext cx="11377264" cy="5904656"/>
          </a:xfrm>
        </p:spPr>
        <p:txBody>
          <a:bodyPr/>
          <a:lstStyle/>
          <a:p>
            <a:pPr>
              <a:spcBef>
                <a:spcPts val="0"/>
              </a:spcBef>
              <a:spcAft>
                <a:spcPts val="0"/>
              </a:spcAft>
              <a:tabLst>
                <a:tab pos="2333625" algn="l"/>
              </a:tabLst>
            </a:pPr>
            <a:r>
              <a:rPr lang="ja-JP" altLang="en-US" sz="2400" b="1" kern="100" dirty="0">
                <a:solidFill>
                  <a:srgbClr val="FF0000"/>
                </a:solidFill>
                <a:cs typeface="Cascadia Code" panose="020B0609020000020004" pitchFamily="49" charset="0"/>
              </a:rPr>
              <a:t>文字列変数 </a:t>
            </a:r>
            <a:r>
              <a:rPr lang="en-US" altLang="ja-JP" sz="2400" b="1" kern="100" dirty="0">
                <a:cs typeface="Cascadia Code" panose="020B0609020000020004" pitchFamily="49" charset="0"/>
              </a:rPr>
              <a:t>(</a:t>
            </a:r>
            <a:r>
              <a:rPr lang="ja-JP" altLang="en-US" sz="2400" b="1" kern="100" dirty="0">
                <a:cs typeface="Cascadia Code" panose="020B0609020000020004" pitchFamily="49" charset="0"/>
              </a:rPr>
              <a:t>ここでは</a:t>
            </a:r>
            <a:r>
              <a:rPr lang="en-US" altLang="ja-JP" sz="2400" b="1" kern="100" dirty="0">
                <a:cs typeface="Cascadia Code" panose="020B0609020000020004" pitchFamily="49" charset="0"/>
              </a:rPr>
              <a:t>s</a:t>
            </a:r>
            <a:r>
              <a:rPr lang="ja-JP" altLang="en-US" sz="2400" b="1" kern="100" dirty="0">
                <a:cs typeface="Cascadia Code" panose="020B0609020000020004" pitchFamily="49" charset="0"/>
              </a:rPr>
              <a:t>とする</a:t>
            </a:r>
            <a:r>
              <a:rPr lang="en-US" altLang="ja-JP" sz="2400" b="1" kern="100" dirty="0">
                <a:cs typeface="Cascadia Code" panose="020B0609020000020004" pitchFamily="49" charset="0"/>
              </a:rPr>
              <a:t>) </a:t>
            </a:r>
            <a:r>
              <a:rPr lang="ja-JP" altLang="en-US" sz="2400" b="1" kern="100" dirty="0">
                <a:cs typeface="Cascadia Code" panose="020B0609020000020004" pitchFamily="49" charset="0"/>
              </a:rPr>
              <a:t>の代表的な メンバ関数</a:t>
            </a:r>
            <a:br>
              <a:rPr lang="en-US" altLang="ja-JP" sz="2400" b="1" kern="100" dirty="0">
                <a:cs typeface="Cascadia Code" panose="020B0609020000020004" pitchFamily="49" charset="0"/>
              </a:rPr>
            </a:br>
            <a:r>
              <a:rPr lang="en-US" altLang="ja-JP" sz="2400" kern="100" dirty="0">
                <a:cs typeface="Cascadia Code" panose="020B0609020000020004" pitchFamily="49" charset="0"/>
              </a:rPr>
              <a:t> s = </a:t>
            </a:r>
            <a:r>
              <a:rPr lang="en-US" altLang="ja-JP" sz="2400" kern="100" dirty="0" err="1">
                <a:cs typeface="Cascadia Code" panose="020B0609020000020004" pitchFamily="49" charset="0"/>
              </a:rPr>
              <a:t>s</a:t>
            </a:r>
            <a:r>
              <a:rPr lang="en-US" altLang="ja-JP" sz="2400" kern="100" dirty="0" err="1">
                <a:highlight>
                  <a:srgbClr val="FF0000"/>
                </a:highlight>
                <a:cs typeface="Cascadia Code" panose="020B0609020000020004" pitchFamily="49" charset="0"/>
              </a:rPr>
              <a:t>.</a:t>
            </a:r>
            <a:r>
              <a:rPr lang="en-US" altLang="ja-JP" sz="2400" kern="100" dirty="0" err="1">
                <a:cs typeface="Cascadia Code" panose="020B0609020000020004" pitchFamily="49" charset="0"/>
              </a:rPr>
              <a:t>strip</a:t>
            </a:r>
            <a:r>
              <a:rPr lang="en-US" altLang="ja-JP" sz="2400" kern="100" dirty="0">
                <a:cs typeface="Cascadia Code" panose="020B0609020000020004" pitchFamily="49" charset="0"/>
              </a:rPr>
              <a:t>()		</a:t>
            </a:r>
            <a:r>
              <a:rPr lang="en-US" altLang="ja-JP" sz="2400" kern="100" dirty="0">
                <a:solidFill>
                  <a:srgbClr val="0000FF"/>
                </a:solidFill>
                <a:cs typeface="Cascadia Code" panose="020B0609020000020004" pitchFamily="49" charset="0"/>
              </a:rPr>
              <a:t># </a:t>
            </a:r>
            <a:r>
              <a:rPr lang="ja-JP" altLang="en-US" sz="2400" kern="100" dirty="0">
                <a:solidFill>
                  <a:srgbClr val="0000FF"/>
                </a:solidFill>
                <a:cs typeface="Cascadia Code" panose="020B0609020000020004" pitchFamily="49" charset="0"/>
              </a:rPr>
              <a:t>文字列 </a:t>
            </a:r>
            <a:r>
              <a:rPr lang="en-US" altLang="ja-JP" sz="2400" kern="100" dirty="0">
                <a:solidFill>
                  <a:srgbClr val="0000FF"/>
                </a:solidFill>
                <a:cs typeface="Cascadia Code" panose="020B0609020000020004" pitchFamily="49" charset="0"/>
              </a:rPr>
              <a:t>s</a:t>
            </a:r>
            <a:r>
              <a:rPr lang="ja-JP" altLang="en-US" sz="2400" kern="100" dirty="0">
                <a:solidFill>
                  <a:srgbClr val="0000FF"/>
                </a:solidFill>
                <a:cs typeface="Cascadia Code" panose="020B0609020000020004" pitchFamily="49" charset="0"/>
              </a:rPr>
              <a:t> の前後の空白文字を削除して返す</a:t>
            </a:r>
            <a:br>
              <a:rPr lang="en-US" altLang="ja-JP" sz="2400" kern="100" dirty="0">
                <a:cs typeface="Cascadia Code" panose="020B0609020000020004" pitchFamily="49" charset="0"/>
              </a:rPr>
            </a:br>
            <a:r>
              <a:rPr lang="en-US" altLang="ja-JP" sz="2400" kern="100" dirty="0">
                <a:cs typeface="Cascadia Code" panose="020B0609020000020004" pitchFamily="49" charset="0"/>
              </a:rPr>
              <a:t> </a:t>
            </a:r>
            <a:r>
              <a:rPr lang="en-US" altLang="ja-JP" sz="2400" kern="100" dirty="0" err="1">
                <a:cs typeface="Cascadia Code" panose="020B0609020000020004" pitchFamily="49" charset="0"/>
              </a:rPr>
              <a:t>s_list</a:t>
            </a:r>
            <a:r>
              <a:rPr lang="en-US" altLang="ja-JP" sz="2400" kern="100" dirty="0">
                <a:cs typeface="Cascadia Code" panose="020B0609020000020004" pitchFamily="49" charset="0"/>
              </a:rPr>
              <a:t> = </a:t>
            </a:r>
            <a:r>
              <a:rPr lang="en-US" altLang="ja-JP" sz="2400" kern="100" dirty="0" err="1">
                <a:cs typeface="Cascadia Code" panose="020B0609020000020004" pitchFamily="49" charset="0"/>
              </a:rPr>
              <a:t>s</a:t>
            </a:r>
            <a:r>
              <a:rPr lang="en-US" altLang="ja-JP" sz="2400" kern="100" dirty="0" err="1">
                <a:highlight>
                  <a:srgbClr val="FF0000"/>
                </a:highlight>
                <a:cs typeface="Cascadia Code" panose="020B0609020000020004" pitchFamily="49" charset="0"/>
              </a:rPr>
              <a:t>.</a:t>
            </a:r>
            <a:r>
              <a:rPr lang="en-US" altLang="ja-JP" sz="2400" kern="100" dirty="0" err="1">
                <a:cs typeface="Cascadia Code" panose="020B0609020000020004" pitchFamily="49" charset="0"/>
              </a:rPr>
              <a:t>split</a:t>
            </a:r>
            <a:r>
              <a:rPr lang="en-US" altLang="ja-JP" sz="2400" kern="100" dirty="0">
                <a:cs typeface="Cascadia Code" panose="020B0609020000020004" pitchFamily="49" charset="0"/>
              </a:rPr>
              <a:t>()		</a:t>
            </a:r>
            <a:r>
              <a:rPr lang="en-US" altLang="ja-JP" sz="2400" kern="100" dirty="0">
                <a:solidFill>
                  <a:srgbClr val="0000FF"/>
                </a:solidFill>
                <a:cs typeface="Cascadia Code" panose="020B0609020000020004" pitchFamily="49" charset="0"/>
              </a:rPr>
              <a:t># </a:t>
            </a:r>
            <a:r>
              <a:rPr lang="ja-JP" altLang="en-US" sz="2400" kern="100" dirty="0">
                <a:solidFill>
                  <a:srgbClr val="0000FF"/>
                </a:solidFill>
                <a:cs typeface="Cascadia Code" panose="020B0609020000020004" pitchFamily="49" charset="0"/>
              </a:rPr>
              <a:t>文字列 </a:t>
            </a:r>
            <a:r>
              <a:rPr lang="en-US" altLang="ja-JP" sz="2400" kern="100" dirty="0">
                <a:solidFill>
                  <a:srgbClr val="0000FF"/>
                </a:solidFill>
                <a:cs typeface="Cascadia Code" panose="020B0609020000020004" pitchFamily="49" charset="0"/>
              </a:rPr>
              <a:t>s</a:t>
            </a:r>
            <a:r>
              <a:rPr lang="ja-JP" altLang="en-US" sz="2400" kern="100" dirty="0">
                <a:solidFill>
                  <a:srgbClr val="0000FF"/>
                </a:solidFill>
                <a:cs typeface="Cascadia Code" panose="020B0609020000020004" pitchFamily="49" charset="0"/>
              </a:rPr>
              <a:t> を スペース </a:t>
            </a:r>
            <a:r>
              <a:rPr lang="en-US" altLang="ja-JP" sz="2400" kern="100" dirty="0">
                <a:solidFill>
                  <a:srgbClr val="0000FF"/>
                </a:solidFill>
                <a:cs typeface="Cascadia Code" panose="020B0609020000020004" pitchFamily="49" charset="0"/>
              </a:rPr>
              <a:t>‘</a:t>
            </a:r>
            <a:r>
              <a:rPr lang="ja-JP" altLang="en-US" sz="2400" kern="100" dirty="0">
                <a:solidFill>
                  <a:srgbClr val="0000FF"/>
                </a:solidFill>
                <a:cs typeface="Cascadia Code" panose="020B0609020000020004" pitchFamily="49" charset="0"/>
              </a:rPr>
              <a:t> </a:t>
            </a:r>
            <a:r>
              <a:rPr lang="en-US" altLang="ja-JP" sz="2400" kern="100" dirty="0">
                <a:solidFill>
                  <a:srgbClr val="0000FF"/>
                </a:solidFill>
                <a:cs typeface="Cascadia Code" panose="020B0609020000020004" pitchFamily="49" charset="0"/>
              </a:rPr>
              <a:t>’</a:t>
            </a:r>
            <a:r>
              <a:rPr lang="ja-JP" altLang="en-US" sz="2400" kern="100" dirty="0">
                <a:solidFill>
                  <a:srgbClr val="0000FF"/>
                </a:solidFill>
                <a:cs typeface="Cascadia Code" panose="020B0609020000020004" pitchFamily="49" charset="0"/>
              </a:rPr>
              <a:t> で分割した結果をリストで返す</a:t>
            </a:r>
            <a:br>
              <a:rPr lang="en-US" altLang="ja-JP" sz="2400" kern="100" dirty="0">
                <a:cs typeface="Cascadia Code" panose="020B0609020000020004" pitchFamily="49" charset="0"/>
              </a:rPr>
            </a:br>
            <a:endParaRPr lang="en-US" altLang="ja-JP" sz="1600" kern="100" dirty="0">
              <a:cs typeface="Cascadia Code" panose="020B0609020000020004" pitchFamily="49" charset="0"/>
            </a:endParaRPr>
          </a:p>
          <a:p>
            <a:pPr>
              <a:spcBef>
                <a:spcPts val="0"/>
              </a:spcBef>
              <a:spcAft>
                <a:spcPts val="0"/>
              </a:spcAft>
            </a:pPr>
            <a:r>
              <a:rPr lang="ja-JP" altLang="en-US" sz="2400" kern="100" dirty="0">
                <a:cs typeface="Cascadia Code" panose="020B0609020000020004" pitchFamily="49" charset="0"/>
              </a:rPr>
              <a:t>ファイルの操作</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open()</a:t>
            </a:r>
            <a:r>
              <a:rPr lang="ja-JP" altLang="en-US" sz="2400" kern="100" dirty="0">
                <a:cs typeface="Cascadia Code" panose="020B0609020000020004" pitchFamily="49" charset="0"/>
              </a:rPr>
              <a:t>関数の</a:t>
            </a:r>
            <a:r>
              <a:rPr lang="ja-JP" altLang="en-US" sz="2400" b="1" kern="100" dirty="0">
                <a:solidFill>
                  <a:srgbClr val="FF0000"/>
                </a:solidFill>
                <a:cs typeface="Cascadia Code" panose="020B0609020000020004" pitchFamily="49" charset="0"/>
              </a:rPr>
              <a:t>返り値</a:t>
            </a:r>
            <a:r>
              <a:rPr lang="ja-JP" altLang="en-US" sz="2400" kern="100" dirty="0">
                <a:cs typeface="Cascadia Code" panose="020B0609020000020004" pitchFamily="49" charset="0"/>
              </a:rPr>
              <a:t>もオブジェクト</a:t>
            </a:r>
            <a:br>
              <a:rPr lang="en-US" altLang="ja-JP" sz="2400" kern="100" dirty="0">
                <a:cs typeface="Cascadia Code" panose="020B0609020000020004" pitchFamily="49" charset="0"/>
              </a:rPr>
            </a:br>
            <a:r>
              <a:rPr lang="en-US" altLang="ja-JP" sz="2400" kern="100" dirty="0">
                <a:cs typeface="Cascadia Code" panose="020B0609020000020004" pitchFamily="49" charset="0"/>
              </a:rPr>
              <a:t> fp = open(‘input.txt’, ‘r’)		</a:t>
            </a:r>
            <a:r>
              <a:rPr lang="en-US" altLang="ja-JP" sz="2400" kern="100" dirty="0">
                <a:solidFill>
                  <a:srgbClr val="0000FF"/>
                </a:solidFill>
                <a:cs typeface="Cascadia Code" panose="020B0609020000020004" pitchFamily="49" charset="0"/>
              </a:rPr>
              <a:t># </a:t>
            </a:r>
            <a:r>
              <a:rPr lang="ja-JP" altLang="en-US" sz="2400" kern="100" dirty="0">
                <a:solidFill>
                  <a:srgbClr val="0000FF"/>
                </a:solidFill>
                <a:cs typeface="Cascadia Code" panose="020B0609020000020004" pitchFamily="49" charset="0"/>
              </a:rPr>
              <a:t>ファイル </a:t>
            </a:r>
            <a:r>
              <a:rPr lang="en-US" altLang="ja-JP" sz="2400" kern="100" dirty="0">
                <a:solidFill>
                  <a:srgbClr val="0000FF"/>
                </a:solidFill>
                <a:cs typeface="Cascadia Code" panose="020B0609020000020004" pitchFamily="49" charset="0"/>
              </a:rPr>
              <a:t>input.txt</a:t>
            </a:r>
            <a:r>
              <a:rPr lang="ja-JP" altLang="en-US" sz="2400" kern="100" dirty="0">
                <a:solidFill>
                  <a:srgbClr val="0000FF"/>
                </a:solidFill>
                <a:cs typeface="Cascadia Code" panose="020B0609020000020004" pitchFamily="49" charset="0"/>
              </a:rPr>
              <a:t>をオープンし、</a:t>
            </a:r>
            <a:br>
              <a:rPr lang="en-US" altLang="ja-JP" sz="2400" kern="100" dirty="0">
                <a:solidFill>
                  <a:srgbClr val="0000FF"/>
                </a:solidFill>
                <a:cs typeface="Cascadia Code" panose="020B0609020000020004" pitchFamily="49" charset="0"/>
              </a:rPr>
            </a:br>
            <a:r>
              <a:rPr lang="en-US" altLang="ja-JP" sz="2400" kern="100" dirty="0">
                <a:solidFill>
                  <a:srgbClr val="0000FF"/>
                </a:solidFill>
                <a:cs typeface="Cascadia Code" panose="020B0609020000020004" pitchFamily="49" charset="0"/>
              </a:rPr>
              <a:t>					#</a:t>
            </a:r>
            <a:r>
              <a:rPr lang="ja-JP" altLang="en-US" sz="2400" kern="100" dirty="0">
                <a:solidFill>
                  <a:srgbClr val="0000FF"/>
                </a:solidFill>
                <a:cs typeface="Cascadia Code" panose="020B0609020000020004" pitchFamily="49" charset="0"/>
              </a:rPr>
              <a:t> ファイルハンドルを返す</a:t>
            </a:r>
            <a:br>
              <a:rPr lang="en-US" altLang="ja-JP" sz="2400" kern="100" dirty="0">
                <a:cs typeface="Cascadia Code" panose="020B0609020000020004" pitchFamily="49" charset="0"/>
              </a:rPr>
            </a:br>
            <a:r>
              <a:rPr lang="en-US" altLang="ja-JP" sz="2400" kern="100" dirty="0">
                <a:cs typeface="Cascadia Code" panose="020B0609020000020004" pitchFamily="49" charset="0"/>
              </a:rPr>
              <a:t> lines = </a:t>
            </a:r>
            <a:r>
              <a:rPr lang="en-US" altLang="ja-JP" sz="2400" kern="100" dirty="0" err="1">
                <a:cs typeface="Cascadia Code" panose="020B0609020000020004" pitchFamily="49" charset="0"/>
              </a:rPr>
              <a:t>fp</a:t>
            </a:r>
            <a:r>
              <a:rPr lang="en-US" altLang="ja-JP" sz="2400" kern="100" dirty="0" err="1">
                <a:highlight>
                  <a:srgbClr val="FF0000"/>
                </a:highlight>
                <a:cs typeface="Cascadia Code" panose="020B0609020000020004" pitchFamily="49" charset="0"/>
              </a:rPr>
              <a:t>.</a:t>
            </a:r>
            <a:r>
              <a:rPr lang="en-US" altLang="ja-JP" sz="2400" kern="100" dirty="0" err="1">
                <a:cs typeface="Cascadia Code" panose="020B0609020000020004" pitchFamily="49" charset="0"/>
              </a:rPr>
              <a:t>readlines</a:t>
            </a:r>
            <a:r>
              <a:rPr lang="en-US" altLang="ja-JP" sz="2400" kern="100" dirty="0">
                <a:cs typeface="Cascadia Code" panose="020B0609020000020004" pitchFamily="49" charset="0"/>
              </a:rPr>
              <a:t>()		</a:t>
            </a:r>
            <a:r>
              <a:rPr lang="en-US" altLang="ja-JP" sz="2400" kern="100" dirty="0">
                <a:solidFill>
                  <a:srgbClr val="0000FF"/>
                </a:solidFill>
                <a:cs typeface="Cascadia Code" panose="020B0609020000020004" pitchFamily="49" charset="0"/>
              </a:rPr>
              <a:t># </a:t>
            </a:r>
            <a:r>
              <a:rPr lang="ja-JP" altLang="en-US" sz="2400" kern="100" dirty="0">
                <a:solidFill>
                  <a:srgbClr val="0000FF"/>
                </a:solidFill>
                <a:cs typeface="Cascadia Code" panose="020B0609020000020004" pitchFamily="49" charset="0"/>
              </a:rPr>
              <a:t>ファイルを、行ごとにリスト変数として返す</a:t>
            </a:r>
            <a:br>
              <a:rPr lang="en-US" altLang="ja-JP" sz="2400" kern="100" dirty="0">
                <a:cs typeface="Cascadia Code" panose="020B0609020000020004" pitchFamily="49" charset="0"/>
              </a:rPr>
            </a:br>
            <a:r>
              <a:rPr lang="ja-JP" altLang="en-US" sz="2400" kern="100" dirty="0">
                <a:cs typeface="Cascadia Code" panose="020B0609020000020004" pitchFamily="49" charset="0"/>
              </a:rPr>
              <a:t> </a:t>
            </a:r>
            <a:r>
              <a:rPr lang="en-US" altLang="ja-JP" sz="2400" kern="100" dirty="0" err="1">
                <a:cs typeface="Cascadia Code" panose="020B0609020000020004" pitchFamily="49" charset="0"/>
              </a:rPr>
              <a:t>fp</a:t>
            </a:r>
            <a:r>
              <a:rPr lang="en-US" altLang="ja-JP" sz="2400" kern="100" dirty="0" err="1">
                <a:highlight>
                  <a:srgbClr val="FF0000"/>
                </a:highlight>
                <a:cs typeface="Cascadia Code" panose="020B0609020000020004" pitchFamily="49" charset="0"/>
              </a:rPr>
              <a:t>.</a:t>
            </a:r>
            <a:r>
              <a:rPr lang="en-US" altLang="ja-JP" sz="2400" kern="100" dirty="0" err="1">
                <a:cs typeface="Cascadia Code" panose="020B0609020000020004" pitchFamily="49" charset="0"/>
              </a:rPr>
              <a:t>close</a:t>
            </a:r>
            <a:r>
              <a:rPr lang="en-US" altLang="ja-JP" sz="2400" kern="100" dirty="0">
                <a:cs typeface="Cascadia Code" panose="020B0609020000020004" pitchFamily="49" charset="0"/>
              </a:rPr>
              <a:t>()				</a:t>
            </a:r>
            <a:r>
              <a:rPr lang="en-US" altLang="ja-JP" sz="2400" kern="100" dirty="0">
                <a:solidFill>
                  <a:srgbClr val="0000FF"/>
                </a:solidFill>
                <a:cs typeface="Cascadia Code" panose="020B0609020000020004" pitchFamily="49" charset="0"/>
              </a:rPr>
              <a:t># </a:t>
            </a:r>
            <a:r>
              <a:rPr lang="ja-JP" altLang="en-US" sz="2400" kern="100" dirty="0">
                <a:solidFill>
                  <a:srgbClr val="0000FF"/>
                </a:solidFill>
                <a:cs typeface="Cascadia Code" panose="020B0609020000020004" pitchFamily="49" charset="0"/>
              </a:rPr>
              <a:t>ファイルハンドルを閉じてファイル処理を終了</a:t>
            </a:r>
            <a:endParaRPr lang="en-US" altLang="ja-JP" sz="2400" kern="100" dirty="0">
              <a:solidFill>
                <a:srgbClr val="0000FF"/>
              </a:solidFill>
              <a:cs typeface="Cascadia Code" panose="020B0609020000020004" pitchFamily="49" charset="0"/>
            </a:endParaRPr>
          </a:p>
          <a:p>
            <a:pPr marL="0" indent="0">
              <a:spcBef>
                <a:spcPts val="0"/>
              </a:spcBef>
              <a:spcAft>
                <a:spcPts val="0"/>
              </a:spcAft>
              <a:buNone/>
            </a:pPr>
            <a:endParaRPr lang="en-US" altLang="ja-JP" sz="1600" kern="100" dirty="0">
              <a:cs typeface="Cascadia Code" panose="020B0609020000020004" pitchFamily="49" charset="0"/>
            </a:endParaRPr>
          </a:p>
          <a:p>
            <a:pPr>
              <a:spcBef>
                <a:spcPts val="0"/>
              </a:spcBef>
              <a:spcAft>
                <a:spcPts val="0"/>
              </a:spcAft>
            </a:pPr>
            <a:r>
              <a:rPr lang="ja-JP" altLang="en-US" sz="2400" kern="100" dirty="0">
                <a:cs typeface="Cascadia Code" panose="020B0609020000020004" pitchFamily="49" charset="0"/>
              </a:rPr>
              <a:t>ファイルの存在確認</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a:t>
            </a:r>
            <a:r>
              <a:rPr lang="en-US" altLang="ja-JP" sz="2400" b="1" kern="100" dirty="0" err="1">
                <a:solidFill>
                  <a:srgbClr val="FF0000"/>
                </a:solidFill>
                <a:cs typeface="Cascadia Code" panose="020B0609020000020004" pitchFamily="49" charset="0"/>
              </a:rPr>
              <a:t>os</a:t>
            </a:r>
            <a:r>
              <a:rPr lang="ja-JP" altLang="en-US" sz="2400" b="1" kern="100" dirty="0">
                <a:solidFill>
                  <a:srgbClr val="FF0000"/>
                </a:solidFill>
                <a:cs typeface="Cascadia Code" panose="020B0609020000020004" pitchFamily="49" charset="0"/>
              </a:rPr>
              <a:t>モジュールの </a:t>
            </a:r>
            <a:r>
              <a:rPr lang="en-US" altLang="ja-JP" sz="2400" b="1" kern="100" dirty="0" err="1">
                <a:solidFill>
                  <a:srgbClr val="FF0000"/>
                </a:solidFill>
                <a:cs typeface="Cascadia Code" panose="020B0609020000020004" pitchFamily="49" charset="0"/>
              </a:rPr>
              <a:t>os.path</a:t>
            </a:r>
            <a:r>
              <a:rPr lang="ja-JP" altLang="en-US" sz="2400" b="1" kern="100" dirty="0">
                <a:solidFill>
                  <a:srgbClr val="FF0000"/>
                </a:solidFill>
                <a:cs typeface="Cascadia Code" panose="020B0609020000020004" pitchFamily="49" charset="0"/>
              </a:rPr>
              <a:t> モジュール</a:t>
            </a:r>
            <a:r>
              <a:rPr lang="ja-JP" altLang="en-US" sz="2400" kern="100" dirty="0">
                <a:cs typeface="Cascadia Code" panose="020B0609020000020004" pitchFamily="49" charset="0"/>
              </a:rPr>
              <a:t>の</a:t>
            </a:r>
            <a:r>
              <a:rPr lang="en-US" altLang="ja-JP" sz="2400" kern="100" dirty="0" err="1">
                <a:cs typeface="Cascadia Code" panose="020B0609020000020004" pitchFamily="49" charset="0"/>
              </a:rPr>
              <a:t>isfile</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関数を使う</a:t>
            </a:r>
            <a:br>
              <a:rPr lang="en-US" altLang="ja-JP" sz="2400" kern="100" dirty="0">
                <a:cs typeface="Cascadia Code" panose="020B0609020000020004" pitchFamily="49" charset="0"/>
              </a:rPr>
            </a:br>
            <a:r>
              <a:rPr lang="en-US" altLang="ja-JP" sz="2400" kern="100" dirty="0">
                <a:cs typeface="Cascadia Code" panose="020B0609020000020004" pitchFamily="49" charset="0"/>
              </a:rPr>
              <a:t>import </a:t>
            </a:r>
            <a:r>
              <a:rPr lang="en-US" altLang="ja-JP" sz="2400" kern="100" dirty="0" err="1">
                <a:cs typeface="Cascadia Code" panose="020B0609020000020004" pitchFamily="49" charset="0"/>
              </a:rPr>
              <a:t>os</a:t>
            </a:r>
            <a:br>
              <a:rPr lang="en-US" altLang="ja-JP" sz="2400" kern="100" dirty="0">
                <a:cs typeface="Cascadia Code" panose="020B0609020000020004" pitchFamily="49" charset="0"/>
              </a:rPr>
            </a:br>
            <a:r>
              <a:rPr lang="en-US" altLang="ja-JP" sz="2400" kern="100" dirty="0">
                <a:cs typeface="Cascadia Code" panose="020B0609020000020004" pitchFamily="49" charset="0"/>
              </a:rPr>
              <a:t>print(“Does file exist? “, </a:t>
            </a:r>
            <a:r>
              <a:rPr lang="en-US" altLang="ja-JP" sz="2400" b="1" kern="100" dirty="0" err="1">
                <a:cs typeface="Cascadia Code" panose="020B0609020000020004" pitchFamily="49" charset="0"/>
              </a:rPr>
              <a:t>os</a:t>
            </a:r>
            <a:r>
              <a:rPr lang="en-US" altLang="ja-JP" sz="2400" b="1" kern="100" dirty="0" err="1">
                <a:highlight>
                  <a:srgbClr val="FF0000"/>
                </a:highlight>
                <a:cs typeface="Cascadia Code" panose="020B0609020000020004" pitchFamily="49" charset="0"/>
              </a:rPr>
              <a:t>.</a:t>
            </a:r>
            <a:r>
              <a:rPr lang="en-US" altLang="ja-JP" sz="2400" b="1" kern="100" dirty="0" err="1">
                <a:cs typeface="Cascadia Code" panose="020B0609020000020004" pitchFamily="49" charset="0"/>
              </a:rPr>
              <a:t>path</a:t>
            </a:r>
            <a:r>
              <a:rPr lang="en-US" altLang="ja-JP" sz="2400" b="1" kern="100" dirty="0" err="1">
                <a:highlight>
                  <a:srgbClr val="FF0000"/>
                </a:highlight>
                <a:cs typeface="Cascadia Code" panose="020B0609020000020004" pitchFamily="49" charset="0"/>
              </a:rPr>
              <a:t>.</a:t>
            </a:r>
            <a:r>
              <a:rPr lang="en-US" altLang="ja-JP" sz="2400" b="1" kern="100" dirty="0" err="1">
                <a:cs typeface="Cascadia Code" panose="020B0609020000020004" pitchFamily="49" charset="0"/>
              </a:rPr>
              <a:t>isfile</a:t>
            </a:r>
            <a:r>
              <a:rPr lang="en-US" altLang="ja-JP" sz="2400" kern="100" dirty="0">
                <a:cs typeface="Cascadia Code" panose="020B0609020000020004" pitchFamily="49" charset="0"/>
              </a:rPr>
              <a:t>(‘input.txt’))</a:t>
            </a:r>
            <a:br>
              <a:rPr lang="en-US" altLang="ja-JP" sz="2400" kern="100" dirty="0">
                <a:cs typeface="Cascadia Code" panose="020B0609020000020004" pitchFamily="49" charset="0"/>
              </a:rPr>
            </a:br>
            <a:endParaRPr lang="en-US" altLang="ja-JP" sz="1600" kern="100" dirty="0">
              <a:cs typeface="Cascadia Code" panose="020B0609020000020004" pitchFamily="49" charset="0"/>
            </a:endParaRPr>
          </a:p>
          <a:p>
            <a:pPr>
              <a:spcBef>
                <a:spcPts val="0"/>
              </a:spcBef>
              <a:spcAft>
                <a:spcPts val="0"/>
              </a:spcAft>
            </a:pPr>
            <a:r>
              <a:rPr lang="en-US" altLang="ja-JP" sz="2400" b="1" kern="100" dirty="0">
                <a:solidFill>
                  <a:srgbClr val="FF0000"/>
                </a:solidFill>
                <a:cs typeface="Cascadia Code" panose="020B0609020000020004" pitchFamily="49" charset="0"/>
              </a:rPr>
              <a:t>Python</a:t>
            </a:r>
            <a:r>
              <a:rPr lang="ja-JP" altLang="en-US" sz="2400" b="1" kern="100" dirty="0">
                <a:solidFill>
                  <a:srgbClr val="FF0000"/>
                </a:solidFill>
                <a:cs typeface="Cascadia Code" panose="020B0609020000020004" pitchFamily="49" charset="0"/>
              </a:rPr>
              <a:t>スクリプト </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ライブラリ</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自体がオブジェクト</a:t>
            </a:r>
            <a:br>
              <a:rPr lang="en-US" altLang="ja-JP" sz="2400" kern="100" dirty="0">
                <a:cs typeface="Cascadia Code" panose="020B0609020000020004" pitchFamily="49" charset="0"/>
              </a:rPr>
            </a:br>
            <a:r>
              <a:rPr lang="en-US" altLang="ja-JP" sz="2400" kern="100" dirty="0">
                <a:cs typeface="Cascadia Code" panose="020B0609020000020004" pitchFamily="49" charset="0"/>
              </a:rPr>
              <a:t>mylib.py</a:t>
            </a:r>
            <a:r>
              <a:rPr lang="ja-JP" altLang="en-US" sz="2400" kern="100" dirty="0">
                <a:cs typeface="Cascadia Code" panose="020B0609020000020004" pitchFamily="49" charset="0"/>
              </a:rPr>
              <a:t>という</a:t>
            </a:r>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スクリプトを </a:t>
            </a:r>
            <a:r>
              <a:rPr lang="en-US" altLang="ja-JP" sz="2400" kern="100" dirty="0">
                <a:cs typeface="Cascadia Code" panose="020B0609020000020004" pitchFamily="49" charset="0"/>
              </a:rPr>
              <a:t>import</a:t>
            </a:r>
            <a:r>
              <a:rPr lang="ja-JP" altLang="en-US" sz="2400" kern="100" dirty="0">
                <a:cs typeface="Cascadia Code" panose="020B0609020000020004" pitchFamily="49" charset="0"/>
              </a:rPr>
              <a:t> </a:t>
            </a:r>
            <a:r>
              <a:rPr lang="en-US" altLang="ja-JP" sz="2400" kern="100" dirty="0" err="1">
                <a:cs typeface="Cascadia Code" panose="020B0609020000020004" pitchFamily="49" charset="0"/>
              </a:rPr>
              <a:t>mylib</a:t>
            </a:r>
            <a:r>
              <a:rPr lang="ja-JP" altLang="en-US" sz="2400" kern="100" dirty="0">
                <a:cs typeface="Cascadia Code" panose="020B0609020000020004" pitchFamily="49" charset="0"/>
              </a:rPr>
              <a:t> で読み込む</a:t>
            </a:r>
            <a:br>
              <a:rPr lang="en-US" altLang="ja-JP" sz="2400" kern="100" dirty="0">
                <a:cs typeface="Cascadia Code" panose="020B0609020000020004" pitchFamily="49" charset="0"/>
              </a:rPr>
            </a:br>
            <a:r>
              <a:rPr lang="ja-JP" altLang="en-US" sz="2400" kern="100" dirty="0">
                <a:cs typeface="Cascadia Code" panose="020B0609020000020004" pitchFamily="49" charset="0"/>
              </a:rPr>
              <a:t>　　</a:t>
            </a:r>
            <a:r>
              <a:rPr lang="en-US" altLang="ja-JP" sz="2400" kern="100" dirty="0">
                <a:cs typeface="Cascadia Code" panose="020B0609020000020004" pitchFamily="49" charset="0"/>
              </a:rPr>
              <a:t>=&gt;</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mylib.py </a:t>
            </a:r>
            <a:r>
              <a:rPr lang="ja-JP" altLang="en-US" sz="2400" kern="100" dirty="0">
                <a:cs typeface="Cascadia Code" panose="020B0609020000020004" pitchFamily="49" charset="0"/>
              </a:rPr>
              <a:t>の関数 </a:t>
            </a:r>
            <a:r>
              <a:rPr lang="en-US" altLang="ja-JP" sz="2400" kern="100" dirty="0">
                <a:cs typeface="Cascadia Code" panose="020B0609020000020004" pitchFamily="49" charset="0"/>
              </a:rPr>
              <a:t>f(x) </a:t>
            </a:r>
            <a:r>
              <a:rPr lang="ja-JP" altLang="en-US" sz="2400" kern="100" dirty="0">
                <a:cs typeface="Cascadia Code" panose="020B0609020000020004" pitchFamily="49" charset="0"/>
              </a:rPr>
              <a:t>は </a:t>
            </a:r>
            <a:r>
              <a:rPr lang="en-US" altLang="ja-JP" sz="2400" kern="100" dirty="0" err="1">
                <a:cs typeface="Cascadia Code" panose="020B0609020000020004" pitchFamily="49" charset="0"/>
              </a:rPr>
              <a:t>mylib</a:t>
            </a:r>
            <a:r>
              <a:rPr lang="en-US" altLang="ja-JP" sz="2400" kern="100" dirty="0" err="1">
                <a:highlight>
                  <a:srgbClr val="FF0000"/>
                </a:highlight>
                <a:cs typeface="Cascadia Code" panose="020B0609020000020004" pitchFamily="49" charset="0"/>
              </a:rPr>
              <a:t>.</a:t>
            </a:r>
            <a:r>
              <a:rPr lang="en-US" altLang="ja-JP" sz="2400" kern="100" dirty="0" err="1">
                <a:cs typeface="Cascadia Code" panose="020B0609020000020004" pitchFamily="49" charset="0"/>
              </a:rPr>
              <a:t>f</a:t>
            </a:r>
            <a:r>
              <a:rPr lang="en-US" altLang="ja-JP" sz="2400" kern="100" dirty="0">
                <a:cs typeface="Cascadia Code" panose="020B0609020000020004" pitchFamily="49" charset="0"/>
              </a:rPr>
              <a:t>(x)</a:t>
            </a:r>
            <a:r>
              <a:rPr lang="ja-JP" altLang="en-US" sz="2400" kern="100" dirty="0">
                <a:cs typeface="Cascadia Code" panose="020B0609020000020004" pitchFamily="49" charset="0"/>
              </a:rPr>
              <a:t> で呼び出せる</a:t>
            </a:r>
            <a:endParaRPr lang="en-US" altLang="ja-JP" sz="2400" kern="100" dirty="0">
              <a:cs typeface="Cascadia Code" panose="020B0609020000020004" pitchFamily="49" charset="0"/>
            </a:endParaRPr>
          </a:p>
        </p:txBody>
      </p:sp>
    </p:spTree>
    <p:extLst>
      <p:ext uri="{BB962C8B-B14F-4D97-AF65-F5344CB8AC3E}">
        <p14:creationId xmlns:p14="http://schemas.microsoft.com/office/powerpoint/2010/main" val="3654884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265E5E-C445-4338-A22C-F09D48E3906C}"/>
              </a:ext>
            </a:extLst>
          </p:cNvPr>
          <p:cNvSpPr>
            <a:spLocks noGrp="1" noChangeArrowheads="1"/>
          </p:cNvSpPr>
          <p:nvPr>
            <p:ph type="title"/>
          </p:nvPr>
        </p:nvSpPr>
        <p:spPr>
          <a:xfrm>
            <a:off x="1524000" y="0"/>
            <a:ext cx="9144000" cy="812800"/>
          </a:xfrm>
        </p:spPr>
        <p:txBody>
          <a:bodyPr/>
          <a:lstStyle/>
          <a:p>
            <a:r>
              <a:rPr lang="ja-JP" altLang="en-US" sz="3600" b="1" dirty="0">
                <a:solidFill>
                  <a:srgbClr val="0000FF"/>
                </a:solidFill>
              </a:rPr>
              <a:t>よく使う</a:t>
            </a:r>
            <a:r>
              <a:rPr lang="en-US" altLang="ja-JP" sz="3600" b="1" dirty="0">
                <a:solidFill>
                  <a:srgbClr val="0000FF"/>
                </a:solidFill>
              </a:rPr>
              <a:t>python</a:t>
            </a:r>
            <a:r>
              <a:rPr lang="ja-JP" altLang="en-US" sz="3600" b="1" dirty="0">
                <a:solidFill>
                  <a:srgbClr val="0000FF"/>
                </a:solidFill>
              </a:rPr>
              <a:t>ライブラリ</a:t>
            </a:r>
          </a:p>
        </p:txBody>
      </p:sp>
      <p:sp>
        <p:nvSpPr>
          <p:cNvPr id="4" name="テキスト ボックス 3"/>
          <p:cNvSpPr txBox="1"/>
          <p:nvPr/>
        </p:nvSpPr>
        <p:spPr>
          <a:xfrm>
            <a:off x="539080" y="981883"/>
            <a:ext cx="440479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システム関係など</a:t>
            </a: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sys</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sys.argv</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で起動時引数を取得</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csv</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CSV</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ファイルの読み書き</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err="1">
                <a:ln>
                  <a:noFill/>
                </a:ln>
                <a:solidFill>
                  <a:srgbClr val="0000FF"/>
                </a:solidFill>
                <a:effectLst/>
                <a:uLnTx/>
                <a:uFillTx/>
                <a:latin typeface="Times New Roman"/>
                <a:ea typeface="ＭＳ Ｐゴシック"/>
                <a:cs typeface="+mn-cs"/>
              </a:rPr>
              <a:t>openpyxl</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Excel</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ファイルの読み書き</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Pandas</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Excel</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ファイルの読み書き</a:t>
            </a:r>
            <a:b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scikit-learn</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と組み合わせて使われる</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グラフ関係</a:t>
            </a: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err="1">
                <a:ln>
                  <a:noFill/>
                </a:ln>
                <a:solidFill>
                  <a:srgbClr val="0000FF"/>
                </a:solidFill>
                <a:effectLst/>
                <a:uLnTx/>
                <a:uFillTx/>
                <a:latin typeface="Times New Roman"/>
                <a:ea typeface="ＭＳ Ｐゴシック"/>
                <a:cs typeface="+mn-cs"/>
              </a:rPr>
              <a:t>matplotlib</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グラフの描画</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3" name="テキスト ボックス 2">
            <a:extLst>
              <a:ext uri="{FF2B5EF4-FFF2-40B4-BE49-F238E27FC236}">
                <a16:creationId xmlns:a16="http://schemas.microsoft.com/office/drawing/2014/main" id="{A23F2827-9AC6-C10F-AE93-308ED2298FB5}"/>
              </a:ext>
            </a:extLst>
          </p:cNvPr>
          <p:cNvSpPr txBox="1"/>
          <p:nvPr/>
        </p:nvSpPr>
        <p:spPr>
          <a:xfrm>
            <a:off x="4655840" y="981883"/>
            <a:ext cx="80772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科学計算関係</a:t>
            </a: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math</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基本的な数学関数。</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sin, cos, tan, </a:t>
            </a:r>
            <a:r>
              <a:rPr kumimoji="1"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asin</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log, </a:t>
            </a:r>
            <a:r>
              <a:rPr kumimoji="1"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exp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など</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err="1">
                <a:ln>
                  <a:noFill/>
                </a:ln>
                <a:solidFill>
                  <a:srgbClr val="0000FF"/>
                </a:solidFill>
                <a:effectLst/>
                <a:uLnTx/>
                <a:uFillTx/>
                <a:latin typeface="Times New Roman"/>
                <a:ea typeface="ＭＳ Ｐゴシック"/>
                <a:cs typeface="+mn-cs"/>
              </a:rPr>
              <a:t>numpy</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配列、行列を含む数値計算などにはほぼ標準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高速</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numpy.ndarray</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からリストへは、ほとんど場合に自動的に型変換してくれる</a:t>
            </a:r>
            <a:b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線形代数関数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逆行列、一次連立方程式の解など</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err="1">
                <a:ln>
                  <a:noFill/>
                </a:ln>
                <a:solidFill>
                  <a:srgbClr val="0000FF"/>
                </a:solidFill>
                <a:effectLst/>
                <a:uLnTx/>
                <a:uFillTx/>
                <a:latin typeface="Times New Roman"/>
                <a:ea typeface="ＭＳ Ｐゴシック"/>
                <a:cs typeface="+mn-cs"/>
              </a:rPr>
              <a:t>scipy</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numpy</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の機能に加え、信号処理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(FFT)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など多様な数学関数がある</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Scikit-learn</a:t>
            </a:r>
            <a:b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機械学習関係</a:t>
            </a:r>
          </a:p>
        </p:txBody>
      </p:sp>
    </p:spTree>
    <p:extLst>
      <p:ext uri="{BB962C8B-B14F-4D97-AF65-F5344CB8AC3E}">
        <p14:creationId xmlns:p14="http://schemas.microsoft.com/office/powerpoint/2010/main" val="1698173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ja-JP" altLang="en-US" sz="3600" b="1" dirty="0">
                <a:solidFill>
                  <a:srgbClr val="0000FF"/>
                </a:solidFill>
                <a:ea typeface="ＨＧ丸ゴシックB" pitchFamily="49" charset="-128"/>
              </a:rPr>
              <a:t>条件分岐 </a:t>
            </a:r>
            <a:r>
              <a:rPr lang="en-US" altLang="ja-JP" sz="3600" b="1" dirty="0">
                <a:solidFill>
                  <a:srgbClr val="0000FF"/>
                </a:solidFill>
                <a:ea typeface="ＨＧ丸ゴシックB" pitchFamily="49" charset="-128"/>
              </a:rPr>
              <a:t>(if … else if … else) </a:t>
            </a:r>
            <a:r>
              <a:rPr lang="ja-JP" altLang="en-US" sz="3600" b="1" dirty="0">
                <a:solidFill>
                  <a:srgbClr val="0000FF"/>
                </a:solidFill>
                <a:ea typeface="ＨＧ丸ゴシックB" pitchFamily="49" charset="-128"/>
              </a:rPr>
              <a:t>と比較構文</a:t>
            </a:r>
          </a:p>
        </p:txBody>
      </p:sp>
      <p:graphicFrame>
        <p:nvGraphicFramePr>
          <p:cNvPr id="3" name="表 2">
            <a:extLst>
              <a:ext uri="{FF2B5EF4-FFF2-40B4-BE49-F238E27FC236}">
                <a16:creationId xmlns:a16="http://schemas.microsoft.com/office/drawing/2014/main" id="{04309F0F-DDE6-3204-1653-52FE916F1185}"/>
              </a:ext>
            </a:extLst>
          </p:cNvPr>
          <p:cNvGraphicFramePr>
            <a:graphicFrameLocks noGrp="1"/>
          </p:cNvGraphicFramePr>
          <p:nvPr/>
        </p:nvGraphicFramePr>
        <p:xfrm>
          <a:off x="191344" y="917333"/>
          <a:ext cx="11809311" cy="4780284"/>
        </p:xfrm>
        <a:graphic>
          <a:graphicData uri="http://schemas.openxmlformats.org/drawingml/2006/table">
            <a:tbl>
              <a:tblPr firstRow="1" bandRow="1">
                <a:tableStyleId>{5C22544A-7EE6-4342-B048-85BDC9FD1C3A}</a:tableStyleId>
              </a:tblPr>
              <a:tblGrid>
                <a:gridCol w="1613812">
                  <a:extLst>
                    <a:ext uri="{9D8B030D-6E8A-4147-A177-3AD203B41FA5}">
                      <a16:colId xmlns:a16="http://schemas.microsoft.com/office/drawing/2014/main" val="373689249"/>
                    </a:ext>
                  </a:extLst>
                </a:gridCol>
                <a:gridCol w="2130604">
                  <a:extLst>
                    <a:ext uri="{9D8B030D-6E8A-4147-A177-3AD203B41FA5}">
                      <a16:colId xmlns:a16="http://schemas.microsoft.com/office/drawing/2014/main" val="1983835239"/>
                    </a:ext>
                  </a:extLst>
                </a:gridCol>
                <a:gridCol w="2664296">
                  <a:extLst>
                    <a:ext uri="{9D8B030D-6E8A-4147-A177-3AD203B41FA5}">
                      <a16:colId xmlns:a16="http://schemas.microsoft.com/office/drawing/2014/main" val="2103133704"/>
                    </a:ext>
                  </a:extLst>
                </a:gridCol>
                <a:gridCol w="2952328">
                  <a:extLst>
                    <a:ext uri="{9D8B030D-6E8A-4147-A177-3AD203B41FA5}">
                      <a16:colId xmlns:a16="http://schemas.microsoft.com/office/drawing/2014/main" val="1819112134"/>
                    </a:ext>
                  </a:extLst>
                </a:gridCol>
                <a:gridCol w="2448271">
                  <a:extLst>
                    <a:ext uri="{9D8B030D-6E8A-4147-A177-3AD203B41FA5}">
                      <a16:colId xmlns:a16="http://schemas.microsoft.com/office/drawing/2014/main" val="2810224279"/>
                    </a:ext>
                  </a:extLst>
                </a:gridCol>
              </a:tblGrid>
              <a:tr h="352832">
                <a:tc>
                  <a:txBody>
                    <a:bodyPr/>
                    <a:lstStyle/>
                    <a:p>
                      <a:pPr algn="ctr">
                        <a:lnSpc>
                          <a:spcPct val="100000"/>
                        </a:lnSpc>
                      </a:pPr>
                      <a:endParaRPr kumimoji="1" lang="ja-JP" altLang="en-US" sz="2400" dirty="0"/>
                    </a:p>
                  </a:txBody>
                  <a:tcPr/>
                </a:tc>
                <a:tc>
                  <a:txBody>
                    <a:bodyPr/>
                    <a:lstStyle/>
                    <a:p>
                      <a:pPr algn="ctr">
                        <a:lnSpc>
                          <a:spcPct val="100000"/>
                        </a:lnSpc>
                      </a:pPr>
                      <a:r>
                        <a:rPr kumimoji="1" lang="en-US" altLang="ja-JP" sz="2400" dirty="0"/>
                        <a:t>python</a:t>
                      </a:r>
                      <a:endParaRPr kumimoji="1" lang="ja-JP" altLang="en-US" sz="2400" dirty="0"/>
                    </a:p>
                  </a:txBody>
                  <a:tcPr/>
                </a:tc>
                <a:tc>
                  <a:txBody>
                    <a:bodyPr/>
                    <a:lstStyle/>
                    <a:p>
                      <a:pPr algn="ctr">
                        <a:lnSpc>
                          <a:spcPct val="100000"/>
                        </a:lnSpc>
                      </a:pPr>
                      <a:r>
                        <a:rPr kumimoji="1" lang="en-US" altLang="ja-JP" sz="2400" dirty="0"/>
                        <a:t>C</a:t>
                      </a:r>
                      <a:endParaRPr kumimoji="1" lang="ja-JP" altLang="en-US" sz="2400" dirty="0"/>
                    </a:p>
                  </a:txBody>
                  <a:tcPr/>
                </a:tc>
                <a:tc>
                  <a:txBody>
                    <a:bodyPr/>
                    <a:lstStyle/>
                    <a:p>
                      <a:pPr algn="ctr">
                        <a:lnSpc>
                          <a:spcPct val="100000"/>
                        </a:lnSpc>
                      </a:pPr>
                      <a:r>
                        <a:rPr kumimoji="1" lang="en-US" altLang="ja-JP" sz="2400" dirty="0"/>
                        <a:t>Fortran</a:t>
                      </a:r>
                      <a:endParaRPr kumimoji="1" lang="ja-JP" altLang="en-US" sz="2400" dirty="0"/>
                    </a:p>
                  </a:txBody>
                  <a:tcPr/>
                </a:tc>
                <a:tc>
                  <a:txBody>
                    <a:bodyPr/>
                    <a:lstStyle/>
                    <a:p>
                      <a:pPr algn="ctr">
                        <a:lnSpc>
                          <a:spcPct val="100000"/>
                        </a:lnSpc>
                      </a:pPr>
                      <a:r>
                        <a:rPr kumimoji="1" lang="en-US" altLang="ja-JP" sz="2400" dirty="0"/>
                        <a:t>Basic</a:t>
                      </a:r>
                      <a:endParaRPr kumimoji="1" lang="ja-JP" altLang="en-US" sz="2400" dirty="0"/>
                    </a:p>
                  </a:txBody>
                  <a:tcPr/>
                </a:tc>
                <a:extLst>
                  <a:ext uri="{0D108BD9-81ED-4DB2-BD59-A6C34878D82A}">
                    <a16:rowId xmlns:a16="http://schemas.microsoft.com/office/drawing/2014/main" val="1121165549"/>
                  </a:ext>
                </a:extLst>
              </a:tr>
              <a:tr h="0">
                <a:tc>
                  <a:txBody>
                    <a:bodyPr/>
                    <a:lstStyle/>
                    <a:p>
                      <a:pPr>
                        <a:lnSpc>
                          <a:spcPct val="100000"/>
                        </a:lnSpc>
                      </a:pPr>
                      <a:r>
                        <a:rPr kumimoji="1" lang="en-US" altLang="ja-JP" dirty="0"/>
                        <a:t>If</a:t>
                      </a:r>
                      <a:r>
                        <a:rPr kumimoji="1" lang="ja-JP" altLang="en-US" dirty="0"/>
                        <a:t>文</a:t>
                      </a:r>
                    </a:p>
                  </a:txBody>
                  <a:tcPr/>
                </a:tc>
                <a:tc>
                  <a:txBody>
                    <a:bodyPr/>
                    <a:lstStyle/>
                    <a:p>
                      <a:pPr marL="0" indent="0">
                        <a:lnSpc>
                          <a:spcPct val="100000"/>
                        </a:lnSpc>
                        <a:buFont typeface="Arial" panose="020B0604020202020204" pitchFamily="34" charset="0"/>
                        <a:buNone/>
                      </a:pPr>
                      <a:r>
                        <a:rPr kumimoji="1" lang="en-US" altLang="ja-JP" sz="1600" dirty="0"/>
                        <a:t>if</a:t>
                      </a:r>
                      <a:r>
                        <a:rPr kumimoji="1" lang="ja-JP" altLang="en-US" sz="1600" dirty="0"/>
                        <a:t> 比較構文</a:t>
                      </a:r>
                      <a:r>
                        <a:rPr kumimoji="1" lang="en-US" altLang="ja-JP" sz="1600" dirty="0"/>
                        <a:t>1:</a:t>
                      </a:r>
                    </a:p>
                    <a:p>
                      <a:pPr marL="0" indent="0">
                        <a:lnSpc>
                          <a:spcPct val="100000"/>
                        </a:lnSpc>
                        <a:buFont typeface="Arial" panose="020B0604020202020204" pitchFamily="34" charset="0"/>
                        <a:buNone/>
                      </a:pPr>
                      <a:r>
                        <a:rPr kumimoji="1" lang="en-US" altLang="ja-JP" sz="1600" dirty="0"/>
                        <a:t>    …</a:t>
                      </a:r>
                    </a:p>
                    <a:p>
                      <a:pPr marL="0" indent="0">
                        <a:lnSpc>
                          <a:spcPct val="100000"/>
                        </a:lnSpc>
                        <a:buFont typeface="Arial" panose="020B0604020202020204" pitchFamily="34" charset="0"/>
                        <a:buNone/>
                      </a:pPr>
                      <a:r>
                        <a:rPr kumimoji="1" lang="en-US" altLang="ja-JP" sz="1600" dirty="0" err="1"/>
                        <a:t>elif</a:t>
                      </a:r>
                      <a:r>
                        <a:rPr kumimoji="1" lang="en-US" altLang="ja-JP" sz="1600" dirty="0"/>
                        <a:t> </a:t>
                      </a:r>
                      <a:r>
                        <a:rPr kumimoji="1" lang="ja-JP" altLang="en-US" sz="1600" dirty="0"/>
                        <a:t>比較構文</a:t>
                      </a:r>
                      <a:r>
                        <a:rPr kumimoji="1" lang="en-US" altLang="ja-JP" sz="1600" dirty="0"/>
                        <a:t>2:</a:t>
                      </a:r>
                    </a:p>
                    <a:p>
                      <a:pPr marL="0" indent="0">
                        <a:lnSpc>
                          <a:spcPct val="100000"/>
                        </a:lnSpc>
                        <a:buFont typeface="Arial" panose="020B0604020202020204" pitchFamily="34" charset="0"/>
                        <a:buNone/>
                      </a:pPr>
                      <a:r>
                        <a:rPr kumimoji="1" lang="en-US" altLang="ja-JP" sz="1600" dirty="0"/>
                        <a:t>    …</a:t>
                      </a:r>
                    </a:p>
                    <a:p>
                      <a:pPr marL="0" indent="0">
                        <a:lnSpc>
                          <a:spcPct val="100000"/>
                        </a:lnSpc>
                        <a:buFont typeface="Arial" panose="020B0604020202020204" pitchFamily="34" charset="0"/>
                        <a:buNone/>
                      </a:pPr>
                      <a:r>
                        <a:rPr kumimoji="1" lang="en-US" altLang="ja-JP" sz="1600" dirty="0"/>
                        <a:t>else:</a:t>
                      </a:r>
                    </a:p>
                    <a:p>
                      <a:pPr marL="0" indent="0">
                        <a:lnSpc>
                          <a:spcPct val="100000"/>
                        </a:lnSpc>
                        <a:buFont typeface="Arial" panose="020B0604020202020204" pitchFamily="34" charset="0"/>
                        <a:buNone/>
                      </a:pPr>
                      <a:r>
                        <a:rPr kumimoji="1" lang="en-US" altLang="ja-JP" sz="1600" dirty="0"/>
                        <a:t>   …</a:t>
                      </a:r>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if(</a:t>
                      </a:r>
                      <a:r>
                        <a:rPr kumimoji="1" lang="ja-JP" altLang="en-US" sz="1600" dirty="0"/>
                        <a:t>比較構文</a:t>
                      </a:r>
                      <a:r>
                        <a:rPr kumimoji="1" lang="en-US" altLang="ja-JP" sz="1600" dirty="0"/>
                        <a:t>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 else if(</a:t>
                      </a:r>
                      <a:r>
                        <a:rPr kumimoji="1" lang="ja-JP" altLang="en-US" sz="1600" dirty="0"/>
                        <a:t>比較構文</a:t>
                      </a:r>
                      <a:r>
                        <a:rPr kumimoji="1" lang="en-US" altLang="ja-JP" sz="1600" dirty="0"/>
                        <a:t>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 else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a:t>} </a:t>
                      </a:r>
                      <a:endParaRPr kumimoji="1" lang="ja-JP" altLang="en-US" sz="1600" dirty="0"/>
                    </a:p>
                  </a:txBody>
                  <a:tcPr/>
                </a:tc>
                <a:tc>
                  <a:txBody>
                    <a:bodyPr/>
                    <a:lstStyle/>
                    <a:p>
                      <a:pPr marL="0" indent="0">
                        <a:lnSpc>
                          <a:spcPct val="100000"/>
                        </a:lnSpc>
                        <a:buFont typeface="Arial" panose="020B0604020202020204" pitchFamily="34" charset="0"/>
                        <a:buNone/>
                      </a:pPr>
                      <a:r>
                        <a:rPr kumimoji="1" lang="en-US" altLang="ja-JP" sz="1600" dirty="0"/>
                        <a:t>if(</a:t>
                      </a:r>
                      <a:r>
                        <a:rPr kumimoji="1" lang="ja-JP" altLang="en-US" sz="1600" dirty="0"/>
                        <a:t>条件構文</a:t>
                      </a:r>
                      <a:r>
                        <a:rPr kumimoji="1" lang="en-US" altLang="ja-JP" sz="1600" dirty="0"/>
                        <a:t>1)</a:t>
                      </a:r>
                      <a:r>
                        <a:rPr kumimoji="1" lang="ja-JP" altLang="en-US" sz="1600" dirty="0"/>
                        <a:t> </a:t>
                      </a:r>
                      <a:r>
                        <a:rPr kumimoji="1" lang="en-US" altLang="ja-JP" sz="1600" dirty="0"/>
                        <a:t>then</a:t>
                      </a:r>
                    </a:p>
                    <a:p>
                      <a:pPr marL="0" indent="0">
                        <a:lnSpc>
                          <a:spcPct val="100000"/>
                        </a:lnSpc>
                        <a:buFont typeface="Arial" panose="020B0604020202020204" pitchFamily="34" charset="0"/>
                        <a:buNone/>
                      </a:pPr>
                      <a:r>
                        <a:rPr kumimoji="1" lang="ja-JP" altLang="en-US" sz="1600" dirty="0"/>
                        <a:t>    </a:t>
                      </a:r>
                      <a:r>
                        <a:rPr kumimoji="1" lang="en-US" altLang="ja-JP" sz="1600" dirty="0"/>
                        <a:t>…</a:t>
                      </a:r>
                    </a:p>
                    <a:p>
                      <a:pPr marL="0" indent="0">
                        <a:lnSpc>
                          <a:spcPct val="100000"/>
                        </a:lnSpc>
                        <a:buFont typeface="Arial" panose="020B0604020202020204" pitchFamily="34" charset="0"/>
                        <a:buNone/>
                      </a:pPr>
                      <a:r>
                        <a:rPr kumimoji="1" lang="en-US" altLang="ja-JP" sz="1600" dirty="0"/>
                        <a:t>else if(</a:t>
                      </a:r>
                      <a:r>
                        <a:rPr kumimoji="1" lang="ja-JP" altLang="en-US" sz="1600" dirty="0"/>
                        <a:t>条件構文</a:t>
                      </a:r>
                      <a:r>
                        <a:rPr kumimoji="1" lang="en-US" altLang="ja-JP" sz="1600" dirty="0"/>
                        <a:t>2) then</a:t>
                      </a:r>
                    </a:p>
                    <a:p>
                      <a:pPr marL="0" indent="0">
                        <a:lnSpc>
                          <a:spcPct val="100000"/>
                        </a:lnSpc>
                        <a:buFont typeface="Arial" panose="020B0604020202020204" pitchFamily="34" charset="0"/>
                        <a:buNone/>
                      </a:pPr>
                      <a:r>
                        <a:rPr kumimoji="1" lang="en-US" altLang="ja-JP" sz="1600" dirty="0"/>
                        <a:t>    …</a:t>
                      </a:r>
                    </a:p>
                    <a:p>
                      <a:pPr marL="0" indent="0">
                        <a:lnSpc>
                          <a:spcPct val="100000"/>
                        </a:lnSpc>
                        <a:buFont typeface="Arial" panose="020B0604020202020204" pitchFamily="34" charset="0"/>
                        <a:buNone/>
                      </a:pPr>
                      <a:r>
                        <a:rPr kumimoji="1" lang="en-US" altLang="ja-JP" sz="1600" dirty="0"/>
                        <a:t>else</a:t>
                      </a:r>
                    </a:p>
                    <a:p>
                      <a:pPr marL="0" indent="0">
                        <a:lnSpc>
                          <a:spcPct val="100000"/>
                        </a:lnSpc>
                        <a:buFont typeface="Arial" panose="020B0604020202020204" pitchFamily="34" charset="0"/>
                        <a:buNone/>
                      </a:pPr>
                      <a:r>
                        <a:rPr kumimoji="1" lang="en-US" altLang="ja-JP" sz="1600" dirty="0"/>
                        <a:t>    …</a:t>
                      </a:r>
                    </a:p>
                    <a:p>
                      <a:pPr marL="0" indent="0">
                        <a:lnSpc>
                          <a:spcPct val="100000"/>
                        </a:lnSpc>
                        <a:buFont typeface="Arial" panose="020B0604020202020204" pitchFamily="34" charset="0"/>
                        <a:buNone/>
                      </a:pPr>
                      <a:r>
                        <a:rPr kumimoji="1" lang="en-US" altLang="ja-JP" sz="1600" dirty="0"/>
                        <a:t>end if</a:t>
                      </a:r>
                      <a:endParaRPr kumimoji="1" lang="ja-JP" altLang="en-US" sz="1600" dirty="0"/>
                    </a:p>
                  </a:txBody>
                  <a:tcPr/>
                </a:tc>
                <a:tc>
                  <a:txBody>
                    <a:bodyPr/>
                    <a:lstStyle/>
                    <a:p>
                      <a:pPr marL="0" indent="0">
                        <a:lnSpc>
                          <a:spcPct val="100000"/>
                        </a:lnSpc>
                        <a:buFont typeface="Arial" panose="020B0604020202020204" pitchFamily="34" charset="0"/>
                        <a:buNone/>
                      </a:pPr>
                      <a:r>
                        <a:rPr kumimoji="1" lang="en-US" altLang="ja-JP" sz="1600" dirty="0"/>
                        <a:t>If </a:t>
                      </a:r>
                      <a:r>
                        <a:rPr kumimoji="1" lang="ja-JP" altLang="en-US" sz="1600" dirty="0"/>
                        <a:t>条件構文</a:t>
                      </a:r>
                      <a:r>
                        <a:rPr kumimoji="1" lang="en-US" altLang="ja-JP" sz="1600" dirty="0"/>
                        <a:t>1</a:t>
                      </a:r>
                      <a:r>
                        <a:rPr kumimoji="1" lang="ja-JP" altLang="en-US" sz="1600" dirty="0"/>
                        <a:t> </a:t>
                      </a:r>
                      <a:r>
                        <a:rPr kumimoji="1" lang="en-US" altLang="ja-JP" sz="1600" dirty="0"/>
                        <a:t>then</a:t>
                      </a:r>
                    </a:p>
                    <a:p>
                      <a:pPr marL="0" indent="0">
                        <a:lnSpc>
                          <a:spcPct val="100000"/>
                        </a:lnSpc>
                        <a:buFont typeface="Arial" panose="020B0604020202020204" pitchFamily="34" charset="0"/>
                        <a:buNone/>
                      </a:pPr>
                      <a:r>
                        <a:rPr kumimoji="1" lang="ja-JP" altLang="en-US" sz="1600" dirty="0"/>
                        <a:t>    </a:t>
                      </a:r>
                      <a:r>
                        <a:rPr kumimoji="1" lang="en-US" altLang="ja-JP" sz="1600" dirty="0"/>
                        <a:t>…</a:t>
                      </a:r>
                    </a:p>
                    <a:p>
                      <a:pPr marL="0" indent="0">
                        <a:lnSpc>
                          <a:spcPct val="100000"/>
                        </a:lnSpc>
                        <a:buFont typeface="Arial" panose="020B0604020202020204" pitchFamily="34" charset="0"/>
                        <a:buNone/>
                      </a:pPr>
                      <a:r>
                        <a:rPr kumimoji="1" lang="en-US" altLang="ja-JP" sz="1600" dirty="0"/>
                        <a:t>elseif </a:t>
                      </a:r>
                      <a:r>
                        <a:rPr kumimoji="1" lang="ja-JP" altLang="en-US" sz="1600" dirty="0"/>
                        <a:t>条件構文</a:t>
                      </a:r>
                      <a:r>
                        <a:rPr kumimoji="1" lang="en-US" altLang="ja-JP" sz="1600" dirty="0"/>
                        <a:t>2 then</a:t>
                      </a:r>
                    </a:p>
                    <a:p>
                      <a:pPr marL="0" indent="0">
                        <a:lnSpc>
                          <a:spcPct val="100000"/>
                        </a:lnSpc>
                        <a:buFont typeface="Arial" panose="020B0604020202020204" pitchFamily="34" charset="0"/>
                        <a:buNone/>
                      </a:pPr>
                      <a:r>
                        <a:rPr kumimoji="1" lang="en-US" altLang="ja-JP" sz="1600" dirty="0"/>
                        <a:t>    …</a:t>
                      </a:r>
                    </a:p>
                    <a:p>
                      <a:pPr marL="0" indent="0">
                        <a:lnSpc>
                          <a:spcPct val="100000"/>
                        </a:lnSpc>
                        <a:buFont typeface="Arial" panose="020B0604020202020204" pitchFamily="34" charset="0"/>
                        <a:buNone/>
                      </a:pPr>
                      <a:r>
                        <a:rPr kumimoji="1" lang="en-US" altLang="ja-JP" sz="1600" dirty="0"/>
                        <a:t>else</a:t>
                      </a:r>
                    </a:p>
                    <a:p>
                      <a:pPr marL="0" indent="0">
                        <a:lnSpc>
                          <a:spcPct val="100000"/>
                        </a:lnSpc>
                        <a:buFont typeface="Arial" panose="020B0604020202020204" pitchFamily="34" charset="0"/>
                        <a:buNone/>
                      </a:pPr>
                      <a:r>
                        <a:rPr kumimoji="1" lang="en-US" altLang="ja-JP" sz="1600" dirty="0"/>
                        <a:t>    …</a:t>
                      </a:r>
                    </a:p>
                    <a:p>
                      <a:pPr marL="0" indent="0">
                        <a:lnSpc>
                          <a:spcPct val="100000"/>
                        </a:lnSpc>
                        <a:buFont typeface="Arial" panose="020B0604020202020204" pitchFamily="34" charset="0"/>
                        <a:buNone/>
                      </a:pPr>
                      <a:r>
                        <a:rPr kumimoji="1" lang="en-US" altLang="ja-JP" sz="1600" dirty="0"/>
                        <a:t>end if</a:t>
                      </a:r>
                      <a:endParaRPr kumimoji="1" lang="ja-JP" altLang="en-US" sz="1600" dirty="0"/>
                    </a:p>
                    <a:p>
                      <a:pPr marL="0" indent="0">
                        <a:lnSpc>
                          <a:spcPct val="100000"/>
                        </a:lnSpc>
                        <a:buFont typeface="Arial" panose="020B0604020202020204" pitchFamily="34" charset="0"/>
                        <a:buNone/>
                      </a:pPr>
                      <a:endParaRPr kumimoji="1" lang="en-US" altLang="ja-JP" sz="1600" dirty="0"/>
                    </a:p>
                  </a:txBody>
                  <a:tcPr/>
                </a:tc>
                <a:extLst>
                  <a:ext uri="{0D108BD9-81ED-4DB2-BD59-A6C34878D82A}">
                    <a16:rowId xmlns:a16="http://schemas.microsoft.com/office/drawing/2014/main" val="3322054187"/>
                  </a:ext>
                </a:extLst>
              </a:tr>
              <a:tr h="407208">
                <a:tc>
                  <a:txBody>
                    <a:bodyPr/>
                    <a:lstStyle/>
                    <a:p>
                      <a:pPr>
                        <a:lnSpc>
                          <a:spcPct val="100000"/>
                        </a:lnSpc>
                      </a:pPr>
                      <a:r>
                        <a:rPr kumimoji="1" lang="ja-JP" altLang="en-US" sz="1600" dirty="0"/>
                        <a:t>数値の比較</a:t>
                      </a:r>
                    </a:p>
                  </a:txBody>
                  <a:tcPr/>
                </a:tc>
                <a:tc>
                  <a:txBody>
                    <a:bodyPr/>
                    <a:lstStyle/>
                    <a:p>
                      <a:pPr>
                        <a:lnSpc>
                          <a:spcPct val="100000"/>
                        </a:lnSpc>
                      </a:pPr>
                      <a:r>
                        <a:rPr kumimoji="1" lang="en-US" altLang="ja-JP" sz="1600" b="0" dirty="0">
                          <a:solidFill>
                            <a:srgbClr val="FF0000"/>
                          </a:solidFill>
                        </a:rPr>
                        <a:t>==</a:t>
                      </a:r>
                      <a:r>
                        <a:rPr kumimoji="1" lang="en-US" altLang="ja-JP" sz="1600" dirty="0"/>
                        <a:t>, !=, &lt;, &lt;=, &gt;, &gt;=, </a:t>
                      </a:r>
                      <a:br>
                        <a:rPr kumimoji="1" lang="en-US" altLang="ja-JP" sz="1600" dirty="0"/>
                      </a:br>
                      <a:r>
                        <a:rPr kumimoji="1" lang="en-US" altLang="ja-JP" sz="1600" b="1" dirty="0">
                          <a:solidFill>
                            <a:srgbClr val="FF0000"/>
                          </a:solidFill>
                        </a:rPr>
                        <a:t>a &lt; b &lt; c</a:t>
                      </a:r>
                      <a:endParaRPr kumimoji="1" lang="ja-JP" altLang="en-US" sz="1600" b="1" dirty="0">
                        <a:solidFill>
                          <a:srgbClr val="FF0000"/>
                        </a:solidFill>
                      </a:endParaRPr>
                    </a:p>
                  </a:txBody>
                  <a:tcPr/>
                </a:tc>
                <a:tc>
                  <a:txBody>
                    <a:bodyPr/>
                    <a:lstStyle/>
                    <a:p>
                      <a:pPr>
                        <a:lnSpc>
                          <a:spcPct val="100000"/>
                        </a:lnSpc>
                      </a:pPr>
                      <a:r>
                        <a:rPr kumimoji="1" lang="en-US" altLang="ja-JP" sz="1600" b="0" dirty="0">
                          <a:solidFill>
                            <a:srgbClr val="FF0000"/>
                          </a:solidFill>
                        </a:rPr>
                        <a:t>==</a:t>
                      </a:r>
                      <a:r>
                        <a:rPr kumimoji="1" lang="en-US" altLang="ja-JP" sz="1600" dirty="0"/>
                        <a:t>, !=, &lt;, &lt;=, &gt;, &gt;=</a:t>
                      </a:r>
                      <a:endParaRPr kumimoji="1" lang="ja-JP" altLang="en-US" sz="16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rgbClr val="FF0000"/>
                          </a:solidFill>
                        </a:rPr>
                        <a:t>==</a:t>
                      </a:r>
                      <a:r>
                        <a:rPr kumimoji="1" lang="ja-JP" altLang="en-US" sz="1600" b="0" dirty="0">
                          <a:solidFill>
                            <a:srgbClr val="FF0000"/>
                          </a:solidFill>
                        </a:rPr>
                        <a:t> </a:t>
                      </a:r>
                      <a:r>
                        <a:rPr kumimoji="1" lang="en-US" altLang="ja-JP" sz="1600" b="0" dirty="0">
                          <a:solidFill>
                            <a:srgbClr val="FF0000"/>
                          </a:solidFill>
                        </a:rPr>
                        <a:t>(.eq.)</a:t>
                      </a:r>
                      <a:r>
                        <a:rPr kumimoji="1" lang="en-US" altLang="ja-JP" sz="1600" dirty="0"/>
                        <a:t>, !=</a:t>
                      </a:r>
                      <a:r>
                        <a:rPr kumimoji="1" lang="ja-JP" altLang="en-US" sz="1600" b="0" dirty="0">
                          <a:solidFill>
                            <a:srgbClr val="FF0000"/>
                          </a:solidFill>
                        </a:rPr>
                        <a:t> </a:t>
                      </a:r>
                      <a:r>
                        <a:rPr kumimoji="1" lang="en-US" altLang="ja-JP" sz="1600" b="0" dirty="0">
                          <a:solidFill>
                            <a:srgbClr val="FF0000"/>
                          </a:solidFill>
                        </a:rPr>
                        <a:t>(.ne.)</a:t>
                      </a:r>
                      <a:r>
                        <a:rPr kumimoji="1" lang="en-US" altLang="ja-JP" sz="1600" dirty="0"/>
                        <a:t> </a:t>
                      </a:r>
                      <a:br>
                        <a:rPr kumimoji="1" lang="en-US" altLang="ja-JP" sz="1600" dirty="0"/>
                      </a:br>
                      <a:r>
                        <a:rPr kumimoji="1" lang="en-US" altLang="ja-JP" sz="1600" dirty="0"/>
                        <a:t>&lt;</a:t>
                      </a:r>
                      <a:r>
                        <a:rPr kumimoji="1" lang="ja-JP" altLang="en-US" sz="1600" b="0" dirty="0">
                          <a:solidFill>
                            <a:srgbClr val="FF0000"/>
                          </a:solidFill>
                        </a:rPr>
                        <a:t> </a:t>
                      </a:r>
                      <a:r>
                        <a:rPr kumimoji="1" lang="en-US" altLang="ja-JP" sz="1600" b="0" dirty="0">
                          <a:solidFill>
                            <a:srgbClr val="FF0000"/>
                          </a:solidFill>
                        </a:rPr>
                        <a:t>(.lt.)</a:t>
                      </a:r>
                      <a:r>
                        <a:rPr kumimoji="1" lang="en-US" altLang="ja-JP" sz="1600" dirty="0"/>
                        <a:t>, &lt;=</a:t>
                      </a:r>
                      <a:r>
                        <a:rPr kumimoji="1" lang="ja-JP" altLang="en-US" sz="1600" b="0" dirty="0">
                          <a:solidFill>
                            <a:srgbClr val="FF0000"/>
                          </a:solidFill>
                        </a:rPr>
                        <a:t> </a:t>
                      </a:r>
                      <a:r>
                        <a:rPr kumimoji="1" lang="en-US" altLang="ja-JP" sz="1600" b="0" dirty="0">
                          <a:solidFill>
                            <a:srgbClr val="FF0000"/>
                          </a:solidFill>
                        </a:rPr>
                        <a:t>(.le.)</a:t>
                      </a:r>
                      <a:r>
                        <a:rPr kumimoji="1" lang="en-US" altLang="ja-JP" sz="1600" dirty="0"/>
                        <a:t>, &gt;</a:t>
                      </a:r>
                      <a:r>
                        <a:rPr kumimoji="1" lang="ja-JP" altLang="en-US" sz="1600" b="0" dirty="0">
                          <a:solidFill>
                            <a:srgbClr val="FF0000"/>
                          </a:solidFill>
                        </a:rPr>
                        <a:t> </a:t>
                      </a:r>
                      <a:r>
                        <a:rPr kumimoji="1" lang="en-US" altLang="ja-JP" sz="1600" b="0" dirty="0">
                          <a:solidFill>
                            <a:srgbClr val="FF0000"/>
                          </a:solidFill>
                        </a:rPr>
                        <a:t>(.</a:t>
                      </a:r>
                      <a:r>
                        <a:rPr kumimoji="1" lang="en-US" altLang="ja-JP" sz="1600" b="0" dirty="0" err="1">
                          <a:solidFill>
                            <a:srgbClr val="FF0000"/>
                          </a:solidFill>
                        </a:rPr>
                        <a:t>gt.</a:t>
                      </a:r>
                      <a:r>
                        <a:rPr kumimoji="1" lang="en-US" altLang="ja-JP" sz="1600" b="0" dirty="0">
                          <a:solidFill>
                            <a:srgbClr val="FF0000"/>
                          </a:solidFill>
                        </a:rPr>
                        <a:t>)</a:t>
                      </a:r>
                      <a:r>
                        <a:rPr kumimoji="1" lang="en-US" altLang="ja-JP" sz="1600" dirty="0"/>
                        <a:t>, &gt;=</a:t>
                      </a:r>
                      <a:r>
                        <a:rPr kumimoji="1" lang="ja-JP" altLang="en-US" sz="1600" b="0" dirty="0">
                          <a:solidFill>
                            <a:srgbClr val="FF0000"/>
                          </a:solidFill>
                        </a:rPr>
                        <a:t> </a:t>
                      </a:r>
                      <a:r>
                        <a:rPr kumimoji="1" lang="en-US" altLang="ja-JP" sz="1600" b="0" dirty="0">
                          <a:solidFill>
                            <a:srgbClr val="FF0000"/>
                          </a:solidFill>
                        </a:rPr>
                        <a:t>(.le.)</a:t>
                      </a:r>
                      <a:r>
                        <a:rPr kumimoji="1" lang="en-US" altLang="ja-JP" sz="1600" dirty="0"/>
                        <a:t> </a:t>
                      </a:r>
                      <a:endParaRPr kumimoji="1" lang="ja-JP" altLang="en-US" sz="1600" dirty="0"/>
                    </a:p>
                  </a:txBody>
                  <a:tcPr/>
                </a:tc>
                <a:tc>
                  <a:txBody>
                    <a:bodyPr/>
                    <a:lstStyle/>
                    <a:p>
                      <a:pPr>
                        <a:lnSpc>
                          <a:spcPct val="100000"/>
                        </a:lnSpc>
                      </a:pPr>
                      <a:r>
                        <a:rPr kumimoji="1" lang="en-US" altLang="ja-JP" sz="1600" b="1" dirty="0">
                          <a:solidFill>
                            <a:srgbClr val="FF0000"/>
                          </a:solidFill>
                        </a:rPr>
                        <a:t>=</a:t>
                      </a:r>
                      <a:r>
                        <a:rPr kumimoji="1" lang="en-US" altLang="ja-JP" sz="1600" dirty="0"/>
                        <a:t>, !=, &lt;, &lt;=, &gt;, &gt;=, </a:t>
                      </a:r>
                      <a:endParaRPr kumimoji="1" lang="ja-JP" altLang="en-US" sz="1600" dirty="0"/>
                    </a:p>
                  </a:txBody>
                  <a:tcPr/>
                </a:tc>
                <a:extLst>
                  <a:ext uri="{0D108BD9-81ED-4DB2-BD59-A6C34878D82A}">
                    <a16:rowId xmlns:a16="http://schemas.microsoft.com/office/drawing/2014/main" val="1525174498"/>
                  </a:ext>
                </a:extLst>
              </a:tr>
              <a:tr h="635004">
                <a:tc>
                  <a:txBody>
                    <a:bodyPr/>
                    <a:lstStyle/>
                    <a:p>
                      <a:pPr>
                        <a:lnSpc>
                          <a:spcPct val="100000"/>
                        </a:lnSpc>
                      </a:pPr>
                      <a:r>
                        <a:rPr kumimoji="1" lang="ja-JP" altLang="en-US" dirty="0"/>
                        <a:t>文字列の比較</a:t>
                      </a:r>
                    </a:p>
                  </a:txBody>
                  <a:tcPr/>
                </a:tc>
                <a:tc>
                  <a:txBody>
                    <a:bodyPr/>
                    <a:lstStyle/>
                    <a:p>
                      <a:pPr>
                        <a:lnSpc>
                          <a:spcPct val="100000"/>
                        </a:lnSpc>
                      </a:pPr>
                      <a:r>
                        <a:rPr kumimoji="1" lang="en-US" altLang="ja-JP" sz="1600" b="0" dirty="0">
                          <a:solidFill>
                            <a:srgbClr val="FF0000"/>
                          </a:solidFill>
                        </a:rPr>
                        <a:t>==</a:t>
                      </a:r>
                      <a:r>
                        <a:rPr kumimoji="1" lang="en-US" altLang="ja-JP" sz="1600" dirty="0"/>
                        <a:t>, !=, &lt;, &lt;=, &gt;, &gt;=, </a:t>
                      </a:r>
                      <a:br>
                        <a:rPr kumimoji="1" lang="en-US" altLang="ja-JP" sz="1600" dirty="0"/>
                      </a:br>
                      <a:r>
                        <a:rPr kumimoji="1" lang="en-US" altLang="ja-JP" sz="1600" b="1" dirty="0">
                          <a:solidFill>
                            <a:srgbClr val="FF0000"/>
                          </a:solidFill>
                        </a:rPr>
                        <a:t>a &lt; b &lt; c</a:t>
                      </a:r>
                      <a:endParaRPr kumimoji="1" lang="ja-JP" altLang="en-US" sz="1600" b="1" dirty="0">
                        <a:solidFill>
                          <a:srgbClr val="FF0000"/>
                        </a:solidFill>
                      </a:endParaRPr>
                    </a:p>
                  </a:txBody>
                  <a:tcPr/>
                </a:tc>
                <a:tc>
                  <a:txBody>
                    <a:bodyPr/>
                    <a:lstStyle/>
                    <a:p>
                      <a:pPr>
                        <a:lnSpc>
                          <a:spcPct val="100000"/>
                        </a:lnSpc>
                      </a:pPr>
                      <a:r>
                        <a:rPr kumimoji="1" lang="en-US" altLang="ja-JP" sz="1600" dirty="0" err="1"/>
                        <a:t>strcmp</a:t>
                      </a:r>
                      <a:r>
                        <a:rPr kumimoji="1" lang="en-US" altLang="ja-JP" sz="1600" dirty="0"/>
                        <a:t>()</a:t>
                      </a:r>
                      <a:r>
                        <a:rPr kumimoji="1" lang="ja-JP" altLang="en-US" sz="1600" dirty="0"/>
                        <a:t> などの関数を使う</a:t>
                      </a:r>
                    </a:p>
                  </a:txBody>
                  <a:tcPr/>
                </a:tc>
                <a:tc>
                  <a:txBody>
                    <a:bodyPr/>
                    <a:lstStyle/>
                    <a:p>
                      <a:pPr>
                        <a:lnSpc>
                          <a:spcPct val="100000"/>
                        </a:lnSpc>
                      </a:pPr>
                      <a:r>
                        <a:rPr kumimoji="1" lang="ja-JP" altLang="en-US" sz="1600" dirty="0"/>
                        <a:t> </a:t>
                      </a:r>
                    </a:p>
                  </a:txBody>
                  <a:tcPr/>
                </a:tc>
                <a:tc>
                  <a:txBody>
                    <a:bodyPr/>
                    <a:lstStyle/>
                    <a:p>
                      <a:pPr>
                        <a:lnSpc>
                          <a:spcPct val="100000"/>
                        </a:lnSpc>
                      </a:pPr>
                      <a:r>
                        <a:rPr kumimoji="1" lang="en-US" altLang="ja-JP" sz="1600" b="1" dirty="0">
                          <a:solidFill>
                            <a:srgbClr val="FF0000"/>
                          </a:solidFill>
                        </a:rPr>
                        <a:t>=</a:t>
                      </a:r>
                      <a:r>
                        <a:rPr kumimoji="1" lang="en-US" altLang="ja-JP" sz="1600" dirty="0"/>
                        <a:t>, !=, &lt;, &lt;=, &gt;, &gt;=, </a:t>
                      </a:r>
                      <a:endParaRPr kumimoji="1" lang="ja-JP" altLang="en-US" sz="1600" dirty="0"/>
                    </a:p>
                  </a:txBody>
                  <a:tcPr/>
                </a:tc>
                <a:extLst>
                  <a:ext uri="{0D108BD9-81ED-4DB2-BD59-A6C34878D82A}">
                    <a16:rowId xmlns:a16="http://schemas.microsoft.com/office/drawing/2014/main" val="1857419125"/>
                  </a:ext>
                </a:extLst>
              </a:tr>
              <a:tr h="958423">
                <a:tc>
                  <a:txBody>
                    <a:bodyPr/>
                    <a:lstStyle/>
                    <a:p>
                      <a:pPr>
                        <a:lnSpc>
                          <a:spcPct val="100000"/>
                        </a:lnSpc>
                      </a:pPr>
                      <a:r>
                        <a:rPr kumimoji="1" lang="ja-JP" altLang="en-US" dirty="0"/>
                        <a:t>定数、変数が</a:t>
                      </a:r>
                      <a:br>
                        <a:rPr kumimoji="1" lang="en-US" altLang="ja-JP" dirty="0"/>
                      </a:br>
                      <a:r>
                        <a:rPr kumimoji="1" lang="ja-JP" altLang="en-US" dirty="0"/>
                        <a:t>同一であるか</a:t>
                      </a:r>
                      <a:br>
                        <a:rPr kumimoji="1" lang="en-US" altLang="ja-JP" dirty="0"/>
                      </a:br>
                      <a:r>
                        <a:rPr kumimoji="1" lang="en-US" altLang="ja-JP" sz="1400" dirty="0"/>
                        <a:t>(</a:t>
                      </a:r>
                      <a:r>
                        <a:rPr kumimoji="1" lang="ja-JP" altLang="en-US" sz="1400" dirty="0"/>
                        <a:t>値の比較ではなく、実体の比較</a:t>
                      </a:r>
                      <a:r>
                        <a:rPr kumimoji="1" lang="en-US" altLang="ja-JP" sz="1400" dirty="0"/>
                        <a:t>)</a:t>
                      </a:r>
                      <a:endParaRPr kumimoji="1" lang="ja-JP" altLang="en-US" dirty="0"/>
                    </a:p>
                  </a:txBody>
                  <a:tcPr/>
                </a:tc>
                <a:tc>
                  <a:txBody>
                    <a:bodyPr/>
                    <a:lstStyle/>
                    <a:p>
                      <a:pPr marL="0" indent="0">
                        <a:lnSpc>
                          <a:spcPct val="100000"/>
                        </a:lnSpc>
                        <a:buFont typeface="Arial" panose="020B0604020202020204" pitchFamily="34" charset="0"/>
                        <a:buNone/>
                      </a:pPr>
                      <a:r>
                        <a:rPr kumimoji="1" lang="en-US" altLang="ja-JP" sz="1400" dirty="0"/>
                        <a:t>is, is not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t>ポインタを比較する</a:t>
                      </a:r>
                      <a:br>
                        <a:rPr kumimoji="1" lang="en-US" altLang="ja-JP" sz="1400" dirty="0"/>
                      </a:br>
                      <a:r>
                        <a:rPr kumimoji="1" lang="en-US" altLang="ja-JP" sz="1400" dirty="0"/>
                        <a:t>*a == *b, *a != *b</a:t>
                      </a:r>
                    </a:p>
                  </a:txBody>
                  <a:tcPr/>
                </a:tc>
                <a:tc>
                  <a:txBody>
                    <a:bodyPr/>
                    <a:lstStyle/>
                    <a:p>
                      <a:pPr marL="285750" indent="-285750">
                        <a:lnSpc>
                          <a:spcPct val="100000"/>
                        </a:lnSpc>
                        <a:buFont typeface="Arial" panose="020B0604020202020204" pitchFamily="34" charset="0"/>
                        <a:buChar char="•"/>
                      </a:pPr>
                      <a:endParaRPr kumimoji="1" lang="en-US" altLang="ja-JP" sz="1400" dirty="0"/>
                    </a:p>
                  </a:txBody>
                  <a:tcPr/>
                </a:tc>
                <a:tc>
                  <a:txBody>
                    <a:bodyPr/>
                    <a:lstStyle/>
                    <a:p>
                      <a:pPr marL="285750" indent="-285750">
                        <a:lnSpc>
                          <a:spcPct val="100000"/>
                        </a:lnSpc>
                        <a:buFont typeface="Arial" panose="020B0604020202020204" pitchFamily="34" charset="0"/>
                        <a:buChar char="•"/>
                      </a:pPr>
                      <a:endParaRPr kumimoji="1" lang="ja-JP" altLang="en-US" sz="1400" dirty="0"/>
                    </a:p>
                  </a:txBody>
                  <a:tcPr/>
                </a:tc>
                <a:extLst>
                  <a:ext uri="{0D108BD9-81ED-4DB2-BD59-A6C34878D82A}">
                    <a16:rowId xmlns:a16="http://schemas.microsoft.com/office/drawing/2014/main" val="2338259603"/>
                  </a:ext>
                </a:extLst>
              </a:tr>
            </a:tbl>
          </a:graphicData>
        </a:graphic>
      </p:graphicFrame>
    </p:spTree>
    <p:extLst>
      <p:ext uri="{BB962C8B-B14F-4D97-AF65-F5344CB8AC3E}">
        <p14:creationId xmlns:p14="http://schemas.microsoft.com/office/powerpoint/2010/main" val="8800344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ja-JP" altLang="en-US" sz="3600" b="1" dirty="0">
                <a:solidFill>
                  <a:srgbClr val="0000FF"/>
                </a:solidFill>
                <a:ea typeface="ＨＧ丸ゴシックB" pitchFamily="49" charset="-128"/>
              </a:rPr>
              <a:t>繰り返し構文 </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ループ</a:t>
            </a:r>
            <a:r>
              <a:rPr lang="en-US" altLang="ja-JP" sz="3600" b="1" dirty="0">
                <a:solidFill>
                  <a:srgbClr val="0000FF"/>
                </a:solidFill>
                <a:ea typeface="ＨＧ丸ゴシックB" pitchFamily="49" charset="-128"/>
              </a:rPr>
              <a:t>)</a:t>
            </a:r>
            <a:endParaRPr lang="ja-JP" altLang="en-US" sz="3600" b="1" dirty="0">
              <a:solidFill>
                <a:srgbClr val="0000FF"/>
              </a:solidFill>
              <a:ea typeface="ＨＧ丸ゴシックB" pitchFamily="49" charset="-128"/>
            </a:endParaRPr>
          </a:p>
        </p:txBody>
      </p:sp>
      <p:sp>
        <p:nvSpPr>
          <p:cNvPr id="2" name="Rectangle 1027">
            <a:extLst>
              <a:ext uri="{FF2B5EF4-FFF2-40B4-BE49-F238E27FC236}">
                <a16:creationId xmlns:a16="http://schemas.microsoft.com/office/drawing/2014/main" id="{0F560F47-16C9-1B65-1ABF-0E0D1CF3EE93}"/>
              </a:ext>
            </a:extLst>
          </p:cNvPr>
          <p:cNvSpPr txBox="1">
            <a:spLocks noChangeArrowheads="1"/>
          </p:cNvSpPr>
          <p:nvPr/>
        </p:nvSpPr>
        <p:spPr bwMode="auto">
          <a:xfrm>
            <a:off x="288032" y="4939368"/>
            <a:ext cx="2855640" cy="1772816"/>
          </a:xfrm>
          <a:prstGeom prst="rect">
            <a:avLst/>
          </a:prstGeom>
          <a:noFill/>
          <a:ln w="73025"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Fortran</a:t>
            </a:r>
            <a:r>
              <a:rPr kumimoji="1" lang="ja-JP" altLang="en-US"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の繰り返し</a:t>
            </a:r>
            <a:endPar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do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I</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1, </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10</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print *, ‘I=‘, I</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end do</a:t>
            </a:r>
          </a:p>
        </p:txBody>
      </p:sp>
      <p:sp>
        <p:nvSpPr>
          <p:cNvPr id="3" name="Rectangle 1027">
            <a:extLst>
              <a:ext uri="{FF2B5EF4-FFF2-40B4-BE49-F238E27FC236}">
                <a16:creationId xmlns:a16="http://schemas.microsoft.com/office/drawing/2014/main" id="{054F40B1-31EC-71F6-8AFC-4C5A3A332C54}"/>
              </a:ext>
            </a:extLst>
          </p:cNvPr>
          <p:cNvSpPr txBox="1">
            <a:spLocks noChangeArrowheads="1"/>
          </p:cNvSpPr>
          <p:nvPr/>
        </p:nvSpPr>
        <p:spPr bwMode="auto">
          <a:xfrm>
            <a:off x="3287688" y="4941168"/>
            <a:ext cx="8064896" cy="1571997"/>
          </a:xfrm>
          <a:prstGeom prst="rect">
            <a:avLst/>
          </a:prstGeom>
          <a:noFill/>
          <a:ln w="73025"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C</a:t>
            </a:r>
            <a:r>
              <a:rPr kumimoji="1" lang="ja-JP" altLang="en-US"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の繰り返し</a:t>
            </a:r>
            <a:endPar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 0 ;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&lt; 10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CC99">
                    <a:lumMod val="50000"/>
                  </a:srgbClr>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printf</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=%d\n”,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endPar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
        <p:nvSpPr>
          <p:cNvPr id="4" name="Rectangle 1027">
            <a:extLst>
              <a:ext uri="{FF2B5EF4-FFF2-40B4-BE49-F238E27FC236}">
                <a16:creationId xmlns:a16="http://schemas.microsoft.com/office/drawing/2014/main" id="{881A4E73-A9F3-4CA2-5BA3-70511A8A530C}"/>
              </a:ext>
            </a:extLst>
          </p:cNvPr>
          <p:cNvSpPr txBox="1">
            <a:spLocks noChangeArrowheads="1"/>
          </p:cNvSpPr>
          <p:nvPr/>
        </p:nvSpPr>
        <p:spPr bwMode="auto">
          <a:xfrm>
            <a:off x="6888088" y="4941167"/>
            <a:ext cx="4680520" cy="157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x = 0.0 ;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&lt; 10.0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x += 2.0</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printf</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  x=%</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lf</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\n”, I, x)</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endPar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
        <p:nvSpPr>
          <p:cNvPr id="6" name="テキスト ボックス 5">
            <a:extLst>
              <a:ext uri="{FF2B5EF4-FFF2-40B4-BE49-F238E27FC236}">
                <a16:creationId xmlns:a16="http://schemas.microsoft.com/office/drawing/2014/main" id="{394C6936-D5B8-B71A-4E12-22024A146C3F}"/>
              </a:ext>
            </a:extLst>
          </p:cNvPr>
          <p:cNvSpPr txBox="1"/>
          <p:nvPr/>
        </p:nvSpPr>
        <p:spPr>
          <a:xfrm>
            <a:off x="239688" y="765278"/>
            <a:ext cx="11760968" cy="4031873"/>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8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ループ変数は整数型や実数型</a:t>
            </a:r>
            <a:endParaRPr kumimoji="1" lang="en-US" altLang="ja-JP" sz="28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6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ループ開始時にループ変数を初期化</a:t>
            </a:r>
            <a:endParaRPr kumimoji="1" lang="en-US" altLang="ja-JP"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6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ループブロック終了時に変数を更新</a:t>
            </a:r>
            <a:r>
              <a:rPr kumimoji="1" lang="ja-JP" altLang="en-US" sz="28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して</a:t>
            </a:r>
            <a:r>
              <a:rPr kumimoji="1" lang="ja-JP" altLang="en-US" sz="2800" b="1"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条件判断</a:t>
            </a:r>
            <a:r>
              <a:rPr kumimoji="1" lang="ja-JP" altLang="en-US" sz="28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をする</a:t>
            </a:r>
            <a:br>
              <a:rPr kumimoji="1" lang="en-US" altLang="ja-JP" sz="2800" b="1"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ja-JP" altLang="en-US" sz="2800" b="1"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条件が </a:t>
            </a:r>
            <a:r>
              <a:rPr kumimoji="1" lang="en-US" altLang="ja-JP" sz="2800" b="1"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False</a:t>
            </a:r>
            <a:r>
              <a:rPr kumimoji="1" lang="ja-JP" altLang="en-US" sz="2800" b="1"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になったらループを抜ける</a:t>
            </a:r>
            <a:br>
              <a:rPr kumimoji="1" lang="en-US" altLang="ja-JP" sz="2800" b="1"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Fortran</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の場合</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を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1</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ずつ増やしながら、</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が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10</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以下の場合に</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do</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ブロックを実行</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C</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の場合</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文内で定義</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a:t>
            </a:r>
            <a:r>
              <a:rPr kumimoji="1" lang="ja-JP" altLang="en-US"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初期化</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ループブロック</a:t>
            </a:r>
            <a:r>
              <a:rPr kumimoji="1" lang="ja-JP" altLang="en-US"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続行条件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ja-JP" altLang="en-US" sz="2800" b="0" i="0" u="none" strike="noStrike" kern="1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ループ変数更新</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endPar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cxnSp>
        <p:nvCxnSpPr>
          <p:cNvPr id="7" name="直線コネクタ 6">
            <a:extLst>
              <a:ext uri="{FF2B5EF4-FFF2-40B4-BE49-F238E27FC236}">
                <a16:creationId xmlns:a16="http://schemas.microsoft.com/office/drawing/2014/main" id="{F4CEC51C-4F65-41DA-0C1E-56494206E011}"/>
              </a:ext>
            </a:extLst>
          </p:cNvPr>
          <p:cNvCxnSpPr>
            <a:cxnSpLocks/>
          </p:cNvCxnSpPr>
          <p:nvPr/>
        </p:nvCxnSpPr>
        <p:spPr>
          <a:xfrm>
            <a:off x="6888088" y="4939368"/>
            <a:ext cx="0" cy="157379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18582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052735"/>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に特有の文法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ja-JP" altLang="en-US" sz="3600" b="1" dirty="0">
                <a:solidFill>
                  <a:srgbClr val="FF0000"/>
                </a:solidFill>
                <a:ea typeface="ＨＧ丸ゴシックB" pitchFamily="49" charset="-128"/>
              </a:rPr>
              <a:t>繰り返しは</a:t>
            </a:r>
            <a:r>
              <a:rPr lang="en-US" altLang="ja-JP" sz="3600" b="1" dirty="0">
                <a:solidFill>
                  <a:srgbClr val="FF0000"/>
                </a:solidFill>
                <a:ea typeface="ＨＧ丸ゴシックB" pitchFamily="49" charset="-128"/>
              </a:rPr>
              <a:t>iterator</a:t>
            </a:r>
            <a:r>
              <a:rPr lang="ja-JP" altLang="en-US" sz="3600" b="1" dirty="0">
                <a:solidFill>
                  <a:srgbClr val="FF0000"/>
                </a:solidFill>
                <a:ea typeface="ＨＧ丸ゴシックB" pitchFamily="49" charset="-128"/>
              </a:rPr>
              <a:t> </a:t>
            </a:r>
            <a:r>
              <a:rPr lang="en-US" altLang="ja-JP" sz="3600" b="1" dirty="0">
                <a:solidFill>
                  <a:srgbClr val="FF0000"/>
                </a:solidFill>
                <a:ea typeface="ＨＧ丸ゴシックB" pitchFamily="49" charset="-128"/>
              </a:rPr>
              <a:t>(</a:t>
            </a:r>
            <a:r>
              <a:rPr lang="ja-JP" altLang="en-US" sz="3600" b="1" dirty="0">
                <a:solidFill>
                  <a:srgbClr val="FF0000"/>
                </a:solidFill>
                <a:ea typeface="ＨＧ丸ゴシックB" pitchFamily="49" charset="-128"/>
              </a:rPr>
              <a:t>反復子</a:t>
            </a:r>
            <a:r>
              <a:rPr lang="en-US" altLang="ja-JP" sz="3600" b="1" dirty="0">
                <a:solidFill>
                  <a:srgbClr val="FF0000"/>
                </a:solidFill>
                <a:ea typeface="ＨＧ丸ゴシックB" pitchFamily="49" charset="-128"/>
              </a:rPr>
              <a:t>)</a:t>
            </a:r>
            <a:r>
              <a:rPr lang="ja-JP" altLang="en-US" sz="3600" b="1" dirty="0">
                <a:solidFill>
                  <a:srgbClr val="FF0000"/>
                </a:solidFill>
                <a:ea typeface="ＨＧ丸ゴシックB" pitchFamily="49" charset="-128"/>
              </a:rPr>
              <a:t> で回す</a:t>
            </a:r>
          </a:p>
        </p:txBody>
      </p:sp>
      <p:sp>
        <p:nvSpPr>
          <p:cNvPr id="6" name="テキスト ボックス 5">
            <a:extLst>
              <a:ext uri="{FF2B5EF4-FFF2-40B4-BE49-F238E27FC236}">
                <a16:creationId xmlns:a16="http://schemas.microsoft.com/office/drawing/2014/main" id="{394C6936-D5B8-B71A-4E12-22024A146C3F}"/>
              </a:ext>
            </a:extLst>
          </p:cNvPr>
          <p:cNvSpPr txBox="1"/>
          <p:nvPr/>
        </p:nvSpPr>
        <p:spPr>
          <a:xfrm>
            <a:off x="335360" y="1163355"/>
            <a:ext cx="11809312" cy="4016484"/>
          </a:xfrm>
          <a:prstGeom prst="rect">
            <a:avLst/>
          </a:prstGeom>
          <a:noFill/>
        </p:spPr>
        <p:txBody>
          <a:bodyPr wrap="squar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01c_fitting_gpt_rev2.py</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 </a:t>
            </a:r>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の</a:t>
            </a:r>
            <a:r>
              <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Excel</a:t>
            </a:r>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ファイル読み込み部分</a:t>
            </a:r>
            <a:r>
              <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a:t>
            </a:r>
            <a:endPar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for</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row </a:t>
            </a: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in</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sheet.iter_rows</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min_row</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=2, </a:t>
            </a:r>
            <a:r>
              <a:rPr kumimoji="1" lang="en-US" altLang="ja-JP" sz="24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values_only</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=True):</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2400" b="0" i="0" u="none" strike="noStrike" kern="12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T.append</a:t>
            </a:r>
            <a:r>
              <a:rPr kumimoji="1" lang="en-US" altLang="ja-JP" sz="2400" b="0" i="0" u="none" strike="noStrike" kern="12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(row[0])</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2400" b="0" i="0" u="none" strike="noStrike" kern="12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N.append</a:t>
            </a:r>
            <a:r>
              <a:rPr kumimoji="1" lang="en-US" altLang="ja-JP" sz="2400" b="0" i="0" u="none" strike="noStrike" kern="12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(row[2])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Python</a:t>
            </a:r>
            <a:r>
              <a:rPr kumimoji="1" lang="ja-JP" altLang="en-US"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の繰り返し構文</a:t>
            </a:r>
            <a:endParaRPr kumimoji="1" lang="en-US" altLang="ja-JP"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3313113" algn="l"/>
              </a:tabLst>
              <a:defRPr/>
            </a:pP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a:t>
            </a:r>
            <a:r>
              <a:rPr kumimoji="1" lang="ja-JP" altLang="en-US"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変数</a:t>
            </a:r>
            <a:r>
              <a:rPr kumimoji="1" lang="ja-JP" altLang="en-US"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in </a:t>
            </a:r>
            <a:r>
              <a:rPr kumimoji="1" lang="en-US" altLang="ja-JP"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 Python</a:t>
            </a:r>
            <a:r>
              <a:rPr kumimoji="1" lang="ja-JP" altLang="en-US"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の繰り返し変数は </a:t>
            </a:r>
            <a:r>
              <a:rPr kumimoji="1" lang="en-US" altLang="ja-JP"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endPar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3313113" algn="l"/>
              </a:tabLst>
              <a:defRPr/>
            </a:pPr>
            <a:r>
              <a:rPr kumimoji="1" lang="ja-JP" altLang="en-US" sz="2800" b="0" i="1"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ブロック開始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ja-JP" altLang="en-US"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ja-JP" altLang="en-US"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呼び出されるたびに次の値を </a:t>
            </a:r>
            <a:r>
              <a:rPr kumimoji="1" lang="ja-JP" altLang="en-US" sz="28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変数</a:t>
            </a:r>
            <a:r>
              <a:rPr kumimoji="1" lang="ja-JP" altLang="en-US"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に返し、</a:t>
            </a:r>
            <a:b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   </a:t>
            </a:r>
            <a:r>
              <a:rPr kumimoji="1" lang="ja-JP" altLang="en-US"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値がなくなったら </a:t>
            </a:r>
            <a: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None</a:t>
            </a:r>
            <a:r>
              <a:rPr kumimoji="1" lang="ja-JP" altLang="en-US"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を返す</a:t>
            </a:r>
            <a:endPar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
        <p:nvSpPr>
          <p:cNvPr id="2" name="テキスト ボックス 1">
            <a:extLst>
              <a:ext uri="{FF2B5EF4-FFF2-40B4-BE49-F238E27FC236}">
                <a16:creationId xmlns:a16="http://schemas.microsoft.com/office/drawing/2014/main" id="{3E11839F-335F-8785-2A8E-00EADD08E0A2}"/>
              </a:ext>
            </a:extLst>
          </p:cNvPr>
          <p:cNvSpPr txBox="1"/>
          <p:nvPr/>
        </p:nvSpPr>
        <p:spPr>
          <a:xfrm>
            <a:off x="551384" y="5241394"/>
            <a:ext cx="10801200" cy="70788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00" cap="none" spc="0" normalizeH="0" baseline="0" noProof="0" dirty="0">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Cascadia Code" panose="020B0609020000020004" pitchFamily="49" charset="0"/>
              </a:rPr>
              <a:t>上の例では、</a:t>
            </a:r>
            <a:r>
              <a:rPr kumimoji="1" lang="en-US" altLang="ja-JP" sz="4000" b="1" i="0" u="none" strike="noStrike" kern="1200" cap="none" spc="0" normalizeH="0" baseline="0" noProof="0" dirty="0">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mn-cs"/>
              </a:rPr>
              <a:t> </a:t>
            </a:r>
            <a:r>
              <a:rPr kumimoji="1" lang="en-US" altLang="ja-JP" sz="4000" b="1" i="0" u="none" strike="noStrike" kern="1200" cap="none" spc="0" normalizeH="0" baseline="0" noProof="0" dirty="0" err="1">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mn-cs"/>
              </a:rPr>
              <a:t>sheet.iter_rows</a:t>
            </a:r>
            <a:r>
              <a:rPr kumimoji="1" lang="en-US" altLang="ja-JP" sz="4000" b="1" i="0" u="none" strike="noStrike" kern="1200" cap="none" spc="0" normalizeH="0" baseline="0" noProof="0" dirty="0">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mn-cs"/>
              </a:rPr>
              <a:t>()</a:t>
            </a:r>
            <a:r>
              <a:rPr kumimoji="1" lang="ja-JP" altLang="en-US" sz="4000" b="1" i="0" u="none" strike="noStrike" kern="1200" cap="none" spc="0" normalizeH="0" baseline="0" noProof="0" dirty="0">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mn-cs"/>
              </a:rPr>
              <a:t> が </a:t>
            </a:r>
            <a:r>
              <a:rPr kumimoji="1" lang="en-US" altLang="ja-JP" sz="4000" b="1" i="0" u="none" strike="noStrike" kern="1200" cap="none" spc="0" normalizeH="0" baseline="0" noProof="0" dirty="0">
                <a:ln>
                  <a:noFill/>
                </a:ln>
                <a:solidFill>
                  <a:srgbClr val="FF0000"/>
                </a:solidFill>
                <a:effectLst/>
                <a:highlight>
                  <a:srgbClr val="0000FF"/>
                </a:highlight>
                <a:uLnTx/>
                <a:uFillTx/>
                <a:latin typeface="Times New Roman" panose="02020603050405020304" pitchFamily="18" charset="0"/>
                <a:ea typeface="ＭＳ Ｐゴシック" panose="020B0600070205080204" pitchFamily="50" charset="-128"/>
                <a:cs typeface="+mn-cs"/>
              </a:rPr>
              <a:t>iterator</a:t>
            </a:r>
            <a:r>
              <a:rPr kumimoji="1" lang="ja-JP" altLang="en-US" sz="4000" b="1" i="0" u="none" strike="noStrike" kern="1200" cap="none" spc="0" normalizeH="0" baseline="0" noProof="0" dirty="0">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mn-cs"/>
              </a:rPr>
              <a:t> を返す</a:t>
            </a:r>
            <a:endParaRPr kumimoji="1" lang="en-US" altLang="ja-JP" sz="4000" b="0" i="0" u="none" strike="noStrike" kern="100" cap="none" spc="0" normalizeH="0" baseline="0" noProof="0" dirty="0">
              <a:ln>
                <a:noFill/>
              </a:ln>
              <a:solidFill>
                <a:srgbClr val="FFFFFF"/>
              </a:solidFill>
              <a:effectLst/>
              <a:highlight>
                <a:srgbClr val="0000FF"/>
              </a:highligh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Tree>
    <p:extLst>
      <p:ext uri="{BB962C8B-B14F-4D97-AF65-F5344CB8AC3E}">
        <p14:creationId xmlns:p14="http://schemas.microsoft.com/office/powerpoint/2010/main" val="173845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に特有の文法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ja-JP" altLang="en-US" sz="3600" b="1" dirty="0">
                <a:solidFill>
                  <a:srgbClr val="FF0000"/>
                </a:solidFill>
                <a:ea typeface="ＨＧ丸ゴシックB" pitchFamily="49" charset="-128"/>
              </a:rPr>
              <a:t>繰り返しは</a:t>
            </a:r>
            <a:r>
              <a:rPr lang="en-US" altLang="ja-JP" sz="3600" b="1" dirty="0">
                <a:solidFill>
                  <a:srgbClr val="0000FF"/>
                </a:solidFill>
                <a:ea typeface="ＨＧ丸ゴシックB" pitchFamily="49" charset="-128"/>
              </a:rPr>
              <a:t>iterator</a:t>
            </a:r>
            <a:r>
              <a:rPr lang="ja-JP" altLang="en-US" sz="3600" b="1" dirty="0">
                <a:solidFill>
                  <a:srgbClr val="FF0000"/>
                </a:solidFill>
                <a:ea typeface="ＨＧ丸ゴシックB" pitchFamily="49" charset="-128"/>
              </a:rPr>
              <a:t>で回す</a:t>
            </a:r>
          </a:p>
        </p:txBody>
      </p:sp>
      <p:sp>
        <p:nvSpPr>
          <p:cNvPr id="6" name="テキスト ボックス 5">
            <a:extLst>
              <a:ext uri="{FF2B5EF4-FFF2-40B4-BE49-F238E27FC236}">
                <a16:creationId xmlns:a16="http://schemas.microsoft.com/office/drawing/2014/main" id="{394C6936-D5B8-B71A-4E12-22024A146C3F}"/>
              </a:ext>
            </a:extLst>
          </p:cNvPr>
          <p:cNvSpPr txBox="1"/>
          <p:nvPr/>
        </p:nvSpPr>
        <p:spPr>
          <a:xfrm>
            <a:off x="335360" y="908720"/>
            <a:ext cx="5112568" cy="397031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1: </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配列変数を一つずつ実行</a:t>
            </a: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i_list</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 [1, 2, 3, 4, 5]</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in </a:t>
            </a:r>
            <a:r>
              <a:rPr kumimoji="1" lang="en-US" altLang="ja-JP" sz="2800" b="1" i="0" u="none" strike="noStrike" kern="1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i_list</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f”i</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str_list</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 [‘a’, ‘b’, ‘c’, ‘d’, ‘e’]</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s in </a:t>
            </a:r>
            <a:r>
              <a:rPr kumimoji="1" lang="en-US" altLang="ja-JP" sz="2800" b="1" i="0" u="none" strike="noStrike" kern="1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s_list</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f”s</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={s}”)</a:t>
            </a:r>
          </a:p>
        </p:txBody>
      </p:sp>
      <p:sp>
        <p:nvSpPr>
          <p:cNvPr id="5" name="テキスト ボックス 4">
            <a:extLst>
              <a:ext uri="{FF2B5EF4-FFF2-40B4-BE49-F238E27FC236}">
                <a16:creationId xmlns:a16="http://schemas.microsoft.com/office/drawing/2014/main" id="{691218EB-F1EA-30B9-B73A-58C48E65A9F1}"/>
              </a:ext>
            </a:extLst>
          </p:cNvPr>
          <p:cNvSpPr txBox="1"/>
          <p:nvPr/>
        </p:nvSpPr>
        <p:spPr>
          <a:xfrm>
            <a:off x="5472608" y="903486"/>
            <a:ext cx="6672064" cy="569386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3: </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指定した範囲の整数を一つずつ実行</a:t>
            </a: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in </a:t>
            </a: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range(0, 10)</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f”i</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5:</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指定した範囲の実数を一つずつ実行</a:t>
            </a: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v in </a:t>
            </a:r>
            <a:r>
              <a:rPr kumimoji="1" lang="en-US" altLang="ja-JP" sz="2800" b="1" i="0" u="none" strike="noStrike" kern="1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numpy.arrange</a:t>
            </a: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(0.0, 10.0, 2.0)</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f”v</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={v}”)</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6:</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ファイルを</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1</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行ずつ読み込む</a:t>
            </a: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fp = open(‘input.txt’, ‘r’)</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line in </a:t>
            </a: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fp</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f”line</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{line}”)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Tree>
    <p:extLst>
      <p:ext uri="{BB962C8B-B14F-4D97-AF65-F5344CB8AC3E}">
        <p14:creationId xmlns:p14="http://schemas.microsoft.com/office/powerpoint/2010/main" val="21620183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40C09-1936-03A9-3DD0-3F1454D67738}"/>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96CD53EC-C3E4-422F-0572-FB7E4A5A2AA0}"/>
              </a:ext>
            </a:extLst>
          </p:cNvPr>
          <p:cNvSpPr>
            <a:spLocks noGrp="1" noChangeArrowheads="1"/>
          </p:cNvSpPr>
          <p:nvPr>
            <p:ph type="title"/>
          </p:nvPr>
        </p:nvSpPr>
        <p:spPr>
          <a:xfrm>
            <a:off x="1524000" y="0"/>
            <a:ext cx="9144000" cy="762000"/>
          </a:xfrm>
        </p:spPr>
        <p:txBody>
          <a:bodyPr/>
          <a:lstStyle/>
          <a:p>
            <a:pPr eaLnBrk="1" hangingPunct="1"/>
            <a:r>
              <a:rPr lang="en-US" altLang="ja-JP" sz="3600" b="1" dirty="0">
                <a:solidFill>
                  <a:srgbClr val="0000FF"/>
                </a:solidFill>
              </a:rPr>
              <a:t>Python</a:t>
            </a:r>
            <a:r>
              <a:rPr lang="ja-JP" altLang="en-US" sz="3600" b="1" dirty="0">
                <a:solidFill>
                  <a:srgbClr val="0000FF"/>
                </a:solidFill>
              </a:rPr>
              <a:t>の参考書籍</a:t>
            </a:r>
          </a:p>
        </p:txBody>
      </p:sp>
      <p:sp>
        <p:nvSpPr>
          <p:cNvPr id="7171" name="Text Box 3">
            <a:extLst>
              <a:ext uri="{FF2B5EF4-FFF2-40B4-BE49-F238E27FC236}">
                <a16:creationId xmlns:a16="http://schemas.microsoft.com/office/drawing/2014/main" id="{7039A413-B3B7-0F16-5B46-EE55B5A252E7}"/>
              </a:ext>
            </a:extLst>
          </p:cNvPr>
          <p:cNvSpPr txBox="1">
            <a:spLocks noChangeArrowheads="1"/>
          </p:cNvSpPr>
          <p:nvPr/>
        </p:nvSpPr>
        <p:spPr bwMode="auto">
          <a:xfrm>
            <a:off x="264368" y="637520"/>
            <a:ext cx="11952312"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基本的に、本講義受講生に </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python</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の本を買って勉強をすることは勧めない</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本講義で、「動く</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プログラム」の作り方は理解できると期待している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それでも入門書が欲しければ、「</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安くて薄い入門書</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を一通り読み、</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紹介されている</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プログラムを打ち込んで動かしてみましょう</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お薦め</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Web:</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 とほほの</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Python</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入門</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hlinkClick r:id="rId3">
                  <a:extLst>
                    <a:ext uri="{A12FA001-AC4F-418D-AE19-62706E023703}">
                      <ahyp:hlinkClr xmlns:ahyp="http://schemas.microsoft.com/office/drawing/2018/hyperlinkcolor" val="tx"/>
                    </a:ext>
                  </a:extLst>
                </a:hlinkClick>
              </a:rPr>
              <a:t>https://www.tohoho-web.com/python/</a:t>
            </a:r>
            <a:endPar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では、やりたいことのほとんどのことができるはず。</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でも、それらをカバーしている本はないので、</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本を集めてもきりがない</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プログラミングの上達に必要なこと</a:t>
            </a:r>
            <a:b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 動機</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なにか</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作りたいプログラム</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があること</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 検索</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作りたいプログラムの</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作り方を検索する </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生成</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AI</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含む</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 実行とプログラムの読み込み</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良いプログラムをたくさん読む</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ことが一番効率が良い上達法の作成</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p:txBody>
      </p:sp>
    </p:spTree>
    <p:extLst>
      <p:ext uri="{BB962C8B-B14F-4D97-AF65-F5344CB8AC3E}">
        <p14:creationId xmlns:p14="http://schemas.microsoft.com/office/powerpoint/2010/main" val="2107561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に特有の文法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ja-JP" altLang="en-US" sz="3600" b="1" dirty="0">
                <a:solidFill>
                  <a:srgbClr val="FF0000"/>
                </a:solidFill>
                <a:ea typeface="ＨＧ丸ゴシックB" pitchFamily="49" charset="-128"/>
              </a:rPr>
              <a:t>繰り返しは</a:t>
            </a:r>
            <a:r>
              <a:rPr lang="en-US" altLang="ja-JP" sz="3600" b="1" kern="100" dirty="0">
                <a:solidFill>
                  <a:srgbClr val="0000FF"/>
                </a:solidFill>
                <a:cs typeface="Cascadia Code" panose="020B0609020000020004" pitchFamily="49" charset="0"/>
              </a:rPr>
              <a:t>iterator</a:t>
            </a:r>
            <a:r>
              <a:rPr lang="ja-JP" altLang="en-US" sz="3600" b="1" dirty="0">
                <a:solidFill>
                  <a:srgbClr val="FF0000"/>
                </a:solidFill>
                <a:ea typeface="ＨＧ丸ゴシックB" pitchFamily="49" charset="-128"/>
              </a:rPr>
              <a:t>で回す</a:t>
            </a:r>
          </a:p>
        </p:txBody>
      </p:sp>
      <p:sp>
        <p:nvSpPr>
          <p:cNvPr id="6" name="テキスト ボックス 5">
            <a:extLst>
              <a:ext uri="{FF2B5EF4-FFF2-40B4-BE49-F238E27FC236}">
                <a16:creationId xmlns:a16="http://schemas.microsoft.com/office/drawing/2014/main" id="{394C6936-D5B8-B71A-4E12-22024A146C3F}"/>
              </a:ext>
            </a:extLst>
          </p:cNvPr>
          <p:cNvSpPr txBox="1"/>
          <p:nvPr/>
        </p:nvSpPr>
        <p:spPr>
          <a:xfrm>
            <a:off x="119336" y="1004530"/>
            <a:ext cx="11784632" cy="501675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ja-JP" altLang="en-US"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として使える変数</a:t>
            </a:r>
            <a:r>
              <a:rPr kumimoji="1" lang="en-US" altLang="ja-JP"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list, tuple,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dict.keys</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()/values()/items()</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numpy.ndarray</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ファイルハンドル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(open()</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や</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csv.reader</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の戻り値</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ja-JP" altLang="en-US"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を返す関数</a:t>
            </a:r>
            <a:r>
              <a:rPr kumimoji="1" lang="en-US" altLang="ja-JP"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range()</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(range</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numpy.arrange</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numpy.ndarray</a:t>
            </a:r>
            <a:r>
              <a:rPr kumimoji="1" lang="ja-JP"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型</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b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endPar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ja-JP" altLang="en-US"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の使い方</a:t>
            </a:r>
            <a:endPar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a:t>
            </a:r>
            <a:r>
              <a:rPr kumimoji="1" lang="en-US" altLang="ja-JP" sz="32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var</a:t>
            </a:r>
            <a:r>
              <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in </a:t>
            </a:r>
            <a:r>
              <a:rPr kumimoji="1" lang="en-US" altLang="ja-JP" sz="32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ja-JP" altLang="en-US"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文で使う</a:t>
            </a:r>
            <a:endPar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next(</a:t>
            </a:r>
            <a:r>
              <a:rPr kumimoji="1" lang="en-US" altLang="ja-JP" sz="32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en-US" altLang="ja-JP"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32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iterator</a:t>
            </a:r>
            <a:r>
              <a:rPr kumimoji="1" lang="ja-JP" altLang="en-US"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から値を取り出し、要素位置を一つ進める</a:t>
            </a:r>
            <a:endParaRPr kumimoji="1" lang="en-US" altLang="ja-JP"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Tree>
    <p:extLst>
      <p:ext uri="{BB962C8B-B14F-4D97-AF65-F5344CB8AC3E}">
        <p14:creationId xmlns:p14="http://schemas.microsoft.com/office/powerpoint/2010/main" val="364842833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での繰り返し構文 </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ループ</a:t>
            </a:r>
            <a:r>
              <a:rPr lang="en-US" altLang="ja-JP" sz="3600" b="1" dirty="0">
                <a:solidFill>
                  <a:srgbClr val="0000FF"/>
                </a:solidFill>
                <a:ea typeface="ＨＧ丸ゴシックB" pitchFamily="49" charset="-128"/>
              </a:rPr>
              <a:t>)</a:t>
            </a:r>
            <a:endParaRPr lang="ja-JP" altLang="en-US" sz="3600" b="1" dirty="0">
              <a:solidFill>
                <a:srgbClr val="0000FF"/>
              </a:solidFill>
              <a:ea typeface="ＨＧ丸ゴシックB" pitchFamily="49" charset="-128"/>
            </a:endParaRPr>
          </a:p>
        </p:txBody>
      </p:sp>
      <p:sp>
        <p:nvSpPr>
          <p:cNvPr id="2" name="Rectangle 1027">
            <a:extLst>
              <a:ext uri="{FF2B5EF4-FFF2-40B4-BE49-F238E27FC236}">
                <a16:creationId xmlns:a16="http://schemas.microsoft.com/office/drawing/2014/main" id="{0F560F47-16C9-1B65-1ABF-0E0D1CF3EE93}"/>
              </a:ext>
            </a:extLst>
          </p:cNvPr>
          <p:cNvSpPr txBox="1">
            <a:spLocks noChangeArrowheads="1"/>
          </p:cNvSpPr>
          <p:nvPr/>
        </p:nvSpPr>
        <p:spPr bwMode="auto">
          <a:xfrm>
            <a:off x="357188" y="1844204"/>
            <a:ext cx="2855640" cy="1772816"/>
          </a:xfrm>
          <a:prstGeom prst="rect">
            <a:avLst/>
          </a:prstGeom>
          <a:noFill/>
          <a:ln w="73025"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Fortran</a:t>
            </a:r>
            <a:r>
              <a:rPr kumimoji="1" lang="ja-JP" altLang="en-US"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の繰り返し</a:t>
            </a:r>
            <a:endPar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do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I</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1, </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10</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print *, ‘I=‘, I</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end do</a:t>
            </a:r>
          </a:p>
        </p:txBody>
      </p:sp>
      <p:sp>
        <p:nvSpPr>
          <p:cNvPr id="3" name="Rectangle 1027">
            <a:extLst>
              <a:ext uri="{FF2B5EF4-FFF2-40B4-BE49-F238E27FC236}">
                <a16:creationId xmlns:a16="http://schemas.microsoft.com/office/drawing/2014/main" id="{054F40B1-31EC-71F6-8AFC-4C5A3A332C54}"/>
              </a:ext>
            </a:extLst>
          </p:cNvPr>
          <p:cNvSpPr txBox="1">
            <a:spLocks noChangeArrowheads="1"/>
          </p:cNvSpPr>
          <p:nvPr/>
        </p:nvSpPr>
        <p:spPr bwMode="auto">
          <a:xfrm>
            <a:off x="3356844" y="1846004"/>
            <a:ext cx="3151531" cy="1571997"/>
          </a:xfrm>
          <a:prstGeom prst="rect">
            <a:avLst/>
          </a:prstGeom>
          <a:noFill/>
          <a:ln w="73025"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C</a:t>
            </a:r>
            <a:r>
              <a:rPr kumimoji="1" lang="ja-JP" altLang="en-US"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の繰り返し</a:t>
            </a:r>
            <a:endPar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 0 ;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&lt; 10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CC99">
                    <a:lumMod val="50000"/>
                  </a:srgbClr>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printf</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=%d\n”,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endPar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
        <p:nvSpPr>
          <p:cNvPr id="5" name="テキスト ボックス 4">
            <a:extLst>
              <a:ext uri="{FF2B5EF4-FFF2-40B4-BE49-F238E27FC236}">
                <a16:creationId xmlns:a16="http://schemas.microsoft.com/office/drawing/2014/main" id="{10390984-7194-D594-E411-42C0072F06FD}"/>
              </a:ext>
            </a:extLst>
          </p:cNvPr>
          <p:cNvSpPr txBox="1"/>
          <p:nvPr/>
        </p:nvSpPr>
        <p:spPr>
          <a:xfrm>
            <a:off x="6994046" y="1637239"/>
            <a:ext cx="4588354" cy="2308324"/>
          </a:xfrm>
          <a:prstGeom prst="rect">
            <a:avLst/>
          </a:prstGeom>
          <a:noFill/>
        </p:spPr>
        <p:txBody>
          <a:bodyPr wrap="square">
            <a:spAutoFit/>
          </a:bodyPr>
          <a:lstStyle/>
          <a:p>
            <a:pPr fontAlgn="base">
              <a:spcBef>
                <a:spcPct val="0"/>
              </a:spcBef>
              <a:spcAft>
                <a:spcPct val="0"/>
              </a:spcAft>
              <a:defRPr/>
            </a:pPr>
            <a:r>
              <a:rPr kumimoji="1" lang="en-US" altLang="ja-JP" sz="36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python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a:t>
            </a:r>
            <a:r>
              <a:rPr kumimoji="1" lang="en-US" altLang="ja-JP" sz="36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in </a:t>
            </a:r>
            <a:r>
              <a:rPr kumimoji="1" lang="en-US" altLang="ja-JP" sz="36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range(0, 10)</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36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f”i</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en-US" altLang="ja-JP" sz="36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
        <p:nvSpPr>
          <p:cNvPr id="8" name="Rectangle 1027">
            <a:extLst>
              <a:ext uri="{FF2B5EF4-FFF2-40B4-BE49-F238E27FC236}">
                <a16:creationId xmlns:a16="http://schemas.microsoft.com/office/drawing/2014/main" id="{6DA06940-F577-701D-341E-C0E709DCCFC0}"/>
              </a:ext>
            </a:extLst>
          </p:cNvPr>
          <p:cNvSpPr txBox="1">
            <a:spLocks noChangeArrowheads="1"/>
          </p:cNvSpPr>
          <p:nvPr/>
        </p:nvSpPr>
        <p:spPr bwMode="auto">
          <a:xfrm>
            <a:off x="357188" y="4251424"/>
            <a:ext cx="5029320" cy="1571997"/>
          </a:xfrm>
          <a:prstGeom prst="rect">
            <a:avLst/>
          </a:prstGeom>
          <a:noFill/>
          <a:ln w="73025"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C</a:t>
            </a:r>
            <a:r>
              <a:rPr kumimoji="1" lang="ja-JP" altLang="en-US"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の繰り返し</a:t>
            </a:r>
            <a:endPar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v = 0.0 ; </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v &lt; 10.0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v += 2.0</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printf</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(“v=%</a:t>
            </a: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lf</a:t>
            </a: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\n”, v)</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endPar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
        <p:nvSpPr>
          <p:cNvPr id="9" name="テキスト ボックス 8">
            <a:extLst>
              <a:ext uri="{FF2B5EF4-FFF2-40B4-BE49-F238E27FC236}">
                <a16:creationId xmlns:a16="http://schemas.microsoft.com/office/drawing/2014/main" id="{E83AD968-81E3-3246-0C22-5098CC1CE162}"/>
              </a:ext>
            </a:extLst>
          </p:cNvPr>
          <p:cNvSpPr txBox="1"/>
          <p:nvPr/>
        </p:nvSpPr>
        <p:spPr>
          <a:xfrm>
            <a:off x="5949018" y="4344924"/>
            <a:ext cx="6672064" cy="1384995"/>
          </a:xfrm>
          <a:prstGeom prst="rect">
            <a:avLst/>
          </a:prstGeom>
          <a:noFill/>
        </p:spPr>
        <p:txBody>
          <a:bodyPr wrap="square">
            <a:spAutoFit/>
          </a:bodyPr>
          <a:lstStyle/>
          <a:p>
            <a:pPr fontAlgn="base">
              <a:spcBef>
                <a:spcPct val="0"/>
              </a:spcBef>
              <a:spcAft>
                <a:spcPct val="0"/>
              </a:spcAft>
              <a:defRPr/>
            </a:pPr>
            <a:r>
              <a:rPr kumimoji="1" lang="en-US" altLang="ja-JP" sz="28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python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for v in </a:t>
            </a:r>
            <a:r>
              <a:rPr kumimoji="1" lang="en-US" altLang="ja-JP" sz="2800" b="1" i="0" u="none" strike="noStrike" kern="1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numpy.arrange</a:t>
            </a:r>
            <a:r>
              <a:rPr kumimoji="1" lang="en-US" altLang="ja-JP" sz="2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(0.0, 10.0, 2.0)</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print(</a:t>
            </a:r>
            <a:r>
              <a:rPr kumimoji="1" lang="en-US" altLang="ja-JP" sz="2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f”v</a:t>
            </a:r>
            <a:r>
              <a:rPr kumimoji="1" lang="en-US" altLang="ja-JP" sz="2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={v}”)</a:t>
            </a:r>
          </a:p>
        </p:txBody>
      </p:sp>
    </p:spTree>
    <p:extLst>
      <p:ext uri="{BB962C8B-B14F-4D97-AF65-F5344CB8AC3E}">
        <p14:creationId xmlns:p14="http://schemas.microsoft.com/office/powerpoint/2010/main" val="101094868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340767"/>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特有の文法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リスト内包表記</a:t>
            </a:r>
            <a:br>
              <a:rPr lang="en-US" altLang="ja-JP" sz="3600" b="1" dirty="0">
                <a:solidFill>
                  <a:srgbClr val="0000FF"/>
                </a:solidFill>
                <a:ea typeface="ＨＧ丸ゴシックB" pitchFamily="49" charset="-128"/>
              </a:rPr>
            </a:br>
            <a:r>
              <a:rPr lang="en-US" altLang="ja-JP" sz="3600" b="1" dirty="0">
                <a:solidFill>
                  <a:srgbClr val="FF0000"/>
                </a:solidFill>
                <a:ea typeface="ＨＧ丸ゴシックB" pitchFamily="49" charset="-128"/>
              </a:rPr>
              <a:t>(01c_fitting_gpt_rev2.py)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1847528" y="1628800"/>
            <a:ext cx="9001000" cy="4752528"/>
          </a:xfrm>
        </p:spPr>
        <p:txBody>
          <a:bodyPr/>
          <a:lstStyle/>
          <a:p>
            <a:pPr marL="0" indent="0">
              <a:spcBef>
                <a:spcPts val="600"/>
              </a:spcBef>
              <a:buNone/>
            </a:pPr>
            <a:r>
              <a:rPr lang="de-DE" altLang="ja-JP" sz="5400" b="1" dirty="0">
                <a:solidFill>
                  <a:schemeClr val="accent1">
                    <a:lumMod val="50000"/>
                  </a:schemeClr>
                </a:solidFill>
              </a:rPr>
              <a:t>data = </a:t>
            </a:r>
            <a:r>
              <a:rPr lang="de-DE" altLang="ja-JP" sz="5400" b="1" dirty="0">
                <a:solidFill>
                  <a:srgbClr val="FF0000"/>
                </a:solidFill>
              </a:rPr>
              <a:t>[</a:t>
            </a:r>
            <a:r>
              <a:rPr lang="de-DE" altLang="ja-JP" sz="5400" b="1" dirty="0">
                <a:solidFill>
                  <a:srgbClr val="990000"/>
                </a:solidFill>
              </a:rPr>
              <a:t>float(d) </a:t>
            </a:r>
            <a:r>
              <a:rPr lang="de-DE" altLang="ja-JP" sz="5400" b="1" dirty="0">
                <a:solidFill>
                  <a:srgbClr val="0000FF"/>
                </a:solidFill>
              </a:rPr>
              <a:t>for d in data</a:t>
            </a:r>
            <a:r>
              <a:rPr lang="de-DE" altLang="ja-JP" sz="5400" b="1" dirty="0">
                <a:solidFill>
                  <a:srgbClr val="FF0000"/>
                </a:solidFill>
              </a:rPr>
              <a:t>]</a:t>
            </a:r>
          </a:p>
          <a:p>
            <a:pPr marL="0" indent="0">
              <a:spcBef>
                <a:spcPts val="600"/>
              </a:spcBef>
              <a:buNone/>
            </a:pPr>
            <a:r>
              <a:rPr lang="de-DE" altLang="ja-JP" sz="5400" b="1" dirty="0">
                <a:solidFill>
                  <a:schemeClr val="accent1">
                    <a:lumMod val="50000"/>
                  </a:schemeClr>
                </a:solidFill>
              </a:rPr>
              <a:t>	</a:t>
            </a:r>
            <a:r>
              <a:rPr lang="ja-JP" altLang="en-US" sz="5400" b="1" dirty="0">
                <a:solidFill>
                  <a:srgbClr val="0000FF"/>
                </a:solidFill>
              </a:rPr>
              <a:t>リスト内包表記</a:t>
            </a:r>
            <a:br>
              <a:rPr lang="en-US" altLang="ja-JP" sz="5400" b="1" dirty="0">
                <a:solidFill>
                  <a:srgbClr val="0000FF"/>
                </a:solidFill>
              </a:rPr>
            </a:br>
            <a:r>
              <a:rPr lang="ja-JP" altLang="en-US" sz="4400" dirty="0"/>
              <a:t>　　　　繰り返し構文 </a:t>
            </a:r>
            <a:r>
              <a:rPr lang="en-US" altLang="ja-JP" sz="4400" dirty="0"/>
              <a:t>(</a:t>
            </a:r>
            <a:r>
              <a:rPr lang="ja-JP" altLang="en-US" sz="4400" dirty="0"/>
              <a:t>ループ</a:t>
            </a:r>
            <a:r>
              <a:rPr lang="en-US" altLang="ja-JP" sz="4400" dirty="0"/>
              <a:t>)</a:t>
            </a:r>
            <a:br>
              <a:rPr lang="en-US" altLang="ja-JP" sz="4400" dirty="0"/>
            </a:br>
            <a:r>
              <a:rPr lang="ja-JP" altLang="en-US" sz="4400" dirty="0"/>
              <a:t>　　　　　　　　　＋</a:t>
            </a:r>
            <a:br>
              <a:rPr lang="en-US" altLang="ja-JP" sz="4400" dirty="0"/>
            </a:br>
            <a:r>
              <a:rPr lang="ja-JP" altLang="en-US" sz="4400" dirty="0"/>
              <a:t>　　　　配列 </a:t>
            </a:r>
            <a:r>
              <a:rPr lang="en-US" altLang="ja-JP" sz="4400" dirty="0"/>
              <a:t>(list)</a:t>
            </a:r>
            <a:r>
              <a:rPr lang="ja-JP" altLang="en-US" sz="4400" dirty="0"/>
              <a:t> 作成</a:t>
            </a:r>
            <a:endParaRPr lang="en-US" altLang="ja-JP" sz="4400" dirty="0"/>
          </a:p>
          <a:p>
            <a:pPr marL="0" indent="0">
              <a:spcBef>
                <a:spcPts val="600"/>
              </a:spcBef>
              <a:buNone/>
            </a:pPr>
            <a:r>
              <a:rPr lang="ja-JP" altLang="en-US" sz="4400" dirty="0"/>
              <a:t>　　　　　を同時に行える</a:t>
            </a:r>
            <a:endParaRPr lang="en-US" altLang="ja-JP" sz="6000" b="1" dirty="0">
              <a:solidFill>
                <a:srgbClr val="FF0000"/>
              </a:solidFill>
            </a:endParaRPr>
          </a:p>
        </p:txBody>
      </p:sp>
    </p:spTree>
    <p:extLst>
      <p:ext uri="{BB962C8B-B14F-4D97-AF65-F5344CB8AC3E}">
        <p14:creationId xmlns:p14="http://schemas.microsoft.com/office/powerpoint/2010/main" val="382081438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340767"/>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特有の文法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リスト内包表記と</a:t>
            </a:r>
            <a:r>
              <a:rPr lang="en-US" altLang="ja-JP" sz="3600" b="1" dirty="0">
                <a:solidFill>
                  <a:srgbClr val="0000FF"/>
                </a:solidFill>
                <a:ea typeface="ＨＧ丸ゴシックB" pitchFamily="49" charset="-128"/>
              </a:rPr>
              <a:t>for</a:t>
            </a:r>
            <a:r>
              <a:rPr lang="ja-JP" altLang="en-US" sz="3600" b="1" dirty="0">
                <a:solidFill>
                  <a:srgbClr val="0000FF"/>
                </a:solidFill>
                <a:ea typeface="ＨＧ丸ゴシックB" pitchFamily="49" charset="-128"/>
              </a:rPr>
              <a:t>文</a:t>
            </a:r>
            <a:br>
              <a:rPr lang="en-US" altLang="ja-JP" sz="3600" b="1" dirty="0">
                <a:solidFill>
                  <a:srgbClr val="0000FF"/>
                </a:solidFill>
                <a:ea typeface="ＨＧ丸ゴシックB" pitchFamily="49" charset="-128"/>
              </a:rPr>
            </a:br>
            <a:r>
              <a:rPr lang="en-US" altLang="ja-JP" sz="3600" b="1" dirty="0">
                <a:solidFill>
                  <a:srgbClr val="FF0000"/>
                </a:solidFill>
                <a:ea typeface="ＨＧ丸ゴシックB" pitchFamily="49" charset="-128"/>
              </a:rPr>
              <a:t>(01c_fitting_gpt_rev2.py)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911424" y="1467545"/>
            <a:ext cx="11233248" cy="5201815"/>
          </a:xfrm>
        </p:spPr>
        <p:txBody>
          <a:bodyPr/>
          <a:lstStyle/>
          <a:p>
            <a:pPr marL="0" indent="0">
              <a:spcBef>
                <a:spcPts val="600"/>
              </a:spcBef>
              <a:buNone/>
            </a:pPr>
            <a:r>
              <a:rPr lang="de-DE" altLang="ja-JP" sz="2400" b="1" dirty="0">
                <a:solidFill>
                  <a:schemeClr val="accent1">
                    <a:lumMod val="50000"/>
                  </a:schemeClr>
                </a:solidFill>
              </a:rPr>
              <a:t>data = </a:t>
            </a:r>
            <a:r>
              <a:rPr lang="de-DE" altLang="ja-JP" sz="2400" b="1" dirty="0">
                <a:solidFill>
                  <a:srgbClr val="FF0000"/>
                </a:solidFill>
              </a:rPr>
              <a:t>[</a:t>
            </a:r>
            <a:r>
              <a:rPr lang="de-DE" altLang="ja-JP" sz="2400" b="1" dirty="0">
                <a:solidFill>
                  <a:srgbClr val="990000"/>
                </a:solidFill>
              </a:rPr>
              <a:t>float(d) </a:t>
            </a:r>
            <a:r>
              <a:rPr lang="de-DE" altLang="ja-JP" sz="2400" b="1" dirty="0">
                <a:solidFill>
                  <a:srgbClr val="0000FF"/>
                </a:solidFill>
              </a:rPr>
              <a:t>for d in data</a:t>
            </a:r>
            <a:r>
              <a:rPr lang="de-DE" altLang="ja-JP" sz="2400" b="1" dirty="0">
                <a:solidFill>
                  <a:srgbClr val="FF0000"/>
                </a:solidFill>
              </a:rPr>
              <a:t>]</a:t>
            </a:r>
          </a:p>
          <a:p>
            <a:pPr marL="0" indent="0">
              <a:spcBef>
                <a:spcPts val="600"/>
              </a:spcBef>
              <a:buNone/>
            </a:pPr>
            <a:r>
              <a:rPr lang="ja-JP" altLang="en-US" sz="2400" b="1" dirty="0">
                <a:solidFill>
                  <a:srgbClr val="0000FF"/>
                </a:solidFill>
              </a:rPr>
              <a:t>　以下の繰り返し構文と同じ</a:t>
            </a:r>
            <a:r>
              <a:rPr lang="en-US" altLang="ja-JP" sz="2400" b="1" dirty="0">
                <a:solidFill>
                  <a:srgbClr val="0000FF"/>
                </a:solidFill>
              </a:rPr>
              <a:t>:</a:t>
            </a:r>
            <a:br>
              <a:rPr lang="en-US" altLang="ja-JP" sz="2400" b="1" dirty="0">
                <a:solidFill>
                  <a:srgbClr val="0000FF"/>
                </a:solidFill>
              </a:rPr>
            </a:br>
            <a:br>
              <a:rPr lang="en-US" altLang="ja-JP" sz="2400" b="1" baseline="30000" dirty="0">
                <a:solidFill>
                  <a:srgbClr val="0000FF"/>
                </a:solidFill>
              </a:rPr>
            </a:br>
            <a:r>
              <a:rPr lang="ja-JP" altLang="en-US" sz="2400" b="1" dirty="0">
                <a:solidFill>
                  <a:schemeClr val="accent1">
                    <a:lumMod val="50000"/>
                  </a:schemeClr>
                </a:solidFill>
              </a:rPr>
              <a:t>　　</a:t>
            </a:r>
            <a:r>
              <a:rPr lang="en-US" altLang="ja-JP" sz="2400" b="1" dirty="0">
                <a:solidFill>
                  <a:schemeClr val="accent1">
                    <a:lumMod val="50000"/>
                  </a:schemeClr>
                </a:solidFill>
              </a:rPr>
              <a:t>data = </a:t>
            </a:r>
            <a:r>
              <a:rPr lang="en-US" altLang="ja-JP" sz="2400" b="1" dirty="0">
                <a:solidFill>
                  <a:srgbClr val="FF0000"/>
                </a:solidFill>
              </a:rPr>
              <a:t>[]</a:t>
            </a:r>
            <a:br>
              <a:rPr lang="en-US" altLang="ja-JP" sz="2400" b="1" dirty="0">
                <a:solidFill>
                  <a:srgbClr val="FF0000"/>
                </a:solidFill>
              </a:rPr>
            </a:br>
            <a:r>
              <a:rPr lang="ja-JP" altLang="en-US" sz="2400" b="1" dirty="0">
                <a:solidFill>
                  <a:schemeClr val="accent1">
                    <a:lumMod val="50000"/>
                  </a:schemeClr>
                </a:solidFill>
              </a:rPr>
              <a:t>　　</a:t>
            </a:r>
            <a:r>
              <a:rPr lang="en-US" altLang="ja-JP" sz="2400" b="1" dirty="0">
                <a:solidFill>
                  <a:schemeClr val="accent1">
                    <a:lumMod val="50000"/>
                  </a:schemeClr>
                </a:solidFill>
              </a:rPr>
              <a:t>for </a:t>
            </a:r>
            <a:r>
              <a:rPr lang="en-US" altLang="ja-JP" sz="2400" b="1" dirty="0">
                <a:solidFill>
                  <a:srgbClr val="0000FF"/>
                </a:solidFill>
              </a:rPr>
              <a:t>d in data</a:t>
            </a:r>
            <a:r>
              <a:rPr lang="en-US" altLang="ja-JP" sz="2400" b="1" dirty="0">
                <a:solidFill>
                  <a:schemeClr val="accent1">
                    <a:lumMod val="50000"/>
                  </a:schemeClr>
                </a:solidFill>
              </a:rPr>
              <a:t>:</a:t>
            </a:r>
            <a:br>
              <a:rPr lang="en-US" altLang="ja-JP" sz="2400" b="1" dirty="0">
                <a:solidFill>
                  <a:schemeClr val="accent1">
                    <a:lumMod val="50000"/>
                  </a:schemeClr>
                </a:solidFill>
              </a:rPr>
            </a:br>
            <a:r>
              <a:rPr lang="ja-JP" altLang="en-US" sz="2400" b="1" dirty="0">
                <a:solidFill>
                  <a:schemeClr val="accent1">
                    <a:lumMod val="50000"/>
                  </a:schemeClr>
                </a:solidFill>
              </a:rPr>
              <a:t>　　</a:t>
            </a:r>
            <a:r>
              <a:rPr lang="en-US" altLang="ja-JP" sz="2400" b="1" dirty="0">
                <a:solidFill>
                  <a:schemeClr val="accent1">
                    <a:lumMod val="50000"/>
                  </a:schemeClr>
                </a:solidFill>
              </a:rPr>
              <a:t>    </a:t>
            </a:r>
            <a:r>
              <a:rPr lang="en-US" altLang="ja-JP" sz="2400" b="1" dirty="0" err="1">
                <a:solidFill>
                  <a:schemeClr val="accent1">
                    <a:lumMod val="50000"/>
                  </a:schemeClr>
                </a:solidFill>
              </a:rPr>
              <a:t>data.append</a:t>
            </a:r>
            <a:r>
              <a:rPr lang="en-US" altLang="ja-JP" sz="2400" b="1" dirty="0">
                <a:solidFill>
                  <a:schemeClr val="accent1">
                    <a:lumMod val="50000"/>
                  </a:schemeClr>
                </a:solidFill>
              </a:rPr>
              <a:t>(</a:t>
            </a:r>
            <a:r>
              <a:rPr lang="en-US" altLang="ja-JP" sz="2400" b="1" dirty="0">
                <a:solidFill>
                  <a:srgbClr val="990000"/>
                </a:solidFill>
              </a:rPr>
              <a:t>float(d)</a:t>
            </a:r>
            <a:r>
              <a:rPr lang="en-US" altLang="ja-JP" sz="2400" b="1" dirty="0">
                <a:solidFill>
                  <a:schemeClr val="accent1">
                    <a:lumMod val="50000"/>
                  </a:schemeClr>
                </a:solidFill>
              </a:rPr>
              <a:t>)	</a:t>
            </a:r>
            <a:r>
              <a:rPr lang="en-US" altLang="ja-JP" sz="2400" b="1" dirty="0">
                <a:solidFill>
                  <a:srgbClr val="0000FF"/>
                </a:solidFill>
              </a:rPr>
              <a:t>#</a:t>
            </a:r>
            <a:r>
              <a:rPr lang="ja-JP" altLang="en-US" sz="2400" b="1" dirty="0">
                <a:solidFill>
                  <a:srgbClr val="0000FF"/>
                </a:solidFill>
              </a:rPr>
              <a:t> 配列 </a:t>
            </a:r>
            <a:r>
              <a:rPr lang="en-US" altLang="ja-JP" sz="2400" b="1" dirty="0">
                <a:solidFill>
                  <a:srgbClr val="0000FF"/>
                </a:solidFill>
              </a:rPr>
              <a:t>(list)</a:t>
            </a:r>
            <a:r>
              <a:rPr lang="ja-JP" altLang="en-US" sz="2400" b="1" dirty="0">
                <a:solidFill>
                  <a:srgbClr val="0000FF"/>
                </a:solidFill>
              </a:rPr>
              <a:t> への追加は </a:t>
            </a:r>
            <a:r>
              <a:rPr lang="en-US" altLang="ja-JP" sz="2400" b="1" dirty="0">
                <a:solidFill>
                  <a:srgbClr val="0000FF"/>
                </a:solidFill>
              </a:rPr>
              <a:t>.append()</a:t>
            </a:r>
            <a:r>
              <a:rPr lang="ja-JP" altLang="en-US" sz="2400" b="1" dirty="0">
                <a:solidFill>
                  <a:srgbClr val="0000FF"/>
                </a:solidFill>
              </a:rPr>
              <a:t> を使う</a:t>
            </a:r>
            <a:r>
              <a:rPr lang="en-US" altLang="ja-JP" sz="2400" b="1" dirty="0">
                <a:solidFill>
                  <a:srgbClr val="0000FF"/>
                </a:solidFill>
              </a:rPr>
              <a:t>	</a:t>
            </a:r>
          </a:p>
          <a:p>
            <a:pPr marL="0" indent="0">
              <a:spcBef>
                <a:spcPts val="600"/>
              </a:spcBef>
              <a:buNone/>
            </a:pPr>
            <a:endParaRPr lang="en-US" altLang="ja-JP" sz="2400" b="1" dirty="0">
              <a:solidFill>
                <a:schemeClr val="accent1">
                  <a:lumMod val="50000"/>
                </a:schemeClr>
              </a:solidFill>
            </a:endParaRPr>
          </a:p>
          <a:p>
            <a:pPr marL="0" indent="0">
              <a:spcBef>
                <a:spcPts val="600"/>
              </a:spcBef>
              <a:buNone/>
            </a:pPr>
            <a:r>
              <a:rPr lang="ja-JP" altLang="en-US" sz="2400" b="1" dirty="0">
                <a:solidFill>
                  <a:schemeClr val="accent1">
                    <a:lumMod val="50000"/>
                  </a:schemeClr>
                </a:solidFill>
              </a:rPr>
              <a:t>長所</a:t>
            </a:r>
            <a:r>
              <a:rPr lang="en-US" altLang="ja-JP" sz="2400" b="1" dirty="0">
                <a:solidFill>
                  <a:schemeClr val="accent1">
                    <a:lumMod val="50000"/>
                  </a:schemeClr>
                </a:solidFill>
              </a:rPr>
              <a:t>:</a:t>
            </a:r>
            <a:r>
              <a:rPr lang="ja-JP" altLang="en-US" sz="2400" b="1" dirty="0">
                <a:solidFill>
                  <a:schemeClr val="accent1">
                    <a:lumMod val="50000"/>
                  </a:schemeClr>
                </a:solidFill>
              </a:rPr>
              <a:t> プログラムが短くなる。場合によっては可読性が上がる</a:t>
            </a:r>
            <a:endParaRPr lang="en-US" altLang="ja-JP" sz="2400" b="1" dirty="0">
              <a:solidFill>
                <a:schemeClr val="accent1">
                  <a:lumMod val="50000"/>
                </a:schemeClr>
              </a:solidFill>
            </a:endParaRPr>
          </a:p>
          <a:p>
            <a:pPr marL="0" indent="0">
              <a:spcBef>
                <a:spcPts val="600"/>
              </a:spcBef>
              <a:buNone/>
            </a:pPr>
            <a:r>
              <a:rPr lang="ja-JP" altLang="en-US" sz="2400" b="1" dirty="0">
                <a:solidFill>
                  <a:schemeClr val="accent1">
                    <a:lumMod val="50000"/>
                  </a:schemeClr>
                </a:solidFill>
              </a:rPr>
              <a:t>　　　　</a:t>
            </a:r>
            <a:r>
              <a:rPr lang="en-US" altLang="ja-JP" sz="2400" b="1" dirty="0">
                <a:solidFill>
                  <a:schemeClr val="accent1">
                    <a:lumMod val="50000"/>
                  </a:schemeClr>
                </a:solidFill>
              </a:rPr>
              <a:t>for</a:t>
            </a:r>
            <a:r>
              <a:rPr lang="ja-JP" altLang="en-US" sz="2400" b="1" dirty="0">
                <a:solidFill>
                  <a:schemeClr val="accent1">
                    <a:lumMod val="50000"/>
                  </a:schemeClr>
                </a:solidFill>
              </a:rPr>
              <a:t>ループよりも早い </a:t>
            </a:r>
            <a:r>
              <a:rPr lang="en-US" altLang="ja-JP" sz="2400" b="1" dirty="0">
                <a:solidFill>
                  <a:schemeClr val="accent1">
                    <a:lumMod val="50000"/>
                  </a:schemeClr>
                </a:solidFill>
              </a:rPr>
              <a:t>(</a:t>
            </a:r>
            <a:r>
              <a:rPr lang="ja-JP" altLang="en-US" sz="2400" b="1" dirty="0">
                <a:solidFill>
                  <a:srgbClr val="FF0000"/>
                </a:solidFill>
              </a:rPr>
              <a:t>ほとんどの場合無視できる</a:t>
            </a:r>
            <a:r>
              <a:rPr lang="ja-JP" altLang="en-US" sz="2400" b="1" dirty="0">
                <a:solidFill>
                  <a:schemeClr val="accent1">
                    <a:lumMod val="50000"/>
                  </a:schemeClr>
                </a:solidFill>
              </a:rPr>
              <a:t>違い</a:t>
            </a:r>
            <a:r>
              <a:rPr lang="en-US" altLang="ja-JP" sz="2400" b="1" dirty="0">
                <a:solidFill>
                  <a:schemeClr val="accent1">
                    <a:lumMod val="50000"/>
                  </a:schemeClr>
                </a:solidFill>
              </a:rPr>
              <a:t>)</a:t>
            </a:r>
          </a:p>
          <a:p>
            <a:pPr marL="0" indent="0">
              <a:spcBef>
                <a:spcPts val="600"/>
              </a:spcBef>
              <a:buNone/>
            </a:pPr>
            <a:r>
              <a:rPr lang="ja-JP" altLang="en-US" sz="2400" b="1" dirty="0">
                <a:solidFill>
                  <a:srgbClr val="FF0000"/>
                </a:solidFill>
              </a:rPr>
              <a:t>短所</a:t>
            </a:r>
            <a:r>
              <a:rPr lang="en-US" altLang="ja-JP" sz="2400" b="1" dirty="0">
                <a:solidFill>
                  <a:srgbClr val="FF0000"/>
                </a:solidFill>
              </a:rPr>
              <a:t>:</a:t>
            </a:r>
            <a:r>
              <a:rPr lang="ja-JP" altLang="en-US" sz="2400" b="1" dirty="0">
                <a:solidFill>
                  <a:srgbClr val="FF0000"/>
                </a:solidFill>
              </a:rPr>
              <a:t> わかりにくい</a:t>
            </a:r>
            <a:endParaRPr lang="en-US" altLang="ja-JP" sz="2400" b="1" dirty="0">
              <a:solidFill>
                <a:srgbClr val="FF0000"/>
              </a:solidFill>
            </a:endParaRPr>
          </a:p>
          <a:p>
            <a:pPr marL="0" indent="0">
              <a:spcBef>
                <a:spcPts val="600"/>
              </a:spcBef>
              <a:buNone/>
            </a:pPr>
            <a:endParaRPr lang="en-US" altLang="ja-JP" sz="2400" b="1" dirty="0">
              <a:solidFill>
                <a:schemeClr val="accent1">
                  <a:lumMod val="50000"/>
                </a:schemeClr>
              </a:solidFill>
            </a:endParaRPr>
          </a:p>
          <a:p>
            <a:pPr marL="0" indent="0">
              <a:spcBef>
                <a:spcPts val="600"/>
              </a:spcBef>
              <a:buNone/>
            </a:pPr>
            <a:r>
              <a:rPr lang="ja-JP" altLang="en-US" sz="2800" b="1" dirty="0">
                <a:solidFill>
                  <a:srgbClr val="FF0000"/>
                </a:solidFill>
              </a:rPr>
              <a:t>個人の意見： 非常に単純なテンプレパターン以外では使わないことを推奨</a:t>
            </a:r>
            <a:endParaRPr lang="en-US" altLang="ja-JP" sz="2800" b="1" dirty="0">
              <a:solidFill>
                <a:srgbClr val="FF0000"/>
              </a:solidFill>
            </a:endParaRPr>
          </a:p>
        </p:txBody>
      </p:sp>
      <p:sp>
        <p:nvSpPr>
          <p:cNvPr id="2" name="正方形/長方形 1">
            <a:extLst>
              <a:ext uri="{FF2B5EF4-FFF2-40B4-BE49-F238E27FC236}">
                <a16:creationId xmlns:a16="http://schemas.microsoft.com/office/drawing/2014/main" id="{4D44F899-9394-4861-8DB8-13C451C951B9}"/>
              </a:ext>
            </a:extLst>
          </p:cNvPr>
          <p:cNvSpPr/>
          <p:nvPr/>
        </p:nvSpPr>
        <p:spPr>
          <a:xfrm>
            <a:off x="1354760" y="2420888"/>
            <a:ext cx="3168352" cy="1512168"/>
          </a:xfrm>
          <a:prstGeom prst="rect">
            <a:avLst/>
          </a:prstGeom>
          <a:no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Tree>
    <p:extLst>
      <p:ext uri="{BB962C8B-B14F-4D97-AF65-F5344CB8AC3E}">
        <p14:creationId xmlns:p14="http://schemas.microsoft.com/office/powerpoint/2010/main" val="6972629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836711"/>
          </a:xfrm>
        </p:spPr>
        <p:txBody>
          <a:bodyPr/>
          <a:lstStyle/>
          <a:p>
            <a:pPr eaLnBrk="1" hangingPunct="1"/>
            <a:r>
              <a:rPr lang="ja-JP" altLang="en-US" sz="3600" b="1" dirty="0">
                <a:solidFill>
                  <a:srgbClr val="0000FF"/>
                </a:solidFill>
                <a:ea typeface="ＨＧ丸ゴシックB" pitchFamily="49" charset="-128"/>
              </a:rPr>
              <a:t>リスト内包表記</a:t>
            </a:r>
            <a:r>
              <a:rPr lang="en-US" altLang="ja-JP" sz="3600" b="1" dirty="0">
                <a:solidFill>
                  <a:srgbClr val="0000FF"/>
                </a:solidFill>
                <a:ea typeface="ＨＧ丸ゴシックB" pitchFamily="49" charset="-128"/>
              </a:rPr>
              <a:t>: ChatGPT</a:t>
            </a:r>
            <a:r>
              <a:rPr lang="ja-JP" altLang="en-US" sz="3600" b="1" dirty="0">
                <a:solidFill>
                  <a:srgbClr val="0000FF"/>
                </a:solidFill>
                <a:ea typeface="ＨＧ丸ゴシックB" pitchFamily="49" charset="-128"/>
              </a:rPr>
              <a:t>で解決</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983432" y="869214"/>
            <a:ext cx="10673335" cy="5728138"/>
          </a:xfrm>
        </p:spPr>
        <p:txBody>
          <a:bodyPr/>
          <a:lstStyle/>
          <a:p>
            <a:pPr marL="0" indent="0">
              <a:spcBef>
                <a:spcPts val="0"/>
              </a:spcBef>
              <a:buNone/>
            </a:pPr>
            <a:r>
              <a:rPr lang="en-US" altLang="ja-JP" sz="2400" b="1" dirty="0"/>
              <a:t>Q:</a:t>
            </a:r>
            <a:r>
              <a:rPr lang="ja-JP" altLang="en-US" sz="2400" b="1" dirty="0"/>
              <a:t> </a:t>
            </a:r>
            <a:r>
              <a:rPr lang="de-DE" altLang="ja-JP" sz="2400" b="1" dirty="0"/>
              <a:t>data = [float(d) for d in data]</a:t>
            </a:r>
            <a:r>
              <a:rPr lang="ja-JP" altLang="en-US" sz="2400" b="1" dirty="0"/>
              <a:t> を</a:t>
            </a:r>
            <a:r>
              <a:rPr lang="en-US" altLang="ja-JP" sz="2400" b="1" dirty="0"/>
              <a:t>for</a:t>
            </a:r>
            <a:r>
              <a:rPr lang="ja-JP" altLang="en-US" sz="2400" b="1" dirty="0"/>
              <a:t>文に展開してください</a:t>
            </a:r>
            <a:endParaRPr lang="en-US" altLang="ja-JP" sz="2400" b="1" dirty="0"/>
          </a:p>
          <a:p>
            <a:pPr marL="0" indent="0">
              <a:spcBef>
                <a:spcPts val="0"/>
              </a:spcBef>
              <a:buNone/>
              <a:tabLst>
                <a:tab pos="268288" algn="l"/>
              </a:tabLst>
            </a:pPr>
            <a:r>
              <a:rPr lang="en-US" altLang="ja-JP" sz="2400" b="1" dirty="0">
                <a:solidFill>
                  <a:srgbClr val="0000FF"/>
                </a:solidFill>
              </a:rPr>
              <a:t>A:</a:t>
            </a:r>
            <a:br>
              <a:rPr lang="en-US" altLang="ja-JP" sz="2400" b="1" dirty="0">
                <a:solidFill>
                  <a:srgbClr val="0000FF"/>
                </a:solidFill>
              </a:rPr>
            </a:br>
            <a:r>
              <a:rPr lang="en-US" altLang="ja-JP" sz="2400" b="1" dirty="0">
                <a:solidFill>
                  <a:srgbClr val="0000FF"/>
                </a:solidFill>
              </a:rPr>
              <a:t>data = []</a:t>
            </a:r>
          </a:p>
          <a:p>
            <a:pPr marL="0" indent="0">
              <a:spcBef>
                <a:spcPts val="0"/>
              </a:spcBef>
              <a:buNone/>
              <a:tabLst>
                <a:tab pos="268288" algn="l"/>
              </a:tabLst>
            </a:pPr>
            <a:r>
              <a:rPr lang="en-US" altLang="ja-JP" sz="2400" b="1" dirty="0">
                <a:solidFill>
                  <a:srgbClr val="0000FF"/>
                </a:solidFill>
              </a:rPr>
              <a:t>for d in data:</a:t>
            </a:r>
          </a:p>
          <a:p>
            <a:pPr marL="0" indent="0">
              <a:spcBef>
                <a:spcPts val="0"/>
              </a:spcBef>
              <a:buNone/>
              <a:tabLst>
                <a:tab pos="268288" algn="l"/>
              </a:tabLst>
            </a:pPr>
            <a:r>
              <a:rPr lang="en-US" altLang="ja-JP" sz="2400" b="1" dirty="0">
                <a:solidFill>
                  <a:srgbClr val="0000FF"/>
                </a:solidFill>
              </a:rPr>
              <a:t>    value = float(d)</a:t>
            </a:r>
          </a:p>
          <a:p>
            <a:pPr marL="0" indent="0">
              <a:spcBef>
                <a:spcPts val="0"/>
              </a:spcBef>
              <a:buNone/>
              <a:tabLst>
                <a:tab pos="268288" algn="l"/>
              </a:tabLst>
            </a:pPr>
            <a:r>
              <a:rPr lang="en-US" altLang="ja-JP" sz="2400" b="1" dirty="0">
                <a:solidFill>
                  <a:srgbClr val="0000FF"/>
                </a:solidFill>
              </a:rPr>
              <a:t>    </a:t>
            </a:r>
            <a:r>
              <a:rPr lang="en-US" altLang="ja-JP" sz="2400" b="1" dirty="0" err="1">
                <a:solidFill>
                  <a:srgbClr val="0000FF"/>
                </a:solidFill>
              </a:rPr>
              <a:t>Tinv.append</a:t>
            </a:r>
            <a:r>
              <a:rPr lang="en-US" altLang="ja-JP" sz="2400" b="1" dirty="0">
                <a:solidFill>
                  <a:srgbClr val="0000FF"/>
                </a:solidFill>
              </a:rPr>
              <a:t>(value)</a:t>
            </a:r>
          </a:p>
          <a:p>
            <a:pPr marL="0" indent="0">
              <a:spcBef>
                <a:spcPts val="0"/>
              </a:spcBef>
              <a:buNone/>
            </a:pPr>
            <a:endParaRPr lang="en-US" altLang="ja-JP" sz="2800" dirty="0"/>
          </a:p>
          <a:p>
            <a:pPr marL="0" indent="0">
              <a:spcBef>
                <a:spcPts val="0"/>
              </a:spcBef>
              <a:buNone/>
            </a:pPr>
            <a:r>
              <a:rPr lang="en-US" altLang="ja-JP" sz="2800" b="1" dirty="0"/>
              <a:t>Q:</a:t>
            </a:r>
            <a:r>
              <a:rPr lang="ja-JP" altLang="en-US" sz="2800" b="1" dirty="0"/>
              <a:t> 次の</a:t>
            </a:r>
            <a:r>
              <a:rPr lang="en-US" altLang="ja-JP" sz="2800" b="1" dirty="0"/>
              <a:t>2</a:t>
            </a:r>
            <a:r>
              <a:rPr lang="ja-JP" altLang="en-US" sz="2800" b="1" dirty="0"/>
              <a:t>重</a:t>
            </a:r>
            <a:r>
              <a:rPr lang="en-US" altLang="ja-JP" sz="2800" b="1" dirty="0"/>
              <a:t>for</a:t>
            </a:r>
            <a:r>
              <a:rPr lang="ja-JP" altLang="en-US" sz="2800" b="1" dirty="0"/>
              <a:t>文をリスト内包表記に変換してください</a:t>
            </a:r>
            <a:endParaRPr lang="en-US" altLang="ja-JP" sz="2800" b="1" dirty="0"/>
          </a:p>
          <a:p>
            <a:pPr marL="0" indent="0">
              <a:spcBef>
                <a:spcPts val="0"/>
              </a:spcBef>
              <a:buNone/>
            </a:pPr>
            <a:r>
              <a:rPr lang="en-US" altLang="ja-JP" sz="2800" b="1" dirty="0"/>
              <a:t>l = []</a:t>
            </a:r>
          </a:p>
          <a:p>
            <a:pPr marL="0" indent="0">
              <a:spcBef>
                <a:spcPts val="0"/>
              </a:spcBef>
              <a:buNone/>
            </a:pPr>
            <a:r>
              <a:rPr lang="en-US" altLang="ja-JP" sz="2800" b="1" dirty="0"/>
              <a:t>for </a:t>
            </a:r>
            <a:r>
              <a:rPr lang="en-US" altLang="ja-JP" sz="2800" b="1" dirty="0" err="1"/>
              <a:t>i</a:t>
            </a:r>
            <a:r>
              <a:rPr lang="en-US" altLang="ja-JP" sz="2800" b="1" dirty="0"/>
              <a:t> in range(10):</a:t>
            </a:r>
          </a:p>
          <a:p>
            <a:pPr marL="0" indent="0">
              <a:spcBef>
                <a:spcPts val="0"/>
              </a:spcBef>
              <a:buNone/>
            </a:pPr>
            <a:r>
              <a:rPr lang="en-US" altLang="ja-JP" sz="2800" b="1" dirty="0"/>
              <a:t>    for j in range(10):</a:t>
            </a:r>
          </a:p>
          <a:p>
            <a:pPr marL="0" indent="0">
              <a:spcBef>
                <a:spcPts val="0"/>
              </a:spcBef>
              <a:buNone/>
            </a:pPr>
            <a:r>
              <a:rPr lang="en-US" altLang="ja-JP" sz="2800" b="1" dirty="0"/>
              <a:t>         </a:t>
            </a:r>
            <a:r>
              <a:rPr lang="en-US" altLang="ja-JP" sz="2800" b="1" dirty="0" err="1"/>
              <a:t>l.append</a:t>
            </a:r>
            <a:r>
              <a:rPr lang="en-US" altLang="ja-JP" sz="2800" b="1" dirty="0"/>
              <a:t>([</a:t>
            </a:r>
            <a:r>
              <a:rPr lang="en-US" altLang="ja-JP" sz="2800" b="1" dirty="0" err="1"/>
              <a:t>i</a:t>
            </a:r>
            <a:r>
              <a:rPr lang="en-US" altLang="ja-JP" sz="2800" b="1" dirty="0"/>
              <a:t>, j, </a:t>
            </a:r>
            <a:r>
              <a:rPr lang="en-US" altLang="ja-JP" sz="2800" b="1" dirty="0" err="1"/>
              <a:t>i</a:t>
            </a:r>
            <a:r>
              <a:rPr lang="en-US" altLang="ja-JP" sz="2800" b="1" dirty="0"/>
              <a:t>*j])</a:t>
            </a:r>
          </a:p>
          <a:p>
            <a:pPr marL="0" indent="0">
              <a:spcBef>
                <a:spcPts val="0"/>
              </a:spcBef>
              <a:buNone/>
            </a:pPr>
            <a:r>
              <a:rPr lang="en-US" altLang="ja-JP" sz="2800" b="1" dirty="0">
                <a:solidFill>
                  <a:srgbClr val="0000FF"/>
                </a:solidFill>
              </a:rPr>
              <a:t>A: l = [[</a:t>
            </a:r>
            <a:r>
              <a:rPr lang="en-US" altLang="ja-JP" sz="2800" b="1" dirty="0" err="1">
                <a:solidFill>
                  <a:srgbClr val="0000FF"/>
                </a:solidFill>
              </a:rPr>
              <a:t>i</a:t>
            </a:r>
            <a:r>
              <a:rPr lang="en-US" altLang="ja-JP" sz="2800" b="1" dirty="0">
                <a:solidFill>
                  <a:srgbClr val="0000FF"/>
                </a:solidFill>
              </a:rPr>
              <a:t>, j, </a:t>
            </a:r>
            <a:r>
              <a:rPr lang="en-US" altLang="ja-JP" sz="2800" b="1" dirty="0" err="1">
                <a:solidFill>
                  <a:srgbClr val="0000FF"/>
                </a:solidFill>
              </a:rPr>
              <a:t>i</a:t>
            </a:r>
            <a:r>
              <a:rPr lang="en-US" altLang="ja-JP" sz="2800" b="1" dirty="0">
                <a:solidFill>
                  <a:srgbClr val="0000FF"/>
                </a:solidFill>
              </a:rPr>
              <a:t>*j] for </a:t>
            </a:r>
            <a:r>
              <a:rPr lang="en-US" altLang="ja-JP" sz="2800" b="1" dirty="0" err="1">
                <a:solidFill>
                  <a:srgbClr val="0000FF"/>
                </a:solidFill>
              </a:rPr>
              <a:t>i</a:t>
            </a:r>
            <a:r>
              <a:rPr lang="en-US" altLang="ja-JP" sz="2800" b="1" dirty="0">
                <a:solidFill>
                  <a:srgbClr val="0000FF"/>
                </a:solidFill>
              </a:rPr>
              <a:t> in range(10) for j in range(10)]</a:t>
            </a:r>
          </a:p>
          <a:p>
            <a:pPr marL="0" indent="0">
              <a:spcBef>
                <a:spcPts val="0"/>
              </a:spcBef>
              <a:buNone/>
            </a:pPr>
            <a:endParaRPr lang="en-US" altLang="ja-JP" sz="2800" b="1" dirty="0">
              <a:solidFill>
                <a:srgbClr val="FF0000"/>
              </a:solidFill>
            </a:endParaRPr>
          </a:p>
          <a:p>
            <a:pPr marL="0" indent="0">
              <a:spcBef>
                <a:spcPts val="0"/>
              </a:spcBef>
              <a:buNone/>
            </a:pPr>
            <a:endParaRPr lang="en-US" altLang="ja-JP" sz="2800" b="1" dirty="0">
              <a:solidFill>
                <a:srgbClr val="FF0000"/>
              </a:solidFill>
            </a:endParaRPr>
          </a:p>
          <a:p>
            <a:pPr marL="0" indent="0">
              <a:spcBef>
                <a:spcPts val="0"/>
              </a:spcBef>
              <a:buNone/>
            </a:pPr>
            <a:endParaRPr lang="en-US" altLang="ja-JP" sz="2800" b="1" dirty="0">
              <a:solidFill>
                <a:srgbClr val="FF0000"/>
              </a:solidFill>
            </a:endParaRPr>
          </a:p>
        </p:txBody>
      </p:sp>
    </p:spTree>
    <p:extLst>
      <p:ext uri="{BB962C8B-B14F-4D97-AF65-F5344CB8AC3E}">
        <p14:creationId xmlns:p14="http://schemas.microsoft.com/office/powerpoint/2010/main" val="217480930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ja-JP" altLang="en-US" sz="3600" b="1" dirty="0">
                <a:solidFill>
                  <a:srgbClr val="0000FF"/>
                </a:solidFill>
                <a:ea typeface="ＨＧ丸ゴシックB" pitchFamily="49" charset="-128"/>
              </a:rPr>
              <a:t>入力データの確認</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画面出力 </a:t>
            </a:r>
            <a:r>
              <a:rPr lang="en-US" altLang="ja-JP" sz="3600" b="1" dirty="0">
                <a:solidFill>
                  <a:srgbClr val="0000FF"/>
                </a:solidFill>
                <a:ea typeface="ＨＧ丸ゴシックB" pitchFamily="49" charset="-128"/>
              </a:rPr>
              <a:t>print()</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191344" y="908720"/>
            <a:ext cx="11953328" cy="5561855"/>
          </a:xfrm>
        </p:spPr>
        <p:txBody>
          <a:bodyPr/>
          <a:lstStyle/>
          <a:p>
            <a:pPr marL="0" indent="0">
              <a:spcBef>
                <a:spcPts val="600"/>
              </a:spcBef>
              <a:buNone/>
            </a:pPr>
            <a:r>
              <a:rPr lang="ja-JP" altLang="en-US" sz="2400" b="1" dirty="0"/>
              <a:t>基本的な書き方</a:t>
            </a:r>
            <a:r>
              <a:rPr lang="en-US" altLang="ja-JP" sz="2400" b="1" dirty="0"/>
              <a:t>: print(arg1, arg2, arg3, …)</a:t>
            </a:r>
          </a:p>
          <a:p>
            <a:pPr marL="0" indent="0">
              <a:spcBef>
                <a:spcPts val="600"/>
              </a:spcBef>
              <a:buNone/>
            </a:pPr>
            <a:r>
              <a:rPr lang="ja-JP" altLang="en-US" sz="2400" dirty="0"/>
              <a:t>　　</a:t>
            </a:r>
            <a:r>
              <a:rPr lang="en-US" altLang="ja-JP" sz="2400" dirty="0"/>
              <a:t>arg1,</a:t>
            </a:r>
            <a:r>
              <a:rPr lang="ja-JP" altLang="en-US" sz="2400" dirty="0"/>
              <a:t> </a:t>
            </a:r>
            <a:r>
              <a:rPr lang="en-US" altLang="ja-JP" sz="2400" dirty="0"/>
              <a:t>arg2,</a:t>
            </a:r>
            <a:r>
              <a:rPr lang="ja-JP" altLang="en-US" sz="2400" dirty="0"/>
              <a:t> </a:t>
            </a:r>
            <a:r>
              <a:rPr lang="en-US" altLang="ja-JP" sz="2400" dirty="0"/>
              <a:t>arg3</a:t>
            </a:r>
            <a:r>
              <a:rPr lang="ja-JP" altLang="en-US" sz="2400" dirty="0"/>
              <a:t>を文字列に変換して順番に出力</a:t>
            </a:r>
            <a:endParaRPr lang="en-US" altLang="ja-JP" sz="2400" dirty="0"/>
          </a:p>
          <a:p>
            <a:pPr marL="0" indent="0">
              <a:spcBef>
                <a:spcPts val="600"/>
              </a:spcBef>
              <a:buNone/>
            </a:pPr>
            <a:r>
              <a:rPr lang="ja-JP" altLang="en-US" sz="2400" dirty="0"/>
              <a:t>　　最後に改行する</a:t>
            </a:r>
            <a:r>
              <a:rPr lang="ja-JP" altLang="en-US" sz="1800" i="1" dirty="0"/>
              <a:t> </a:t>
            </a:r>
            <a:r>
              <a:rPr lang="en-US" altLang="ja-JP" sz="1800" i="1" dirty="0"/>
              <a:t>(</a:t>
            </a:r>
            <a:r>
              <a:rPr lang="ja-JP" altLang="en-US" sz="1800" i="1" dirty="0"/>
              <a:t>改行したくないときは、引数の後に </a:t>
            </a:r>
            <a:r>
              <a:rPr lang="en-US" altLang="ja-JP" sz="1800" i="1" dirty="0"/>
              <a:t>end = ‘’ </a:t>
            </a:r>
            <a:r>
              <a:rPr lang="ja-JP" altLang="en-US" sz="1800" i="1" dirty="0"/>
              <a:t>を入れる</a:t>
            </a:r>
            <a:r>
              <a:rPr lang="en-US" altLang="ja-JP" sz="1800" i="1" dirty="0"/>
              <a:t>:</a:t>
            </a:r>
            <a:r>
              <a:rPr lang="ja-JP" altLang="en-US" sz="1800" i="1" dirty="0"/>
              <a:t> </a:t>
            </a:r>
            <a:r>
              <a:rPr lang="ja-JP" altLang="en-US" sz="1800" dirty="0"/>
              <a:t>例</a:t>
            </a:r>
            <a:r>
              <a:rPr lang="en-US" altLang="ja-JP" sz="1800" dirty="0"/>
              <a:t>:</a:t>
            </a:r>
            <a:r>
              <a:rPr lang="ja-JP" altLang="en-US" sz="1800" dirty="0"/>
              <a:t> </a:t>
            </a:r>
            <a:r>
              <a:rPr lang="en-US" altLang="ja-JP" sz="1800" dirty="0"/>
              <a:t>print(“x=“, x, end = ‘’)</a:t>
            </a:r>
            <a:r>
              <a:rPr lang="ja-JP" altLang="en-US" sz="1800" dirty="0"/>
              <a:t> </a:t>
            </a:r>
            <a:r>
              <a:rPr lang="en-US" altLang="ja-JP" sz="1800" i="1" dirty="0"/>
              <a:t>)</a:t>
            </a:r>
          </a:p>
          <a:p>
            <a:pPr marL="0" indent="0">
              <a:spcBef>
                <a:spcPts val="600"/>
              </a:spcBef>
              <a:buNone/>
            </a:pPr>
            <a:endParaRPr lang="en-US" altLang="ja-JP" sz="2400" b="1" dirty="0">
              <a:solidFill>
                <a:schemeClr val="accent1">
                  <a:lumMod val="50000"/>
                </a:schemeClr>
              </a:solidFill>
            </a:endParaRPr>
          </a:p>
          <a:p>
            <a:pPr marL="0" indent="0">
              <a:spcBef>
                <a:spcPts val="600"/>
              </a:spcBef>
              <a:buNone/>
            </a:pPr>
            <a:r>
              <a:rPr lang="en-US" altLang="ja-JP" sz="2400" b="1" dirty="0">
                <a:solidFill>
                  <a:schemeClr val="accent1">
                    <a:lumMod val="50000"/>
                  </a:schemeClr>
                </a:solidFill>
              </a:rPr>
              <a:t># </a:t>
            </a:r>
            <a:r>
              <a:rPr lang="ja-JP" altLang="en-US" sz="2400" b="1" dirty="0">
                <a:solidFill>
                  <a:schemeClr val="accent1">
                    <a:lumMod val="50000"/>
                  </a:schemeClr>
                </a:solidFill>
              </a:rPr>
              <a:t>リスト変数 </a:t>
            </a:r>
            <a:r>
              <a:rPr lang="en-US" altLang="ja-JP" sz="2400" b="1" dirty="0">
                <a:solidFill>
                  <a:schemeClr val="accent1">
                    <a:lumMod val="50000"/>
                  </a:schemeClr>
                </a:solidFill>
              </a:rPr>
              <a:t>T</a:t>
            </a:r>
            <a:r>
              <a:rPr lang="ja-JP" altLang="en-US" sz="2400" b="1" dirty="0">
                <a:solidFill>
                  <a:schemeClr val="accent1">
                    <a:lumMod val="50000"/>
                  </a:schemeClr>
                </a:solidFill>
              </a:rPr>
              <a:t> </a:t>
            </a:r>
            <a:r>
              <a:rPr lang="en-US" altLang="ja-JP" sz="2400" b="1" dirty="0">
                <a:solidFill>
                  <a:schemeClr val="accent1">
                    <a:lumMod val="50000"/>
                  </a:schemeClr>
                </a:solidFill>
              </a:rPr>
              <a:t>N</a:t>
            </a:r>
            <a:r>
              <a:rPr lang="ja-JP" altLang="en-US" sz="2400" b="1" dirty="0">
                <a:solidFill>
                  <a:schemeClr val="accent1">
                    <a:lumMod val="50000"/>
                  </a:schemeClr>
                </a:solidFill>
              </a:rPr>
              <a:t> を画面に出力</a:t>
            </a:r>
          </a:p>
          <a:p>
            <a:pPr marL="0" indent="0">
              <a:spcBef>
                <a:spcPts val="600"/>
              </a:spcBef>
              <a:buNone/>
            </a:pPr>
            <a:r>
              <a:rPr lang="en-US" altLang="ja-JP" sz="2400" b="1" dirty="0">
                <a:solidFill>
                  <a:schemeClr val="accent1">
                    <a:lumMod val="50000"/>
                  </a:schemeClr>
                </a:solidFill>
              </a:rPr>
              <a:t>print("T:", T)</a:t>
            </a:r>
          </a:p>
          <a:p>
            <a:pPr marL="0" indent="0">
              <a:spcBef>
                <a:spcPts val="600"/>
              </a:spcBef>
              <a:buNone/>
            </a:pPr>
            <a:r>
              <a:rPr lang="en-US" altLang="ja-JP" sz="2400" b="1" dirty="0">
                <a:solidFill>
                  <a:schemeClr val="accent1">
                    <a:lumMod val="50000"/>
                  </a:schemeClr>
                </a:solidFill>
              </a:rPr>
              <a:t>print("N:", N)</a:t>
            </a:r>
          </a:p>
          <a:p>
            <a:pPr marL="0" indent="0">
              <a:spcBef>
                <a:spcPts val="600"/>
              </a:spcBef>
              <a:buNone/>
            </a:pPr>
            <a:r>
              <a:rPr lang="ja-JP" altLang="en-US" sz="2400" b="1" dirty="0">
                <a:solidFill>
                  <a:srgbClr val="0000FF"/>
                </a:solidFill>
              </a:rPr>
              <a:t>実行結果： </a:t>
            </a:r>
            <a:r>
              <a:rPr lang="ja-JP" altLang="en-US" sz="2400" b="1" dirty="0">
                <a:solidFill>
                  <a:srgbClr val="FF0000"/>
                </a:solidFill>
              </a:rPr>
              <a:t>読みにくい</a:t>
            </a:r>
            <a:endParaRPr lang="en-US" altLang="ja-JP" sz="2400" b="1" dirty="0">
              <a:solidFill>
                <a:srgbClr val="FF0000"/>
              </a:solidFill>
            </a:endParaRPr>
          </a:p>
          <a:p>
            <a:pPr marL="0" indent="0">
              <a:spcBef>
                <a:spcPts val="600"/>
              </a:spcBef>
              <a:buNone/>
            </a:pPr>
            <a:r>
              <a:rPr lang="pt-BR" altLang="ja-JP" sz="2400" b="1" dirty="0">
                <a:solidFill>
                  <a:srgbClr val="0000FF"/>
                </a:solidFill>
              </a:rPr>
              <a:t>T: [10, 20, 30, 40, 50, 60, 70, 80, 90, 100, 110, 120, 130, 140, 150, 160]</a:t>
            </a:r>
          </a:p>
          <a:p>
            <a:pPr marL="0" indent="0">
              <a:spcBef>
                <a:spcPts val="600"/>
              </a:spcBef>
              <a:buNone/>
            </a:pPr>
            <a:r>
              <a:rPr lang="pt-BR" altLang="ja-JP" sz="2400" b="1" dirty="0">
                <a:solidFill>
                  <a:srgbClr val="0066FF"/>
                </a:solidFill>
              </a:rPr>
              <a:t>N: [1, 1.4142135623730951, 1.7320508075688772, 2, 2.23606797749979, 2.449489742783178, 2.6457513110645907, 2.8284271247461903, 3, 3.1622776601683795, 3.3166247903554, 3.4641016151377544, 3.605551275463989, 3.7416573867739413, 3.872983346207417, 4]</a:t>
            </a:r>
          </a:p>
        </p:txBody>
      </p:sp>
    </p:spTree>
    <p:extLst>
      <p:ext uri="{BB962C8B-B14F-4D97-AF65-F5344CB8AC3E}">
        <p14:creationId xmlns:p14="http://schemas.microsoft.com/office/powerpoint/2010/main" val="230480588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ja-JP" altLang="en-US" sz="3600" b="1" dirty="0">
                <a:solidFill>
                  <a:srgbClr val="0000FF"/>
                </a:solidFill>
                <a:ea typeface="ＨＧ丸ゴシックB" pitchFamily="49" charset="-128"/>
              </a:rPr>
              <a:t>出力文字列の整形</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en-US" altLang="ja-JP" sz="3600" b="1" dirty="0">
                <a:solidFill>
                  <a:srgbClr val="0000FF"/>
                </a:solidFill>
                <a:ea typeface="ＨＧ丸ゴシックB" pitchFamily="49" charset="-128"/>
              </a:rPr>
              <a:t>f-string</a:t>
            </a:r>
            <a:r>
              <a:rPr lang="en-US" altLang="ja-JP" sz="2000" dirty="0"/>
              <a:t> (f</a:t>
            </a:r>
            <a:r>
              <a:rPr lang="ja-JP" altLang="en-US" sz="2000" dirty="0"/>
              <a:t>文字列、フォーマット済み文字列リテラル</a:t>
            </a:r>
            <a:r>
              <a:rPr lang="en-US" altLang="ja-JP" sz="2000" dirty="0"/>
              <a:t>)</a:t>
            </a:r>
            <a:r>
              <a:rPr lang="ja-JP" altLang="en-US" sz="1400" b="1" dirty="0">
                <a:solidFill>
                  <a:srgbClr val="0000FF"/>
                </a:solidFill>
              </a:rPr>
              <a:t> </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407368" y="908720"/>
            <a:ext cx="11161240" cy="5849887"/>
          </a:xfrm>
        </p:spPr>
        <p:txBody>
          <a:bodyPr/>
          <a:lstStyle/>
          <a:p>
            <a:pPr>
              <a:spcBef>
                <a:spcPts val="600"/>
              </a:spcBef>
            </a:pPr>
            <a:r>
              <a:rPr lang="en-US" altLang="ja-JP" b="1" dirty="0">
                <a:solidFill>
                  <a:srgbClr val="FF0000"/>
                </a:solidFill>
              </a:rPr>
              <a:t>print()</a:t>
            </a:r>
            <a:r>
              <a:rPr lang="ja-JP" altLang="en-US" b="1" dirty="0">
                <a:solidFill>
                  <a:srgbClr val="FF0000"/>
                </a:solidFill>
              </a:rPr>
              <a:t> には整形機能はない</a:t>
            </a:r>
            <a:endParaRPr lang="en-US" altLang="ja-JP" b="1" dirty="0">
              <a:solidFill>
                <a:srgbClr val="FF0000"/>
              </a:solidFill>
            </a:endParaRPr>
          </a:p>
          <a:p>
            <a:pPr>
              <a:spcBef>
                <a:spcPts val="600"/>
              </a:spcBef>
            </a:pPr>
            <a:r>
              <a:rPr lang="ja-JP" altLang="en-US" b="1" dirty="0">
                <a:solidFill>
                  <a:srgbClr val="FF0000"/>
                </a:solidFill>
              </a:rPr>
              <a:t>整形は、文字列変数自身が持っている機能</a:t>
            </a:r>
            <a:br>
              <a:rPr lang="en-US" altLang="ja-JP" b="1" dirty="0">
                <a:solidFill>
                  <a:srgbClr val="FF0000"/>
                </a:solidFill>
              </a:rPr>
            </a:br>
            <a:r>
              <a:rPr lang="ja-JP" altLang="en-US" sz="2000" b="1" dirty="0">
                <a:solidFill>
                  <a:srgbClr val="FF0000"/>
                </a:solidFill>
              </a:rPr>
              <a:t>　 </a:t>
            </a:r>
            <a:r>
              <a:rPr lang="en-US" altLang="ja-JP" sz="2000" i="1" dirty="0"/>
              <a:t>.format()</a:t>
            </a:r>
            <a:r>
              <a:rPr lang="ja-JP" altLang="en-US" sz="2000" i="1" dirty="0"/>
              <a:t> 関数、</a:t>
            </a:r>
            <a:r>
              <a:rPr lang="en-US" altLang="ja-JP" sz="2000" i="1" dirty="0"/>
              <a:t>C</a:t>
            </a:r>
            <a:r>
              <a:rPr lang="ja-JP" altLang="en-US" sz="2000" i="1" dirty="0"/>
              <a:t>形式の書式指定 なども使えるが、</a:t>
            </a:r>
            <a:br>
              <a:rPr lang="en-US" altLang="ja-JP" sz="2000" i="1" dirty="0"/>
            </a:br>
            <a:r>
              <a:rPr lang="ja-JP" altLang="en-US" b="1" i="1" dirty="0">
                <a:solidFill>
                  <a:srgbClr val="0000FF"/>
                </a:solidFill>
              </a:rPr>
              <a:t>　</a:t>
            </a:r>
            <a:r>
              <a:rPr lang="en-US" altLang="ja-JP" b="1" dirty="0">
                <a:solidFill>
                  <a:srgbClr val="0000FF"/>
                </a:solidFill>
              </a:rPr>
              <a:t>f-string</a:t>
            </a:r>
            <a:r>
              <a:rPr lang="ja-JP" altLang="en-US" sz="2400" dirty="0"/>
              <a:t> </a:t>
            </a:r>
            <a:r>
              <a:rPr lang="ja-JP" altLang="en-US" b="1" dirty="0">
                <a:solidFill>
                  <a:srgbClr val="0000FF"/>
                </a:solidFill>
              </a:rPr>
              <a:t>を使うべき</a:t>
            </a:r>
            <a:br>
              <a:rPr lang="en-US" altLang="ja-JP" b="1" i="1" dirty="0">
                <a:solidFill>
                  <a:srgbClr val="0000FF"/>
                </a:solidFill>
              </a:rPr>
            </a:br>
            <a:endParaRPr lang="en-US" altLang="ja-JP" b="1" i="1" dirty="0">
              <a:solidFill>
                <a:srgbClr val="0000FF"/>
              </a:solidFill>
            </a:endParaRPr>
          </a:p>
          <a:p>
            <a:pPr marL="0" indent="0">
              <a:spcBef>
                <a:spcPts val="600"/>
              </a:spcBef>
              <a:buNone/>
            </a:pPr>
            <a:r>
              <a:rPr lang="ja-JP" altLang="en-US" b="1" i="1" dirty="0">
                <a:solidFill>
                  <a:srgbClr val="0000FF"/>
                </a:solidFill>
              </a:rPr>
              <a:t>　</a:t>
            </a:r>
            <a:r>
              <a:rPr lang="ja-JP" altLang="en-US" sz="3600" b="1" dirty="0">
                <a:solidFill>
                  <a:srgbClr val="0000FF"/>
                </a:solidFill>
              </a:rPr>
              <a:t>例</a:t>
            </a:r>
            <a:r>
              <a:rPr lang="en-US" altLang="ja-JP" sz="3600" b="1" dirty="0">
                <a:solidFill>
                  <a:srgbClr val="0000FF"/>
                </a:solidFill>
              </a:rPr>
              <a:t>:</a:t>
            </a:r>
            <a:r>
              <a:rPr lang="ja-JP" altLang="en-US" sz="3600" b="1" dirty="0">
                <a:solidFill>
                  <a:srgbClr val="0000FF"/>
                </a:solidFill>
              </a:rPr>
              <a:t> </a:t>
            </a:r>
            <a:r>
              <a:rPr lang="en-US" altLang="ja-JP" sz="3600" b="1" dirty="0" err="1">
                <a:solidFill>
                  <a:srgbClr val="FF0000"/>
                </a:solidFill>
              </a:rPr>
              <a:t>f</a:t>
            </a:r>
            <a:r>
              <a:rPr lang="en-US" altLang="ja-JP" sz="3600" b="1" dirty="0" err="1">
                <a:solidFill>
                  <a:srgbClr val="0000FF"/>
                </a:solidFill>
              </a:rPr>
              <a:t>“T</a:t>
            </a:r>
            <a:r>
              <a:rPr lang="en-US" altLang="ja-JP" sz="3600" b="1" dirty="0">
                <a:solidFill>
                  <a:srgbClr val="0000FF"/>
                </a:solidFill>
              </a:rPr>
              <a:t>: </a:t>
            </a:r>
            <a:r>
              <a:rPr lang="en-US" altLang="ja-JP" sz="3600" b="1" dirty="0">
                <a:solidFill>
                  <a:srgbClr val="FF0000"/>
                </a:solidFill>
              </a:rPr>
              <a:t>{T}</a:t>
            </a:r>
            <a:r>
              <a:rPr lang="en-US" altLang="ja-JP" sz="3600" b="1" dirty="0">
                <a:solidFill>
                  <a:srgbClr val="0000FF"/>
                </a:solidFill>
              </a:rPr>
              <a:t>“</a:t>
            </a:r>
            <a:br>
              <a:rPr lang="en-US" altLang="ja-JP" sz="3600" b="1" dirty="0">
                <a:solidFill>
                  <a:srgbClr val="0000FF"/>
                </a:solidFill>
              </a:rPr>
            </a:br>
            <a:r>
              <a:rPr lang="ja-JP" altLang="en-US" sz="3600" b="1" dirty="0">
                <a:solidFill>
                  <a:srgbClr val="0000FF"/>
                </a:solidFill>
              </a:rPr>
              <a:t>　　・ 文字列の前に </a:t>
            </a:r>
            <a:r>
              <a:rPr lang="en-US" altLang="ja-JP" sz="3600" b="1" dirty="0">
                <a:solidFill>
                  <a:srgbClr val="FF0000"/>
                </a:solidFill>
              </a:rPr>
              <a:t>‘f’</a:t>
            </a:r>
            <a:r>
              <a:rPr lang="ja-JP" altLang="en-US" sz="3600" b="1" dirty="0">
                <a:solidFill>
                  <a:srgbClr val="FF0000"/>
                </a:solidFill>
              </a:rPr>
              <a:t> を書く</a:t>
            </a:r>
            <a:br>
              <a:rPr lang="en-US" altLang="ja-JP" sz="3600" b="1" dirty="0">
                <a:solidFill>
                  <a:srgbClr val="FF0000"/>
                </a:solidFill>
              </a:rPr>
            </a:br>
            <a:r>
              <a:rPr lang="ja-JP" altLang="en-US" sz="3600" b="1" dirty="0">
                <a:solidFill>
                  <a:srgbClr val="FF0000"/>
                </a:solidFill>
              </a:rPr>
              <a:t>　　・ </a:t>
            </a:r>
            <a:r>
              <a:rPr lang="en-US" altLang="ja-JP" sz="3600" b="1" dirty="0">
                <a:solidFill>
                  <a:srgbClr val="FF0000"/>
                </a:solidFill>
              </a:rPr>
              <a:t>{}</a:t>
            </a:r>
            <a:r>
              <a:rPr lang="ja-JP" altLang="en-US" sz="3600" b="1" dirty="0">
                <a:solidFill>
                  <a:srgbClr val="FF0000"/>
                </a:solidFill>
              </a:rPr>
              <a:t>の中に変数名を書くと、変数の内容が展開される</a:t>
            </a:r>
            <a:endParaRPr lang="en-US" altLang="ja-JP" sz="3600" b="1" dirty="0">
              <a:solidFill>
                <a:srgbClr val="FF0000"/>
              </a:solidFill>
            </a:endParaRPr>
          </a:p>
          <a:p>
            <a:pPr marL="0" indent="0">
              <a:spcBef>
                <a:spcPts val="600"/>
              </a:spcBef>
              <a:buNone/>
            </a:pPr>
            <a:r>
              <a:rPr lang="ja-JP" altLang="en-US" dirty="0"/>
              <a:t>　　　　　</a:t>
            </a:r>
            <a:r>
              <a:rPr lang="en-US" altLang="ja-JP" dirty="0"/>
              <a:t>T = 297.14</a:t>
            </a:r>
            <a:r>
              <a:rPr lang="ja-JP" altLang="en-US" dirty="0"/>
              <a:t> の時、</a:t>
            </a:r>
            <a:r>
              <a:rPr lang="en-US" altLang="ja-JP" dirty="0"/>
              <a:t> </a:t>
            </a:r>
            <a:r>
              <a:rPr lang="en-US" altLang="ja-JP" sz="3200" b="1" dirty="0" err="1">
                <a:solidFill>
                  <a:srgbClr val="FF0000"/>
                </a:solidFill>
              </a:rPr>
              <a:t>f</a:t>
            </a:r>
            <a:r>
              <a:rPr lang="en-US" altLang="ja-JP" sz="3200" b="1" dirty="0" err="1">
                <a:solidFill>
                  <a:srgbClr val="0000FF"/>
                </a:solidFill>
              </a:rPr>
              <a:t>“T</a:t>
            </a:r>
            <a:r>
              <a:rPr lang="en-US" altLang="ja-JP" sz="3200" b="1" dirty="0">
                <a:solidFill>
                  <a:srgbClr val="0000FF"/>
                </a:solidFill>
              </a:rPr>
              <a:t>: </a:t>
            </a:r>
            <a:r>
              <a:rPr lang="en-US" altLang="ja-JP" sz="3200" b="1" dirty="0">
                <a:solidFill>
                  <a:srgbClr val="FF0000"/>
                </a:solidFill>
              </a:rPr>
              <a:t>{T}</a:t>
            </a:r>
            <a:r>
              <a:rPr lang="en-US" altLang="ja-JP" sz="3200" b="1" dirty="0">
                <a:solidFill>
                  <a:srgbClr val="0000FF"/>
                </a:solidFill>
              </a:rPr>
              <a:t>“</a:t>
            </a:r>
            <a:r>
              <a:rPr lang="ja-JP" altLang="en-US" dirty="0"/>
              <a:t>は</a:t>
            </a:r>
            <a:br>
              <a:rPr lang="en-US" altLang="ja-JP" dirty="0"/>
            </a:br>
            <a:r>
              <a:rPr lang="ja-JP" altLang="en-US" b="1" dirty="0">
                <a:solidFill>
                  <a:srgbClr val="FF0000"/>
                </a:solidFill>
              </a:rPr>
              <a:t>　　　　　　　</a:t>
            </a:r>
            <a:r>
              <a:rPr lang="en-US" altLang="ja-JP" b="1" dirty="0">
                <a:solidFill>
                  <a:srgbClr val="FF0000"/>
                </a:solidFill>
              </a:rPr>
              <a:t>“T: 297.14”</a:t>
            </a:r>
            <a:br>
              <a:rPr lang="en-US" altLang="ja-JP" b="1" dirty="0">
                <a:solidFill>
                  <a:srgbClr val="FF0000"/>
                </a:solidFill>
              </a:rPr>
            </a:br>
            <a:r>
              <a:rPr lang="ja-JP" altLang="en-US" dirty="0"/>
              <a:t>　　　　　と出力される</a:t>
            </a:r>
            <a:endParaRPr lang="en-US" altLang="ja-JP" dirty="0"/>
          </a:p>
        </p:txBody>
      </p:sp>
    </p:spTree>
    <p:extLst>
      <p:ext uri="{BB962C8B-B14F-4D97-AF65-F5344CB8AC3E}">
        <p14:creationId xmlns:p14="http://schemas.microsoft.com/office/powerpoint/2010/main" val="63234658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ja-JP" altLang="en-US" sz="3600" b="1" dirty="0">
                <a:solidFill>
                  <a:srgbClr val="0000FF"/>
                </a:solidFill>
                <a:ea typeface="ＨＧ丸ゴシックB" pitchFamily="49" charset="-128"/>
              </a:rPr>
              <a:t>出力文字列の整形</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en-US" altLang="ja-JP" sz="3600" b="1" dirty="0">
                <a:solidFill>
                  <a:srgbClr val="0000FF"/>
                </a:solidFill>
                <a:ea typeface="ＨＧ丸ゴシックB" pitchFamily="49" charset="-128"/>
              </a:rPr>
              <a:t>f-string</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191344" y="891481"/>
            <a:ext cx="11953328" cy="5561855"/>
          </a:xfrm>
        </p:spPr>
        <p:txBody>
          <a:bodyPr/>
          <a:lstStyle/>
          <a:p>
            <a:pPr marL="0" indent="0">
              <a:spcBef>
                <a:spcPts val="600"/>
              </a:spcBef>
              <a:buNone/>
            </a:pPr>
            <a:r>
              <a:rPr lang="ja-JP" altLang="en-US" b="1" dirty="0">
                <a:solidFill>
                  <a:srgbClr val="0000FF"/>
                </a:solidFill>
              </a:rPr>
              <a:t>変数の値を桁数を指定して出力</a:t>
            </a:r>
            <a:br>
              <a:rPr lang="en-US" altLang="ja-JP" sz="3600" b="1" dirty="0">
                <a:solidFill>
                  <a:srgbClr val="0000FF"/>
                </a:solidFill>
              </a:rPr>
            </a:br>
            <a:r>
              <a:rPr lang="ja-JP" altLang="en-US" sz="2400" dirty="0"/>
              <a:t>　　参考</a:t>
            </a:r>
            <a:r>
              <a:rPr lang="en-US" altLang="ja-JP" sz="2400" dirty="0"/>
              <a:t>URL:</a:t>
            </a:r>
            <a:r>
              <a:rPr lang="ja-JP" altLang="en-US" sz="2400" dirty="0"/>
              <a:t> </a:t>
            </a:r>
            <a:r>
              <a:rPr lang="en-US" altLang="ja-JP" sz="2400" dirty="0">
                <a:hlinkClick r:id="rId2">
                  <a:extLst>
                    <a:ext uri="{A12FA001-AC4F-418D-AE19-62706E023703}">
                      <ahyp:hlinkClr xmlns:ahyp="http://schemas.microsoft.com/office/drawing/2018/hyperlinkcolor" val="tx"/>
                    </a:ext>
                  </a:extLst>
                </a:hlinkClick>
              </a:rPr>
              <a:t>https://note.nkmk.me/python-f-strings/</a:t>
            </a:r>
            <a:endParaRPr lang="en-US" altLang="ja-JP" sz="2400" dirty="0"/>
          </a:p>
          <a:p>
            <a:pPr marL="0" indent="0">
              <a:spcBef>
                <a:spcPts val="600"/>
              </a:spcBef>
              <a:buNone/>
            </a:pPr>
            <a:endParaRPr lang="en-US" altLang="ja-JP" sz="2400" dirty="0">
              <a:solidFill>
                <a:schemeClr val="accent1">
                  <a:lumMod val="50000"/>
                </a:schemeClr>
              </a:solidFill>
            </a:endParaRPr>
          </a:p>
          <a:p>
            <a:pPr marL="0" indent="0">
              <a:spcBef>
                <a:spcPts val="600"/>
              </a:spcBef>
              <a:buNone/>
            </a:pP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f“T</a:t>
            </a:r>
            <a:r>
              <a:rPr lang="en-US" altLang="ja-JP" sz="2400" dirty="0">
                <a:solidFill>
                  <a:schemeClr val="accent1">
                    <a:lumMod val="50000"/>
                  </a:schemeClr>
                </a:solidFill>
              </a:rPr>
              <a:t>: {T:</a:t>
            </a:r>
            <a:r>
              <a:rPr lang="en-US" altLang="ja-JP" sz="2400" b="1" dirty="0">
                <a:solidFill>
                  <a:srgbClr val="0000FF"/>
                </a:solidFill>
              </a:rPr>
              <a:t>.2f</a:t>
            </a:r>
            <a:r>
              <a:rPr lang="en-US" altLang="ja-JP" sz="2400" dirty="0">
                <a:solidFill>
                  <a:schemeClr val="accent1">
                    <a:lumMod val="50000"/>
                  </a:schemeClr>
                </a:solidFill>
              </a:rPr>
              <a:t>}”)		#</a:t>
            </a:r>
            <a:r>
              <a:rPr lang="ja-JP" altLang="en-US" sz="2400" dirty="0">
                <a:solidFill>
                  <a:schemeClr val="accent1">
                    <a:lumMod val="50000"/>
                  </a:schemeClr>
                </a:solidFill>
              </a:rPr>
              <a:t> 実数変数</a:t>
            </a:r>
            <a:r>
              <a:rPr lang="en-US" altLang="ja-JP" sz="2400" dirty="0">
                <a:solidFill>
                  <a:schemeClr val="accent1">
                    <a:lumMod val="50000"/>
                  </a:schemeClr>
                </a:solidFill>
              </a:rPr>
              <a:t>T</a:t>
            </a:r>
            <a:r>
              <a:rPr lang="ja-JP" altLang="en-US" sz="2400" dirty="0">
                <a:solidFill>
                  <a:schemeClr val="accent1">
                    <a:lumMod val="50000"/>
                  </a:schemeClr>
                </a:solidFill>
              </a:rPr>
              <a:t>を</a:t>
            </a:r>
            <a:r>
              <a:rPr lang="ja-JP" altLang="en-US" sz="2400" b="1" dirty="0">
                <a:solidFill>
                  <a:srgbClr val="0000FF"/>
                </a:solidFill>
              </a:rPr>
              <a:t>有効数字</a:t>
            </a:r>
            <a:r>
              <a:rPr lang="en-US" altLang="ja-JP" sz="2400" b="1" dirty="0">
                <a:solidFill>
                  <a:srgbClr val="0000FF"/>
                </a:solidFill>
              </a:rPr>
              <a:t>2</a:t>
            </a:r>
            <a:r>
              <a:rPr lang="ja-JP" altLang="en-US" sz="2400" b="1" dirty="0">
                <a:solidFill>
                  <a:srgbClr val="0000FF"/>
                </a:solidFill>
              </a:rPr>
              <a:t>桁</a:t>
            </a:r>
            <a:r>
              <a:rPr lang="ja-JP" altLang="en-US" sz="2400" dirty="0">
                <a:solidFill>
                  <a:schemeClr val="accent1">
                    <a:lumMod val="50000"/>
                  </a:schemeClr>
                </a:solidFill>
              </a:rPr>
              <a:t>で表示</a:t>
            </a:r>
            <a:br>
              <a:rPr lang="en-US" altLang="ja-JP" sz="2400" dirty="0">
                <a:solidFill>
                  <a:schemeClr val="accent1">
                    <a:lumMod val="50000"/>
                  </a:schemeClr>
                </a:solidFill>
              </a:rPr>
            </a:b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f“T</a:t>
            </a:r>
            <a:r>
              <a:rPr lang="en-US" altLang="ja-JP" sz="2400" dirty="0">
                <a:solidFill>
                  <a:schemeClr val="accent1">
                    <a:lumMod val="50000"/>
                  </a:schemeClr>
                </a:solidFill>
              </a:rPr>
              <a:t>: {N:</a:t>
            </a:r>
            <a:r>
              <a:rPr lang="en-US" altLang="ja-JP" sz="2400" b="1" dirty="0">
                <a:solidFill>
                  <a:srgbClr val="0000FF"/>
                </a:solidFill>
              </a:rPr>
              <a:t>.4e</a:t>
            </a:r>
            <a:r>
              <a:rPr lang="en-US" altLang="ja-JP" sz="2400" dirty="0">
                <a:solidFill>
                  <a:schemeClr val="accent1">
                    <a:lumMod val="50000"/>
                  </a:schemeClr>
                </a:solidFill>
              </a:rPr>
              <a:t>}”)		#</a:t>
            </a:r>
            <a:r>
              <a:rPr lang="ja-JP" altLang="en-US" sz="2400" dirty="0">
                <a:solidFill>
                  <a:schemeClr val="accent1">
                    <a:lumMod val="50000"/>
                  </a:schemeClr>
                </a:solidFill>
              </a:rPr>
              <a:t> 実数変数</a:t>
            </a:r>
            <a:r>
              <a:rPr lang="en-US" altLang="ja-JP" sz="2400" dirty="0">
                <a:solidFill>
                  <a:schemeClr val="accent1">
                    <a:lumMod val="50000"/>
                  </a:schemeClr>
                </a:solidFill>
              </a:rPr>
              <a:t>N</a:t>
            </a:r>
            <a:r>
              <a:rPr lang="ja-JP" altLang="en-US" sz="2400" dirty="0">
                <a:solidFill>
                  <a:schemeClr val="accent1">
                    <a:lumMod val="50000"/>
                  </a:schemeClr>
                </a:solidFill>
              </a:rPr>
              <a:t>を </a:t>
            </a:r>
            <a:r>
              <a:rPr lang="en-US" altLang="ja-JP" sz="2400" b="1" dirty="0">
                <a:solidFill>
                  <a:srgbClr val="0000FF"/>
                </a:solidFill>
              </a:rPr>
              <a:t>e</a:t>
            </a:r>
            <a:r>
              <a:rPr lang="ja-JP" altLang="en-US" sz="2400" b="1" dirty="0">
                <a:solidFill>
                  <a:srgbClr val="0000FF"/>
                </a:solidFill>
              </a:rPr>
              <a:t> 形式</a:t>
            </a:r>
            <a:r>
              <a:rPr lang="ja-JP" altLang="en-US" sz="2400" dirty="0">
                <a:solidFill>
                  <a:schemeClr val="accent1">
                    <a:lumMod val="50000"/>
                  </a:schemeClr>
                </a:solidFill>
              </a:rPr>
              <a:t> </a:t>
            </a:r>
            <a:r>
              <a:rPr lang="en-US" altLang="ja-JP" sz="2400" dirty="0">
                <a:solidFill>
                  <a:schemeClr val="accent1">
                    <a:lumMod val="50000"/>
                  </a:schemeClr>
                </a:solidFill>
              </a:rPr>
              <a:t>(1.0e2</a:t>
            </a:r>
            <a:r>
              <a:rPr lang="ja-JP" altLang="en-US" sz="2400" dirty="0">
                <a:solidFill>
                  <a:schemeClr val="accent1">
                    <a:lumMod val="50000"/>
                  </a:schemeClr>
                </a:solidFill>
              </a:rPr>
              <a:t> など</a:t>
            </a:r>
            <a:r>
              <a:rPr lang="en-US" altLang="ja-JP" sz="2400" dirty="0">
                <a:solidFill>
                  <a:schemeClr val="accent1">
                    <a:lumMod val="50000"/>
                  </a:schemeClr>
                </a:solidFill>
              </a:rPr>
              <a:t>)</a:t>
            </a:r>
            <a:r>
              <a:rPr lang="ja-JP" altLang="en-US" sz="2400" dirty="0">
                <a:solidFill>
                  <a:schemeClr val="accent1">
                    <a:lumMod val="50000"/>
                  </a:schemeClr>
                </a:solidFill>
              </a:rPr>
              <a:t>、</a:t>
            </a:r>
            <a:r>
              <a:rPr lang="ja-JP" altLang="en-US" sz="2400" dirty="0">
                <a:solidFill>
                  <a:srgbClr val="0000FF"/>
                </a:solidFill>
              </a:rPr>
              <a:t>小数点以下</a:t>
            </a:r>
            <a:r>
              <a:rPr lang="en-US" altLang="ja-JP" sz="2400" dirty="0">
                <a:solidFill>
                  <a:srgbClr val="0000FF"/>
                </a:solidFill>
              </a:rPr>
              <a:t>4</a:t>
            </a:r>
            <a:r>
              <a:rPr lang="ja-JP" altLang="en-US" sz="2400" dirty="0">
                <a:solidFill>
                  <a:srgbClr val="0000FF"/>
                </a:solidFill>
              </a:rPr>
              <a:t>桁</a:t>
            </a:r>
            <a:r>
              <a:rPr lang="ja-JP" altLang="en-US" sz="2400" dirty="0">
                <a:solidFill>
                  <a:schemeClr val="accent1">
                    <a:lumMod val="50000"/>
                  </a:schemeClr>
                </a:solidFill>
              </a:rPr>
              <a:t>で表示</a:t>
            </a:r>
            <a:br>
              <a:rPr lang="en-US" altLang="ja-JP" sz="2400" dirty="0">
                <a:solidFill>
                  <a:schemeClr val="accent1">
                    <a:lumMod val="50000"/>
                  </a:schemeClr>
                </a:solidFill>
              </a:rPr>
            </a:b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f“Tinv</a:t>
            </a:r>
            <a:r>
              <a:rPr lang="en-US" altLang="ja-JP" sz="2400" dirty="0">
                <a:solidFill>
                  <a:schemeClr val="accent1">
                    <a:lumMod val="50000"/>
                  </a:schemeClr>
                </a:solidFill>
              </a:rPr>
              <a:t>: {</a:t>
            </a:r>
            <a:r>
              <a:rPr lang="en-US" altLang="ja-JP" sz="2400" dirty="0" err="1">
                <a:solidFill>
                  <a:schemeClr val="accent1">
                    <a:lumMod val="50000"/>
                  </a:schemeClr>
                </a:solidFill>
              </a:rPr>
              <a:t>Tinv</a:t>
            </a:r>
            <a:r>
              <a:rPr lang="en-US" altLang="ja-JP" sz="2400" dirty="0">
                <a:solidFill>
                  <a:schemeClr val="accent1">
                    <a:lumMod val="50000"/>
                  </a:schemeClr>
                </a:solidFill>
              </a:rPr>
              <a:t>}”)	#</a:t>
            </a:r>
            <a:r>
              <a:rPr lang="ja-JP" altLang="en-US" sz="2400" dirty="0">
                <a:solidFill>
                  <a:schemeClr val="accent1">
                    <a:lumMod val="50000"/>
                  </a:schemeClr>
                </a:solidFill>
              </a:rPr>
              <a:t> 実数変数</a:t>
            </a:r>
            <a:r>
              <a:rPr lang="en-US" altLang="ja-JP" sz="2400" dirty="0" err="1">
                <a:solidFill>
                  <a:schemeClr val="accent1">
                    <a:lumMod val="50000"/>
                  </a:schemeClr>
                </a:solidFill>
              </a:rPr>
              <a:t>Tinv</a:t>
            </a:r>
            <a:r>
              <a:rPr lang="ja-JP" altLang="en-US" sz="2400" dirty="0">
                <a:solidFill>
                  <a:schemeClr val="accent1">
                    <a:lumMod val="50000"/>
                  </a:schemeClr>
                </a:solidFill>
              </a:rPr>
              <a:t>を</a:t>
            </a:r>
            <a:r>
              <a:rPr lang="ja-JP" altLang="en-US" sz="2400" b="1" dirty="0">
                <a:solidFill>
                  <a:srgbClr val="0000FF"/>
                </a:solidFill>
              </a:rPr>
              <a:t>フォーマット指定なし</a:t>
            </a:r>
            <a:r>
              <a:rPr lang="ja-JP" altLang="en-US" sz="2400" dirty="0">
                <a:solidFill>
                  <a:schemeClr val="accent1">
                    <a:lumMod val="50000"/>
                  </a:schemeClr>
                </a:solidFill>
              </a:rPr>
              <a:t>で表示</a:t>
            </a:r>
            <a:endParaRPr lang="en-US" altLang="ja-JP" sz="2400" dirty="0">
              <a:solidFill>
                <a:schemeClr val="accent1">
                  <a:lumMod val="50000"/>
                </a:schemeClr>
              </a:solidFill>
            </a:endParaRPr>
          </a:p>
          <a:p>
            <a:pPr marL="0" indent="0">
              <a:spcBef>
                <a:spcPts val="600"/>
              </a:spcBef>
              <a:buNone/>
            </a:pP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f“logN</a:t>
            </a:r>
            <a:r>
              <a:rPr lang="en-US" altLang="ja-JP" sz="2400" dirty="0">
                <a:solidFill>
                  <a:schemeClr val="accent1">
                    <a:lumMod val="50000"/>
                  </a:schemeClr>
                </a:solidFill>
              </a:rPr>
              <a:t>: {logN:</a:t>
            </a:r>
            <a:r>
              <a:rPr lang="en-US" altLang="ja-JP" sz="2400" b="1" dirty="0">
                <a:solidFill>
                  <a:srgbClr val="0000FF"/>
                </a:solidFill>
              </a:rPr>
              <a:t>.6g</a:t>
            </a:r>
            <a:r>
              <a:rPr lang="en-US" altLang="ja-JP" sz="2400" dirty="0">
                <a:solidFill>
                  <a:schemeClr val="accent1">
                    <a:lumMod val="50000"/>
                  </a:schemeClr>
                </a:solidFill>
              </a:rPr>
              <a:t>}”) 	#</a:t>
            </a:r>
            <a:r>
              <a:rPr lang="ja-JP" altLang="en-US" sz="2400" dirty="0">
                <a:solidFill>
                  <a:schemeClr val="accent1">
                    <a:lumMod val="50000"/>
                  </a:schemeClr>
                </a:solidFill>
              </a:rPr>
              <a:t> 実数変数</a:t>
            </a:r>
            <a:r>
              <a:rPr lang="en-US" altLang="ja-JP" sz="2400" dirty="0" err="1">
                <a:solidFill>
                  <a:schemeClr val="accent1">
                    <a:lumMod val="50000"/>
                  </a:schemeClr>
                </a:solidFill>
              </a:rPr>
              <a:t>logN</a:t>
            </a:r>
            <a:r>
              <a:rPr lang="ja-JP" altLang="en-US" sz="2400" dirty="0">
                <a:solidFill>
                  <a:schemeClr val="accent1">
                    <a:lumMod val="50000"/>
                  </a:schemeClr>
                </a:solidFill>
              </a:rPr>
              <a:t>を</a:t>
            </a:r>
            <a:r>
              <a:rPr lang="ja-JP" altLang="en-US" sz="2400" b="1" dirty="0">
                <a:solidFill>
                  <a:srgbClr val="0000FF"/>
                </a:solidFill>
              </a:rPr>
              <a:t>有効数字</a:t>
            </a:r>
            <a:r>
              <a:rPr lang="en-US" altLang="ja-JP" sz="2400" b="1" dirty="0">
                <a:solidFill>
                  <a:srgbClr val="0000FF"/>
                </a:solidFill>
              </a:rPr>
              <a:t>6</a:t>
            </a:r>
            <a:r>
              <a:rPr lang="ja-JP" altLang="en-US" sz="2400" b="1" dirty="0">
                <a:solidFill>
                  <a:srgbClr val="0000FF"/>
                </a:solidFill>
              </a:rPr>
              <a:t>桁</a:t>
            </a:r>
            <a:r>
              <a:rPr lang="ja-JP" altLang="en-US" sz="2400" dirty="0">
                <a:solidFill>
                  <a:schemeClr val="accent1">
                    <a:lumMod val="50000"/>
                  </a:schemeClr>
                </a:solidFill>
              </a:rPr>
              <a:t>で表示</a:t>
            </a:r>
            <a:endParaRPr lang="en-US" altLang="ja-JP" sz="2400" dirty="0">
              <a:solidFill>
                <a:schemeClr val="accent1">
                  <a:lumMod val="50000"/>
                </a:schemeClr>
              </a:solidFill>
            </a:endParaRPr>
          </a:p>
          <a:p>
            <a:pPr marL="0" indent="0">
              <a:spcBef>
                <a:spcPts val="600"/>
              </a:spcBef>
              <a:buNone/>
            </a:pPr>
            <a:endParaRPr lang="en-US" altLang="ja-JP" sz="2400" dirty="0">
              <a:solidFill>
                <a:schemeClr val="accent1">
                  <a:lumMod val="50000"/>
                </a:schemeClr>
              </a:solidFill>
            </a:endParaRPr>
          </a:p>
          <a:p>
            <a:pPr marL="0" indent="0">
              <a:spcBef>
                <a:spcPts val="600"/>
              </a:spcBef>
              <a:buNone/>
            </a:pP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f“nAtom</a:t>
            </a:r>
            <a:r>
              <a:rPr lang="en-US" altLang="ja-JP" sz="2400" dirty="0">
                <a:solidFill>
                  <a:schemeClr val="accent1">
                    <a:lumMod val="50000"/>
                  </a:schemeClr>
                </a:solidFill>
              </a:rPr>
              <a:t>: {nAtom:</a:t>
            </a:r>
            <a:r>
              <a:rPr lang="en-US" altLang="ja-JP" sz="2400" b="1" dirty="0">
                <a:solidFill>
                  <a:srgbClr val="0000FF"/>
                </a:solidFill>
              </a:rPr>
              <a:t>6d</a:t>
            </a:r>
            <a:r>
              <a:rPr lang="en-US" altLang="ja-JP" sz="2400" dirty="0">
                <a:solidFill>
                  <a:schemeClr val="accent1">
                    <a:lumMod val="50000"/>
                  </a:schemeClr>
                </a:solidFill>
              </a:rPr>
              <a:t>}”) 	#</a:t>
            </a:r>
            <a:r>
              <a:rPr lang="ja-JP" altLang="en-US" sz="2400" dirty="0">
                <a:solidFill>
                  <a:schemeClr val="accent1">
                    <a:lumMod val="50000"/>
                  </a:schemeClr>
                </a:solidFill>
              </a:rPr>
              <a:t> 整数変数 </a:t>
            </a:r>
            <a:r>
              <a:rPr lang="en-US" altLang="ja-JP" sz="2400" dirty="0" err="1">
                <a:solidFill>
                  <a:schemeClr val="accent1">
                    <a:lumMod val="50000"/>
                  </a:schemeClr>
                </a:solidFill>
              </a:rPr>
              <a:t>nAtom</a:t>
            </a:r>
            <a:r>
              <a:rPr lang="ja-JP" altLang="en-US" sz="2400" dirty="0">
                <a:solidFill>
                  <a:schemeClr val="accent1">
                    <a:lumMod val="50000"/>
                  </a:schemeClr>
                </a:solidFill>
              </a:rPr>
              <a:t> を </a:t>
            </a:r>
            <a:r>
              <a:rPr lang="ja-JP" altLang="en-US" sz="2400" b="1" dirty="0">
                <a:solidFill>
                  <a:srgbClr val="0000FF"/>
                </a:solidFill>
              </a:rPr>
              <a:t>整数</a:t>
            </a:r>
            <a:r>
              <a:rPr lang="en-US" altLang="ja-JP" sz="2400" b="1" dirty="0">
                <a:solidFill>
                  <a:srgbClr val="0000FF"/>
                </a:solidFill>
              </a:rPr>
              <a:t>6</a:t>
            </a:r>
            <a:r>
              <a:rPr lang="ja-JP" altLang="en-US" sz="2400" b="1" dirty="0">
                <a:solidFill>
                  <a:srgbClr val="0000FF"/>
                </a:solidFill>
              </a:rPr>
              <a:t>桁</a:t>
            </a:r>
            <a:r>
              <a:rPr lang="ja-JP" altLang="en-US" sz="2400" dirty="0">
                <a:solidFill>
                  <a:schemeClr val="accent1">
                    <a:lumMod val="50000"/>
                  </a:schemeClr>
                </a:solidFill>
              </a:rPr>
              <a:t>で表示</a:t>
            </a:r>
            <a:endParaRPr lang="en-US" altLang="ja-JP" sz="2400" dirty="0">
              <a:solidFill>
                <a:schemeClr val="accent1">
                  <a:lumMod val="50000"/>
                </a:schemeClr>
              </a:solidFill>
            </a:endParaRPr>
          </a:p>
          <a:p>
            <a:pPr marL="0" indent="0">
              <a:spcBef>
                <a:spcPts val="600"/>
              </a:spcBef>
              <a:buNone/>
            </a:pP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f“name</a:t>
            </a:r>
            <a:r>
              <a:rPr lang="en-US" altLang="ja-JP" sz="2400" dirty="0">
                <a:solidFill>
                  <a:schemeClr val="accent1">
                    <a:lumMod val="50000"/>
                  </a:schemeClr>
                </a:solidFill>
              </a:rPr>
              <a:t>: {name:</a:t>
            </a:r>
            <a:r>
              <a:rPr lang="en-US" altLang="ja-JP" sz="2400" b="1" dirty="0">
                <a:solidFill>
                  <a:srgbClr val="0000FF"/>
                </a:solidFill>
              </a:rPr>
              <a:t>10</a:t>
            </a:r>
            <a:r>
              <a:rPr lang="en-US" altLang="ja-JP" sz="2400" dirty="0">
                <a:solidFill>
                  <a:schemeClr val="accent1">
                    <a:lumMod val="50000"/>
                  </a:schemeClr>
                </a:solidFill>
              </a:rPr>
              <a:t>}”) 		#</a:t>
            </a:r>
            <a:r>
              <a:rPr lang="ja-JP" altLang="en-US" sz="2400" dirty="0">
                <a:solidFill>
                  <a:schemeClr val="accent1">
                    <a:lumMod val="50000"/>
                  </a:schemeClr>
                </a:solidFill>
              </a:rPr>
              <a:t> 文字列変数 </a:t>
            </a:r>
            <a:r>
              <a:rPr lang="en-US" altLang="ja-JP" sz="2400" dirty="0">
                <a:solidFill>
                  <a:schemeClr val="accent1">
                    <a:lumMod val="50000"/>
                  </a:schemeClr>
                </a:solidFill>
              </a:rPr>
              <a:t>name</a:t>
            </a:r>
            <a:r>
              <a:rPr lang="ja-JP" altLang="en-US" sz="2400" dirty="0">
                <a:solidFill>
                  <a:schemeClr val="accent1">
                    <a:lumMod val="50000"/>
                  </a:schemeClr>
                </a:solidFill>
              </a:rPr>
              <a:t> を </a:t>
            </a:r>
            <a:r>
              <a:rPr lang="en-US" altLang="ja-JP" sz="2400" b="1" dirty="0">
                <a:solidFill>
                  <a:srgbClr val="0000FF"/>
                </a:solidFill>
              </a:rPr>
              <a:t>10</a:t>
            </a:r>
            <a:r>
              <a:rPr lang="ja-JP" altLang="en-US" sz="2400" b="1" dirty="0">
                <a:solidFill>
                  <a:srgbClr val="0000FF"/>
                </a:solidFill>
              </a:rPr>
              <a:t>桁</a:t>
            </a:r>
            <a:r>
              <a:rPr lang="ja-JP" altLang="en-US" sz="2400" dirty="0">
                <a:solidFill>
                  <a:schemeClr val="accent1">
                    <a:lumMod val="50000"/>
                  </a:schemeClr>
                </a:solidFill>
              </a:rPr>
              <a:t>で表示</a:t>
            </a:r>
            <a:endParaRPr lang="en-US" altLang="ja-JP" sz="2400" dirty="0">
              <a:solidFill>
                <a:schemeClr val="accent1">
                  <a:lumMod val="50000"/>
                </a:schemeClr>
              </a:solidFill>
            </a:endParaRPr>
          </a:p>
          <a:p>
            <a:pPr marL="0" indent="0">
              <a:spcBef>
                <a:spcPts val="600"/>
              </a:spcBef>
              <a:buNone/>
            </a:pPr>
            <a:endParaRPr lang="en-US" altLang="ja-JP" sz="2400" dirty="0">
              <a:solidFill>
                <a:schemeClr val="accent1">
                  <a:lumMod val="50000"/>
                </a:schemeClr>
              </a:solidFill>
            </a:endParaRPr>
          </a:p>
          <a:p>
            <a:pPr marL="0" indent="0">
              <a:spcBef>
                <a:spcPts val="600"/>
              </a:spcBef>
              <a:buNone/>
            </a:pPr>
            <a:r>
              <a:rPr lang="ja-JP" altLang="en-US" sz="2400" dirty="0">
                <a:solidFill>
                  <a:schemeClr val="accent1">
                    <a:lumMod val="50000"/>
                  </a:schemeClr>
                </a:solidFill>
              </a:rPr>
              <a:t>　</a:t>
            </a:r>
            <a:r>
              <a:rPr lang="en-US" altLang="ja-JP" sz="2400" dirty="0">
                <a:solidFill>
                  <a:schemeClr val="accent1">
                    <a:lumMod val="50000"/>
                  </a:schemeClr>
                </a:solidFill>
              </a:rPr>
              <a:t>print(</a:t>
            </a:r>
            <a:r>
              <a:rPr lang="en-US" altLang="ja-JP" sz="2400" dirty="0" err="1">
                <a:solidFill>
                  <a:schemeClr val="accent1">
                    <a:lumMod val="50000"/>
                  </a:schemeClr>
                </a:solidFill>
              </a:rPr>
              <a:t>f“name</a:t>
            </a:r>
            <a:r>
              <a:rPr lang="en-US" altLang="ja-JP" sz="2400" dirty="0">
                <a:solidFill>
                  <a:schemeClr val="accent1">
                    <a:lumMod val="50000"/>
                  </a:schemeClr>
                </a:solidFill>
              </a:rPr>
              <a:t>: {1000/T}”)	#</a:t>
            </a:r>
            <a:r>
              <a:rPr lang="ja-JP" altLang="en-US" sz="2400" dirty="0">
                <a:solidFill>
                  <a:schemeClr val="accent1">
                    <a:lumMod val="50000"/>
                  </a:schemeClr>
                </a:solidFill>
              </a:rPr>
              <a:t> </a:t>
            </a:r>
            <a:r>
              <a:rPr lang="en-US" altLang="ja-JP" sz="2400" dirty="0">
                <a:solidFill>
                  <a:schemeClr val="accent1">
                    <a:lumMod val="50000"/>
                  </a:schemeClr>
                </a:solidFill>
              </a:rPr>
              <a:t>{}</a:t>
            </a:r>
            <a:r>
              <a:rPr lang="ja-JP" altLang="en-US" sz="2400" dirty="0">
                <a:solidFill>
                  <a:schemeClr val="accent1">
                    <a:lumMod val="50000"/>
                  </a:schemeClr>
                </a:solidFill>
              </a:rPr>
              <a:t>内には</a:t>
            </a:r>
            <a:r>
              <a:rPr lang="en-US" altLang="ja-JP" sz="2400" dirty="0">
                <a:solidFill>
                  <a:schemeClr val="accent1">
                    <a:lumMod val="50000"/>
                  </a:schemeClr>
                </a:solidFill>
              </a:rPr>
              <a:t>python</a:t>
            </a:r>
            <a:r>
              <a:rPr lang="ja-JP" altLang="en-US" sz="2400" dirty="0">
                <a:solidFill>
                  <a:schemeClr val="accent1">
                    <a:lumMod val="50000"/>
                  </a:schemeClr>
                </a:solidFill>
              </a:rPr>
              <a:t>文を書ける</a:t>
            </a:r>
            <a:br>
              <a:rPr lang="en-US" altLang="ja-JP" sz="2400" dirty="0">
                <a:solidFill>
                  <a:schemeClr val="accent1">
                    <a:lumMod val="50000"/>
                  </a:schemeClr>
                </a:solidFill>
              </a:rPr>
            </a:br>
            <a:r>
              <a:rPr lang="ja-JP" altLang="en-US" sz="2400" dirty="0">
                <a:solidFill>
                  <a:schemeClr val="accent1">
                    <a:lumMod val="50000"/>
                  </a:schemeClr>
                </a:solidFill>
              </a:rPr>
              <a:t>　　　　　　　　　　　　　　　　　　</a:t>
            </a:r>
            <a:r>
              <a:rPr lang="en-US" altLang="ja-JP" sz="2400" dirty="0">
                <a:solidFill>
                  <a:schemeClr val="accent1">
                    <a:lumMod val="50000"/>
                  </a:schemeClr>
                </a:solidFill>
              </a:rPr>
              <a:t>#</a:t>
            </a:r>
            <a:r>
              <a:rPr lang="ja-JP" altLang="en-US" sz="2400" dirty="0">
                <a:solidFill>
                  <a:schemeClr val="accent1">
                    <a:lumMod val="50000"/>
                  </a:schemeClr>
                </a:solidFill>
              </a:rPr>
              <a:t> ここでは </a:t>
            </a:r>
            <a:r>
              <a:rPr lang="en-US" altLang="ja-JP" sz="2400" dirty="0">
                <a:solidFill>
                  <a:schemeClr val="accent1">
                    <a:lumMod val="50000"/>
                  </a:schemeClr>
                </a:solidFill>
              </a:rPr>
              <a:t>1000</a:t>
            </a:r>
            <a:r>
              <a:rPr lang="ja-JP" altLang="en-US" sz="2400" dirty="0">
                <a:solidFill>
                  <a:schemeClr val="accent1">
                    <a:lumMod val="50000"/>
                  </a:schemeClr>
                </a:solidFill>
              </a:rPr>
              <a:t> </a:t>
            </a:r>
            <a:r>
              <a:rPr lang="en-US" altLang="ja-JP" sz="2400" dirty="0">
                <a:solidFill>
                  <a:schemeClr val="accent1">
                    <a:lumMod val="50000"/>
                  </a:schemeClr>
                </a:solidFill>
              </a:rPr>
              <a:t>/</a:t>
            </a:r>
            <a:r>
              <a:rPr lang="ja-JP" altLang="en-US" sz="2400" dirty="0">
                <a:solidFill>
                  <a:schemeClr val="accent1">
                    <a:lumMod val="50000"/>
                  </a:schemeClr>
                </a:solidFill>
              </a:rPr>
              <a:t> </a:t>
            </a:r>
            <a:r>
              <a:rPr lang="en-US" altLang="ja-JP" sz="2400" dirty="0">
                <a:solidFill>
                  <a:schemeClr val="accent1">
                    <a:lumMod val="50000"/>
                  </a:schemeClr>
                </a:solidFill>
              </a:rPr>
              <a:t>T</a:t>
            </a:r>
            <a:r>
              <a:rPr lang="ja-JP" altLang="en-US" sz="2400" dirty="0">
                <a:solidFill>
                  <a:schemeClr val="accent1">
                    <a:lumMod val="50000"/>
                  </a:schemeClr>
                </a:solidFill>
              </a:rPr>
              <a:t> を計算した結果を出力</a:t>
            </a:r>
            <a:endParaRPr lang="en-US" altLang="ja-JP" sz="2400" dirty="0">
              <a:solidFill>
                <a:schemeClr val="accent1">
                  <a:lumMod val="50000"/>
                </a:schemeClr>
              </a:solidFill>
            </a:endParaRPr>
          </a:p>
          <a:p>
            <a:pPr marL="0" indent="0">
              <a:spcBef>
                <a:spcPts val="600"/>
              </a:spcBef>
              <a:buNone/>
            </a:pPr>
            <a:endParaRPr lang="en-US" altLang="ja-JP" sz="2400" dirty="0">
              <a:solidFill>
                <a:schemeClr val="accent1">
                  <a:lumMod val="50000"/>
                </a:schemeClr>
              </a:solidFill>
            </a:endParaRPr>
          </a:p>
          <a:p>
            <a:pPr marL="0" indent="0">
              <a:spcBef>
                <a:spcPts val="600"/>
              </a:spcBef>
              <a:buNone/>
            </a:pPr>
            <a:endParaRPr lang="en-US" altLang="ja-JP" sz="2400" dirty="0">
              <a:solidFill>
                <a:schemeClr val="accent1">
                  <a:lumMod val="50000"/>
                </a:schemeClr>
              </a:solidFill>
            </a:endParaRPr>
          </a:p>
          <a:p>
            <a:pPr marL="0" indent="0">
              <a:spcBef>
                <a:spcPts val="600"/>
              </a:spcBef>
              <a:buNone/>
            </a:pPr>
            <a:endParaRPr lang="en-US" altLang="ja-JP" sz="2800" b="1" dirty="0">
              <a:solidFill>
                <a:srgbClr val="FF0000"/>
              </a:solidFill>
            </a:endParaRPr>
          </a:p>
        </p:txBody>
      </p:sp>
    </p:spTree>
    <p:extLst>
      <p:ext uri="{BB962C8B-B14F-4D97-AF65-F5344CB8AC3E}">
        <p14:creationId xmlns:p14="http://schemas.microsoft.com/office/powerpoint/2010/main" val="30127370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ja-JP" altLang="en-US" sz="3600" b="1" dirty="0">
                <a:solidFill>
                  <a:srgbClr val="0000FF"/>
                </a:solidFill>
                <a:ea typeface="ＨＧ丸ゴシックB" pitchFamily="49" charset="-128"/>
              </a:rPr>
              <a:t>数値データを横に並べて見やすく </a:t>
            </a:r>
            <a:r>
              <a:rPr lang="en-US" altLang="ja-JP" sz="3600" b="1" dirty="0">
                <a:solidFill>
                  <a:srgbClr val="FF0000"/>
                </a:solidFill>
                <a:ea typeface="ＨＧ丸ゴシックB" pitchFamily="49" charset="-128"/>
              </a:rPr>
              <a:t>(01c_fitting_gpt_rev2.py)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911424" y="1412776"/>
            <a:ext cx="11233248" cy="5057799"/>
          </a:xfrm>
        </p:spPr>
        <p:txBody>
          <a:bodyPr/>
          <a:lstStyle/>
          <a:p>
            <a:pPr marL="0" indent="0">
              <a:spcBef>
                <a:spcPts val="600"/>
              </a:spcBef>
              <a:buNone/>
            </a:pPr>
            <a:r>
              <a:rPr lang="en-US" altLang="ja-JP" sz="2800" b="1" dirty="0">
                <a:solidFill>
                  <a:srgbClr val="0000FF"/>
                </a:solidFill>
              </a:rPr>
              <a:t>#</a:t>
            </a:r>
            <a:r>
              <a:rPr lang="ja-JP" altLang="en-US" sz="2800" b="1" dirty="0">
                <a:solidFill>
                  <a:srgbClr val="0000FF"/>
                </a:solidFill>
              </a:rPr>
              <a:t> 文字列中の </a:t>
            </a:r>
            <a:r>
              <a:rPr lang="en-US" altLang="ja-JP" sz="2800" b="1" dirty="0">
                <a:solidFill>
                  <a:srgbClr val="0000FF"/>
                </a:solidFill>
              </a:rPr>
              <a:t>\t</a:t>
            </a:r>
            <a:r>
              <a:rPr lang="ja-JP" altLang="en-US" sz="2800" b="1" dirty="0">
                <a:solidFill>
                  <a:srgbClr val="0000FF"/>
                </a:solidFill>
              </a:rPr>
              <a:t> は</a:t>
            </a:r>
            <a:r>
              <a:rPr lang="en-US" altLang="ja-JP" sz="2800" b="1" dirty="0">
                <a:solidFill>
                  <a:srgbClr val="0000FF"/>
                </a:solidFill>
              </a:rPr>
              <a:t>TAB</a:t>
            </a:r>
            <a:r>
              <a:rPr lang="ja-JP" altLang="en-US" sz="2800" b="1" dirty="0">
                <a:solidFill>
                  <a:srgbClr val="0000FF"/>
                </a:solidFill>
              </a:rPr>
              <a:t>文字に置き換えて出力される</a:t>
            </a:r>
            <a:endParaRPr lang="en-US" altLang="ja-JP" sz="2800" b="1" dirty="0">
              <a:solidFill>
                <a:srgbClr val="0000FF"/>
              </a:solidFill>
            </a:endParaRPr>
          </a:p>
          <a:p>
            <a:pPr marL="0" indent="0">
              <a:spcBef>
                <a:spcPts val="600"/>
              </a:spcBef>
              <a:buNone/>
            </a:pPr>
            <a:r>
              <a:rPr lang="en-US" altLang="ja-JP" sz="2800" b="1" dirty="0">
                <a:solidFill>
                  <a:schemeClr val="accent1">
                    <a:lumMod val="50000"/>
                  </a:schemeClr>
                </a:solidFill>
              </a:rPr>
              <a:t>print("T</a:t>
            </a:r>
            <a:r>
              <a:rPr lang="en-US" altLang="ja-JP" sz="2800" b="1" dirty="0">
                <a:solidFill>
                  <a:srgbClr val="FF0000"/>
                </a:solidFill>
              </a:rPr>
              <a:t>\</a:t>
            </a:r>
            <a:r>
              <a:rPr lang="en-US" altLang="ja-JP" sz="2800" b="1" dirty="0" err="1">
                <a:solidFill>
                  <a:srgbClr val="FF0000"/>
                </a:solidFill>
              </a:rPr>
              <a:t>t</a:t>
            </a:r>
            <a:r>
              <a:rPr lang="en-US" altLang="ja-JP" sz="2800" b="1" dirty="0" err="1">
                <a:solidFill>
                  <a:schemeClr val="accent1">
                    <a:lumMod val="50000"/>
                  </a:schemeClr>
                </a:solidFill>
              </a:rPr>
              <a:t>N</a:t>
            </a:r>
            <a:r>
              <a:rPr lang="en-US" altLang="ja-JP" sz="2800" b="1" dirty="0">
                <a:solidFill>
                  <a:srgbClr val="FF0000"/>
                </a:solidFill>
              </a:rPr>
              <a:t>\t</a:t>
            </a:r>
            <a:r>
              <a:rPr lang="en-US" altLang="ja-JP" sz="2800" b="1" dirty="0">
                <a:solidFill>
                  <a:schemeClr val="accent1">
                    <a:lumMod val="50000"/>
                  </a:schemeClr>
                </a:solidFill>
              </a:rPr>
              <a:t>1/T</a:t>
            </a:r>
            <a:r>
              <a:rPr lang="en-US" altLang="ja-JP" sz="2800" b="1" dirty="0">
                <a:solidFill>
                  <a:srgbClr val="FF0000"/>
                </a:solidFill>
              </a:rPr>
              <a:t>\</a:t>
            </a:r>
            <a:r>
              <a:rPr lang="en-US" altLang="ja-JP" sz="2800" b="1" dirty="0" err="1">
                <a:solidFill>
                  <a:srgbClr val="FF0000"/>
                </a:solidFill>
              </a:rPr>
              <a:t>t</a:t>
            </a:r>
            <a:r>
              <a:rPr lang="en-US" altLang="ja-JP" sz="2800" b="1" dirty="0" err="1">
                <a:solidFill>
                  <a:schemeClr val="accent1">
                    <a:lumMod val="50000"/>
                  </a:schemeClr>
                </a:solidFill>
              </a:rPr>
              <a:t>log</a:t>
            </a:r>
            <a:r>
              <a:rPr lang="en-US" altLang="ja-JP" sz="2800" b="1" dirty="0">
                <a:solidFill>
                  <a:schemeClr val="accent1">
                    <a:lumMod val="50000"/>
                  </a:schemeClr>
                </a:solidFill>
              </a:rPr>
              <a:t>(N)")</a:t>
            </a:r>
          </a:p>
          <a:p>
            <a:pPr marL="0" indent="0">
              <a:spcBef>
                <a:spcPts val="600"/>
              </a:spcBef>
              <a:buNone/>
            </a:pPr>
            <a:endParaRPr lang="en-US" altLang="ja-JP" sz="2800" b="1" dirty="0">
              <a:solidFill>
                <a:schemeClr val="accent1">
                  <a:lumMod val="50000"/>
                </a:schemeClr>
              </a:solidFill>
            </a:endParaRPr>
          </a:p>
          <a:p>
            <a:pPr marL="0" indent="0">
              <a:spcBef>
                <a:spcPts val="600"/>
              </a:spcBef>
              <a:buNone/>
            </a:pPr>
            <a:r>
              <a:rPr lang="en-US" altLang="ja-JP" sz="2800" b="1" dirty="0">
                <a:solidFill>
                  <a:srgbClr val="0000FF"/>
                </a:solidFill>
              </a:rPr>
              <a:t>#</a:t>
            </a:r>
            <a:r>
              <a:rPr lang="ja-JP" altLang="en-US" sz="2800" b="1" dirty="0">
                <a:solidFill>
                  <a:srgbClr val="0000FF"/>
                </a:solidFill>
              </a:rPr>
              <a:t> </a:t>
            </a:r>
            <a:r>
              <a:rPr lang="en-US" altLang="ja-JP" sz="2800" b="1" dirty="0">
                <a:solidFill>
                  <a:srgbClr val="0000FF"/>
                </a:solidFill>
              </a:rPr>
              <a:t>zip()</a:t>
            </a:r>
            <a:r>
              <a:rPr lang="ja-JP" altLang="en-US" sz="2800" b="1" dirty="0">
                <a:solidFill>
                  <a:srgbClr val="0000FF"/>
                </a:solidFill>
              </a:rPr>
              <a:t>を使うと、複数のリスト変数を１つずつ取り出してくれる</a:t>
            </a:r>
            <a:endParaRPr lang="en-US" altLang="ja-JP" sz="2800" b="1" dirty="0">
              <a:solidFill>
                <a:srgbClr val="0000FF"/>
              </a:solidFill>
            </a:endParaRPr>
          </a:p>
          <a:p>
            <a:pPr marL="0" indent="0">
              <a:spcBef>
                <a:spcPts val="600"/>
              </a:spcBef>
              <a:buNone/>
            </a:pPr>
            <a:r>
              <a:rPr lang="en-US" altLang="ja-JP" sz="2800" b="1" dirty="0">
                <a:solidFill>
                  <a:schemeClr val="accent1">
                    <a:lumMod val="50000"/>
                  </a:schemeClr>
                </a:solidFill>
              </a:rPr>
              <a:t>for t, n, </a:t>
            </a:r>
            <a:r>
              <a:rPr lang="en-US" altLang="ja-JP" sz="2800" b="1" dirty="0" err="1">
                <a:solidFill>
                  <a:schemeClr val="accent1">
                    <a:lumMod val="50000"/>
                  </a:schemeClr>
                </a:solidFill>
              </a:rPr>
              <a:t>t_inv</a:t>
            </a:r>
            <a:r>
              <a:rPr lang="en-US" altLang="ja-JP" sz="2800" b="1" dirty="0">
                <a:solidFill>
                  <a:schemeClr val="accent1">
                    <a:lumMod val="50000"/>
                  </a:schemeClr>
                </a:solidFill>
              </a:rPr>
              <a:t>, </a:t>
            </a:r>
            <a:r>
              <a:rPr lang="en-US" altLang="ja-JP" sz="2800" b="1" dirty="0" err="1">
                <a:solidFill>
                  <a:schemeClr val="accent1">
                    <a:lumMod val="50000"/>
                  </a:schemeClr>
                </a:solidFill>
              </a:rPr>
              <a:t>log_n</a:t>
            </a:r>
            <a:r>
              <a:rPr lang="en-US" altLang="ja-JP" sz="2800" b="1" dirty="0">
                <a:solidFill>
                  <a:schemeClr val="accent1">
                    <a:lumMod val="50000"/>
                  </a:schemeClr>
                </a:solidFill>
              </a:rPr>
              <a:t> in zip(T, N, </a:t>
            </a:r>
            <a:r>
              <a:rPr lang="en-US" altLang="ja-JP" sz="2800" b="1" dirty="0" err="1">
                <a:solidFill>
                  <a:schemeClr val="accent1">
                    <a:lumMod val="50000"/>
                  </a:schemeClr>
                </a:solidFill>
              </a:rPr>
              <a:t>Tinv</a:t>
            </a:r>
            <a:r>
              <a:rPr lang="en-US" altLang="ja-JP" sz="2800" b="1" dirty="0">
                <a:solidFill>
                  <a:schemeClr val="accent1">
                    <a:lumMod val="50000"/>
                  </a:schemeClr>
                </a:solidFill>
              </a:rPr>
              <a:t>, </a:t>
            </a:r>
            <a:r>
              <a:rPr lang="en-US" altLang="ja-JP" sz="2800" b="1" dirty="0" err="1">
                <a:solidFill>
                  <a:schemeClr val="accent1">
                    <a:lumMod val="50000"/>
                  </a:schemeClr>
                </a:solidFill>
              </a:rPr>
              <a:t>logN</a:t>
            </a:r>
            <a:r>
              <a:rPr lang="en-US" altLang="ja-JP" sz="2800" b="1" dirty="0">
                <a:solidFill>
                  <a:schemeClr val="accent1">
                    <a:lumMod val="50000"/>
                  </a:schemeClr>
                </a:solidFill>
              </a:rPr>
              <a:t>):</a:t>
            </a:r>
          </a:p>
          <a:p>
            <a:pPr marL="0" indent="0">
              <a:spcBef>
                <a:spcPts val="600"/>
              </a:spcBef>
              <a:buNone/>
            </a:pPr>
            <a:r>
              <a:rPr lang="en-US" altLang="ja-JP" sz="2800" b="1" dirty="0">
                <a:solidFill>
                  <a:schemeClr val="accent1">
                    <a:lumMod val="50000"/>
                  </a:schemeClr>
                </a:solidFill>
              </a:rPr>
              <a:t>    print(f"{t:.2f}</a:t>
            </a:r>
            <a:r>
              <a:rPr lang="en-US" altLang="ja-JP" sz="2800" b="1" dirty="0">
                <a:solidFill>
                  <a:srgbClr val="FF0000"/>
                </a:solidFill>
              </a:rPr>
              <a:t>\t</a:t>
            </a:r>
            <a:r>
              <a:rPr lang="en-US" altLang="ja-JP" sz="2800" b="1" dirty="0">
                <a:solidFill>
                  <a:schemeClr val="accent1">
                    <a:lumMod val="50000"/>
                  </a:schemeClr>
                </a:solidFill>
              </a:rPr>
              <a:t>{n:.4e}</a:t>
            </a:r>
            <a:r>
              <a:rPr lang="en-US" altLang="ja-JP" sz="2800" b="1" dirty="0">
                <a:solidFill>
                  <a:srgbClr val="FF0000"/>
                </a:solidFill>
              </a:rPr>
              <a:t> \t</a:t>
            </a:r>
            <a:r>
              <a:rPr lang="en-US" altLang="ja-JP" sz="2800" b="1" dirty="0">
                <a:solidFill>
                  <a:schemeClr val="accent1">
                    <a:lumMod val="50000"/>
                  </a:schemeClr>
                </a:solidFill>
              </a:rPr>
              <a:t>{t_inv:.4f}</a:t>
            </a:r>
            <a:r>
              <a:rPr lang="en-US" altLang="ja-JP" sz="2800" b="1" dirty="0">
                <a:solidFill>
                  <a:srgbClr val="FF0000"/>
                </a:solidFill>
              </a:rPr>
              <a:t>\t</a:t>
            </a:r>
            <a:r>
              <a:rPr lang="en-US" altLang="ja-JP" sz="2800" b="1" dirty="0">
                <a:solidFill>
                  <a:schemeClr val="accent1">
                    <a:lumMod val="50000"/>
                  </a:schemeClr>
                </a:solidFill>
              </a:rPr>
              <a:t>{log_n:.6g}")</a:t>
            </a:r>
            <a:endParaRPr lang="en-US" altLang="ja-JP" b="1" dirty="0">
              <a:solidFill>
                <a:schemeClr val="accent1">
                  <a:lumMod val="50000"/>
                </a:schemeClr>
              </a:solidFill>
            </a:endParaRPr>
          </a:p>
        </p:txBody>
      </p:sp>
    </p:spTree>
    <p:extLst>
      <p:ext uri="{BB962C8B-B14F-4D97-AF65-F5344CB8AC3E}">
        <p14:creationId xmlns:p14="http://schemas.microsoft.com/office/powerpoint/2010/main" val="330072723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よく変更する変数の変更</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キーボード入力 </a:t>
            </a:r>
            <a:r>
              <a:rPr lang="en-US" altLang="ja-JP" sz="3600" b="1" dirty="0">
                <a:solidFill>
                  <a:srgbClr val="0000FF"/>
                </a:solidFill>
                <a:ea typeface="ＨＧ丸ゴシックB" pitchFamily="49" charset="-128"/>
              </a:rPr>
              <a:t>input()</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551384" y="864096"/>
            <a:ext cx="11593288" cy="6093296"/>
          </a:xfrm>
        </p:spPr>
        <p:txBody>
          <a:bodyPr/>
          <a:lstStyle/>
          <a:p>
            <a:pPr marL="0" indent="0">
              <a:spcBef>
                <a:spcPts val="600"/>
              </a:spcBef>
              <a:buNone/>
            </a:pPr>
            <a:r>
              <a:rPr lang="en-US" altLang="ja-JP" sz="2800" b="1" dirty="0">
                <a:solidFill>
                  <a:srgbClr val="FF0000"/>
                </a:solidFill>
                <a:ea typeface="ＨＧ丸ゴシックB" pitchFamily="49" charset="-128"/>
              </a:rPr>
              <a:t>ret = input(“Input&gt;&gt;”)</a:t>
            </a:r>
            <a:r>
              <a:rPr lang="ja-JP" altLang="en-US" sz="2800" b="1" dirty="0">
                <a:solidFill>
                  <a:srgbClr val="FF0000"/>
                </a:solidFill>
                <a:ea typeface="ＨＧ丸ゴシックB" pitchFamily="49" charset="-128"/>
              </a:rPr>
              <a:t> </a:t>
            </a:r>
            <a:endParaRPr lang="en-US" altLang="ja-JP" sz="2800" b="1" dirty="0">
              <a:solidFill>
                <a:srgbClr val="FF0000"/>
              </a:solidFill>
              <a:ea typeface="ＨＧ丸ゴシックB" pitchFamily="49" charset="-128"/>
            </a:endParaRPr>
          </a:p>
          <a:p>
            <a:pPr marL="0" indent="0">
              <a:spcBef>
                <a:spcPts val="600"/>
              </a:spcBef>
              <a:buNone/>
            </a:pPr>
            <a:r>
              <a:rPr lang="ja-JP" altLang="en-US" sz="2800" b="1" kern="100" dirty="0">
                <a:cs typeface="Cascadia Code" panose="020B0609020000020004" pitchFamily="49" charset="0"/>
              </a:rPr>
              <a:t>　</a:t>
            </a:r>
            <a:r>
              <a:rPr lang="en-US" altLang="ja-JP" sz="2800" b="1" kern="100" dirty="0">
                <a:cs typeface="Cascadia Code" panose="020B0609020000020004" pitchFamily="49" charset="0"/>
              </a:rPr>
              <a:t>Input&gt;&gt;” </a:t>
            </a:r>
            <a:r>
              <a:rPr lang="ja-JP" altLang="en-US" sz="2800" b="1" kern="100" dirty="0">
                <a:cs typeface="Cascadia Code" panose="020B0609020000020004" pitchFamily="49" charset="0"/>
              </a:rPr>
              <a:t>を画面に表示し、キーボード入力を待つ</a:t>
            </a:r>
            <a:br>
              <a:rPr lang="en-US" altLang="ja-JP" sz="2800" b="1" kern="100" dirty="0">
                <a:cs typeface="Cascadia Code" panose="020B0609020000020004" pitchFamily="49" charset="0"/>
              </a:rPr>
            </a:br>
            <a:r>
              <a:rPr lang="ja-JP" altLang="en-US" sz="2800" b="1" kern="100" dirty="0">
                <a:cs typeface="Cascadia Code" panose="020B0609020000020004" pitchFamily="49" charset="0"/>
              </a:rPr>
              <a:t>　</a:t>
            </a:r>
            <a:r>
              <a:rPr lang="en-US" altLang="ja-JP" sz="2800" b="1" kern="100" dirty="0">
                <a:cs typeface="Cascadia Code" panose="020B0609020000020004" pitchFamily="49" charset="0"/>
              </a:rPr>
              <a:t>ENTER</a:t>
            </a:r>
            <a:r>
              <a:rPr lang="ja-JP" altLang="en-US" sz="2800" b="1" kern="100" dirty="0">
                <a:cs typeface="Cascadia Code" panose="020B0609020000020004" pitchFamily="49" charset="0"/>
              </a:rPr>
              <a:t>を押したら、入力した値を返す</a:t>
            </a:r>
            <a:endParaRPr lang="en-US" altLang="ja-JP" sz="2800" b="1" kern="100" dirty="0">
              <a:cs typeface="Cascadia Code" panose="020B0609020000020004" pitchFamily="49" charset="0"/>
            </a:endParaRPr>
          </a:p>
          <a:p>
            <a:pPr marL="0" indent="0">
              <a:spcBef>
                <a:spcPts val="600"/>
              </a:spcBef>
              <a:buNone/>
            </a:pPr>
            <a:r>
              <a:rPr lang="ja-JP" altLang="en-US" sz="2800" b="1" kern="100" dirty="0">
                <a:solidFill>
                  <a:srgbClr val="FF0000"/>
                </a:solidFill>
                <a:cs typeface="Cascadia Code" panose="020B0609020000020004" pitchFamily="49" charset="0"/>
              </a:rPr>
              <a:t>　</a:t>
            </a:r>
            <a:r>
              <a:rPr lang="en-US" altLang="ja-JP" sz="2800" b="1" kern="100" dirty="0">
                <a:solidFill>
                  <a:srgbClr val="FF0000"/>
                </a:solidFill>
                <a:cs typeface="Cascadia Code" panose="020B0609020000020004" pitchFamily="49" charset="0"/>
              </a:rPr>
              <a:t>ret</a:t>
            </a:r>
            <a:r>
              <a:rPr lang="ja-JP" altLang="en-US" sz="2800" b="1" kern="100" dirty="0">
                <a:solidFill>
                  <a:srgbClr val="FF0000"/>
                </a:solidFill>
                <a:cs typeface="Cascadia Code" panose="020B0609020000020004" pitchFamily="49" charset="0"/>
              </a:rPr>
              <a:t>には 改行文字 </a:t>
            </a:r>
            <a:r>
              <a:rPr lang="en-US" altLang="ja-JP" sz="2800" b="1" kern="100" dirty="0">
                <a:solidFill>
                  <a:srgbClr val="FF0000"/>
                </a:solidFill>
                <a:cs typeface="Cascadia Code" panose="020B0609020000020004" pitchFamily="49" charset="0"/>
              </a:rPr>
              <a:t>(\n)</a:t>
            </a:r>
            <a:r>
              <a:rPr lang="ja-JP" altLang="en-US" sz="2800" b="1" kern="100" dirty="0">
                <a:solidFill>
                  <a:srgbClr val="FF0000"/>
                </a:solidFill>
                <a:cs typeface="Cascadia Code" panose="020B0609020000020004" pitchFamily="49" charset="0"/>
              </a:rPr>
              <a:t> を含めた</a:t>
            </a:r>
            <a:r>
              <a:rPr lang="ja-JP" altLang="en-US" sz="2800" b="1" kern="100" dirty="0">
                <a:solidFill>
                  <a:srgbClr val="0000FF"/>
                </a:solidFill>
                <a:cs typeface="Cascadia Code" panose="020B0609020000020004" pitchFamily="49" charset="0"/>
              </a:rPr>
              <a:t>文字列が変える</a:t>
            </a:r>
            <a:br>
              <a:rPr lang="en-US" altLang="ja-JP" sz="2800" b="1" kern="100" dirty="0">
                <a:solidFill>
                  <a:srgbClr val="0000FF"/>
                </a:solidFill>
                <a:cs typeface="Cascadia Code" panose="020B0609020000020004" pitchFamily="49" charset="0"/>
              </a:rPr>
            </a:br>
            <a:r>
              <a:rPr lang="ja-JP" altLang="en-US" sz="2800" b="1" kern="100" dirty="0">
                <a:solidFill>
                  <a:srgbClr val="0000FF"/>
                </a:solidFill>
                <a:cs typeface="Cascadia Code" panose="020B0609020000020004" pitchFamily="49" charset="0"/>
              </a:rPr>
              <a:t>　　</a:t>
            </a:r>
            <a:r>
              <a:rPr lang="en-US" altLang="ja-JP" sz="2800" b="1" kern="100" dirty="0">
                <a:solidFill>
                  <a:srgbClr val="0000FF"/>
                </a:solidFill>
                <a:cs typeface="Cascadia Code" panose="020B0609020000020004" pitchFamily="49" charset="0"/>
              </a:rPr>
              <a:t>=&gt;</a:t>
            </a:r>
            <a:r>
              <a:rPr lang="ja-JP" altLang="en-US" sz="2800" b="1" kern="100" dirty="0">
                <a:solidFill>
                  <a:srgbClr val="0000FF"/>
                </a:solidFill>
                <a:cs typeface="Cascadia Code" panose="020B0609020000020004" pitchFamily="49" charset="0"/>
              </a:rPr>
              <a:t> </a:t>
            </a:r>
            <a:r>
              <a:rPr lang="ja-JP" altLang="en-US" sz="2800" b="1" kern="100" dirty="0">
                <a:cs typeface="Cascadia Code" panose="020B0609020000020004" pitchFamily="49" charset="0"/>
              </a:rPr>
              <a:t>改行文字を削除するため、</a:t>
            </a:r>
            <a:r>
              <a:rPr lang="en-US" altLang="ja-JP" sz="2800" b="1" kern="100" dirty="0">
                <a:solidFill>
                  <a:srgbClr val="0000FF"/>
                </a:solidFill>
                <a:cs typeface="Cascadia Code" panose="020B0609020000020004" pitchFamily="49" charset="0"/>
              </a:rPr>
              <a:t>.strip()</a:t>
            </a:r>
            <a:r>
              <a:rPr lang="ja-JP" altLang="en-US" sz="2800" b="1" kern="100" dirty="0">
                <a:solidFill>
                  <a:srgbClr val="0000FF"/>
                </a:solidFill>
                <a:cs typeface="Cascadia Code" panose="020B0609020000020004" pitchFamily="49" charset="0"/>
              </a:rPr>
              <a:t> </a:t>
            </a:r>
            <a:r>
              <a:rPr lang="ja-JP" altLang="en-US" sz="2800" b="1" kern="100" dirty="0">
                <a:cs typeface="Cascadia Code" panose="020B0609020000020004" pitchFamily="49" charset="0"/>
              </a:rPr>
              <a:t>を使う</a:t>
            </a:r>
            <a:endParaRPr lang="en-US" altLang="ja-JP" sz="2800" b="1" kern="100" dirty="0">
              <a:cs typeface="Cascadia Code" panose="020B0609020000020004" pitchFamily="49" charset="0"/>
            </a:endParaRPr>
          </a:p>
          <a:p>
            <a:pPr marL="0" indent="0">
              <a:spcBef>
                <a:spcPts val="600"/>
              </a:spcBef>
              <a:buNone/>
            </a:pPr>
            <a:r>
              <a:rPr lang="en-US" altLang="ja-JP" sz="2800" b="1" kern="100" dirty="0">
                <a:cs typeface="Cascadia Code" panose="020B0609020000020004" pitchFamily="49" charset="0"/>
              </a:rPr>
              <a:t>		</a:t>
            </a:r>
            <a:r>
              <a:rPr lang="en-US" altLang="ja-JP" sz="2800" b="1" kern="100" dirty="0">
                <a:solidFill>
                  <a:srgbClr val="FF0000"/>
                </a:solidFill>
                <a:cs typeface="Cascadia Code" panose="020B0609020000020004" pitchFamily="49" charset="0"/>
              </a:rPr>
              <a:t> ret = </a:t>
            </a:r>
            <a:r>
              <a:rPr lang="en-US" altLang="ja-JP" sz="2800" b="1" kern="100" dirty="0" err="1">
                <a:solidFill>
                  <a:srgbClr val="FF0000"/>
                </a:solidFill>
                <a:cs typeface="Cascadia Code" panose="020B0609020000020004" pitchFamily="49" charset="0"/>
              </a:rPr>
              <a:t>ret.strip</a:t>
            </a:r>
            <a:r>
              <a:rPr lang="en-US" altLang="ja-JP" sz="2800" b="1" kern="100" dirty="0">
                <a:solidFill>
                  <a:srgbClr val="FF0000"/>
                </a:solidFill>
                <a:cs typeface="Cascadia Code" panose="020B0609020000020004" pitchFamily="49" charset="0"/>
              </a:rPr>
              <a:t>()</a:t>
            </a:r>
            <a:r>
              <a:rPr lang="ja-JP" altLang="en-US" sz="2800" b="1" kern="100" dirty="0">
                <a:solidFill>
                  <a:schemeClr val="accent1">
                    <a:lumMod val="50000"/>
                  </a:schemeClr>
                </a:solidFill>
                <a:cs typeface="Cascadia Code" panose="020B0609020000020004" pitchFamily="49" charset="0"/>
              </a:rPr>
              <a:t> 　　</a:t>
            </a:r>
            <a:r>
              <a:rPr lang="en-US" altLang="ja-JP" sz="2800" b="1" kern="100" dirty="0">
                <a:solidFill>
                  <a:srgbClr val="0000FF"/>
                </a:solidFill>
                <a:cs typeface="Cascadia Code" panose="020B0609020000020004" pitchFamily="49" charset="0"/>
              </a:rPr>
              <a:t># ret</a:t>
            </a:r>
            <a:r>
              <a:rPr lang="ja-JP" altLang="en-US" sz="2800" b="1" kern="100" dirty="0">
                <a:solidFill>
                  <a:srgbClr val="0000FF"/>
                </a:solidFill>
                <a:cs typeface="Cascadia Code" panose="020B0609020000020004" pitchFamily="49" charset="0"/>
              </a:rPr>
              <a:t>から前後の空白、改行文字を削除</a:t>
            </a:r>
            <a:endParaRPr lang="en-US" altLang="ja-JP" sz="2800" b="1" dirty="0"/>
          </a:p>
          <a:p>
            <a:pPr marL="0" indent="0">
              <a:spcBef>
                <a:spcPts val="600"/>
              </a:spcBef>
              <a:buNone/>
            </a:pPr>
            <a:endParaRPr lang="en-US" altLang="ja-JP" sz="2400" b="1" kern="100" dirty="0">
              <a:solidFill>
                <a:schemeClr val="accent1">
                  <a:lumMod val="50000"/>
                </a:schemeClr>
              </a:solidFill>
              <a:cs typeface="Cascadia Code" panose="020B0609020000020004" pitchFamily="49" charset="0"/>
            </a:endParaRPr>
          </a:p>
          <a:p>
            <a:pPr marL="0" indent="0">
              <a:spcBef>
                <a:spcPts val="600"/>
              </a:spcBef>
              <a:buNone/>
            </a:pPr>
            <a:r>
              <a:rPr lang="en-US" altLang="ja-JP" sz="2400" b="1" kern="100" dirty="0" err="1">
                <a:solidFill>
                  <a:schemeClr val="accent1">
                    <a:lumMod val="50000"/>
                  </a:schemeClr>
                </a:solidFill>
                <a:cs typeface="Cascadia Code" panose="020B0609020000020004" pitchFamily="49" charset="0"/>
              </a:rPr>
              <a:t>input_path</a:t>
            </a:r>
            <a:r>
              <a:rPr lang="en-US" altLang="ja-JP" sz="2400" b="1" kern="100" dirty="0">
                <a:solidFill>
                  <a:schemeClr val="accent1">
                    <a:lumMod val="50000"/>
                  </a:schemeClr>
                </a:solidFill>
                <a:cs typeface="Cascadia Code" panose="020B0609020000020004" pitchFamily="49" charset="0"/>
              </a:rPr>
              <a:t> = ‘input.xlsx’			</a:t>
            </a:r>
            <a:r>
              <a:rPr lang="en-US" altLang="ja-JP" sz="2400" b="1" kern="100" dirty="0">
                <a:solidFill>
                  <a:srgbClr val="0000FF"/>
                </a:solidFill>
                <a:cs typeface="Cascadia Code" panose="020B0609020000020004" pitchFamily="49" charset="0"/>
              </a:rPr>
              <a:t>#</a:t>
            </a:r>
            <a:r>
              <a:rPr lang="ja-JP" altLang="en-US" sz="2400" b="1" kern="100" dirty="0">
                <a:solidFill>
                  <a:srgbClr val="0000FF"/>
                </a:solidFill>
                <a:cs typeface="Cascadia Code" panose="020B0609020000020004" pitchFamily="49" charset="0"/>
              </a:rPr>
              <a:t> デフォルト値を設定する</a:t>
            </a:r>
            <a:endParaRPr lang="en-US" altLang="ja-JP" sz="2400" b="1" kern="100" dirty="0">
              <a:solidFill>
                <a:srgbClr val="0000FF"/>
              </a:solidFill>
              <a:cs typeface="Cascadia Code" panose="020B0609020000020004" pitchFamily="49" charset="0"/>
            </a:endParaRPr>
          </a:p>
          <a:p>
            <a:pPr marL="0" indent="0">
              <a:spcBef>
                <a:spcPts val="600"/>
              </a:spcBef>
              <a:buNone/>
            </a:pPr>
            <a:r>
              <a:rPr lang="en-US" altLang="ja-JP" sz="2400" b="1" kern="100" dirty="0" err="1">
                <a:solidFill>
                  <a:schemeClr val="accent1">
                    <a:lumMod val="50000"/>
                  </a:schemeClr>
                </a:solidFill>
                <a:cs typeface="Cascadia Code" panose="020B0609020000020004" pitchFamily="49" charset="0"/>
              </a:rPr>
              <a:t>str_key</a:t>
            </a:r>
            <a:r>
              <a:rPr lang="en-US" altLang="ja-JP" sz="2400" b="1" kern="100" dirty="0">
                <a:solidFill>
                  <a:schemeClr val="accent1">
                    <a:lumMod val="50000"/>
                  </a:schemeClr>
                </a:solidFill>
                <a:cs typeface="Cascadia Code" panose="020B0609020000020004" pitchFamily="49" charset="0"/>
              </a:rPr>
              <a:t> = </a:t>
            </a:r>
            <a:r>
              <a:rPr lang="en-US" altLang="ja-JP" sz="2400" b="1" kern="100" dirty="0">
                <a:solidFill>
                  <a:srgbClr val="0000FF"/>
                </a:solidFill>
                <a:cs typeface="Cascadia Code" panose="020B0609020000020004" pitchFamily="49" charset="0"/>
              </a:rPr>
              <a:t>input</a:t>
            </a:r>
            <a:r>
              <a:rPr lang="en-US" altLang="ja-JP" sz="2400" b="1" kern="100" dirty="0">
                <a:solidFill>
                  <a:schemeClr val="accent1">
                    <a:lumMod val="50000"/>
                  </a:schemeClr>
                </a:solidFill>
                <a:cs typeface="Cascadia Code" panose="020B0609020000020004" pitchFamily="49" charset="0"/>
              </a:rPr>
              <a:t>(“Input file name [default: input.xlsx]&gt;&gt;”) </a:t>
            </a:r>
          </a:p>
          <a:p>
            <a:pPr marL="0" indent="0">
              <a:spcBef>
                <a:spcPts val="600"/>
              </a:spcBef>
              <a:buNone/>
            </a:pPr>
            <a:r>
              <a:rPr lang="en-US" altLang="ja-JP" sz="2400" b="1" kern="100" dirty="0" err="1">
                <a:solidFill>
                  <a:schemeClr val="accent1">
                    <a:lumMod val="50000"/>
                  </a:schemeClr>
                </a:solidFill>
                <a:cs typeface="Cascadia Code" panose="020B0609020000020004" pitchFamily="49" charset="0"/>
              </a:rPr>
              <a:t>str_key</a:t>
            </a:r>
            <a:r>
              <a:rPr lang="en-US" altLang="ja-JP" sz="2400" b="1" kern="100" dirty="0">
                <a:solidFill>
                  <a:schemeClr val="accent1">
                    <a:lumMod val="50000"/>
                  </a:schemeClr>
                </a:solidFill>
                <a:cs typeface="Cascadia Code" panose="020B0609020000020004" pitchFamily="49" charset="0"/>
              </a:rPr>
              <a:t> = </a:t>
            </a:r>
            <a:r>
              <a:rPr lang="en-US" altLang="ja-JP" sz="2400" b="1" kern="100" dirty="0" err="1">
                <a:solidFill>
                  <a:schemeClr val="accent1">
                    <a:lumMod val="50000"/>
                  </a:schemeClr>
                </a:solidFill>
                <a:cs typeface="Cascadia Code" panose="020B0609020000020004" pitchFamily="49" charset="0"/>
              </a:rPr>
              <a:t>str_key.</a:t>
            </a:r>
            <a:r>
              <a:rPr lang="en-US" altLang="ja-JP" sz="2400" b="1" kern="100" dirty="0" err="1">
                <a:solidFill>
                  <a:srgbClr val="0000FF"/>
                </a:solidFill>
                <a:cs typeface="Cascadia Code" panose="020B0609020000020004" pitchFamily="49" charset="0"/>
              </a:rPr>
              <a:t>strip</a:t>
            </a:r>
            <a:r>
              <a:rPr lang="en-US" altLang="ja-JP" sz="2400" b="1" kern="100" dirty="0">
                <a:solidFill>
                  <a:schemeClr val="accent1">
                    <a:lumMod val="50000"/>
                  </a:schemeClr>
                </a:solidFill>
                <a:cs typeface="Cascadia Code" panose="020B0609020000020004" pitchFamily="49" charset="0"/>
              </a:rPr>
              <a:t>()</a:t>
            </a:r>
            <a:endParaRPr lang="en-US" altLang="ja-JP" sz="2400" b="1" kern="100" dirty="0">
              <a:solidFill>
                <a:srgbClr val="0000FF"/>
              </a:solidFill>
              <a:cs typeface="Cascadia Code" panose="020B0609020000020004" pitchFamily="49" charset="0"/>
            </a:endParaRPr>
          </a:p>
          <a:p>
            <a:pPr marL="0" indent="0">
              <a:spcBef>
                <a:spcPts val="600"/>
              </a:spcBef>
              <a:buNone/>
            </a:pPr>
            <a:r>
              <a:rPr lang="en-US" altLang="ja-JP" sz="2400" b="1" kern="100" dirty="0">
                <a:solidFill>
                  <a:schemeClr val="accent1">
                    <a:lumMod val="50000"/>
                  </a:schemeClr>
                </a:solidFill>
                <a:cs typeface="Cascadia Code" panose="020B0609020000020004" pitchFamily="49" charset="0"/>
              </a:rPr>
              <a:t>if </a:t>
            </a:r>
            <a:r>
              <a:rPr lang="en-US" altLang="ja-JP" sz="2400" b="1" kern="100" dirty="0" err="1">
                <a:solidFill>
                  <a:schemeClr val="accent1">
                    <a:lumMod val="50000"/>
                  </a:schemeClr>
                </a:solidFill>
                <a:cs typeface="Cascadia Code" panose="020B0609020000020004" pitchFamily="49" charset="0"/>
              </a:rPr>
              <a:t>str_key</a:t>
            </a:r>
            <a:r>
              <a:rPr lang="en-US" altLang="ja-JP" sz="2400" b="1" kern="100" dirty="0">
                <a:solidFill>
                  <a:schemeClr val="accent1">
                    <a:lumMod val="50000"/>
                  </a:schemeClr>
                </a:solidFill>
                <a:cs typeface="Cascadia Code" panose="020B0609020000020004" pitchFamily="49" charset="0"/>
              </a:rPr>
              <a:t> != ‘’:		</a:t>
            </a:r>
          </a:p>
          <a:p>
            <a:pPr marL="0" indent="0">
              <a:spcBef>
                <a:spcPts val="600"/>
              </a:spcBef>
              <a:buNone/>
            </a:pPr>
            <a:r>
              <a:rPr lang="ja-JP" altLang="en-US" sz="2400" b="1" kern="100" dirty="0">
                <a:solidFill>
                  <a:schemeClr val="accent1">
                    <a:lumMod val="50000"/>
                  </a:schemeClr>
                </a:solidFill>
                <a:cs typeface="Cascadia Code" panose="020B0609020000020004" pitchFamily="49" charset="0"/>
              </a:rPr>
              <a:t>    </a:t>
            </a:r>
            <a:r>
              <a:rPr lang="en-US" altLang="ja-JP" sz="2400" b="1" kern="100" dirty="0" err="1">
                <a:solidFill>
                  <a:schemeClr val="accent1">
                    <a:lumMod val="50000"/>
                  </a:schemeClr>
                </a:solidFill>
                <a:cs typeface="Cascadia Code" panose="020B0609020000020004" pitchFamily="49" charset="0"/>
              </a:rPr>
              <a:t>input_path</a:t>
            </a:r>
            <a:r>
              <a:rPr lang="en-US" altLang="ja-JP" sz="2400" b="1" kern="100" dirty="0">
                <a:solidFill>
                  <a:schemeClr val="accent1">
                    <a:lumMod val="50000"/>
                  </a:schemeClr>
                </a:solidFill>
                <a:cs typeface="Cascadia Code" panose="020B0609020000020004" pitchFamily="49" charset="0"/>
              </a:rPr>
              <a:t> = </a:t>
            </a:r>
            <a:r>
              <a:rPr lang="en-US" altLang="ja-JP" sz="2400" b="1" kern="100" dirty="0" err="1">
                <a:solidFill>
                  <a:schemeClr val="accent1">
                    <a:lumMod val="50000"/>
                  </a:schemeClr>
                </a:solidFill>
                <a:cs typeface="Cascadia Code" panose="020B0609020000020004" pitchFamily="49" charset="0"/>
              </a:rPr>
              <a:t>str_key</a:t>
            </a:r>
            <a:r>
              <a:rPr lang="ja-JP" altLang="en-US" sz="2400" b="1" kern="100" dirty="0">
                <a:solidFill>
                  <a:schemeClr val="accent1">
                    <a:lumMod val="50000"/>
                  </a:schemeClr>
                </a:solidFill>
                <a:cs typeface="Cascadia Code" panose="020B0609020000020004" pitchFamily="49" charset="0"/>
              </a:rPr>
              <a:t>　</a:t>
            </a:r>
            <a:r>
              <a:rPr lang="en-US" altLang="ja-JP" sz="2400" b="1" kern="100" dirty="0">
                <a:solidFill>
                  <a:schemeClr val="accent1">
                    <a:lumMod val="50000"/>
                  </a:schemeClr>
                </a:solidFill>
                <a:cs typeface="Cascadia Code" panose="020B0609020000020004" pitchFamily="49" charset="0"/>
              </a:rPr>
              <a:t> </a:t>
            </a:r>
            <a:r>
              <a:rPr lang="en-US" altLang="ja-JP" sz="2400" b="1" kern="100" dirty="0">
                <a:solidFill>
                  <a:srgbClr val="0000FF"/>
                </a:solidFill>
                <a:cs typeface="Cascadia Code" panose="020B0609020000020004" pitchFamily="49" charset="0"/>
              </a:rPr>
              <a:t>#</a:t>
            </a:r>
            <a:r>
              <a:rPr lang="ja-JP" altLang="en-US" sz="2400" b="1" kern="100" dirty="0">
                <a:solidFill>
                  <a:srgbClr val="0000FF"/>
                </a:solidFill>
                <a:cs typeface="Cascadia Code" panose="020B0609020000020004" pitchFamily="49" charset="0"/>
              </a:rPr>
              <a:t> 入力されたのが 空文字 でなければ </a:t>
            </a:r>
            <a:r>
              <a:rPr lang="en-US" altLang="ja-JP" sz="2400" b="1" kern="100" dirty="0" err="1">
                <a:solidFill>
                  <a:srgbClr val="0000FF"/>
                </a:solidFill>
                <a:cs typeface="Cascadia Code" panose="020B0609020000020004" pitchFamily="49" charset="0"/>
              </a:rPr>
              <a:t>input_path</a:t>
            </a:r>
            <a:r>
              <a:rPr lang="ja-JP" altLang="en-US" sz="2400" b="1" kern="100" dirty="0">
                <a:solidFill>
                  <a:srgbClr val="0000FF"/>
                </a:solidFill>
                <a:cs typeface="Cascadia Code" panose="020B0609020000020004" pitchFamily="49" charset="0"/>
              </a:rPr>
              <a:t>を置き換える</a:t>
            </a:r>
            <a:br>
              <a:rPr lang="en-US" altLang="ja-JP" sz="2400" b="1" kern="100" dirty="0">
                <a:solidFill>
                  <a:srgbClr val="0000FF"/>
                </a:solidFill>
                <a:cs typeface="Cascadia Code" panose="020B0609020000020004" pitchFamily="49" charset="0"/>
              </a:rPr>
            </a:br>
            <a:r>
              <a:rPr lang="ja-JP" altLang="en-US" sz="2400" b="1" kern="100" dirty="0">
                <a:solidFill>
                  <a:srgbClr val="0000FF"/>
                </a:solidFill>
                <a:cs typeface="Cascadia Code" panose="020B0609020000020004" pitchFamily="49" charset="0"/>
              </a:rPr>
              <a:t>　　　　　　　　　　   　　　　　 </a:t>
            </a:r>
            <a:r>
              <a:rPr lang="en-US" altLang="ja-JP" sz="2400" b="1" kern="100" dirty="0">
                <a:solidFill>
                  <a:srgbClr val="0000FF"/>
                </a:solidFill>
                <a:cs typeface="Cascadia Code" panose="020B0609020000020004" pitchFamily="49" charset="0"/>
              </a:rPr>
              <a:t>#</a:t>
            </a:r>
            <a:r>
              <a:rPr lang="ja-JP" altLang="en-US" sz="2400" b="1" kern="100" dirty="0">
                <a:solidFill>
                  <a:srgbClr val="0000FF"/>
                </a:solidFill>
                <a:cs typeface="Cascadia Code" panose="020B0609020000020004" pitchFamily="49" charset="0"/>
              </a:rPr>
              <a:t> 空文字の場合は、 </a:t>
            </a:r>
            <a:r>
              <a:rPr lang="en-US" altLang="ja-JP" sz="2400" b="1" kern="100" dirty="0" err="1">
                <a:solidFill>
                  <a:srgbClr val="0000FF"/>
                </a:solidFill>
                <a:cs typeface="Cascadia Code" panose="020B0609020000020004" pitchFamily="49" charset="0"/>
              </a:rPr>
              <a:t>input_path</a:t>
            </a:r>
            <a:r>
              <a:rPr lang="ja-JP" altLang="en-US" sz="2400" b="1" kern="100" dirty="0">
                <a:solidFill>
                  <a:srgbClr val="0000FF"/>
                </a:solidFill>
                <a:cs typeface="Cascadia Code" panose="020B0609020000020004" pitchFamily="49" charset="0"/>
              </a:rPr>
              <a:t>はデフォルト値のまま</a:t>
            </a:r>
            <a:endParaRPr lang="en-US" altLang="ja-JP" sz="2400" b="1" kern="100" dirty="0">
              <a:solidFill>
                <a:srgbClr val="0000FF"/>
              </a:solidFill>
              <a:cs typeface="Cascadia Code" panose="020B0609020000020004" pitchFamily="49" charset="0"/>
            </a:endParaRPr>
          </a:p>
          <a:p>
            <a:pPr marL="0" indent="0">
              <a:spcBef>
                <a:spcPts val="600"/>
              </a:spcBef>
              <a:buNone/>
            </a:pPr>
            <a:endParaRPr lang="en-US" altLang="ja-JP" sz="2400" b="1" kern="100" dirty="0">
              <a:solidFill>
                <a:schemeClr val="accent1">
                  <a:lumMod val="50000"/>
                </a:schemeClr>
              </a:solidFill>
              <a:cs typeface="Cascadia Code" panose="020B0609020000020004" pitchFamily="49" charset="0"/>
            </a:endParaRPr>
          </a:p>
          <a:p>
            <a:pPr marL="0" indent="0">
              <a:spcBef>
                <a:spcPts val="600"/>
              </a:spcBef>
              <a:buNone/>
            </a:pPr>
            <a:endParaRPr lang="en-US" altLang="ja-JP" sz="2400" b="1" kern="100" dirty="0">
              <a:solidFill>
                <a:schemeClr val="accent1">
                  <a:lumMod val="50000"/>
                </a:schemeClr>
              </a:solidFill>
              <a:cs typeface="Cascadia Code" panose="020B0609020000020004" pitchFamily="49" charset="0"/>
            </a:endParaRPr>
          </a:p>
          <a:p>
            <a:pPr marL="0" indent="0">
              <a:spcBef>
                <a:spcPts val="600"/>
              </a:spcBef>
              <a:buNone/>
            </a:pPr>
            <a:endParaRPr lang="en-US" altLang="ja-JP" sz="2400" b="1" kern="100" dirty="0">
              <a:solidFill>
                <a:schemeClr val="accent1">
                  <a:lumMod val="50000"/>
                </a:schemeClr>
              </a:solidFill>
              <a:cs typeface="Cascadia Code" panose="020B0609020000020004" pitchFamily="49" charset="0"/>
            </a:endParaRPr>
          </a:p>
        </p:txBody>
      </p:sp>
    </p:spTree>
    <p:extLst>
      <p:ext uri="{BB962C8B-B14F-4D97-AF65-F5344CB8AC3E}">
        <p14:creationId xmlns:p14="http://schemas.microsoft.com/office/powerpoint/2010/main" val="12646649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92000" cy="980727"/>
          </a:xfrm>
        </p:spPr>
        <p:txBody>
          <a:bodyPr/>
          <a:lstStyle/>
          <a:p>
            <a:pPr eaLnBrk="1" hangingPunct="1"/>
            <a:r>
              <a:rPr lang="ja-JP" altLang="en-US" sz="3600" b="1" dirty="0">
                <a:solidFill>
                  <a:srgbClr val="0000FF"/>
                </a:solidFill>
                <a:ea typeface="ＨＧ丸ゴシックB" pitchFamily="49" charset="-128"/>
              </a:rPr>
              <a:t>チュートリアルの構成</a:t>
            </a:r>
          </a:p>
        </p:txBody>
      </p:sp>
      <p:sp>
        <p:nvSpPr>
          <p:cNvPr id="420867" name="Rectangle 1027"/>
          <p:cNvSpPr>
            <a:spLocks noGrp="1" noChangeArrowheads="1"/>
          </p:cNvSpPr>
          <p:nvPr>
            <p:ph type="body" idx="1"/>
          </p:nvPr>
        </p:nvSpPr>
        <p:spPr>
          <a:xfrm>
            <a:off x="767408" y="1196752"/>
            <a:ext cx="11341868" cy="5328592"/>
          </a:xfrm>
        </p:spPr>
        <p:txBody>
          <a:bodyPr/>
          <a:lstStyle/>
          <a:p>
            <a:pPr marL="0" indent="0">
              <a:buNone/>
            </a:pPr>
            <a:r>
              <a:rPr lang="ja-JP" altLang="en-US" sz="2800" b="1" kern="100" dirty="0">
                <a:effectLst/>
                <a:cs typeface="Cascadia Code" panose="020B0609020000020004" pitchFamily="49" charset="0"/>
              </a:rPr>
              <a:t>第</a:t>
            </a:r>
            <a:r>
              <a:rPr lang="en-US" altLang="ja-JP" sz="2800" b="1" kern="100" dirty="0">
                <a:effectLst/>
                <a:cs typeface="Cascadia Code" panose="020B0609020000020004" pitchFamily="49" charset="0"/>
              </a:rPr>
              <a:t>1</a:t>
            </a:r>
            <a:r>
              <a:rPr lang="ja-JP" altLang="en-US" sz="2800" b="1" kern="100" dirty="0">
                <a:effectLst/>
                <a:cs typeface="Cascadia Code" panose="020B0609020000020004" pitchFamily="49" charset="0"/>
              </a:rPr>
              <a:t>部</a:t>
            </a:r>
            <a:r>
              <a:rPr lang="en-US" altLang="ja-JP" sz="2800" b="1" kern="100" dirty="0">
                <a:effectLst/>
                <a:cs typeface="Cascadia Code" panose="020B0609020000020004" pitchFamily="49" charset="0"/>
              </a:rPr>
              <a:t> python</a:t>
            </a:r>
            <a:r>
              <a:rPr lang="ja-JP" altLang="en-US" sz="2800" b="1" kern="100" dirty="0">
                <a:effectLst/>
                <a:cs typeface="Cascadia Code" panose="020B0609020000020004" pitchFamily="49" charset="0"/>
              </a:rPr>
              <a:t>プログラミングの基礎</a:t>
            </a:r>
            <a:endParaRPr lang="en-US" altLang="ja-JP" sz="2800" b="1" kern="100" dirty="0">
              <a:effectLst/>
              <a:cs typeface="Cascadia Code" panose="020B0609020000020004" pitchFamily="49" charset="0"/>
            </a:endParaRPr>
          </a:p>
          <a:p>
            <a:pPr marL="457200" indent="-190500">
              <a:buFont typeface="+mj-lt"/>
              <a:buAutoNum type="arabicPeriod"/>
            </a:pPr>
            <a:r>
              <a:rPr lang="ja-JP" altLang="en-US" sz="2800" b="1" kern="100" dirty="0">
                <a:solidFill>
                  <a:srgbClr val="0000FF"/>
                </a:solidFill>
                <a:cs typeface="Cascadia Code" panose="020B0609020000020004" pitchFamily="49" charset="0"/>
              </a:rPr>
              <a:t> </a:t>
            </a:r>
            <a:r>
              <a:rPr lang="en-US" altLang="ja-JP" sz="2800" b="1" kern="100" dirty="0">
                <a:solidFill>
                  <a:srgbClr val="0000FF"/>
                </a:solidFill>
                <a:cs typeface="Cascadia Code" panose="020B0609020000020004" pitchFamily="49" charset="0"/>
              </a:rPr>
              <a:t>ChatGPT</a:t>
            </a:r>
            <a:r>
              <a:rPr lang="ja-JP" altLang="en-US" sz="2800" b="1" kern="100" dirty="0">
                <a:solidFill>
                  <a:srgbClr val="0000FF"/>
                </a:solidFill>
                <a:cs typeface="Cascadia Code" panose="020B0609020000020004" pitchFamily="49" charset="0"/>
              </a:rPr>
              <a:t>を使って最小二乗法のプログラムを作る</a:t>
            </a:r>
            <a:endParaRPr lang="en-US" altLang="ja-JP" sz="2800" b="1" kern="100" dirty="0">
              <a:solidFill>
                <a:srgbClr val="0000FF"/>
              </a:solidFill>
              <a:cs typeface="Cascadia Code" panose="020B0609020000020004" pitchFamily="49" charset="0"/>
            </a:endParaRPr>
          </a:p>
          <a:p>
            <a:pPr marL="457200" indent="-190500">
              <a:buFont typeface="+mj-lt"/>
              <a:buAutoNum type="arabicPeriod"/>
            </a:pPr>
            <a:r>
              <a:rPr lang="ja-JP" altLang="en-US" sz="2800" kern="100" dirty="0">
                <a:effectLst/>
                <a:cs typeface="Cascadia Code" panose="020B0609020000020004" pitchFamily="49" charset="0"/>
              </a:rPr>
              <a:t> ・ このプログラムを</a:t>
            </a:r>
            <a:r>
              <a:rPr lang="ja-JP" altLang="en-US" sz="2800" b="1" kern="100" dirty="0">
                <a:solidFill>
                  <a:srgbClr val="FF0000"/>
                </a:solidFill>
                <a:effectLst/>
                <a:cs typeface="Cascadia Code" panose="020B0609020000020004" pitchFamily="49" charset="0"/>
              </a:rPr>
              <a:t>デバッグ、改善</a:t>
            </a:r>
            <a:r>
              <a:rPr lang="ja-JP" altLang="en-US" sz="2800" kern="100" dirty="0">
                <a:effectLst/>
                <a:cs typeface="Cascadia Code" panose="020B0609020000020004" pitchFamily="49" charset="0"/>
              </a:rPr>
              <a:t>、</a:t>
            </a:r>
            <a:br>
              <a:rPr lang="en-US" altLang="ja-JP" sz="2800" kern="100" dirty="0">
                <a:effectLst/>
                <a:cs typeface="Cascadia Code" panose="020B0609020000020004" pitchFamily="49" charset="0"/>
              </a:rPr>
            </a:br>
            <a:r>
              <a:rPr lang="ja-JP" altLang="en-US" sz="2800" kern="100" dirty="0">
                <a:effectLst/>
                <a:cs typeface="Cascadia Code" panose="020B0609020000020004" pitchFamily="49" charset="0"/>
              </a:rPr>
              <a:t>  ・</a:t>
            </a:r>
            <a:r>
              <a:rPr lang="en-US" altLang="ja-JP" sz="2800" kern="100" dirty="0">
                <a:effectLst/>
                <a:cs typeface="Cascadia Code" panose="020B0609020000020004" pitchFamily="49" charset="0"/>
              </a:rPr>
              <a:t>Fortran, BASIC, C</a:t>
            </a:r>
            <a:r>
              <a:rPr lang="ja-JP" altLang="en-US" sz="2800" kern="100" dirty="0">
                <a:effectLst/>
                <a:cs typeface="Cascadia Code" panose="020B0609020000020004" pitchFamily="49" charset="0"/>
              </a:rPr>
              <a:t>と</a:t>
            </a:r>
            <a:r>
              <a:rPr lang="ja-JP" altLang="en-US" sz="2800" b="1" kern="100" dirty="0">
                <a:solidFill>
                  <a:srgbClr val="FF0000"/>
                </a:solidFill>
                <a:effectLst/>
                <a:cs typeface="Cascadia Code" panose="020B0609020000020004" pitchFamily="49" charset="0"/>
              </a:rPr>
              <a:t>比較しながら</a:t>
            </a:r>
            <a:br>
              <a:rPr lang="en-US" altLang="ja-JP" sz="2800" kern="100" dirty="0">
                <a:effectLst/>
                <a:cs typeface="Cascadia Code" panose="020B0609020000020004" pitchFamily="49" charset="0"/>
              </a:rPr>
            </a:br>
            <a:r>
              <a:rPr lang="ja-JP" altLang="en-US" sz="2800" kern="100" dirty="0">
                <a:solidFill>
                  <a:srgbClr val="0000FF"/>
                </a:solidFill>
                <a:effectLst/>
                <a:cs typeface="Cascadia Code" panose="020B0609020000020004" pitchFamily="49" charset="0"/>
              </a:rPr>
              <a:t>　</a:t>
            </a:r>
            <a:r>
              <a:rPr lang="en-US" altLang="ja-JP" sz="2800" b="1" kern="100" dirty="0">
                <a:solidFill>
                  <a:srgbClr val="0000FF"/>
                </a:solidFill>
                <a:effectLst/>
                <a:cs typeface="Cascadia Code" panose="020B0609020000020004" pitchFamily="49" charset="0"/>
              </a:rPr>
              <a:t>python</a:t>
            </a:r>
            <a:r>
              <a:rPr lang="ja-JP" altLang="en-US" sz="2800" b="1" kern="100" dirty="0">
                <a:solidFill>
                  <a:srgbClr val="0000FF"/>
                </a:solidFill>
                <a:effectLst/>
                <a:cs typeface="Cascadia Code" panose="020B0609020000020004" pitchFamily="49" charset="0"/>
              </a:rPr>
              <a:t>プログラムの文法、作り方を学ぶ。</a:t>
            </a:r>
            <a:br>
              <a:rPr lang="en-US" altLang="ja-JP" sz="2800" b="1" kern="100" dirty="0">
                <a:solidFill>
                  <a:srgbClr val="FF0000"/>
                </a:solidFill>
                <a:effectLst/>
                <a:cs typeface="Cascadia Code" panose="020B0609020000020004" pitchFamily="49" charset="0"/>
              </a:rPr>
            </a:br>
            <a:r>
              <a:rPr lang="ja-JP" altLang="en-US" sz="2800" kern="100" dirty="0">
                <a:effectLst/>
                <a:cs typeface="Cascadia Code" panose="020B0609020000020004" pitchFamily="49" charset="0"/>
              </a:rPr>
              <a:t>　</a:t>
            </a:r>
            <a:endParaRPr lang="en-US" altLang="ja-JP" sz="2800" kern="100" dirty="0">
              <a:effectLst/>
              <a:cs typeface="Cascadia Code" panose="020B0609020000020004" pitchFamily="49" charset="0"/>
            </a:endParaRPr>
          </a:p>
          <a:p>
            <a:pPr marL="0" indent="0">
              <a:buNone/>
            </a:pPr>
            <a:r>
              <a:rPr lang="ja-JP" altLang="en-US" sz="2800" b="1" kern="100" dirty="0">
                <a:effectLst/>
                <a:cs typeface="Cascadia Code" panose="020B0609020000020004" pitchFamily="49" charset="0"/>
              </a:rPr>
              <a:t>第</a:t>
            </a:r>
            <a:r>
              <a:rPr lang="en-US" altLang="ja-JP" sz="2800" b="1" kern="100" dirty="0">
                <a:effectLst/>
                <a:cs typeface="Cascadia Code" panose="020B0609020000020004" pitchFamily="49" charset="0"/>
              </a:rPr>
              <a:t>2</a:t>
            </a:r>
            <a:r>
              <a:rPr lang="ja-JP" altLang="en-US" sz="2800" b="1" kern="100" dirty="0">
                <a:effectLst/>
                <a:cs typeface="Cascadia Code" panose="020B0609020000020004" pitchFamily="49" charset="0"/>
              </a:rPr>
              <a:t>部</a:t>
            </a:r>
            <a:r>
              <a:rPr lang="en-US" altLang="ja-JP" sz="2800" b="1" kern="100" dirty="0">
                <a:effectLst/>
                <a:cs typeface="Cascadia Code" panose="020B0609020000020004" pitchFamily="49" charset="0"/>
              </a:rPr>
              <a:t> </a:t>
            </a:r>
            <a:r>
              <a:rPr lang="ja-JP" altLang="en-US" sz="2800" b="1" kern="100" dirty="0">
                <a:effectLst/>
                <a:cs typeface="Cascadia Code" panose="020B0609020000020004" pitchFamily="49" charset="0"/>
              </a:rPr>
              <a:t>学生が提出してきた</a:t>
            </a:r>
            <a:r>
              <a:rPr lang="en-US" altLang="ja-JP" sz="2800" b="1" kern="100" dirty="0">
                <a:effectLst/>
                <a:cs typeface="Cascadia Code" panose="020B0609020000020004" pitchFamily="49" charset="0"/>
              </a:rPr>
              <a:t>python</a:t>
            </a:r>
            <a:r>
              <a:rPr lang="ja-JP" altLang="en-US" sz="2800" b="1" kern="100" dirty="0">
                <a:effectLst/>
                <a:cs typeface="Cascadia Code" panose="020B0609020000020004" pitchFamily="49" charset="0"/>
              </a:rPr>
              <a:t>プログラムをどのように理解するか</a:t>
            </a:r>
            <a:endParaRPr lang="en-US" altLang="ja-JP" sz="2800" b="1" kern="100" dirty="0">
              <a:effectLst/>
              <a:cs typeface="Cascadia Code" panose="020B0609020000020004" pitchFamily="49" charset="0"/>
            </a:endParaRPr>
          </a:p>
          <a:p>
            <a:pPr marL="457200" indent="-190500">
              <a:buFont typeface="+mj-lt"/>
              <a:buAutoNum type="arabicPeriod"/>
            </a:pPr>
            <a:r>
              <a:rPr lang="ja-JP" altLang="en-US" sz="2800" kern="100" dirty="0">
                <a:effectLst/>
                <a:cs typeface="Cascadia Code" panose="020B0609020000020004" pitchFamily="49" charset="0"/>
              </a:rPr>
              <a:t> </a:t>
            </a:r>
            <a:r>
              <a:rPr lang="en-US" altLang="ja-JP" sz="2800" kern="100" dirty="0">
                <a:effectLst/>
                <a:cs typeface="Cascadia Code" panose="020B0609020000020004" pitchFamily="49" charset="0"/>
              </a:rPr>
              <a:t>“</a:t>
            </a:r>
            <a:r>
              <a:rPr lang="ja-JP" altLang="en-US" sz="2800" b="1" kern="100" dirty="0">
                <a:solidFill>
                  <a:srgbClr val="FF0000"/>
                </a:solidFill>
                <a:effectLst/>
                <a:cs typeface="Cascadia Code" panose="020B0609020000020004" pitchFamily="49" charset="0"/>
              </a:rPr>
              <a:t>良いプログラム</a:t>
            </a:r>
            <a:r>
              <a:rPr lang="en-US" altLang="ja-JP" sz="2800" kern="100" dirty="0">
                <a:effectLst/>
                <a:cs typeface="Cascadia Code" panose="020B0609020000020004" pitchFamily="49" charset="0"/>
              </a:rPr>
              <a:t>”</a:t>
            </a:r>
            <a:r>
              <a:rPr lang="ja-JP" altLang="en-US" sz="2800" kern="100" dirty="0">
                <a:effectLst/>
                <a:cs typeface="Cascadia Code" panose="020B0609020000020004" pitchFamily="49" charset="0"/>
              </a:rPr>
              <a:t>への誘導</a:t>
            </a:r>
            <a:r>
              <a:rPr lang="en-US" altLang="ja-JP" sz="2800" kern="100" dirty="0">
                <a:effectLst/>
                <a:cs typeface="Cascadia Code" panose="020B0609020000020004" pitchFamily="49" charset="0"/>
              </a:rPr>
              <a:t>:</a:t>
            </a:r>
            <a:r>
              <a:rPr lang="ja-JP" altLang="en-US" sz="2800" kern="100" dirty="0">
                <a:effectLst/>
                <a:cs typeface="Cascadia Code" panose="020B0609020000020004" pitchFamily="49" charset="0"/>
              </a:rPr>
              <a:t> 私の数値解析講義の例</a:t>
            </a:r>
            <a:endParaRPr lang="en-US" altLang="ja-JP" sz="2800" kern="100" dirty="0">
              <a:effectLst/>
              <a:cs typeface="Cascadia Code" panose="020B0609020000020004" pitchFamily="49" charset="0"/>
            </a:endParaRPr>
          </a:p>
          <a:p>
            <a:pPr marL="457200" indent="-190500">
              <a:buFont typeface="+mj-lt"/>
              <a:buAutoNum type="arabicPeriod"/>
            </a:pPr>
            <a:r>
              <a:rPr lang="ja-JP" altLang="en-US" sz="2800" kern="100" dirty="0">
                <a:cs typeface="Cascadia Code" panose="020B0609020000020004" pitchFamily="49" charset="0"/>
              </a:rPr>
              <a:t> </a:t>
            </a:r>
            <a:r>
              <a:rPr lang="en-US" altLang="ja-JP" sz="2800" kern="100" dirty="0">
                <a:cs typeface="Cascadia Code" panose="020B0609020000020004" pitchFamily="49" charset="0"/>
              </a:rPr>
              <a:t>python</a:t>
            </a:r>
            <a:r>
              <a:rPr lang="ja-JP" altLang="en-US" sz="2800" kern="100" dirty="0">
                <a:cs typeface="Cascadia Code" panose="020B0609020000020004" pitchFamily="49" charset="0"/>
              </a:rPr>
              <a:t>プログラムを読みやすくする</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a:t>
            </a:r>
            <a:r>
              <a:rPr lang="ja-JP" altLang="en-US" sz="2800" b="1" kern="100" dirty="0">
                <a:solidFill>
                  <a:srgbClr val="FF0000"/>
                </a:solidFill>
                <a:cs typeface="Cascadia Code" panose="020B0609020000020004" pitchFamily="49" charset="0"/>
              </a:rPr>
              <a:t>リファクタリング</a:t>
            </a:r>
            <a:endParaRPr lang="en-US" altLang="ja-JP" sz="2800" b="1" kern="100" dirty="0">
              <a:solidFill>
                <a:srgbClr val="FF0000"/>
              </a:solidFill>
              <a:cs typeface="Cascadia Code" panose="020B0609020000020004" pitchFamily="49" charset="0"/>
            </a:endParaRPr>
          </a:p>
          <a:p>
            <a:pPr marL="266700" indent="0">
              <a:buNone/>
            </a:pPr>
            <a:endParaRPr lang="en-US" altLang="ja-JP" sz="2800" kern="100" dirty="0">
              <a:effectLst/>
              <a:cs typeface="Cascadia Code" panose="020B0609020000020004" pitchFamily="49" charset="0"/>
            </a:endParaRPr>
          </a:p>
        </p:txBody>
      </p:sp>
    </p:spTree>
    <p:extLst>
      <p:ext uri="{BB962C8B-B14F-4D97-AF65-F5344CB8AC3E}">
        <p14:creationId xmlns:p14="http://schemas.microsoft.com/office/powerpoint/2010/main" val="269961833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en-US" altLang="ja-JP" sz="3600" b="1" dirty="0">
                <a:solidFill>
                  <a:srgbClr val="0000FF"/>
                </a:solidFill>
                <a:ea typeface="ＨＧ丸ゴシックB" pitchFamily="49" charset="-128"/>
              </a:rPr>
              <a:t>C</a:t>
            </a:r>
            <a:r>
              <a:rPr lang="ja-JP" altLang="en-US" sz="3600" b="1" dirty="0">
                <a:solidFill>
                  <a:srgbClr val="0000FF"/>
                </a:solidFill>
                <a:ea typeface="ＨＧ丸ゴシックB" pitchFamily="49" charset="-128"/>
              </a:rPr>
              <a:t>や</a:t>
            </a:r>
            <a:r>
              <a:rPr lang="en-US" altLang="ja-JP" sz="3600" b="1" dirty="0">
                <a:solidFill>
                  <a:srgbClr val="0000FF"/>
                </a:solidFill>
                <a:ea typeface="ＨＧ丸ゴシックB" pitchFamily="49" charset="-128"/>
              </a:rPr>
              <a:t>Fortran:</a:t>
            </a:r>
            <a:r>
              <a:rPr lang="ja-JP" altLang="en-US" sz="3600" b="1" dirty="0">
                <a:solidFill>
                  <a:srgbClr val="0000FF"/>
                </a:solidFill>
                <a:ea typeface="ＨＧ丸ゴシックB" pitchFamily="49" charset="-128"/>
              </a:rPr>
              <a:t> 関数は１つの値しか返せない</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1991544" y="3896979"/>
            <a:ext cx="8064896" cy="2916397"/>
          </a:xfrm>
        </p:spPr>
        <p:txBody>
          <a:bodyPr/>
          <a:lstStyle/>
          <a:p>
            <a:pPr marL="0" indent="0">
              <a:spcBef>
                <a:spcPts val="0"/>
              </a:spcBef>
              <a:buNone/>
            </a:pPr>
            <a:r>
              <a:rPr lang="ja-JP" altLang="en-US" sz="2400" b="1" dirty="0"/>
              <a:t>古い言語では、関数が返せる値は一つ </a:t>
            </a:r>
            <a:r>
              <a:rPr lang="en-US" altLang="ja-JP" sz="2400" b="1" dirty="0"/>
              <a:t>(1</a:t>
            </a:r>
            <a:r>
              <a:rPr lang="ja-JP" altLang="en-US" sz="2400" b="1" dirty="0"/>
              <a:t>つの変数</a:t>
            </a:r>
            <a:r>
              <a:rPr lang="en-US" altLang="ja-JP" sz="2400" b="1" dirty="0"/>
              <a:t>)</a:t>
            </a:r>
            <a:r>
              <a:rPr lang="ja-JP" altLang="en-US" sz="2400" b="1" dirty="0"/>
              <a:t> だけ</a:t>
            </a:r>
            <a:endParaRPr lang="en-US" altLang="ja-JP" sz="2400" b="1" dirty="0"/>
          </a:p>
          <a:p>
            <a:pPr marL="0" indent="0">
              <a:spcBef>
                <a:spcPts val="0"/>
              </a:spcBef>
              <a:buNone/>
            </a:pPr>
            <a:endParaRPr lang="en-US" altLang="ja-JP" sz="2400" b="1" dirty="0"/>
          </a:p>
          <a:p>
            <a:pPr marL="0" indent="0">
              <a:spcBef>
                <a:spcPts val="0"/>
              </a:spcBef>
              <a:buNone/>
            </a:pPr>
            <a:r>
              <a:rPr lang="ja-JP" altLang="en-US" sz="2400" b="1" dirty="0"/>
              <a:t>それでも複数の値を取得する方法はある</a:t>
            </a:r>
            <a:endParaRPr lang="en-US" altLang="ja-JP" sz="2400" b="1" dirty="0"/>
          </a:p>
          <a:p>
            <a:pPr marL="0" indent="0">
              <a:spcBef>
                <a:spcPts val="0"/>
              </a:spcBef>
              <a:buNone/>
            </a:pPr>
            <a:r>
              <a:rPr lang="ja-JP" altLang="en-US" sz="2400" b="1" dirty="0"/>
              <a:t>・ ポインタ変数を引数に渡す</a:t>
            </a:r>
            <a:r>
              <a:rPr lang="en-US" altLang="ja-JP" sz="2400" b="1" dirty="0"/>
              <a:t>:</a:t>
            </a:r>
            <a:r>
              <a:rPr lang="ja-JP" altLang="en-US" sz="2400" b="1" dirty="0"/>
              <a:t> </a:t>
            </a:r>
            <a:r>
              <a:rPr lang="en-US" altLang="ja-JP" sz="2400" b="1" dirty="0"/>
              <a:t>C, C++, Fortran2003</a:t>
            </a:r>
            <a:r>
              <a:rPr lang="ja-JP" altLang="en-US" sz="2400" b="1" dirty="0"/>
              <a:t>以降</a:t>
            </a:r>
            <a:br>
              <a:rPr lang="en-US" altLang="ja-JP" sz="2400" b="1" dirty="0"/>
            </a:br>
            <a:r>
              <a:rPr lang="ja-JP" altLang="en-US" sz="2400" b="1" dirty="0"/>
              <a:t>・ 配列、構造体、オブジェクトに値を入れて返す</a:t>
            </a:r>
            <a:r>
              <a:rPr lang="en-US" altLang="ja-JP" sz="2400" b="1" dirty="0"/>
              <a:t>: C, C++</a:t>
            </a:r>
            <a:br>
              <a:rPr lang="en-US" altLang="ja-JP" sz="2400" b="1" dirty="0"/>
            </a:br>
            <a:r>
              <a:rPr lang="ja-JP" altLang="en-US" sz="2400" b="1" dirty="0"/>
              <a:t>・ その他の場合、グローバル変数を使う</a:t>
            </a:r>
            <a:endParaRPr lang="en-US" altLang="ja-JP" sz="2400" b="1" dirty="0"/>
          </a:p>
          <a:p>
            <a:pPr marL="0" indent="0">
              <a:spcBef>
                <a:spcPts val="0"/>
              </a:spcBef>
              <a:buNone/>
            </a:pPr>
            <a:r>
              <a:rPr lang="ja-JP" altLang="en-US" b="1" dirty="0">
                <a:solidFill>
                  <a:srgbClr val="FF0000"/>
                </a:solidFill>
              </a:rPr>
              <a:t>　　　面倒くさい、わかりにくい、危険</a:t>
            </a:r>
            <a:endParaRPr lang="en-US" altLang="ja-JP" b="1" dirty="0">
              <a:solidFill>
                <a:srgbClr val="FF0000"/>
              </a:solidFill>
            </a:endParaRPr>
          </a:p>
          <a:p>
            <a:pPr marL="0" indent="0">
              <a:spcBef>
                <a:spcPts val="0"/>
              </a:spcBef>
              <a:buNone/>
            </a:pPr>
            <a:endParaRPr lang="en-US" altLang="ja-JP" sz="2400" b="1" dirty="0">
              <a:solidFill>
                <a:srgbClr val="0000FF"/>
              </a:solidFill>
            </a:endParaRPr>
          </a:p>
        </p:txBody>
      </p:sp>
      <p:sp>
        <p:nvSpPr>
          <p:cNvPr id="2" name="Rectangle 1027">
            <a:extLst>
              <a:ext uri="{FF2B5EF4-FFF2-40B4-BE49-F238E27FC236}">
                <a16:creationId xmlns:a16="http://schemas.microsoft.com/office/drawing/2014/main" id="{32926813-259D-C62F-FE52-98B4CC57FED5}"/>
              </a:ext>
            </a:extLst>
          </p:cNvPr>
          <p:cNvSpPr txBox="1">
            <a:spLocks noChangeArrowheads="1"/>
          </p:cNvSpPr>
          <p:nvPr/>
        </p:nvSpPr>
        <p:spPr bwMode="auto">
          <a:xfrm>
            <a:off x="3337825" y="872643"/>
            <a:ext cx="2880320" cy="29163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1" i="0" u="none" strike="noStrike" kern="0" cap="none" spc="0" normalizeH="0" baseline="0" noProof="0" dirty="0">
                <a:ln>
                  <a:noFill/>
                </a:ln>
                <a:solidFill>
                  <a:srgbClr val="0000FF"/>
                </a:solidFill>
                <a:effectLst/>
                <a:uLnTx/>
                <a:uFillTx/>
                <a:latin typeface="Times New Roman"/>
                <a:ea typeface="ＭＳ Ｐゴシック"/>
                <a:cs typeface="+mn-cs"/>
              </a:rPr>
              <a:t>C</a:t>
            </a:r>
            <a:r>
              <a:rPr kumimoji="1" lang="ja-JP" altLang="en-US" sz="1400" b="1" i="0" u="none" strike="noStrike" kern="0" cap="none" spc="0" normalizeH="0" baseline="0" noProof="0" dirty="0">
                <a:ln>
                  <a:noFill/>
                </a:ln>
                <a:solidFill>
                  <a:srgbClr val="0000FF"/>
                </a:solidFill>
                <a:effectLst/>
                <a:uLnTx/>
                <a:uFillTx/>
                <a:latin typeface="Times New Roman"/>
                <a:ea typeface="ＭＳ Ｐゴシック"/>
                <a:cs typeface="+mn-cs"/>
              </a:rPr>
              <a:t>プログラムポインタ変数を使う例</a:t>
            </a:r>
            <a:br>
              <a:rPr kumimoji="1" lang="en-US" altLang="ja-JP" sz="1400" b="1" i="0" u="none" strike="noStrike" kern="0" cap="none" spc="0" normalizeH="0" baseline="0" noProof="0" dirty="0">
                <a:ln>
                  <a:noFill/>
                </a:ln>
                <a:solidFill>
                  <a:srgbClr val="0000FF"/>
                </a:solidFill>
                <a:effectLst/>
                <a:uLnTx/>
                <a:uFillTx/>
                <a:latin typeface="Times New Roman"/>
                <a:ea typeface="ＭＳ Ｐゴシック"/>
                <a:cs typeface="+mn-cs"/>
              </a:rPr>
            </a:br>
            <a:endParaRPr kumimoji="1" lang="en-US" altLang="ja-JP" sz="1400" b="1" i="0" u="none" strike="noStrike" kern="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void f(x, </a:t>
            </a:r>
            <a:r>
              <a:rPr kumimoji="1" lang="en-US" altLang="ja-JP" sz="1400" b="0" i="0" u="none" strike="noStrike" kern="0" cap="none" spc="0" normalizeH="0" baseline="0" noProof="0" dirty="0" err="1">
                <a:ln>
                  <a:noFill/>
                </a:ln>
                <a:solidFill>
                  <a:srgbClr val="000000"/>
                </a:solidFill>
                <a:effectLst/>
                <a:uLnTx/>
                <a:uFillTx/>
                <a:latin typeface="Times New Roman"/>
                <a:ea typeface="ＭＳ Ｐゴシック"/>
                <a:cs typeface="+mn-cs"/>
              </a:rPr>
              <a:t>px</a:t>
            </a: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px2) {</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double x;</a:t>
            </a:r>
            <a:b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b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double *</a:t>
            </a:r>
            <a:r>
              <a:rPr kumimoji="1" lang="en-US" altLang="ja-JP" sz="1400" b="0" i="0" u="none" strike="noStrike" kern="0" cap="none" spc="0" normalizeH="0" baseline="0" noProof="0" dirty="0" err="1">
                <a:ln>
                  <a:noFill/>
                </a:ln>
                <a:solidFill>
                  <a:srgbClr val="000000"/>
                </a:solidFill>
                <a:effectLst/>
                <a:uLnTx/>
                <a:uFillTx/>
                <a:latin typeface="Times New Roman"/>
                <a:ea typeface="ＭＳ Ｐゴシック"/>
                <a:cs typeface="+mn-cs"/>
              </a:rPr>
              <a:t>px</a:t>
            </a: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*px2;</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0" cap="none" spc="0" normalizeH="0" baseline="0" noProof="0" dirty="0" err="1">
                <a:ln>
                  <a:noFill/>
                </a:ln>
                <a:solidFill>
                  <a:srgbClr val="000000"/>
                </a:solidFill>
                <a:effectLst/>
                <a:uLnTx/>
                <a:uFillTx/>
                <a:latin typeface="Times New Roman"/>
                <a:ea typeface="ＭＳ Ｐゴシック"/>
                <a:cs typeface="+mn-cs"/>
              </a:rPr>
              <a:t>px</a:t>
            </a: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 x;</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*px2 = x * x;</a:t>
            </a:r>
            <a:b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b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int main(void) {</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double ret, x2ret;</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f(3.0, &amp;</a:t>
            </a:r>
            <a:r>
              <a:rPr kumimoji="1" lang="en-US" altLang="ja-JP" sz="1400" b="0" i="0" u="none" strike="noStrike" kern="0" cap="none" spc="0" normalizeH="0" baseline="0" noProof="0" dirty="0" err="1">
                <a:ln>
                  <a:noFill/>
                </a:ln>
                <a:solidFill>
                  <a:srgbClr val="000000"/>
                </a:solidFill>
                <a:effectLst/>
                <a:uLnTx/>
                <a:uFillTx/>
                <a:latin typeface="Times New Roman"/>
                <a:ea typeface="ＭＳ Ｐゴシック"/>
                <a:cs typeface="+mn-cs"/>
              </a:rPr>
              <a:t>xret</a:t>
            </a: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&amp;x2ret);</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a:t>
            </a:r>
          </a:p>
        </p:txBody>
      </p:sp>
      <p:sp>
        <p:nvSpPr>
          <p:cNvPr id="3" name="Rectangle 1027">
            <a:extLst>
              <a:ext uri="{FF2B5EF4-FFF2-40B4-BE49-F238E27FC236}">
                <a16:creationId xmlns:a16="http://schemas.microsoft.com/office/drawing/2014/main" id="{85939F11-7B45-AB03-890D-EFE22E40EB95}"/>
              </a:ext>
            </a:extLst>
          </p:cNvPr>
          <p:cNvSpPr txBox="1">
            <a:spLocks noChangeArrowheads="1"/>
          </p:cNvSpPr>
          <p:nvPr/>
        </p:nvSpPr>
        <p:spPr bwMode="auto">
          <a:xfrm>
            <a:off x="6305794" y="870996"/>
            <a:ext cx="2592288" cy="29163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1" i="0" u="none" strike="noStrike" kern="0" cap="none" spc="0" normalizeH="0" baseline="0" noProof="0" dirty="0">
                <a:ln>
                  <a:noFill/>
                </a:ln>
                <a:solidFill>
                  <a:srgbClr val="0000FF"/>
                </a:solidFill>
                <a:effectLst/>
                <a:uLnTx/>
                <a:uFillTx/>
                <a:latin typeface="Times New Roman"/>
                <a:ea typeface="ＭＳ Ｐゴシック"/>
                <a:cs typeface="+mn-cs"/>
              </a:rPr>
              <a:t>C</a:t>
            </a:r>
            <a:r>
              <a:rPr kumimoji="1" lang="ja-JP" altLang="en-US" sz="1400" b="1" i="0" u="none" strike="noStrike" kern="0" cap="none" spc="0" normalizeH="0" baseline="0" noProof="0" dirty="0">
                <a:ln>
                  <a:noFill/>
                </a:ln>
                <a:solidFill>
                  <a:srgbClr val="0000FF"/>
                </a:solidFill>
                <a:effectLst/>
                <a:uLnTx/>
                <a:uFillTx/>
                <a:latin typeface="Times New Roman"/>
                <a:ea typeface="ＭＳ Ｐゴシック"/>
                <a:cs typeface="+mn-cs"/>
              </a:rPr>
              <a:t>プログラムで配列に返す例</a:t>
            </a:r>
            <a:endParaRPr kumimoji="1" lang="en-US" altLang="ja-JP" sz="1400" b="1" i="0" u="none" strike="noStrike" kern="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void f(x, ret)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double x;</a:t>
            </a:r>
            <a:b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b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double ret[];</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ret[0] = x;</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ret[1] = x * x;</a:t>
            </a:r>
            <a:b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b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int main(void) {</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double ret[2];</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f(3.0, ret);</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a:t>
            </a:r>
          </a:p>
        </p:txBody>
      </p:sp>
      <p:sp>
        <p:nvSpPr>
          <p:cNvPr id="4" name="Rectangle 1027">
            <a:extLst>
              <a:ext uri="{FF2B5EF4-FFF2-40B4-BE49-F238E27FC236}">
                <a16:creationId xmlns:a16="http://schemas.microsoft.com/office/drawing/2014/main" id="{627A1378-880A-3082-F13A-AAB460B5A020}"/>
              </a:ext>
            </a:extLst>
          </p:cNvPr>
          <p:cNvSpPr txBox="1">
            <a:spLocks noChangeArrowheads="1"/>
          </p:cNvSpPr>
          <p:nvPr/>
        </p:nvSpPr>
        <p:spPr bwMode="auto">
          <a:xfrm>
            <a:off x="8976320" y="870996"/>
            <a:ext cx="3168352" cy="29163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1" i="0" u="none" strike="noStrike" kern="0" cap="none" spc="0" normalizeH="0" baseline="0" noProof="0" dirty="0">
                <a:ln>
                  <a:noFill/>
                </a:ln>
                <a:solidFill>
                  <a:srgbClr val="0000FF"/>
                </a:solidFill>
                <a:effectLst/>
                <a:uLnTx/>
                <a:uFillTx/>
                <a:latin typeface="Times New Roman"/>
                <a:ea typeface="ＭＳ Ｐゴシック"/>
                <a:cs typeface="+mn-cs"/>
              </a:rPr>
              <a:t>C</a:t>
            </a:r>
            <a:r>
              <a:rPr kumimoji="1" lang="ja-JP" altLang="en-US" sz="1400" b="1" i="0" u="none" strike="noStrike" kern="0" cap="none" spc="0" normalizeH="0" baseline="0" noProof="0" dirty="0">
                <a:ln>
                  <a:noFill/>
                </a:ln>
                <a:solidFill>
                  <a:srgbClr val="0000FF"/>
                </a:solidFill>
                <a:effectLst/>
                <a:uLnTx/>
                <a:uFillTx/>
                <a:latin typeface="Times New Roman"/>
                <a:ea typeface="ＭＳ Ｐゴシック"/>
                <a:cs typeface="+mn-cs"/>
              </a:rPr>
              <a:t>プログラムでグローバル変数を使う例</a:t>
            </a:r>
            <a:endParaRPr kumimoji="1" lang="en-US" altLang="ja-JP" sz="1400" b="1" i="0" u="none" strike="noStrike" kern="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double </a:t>
            </a:r>
            <a:r>
              <a:rPr kumimoji="1" lang="en-US" altLang="ja-JP" sz="1400" b="0" i="0" u="none" strike="noStrike" kern="0" cap="none" spc="0" normalizeH="0" baseline="0" noProof="0" dirty="0" err="1">
                <a:ln>
                  <a:noFill/>
                </a:ln>
                <a:solidFill>
                  <a:srgbClr val="000000"/>
                </a:solidFill>
                <a:effectLst/>
                <a:uLnTx/>
                <a:uFillTx/>
                <a:latin typeface="Times New Roman"/>
                <a:ea typeface="ＭＳ Ｐゴシック"/>
                <a:cs typeface="+mn-cs"/>
              </a:rPr>
              <a:t>xret</a:t>
            </a: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x2ret;</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void f(x) {</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double x;</a:t>
            </a:r>
            <a:b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b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double ret[];</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ret[0] = x;</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ret[1] = x * x;</a:t>
            </a:r>
            <a:b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b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int main(void) {</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f(3.0);</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 </a:t>
            </a:r>
            <a:r>
              <a:rPr kumimoji="1" lang="en-US" altLang="ja-JP" sz="1400" b="0" i="0" u="none" strike="noStrike" kern="0" cap="none" spc="0" normalizeH="0" baseline="0" noProof="0" dirty="0" err="1">
                <a:ln>
                  <a:noFill/>
                </a:ln>
                <a:solidFill>
                  <a:srgbClr val="000000"/>
                </a:solidFill>
                <a:effectLst/>
                <a:uLnTx/>
                <a:uFillTx/>
                <a:latin typeface="Times New Roman"/>
                <a:ea typeface="ＭＳ Ｐゴシック"/>
                <a:cs typeface="+mn-cs"/>
              </a:rPr>
              <a:t>xret</a:t>
            </a: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x2ret </a:t>
            </a:r>
            <a:r>
              <a:rPr kumimoji="1" lang="ja-JP" altLang="en-US" sz="1400" b="0" i="0" u="none" strike="noStrike" kern="0" cap="none" spc="0" normalizeH="0" baseline="0" noProof="0" dirty="0">
                <a:ln>
                  <a:noFill/>
                </a:ln>
                <a:solidFill>
                  <a:srgbClr val="000000"/>
                </a:solidFill>
                <a:effectLst/>
                <a:uLnTx/>
                <a:uFillTx/>
                <a:latin typeface="Times New Roman"/>
                <a:ea typeface="ＭＳ Ｐゴシック"/>
                <a:cs typeface="+mn-cs"/>
              </a:rPr>
              <a:t>を参照する *</a:t>
            </a: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a:t>
            </a:r>
            <a:b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b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a:t>
            </a:r>
          </a:p>
        </p:txBody>
      </p:sp>
      <p:sp>
        <p:nvSpPr>
          <p:cNvPr id="5" name="Rectangle 1027">
            <a:extLst>
              <a:ext uri="{FF2B5EF4-FFF2-40B4-BE49-F238E27FC236}">
                <a16:creationId xmlns:a16="http://schemas.microsoft.com/office/drawing/2014/main" id="{E1031B7A-14DB-FC0F-F256-73E9E43A5B48}"/>
              </a:ext>
            </a:extLst>
          </p:cNvPr>
          <p:cNvSpPr txBox="1">
            <a:spLocks noChangeArrowheads="1"/>
          </p:cNvSpPr>
          <p:nvPr/>
        </p:nvSpPr>
        <p:spPr bwMode="auto">
          <a:xfrm>
            <a:off x="196544" y="881431"/>
            <a:ext cx="2880320" cy="2916397"/>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1" i="0" u="none" strike="noStrike" kern="0" cap="none" spc="0" normalizeH="0" baseline="0" noProof="0" dirty="0">
                <a:ln>
                  <a:noFill/>
                </a:ln>
                <a:solidFill>
                  <a:srgbClr val="0000FF"/>
                </a:solidFill>
                <a:effectLst/>
                <a:uLnTx/>
                <a:uFillTx/>
                <a:latin typeface="Times New Roman"/>
                <a:ea typeface="ＭＳ Ｐゴシック"/>
                <a:cs typeface="+mn-cs"/>
              </a:rPr>
              <a:t>C</a:t>
            </a:r>
            <a:r>
              <a:rPr kumimoji="1" lang="ja-JP" altLang="en-US" sz="1400" b="1" i="0" u="none" strike="noStrike" kern="0" cap="none" spc="0" normalizeH="0" baseline="0" noProof="0" dirty="0">
                <a:ln>
                  <a:noFill/>
                </a:ln>
                <a:solidFill>
                  <a:srgbClr val="0000FF"/>
                </a:solidFill>
                <a:effectLst/>
                <a:uLnTx/>
                <a:uFillTx/>
                <a:latin typeface="Times New Roman"/>
                <a:ea typeface="ＭＳ Ｐゴシック"/>
                <a:cs typeface="+mn-cs"/>
              </a:rPr>
              <a:t>の関数は１つの値しか</a:t>
            </a:r>
            <a:br>
              <a:rPr kumimoji="1" lang="en-US" altLang="ja-JP" sz="1400" b="1" i="0" u="none" strike="noStrike" kern="0" cap="none" spc="0" normalizeH="0" baseline="0" noProof="0" dirty="0">
                <a:ln>
                  <a:noFill/>
                </a:ln>
                <a:solidFill>
                  <a:srgbClr val="0000FF"/>
                </a:solidFill>
                <a:effectLst/>
                <a:uLnTx/>
                <a:uFillTx/>
                <a:latin typeface="Times New Roman"/>
                <a:ea typeface="ＭＳ Ｐゴシック"/>
                <a:cs typeface="+mn-cs"/>
              </a:rPr>
            </a:br>
            <a:r>
              <a:rPr kumimoji="1" lang="ja-JP" altLang="en-US" sz="1400" b="1" i="0" u="none" strike="noStrike" kern="0" cap="none" spc="0" normalizeH="0" baseline="0" noProof="0" dirty="0">
                <a:ln>
                  <a:noFill/>
                </a:ln>
                <a:solidFill>
                  <a:srgbClr val="0000FF"/>
                </a:solidFill>
                <a:effectLst/>
                <a:uLnTx/>
                <a:uFillTx/>
                <a:latin typeface="Times New Roman"/>
                <a:ea typeface="ＭＳ Ｐゴシック"/>
                <a:cs typeface="+mn-cs"/>
              </a:rPr>
              <a:t>返せない</a:t>
            </a:r>
            <a:endParaRPr kumimoji="1" lang="en-US" altLang="ja-JP" sz="1400" b="1" i="0" u="none" strike="noStrike" kern="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double f(x) {</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double x;</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return x * x;</a:t>
            </a:r>
            <a:b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b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int main(void) {</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double x2;</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    x2 = f(3.0);</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Times New Roman"/>
                <a:ea typeface="ＭＳ Ｐゴシック"/>
                <a:cs typeface="+mn-cs"/>
              </a:rPr>
              <a:t>}</a:t>
            </a:r>
          </a:p>
        </p:txBody>
      </p:sp>
    </p:spTree>
    <p:extLst>
      <p:ext uri="{BB962C8B-B14F-4D97-AF65-F5344CB8AC3E}">
        <p14:creationId xmlns:p14="http://schemas.microsoft.com/office/powerpoint/2010/main" val="127550909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特有の文法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関数は複数の値を返せる</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551384" y="891481"/>
            <a:ext cx="11521280" cy="5561855"/>
          </a:xfrm>
        </p:spPr>
        <p:txBody>
          <a:bodyPr/>
          <a:lstStyle/>
          <a:p>
            <a:pPr marL="0" indent="0">
              <a:spcBef>
                <a:spcPts val="0"/>
              </a:spcBef>
              <a:buNone/>
            </a:pPr>
            <a:r>
              <a:rPr lang="ja-JP" altLang="en-US" sz="2400" b="1" dirty="0">
                <a:solidFill>
                  <a:schemeClr val="accent1">
                    <a:lumMod val="50000"/>
                  </a:schemeClr>
                </a:solidFill>
              </a:rPr>
              <a:t>例：</a:t>
            </a:r>
            <a:br>
              <a:rPr lang="en-US" altLang="ja-JP" sz="2400" b="1" dirty="0">
                <a:solidFill>
                  <a:schemeClr val="accent1">
                    <a:lumMod val="50000"/>
                  </a:schemeClr>
                </a:solidFill>
              </a:rPr>
            </a:br>
            <a:r>
              <a:rPr lang="en-US" altLang="ja-JP" sz="2400" b="1" dirty="0">
                <a:solidFill>
                  <a:schemeClr val="accent1">
                    <a:lumMod val="50000"/>
                  </a:schemeClr>
                </a:solidFill>
              </a:rPr>
              <a:t>def f(x):</a:t>
            </a:r>
          </a:p>
          <a:p>
            <a:pPr marL="0" indent="0">
              <a:spcBef>
                <a:spcPts val="0"/>
              </a:spcBef>
              <a:buNone/>
            </a:pPr>
            <a:r>
              <a:rPr lang="ja-JP" altLang="en-US" sz="2400" b="1" dirty="0">
                <a:solidFill>
                  <a:schemeClr val="accent1">
                    <a:lumMod val="50000"/>
                  </a:schemeClr>
                </a:solidFill>
              </a:rPr>
              <a:t>    </a:t>
            </a:r>
            <a:r>
              <a:rPr lang="en-US" altLang="ja-JP" sz="2400" b="1" dirty="0">
                <a:solidFill>
                  <a:schemeClr val="accent1">
                    <a:lumMod val="50000"/>
                  </a:schemeClr>
                </a:solidFill>
              </a:rPr>
              <a:t>return </a:t>
            </a:r>
            <a:r>
              <a:rPr lang="en-US" altLang="ja-JP" sz="2400" b="1" dirty="0">
                <a:solidFill>
                  <a:srgbClr val="FF0000"/>
                </a:solidFill>
              </a:rPr>
              <a:t>x, x*x</a:t>
            </a:r>
          </a:p>
          <a:p>
            <a:pPr marL="0" indent="0">
              <a:spcBef>
                <a:spcPts val="0"/>
              </a:spcBef>
              <a:buNone/>
            </a:pPr>
            <a:endParaRPr lang="en-US" altLang="ja-JP" sz="2400" b="1" dirty="0">
              <a:solidFill>
                <a:schemeClr val="accent1">
                  <a:lumMod val="50000"/>
                </a:schemeClr>
              </a:solidFill>
            </a:endParaRPr>
          </a:p>
          <a:p>
            <a:pPr marL="0" indent="0">
              <a:spcBef>
                <a:spcPts val="0"/>
              </a:spcBef>
              <a:buNone/>
            </a:pPr>
            <a:r>
              <a:rPr lang="ja-JP" altLang="en-US" sz="2400" b="1" dirty="0">
                <a:solidFill>
                  <a:srgbClr val="0000FF"/>
                </a:solidFill>
              </a:rPr>
              <a:t>戻り値の数がわかっている場合</a:t>
            </a:r>
            <a:r>
              <a:rPr lang="en-US" altLang="ja-JP" sz="2400" b="1" dirty="0">
                <a:solidFill>
                  <a:srgbClr val="0000FF"/>
                </a:solidFill>
              </a:rPr>
              <a:t>: </a:t>
            </a:r>
            <a:r>
              <a:rPr lang="ja-JP" altLang="en-US" sz="2400" b="1" dirty="0"/>
              <a:t>変数を並べて受け取る</a:t>
            </a:r>
            <a:endParaRPr lang="en-US" altLang="ja-JP" sz="2400" b="1" dirty="0"/>
          </a:p>
          <a:p>
            <a:pPr marL="0" indent="0">
              <a:spcBef>
                <a:spcPts val="0"/>
              </a:spcBef>
              <a:buNone/>
            </a:pPr>
            <a:r>
              <a:rPr lang="en-US" altLang="ja-JP" sz="2400" b="1" dirty="0">
                <a:solidFill>
                  <a:schemeClr val="accent1">
                    <a:lumMod val="50000"/>
                  </a:schemeClr>
                </a:solidFill>
              </a:rPr>
              <a:t>a1, a2 = f(3.0)</a:t>
            </a:r>
            <a:r>
              <a:rPr lang="en-US" altLang="ja-JP" sz="2400" b="1" dirty="0"/>
              <a:t> 		</a:t>
            </a:r>
            <a:r>
              <a:rPr lang="en-US" altLang="ja-JP" sz="2400" b="1" dirty="0">
                <a:solidFill>
                  <a:srgbClr val="0000FF"/>
                </a:solidFill>
              </a:rPr>
              <a:t># </a:t>
            </a:r>
            <a:r>
              <a:rPr lang="ja-JP" altLang="en-US" sz="2400" b="1" dirty="0">
                <a:solidFill>
                  <a:srgbClr val="0000FF"/>
                </a:solidFill>
              </a:rPr>
              <a:t>返り値２つを </a:t>
            </a:r>
            <a:r>
              <a:rPr lang="en-US" altLang="ja-JP" sz="2400" b="1" dirty="0">
                <a:solidFill>
                  <a:srgbClr val="0000FF"/>
                </a:solidFill>
              </a:rPr>
              <a:t>2</a:t>
            </a:r>
            <a:r>
              <a:rPr lang="ja-JP" altLang="en-US" sz="2400" b="1" dirty="0">
                <a:solidFill>
                  <a:srgbClr val="0000FF"/>
                </a:solidFill>
              </a:rPr>
              <a:t>つの変数 </a:t>
            </a:r>
            <a:r>
              <a:rPr lang="en-US" altLang="ja-JP" sz="2400" b="1" dirty="0">
                <a:solidFill>
                  <a:srgbClr val="0000FF"/>
                </a:solidFill>
              </a:rPr>
              <a:t>a1, a2</a:t>
            </a:r>
            <a:r>
              <a:rPr lang="ja-JP" altLang="en-US" sz="2400" b="1" dirty="0">
                <a:solidFill>
                  <a:srgbClr val="0000FF"/>
                </a:solidFill>
              </a:rPr>
              <a:t> で受け取る</a:t>
            </a:r>
            <a:endParaRPr lang="en-US" altLang="ja-JP" sz="2400" b="1" dirty="0">
              <a:solidFill>
                <a:schemeClr val="accent1">
                  <a:lumMod val="50000"/>
                </a:schemeClr>
              </a:solidFill>
            </a:endParaRPr>
          </a:p>
          <a:p>
            <a:pPr marL="0" indent="0">
              <a:spcBef>
                <a:spcPts val="0"/>
              </a:spcBef>
              <a:buNone/>
            </a:pPr>
            <a:r>
              <a:rPr lang="en-US" altLang="ja-JP" sz="2400" b="1" dirty="0">
                <a:solidFill>
                  <a:schemeClr val="accent1">
                    <a:lumMod val="50000"/>
                  </a:schemeClr>
                </a:solidFill>
              </a:rPr>
              <a:t>print(a1, a2)</a:t>
            </a:r>
            <a:r>
              <a:rPr lang="en-US" altLang="ja-JP" sz="2400" b="1" dirty="0"/>
              <a:t>			</a:t>
            </a:r>
            <a:r>
              <a:rPr lang="en-US" altLang="ja-JP" sz="2400" b="1" dirty="0">
                <a:solidFill>
                  <a:srgbClr val="0000FF"/>
                </a:solidFill>
              </a:rPr>
              <a:t># </a:t>
            </a:r>
            <a:r>
              <a:rPr lang="en-US" altLang="ja-JP" sz="2400" b="1" dirty="0">
                <a:solidFill>
                  <a:srgbClr val="FF0000"/>
                </a:solidFill>
              </a:rPr>
              <a:t>3.0, 9.0 </a:t>
            </a:r>
            <a:r>
              <a:rPr lang="ja-JP" altLang="en-US" sz="2400" b="1" dirty="0">
                <a:solidFill>
                  <a:srgbClr val="0000FF"/>
                </a:solidFill>
              </a:rPr>
              <a:t>が表示される</a:t>
            </a:r>
            <a:endParaRPr lang="en-US" altLang="ja-JP" sz="2400" b="1" dirty="0">
              <a:solidFill>
                <a:srgbClr val="0000FF"/>
              </a:solidFill>
            </a:endParaRPr>
          </a:p>
          <a:p>
            <a:pPr marL="0" indent="0">
              <a:spcBef>
                <a:spcPts val="0"/>
              </a:spcBef>
              <a:buNone/>
            </a:pPr>
            <a:r>
              <a:rPr lang="ja-JP" altLang="en-US" sz="2400" b="1" dirty="0">
                <a:solidFill>
                  <a:srgbClr val="FF0000"/>
                </a:solidFill>
              </a:rPr>
              <a:t>　　注意</a:t>
            </a:r>
            <a:r>
              <a:rPr lang="en-US" altLang="ja-JP" sz="2400" b="1" dirty="0">
                <a:solidFill>
                  <a:srgbClr val="FF0000"/>
                </a:solidFill>
              </a:rPr>
              <a:t>:</a:t>
            </a:r>
            <a:r>
              <a:rPr lang="ja-JP" altLang="en-US" sz="2400" b="1" dirty="0">
                <a:solidFill>
                  <a:srgbClr val="FF0000"/>
                </a:solidFill>
              </a:rPr>
              <a:t> 関数の戻り値の数と 受け取る変数の数が一致しないとエラーになる</a:t>
            </a:r>
            <a:endParaRPr lang="en-US" altLang="ja-JP" sz="2400" b="1" dirty="0">
              <a:solidFill>
                <a:srgbClr val="FF0000"/>
              </a:solidFill>
            </a:endParaRPr>
          </a:p>
          <a:p>
            <a:pPr marL="0" indent="0">
              <a:spcBef>
                <a:spcPts val="0"/>
              </a:spcBef>
              <a:buNone/>
            </a:pPr>
            <a:endParaRPr lang="en-US" altLang="ja-JP" sz="2400" b="1" dirty="0">
              <a:solidFill>
                <a:schemeClr val="accent1">
                  <a:lumMod val="50000"/>
                </a:schemeClr>
              </a:solidFill>
            </a:endParaRPr>
          </a:p>
          <a:p>
            <a:pPr marL="0" indent="0">
              <a:spcBef>
                <a:spcPts val="0"/>
              </a:spcBef>
              <a:buNone/>
            </a:pPr>
            <a:r>
              <a:rPr lang="ja-JP" altLang="en-US" sz="2400" b="1" dirty="0">
                <a:solidFill>
                  <a:srgbClr val="0000FF"/>
                </a:solidFill>
              </a:rPr>
              <a:t>戻り値の数が不明な場合／変わる場合</a:t>
            </a:r>
            <a:r>
              <a:rPr lang="en-US" altLang="ja-JP" sz="2400" b="1" dirty="0">
                <a:solidFill>
                  <a:srgbClr val="0000FF"/>
                </a:solidFill>
              </a:rPr>
              <a:t>:</a:t>
            </a:r>
            <a:r>
              <a:rPr lang="ja-JP" altLang="en-US" sz="2400" b="1" dirty="0">
                <a:solidFill>
                  <a:srgbClr val="0000FF"/>
                </a:solidFill>
              </a:rPr>
              <a:t> </a:t>
            </a:r>
            <a:r>
              <a:rPr lang="ja-JP" altLang="en-US" sz="2400" b="1" dirty="0"/>
              <a:t>配列 </a:t>
            </a:r>
            <a:r>
              <a:rPr lang="en-US" altLang="ja-JP" sz="2400" b="1" dirty="0"/>
              <a:t>(tuple)</a:t>
            </a:r>
            <a:r>
              <a:rPr lang="ja-JP" altLang="en-US" sz="2400" b="1" dirty="0"/>
              <a:t> で受け取る</a:t>
            </a:r>
            <a:endParaRPr lang="en-US" altLang="ja-JP" sz="2400" b="1" dirty="0"/>
          </a:p>
          <a:p>
            <a:pPr marL="0" indent="0">
              <a:spcBef>
                <a:spcPts val="0"/>
              </a:spcBef>
              <a:buNone/>
            </a:pPr>
            <a:r>
              <a:rPr lang="en-US" altLang="ja-JP" sz="2400" b="1" dirty="0">
                <a:solidFill>
                  <a:schemeClr val="accent1">
                    <a:lumMod val="50000"/>
                  </a:schemeClr>
                </a:solidFill>
              </a:rPr>
              <a:t>a = f(3.0)</a:t>
            </a:r>
            <a:r>
              <a:rPr lang="en-US" altLang="ja-JP" sz="2400" b="1" dirty="0"/>
              <a:t> 			</a:t>
            </a:r>
            <a:r>
              <a:rPr lang="en-US" altLang="ja-JP" sz="2400" b="1" dirty="0">
                <a:solidFill>
                  <a:srgbClr val="0000FF"/>
                </a:solidFill>
              </a:rPr>
              <a:t># </a:t>
            </a:r>
            <a:r>
              <a:rPr lang="ja-JP" altLang="en-US" sz="2400" b="1" dirty="0">
                <a:solidFill>
                  <a:srgbClr val="0000FF"/>
                </a:solidFill>
              </a:rPr>
              <a:t>返り値２つを 配列変数 </a:t>
            </a:r>
            <a:r>
              <a:rPr lang="en-US" altLang="ja-JP" sz="2400" b="1" dirty="0">
                <a:solidFill>
                  <a:srgbClr val="0000FF"/>
                </a:solidFill>
              </a:rPr>
              <a:t>(tuple)</a:t>
            </a:r>
            <a:r>
              <a:rPr lang="ja-JP" altLang="en-US" sz="2400" b="1" dirty="0">
                <a:solidFill>
                  <a:srgbClr val="0000FF"/>
                </a:solidFill>
              </a:rPr>
              <a:t> </a:t>
            </a:r>
            <a:r>
              <a:rPr lang="en-US" altLang="ja-JP" sz="2400" b="1" dirty="0">
                <a:solidFill>
                  <a:srgbClr val="0000FF"/>
                </a:solidFill>
              </a:rPr>
              <a:t>a</a:t>
            </a:r>
            <a:r>
              <a:rPr lang="ja-JP" altLang="en-US" sz="2400" b="1" dirty="0">
                <a:solidFill>
                  <a:srgbClr val="0000FF"/>
                </a:solidFill>
              </a:rPr>
              <a:t> で受け取る</a:t>
            </a:r>
            <a:endParaRPr lang="en-US" altLang="ja-JP" sz="2400" b="1" dirty="0">
              <a:solidFill>
                <a:schemeClr val="accent1">
                  <a:lumMod val="50000"/>
                </a:schemeClr>
              </a:solidFill>
            </a:endParaRPr>
          </a:p>
          <a:p>
            <a:pPr marL="0" indent="0">
              <a:spcBef>
                <a:spcPts val="0"/>
              </a:spcBef>
              <a:buNone/>
            </a:pPr>
            <a:r>
              <a:rPr lang="en-US" altLang="ja-JP" sz="2400" b="1" dirty="0">
                <a:solidFill>
                  <a:schemeClr val="accent1">
                    <a:lumMod val="50000"/>
                  </a:schemeClr>
                </a:solidFill>
              </a:rPr>
              <a:t>print(a)</a:t>
            </a:r>
            <a:r>
              <a:rPr lang="en-US" altLang="ja-JP" sz="2400" b="1" dirty="0"/>
              <a:t>			</a:t>
            </a:r>
            <a:r>
              <a:rPr lang="en-US" altLang="ja-JP" sz="2400" b="1" dirty="0">
                <a:solidFill>
                  <a:srgbClr val="0000FF"/>
                </a:solidFill>
              </a:rPr>
              <a:t># </a:t>
            </a:r>
            <a:r>
              <a:rPr lang="en-US" altLang="ja-JP" sz="2400" b="1" dirty="0">
                <a:solidFill>
                  <a:srgbClr val="FF0000"/>
                </a:solidFill>
              </a:rPr>
              <a:t>(3.0, 9.0) </a:t>
            </a:r>
            <a:r>
              <a:rPr lang="ja-JP" altLang="en-US" sz="2400" b="1" dirty="0">
                <a:solidFill>
                  <a:srgbClr val="0000FF"/>
                </a:solidFill>
              </a:rPr>
              <a:t>が表示される</a:t>
            </a:r>
            <a:endParaRPr lang="en-US" altLang="ja-JP" sz="2400" b="1" dirty="0">
              <a:solidFill>
                <a:srgbClr val="0000FF"/>
              </a:solidFill>
            </a:endParaRPr>
          </a:p>
          <a:p>
            <a:pPr marL="0" indent="0">
              <a:spcBef>
                <a:spcPts val="0"/>
              </a:spcBef>
              <a:buNone/>
            </a:pPr>
            <a:r>
              <a:rPr lang="en-US" altLang="ja-JP" sz="2400" b="1" dirty="0">
                <a:solidFill>
                  <a:schemeClr val="accent5">
                    <a:lumMod val="50000"/>
                  </a:schemeClr>
                </a:solidFill>
              </a:rPr>
              <a:t>a1 = a[0]</a:t>
            </a:r>
            <a:r>
              <a:rPr lang="en-US" altLang="ja-JP" sz="2400" b="1" dirty="0">
                <a:solidFill>
                  <a:srgbClr val="0000FF"/>
                </a:solidFill>
              </a:rPr>
              <a:t>			#</a:t>
            </a:r>
            <a:r>
              <a:rPr lang="ja-JP" altLang="en-US" sz="2400" b="1" dirty="0">
                <a:solidFill>
                  <a:srgbClr val="0000FF"/>
                </a:solidFill>
              </a:rPr>
              <a:t> 配列の第１要素を </a:t>
            </a:r>
            <a:r>
              <a:rPr lang="en-US" altLang="ja-JP" sz="2400" b="1" dirty="0">
                <a:solidFill>
                  <a:srgbClr val="0000FF"/>
                </a:solidFill>
              </a:rPr>
              <a:t>a1</a:t>
            </a:r>
            <a:r>
              <a:rPr lang="ja-JP" altLang="en-US" sz="2400" b="1" dirty="0">
                <a:solidFill>
                  <a:srgbClr val="0000FF"/>
                </a:solidFill>
              </a:rPr>
              <a:t> に入れる</a:t>
            </a:r>
            <a:r>
              <a:rPr lang="en-US" altLang="ja-JP" sz="2400" b="1" dirty="0">
                <a:solidFill>
                  <a:schemeClr val="accent5">
                    <a:lumMod val="50000"/>
                  </a:schemeClr>
                </a:solidFill>
              </a:rPr>
              <a:t>	</a:t>
            </a:r>
          </a:p>
          <a:p>
            <a:pPr marL="0" indent="0">
              <a:spcBef>
                <a:spcPts val="0"/>
              </a:spcBef>
              <a:buNone/>
            </a:pPr>
            <a:r>
              <a:rPr lang="en-US" altLang="ja-JP" sz="2400" b="1" dirty="0">
                <a:solidFill>
                  <a:schemeClr val="accent5">
                    <a:lumMod val="50000"/>
                  </a:schemeClr>
                </a:solidFill>
              </a:rPr>
              <a:t>a2 = a[1]</a:t>
            </a:r>
            <a:r>
              <a:rPr lang="en-US" altLang="ja-JP" sz="2400" b="1" dirty="0">
                <a:solidFill>
                  <a:srgbClr val="0000FF"/>
                </a:solidFill>
              </a:rPr>
              <a:t> 			#</a:t>
            </a:r>
            <a:r>
              <a:rPr lang="ja-JP" altLang="en-US" sz="2400" b="1" dirty="0">
                <a:solidFill>
                  <a:srgbClr val="0000FF"/>
                </a:solidFill>
              </a:rPr>
              <a:t> 配列の第２要素を </a:t>
            </a:r>
            <a:r>
              <a:rPr lang="en-US" altLang="ja-JP" sz="2400" b="1" dirty="0">
                <a:solidFill>
                  <a:srgbClr val="0000FF"/>
                </a:solidFill>
              </a:rPr>
              <a:t>a2</a:t>
            </a:r>
            <a:r>
              <a:rPr lang="ja-JP" altLang="en-US" sz="2400" b="1" dirty="0">
                <a:solidFill>
                  <a:srgbClr val="0000FF"/>
                </a:solidFill>
              </a:rPr>
              <a:t> に入れる</a:t>
            </a:r>
            <a:endParaRPr lang="en-US" altLang="ja-JP" sz="2400" b="1" dirty="0">
              <a:solidFill>
                <a:schemeClr val="accent5">
                  <a:lumMod val="50000"/>
                </a:schemeClr>
              </a:solidFill>
            </a:endParaRPr>
          </a:p>
          <a:p>
            <a:pPr marL="0" indent="0">
              <a:spcBef>
                <a:spcPts val="0"/>
              </a:spcBef>
              <a:buNone/>
            </a:pPr>
            <a:endParaRPr lang="en-US" altLang="ja-JP" sz="2400" b="1" dirty="0">
              <a:solidFill>
                <a:srgbClr val="0000FF"/>
              </a:solidFill>
            </a:endParaRPr>
          </a:p>
          <a:p>
            <a:pPr marL="0" indent="0">
              <a:spcBef>
                <a:spcPts val="0"/>
              </a:spcBef>
              <a:buNone/>
            </a:pPr>
            <a:endParaRPr lang="en-US" altLang="ja-JP" sz="2400" b="1" dirty="0">
              <a:solidFill>
                <a:srgbClr val="0000FF"/>
              </a:solidFill>
            </a:endParaRPr>
          </a:p>
          <a:p>
            <a:pPr marL="0" indent="0">
              <a:spcBef>
                <a:spcPts val="0"/>
              </a:spcBef>
              <a:buNone/>
            </a:pPr>
            <a:endParaRPr lang="en-US" altLang="ja-JP" sz="2400" b="1" dirty="0">
              <a:solidFill>
                <a:srgbClr val="0000FF"/>
              </a:solidFill>
            </a:endParaRPr>
          </a:p>
          <a:p>
            <a:pPr marL="0" indent="0">
              <a:spcBef>
                <a:spcPts val="0"/>
              </a:spcBef>
              <a:buNone/>
            </a:pPr>
            <a:endParaRPr lang="en-US" altLang="ja-JP" sz="2400" b="1" dirty="0">
              <a:solidFill>
                <a:srgbClr val="0000FF"/>
              </a:solidFill>
            </a:endParaRPr>
          </a:p>
          <a:p>
            <a:pPr marL="0" indent="0">
              <a:spcBef>
                <a:spcPts val="0"/>
              </a:spcBef>
              <a:buNone/>
            </a:pPr>
            <a:endParaRPr lang="en-US" altLang="ja-JP" sz="2400" b="1" dirty="0">
              <a:solidFill>
                <a:srgbClr val="FF0000"/>
              </a:solidFill>
            </a:endParaRPr>
          </a:p>
        </p:txBody>
      </p:sp>
    </p:spTree>
    <p:extLst>
      <p:ext uri="{BB962C8B-B14F-4D97-AF65-F5344CB8AC3E}">
        <p14:creationId xmlns:p14="http://schemas.microsoft.com/office/powerpoint/2010/main" val="313236862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052735"/>
          </a:xfrm>
        </p:spPr>
        <p:txBody>
          <a:bodyPr/>
          <a:lstStyle/>
          <a:p>
            <a:pPr eaLnBrk="1" hangingPunct="1"/>
            <a:r>
              <a:rPr lang="ja-JP" altLang="en-US" sz="3600" b="1" dirty="0">
                <a:solidFill>
                  <a:srgbClr val="0000FF"/>
                </a:solidFill>
                <a:ea typeface="ＨＧ丸ゴシックB" pitchFamily="49" charset="-128"/>
              </a:rPr>
              <a:t>数学関数</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en-US" altLang="ja-JP" sz="3600" b="1" dirty="0">
                <a:solidFill>
                  <a:srgbClr val="0000FF"/>
                </a:solidFill>
                <a:ea typeface="ＨＧ丸ゴシックB" pitchFamily="49" charset="-128"/>
              </a:rPr>
              <a:t>math/</a:t>
            </a:r>
            <a:r>
              <a:rPr lang="en-US" altLang="ja-JP" sz="3600" b="1" dirty="0" err="1">
                <a:solidFill>
                  <a:srgbClr val="0000FF"/>
                </a:solidFill>
                <a:ea typeface="ＨＧ丸ゴシックB" pitchFamily="49" charset="-128"/>
              </a:rPr>
              <a:t>numpy</a:t>
            </a:r>
            <a:r>
              <a:rPr lang="en-US" altLang="ja-JP" sz="3600" b="1" dirty="0">
                <a:solidFill>
                  <a:srgbClr val="0000FF"/>
                </a:solidFill>
                <a:ea typeface="ＨＧ丸ゴシックB" pitchFamily="49" charset="-128"/>
              </a:rPr>
              <a:t>/</a:t>
            </a:r>
            <a:r>
              <a:rPr lang="en-US" altLang="ja-JP" sz="3600" b="1" dirty="0" err="1">
                <a:solidFill>
                  <a:srgbClr val="0000FF"/>
                </a:solidFill>
                <a:ea typeface="ＨＧ丸ゴシックB" pitchFamily="49" charset="-128"/>
              </a:rPr>
              <a:t>scipy</a:t>
            </a:r>
            <a:r>
              <a:rPr lang="ja-JP" altLang="en-US" sz="3600" b="1" dirty="0">
                <a:solidFill>
                  <a:srgbClr val="0000FF"/>
                </a:solidFill>
                <a:ea typeface="ＨＧ丸ゴシックB" pitchFamily="49" charset="-128"/>
              </a:rPr>
              <a:t> モジュールを使う</a:t>
            </a:r>
            <a:endParaRPr lang="ja-JP" altLang="en-US" sz="3600" b="1" dirty="0">
              <a:solidFill>
                <a:srgbClr val="FF0000"/>
              </a:solidFill>
              <a:ea typeface="ＨＧ丸ゴシックB" pitchFamily="49" charset="-128"/>
            </a:endParaRPr>
          </a:p>
        </p:txBody>
      </p:sp>
      <p:sp>
        <p:nvSpPr>
          <p:cNvPr id="3" name="Rectangle 1027">
            <a:extLst>
              <a:ext uri="{FF2B5EF4-FFF2-40B4-BE49-F238E27FC236}">
                <a16:creationId xmlns:a16="http://schemas.microsoft.com/office/drawing/2014/main" id="{73F3DA77-4F0B-EACC-E2FA-A89D1E338B6E}"/>
              </a:ext>
            </a:extLst>
          </p:cNvPr>
          <p:cNvSpPr txBox="1">
            <a:spLocks noChangeArrowheads="1"/>
          </p:cNvSpPr>
          <p:nvPr/>
        </p:nvSpPr>
        <p:spPr bwMode="auto">
          <a:xfrm>
            <a:off x="191344" y="908721"/>
            <a:ext cx="119533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600"/>
              </a:spcBef>
              <a:spcAft>
                <a:spcPct val="0"/>
              </a:spcAft>
              <a:buClrTx/>
              <a:buSzTx/>
              <a:buFontTx/>
              <a:buChar char="•"/>
              <a:tabLst/>
              <a:defRPr/>
            </a:pP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Python</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の標準 </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組み込み関数</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 には数学関数はない。</a:t>
            </a:r>
            <a:endPar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endParaRPr>
          </a:p>
          <a:p>
            <a:pPr marL="342900" marR="0" lvl="0" indent="-342900" algn="l" defTabSz="914400" rtl="0" eaLnBrk="0" fontAlgn="base" latinLnBrk="0" hangingPunct="0">
              <a:lnSpc>
                <a:spcPct val="100000"/>
              </a:lnSpc>
              <a:spcBef>
                <a:spcPts val="600"/>
              </a:spcBef>
              <a:spcAft>
                <a:spcPct val="0"/>
              </a:spcAft>
              <a:buClrTx/>
              <a:buSzTx/>
              <a:buFontTx/>
              <a:buChar char="•"/>
              <a:tabLst/>
              <a:defRPr/>
            </a:pP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math</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numpy</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scipy</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 モジュールなどに含まれている関数を使う</a:t>
            </a:r>
            <a:endPar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endParaRPr>
          </a:p>
        </p:txBody>
      </p:sp>
      <p:sp>
        <p:nvSpPr>
          <p:cNvPr id="4" name="Rectangle 1027">
            <a:extLst>
              <a:ext uri="{FF2B5EF4-FFF2-40B4-BE49-F238E27FC236}">
                <a16:creationId xmlns:a16="http://schemas.microsoft.com/office/drawing/2014/main" id="{1039AD1A-E4AE-D7BA-DBE3-8910011C7CDC}"/>
              </a:ext>
            </a:extLst>
          </p:cNvPr>
          <p:cNvSpPr txBox="1">
            <a:spLocks noChangeArrowheads="1"/>
          </p:cNvSpPr>
          <p:nvPr/>
        </p:nvSpPr>
        <p:spPr bwMode="auto">
          <a:xfrm>
            <a:off x="119336" y="2276873"/>
            <a:ext cx="4320480" cy="273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a:ea typeface="ＨＧ丸ゴシックB" pitchFamily="49" charset="-128"/>
                <a:cs typeface="+mn-cs"/>
              </a:rPr>
              <a:t>01c_fitting_gpt_rev2.py</a:t>
            </a:r>
            <a:r>
              <a:rPr kumimoji="1" lang="ja-JP" altLang="en-US"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の例</a:t>
            </a:r>
            <a:r>
              <a:rPr kumimoji="1" lang="en-US" altLang="ja-JP"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import numpy as np</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logN = []</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for n in N:</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    logN.append(</a:t>
            </a: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np.log(n)</a:t>
            </a: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a:t>
            </a:r>
            <a:endPar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endParaRPr>
          </a:p>
        </p:txBody>
      </p:sp>
      <p:sp>
        <p:nvSpPr>
          <p:cNvPr id="5" name="Rectangle 1027">
            <a:extLst>
              <a:ext uri="{FF2B5EF4-FFF2-40B4-BE49-F238E27FC236}">
                <a16:creationId xmlns:a16="http://schemas.microsoft.com/office/drawing/2014/main" id="{5A0049E0-1544-4288-3A63-06C5C57641A3}"/>
              </a:ext>
            </a:extLst>
          </p:cNvPr>
          <p:cNvSpPr txBox="1">
            <a:spLocks noChangeArrowheads="1"/>
          </p:cNvSpPr>
          <p:nvPr/>
        </p:nvSpPr>
        <p:spPr bwMode="auto">
          <a:xfrm>
            <a:off x="4223792" y="2276872"/>
            <a:ext cx="3960440" cy="273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別の書き方</a:t>
            </a:r>
            <a:r>
              <a:rPr kumimoji="1" lang="en-US" altLang="ja-JP"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from </a:t>
            </a:r>
            <a:r>
              <a:rPr kumimoji="1" lang="en-US" altLang="ja-JP" sz="2400" b="1" i="0" u="none" strike="noStrike" kern="0" cap="none" spc="0" normalizeH="0" baseline="0" noProof="0" dirty="0" err="1">
                <a:ln>
                  <a:noFill/>
                </a:ln>
                <a:solidFill>
                  <a:srgbClr val="0000FF"/>
                </a:solidFill>
                <a:effectLst/>
                <a:uLnTx/>
                <a:uFillTx/>
                <a:latin typeface="Times New Roman"/>
                <a:ea typeface="ＭＳ Ｐゴシック"/>
                <a:cs typeface="+mn-cs"/>
              </a:rPr>
              <a:t>numpy</a:t>
            </a: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 i</a:t>
            </a:r>
            <a:r>
              <a:rPr kumimoji="1" lang="en-US" altLang="ja-JP" sz="2400" b="1" i="0" u="none" strike="noStrike" kern="0" cap="none" spc="0" normalizeH="0" baseline="0" noProof="0" dirty="0">
                <a:ln>
                  <a:noFill/>
                </a:ln>
                <a:solidFill>
                  <a:srgbClr val="0000FF"/>
                </a:solidFill>
                <a:effectLst/>
                <a:uLnTx/>
                <a:uFillTx/>
                <a:latin typeface="Times New Roman"/>
                <a:ea typeface="ＭＳ Ｐゴシック"/>
                <a:cs typeface="+mn-cs"/>
              </a:rPr>
              <a:t>m</a:t>
            </a: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port log</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logN = []</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for n in N:</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    logN.append(</a:t>
            </a: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log(n)</a:t>
            </a: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a:t>
            </a:r>
            <a:endPar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endParaRPr>
          </a:p>
        </p:txBody>
      </p:sp>
      <p:sp>
        <p:nvSpPr>
          <p:cNvPr id="6" name="Rectangle 1027">
            <a:extLst>
              <a:ext uri="{FF2B5EF4-FFF2-40B4-BE49-F238E27FC236}">
                <a16:creationId xmlns:a16="http://schemas.microsoft.com/office/drawing/2014/main" id="{E11CBE4B-1EA2-73F2-BD50-A4A19CC3D410}"/>
              </a:ext>
            </a:extLst>
          </p:cNvPr>
          <p:cNvSpPr txBox="1">
            <a:spLocks noChangeArrowheads="1"/>
          </p:cNvSpPr>
          <p:nvPr/>
        </p:nvSpPr>
        <p:spPr bwMode="auto">
          <a:xfrm>
            <a:off x="7896200" y="2276872"/>
            <a:ext cx="3960440" cy="273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1" lang="en-US" altLang="ja-JP"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math</a:t>
            </a:r>
            <a:r>
              <a:rPr kumimoji="1" lang="ja-JP" altLang="en-US"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モジュールを使う例</a:t>
            </a:r>
            <a:r>
              <a:rPr kumimoji="1" lang="en-US" altLang="ja-JP" sz="2400" b="1" i="0" u="none" strike="noStrike" kern="0" cap="none" spc="0" normalizeH="0" baseline="0" noProof="0" dirty="0">
                <a:ln>
                  <a:noFill/>
                </a:ln>
                <a:solidFill>
                  <a:srgbClr val="00CC99">
                    <a:lumMod val="50000"/>
                  </a:srgbClr>
                </a:solidFill>
                <a:effectLst/>
                <a:uLnTx/>
                <a:uFillTx/>
                <a:latin typeface="Times New Roman"/>
                <a:ea typeface="ＨＧ丸ゴシックB" pitchFamily="49" charset="-128"/>
                <a:cs typeface="+mn-cs"/>
              </a:rPr>
              <a:t>:</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from math import log</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logN = []</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for n in N:</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    logN.append(</a:t>
            </a:r>
            <a:r>
              <a:rPr kumimoji="1" lang="de-DE" altLang="ja-JP" sz="2400" b="1" i="0" u="none" strike="noStrike" kern="0" cap="none" spc="0" normalizeH="0" baseline="0" noProof="0" dirty="0">
                <a:ln>
                  <a:noFill/>
                </a:ln>
                <a:solidFill>
                  <a:srgbClr val="0000FF"/>
                </a:solidFill>
                <a:effectLst/>
                <a:uLnTx/>
                <a:uFillTx/>
                <a:latin typeface="Times New Roman"/>
                <a:ea typeface="ＭＳ Ｐゴシック"/>
                <a:cs typeface="+mn-cs"/>
              </a:rPr>
              <a:t>log(n)</a:t>
            </a:r>
            <a:r>
              <a:rPr kumimoji="1" lang="de-DE" altLang="ja-JP" sz="24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a:t>
            </a:r>
            <a:endPar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endParaRPr>
          </a:p>
        </p:txBody>
      </p:sp>
      <p:sp>
        <p:nvSpPr>
          <p:cNvPr id="7" name="Rectangle 1027">
            <a:extLst>
              <a:ext uri="{FF2B5EF4-FFF2-40B4-BE49-F238E27FC236}">
                <a16:creationId xmlns:a16="http://schemas.microsoft.com/office/drawing/2014/main" id="{BF706E74-4647-D4EF-9AB7-085E21451CBA}"/>
              </a:ext>
            </a:extLst>
          </p:cNvPr>
          <p:cNvSpPr txBox="1">
            <a:spLocks noChangeArrowheads="1"/>
          </p:cNvSpPr>
          <p:nvPr/>
        </p:nvSpPr>
        <p:spPr bwMode="auto">
          <a:xfrm>
            <a:off x="839416" y="5733255"/>
            <a:ext cx="119533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その他の数学関数</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 exp(), log(), sin(), cos(), tan(), </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sinh</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 </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cosh</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 tanh()</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                                  </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arcsin</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 </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arccos</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 </a:t>
            </a:r>
            <a:r>
              <a:rPr kumimoji="1" lang="en-US" altLang="ja-JP" sz="2800" b="1" i="0" u="none" strike="noStrike" kern="0" cap="none" spc="0" normalizeH="0" baseline="0" noProof="0" dirty="0" err="1">
                <a:ln>
                  <a:noFill/>
                </a:ln>
                <a:solidFill>
                  <a:srgbClr val="FF0000"/>
                </a:solidFill>
                <a:effectLst/>
                <a:uLnTx/>
                <a:uFillTx/>
                <a:latin typeface="Times New Roman"/>
                <a:ea typeface="ＭＳ Ｐゴシック"/>
                <a:cs typeface="+mn-cs"/>
              </a:rPr>
              <a:t>arccot</a:t>
            </a: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 など</a:t>
            </a:r>
            <a:endPar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40439986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よく変更する変数の変更</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キーボード入力 </a:t>
            </a:r>
            <a:r>
              <a:rPr lang="en-US" altLang="ja-JP" sz="3600" b="1" dirty="0">
                <a:solidFill>
                  <a:srgbClr val="0000FF"/>
                </a:solidFill>
                <a:ea typeface="ＨＧ丸ゴシックB" pitchFamily="49" charset="-128"/>
              </a:rPr>
              <a:t>input()</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551384" y="864096"/>
            <a:ext cx="11593288" cy="6093296"/>
          </a:xfrm>
        </p:spPr>
        <p:txBody>
          <a:bodyPr/>
          <a:lstStyle/>
          <a:p>
            <a:pPr marL="0" indent="0">
              <a:spcBef>
                <a:spcPts val="600"/>
              </a:spcBef>
              <a:buNone/>
            </a:pPr>
            <a:r>
              <a:rPr lang="en-US" altLang="ja-JP" sz="2800" b="1" dirty="0">
                <a:solidFill>
                  <a:srgbClr val="FF0000"/>
                </a:solidFill>
                <a:ea typeface="ＨＧ丸ゴシックB" pitchFamily="49" charset="-128"/>
              </a:rPr>
              <a:t>ret = input(“Input&gt;&gt;”)</a:t>
            </a:r>
            <a:r>
              <a:rPr lang="ja-JP" altLang="en-US" sz="2800" b="1" dirty="0">
                <a:solidFill>
                  <a:srgbClr val="FF0000"/>
                </a:solidFill>
                <a:ea typeface="ＨＧ丸ゴシックB" pitchFamily="49" charset="-128"/>
              </a:rPr>
              <a:t> </a:t>
            </a:r>
            <a:endParaRPr lang="en-US" altLang="ja-JP" sz="2800" b="1" dirty="0">
              <a:solidFill>
                <a:srgbClr val="FF0000"/>
              </a:solidFill>
              <a:ea typeface="ＨＧ丸ゴシックB" pitchFamily="49" charset="-128"/>
            </a:endParaRPr>
          </a:p>
          <a:p>
            <a:pPr marL="0" indent="0">
              <a:spcBef>
                <a:spcPts val="600"/>
              </a:spcBef>
              <a:buNone/>
            </a:pPr>
            <a:r>
              <a:rPr lang="ja-JP" altLang="en-US" sz="2800" b="1" kern="100" dirty="0">
                <a:cs typeface="Cascadia Code" panose="020B0609020000020004" pitchFamily="49" charset="0"/>
              </a:rPr>
              <a:t>　</a:t>
            </a:r>
            <a:r>
              <a:rPr lang="en-US" altLang="ja-JP" sz="2800" b="1" kern="100" dirty="0">
                <a:cs typeface="Cascadia Code" panose="020B0609020000020004" pitchFamily="49" charset="0"/>
              </a:rPr>
              <a:t>Input&gt;&gt;” </a:t>
            </a:r>
            <a:r>
              <a:rPr lang="ja-JP" altLang="en-US" sz="2800" b="1" kern="100" dirty="0">
                <a:cs typeface="Cascadia Code" panose="020B0609020000020004" pitchFamily="49" charset="0"/>
              </a:rPr>
              <a:t>を画面に表示し、キーボード入力を待つ</a:t>
            </a:r>
            <a:br>
              <a:rPr lang="en-US" altLang="ja-JP" sz="2800" b="1" kern="100" dirty="0">
                <a:cs typeface="Cascadia Code" panose="020B0609020000020004" pitchFamily="49" charset="0"/>
              </a:rPr>
            </a:br>
            <a:r>
              <a:rPr lang="ja-JP" altLang="en-US" sz="2800" b="1" kern="100" dirty="0">
                <a:cs typeface="Cascadia Code" panose="020B0609020000020004" pitchFamily="49" charset="0"/>
              </a:rPr>
              <a:t>　</a:t>
            </a:r>
            <a:r>
              <a:rPr lang="en-US" altLang="ja-JP" sz="2800" b="1" kern="100" dirty="0">
                <a:cs typeface="Cascadia Code" panose="020B0609020000020004" pitchFamily="49" charset="0"/>
              </a:rPr>
              <a:t>ENTER</a:t>
            </a:r>
            <a:r>
              <a:rPr lang="ja-JP" altLang="en-US" sz="2800" b="1" kern="100" dirty="0">
                <a:cs typeface="Cascadia Code" panose="020B0609020000020004" pitchFamily="49" charset="0"/>
              </a:rPr>
              <a:t>を押したら、入力した値を返す</a:t>
            </a:r>
            <a:endParaRPr lang="en-US" altLang="ja-JP" sz="2800" b="1" kern="100" dirty="0">
              <a:cs typeface="Cascadia Code" panose="020B0609020000020004" pitchFamily="49" charset="0"/>
            </a:endParaRPr>
          </a:p>
          <a:p>
            <a:pPr marL="0" indent="0">
              <a:spcBef>
                <a:spcPts val="600"/>
              </a:spcBef>
              <a:buNone/>
            </a:pPr>
            <a:r>
              <a:rPr lang="ja-JP" altLang="en-US" sz="2800" b="1" kern="100" dirty="0">
                <a:solidFill>
                  <a:srgbClr val="FF0000"/>
                </a:solidFill>
                <a:cs typeface="Cascadia Code" panose="020B0609020000020004" pitchFamily="49" charset="0"/>
              </a:rPr>
              <a:t>　</a:t>
            </a:r>
            <a:r>
              <a:rPr lang="en-US" altLang="ja-JP" sz="2800" b="1" kern="100" dirty="0">
                <a:solidFill>
                  <a:srgbClr val="FF0000"/>
                </a:solidFill>
                <a:cs typeface="Cascadia Code" panose="020B0609020000020004" pitchFamily="49" charset="0"/>
              </a:rPr>
              <a:t>ret</a:t>
            </a:r>
            <a:r>
              <a:rPr lang="ja-JP" altLang="en-US" sz="2800" b="1" kern="100" dirty="0">
                <a:solidFill>
                  <a:srgbClr val="FF0000"/>
                </a:solidFill>
                <a:cs typeface="Cascadia Code" panose="020B0609020000020004" pitchFamily="49" charset="0"/>
              </a:rPr>
              <a:t>には 改行文字 </a:t>
            </a:r>
            <a:r>
              <a:rPr lang="en-US" altLang="ja-JP" sz="2800" b="1" kern="100" dirty="0">
                <a:solidFill>
                  <a:srgbClr val="FF0000"/>
                </a:solidFill>
                <a:cs typeface="Cascadia Code" panose="020B0609020000020004" pitchFamily="49" charset="0"/>
              </a:rPr>
              <a:t>(\n)</a:t>
            </a:r>
            <a:r>
              <a:rPr lang="ja-JP" altLang="en-US" sz="2800" b="1" kern="100" dirty="0">
                <a:solidFill>
                  <a:srgbClr val="FF0000"/>
                </a:solidFill>
                <a:cs typeface="Cascadia Code" panose="020B0609020000020004" pitchFamily="49" charset="0"/>
              </a:rPr>
              <a:t> を含めた</a:t>
            </a:r>
            <a:r>
              <a:rPr lang="ja-JP" altLang="en-US" sz="2800" b="1" kern="100" dirty="0">
                <a:solidFill>
                  <a:srgbClr val="0000FF"/>
                </a:solidFill>
                <a:cs typeface="Cascadia Code" panose="020B0609020000020004" pitchFamily="49" charset="0"/>
              </a:rPr>
              <a:t>文字列が変える</a:t>
            </a:r>
            <a:br>
              <a:rPr lang="en-US" altLang="ja-JP" sz="2800" b="1" kern="100" dirty="0">
                <a:solidFill>
                  <a:srgbClr val="0000FF"/>
                </a:solidFill>
                <a:cs typeface="Cascadia Code" panose="020B0609020000020004" pitchFamily="49" charset="0"/>
              </a:rPr>
            </a:br>
            <a:r>
              <a:rPr lang="ja-JP" altLang="en-US" sz="2800" b="1" kern="100" dirty="0">
                <a:solidFill>
                  <a:srgbClr val="0000FF"/>
                </a:solidFill>
                <a:cs typeface="Cascadia Code" panose="020B0609020000020004" pitchFamily="49" charset="0"/>
              </a:rPr>
              <a:t>　　</a:t>
            </a:r>
            <a:r>
              <a:rPr lang="en-US" altLang="ja-JP" sz="2800" b="1" kern="100" dirty="0">
                <a:solidFill>
                  <a:srgbClr val="0000FF"/>
                </a:solidFill>
                <a:cs typeface="Cascadia Code" panose="020B0609020000020004" pitchFamily="49" charset="0"/>
              </a:rPr>
              <a:t>=&gt;</a:t>
            </a:r>
            <a:r>
              <a:rPr lang="ja-JP" altLang="en-US" sz="2800" b="1" kern="100" dirty="0">
                <a:solidFill>
                  <a:srgbClr val="0000FF"/>
                </a:solidFill>
                <a:cs typeface="Cascadia Code" panose="020B0609020000020004" pitchFamily="49" charset="0"/>
              </a:rPr>
              <a:t> </a:t>
            </a:r>
            <a:r>
              <a:rPr lang="ja-JP" altLang="en-US" sz="2800" b="1" kern="100" dirty="0">
                <a:cs typeface="Cascadia Code" panose="020B0609020000020004" pitchFamily="49" charset="0"/>
              </a:rPr>
              <a:t>改行文字を削除するため、</a:t>
            </a:r>
            <a:r>
              <a:rPr lang="en-US" altLang="ja-JP" sz="2800" b="1" kern="100" dirty="0">
                <a:solidFill>
                  <a:srgbClr val="0000FF"/>
                </a:solidFill>
                <a:cs typeface="Cascadia Code" panose="020B0609020000020004" pitchFamily="49" charset="0"/>
              </a:rPr>
              <a:t>.strip()</a:t>
            </a:r>
            <a:r>
              <a:rPr lang="ja-JP" altLang="en-US" sz="2800" b="1" kern="100" dirty="0">
                <a:solidFill>
                  <a:srgbClr val="0000FF"/>
                </a:solidFill>
                <a:cs typeface="Cascadia Code" panose="020B0609020000020004" pitchFamily="49" charset="0"/>
              </a:rPr>
              <a:t> </a:t>
            </a:r>
            <a:r>
              <a:rPr lang="ja-JP" altLang="en-US" sz="2800" b="1" kern="100" dirty="0">
                <a:cs typeface="Cascadia Code" panose="020B0609020000020004" pitchFamily="49" charset="0"/>
              </a:rPr>
              <a:t>を使う</a:t>
            </a:r>
            <a:endParaRPr lang="en-US" altLang="ja-JP" sz="2800" b="1" kern="100" dirty="0">
              <a:cs typeface="Cascadia Code" panose="020B0609020000020004" pitchFamily="49" charset="0"/>
            </a:endParaRPr>
          </a:p>
          <a:p>
            <a:pPr marL="0" indent="0">
              <a:spcBef>
                <a:spcPts val="600"/>
              </a:spcBef>
              <a:buNone/>
            </a:pPr>
            <a:r>
              <a:rPr lang="en-US" altLang="ja-JP" sz="2800" b="1" kern="100" dirty="0">
                <a:cs typeface="Cascadia Code" panose="020B0609020000020004" pitchFamily="49" charset="0"/>
              </a:rPr>
              <a:t>		</a:t>
            </a:r>
            <a:r>
              <a:rPr lang="en-US" altLang="ja-JP" sz="2800" b="1" kern="100" dirty="0">
                <a:solidFill>
                  <a:srgbClr val="FF0000"/>
                </a:solidFill>
                <a:cs typeface="Cascadia Code" panose="020B0609020000020004" pitchFamily="49" charset="0"/>
              </a:rPr>
              <a:t> ret = </a:t>
            </a:r>
            <a:r>
              <a:rPr lang="en-US" altLang="ja-JP" sz="2800" b="1" kern="100" dirty="0" err="1">
                <a:solidFill>
                  <a:srgbClr val="FF0000"/>
                </a:solidFill>
                <a:cs typeface="Cascadia Code" panose="020B0609020000020004" pitchFamily="49" charset="0"/>
              </a:rPr>
              <a:t>ret.strip</a:t>
            </a:r>
            <a:r>
              <a:rPr lang="en-US" altLang="ja-JP" sz="2800" b="1" kern="100" dirty="0">
                <a:solidFill>
                  <a:srgbClr val="FF0000"/>
                </a:solidFill>
                <a:cs typeface="Cascadia Code" panose="020B0609020000020004" pitchFamily="49" charset="0"/>
              </a:rPr>
              <a:t>()</a:t>
            </a:r>
            <a:r>
              <a:rPr lang="ja-JP" altLang="en-US" sz="2800" b="1" kern="100" dirty="0">
                <a:solidFill>
                  <a:schemeClr val="accent1">
                    <a:lumMod val="50000"/>
                  </a:schemeClr>
                </a:solidFill>
                <a:cs typeface="Cascadia Code" panose="020B0609020000020004" pitchFamily="49" charset="0"/>
              </a:rPr>
              <a:t> 　　</a:t>
            </a:r>
            <a:r>
              <a:rPr lang="en-US" altLang="ja-JP" sz="2800" b="1" kern="100" dirty="0">
                <a:solidFill>
                  <a:srgbClr val="0000FF"/>
                </a:solidFill>
                <a:cs typeface="Cascadia Code" panose="020B0609020000020004" pitchFamily="49" charset="0"/>
              </a:rPr>
              <a:t># ret</a:t>
            </a:r>
            <a:r>
              <a:rPr lang="ja-JP" altLang="en-US" sz="2800" b="1" kern="100" dirty="0">
                <a:solidFill>
                  <a:srgbClr val="0000FF"/>
                </a:solidFill>
                <a:cs typeface="Cascadia Code" panose="020B0609020000020004" pitchFamily="49" charset="0"/>
              </a:rPr>
              <a:t>から前後の空白、改行文字を削除</a:t>
            </a:r>
            <a:endParaRPr lang="en-US" altLang="ja-JP" sz="2800" b="1" dirty="0"/>
          </a:p>
          <a:p>
            <a:pPr marL="0" indent="0">
              <a:spcBef>
                <a:spcPts val="600"/>
              </a:spcBef>
              <a:buNone/>
            </a:pPr>
            <a:endParaRPr lang="en-US" altLang="ja-JP" sz="2400" b="1" kern="100" dirty="0">
              <a:solidFill>
                <a:schemeClr val="accent1">
                  <a:lumMod val="50000"/>
                </a:schemeClr>
              </a:solidFill>
              <a:cs typeface="Cascadia Code" panose="020B0609020000020004" pitchFamily="49" charset="0"/>
            </a:endParaRPr>
          </a:p>
          <a:p>
            <a:pPr marL="0" indent="0">
              <a:spcBef>
                <a:spcPts val="600"/>
              </a:spcBef>
              <a:buNone/>
            </a:pPr>
            <a:r>
              <a:rPr lang="en-US" altLang="ja-JP" sz="2400" b="1" kern="100" dirty="0" err="1">
                <a:solidFill>
                  <a:schemeClr val="accent1">
                    <a:lumMod val="50000"/>
                  </a:schemeClr>
                </a:solidFill>
                <a:cs typeface="Cascadia Code" panose="020B0609020000020004" pitchFamily="49" charset="0"/>
              </a:rPr>
              <a:t>input_path</a:t>
            </a:r>
            <a:r>
              <a:rPr lang="en-US" altLang="ja-JP" sz="2400" b="1" kern="100" dirty="0">
                <a:solidFill>
                  <a:schemeClr val="accent1">
                    <a:lumMod val="50000"/>
                  </a:schemeClr>
                </a:solidFill>
                <a:cs typeface="Cascadia Code" panose="020B0609020000020004" pitchFamily="49" charset="0"/>
              </a:rPr>
              <a:t> = ‘input.xlsx’			</a:t>
            </a:r>
            <a:r>
              <a:rPr lang="en-US" altLang="ja-JP" sz="2400" b="1" kern="100" dirty="0">
                <a:solidFill>
                  <a:srgbClr val="0000FF"/>
                </a:solidFill>
                <a:cs typeface="Cascadia Code" panose="020B0609020000020004" pitchFamily="49" charset="0"/>
              </a:rPr>
              <a:t>#</a:t>
            </a:r>
            <a:r>
              <a:rPr lang="ja-JP" altLang="en-US" sz="2400" b="1" kern="100" dirty="0">
                <a:solidFill>
                  <a:srgbClr val="0000FF"/>
                </a:solidFill>
                <a:cs typeface="Cascadia Code" panose="020B0609020000020004" pitchFamily="49" charset="0"/>
              </a:rPr>
              <a:t> デフォルト値を設定する</a:t>
            </a:r>
            <a:endParaRPr lang="en-US" altLang="ja-JP" sz="2400" b="1" kern="100" dirty="0">
              <a:solidFill>
                <a:srgbClr val="0000FF"/>
              </a:solidFill>
              <a:cs typeface="Cascadia Code" panose="020B0609020000020004" pitchFamily="49" charset="0"/>
            </a:endParaRPr>
          </a:p>
          <a:p>
            <a:pPr marL="0" indent="0">
              <a:spcBef>
                <a:spcPts val="600"/>
              </a:spcBef>
              <a:buNone/>
            </a:pPr>
            <a:r>
              <a:rPr lang="en-US" altLang="ja-JP" sz="2400" b="1" kern="100" dirty="0" err="1">
                <a:solidFill>
                  <a:schemeClr val="accent1">
                    <a:lumMod val="50000"/>
                  </a:schemeClr>
                </a:solidFill>
                <a:cs typeface="Cascadia Code" panose="020B0609020000020004" pitchFamily="49" charset="0"/>
              </a:rPr>
              <a:t>str_key</a:t>
            </a:r>
            <a:r>
              <a:rPr lang="en-US" altLang="ja-JP" sz="2400" b="1" kern="100" dirty="0">
                <a:solidFill>
                  <a:schemeClr val="accent1">
                    <a:lumMod val="50000"/>
                  </a:schemeClr>
                </a:solidFill>
                <a:cs typeface="Cascadia Code" panose="020B0609020000020004" pitchFamily="49" charset="0"/>
              </a:rPr>
              <a:t> = </a:t>
            </a:r>
            <a:r>
              <a:rPr lang="en-US" altLang="ja-JP" sz="2400" b="1" kern="100" dirty="0">
                <a:solidFill>
                  <a:srgbClr val="0000FF"/>
                </a:solidFill>
                <a:cs typeface="Cascadia Code" panose="020B0609020000020004" pitchFamily="49" charset="0"/>
              </a:rPr>
              <a:t>input</a:t>
            </a:r>
            <a:r>
              <a:rPr lang="en-US" altLang="ja-JP" sz="2400" b="1" kern="100" dirty="0">
                <a:solidFill>
                  <a:schemeClr val="accent1">
                    <a:lumMod val="50000"/>
                  </a:schemeClr>
                </a:solidFill>
                <a:cs typeface="Cascadia Code" panose="020B0609020000020004" pitchFamily="49" charset="0"/>
              </a:rPr>
              <a:t>(“Input file name [default: input.xlsx]&gt;&gt;”) </a:t>
            </a:r>
          </a:p>
          <a:p>
            <a:pPr marL="0" indent="0">
              <a:spcBef>
                <a:spcPts val="600"/>
              </a:spcBef>
              <a:buNone/>
            </a:pPr>
            <a:r>
              <a:rPr lang="en-US" altLang="ja-JP" sz="2400" b="1" kern="100" dirty="0" err="1">
                <a:solidFill>
                  <a:schemeClr val="accent1">
                    <a:lumMod val="50000"/>
                  </a:schemeClr>
                </a:solidFill>
                <a:cs typeface="Cascadia Code" panose="020B0609020000020004" pitchFamily="49" charset="0"/>
              </a:rPr>
              <a:t>str_key</a:t>
            </a:r>
            <a:r>
              <a:rPr lang="en-US" altLang="ja-JP" sz="2400" b="1" kern="100" dirty="0">
                <a:solidFill>
                  <a:schemeClr val="accent1">
                    <a:lumMod val="50000"/>
                  </a:schemeClr>
                </a:solidFill>
                <a:cs typeface="Cascadia Code" panose="020B0609020000020004" pitchFamily="49" charset="0"/>
              </a:rPr>
              <a:t> = </a:t>
            </a:r>
            <a:r>
              <a:rPr lang="en-US" altLang="ja-JP" sz="2400" b="1" kern="100" dirty="0" err="1">
                <a:solidFill>
                  <a:schemeClr val="accent1">
                    <a:lumMod val="50000"/>
                  </a:schemeClr>
                </a:solidFill>
                <a:cs typeface="Cascadia Code" panose="020B0609020000020004" pitchFamily="49" charset="0"/>
              </a:rPr>
              <a:t>str_key.</a:t>
            </a:r>
            <a:r>
              <a:rPr lang="en-US" altLang="ja-JP" sz="2400" b="1" kern="100" dirty="0" err="1">
                <a:solidFill>
                  <a:srgbClr val="0000FF"/>
                </a:solidFill>
                <a:cs typeface="Cascadia Code" panose="020B0609020000020004" pitchFamily="49" charset="0"/>
              </a:rPr>
              <a:t>strip</a:t>
            </a:r>
            <a:r>
              <a:rPr lang="en-US" altLang="ja-JP" sz="2400" b="1" kern="100" dirty="0">
                <a:solidFill>
                  <a:schemeClr val="accent1">
                    <a:lumMod val="50000"/>
                  </a:schemeClr>
                </a:solidFill>
                <a:cs typeface="Cascadia Code" panose="020B0609020000020004" pitchFamily="49" charset="0"/>
              </a:rPr>
              <a:t>()</a:t>
            </a:r>
            <a:endParaRPr lang="en-US" altLang="ja-JP" sz="2400" b="1" kern="100" dirty="0">
              <a:solidFill>
                <a:srgbClr val="0000FF"/>
              </a:solidFill>
              <a:cs typeface="Cascadia Code" panose="020B0609020000020004" pitchFamily="49" charset="0"/>
            </a:endParaRPr>
          </a:p>
          <a:p>
            <a:pPr marL="0" indent="0">
              <a:spcBef>
                <a:spcPts val="600"/>
              </a:spcBef>
              <a:buNone/>
            </a:pPr>
            <a:r>
              <a:rPr lang="en-US" altLang="ja-JP" sz="2400" b="1" kern="100" dirty="0">
                <a:solidFill>
                  <a:schemeClr val="accent1">
                    <a:lumMod val="50000"/>
                  </a:schemeClr>
                </a:solidFill>
                <a:cs typeface="Cascadia Code" panose="020B0609020000020004" pitchFamily="49" charset="0"/>
              </a:rPr>
              <a:t>if </a:t>
            </a:r>
            <a:r>
              <a:rPr lang="en-US" altLang="ja-JP" sz="2400" b="1" kern="100" dirty="0" err="1">
                <a:solidFill>
                  <a:schemeClr val="accent1">
                    <a:lumMod val="50000"/>
                  </a:schemeClr>
                </a:solidFill>
                <a:cs typeface="Cascadia Code" panose="020B0609020000020004" pitchFamily="49" charset="0"/>
              </a:rPr>
              <a:t>str_key</a:t>
            </a:r>
            <a:r>
              <a:rPr lang="en-US" altLang="ja-JP" sz="2400" b="1" kern="100" dirty="0">
                <a:solidFill>
                  <a:schemeClr val="accent1">
                    <a:lumMod val="50000"/>
                  </a:schemeClr>
                </a:solidFill>
                <a:cs typeface="Cascadia Code" panose="020B0609020000020004" pitchFamily="49" charset="0"/>
              </a:rPr>
              <a:t> != ‘’:		</a:t>
            </a:r>
          </a:p>
          <a:p>
            <a:pPr marL="0" indent="0">
              <a:spcBef>
                <a:spcPts val="600"/>
              </a:spcBef>
              <a:buNone/>
            </a:pPr>
            <a:r>
              <a:rPr lang="ja-JP" altLang="en-US" sz="2400" b="1" kern="100" dirty="0">
                <a:solidFill>
                  <a:schemeClr val="accent1">
                    <a:lumMod val="50000"/>
                  </a:schemeClr>
                </a:solidFill>
                <a:cs typeface="Cascadia Code" panose="020B0609020000020004" pitchFamily="49" charset="0"/>
              </a:rPr>
              <a:t>    </a:t>
            </a:r>
            <a:r>
              <a:rPr lang="en-US" altLang="ja-JP" sz="2400" b="1" kern="100" dirty="0" err="1">
                <a:solidFill>
                  <a:schemeClr val="accent1">
                    <a:lumMod val="50000"/>
                  </a:schemeClr>
                </a:solidFill>
                <a:cs typeface="Cascadia Code" panose="020B0609020000020004" pitchFamily="49" charset="0"/>
              </a:rPr>
              <a:t>input_path</a:t>
            </a:r>
            <a:r>
              <a:rPr lang="en-US" altLang="ja-JP" sz="2400" b="1" kern="100" dirty="0">
                <a:solidFill>
                  <a:schemeClr val="accent1">
                    <a:lumMod val="50000"/>
                  </a:schemeClr>
                </a:solidFill>
                <a:cs typeface="Cascadia Code" panose="020B0609020000020004" pitchFamily="49" charset="0"/>
              </a:rPr>
              <a:t> = </a:t>
            </a:r>
            <a:r>
              <a:rPr lang="en-US" altLang="ja-JP" sz="2400" b="1" kern="100" dirty="0" err="1">
                <a:solidFill>
                  <a:schemeClr val="accent1">
                    <a:lumMod val="50000"/>
                  </a:schemeClr>
                </a:solidFill>
                <a:cs typeface="Cascadia Code" panose="020B0609020000020004" pitchFamily="49" charset="0"/>
              </a:rPr>
              <a:t>str_key</a:t>
            </a:r>
            <a:r>
              <a:rPr lang="ja-JP" altLang="en-US" sz="2400" b="1" kern="100" dirty="0">
                <a:solidFill>
                  <a:schemeClr val="accent1">
                    <a:lumMod val="50000"/>
                  </a:schemeClr>
                </a:solidFill>
                <a:cs typeface="Cascadia Code" panose="020B0609020000020004" pitchFamily="49" charset="0"/>
              </a:rPr>
              <a:t>　</a:t>
            </a:r>
            <a:r>
              <a:rPr lang="en-US" altLang="ja-JP" sz="2400" b="1" kern="100" dirty="0">
                <a:solidFill>
                  <a:schemeClr val="accent1">
                    <a:lumMod val="50000"/>
                  </a:schemeClr>
                </a:solidFill>
                <a:cs typeface="Cascadia Code" panose="020B0609020000020004" pitchFamily="49" charset="0"/>
              </a:rPr>
              <a:t> </a:t>
            </a:r>
            <a:r>
              <a:rPr lang="en-US" altLang="ja-JP" sz="2400" b="1" kern="100" dirty="0">
                <a:solidFill>
                  <a:srgbClr val="0000FF"/>
                </a:solidFill>
                <a:cs typeface="Cascadia Code" panose="020B0609020000020004" pitchFamily="49" charset="0"/>
              </a:rPr>
              <a:t>#</a:t>
            </a:r>
            <a:r>
              <a:rPr lang="ja-JP" altLang="en-US" sz="2400" b="1" kern="100" dirty="0">
                <a:solidFill>
                  <a:srgbClr val="0000FF"/>
                </a:solidFill>
                <a:cs typeface="Cascadia Code" panose="020B0609020000020004" pitchFamily="49" charset="0"/>
              </a:rPr>
              <a:t> 入力されたのが 空文字 でなければ </a:t>
            </a:r>
            <a:r>
              <a:rPr lang="en-US" altLang="ja-JP" sz="2400" b="1" kern="100" dirty="0" err="1">
                <a:solidFill>
                  <a:srgbClr val="0000FF"/>
                </a:solidFill>
                <a:cs typeface="Cascadia Code" panose="020B0609020000020004" pitchFamily="49" charset="0"/>
              </a:rPr>
              <a:t>input_path</a:t>
            </a:r>
            <a:r>
              <a:rPr lang="ja-JP" altLang="en-US" sz="2400" b="1" kern="100" dirty="0">
                <a:solidFill>
                  <a:srgbClr val="0000FF"/>
                </a:solidFill>
                <a:cs typeface="Cascadia Code" panose="020B0609020000020004" pitchFamily="49" charset="0"/>
              </a:rPr>
              <a:t>を置き換える</a:t>
            </a:r>
            <a:br>
              <a:rPr lang="en-US" altLang="ja-JP" sz="2400" b="1" kern="100" dirty="0">
                <a:solidFill>
                  <a:srgbClr val="0000FF"/>
                </a:solidFill>
                <a:cs typeface="Cascadia Code" panose="020B0609020000020004" pitchFamily="49" charset="0"/>
              </a:rPr>
            </a:br>
            <a:r>
              <a:rPr lang="ja-JP" altLang="en-US" sz="2400" b="1" kern="100" dirty="0">
                <a:solidFill>
                  <a:srgbClr val="0000FF"/>
                </a:solidFill>
                <a:cs typeface="Cascadia Code" panose="020B0609020000020004" pitchFamily="49" charset="0"/>
              </a:rPr>
              <a:t>　　　　　　　　　　   　　　　　 </a:t>
            </a:r>
            <a:r>
              <a:rPr lang="en-US" altLang="ja-JP" sz="2400" b="1" kern="100" dirty="0">
                <a:solidFill>
                  <a:srgbClr val="0000FF"/>
                </a:solidFill>
                <a:cs typeface="Cascadia Code" panose="020B0609020000020004" pitchFamily="49" charset="0"/>
              </a:rPr>
              <a:t>#</a:t>
            </a:r>
            <a:r>
              <a:rPr lang="ja-JP" altLang="en-US" sz="2400" b="1" kern="100" dirty="0">
                <a:solidFill>
                  <a:srgbClr val="0000FF"/>
                </a:solidFill>
                <a:cs typeface="Cascadia Code" panose="020B0609020000020004" pitchFamily="49" charset="0"/>
              </a:rPr>
              <a:t> 空文字の場合は、 </a:t>
            </a:r>
            <a:r>
              <a:rPr lang="en-US" altLang="ja-JP" sz="2400" b="1" kern="100" dirty="0" err="1">
                <a:solidFill>
                  <a:srgbClr val="0000FF"/>
                </a:solidFill>
                <a:cs typeface="Cascadia Code" panose="020B0609020000020004" pitchFamily="49" charset="0"/>
              </a:rPr>
              <a:t>input_path</a:t>
            </a:r>
            <a:r>
              <a:rPr lang="ja-JP" altLang="en-US" sz="2400" b="1" kern="100" dirty="0">
                <a:solidFill>
                  <a:srgbClr val="0000FF"/>
                </a:solidFill>
                <a:cs typeface="Cascadia Code" panose="020B0609020000020004" pitchFamily="49" charset="0"/>
              </a:rPr>
              <a:t>はデフォルト値のまま</a:t>
            </a:r>
            <a:endParaRPr lang="en-US" altLang="ja-JP" sz="2400" b="1" kern="100" dirty="0">
              <a:solidFill>
                <a:srgbClr val="0000FF"/>
              </a:solidFill>
              <a:cs typeface="Cascadia Code" panose="020B0609020000020004" pitchFamily="49" charset="0"/>
            </a:endParaRPr>
          </a:p>
          <a:p>
            <a:pPr marL="0" indent="0">
              <a:spcBef>
                <a:spcPts val="600"/>
              </a:spcBef>
              <a:buNone/>
            </a:pPr>
            <a:endParaRPr lang="en-US" altLang="ja-JP" sz="2400" b="1" kern="100" dirty="0">
              <a:solidFill>
                <a:schemeClr val="accent1">
                  <a:lumMod val="50000"/>
                </a:schemeClr>
              </a:solidFill>
              <a:cs typeface="Cascadia Code" panose="020B0609020000020004" pitchFamily="49" charset="0"/>
            </a:endParaRPr>
          </a:p>
          <a:p>
            <a:pPr marL="0" indent="0">
              <a:spcBef>
                <a:spcPts val="600"/>
              </a:spcBef>
              <a:buNone/>
            </a:pPr>
            <a:endParaRPr lang="en-US" altLang="ja-JP" sz="2400" b="1" kern="100" dirty="0">
              <a:solidFill>
                <a:schemeClr val="accent1">
                  <a:lumMod val="50000"/>
                </a:schemeClr>
              </a:solidFill>
              <a:cs typeface="Cascadia Code" panose="020B0609020000020004" pitchFamily="49" charset="0"/>
            </a:endParaRPr>
          </a:p>
          <a:p>
            <a:pPr marL="0" indent="0">
              <a:spcBef>
                <a:spcPts val="600"/>
              </a:spcBef>
              <a:buNone/>
            </a:pPr>
            <a:endParaRPr lang="en-US" altLang="ja-JP" sz="2400" b="1" kern="100" dirty="0">
              <a:solidFill>
                <a:schemeClr val="accent1">
                  <a:lumMod val="50000"/>
                </a:schemeClr>
              </a:solidFill>
              <a:cs typeface="Cascadia Code" panose="020B0609020000020004" pitchFamily="49" charset="0"/>
            </a:endParaRPr>
          </a:p>
        </p:txBody>
      </p:sp>
    </p:spTree>
    <p:extLst>
      <p:ext uri="{BB962C8B-B14F-4D97-AF65-F5344CB8AC3E}">
        <p14:creationId xmlns:p14="http://schemas.microsoft.com/office/powerpoint/2010/main" val="123818080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124743"/>
          </a:xfrm>
        </p:spPr>
        <p:txBody>
          <a:bodyPr/>
          <a:lstStyle/>
          <a:p>
            <a:pPr eaLnBrk="1" hangingPunct="1"/>
            <a:r>
              <a:rPr lang="en-US" altLang="ja-JP" sz="3600" b="1" dirty="0">
                <a:solidFill>
                  <a:srgbClr val="0000FF"/>
                </a:solidFill>
                <a:ea typeface="ＨＧ丸ゴシックB" pitchFamily="49" charset="-128"/>
              </a:rPr>
              <a:t>Excel</a:t>
            </a:r>
            <a:r>
              <a:rPr lang="ja-JP" altLang="en-US" sz="3600" b="1" dirty="0">
                <a:solidFill>
                  <a:srgbClr val="0000FF"/>
                </a:solidFill>
                <a:ea typeface="ＨＧ丸ゴシックB" pitchFamily="49" charset="-128"/>
              </a:rPr>
              <a:t>ファイルの読み込み </a:t>
            </a:r>
            <a:r>
              <a:rPr lang="en-US" altLang="ja-JP" sz="3600" b="1" dirty="0" err="1">
                <a:solidFill>
                  <a:srgbClr val="0000FF"/>
                </a:solidFill>
                <a:ea typeface="ＨＧ丸ゴシックB" pitchFamily="49" charset="-128"/>
              </a:rPr>
              <a:t>openpyxl</a:t>
            </a:r>
            <a:r>
              <a:rPr lang="ja-JP" altLang="en-US" sz="3600" b="1" dirty="0">
                <a:solidFill>
                  <a:srgbClr val="0000FF"/>
                </a:solidFill>
                <a:ea typeface="ＨＧ丸ゴシックB" pitchFamily="49" charset="-128"/>
              </a:rPr>
              <a:t>モジュール</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767408" y="1124744"/>
            <a:ext cx="11089232" cy="4824536"/>
          </a:xfrm>
        </p:spPr>
        <p:txBody>
          <a:bodyPr/>
          <a:lstStyle/>
          <a:p>
            <a:pPr marL="0" indent="0">
              <a:spcBef>
                <a:spcPts val="600"/>
              </a:spcBef>
              <a:buNone/>
            </a:pPr>
            <a:r>
              <a:rPr lang="en-US" altLang="ja-JP" sz="2000" b="1" dirty="0">
                <a:solidFill>
                  <a:schemeClr val="accent1">
                    <a:lumMod val="50000"/>
                  </a:schemeClr>
                </a:solidFill>
              </a:rPr>
              <a:t>import </a:t>
            </a:r>
            <a:r>
              <a:rPr lang="en-US" altLang="ja-JP" sz="2000" b="1" dirty="0" err="1">
                <a:solidFill>
                  <a:srgbClr val="FF0000"/>
                </a:solidFill>
              </a:rPr>
              <a:t>openpyxl</a:t>
            </a:r>
            <a:r>
              <a:rPr lang="en-US" altLang="ja-JP" sz="2000" b="1" dirty="0">
                <a:solidFill>
                  <a:schemeClr val="accent1">
                    <a:lumMod val="50000"/>
                  </a:schemeClr>
                </a:solidFill>
              </a:rPr>
              <a:t> </a:t>
            </a:r>
          </a:p>
          <a:p>
            <a:pPr marL="0" indent="0">
              <a:spcBef>
                <a:spcPts val="600"/>
              </a:spcBef>
              <a:buNone/>
            </a:pPr>
            <a:endParaRPr lang="en-US" altLang="ja-JP" sz="2000" b="1" dirty="0">
              <a:solidFill>
                <a:schemeClr val="accent1">
                  <a:lumMod val="50000"/>
                </a:schemeClr>
              </a:solidFill>
            </a:endParaRPr>
          </a:p>
          <a:p>
            <a:pPr marL="0" indent="0">
              <a:spcBef>
                <a:spcPts val="600"/>
              </a:spcBef>
              <a:buNone/>
            </a:pPr>
            <a:r>
              <a:rPr lang="en-US" altLang="ja-JP" sz="2000" b="1" dirty="0">
                <a:solidFill>
                  <a:srgbClr val="0000FF"/>
                </a:solidFill>
              </a:rPr>
              <a:t># 1. Excel</a:t>
            </a:r>
            <a:r>
              <a:rPr lang="ja-JP" altLang="en-US" sz="2000" b="1" dirty="0">
                <a:solidFill>
                  <a:srgbClr val="0000FF"/>
                </a:solidFill>
              </a:rPr>
              <a:t>ファイルからデータを読み込む</a:t>
            </a:r>
          </a:p>
          <a:p>
            <a:pPr marL="0" indent="0">
              <a:spcBef>
                <a:spcPts val="600"/>
              </a:spcBef>
              <a:buNone/>
            </a:pPr>
            <a:r>
              <a:rPr lang="en-US" altLang="ja-JP" sz="2000" b="1" dirty="0">
                <a:solidFill>
                  <a:schemeClr val="accent1">
                    <a:lumMod val="50000"/>
                  </a:schemeClr>
                </a:solidFill>
              </a:rPr>
              <a:t>workbook = </a:t>
            </a:r>
            <a:r>
              <a:rPr lang="en-US" altLang="ja-JP" sz="2000" b="1" dirty="0" err="1">
                <a:solidFill>
                  <a:srgbClr val="FF0000"/>
                </a:solidFill>
              </a:rPr>
              <a:t>openpyxl</a:t>
            </a:r>
            <a:r>
              <a:rPr lang="en-US" altLang="ja-JP" sz="2000" b="1" dirty="0" err="1">
                <a:solidFill>
                  <a:schemeClr val="accent1">
                    <a:lumMod val="50000"/>
                  </a:schemeClr>
                </a:solidFill>
              </a:rPr>
              <a:t>.load_workbook</a:t>
            </a:r>
            <a:r>
              <a:rPr lang="en-US" altLang="ja-JP" sz="2000" b="1" dirty="0">
                <a:solidFill>
                  <a:schemeClr val="accent1">
                    <a:lumMod val="50000"/>
                  </a:schemeClr>
                </a:solidFill>
              </a:rPr>
              <a:t>(</a:t>
            </a:r>
            <a:r>
              <a:rPr lang="en-US" altLang="ja-JP" sz="2000" b="1" dirty="0" err="1">
                <a:solidFill>
                  <a:schemeClr val="accent1">
                    <a:lumMod val="50000"/>
                  </a:schemeClr>
                </a:solidFill>
              </a:rPr>
              <a:t>input_path</a:t>
            </a:r>
            <a:r>
              <a:rPr lang="en-US" altLang="ja-JP" sz="2000" b="1" dirty="0">
                <a:solidFill>
                  <a:schemeClr val="accent1">
                    <a:lumMod val="50000"/>
                  </a:schemeClr>
                </a:solidFill>
              </a:rPr>
              <a:t>) </a:t>
            </a:r>
            <a:r>
              <a:rPr lang="en-US" altLang="ja-JP" sz="2000" b="1" dirty="0">
                <a:solidFill>
                  <a:srgbClr val="0000FF"/>
                </a:solidFill>
              </a:rPr>
              <a:t>#</a:t>
            </a:r>
            <a:r>
              <a:rPr lang="ja-JP" altLang="en-US" sz="2000" b="1" dirty="0">
                <a:solidFill>
                  <a:srgbClr val="0000FF"/>
                </a:solidFill>
              </a:rPr>
              <a:t> </a:t>
            </a:r>
            <a:r>
              <a:rPr lang="en-US" altLang="ja-JP" sz="2000" b="1" dirty="0">
                <a:solidFill>
                  <a:srgbClr val="0000FF"/>
                </a:solidFill>
              </a:rPr>
              <a:t>Excel</a:t>
            </a:r>
            <a:r>
              <a:rPr lang="ja-JP" altLang="en-US" sz="2000" b="1" dirty="0">
                <a:solidFill>
                  <a:srgbClr val="0000FF"/>
                </a:solidFill>
              </a:rPr>
              <a:t>ファイル </a:t>
            </a:r>
            <a:r>
              <a:rPr lang="en-US" altLang="ja-JP" sz="2000" b="1" dirty="0" err="1">
                <a:solidFill>
                  <a:srgbClr val="0000FF"/>
                </a:solidFill>
              </a:rPr>
              <a:t>input_path</a:t>
            </a:r>
            <a:r>
              <a:rPr lang="ja-JP" altLang="en-US" sz="2000" b="1" dirty="0">
                <a:solidFill>
                  <a:srgbClr val="0000FF"/>
                </a:solidFill>
              </a:rPr>
              <a:t> を読み込む</a:t>
            </a:r>
            <a:endParaRPr lang="en-US" altLang="ja-JP" sz="2000" b="1" dirty="0">
              <a:solidFill>
                <a:schemeClr val="accent1">
                  <a:lumMod val="50000"/>
                </a:schemeClr>
              </a:solidFill>
            </a:endParaRPr>
          </a:p>
          <a:p>
            <a:pPr marL="0" indent="0">
              <a:spcBef>
                <a:spcPts val="600"/>
              </a:spcBef>
              <a:buNone/>
            </a:pPr>
            <a:r>
              <a:rPr lang="en-US" altLang="ja-JP" sz="2000" b="1" dirty="0">
                <a:solidFill>
                  <a:schemeClr val="accent1">
                    <a:lumMod val="50000"/>
                  </a:schemeClr>
                </a:solidFill>
              </a:rPr>
              <a:t>sheet = </a:t>
            </a:r>
            <a:r>
              <a:rPr lang="en-US" altLang="ja-JP" sz="2000" b="1" dirty="0" err="1">
                <a:solidFill>
                  <a:schemeClr val="accent1">
                    <a:lumMod val="50000"/>
                  </a:schemeClr>
                </a:solidFill>
              </a:rPr>
              <a:t>workbook.active</a:t>
            </a:r>
            <a:r>
              <a:rPr lang="ja-JP" altLang="en-US" sz="2000" b="1" dirty="0">
                <a:solidFill>
                  <a:schemeClr val="accent1">
                    <a:lumMod val="50000"/>
                  </a:schemeClr>
                </a:solidFill>
              </a:rPr>
              <a:t>   </a:t>
            </a:r>
            <a:r>
              <a:rPr lang="en-US" altLang="ja-JP" sz="2000" b="1" dirty="0">
                <a:solidFill>
                  <a:schemeClr val="accent1">
                    <a:lumMod val="50000"/>
                  </a:schemeClr>
                </a:solidFill>
              </a:rPr>
              <a:t>			</a:t>
            </a:r>
            <a:r>
              <a:rPr lang="en-US" altLang="ja-JP" sz="2000" b="1" dirty="0">
                <a:solidFill>
                  <a:srgbClr val="0000FF"/>
                </a:solidFill>
              </a:rPr>
              <a:t>#</a:t>
            </a:r>
            <a:r>
              <a:rPr lang="ja-JP" altLang="en-US" sz="2000" b="1" dirty="0">
                <a:solidFill>
                  <a:srgbClr val="0000FF"/>
                </a:solidFill>
              </a:rPr>
              <a:t> 現在のワークシートを変数 </a:t>
            </a:r>
            <a:r>
              <a:rPr lang="en-US" altLang="ja-JP" sz="2000" b="1" dirty="0">
                <a:solidFill>
                  <a:srgbClr val="0000FF"/>
                </a:solidFill>
              </a:rPr>
              <a:t>sheet</a:t>
            </a:r>
            <a:r>
              <a:rPr lang="ja-JP" altLang="en-US" sz="2000" b="1" dirty="0">
                <a:solidFill>
                  <a:srgbClr val="0000FF"/>
                </a:solidFill>
              </a:rPr>
              <a:t> に代入</a:t>
            </a:r>
            <a:endParaRPr lang="en-US" altLang="ja-JP" sz="2000" b="1" dirty="0">
              <a:solidFill>
                <a:schemeClr val="accent1">
                  <a:lumMod val="50000"/>
                </a:schemeClr>
              </a:solidFill>
            </a:endParaRPr>
          </a:p>
          <a:p>
            <a:pPr marL="0" indent="0">
              <a:spcBef>
                <a:spcPts val="600"/>
              </a:spcBef>
              <a:buNone/>
            </a:pPr>
            <a:r>
              <a:rPr lang="en-US" altLang="ja-JP" sz="2000" b="1" dirty="0">
                <a:solidFill>
                  <a:schemeClr val="accent1">
                    <a:lumMod val="50000"/>
                  </a:schemeClr>
                </a:solidFill>
              </a:rPr>
              <a:t>T = []</a:t>
            </a:r>
            <a:r>
              <a:rPr lang="ja-JP" altLang="en-US" sz="2000" b="1" dirty="0">
                <a:solidFill>
                  <a:schemeClr val="accent1">
                    <a:lumMod val="50000"/>
                  </a:schemeClr>
                </a:solidFill>
              </a:rPr>
              <a:t> </a:t>
            </a:r>
            <a:r>
              <a:rPr lang="en-US" altLang="ja-JP" sz="2000" b="1" dirty="0">
                <a:solidFill>
                  <a:schemeClr val="accent1">
                    <a:lumMod val="50000"/>
                  </a:schemeClr>
                </a:solidFill>
              </a:rPr>
              <a:t>			</a:t>
            </a:r>
            <a:r>
              <a:rPr lang="ja-JP" altLang="en-US" sz="2000" b="1" dirty="0">
                <a:solidFill>
                  <a:schemeClr val="accent1">
                    <a:lumMod val="50000"/>
                  </a:schemeClr>
                </a:solidFill>
              </a:rPr>
              <a:t>　　　</a:t>
            </a:r>
            <a:r>
              <a:rPr lang="en-US" altLang="ja-JP" sz="2000" b="1" dirty="0">
                <a:solidFill>
                  <a:schemeClr val="accent1">
                    <a:lumMod val="50000"/>
                  </a:schemeClr>
                </a:solidFill>
              </a:rPr>
              <a:t>			</a:t>
            </a:r>
            <a:r>
              <a:rPr lang="en-US" altLang="ja-JP" sz="2000" b="1" dirty="0">
                <a:solidFill>
                  <a:srgbClr val="0000FF"/>
                </a:solidFill>
              </a:rPr>
              <a:t>#</a:t>
            </a:r>
            <a:r>
              <a:rPr lang="ja-JP" altLang="en-US" sz="2000" b="1" dirty="0">
                <a:solidFill>
                  <a:srgbClr val="0000FF"/>
                </a:solidFill>
              </a:rPr>
              <a:t> </a:t>
            </a:r>
            <a:r>
              <a:rPr lang="en-US" altLang="ja-JP" sz="2000" b="1" dirty="0">
                <a:solidFill>
                  <a:srgbClr val="0000FF"/>
                </a:solidFill>
              </a:rPr>
              <a:t>Excel</a:t>
            </a:r>
            <a:r>
              <a:rPr lang="ja-JP" altLang="en-US" sz="2000" b="1" dirty="0">
                <a:solidFill>
                  <a:srgbClr val="0000FF"/>
                </a:solidFill>
              </a:rPr>
              <a:t>ファイル内の値を保存するリスト変数を</a:t>
            </a:r>
            <a:endParaRPr lang="en-US" altLang="ja-JP" sz="2000" b="1" dirty="0">
              <a:solidFill>
                <a:schemeClr val="accent1">
                  <a:lumMod val="50000"/>
                </a:schemeClr>
              </a:solidFill>
            </a:endParaRPr>
          </a:p>
          <a:p>
            <a:pPr marL="0" indent="0">
              <a:spcBef>
                <a:spcPts val="600"/>
              </a:spcBef>
              <a:buNone/>
            </a:pPr>
            <a:r>
              <a:rPr lang="en-US" altLang="ja-JP" sz="2000" b="1" dirty="0">
                <a:solidFill>
                  <a:schemeClr val="accent1">
                    <a:lumMod val="50000"/>
                  </a:schemeClr>
                </a:solidFill>
              </a:rPr>
              <a:t>N = []			</a:t>
            </a:r>
            <a:r>
              <a:rPr lang="ja-JP" altLang="en-US" sz="2000" b="1" dirty="0">
                <a:solidFill>
                  <a:schemeClr val="accent1">
                    <a:lumMod val="50000"/>
                  </a:schemeClr>
                </a:solidFill>
              </a:rPr>
              <a:t>　　　</a:t>
            </a:r>
            <a:r>
              <a:rPr lang="en-US" altLang="ja-JP" sz="2000" b="1" dirty="0">
                <a:solidFill>
                  <a:schemeClr val="accent1">
                    <a:lumMod val="50000"/>
                  </a:schemeClr>
                </a:solidFill>
              </a:rPr>
              <a:t>			</a:t>
            </a:r>
            <a:r>
              <a:rPr lang="en-US" altLang="ja-JP" sz="2000" b="1" dirty="0">
                <a:solidFill>
                  <a:srgbClr val="0000FF"/>
                </a:solidFill>
              </a:rPr>
              <a:t>#</a:t>
            </a:r>
            <a:r>
              <a:rPr lang="ja-JP" altLang="en-US" sz="2000" b="1" dirty="0">
                <a:solidFill>
                  <a:srgbClr val="0000FF"/>
                </a:solidFill>
              </a:rPr>
              <a:t> 空リスト </a:t>
            </a:r>
            <a:r>
              <a:rPr lang="en-US" altLang="ja-JP" sz="2000" b="1" dirty="0">
                <a:solidFill>
                  <a:srgbClr val="0000FF"/>
                </a:solidFill>
              </a:rPr>
              <a:t>[]</a:t>
            </a:r>
            <a:r>
              <a:rPr lang="ja-JP" altLang="en-US" sz="2000" b="1" dirty="0">
                <a:solidFill>
                  <a:srgbClr val="0000FF"/>
                </a:solidFill>
              </a:rPr>
              <a:t> で初期化</a:t>
            </a:r>
            <a:endParaRPr lang="en-US" altLang="ja-JP" sz="2000" b="1" dirty="0">
              <a:solidFill>
                <a:schemeClr val="accent1">
                  <a:lumMod val="50000"/>
                </a:schemeClr>
              </a:solidFill>
            </a:endParaRPr>
          </a:p>
          <a:p>
            <a:pPr marL="0" indent="0">
              <a:spcBef>
                <a:spcPts val="600"/>
              </a:spcBef>
              <a:buNone/>
            </a:pPr>
            <a:r>
              <a:rPr lang="en-US" altLang="ja-JP" sz="2000" b="1" dirty="0">
                <a:solidFill>
                  <a:schemeClr val="accent1">
                    <a:lumMod val="50000"/>
                  </a:schemeClr>
                </a:solidFill>
              </a:rPr>
              <a:t>for </a:t>
            </a:r>
            <a:r>
              <a:rPr lang="en-US" altLang="ja-JP" sz="2000" b="1" dirty="0">
                <a:solidFill>
                  <a:srgbClr val="0000FF"/>
                </a:solidFill>
              </a:rPr>
              <a:t>row</a:t>
            </a:r>
            <a:r>
              <a:rPr lang="en-US" altLang="ja-JP" sz="2000" b="1" dirty="0">
                <a:solidFill>
                  <a:schemeClr val="accent1">
                    <a:lumMod val="50000"/>
                  </a:schemeClr>
                </a:solidFill>
              </a:rPr>
              <a:t> in </a:t>
            </a:r>
            <a:r>
              <a:rPr lang="en-US" altLang="ja-JP" sz="2000" b="1" dirty="0" err="1">
                <a:solidFill>
                  <a:srgbClr val="0000FF"/>
                </a:solidFill>
              </a:rPr>
              <a:t>sheet.iter_rows</a:t>
            </a:r>
            <a:r>
              <a:rPr lang="en-US" altLang="ja-JP" sz="2000" b="1" dirty="0">
                <a:solidFill>
                  <a:schemeClr val="accent1">
                    <a:lumMod val="50000"/>
                  </a:schemeClr>
                </a:solidFill>
              </a:rPr>
              <a:t>(</a:t>
            </a:r>
            <a:r>
              <a:rPr lang="en-US" altLang="ja-JP" sz="2000" b="1" dirty="0" err="1">
                <a:solidFill>
                  <a:schemeClr val="accent1">
                    <a:lumMod val="50000"/>
                  </a:schemeClr>
                </a:solidFill>
              </a:rPr>
              <a:t>min_row</a:t>
            </a:r>
            <a:r>
              <a:rPr lang="en-US" altLang="ja-JP" sz="2000" b="1" dirty="0">
                <a:solidFill>
                  <a:schemeClr val="accent1">
                    <a:lumMod val="50000"/>
                  </a:schemeClr>
                </a:solidFill>
              </a:rPr>
              <a:t>=2, </a:t>
            </a:r>
            <a:r>
              <a:rPr lang="en-US" altLang="ja-JP" sz="2000" b="1" dirty="0" err="1">
                <a:solidFill>
                  <a:schemeClr val="accent1">
                    <a:lumMod val="50000"/>
                  </a:schemeClr>
                </a:solidFill>
              </a:rPr>
              <a:t>values_only</a:t>
            </a:r>
            <a:r>
              <a:rPr lang="en-US" altLang="ja-JP" sz="2000" b="1" dirty="0">
                <a:solidFill>
                  <a:schemeClr val="accent1">
                    <a:lumMod val="50000"/>
                  </a:schemeClr>
                </a:solidFill>
              </a:rPr>
              <a:t>=True):</a:t>
            </a:r>
          </a:p>
          <a:p>
            <a:pPr marL="0" indent="0">
              <a:spcBef>
                <a:spcPts val="600"/>
              </a:spcBef>
              <a:buNone/>
            </a:pPr>
            <a:r>
              <a:rPr lang="en-US" altLang="ja-JP" sz="2000" b="1" dirty="0">
                <a:solidFill>
                  <a:srgbClr val="0000FF"/>
                </a:solidFill>
              </a:rPr>
              <a:t>	#</a:t>
            </a:r>
            <a:r>
              <a:rPr lang="ja-JP" altLang="en-US" sz="2000" b="1" dirty="0">
                <a:solidFill>
                  <a:srgbClr val="0000FF"/>
                </a:solidFill>
              </a:rPr>
              <a:t> 現在シートの</a:t>
            </a:r>
            <a:r>
              <a:rPr lang="en-US" altLang="ja-JP" sz="2000" b="1" dirty="0" err="1">
                <a:solidFill>
                  <a:srgbClr val="0000FF"/>
                </a:solidFill>
              </a:rPr>
              <a:t>min_row</a:t>
            </a:r>
            <a:r>
              <a:rPr lang="ja-JP" altLang="en-US" sz="2000" b="1" dirty="0">
                <a:solidFill>
                  <a:srgbClr val="0000FF"/>
                </a:solidFill>
              </a:rPr>
              <a:t>行以降の値を、リスト変数 </a:t>
            </a:r>
            <a:r>
              <a:rPr lang="en-US" altLang="ja-JP" sz="2000" b="1" dirty="0">
                <a:solidFill>
                  <a:srgbClr val="0000FF"/>
                </a:solidFill>
              </a:rPr>
              <a:t>row</a:t>
            </a:r>
            <a:r>
              <a:rPr lang="ja-JP" altLang="en-US" sz="2000" b="1" dirty="0">
                <a:solidFill>
                  <a:srgbClr val="0000FF"/>
                </a:solidFill>
              </a:rPr>
              <a:t> で受け取る</a:t>
            </a:r>
            <a:endParaRPr lang="en-US" altLang="ja-JP" sz="2000" b="1" dirty="0">
              <a:solidFill>
                <a:srgbClr val="0000FF"/>
              </a:solidFill>
            </a:endParaRPr>
          </a:p>
          <a:p>
            <a:pPr marL="0" indent="0">
              <a:spcBef>
                <a:spcPts val="600"/>
              </a:spcBef>
              <a:buNone/>
            </a:pPr>
            <a:r>
              <a:rPr lang="ja-JP" altLang="en-US" sz="2000" b="1" dirty="0">
                <a:solidFill>
                  <a:schemeClr val="accent1">
                    <a:lumMod val="50000"/>
                  </a:schemeClr>
                </a:solidFill>
              </a:rPr>
              <a:t>    </a:t>
            </a:r>
            <a:r>
              <a:rPr lang="en-US" altLang="ja-JP" sz="2000" b="1" dirty="0" err="1">
                <a:solidFill>
                  <a:schemeClr val="accent1">
                    <a:lumMod val="50000"/>
                  </a:schemeClr>
                </a:solidFill>
              </a:rPr>
              <a:t>T.append</a:t>
            </a:r>
            <a:r>
              <a:rPr lang="en-US" altLang="ja-JP" sz="2000" b="1" dirty="0">
                <a:solidFill>
                  <a:schemeClr val="accent1">
                    <a:lumMod val="50000"/>
                  </a:schemeClr>
                </a:solidFill>
              </a:rPr>
              <a:t>(row[0])		</a:t>
            </a:r>
            <a:r>
              <a:rPr lang="en-US" altLang="ja-JP" sz="2000" b="1" dirty="0">
                <a:solidFill>
                  <a:srgbClr val="0000FF"/>
                </a:solidFill>
              </a:rPr>
              <a:t> 		#</a:t>
            </a:r>
            <a:r>
              <a:rPr lang="ja-JP" altLang="en-US" sz="2000" b="1" dirty="0">
                <a:solidFill>
                  <a:srgbClr val="0000FF"/>
                </a:solidFill>
              </a:rPr>
              <a:t>リスト変数への追加は </a:t>
            </a:r>
            <a:r>
              <a:rPr lang="en-US" altLang="ja-JP" sz="2000" b="1" dirty="0">
                <a:solidFill>
                  <a:srgbClr val="0000FF"/>
                </a:solidFill>
              </a:rPr>
              <a:t>.append()</a:t>
            </a:r>
            <a:r>
              <a:rPr lang="ja-JP" altLang="en-US" sz="2000" b="1" dirty="0">
                <a:solidFill>
                  <a:srgbClr val="0000FF"/>
                </a:solidFill>
              </a:rPr>
              <a:t>関数を使う</a:t>
            </a:r>
            <a:br>
              <a:rPr lang="en-US" altLang="ja-JP" sz="2000" b="1" dirty="0">
                <a:solidFill>
                  <a:srgbClr val="0000FF"/>
                </a:solidFill>
              </a:rPr>
            </a:br>
            <a:r>
              <a:rPr lang="ja-JP" altLang="en-US" sz="2000" b="1" dirty="0">
                <a:solidFill>
                  <a:srgbClr val="0000FF"/>
                </a:solidFill>
              </a:rPr>
              <a:t>    </a:t>
            </a:r>
            <a:r>
              <a:rPr lang="en-US" altLang="ja-JP" sz="2000" b="1" dirty="0" err="1">
                <a:solidFill>
                  <a:schemeClr val="accent1">
                    <a:lumMod val="50000"/>
                  </a:schemeClr>
                </a:solidFill>
              </a:rPr>
              <a:t>N.append</a:t>
            </a:r>
            <a:r>
              <a:rPr lang="en-US" altLang="ja-JP" sz="2000" b="1" dirty="0">
                <a:solidFill>
                  <a:schemeClr val="accent1">
                    <a:lumMod val="50000"/>
                  </a:schemeClr>
                </a:solidFill>
              </a:rPr>
              <a:t>(row[2])</a:t>
            </a:r>
          </a:p>
          <a:p>
            <a:pPr marL="0" indent="0">
              <a:spcBef>
                <a:spcPts val="600"/>
              </a:spcBef>
              <a:buNone/>
            </a:pPr>
            <a:endParaRPr lang="en-US" altLang="ja-JP" sz="2000" b="1" dirty="0">
              <a:solidFill>
                <a:schemeClr val="accent1">
                  <a:lumMod val="50000"/>
                </a:schemeClr>
              </a:solidFill>
            </a:endParaRPr>
          </a:p>
          <a:p>
            <a:pPr marL="0" indent="0">
              <a:spcBef>
                <a:spcPts val="600"/>
              </a:spcBef>
              <a:buNone/>
            </a:pPr>
            <a:r>
              <a:rPr lang="en-US" altLang="ja-JP" sz="2000" b="1" dirty="0">
                <a:solidFill>
                  <a:srgbClr val="0000FF"/>
                </a:solidFill>
              </a:rPr>
              <a:t>#</a:t>
            </a:r>
            <a:r>
              <a:rPr lang="ja-JP" altLang="en-US" sz="2000" b="1" dirty="0">
                <a:solidFill>
                  <a:srgbClr val="0000FF"/>
                </a:solidFill>
              </a:rPr>
              <a:t> 現在シートの行を読み込み終わったら、</a:t>
            </a:r>
            <a:r>
              <a:rPr lang="en-US" altLang="ja-JP" sz="2000" b="1" dirty="0">
                <a:solidFill>
                  <a:srgbClr val="0000FF"/>
                </a:solidFill>
              </a:rPr>
              <a:t>.</a:t>
            </a:r>
            <a:r>
              <a:rPr lang="en-US" altLang="ja-JP" sz="2000" b="1" dirty="0" err="1">
                <a:solidFill>
                  <a:srgbClr val="0000FF"/>
                </a:solidFill>
              </a:rPr>
              <a:t>iter_rows</a:t>
            </a:r>
            <a:r>
              <a:rPr lang="en-US" altLang="ja-JP" sz="2000" b="1" dirty="0">
                <a:solidFill>
                  <a:srgbClr val="0000FF"/>
                </a:solidFill>
              </a:rPr>
              <a:t>()</a:t>
            </a:r>
            <a:r>
              <a:rPr lang="ja-JP" altLang="en-US" sz="2000" b="1" dirty="0">
                <a:solidFill>
                  <a:srgbClr val="0000FF"/>
                </a:solidFill>
              </a:rPr>
              <a:t> は </a:t>
            </a:r>
            <a:r>
              <a:rPr lang="en-US" altLang="ja-JP" sz="2000" b="1" dirty="0">
                <a:solidFill>
                  <a:srgbClr val="0000FF"/>
                </a:solidFill>
              </a:rPr>
              <a:t>None</a:t>
            </a:r>
            <a:r>
              <a:rPr lang="ja-JP" altLang="en-US" sz="2000" b="1" dirty="0">
                <a:solidFill>
                  <a:srgbClr val="0000FF"/>
                </a:solidFill>
              </a:rPr>
              <a:t> を返して </a:t>
            </a:r>
            <a:r>
              <a:rPr lang="en-US" altLang="ja-JP" sz="2000" b="1" dirty="0">
                <a:solidFill>
                  <a:srgbClr val="0000FF"/>
                </a:solidFill>
              </a:rPr>
              <a:t>for</a:t>
            </a:r>
            <a:r>
              <a:rPr lang="ja-JP" altLang="en-US" sz="2000" b="1" dirty="0">
                <a:solidFill>
                  <a:srgbClr val="0000FF"/>
                </a:solidFill>
              </a:rPr>
              <a:t>文から抜ける</a:t>
            </a:r>
            <a:r>
              <a:rPr lang="en-US" altLang="ja-JP" sz="2000" b="1" dirty="0">
                <a:solidFill>
                  <a:srgbClr val="0000FF"/>
                </a:solidFill>
              </a:rPr>
              <a:t>: </a:t>
            </a:r>
            <a:r>
              <a:rPr lang="en-US" altLang="ja-JP" sz="2000" b="1" dirty="0">
                <a:solidFill>
                  <a:srgbClr val="FF0000"/>
                </a:solidFill>
              </a:rPr>
              <a:t>iterator</a:t>
            </a:r>
          </a:p>
        </p:txBody>
      </p:sp>
    </p:spTree>
    <p:extLst>
      <p:ext uri="{BB962C8B-B14F-4D97-AF65-F5344CB8AC3E}">
        <p14:creationId xmlns:p14="http://schemas.microsoft.com/office/powerpoint/2010/main" val="122696739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340767"/>
          </a:xfrm>
        </p:spPr>
        <p:txBody>
          <a:bodyPr/>
          <a:lstStyle/>
          <a:p>
            <a:pPr eaLnBrk="1" hangingPunct="1"/>
            <a:r>
              <a:rPr lang="en-US" altLang="ja-JP" sz="3600" b="1" dirty="0">
                <a:solidFill>
                  <a:srgbClr val="0000FF"/>
                </a:solidFill>
                <a:ea typeface="ＨＧ丸ゴシックB" pitchFamily="49" charset="-128"/>
              </a:rPr>
              <a:t>Excel</a:t>
            </a:r>
            <a:r>
              <a:rPr lang="ja-JP" altLang="en-US" sz="3600" b="1" dirty="0">
                <a:solidFill>
                  <a:srgbClr val="0000FF"/>
                </a:solidFill>
                <a:ea typeface="ＨＧ丸ゴシックB" pitchFamily="49" charset="-128"/>
              </a:rPr>
              <a:t>ファイルの読み込み</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en-US" altLang="ja-JP" sz="3600" b="1" dirty="0">
                <a:solidFill>
                  <a:srgbClr val="0000FF"/>
                </a:solidFill>
                <a:ea typeface="ＨＧ丸ゴシックB" pitchFamily="49" charset="-128"/>
              </a:rPr>
              <a:t>pandas</a:t>
            </a:r>
            <a:r>
              <a:rPr lang="ja-JP" altLang="en-US" sz="3600" b="1" dirty="0">
                <a:solidFill>
                  <a:srgbClr val="0000FF"/>
                </a:solidFill>
                <a:ea typeface="ＨＧ丸ゴシックB" pitchFamily="49" charset="-128"/>
              </a:rPr>
              <a:t>の方が簡単</a:t>
            </a:r>
            <a:br>
              <a:rPr lang="en-US" altLang="ja-JP" sz="2800" b="1" dirty="0">
                <a:solidFill>
                  <a:srgbClr val="0000FF"/>
                </a:solidFill>
                <a:ea typeface="ＨＧ丸ゴシックB" pitchFamily="49" charset="-128"/>
              </a:rPr>
            </a:br>
            <a:r>
              <a:rPr lang="en-US" altLang="ja-JP" sz="2800" b="1" dirty="0">
                <a:solidFill>
                  <a:srgbClr val="FF0000"/>
                </a:solidFill>
                <a:ea typeface="ＨＧ丸ゴシックB" pitchFamily="49" charset="-128"/>
              </a:rPr>
              <a:t>(01b_fitting_gpt_rev2.py, 05-read_excel_pandas.py)</a:t>
            </a:r>
            <a:endParaRPr lang="ja-JP" altLang="en-US" sz="28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335360" y="1332148"/>
            <a:ext cx="11809312" cy="5409220"/>
          </a:xfrm>
        </p:spPr>
        <p:txBody>
          <a:bodyPr/>
          <a:lstStyle/>
          <a:p>
            <a:pPr marL="0" indent="0">
              <a:spcBef>
                <a:spcPts val="600"/>
              </a:spcBef>
              <a:buNone/>
              <a:tabLst>
                <a:tab pos="1165225" algn="l"/>
              </a:tabLst>
            </a:pPr>
            <a:r>
              <a:rPr lang="en-US" altLang="ja-JP" sz="2400" b="1" dirty="0">
                <a:solidFill>
                  <a:srgbClr val="0000FF"/>
                </a:solidFill>
              </a:rPr>
              <a:t>Pandas:	</a:t>
            </a:r>
            <a:r>
              <a:rPr lang="ja-JP" altLang="en-US" sz="2000" dirty="0"/>
              <a:t>・</a:t>
            </a:r>
            <a:r>
              <a:rPr lang="en-US" altLang="ja-JP" sz="2000" dirty="0"/>
              <a:t> Excel</a:t>
            </a:r>
            <a:r>
              <a:rPr lang="ja-JP" altLang="en-US" sz="2000" dirty="0"/>
              <a:t>ファイルの読み書きに便利</a:t>
            </a:r>
            <a:br>
              <a:rPr lang="en-US" altLang="ja-JP" sz="2000" dirty="0"/>
            </a:br>
            <a:r>
              <a:rPr lang="en-US" altLang="ja-JP" sz="2000" dirty="0"/>
              <a:t>	</a:t>
            </a:r>
            <a:r>
              <a:rPr lang="ja-JP" altLang="en-US" sz="2000" dirty="0"/>
              <a:t>・ 機械学習ライブラリ </a:t>
            </a:r>
            <a:r>
              <a:rPr lang="en-US" altLang="ja-JP" sz="2000" dirty="0"/>
              <a:t>scikit-learn</a:t>
            </a:r>
            <a:r>
              <a:rPr lang="ja-JP" altLang="en-US" sz="2000" dirty="0"/>
              <a:t> と組み合わせて使われる</a:t>
            </a:r>
            <a:endParaRPr lang="en-US" altLang="ja-JP" sz="2000" dirty="0"/>
          </a:p>
          <a:p>
            <a:pPr marL="0" indent="0">
              <a:spcBef>
                <a:spcPts val="600"/>
              </a:spcBef>
              <a:buNone/>
              <a:tabLst>
                <a:tab pos="1165225" algn="l"/>
              </a:tabLst>
            </a:pPr>
            <a:r>
              <a:rPr lang="en-US" altLang="ja-JP" sz="2000" dirty="0"/>
              <a:t>	</a:t>
            </a:r>
            <a:r>
              <a:rPr lang="ja-JP" altLang="en-US" sz="2000" dirty="0"/>
              <a:t>・ 配列は </a:t>
            </a:r>
            <a:r>
              <a:rPr lang="en-US" altLang="ja-JP" sz="2000" dirty="0" err="1">
                <a:solidFill>
                  <a:srgbClr val="FF0000"/>
                </a:solidFill>
              </a:rPr>
              <a:t>DataFrame</a:t>
            </a:r>
            <a:r>
              <a:rPr lang="ja-JP" altLang="en-US" sz="2000" dirty="0"/>
              <a:t>型。ラベル </a:t>
            </a:r>
            <a:r>
              <a:rPr lang="en-US" altLang="ja-JP" sz="2000" dirty="0"/>
              <a:t>(columns)</a:t>
            </a:r>
            <a:r>
              <a:rPr lang="ja-JP" altLang="en-US" sz="2000" dirty="0"/>
              <a:t> と </a:t>
            </a:r>
            <a:r>
              <a:rPr lang="en-US" altLang="ja-JP" sz="2000" dirty="0"/>
              <a:t>index</a:t>
            </a:r>
            <a:r>
              <a:rPr lang="ja-JP" altLang="en-US" sz="2000" dirty="0"/>
              <a:t> </a:t>
            </a:r>
            <a:r>
              <a:rPr lang="en-US" altLang="ja-JP" sz="2000" dirty="0"/>
              <a:t>(indexes)</a:t>
            </a:r>
            <a:r>
              <a:rPr lang="ja-JP" altLang="en-US" sz="2000" dirty="0"/>
              <a:t> と一緒に管理できる</a:t>
            </a:r>
            <a:endParaRPr lang="en-US" altLang="ja-JP" sz="2000" dirty="0"/>
          </a:p>
          <a:p>
            <a:pPr marL="0" indent="0">
              <a:spcBef>
                <a:spcPts val="600"/>
              </a:spcBef>
              <a:buNone/>
              <a:tabLst>
                <a:tab pos="1165225" algn="l"/>
              </a:tabLst>
            </a:pPr>
            <a:r>
              <a:rPr lang="en-US" altLang="ja-JP" sz="2000" dirty="0"/>
              <a:t>	</a:t>
            </a:r>
            <a:r>
              <a:rPr lang="ja-JP" altLang="en-US" sz="2000" dirty="0"/>
              <a:t>・ 配列は </a:t>
            </a:r>
            <a:r>
              <a:rPr lang="en-US" altLang="ja-JP" sz="2000" dirty="0">
                <a:solidFill>
                  <a:srgbClr val="FF0000"/>
                </a:solidFill>
              </a:rPr>
              <a:t>“</a:t>
            </a:r>
            <a:r>
              <a:rPr lang="ja-JP" altLang="en-US" sz="2000" dirty="0">
                <a:solidFill>
                  <a:srgbClr val="FF0000"/>
                </a:solidFill>
              </a:rPr>
              <a:t>行優先</a:t>
            </a:r>
            <a:r>
              <a:rPr lang="en-US" altLang="ja-JP" sz="2000" dirty="0">
                <a:solidFill>
                  <a:srgbClr val="FF0000"/>
                </a:solidFill>
              </a:rPr>
              <a:t>”</a:t>
            </a:r>
            <a:r>
              <a:rPr lang="ja-JP" altLang="en-US" sz="2000" dirty="0"/>
              <a:t> なので注意</a:t>
            </a:r>
            <a:br>
              <a:rPr lang="en-US" altLang="ja-JP" sz="2400" dirty="0"/>
            </a:br>
            <a:endParaRPr lang="en-US" altLang="ja-JP" sz="2400" dirty="0"/>
          </a:p>
          <a:p>
            <a:pPr marL="0" indent="0">
              <a:spcBef>
                <a:spcPts val="600"/>
              </a:spcBef>
              <a:buNone/>
            </a:pPr>
            <a:r>
              <a:rPr lang="en-US" altLang="ja-JP" sz="1800" dirty="0">
                <a:solidFill>
                  <a:schemeClr val="accent1">
                    <a:lumMod val="50000"/>
                  </a:schemeClr>
                </a:solidFill>
              </a:rPr>
              <a:t>import pandas as pd</a:t>
            </a:r>
          </a:p>
          <a:p>
            <a:pPr marL="0" indent="0">
              <a:spcBef>
                <a:spcPts val="600"/>
              </a:spcBef>
              <a:buNone/>
            </a:pPr>
            <a:endParaRPr lang="en-US" altLang="ja-JP" sz="1800" dirty="0">
              <a:solidFill>
                <a:schemeClr val="accent1">
                  <a:lumMod val="50000"/>
                </a:schemeClr>
              </a:solidFill>
            </a:endParaRPr>
          </a:p>
          <a:p>
            <a:pPr marL="0" indent="0">
              <a:spcBef>
                <a:spcPts val="600"/>
              </a:spcBef>
              <a:buNone/>
            </a:pPr>
            <a:r>
              <a:rPr lang="en-US" altLang="ja-JP" sz="1800" b="1" dirty="0">
                <a:solidFill>
                  <a:srgbClr val="FF0000"/>
                </a:solidFill>
              </a:rPr>
              <a:t>df = </a:t>
            </a:r>
            <a:r>
              <a:rPr lang="en-US" altLang="ja-JP" sz="1800" b="1" dirty="0" err="1">
                <a:solidFill>
                  <a:srgbClr val="FF0000"/>
                </a:solidFill>
              </a:rPr>
              <a:t>pd.read_excel</a:t>
            </a:r>
            <a:r>
              <a:rPr lang="en-US" altLang="ja-JP" sz="1800" b="1" dirty="0">
                <a:solidFill>
                  <a:srgbClr val="FF0000"/>
                </a:solidFill>
              </a:rPr>
              <a:t>(</a:t>
            </a:r>
            <a:r>
              <a:rPr lang="en-US" altLang="ja-JP" sz="1800" b="1" dirty="0" err="1">
                <a:solidFill>
                  <a:srgbClr val="FF0000"/>
                </a:solidFill>
              </a:rPr>
              <a:t>input_path</a:t>
            </a:r>
            <a:r>
              <a:rPr lang="en-US" altLang="ja-JP" sz="1800" b="1" dirty="0">
                <a:solidFill>
                  <a:srgbClr val="FF0000"/>
                </a:solidFill>
              </a:rPr>
              <a:t>)</a:t>
            </a:r>
            <a:r>
              <a:rPr lang="en-US" altLang="ja-JP" sz="1800" dirty="0">
                <a:solidFill>
                  <a:schemeClr val="accent1">
                    <a:lumMod val="50000"/>
                  </a:schemeClr>
                </a:solidFill>
              </a:rPr>
              <a:t>	</a:t>
            </a:r>
            <a:r>
              <a:rPr lang="en-US" altLang="ja-JP" sz="1800" dirty="0">
                <a:solidFill>
                  <a:srgbClr val="0000FF"/>
                </a:solidFill>
              </a:rPr>
              <a:t>#</a:t>
            </a:r>
            <a:r>
              <a:rPr lang="ja-JP" altLang="en-US" sz="1800" dirty="0">
                <a:solidFill>
                  <a:srgbClr val="0000FF"/>
                </a:solidFill>
              </a:rPr>
              <a:t> </a:t>
            </a:r>
            <a:r>
              <a:rPr lang="en-US" altLang="ja-JP" sz="1800" dirty="0">
                <a:solidFill>
                  <a:srgbClr val="0000FF"/>
                </a:solidFill>
              </a:rPr>
              <a:t>input.xlsx</a:t>
            </a:r>
            <a:r>
              <a:rPr lang="ja-JP" altLang="en-US" sz="1800" dirty="0">
                <a:solidFill>
                  <a:srgbClr val="0000FF"/>
                </a:solidFill>
              </a:rPr>
              <a:t>から </a:t>
            </a:r>
            <a:r>
              <a:rPr lang="en-US" altLang="ja-JP" sz="1800" dirty="0" err="1">
                <a:solidFill>
                  <a:srgbClr val="0000FF"/>
                </a:solidFill>
              </a:rPr>
              <a:t>DataFrame</a:t>
            </a:r>
            <a:r>
              <a:rPr lang="ja-JP" altLang="en-US" sz="1800" dirty="0">
                <a:solidFill>
                  <a:srgbClr val="0000FF"/>
                </a:solidFill>
              </a:rPr>
              <a:t>型変数 </a:t>
            </a:r>
            <a:r>
              <a:rPr lang="en-US" altLang="ja-JP" sz="1800" dirty="0">
                <a:solidFill>
                  <a:srgbClr val="0000FF"/>
                </a:solidFill>
              </a:rPr>
              <a:t>df</a:t>
            </a:r>
            <a:r>
              <a:rPr lang="ja-JP" altLang="en-US" sz="1800" dirty="0">
                <a:solidFill>
                  <a:srgbClr val="0000FF"/>
                </a:solidFill>
              </a:rPr>
              <a:t> に読み込む</a:t>
            </a:r>
            <a:endParaRPr lang="en-US" altLang="ja-JP" sz="1800" dirty="0">
              <a:solidFill>
                <a:schemeClr val="accent1">
                  <a:lumMod val="50000"/>
                </a:schemeClr>
              </a:solidFill>
            </a:endParaRPr>
          </a:p>
          <a:p>
            <a:pPr marL="0" indent="0">
              <a:spcBef>
                <a:spcPts val="600"/>
              </a:spcBef>
              <a:buNone/>
            </a:pPr>
            <a:r>
              <a:rPr lang="en-US" altLang="ja-JP" sz="1800" dirty="0">
                <a:solidFill>
                  <a:schemeClr val="accent1">
                    <a:lumMod val="50000"/>
                  </a:schemeClr>
                </a:solidFill>
              </a:rPr>
              <a:t>labels = </a:t>
            </a:r>
            <a:r>
              <a:rPr lang="en-US" altLang="ja-JP" sz="1800" dirty="0" err="1">
                <a:solidFill>
                  <a:schemeClr val="accent1">
                    <a:lumMod val="50000"/>
                  </a:schemeClr>
                </a:solidFill>
              </a:rPr>
              <a:t>df.columns.to_numpy</a:t>
            </a:r>
            <a:r>
              <a:rPr lang="en-US" altLang="ja-JP" sz="1800" dirty="0">
                <a:solidFill>
                  <a:schemeClr val="accent1">
                    <a:lumMod val="50000"/>
                  </a:schemeClr>
                </a:solidFill>
              </a:rPr>
              <a:t>()	</a:t>
            </a:r>
            <a:r>
              <a:rPr lang="en-US" altLang="ja-JP" sz="1800" dirty="0">
                <a:solidFill>
                  <a:srgbClr val="0000FF"/>
                </a:solidFill>
              </a:rPr>
              <a:t>#</a:t>
            </a:r>
            <a:r>
              <a:rPr lang="ja-JP" altLang="en-US" sz="1800" dirty="0">
                <a:solidFill>
                  <a:srgbClr val="0000FF"/>
                </a:solidFill>
              </a:rPr>
              <a:t> </a:t>
            </a:r>
            <a:r>
              <a:rPr lang="en-US" altLang="ja-JP" sz="1800" dirty="0">
                <a:solidFill>
                  <a:srgbClr val="0000FF"/>
                </a:solidFill>
              </a:rPr>
              <a:t>df</a:t>
            </a:r>
            <a:r>
              <a:rPr lang="ja-JP" altLang="en-US" sz="1800" dirty="0">
                <a:solidFill>
                  <a:srgbClr val="0000FF"/>
                </a:solidFill>
              </a:rPr>
              <a:t>のラベル </a:t>
            </a:r>
            <a:r>
              <a:rPr lang="en-US" altLang="ja-JP" sz="1800" b="1" dirty="0" err="1">
                <a:solidFill>
                  <a:srgbClr val="FF0000"/>
                </a:solidFill>
              </a:rPr>
              <a:t>numpy.ndarray</a:t>
            </a:r>
            <a:r>
              <a:rPr lang="ja-JP" altLang="en-US" sz="1800" b="1" dirty="0">
                <a:solidFill>
                  <a:srgbClr val="FF0000"/>
                </a:solidFill>
              </a:rPr>
              <a:t>型に変換</a:t>
            </a:r>
            <a:r>
              <a:rPr lang="ja-JP" altLang="en-US" sz="1800" dirty="0">
                <a:solidFill>
                  <a:srgbClr val="0000FF"/>
                </a:solidFill>
              </a:rPr>
              <a:t>する</a:t>
            </a:r>
            <a:endParaRPr lang="en-US" altLang="ja-JP" sz="1800" dirty="0">
              <a:solidFill>
                <a:schemeClr val="accent1">
                  <a:lumMod val="50000"/>
                </a:schemeClr>
              </a:solidFill>
            </a:endParaRPr>
          </a:p>
          <a:p>
            <a:pPr marL="0" indent="0">
              <a:spcBef>
                <a:spcPts val="600"/>
              </a:spcBef>
              <a:buNone/>
            </a:pPr>
            <a:r>
              <a:rPr lang="en-US" altLang="ja-JP" sz="1800" dirty="0" err="1">
                <a:solidFill>
                  <a:schemeClr val="accent1">
                    <a:lumMod val="50000"/>
                  </a:schemeClr>
                </a:solidFill>
              </a:rPr>
              <a:t>data_list</a:t>
            </a:r>
            <a:r>
              <a:rPr lang="en-US" altLang="ja-JP" sz="1800" dirty="0">
                <a:solidFill>
                  <a:schemeClr val="accent1">
                    <a:lumMod val="50000"/>
                  </a:schemeClr>
                </a:solidFill>
              </a:rPr>
              <a:t> = </a:t>
            </a:r>
            <a:r>
              <a:rPr lang="en-US" altLang="ja-JP" sz="1800" dirty="0" err="1">
                <a:solidFill>
                  <a:schemeClr val="accent1">
                    <a:lumMod val="50000"/>
                  </a:schemeClr>
                </a:solidFill>
              </a:rPr>
              <a:t>df</a:t>
            </a:r>
            <a:r>
              <a:rPr lang="en-US" altLang="ja-JP" sz="1800" b="1" dirty="0" err="1">
                <a:solidFill>
                  <a:srgbClr val="FF0000"/>
                </a:solidFill>
              </a:rPr>
              <a:t>.to_numpy</a:t>
            </a:r>
            <a:r>
              <a:rPr lang="en-US" altLang="ja-JP" sz="1800" b="1" dirty="0">
                <a:solidFill>
                  <a:srgbClr val="FF0000"/>
                </a:solidFill>
              </a:rPr>
              <a:t>()</a:t>
            </a:r>
            <a:r>
              <a:rPr lang="en-US" altLang="ja-JP" sz="1800" b="1" dirty="0">
                <a:solidFill>
                  <a:srgbClr val="0000FF"/>
                </a:solidFill>
              </a:rPr>
              <a:t>.T</a:t>
            </a:r>
            <a:r>
              <a:rPr lang="en-US" altLang="ja-JP" sz="1800" dirty="0">
                <a:solidFill>
                  <a:schemeClr val="accent1">
                    <a:lumMod val="50000"/>
                  </a:schemeClr>
                </a:solidFill>
              </a:rPr>
              <a:t>		</a:t>
            </a:r>
            <a:r>
              <a:rPr lang="en-US" altLang="ja-JP" sz="1800" dirty="0">
                <a:solidFill>
                  <a:srgbClr val="0000FF"/>
                </a:solidFill>
              </a:rPr>
              <a:t>#</a:t>
            </a:r>
            <a:r>
              <a:rPr lang="ja-JP" altLang="en-US" sz="1800" dirty="0">
                <a:solidFill>
                  <a:srgbClr val="0000FF"/>
                </a:solidFill>
              </a:rPr>
              <a:t> </a:t>
            </a:r>
            <a:r>
              <a:rPr lang="en-US" altLang="ja-JP" sz="1800" dirty="0">
                <a:solidFill>
                  <a:srgbClr val="0000FF"/>
                </a:solidFill>
              </a:rPr>
              <a:t>df</a:t>
            </a:r>
            <a:r>
              <a:rPr lang="ja-JP" altLang="en-US" sz="1800" dirty="0">
                <a:solidFill>
                  <a:srgbClr val="0000FF"/>
                </a:solidFill>
              </a:rPr>
              <a:t>のデータを </a:t>
            </a:r>
            <a:r>
              <a:rPr lang="en-US" altLang="ja-JP" sz="1800" dirty="0">
                <a:solidFill>
                  <a:srgbClr val="0000FF"/>
                </a:solidFill>
              </a:rPr>
              <a:t>2</a:t>
            </a:r>
            <a:r>
              <a:rPr lang="ja-JP" altLang="en-US" sz="1800" dirty="0">
                <a:solidFill>
                  <a:srgbClr val="0000FF"/>
                </a:solidFill>
              </a:rPr>
              <a:t>次元</a:t>
            </a:r>
            <a:r>
              <a:rPr lang="en-US" altLang="ja-JP" sz="1800" b="1" dirty="0" err="1">
                <a:solidFill>
                  <a:srgbClr val="FF0000"/>
                </a:solidFill>
              </a:rPr>
              <a:t>numpy.ndarray</a:t>
            </a:r>
            <a:r>
              <a:rPr lang="ja-JP" altLang="en-US" sz="1800" b="1" dirty="0">
                <a:solidFill>
                  <a:srgbClr val="FF0000"/>
                </a:solidFill>
              </a:rPr>
              <a:t>型に変換</a:t>
            </a:r>
            <a:r>
              <a:rPr lang="ja-JP" altLang="en-US" sz="1800" dirty="0">
                <a:solidFill>
                  <a:srgbClr val="0000FF"/>
                </a:solidFill>
              </a:rPr>
              <a:t>する</a:t>
            </a:r>
            <a:endParaRPr lang="en-US" altLang="ja-JP" sz="1800" dirty="0">
              <a:solidFill>
                <a:srgbClr val="0000FF"/>
              </a:solidFill>
            </a:endParaRPr>
          </a:p>
          <a:p>
            <a:pPr marL="0" indent="0">
              <a:spcBef>
                <a:spcPts val="600"/>
              </a:spcBef>
              <a:buNone/>
            </a:pPr>
            <a:r>
              <a:rPr lang="en-US" altLang="ja-JP" sz="1800" dirty="0">
                <a:solidFill>
                  <a:srgbClr val="0000FF"/>
                </a:solidFill>
              </a:rPr>
              <a:t>				#</a:t>
            </a:r>
            <a:r>
              <a:rPr lang="ja-JP" altLang="en-US" sz="1800" dirty="0">
                <a:solidFill>
                  <a:srgbClr val="0000FF"/>
                </a:solidFill>
              </a:rPr>
              <a:t> このままでは</a:t>
            </a:r>
            <a:r>
              <a:rPr lang="ja-JP" altLang="en-US" sz="1800" b="1" dirty="0">
                <a:solidFill>
                  <a:srgbClr val="FF0000"/>
                </a:solidFill>
              </a:rPr>
              <a:t>行優先</a:t>
            </a:r>
            <a:r>
              <a:rPr lang="ja-JP" altLang="en-US" sz="1800" dirty="0">
                <a:solidFill>
                  <a:srgbClr val="0000FF"/>
                </a:solidFill>
              </a:rPr>
              <a:t>なので、</a:t>
            </a:r>
            <a:br>
              <a:rPr lang="en-US" altLang="ja-JP" sz="1800" dirty="0">
                <a:solidFill>
                  <a:srgbClr val="0000FF"/>
                </a:solidFill>
              </a:rPr>
            </a:br>
            <a:r>
              <a:rPr lang="en-US" altLang="ja-JP" sz="1800" dirty="0">
                <a:solidFill>
                  <a:srgbClr val="0000FF"/>
                </a:solidFill>
              </a:rPr>
              <a:t>				#</a:t>
            </a:r>
            <a:r>
              <a:rPr lang="ja-JP" altLang="en-US" sz="1800" dirty="0">
                <a:solidFill>
                  <a:srgbClr val="0000FF"/>
                </a:solidFill>
              </a:rPr>
              <a:t> </a:t>
            </a:r>
            <a:r>
              <a:rPr lang="en-US" altLang="ja-JP" sz="1800" dirty="0" err="1">
                <a:solidFill>
                  <a:srgbClr val="0000FF"/>
                </a:solidFill>
              </a:rPr>
              <a:t>data_list</a:t>
            </a:r>
            <a:r>
              <a:rPr lang="en-US" altLang="ja-JP" sz="1800" dirty="0">
                <a:solidFill>
                  <a:srgbClr val="0000FF"/>
                </a:solidFill>
              </a:rPr>
              <a:t>[0]</a:t>
            </a:r>
            <a:r>
              <a:rPr lang="ja-JP" altLang="en-US" sz="1800" dirty="0">
                <a:solidFill>
                  <a:srgbClr val="0000FF"/>
                </a:solidFill>
              </a:rPr>
              <a:t> は </a:t>
            </a:r>
            <a:r>
              <a:rPr lang="en-US" altLang="ja-JP" sz="1800" dirty="0">
                <a:solidFill>
                  <a:srgbClr val="0000FF"/>
                </a:solidFill>
              </a:rPr>
              <a:t>Excel</a:t>
            </a:r>
            <a:r>
              <a:rPr lang="ja-JP" altLang="en-US" sz="1800" dirty="0">
                <a:solidFill>
                  <a:srgbClr val="0000FF"/>
                </a:solidFill>
              </a:rPr>
              <a:t>ファイルの</a:t>
            </a:r>
            <a:r>
              <a:rPr lang="en-US" altLang="ja-JP" sz="1800" dirty="0">
                <a:solidFill>
                  <a:srgbClr val="0000FF"/>
                </a:solidFill>
              </a:rPr>
              <a:t>2</a:t>
            </a:r>
            <a:r>
              <a:rPr lang="ja-JP" altLang="en-US" sz="1800" dirty="0">
                <a:solidFill>
                  <a:srgbClr val="0000FF"/>
                </a:solidFill>
              </a:rPr>
              <a:t>行目のデータになっている</a:t>
            </a:r>
            <a:endParaRPr lang="en-US" altLang="ja-JP" sz="1800" dirty="0">
              <a:solidFill>
                <a:srgbClr val="0000FF"/>
              </a:solidFill>
            </a:endParaRPr>
          </a:p>
          <a:p>
            <a:pPr marL="0" indent="0">
              <a:spcBef>
                <a:spcPts val="600"/>
              </a:spcBef>
              <a:buNone/>
            </a:pPr>
            <a:r>
              <a:rPr lang="en-US" altLang="ja-JP" sz="1800" dirty="0">
                <a:solidFill>
                  <a:srgbClr val="0000FF"/>
                </a:solidFill>
              </a:rPr>
              <a:t>				#</a:t>
            </a:r>
            <a:r>
              <a:rPr lang="ja-JP" altLang="en-US" sz="1800" dirty="0">
                <a:solidFill>
                  <a:srgbClr val="0000FF"/>
                </a:solidFill>
              </a:rPr>
              <a:t> </a:t>
            </a:r>
            <a:r>
              <a:rPr lang="en-US" altLang="ja-JP" sz="1800" dirty="0">
                <a:solidFill>
                  <a:srgbClr val="0000FF"/>
                </a:solidFill>
              </a:rPr>
              <a:t>T,N</a:t>
            </a:r>
            <a:r>
              <a:rPr lang="ja-JP" altLang="en-US" sz="1800" dirty="0">
                <a:solidFill>
                  <a:srgbClr val="0000FF"/>
                </a:solidFill>
              </a:rPr>
              <a:t>配列を取り出すため、</a:t>
            </a:r>
            <a:r>
              <a:rPr lang="en-US" altLang="ja-JP" sz="1800" b="1" dirty="0">
                <a:solidFill>
                  <a:srgbClr val="FF0000"/>
                </a:solidFill>
              </a:rPr>
              <a:t>.T</a:t>
            </a:r>
            <a:r>
              <a:rPr lang="ja-JP" altLang="en-US" sz="1800" b="1" dirty="0">
                <a:solidFill>
                  <a:srgbClr val="FF0000"/>
                </a:solidFill>
              </a:rPr>
              <a:t>で転置行列</a:t>
            </a:r>
            <a:r>
              <a:rPr lang="ja-JP" altLang="en-US" sz="1800" dirty="0">
                <a:solidFill>
                  <a:srgbClr val="0000FF"/>
                </a:solidFill>
              </a:rPr>
              <a:t>を取る</a:t>
            </a:r>
            <a:endParaRPr lang="en-US" altLang="ja-JP" sz="1800" dirty="0">
              <a:solidFill>
                <a:srgbClr val="0000FF"/>
              </a:solidFill>
            </a:endParaRPr>
          </a:p>
          <a:p>
            <a:pPr marL="0" indent="0">
              <a:spcBef>
                <a:spcPts val="600"/>
              </a:spcBef>
              <a:buNone/>
            </a:pPr>
            <a:r>
              <a:rPr lang="en-US" altLang="ja-JP" sz="1800" dirty="0">
                <a:solidFill>
                  <a:schemeClr val="accent1">
                    <a:lumMod val="50000"/>
                  </a:schemeClr>
                </a:solidFill>
              </a:rPr>
              <a:t>T = </a:t>
            </a:r>
            <a:r>
              <a:rPr lang="en-US" altLang="ja-JP" sz="1800" dirty="0" err="1">
                <a:solidFill>
                  <a:schemeClr val="accent1">
                    <a:lumMod val="50000"/>
                  </a:schemeClr>
                </a:solidFill>
              </a:rPr>
              <a:t>data_list</a:t>
            </a:r>
            <a:r>
              <a:rPr lang="en-US" altLang="ja-JP" sz="1800" dirty="0">
                <a:solidFill>
                  <a:schemeClr val="accent1">
                    <a:lumMod val="50000"/>
                  </a:schemeClr>
                </a:solidFill>
              </a:rPr>
              <a:t>[0]			</a:t>
            </a:r>
            <a:r>
              <a:rPr lang="en-US" altLang="ja-JP" sz="1800" dirty="0">
                <a:solidFill>
                  <a:srgbClr val="0000FF"/>
                </a:solidFill>
              </a:rPr>
              <a:t># </a:t>
            </a:r>
            <a:r>
              <a:rPr lang="en-US" altLang="ja-JP" sz="1800" dirty="0" err="1">
                <a:solidFill>
                  <a:srgbClr val="0000FF"/>
                </a:solidFill>
              </a:rPr>
              <a:t>data_list</a:t>
            </a:r>
            <a:r>
              <a:rPr lang="ja-JP" altLang="en-US" sz="1800" dirty="0">
                <a:solidFill>
                  <a:srgbClr val="0000FF"/>
                </a:solidFill>
              </a:rPr>
              <a:t>を 変数 </a:t>
            </a:r>
            <a:r>
              <a:rPr lang="en-US" altLang="ja-JP" sz="1800" dirty="0">
                <a:solidFill>
                  <a:srgbClr val="0000FF"/>
                </a:solidFill>
              </a:rPr>
              <a:t>T, N</a:t>
            </a:r>
            <a:r>
              <a:rPr lang="ja-JP" altLang="en-US" sz="1800" dirty="0">
                <a:solidFill>
                  <a:srgbClr val="0000FF"/>
                </a:solidFill>
              </a:rPr>
              <a:t> に代入する </a:t>
            </a:r>
            <a:r>
              <a:rPr lang="en-US" altLang="ja-JP" sz="1800" dirty="0">
                <a:solidFill>
                  <a:srgbClr val="0000FF"/>
                </a:solidFill>
              </a:rPr>
              <a:t>(</a:t>
            </a:r>
            <a:r>
              <a:rPr lang="en-US" altLang="ja-JP" sz="1800" dirty="0" err="1">
                <a:solidFill>
                  <a:srgbClr val="0000FF"/>
                </a:solidFill>
              </a:rPr>
              <a:t>numpy.ndarray</a:t>
            </a:r>
            <a:r>
              <a:rPr lang="ja-JP" altLang="en-US" sz="1800" dirty="0">
                <a:solidFill>
                  <a:srgbClr val="0000FF"/>
                </a:solidFill>
              </a:rPr>
              <a:t>型</a:t>
            </a:r>
            <a:r>
              <a:rPr lang="en-US" altLang="ja-JP" sz="1800" dirty="0">
                <a:solidFill>
                  <a:srgbClr val="0000FF"/>
                </a:solidFill>
              </a:rPr>
              <a:t>)</a:t>
            </a:r>
            <a:r>
              <a:rPr lang="ja-JP" altLang="en-US" sz="1800" dirty="0">
                <a:solidFill>
                  <a:srgbClr val="0000FF"/>
                </a:solidFill>
              </a:rPr>
              <a:t>。</a:t>
            </a:r>
            <a:endParaRPr lang="en-US" altLang="ja-JP" sz="1800" dirty="0">
              <a:solidFill>
                <a:srgbClr val="0000FF"/>
              </a:solidFill>
            </a:endParaRPr>
          </a:p>
          <a:p>
            <a:pPr marL="0" indent="0">
              <a:spcBef>
                <a:spcPts val="600"/>
              </a:spcBef>
              <a:buNone/>
            </a:pPr>
            <a:r>
              <a:rPr lang="en-US" altLang="ja-JP" sz="1800" dirty="0">
                <a:solidFill>
                  <a:schemeClr val="accent1">
                    <a:lumMod val="50000"/>
                  </a:schemeClr>
                </a:solidFill>
              </a:rPr>
              <a:t>N = </a:t>
            </a:r>
            <a:r>
              <a:rPr lang="en-US" altLang="ja-JP" sz="1800" dirty="0" err="1">
                <a:solidFill>
                  <a:schemeClr val="accent1">
                    <a:lumMod val="50000"/>
                  </a:schemeClr>
                </a:solidFill>
              </a:rPr>
              <a:t>data_list</a:t>
            </a:r>
            <a:r>
              <a:rPr lang="en-US" altLang="ja-JP" sz="1800" dirty="0">
                <a:solidFill>
                  <a:schemeClr val="accent1">
                    <a:lumMod val="50000"/>
                  </a:schemeClr>
                </a:solidFill>
              </a:rPr>
              <a:t>[1] 			</a:t>
            </a:r>
            <a:r>
              <a:rPr lang="en-US" altLang="ja-JP" sz="1800" dirty="0">
                <a:solidFill>
                  <a:srgbClr val="0000FF"/>
                </a:solidFill>
              </a:rPr>
              <a:t># </a:t>
            </a:r>
            <a:r>
              <a:rPr lang="en-US" altLang="ja-JP" sz="1800" dirty="0" err="1">
                <a:solidFill>
                  <a:srgbClr val="0000FF"/>
                </a:solidFill>
              </a:rPr>
              <a:t>numpy.ndarray</a:t>
            </a:r>
            <a:r>
              <a:rPr lang="ja-JP" altLang="en-US" sz="1800" dirty="0">
                <a:solidFill>
                  <a:srgbClr val="0000FF"/>
                </a:solidFill>
              </a:rPr>
              <a:t>は</a:t>
            </a:r>
            <a:r>
              <a:rPr lang="en-US" altLang="ja-JP" sz="1800" dirty="0">
                <a:solidFill>
                  <a:srgbClr val="0000FF"/>
                </a:solidFill>
              </a:rPr>
              <a:t>list</a:t>
            </a:r>
            <a:r>
              <a:rPr lang="ja-JP" altLang="en-US" sz="1800" dirty="0">
                <a:solidFill>
                  <a:srgbClr val="0000FF"/>
                </a:solidFill>
              </a:rPr>
              <a:t>型の替わりとして使えるので、</a:t>
            </a:r>
            <a:r>
              <a:rPr lang="en-US" altLang="ja-JP" sz="1800" dirty="0">
                <a:solidFill>
                  <a:srgbClr val="0000FF"/>
                </a:solidFill>
              </a:rPr>
              <a:t>list</a:t>
            </a:r>
            <a:r>
              <a:rPr lang="ja-JP" altLang="en-US" sz="1800" dirty="0">
                <a:solidFill>
                  <a:srgbClr val="0000FF"/>
                </a:solidFill>
              </a:rPr>
              <a:t>型に変換しなくても大丈夫</a:t>
            </a:r>
            <a:endParaRPr lang="en-US" altLang="ja-JP" sz="2400" b="1" dirty="0">
              <a:solidFill>
                <a:srgbClr val="0000FF"/>
              </a:solidFill>
            </a:endParaRPr>
          </a:p>
        </p:txBody>
      </p:sp>
    </p:spTree>
    <p:extLst>
      <p:ext uri="{BB962C8B-B14F-4D97-AF65-F5344CB8AC3E}">
        <p14:creationId xmlns:p14="http://schemas.microsoft.com/office/powerpoint/2010/main" val="105703490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268759"/>
          </a:xfrm>
        </p:spPr>
        <p:txBody>
          <a:bodyPr/>
          <a:lstStyle/>
          <a:p>
            <a:pPr eaLnBrk="1" hangingPunct="1"/>
            <a:r>
              <a:rPr lang="ja-JP" altLang="en-US" sz="3600" b="1" dirty="0">
                <a:solidFill>
                  <a:srgbClr val="0000FF"/>
                </a:solidFill>
                <a:ea typeface="ＨＧ丸ゴシックB" pitchFamily="49" charset="-128"/>
              </a:rPr>
              <a:t>テキストファイルの読み込み</a:t>
            </a:r>
            <a:br>
              <a:rPr lang="en-US" altLang="ja-JP" sz="2800" b="1" dirty="0">
                <a:solidFill>
                  <a:srgbClr val="0000FF"/>
                </a:solidFill>
                <a:ea typeface="ＨＧ丸ゴシックB" pitchFamily="49" charset="-128"/>
              </a:rPr>
            </a:br>
            <a:r>
              <a:rPr lang="en-US" altLang="ja-JP" sz="2800" b="1" dirty="0">
                <a:solidFill>
                  <a:srgbClr val="FF0000"/>
                </a:solidFill>
                <a:ea typeface="ＨＧ丸ゴシックB" pitchFamily="49" charset="-128"/>
              </a:rPr>
              <a:t>(05-read_text_file.py)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335360" y="1260140"/>
            <a:ext cx="11809312" cy="5841268"/>
          </a:xfrm>
        </p:spPr>
        <p:txBody>
          <a:bodyPr/>
          <a:lstStyle/>
          <a:p>
            <a:pPr marL="0" indent="0">
              <a:spcBef>
                <a:spcPts val="600"/>
              </a:spcBef>
              <a:buNone/>
            </a:pPr>
            <a:r>
              <a:rPr lang="ja-JP" altLang="en-US" sz="2800" dirty="0"/>
              <a:t>・ 最も基本的なファイル処理</a:t>
            </a:r>
            <a:r>
              <a:rPr lang="en-US" altLang="ja-JP" sz="2800" dirty="0"/>
              <a:t>:</a:t>
            </a:r>
            <a:br>
              <a:rPr lang="en-US" altLang="ja-JP" sz="2800" dirty="0"/>
            </a:br>
            <a:r>
              <a:rPr lang="ja-JP" altLang="en-US" sz="2800" dirty="0"/>
              <a:t>　　 </a:t>
            </a:r>
            <a:r>
              <a:rPr lang="en-US" altLang="ja-JP" sz="2800" dirty="0"/>
              <a:t>open()</a:t>
            </a:r>
            <a:r>
              <a:rPr lang="ja-JP" altLang="en-US" sz="2800" dirty="0"/>
              <a:t>を使って受け取ったファイルハンドルオブジェクトで操作する</a:t>
            </a:r>
            <a:endParaRPr lang="en-US" altLang="ja-JP" sz="2800" dirty="0"/>
          </a:p>
          <a:p>
            <a:pPr marL="0" indent="0">
              <a:spcBef>
                <a:spcPts val="600"/>
              </a:spcBef>
              <a:buNone/>
            </a:pPr>
            <a:endParaRPr lang="en-US" altLang="ja-JP" sz="1800" dirty="0"/>
          </a:p>
          <a:p>
            <a:pPr marL="0" indent="0">
              <a:spcBef>
                <a:spcPts val="600"/>
              </a:spcBef>
              <a:buNone/>
            </a:pPr>
            <a:r>
              <a:rPr lang="en-US" altLang="ja-JP" sz="1800" dirty="0" err="1">
                <a:solidFill>
                  <a:schemeClr val="accent1">
                    <a:lumMod val="50000"/>
                  </a:schemeClr>
                </a:solidFill>
              </a:rPr>
              <a:t>fp</a:t>
            </a:r>
            <a:r>
              <a:rPr lang="en-US" altLang="ja-JP" sz="1800" dirty="0">
                <a:solidFill>
                  <a:schemeClr val="accent1">
                    <a:lumMod val="50000"/>
                  </a:schemeClr>
                </a:solidFill>
              </a:rPr>
              <a:t> = open(</a:t>
            </a:r>
            <a:r>
              <a:rPr lang="en-US" altLang="ja-JP" sz="1800" dirty="0" err="1">
                <a:solidFill>
                  <a:schemeClr val="accent1">
                    <a:lumMod val="50000"/>
                  </a:schemeClr>
                </a:solidFill>
              </a:rPr>
              <a:t>input_path</a:t>
            </a:r>
            <a:r>
              <a:rPr lang="en-US" altLang="ja-JP" sz="1800" dirty="0">
                <a:solidFill>
                  <a:schemeClr val="accent1">
                    <a:lumMod val="50000"/>
                  </a:schemeClr>
                </a:solidFill>
              </a:rPr>
              <a:t>, 'r')		</a:t>
            </a:r>
            <a:r>
              <a:rPr lang="en-US" altLang="ja-JP" sz="1800" b="1" dirty="0">
                <a:solidFill>
                  <a:srgbClr val="0000FF"/>
                </a:solidFill>
              </a:rPr>
              <a:t># open()</a:t>
            </a:r>
            <a:r>
              <a:rPr lang="ja-JP" altLang="en-US" sz="1800" b="1" dirty="0">
                <a:solidFill>
                  <a:srgbClr val="0000FF"/>
                </a:solidFill>
              </a:rPr>
              <a:t>関数でファイルを開き、ファイルハンドルオブジェクト </a:t>
            </a:r>
            <a:r>
              <a:rPr lang="en-US" altLang="ja-JP" sz="1800" b="1" dirty="0" err="1">
                <a:solidFill>
                  <a:srgbClr val="0000FF"/>
                </a:solidFill>
              </a:rPr>
              <a:t>fp</a:t>
            </a:r>
            <a:r>
              <a:rPr lang="en-US" altLang="ja-JP" sz="1800" b="1" dirty="0">
                <a:solidFill>
                  <a:srgbClr val="0000FF"/>
                </a:solidFill>
              </a:rPr>
              <a:t> </a:t>
            </a:r>
            <a:r>
              <a:rPr lang="ja-JP" altLang="en-US" sz="1800" b="1" dirty="0">
                <a:solidFill>
                  <a:srgbClr val="0000FF"/>
                </a:solidFill>
              </a:rPr>
              <a:t>を取得</a:t>
            </a:r>
          </a:p>
          <a:p>
            <a:pPr marL="0" indent="0">
              <a:spcBef>
                <a:spcPts val="600"/>
              </a:spcBef>
              <a:buNone/>
            </a:pPr>
            <a:endParaRPr lang="ja-JP" altLang="en-US" sz="1800" dirty="0">
              <a:solidFill>
                <a:schemeClr val="accent1">
                  <a:lumMod val="50000"/>
                </a:schemeClr>
              </a:solidFill>
            </a:endParaRPr>
          </a:p>
          <a:p>
            <a:pPr marL="0" indent="0">
              <a:spcBef>
                <a:spcPts val="600"/>
              </a:spcBef>
              <a:buNone/>
            </a:pPr>
            <a:r>
              <a:rPr lang="en-US" altLang="ja-JP" sz="1800" dirty="0">
                <a:solidFill>
                  <a:schemeClr val="accent1">
                    <a:lumMod val="50000"/>
                  </a:schemeClr>
                </a:solidFill>
              </a:rPr>
              <a:t>data_list = []			</a:t>
            </a:r>
            <a:r>
              <a:rPr lang="en-US" altLang="ja-JP" sz="1800" dirty="0">
                <a:solidFill>
                  <a:srgbClr val="0000FF"/>
                </a:solidFill>
              </a:rPr>
              <a:t>#  </a:t>
            </a:r>
            <a:r>
              <a:rPr lang="ja-JP" altLang="en-US" sz="1800" dirty="0">
                <a:solidFill>
                  <a:srgbClr val="0000FF"/>
                </a:solidFill>
              </a:rPr>
              <a:t>データを格納するためのリストを作成</a:t>
            </a:r>
          </a:p>
          <a:p>
            <a:pPr marL="0" indent="0">
              <a:spcBef>
                <a:spcPts val="600"/>
              </a:spcBef>
              <a:buNone/>
            </a:pPr>
            <a:r>
              <a:rPr lang="en-US" altLang="ja-JP" sz="1800" dirty="0">
                <a:solidFill>
                  <a:schemeClr val="accent1">
                    <a:lumMod val="50000"/>
                  </a:schemeClr>
                </a:solidFill>
              </a:rPr>
              <a:t>labels = </a:t>
            </a:r>
            <a:r>
              <a:rPr lang="en-US" altLang="ja-JP" sz="1800" dirty="0" err="1">
                <a:solidFill>
                  <a:schemeClr val="accent1">
                    <a:lumMod val="50000"/>
                  </a:schemeClr>
                </a:solidFill>
              </a:rPr>
              <a:t>fp.readline</a:t>
            </a:r>
            <a:r>
              <a:rPr lang="en-US" altLang="ja-JP" sz="1800" dirty="0">
                <a:solidFill>
                  <a:schemeClr val="accent1">
                    <a:lumMod val="50000"/>
                  </a:schemeClr>
                </a:solidFill>
              </a:rPr>
              <a:t>()</a:t>
            </a:r>
            <a:r>
              <a:rPr lang="en-US" altLang="ja-JP" sz="1800" b="1" dirty="0">
                <a:solidFill>
                  <a:srgbClr val="FF0000"/>
                </a:solidFill>
              </a:rPr>
              <a:t>.split()</a:t>
            </a:r>
            <a:r>
              <a:rPr lang="en-US" altLang="ja-JP" sz="1800" dirty="0">
                <a:solidFill>
                  <a:schemeClr val="accent1">
                    <a:lumMod val="50000"/>
                  </a:schemeClr>
                </a:solidFill>
              </a:rPr>
              <a:t>		</a:t>
            </a:r>
            <a:r>
              <a:rPr lang="en-US" altLang="ja-JP" sz="1800" dirty="0">
                <a:solidFill>
                  <a:srgbClr val="0000FF"/>
                </a:solidFill>
              </a:rPr>
              <a:t># </a:t>
            </a:r>
            <a:r>
              <a:rPr lang="ja-JP" altLang="en-US" sz="1800" dirty="0">
                <a:solidFill>
                  <a:srgbClr val="0000FF"/>
                </a:solidFill>
              </a:rPr>
              <a:t>１行目のラベルを取得してリストに追加。</a:t>
            </a:r>
            <a:r>
              <a:rPr lang="en-US" altLang="ja-JP" sz="1800" b="1" dirty="0">
                <a:solidFill>
                  <a:srgbClr val="FF0000"/>
                </a:solidFill>
              </a:rPr>
              <a:t>. split()</a:t>
            </a:r>
            <a:r>
              <a:rPr lang="ja-JP" altLang="en-US" sz="1800" dirty="0">
                <a:solidFill>
                  <a:srgbClr val="0000FF"/>
                </a:solidFill>
              </a:rPr>
              <a:t>によりスペースで分割</a:t>
            </a:r>
          </a:p>
          <a:p>
            <a:pPr marL="0" indent="0">
              <a:spcBef>
                <a:spcPts val="600"/>
              </a:spcBef>
              <a:buNone/>
            </a:pPr>
            <a:r>
              <a:rPr lang="en-US" altLang="ja-JP" sz="1800" dirty="0">
                <a:solidFill>
                  <a:schemeClr val="accent1">
                    <a:lumMod val="50000"/>
                  </a:schemeClr>
                </a:solidFill>
              </a:rPr>
              <a:t>for line in </a:t>
            </a:r>
            <a:r>
              <a:rPr lang="en-US" altLang="ja-JP" sz="1800" dirty="0" err="1">
                <a:solidFill>
                  <a:schemeClr val="accent1">
                    <a:lumMod val="50000"/>
                  </a:schemeClr>
                </a:solidFill>
              </a:rPr>
              <a:t>fp</a:t>
            </a:r>
            <a:r>
              <a:rPr lang="en-US" altLang="ja-JP" sz="1800" dirty="0">
                <a:solidFill>
                  <a:schemeClr val="accent1">
                    <a:lumMod val="50000"/>
                  </a:schemeClr>
                </a:solidFill>
              </a:rPr>
              <a:t>:			</a:t>
            </a:r>
            <a:r>
              <a:rPr lang="en-US" altLang="ja-JP" sz="1800" dirty="0">
                <a:solidFill>
                  <a:srgbClr val="0000FF"/>
                </a:solidFill>
              </a:rPr>
              <a:t># </a:t>
            </a:r>
            <a:r>
              <a:rPr lang="ja-JP" altLang="en-US" sz="1800" dirty="0">
                <a:solidFill>
                  <a:srgbClr val="0000FF"/>
                </a:solidFill>
              </a:rPr>
              <a:t>１行ずつ読み込んで </a:t>
            </a:r>
            <a:r>
              <a:rPr lang="en-US" altLang="ja-JP" sz="1800" dirty="0">
                <a:solidFill>
                  <a:srgbClr val="0000FF"/>
                </a:solidFill>
              </a:rPr>
              <a:t>line </a:t>
            </a:r>
            <a:r>
              <a:rPr lang="ja-JP" altLang="en-US" sz="1800" dirty="0">
                <a:solidFill>
                  <a:srgbClr val="0000FF"/>
                </a:solidFill>
              </a:rPr>
              <a:t>に返す</a:t>
            </a: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data = </a:t>
            </a:r>
            <a:r>
              <a:rPr lang="en-US" altLang="ja-JP" sz="1800" dirty="0" err="1">
                <a:solidFill>
                  <a:schemeClr val="accent1">
                    <a:lumMod val="50000"/>
                  </a:schemeClr>
                </a:solidFill>
              </a:rPr>
              <a:t>line</a:t>
            </a:r>
            <a:r>
              <a:rPr lang="en-US" altLang="ja-JP" sz="1800" b="1" dirty="0" err="1">
                <a:solidFill>
                  <a:srgbClr val="FF0000"/>
                </a:solidFill>
              </a:rPr>
              <a:t>.split</a:t>
            </a:r>
            <a:r>
              <a:rPr lang="en-US" altLang="ja-JP" sz="1800" b="1" dirty="0">
                <a:solidFill>
                  <a:srgbClr val="FF0000"/>
                </a:solidFill>
              </a:rPr>
              <a:t>()	</a:t>
            </a:r>
            <a:r>
              <a:rPr lang="en-US" altLang="ja-JP" sz="1800" dirty="0">
                <a:solidFill>
                  <a:schemeClr val="accent1">
                    <a:lumMod val="50000"/>
                  </a:schemeClr>
                </a:solidFill>
              </a:rPr>
              <a:t>		</a:t>
            </a:r>
            <a:r>
              <a:rPr lang="en-US" altLang="ja-JP" sz="1800" dirty="0">
                <a:solidFill>
                  <a:srgbClr val="0000FF"/>
                </a:solidFill>
              </a:rPr>
              <a:t># line</a:t>
            </a:r>
            <a:r>
              <a:rPr lang="ja-JP" altLang="en-US" sz="1800" dirty="0">
                <a:solidFill>
                  <a:srgbClr val="0000FF"/>
                </a:solidFill>
              </a:rPr>
              <a:t>文字列を スペース で分割してリスト変数として返す</a:t>
            </a: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data = [</a:t>
            </a:r>
            <a:r>
              <a:rPr lang="en-US" altLang="ja-JP" sz="1800" b="1" dirty="0">
                <a:solidFill>
                  <a:srgbClr val="FF0000"/>
                </a:solidFill>
              </a:rPr>
              <a:t>float(d)</a:t>
            </a:r>
            <a:r>
              <a:rPr lang="en-US" altLang="ja-JP" sz="1800" dirty="0">
                <a:solidFill>
                  <a:schemeClr val="accent1">
                    <a:lumMod val="50000"/>
                  </a:schemeClr>
                </a:solidFill>
              </a:rPr>
              <a:t> for d in data] 	</a:t>
            </a:r>
            <a:r>
              <a:rPr lang="en-US" altLang="ja-JP" sz="1800" dirty="0">
                <a:solidFill>
                  <a:srgbClr val="0000FF"/>
                </a:solidFill>
              </a:rPr>
              <a:t># data</a:t>
            </a:r>
            <a:r>
              <a:rPr lang="ja-JP" altLang="en-US" sz="1800" dirty="0">
                <a:solidFill>
                  <a:srgbClr val="0000FF"/>
                </a:solidFill>
              </a:rPr>
              <a:t>の要素 </a:t>
            </a:r>
            <a:r>
              <a:rPr lang="en-US" altLang="ja-JP" sz="1800" dirty="0">
                <a:solidFill>
                  <a:srgbClr val="0000FF"/>
                </a:solidFill>
              </a:rPr>
              <a:t>(</a:t>
            </a:r>
            <a:r>
              <a:rPr lang="ja-JP" altLang="en-US" sz="1800" dirty="0">
                <a:solidFill>
                  <a:srgbClr val="0000FF"/>
                </a:solidFill>
              </a:rPr>
              <a:t>文字列型</a:t>
            </a:r>
            <a:r>
              <a:rPr lang="en-US" altLang="ja-JP" sz="1800" dirty="0">
                <a:solidFill>
                  <a:srgbClr val="0000FF"/>
                </a:solidFill>
              </a:rPr>
              <a:t>)</a:t>
            </a:r>
            <a:r>
              <a:rPr lang="ja-JP" altLang="en-US" sz="1800" dirty="0">
                <a:solidFill>
                  <a:srgbClr val="0000FF"/>
                </a:solidFill>
              </a:rPr>
              <a:t> を実数型 </a:t>
            </a:r>
            <a:r>
              <a:rPr lang="en-US" altLang="ja-JP" sz="1800" dirty="0">
                <a:solidFill>
                  <a:srgbClr val="0000FF"/>
                </a:solidFill>
              </a:rPr>
              <a:t>(float)</a:t>
            </a:r>
            <a:r>
              <a:rPr lang="ja-JP" altLang="en-US" sz="1800" dirty="0">
                <a:solidFill>
                  <a:srgbClr val="0000FF"/>
                </a:solidFill>
              </a:rPr>
              <a:t> に変換してリストを作る</a:t>
            </a:r>
            <a:endParaRPr lang="en-US" altLang="ja-JP" sz="1800" dirty="0">
              <a:solidFill>
                <a:schemeClr val="accent1">
                  <a:lumMod val="50000"/>
                </a:schemeClr>
              </a:solidFill>
            </a:endParaRPr>
          </a:p>
          <a:p>
            <a:pPr marL="0" indent="0">
              <a:spcBef>
                <a:spcPts val="600"/>
              </a:spcBef>
              <a:buNone/>
            </a:pPr>
            <a:r>
              <a:rPr lang="en-US" altLang="ja-JP" sz="1800" dirty="0">
                <a:solidFill>
                  <a:schemeClr val="accent1">
                    <a:lumMod val="50000"/>
                  </a:schemeClr>
                </a:solidFill>
              </a:rPr>
              <a:t>    </a:t>
            </a:r>
            <a:r>
              <a:rPr lang="en-US" altLang="ja-JP" sz="1800" dirty="0" err="1">
                <a:solidFill>
                  <a:schemeClr val="accent1">
                    <a:lumMod val="50000"/>
                  </a:schemeClr>
                </a:solidFill>
              </a:rPr>
              <a:t>data_list.append</a:t>
            </a:r>
            <a:r>
              <a:rPr lang="en-US" altLang="ja-JP" sz="1800" dirty="0">
                <a:solidFill>
                  <a:schemeClr val="accent1">
                    <a:lumMod val="50000"/>
                  </a:schemeClr>
                </a:solidFill>
              </a:rPr>
              <a:t>(data) 		</a:t>
            </a:r>
            <a:r>
              <a:rPr lang="en-US" altLang="ja-JP" sz="1800" dirty="0">
                <a:solidFill>
                  <a:srgbClr val="0000FF"/>
                </a:solidFill>
              </a:rPr>
              <a:t># 1</a:t>
            </a:r>
            <a:r>
              <a:rPr lang="ja-JP" altLang="en-US" sz="1800" dirty="0">
                <a:solidFill>
                  <a:srgbClr val="0000FF"/>
                </a:solidFill>
              </a:rPr>
              <a:t>次元リスト </a:t>
            </a:r>
            <a:r>
              <a:rPr lang="en-US" altLang="ja-JP" sz="1800" dirty="0">
                <a:solidFill>
                  <a:srgbClr val="0000FF"/>
                </a:solidFill>
              </a:rPr>
              <a:t>data_list </a:t>
            </a:r>
            <a:r>
              <a:rPr lang="ja-JP" altLang="en-US" sz="1800" dirty="0">
                <a:solidFill>
                  <a:srgbClr val="0000FF"/>
                </a:solidFill>
              </a:rPr>
              <a:t>の要素として、</a:t>
            </a:r>
            <a:r>
              <a:rPr lang="en-US" altLang="ja-JP" sz="1800" dirty="0">
                <a:solidFill>
                  <a:srgbClr val="0000FF"/>
                </a:solidFill>
              </a:rPr>
              <a:t>1</a:t>
            </a:r>
            <a:r>
              <a:rPr lang="ja-JP" altLang="en-US" sz="1800" dirty="0">
                <a:solidFill>
                  <a:srgbClr val="0000FF"/>
                </a:solidFill>
              </a:rPr>
              <a:t>次元リスト </a:t>
            </a:r>
            <a:r>
              <a:rPr lang="en-US" altLang="ja-JP" sz="1800" dirty="0">
                <a:solidFill>
                  <a:srgbClr val="0000FF"/>
                </a:solidFill>
              </a:rPr>
              <a:t>data</a:t>
            </a:r>
            <a:r>
              <a:rPr lang="ja-JP" altLang="en-US" sz="1800" dirty="0">
                <a:solidFill>
                  <a:srgbClr val="0000FF"/>
                </a:solidFill>
              </a:rPr>
              <a:t>を追加し、</a:t>
            </a:r>
            <a:r>
              <a:rPr lang="en-US" altLang="ja-JP" sz="1800" dirty="0">
                <a:solidFill>
                  <a:srgbClr val="0000FF"/>
                </a:solidFill>
              </a:rPr>
              <a:t>2</a:t>
            </a:r>
            <a:r>
              <a:rPr lang="ja-JP" altLang="en-US" sz="1800" dirty="0">
                <a:solidFill>
                  <a:srgbClr val="0000FF"/>
                </a:solidFill>
              </a:rPr>
              <a:t>次元リストにする</a:t>
            </a:r>
          </a:p>
          <a:p>
            <a:pPr marL="0" indent="0">
              <a:spcBef>
                <a:spcPts val="600"/>
              </a:spcBef>
              <a:buNone/>
            </a:pPr>
            <a:endParaRPr lang="en-US" altLang="ja-JP" sz="1800" dirty="0">
              <a:solidFill>
                <a:schemeClr val="accent1">
                  <a:lumMod val="50000"/>
                </a:schemeClr>
              </a:solidFill>
            </a:endParaRPr>
          </a:p>
          <a:p>
            <a:pPr marL="0" indent="0">
              <a:spcBef>
                <a:spcPts val="600"/>
              </a:spcBef>
              <a:buNone/>
            </a:pPr>
            <a:r>
              <a:rPr lang="en-US" altLang="ja-JP" sz="1800" dirty="0">
                <a:solidFill>
                  <a:schemeClr val="accent1">
                    <a:lumMod val="50000"/>
                  </a:schemeClr>
                </a:solidFill>
              </a:rPr>
              <a:t>T = data_list[0]			</a:t>
            </a:r>
            <a:r>
              <a:rPr lang="en-US" altLang="ja-JP" sz="1800" dirty="0">
                <a:solidFill>
                  <a:srgbClr val="0000FF"/>
                </a:solidFill>
              </a:rPr>
              <a:t># data_list</a:t>
            </a:r>
            <a:r>
              <a:rPr lang="ja-JP" altLang="en-US" sz="1800" dirty="0">
                <a:solidFill>
                  <a:srgbClr val="0000FF"/>
                </a:solidFill>
              </a:rPr>
              <a:t>を リスト型変数 </a:t>
            </a:r>
            <a:r>
              <a:rPr lang="en-US" altLang="ja-JP" sz="1800" dirty="0">
                <a:solidFill>
                  <a:srgbClr val="0000FF"/>
                </a:solidFill>
              </a:rPr>
              <a:t>T, N</a:t>
            </a:r>
            <a:r>
              <a:rPr lang="ja-JP" altLang="en-US" sz="1800" dirty="0">
                <a:solidFill>
                  <a:srgbClr val="0000FF"/>
                </a:solidFill>
              </a:rPr>
              <a:t> に代入する。</a:t>
            </a:r>
            <a:endParaRPr lang="en-US" altLang="ja-JP" sz="1800" dirty="0">
              <a:solidFill>
                <a:srgbClr val="0000FF"/>
              </a:solidFill>
            </a:endParaRPr>
          </a:p>
          <a:p>
            <a:pPr marL="0" indent="0">
              <a:spcBef>
                <a:spcPts val="600"/>
              </a:spcBef>
              <a:buNone/>
            </a:pPr>
            <a:r>
              <a:rPr lang="en-US" altLang="ja-JP" sz="1800" dirty="0">
                <a:solidFill>
                  <a:schemeClr val="accent1">
                    <a:lumMod val="50000"/>
                  </a:schemeClr>
                </a:solidFill>
              </a:rPr>
              <a:t>N = data_list[1]</a:t>
            </a:r>
          </a:p>
          <a:p>
            <a:pPr marL="0" indent="0">
              <a:spcBef>
                <a:spcPts val="600"/>
              </a:spcBef>
              <a:buNone/>
            </a:pPr>
            <a:endParaRPr lang="en-US" altLang="ja-JP" sz="2800" dirty="0"/>
          </a:p>
        </p:txBody>
      </p:sp>
    </p:spTree>
    <p:extLst>
      <p:ext uri="{BB962C8B-B14F-4D97-AF65-F5344CB8AC3E}">
        <p14:creationId xmlns:p14="http://schemas.microsoft.com/office/powerpoint/2010/main" val="345435442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268759"/>
          </a:xfrm>
        </p:spPr>
        <p:txBody>
          <a:bodyPr/>
          <a:lstStyle/>
          <a:p>
            <a:pPr eaLnBrk="1" hangingPunct="1"/>
            <a:r>
              <a:rPr lang="ja-JP" altLang="en-US" sz="3600" b="1" dirty="0">
                <a:solidFill>
                  <a:srgbClr val="0000FF"/>
                </a:solidFill>
                <a:ea typeface="ＨＧ丸ゴシックB" pitchFamily="49" charset="-128"/>
              </a:rPr>
              <a:t>テキストファイルの読み込み</a:t>
            </a:r>
            <a:r>
              <a:rPr lang="en-US" altLang="ja-JP" sz="3600" b="1" dirty="0">
                <a:solidFill>
                  <a:srgbClr val="0000FF"/>
                </a:solidFill>
                <a:ea typeface="ＨＧ丸ゴシックB" pitchFamily="49" charset="-128"/>
              </a:rPr>
              <a:t>: with</a:t>
            </a:r>
            <a:r>
              <a:rPr lang="ja-JP" altLang="en-US" sz="3600" b="1" dirty="0">
                <a:solidFill>
                  <a:srgbClr val="0000FF"/>
                </a:solidFill>
                <a:ea typeface="ＨＧ丸ゴシックB" pitchFamily="49" charset="-128"/>
              </a:rPr>
              <a:t>文</a:t>
            </a:r>
            <a:br>
              <a:rPr lang="en-US" altLang="ja-JP" sz="2800" b="1" dirty="0">
                <a:solidFill>
                  <a:srgbClr val="0000FF"/>
                </a:solidFill>
                <a:ea typeface="ＨＧ丸ゴシックB" pitchFamily="49" charset="-128"/>
              </a:rPr>
            </a:br>
            <a:r>
              <a:rPr lang="en-US" altLang="ja-JP" sz="2800" b="1" dirty="0">
                <a:solidFill>
                  <a:srgbClr val="FF0000"/>
                </a:solidFill>
                <a:ea typeface="ＨＧ丸ゴシックB" pitchFamily="49" charset="-128"/>
              </a:rPr>
              <a:t>(05-read_text_file_with.py)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314527" y="1628800"/>
            <a:ext cx="11809312" cy="4968552"/>
          </a:xfrm>
        </p:spPr>
        <p:txBody>
          <a:bodyPr/>
          <a:lstStyle/>
          <a:p>
            <a:pPr marL="0" indent="0">
              <a:spcBef>
                <a:spcPts val="600"/>
              </a:spcBef>
              <a:buNone/>
            </a:pPr>
            <a:r>
              <a:rPr lang="en-US" altLang="ja-JP" sz="1800" b="1" dirty="0">
                <a:solidFill>
                  <a:srgbClr val="FF0000"/>
                </a:solidFill>
              </a:rPr>
              <a:t>with open(</a:t>
            </a:r>
            <a:r>
              <a:rPr lang="en-US" altLang="ja-JP" sz="1800" b="1" dirty="0" err="1">
                <a:solidFill>
                  <a:srgbClr val="FF0000"/>
                </a:solidFill>
              </a:rPr>
              <a:t>input_path</a:t>
            </a:r>
            <a:r>
              <a:rPr lang="en-US" altLang="ja-JP" sz="1800" b="1" dirty="0">
                <a:solidFill>
                  <a:srgbClr val="FF0000"/>
                </a:solidFill>
              </a:rPr>
              <a:t>, ‘r’) as file:	</a:t>
            </a:r>
            <a:r>
              <a:rPr lang="en-US" altLang="ja-JP" sz="1800" b="1" dirty="0">
                <a:solidFill>
                  <a:srgbClr val="0000FF"/>
                </a:solidFill>
              </a:rPr>
              <a:t>#</a:t>
            </a:r>
            <a:r>
              <a:rPr lang="ja-JP" altLang="en-US" sz="1800" b="1" dirty="0">
                <a:solidFill>
                  <a:srgbClr val="0000FF"/>
                </a:solidFill>
              </a:rPr>
              <a:t> </a:t>
            </a:r>
            <a:r>
              <a:rPr lang="en-US" altLang="ja-JP" sz="1800" b="1" dirty="0">
                <a:solidFill>
                  <a:srgbClr val="0000FF"/>
                </a:solidFill>
              </a:rPr>
              <a:t>with </a:t>
            </a:r>
            <a:r>
              <a:rPr lang="ja-JP" altLang="en-US" sz="1800" b="1" dirty="0">
                <a:solidFill>
                  <a:srgbClr val="0000FF"/>
                </a:solidFill>
              </a:rPr>
              <a:t>ブロックで </a:t>
            </a:r>
            <a:r>
              <a:rPr lang="en-US" altLang="ja-JP" sz="1800" b="1" dirty="0">
                <a:solidFill>
                  <a:srgbClr val="0000FF"/>
                </a:solidFill>
              </a:rPr>
              <a:t>open() </a:t>
            </a:r>
            <a:r>
              <a:rPr lang="ja-JP" altLang="en-US" sz="1800" b="1" dirty="0">
                <a:solidFill>
                  <a:srgbClr val="0000FF"/>
                </a:solidFill>
              </a:rPr>
              <a:t>すると、</a:t>
            </a:r>
            <a:r>
              <a:rPr lang="en-US" altLang="ja-JP" sz="1800" b="1" dirty="0">
                <a:solidFill>
                  <a:srgbClr val="0000FF"/>
                </a:solidFill>
              </a:rPr>
              <a:t>with</a:t>
            </a:r>
            <a:r>
              <a:rPr lang="ja-JP" altLang="en-US" sz="1800" b="1" dirty="0">
                <a:solidFill>
                  <a:srgbClr val="0000FF"/>
                </a:solidFill>
              </a:rPr>
              <a:t>ブロックから抜けるときに</a:t>
            </a:r>
          </a:p>
          <a:p>
            <a:pPr marL="0" indent="0">
              <a:spcBef>
                <a:spcPts val="600"/>
              </a:spcBef>
              <a:buNone/>
            </a:pPr>
            <a:r>
              <a:rPr lang="en-US" altLang="ja-JP" sz="1800" b="1" dirty="0">
                <a:solidFill>
                  <a:srgbClr val="0000FF"/>
                </a:solidFill>
              </a:rPr>
              <a:t>				#</a:t>
            </a:r>
            <a:r>
              <a:rPr lang="ja-JP" altLang="en-US" sz="1800" b="1" dirty="0">
                <a:solidFill>
                  <a:srgbClr val="0000FF"/>
                </a:solidFill>
              </a:rPr>
              <a:t> 自動的に </a:t>
            </a:r>
            <a:r>
              <a:rPr lang="en-US" altLang="ja-JP" sz="1800" b="1" dirty="0">
                <a:solidFill>
                  <a:srgbClr val="0000FF"/>
                </a:solidFill>
              </a:rPr>
              <a:t>.close() </a:t>
            </a:r>
            <a:r>
              <a:rPr lang="ja-JP" altLang="en-US" sz="1800" b="1" dirty="0">
                <a:solidFill>
                  <a:srgbClr val="0000FF"/>
                </a:solidFill>
              </a:rPr>
              <a:t>してくれる</a:t>
            </a:r>
            <a:endParaRPr lang="en-US" altLang="ja-JP" sz="1800" b="1" dirty="0">
              <a:solidFill>
                <a:srgbClr val="0000FF"/>
              </a:solidFill>
            </a:endParaRPr>
          </a:p>
          <a:p>
            <a:pPr marL="0" indent="0">
              <a:spcBef>
                <a:spcPts val="600"/>
              </a:spcBef>
              <a:buNone/>
            </a:pPr>
            <a:r>
              <a:rPr lang="en-US" altLang="ja-JP" sz="1800" dirty="0">
                <a:solidFill>
                  <a:schemeClr val="accent1">
                    <a:lumMod val="50000"/>
                  </a:schemeClr>
                </a:solidFill>
              </a:rPr>
              <a:t>    </a:t>
            </a:r>
            <a:r>
              <a:rPr lang="en-US" altLang="ja-JP" sz="1800" dirty="0" err="1">
                <a:solidFill>
                  <a:schemeClr val="accent1">
                    <a:lumMod val="50000"/>
                  </a:schemeClr>
                </a:solidFill>
              </a:rPr>
              <a:t>data_list</a:t>
            </a:r>
            <a:r>
              <a:rPr lang="en-US" altLang="ja-JP" sz="1800" dirty="0">
                <a:solidFill>
                  <a:schemeClr val="accent1">
                    <a:lumMod val="50000"/>
                  </a:schemeClr>
                </a:solidFill>
              </a:rPr>
              <a:t> = []</a:t>
            </a:r>
          </a:p>
          <a:p>
            <a:pPr marL="0" indent="0">
              <a:spcBef>
                <a:spcPts val="600"/>
              </a:spcBef>
              <a:buNone/>
            </a:pPr>
            <a:r>
              <a:rPr lang="en-US" altLang="ja-JP" sz="1800" dirty="0">
                <a:solidFill>
                  <a:schemeClr val="accent1">
                    <a:lumMod val="50000"/>
                  </a:schemeClr>
                </a:solidFill>
              </a:rPr>
              <a:t>    labels = </a:t>
            </a:r>
            <a:r>
              <a:rPr lang="en-US" altLang="ja-JP" sz="1800" dirty="0" err="1">
                <a:solidFill>
                  <a:schemeClr val="accent1">
                    <a:lumMod val="50000"/>
                  </a:schemeClr>
                </a:solidFill>
              </a:rPr>
              <a:t>file.readline</a:t>
            </a:r>
            <a:r>
              <a:rPr lang="en-US" altLang="ja-JP" sz="1800" dirty="0">
                <a:solidFill>
                  <a:schemeClr val="accent1">
                    <a:lumMod val="50000"/>
                  </a:schemeClr>
                </a:solidFill>
              </a:rPr>
              <a:t>()</a:t>
            </a:r>
            <a:r>
              <a:rPr lang="en-US" altLang="ja-JP" sz="1800" b="1" dirty="0">
                <a:solidFill>
                  <a:srgbClr val="FF0000"/>
                </a:solidFill>
              </a:rPr>
              <a:t>.split()</a:t>
            </a:r>
          </a:p>
          <a:p>
            <a:pPr marL="0" indent="0">
              <a:spcBef>
                <a:spcPts val="600"/>
              </a:spcBef>
              <a:buNone/>
            </a:pPr>
            <a:r>
              <a:rPr lang="en-US" altLang="ja-JP" sz="1800" dirty="0">
                <a:solidFill>
                  <a:schemeClr val="accent1">
                    <a:lumMod val="50000"/>
                  </a:schemeClr>
                </a:solidFill>
              </a:rPr>
              <a:t>    for line in file:</a:t>
            </a: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data = </a:t>
            </a:r>
            <a:r>
              <a:rPr lang="en-US" altLang="ja-JP" sz="1800" dirty="0" err="1">
                <a:solidFill>
                  <a:schemeClr val="accent1">
                    <a:lumMod val="50000"/>
                  </a:schemeClr>
                </a:solidFill>
              </a:rPr>
              <a:t>line</a:t>
            </a:r>
            <a:r>
              <a:rPr lang="en-US" altLang="ja-JP" sz="1800" b="1" dirty="0" err="1">
                <a:solidFill>
                  <a:srgbClr val="FF0000"/>
                </a:solidFill>
              </a:rPr>
              <a:t>.split</a:t>
            </a:r>
            <a:r>
              <a:rPr lang="en-US" altLang="ja-JP" sz="1800" b="1" dirty="0">
                <a:solidFill>
                  <a:srgbClr val="FF0000"/>
                </a:solidFill>
              </a:rPr>
              <a:t>()</a:t>
            </a:r>
            <a:r>
              <a:rPr lang="en-US" altLang="ja-JP" sz="1800" dirty="0">
                <a:solidFill>
                  <a:schemeClr val="accent1">
                    <a:lumMod val="50000"/>
                  </a:schemeClr>
                </a:solidFill>
              </a:rPr>
              <a:t>		</a:t>
            </a:r>
            <a:r>
              <a:rPr lang="en-US" altLang="ja-JP" sz="1800" dirty="0">
                <a:solidFill>
                  <a:srgbClr val="0000FF"/>
                </a:solidFill>
              </a:rPr>
              <a:t># line</a:t>
            </a:r>
            <a:r>
              <a:rPr lang="ja-JP" altLang="en-US" sz="1800" dirty="0">
                <a:solidFill>
                  <a:srgbClr val="0000FF"/>
                </a:solidFill>
              </a:rPr>
              <a:t>文字列を スペース で分割して返す</a:t>
            </a:r>
            <a:endParaRPr lang="en-US" altLang="ja-JP" sz="1800" dirty="0">
              <a:solidFill>
                <a:srgbClr val="0000FF"/>
              </a:solidFill>
            </a:endParaRP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 data = [</a:t>
            </a:r>
            <a:r>
              <a:rPr lang="en-US" altLang="ja-JP" sz="1800" b="1" dirty="0">
                <a:solidFill>
                  <a:srgbClr val="FF0000"/>
                </a:solidFill>
              </a:rPr>
              <a:t>float(d)</a:t>
            </a:r>
            <a:r>
              <a:rPr lang="en-US" altLang="ja-JP" sz="1800" dirty="0">
                <a:solidFill>
                  <a:schemeClr val="accent1">
                    <a:lumMod val="50000"/>
                  </a:schemeClr>
                </a:solidFill>
              </a:rPr>
              <a:t> for d in data] 	</a:t>
            </a:r>
            <a:r>
              <a:rPr lang="en-US" altLang="ja-JP" sz="1800" dirty="0">
                <a:solidFill>
                  <a:srgbClr val="0000FF"/>
                </a:solidFill>
              </a:rPr>
              <a:t># data</a:t>
            </a:r>
            <a:r>
              <a:rPr lang="ja-JP" altLang="en-US" sz="1800" dirty="0">
                <a:solidFill>
                  <a:srgbClr val="0000FF"/>
                </a:solidFill>
              </a:rPr>
              <a:t>の要素 </a:t>
            </a:r>
            <a:r>
              <a:rPr lang="en-US" altLang="ja-JP" sz="1800" dirty="0">
                <a:solidFill>
                  <a:srgbClr val="0000FF"/>
                </a:solidFill>
              </a:rPr>
              <a:t>(</a:t>
            </a:r>
            <a:r>
              <a:rPr lang="ja-JP" altLang="en-US" sz="1800" dirty="0">
                <a:solidFill>
                  <a:srgbClr val="0000FF"/>
                </a:solidFill>
              </a:rPr>
              <a:t>文字列型</a:t>
            </a:r>
            <a:r>
              <a:rPr lang="en-US" altLang="ja-JP" sz="1800" dirty="0">
                <a:solidFill>
                  <a:srgbClr val="0000FF"/>
                </a:solidFill>
              </a:rPr>
              <a:t>)</a:t>
            </a:r>
            <a:r>
              <a:rPr lang="ja-JP" altLang="en-US" sz="1800" dirty="0">
                <a:solidFill>
                  <a:srgbClr val="0000FF"/>
                </a:solidFill>
              </a:rPr>
              <a:t> を実数型 </a:t>
            </a:r>
            <a:r>
              <a:rPr lang="en-US" altLang="ja-JP" sz="1800" dirty="0">
                <a:solidFill>
                  <a:srgbClr val="0000FF"/>
                </a:solidFill>
              </a:rPr>
              <a:t>(float)</a:t>
            </a:r>
            <a:r>
              <a:rPr lang="ja-JP" altLang="en-US" sz="1800" dirty="0">
                <a:solidFill>
                  <a:srgbClr val="0000FF"/>
                </a:solidFill>
              </a:rPr>
              <a:t> に変換してリストを作る</a:t>
            </a:r>
            <a:endParaRPr lang="en-US" altLang="ja-JP" sz="1800" dirty="0">
              <a:solidFill>
                <a:srgbClr val="0000FF"/>
              </a:solidFill>
            </a:endParaRPr>
          </a:p>
          <a:p>
            <a:pPr marL="0" indent="0">
              <a:spcBef>
                <a:spcPts val="600"/>
              </a:spcBef>
              <a:buNone/>
            </a:pPr>
            <a:r>
              <a:rPr lang="en-US" altLang="ja-JP" sz="1800" dirty="0">
                <a:solidFill>
                  <a:schemeClr val="accent1">
                    <a:lumMod val="50000"/>
                  </a:schemeClr>
                </a:solidFill>
              </a:rPr>
              <a:t>    </a:t>
            </a:r>
            <a:r>
              <a:rPr lang="ja-JP" altLang="en-US" sz="1800" dirty="0">
                <a:solidFill>
                  <a:schemeClr val="accent1">
                    <a:lumMod val="50000"/>
                  </a:schemeClr>
                </a:solidFill>
              </a:rPr>
              <a:t>    </a:t>
            </a:r>
            <a:r>
              <a:rPr lang="en-US" altLang="ja-JP" sz="1800" dirty="0" err="1">
                <a:solidFill>
                  <a:schemeClr val="accent1">
                    <a:lumMod val="50000"/>
                  </a:schemeClr>
                </a:solidFill>
              </a:rPr>
              <a:t>data_list.append</a:t>
            </a:r>
            <a:r>
              <a:rPr lang="en-US" altLang="ja-JP" sz="1800" dirty="0">
                <a:solidFill>
                  <a:schemeClr val="accent1">
                    <a:lumMod val="50000"/>
                  </a:schemeClr>
                </a:solidFill>
              </a:rPr>
              <a:t>(data) 		</a:t>
            </a:r>
            <a:r>
              <a:rPr lang="en-US" altLang="ja-JP" sz="1800" dirty="0">
                <a:solidFill>
                  <a:srgbClr val="0000FF"/>
                </a:solidFill>
              </a:rPr>
              <a:t># 1</a:t>
            </a:r>
            <a:r>
              <a:rPr lang="ja-JP" altLang="en-US" sz="1800" dirty="0">
                <a:solidFill>
                  <a:srgbClr val="0000FF"/>
                </a:solidFill>
              </a:rPr>
              <a:t>次元リスト </a:t>
            </a:r>
            <a:r>
              <a:rPr lang="en-US" altLang="ja-JP" sz="1800" dirty="0" err="1">
                <a:solidFill>
                  <a:srgbClr val="0000FF"/>
                </a:solidFill>
              </a:rPr>
              <a:t>data_list</a:t>
            </a:r>
            <a:r>
              <a:rPr lang="ja-JP" altLang="en-US" sz="1800" dirty="0">
                <a:solidFill>
                  <a:srgbClr val="0000FF"/>
                </a:solidFill>
              </a:rPr>
              <a:t> の要素として、</a:t>
            </a:r>
            <a:r>
              <a:rPr lang="en-US" altLang="ja-JP" sz="1800" dirty="0">
                <a:solidFill>
                  <a:srgbClr val="0000FF"/>
                </a:solidFill>
              </a:rPr>
              <a:t>1</a:t>
            </a:r>
            <a:r>
              <a:rPr lang="ja-JP" altLang="en-US" sz="1800" dirty="0">
                <a:solidFill>
                  <a:srgbClr val="0000FF"/>
                </a:solidFill>
              </a:rPr>
              <a:t>次元リスト </a:t>
            </a:r>
            <a:r>
              <a:rPr lang="en-US" altLang="ja-JP" sz="1800" dirty="0">
                <a:solidFill>
                  <a:srgbClr val="0000FF"/>
                </a:solidFill>
              </a:rPr>
              <a:t>data</a:t>
            </a:r>
            <a:r>
              <a:rPr lang="ja-JP" altLang="en-US" sz="1800" dirty="0">
                <a:solidFill>
                  <a:srgbClr val="0000FF"/>
                </a:solidFill>
              </a:rPr>
              <a:t>を追加し、</a:t>
            </a:r>
            <a:r>
              <a:rPr lang="en-US" altLang="ja-JP" sz="1800" dirty="0">
                <a:solidFill>
                  <a:srgbClr val="0000FF"/>
                </a:solidFill>
              </a:rPr>
              <a:t>2</a:t>
            </a:r>
            <a:r>
              <a:rPr lang="ja-JP" altLang="en-US" sz="1800" dirty="0">
                <a:solidFill>
                  <a:srgbClr val="0000FF"/>
                </a:solidFill>
              </a:rPr>
              <a:t>次元リストにする</a:t>
            </a:r>
            <a:endParaRPr lang="en-US" altLang="ja-JP" sz="1800" dirty="0">
              <a:solidFill>
                <a:schemeClr val="accent1">
                  <a:lumMod val="50000"/>
                </a:schemeClr>
              </a:solidFill>
            </a:endParaRPr>
          </a:p>
          <a:p>
            <a:pPr marL="0" indent="0">
              <a:spcBef>
                <a:spcPts val="600"/>
              </a:spcBef>
              <a:buNone/>
            </a:pPr>
            <a:endParaRPr lang="en-US" altLang="ja-JP" sz="1800" dirty="0">
              <a:solidFill>
                <a:schemeClr val="accent1">
                  <a:lumMod val="50000"/>
                </a:schemeClr>
              </a:solidFill>
            </a:endParaRPr>
          </a:p>
          <a:p>
            <a:pPr marL="0" indent="0">
              <a:spcBef>
                <a:spcPts val="600"/>
              </a:spcBef>
              <a:buNone/>
            </a:pPr>
            <a:r>
              <a:rPr lang="en-US" altLang="ja-JP" sz="1800" dirty="0">
                <a:solidFill>
                  <a:schemeClr val="accent1">
                    <a:lumMod val="50000"/>
                  </a:schemeClr>
                </a:solidFill>
              </a:rPr>
              <a:t>T = </a:t>
            </a:r>
            <a:r>
              <a:rPr lang="en-US" altLang="ja-JP" sz="1800" dirty="0" err="1">
                <a:solidFill>
                  <a:schemeClr val="accent1">
                    <a:lumMod val="50000"/>
                  </a:schemeClr>
                </a:solidFill>
              </a:rPr>
              <a:t>data_list</a:t>
            </a:r>
            <a:r>
              <a:rPr lang="en-US" altLang="ja-JP" sz="1800" dirty="0">
                <a:solidFill>
                  <a:schemeClr val="accent1">
                    <a:lumMod val="50000"/>
                  </a:schemeClr>
                </a:solidFill>
              </a:rPr>
              <a:t>[0]			</a:t>
            </a:r>
            <a:r>
              <a:rPr lang="en-US" altLang="ja-JP" sz="1800" dirty="0">
                <a:solidFill>
                  <a:srgbClr val="0000FF"/>
                </a:solidFill>
              </a:rPr>
              <a:t># </a:t>
            </a:r>
            <a:r>
              <a:rPr lang="en-US" altLang="ja-JP" sz="1800" dirty="0" err="1">
                <a:solidFill>
                  <a:srgbClr val="0000FF"/>
                </a:solidFill>
              </a:rPr>
              <a:t>data_list</a:t>
            </a:r>
            <a:r>
              <a:rPr lang="ja-JP" altLang="en-US" sz="1800" dirty="0">
                <a:solidFill>
                  <a:srgbClr val="0000FF"/>
                </a:solidFill>
              </a:rPr>
              <a:t>を リスト型変数 </a:t>
            </a:r>
            <a:r>
              <a:rPr lang="en-US" altLang="ja-JP" sz="1800" dirty="0">
                <a:solidFill>
                  <a:srgbClr val="0000FF"/>
                </a:solidFill>
              </a:rPr>
              <a:t>T, N</a:t>
            </a:r>
            <a:r>
              <a:rPr lang="ja-JP" altLang="en-US" sz="1800" dirty="0">
                <a:solidFill>
                  <a:srgbClr val="0000FF"/>
                </a:solidFill>
              </a:rPr>
              <a:t> に代入する。</a:t>
            </a:r>
            <a:endParaRPr lang="en-US" altLang="ja-JP" sz="1800" dirty="0">
              <a:solidFill>
                <a:srgbClr val="0000FF"/>
              </a:solidFill>
            </a:endParaRPr>
          </a:p>
          <a:p>
            <a:pPr marL="0" indent="0">
              <a:spcBef>
                <a:spcPts val="600"/>
              </a:spcBef>
              <a:buNone/>
            </a:pPr>
            <a:r>
              <a:rPr lang="en-US" altLang="ja-JP" sz="1800" dirty="0">
                <a:solidFill>
                  <a:schemeClr val="accent1">
                    <a:lumMod val="50000"/>
                  </a:schemeClr>
                </a:solidFill>
              </a:rPr>
              <a:t>N = </a:t>
            </a:r>
            <a:r>
              <a:rPr lang="en-US" altLang="ja-JP" sz="1800" dirty="0" err="1">
                <a:solidFill>
                  <a:schemeClr val="accent1">
                    <a:lumMod val="50000"/>
                  </a:schemeClr>
                </a:solidFill>
              </a:rPr>
              <a:t>data_list</a:t>
            </a:r>
            <a:r>
              <a:rPr lang="en-US" altLang="ja-JP" sz="1800" dirty="0">
                <a:solidFill>
                  <a:schemeClr val="accent1">
                    <a:lumMod val="50000"/>
                  </a:schemeClr>
                </a:solidFill>
              </a:rPr>
              <a:t>[1]</a:t>
            </a:r>
          </a:p>
          <a:p>
            <a:pPr marL="0" indent="0">
              <a:spcBef>
                <a:spcPts val="600"/>
              </a:spcBef>
              <a:buNone/>
            </a:pPr>
            <a:endParaRPr lang="en-US" altLang="ja-JP" sz="1800" dirty="0">
              <a:solidFill>
                <a:schemeClr val="accent1">
                  <a:lumMod val="50000"/>
                </a:schemeClr>
              </a:solidFill>
            </a:endParaRPr>
          </a:p>
          <a:p>
            <a:pPr marL="0" indent="0">
              <a:spcBef>
                <a:spcPts val="600"/>
              </a:spcBef>
              <a:buNone/>
            </a:pPr>
            <a:endParaRPr lang="en-US" altLang="ja-JP" sz="2400" b="1" dirty="0">
              <a:solidFill>
                <a:srgbClr val="0000FF"/>
              </a:solidFill>
            </a:endParaRPr>
          </a:p>
        </p:txBody>
      </p:sp>
    </p:spTree>
    <p:extLst>
      <p:ext uri="{BB962C8B-B14F-4D97-AF65-F5344CB8AC3E}">
        <p14:creationId xmlns:p14="http://schemas.microsoft.com/office/powerpoint/2010/main" val="79975425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268759"/>
          </a:xfrm>
        </p:spPr>
        <p:txBody>
          <a:bodyPr/>
          <a:lstStyle/>
          <a:p>
            <a:pPr eaLnBrk="1" hangingPunct="1"/>
            <a:r>
              <a:rPr lang="ja-JP" altLang="en-US" sz="3600" b="1" dirty="0">
                <a:solidFill>
                  <a:srgbClr val="0000FF"/>
                </a:solidFill>
                <a:ea typeface="ＨＧ丸ゴシックB" pitchFamily="49" charset="-128"/>
              </a:rPr>
              <a:t>テキストファイルの読み込み</a:t>
            </a:r>
            <a:r>
              <a:rPr lang="en-US" altLang="ja-JP" sz="3600" b="1" dirty="0">
                <a:solidFill>
                  <a:srgbClr val="0000FF"/>
                </a:solidFill>
                <a:ea typeface="ＨＧ丸ゴシックB" pitchFamily="49" charset="-128"/>
              </a:rPr>
              <a:t>: </a:t>
            </a:r>
            <a:r>
              <a:rPr lang="en-US" altLang="ja-JP" sz="3600" b="1" dirty="0" err="1">
                <a:solidFill>
                  <a:srgbClr val="0000FF"/>
                </a:solidFill>
                <a:ea typeface="ＨＧ丸ゴシックB" pitchFamily="49" charset="-128"/>
              </a:rPr>
              <a:t>numpy.loadtxt</a:t>
            </a:r>
            <a:r>
              <a:rPr lang="en-US" altLang="ja-JP" sz="3600" b="1" dirty="0">
                <a:solidFill>
                  <a:srgbClr val="0000FF"/>
                </a:solidFill>
                <a:ea typeface="ＨＧ丸ゴシックB" pitchFamily="49" charset="-128"/>
              </a:rPr>
              <a:t>()</a:t>
            </a:r>
            <a:br>
              <a:rPr lang="en-US" altLang="ja-JP" sz="3600" b="1" dirty="0">
                <a:solidFill>
                  <a:srgbClr val="0000FF"/>
                </a:solidFill>
                <a:ea typeface="ＨＧ丸ゴシックB" pitchFamily="49" charset="-128"/>
              </a:rPr>
            </a:br>
            <a:r>
              <a:rPr lang="en-US" altLang="ja-JP" sz="2800" b="1" dirty="0">
                <a:solidFill>
                  <a:srgbClr val="FF0000"/>
                </a:solidFill>
                <a:ea typeface="ＨＧ丸ゴシックB" pitchFamily="49" charset="-128"/>
              </a:rPr>
              <a:t>(05-read_text_file_loadtxt.py)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335360" y="1628800"/>
            <a:ext cx="11809312" cy="5472608"/>
          </a:xfrm>
        </p:spPr>
        <p:txBody>
          <a:bodyPr/>
          <a:lstStyle/>
          <a:p>
            <a:pPr marL="0" indent="0">
              <a:spcBef>
                <a:spcPts val="600"/>
              </a:spcBef>
              <a:buNone/>
            </a:pPr>
            <a:r>
              <a:rPr lang="ja-JP" altLang="en-US" sz="2400" b="1" dirty="0"/>
              <a:t>・ </a:t>
            </a:r>
            <a:r>
              <a:rPr lang="en-US" altLang="ja-JP" sz="2400" b="1" dirty="0"/>
              <a:t>2</a:t>
            </a:r>
            <a:r>
              <a:rPr lang="ja-JP" altLang="en-US" sz="2400" b="1" dirty="0"/>
              <a:t>次元数値データを読み込むなら１番簡単</a:t>
            </a:r>
            <a:endParaRPr lang="en-US" altLang="ja-JP" sz="2400" b="1" dirty="0"/>
          </a:p>
          <a:p>
            <a:pPr marL="0" indent="0">
              <a:spcBef>
                <a:spcPts val="600"/>
              </a:spcBef>
              <a:buNone/>
            </a:pPr>
            <a:r>
              <a:rPr lang="ja-JP" altLang="en-US" sz="2400" b="1" dirty="0"/>
              <a:t>・ </a:t>
            </a:r>
            <a:r>
              <a:rPr lang="ja-JP" altLang="en-US" sz="2400" b="1" dirty="0">
                <a:solidFill>
                  <a:srgbClr val="FF0000"/>
                </a:solidFill>
              </a:rPr>
              <a:t>実数型</a:t>
            </a:r>
            <a:r>
              <a:rPr lang="ja-JP" altLang="en-US" sz="2400" b="1" dirty="0"/>
              <a:t>の </a:t>
            </a:r>
            <a:r>
              <a:rPr lang="en-US" altLang="ja-JP" sz="2400" b="1" dirty="0" err="1">
                <a:solidFill>
                  <a:srgbClr val="FF0000"/>
                </a:solidFill>
              </a:rPr>
              <a:t>numpy.ndarray</a:t>
            </a:r>
            <a:r>
              <a:rPr lang="ja-JP" altLang="en-US" sz="2400" b="1" dirty="0">
                <a:solidFill>
                  <a:srgbClr val="FF0000"/>
                </a:solidFill>
              </a:rPr>
              <a:t>型 </a:t>
            </a:r>
            <a:r>
              <a:rPr lang="en-US" altLang="ja-JP" sz="2400" b="1" dirty="0">
                <a:solidFill>
                  <a:srgbClr val="FF0000"/>
                </a:solidFill>
              </a:rPr>
              <a:t>2</a:t>
            </a:r>
            <a:r>
              <a:rPr lang="ja-JP" altLang="en-US" sz="2400" b="1" dirty="0">
                <a:solidFill>
                  <a:srgbClr val="FF0000"/>
                </a:solidFill>
              </a:rPr>
              <a:t>次元配列</a:t>
            </a:r>
            <a:r>
              <a:rPr lang="ja-JP" altLang="en-US" sz="2400" b="1" dirty="0"/>
              <a:t>を返す</a:t>
            </a:r>
            <a:endParaRPr lang="en-US" altLang="ja-JP" sz="2400" b="1" dirty="0"/>
          </a:p>
          <a:p>
            <a:pPr marL="0" indent="0">
              <a:spcBef>
                <a:spcPts val="600"/>
              </a:spcBef>
              <a:buNone/>
            </a:pPr>
            <a:r>
              <a:rPr lang="ja-JP" altLang="en-US" sz="2400" b="1" dirty="0"/>
              <a:t>・ 数値データしか読み込めない</a:t>
            </a:r>
            <a:endParaRPr lang="en-US" altLang="ja-JP" sz="2400" b="1" dirty="0"/>
          </a:p>
          <a:p>
            <a:pPr marL="0" indent="0">
              <a:spcBef>
                <a:spcPts val="600"/>
              </a:spcBef>
              <a:buNone/>
            </a:pPr>
            <a:r>
              <a:rPr lang="en-US" altLang="ja-JP" sz="1800" dirty="0">
                <a:solidFill>
                  <a:schemeClr val="accent1">
                    <a:lumMod val="50000"/>
                  </a:schemeClr>
                </a:solidFill>
              </a:rPr>
              <a:t>	</a:t>
            </a:r>
          </a:p>
          <a:p>
            <a:pPr marL="0" indent="0">
              <a:spcBef>
                <a:spcPts val="600"/>
              </a:spcBef>
              <a:buNone/>
            </a:pPr>
            <a:r>
              <a:rPr lang="en-US" altLang="ja-JP" sz="1800" b="1" dirty="0">
                <a:solidFill>
                  <a:srgbClr val="FF0000"/>
                </a:solidFill>
              </a:rPr>
              <a:t>data_list = </a:t>
            </a:r>
            <a:r>
              <a:rPr lang="en-US" altLang="ja-JP" sz="1800" b="1" dirty="0" err="1">
                <a:solidFill>
                  <a:srgbClr val="FF0000"/>
                </a:solidFill>
              </a:rPr>
              <a:t>np.loadtxt</a:t>
            </a:r>
            <a:r>
              <a:rPr lang="en-US" altLang="ja-JP" sz="1800" b="1" dirty="0">
                <a:solidFill>
                  <a:srgbClr val="FF0000"/>
                </a:solidFill>
              </a:rPr>
              <a:t>(</a:t>
            </a:r>
            <a:r>
              <a:rPr lang="en-US" altLang="ja-JP" sz="1800" b="1" dirty="0" err="1">
                <a:solidFill>
                  <a:srgbClr val="FF0000"/>
                </a:solidFill>
              </a:rPr>
              <a:t>input_path</a:t>
            </a:r>
            <a:r>
              <a:rPr lang="en-US" altLang="ja-JP" sz="1800" b="1" dirty="0">
                <a:solidFill>
                  <a:srgbClr val="FF0000"/>
                </a:solidFill>
              </a:rPr>
              <a:t>, </a:t>
            </a:r>
            <a:r>
              <a:rPr lang="en-US" altLang="ja-JP" sz="1800" b="1" dirty="0" err="1">
                <a:solidFill>
                  <a:srgbClr val="FF0000"/>
                </a:solidFill>
              </a:rPr>
              <a:t>skiprows</a:t>
            </a:r>
            <a:r>
              <a:rPr lang="en-US" altLang="ja-JP" sz="1800" b="1" dirty="0">
                <a:solidFill>
                  <a:srgbClr val="FF0000"/>
                </a:solidFill>
              </a:rPr>
              <a:t>=1)</a:t>
            </a:r>
            <a:r>
              <a:rPr lang="en-US" altLang="ja-JP" sz="1800" dirty="0">
                <a:solidFill>
                  <a:schemeClr val="accent1">
                    <a:lumMod val="50000"/>
                  </a:schemeClr>
                </a:solidFill>
              </a:rPr>
              <a:t>	  </a:t>
            </a:r>
            <a:r>
              <a:rPr lang="en-US" altLang="ja-JP" sz="1800" dirty="0">
                <a:solidFill>
                  <a:srgbClr val="0000FF"/>
                </a:solidFill>
              </a:rPr>
              <a:t>#</a:t>
            </a:r>
            <a:r>
              <a:rPr lang="ja-JP" altLang="en-US" sz="1800" dirty="0">
                <a:solidFill>
                  <a:srgbClr val="0000FF"/>
                </a:solidFill>
              </a:rPr>
              <a:t> 最初の </a:t>
            </a:r>
            <a:r>
              <a:rPr lang="en-US" altLang="ja-JP" sz="1800" dirty="0">
                <a:solidFill>
                  <a:srgbClr val="0000FF"/>
                </a:solidFill>
              </a:rPr>
              <a:t>1</a:t>
            </a:r>
            <a:r>
              <a:rPr lang="ja-JP" altLang="en-US" sz="1800" dirty="0">
                <a:solidFill>
                  <a:srgbClr val="0000FF"/>
                </a:solidFill>
              </a:rPr>
              <a:t>行をスキップし、</a:t>
            </a:r>
            <a:r>
              <a:rPr lang="en-US" altLang="ja-JP" sz="1800" dirty="0">
                <a:solidFill>
                  <a:srgbClr val="0000FF"/>
                </a:solidFill>
              </a:rPr>
              <a:t>2</a:t>
            </a:r>
            <a:r>
              <a:rPr lang="ja-JP" altLang="en-US" sz="1800" dirty="0">
                <a:solidFill>
                  <a:srgbClr val="0000FF"/>
                </a:solidFill>
              </a:rPr>
              <a:t>行目以降を </a:t>
            </a:r>
            <a:r>
              <a:rPr lang="en-US" altLang="ja-JP" sz="1800" dirty="0">
                <a:solidFill>
                  <a:srgbClr val="0000FF"/>
                </a:solidFill>
              </a:rPr>
              <a:t>2</a:t>
            </a:r>
            <a:r>
              <a:rPr lang="ja-JP" altLang="en-US" sz="1800" dirty="0">
                <a:solidFill>
                  <a:srgbClr val="0000FF"/>
                </a:solidFill>
              </a:rPr>
              <a:t>次元配列に読み込んで返す</a:t>
            </a:r>
            <a:endParaRPr lang="en-US" altLang="ja-JP" sz="1800" dirty="0">
              <a:solidFill>
                <a:srgbClr val="0000FF"/>
              </a:solidFill>
            </a:endParaRPr>
          </a:p>
          <a:p>
            <a:pPr marL="0" indent="0">
              <a:spcBef>
                <a:spcPts val="600"/>
              </a:spcBef>
              <a:buNone/>
            </a:pPr>
            <a:endParaRPr lang="en-US" altLang="ja-JP" sz="1800" dirty="0">
              <a:solidFill>
                <a:schemeClr val="accent1">
                  <a:lumMod val="50000"/>
                </a:schemeClr>
              </a:solidFill>
            </a:endParaRPr>
          </a:p>
          <a:p>
            <a:pPr marL="0" indent="0">
              <a:spcBef>
                <a:spcPts val="600"/>
              </a:spcBef>
              <a:buNone/>
            </a:pPr>
            <a:r>
              <a:rPr lang="en-US" altLang="ja-JP" sz="1800" dirty="0">
                <a:solidFill>
                  <a:schemeClr val="accent1">
                    <a:lumMod val="50000"/>
                  </a:schemeClr>
                </a:solidFill>
              </a:rPr>
              <a:t>T = data_list[0]				   </a:t>
            </a:r>
            <a:r>
              <a:rPr lang="en-US" altLang="ja-JP" sz="1800" dirty="0">
                <a:solidFill>
                  <a:srgbClr val="0000FF"/>
                </a:solidFill>
              </a:rPr>
              <a:t># data_list</a:t>
            </a:r>
            <a:r>
              <a:rPr lang="ja-JP" altLang="en-US" sz="1800" dirty="0">
                <a:solidFill>
                  <a:srgbClr val="0000FF"/>
                </a:solidFill>
              </a:rPr>
              <a:t>を リスト型変数 </a:t>
            </a:r>
            <a:r>
              <a:rPr lang="en-US" altLang="ja-JP" sz="1800" dirty="0">
                <a:solidFill>
                  <a:srgbClr val="0000FF"/>
                </a:solidFill>
              </a:rPr>
              <a:t>T, N</a:t>
            </a:r>
            <a:r>
              <a:rPr lang="ja-JP" altLang="en-US" sz="1800" dirty="0">
                <a:solidFill>
                  <a:srgbClr val="0000FF"/>
                </a:solidFill>
              </a:rPr>
              <a:t> に代入する。</a:t>
            </a:r>
            <a:endParaRPr lang="en-US" altLang="ja-JP" sz="1800" dirty="0">
              <a:solidFill>
                <a:srgbClr val="0000FF"/>
              </a:solidFill>
            </a:endParaRPr>
          </a:p>
          <a:p>
            <a:pPr marL="0" indent="0">
              <a:spcBef>
                <a:spcPts val="600"/>
              </a:spcBef>
              <a:buNone/>
            </a:pPr>
            <a:r>
              <a:rPr lang="en-US" altLang="ja-JP" sz="1800" dirty="0">
                <a:solidFill>
                  <a:schemeClr val="accent1">
                    <a:lumMod val="50000"/>
                  </a:schemeClr>
                </a:solidFill>
              </a:rPr>
              <a:t>N = </a:t>
            </a:r>
            <a:r>
              <a:rPr lang="en-US" altLang="ja-JP" sz="1800" dirty="0" err="1">
                <a:solidFill>
                  <a:schemeClr val="accent1">
                    <a:lumMod val="50000"/>
                  </a:schemeClr>
                </a:solidFill>
              </a:rPr>
              <a:t>data_list</a:t>
            </a:r>
            <a:r>
              <a:rPr lang="en-US" altLang="ja-JP" sz="1800" dirty="0">
                <a:solidFill>
                  <a:schemeClr val="accent1">
                    <a:lumMod val="50000"/>
                  </a:schemeClr>
                </a:solidFill>
              </a:rPr>
              <a:t>[1]</a:t>
            </a:r>
          </a:p>
          <a:p>
            <a:pPr marL="0" indent="0">
              <a:spcBef>
                <a:spcPts val="600"/>
              </a:spcBef>
              <a:buNone/>
            </a:pPr>
            <a:endParaRPr lang="en-US" altLang="ja-JP" sz="1800" dirty="0">
              <a:solidFill>
                <a:schemeClr val="accent1">
                  <a:lumMod val="50000"/>
                </a:schemeClr>
              </a:solidFill>
            </a:endParaRPr>
          </a:p>
          <a:p>
            <a:pPr marL="0" indent="0">
              <a:spcBef>
                <a:spcPts val="600"/>
              </a:spcBef>
              <a:buNone/>
            </a:pPr>
            <a:endParaRPr lang="en-US" altLang="ja-JP" sz="2400" b="1" dirty="0">
              <a:solidFill>
                <a:srgbClr val="0000FF"/>
              </a:solidFill>
            </a:endParaRPr>
          </a:p>
        </p:txBody>
      </p:sp>
    </p:spTree>
    <p:extLst>
      <p:ext uri="{BB962C8B-B14F-4D97-AF65-F5344CB8AC3E}">
        <p14:creationId xmlns:p14="http://schemas.microsoft.com/office/powerpoint/2010/main" val="217405835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268759"/>
          </a:xfrm>
        </p:spPr>
        <p:txBody>
          <a:bodyPr/>
          <a:lstStyle/>
          <a:p>
            <a:pPr eaLnBrk="1" hangingPunct="1"/>
            <a:r>
              <a:rPr lang="en-US" altLang="ja-JP" sz="3600" b="1" dirty="0">
                <a:solidFill>
                  <a:srgbClr val="0000FF"/>
                </a:solidFill>
                <a:ea typeface="ＨＧ丸ゴシックB" pitchFamily="49" charset="-128"/>
              </a:rPr>
              <a:t>CSV</a:t>
            </a:r>
            <a:r>
              <a:rPr lang="ja-JP" altLang="en-US" sz="3600" b="1" dirty="0">
                <a:solidFill>
                  <a:srgbClr val="0000FF"/>
                </a:solidFill>
                <a:ea typeface="ＨＧ丸ゴシックB" pitchFamily="49" charset="-128"/>
              </a:rPr>
              <a:t>ファイルの読み込み</a:t>
            </a:r>
            <a:r>
              <a:rPr lang="en-US" altLang="ja-JP" sz="3600" b="1" dirty="0">
                <a:solidFill>
                  <a:srgbClr val="0000FF"/>
                </a:solidFill>
                <a:ea typeface="ＨＧ丸ゴシックB" pitchFamily="49" charset="-128"/>
              </a:rPr>
              <a:t>: csv</a:t>
            </a:r>
            <a:r>
              <a:rPr lang="ja-JP" altLang="en-US" sz="3600" b="1" dirty="0">
                <a:solidFill>
                  <a:srgbClr val="0000FF"/>
                </a:solidFill>
                <a:ea typeface="ＨＧ丸ゴシックB" pitchFamily="49" charset="-128"/>
              </a:rPr>
              <a:t>ライブラリ</a:t>
            </a:r>
            <a:br>
              <a:rPr lang="en-US" altLang="ja-JP" sz="3600" b="1" dirty="0">
                <a:solidFill>
                  <a:srgbClr val="0000FF"/>
                </a:solidFill>
                <a:ea typeface="ＨＧ丸ゴシックB" pitchFamily="49" charset="-128"/>
              </a:rPr>
            </a:br>
            <a:r>
              <a:rPr lang="en-US" altLang="ja-JP" sz="2800" b="1" dirty="0">
                <a:solidFill>
                  <a:srgbClr val="FF0000"/>
                </a:solidFill>
                <a:ea typeface="ＨＧ丸ゴシックB" pitchFamily="49" charset="-128"/>
              </a:rPr>
              <a:t>(05-read_csv_file.py)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335360" y="1412776"/>
            <a:ext cx="11809312" cy="5688632"/>
          </a:xfrm>
        </p:spPr>
        <p:txBody>
          <a:bodyPr/>
          <a:lstStyle/>
          <a:p>
            <a:pPr marL="0" indent="0">
              <a:spcBef>
                <a:spcPts val="600"/>
              </a:spcBef>
              <a:buNone/>
            </a:pPr>
            <a:r>
              <a:rPr lang="ja-JP" altLang="en-US" sz="2400" b="1" dirty="0"/>
              <a:t>・ </a:t>
            </a:r>
            <a:r>
              <a:rPr lang="en-US" altLang="ja-JP" sz="2400" b="1" dirty="0"/>
              <a:t>CSV</a:t>
            </a:r>
            <a:r>
              <a:rPr lang="ja-JP" altLang="en-US" sz="2400" b="1" dirty="0"/>
              <a:t> </a:t>
            </a:r>
            <a:r>
              <a:rPr lang="en-US" altLang="ja-JP" sz="2400" b="1" dirty="0"/>
              <a:t>(Comma Separated Values) </a:t>
            </a:r>
            <a:r>
              <a:rPr lang="ja-JP" altLang="en-US" sz="2400" b="1" dirty="0"/>
              <a:t>ファイルの読み書き</a:t>
            </a:r>
            <a:br>
              <a:rPr lang="en-US" altLang="ja-JP" sz="2400" b="1" dirty="0"/>
            </a:br>
            <a:r>
              <a:rPr lang="ja-JP" altLang="en-US" sz="2400" b="1" dirty="0"/>
              <a:t>　　データ中に </a:t>
            </a:r>
            <a:r>
              <a:rPr lang="en-US" altLang="ja-JP" sz="2400" b="1" dirty="0"/>
              <a:t>, </a:t>
            </a:r>
            <a:r>
              <a:rPr lang="ja-JP" altLang="en-US" sz="2400" b="1" dirty="0"/>
              <a:t>があったり、</a:t>
            </a:r>
            <a:r>
              <a:rPr lang="en-US" altLang="ja-JP" sz="2400" b="1" dirty="0"/>
              <a:t>”</a:t>
            </a:r>
            <a:r>
              <a:rPr lang="ja-JP" altLang="en-US" sz="2400" b="1" dirty="0"/>
              <a:t> </a:t>
            </a:r>
            <a:r>
              <a:rPr lang="en-US" altLang="ja-JP" sz="2400" b="1" dirty="0"/>
              <a:t>”</a:t>
            </a:r>
            <a:r>
              <a:rPr lang="ja-JP" altLang="en-US" sz="2400" b="1" dirty="0"/>
              <a:t> でクオートされているデータも正常に読み込める</a:t>
            </a:r>
            <a:endParaRPr lang="en-US" altLang="ja-JP" sz="2400" b="1" dirty="0"/>
          </a:p>
          <a:p>
            <a:pPr marL="0" indent="0">
              <a:spcBef>
                <a:spcPts val="600"/>
              </a:spcBef>
              <a:buNone/>
            </a:pPr>
            <a:r>
              <a:rPr lang="en-US" altLang="ja-JP" sz="1800" dirty="0">
                <a:solidFill>
                  <a:schemeClr val="accent1">
                    <a:lumMod val="50000"/>
                  </a:schemeClr>
                </a:solidFill>
              </a:rPr>
              <a:t>	</a:t>
            </a:r>
          </a:p>
          <a:p>
            <a:pPr marL="0" indent="0">
              <a:spcBef>
                <a:spcPts val="600"/>
              </a:spcBef>
              <a:buNone/>
            </a:pPr>
            <a:r>
              <a:rPr lang="en-US" altLang="ja-JP" sz="1800" dirty="0">
                <a:solidFill>
                  <a:schemeClr val="accent1">
                    <a:lumMod val="50000"/>
                  </a:schemeClr>
                </a:solidFill>
              </a:rPr>
              <a:t>with open(</a:t>
            </a:r>
            <a:r>
              <a:rPr lang="en-US" altLang="ja-JP" sz="1800" dirty="0" err="1">
                <a:solidFill>
                  <a:schemeClr val="accent1">
                    <a:lumMod val="50000"/>
                  </a:schemeClr>
                </a:solidFill>
              </a:rPr>
              <a:t>input_path</a:t>
            </a:r>
            <a:r>
              <a:rPr lang="en-US" altLang="ja-JP" sz="1800" dirty="0">
                <a:solidFill>
                  <a:schemeClr val="accent1">
                    <a:lumMod val="50000"/>
                  </a:schemeClr>
                </a:solidFill>
              </a:rPr>
              <a:t>, ‘r’) as fp:	</a:t>
            </a:r>
            <a:r>
              <a:rPr lang="en-US" altLang="ja-JP" sz="1800" dirty="0">
                <a:solidFill>
                  <a:srgbClr val="0000FF"/>
                </a:solidFill>
              </a:rPr>
              <a:t># input.csv</a:t>
            </a:r>
            <a:r>
              <a:rPr lang="ja-JP" altLang="en-US" sz="1800" dirty="0">
                <a:solidFill>
                  <a:srgbClr val="0000FF"/>
                </a:solidFill>
              </a:rPr>
              <a:t>ファイルを開いてファイルハンドルを取得</a:t>
            </a:r>
            <a:endParaRPr lang="en-US" altLang="ja-JP" sz="1800" dirty="0">
              <a:solidFill>
                <a:srgbClr val="0000FF"/>
              </a:solidFill>
            </a:endParaRPr>
          </a:p>
          <a:p>
            <a:pPr marL="0" indent="0">
              <a:spcBef>
                <a:spcPts val="600"/>
              </a:spcBef>
              <a:buNone/>
            </a:pPr>
            <a:r>
              <a:rPr lang="ja-JP" altLang="en-US" sz="1800" dirty="0">
                <a:solidFill>
                  <a:schemeClr val="accent1">
                    <a:lumMod val="50000"/>
                  </a:schemeClr>
                </a:solidFill>
              </a:rPr>
              <a:t>    </a:t>
            </a:r>
            <a:r>
              <a:rPr lang="en-US" altLang="ja-JP" sz="1800" dirty="0" err="1">
                <a:solidFill>
                  <a:schemeClr val="accent1">
                    <a:lumMod val="50000"/>
                  </a:schemeClr>
                </a:solidFill>
              </a:rPr>
              <a:t>csv_reader</a:t>
            </a:r>
            <a:r>
              <a:rPr lang="en-US" altLang="ja-JP" sz="1800" dirty="0">
                <a:solidFill>
                  <a:schemeClr val="accent1">
                    <a:lumMod val="50000"/>
                  </a:schemeClr>
                </a:solidFill>
              </a:rPr>
              <a:t> = </a:t>
            </a:r>
            <a:r>
              <a:rPr lang="en-US" altLang="ja-JP" sz="1800" dirty="0" err="1">
                <a:solidFill>
                  <a:schemeClr val="accent1">
                    <a:lumMod val="50000"/>
                  </a:schemeClr>
                </a:solidFill>
              </a:rPr>
              <a:t>csv.reader</a:t>
            </a:r>
            <a:r>
              <a:rPr lang="en-US" altLang="ja-JP" sz="1800" dirty="0">
                <a:solidFill>
                  <a:schemeClr val="accent1">
                    <a:lumMod val="50000"/>
                  </a:schemeClr>
                </a:solidFill>
              </a:rPr>
              <a:t>(fp)	 	</a:t>
            </a:r>
            <a:r>
              <a:rPr lang="en-US" altLang="ja-JP" sz="1800" dirty="0">
                <a:solidFill>
                  <a:srgbClr val="0000FF"/>
                </a:solidFill>
              </a:rPr>
              <a:t># CSV</a:t>
            </a:r>
            <a:r>
              <a:rPr lang="ja-JP" altLang="en-US" sz="1800" dirty="0">
                <a:solidFill>
                  <a:srgbClr val="0000FF"/>
                </a:solidFill>
              </a:rPr>
              <a:t>ファイルを読み込むため、</a:t>
            </a:r>
            <a:r>
              <a:rPr lang="en-US" altLang="ja-JP" sz="1800" dirty="0" err="1">
                <a:solidFill>
                  <a:srgbClr val="0000FF"/>
                </a:solidFill>
              </a:rPr>
              <a:t>csv.reader</a:t>
            </a:r>
            <a:r>
              <a:rPr lang="en-US" altLang="ja-JP" sz="1800" dirty="0">
                <a:solidFill>
                  <a:srgbClr val="0000FF"/>
                </a:solidFill>
              </a:rPr>
              <a:t>()</a:t>
            </a:r>
            <a:r>
              <a:rPr lang="ja-JP" altLang="en-US" sz="1800" dirty="0">
                <a:solidFill>
                  <a:srgbClr val="0000FF"/>
                </a:solidFill>
              </a:rPr>
              <a:t> で</a:t>
            </a:r>
            <a:r>
              <a:rPr lang="en-US" altLang="ja-JP" sz="1800" dirty="0">
                <a:solidFill>
                  <a:srgbClr val="0000FF"/>
                </a:solidFill>
              </a:rPr>
              <a:t>reader</a:t>
            </a:r>
            <a:r>
              <a:rPr lang="ja-JP" altLang="en-US" sz="1800" dirty="0">
                <a:solidFill>
                  <a:srgbClr val="0000FF"/>
                </a:solidFill>
              </a:rPr>
              <a:t>オブジェクトを取得</a:t>
            </a:r>
            <a:endParaRPr lang="en-US" altLang="ja-JP" sz="1800" dirty="0">
              <a:solidFill>
                <a:srgbClr val="0000FF"/>
              </a:solidFill>
            </a:endParaRP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labels = </a:t>
            </a:r>
            <a:r>
              <a:rPr lang="en-US" altLang="ja-JP" sz="1800" b="1" dirty="0">
                <a:solidFill>
                  <a:srgbClr val="FF0000"/>
                </a:solidFill>
              </a:rPr>
              <a:t>next(</a:t>
            </a:r>
            <a:r>
              <a:rPr lang="en-US" altLang="ja-JP" sz="1800" b="1" dirty="0" err="1">
                <a:solidFill>
                  <a:srgbClr val="FF0000"/>
                </a:solidFill>
              </a:rPr>
              <a:t>csv_reader</a:t>
            </a:r>
            <a:r>
              <a:rPr lang="en-US" altLang="ja-JP" sz="1800" b="1" dirty="0">
                <a:solidFill>
                  <a:srgbClr val="FF0000"/>
                </a:solidFill>
              </a:rPr>
              <a:t>)</a:t>
            </a:r>
            <a:r>
              <a:rPr lang="en-US" altLang="ja-JP" sz="1800" dirty="0">
                <a:solidFill>
                  <a:schemeClr val="accent1">
                    <a:lumMod val="50000"/>
                  </a:schemeClr>
                </a:solidFill>
              </a:rPr>
              <a:t>		</a:t>
            </a:r>
            <a:r>
              <a:rPr lang="en-US" altLang="ja-JP" sz="1800" dirty="0">
                <a:solidFill>
                  <a:srgbClr val="0000FF"/>
                </a:solidFill>
              </a:rPr>
              <a:t># label</a:t>
            </a:r>
            <a:r>
              <a:rPr lang="ja-JP" altLang="en-US" sz="1800" dirty="0">
                <a:solidFill>
                  <a:srgbClr val="0000FF"/>
                </a:solidFill>
              </a:rPr>
              <a:t>を読み込む</a:t>
            </a:r>
            <a:endParaRPr lang="en-US" altLang="ja-JP" sz="1800" dirty="0">
              <a:solidFill>
                <a:srgbClr val="0000FF"/>
              </a:solidFill>
            </a:endParaRP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data_list = []</a:t>
            </a:r>
          </a:p>
          <a:p>
            <a:pPr marL="0" indent="0">
              <a:spcBef>
                <a:spcPts val="600"/>
              </a:spcBef>
              <a:buNone/>
            </a:pPr>
            <a:r>
              <a:rPr lang="en-US" altLang="ja-JP" sz="1800" dirty="0">
                <a:solidFill>
                  <a:schemeClr val="accent1">
                    <a:lumMod val="50000"/>
                  </a:schemeClr>
                </a:solidFill>
              </a:rPr>
              <a:t>    </a:t>
            </a:r>
            <a:r>
              <a:rPr lang="en-US" altLang="ja-JP" sz="1800" b="1" dirty="0">
                <a:solidFill>
                  <a:srgbClr val="FF0000"/>
                </a:solidFill>
              </a:rPr>
              <a:t>for row in </a:t>
            </a:r>
            <a:r>
              <a:rPr lang="en-US" altLang="ja-JP" sz="1800" b="1" dirty="0" err="1">
                <a:solidFill>
                  <a:srgbClr val="FF0000"/>
                </a:solidFill>
              </a:rPr>
              <a:t>csv_reader</a:t>
            </a:r>
            <a:r>
              <a:rPr lang="en-US" altLang="ja-JP" sz="1800" b="1" dirty="0">
                <a:solidFill>
                  <a:srgbClr val="FF0000"/>
                </a:solidFill>
              </a:rPr>
              <a:t>:</a:t>
            </a:r>
            <a:r>
              <a:rPr lang="en-US" altLang="ja-JP" sz="1800" dirty="0">
                <a:solidFill>
                  <a:schemeClr val="accent1">
                    <a:lumMod val="50000"/>
                  </a:schemeClr>
                </a:solidFill>
              </a:rPr>
              <a:t>		</a:t>
            </a:r>
            <a:r>
              <a:rPr lang="en-US" altLang="ja-JP" sz="1800" dirty="0">
                <a:solidFill>
                  <a:srgbClr val="0000FF"/>
                </a:solidFill>
              </a:rPr>
              <a:t># 1</a:t>
            </a:r>
            <a:r>
              <a:rPr lang="ja-JP" altLang="en-US" sz="1800" dirty="0">
                <a:solidFill>
                  <a:srgbClr val="0000FF"/>
                </a:solidFill>
              </a:rPr>
              <a:t>行ずつ読み込み、</a:t>
            </a:r>
            <a:r>
              <a:rPr lang="en-US" altLang="ja-JP" sz="1800" dirty="0">
                <a:solidFill>
                  <a:srgbClr val="0000FF"/>
                </a:solidFill>
              </a:rPr>
              <a:t>list</a:t>
            </a:r>
            <a:r>
              <a:rPr lang="ja-JP" altLang="en-US" sz="1800" dirty="0">
                <a:solidFill>
                  <a:srgbClr val="0000FF"/>
                </a:solidFill>
              </a:rPr>
              <a:t>型配列を</a:t>
            </a:r>
            <a:r>
              <a:rPr lang="en-US" altLang="ja-JP" sz="1800" dirty="0">
                <a:solidFill>
                  <a:srgbClr val="0000FF"/>
                </a:solidFill>
              </a:rPr>
              <a:t>row</a:t>
            </a:r>
            <a:r>
              <a:rPr lang="ja-JP" altLang="en-US" sz="1800" dirty="0">
                <a:solidFill>
                  <a:srgbClr val="0000FF"/>
                </a:solidFill>
              </a:rPr>
              <a:t>に入れる</a:t>
            </a:r>
            <a:endParaRPr lang="en-US" altLang="ja-JP" sz="1800" dirty="0">
              <a:solidFill>
                <a:schemeClr val="accent1">
                  <a:lumMod val="50000"/>
                </a:schemeClr>
              </a:solidFill>
            </a:endParaRPr>
          </a:p>
          <a:p>
            <a:pPr marL="0" indent="0">
              <a:spcBef>
                <a:spcPts val="600"/>
              </a:spcBef>
              <a:buNone/>
            </a:pPr>
            <a:r>
              <a:rPr lang="ja-JP" altLang="en-US" sz="1800" dirty="0">
                <a:solidFill>
                  <a:schemeClr val="accent1">
                    <a:lumMod val="50000"/>
                  </a:schemeClr>
                </a:solidFill>
              </a:rPr>
              <a:t>       </a:t>
            </a:r>
            <a:r>
              <a:rPr lang="en-US" altLang="ja-JP" sz="1800" dirty="0">
                <a:solidFill>
                  <a:schemeClr val="accent1">
                    <a:lumMod val="50000"/>
                  </a:schemeClr>
                </a:solidFill>
              </a:rPr>
              <a:t> row = [float(d) for d in row] 	</a:t>
            </a:r>
            <a:r>
              <a:rPr lang="en-US" altLang="ja-JP" sz="1800" dirty="0">
                <a:solidFill>
                  <a:srgbClr val="0000FF"/>
                </a:solidFill>
              </a:rPr>
              <a:t># row</a:t>
            </a:r>
            <a:r>
              <a:rPr lang="ja-JP" altLang="en-US" sz="1800" dirty="0">
                <a:solidFill>
                  <a:srgbClr val="0000FF"/>
                </a:solidFill>
              </a:rPr>
              <a:t>の要素 </a:t>
            </a:r>
            <a:r>
              <a:rPr lang="en-US" altLang="ja-JP" sz="1800" dirty="0">
                <a:solidFill>
                  <a:srgbClr val="0000FF"/>
                </a:solidFill>
              </a:rPr>
              <a:t>(</a:t>
            </a:r>
            <a:r>
              <a:rPr lang="ja-JP" altLang="en-US" sz="1800" dirty="0">
                <a:solidFill>
                  <a:srgbClr val="0000FF"/>
                </a:solidFill>
              </a:rPr>
              <a:t>文字列型</a:t>
            </a:r>
            <a:r>
              <a:rPr lang="en-US" altLang="ja-JP" sz="1800" dirty="0">
                <a:solidFill>
                  <a:srgbClr val="0000FF"/>
                </a:solidFill>
              </a:rPr>
              <a:t>)</a:t>
            </a:r>
            <a:r>
              <a:rPr lang="ja-JP" altLang="en-US" sz="1800" dirty="0">
                <a:solidFill>
                  <a:srgbClr val="0000FF"/>
                </a:solidFill>
              </a:rPr>
              <a:t> を実数型 </a:t>
            </a:r>
            <a:r>
              <a:rPr lang="en-US" altLang="ja-JP" sz="1800" dirty="0">
                <a:solidFill>
                  <a:srgbClr val="0000FF"/>
                </a:solidFill>
              </a:rPr>
              <a:t>(float)</a:t>
            </a:r>
            <a:r>
              <a:rPr lang="ja-JP" altLang="en-US" sz="1800" dirty="0">
                <a:solidFill>
                  <a:srgbClr val="0000FF"/>
                </a:solidFill>
              </a:rPr>
              <a:t> に変換してリストを作る</a:t>
            </a:r>
            <a:endParaRPr lang="en-US" altLang="ja-JP" sz="1800" dirty="0">
              <a:solidFill>
                <a:srgbClr val="0000FF"/>
              </a:solidFill>
            </a:endParaRPr>
          </a:p>
          <a:p>
            <a:pPr marL="0" indent="0">
              <a:spcBef>
                <a:spcPts val="600"/>
              </a:spcBef>
              <a:buNone/>
            </a:pPr>
            <a:r>
              <a:rPr lang="en-US" altLang="ja-JP" sz="1800" dirty="0">
                <a:solidFill>
                  <a:schemeClr val="accent1">
                    <a:lumMod val="50000"/>
                  </a:schemeClr>
                </a:solidFill>
              </a:rPr>
              <a:t>        </a:t>
            </a:r>
            <a:r>
              <a:rPr lang="en-US" altLang="ja-JP" sz="1800" dirty="0" err="1">
                <a:solidFill>
                  <a:schemeClr val="accent1">
                    <a:lumMod val="50000"/>
                  </a:schemeClr>
                </a:solidFill>
              </a:rPr>
              <a:t>data_list.append</a:t>
            </a:r>
            <a:r>
              <a:rPr lang="en-US" altLang="ja-JP" sz="1800" dirty="0">
                <a:solidFill>
                  <a:schemeClr val="accent1">
                    <a:lumMod val="50000"/>
                  </a:schemeClr>
                </a:solidFill>
              </a:rPr>
              <a:t>(row)</a:t>
            </a:r>
          </a:p>
          <a:p>
            <a:pPr marL="0" indent="0">
              <a:spcBef>
                <a:spcPts val="600"/>
              </a:spcBef>
              <a:buNone/>
            </a:pPr>
            <a:endParaRPr lang="en-US" altLang="ja-JP" sz="1800" dirty="0">
              <a:solidFill>
                <a:schemeClr val="accent1">
                  <a:lumMod val="50000"/>
                </a:schemeClr>
              </a:solidFill>
            </a:endParaRPr>
          </a:p>
        </p:txBody>
      </p:sp>
    </p:spTree>
    <p:extLst>
      <p:ext uri="{BB962C8B-B14F-4D97-AF65-F5344CB8AC3E}">
        <p14:creationId xmlns:p14="http://schemas.microsoft.com/office/powerpoint/2010/main" val="17428666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92000" cy="764703"/>
          </a:xfrm>
        </p:spPr>
        <p:txBody>
          <a:bodyPr/>
          <a:lstStyle/>
          <a:p>
            <a:pPr eaLnBrk="1" hangingPunct="1"/>
            <a:r>
              <a:rPr lang="ja-JP" altLang="en-US" sz="3600" b="1" dirty="0">
                <a:solidFill>
                  <a:srgbClr val="0000FF"/>
                </a:solidFill>
                <a:ea typeface="ＨＧ丸ゴシックB" pitchFamily="49" charset="-128"/>
              </a:rPr>
              <a:t>想定しているプログラミング言語とバージョン</a:t>
            </a:r>
          </a:p>
        </p:txBody>
      </p:sp>
      <p:sp>
        <p:nvSpPr>
          <p:cNvPr id="420867" name="Rectangle 1027"/>
          <p:cNvSpPr>
            <a:spLocks noGrp="1" noChangeArrowheads="1"/>
          </p:cNvSpPr>
          <p:nvPr>
            <p:ph type="body" idx="1"/>
          </p:nvPr>
        </p:nvSpPr>
        <p:spPr>
          <a:xfrm>
            <a:off x="551384" y="836712"/>
            <a:ext cx="11377264" cy="5688632"/>
          </a:xfrm>
        </p:spPr>
        <p:txBody>
          <a:bodyPr/>
          <a:lstStyle/>
          <a:p>
            <a:pPr marL="0" indent="0">
              <a:spcBef>
                <a:spcPts val="0"/>
              </a:spcBef>
              <a:buNone/>
            </a:pPr>
            <a:r>
              <a:rPr lang="en-US" altLang="ja-JP" sz="2400" b="1" kern="100" dirty="0">
                <a:effectLst/>
                <a:cs typeface="Cascadia Code" panose="020B0609020000020004" pitchFamily="49" charset="0"/>
              </a:rPr>
              <a:t>Python: Version 3.8</a:t>
            </a:r>
            <a:r>
              <a:rPr lang="ja-JP" altLang="en-US" sz="2400" b="1" kern="100" dirty="0">
                <a:effectLst/>
                <a:cs typeface="Cascadia Code" panose="020B0609020000020004" pitchFamily="49" charset="0"/>
              </a:rPr>
              <a:t>以降　　</a:t>
            </a:r>
            <a:r>
              <a:rPr lang="en-US" altLang="ja-JP" sz="2400" kern="100" dirty="0">
                <a:cs typeface="Cascadia Code" panose="020B0609020000020004" pitchFamily="49" charset="0"/>
                <a:hlinkClick r:id="rId2">
                  <a:extLst>
                    <a:ext uri="{A12FA001-AC4F-418D-AE19-62706E023703}">
                      <ahyp:hlinkClr xmlns:ahyp="http://schemas.microsoft.com/office/drawing/2018/hyperlinkcolor" val="tx"/>
                    </a:ext>
                  </a:extLst>
                </a:hlinkClick>
              </a:rPr>
              <a:t>https://www.python.org/</a:t>
            </a:r>
            <a:endParaRPr lang="en-US" altLang="ja-JP" sz="2400" kern="100" dirty="0">
              <a:cs typeface="Cascadia Code" panose="020B0609020000020004" pitchFamily="49" charset="0"/>
            </a:endParaRPr>
          </a:p>
          <a:p>
            <a:pPr marL="0" indent="0">
              <a:spcBef>
                <a:spcPts val="0"/>
              </a:spcBef>
              <a:buNone/>
            </a:pPr>
            <a:r>
              <a:rPr lang="ja-JP" altLang="en-US" sz="2000" kern="100" dirty="0">
                <a:cs typeface="Cascadia Code" panose="020B0609020000020004" pitchFamily="49" charset="0"/>
              </a:rPr>
              <a:t>　　</a:t>
            </a:r>
            <a:r>
              <a:rPr lang="en-US" altLang="ja-JP" sz="2000" kern="100" dirty="0">
                <a:cs typeface="Cascadia Code" panose="020B0609020000020004" pitchFamily="49" charset="0"/>
              </a:rPr>
              <a:t>python</a:t>
            </a:r>
            <a:r>
              <a:rPr lang="ja-JP" altLang="en-US" sz="2000" kern="100" dirty="0">
                <a:cs typeface="Cascadia Code" panose="020B0609020000020004" pitchFamily="49" charset="0"/>
              </a:rPr>
              <a:t>は</a:t>
            </a:r>
            <a:r>
              <a:rPr lang="en-US" altLang="ja-JP" sz="2000" kern="100" dirty="0">
                <a:cs typeface="Cascadia Code" panose="020B0609020000020004" pitchFamily="49" charset="0"/>
              </a:rPr>
              <a:t>minor</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version</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up</a:t>
            </a:r>
            <a:r>
              <a:rPr lang="ja-JP" altLang="en-US" sz="2000" kern="100" dirty="0">
                <a:cs typeface="Cascadia Code" panose="020B0609020000020004" pitchFamily="49" charset="0"/>
              </a:rPr>
              <a:t>毎に機能を追加しているので注意</a:t>
            </a:r>
            <a:br>
              <a:rPr lang="en-US" altLang="ja-JP" sz="2000" kern="100" dirty="0">
                <a:cs typeface="Cascadia Code" panose="020B0609020000020004" pitchFamily="49" charset="0"/>
              </a:rPr>
            </a:br>
            <a:r>
              <a:rPr lang="ja-JP" altLang="en-US" sz="2000" kern="100" dirty="0">
                <a:solidFill>
                  <a:srgbClr val="FF0000"/>
                </a:solidFill>
                <a:cs typeface="Cascadia Code" panose="020B0609020000020004" pitchFamily="49" charset="0"/>
              </a:rPr>
              <a:t>　　　　</a:t>
            </a:r>
            <a:r>
              <a:rPr lang="en-US" altLang="ja-JP" sz="2000" kern="100" dirty="0">
                <a:solidFill>
                  <a:srgbClr val="FF0000"/>
                </a:solidFill>
                <a:cs typeface="Cascadia Code" panose="020B0609020000020004" pitchFamily="49" charset="0"/>
              </a:rPr>
              <a:t>3.8</a:t>
            </a:r>
            <a:r>
              <a:rPr lang="ja-JP" altLang="en-US" sz="2000" kern="100" dirty="0">
                <a:solidFill>
                  <a:srgbClr val="FF0000"/>
                </a:solidFill>
                <a:cs typeface="Cascadia Code" panose="020B0609020000020004" pitchFamily="49" charset="0"/>
              </a:rPr>
              <a:t>では、型宣言、</a:t>
            </a:r>
            <a:r>
              <a:rPr lang="en-US" altLang="ja-JP" sz="2000" kern="100" dirty="0">
                <a:solidFill>
                  <a:srgbClr val="FF0000"/>
                </a:solidFill>
                <a:cs typeface="Cascadia Code" panose="020B0609020000020004" pitchFamily="49" charset="0"/>
              </a:rPr>
              <a:t>f</a:t>
            </a:r>
            <a:r>
              <a:rPr lang="ja-JP" altLang="en-US" sz="2000" kern="100" dirty="0">
                <a:solidFill>
                  <a:srgbClr val="FF0000"/>
                </a:solidFill>
                <a:cs typeface="Cascadia Code" panose="020B0609020000020004" pitchFamily="49" charset="0"/>
              </a:rPr>
              <a:t>文字列フォーマット </a:t>
            </a:r>
            <a:r>
              <a:rPr lang="en-US" altLang="ja-JP" sz="2000" kern="100" dirty="0">
                <a:solidFill>
                  <a:srgbClr val="FF0000"/>
                </a:solidFill>
                <a:cs typeface="Cascadia Code" panose="020B0609020000020004" pitchFamily="49" charset="0"/>
              </a:rPr>
              <a:t>(</a:t>
            </a:r>
            <a:r>
              <a:rPr lang="ja-JP" altLang="en-US" sz="2000" kern="100" dirty="0">
                <a:solidFill>
                  <a:srgbClr val="FF0000"/>
                </a:solidFill>
                <a:cs typeface="Cascadia Code" panose="020B0609020000020004" pitchFamily="49" charset="0"/>
              </a:rPr>
              <a:t>ｆ</a:t>
            </a:r>
            <a:r>
              <a:rPr lang="en-US" altLang="ja-JP" sz="2000" kern="100" dirty="0">
                <a:solidFill>
                  <a:srgbClr val="FF0000"/>
                </a:solidFill>
                <a:cs typeface="Cascadia Code" panose="020B0609020000020004" pitchFamily="49" charset="0"/>
              </a:rPr>
              <a:t>”{var}”)</a:t>
            </a:r>
            <a:r>
              <a:rPr lang="ja-JP" altLang="en-US" sz="2000" kern="100" dirty="0">
                <a:solidFill>
                  <a:srgbClr val="FF0000"/>
                </a:solidFill>
                <a:cs typeface="Cascadia Code" panose="020B0609020000020004" pitchFamily="49" charset="0"/>
              </a:rPr>
              <a:t> などが使える </a:t>
            </a:r>
            <a:br>
              <a:rPr lang="en-US" altLang="ja-JP" sz="2000" kern="100" dirty="0">
                <a:solidFill>
                  <a:srgbClr val="FF0000"/>
                </a:solidFill>
                <a:cs typeface="Cascadia Code" panose="020B0609020000020004" pitchFamily="49" charset="0"/>
              </a:rPr>
            </a:br>
            <a:r>
              <a:rPr lang="ja-JP" altLang="en-US" sz="2000" kern="100" dirty="0">
                <a:cs typeface="Cascadia Code" panose="020B0609020000020004" pitchFamily="49" charset="0"/>
              </a:rPr>
              <a:t>　　</a:t>
            </a:r>
            <a:r>
              <a:rPr lang="en-US" altLang="ja-JP" sz="2000" kern="100" dirty="0">
                <a:cs typeface="Cascadia Code" panose="020B0609020000020004" pitchFamily="49" charset="0"/>
              </a:rPr>
              <a:t>Major</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version</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up</a:t>
            </a:r>
            <a:r>
              <a:rPr lang="ja-JP" altLang="en-US" sz="2000" kern="100" dirty="0">
                <a:cs typeface="Cascadia Code" panose="020B0609020000020004" pitchFamily="49" charset="0"/>
              </a:rPr>
              <a:t>で互換性が維持されるかは不明</a:t>
            </a:r>
            <a:endParaRPr lang="en-US" altLang="ja-JP" sz="2000" kern="100" dirty="0">
              <a:cs typeface="Cascadia Code" panose="020B0609020000020004" pitchFamily="49" charset="0"/>
            </a:endParaRPr>
          </a:p>
          <a:p>
            <a:pPr marL="0" indent="0">
              <a:spcBef>
                <a:spcPts val="0"/>
              </a:spcBef>
              <a:buNone/>
            </a:pPr>
            <a:endParaRPr lang="en-US" altLang="ja-JP" sz="2000" kern="100" dirty="0">
              <a:cs typeface="Cascadia Code" panose="020B0609020000020004" pitchFamily="49" charset="0"/>
            </a:endParaRPr>
          </a:p>
          <a:p>
            <a:pPr marL="0" indent="0">
              <a:spcBef>
                <a:spcPts val="0"/>
              </a:spcBef>
              <a:buNone/>
            </a:pPr>
            <a:r>
              <a:rPr lang="en-US" altLang="ja-JP" sz="2400" b="1" kern="100" dirty="0">
                <a:cs typeface="Cascadia Code" panose="020B0609020000020004" pitchFamily="49" charset="0"/>
              </a:rPr>
              <a:t>Fortran: Fortran90</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WSL2/Linux</a:t>
            </a:r>
            <a:r>
              <a:rPr lang="ja-JP" altLang="en-US" sz="2400" kern="100" dirty="0">
                <a:cs typeface="Cascadia Code" panose="020B0609020000020004" pitchFamily="49" charset="0"/>
              </a:rPr>
              <a:t>、</a:t>
            </a:r>
            <a:r>
              <a:rPr lang="en-US" altLang="ja-JP" sz="2400" kern="100" dirty="0">
                <a:cs typeface="Cascadia Code" panose="020B0609020000020004" pitchFamily="49" charset="0"/>
              </a:rPr>
              <a:t>MinGW</a:t>
            </a:r>
            <a:r>
              <a:rPr lang="ja-JP" altLang="en-US" sz="2400" kern="100" dirty="0">
                <a:cs typeface="Cascadia Code" panose="020B0609020000020004" pitchFamily="49" charset="0"/>
              </a:rPr>
              <a:t>、</a:t>
            </a:r>
            <a:r>
              <a:rPr lang="en-US" altLang="ja-JP" sz="2400" kern="100" dirty="0">
                <a:cs typeface="Cascadia Code" panose="020B0609020000020004" pitchFamily="49" charset="0"/>
              </a:rPr>
              <a:t>macOS</a:t>
            </a:r>
            <a:br>
              <a:rPr lang="en-US" altLang="ja-JP" sz="2400" kern="100" dirty="0">
                <a:cs typeface="Cascadia Code" panose="020B0609020000020004" pitchFamily="49" charset="0"/>
              </a:rPr>
            </a:br>
            <a:r>
              <a:rPr lang="ja-JP" altLang="en-US" sz="2400" kern="100" dirty="0">
                <a:cs typeface="Cascadia Code" panose="020B0609020000020004" pitchFamily="49" charset="0"/>
              </a:rPr>
              <a:t>　　　　　　　　　　　　　  </a:t>
            </a:r>
            <a:r>
              <a:rPr lang="en-US" altLang="ja-JP" sz="2400" kern="100" dirty="0">
                <a:cs typeface="Cascadia Code" panose="020B0609020000020004" pitchFamily="49" charset="0"/>
              </a:rPr>
              <a:t>Intel </a:t>
            </a:r>
            <a:r>
              <a:rPr lang="en-US" altLang="ja-JP" sz="2400" kern="100" dirty="0" err="1">
                <a:cs typeface="Cascadia Code" panose="020B0609020000020004" pitchFamily="49" charset="0"/>
              </a:rPr>
              <a:t>oneAPI</a:t>
            </a:r>
            <a:r>
              <a:rPr lang="ja-JP" altLang="en-US" sz="2400" kern="100" dirty="0">
                <a:cs typeface="Cascadia Code" panose="020B0609020000020004" pitchFamily="49" charset="0"/>
              </a:rPr>
              <a:t>コンパイラ </a:t>
            </a:r>
            <a:endParaRPr lang="en-US" altLang="ja-JP" sz="2400" kern="100" dirty="0">
              <a:cs typeface="Cascadia Code" panose="020B0609020000020004" pitchFamily="49" charset="0"/>
            </a:endParaRPr>
          </a:p>
          <a:p>
            <a:pPr marL="0" indent="0">
              <a:spcBef>
                <a:spcPts val="0"/>
              </a:spcBef>
              <a:buNone/>
            </a:pPr>
            <a:r>
              <a:rPr lang="en-US" altLang="ja-JP" sz="1400" kern="100" dirty="0">
                <a:cs typeface="Cascadia Code" panose="020B0609020000020004" pitchFamily="49" charset="0"/>
              </a:rPr>
              <a:t>				(https://www.intel.com/content/www/us/en/developer/overview.html#gs.3bz9s2)</a:t>
            </a:r>
          </a:p>
          <a:p>
            <a:pPr marL="0" indent="0">
              <a:spcBef>
                <a:spcPts val="0"/>
              </a:spcBef>
              <a:buNone/>
            </a:pPr>
            <a:r>
              <a:rPr lang="ja-JP" altLang="en-US" sz="1800" kern="100" dirty="0">
                <a:cs typeface="Cascadia Code" panose="020B0609020000020004" pitchFamily="49" charset="0"/>
              </a:rPr>
              <a:t>　　</a:t>
            </a:r>
            <a:r>
              <a:rPr lang="en-US" altLang="ja-JP" sz="1800" kern="100" dirty="0">
                <a:cs typeface="Cascadia Code" panose="020B0609020000020004" pitchFamily="49" charset="0"/>
              </a:rPr>
              <a:t>FORTRAN77</a:t>
            </a:r>
            <a:r>
              <a:rPr lang="ja-JP" altLang="en-US" sz="1800" kern="100" dirty="0">
                <a:cs typeface="Cascadia Code" panose="020B0609020000020004" pitchFamily="49" charset="0"/>
              </a:rPr>
              <a:t>まで： 固定フォーマット</a:t>
            </a:r>
            <a:endParaRPr lang="en-US" altLang="ja-JP" sz="1800" kern="100" dirty="0">
              <a:cs typeface="Cascadia Code" panose="020B0609020000020004" pitchFamily="49" charset="0"/>
            </a:endParaRPr>
          </a:p>
          <a:p>
            <a:pPr marL="0" indent="0">
              <a:spcBef>
                <a:spcPts val="0"/>
              </a:spcBef>
              <a:buNone/>
            </a:pPr>
            <a:r>
              <a:rPr lang="ja-JP" altLang="en-US" sz="1800" kern="100" dirty="0">
                <a:cs typeface="Cascadia Code" panose="020B0609020000020004" pitchFamily="49" charset="0"/>
              </a:rPr>
              <a:t>　　</a:t>
            </a:r>
            <a:r>
              <a:rPr lang="en-US" altLang="ja-JP" sz="1800" b="1" kern="100" dirty="0">
                <a:solidFill>
                  <a:srgbClr val="FF0000"/>
                </a:solidFill>
                <a:cs typeface="Cascadia Code" panose="020B0609020000020004" pitchFamily="49" charset="0"/>
              </a:rPr>
              <a:t>Fortran90</a:t>
            </a:r>
            <a:r>
              <a:rPr lang="ja-JP" altLang="en-US" sz="1800" b="1" kern="100" dirty="0">
                <a:solidFill>
                  <a:srgbClr val="FF0000"/>
                </a:solidFill>
                <a:cs typeface="Cascadia Code" panose="020B0609020000020004" pitchFamily="49" charset="0"/>
              </a:rPr>
              <a:t>以降</a:t>
            </a:r>
            <a:r>
              <a:rPr lang="en-US" altLang="ja-JP" sz="1800" b="1" kern="100" dirty="0">
                <a:solidFill>
                  <a:srgbClr val="FF0000"/>
                </a:solidFill>
                <a:cs typeface="Cascadia Code" panose="020B0609020000020004" pitchFamily="49" charset="0"/>
              </a:rPr>
              <a:t>:</a:t>
            </a:r>
            <a:r>
              <a:rPr lang="ja-JP" altLang="en-US" sz="1800" b="1" kern="100" dirty="0">
                <a:solidFill>
                  <a:srgbClr val="FF0000"/>
                </a:solidFill>
                <a:cs typeface="Cascadia Code" panose="020B0609020000020004" pitchFamily="49" charset="0"/>
              </a:rPr>
              <a:t> フリーフォーマット</a:t>
            </a:r>
            <a:endParaRPr lang="en-US" altLang="ja-JP" sz="1800" b="1" kern="100" dirty="0">
              <a:solidFill>
                <a:srgbClr val="FF0000"/>
              </a:solidFill>
              <a:cs typeface="Cascadia Code" panose="020B0609020000020004" pitchFamily="49" charset="0"/>
            </a:endParaRPr>
          </a:p>
          <a:p>
            <a:pPr marL="0" indent="0">
              <a:spcBef>
                <a:spcPts val="0"/>
              </a:spcBef>
              <a:buNone/>
            </a:pPr>
            <a:endParaRPr lang="en-US" altLang="ja-JP" sz="2400" b="1" kern="100" dirty="0">
              <a:effectLst/>
              <a:cs typeface="Cascadia Code" panose="020B0609020000020004" pitchFamily="49" charset="0"/>
            </a:endParaRPr>
          </a:p>
          <a:p>
            <a:pPr marL="0" indent="0">
              <a:spcBef>
                <a:spcPts val="0"/>
              </a:spcBef>
              <a:buNone/>
            </a:pPr>
            <a:r>
              <a:rPr lang="en-US" altLang="ja-JP" sz="2400" b="1" kern="100" dirty="0">
                <a:effectLst/>
                <a:cs typeface="Cascadia Code" panose="020B0609020000020004" pitchFamily="49" charset="0"/>
              </a:rPr>
              <a:t>C: C90/C99</a:t>
            </a:r>
          </a:p>
          <a:p>
            <a:pPr marL="0" indent="0">
              <a:spcBef>
                <a:spcPts val="0"/>
              </a:spcBef>
              <a:buNone/>
            </a:pPr>
            <a:r>
              <a:rPr lang="ja-JP" altLang="en-US" sz="1800" kern="100" dirty="0">
                <a:cs typeface="Cascadia Code" panose="020B0609020000020004" pitchFamily="49" charset="0"/>
              </a:rPr>
              <a:t>　　</a:t>
            </a:r>
            <a:r>
              <a:rPr lang="en-US" altLang="ja-JP" sz="1800" kern="100" dirty="0">
                <a:cs typeface="Cascadia Code" panose="020B0609020000020004" pitchFamily="49" charset="0"/>
              </a:rPr>
              <a:t>C</a:t>
            </a:r>
            <a:r>
              <a:rPr lang="ja-JP" altLang="en-US" sz="1800" kern="100" dirty="0">
                <a:cs typeface="Cascadia Code" panose="020B0609020000020004" pitchFamily="49" charset="0"/>
              </a:rPr>
              <a:t>言語は後方互換性を重視しているので、大きな拡張・変更はない</a:t>
            </a:r>
            <a:br>
              <a:rPr lang="en-US" altLang="ja-JP" sz="1800" kern="100" dirty="0">
                <a:cs typeface="Cascadia Code" panose="020B0609020000020004" pitchFamily="49" charset="0"/>
              </a:rPr>
            </a:br>
            <a:r>
              <a:rPr lang="ja-JP" altLang="en-US" sz="1800" kern="100" dirty="0">
                <a:cs typeface="Cascadia Code" panose="020B0609020000020004" pitchFamily="49" charset="0"/>
              </a:rPr>
              <a:t>　　　　</a:t>
            </a:r>
            <a:r>
              <a:rPr lang="en-US" altLang="ja-JP" sz="1800" kern="100" dirty="0">
                <a:cs typeface="Cascadia Code" panose="020B0609020000020004" pitchFamily="49" charset="0"/>
              </a:rPr>
              <a:t>C99</a:t>
            </a:r>
            <a:r>
              <a:rPr lang="ja-JP" altLang="en-US" sz="1800" kern="100" dirty="0">
                <a:cs typeface="Cascadia Code" panose="020B0609020000020004" pitchFamily="49" charset="0"/>
              </a:rPr>
              <a:t>では</a:t>
            </a:r>
            <a:r>
              <a:rPr lang="ja-JP" altLang="en-US" sz="1800" kern="100" dirty="0">
                <a:solidFill>
                  <a:srgbClr val="FF0000"/>
                </a:solidFill>
                <a:cs typeface="Cascadia Code" panose="020B0609020000020004" pitchFamily="49" charset="0"/>
              </a:rPr>
              <a:t>変数宣言位置の自由度やコメント文 </a:t>
            </a:r>
            <a:r>
              <a:rPr lang="en-US" altLang="ja-JP" sz="1800" kern="100" dirty="0">
                <a:solidFill>
                  <a:srgbClr val="FF0000"/>
                </a:solidFill>
                <a:cs typeface="Cascadia Code" panose="020B0609020000020004" pitchFamily="49" charset="0"/>
              </a:rPr>
              <a:t>(//)</a:t>
            </a:r>
            <a:r>
              <a:rPr lang="en-US" altLang="ja-JP" sz="1800" kern="100" dirty="0">
                <a:cs typeface="Cascadia Code" panose="020B0609020000020004" pitchFamily="49" charset="0"/>
              </a:rPr>
              <a:t> </a:t>
            </a:r>
            <a:r>
              <a:rPr lang="ja-JP" altLang="en-US" sz="1800" kern="100" dirty="0">
                <a:cs typeface="Cascadia Code" panose="020B0609020000020004" pitchFamily="49" charset="0"/>
              </a:rPr>
              <a:t>が拡張されている</a:t>
            </a:r>
            <a:endParaRPr lang="en-US" altLang="ja-JP" sz="1800" kern="100" dirty="0">
              <a:cs typeface="Cascadia Code" panose="020B0609020000020004" pitchFamily="49" charset="0"/>
            </a:endParaRPr>
          </a:p>
          <a:p>
            <a:pPr marL="0" indent="0">
              <a:spcBef>
                <a:spcPts val="0"/>
              </a:spcBef>
              <a:buNone/>
            </a:pPr>
            <a:r>
              <a:rPr lang="ja-JP" altLang="en-US" sz="1800" kern="100" dirty="0">
                <a:cs typeface="Cascadia Code" panose="020B0609020000020004" pitchFamily="49" charset="0"/>
              </a:rPr>
              <a:t>　　</a:t>
            </a:r>
            <a:r>
              <a:rPr lang="en-US" altLang="ja-JP" sz="1800" kern="100" dirty="0">
                <a:cs typeface="Cascadia Code" panose="020B0609020000020004" pitchFamily="49" charset="0"/>
              </a:rPr>
              <a:t>C++</a:t>
            </a:r>
            <a:r>
              <a:rPr lang="ja-JP" altLang="en-US" sz="1800" kern="100" dirty="0">
                <a:cs typeface="Cascadia Code" panose="020B0609020000020004" pitchFamily="49" charset="0"/>
              </a:rPr>
              <a:t>は別物の言語、今回は無視する</a:t>
            </a:r>
            <a:endParaRPr lang="en-US" altLang="ja-JP" sz="1800" kern="100" dirty="0">
              <a:cs typeface="Cascadia Code" panose="020B0609020000020004" pitchFamily="49" charset="0"/>
            </a:endParaRPr>
          </a:p>
          <a:p>
            <a:pPr marL="0" indent="0">
              <a:spcBef>
                <a:spcPts val="0"/>
              </a:spcBef>
              <a:buNone/>
            </a:pPr>
            <a:endParaRPr lang="en-US" altLang="ja-JP" sz="2400" b="1" kern="100" dirty="0">
              <a:effectLst/>
              <a:cs typeface="Cascadia Code" panose="020B0609020000020004" pitchFamily="49" charset="0"/>
            </a:endParaRPr>
          </a:p>
          <a:p>
            <a:pPr marL="0" indent="0">
              <a:spcBef>
                <a:spcPts val="0"/>
              </a:spcBef>
              <a:buNone/>
            </a:pPr>
            <a:r>
              <a:rPr lang="en-US" altLang="ja-JP" sz="2400" b="1" kern="100" dirty="0">
                <a:effectLst/>
                <a:cs typeface="Cascadia Code" panose="020B0609020000020004" pitchFamily="49" charset="0"/>
              </a:rPr>
              <a:t>BASIC: Visual</a:t>
            </a:r>
            <a:r>
              <a:rPr lang="ja-JP" altLang="en-US" sz="2400" b="1" kern="100" dirty="0">
                <a:effectLst/>
                <a:cs typeface="Cascadia Code" panose="020B0609020000020004" pitchFamily="49" charset="0"/>
              </a:rPr>
              <a:t> </a:t>
            </a:r>
            <a:r>
              <a:rPr lang="en-US" altLang="ja-JP" sz="2400" b="1" kern="100" dirty="0" err="1">
                <a:effectLst/>
                <a:cs typeface="Cascadia Code" panose="020B0609020000020004" pitchFamily="49" charset="0"/>
              </a:rPr>
              <a:t>Studio+Visual</a:t>
            </a:r>
            <a:r>
              <a:rPr lang="en-US" altLang="ja-JP" sz="2400" b="1" kern="100" dirty="0">
                <a:effectLst/>
                <a:cs typeface="Cascadia Code" panose="020B0609020000020004" pitchFamily="49" charset="0"/>
              </a:rPr>
              <a:t> Basic</a:t>
            </a:r>
            <a:r>
              <a:rPr lang="ja-JP" altLang="en-US" sz="2400" b="1" kern="100" dirty="0">
                <a:effectLst/>
                <a:cs typeface="Cascadia Code" panose="020B0609020000020004" pitchFamily="49" charset="0"/>
              </a:rPr>
              <a:t> </a:t>
            </a:r>
            <a:r>
              <a:rPr lang="en-US" altLang="ja-JP" sz="1800" kern="100" dirty="0">
                <a:cs typeface="Cascadia Code" panose="020B0609020000020004" pitchFamily="49" charset="0"/>
                <a:hlinkClick r:id="rId3">
                  <a:extLst>
                    <a:ext uri="{A12FA001-AC4F-418D-AE19-62706E023703}">
                      <ahyp:hlinkClr xmlns:ahyp="http://schemas.microsoft.com/office/drawing/2018/hyperlinkcolor" val="tx"/>
                    </a:ext>
                  </a:extLst>
                </a:hlinkClick>
              </a:rPr>
              <a:t>https://visualstudio.microsoft.com/ja/free-developer-offers/</a:t>
            </a:r>
            <a:endParaRPr lang="en-US" altLang="ja-JP" sz="1800" kern="100" dirty="0">
              <a:cs typeface="Cascadia Code" panose="020B0609020000020004" pitchFamily="49" charset="0"/>
            </a:endParaRPr>
          </a:p>
          <a:p>
            <a:pPr marL="0" indent="0">
              <a:spcBef>
                <a:spcPts val="0"/>
              </a:spcBef>
              <a:buNone/>
            </a:pPr>
            <a:r>
              <a:rPr lang="en-US" altLang="ja-JP" sz="2400" b="1" kern="100" dirty="0">
                <a:cs typeface="Cascadia Code" panose="020B0609020000020004" pitchFamily="49" charset="0"/>
              </a:rPr>
              <a:t>               </a:t>
            </a:r>
            <a:r>
              <a:rPr lang="en-US" altLang="ja-JP" sz="2400" b="1" kern="100" dirty="0">
                <a:effectLst/>
                <a:cs typeface="Cascadia Code" panose="020B0609020000020004" pitchFamily="49" charset="0"/>
              </a:rPr>
              <a:t>N88Basic</a:t>
            </a:r>
            <a:r>
              <a:rPr lang="ja-JP" altLang="en-US" sz="1800" b="1" kern="100" dirty="0">
                <a:effectLst/>
                <a:cs typeface="Cascadia Code" panose="020B0609020000020004" pitchFamily="49" charset="0"/>
              </a:rPr>
              <a:t>　</a:t>
            </a:r>
            <a:r>
              <a:rPr lang="en-US" altLang="ja-JP" sz="1800" kern="100" dirty="0">
                <a:cs typeface="Cascadia Code" panose="020B0609020000020004" pitchFamily="49" charset="0"/>
              </a:rPr>
              <a:t> 			</a:t>
            </a:r>
            <a:r>
              <a:rPr lang="ja-JP" altLang="en-US" sz="1800" kern="100" dirty="0">
                <a:cs typeface="Cascadia Code" panose="020B0609020000020004" pitchFamily="49" charset="0"/>
              </a:rPr>
              <a:t> </a:t>
            </a:r>
            <a:r>
              <a:rPr lang="en-US" altLang="ja-JP" sz="1800" kern="100" dirty="0">
                <a:cs typeface="Cascadia Code" panose="020B0609020000020004" pitchFamily="49" charset="0"/>
                <a:hlinkClick r:id="rId4">
                  <a:extLst>
                    <a:ext uri="{A12FA001-AC4F-418D-AE19-62706E023703}">
                      <ahyp:hlinkClr xmlns:ahyp="http://schemas.microsoft.com/office/drawing/2018/hyperlinkcolor" val="tx"/>
                    </a:ext>
                  </a:extLst>
                </a:hlinkClick>
              </a:rPr>
              <a:t>https://blog.oyasu.info/2022/04/14/8421/</a:t>
            </a:r>
            <a:endParaRPr lang="en-US" altLang="ja-JP" sz="1800" kern="100" dirty="0">
              <a:cs typeface="Cascadia Code" panose="020B0609020000020004" pitchFamily="49" charset="0"/>
            </a:endParaRPr>
          </a:p>
          <a:p>
            <a:pPr marL="0" indent="0">
              <a:spcBef>
                <a:spcPts val="0"/>
              </a:spcBef>
              <a:buNone/>
            </a:pPr>
            <a:r>
              <a:rPr lang="ja-JP" altLang="en-US" sz="2400" kern="100" dirty="0">
                <a:effectLst/>
                <a:cs typeface="Cascadia Code" panose="020B0609020000020004" pitchFamily="49" charset="0"/>
              </a:rPr>
              <a:t> </a:t>
            </a:r>
            <a:endParaRPr lang="en-US" altLang="ja-JP" sz="2400" kern="100" dirty="0">
              <a:effectLst/>
              <a:cs typeface="Cascadia Code" panose="020B0609020000020004" pitchFamily="49" charset="0"/>
            </a:endParaRPr>
          </a:p>
        </p:txBody>
      </p:sp>
    </p:spTree>
    <p:extLst>
      <p:ext uri="{BB962C8B-B14F-4D97-AF65-F5344CB8AC3E}">
        <p14:creationId xmlns:p14="http://schemas.microsoft.com/office/powerpoint/2010/main" val="83898406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en-US" altLang="ja-JP" sz="3600" b="1" dirty="0" err="1">
                <a:solidFill>
                  <a:srgbClr val="0000FF"/>
                </a:solidFill>
                <a:ea typeface="ＨＧ丸ゴシックB" pitchFamily="49" charset="-128"/>
              </a:rPr>
              <a:t>numpy.polyfit</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関数呼び出し </a:t>
            </a:r>
            <a:r>
              <a:rPr lang="en-US" altLang="ja-JP" sz="3600" b="1" dirty="0">
                <a:solidFill>
                  <a:srgbClr val="FF0000"/>
                </a:solidFill>
                <a:ea typeface="ＨＧ丸ゴシックB" pitchFamily="49" charset="-128"/>
              </a:rPr>
              <a:t>(01c_fitting_gpt_rev2.py)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767408" y="1395537"/>
            <a:ext cx="11377264" cy="4553743"/>
          </a:xfrm>
        </p:spPr>
        <p:txBody>
          <a:bodyPr/>
          <a:lstStyle/>
          <a:p>
            <a:pPr marL="0" indent="0">
              <a:spcBef>
                <a:spcPts val="600"/>
              </a:spcBef>
              <a:buNone/>
            </a:pPr>
            <a:r>
              <a:rPr lang="ja-JP" altLang="en-US" sz="2400" b="1" dirty="0"/>
              <a:t>多項式線形最小二乗法は、</a:t>
            </a:r>
            <a:r>
              <a:rPr lang="en-US" altLang="ja-JP" sz="2400" b="1" dirty="0" err="1"/>
              <a:t>numpy</a:t>
            </a:r>
            <a:r>
              <a:rPr lang="ja-JP" altLang="en-US" sz="2400" b="1" dirty="0"/>
              <a:t> モジュールの </a:t>
            </a:r>
            <a:r>
              <a:rPr lang="en-US" altLang="ja-JP" sz="2400" b="1" dirty="0"/>
              <a:t>.</a:t>
            </a:r>
            <a:r>
              <a:rPr lang="en-US" altLang="ja-JP" sz="2400" b="1" dirty="0" err="1"/>
              <a:t>polyfit</a:t>
            </a:r>
            <a:r>
              <a:rPr lang="en-US" altLang="ja-JP" sz="2400" b="1" dirty="0"/>
              <a:t>()</a:t>
            </a:r>
            <a:r>
              <a:rPr lang="ja-JP" altLang="en-US" sz="2400" b="1" dirty="0"/>
              <a:t> 関数で実行できる</a:t>
            </a:r>
            <a:endParaRPr lang="en-US" altLang="ja-JP" sz="2400" b="1" dirty="0"/>
          </a:p>
          <a:p>
            <a:pPr marL="0" indent="0">
              <a:spcBef>
                <a:spcPts val="600"/>
              </a:spcBef>
              <a:buNone/>
            </a:pPr>
            <a:endParaRPr lang="en-US" altLang="ja-JP" sz="2400" b="1" dirty="0"/>
          </a:p>
          <a:p>
            <a:pPr marL="0" indent="0">
              <a:spcBef>
                <a:spcPts val="600"/>
              </a:spcBef>
              <a:buNone/>
            </a:pPr>
            <a:r>
              <a:rPr lang="en-US" altLang="ja-JP" sz="2400" b="1" dirty="0">
                <a:solidFill>
                  <a:srgbClr val="0000FF"/>
                </a:solidFill>
              </a:rPr>
              <a:t># </a:t>
            </a:r>
            <a:r>
              <a:rPr lang="en-US" altLang="ja-JP" sz="2400" b="1" dirty="0" err="1">
                <a:solidFill>
                  <a:srgbClr val="0000FF"/>
                </a:solidFill>
              </a:rPr>
              <a:t>numpy</a:t>
            </a:r>
            <a:r>
              <a:rPr lang="ja-JP" altLang="en-US" sz="2400" b="1" dirty="0">
                <a:solidFill>
                  <a:srgbClr val="0000FF"/>
                </a:solidFill>
              </a:rPr>
              <a:t>モジュールの</a:t>
            </a:r>
            <a:r>
              <a:rPr lang="en-US" altLang="ja-JP" sz="2400" b="1" dirty="0">
                <a:solidFill>
                  <a:srgbClr val="0000FF"/>
                </a:solidFill>
              </a:rPr>
              <a:t>import</a:t>
            </a:r>
            <a:r>
              <a:rPr lang="ja-JP" altLang="en-US" sz="2400" b="1" dirty="0">
                <a:solidFill>
                  <a:srgbClr val="0000FF"/>
                </a:solidFill>
              </a:rPr>
              <a:t>。</a:t>
            </a:r>
            <a:r>
              <a:rPr lang="en-US" altLang="ja-JP" sz="2400" b="1" dirty="0" err="1">
                <a:solidFill>
                  <a:srgbClr val="0000FF"/>
                </a:solidFill>
              </a:rPr>
              <a:t>numpy</a:t>
            </a:r>
            <a:r>
              <a:rPr lang="ja-JP" altLang="en-US" sz="2400" b="1" dirty="0">
                <a:solidFill>
                  <a:srgbClr val="0000FF"/>
                </a:solidFill>
              </a:rPr>
              <a:t>だと長いので、</a:t>
            </a:r>
            <a:r>
              <a:rPr lang="en-US" altLang="ja-JP" sz="2400" b="1" dirty="0">
                <a:solidFill>
                  <a:srgbClr val="FF0000"/>
                </a:solidFill>
              </a:rPr>
              <a:t>np</a:t>
            </a:r>
            <a:r>
              <a:rPr lang="ja-JP" altLang="en-US" sz="2400" b="1" dirty="0">
                <a:solidFill>
                  <a:srgbClr val="FF0000"/>
                </a:solidFill>
              </a:rPr>
              <a:t>という別名</a:t>
            </a:r>
            <a:r>
              <a:rPr lang="ja-JP" altLang="en-US" sz="2400" b="1" dirty="0">
                <a:solidFill>
                  <a:srgbClr val="0000FF"/>
                </a:solidFill>
              </a:rPr>
              <a:t>をつける</a:t>
            </a:r>
            <a:endParaRPr lang="en-US" altLang="ja-JP" sz="2400" b="1" dirty="0">
              <a:solidFill>
                <a:srgbClr val="0000FF"/>
              </a:solidFill>
            </a:endParaRPr>
          </a:p>
          <a:p>
            <a:pPr marL="0" indent="0">
              <a:spcBef>
                <a:spcPts val="600"/>
              </a:spcBef>
              <a:buNone/>
            </a:pPr>
            <a:r>
              <a:rPr lang="en-US" altLang="ja-JP" sz="2400" b="1" dirty="0">
                <a:solidFill>
                  <a:schemeClr val="accent1">
                    <a:lumMod val="50000"/>
                  </a:schemeClr>
                </a:solidFill>
              </a:rPr>
              <a:t>import </a:t>
            </a:r>
            <a:r>
              <a:rPr lang="en-US" altLang="ja-JP" sz="2400" b="1" dirty="0" err="1">
                <a:solidFill>
                  <a:schemeClr val="accent1">
                    <a:lumMod val="50000"/>
                  </a:schemeClr>
                </a:solidFill>
              </a:rPr>
              <a:t>numpy</a:t>
            </a:r>
            <a:r>
              <a:rPr lang="en-US" altLang="ja-JP" sz="2400" b="1" dirty="0">
                <a:solidFill>
                  <a:schemeClr val="accent1">
                    <a:lumMod val="50000"/>
                  </a:schemeClr>
                </a:solidFill>
              </a:rPr>
              <a:t> </a:t>
            </a:r>
            <a:r>
              <a:rPr lang="en-US" altLang="ja-JP" sz="2400" b="1" dirty="0">
                <a:solidFill>
                  <a:srgbClr val="FF0000"/>
                </a:solidFill>
              </a:rPr>
              <a:t>as np</a:t>
            </a:r>
          </a:p>
          <a:p>
            <a:pPr marL="0" indent="0">
              <a:spcBef>
                <a:spcPts val="600"/>
              </a:spcBef>
              <a:buNone/>
            </a:pPr>
            <a:endParaRPr lang="en-US" altLang="ja-JP" sz="2400" b="1" dirty="0">
              <a:solidFill>
                <a:srgbClr val="FF0000"/>
              </a:solidFill>
            </a:endParaRPr>
          </a:p>
          <a:p>
            <a:pPr marL="0" indent="0">
              <a:spcBef>
                <a:spcPts val="600"/>
              </a:spcBef>
              <a:buNone/>
            </a:pPr>
            <a:r>
              <a:rPr lang="en-US" altLang="ja-JP" sz="2400" b="1" dirty="0">
                <a:solidFill>
                  <a:srgbClr val="0000FF"/>
                </a:solidFill>
              </a:rPr>
              <a:t># x</a:t>
            </a:r>
            <a:r>
              <a:rPr lang="ja-JP" altLang="en-US" sz="2400" b="1" dirty="0">
                <a:solidFill>
                  <a:srgbClr val="0000FF"/>
                </a:solidFill>
              </a:rPr>
              <a:t>軸の値リストに </a:t>
            </a:r>
            <a:r>
              <a:rPr lang="en-US" altLang="ja-JP" sz="2400" b="1" dirty="0" err="1">
                <a:solidFill>
                  <a:srgbClr val="0000FF"/>
                </a:solidFill>
              </a:rPr>
              <a:t>Tinv</a:t>
            </a:r>
            <a:r>
              <a:rPr lang="ja-JP" altLang="en-US" sz="2400" b="1" dirty="0">
                <a:solidFill>
                  <a:srgbClr val="0000FF"/>
                </a:solidFill>
              </a:rPr>
              <a:t>、</a:t>
            </a:r>
            <a:r>
              <a:rPr lang="en-US" altLang="ja-JP" sz="2400" b="1" dirty="0">
                <a:solidFill>
                  <a:srgbClr val="0000FF"/>
                </a:solidFill>
              </a:rPr>
              <a:t>y</a:t>
            </a:r>
            <a:r>
              <a:rPr lang="ja-JP" altLang="en-US" sz="2400" b="1" dirty="0">
                <a:solidFill>
                  <a:srgbClr val="0000FF"/>
                </a:solidFill>
              </a:rPr>
              <a:t>軸の値リストに </a:t>
            </a:r>
            <a:r>
              <a:rPr lang="en-US" altLang="ja-JP" sz="2400" b="1" dirty="0" err="1">
                <a:solidFill>
                  <a:srgbClr val="0000FF"/>
                </a:solidFill>
              </a:rPr>
              <a:t>logN</a:t>
            </a:r>
            <a:r>
              <a:rPr lang="ja-JP" altLang="en-US" sz="2400" b="1" dirty="0">
                <a:solidFill>
                  <a:srgbClr val="0000FF"/>
                </a:solidFill>
              </a:rPr>
              <a:t> を渡し、</a:t>
            </a:r>
            <a:br>
              <a:rPr lang="en-US" altLang="ja-JP" sz="2400" b="1" dirty="0">
                <a:solidFill>
                  <a:srgbClr val="0000FF"/>
                </a:solidFill>
              </a:rPr>
            </a:br>
            <a:r>
              <a:rPr lang="en-US" altLang="ja-JP" sz="2400" b="1" dirty="0">
                <a:solidFill>
                  <a:srgbClr val="0000FF"/>
                </a:solidFill>
              </a:rPr>
              <a:t>#</a:t>
            </a:r>
            <a:r>
              <a:rPr lang="ja-JP" altLang="en-US" sz="2400" b="1" dirty="0">
                <a:solidFill>
                  <a:srgbClr val="0000FF"/>
                </a:solidFill>
              </a:rPr>
              <a:t> 次数 </a:t>
            </a:r>
            <a:r>
              <a:rPr lang="en-US" altLang="ja-JP" sz="2400" b="1" dirty="0">
                <a:solidFill>
                  <a:srgbClr val="0000FF"/>
                </a:solidFill>
              </a:rPr>
              <a:t>1</a:t>
            </a:r>
            <a:r>
              <a:rPr lang="ja-JP" altLang="en-US" sz="2400" b="1" dirty="0">
                <a:solidFill>
                  <a:srgbClr val="0000FF"/>
                </a:solidFill>
              </a:rPr>
              <a:t> の多項式で最小二乗法を行う。</a:t>
            </a:r>
            <a:endParaRPr lang="en-US" altLang="ja-JP" sz="2400" b="1" dirty="0">
              <a:solidFill>
                <a:srgbClr val="0000FF"/>
              </a:solidFill>
            </a:endParaRPr>
          </a:p>
          <a:p>
            <a:pPr marL="0" indent="0">
              <a:spcBef>
                <a:spcPts val="600"/>
              </a:spcBef>
              <a:buNone/>
            </a:pPr>
            <a:r>
              <a:rPr lang="en-US" altLang="ja-JP" sz="2400" b="1" dirty="0">
                <a:solidFill>
                  <a:srgbClr val="0000FF"/>
                </a:solidFill>
              </a:rPr>
              <a:t>#</a:t>
            </a:r>
            <a:r>
              <a:rPr lang="ja-JP" altLang="en-US" sz="2400" b="1" dirty="0">
                <a:solidFill>
                  <a:srgbClr val="0000FF"/>
                </a:solidFill>
              </a:rPr>
              <a:t> フィッティング関数は </a:t>
            </a:r>
            <a:r>
              <a:rPr lang="en-US" altLang="ja-JP" sz="2400" b="1" dirty="0">
                <a:solidFill>
                  <a:srgbClr val="FF0000"/>
                </a:solidFill>
              </a:rPr>
              <a:t>y = b * x + a  &lt;= </a:t>
            </a:r>
            <a:r>
              <a:rPr lang="ja-JP" altLang="en-US" sz="2400" b="1" dirty="0">
                <a:solidFill>
                  <a:srgbClr val="FF0000"/>
                </a:solidFill>
              </a:rPr>
              <a:t>直観的な係数の順序と逆なので注意！</a:t>
            </a:r>
            <a:endParaRPr lang="en-US" altLang="ja-JP" sz="2400" b="1" dirty="0">
              <a:solidFill>
                <a:srgbClr val="FF0000"/>
              </a:solidFill>
            </a:endParaRPr>
          </a:p>
          <a:p>
            <a:pPr marL="0" indent="0">
              <a:spcBef>
                <a:spcPts val="600"/>
              </a:spcBef>
              <a:buNone/>
            </a:pPr>
            <a:r>
              <a:rPr lang="en-US" altLang="ja-JP" sz="2400" b="1" dirty="0">
                <a:solidFill>
                  <a:srgbClr val="FF0000"/>
                </a:solidFill>
              </a:rPr>
              <a:t>b, a = </a:t>
            </a:r>
            <a:r>
              <a:rPr lang="en-US" altLang="ja-JP" sz="2400" b="1" dirty="0" err="1">
                <a:solidFill>
                  <a:srgbClr val="FF0000"/>
                </a:solidFill>
              </a:rPr>
              <a:t>np.polyfit</a:t>
            </a:r>
            <a:r>
              <a:rPr lang="en-US" altLang="ja-JP" sz="2400" b="1" dirty="0">
                <a:solidFill>
                  <a:srgbClr val="FF0000"/>
                </a:solidFill>
              </a:rPr>
              <a:t>(</a:t>
            </a:r>
            <a:r>
              <a:rPr lang="en-US" altLang="ja-JP" sz="2400" b="1" dirty="0" err="1">
                <a:solidFill>
                  <a:srgbClr val="FF0000"/>
                </a:solidFill>
              </a:rPr>
              <a:t>Tinv</a:t>
            </a:r>
            <a:r>
              <a:rPr lang="en-US" altLang="ja-JP" sz="2400" b="1" dirty="0">
                <a:solidFill>
                  <a:srgbClr val="FF0000"/>
                </a:solidFill>
              </a:rPr>
              <a:t>, </a:t>
            </a:r>
            <a:r>
              <a:rPr lang="en-US" altLang="ja-JP" sz="2400" b="1" dirty="0" err="1">
                <a:solidFill>
                  <a:srgbClr val="FF0000"/>
                </a:solidFill>
              </a:rPr>
              <a:t>logN</a:t>
            </a:r>
            <a:r>
              <a:rPr lang="en-US" altLang="ja-JP" sz="2400" b="1" dirty="0">
                <a:solidFill>
                  <a:srgbClr val="FF0000"/>
                </a:solidFill>
              </a:rPr>
              <a:t>, 1)</a:t>
            </a:r>
          </a:p>
        </p:txBody>
      </p:sp>
    </p:spTree>
    <p:extLst>
      <p:ext uri="{BB962C8B-B14F-4D97-AF65-F5344CB8AC3E}">
        <p14:creationId xmlns:p14="http://schemas.microsoft.com/office/powerpoint/2010/main" val="17460540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196751"/>
          </a:xfrm>
        </p:spPr>
        <p:txBody>
          <a:bodyPr/>
          <a:lstStyle/>
          <a:p>
            <a:pPr eaLnBrk="1" hangingPunct="1"/>
            <a:r>
              <a:rPr lang="ja-JP" altLang="en-US" sz="3600" b="1" dirty="0">
                <a:solidFill>
                  <a:srgbClr val="0000FF"/>
                </a:solidFill>
                <a:ea typeface="ＨＧ丸ゴシックB" pitchFamily="49" charset="-128"/>
              </a:rPr>
              <a:t>最小二乗の結果の画面出力</a:t>
            </a:r>
            <a:r>
              <a:rPr lang="en-US" altLang="ja-JP" sz="3600" b="1" dirty="0">
                <a:solidFill>
                  <a:srgbClr val="0000FF"/>
                </a:solidFill>
                <a:ea typeface="ＨＧ丸ゴシックB" pitchFamily="49" charset="-128"/>
              </a:rPr>
              <a:t>: f-string</a:t>
            </a:r>
            <a:br>
              <a:rPr lang="en-US" altLang="ja-JP" sz="2800" b="1" dirty="0">
                <a:solidFill>
                  <a:srgbClr val="0000FF"/>
                </a:solidFill>
                <a:ea typeface="ＨＧ丸ゴシックB" pitchFamily="49" charset="-128"/>
              </a:rPr>
            </a:br>
            <a:r>
              <a:rPr lang="ja-JP" altLang="en-US" sz="2800" b="1" dirty="0">
                <a:solidFill>
                  <a:srgbClr val="0000FF"/>
                </a:solidFill>
                <a:ea typeface="ＨＧ丸ゴシックB" pitchFamily="49" charset="-128"/>
              </a:rPr>
              <a:t> </a:t>
            </a:r>
            <a:r>
              <a:rPr lang="en-US" altLang="ja-JP" sz="2800" b="1" dirty="0">
                <a:solidFill>
                  <a:srgbClr val="FF0000"/>
                </a:solidFill>
                <a:ea typeface="ＨＧ丸ゴシックB" pitchFamily="49" charset="-128"/>
              </a:rPr>
              <a:t>(fitting-gpt-rev2.py)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1127448" y="1395537"/>
            <a:ext cx="10923782" cy="5345831"/>
          </a:xfrm>
        </p:spPr>
        <p:txBody>
          <a:bodyPr/>
          <a:lstStyle/>
          <a:p>
            <a:pPr marL="0" indent="0">
              <a:spcBef>
                <a:spcPts val="0"/>
              </a:spcBef>
              <a:buNone/>
            </a:pPr>
            <a:r>
              <a:rPr lang="en-US" altLang="ja-JP" sz="2800" b="1" dirty="0"/>
              <a:t>ChatGPT</a:t>
            </a:r>
            <a:r>
              <a:rPr lang="ja-JP" altLang="en-US" sz="2800" b="1" dirty="0"/>
              <a:t>のプログラム</a:t>
            </a:r>
            <a:r>
              <a:rPr lang="ja-JP" altLang="en-US" sz="2800" b="1" dirty="0">
                <a:solidFill>
                  <a:srgbClr val="0000FF"/>
                </a:solidFill>
                <a:ea typeface="ＨＧ丸ゴシックB" pitchFamily="49" charset="-128"/>
              </a:rPr>
              <a:t> </a:t>
            </a:r>
            <a:r>
              <a:rPr lang="en-US" altLang="ja-JP" sz="2800" b="1" dirty="0">
                <a:solidFill>
                  <a:srgbClr val="FF0000"/>
                </a:solidFill>
                <a:ea typeface="ＨＧ丸ゴシックB" pitchFamily="49" charset="-128"/>
              </a:rPr>
              <a:t>(fitting-gpt.py) </a:t>
            </a:r>
            <a:r>
              <a:rPr lang="en-US" altLang="ja-JP" sz="2800" b="1" dirty="0"/>
              <a:t>:</a:t>
            </a:r>
          </a:p>
          <a:p>
            <a:pPr marL="0" indent="0">
              <a:spcBef>
                <a:spcPts val="0"/>
              </a:spcBef>
              <a:buNone/>
            </a:pPr>
            <a:r>
              <a:rPr lang="en-US" altLang="ja-JP" sz="2800" dirty="0">
                <a:solidFill>
                  <a:schemeClr val="accent1">
                    <a:lumMod val="50000"/>
                  </a:schemeClr>
                </a:solidFill>
              </a:rPr>
              <a:t>print("a:", a)</a:t>
            </a:r>
          </a:p>
          <a:p>
            <a:pPr marL="0" indent="0">
              <a:spcBef>
                <a:spcPts val="0"/>
              </a:spcBef>
              <a:buNone/>
            </a:pPr>
            <a:r>
              <a:rPr lang="en-US" altLang="ja-JP" sz="2800" dirty="0">
                <a:solidFill>
                  <a:schemeClr val="accent1">
                    <a:lumMod val="50000"/>
                  </a:schemeClr>
                </a:solidFill>
              </a:rPr>
              <a:t>print("b:", b)</a:t>
            </a:r>
          </a:p>
          <a:p>
            <a:pPr marL="0" indent="0">
              <a:spcBef>
                <a:spcPts val="0"/>
              </a:spcBef>
              <a:buNone/>
            </a:pPr>
            <a:endParaRPr lang="en-US" altLang="ja-JP" sz="2800" b="1" dirty="0"/>
          </a:p>
          <a:p>
            <a:pPr marL="0" indent="0">
              <a:spcBef>
                <a:spcPts val="0"/>
              </a:spcBef>
              <a:buNone/>
            </a:pPr>
            <a:r>
              <a:rPr lang="ja-JP" altLang="en-US" sz="2800" b="1" dirty="0"/>
              <a:t>こっちの方がわかりやすい</a:t>
            </a:r>
            <a:r>
              <a:rPr lang="ja-JP" altLang="en-US" sz="2800" b="1" dirty="0">
                <a:solidFill>
                  <a:srgbClr val="0000FF"/>
                </a:solidFill>
                <a:ea typeface="ＨＧ丸ゴシックB" pitchFamily="49" charset="-128"/>
              </a:rPr>
              <a:t> </a:t>
            </a:r>
            <a:r>
              <a:rPr lang="en-US" altLang="ja-JP" sz="2800" b="1" dirty="0">
                <a:solidFill>
                  <a:srgbClr val="FF0000"/>
                </a:solidFill>
                <a:ea typeface="ＨＧ丸ゴシックB" pitchFamily="49" charset="-128"/>
              </a:rPr>
              <a:t>(fitting-gpt-rev2.py)</a:t>
            </a:r>
            <a:endParaRPr lang="en-US" altLang="ja-JP" sz="2800" b="1" dirty="0"/>
          </a:p>
          <a:p>
            <a:pPr marL="0" indent="0">
              <a:spcBef>
                <a:spcPts val="0"/>
              </a:spcBef>
              <a:buNone/>
            </a:pPr>
            <a:r>
              <a:rPr lang="en-US" altLang="ja-JP" sz="2800" dirty="0">
                <a:solidFill>
                  <a:schemeClr val="accent1">
                    <a:lumMod val="50000"/>
                  </a:schemeClr>
                </a:solidFill>
              </a:rPr>
              <a:t>print()</a:t>
            </a:r>
          </a:p>
          <a:p>
            <a:pPr marL="0" indent="0">
              <a:spcBef>
                <a:spcPts val="0"/>
              </a:spcBef>
              <a:buNone/>
            </a:pPr>
            <a:r>
              <a:rPr lang="en-US" altLang="ja-JP" sz="2800" dirty="0">
                <a:solidFill>
                  <a:schemeClr val="accent1">
                    <a:lumMod val="50000"/>
                  </a:schemeClr>
                </a:solidFill>
              </a:rPr>
              <a:t>print(</a:t>
            </a:r>
            <a:r>
              <a:rPr lang="en-US" altLang="ja-JP" sz="2800" dirty="0" err="1">
                <a:solidFill>
                  <a:schemeClr val="accent1">
                    <a:lumMod val="50000"/>
                  </a:schemeClr>
                </a:solidFill>
              </a:rPr>
              <a:t>f“fitting</a:t>
            </a:r>
            <a:r>
              <a:rPr lang="en-US" altLang="ja-JP" sz="2800" dirty="0">
                <a:solidFill>
                  <a:schemeClr val="accent1">
                    <a:lumMod val="50000"/>
                  </a:schemeClr>
                </a:solidFill>
              </a:rPr>
              <a:t> result: 1/T = {a:.6f} + {b:.6f} * log(N)”)</a:t>
            </a:r>
          </a:p>
          <a:p>
            <a:pPr marL="0" indent="0">
              <a:spcBef>
                <a:spcPts val="0"/>
              </a:spcBef>
              <a:buNone/>
            </a:pPr>
            <a:endParaRPr lang="en-US" altLang="ja-JP" sz="2800" dirty="0">
              <a:solidFill>
                <a:schemeClr val="accent1">
                  <a:lumMod val="50000"/>
                </a:schemeClr>
              </a:solidFill>
            </a:endParaRPr>
          </a:p>
          <a:p>
            <a:pPr marL="0" indent="0">
              <a:spcBef>
                <a:spcPts val="0"/>
              </a:spcBef>
              <a:buNone/>
            </a:pPr>
            <a:endParaRPr lang="en-US" altLang="ja-JP" sz="2800" dirty="0">
              <a:solidFill>
                <a:srgbClr val="FF0000"/>
              </a:solidFill>
            </a:endParaRPr>
          </a:p>
          <a:p>
            <a:pPr marL="0" indent="0">
              <a:spcBef>
                <a:spcPts val="0"/>
              </a:spcBef>
              <a:buNone/>
            </a:pPr>
            <a:r>
              <a:rPr lang="ja-JP" altLang="en-US" sz="2800" dirty="0">
                <a:solidFill>
                  <a:srgbClr val="FF0000"/>
                </a:solidFill>
              </a:rPr>
              <a:t>出力結果</a:t>
            </a:r>
            <a:r>
              <a:rPr lang="en-US" altLang="ja-JP" sz="2800" dirty="0">
                <a:solidFill>
                  <a:srgbClr val="FF0000"/>
                </a:solidFill>
              </a:rPr>
              <a:t>:</a:t>
            </a:r>
            <a:br>
              <a:rPr lang="en-US" altLang="ja-JP" sz="2800" dirty="0">
                <a:solidFill>
                  <a:srgbClr val="FF0000"/>
                </a:solidFill>
              </a:rPr>
            </a:br>
            <a:r>
              <a:rPr lang="en-US" altLang="ja-JP" sz="2800" dirty="0">
                <a:solidFill>
                  <a:srgbClr val="FF0000"/>
                </a:solidFill>
              </a:rPr>
              <a:t>[</a:t>
            </a:r>
            <a:r>
              <a:rPr lang="ja-JP" altLang="en-US" sz="2800" dirty="0">
                <a:solidFill>
                  <a:srgbClr val="FF0000"/>
                </a:solidFill>
              </a:rPr>
              <a:t>空行</a:t>
            </a:r>
            <a:r>
              <a:rPr lang="en-US" altLang="ja-JP" sz="2800" dirty="0">
                <a:solidFill>
                  <a:srgbClr val="FF0000"/>
                </a:solidFill>
              </a:rPr>
              <a:t>]</a:t>
            </a:r>
          </a:p>
          <a:p>
            <a:pPr marL="0" indent="0">
              <a:spcBef>
                <a:spcPts val="0"/>
              </a:spcBef>
              <a:buNone/>
            </a:pPr>
            <a:r>
              <a:rPr lang="en-US" altLang="ja-JP" sz="2800" dirty="0">
                <a:solidFill>
                  <a:srgbClr val="FF0000"/>
                </a:solidFill>
              </a:rPr>
              <a:t>fitting result: 1/T = 1.277128 + -15.079957 * log(N)</a:t>
            </a:r>
          </a:p>
          <a:p>
            <a:pPr marL="0" indent="0">
              <a:spcBef>
                <a:spcPts val="0"/>
              </a:spcBef>
              <a:buNone/>
            </a:pPr>
            <a:endParaRPr lang="en-US" altLang="ja-JP" sz="2800" dirty="0">
              <a:solidFill>
                <a:schemeClr val="accent1">
                  <a:lumMod val="50000"/>
                </a:schemeClr>
              </a:solidFill>
            </a:endParaRPr>
          </a:p>
        </p:txBody>
      </p:sp>
    </p:spTree>
    <p:extLst>
      <p:ext uri="{BB962C8B-B14F-4D97-AF65-F5344CB8AC3E}">
        <p14:creationId xmlns:p14="http://schemas.microsoft.com/office/powerpoint/2010/main" val="303145590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fitting</a:t>
            </a:r>
            <a:r>
              <a:rPr lang="ja-JP" altLang="en-US" sz="3600" b="1" dirty="0">
                <a:solidFill>
                  <a:srgbClr val="0000FF"/>
                </a:solidFill>
                <a:ea typeface="ＨＧ丸ゴシックB" pitchFamily="49" charset="-128"/>
              </a:rPr>
              <a:t>結果を</a:t>
            </a:r>
            <a:r>
              <a:rPr lang="en-US" altLang="ja-JP" sz="3600" b="1" dirty="0">
                <a:solidFill>
                  <a:srgbClr val="0000FF"/>
                </a:solidFill>
                <a:ea typeface="ＨＧ丸ゴシックB" pitchFamily="49" charset="-128"/>
              </a:rPr>
              <a:t>Excel</a:t>
            </a:r>
            <a:r>
              <a:rPr lang="ja-JP" altLang="en-US" sz="3600" b="1" dirty="0">
                <a:solidFill>
                  <a:srgbClr val="0000FF"/>
                </a:solidFill>
                <a:ea typeface="ＨＧ丸ゴシックB" pitchFamily="49" charset="-128"/>
              </a:rPr>
              <a:t>ファイルへ保存 </a:t>
            </a:r>
            <a:r>
              <a:rPr lang="en-US" altLang="ja-JP" sz="3600" b="1" dirty="0">
                <a:solidFill>
                  <a:srgbClr val="FF0000"/>
                </a:solidFill>
                <a:ea typeface="ＨＧ丸ゴシックB" pitchFamily="49" charset="-128"/>
              </a:rPr>
              <a:t>(01a_fitting_gpt.py)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983432" y="1124744"/>
            <a:ext cx="11139806" cy="5417839"/>
          </a:xfrm>
        </p:spPr>
        <p:txBody>
          <a:bodyPr/>
          <a:lstStyle/>
          <a:p>
            <a:pPr marL="0" indent="0">
              <a:spcBef>
                <a:spcPts val="0"/>
              </a:spcBef>
              <a:buNone/>
            </a:pPr>
            <a:r>
              <a:rPr lang="en-US" altLang="ja-JP" sz="2000" dirty="0">
                <a:solidFill>
                  <a:schemeClr val="accent1">
                    <a:lumMod val="50000"/>
                  </a:schemeClr>
                </a:solidFill>
              </a:rPr>
              <a:t>import </a:t>
            </a:r>
            <a:r>
              <a:rPr lang="en-US" altLang="ja-JP" sz="2000" b="1" dirty="0" err="1">
                <a:solidFill>
                  <a:srgbClr val="FF0000"/>
                </a:solidFill>
              </a:rPr>
              <a:t>openpyxl</a:t>
            </a:r>
            <a:r>
              <a:rPr lang="en-US" altLang="ja-JP" sz="2000" dirty="0">
                <a:solidFill>
                  <a:schemeClr val="accent1">
                    <a:lumMod val="50000"/>
                  </a:schemeClr>
                </a:solidFill>
              </a:rPr>
              <a:t> </a:t>
            </a:r>
          </a:p>
          <a:p>
            <a:pPr marL="0" indent="0">
              <a:spcBef>
                <a:spcPts val="0"/>
              </a:spcBef>
              <a:buNone/>
            </a:pPr>
            <a:endParaRPr lang="en-US" altLang="ja-JP" sz="2000" dirty="0">
              <a:solidFill>
                <a:schemeClr val="accent1">
                  <a:lumMod val="50000"/>
                </a:schemeClr>
              </a:solidFill>
            </a:endParaRPr>
          </a:p>
          <a:p>
            <a:pPr marL="0" indent="0">
              <a:spcBef>
                <a:spcPts val="0"/>
              </a:spcBef>
              <a:buNone/>
            </a:pPr>
            <a:r>
              <a:rPr lang="en-US" altLang="ja-JP" sz="2000" dirty="0">
                <a:solidFill>
                  <a:srgbClr val="0000FF"/>
                </a:solidFill>
              </a:rPr>
              <a:t>#</a:t>
            </a:r>
            <a:r>
              <a:rPr lang="ja-JP" altLang="en-US" sz="2000" dirty="0">
                <a:solidFill>
                  <a:srgbClr val="0000FF"/>
                </a:solidFill>
              </a:rPr>
              <a:t> プログラム最初のグローバル変数に、出力ファイル名の変数を定義</a:t>
            </a:r>
            <a:endParaRPr lang="en-US" altLang="ja-JP" sz="2000" dirty="0">
              <a:solidFill>
                <a:srgbClr val="0000FF"/>
              </a:solidFill>
            </a:endParaRPr>
          </a:p>
          <a:p>
            <a:pPr marL="0" indent="0">
              <a:spcBef>
                <a:spcPts val="0"/>
              </a:spcBef>
              <a:buNone/>
            </a:pPr>
            <a:r>
              <a:rPr lang="en-US" altLang="ja-JP" sz="2000" dirty="0" err="1">
                <a:solidFill>
                  <a:schemeClr val="accent1">
                    <a:lumMod val="50000"/>
                  </a:schemeClr>
                </a:solidFill>
              </a:rPr>
              <a:t>output_path</a:t>
            </a:r>
            <a:r>
              <a:rPr lang="en-US" altLang="ja-JP" sz="2000" dirty="0">
                <a:solidFill>
                  <a:schemeClr val="accent1">
                    <a:lumMod val="50000"/>
                  </a:schemeClr>
                </a:solidFill>
              </a:rPr>
              <a:t> = 'fitting.xlsx'</a:t>
            </a:r>
          </a:p>
          <a:p>
            <a:pPr marL="0" indent="0">
              <a:spcBef>
                <a:spcPts val="0"/>
              </a:spcBef>
              <a:buNone/>
            </a:pPr>
            <a:endParaRPr lang="en-US" altLang="ja-JP" sz="2000" b="1" dirty="0"/>
          </a:p>
          <a:p>
            <a:pPr marL="0" indent="0">
              <a:spcBef>
                <a:spcPts val="0"/>
              </a:spcBef>
              <a:buNone/>
            </a:pPr>
            <a:r>
              <a:rPr lang="en-US" altLang="ja-JP" sz="2000" dirty="0" err="1">
                <a:solidFill>
                  <a:schemeClr val="accent1">
                    <a:lumMod val="50000"/>
                  </a:schemeClr>
                </a:solidFill>
              </a:rPr>
              <a:t>output_workbook</a:t>
            </a:r>
            <a:r>
              <a:rPr lang="en-US" altLang="ja-JP" sz="2000" dirty="0">
                <a:solidFill>
                  <a:schemeClr val="accent1">
                    <a:lumMod val="50000"/>
                  </a:schemeClr>
                </a:solidFill>
              </a:rPr>
              <a:t> = </a:t>
            </a:r>
            <a:r>
              <a:rPr lang="en-US" altLang="ja-JP" sz="2000" b="1" dirty="0" err="1">
                <a:solidFill>
                  <a:srgbClr val="FF0000"/>
                </a:solidFill>
              </a:rPr>
              <a:t>openpyxl</a:t>
            </a:r>
            <a:r>
              <a:rPr lang="en-US" altLang="ja-JP" sz="2000" dirty="0" err="1">
                <a:solidFill>
                  <a:schemeClr val="accent1">
                    <a:lumMod val="50000"/>
                  </a:schemeClr>
                </a:solidFill>
              </a:rPr>
              <a:t>.Workbook</a:t>
            </a:r>
            <a:r>
              <a:rPr lang="en-US" altLang="ja-JP" sz="2000" dirty="0">
                <a:solidFill>
                  <a:schemeClr val="accent1">
                    <a:lumMod val="50000"/>
                  </a:schemeClr>
                </a:solidFill>
              </a:rPr>
              <a:t>()</a:t>
            </a:r>
            <a:r>
              <a:rPr lang="en-US" altLang="ja-JP" sz="2000" dirty="0">
                <a:solidFill>
                  <a:srgbClr val="0000FF"/>
                </a:solidFill>
              </a:rPr>
              <a:t>			#</a:t>
            </a:r>
            <a:r>
              <a:rPr lang="ja-JP" altLang="en-US" sz="2000" dirty="0">
                <a:solidFill>
                  <a:srgbClr val="0000FF"/>
                </a:solidFill>
              </a:rPr>
              <a:t> 新規に</a:t>
            </a:r>
            <a:r>
              <a:rPr lang="en-US" altLang="ja-JP" sz="2000" dirty="0">
                <a:solidFill>
                  <a:srgbClr val="0000FF"/>
                </a:solidFill>
              </a:rPr>
              <a:t>Excel</a:t>
            </a:r>
            <a:r>
              <a:rPr lang="ja-JP" altLang="en-US" sz="2000" dirty="0">
                <a:solidFill>
                  <a:srgbClr val="0000FF"/>
                </a:solidFill>
              </a:rPr>
              <a:t> </a:t>
            </a:r>
            <a:r>
              <a:rPr lang="en-US" altLang="ja-JP" sz="2000" dirty="0">
                <a:solidFill>
                  <a:srgbClr val="0000FF"/>
                </a:solidFill>
              </a:rPr>
              <a:t>workbook</a:t>
            </a:r>
            <a:r>
              <a:rPr lang="ja-JP" altLang="en-US" sz="2000" dirty="0">
                <a:solidFill>
                  <a:srgbClr val="0000FF"/>
                </a:solidFill>
              </a:rPr>
              <a:t>を作る</a:t>
            </a:r>
            <a:endParaRPr lang="en-US" altLang="ja-JP" sz="2000" dirty="0">
              <a:solidFill>
                <a:srgbClr val="0000FF"/>
              </a:solidFill>
            </a:endParaRPr>
          </a:p>
          <a:p>
            <a:pPr marL="0" indent="0">
              <a:spcBef>
                <a:spcPts val="0"/>
              </a:spcBef>
              <a:buNone/>
            </a:pPr>
            <a:r>
              <a:rPr lang="en-US" altLang="ja-JP" sz="2000" dirty="0" err="1">
                <a:solidFill>
                  <a:schemeClr val="accent1">
                    <a:lumMod val="50000"/>
                  </a:schemeClr>
                </a:solidFill>
              </a:rPr>
              <a:t>output_sheet</a:t>
            </a:r>
            <a:r>
              <a:rPr lang="en-US" altLang="ja-JP" sz="2000" dirty="0">
                <a:solidFill>
                  <a:schemeClr val="accent1">
                    <a:lumMod val="50000"/>
                  </a:schemeClr>
                </a:solidFill>
              </a:rPr>
              <a:t> = </a:t>
            </a:r>
            <a:r>
              <a:rPr lang="en-US" altLang="ja-JP" sz="2000" dirty="0" err="1">
                <a:solidFill>
                  <a:schemeClr val="accent1">
                    <a:lumMod val="50000"/>
                  </a:schemeClr>
                </a:solidFill>
              </a:rPr>
              <a:t>output_workbook.active</a:t>
            </a:r>
            <a:r>
              <a:rPr lang="en-US" altLang="ja-JP" sz="2000" dirty="0">
                <a:solidFill>
                  <a:srgbClr val="0000FF"/>
                </a:solidFill>
              </a:rPr>
              <a:t>			#</a:t>
            </a:r>
            <a:r>
              <a:rPr lang="ja-JP" altLang="en-US" sz="2000" dirty="0">
                <a:solidFill>
                  <a:srgbClr val="0000FF"/>
                </a:solidFill>
              </a:rPr>
              <a:t> 現在の</a:t>
            </a:r>
            <a:r>
              <a:rPr lang="en-US" altLang="ja-JP" sz="2000" dirty="0">
                <a:solidFill>
                  <a:srgbClr val="0000FF"/>
                </a:solidFill>
              </a:rPr>
              <a:t>worksheet</a:t>
            </a:r>
            <a:r>
              <a:rPr lang="ja-JP" altLang="en-US" sz="2000" dirty="0">
                <a:solidFill>
                  <a:srgbClr val="0000FF"/>
                </a:solidFill>
              </a:rPr>
              <a:t>を受け取る</a:t>
            </a:r>
            <a:endParaRPr lang="en-US" altLang="ja-JP" sz="2000" dirty="0">
              <a:solidFill>
                <a:srgbClr val="0000FF"/>
              </a:solidFill>
            </a:endParaRPr>
          </a:p>
          <a:p>
            <a:pPr marL="0" indent="0">
              <a:spcBef>
                <a:spcPts val="0"/>
              </a:spcBef>
              <a:buNone/>
            </a:pPr>
            <a:r>
              <a:rPr lang="en-US" altLang="ja-JP" sz="2000" dirty="0" err="1">
                <a:solidFill>
                  <a:schemeClr val="accent1">
                    <a:lumMod val="50000"/>
                  </a:schemeClr>
                </a:solidFill>
              </a:rPr>
              <a:t>output_sheet</a:t>
            </a:r>
            <a:r>
              <a:rPr lang="en-US" altLang="ja-JP" sz="2000" b="1" dirty="0" err="1">
                <a:solidFill>
                  <a:srgbClr val="FF0000"/>
                </a:solidFill>
              </a:rPr>
              <a:t>.append</a:t>
            </a:r>
            <a:r>
              <a:rPr lang="en-US" altLang="ja-JP" sz="2000" b="1" dirty="0">
                <a:solidFill>
                  <a:srgbClr val="FF0000"/>
                </a:solidFill>
              </a:rPr>
              <a:t>(["T", "N", "</a:t>
            </a:r>
            <a:r>
              <a:rPr lang="en-US" altLang="ja-JP" sz="2000" b="1" dirty="0" err="1">
                <a:solidFill>
                  <a:srgbClr val="FF0000"/>
                </a:solidFill>
              </a:rPr>
              <a:t>Tinv</a:t>
            </a:r>
            <a:r>
              <a:rPr lang="en-US" altLang="ja-JP" sz="2000" b="1" dirty="0">
                <a:solidFill>
                  <a:srgbClr val="FF0000"/>
                </a:solidFill>
              </a:rPr>
              <a:t>", "</a:t>
            </a:r>
            <a:r>
              <a:rPr lang="en-US" altLang="ja-JP" sz="2000" b="1" dirty="0" err="1">
                <a:solidFill>
                  <a:srgbClr val="FF0000"/>
                </a:solidFill>
              </a:rPr>
              <a:t>logN</a:t>
            </a:r>
            <a:r>
              <a:rPr lang="en-US" altLang="ja-JP" sz="2000" b="1" dirty="0">
                <a:solidFill>
                  <a:srgbClr val="FF0000"/>
                </a:solidFill>
              </a:rPr>
              <a:t>", "</a:t>
            </a:r>
            <a:r>
              <a:rPr lang="en-US" altLang="ja-JP" sz="2000" b="1" dirty="0" err="1">
                <a:solidFill>
                  <a:srgbClr val="FF0000"/>
                </a:solidFill>
              </a:rPr>
              <a:t>logNcal</a:t>
            </a:r>
            <a:r>
              <a:rPr lang="en-US" altLang="ja-JP" sz="2000" b="1" dirty="0">
                <a:solidFill>
                  <a:srgbClr val="FF0000"/>
                </a:solidFill>
              </a:rPr>
              <a:t>"])  </a:t>
            </a:r>
            <a:r>
              <a:rPr lang="en-US" altLang="ja-JP" sz="2000" dirty="0">
                <a:solidFill>
                  <a:srgbClr val="0000FF"/>
                </a:solidFill>
              </a:rPr>
              <a:t>#</a:t>
            </a:r>
            <a:r>
              <a:rPr lang="ja-JP" altLang="en-US" sz="2000" dirty="0">
                <a:solidFill>
                  <a:srgbClr val="0000FF"/>
                </a:solidFill>
              </a:rPr>
              <a:t> </a:t>
            </a:r>
            <a:r>
              <a:rPr lang="en-US" altLang="ja-JP" sz="2000" dirty="0">
                <a:solidFill>
                  <a:srgbClr val="0000FF"/>
                </a:solidFill>
              </a:rPr>
              <a:t>1</a:t>
            </a:r>
            <a:r>
              <a:rPr lang="ja-JP" altLang="en-US" sz="2000" dirty="0">
                <a:solidFill>
                  <a:srgbClr val="0000FF"/>
                </a:solidFill>
              </a:rPr>
              <a:t>行目にラベル文字列を書込む</a:t>
            </a:r>
            <a:endParaRPr lang="en-US" altLang="ja-JP" sz="2000" dirty="0">
              <a:solidFill>
                <a:srgbClr val="0000FF"/>
              </a:solidFill>
            </a:endParaRPr>
          </a:p>
          <a:p>
            <a:pPr marL="0" indent="0">
              <a:spcBef>
                <a:spcPts val="0"/>
              </a:spcBef>
              <a:buNone/>
            </a:pPr>
            <a:r>
              <a:rPr lang="en-US" altLang="ja-JP" sz="2000" dirty="0">
                <a:solidFill>
                  <a:srgbClr val="0000FF"/>
                </a:solidFill>
              </a:rPr>
              <a:t>#</a:t>
            </a:r>
            <a:r>
              <a:rPr lang="ja-JP" altLang="en-US" sz="2000" dirty="0">
                <a:solidFill>
                  <a:srgbClr val="0000FF"/>
                </a:solidFill>
              </a:rPr>
              <a:t> </a:t>
            </a:r>
            <a:r>
              <a:rPr lang="en-US" altLang="ja-JP" sz="2000" dirty="0">
                <a:solidFill>
                  <a:srgbClr val="0000FF"/>
                </a:solidFill>
              </a:rPr>
              <a:t>zip()</a:t>
            </a:r>
            <a:r>
              <a:rPr lang="ja-JP" altLang="en-US" sz="2000" dirty="0">
                <a:solidFill>
                  <a:srgbClr val="0000FF"/>
                </a:solidFill>
              </a:rPr>
              <a:t>を使うと、複数のリストの要素を一つずつ取り出してくれる</a:t>
            </a:r>
            <a:endParaRPr lang="en-US" altLang="ja-JP" sz="2000" dirty="0">
              <a:solidFill>
                <a:srgbClr val="0000FF"/>
              </a:solidFill>
            </a:endParaRPr>
          </a:p>
          <a:p>
            <a:pPr marL="0" indent="0">
              <a:spcBef>
                <a:spcPts val="0"/>
              </a:spcBef>
              <a:buNone/>
            </a:pPr>
            <a:r>
              <a:rPr lang="en-US" altLang="ja-JP" sz="2000" dirty="0">
                <a:solidFill>
                  <a:schemeClr val="accent1">
                    <a:lumMod val="50000"/>
                  </a:schemeClr>
                </a:solidFill>
              </a:rPr>
              <a:t>for t, n, </a:t>
            </a:r>
            <a:r>
              <a:rPr lang="en-US" altLang="ja-JP" sz="2000" dirty="0" err="1">
                <a:solidFill>
                  <a:schemeClr val="accent1">
                    <a:lumMod val="50000"/>
                  </a:schemeClr>
                </a:solidFill>
              </a:rPr>
              <a:t>t_inv</a:t>
            </a:r>
            <a:r>
              <a:rPr lang="en-US" altLang="ja-JP" sz="2000" dirty="0">
                <a:solidFill>
                  <a:schemeClr val="accent1">
                    <a:lumMod val="50000"/>
                  </a:schemeClr>
                </a:solidFill>
              </a:rPr>
              <a:t>, </a:t>
            </a:r>
            <a:r>
              <a:rPr lang="en-US" altLang="ja-JP" sz="2000" dirty="0" err="1">
                <a:solidFill>
                  <a:schemeClr val="accent1">
                    <a:lumMod val="50000"/>
                  </a:schemeClr>
                </a:solidFill>
              </a:rPr>
              <a:t>log_n</a:t>
            </a:r>
            <a:r>
              <a:rPr lang="en-US" altLang="ja-JP" sz="2000" dirty="0">
                <a:solidFill>
                  <a:schemeClr val="accent1">
                    <a:lumMod val="50000"/>
                  </a:schemeClr>
                </a:solidFill>
              </a:rPr>
              <a:t>, </a:t>
            </a:r>
            <a:r>
              <a:rPr lang="en-US" altLang="ja-JP" sz="2000" dirty="0" err="1">
                <a:solidFill>
                  <a:schemeClr val="accent1">
                    <a:lumMod val="50000"/>
                  </a:schemeClr>
                </a:solidFill>
              </a:rPr>
              <a:t>log_n_cal</a:t>
            </a:r>
            <a:r>
              <a:rPr lang="en-US" altLang="ja-JP" sz="2000" dirty="0">
                <a:solidFill>
                  <a:schemeClr val="accent1">
                    <a:lumMod val="50000"/>
                  </a:schemeClr>
                </a:solidFill>
              </a:rPr>
              <a:t> in zip(T, N, </a:t>
            </a:r>
            <a:r>
              <a:rPr lang="en-US" altLang="ja-JP" sz="2000" dirty="0" err="1">
                <a:solidFill>
                  <a:schemeClr val="accent1">
                    <a:lumMod val="50000"/>
                  </a:schemeClr>
                </a:solidFill>
              </a:rPr>
              <a:t>Tinv</a:t>
            </a:r>
            <a:r>
              <a:rPr lang="en-US" altLang="ja-JP" sz="2000" dirty="0">
                <a:solidFill>
                  <a:schemeClr val="accent1">
                    <a:lumMod val="50000"/>
                  </a:schemeClr>
                </a:solidFill>
              </a:rPr>
              <a:t>, </a:t>
            </a:r>
            <a:r>
              <a:rPr lang="en-US" altLang="ja-JP" sz="2000" dirty="0" err="1">
                <a:solidFill>
                  <a:schemeClr val="accent1">
                    <a:lumMod val="50000"/>
                  </a:schemeClr>
                </a:solidFill>
              </a:rPr>
              <a:t>logN</a:t>
            </a:r>
            <a:r>
              <a:rPr lang="en-US" altLang="ja-JP" sz="2000" dirty="0">
                <a:solidFill>
                  <a:schemeClr val="accent1">
                    <a:lumMod val="50000"/>
                  </a:schemeClr>
                </a:solidFill>
              </a:rPr>
              <a:t>, </a:t>
            </a:r>
            <a:r>
              <a:rPr lang="en-US" altLang="ja-JP" sz="2000" dirty="0" err="1">
                <a:solidFill>
                  <a:schemeClr val="accent1">
                    <a:lumMod val="50000"/>
                  </a:schemeClr>
                </a:solidFill>
              </a:rPr>
              <a:t>logNcal</a:t>
            </a:r>
            <a:r>
              <a:rPr lang="en-US" altLang="ja-JP" sz="2000" dirty="0">
                <a:solidFill>
                  <a:schemeClr val="accent1">
                    <a:lumMod val="50000"/>
                  </a:schemeClr>
                </a:solidFill>
              </a:rPr>
              <a:t>):</a:t>
            </a:r>
          </a:p>
          <a:p>
            <a:pPr marL="0" indent="0">
              <a:spcBef>
                <a:spcPts val="0"/>
              </a:spcBef>
              <a:buNone/>
            </a:pPr>
            <a:r>
              <a:rPr lang="en-US" altLang="ja-JP" sz="2000" dirty="0">
                <a:solidFill>
                  <a:schemeClr val="accent1">
                    <a:lumMod val="50000"/>
                  </a:schemeClr>
                </a:solidFill>
              </a:rPr>
              <a:t>    </a:t>
            </a:r>
            <a:r>
              <a:rPr lang="en-US" altLang="ja-JP" sz="2000" dirty="0" err="1">
                <a:solidFill>
                  <a:schemeClr val="accent1">
                    <a:lumMod val="50000"/>
                  </a:schemeClr>
                </a:solidFill>
              </a:rPr>
              <a:t>output_sheet</a:t>
            </a:r>
            <a:r>
              <a:rPr lang="en-US" altLang="ja-JP" sz="2000" b="1" dirty="0" err="1">
                <a:solidFill>
                  <a:srgbClr val="FF0000"/>
                </a:solidFill>
              </a:rPr>
              <a:t>.append</a:t>
            </a:r>
            <a:r>
              <a:rPr lang="en-US" altLang="ja-JP" sz="2000" b="1" dirty="0">
                <a:solidFill>
                  <a:srgbClr val="FF0000"/>
                </a:solidFill>
              </a:rPr>
              <a:t>([t, n, </a:t>
            </a:r>
            <a:r>
              <a:rPr lang="en-US" altLang="ja-JP" sz="2000" b="1" dirty="0" err="1">
                <a:solidFill>
                  <a:srgbClr val="FF0000"/>
                </a:solidFill>
              </a:rPr>
              <a:t>t_inv</a:t>
            </a:r>
            <a:r>
              <a:rPr lang="en-US" altLang="ja-JP" sz="2000" b="1" dirty="0">
                <a:solidFill>
                  <a:srgbClr val="FF0000"/>
                </a:solidFill>
              </a:rPr>
              <a:t>, </a:t>
            </a:r>
            <a:r>
              <a:rPr lang="en-US" altLang="ja-JP" sz="2000" b="1" dirty="0" err="1">
                <a:solidFill>
                  <a:srgbClr val="FF0000"/>
                </a:solidFill>
              </a:rPr>
              <a:t>log_n</a:t>
            </a:r>
            <a:r>
              <a:rPr lang="en-US" altLang="ja-JP" sz="2000" b="1" dirty="0">
                <a:solidFill>
                  <a:srgbClr val="FF0000"/>
                </a:solidFill>
              </a:rPr>
              <a:t>, </a:t>
            </a:r>
            <a:r>
              <a:rPr lang="en-US" altLang="ja-JP" sz="2000" b="1" dirty="0" err="1">
                <a:solidFill>
                  <a:srgbClr val="FF0000"/>
                </a:solidFill>
              </a:rPr>
              <a:t>log_n_cal</a:t>
            </a:r>
            <a:r>
              <a:rPr lang="en-US" altLang="ja-JP" sz="2000" b="1" dirty="0">
                <a:solidFill>
                  <a:srgbClr val="FF0000"/>
                </a:solidFill>
              </a:rPr>
              <a:t>]) </a:t>
            </a:r>
            <a:r>
              <a:rPr lang="en-US" altLang="ja-JP" sz="2000" dirty="0">
                <a:solidFill>
                  <a:schemeClr val="accent1">
                    <a:lumMod val="50000"/>
                  </a:schemeClr>
                </a:solidFill>
              </a:rPr>
              <a:t>      	</a:t>
            </a:r>
            <a:r>
              <a:rPr lang="en-US" altLang="ja-JP" sz="2000" dirty="0">
                <a:solidFill>
                  <a:srgbClr val="0000FF"/>
                </a:solidFill>
              </a:rPr>
              <a:t>#</a:t>
            </a:r>
            <a:r>
              <a:rPr lang="ja-JP" altLang="en-US" sz="2000" dirty="0">
                <a:solidFill>
                  <a:srgbClr val="0000FF"/>
                </a:solidFill>
              </a:rPr>
              <a:t> 新しい行として、データを追加</a:t>
            </a:r>
            <a:endParaRPr lang="en-US" altLang="ja-JP" sz="2000" dirty="0">
              <a:solidFill>
                <a:srgbClr val="0000FF"/>
              </a:solidFill>
            </a:endParaRPr>
          </a:p>
          <a:p>
            <a:pPr marL="0" indent="0">
              <a:spcBef>
                <a:spcPts val="0"/>
              </a:spcBef>
              <a:buNone/>
            </a:pPr>
            <a:endParaRPr lang="en-US" altLang="ja-JP" sz="2000" dirty="0">
              <a:solidFill>
                <a:schemeClr val="accent1">
                  <a:lumMod val="50000"/>
                </a:schemeClr>
              </a:solidFill>
            </a:endParaRPr>
          </a:p>
          <a:p>
            <a:pPr marL="0" indent="0">
              <a:spcBef>
                <a:spcPts val="0"/>
              </a:spcBef>
              <a:buNone/>
            </a:pPr>
            <a:r>
              <a:rPr lang="en-US" altLang="ja-JP" sz="2000" dirty="0">
                <a:solidFill>
                  <a:schemeClr val="accent1">
                    <a:lumMod val="50000"/>
                  </a:schemeClr>
                </a:solidFill>
              </a:rPr>
              <a:t>print()</a:t>
            </a:r>
          </a:p>
          <a:p>
            <a:pPr marL="0" indent="0">
              <a:spcBef>
                <a:spcPts val="0"/>
              </a:spcBef>
              <a:buNone/>
            </a:pPr>
            <a:r>
              <a:rPr lang="en-US" altLang="ja-JP" sz="2000" dirty="0">
                <a:solidFill>
                  <a:schemeClr val="accent1">
                    <a:lumMod val="50000"/>
                  </a:schemeClr>
                </a:solidFill>
              </a:rPr>
              <a:t>print(</a:t>
            </a:r>
            <a:r>
              <a:rPr lang="en-US" altLang="ja-JP" sz="2000" dirty="0" err="1">
                <a:solidFill>
                  <a:schemeClr val="accent1">
                    <a:lumMod val="50000"/>
                  </a:schemeClr>
                </a:solidFill>
              </a:rPr>
              <a:t>f”Save</a:t>
            </a:r>
            <a:r>
              <a:rPr lang="en-US" altLang="ja-JP" sz="2000" dirty="0">
                <a:solidFill>
                  <a:schemeClr val="accent1">
                    <a:lumMod val="50000"/>
                  </a:schemeClr>
                </a:solidFill>
              </a:rPr>
              <a:t> data to [{</a:t>
            </a:r>
            <a:r>
              <a:rPr lang="en-US" altLang="ja-JP" sz="2000" dirty="0" err="1">
                <a:solidFill>
                  <a:schemeClr val="accent1">
                    <a:lumMod val="50000"/>
                  </a:schemeClr>
                </a:solidFill>
              </a:rPr>
              <a:t>output_path</a:t>
            </a:r>
            <a:r>
              <a:rPr lang="en-US" altLang="ja-JP" sz="2000" dirty="0">
                <a:solidFill>
                  <a:schemeClr val="accent1">
                    <a:lumMod val="50000"/>
                  </a:schemeClr>
                </a:solidFill>
              </a:rPr>
              <a:t>) 				</a:t>
            </a:r>
            <a:r>
              <a:rPr lang="en-US" altLang="ja-JP" sz="2000" dirty="0">
                <a:solidFill>
                  <a:srgbClr val="0000FF"/>
                </a:solidFill>
              </a:rPr>
              <a:t>#</a:t>
            </a:r>
            <a:r>
              <a:rPr lang="ja-JP" altLang="en-US" sz="2000" dirty="0">
                <a:solidFill>
                  <a:srgbClr val="0000FF"/>
                </a:solidFill>
              </a:rPr>
              <a:t> ファイル保存のメッセージを表示</a:t>
            </a:r>
            <a:endParaRPr lang="en-US" altLang="ja-JP" sz="2000" dirty="0">
              <a:solidFill>
                <a:schemeClr val="accent1">
                  <a:lumMod val="50000"/>
                </a:schemeClr>
              </a:solidFill>
            </a:endParaRPr>
          </a:p>
          <a:p>
            <a:pPr marL="0" indent="0">
              <a:spcBef>
                <a:spcPts val="0"/>
              </a:spcBef>
              <a:buNone/>
            </a:pPr>
            <a:r>
              <a:rPr lang="en-US" altLang="ja-JP" sz="2000" dirty="0" err="1">
                <a:solidFill>
                  <a:schemeClr val="accent1">
                    <a:lumMod val="50000"/>
                  </a:schemeClr>
                </a:solidFill>
              </a:rPr>
              <a:t>output_workbook</a:t>
            </a:r>
            <a:r>
              <a:rPr lang="en-US" altLang="ja-JP" sz="2000" b="1" dirty="0" err="1">
                <a:solidFill>
                  <a:srgbClr val="FF0000"/>
                </a:solidFill>
              </a:rPr>
              <a:t>.save</a:t>
            </a:r>
            <a:r>
              <a:rPr lang="en-US" altLang="ja-JP" sz="2000" b="1" dirty="0">
                <a:solidFill>
                  <a:srgbClr val="FF0000"/>
                </a:solidFill>
              </a:rPr>
              <a:t>(</a:t>
            </a:r>
            <a:r>
              <a:rPr lang="en-US" altLang="ja-JP" sz="2000" b="1" dirty="0" err="1">
                <a:solidFill>
                  <a:srgbClr val="FF0000"/>
                </a:solidFill>
              </a:rPr>
              <a:t>output_path</a:t>
            </a:r>
            <a:r>
              <a:rPr lang="en-US" altLang="ja-JP" sz="2000" b="1" dirty="0">
                <a:solidFill>
                  <a:srgbClr val="FF0000"/>
                </a:solidFill>
              </a:rPr>
              <a:t>)</a:t>
            </a:r>
            <a:r>
              <a:rPr lang="en-US" altLang="ja-JP" sz="2000" dirty="0">
                <a:solidFill>
                  <a:schemeClr val="accent1">
                    <a:lumMod val="50000"/>
                  </a:schemeClr>
                </a:solidFill>
              </a:rPr>
              <a:t> 			</a:t>
            </a:r>
            <a:r>
              <a:rPr lang="en-US" altLang="ja-JP" sz="2000" dirty="0">
                <a:solidFill>
                  <a:srgbClr val="0000FF"/>
                </a:solidFill>
              </a:rPr>
              <a:t>#</a:t>
            </a:r>
            <a:r>
              <a:rPr lang="ja-JP" altLang="en-US" sz="2000" dirty="0">
                <a:solidFill>
                  <a:srgbClr val="0000FF"/>
                </a:solidFill>
              </a:rPr>
              <a:t> </a:t>
            </a:r>
            <a:r>
              <a:rPr lang="en-US" altLang="ja-JP" sz="2000" dirty="0">
                <a:solidFill>
                  <a:srgbClr val="0000FF"/>
                </a:solidFill>
              </a:rPr>
              <a:t>Excel</a:t>
            </a:r>
            <a:r>
              <a:rPr lang="ja-JP" altLang="en-US" sz="2000" dirty="0">
                <a:solidFill>
                  <a:srgbClr val="0000FF"/>
                </a:solidFill>
              </a:rPr>
              <a:t>ファイルに保存</a:t>
            </a:r>
            <a:endParaRPr lang="en-US" altLang="ja-JP" sz="2000" dirty="0">
              <a:solidFill>
                <a:schemeClr val="accent1">
                  <a:lumMod val="50000"/>
                </a:schemeClr>
              </a:solidFill>
            </a:endParaRPr>
          </a:p>
        </p:txBody>
      </p:sp>
    </p:spTree>
    <p:extLst>
      <p:ext uri="{BB962C8B-B14F-4D97-AF65-F5344CB8AC3E}">
        <p14:creationId xmlns:p14="http://schemas.microsoft.com/office/powerpoint/2010/main" val="414084714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124743"/>
          </a:xfrm>
        </p:spPr>
        <p:txBody>
          <a:bodyPr/>
          <a:lstStyle/>
          <a:p>
            <a:pPr eaLnBrk="1" hangingPunct="1"/>
            <a:r>
              <a:rPr lang="en-US" altLang="ja-JP" sz="3600" b="1" dirty="0">
                <a:solidFill>
                  <a:srgbClr val="0000FF"/>
                </a:solidFill>
                <a:ea typeface="ＨＧ丸ゴシックB" pitchFamily="49" charset="-128"/>
              </a:rPr>
              <a:t>Excel</a:t>
            </a:r>
            <a:r>
              <a:rPr lang="ja-JP" altLang="en-US" sz="3600" b="1" dirty="0">
                <a:solidFill>
                  <a:srgbClr val="0000FF"/>
                </a:solidFill>
                <a:ea typeface="ＨＧ丸ゴシックB" pitchFamily="49" charset="-128"/>
              </a:rPr>
              <a:t>ファイルへ保存</a:t>
            </a:r>
            <a:r>
              <a:rPr lang="en-US" altLang="ja-JP" sz="3600" b="1" dirty="0">
                <a:solidFill>
                  <a:srgbClr val="0000FF"/>
                </a:solidFill>
                <a:ea typeface="ＨＧ丸ゴシックB" pitchFamily="49" charset="-128"/>
              </a:rPr>
              <a:t>: pandas</a:t>
            </a:r>
            <a:r>
              <a:rPr lang="ja-JP" altLang="en-US" sz="3600" b="1" dirty="0">
                <a:solidFill>
                  <a:srgbClr val="0000FF"/>
                </a:solidFill>
                <a:ea typeface="ＨＧ丸ゴシックB" pitchFamily="49" charset="-128"/>
              </a:rPr>
              <a:t>を使うほうが簡単</a:t>
            </a:r>
            <a:br>
              <a:rPr lang="en-US" altLang="ja-JP" sz="2800" b="1" dirty="0">
                <a:solidFill>
                  <a:srgbClr val="0000FF"/>
                </a:solidFill>
                <a:ea typeface="ＨＧ丸ゴシックB" pitchFamily="49" charset="-128"/>
              </a:rPr>
            </a:br>
            <a:r>
              <a:rPr lang="en-US" altLang="ja-JP" sz="2800" b="1" dirty="0">
                <a:solidFill>
                  <a:srgbClr val="FF0000"/>
                </a:solidFill>
                <a:ea typeface="ＨＧ丸ゴシックB" pitchFamily="49" charset="-128"/>
              </a:rPr>
              <a:t>(01c_fitting_gpt_rev2.py)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983432" y="1484784"/>
            <a:ext cx="11139806" cy="5057799"/>
          </a:xfrm>
        </p:spPr>
        <p:txBody>
          <a:bodyPr/>
          <a:lstStyle/>
          <a:p>
            <a:pPr marL="0" indent="0">
              <a:spcBef>
                <a:spcPts val="0"/>
              </a:spcBef>
              <a:buNone/>
            </a:pPr>
            <a:r>
              <a:rPr lang="en-US" altLang="ja-JP" sz="2000" dirty="0">
                <a:solidFill>
                  <a:schemeClr val="accent1">
                    <a:lumMod val="50000"/>
                  </a:schemeClr>
                </a:solidFill>
              </a:rPr>
              <a:t>import </a:t>
            </a:r>
            <a:r>
              <a:rPr lang="en-US" altLang="ja-JP" sz="2000" dirty="0" err="1">
                <a:solidFill>
                  <a:schemeClr val="accent1">
                    <a:lumMod val="50000"/>
                  </a:schemeClr>
                </a:solidFill>
              </a:rPr>
              <a:t>numpy</a:t>
            </a:r>
            <a:r>
              <a:rPr lang="en-US" altLang="ja-JP" sz="2000" dirty="0">
                <a:solidFill>
                  <a:schemeClr val="accent1">
                    <a:lumMod val="50000"/>
                  </a:schemeClr>
                </a:solidFill>
              </a:rPr>
              <a:t> as np</a:t>
            </a:r>
          </a:p>
          <a:p>
            <a:pPr marL="0" indent="0">
              <a:spcBef>
                <a:spcPts val="0"/>
              </a:spcBef>
              <a:buNone/>
            </a:pPr>
            <a:r>
              <a:rPr lang="en-US" altLang="ja-JP" sz="2000" dirty="0">
                <a:solidFill>
                  <a:schemeClr val="accent1">
                    <a:lumMod val="50000"/>
                  </a:schemeClr>
                </a:solidFill>
              </a:rPr>
              <a:t>import pandas</a:t>
            </a:r>
          </a:p>
          <a:p>
            <a:pPr marL="0" indent="0">
              <a:spcBef>
                <a:spcPts val="0"/>
              </a:spcBef>
              <a:buNone/>
            </a:pPr>
            <a:endParaRPr lang="en-US" altLang="ja-JP" sz="2000" dirty="0">
              <a:solidFill>
                <a:schemeClr val="accent1">
                  <a:lumMod val="50000"/>
                </a:schemeClr>
              </a:solidFill>
            </a:endParaRPr>
          </a:p>
          <a:p>
            <a:pPr marL="0" indent="0">
              <a:spcBef>
                <a:spcPts val="0"/>
              </a:spcBef>
              <a:buNone/>
            </a:pPr>
            <a:r>
              <a:rPr lang="en-US" altLang="ja-JP" sz="2000" dirty="0">
                <a:solidFill>
                  <a:srgbClr val="0000FF"/>
                </a:solidFill>
              </a:rPr>
              <a:t># </a:t>
            </a:r>
            <a:r>
              <a:rPr lang="ja-JP" altLang="en-US" sz="2000" dirty="0">
                <a:solidFill>
                  <a:srgbClr val="0000FF"/>
                </a:solidFill>
              </a:rPr>
              <a:t>保存するデータを</a:t>
            </a:r>
            <a:r>
              <a:rPr lang="en-US" altLang="ja-JP" sz="2000" dirty="0">
                <a:solidFill>
                  <a:srgbClr val="0000FF"/>
                </a:solidFill>
              </a:rPr>
              <a:t>2</a:t>
            </a:r>
            <a:r>
              <a:rPr lang="ja-JP" altLang="en-US" sz="2000" dirty="0">
                <a:solidFill>
                  <a:srgbClr val="0000FF"/>
                </a:solidFill>
              </a:rPr>
              <a:t>次元配列にする</a:t>
            </a:r>
          </a:p>
          <a:p>
            <a:pPr marL="0" indent="0">
              <a:spcBef>
                <a:spcPts val="0"/>
              </a:spcBef>
              <a:buNone/>
            </a:pPr>
            <a:r>
              <a:rPr lang="en-US" altLang="ja-JP" sz="2000" dirty="0">
                <a:solidFill>
                  <a:srgbClr val="0000FF"/>
                </a:solidFill>
              </a:rPr>
              <a:t># </a:t>
            </a:r>
            <a:r>
              <a:rPr lang="en-US" altLang="ja-JP" sz="2000" dirty="0" err="1">
                <a:solidFill>
                  <a:srgbClr val="0000FF"/>
                </a:solidFill>
              </a:rPr>
              <a:t>pandas.DataFrame</a:t>
            </a:r>
            <a:r>
              <a:rPr lang="ja-JP" altLang="en-US" sz="2000" dirty="0">
                <a:solidFill>
                  <a:srgbClr val="0000FF"/>
                </a:solidFill>
              </a:rPr>
              <a:t>型に変換するには転置を取る必要があるので、</a:t>
            </a:r>
            <a:endParaRPr lang="en-US" altLang="ja-JP" sz="2000" dirty="0">
              <a:solidFill>
                <a:srgbClr val="0000FF"/>
              </a:solidFill>
            </a:endParaRPr>
          </a:p>
          <a:p>
            <a:pPr marL="0" indent="0">
              <a:spcBef>
                <a:spcPts val="0"/>
              </a:spcBef>
              <a:buNone/>
            </a:pPr>
            <a:r>
              <a:rPr lang="en-US" altLang="ja-JP" sz="2000" dirty="0">
                <a:solidFill>
                  <a:srgbClr val="0000FF"/>
                </a:solidFill>
              </a:rPr>
              <a:t># </a:t>
            </a:r>
            <a:r>
              <a:rPr lang="en-US" altLang="ja-JP" sz="2000" dirty="0" err="1">
                <a:solidFill>
                  <a:srgbClr val="0000FF"/>
                </a:solidFill>
              </a:rPr>
              <a:t>numpy.ndarray</a:t>
            </a:r>
            <a:r>
              <a:rPr lang="en-US" altLang="ja-JP" sz="2000" dirty="0">
                <a:solidFill>
                  <a:srgbClr val="0000FF"/>
                </a:solidFill>
              </a:rPr>
              <a:t>()</a:t>
            </a:r>
            <a:r>
              <a:rPr lang="ja-JP" altLang="en-US" sz="2000" dirty="0">
                <a:solidFill>
                  <a:srgbClr val="0000FF"/>
                </a:solidFill>
              </a:rPr>
              <a:t>型に変換して、</a:t>
            </a:r>
            <a:r>
              <a:rPr lang="en-US" altLang="ja-JP" sz="2000" b="1" dirty="0">
                <a:solidFill>
                  <a:srgbClr val="FF0000"/>
                </a:solidFill>
              </a:rPr>
              <a:t>.T </a:t>
            </a:r>
            <a:r>
              <a:rPr lang="ja-JP" altLang="en-US" sz="2000" b="1" dirty="0">
                <a:solidFill>
                  <a:srgbClr val="FF0000"/>
                </a:solidFill>
              </a:rPr>
              <a:t>で転置を取る</a:t>
            </a:r>
          </a:p>
          <a:p>
            <a:pPr marL="0" indent="0">
              <a:spcBef>
                <a:spcPts val="0"/>
              </a:spcBef>
              <a:buNone/>
            </a:pPr>
            <a:r>
              <a:rPr lang="en-US" altLang="ja-JP" sz="2000" dirty="0" err="1">
                <a:solidFill>
                  <a:schemeClr val="accent1">
                    <a:lumMod val="50000"/>
                  </a:schemeClr>
                </a:solidFill>
              </a:rPr>
              <a:t>save_list</a:t>
            </a:r>
            <a:r>
              <a:rPr lang="en-US" altLang="ja-JP" sz="2000" dirty="0">
                <a:solidFill>
                  <a:schemeClr val="accent1">
                    <a:lumMod val="50000"/>
                  </a:schemeClr>
                </a:solidFill>
              </a:rPr>
              <a:t> = </a:t>
            </a:r>
            <a:r>
              <a:rPr lang="en-US" altLang="ja-JP" sz="2000" dirty="0" err="1">
                <a:solidFill>
                  <a:schemeClr val="accent1">
                    <a:lumMod val="50000"/>
                  </a:schemeClr>
                </a:solidFill>
              </a:rPr>
              <a:t>np.array</a:t>
            </a:r>
            <a:r>
              <a:rPr lang="en-US" altLang="ja-JP" sz="2000" dirty="0">
                <a:solidFill>
                  <a:schemeClr val="accent1">
                    <a:lumMod val="50000"/>
                  </a:schemeClr>
                </a:solidFill>
              </a:rPr>
              <a:t>([T, N, </a:t>
            </a:r>
            <a:r>
              <a:rPr lang="en-US" altLang="ja-JP" sz="2000" dirty="0" err="1">
                <a:solidFill>
                  <a:schemeClr val="accent1">
                    <a:lumMod val="50000"/>
                  </a:schemeClr>
                </a:solidFill>
              </a:rPr>
              <a:t>Tinv</a:t>
            </a:r>
            <a:r>
              <a:rPr lang="en-US" altLang="ja-JP" sz="2000" dirty="0">
                <a:solidFill>
                  <a:schemeClr val="accent1">
                    <a:lumMod val="50000"/>
                  </a:schemeClr>
                </a:solidFill>
              </a:rPr>
              <a:t>, </a:t>
            </a:r>
            <a:r>
              <a:rPr lang="en-US" altLang="ja-JP" sz="2000" dirty="0" err="1">
                <a:solidFill>
                  <a:schemeClr val="accent1">
                    <a:lumMod val="50000"/>
                  </a:schemeClr>
                </a:solidFill>
              </a:rPr>
              <a:t>logN</a:t>
            </a:r>
            <a:r>
              <a:rPr lang="en-US" altLang="ja-JP" sz="2000" dirty="0">
                <a:solidFill>
                  <a:schemeClr val="accent1">
                    <a:lumMod val="50000"/>
                  </a:schemeClr>
                </a:solidFill>
              </a:rPr>
              <a:t>, </a:t>
            </a:r>
            <a:r>
              <a:rPr lang="en-US" altLang="ja-JP" sz="2000" dirty="0" err="1">
                <a:solidFill>
                  <a:schemeClr val="accent1">
                    <a:lumMod val="50000"/>
                  </a:schemeClr>
                </a:solidFill>
              </a:rPr>
              <a:t>logNcal</a:t>
            </a:r>
            <a:r>
              <a:rPr lang="en-US" altLang="ja-JP" sz="2000" dirty="0">
                <a:solidFill>
                  <a:schemeClr val="accent1">
                    <a:lumMod val="50000"/>
                  </a:schemeClr>
                </a:solidFill>
              </a:rPr>
              <a:t>])</a:t>
            </a:r>
            <a:r>
              <a:rPr lang="en-US" altLang="ja-JP" sz="2000" b="1" dirty="0">
                <a:solidFill>
                  <a:srgbClr val="FF0000"/>
                </a:solidFill>
              </a:rPr>
              <a:t>.T</a:t>
            </a:r>
          </a:p>
          <a:p>
            <a:pPr marL="0" indent="0">
              <a:spcBef>
                <a:spcPts val="0"/>
              </a:spcBef>
              <a:buNone/>
            </a:pPr>
            <a:endParaRPr lang="en-US" altLang="ja-JP" sz="2000" dirty="0">
              <a:solidFill>
                <a:schemeClr val="accent1">
                  <a:lumMod val="50000"/>
                </a:schemeClr>
              </a:solidFill>
            </a:endParaRPr>
          </a:p>
          <a:p>
            <a:pPr marL="0" indent="0">
              <a:spcBef>
                <a:spcPts val="0"/>
              </a:spcBef>
              <a:buNone/>
            </a:pPr>
            <a:r>
              <a:rPr lang="en-US" altLang="ja-JP" sz="2000" dirty="0">
                <a:solidFill>
                  <a:srgbClr val="0000FF"/>
                </a:solidFill>
              </a:rPr>
              <a:t># </a:t>
            </a:r>
            <a:r>
              <a:rPr lang="en-US" altLang="ja-JP" sz="2000" dirty="0" err="1">
                <a:solidFill>
                  <a:srgbClr val="0000FF"/>
                </a:solidFill>
              </a:rPr>
              <a:t>pandas.DataFrame</a:t>
            </a:r>
            <a:r>
              <a:rPr lang="ja-JP" altLang="en-US" sz="2000" dirty="0">
                <a:solidFill>
                  <a:srgbClr val="0000FF"/>
                </a:solidFill>
              </a:rPr>
              <a:t>型に変換。</a:t>
            </a:r>
            <a:r>
              <a:rPr lang="en-US" altLang="ja-JP" sz="2000" dirty="0">
                <a:solidFill>
                  <a:srgbClr val="0000FF"/>
                </a:solidFill>
              </a:rPr>
              <a:t>columns=</a:t>
            </a:r>
            <a:r>
              <a:rPr lang="ja-JP" altLang="en-US" sz="2000" dirty="0">
                <a:solidFill>
                  <a:srgbClr val="0000FF"/>
                </a:solidFill>
              </a:rPr>
              <a:t> でラベルの配列を設定できる</a:t>
            </a:r>
            <a:endParaRPr lang="en-US" altLang="ja-JP" sz="2000" dirty="0">
              <a:solidFill>
                <a:srgbClr val="0000FF"/>
              </a:solidFill>
            </a:endParaRPr>
          </a:p>
          <a:p>
            <a:pPr marL="0" indent="0">
              <a:spcBef>
                <a:spcPts val="0"/>
              </a:spcBef>
              <a:buNone/>
            </a:pPr>
            <a:r>
              <a:rPr lang="en-US" altLang="ja-JP" sz="2000" dirty="0">
                <a:solidFill>
                  <a:schemeClr val="accent1">
                    <a:lumMod val="50000"/>
                  </a:schemeClr>
                </a:solidFill>
              </a:rPr>
              <a:t>df = </a:t>
            </a:r>
            <a:r>
              <a:rPr lang="en-US" altLang="ja-JP" sz="2000" b="1" dirty="0" err="1">
                <a:solidFill>
                  <a:srgbClr val="FF0000"/>
                </a:solidFill>
              </a:rPr>
              <a:t>pd.DataFrame</a:t>
            </a:r>
            <a:r>
              <a:rPr lang="en-US" altLang="ja-JP" sz="2000" b="1" dirty="0">
                <a:solidFill>
                  <a:srgbClr val="FF0000"/>
                </a:solidFill>
              </a:rPr>
              <a:t>(</a:t>
            </a:r>
            <a:r>
              <a:rPr lang="en-US" altLang="ja-JP" sz="2000" b="1" dirty="0" err="1">
                <a:solidFill>
                  <a:srgbClr val="FF0000"/>
                </a:solidFill>
              </a:rPr>
              <a:t>save_list</a:t>
            </a:r>
            <a:r>
              <a:rPr lang="en-US" altLang="ja-JP" sz="2000" b="1" dirty="0">
                <a:solidFill>
                  <a:srgbClr val="FF0000"/>
                </a:solidFill>
              </a:rPr>
              <a:t>, columns=["T", "N", "1/T", "log(N)", "log(</a:t>
            </a:r>
            <a:r>
              <a:rPr lang="en-US" altLang="ja-JP" sz="2000" b="1" dirty="0" err="1">
                <a:solidFill>
                  <a:srgbClr val="FF0000"/>
                </a:solidFill>
              </a:rPr>
              <a:t>Ncal</a:t>
            </a:r>
            <a:r>
              <a:rPr lang="en-US" altLang="ja-JP" sz="2000" b="1" dirty="0">
                <a:solidFill>
                  <a:srgbClr val="FF0000"/>
                </a:solidFill>
              </a:rPr>
              <a:t>)"])</a:t>
            </a:r>
          </a:p>
          <a:p>
            <a:pPr marL="0" indent="0">
              <a:spcBef>
                <a:spcPts val="0"/>
              </a:spcBef>
              <a:buNone/>
            </a:pPr>
            <a:endParaRPr lang="en-US" altLang="ja-JP" sz="2000" dirty="0">
              <a:solidFill>
                <a:schemeClr val="accent1">
                  <a:lumMod val="50000"/>
                </a:schemeClr>
              </a:solidFill>
            </a:endParaRPr>
          </a:p>
          <a:p>
            <a:pPr marL="0" indent="0">
              <a:spcBef>
                <a:spcPts val="0"/>
              </a:spcBef>
              <a:buNone/>
            </a:pPr>
            <a:r>
              <a:rPr lang="en-US" altLang="ja-JP" sz="2000" dirty="0">
                <a:solidFill>
                  <a:srgbClr val="0000FF"/>
                </a:solidFill>
              </a:rPr>
              <a:t># Excel</a:t>
            </a:r>
            <a:r>
              <a:rPr lang="ja-JP" altLang="en-US" sz="2000" dirty="0">
                <a:solidFill>
                  <a:srgbClr val="0000FF"/>
                </a:solidFill>
              </a:rPr>
              <a:t>ファイルに保存。</a:t>
            </a:r>
            <a:r>
              <a:rPr lang="en-US" altLang="ja-JP" sz="2000" dirty="0">
                <a:solidFill>
                  <a:srgbClr val="0000FF"/>
                </a:solidFill>
              </a:rPr>
              <a:t>index=True</a:t>
            </a:r>
            <a:r>
              <a:rPr lang="ja-JP" altLang="en-US" sz="2000" dirty="0">
                <a:solidFill>
                  <a:srgbClr val="0000FF"/>
                </a:solidFill>
              </a:rPr>
              <a:t>とすると、</a:t>
            </a:r>
            <a:r>
              <a:rPr lang="en-US" altLang="ja-JP" sz="2000" dirty="0">
                <a:solidFill>
                  <a:srgbClr val="0000FF"/>
                </a:solidFill>
              </a:rPr>
              <a:t>1</a:t>
            </a:r>
            <a:r>
              <a:rPr lang="ja-JP" altLang="en-US" sz="2000" dirty="0">
                <a:solidFill>
                  <a:srgbClr val="0000FF"/>
                </a:solidFill>
              </a:rPr>
              <a:t>列目に連番が入る</a:t>
            </a:r>
            <a:endParaRPr lang="en-US" altLang="ja-JP" sz="2000" dirty="0">
              <a:solidFill>
                <a:srgbClr val="0000FF"/>
              </a:solidFill>
            </a:endParaRPr>
          </a:p>
          <a:p>
            <a:pPr marL="0" indent="0">
              <a:spcBef>
                <a:spcPts val="0"/>
              </a:spcBef>
              <a:buNone/>
            </a:pPr>
            <a:r>
              <a:rPr lang="en-US" altLang="ja-JP" sz="2000" dirty="0" err="1">
                <a:solidFill>
                  <a:schemeClr val="accent1">
                    <a:lumMod val="50000"/>
                  </a:schemeClr>
                </a:solidFill>
              </a:rPr>
              <a:t>df</a:t>
            </a:r>
            <a:r>
              <a:rPr lang="en-US" altLang="ja-JP" sz="2000" b="1" dirty="0" err="1">
                <a:solidFill>
                  <a:srgbClr val="FF0000"/>
                </a:solidFill>
              </a:rPr>
              <a:t>.to_excel</a:t>
            </a:r>
            <a:r>
              <a:rPr lang="en-US" altLang="ja-JP" sz="2000" b="1" dirty="0">
                <a:solidFill>
                  <a:srgbClr val="FF0000"/>
                </a:solidFill>
              </a:rPr>
              <a:t>(</a:t>
            </a:r>
            <a:r>
              <a:rPr lang="en-US" altLang="ja-JP" sz="2000" b="1" dirty="0" err="1">
                <a:solidFill>
                  <a:srgbClr val="FF0000"/>
                </a:solidFill>
              </a:rPr>
              <a:t>output_path</a:t>
            </a:r>
            <a:r>
              <a:rPr lang="en-US" altLang="ja-JP" sz="2000" b="1" dirty="0">
                <a:solidFill>
                  <a:srgbClr val="FF0000"/>
                </a:solidFill>
              </a:rPr>
              <a:t>, index=False)</a:t>
            </a:r>
          </a:p>
        </p:txBody>
      </p:sp>
    </p:spTree>
    <p:extLst>
      <p:ext uri="{BB962C8B-B14F-4D97-AF65-F5344CB8AC3E}">
        <p14:creationId xmlns:p14="http://schemas.microsoft.com/office/powerpoint/2010/main" val="141972351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グラフを描く</a:t>
            </a:r>
            <a:r>
              <a:rPr lang="en-US" altLang="ja-JP" sz="3600" b="1" dirty="0">
                <a:solidFill>
                  <a:srgbClr val="0000FF"/>
                </a:solidFill>
                <a:ea typeface="ＨＧ丸ゴシックB" pitchFamily="49" charset="-128"/>
              </a:rPr>
              <a:t>: matplotlib</a:t>
            </a:r>
            <a:r>
              <a:rPr lang="ja-JP" altLang="en-US" sz="3600" b="1" dirty="0">
                <a:solidFill>
                  <a:srgbClr val="0000FF"/>
                </a:solidFill>
                <a:ea typeface="ＨＧ丸ゴシックB" pitchFamily="49" charset="-128"/>
              </a:rPr>
              <a:t> </a:t>
            </a:r>
            <a:r>
              <a:rPr lang="en-US" altLang="ja-JP" sz="3600" b="1" dirty="0">
                <a:solidFill>
                  <a:srgbClr val="FF0000"/>
                </a:solidFill>
                <a:ea typeface="ＨＧ丸ゴシックB" pitchFamily="49" charset="-128"/>
              </a:rPr>
              <a:t>(01c_fitting_gpt_rev2.py)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1127448" y="1196752"/>
            <a:ext cx="10995790" cy="5345831"/>
          </a:xfrm>
        </p:spPr>
        <p:txBody>
          <a:bodyPr/>
          <a:lstStyle/>
          <a:p>
            <a:pPr marL="0" indent="0">
              <a:spcBef>
                <a:spcPts val="0"/>
              </a:spcBef>
              <a:buNone/>
            </a:pPr>
            <a:r>
              <a:rPr lang="en-US" altLang="ja-JP" sz="2000" dirty="0">
                <a:solidFill>
                  <a:srgbClr val="0000FF"/>
                </a:solidFill>
              </a:rPr>
              <a:t># matplotlib</a:t>
            </a:r>
            <a:r>
              <a:rPr lang="ja-JP" altLang="en-US" sz="2000" dirty="0">
                <a:solidFill>
                  <a:srgbClr val="0000FF"/>
                </a:solidFill>
              </a:rPr>
              <a:t> モジュールの </a:t>
            </a:r>
            <a:r>
              <a:rPr lang="en-US" altLang="ja-JP" sz="2000" dirty="0" err="1">
                <a:solidFill>
                  <a:srgbClr val="0000FF"/>
                </a:solidFill>
              </a:rPr>
              <a:t>pyplot</a:t>
            </a:r>
            <a:r>
              <a:rPr lang="ja-JP" altLang="en-US" sz="2000" dirty="0">
                <a:solidFill>
                  <a:srgbClr val="0000FF"/>
                </a:solidFill>
              </a:rPr>
              <a:t>クラスを </a:t>
            </a:r>
            <a:r>
              <a:rPr lang="en-US" altLang="ja-JP" sz="2000" dirty="0" err="1">
                <a:solidFill>
                  <a:srgbClr val="FF0000"/>
                </a:solidFill>
              </a:rPr>
              <a:t>plt</a:t>
            </a:r>
            <a:r>
              <a:rPr lang="ja-JP" altLang="en-US" sz="2000" dirty="0">
                <a:solidFill>
                  <a:srgbClr val="FF0000"/>
                </a:solidFill>
              </a:rPr>
              <a:t> という別名</a:t>
            </a:r>
            <a:r>
              <a:rPr lang="ja-JP" altLang="en-US" sz="2000" dirty="0">
                <a:solidFill>
                  <a:srgbClr val="0000FF"/>
                </a:solidFill>
              </a:rPr>
              <a:t>で</a:t>
            </a:r>
            <a:r>
              <a:rPr lang="en-US" altLang="ja-JP" sz="2000" dirty="0">
                <a:solidFill>
                  <a:srgbClr val="0000FF"/>
                </a:solidFill>
              </a:rPr>
              <a:t>import</a:t>
            </a:r>
          </a:p>
          <a:p>
            <a:pPr marL="0" indent="0">
              <a:spcBef>
                <a:spcPts val="0"/>
              </a:spcBef>
              <a:buNone/>
            </a:pPr>
            <a:r>
              <a:rPr lang="en-US" altLang="ja-JP" sz="2000" dirty="0">
                <a:solidFill>
                  <a:schemeClr val="accent1">
                    <a:lumMod val="50000"/>
                  </a:schemeClr>
                </a:solidFill>
              </a:rPr>
              <a:t>import </a:t>
            </a:r>
            <a:r>
              <a:rPr lang="en-US" altLang="ja-JP" sz="2000" dirty="0" err="1">
                <a:solidFill>
                  <a:schemeClr val="accent1">
                    <a:lumMod val="50000"/>
                  </a:schemeClr>
                </a:solidFill>
              </a:rPr>
              <a:t>matplotlib.pyplot</a:t>
            </a:r>
            <a:r>
              <a:rPr lang="en-US" altLang="ja-JP" sz="2000" dirty="0">
                <a:solidFill>
                  <a:schemeClr val="accent1">
                    <a:lumMod val="50000"/>
                  </a:schemeClr>
                </a:solidFill>
              </a:rPr>
              <a:t> </a:t>
            </a:r>
            <a:r>
              <a:rPr lang="en-US" altLang="ja-JP" sz="2000" dirty="0">
                <a:solidFill>
                  <a:srgbClr val="FF0000"/>
                </a:solidFill>
              </a:rPr>
              <a:t>as </a:t>
            </a:r>
            <a:r>
              <a:rPr lang="en-US" altLang="ja-JP" sz="2000" b="1" dirty="0" err="1">
                <a:solidFill>
                  <a:srgbClr val="FF0000"/>
                </a:solidFill>
              </a:rPr>
              <a:t>plt</a:t>
            </a:r>
            <a:endParaRPr lang="en-US" altLang="ja-JP" sz="2000" b="1" dirty="0">
              <a:solidFill>
                <a:srgbClr val="FF0000"/>
              </a:solidFill>
            </a:endParaRPr>
          </a:p>
          <a:p>
            <a:pPr marL="0" indent="0">
              <a:spcBef>
                <a:spcPts val="0"/>
              </a:spcBef>
              <a:buNone/>
            </a:pPr>
            <a:endParaRPr lang="en-US" altLang="ja-JP" sz="2000" dirty="0">
              <a:solidFill>
                <a:schemeClr val="accent1">
                  <a:lumMod val="50000"/>
                </a:schemeClr>
              </a:solidFill>
            </a:endParaRPr>
          </a:p>
          <a:p>
            <a:pPr marL="0" indent="0">
              <a:spcBef>
                <a:spcPts val="0"/>
              </a:spcBef>
              <a:buNone/>
            </a:pPr>
            <a:r>
              <a:rPr lang="en-US" altLang="ja-JP" sz="2000" dirty="0">
                <a:solidFill>
                  <a:srgbClr val="0000FF"/>
                </a:solidFill>
              </a:rPr>
              <a:t># x</a:t>
            </a:r>
            <a:r>
              <a:rPr lang="ja-JP" altLang="en-US" sz="2000" dirty="0">
                <a:solidFill>
                  <a:srgbClr val="0000FF"/>
                </a:solidFill>
              </a:rPr>
              <a:t>データに リスト変数 </a:t>
            </a:r>
            <a:r>
              <a:rPr lang="en-US" altLang="ja-JP" sz="2000" dirty="0" err="1">
                <a:solidFill>
                  <a:srgbClr val="0000FF"/>
                </a:solidFill>
              </a:rPr>
              <a:t>Tinv</a:t>
            </a:r>
            <a:r>
              <a:rPr lang="ja-JP" altLang="en-US" sz="2000" dirty="0">
                <a:solidFill>
                  <a:srgbClr val="0000FF"/>
                </a:solidFill>
              </a:rPr>
              <a:t>、</a:t>
            </a:r>
            <a:r>
              <a:rPr lang="en-US" altLang="ja-JP" sz="2000" dirty="0">
                <a:solidFill>
                  <a:srgbClr val="0000FF"/>
                </a:solidFill>
              </a:rPr>
              <a:t>y</a:t>
            </a:r>
            <a:r>
              <a:rPr lang="ja-JP" altLang="en-US" sz="2000" dirty="0">
                <a:solidFill>
                  <a:srgbClr val="0000FF"/>
                </a:solidFill>
              </a:rPr>
              <a:t>データに </a:t>
            </a:r>
            <a:r>
              <a:rPr lang="en-US" altLang="ja-JP" sz="2000" dirty="0" err="1">
                <a:solidFill>
                  <a:srgbClr val="0000FF"/>
                </a:solidFill>
              </a:rPr>
              <a:t>logN</a:t>
            </a:r>
            <a:r>
              <a:rPr lang="ja-JP" altLang="en-US" sz="2000" dirty="0">
                <a:solidFill>
                  <a:srgbClr val="0000FF"/>
                </a:solidFill>
              </a:rPr>
              <a:t> を指定して散布図を描く</a:t>
            </a:r>
            <a:endParaRPr lang="en-US" altLang="ja-JP" sz="2000" dirty="0">
              <a:solidFill>
                <a:srgbClr val="0000FF"/>
              </a:solidFill>
            </a:endParaRPr>
          </a:p>
          <a:p>
            <a:pPr marL="0" indent="0">
              <a:spcBef>
                <a:spcPts val="0"/>
              </a:spcBef>
              <a:buNone/>
            </a:pPr>
            <a:r>
              <a:rPr lang="en-US" altLang="ja-JP" sz="2000" dirty="0">
                <a:solidFill>
                  <a:srgbClr val="0000FF"/>
                </a:solidFill>
              </a:rPr>
              <a:t># </a:t>
            </a:r>
            <a:r>
              <a:rPr lang="ja-JP" altLang="en-US" sz="2000" dirty="0">
                <a:solidFill>
                  <a:srgbClr val="0000FF"/>
                </a:solidFill>
              </a:rPr>
              <a:t>凡例に表示する文字列を </a:t>
            </a:r>
            <a:r>
              <a:rPr lang="en-US" altLang="ja-JP" sz="2000" dirty="0">
                <a:solidFill>
                  <a:srgbClr val="0000FF"/>
                </a:solidFill>
              </a:rPr>
              <a:t>label=“Data”</a:t>
            </a:r>
            <a:r>
              <a:rPr lang="ja-JP" altLang="en-US" sz="2000" dirty="0">
                <a:solidFill>
                  <a:srgbClr val="0000FF"/>
                </a:solidFill>
              </a:rPr>
              <a:t>で与えている</a:t>
            </a:r>
            <a:endParaRPr lang="en-US" altLang="ja-JP" sz="2000" dirty="0">
              <a:solidFill>
                <a:srgbClr val="0000FF"/>
              </a:solidFill>
            </a:endParaRPr>
          </a:p>
          <a:p>
            <a:pPr marL="0" indent="0">
              <a:spcBef>
                <a:spcPts val="0"/>
              </a:spcBef>
              <a:buNone/>
            </a:pPr>
            <a:r>
              <a:rPr lang="en-US" altLang="ja-JP" sz="2000" b="1" dirty="0" err="1">
                <a:solidFill>
                  <a:srgbClr val="FF0000"/>
                </a:solidFill>
              </a:rPr>
              <a:t>plt</a:t>
            </a:r>
            <a:r>
              <a:rPr lang="en-US" altLang="ja-JP" sz="2000" b="1" dirty="0" err="1">
                <a:solidFill>
                  <a:schemeClr val="accent1">
                    <a:lumMod val="50000"/>
                  </a:schemeClr>
                </a:solidFill>
              </a:rPr>
              <a:t>.scatter</a:t>
            </a:r>
            <a:r>
              <a:rPr lang="en-US" altLang="ja-JP" sz="2000" dirty="0">
                <a:solidFill>
                  <a:schemeClr val="accent1">
                    <a:lumMod val="50000"/>
                  </a:schemeClr>
                </a:solidFill>
              </a:rPr>
              <a:t>(</a:t>
            </a:r>
            <a:r>
              <a:rPr lang="en-US" altLang="ja-JP" sz="2000" dirty="0" err="1">
                <a:solidFill>
                  <a:schemeClr val="accent1">
                    <a:lumMod val="50000"/>
                  </a:schemeClr>
                </a:solidFill>
              </a:rPr>
              <a:t>Tinv</a:t>
            </a:r>
            <a:r>
              <a:rPr lang="en-US" altLang="ja-JP" sz="2000" dirty="0">
                <a:solidFill>
                  <a:schemeClr val="accent1">
                    <a:lumMod val="50000"/>
                  </a:schemeClr>
                </a:solidFill>
              </a:rPr>
              <a:t>, </a:t>
            </a:r>
            <a:r>
              <a:rPr lang="en-US" altLang="ja-JP" sz="2000" dirty="0" err="1">
                <a:solidFill>
                  <a:schemeClr val="accent1">
                    <a:lumMod val="50000"/>
                  </a:schemeClr>
                </a:solidFill>
              </a:rPr>
              <a:t>logN</a:t>
            </a:r>
            <a:r>
              <a:rPr lang="en-US" altLang="ja-JP" sz="2000" dirty="0">
                <a:solidFill>
                  <a:schemeClr val="accent1">
                    <a:lumMod val="50000"/>
                  </a:schemeClr>
                </a:solidFill>
              </a:rPr>
              <a:t>, label=“Data”)		</a:t>
            </a:r>
          </a:p>
          <a:p>
            <a:pPr marL="0" indent="0">
              <a:spcBef>
                <a:spcPts val="0"/>
              </a:spcBef>
              <a:buNone/>
            </a:pPr>
            <a:r>
              <a:rPr lang="en-US" altLang="ja-JP" sz="2000" dirty="0">
                <a:solidFill>
                  <a:srgbClr val="0000FF"/>
                </a:solidFill>
              </a:rPr>
              <a:t># x</a:t>
            </a:r>
            <a:r>
              <a:rPr lang="ja-JP" altLang="en-US" sz="2000" dirty="0">
                <a:solidFill>
                  <a:srgbClr val="0000FF"/>
                </a:solidFill>
              </a:rPr>
              <a:t>データに リスト変数 </a:t>
            </a:r>
            <a:r>
              <a:rPr lang="en-US" altLang="ja-JP" sz="2000" dirty="0" err="1">
                <a:solidFill>
                  <a:srgbClr val="0000FF"/>
                </a:solidFill>
              </a:rPr>
              <a:t>Tinv</a:t>
            </a:r>
            <a:r>
              <a:rPr lang="ja-JP" altLang="en-US" sz="2000" dirty="0">
                <a:solidFill>
                  <a:srgbClr val="0000FF"/>
                </a:solidFill>
              </a:rPr>
              <a:t>、</a:t>
            </a:r>
            <a:r>
              <a:rPr lang="en-US" altLang="ja-JP" sz="2000" dirty="0">
                <a:solidFill>
                  <a:srgbClr val="0000FF"/>
                </a:solidFill>
              </a:rPr>
              <a:t>y</a:t>
            </a:r>
            <a:r>
              <a:rPr lang="ja-JP" altLang="en-US" sz="2000" dirty="0">
                <a:solidFill>
                  <a:srgbClr val="0000FF"/>
                </a:solidFill>
              </a:rPr>
              <a:t>データに </a:t>
            </a:r>
            <a:r>
              <a:rPr lang="en-US" altLang="ja-JP" sz="2000" dirty="0" err="1">
                <a:solidFill>
                  <a:srgbClr val="0000FF"/>
                </a:solidFill>
              </a:rPr>
              <a:t>logNcal</a:t>
            </a:r>
            <a:r>
              <a:rPr lang="ja-JP" altLang="en-US" sz="2000" dirty="0">
                <a:solidFill>
                  <a:srgbClr val="0000FF"/>
                </a:solidFill>
              </a:rPr>
              <a:t> を指定して折れ線グラフを描く</a:t>
            </a:r>
            <a:endParaRPr lang="en-US" altLang="ja-JP" sz="2000" dirty="0">
              <a:solidFill>
                <a:srgbClr val="0000FF"/>
              </a:solidFill>
            </a:endParaRPr>
          </a:p>
          <a:p>
            <a:pPr marL="0" indent="0">
              <a:spcBef>
                <a:spcPts val="0"/>
              </a:spcBef>
              <a:buNone/>
            </a:pPr>
            <a:r>
              <a:rPr lang="en-US" altLang="ja-JP" sz="2000" dirty="0">
                <a:solidFill>
                  <a:srgbClr val="0000FF"/>
                </a:solidFill>
              </a:rPr>
              <a:t># </a:t>
            </a:r>
            <a:r>
              <a:rPr lang="ja-JP" altLang="en-US" sz="2000" dirty="0">
                <a:solidFill>
                  <a:srgbClr val="0000FF"/>
                </a:solidFill>
              </a:rPr>
              <a:t>線の色は </a:t>
            </a:r>
            <a:r>
              <a:rPr lang="en-US" altLang="ja-JP" sz="2000" dirty="0">
                <a:solidFill>
                  <a:srgbClr val="0000FF"/>
                </a:solidFill>
              </a:rPr>
              <a:t>red</a:t>
            </a:r>
          </a:p>
          <a:p>
            <a:pPr marL="0" indent="0">
              <a:spcBef>
                <a:spcPts val="0"/>
              </a:spcBef>
              <a:buNone/>
            </a:pPr>
            <a:r>
              <a:rPr lang="en-US" altLang="ja-JP" sz="2000" dirty="0">
                <a:solidFill>
                  <a:srgbClr val="0000FF"/>
                </a:solidFill>
              </a:rPr>
              <a:t># </a:t>
            </a:r>
            <a:r>
              <a:rPr lang="ja-JP" altLang="en-US" sz="2000" dirty="0">
                <a:solidFill>
                  <a:srgbClr val="0000FF"/>
                </a:solidFill>
              </a:rPr>
              <a:t>凡例に表示する文字列を </a:t>
            </a:r>
            <a:r>
              <a:rPr lang="en-US" altLang="ja-JP" sz="2000" dirty="0">
                <a:solidFill>
                  <a:srgbClr val="0000FF"/>
                </a:solidFill>
              </a:rPr>
              <a:t>label=“Fitted Curve”</a:t>
            </a:r>
            <a:r>
              <a:rPr lang="ja-JP" altLang="en-US" sz="2000" dirty="0">
                <a:solidFill>
                  <a:srgbClr val="0000FF"/>
                </a:solidFill>
              </a:rPr>
              <a:t>で与えている</a:t>
            </a:r>
            <a:endParaRPr lang="en-US" altLang="ja-JP" sz="2000" dirty="0">
              <a:solidFill>
                <a:srgbClr val="0000FF"/>
              </a:solidFill>
            </a:endParaRPr>
          </a:p>
          <a:p>
            <a:pPr marL="0" indent="0">
              <a:spcBef>
                <a:spcPts val="0"/>
              </a:spcBef>
              <a:buNone/>
            </a:pPr>
            <a:r>
              <a:rPr lang="en-US" altLang="ja-JP" sz="2000" b="1" dirty="0" err="1">
                <a:solidFill>
                  <a:srgbClr val="FF0000"/>
                </a:solidFill>
              </a:rPr>
              <a:t>plt</a:t>
            </a:r>
            <a:r>
              <a:rPr lang="en-US" altLang="ja-JP" sz="2000" b="1" dirty="0" err="1">
                <a:solidFill>
                  <a:schemeClr val="accent1">
                    <a:lumMod val="50000"/>
                  </a:schemeClr>
                </a:solidFill>
              </a:rPr>
              <a:t>.plot</a:t>
            </a:r>
            <a:r>
              <a:rPr lang="en-US" altLang="ja-JP" sz="2000" dirty="0">
                <a:solidFill>
                  <a:schemeClr val="accent1">
                    <a:lumMod val="50000"/>
                  </a:schemeClr>
                </a:solidFill>
              </a:rPr>
              <a:t>(</a:t>
            </a:r>
            <a:r>
              <a:rPr lang="en-US" altLang="ja-JP" sz="2000" dirty="0" err="1">
                <a:solidFill>
                  <a:schemeClr val="accent1">
                    <a:lumMod val="50000"/>
                  </a:schemeClr>
                </a:solidFill>
              </a:rPr>
              <a:t>Tinv</a:t>
            </a:r>
            <a:r>
              <a:rPr lang="en-US" altLang="ja-JP" sz="2000" dirty="0">
                <a:solidFill>
                  <a:schemeClr val="accent1">
                    <a:lumMod val="50000"/>
                  </a:schemeClr>
                </a:solidFill>
              </a:rPr>
              <a:t>, </a:t>
            </a:r>
            <a:r>
              <a:rPr lang="en-US" altLang="ja-JP" sz="2000" dirty="0" err="1">
                <a:solidFill>
                  <a:schemeClr val="accent1">
                    <a:lumMod val="50000"/>
                  </a:schemeClr>
                </a:solidFill>
              </a:rPr>
              <a:t>logNcal</a:t>
            </a:r>
            <a:r>
              <a:rPr lang="en-US" altLang="ja-JP" sz="2000" dirty="0">
                <a:solidFill>
                  <a:schemeClr val="accent1">
                    <a:lumMod val="50000"/>
                  </a:schemeClr>
                </a:solidFill>
              </a:rPr>
              <a:t>, color='red', label="Fitted Curve")</a:t>
            </a:r>
          </a:p>
          <a:p>
            <a:pPr marL="0" indent="0">
              <a:spcBef>
                <a:spcPts val="0"/>
              </a:spcBef>
              <a:buNone/>
            </a:pPr>
            <a:r>
              <a:rPr lang="en-US" altLang="ja-JP" sz="2000" b="1" dirty="0" err="1">
                <a:solidFill>
                  <a:srgbClr val="FF0000"/>
                </a:solidFill>
              </a:rPr>
              <a:t>plt</a:t>
            </a:r>
            <a:r>
              <a:rPr lang="en-US" altLang="ja-JP" sz="2000" dirty="0" err="1">
                <a:solidFill>
                  <a:schemeClr val="accent1">
                    <a:lumMod val="50000"/>
                  </a:schemeClr>
                </a:solidFill>
              </a:rPr>
              <a:t>.xlabel</a:t>
            </a:r>
            <a:r>
              <a:rPr lang="en-US" altLang="ja-JP" sz="2000" dirty="0">
                <a:solidFill>
                  <a:schemeClr val="accent1">
                    <a:lumMod val="50000"/>
                  </a:schemeClr>
                </a:solidFill>
              </a:rPr>
              <a:t>("1/T")	</a:t>
            </a:r>
            <a:r>
              <a:rPr lang="en-US" altLang="ja-JP" sz="2000" dirty="0">
                <a:solidFill>
                  <a:srgbClr val="0000FF"/>
                </a:solidFill>
              </a:rPr>
              <a:t> 	# x</a:t>
            </a:r>
            <a:r>
              <a:rPr lang="ja-JP" altLang="en-US" sz="2000" dirty="0">
                <a:solidFill>
                  <a:srgbClr val="0000FF"/>
                </a:solidFill>
              </a:rPr>
              <a:t>軸の文字列を </a:t>
            </a:r>
            <a:r>
              <a:rPr lang="en-US" altLang="ja-JP" sz="2000" dirty="0">
                <a:solidFill>
                  <a:srgbClr val="0000FF"/>
                </a:solidFill>
              </a:rPr>
              <a:t>1/T</a:t>
            </a:r>
            <a:endParaRPr lang="en-US" altLang="ja-JP" sz="2000" dirty="0">
              <a:solidFill>
                <a:schemeClr val="accent1">
                  <a:lumMod val="50000"/>
                </a:schemeClr>
              </a:solidFill>
            </a:endParaRPr>
          </a:p>
          <a:p>
            <a:pPr marL="0" indent="0">
              <a:spcBef>
                <a:spcPts val="0"/>
              </a:spcBef>
              <a:buNone/>
            </a:pPr>
            <a:r>
              <a:rPr lang="en-US" altLang="ja-JP" sz="2000" b="1" dirty="0" err="1">
                <a:solidFill>
                  <a:srgbClr val="FF0000"/>
                </a:solidFill>
              </a:rPr>
              <a:t>plt</a:t>
            </a:r>
            <a:r>
              <a:rPr lang="en-US" altLang="ja-JP" sz="2000" dirty="0" err="1">
                <a:solidFill>
                  <a:schemeClr val="accent1">
                    <a:lumMod val="50000"/>
                  </a:schemeClr>
                </a:solidFill>
              </a:rPr>
              <a:t>.ylabel</a:t>
            </a:r>
            <a:r>
              <a:rPr lang="en-US" altLang="ja-JP" sz="2000" dirty="0">
                <a:solidFill>
                  <a:schemeClr val="accent1">
                    <a:lumMod val="50000"/>
                  </a:schemeClr>
                </a:solidFill>
              </a:rPr>
              <a:t>(“log(N)”)	</a:t>
            </a:r>
            <a:r>
              <a:rPr lang="en-US" altLang="ja-JP" sz="2000" dirty="0">
                <a:solidFill>
                  <a:srgbClr val="0000FF"/>
                </a:solidFill>
              </a:rPr>
              <a:t> # y</a:t>
            </a:r>
            <a:r>
              <a:rPr lang="ja-JP" altLang="en-US" sz="2000" dirty="0">
                <a:solidFill>
                  <a:srgbClr val="0000FF"/>
                </a:solidFill>
              </a:rPr>
              <a:t>軸の文字列を </a:t>
            </a:r>
            <a:r>
              <a:rPr lang="en-US" altLang="ja-JP" sz="2000" dirty="0">
                <a:solidFill>
                  <a:srgbClr val="0000FF"/>
                </a:solidFill>
              </a:rPr>
              <a:t>log(N)</a:t>
            </a:r>
            <a:r>
              <a:rPr lang="ja-JP" altLang="en-US" sz="2000" dirty="0">
                <a:solidFill>
                  <a:srgbClr val="0000FF"/>
                </a:solidFill>
              </a:rPr>
              <a:t> </a:t>
            </a:r>
            <a:endParaRPr lang="en-US" altLang="ja-JP" sz="2000" dirty="0">
              <a:solidFill>
                <a:schemeClr val="accent1">
                  <a:lumMod val="50000"/>
                </a:schemeClr>
              </a:solidFill>
            </a:endParaRPr>
          </a:p>
          <a:p>
            <a:pPr marL="0" indent="0">
              <a:spcBef>
                <a:spcPts val="0"/>
              </a:spcBef>
              <a:buNone/>
            </a:pPr>
            <a:r>
              <a:rPr lang="en-US" altLang="ja-JP" sz="2000" b="1" dirty="0" err="1">
                <a:solidFill>
                  <a:srgbClr val="FF0000"/>
                </a:solidFill>
              </a:rPr>
              <a:t>plt</a:t>
            </a:r>
            <a:r>
              <a:rPr lang="en-US" altLang="ja-JP" sz="2000" dirty="0" err="1">
                <a:solidFill>
                  <a:schemeClr val="accent1">
                    <a:lumMod val="50000"/>
                  </a:schemeClr>
                </a:solidFill>
              </a:rPr>
              <a:t>.legend</a:t>
            </a:r>
            <a:r>
              <a:rPr lang="en-US" altLang="ja-JP" sz="2000" dirty="0">
                <a:solidFill>
                  <a:schemeClr val="accent1">
                    <a:lumMod val="50000"/>
                  </a:schemeClr>
                </a:solidFill>
              </a:rPr>
              <a:t>()		</a:t>
            </a:r>
            <a:r>
              <a:rPr lang="en-US" altLang="ja-JP" sz="2000" dirty="0">
                <a:solidFill>
                  <a:srgbClr val="0000FF"/>
                </a:solidFill>
              </a:rPr>
              <a:t> # .scatter()</a:t>
            </a:r>
            <a:r>
              <a:rPr lang="ja-JP" altLang="en-US" sz="2000" dirty="0">
                <a:solidFill>
                  <a:srgbClr val="0000FF"/>
                </a:solidFill>
              </a:rPr>
              <a:t>、</a:t>
            </a:r>
            <a:r>
              <a:rPr lang="en-US" altLang="ja-JP" sz="2000" dirty="0">
                <a:solidFill>
                  <a:srgbClr val="0000FF"/>
                </a:solidFill>
              </a:rPr>
              <a:t>.plot()</a:t>
            </a:r>
            <a:r>
              <a:rPr lang="ja-JP" altLang="en-US" sz="2000" dirty="0">
                <a:solidFill>
                  <a:srgbClr val="0000FF"/>
                </a:solidFill>
              </a:rPr>
              <a:t>で与えた </a:t>
            </a:r>
            <a:r>
              <a:rPr lang="en-US" altLang="ja-JP" sz="2000" dirty="0">
                <a:solidFill>
                  <a:srgbClr val="0000FF"/>
                </a:solidFill>
              </a:rPr>
              <a:t>label</a:t>
            </a:r>
            <a:r>
              <a:rPr lang="ja-JP" altLang="en-US" sz="2000" dirty="0">
                <a:solidFill>
                  <a:srgbClr val="0000FF"/>
                </a:solidFill>
              </a:rPr>
              <a:t> を凡例として表示する</a:t>
            </a:r>
            <a:endParaRPr lang="en-US" altLang="ja-JP" sz="2000" dirty="0">
              <a:solidFill>
                <a:schemeClr val="accent1">
                  <a:lumMod val="50000"/>
                </a:schemeClr>
              </a:solidFill>
            </a:endParaRPr>
          </a:p>
          <a:p>
            <a:pPr marL="0" indent="0">
              <a:spcBef>
                <a:spcPts val="0"/>
              </a:spcBef>
              <a:buNone/>
            </a:pPr>
            <a:r>
              <a:rPr lang="en-US" altLang="ja-JP" sz="2000" b="1" dirty="0" err="1">
                <a:solidFill>
                  <a:srgbClr val="FF0000"/>
                </a:solidFill>
              </a:rPr>
              <a:t>plt</a:t>
            </a:r>
            <a:r>
              <a:rPr lang="en-US" altLang="ja-JP" sz="2000" b="1" dirty="0" err="1">
                <a:solidFill>
                  <a:schemeClr val="accent1">
                    <a:lumMod val="50000"/>
                  </a:schemeClr>
                </a:solidFill>
              </a:rPr>
              <a:t>.show</a:t>
            </a:r>
            <a:r>
              <a:rPr lang="en-US" altLang="ja-JP" sz="2000" b="1" dirty="0">
                <a:solidFill>
                  <a:schemeClr val="accent1">
                    <a:lumMod val="50000"/>
                  </a:schemeClr>
                </a:solidFill>
              </a:rPr>
              <a:t>()</a:t>
            </a:r>
            <a:r>
              <a:rPr lang="en-US" altLang="ja-JP" sz="2000" dirty="0">
                <a:solidFill>
                  <a:schemeClr val="accent1">
                    <a:lumMod val="50000"/>
                  </a:schemeClr>
                </a:solidFill>
              </a:rPr>
              <a:t>		</a:t>
            </a:r>
            <a:r>
              <a:rPr lang="en-US" altLang="ja-JP" sz="2000" dirty="0">
                <a:solidFill>
                  <a:srgbClr val="0000FF"/>
                </a:solidFill>
              </a:rPr>
              <a:t> # </a:t>
            </a:r>
            <a:r>
              <a:rPr lang="ja-JP" altLang="en-US" sz="2000" dirty="0">
                <a:solidFill>
                  <a:srgbClr val="0000FF"/>
                </a:solidFill>
              </a:rPr>
              <a:t>グラフを表示する</a:t>
            </a:r>
            <a:endParaRPr lang="en-US" altLang="ja-JP" sz="2000" dirty="0">
              <a:solidFill>
                <a:srgbClr val="0000FF"/>
              </a:solidFill>
            </a:endParaRPr>
          </a:p>
          <a:p>
            <a:pPr marL="0" indent="0">
              <a:spcBef>
                <a:spcPts val="0"/>
              </a:spcBef>
              <a:buNone/>
            </a:pPr>
            <a:r>
              <a:rPr lang="en-US" altLang="ja-JP" sz="2000" dirty="0">
                <a:solidFill>
                  <a:srgbClr val="0000FF"/>
                </a:solidFill>
              </a:rPr>
              <a:t>			</a:t>
            </a:r>
            <a:r>
              <a:rPr lang="ja-JP" altLang="en-US" sz="2000" dirty="0">
                <a:solidFill>
                  <a:srgbClr val="0000FF"/>
                </a:solidFill>
              </a:rPr>
              <a:t> </a:t>
            </a:r>
            <a:r>
              <a:rPr lang="en-US" altLang="ja-JP" sz="2000" dirty="0">
                <a:solidFill>
                  <a:srgbClr val="0000FF"/>
                </a:solidFill>
              </a:rPr>
              <a:t># </a:t>
            </a:r>
            <a:r>
              <a:rPr lang="ja-JP" altLang="en-US" sz="2000" dirty="0">
                <a:solidFill>
                  <a:srgbClr val="0000FF"/>
                </a:solidFill>
              </a:rPr>
              <a:t>グラフウィンドウを閉じるまで、プログラムは停止</a:t>
            </a:r>
            <a:endParaRPr lang="en-US" altLang="ja-JP" sz="2000" dirty="0">
              <a:solidFill>
                <a:schemeClr val="accent1">
                  <a:lumMod val="50000"/>
                </a:schemeClr>
              </a:solidFill>
            </a:endParaRPr>
          </a:p>
        </p:txBody>
      </p:sp>
    </p:spTree>
    <p:extLst>
      <p:ext uri="{BB962C8B-B14F-4D97-AF65-F5344CB8AC3E}">
        <p14:creationId xmlns:p14="http://schemas.microsoft.com/office/powerpoint/2010/main" val="224963687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実行結果 </a:t>
            </a:r>
            <a:r>
              <a:rPr lang="en-US" altLang="ja-JP" sz="3600" b="1" dirty="0">
                <a:solidFill>
                  <a:srgbClr val="FF0000"/>
                </a:solidFill>
                <a:ea typeface="ＨＧ丸ゴシックB" pitchFamily="49" charset="-128"/>
              </a:rPr>
              <a:t>(01c_fitting_gpt_rev2.py)</a:t>
            </a:r>
            <a:endParaRPr lang="ja-JP" altLang="en-US" sz="3600" b="1" dirty="0">
              <a:solidFill>
                <a:srgbClr val="FF0000"/>
              </a:solidFill>
              <a:ea typeface="ＨＧ丸ゴシックB" pitchFamily="49" charset="-128"/>
            </a:endParaRPr>
          </a:p>
        </p:txBody>
      </p:sp>
      <p:pic>
        <p:nvPicPr>
          <p:cNvPr id="4" name="図 3">
            <a:extLst>
              <a:ext uri="{FF2B5EF4-FFF2-40B4-BE49-F238E27FC236}">
                <a16:creationId xmlns:a16="http://schemas.microsoft.com/office/drawing/2014/main" id="{BE442F8A-0294-FED2-7E35-CC5136F95E99}"/>
              </a:ext>
            </a:extLst>
          </p:cNvPr>
          <p:cNvPicPr>
            <a:picLocks noChangeAspect="1"/>
          </p:cNvPicPr>
          <p:nvPr/>
        </p:nvPicPr>
        <p:blipFill>
          <a:blip r:embed="rId2"/>
          <a:stretch>
            <a:fillRect/>
          </a:stretch>
        </p:blipFill>
        <p:spPr>
          <a:xfrm>
            <a:off x="5879976" y="1268760"/>
            <a:ext cx="6115050" cy="5219700"/>
          </a:xfrm>
          <a:prstGeom prst="rect">
            <a:avLst/>
          </a:prstGeom>
        </p:spPr>
      </p:pic>
      <p:sp>
        <p:nvSpPr>
          <p:cNvPr id="6" name="テキスト ボックス 5">
            <a:extLst>
              <a:ext uri="{FF2B5EF4-FFF2-40B4-BE49-F238E27FC236}">
                <a16:creationId xmlns:a16="http://schemas.microsoft.com/office/drawing/2014/main" id="{885510DB-350B-7DE0-C39E-A331385B17C6}"/>
              </a:ext>
            </a:extLst>
          </p:cNvPr>
          <p:cNvSpPr txBox="1"/>
          <p:nvPr/>
        </p:nvSpPr>
        <p:spPr>
          <a:xfrm>
            <a:off x="504056" y="861675"/>
            <a:ext cx="6096000" cy="517064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&gt; Python </a:t>
            </a:r>
            <a:r>
              <a:rPr kumimoji="1" lang="ja-JP" altLang="en-US" sz="2400" b="1" i="0" u="none" strike="noStrike" kern="1200" cap="none" spc="0" normalizeH="0" baseline="0" noProof="0" dirty="0">
                <a:ln>
                  <a:noFill/>
                </a:ln>
                <a:solidFill>
                  <a:srgbClr val="00CC99">
                    <a:lumMod val="50000"/>
                  </a:srgbClr>
                </a:solidFill>
                <a:effectLst/>
                <a:uLnTx/>
                <a:uFillTx/>
                <a:latin typeface="Times New Roman" panose="02020603050405020304" pitchFamily="18" charset="0"/>
                <a:ea typeface="ＭＳ Ｐゴシック" panose="020B0600070205080204" pitchFamily="50" charset="-128"/>
                <a:cs typeface="+mn-cs"/>
              </a:rPr>
              <a:t>fitting-gpt-rev2.py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Read data from [input.xlsx]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       N       1/T     log(N)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10.00   1.0000e+00      0.1000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20.00   1.4142e+00      0.0500  0.346574</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30.00   1.7321e+00      0.0333  0.549306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40.00   2.0000e+00      0.0250  0.693147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50.00   2.2361e+00      0.0200  0.804719</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cut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120.00  3.4641e+00      0.0083  1.24245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130.00  3.6056e+00      0.0077  1.28247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140.00  3.7417e+00      0.0071  1.31953</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150.00  3.8730e+00      0.0067  1.35403</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160.00  4.0000e+00      0.0063  1.38629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fitting result: 1/T = 1.277128 + -15.079957 * log(N)</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Save fitting data to [fitting.xlsx]</a:t>
            </a:r>
          </a:p>
        </p:txBody>
      </p:sp>
    </p:spTree>
    <p:extLst>
      <p:ext uri="{BB962C8B-B14F-4D97-AF65-F5344CB8AC3E}">
        <p14:creationId xmlns:p14="http://schemas.microsoft.com/office/powerpoint/2010/main" val="252562046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9"/>
          <p:cNvSpPr>
            <a:spLocks noGrp="1" noChangeArrowheads="1"/>
          </p:cNvSpPr>
          <p:nvPr>
            <p:ph type="title"/>
          </p:nvPr>
        </p:nvSpPr>
        <p:spPr>
          <a:xfrm>
            <a:off x="1524000" y="0"/>
            <a:ext cx="9144000" cy="6206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ea typeface="ＨＧ丸ゴシックB" pitchFamily="49" charset="-128"/>
              </a:rPr>
              <a:t>基本文法を使った行列計算</a:t>
            </a:r>
          </a:p>
        </p:txBody>
      </p:sp>
      <p:sp>
        <p:nvSpPr>
          <p:cNvPr id="5" name="正方形/長方形 4"/>
          <p:cNvSpPr/>
          <p:nvPr/>
        </p:nvSpPr>
        <p:spPr>
          <a:xfrm>
            <a:off x="768424" y="692697"/>
            <a:ext cx="9144000" cy="550920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和</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 = A+B:</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ix in range(</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nx</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c[ix][</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a[ix][</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b[ix][</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積</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 = A*B:</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ix in range(</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nx</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c[ix][</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k in range(</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nk</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c[ix][</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c[ix][</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a[ix][k]*b[k][</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p:txBody>
      </p:sp>
    </p:spTree>
    <p:extLst>
      <p:ext uri="{BB962C8B-B14F-4D97-AF65-F5344CB8AC3E}">
        <p14:creationId xmlns:p14="http://schemas.microsoft.com/office/powerpoint/2010/main" val="1291261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60E77-74B2-B8D4-2246-FEF70E4B55CE}"/>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419FDAE5-4FA7-E1D5-E431-66F717D079E8}"/>
              </a:ext>
            </a:extLst>
          </p:cNvPr>
          <p:cNvSpPr>
            <a:spLocks noGrp="1" noChangeArrowheads="1"/>
          </p:cNvSpPr>
          <p:nvPr>
            <p:ph type="title"/>
          </p:nvPr>
        </p:nvSpPr>
        <p:spPr>
          <a:xfrm>
            <a:off x="0" y="2704"/>
            <a:ext cx="12192000" cy="762000"/>
          </a:xfrm>
        </p:spPr>
        <p:txBody>
          <a:bodyPr/>
          <a:lstStyle/>
          <a:p>
            <a:pPr eaLnBrk="1" hangingPunct="1"/>
            <a:r>
              <a:rPr lang="en-US" altLang="ja-JP" sz="3600" b="1" dirty="0" err="1">
                <a:solidFill>
                  <a:srgbClr val="0000FF"/>
                </a:solidFill>
              </a:rPr>
              <a:t>numpy.ndarray</a:t>
            </a:r>
            <a:r>
              <a:rPr lang="ja-JP" altLang="en-US" sz="3600" b="1" dirty="0">
                <a:solidFill>
                  <a:srgbClr val="0000FF"/>
                </a:solidFill>
              </a:rPr>
              <a:t>での行列計算</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BD182F6B-ADA8-1298-1526-AF209269BA75}"/>
                  </a:ext>
                </a:extLst>
              </p:cNvPr>
              <p:cNvSpPr txBox="1"/>
              <p:nvPr/>
            </p:nvSpPr>
            <p:spPr>
              <a:xfrm>
                <a:off x="232001" y="639635"/>
                <a:ext cx="12200703" cy="632718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numpy.ndarray</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型では直接の行列演算が可能。</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しかし、演算子、関数に注意</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同じ次元の行列・ベクトルの和・差</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演算子</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を使う</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行列、ベクトルとの積</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演算子</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を使う</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1</a:t>
                </a:r>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次元配列 </a:t>
                </a:r>
                <a:r>
                  <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ベクトル</a:t>
                </a:r>
                <a:r>
                  <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が入る場合は注意</a:t>
                </a:r>
                <a:endPar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it-IT"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d>
                      <m:dPr>
                        <m:begChr m:val="["/>
                        <m:endChr m:val="]"/>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r>
                                <m:rPr>
                                  <m:brk m:alnAt="7"/>
                                </m:r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mr>
                          <m:m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mr>
                        </m:m>
                      </m:e>
                    </m:d>
                  </m:oMath>
                </a14:m>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縦ベクトル</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 = [1, 2]  (</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横ベクトル</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ベクトル同士の積では、</a:t>
                </a:r>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縦ベクトルと 横ベクトル</a:t>
                </a:r>
                <a14:m>
                  <m:oMath xmlns:m="http://schemas.openxmlformats.org/officeDocument/2006/math">
                    <m:d>
                      <m:dPr>
                        <m:begChr m:val="["/>
                        <m:endChr m:val="]"/>
                        <m:ctrlPr>
                          <a:rPr kumimoji="1" lang="it-IT" altLang="ja-JP" sz="3200" b="0"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3200" b="0"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3200" b="0"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3200" b="0"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t>2</m:t>
                              </m:r>
                            </m:e>
                          </m:mr>
                        </m:m>
                      </m:e>
                    </m:d>
                  </m:oMath>
                </a14:m>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を区別しない</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va1 @ va2</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で内積計算</a:t>
                </a:r>
                <a:endPar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13" name="テキスト ボックス 12">
                <a:extLst>
                  <a:ext uri="{FF2B5EF4-FFF2-40B4-BE49-F238E27FC236}">
                    <a16:creationId xmlns:a16="http://schemas.microsoft.com/office/drawing/2014/main" id="{BD182F6B-ADA8-1298-1526-AF209269BA75}"/>
                  </a:ext>
                </a:extLst>
              </p:cNvPr>
              <p:cNvSpPr txBox="1">
                <a:spLocks noRot="1" noChangeAspect="1" noMove="1" noResize="1" noEditPoints="1" noAdjustHandles="1" noChangeArrowheads="1" noChangeShapeType="1" noTextEdit="1"/>
              </p:cNvSpPr>
              <p:nvPr/>
            </p:nvSpPr>
            <p:spPr>
              <a:xfrm>
                <a:off x="232001" y="639635"/>
                <a:ext cx="12200703" cy="6327181"/>
              </a:xfrm>
              <a:prstGeom prst="rect">
                <a:avLst/>
              </a:prstGeom>
              <a:blipFill>
                <a:blip r:embed="rId3"/>
                <a:stretch>
                  <a:fillRect l="-1249" t="-1638" b="-221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76216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F3F63-364F-71BE-A376-66ED7813B4BE}"/>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E9AFB4DD-D920-EA08-D133-FF49FB7057F1}"/>
              </a:ext>
            </a:extLst>
          </p:cNvPr>
          <p:cNvSpPr>
            <a:spLocks noGrp="1" noChangeArrowheads="1"/>
          </p:cNvSpPr>
          <p:nvPr>
            <p:ph type="title"/>
          </p:nvPr>
        </p:nvSpPr>
        <p:spPr>
          <a:xfrm>
            <a:off x="0" y="2704"/>
            <a:ext cx="12192000" cy="762000"/>
          </a:xfrm>
        </p:spPr>
        <p:txBody>
          <a:bodyPr/>
          <a:lstStyle/>
          <a:p>
            <a:pPr eaLnBrk="1" hangingPunct="1"/>
            <a:r>
              <a:rPr lang="en-US" altLang="ja-JP" sz="3600" b="1" dirty="0" err="1">
                <a:solidFill>
                  <a:srgbClr val="0000FF"/>
                </a:solidFill>
              </a:rPr>
              <a:t>numpy.ndarray</a:t>
            </a:r>
            <a:r>
              <a:rPr lang="ja-JP" altLang="en-US" sz="3600" b="1" dirty="0">
                <a:solidFill>
                  <a:srgbClr val="0000FF"/>
                </a:solidFill>
              </a:rPr>
              <a:t>での行列計算</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973F121F-EE71-46DA-7A9F-F6E0A997386D}"/>
                  </a:ext>
                </a:extLst>
              </p:cNvPr>
              <p:cNvSpPr txBox="1"/>
              <p:nvPr/>
            </p:nvSpPr>
            <p:spPr>
              <a:xfrm>
                <a:off x="232001" y="639635"/>
                <a:ext cx="11840663" cy="62018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以前の</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では、</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次元配列（行列）と</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次元配列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ベクトル</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の積は</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計算できなかった</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縦ベクトルと 横ベクトルを区別しないといけないので、前者は</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2x1</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、後者は</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1x2</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の配列</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 [[1],</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縦ベクトル</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 = [[1,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[2]]                                     [-1, 2]]</a:t>
                </a:r>
                <a:b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mv =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 @ va1 = </a:t>
                </a:r>
                <a14:m>
                  <m:oMath xmlns:m="http://schemas.openxmlformats.org/officeDocument/2006/math">
                    <m:d>
                      <m:dPr>
                        <m:begChr m:val="["/>
                        <m:endChr m:val="]"/>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
                      </m:e>
                    </m:d>
                  </m:oMath>
                </a14:m>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d>
                      <m:dPr>
                        <m:begChr m:val="["/>
                        <m:endChr m:val="]"/>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r>
                                <m:rPr>
                                  <m:brk m:alnAt="7"/>
                                </m:r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mr>
                          <m:m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mr>
                        </m:m>
                      </m:e>
                    </m:d>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 </m:t>
                    </m:r>
                  </m:oMath>
                </a14:m>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 2],</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 2]]        [2]]      [3]]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は計算できるが、</a:t>
                </a:r>
                <a:br>
                  <a:rPr kumimoji="1" lang="it-IT"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 @ ma</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14:m>
                  <m:oMath xmlns:m="http://schemas.openxmlformats.org/officeDocument/2006/math">
                    <m:d>
                      <m:dPr>
                        <m:begChr m:val="["/>
                        <m:endChr m:val="]"/>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r>
                                <m:rPr>
                                  <m:brk m:alnAt="7"/>
                                </m:r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mr>
                          <m:m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mr>
                        </m:m>
                      </m:e>
                    </m:d>
                    <m:d>
                      <m:dPr>
                        <m:begChr m:val="["/>
                        <m:endChr m:val="]"/>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e>
                          </m:mr>
                        </m:m>
                      </m:e>
                    </m:d>
                  </m:oMath>
                </a14:m>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は計算できない</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mv</a:t>
                </a:r>
                <a:r>
                  <a:rPr kumimoji="1" lang="it-IT"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 @ va1</a:t>
                </a: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を一次元ベクトルになおす方法</a:t>
                </a:r>
                <a: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mv.transpose</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[[5, 3]]</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=&gt;  </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mv.transpose</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 = [5, 3]</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転置を取って最初の</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次元配列を抜き出す</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mv.flatten</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[5, 3]    		</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多次元配列を</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次元化</a:t>
                </a:r>
                <a:endPar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13" name="テキスト ボックス 12">
                <a:extLst>
                  <a:ext uri="{FF2B5EF4-FFF2-40B4-BE49-F238E27FC236}">
                    <a16:creationId xmlns:a16="http://schemas.microsoft.com/office/drawing/2014/main" id="{973F121F-EE71-46DA-7A9F-F6E0A997386D}"/>
                  </a:ext>
                </a:extLst>
              </p:cNvPr>
              <p:cNvSpPr txBox="1">
                <a:spLocks noRot="1" noChangeAspect="1" noMove="1" noResize="1" noEditPoints="1" noAdjustHandles="1" noChangeArrowheads="1" noChangeShapeType="1" noTextEdit="1"/>
              </p:cNvSpPr>
              <p:nvPr/>
            </p:nvSpPr>
            <p:spPr>
              <a:xfrm>
                <a:off x="232001" y="639635"/>
                <a:ext cx="11840663" cy="6201826"/>
              </a:xfrm>
              <a:prstGeom prst="rect">
                <a:avLst/>
              </a:prstGeom>
              <a:blipFill>
                <a:blip r:embed="rId3"/>
                <a:stretch>
                  <a:fillRect l="-1030" t="-1377" b="-19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41684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EA683-126C-5D28-47C4-FD99DA268982}"/>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0CCB9DFD-1C9E-15B9-0B09-EB4CDE764FE4}"/>
              </a:ext>
            </a:extLst>
          </p:cNvPr>
          <p:cNvSpPr>
            <a:spLocks noGrp="1" noChangeArrowheads="1"/>
          </p:cNvSpPr>
          <p:nvPr>
            <p:ph type="title"/>
          </p:nvPr>
        </p:nvSpPr>
        <p:spPr>
          <a:xfrm>
            <a:off x="0" y="0"/>
            <a:ext cx="12192000" cy="762000"/>
          </a:xfrm>
        </p:spPr>
        <p:txBody>
          <a:bodyPr/>
          <a:lstStyle/>
          <a:p>
            <a:pPr eaLnBrk="1" hangingPunct="1"/>
            <a:r>
              <a:rPr lang="en-US" altLang="ja-JP" sz="3600" b="1" dirty="0" err="1">
                <a:solidFill>
                  <a:srgbClr val="0000FF"/>
                </a:solidFill>
              </a:rPr>
              <a:t>numpy.ndarray</a:t>
            </a:r>
            <a:r>
              <a:rPr lang="ja-JP" altLang="en-US" sz="3600" b="1" dirty="0">
                <a:solidFill>
                  <a:srgbClr val="0000FF"/>
                </a:solidFill>
              </a:rPr>
              <a:t>での行列計算</a:t>
            </a:r>
            <a:r>
              <a:rPr lang="en-US" altLang="ja-JP" sz="3600" b="1" dirty="0">
                <a:solidFill>
                  <a:srgbClr val="0000FF"/>
                </a:solidFill>
              </a:rPr>
              <a:t>:</a:t>
            </a:r>
            <a:r>
              <a:rPr lang="ja-JP" altLang="en-US" sz="3600" b="1" dirty="0">
                <a:solidFill>
                  <a:srgbClr val="0000FF"/>
                </a:solidFill>
              </a:rPr>
              <a:t> 現在の</a:t>
            </a:r>
            <a:r>
              <a:rPr lang="en-US" altLang="ja-JP" sz="3600" b="1" dirty="0" err="1">
                <a:solidFill>
                  <a:srgbClr val="0000FF"/>
                </a:solidFill>
              </a:rPr>
              <a:t>numpy</a:t>
            </a:r>
            <a:r>
              <a:rPr lang="ja-JP" altLang="en-US" sz="3600" b="1" dirty="0">
                <a:solidFill>
                  <a:srgbClr val="0000FF"/>
                </a:solidFill>
              </a:rPr>
              <a:t>での変更</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D4209F5-1E82-600F-F6BD-D4B50FC9119A}"/>
                  </a:ext>
                </a:extLst>
              </p:cNvPr>
              <p:cNvSpPr txBox="1"/>
              <p:nvPr/>
            </p:nvSpPr>
            <p:spPr>
              <a:xfrm>
                <a:off x="335360" y="762000"/>
                <a:ext cx="11856641" cy="606730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・現在の</a:t>
                </a:r>
                <a:r>
                  <a:rPr kumimoji="1" lang="en-US" altLang="ja-JP" sz="2800" i="0" u="none" strike="noStrike" kern="1200" cap="none" spc="0" normalizeH="0" baseline="0" noProof="0" dirty="0" err="1">
                    <a:ln>
                      <a:noFill/>
                    </a:ln>
                    <a:effectLst/>
                    <a:uLnTx/>
                    <a:uFillTx/>
                    <a:latin typeface="Times New Roman" panose="02020603050405020304" pitchFamily="18" charset="0"/>
                    <a:ea typeface="ＭＳ Ｐゴシック" panose="020B0600070205080204" pitchFamily="50" charset="-128"/>
                    <a:cs typeface="+mn-cs"/>
                  </a:rPr>
                  <a:t>numpy</a:t>
                </a:r>
                <a:r>
                  <a:rPr kumimoji="1" lang="ja-JP" altLang="en-US"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では、</a:t>
                </a:r>
                <a:r>
                  <a:rPr kumimoji="1" lang="en-US"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1</a:t>
                </a:r>
                <a:r>
                  <a:rPr kumimoji="1" lang="ja-JP" altLang="en-US"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次元ベクトルと</a:t>
                </a:r>
                <a:r>
                  <a:rPr kumimoji="1" lang="en-US"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2</a:t>
                </a:r>
                <a:r>
                  <a:rPr kumimoji="1" lang="ja-JP" altLang="en-US"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次元配列（行列）の積もできる</a:t>
                </a:r>
                <a:endParaRPr kumimoji="1" lang="en-US"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endParaRPr>
              </a:p>
              <a:p>
                <a:pPr lvl="0">
                  <a:defRPr/>
                </a:pPr>
                <a:endParaRPr kumimoji="1" lang="it-IT"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endParaRPr>
              </a:p>
              <a:p>
                <a:pPr lvl="0">
                  <a:defRPr/>
                </a:pPr>
                <a:r>
                  <a:rPr kumimoji="1" lang="it-IT"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va1= </a:t>
                </a:r>
                <a14:m>
                  <m:oMath xmlns:m="http://schemas.openxmlformats.org/officeDocument/2006/math">
                    <m:d>
                      <m:dPr>
                        <m:begChr m:val="["/>
                        <m:endChr m:val="]"/>
                        <m:ctrlPr>
                          <a:rPr lang="it-IT" altLang="ja-JP" sz="2800" i="1">
                            <a:latin typeface="Cambria Math" panose="02040503050406030204" pitchFamily="18" charset="0"/>
                          </a:rPr>
                        </m:ctrlPr>
                      </m:dPr>
                      <m:e>
                        <m:m>
                          <m:mPr>
                            <m:mcs>
                              <m:mc>
                                <m:mcPr>
                                  <m:count m:val="2"/>
                                  <m:mcJc m:val="center"/>
                                </m:mcPr>
                              </m:mc>
                            </m:mcs>
                            <m:ctrlPr>
                              <a:rPr lang="it-IT" altLang="ja-JP" sz="2800" i="1">
                                <a:latin typeface="Cambria Math" panose="02040503050406030204" pitchFamily="18" charset="0"/>
                              </a:rPr>
                            </m:ctrlPr>
                          </m:mPr>
                          <m:mr>
                            <m:e>
                              <m:r>
                                <m:rPr>
                                  <m:brk m:alnAt="7"/>
                                </m:rPr>
                                <a:rPr lang="en-US" altLang="ja-JP" sz="2800" i="1">
                                  <a:latin typeface="Cambria Math" panose="02040503050406030204" pitchFamily="18" charset="0"/>
                                </a:rPr>
                                <m:t>1</m:t>
                              </m:r>
                            </m:e>
                            <m:e>
                              <m:r>
                                <a:rPr lang="en-US" altLang="ja-JP" sz="2800" i="1">
                                  <a:latin typeface="Cambria Math" panose="02040503050406030204" pitchFamily="18" charset="0"/>
                                </a:rPr>
                                <m:t>2</m:t>
                              </m:r>
                            </m:e>
                          </m:mr>
                        </m:m>
                      </m:e>
                    </m:d>
                  </m:oMath>
                </a14:m>
                <a:r>
                  <a:rPr kumimoji="1" lang="it-IT"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 </a:t>
                </a:r>
                <a:r>
                  <a:rPr kumimoji="1" lang="en-US"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a:t>
                </a:r>
                <a:r>
                  <a:rPr kumimoji="1" lang="ja-JP" altLang="en-US"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横ベクトル</a:t>
                </a:r>
                <a:r>
                  <a:rPr kumimoji="1" lang="en-US"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a:t>
                </a:r>
                <a:r>
                  <a:rPr kumimoji="1" lang="ja-JP" altLang="en-US"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　　</a:t>
                </a:r>
                <a:r>
                  <a:rPr kumimoji="1" lang="it-IT"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ma= </a:t>
                </a:r>
                <a14:m>
                  <m:oMath xmlns:m="http://schemas.openxmlformats.org/officeDocument/2006/math">
                    <m:d>
                      <m:dPr>
                        <m:begChr m:val="["/>
                        <m:endChr m:val="]"/>
                        <m:ctrlPr>
                          <a:rPr kumimoji="1" lang="it-IT" altLang="ja-JP" sz="280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280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2</m:t>
                              </m:r>
                            </m:e>
                          </m:mr>
                          <m:mr>
                            <m:e>
                              <m: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2</m:t>
                              </m:r>
                            </m:e>
                          </m:mr>
                        </m:m>
                      </m:e>
                    </m:d>
                  </m:oMath>
                </a14:m>
                <a:endParaRPr kumimoji="1" lang="it-IT"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endParaRPr>
              </a:p>
              <a:p>
                <a:pPr lvl="0">
                  <a:defRPr/>
                </a:pPr>
                <a:r>
                  <a:rPr lang="en-US" altLang="ja-JP" sz="2800" dirty="0"/>
                  <a:t>va1</a:t>
                </a:r>
                <a:r>
                  <a:rPr lang="ja-JP" altLang="en-US" sz="2800" dirty="0"/>
                  <a:t> </a:t>
                </a:r>
                <a:r>
                  <a:rPr lang="en-US" altLang="ja-JP" sz="2800" dirty="0"/>
                  <a:t>@</a:t>
                </a:r>
                <a:r>
                  <a:rPr lang="ja-JP" altLang="en-US" sz="2800" dirty="0"/>
                  <a:t> </a:t>
                </a:r>
                <a:r>
                  <a:rPr lang="en-US" altLang="ja-JP" sz="2800" dirty="0"/>
                  <a:t>ma</a:t>
                </a:r>
                <a:r>
                  <a:rPr lang="ja-JP" altLang="en-US" sz="2800" dirty="0"/>
                  <a:t> </a:t>
                </a:r>
                <a:r>
                  <a:rPr lang="en-US" altLang="ja-JP" sz="2800" dirty="0"/>
                  <a:t>=</a:t>
                </a:r>
                <a:r>
                  <a:rPr lang="ja-JP" altLang="en-US" sz="2800" dirty="0"/>
                  <a:t> </a:t>
                </a:r>
                <a14:m>
                  <m:oMath xmlns:m="http://schemas.openxmlformats.org/officeDocument/2006/math">
                    <m:d>
                      <m:dPr>
                        <m:begChr m:val="["/>
                        <m:endChr m:val="]"/>
                        <m:ctrlPr>
                          <a:rPr kumimoji="1" lang="it-IT" altLang="ja-JP" sz="280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280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2</m:t>
                              </m:r>
                            </m:e>
                          </m:mr>
                        </m:m>
                      </m:e>
                    </m:d>
                    <m:d>
                      <m:dPr>
                        <m:begChr m:val="["/>
                        <m:endChr m:val="]"/>
                        <m:ctrlPr>
                          <a:rPr kumimoji="1" lang="it-IT" altLang="ja-JP" sz="280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280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2</m:t>
                              </m:r>
                            </m:e>
                          </m:mr>
                          <m:mr>
                            <m:e>
                              <m: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2</m:t>
                              </m:r>
                            </m:e>
                          </m:mr>
                        </m:m>
                      </m:e>
                    </m:d>
                    <m: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m:t>
                    </m:r>
                    <m:d>
                      <m:dPr>
                        <m:begChr m:val="["/>
                        <m:endChr m:val="]"/>
                        <m:ctrlPr>
                          <a:rPr lang="it-IT" altLang="ja-JP" sz="2800" i="1">
                            <a:latin typeface="Cambria Math" panose="02040503050406030204" pitchFamily="18" charset="0"/>
                          </a:rPr>
                        </m:ctrlPr>
                      </m:dPr>
                      <m:e>
                        <m:m>
                          <m:mPr>
                            <m:mcs>
                              <m:mc>
                                <m:mcPr>
                                  <m:count m:val="2"/>
                                  <m:mcJc m:val="center"/>
                                </m:mcPr>
                              </m:mc>
                            </m:mcs>
                            <m:ctrlPr>
                              <a:rPr lang="it-IT" altLang="ja-JP" sz="2800" i="1">
                                <a:latin typeface="Cambria Math" panose="02040503050406030204" pitchFamily="18" charset="0"/>
                              </a:rPr>
                            </m:ctrlPr>
                          </m:mPr>
                          <m:mr>
                            <m:e>
                              <m:r>
                                <a:rPr lang="en-US" altLang="ja-JP" sz="2800" b="0" i="1" smtClean="0">
                                  <a:latin typeface="Cambria Math" panose="02040503050406030204" pitchFamily="18" charset="0"/>
                                </a:rPr>
                                <m:t>−1</m:t>
                              </m:r>
                            </m:e>
                            <m:e>
                              <m:r>
                                <a:rPr lang="en-US" altLang="ja-JP" sz="2800" b="0" i="1" smtClean="0">
                                  <a:latin typeface="Cambria Math" panose="02040503050406030204" pitchFamily="18" charset="0"/>
                                </a:rPr>
                                <m:t>6</m:t>
                              </m:r>
                            </m:e>
                          </m:mr>
                        </m:m>
                      </m:e>
                    </m:d>
                  </m:oMath>
                </a14:m>
                <a:endParaRPr lang="en-US" altLang="ja-JP" sz="2800" dirty="0"/>
              </a:p>
              <a:p>
                <a:pPr lvl="0">
                  <a:defRPr/>
                </a:pPr>
                <a:r>
                  <a:rPr lang="en-US" altLang="ja-JP" sz="2800" dirty="0"/>
                  <a:t>	#</a:t>
                </a:r>
                <a:r>
                  <a:rPr lang="ja-JP" altLang="en-US" sz="2800" dirty="0"/>
                  <a:t> </a:t>
                </a:r>
                <a:r>
                  <a:rPr lang="en-US" altLang="ja-JP" sz="2800" dirty="0"/>
                  <a:t>1</a:t>
                </a:r>
                <a:r>
                  <a:rPr lang="ja-JP" altLang="en-US" sz="2800" dirty="0"/>
                  <a:t>次元配列（横ベクトル） </a:t>
                </a:r>
                <a:r>
                  <a:rPr lang="en-US" altLang="ja-JP" sz="2800" dirty="0"/>
                  <a:t>[-1</a:t>
                </a:r>
                <a:r>
                  <a:rPr lang="ja-JP" altLang="en-US" sz="2800" dirty="0"/>
                  <a:t> </a:t>
                </a:r>
                <a:r>
                  <a:rPr lang="en-US" altLang="ja-JP" sz="2800" dirty="0"/>
                  <a:t>6]</a:t>
                </a:r>
                <a:r>
                  <a:rPr lang="ja-JP" altLang="en-US" sz="2800" dirty="0"/>
                  <a:t>で返ってくる </a:t>
                </a:r>
                <a:endParaRPr lang="en-US" altLang="ja-JP" sz="2800" dirty="0"/>
              </a:p>
              <a:p>
                <a:pPr lvl="0">
                  <a:defRPr/>
                </a:pPr>
                <a:r>
                  <a:rPr kumimoji="1" lang="en-US"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ma @ va1 = </a:t>
                </a:r>
                <a14:m>
                  <m:oMath xmlns:m="http://schemas.openxmlformats.org/officeDocument/2006/math">
                    <m:d>
                      <m:dPr>
                        <m:begChr m:val="["/>
                        <m:endChr m:val="]"/>
                        <m:ctrlPr>
                          <a:rPr kumimoji="1" lang="it-IT" altLang="ja-JP" sz="280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ctrlPr>
                      </m:dPr>
                      <m:e>
                        <m:m>
                          <m:mPr>
                            <m:mcs>
                              <m:mc>
                                <m:mcPr>
                                  <m:count m:val="2"/>
                                  <m:mcJc m:val="center"/>
                                </m:mcPr>
                              </m:mc>
                            </m:mcs>
                            <m:ctrlPr>
                              <a:rPr kumimoji="1" lang="it-IT" altLang="ja-JP" sz="280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2</m:t>
                              </m:r>
                            </m:e>
                          </m:mr>
                          <m:mr>
                            <m:e>
                              <m: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−1</m:t>
                              </m:r>
                            </m:e>
                            <m:e>
                              <m: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2</m:t>
                              </m:r>
                            </m:e>
                          </m:mr>
                        </m:m>
                      </m:e>
                    </m:d>
                    <m:d>
                      <m:dPr>
                        <m:begChr m:val="["/>
                        <m:endChr m:val="]"/>
                        <m:ctrlP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ctrlPr>
                      </m:dPr>
                      <m:e>
                        <m:m>
                          <m:mPr>
                            <m:mcs>
                              <m:mc>
                                <m:mcPr>
                                  <m:count m:val="1"/>
                                  <m:mcJc m:val="center"/>
                                </m:mcPr>
                              </m:mc>
                            </m:mcs>
                            <m:ctrlP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ctrlPr>
                          </m:mPr>
                          <m:mr>
                            <m:e>
                              <m:r>
                                <m:rPr>
                                  <m:brk m:alnAt="7"/>
                                </m:rP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1</m:t>
                              </m:r>
                            </m:e>
                          </m:mr>
                          <m:mr>
                            <m:e>
                              <m: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2</m:t>
                              </m:r>
                            </m:e>
                          </m:mr>
                        </m:m>
                      </m:e>
                    </m:d>
                    <m:r>
                      <a:rPr kumimoji="1" lang="en-US" altLang="ja-JP" sz="2800" b="0" i="1" u="none" strike="noStrike" kern="1200" cap="none" spc="0" normalizeH="0" baseline="0" noProof="0" smtClean="0">
                        <a:ln>
                          <a:noFill/>
                        </a:ln>
                        <a:effectLst/>
                        <a:uLnTx/>
                        <a:uFillTx/>
                        <a:latin typeface="Cambria Math" panose="02040503050406030204" pitchFamily="18" charset="0"/>
                        <a:ea typeface="ＭＳ Ｐゴシック" panose="020B0600070205080204" pitchFamily="50" charset="-128"/>
                        <a:cs typeface="+mn-cs"/>
                      </a:rPr>
                      <m:t>=</m:t>
                    </m:r>
                    <m:d>
                      <m:dPr>
                        <m:begChr m:val="["/>
                        <m:endChr m:val="]"/>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r>
                                <a:rPr lang="en-US" altLang="ja-JP" sz="2800" b="0" i="1" smtClean="0">
                                  <a:latin typeface="Cambria Math" panose="02040503050406030204" pitchFamily="18" charset="0"/>
                                </a:rPr>
                                <m:t>5</m:t>
                              </m:r>
                            </m:e>
                          </m:mr>
                          <m:mr>
                            <m:e>
                              <m:r>
                                <a:rPr lang="en-US" altLang="ja-JP" sz="2800" b="0" i="1" smtClean="0">
                                  <a:latin typeface="Cambria Math" panose="02040503050406030204" pitchFamily="18" charset="0"/>
                                </a:rPr>
                                <m:t>3</m:t>
                              </m:r>
                            </m:e>
                          </m:mr>
                        </m:m>
                      </m:e>
                    </m:d>
                  </m:oMath>
                </a14:m>
                <a:endParaRPr kumimoji="1" lang="en-US"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endParaRPr>
              </a:p>
              <a:p>
                <a:pPr lvl="0">
                  <a:defRPr/>
                </a:pPr>
                <a:r>
                  <a:rPr kumimoji="1" lang="en-US"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rPr>
                  <a:t>	#</a:t>
                </a:r>
                <a:r>
                  <a:rPr lang="ja-JP" altLang="en-US" sz="2800" dirty="0"/>
                  <a:t> </a:t>
                </a:r>
                <a:r>
                  <a:rPr lang="en-US" altLang="ja-JP" sz="2800" dirty="0"/>
                  <a:t>1</a:t>
                </a:r>
                <a:r>
                  <a:rPr lang="ja-JP" altLang="en-US" sz="2800" dirty="0"/>
                  <a:t>次元配列（横ベクトル） </a:t>
                </a:r>
                <a:r>
                  <a:rPr lang="en-US" altLang="ja-JP" sz="2800" dirty="0"/>
                  <a:t>[5</a:t>
                </a:r>
                <a:r>
                  <a:rPr lang="ja-JP" altLang="en-US" sz="2800" dirty="0"/>
                  <a:t> </a:t>
                </a:r>
                <a:r>
                  <a:rPr lang="en-US" altLang="ja-JP" sz="2800" dirty="0"/>
                  <a:t>3]</a:t>
                </a:r>
                <a:r>
                  <a:rPr lang="ja-JP" altLang="en-US" sz="2800" dirty="0"/>
                  <a:t>で返ってくる</a:t>
                </a:r>
                <a:endParaRPr lang="en-US" altLang="ja-JP" sz="2800" dirty="0"/>
              </a:p>
              <a:p>
                <a:pPr lvl="0">
                  <a:defRPr/>
                </a:pPr>
                <a:endParaRPr kumimoji="1" lang="en-US" altLang="ja-JP" sz="280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mn-cs"/>
                </a:endParaRPr>
              </a:p>
              <a:p>
                <a:pPr lvl="0">
                  <a:defRPr/>
                </a:pPr>
                <a:r>
                  <a:rPr lang="ja-JP" altLang="en-US" sz="3600" dirty="0"/>
                  <a:t>　</a:t>
                </a:r>
                <a:r>
                  <a:rPr lang="ja-JP" altLang="en-US" sz="3600" dirty="0">
                    <a:solidFill>
                      <a:srgbClr val="FF0000"/>
                    </a:solidFill>
                  </a:rPr>
                  <a:t>縦ベクトルと 横ベクトル</a:t>
                </a:r>
                <a14:m>
                  <m:oMath xmlns:m="http://schemas.openxmlformats.org/officeDocument/2006/math">
                    <m:d>
                      <m:dPr>
                        <m:begChr m:val="["/>
                        <m:endChr m:val="]"/>
                        <m:ctrlPr>
                          <a:rPr lang="it-IT" altLang="ja-JP" sz="3600" i="1">
                            <a:solidFill>
                              <a:srgbClr val="FF0000"/>
                            </a:solidFill>
                            <a:latin typeface="Cambria Math" panose="02040503050406030204" pitchFamily="18" charset="0"/>
                          </a:rPr>
                        </m:ctrlPr>
                      </m:dPr>
                      <m:e>
                        <m:m>
                          <m:mPr>
                            <m:mcs>
                              <m:mc>
                                <m:mcPr>
                                  <m:count m:val="2"/>
                                  <m:mcJc m:val="center"/>
                                </m:mcPr>
                              </m:mc>
                            </m:mcs>
                            <m:ctrlPr>
                              <a:rPr lang="it-IT" altLang="ja-JP" sz="3600" i="1">
                                <a:solidFill>
                                  <a:srgbClr val="FF0000"/>
                                </a:solidFill>
                                <a:latin typeface="Cambria Math" panose="02040503050406030204" pitchFamily="18" charset="0"/>
                              </a:rPr>
                            </m:ctrlPr>
                          </m:mPr>
                          <m:mr>
                            <m:e>
                              <m:r>
                                <m:rPr>
                                  <m:brk m:alnAt="7"/>
                                </m:rPr>
                                <a:rPr lang="en-US" altLang="ja-JP" sz="3600" i="1">
                                  <a:solidFill>
                                    <a:srgbClr val="FF0000"/>
                                  </a:solidFill>
                                  <a:latin typeface="Cambria Math" panose="02040503050406030204" pitchFamily="18" charset="0"/>
                                </a:rPr>
                                <m:t>1</m:t>
                              </m:r>
                            </m:e>
                            <m:e>
                              <m:r>
                                <a:rPr lang="en-US" altLang="ja-JP" sz="3600" i="1">
                                  <a:solidFill>
                                    <a:srgbClr val="FF0000"/>
                                  </a:solidFill>
                                  <a:latin typeface="Cambria Math" panose="02040503050406030204" pitchFamily="18" charset="0"/>
                                </a:rPr>
                                <m:t>2</m:t>
                              </m:r>
                            </m:e>
                          </m:mr>
                        </m:m>
                      </m:e>
                    </m:d>
                  </m:oMath>
                </a14:m>
                <a:r>
                  <a:rPr lang="ja-JP" altLang="en-US" sz="3600" dirty="0">
                    <a:solidFill>
                      <a:srgbClr val="FF0000"/>
                    </a:solidFill>
                  </a:rPr>
                  <a:t>を区別しなくなっているので、</a:t>
                </a:r>
                <a:endParaRPr lang="en-US" altLang="ja-JP" sz="3600" dirty="0">
                  <a:solidFill>
                    <a:srgbClr val="FF0000"/>
                  </a:solidFill>
                </a:endParaRPr>
              </a:p>
              <a:p>
                <a:pPr lvl="0">
                  <a:defRPr/>
                </a:pPr>
                <a:r>
                  <a:rPr lang="ja-JP" altLang="en-US" sz="3600" dirty="0">
                    <a:solidFill>
                      <a:srgbClr val="FF0000"/>
                    </a:solidFill>
                  </a:rPr>
                  <a:t>　要注意</a:t>
                </a:r>
                <a:br>
                  <a:rPr lang="en-US" altLang="ja-JP" sz="3600" dirty="0"/>
                </a:br>
                <a:endParaRPr kumimoji="1" lang="en-US" altLang="ja-JP" sz="3600" i="0" u="none" strike="noStrike" kern="1200" cap="none" spc="0" normalizeH="0" baseline="0" noProof="0" dirty="0">
                  <a:ln>
                    <a:noFill/>
                  </a:ln>
                  <a:effectLst/>
                  <a:uLnTx/>
                  <a:uFillTx/>
                </a:endParaRPr>
              </a:p>
            </p:txBody>
          </p:sp>
        </mc:Choice>
        <mc:Fallback xmlns="">
          <p:sp>
            <p:nvSpPr>
              <p:cNvPr id="13" name="テキスト ボックス 12">
                <a:extLst>
                  <a:ext uri="{FF2B5EF4-FFF2-40B4-BE49-F238E27FC236}">
                    <a16:creationId xmlns:a16="http://schemas.microsoft.com/office/drawing/2014/main" id="{CD4209F5-1E82-600F-F6BD-D4B50FC9119A}"/>
                  </a:ext>
                </a:extLst>
              </p:cNvPr>
              <p:cNvSpPr txBox="1">
                <a:spLocks noRot="1" noChangeAspect="1" noMove="1" noResize="1" noEditPoints="1" noAdjustHandles="1" noChangeArrowheads="1" noChangeShapeType="1" noTextEdit="1"/>
              </p:cNvSpPr>
              <p:nvPr/>
            </p:nvSpPr>
            <p:spPr>
              <a:xfrm>
                <a:off x="335360" y="762000"/>
                <a:ext cx="11856641" cy="6067302"/>
              </a:xfrm>
              <a:prstGeom prst="rect">
                <a:avLst/>
              </a:prstGeom>
              <a:blipFill>
                <a:blip r:embed="rId3"/>
                <a:stretch>
                  <a:fillRect l="-1028" t="-1307" r="-102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7788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4ADEA-A6AE-6D67-65F8-F336DAF749DA}"/>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051470CB-2C23-6235-715C-37836A995746}"/>
              </a:ext>
            </a:extLst>
          </p:cNvPr>
          <p:cNvPicPr>
            <a:picLocks noChangeAspect="1"/>
          </p:cNvPicPr>
          <p:nvPr/>
        </p:nvPicPr>
        <p:blipFill>
          <a:blip r:embed="rId3"/>
          <a:srcRect t="4851" b="12200"/>
          <a:stretch/>
        </p:blipFill>
        <p:spPr>
          <a:xfrm>
            <a:off x="289495" y="1141490"/>
            <a:ext cx="7419952" cy="5688632"/>
          </a:xfrm>
          <a:prstGeom prst="rect">
            <a:avLst/>
          </a:prstGeom>
        </p:spPr>
      </p:pic>
      <p:sp>
        <p:nvSpPr>
          <p:cNvPr id="7170" name="Rectangle 2">
            <a:extLst>
              <a:ext uri="{FF2B5EF4-FFF2-40B4-BE49-F238E27FC236}">
                <a16:creationId xmlns:a16="http://schemas.microsoft.com/office/drawing/2014/main" id="{BF6F379F-415F-0CD4-CD68-7DB1EA314D63}"/>
              </a:ext>
            </a:extLst>
          </p:cNvPr>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講義</a:t>
            </a:r>
            <a:r>
              <a:rPr lang="en-US" altLang="ja-JP" sz="3600" b="1" dirty="0">
                <a:solidFill>
                  <a:srgbClr val="0000FF"/>
                </a:solidFill>
              </a:rPr>
              <a:t>Web</a:t>
            </a:r>
            <a:r>
              <a:rPr lang="ja-JP" altLang="en-US" sz="3600" b="1" dirty="0">
                <a:solidFill>
                  <a:srgbClr val="0000FF"/>
                </a:solidFill>
              </a:rPr>
              <a:t>を参照のこと</a:t>
            </a:r>
          </a:p>
        </p:txBody>
      </p:sp>
      <p:sp>
        <p:nvSpPr>
          <p:cNvPr id="4" name="正方形/長方形 3">
            <a:extLst>
              <a:ext uri="{FF2B5EF4-FFF2-40B4-BE49-F238E27FC236}">
                <a16:creationId xmlns:a16="http://schemas.microsoft.com/office/drawing/2014/main" id="{86BEBF10-1399-8DCB-8435-435BB695D623}"/>
              </a:ext>
            </a:extLst>
          </p:cNvPr>
          <p:cNvSpPr/>
          <p:nvPr/>
        </p:nvSpPr>
        <p:spPr>
          <a:xfrm>
            <a:off x="275420" y="2484213"/>
            <a:ext cx="1728192"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8" name="テキスト ボックス 7">
            <a:extLst>
              <a:ext uri="{FF2B5EF4-FFF2-40B4-BE49-F238E27FC236}">
                <a16:creationId xmlns:a16="http://schemas.microsoft.com/office/drawing/2014/main" id="{8D2A3FF5-C976-3C4B-0DFC-140626821CF6}"/>
              </a:ext>
            </a:extLst>
          </p:cNvPr>
          <p:cNvSpPr txBox="1"/>
          <p:nvPr/>
        </p:nvSpPr>
        <p:spPr>
          <a:xfrm>
            <a:off x="2950980" y="2823319"/>
            <a:ext cx="6097348"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詳細をクリックすると内容が展開される</a:t>
            </a:r>
          </a:p>
        </p:txBody>
      </p:sp>
      <p:sp>
        <p:nvSpPr>
          <p:cNvPr id="3" name="Text Box 3">
            <a:extLst>
              <a:ext uri="{FF2B5EF4-FFF2-40B4-BE49-F238E27FC236}">
                <a16:creationId xmlns:a16="http://schemas.microsoft.com/office/drawing/2014/main" id="{43A4A7CE-954C-67AF-F90F-D0C8D0003FB8}"/>
              </a:ext>
            </a:extLst>
          </p:cNvPr>
          <p:cNvSpPr txBox="1">
            <a:spLocks noChangeArrowheads="1"/>
          </p:cNvSpPr>
          <p:nvPr/>
        </p:nvSpPr>
        <p:spPr bwMode="auto">
          <a:xfrm>
            <a:off x="119336" y="580618"/>
            <a:ext cx="120726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tab pos="1433513" algn="l"/>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http://</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d2mate</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mdxes.iir.isct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.ac.jp/Lecture/FundamentalsCMS</a:t>
            </a:r>
            <a:endPar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44662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027EB-5D64-0F43-9320-2E1B690A12AC}"/>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6DF06F2F-9AF1-5009-535C-AC1900ACFAAE}"/>
              </a:ext>
            </a:extLst>
          </p:cNvPr>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その他の行列計算</a:t>
            </a:r>
          </a:p>
        </p:txBody>
      </p:sp>
      <p:sp>
        <p:nvSpPr>
          <p:cNvPr id="13" name="テキスト ボックス 12">
            <a:extLst>
              <a:ext uri="{FF2B5EF4-FFF2-40B4-BE49-F238E27FC236}">
                <a16:creationId xmlns:a16="http://schemas.microsoft.com/office/drawing/2014/main" id="{255EBA3E-BD1D-4485-AE37-9923D05CF871}"/>
              </a:ext>
            </a:extLst>
          </p:cNvPr>
          <p:cNvSpPr txBox="1"/>
          <p:nvPr/>
        </p:nvSpPr>
        <p:spPr>
          <a:xfrm>
            <a:off x="695400" y="762000"/>
            <a:ext cx="11496601" cy="60016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内積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 @ va1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np.inner</a:t>
            </a:r>
            <a:r>
              <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(va1, va2)		</a:t>
            </a:r>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np.dot(va1, va2)		</a:t>
            </a:r>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これらをお勧め</a:t>
            </a:r>
            <a:endPar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外積　</a:t>
            </a:r>
            <a:endPar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np.cross</a:t>
            </a:r>
            <a:r>
              <a:rPr kumimoji="1" lang="en-US" altLang="ja-JP"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(va1, va2)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Outer</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product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np.outer</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(va1, va2)</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外積ではなく、要素ごとの積</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逆行列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np.linalg.inv</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行列式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np.linalg.det</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固有値　</a:t>
            </a:r>
            <a:r>
              <a:rPr kumimoji="1" lang="en-US" altLang="ja-JP" sz="3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np.linalg.eigvals</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解が複素数の場合は複素数型配列で返ってくる</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一次連立方程式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 @ X = va1 </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の解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solve(ma, va1)</a:t>
            </a:r>
          </a:p>
        </p:txBody>
      </p:sp>
    </p:spTree>
    <p:extLst>
      <p:ext uri="{BB962C8B-B14F-4D97-AF65-F5344CB8AC3E}">
        <p14:creationId xmlns:p14="http://schemas.microsoft.com/office/powerpoint/2010/main" val="459134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C49A9-0815-3F2A-9316-A68EE85155E7}"/>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154CD9BA-86C7-BFD3-2C40-0A0F1AF2084A}"/>
              </a:ext>
            </a:extLst>
          </p:cNvPr>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配列の注意</a:t>
            </a:r>
            <a:r>
              <a:rPr lang="en-US" altLang="ja-JP" sz="3600" b="1" dirty="0">
                <a:solidFill>
                  <a:srgbClr val="0000FF"/>
                </a:solidFill>
              </a:rPr>
              <a:t>:</a:t>
            </a:r>
            <a:r>
              <a:rPr lang="ja-JP" altLang="en-US" sz="3600" b="1" dirty="0">
                <a:solidFill>
                  <a:srgbClr val="0000FF"/>
                </a:solidFill>
              </a:rPr>
              <a:t> 特に指定しなければ、要素は初期化されない</a:t>
            </a:r>
          </a:p>
        </p:txBody>
      </p:sp>
      <p:sp>
        <p:nvSpPr>
          <p:cNvPr id="13" name="テキスト ボックス 12">
            <a:extLst>
              <a:ext uri="{FF2B5EF4-FFF2-40B4-BE49-F238E27FC236}">
                <a16:creationId xmlns:a16="http://schemas.microsoft.com/office/drawing/2014/main" id="{8D25BBD7-8D01-2C1A-36EC-F19DF901B5A3}"/>
              </a:ext>
            </a:extLst>
          </p:cNvPr>
          <p:cNvSpPr txBox="1"/>
          <p:nvPr/>
        </p:nvSpPr>
        <p:spPr>
          <a:xfrm>
            <a:off x="479376" y="667717"/>
            <a:ext cx="11712624" cy="60016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Q:</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Si,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行列</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の、「要素は初期化しない」とはどういうことか。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test_ndarray.ipynb</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Sij_list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 2], [3, 4]]</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t>
            </a: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array</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Sij_list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[[1.0 2.0], [3.0 4.0]]   #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リスト型変数から</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ndaray</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を作成</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t>
            </a: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zeros</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 2],</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dtype</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float) = [[0.0 0.0], [0.0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Si</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の要素には</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初期値として</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0.0</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が入っている</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ので、</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 0] +=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のような計算ができる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t>
            </a: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empty</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 2]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dtype</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float) =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Si</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の要素には</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いくつの値が入っているかわからない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不定値</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が入っている</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 0] +=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のような計算をしても、結果がいくつになるかわからない</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かならず、</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[0,0]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0.0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のように</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自分で初期化した後で</a:t>
            </a:r>
            <a:endPar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[0, 0] += 3</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などを実行しないといけない</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411388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340767"/>
          </a:xfrm>
        </p:spPr>
        <p:txBody>
          <a:bodyPr/>
          <a:lstStyle/>
          <a:p>
            <a:pPr eaLnBrk="1" hangingPunct="1"/>
            <a:r>
              <a:rPr lang="ja-JP" altLang="en-US" sz="3600" b="1" dirty="0">
                <a:solidFill>
                  <a:srgbClr val="0000FF"/>
                </a:solidFill>
                <a:ea typeface="ＨＧ丸ゴシックB" pitchFamily="49" charset="-128"/>
              </a:rPr>
              <a:t>よく変更する変数の変更</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ハードコーディングは避ける</a:t>
            </a:r>
            <a:br>
              <a:rPr lang="en-US" altLang="ja-JP" sz="3600" b="1" dirty="0">
                <a:solidFill>
                  <a:srgbClr val="0000FF"/>
                </a:solidFill>
                <a:ea typeface="ＨＧ丸ゴシックB" pitchFamily="49" charset="-128"/>
              </a:rPr>
            </a:br>
            <a:r>
              <a:rPr lang="en-US" altLang="ja-JP" sz="3600" b="1" dirty="0">
                <a:solidFill>
                  <a:srgbClr val="FF0000"/>
                </a:solidFill>
                <a:ea typeface="ＨＧ丸ゴシックB" pitchFamily="49" charset="-128"/>
              </a:rPr>
              <a:t>(01a_fitting_gpt.py)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983432" y="1412776"/>
            <a:ext cx="10297144" cy="4896544"/>
          </a:xfrm>
        </p:spPr>
        <p:txBody>
          <a:bodyPr/>
          <a:lstStyle/>
          <a:p>
            <a:pPr marL="0" indent="0">
              <a:spcBef>
                <a:spcPts val="600"/>
              </a:spcBef>
              <a:buNone/>
            </a:pPr>
            <a:r>
              <a:rPr lang="en-US" altLang="ja-JP" sz="2400" b="1" kern="100" dirty="0" err="1">
                <a:solidFill>
                  <a:schemeClr val="accent1">
                    <a:lumMod val="50000"/>
                  </a:schemeClr>
                </a:solidFill>
                <a:cs typeface="Cascadia Code" panose="020B0609020000020004" pitchFamily="49" charset="0"/>
              </a:rPr>
              <a:t>input_path</a:t>
            </a:r>
            <a:r>
              <a:rPr lang="en-US" altLang="ja-JP" sz="2400" b="1" kern="100" dirty="0">
                <a:solidFill>
                  <a:schemeClr val="accent1">
                    <a:lumMod val="50000"/>
                  </a:schemeClr>
                </a:solidFill>
                <a:cs typeface="Cascadia Code" panose="020B0609020000020004" pitchFamily="49" charset="0"/>
              </a:rPr>
              <a:t> = 'input.xlsx’</a:t>
            </a:r>
            <a:endParaRPr lang="en-US" altLang="ja-JP" sz="2400" b="1" dirty="0">
              <a:ea typeface="ＨＧ丸ゴシックB" pitchFamily="49" charset="-128"/>
            </a:endParaRPr>
          </a:p>
          <a:p>
            <a:pPr marL="0" indent="0">
              <a:spcBef>
                <a:spcPts val="600"/>
              </a:spcBef>
              <a:buNone/>
            </a:pPr>
            <a:r>
              <a:rPr lang="ja-JP" altLang="en-US" sz="2400" b="1" dirty="0">
                <a:solidFill>
                  <a:srgbClr val="FF0000"/>
                </a:solidFill>
                <a:ea typeface="ＨＧ丸ゴシックB" pitchFamily="49" charset="-128"/>
              </a:rPr>
              <a:t>　ハードコーディング</a:t>
            </a:r>
            <a:r>
              <a:rPr lang="en-US" altLang="ja-JP" sz="2400" b="1" dirty="0">
                <a:solidFill>
                  <a:srgbClr val="FF0000"/>
                </a:solidFill>
                <a:ea typeface="ＨＧ丸ゴシックB" pitchFamily="49" charset="-128"/>
              </a:rPr>
              <a:t>:</a:t>
            </a:r>
            <a:r>
              <a:rPr lang="ja-JP" altLang="en-US" sz="2400" b="1" dirty="0">
                <a:solidFill>
                  <a:srgbClr val="FF0000"/>
                </a:solidFill>
                <a:ea typeface="ＨＧ丸ゴシックB" pitchFamily="49" charset="-128"/>
              </a:rPr>
              <a:t> </a:t>
            </a:r>
            <a:endParaRPr lang="en-US" altLang="ja-JP" sz="2400" b="1" dirty="0">
              <a:solidFill>
                <a:srgbClr val="FF0000"/>
              </a:solidFill>
              <a:ea typeface="ＨＧ丸ゴシックB" pitchFamily="49" charset="-128"/>
            </a:endParaRPr>
          </a:p>
          <a:p>
            <a:pPr marL="0" indent="0">
              <a:spcBef>
                <a:spcPts val="600"/>
              </a:spcBef>
              <a:buNone/>
            </a:pPr>
            <a:r>
              <a:rPr lang="ja-JP" altLang="en-US" sz="2400" b="1" dirty="0">
                <a:solidFill>
                  <a:srgbClr val="FF0000"/>
                </a:solidFill>
                <a:ea typeface="ＨＧ丸ゴシックB" pitchFamily="49" charset="-128"/>
              </a:rPr>
              <a:t>　　プログラム中に定数以外のパラメータを書き込む</a:t>
            </a:r>
            <a:endParaRPr lang="en-US" altLang="ja-JP" sz="2400" b="1" dirty="0">
              <a:solidFill>
                <a:srgbClr val="FF0000"/>
              </a:solidFill>
              <a:ea typeface="ＨＧ丸ゴシックB" pitchFamily="49" charset="-128"/>
            </a:endParaRPr>
          </a:p>
          <a:p>
            <a:pPr marL="0" indent="0">
              <a:spcBef>
                <a:spcPts val="600"/>
              </a:spcBef>
              <a:buNone/>
            </a:pPr>
            <a:endParaRPr lang="en-US" altLang="ja-JP" sz="2400" b="1" dirty="0">
              <a:ea typeface="ＨＧ丸ゴシックB" pitchFamily="49" charset="-128"/>
            </a:endParaRPr>
          </a:p>
          <a:p>
            <a:pPr marL="0" indent="0">
              <a:spcBef>
                <a:spcPts val="600"/>
              </a:spcBef>
              <a:buNone/>
            </a:pPr>
            <a:r>
              <a:rPr lang="ja-JP" altLang="en-US" sz="2400" b="1" dirty="0">
                <a:ea typeface="ＨＧ丸ゴシックB" pitchFamily="49" charset="-128"/>
              </a:rPr>
              <a:t>　読み込むファイルを変えるたびにプログラムを書きなおす必要がある</a:t>
            </a:r>
            <a:endParaRPr lang="en-US" altLang="ja-JP" sz="2400" b="1" dirty="0">
              <a:ea typeface="ＨＧ丸ゴシックB" pitchFamily="49" charset="-128"/>
            </a:endParaRPr>
          </a:p>
          <a:p>
            <a:pPr marL="0" indent="0">
              <a:spcBef>
                <a:spcPts val="600"/>
              </a:spcBef>
              <a:buNone/>
            </a:pPr>
            <a:endParaRPr lang="en-US" altLang="ja-JP" sz="2400" b="1" dirty="0">
              <a:ea typeface="ＨＧ丸ゴシックB" pitchFamily="49" charset="-128"/>
            </a:endParaRPr>
          </a:p>
          <a:p>
            <a:pPr marL="0" indent="0">
              <a:spcBef>
                <a:spcPts val="600"/>
              </a:spcBef>
              <a:buNone/>
            </a:pPr>
            <a:r>
              <a:rPr lang="ja-JP" altLang="en-US" sz="2400" b="1" dirty="0">
                <a:ea typeface="ＨＧ丸ゴシックB" pitchFamily="49" charset="-128"/>
              </a:rPr>
              <a:t>よく変更する変数を変更する一般的な方法</a:t>
            </a:r>
            <a:r>
              <a:rPr lang="en-US" altLang="ja-JP" sz="2400" b="1" dirty="0">
                <a:ea typeface="ＨＧ丸ゴシックB" pitchFamily="49" charset="-128"/>
              </a:rPr>
              <a:t>:</a:t>
            </a:r>
          </a:p>
          <a:p>
            <a:pPr>
              <a:spcBef>
                <a:spcPts val="600"/>
              </a:spcBef>
            </a:pPr>
            <a:r>
              <a:rPr lang="ja-JP" altLang="en-US" sz="2400" b="1" dirty="0">
                <a:ea typeface="ＨＧ丸ゴシックB" pitchFamily="49" charset="-128"/>
              </a:rPr>
              <a:t>コマンドライン引数</a:t>
            </a:r>
            <a:endParaRPr lang="en-US" altLang="ja-JP" sz="2400" b="1" dirty="0">
              <a:ea typeface="ＨＧ丸ゴシックB" pitchFamily="49" charset="-128"/>
            </a:endParaRPr>
          </a:p>
          <a:p>
            <a:pPr>
              <a:spcBef>
                <a:spcPts val="600"/>
              </a:spcBef>
            </a:pPr>
            <a:r>
              <a:rPr lang="ja-JP" altLang="en-US" sz="2400" b="1" dirty="0">
                <a:ea typeface="ＨＧ丸ゴシックB" pitchFamily="49" charset="-128"/>
              </a:rPr>
              <a:t>キーボード入力</a:t>
            </a:r>
            <a:endParaRPr lang="en-US" altLang="ja-JP" sz="2400" b="1" dirty="0">
              <a:ea typeface="ＨＧ丸ゴシックB" pitchFamily="49" charset="-128"/>
            </a:endParaRPr>
          </a:p>
          <a:p>
            <a:pPr>
              <a:spcBef>
                <a:spcPts val="600"/>
              </a:spcBef>
            </a:pPr>
            <a:r>
              <a:rPr lang="ja-JP" altLang="en-US" sz="2400" b="1" dirty="0">
                <a:ea typeface="ＨＧ丸ゴシックB" pitchFamily="49" charset="-128"/>
              </a:rPr>
              <a:t>設定ファイルを読み込む　</a:t>
            </a:r>
            <a:endParaRPr lang="en-US" altLang="ja-JP" sz="2400" b="1" dirty="0">
              <a:ea typeface="ＨＧ丸ゴシックB" pitchFamily="49" charset="-128"/>
            </a:endParaRPr>
          </a:p>
        </p:txBody>
      </p:sp>
    </p:spTree>
    <p:extLst>
      <p:ext uri="{BB962C8B-B14F-4D97-AF65-F5344CB8AC3E}">
        <p14:creationId xmlns:p14="http://schemas.microsoft.com/office/powerpoint/2010/main" val="251642872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340767"/>
          </a:xfrm>
        </p:spPr>
        <p:txBody>
          <a:bodyPr/>
          <a:lstStyle/>
          <a:p>
            <a:pPr eaLnBrk="1" hangingPunct="1"/>
            <a:r>
              <a:rPr lang="ja-JP" altLang="en-US" sz="3600" b="1" dirty="0">
                <a:solidFill>
                  <a:srgbClr val="0000FF"/>
                </a:solidFill>
                <a:ea typeface="ＨＧ丸ゴシックB" pitchFamily="49" charset="-128"/>
              </a:rPr>
              <a:t>よく変更する変数の変更</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コマンドライン引数 </a:t>
            </a:r>
            <a:r>
              <a:rPr lang="en-US" altLang="ja-JP" sz="3600" b="1" dirty="0" err="1">
                <a:solidFill>
                  <a:srgbClr val="0000FF"/>
                </a:solidFill>
                <a:ea typeface="ＨＧ丸ゴシックB" pitchFamily="49" charset="-128"/>
              </a:rPr>
              <a:t>sys.argv</a:t>
            </a:r>
            <a:br>
              <a:rPr lang="en-US" altLang="ja-JP" sz="3600" b="1" dirty="0">
                <a:solidFill>
                  <a:srgbClr val="0000FF"/>
                </a:solidFill>
                <a:ea typeface="ＨＧ丸ゴシックB" pitchFamily="49" charset="-128"/>
              </a:rPr>
            </a:br>
            <a:r>
              <a:rPr lang="en-US" altLang="ja-JP" sz="3600" b="1" dirty="0">
                <a:solidFill>
                  <a:srgbClr val="FF0000"/>
                </a:solidFill>
                <a:ea typeface="ＨＧ丸ゴシックB" pitchFamily="49" charset="-128"/>
              </a:rPr>
              <a:t>(01b_fitting_gpt-rev2.py)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407368" y="1512168"/>
            <a:ext cx="11665296" cy="5445224"/>
          </a:xfrm>
        </p:spPr>
        <p:txBody>
          <a:bodyPr/>
          <a:lstStyle/>
          <a:p>
            <a:pPr marL="0" indent="0">
              <a:spcBef>
                <a:spcPts val="600"/>
              </a:spcBef>
              <a:buNone/>
            </a:pPr>
            <a:r>
              <a:rPr lang="en-US" altLang="ja-JP" sz="2800" b="1" dirty="0">
                <a:solidFill>
                  <a:srgbClr val="FF0000"/>
                </a:solidFill>
              </a:rPr>
              <a:t>python</a:t>
            </a:r>
            <a:r>
              <a:rPr lang="ja-JP" altLang="en-US" sz="2800" b="1" dirty="0">
                <a:solidFill>
                  <a:srgbClr val="FF0000"/>
                </a:solidFill>
              </a:rPr>
              <a:t>プログラムを実行するとき、コマンドライン引数を渡せる</a:t>
            </a:r>
            <a:endParaRPr lang="en-US" altLang="ja-JP" sz="2800" b="1" dirty="0">
              <a:solidFill>
                <a:srgbClr val="FF0000"/>
              </a:solidFill>
            </a:endParaRPr>
          </a:p>
          <a:p>
            <a:pPr marL="0" indent="0">
              <a:spcBef>
                <a:spcPts val="600"/>
              </a:spcBef>
              <a:buNone/>
            </a:pPr>
            <a:r>
              <a:rPr lang="en-US" altLang="ja-JP" sz="2800" b="1" dirty="0">
                <a:solidFill>
                  <a:schemeClr val="accent1">
                    <a:lumMod val="50000"/>
                  </a:schemeClr>
                </a:solidFill>
              </a:rPr>
              <a:t>&gt; Python hogehoge.py </a:t>
            </a:r>
            <a:r>
              <a:rPr lang="en-US" altLang="ja-JP" sz="2800" b="1" dirty="0">
                <a:solidFill>
                  <a:srgbClr val="0000FF"/>
                </a:solidFill>
              </a:rPr>
              <a:t>arg1 arg2</a:t>
            </a:r>
          </a:p>
          <a:p>
            <a:pPr marL="0" indent="0">
              <a:spcBef>
                <a:spcPts val="600"/>
              </a:spcBef>
              <a:buNone/>
            </a:pPr>
            <a:r>
              <a:rPr lang="en-US" altLang="ja-JP" sz="2800" b="1" dirty="0">
                <a:solidFill>
                  <a:srgbClr val="0000FF"/>
                </a:solidFill>
              </a:rPr>
              <a:t>arg1, arg2</a:t>
            </a:r>
            <a:r>
              <a:rPr lang="ja-JP" altLang="en-US" sz="2800" b="1" dirty="0">
                <a:solidFill>
                  <a:srgbClr val="0000FF"/>
                </a:solidFill>
              </a:rPr>
              <a:t>は、</a:t>
            </a:r>
            <a:r>
              <a:rPr lang="en-US" altLang="ja-JP" sz="2800" b="1" dirty="0">
                <a:solidFill>
                  <a:srgbClr val="0000FF"/>
                </a:solidFill>
              </a:rPr>
              <a:t>sys</a:t>
            </a:r>
            <a:r>
              <a:rPr lang="ja-JP" altLang="en-US" sz="2800" b="1" dirty="0">
                <a:solidFill>
                  <a:srgbClr val="0000FF"/>
                </a:solidFill>
              </a:rPr>
              <a:t>モジュールの </a:t>
            </a:r>
            <a:r>
              <a:rPr lang="en-US" altLang="ja-JP" sz="2800" b="1" dirty="0" err="1">
                <a:solidFill>
                  <a:srgbClr val="0000FF"/>
                </a:solidFill>
              </a:rPr>
              <a:t>sys.argv</a:t>
            </a:r>
            <a:r>
              <a:rPr lang="ja-JP" altLang="en-US" sz="2800" b="1" dirty="0">
                <a:solidFill>
                  <a:srgbClr val="0000FF"/>
                </a:solidFill>
              </a:rPr>
              <a:t>リスト変数 を使って取り出せる</a:t>
            </a:r>
            <a:endParaRPr lang="en-US" altLang="ja-JP" sz="2800" b="1" dirty="0">
              <a:solidFill>
                <a:srgbClr val="0000FF"/>
              </a:solidFill>
            </a:endParaRPr>
          </a:p>
          <a:p>
            <a:pPr marL="0" indent="0">
              <a:spcBef>
                <a:spcPts val="600"/>
              </a:spcBef>
              <a:buNone/>
            </a:pPr>
            <a:r>
              <a:rPr lang="ja-JP" altLang="en-US" sz="2000" dirty="0"/>
              <a:t>　注意</a:t>
            </a:r>
            <a:r>
              <a:rPr lang="en-US" altLang="ja-JP" sz="2000" dirty="0"/>
              <a:t>:</a:t>
            </a:r>
            <a:r>
              <a:rPr lang="ja-JP" altLang="en-US" sz="2000" dirty="0"/>
              <a:t> </a:t>
            </a:r>
            <a:r>
              <a:rPr lang="en-US" altLang="ja-JP" sz="2000" dirty="0" err="1"/>
              <a:t>sys.argv</a:t>
            </a:r>
            <a:r>
              <a:rPr lang="en-US" altLang="ja-JP" sz="2000" dirty="0"/>
              <a:t>[0] </a:t>
            </a:r>
            <a:r>
              <a:rPr lang="ja-JP" altLang="en-US" sz="2000" dirty="0"/>
              <a:t>には</a:t>
            </a:r>
            <a:r>
              <a:rPr lang="en-US" altLang="ja-JP" sz="2000" dirty="0"/>
              <a:t>python</a:t>
            </a:r>
            <a:r>
              <a:rPr lang="ja-JP" altLang="en-US" sz="2000" dirty="0"/>
              <a:t>スクリプトのパスが入る</a:t>
            </a:r>
            <a:br>
              <a:rPr lang="en-US" altLang="ja-JP" sz="2000" dirty="0"/>
            </a:br>
            <a:r>
              <a:rPr lang="ja-JP" altLang="en-US" sz="2000" dirty="0"/>
              <a:t>　　　　  コマンドライン引数は </a:t>
            </a:r>
            <a:r>
              <a:rPr lang="en-US" altLang="ja-JP" sz="2000" dirty="0" err="1"/>
              <a:t>sys.argv</a:t>
            </a:r>
            <a:r>
              <a:rPr lang="en-US" altLang="ja-JP" sz="2000" dirty="0"/>
              <a:t>[1]</a:t>
            </a:r>
            <a:r>
              <a:rPr lang="ja-JP" altLang="en-US" sz="2000" dirty="0"/>
              <a:t> 以降に入っている</a:t>
            </a:r>
            <a:endParaRPr lang="en-US" altLang="ja-JP" sz="2000" dirty="0"/>
          </a:p>
          <a:p>
            <a:pPr marL="0" indent="0">
              <a:spcBef>
                <a:spcPts val="600"/>
              </a:spcBef>
              <a:buNone/>
            </a:pPr>
            <a:endParaRPr lang="en-US" altLang="ja-JP" sz="2400" b="1" kern="100" dirty="0">
              <a:solidFill>
                <a:srgbClr val="0000FF"/>
              </a:solidFill>
              <a:cs typeface="Cascadia Code" panose="020B0609020000020004" pitchFamily="49" charset="0"/>
            </a:endParaRPr>
          </a:p>
          <a:p>
            <a:pPr marL="0" indent="0">
              <a:spcBef>
                <a:spcPts val="600"/>
              </a:spcBef>
              <a:buNone/>
            </a:pPr>
            <a:r>
              <a:rPr lang="en-US" altLang="ja-JP" sz="2400" b="1" kern="100" dirty="0">
                <a:solidFill>
                  <a:srgbClr val="0000FF"/>
                </a:solidFill>
                <a:cs typeface="Cascadia Code" panose="020B0609020000020004" pitchFamily="49" charset="0"/>
              </a:rPr>
              <a:t># </a:t>
            </a:r>
            <a:r>
              <a:rPr lang="ja-JP" altLang="en-US" sz="2400" b="1" kern="100" dirty="0">
                <a:solidFill>
                  <a:srgbClr val="0000FF"/>
                </a:solidFill>
                <a:cs typeface="Cascadia Code" panose="020B0609020000020004" pitchFamily="49" charset="0"/>
              </a:rPr>
              <a:t>コマンドライン引数が与えられていれば、</a:t>
            </a:r>
            <a:r>
              <a:rPr lang="en-US" altLang="ja-JP" sz="2400" b="1" kern="100" dirty="0" err="1">
                <a:solidFill>
                  <a:srgbClr val="0000FF"/>
                </a:solidFill>
                <a:cs typeface="Cascadia Code" panose="020B0609020000020004" pitchFamily="49" charset="0"/>
              </a:rPr>
              <a:t>len</a:t>
            </a:r>
            <a:r>
              <a:rPr lang="en-US" altLang="ja-JP" sz="2400" b="1" kern="100" dirty="0">
                <a:solidFill>
                  <a:srgbClr val="0000FF"/>
                </a:solidFill>
                <a:cs typeface="Cascadia Code" panose="020B0609020000020004" pitchFamily="49" charset="0"/>
              </a:rPr>
              <a:t>(</a:t>
            </a:r>
            <a:r>
              <a:rPr lang="en-US" altLang="ja-JP" sz="2400" b="1" kern="100" dirty="0" err="1">
                <a:solidFill>
                  <a:srgbClr val="0000FF"/>
                </a:solidFill>
                <a:cs typeface="Cascadia Code" panose="020B0609020000020004" pitchFamily="49" charset="0"/>
              </a:rPr>
              <a:t>sys.argv</a:t>
            </a:r>
            <a:r>
              <a:rPr lang="en-US" altLang="ja-JP" sz="2400" b="1" kern="100" dirty="0">
                <a:solidFill>
                  <a:srgbClr val="0000FF"/>
                </a:solidFill>
                <a:cs typeface="Cascadia Code" panose="020B0609020000020004" pitchFamily="49" charset="0"/>
              </a:rPr>
              <a:t>) </a:t>
            </a:r>
            <a:r>
              <a:rPr lang="ja-JP" altLang="en-US" sz="2400" b="1" kern="100" dirty="0">
                <a:solidFill>
                  <a:srgbClr val="0000FF"/>
                </a:solidFill>
                <a:cs typeface="Cascadia Code" panose="020B0609020000020004" pitchFamily="49" charset="0"/>
              </a:rPr>
              <a:t>は</a:t>
            </a:r>
            <a:r>
              <a:rPr lang="en-US" altLang="ja-JP" sz="2400" b="1" kern="100" dirty="0">
                <a:solidFill>
                  <a:srgbClr val="0000FF"/>
                </a:solidFill>
                <a:cs typeface="Cascadia Code" panose="020B0609020000020004" pitchFamily="49" charset="0"/>
              </a:rPr>
              <a:t>2</a:t>
            </a:r>
            <a:r>
              <a:rPr lang="ja-JP" altLang="en-US" sz="2400" b="1" kern="100" dirty="0">
                <a:solidFill>
                  <a:srgbClr val="0000FF"/>
                </a:solidFill>
                <a:cs typeface="Cascadia Code" panose="020B0609020000020004" pitchFamily="49" charset="0"/>
              </a:rPr>
              <a:t>以上</a:t>
            </a:r>
            <a:endParaRPr lang="en-US" altLang="ja-JP" sz="2400" b="1" kern="100" dirty="0">
              <a:solidFill>
                <a:schemeClr val="accent1">
                  <a:lumMod val="50000"/>
                </a:schemeClr>
              </a:solidFill>
              <a:cs typeface="Cascadia Code" panose="020B0609020000020004" pitchFamily="49" charset="0"/>
            </a:endParaRPr>
          </a:p>
          <a:p>
            <a:pPr marL="0" indent="0">
              <a:spcBef>
                <a:spcPts val="600"/>
              </a:spcBef>
              <a:buNone/>
            </a:pPr>
            <a:r>
              <a:rPr lang="en-US" altLang="ja-JP" sz="2400" b="1" kern="100" dirty="0">
                <a:solidFill>
                  <a:schemeClr val="accent1">
                    <a:lumMod val="50000"/>
                  </a:schemeClr>
                </a:solidFill>
                <a:cs typeface="Cascadia Code" panose="020B0609020000020004" pitchFamily="49" charset="0"/>
              </a:rPr>
              <a:t>import sys</a:t>
            </a:r>
          </a:p>
          <a:p>
            <a:pPr marL="0" indent="0">
              <a:spcBef>
                <a:spcPts val="600"/>
              </a:spcBef>
              <a:buNone/>
              <a:tabLst>
                <a:tab pos="3232150" algn="l"/>
              </a:tabLst>
            </a:pPr>
            <a:r>
              <a:rPr lang="en-US" altLang="ja-JP" sz="2400" b="1" kern="100" dirty="0" err="1">
                <a:solidFill>
                  <a:schemeClr val="accent1">
                    <a:lumMod val="50000"/>
                  </a:schemeClr>
                </a:solidFill>
                <a:cs typeface="Cascadia Code" panose="020B0609020000020004" pitchFamily="49" charset="0"/>
              </a:rPr>
              <a:t>input_path</a:t>
            </a:r>
            <a:r>
              <a:rPr lang="en-US" altLang="ja-JP" sz="2400" b="1" kern="100" dirty="0">
                <a:solidFill>
                  <a:schemeClr val="accent1">
                    <a:lumMod val="50000"/>
                  </a:schemeClr>
                </a:solidFill>
                <a:cs typeface="Cascadia Code" panose="020B0609020000020004" pitchFamily="49" charset="0"/>
              </a:rPr>
              <a:t> = ‘input.xlsx’	</a:t>
            </a:r>
            <a:r>
              <a:rPr lang="en-US" altLang="ja-JP" sz="2400" b="1" kern="100" dirty="0">
                <a:solidFill>
                  <a:srgbClr val="0000FF"/>
                </a:solidFill>
                <a:cs typeface="Cascadia Code" panose="020B0609020000020004" pitchFamily="49" charset="0"/>
              </a:rPr>
              <a:t>#</a:t>
            </a:r>
            <a:r>
              <a:rPr lang="ja-JP" altLang="en-US" sz="2400" b="1" kern="100" dirty="0">
                <a:solidFill>
                  <a:srgbClr val="0000FF"/>
                </a:solidFill>
                <a:cs typeface="Cascadia Code" panose="020B0609020000020004" pitchFamily="49" charset="0"/>
              </a:rPr>
              <a:t> デフォルト値を設定する</a:t>
            </a:r>
            <a:endParaRPr lang="en-US" altLang="ja-JP" sz="2400" b="1" kern="100" dirty="0">
              <a:solidFill>
                <a:srgbClr val="0000FF"/>
              </a:solidFill>
              <a:cs typeface="Cascadia Code" panose="020B0609020000020004" pitchFamily="49" charset="0"/>
            </a:endParaRPr>
          </a:p>
          <a:p>
            <a:pPr marL="0" indent="0">
              <a:spcBef>
                <a:spcPts val="600"/>
              </a:spcBef>
              <a:buNone/>
              <a:tabLst>
                <a:tab pos="3232150" algn="l"/>
              </a:tabLst>
            </a:pPr>
            <a:r>
              <a:rPr lang="en-US" altLang="ja-JP" sz="2400" b="1" kern="100" dirty="0">
                <a:solidFill>
                  <a:schemeClr val="accent1">
                    <a:lumMod val="50000"/>
                  </a:schemeClr>
                </a:solidFill>
                <a:cs typeface="Cascadia Code" panose="020B0609020000020004" pitchFamily="49" charset="0"/>
              </a:rPr>
              <a:t>if </a:t>
            </a:r>
            <a:r>
              <a:rPr lang="en-US" altLang="ja-JP" sz="2400" b="1" kern="100" dirty="0" err="1">
                <a:solidFill>
                  <a:schemeClr val="accent1">
                    <a:lumMod val="50000"/>
                  </a:schemeClr>
                </a:solidFill>
                <a:cs typeface="Cascadia Code" panose="020B0609020000020004" pitchFamily="49" charset="0"/>
              </a:rPr>
              <a:t>len</a:t>
            </a:r>
            <a:r>
              <a:rPr lang="en-US" altLang="ja-JP" sz="2400" b="1" kern="100" dirty="0">
                <a:solidFill>
                  <a:schemeClr val="accent1">
                    <a:lumMod val="50000"/>
                  </a:schemeClr>
                </a:solidFill>
                <a:cs typeface="Cascadia Code" panose="020B0609020000020004" pitchFamily="49" charset="0"/>
              </a:rPr>
              <a:t>(</a:t>
            </a:r>
            <a:r>
              <a:rPr lang="en-US" altLang="ja-JP" sz="2400" b="1" kern="100" dirty="0" err="1">
                <a:solidFill>
                  <a:schemeClr val="accent1">
                    <a:lumMod val="50000"/>
                  </a:schemeClr>
                </a:solidFill>
                <a:cs typeface="Cascadia Code" panose="020B0609020000020004" pitchFamily="49" charset="0"/>
              </a:rPr>
              <a:t>sys.argv</a:t>
            </a:r>
            <a:r>
              <a:rPr lang="en-US" altLang="ja-JP" sz="2400" b="1" kern="100" dirty="0">
                <a:solidFill>
                  <a:schemeClr val="accent1">
                    <a:lumMod val="50000"/>
                  </a:schemeClr>
                </a:solidFill>
                <a:cs typeface="Cascadia Code" panose="020B0609020000020004" pitchFamily="49" charset="0"/>
              </a:rPr>
              <a:t>) &gt; 1:	</a:t>
            </a:r>
            <a:br>
              <a:rPr lang="en-US" altLang="ja-JP" sz="2400" b="1" kern="100" dirty="0">
                <a:solidFill>
                  <a:srgbClr val="0000FF"/>
                </a:solidFill>
                <a:cs typeface="Cascadia Code" panose="020B0609020000020004" pitchFamily="49" charset="0"/>
              </a:rPr>
            </a:br>
            <a:r>
              <a:rPr lang="ja-JP" altLang="en-US" sz="2400" b="1" kern="100" dirty="0">
                <a:solidFill>
                  <a:srgbClr val="0000FF"/>
                </a:solidFill>
                <a:cs typeface="Cascadia Code" panose="020B0609020000020004" pitchFamily="49" charset="0"/>
              </a:rPr>
              <a:t>    </a:t>
            </a:r>
            <a:r>
              <a:rPr lang="en-US" altLang="ja-JP" sz="2400" b="1" kern="100" dirty="0" err="1">
                <a:solidFill>
                  <a:schemeClr val="accent1">
                    <a:lumMod val="50000"/>
                  </a:schemeClr>
                </a:solidFill>
                <a:cs typeface="Cascadia Code" panose="020B0609020000020004" pitchFamily="49" charset="0"/>
              </a:rPr>
              <a:t>input_path</a:t>
            </a:r>
            <a:r>
              <a:rPr lang="en-US" altLang="ja-JP" sz="2400" b="1" kern="100" dirty="0">
                <a:solidFill>
                  <a:schemeClr val="accent1">
                    <a:lumMod val="50000"/>
                  </a:schemeClr>
                </a:solidFill>
                <a:cs typeface="Cascadia Code" panose="020B0609020000020004" pitchFamily="49" charset="0"/>
              </a:rPr>
              <a:t> = </a:t>
            </a:r>
            <a:r>
              <a:rPr lang="en-US" altLang="ja-JP" sz="2400" b="1" kern="100" dirty="0" err="1">
                <a:solidFill>
                  <a:schemeClr val="accent1">
                    <a:lumMod val="50000"/>
                  </a:schemeClr>
                </a:solidFill>
                <a:cs typeface="Cascadia Code" panose="020B0609020000020004" pitchFamily="49" charset="0"/>
              </a:rPr>
              <a:t>sys.argv</a:t>
            </a:r>
            <a:r>
              <a:rPr lang="en-US" altLang="ja-JP" sz="2400" b="1" kern="100" dirty="0">
                <a:solidFill>
                  <a:schemeClr val="accent1">
                    <a:lumMod val="50000"/>
                  </a:schemeClr>
                </a:solidFill>
                <a:cs typeface="Cascadia Code" panose="020B0609020000020004" pitchFamily="49" charset="0"/>
              </a:rPr>
              <a:t>[1]	</a:t>
            </a:r>
            <a:r>
              <a:rPr lang="en-US" altLang="ja-JP" sz="2400" b="1" kern="100" dirty="0">
                <a:solidFill>
                  <a:srgbClr val="0000FF"/>
                </a:solidFill>
                <a:cs typeface="Cascadia Code" panose="020B0609020000020004" pitchFamily="49" charset="0"/>
              </a:rPr>
              <a:t>#</a:t>
            </a:r>
            <a:r>
              <a:rPr lang="en-US" altLang="ja-JP" sz="2000" b="1" kern="100" dirty="0">
                <a:solidFill>
                  <a:srgbClr val="0000FF"/>
                </a:solidFill>
                <a:cs typeface="Cascadia Code" panose="020B0609020000020004" pitchFamily="49" charset="0"/>
              </a:rPr>
              <a:t> 1</a:t>
            </a:r>
            <a:r>
              <a:rPr lang="ja-JP" altLang="en-US" sz="2000" b="1" kern="100" dirty="0">
                <a:solidFill>
                  <a:srgbClr val="0000FF"/>
                </a:solidFill>
                <a:cs typeface="Cascadia Code" panose="020B0609020000020004" pitchFamily="49" charset="0"/>
              </a:rPr>
              <a:t>つ目の引数を </a:t>
            </a:r>
            <a:r>
              <a:rPr lang="en-US" altLang="ja-JP" sz="2000" b="1" kern="100" dirty="0" err="1">
                <a:solidFill>
                  <a:srgbClr val="0000FF"/>
                </a:solidFill>
                <a:cs typeface="Cascadia Code" panose="020B0609020000020004" pitchFamily="49" charset="0"/>
              </a:rPr>
              <a:t>sys.argv</a:t>
            </a:r>
            <a:r>
              <a:rPr lang="en-US" altLang="ja-JP" sz="2000" b="1" kern="100" dirty="0">
                <a:solidFill>
                  <a:srgbClr val="0000FF"/>
                </a:solidFill>
                <a:cs typeface="Cascadia Code" panose="020B0609020000020004" pitchFamily="49" charset="0"/>
              </a:rPr>
              <a:t>[1]</a:t>
            </a:r>
            <a:r>
              <a:rPr lang="ja-JP" altLang="en-US" sz="2000" b="1" kern="100" dirty="0">
                <a:solidFill>
                  <a:srgbClr val="0000FF"/>
                </a:solidFill>
                <a:cs typeface="Cascadia Code" panose="020B0609020000020004" pitchFamily="49" charset="0"/>
              </a:rPr>
              <a:t>で受け取り、</a:t>
            </a:r>
            <a:r>
              <a:rPr lang="en-US" altLang="ja-JP" sz="2000" b="1" kern="100" dirty="0" err="1">
                <a:solidFill>
                  <a:srgbClr val="0000FF"/>
                </a:solidFill>
                <a:cs typeface="Cascadia Code" panose="020B0609020000020004" pitchFamily="49" charset="0"/>
              </a:rPr>
              <a:t>input_path</a:t>
            </a:r>
            <a:r>
              <a:rPr lang="ja-JP" altLang="en-US" sz="2000" b="1" kern="100" dirty="0">
                <a:solidFill>
                  <a:srgbClr val="0000FF"/>
                </a:solidFill>
                <a:cs typeface="Cascadia Code" panose="020B0609020000020004" pitchFamily="49" charset="0"/>
              </a:rPr>
              <a:t>を置き換える</a:t>
            </a:r>
            <a:endParaRPr lang="en-US" altLang="ja-JP" sz="2400" b="1" kern="100" dirty="0">
              <a:solidFill>
                <a:schemeClr val="accent1">
                  <a:lumMod val="50000"/>
                </a:schemeClr>
              </a:solidFill>
              <a:cs typeface="Cascadia Code" panose="020B0609020000020004" pitchFamily="49" charset="0"/>
            </a:endParaRPr>
          </a:p>
        </p:txBody>
      </p:sp>
    </p:spTree>
    <p:extLst>
      <p:ext uri="{BB962C8B-B14F-4D97-AF65-F5344CB8AC3E}">
        <p14:creationId xmlns:p14="http://schemas.microsoft.com/office/powerpoint/2010/main" val="221726733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BAFB7-91B1-A237-809A-C34E4799B670}"/>
            </a:ext>
          </a:extLst>
        </p:cNvPr>
        <p:cNvGrpSpPr/>
        <p:nvPr/>
      </p:nvGrpSpPr>
      <p:grpSpPr>
        <a:xfrm>
          <a:off x="0" y="0"/>
          <a:ext cx="0" cy="0"/>
          <a:chOff x="0" y="0"/>
          <a:chExt cx="0" cy="0"/>
        </a:xfrm>
      </p:grpSpPr>
      <p:sp>
        <p:nvSpPr>
          <p:cNvPr id="420866" name="Rectangle 1026">
            <a:extLst>
              <a:ext uri="{FF2B5EF4-FFF2-40B4-BE49-F238E27FC236}">
                <a16:creationId xmlns:a16="http://schemas.microsoft.com/office/drawing/2014/main" id="{D6B55C5A-B73D-1D7E-D3F9-468798D4BA6A}"/>
              </a:ext>
            </a:extLst>
          </p:cNvPr>
          <p:cNvSpPr>
            <a:spLocks noGrp="1" noChangeArrowheads="1"/>
          </p:cNvSpPr>
          <p:nvPr>
            <p:ph type="title"/>
          </p:nvPr>
        </p:nvSpPr>
        <p:spPr>
          <a:xfrm>
            <a:off x="0" y="1"/>
            <a:ext cx="12144672" cy="1340767"/>
          </a:xfrm>
        </p:spPr>
        <p:txBody>
          <a:bodyPr/>
          <a:lstStyle/>
          <a:p>
            <a:pPr eaLnBrk="1" hangingPunct="1"/>
            <a:r>
              <a:rPr lang="ja-JP" altLang="en-US" sz="3600" b="1" dirty="0">
                <a:solidFill>
                  <a:srgbClr val="0000FF"/>
                </a:solidFill>
                <a:ea typeface="ＨＧ丸ゴシックB" pitchFamily="49" charset="-128"/>
              </a:rPr>
              <a:t>よく変更する変数の変更</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コマンドライン引数 </a:t>
            </a:r>
            <a:r>
              <a:rPr lang="en-US" altLang="ja-JP" sz="3600" b="1" dirty="0" err="1">
                <a:solidFill>
                  <a:srgbClr val="0000FF"/>
                </a:solidFill>
                <a:ea typeface="ＨＧ丸ゴシックB" pitchFamily="49" charset="-128"/>
              </a:rPr>
              <a:t>parsearg</a:t>
            </a:r>
            <a:endParaRPr lang="ja-JP" altLang="en-US" sz="3600" b="1" dirty="0">
              <a:solidFill>
                <a:srgbClr val="FF0000"/>
              </a:solidFill>
              <a:ea typeface="ＨＧ丸ゴシックB" pitchFamily="49" charset="-128"/>
            </a:endParaRPr>
          </a:p>
        </p:txBody>
      </p:sp>
    </p:spTree>
    <p:extLst>
      <p:ext uri="{BB962C8B-B14F-4D97-AF65-F5344CB8AC3E}">
        <p14:creationId xmlns:p14="http://schemas.microsoft.com/office/powerpoint/2010/main" val="339263828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265E5E-C445-4338-A22C-F09D48E3906C}"/>
              </a:ext>
            </a:extLst>
          </p:cNvPr>
          <p:cNvSpPr>
            <a:spLocks noGrp="1" noChangeArrowheads="1"/>
          </p:cNvSpPr>
          <p:nvPr>
            <p:ph type="title"/>
          </p:nvPr>
        </p:nvSpPr>
        <p:spPr>
          <a:xfrm>
            <a:off x="1524000" y="0"/>
            <a:ext cx="9144000" cy="812800"/>
          </a:xfrm>
        </p:spPr>
        <p:txBody>
          <a:bodyPr/>
          <a:lstStyle/>
          <a:p>
            <a:r>
              <a:rPr lang="en-US" altLang="ja-JP" sz="3600" b="1" dirty="0">
                <a:solidFill>
                  <a:srgbClr val="0000FF"/>
                </a:solidFill>
              </a:rPr>
              <a:t>Python</a:t>
            </a:r>
            <a:r>
              <a:rPr lang="ja-JP" altLang="en-US" sz="3600" b="1" dirty="0">
                <a:solidFill>
                  <a:srgbClr val="0000FF"/>
                </a:solidFill>
              </a:rPr>
              <a:t>のエラー処理</a:t>
            </a:r>
            <a:r>
              <a:rPr lang="en-US" altLang="ja-JP" sz="3600" b="1" dirty="0">
                <a:solidFill>
                  <a:srgbClr val="0000FF"/>
                </a:solidFill>
              </a:rPr>
              <a:t>:</a:t>
            </a:r>
            <a:r>
              <a:rPr lang="ja-JP" altLang="en-US" sz="3600" b="1" dirty="0">
                <a:solidFill>
                  <a:srgbClr val="0000FF"/>
                </a:solidFill>
              </a:rPr>
              <a:t> </a:t>
            </a:r>
            <a:r>
              <a:rPr lang="en-US" altLang="ja-JP" sz="3600" b="1" dirty="0">
                <a:solidFill>
                  <a:srgbClr val="0000FF"/>
                </a:solidFill>
              </a:rPr>
              <a:t>try ~ except</a:t>
            </a:r>
            <a:endParaRPr lang="ja-JP" altLang="en-US" sz="3600" b="1" dirty="0">
              <a:solidFill>
                <a:srgbClr val="0000FF"/>
              </a:solidFill>
            </a:endParaRPr>
          </a:p>
        </p:txBody>
      </p:sp>
      <p:sp>
        <p:nvSpPr>
          <p:cNvPr id="4" name="テキスト ボックス 3"/>
          <p:cNvSpPr txBox="1"/>
          <p:nvPr/>
        </p:nvSpPr>
        <p:spPr>
          <a:xfrm>
            <a:off x="1803400" y="673101"/>
            <a:ext cx="8509000"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Times New Roman"/>
                <a:ea typeface="ＭＳ Ｐゴシック"/>
                <a:cs typeface="+mn-cs"/>
              </a:rPr>
              <a:t>Python</a:t>
            </a:r>
            <a:r>
              <a:rPr kumimoji="1" lang="ja-JP" altLang="en-US" sz="1600" b="1" i="0" u="none" strike="noStrike" kern="1200" cap="none" spc="0" normalizeH="0" baseline="0" noProof="0" dirty="0">
                <a:ln>
                  <a:noFill/>
                </a:ln>
                <a:solidFill>
                  <a:srgbClr val="0000FF"/>
                </a:solidFill>
                <a:effectLst/>
                <a:uLnTx/>
                <a:uFillTx/>
                <a:latin typeface="Times New Roman"/>
                <a:ea typeface="ＭＳ Ｐゴシック"/>
                <a:cs typeface="+mn-cs"/>
              </a:rPr>
              <a:t>のエラー処理はかなり厳しい</a:t>
            </a:r>
            <a:endParaRPr kumimoji="1" lang="en-US" altLang="ja-JP" sz="16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以下のように、頻繁に発生するエラーのすべてでプログラムの実行が終了する</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 </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sym typeface="Wingdings" panose="05000000000000000000" pitchFamily="2" charset="2"/>
              </a:rPr>
              <a:t>int</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sym typeface="Wingdings" panose="05000000000000000000" pitchFamily="2" charset="2"/>
              </a:rPr>
              <a:t>str</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で文字列を整数型に変換しようとしたときに、文字列の書式が整数でなかった場合</a:t>
            </a:r>
            <a:b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b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 リストの要素を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sym typeface="Wingdings" panose="05000000000000000000" pitchFamily="2" charset="2"/>
              </a:rPr>
              <a:t>i</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で取得しようとしたときに、</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sym typeface="Wingdings" panose="05000000000000000000" pitchFamily="2" charset="2"/>
              </a:rPr>
              <a:t>i</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が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の要素範囲外だった時</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 未定義値の変数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(None)</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や変換できない型を含む演算 </a:t>
            </a:r>
            <a:b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b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sym typeface="Wingdings" panose="05000000000000000000" pitchFamily="2" charset="2"/>
              </a:rPr>
              <a:t>str</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=&gt; float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などの変換は自動的には実行されない</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1" u="none" strike="noStrike" kern="1200" cap="none" spc="0" normalizeH="0" baseline="0" noProof="0" dirty="0">
                <a:ln>
                  <a:noFill/>
                </a:ln>
                <a:solidFill>
                  <a:srgbClr val="0000FF"/>
                </a:solidFill>
                <a:effectLst/>
                <a:uLnTx/>
                <a:uFillTx/>
                <a:latin typeface="Times New Roman"/>
                <a:ea typeface="ＭＳ Ｐゴシック"/>
                <a:cs typeface="+mn-cs"/>
                <a:sym typeface="Wingdings" panose="05000000000000000000" pitchFamily="2" charset="2"/>
              </a:rPr>
              <a:t>参考</a:t>
            </a:r>
            <a:r>
              <a:rPr kumimoji="1" lang="en-US" altLang="ja-JP" sz="1600" b="1" i="1" u="none" strike="noStrike" kern="1200" cap="none" spc="0" normalizeH="0" baseline="0" noProof="0" dirty="0">
                <a:ln>
                  <a:noFill/>
                </a:ln>
                <a:solidFill>
                  <a:srgbClr val="0000FF"/>
                </a:solidFill>
                <a:effectLst/>
                <a:uLnTx/>
                <a:uFillTx/>
                <a:latin typeface="Times New Roman"/>
                <a:ea typeface="ＭＳ Ｐゴシック"/>
                <a:cs typeface="+mn-cs"/>
                <a:sym typeface="Wingdings" panose="05000000000000000000" pitchFamily="2" charset="2"/>
              </a:rPr>
              <a:t>:</a:t>
            </a:r>
            <a:r>
              <a:rPr kumimoji="1" lang="ja-JP" altLang="en-US" sz="1600" b="1" i="1" u="none" strike="noStrike" kern="1200" cap="none" spc="0" normalizeH="0" baseline="0" noProof="0" dirty="0">
                <a:ln>
                  <a:noFill/>
                </a:ln>
                <a:solidFill>
                  <a:srgbClr val="0000FF"/>
                </a:solidFill>
                <a:effectLst/>
                <a:uLnTx/>
                <a:uFillTx/>
                <a:latin typeface="Times New Roman"/>
                <a:ea typeface="ＭＳ Ｐゴシック"/>
                <a:cs typeface="+mn-cs"/>
                <a:sym typeface="Wingdings" panose="05000000000000000000" pitchFamily="2" charset="2"/>
              </a:rPr>
              <a:t> </a:t>
            </a:r>
            <a:r>
              <a:rPr kumimoji="1" lang="en-US" altLang="ja-JP" sz="1600" b="1" i="1" u="none" strike="noStrike" kern="1200" cap="none" spc="0" normalizeH="0" baseline="0" noProof="0" dirty="0" err="1">
                <a:ln>
                  <a:noFill/>
                </a:ln>
                <a:solidFill>
                  <a:srgbClr val="0000FF"/>
                </a:solidFill>
                <a:effectLst/>
                <a:uLnTx/>
                <a:uFillTx/>
                <a:latin typeface="Times New Roman"/>
                <a:ea typeface="ＭＳ Ｐゴシック"/>
                <a:cs typeface="+mn-cs"/>
                <a:sym typeface="Wingdings" panose="05000000000000000000" pitchFamily="2" charset="2"/>
              </a:rPr>
              <a:t>perl</a:t>
            </a:r>
            <a:r>
              <a:rPr kumimoji="1" lang="ja-JP" altLang="en-US" sz="1600" b="1" i="1" u="none" strike="noStrike" kern="1200" cap="none" spc="0" normalizeH="0" baseline="0" noProof="0" dirty="0">
                <a:ln>
                  <a:noFill/>
                </a:ln>
                <a:solidFill>
                  <a:srgbClr val="0000FF"/>
                </a:solidFill>
                <a:effectLst/>
                <a:uLnTx/>
                <a:uFillTx/>
                <a:latin typeface="Times New Roman"/>
                <a:ea typeface="ＭＳ Ｐゴシック"/>
                <a:cs typeface="+mn-cs"/>
                <a:sym typeface="Wingdings" panose="05000000000000000000" pitchFamily="2" charset="2"/>
              </a:rPr>
              <a:t> は、程度の低いエラーには寛容</a:t>
            </a:r>
            <a:endParaRPr kumimoji="1" lang="en-US" altLang="ja-JP" sz="1600" b="1" i="1" u="none" strike="noStrike" kern="1200" cap="none" spc="0" normalizeH="0" baseline="0" noProof="0" dirty="0">
              <a:ln>
                <a:noFill/>
              </a:ln>
              <a:solidFill>
                <a:srgbClr val="0000FF"/>
              </a:solidFill>
              <a:effectLst/>
              <a:uLnTx/>
              <a:uFillTx/>
              <a:latin typeface="Times New Roman"/>
              <a:ea typeface="ＭＳ Ｐゴシック"/>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 </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sym typeface="Wingdings" panose="05000000000000000000" pitchFamily="2" charset="2"/>
              </a:rPr>
              <a:t>int</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sym typeface="Wingdings" panose="05000000000000000000" pitchFamily="2" charset="2"/>
              </a:rPr>
              <a:t>str</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での文字列書式エラー： できる限り整数型に変換する。だめな時は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0</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を返す</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 リストの範囲外の要素にアクセスした場合</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sym typeface="Wingdings" panose="05000000000000000000" pitchFamily="2" charset="2"/>
              </a:rPr>
              <a:t>undef</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未定義値</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を返す</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 </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sym typeface="Wingdings" panose="05000000000000000000" pitchFamily="2" charset="2"/>
              </a:rPr>
              <a:t>undef</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や未定義の変数を含む演算</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未定義値は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0</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として演算を実行</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 可能な限り、型の変換は自動的に行われる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(“3.0”</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1</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は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4.0</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になる</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Times New Roman"/>
                <a:ea typeface="ＭＳ Ｐゴシック"/>
                <a:cs typeface="+mn-cs"/>
              </a:rPr>
              <a:t>Python</a:t>
            </a:r>
            <a:r>
              <a:rPr kumimoji="1" lang="ja-JP" altLang="en-US" sz="1600" b="1" i="0" u="none" strike="noStrike" kern="1200" cap="none" spc="0" normalizeH="0" baseline="0" noProof="0" dirty="0">
                <a:ln>
                  <a:noFill/>
                </a:ln>
                <a:solidFill>
                  <a:srgbClr val="0000FF"/>
                </a:solidFill>
                <a:effectLst/>
                <a:uLnTx/>
                <a:uFillTx/>
                <a:latin typeface="Times New Roman"/>
                <a:ea typeface="ＭＳ Ｐゴシック"/>
                <a:cs typeface="+mn-cs"/>
              </a:rPr>
              <a:t>でエラーが起こったときにプログラムを停止しないためには、 </a:t>
            </a:r>
            <a:r>
              <a:rPr kumimoji="1" lang="en-US" altLang="ja-JP" sz="1600" b="1" i="0" u="none" strike="noStrike" kern="1200" cap="none" spc="0" normalizeH="0" baseline="0" noProof="0" dirty="0">
                <a:ln>
                  <a:noFill/>
                </a:ln>
                <a:solidFill>
                  <a:srgbClr val="0000FF"/>
                </a:solidFill>
                <a:effectLst/>
                <a:uLnTx/>
                <a:uFillTx/>
                <a:latin typeface="Times New Roman"/>
                <a:ea typeface="ＭＳ Ｐゴシック"/>
                <a:cs typeface="+mn-cs"/>
              </a:rPr>
              <a:t>try</a:t>
            </a:r>
            <a:r>
              <a:rPr kumimoji="1" lang="ja-JP" altLang="en-US" sz="16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6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6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600" b="1" i="0" u="none" strike="noStrike" kern="1200" cap="none" spc="0" normalizeH="0" baseline="0" noProof="0" dirty="0">
                <a:ln>
                  <a:noFill/>
                </a:ln>
                <a:solidFill>
                  <a:srgbClr val="0000FF"/>
                </a:solidFill>
                <a:effectLst/>
                <a:uLnTx/>
                <a:uFillTx/>
                <a:latin typeface="Times New Roman"/>
                <a:ea typeface="ＭＳ Ｐゴシック"/>
                <a:cs typeface="+mn-cs"/>
              </a:rPr>
              <a:t>except</a:t>
            </a:r>
            <a:r>
              <a:rPr kumimoji="1" lang="ja-JP" altLang="en-US" sz="1600" b="1" i="0" u="none" strike="noStrike" kern="1200" cap="none" spc="0" normalizeH="0" baseline="0" noProof="0" dirty="0">
                <a:ln>
                  <a:noFill/>
                </a:ln>
                <a:solidFill>
                  <a:srgbClr val="0000FF"/>
                </a:solidFill>
                <a:effectLst/>
                <a:uLnTx/>
                <a:uFillTx/>
                <a:latin typeface="Times New Roman"/>
                <a:ea typeface="ＭＳ Ｐゴシック"/>
                <a:cs typeface="+mn-cs"/>
              </a:rPr>
              <a:t> 構文を使う</a:t>
            </a:r>
            <a:endParaRPr kumimoji="1" lang="en-US" altLang="ja-JP" sz="16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Times New Roman"/>
                <a:ea typeface="ＭＳ Ｐゴシック"/>
                <a:cs typeface="+mn-cs"/>
              </a:rPr>
              <a:t>まず</a:t>
            </a:r>
            <a:r>
              <a:rPr kumimoji="1" lang="en-US" altLang="ja-JP" sz="1600" b="1" i="0" u="none" strike="noStrike" kern="1200" cap="none" spc="0" normalizeH="0" baseline="0" noProof="0" dirty="0">
                <a:ln>
                  <a:noFill/>
                </a:ln>
                <a:solidFill>
                  <a:srgbClr val="FF0000"/>
                </a:solidFill>
                <a:effectLst/>
                <a:uLnTx/>
                <a:uFillTx/>
                <a:latin typeface="Times New Roman"/>
                <a:ea typeface="ＭＳ Ｐゴシック"/>
                <a:cs typeface="+mn-cs"/>
              </a:rPr>
              <a:t> try</a:t>
            </a:r>
            <a:r>
              <a:rPr kumimoji="1" lang="ja-JP" altLang="en-US" sz="1600" b="1" i="0" u="none" strike="noStrike" kern="1200" cap="none" spc="0" normalizeH="0" baseline="0" noProof="0" dirty="0">
                <a:ln>
                  <a:noFill/>
                </a:ln>
                <a:solidFill>
                  <a:srgbClr val="FF0000"/>
                </a:solidFill>
                <a:effectLst/>
                <a:uLnTx/>
                <a:uFillTx/>
                <a:latin typeface="Times New Roman"/>
                <a:ea typeface="ＭＳ Ｐゴシック"/>
                <a:cs typeface="+mn-cs"/>
              </a:rPr>
              <a:t> ブロックを実行し、エラー </a:t>
            </a:r>
            <a:r>
              <a:rPr kumimoji="1" lang="en-US" altLang="ja-JP" sz="16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600" b="1" i="0" u="none" strike="noStrike" kern="1200" cap="none" spc="0" normalizeH="0" baseline="0" noProof="0" dirty="0">
                <a:ln>
                  <a:noFill/>
                </a:ln>
                <a:solidFill>
                  <a:srgbClr val="FF0000"/>
                </a:solidFill>
                <a:effectLst/>
                <a:uLnTx/>
                <a:uFillTx/>
                <a:latin typeface="Times New Roman"/>
                <a:ea typeface="ＭＳ Ｐゴシック"/>
                <a:cs typeface="+mn-cs"/>
              </a:rPr>
              <a:t>例外、</a:t>
            </a:r>
            <a:r>
              <a:rPr kumimoji="1" lang="en-US" altLang="ja-JP" sz="1600" b="1" i="0" u="none" strike="noStrike" kern="1200" cap="none" spc="0" normalizeH="0" baseline="0" noProof="0" dirty="0">
                <a:ln>
                  <a:noFill/>
                </a:ln>
                <a:solidFill>
                  <a:srgbClr val="FF0000"/>
                </a:solidFill>
                <a:effectLst/>
                <a:uLnTx/>
                <a:uFillTx/>
                <a:latin typeface="Times New Roman"/>
                <a:ea typeface="ＭＳ Ｐゴシック"/>
                <a:cs typeface="+mn-cs"/>
              </a:rPr>
              <a:t>exception)</a:t>
            </a:r>
            <a:r>
              <a:rPr kumimoji="1" lang="ja-JP" altLang="en-US" sz="1600" b="1" i="0" u="none" strike="noStrike" kern="1200" cap="none" spc="0" normalizeH="0" baseline="0" noProof="0" dirty="0">
                <a:ln>
                  <a:noFill/>
                </a:ln>
                <a:solidFill>
                  <a:srgbClr val="FF0000"/>
                </a:solidFill>
                <a:effectLst/>
                <a:uLnTx/>
                <a:uFillTx/>
                <a:latin typeface="Times New Roman"/>
                <a:ea typeface="ＭＳ Ｐゴシック"/>
                <a:cs typeface="+mn-cs"/>
              </a:rPr>
              <a:t> が発生したら、</a:t>
            </a:r>
            <a:r>
              <a:rPr kumimoji="1" lang="en-US" altLang="ja-JP" sz="1600" b="1" i="0" u="none" strike="noStrike" kern="1200" cap="none" spc="0" normalizeH="0" baseline="0" noProof="0" dirty="0">
                <a:ln>
                  <a:noFill/>
                </a:ln>
                <a:solidFill>
                  <a:srgbClr val="FF0000"/>
                </a:solidFill>
                <a:effectLst/>
                <a:uLnTx/>
                <a:uFillTx/>
                <a:latin typeface="Times New Roman"/>
                <a:ea typeface="ＭＳ Ｐゴシック"/>
                <a:cs typeface="+mn-cs"/>
              </a:rPr>
              <a:t>except</a:t>
            </a:r>
            <a:r>
              <a:rPr kumimoji="1" lang="ja-JP" altLang="en-US" sz="1600" b="1" i="0" u="none" strike="noStrike" kern="1200" cap="none" spc="0" normalizeH="0" baseline="0" noProof="0" dirty="0">
                <a:ln>
                  <a:noFill/>
                </a:ln>
                <a:solidFill>
                  <a:srgbClr val="FF0000"/>
                </a:solidFill>
                <a:effectLst/>
                <a:uLnTx/>
                <a:uFillTx/>
                <a:latin typeface="Times New Roman"/>
                <a:ea typeface="ＭＳ Ｐゴシック"/>
                <a:cs typeface="+mn-cs"/>
              </a:rPr>
              <a:t>ブロックを実行する</a:t>
            </a:r>
            <a:endParaRPr kumimoji="1" lang="en-US" altLang="ja-JP" sz="1600" b="1"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rPr>
              <a:t>def</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rPr>
              <a:t>pfloat</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rPr>
              <a:t>str</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 float(</a:t>
            </a:r>
            <a:r>
              <a:rPr kumimoji="1" lang="en-US" altLang="ja-JP" sz="1600" b="0" i="0" u="none" strike="noStrike" kern="1200" cap="none" spc="0" normalizeH="0" baseline="0" noProof="0" dirty="0" err="1">
                <a:ln>
                  <a:noFill/>
                </a:ln>
                <a:solidFill>
                  <a:srgbClr val="FF0000"/>
                </a:solidFill>
                <a:effectLst/>
                <a:uLnTx/>
                <a:uFillTx/>
                <a:latin typeface="Times New Roman"/>
                <a:ea typeface="ＭＳ Ｐゴシック"/>
                <a:cs typeface="+mn-cs"/>
              </a:rPr>
              <a:t>str</a:t>
            </a:r>
            <a:r>
              <a:rPr kumimoji="1"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 を実行してみる</a:t>
            </a:r>
            <a:br>
              <a:rPr kumimoji="1"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1"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1600" b="0" i="0" u="none" strike="noStrike" kern="1200" cap="none" spc="0" normalizeH="0" baseline="0" noProof="0" dirty="0" err="1">
                <a:ln>
                  <a:noFill/>
                </a:ln>
                <a:solidFill>
                  <a:srgbClr val="FF0000"/>
                </a:solidFill>
                <a:effectLst/>
                <a:uLnTx/>
                <a:uFillTx/>
                <a:latin typeface="Times New Roman"/>
                <a:ea typeface="ＭＳ Ｐゴシック"/>
                <a:cs typeface="+mn-cs"/>
              </a:rPr>
              <a:t>str</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 が浮動小数点として変換できる文字列であれば、変換した値を戻す</a:t>
            </a:r>
            <a:endParaRPr kumimoji="1"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1600" b="0" i="0" u="none" strike="noStrike" kern="1200" cap="none" spc="0" normalizeH="0" baseline="0" noProof="0" dirty="0" err="1">
                <a:ln>
                  <a:noFill/>
                </a:ln>
                <a:solidFill>
                  <a:srgbClr val="FF0000"/>
                </a:solidFill>
                <a:effectLst/>
                <a:uLnTx/>
                <a:uFillTx/>
                <a:latin typeface="Times New Roman"/>
                <a:ea typeface="ＭＳ Ｐゴシック"/>
                <a:cs typeface="+mn-cs"/>
              </a:rPr>
              <a:t>str</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 が浮動小数点として変換できない場合、例外を発生して </a:t>
            </a:r>
            <a:r>
              <a:rPr kumimoji="1"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except</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 ブロックを実行する</a:t>
            </a:r>
            <a:endParaRPr kumimoji="1"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return float(</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rPr>
              <a:t>str</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    except: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1600" b="0" i="0" u="none" strike="noStrike" kern="1200" cap="none" spc="0" normalizeH="0" baseline="0" noProof="0" dirty="0" err="1">
                <a:ln>
                  <a:noFill/>
                </a:ln>
                <a:solidFill>
                  <a:srgbClr val="FF0000"/>
                </a:solidFill>
                <a:effectLst/>
                <a:uLnTx/>
                <a:uFillTx/>
                <a:latin typeface="Times New Roman"/>
                <a:ea typeface="ＭＳ Ｐゴシック"/>
                <a:cs typeface="+mn-cs"/>
              </a:rPr>
              <a:t>str</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 が浮動小数点として変換できない場合、</a:t>
            </a:r>
            <a:r>
              <a:rPr kumimoji="1"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None</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未定義値</a:t>
            </a:r>
            <a:r>
              <a:rPr kumimoji="1"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FF0000"/>
                </a:solidFill>
                <a:effectLst/>
                <a:uLnTx/>
                <a:uFillTx/>
                <a:latin typeface="Times New Roman"/>
                <a:ea typeface="ＭＳ Ｐゴシック"/>
                <a:cs typeface="+mn-cs"/>
              </a:rPr>
              <a:t> を返す</a:t>
            </a:r>
            <a:endParaRPr kumimoji="1"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return None</a:t>
            </a:r>
            <a:endParaRPr kumimoji="1" lang="en-US" altLang="ja-JP" sz="1600" b="1" i="0" u="none" strike="noStrike" kern="1200" cap="none" spc="0" normalizeH="0" baseline="0" noProof="0" dirty="0">
              <a:ln>
                <a:noFill/>
              </a:ln>
              <a:solidFill>
                <a:srgbClr val="0000FF"/>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3576641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265E5E-C445-4338-A22C-F09D48E3906C}"/>
              </a:ext>
            </a:extLst>
          </p:cNvPr>
          <p:cNvSpPr>
            <a:spLocks noGrp="1" noChangeArrowheads="1"/>
          </p:cNvSpPr>
          <p:nvPr>
            <p:ph type="title"/>
          </p:nvPr>
        </p:nvSpPr>
        <p:spPr>
          <a:xfrm>
            <a:off x="1524000" y="0"/>
            <a:ext cx="9144000" cy="812800"/>
          </a:xfrm>
        </p:spPr>
        <p:txBody>
          <a:bodyPr/>
          <a:lstStyle/>
          <a:p>
            <a:r>
              <a:rPr lang="en-US" altLang="ja-JP" sz="3600" b="1" dirty="0">
                <a:solidFill>
                  <a:srgbClr val="0000FF"/>
                </a:solidFill>
              </a:rPr>
              <a:t>Python</a:t>
            </a:r>
            <a:r>
              <a:rPr lang="ja-JP" altLang="en-US" sz="3600" b="1" dirty="0">
                <a:solidFill>
                  <a:srgbClr val="0000FF"/>
                </a:solidFill>
              </a:rPr>
              <a:t>のお約束</a:t>
            </a:r>
            <a:r>
              <a:rPr lang="en-US" altLang="ja-JP" sz="3600" b="1" dirty="0">
                <a:solidFill>
                  <a:srgbClr val="0000FF"/>
                </a:solidFill>
              </a:rPr>
              <a:t>:</a:t>
            </a:r>
            <a:r>
              <a:rPr lang="ja-JP" altLang="en-US" sz="3600" b="1" dirty="0">
                <a:solidFill>
                  <a:srgbClr val="0000FF"/>
                </a:solidFill>
              </a:rPr>
              <a:t> </a:t>
            </a:r>
            <a:r>
              <a:rPr lang="en-US" altLang="ja-JP" sz="3600" b="1" dirty="0">
                <a:solidFill>
                  <a:srgbClr val="0000FF"/>
                </a:solidFill>
              </a:rPr>
              <a:t>__name__</a:t>
            </a:r>
            <a:r>
              <a:rPr lang="ja-JP" altLang="en-US" sz="3600" b="1" dirty="0">
                <a:solidFill>
                  <a:srgbClr val="0000FF"/>
                </a:solidFill>
              </a:rPr>
              <a:t> 変数</a:t>
            </a:r>
          </a:p>
        </p:txBody>
      </p:sp>
      <p:sp>
        <p:nvSpPr>
          <p:cNvPr id="4" name="テキスト ボックス 3"/>
          <p:cNvSpPr txBox="1"/>
          <p:nvPr/>
        </p:nvSpPr>
        <p:spPr>
          <a:xfrm>
            <a:off x="407368" y="889001"/>
            <a:ext cx="1152128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Python</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では、スクリプトファイルが実行されるとき、</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__name__</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変数が設定される。</a:t>
            </a:r>
            <a:b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b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 スクリプトファイルがモジュールとして読み込まれる場合</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 モジュール名</a:t>
            </a:r>
            <a:endPar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　・ スクリプトファイルが直接実行される場合</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rPr>
              <a:t>‘__main__’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__name__</a:t>
            </a: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変数の内容により、</a:t>
            </a: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Times New Roman"/>
                <a:ea typeface="ＭＳ Ｐゴシック"/>
                <a:cs typeface="+mn-cs"/>
              </a:rPr>
              <a:t>スクリプトが直接実行された場合とモジュールとして読み込まれた場合で、動作を変える</a:t>
            </a: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ことができる。</a:t>
            </a: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def</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main():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print(“executed directly”)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If __name__ == ‘__main__’:</a:t>
            </a:r>
            <a:b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main()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とすると、モジュールとして読み込まれたときには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main()</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は実行されないが</a:t>
            </a:r>
            <a:b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直接実行された場合は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main()</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が実行される。</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モジュールを開発している際に、モジュール単体を実行して動作確認をする場合などに使う。</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448720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main()</a:t>
            </a:r>
            <a:r>
              <a:rPr lang="ja-JP" altLang="en-US" sz="3600" b="1" dirty="0">
                <a:solidFill>
                  <a:srgbClr val="0000FF"/>
                </a:solidFill>
                <a:ea typeface="ＨＧ丸ゴシックB" pitchFamily="49" charset="-128"/>
              </a:rPr>
              <a:t>関数から実行するトリック</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335360" y="692696"/>
            <a:ext cx="11787878" cy="3024336"/>
          </a:xfrm>
        </p:spPr>
        <p:txBody>
          <a:bodyPr/>
          <a:lstStyle/>
          <a:p>
            <a:pPr marL="0" indent="0">
              <a:spcBef>
                <a:spcPts val="0"/>
              </a:spcBef>
              <a:buNone/>
            </a:pPr>
            <a:r>
              <a:rPr lang="en-US" altLang="ja-JP" sz="2400" b="1" dirty="0">
                <a:solidFill>
                  <a:schemeClr val="accent1">
                    <a:lumMod val="50000"/>
                  </a:schemeClr>
                </a:solidFill>
                <a:effectLst/>
              </a:rPr>
              <a:t>main()</a:t>
            </a:r>
          </a:p>
          <a:p>
            <a:pPr marL="0" indent="0">
              <a:spcBef>
                <a:spcPts val="0"/>
              </a:spcBef>
              <a:buNone/>
            </a:pPr>
            <a:r>
              <a:rPr lang="ja-JP" altLang="en-US" sz="2400" b="1" dirty="0">
                <a:solidFill>
                  <a:schemeClr val="accent1">
                    <a:lumMod val="50000"/>
                  </a:schemeClr>
                </a:solidFill>
              </a:rPr>
              <a:t>を呼び出してもいい</a:t>
            </a:r>
            <a:br>
              <a:rPr lang="en-US" altLang="ja-JP" sz="2400" b="1" dirty="0">
                <a:solidFill>
                  <a:schemeClr val="accent1">
                    <a:lumMod val="50000"/>
                  </a:schemeClr>
                </a:solidFill>
              </a:rPr>
            </a:br>
            <a:r>
              <a:rPr lang="ja-JP" altLang="en-US" sz="2400" dirty="0"/>
              <a:t>　 </a:t>
            </a:r>
            <a:r>
              <a:rPr lang="en-US" altLang="ja-JP" sz="2400" dirty="0"/>
              <a:t>(</a:t>
            </a:r>
            <a:r>
              <a:rPr lang="ja-JP" altLang="en-US" sz="2400" dirty="0"/>
              <a:t>呼び出す関数を定義した後で呼び出さないと、関数名が未定義エラーになる</a:t>
            </a:r>
            <a:r>
              <a:rPr lang="en-US" altLang="ja-JP" sz="2400" dirty="0"/>
              <a:t>)</a:t>
            </a:r>
          </a:p>
          <a:p>
            <a:pPr marL="0" indent="0">
              <a:spcBef>
                <a:spcPts val="0"/>
              </a:spcBef>
              <a:buNone/>
            </a:pPr>
            <a:endParaRPr lang="en-US" altLang="ja-JP" sz="2400" b="1" dirty="0">
              <a:solidFill>
                <a:schemeClr val="accent1">
                  <a:lumMod val="50000"/>
                </a:schemeClr>
              </a:solidFill>
            </a:endParaRPr>
          </a:p>
          <a:p>
            <a:pPr marL="0" indent="0">
              <a:spcBef>
                <a:spcPts val="0"/>
              </a:spcBef>
              <a:buNone/>
            </a:pPr>
            <a:r>
              <a:rPr lang="ja-JP" altLang="en-US" sz="2400" b="1" dirty="0">
                <a:solidFill>
                  <a:srgbClr val="FF0000"/>
                </a:solidFill>
              </a:rPr>
              <a:t>豆知識</a:t>
            </a:r>
            <a:r>
              <a:rPr lang="en-US" altLang="ja-JP" sz="2400" b="1" dirty="0">
                <a:solidFill>
                  <a:srgbClr val="FF0000"/>
                </a:solidFill>
              </a:rPr>
              <a:t>:</a:t>
            </a:r>
            <a:br>
              <a:rPr lang="en-US" altLang="ja-JP" sz="2400" b="1" dirty="0">
                <a:solidFill>
                  <a:srgbClr val="FF0000"/>
                </a:solidFill>
              </a:rPr>
            </a:br>
            <a:r>
              <a:rPr lang="ja-JP" altLang="en-US" sz="2400" dirty="0"/>
              <a:t>・ </a:t>
            </a:r>
            <a:r>
              <a:rPr lang="en-US" altLang="ja-JP" sz="2400" dirty="0"/>
              <a:t>python</a:t>
            </a:r>
            <a:r>
              <a:rPr lang="ja-JP" altLang="en-US" sz="2400" dirty="0"/>
              <a:t>スクリプトは、そのままライブラリとして使える</a:t>
            </a:r>
            <a:endParaRPr lang="en-US" altLang="ja-JP" sz="2400" dirty="0"/>
          </a:p>
          <a:p>
            <a:pPr marL="0" indent="0">
              <a:spcBef>
                <a:spcPts val="0"/>
              </a:spcBef>
              <a:buNone/>
            </a:pPr>
            <a:r>
              <a:rPr lang="ja-JP" altLang="en-US" sz="2400" dirty="0"/>
              <a:t>・ ライブラリとして呼び出された場合も、スクリプトファイルの最初から最後まで実行する</a:t>
            </a:r>
            <a:br>
              <a:rPr lang="en-US" altLang="ja-JP" sz="2400" dirty="0"/>
            </a:br>
            <a:r>
              <a:rPr lang="ja-JP" altLang="en-US" sz="2400" dirty="0"/>
              <a:t>　　</a:t>
            </a:r>
            <a:r>
              <a:rPr lang="en-US" altLang="ja-JP" sz="2400" dirty="0"/>
              <a:t>=&gt;</a:t>
            </a:r>
            <a:r>
              <a:rPr lang="ja-JP" altLang="en-US" sz="2400" dirty="0"/>
              <a:t> 上の例だと、</a:t>
            </a:r>
            <a:r>
              <a:rPr lang="en-US" altLang="ja-JP" sz="2400" dirty="0"/>
              <a:t>main()</a:t>
            </a:r>
            <a:r>
              <a:rPr lang="ja-JP" altLang="en-US" sz="2400" dirty="0"/>
              <a:t>関数も呼び出してしまう</a:t>
            </a:r>
            <a:endParaRPr lang="en-US" altLang="ja-JP" sz="2800" dirty="0">
              <a:solidFill>
                <a:schemeClr val="accent1">
                  <a:lumMod val="50000"/>
                </a:schemeClr>
              </a:solidFill>
            </a:endParaRPr>
          </a:p>
        </p:txBody>
      </p:sp>
      <p:sp>
        <p:nvSpPr>
          <p:cNvPr id="2" name="Rectangle 1027">
            <a:extLst>
              <a:ext uri="{FF2B5EF4-FFF2-40B4-BE49-F238E27FC236}">
                <a16:creationId xmlns:a16="http://schemas.microsoft.com/office/drawing/2014/main" id="{C9C0A1E7-F6BA-9BB2-5278-594F90D5D7A7}"/>
              </a:ext>
            </a:extLst>
          </p:cNvPr>
          <p:cNvSpPr txBox="1">
            <a:spLocks noChangeArrowheads="1"/>
          </p:cNvSpPr>
          <p:nvPr/>
        </p:nvSpPr>
        <p:spPr bwMode="auto">
          <a:xfrm>
            <a:off x="1415480" y="3861048"/>
            <a:ext cx="8928992" cy="27809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2800" b="1" i="0" u="none" strike="noStrike" kern="0" cap="none" spc="0" normalizeH="0" baseline="0" noProof="0" dirty="0">
                <a:ln>
                  <a:noFill/>
                </a:ln>
                <a:solidFill>
                  <a:srgbClr val="FF0000"/>
                </a:solidFill>
                <a:effectLst/>
                <a:uLnTx/>
                <a:uFillTx/>
                <a:latin typeface="Times New Roman"/>
                <a:ea typeface="ＭＳ Ｐゴシック"/>
                <a:cs typeface="+mn-cs"/>
              </a:rPr>
              <a:t>__name__:</a:t>
            </a:r>
            <a:r>
              <a:rPr kumimoji="1" lang="ja-JP" altLang="en-US" sz="2800" b="1" i="0" u="none" strike="noStrike" kern="0" cap="none" spc="0" normalizeH="0" baseline="0" noProof="0" dirty="0">
                <a:ln>
                  <a:noFill/>
                </a:ln>
                <a:solidFill>
                  <a:srgbClr val="FF0000"/>
                </a:solidFill>
                <a:effectLst/>
                <a:uLnTx/>
                <a:uFillTx/>
                <a:latin typeface="Times New Roman"/>
                <a:ea typeface="ＭＳ Ｐゴシック"/>
                <a:cs typeface="+mn-cs"/>
              </a:rPr>
              <a:t> </a:t>
            </a:r>
            <a:r>
              <a:rPr kumimoji="1" lang="ja-JP" altLang="en-US" sz="2800" b="1" i="0" u="none" strike="noStrike" kern="0" cap="none" spc="0" normalizeH="0" baseline="0" noProof="0" dirty="0">
                <a:ln>
                  <a:noFill/>
                </a:ln>
                <a:solidFill>
                  <a:srgbClr val="000000"/>
                </a:solidFill>
                <a:effectLst/>
                <a:uLnTx/>
                <a:uFillTx/>
                <a:latin typeface="Times New Roman"/>
                <a:ea typeface="ＭＳ Ｐゴシック"/>
                <a:cs typeface="+mn-cs"/>
              </a:rPr>
              <a:t>ライブラリとして呼び出す場合に </a:t>
            </a:r>
            <a:br>
              <a:rPr kumimoji="1" lang="en-US" altLang="ja-JP" sz="2800" b="1" i="0" u="none" strike="noStrike" kern="0" cap="none" spc="0" normalizeH="0" baseline="0" noProof="0" dirty="0">
                <a:ln>
                  <a:noFill/>
                </a:ln>
                <a:solidFill>
                  <a:srgbClr val="000000"/>
                </a:solidFill>
                <a:effectLst/>
                <a:uLnTx/>
                <a:uFillTx/>
                <a:latin typeface="Times New Roman"/>
                <a:ea typeface="ＭＳ Ｐゴシック"/>
                <a:cs typeface="+mn-cs"/>
              </a:rPr>
            </a:br>
            <a:r>
              <a:rPr kumimoji="1" lang="ja-JP" altLang="en-US" sz="2800" b="1" i="0" u="none" strike="noStrike" kern="0" cap="none" spc="0" normalizeH="0" baseline="0" noProof="0" dirty="0">
                <a:ln>
                  <a:noFill/>
                </a:ln>
                <a:solidFill>
                  <a:srgbClr val="000000"/>
                </a:solidFill>
                <a:effectLst/>
                <a:uLnTx/>
                <a:uFillTx/>
                <a:latin typeface="Times New Roman"/>
                <a:ea typeface="ＭＳ Ｐゴシック"/>
                <a:cs typeface="+mn-cs"/>
              </a:rPr>
              <a:t>　　　　　　　 不要なコードを実行しないようにするテクニック</a:t>
            </a:r>
            <a:endParaRPr kumimoji="1" lang="en-US" altLang="ja-JP" sz="2800" b="1" i="0" u="none" strike="noStrike" kern="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1" lang="en-US" altLang="ja-JP" sz="28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2800" b="1" i="0" u="none" strike="noStrike" kern="0" cap="none" spc="0" normalizeH="0" baseline="0" noProof="0" dirty="0">
                <a:ln>
                  <a:noFill/>
                </a:ln>
                <a:solidFill>
                  <a:srgbClr val="FF0000"/>
                </a:solidFill>
                <a:effectLst/>
                <a:uLnTx/>
                <a:uFillTx/>
                <a:latin typeface="Times New Roman"/>
                <a:ea typeface="ＨＧ丸ゴシックB" pitchFamily="49" charset="-128"/>
                <a:cs typeface="+mn-cs"/>
              </a:rPr>
              <a:t>fitting-gpt-rev2-functions.py:</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28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if __name__ == "__main__":</a:t>
            </a: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2800" b="1" i="0" u="none" strike="noStrike" kern="0" cap="none" spc="0" normalizeH="0" baseline="0" noProof="0" dirty="0">
                <a:ln>
                  <a:noFill/>
                </a:ln>
                <a:solidFill>
                  <a:srgbClr val="00CC99">
                    <a:lumMod val="50000"/>
                  </a:srgbClr>
                </a:solidFill>
                <a:effectLst/>
                <a:uLnTx/>
                <a:uFillTx/>
                <a:latin typeface="Times New Roman"/>
                <a:ea typeface="ＭＳ Ｐゴシック"/>
                <a:cs typeface="+mn-cs"/>
              </a:rPr>
              <a:t>    main()</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1" lang="en-US" altLang="ja-JP" sz="2800" b="0" i="0" u="none" strike="noStrike" kern="0" cap="none" spc="0" normalizeH="0" baseline="0" noProof="0" dirty="0">
              <a:ln>
                <a:noFill/>
              </a:ln>
              <a:solidFill>
                <a:srgbClr val="00CC99">
                  <a:lumMod val="50000"/>
                </a:srgbClr>
              </a:solidFill>
              <a:effectLst/>
              <a:uLnTx/>
              <a:uFillTx/>
              <a:latin typeface="Times New Roman"/>
              <a:ea typeface="ＭＳ Ｐゴシック"/>
              <a:cs typeface="+mn-cs"/>
            </a:endParaRPr>
          </a:p>
        </p:txBody>
      </p:sp>
    </p:spTree>
    <p:extLst>
      <p:ext uri="{BB962C8B-B14F-4D97-AF65-F5344CB8AC3E}">
        <p14:creationId xmlns:p14="http://schemas.microsoft.com/office/powerpoint/2010/main" val="53449749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EE2A39D1-EC76-4DCD-76D9-1E5A6AB0827C}"/>
              </a:ext>
            </a:extLst>
          </p:cNvPr>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推奨書式</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en-US" altLang="ja-JP" sz="3600" b="1" dirty="0">
                <a:solidFill>
                  <a:srgbClr val="0000FF"/>
                </a:solidFill>
                <a:ea typeface="ＨＧ丸ゴシックB" pitchFamily="49" charset="-128"/>
              </a:rPr>
              <a:t>PEP8</a:t>
            </a:r>
            <a:endParaRPr lang="ja-JP" altLang="en-US" sz="3600" b="1" dirty="0">
              <a:solidFill>
                <a:srgbClr val="0000FF"/>
              </a:solidFill>
              <a:ea typeface="ＨＧ丸ゴシックB" pitchFamily="49" charset="-128"/>
            </a:endParaRPr>
          </a:p>
        </p:txBody>
      </p:sp>
      <p:sp>
        <p:nvSpPr>
          <p:cNvPr id="4" name="テキスト ボックス 3">
            <a:extLst>
              <a:ext uri="{FF2B5EF4-FFF2-40B4-BE49-F238E27FC236}">
                <a16:creationId xmlns:a16="http://schemas.microsoft.com/office/drawing/2014/main" id="{9F96D200-B215-A0AA-CAF2-5C1246465268}"/>
              </a:ext>
            </a:extLst>
          </p:cNvPr>
          <p:cNvSpPr txBox="1"/>
          <p:nvPr/>
        </p:nvSpPr>
        <p:spPr>
          <a:xfrm>
            <a:off x="911424" y="1097443"/>
            <a:ext cx="11233248" cy="513986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PEP8</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公式</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2">
                  <a:extLst>
                    <a:ext uri="{A12FA001-AC4F-418D-AE19-62706E023703}">
                      <ahyp:hlinkClr xmlns:ahyp="http://schemas.microsoft.com/office/drawing/2018/hyperlinkcolor" val="tx"/>
                    </a:ext>
                  </a:extLst>
                </a:hlinkClick>
              </a:rPr>
              <a:t>https://pep8-ja.readthedocs.io/</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教育的には、</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PEP8</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準拠のプログラムコードを使ったほうがいいかもしれない</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個人的には</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PEP8</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には従っていません。</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上記の</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PEP8</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公式ドキュメントにも注意が書いてあります</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一貫性にこだわりすぎるのは、狭い心の現れである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一貫性を崩すべき場合があることも知っておいてください</a:t>
            </a: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疑問に思ったときは、あなたの判断を優先してください。</a:t>
            </a: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他の例を調べ、一番良さそうなものを決めて下さい。</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特に、この</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PEP</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に準拠するためにコードの後方互換性を壊すようなことは絶対にしないで下さい！</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PEP8</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に変換するのも簡単</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ChatGPT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を使う</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formatter</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を使う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(flake8,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pylint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7643803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EE2A39D1-EC76-4DCD-76D9-1E5A6AB0827C}"/>
              </a:ext>
            </a:extLst>
          </p:cNvPr>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変数の命名法の例</a:t>
            </a:r>
          </a:p>
        </p:txBody>
      </p:sp>
      <p:sp>
        <p:nvSpPr>
          <p:cNvPr id="4" name="テキスト ボックス 3">
            <a:extLst>
              <a:ext uri="{FF2B5EF4-FFF2-40B4-BE49-F238E27FC236}">
                <a16:creationId xmlns:a16="http://schemas.microsoft.com/office/drawing/2014/main" id="{9F96D200-B215-A0AA-CAF2-5C1246465268}"/>
              </a:ext>
            </a:extLst>
          </p:cNvPr>
          <p:cNvSpPr txBox="1"/>
          <p:nvPr/>
        </p:nvSpPr>
        <p:spPr>
          <a:xfrm>
            <a:off x="407368" y="692696"/>
            <a:ext cx="11737304" cy="618630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スネークケース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(snake case):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例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atom_site_position</a:t>
            </a:r>
            <a:b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キャメルケース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(camel</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case):</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例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atomSitePosition</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個人ルール</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ループ変数</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整数</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文字列</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path/f/filename</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ファイル名</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(ix,</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iy</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iz</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多重ループ</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数を表す変数</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atom</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順序を表す変数</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atom</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文字列</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atom_</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name</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配列を表す変数</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atom</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atom</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_list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atom</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_array</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PEP8:</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定数</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全て大文字、スネークケース。ファイルのトップレベルで定義</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関数、変数</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小文字</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型変数</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キャメルケースで短く</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モジュール名</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全て小文字、スネークケース</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クラス名</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キャメルケース</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ハンガリアン記法</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変数名の最初の数文字で変数型・意味を区別する</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現在は推奨されていないが、わかりやすいこともある</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整数</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最初に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文字列</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最初に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str</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ハンドル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ファイルハンドル、メモリハンドルなど</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最初に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p>
        </p:txBody>
      </p:sp>
    </p:spTree>
    <p:extLst>
      <p:ext uri="{BB962C8B-B14F-4D97-AF65-F5344CB8AC3E}">
        <p14:creationId xmlns:p14="http://schemas.microsoft.com/office/powerpoint/2010/main" val="8870613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92000" cy="980727"/>
          </a:xfrm>
        </p:spPr>
        <p:txBody>
          <a:bodyPr/>
          <a:lstStyle/>
          <a:p>
            <a:pPr eaLnBrk="1" hangingPunct="1"/>
            <a:r>
              <a:rPr lang="ja-JP" altLang="en-US" sz="3600" b="1" dirty="0">
                <a:solidFill>
                  <a:srgbClr val="0000FF"/>
                </a:solidFill>
                <a:ea typeface="ＨＧ丸ゴシックB" pitchFamily="49" charset="-128"/>
              </a:rPr>
              <a:t>なぜ</a:t>
            </a:r>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か</a:t>
            </a:r>
          </a:p>
        </p:txBody>
      </p:sp>
      <p:sp>
        <p:nvSpPr>
          <p:cNvPr id="420867" name="Rectangle 1027"/>
          <p:cNvSpPr>
            <a:spLocks noGrp="1" noChangeArrowheads="1"/>
          </p:cNvSpPr>
          <p:nvPr>
            <p:ph type="body" idx="1"/>
          </p:nvPr>
        </p:nvSpPr>
        <p:spPr>
          <a:xfrm>
            <a:off x="550776" y="692696"/>
            <a:ext cx="11305864" cy="6120680"/>
          </a:xfrm>
        </p:spPr>
        <p:txBody>
          <a:bodyPr/>
          <a:lstStyle/>
          <a:p>
            <a:pPr marL="0" indent="0">
              <a:buNone/>
            </a:pPr>
            <a:r>
              <a:rPr lang="ja-JP" altLang="en-US" b="1" kern="100" dirty="0">
                <a:solidFill>
                  <a:srgbClr val="0000FF"/>
                </a:solidFill>
                <a:cs typeface="Cascadia Code" panose="020B0609020000020004" pitchFamily="49" charset="0"/>
              </a:rPr>
              <a:t>長所：</a:t>
            </a:r>
            <a:endParaRPr lang="en-US" altLang="ja-JP" b="1" kern="100" dirty="0">
              <a:solidFill>
                <a:srgbClr val="0000FF"/>
              </a:solidFill>
              <a:cs typeface="Cascadia Code" panose="020B0609020000020004" pitchFamily="49" charset="0"/>
            </a:endParaRPr>
          </a:p>
          <a:p>
            <a:r>
              <a:rPr lang="ja-JP" altLang="en-US" sz="2800" kern="100" dirty="0">
                <a:cs typeface="Cascadia Code" panose="020B0609020000020004" pitchFamily="49" charset="0"/>
              </a:rPr>
              <a:t>基本的に覚えることが少なく、</a:t>
            </a:r>
            <a:r>
              <a:rPr lang="ja-JP" altLang="en-US" sz="2800" kern="100" dirty="0">
                <a:solidFill>
                  <a:srgbClr val="FF0000"/>
                </a:solidFill>
                <a:cs typeface="Cascadia Code" panose="020B0609020000020004" pitchFamily="49" charset="0"/>
              </a:rPr>
              <a:t>学習コストが低い</a:t>
            </a:r>
            <a:endParaRPr lang="en-US" altLang="ja-JP" sz="2800" kern="100" dirty="0">
              <a:solidFill>
                <a:srgbClr val="FF0000"/>
              </a:solidFill>
              <a:cs typeface="Cascadia Code" panose="020B0609020000020004" pitchFamily="49" charset="0"/>
            </a:endParaRPr>
          </a:p>
          <a:p>
            <a:r>
              <a:rPr lang="ja-JP" altLang="en-US" sz="2800" kern="100" dirty="0">
                <a:cs typeface="Cascadia Code" panose="020B0609020000020004" pitchFamily="49" charset="0"/>
              </a:rPr>
              <a:t>科学計算、機械学習、可視化（グラフ化）</a:t>
            </a:r>
            <a:r>
              <a:rPr lang="ja-JP" altLang="en-US" sz="2800" kern="100" dirty="0">
                <a:solidFill>
                  <a:srgbClr val="FF0000"/>
                </a:solidFill>
                <a:cs typeface="Cascadia Code" panose="020B0609020000020004" pitchFamily="49" charset="0"/>
              </a:rPr>
              <a:t>ライブラリが充実</a:t>
            </a:r>
            <a:endParaRPr lang="en-US" altLang="ja-JP" sz="2800" kern="100" dirty="0">
              <a:solidFill>
                <a:srgbClr val="FF0000"/>
              </a:solidFill>
              <a:cs typeface="Cascadia Code" panose="020B0609020000020004" pitchFamily="49" charset="0"/>
            </a:endParaRPr>
          </a:p>
          <a:p>
            <a:r>
              <a:rPr lang="ja-JP" altLang="en-US" sz="2800" kern="100" dirty="0">
                <a:cs typeface="Cascadia Code" panose="020B0609020000020004" pitchFamily="49" charset="0"/>
              </a:rPr>
              <a:t>自分で作ったプログラムを、そのままライブラリとして</a:t>
            </a:r>
            <a:r>
              <a:rPr lang="ja-JP" altLang="en-US" sz="2800" kern="100" dirty="0">
                <a:solidFill>
                  <a:srgbClr val="FF0000"/>
                </a:solidFill>
                <a:cs typeface="Cascadia Code" panose="020B0609020000020004" pitchFamily="49" charset="0"/>
              </a:rPr>
              <a:t>再利用</a:t>
            </a:r>
            <a:r>
              <a:rPr lang="ja-JP" altLang="en-US" sz="2800" kern="100" dirty="0">
                <a:cs typeface="Cascadia Code" panose="020B0609020000020004" pitchFamily="49" charset="0"/>
              </a:rPr>
              <a:t>できる</a:t>
            </a:r>
            <a:endParaRPr lang="en-US" altLang="ja-JP" sz="2800" kern="100" dirty="0">
              <a:cs typeface="Cascadia Code" panose="020B0609020000020004" pitchFamily="49" charset="0"/>
            </a:endParaRPr>
          </a:p>
          <a:p>
            <a:r>
              <a:rPr lang="en-US" altLang="ja-JP" sz="2800" kern="100" dirty="0">
                <a:cs typeface="Cascadia Code" panose="020B0609020000020004" pitchFamily="49" charset="0"/>
              </a:rPr>
              <a:t>(</a:t>
            </a:r>
            <a:r>
              <a:rPr lang="ja-JP" altLang="en-US" sz="2800" kern="100" dirty="0">
                <a:cs typeface="Cascadia Code" panose="020B0609020000020004" pitchFamily="49" charset="0"/>
              </a:rPr>
              <a:t>プログラム作成 </a:t>
            </a:r>
            <a:r>
              <a:rPr lang="en-US" altLang="ja-JP" sz="2800" kern="100" dirty="0">
                <a:cs typeface="Cascadia Code" panose="020B0609020000020004" pitchFamily="49" charset="0"/>
              </a:rPr>
              <a:t>=&gt;</a:t>
            </a:r>
            <a:r>
              <a:rPr lang="ja-JP" altLang="en-US" sz="2800" kern="100" dirty="0">
                <a:cs typeface="Cascadia Code" panose="020B0609020000020004" pitchFamily="49" charset="0"/>
              </a:rPr>
              <a:t> 実行 </a:t>
            </a:r>
            <a:r>
              <a:rPr lang="en-US" altLang="ja-JP" sz="2800" kern="100" dirty="0">
                <a:cs typeface="Cascadia Code" panose="020B0609020000020004" pitchFamily="49" charset="0"/>
              </a:rPr>
              <a:t>=&gt;</a:t>
            </a:r>
            <a:r>
              <a:rPr lang="ja-JP" altLang="en-US" sz="2800" kern="100" dirty="0">
                <a:cs typeface="Cascadia Code" panose="020B0609020000020004" pitchFamily="49" charset="0"/>
              </a:rPr>
              <a:t> 修正</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サイクルを回して</a:t>
            </a:r>
            <a:br>
              <a:rPr lang="en-US" altLang="ja-JP" sz="2800" kern="100" dirty="0">
                <a:cs typeface="Cascadia Code" panose="020B0609020000020004" pitchFamily="49" charset="0"/>
              </a:rPr>
            </a:br>
            <a:r>
              <a:rPr lang="ja-JP" altLang="en-US" sz="2800" kern="100" dirty="0">
                <a:cs typeface="Cascadia Code" panose="020B0609020000020004" pitchFamily="49" charset="0"/>
              </a:rPr>
              <a:t>使える状態まで</a:t>
            </a:r>
            <a:r>
              <a:rPr lang="ja-JP" altLang="en-US" sz="2800" kern="100" dirty="0">
                <a:solidFill>
                  <a:srgbClr val="FF0000"/>
                </a:solidFill>
                <a:cs typeface="Cascadia Code" panose="020B0609020000020004" pitchFamily="49" charset="0"/>
              </a:rPr>
              <a:t>完成させる時間が短い</a:t>
            </a:r>
            <a:endParaRPr lang="en-US" altLang="ja-JP" sz="2800" kern="100" dirty="0">
              <a:solidFill>
                <a:srgbClr val="FF0000"/>
              </a:solidFill>
              <a:cs typeface="Cascadia Code" panose="020B0609020000020004" pitchFamily="49" charset="0"/>
            </a:endParaRPr>
          </a:p>
          <a:p>
            <a:r>
              <a:rPr lang="ja-JP" altLang="en-US" sz="2800" kern="100" dirty="0">
                <a:solidFill>
                  <a:srgbClr val="FF0000"/>
                </a:solidFill>
                <a:cs typeface="Cascadia Code" panose="020B0609020000020004" pitchFamily="49" charset="0"/>
              </a:rPr>
              <a:t>読みやすい</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誰が書いても似たプログラムになる</a:t>
            </a:r>
            <a:r>
              <a:rPr lang="en-US" altLang="ja-JP" sz="2800" kern="100" dirty="0">
                <a:cs typeface="Cascadia Code" panose="020B0609020000020004" pitchFamily="49" charset="0"/>
              </a:rPr>
              <a:t>)</a:t>
            </a:r>
          </a:p>
          <a:p>
            <a:r>
              <a:rPr lang="ja-JP" altLang="en-US" sz="2800" kern="100" dirty="0">
                <a:cs typeface="Cascadia Code" panose="020B0609020000020004" pitchFamily="49" charset="0"/>
              </a:rPr>
              <a:t>多言語 </a:t>
            </a:r>
            <a:r>
              <a:rPr lang="en-US" altLang="ja-JP" sz="2800" kern="100" dirty="0">
                <a:cs typeface="Cascadia Code" panose="020B0609020000020004" pitchFamily="49" charset="0"/>
              </a:rPr>
              <a:t>(C, C++, </a:t>
            </a:r>
            <a:r>
              <a:rPr lang="en-US" altLang="ja-JP" sz="2800" kern="100" dirty="0" err="1">
                <a:cs typeface="Cascadia Code" panose="020B0609020000020004" pitchFamily="49" charset="0"/>
              </a:rPr>
              <a:t>php</a:t>
            </a:r>
            <a:r>
              <a:rPr lang="en-US" altLang="ja-JP" sz="2800" kern="100" dirty="0">
                <a:cs typeface="Cascadia Code" panose="020B0609020000020004" pitchFamily="49" charset="0"/>
              </a:rPr>
              <a:t>, </a:t>
            </a:r>
            <a:r>
              <a:rPr lang="en-US" altLang="ja-JP" sz="2800" kern="100" dirty="0" err="1">
                <a:cs typeface="Cascadia Code" panose="020B0609020000020004" pitchFamily="49" charset="0"/>
              </a:rPr>
              <a:t>javascript</a:t>
            </a:r>
            <a:r>
              <a:rPr lang="en-US" altLang="ja-JP" sz="2800" kern="100" dirty="0">
                <a:cs typeface="Cascadia Code" panose="020B0609020000020004" pitchFamily="49" charset="0"/>
              </a:rPr>
              <a:t> </a:t>
            </a:r>
            <a:r>
              <a:rPr lang="en-US" altLang="ja-JP" sz="2800" kern="100" dirty="0" err="1">
                <a:cs typeface="Cascadia Code" panose="020B0609020000020004" pitchFamily="49" charset="0"/>
              </a:rPr>
              <a:t>etc</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へ展開しやすい </a:t>
            </a:r>
            <a:r>
              <a:rPr lang="en-US" altLang="ja-JP" sz="2800" kern="100" dirty="0">
                <a:cs typeface="Cascadia Code" panose="020B0609020000020004" pitchFamily="49" charset="0"/>
              </a:rPr>
              <a:t>(C</a:t>
            </a:r>
            <a:r>
              <a:rPr lang="ja-JP" altLang="en-US" sz="2800" kern="100" dirty="0">
                <a:cs typeface="Cascadia Code" panose="020B0609020000020004" pitchFamily="49" charset="0"/>
              </a:rPr>
              <a:t>言語系の文法</a:t>
            </a:r>
            <a:r>
              <a:rPr lang="en-US" altLang="ja-JP" sz="2800" kern="100" dirty="0">
                <a:cs typeface="Cascadia Code" panose="020B0609020000020004" pitchFamily="49" charset="0"/>
              </a:rPr>
              <a:t>)</a:t>
            </a:r>
          </a:p>
          <a:p>
            <a:pPr marL="0" indent="0">
              <a:buNone/>
            </a:pPr>
            <a:r>
              <a:rPr lang="ja-JP" altLang="en-US" b="1" kern="100" dirty="0">
                <a:solidFill>
                  <a:srgbClr val="0000FF"/>
                </a:solidFill>
                <a:cs typeface="Cascadia Code" panose="020B0609020000020004" pitchFamily="49" charset="0"/>
              </a:rPr>
              <a:t>短所：</a:t>
            </a:r>
            <a:endParaRPr lang="en-US" altLang="ja-JP" b="1" kern="100" dirty="0">
              <a:solidFill>
                <a:srgbClr val="0000FF"/>
              </a:solidFill>
              <a:cs typeface="Cascadia Code" panose="020B0609020000020004" pitchFamily="49" charset="0"/>
            </a:endParaRPr>
          </a:p>
          <a:p>
            <a:r>
              <a:rPr lang="ja-JP" altLang="en-US" sz="2800" kern="100" dirty="0">
                <a:cs typeface="Cascadia Code" panose="020B0609020000020004" pitchFamily="49" charset="0"/>
              </a:rPr>
              <a:t>実行速度が</a:t>
            </a:r>
            <a:r>
              <a:rPr lang="ja-JP" altLang="en-US" sz="2800" kern="100" dirty="0">
                <a:solidFill>
                  <a:srgbClr val="FF0000"/>
                </a:solidFill>
                <a:cs typeface="Cascadia Code" panose="020B0609020000020004" pitchFamily="49" charset="0"/>
              </a:rPr>
              <a:t>遅い</a:t>
            </a:r>
            <a:endParaRPr lang="en-US" altLang="ja-JP" sz="2800" kern="100" dirty="0">
              <a:solidFill>
                <a:srgbClr val="FF0000"/>
              </a:solidFill>
              <a:cs typeface="Cascadia Code" panose="020B0609020000020004" pitchFamily="49" charset="0"/>
            </a:endParaRPr>
          </a:p>
          <a:p>
            <a:r>
              <a:rPr lang="en-US" altLang="ja-JP" sz="2800" kern="100" dirty="0">
                <a:cs typeface="Cascadia Code" panose="020B0609020000020004" pitchFamily="49" charset="0"/>
              </a:rPr>
              <a:t>python</a:t>
            </a:r>
            <a:r>
              <a:rPr lang="ja-JP" altLang="en-US" sz="2800" kern="100" dirty="0">
                <a:solidFill>
                  <a:srgbClr val="FF0000"/>
                </a:solidFill>
                <a:cs typeface="Cascadia Code" panose="020B0609020000020004" pitchFamily="49" charset="0"/>
              </a:rPr>
              <a:t>独特の文法</a:t>
            </a:r>
            <a:r>
              <a:rPr lang="ja-JP" altLang="en-US" sz="2800" kern="100" dirty="0">
                <a:cs typeface="Cascadia Code" panose="020B0609020000020004" pitchFamily="49" charset="0"/>
              </a:rPr>
              <a:t>がある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インデントブロック、</a:t>
            </a:r>
            <a:r>
              <a:rPr lang="en-US" altLang="ja-JP" sz="2800" kern="100" dirty="0">
                <a:cs typeface="Cascadia Code" panose="020B0609020000020004" pitchFamily="49" charset="0"/>
              </a:rPr>
              <a:t>for</a:t>
            </a:r>
            <a:r>
              <a:rPr lang="ja-JP" altLang="en-US" sz="2800" kern="100" dirty="0">
                <a:cs typeface="Cascadia Code" panose="020B0609020000020004" pitchFamily="49" charset="0"/>
              </a:rPr>
              <a:t>文 など</a:t>
            </a:r>
            <a:r>
              <a:rPr lang="en-US" altLang="ja-JP" sz="2800" kern="100" dirty="0">
                <a:cs typeface="Cascadia Code" panose="020B0609020000020004" pitchFamily="49" charset="0"/>
              </a:rPr>
              <a:t>)</a:t>
            </a:r>
          </a:p>
        </p:txBody>
      </p:sp>
    </p:spTree>
    <p:extLst>
      <p:ext uri="{BB962C8B-B14F-4D97-AF65-F5344CB8AC3E}">
        <p14:creationId xmlns:p14="http://schemas.microsoft.com/office/powerpoint/2010/main" val="5535590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ja-JP" altLang="en-US" sz="3600" b="1" dirty="0">
                <a:solidFill>
                  <a:srgbClr val="0000FF"/>
                </a:solidFill>
                <a:ea typeface="ＨＧ丸ゴシックB" pitchFamily="49" charset="-128"/>
              </a:rPr>
              <a:t>読みにくいプログラム</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en-US" altLang="ja-JP" sz="3600" b="1" dirty="0">
                <a:solidFill>
                  <a:srgbClr val="FF0000"/>
                </a:solidFill>
                <a:ea typeface="ＨＧ丸ゴシックB" pitchFamily="49" charset="-128"/>
              </a:rPr>
              <a:t>03a_dirty.py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5231904" y="1008112"/>
            <a:ext cx="6744072" cy="5373216"/>
          </a:xfrm>
        </p:spPr>
        <p:txBody>
          <a:bodyPr/>
          <a:lstStyle/>
          <a:p>
            <a:pPr>
              <a:spcBef>
                <a:spcPts val="0"/>
              </a:spcBef>
              <a:spcAft>
                <a:spcPts val="1800"/>
              </a:spcAft>
            </a:pPr>
            <a:r>
              <a:rPr lang="ja-JP" altLang="en-US" sz="2000" b="1" kern="100" dirty="0">
                <a:cs typeface="Cascadia Code" panose="020B0609020000020004" pitchFamily="49" charset="0"/>
              </a:rPr>
              <a:t>複数の命令が１行に書かれている</a:t>
            </a:r>
            <a:br>
              <a:rPr lang="en-US" altLang="ja-JP" sz="2000" b="1" kern="100" dirty="0">
                <a:cs typeface="Cascadia Code" panose="020B0609020000020004" pitchFamily="49" charset="0"/>
              </a:rPr>
            </a:br>
            <a:r>
              <a:rPr lang="ja-JP" altLang="en-US" sz="2000" b="1" kern="100" dirty="0">
                <a:cs typeface="Cascadia Code" panose="020B0609020000020004" pitchFamily="49" charset="0"/>
              </a:rPr>
              <a:t>　</a:t>
            </a:r>
            <a:r>
              <a:rPr lang="en-US" altLang="ja-JP" sz="2000" b="1" kern="100" dirty="0">
                <a:cs typeface="Cascadia Code" panose="020B0609020000020004" pitchFamily="49" charset="0"/>
              </a:rPr>
              <a:t>=&gt;</a:t>
            </a:r>
            <a:r>
              <a:rPr lang="ja-JP" altLang="en-US" sz="2000" b="1" kern="100" dirty="0">
                <a:cs typeface="Cascadia Code" panose="020B0609020000020004" pitchFamily="49" charset="0"/>
              </a:rPr>
              <a:t> 複数行に分解する</a:t>
            </a:r>
            <a:endParaRPr lang="en-US" altLang="ja-JP" sz="2000" b="1" kern="100" dirty="0">
              <a:cs typeface="Cascadia Code" panose="020B0609020000020004" pitchFamily="49" charset="0"/>
            </a:endParaRPr>
          </a:p>
          <a:p>
            <a:pPr>
              <a:spcBef>
                <a:spcPts val="0"/>
              </a:spcBef>
              <a:spcAft>
                <a:spcPts val="1800"/>
              </a:spcAft>
            </a:pPr>
            <a:r>
              <a:rPr lang="ja-JP" altLang="en-US" sz="2000" b="1" kern="100" dirty="0">
                <a:cs typeface="Cascadia Code" panose="020B0609020000020004" pitchFamily="49" charset="0"/>
              </a:rPr>
              <a:t>変数名を見ても、何の変数からわからない</a:t>
            </a:r>
            <a:br>
              <a:rPr lang="en-US" altLang="ja-JP" sz="2000" b="1" kern="100" dirty="0">
                <a:cs typeface="Cascadia Code" panose="020B0609020000020004" pitchFamily="49" charset="0"/>
              </a:rPr>
            </a:br>
            <a:r>
              <a:rPr lang="ja-JP" altLang="en-US" sz="2000" b="1" kern="100" dirty="0">
                <a:cs typeface="Cascadia Code" panose="020B0609020000020004" pitchFamily="49" charset="0"/>
              </a:rPr>
              <a:t>　</a:t>
            </a:r>
            <a:r>
              <a:rPr lang="en-US" altLang="ja-JP" sz="2000" b="1" kern="100" dirty="0">
                <a:cs typeface="Cascadia Code" panose="020B0609020000020004" pitchFamily="49" charset="0"/>
              </a:rPr>
              <a:t>=&gt;</a:t>
            </a:r>
            <a:r>
              <a:rPr lang="ja-JP" altLang="en-US" sz="2000" b="1" kern="100" dirty="0">
                <a:cs typeface="Cascadia Code" panose="020B0609020000020004" pitchFamily="49" charset="0"/>
              </a:rPr>
              <a:t> 意味のある変数に置き換える</a:t>
            </a:r>
            <a:endParaRPr lang="en-US" altLang="ja-JP" sz="2000" b="1" kern="100" dirty="0">
              <a:cs typeface="Cascadia Code" panose="020B0609020000020004" pitchFamily="49" charset="0"/>
            </a:endParaRPr>
          </a:p>
          <a:p>
            <a:pPr>
              <a:spcBef>
                <a:spcPts val="0"/>
              </a:spcBef>
              <a:spcAft>
                <a:spcPts val="1800"/>
              </a:spcAft>
            </a:pPr>
            <a:r>
              <a:rPr lang="ja-JP" altLang="en-US" sz="2000" b="1" kern="100" dirty="0">
                <a:cs typeface="Cascadia Code" panose="020B0609020000020004" pitchFamily="49" charset="0"/>
              </a:rPr>
              <a:t>全てのコードが詰まっていて、機能ごとの区別がつきにくい</a:t>
            </a:r>
            <a:br>
              <a:rPr lang="en-US" altLang="ja-JP" sz="2000" b="1" kern="100" dirty="0">
                <a:cs typeface="Cascadia Code" panose="020B0609020000020004" pitchFamily="49" charset="0"/>
              </a:rPr>
            </a:br>
            <a:r>
              <a:rPr lang="ja-JP" altLang="en-US" sz="2000" b="1" kern="100" dirty="0">
                <a:cs typeface="Cascadia Code" panose="020B0609020000020004" pitchFamily="49" charset="0"/>
              </a:rPr>
              <a:t>　</a:t>
            </a:r>
            <a:r>
              <a:rPr lang="en-US" altLang="ja-JP" sz="2000" b="1" kern="100" dirty="0">
                <a:cs typeface="Cascadia Code" panose="020B0609020000020004" pitchFamily="49" charset="0"/>
              </a:rPr>
              <a:t>=&gt;</a:t>
            </a:r>
            <a:r>
              <a:rPr lang="ja-JP" altLang="en-US" sz="2000" b="1" kern="100" dirty="0">
                <a:cs typeface="Cascadia Code" panose="020B0609020000020004" pitchFamily="49" charset="0"/>
              </a:rPr>
              <a:t> 機能ごとの単位で空行を入れて分割する</a:t>
            </a:r>
            <a:br>
              <a:rPr lang="en-US" altLang="ja-JP" sz="2000" b="1" kern="100" dirty="0">
                <a:cs typeface="Cascadia Code" panose="020B0609020000020004" pitchFamily="49" charset="0"/>
              </a:rPr>
            </a:br>
            <a:r>
              <a:rPr lang="ja-JP" altLang="en-US" sz="2000" b="1" kern="100" dirty="0">
                <a:cs typeface="Cascadia Code" panose="020B0609020000020004" pitchFamily="49" charset="0"/>
              </a:rPr>
              <a:t>　　　関数化する</a:t>
            </a:r>
            <a:endParaRPr lang="en-US" altLang="ja-JP" sz="2000" b="1" kern="100" dirty="0">
              <a:cs typeface="Cascadia Code" panose="020B0609020000020004" pitchFamily="49" charset="0"/>
            </a:endParaRPr>
          </a:p>
          <a:p>
            <a:pPr>
              <a:spcBef>
                <a:spcPts val="0"/>
              </a:spcBef>
              <a:spcAft>
                <a:spcPts val="1800"/>
              </a:spcAft>
            </a:pPr>
            <a:r>
              <a:rPr lang="ja-JP" altLang="en-US" sz="2000" b="1" kern="100" dirty="0">
                <a:cs typeface="Cascadia Code" panose="020B0609020000020004" pitchFamily="49" charset="0"/>
              </a:rPr>
              <a:t>コメント文がない</a:t>
            </a:r>
            <a:br>
              <a:rPr lang="en-US" altLang="ja-JP" sz="2000" b="1" kern="100" dirty="0">
                <a:cs typeface="Cascadia Code" panose="020B0609020000020004" pitchFamily="49" charset="0"/>
              </a:rPr>
            </a:br>
            <a:r>
              <a:rPr lang="ja-JP" altLang="en-US" sz="2000" b="1" kern="100" dirty="0">
                <a:cs typeface="Cascadia Code" panose="020B0609020000020004" pitchFamily="49" charset="0"/>
              </a:rPr>
              <a:t>　</a:t>
            </a:r>
            <a:r>
              <a:rPr lang="en-US" altLang="ja-JP" sz="2000" b="1" kern="100" dirty="0">
                <a:cs typeface="Cascadia Code" panose="020B0609020000020004" pitchFamily="49" charset="0"/>
              </a:rPr>
              <a:t>=&gt;</a:t>
            </a:r>
            <a:r>
              <a:rPr lang="ja-JP" altLang="en-US" sz="2000" b="1" kern="100" dirty="0">
                <a:cs typeface="Cascadia Code" panose="020B0609020000020004" pitchFamily="49" charset="0"/>
              </a:rPr>
              <a:t> コメント文の追加、関数の</a:t>
            </a:r>
            <a:r>
              <a:rPr lang="en-US" altLang="ja-JP" sz="2000" b="1" kern="100" dirty="0">
                <a:cs typeface="Cascadia Code" panose="020B0609020000020004" pitchFamily="49" charset="0"/>
              </a:rPr>
              <a:t>docstring</a:t>
            </a:r>
            <a:r>
              <a:rPr lang="ja-JP" altLang="en-US" sz="2000" b="1" kern="100" dirty="0">
                <a:cs typeface="Cascadia Code" panose="020B0609020000020004" pitchFamily="49" charset="0"/>
              </a:rPr>
              <a:t>の追加</a:t>
            </a:r>
            <a:endParaRPr lang="en-US" altLang="ja-JP" sz="2000" b="1" kern="100" dirty="0">
              <a:cs typeface="Cascadia Code" panose="020B0609020000020004" pitchFamily="49" charset="0"/>
            </a:endParaRPr>
          </a:p>
          <a:p>
            <a:pPr>
              <a:spcBef>
                <a:spcPts val="0"/>
              </a:spcBef>
              <a:spcAft>
                <a:spcPts val="1800"/>
              </a:spcAft>
            </a:pPr>
            <a:r>
              <a:rPr lang="ja-JP" altLang="en-US" sz="2000" b="1" kern="100" dirty="0">
                <a:cs typeface="Cascadia Code" panose="020B0609020000020004" pitchFamily="49" charset="0"/>
              </a:rPr>
              <a:t>グラフのプロットデータ、</a:t>
            </a:r>
            <a:r>
              <a:rPr lang="en-US" altLang="ja-JP" sz="2000" b="1" kern="100" dirty="0">
                <a:cs typeface="Cascadia Code" panose="020B0609020000020004" pitchFamily="49" charset="0"/>
              </a:rPr>
              <a:t>X</a:t>
            </a:r>
            <a:r>
              <a:rPr lang="ja-JP" altLang="en-US" sz="2000" b="1" kern="100" dirty="0">
                <a:cs typeface="Cascadia Code" panose="020B0609020000020004" pitchFamily="49" charset="0"/>
              </a:rPr>
              <a:t>軸、</a:t>
            </a:r>
            <a:r>
              <a:rPr lang="en-US" altLang="ja-JP" sz="2000" b="1" kern="100" dirty="0">
                <a:cs typeface="Cascadia Code" panose="020B0609020000020004" pitchFamily="49" charset="0"/>
              </a:rPr>
              <a:t>Y</a:t>
            </a:r>
            <a:r>
              <a:rPr lang="ja-JP" altLang="en-US" sz="2000" b="1" kern="100" dirty="0">
                <a:cs typeface="Cascadia Code" panose="020B0609020000020004" pitchFamily="49" charset="0"/>
              </a:rPr>
              <a:t>軸が何かわからない</a:t>
            </a:r>
            <a:br>
              <a:rPr lang="en-US" altLang="ja-JP" sz="2000" b="1" kern="100" dirty="0">
                <a:cs typeface="Cascadia Code" panose="020B0609020000020004" pitchFamily="49" charset="0"/>
              </a:rPr>
            </a:br>
            <a:r>
              <a:rPr lang="ja-JP" altLang="en-US" sz="2000" b="1" kern="100" dirty="0">
                <a:cs typeface="Cascadia Code" panose="020B0609020000020004" pitchFamily="49" charset="0"/>
              </a:rPr>
              <a:t>　</a:t>
            </a:r>
            <a:r>
              <a:rPr lang="en-US" altLang="ja-JP" sz="2000" b="1" kern="100" dirty="0">
                <a:cs typeface="Cascadia Code" panose="020B0609020000020004" pitchFamily="49" charset="0"/>
              </a:rPr>
              <a:t>=&gt;</a:t>
            </a:r>
            <a:r>
              <a:rPr lang="ja-JP" altLang="en-US" sz="2000" b="1" kern="100" dirty="0">
                <a:cs typeface="Cascadia Code" panose="020B0609020000020004" pitchFamily="49" charset="0"/>
              </a:rPr>
              <a:t> 凡例、</a:t>
            </a:r>
            <a:r>
              <a:rPr lang="en-US" altLang="ja-JP" sz="2000" b="1" kern="100" dirty="0">
                <a:cs typeface="Cascadia Code" panose="020B0609020000020004" pitchFamily="49" charset="0"/>
              </a:rPr>
              <a:t>x</a:t>
            </a:r>
            <a:r>
              <a:rPr lang="ja-JP" altLang="en-US" sz="2000" b="1" kern="100" dirty="0">
                <a:cs typeface="Cascadia Code" panose="020B0609020000020004" pitchFamily="49" charset="0"/>
              </a:rPr>
              <a:t>ラベル、</a:t>
            </a:r>
            <a:r>
              <a:rPr lang="en-US" altLang="ja-JP" sz="2000" b="1" kern="100" dirty="0">
                <a:cs typeface="Cascadia Code" panose="020B0609020000020004" pitchFamily="49" charset="0"/>
              </a:rPr>
              <a:t>y</a:t>
            </a:r>
            <a:r>
              <a:rPr lang="ja-JP" altLang="en-US" sz="2000" b="1" kern="100" dirty="0">
                <a:cs typeface="Cascadia Code" panose="020B0609020000020004" pitchFamily="49" charset="0"/>
              </a:rPr>
              <a:t>ラベルを追加</a:t>
            </a:r>
            <a:endParaRPr lang="en-US" altLang="ja-JP" sz="2000" b="1" kern="100" dirty="0">
              <a:cs typeface="Cascadia Code" panose="020B0609020000020004" pitchFamily="49" charset="0"/>
            </a:endParaRPr>
          </a:p>
        </p:txBody>
      </p:sp>
      <p:sp>
        <p:nvSpPr>
          <p:cNvPr id="2" name="Rectangle 1027">
            <a:extLst>
              <a:ext uri="{FF2B5EF4-FFF2-40B4-BE49-F238E27FC236}">
                <a16:creationId xmlns:a16="http://schemas.microsoft.com/office/drawing/2014/main" id="{22BB6C92-A843-8309-A6FC-460825FBEC5C}"/>
              </a:ext>
            </a:extLst>
          </p:cNvPr>
          <p:cNvSpPr txBox="1">
            <a:spLocks noChangeArrowheads="1"/>
          </p:cNvSpPr>
          <p:nvPr/>
        </p:nvSpPr>
        <p:spPr bwMode="auto">
          <a:xfrm>
            <a:off x="144016" y="692696"/>
            <a:ext cx="4943872" cy="5710944"/>
          </a:xfrm>
          <a:prstGeom prst="rect">
            <a:avLst/>
          </a:prstGeom>
          <a:noFill/>
          <a:ln>
            <a:solidFill>
              <a:srgbClr val="99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import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openpyxl</a:t>
            </a: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import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numpy</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as np</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import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matplotlib.pyplot</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as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a:t>
            </a: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workbook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openpyxl.load_workbook</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('input.xlsx')</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sheet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workbook.active</a:t>
            </a: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c = [];d = []</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 row in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sheet.iter_rows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min_row</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=3,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values_only</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=True):</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c.append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(row[0])</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d.append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(row[2])</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e = [1 / g for g in c]</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 = [np.log(h) for h in d]</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openpyxl.Workbook</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output_workbook.active</a:t>
            </a: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 "N", "1/T", "log(N)"])</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 g, h,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j in zip(c, d, e, f):</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g,h,i,j</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output_workbook.save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("fitting.xlsx")</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plt.scatter</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(e, f)</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plt.show</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152438916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B4AF8739-BA07-A301-8305-C55B94E1E0D4}"/>
              </a:ext>
            </a:extLst>
          </p:cNvPr>
          <p:cNvPicPr>
            <a:picLocks noChangeAspect="1"/>
          </p:cNvPicPr>
          <p:nvPr/>
        </p:nvPicPr>
        <p:blipFill rotWithShape="1">
          <a:blip r:embed="rId2"/>
          <a:srcRect l="40840" t="8454" r="40" b="63819"/>
          <a:stretch/>
        </p:blipFill>
        <p:spPr>
          <a:xfrm>
            <a:off x="3637794" y="3645024"/>
            <a:ext cx="8403963" cy="3125603"/>
          </a:xfrm>
          <a:prstGeom prst="rect">
            <a:avLst/>
          </a:prstGeom>
        </p:spPr>
      </p:pic>
      <p:pic>
        <p:nvPicPr>
          <p:cNvPr id="10" name="図 9">
            <a:extLst>
              <a:ext uri="{FF2B5EF4-FFF2-40B4-BE49-F238E27FC236}">
                <a16:creationId xmlns:a16="http://schemas.microsoft.com/office/drawing/2014/main" id="{82F26FD8-1EEB-B590-EC94-95B32BB0BBFE}"/>
              </a:ext>
            </a:extLst>
          </p:cNvPr>
          <p:cNvPicPr>
            <a:picLocks noChangeAspect="1"/>
          </p:cNvPicPr>
          <p:nvPr/>
        </p:nvPicPr>
        <p:blipFill rotWithShape="1">
          <a:blip r:embed="rId3"/>
          <a:srcRect l="39176" t="8000" r="13362" b="52100"/>
          <a:stretch/>
        </p:blipFill>
        <p:spPr>
          <a:xfrm>
            <a:off x="5385792" y="7155011"/>
            <a:ext cx="6629325" cy="4419550"/>
          </a:xfrm>
          <a:prstGeom prst="rect">
            <a:avLst/>
          </a:prstGeom>
        </p:spPr>
      </p:pic>
      <p:sp>
        <p:nvSpPr>
          <p:cNvPr id="5" name="Rectangle 1026">
            <a:extLst>
              <a:ext uri="{FF2B5EF4-FFF2-40B4-BE49-F238E27FC236}">
                <a16:creationId xmlns:a16="http://schemas.microsoft.com/office/drawing/2014/main" id="{EE2A39D1-EC76-4DCD-76D9-1E5A6AB0827C}"/>
              </a:ext>
            </a:extLst>
          </p:cNvPr>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docstring</a:t>
            </a:r>
            <a:r>
              <a:rPr lang="ja-JP" altLang="en-US" sz="3600" b="1" dirty="0">
                <a:solidFill>
                  <a:srgbClr val="0000FF"/>
                </a:solidFill>
                <a:ea typeface="ＨＧ丸ゴシックB" pitchFamily="49" charset="-128"/>
              </a:rPr>
              <a:t> </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ドキュメント文字列</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によるヘルプ支援機能</a:t>
            </a:r>
          </a:p>
        </p:txBody>
      </p:sp>
      <p:sp>
        <p:nvSpPr>
          <p:cNvPr id="6" name="テキスト ボックス 5">
            <a:extLst>
              <a:ext uri="{FF2B5EF4-FFF2-40B4-BE49-F238E27FC236}">
                <a16:creationId xmlns:a16="http://schemas.microsoft.com/office/drawing/2014/main" id="{60B1EB79-32B4-E0C2-0B0A-BD873C4FA1C2}"/>
              </a:ext>
            </a:extLst>
          </p:cNvPr>
          <p:cNvSpPr txBox="1"/>
          <p:nvPr/>
        </p:nvSpPr>
        <p:spPr>
          <a:xfrm>
            <a:off x="119336" y="836712"/>
            <a:ext cx="6552728" cy="286232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参考例</a:t>
            </a:r>
            <a:r>
              <a:rPr kumimoji="1" lang="en-US" altLang="ja-JP" sz="1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1800" b="0" i="0" u="none" strike="noStrike" kern="100" cap="none" spc="0" normalizeH="0" baseline="0" noProof="0" dirty="0">
                <a:ln>
                  <a:noFill/>
                </a:ln>
                <a:solidFill>
                  <a:srgbClr val="000000">
                    <a:lumMod val="95000"/>
                    <a:lumOff val="5000"/>
                  </a:srgbClr>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hlinkClick r:id="rId4">
                  <a:extLst>
                    <a:ext uri="{A12FA001-AC4F-418D-AE19-62706E023703}">
                      <ahyp:hlinkClr xmlns:ahyp="http://schemas.microsoft.com/office/drawing/2018/hyperlinkcolor" val="tx"/>
                    </a:ext>
                  </a:extLst>
                </a:hlinkClick>
              </a:rPr>
              <a:t>https://qiita.com/flcn-x/items/393c6f1f1e1e5abec906</a:t>
            </a:r>
            <a:endParaRPr kumimoji="1" lang="en-US" altLang="ja-JP" sz="1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def </a:t>
            </a:r>
            <a:r>
              <a:rPr kumimoji="1" lang="en-US" altLang="ja-JP" sz="1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load_data</a:t>
            </a:r>
            <a:r>
              <a:rPr kumimoji="1" lang="en-US" altLang="ja-JP" sz="1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en-US" altLang="ja-JP" sz="18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input_filename</a:t>
            </a:r>
            <a:r>
              <a:rPr kumimoji="1" lang="en-US" altLang="ja-JP" sz="18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Excel</a:t>
            </a:r>
            <a:r>
              <a:rPr kumimoji="1" lang="ja-JP" altLang="en-US" sz="1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ファイルから温度とキャリア濃度データを読み込む</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1800" b="1" i="0" u="none" strike="noStrike" kern="1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Args</a:t>
            </a:r>
            <a:r>
              <a:rPr kumimoji="1" lang="en-US" altLang="ja-JP" sz="1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1800" b="0" i="0" u="none" strike="noStrike" kern="1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input_filename</a:t>
            </a:r>
            <a:r>
              <a:rPr kumimoji="1" lang="en-US" altLang="ja-JP" sz="1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(str): </a:t>
            </a:r>
            <a:r>
              <a:rPr kumimoji="1" lang="ja-JP" altLang="en-US" sz="1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入力ファイルの名前</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18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Returns:</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list, list: </a:t>
            </a:r>
            <a:r>
              <a:rPr kumimoji="1" lang="ja-JP" altLang="en-US" sz="1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温度データのリストとキャリア濃度データのリスト</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18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p:txBody>
      </p:sp>
      <p:sp>
        <p:nvSpPr>
          <p:cNvPr id="8" name="テキスト ボックス 7">
            <a:extLst>
              <a:ext uri="{FF2B5EF4-FFF2-40B4-BE49-F238E27FC236}">
                <a16:creationId xmlns:a16="http://schemas.microsoft.com/office/drawing/2014/main" id="{BCFF4C0E-CA3E-D30A-F028-59CF66DE35A7}"/>
              </a:ext>
            </a:extLst>
          </p:cNvPr>
          <p:cNvSpPr txBox="1"/>
          <p:nvPr/>
        </p:nvSpPr>
        <p:spPr>
          <a:xfrm>
            <a:off x="5879976" y="1364575"/>
            <a:ext cx="5400600" cy="1200329"/>
          </a:xfrm>
          <a:prstGeom prst="rect">
            <a:avLst/>
          </a:prstGeom>
          <a:solidFill>
            <a:srgbClr val="0000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プログラムの先頭（</a:t>
            </a:r>
            <a:r>
              <a:rPr kumimoji="1" lang="en-US" altLang="ja-JP"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import</a:t>
            </a: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の直後）、</a:t>
            </a:r>
            <a:br>
              <a:rPr kumimoji="1" lang="en-US" altLang="ja-JP"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関数や</a:t>
            </a:r>
            <a:r>
              <a:rPr kumimoji="1" lang="en-US" altLang="ja-JP"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class</a:t>
            </a: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定義の最初に </a:t>
            </a:r>
            <a:r>
              <a:rPr kumimoji="1" lang="en-US" altLang="ja-JP"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docstring</a:t>
            </a: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をいれると、</a:t>
            </a:r>
            <a:r>
              <a:rPr kumimoji="1" lang="en-US" altLang="ja-JP"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help</a:t>
            </a:r>
            <a:r>
              <a:rPr kumimoji="1" lang="ja-JP" altLang="en-US" sz="2400" b="1" i="0" u="none" strike="noStrike" kern="1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として使える</a:t>
            </a:r>
            <a:endParaRPr kumimoji="1" lang="ja-JP"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1DB0B64B-CB27-CE31-7F84-5E3C3FA9523C}"/>
              </a:ext>
            </a:extLst>
          </p:cNvPr>
          <p:cNvSpPr txBox="1"/>
          <p:nvPr/>
        </p:nvSpPr>
        <p:spPr>
          <a:xfrm>
            <a:off x="5951984" y="2629361"/>
            <a:ext cx="6192687" cy="1015663"/>
          </a:xfrm>
          <a:prstGeom prst="rect">
            <a:avLst/>
          </a:prstGeom>
          <a:solidFill>
            <a:schemeClr val="accent5">
              <a:lumMod val="40000"/>
              <a:lumOff val="6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0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.__doc__ </a:t>
            </a:r>
            <a:r>
              <a:rPr kumimoji="1" lang="ja-JP" altLang="en-US" sz="20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というメンバ変数で参照できる</a:t>
            </a:r>
            <a:endParaRPr kumimoji="1" lang="en-US" altLang="ja-JP" sz="20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000" b="1" i="0" u="none" strike="noStrike" kern="1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VSCode</a:t>
            </a:r>
            <a:r>
              <a:rPr kumimoji="1" lang="ja-JP" altLang="en-US" sz="20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では、関数呼び出しや関数定義にカーソルを</a:t>
            </a:r>
            <a:br>
              <a:rPr kumimoji="1" lang="en-US" altLang="ja-JP" sz="20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br>
            <a:r>
              <a:rPr kumimoji="1" lang="ja-JP" altLang="en-US" sz="2000" b="1" i="0" u="none" strike="noStrike" kern="1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持っていくと、関数情報が表示される</a:t>
            </a:r>
            <a:endParaRPr kumimoji="1"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8431F8DC-C880-BCA8-4A35-9B99DD6C6E0C}"/>
              </a:ext>
            </a:extLst>
          </p:cNvPr>
          <p:cNvSpPr/>
          <p:nvPr/>
        </p:nvSpPr>
        <p:spPr>
          <a:xfrm>
            <a:off x="6543203" y="4153148"/>
            <a:ext cx="5462389" cy="1868140"/>
          </a:xfrm>
          <a:prstGeom prst="rect">
            <a:avLst/>
          </a:prstGeom>
          <a:noFill/>
          <a:ln w="66675" cmpd="dbl">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Tree>
    <p:extLst>
      <p:ext uri="{BB962C8B-B14F-4D97-AF65-F5344CB8AC3E}">
        <p14:creationId xmlns:p14="http://schemas.microsoft.com/office/powerpoint/2010/main" val="96268226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EE2A39D1-EC76-4DCD-76D9-1E5A6AB0827C}"/>
              </a:ext>
            </a:extLst>
          </p:cNvPr>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その他</a:t>
            </a:r>
          </a:p>
        </p:txBody>
      </p:sp>
      <p:sp>
        <p:nvSpPr>
          <p:cNvPr id="6" name="テキスト ボックス 5">
            <a:extLst>
              <a:ext uri="{FF2B5EF4-FFF2-40B4-BE49-F238E27FC236}">
                <a16:creationId xmlns:a16="http://schemas.microsoft.com/office/drawing/2014/main" id="{CD965970-3110-AD39-A8D3-53F81D448082}"/>
              </a:ext>
            </a:extLst>
          </p:cNvPr>
          <p:cNvSpPr txBox="1"/>
          <p:nvPr/>
        </p:nvSpPr>
        <p:spPr>
          <a:xfrm>
            <a:off x="479376" y="965041"/>
            <a:ext cx="12241360" cy="563231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エラー処理</a:t>
            </a:r>
            <a:r>
              <a:rPr kumimoji="1" lang="ja-JP" altLang="en-US" sz="24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4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4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読み込むファイルが存在しない など</a:t>
            </a:r>
            <a:r>
              <a:rPr kumimoji="1" lang="en-US" altLang="ja-JP" sz="24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endPar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関数</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デフォルト引数、キーワード引数</a:t>
            </a:r>
            <a:endPar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ja-JP" altLang="en-US" sz="36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辞書型</a:t>
            </a:r>
            <a:endParaRPr kumimoji="1" lang="en-US" altLang="ja-JP" sz="3600" b="0"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複素数    </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36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complex</a:t>
            </a:r>
            <a:r>
              <a:rPr kumimoji="1" lang="ja-JP" altLang="en-US" sz="36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型</a:t>
            </a: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c = 3.0 + 2.0j</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行列計算</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一次連立方程式、固有値</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3600" b="1" i="0" u="none" strike="noStrike" kern="1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numpy</a:t>
            </a:r>
            <a:endParaRPr kumimoji="1" lang="en-US" altLang="ja-JP" sz="36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数値解析</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最適化、スペクトル解析、フーリエ変換</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3600" b="1" i="0" u="none" strike="noStrike" kern="1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scipy</a:t>
            </a:r>
            <a:endParaRPr kumimoji="1" lang="en-US" altLang="ja-JP" sz="36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機械学習</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36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pandas, scikit-learn</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GUI         : </a:t>
            </a:r>
            <a:r>
              <a:rPr kumimoji="1" lang="en-US" altLang="ja-JP" sz="3600" b="1" i="0" u="none" strike="noStrike" kern="1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tkinter</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3600" b="0"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pygtk</a:t>
            </a:r>
            <a:endPar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装置制御 </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(GPIB):</a:t>
            </a: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3600" b="1" i="0" u="none" strike="noStrike" kern="1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PyVISA</a:t>
            </a:r>
            <a:endParaRPr kumimoji="1" lang="en-US" altLang="ja-JP" sz="36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通信</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ネットワーク、</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Web</a:t>
            </a:r>
            <a:r>
              <a:rPr kumimoji="1" lang="ja-JP" altLang="en-US"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アプリ</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36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Flask</a:t>
            </a:r>
            <a:r>
              <a:rPr kumimoji="1" lang="en-US" altLang="ja-JP" sz="3600" b="0"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3600" b="1" i="0" u="none" strike="noStrike" kern="1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FastAPI</a:t>
            </a:r>
            <a:endParaRPr kumimoji="1" lang="en-US" altLang="ja-JP" sz="36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Tree>
    <p:extLst>
      <p:ext uri="{BB962C8B-B14F-4D97-AF65-F5344CB8AC3E}">
        <p14:creationId xmlns:p14="http://schemas.microsoft.com/office/powerpoint/2010/main" val="177814112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 name="Rectangle 1027">
            <a:extLst>
              <a:ext uri="{FF2B5EF4-FFF2-40B4-BE49-F238E27FC236}">
                <a16:creationId xmlns:a16="http://schemas.microsoft.com/office/drawing/2014/main" id="{2D494CEB-1216-4AE9-62CC-F070FCA25530}"/>
              </a:ext>
            </a:extLst>
          </p:cNvPr>
          <p:cNvSpPr txBox="1">
            <a:spLocks noChangeArrowheads="1"/>
          </p:cNvSpPr>
          <p:nvPr/>
        </p:nvSpPr>
        <p:spPr bwMode="auto">
          <a:xfrm>
            <a:off x="82724" y="2780928"/>
            <a:ext cx="12026552"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ja-JP" altLang="en-US" sz="32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その他</a:t>
            </a:r>
            <a:endParaRPr kumimoji="1" lang="en-US" altLang="ja-JP" sz="3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33110263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08719"/>
          </a:xfrm>
        </p:spPr>
        <p:txBody>
          <a:bodyPr/>
          <a:lstStyle/>
          <a:p>
            <a:pPr eaLnBrk="1" hangingPunct="1"/>
            <a:r>
              <a:rPr lang="ja-JP" altLang="en-US" sz="3600" b="1" dirty="0">
                <a:solidFill>
                  <a:srgbClr val="0000FF"/>
                </a:solidFill>
                <a:ea typeface="ＨＧ丸ゴシックB" pitchFamily="49" charset="-128"/>
              </a:rPr>
              <a:t>関数で複数の値を返す、他の方法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ja-JP" altLang="en-US" sz="3600" b="1" dirty="0">
                <a:solidFill>
                  <a:srgbClr val="FF0000"/>
                </a:solidFill>
                <a:ea typeface="ＨＧ丸ゴシックB" pitchFamily="49" charset="-128"/>
              </a:rPr>
              <a:t>推奨しない</a:t>
            </a:r>
          </a:p>
        </p:txBody>
      </p:sp>
      <p:sp>
        <p:nvSpPr>
          <p:cNvPr id="420867" name="Rectangle 1027"/>
          <p:cNvSpPr>
            <a:spLocks noGrp="1" noChangeArrowheads="1"/>
          </p:cNvSpPr>
          <p:nvPr>
            <p:ph type="body" idx="1"/>
          </p:nvPr>
        </p:nvSpPr>
        <p:spPr>
          <a:xfrm>
            <a:off x="191344" y="908720"/>
            <a:ext cx="11953328" cy="5561855"/>
          </a:xfrm>
        </p:spPr>
        <p:txBody>
          <a:bodyPr/>
          <a:lstStyle/>
          <a:p>
            <a:pPr marL="0" indent="0">
              <a:spcBef>
                <a:spcPts val="0"/>
              </a:spcBef>
              <a:buNone/>
            </a:pPr>
            <a:r>
              <a:rPr lang="ja-JP" altLang="en-US" sz="2400" b="1" dirty="0">
                <a:solidFill>
                  <a:srgbClr val="FF0000"/>
                </a:solidFill>
              </a:rPr>
              <a:t>実は、引数がリスト変数やオブジェクトの場合、その要素・メンバーにいれて値を返せる</a:t>
            </a:r>
            <a:r>
              <a:rPr lang="en-US" altLang="ja-JP" sz="2400" b="1" dirty="0">
                <a:solidFill>
                  <a:srgbClr val="FF0000"/>
                </a:solidFill>
              </a:rPr>
              <a:t>:</a:t>
            </a:r>
            <a:br>
              <a:rPr lang="en-US" altLang="ja-JP" sz="2400" b="1" dirty="0">
                <a:solidFill>
                  <a:srgbClr val="FF0000"/>
                </a:solidFill>
              </a:rPr>
            </a:br>
            <a:r>
              <a:rPr lang="ja-JP" altLang="en-US" sz="2400" dirty="0"/>
              <a:t>　　　どのような変数型であれば使えるかは、</a:t>
            </a:r>
            <a:r>
              <a:rPr lang="en-US" altLang="ja-JP" sz="2400" dirty="0"/>
              <a:t>mutable, immutable </a:t>
            </a:r>
            <a:r>
              <a:rPr lang="ja-JP" altLang="en-US" sz="2400" dirty="0"/>
              <a:t>について調べてください</a:t>
            </a:r>
            <a:endParaRPr lang="en-US" altLang="ja-JP" sz="2400" dirty="0"/>
          </a:p>
          <a:p>
            <a:pPr marL="0" indent="0">
              <a:spcBef>
                <a:spcPts val="0"/>
              </a:spcBef>
              <a:buNone/>
            </a:pPr>
            <a:endParaRPr lang="en-US" altLang="ja-JP" sz="2400" b="1" dirty="0">
              <a:solidFill>
                <a:srgbClr val="FF0000"/>
              </a:solidFill>
            </a:endParaRPr>
          </a:p>
          <a:p>
            <a:pPr marL="0" indent="0">
              <a:spcBef>
                <a:spcPts val="0"/>
              </a:spcBef>
              <a:buNone/>
            </a:pPr>
            <a:r>
              <a:rPr lang="en-US" altLang="ja-JP" sz="2400" dirty="0">
                <a:solidFill>
                  <a:schemeClr val="accent1">
                    <a:lumMod val="50000"/>
                  </a:schemeClr>
                </a:solidFill>
              </a:rPr>
              <a:t>def f(x, </a:t>
            </a:r>
            <a:r>
              <a:rPr lang="en-US" altLang="ja-JP" sz="2400" dirty="0" err="1">
                <a:solidFill>
                  <a:schemeClr val="accent1">
                    <a:lumMod val="50000"/>
                  </a:schemeClr>
                </a:solidFill>
              </a:rPr>
              <a:t>ret_list</a:t>
            </a:r>
            <a:r>
              <a:rPr lang="en-US" altLang="ja-JP" sz="2400" dirty="0">
                <a:solidFill>
                  <a:schemeClr val="accent1">
                    <a:lumMod val="50000"/>
                  </a:schemeClr>
                </a:solidFill>
              </a:rPr>
              <a:t>):</a:t>
            </a:r>
          </a:p>
          <a:p>
            <a:pPr marL="0" indent="0">
              <a:spcBef>
                <a:spcPts val="0"/>
              </a:spcBef>
              <a:buNone/>
            </a:pPr>
            <a:r>
              <a:rPr lang="ja-JP" altLang="en-US" sz="2400" dirty="0">
                <a:solidFill>
                  <a:schemeClr val="accent1">
                    <a:lumMod val="50000"/>
                  </a:schemeClr>
                </a:solidFill>
              </a:rPr>
              <a:t>    </a:t>
            </a:r>
            <a:r>
              <a:rPr lang="en-US" altLang="ja-JP" sz="2400" dirty="0" err="1">
                <a:solidFill>
                  <a:schemeClr val="accent1">
                    <a:lumMod val="50000"/>
                  </a:schemeClr>
                </a:solidFill>
              </a:rPr>
              <a:t>ret_list.append</a:t>
            </a:r>
            <a:r>
              <a:rPr lang="en-US" altLang="ja-JP" sz="2400" dirty="0">
                <a:solidFill>
                  <a:schemeClr val="accent1">
                    <a:lumMod val="50000"/>
                  </a:schemeClr>
                </a:solidFill>
              </a:rPr>
              <a:t>(x)</a:t>
            </a:r>
            <a:br>
              <a:rPr lang="en-US" altLang="ja-JP" sz="2400" dirty="0">
                <a:solidFill>
                  <a:schemeClr val="accent1">
                    <a:lumMod val="50000"/>
                  </a:schemeClr>
                </a:solidFill>
              </a:rPr>
            </a:br>
            <a:r>
              <a:rPr lang="en-US" altLang="ja-JP" sz="2400" dirty="0">
                <a:solidFill>
                  <a:schemeClr val="accent1">
                    <a:lumMod val="50000"/>
                  </a:schemeClr>
                </a:solidFill>
              </a:rPr>
              <a:t>    </a:t>
            </a:r>
            <a:r>
              <a:rPr lang="en-US" altLang="ja-JP" sz="2400" dirty="0" err="1">
                <a:solidFill>
                  <a:schemeClr val="accent1">
                    <a:lumMod val="50000"/>
                  </a:schemeClr>
                </a:solidFill>
              </a:rPr>
              <a:t>ret_list.append</a:t>
            </a:r>
            <a:r>
              <a:rPr lang="en-US" altLang="ja-JP" sz="2400" dirty="0">
                <a:solidFill>
                  <a:schemeClr val="accent1">
                    <a:lumMod val="50000"/>
                  </a:schemeClr>
                </a:solidFill>
              </a:rPr>
              <a:t>(x * x)</a:t>
            </a:r>
            <a:br>
              <a:rPr lang="en-US" altLang="ja-JP" sz="2400" dirty="0">
                <a:solidFill>
                  <a:schemeClr val="accent1">
                    <a:lumMod val="50000"/>
                  </a:schemeClr>
                </a:solidFill>
              </a:rPr>
            </a:br>
            <a:endParaRPr lang="en-US" altLang="ja-JP" sz="2400" dirty="0">
              <a:solidFill>
                <a:schemeClr val="accent1">
                  <a:lumMod val="50000"/>
                </a:schemeClr>
              </a:solidFill>
            </a:endParaRPr>
          </a:p>
          <a:p>
            <a:pPr marL="0" indent="0">
              <a:spcBef>
                <a:spcPts val="0"/>
              </a:spcBef>
              <a:buNone/>
            </a:pPr>
            <a:r>
              <a:rPr lang="en-US" altLang="ja-JP" sz="2400" dirty="0" err="1">
                <a:solidFill>
                  <a:schemeClr val="accent1">
                    <a:lumMod val="50000"/>
                  </a:schemeClr>
                </a:solidFill>
              </a:rPr>
              <a:t>ret_list</a:t>
            </a:r>
            <a:r>
              <a:rPr lang="en-US" altLang="ja-JP" sz="2400" dirty="0">
                <a:solidFill>
                  <a:schemeClr val="accent1">
                    <a:lumMod val="50000"/>
                  </a:schemeClr>
                </a:solidFill>
              </a:rPr>
              <a:t> = []</a:t>
            </a:r>
            <a:br>
              <a:rPr lang="en-US" altLang="ja-JP" sz="2400" dirty="0">
                <a:solidFill>
                  <a:schemeClr val="accent1">
                    <a:lumMod val="50000"/>
                  </a:schemeClr>
                </a:solidFill>
              </a:rPr>
            </a:br>
            <a:r>
              <a:rPr lang="en-US" altLang="ja-JP" sz="2400" dirty="0">
                <a:solidFill>
                  <a:schemeClr val="accent1">
                    <a:lumMod val="50000"/>
                  </a:schemeClr>
                </a:solidFill>
              </a:rPr>
              <a:t>f(3.0, </a:t>
            </a:r>
            <a:r>
              <a:rPr lang="en-US" altLang="ja-JP" sz="2400" dirty="0" err="1">
                <a:solidFill>
                  <a:schemeClr val="accent1">
                    <a:lumMod val="50000"/>
                  </a:schemeClr>
                </a:solidFill>
              </a:rPr>
              <a:t>ret_list</a:t>
            </a:r>
            <a:r>
              <a:rPr lang="en-US" altLang="ja-JP" sz="2400" dirty="0">
                <a:solidFill>
                  <a:schemeClr val="accent1">
                    <a:lumMod val="50000"/>
                  </a:schemeClr>
                </a:solidFill>
              </a:rPr>
              <a:t>)</a:t>
            </a:r>
          </a:p>
          <a:p>
            <a:pPr marL="0" indent="0">
              <a:spcBef>
                <a:spcPts val="0"/>
              </a:spcBef>
              <a:buNone/>
            </a:pPr>
            <a:r>
              <a:rPr lang="en-US" altLang="ja-JP" sz="2400" dirty="0">
                <a:solidFill>
                  <a:schemeClr val="accent1">
                    <a:lumMod val="50000"/>
                  </a:schemeClr>
                </a:solidFill>
              </a:rPr>
              <a:t>print(“return values:”, </a:t>
            </a:r>
            <a:r>
              <a:rPr lang="en-US" altLang="ja-JP" sz="2400" dirty="0" err="1">
                <a:solidFill>
                  <a:schemeClr val="accent1">
                    <a:lumMod val="50000"/>
                  </a:schemeClr>
                </a:solidFill>
              </a:rPr>
              <a:t>ret_list</a:t>
            </a:r>
            <a:r>
              <a:rPr lang="en-US" altLang="ja-JP" sz="2400" dirty="0">
                <a:solidFill>
                  <a:schemeClr val="accent1">
                    <a:lumMod val="50000"/>
                  </a:schemeClr>
                </a:solidFill>
              </a:rPr>
              <a:t>)</a:t>
            </a:r>
          </a:p>
          <a:p>
            <a:pPr marL="0" indent="0">
              <a:spcBef>
                <a:spcPts val="0"/>
              </a:spcBef>
              <a:buNone/>
            </a:pPr>
            <a:endParaRPr lang="en-US" altLang="ja-JP" sz="2400" b="1" dirty="0">
              <a:solidFill>
                <a:srgbClr val="FF0000"/>
              </a:solidFill>
            </a:endParaRPr>
          </a:p>
          <a:p>
            <a:pPr marL="0" indent="0">
              <a:spcBef>
                <a:spcPts val="0"/>
              </a:spcBef>
              <a:buNone/>
            </a:pPr>
            <a:r>
              <a:rPr lang="ja-JP" altLang="en-US" sz="2400" b="1" dirty="0">
                <a:solidFill>
                  <a:srgbClr val="FF0000"/>
                </a:solidFill>
              </a:rPr>
              <a:t>　　引数 </a:t>
            </a:r>
            <a:r>
              <a:rPr lang="en-US" altLang="ja-JP" sz="2400" b="1" dirty="0" err="1">
                <a:solidFill>
                  <a:srgbClr val="FF0000"/>
                </a:solidFill>
              </a:rPr>
              <a:t>ret_list</a:t>
            </a:r>
            <a:r>
              <a:rPr lang="en-US" altLang="ja-JP" sz="2400" b="1" dirty="0">
                <a:solidFill>
                  <a:srgbClr val="FF0000"/>
                </a:solidFill>
              </a:rPr>
              <a:t> </a:t>
            </a:r>
            <a:r>
              <a:rPr lang="ja-JP" altLang="en-US" sz="2400" b="1" dirty="0">
                <a:solidFill>
                  <a:srgbClr val="FF0000"/>
                </a:solidFill>
              </a:rPr>
              <a:t>が関数内で</a:t>
            </a:r>
            <a:r>
              <a:rPr lang="ja-JP" altLang="en-US" sz="2400" dirty="0"/>
              <a:t> </a:t>
            </a:r>
            <a:r>
              <a:rPr lang="en-US" altLang="ja-JP" sz="2400" dirty="0"/>
              <a:t>(</a:t>
            </a:r>
            <a:r>
              <a:rPr lang="ja-JP" altLang="en-US" sz="2400" dirty="0"/>
              <a:t>予期せずに</a:t>
            </a:r>
            <a:r>
              <a:rPr lang="en-US" altLang="ja-JP" sz="2400" dirty="0"/>
              <a:t>) </a:t>
            </a:r>
            <a:r>
              <a:rPr lang="ja-JP" altLang="en-US" sz="2400" b="1" dirty="0">
                <a:solidFill>
                  <a:srgbClr val="FF0000"/>
                </a:solidFill>
              </a:rPr>
              <a:t>変更されるので、トラブルの元</a:t>
            </a:r>
            <a:br>
              <a:rPr lang="en-US" altLang="ja-JP" sz="2400" b="1" dirty="0">
                <a:solidFill>
                  <a:srgbClr val="FF0000"/>
                </a:solidFill>
              </a:rPr>
            </a:br>
            <a:r>
              <a:rPr lang="ja-JP" altLang="en-US" sz="2400" b="1" dirty="0">
                <a:solidFill>
                  <a:srgbClr val="FF0000"/>
                </a:solidFill>
              </a:rPr>
              <a:t>　　　　　　　　　　　　　　</a:t>
            </a:r>
            <a:r>
              <a:rPr lang="ja-JP" altLang="en-US" b="1" dirty="0">
                <a:solidFill>
                  <a:srgbClr val="0000FF"/>
                </a:solidFill>
              </a:rPr>
              <a:t>副作用 はなるべく発生させないほうがいい</a:t>
            </a:r>
            <a:endParaRPr lang="en-US" altLang="ja-JP" sz="2400" b="1" dirty="0">
              <a:solidFill>
                <a:srgbClr val="0000FF"/>
              </a:solidFill>
            </a:endParaRPr>
          </a:p>
          <a:p>
            <a:pPr marL="0" indent="0">
              <a:spcBef>
                <a:spcPts val="0"/>
              </a:spcBef>
              <a:buNone/>
            </a:pPr>
            <a:endParaRPr lang="en-US" altLang="ja-JP" sz="2400" b="1" dirty="0">
              <a:solidFill>
                <a:srgbClr val="FF0000"/>
              </a:solidFill>
            </a:endParaRPr>
          </a:p>
          <a:p>
            <a:pPr marL="0" indent="0">
              <a:spcBef>
                <a:spcPts val="0"/>
              </a:spcBef>
              <a:buNone/>
            </a:pPr>
            <a:endParaRPr lang="en-US" altLang="ja-JP" sz="2400" b="1" dirty="0">
              <a:solidFill>
                <a:srgbClr val="FF0000"/>
              </a:solidFill>
            </a:endParaRPr>
          </a:p>
        </p:txBody>
      </p:sp>
    </p:spTree>
    <p:extLst>
      <p:ext uri="{BB962C8B-B14F-4D97-AF65-F5344CB8AC3E}">
        <p14:creationId xmlns:p14="http://schemas.microsoft.com/office/powerpoint/2010/main" val="242856822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1196751"/>
          </a:xfrm>
        </p:spPr>
        <p:txBody>
          <a:bodyPr/>
          <a:lstStyle/>
          <a:p>
            <a:pPr eaLnBrk="1" hangingPunct="1"/>
            <a:r>
              <a:rPr lang="ja-JP" altLang="en-US" sz="3600" b="1" dirty="0">
                <a:solidFill>
                  <a:srgbClr val="0000FF"/>
                </a:solidFill>
                <a:ea typeface="ＨＧ丸ゴシックB" pitchFamily="49" charset="-128"/>
              </a:rPr>
              <a:t>強く推奨</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関数の入力と戻り値を明確に分離</a:t>
            </a:r>
            <a:br>
              <a:rPr lang="en-US" altLang="ja-JP" sz="3600" b="1" dirty="0">
                <a:solidFill>
                  <a:srgbClr val="0000FF"/>
                </a:solidFill>
                <a:ea typeface="ＨＧ丸ゴシックB" pitchFamily="49" charset="-128"/>
              </a:rPr>
            </a:br>
            <a:r>
              <a:rPr lang="ja-JP" altLang="en-US" sz="3600" b="1" dirty="0">
                <a:solidFill>
                  <a:srgbClr val="0000FF"/>
                </a:solidFill>
                <a:ea typeface="ＨＧ丸ゴシックB" pitchFamily="49" charset="-128"/>
              </a:rPr>
              <a:t>副作用を作らない</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335360" y="1179513"/>
            <a:ext cx="11787878" cy="5561855"/>
          </a:xfrm>
        </p:spPr>
        <p:txBody>
          <a:bodyPr/>
          <a:lstStyle/>
          <a:p>
            <a:pPr marL="0" indent="0">
              <a:spcBef>
                <a:spcPts val="0"/>
              </a:spcBef>
              <a:buNone/>
            </a:pPr>
            <a:r>
              <a:rPr lang="ja-JP" altLang="en-US" sz="2800" b="1" dirty="0"/>
              <a:t>良いプログラムの構造</a:t>
            </a:r>
            <a:r>
              <a:rPr lang="en-US" altLang="ja-JP" sz="2800" b="1" dirty="0"/>
              <a:t>:</a:t>
            </a:r>
          </a:p>
          <a:p>
            <a:pPr marL="0" indent="0">
              <a:spcBef>
                <a:spcPts val="0"/>
              </a:spcBef>
              <a:buNone/>
            </a:pPr>
            <a:r>
              <a:rPr lang="ja-JP" altLang="en-US" sz="2800" b="1" dirty="0"/>
              <a:t>　・ 入力と出力が明確に区別されている</a:t>
            </a:r>
            <a:endParaRPr lang="en-US" altLang="ja-JP" sz="2800" b="1" dirty="0"/>
          </a:p>
          <a:p>
            <a:pPr marL="0" indent="0">
              <a:spcBef>
                <a:spcPts val="0"/>
              </a:spcBef>
              <a:buNone/>
            </a:pPr>
            <a:r>
              <a:rPr lang="ja-JP" altLang="en-US" sz="2800" b="1" dirty="0">
                <a:solidFill>
                  <a:srgbClr val="FF0000"/>
                </a:solidFill>
              </a:rPr>
              <a:t>　・ 入力変数は変更しない</a:t>
            </a:r>
            <a:endParaRPr lang="en-US" altLang="ja-JP" sz="2800" b="1" dirty="0">
              <a:solidFill>
                <a:srgbClr val="FF0000"/>
              </a:solidFill>
            </a:endParaRPr>
          </a:p>
          <a:p>
            <a:pPr marL="0" indent="0">
              <a:spcBef>
                <a:spcPts val="0"/>
              </a:spcBef>
              <a:buNone/>
            </a:pPr>
            <a:r>
              <a:rPr lang="ja-JP" altLang="en-US" sz="2800" b="1" dirty="0">
                <a:solidFill>
                  <a:srgbClr val="FF0000"/>
                </a:solidFill>
              </a:rPr>
              <a:t>　・ 関数の結果は戻り値で受け取る</a:t>
            </a:r>
            <a:endParaRPr lang="en-US" altLang="ja-JP" sz="2800" b="1" dirty="0">
              <a:solidFill>
                <a:srgbClr val="FF0000"/>
              </a:solidFill>
            </a:endParaRPr>
          </a:p>
          <a:p>
            <a:pPr marL="0" indent="0">
              <a:spcBef>
                <a:spcPts val="0"/>
              </a:spcBef>
              <a:buNone/>
            </a:pPr>
            <a:r>
              <a:rPr lang="ja-JP" altLang="en-US" sz="2800" b="1" dirty="0"/>
              <a:t>　・ </a:t>
            </a:r>
            <a:r>
              <a:rPr lang="ja-JP" altLang="en-US" sz="2800" b="1" dirty="0">
                <a:solidFill>
                  <a:srgbClr val="FF0000"/>
                </a:solidFill>
              </a:rPr>
              <a:t>副作用がない</a:t>
            </a:r>
            <a:r>
              <a:rPr lang="en-US" altLang="ja-JP" sz="2800" b="1" dirty="0">
                <a:solidFill>
                  <a:srgbClr val="FF0000"/>
                </a:solidFill>
              </a:rPr>
              <a:t>:</a:t>
            </a:r>
            <a:r>
              <a:rPr lang="ja-JP" altLang="en-US" sz="2800" b="1" dirty="0">
                <a:solidFill>
                  <a:srgbClr val="FF0000"/>
                </a:solidFill>
              </a:rPr>
              <a:t> </a:t>
            </a:r>
            <a:r>
              <a:rPr lang="ja-JP" altLang="en-US" sz="2800" b="1" dirty="0"/>
              <a:t>関数の結果は、入力の値だけで決まる</a:t>
            </a:r>
            <a:br>
              <a:rPr lang="en-US" altLang="ja-JP" sz="2800" b="1" dirty="0"/>
            </a:br>
            <a:r>
              <a:rPr lang="ja-JP" altLang="en-US" sz="2800" b="1" dirty="0"/>
              <a:t>　　　　　</a:t>
            </a:r>
            <a:r>
              <a:rPr lang="en-US" altLang="ja-JP" sz="2800" b="1" dirty="0"/>
              <a:t>(</a:t>
            </a:r>
            <a:r>
              <a:rPr lang="ja-JP" altLang="en-US" sz="2800" b="1" dirty="0"/>
              <a:t>関数内に定数のフラグなどを作らない</a:t>
            </a:r>
            <a:r>
              <a:rPr lang="en-US" altLang="ja-JP" sz="2800" b="1" dirty="0"/>
              <a:t>)</a:t>
            </a:r>
          </a:p>
          <a:p>
            <a:pPr marL="0" indent="0">
              <a:spcBef>
                <a:spcPts val="0"/>
              </a:spcBef>
              <a:buNone/>
            </a:pPr>
            <a:endParaRPr lang="en-US" altLang="ja-JP" sz="2800" b="1" dirty="0"/>
          </a:p>
          <a:p>
            <a:pPr marL="0" indent="0">
              <a:spcBef>
                <a:spcPts val="0"/>
              </a:spcBef>
              <a:buNone/>
            </a:pPr>
            <a:r>
              <a:rPr lang="ja-JP" altLang="en-US" sz="2800" b="1" dirty="0"/>
              <a:t>この規則を守ると、プログラムを 入力 </a:t>
            </a:r>
            <a:r>
              <a:rPr lang="en-US" altLang="ja-JP" sz="2800" b="1" dirty="0"/>
              <a:t>=&gt;</a:t>
            </a:r>
            <a:r>
              <a:rPr lang="ja-JP" altLang="en-US" sz="2800" b="1" dirty="0"/>
              <a:t> 出力のチェーンで組み立てられる</a:t>
            </a:r>
            <a:endParaRPr lang="en-US" altLang="ja-JP" sz="2800" b="1" dirty="0"/>
          </a:p>
          <a:p>
            <a:pPr marL="0" indent="0">
              <a:spcBef>
                <a:spcPts val="0"/>
              </a:spcBef>
              <a:buNone/>
            </a:pPr>
            <a:r>
              <a:rPr lang="en-US" altLang="ja-JP" sz="2800" b="1" dirty="0"/>
              <a:t>output1 = func1(input1)</a:t>
            </a:r>
          </a:p>
          <a:p>
            <a:pPr marL="0" indent="0">
              <a:spcBef>
                <a:spcPts val="0"/>
              </a:spcBef>
              <a:buNone/>
            </a:pPr>
            <a:r>
              <a:rPr lang="en-US" altLang="ja-JP" sz="2800" b="1" dirty="0"/>
              <a:t>output2 = func2(input1, output1)</a:t>
            </a:r>
          </a:p>
          <a:p>
            <a:pPr marL="0" indent="0">
              <a:spcBef>
                <a:spcPts val="0"/>
              </a:spcBef>
              <a:buNone/>
            </a:pPr>
            <a:r>
              <a:rPr lang="en-US" altLang="ja-JP" sz="2800" b="1" dirty="0"/>
              <a:t>output3 = func3(input1, output2)</a:t>
            </a:r>
          </a:p>
          <a:p>
            <a:pPr marL="0" indent="0">
              <a:spcBef>
                <a:spcPts val="0"/>
              </a:spcBef>
              <a:buNone/>
            </a:pPr>
            <a:endParaRPr lang="en-US" altLang="ja-JP" sz="2800" b="1" dirty="0"/>
          </a:p>
          <a:p>
            <a:pPr marL="0" indent="0">
              <a:spcBef>
                <a:spcPts val="0"/>
              </a:spcBef>
              <a:buNone/>
            </a:pPr>
            <a:endParaRPr lang="en-US" altLang="ja-JP" sz="2800" b="1" dirty="0"/>
          </a:p>
          <a:p>
            <a:pPr marL="0" indent="0">
              <a:spcBef>
                <a:spcPts val="0"/>
              </a:spcBef>
              <a:buNone/>
            </a:pPr>
            <a:endParaRPr lang="en-US" altLang="ja-JP" sz="2800" b="1" dirty="0"/>
          </a:p>
          <a:p>
            <a:pPr marL="0" indent="0">
              <a:spcBef>
                <a:spcPts val="0"/>
              </a:spcBef>
              <a:buNone/>
            </a:pPr>
            <a:endParaRPr lang="en-US" altLang="ja-JP" sz="2800" b="1" dirty="0"/>
          </a:p>
          <a:p>
            <a:pPr marL="0" indent="0">
              <a:spcBef>
                <a:spcPts val="0"/>
              </a:spcBef>
              <a:buNone/>
            </a:pPr>
            <a:endParaRPr lang="en-US" altLang="ja-JP" sz="2800" b="1" dirty="0"/>
          </a:p>
        </p:txBody>
      </p:sp>
    </p:spTree>
    <p:extLst>
      <p:ext uri="{BB962C8B-B14F-4D97-AF65-F5344CB8AC3E}">
        <p14:creationId xmlns:p14="http://schemas.microsoft.com/office/powerpoint/2010/main" val="3076362527"/>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関数のチェーンとしてプログラムを書きなおす</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356794" y="764704"/>
            <a:ext cx="11787878" cy="5561855"/>
          </a:xfrm>
        </p:spPr>
        <p:txBody>
          <a:bodyPr/>
          <a:lstStyle/>
          <a:p>
            <a:pPr marL="0" indent="0">
              <a:spcBef>
                <a:spcPts val="0"/>
              </a:spcBef>
              <a:buNone/>
            </a:pPr>
            <a:r>
              <a:rPr lang="en-US" altLang="ja-JP" sz="2400" b="1" dirty="0">
                <a:solidFill>
                  <a:srgbClr val="FF0000"/>
                </a:solidFill>
                <a:ea typeface="ＨＧ丸ゴシックB" pitchFamily="49" charset="-128"/>
              </a:rPr>
              <a:t>01d_fitting_gpt_rev2_functions.py</a:t>
            </a:r>
          </a:p>
          <a:p>
            <a:pPr marL="0" indent="0">
              <a:spcBef>
                <a:spcPts val="0"/>
              </a:spcBef>
              <a:buNone/>
            </a:pPr>
            <a:endParaRPr lang="en-US" altLang="ja-JP" sz="2400" b="1" dirty="0">
              <a:solidFill>
                <a:schemeClr val="accent1">
                  <a:lumMod val="50000"/>
                </a:schemeClr>
              </a:solidFill>
            </a:endParaRPr>
          </a:p>
          <a:p>
            <a:pPr marL="0" indent="0">
              <a:spcBef>
                <a:spcPts val="0"/>
              </a:spcBef>
              <a:buNone/>
            </a:pPr>
            <a:r>
              <a:rPr lang="en-US" altLang="ja-JP" sz="1800" b="1" dirty="0">
                <a:solidFill>
                  <a:schemeClr val="accent1">
                    <a:lumMod val="50000"/>
                  </a:schemeClr>
                </a:solidFill>
                <a:effectLst/>
              </a:rPr>
              <a:t>def main():</a:t>
            </a:r>
          </a:p>
          <a:p>
            <a:pPr marL="0" indent="0">
              <a:spcBef>
                <a:spcPts val="0"/>
              </a:spcBef>
              <a:buNone/>
            </a:pPr>
            <a:r>
              <a:rPr lang="en-US" altLang="ja-JP" sz="1800" b="1" dirty="0">
                <a:solidFill>
                  <a:schemeClr val="accent1">
                    <a:lumMod val="50000"/>
                  </a:schemeClr>
                </a:solidFill>
                <a:effectLst/>
              </a:rPr>
              <a:t>    </a:t>
            </a:r>
            <a:r>
              <a:rPr lang="en-US" altLang="ja-JP" sz="1800" b="1" dirty="0" err="1">
                <a:solidFill>
                  <a:srgbClr val="FF0000"/>
                </a:solidFill>
              </a:rPr>
              <a:t>input_path</a:t>
            </a:r>
            <a:r>
              <a:rPr lang="en-US" altLang="ja-JP" sz="1800" b="1" dirty="0">
                <a:solidFill>
                  <a:srgbClr val="FF0000"/>
                </a:solidFill>
              </a:rPr>
              <a:t>, </a:t>
            </a:r>
            <a:r>
              <a:rPr lang="en-US" altLang="ja-JP" sz="1800" b="1" dirty="0" err="1">
                <a:solidFill>
                  <a:srgbClr val="FF0000"/>
                </a:solidFill>
              </a:rPr>
              <a:t>output_path</a:t>
            </a:r>
            <a:r>
              <a:rPr lang="en-US" altLang="ja-JP" sz="1800" b="1" dirty="0">
                <a:solidFill>
                  <a:schemeClr val="accent1">
                    <a:lumMod val="50000"/>
                  </a:schemeClr>
                </a:solidFill>
              </a:rPr>
              <a:t> = initialize()</a:t>
            </a:r>
          </a:p>
          <a:p>
            <a:pPr marL="0" indent="0">
              <a:spcBef>
                <a:spcPts val="0"/>
              </a:spcBef>
              <a:buNone/>
            </a:pPr>
            <a:r>
              <a:rPr lang="en-US" altLang="ja-JP" sz="1800" b="1" dirty="0">
                <a:solidFill>
                  <a:schemeClr val="accent1">
                    <a:lumMod val="50000"/>
                  </a:schemeClr>
                </a:solidFill>
                <a:effectLst/>
              </a:rPr>
              <a:t>    </a:t>
            </a:r>
            <a:r>
              <a:rPr lang="en-US" altLang="ja-JP" sz="1800" b="1" dirty="0">
                <a:solidFill>
                  <a:srgbClr val="0000FF"/>
                </a:solidFill>
                <a:effectLst/>
              </a:rPr>
              <a:t>T, N</a:t>
            </a:r>
            <a:r>
              <a:rPr lang="en-US" altLang="ja-JP" sz="1800" b="1" dirty="0">
                <a:solidFill>
                  <a:schemeClr val="accent1">
                    <a:lumMod val="50000"/>
                  </a:schemeClr>
                </a:solidFill>
                <a:effectLst/>
              </a:rPr>
              <a:t> = </a:t>
            </a:r>
            <a:r>
              <a:rPr lang="en-US" altLang="ja-JP" sz="1800" b="1" dirty="0" err="1">
                <a:solidFill>
                  <a:schemeClr val="accent1">
                    <a:lumMod val="50000"/>
                  </a:schemeClr>
                </a:solidFill>
                <a:effectLst/>
              </a:rPr>
              <a:t>read_file</a:t>
            </a:r>
            <a:r>
              <a:rPr lang="en-US" altLang="ja-JP" sz="1800" b="1" dirty="0">
                <a:solidFill>
                  <a:schemeClr val="accent1">
                    <a:lumMod val="50000"/>
                  </a:schemeClr>
                </a:solidFill>
                <a:effectLst/>
              </a:rPr>
              <a:t>(</a:t>
            </a:r>
            <a:r>
              <a:rPr lang="en-US" altLang="ja-JP" sz="1800" b="1" dirty="0" err="1">
                <a:solidFill>
                  <a:srgbClr val="FF0000"/>
                </a:solidFill>
                <a:effectLst/>
              </a:rPr>
              <a:t>input_path</a:t>
            </a:r>
            <a:r>
              <a:rPr lang="en-US" altLang="ja-JP" sz="1800" b="1" dirty="0">
                <a:solidFill>
                  <a:schemeClr val="accent1">
                    <a:lumMod val="50000"/>
                  </a:schemeClr>
                </a:solidFill>
                <a:effectLst/>
              </a:rPr>
              <a:t>)</a:t>
            </a:r>
          </a:p>
          <a:p>
            <a:pPr marL="0" indent="0">
              <a:spcBef>
                <a:spcPts val="0"/>
              </a:spcBef>
              <a:buNone/>
            </a:pPr>
            <a:r>
              <a:rPr lang="en-US" altLang="ja-JP" sz="1800" b="1" dirty="0">
                <a:solidFill>
                  <a:schemeClr val="accent1">
                    <a:lumMod val="50000"/>
                  </a:schemeClr>
                </a:solidFill>
                <a:effectLst/>
              </a:rPr>
              <a:t>    </a:t>
            </a:r>
            <a:r>
              <a:rPr lang="en-US" altLang="ja-JP" sz="1800" b="1" dirty="0" err="1">
                <a:solidFill>
                  <a:srgbClr val="FF0000"/>
                </a:solidFill>
                <a:effectLst/>
              </a:rPr>
              <a:t>Tinv</a:t>
            </a:r>
            <a:r>
              <a:rPr lang="en-US" altLang="ja-JP" sz="1800" b="1" dirty="0">
                <a:solidFill>
                  <a:srgbClr val="FF0000"/>
                </a:solidFill>
                <a:effectLst/>
              </a:rPr>
              <a:t>, </a:t>
            </a:r>
            <a:r>
              <a:rPr lang="en-US" altLang="ja-JP" sz="1800" b="1" dirty="0" err="1">
                <a:solidFill>
                  <a:srgbClr val="FF0000"/>
                </a:solidFill>
                <a:effectLst/>
              </a:rPr>
              <a:t>logN</a:t>
            </a:r>
            <a:r>
              <a:rPr lang="en-US" altLang="ja-JP" sz="1800" b="1" dirty="0">
                <a:solidFill>
                  <a:schemeClr val="accent1">
                    <a:lumMod val="50000"/>
                  </a:schemeClr>
                </a:solidFill>
                <a:effectLst/>
              </a:rPr>
              <a:t> = convert(</a:t>
            </a:r>
            <a:r>
              <a:rPr lang="en-US" altLang="ja-JP" sz="1800" b="1" dirty="0">
                <a:solidFill>
                  <a:srgbClr val="0000FF"/>
                </a:solidFill>
                <a:effectLst/>
              </a:rPr>
              <a:t>T, N</a:t>
            </a:r>
            <a:r>
              <a:rPr lang="en-US" altLang="ja-JP" sz="1800" b="1" dirty="0">
                <a:solidFill>
                  <a:schemeClr val="accent1">
                    <a:lumMod val="50000"/>
                  </a:schemeClr>
                </a:solidFill>
                <a:effectLst/>
              </a:rPr>
              <a:t>)</a:t>
            </a:r>
          </a:p>
          <a:p>
            <a:pPr marL="0" indent="0">
              <a:spcBef>
                <a:spcPts val="0"/>
              </a:spcBef>
              <a:buNone/>
            </a:pPr>
            <a:r>
              <a:rPr lang="en-US" altLang="ja-JP" sz="1800" b="1" dirty="0">
                <a:solidFill>
                  <a:schemeClr val="accent1">
                    <a:lumMod val="50000"/>
                  </a:schemeClr>
                </a:solidFill>
                <a:effectLst/>
              </a:rPr>
              <a:t>    </a:t>
            </a:r>
            <a:r>
              <a:rPr lang="en-US" altLang="ja-JP" sz="1800" b="1" dirty="0" err="1">
                <a:solidFill>
                  <a:schemeClr val="accent1">
                    <a:lumMod val="50000"/>
                  </a:schemeClr>
                </a:solidFill>
                <a:effectLst/>
              </a:rPr>
              <a:t>print_input_data</a:t>
            </a:r>
            <a:r>
              <a:rPr lang="en-US" altLang="ja-JP" sz="1800" b="1" dirty="0">
                <a:solidFill>
                  <a:schemeClr val="accent1">
                    <a:lumMod val="50000"/>
                  </a:schemeClr>
                </a:solidFill>
                <a:effectLst/>
              </a:rPr>
              <a:t>(</a:t>
            </a:r>
            <a:r>
              <a:rPr lang="en-US" altLang="ja-JP" sz="1800" b="1" dirty="0">
                <a:solidFill>
                  <a:srgbClr val="0000FF"/>
                </a:solidFill>
                <a:effectLst/>
              </a:rPr>
              <a:t>T, N</a:t>
            </a:r>
            <a:r>
              <a:rPr lang="en-US" altLang="ja-JP" sz="1800" b="1" dirty="0">
                <a:solidFill>
                  <a:schemeClr val="accent1">
                    <a:lumMod val="50000"/>
                  </a:schemeClr>
                </a:solidFill>
                <a:effectLst/>
              </a:rPr>
              <a:t>, </a:t>
            </a:r>
            <a:r>
              <a:rPr lang="en-US" altLang="ja-JP" sz="1800" b="1" dirty="0" err="1">
                <a:solidFill>
                  <a:srgbClr val="FF0000"/>
                </a:solidFill>
                <a:effectLst/>
              </a:rPr>
              <a:t>Tinv</a:t>
            </a:r>
            <a:r>
              <a:rPr lang="en-US" altLang="ja-JP" sz="1800" b="1" dirty="0">
                <a:solidFill>
                  <a:srgbClr val="FF0000"/>
                </a:solidFill>
                <a:effectLst/>
              </a:rPr>
              <a:t>, </a:t>
            </a:r>
            <a:r>
              <a:rPr lang="en-US" altLang="ja-JP" sz="1800" b="1" dirty="0" err="1">
                <a:solidFill>
                  <a:srgbClr val="FF0000"/>
                </a:solidFill>
                <a:effectLst/>
              </a:rPr>
              <a:t>logN</a:t>
            </a:r>
            <a:r>
              <a:rPr lang="en-US" altLang="ja-JP" sz="1800" b="1" dirty="0">
                <a:solidFill>
                  <a:schemeClr val="accent1">
                    <a:lumMod val="50000"/>
                  </a:schemeClr>
                </a:solidFill>
                <a:effectLst/>
              </a:rPr>
              <a:t>)</a:t>
            </a:r>
          </a:p>
          <a:p>
            <a:pPr marL="0" indent="0">
              <a:spcBef>
                <a:spcPts val="0"/>
              </a:spcBef>
              <a:buNone/>
            </a:pPr>
            <a:r>
              <a:rPr lang="en-US" altLang="ja-JP" sz="1800" b="1" dirty="0">
                <a:solidFill>
                  <a:schemeClr val="accent1">
                    <a:lumMod val="50000"/>
                  </a:schemeClr>
                </a:solidFill>
                <a:effectLst/>
              </a:rPr>
              <a:t>    </a:t>
            </a:r>
            <a:r>
              <a:rPr lang="en-US" altLang="ja-JP" sz="1800" b="1" dirty="0">
                <a:solidFill>
                  <a:srgbClr val="0000FF"/>
                </a:solidFill>
                <a:effectLst/>
              </a:rPr>
              <a:t>a, b </a:t>
            </a:r>
            <a:r>
              <a:rPr lang="en-US" altLang="ja-JP" sz="1800" b="1" dirty="0">
                <a:solidFill>
                  <a:schemeClr val="accent1">
                    <a:lumMod val="50000"/>
                  </a:schemeClr>
                </a:solidFill>
                <a:effectLst/>
              </a:rPr>
              <a:t>= </a:t>
            </a:r>
            <a:r>
              <a:rPr lang="en-US" altLang="ja-JP" sz="1800" b="1" dirty="0" err="1">
                <a:solidFill>
                  <a:schemeClr val="accent1">
                    <a:lumMod val="50000"/>
                  </a:schemeClr>
                </a:solidFill>
                <a:effectLst/>
              </a:rPr>
              <a:t>lsq</a:t>
            </a:r>
            <a:r>
              <a:rPr lang="en-US" altLang="ja-JP" sz="1800" b="1" dirty="0">
                <a:solidFill>
                  <a:schemeClr val="accent1">
                    <a:lumMod val="50000"/>
                  </a:schemeClr>
                </a:solidFill>
                <a:effectLst/>
              </a:rPr>
              <a:t>(</a:t>
            </a:r>
            <a:r>
              <a:rPr lang="en-US" altLang="ja-JP" sz="1800" b="1" dirty="0" err="1">
                <a:solidFill>
                  <a:srgbClr val="FF0000"/>
                </a:solidFill>
                <a:effectLst/>
              </a:rPr>
              <a:t>Tinv</a:t>
            </a:r>
            <a:r>
              <a:rPr lang="en-US" altLang="ja-JP" sz="1800" b="1" dirty="0">
                <a:solidFill>
                  <a:srgbClr val="FF0000"/>
                </a:solidFill>
                <a:effectLst/>
              </a:rPr>
              <a:t>, </a:t>
            </a:r>
            <a:r>
              <a:rPr lang="en-US" altLang="ja-JP" sz="1800" b="1" dirty="0" err="1">
                <a:solidFill>
                  <a:srgbClr val="FF0000"/>
                </a:solidFill>
                <a:effectLst/>
              </a:rPr>
              <a:t>logN</a:t>
            </a:r>
            <a:r>
              <a:rPr lang="en-US" altLang="ja-JP" sz="1800" b="1" dirty="0">
                <a:solidFill>
                  <a:schemeClr val="accent1">
                    <a:lumMod val="50000"/>
                  </a:schemeClr>
                </a:solidFill>
                <a:effectLst/>
              </a:rPr>
              <a:t>, </a:t>
            </a:r>
            <a:r>
              <a:rPr lang="en-US" altLang="ja-JP" sz="1800" b="1" dirty="0" err="1">
                <a:solidFill>
                  <a:schemeClr val="accent1">
                    <a:lumMod val="50000"/>
                  </a:schemeClr>
                </a:solidFill>
                <a:effectLst/>
              </a:rPr>
              <a:t>norder</a:t>
            </a:r>
            <a:r>
              <a:rPr lang="en-US" altLang="ja-JP" sz="1800" b="1" dirty="0">
                <a:solidFill>
                  <a:schemeClr val="accent1">
                    <a:lumMod val="50000"/>
                  </a:schemeClr>
                </a:solidFill>
                <a:effectLst/>
              </a:rPr>
              <a:t> = 1)</a:t>
            </a:r>
          </a:p>
          <a:p>
            <a:pPr marL="0" indent="0">
              <a:spcBef>
                <a:spcPts val="0"/>
              </a:spcBef>
              <a:buNone/>
            </a:pPr>
            <a:r>
              <a:rPr lang="en-US" altLang="ja-JP" sz="1800" b="1" dirty="0">
                <a:solidFill>
                  <a:schemeClr val="accent1">
                    <a:lumMod val="50000"/>
                  </a:schemeClr>
                </a:solidFill>
                <a:effectLst/>
              </a:rPr>
              <a:t>    </a:t>
            </a:r>
            <a:r>
              <a:rPr lang="en-US" altLang="ja-JP" sz="1800" b="1" dirty="0" err="1">
                <a:solidFill>
                  <a:schemeClr val="accent1">
                    <a:lumMod val="50000"/>
                  </a:schemeClr>
                </a:solidFill>
                <a:effectLst/>
              </a:rPr>
              <a:t>print_lsq_result</a:t>
            </a:r>
            <a:r>
              <a:rPr lang="en-US" altLang="ja-JP" sz="1800" b="1" dirty="0">
                <a:solidFill>
                  <a:schemeClr val="accent1">
                    <a:lumMod val="50000"/>
                  </a:schemeClr>
                </a:solidFill>
                <a:effectLst/>
              </a:rPr>
              <a:t>(</a:t>
            </a:r>
            <a:r>
              <a:rPr lang="en-US" altLang="ja-JP" sz="1800" b="1" dirty="0">
                <a:solidFill>
                  <a:srgbClr val="0000FF"/>
                </a:solidFill>
                <a:effectLst/>
              </a:rPr>
              <a:t>a, b</a:t>
            </a:r>
            <a:r>
              <a:rPr lang="en-US" altLang="ja-JP" sz="1800" b="1" dirty="0">
                <a:solidFill>
                  <a:schemeClr val="accent1">
                    <a:lumMod val="50000"/>
                  </a:schemeClr>
                </a:solidFill>
                <a:effectLst/>
              </a:rPr>
              <a:t>)</a:t>
            </a:r>
          </a:p>
          <a:p>
            <a:pPr marL="0" indent="0">
              <a:spcBef>
                <a:spcPts val="0"/>
              </a:spcBef>
              <a:buNone/>
            </a:pPr>
            <a:r>
              <a:rPr lang="en-US" altLang="ja-JP" sz="1800" b="1" dirty="0">
                <a:solidFill>
                  <a:schemeClr val="accent1">
                    <a:lumMod val="50000"/>
                  </a:schemeClr>
                </a:solidFill>
                <a:effectLst/>
              </a:rPr>
              <a:t>    </a:t>
            </a:r>
            <a:r>
              <a:rPr lang="en-US" altLang="ja-JP" sz="1800" b="1" dirty="0" err="1">
                <a:solidFill>
                  <a:srgbClr val="0000FF"/>
                </a:solidFill>
                <a:effectLst/>
              </a:rPr>
              <a:t>logNcal</a:t>
            </a:r>
            <a:r>
              <a:rPr lang="en-US" altLang="ja-JP" sz="1800" b="1" dirty="0">
                <a:solidFill>
                  <a:schemeClr val="accent1">
                    <a:lumMod val="50000"/>
                  </a:schemeClr>
                </a:solidFill>
                <a:effectLst/>
              </a:rPr>
              <a:t> = </a:t>
            </a:r>
            <a:r>
              <a:rPr lang="en-US" altLang="ja-JP" sz="1800" b="1" dirty="0" err="1">
                <a:solidFill>
                  <a:schemeClr val="accent1">
                    <a:lumMod val="50000"/>
                  </a:schemeClr>
                </a:solidFill>
                <a:effectLst/>
              </a:rPr>
              <a:t>cal_fitting_curve</a:t>
            </a:r>
            <a:r>
              <a:rPr lang="en-US" altLang="ja-JP" sz="1800" b="1" dirty="0">
                <a:solidFill>
                  <a:schemeClr val="accent1">
                    <a:lumMod val="50000"/>
                  </a:schemeClr>
                </a:solidFill>
                <a:effectLst/>
              </a:rPr>
              <a:t>(</a:t>
            </a:r>
            <a:r>
              <a:rPr lang="en-US" altLang="ja-JP" sz="1800" b="1" dirty="0" err="1">
                <a:solidFill>
                  <a:srgbClr val="FF0000"/>
                </a:solidFill>
                <a:effectLst/>
              </a:rPr>
              <a:t>Tinv</a:t>
            </a:r>
            <a:r>
              <a:rPr lang="en-US" altLang="ja-JP" sz="1800" b="1" dirty="0">
                <a:solidFill>
                  <a:schemeClr val="accent1">
                    <a:lumMod val="50000"/>
                  </a:schemeClr>
                </a:solidFill>
                <a:effectLst/>
              </a:rPr>
              <a:t>, </a:t>
            </a:r>
            <a:r>
              <a:rPr lang="en-US" altLang="ja-JP" sz="1800" b="1" dirty="0">
                <a:solidFill>
                  <a:srgbClr val="0000FF"/>
                </a:solidFill>
                <a:effectLst/>
              </a:rPr>
              <a:t>a, b</a:t>
            </a:r>
            <a:r>
              <a:rPr lang="en-US" altLang="ja-JP" sz="1800" b="1" dirty="0">
                <a:solidFill>
                  <a:schemeClr val="accent1">
                    <a:lumMod val="50000"/>
                  </a:schemeClr>
                </a:solidFill>
                <a:effectLst/>
              </a:rPr>
              <a:t>)</a:t>
            </a:r>
          </a:p>
          <a:p>
            <a:pPr marL="0" indent="0">
              <a:spcBef>
                <a:spcPts val="0"/>
              </a:spcBef>
              <a:buNone/>
            </a:pPr>
            <a:r>
              <a:rPr lang="en-US" altLang="ja-JP" sz="1800" b="1" dirty="0">
                <a:solidFill>
                  <a:schemeClr val="accent1">
                    <a:lumMod val="50000"/>
                  </a:schemeClr>
                </a:solidFill>
                <a:effectLst/>
              </a:rPr>
              <a:t>    </a:t>
            </a:r>
            <a:r>
              <a:rPr lang="en-US" altLang="ja-JP" sz="1800" b="1" dirty="0" err="1">
                <a:solidFill>
                  <a:schemeClr val="accent1">
                    <a:lumMod val="50000"/>
                  </a:schemeClr>
                </a:solidFill>
                <a:effectLst/>
              </a:rPr>
              <a:t>save_result</a:t>
            </a:r>
            <a:r>
              <a:rPr lang="en-US" altLang="ja-JP" sz="1800" b="1" dirty="0">
                <a:solidFill>
                  <a:schemeClr val="accent1">
                    <a:lumMod val="50000"/>
                  </a:schemeClr>
                </a:solidFill>
                <a:effectLst/>
              </a:rPr>
              <a:t>(</a:t>
            </a:r>
            <a:r>
              <a:rPr lang="en-US" altLang="ja-JP" sz="1800" b="1" dirty="0" err="1">
                <a:solidFill>
                  <a:srgbClr val="FF0000"/>
                </a:solidFill>
                <a:effectLst/>
              </a:rPr>
              <a:t>output_path</a:t>
            </a:r>
            <a:r>
              <a:rPr lang="en-US" altLang="ja-JP" sz="1800" b="1" dirty="0">
                <a:solidFill>
                  <a:srgbClr val="0000FF"/>
                </a:solidFill>
                <a:effectLst/>
              </a:rPr>
              <a:t>, T, N, </a:t>
            </a:r>
            <a:r>
              <a:rPr lang="en-US" altLang="ja-JP" sz="1800" b="1" dirty="0" err="1">
                <a:solidFill>
                  <a:srgbClr val="FF0000"/>
                </a:solidFill>
                <a:effectLst/>
              </a:rPr>
              <a:t>Tinv</a:t>
            </a:r>
            <a:r>
              <a:rPr lang="en-US" altLang="ja-JP" sz="1800" b="1" dirty="0">
                <a:solidFill>
                  <a:srgbClr val="FF0000"/>
                </a:solidFill>
                <a:effectLst/>
              </a:rPr>
              <a:t>, </a:t>
            </a:r>
            <a:r>
              <a:rPr lang="en-US" altLang="ja-JP" sz="1800" b="1" dirty="0" err="1">
                <a:solidFill>
                  <a:srgbClr val="FF0000"/>
                </a:solidFill>
                <a:effectLst/>
              </a:rPr>
              <a:t>logN</a:t>
            </a:r>
            <a:r>
              <a:rPr lang="en-US" altLang="ja-JP" sz="1800" b="1" dirty="0">
                <a:solidFill>
                  <a:srgbClr val="0000FF"/>
                </a:solidFill>
                <a:effectLst/>
              </a:rPr>
              <a:t>, </a:t>
            </a:r>
            <a:r>
              <a:rPr lang="en-US" altLang="ja-JP" sz="1800" b="1" dirty="0" err="1">
                <a:solidFill>
                  <a:srgbClr val="0000FF"/>
                </a:solidFill>
                <a:effectLst/>
              </a:rPr>
              <a:t>logNcal</a:t>
            </a:r>
            <a:r>
              <a:rPr lang="en-US" altLang="ja-JP" sz="1800" b="1" dirty="0">
                <a:solidFill>
                  <a:schemeClr val="accent1">
                    <a:lumMod val="50000"/>
                  </a:schemeClr>
                </a:solidFill>
                <a:effectLst/>
              </a:rPr>
              <a:t>)</a:t>
            </a:r>
          </a:p>
          <a:p>
            <a:pPr marL="0" indent="0">
              <a:spcBef>
                <a:spcPts val="0"/>
              </a:spcBef>
              <a:buNone/>
            </a:pPr>
            <a:r>
              <a:rPr lang="en-US" altLang="ja-JP" sz="1800" b="1" dirty="0">
                <a:solidFill>
                  <a:schemeClr val="accent1">
                    <a:lumMod val="50000"/>
                  </a:schemeClr>
                </a:solidFill>
                <a:effectLst/>
              </a:rPr>
              <a:t>    </a:t>
            </a:r>
            <a:r>
              <a:rPr lang="en-US" altLang="ja-JP" sz="1800" b="1" dirty="0" err="1">
                <a:solidFill>
                  <a:schemeClr val="accent1">
                    <a:lumMod val="50000"/>
                  </a:schemeClr>
                </a:solidFill>
                <a:effectLst/>
              </a:rPr>
              <a:t>plot_result</a:t>
            </a:r>
            <a:r>
              <a:rPr lang="en-US" altLang="ja-JP" sz="1800" b="1" dirty="0">
                <a:solidFill>
                  <a:schemeClr val="accent1">
                    <a:lumMod val="50000"/>
                  </a:schemeClr>
                </a:solidFill>
                <a:effectLst/>
              </a:rPr>
              <a:t>(</a:t>
            </a:r>
            <a:r>
              <a:rPr lang="en-US" altLang="ja-JP" sz="1800" b="1" dirty="0" err="1">
                <a:solidFill>
                  <a:srgbClr val="FF0000"/>
                </a:solidFill>
                <a:effectLst/>
              </a:rPr>
              <a:t>Tinv</a:t>
            </a:r>
            <a:r>
              <a:rPr lang="en-US" altLang="ja-JP" sz="1800" b="1" dirty="0">
                <a:solidFill>
                  <a:srgbClr val="FF0000"/>
                </a:solidFill>
                <a:effectLst/>
              </a:rPr>
              <a:t>, </a:t>
            </a:r>
            <a:r>
              <a:rPr lang="en-US" altLang="ja-JP" sz="1800" b="1" dirty="0" err="1">
                <a:solidFill>
                  <a:srgbClr val="FF0000"/>
                </a:solidFill>
                <a:effectLst/>
              </a:rPr>
              <a:t>logN</a:t>
            </a:r>
            <a:r>
              <a:rPr lang="en-US" altLang="ja-JP" sz="1800" b="1" dirty="0">
                <a:solidFill>
                  <a:srgbClr val="0000FF"/>
                </a:solidFill>
                <a:effectLst/>
              </a:rPr>
              <a:t>, </a:t>
            </a:r>
            <a:r>
              <a:rPr lang="en-US" altLang="ja-JP" sz="1800" b="1" dirty="0" err="1">
                <a:solidFill>
                  <a:srgbClr val="0000FF"/>
                </a:solidFill>
                <a:effectLst/>
              </a:rPr>
              <a:t>logNcal</a:t>
            </a:r>
            <a:r>
              <a:rPr lang="en-US" altLang="ja-JP" sz="1800" b="1" dirty="0">
                <a:solidFill>
                  <a:schemeClr val="accent1">
                    <a:lumMod val="50000"/>
                  </a:schemeClr>
                </a:solidFill>
                <a:effectLst/>
              </a:rPr>
              <a:t>)</a:t>
            </a:r>
          </a:p>
          <a:p>
            <a:pPr marL="0" indent="0">
              <a:spcBef>
                <a:spcPts val="0"/>
              </a:spcBef>
              <a:buNone/>
            </a:pPr>
            <a:br>
              <a:rPr lang="en-US" altLang="ja-JP" sz="1800" b="1" dirty="0">
                <a:solidFill>
                  <a:schemeClr val="accent1">
                    <a:lumMod val="50000"/>
                  </a:schemeClr>
                </a:solidFill>
                <a:effectLst/>
              </a:rPr>
            </a:br>
            <a:br>
              <a:rPr lang="en-US" altLang="ja-JP" sz="1800" b="1" dirty="0">
                <a:solidFill>
                  <a:schemeClr val="accent1">
                    <a:lumMod val="50000"/>
                  </a:schemeClr>
                </a:solidFill>
                <a:effectLst/>
              </a:rPr>
            </a:br>
            <a:r>
              <a:rPr lang="en-US" altLang="ja-JP" sz="1800" b="1" dirty="0">
                <a:solidFill>
                  <a:schemeClr val="accent1">
                    <a:lumMod val="50000"/>
                  </a:schemeClr>
                </a:solidFill>
                <a:effectLst/>
              </a:rPr>
              <a:t>#===================================================================</a:t>
            </a:r>
          </a:p>
          <a:p>
            <a:pPr marL="0" indent="0">
              <a:spcBef>
                <a:spcPts val="0"/>
              </a:spcBef>
              <a:buNone/>
            </a:pPr>
            <a:r>
              <a:rPr lang="en-US" altLang="ja-JP" sz="1800" b="1" dirty="0">
                <a:solidFill>
                  <a:schemeClr val="accent1">
                    <a:lumMod val="50000"/>
                  </a:schemeClr>
                </a:solidFill>
                <a:effectLst/>
              </a:rPr>
              <a:t># main()</a:t>
            </a:r>
            <a:r>
              <a:rPr lang="ja-JP" altLang="en-US" sz="1800" b="1" dirty="0">
                <a:solidFill>
                  <a:schemeClr val="accent1">
                    <a:lumMod val="50000"/>
                  </a:schemeClr>
                </a:solidFill>
                <a:effectLst/>
              </a:rPr>
              <a:t>関数を実行</a:t>
            </a:r>
          </a:p>
          <a:p>
            <a:pPr marL="0" indent="0">
              <a:spcBef>
                <a:spcPts val="0"/>
              </a:spcBef>
              <a:buNone/>
            </a:pPr>
            <a:r>
              <a:rPr lang="en-US" altLang="ja-JP" sz="1800" b="1" dirty="0">
                <a:solidFill>
                  <a:schemeClr val="accent1">
                    <a:lumMod val="50000"/>
                  </a:schemeClr>
                </a:solidFill>
                <a:effectLst/>
              </a:rPr>
              <a:t>#===================================================================</a:t>
            </a:r>
            <a:endParaRPr lang="ja-JP" altLang="en-US" sz="1800" b="1" dirty="0">
              <a:solidFill>
                <a:schemeClr val="accent1">
                  <a:lumMod val="50000"/>
                </a:schemeClr>
              </a:solidFill>
              <a:effectLst/>
            </a:endParaRPr>
          </a:p>
          <a:p>
            <a:pPr marL="0" indent="0">
              <a:spcBef>
                <a:spcPts val="0"/>
              </a:spcBef>
              <a:buNone/>
            </a:pPr>
            <a:r>
              <a:rPr lang="en-US" altLang="ja-JP" sz="1800" b="1" dirty="0">
                <a:solidFill>
                  <a:schemeClr val="accent1">
                    <a:lumMod val="50000"/>
                  </a:schemeClr>
                </a:solidFill>
                <a:effectLst/>
              </a:rPr>
              <a:t>main()</a:t>
            </a:r>
            <a:endParaRPr lang="en-US" altLang="ja-JP" sz="2400" dirty="0">
              <a:solidFill>
                <a:srgbClr val="0000FF"/>
              </a:solidFill>
            </a:endParaRPr>
          </a:p>
        </p:txBody>
      </p:sp>
    </p:spTree>
    <p:extLst>
      <p:ext uri="{BB962C8B-B14F-4D97-AF65-F5344CB8AC3E}">
        <p14:creationId xmlns:p14="http://schemas.microsoft.com/office/powerpoint/2010/main" val="93837284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ChatGPT</a:t>
            </a:r>
            <a:r>
              <a:rPr lang="ja-JP" altLang="en-US" sz="3600" b="1" dirty="0">
                <a:solidFill>
                  <a:srgbClr val="0000FF"/>
                </a:solidFill>
                <a:ea typeface="ＨＧ丸ゴシックB" pitchFamily="49" charset="-128"/>
              </a:rPr>
              <a:t>に書き直してもらう </a:t>
            </a:r>
            <a:r>
              <a:rPr lang="en-US" altLang="ja-JP" sz="3600" b="1" dirty="0">
                <a:solidFill>
                  <a:srgbClr val="0000FF"/>
                </a:solidFill>
                <a:ea typeface="ＨＧ丸ゴシックB" pitchFamily="49" charset="-128"/>
              </a:rPr>
              <a:t>Ver2</a:t>
            </a:r>
            <a:endParaRPr lang="ja-JP" altLang="en-US" sz="3600" b="1" dirty="0">
              <a:solidFill>
                <a:srgbClr val="0000FF"/>
              </a:solidFill>
              <a:ea typeface="ＨＧ丸ゴシックB" pitchFamily="49" charset="-128"/>
            </a:endParaRPr>
          </a:p>
        </p:txBody>
      </p:sp>
      <p:sp>
        <p:nvSpPr>
          <p:cNvPr id="420867" name="Rectangle 1027"/>
          <p:cNvSpPr>
            <a:spLocks noGrp="1" noChangeArrowheads="1"/>
          </p:cNvSpPr>
          <p:nvPr>
            <p:ph type="body" idx="1"/>
          </p:nvPr>
        </p:nvSpPr>
        <p:spPr>
          <a:xfrm>
            <a:off x="479376" y="692695"/>
            <a:ext cx="11305256" cy="6165303"/>
          </a:xfrm>
        </p:spPr>
        <p:txBody>
          <a:bodyPr/>
          <a:lstStyle/>
          <a:p>
            <a:pPr marL="0" indent="0">
              <a:spcBef>
                <a:spcPts val="0"/>
              </a:spcBef>
              <a:spcAft>
                <a:spcPts val="0"/>
              </a:spcAft>
              <a:buNone/>
            </a:pPr>
            <a:r>
              <a:rPr lang="ja-JP" altLang="en-US" sz="2000" kern="100" dirty="0">
                <a:cs typeface="Cascadia Code" panose="020B0609020000020004" pitchFamily="49" charset="0"/>
              </a:rPr>
              <a:t>次のプログラムは、</a:t>
            </a:r>
            <a:r>
              <a:rPr lang="en-US" altLang="ja-JP" sz="2000" kern="100" dirty="0">
                <a:solidFill>
                  <a:srgbClr val="FF0000"/>
                </a:solidFill>
                <a:cs typeface="Cascadia Code" panose="020B0609020000020004" pitchFamily="49" charset="0"/>
              </a:rPr>
              <a:t>input.xlsx</a:t>
            </a:r>
            <a:r>
              <a:rPr lang="ja-JP" altLang="en-US" sz="2000" kern="100" dirty="0">
                <a:solidFill>
                  <a:srgbClr val="FF0000"/>
                </a:solidFill>
                <a:cs typeface="Cascadia Code" panose="020B0609020000020004" pitchFamily="49" charset="0"/>
              </a:rPr>
              <a:t>の</a:t>
            </a:r>
            <a:r>
              <a:rPr lang="en-US" altLang="ja-JP" sz="2000" kern="100" dirty="0">
                <a:solidFill>
                  <a:srgbClr val="FF0000"/>
                </a:solidFill>
                <a:cs typeface="Cascadia Code" panose="020B0609020000020004" pitchFamily="49" charset="0"/>
              </a:rPr>
              <a:t>1</a:t>
            </a:r>
            <a:r>
              <a:rPr lang="ja-JP" altLang="en-US" sz="2000" kern="100" dirty="0">
                <a:solidFill>
                  <a:srgbClr val="FF0000"/>
                </a:solidFill>
                <a:cs typeface="Cascadia Code" panose="020B0609020000020004" pitchFamily="49" charset="0"/>
              </a:rPr>
              <a:t>列目から温度 </a:t>
            </a:r>
            <a:r>
              <a:rPr lang="en-US" altLang="ja-JP" sz="2000" kern="100" dirty="0">
                <a:solidFill>
                  <a:srgbClr val="FF0000"/>
                </a:solidFill>
                <a:cs typeface="Cascadia Code" panose="020B0609020000020004" pitchFamily="49" charset="0"/>
              </a:rPr>
              <a:t>T</a:t>
            </a:r>
            <a:r>
              <a:rPr lang="ja-JP" altLang="en-US" sz="2000" kern="100" dirty="0">
                <a:solidFill>
                  <a:srgbClr val="FF0000"/>
                </a:solidFill>
                <a:cs typeface="Cascadia Code" panose="020B0609020000020004" pitchFamily="49" charset="0"/>
              </a:rPr>
              <a:t>、</a:t>
            </a:r>
            <a:r>
              <a:rPr lang="en-US" altLang="ja-JP" sz="2000" kern="100" dirty="0">
                <a:solidFill>
                  <a:srgbClr val="FF0000"/>
                </a:solidFill>
                <a:cs typeface="Cascadia Code" panose="020B0609020000020004" pitchFamily="49" charset="0"/>
              </a:rPr>
              <a:t>2</a:t>
            </a:r>
            <a:r>
              <a:rPr lang="ja-JP" altLang="en-US" sz="2000" kern="100" dirty="0">
                <a:solidFill>
                  <a:srgbClr val="FF0000"/>
                </a:solidFill>
                <a:cs typeface="Cascadia Code" panose="020B0609020000020004" pitchFamily="49" charset="0"/>
              </a:rPr>
              <a:t>列目からキャリア濃度 </a:t>
            </a:r>
            <a:r>
              <a:rPr lang="en-US" altLang="ja-JP" sz="2000" kern="100" dirty="0">
                <a:solidFill>
                  <a:srgbClr val="FF0000"/>
                </a:solidFill>
                <a:cs typeface="Cascadia Code" panose="020B0609020000020004" pitchFamily="49" charset="0"/>
              </a:rPr>
              <a:t>N </a:t>
            </a:r>
            <a:r>
              <a:rPr lang="ja-JP" altLang="en-US" sz="2000" kern="100" dirty="0">
                <a:solidFill>
                  <a:srgbClr val="FF0000"/>
                </a:solidFill>
                <a:cs typeface="Cascadia Code" panose="020B0609020000020004" pitchFamily="49" charset="0"/>
              </a:rPr>
              <a:t>を読み込み、</a:t>
            </a:r>
            <a:r>
              <a:rPr lang="en-US" altLang="ja-JP" sz="2000" kern="100" dirty="0">
                <a:solidFill>
                  <a:srgbClr val="FF0000"/>
                </a:solidFill>
                <a:cs typeface="Cascadia Code" panose="020B0609020000020004" pitchFamily="49" charset="0"/>
              </a:rPr>
              <a:t>1/T</a:t>
            </a:r>
            <a:r>
              <a:rPr lang="ja-JP" altLang="en-US" sz="2000" kern="100" dirty="0">
                <a:solidFill>
                  <a:srgbClr val="FF0000"/>
                </a:solidFill>
                <a:cs typeface="Cascadia Code" panose="020B0609020000020004" pitchFamily="49" charset="0"/>
              </a:rPr>
              <a:t>と</a:t>
            </a:r>
            <a:r>
              <a:rPr lang="en-US" altLang="ja-JP" sz="2000" kern="100" dirty="0">
                <a:solidFill>
                  <a:srgbClr val="FF0000"/>
                </a:solidFill>
                <a:cs typeface="Cascadia Code" panose="020B0609020000020004" pitchFamily="49" charset="0"/>
              </a:rPr>
              <a:t>log(N)</a:t>
            </a:r>
            <a:r>
              <a:rPr lang="ja-JP" altLang="en-US" sz="2000" kern="100" dirty="0">
                <a:solidFill>
                  <a:srgbClr val="FF0000"/>
                </a:solidFill>
                <a:cs typeface="Cascadia Code" panose="020B0609020000020004" pitchFamily="49" charset="0"/>
              </a:rPr>
              <a:t>に変換し、その結果を</a:t>
            </a:r>
            <a:r>
              <a:rPr lang="en-US" altLang="ja-JP" sz="2000" kern="100" dirty="0">
                <a:solidFill>
                  <a:srgbClr val="FF0000"/>
                </a:solidFill>
                <a:cs typeface="Cascadia Code" panose="020B0609020000020004" pitchFamily="49" charset="0"/>
              </a:rPr>
              <a:t>fitting.xlsx</a:t>
            </a:r>
            <a:r>
              <a:rPr lang="ja-JP" altLang="en-US" sz="2000" kern="100" dirty="0">
                <a:solidFill>
                  <a:srgbClr val="FF0000"/>
                </a:solidFill>
                <a:cs typeface="Cascadia Code" panose="020B0609020000020004" pitchFamily="49" charset="0"/>
              </a:rPr>
              <a:t>に保存し、グラフを描くプログラム</a:t>
            </a:r>
            <a:r>
              <a:rPr lang="ja-JP" altLang="en-US" sz="2000" kern="100" dirty="0">
                <a:cs typeface="Cascadia Code" panose="020B0609020000020004" pitchFamily="49" charset="0"/>
              </a:rPr>
              <a:t>です。以下のように読みやすく書き直してください</a:t>
            </a:r>
            <a:endParaRPr lang="en-US" altLang="ja-JP" sz="2000" kern="100" dirty="0">
              <a:cs typeface="Cascadia Code" panose="020B0609020000020004" pitchFamily="49" charset="0"/>
            </a:endParaRPr>
          </a:p>
          <a:p>
            <a:pPr marL="0" indent="0">
              <a:spcBef>
                <a:spcPts val="0"/>
              </a:spcBef>
              <a:spcAft>
                <a:spcPts val="0"/>
              </a:spcAft>
              <a:buNone/>
            </a:pPr>
            <a:r>
              <a:rPr lang="ja-JP" altLang="en-US" sz="2000" kern="100" dirty="0">
                <a:solidFill>
                  <a:srgbClr val="FF0000"/>
                </a:solidFill>
                <a:cs typeface="Cascadia Code" panose="020B0609020000020004" pitchFamily="49" charset="0"/>
              </a:rPr>
              <a:t>・ 全体のリファクタリングをしてください</a:t>
            </a:r>
            <a:endParaRPr lang="en-US" altLang="ja-JP" sz="2000" kern="100" dirty="0">
              <a:solidFill>
                <a:srgbClr val="FF0000"/>
              </a:solidFill>
              <a:cs typeface="Cascadia Code" panose="020B0609020000020004" pitchFamily="49" charset="0"/>
            </a:endParaRPr>
          </a:p>
          <a:p>
            <a:pPr marL="0" indent="0">
              <a:spcBef>
                <a:spcPts val="0"/>
              </a:spcBef>
              <a:spcAft>
                <a:spcPts val="0"/>
              </a:spcAft>
              <a:buNone/>
            </a:pPr>
            <a:r>
              <a:rPr lang="ja-JP" altLang="en-US" sz="2000" kern="100" dirty="0">
                <a:solidFill>
                  <a:srgbClr val="FF0000"/>
                </a:solidFill>
                <a:cs typeface="Cascadia Code" panose="020B0609020000020004" pitchFamily="49" charset="0"/>
              </a:rPr>
              <a:t>・ 変数名をわかりやすく置き換えてください</a:t>
            </a:r>
            <a:endParaRPr lang="en-US" altLang="ja-JP" sz="2000" kern="100" dirty="0">
              <a:solidFill>
                <a:srgbClr val="FF0000"/>
              </a:solidFill>
              <a:cs typeface="Cascadia Code" panose="020B0609020000020004" pitchFamily="49" charset="0"/>
            </a:endParaRPr>
          </a:p>
          <a:p>
            <a:pPr marL="0" indent="0">
              <a:spcBef>
                <a:spcPts val="0"/>
              </a:spcBef>
              <a:spcAft>
                <a:spcPts val="0"/>
              </a:spcAft>
              <a:buNone/>
            </a:pPr>
            <a:r>
              <a:rPr lang="ja-JP" altLang="en-US" sz="2000" kern="100" dirty="0">
                <a:solidFill>
                  <a:srgbClr val="FF0000"/>
                </a:solidFill>
                <a:cs typeface="Cascadia Code" panose="020B0609020000020004" pitchFamily="49" charset="0"/>
              </a:rPr>
              <a:t>・ 入力ファイル名、出力ファイル名を変数に入れてください</a:t>
            </a:r>
            <a:endParaRPr lang="en-US" altLang="ja-JP" sz="2000" kern="100" dirty="0">
              <a:solidFill>
                <a:srgbClr val="FF0000"/>
              </a:solidFill>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openpyxl</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numpy</a:t>
            </a:r>
            <a:r>
              <a:rPr lang="en-US" altLang="ja-JP" sz="1800" kern="100" dirty="0">
                <a:cs typeface="Cascadia Code" panose="020B0609020000020004" pitchFamily="49" charset="0"/>
              </a:rPr>
              <a:t> as np</a:t>
            </a:r>
          </a:p>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matplotlib.pyplot</a:t>
            </a:r>
            <a:r>
              <a:rPr lang="en-US" altLang="ja-JP" sz="1800" kern="100" dirty="0">
                <a:cs typeface="Cascadia Code" panose="020B0609020000020004" pitchFamily="49" charset="0"/>
              </a:rPr>
              <a:t> as </a:t>
            </a:r>
            <a:r>
              <a:rPr lang="en-US" altLang="ja-JP" sz="1800" kern="100" dirty="0" err="1">
                <a:cs typeface="Cascadia Code" panose="020B0609020000020004" pitchFamily="49" charset="0"/>
              </a:rPr>
              <a:t>plt</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workbook = </a:t>
            </a:r>
            <a:r>
              <a:rPr lang="en-US" altLang="ja-JP" sz="1800" kern="100" dirty="0" err="1">
                <a:cs typeface="Cascadia Code" panose="020B0609020000020004" pitchFamily="49" charset="0"/>
              </a:rPr>
              <a:t>openpyxl.load_workbook</a:t>
            </a:r>
            <a:r>
              <a:rPr lang="en-US" altLang="ja-JP" sz="1800" kern="100" dirty="0">
                <a:cs typeface="Cascadia Code" panose="020B0609020000020004" pitchFamily="49" charset="0"/>
              </a:rPr>
              <a:t>('input.xlsx')</a:t>
            </a:r>
          </a:p>
          <a:p>
            <a:pPr marL="0" indent="0">
              <a:spcBef>
                <a:spcPts val="0"/>
              </a:spcBef>
              <a:spcAft>
                <a:spcPts val="0"/>
              </a:spcAft>
              <a:buNone/>
            </a:pPr>
            <a:r>
              <a:rPr lang="en-US" altLang="ja-JP" sz="1800" kern="100" dirty="0">
                <a:cs typeface="Cascadia Code" panose="020B0609020000020004" pitchFamily="49" charset="0"/>
              </a:rPr>
              <a:t>sheet = </a:t>
            </a:r>
            <a:r>
              <a:rPr lang="en-US" altLang="ja-JP" sz="1800" kern="100" dirty="0" err="1">
                <a:cs typeface="Cascadia Code" panose="020B0609020000020004" pitchFamily="49" charset="0"/>
              </a:rPr>
              <a:t>workbook.active</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c = []</a:t>
            </a:r>
          </a:p>
          <a:p>
            <a:pPr marL="0" indent="0">
              <a:spcBef>
                <a:spcPts val="0"/>
              </a:spcBef>
              <a:spcAft>
                <a:spcPts val="0"/>
              </a:spcAft>
              <a:buNone/>
            </a:pPr>
            <a:r>
              <a:rPr lang="en-US" altLang="ja-JP" sz="1800" kern="100" dirty="0">
                <a:cs typeface="Cascadia Code" panose="020B0609020000020004" pitchFamily="49" charset="0"/>
              </a:rPr>
              <a:t>d = []</a:t>
            </a:r>
          </a:p>
          <a:p>
            <a:pPr marL="0" indent="0">
              <a:spcBef>
                <a:spcPts val="0"/>
              </a:spcBef>
              <a:spcAft>
                <a:spcPts val="0"/>
              </a:spcAft>
              <a:buNone/>
            </a:pPr>
            <a:r>
              <a:rPr lang="en-US" altLang="ja-JP" sz="1800" kern="100" dirty="0">
                <a:cs typeface="Cascadia Code" panose="020B0609020000020004" pitchFamily="49" charset="0"/>
              </a:rPr>
              <a:t>for row in </a:t>
            </a:r>
            <a:r>
              <a:rPr lang="en-US" altLang="ja-JP" sz="1800" kern="100" dirty="0" err="1">
                <a:cs typeface="Cascadia Code" panose="020B0609020000020004" pitchFamily="49" charset="0"/>
              </a:rPr>
              <a:t>sheet.iter_rows</a:t>
            </a:r>
            <a:r>
              <a:rPr lang="en-US" altLang="ja-JP" sz="1800" kern="100" dirty="0">
                <a:cs typeface="Cascadia Code" panose="020B0609020000020004" pitchFamily="49" charset="0"/>
              </a:rPr>
              <a:t>(</a:t>
            </a:r>
            <a:r>
              <a:rPr lang="en-US" altLang="ja-JP" sz="1800" kern="100" dirty="0" err="1">
                <a:cs typeface="Cascadia Code" panose="020B0609020000020004" pitchFamily="49" charset="0"/>
              </a:rPr>
              <a:t>min_row</a:t>
            </a:r>
            <a:r>
              <a:rPr lang="en-US" altLang="ja-JP" sz="1800" kern="100" dirty="0">
                <a:cs typeface="Cascadia Code" panose="020B0609020000020004" pitchFamily="49" charset="0"/>
              </a:rPr>
              <a:t>=3, </a:t>
            </a:r>
            <a:r>
              <a:rPr lang="en-US" altLang="ja-JP" sz="1800" kern="100" dirty="0" err="1">
                <a:cs typeface="Cascadia Code" panose="020B0609020000020004" pitchFamily="49" charset="0"/>
              </a:rPr>
              <a:t>values_only</a:t>
            </a:r>
            <a:r>
              <a:rPr lang="en-US" altLang="ja-JP" sz="1800" kern="100" dirty="0">
                <a:cs typeface="Cascadia Code" panose="020B0609020000020004" pitchFamily="49" charset="0"/>
              </a:rPr>
              <a:t>=True):</a:t>
            </a:r>
          </a:p>
          <a:p>
            <a:pPr marL="0" indent="0">
              <a:spcBef>
                <a:spcPts val="0"/>
              </a:spcBef>
              <a:spcAft>
                <a:spcPts val="0"/>
              </a:spcAft>
              <a:buNone/>
            </a:pPr>
            <a:r>
              <a:rPr lang="en-US" altLang="ja-JP" sz="1800" kern="100" dirty="0">
                <a:cs typeface="Cascadia Code" panose="020B0609020000020004" pitchFamily="49" charset="0"/>
              </a:rPr>
              <a:t>    </a:t>
            </a:r>
            <a:r>
              <a:rPr lang="en-US" altLang="ja-JP" sz="1800" kern="100" dirty="0" err="1">
                <a:cs typeface="Cascadia Code" panose="020B0609020000020004" pitchFamily="49" charset="0"/>
              </a:rPr>
              <a:t>c.append</a:t>
            </a:r>
            <a:r>
              <a:rPr lang="en-US" altLang="ja-JP" sz="1800" kern="100" dirty="0">
                <a:cs typeface="Cascadia Code" panose="020B0609020000020004" pitchFamily="49" charset="0"/>
              </a:rPr>
              <a:t>(row[0])</a:t>
            </a:r>
          </a:p>
          <a:p>
            <a:pPr marL="0" indent="0">
              <a:spcBef>
                <a:spcPts val="0"/>
              </a:spcBef>
              <a:spcAft>
                <a:spcPts val="0"/>
              </a:spcAft>
              <a:buNone/>
            </a:pPr>
            <a:r>
              <a:rPr lang="en-US" altLang="ja-JP" sz="1800" kern="100" dirty="0">
                <a:cs typeface="Cascadia Code" panose="020B0609020000020004" pitchFamily="49" charset="0"/>
              </a:rPr>
              <a:t>    </a:t>
            </a:r>
            <a:r>
              <a:rPr lang="en-US" altLang="ja-JP" sz="1800" kern="100" dirty="0" err="1">
                <a:cs typeface="Cascadia Code" panose="020B0609020000020004" pitchFamily="49" charset="0"/>
              </a:rPr>
              <a:t>d.append</a:t>
            </a:r>
            <a:r>
              <a:rPr lang="en-US" altLang="ja-JP" sz="1800" kern="100" dirty="0">
                <a:cs typeface="Cascadia Code" panose="020B0609020000020004" pitchFamily="49" charset="0"/>
              </a:rPr>
              <a:t>(row[2])</a:t>
            </a:r>
          </a:p>
          <a:p>
            <a:pPr marL="0" indent="0">
              <a:spcBef>
                <a:spcPts val="0"/>
              </a:spcBef>
              <a:spcAft>
                <a:spcPts val="0"/>
              </a:spcAft>
              <a:buNone/>
            </a:pPr>
            <a:r>
              <a:rPr lang="en-US" altLang="ja-JP" sz="1800" kern="100" dirty="0">
                <a:cs typeface="Cascadia Code" panose="020B0609020000020004" pitchFamily="49" charset="0"/>
              </a:rPr>
              <a:t>e = [1 / g for g in c]</a:t>
            </a:r>
          </a:p>
          <a:p>
            <a:pPr marL="0" indent="0">
              <a:spcBef>
                <a:spcPts val="0"/>
              </a:spcBef>
              <a:spcAft>
                <a:spcPts val="0"/>
              </a:spcAft>
              <a:buNone/>
            </a:pPr>
            <a:r>
              <a:rPr lang="en-US" altLang="ja-JP" sz="1800" kern="100" dirty="0">
                <a:cs typeface="Cascadia Code" panose="020B0609020000020004" pitchFamily="49" charset="0"/>
              </a:rPr>
              <a:t>f = [np.log(h) for h in d]</a:t>
            </a:r>
          </a:p>
          <a:p>
            <a:pPr marL="0" indent="0">
              <a:spcBef>
                <a:spcPts val="0"/>
              </a:spcBef>
              <a:spcAft>
                <a:spcPts val="0"/>
              </a:spcAft>
              <a:buNone/>
            </a:pPr>
            <a:r>
              <a:rPr lang="en-US" altLang="ja-JP" sz="1800" kern="100" dirty="0" err="1">
                <a:cs typeface="Cascadia Code" panose="020B0609020000020004" pitchFamily="49" charset="0"/>
              </a:rPr>
              <a:t>output_workbook</a:t>
            </a:r>
            <a:r>
              <a:rPr lang="en-US" altLang="ja-JP" sz="1800" kern="100" dirty="0">
                <a:cs typeface="Cascadia Code" panose="020B0609020000020004" pitchFamily="49" charset="0"/>
              </a:rPr>
              <a:t> = </a:t>
            </a:r>
            <a:r>
              <a:rPr lang="en-US" altLang="ja-JP" sz="1800" kern="100" dirty="0" err="1">
                <a:cs typeface="Cascadia Code" panose="020B0609020000020004" pitchFamily="49" charset="0"/>
              </a:rPr>
              <a:t>openpyxl.Workbook</a:t>
            </a:r>
            <a:r>
              <a:rPr lang="en-US" altLang="ja-JP" sz="1800" kern="100" dirty="0">
                <a:cs typeface="Cascadia Code" panose="020B0609020000020004" pitchFamily="49" charset="0"/>
              </a:rPr>
              <a:t>()</a:t>
            </a:r>
          </a:p>
          <a:p>
            <a:pPr marL="0" indent="0">
              <a:spcBef>
                <a:spcPts val="0"/>
              </a:spcBef>
              <a:spcAft>
                <a:spcPts val="0"/>
              </a:spcAft>
              <a:buNone/>
            </a:pPr>
            <a:r>
              <a:rPr lang="en-US" altLang="ja-JP" sz="1800" kern="100" dirty="0" err="1">
                <a:cs typeface="Cascadia Code" panose="020B0609020000020004" pitchFamily="49" charset="0"/>
              </a:rPr>
              <a:t>output_sheet</a:t>
            </a:r>
            <a:r>
              <a:rPr lang="en-US" altLang="ja-JP" sz="1800" kern="100" dirty="0">
                <a:cs typeface="Cascadia Code" panose="020B0609020000020004" pitchFamily="49" charset="0"/>
              </a:rPr>
              <a:t> = </a:t>
            </a:r>
            <a:r>
              <a:rPr lang="en-US" altLang="ja-JP" sz="1800" kern="100" dirty="0" err="1">
                <a:cs typeface="Cascadia Code" panose="020B0609020000020004" pitchFamily="49" charset="0"/>
              </a:rPr>
              <a:t>output_workbook.active</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err="1">
                <a:cs typeface="Cascadia Code" panose="020B0609020000020004" pitchFamily="49" charset="0"/>
              </a:rPr>
              <a:t>output_sheet.append</a:t>
            </a:r>
            <a:r>
              <a:rPr lang="en-US" altLang="ja-JP" sz="1800" kern="100" dirty="0">
                <a:cs typeface="Cascadia Code" panose="020B0609020000020004" pitchFamily="49" charset="0"/>
              </a:rPr>
              <a:t>(["T", "N", "1/T", "log(N)"])</a:t>
            </a:r>
          </a:p>
          <a:p>
            <a:pPr marL="0" indent="0">
              <a:spcBef>
                <a:spcPts val="0"/>
              </a:spcBef>
              <a:spcAft>
                <a:spcPts val="0"/>
              </a:spcAft>
              <a:buNone/>
            </a:pPr>
            <a:r>
              <a:rPr lang="en-US" altLang="ja-JP" sz="1800" kern="100" dirty="0">
                <a:cs typeface="Cascadia Code" panose="020B0609020000020004" pitchFamily="49" charset="0"/>
              </a:rPr>
              <a:t>for g, h, </a:t>
            </a:r>
            <a:r>
              <a:rPr lang="en-US" altLang="ja-JP" sz="1800" kern="100" dirty="0" err="1">
                <a:cs typeface="Cascadia Code" panose="020B0609020000020004" pitchFamily="49" charset="0"/>
              </a:rPr>
              <a:t>i</a:t>
            </a:r>
            <a:r>
              <a:rPr lang="en-US" altLang="ja-JP" sz="1800" kern="100" dirty="0">
                <a:cs typeface="Cascadia Code" panose="020B0609020000020004" pitchFamily="49" charset="0"/>
              </a:rPr>
              <a:t>, j in zip(c, d, e, f):</a:t>
            </a:r>
          </a:p>
          <a:p>
            <a:pPr marL="0" indent="0">
              <a:spcBef>
                <a:spcPts val="0"/>
              </a:spcBef>
              <a:spcAft>
                <a:spcPts val="0"/>
              </a:spcAft>
              <a:buNone/>
            </a:pPr>
            <a:r>
              <a:rPr lang="en-US" altLang="ja-JP" sz="1800" kern="100" dirty="0">
                <a:cs typeface="Cascadia Code" panose="020B0609020000020004" pitchFamily="49" charset="0"/>
              </a:rPr>
              <a:t>    </a:t>
            </a:r>
            <a:r>
              <a:rPr lang="en-US" altLang="ja-JP" sz="1800" kern="100" dirty="0" err="1">
                <a:cs typeface="Cascadia Code" panose="020B0609020000020004" pitchFamily="49" charset="0"/>
              </a:rPr>
              <a:t>output_sheet.append</a:t>
            </a:r>
            <a:r>
              <a:rPr lang="en-US" altLang="ja-JP" sz="1800" kern="100" dirty="0">
                <a:cs typeface="Cascadia Code" panose="020B0609020000020004" pitchFamily="49" charset="0"/>
              </a:rPr>
              <a:t>([</a:t>
            </a:r>
            <a:r>
              <a:rPr lang="en-US" altLang="ja-JP" sz="1800" kern="100" dirty="0" err="1">
                <a:cs typeface="Cascadia Code" panose="020B0609020000020004" pitchFamily="49" charset="0"/>
              </a:rPr>
              <a:t>g,h,i,j</a:t>
            </a:r>
            <a:r>
              <a:rPr lang="en-US" altLang="ja-JP" sz="1800" kern="100" dirty="0">
                <a:cs typeface="Cascadia Code" panose="020B0609020000020004" pitchFamily="49" charset="0"/>
              </a:rPr>
              <a:t>])</a:t>
            </a:r>
          </a:p>
          <a:p>
            <a:pPr marL="0" indent="0">
              <a:spcBef>
                <a:spcPts val="0"/>
              </a:spcBef>
              <a:spcAft>
                <a:spcPts val="0"/>
              </a:spcAft>
              <a:buNone/>
            </a:pPr>
            <a:r>
              <a:rPr lang="en-US" altLang="ja-JP" sz="1800" kern="100" dirty="0" err="1">
                <a:cs typeface="Cascadia Code" panose="020B0609020000020004" pitchFamily="49" charset="0"/>
              </a:rPr>
              <a:t>output_workbook.save</a:t>
            </a:r>
            <a:r>
              <a:rPr lang="en-US" altLang="ja-JP" sz="1800" kern="100" dirty="0">
                <a:cs typeface="Cascadia Code" panose="020B0609020000020004" pitchFamily="49" charset="0"/>
              </a:rPr>
              <a:t>("fitting.xlsx")</a:t>
            </a:r>
          </a:p>
          <a:p>
            <a:pPr marL="0" indent="0">
              <a:spcBef>
                <a:spcPts val="0"/>
              </a:spcBef>
              <a:spcAft>
                <a:spcPts val="0"/>
              </a:spcAft>
              <a:buNone/>
            </a:pPr>
            <a:r>
              <a:rPr lang="en-US" altLang="ja-JP" sz="1800" kern="100" dirty="0" err="1">
                <a:cs typeface="Cascadia Code" panose="020B0609020000020004" pitchFamily="49" charset="0"/>
              </a:rPr>
              <a:t>plt.scatter</a:t>
            </a:r>
            <a:r>
              <a:rPr lang="en-US" altLang="ja-JP" sz="1800" kern="100" dirty="0">
                <a:cs typeface="Cascadia Code" panose="020B0609020000020004" pitchFamily="49" charset="0"/>
              </a:rPr>
              <a:t>(e, f)</a:t>
            </a:r>
          </a:p>
          <a:p>
            <a:pPr marL="0" indent="0">
              <a:spcBef>
                <a:spcPts val="0"/>
              </a:spcBef>
              <a:spcAft>
                <a:spcPts val="0"/>
              </a:spcAft>
              <a:buNone/>
            </a:pPr>
            <a:r>
              <a:rPr lang="en-US" altLang="ja-JP" sz="1800" kern="100" dirty="0" err="1">
                <a:cs typeface="Cascadia Code" panose="020B0609020000020004" pitchFamily="49" charset="0"/>
              </a:rPr>
              <a:t>plt.show</a:t>
            </a:r>
            <a:r>
              <a:rPr lang="en-US" altLang="ja-JP" sz="1800" kern="100" dirty="0">
                <a:cs typeface="Cascadia Code" panose="020B0609020000020004" pitchFamily="49" charset="0"/>
              </a:rPr>
              <a:t>()</a:t>
            </a:r>
          </a:p>
        </p:txBody>
      </p:sp>
    </p:spTree>
    <p:extLst>
      <p:ext uri="{BB962C8B-B14F-4D97-AF65-F5344CB8AC3E}">
        <p14:creationId xmlns:p14="http://schemas.microsoft.com/office/powerpoint/2010/main" val="213298980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ChatGPT</a:t>
            </a:r>
            <a:r>
              <a:rPr lang="ja-JP" altLang="en-US" sz="3600" b="1" dirty="0">
                <a:solidFill>
                  <a:srgbClr val="0000FF"/>
                </a:solidFill>
                <a:ea typeface="ＨＧ丸ゴシックB" pitchFamily="49" charset="-128"/>
              </a:rPr>
              <a:t>の回答 </a:t>
            </a:r>
            <a:r>
              <a:rPr lang="en-US" altLang="ja-JP" sz="3600" b="1" dirty="0">
                <a:solidFill>
                  <a:srgbClr val="0000FF"/>
                </a:solidFill>
                <a:ea typeface="ＨＧ丸ゴシックB" pitchFamily="49" charset="-128"/>
              </a:rPr>
              <a:t>Ver2</a:t>
            </a:r>
            <a:endParaRPr lang="ja-JP" altLang="en-US" sz="3600" b="1" dirty="0">
              <a:solidFill>
                <a:srgbClr val="0000FF"/>
              </a:solidFill>
              <a:ea typeface="ＨＧ丸ゴシックB" pitchFamily="49" charset="-128"/>
            </a:endParaRPr>
          </a:p>
        </p:txBody>
      </p:sp>
      <p:sp>
        <p:nvSpPr>
          <p:cNvPr id="420867" name="Rectangle 1027"/>
          <p:cNvSpPr>
            <a:spLocks noGrp="1" noChangeArrowheads="1"/>
          </p:cNvSpPr>
          <p:nvPr>
            <p:ph type="body" idx="1"/>
          </p:nvPr>
        </p:nvSpPr>
        <p:spPr>
          <a:xfrm>
            <a:off x="767408" y="908720"/>
            <a:ext cx="11161240" cy="5373216"/>
          </a:xfrm>
        </p:spPr>
        <p:txBody>
          <a:bodyPr/>
          <a:lstStyle/>
          <a:p>
            <a:pPr marL="0" indent="0">
              <a:spcBef>
                <a:spcPts val="0"/>
              </a:spcBef>
              <a:spcAft>
                <a:spcPts val="0"/>
              </a:spcAft>
              <a:buNone/>
            </a:pPr>
            <a:r>
              <a:rPr lang="ja-JP" altLang="en-US" sz="2800" kern="100" dirty="0">
                <a:cs typeface="Cascadia Code" panose="020B0609020000020004" pitchFamily="49" charset="0"/>
              </a:rPr>
              <a:t>以下は、プログラムのリファクタリングと変数名のわかりやすい置き換え、ファイル名の変数化を行ったものです。また、コードを関数に分割して可読性を向上させました。</a:t>
            </a:r>
            <a:endParaRPr lang="en-US" altLang="ja-JP" sz="2800" kern="100" dirty="0">
              <a:cs typeface="Cascadia Code" panose="020B0609020000020004" pitchFamily="49" charset="0"/>
            </a:endParaRPr>
          </a:p>
          <a:p>
            <a:pPr marL="0" indent="0">
              <a:spcBef>
                <a:spcPts val="0"/>
              </a:spcBef>
              <a:spcAft>
                <a:spcPts val="0"/>
              </a:spcAft>
              <a:buNone/>
            </a:pPr>
            <a:endParaRPr lang="en-US" altLang="ja-JP" sz="2800" kern="100" dirty="0">
              <a:cs typeface="Cascadia Code" panose="020B0609020000020004" pitchFamily="49" charset="0"/>
            </a:endParaRPr>
          </a:p>
          <a:p>
            <a:pPr marL="0" indent="0">
              <a:spcBef>
                <a:spcPts val="0"/>
              </a:spcBef>
              <a:spcAft>
                <a:spcPts val="0"/>
              </a:spcAft>
              <a:buNone/>
            </a:pPr>
            <a:r>
              <a:rPr lang="en-US" altLang="ja-JP" sz="2800" kern="100" dirty="0">
                <a:cs typeface="Cascadia Code" panose="020B0609020000020004" pitchFamily="49" charset="0"/>
              </a:rPr>
              <a:t>-- </a:t>
            </a:r>
            <a:r>
              <a:rPr lang="ja-JP" altLang="en-US" sz="2800" kern="100" dirty="0">
                <a:cs typeface="Cascadia Code" panose="020B0609020000020004" pitchFamily="49" charset="0"/>
              </a:rPr>
              <a:t>ここに修正したコード </a:t>
            </a:r>
            <a:r>
              <a:rPr lang="en-US" altLang="ja-JP" sz="2800" kern="100" dirty="0">
                <a:cs typeface="Cascadia Code" panose="020B0609020000020004" pitchFamily="49" charset="0"/>
              </a:rPr>
              <a:t>--</a:t>
            </a:r>
          </a:p>
          <a:p>
            <a:pPr marL="0" indent="0">
              <a:spcBef>
                <a:spcPts val="0"/>
              </a:spcBef>
              <a:spcAft>
                <a:spcPts val="0"/>
              </a:spcAft>
              <a:buNone/>
            </a:pPr>
            <a:endParaRPr lang="en-US" altLang="ja-JP" sz="2800" kern="100" dirty="0">
              <a:cs typeface="Cascadia Code" panose="020B0609020000020004" pitchFamily="49" charset="0"/>
            </a:endParaRPr>
          </a:p>
          <a:p>
            <a:pPr marL="0" indent="0">
              <a:spcBef>
                <a:spcPts val="0"/>
              </a:spcBef>
              <a:spcAft>
                <a:spcPts val="0"/>
              </a:spcAft>
              <a:buNone/>
            </a:pPr>
            <a:r>
              <a:rPr lang="ja-JP" altLang="en-US" sz="2800" kern="100" dirty="0">
                <a:cs typeface="Cascadia Code" panose="020B0609020000020004" pitchFamily="49" charset="0"/>
              </a:rPr>
              <a:t>このリファクタリングにより、コードがより読みやすくなり、変数名もわかりやすくなりました。また、処理が関数に分割され、各機能が独立して理解しやすくなりました。</a:t>
            </a:r>
            <a:endParaRPr lang="en-US" altLang="ja-JP" sz="1800" kern="100" dirty="0">
              <a:cs typeface="Cascadia Code" panose="020B0609020000020004" pitchFamily="49" charset="0"/>
            </a:endParaRPr>
          </a:p>
        </p:txBody>
      </p:sp>
    </p:spTree>
    <p:extLst>
      <p:ext uri="{BB962C8B-B14F-4D97-AF65-F5344CB8AC3E}">
        <p14:creationId xmlns:p14="http://schemas.microsoft.com/office/powerpoint/2010/main" val="280758794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ChatGPT</a:t>
            </a:r>
            <a:r>
              <a:rPr lang="ja-JP" altLang="en-US" sz="3600" b="1" dirty="0">
                <a:solidFill>
                  <a:srgbClr val="0000FF"/>
                </a:solidFill>
                <a:ea typeface="ＨＧ丸ゴシックB" pitchFamily="49" charset="-128"/>
              </a:rPr>
              <a:t>の修正プログラム </a:t>
            </a:r>
            <a:r>
              <a:rPr lang="en-US" altLang="ja-JP" sz="3600" b="1" dirty="0">
                <a:solidFill>
                  <a:srgbClr val="0000FF"/>
                </a:solidFill>
                <a:ea typeface="ＨＧ丸ゴシックB" pitchFamily="49" charset="-128"/>
              </a:rPr>
              <a:t>Ver2:</a:t>
            </a:r>
            <a:r>
              <a:rPr lang="ja-JP" altLang="en-US" sz="3600" b="1" dirty="0">
                <a:solidFill>
                  <a:srgbClr val="0000FF"/>
                </a:solidFill>
                <a:ea typeface="ＨＧ丸ゴシックB" pitchFamily="49" charset="-128"/>
              </a:rPr>
              <a:t> </a:t>
            </a:r>
            <a:r>
              <a:rPr lang="en-US" altLang="ja-JP" sz="3600" b="1" dirty="0">
                <a:solidFill>
                  <a:srgbClr val="FF0000"/>
                </a:solidFill>
                <a:ea typeface="ＨＧ丸ゴシックB" pitchFamily="49" charset="-128"/>
              </a:rPr>
              <a:t>dirty-GPT-rev2.py</a:t>
            </a:r>
            <a:endParaRPr lang="ja-JP" altLang="en-US" sz="3600" b="1" dirty="0">
              <a:solidFill>
                <a:srgbClr val="0000FF"/>
              </a:solidFill>
              <a:ea typeface="ＨＧ丸ゴシックB" pitchFamily="49" charset="-128"/>
            </a:endParaRPr>
          </a:p>
        </p:txBody>
      </p:sp>
      <p:sp>
        <p:nvSpPr>
          <p:cNvPr id="420867" name="Rectangle 1027"/>
          <p:cNvSpPr>
            <a:spLocks noGrp="1" noChangeArrowheads="1"/>
          </p:cNvSpPr>
          <p:nvPr>
            <p:ph type="body" idx="1"/>
          </p:nvPr>
        </p:nvSpPr>
        <p:spPr>
          <a:xfrm>
            <a:off x="191344" y="908720"/>
            <a:ext cx="5976664" cy="5832648"/>
          </a:xfrm>
          <a:ln>
            <a:solidFill>
              <a:srgbClr val="C00000"/>
            </a:solidFill>
          </a:ln>
        </p:spPr>
        <p:txBody>
          <a:bodyPr/>
          <a:lstStyle/>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openpyxl</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numpy</a:t>
            </a:r>
            <a:r>
              <a:rPr lang="en-US" altLang="ja-JP" sz="1800" kern="100" dirty="0">
                <a:cs typeface="Cascadia Code" panose="020B0609020000020004" pitchFamily="49" charset="0"/>
              </a:rPr>
              <a:t> as np</a:t>
            </a:r>
          </a:p>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matplotlib.pyplot</a:t>
            </a:r>
            <a:r>
              <a:rPr lang="en-US" altLang="ja-JP" sz="1800" kern="100" dirty="0">
                <a:cs typeface="Cascadia Code" panose="020B0609020000020004" pitchFamily="49" charset="0"/>
              </a:rPr>
              <a:t> as </a:t>
            </a:r>
            <a:r>
              <a:rPr lang="en-US" altLang="ja-JP" sz="1800" kern="100" dirty="0" err="1">
                <a:cs typeface="Cascadia Code" panose="020B0609020000020004" pitchFamily="49" charset="0"/>
              </a:rPr>
              <a:t>plt</a:t>
            </a:r>
            <a:endParaRPr lang="en-US" altLang="ja-JP" sz="1800" kern="100" dirty="0">
              <a:cs typeface="Cascadia Code" panose="020B0609020000020004" pitchFamily="49" charset="0"/>
            </a:endParaRPr>
          </a:p>
          <a:p>
            <a:pPr marL="0" indent="0">
              <a:spcBef>
                <a:spcPts val="0"/>
              </a:spcBef>
              <a:spcAft>
                <a:spcPts val="0"/>
              </a:spcAft>
              <a:buNone/>
            </a:pP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 </a:t>
            </a:r>
            <a:r>
              <a:rPr lang="ja-JP" altLang="en-US" sz="1800" kern="100" dirty="0">
                <a:cs typeface="Cascadia Code" panose="020B0609020000020004" pitchFamily="49" charset="0"/>
              </a:rPr>
              <a:t>入力ファイルと出力ファイルのファイル名を変数に格納</a:t>
            </a:r>
          </a:p>
          <a:p>
            <a:pPr marL="0" indent="0">
              <a:spcBef>
                <a:spcPts val="0"/>
              </a:spcBef>
              <a:spcAft>
                <a:spcPts val="0"/>
              </a:spcAft>
              <a:buNone/>
            </a:pPr>
            <a:r>
              <a:rPr lang="en-US" altLang="ja-JP" sz="1800" kern="100" dirty="0" err="1">
                <a:cs typeface="Cascadia Code" panose="020B0609020000020004" pitchFamily="49" charset="0"/>
              </a:rPr>
              <a:t>input_filename</a:t>
            </a:r>
            <a:r>
              <a:rPr lang="en-US" altLang="ja-JP" sz="1800" kern="100" dirty="0">
                <a:cs typeface="Cascadia Code" panose="020B0609020000020004" pitchFamily="49" charset="0"/>
              </a:rPr>
              <a:t> = 'input.xlsx'</a:t>
            </a:r>
          </a:p>
          <a:p>
            <a:pPr marL="0" indent="0">
              <a:spcBef>
                <a:spcPts val="0"/>
              </a:spcBef>
              <a:spcAft>
                <a:spcPts val="0"/>
              </a:spcAft>
              <a:buNone/>
            </a:pPr>
            <a:r>
              <a:rPr lang="en-US" altLang="ja-JP" sz="1800" kern="100" dirty="0" err="1">
                <a:cs typeface="Cascadia Code" panose="020B0609020000020004" pitchFamily="49" charset="0"/>
              </a:rPr>
              <a:t>output_filename</a:t>
            </a:r>
            <a:r>
              <a:rPr lang="en-US" altLang="ja-JP" sz="1800" kern="100" dirty="0">
                <a:cs typeface="Cascadia Code" panose="020B0609020000020004" pitchFamily="49" charset="0"/>
              </a:rPr>
              <a:t> = 'fitting.xlsx'</a:t>
            </a:r>
          </a:p>
          <a:p>
            <a:pPr marL="0" indent="0">
              <a:spcBef>
                <a:spcPts val="0"/>
              </a:spcBef>
              <a:spcAft>
                <a:spcPts val="0"/>
              </a:spcAft>
              <a:buNone/>
            </a:pP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def </a:t>
            </a:r>
            <a:r>
              <a:rPr lang="en-US" altLang="ja-JP" sz="1800" kern="100" dirty="0" err="1">
                <a:cs typeface="Cascadia Code" panose="020B0609020000020004" pitchFamily="49" charset="0"/>
              </a:rPr>
              <a:t>read_data</a:t>
            </a:r>
            <a:r>
              <a:rPr lang="en-US" altLang="ja-JP" sz="1800" kern="100" dirty="0">
                <a:cs typeface="Cascadia Code" panose="020B0609020000020004" pitchFamily="49" charset="0"/>
              </a:rPr>
              <a:t>(filename):</a:t>
            </a:r>
          </a:p>
          <a:p>
            <a:pPr marL="0" indent="0">
              <a:spcBef>
                <a:spcPts val="0"/>
              </a:spcBef>
              <a:spcAft>
                <a:spcPts val="0"/>
              </a:spcAft>
              <a:buNone/>
            </a:pPr>
            <a:r>
              <a:rPr lang="en-US" altLang="ja-JP" sz="1800" kern="100" dirty="0">
                <a:cs typeface="Cascadia Code" panose="020B0609020000020004" pitchFamily="49" charset="0"/>
              </a:rPr>
              <a:t>    workbook = </a:t>
            </a:r>
            <a:r>
              <a:rPr lang="en-US" altLang="ja-JP" sz="1800" kern="100" dirty="0" err="1">
                <a:cs typeface="Cascadia Code" panose="020B0609020000020004" pitchFamily="49" charset="0"/>
              </a:rPr>
              <a:t>openpyxl.load_workbook</a:t>
            </a:r>
            <a:r>
              <a:rPr lang="en-US" altLang="ja-JP" sz="1800" kern="100" dirty="0">
                <a:cs typeface="Cascadia Code" panose="020B0609020000020004" pitchFamily="49" charset="0"/>
              </a:rPr>
              <a:t>(filename)</a:t>
            </a:r>
          </a:p>
          <a:p>
            <a:pPr marL="0" indent="0">
              <a:spcBef>
                <a:spcPts val="0"/>
              </a:spcBef>
              <a:spcAft>
                <a:spcPts val="0"/>
              </a:spcAft>
              <a:buNone/>
            </a:pPr>
            <a:r>
              <a:rPr lang="en-US" altLang="ja-JP" sz="1800" kern="100" dirty="0">
                <a:cs typeface="Cascadia Code" panose="020B0609020000020004" pitchFamily="49" charset="0"/>
              </a:rPr>
              <a:t>    sheet = </a:t>
            </a:r>
            <a:r>
              <a:rPr lang="en-US" altLang="ja-JP" sz="1800" kern="100" dirty="0" err="1">
                <a:cs typeface="Cascadia Code" panose="020B0609020000020004" pitchFamily="49" charset="0"/>
              </a:rPr>
              <a:t>workbook.active</a:t>
            </a:r>
            <a:endParaRPr lang="en-US" altLang="ja-JP" sz="1800" kern="100" dirty="0">
              <a:cs typeface="Cascadia Code" panose="020B0609020000020004" pitchFamily="49" charset="0"/>
            </a:endParaRPr>
          </a:p>
          <a:p>
            <a:pPr marL="0" indent="0">
              <a:spcBef>
                <a:spcPts val="0"/>
              </a:spcBef>
              <a:spcAft>
                <a:spcPts val="0"/>
              </a:spcAft>
              <a:buNone/>
            </a:pP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    temperatures = []</a:t>
            </a:r>
          </a:p>
          <a:p>
            <a:pPr marL="0" indent="0">
              <a:spcBef>
                <a:spcPts val="0"/>
              </a:spcBef>
              <a:spcAft>
                <a:spcPts val="0"/>
              </a:spcAft>
              <a:buNone/>
            </a:pPr>
            <a:r>
              <a:rPr lang="en-US" altLang="ja-JP" sz="1800" kern="100" dirty="0">
                <a:cs typeface="Cascadia Code" panose="020B0609020000020004" pitchFamily="49" charset="0"/>
              </a:rPr>
              <a:t>    concentrations = []</a:t>
            </a:r>
          </a:p>
          <a:p>
            <a:pPr marL="0" indent="0">
              <a:spcBef>
                <a:spcPts val="0"/>
              </a:spcBef>
              <a:spcAft>
                <a:spcPts val="0"/>
              </a:spcAft>
              <a:buNone/>
            </a:pP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    for row in </a:t>
            </a:r>
            <a:r>
              <a:rPr lang="en-US" altLang="ja-JP" sz="1800" kern="100" dirty="0" err="1">
                <a:cs typeface="Cascadia Code" panose="020B0609020000020004" pitchFamily="49" charset="0"/>
              </a:rPr>
              <a:t>sheet.iter_rows</a:t>
            </a:r>
            <a:r>
              <a:rPr lang="en-US" altLang="ja-JP" sz="1800" kern="100" dirty="0">
                <a:cs typeface="Cascadia Code" panose="020B0609020000020004" pitchFamily="49" charset="0"/>
              </a:rPr>
              <a:t>(</a:t>
            </a:r>
            <a:r>
              <a:rPr lang="en-US" altLang="ja-JP" sz="1800" kern="100" dirty="0" err="1">
                <a:cs typeface="Cascadia Code" panose="020B0609020000020004" pitchFamily="49" charset="0"/>
              </a:rPr>
              <a:t>min_row</a:t>
            </a:r>
            <a:r>
              <a:rPr lang="en-US" altLang="ja-JP" sz="1800" kern="100" dirty="0">
                <a:cs typeface="Cascadia Code" panose="020B0609020000020004" pitchFamily="49" charset="0"/>
              </a:rPr>
              <a:t>=3, </a:t>
            </a:r>
            <a:r>
              <a:rPr lang="en-US" altLang="ja-JP" sz="1800" kern="100" dirty="0" err="1">
                <a:cs typeface="Cascadia Code" panose="020B0609020000020004" pitchFamily="49" charset="0"/>
              </a:rPr>
              <a:t>values_only</a:t>
            </a:r>
            <a:r>
              <a:rPr lang="en-US" altLang="ja-JP" sz="1800" kern="100" dirty="0">
                <a:cs typeface="Cascadia Code" panose="020B0609020000020004" pitchFamily="49" charset="0"/>
              </a:rPr>
              <a:t>=True):</a:t>
            </a:r>
          </a:p>
          <a:p>
            <a:pPr marL="0" indent="0">
              <a:spcBef>
                <a:spcPts val="0"/>
              </a:spcBef>
              <a:spcAft>
                <a:spcPts val="0"/>
              </a:spcAft>
              <a:buNone/>
            </a:pPr>
            <a:r>
              <a:rPr lang="en-US" altLang="ja-JP" sz="1800" kern="100" dirty="0">
                <a:cs typeface="Cascadia Code" panose="020B0609020000020004" pitchFamily="49" charset="0"/>
              </a:rPr>
              <a:t>        </a:t>
            </a:r>
            <a:r>
              <a:rPr lang="en-US" altLang="ja-JP" sz="1800" kern="100" dirty="0" err="1">
                <a:cs typeface="Cascadia Code" panose="020B0609020000020004" pitchFamily="49" charset="0"/>
              </a:rPr>
              <a:t>temperatures.append</a:t>
            </a:r>
            <a:r>
              <a:rPr lang="en-US" altLang="ja-JP" sz="1800" kern="100" dirty="0">
                <a:cs typeface="Cascadia Code" panose="020B0609020000020004" pitchFamily="49" charset="0"/>
              </a:rPr>
              <a:t>(row[0])</a:t>
            </a:r>
          </a:p>
          <a:p>
            <a:pPr marL="0" indent="0">
              <a:spcBef>
                <a:spcPts val="0"/>
              </a:spcBef>
              <a:spcAft>
                <a:spcPts val="0"/>
              </a:spcAft>
              <a:buNone/>
            </a:pPr>
            <a:r>
              <a:rPr lang="en-US" altLang="ja-JP" sz="1800" kern="100" dirty="0">
                <a:cs typeface="Cascadia Code" panose="020B0609020000020004" pitchFamily="49" charset="0"/>
              </a:rPr>
              <a:t>        </a:t>
            </a:r>
            <a:r>
              <a:rPr lang="en-US" altLang="ja-JP" sz="1800" kern="100" dirty="0" err="1">
                <a:cs typeface="Cascadia Code" panose="020B0609020000020004" pitchFamily="49" charset="0"/>
              </a:rPr>
              <a:t>concentrations.append</a:t>
            </a:r>
            <a:r>
              <a:rPr lang="en-US" altLang="ja-JP" sz="1800" kern="100" dirty="0">
                <a:cs typeface="Cascadia Code" panose="020B0609020000020004" pitchFamily="49" charset="0"/>
              </a:rPr>
              <a:t>(row[1])</a:t>
            </a:r>
          </a:p>
          <a:p>
            <a:pPr marL="0" indent="0">
              <a:spcBef>
                <a:spcPts val="0"/>
              </a:spcBef>
              <a:spcAft>
                <a:spcPts val="0"/>
              </a:spcAft>
              <a:buNone/>
            </a:pP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    return temperatures, concentrations</a:t>
            </a:r>
          </a:p>
        </p:txBody>
      </p:sp>
      <p:sp>
        <p:nvSpPr>
          <p:cNvPr id="2" name="Rectangle 1027">
            <a:extLst>
              <a:ext uri="{FF2B5EF4-FFF2-40B4-BE49-F238E27FC236}">
                <a16:creationId xmlns:a16="http://schemas.microsoft.com/office/drawing/2014/main" id="{8F1257D3-F76A-07EF-246A-0E5331E3A535}"/>
              </a:ext>
            </a:extLst>
          </p:cNvPr>
          <p:cNvSpPr txBox="1">
            <a:spLocks noChangeArrowheads="1"/>
          </p:cNvSpPr>
          <p:nvPr/>
        </p:nvSpPr>
        <p:spPr bwMode="auto">
          <a:xfrm>
            <a:off x="6359352" y="908720"/>
            <a:ext cx="5641304" cy="5832648"/>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def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transform_data</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(temperatures, concentrations):</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[1 / T for T in temperatures]</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[np.log(N) for N in concentrations]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return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def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save_to_excel</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(temperatures, concentrations,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output_filename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openpyxl.Workbook</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output_workbook.active</a:t>
            </a: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 "N", "1/T", "log(N)"])</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for T, N,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log_N</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in zip(temperatures, concentrations,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 N,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log_N</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output_workbook.save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output_filename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p:txBody>
      </p:sp>
    </p:spTree>
    <p:extLst>
      <p:ext uri="{BB962C8B-B14F-4D97-AF65-F5344CB8AC3E}">
        <p14:creationId xmlns:p14="http://schemas.microsoft.com/office/powerpoint/2010/main" val="15920726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92000" cy="980727"/>
          </a:xfrm>
        </p:spPr>
        <p:txBody>
          <a:bodyPr/>
          <a:lstStyle/>
          <a:p>
            <a:pPr eaLnBrk="1" hangingPunct="1"/>
            <a:r>
              <a:rPr lang="ja-JP" altLang="en-US" sz="3600" b="1" dirty="0">
                <a:solidFill>
                  <a:srgbClr val="0000FF"/>
                </a:solidFill>
                <a:ea typeface="ＨＧ丸ゴシックB" pitchFamily="49" charset="-128"/>
              </a:rPr>
              <a:t>今日の私の環境</a:t>
            </a:r>
          </a:p>
        </p:txBody>
      </p:sp>
      <p:sp>
        <p:nvSpPr>
          <p:cNvPr id="420867" name="Rectangle 1027"/>
          <p:cNvSpPr>
            <a:spLocks noGrp="1" noChangeArrowheads="1"/>
          </p:cNvSpPr>
          <p:nvPr>
            <p:ph type="body" idx="1"/>
          </p:nvPr>
        </p:nvSpPr>
        <p:spPr>
          <a:xfrm>
            <a:off x="623392" y="836712"/>
            <a:ext cx="11090448" cy="5616624"/>
          </a:xfrm>
        </p:spPr>
        <p:txBody>
          <a:bodyPr/>
          <a:lstStyle/>
          <a:p>
            <a:r>
              <a:rPr lang="en-US" altLang="ja-JP" b="1" kern="100" dirty="0">
                <a:solidFill>
                  <a:srgbClr val="0000FF"/>
                </a:solidFill>
                <a:cs typeface="Cascadia Code" panose="020B0609020000020004" pitchFamily="49" charset="0"/>
              </a:rPr>
              <a:t>ChatGPT  GPT3.5</a:t>
            </a:r>
            <a:r>
              <a:rPr lang="en-US" altLang="ja-JP" sz="2400" kern="100" dirty="0">
                <a:cs typeface="Cascadia Code" panose="020B0609020000020004" pitchFamily="49" charset="0"/>
              </a:rPr>
              <a:t> </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(GPT4</a:t>
            </a:r>
            <a:r>
              <a:rPr lang="ja-JP" altLang="en-US" sz="2400" kern="100" dirty="0">
                <a:cs typeface="Cascadia Code" panose="020B0609020000020004" pitchFamily="49" charset="0"/>
              </a:rPr>
              <a:t>を使う設定になっていなかった</a:t>
            </a:r>
            <a:r>
              <a:rPr lang="en-US" altLang="ja-JP" sz="2400" kern="100" dirty="0">
                <a:cs typeface="Cascadia Code" panose="020B0609020000020004" pitchFamily="49" charset="0"/>
              </a:rPr>
              <a:t>)</a:t>
            </a:r>
            <a:endParaRPr lang="en-US" altLang="ja-JP" kern="100" dirty="0">
              <a:cs typeface="Cascadia Code" panose="020B0609020000020004" pitchFamily="49" charset="0"/>
            </a:endParaRPr>
          </a:p>
          <a:p>
            <a:r>
              <a:rPr lang="en-US" altLang="ja-JP" b="1" kern="100" dirty="0">
                <a:solidFill>
                  <a:srgbClr val="0000FF"/>
                </a:solidFill>
                <a:cs typeface="Cascadia Code" panose="020B0609020000020004" pitchFamily="49" charset="0"/>
              </a:rPr>
              <a:t>Python</a:t>
            </a:r>
            <a:r>
              <a:rPr lang="en-US" altLang="ja-JP" kern="100" dirty="0">
                <a:cs typeface="Cascadia Code" panose="020B0609020000020004" pitchFamily="49" charset="0"/>
              </a:rPr>
              <a:t>:</a:t>
            </a:r>
            <a:r>
              <a:rPr lang="ja-JP" altLang="en-US" kern="100" dirty="0">
                <a:cs typeface="Cascadia Code" panose="020B0609020000020004" pitchFamily="49" charset="0"/>
              </a:rPr>
              <a:t> </a:t>
            </a:r>
            <a:r>
              <a:rPr lang="en-US" altLang="ja-JP" kern="100" dirty="0">
                <a:cs typeface="Cascadia Code" panose="020B0609020000020004" pitchFamily="49" charset="0"/>
              </a:rPr>
              <a:t>python.org </a:t>
            </a:r>
            <a:r>
              <a:rPr lang="en-US" altLang="ja-JP" kern="100" dirty="0" err="1">
                <a:cs typeface="Cascadia Code" panose="020B0609020000020004" pitchFamily="49" charset="0"/>
              </a:rPr>
              <a:t>CPython</a:t>
            </a:r>
            <a:r>
              <a:rPr lang="en-US" altLang="ja-JP" kern="100" dirty="0">
                <a:cs typeface="Cascadia Code" panose="020B0609020000020004" pitchFamily="49" charset="0"/>
              </a:rPr>
              <a:t> </a:t>
            </a:r>
            <a:r>
              <a:rPr lang="en-US" altLang="ja-JP" b="1" kern="100" dirty="0" err="1">
                <a:solidFill>
                  <a:srgbClr val="0000FF"/>
                </a:solidFill>
                <a:cs typeface="Cascadia Code" panose="020B0609020000020004" pitchFamily="49" charset="0"/>
              </a:rPr>
              <a:t>ver</a:t>
            </a:r>
            <a:r>
              <a:rPr lang="ja-JP" altLang="en-US" b="1" kern="100" dirty="0">
                <a:solidFill>
                  <a:srgbClr val="0000FF"/>
                </a:solidFill>
                <a:cs typeface="Cascadia Code" panose="020B0609020000020004" pitchFamily="49" charset="0"/>
              </a:rPr>
              <a:t> </a:t>
            </a:r>
            <a:r>
              <a:rPr lang="en-US" altLang="ja-JP" b="1" kern="100" dirty="0">
                <a:solidFill>
                  <a:srgbClr val="0000FF"/>
                </a:solidFill>
                <a:cs typeface="Cascadia Code" panose="020B0609020000020004" pitchFamily="49" charset="0"/>
              </a:rPr>
              <a:t>3.11</a:t>
            </a:r>
            <a:br>
              <a:rPr lang="en-US" altLang="ja-JP" b="1" kern="100" dirty="0">
                <a:solidFill>
                  <a:srgbClr val="0000FF"/>
                </a:solidFill>
                <a:cs typeface="Cascadia Code" panose="020B0609020000020004" pitchFamily="49" charset="0"/>
              </a:rPr>
            </a:br>
            <a:r>
              <a:rPr lang="ja-JP" altLang="en-US" b="1" kern="100" dirty="0">
                <a:solidFill>
                  <a:srgbClr val="0000FF"/>
                </a:solidFill>
                <a:cs typeface="Cascadia Code" panose="020B0609020000020004" pitchFamily="49" charset="0"/>
              </a:rPr>
              <a:t>　</a:t>
            </a:r>
            <a:r>
              <a:rPr lang="ja-JP" altLang="en-US" kern="100" dirty="0">
                <a:cs typeface="Cascadia Code" panose="020B0609020000020004" pitchFamily="49" charset="0"/>
              </a:rPr>
              <a:t>モジュール</a:t>
            </a:r>
            <a:r>
              <a:rPr lang="en-US" altLang="ja-JP" kern="100" dirty="0">
                <a:cs typeface="Cascadia Code" panose="020B0609020000020004" pitchFamily="49" charset="0"/>
              </a:rPr>
              <a:t>: </a:t>
            </a:r>
            <a:r>
              <a:rPr lang="en-US" altLang="ja-JP" kern="100" dirty="0" err="1">
                <a:cs typeface="Cascadia Code" panose="020B0609020000020004" pitchFamily="49" charset="0"/>
              </a:rPr>
              <a:t>numpy</a:t>
            </a:r>
            <a:r>
              <a:rPr lang="en-US" altLang="ja-JP" kern="100" dirty="0">
                <a:cs typeface="Cascadia Code" panose="020B0609020000020004" pitchFamily="49" charset="0"/>
              </a:rPr>
              <a:t>, </a:t>
            </a:r>
            <a:r>
              <a:rPr lang="en-US" altLang="ja-JP" kern="100" dirty="0" err="1">
                <a:cs typeface="Cascadia Code" panose="020B0609020000020004" pitchFamily="49" charset="0"/>
              </a:rPr>
              <a:t>scipy</a:t>
            </a:r>
            <a:r>
              <a:rPr lang="en-US" altLang="ja-JP" kern="100" dirty="0">
                <a:cs typeface="Cascadia Code" panose="020B0609020000020004" pitchFamily="49" charset="0"/>
              </a:rPr>
              <a:t>, </a:t>
            </a:r>
            <a:r>
              <a:rPr lang="en-US" altLang="ja-JP" kern="100" dirty="0" err="1">
                <a:cs typeface="Cascadia Code" panose="020B0609020000020004" pitchFamily="49" charset="0"/>
              </a:rPr>
              <a:t>openpyxl</a:t>
            </a:r>
            <a:r>
              <a:rPr lang="en-US" altLang="ja-JP" kern="100" dirty="0">
                <a:cs typeface="Cascadia Code" panose="020B0609020000020004" pitchFamily="49" charset="0"/>
              </a:rPr>
              <a:t>, pandas, </a:t>
            </a:r>
            <a:r>
              <a:rPr lang="en-US" altLang="ja-JP" kern="100" dirty="0" err="1">
                <a:cs typeface="Cascadia Code" panose="020B0609020000020004" pitchFamily="49" charset="0"/>
              </a:rPr>
              <a:t>jupyter</a:t>
            </a:r>
            <a:endParaRPr lang="en-US" altLang="ja-JP" b="1" kern="100" dirty="0">
              <a:solidFill>
                <a:srgbClr val="0000FF"/>
              </a:solidFill>
              <a:cs typeface="Cascadia Code" panose="020B0609020000020004" pitchFamily="49" charset="0"/>
            </a:endParaRPr>
          </a:p>
          <a:p>
            <a:r>
              <a:rPr lang="ja-JP" altLang="en-US" kern="100" dirty="0">
                <a:solidFill>
                  <a:srgbClr val="0000FF"/>
                </a:solidFill>
                <a:cs typeface="Cascadia Code" panose="020B0609020000020004" pitchFamily="49" charset="0"/>
              </a:rPr>
              <a:t>エディタ</a:t>
            </a:r>
            <a:r>
              <a:rPr lang="en-US" altLang="ja-JP" kern="100" dirty="0">
                <a:cs typeface="Cascadia Code" panose="020B0609020000020004" pitchFamily="49" charset="0"/>
              </a:rPr>
              <a:t>:</a:t>
            </a:r>
            <a:r>
              <a:rPr lang="ja-JP" altLang="en-US" kern="100" dirty="0">
                <a:cs typeface="Cascadia Code" panose="020B0609020000020004" pitchFamily="49" charset="0"/>
              </a:rPr>
              <a:t> </a:t>
            </a:r>
            <a:r>
              <a:rPr lang="en-US" altLang="ja-JP" b="1" kern="100" dirty="0">
                <a:solidFill>
                  <a:srgbClr val="0000FF"/>
                </a:solidFill>
                <a:cs typeface="Cascadia Code" panose="020B0609020000020004" pitchFamily="49" charset="0"/>
              </a:rPr>
              <a:t>cursor</a:t>
            </a:r>
            <a:r>
              <a:rPr lang="en-US" altLang="ja-JP" kern="100" dirty="0">
                <a:cs typeface="Cascadia Code" panose="020B0609020000020004" pitchFamily="49" charset="0"/>
              </a:rPr>
              <a:t> </a:t>
            </a:r>
            <a:r>
              <a:rPr lang="en-US" altLang="ja-JP" kern="100" dirty="0">
                <a:solidFill>
                  <a:srgbClr val="0000FF"/>
                </a:solidFill>
                <a:cs typeface="Cascadia Code" panose="020B0609020000020004" pitchFamily="49" charset="0"/>
              </a:rPr>
              <a:t>(Visual Studio Code) + python</a:t>
            </a:r>
            <a:r>
              <a:rPr lang="ja-JP" altLang="en-US" kern="100" dirty="0">
                <a:solidFill>
                  <a:srgbClr val="0000FF"/>
                </a:solidFill>
                <a:cs typeface="Cascadia Code" panose="020B0609020000020004" pitchFamily="49" charset="0"/>
              </a:rPr>
              <a:t>拡張機能</a:t>
            </a:r>
            <a:endParaRPr lang="en-US" altLang="ja-JP" kern="100" dirty="0">
              <a:solidFill>
                <a:srgbClr val="0000FF"/>
              </a:solidFill>
              <a:cs typeface="Cascadia Code" panose="020B0609020000020004" pitchFamily="49" charset="0"/>
            </a:endParaRPr>
          </a:p>
          <a:p>
            <a:endParaRPr lang="en-US" altLang="ja-JP" kern="100" dirty="0">
              <a:cs typeface="Cascadia Code" panose="020B0609020000020004" pitchFamily="49" charset="0"/>
            </a:endParaRPr>
          </a:p>
          <a:p>
            <a:r>
              <a:rPr lang="ja-JP" altLang="en-US" kern="100" dirty="0">
                <a:cs typeface="Cascadia Code" panose="020B0609020000020004" pitchFamily="49" charset="0"/>
              </a:rPr>
              <a:t>その他プログラム言語</a:t>
            </a:r>
            <a:br>
              <a:rPr lang="en-US" altLang="ja-JP" kern="100" dirty="0">
                <a:cs typeface="Cascadia Code" panose="020B0609020000020004" pitchFamily="49" charset="0"/>
              </a:rPr>
            </a:br>
            <a:r>
              <a:rPr lang="en-US" altLang="ja-JP" kern="100" dirty="0">
                <a:cs typeface="Cascadia Code" panose="020B0609020000020004" pitchFamily="49" charset="0"/>
              </a:rPr>
              <a:t>    Fortran, C: AlmaLinux9</a:t>
            </a:r>
            <a:r>
              <a:rPr lang="ja-JP" altLang="en-US" kern="100" dirty="0">
                <a:cs typeface="Cascadia Code" panose="020B0609020000020004" pitchFamily="49" charset="0"/>
              </a:rPr>
              <a:t> </a:t>
            </a:r>
            <a:r>
              <a:rPr lang="en-US" altLang="ja-JP" kern="100" dirty="0">
                <a:cs typeface="Cascadia Code" panose="020B0609020000020004" pitchFamily="49" charset="0"/>
              </a:rPr>
              <a:t>+ </a:t>
            </a:r>
            <a:r>
              <a:rPr lang="en-US" altLang="ja-JP" kern="100" dirty="0" err="1">
                <a:cs typeface="Cascadia Code" panose="020B0609020000020004" pitchFamily="49" charset="0"/>
              </a:rPr>
              <a:t>gcc</a:t>
            </a:r>
            <a:r>
              <a:rPr lang="en-US" altLang="ja-JP" kern="100" dirty="0">
                <a:cs typeface="Cascadia Code" panose="020B0609020000020004" pitchFamily="49" charset="0"/>
              </a:rPr>
              <a:t>, </a:t>
            </a:r>
            <a:r>
              <a:rPr lang="en-US" altLang="ja-JP" kern="100" dirty="0" err="1">
                <a:cs typeface="Cascadia Code" panose="020B0609020000020004" pitchFamily="49" charset="0"/>
              </a:rPr>
              <a:t>gfortran</a:t>
            </a:r>
            <a:br>
              <a:rPr lang="en-US" altLang="ja-JP" kern="100" dirty="0">
                <a:cs typeface="Cascadia Code" panose="020B0609020000020004" pitchFamily="49" charset="0"/>
              </a:rPr>
            </a:br>
            <a:r>
              <a:rPr lang="ja-JP" altLang="en-US" kern="100" dirty="0">
                <a:cs typeface="Cascadia Code" panose="020B0609020000020004" pitchFamily="49" charset="0"/>
              </a:rPr>
              <a:t>                       </a:t>
            </a:r>
            <a:r>
              <a:rPr lang="en-US" altLang="ja-JP" kern="100" dirty="0">
                <a:cs typeface="Cascadia Code" panose="020B0609020000020004" pitchFamily="49" charset="0"/>
              </a:rPr>
              <a:t>Intel </a:t>
            </a:r>
            <a:r>
              <a:rPr lang="en-US" altLang="ja-JP" kern="100" dirty="0" err="1">
                <a:cs typeface="Cascadia Code" panose="020B0609020000020004" pitchFamily="49" charset="0"/>
              </a:rPr>
              <a:t>oneAPI</a:t>
            </a:r>
            <a:r>
              <a:rPr lang="en-US" altLang="ja-JP" kern="100" dirty="0">
                <a:cs typeface="Cascadia Code" panose="020B0609020000020004" pitchFamily="49" charset="0"/>
              </a:rPr>
              <a:t> compiler</a:t>
            </a:r>
            <a:br>
              <a:rPr lang="en-US" altLang="ja-JP" kern="100" dirty="0">
                <a:cs typeface="Cascadia Code" panose="020B0609020000020004" pitchFamily="49" charset="0"/>
              </a:rPr>
            </a:br>
            <a:r>
              <a:rPr lang="en-US" altLang="ja-JP" kern="100" dirty="0">
                <a:cs typeface="Cascadia Code" panose="020B0609020000020004" pitchFamily="49" charset="0"/>
              </a:rPr>
              <a:t>    Basic: N88</a:t>
            </a:r>
            <a:r>
              <a:rPr lang="ja-JP" altLang="en-US" kern="100" dirty="0">
                <a:cs typeface="Cascadia Code" panose="020B0609020000020004" pitchFamily="49" charset="0"/>
              </a:rPr>
              <a:t>互換</a:t>
            </a:r>
            <a:r>
              <a:rPr lang="en-US" altLang="ja-JP" kern="100" dirty="0">
                <a:cs typeface="Cascadia Code" panose="020B0609020000020004" pitchFamily="49" charset="0"/>
              </a:rPr>
              <a:t>Basic</a:t>
            </a:r>
            <a:r>
              <a:rPr lang="ja-JP" altLang="en-US" kern="100" dirty="0">
                <a:cs typeface="Cascadia Code" panose="020B0609020000020004" pitchFamily="49" charset="0"/>
              </a:rPr>
              <a:t> </a:t>
            </a:r>
            <a:r>
              <a:rPr lang="en-US" altLang="ja-JP" kern="100" dirty="0">
                <a:cs typeface="Cascadia Code" panose="020B0609020000020004" pitchFamily="49" charset="0"/>
              </a:rPr>
              <a:t>for</a:t>
            </a:r>
            <a:r>
              <a:rPr lang="ja-JP" altLang="en-US" kern="100" dirty="0">
                <a:cs typeface="Cascadia Code" panose="020B0609020000020004" pitchFamily="49" charset="0"/>
              </a:rPr>
              <a:t> </a:t>
            </a:r>
            <a:r>
              <a:rPr lang="en-US" altLang="ja-JP" kern="100" dirty="0">
                <a:cs typeface="Cascadia Code" panose="020B0609020000020004" pitchFamily="49" charset="0"/>
              </a:rPr>
              <a:t>Windows95</a:t>
            </a:r>
            <a:br>
              <a:rPr lang="en-US" altLang="ja-JP" kern="100" dirty="0">
                <a:cs typeface="Cascadia Code" panose="020B0609020000020004" pitchFamily="49" charset="0"/>
              </a:rPr>
            </a:br>
            <a:r>
              <a:rPr lang="ja-JP" altLang="en-US" kern="100" dirty="0">
                <a:cs typeface="Cascadia Code" panose="020B0609020000020004" pitchFamily="49" charset="0"/>
              </a:rPr>
              <a:t>　　　　　  </a:t>
            </a:r>
            <a:r>
              <a:rPr lang="en-US" altLang="ja-JP" kern="100" dirty="0">
                <a:cs typeface="Cascadia Code" panose="020B0609020000020004" pitchFamily="49" charset="0"/>
              </a:rPr>
              <a:t>Visual</a:t>
            </a:r>
            <a:r>
              <a:rPr lang="ja-JP" altLang="en-US" kern="100" dirty="0">
                <a:cs typeface="Cascadia Code" panose="020B0609020000020004" pitchFamily="49" charset="0"/>
              </a:rPr>
              <a:t> </a:t>
            </a:r>
            <a:r>
              <a:rPr lang="en-US" altLang="ja-JP" kern="100" dirty="0">
                <a:cs typeface="Cascadia Code" panose="020B0609020000020004" pitchFamily="49" charset="0"/>
              </a:rPr>
              <a:t>Studio 2022</a:t>
            </a:r>
          </a:p>
        </p:txBody>
      </p:sp>
    </p:spTree>
    <p:extLst>
      <p:ext uri="{BB962C8B-B14F-4D97-AF65-F5344CB8AC3E}">
        <p14:creationId xmlns:p14="http://schemas.microsoft.com/office/powerpoint/2010/main" val="418056081"/>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a:extLst>
              <a:ext uri="{FF2B5EF4-FFF2-40B4-BE49-F238E27FC236}">
                <a16:creationId xmlns:a16="http://schemas.microsoft.com/office/drawing/2014/main" id="{8F1257D3-F76A-07EF-246A-0E5331E3A535}"/>
              </a:ext>
            </a:extLst>
          </p:cNvPr>
          <p:cNvSpPr txBox="1">
            <a:spLocks noChangeArrowheads="1"/>
          </p:cNvSpPr>
          <p:nvPr/>
        </p:nvSpPr>
        <p:spPr bwMode="auto">
          <a:xfrm>
            <a:off x="1379476" y="908720"/>
            <a:ext cx="9433048" cy="504056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def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plot_data</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plt.scatter</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plt.show</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データ読み込み</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temperatures, concentrations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read_data</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input_filename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データ変換</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transform_data</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(temperatures, concentrations)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データ保存</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save_to_excel</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(temperatures, concentrations,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output_filename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データプロット</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plot_data</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p:txBody>
      </p:sp>
      <p:sp>
        <p:nvSpPr>
          <p:cNvPr id="5" name="Rectangle 1026">
            <a:extLst>
              <a:ext uri="{FF2B5EF4-FFF2-40B4-BE49-F238E27FC236}">
                <a16:creationId xmlns:a16="http://schemas.microsoft.com/office/drawing/2014/main" id="{EE2A39D1-EC76-4DCD-76D9-1E5A6AB0827C}"/>
              </a:ext>
            </a:extLst>
          </p:cNvPr>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ChatGPT</a:t>
            </a:r>
            <a:r>
              <a:rPr lang="ja-JP" altLang="en-US" sz="3600" b="1" dirty="0">
                <a:solidFill>
                  <a:srgbClr val="0000FF"/>
                </a:solidFill>
                <a:ea typeface="ＨＧ丸ゴシックB" pitchFamily="49" charset="-128"/>
              </a:rPr>
              <a:t>の修正プログラム </a:t>
            </a:r>
            <a:r>
              <a:rPr lang="en-US" altLang="ja-JP" sz="3600" b="1" dirty="0">
                <a:solidFill>
                  <a:srgbClr val="0000FF"/>
                </a:solidFill>
                <a:ea typeface="ＨＧ丸ゴシックB" pitchFamily="49" charset="-128"/>
              </a:rPr>
              <a:t>Ver2:</a:t>
            </a:r>
            <a:r>
              <a:rPr lang="ja-JP" altLang="en-US" sz="3600" b="1" dirty="0">
                <a:solidFill>
                  <a:srgbClr val="0000FF"/>
                </a:solidFill>
                <a:ea typeface="ＨＧ丸ゴシックB" pitchFamily="49" charset="-128"/>
              </a:rPr>
              <a:t> </a:t>
            </a:r>
            <a:r>
              <a:rPr lang="en-US" altLang="ja-JP" sz="3600" b="1" dirty="0">
                <a:solidFill>
                  <a:srgbClr val="FF0000"/>
                </a:solidFill>
                <a:ea typeface="ＨＧ丸ゴシックB" pitchFamily="49" charset="-128"/>
              </a:rPr>
              <a:t>dirty-GPT-rev2.py</a:t>
            </a:r>
            <a:endParaRPr lang="ja-JP" altLang="en-US" sz="3600" b="1" dirty="0">
              <a:solidFill>
                <a:srgbClr val="0000FF"/>
              </a:solidFill>
              <a:ea typeface="ＨＧ丸ゴシックB" pitchFamily="49" charset="-128"/>
            </a:endParaRPr>
          </a:p>
        </p:txBody>
      </p:sp>
    </p:spTree>
    <p:extLst>
      <p:ext uri="{BB962C8B-B14F-4D97-AF65-F5344CB8AC3E}">
        <p14:creationId xmlns:p14="http://schemas.microsoft.com/office/powerpoint/2010/main" val="3650815280"/>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ChatGPT</a:t>
            </a:r>
            <a:r>
              <a:rPr lang="ja-JP" altLang="en-US" sz="3600" b="1" dirty="0">
                <a:solidFill>
                  <a:srgbClr val="0000FF"/>
                </a:solidFill>
                <a:ea typeface="ＨＧ丸ゴシックB" pitchFamily="49" charset="-128"/>
              </a:rPr>
              <a:t>に書き直してもらう </a:t>
            </a:r>
            <a:r>
              <a:rPr lang="en-US" altLang="ja-JP" sz="3600" b="1" dirty="0">
                <a:solidFill>
                  <a:srgbClr val="0000FF"/>
                </a:solidFill>
                <a:ea typeface="ＨＧ丸ゴシックB" pitchFamily="49" charset="-128"/>
              </a:rPr>
              <a:t>Ver3</a:t>
            </a:r>
            <a:endParaRPr lang="ja-JP" altLang="en-US" sz="3600" b="1" dirty="0">
              <a:solidFill>
                <a:srgbClr val="0000FF"/>
              </a:solidFill>
              <a:ea typeface="ＨＧ丸ゴシックB" pitchFamily="49" charset="-128"/>
            </a:endParaRPr>
          </a:p>
        </p:txBody>
      </p:sp>
      <p:sp>
        <p:nvSpPr>
          <p:cNvPr id="420867" name="Rectangle 1027"/>
          <p:cNvSpPr>
            <a:spLocks noGrp="1" noChangeArrowheads="1"/>
          </p:cNvSpPr>
          <p:nvPr>
            <p:ph type="body" idx="1"/>
          </p:nvPr>
        </p:nvSpPr>
        <p:spPr>
          <a:xfrm>
            <a:off x="479376" y="692695"/>
            <a:ext cx="11305256" cy="6165303"/>
          </a:xfrm>
        </p:spPr>
        <p:txBody>
          <a:bodyPr/>
          <a:lstStyle/>
          <a:p>
            <a:pPr marL="0" indent="0">
              <a:spcBef>
                <a:spcPts val="0"/>
              </a:spcBef>
              <a:spcAft>
                <a:spcPts val="0"/>
              </a:spcAft>
              <a:buNone/>
            </a:pPr>
            <a:r>
              <a:rPr lang="ja-JP" altLang="en-US" sz="2000" kern="100" dirty="0">
                <a:cs typeface="Cascadia Code" panose="020B0609020000020004" pitchFamily="49" charset="0"/>
              </a:rPr>
              <a:t>次のプログラムは、</a:t>
            </a:r>
            <a:r>
              <a:rPr lang="en-US" altLang="ja-JP" sz="2000" kern="100" dirty="0">
                <a:cs typeface="Cascadia Code" panose="020B0609020000020004" pitchFamily="49" charset="0"/>
              </a:rPr>
              <a:t>input.xlsx</a:t>
            </a:r>
            <a:r>
              <a:rPr lang="ja-JP" altLang="en-US" sz="2000" kern="100" dirty="0">
                <a:cs typeface="Cascadia Code" panose="020B0609020000020004" pitchFamily="49" charset="0"/>
              </a:rPr>
              <a:t>の</a:t>
            </a:r>
            <a:r>
              <a:rPr lang="en-US" altLang="ja-JP" sz="2000" kern="100" dirty="0">
                <a:cs typeface="Cascadia Code" panose="020B0609020000020004" pitchFamily="49" charset="0"/>
              </a:rPr>
              <a:t>1</a:t>
            </a:r>
            <a:r>
              <a:rPr lang="ja-JP" altLang="en-US" sz="2000" kern="100" dirty="0">
                <a:cs typeface="Cascadia Code" panose="020B0609020000020004" pitchFamily="49" charset="0"/>
              </a:rPr>
              <a:t>列目から温度 </a:t>
            </a:r>
            <a:r>
              <a:rPr lang="en-US" altLang="ja-JP" sz="2000" kern="100" dirty="0">
                <a:cs typeface="Cascadia Code" panose="020B0609020000020004" pitchFamily="49" charset="0"/>
              </a:rPr>
              <a:t>T</a:t>
            </a:r>
            <a:r>
              <a:rPr lang="ja-JP" altLang="en-US" sz="2000" kern="100" dirty="0">
                <a:cs typeface="Cascadia Code" panose="020B0609020000020004" pitchFamily="49" charset="0"/>
              </a:rPr>
              <a:t>、</a:t>
            </a:r>
            <a:r>
              <a:rPr lang="en-US" altLang="ja-JP" sz="2000" kern="100" dirty="0">
                <a:cs typeface="Cascadia Code" panose="020B0609020000020004" pitchFamily="49" charset="0"/>
              </a:rPr>
              <a:t>2</a:t>
            </a:r>
            <a:r>
              <a:rPr lang="ja-JP" altLang="en-US" sz="2000" kern="100" dirty="0">
                <a:cs typeface="Cascadia Code" panose="020B0609020000020004" pitchFamily="49" charset="0"/>
              </a:rPr>
              <a:t>列目からキャリア濃度 </a:t>
            </a:r>
            <a:r>
              <a:rPr lang="en-US" altLang="ja-JP" sz="2000" kern="100" dirty="0">
                <a:cs typeface="Cascadia Code" panose="020B0609020000020004" pitchFamily="49" charset="0"/>
              </a:rPr>
              <a:t>N </a:t>
            </a:r>
            <a:r>
              <a:rPr lang="ja-JP" altLang="en-US" sz="2000" kern="100" dirty="0">
                <a:cs typeface="Cascadia Code" panose="020B0609020000020004" pitchFamily="49" charset="0"/>
              </a:rPr>
              <a:t>を読み込み、</a:t>
            </a:r>
            <a:r>
              <a:rPr lang="en-US" altLang="ja-JP" sz="2000" kern="100" dirty="0">
                <a:cs typeface="Cascadia Code" panose="020B0609020000020004" pitchFamily="49" charset="0"/>
              </a:rPr>
              <a:t>1/T</a:t>
            </a:r>
            <a:r>
              <a:rPr lang="ja-JP" altLang="en-US" sz="2000" kern="100" dirty="0">
                <a:cs typeface="Cascadia Code" panose="020B0609020000020004" pitchFamily="49" charset="0"/>
              </a:rPr>
              <a:t>と</a:t>
            </a:r>
            <a:r>
              <a:rPr lang="en-US" altLang="ja-JP" sz="2000" kern="100" dirty="0">
                <a:cs typeface="Cascadia Code" panose="020B0609020000020004" pitchFamily="49" charset="0"/>
              </a:rPr>
              <a:t>log(N)</a:t>
            </a:r>
            <a:r>
              <a:rPr lang="ja-JP" altLang="en-US" sz="2000" kern="100" dirty="0">
                <a:cs typeface="Cascadia Code" panose="020B0609020000020004" pitchFamily="49" charset="0"/>
              </a:rPr>
              <a:t>に変換し、その結果を</a:t>
            </a:r>
            <a:r>
              <a:rPr lang="en-US" altLang="ja-JP" sz="2000" kern="100" dirty="0">
                <a:cs typeface="Cascadia Code" panose="020B0609020000020004" pitchFamily="49" charset="0"/>
              </a:rPr>
              <a:t>fitting.xlsx</a:t>
            </a:r>
            <a:r>
              <a:rPr lang="ja-JP" altLang="en-US" sz="2000" kern="100" dirty="0">
                <a:cs typeface="Cascadia Code" panose="020B0609020000020004" pitchFamily="49" charset="0"/>
              </a:rPr>
              <a:t>に保存し、グラフを描くプログラムです。以下のように読みやすく書き直してください</a:t>
            </a:r>
            <a:endParaRPr lang="en-US" altLang="ja-JP" sz="2000" kern="100" dirty="0">
              <a:cs typeface="Cascadia Code" panose="020B0609020000020004" pitchFamily="49" charset="0"/>
            </a:endParaRPr>
          </a:p>
          <a:p>
            <a:pPr marL="0" indent="0">
              <a:spcBef>
                <a:spcPts val="0"/>
              </a:spcBef>
              <a:spcAft>
                <a:spcPts val="0"/>
              </a:spcAft>
              <a:buNone/>
            </a:pPr>
            <a:r>
              <a:rPr lang="ja-JP" altLang="en-US" sz="2000" kern="100" dirty="0">
                <a:cs typeface="Cascadia Code" panose="020B0609020000020004" pitchFamily="49" charset="0"/>
              </a:rPr>
              <a:t>・ 全体のリファクタリングをしてください</a:t>
            </a:r>
            <a:endParaRPr lang="en-US" altLang="ja-JP" sz="2000" kern="100" dirty="0">
              <a:cs typeface="Cascadia Code" panose="020B0609020000020004" pitchFamily="49" charset="0"/>
            </a:endParaRPr>
          </a:p>
          <a:p>
            <a:pPr marL="0" indent="0">
              <a:spcBef>
                <a:spcPts val="0"/>
              </a:spcBef>
              <a:spcAft>
                <a:spcPts val="0"/>
              </a:spcAft>
              <a:buNone/>
            </a:pPr>
            <a:r>
              <a:rPr lang="ja-JP" altLang="en-US" sz="2000" kern="100" dirty="0">
                <a:cs typeface="Cascadia Code" panose="020B0609020000020004" pitchFamily="49" charset="0"/>
              </a:rPr>
              <a:t>・ 変数名をわかりやすく置き換えてください</a:t>
            </a:r>
            <a:endParaRPr lang="en-US" altLang="ja-JP" sz="2000" kern="100" dirty="0">
              <a:cs typeface="Cascadia Code" panose="020B0609020000020004" pitchFamily="49" charset="0"/>
            </a:endParaRPr>
          </a:p>
          <a:p>
            <a:pPr marL="0" indent="0">
              <a:spcBef>
                <a:spcPts val="0"/>
              </a:spcBef>
              <a:spcAft>
                <a:spcPts val="0"/>
              </a:spcAft>
              <a:buNone/>
            </a:pPr>
            <a:r>
              <a:rPr lang="ja-JP" altLang="en-US" sz="2000" kern="100" dirty="0">
                <a:cs typeface="Cascadia Code" panose="020B0609020000020004" pitchFamily="49" charset="0"/>
              </a:rPr>
              <a:t>・ 入力ファイル名、出力ファイル名を変数に入れてください</a:t>
            </a:r>
            <a:endParaRPr lang="en-US" altLang="ja-JP" sz="2000" kern="100" dirty="0">
              <a:cs typeface="Cascadia Code" panose="020B0609020000020004" pitchFamily="49" charset="0"/>
            </a:endParaRPr>
          </a:p>
          <a:p>
            <a:pPr marL="0" indent="0">
              <a:spcBef>
                <a:spcPts val="0"/>
              </a:spcBef>
              <a:spcAft>
                <a:spcPts val="0"/>
              </a:spcAft>
              <a:buNone/>
            </a:pPr>
            <a:r>
              <a:rPr lang="ja-JP" altLang="en-US" sz="2000" kern="100" dirty="0">
                <a:solidFill>
                  <a:srgbClr val="FF0000"/>
                </a:solidFill>
                <a:cs typeface="Cascadia Code" panose="020B0609020000020004" pitchFamily="49" charset="0"/>
              </a:rPr>
              <a:t>・ グラフに凡例、</a:t>
            </a:r>
            <a:r>
              <a:rPr lang="en-US" altLang="ja-JP" sz="2000" kern="100" dirty="0">
                <a:solidFill>
                  <a:srgbClr val="FF0000"/>
                </a:solidFill>
                <a:cs typeface="Cascadia Code" panose="020B0609020000020004" pitchFamily="49" charset="0"/>
              </a:rPr>
              <a:t>x</a:t>
            </a:r>
            <a:r>
              <a:rPr lang="ja-JP" altLang="en-US" sz="2000" kern="100" dirty="0">
                <a:solidFill>
                  <a:srgbClr val="FF0000"/>
                </a:solidFill>
                <a:cs typeface="Cascadia Code" panose="020B0609020000020004" pitchFamily="49" charset="0"/>
              </a:rPr>
              <a:t>ラベル、</a:t>
            </a:r>
            <a:r>
              <a:rPr lang="en-US" altLang="ja-JP" sz="2000" kern="100" dirty="0">
                <a:solidFill>
                  <a:srgbClr val="FF0000"/>
                </a:solidFill>
                <a:cs typeface="Cascadia Code" panose="020B0609020000020004" pitchFamily="49" charset="0"/>
              </a:rPr>
              <a:t>y</a:t>
            </a:r>
            <a:r>
              <a:rPr lang="ja-JP" altLang="en-US" sz="2000" kern="100" dirty="0">
                <a:solidFill>
                  <a:srgbClr val="FF0000"/>
                </a:solidFill>
                <a:cs typeface="Cascadia Code" panose="020B0609020000020004" pitchFamily="49" charset="0"/>
              </a:rPr>
              <a:t>ラベルを追加してください</a:t>
            </a:r>
            <a:endParaRPr lang="en-US" altLang="ja-JP" sz="2000" kern="100" dirty="0">
              <a:solidFill>
                <a:srgbClr val="FF0000"/>
              </a:solidFill>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openpyxl</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numpy</a:t>
            </a:r>
            <a:r>
              <a:rPr lang="en-US" altLang="ja-JP" sz="1800" kern="100" dirty="0">
                <a:cs typeface="Cascadia Code" panose="020B0609020000020004" pitchFamily="49" charset="0"/>
              </a:rPr>
              <a:t> as np</a:t>
            </a:r>
          </a:p>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matplotlib.pyplot</a:t>
            </a:r>
            <a:r>
              <a:rPr lang="en-US" altLang="ja-JP" sz="1800" kern="100" dirty="0">
                <a:cs typeface="Cascadia Code" panose="020B0609020000020004" pitchFamily="49" charset="0"/>
              </a:rPr>
              <a:t> as </a:t>
            </a:r>
            <a:r>
              <a:rPr lang="en-US" altLang="ja-JP" sz="1800" kern="100" dirty="0" err="1">
                <a:cs typeface="Cascadia Code" panose="020B0609020000020004" pitchFamily="49" charset="0"/>
              </a:rPr>
              <a:t>plt</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workbook = </a:t>
            </a:r>
            <a:r>
              <a:rPr lang="en-US" altLang="ja-JP" sz="1800" kern="100" dirty="0" err="1">
                <a:cs typeface="Cascadia Code" panose="020B0609020000020004" pitchFamily="49" charset="0"/>
              </a:rPr>
              <a:t>openpyxl.load_workbook</a:t>
            </a:r>
            <a:r>
              <a:rPr lang="en-US" altLang="ja-JP" sz="1800" kern="100" dirty="0">
                <a:cs typeface="Cascadia Code" panose="020B0609020000020004" pitchFamily="49" charset="0"/>
              </a:rPr>
              <a:t>('input.xlsx')</a:t>
            </a:r>
          </a:p>
          <a:p>
            <a:pPr marL="0" indent="0">
              <a:spcBef>
                <a:spcPts val="0"/>
              </a:spcBef>
              <a:spcAft>
                <a:spcPts val="0"/>
              </a:spcAft>
              <a:buNone/>
            </a:pPr>
            <a:r>
              <a:rPr lang="en-US" altLang="ja-JP" sz="1800" kern="100" dirty="0">
                <a:cs typeface="Cascadia Code" panose="020B0609020000020004" pitchFamily="49" charset="0"/>
              </a:rPr>
              <a:t>sheet = </a:t>
            </a:r>
            <a:r>
              <a:rPr lang="en-US" altLang="ja-JP" sz="1800" kern="100" dirty="0" err="1">
                <a:cs typeface="Cascadia Code" panose="020B0609020000020004" pitchFamily="49" charset="0"/>
              </a:rPr>
              <a:t>workbook.active</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c = []</a:t>
            </a:r>
          </a:p>
          <a:p>
            <a:pPr marL="0" indent="0">
              <a:spcBef>
                <a:spcPts val="0"/>
              </a:spcBef>
              <a:spcAft>
                <a:spcPts val="0"/>
              </a:spcAft>
              <a:buNone/>
            </a:pPr>
            <a:r>
              <a:rPr lang="en-US" altLang="ja-JP" sz="1800" kern="100" dirty="0">
                <a:cs typeface="Cascadia Code" panose="020B0609020000020004" pitchFamily="49" charset="0"/>
              </a:rPr>
              <a:t>d = []</a:t>
            </a:r>
          </a:p>
          <a:p>
            <a:pPr marL="0" indent="0">
              <a:spcBef>
                <a:spcPts val="0"/>
              </a:spcBef>
              <a:spcAft>
                <a:spcPts val="0"/>
              </a:spcAft>
              <a:buNone/>
            </a:pPr>
            <a:r>
              <a:rPr lang="en-US" altLang="ja-JP" sz="1800" kern="100" dirty="0">
                <a:cs typeface="Cascadia Code" panose="020B0609020000020004" pitchFamily="49" charset="0"/>
              </a:rPr>
              <a:t>for row in </a:t>
            </a:r>
            <a:r>
              <a:rPr lang="en-US" altLang="ja-JP" sz="1800" kern="100" dirty="0" err="1">
                <a:cs typeface="Cascadia Code" panose="020B0609020000020004" pitchFamily="49" charset="0"/>
              </a:rPr>
              <a:t>sheet.iter_rows</a:t>
            </a:r>
            <a:r>
              <a:rPr lang="en-US" altLang="ja-JP" sz="1800" kern="100" dirty="0">
                <a:cs typeface="Cascadia Code" panose="020B0609020000020004" pitchFamily="49" charset="0"/>
              </a:rPr>
              <a:t>(</a:t>
            </a:r>
            <a:r>
              <a:rPr lang="en-US" altLang="ja-JP" sz="1800" kern="100" dirty="0" err="1">
                <a:cs typeface="Cascadia Code" panose="020B0609020000020004" pitchFamily="49" charset="0"/>
              </a:rPr>
              <a:t>min_row</a:t>
            </a:r>
            <a:r>
              <a:rPr lang="en-US" altLang="ja-JP" sz="1800" kern="100" dirty="0">
                <a:cs typeface="Cascadia Code" panose="020B0609020000020004" pitchFamily="49" charset="0"/>
              </a:rPr>
              <a:t>=3, </a:t>
            </a:r>
            <a:r>
              <a:rPr lang="en-US" altLang="ja-JP" sz="1800" kern="100" dirty="0" err="1">
                <a:cs typeface="Cascadia Code" panose="020B0609020000020004" pitchFamily="49" charset="0"/>
              </a:rPr>
              <a:t>values_only</a:t>
            </a:r>
            <a:r>
              <a:rPr lang="en-US" altLang="ja-JP" sz="1800" kern="100" dirty="0">
                <a:cs typeface="Cascadia Code" panose="020B0609020000020004" pitchFamily="49" charset="0"/>
              </a:rPr>
              <a:t>=True):</a:t>
            </a:r>
          </a:p>
          <a:p>
            <a:pPr marL="0" indent="0">
              <a:spcBef>
                <a:spcPts val="0"/>
              </a:spcBef>
              <a:spcAft>
                <a:spcPts val="0"/>
              </a:spcAft>
              <a:buNone/>
            </a:pPr>
            <a:r>
              <a:rPr lang="en-US" altLang="ja-JP" sz="1800" kern="100" dirty="0">
                <a:cs typeface="Cascadia Code" panose="020B0609020000020004" pitchFamily="49" charset="0"/>
              </a:rPr>
              <a:t>    </a:t>
            </a:r>
            <a:r>
              <a:rPr lang="en-US" altLang="ja-JP" sz="1800" kern="100" dirty="0" err="1">
                <a:cs typeface="Cascadia Code" panose="020B0609020000020004" pitchFamily="49" charset="0"/>
              </a:rPr>
              <a:t>c.append</a:t>
            </a:r>
            <a:r>
              <a:rPr lang="en-US" altLang="ja-JP" sz="1800" kern="100" dirty="0">
                <a:cs typeface="Cascadia Code" panose="020B0609020000020004" pitchFamily="49" charset="0"/>
              </a:rPr>
              <a:t>(row[0])</a:t>
            </a:r>
          </a:p>
          <a:p>
            <a:pPr marL="0" indent="0">
              <a:spcBef>
                <a:spcPts val="0"/>
              </a:spcBef>
              <a:spcAft>
                <a:spcPts val="0"/>
              </a:spcAft>
              <a:buNone/>
            </a:pPr>
            <a:r>
              <a:rPr lang="en-US" altLang="ja-JP" sz="1800" kern="100" dirty="0">
                <a:cs typeface="Cascadia Code" panose="020B0609020000020004" pitchFamily="49" charset="0"/>
              </a:rPr>
              <a:t>    </a:t>
            </a:r>
            <a:r>
              <a:rPr lang="en-US" altLang="ja-JP" sz="1800" kern="100" dirty="0" err="1">
                <a:cs typeface="Cascadia Code" panose="020B0609020000020004" pitchFamily="49" charset="0"/>
              </a:rPr>
              <a:t>d.append</a:t>
            </a:r>
            <a:r>
              <a:rPr lang="en-US" altLang="ja-JP" sz="1800" kern="100" dirty="0">
                <a:cs typeface="Cascadia Code" panose="020B0609020000020004" pitchFamily="49" charset="0"/>
              </a:rPr>
              <a:t>(row[2])</a:t>
            </a:r>
          </a:p>
          <a:p>
            <a:pPr marL="0" indent="0">
              <a:spcBef>
                <a:spcPts val="0"/>
              </a:spcBef>
              <a:spcAft>
                <a:spcPts val="0"/>
              </a:spcAft>
              <a:buNone/>
            </a:pPr>
            <a:r>
              <a:rPr lang="en-US" altLang="ja-JP" sz="1800" kern="100" dirty="0">
                <a:cs typeface="Cascadia Code" panose="020B0609020000020004" pitchFamily="49" charset="0"/>
              </a:rPr>
              <a:t>e = [1 / g for g in c]</a:t>
            </a:r>
          </a:p>
          <a:p>
            <a:pPr marL="0" indent="0">
              <a:spcBef>
                <a:spcPts val="0"/>
              </a:spcBef>
              <a:spcAft>
                <a:spcPts val="0"/>
              </a:spcAft>
              <a:buNone/>
            </a:pPr>
            <a:r>
              <a:rPr lang="en-US" altLang="ja-JP" sz="1800" kern="100" dirty="0">
                <a:cs typeface="Cascadia Code" panose="020B0609020000020004" pitchFamily="49" charset="0"/>
              </a:rPr>
              <a:t>f = [np.log(h) for h in d]</a:t>
            </a:r>
          </a:p>
          <a:p>
            <a:pPr marL="0" indent="0">
              <a:spcBef>
                <a:spcPts val="0"/>
              </a:spcBef>
              <a:spcAft>
                <a:spcPts val="0"/>
              </a:spcAft>
              <a:buNone/>
            </a:pPr>
            <a:r>
              <a:rPr lang="en-US" altLang="ja-JP" sz="1800" kern="100" dirty="0" err="1">
                <a:cs typeface="Cascadia Code" panose="020B0609020000020004" pitchFamily="49" charset="0"/>
              </a:rPr>
              <a:t>output_workbook</a:t>
            </a:r>
            <a:r>
              <a:rPr lang="en-US" altLang="ja-JP" sz="1800" kern="100" dirty="0">
                <a:cs typeface="Cascadia Code" panose="020B0609020000020004" pitchFamily="49" charset="0"/>
              </a:rPr>
              <a:t> = </a:t>
            </a:r>
            <a:r>
              <a:rPr lang="en-US" altLang="ja-JP" sz="1800" kern="100" dirty="0" err="1">
                <a:cs typeface="Cascadia Code" panose="020B0609020000020004" pitchFamily="49" charset="0"/>
              </a:rPr>
              <a:t>openpyxl.Workbook</a:t>
            </a:r>
            <a:r>
              <a:rPr lang="en-US" altLang="ja-JP" sz="1800" kern="100" dirty="0">
                <a:cs typeface="Cascadia Code" panose="020B0609020000020004" pitchFamily="49" charset="0"/>
              </a:rPr>
              <a:t>()</a:t>
            </a:r>
          </a:p>
          <a:p>
            <a:pPr marL="0" indent="0">
              <a:spcBef>
                <a:spcPts val="0"/>
              </a:spcBef>
              <a:spcAft>
                <a:spcPts val="0"/>
              </a:spcAft>
              <a:buNone/>
            </a:pPr>
            <a:r>
              <a:rPr lang="en-US" altLang="ja-JP" sz="1800" kern="100" dirty="0" err="1">
                <a:cs typeface="Cascadia Code" panose="020B0609020000020004" pitchFamily="49" charset="0"/>
              </a:rPr>
              <a:t>output_sheet</a:t>
            </a:r>
            <a:r>
              <a:rPr lang="en-US" altLang="ja-JP" sz="1800" kern="100" dirty="0">
                <a:cs typeface="Cascadia Code" panose="020B0609020000020004" pitchFamily="49" charset="0"/>
              </a:rPr>
              <a:t> = </a:t>
            </a:r>
            <a:r>
              <a:rPr lang="en-US" altLang="ja-JP" sz="1800" kern="100" dirty="0" err="1">
                <a:cs typeface="Cascadia Code" panose="020B0609020000020004" pitchFamily="49" charset="0"/>
              </a:rPr>
              <a:t>output_workbook.active</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err="1">
                <a:cs typeface="Cascadia Code" panose="020B0609020000020004" pitchFamily="49" charset="0"/>
              </a:rPr>
              <a:t>output_sheet.append</a:t>
            </a:r>
            <a:r>
              <a:rPr lang="en-US" altLang="ja-JP" sz="1800" kern="100" dirty="0">
                <a:cs typeface="Cascadia Code" panose="020B0609020000020004" pitchFamily="49" charset="0"/>
              </a:rPr>
              <a:t>(["T", "N", "1/T", "log(N)"])</a:t>
            </a:r>
          </a:p>
          <a:p>
            <a:pPr marL="0" indent="0">
              <a:spcBef>
                <a:spcPts val="0"/>
              </a:spcBef>
              <a:spcAft>
                <a:spcPts val="0"/>
              </a:spcAft>
              <a:buNone/>
            </a:pPr>
            <a:r>
              <a:rPr lang="en-US" altLang="ja-JP" sz="1800" kern="100" dirty="0">
                <a:cs typeface="Cascadia Code" panose="020B0609020000020004" pitchFamily="49" charset="0"/>
              </a:rPr>
              <a:t>for g, h, </a:t>
            </a:r>
            <a:r>
              <a:rPr lang="en-US" altLang="ja-JP" sz="1800" kern="100" dirty="0" err="1">
                <a:cs typeface="Cascadia Code" panose="020B0609020000020004" pitchFamily="49" charset="0"/>
              </a:rPr>
              <a:t>i</a:t>
            </a:r>
            <a:r>
              <a:rPr lang="en-US" altLang="ja-JP" sz="1800" kern="100" dirty="0">
                <a:cs typeface="Cascadia Code" panose="020B0609020000020004" pitchFamily="49" charset="0"/>
              </a:rPr>
              <a:t>, j in zip(c, d, e, f):</a:t>
            </a:r>
          </a:p>
          <a:p>
            <a:pPr marL="0" indent="0">
              <a:spcBef>
                <a:spcPts val="0"/>
              </a:spcBef>
              <a:spcAft>
                <a:spcPts val="0"/>
              </a:spcAft>
              <a:buNone/>
            </a:pPr>
            <a:r>
              <a:rPr lang="en-US" altLang="ja-JP" sz="1800" kern="100" dirty="0">
                <a:cs typeface="Cascadia Code" panose="020B0609020000020004" pitchFamily="49" charset="0"/>
              </a:rPr>
              <a:t>    </a:t>
            </a:r>
            <a:r>
              <a:rPr lang="en-US" altLang="ja-JP" sz="1800" kern="100" dirty="0" err="1">
                <a:cs typeface="Cascadia Code" panose="020B0609020000020004" pitchFamily="49" charset="0"/>
              </a:rPr>
              <a:t>output_sheet.append</a:t>
            </a:r>
            <a:r>
              <a:rPr lang="en-US" altLang="ja-JP" sz="1800" kern="100" dirty="0">
                <a:cs typeface="Cascadia Code" panose="020B0609020000020004" pitchFamily="49" charset="0"/>
              </a:rPr>
              <a:t>([</a:t>
            </a:r>
            <a:r>
              <a:rPr lang="en-US" altLang="ja-JP" sz="1800" kern="100" dirty="0" err="1">
                <a:cs typeface="Cascadia Code" panose="020B0609020000020004" pitchFamily="49" charset="0"/>
              </a:rPr>
              <a:t>g,h,i,j</a:t>
            </a:r>
            <a:r>
              <a:rPr lang="en-US" altLang="ja-JP" sz="1800" kern="100" dirty="0">
                <a:cs typeface="Cascadia Code" panose="020B0609020000020004" pitchFamily="49" charset="0"/>
              </a:rPr>
              <a:t>])</a:t>
            </a:r>
          </a:p>
          <a:p>
            <a:pPr marL="0" indent="0">
              <a:spcBef>
                <a:spcPts val="0"/>
              </a:spcBef>
              <a:spcAft>
                <a:spcPts val="0"/>
              </a:spcAft>
              <a:buNone/>
            </a:pPr>
            <a:r>
              <a:rPr lang="en-US" altLang="ja-JP" sz="1800" kern="100" dirty="0" err="1">
                <a:cs typeface="Cascadia Code" panose="020B0609020000020004" pitchFamily="49" charset="0"/>
              </a:rPr>
              <a:t>output_workbook.save</a:t>
            </a:r>
            <a:r>
              <a:rPr lang="en-US" altLang="ja-JP" sz="1800" kern="100" dirty="0">
                <a:cs typeface="Cascadia Code" panose="020B0609020000020004" pitchFamily="49" charset="0"/>
              </a:rPr>
              <a:t>("fitting.xlsx")</a:t>
            </a:r>
          </a:p>
          <a:p>
            <a:pPr marL="0" indent="0">
              <a:spcBef>
                <a:spcPts val="0"/>
              </a:spcBef>
              <a:spcAft>
                <a:spcPts val="0"/>
              </a:spcAft>
              <a:buNone/>
            </a:pPr>
            <a:r>
              <a:rPr lang="en-US" altLang="ja-JP" sz="1800" kern="100" dirty="0" err="1">
                <a:cs typeface="Cascadia Code" panose="020B0609020000020004" pitchFamily="49" charset="0"/>
              </a:rPr>
              <a:t>plt.scatter</a:t>
            </a:r>
            <a:r>
              <a:rPr lang="en-US" altLang="ja-JP" sz="1800" kern="100" dirty="0">
                <a:cs typeface="Cascadia Code" panose="020B0609020000020004" pitchFamily="49" charset="0"/>
              </a:rPr>
              <a:t>(e, f)</a:t>
            </a:r>
          </a:p>
          <a:p>
            <a:pPr marL="0" indent="0">
              <a:spcBef>
                <a:spcPts val="0"/>
              </a:spcBef>
              <a:spcAft>
                <a:spcPts val="0"/>
              </a:spcAft>
              <a:buNone/>
            </a:pPr>
            <a:r>
              <a:rPr lang="en-US" altLang="ja-JP" sz="1800" kern="100" dirty="0" err="1">
                <a:cs typeface="Cascadia Code" panose="020B0609020000020004" pitchFamily="49" charset="0"/>
              </a:rPr>
              <a:t>plt.show</a:t>
            </a:r>
            <a:r>
              <a:rPr lang="en-US" altLang="ja-JP" sz="1800" kern="100" dirty="0">
                <a:cs typeface="Cascadia Code" panose="020B0609020000020004" pitchFamily="49" charset="0"/>
              </a:rPr>
              <a:t>()</a:t>
            </a:r>
          </a:p>
        </p:txBody>
      </p:sp>
    </p:spTree>
    <p:extLst>
      <p:ext uri="{BB962C8B-B14F-4D97-AF65-F5344CB8AC3E}">
        <p14:creationId xmlns:p14="http://schemas.microsoft.com/office/powerpoint/2010/main" val="355575933"/>
      </p:ext>
    </p:extLst>
  </p:cSld>
  <p:clrMapOvr>
    <a:masterClrMapping/>
  </p:clrMapOvr>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6654</TotalTime>
  <Words>14138</Words>
  <Application>Microsoft Office PowerPoint</Application>
  <PresentationFormat>ワイド画面</PresentationFormat>
  <Paragraphs>1224</Paragraphs>
  <Slides>91</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91</vt:i4>
      </vt:variant>
    </vt:vector>
  </HeadingPairs>
  <TitlesOfParts>
    <vt:vector size="100" baseType="lpstr">
      <vt:lpstr>ＨＧ丸ゴシックB</vt:lpstr>
      <vt:lpstr>ＭＳ Ｐゴシック</vt:lpstr>
      <vt:lpstr>Arial</vt:lpstr>
      <vt:lpstr>Cambria Math</vt:lpstr>
      <vt:lpstr>Cascadia Code</vt:lpstr>
      <vt:lpstr>Times New Roman</vt:lpstr>
      <vt:lpstr>標準デザイン</vt:lpstr>
      <vt:lpstr>12_標準デザイン</vt:lpstr>
      <vt:lpstr>1_標準デザイン</vt:lpstr>
      <vt:lpstr>チュートリアル  学生と教員のための pythonとChatGPT活用法</vt:lpstr>
      <vt:lpstr>チュートリアルの目的</vt:lpstr>
      <vt:lpstr>前提条件</vt:lpstr>
      <vt:lpstr>Pythonの参考書籍</vt:lpstr>
      <vt:lpstr>チュートリアルの構成</vt:lpstr>
      <vt:lpstr>想定しているプログラミング言語とバージョン</vt:lpstr>
      <vt:lpstr>講義Webを参照のこと</vt:lpstr>
      <vt:lpstr>なぜpythonか</vt:lpstr>
      <vt:lpstr>今日の私の環境</vt:lpstr>
      <vt:lpstr>PowerPoint プレゼンテーション</vt:lpstr>
      <vt:lpstr>“良いプログラム”への誘導: 講義(数値解析) での工夫</vt:lpstr>
      <vt:lpstr>pythonを使う上での基本方針</vt:lpstr>
      <vt:lpstr>学生へのメッセージ: わかりやすいことが一番</vt:lpstr>
      <vt:lpstr>どうしたらプログラムが作れるか？</vt:lpstr>
      <vt:lpstr>必要な機能を３０行以下のプログラムで作ってみる</vt:lpstr>
      <vt:lpstr>pythonの特徴: インタープリタ型言語</vt:lpstr>
      <vt:lpstr>プログラム言語の比較</vt:lpstr>
      <vt:lpstr>Pythonのコメント文</vt:lpstr>
      <vt:lpstr>pythonの作法と文法</vt:lpstr>
      <vt:lpstr>Pythonに特有の規則: インデントによるブロック定義</vt:lpstr>
      <vt:lpstr>pythonの特徴: 変数名、関数名、モジュール名、予約語</vt:lpstr>
      <vt:lpstr>pythonの特徴: 基本機能は最小限 必要な機能はライブラリを使う</vt:lpstr>
      <vt:lpstr>pythonの特徴: ライブラリ</vt:lpstr>
      <vt:lpstr>ライブラリ、モジュール、パッケージ</vt:lpstr>
      <vt:lpstr>import文</vt:lpstr>
      <vt:lpstr>pythonスクリプトの実行順序</vt:lpstr>
      <vt:lpstr>Pythonの文法: 変数作成</vt:lpstr>
      <vt:lpstr>変数作成 (01c_fitting_gpt_rev2.py)</vt:lpstr>
      <vt:lpstr>グローバル (大域) 変数とローカル (局所) 変数</vt:lpstr>
      <vt:lpstr>リスト変数 (配列) の使い方</vt:lpstr>
      <vt:lpstr>C, Fortranと同じように配列を扱う</vt:lpstr>
      <vt:lpstr>型変換 (05-read_text_file.py)</vt:lpstr>
      <vt:lpstr>ライブラリの使い方とオブジェクト</vt:lpstr>
      <vt:lpstr>pythonのすべての変数、関数はオブジェクト</vt:lpstr>
      <vt:lpstr>よく使うpythonライブラリ</vt:lpstr>
      <vt:lpstr>条件分岐 (if … else if … else) と比較構文</vt:lpstr>
      <vt:lpstr>繰り返し構文 (ループ)</vt:lpstr>
      <vt:lpstr>Pythonに特有の文法: 繰り返しはiterator (反復子) で回す</vt:lpstr>
      <vt:lpstr>Pythonに特有の文法: 繰り返しはiteratorで回す</vt:lpstr>
      <vt:lpstr>Pythonに特有の文法: 繰り返しはiteratorで回す</vt:lpstr>
      <vt:lpstr>Pythonでの繰り返し構文 (ループ)</vt:lpstr>
      <vt:lpstr>Python特有の文法: リスト内包表記 (01c_fitting_gpt_rev2.py)</vt:lpstr>
      <vt:lpstr>Python特有の文法: リスト内包表記とfor文 (01c_fitting_gpt_rev2.py)</vt:lpstr>
      <vt:lpstr>リスト内包表記: ChatGPTで解決</vt:lpstr>
      <vt:lpstr>入力データの確認: 画面出力 print()</vt:lpstr>
      <vt:lpstr>出力文字列の整形: f-string (f文字列、フォーマット済み文字列リテラル) </vt:lpstr>
      <vt:lpstr>出力文字列の整形: f-string</vt:lpstr>
      <vt:lpstr>数値データを横に並べて見やすく (01c_fitting_gpt_rev2.py)</vt:lpstr>
      <vt:lpstr>よく変更する変数の変更: キーボード入力 input()</vt:lpstr>
      <vt:lpstr>CやFortran: 関数は１つの値しか返せない</vt:lpstr>
      <vt:lpstr>Python特有の文法: 関数は複数の値を返せる</vt:lpstr>
      <vt:lpstr>数学関数: math/numpy/scipy モジュールを使う</vt:lpstr>
      <vt:lpstr>よく変更する変数の変更: キーボード入力 input()</vt:lpstr>
      <vt:lpstr>Excelファイルの読み込み openpyxlモジュール</vt:lpstr>
      <vt:lpstr>Excelファイルの読み込み: pandasの方が簡単 (01b_fitting_gpt_rev2.py, 05-read_excel_pandas.py)</vt:lpstr>
      <vt:lpstr>テキストファイルの読み込み (05-read_text_file.py)</vt:lpstr>
      <vt:lpstr>テキストファイルの読み込み: with文 (05-read_text_file_with.py)</vt:lpstr>
      <vt:lpstr>テキストファイルの読み込み: numpy.loadtxt() (05-read_text_file_loadtxt.py)</vt:lpstr>
      <vt:lpstr>CSVファイルの読み込み: csvライブラリ (05-read_csv_file.py)</vt:lpstr>
      <vt:lpstr>numpy.polyfit()関数呼び出し (01c_fitting_gpt_rev2.py)</vt:lpstr>
      <vt:lpstr>最小二乗の結果の画面出力: f-string  (fitting-gpt-rev2.py)</vt:lpstr>
      <vt:lpstr>fitting結果をExcelファイルへ保存 (01a_fitting_gpt.py)</vt:lpstr>
      <vt:lpstr>Excelファイルへ保存: pandasを使うほうが簡単 (01c_fitting_gpt_rev2.py)</vt:lpstr>
      <vt:lpstr>グラフを描く: matplotlib (01c_fitting_gpt_rev2.py)</vt:lpstr>
      <vt:lpstr>実行結果 (01c_fitting_gpt_rev2.py)</vt:lpstr>
      <vt:lpstr>基本文法を使った行列計算</vt:lpstr>
      <vt:lpstr>numpy.ndarrayでの行列計算</vt:lpstr>
      <vt:lpstr>numpy.ndarrayでの行列計算</vt:lpstr>
      <vt:lpstr>numpy.ndarrayでの行列計算: 現在のnumpyでの変更</vt:lpstr>
      <vt:lpstr>その他の行列計算</vt:lpstr>
      <vt:lpstr>配列の注意: 特に指定しなければ、要素は初期化されない</vt:lpstr>
      <vt:lpstr>よく変更する変数の変更: ハードコーディングは避ける (01a_fitting_gpt.py)</vt:lpstr>
      <vt:lpstr>よく変更する変数の変更: コマンドライン引数 sys.argv (01b_fitting_gpt-rev2.py)</vt:lpstr>
      <vt:lpstr>よく変更する変数の変更: コマンドライン引数 parsearg</vt:lpstr>
      <vt:lpstr>Pythonのエラー処理: try ~ except</vt:lpstr>
      <vt:lpstr>Pythonのお約束: __name__ 変数</vt:lpstr>
      <vt:lpstr>main()関数から実行するトリック</vt:lpstr>
      <vt:lpstr>python推奨書式: PEP8</vt:lpstr>
      <vt:lpstr>変数の命名法の例</vt:lpstr>
      <vt:lpstr>読みにくいプログラム: 03a_dirty.py</vt:lpstr>
      <vt:lpstr>docstring (ドキュメント文字列) によるヘルプ支援機能</vt:lpstr>
      <vt:lpstr>その他</vt:lpstr>
      <vt:lpstr>PowerPoint プレゼンテーション</vt:lpstr>
      <vt:lpstr>関数で複数の値を返す、他の方法: 推奨しない</vt:lpstr>
      <vt:lpstr>強く推奨: 関数の入力と戻り値を明確に分離 副作用を作らない</vt:lpstr>
      <vt:lpstr>関数のチェーンとしてプログラムを書きなおす</vt:lpstr>
      <vt:lpstr>ChatGPTに書き直してもらう Ver2</vt:lpstr>
      <vt:lpstr>ChatGPTの回答 Ver2</vt:lpstr>
      <vt:lpstr>ChatGPTの修正プログラム Ver2: dirty-GPT-rev2.py</vt:lpstr>
      <vt:lpstr>ChatGPTの修正プログラム Ver2: dirty-GPT-rev2.py</vt:lpstr>
      <vt:lpstr>ChatGPTに書き直してもらう Ver3</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solar</dc:creator>
  <cp:lastModifiedBy>利夫 神谷</cp:lastModifiedBy>
  <cp:revision>437</cp:revision>
  <dcterms:created xsi:type="dcterms:W3CDTF">1999-02-24T07:43:21Z</dcterms:created>
  <dcterms:modified xsi:type="dcterms:W3CDTF">2025-12-24T05:30:12Z</dcterms:modified>
</cp:coreProperties>
</file>